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6" r:id="rId2"/>
    <p:sldId id="377" r:id="rId3"/>
    <p:sldId id="290" r:id="rId4"/>
    <p:sldId id="403" r:id="rId5"/>
    <p:sldId id="318" r:id="rId6"/>
    <p:sldId id="383" r:id="rId7"/>
    <p:sldId id="298" r:id="rId8"/>
    <p:sldId id="338" r:id="rId9"/>
    <p:sldId id="384" r:id="rId10"/>
    <p:sldId id="400" r:id="rId11"/>
    <p:sldId id="356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62B28C"/>
    <a:srgbClr val="885FA1"/>
    <a:srgbClr val="ECCECE"/>
    <a:srgbClr val="502800"/>
    <a:srgbClr val="006600"/>
    <a:srgbClr val="663300"/>
    <a:srgbClr val="376B4C"/>
    <a:srgbClr val="CE3E71"/>
    <a:srgbClr val="3A1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5459" autoAdjust="0"/>
    <p:restoredTop sz="95125" autoAdjust="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9B0AFE-3975-4ED8-91A2-1534A278A25E}" type="doc">
      <dgm:prSet loTypeId="urn:microsoft.com/office/officeart/2005/8/layout/pyramid1" loCatId="pyramid" qsTypeId="urn:microsoft.com/office/officeart/2005/8/quickstyle/3d4" qsCatId="3D" csTypeId="urn:microsoft.com/office/officeart/2005/8/colors/colorful2" csCatId="colorful" phldr="1"/>
      <dgm:spPr/>
    </dgm:pt>
    <dgm:pt modelId="{54C440DE-DD80-499B-AA84-31900911A2FF}">
      <dgm:prSet custT="1"/>
      <dgm:spPr>
        <a:solidFill>
          <a:srgbClr val="9BBB59"/>
        </a:solidFill>
        <a:ln>
          <a:solidFill>
            <a:schemeClr val="accent1">
              <a:shade val="50000"/>
            </a:schemeClr>
          </a:solidFill>
        </a:ln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n-US" sz="1500" dirty="0" smtClean="0"/>
        </a:p>
        <a:p>
          <a:pPr>
            <a:lnSpc>
              <a:spcPct val="80000"/>
            </a:lnSpc>
            <a:spcAft>
              <a:spcPts val="0"/>
            </a:spcAft>
          </a:pPr>
          <a:r>
            <a:rPr lang="en-US" sz="1200" dirty="0" smtClean="0"/>
            <a:t>O</a:t>
          </a:r>
          <a:r>
            <a:rPr lang="az-Cyrl-AZ" sz="1200" dirty="0" smtClean="0"/>
            <a:t>бщий</a:t>
          </a:r>
          <a:endParaRPr lang="en-US" sz="1200" dirty="0" smtClean="0"/>
        </a:p>
        <a:p>
          <a:pPr>
            <a:lnSpc>
              <a:spcPct val="80000"/>
            </a:lnSpc>
            <a:spcAft>
              <a:spcPts val="0"/>
            </a:spcAft>
          </a:pPr>
          <a:r>
            <a:rPr lang="az-Cyrl-AZ" sz="1200" dirty="0" smtClean="0"/>
            <a:t> анализ</a:t>
          </a:r>
          <a:endParaRPr lang="en-US" sz="1200" dirty="0" smtClean="0"/>
        </a:p>
        <a:p>
          <a:pPr>
            <a:lnSpc>
              <a:spcPct val="80000"/>
            </a:lnSpc>
            <a:spcAft>
              <a:spcPts val="0"/>
            </a:spcAft>
          </a:pPr>
          <a:r>
            <a:rPr lang="az-Cyrl-AZ" sz="1200" dirty="0" smtClean="0"/>
            <a:t> деятельности </a:t>
          </a:r>
          <a:endParaRPr lang="en-US" sz="1200" dirty="0" smtClean="0"/>
        </a:p>
        <a:p>
          <a:pPr>
            <a:lnSpc>
              <a:spcPct val="80000"/>
            </a:lnSpc>
            <a:spcAft>
              <a:spcPts val="0"/>
            </a:spcAft>
          </a:pPr>
          <a:r>
            <a:rPr lang="az-Cyrl-AZ" sz="1200" dirty="0" smtClean="0"/>
            <a:t>ГЭФ</a:t>
          </a:r>
          <a:endParaRPr lang="en-US" sz="1200" dirty="0"/>
        </a:p>
      </dgm:t>
    </dgm:pt>
    <dgm:pt modelId="{E68549A0-CB8A-4B7A-9E06-7DE255264648}" type="parTrans" cxnId="{F907AD50-6F65-46FD-8CBC-C89DFEFA4821}">
      <dgm:prSet/>
      <dgm:spPr/>
      <dgm:t>
        <a:bodyPr/>
        <a:lstStyle/>
        <a:p>
          <a:endParaRPr lang="en-US"/>
        </a:p>
      </dgm:t>
    </dgm:pt>
    <dgm:pt modelId="{902465B7-1FC2-49D9-AE19-154CEA01568C}" type="sibTrans" cxnId="{F907AD50-6F65-46FD-8CBC-C89DFEFA4821}">
      <dgm:prSet/>
      <dgm:spPr/>
      <dgm:t>
        <a:bodyPr/>
        <a:lstStyle/>
        <a:p>
          <a:endParaRPr lang="en-US"/>
        </a:p>
      </dgm:t>
    </dgm:pt>
    <dgm:pt modelId="{E693DE25-178C-4D24-8C25-D1E4DB2F5BE5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O</a:t>
          </a:r>
          <a:r>
            <a:rPr lang="ru-RU" dirty="0" smtClean="0"/>
            <a:t>бзор программ, портфельный обзор, годовые отчеты о реализации проектов и программ, годовой мониторинг, инструменты отслеживания, среднесрочные обзоры</a:t>
          </a:r>
          <a:endParaRPr lang="en-US" dirty="0"/>
        </a:p>
      </dgm:t>
    </dgm:pt>
    <dgm:pt modelId="{EF9568BB-8A71-4D16-BF74-2CA85269FE83}" type="parTrans" cxnId="{564D54D6-248D-432C-BCF5-9D2746BD6838}">
      <dgm:prSet/>
      <dgm:spPr/>
      <dgm:t>
        <a:bodyPr/>
        <a:lstStyle/>
        <a:p>
          <a:endParaRPr lang="en-US"/>
        </a:p>
      </dgm:t>
    </dgm:pt>
    <dgm:pt modelId="{BFDEAB69-E1E4-4491-AD45-C609C45DB282}" type="sibTrans" cxnId="{564D54D6-248D-432C-BCF5-9D2746BD6838}">
      <dgm:prSet/>
      <dgm:spPr/>
      <dgm:t>
        <a:bodyPr/>
        <a:lstStyle/>
        <a:p>
          <a:endParaRPr lang="en-US"/>
        </a:p>
      </dgm:t>
    </dgm:pt>
    <dgm:pt modelId="{26365F9F-A81A-4F62-B37B-242E63E0CD41}">
      <dgm:prSet phldrT="[Text]"/>
      <dgm:spPr>
        <a:solidFill>
          <a:srgbClr val="885FA1"/>
        </a:solidFill>
      </dgm:spPr>
      <dgm:t>
        <a:bodyPr/>
        <a:lstStyle/>
        <a:p>
          <a:r>
            <a:rPr lang="ru-RU" dirty="0" smtClean="0"/>
            <a:t>Показатели на уровне проектов, мониторинг, сбор данных, предоставление информации</a:t>
          </a:r>
          <a:endParaRPr lang="en-US" dirty="0"/>
        </a:p>
      </dgm:t>
    </dgm:pt>
    <dgm:pt modelId="{1941C7EB-D1B0-40B7-9E93-AB990BC54399}" type="parTrans" cxnId="{C6DD5956-1813-4B8B-8B09-BD34FB015850}">
      <dgm:prSet/>
      <dgm:spPr/>
      <dgm:t>
        <a:bodyPr/>
        <a:lstStyle/>
        <a:p>
          <a:endParaRPr lang="en-US"/>
        </a:p>
      </dgm:t>
    </dgm:pt>
    <dgm:pt modelId="{017BE8F1-73F7-49D3-AE3F-EEE8B58BF2D3}" type="sibTrans" cxnId="{C6DD5956-1813-4B8B-8B09-BD34FB015850}">
      <dgm:prSet/>
      <dgm:spPr/>
      <dgm:t>
        <a:bodyPr/>
        <a:lstStyle/>
        <a:p>
          <a:endParaRPr lang="en-US"/>
        </a:p>
      </dgm:t>
    </dgm:pt>
    <dgm:pt modelId="{A2ACFD94-96E4-4D9A-81AC-FD9CA5BEA75E}">
      <dgm:prSet/>
      <dgm:spPr>
        <a:solidFill>
          <a:srgbClr val="62B28C"/>
        </a:solidFill>
      </dgm:spPr>
      <dgm:t>
        <a:bodyPr/>
        <a:lstStyle/>
        <a:p>
          <a:r>
            <a:rPr lang="ru-RU" dirty="0" smtClean="0"/>
            <a:t>Оценки проектов,</a:t>
          </a:r>
          <a:br>
            <a:rPr lang="ru-RU" dirty="0" smtClean="0"/>
          </a:br>
          <a:r>
            <a:rPr lang="ru-RU" dirty="0" smtClean="0"/>
            <a:t>программ, портфеля программ в стране, тематические и сквозные оценки, оценки воздействия, процесса, результативности</a:t>
          </a:r>
          <a:endParaRPr lang="en-US" dirty="0"/>
        </a:p>
      </dgm:t>
    </dgm:pt>
    <dgm:pt modelId="{E90059CA-5B2A-45F6-B821-61F9DF6AEAFA}" type="parTrans" cxnId="{22AE5D4A-CDAD-4E84-BDB1-0947FF56D0BD}">
      <dgm:prSet/>
      <dgm:spPr/>
      <dgm:t>
        <a:bodyPr/>
        <a:lstStyle/>
        <a:p>
          <a:endParaRPr lang="en-US"/>
        </a:p>
      </dgm:t>
    </dgm:pt>
    <dgm:pt modelId="{58F6AACD-6B92-4570-A106-F28FA015AF4A}" type="sibTrans" cxnId="{22AE5D4A-CDAD-4E84-BDB1-0947FF56D0BD}">
      <dgm:prSet/>
      <dgm:spPr/>
      <dgm:t>
        <a:bodyPr/>
        <a:lstStyle/>
        <a:p>
          <a:endParaRPr lang="en-US"/>
        </a:p>
      </dgm:t>
    </dgm:pt>
    <dgm:pt modelId="{566648EA-A55B-4CA4-A97A-AB0F0720FB79}" type="pres">
      <dgm:prSet presAssocID="{639B0AFE-3975-4ED8-91A2-1534A278A25E}" presName="Name0" presStyleCnt="0">
        <dgm:presLayoutVars>
          <dgm:dir/>
          <dgm:animLvl val="lvl"/>
          <dgm:resizeHandles val="exact"/>
        </dgm:presLayoutVars>
      </dgm:prSet>
      <dgm:spPr/>
    </dgm:pt>
    <dgm:pt modelId="{41B90742-8B5B-4E17-B000-6B96F9E0CF48}" type="pres">
      <dgm:prSet presAssocID="{54C440DE-DD80-499B-AA84-31900911A2FF}" presName="Name8" presStyleCnt="0"/>
      <dgm:spPr/>
    </dgm:pt>
    <dgm:pt modelId="{EDD7E861-5EBA-4552-A587-0FFD56466568}" type="pres">
      <dgm:prSet presAssocID="{54C440DE-DD80-499B-AA84-31900911A2FF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AC34C-D37C-4939-849D-40872BEFD895}" type="pres">
      <dgm:prSet presAssocID="{54C440DE-DD80-499B-AA84-31900911A2F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7A0EA-FB6A-4B67-B0BF-B0E9C4DAF911}" type="pres">
      <dgm:prSet presAssocID="{A2ACFD94-96E4-4D9A-81AC-FD9CA5BEA75E}" presName="Name8" presStyleCnt="0"/>
      <dgm:spPr/>
    </dgm:pt>
    <dgm:pt modelId="{AF306D3E-613E-4D06-94FF-05BE5C4073AF}" type="pres">
      <dgm:prSet presAssocID="{A2ACFD94-96E4-4D9A-81AC-FD9CA5BEA75E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8FE8AF-C984-45AC-9E92-609D4E42CB73}" type="pres">
      <dgm:prSet presAssocID="{A2ACFD94-96E4-4D9A-81AC-FD9CA5BEA7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62F230-0573-4C53-B9EF-00EAD6B53032}" type="pres">
      <dgm:prSet presAssocID="{E693DE25-178C-4D24-8C25-D1E4DB2F5BE5}" presName="Name8" presStyleCnt="0"/>
      <dgm:spPr/>
    </dgm:pt>
    <dgm:pt modelId="{74FBA8CC-B29D-4F23-BDCD-947C13F71758}" type="pres">
      <dgm:prSet presAssocID="{E693DE25-178C-4D24-8C25-D1E4DB2F5BE5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68DFD7-B56D-4274-A791-D0729962807A}" type="pres">
      <dgm:prSet presAssocID="{E693DE25-178C-4D24-8C25-D1E4DB2F5BE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E76815-990C-4EB2-893C-0AA7366D6D5E}" type="pres">
      <dgm:prSet presAssocID="{26365F9F-A81A-4F62-B37B-242E63E0CD41}" presName="Name8" presStyleCnt="0"/>
      <dgm:spPr/>
    </dgm:pt>
    <dgm:pt modelId="{29C526B5-307B-4753-BA4A-8DA3D8BC95E5}" type="pres">
      <dgm:prSet presAssocID="{26365F9F-A81A-4F62-B37B-242E63E0CD41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BE3E5-5FEB-42A6-A0DC-C76FE65AD548}" type="pres">
      <dgm:prSet presAssocID="{26365F9F-A81A-4F62-B37B-242E63E0CD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C19122-FBD2-4769-8E3F-691C80FC9ACE}" type="presOf" srcId="{A2ACFD94-96E4-4D9A-81AC-FD9CA5BEA75E}" destId="{AF306D3E-613E-4D06-94FF-05BE5C4073AF}" srcOrd="0" destOrd="0" presId="urn:microsoft.com/office/officeart/2005/8/layout/pyramid1"/>
    <dgm:cxn modelId="{87C1E6E1-1018-4A18-BC05-765D1729A84B}" type="presOf" srcId="{54C440DE-DD80-499B-AA84-31900911A2FF}" destId="{EDD7E861-5EBA-4552-A587-0FFD56466568}" srcOrd="0" destOrd="0" presId="urn:microsoft.com/office/officeart/2005/8/layout/pyramid1"/>
    <dgm:cxn modelId="{9F35ABE8-7BAE-464D-8007-7B6325360BD3}" type="presOf" srcId="{E693DE25-178C-4D24-8C25-D1E4DB2F5BE5}" destId="{CC68DFD7-B56D-4274-A791-D0729962807A}" srcOrd="1" destOrd="0" presId="urn:microsoft.com/office/officeart/2005/8/layout/pyramid1"/>
    <dgm:cxn modelId="{0E2E7731-5E09-4761-8E6F-CDD4ED008FF5}" type="presOf" srcId="{26365F9F-A81A-4F62-B37B-242E63E0CD41}" destId="{29C526B5-307B-4753-BA4A-8DA3D8BC95E5}" srcOrd="0" destOrd="0" presId="urn:microsoft.com/office/officeart/2005/8/layout/pyramid1"/>
    <dgm:cxn modelId="{28F82B00-AF1C-4E71-96BF-94C80664882A}" type="presOf" srcId="{639B0AFE-3975-4ED8-91A2-1534A278A25E}" destId="{566648EA-A55B-4CA4-A97A-AB0F0720FB79}" srcOrd="0" destOrd="0" presId="urn:microsoft.com/office/officeart/2005/8/layout/pyramid1"/>
    <dgm:cxn modelId="{564D54D6-248D-432C-BCF5-9D2746BD6838}" srcId="{639B0AFE-3975-4ED8-91A2-1534A278A25E}" destId="{E693DE25-178C-4D24-8C25-D1E4DB2F5BE5}" srcOrd="2" destOrd="0" parTransId="{EF9568BB-8A71-4D16-BF74-2CA85269FE83}" sibTransId="{BFDEAB69-E1E4-4491-AD45-C609C45DB282}"/>
    <dgm:cxn modelId="{AE4812D1-AA56-4758-B3DC-D9EB571D6D3F}" type="presOf" srcId="{A2ACFD94-96E4-4D9A-81AC-FD9CA5BEA75E}" destId="{138FE8AF-C984-45AC-9E92-609D4E42CB73}" srcOrd="1" destOrd="0" presId="urn:microsoft.com/office/officeart/2005/8/layout/pyramid1"/>
    <dgm:cxn modelId="{7C192A09-A964-478F-8608-E546B56939FF}" type="presOf" srcId="{26365F9F-A81A-4F62-B37B-242E63E0CD41}" destId="{EBCBE3E5-5FEB-42A6-A0DC-C76FE65AD548}" srcOrd="1" destOrd="0" presId="urn:microsoft.com/office/officeart/2005/8/layout/pyramid1"/>
    <dgm:cxn modelId="{80D7F18E-3772-41E5-B04F-C3E69DD58E3F}" type="presOf" srcId="{E693DE25-178C-4D24-8C25-D1E4DB2F5BE5}" destId="{74FBA8CC-B29D-4F23-BDCD-947C13F71758}" srcOrd="0" destOrd="0" presId="urn:microsoft.com/office/officeart/2005/8/layout/pyramid1"/>
    <dgm:cxn modelId="{C6DD5956-1813-4B8B-8B09-BD34FB015850}" srcId="{639B0AFE-3975-4ED8-91A2-1534A278A25E}" destId="{26365F9F-A81A-4F62-B37B-242E63E0CD41}" srcOrd="3" destOrd="0" parTransId="{1941C7EB-D1B0-40B7-9E93-AB990BC54399}" sibTransId="{017BE8F1-73F7-49D3-AE3F-EEE8B58BF2D3}"/>
    <dgm:cxn modelId="{22AE5D4A-CDAD-4E84-BDB1-0947FF56D0BD}" srcId="{639B0AFE-3975-4ED8-91A2-1534A278A25E}" destId="{A2ACFD94-96E4-4D9A-81AC-FD9CA5BEA75E}" srcOrd="1" destOrd="0" parTransId="{E90059CA-5B2A-45F6-B821-61F9DF6AEAFA}" sibTransId="{58F6AACD-6B92-4570-A106-F28FA015AF4A}"/>
    <dgm:cxn modelId="{F907AD50-6F65-46FD-8CBC-C89DFEFA4821}" srcId="{639B0AFE-3975-4ED8-91A2-1534A278A25E}" destId="{54C440DE-DD80-499B-AA84-31900911A2FF}" srcOrd="0" destOrd="0" parTransId="{E68549A0-CB8A-4B7A-9E06-7DE255264648}" sibTransId="{902465B7-1FC2-49D9-AE19-154CEA01568C}"/>
    <dgm:cxn modelId="{48FE00DA-6009-46AF-8E87-86A7BB50077A}" type="presOf" srcId="{54C440DE-DD80-499B-AA84-31900911A2FF}" destId="{641AC34C-D37C-4939-849D-40872BEFD895}" srcOrd="1" destOrd="0" presId="urn:microsoft.com/office/officeart/2005/8/layout/pyramid1"/>
    <dgm:cxn modelId="{C7B95DD0-99CC-4615-96F1-77546EB6E07F}" type="presParOf" srcId="{566648EA-A55B-4CA4-A97A-AB0F0720FB79}" destId="{41B90742-8B5B-4E17-B000-6B96F9E0CF48}" srcOrd="0" destOrd="0" presId="urn:microsoft.com/office/officeart/2005/8/layout/pyramid1"/>
    <dgm:cxn modelId="{95E64D1D-7B73-4361-A147-B9B98028D00A}" type="presParOf" srcId="{41B90742-8B5B-4E17-B000-6B96F9E0CF48}" destId="{EDD7E861-5EBA-4552-A587-0FFD56466568}" srcOrd="0" destOrd="0" presId="urn:microsoft.com/office/officeart/2005/8/layout/pyramid1"/>
    <dgm:cxn modelId="{B89AD299-008F-4318-8E3C-7C4D1B169C6E}" type="presParOf" srcId="{41B90742-8B5B-4E17-B000-6B96F9E0CF48}" destId="{641AC34C-D37C-4939-849D-40872BEFD895}" srcOrd="1" destOrd="0" presId="urn:microsoft.com/office/officeart/2005/8/layout/pyramid1"/>
    <dgm:cxn modelId="{4569A348-FD4B-4021-A2B8-68D227384A8A}" type="presParOf" srcId="{566648EA-A55B-4CA4-A97A-AB0F0720FB79}" destId="{FAB7A0EA-FB6A-4B67-B0BF-B0E9C4DAF911}" srcOrd="1" destOrd="0" presId="urn:microsoft.com/office/officeart/2005/8/layout/pyramid1"/>
    <dgm:cxn modelId="{94A61B92-B9D2-46A8-AEB3-EE632E01E484}" type="presParOf" srcId="{FAB7A0EA-FB6A-4B67-B0BF-B0E9C4DAF911}" destId="{AF306D3E-613E-4D06-94FF-05BE5C4073AF}" srcOrd="0" destOrd="0" presId="urn:microsoft.com/office/officeart/2005/8/layout/pyramid1"/>
    <dgm:cxn modelId="{21875203-B030-489F-A42B-FC2EE1D861E4}" type="presParOf" srcId="{FAB7A0EA-FB6A-4B67-B0BF-B0E9C4DAF911}" destId="{138FE8AF-C984-45AC-9E92-609D4E42CB73}" srcOrd="1" destOrd="0" presId="urn:microsoft.com/office/officeart/2005/8/layout/pyramid1"/>
    <dgm:cxn modelId="{FC810454-8DF3-4C7F-AD72-135F9C800281}" type="presParOf" srcId="{566648EA-A55B-4CA4-A97A-AB0F0720FB79}" destId="{6562F230-0573-4C53-B9EF-00EAD6B53032}" srcOrd="2" destOrd="0" presId="urn:microsoft.com/office/officeart/2005/8/layout/pyramid1"/>
    <dgm:cxn modelId="{6A87876C-F8EC-470A-8DAA-954CC6F681ED}" type="presParOf" srcId="{6562F230-0573-4C53-B9EF-00EAD6B53032}" destId="{74FBA8CC-B29D-4F23-BDCD-947C13F71758}" srcOrd="0" destOrd="0" presId="urn:microsoft.com/office/officeart/2005/8/layout/pyramid1"/>
    <dgm:cxn modelId="{5B67C33D-70FA-4569-B6CF-EA86388EF949}" type="presParOf" srcId="{6562F230-0573-4C53-B9EF-00EAD6B53032}" destId="{CC68DFD7-B56D-4274-A791-D0729962807A}" srcOrd="1" destOrd="0" presId="urn:microsoft.com/office/officeart/2005/8/layout/pyramid1"/>
    <dgm:cxn modelId="{33497BEE-5DDF-49A5-A3A9-BECFF1D22AAA}" type="presParOf" srcId="{566648EA-A55B-4CA4-A97A-AB0F0720FB79}" destId="{84E76815-990C-4EB2-893C-0AA7366D6D5E}" srcOrd="3" destOrd="0" presId="urn:microsoft.com/office/officeart/2005/8/layout/pyramid1"/>
    <dgm:cxn modelId="{BC66B867-A2F8-4947-B521-C9F18129D5A2}" type="presParOf" srcId="{84E76815-990C-4EB2-893C-0AA7366D6D5E}" destId="{29C526B5-307B-4753-BA4A-8DA3D8BC95E5}" srcOrd="0" destOrd="0" presId="urn:microsoft.com/office/officeart/2005/8/layout/pyramid1"/>
    <dgm:cxn modelId="{55250D54-B9D6-4593-A398-6257D2ECA4A6}" type="presParOf" srcId="{84E76815-990C-4EB2-893C-0AA7366D6D5E}" destId="{EBCBE3E5-5FEB-42A6-A0DC-C76FE65AD54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7E861-5EBA-4552-A587-0FFD56466568}">
      <dsp:nvSpPr>
        <dsp:cNvPr id="0" name=""/>
        <dsp:cNvSpPr/>
      </dsp:nvSpPr>
      <dsp:spPr>
        <a:xfrm>
          <a:off x="2714625" y="0"/>
          <a:ext cx="1809750" cy="1104900"/>
        </a:xfrm>
        <a:prstGeom prst="trapezoid">
          <a:avLst>
            <a:gd name="adj" fmla="val 81897"/>
          </a:avLst>
        </a:prstGeom>
        <a:solidFill>
          <a:srgbClr val="9BBB59"/>
        </a:solidFill>
        <a:ln>
          <a:solidFill>
            <a:schemeClr val="accent1">
              <a:shade val="50000"/>
            </a:schemeClr>
          </a:solidFill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 smtClean="0"/>
        </a:p>
        <a:p>
          <a:pPr lvl="0" algn="ctr" defTabSz="66675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en-US" sz="1200" kern="1200" dirty="0" smtClean="0"/>
            <a:t>O</a:t>
          </a:r>
          <a:r>
            <a:rPr lang="az-Cyrl-AZ" sz="1200" kern="1200" dirty="0" smtClean="0"/>
            <a:t>бщий</a:t>
          </a:r>
          <a:endParaRPr lang="en-US" sz="1200" kern="1200" dirty="0" smtClean="0"/>
        </a:p>
        <a:p>
          <a:pPr lvl="0" algn="ctr" defTabSz="66675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az-Cyrl-AZ" sz="1200" kern="1200" dirty="0" smtClean="0"/>
            <a:t> анализ</a:t>
          </a:r>
          <a:endParaRPr lang="en-US" sz="1200" kern="1200" dirty="0" smtClean="0"/>
        </a:p>
        <a:p>
          <a:pPr lvl="0" algn="ctr" defTabSz="66675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az-Cyrl-AZ" sz="1200" kern="1200" dirty="0" smtClean="0"/>
            <a:t> деятельности </a:t>
          </a:r>
          <a:endParaRPr lang="en-US" sz="1200" kern="1200" dirty="0" smtClean="0"/>
        </a:p>
        <a:p>
          <a:pPr lvl="0" algn="ctr" defTabSz="66675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az-Cyrl-AZ" sz="1200" kern="1200" dirty="0" smtClean="0"/>
            <a:t>ГЭФ</a:t>
          </a:r>
          <a:endParaRPr lang="en-US" sz="1200" kern="1200" dirty="0"/>
        </a:p>
      </dsp:txBody>
      <dsp:txXfrm>
        <a:off x="2714625" y="0"/>
        <a:ext cx="1809750" cy="1104900"/>
      </dsp:txXfrm>
    </dsp:sp>
    <dsp:sp modelId="{AF306D3E-613E-4D06-94FF-05BE5C4073AF}">
      <dsp:nvSpPr>
        <dsp:cNvPr id="0" name=""/>
        <dsp:cNvSpPr/>
      </dsp:nvSpPr>
      <dsp:spPr>
        <a:xfrm>
          <a:off x="1809750" y="1104900"/>
          <a:ext cx="3619500" cy="1104900"/>
        </a:xfrm>
        <a:prstGeom prst="trapezoid">
          <a:avLst>
            <a:gd name="adj" fmla="val 81897"/>
          </a:avLst>
        </a:prstGeom>
        <a:solidFill>
          <a:srgbClr val="62B28C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Оценки проектов,</a:t>
          </a:r>
          <a:br>
            <a:rPr lang="ru-RU" sz="1200" kern="1200" dirty="0" smtClean="0"/>
          </a:br>
          <a:r>
            <a:rPr lang="ru-RU" sz="1200" kern="1200" dirty="0" smtClean="0"/>
            <a:t>программ, портфеля программ в стране, тематические и сквозные оценки, оценки воздействия, процесса, результативности</a:t>
          </a:r>
          <a:endParaRPr lang="en-US" sz="1200" kern="1200" dirty="0"/>
        </a:p>
      </dsp:txBody>
      <dsp:txXfrm>
        <a:off x="2443162" y="1104900"/>
        <a:ext cx="2352675" cy="1104900"/>
      </dsp:txXfrm>
    </dsp:sp>
    <dsp:sp modelId="{74FBA8CC-B29D-4F23-BDCD-947C13F71758}">
      <dsp:nvSpPr>
        <dsp:cNvPr id="0" name=""/>
        <dsp:cNvSpPr/>
      </dsp:nvSpPr>
      <dsp:spPr>
        <a:xfrm>
          <a:off x="904875" y="2209800"/>
          <a:ext cx="5429250" cy="1104900"/>
        </a:xfrm>
        <a:prstGeom prst="trapezoid">
          <a:avLst>
            <a:gd name="adj" fmla="val 81897"/>
          </a:avLst>
        </a:prstGeom>
        <a:solidFill>
          <a:schemeClr val="accent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</a:t>
          </a:r>
          <a:r>
            <a:rPr lang="ru-RU" sz="1200" kern="1200" dirty="0" smtClean="0"/>
            <a:t>бзор программ, портфельный обзор, годовые отчеты о реализации проектов и программ, годовой мониторинг, инструменты отслеживания, среднесрочные обзоры</a:t>
          </a:r>
          <a:endParaRPr lang="en-US" sz="1200" kern="1200" dirty="0"/>
        </a:p>
      </dsp:txBody>
      <dsp:txXfrm>
        <a:off x="1854993" y="2209800"/>
        <a:ext cx="3529012" cy="1104900"/>
      </dsp:txXfrm>
    </dsp:sp>
    <dsp:sp modelId="{29C526B5-307B-4753-BA4A-8DA3D8BC95E5}">
      <dsp:nvSpPr>
        <dsp:cNvPr id="0" name=""/>
        <dsp:cNvSpPr/>
      </dsp:nvSpPr>
      <dsp:spPr>
        <a:xfrm>
          <a:off x="0" y="3314700"/>
          <a:ext cx="7239000" cy="1104900"/>
        </a:xfrm>
        <a:prstGeom prst="trapezoid">
          <a:avLst>
            <a:gd name="adj" fmla="val 81897"/>
          </a:avLst>
        </a:prstGeom>
        <a:solidFill>
          <a:srgbClr val="885FA1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Показатели на уровне проектов, мониторинг, сбор данных, предоставление информации</a:t>
          </a:r>
          <a:endParaRPr lang="en-US" sz="1200" kern="1200" dirty="0"/>
        </a:p>
      </dsp:txBody>
      <dsp:txXfrm>
        <a:off x="1266824" y="3314700"/>
        <a:ext cx="4705350" cy="1104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91620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4" tIns="47412" rIns="94824" bIns="4741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1230"/>
            <a:ext cx="5852160" cy="4320213"/>
          </a:xfrm>
          <a:prstGeom prst="rect">
            <a:avLst/>
          </a:prstGeom>
        </p:spPr>
        <p:txBody>
          <a:bodyPr vert="horz" lIns="94824" tIns="47412" rIns="94824" bIns="4741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173"/>
            <a:ext cx="3169920" cy="480388"/>
          </a:xfrm>
          <a:prstGeom prst="rect">
            <a:avLst/>
          </a:prstGeom>
        </p:spPr>
        <p:txBody>
          <a:bodyPr vert="horz" lIns="94824" tIns="47412" rIns="94824" bIns="474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9032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WADHWA, </a:t>
            </a:r>
            <a:r>
              <a:rPr lang="en-US" dirty="0" err="1" smtClean="0"/>
              <a:t>Baljit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884BA87-B542-4166-A0A9-61F1E418CF1E}" type="datetime1">
              <a:rPr lang="en-US" smtClean="0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GEF Expanded Constituency Workshop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1509ED-51DB-4AC8-91A4-C685DF233FD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0E9164C-12BD-48D6-A60A-E848C813B349}" type="datetime1">
              <a:rPr lang="en-US" smtClean="0"/>
              <a:pPr>
                <a:defRPr/>
              </a:pPr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Dakar, Senegal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GEF Expanded Constituency Workshop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B516E-D4AD-4746-8313-56E3D60722D7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1FF1D-541E-4806-9A8A-B56BB9021050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6DAB2-D647-4711-927B-733F75A08188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A88E2-D442-46A7-BA38-FDE316B2737B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52A0-3BEA-45CC-80AC-F5C8EB1A8392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8AE8E-E498-4761-90E7-A97E585B6830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4DF7A-C846-4011-B973-F9199781F11A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E6B9-E998-44DC-84F2-2945B3FD6CD0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54056-2520-493E-B952-BD2C2723A7F0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8230-FFE5-455D-9AEB-90FA06E8C1BE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141848-BB5E-4CD8-B3AB-82F6A612DA93}" type="datetime1">
              <a:rPr lang="en-US"/>
              <a:pPr>
                <a:defRPr/>
              </a:pPr>
              <a:t>9/19/2012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imate-eval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feo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8001000" cy="1752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Политика по мониторингу и оценке в ГЭФ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971800"/>
            <a:ext cx="6629400" cy="35814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4400" b="1" dirty="0" smtClean="0">
                <a:solidFill>
                  <a:schemeClr val="accent5">
                    <a:lumMod val="75000"/>
                  </a:schemeClr>
                </a:solidFill>
              </a:rPr>
              <a:t>Ксения </a:t>
            </a:r>
            <a:r>
              <a:rPr lang="ru-RU" sz="14400" b="1" dirty="0" err="1" smtClean="0">
                <a:solidFill>
                  <a:schemeClr val="accent5">
                    <a:lumMod val="75000"/>
                  </a:schemeClr>
                </a:solidFill>
              </a:rPr>
              <a:t>Темненко</a:t>
            </a:r>
            <a:endParaRPr lang="en-US" sz="14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</a:rPr>
              <a:t>Специалист по управлению знаниями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chemeClr val="accent5">
                    <a:lumMod val="75000"/>
                  </a:schemeClr>
                </a:solidFill>
              </a:rPr>
              <a:t>Офис по оценке</a:t>
            </a:r>
            <a:endParaRPr lang="en-US" sz="9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fontAlgn="auto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defRPr/>
            </a:pPr>
            <a:endParaRPr lang="en-US" sz="112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Расширенные совещания ГЭФ</a:t>
            </a:r>
            <a:b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</a:b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на уровне группы стран</a:t>
            </a:r>
            <a:endParaRPr lang="en-US" sz="9600" b="1" dirty="0" smtClean="0">
              <a:ln>
                <a:solidFill>
                  <a:schemeClr val="tx1"/>
                </a:solidFill>
              </a:ln>
              <a:solidFill>
                <a:srgbClr val="502800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2</a:t>
            </a:r>
            <a:r>
              <a:rPr lang="en-US" sz="9600" b="1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5</a:t>
            </a:r>
            <a:r>
              <a:rPr lang="ru-RU" sz="9600" b="1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-27 </a:t>
            </a: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сентября </a:t>
            </a: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2012</a:t>
            </a: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 года</a:t>
            </a:r>
            <a:endParaRPr lang="en-US" sz="9600" b="1" dirty="0" smtClean="0">
              <a:ln>
                <a:solidFill>
                  <a:schemeClr val="tx1"/>
                </a:solidFill>
              </a:ln>
              <a:solidFill>
                <a:srgbClr val="502800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en-US" sz="5600" b="1" dirty="0" smtClean="0">
              <a:ln>
                <a:solidFill>
                  <a:schemeClr val="tx1"/>
                </a:solidFill>
              </a:ln>
              <a:solidFill>
                <a:srgbClr val="502800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>Ереван, Армения</a:t>
            </a: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  <a:t/>
            </a:r>
            <a:b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rgbClr val="502800"/>
                </a:solidFill>
                <a:latin typeface="Calibri" pitchFamily="34" charset="0"/>
              </a:rPr>
            </a:br>
            <a:endParaRPr lang="en-US" sz="9600" b="1" dirty="0" smtClean="0">
              <a:ln>
                <a:solidFill>
                  <a:schemeClr val="tx1"/>
                </a:solidFill>
              </a:ln>
              <a:solidFill>
                <a:srgbClr val="502800"/>
              </a:solidFill>
              <a:latin typeface="Calibri" pitchFamily="34" charset="0"/>
            </a:endParaRP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7924800" cy="7921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Практическое сообщество </a:t>
            </a:r>
            <a:r>
              <a:rPr lang="en-US" sz="3600" dirty="0" smtClean="0"/>
              <a:t>Climate-</a:t>
            </a:r>
            <a:r>
              <a:rPr lang="en-US" sz="3600" dirty="0" err="1" smtClean="0"/>
              <a:t>Eval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924800" cy="4876800"/>
          </a:xfrm>
        </p:spPr>
        <p:txBody>
          <a:bodyPr rtlCol="0">
            <a:normAutofit fontScale="85000" lnSpcReduction="20000"/>
          </a:bodyPr>
          <a:lstStyle/>
          <a:p>
            <a:pPr marL="568325" indent="-568325" fontAlgn="auto">
              <a:spcAft>
                <a:spcPts val="0"/>
              </a:spcAft>
              <a:defRPr/>
            </a:pPr>
            <a:r>
              <a:rPr lang="ru-RU" sz="3000" dirty="0" smtClean="0"/>
              <a:t>Практическое сообщество по оценке изменений климата и развития</a:t>
            </a:r>
            <a:endParaRPr lang="en-US" sz="3000" dirty="0" smtClean="0"/>
          </a:p>
          <a:p>
            <a:pPr marL="568325" indent="-568325" fontAlgn="auto">
              <a:spcAft>
                <a:spcPts val="0"/>
              </a:spcAft>
              <a:defRPr/>
            </a:pPr>
            <a:endParaRPr lang="en-US" sz="3000" dirty="0" smtClean="0"/>
          </a:p>
          <a:p>
            <a:pPr marL="568325" indent="-568325" fontAlgn="auto">
              <a:spcAft>
                <a:spcPts val="0"/>
              </a:spcAft>
              <a:defRPr/>
            </a:pPr>
            <a:r>
              <a:rPr lang="ru-RU" sz="3200" dirty="0" smtClean="0"/>
              <a:t>Обмен практиками в области оценки изменений климата и развития</a:t>
            </a:r>
            <a:endParaRPr lang="en-US" sz="3200" dirty="0" smtClean="0"/>
          </a:p>
          <a:p>
            <a:pPr marL="568325" indent="-568325" fontAlgn="auto">
              <a:spcAft>
                <a:spcPts val="0"/>
              </a:spcAft>
              <a:defRPr/>
            </a:pPr>
            <a:endParaRPr lang="en-US" sz="3200" dirty="0" smtClean="0"/>
          </a:p>
          <a:p>
            <a:pPr marL="568325" indent="-568325" fontAlgn="auto">
              <a:spcAft>
                <a:spcPts val="0"/>
              </a:spcAft>
              <a:defRPr/>
            </a:pPr>
            <a:r>
              <a:rPr lang="ru-RU" sz="3200" dirty="0" smtClean="0"/>
              <a:t>1000 членов</a:t>
            </a:r>
            <a:endParaRPr lang="en-US" sz="3200" dirty="0" smtClean="0"/>
          </a:p>
          <a:p>
            <a:pPr marL="568325" indent="-568325" fontAlgn="auto">
              <a:spcAft>
                <a:spcPts val="0"/>
              </a:spcAft>
              <a:defRPr/>
            </a:pPr>
            <a:endParaRPr lang="en-US" sz="3200" dirty="0" smtClean="0"/>
          </a:p>
          <a:p>
            <a:pPr marL="568325" indent="-568325" fontAlgn="auto">
              <a:spcAft>
                <a:spcPts val="0"/>
              </a:spcAft>
              <a:defRPr/>
            </a:pPr>
            <a:r>
              <a:rPr lang="ru-RU" sz="3000" dirty="0" smtClean="0"/>
              <a:t>Инструменты для участия он-лайн</a:t>
            </a:r>
            <a:r>
              <a:rPr lang="en-US" sz="3000" dirty="0" smtClean="0"/>
              <a:t>: </a:t>
            </a:r>
          </a:p>
          <a:p>
            <a:pPr marL="968375" lvl="1" indent="-568325" fontAlgn="auto">
              <a:spcAft>
                <a:spcPts val="0"/>
              </a:spcAft>
              <a:defRPr/>
            </a:pPr>
            <a:r>
              <a:rPr lang="ru-RU" sz="2600" dirty="0" smtClean="0"/>
              <a:t>Вебсайт</a:t>
            </a:r>
            <a:r>
              <a:rPr lang="en-US" sz="2600" dirty="0" smtClean="0"/>
              <a:t>: </a:t>
            </a:r>
            <a:r>
              <a:rPr lang="en-US" sz="2200" dirty="0" smtClean="0">
                <a:hlinkClick r:id="rId3"/>
              </a:rPr>
              <a:t>www.climate-eval.org</a:t>
            </a:r>
            <a:endParaRPr lang="en-US" sz="2200" dirty="0" smtClean="0"/>
          </a:p>
          <a:p>
            <a:pPr marL="968375" lvl="1" indent="-568325" fontAlgn="auto">
              <a:spcAft>
                <a:spcPts val="0"/>
              </a:spcAft>
              <a:defRPr/>
            </a:pPr>
            <a:r>
              <a:rPr lang="ru-RU" sz="2600" dirty="0" smtClean="0"/>
              <a:t>Группа в </a:t>
            </a:r>
            <a:r>
              <a:rPr lang="en-US" sz="2600" dirty="0" smtClean="0"/>
              <a:t>LinkedIn</a:t>
            </a:r>
          </a:p>
          <a:p>
            <a:pPr marL="968375" lvl="1" indent="-568325" fontAlgn="auto">
              <a:spcAft>
                <a:spcPts val="0"/>
              </a:spcAft>
              <a:defRPr/>
            </a:pPr>
            <a:r>
              <a:rPr lang="ru-RU" sz="2600" dirty="0" smtClean="0"/>
              <a:t>Социльные медиа</a:t>
            </a:r>
            <a:endParaRPr lang="en-US" sz="2600" dirty="0" smtClean="0"/>
          </a:p>
          <a:p>
            <a:pPr marL="968375" lvl="1" indent="-568325" fontAlgn="auto">
              <a:spcAft>
                <a:spcPts val="0"/>
              </a:spcAft>
              <a:defRPr/>
            </a:pPr>
            <a:r>
              <a:rPr lang="ru-RU" sz="2600" dirty="0" smtClean="0"/>
              <a:t>Бюллетень</a:t>
            </a:r>
            <a:endParaRPr lang="en-US" sz="2600" dirty="0" smtClean="0"/>
          </a:p>
          <a:p>
            <a:pPr marL="968375" lvl="1" indent="-568325" fontAlgn="auto">
              <a:spcAft>
                <a:spcPts val="0"/>
              </a:spcAft>
              <a:defRPr/>
            </a:pPr>
            <a:endParaRPr lang="en-US" sz="3000" dirty="0" smtClean="0"/>
          </a:p>
          <a:p>
            <a:pPr lvl="1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8F81CB-4BD1-47B7-BE86-2468652786D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304800"/>
            <a:ext cx="1036638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2514600"/>
          </a:xfrm>
          <a:noFill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Спасибо!</a:t>
            </a:r>
            <a:endParaRPr lang="en-US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2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30723" name="Slide Number Placeholder 5"/>
          <p:cNvSpPr txBox="1">
            <a:spLocks/>
          </p:cNvSpPr>
          <p:nvPr/>
        </p:nvSpPr>
        <p:spPr bwMode="auto">
          <a:xfrm>
            <a:off x="84138" y="6357938"/>
            <a:ext cx="58737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93" tIns="43247" rIns="86493" bIns="43247"/>
          <a:lstStyle/>
          <a:p>
            <a:fld id="{621C1C32-0494-4B46-875A-63D88CAD60B2}" type="slidenum">
              <a:rPr lang="en-US" sz="2000" b="1" i="0"/>
              <a:pPr/>
              <a:t>11</a:t>
            </a:fld>
            <a:endParaRPr lang="en-US" sz="2000" b="1" i="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 fontScale="70000" lnSpcReduction="20000"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n w="3175" cap="sq" cmpd="dbl">
                  <a:noFill/>
                </a:ln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Управление, ориентированное на результат, мониторинг и оценка</a:t>
            </a:r>
            <a:endParaRPr lang="en-US" sz="4000" b="1" dirty="0">
              <a:ln w="3175" cap="sq" cmpd="dbl">
                <a:noFill/>
              </a:ln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2192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Управление, ориентированное на результат </a:t>
            </a:r>
            <a:r>
              <a:rPr lang="ru-RU" sz="2000" dirty="0" smtClean="0"/>
              <a:t>–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определение целей и задач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, 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мониторинг достижения результатов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, 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учет  наколпенного опыта при принятии управленческих решений</a:t>
            </a:r>
            <a:endParaRPr lang="en-US" sz="20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Оценка – это проверка УОР в реальных условиях</a:t>
            </a:r>
            <a:endParaRPr lang="en-US" sz="20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УОР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,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 особенно мониторинг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, 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показывает, насколько организация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«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продвинулась по пути решения поставленных задач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»</a:t>
            </a:r>
            <a:endParaRPr lang="en-US" sz="2000" dirty="0" smtClean="0">
              <a:solidFill>
                <a:schemeClr val="accent5">
                  <a:lumMod val="75000"/>
                </a:schemeClr>
              </a:solidFill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Оценка может показать,</a:t>
            </a:r>
            <a:r>
              <a:rPr lang="en-US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«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верным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Verdana" pitchFamily="34" charset="0"/>
                <a:cs typeface="Verdana" pitchFamily="34" charset="0"/>
              </a:rPr>
              <a:t>ли курсом» </a:t>
            </a:r>
            <a:r>
              <a:rPr lang="ru-RU" sz="2000" dirty="0" smtClean="0">
                <a:latin typeface="+mn-lt"/>
                <a:ea typeface="Verdana" pitchFamily="34" charset="0"/>
                <a:cs typeface="Verdana" pitchFamily="34" charset="0"/>
              </a:rPr>
              <a:t>следует организация </a:t>
            </a:r>
            <a:endParaRPr lang="en-US" sz="20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Мониторинг и оценка в ГЭФ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0000"/>
            <a:ext cx="68580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</a:rPr>
              <a:t>Две главные цели</a:t>
            </a: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Обеспечивать </a:t>
            </a:r>
            <a:r>
              <a:rPr lang="ru-RU" sz="2000" b="1" dirty="0" smtClean="0"/>
              <a:t>подотчетность </a:t>
            </a:r>
            <a:r>
              <a:rPr lang="ru-RU" sz="2000" dirty="0" smtClean="0"/>
              <a:t>в достижении целей ГЭФ, оценивая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результаты</a:t>
            </a:r>
            <a:r>
              <a:rPr lang="en-US" sz="2000" dirty="0" smtClean="0"/>
              <a:t>,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эффективность</a:t>
            </a:r>
            <a:r>
              <a:rPr lang="en-US" sz="2000" dirty="0" smtClean="0"/>
              <a:t>,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процедуры</a:t>
            </a:r>
            <a:r>
              <a:rPr lang="en-US" sz="2000" dirty="0" smtClean="0"/>
              <a:t> </a:t>
            </a:r>
            <a:r>
              <a:rPr lang="ru-RU" sz="2000" dirty="0" smtClean="0"/>
              <a:t>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деятельность </a:t>
            </a:r>
            <a:r>
              <a:rPr lang="ru-RU" sz="2000" dirty="0" smtClean="0"/>
              <a:t>партнеров, участвующих в деятельности ГЭФ</a:t>
            </a:r>
            <a:endParaRPr lang="en-US" sz="2000" dirty="0" smtClean="0"/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Поощрять </a:t>
            </a:r>
            <a:r>
              <a:rPr lang="ru-RU" sz="2000" b="1" dirty="0" smtClean="0"/>
              <a:t>обучение</a:t>
            </a:r>
            <a:r>
              <a:rPr lang="en-US" sz="2000" dirty="0" smtClean="0"/>
              <a:t>, </a:t>
            </a:r>
            <a:r>
              <a:rPr lang="ru-RU" sz="2000" b="1" dirty="0" smtClean="0"/>
              <a:t>обратную связь</a:t>
            </a:r>
            <a:r>
              <a:rPr lang="en-US" sz="2000" dirty="0" smtClean="0"/>
              <a:t> </a:t>
            </a:r>
            <a:r>
              <a:rPr lang="ru-RU" sz="2000" dirty="0" smtClean="0"/>
              <a:t>и </a:t>
            </a:r>
            <a:r>
              <a:rPr lang="ru-RU" sz="2000" b="1" dirty="0" smtClean="0"/>
              <a:t>обмен знаниями </a:t>
            </a:r>
            <a:r>
              <a:rPr lang="ru-RU" sz="2000" dirty="0" smtClean="0"/>
              <a:t>между ГЭФ и его партнерами о результатах и накопленном опыте как основу для принятия решений относительно мер политики, стратегий, управления программами и проектами,</a:t>
            </a:r>
            <a:r>
              <a:rPr lang="en-US" sz="2000" dirty="0" smtClean="0"/>
              <a:t> </a:t>
            </a:r>
            <a:r>
              <a:rPr lang="ru-RU" sz="2000" dirty="0" smtClean="0"/>
              <a:t>а также для пополнения </a:t>
            </a:r>
            <a:r>
              <a:rPr lang="ru-RU" sz="2000" b="1" dirty="0" smtClean="0"/>
              <a:t>знаний </a:t>
            </a:r>
            <a:r>
              <a:rPr lang="ru-RU" sz="2000" dirty="0" smtClean="0"/>
              <a:t>и </a:t>
            </a:r>
            <a:r>
              <a:rPr lang="ru-RU" sz="2000" b="1" dirty="0" smtClean="0"/>
              <a:t>повышения результативности деятельности</a:t>
            </a:r>
            <a:endParaRPr lang="en-US" dirty="0"/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Обмен знаниями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0000"/>
            <a:ext cx="6858000" cy="48846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err="1" smtClean="0"/>
              <a:t>МиО</a:t>
            </a:r>
            <a:r>
              <a:rPr lang="ru-RU" sz="2000" dirty="0" smtClean="0"/>
              <a:t> способствует накоплению знаний и совершенствованию организационной структуры</a:t>
            </a:r>
            <a:r>
              <a:rPr lang="en-US" sz="2000" dirty="0" smtClean="0"/>
              <a:t>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Следует обеспечить целевой аудитории удобный доступ к выводам и урокам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Следует разработать и осуществлять динамичную стратегию распространения отчетов об оценках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Обмен знаниями позволяет партнерам с выгодой использовать накопленный практический опыт</a:t>
            </a:r>
            <a:endParaRPr lang="en-US" sz="2000" dirty="0" smtClean="0"/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Цель управления знаниями в ГЭФ</a:t>
            </a:r>
            <a:r>
              <a:rPr lang="en-US" sz="2000" dirty="0" smtClean="0"/>
              <a:t>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Содействие формированию культуры обучения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Применение накопленного опыта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Учет опыта при разработке новых инициатив</a:t>
            </a:r>
            <a:endParaRPr 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</p:spPr>
        <p:txBody>
          <a:bodyPr rtlCol="0">
            <a:normAutofit fontScale="9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Уровни </a:t>
            </a:r>
            <a:r>
              <a:rPr lang="ru-RU" sz="4000" dirty="0" err="1" smtClean="0">
                <a:solidFill>
                  <a:schemeClr val="accent5">
                    <a:lumMod val="75000"/>
                  </a:schemeClr>
                </a:solidFill>
              </a:rPr>
              <a:t>МиО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 и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ответственные учреждения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graphicFrame>
        <p:nvGraphicFramePr>
          <p:cNvPr id="122" name="Content Placeholder 4"/>
          <p:cNvGraphicFramePr>
            <a:graphicFrameLocks/>
          </p:cNvGraphicFramePr>
          <p:nvPr/>
        </p:nvGraphicFramePr>
        <p:xfrm>
          <a:off x="1155700" y="2133600"/>
          <a:ext cx="7239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3" name="Group 9"/>
          <p:cNvGrpSpPr/>
          <p:nvPr/>
        </p:nvGrpSpPr>
        <p:grpSpPr>
          <a:xfrm>
            <a:off x="5105401" y="1716499"/>
            <a:ext cx="3574994" cy="4663956"/>
            <a:chOff x="5484715" y="708616"/>
            <a:chExt cx="3998020" cy="4945920"/>
          </a:xfrm>
        </p:grpSpPr>
        <p:sp>
          <p:nvSpPr>
            <p:cNvPr id="124" name="Rectangle 5"/>
            <p:cNvSpPr/>
            <p:nvPr/>
          </p:nvSpPr>
          <p:spPr>
            <a:xfrm rot="19315029">
              <a:off x="5484715" y="708616"/>
              <a:ext cx="1068544" cy="1411349"/>
            </a:xfrm>
            <a:prstGeom prst="rect">
              <a:avLst/>
            </a:prstGeom>
            <a:solidFill>
              <a:srgbClr val="9BBB5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Отдел по оценке ГЭФ</a:t>
              </a:r>
              <a:endParaRPr lang="en-US" sz="1200" dirty="0"/>
            </a:p>
          </p:txBody>
        </p:sp>
        <p:sp>
          <p:nvSpPr>
            <p:cNvPr id="125" name="Rectangle 6"/>
            <p:cNvSpPr/>
            <p:nvPr/>
          </p:nvSpPr>
          <p:spPr>
            <a:xfrm rot="19289855">
              <a:off x="6459767" y="1784490"/>
              <a:ext cx="1057528" cy="1503371"/>
            </a:xfrm>
            <a:prstGeom prst="rect">
              <a:avLst/>
            </a:prstGeom>
            <a:solidFill>
              <a:srgbClr val="62B28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Отдел по оценке ГЭФ, партнеры по оценке</a:t>
              </a:r>
              <a:endParaRPr lang="en-US" sz="1200" dirty="0"/>
            </a:p>
          </p:txBody>
        </p:sp>
        <p:sp>
          <p:nvSpPr>
            <p:cNvPr id="126" name="Rectangle 7"/>
            <p:cNvSpPr/>
            <p:nvPr/>
          </p:nvSpPr>
          <p:spPr>
            <a:xfrm rot="19306361">
              <a:off x="7496680" y="2984187"/>
              <a:ext cx="1032567" cy="152301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az-Cyrl-AZ" sz="1200" dirty="0" smtClean="0"/>
                <a:t>Секрета-риат ГЭФ, Органи-зации ГЭФ</a:t>
              </a:r>
              <a:endParaRPr lang="en-US" sz="1200" dirty="0"/>
            </a:p>
          </p:txBody>
        </p:sp>
        <p:sp>
          <p:nvSpPr>
            <p:cNvPr id="127" name="Rectangle 8"/>
            <p:cNvSpPr/>
            <p:nvPr/>
          </p:nvSpPr>
          <p:spPr>
            <a:xfrm rot="19343747">
              <a:off x="8467614" y="4191224"/>
              <a:ext cx="1015121" cy="1463312"/>
            </a:xfrm>
            <a:prstGeom prst="rect">
              <a:avLst/>
            </a:prstGeom>
            <a:solidFill>
              <a:srgbClr val="885FA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1200" dirty="0" smtClean="0"/>
                <a:t>Страны-партнеры, НПО, частный сектор, общины</a:t>
              </a:r>
              <a:endParaRPr lang="en-US" sz="1200" dirty="0"/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1295400" y="1353979"/>
            <a:ext cx="1752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1000" b="1" dirty="0" smtClean="0">
                <a:solidFill>
                  <a:srgbClr val="008000"/>
                </a:solidFill>
                <a:latin typeface="Calibri" pitchFamily="34" charset="0"/>
              </a:rPr>
              <a:t>Благоприятные условия</a:t>
            </a:r>
            <a:endParaRPr lang="en-US" sz="1000" b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905000" y="1981200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1000" b="1" dirty="0" smtClean="0">
                <a:solidFill>
                  <a:srgbClr val="008000"/>
                </a:solidFill>
                <a:latin typeface="Calibri" pitchFamily="34" charset="0"/>
              </a:rPr>
              <a:t>Надзор</a:t>
            </a:r>
            <a:endParaRPr lang="en-US" sz="1000" b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276600" y="1353979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1000" b="1" dirty="0" smtClean="0">
                <a:solidFill>
                  <a:srgbClr val="008000"/>
                </a:solidFill>
                <a:latin typeface="Calibri" pitchFamily="34" charset="0"/>
              </a:rPr>
              <a:t>Политика по МиО</a:t>
            </a:r>
            <a:endParaRPr lang="en-US" sz="1000" b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781800" y="2740223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z-Cyrl-AZ" sz="1000" b="1" dirty="0" smtClean="0">
                <a:solidFill>
                  <a:srgbClr val="008000"/>
                </a:solidFill>
                <a:latin typeface="Calibri" pitchFamily="34" charset="0"/>
              </a:rPr>
              <a:t>Консультации</a:t>
            </a:r>
            <a:endParaRPr lang="en-US" sz="1000" b="1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027" name="AutoShape 3"/>
          <p:cNvSpPr>
            <a:spLocks noChangeAspect="1" noChangeArrowheads="1"/>
          </p:cNvSpPr>
          <p:nvPr/>
        </p:nvSpPr>
        <p:spPr bwMode="auto">
          <a:xfrm>
            <a:off x="1295400" y="1066800"/>
            <a:ext cx="7391400" cy="5791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0" name="Group 19"/>
          <p:cNvGrpSpPr/>
          <p:nvPr/>
        </p:nvGrpSpPr>
        <p:grpSpPr>
          <a:xfrm>
            <a:off x="7927308" y="2514600"/>
            <a:ext cx="823913" cy="725488"/>
            <a:chOff x="7346950" y="3143250"/>
            <a:chExt cx="823913" cy="725488"/>
          </a:xfrm>
        </p:grpSpPr>
        <p:pic>
          <p:nvPicPr>
            <p:cNvPr id="18" name="Picture 9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46950" y="3143250"/>
              <a:ext cx="823913" cy="7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8"/>
            <p:cNvSpPr/>
            <p:nvPr/>
          </p:nvSpPr>
          <p:spPr>
            <a:xfrm>
              <a:off x="7498448" y="3352800"/>
              <a:ext cx="5771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rgbClr val="000000"/>
                  </a:solidFill>
                  <a:latin typeface="Calibri" pitchFamily="34" charset="0"/>
                </a:rPr>
                <a:t>НТКС</a:t>
              </a:r>
              <a:endParaRPr lang="en-US" sz="1400" b="1" dirty="0" smtClean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1" name="Freeform 81"/>
          <p:cNvSpPr>
            <a:spLocks/>
          </p:cNvSpPr>
          <p:nvPr/>
        </p:nvSpPr>
        <p:spPr bwMode="auto">
          <a:xfrm>
            <a:off x="2209800" y="1344612"/>
            <a:ext cx="1627188" cy="1093788"/>
          </a:xfrm>
          <a:custGeom>
            <a:avLst/>
            <a:gdLst/>
            <a:ahLst/>
            <a:cxnLst>
              <a:cxn ang="0">
                <a:pos x="513" y="0"/>
              </a:cxn>
              <a:cxn ang="0">
                <a:pos x="0" y="344"/>
              </a:cxn>
              <a:cxn ang="0">
                <a:pos x="513" y="689"/>
              </a:cxn>
              <a:cxn ang="0">
                <a:pos x="1025" y="344"/>
              </a:cxn>
              <a:cxn ang="0">
                <a:pos x="513" y="0"/>
              </a:cxn>
            </a:cxnLst>
            <a:rect l="0" t="0" r="r" b="b"/>
            <a:pathLst>
              <a:path w="1025" h="689">
                <a:moveTo>
                  <a:pt x="513" y="0"/>
                </a:moveTo>
                <a:lnTo>
                  <a:pt x="0" y="344"/>
                </a:lnTo>
                <a:lnTo>
                  <a:pt x="513" y="689"/>
                </a:lnTo>
                <a:lnTo>
                  <a:pt x="1025" y="344"/>
                </a:lnTo>
                <a:lnTo>
                  <a:pt x="513" y="0"/>
                </a:lnTo>
                <a:close/>
              </a:path>
            </a:pathLst>
          </a:custGeom>
          <a:solidFill>
            <a:srgbClr val="ECCECE"/>
          </a:solidFill>
          <a:ln w="14288" cap="rnd">
            <a:solidFill>
              <a:srgbClr val="D9959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92495" y="1752600"/>
            <a:ext cx="623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z-Cyrl-AZ" sz="1400" b="1" dirty="0" smtClean="0">
                <a:solidFill>
                  <a:srgbClr val="000000"/>
                </a:solidFill>
                <a:latin typeface="Calibri" pitchFamily="34" charset="0"/>
              </a:rPr>
              <a:t>Совет</a:t>
            </a:r>
            <a:endParaRPr lang="en-US" sz="14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err="1" smtClean="0">
                <a:solidFill>
                  <a:schemeClr val="accent5">
                    <a:lumMod val="75000"/>
                  </a:schemeClr>
                </a:solidFill>
              </a:rPr>
              <a:t>МиО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Минимальные требования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19200"/>
            <a:ext cx="7772400" cy="5334000"/>
          </a:xfrm>
        </p:spPr>
        <p:txBody>
          <a:bodyPr rtlCol="0">
            <a:noAutofit/>
          </a:bodyPr>
          <a:lstStyle/>
          <a:p>
            <a:pPr marL="342000" indent="-34200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chemeClr val="tx1">
                    <a:lumMod val="50000"/>
                  </a:schemeClr>
                </a:solidFill>
              </a:rPr>
              <a:t>Разработка планов по мониторингу и оценке</a:t>
            </a:r>
            <a:endParaRPr lang="en-US" sz="19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8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Полныйплан МиО с полной сметой расходов одобряет (в случае ПМП) либо утверждает (в случае СМП) ИД</a:t>
            </a:r>
            <a:r>
              <a:rPr lang="en-US" sz="1900" dirty="0" smtClean="0">
                <a:solidFill>
                  <a:schemeClr val="tx1"/>
                </a:solidFill>
              </a:rPr>
              <a:t>. </a:t>
            </a:r>
            <a:r>
              <a:rPr lang="ru-RU" sz="1900" dirty="0" smtClean="0">
                <a:solidFill>
                  <a:schemeClr val="tx1"/>
                </a:solidFill>
              </a:rPr>
              <a:t>Следует обеспечить корреляцию логических матриц проектов с матрицами результатов по тематическим областям ГЭФ, содержащимися в плане УОР ГЭФ-5.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342000" indent="-342000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chemeClr val="tx1">
                    <a:lumMod val="50000"/>
                  </a:schemeClr>
                </a:solidFill>
              </a:rPr>
              <a:t>Осуществление планов по МиО</a:t>
            </a:r>
            <a:endParaRPr lang="en-US" sz="19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8440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Мониторинг и надзор за осуществлением проекта/программы включает осуществление плана по МИО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342000" indent="-342000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chemeClr val="tx1">
                    <a:lumMod val="50000"/>
                  </a:schemeClr>
                </a:solidFill>
              </a:rPr>
              <a:t>Оценки проектов/программ</a:t>
            </a:r>
            <a:endParaRPr lang="en-US" sz="19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8440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Оценке подлежат все полномасштабные и среднемасштабные проекты</a:t>
            </a:r>
            <a:r>
              <a:rPr lang="en-US" sz="1900" dirty="0" smtClean="0">
                <a:solidFill>
                  <a:schemeClr val="tx1"/>
                </a:solidFill>
              </a:rPr>
              <a:t>. </a:t>
            </a:r>
            <a:r>
              <a:rPr lang="ru-RU" sz="1900" dirty="0" smtClean="0">
                <a:solidFill>
                  <a:schemeClr val="tx1"/>
                </a:solidFill>
              </a:rPr>
              <a:t>Отчеты по оценке следует представлять в  Офис по оценке ГЭФ в течение 12 месяцев с момента завершения проекта</a:t>
            </a:r>
            <a:r>
              <a:rPr lang="en-US" sz="1900" dirty="0" smtClean="0">
                <a:solidFill>
                  <a:schemeClr val="tx1"/>
                </a:solidFill>
              </a:rPr>
              <a:t>.</a:t>
            </a:r>
          </a:p>
          <a:p>
            <a:pPr marL="342000" indent="-342000" fontAlgn="auto"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chemeClr val="tx1">
                    <a:lumMod val="50000"/>
                  </a:schemeClr>
                </a:solidFill>
              </a:rPr>
              <a:t>Участие оперативных координаторов ГЭФ</a:t>
            </a:r>
            <a:endParaRPr lang="en-US" sz="19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84400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ru-RU" sz="1900" dirty="0" smtClean="0">
                <a:solidFill>
                  <a:schemeClr val="tx1"/>
                </a:solidFill>
              </a:rPr>
              <a:t>В планах по МиО необходимо указать, каким образом оперативные координаторы будут участвовать в мероприятиях по мониторингу и оценке</a:t>
            </a:r>
            <a:r>
              <a:rPr lang="en-US" sz="19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Мониторинг и оценка: минимальное требование 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0000"/>
            <a:ext cx="6858000" cy="4503600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Участие оперативных координаторов ГЭФ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000" lvl="1" indent="-342000" fontAlgn="auto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В планах по МиО следует указать, как оперативные координаторы будут участвовать в их реализации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000" lvl="1" indent="-342000" fontAlgn="auto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Оперативных координаторов надлежит информировать о мероприятиях по </a:t>
            </a:r>
            <a:r>
              <a:rPr lang="ru-RU" sz="2000" dirty="0" err="1" smtClean="0">
                <a:solidFill>
                  <a:schemeClr val="tx1"/>
                </a:solidFill>
              </a:rPr>
              <a:t>МиО</a:t>
            </a:r>
            <a:r>
              <a:rPr lang="ru-RU" sz="2000" dirty="0" smtClean="0">
                <a:solidFill>
                  <a:schemeClr val="tx1"/>
                </a:solidFill>
              </a:rPr>
              <a:t>, в том числе о среднесрочных обзорах и заключительных оценках, направлять им проекты отчетов для комментариев и итоговые версии отчетов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000" lvl="1" indent="-342000" fontAlgn="auto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Оперативные координаторы приглашаются участвовать в подготовке официальной реакции менеджмента на оценку (если это применимо)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000" lvl="1" indent="-342000" fontAlgn="auto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Организации ГЭФ следят за выполнением этого требования при осуществлении своих проектов и программ, финансируемых ГЭФ</a:t>
            </a:r>
            <a:endParaRPr lang="en-US" sz="2000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Роль координаторов ГЭФ в Мониторинге и оценке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696200" cy="5715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2000" b="1" dirty="0" smtClean="0"/>
              <a:t>Отслеживать оказание помощи по линии ГЭФ</a:t>
            </a:r>
            <a:r>
              <a:rPr lang="en-US" sz="2000" dirty="0" smtClean="0"/>
              <a:t> </a:t>
            </a:r>
            <a:r>
              <a:rPr lang="ru-RU" sz="2000" dirty="0" smtClean="0"/>
              <a:t>на национальном уровне</a:t>
            </a:r>
            <a:endParaRPr lang="en-US" sz="20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2000" b="1" dirty="0" smtClean="0"/>
              <a:t>Информировать заинтересованные стороны </a:t>
            </a:r>
            <a:r>
              <a:rPr lang="ru-RU" sz="2000" dirty="0" smtClean="0"/>
              <a:t>и </a:t>
            </a:r>
            <a:r>
              <a:rPr lang="ru-RU" sz="2000" b="1" dirty="0" smtClean="0"/>
              <a:t>вести консультации с ними </a:t>
            </a:r>
            <a:r>
              <a:rPr lang="ru-RU" sz="2000" dirty="0" smtClean="0"/>
              <a:t>относительно планирования, осуществления и результатов мероприятий ГЭФ в стране</a:t>
            </a:r>
            <a:endParaRPr lang="en-US" sz="20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2000" b="1" dirty="0" smtClean="0"/>
              <a:t>Распространять </a:t>
            </a:r>
            <a:r>
              <a:rPr lang="ru-RU" sz="2000" dirty="0" smtClean="0"/>
              <a:t>информацию о </a:t>
            </a:r>
            <a:r>
              <a:rPr lang="ru-RU" sz="2000" dirty="0" err="1" smtClean="0"/>
              <a:t>МиО</a:t>
            </a:r>
            <a:r>
              <a:rPr lang="en-US" sz="2000" dirty="0" smtClean="0"/>
              <a:t>, </a:t>
            </a:r>
            <a:r>
              <a:rPr lang="ru-RU" sz="2000" dirty="0" smtClean="0"/>
              <a:t>поощрять использование рекомендаций, сформулированных по итогам оценки, и </a:t>
            </a:r>
            <a:r>
              <a:rPr lang="ru-RU" sz="2000" b="1" dirty="0" smtClean="0"/>
              <a:t>извлеченных уроков</a:t>
            </a:r>
            <a:endParaRPr lang="en-US" sz="2000" b="1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2000" dirty="0" smtClean="0"/>
              <a:t>Будучи первым должностным лицом в стране, с которым устанавливает контакт </a:t>
            </a:r>
            <a:r>
              <a:rPr lang="ru-RU" sz="2000" b="1" dirty="0" smtClean="0"/>
              <a:t>Офис по оценке, оказывать последнему содействие </a:t>
            </a:r>
            <a:r>
              <a:rPr lang="ru-RU" sz="2000" dirty="0" smtClean="0"/>
              <a:t>путем</a:t>
            </a:r>
            <a:r>
              <a:rPr lang="en-US" sz="2000" dirty="0" smtClean="0"/>
              <a:t>: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выявления соответствующих основных заинтересованных сторон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координации проведения совещаний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помощи в подготовке повестки дня мероприятий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координации подготовки ответов страны на эти оценки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944562"/>
          </a:xfrm>
        </p:spPr>
        <p:txBody>
          <a:bodyPr rtlCol="0">
            <a:normAutofit fontScale="9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Меры, принимаемые по</a:t>
            </a:r>
            <a:b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результатам оценок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0000"/>
            <a:ext cx="6858000" cy="4983163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По всем отчетам об оценках и о результативности работы, представляемым Совету ГЭФ Офисом по оценке ГЭФ, требуется официальная реакция руководства</a:t>
            </a:r>
            <a:endParaRPr lang="en-US" sz="2000" dirty="0" smtClean="0"/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Принимая свои решения, Совет ГЭФ учитывает как результаты оценки, так и официальную реакцию руководства</a:t>
            </a:r>
            <a:endParaRPr lang="en-US" sz="2000" dirty="0" smtClean="0"/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Офис по оценке ГЭФ ежегодно представляет отчет об исполнении решений (отчет о мерах, принятых руководством</a:t>
            </a:r>
            <a:r>
              <a:rPr lang="en-US" sz="2000" dirty="0" smtClean="0"/>
              <a:t>)</a:t>
            </a: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2000" dirty="0" smtClean="0"/>
              <a:t>В случае оценки портфелей проектов, реализуемых в странах, страны также имеют возможность высказать свое мнение Совету</a:t>
            </a:r>
            <a:endParaRPr lang="en-US" sz="20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7427</TotalTime>
  <Words>745</Words>
  <Application>Microsoft Office PowerPoint</Application>
  <PresentationFormat>On-screen Show (4:3)</PresentationFormat>
  <Paragraphs>115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Политика по мониторингу и оценке в ГЭФ    </vt:lpstr>
      <vt:lpstr>PowerPoint Presentation</vt:lpstr>
      <vt:lpstr>Мониторинг и оценка в ГЭФ</vt:lpstr>
      <vt:lpstr>Обмен знаниями</vt:lpstr>
      <vt:lpstr>Уровни МиО и ответственные учреждения</vt:lpstr>
      <vt:lpstr>МиО: Минимальные требования</vt:lpstr>
      <vt:lpstr>Мониторинг и оценка: минимальное требование 4</vt:lpstr>
      <vt:lpstr>Роль координаторов ГЭФ в Мониторинге и оценке</vt:lpstr>
      <vt:lpstr>Меры, принимаемые по результатам оценок</vt:lpstr>
      <vt:lpstr>Практическое сообщество Climate-Eval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Robert T. Schreiber</cp:lastModifiedBy>
  <cp:revision>480</cp:revision>
  <cp:lastPrinted>2012-09-19T19:56:57Z</cp:lastPrinted>
  <dcterms:created xsi:type="dcterms:W3CDTF">2010-12-28T20:45:39Z</dcterms:created>
  <dcterms:modified xsi:type="dcterms:W3CDTF">2012-09-19T19:57:16Z</dcterms:modified>
</cp:coreProperties>
</file>