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19"/>
  </p:notesMasterIdLst>
  <p:handoutMasterIdLst>
    <p:handoutMasterId r:id="rId20"/>
  </p:handoutMasterIdLst>
  <p:sldIdLst>
    <p:sldId id="263" r:id="rId2"/>
    <p:sldId id="258" r:id="rId3"/>
    <p:sldId id="274" r:id="rId4"/>
    <p:sldId id="275" r:id="rId5"/>
    <p:sldId id="276" r:id="rId6"/>
    <p:sldId id="277" r:id="rId7"/>
    <p:sldId id="278" r:id="rId8"/>
    <p:sldId id="279" r:id="rId9"/>
    <p:sldId id="280" r:id="rId10"/>
    <p:sldId id="281" r:id="rId11"/>
    <p:sldId id="282" r:id="rId12"/>
    <p:sldId id="269" r:id="rId13"/>
    <p:sldId id="270" r:id="rId14"/>
    <p:sldId id="271" r:id="rId15"/>
    <p:sldId id="272" r:id="rId16"/>
    <p:sldId id="273" r:id="rId17"/>
    <p:sldId id="284" r:id="rId18"/>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85" autoAdjust="0"/>
    <p:restoredTop sz="94647" autoAdjust="0"/>
  </p:normalViewPr>
  <p:slideViewPr>
    <p:cSldViewPr>
      <p:cViewPr>
        <p:scale>
          <a:sx n="70" d="100"/>
          <a:sy n="70" d="100"/>
        </p:scale>
        <p:origin x="-2814" y="-978"/>
      </p:cViewPr>
      <p:guideLst>
        <p:guide orient="horz" pos="2160"/>
        <p:guide pos="2880"/>
      </p:guideLst>
    </p:cSldViewPr>
  </p:slideViewPr>
  <p:outlineViewPr>
    <p:cViewPr>
      <p:scale>
        <a:sx n="33" d="100"/>
        <a:sy n="33" d="100"/>
      </p:scale>
      <p:origin x="0" y="349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5" d="100"/>
          <a:sy n="85" d="100"/>
        </p:scale>
        <p:origin x="-3744" y="-8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49" tIns="48325" rIns="96649" bIns="48325"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49" tIns="48325" rIns="96649" bIns="48325"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49" tIns="48325" rIns="96649" bIns="48325"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49" tIns="48325" rIns="96649" bIns="48325"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70238" cy="479425"/>
          </a:xfrm>
          <a:prstGeom prst="rect">
            <a:avLst/>
          </a:prstGeom>
        </p:spPr>
        <p:txBody>
          <a:bodyPr vert="horz" lIns="91429" tIns="45714" rIns="91429" bIns="45714" rtlCol="0"/>
          <a:lstStyle>
            <a:lvl1pPr algn="l">
              <a:defRPr sz="1200"/>
            </a:lvl1pPr>
          </a:lstStyle>
          <a:p>
            <a:endParaRPr lang="en-US"/>
          </a:p>
        </p:txBody>
      </p:sp>
      <p:sp>
        <p:nvSpPr>
          <p:cNvPr id="3" name="Date Placeholder 2"/>
          <p:cNvSpPr>
            <a:spLocks noGrp="1"/>
          </p:cNvSpPr>
          <p:nvPr>
            <p:ph type="dt" idx="1"/>
          </p:nvPr>
        </p:nvSpPr>
        <p:spPr>
          <a:xfrm>
            <a:off x="4143375" y="1"/>
            <a:ext cx="3170238" cy="479425"/>
          </a:xfrm>
          <a:prstGeom prst="rect">
            <a:avLst/>
          </a:prstGeom>
        </p:spPr>
        <p:txBody>
          <a:bodyPr vert="horz" lIns="91429" tIns="45714" rIns="91429" bIns="45714"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29" tIns="45714" rIns="91429" bIns="45714" rtlCol="0" anchor="ctr"/>
          <a:lstStyle/>
          <a:p>
            <a:endParaRPr lang="en-US"/>
          </a:p>
        </p:txBody>
      </p:sp>
      <p:sp>
        <p:nvSpPr>
          <p:cNvPr id="5" name="Notes Placeholder 4"/>
          <p:cNvSpPr>
            <a:spLocks noGrp="1"/>
          </p:cNvSpPr>
          <p:nvPr>
            <p:ph type="body" sz="quarter" idx="3"/>
          </p:nvPr>
        </p:nvSpPr>
        <p:spPr>
          <a:xfrm>
            <a:off x="731839" y="4560890"/>
            <a:ext cx="5851525" cy="4319587"/>
          </a:xfrm>
          <a:prstGeom prst="rect">
            <a:avLst/>
          </a:prstGeom>
        </p:spPr>
        <p:txBody>
          <a:bodyPr vert="horz" lIns="91429" tIns="45714" rIns="91429" bIns="4571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9"/>
            <a:ext cx="3170238" cy="479425"/>
          </a:xfrm>
          <a:prstGeom prst="rect">
            <a:avLst/>
          </a:prstGeom>
        </p:spPr>
        <p:txBody>
          <a:bodyPr vert="horz" lIns="91429" tIns="45714" rIns="91429" bIns="45714"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9"/>
            <a:ext cx="3170238" cy="479425"/>
          </a:xfrm>
          <a:prstGeom prst="rect">
            <a:avLst/>
          </a:prstGeom>
        </p:spPr>
        <p:txBody>
          <a:bodyPr vert="horz" lIns="91429" tIns="45714" rIns="91429" bIns="45714"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12"/>
          <p:cNvGrpSpPr/>
          <p:nvPr userDrawn="1"/>
        </p:nvGrpSpPr>
        <p:grpSpPr>
          <a:xfrm>
            <a:off x="0" y="0"/>
            <a:ext cx="9144000" cy="1295400"/>
            <a:chOff x="0" y="0"/>
            <a:chExt cx="9144000" cy="1295400"/>
          </a:xfrm>
        </p:grpSpPr>
        <p:pic>
          <p:nvPicPr>
            <p:cNvPr id="11" name="Picture 10" descr="GEF-20-PPT-BG-blank.png"/>
            <p:cNvPicPr>
              <a:picLocks noChangeAspect="1"/>
            </p:cNvPicPr>
            <p:nvPr userDrawn="1"/>
          </p:nvPicPr>
          <p:blipFill>
            <a:blip r:embed="rId2" cstate="print"/>
            <a:stretch>
              <a:fillRect/>
            </a:stretch>
          </p:blipFill>
          <p:spPr bwMode="auto">
            <a:xfrm>
              <a:off x="0" y="0"/>
              <a:ext cx="9144000" cy="1246251"/>
            </a:xfrm>
            <a:prstGeom prst="rect">
              <a:avLst/>
            </a:prstGeom>
            <a:effectLst>
              <a:reflection blurRad="6350" stA="50000" endA="300" endPos="38500" dist="50800" dir="5400000" sy="-100000" algn="bl" rotWithShape="0"/>
            </a:effectLst>
          </p:spPr>
        </p:pic>
        <p:pic>
          <p:nvPicPr>
            <p:cNvPr id="10" name="Picture 2"/>
            <p:cNvPicPr>
              <a:picLocks noChangeAspect="1" noChangeArrowheads="1"/>
            </p:cNvPicPr>
            <p:nvPr userDrawn="1"/>
          </p:nvPicPr>
          <p:blipFill>
            <a:blip r:embed="rId3" cstate="print"/>
            <a:srcRect/>
            <a:stretch>
              <a:fillRect/>
            </a:stretch>
          </p:blipFill>
          <p:spPr bwMode="auto">
            <a:xfrm>
              <a:off x="1" y="0"/>
              <a:ext cx="9143999" cy="1295400"/>
            </a:xfrm>
            <a:prstGeom prst="rect">
              <a:avLst/>
            </a:prstGeom>
            <a:noFill/>
            <a:ln w="9525">
              <a:noFill/>
              <a:miter lim="800000"/>
              <a:headEnd/>
              <a:tailEnd/>
            </a:ln>
            <a:effectLst/>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4" name="Content Placeholder 3"/>
          <p:cNvSpPr>
            <a:spLocks noGrp="1"/>
          </p:cNvSpPr>
          <p:nvPr>
            <p:ph sz="half" idx="2"/>
          </p:nvPr>
        </p:nvSpPr>
        <p:spPr>
          <a:xfrm>
            <a:off x="457200" y="1676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648200" y="1676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371600"/>
            <a:ext cx="8229600" cy="43434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2" name="Picture 2"/>
          <p:cNvPicPr>
            <a:picLocks noChangeAspect="1" noChangeArrowheads="1"/>
          </p:cNvPicPr>
          <p:nvPr userDrawn="1"/>
        </p:nvPicPr>
        <p:blipFill>
          <a:blip r:embed="rId7" cstate="print"/>
          <a:srcRect/>
          <a:stretch>
            <a:fillRect/>
          </a:stretch>
        </p:blipFill>
        <p:spPr bwMode="auto">
          <a:xfrm>
            <a:off x="1" y="5562601"/>
            <a:ext cx="9143999" cy="12954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8"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1524000" y="3810000"/>
            <a:ext cx="5791200" cy="1752600"/>
          </a:xfrm>
        </p:spPr>
        <p:txBody>
          <a:bodyPr/>
          <a:lstStyle/>
          <a:p>
            <a:pPr lvl="0">
              <a:spcBef>
                <a:spcPts val="0"/>
              </a:spcBef>
              <a:defRPr/>
            </a:pPr>
            <a:r>
              <a:rPr lang="fr-FR" dirty="0" smtClean="0"/>
              <a:t>Atelier Elargi pour la Circonscription</a:t>
            </a:r>
          </a:p>
          <a:p>
            <a:pPr lvl="0">
              <a:spcBef>
                <a:spcPts val="0"/>
              </a:spcBef>
              <a:defRPr/>
            </a:pPr>
            <a:r>
              <a:rPr lang="fr-FR" dirty="0"/>
              <a:t>30 Octobre au 1 Novembre 2012</a:t>
            </a:r>
          </a:p>
          <a:p>
            <a:pPr lvl="0">
              <a:spcBef>
                <a:spcPts val="0"/>
              </a:spcBef>
              <a:defRPr/>
            </a:pPr>
            <a:r>
              <a:rPr lang="fr-FR"/>
              <a:t>Arusha, Tanzanie</a:t>
            </a:r>
          </a:p>
          <a:p>
            <a:pPr lvl="0">
              <a:spcBef>
                <a:spcPts val="0"/>
              </a:spcBef>
              <a:defRPr/>
            </a:pPr>
            <a:endParaRPr lang="pt-BR" dirty="0" smtClean="0"/>
          </a:p>
        </p:txBody>
      </p:sp>
      <p:sp>
        <p:nvSpPr>
          <p:cNvPr id="4" name="Title 3"/>
          <p:cNvSpPr>
            <a:spLocks noGrp="1"/>
          </p:cNvSpPr>
          <p:nvPr>
            <p:ph type="title"/>
          </p:nvPr>
        </p:nvSpPr>
        <p:spPr>
          <a:xfrm>
            <a:off x="533400" y="1981200"/>
            <a:ext cx="8229600" cy="1143000"/>
          </a:xfrm>
        </p:spPr>
        <p:txBody>
          <a:bodyPr rtlCol="0">
            <a:normAutofit fontScale="90000"/>
          </a:bodyPr>
          <a:lstStyle/>
          <a:p>
            <a:pPr fontAlgn="auto">
              <a:spcAft>
                <a:spcPts val="0"/>
              </a:spcAft>
              <a:defRPr/>
            </a:pPr>
            <a:r>
              <a:rPr lang="fr-FR" sz="4000" dirty="0" smtClean="0">
                <a:solidFill>
                  <a:srgbClr val="00642D"/>
                </a:solidFill>
              </a:rPr>
              <a:t>Les rôles et les responsabilités des Membres du Conseil et des Points Focaux</a:t>
            </a:r>
            <a:endParaRPr lang="en-US" sz="4000" b="1" dirty="0" smtClean="0">
              <a:solidFill>
                <a:srgbClr val="00642D"/>
              </a:solidFill>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Autofit/>
          </a:bodyPr>
          <a:lstStyle/>
          <a:p>
            <a:pPr lvl="1"/>
            <a:r>
              <a:rPr lang="fr-FR" sz="2800" b="1" kern="1200" dirty="0" smtClean="0">
                <a:solidFill>
                  <a:srgbClr val="1F497D"/>
                </a:solidFill>
                <a:latin typeface="+mj-lt"/>
                <a:ea typeface="+mj-ea"/>
                <a:cs typeface="+mj-cs"/>
              </a:rPr>
              <a:t>Comment pourrait chacune des parties prenantes mieux comprendre le travail du FEM dans leurs pays?</a:t>
            </a:r>
            <a:endParaRPr lang="en-US" sz="2800" b="1" kern="1200" dirty="0" smtClean="0">
              <a:solidFill>
                <a:srgbClr val="1F497D"/>
              </a:solidFill>
              <a:latin typeface="+mj-lt"/>
              <a:ea typeface="+mj-ea"/>
              <a:cs typeface="+mj-cs"/>
            </a:endParaRP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pPr lvl="1"/>
            <a:r>
              <a:rPr lang="en-US" sz="2800" b="1" kern="1200" dirty="0" err="1" smtClean="0">
                <a:solidFill>
                  <a:srgbClr val="1F497D"/>
                </a:solidFill>
                <a:latin typeface="+mj-lt"/>
                <a:ea typeface="+mj-ea"/>
                <a:cs typeface="+mj-cs"/>
              </a:rPr>
              <a:t>Qu’est-ce</a:t>
            </a:r>
            <a:r>
              <a:rPr lang="en-US" sz="2800" b="1" kern="1200" dirty="0" smtClean="0">
                <a:solidFill>
                  <a:srgbClr val="1F497D"/>
                </a:solidFill>
                <a:latin typeface="+mj-lt"/>
                <a:ea typeface="+mj-ea"/>
                <a:cs typeface="+mj-cs"/>
              </a:rPr>
              <a:t> qui </a:t>
            </a:r>
            <a:r>
              <a:rPr lang="en-US" sz="2800" b="1" kern="1200" dirty="0" err="1" smtClean="0">
                <a:solidFill>
                  <a:srgbClr val="1F497D"/>
                </a:solidFill>
                <a:latin typeface="+mj-lt"/>
                <a:ea typeface="+mj-ea"/>
                <a:cs typeface="+mj-cs"/>
              </a:rPr>
              <a:t>est</a:t>
            </a:r>
            <a:r>
              <a:rPr lang="en-US" sz="2800" b="1" kern="1200" dirty="0" smtClean="0">
                <a:solidFill>
                  <a:srgbClr val="1F497D"/>
                </a:solidFill>
                <a:latin typeface="+mj-lt"/>
                <a:ea typeface="+mj-ea"/>
                <a:cs typeface="+mj-cs"/>
              </a:rPr>
              <a:t> fait pour </a:t>
            </a:r>
            <a:r>
              <a:rPr lang="en-US" sz="2800" b="1" kern="1200" dirty="0" err="1" smtClean="0">
                <a:solidFill>
                  <a:srgbClr val="1F497D"/>
                </a:solidFill>
                <a:latin typeface="+mj-lt"/>
                <a:ea typeface="+mj-ea"/>
                <a:cs typeface="+mj-cs"/>
              </a:rPr>
              <a:t>promouvoir</a:t>
            </a:r>
            <a:r>
              <a:rPr lang="en-US" sz="2800" b="1" kern="1200" dirty="0" smtClean="0">
                <a:solidFill>
                  <a:srgbClr val="1F497D"/>
                </a:solidFill>
                <a:latin typeface="+mj-lt"/>
                <a:ea typeface="+mj-ea"/>
                <a:cs typeface="+mj-cs"/>
              </a:rPr>
              <a:t> la coordination </a:t>
            </a:r>
            <a:r>
              <a:rPr lang="en-US" sz="2800" b="1" kern="1200" dirty="0" err="1" smtClean="0">
                <a:solidFill>
                  <a:srgbClr val="1F497D"/>
                </a:solidFill>
                <a:latin typeface="+mj-lt"/>
                <a:ea typeface="+mj-ea"/>
                <a:cs typeface="+mj-cs"/>
              </a:rPr>
              <a:t>dans</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votre</a:t>
            </a:r>
            <a:r>
              <a:rPr lang="en-US" sz="2800" b="1" kern="1200" dirty="0" smtClean="0">
                <a:solidFill>
                  <a:srgbClr val="1F497D"/>
                </a:solidFill>
                <a:latin typeface="+mj-lt"/>
                <a:ea typeface="+mj-ea"/>
                <a:cs typeface="+mj-cs"/>
              </a:rPr>
              <a:t> pays? Un </a:t>
            </a:r>
            <a:r>
              <a:rPr lang="en-US" sz="2800" b="1" kern="1200" dirty="0" err="1" smtClean="0">
                <a:solidFill>
                  <a:srgbClr val="1F497D"/>
                </a:solidFill>
                <a:latin typeface="+mj-lt"/>
                <a:ea typeface="+mj-ea"/>
                <a:cs typeface="+mj-cs"/>
              </a:rPr>
              <a:t>comité</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directeur</a:t>
            </a:r>
            <a:r>
              <a:rPr lang="en-US" sz="2800" b="1" kern="1200" dirty="0" smtClean="0">
                <a:solidFill>
                  <a:srgbClr val="1F497D"/>
                </a:solidFill>
                <a:latin typeface="+mj-lt"/>
                <a:ea typeface="+mj-ea"/>
                <a:cs typeface="+mj-cs"/>
              </a:rPr>
              <a:t> du FEM </a:t>
            </a:r>
            <a:r>
              <a:rPr lang="en-US" sz="2800" b="1" kern="1200" dirty="0" err="1" smtClean="0">
                <a:solidFill>
                  <a:srgbClr val="1F497D"/>
                </a:solidFill>
                <a:latin typeface="+mj-lt"/>
                <a:ea typeface="+mj-ea"/>
                <a:cs typeface="+mj-cs"/>
              </a:rPr>
              <a:t>est-il</a:t>
            </a:r>
            <a:r>
              <a:rPr lang="en-US" sz="2800" b="1" kern="1200" dirty="0" smtClean="0">
                <a:solidFill>
                  <a:srgbClr val="1F497D"/>
                </a:solidFill>
                <a:latin typeface="+mj-lt"/>
                <a:ea typeface="+mj-ea"/>
                <a:cs typeface="+mj-cs"/>
              </a:rPr>
              <a:t> un </a:t>
            </a:r>
            <a:r>
              <a:rPr lang="en-US" sz="2800" b="1" kern="1200" dirty="0" err="1" smtClean="0">
                <a:solidFill>
                  <a:srgbClr val="1F497D"/>
                </a:solidFill>
                <a:latin typeface="+mj-lt"/>
                <a:ea typeface="+mj-ea"/>
                <a:cs typeface="+mj-cs"/>
              </a:rPr>
              <a:t>mécanisme</a:t>
            </a:r>
            <a:r>
              <a:rPr lang="en-US" sz="2800" b="1" kern="1200" dirty="0" smtClean="0">
                <a:solidFill>
                  <a:srgbClr val="1F497D"/>
                </a:solidFill>
                <a:latin typeface="+mj-lt"/>
                <a:ea typeface="+mj-ea"/>
                <a:cs typeface="+mj-cs"/>
              </a:rPr>
              <a:t> utile ?</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Points </a:t>
            </a:r>
            <a:r>
              <a:rPr lang="en-US" u="sng" dirty="0" err="1" smtClean="0"/>
              <a:t>focaux</a:t>
            </a:r>
            <a:r>
              <a:rPr lang="en-US" u="sng" dirty="0" smtClean="0"/>
              <a:t> </a:t>
            </a:r>
            <a:r>
              <a:rPr lang="en-US" u="sng" dirty="0" err="1" smtClean="0"/>
              <a:t>politiques</a:t>
            </a:r>
            <a:endParaRPr lang="en-US" dirty="0"/>
          </a:p>
        </p:txBody>
      </p:sp>
      <p:sp>
        <p:nvSpPr>
          <p:cNvPr id="3" name="Content Placeholder 2"/>
          <p:cNvSpPr>
            <a:spLocks noGrp="1"/>
          </p:cNvSpPr>
          <p:nvPr>
            <p:ph idx="1"/>
          </p:nvPr>
        </p:nvSpPr>
        <p:spPr>
          <a:xfrm>
            <a:off x="457200" y="1600201"/>
            <a:ext cx="8229600" cy="4114800"/>
          </a:xfrm>
        </p:spPr>
        <p:txBody>
          <a:bodyPr>
            <a:normAutofit fontScale="62500" lnSpcReduction="20000"/>
          </a:bodyPr>
          <a:lstStyle/>
          <a:p>
            <a:pPr>
              <a:buNone/>
            </a:pPr>
            <a:r>
              <a:rPr lang="fr-FR" dirty="0" smtClean="0"/>
              <a:t>Les responsabilités spécifiques des points focaux politiques consistent à </a:t>
            </a:r>
            <a:r>
              <a:rPr lang="en-US" dirty="0" smtClean="0"/>
              <a:t>:</a:t>
            </a:r>
            <a:endParaRPr lang="fr-FR" dirty="0" smtClean="0"/>
          </a:p>
          <a:p>
            <a:r>
              <a:rPr lang="en-US" dirty="0" err="1" smtClean="0"/>
              <a:t>Rester</a:t>
            </a:r>
            <a:r>
              <a:rPr lang="en-US" dirty="0" smtClean="0"/>
              <a:t> </a:t>
            </a:r>
            <a:r>
              <a:rPr lang="fr-FR" dirty="0" smtClean="0"/>
              <a:t>au courant des questions de gouvernance du FEM et informer les parties intéressées, notamment les points focaux des Conventions, des politiques, questions de gouvernance et activités connexes du </a:t>
            </a:r>
            <a:r>
              <a:rPr lang="en-US" dirty="0" smtClean="0"/>
              <a:t>FEM.</a:t>
            </a:r>
            <a:endParaRPr lang="fr-FR" dirty="0" smtClean="0"/>
          </a:p>
          <a:p>
            <a:pPr lvl="0"/>
            <a:r>
              <a:rPr lang="en-US" dirty="0" err="1" smtClean="0"/>
              <a:t>Faciliter</a:t>
            </a:r>
            <a:r>
              <a:rPr lang="en-US" dirty="0" smtClean="0"/>
              <a:t> </a:t>
            </a:r>
            <a:r>
              <a:rPr lang="fr-FR" dirty="0" smtClean="0"/>
              <a:t>les consultations au sein du pays sur les questions de gouvernance du FEM</a:t>
            </a:r>
            <a:r>
              <a:rPr lang="en-US" dirty="0" smtClean="0"/>
              <a:t> </a:t>
            </a:r>
            <a:endParaRPr lang="fr-FR" dirty="0" smtClean="0"/>
          </a:p>
          <a:p>
            <a:pPr lvl="0"/>
            <a:r>
              <a:rPr lang="en-US" dirty="0" err="1" smtClean="0"/>
              <a:t>Servir</a:t>
            </a:r>
            <a:r>
              <a:rPr lang="en-US" dirty="0" smtClean="0"/>
              <a:t> </a:t>
            </a:r>
            <a:r>
              <a:rPr lang="fr-FR" dirty="0" smtClean="0"/>
              <a:t>d’agents de liaison sur les questions de gouvernance du FEM au sein de leurs pays, avec les groupes de pays du FEM auxquels appartiennent leurs pays ainsi qu’avec les membres du Conseil du FEM représentant leurs groupes de pays </a:t>
            </a:r>
            <a:r>
              <a:rPr lang="en-US" dirty="0" err="1" smtClean="0"/>
              <a:t>respectifs</a:t>
            </a:r>
            <a:r>
              <a:rPr lang="en-US" dirty="0" smtClean="0"/>
              <a:t>.</a:t>
            </a:r>
            <a:endParaRPr lang="fr-FR" dirty="0" smtClean="0"/>
          </a:p>
          <a:p>
            <a:pPr lvl="0"/>
            <a:r>
              <a:rPr lang="en-US" dirty="0" err="1" smtClean="0"/>
              <a:t>Communiquer</a:t>
            </a:r>
            <a:r>
              <a:rPr lang="en-US" dirty="0" smtClean="0"/>
              <a:t> </a:t>
            </a:r>
            <a:r>
              <a:rPr lang="fr-FR" dirty="0" smtClean="0"/>
              <a:t>les points de vue de leurs gouvernements et présenter au Secrétariat du FEM  des observations et des suggestions sur les politiques du FEM en vigueur ou proposées</a:t>
            </a:r>
            <a:r>
              <a:rPr lang="en-US" dirty="0" smtClean="0"/>
              <a:t>.</a:t>
            </a:r>
            <a:endParaRPr lang="fr-FR"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Directives pour les points </a:t>
            </a:r>
            <a:r>
              <a:rPr lang="en-US" u="sng" dirty="0" err="1" smtClean="0"/>
              <a:t>focaux</a:t>
            </a:r>
            <a:r>
              <a:rPr lang="en-US" u="sng" dirty="0" smtClean="0"/>
              <a:t> techniques </a:t>
            </a:r>
            <a:endParaRPr lang="en-US" dirty="0"/>
          </a:p>
        </p:txBody>
      </p:sp>
      <p:sp>
        <p:nvSpPr>
          <p:cNvPr id="3" name="Content Placeholder 2"/>
          <p:cNvSpPr>
            <a:spLocks noGrp="1"/>
          </p:cNvSpPr>
          <p:nvPr>
            <p:ph idx="1"/>
          </p:nvPr>
        </p:nvSpPr>
        <p:spPr>
          <a:xfrm>
            <a:off x="457200" y="1447800"/>
            <a:ext cx="8382000" cy="4267201"/>
          </a:xfrm>
        </p:spPr>
        <p:txBody>
          <a:bodyPr>
            <a:normAutofit fontScale="70000" lnSpcReduction="20000"/>
          </a:bodyPr>
          <a:lstStyle/>
          <a:p>
            <a:pPr>
              <a:buNone/>
            </a:pPr>
            <a:r>
              <a:rPr lang="fr-FR" dirty="0" smtClean="0"/>
              <a:t>Leurs responsabilités générales consistent à:</a:t>
            </a:r>
          </a:p>
          <a:p>
            <a:pPr lvl="0"/>
            <a:r>
              <a:rPr lang="fr-FR" dirty="0" smtClean="0"/>
              <a:t>Servir de principal point de contact du Secrétariat du FEM, des Entités d’exécution du FEM et des parties prenantes nationales concernant les stratégies et objectifs environnementaux du pays, les informations sur les projets du FEM et les rapports de projet du FEM dans le</a:t>
            </a:r>
            <a:r>
              <a:rPr lang="en-US" dirty="0" smtClean="0"/>
              <a:t> pays.</a:t>
            </a:r>
            <a:endParaRPr lang="fr-FR" dirty="0" smtClean="0"/>
          </a:p>
          <a:p>
            <a:pPr lvl="0"/>
            <a:r>
              <a:rPr lang="en-US" dirty="0" smtClean="0"/>
              <a:t>Se </a:t>
            </a:r>
            <a:r>
              <a:rPr lang="fr-FR" dirty="0" smtClean="0"/>
              <a:t>concerter avec les OSC et d’autres principales parties prenantes dans le pays sur les questions liées au FEM et fournir des renseignements sur les activités du FEM, concernant notamment l’exécution, les résultats et l’impact des projets</a:t>
            </a:r>
            <a:r>
              <a:rPr lang="en-US" dirty="0" smtClean="0"/>
              <a:t>. </a:t>
            </a:r>
            <a:endParaRPr lang="fr-FR" dirty="0" smtClean="0"/>
          </a:p>
          <a:p>
            <a:pPr lvl="0"/>
            <a:r>
              <a:rPr lang="fr-FR" dirty="0" smtClean="0"/>
              <a:t>Faire mieux connaître le FEM dans le pays.</a:t>
            </a:r>
          </a:p>
          <a:p>
            <a:pPr lvl="0"/>
            <a:r>
              <a:rPr lang="fr-FR" dirty="0" smtClean="0"/>
              <a:t>Prendre systématiquement en compte les objectifs du FEM dans les cadres d’intervention nationaux</a:t>
            </a:r>
            <a:r>
              <a:rPr lang="en-US" dirty="0" smtClean="0"/>
              <a:t>.</a:t>
            </a:r>
            <a:endParaRPr lang="fr-FR" dirty="0" smtClean="0"/>
          </a:p>
          <a:p>
            <a:pPr lvl="0"/>
            <a:r>
              <a:rPr lang="fr-FR" dirty="0" smtClean="0"/>
              <a:t>Assurer le suivi des projets dans le pays.</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Directives pour les points </a:t>
            </a:r>
            <a:r>
              <a:rPr lang="en-US" u="sng" dirty="0" err="1" smtClean="0"/>
              <a:t>focaux</a:t>
            </a:r>
            <a:r>
              <a:rPr lang="en-US" u="sng" dirty="0" smtClean="0"/>
              <a:t> techniques </a:t>
            </a:r>
            <a:endParaRPr lang="en-US" dirty="0"/>
          </a:p>
        </p:txBody>
      </p:sp>
      <p:sp>
        <p:nvSpPr>
          <p:cNvPr id="3" name="Content Placeholder 2"/>
          <p:cNvSpPr>
            <a:spLocks noGrp="1"/>
          </p:cNvSpPr>
          <p:nvPr>
            <p:ph idx="1"/>
          </p:nvPr>
        </p:nvSpPr>
        <p:spPr>
          <a:xfrm>
            <a:off x="457200" y="1676400"/>
            <a:ext cx="8229600" cy="3886200"/>
          </a:xfrm>
        </p:spPr>
        <p:txBody>
          <a:bodyPr>
            <a:normAutofit lnSpcReduction="10000"/>
          </a:bodyPr>
          <a:lstStyle/>
          <a:p>
            <a:pPr>
              <a:buNone/>
            </a:pPr>
            <a:r>
              <a:rPr lang="fr-FR" sz="2600" dirty="0" smtClean="0"/>
              <a:t>Les responsabilités au titre du Programme d’aide aux points focaux nationaux consistent à </a:t>
            </a:r>
            <a:r>
              <a:rPr lang="en-US" sz="2600" dirty="0" smtClean="0"/>
              <a:t>:</a:t>
            </a:r>
            <a:endParaRPr lang="fr-FR" sz="2600" dirty="0" smtClean="0"/>
          </a:p>
          <a:p>
            <a:pPr lvl="0"/>
            <a:r>
              <a:rPr lang="fr-FR" sz="2600" dirty="0" smtClean="0"/>
              <a:t>Demander et organiser dans les pays qui le souhaitent les Processus de constitution des portefeuilles nationaux (PCPN) et les dialogues multipartites</a:t>
            </a:r>
            <a:r>
              <a:rPr lang="en-US" sz="2600" dirty="0" smtClean="0"/>
              <a:t>.</a:t>
            </a:r>
            <a:endParaRPr lang="fr-FR" sz="2600" dirty="0" smtClean="0"/>
          </a:p>
          <a:p>
            <a:pPr lvl="0"/>
            <a:r>
              <a:rPr lang="fr-FR" sz="2600" dirty="0" smtClean="0"/>
              <a:t>Participer activement aux ateliers élargis des groupes de pays et aux réunions des groupes de pays</a:t>
            </a:r>
            <a:r>
              <a:rPr lang="en-US" sz="2600" dirty="0" smtClean="0"/>
              <a:t>.</a:t>
            </a:r>
            <a:endParaRPr lang="fr-FR" sz="2600" dirty="0" smtClean="0"/>
          </a:p>
          <a:p>
            <a:pPr lvl="0"/>
            <a:r>
              <a:rPr lang="fr-FR" sz="2600" dirty="0" smtClean="0"/>
              <a:t>Utiliser convenablement l’appui annuel aux points focaux</a:t>
            </a:r>
            <a:r>
              <a:rPr lang="en-US" sz="2600" dirty="0" smtClean="0"/>
              <a:t>.</a:t>
            </a:r>
            <a:endParaRPr lang="fr-FR" sz="2600"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Directives pour les points </a:t>
            </a:r>
            <a:r>
              <a:rPr lang="en-US" u="sng" dirty="0" err="1" smtClean="0"/>
              <a:t>focaux</a:t>
            </a:r>
            <a:r>
              <a:rPr lang="en-US" u="sng" dirty="0" smtClean="0"/>
              <a:t> techniques </a:t>
            </a:r>
            <a:endParaRPr lang="en-US" dirty="0"/>
          </a:p>
        </p:txBody>
      </p:sp>
      <p:sp>
        <p:nvSpPr>
          <p:cNvPr id="3" name="Content Placeholder 2"/>
          <p:cNvSpPr>
            <a:spLocks noGrp="1"/>
          </p:cNvSpPr>
          <p:nvPr>
            <p:ph idx="1"/>
          </p:nvPr>
        </p:nvSpPr>
        <p:spPr>
          <a:xfrm>
            <a:off x="457200" y="1600201"/>
            <a:ext cx="8229600" cy="4114800"/>
          </a:xfrm>
        </p:spPr>
        <p:txBody>
          <a:bodyPr>
            <a:normAutofit fontScale="62500" lnSpcReduction="20000"/>
          </a:bodyPr>
          <a:lstStyle/>
          <a:p>
            <a:pPr>
              <a:buNone/>
            </a:pPr>
            <a:r>
              <a:rPr lang="en-US" dirty="0" smtClean="0"/>
              <a:t>Les </a:t>
            </a:r>
            <a:r>
              <a:rPr lang="en-US" dirty="0" err="1" smtClean="0"/>
              <a:t>responsabilités</a:t>
            </a:r>
            <a:r>
              <a:rPr lang="en-US" dirty="0" smtClean="0"/>
              <a:t> </a:t>
            </a:r>
            <a:r>
              <a:rPr lang="en-US" dirty="0" err="1" smtClean="0"/>
              <a:t>opérationnelles</a:t>
            </a:r>
            <a:r>
              <a:rPr lang="en-US" dirty="0" smtClean="0"/>
              <a:t> consistent à :</a:t>
            </a:r>
            <a:endParaRPr lang="fr-FR" dirty="0" smtClean="0"/>
          </a:p>
          <a:p>
            <a:pPr lvl="0"/>
            <a:r>
              <a:rPr lang="fr-FR" dirty="0" smtClean="0"/>
              <a:t>Avaliser les projets avant que les Entités d’exécution ne présentent la Fiche d’identité du projet (FIP) au Secrétariat du FEM pour validation</a:t>
            </a:r>
            <a:r>
              <a:rPr lang="en-US" dirty="0" smtClean="0"/>
              <a:t>.</a:t>
            </a:r>
            <a:endParaRPr lang="fr-FR" dirty="0" smtClean="0"/>
          </a:p>
          <a:p>
            <a:pPr lvl="0"/>
            <a:r>
              <a:rPr lang="fr-FR" dirty="0" smtClean="0"/>
              <a:t>Utiliser le Système intégré de gestion des projets du FEM (SIGP) pour enregistrer les idées de projet (activité facultative) et pour surveiller les projets et les programmes du FEM, en plus de la surveillance plus en détail par le biais des systèmes des Entités d’exécution</a:t>
            </a:r>
            <a:r>
              <a:rPr lang="en-US" dirty="0" smtClean="0"/>
              <a:t>.</a:t>
            </a:r>
            <a:endParaRPr lang="fr-FR" dirty="0" smtClean="0"/>
          </a:p>
          <a:p>
            <a:pPr lvl="0"/>
            <a:r>
              <a:rPr lang="fr-FR" dirty="0" smtClean="0"/>
              <a:t>Collaborer aux activités de suivi et évaluation aux niveaux du projet, du programme et du portefeuille</a:t>
            </a:r>
            <a:r>
              <a:rPr lang="en-US" dirty="0" smtClean="0"/>
              <a:t>.</a:t>
            </a:r>
            <a:endParaRPr lang="fr-FR" dirty="0" smtClean="0"/>
          </a:p>
          <a:p>
            <a:pPr lvl="0"/>
            <a:r>
              <a:rPr lang="fr-FR" dirty="0" smtClean="0"/>
              <a:t>Collaborer avec les Entités d’exécution en élaborant la Fiche d’identité du projet (FIP) et en répondant aux observations du Secrétariat du FEM sur la fiche d’examen de projet, le cas échéant</a:t>
            </a:r>
            <a:r>
              <a:rPr lang="en-US" dirty="0" smtClean="0"/>
              <a:t>.</a:t>
            </a:r>
            <a:endParaRPr lang="fr-FR" dirty="0" smtClean="0"/>
          </a:p>
          <a:p>
            <a:pPr lvl="0"/>
            <a:r>
              <a:rPr lang="fr-FR" dirty="0" smtClean="0"/>
              <a:t>Participer activement au cycle du projet, de sa conception jusqu’à son achèvement</a:t>
            </a:r>
            <a:r>
              <a:rPr lang="en-US" dirty="0" smtClean="0"/>
              <a:t>.</a:t>
            </a:r>
            <a:r>
              <a:rPr lang="en-US" b="1" dirty="0" smtClean="0"/>
              <a:t> </a:t>
            </a:r>
            <a:endParaRPr lang="fr-FR" dirty="0" smtClean="0"/>
          </a:p>
          <a:p>
            <a:pPr lvl="0"/>
            <a:r>
              <a:rPr lang="fr-FR" dirty="0" smtClean="0"/>
              <a:t>Veiller au respect de la politique visant à faire mieux connaître le FEM</a:t>
            </a:r>
            <a:r>
              <a:rPr lang="en-US" dirty="0" smtClean="0"/>
              <a:t>.</a:t>
            </a:r>
            <a:endParaRPr lang="fr-FR"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Notoriété</a:t>
            </a:r>
            <a:r>
              <a:rPr lang="en-US" dirty="0" smtClean="0"/>
              <a:t> du FEM</a:t>
            </a:r>
            <a:endParaRPr lang="en-US" dirty="0"/>
          </a:p>
        </p:txBody>
      </p:sp>
      <p:sp>
        <p:nvSpPr>
          <p:cNvPr id="3" name="Content Placeholder 2"/>
          <p:cNvSpPr>
            <a:spLocks noGrp="1"/>
          </p:cNvSpPr>
          <p:nvPr>
            <p:ph idx="1"/>
          </p:nvPr>
        </p:nvSpPr>
        <p:spPr>
          <a:xfrm>
            <a:off x="457200" y="1600201"/>
            <a:ext cx="8229600" cy="4038600"/>
          </a:xfrm>
        </p:spPr>
        <p:txBody>
          <a:bodyPr>
            <a:normAutofit fontScale="92500" lnSpcReduction="20000"/>
          </a:bodyPr>
          <a:lstStyle/>
          <a:p>
            <a:r>
              <a:rPr lang="en-US" dirty="0" smtClean="0"/>
              <a:t>La </a:t>
            </a:r>
            <a:r>
              <a:rPr lang="en-US" dirty="0" err="1" smtClean="0"/>
              <a:t>notoriété</a:t>
            </a:r>
            <a:r>
              <a:rPr lang="en-US" dirty="0" smtClean="0"/>
              <a:t> du FEM </a:t>
            </a:r>
            <a:r>
              <a:rPr lang="en-US" dirty="0" err="1" smtClean="0"/>
              <a:t>est</a:t>
            </a:r>
            <a:r>
              <a:rPr lang="en-US" dirty="0" smtClean="0"/>
              <a:t> </a:t>
            </a:r>
            <a:r>
              <a:rPr lang="en-US" dirty="0" err="1" smtClean="0"/>
              <a:t>cruciale</a:t>
            </a:r>
            <a:r>
              <a:rPr lang="en-US" dirty="0" smtClean="0"/>
              <a:t> pour </a:t>
            </a:r>
            <a:r>
              <a:rPr lang="en-US" dirty="0" err="1" smtClean="0"/>
              <a:t>lui</a:t>
            </a:r>
            <a:r>
              <a:rPr lang="en-US" dirty="0" smtClean="0"/>
              <a:t> </a:t>
            </a:r>
            <a:r>
              <a:rPr lang="en-US" dirty="0" err="1" smtClean="0"/>
              <a:t>permettre</a:t>
            </a:r>
            <a:r>
              <a:rPr lang="en-US" dirty="0" smtClean="0"/>
              <a:t> d’être </a:t>
            </a:r>
            <a:r>
              <a:rPr lang="en-US" dirty="0" err="1" smtClean="0"/>
              <a:t>connu</a:t>
            </a:r>
            <a:r>
              <a:rPr lang="en-US" dirty="0" smtClean="0"/>
              <a:t>, </a:t>
            </a:r>
            <a:r>
              <a:rPr lang="en-US" dirty="0" err="1" smtClean="0"/>
              <a:t>reconnu</a:t>
            </a:r>
            <a:r>
              <a:rPr lang="en-US" dirty="0" smtClean="0"/>
              <a:t> et </a:t>
            </a:r>
            <a:r>
              <a:rPr lang="en-US" dirty="0" err="1" smtClean="0"/>
              <a:t>financé</a:t>
            </a:r>
            <a:r>
              <a:rPr lang="en-US" dirty="0" smtClean="0"/>
              <a:t>. </a:t>
            </a:r>
          </a:p>
          <a:p>
            <a:r>
              <a:rPr lang="en-US" dirty="0" smtClean="0"/>
              <a:t>Le </a:t>
            </a:r>
            <a:r>
              <a:rPr lang="en-US" dirty="0" err="1" smtClean="0"/>
              <a:t>Conseil</a:t>
            </a:r>
            <a:r>
              <a:rPr lang="en-US" dirty="0" smtClean="0"/>
              <a:t> a </a:t>
            </a:r>
            <a:r>
              <a:rPr lang="en-US" dirty="0" err="1" smtClean="0"/>
              <a:t>adopté</a:t>
            </a:r>
            <a:r>
              <a:rPr lang="en-US" dirty="0" smtClean="0"/>
              <a:t> </a:t>
            </a:r>
            <a:r>
              <a:rPr lang="en-US" dirty="0" err="1" smtClean="0"/>
              <a:t>une</a:t>
            </a:r>
            <a:r>
              <a:rPr lang="en-US" dirty="0" smtClean="0"/>
              <a:t> </a:t>
            </a:r>
            <a:r>
              <a:rPr lang="en-US" dirty="0" err="1" smtClean="0"/>
              <a:t>décision</a:t>
            </a:r>
            <a:r>
              <a:rPr lang="en-US" dirty="0" smtClean="0"/>
              <a:t> </a:t>
            </a:r>
            <a:r>
              <a:rPr lang="en-US" dirty="0" err="1" smtClean="0"/>
              <a:t>visant</a:t>
            </a:r>
            <a:r>
              <a:rPr lang="en-US" dirty="0" smtClean="0"/>
              <a:t> à faire </a:t>
            </a:r>
            <a:r>
              <a:rPr lang="en-US" dirty="0" err="1" smtClean="0"/>
              <a:t>mieux</a:t>
            </a:r>
            <a:r>
              <a:rPr lang="en-US" dirty="0" smtClean="0"/>
              <a:t> </a:t>
            </a:r>
            <a:r>
              <a:rPr lang="en-US" dirty="0" err="1" smtClean="0"/>
              <a:t>connaître</a:t>
            </a:r>
            <a:r>
              <a:rPr lang="en-US" dirty="0" smtClean="0"/>
              <a:t> le FEM (</a:t>
            </a:r>
            <a:r>
              <a:rPr lang="en-US" i="1" dirty="0" smtClean="0"/>
              <a:t>Document GEF/C.40/08</a:t>
            </a:r>
            <a:r>
              <a:rPr lang="en-US" dirty="0" smtClean="0"/>
              <a:t>)</a:t>
            </a:r>
          </a:p>
          <a:p>
            <a:r>
              <a:rPr lang="fr-FR" dirty="0" smtClean="0"/>
              <a:t>Les points focaux techniques devraient </a:t>
            </a:r>
            <a:r>
              <a:rPr lang="en-US" dirty="0" smtClean="0"/>
              <a:t>:</a:t>
            </a:r>
          </a:p>
          <a:p>
            <a:pPr lvl="1"/>
            <a:r>
              <a:rPr lang="en-US" dirty="0" err="1" smtClean="0"/>
              <a:t>Connaître</a:t>
            </a:r>
            <a:r>
              <a:rPr lang="en-US" dirty="0" smtClean="0"/>
              <a:t> la </a:t>
            </a:r>
            <a:r>
              <a:rPr lang="en-US" dirty="0" err="1" smtClean="0"/>
              <a:t>teneur</a:t>
            </a:r>
            <a:r>
              <a:rPr lang="en-US" dirty="0" smtClean="0"/>
              <a:t> de </a:t>
            </a:r>
            <a:r>
              <a:rPr lang="en-US" dirty="0" err="1" smtClean="0"/>
              <a:t>cette</a:t>
            </a:r>
            <a:r>
              <a:rPr lang="en-US" dirty="0" smtClean="0"/>
              <a:t> </a:t>
            </a:r>
            <a:r>
              <a:rPr lang="en-US" dirty="0" err="1" smtClean="0"/>
              <a:t>décision</a:t>
            </a:r>
            <a:endParaRPr lang="en-US" dirty="0" smtClean="0"/>
          </a:p>
          <a:p>
            <a:pPr lvl="1"/>
            <a:r>
              <a:rPr lang="en-US" dirty="0" err="1" smtClean="0"/>
              <a:t>Promouvoir</a:t>
            </a:r>
            <a:r>
              <a:rPr lang="en-US" dirty="0" smtClean="0"/>
              <a:t> son application</a:t>
            </a:r>
          </a:p>
          <a:p>
            <a:pPr lvl="1"/>
            <a:r>
              <a:rPr lang="fr-FR" dirty="0" smtClean="0"/>
              <a:t>Informer le Secrétariat du FEM lorsqu’elle n’est pas respectée pour que le Secrétariat prenne les dispositions nécessaires</a:t>
            </a:r>
            <a:r>
              <a:rPr lang="en-US" dirty="0" smtClean="0"/>
              <a:t>.</a:t>
            </a:r>
            <a:endParaRPr lang="fr-FR"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371600" y="1905000"/>
            <a:ext cx="6781800" cy="2819400"/>
          </a:xfrm>
          <a:prstGeom prst="rect">
            <a:avLst/>
          </a:prstGeom>
        </p:spPr>
        <p:txBody>
          <a:bodyPr>
            <a:normAutofit lnSpcReduction="10000"/>
          </a:bodyPr>
          <a:lstStyle/>
          <a:p>
            <a:pPr marL="342900" marR="0" lvl="0" indent="-342900" algn="ctr" defTabSz="914400" rtl="0" eaLnBrk="1" fontAlgn="base" latinLnBrk="0" hangingPunct="1">
              <a:lnSpc>
                <a:spcPct val="100000"/>
              </a:lnSpc>
              <a:spcBef>
                <a:spcPct val="20000"/>
              </a:spcBef>
              <a:spcAft>
                <a:spcPct val="0"/>
              </a:spcAft>
              <a:buClrTx/>
              <a:buSzTx/>
              <a:tabLst/>
              <a:defRPr/>
            </a:pPr>
            <a:r>
              <a:rPr lang="en-US" sz="5400" b="1" dirty="0" smtClean="0">
                <a:solidFill>
                  <a:srgbClr val="00642D"/>
                </a:solidFill>
                <a:latin typeface="+mj-lt"/>
                <a:cs typeface="+mn-cs"/>
              </a:rPr>
              <a:t>Merci !</a:t>
            </a:r>
          </a:p>
          <a:p>
            <a:pPr marL="342900" marR="0" lvl="0" indent="-342900" algn="ctr" defTabSz="914400" rtl="0" eaLnBrk="1" fontAlgn="base" latinLnBrk="0" hangingPunct="1">
              <a:lnSpc>
                <a:spcPct val="100000"/>
              </a:lnSpc>
              <a:spcBef>
                <a:spcPct val="20000"/>
              </a:spcBef>
              <a:spcAft>
                <a:spcPct val="0"/>
              </a:spcAft>
              <a:buClrTx/>
              <a:buSzTx/>
              <a:tabLst/>
              <a:defRPr/>
            </a:pPr>
            <a:endParaRPr lang="en-US" sz="5400" b="1" dirty="0" smtClean="0">
              <a:solidFill>
                <a:srgbClr val="00642D"/>
              </a:solidFill>
              <a:latin typeface="+mj-lt"/>
              <a:cs typeface="+mn-cs"/>
            </a:endParaRPr>
          </a:p>
          <a:p>
            <a:pPr marL="342900" marR="0" lvl="0" indent="-342900" algn="ctr" defTabSz="914400" rtl="0" eaLnBrk="1" fontAlgn="base" latinLnBrk="0" hangingPunct="1">
              <a:lnSpc>
                <a:spcPct val="100000"/>
              </a:lnSpc>
              <a:spcBef>
                <a:spcPct val="20000"/>
              </a:spcBef>
              <a:spcAft>
                <a:spcPct val="0"/>
              </a:spcAft>
              <a:buClrTx/>
              <a:buSzTx/>
              <a:tabLst/>
              <a:defRPr/>
            </a:pPr>
            <a:r>
              <a:rPr kumimoji="0" lang="en-US" sz="5400" b="1" i="0" u="none" strike="noStrike" kern="1200" cap="none" spc="0" normalizeH="0" baseline="0" noProof="0" dirty="0" smtClean="0">
                <a:ln>
                  <a:noFill/>
                </a:ln>
                <a:solidFill>
                  <a:srgbClr val="005DA2"/>
                </a:solidFill>
                <a:effectLst/>
                <a:uLnTx/>
                <a:uFillTx/>
                <a:latin typeface="+mn-lt"/>
                <a:ea typeface="+mn-ea"/>
                <a:cs typeface="+mn-cs"/>
              </a:rPr>
              <a:t>Des questions?</a:t>
            </a:r>
            <a:endParaRPr kumimoji="0" lang="en-US" sz="5400" b="1" i="0" u="none" strike="noStrike" kern="1200" cap="none" spc="0" normalizeH="0" baseline="0" noProof="0" dirty="0">
              <a:ln>
                <a:noFill/>
              </a:ln>
              <a:solidFill>
                <a:srgbClr val="005DA2"/>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err="1" smtClean="0"/>
              <a:t>Rôles</a:t>
            </a:r>
            <a:r>
              <a:rPr lang="en-US" dirty="0" smtClean="0"/>
              <a:t> des parties </a:t>
            </a:r>
            <a:r>
              <a:rPr lang="en-US" dirty="0" err="1" smtClean="0"/>
              <a:t>prenantes</a:t>
            </a:r>
            <a:endParaRPr lang="en-US" dirty="0"/>
          </a:p>
        </p:txBody>
      </p:sp>
      <p:sp>
        <p:nvSpPr>
          <p:cNvPr id="6" name="Content Placeholder 5"/>
          <p:cNvSpPr>
            <a:spLocks noGrp="1"/>
          </p:cNvSpPr>
          <p:nvPr>
            <p:ph idx="1"/>
          </p:nvPr>
        </p:nvSpPr>
        <p:spPr>
          <a:xfrm>
            <a:off x="457200" y="1295400"/>
            <a:ext cx="8229600" cy="4343400"/>
          </a:xfrm>
        </p:spPr>
        <p:txBody>
          <a:bodyPr>
            <a:normAutofit fontScale="62500" lnSpcReduction="20000"/>
          </a:bodyPr>
          <a:lstStyle/>
          <a:p>
            <a:r>
              <a:rPr lang="en-US" dirty="0" smtClean="0"/>
              <a:t>Examiner le </a:t>
            </a:r>
            <a:r>
              <a:rPr lang="en-US" dirty="0" err="1" smtClean="0"/>
              <a:t>rôle</a:t>
            </a:r>
            <a:r>
              <a:rPr lang="en-US" dirty="0" smtClean="0"/>
              <a:t> de </a:t>
            </a:r>
            <a:r>
              <a:rPr lang="en-US" dirty="0" err="1" smtClean="0"/>
              <a:t>chaque</a:t>
            </a:r>
            <a:r>
              <a:rPr lang="en-US" dirty="0" smtClean="0"/>
              <a:t> </a:t>
            </a:r>
            <a:r>
              <a:rPr lang="en-US" dirty="0" err="1" smtClean="0"/>
              <a:t>acteur</a:t>
            </a:r>
            <a:r>
              <a:rPr lang="en-US" dirty="0" smtClean="0"/>
              <a:t> à </a:t>
            </a:r>
            <a:r>
              <a:rPr lang="en-US" dirty="0" err="1" smtClean="0"/>
              <a:t>votre</a:t>
            </a:r>
            <a:r>
              <a:rPr lang="en-US" dirty="0" smtClean="0"/>
              <a:t> table </a:t>
            </a:r>
            <a:r>
              <a:rPr lang="en-US" dirty="0" err="1" smtClean="0"/>
              <a:t>concernant</a:t>
            </a:r>
            <a:r>
              <a:rPr lang="en-US" dirty="0" smtClean="0"/>
              <a:t> le FEM</a:t>
            </a:r>
          </a:p>
          <a:p>
            <a:pPr lvl="1"/>
            <a:r>
              <a:rPr lang="en-US" dirty="0" err="1" smtClean="0"/>
              <a:t>Quelle</a:t>
            </a:r>
            <a:r>
              <a:rPr lang="en-US" dirty="0" smtClean="0"/>
              <a:t> </a:t>
            </a:r>
            <a:r>
              <a:rPr lang="en-US" dirty="0" err="1" smtClean="0"/>
              <a:t>est</a:t>
            </a:r>
            <a:r>
              <a:rPr lang="en-US" dirty="0" smtClean="0"/>
              <a:t> la </a:t>
            </a:r>
            <a:r>
              <a:rPr lang="en-US" dirty="0" err="1" smtClean="0"/>
              <a:t>responsabilité</a:t>
            </a:r>
            <a:r>
              <a:rPr lang="en-US" dirty="0" smtClean="0"/>
              <a:t> du </a:t>
            </a:r>
            <a:r>
              <a:rPr lang="en-US" dirty="0" err="1" smtClean="0"/>
              <a:t>membre</a:t>
            </a:r>
            <a:r>
              <a:rPr lang="en-US" dirty="0" smtClean="0"/>
              <a:t> du </a:t>
            </a:r>
            <a:r>
              <a:rPr lang="en-US" dirty="0" err="1" smtClean="0"/>
              <a:t>Conseil</a:t>
            </a:r>
            <a:r>
              <a:rPr lang="en-US" dirty="0" smtClean="0"/>
              <a:t> à </a:t>
            </a:r>
            <a:r>
              <a:rPr lang="en-US" dirty="0" err="1" smtClean="0"/>
              <a:t>l’égard</a:t>
            </a:r>
            <a:r>
              <a:rPr lang="en-US" dirty="0" smtClean="0"/>
              <a:t> de son </a:t>
            </a:r>
            <a:r>
              <a:rPr lang="en-US" dirty="0" err="1" smtClean="0"/>
              <a:t>groupe</a:t>
            </a:r>
            <a:r>
              <a:rPr lang="en-US" dirty="0" smtClean="0"/>
              <a:t> de pays?</a:t>
            </a:r>
          </a:p>
          <a:p>
            <a:pPr lvl="1"/>
            <a:r>
              <a:rPr lang="en-US" dirty="0" smtClean="0"/>
              <a:t>Comment le point focal </a:t>
            </a:r>
            <a:r>
              <a:rPr lang="en-US" dirty="0" err="1" smtClean="0"/>
              <a:t>politique</a:t>
            </a:r>
            <a:r>
              <a:rPr lang="en-US" dirty="0" smtClean="0"/>
              <a:t> </a:t>
            </a:r>
            <a:r>
              <a:rPr lang="en-US" dirty="0" err="1" smtClean="0"/>
              <a:t>participe</a:t>
            </a:r>
            <a:r>
              <a:rPr lang="en-US" dirty="0" smtClean="0"/>
              <a:t>-t-</a:t>
            </a:r>
            <a:r>
              <a:rPr lang="en-US" dirty="0" err="1" smtClean="0"/>
              <a:t>il</a:t>
            </a:r>
            <a:r>
              <a:rPr lang="en-US" dirty="0" smtClean="0"/>
              <a:t> aux </a:t>
            </a:r>
            <a:r>
              <a:rPr lang="en-US" dirty="0" err="1" smtClean="0"/>
              <a:t>activités</a:t>
            </a:r>
            <a:r>
              <a:rPr lang="en-US" dirty="0" smtClean="0"/>
              <a:t> du FEM?</a:t>
            </a:r>
          </a:p>
          <a:p>
            <a:pPr lvl="1"/>
            <a:r>
              <a:rPr lang="en-US" dirty="0" err="1" smtClean="0"/>
              <a:t>Que</a:t>
            </a:r>
            <a:r>
              <a:rPr lang="en-US" dirty="0" smtClean="0"/>
              <a:t> </a:t>
            </a:r>
            <a:r>
              <a:rPr lang="en-US" dirty="0" err="1" smtClean="0"/>
              <a:t>doivent</a:t>
            </a:r>
            <a:r>
              <a:rPr lang="en-US" dirty="0" smtClean="0"/>
              <a:t> faire les points </a:t>
            </a:r>
            <a:r>
              <a:rPr lang="en-US" dirty="0" err="1" smtClean="0"/>
              <a:t>focaux</a:t>
            </a:r>
            <a:r>
              <a:rPr lang="en-US" dirty="0" smtClean="0"/>
              <a:t> pour les Conventions en </a:t>
            </a:r>
            <a:r>
              <a:rPr lang="en-US" dirty="0" err="1" smtClean="0"/>
              <a:t>préparation</a:t>
            </a:r>
            <a:r>
              <a:rPr lang="en-US" dirty="0" smtClean="0"/>
              <a:t> des </a:t>
            </a:r>
            <a:r>
              <a:rPr lang="en-US" dirty="0" err="1" smtClean="0"/>
              <a:t>négociations</a:t>
            </a:r>
            <a:r>
              <a:rPr lang="en-US" dirty="0" smtClean="0"/>
              <a:t> de la </a:t>
            </a:r>
            <a:r>
              <a:rPr lang="en-US" dirty="0" err="1" smtClean="0"/>
              <a:t>Conférence</a:t>
            </a:r>
            <a:r>
              <a:rPr lang="en-US" dirty="0" smtClean="0"/>
              <a:t> des parties </a:t>
            </a:r>
            <a:r>
              <a:rPr lang="fr-FR" dirty="0" smtClean="0"/>
              <a:t>concernant le FEM?</a:t>
            </a:r>
            <a:endParaRPr lang="en-US" dirty="0" smtClean="0"/>
          </a:p>
          <a:p>
            <a:pPr lvl="1"/>
            <a:r>
              <a:rPr lang="en-US" dirty="0" err="1" smtClean="0"/>
              <a:t>Quels</a:t>
            </a:r>
            <a:r>
              <a:rPr lang="en-US" dirty="0" smtClean="0"/>
              <a:t> </a:t>
            </a:r>
            <a:r>
              <a:rPr lang="en-US" dirty="0" err="1" smtClean="0"/>
              <a:t>sont</a:t>
            </a:r>
            <a:r>
              <a:rPr lang="en-US" dirty="0" smtClean="0"/>
              <a:t> </a:t>
            </a:r>
            <a:r>
              <a:rPr lang="en-US" dirty="0" err="1" smtClean="0"/>
              <a:t>certains</a:t>
            </a:r>
            <a:r>
              <a:rPr lang="en-US" dirty="0" smtClean="0"/>
              <a:t> des </a:t>
            </a:r>
            <a:r>
              <a:rPr lang="en-US" dirty="0" err="1" smtClean="0"/>
              <a:t>moyens</a:t>
            </a:r>
            <a:r>
              <a:rPr lang="en-US" dirty="0" smtClean="0"/>
              <a:t> précis par </a:t>
            </a:r>
            <a:r>
              <a:rPr lang="en-US" dirty="0" err="1" smtClean="0"/>
              <a:t>lesquels</a:t>
            </a:r>
            <a:r>
              <a:rPr lang="en-US" dirty="0" smtClean="0"/>
              <a:t> les OSC </a:t>
            </a:r>
            <a:r>
              <a:rPr lang="en-US" dirty="0" err="1" smtClean="0"/>
              <a:t>pourraient</a:t>
            </a:r>
            <a:r>
              <a:rPr lang="en-US" dirty="0" smtClean="0"/>
              <a:t> </a:t>
            </a:r>
            <a:r>
              <a:rPr lang="en-US" dirty="0" err="1" smtClean="0"/>
              <a:t>participer</a:t>
            </a:r>
            <a:r>
              <a:rPr lang="en-US" dirty="0" smtClean="0"/>
              <a:t> </a:t>
            </a:r>
            <a:r>
              <a:rPr lang="en-US" dirty="0" err="1" smtClean="0"/>
              <a:t>davantage</a:t>
            </a:r>
            <a:r>
              <a:rPr lang="en-US" dirty="0" smtClean="0"/>
              <a:t> aux </a:t>
            </a:r>
            <a:r>
              <a:rPr lang="en-US" dirty="0" err="1" smtClean="0"/>
              <a:t>activités</a:t>
            </a:r>
            <a:r>
              <a:rPr lang="en-US" dirty="0" smtClean="0"/>
              <a:t> du FEM?</a:t>
            </a:r>
          </a:p>
          <a:p>
            <a:pPr lvl="1"/>
            <a:r>
              <a:rPr lang="en-US" dirty="0" err="1" smtClean="0"/>
              <a:t>Quelles</a:t>
            </a:r>
            <a:r>
              <a:rPr lang="en-US" dirty="0" smtClean="0"/>
              <a:t> </a:t>
            </a:r>
            <a:r>
              <a:rPr lang="en-US" dirty="0" err="1" smtClean="0"/>
              <a:t>sont</a:t>
            </a:r>
            <a:r>
              <a:rPr lang="en-US" dirty="0" smtClean="0"/>
              <a:t> les </a:t>
            </a:r>
            <a:r>
              <a:rPr lang="en-US" dirty="0" err="1" smtClean="0"/>
              <a:t>activités</a:t>
            </a:r>
            <a:r>
              <a:rPr lang="en-US" dirty="0" smtClean="0"/>
              <a:t> </a:t>
            </a:r>
            <a:r>
              <a:rPr lang="en-US" dirty="0" err="1" smtClean="0"/>
              <a:t>qu’un</a:t>
            </a:r>
            <a:r>
              <a:rPr lang="en-US" dirty="0" smtClean="0"/>
              <a:t> point focal technique </a:t>
            </a:r>
            <a:r>
              <a:rPr lang="en-US" dirty="0" err="1" smtClean="0"/>
              <a:t>pourrait</a:t>
            </a:r>
            <a:r>
              <a:rPr lang="en-US" dirty="0" smtClean="0"/>
              <a:t> </a:t>
            </a:r>
            <a:r>
              <a:rPr lang="en-US" dirty="0" err="1" smtClean="0"/>
              <a:t>réaliser</a:t>
            </a:r>
            <a:r>
              <a:rPr lang="en-US" dirty="0" smtClean="0"/>
              <a:t> avec son budget de 9000 dollars </a:t>
            </a:r>
            <a:r>
              <a:rPr lang="en-US" dirty="0" err="1" smtClean="0"/>
              <a:t>d’aide</a:t>
            </a:r>
            <a:r>
              <a:rPr lang="en-US" dirty="0" smtClean="0"/>
              <a:t> </a:t>
            </a:r>
            <a:r>
              <a:rPr lang="en-US" dirty="0" err="1" smtClean="0"/>
              <a:t>directe</a:t>
            </a:r>
            <a:r>
              <a:rPr lang="en-US" dirty="0" smtClean="0"/>
              <a:t>/plan de travail </a:t>
            </a:r>
            <a:r>
              <a:rPr lang="en-US" dirty="0" err="1" smtClean="0"/>
              <a:t>annuel</a:t>
            </a:r>
            <a:r>
              <a:rPr lang="en-US" dirty="0" smtClean="0"/>
              <a:t>?</a:t>
            </a:r>
          </a:p>
          <a:p>
            <a:pPr lvl="1"/>
            <a:r>
              <a:rPr lang="en-US" dirty="0" err="1" smtClean="0"/>
              <a:t>Quelles</a:t>
            </a:r>
            <a:r>
              <a:rPr lang="en-US" dirty="0" smtClean="0"/>
              <a:t> </a:t>
            </a:r>
            <a:r>
              <a:rPr lang="en-US" dirty="0" err="1" smtClean="0"/>
              <a:t>sont</a:t>
            </a:r>
            <a:r>
              <a:rPr lang="en-US" dirty="0" smtClean="0"/>
              <a:t> les </a:t>
            </a:r>
            <a:r>
              <a:rPr lang="en-US" dirty="0" err="1" smtClean="0"/>
              <a:t>difficultés</a:t>
            </a:r>
            <a:r>
              <a:rPr lang="en-US" dirty="0" smtClean="0"/>
              <a:t> </a:t>
            </a:r>
            <a:r>
              <a:rPr lang="en-US" dirty="0" err="1" smtClean="0"/>
              <a:t>rencontrées</a:t>
            </a:r>
            <a:r>
              <a:rPr lang="en-US" dirty="0" smtClean="0"/>
              <a:t> </a:t>
            </a:r>
            <a:r>
              <a:rPr lang="en-US" dirty="0" err="1" smtClean="0"/>
              <a:t>dans</a:t>
            </a:r>
            <a:r>
              <a:rPr lang="en-US" dirty="0" smtClean="0"/>
              <a:t> </a:t>
            </a:r>
            <a:r>
              <a:rPr lang="en-US" dirty="0" err="1" smtClean="0"/>
              <a:t>l’exécution</a:t>
            </a:r>
            <a:r>
              <a:rPr lang="en-US" dirty="0" smtClean="0"/>
              <a:t> du plan de travail </a:t>
            </a:r>
            <a:r>
              <a:rPr lang="en-US" dirty="0" err="1" smtClean="0"/>
              <a:t>annuel</a:t>
            </a:r>
            <a:r>
              <a:rPr lang="en-US" dirty="0" smtClean="0"/>
              <a:t>?</a:t>
            </a:r>
          </a:p>
          <a:p>
            <a:pPr lvl="1"/>
            <a:r>
              <a:rPr lang="en-US" dirty="0" smtClean="0"/>
              <a:t>Comment </a:t>
            </a:r>
            <a:r>
              <a:rPr lang="en-US" dirty="0" err="1" smtClean="0"/>
              <a:t>chaque</a:t>
            </a:r>
            <a:r>
              <a:rPr lang="en-US" dirty="0" smtClean="0"/>
              <a:t> </a:t>
            </a:r>
            <a:r>
              <a:rPr lang="en-US" dirty="0" err="1" smtClean="0"/>
              <a:t>acteur</a:t>
            </a:r>
            <a:r>
              <a:rPr lang="en-US" dirty="0" smtClean="0"/>
              <a:t> </a:t>
            </a:r>
            <a:r>
              <a:rPr lang="en-US" dirty="0" err="1" smtClean="0"/>
              <a:t>pourrait-il</a:t>
            </a:r>
            <a:r>
              <a:rPr lang="en-US" dirty="0" smtClean="0"/>
              <a:t> </a:t>
            </a:r>
            <a:r>
              <a:rPr lang="en-US" dirty="0" err="1" smtClean="0"/>
              <a:t>contribuer</a:t>
            </a:r>
            <a:r>
              <a:rPr lang="en-US" dirty="0" smtClean="0"/>
              <a:t> à faire </a:t>
            </a:r>
            <a:r>
              <a:rPr lang="en-US" dirty="0" err="1" smtClean="0"/>
              <a:t>mieux</a:t>
            </a:r>
            <a:r>
              <a:rPr lang="en-US" dirty="0" smtClean="0"/>
              <a:t> </a:t>
            </a:r>
            <a:r>
              <a:rPr lang="en-US" dirty="0" err="1" smtClean="0"/>
              <a:t>connaître</a:t>
            </a:r>
            <a:r>
              <a:rPr lang="en-US" dirty="0" smtClean="0"/>
              <a:t> le FEM?</a:t>
            </a:r>
          </a:p>
          <a:p>
            <a:pPr lvl="1"/>
            <a:r>
              <a:rPr lang="fr-FR" sz="2700" dirty="0" smtClean="0"/>
              <a:t>Comment pourrait chacune des parties prenantes</a:t>
            </a:r>
            <a:r>
              <a:rPr lang="fr-FR" sz="2700" smtClean="0"/>
              <a:t> mieux </a:t>
            </a:r>
            <a:r>
              <a:rPr lang="fr-FR" sz="2700" dirty="0" smtClean="0"/>
              <a:t>comprendre le travail du FEM dans leurs pays?</a:t>
            </a:r>
          </a:p>
          <a:p>
            <a:pPr lvl="1"/>
            <a:r>
              <a:rPr lang="en-US" dirty="0" err="1" smtClean="0"/>
              <a:t>Qu’est-ce</a:t>
            </a:r>
            <a:r>
              <a:rPr lang="en-US" dirty="0" smtClean="0"/>
              <a:t> qui </a:t>
            </a:r>
            <a:r>
              <a:rPr lang="en-US" dirty="0" err="1" smtClean="0"/>
              <a:t>est</a:t>
            </a:r>
            <a:r>
              <a:rPr lang="en-US" dirty="0" smtClean="0"/>
              <a:t> fait pour </a:t>
            </a:r>
            <a:r>
              <a:rPr lang="en-US" dirty="0" err="1" smtClean="0"/>
              <a:t>promouvoir</a:t>
            </a:r>
            <a:r>
              <a:rPr lang="en-US" dirty="0" smtClean="0"/>
              <a:t> la coordination </a:t>
            </a:r>
            <a:r>
              <a:rPr lang="en-US" dirty="0" err="1" smtClean="0"/>
              <a:t>dans</a:t>
            </a:r>
            <a:r>
              <a:rPr lang="en-US" dirty="0" smtClean="0"/>
              <a:t> </a:t>
            </a:r>
            <a:r>
              <a:rPr lang="en-US" dirty="0" err="1" smtClean="0"/>
              <a:t>votre</a:t>
            </a:r>
            <a:r>
              <a:rPr lang="en-US" dirty="0" smtClean="0"/>
              <a:t> pays? Un </a:t>
            </a:r>
            <a:r>
              <a:rPr lang="en-US" dirty="0" err="1" smtClean="0"/>
              <a:t>comité</a:t>
            </a:r>
            <a:r>
              <a:rPr lang="en-US" dirty="0" smtClean="0"/>
              <a:t> </a:t>
            </a:r>
            <a:r>
              <a:rPr lang="en-US" dirty="0" err="1" smtClean="0"/>
              <a:t>directeur</a:t>
            </a:r>
            <a:r>
              <a:rPr lang="en-US" dirty="0" smtClean="0"/>
              <a:t> du FEM </a:t>
            </a:r>
            <a:r>
              <a:rPr lang="en-US" dirty="0" err="1" smtClean="0"/>
              <a:t>est-il</a:t>
            </a:r>
            <a:r>
              <a:rPr lang="en-US" dirty="0" smtClean="0"/>
              <a:t> un </a:t>
            </a:r>
            <a:r>
              <a:rPr lang="en-US" dirty="0" err="1" smtClean="0"/>
              <a:t>mécanisme</a:t>
            </a:r>
            <a:r>
              <a:rPr lang="en-US" dirty="0" smtClean="0"/>
              <a:t> utile?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err="1" smtClean="0">
                <a:solidFill>
                  <a:srgbClr val="1F497D"/>
                </a:solidFill>
                <a:latin typeface="+mj-lt"/>
                <a:ea typeface="+mj-ea"/>
                <a:cs typeface="+mj-cs"/>
              </a:rPr>
              <a:t>Quelle</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est</a:t>
            </a:r>
            <a:r>
              <a:rPr lang="en-US" sz="2800" b="1" kern="1200" dirty="0" smtClean="0">
                <a:solidFill>
                  <a:srgbClr val="1F497D"/>
                </a:solidFill>
                <a:latin typeface="+mj-lt"/>
                <a:ea typeface="+mj-ea"/>
                <a:cs typeface="+mj-cs"/>
              </a:rPr>
              <a:t> la </a:t>
            </a:r>
            <a:r>
              <a:rPr lang="en-US" sz="2800" b="1" kern="1200" dirty="0" err="1" smtClean="0">
                <a:solidFill>
                  <a:srgbClr val="1F497D"/>
                </a:solidFill>
                <a:latin typeface="+mj-lt"/>
                <a:ea typeface="+mj-ea"/>
                <a:cs typeface="+mj-cs"/>
              </a:rPr>
              <a:t>responsabilité</a:t>
            </a:r>
            <a:r>
              <a:rPr lang="en-US" sz="2800" b="1" kern="1200" dirty="0" smtClean="0">
                <a:solidFill>
                  <a:srgbClr val="1F497D"/>
                </a:solidFill>
                <a:latin typeface="+mj-lt"/>
                <a:ea typeface="+mj-ea"/>
                <a:cs typeface="+mj-cs"/>
              </a:rPr>
              <a:t> du </a:t>
            </a:r>
            <a:r>
              <a:rPr lang="en-US" sz="2800" b="1" kern="1200" dirty="0" err="1" smtClean="0">
                <a:solidFill>
                  <a:srgbClr val="1F497D"/>
                </a:solidFill>
                <a:latin typeface="+mj-lt"/>
                <a:ea typeface="+mj-ea"/>
                <a:cs typeface="+mj-cs"/>
              </a:rPr>
              <a:t>membre</a:t>
            </a:r>
            <a:r>
              <a:rPr lang="en-US" sz="2800" b="1" kern="1200" dirty="0" smtClean="0">
                <a:solidFill>
                  <a:srgbClr val="1F497D"/>
                </a:solidFill>
                <a:latin typeface="+mj-lt"/>
                <a:ea typeface="+mj-ea"/>
                <a:cs typeface="+mj-cs"/>
              </a:rPr>
              <a:t> du </a:t>
            </a:r>
            <a:r>
              <a:rPr lang="en-US" sz="2800" b="1" kern="1200" dirty="0" err="1" smtClean="0">
                <a:solidFill>
                  <a:srgbClr val="1F497D"/>
                </a:solidFill>
                <a:latin typeface="+mj-lt"/>
                <a:ea typeface="+mj-ea"/>
                <a:cs typeface="+mj-cs"/>
              </a:rPr>
              <a:t>Conseil</a:t>
            </a:r>
            <a:r>
              <a:rPr lang="en-US" sz="2800" b="1" kern="1200" dirty="0" smtClean="0">
                <a:solidFill>
                  <a:srgbClr val="1F497D"/>
                </a:solidFill>
                <a:latin typeface="+mj-lt"/>
                <a:ea typeface="+mj-ea"/>
                <a:cs typeface="+mj-cs"/>
              </a:rPr>
              <a:t> à </a:t>
            </a:r>
            <a:r>
              <a:rPr lang="en-US" sz="2800" b="1" kern="1200" dirty="0" err="1" smtClean="0">
                <a:solidFill>
                  <a:srgbClr val="1F497D"/>
                </a:solidFill>
                <a:latin typeface="+mj-lt"/>
                <a:ea typeface="+mj-ea"/>
                <a:cs typeface="+mj-cs"/>
              </a:rPr>
              <a:t>l’égard</a:t>
            </a:r>
            <a:r>
              <a:rPr lang="en-US" sz="2800" b="1" kern="1200" dirty="0" smtClean="0">
                <a:solidFill>
                  <a:srgbClr val="1F497D"/>
                </a:solidFill>
                <a:latin typeface="+mj-lt"/>
                <a:ea typeface="+mj-ea"/>
                <a:cs typeface="+mj-cs"/>
              </a:rPr>
              <a:t> de </a:t>
            </a:r>
            <a:r>
              <a:rPr lang="en-US" sz="2800" b="1" kern="1200" dirty="0" err="1" smtClean="0">
                <a:solidFill>
                  <a:srgbClr val="1F497D"/>
                </a:solidFill>
                <a:latin typeface="+mj-lt"/>
                <a:ea typeface="+mj-ea"/>
                <a:cs typeface="+mj-cs"/>
              </a:rPr>
              <a:t>sa</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circonscription</a:t>
            </a:r>
            <a:r>
              <a:rPr lang="en-US" sz="2800" b="1" kern="1200" dirty="0" smtClean="0">
                <a:solidFill>
                  <a:srgbClr val="1F497D"/>
                </a:solidFill>
                <a:latin typeface="+mj-lt"/>
                <a:ea typeface="+mj-ea"/>
                <a:cs typeface="+mj-cs"/>
              </a:rPr>
              <a:t>?</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Comment le point focal </a:t>
            </a:r>
            <a:r>
              <a:rPr lang="en-US" sz="2800" b="1" kern="1200" dirty="0" err="1" smtClean="0">
                <a:solidFill>
                  <a:srgbClr val="1F497D"/>
                </a:solidFill>
                <a:latin typeface="+mj-lt"/>
                <a:ea typeface="+mj-ea"/>
                <a:cs typeface="+mj-cs"/>
              </a:rPr>
              <a:t>politique</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participe</a:t>
            </a:r>
            <a:r>
              <a:rPr lang="en-US" sz="2800" b="1" kern="1200" dirty="0" smtClean="0">
                <a:solidFill>
                  <a:srgbClr val="1F497D"/>
                </a:solidFill>
                <a:latin typeface="+mj-lt"/>
                <a:ea typeface="+mj-ea"/>
                <a:cs typeface="+mj-cs"/>
              </a:rPr>
              <a:t>-t-</a:t>
            </a:r>
            <a:r>
              <a:rPr lang="en-US" sz="2800" b="1" kern="1200" dirty="0" err="1" smtClean="0">
                <a:solidFill>
                  <a:srgbClr val="1F497D"/>
                </a:solidFill>
                <a:latin typeface="+mj-lt"/>
                <a:ea typeface="+mj-ea"/>
                <a:cs typeface="+mj-cs"/>
              </a:rPr>
              <a:t>il</a:t>
            </a:r>
            <a:r>
              <a:rPr lang="en-US" sz="2800" b="1" kern="1200" dirty="0" smtClean="0">
                <a:solidFill>
                  <a:srgbClr val="1F497D"/>
                </a:solidFill>
                <a:latin typeface="+mj-lt"/>
                <a:ea typeface="+mj-ea"/>
                <a:cs typeface="+mj-cs"/>
              </a:rPr>
              <a:t> aux </a:t>
            </a:r>
            <a:r>
              <a:rPr lang="en-US" sz="2800" b="1" kern="1200" dirty="0" err="1" smtClean="0">
                <a:solidFill>
                  <a:srgbClr val="1F497D"/>
                </a:solidFill>
                <a:latin typeface="+mj-lt"/>
                <a:ea typeface="+mj-ea"/>
                <a:cs typeface="+mj-cs"/>
              </a:rPr>
              <a:t>activités</a:t>
            </a:r>
            <a:r>
              <a:rPr lang="en-US" sz="2800" b="1" kern="1200" dirty="0" smtClean="0">
                <a:solidFill>
                  <a:srgbClr val="1F497D"/>
                </a:solidFill>
                <a:latin typeface="+mj-lt"/>
                <a:ea typeface="+mj-ea"/>
                <a:cs typeface="+mj-cs"/>
              </a:rPr>
              <a:t> du FEM?</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p:spPr>
        <p:txBody>
          <a:bodyPr>
            <a:noAutofit/>
          </a:bodyPr>
          <a:lstStyle/>
          <a:p>
            <a:pPr lvl="1"/>
            <a:r>
              <a:rPr lang="en-US" sz="2800" b="1" kern="1200" dirty="0" err="1" smtClean="0">
                <a:solidFill>
                  <a:srgbClr val="1F497D"/>
                </a:solidFill>
                <a:latin typeface="+mj-lt"/>
                <a:ea typeface="+mj-ea"/>
                <a:cs typeface="+mj-cs"/>
              </a:rPr>
              <a:t>Que</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doivent</a:t>
            </a:r>
            <a:r>
              <a:rPr lang="en-US" sz="2800" b="1" kern="1200" dirty="0" smtClean="0">
                <a:solidFill>
                  <a:srgbClr val="1F497D"/>
                </a:solidFill>
                <a:latin typeface="+mj-lt"/>
                <a:ea typeface="+mj-ea"/>
                <a:cs typeface="+mj-cs"/>
              </a:rPr>
              <a:t> faire les points </a:t>
            </a:r>
            <a:r>
              <a:rPr lang="en-US" sz="2800" b="1" kern="1200" dirty="0" err="1" smtClean="0">
                <a:solidFill>
                  <a:srgbClr val="1F497D"/>
                </a:solidFill>
                <a:latin typeface="+mj-lt"/>
                <a:ea typeface="+mj-ea"/>
                <a:cs typeface="+mj-cs"/>
              </a:rPr>
              <a:t>focaux</a:t>
            </a:r>
            <a:r>
              <a:rPr lang="en-US" sz="2800" b="1" kern="1200" dirty="0" smtClean="0">
                <a:solidFill>
                  <a:srgbClr val="1F497D"/>
                </a:solidFill>
                <a:latin typeface="+mj-lt"/>
                <a:ea typeface="+mj-ea"/>
                <a:cs typeface="+mj-cs"/>
              </a:rPr>
              <a:t> des Conventions en </a:t>
            </a:r>
            <a:r>
              <a:rPr lang="en-US" sz="2800" b="1" kern="1200" dirty="0" err="1" smtClean="0">
                <a:solidFill>
                  <a:srgbClr val="1F497D"/>
                </a:solidFill>
                <a:latin typeface="+mj-lt"/>
                <a:ea typeface="+mj-ea"/>
                <a:cs typeface="+mj-cs"/>
              </a:rPr>
              <a:t>préparation</a:t>
            </a:r>
            <a:r>
              <a:rPr lang="en-US" sz="2800" b="1" kern="1200" dirty="0" smtClean="0">
                <a:solidFill>
                  <a:srgbClr val="1F497D"/>
                </a:solidFill>
                <a:latin typeface="+mj-lt"/>
                <a:ea typeface="+mj-ea"/>
                <a:cs typeface="+mj-cs"/>
              </a:rPr>
              <a:t> des </a:t>
            </a:r>
            <a:r>
              <a:rPr lang="en-US" sz="2800" b="1" kern="1200" dirty="0" err="1" smtClean="0">
                <a:solidFill>
                  <a:srgbClr val="1F497D"/>
                </a:solidFill>
                <a:latin typeface="+mj-lt"/>
                <a:ea typeface="+mj-ea"/>
                <a:cs typeface="+mj-cs"/>
              </a:rPr>
              <a:t>négociations</a:t>
            </a:r>
            <a:r>
              <a:rPr lang="en-US" sz="2800" b="1" kern="1200" dirty="0" smtClean="0">
                <a:solidFill>
                  <a:srgbClr val="1F497D"/>
                </a:solidFill>
                <a:latin typeface="+mj-lt"/>
                <a:ea typeface="+mj-ea"/>
                <a:cs typeface="+mj-cs"/>
              </a:rPr>
              <a:t> de la </a:t>
            </a:r>
            <a:r>
              <a:rPr lang="en-US" sz="2800" b="1" kern="1200" dirty="0" err="1" smtClean="0">
                <a:solidFill>
                  <a:srgbClr val="1F497D"/>
                </a:solidFill>
                <a:latin typeface="+mj-lt"/>
                <a:ea typeface="+mj-ea"/>
                <a:cs typeface="+mj-cs"/>
              </a:rPr>
              <a:t>Conférence</a:t>
            </a:r>
            <a:r>
              <a:rPr lang="en-US" sz="2800" b="1" kern="1200" dirty="0" smtClean="0">
                <a:solidFill>
                  <a:srgbClr val="1F497D"/>
                </a:solidFill>
                <a:latin typeface="+mj-lt"/>
                <a:ea typeface="+mj-ea"/>
                <a:cs typeface="+mj-cs"/>
              </a:rPr>
              <a:t> des parties </a:t>
            </a:r>
            <a:r>
              <a:rPr lang="fr-FR" sz="2800" b="1" kern="1200" dirty="0" smtClean="0">
                <a:solidFill>
                  <a:srgbClr val="1F497D"/>
                </a:solidFill>
                <a:latin typeface="+mj-lt"/>
                <a:ea typeface="+mj-ea"/>
                <a:cs typeface="+mj-cs"/>
              </a:rPr>
              <a:t>concernant le FEM?</a:t>
            </a:r>
            <a:endParaRPr lang="en-US" sz="2800" b="1" kern="1200" dirty="0" smtClean="0">
              <a:solidFill>
                <a:srgbClr val="1F497D"/>
              </a:solidFill>
              <a:latin typeface="+mj-lt"/>
              <a:ea typeface="+mj-ea"/>
              <a:cs typeface="+mj-cs"/>
            </a:endParaRP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10600" cy="1143000"/>
          </a:xfrm>
        </p:spPr>
        <p:txBody>
          <a:bodyPr>
            <a:noAutofit/>
          </a:bodyPr>
          <a:lstStyle/>
          <a:p>
            <a:pPr lvl="1"/>
            <a:r>
              <a:rPr lang="en-US" sz="2800" b="1" kern="1200" dirty="0" err="1" smtClean="0">
                <a:solidFill>
                  <a:srgbClr val="1F497D"/>
                </a:solidFill>
                <a:latin typeface="+mj-lt"/>
                <a:ea typeface="+mj-ea"/>
                <a:cs typeface="+mj-cs"/>
              </a:rPr>
              <a:t>Quels</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sont</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certains</a:t>
            </a:r>
            <a:r>
              <a:rPr lang="en-US" sz="2800" b="1" kern="1200" dirty="0" smtClean="0">
                <a:solidFill>
                  <a:srgbClr val="1F497D"/>
                </a:solidFill>
                <a:latin typeface="+mj-lt"/>
                <a:ea typeface="+mj-ea"/>
                <a:cs typeface="+mj-cs"/>
              </a:rPr>
              <a:t> des </a:t>
            </a:r>
            <a:r>
              <a:rPr lang="en-US" sz="2800" b="1" kern="1200" dirty="0" err="1" smtClean="0">
                <a:solidFill>
                  <a:srgbClr val="1F497D"/>
                </a:solidFill>
                <a:latin typeface="+mj-lt"/>
                <a:ea typeface="+mj-ea"/>
                <a:cs typeface="+mj-cs"/>
              </a:rPr>
              <a:t>moyens</a:t>
            </a:r>
            <a:r>
              <a:rPr lang="en-US" sz="2800" b="1" kern="1200" dirty="0" smtClean="0">
                <a:solidFill>
                  <a:srgbClr val="1F497D"/>
                </a:solidFill>
                <a:latin typeface="+mj-lt"/>
                <a:ea typeface="+mj-ea"/>
                <a:cs typeface="+mj-cs"/>
              </a:rPr>
              <a:t> précis par </a:t>
            </a:r>
            <a:r>
              <a:rPr lang="en-US" sz="2800" b="1" kern="1200" dirty="0" err="1" smtClean="0">
                <a:solidFill>
                  <a:srgbClr val="1F497D"/>
                </a:solidFill>
                <a:latin typeface="+mj-lt"/>
                <a:ea typeface="+mj-ea"/>
                <a:cs typeface="+mj-cs"/>
              </a:rPr>
              <a:t>lesquels</a:t>
            </a:r>
            <a:r>
              <a:rPr lang="en-US" sz="2800" b="1" kern="1200" dirty="0" smtClean="0">
                <a:solidFill>
                  <a:srgbClr val="1F497D"/>
                </a:solidFill>
                <a:latin typeface="+mj-lt"/>
                <a:ea typeface="+mj-ea"/>
                <a:cs typeface="+mj-cs"/>
              </a:rPr>
              <a:t> les OSC </a:t>
            </a:r>
            <a:r>
              <a:rPr lang="en-US" sz="2800" b="1" kern="1200" dirty="0" err="1" smtClean="0">
                <a:solidFill>
                  <a:srgbClr val="1F497D"/>
                </a:solidFill>
                <a:latin typeface="+mj-lt"/>
                <a:ea typeface="+mj-ea"/>
                <a:cs typeface="+mj-cs"/>
              </a:rPr>
              <a:t>pourraient</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participer</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davantage</a:t>
            </a:r>
            <a:r>
              <a:rPr lang="en-US" sz="2800" b="1" kern="1200" dirty="0" smtClean="0">
                <a:solidFill>
                  <a:srgbClr val="1F497D"/>
                </a:solidFill>
                <a:latin typeface="+mj-lt"/>
                <a:ea typeface="+mj-ea"/>
                <a:cs typeface="+mj-cs"/>
              </a:rPr>
              <a:t> aux </a:t>
            </a:r>
            <a:r>
              <a:rPr lang="en-US" sz="2800" b="1" kern="1200" dirty="0" err="1" smtClean="0">
                <a:solidFill>
                  <a:srgbClr val="1F497D"/>
                </a:solidFill>
                <a:latin typeface="+mj-lt"/>
                <a:ea typeface="+mj-ea"/>
                <a:cs typeface="+mj-cs"/>
              </a:rPr>
              <a:t>activités</a:t>
            </a:r>
            <a:r>
              <a:rPr lang="en-US" sz="2800" b="1" kern="1200" dirty="0" smtClean="0">
                <a:solidFill>
                  <a:srgbClr val="1F497D"/>
                </a:solidFill>
                <a:latin typeface="+mj-lt"/>
                <a:ea typeface="+mj-ea"/>
                <a:cs typeface="+mj-cs"/>
              </a:rPr>
              <a:t> du FEM?</a:t>
            </a:r>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p:spPr>
        <p:txBody>
          <a:bodyPr>
            <a:noAutofit/>
          </a:bodyPr>
          <a:lstStyle/>
          <a:p>
            <a:pPr lvl="1"/>
            <a:r>
              <a:rPr lang="en-US" sz="2800" b="1" kern="1200" dirty="0" err="1" smtClean="0">
                <a:solidFill>
                  <a:srgbClr val="1F497D"/>
                </a:solidFill>
                <a:latin typeface="+mj-lt"/>
                <a:ea typeface="+mj-ea"/>
                <a:cs typeface="+mj-cs"/>
              </a:rPr>
              <a:t>Quelles</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sont</a:t>
            </a:r>
            <a:r>
              <a:rPr lang="en-US" sz="2800" b="1" kern="1200" dirty="0" smtClean="0">
                <a:solidFill>
                  <a:srgbClr val="1F497D"/>
                </a:solidFill>
                <a:latin typeface="+mj-lt"/>
                <a:ea typeface="+mj-ea"/>
                <a:cs typeface="+mj-cs"/>
              </a:rPr>
              <a:t> les </a:t>
            </a:r>
            <a:r>
              <a:rPr lang="en-US" sz="2800" b="1" kern="1200" dirty="0" err="1" smtClean="0">
                <a:solidFill>
                  <a:srgbClr val="1F497D"/>
                </a:solidFill>
                <a:latin typeface="+mj-lt"/>
                <a:ea typeface="+mj-ea"/>
                <a:cs typeface="+mj-cs"/>
              </a:rPr>
              <a:t>activités</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qu’un</a:t>
            </a:r>
            <a:r>
              <a:rPr lang="en-US" sz="2800" b="1" kern="1200" dirty="0" smtClean="0">
                <a:solidFill>
                  <a:srgbClr val="1F497D"/>
                </a:solidFill>
                <a:latin typeface="+mj-lt"/>
                <a:ea typeface="+mj-ea"/>
                <a:cs typeface="+mj-cs"/>
              </a:rPr>
              <a:t> point focal technique </a:t>
            </a:r>
            <a:r>
              <a:rPr lang="en-US" sz="2800" b="1" kern="1200" dirty="0" err="1" smtClean="0">
                <a:solidFill>
                  <a:srgbClr val="1F497D"/>
                </a:solidFill>
                <a:latin typeface="+mj-lt"/>
                <a:ea typeface="+mj-ea"/>
                <a:cs typeface="+mj-cs"/>
              </a:rPr>
              <a:t>pourrait</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réaliser</a:t>
            </a:r>
            <a:r>
              <a:rPr lang="en-US" sz="2800" b="1" kern="1200" dirty="0" smtClean="0">
                <a:solidFill>
                  <a:srgbClr val="1F497D"/>
                </a:solidFill>
                <a:latin typeface="+mj-lt"/>
                <a:ea typeface="+mj-ea"/>
                <a:cs typeface="+mj-cs"/>
              </a:rPr>
              <a:t> avec son budget de 9 000 dollars </a:t>
            </a:r>
            <a:r>
              <a:rPr lang="en-US" sz="2800" b="1" kern="1200" dirty="0" err="1" smtClean="0">
                <a:solidFill>
                  <a:srgbClr val="1F497D"/>
                </a:solidFill>
                <a:latin typeface="+mj-lt"/>
                <a:ea typeface="+mj-ea"/>
                <a:cs typeface="+mj-cs"/>
              </a:rPr>
              <a:t>d’aide</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directe</a:t>
            </a:r>
            <a:r>
              <a:rPr lang="en-US" sz="2800" b="1" kern="1200" dirty="0" smtClean="0">
                <a:solidFill>
                  <a:srgbClr val="1F497D"/>
                </a:solidFill>
                <a:latin typeface="+mj-lt"/>
                <a:ea typeface="+mj-ea"/>
                <a:cs typeface="+mj-cs"/>
              </a:rPr>
              <a:t>/plan de travail </a:t>
            </a:r>
            <a:r>
              <a:rPr lang="en-US" sz="2800" b="1" kern="1200" dirty="0" err="1" smtClean="0">
                <a:solidFill>
                  <a:srgbClr val="1F497D"/>
                </a:solidFill>
                <a:latin typeface="+mj-lt"/>
                <a:ea typeface="+mj-ea"/>
                <a:cs typeface="+mj-cs"/>
              </a:rPr>
              <a:t>annuel</a:t>
            </a:r>
            <a:r>
              <a:rPr lang="en-US" sz="2800" b="1" kern="1200" dirty="0" smtClean="0">
                <a:solidFill>
                  <a:srgbClr val="1F497D"/>
                </a:solidFill>
                <a:latin typeface="+mj-lt"/>
                <a:ea typeface="+mj-ea"/>
                <a:cs typeface="+mj-cs"/>
              </a:rPr>
              <a:t>?</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err="1" smtClean="0">
                <a:solidFill>
                  <a:srgbClr val="1F497D"/>
                </a:solidFill>
                <a:latin typeface="+mj-lt"/>
                <a:ea typeface="+mj-ea"/>
                <a:cs typeface="+mj-cs"/>
              </a:rPr>
              <a:t>Quelles</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sont</a:t>
            </a:r>
            <a:r>
              <a:rPr lang="en-US" sz="2800" b="1" kern="1200" dirty="0" smtClean="0">
                <a:solidFill>
                  <a:srgbClr val="1F497D"/>
                </a:solidFill>
                <a:latin typeface="+mj-lt"/>
                <a:ea typeface="+mj-ea"/>
                <a:cs typeface="+mj-cs"/>
              </a:rPr>
              <a:t> les </a:t>
            </a:r>
            <a:r>
              <a:rPr lang="en-US" sz="2800" b="1" kern="1200" dirty="0" err="1" smtClean="0">
                <a:solidFill>
                  <a:srgbClr val="1F497D"/>
                </a:solidFill>
                <a:latin typeface="+mj-lt"/>
                <a:ea typeface="+mj-ea"/>
                <a:cs typeface="+mj-cs"/>
              </a:rPr>
              <a:t>difficultés</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rencontrées</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dans</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l’exécution</a:t>
            </a:r>
            <a:r>
              <a:rPr lang="en-US" sz="2800" b="1" kern="1200" dirty="0" smtClean="0">
                <a:solidFill>
                  <a:srgbClr val="1F497D"/>
                </a:solidFill>
                <a:latin typeface="+mj-lt"/>
                <a:ea typeface="+mj-ea"/>
                <a:cs typeface="+mj-cs"/>
              </a:rPr>
              <a:t> du plan de travail </a:t>
            </a:r>
            <a:r>
              <a:rPr lang="en-US" sz="2800" b="1" kern="1200" dirty="0" err="1" smtClean="0">
                <a:solidFill>
                  <a:srgbClr val="1F497D"/>
                </a:solidFill>
                <a:latin typeface="+mj-lt"/>
                <a:ea typeface="+mj-ea"/>
                <a:cs typeface="+mj-cs"/>
              </a:rPr>
              <a:t>annuel</a:t>
            </a:r>
            <a:r>
              <a:rPr lang="en-US" sz="2800" b="1" kern="1200" dirty="0" smtClean="0">
                <a:solidFill>
                  <a:srgbClr val="1F497D"/>
                </a:solidFill>
                <a:latin typeface="+mj-lt"/>
                <a:ea typeface="+mj-ea"/>
                <a:cs typeface="+mj-cs"/>
              </a:rPr>
              <a:t>?</a:t>
            </a:r>
          </a:p>
        </p:txBody>
      </p:sp>
      <p:sp>
        <p:nvSpPr>
          <p:cNvPr id="3" name="Content Placeholder 2"/>
          <p:cNvSpPr>
            <a:spLocks noGrp="1"/>
          </p:cNvSpPr>
          <p:nvPr>
            <p:ph idx="1"/>
          </p:nvPr>
        </p:nvSpPr>
        <p:spPr>
          <a:xfrm>
            <a:off x="457200" y="1600200"/>
            <a:ext cx="8229600" cy="4114800"/>
          </a:xfrm>
        </p:spPr>
        <p:txBody>
          <a:bodyPr/>
          <a:lstStyle/>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Comment </a:t>
            </a:r>
            <a:r>
              <a:rPr lang="en-US" sz="2800" b="1" kern="1200" dirty="0" err="1" smtClean="0">
                <a:solidFill>
                  <a:srgbClr val="1F497D"/>
                </a:solidFill>
                <a:latin typeface="+mj-lt"/>
                <a:ea typeface="+mj-ea"/>
                <a:cs typeface="+mj-cs"/>
              </a:rPr>
              <a:t>chaque</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acteur</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pourrait-il</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contribuer</a:t>
            </a:r>
            <a:r>
              <a:rPr lang="en-US" sz="2800" b="1" kern="1200" dirty="0" smtClean="0">
                <a:solidFill>
                  <a:srgbClr val="1F497D"/>
                </a:solidFill>
                <a:latin typeface="+mj-lt"/>
                <a:ea typeface="+mj-ea"/>
                <a:cs typeface="+mj-cs"/>
              </a:rPr>
              <a:t> à faire </a:t>
            </a:r>
            <a:r>
              <a:rPr lang="en-US" sz="2800" b="1" kern="1200" dirty="0" err="1" smtClean="0">
                <a:solidFill>
                  <a:srgbClr val="1F497D"/>
                </a:solidFill>
                <a:latin typeface="+mj-lt"/>
                <a:ea typeface="+mj-ea"/>
                <a:cs typeface="+mj-cs"/>
              </a:rPr>
              <a:t>mieux</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connaître</a:t>
            </a:r>
            <a:r>
              <a:rPr lang="en-US" sz="2800" b="1" kern="1200" dirty="0" smtClean="0">
                <a:solidFill>
                  <a:srgbClr val="1F497D"/>
                </a:solidFill>
                <a:latin typeface="+mj-lt"/>
                <a:ea typeface="+mj-ea"/>
                <a:cs typeface="+mj-cs"/>
              </a:rPr>
              <a:t> le FEM?</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theme/theme1.xml><?xml version="1.0" encoding="utf-8"?>
<a:theme xmlns:a="http://schemas.openxmlformats.org/drawingml/2006/main" name="2_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76923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926</TotalTime>
  <Words>816</Words>
  <Application>Microsoft Office PowerPoint</Application>
  <PresentationFormat>On-screen Show (4:3)</PresentationFormat>
  <Paragraphs>75</Paragraphs>
  <Slides>17</Slides>
  <Notes>15</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2_Office Theme</vt:lpstr>
      <vt:lpstr>Les rôles et les responsabilités des Membres du Conseil et des Points Focaux</vt:lpstr>
      <vt:lpstr>Rôles des parties prenantes</vt:lpstr>
      <vt:lpstr>Quelle est la responsabilité du membre du Conseil à l’égard de sa circonscription?</vt:lpstr>
      <vt:lpstr>Comment le point focal politique participe-t-il aux activités du FEM?</vt:lpstr>
      <vt:lpstr>Que doivent faire les points focaux des Conventions en préparation des négociations de la Conférence des parties concernant le FEM?</vt:lpstr>
      <vt:lpstr>Quels sont certains des moyens précis par lesquels les OSC pourraient participer davantage aux activités du FEM?</vt:lpstr>
      <vt:lpstr>Quelles sont les activités qu’un point focal technique pourrait réaliser avec son budget de 9 000 dollars d’aide directe/plan de travail annuel?</vt:lpstr>
      <vt:lpstr>Quelles sont les difficultés rencontrées dans l’exécution du plan de travail annuel?</vt:lpstr>
      <vt:lpstr>Comment chaque acteur pourrait-il contribuer à faire mieux connaître le FEM?</vt:lpstr>
      <vt:lpstr>Comment pourrait chacune des parties prenantes mieux comprendre le travail du FEM dans leurs pays?</vt:lpstr>
      <vt:lpstr>Qu’est-ce qui est fait pour promouvoir la coordination dans votre pays? Un comité directeur du FEM est-il un mécanisme utile ?</vt:lpstr>
      <vt:lpstr>Points focaux politiques</vt:lpstr>
      <vt:lpstr>Directives pour les points focaux techniques </vt:lpstr>
      <vt:lpstr>Directives pour les points focaux techniques </vt:lpstr>
      <vt:lpstr>Directives pour les points focaux techniques </vt:lpstr>
      <vt:lpstr>Notoriété du FEM</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Robert T. Schreiber</cp:lastModifiedBy>
  <cp:revision>117</cp:revision>
  <cp:lastPrinted>2012-10-21T18:50:02Z</cp:lastPrinted>
  <dcterms:created xsi:type="dcterms:W3CDTF">2011-03-08T15:42:01Z</dcterms:created>
  <dcterms:modified xsi:type="dcterms:W3CDTF">2012-10-21T18:50:18Z</dcterms:modified>
</cp:coreProperties>
</file>