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90" r:id="rId2"/>
    <p:sldId id="260" r:id="rId3"/>
    <p:sldId id="391" r:id="rId4"/>
    <p:sldId id="401" r:id="rId5"/>
    <p:sldId id="392" r:id="rId6"/>
    <p:sldId id="393" r:id="rId7"/>
    <p:sldId id="397" r:id="rId8"/>
    <p:sldId id="395" r:id="rId9"/>
    <p:sldId id="396" r:id="rId10"/>
    <p:sldId id="400" r:id="rId11"/>
    <p:sldId id="394" r:id="rId12"/>
    <p:sldId id="399" r:id="rId13"/>
    <p:sldId id="406" r:id="rId14"/>
    <p:sldId id="407" r:id="rId15"/>
    <p:sldId id="410" r:id="rId16"/>
    <p:sldId id="409" r:id="rId17"/>
    <p:sldId id="408" r:id="rId18"/>
    <p:sldId id="412" r:id="rId19"/>
    <p:sldId id="411" r:id="rId20"/>
    <p:sldId id="910" r:id="rId21"/>
    <p:sldId id="911" r:id="rId22"/>
    <p:sldId id="912" r:id="rId23"/>
    <p:sldId id="915" r:id="rId24"/>
    <p:sldId id="921" r:id="rId25"/>
    <p:sldId id="914" r:id="rId26"/>
    <p:sldId id="924" r:id="rId27"/>
    <p:sldId id="923" r:id="rId28"/>
    <p:sldId id="414" r:id="rId29"/>
    <p:sldId id="415" r:id="rId30"/>
    <p:sldId id="416" r:id="rId31"/>
    <p:sldId id="418" r:id="rId32"/>
    <p:sldId id="421" r:id="rId33"/>
    <p:sldId id="417" r:id="rId34"/>
    <p:sldId id="420" r:id="rId35"/>
    <p:sldId id="419" r:id="rId36"/>
    <p:sldId id="424" r:id="rId37"/>
    <p:sldId id="423" r:id="rId38"/>
    <p:sldId id="422" r:id="rId39"/>
    <p:sldId id="272" r:id="rId4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00B0F0"/>
    <a:srgbClr val="92D050"/>
    <a:srgbClr val="FFB200"/>
    <a:srgbClr val="E46C0A"/>
    <a:srgbClr val="385723"/>
    <a:srgbClr val="005A9E"/>
    <a:srgbClr val="0070C0"/>
    <a:srgbClr val="9C5BCD"/>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5" d="100"/>
          <a:sy n="65" d="100"/>
        </p:scale>
        <p:origin x="652"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Nevsky Rodrigues" userId="c9fa9f2107f71c11" providerId="LiveId" clId="{85ED771A-6F28-4C9F-9A5F-2E63793942D3}"/>
    <pc:docChg chg="delSld">
      <pc:chgData name="Alexandre Nevsky Rodrigues" userId="c9fa9f2107f71c11" providerId="LiveId" clId="{85ED771A-6F28-4C9F-9A5F-2E63793942D3}" dt="2020-07-22T07:35:01.033" v="3" actId="47"/>
      <pc:docMkLst>
        <pc:docMk/>
      </pc:docMkLst>
      <pc:sldChg chg="del">
        <pc:chgData name="Alexandre Nevsky Rodrigues" userId="c9fa9f2107f71c11" providerId="LiveId" clId="{85ED771A-6F28-4C9F-9A5F-2E63793942D3}" dt="2020-07-22T07:34:32.693" v="1" actId="47"/>
        <pc:sldMkLst>
          <pc:docMk/>
          <pc:sldMk cId="1902890455" sldId="425"/>
        </pc:sldMkLst>
      </pc:sldChg>
      <pc:sldChg chg="del">
        <pc:chgData name="Alexandre Nevsky Rodrigues" userId="c9fa9f2107f71c11" providerId="LiveId" clId="{85ED771A-6F28-4C9F-9A5F-2E63793942D3}" dt="2020-07-22T07:34:51.030" v="2" actId="47"/>
        <pc:sldMkLst>
          <pc:docMk/>
          <pc:sldMk cId="2640925937" sldId="426"/>
        </pc:sldMkLst>
      </pc:sldChg>
      <pc:sldChg chg="del">
        <pc:chgData name="Alexandre Nevsky Rodrigues" userId="c9fa9f2107f71c11" providerId="LiveId" clId="{85ED771A-6F28-4C9F-9A5F-2E63793942D3}" dt="2020-07-22T07:35:01.033" v="3" actId="47"/>
        <pc:sldMkLst>
          <pc:docMk/>
          <pc:sldMk cId="3622664182" sldId="427"/>
        </pc:sldMkLst>
      </pc:sldChg>
      <pc:sldChg chg="del">
        <pc:chgData name="Alexandre Nevsky Rodrigues" userId="c9fa9f2107f71c11" providerId="LiveId" clId="{85ED771A-6F28-4C9F-9A5F-2E63793942D3}" dt="2020-07-22T07:34:22.709" v="0" actId="47"/>
        <pc:sldMkLst>
          <pc:docMk/>
          <pc:sldMk cId="1498390666" sldId="91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ericles.freire\Google%20Drive\ANAS\007_Pedido%20de%20informa&#231;&#245;es\grafico%20in&#225;cio.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Graphs!$D$508</c:f>
              <c:strCache>
                <c:ptCount val="1"/>
                <c:pt idx="0">
                  <c:v>Wind</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w Cen MT" panose="020B0602020104020603" pitchFamily="34" charset="0"/>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Graphs!$C$509:$C$518</c:f>
              <c:strCache>
                <c:ptCount val="10"/>
                <c:pt idx="0">
                  <c:v>Santiago</c:v>
                </c:pt>
                <c:pt idx="1">
                  <c:v>Sal</c:v>
                </c:pt>
                <c:pt idx="2">
                  <c:v>São Vicente</c:v>
                </c:pt>
                <c:pt idx="3">
                  <c:v>Boavista</c:v>
                </c:pt>
                <c:pt idx="4">
                  <c:v>Santo Antão</c:v>
                </c:pt>
                <c:pt idx="5">
                  <c:v>Fogo</c:v>
                </c:pt>
                <c:pt idx="6">
                  <c:v>São Nicolau</c:v>
                </c:pt>
                <c:pt idx="7">
                  <c:v>Maio</c:v>
                </c:pt>
                <c:pt idx="8">
                  <c:v>Brava</c:v>
                </c:pt>
                <c:pt idx="9">
                  <c:v>Cabo Verde</c:v>
                </c:pt>
              </c:strCache>
            </c:strRef>
          </c:cat>
          <c:val>
            <c:numRef>
              <c:f>Graphs!$D$509:$D$518</c:f>
              <c:numCache>
                <c:formatCode>0%</c:formatCode>
                <c:ptCount val="10"/>
                <c:pt idx="0">
                  <c:v>0.24704051812932368</c:v>
                </c:pt>
                <c:pt idx="1">
                  <c:v>0.18784530386740331</c:v>
                </c:pt>
                <c:pt idx="2">
                  <c:v>0.24985389443639372</c:v>
                </c:pt>
                <c:pt idx="3">
                  <c:v>0.21122506675222943</c:v>
                </c:pt>
                <c:pt idx="4">
                  <c:v>0.15326278002329038</c:v>
                </c:pt>
                <c:pt idx="5">
                  <c:v>0.38554257541131109</c:v>
                </c:pt>
                <c:pt idx="6">
                  <c:v>0.33722080450980735</c:v>
                </c:pt>
                <c:pt idx="7">
                  <c:v>0.35792613624086539</c:v>
                </c:pt>
                <c:pt idx="8">
                  <c:v>0.51020873437459779</c:v>
                </c:pt>
                <c:pt idx="9">
                  <c:v>0.23365050167155779</c:v>
                </c:pt>
              </c:numCache>
            </c:numRef>
          </c:val>
          <c:extLst>
            <c:ext xmlns:c16="http://schemas.microsoft.com/office/drawing/2014/chart" uri="{C3380CC4-5D6E-409C-BE32-E72D297353CC}">
              <c16:uniqueId val="{00000000-44D8-474D-91E5-7951EB92BF86}"/>
            </c:ext>
          </c:extLst>
        </c:ser>
        <c:ser>
          <c:idx val="1"/>
          <c:order val="1"/>
          <c:tx>
            <c:strRef>
              <c:f>Graphs!$E$508</c:f>
              <c:strCache>
                <c:ptCount val="1"/>
                <c:pt idx="0">
                  <c:v>Solar</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w Cen MT" panose="020B0602020104020603" pitchFamily="34" charset="0"/>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Graphs!$C$509:$C$518</c:f>
              <c:strCache>
                <c:ptCount val="10"/>
                <c:pt idx="0">
                  <c:v>Santiago</c:v>
                </c:pt>
                <c:pt idx="1">
                  <c:v>Sal</c:v>
                </c:pt>
                <c:pt idx="2">
                  <c:v>São Vicente</c:v>
                </c:pt>
                <c:pt idx="3">
                  <c:v>Boavista</c:v>
                </c:pt>
                <c:pt idx="4">
                  <c:v>Santo Antão</c:v>
                </c:pt>
                <c:pt idx="5">
                  <c:v>Fogo</c:v>
                </c:pt>
                <c:pt idx="6">
                  <c:v>São Nicolau</c:v>
                </c:pt>
                <c:pt idx="7">
                  <c:v>Maio</c:v>
                </c:pt>
                <c:pt idx="8">
                  <c:v>Brava</c:v>
                </c:pt>
                <c:pt idx="9">
                  <c:v>Cabo Verde</c:v>
                </c:pt>
              </c:strCache>
            </c:strRef>
          </c:cat>
          <c:val>
            <c:numRef>
              <c:f>Graphs!$E$509:$E$518</c:f>
              <c:numCache>
                <c:formatCode>0%</c:formatCode>
                <c:ptCount val="10"/>
                <c:pt idx="0">
                  <c:v>0.13068682576466981</c:v>
                </c:pt>
                <c:pt idx="1">
                  <c:v>0.16022099447513813</c:v>
                </c:pt>
                <c:pt idx="2">
                  <c:v>0.12619972588998368</c:v>
                </c:pt>
                <c:pt idx="3">
                  <c:v>0.13302412346819714</c:v>
                </c:pt>
                <c:pt idx="4">
                  <c:v>0.18061712036781696</c:v>
                </c:pt>
                <c:pt idx="5">
                  <c:v>9.7658828186043184E-2</c:v>
                </c:pt>
                <c:pt idx="6">
                  <c:v>5.7763012821652776E-2</c:v>
                </c:pt>
                <c:pt idx="7">
                  <c:v>7.450658818750297E-2</c:v>
                </c:pt>
                <c:pt idx="8">
                  <c:v>0.22969655858951804</c:v>
                </c:pt>
                <c:pt idx="9">
                  <c:v>0.13669288667458576</c:v>
                </c:pt>
              </c:numCache>
            </c:numRef>
          </c:val>
          <c:extLst>
            <c:ext xmlns:c16="http://schemas.microsoft.com/office/drawing/2014/chart" uri="{C3380CC4-5D6E-409C-BE32-E72D297353CC}">
              <c16:uniqueId val="{00000001-44D8-474D-91E5-7951EB92BF86}"/>
            </c:ext>
          </c:extLst>
        </c:ser>
        <c:ser>
          <c:idx val="2"/>
          <c:order val="2"/>
          <c:tx>
            <c:strRef>
              <c:f>Graphs!$F$508</c:f>
              <c:strCache>
                <c:ptCount val="1"/>
                <c:pt idx="0">
                  <c:v>Storage</c:v>
                </c:pt>
              </c:strCache>
            </c:strRef>
          </c:tx>
          <c:spPr>
            <a:solidFill>
              <a:schemeClr val="accent3">
                <a:alpha val="7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44D8-474D-91E5-7951EB92BF86}"/>
                </c:ext>
              </c:extLst>
            </c:dLbl>
            <c:dLbl>
              <c:idx val="5"/>
              <c:delete val="1"/>
              <c:extLst>
                <c:ext xmlns:c15="http://schemas.microsoft.com/office/drawing/2012/chart" uri="{CE6537A1-D6FC-4f65-9D91-7224C49458BB}"/>
                <c:ext xmlns:c16="http://schemas.microsoft.com/office/drawing/2014/chart" uri="{C3380CC4-5D6E-409C-BE32-E72D297353CC}">
                  <c16:uniqueId val="{00000003-44D8-474D-91E5-7951EB92BF8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w Cen MT" panose="020B0602020104020603" pitchFamily="34" charset="0"/>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Graphs!$C$509:$C$518</c:f>
              <c:strCache>
                <c:ptCount val="10"/>
                <c:pt idx="0">
                  <c:v>Santiago</c:v>
                </c:pt>
                <c:pt idx="1">
                  <c:v>Sal</c:v>
                </c:pt>
                <c:pt idx="2">
                  <c:v>São Vicente</c:v>
                </c:pt>
                <c:pt idx="3">
                  <c:v>Boavista</c:v>
                </c:pt>
                <c:pt idx="4">
                  <c:v>Santo Antão</c:v>
                </c:pt>
                <c:pt idx="5">
                  <c:v>Fogo</c:v>
                </c:pt>
                <c:pt idx="6">
                  <c:v>São Nicolau</c:v>
                </c:pt>
                <c:pt idx="7">
                  <c:v>Maio</c:v>
                </c:pt>
                <c:pt idx="8">
                  <c:v>Brava</c:v>
                </c:pt>
                <c:pt idx="9">
                  <c:v>Cabo Verde</c:v>
                </c:pt>
              </c:strCache>
            </c:strRef>
          </c:cat>
          <c:val>
            <c:numRef>
              <c:f>Graphs!$F$509:$F$518</c:f>
              <c:numCache>
                <c:formatCode>0%</c:formatCode>
                <c:ptCount val="10"/>
                <c:pt idx="0">
                  <c:v>0</c:v>
                </c:pt>
                <c:pt idx="1">
                  <c:v>0.19337016574585636</c:v>
                </c:pt>
                <c:pt idx="2">
                  <c:v>0.19873767157387484</c:v>
                </c:pt>
                <c:pt idx="3">
                  <c:v>9.7454342398831759E-2</c:v>
                </c:pt>
                <c:pt idx="4">
                  <c:v>0.22842790313596251</c:v>
                </c:pt>
                <c:pt idx="5">
                  <c:v>6.1549270484580632E-4</c:v>
                </c:pt>
                <c:pt idx="6">
                  <c:v>0.1243153486386997</c:v>
                </c:pt>
                <c:pt idx="7">
                  <c:v>7.5019771044818689E-2</c:v>
                </c:pt>
                <c:pt idx="8">
                  <c:v>0.21031493485990496</c:v>
                </c:pt>
                <c:pt idx="9">
                  <c:v>9.53516130069407E-2</c:v>
                </c:pt>
              </c:numCache>
            </c:numRef>
          </c:val>
          <c:extLst>
            <c:ext xmlns:c16="http://schemas.microsoft.com/office/drawing/2014/chart" uri="{C3380CC4-5D6E-409C-BE32-E72D297353CC}">
              <c16:uniqueId val="{00000004-44D8-474D-91E5-7951EB92BF86}"/>
            </c:ext>
          </c:extLst>
        </c:ser>
        <c:ser>
          <c:idx val="3"/>
          <c:order val="3"/>
          <c:tx>
            <c:strRef>
              <c:f>Graphs!$G$508</c:f>
              <c:strCache>
                <c:ptCount val="1"/>
                <c:pt idx="0">
                  <c:v>PSP</c:v>
                </c:pt>
              </c:strCache>
            </c:strRef>
          </c:tx>
          <c:spPr>
            <a:solidFill>
              <a:schemeClr val="accent6">
                <a:lumMod val="60000"/>
                <a:lumOff val="4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44D8-474D-91E5-7951EB92BF86}"/>
                </c:ext>
              </c:extLst>
            </c:dLbl>
            <c:dLbl>
              <c:idx val="2"/>
              <c:delete val="1"/>
              <c:extLst>
                <c:ext xmlns:c15="http://schemas.microsoft.com/office/drawing/2012/chart" uri="{CE6537A1-D6FC-4f65-9D91-7224C49458BB}"/>
                <c:ext xmlns:c16="http://schemas.microsoft.com/office/drawing/2014/chart" uri="{C3380CC4-5D6E-409C-BE32-E72D297353CC}">
                  <c16:uniqueId val="{00000006-44D8-474D-91E5-7951EB92BF86}"/>
                </c:ext>
              </c:extLst>
            </c:dLbl>
            <c:dLbl>
              <c:idx val="3"/>
              <c:delete val="1"/>
              <c:extLst>
                <c:ext xmlns:c15="http://schemas.microsoft.com/office/drawing/2012/chart" uri="{CE6537A1-D6FC-4f65-9D91-7224C49458BB}"/>
                <c:ext xmlns:c16="http://schemas.microsoft.com/office/drawing/2014/chart" uri="{C3380CC4-5D6E-409C-BE32-E72D297353CC}">
                  <c16:uniqueId val="{00000007-44D8-474D-91E5-7951EB92BF86}"/>
                </c:ext>
              </c:extLst>
            </c:dLbl>
            <c:dLbl>
              <c:idx val="4"/>
              <c:delete val="1"/>
              <c:extLst>
                <c:ext xmlns:c15="http://schemas.microsoft.com/office/drawing/2012/chart" uri="{CE6537A1-D6FC-4f65-9D91-7224C49458BB}"/>
                <c:ext xmlns:c16="http://schemas.microsoft.com/office/drawing/2014/chart" uri="{C3380CC4-5D6E-409C-BE32-E72D297353CC}">
                  <c16:uniqueId val="{00000008-44D8-474D-91E5-7951EB92BF86}"/>
                </c:ext>
              </c:extLst>
            </c:dLbl>
            <c:dLbl>
              <c:idx val="5"/>
              <c:delete val="1"/>
              <c:extLst>
                <c:ext xmlns:c15="http://schemas.microsoft.com/office/drawing/2012/chart" uri="{CE6537A1-D6FC-4f65-9D91-7224C49458BB}"/>
                <c:ext xmlns:c16="http://schemas.microsoft.com/office/drawing/2014/chart" uri="{C3380CC4-5D6E-409C-BE32-E72D297353CC}">
                  <c16:uniqueId val="{00000009-44D8-474D-91E5-7951EB92BF86}"/>
                </c:ext>
              </c:extLst>
            </c:dLbl>
            <c:dLbl>
              <c:idx val="6"/>
              <c:delete val="1"/>
              <c:extLst>
                <c:ext xmlns:c15="http://schemas.microsoft.com/office/drawing/2012/chart" uri="{CE6537A1-D6FC-4f65-9D91-7224C49458BB}"/>
                <c:ext xmlns:c16="http://schemas.microsoft.com/office/drawing/2014/chart" uri="{C3380CC4-5D6E-409C-BE32-E72D297353CC}">
                  <c16:uniqueId val="{0000000A-44D8-474D-91E5-7951EB92BF86}"/>
                </c:ext>
              </c:extLst>
            </c:dLbl>
            <c:dLbl>
              <c:idx val="7"/>
              <c:delete val="1"/>
              <c:extLst>
                <c:ext xmlns:c15="http://schemas.microsoft.com/office/drawing/2012/chart" uri="{CE6537A1-D6FC-4f65-9D91-7224C49458BB}"/>
                <c:ext xmlns:c16="http://schemas.microsoft.com/office/drawing/2014/chart" uri="{C3380CC4-5D6E-409C-BE32-E72D297353CC}">
                  <c16:uniqueId val="{0000000B-44D8-474D-91E5-7951EB92BF86}"/>
                </c:ext>
              </c:extLst>
            </c:dLbl>
            <c:dLbl>
              <c:idx val="8"/>
              <c:delete val="1"/>
              <c:extLst>
                <c:ext xmlns:c15="http://schemas.microsoft.com/office/drawing/2012/chart" uri="{CE6537A1-D6FC-4f65-9D91-7224C49458BB}"/>
                <c:ext xmlns:c16="http://schemas.microsoft.com/office/drawing/2014/chart" uri="{C3380CC4-5D6E-409C-BE32-E72D297353CC}">
                  <c16:uniqueId val="{0000000C-44D8-474D-91E5-7951EB92BF8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w Cen MT" panose="020B0602020104020603" pitchFamily="34" charset="0"/>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Graphs!$C$509:$C$518</c:f>
              <c:strCache>
                <c:ptCount val="10"/>
                <c:pt idx="0">
                  <c:v>Santiago</c:v>
                </c:pt>
                <c:pt idx="1">
                  <c:v>Sal</c:v>
                </c:pt>
                <c:pt idx="2">
                  <c:v>São Vicente</c:v>
                </c:pt>
                <c:pt idx="3">
                  <c:v>Boavista</c:v>
                </c:pt>
                <c:pt idx="4">
                  <c:v>Santo Antão</c:v>
                </c:pt>
                <c:pt idx="5">
                  <c:v>Fogo</c:v>
                </c:pt>
                <c:pt idx="6">
                  <c:v>São Nicolau</c:v>
                </c:pt>
                <c:pt idx="7">
                  <c:v>Maio</c:v>
                </c:pt>
                <c:pt idx="8">
                  <c:v>Brava</c:v>
                </c:pt>
                <c:pt idx="9">
                  <c:v>Cabo Verde</c:v>
                </c:pt>
              </c:strCache>
            </c:strRef>
          </c:cat>
          <c:val>
            <c:numRef>
              <c:f>Graphs!$G$509:$G$518</c:f>
              <c:numCache>
                <c:formatCode>0%</c:formatCode>
                <c:ptCount val="10"/>
                <c:pt idx="0">
                  <c:v>0.18020549406946137</c:v>
                </c:pt>
                <c:pt idx="1">
                  <c:v>0</c:v>
                </c:pt>
                <c:pt idx="2">
                  <c:v>0</c:v>
                </c:pt>
                <c:pt idx="3">
                  <c:v>0</c:v>
                </c:pt>
                <c:pt idx="4">
                  <c:v>0</c:v>
                </c:pt>
                <c:pt idx="5">
                  <c:v>0</c:v>
                </c:pt>
                <c:pt idx="6">
                  <c:v>0</c:v>
                </c:pt>
                <c:pt idx="7">
                  <c:v>0</c:v>
                </c:pt>
                <c:pt idx="8">
                  <c:v>0</c:v>
                </c:pt>
                <c:pt idx="9">
                  <c:v>7.054938466473043E-2</c:v>
                </c:pt>
              </c:numCache>
            </c:numRef>
          </c:val>
          <c:extLst>
            <c:ext xmlns:c16="http://schemas.microsoft.com/office/drawing/2014/chart" uri="{C3380CC4-5D6E-409C-BE32-E72D297353CC}">
              <c16:uniqueId val="{0000000D-44D8-474D-91E5-7951EB92BF86}"/>
            </c:ext>
          </c:extLst>
        </c:ser>
        <c:dLbls>
          <c:showLegendKey val="0"/>
          <c:showVal val="0"/>
          <c:showCatName val="0"/>
          <c:showSerName val="0"/>
          <c:showPercent val="0"/>
          <c:showBubbleSize val="0"/>
        </c:dLbls>
        <c:gapWidth val="50"/>
        <c:overlap val="100"/>
        <c:axId val="475282304"/>
        <c:axId val="475281520"/>
      </c:barChart>
      <c:catAx>
        <c:axId val="47528230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crossAx val="475281520"/>
        <c:crosses val="autoZero"/>
        <c:auto val="1"/>
        <c:lblAlgn val="ctr"/>
        <c:lblOffset val="100"/>
        <c:noMultiLvlLbl val="0"/>
      </c:catAx>
      <c:valAx>
        <c:axId val="475281520"/>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crossAx val="47528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Folha1!$E$5</c:f>
              <c:strCache>
                <c:ptCount val="1"/>
                <c:pt idx="0">
                  <c:v>Cabo Verde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4.4518642181413668E-3"/>
                  <c:y val="5.50639134709931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75-473B-97A0-DC2490FC6801}"/>
                </c:ext>
              </c:extLst>
            </c:dLbl>
            <c:dLbl>
              <c:idx val="1"/>
              <c:delete val="1"/>
              <c:extLst>
                <c:ext xmlns:c15="http://schemas.microsoft.com/office/drawing/2012/chart" uri="{CE6537A1-D6FC-4f65-9D91-7224C49458BB}"/>
                <c:ext xmlns:c16="http://schemas.microsoft.com/office/drawing/2014/chart" uri="{C3380CC4-5D6E-409C-BE32-E72D297353CC}">
                  <c16:uniqueId val="{00000001-BA75-473B-97A0-DC2490FC6801}"/>
                </c:ext>
              </c:extLst>
            </c:dLbl>
            <c:dLbl>
              <c:idx val="3"/>
              <c:delete val="1"/>
              <c:extLst>
                <c:ext xmlns:c15="http://schemas.microsoft.com/office/drawing/2012/chart" uri="{CE6537A1-D6FC-4f65-9D91-7224C49458BB}"/>
                <c:ext xmlns:c16="http://schemas.microsoft.com/office/drawing/2014/chart" uri="{C3380CC4-5D6E-409C-BE32-E72D297353CC}">
                  <c16:uniqueId val="{00000002-BA75-473B-97A0-DC2490FC6801}"/>
                </c:ext>
              </c:extLst>
            </c:dLbl>
            <c:dLbl>
              <c:idx val="4"/>
              <c:delete val="1"/>
              <c:extLst>
                <c:ext xmlns:c15="http://schemas.microsoft.com/office/drawing/2012/chart" uri="{CE6537A1-D6FC-4f65-9D91-7224C49458BB}"/>
                <c:ext xmlns:c16="http://schemas.microsoft.com/office/drawing/2014/chart" uri="{C3380CC4-5D6E-409C-BE32-E72D297353CC}">
                  <c16:uniqueId val="{00000003-BA75-473B-97A0-DC2490FC6801}"/>
                </c:ext>
              </c:extLst>
            </c:dLbl>
            <c:dLbl>
              <c:idx val="5"/>
              <c:delete val="1"/>
              <c:extLst>
                <c:ext xmlns:c15="http://schemas.microsoft.com/office/drawing/2012/chart" uri="{CE6537A1-D6FC-4f65-9D91-7224C49458BB}"/>
                <c:ext xmlns:c16="http://schemas.microsoft.com/office/drawing/2014/chart" uri="{C3380CC4-5D6E-409C-BE32-E72D297353CC}">
                  <c16:uniqueId val="{00000004-BA75-473B-97A0-DC2490FC6801}"/>
                </c:ext>
              </c:extLst>
            </c:dLbl>
            <c:dLbl>
              <c:idx val="6"/>
              <c:delete val="1"/>
              <c:extLst>
                <c:ext xmlns:c15="http://schemas.microsoft.com/office/drawing/2012/chart" uri="{CE6537A1-D6FC-4f65-9D91-7224C49458BB}"/>
                <c:ext xmlns:c16="http://schemas.microsoft.com/office/drawing/2014/chart" uri="{C3380CC4-5D6E-409C-BE32-E72D297353CC}">
                  <c16:uniqueId val="{00000005-BA75-473B-97A0-DC2490FC6801}"/>
                </c:ext>
              </c:extLst>
            </c:dLbl>
            <c:dLbl>
              <c:idx val="8"/>
              <c:layout>
                <c:manualLayout>
                  <c:x val="1.8621971198702014E-2"/>
                  <c:y val="1.90476133340491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75-473B-97A0-DC2490FC6801}"/>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Folha1!$C$6:$C$16</c:f>
              <c:numCache>
                <c:formatCode>General</c:formatCode>
                <c:ptCount val="11"/>
                <c:pt idx="0">
                  <c:v>1990</c:v>
                </c:pt>
                <c:pt idx="1">
                  <c:v>2000</c:v>
                </c:pt>
                <c:pt idx="2">
                  <c:v>2010</c:v>
                </c:pt>
                <c:pt idx="3">
                  <c:v>2012</c:v>
                </c:pt>
                <c:pt idx="4">
                  <c:v>2013</c:v>
                </c:pt>
                <c:pt idx="5">
                  <c:v>2014</c:v>
                </c:pt>
                <c:pt idx="6">
                  <c:v>2015</c:v>
                </c:pt>
                <c:pt idx="7">
                  <c:v>2016</c:v>
                </c:pt>
                <c:pt idx="8">
                  <c:v>2017</c:v>
                </c:pt>
                <c:pt idx="9">
                  <c:v>2018</c:v>
                </c:pt>
              </c:numCache>
            </c:numRef>
          </c:cat>
          <c:val>
            <c:numRef>
              <c:f>Folha1!$E$6:$E$15</c:f>
              <c:numCache>
                <c:formatCode>General</c:formatCode>
                <c:ptCount val="10"/>
                <c:pt idx="0">
                  <c:v>16</c:v>
                </c:pt>
                <c:pt idx="1">
                  <c:v>25</c:v>
                </c:pt>
                <c:pt idx="2">
                  <c:v>50</c:v>
                </c:pt>
                <c:pt idx="3">
                  <c:v>58</c:v>
                </c:pt>
                <c:pt idx="4">
                  <c:v>60</c:v>
                </c:pt>
                <c:pt idx="5">
                  <c:v>60.6</c:v>
                </c:pt>
                <c:pt idx="6">
                  <c:v>62.2</c:v>
                </c:pt>
                <c:pt idx="7">
                  <c:v>64.599999999999994</c:v>
                </c:pt>
                <c:pt idx="8">
                  <c:v>66.2</c:v>
                </c:pt>
                <c:pt idx="9">
                  <c:v>68.2</c:v>
                </c:pt>
              </c:numCache>
            </c:numRef>
          </c:val>
          <c:smooth val="0"/>
          <c:extLst>
            <c:ext xmlns:c16="http://schemas.microsoft.com/office/drawing/2014/chart" uri="{C3380CC4-5D6E-409C-BE32-E72D297353CC}">
              <c16:uniqueId val="{00000007-BA75-473B-97A0-DC2490FC6801}"/>
            </c:ext>
          </c:extLst>
        </c:ser>
        <c:ser>
          <c:idx val="1"/>
          <c:order val="1"/>
          <c:tx>
            <c:strRef>
              <c:f>Folha1!$F$5</c:f>
              <c:strCache>
                <c:ptCount val="1"/>
                <c:pt idx="0">
                  <c:v>Urbano</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cat>
            <c:numRef>
              <c:f>Folha1!$C$6:$C$16</c:f>
              <c:numCache>
                <c:formatCode>General</c:formatCode>
                <c:ptCount val="11"/>
                <c:pt idx="0">
                  <c:v>1990</c:v>
                </c:pt>
                <c:pt idx="1">
                  <c:v>2000</c:v>
                </c:pt>
                <c:pt idx="2">
                  <c:v>2010</c:v>
                </c:pt>
                <c:pt idx="3">
                  <c:v>2012</c:v>
                </c:pt>
                <c:pt idx="4">
                  <c:v>2013</c:v>
                </c:pt>
                <c:pt idx="5">
                  <c:v>2014</c:v>
                </c:pt>
                <c:pt idx="6">
                  <c:v>2015</c:v>
                </c:pt>
                <c:pt idx="7">
                  <c:v>2016</c:v>
                </c:pt>
                <c:pt idx="8">
                  <c:v>2017</c:v>
                </c:pt>
                <c:pt idx="9">
                  <c:v>2018</c:v>
                </c:pt>
              </c:numCache>
            </c:numRef>
          </c:cat>
          <c:val>
            <c:numRef>
              <c:f>Folha1!$F$6:$F$15</c:f>
              <c:numCache>
                <c:formatCode>General</c:formatCode>
                <c:ptCount val="10"/>
                <c:pt idx="1">
                  <c:v>38</c:v>
                </c:pt>
                <c:pt idx="2">
                  <c:v>65</c:v>
                </c:pt>
                <c:pt idx="3">
                  <c:v>63</c:v>
                </c:pt>
                <c:pt idx="4">
                  <c:v>61</c:v>
                </c:pt>
                <c:pt idx="5">
                  <c:v>67</c:v>
                </c:pt>
                <c:pt idx="6">
                  <c:v>69</c:v>
                </c:pt>
                <c:pt idx="7">
                  <c:v>69.5</c:v>
                </c:pt>
                <c:pt idx="8">
                  <c:v>70</c:v>
                </c:pt>
                <c:pt idx="9" formatCode="0">
                  <c:v>72.908387588247876</c:v>
                </c:pt>
              </c:numCache>
            </c:numRef>
          </c:val>
          <c:smooth val="0"/>
          <c:extLst>
            <c:ext xmlns:c16="http://schemas.microsoft.com/office/drawing/2014/chart" uri="{C3380CC4-5D6E-409C-BE32-E72D297353CC}">
              <c16:uniqueId val="{00000008-BA75-473B-97A0-DC2490FC6801}"/>
            </c:ext>
          </c:extLst>
        </c:ser>
        <c:ser>
          <c:idx val="4"/>
          <c:order val="2"/>
          <c:tx>
            <c:strRef>
              <c:f>Folha1!$G$5</c:f>
              <c:strCache>
                <c:ptCount val="1"/>
                <c:pt idx="0">
                  <c:v>Rural</c:v>
                </c:pt>
              </c:strCache>
            </c:strRef>
          </c:tx>
          <c:spPr>
            <a:ln w="19050" cap="rnd">
              <a:solidFill>
                <a:schemeClr val="accent3">
                  <a:lumMod val="75000"/>
                </a:schemeClr>
              </a:solidFill>
              <a:round/>
            </a:ln>
            <a:effectLst/>
          </c:spPr>
          <c:marker>
            <c:symbol val="circle"/>
            <c:size val="5"/>
            <c:spPr>
              <a:solidFill>
                <a:schemeClr val="accent3">
                  <a:lumMod val="75000"/>
                </a:schemeClr>
              </a:solidFill>
              <a:ln w="9525">
                <a:solidFill>
                  <a:schemeClr val="accent5"/>
                </a:solidFill>
              </a:ln>
              <a:effectLst/>
            </c:spPr>
          </c:marker>
          <c:cat>
            <c:numRef>
              <c:f>Folha1!$C$6:$C$16</c:f>
              <c:numCache>
                <c:formatCode>General</c:formatCode>
                <c:ptCount val="11"/>
                <c:pt idx="0">
                  <c:v>1990</c:v>
                </c:pt>
                <c:pt idx="1">
                  <c:v>2000</c:v>
                </c:pt>
                <c:pt idx="2">
                  <c:v>2010</c:v>
                </c:pt>
                <c:pt idx="3">
                  <c:v>2012</c:v>
                </c:pt>
                <c:pt idx="4">
                  <c:v>2013</c:v>
                </c:pt>
                <c:pt idx="5">
                  <c:v>2014</c:v>
                </c:pt>
                <c:pt idx="6">
                  <c:v>2015</c:v>
                </c:pt>
                <c:pt idx="7">
                  <c:v>2016</c:v>
                </c:pt>
                <c:pt idx="8">
                  <c:v>2017</c:v>
                </c:pt>
                <c:pt idx="9">
                  <c:v>2018</c:v>
                </c:pt>
              </c:numCache>
            </c:numRef>
          </c:cat>
          <c:val>
            <c:numRef>
              <c:f>Folha1!$G$6:$G$15</c:f>
              <c:numCache>
                <c:formatCode>General</c:formatCode>
                <c:ptCount val="10"/>
                <c:pt idx="1">
                  <c:v>18</c:v>
                </c:pt>
                <c:pt idx="2">
                  <c:v>42</c:v>
                </c:pt>
                <c:pt idx="3">
                  <c:v>48</c:v>
                </c:pt>
                <c:pt idx="4">
                  <c:v>49</c:v>
                </c:pt>
                <c:pt idx="5">
                  <c:v>50</c:v>
                </c:pt>
                <c:pt idx="6">
                  <c:v>54</c:v>
                </c:pt>
                <c:pt idx="7">
                  <c:v>53.6</c:v>
                </c:pt>
                <c:pt idx="8">
                  <c:v>57.6</c:v>
                </c:pt>
                <c:pt idx="9" formatCode="0">
                  <c:v>58.822899660740205</c:v>
                </c:pt>
              </c:numCache>
            </c:numRef>
          </c:val>
          <c:smooth val="0"/>
          <c:extLst>
            <c:ext xmlns:c16="http://schemas.microsoft.com/office/drawing/2014/chart" uri="{C3380CC4-5D6E-409C-BE32-E72D297353CC}">
              <c16:uniqueId val="{00000009-BA75-473B-97A0-DC2490FC6801}"/>
            </c:ext>
          </c:extLst>
        </c:ser>
        <c:dLbls>
          <c:showLegendKey val="0"/>
          <c:showVal val="0"/>
          <c:showCatName val="0"/>
          <c:showSerName val="0"/>
          <c:showPercent val="0"/>
          <c:showBubbleSize val="0"/>
        </c:dLbls>
        <c:marker val="1"/>
        <c:smooth val="0"/>
        <c:axId val="1245074480"/>
        <c:axId val="1245071152"/>
      </c:lineChart>
      <c:catAx>
        <c:axId val="1245074480"/>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crossAx val="1245071152"/>
        <c:crosses val="autoZero"/>
        <c:auto val="1"/>
        <c:lblAlgn val="ctr"/>
        <c:lblOffset val="100"/>
        <c:noMultiLvlLbl val="0"/>
      </c:catAx>
      <c:valAx>
        <c:axId val="1245071152"/>
        <c:scaling>
          <c:orientation val="minMax"/>
          <c:max val="100"/>
        </c:scaling>
        <c:delete val="0"/>
        <c:axPos val="l"/>
        <c:majorGridlines>
          <c:spPr>
            <a:ln w="9525" cap="flat" cmpd="sng" algn="ctr">
              <a:solidFill>
                <a:schemeClr val="tx1">
                  <a:lumMod val="15000"/>
                  <a:lumOff val="85000"/>
                </a:schemeClr>
              </a:solidFill>
              <a:round/>
              <a:headEnd type="none"/>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pt-PT"/>
                  <a:t>Cobertura da rede de abastecimento (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t-P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crossAx val="1245074480"/>
        <c:crosses val="autoZero"/>
        <c:crossBetween val="between"/>
      </c:valAx>
      <c:spPr>
        <a:noFill/>
        <a:ln>
          <a:noFill/>
        </a:ln>
        <a:effectLst/>
      </c:spPr>
    </c:plotArea>
    <c:legend>
      <c:legendPos val="r"/>
      <c:layout>
        <c:manualLayout>
          <c:xMode val="edge"/>
          <c:yMode val="edge"/>
          <c:x val="0.2811992299238123"/>
          <c:y val="4.5850355614661643E-2"/>
          <c:w val="0.51709541245889412"/>
          <c:h val="9.000132283424887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PT"/>
        </a:p>
      </c:txPr>
    </c:legend>
    <c:plotVisOnly val="1"/>
    <c:dispBlanksAs val="gap"/>
    <c:showDLblsOverMax val="0"/>
  </c:chart>
  <c:spPr>
    <a:noFill/>
    <a:ln>
      <a:noFill/>
    </a:ln>
    <a:effectLst/>
  </c:spPr>
  <c:txPr>
    <a:bodyPr/>
    <a:lstStyle/>
    <a:p>
      <a:pPr>
        <a:defRPr>
          <a:solidFill>
            <a:schemeClr val="tx1"/>
          </a:solidFill>
        </a:defRPr>
      </a:pPr>
      <a:endParaRPr lang="pt-P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3D28F-2223-44E1-A0B2-D8EE037F143D}" type="doc">
      <dgm:prSet loTypeId="urn:microsoft.com/office/officeart/2005/8/layout/cycle6" loCatId="cycle" qsTypeId="urn:microsoft.com/office/officeart/2005/8/quickstyle/simple2" qsCatId="simple" csTypeId="urn:microsoft.com/office/officeart/2005/8/colors/accent2_1" csCatId="accent2" phldr="1"/>
      <dgm:spPr/>
      <dgm:t>
        <a:bodyPr/>
        <a:lstStyle/>
        <a:p>
          <a:endParaRPr lang="pt-PT"/>
        </a:p>
      </dgm:t>
    </dgm:pt>
    <dgm:pt modelId="{FEC1A022-CA1B-496C-BCB4-BF46FB093469}">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a:latin typeface="Tw Cen MT" panose="020B0602020104020603" pitchFamily="34" charset="0"/>
            </a:rPr>
            <a:t>Institutional Strengthening and Improvement  in Business Environment</a:t>
          </a:r>
          <a:endParaRPr lang="pt-PT" sz="1800" dirty="0">
            <a:latin typeface="Tw Cen MT" panose="020B0602020104020603" pitchFamily="34" charset="0"/>
          </a:endParaRPr>
        </a:p>
      </dgm:t>
    </dgm:pt>
    <dgm:pt modelId="{51813729-C297-4DDA-B61B-694B52778A66}" type="parTrans" cxnId="{D3CA8BAF-3550-4B95-A5A8-6BA19676C797}">
      <dgm:prSet/>
      <dgm:spPr/>
      <dgm:t>
        <a:bodyPr/>
        <a:lstStyle/>
        <a:p>
          <a:endParaRPr lang="pt-PT" sz="1800">
            <a:solidFill>
              <a:schemeClr val="bg1"/>
            </a:solidFill>
            <a:latin typeface="Tw Cen MT" panose="020B0602020104020603" pitchFamily="34" charset="0"/>
          </a:endParaRPr>
        </a:p>
      </dgm:t>
    </dgm:pt>
    <dgm:pt modelId="{CDC1CD3C-3671-47D6-AE5E-D7C6027FDDC6}" type="sibTrans" cxnId="{D3CA8BAF-3550-4B95-A5A8-6BA19676C797}">
      <dgm:prSet/>
      <dgm:spPr/>
      <dgm:t>
        <a:bodyPr/>
        <a:lstStyle/>
        <a:p>
          <a:endParaRPr lang="pt-PT" sz="1800">
            <a:solidFill>
              <a:schemeClr val="bg1"/>
            </a:solidFill>
            <a:latin typeface="Tw Cen MT" panose="020B0602020104020603" pitchFamily="34" charset="0"/>
          </a:endParaRPr>
        </a:p>
      </dgm:t>
    </dgm:pt>
    <dgm:pt modelId="{F18264E7-9847-4CCD-92E9-64FD951838C0}">
      <dgm:prSet phldrT="[Texto]" custT="1"/>
      <dgm:spPr/>
      <dgm:t>
        <a:bodyPr/>
        <a:lstStyle/>
        <a:p>
          <a:r>
            <a:rPr lang="en-US" sz="1800" dirty="0">
              <a:latin typeface="Tw Cen MT" panose="020B0602020104020603" pitchFamily="34" charset="0"/>
            </a:rPr>
            <a:t>Energy Market Reform</a:t>
          </a:r>
          <a:endParaRPr lang="pt-PT" sz="1800" dirty="0">
            <a:latin typeface="Tw Cen MT" panose="020B0602020104020603" pitchFamily="34" charset="0"/>
          </a:endParaRPr>
        </a:p>
      </dgm:t>
    </dgm:pt>
    <dgm:pt modelId="{43DB350C-7424-469A-B374-5ABACEBFBF02}" type="parTrans" cxnId="{A4070605-6A1E-4A46-A951-452D8001A02F}">
      <dgm:prSet/>
      <dgm:spPr/>
      <dgm:t>
        <a:bodyPr/>
        <a:lstStyle/>
        <a:p>
          <a:endParaRPr lang="pt-PT" sz="1800">
            <a:solidFill>
              <a:schemeClr val="bg1"/>
            </a:solidFill>
            <a:latin typeface="Tw Cen MT" panose="020B0602020104020603" pitchFamily="34" charset="0"/>
          </a:endParaRPr>
        </a:p>
      </dgm:t>
    </dgm:pt>
    <dgm:pt modelId="{289129EE-DB51-4C77-B15F-8B447BDCA043}" type="sibTrans" cxnId="{A4070605-6A1E-4A46-A951-452D8001A02F}">
      <dgm:prSet/>
      <dgm:spPr/>
      <dgm:t>
        <a:bodyPr/>
        <a:lstStyle/>
        <a:p>
          <a:endParaRPr lang="pt-PT" sz="1800">
            <a:solidFill>
              <a:schemeClr val="bg1"/>
            </a:solidFill>
            <a:latin typeface="Tw Cen MT" panose="020B0602020104020603" pitchFamily="34" charset="0"/>
          </a:endParaRPr>
        </a:p>
      </dgm:t>
    </dgm:pt>
    <dgm:pt modelId="{90AC6C1D-272D-4719-B244-3939DFA82140}">
      <dgm:prSet phldrT="[Texto]" custT="1"/>
      <dgm:spPr/>
      <dgm:t>
        <a:bodyPr/>
        <a:lstStyle/>
        <a:p>
          <a:r>
            <a:rPr lang="en-US" sz="1800">
              <a:latin typeface="Tw Cen MT" panose="020B0602020104020603" pitchFamily="34" charset="0"/>
            </a:rPr>
            <a:t>Promotion of Energy Efficiency</a:t>
          </a:r>
          <a:endParaRPr lang="pt-PT" sz="1800" dirty="0">
            <a:latin typeface="Tw Cen MT" panose="020B0602020104020603" pitchFamily="34" charset="0"/>
          </a:endParaRPr>
        </a:p>
      </dgm:t>
    </dgm:pt>
    <dgm:pt modelId="{8E12F586-7D2E-4863-B163-E261B98960D6}" type="parTrans" cxnId="{D5E92C31-BFA1-45DF-BFE1-35B2038B49CD}">
      <dgm:prSet/>
      <dgm:spPr/>
      <dgm:t>
        <a:bodyPr/>
        <a:lstStyle/>
        <a:p>
          <a:endParaRPr lang="pt-PT" sz="1800">
            <a:solidFill>
              <a:schemeClr val="bg1"/>
            </a:solidFill>
            <a:latin typeface="Tw Cen MT" panose="020B0602020104020603" pitchFamily="34" charset="0"/>
          </a:endParaRPr>
        </a:p>
      </dgm:t>
    </dgm:pt>
    <dgm:pt modelId="{E615010D-AAF0-407C-BEA0-6E8B876EC470}" type="sibTrans" cxnId="{D5E92C31-BFA1-45DF-BFE1-35B2038B49CD}">
      <dgm:prSet/>
      <dgm:spPr/>
      <dgm:t>
        <a:bodyPr/>
        <a:lstStyle/>
        <a:p>
          <a:endParaRPr lang="pt-PT" sz="1800">
            <a:solidFill>
              <a:schemeClr val="bg1"/>
            </a:solidFill>
            <a:latin typeface="Tw Cen MT" panose="020B0602020104020603" pitchFamily="34" charset="0"/>
          </a:endParaRPr>
        </a:p>
      </dgm:t>
    </dgm:pt>
    <dgm:pt modelId="{91C03D5E-9159-47B0-8E94-DBA05FA6F218}">
      <dgm:prSet phldrT="[Texto]" custT="1"/>
      <dgm:spPr/>
      <dgm:t>
        <a:bodyPr/>
        <a:lstStyle/>
        <a:p>
          <a:r>
            <a:rPr lang="en-US" sz="1800" dirty="0">
              <a:latin typeface="Tw Cen MT" panose="020B0602020104020603" pitchFamily="34" charset="0"/>
            </a:rPr>
            <a:t> Renewable Energy Development</a:t>
          </a:r>
          <a:endParaRPr lang="pt-PT" sz="1800" dirty="0">
            <a:latin typeface="Tw Cen MT" panose="020B0602020104020603" pitchFamily="34" charset="0"/>
          </a:endParaRPr>
        </a:p>
      </dgm:t>
    </dgm:pt>
    <dgm:pt modelId="{86C7C226-67E2-4BE0-87C8-42E238BAF1DA}" type="parTrans" cxnId="{70A7C94A-BFC8-43E7-A7B5-ED9E7A0F83F5}">
      <dgm:prSet/>
      <dgm:spPr/>
      <dgm:t>
        <a:bodyPr/>
        <a:lstStyle/>
        <a:p>
          <a:endParaRPr lang="pt-PT" sz="1800">
            <a:solidFill>
              <a:schemeClr val="bg1"/>
            </a:solidFill>
            <a:latin typeface="Tw Cen MT" panose="020B0602020104020603" pitchFamily="34" charset="0"/>
          </a:endParaRPr>
        </a:p>
      </dgm:t>
    </dgm:pt>
    <dgm:pt modelId="{4EF7CF36-D8D9-468A-AFC1-87F8A319C9B3}" type="sibTrans" cxnId="{70A7C94A-BFC8-43E7-A7B5-ED9E7A0F83F5}">
      <dgm:prSet/>
      <dgm:spPr/>
      <dgm:t>
        <a:bodyPr/>
        <a:lstStyle/>
        <a:p>
          <a:endParaRPr lang="pt-PT" sz="1800">
            <a:solidFill>
              <a:schemeClr val="bg1"/>
            </a:solidFill>
            <a:latin typeface="Tw Cen MT" panose="020B0602020104020603" pitchFamily="34" charset="0"/>
          </a:endParaRPr>
        </a:p>
      </dgm:t>
    </dgm:pt>
    <dgm:pt modelId="{8E3789EC-C907-46B1-85BF-F9F48F17EFE6}">
      <dgm:prSet phldrT="[Texto]" custT="1"/>
      <dgm:spPr/>
      <dgm:t>
        <a:bodyPr/>
        <a:lstStyle/>
        <a:p>
          <a:r>
            <a:rPr lang="en-US" sz="1800" dirty="0">
              <a:latin typeface="Tw Cen MT" panose="020B0602020104020603" pitchFamily="34" charset="0"/>
            </a:rPr>
            <a:t>Investments in Strategic Infrastructure </a:t>
          </a:r>
          <a:endParaRPr lang="pt-PT" sz="1800" dirty="0">
            <a:latin typeface="Tw Cen MT" panose="020B0602020104020603" pitchFamily="34" charset="0"/>
          </a:endParaRPr>
        </a:p>
      </dgm:t>
    </dgm:pt>
    <dgm:pt modelId="{A589E699-58E0-48F5-B2DB-92E21DDFDC6A}" type="parTrans" cxnId="{63F49BC8-0BA2-4D68-BD8F-188B9571041A}">
      <dgm:prSet/>
      <dgm:spPr/>
      <dgm:t>
        <a:bodyPr/>
        <a:lstStyle/>
        <a:p>
          <a:endParaRPr lang="pt-PT" sz="1800">
            <a:solidFill>
              <a:schemeClr val="bg1"/>
            </a:solidFill>
            <a:latin typeface="Tw Cen MT" panose="020B0602020104020603" pitchFamily="34" charset="0"/>
          </a:endParaRPr>
        </a:p>
      </dgm:t>
    </dgm:pt>
    <dgm:pt modelId="{CE267202-D711-4AC1-9E37-322C56FCB4A4}" type="sibTrans" cxnId="{63F49BC8-0BA2-4D68-BD8F-188B9571041A}">
      <dgm:prSet/>
      <dgm:spPr/>
      <dgm:t>
        <a:bodyPr/>
        <a:lstStyle/>
        <a:p>
          <a:endParaRPr lang="pt-PT" sz="1800">
            <a:solidFill>
              <a:schemeClr val="bg1"/>
            </a:solidFill>
            <a:latin typeface="Tw Cen MT" panose="020B0602020104020603" pitchFamily="34" charset="0"/>
          </a:endParaRPr>
        </a:p>
      </dgm:t>
    </dgm:pt>
    <dgm:pt modelId="{BBD16612-1209-4D2B-909C-CE0D447DCA24}" type="pres">
      <dgm:prSet presAssocID="{7403D28F-2223-44E1-A0B2-D8EE037F143D}" presName="cycle" presStyleCnt="0">
        <dgm:presLayoutVars>
          <dgm:dir/>
          <dgm:resizeHandles val="exact"/>
        </dgm:presLayoutVars>
      </dgm:prSet>
      <dgm:spPr/>
    </dgm:pt>
    <dgm:pt modelId="{1E3B056C-35F3-4C9B-8369-D9CF6D9625A6}" type="pres">
      <dgm:prSet presAssocID="{FEC1A022-CA1B-496C-BCB4-BF46FB093469}" presName="node" presStyleLbl="node1" presStyleIdx="0" presStyleCnt="5" custScaleX="150784" custScaleY="110167">
        <dgm:presLayoutVars>
          <dgm:bulletEnabled val="1"/>
        </dgm:presLayoutVars>
      </dgm:prSet>
      <dgm:spPr/>
    </dgm:pt>
    <dgm:pt modelId="{26304288-82C6-4DC1-A596-BD52CDC846BC}" type="pres">
      <dgm:prSet presAssocID="{FEC1A022-CA1B-496C-BCB4-BF46FB093469}" presName="spNode" presStyleCnt="0"/>
      <dgm:spPr/>
    </dgm:pt>
    <dgm:pt modelId="{D4CE6AA4-20E1-4660-9EE1-A1BAAD06199C}" type="pres">
      <dgm:prSet presAssocID="{CDC1CD3C-3671-47D6-AE5E-D7C6027FDDC6}" presName="sibTrans" presStyleLbl="sibTrans1D1" presStyleIdx="0" presStyleCnt="5"/>
      <dgm:spPr/>
    </dgm:pt>
    <dgm:pt modelId="{311DFA1A-9BA5-47C6-ACA7-85DDF172DE8C}" type="pres">
      <dgm:prSet presAssocID="{F18264E7-9847-4CCD-92E9-64FD951838C0}" presName="node" presStyleLbl="node1" presStyleIdx="1" presStyleCnt="5">
        <dgm:presLayoutVars>
          <dgm:bulletEnabled val="1"/>
        </dgm:presLayoutVars>
      </dgm:prSet>
      <dgm:spPr/>
    </dgm:pt>
    <dgm:pt modelId="{2D41B989-866D-4F7F-89D4-A43B90D2B190}" type="pres">
      <dgm:prSet presAssocID="{F18264E7-9847-4CCD-92E9-64FD951838C0}" presName="spNode" presStyleCnt="0"/>
      <dgm:spPr/>
    </dgm:pt>
    <dgm:pt modelId="{0F7E91A7-0B2A-48D7-8138-676079DBD704}" type="pres">
      <dgm:prSet presAssocID="{289129EE-DB51-4C77-B15F-8B447BDCA043}" presName="sibTrans" presStyleLbl="sibTrans1D1" presStyleIdx="1" presStyleCnt="5"/>
      <dgm:spPr/>
    </dgm:pt>
    <dgm:pt modelId="{96985081-9EA5-42B2-A877-5273FF523631}" type="pres">
      <dgm:prSet presAssocID="{90AC6C1D-272D-4719-B244-3939DFA82140}" presName="node" presStyleLbl="node1" presStyleIdx="2" presStyleCnt="5">
        <dgm:presLayoutVars>
          <dgm:bulletEnabled val="1"/>
        </dgm:presLayoutVars>
      </dgm:prSet>
      <dgm:spPr/>
    </dgm:pt>
    <dgm:pt modelId="{53D790FE-F394-40DE-A069-FA30ACD4ABE5}" type="pres">
      <dgm:prSet presAssocID="{90AC6C1D-272D-4719-B244-3939DFA82140}" presName="spNode" presStyleCnt="0"/>
      <dgm:spPr/>
    </dgm:pt>
    <dgm:pt modelId="{4D9238BC-2477-470C-AC90-D89EC9947206}" type="pres">
      <dgm:prSet presAssocID="{E615010D-AAF0-407C-BEA0-6E8B876EC470}" presName="sibTrans" presStyleLbl="sibTrans1D1" presStyleIdx="2" presStyleCnt="5"/>
      <dgm:spPr/>
    </dgm:pt>
    <dgm:pt modelId="{01964768-9053-4304-80B5-520EC26939DE}" type="pres">
      <dgm:prSet presAssocID="{91C03D5E-9159-47B0-8E94-DBA05FA6F218}" presName="node" presStyleLbl="node1" presStyleIdx="3" presStyleCnt="5">
        <dgm:presLayoutVars>
          <dgm:bulletEnabled val="1"/>
        </dgm:presLayoutVars>
      </dgm:prSet>
      <dgm:spPr/>
    </dgm:pt>
    <dgm:pt modelId="{2985CFBF-AAB8-45BC-B50D-6D3D0F57F1EE}" type="pres">
      <dgm:prSet presAssocID="{91C03D5E-9159-47B0-8E94-DBA05FA6F218}" presName="spNode" presStyleCnt="0"/>
      <dgm:spPr/>
    </dgm:pt>
    <dgm:pt modelId="{66415B8F-1D18-4D46-B1C0-E108ED5D97DD}" type="pres">
      <dgm:prSet presAssocID="{4EF7CF36-D8D9-468A-AFC1-87F8A319C9B3}" presName="sibTrans" presStyleLbl="sibTrans1D1" presStyleIdx="3" presStyleCnt="5"/>
      <dgm:spPr/>
    </dgm:pt>
    <dgm:pt modelId="{0BB30C60-AB66-406D-94EC-4C8E76FF450C}" type="pres">
      <dgm:prSet presAssocID="{8E3789EC-C907-46B1-85BF-F9F48F17EFE6}" presName="node" presStyleLbl="node1" presStyleIdx="4" presStyleCnt="5">
        <dgm:presLayoutVars>
          <dgm:bulletEnabled val="1"/>
        </dgm:presLayoutVars>
      </dgm:prSet>
      <dgm:spPr/>
    </dgm:pt>
    <dgm:pt modelId="{9B8C1FDE-3B36-4A51-8D46-B77BDFC73350}" type="pres">
      <dgm:prSet presAssocID="{8E3789EC-C907-46B1-85BF-F9F48F17EFE6}" presName="spNode" presStyleCnt="0"/>
      <dgm:spPr/>
    </dgm:pt>
    <dgm:pt modelId="{38318706-1F08-48E4-828A-34CDB6789C6B}" type="pres">
      <dgm:prSet presAssocID="{CE267202-D711-4AC1-9E37-322C56FCB4A4}" presName="sibTrans" presStyleLbl="sibTrans1D1" presStyleIdx="4" presStyleCnt="5"/>
      <dgm:spPr/>
    </dgm:pt>
  </dgm:ptLst>
  <dgm:cxnLst>
    <dgm:cxn modelId="{A4070605-6A1E-4A46-A951-452D8001A02F}" srcId="{7403D28F-2223-44E1-A0B2-D8EE037F143D}" destId="{F18264E7-9847-4CCD-92E9-64FD951838C0}" srcOrd="1" destOrd="0" parTransId="{43DB350C-7424-469A-B374-5ABACEBFBF02}" sibTransId="{289129EE-DB51-4C77-B15F-8B447BDCA043}"/>
    <dgm:cxn modelId="{51A22208-36B1-4AEF-94AC-22854BBA4A1D}" type="presOf" srcId="{F18264E7-9847-4CCD-92E9-64FD951838C0}" destId="{311DFA1A-9BA5-47C6-ACA7-85DDF172DE8C}" srcOrd="0" destOrd="0" presId="urn:microsoft.com/office/officeart/2005/8/layout/cycle6"/>
    <dgm:cxn modelId="{AADE7608-0530-4D3F-9FCC-05ABCCB6ADEC}" type="presOf" srcId="{289129EE-DB51-4C77-B15F-8B447BDCA043}" destId="{0F7E91A7-0B2A-48D7-8138-676079DBD704}" srcOrd="0" destOrd="0" presId="urn:microsoft.com/office/officeart/2005/8/layout/cycle6"/>
    <dgm:cxn modelId="{D329A814-6FE6-4DDA-8E7A-C0E5B592DBDC}" type="presOf" srcId="{8E3789EC-C907-46B1-85BF-F9F48F17EFE6}" destId="{0BB30C60-AB66-406D-94EC-4C8E76FF450C}" srcOrd="0" destOrd="0" presId="urn:microsoft.com/office/officeart/2005/8/layout/cycle6"/>
    <dgm:cxn modelId="{A7691F22-9359-47A7-8A40-6DFABE709919}" type="presOf" srcId="{CE267202-D711-4AC1-9E37-322C56FCB4A4}" destId="{38318706-1F08-48E4-828A-34CDB6789C6B}" srcOrd="0" destOrd="0" presId="urn:microsoft.com/office/officeart/2005/8/layout/cycle6"/>
    <dgm:cxn modelId="{9B4EB127-B2B6-4E9A-8FF3-7CDBA5396740}" type="presOf" srcId="{90AC6C1D-272D-4719-B244-3939DFA82140}" destId="{96985081-9EA5-42B2-A877-5273FF523631}" srcOrd="0" destOrd="0" presId="urn:microsoft.com/office/officeart/2005/8/layout/cycle6"/>
    <dgm:cxn modelId="{D5E92C31-BFA1-45DF-BFE1-35B2038B49CD}" srcId="{7403D28F-2223-44E1-A0B2-D8EE037F143D}" destId="{90AC6C1D-272D-4719-B244-3939DFA82140}" srcOrd="2" destOrd="0" parTransId="{8E12F586-7D2E-4863-B163-E261B98960D6}" sibTransId="{E615010D-AAF0-407C-BEA0-6E8B876EC470}"/>
    <dgm:cxn modelId="{C87A2839-0572-476D-A313-A579BE98883F}" type="presOf" srcId="{FEC1A022-CA1B-496C-BCB4-BF46FB093469}" destId="{1E3B056C-35F3-4C9B-8369-D9CF6D9625A6}" srcOrd="0" destOrd="0" presId="urn:microsoft.com/office/officeart/2005/8/layout/cycle6"/>
    <dgm:cxn modelId="{A7A2ED3B-6106-43FA-BC41-39CBFC0A4379}" type="presOf" srcId="{91C03D5E-9159-47B0-8E94-DBA05FA6F218}" destId="{01964768-9053-4304-80B5-520EC26939DE}" srcOrd="0" destOrd="0" presId="urn:microsoft.com/office/officeart/2005/8/layout/cycle6"/>
    <dgm:cxn modelId="{07855E6A-8415-4506-AA20-F99FE0BA8CED}" type="presOf" srcId="{4EF7CF36-D8D9-468A-AFC1-87F8A319C9B3}" destId="{66415B8F-1D18-4D46-B1C0-E108ED5D97DD}" srcOrd="0" destOrd="0" presId="urn:microsoft.com/office/officeart/2005/8/layout/cycle6"/>
    <dgm:cxn modelId="{70A7C94A-BFC8-43E7-A7B5-ED9E7A0F83F5}" srcId="{7403D28F-2223-44E1-A0B2-D8EE037F143D}" destId="{91C03D5E-9159-47B0-8E94-DBA05FA6F218}" srcOrd="3" destOrd="0" parTransId="{86C7C226-67E2-4BE0-87C8-42E238BAF1DA}" sibTransId="{4EF7CF36-D8D9-468A-AFC1-87F8A319C9B3}"/>
    <dgm:cxn modelId="{D3CA8BAF-3550-4B95-A5A8-6BA19676C797}" srcId="{7403D28F-2223-44E1-A0B2-D8EE037F143D}" destId="{FEC1A022-CA1B-496C-BCB4-BF46FB093469}" srcOrd="0" destOrd="0" parTransId="{51813729-C297-4DDA-B61B-694B52778A66}" sibTransId="{CDC1CD3C-3671-47D6-AE5E-D7C6027FDDC6}"/>
    <dgm:cxn modelId="{87FB16B1-BB32-4B4D-B6E4-CB04A2366E20}" type="presOf" srcId="{7403D28F-2223-44E1-A0B2-D8EE037F143D}" destId="{BBD16612-1209-4D2B-909C-CE0D447DCA24}" srcOrd="0" destOrd="0" presId="urn:microsoft.com/office/officeart/2005/8/layout/cycle6"/>
    <dgm:cxn modelId="{F6305CB9-CFAE-451A-B26F-93A1270B97AF}" type="presOf" srcId="{E615010D-AAF0-407C-BEA0-6E8B876EC470}" destId="{4D9238BC-2477-470C-AC90-D89EC9947206}" srcOrd="0" destOrd="0" presId="urn:microsoft.com/office/officeart/2005/8/layout/cycle6"/>
    <dgm:cxn modelId="{28D3B7C5-EA49-4EB8-95EB-3ECB67C4C803}" type="presOf" srcId="{CDC1CD3C-3671-47D6-AE5E-D7C6027FDDC6}" destId="{D4CE6AA4-20E1-4660-9EE1-A1BAAD06199C}" srcOrd="0" destOrd="0" presId="urn:microsoft.com/office/officeart/2005/8/layout/cycle6"/>
    <dgm:cxn modelId="{63F49BC8-0BA2-4D68-BD8F-188B9571041A}" srcId="{7403D28F-2223-44E1-A0B2-D8EE037F143D}" destId="{8E3789EC-C907-46B1-85BF-F9F48F17EFE6}" srcOrd="4" destOrd="0" parTransId="{A589E699-58E0-48F5-B2DB-92E21DDFDC6A}" sibTransId="{CE267202-D711-4AC1-9E37-322C56FCB4A4}"/>
    <dgm:cxn modelId="{F37A54CE-94E7-44AC-829D-74F27661F341}" type="presParOf" srcId="{BBD16612-1209-4D2B-909C-CE0D447DCA24}" destId="{1E3B056C-35F3-4C9B-8369-D9CF6D9625A6}" srcOrd="0" destOrd="0" presId="urn:microsoft.com/office/officeart/2005/8/layout/cycle6"/>
    <dgm:cxn modelId="{5F4E3041-55C2-4B41-B7C4-88C05C3A1B45}" type="presParOf" srcId="{BBD16612-1209-4D2B-909C-CE0D447DCA24}" destId="{26304288-82C6-4DC1-A596-BD52CDC846BC}" srcOrd="1" destOrd="0" presId="urn:microsoft.com/office/officeart/2005/8/layout/cycle6"/>
    <dgm:cxn modelId="{61147174-256F-4C76-8AB4-26B44899F93D}" type="presParOf" srcId="{BBD16612-1209-4D2B-909C-CE0D447DCA24}" destId="{D4CE6AA4-20E1-4660-9EE1-A1BAAD06199C}" srcOrd="2" destOrd="0" presId="urn:microsoft.com/office/officeart/2005/8/layout/cycle6"/>
    <dgm:cxn modelId="{99A34AC1-FBC9-49A3-928F-705CF56F0145}" type="presParOf" srcId="{BBD16612-1209-4D2B-909C-CE0D447DCA24}" destId="{311DFA1A-9BA5-47C6-ACA7-85DDF172DE8C}" srcOrd="3" destOrd="0" presId="urn:microsoft.com/office/officeart/2005/8/layout/cycle6"/>
    <dgm:cxn modelId="{5DBED84E-B6F9-4A40-96AF-BF4744781FF7}" type="presParOf" srcId="{BBD16612-1209-4D2B-909C-CE0D447DCA24}" destId="{2D41B989-866D-4F7F-89D4-A43B90D2B190}" srcOrd="4" destOrd="0" presId="urn:microsoft.com/office/officeart/2005/8/layout/cycle6"/>
    <dgm:cxn modelId="{29F36558-3D28-44D3-BD7C-FA44230E9ABF}" type="presParOf" srcId="{BBD16612-1209-4D2B-909C-CE0D447DCA24}" destId="{0F7E91A7-0B2A-48D7-8138-676079DBD704}" srcOrd="5" destOrd="0" presId="urn:microsoft.com/office/officeart/2005/8/layout/cycle6"/>
    <dgm:cxn modelId="{BAD4E355-0816-41A3-9561-00D98F114D36}" type="presParOf" srcId="{BBD16612-1209-4D2B-909C-CE0D447DCA24}" destId="{96985081-9EA5-42B2-A877-5273FF523631}" srcOrd="6" destOrd="0" presId="urn:microsoft.com/office/officeart/2005/8/layout/cycle6"/>
    <dgm:cxn modelId="{084D93D6-2E53-440F-9867-86C02F4C0742}" type="presParOf" srcId="{BBD16612-1209-4D2B-909C-CE0D447DCA24}" destId="{53D790FE-F394-40DE-A069-FA30ACD4ABE5}" srcOrd="7" destOrd="0" presId="urn:microsoft.com/office/officeart/2005/8/layout/cycle6"/>
    <dgm:cxn modelId="{98AAABCC-CE66-4566-BD45-A365F226DBB9}" type="presParOf" srcId="{BBD16612-1209-4D2B-909C-CE0D447DCA24}" destId="{4D9238BC-2477-470C-AC90-D89EC9947206}" srcOrd="8" destOrd="0" presId="urn:microsoft.com/office/officeart/2005/8/layout/cycle6"/>
    <dgm:cxn modelId="{5E404BB7-6F0A-4320-A687-490BCDC8673B}" type="presParOf" srcId="{BBD16612-1209-4D2B-909C-CE0D447DCA24}" destId="{01964768-9053-4304-80B5-520EC26939DE}" srcOrd="9" destOrd="0" presId="urn:microsoft.com/office/officeart/2005/8/layout/cycle6"/>
    <dgm:cxn modelId="{23DC7A53-B39C-4B79-91C0-79787CEF48A0}" type="presParOf" srcId="{BBD16612-1209-4D2B-909C-CE0D447DCA24}" destId="{2985CFBF-AAB8-45BC-B50D-6D3D0F57F1EE}" srcOrd="10" destOrd="0" presId="urn:microsoft.com/office/officeart/2005/8/layout/cycle6"/>
    <dgm:cxn modelId="{6B74C350-5447-47BD-8E41-65BA998DDAC0}" type="presParOf" srcId="{BBD16612-1209-4D2B-909C-CE0D447DCA24}" destId="{66415B8F-1D18-4D46-B1C0-E108ED5D97DD}" srcOrd="11" destOrd="0" presId="urn:microsoft.com/office/officeart/2005/8/layout/cycle6"/>
    <dgm:cxn modelId="{2B977CC2-F33C-47F5-B279-1DB88F261037}" type="presParOf" srcId="{BBD16612-1209-4D2B-909C-CE0D447DCA24}" destId="{0BB30C60-AB66-406D-94EC-4C8E76FF450C}" srcOrd="12" destOrd="0" presId="urn:microsoft.com/office/officeart/2005/8/layout/cycle6"/>
    <dgm:cxn modelId="{355F7DE8-DEAE-4D31-B423-F993C057D32B}" type="presParOf" srcId="{BBD16612-1209-4D2B-909C-CE0D447DCA24}" destId="{9B8C1FDE-3B36-4A51-8D46-B77BDFC73350}" srcOrd="13" destOrd="0" presId="urn:microsoft.com/office/officeart/2005/8/layout/cycle6"/>
    <dgm:cxn modelId="{8B2D3361-0293-4803-AFA0-D8294397ABE4}" type="presParOf" srcId="{BBD16612-1209-4D2B-909C-CE0D447DCA24}" destId="{38318706-1F08-48E4-828A-34CDB6789C6B}" srcOrd="14" destOrd="0" presId="urn:microsoft.com/office/officeart/2005/8/layout/cycle6"/>
  </dgm:cxnLst>
  <dgm:bg>
    <a:noFill/>
    <a:effect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B056C-35F3-4C9B-8369-D9CF6D9625A6}">
      <dsp:nvSpPr>
        <dsp:cNvPr id="0" name=""/>
        <dsp:cNvSpPr/>
      </dsp:nvSpPr>
      <dsp:spPr>
        <a:xfrm>
          <a:off x="2156901" y="-24629"/>
          <a:ext cx="2388239" cy="1134194"/>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latin typeface="Tw Cen MT" panose="020B0602020104020603" pitchFamily="34" charset="0"/>
            </a:rPr>
            <a:t>Institutional Strengthening and Improvement  in Business Environment</a:t>
          </a:r>
          <a:endParaRPr lang="pt-PT" sz="1800" kern="1200" dirty="0">
            <a:latin typeface="Tw Cen MT" panose="020B0602020104020603" pitchFamily="34" charset="0"/>
          </a:endParaRPr>
        </a:p>
      </dsp:txBody>
      <dsp:txXfrm>
        <a:off x="2212268" y="30738"/>
        <a:ext cx="2277505" cy="1023460"/>
      </dsp:txXfrm>
    </dsp:sp>
    <dsp:sp modelId="{D4CE6AA4-20E1-4660-9EE1-A1BAAD06199C}">
      <dsp:nvSpPr>
        <dsp:cNvPr id="0" name=""/>
        <dsp:cNvSpPr/>
      </dsp:nvSpPr>
      <dsp:spPr>
        <a:xfrm>
          <a:off x="1292973" y="542468"/>
          <a:ext cx="4116095" cy="4116095"/>
        </a:xfrm>
        <a:custGeom>
          <a:avLst/>
          <a:gdLst/>
          <a:ahLst/>
          <a:cxnLst/>
          <a:rect l="0" t="0" r="0" b="0"/>
          <a:pathLst>
            <a:path>
              <a:moveTo>
                <a:pt x="3258136" y="386118"/>
              </a:moveTo>
              <a:arcTo wR="2058047" hR="2058047" stAng="18340217" swAng="120775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11DFA1A-9BA5-47C6-ACA7-85DDF172DE8C}">
      <dsp:nvSpPr>
        <dsp:cNvPr id="0" name=""/>
        <dsp:cNvSpPr/>
      </dsp:nvSpPr>
      <dsp:spPr>
        <a:xfrm>
          <a:off x="4516400" y="1449782"/>
          <a:ext cx="1583881" cy="1029522"/>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rPr>
            <a:t>Energy Market Reform</a:t>
          </a:r>
          <a:endParaRPr lang="pt-PT" sz="1800" kern="1200" dirty="0">
            <a:latin typeface="Tw Cen MT" panose="020B0602020104020603" pitchFamily="34" charset="0"/>
          </a:endParaRPr>
        </a:p>
      </dsp:txBody>
      <dsp:txXfrm>
        <a:off x="4566657" y="1500039"/>
        <a:ext cx="1483367" cy="929008"/>
      </dsp:txXfrm>
    </dsp:sp>
    <dsp:sp modelId="{0F7E91A7-0B2A-48D7-8138-676079DBD704}">
      <dsp:nvSpPr>
        <dsp:cNvPr id="0" name=""/>
        <dsp:cNvSpPr/>
      </dsp:nvSpPr>
      <dsp:spPr>
        <a:xfrm>
          <a:off x="1292973" y="542468"/>
          <a:ext cx="4116095" cy="4116095"/>
        </a:xfrm>
        <a:custGeom>
          <a:avLst/>
          <a:gdLst/>
          <a:ahLst/>
          <a:cxnLst/>
          <a:rect l="0" t="0" r="0" b="0"/>
          <a:pathLst>
            <a:path>
              <a:moveTo>
                <a:pt x="4113256" y="1949998"/>
              </a:moveTo>
              <a:arcTo wR="2058047" hR="2058047" stAng="21419433" swAng="219731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985081-9EA5-42B2-A877-5273FF523631}">
      <dsp:nvSpPr>
        <dsp:cNvPr id="0" name=""/>
        <dsp:cNvSpPr/>
      </dsp:nvSpPr>
      <dsp:spPr>
        <a:xfrm>
          <a:off x="3768770" y="3750749"/>
          <a:ext cx="1583881" cy="1029522"/>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Tw Cen MT" panose="020B0602020104020603" pitchFamily="34" charset="0"/>
            </a:rPr>
            <a:t>Promotion of Energy Efficiency</a:t>
          </a:r>
          <a:endParaRPr lang="pt-PT" sz="1800" kern="1200" dirty="0">
            <a:latin typeface="Tw Cen MT" panose="020B0602020104020603" pitchFamily="34" charset="0"/>
          </a:endParaRPr>
        </a:p>
      </dsp:txBody>
      <dsp:txXfrm>
        <a:off x="3819027" y="3801006"/>
        <a:ext cx="1483367" cy="929008"/>
      </dsp:txXfrm>
    </dsp:sp>
    <dsp:sp modelId="{4D9238BC-2477-470C-AC90-D89EC9947206}">
      <dsp:nvSpPr>
        <dsp:cNvPr id="0" name=""/>
        <dsp:cNvSpPr/>
      </dsp:nvSpPr>
      <dsp:spPr>
        <a:xfrm>
          <a:off x="1292973" y="542468"/>
          <a:ext cx="4116095" cy="4116095"/>
        </a:xfrm>
        <a:custGeom>
          <a:avLst/>
          <a:gdLst/>
          <a:ahLst/>
          <a:cxnLst/>
          <a:rect l="0" t="0" r="0" b="0"/>
          <a:pathLst>
            <a:path>
              <a:moveTo>
                <a:pt x="2467612" y="4074930"/>
              </a:moveTo>
              <a:arcTo wR="2058047" hR="2058047" stAng="4711268" swAng="1377464"/>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1964768-9053-4304-80B5-520EC26939DE}">
      <dsp:nvSpPr>
        <dsp:cNvPr id="0" name=""/>
        <dsp:cNvSpPr/>
      </dsp:nvSpPr>
      <dsp:spPr>
        <a:xfrm>
          <a:off x="1349390" y="3750749"/>
          <a:ext cx="1583881" cy="1029522"/>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rPr>
            <a:t> Renewable Energy Development</a:t>
          </a:r>
          <a:endParaRPr lang="pt-PT" sz="1800" kern="1200" dirty="0">
            <a:latin typeface="Tw Cen MT" panose="020B0602020104020603" pitchFamily="34" charset="0"/>
          </a:endParaRPr>
        </a:p>
      </dsp:txBody>
      <dsp:txXfrm>
        <a:off x="1399647" y="3801006"/>
        <a:ext cx="1483367" cy="929008"/>
      </dsp:txXfrm>
    </dsp:sp>
    <dsp:sp modelId="{66415B8F-1D18-4D46-B1C0-E108ED5D97DD}">
      <dsp:nvSpPr>
        <dsp:cNvPr id="0" name=""/>
        <dsp:cNvSpPr/>
      </dsp:nvSpPr>
      <dsp:spPr>
        <a:xfrm>
          <a:off x="1292973" y="542468"/>
          <a:ext cx="4116095" cy="4116095"/>
        </a:xfrm>
        <a:custGeom>
          <a:avLst/>
          <a:gdLst/>
          <a:ahLst/>
          <a:cxnLst/>
          <a:rect l="0" t="0" r="0" b="0"/>
          <a:pathLst>
            <a:path>
              <a:moveTo>
                <a:pt x="344104" y="3197327"/>
              </a:moveTo>
              <a:arcTo wR="2058047" hR="2058047" stAng="8783251" swAng="219731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BB30C60-AB66-406D-94EC-4C8E76FF450C}">
      <dsp:nvSpPr>
        <dsp:cNvPr id="0" name=""/>
        <dsp:cNvSpPr/>
      </dsp:nvSpPr>
      <dsp:spPr>
        <a:xfrm>
          <a:off x="601761" y="1449782"/>
          <a:ext cx="1583881" cy="1029522"/>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w Cen MT" panose="020B0602020104020603" pitchFamily="34" charset="0"/>
            </a:rPr>
            <a:t>Investments in Strategic Infrastructure </a:t>
          </a:r>
          <a:endParaRPr lang="pt-PT" sz="1800" kern="1200" dirty="0">
            <a:latin typeface="Tw Cen MT" panose="020B0602020104020603" pitchFamily="34" charset="0"/>
          </a:endParaRPr>
        </a:p>
      </dsp:txBody>
      <dsp:txXfrm>
        <a:off x="652018" y="1500039"/>
        <a:ext cx="1483367" cy="929008"/>
      </dsp:txXfrm>
    </dsp:sp>
    <dsp:sp modelId="{38318706-1F08-48E4-828A-34CDB6789C6B}">
      <dsp:nvSpPr>
        <dsp:cNvPr id="0" name=""/>
        <dsp:cNvSpPr/>
      </dsp:nvSpPr>
      <dsp:spPr>
        <a:xfrm>
          <a:off x="1292973" y="542468"/>
          <a:ext cx="4116095" cy="4116095"/>
        </a:xfrm>
        <a:custGeom>
          <a:avLst/>
          <a:gdLst/>
          <a:ahLst/>
          <a:cxnLst/>
          <a:rect l="0" t="0" r="0" b="0"/>
          <a:pathLst>
            <a:path>
              <a:moveTo>
                <a:pt x="355886" y="901238"/>
              </a:moveTo>
              <a:arcTo wR="2058047" hR="2058047" stAng="12852030" swAng="120775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F42CF-C196-4993-90BA-E95EBE1FFE03}" type="datetimeFigureOut">
              <a:rPr lang="pt-PT" smtClean="0"/>
              <a:t>22/07/2020</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EA3E9-F24C-4743-A80A-50B31C73294F}" type="slidenum">
              <a:rPr lang="pt-PT" smtClean="0"/>
              <a:t>‹nº›</a:t>
            </a:fld>
            <a:endParaRPr lang="pt-PT"/>
          </a:p>
        </p:txBody>
      </p:sp>
    </p:spTree>
    <p:extLst>
      <p:ext uri="{BB962C8B-B14F-4D97-AF65-F5344CB8AC3E}">
        <p14:creationId xmlns:p14="http://schemas.microsoft.com/office/powerpoint/2010/main" val="3271932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9A311E-8483-4059-8927-BD004DA6FAAB}"/>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0A8C18DA-D299-43CA-BCBB-654ABF2B9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93DE12D3-746B-4890-B087-FBF82B51545C}"/>
              </a:ext>
            </a:extLst>
          </p:cNvPr>
          <p:cNvSpPr>
            <a:spLocks noGrp="1"/>
          </p:cNvSpPr>
          <p:nvPr>
            <p:ph type="dt" sz="half" idx="10"/>
          </p:nvPr>
        </p:nvSpPr>
        <p:spPr/>
        <p:txBody>
          <a:bodyPr/>
          <a:lstStyle/>
          <a:p>
            <a:fld id="{F215377B-5C91-41DB-893B-25D3B34EFB1E}" type="datetimeFigureOut">
              <a:rPr lang="pt-PT" smtClean="0"/>
              <a:t>22/07/2020</a:t>
            </a:fld>
            <a:endParaRPr lang="pt-PT"/>
          </a:p>
        </p:txBody>
      </p:sp>
      <p:sp>
        <p:nvSpPr>
          <p:cNvPr id="5" name="Marcador de Posição do Rodapé 4">
            <a:extLst>
              <a:ext uri="{FF2B5EF4-FFF2-40B4-BE49-F238E27FC236}">
                <a16:creationId xmlns:a16="http://schemas.microsoft.com/office/drawing/2014/main" id="{C850CD3A-FB20-486E-BEDC-BD200E5175E1}"/>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35D7AA50-A7C9-4986-BA50-FFF225F56F35}"/>
              </a:ext>
            </a:extLst>
          </p:cNvPr>
          <p:cNvSpPr>
            <a:spLocks noGrp="1"/>
          </p:cNvSpPr>
          <p:nvPr>
            <p:ph type="sldNum" sz="quarter" idx="12"/>
          </p:nvPr>
        </p:nvSpPr>
        <p:spPr/>
        <p:txBody>
          <a:bodyPr/>
          <a:lstStyle/>
          <a:p>
            <a:fld id="{EC32701C-0E47-4E7A-8162-F2CB6393D6D3}" type="slidenum">
              <a:rPr lang="pt-PT" smtClean="0"/>
              <a:t>‹nº›</a:t>
            </a:fld>
            <a:endParaRPr lang="pt-PT"/>
          </a:p>
        </p:txBody>
      </p:sp>
    </p:spTree>
    <p:extLst>
      <p:ext uri="{BB962C8B-B14F-4D97-AF65-F5344CB8AC3E}">
        <p14:creationId xmlns:p14="http://schemas.microsoft.com/office/powerpoint/2010/main" val="509293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EE4E6-4F41-420D-8828-BCED08FC3237}"/>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7FCC4CF8-4CB4-4899-939E-719CA4293B85}"/>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D7E3A534-F756-4DE2-8C3B-A2FECA737EE1}"/>
              </a:ext>
            </a:extLst>
          </p:cNvPr>
          <p:cNvSpPr>
            <a:spLocks noGrp="1"/>
          </p:cNvSpPr>
          <p:nvPr>
            <p:ph type="dt" sz="half" idx="10"/>
          </p:nvPr>
        </p:nvSpPr>
        <p:spPr/>
        <p:txBody>
          <a:bodyPr/>
          <a:lstStyle/>
          <a:p>
            <a:fld id="{F215377B-5C91-41DB-893B-25D3B34EFB1E}" type="datetimeFigureOut">
              <a:rPr lang="pt-PT" smtClean="0"/>
              <a:t>22/07/2020</a:t>
            </a:fld>
            <a:endParaRPr lang="pt-PT"/>
          </a:p>
        </p:txBody>
      </p:sp>
      <p:sp>
        <p:nvSpPr>
          <p:cNvPr id="5" name="Marcador de Posição do Rodapé 4">
            <a:extLst>
              <a:ext uri="{FF2B5EF4-FFF2-40B4-BE49-F238E27FC236}">
                <a16:creationId xmlns:a16="http://schemas.microsoft.com/office/drawing/2014/main" id="{4A735BE2-F38A-4424-838C-5A1CD8862A30}"/>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C8174AEB-B2F4-4EB9-A43E-4A0D48427359}"/>
              </a:ext>
            </a:extLst>
          </p:cNvPr>
          <p:cNvSpPr>
            <a:spLocks noGrp="1"/>
          </p:cNvSpPr>
          <p:nvPr>
            <p:ph type="sldNum" sz="quarter" idx="12"/>
          </p:nvPr>
        </p:nvSpPr>
        <p:spPr/>
        <p:txBody>
          <a:bodyPr/>
          <a:lstStyle/>
          <a:p>
            <a:fld id="{EC32701C-0E47-4E7A-8162-F2CB6393D6D3}" type="slidenum">
              <a:rPr lang="pt-PT" smtClean="0"/>
              <a:t>‹nº›</a:t>
            </a:fld>
            <a:endParaRPr lang="pt-PT"/>
          </a:p>
        </p:txBody>
      </p:sp>
    </p:spTree>
    <p:extLst>
      <p:ext uri="{BB962C8B-B14F-4D97-AF65-F5344CB8AC3E}">
        <p14:creationId xmlns:p14="http://schemas.microsoft.com/office/powerpoint/2010/main" val="111836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98AF704-83B0-42DA-BE2E-ACDCFDF467F4}"/>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E3E36CC5-6205-46ED-BFC6-2F17A4F1C980}"/>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EDE86DD-5911-4DD7-906E-150E0D09D599}"/>
              </a:ext>
            </a:extLst>
          </p:cNvPr>
          <p:cNvSpPr>
            <a:spLocks noGrp="1"/>
          </p:cNvSpPr>
          <p:nvPr>
            <p:ph type="dt" sz="half" idx="10"/>
          </p:nvPr>
        </p:nvSpPr>
        <p:spPr/>
        <p:txBody>
          <a:bodyPr/>
          <a:lstStyle/>
          <a:p>
            <a:fld id="{F215377B-5C91-41DB-893B-25D3B34EFB1E}" type="datetimeFigureOut">
              <a:rPr lang="pt-PT" smtClean="0"/>
              <a:t>22/07/2020</a:t>
            </a:fld>
            <a:endParaRPr lang="pt-PT"/>
          </a:p>
        </p:txBody>
      </p:sp>
      <p:sp>
        <p:nvSpPr>
          <p:cNvPr id="5" name="Marcador de Posição do Rodapé 4">
            <a:extLst>
              <a:ext uri="{FF2B5EF4-FFF2-40B4-BE49-F238E27FC236}">
                <a16:creationId xmlns:a16="http://schemas.microsoft.com/office/drawing/2014/main" id="{CE61B9FC-89B5-471C-8471-1841CBF3E93F}"/>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423E602-B590-40B4-A7ED-43C57B944CB5}"/>
              </a:ext>
            </a:extLst>
          </p:cNvPr>
          <p:cNvSpPr>
            <a:spLocks noGrp="1"/>
          </p:cNvSpPr>
          <p:nvPr>
            <p:ph type="sldNum" sz="quarter" idx="12"/>
          </p:nvPr>
        </p:nvSpPr>
        <p:spPr/>
        <p:txBody>
          <a:bodyPr/>
          <a:lstStyle/>
          <a:p>
            <a:fld id="{EC32701C-0E47-4E7A-8162-F2CB6393D6D3}" type="slidenum">
              <a:rPr lang="pt-PT" smtClean="0"/>
              <a:t>‹nº›</a:t>
            </a:fld>
            <a:endParaRPr lang="pt-PT"/>
          </a:p>
        </p:txBody>
      </p:sp>
    </p:spTree>
    <p:extLst>
      <p:ext uri="{BB962C8B-B14F-4D97-AF65-F5344CB8AC3E}">
        <p14:creationId xmlns:p14="http://schemas.microsoft.com/office/powerpoint/2010/main" val="307467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C0845E-88C1-4BD1-A20E-4A2A834F002C}"/>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3B2913EB-0552-40B2-83A7-1D628F02E2A7}"/>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591BFF7B-7169-4B97-A7AF-034305188CC1}"/>
              </a:ext>
            </a:extLst>
          </p:cNvPr>
          <p:cNvSpPr>
            <a:spLocks noGrp="1"/>
          </p:cNvSpPr>
          <p:nvPr>
            <p:ph type="dt" sz="half" idx="10"/>
          </p:nvPr>
        </p:nvSpPr>
        <p:spPr/>
        <p:txBody>
          <a:bodyPr/>
          <a:lstStyle/>
          <a:p>
            <a:fld id="{F215377B-5C91-41DB-893B-25D3B34EFB1E}" type="datetimeFigureOut">
              <a:rPr lang="pt-PT" smtClean="0"/>
              <a:t>22/07/2020</a:t>
            </a:fld>
            <a:endParaRPr lang="pt-PT"/>
          </a:p>
        </p:txBody>
      </p:sp>
      <p:sp>
        <p:nvSpPr>
          <p:cNvPr id="5" name="Marcador de Posição do Rodapé 4">
            <a:extLst>
              <a:ext uri="{FF2B5EF4-FFF2-40B4-BE49-F238E27FC236}">
                <a16:creationId xmlns:a16="http://schemas.microsoft.com/office/drawing/2014/main" id="{67A14056-0215-4CC3-AA1C-258E295968B8}"/>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B380936E-4D0D-4E7B-AB93-C5C03A048096}"/>
              </a:ext>
            </a:extLst>
          </p:cNvPr>
          <p:cNvSpPr>
            <a:spLocks noGrp="1"/>
          </p:cNvSpPr>
          <p:nvPr>
            <p:ph type="sldNum" sz="quarter" idx="12"/>
          </p:nvPr>
        </p:nvSpPr>
        <p:spPr/>
        <p:txBody>
          <a:bodyPr/>
          <a:lstStyle/>
          <a:p>
            <a:fld id="{EC32701C-0E47-4E7A-8162-F2CB6393D6D3}" type="slidenum">
              <a:rPr lang="pt-PT" smtClean="0"/>
              <a:t>‹nº›</a:t>
            </a:fld>
            <a:endParaRPr lang="pt-PT"/>
          </a:p>
        </p:txBody>
      </p:sp>
    </p:spTree>
    <p:extLst>
      <p:ext uri="{BB962C8B-B14F-4D97-AF65-F5344CB8AC3E}">
        <p14:creationId xmlns:p14="http://schemas.microsoft.com/office/powerpoint/2010/main" val="270578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A50A5D-A74C-44FA-AE18-7DB24E64B15A}"/>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72AB30E8-2657-41CF-8D20-EB057BA67A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39F97FEC-6647-4D86-8220-6765849FE580}"/>
              </a:ext>
            </a:extLst>
          </p:cNvPr>
          <p:cNvSpPr>
            <a:spLocks noGrp="1"/>
          </p:cNvSpPr>
          <p:nvPr>
            <p:ph type="dt" sz="half" idx="10"/>
          </p:nvPr>
        </p:nvSpPr>
        <p:spPr/>
        <p:txBody>
          <a:bodyPr/>
          <a:lstStyle/>
          <a:p>
            <a:fld id="{F215377B-5C91-41DB-893B-25D3B34EFB1E}" type="datetimeFigureOut">
              <a:rPr lang="pt-PT" smtClean="0"/>
              <a:t>22/07/2020</a:t>
            </a:fld>
            <a:endParaRPr lang="pt-PT"/>
          </a:p>
        </p:txBody>
      </p:sp>
      <p:sp>
        <p:nvSpPr>
          <p:cNvPr id="5" name="Marcador de Posição do Rodapé 4">
            <a:extLst>
              <a:ext uri="{FF2B5EF4-FFF2-40B4-BE49-F238E27FC236}">
                <a16:creationId xmlns:a16="http://schemas.microsoft.com/office/drawing/2014/main" id="{AEBA1E5A-10C0-482E-9969-189CD66A4941}"/>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42749DBF-71B6-4CDA-BD39-6EBB19D6E130}"/>
              </a:ext>
            </a:extLst>
          </p:cNvPr>
          <p:cNvSpPr>
            <a:spLocks noGrp="1"/>
          </p:cNvSpPr>
          <p:nvPr>
            <p:ph type="sldNum" sz="quarter" idx="12"/>
          </p:nvPr>
        </p:nvSpPr>
        <p:spPr/>
        <p:txBody>
          <a:bodyPr/>
          <a:lstStyle/>
          <a:p>
            <a:fld id="{EC32701C-0E47-4E7A-8162-F2CB6393D6D3}" type="slidenum">
              <a:rPr lang="pt-PT" smtClean="0"/>
              <a:t>‹nº›</a:t>
            </a:fld>
            <a:endParaRPr lang="pt-PT"/>
          </a:p>
        </p:txBody>
      </p:sp>
    </p:spTree>
    <p:extLst>
      <p:ext uri="{BB962C8B-B14F-4D97-AF65-F5344CB8AC3E}">
        <p14:creationId xmlns:p14="http://schemas.microsoft.com/office/powerpoint/2010/main" val="404352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D7523-CD90-499C-A177-8894B74BEC3E}"/>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5AAA11A5-3240-49B8-B821-20129261C2B9}"/>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1DE1D983-2BAF-45EB-8EFF-C05F7EC0F7CF}"/>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55074530-B8D4-47A1-92C9-C4B796BA370F}"/>
              </a:ext>
            </a:extLst>
          </p:cNvPr>
          <p:cNvSpPr>
            <a:spLocks noGrp="1"/>
          </p:cNvSpPr>
          <p:nvPr>
            <p:ph type="dt" sz="half" idx="10"/>
          </p:nvPr>
        </p:nvSpPr>
        <p:spPr/>
        <p:txBody>
          <a:bodyPr/>
          <a:lstStyle/>
          <a:p>
            <a:fld id="{F215377B-5C91-41DB-893B-25D3B34EFB1E}" type="datetimeFigureOut">
              <a:rPr lang="pt-PT" smtClean="0"/>
              <a:t>22/07/2020</a:t>
            </a:fld>
            <a:endParaRPr lang="pt-PT"/>
          </a:p>
        </p:txBody>
      </p:sp>
      <p:sp>
        <p:nvSpPr>
          <p:cNvPr id="6" name="Marcador de Posição do Rodapé 5">
            <a:extLst>
              <a:ext uri="{FF2B5EF4-FFF2-40B4-BE49-F238E27FC236}">
                <a16:creationId xmlns:a16="http://schemas.microsoft.com/office/drawing/2014/main" id="{7022DB94-2613-4644-93E8-CFFBD31A7D30}"/>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A44815A1-9F27-412F-B263-42D16ECAA640}"/>
              </a:ext>
            </a:extLst>
          </p:cNvPr>
          <p:cNvSpPr>
            <a:spLocks noGrp="1"/>
          </p:cNvSpPr>
          <p:nvPr>
            <p:ph type="sldNum" sz="quarter" idx="12"/>
          </p:nvPr>
        </p:nvSpPr>
        <p:spPr/>
        <p:txBody>
          <a:bodyPr/>
          <a:lstStyle/>
          <a:p>
            <a:fld id="{EC32701C-0E47-4E7A-8162-F2CB6393D6D3}" type="slidenum">
              <a:rPr lang="pt-PT" smtClean="0"/>
              <a:t>‹nº›</a:t>
            </a:fld>
            <a:endParaRPr lang="pt-PT"/>
          </a:p>
        </p:txBody>
      </p:sp>
    </p:spTree>
    <p:extLst>
      <p:ext uri="{BB962C8B-B14F-4D97-AF65-F5344CB8AC3E}">
        <p14:creationId xmlns:p14="http://schemas.microsoft.com/office/powerpoint/2010/main" val="350811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37C08-BDCE-42EA-B0B2-661D8C1AFEA5}"/>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24B2654A-F7DF-4ADB-AAC2-A930140726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9A6E5F79-9B8B-4981-A9E7-9526D2697A1E}"/>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97BDAEFA-9818-42BE-A345-9759A6B54F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8CC7DDA9-450E-4901-83A3-B83FB0270851}"/>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886360AF-EE49-4AE5-9890-7DB91B55CD83}"/>
              </a:ext>
            </a:extLst>
          </p:cNvPr>
          <p:cNvSpPr>
            <a:spLocks noGrp="1"/>
          </p:cNvSpPr>
          <p:nvPr>
            <p:ph type="dt" sz="half" idx="10"/>
          </p:nvPr>
        </p:nvSpPr>
        <p:spPr/>
        <p:txBody>
          <a:bodyPr/>
          <a:lstStyle/>
          <a:p>
            <a:fld id="{F215377B-5C91-41DB-893B-25D3B34EFB1E}" type="datetimeFigureOut">
              <a:rPr lang="pt-PT" smtClean="0"/>
              <a:t>22/07/2020</a:t>
            </a:fld>
            <a:endParaRPr lang="pt-PT"/>
          </a:p>
        </p:txBody>
      </p:sp>
      <p:sp>
        <p:nvSpPr>
          <p:cNvPr id="8" name="Marcador de Posição do Rodapé 7">
            <a:extLst>
              <a:ext uri="{FF2B5EF4-FFF2-40B4-BE49-F238E27FC236}">
                <a16:creationId xmlns:a16="http://schemas.microsoft.com/office/drawing/2014/main" id="{A6E76B87-4AF4-4ACF-8153-79A2C80E131C}"/>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64F573B6-3CCA-4DC9-940D-682EEE75D447}"/>
              </a:ext>
            </a:extLst>
          </p:cNvPr>
          <p:cNvSpPr>
            <a:spLocks noGrp="1"/>
          </p:cNvSpPr>
          <p:nvPr>
            <p:ph type="sldNum" sz="quarter" idx="12"/>
          </p:nvPr>
        </p:nvSpPr>
        <p:spPr/>
        <p:txBody>
          <a:bodyPr/>
          <a:lstStyle/>
          <a:p>
            <a:fld id="{EC32701C-0E47-4E7A-8162-F2CB6393D6D3}" type="slidenum">
              <a:rPr lang="pt-PT" smtClean="0"/>
              <a:t>‹nº›</a:t>
            </a:fld>
            <a:endParaRPr lang="pt-PT"/>
          </a:p>
        </p:txBody>
      </p:sp>
    </p:spTree>
    <p:extLst>
      <p:ext uri="{BB962C8B-B14F-4D97-AF65-F5344CB8AC3E}">
        <p14:creationId xmlns:p14="http://schemas.microsoft.com/office/powerpoint/2010/main" val="11200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93A2AD-AA43-4CEF-8AA6-FE5A843BE4B9}"/>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DE539C00-42F7-4ADE-8903-F06460BE460E}"/>
              </a:ext>
            </a:extLst>
          </p:cNvPr>
          <p:cNvSpPr>
            <a:spLocks noGrp="1"/>
          </p:cNvSpPr>
          <p:nvPr>
            <p:ph type="dt" sz="half" idx="10"/>
          </p:nvPr>
        </p:nvSpPr>
        <p:spPr/>
        <p:txBody>
          <a:bodyPr/>
          <a:lstStyle/>
          <a:p>
            <a:fld id="{F215377B-5C91-41DB-893B-25D3B34EFB1E}" type="datetimeFigureOut">
              <a:rPr lang="pt-PT" smtClean="0"/>
              <a:t>22/07/2020</a:t>
            </a:fld>
            <a:endParaRPr lang="pt-PT"/>
          </a:p>
        </p:txBody>
      </p:sp>
      <p:sp>
        <p:nvSpPr>
          <p:cNvPr id="4" name="Marcador de Posição do Rodapé 3">
            <a:extLst>
              <a:ext uri="{FF2B5EF4-FFF2-40B4-BE49-F238E27FC236}">
                <a16:creationId xmlns:a16="http://schemas.microsoft.com/office/drawing/2014/main" id="{AC357FFD-B786-4997-AB13-ADA78F3C7057}"/>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6E3C00C6-78D5-4B60-9A76-5162802AF8BE}"/>
              </a:ext>
            </a:extLst>
          </p:cNvPr>
          <p:cNvSpPr>
            <a:spLocks noGrp="1"/>
          </p:cNvSpPr>
          <p:nvPr>
            <p:ph type="sldNum" sz="quarter" idx="12"/>
          </p:nvPr>
        </p:nvSpPr>
        <p:spPr/>
        <p:txBody>
          <a:bodyPr/>
          <a:lstStyle/>
          <a:p>
            <a:fld id="{EC32701C-0E47-4E7A-8162-F2CB6393D6D3}" type="slidenum">
              <a:rPr lang="pt-PT" smtClean="0"/>
              <a:t>‹nº›</a:t>
            </a:fld>
            <a:endParaRPr lang="pt-PT"/>
          </a:p>
        </p:txBody>
      </p:sp>
    </p:spTree>
    <p:extLst>
      <p:ext uri="{BB962C8B-B14F-4D97-AF65-F5344CB8AC3E}">
        <p14:creationId xmlns:p14="http://schemas.microsoft.com/office/powerpoint/2010/main" val="1214739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F7EE5862-FFA8-4814-A6E1-3EB824E8AA16}"/>
              </a:ext>
            </a:extLst>
          </p:cNvPr>
          <p:cNvSpPr>
            <a:spLocks noGrp="1"/>
          </p:cNvSpPr>
          <p:nvPr>
            <p:ph type="dt" sz="half" idx="10"/>
          </p:nvPr>
        </p:nvSpPr>
        <p:spPr/>
        <p:txBody>
          <a:bodyPr/>
          <a:lstStyle/>
          <a:p>
            <a:fld id="{F215377B-5C91-41DB-893B-25D3B34EFB1E}" type="datetimeFigureOut">
              <a:rPr lang="pt-PT" smtClean="0"/>
              <a:t>22/07/2020</a:t>
            </a:fld>
            <a:endParaRPr lang="pt-PT"/>
          </a:p>
        </p:txBody>
      </p:sp>
      <p:sp>
        <p:nvSpPr>
          <p:cNvPr id="3" name="Marcador de Posição do Rodapé 2">
            <a:extLst>
              <a:ext uri="{FF2B5EF4-FFF2-40B4-BE49-F238E27FC236}">
                <a16:creationId xmlns:a16="http://schemas.microsoft.com/office/drawing/2014/main" id="{62823547-C384-4406-B31B-80B5B0644F23}"/>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445BF24C-4EFF-4D8D-AC1F-F05740DA53FD}"/>
              </a:ext>
            </a:extLst>
          </p:cNvPr>
          <p:cNvSpPr>
            <a:spLocks noGrp="1"/>
          </p:cNvSpPr>
          <p:nvPr>
            <p:ph type="sldNum" sz="quarter" idx="12"/>
          </p:nvPr>
        </p:nvSpPr>
        <p:spPr/>
        <p:txBody>
          <a:bodyPr/>
          <a:lstStyle/>
          <a:p>
            <a:fld id="{EC32701C-0E47-4E7A-8162-F2CB6393D6D3}" type="slidenum">
              <a:rPr lang="pt-PT" smtClean="0"/>
              <a:t>‹nº›</a:t>
            </a:fld>
            <a:endParaRPr lang="pt-PT"/>
          </a:p>
        </p:txBody>
      </p:sp>
    </p:spTree>
    <p:extLst>
      <p:ext uri="{BB962C8B-B14F-4D97-AF65-F5344CB8AC3E}">
        <p14:creationId xmlns:p14="http://schemas.microsoft.com/office/powerpoint/2010/main" val="400479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5404A4-F3A5-4A0B-AC66-8F1BDF78DF6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95BF6FF6-F799-411D-83C7-1BAF6D5856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DE3F3C5A-7998-4C1B-B33D-5FB7A7967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82BCC4B1-30ED-4ACC-A168-31BEE68A3675}"/>
              </a:ext>
            </a:extLst>
          </p:cNvPr>
          <p:cNvSpPr>
            <a:spLocks noGrp="1"/>
          </p:cNvSpPr>
          <p:nvPr>
            <p:ph type="dt" sz="half" idx="10"/>
          </p:nvPr>
        </p:nvSpPr>
        <p:spPr/>
        <p:txBody>
          <a:bodyPr/>
          <a:lstStyle/>
          <a:p>
            <a:fld id="{F215377B-5C91-41DB-893B-25D3B34EFB1E}" type="datetimeFigureOut">
              <a:rPr lang="pt-PT" smtClean="0"/>
              <a:t>22/07/2020</a:t>
            </a:fld>
            <a:endParaRPr lang="pt-PT"/>
          </a:p>
        </p:txBody>
      </p:sp>
      <p:sp>
        <p:nvSpPr>
          <p:cNvPr id="6" name="Marcador de Posição do Rodapé 5">
            <a:extLst>
              <a:ext uri="{FF2B5EF4-FFF2-40B4-BE49-F238E27FC236}">
                <a16:creationId xmlns:a16="http://schemas.microsoft.com/office/drawing/2014/main" id="{B3DB084F-8DF5-4B7C-893D-42CD9582BDB3}"/>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BF3FC048-CB25-4349-B69E-7748501BAA25}"/>
              </a:ext>
            </a:extLst>
          </p:cNvPr>
          <p:cNvSpPr>
            <a:spLocks noGrp="1"/>
          </p:cNvSpPr>
          <p:nvPr>
            <p:ph type="sldNum" sz="quarter" idx="12"/>
          </p:nvPr>
        </p:nvSpPr>
        <p:spPr/>
        <p:txBody>
          <a:bodyPr/>
          <a:lstStyle/>
          <a:p>
            <a:fld id="{EC32701C-0E47-4E7A-8162-F2CB6393D6D3}" type="slidenum">
              <a:rPr lang="pt-PT" smtClean="0"/>
              <a:t>‹nº›</a:t>
            </a:fld>
            <a:endParaRPr lang="pt-PT"/>
          </a:p>
        </p:txBody>
      </p:sp>
    </p:spTree>
    <p:extLst>
      <p:ext uri="{BB962C8B-B14F-4D97-AF65-F5344CB8AC3E}">
        <p14:creationId xmlns:p14="http://schemas.microsoft.com/office/powerpoint/2010/main" val="343480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0D9B60-173E-488C-9F2E-DD0152C98522}"/>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30D5D074-3F19-415C-9589-245D8D5F03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3F09E835-7A69-47C9-8114-28D628C59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7DE83E05-4352-4194-8A19-743E73EB7A5F}"/>
              </a:ext>
            </a:extLst>
          </p:cNvPr>
          <p:cNvSpPr>
            <a:spLocks noGrp="1"/>
          </p:cNvSpPr>
          <p:nvPr>
            <p:ph type="dt" sz="half" idx="10"/>
          </p:nvPr>
        </p:nvSpPr>
        <p:spPr/>
        <p:txBody>
          <a:bodyPr/>
          <a:lstStyle/>
          <a:p>
            <a:fld id="{F215377B-5C91-41DB-893B-25D3B34EFB1E}" type="datetimeFigureOut">
              <a:rPr lang="pt-PT" smtClean="0"/>
              <a:t>22/07/2020</a:t>
            </a:fld>
            <a:endParaRPr lang="pt-PT"/>
          </a:p>
        </p:txBody>
      </p:sp>
      <p:sp>
        <p:nvSpPr>
          <p:cNvPr id="6" name="Marcador de Posição do Rodapé 5">
            <a:extLst>
              <a:ext uri="{FF2B5EF4-FFF2-40B4-BE49-F238E27FC236}">
                <a16:creationId xmlns:a16="http://schemas.microsoft.com/office/drawing/2014/main" id="{BDA6592C-A46F-453D-B9D0-2141DBA03775}"/>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3388A517-03C9-4289-88E9-BD07956D0613}"/>
              </a:ext>
            </a:extLst>
          </p:cNvPr>
          <p:cNvSpPr>
            <a:spLocks noGrp="1"/>
          </p:cNvSpPr>
          <p:nvPr>
            <p:ph type="sldNum" sz="quarter" idx="12"/>
          </p:nvPr>
        </p:nvSpPr>
        <p:spPr/>
        <p:txBody>
          <a:bodyPr/>
          <a:lstStyle/>
          <a:p>
            <a:fld id="{EC32701C-0E47-4E7A-8162-F2CB6393D6D3}" type="slidenum">
              <a:rPr lang="pt-PT" smtClean="0"/>
              <a:t>‹nº›</a:t>
            </a:fld>
            <a:endParaRPr lang="pt-PT"/>
          </a:p>
        </p:txBody>
      </p:sp>
    </p:spTree>
    <p:extLst>
      <p:ext uri="{BB962C8B-B14F-4D97-AF65-F5344CB8AC3E}">
        <p14:creationId xmlns:p14="http://schemas.microsoft.com/office/powerpoint/2010/main" val="174799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38AF2F5E-85BE-4C90-85AA-273747433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46146528-7486-409E-B559-BD40D304B2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988F0069-3233-4A14-9B65-260C84D2B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5377B-5C91-41DB-893B-25D3B34EFB1E}" type="datetimeFigureOut">
              <a:rPr lang="pt-PT" smtClean="0"/>
              <a:t>22/07/2020</a:t>
            </a:fld>
            <a:endParaRPr lang="pt-PT"/>
          </a:p>
        </p:txBody>
      </p:sp>
      <p:sp>
        <p:nvSpPr>
          <p:cNvPr id="5" name="Marcador de Posição do Rodapé 4">
            <a:extLst>
              <a:ext uri="{FF2B5EF4-FFF2-40B4-BE49-F238E27FC236}">
                <a16:creationId xmlns:a16="http://schemas.microsoft.com/office/drawing/2014/main" id="{5DB3FDB3-767E-4C8B-B357-1FB811C2F3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5AEE7AF8-B16B-4A12-A695-3BF80BDA34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2701C-0E47-4E7A-8162-F2CB6393D6D3}" type="slidenum">
              <a:rPr lang="pt-PT" smtClean="0"/>
              <a:t>‹nº›</a:t>
            </a:fld>
            <a:endParaRPr lang="pt-PT"/>
          </a:p>
        </p:txBody>
      </p:sp>
    </p:spTree>
    <p:extLst>
      <p:ext uri="{BB962C8B-B14F-4D97-AF65-F5344CB8AC3E}">
        <p14:creationId xmlns:p14="http://schemas.microsoft.com/office/powerpoint/2010/main" val="105143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jfif"/><Relationship Id="rId5" Type="http://schemas.openxmlformats.org/officeDocument/2006/relationships/image" Target="../media/image13.jpeg"/><Relationship Id="rId4" Type="http://schemas.openxmlformats.org/officeDocument/2006/relationships/image" Target="../media/image12.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23.jpe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Agrupar 20">
            <a:extLst>
              <a:ext uri="{FF2B5EF4-FFF2-40B4-BE49-F238E27FC236}">
                <a16:creationId xmlns:a16="http://schemas.microsoft.com/office/drawing/2014/main" id="{1E6259B2-1DCD-4A06-95D5-034D6FDECB74}"/>
              </a:ext>
            </a:extLst>
          </p:cNvPr>
          <p:cNvGrpSpPr>
            <a:grpSpLocks noChangeAspect="1"/>
          </p:cNvGrpSpPr>
          <p:nvPr/>
        </p:nvGrpSpPr>
        <p:grpSpPr>
          <a:xfrm>
            <a:off x="-6388" y="0"/>
            <a:ext cx="12211460" cy="6861882"/>
            <a:chOff x="2940" y="0"/>
            <a:chExt cx="9138120" cy="5134906"/>
          </a:xfrm>
        </p:grpSpPr>
        <p:pic>
          <p:nvPicPr>
            <p:cNvPr id="23" name="Imagem 22" descr="Uma imagem com guarda-chuva, tenda, papagaio&#10;&#10;Descrição gerada automaticamente">
              <a:extLst>
                <a:ext uri="{FF2B5EF4-FFF2-40B4-BE49-F238E27FC236}">
                  <a16:creationId xmlns:a16="http://schemas.microsoft.com/office/drawing/2014/main" id="{0F4A6AE3-32EC-49A6-8CE1-B4D08D0795F9}"/>
                </a:ext>
              </a:extLst>
            </p:cNvPr>
            <p:cNvPicPr>
              <a:picLocks noChangeAspect="1"/>
            </p:cNvPicPr>
            <p:nvPr/>
          </p:nvPicPr>
          <p:blipFill>
            <a:blip r:embed="rId2"/>
            <a:stretch>
              <a:fillRect/>
            </a:stretch>
          </p:blipFill>
          <p:spPr>
            <a:xfrm>
              <a:off x="2940" y="0"/>
              <a:ext cx="9138120" cy="1663786"/>
            </a:xfrm>
            <a:prstGeom prst="rect">
              <a:avLst/>
            </a:pr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54435" y="4728485"/>
              <a:ext cx="1847945" cy="406421"/>
            </a:xfrm>
            <a:prstGeom prst="rect">
              <a:avLst/>
            </a:prstGeom>
          </p:spPr>
        </p:pic>
      </p:grpSp>
      <p:pic>
        <p:nvPicPr>
          <p:cNvPr id="6" name="Imagem 5">
            <a:extLst>
              <a:ext uri="{FF2B5EF4-FFF2-40B4-BE49-F238E27FC236}">
                <a16:creationId xmlns:a16="http://schemas.microsoft.com/office/drawing/2014/main" id="{8432A671-9544-435B-98D6-607E0A9901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a:stretch/>
        </p:blipFill>
        <p:spPr>
          <a:xfrm>
            <a:off x="5255008" y="1111625"/>
            <a:ext cx="1681982" cy="1123029"/>
          </a:xfrm>
          <a:prstGeom prst="rect">
            <a:avLst/>
          </a:prstGeom>
        </p:spPr>
      </p:pic>
      <p:sp>
        <p:nvSpPr>
          <p:cNvPr id="9" name="Retângulo 8">
            <a:extLst>
              <a:ext uri="{FF2B5EF4-FFF2-40B4-BE49-F238E27FC236}">
                <a16:creationId xmlns:a16="http://schemas.microsoft.com/office/drawing/2014/main" id="{FFA27690-7D43-4D77-AC86-5A8CB516701D}"/>
              </a:ext>
            </a:extLst>
          </p:cNvPr>
          <p:cNvSpPr/>
          <p:nvPr/>
        </p:nvSpPr>
        <p:spPr>
          <a:xfrm>
            <a:off x="1186671" y="2991755"/>
            <a:ext cx="10277738" cy="1923604"/>
          </a:xfrm>
          <a:prstGeom prst="rect">
            <a:avLst/>
          </a:prstGeom>
        </p:spPr>
        <p:txBody>
          <a:bodyPr wrap="square">
            <a:spAutoFit/>
          </a:bodyPr>
          <a:lstStyle/>
          <a:p>
            <a:pPr algn="ctr"/>
            <a:r>
              <a:rPr lang="pt-PT" sz="6700" b="1" dirty="0">
                <a:solidFill>
                  <a:srgbClr val="003893"/>
                </a:solidFill>
                <a:latin typeface="Tw Cen MT" panose="020B0602020104020603" pitchFamily="34" charset="0"/>
              </a:rPr>
              <a:t>DIÁLOGO NACIONAL GEF 7</a:t>
            </a:r>
          </a:p>
          <a:p>
            <a:pPr algn="ctr"/>
            <a:r>
              <a:rPr lang="pt-PT" sz="5200" b="1" dirty="0">
                <a:solidFill>
                  <a:srgbClr val="FF0000"/>
                </a:solidFill>
                <a:latin typeface="Tw Cen MT" panose="020B0602020104020603" pitchFamily="34" charset="0"/>
              </a:rPr>
              <a:t>Prioridades Setoriais de Cabo Verde</a:t>
            </a:r>
            <a:endParaRPr lang="en-US" sz="5200" b="1" dirty="0">
              <a:solidFill>
                <a:srgbClr val="FF0000"/>
              </a:solidFill>
              <a:latin typeface="Tw Cen MT" panose="020B0602020104020603" pitchFamily="34" charset="0"/>
            </a:endParaRPr>
          </a:p>
        </p:txBody>
      </p:sp>
      <p:sp>
        <p:nvSpPr>
          <p:cNvPr id="13" name="CaixaDeTexto 12">
            <a:extLst>
              <a:ext uri="{FF2B5EF4-FFF2-40B4-BE49-F238E27FC236}">
                <a16:creationId xmlns:a16="http://schemas.microsoft.com/office/drawing/2014/main" id="{18EACF50-E808-4268-A14A-3D8FFD65FCDD}"/>
              </a:ext>
            </a:extLst>
          </p:cNvPr>
          <p:cNvSpPr txBox="1"/>
          <p:nvPr/>
        </p:nvSpPr>
        <p:spPr>
          <a:xfrm>
            <a:off x="8833949" y="6421114"/>
            <a:ext cx="3236399" cy="338426"/>
          </a:xfrm>
          <a:prstGeom prst="rect">
            <a:avLst/>
          </a:prstGeom>
          <a:noFill/>
        </p:spPr>
        <p:txBody>
          <a:bodyPr wrap="none" rtlCol="0">
            <a:spAutoFit/>
          </a:bodyPr>
          <a:lstStyle/>
          <a:p>
            <a:r>
              <a:rPr lang="pt-PT" sz="1599" i="1" dirty="0">
                <a:solidFill>
                  <a:schemeClr val="accent1">
                    <a:lumMod val="60000"/>
                    <a:lumOff val="40000"/>
                  </a:schemeClr>
                </a:solidFill>
                <a:latin typeface="Garamond" panose="02020404030301010803" pitchFamily="18" charset="0"/>
              </a:rPr>
              <a:t>Praia (reunião virtual), 22 de julho de 2020</a:t>
            </a:r>
          </a:p>
        </p:txBody>
      </p:sp>
      <p:pic>
        <p:nvPicPr>
          <p:cNvPr id="12" name="WordPictureWatermark3" descr="Esatcionários_2016_Fundo A4 NOTA">
            <a:extLst>
              <a:ext uri="{FF2B5EF4-FFF2-40B4-BE49-F238E27FC236}">
                <a16:creationId xmlns:a16="http://schemas.microsoft.com/office/drawing/2014/main" id="{A4BE1404-BCF7-402B-BA10-6C13E46C65D8}"/>
              </a:ext>
            </a:extLst>
          </p:cNvPr>
          <p:cNvPicPr preferRelativeResize="0">
            <a:picLocks noChangeArrowheads="1"/>
          </p:cNvPicPr>
          <p:nvPr/>
        </p:nvPicPr>
        <p:blipFill rotWithShape="1">
          <a:blip r:embed="rId5"/>
          <a:srcRect l="98687" b="1930"/>
          <a:stretch>
            <a:fillRect/>
          </a:stretch>
        </p:blipFill>
        <p:spPr bwMode="auto">
          <a:xfrm>
            <a:off x="1052905" y="2954325"/>
            <a:ext cx="107301" cy="1980000"/>
          </a:xfrm>
          <a:prstGeom prst="rect">
            <a:avLst/>
          </a:prstGeom>
          <a:noFill/>
        </p:spPr>
      </p:pic>
    </p:spTree>
    <p:extLst>
      <p:ext uri="{BB962C8B-B14F-4D97-AF65-F5344CB8AC3E}">
        <p14:creationId xmlns:p14="http://schemas.microsoft.com/office/powerpoint/2010/main" val="1119516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92A76D0C-6D42-464F-A6B3-28121833CAD3}"/>
              </a:ext>
            </a:extLst>
          </p:cNvPr>
          <p:cNvSpPr/>
          <p:nvPr/>
        </p:nvSpPr>
        <p:spPr>
          <a:xfrm rot="16200000">
            <a:off x="-2326132" y="4164764"/>
            <a:ext cx="5019368" cy="3671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Ambiente</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7" name="CaixaDeTexto 6">
            <a:extLst>
              <a:ext uri="{FF2B5EF4-FFF2-40B4-BE49-F238E27FC236}">
                <a16:creationId xmlns:a16="http://schemas.microsoft.com/office/drawing/2014/main" id="{C79D9D16-ECA7-4A08-ADBA-6FDF3443AE9B}"/>
              </a:ext>
            </a:extLst>
          </p:cNvPr>
          <p:cNvSpPr txBox="1"/>
          <p:nvPr/>
        </p:nvSpPr>
        <p:spPr>
          <a:xfrm>
            <a:off x="731288" y="2341338"/>
            <a:ext cx="11109600" cy="1785104"/>
          </a:xfrm>
          <a:prstGeom prst="rect">
            <a:avLst/>
          </a:prstGeom>
          <a:noFill/>
        </p:spPr>
        <p:txBody>
          <a:bodyPr wrap="square">
            <a:spAutoFit/>
          </a:bodyPr>
          <a:lstStyle/>
          <a:p>
            <a:pPr marL="285750" indent="-285750" algn="just">
              <a:spcBef>
                <a:spcPts val="300"/>
              </a:spcBef>
              <a:spcAft>
                <a:spcPts val="300"/>
              </a:spcAft>
              <a:buFont typeface="Wingdings" panose="05000000000000000000" pitchFamily="2" charset="2"/>
              <a:buChar char="ü"/>
            </a:pPr>
            <a:r>
              <a:rPr lang="pt-PT" sz="2000" dirty="0">
                <a:solidFill>
                  <a:srgbClr val="252525"/>
                </a:solidFill>
                <a:latin typeface="Tw Cen MT" panose="020B0602020104020603" pitchFamily="34" charset="0"/>
              </a:rPr>
              <a:t>Até 2025, as espécies marinhas e terrestres ameaçadas e prioritárias serão preservadas e valorizadas</a:t>
            </a:r>
          </a:p>
          <a:p>
            <a:pPr marL="285750" indent="-285750" algn="just">
              <a:spcBef>
                <a:spcPts val="300"/>
              </a:spcBef>
              <a:spcAft>
                <a:spcPts val="300"/>
              </a:spcAft>
              <a:buFont typeface="Wingdings" panose="05000000000000000000" pitchFamily="2" charset="2"/>
              <a:buChar char="ü"/>
            </a:pPr>
            <a:r>
              <a:rPr lang="pt-PT" sz="2000" dirty="0">
                <a:solidFill>
                  <a:srgbClr val="252525"/>
                </a:solidFill>
                <a:latin typeface="Tw Cen MT" panose="020B0602020104020603" pitchFamily="34" charset="0"/>
              </a:rPr>
              <a:t>Até 2025, Cabo Verde reforça a proteção, melhora a conectividade e recupera os seus ecossistemas chave para que estes continuem a prover serviços essenciais à economia e ao bem-estar da população</a:t>
            </a:r>
          </a:p>
          <a:p>
            <a:pPr marL="285750" indent="-285750" algn="just">
              <a:spcBef>
                <a:spcPts val="300"/>
              </a:spcBef>
              <a:spcAft>
                <a:spcPts val="300"/>
              </a:spcAft>
              <a:buFont typeface="Wingdings" panose="05000000000000000000" pitchFamily="2" charset="2"/>
              <a:buChar char="ü"/>
            </a:pPr>
            <a:r>
              <a:rPr lang="pt-PT" sz="2000" dirty="0">
                <a:solidFill>
                  <a:srgbClr val="252525"/>
                </a:solidFill>
                <a:latin typeface="Tw Cen MT" panose="020B0602020104020603" pitchFamily="34" charset="0"/>
              </a:rPr>
              <a:t>Até 2025, Cabo Verde terá mobilizado os recursos financeiros necessários para a implementação da estratégia.</a:t>
            </a:r>
          </a:p>
        </p:txBody>
      </p:sp>
      <p:sp>
        <p:nvSpPr>
          <p:cNvPr id="9" name="CaixaDeTexto 8">
            <a:extLst>
              <a:ext uri="{FF2B5EF4-FFF2-40B4-BE49-F238E27FC236}">
                <a16:creationId xmlns:a16="http://schemas.microsoft.com/office/drawing/2014/main" id="{AF6BAFC3-40B3-47CE-8892-C3298C29B8C1}"/>
              </a:ext>
            </a:extLst>
          </p:cNvPr>
          <p:cNvSpPr txBox="1"/>
          <p:nvPr/>
        </p:nvSpPr>
        <p:spPr>
          <a:xfrm>
            <a:off x="7733920" y="6305284"/>
            <a:ext cx="4458080" cy="584519"/>
          </a:xfrm>
          <a:prstGeom prst="rect">
            <a:avLst/>
          </a:prstGeom>
          <a:noFill/>
        </p:spPr>
        <p:txBody>
          <a:bodyPr wrap="none" rtlCol="0">
            <a:spAutoFit/>
          </a:bodyPr>
          <a:lstStyle/>
          <a:p>
            <a:r>
              <a:rPr lang="pt-PT" sz="1599" i="1" dirty="0">
                <a:solidFill>
                  <a:srgbClr val="92D050"/>
                </a:solidFill>
                <a:latin typeface="Garamond" panose="02020404030301010803" pitchFamily="18" charset="0"/>
              </a:rPr>
              <a:t>Alexandre Nevsky Rodrigues, Direção Nacional do Ambiente</a:t>
            </a:r>
          </a:p>
          <a:p>
            <a:r>
              <a:rPr lang="pt-PT" sz="1599" i="1" dirty="0">
                <a:solidFill>
                  <a:srgbClr val="92D050"/>
                </a:solidFill>
                <a:latin typeface="Garamond" panose="02020404030301010803" pitchFamily="18" charset="0"/>
              </a:rPr>
              <a:t>Praia, 22 de julho de 2020</a:t>
            </a:r>
          </a:p>
        </p:txBody>
      </p:sp>
    </p:spTree>
    <p:extLst>
      <p:ext uri="{BB962C8B-B14F-4D97-AF65-F5344CB8AC3E}">
        <p14:creationId xmlns:p14="http://schemas.microsoft.com/office/powerpoint/2010/main" val="116519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t>Prioridades Ambiente</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6" name="Retângulo 5">
            <a:extLst>
              <a:ext uri="{FF2B5EF4-FFF2-40B4-BE49-F238E27FC236}">
                <a16:creationId xmlns:a16="http://schemas.microsoft.com/office/drawing/2014/main" id="{6090F8C0-3BF2-4C76-BEC0-2ABD4C63500A}"/>
              </a:ext>
            </a:extLst>
          </p:cNvPr>
          <p:cNvSpPr/>
          <p:nvPr/>
        </p:nvSpPr>
        <p:spPr>
          <a:xfrm>
            <a:off x="953544" y="2467788"/>
            <a:ext cx="10894327" cy="1631216"/>
          </a:xfrm>
          <a:prstGeom prst="rect">
            <a:avLst/>
          </a:prstGeom>
          <a:solidFill>
            <a:srgbClr val="A9D18E">
              <a:alpha val="50196"/>
            </a:srgbClr>
          </a:solidFill>
          <a:ln w="38100">
            <a:solidFill>
              <a:srgbClr val="92D050"/>
            </a:solidFill>
          </a:ln>
        </p:spPr>
        <p:txBody>
          <a:bodyPr wrap="square">
            <a:spAutoFit/>
          </a:bodyPr>
          <a:lstStyle/>
          <a:p>
            <a:pPr algn="just"/>
            <a:r>
              <a:rPr lang="pt-PT" sz="2000" dirty="0">
                <a:solidFill>
                  <a:srgbClr val="000000"/>
                </a:solidFill>
                <a:latin typeface="Calibri" panose="020F0502020204030204" pitchFamily="34" charset="0"/>
              </a:rPr>
              <a:t>Melhorar o ordenamento e gestão das áreas protegidas</a:t>
            </a:r>
          </a:p>
          <a:p>
            <a:pPr algn="just"/>
            <a:r>
              <a:rPr lang="pt-PT" sz="2000" dirty="0">
                <a:solidFill>
                  <a:srgbClr val="000000"/>
                </a:solidFill>
                <a:latin typeface="Calibri" panose="020F0502020204030204" pitchFamily="34" charset="0"/>
              </a:rPr>
              <a:t>Assimilar, integrar e minimizar a pressão antrópica e os consequentes impactos negativos no processo de desenvolvimento.</a:t>
            </a:r>
          </a:p>
          <a:p>
            <a:pPr algn="just"/>
            <a:r>
              <a:rPr lang="pt-PT" sz="2000" dirty="0">
                <a:solidFill>
                  <a:srgbClr val="000000"/>
                </a:solidFill>
                <a:latin typeface="Calibri" panose="020F0502020204030204" pitchFamily="34" charset="0"/>
              </a:rPr>
              <a:t>Melhorar a fiscalização e a aplicação das leis de proteção das espécies endémicas e em perigo</a:t>
            </a:r>
            <a:endParaRPr lang="pt-BR" sz="2000" dirty="0">
              <a:solidFill>
                <a:srgbClr val="000000"/>
              </a:solidFill>
              <a:latin typeface="Calibri" panose="020F0502020204030204" pitchFamily="34" charset="0"/>
            </a:endParaRPr>
          </a:p>
          <a:p>
            <a:pPr algn="just"/>
            <a:r>
              <a:rPr lang="pt-BR" sz="2000" dirty="0">
                <a:solidFill>
                  <a:srgbClr val="000000"/>
                </a:solidFill>
                <a:latin typeface="Calibri" panose="020F0502020204030204" pitchFamily="34" charset="0"/>
              </a:rPr>
              <a:t>Melhorar o aproveitamento dos recursos naturais do país numa perspetiva económica</a:t>
            </a:r>
            <a:endParaRPr lang="pt-PT" sz="2000" dirty="0"/>
          </a:p>
        </p:txBody>
      </p:sp>
      <p:sp>
        <p:nvSpPr>
          <p:cNvPr id="12" name="CaixaDeTexto 11">
            <a:extLst>
              <a:ext uri="{FF2B5EF4-FFF2-40B4-BE49-F238E27FC236}">
                <a16:creationId xmlns:a16="http://schemas.microsoft.com/office/drawing/2014/main" id="{FBEEFECF-B0C4-45FC-8EA5-6520DB05559D}"/>
              </a:ext>
            </a:extLst>
          </p:cNvPr>
          <p:cNvSpPr txBox="1"/>
          <p:nvPr/>
        </p:nvSpPr>
        <p:spPr>
          <a:xfrm>
            <a:off x="725945" y="1987433"/>
            <a:ext cx="1486312" cy="400110"/>
          </a:xfrm>
          <a:prstGeom prst="rect">
            <a:avLst/>
          </a:prstGeom>
          <a:noFill/>
        </p:spPr>
        <p:txBody>
          <a:bodyPr wrap="square">
            <a:spAutoFit/>
          </a:bodyPr>
          <a:lstStyle/>
          <a:p>
            <a:r>
              <a:rPr lang="pt-PT" sz="2000" dirty="0"/>
              <a:t>Resumindo:</a:t>
            </a:r>
            <a:endParaRPr lang="LID4096" sz="2000" dirty="0"/>
          </a:p>
        </p:txBody>
      </p:sp>
      <p:sp>
        <p:nvSpPr>
          <p:cNvPr id="15" name="CaixaDeTexto 14">
            <a:extLst>
              <a:ext uri="{FF2B5EF4-FFF2-40B4-BE49-F238E27FC236}">
                <a16:creationId xmlns:a16="http://schemas.microsoft.com/office/drawing/2014/main" id="{6B0F629B-2A6F-406B-B4DA-5E01AF209FD9}"/>
              </a:ext>
            </a:extLst>
          </p:cNvPr>
          <p:cNvSpPr txBox="1"/>
          <p:nvPr/>
        </p:nvSpPr>
        <p:spPr>
          <a:xfrm>
            <a:off x="7733920" y="6305284"/>
            <a:ext cx="4458080" cy="584519"/>
          </a:xfrm>
          <a:prstGeom prst="rect">
            <a:avLst/>
          </a:prstGeom>
          <a:noFill/>
        </p:spPr>
        <p:txBody>
          <a:bodyPr wrap="none" rtlCol="0">
            <a:spAutoFit/>
          </a:bodyPr>
          <a:lstStyle/>
          <a:p>
            <a:r>
              <a:rPr lang="pt-PT" sz="1599" i="1" dirty="0">
                <a:solidFill>
                  <a:srgbClr val="92D050"/>
                </a:solidFill>
                <a:latin typeface="Garamond" panose="02020404030301010803" pitchFamily="18" charset="0"/>
              </a:rPr>
              <a:t>Alexandre Nevsky Rodrigues, Direção Nacional do Ambiente</a:t>
            </a:r>
          </a:p>
          <a:p>
            <a:r>
              <a:rPr lang="pt-PT" sz="1599" i="1" dirty="0">
                <a:solidFill>
                  <a:srgbClr val="92D050"/>
                </a:solidFill>
                <a:latin typeface="Garamond" panose="02020404030301010803" pitchFamily="18" charset="0"/>
              </a:rPr>
              <a:t>Praia, 22 de julho de 2020</a:t>
            </a:r>
          </a:p>
        </p:txBody>
      </p:sp>
    </p:spTree>
    <p:extLst>
      <p:ext uri="{BB962C8B-B14F-4D97-AF65-F5344CB8AC3E}">
        <p14:creationId xmlns:p14="http://schemas.microsoft.com/office/powerpoint/2010/main" val="3190412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Agricultura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6" name="CaixaDeTexto 5">
            <a:extLst>
              <a:ext uri="{FF2B5EF4-FFF2-40B4-BE49-F238E27FC236}">
                <a16:creationId xmlns:a16="http://schemas.microsoft.com/office/drawing/2014/main" id="{FD4F292E-90C3-4A7F-97CF-ABBB43F0DC97}"/>
              </a:ext>
            </a:extLst>
          </p:cNvPr>
          <p:cNvSpPr txBox="1"/>
          <p:nvPr/>
        </p:nvSpPr>
        <p:spPr>
          <a:xfrm>
            <a:off x="7029978" y="6305284"/>
            <a:ext cx="5178534" cy="584519"/>
          </a:xfrm>
          <a:prstGeom prst="rect">
            <a:avLst/>
          </a:prstGeom>
          <a:noFill/>
        </p:spPr>
        <p:txBody>
          <a:bodyPr wrap="none" rtlCol="0">
            <a:spAutoFit/>
          </a:bodyPr>
          <a:lstStyle/>
          <a:p>
            <a:r>
              <a:rPr lang="pt-PT" sz="1599" i="1" dirty="0">
                <a:solidFill>
                  <a:srgbClr val="385723"/>
                </a:solidFill>
                <a:latin typeface="Garamond" panose="02020404030301010803" pitchFamily="18" charset="0"/>
              </a:rPr>
              <a:t>Eneida Rodrigues, Direção Geral da Agricultura, Silvicultura e Pecuária</a:t>
            </a:r>
          </a:p>
          <a:p>
            <a:r>
              <a:rPr lang="pt-PT" sz="1599" i="1" dirty="0">
                <a:solidFill>
                  <a:srgbClr val="385723"/>
                </a:solidFill>
                <a:latin typeface="Garamond" panose="02020404030301010803" pitchFamily="18" charset="0"/>
              </a:rPr>
              <a:t>Praia, 22 de julho de 2020</a:t>
            </a:r>
          </a:p>
        </p:txBody>
      </p:sp>
      <p:sp>
        <p:nvSpPr>
          <p:cNvPr id="8" name="Retângulo 7">
            <a:extLst>
              <a:ext uri="{FF2B5EF4-FFF2-40B4-BE49-F238E27FC236}">
                <a16:creationId xmlns:a16="http://schemas.microsoft.com/office/drawing/2014/main" id="{8E31DA68-799C-45E4-9463-55710510A697}"/>
              </a:ext>
            </a:extLst>
          </p:cNvPr>
          <p:cNvSpPr/>
          <p:nvPr/>
        </p:nvSpPr>
        <p:spPr>
          <a:xfrm>
            <a:off x="1727444" y="2860750"/>
            <a:ext cx="9900000" cy="1661993"/>
          </a:xfrm>
          <a:prstGeom prst="rect">
            <a:avLst/>
          </a:prstGeom>
        </p:spPr>
        <p:txBody>
          <a:bodyPr wrap="square">
            <a:spAutoFit/>
          </a:bodyPr>
          <a:lstStyle/>
          <a:p>
            <a:r>
              <a:rPr lang="pt-PT" sz="3600" b="1" dirty="0">
                <a:solidFill>
                  <a:srgbClr val="003893"/>
                </a:solidFill>
                <a:latin typeface="Tw Cen MT" panose="020B0602020104020603" pitchFamily="34" charset="0"/>
              </a:rPr>
              <a:t>DIÁLOGO NACIONAL GEF 7</a:t>
            </a:r>
          </a:p>
          <a:p>
            <a:r>
              <a:rPr lang="pt-PT" sz="6600" b="1" dirty="0">
                <a:solidFill>
                  <a:srgbClr val="385723"/>
                </a:solidFill>
                <a:latin typeface="Tw Cen MT" panose="020B0602020104020603" pitchFamily="34" charset="0"/>
              </a:rPr>
              <a:t>Prioridades Agricultura</a:t>
            </a:r>
            <a:endParaRPr lang="en-US" sz="6600" b="1" dirty="0">
              <a:solidFill>
                <a:srgbClr val="385723"/>
              </a:solidFill>
              <a:latin typeface="Tw Cen MT" panose="020B0602020104020603" pitchFamily="34" charset="0"/>
            </a:endParaRPr>
          </a:p>
        </p:txBody>
      </p:sp>
    </p:spTree>
    <p:extLst>
      <p:ext uri="{BB962C8B-B14F-4D97-AF65-F5344CB8AC3E}">
        <p14:creationId xmlns:p14="http://schemas.microsoft.com/office/powerpoint/2010/main" val="1042174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Agricultura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7" name="Título 1">
            <a:extLst>
              <a:ext uri="{FF2B5EF4-FFF2-40B4-BE49-F238E27FC236}">
                <a16:creationId xmlns:a16="http://schemas.microsoft.com/office/drawing/2014/main" id="{E35C0B5A-38C1-405F-9BE8-50AB6EF7239B}"/>
              </a:ext>
            </a:extLst>
          </p:cNvPr>
          <p:cNvSpPr txBox="1">
            <a:spLocks/>
          </p:cNvSpPr>
          <p:nvPr/>
        </p:nvSpPr>
        <p:spPr>
          <a:xfrm>
            <a:off x="667762" y="1932502"/>
            <a:ext cx="1868129" cy="5431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2800" b="1" dirty="0">
                <a:solidFill>
                  <a:srgbClr val="385723"/>
                </a:solidFill>
                <a:latin typeface="Tw Cen MT" panose="020B0602020104020603" pitchFamily="34" charset="0"/>
              </a:rPr>
              <a:t>Introdução</a:t>
            </a:r>
          </a:p>
        </p:txBody>
      </p:sp>
      <p:sp>
        <p:nvSpPr>
          <p:cNvPr id="8" name="Marcador de Posição de Conteúdo 2">
            <a:extLst>
              <a:ext uri="{FF2B5EF4-FFF2-40B4-BE49-F238E27FC236}">
                <a16:creationId xmlns:a16="http://schemas.microsoft.com/office/drawing/2014/main" id="{46F7F4A3-DCFD-4DA5-AA79-CBDD3BF5947B}"/>
              </a:ext>
            </a:extLst>
          </p:cNvPr>
          <p:cNvSpPr txBox="1">
            <a:spLocks/>
          </p:cNvSpPr>
          <p:nvPr/>
        </p:nvSpPr>
        <p:spPr>
          <a:xfrm>
            <a:off x="1097113" y="2666608"/>
            <a:ext cx="10760589" cy="31691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pt-PT" sz="2000" dirty="0">
                <a:latin typeface="Tw Cen MT" panose="020B0602020104020603" pitchFamily="34" charset="0"/>
              </a:rPr>
              <a:t>Os problemas ambientais de Cabo Verde, levam a considerar como necessidade urgente e prioritária, a definição, a adoção e a aplicação rigorosa de políticas concertadas dos diferentes atores para a defesa e preservação do ambiente, que incorporem estratégias, programas e projetos para o equacionamento dos desafios que se colocam nessa matéria. </a:t>
            </a:r>
          </a:p>
          <a:p>
            <a:pPr algn="just"/>
            <a:endParaRPr lang="pt-PT" sz="2000" dirty="0">
              <a:latin typeface="Tw Cen MT" panose="020B0602020104020603" pitchFamily="34" charset="0"/>
            </a:endParaRPr>
          </a:p>
          <a:p>
            <a:pPr algn="just"/>
            <a:r>
              <a:rPr lang="pt-PT" sz="2000" dirty="0">
                <a:latin typeface="Tw Cen MT" panose="020B0602020104020603" pitchFamily="34" charset="0"/>
              </a:rPr>
              <a:t>A problemática da vulnerabilidade do sistema ecológico das ilhas define-se, pela convergência de fatores naturais desfavoráveis, como: (a) ilhas muito montanhosas, terras agrícolas com taxa de cobertura vegetal muito limitada, chuvas aleatórias no espaço e no tempo e quando acontecem é de forma concentrada, e (b) fatores de natureza antrópica advenientes de práticas agrícolas inadequadas, de pastoreio livre. </a:t>
            </a:r>
          </a:p>
          <a:p>
            <a:endParaRPr lang="pt-PT" dirty="0">
              <a:latin typeface="Tw Cen MT" panose="020B0602020104020603" pitchFamily="34" charset="0"/>
            </a:endParaRPr>
          </a:p>
        </p:txBody>
      </p:sp>
      <p:sp>
        <p:nvSpPr>
          <p:cNvPr id="10" name="CaixaDeTexto 9">
            <a:extLst>
              <a:ext uri="{FF2B5EF4-FFF2-40B4-BE49-F238E27FC236}">
                <a16:creationId xmlns:a16="http://schemas.microsoft.com/office/drawing/2014/main" id="{D9574D15-E8D5-4370-B243-4DB89578C002}"/>
              </a:ext>
            </a:extLst>
          </p:cNvPr>
          <p:cNvSpPr txBox="1"/>
          <p:nvPr/>
        </p:nvSpPr>
        <p:spPr>
          <a:xfrm>
            <a:off x="7029978" y="6305284"/>
            <a:ext cx="5178534" cy="584519"/>
          </a:xfrm>
          <a:prstGeom prst="rect">
            <a:avLst/>
          </a:prstGeom>
          <a:noFill/>
        </p:spPr>
        <p:txBody>
          <a:bodyPr wrap="none" rtlCol="0">
            <a:spAutoFit/>
          </a:bodyPr>
          <a:lstStyle/>
          <a:p>
            <a:r>
              <a:rPr lang="pt-PT" sz="1599" i="1" dirty="0">
                <a:solidFill>
                  <a:srgbClr val="385723"/>
                </a:solidFill>
                <a:latin typeface="Garamond" panose="02020404030301010803" pitchFamily="18" charset="0"/>
              </a:rPr>
              <a:t>Eneida Rodrigues, Direção Geral da Agricultura, Silvicultura e Pecuária</a:t>
            </a:r>
          </a:p>
          <a:p>
            <a:r>
              <a:rPr lang="pt-PT" sz="1599" i="1" dirty="0">
                <a:solidFill>
                  <a:srgbClr val="385723"/>
                </a:solidFill>
                <a:latin typeface="Garamond" panose="02020404030301010803" pitchFamily="18" charset="0"/>
              </a:rPr>
              <a:t>Praia, 22 de julho de 2020</a:t>
            </a:r>
          </a:p>
        </p:txBody>
      </p:sp>
    </p:spTree>
    <p:extLst>
      <p:ext uri="{BB962C8B-B14F-4D97-AF65-F5344CB8AC3E}">
        <p14:creationId xmlns:p14="http://schemas.microsoft.com/office/powerpoint/2010/main" val="3848324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Agricultura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7" name="Título 1">
            <a:extLst>
              <a:ext uri="{FF2B5EF4-FFF2-40B4-BE49-F238E27FC236}">
                <a16:creationId xmlns:a16="http://schemas.microsoft.com/office/drawing/2014/main" id="{07ED826F-56CF-4852-9EA9-5FE0459843F1}"/>
              </a:ext>
            </a:extLst>
          </p:cNvPr>
          <p:cNvSpPr txBox="1">
            <a:spLocks/>
          </p:cNvSpPr>
          <p:nvPr/>
        </p:nvSpPr>
        <p:spPr>
          <a:xfrm>
            <a:off x="615333" y="1925765"/>
            <a:ext cx="1808262" cy="5431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2800" b="1" dirty="0">
                <a:solidFill>
                  <a:srgbClr val="385723"/>
                </a:solidFill>
                <a:latin typeface="Tw Cen MT" panose="020B0602020104020603" pitchFamily="34" charset="0"/>
              </a:rPr>
              <a:t>Objetivos</a:t>
            </a:r>
          </a:p>
        </p:txBody>
      </p:sp>
      <p:sp>
        <p:nvSpPr>
          <p:cNvPr id="8" name="Marcador de Posição de Conteúdo 2">
            <a:extLst>
              <a:ext uri="{FF2B5EF4-FFF2-40B4-BE49-F238E27FC236}">
                <a16:creationId xmlns:a16="http://schemas.microsoft.com/office/drawing/2014/main" id="{FD77DBF8-2432-4595-9B9F-F7C1E64D9795}"/>
              </a:ext>
            </a:extLst>
          </p:cNvPr>
          <p:cNvSpPr txBox="1">
            <a:spLocks/>
          </p:cNvSpPr>
          <p:nvPr/>
        </p:nvSpPr>
        <p:spPr>
          <a:xfrm>
            <a:off x="1028287" y="2612206"/>
            <a:ext cx="10809751" cy="35034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pt-PT" sz="2000" b="1" dirty="0">
                <a:solidFill>
                  <a:srgbClr val="385723"/>
                </a:solidFill>
                <a:latin typeface="Tw Cen MT" panose="020B0602020104020603" pitchFamily="34" charset="0"/>
              </a:rPr>
              <a:t>Objetivo Geral</a:t>
            </a:r>
          </a:p>
          <a:p>
            <a:pPr algn="just"/>
            <a:r>
              <a:rPr lang="pt-PT" sz="2000" dirty="0">
                <a:latin typeface="Tw Cen MT" panose="020B0602020104020603" pitchFamily="34" charset="0"/>
              </a:rPr>
              <a:t>Contribuir para redução da degradação das terras através da conservação e proteção de solos, gestão sustentável dos sistemas de produção.</a:t>
            </a:r>
          </a:p>
          <a:p>
            <a:pPr algn="just"/>
            <a:endParaRPr lang="pt-PT" sz="2000" dirty="0">
              <a:latin typeface="Tw Cen MT" panose="020B0602020104020603" pitchFamily="34" charset="0"/>
            </a:endParaRPr>
          </a:p>
          <a:p>
            <a:pPr algn="just"/>
            <a:r>
              <a:rPr lang="pt-PT" sz="2000" b="1" dirty="0">
                <a:solidFill>
                  <a:srgbClr val="385723"/>
                </a:solidFill>
                <a:latin typeface="Tw Cen MT" panose="020B0602020104020603" pitchFamily="34" charset="0"/>
              </a:rPr>
              <a:t>Objetivo Especifico</a:t>
            </a:r>
          </a:p>
          <a:p>
            <a:pPr algn="just"/>
            <a:r>
              <a:rPr lang="pt-PT" sz="2000" dirty="0">
                <a:latin typeface="Tw Cen MT" panose="020B0602020104020603" pitchFamily="34" charset="0"/>
              </a:rPr>
              <a:t>Aumentar a produção e a produtividade </a:t>
            </a:r>
            <a:r>
              <a:rPr lang="pt-PT" sz="2000" dirty="0" err="1">
                <a:latin typeface="Tw Cen MT" panose="020B0602020104020603" pitchFamily="34" charset="0"/>
              </a:rPr>
              <a:t>agrosilvopastoril</a:t>
            </a:r>
            <a:endParaRPr lang="pt-PT" sz="2000" dirty="0">
              <a:latin typeface="Tw Cen MT" panose="020B0602020104020603" pitchFamily="34" charset="0"/>
            </a:endParaRPr>
          </a:p>
          <a:p>
            <a:pPr algn="just"/>
            <a:r>
              <a:rPr lang="pt-PT" sz="2000" dirty="0">
                <a:latin typeface="Tw Cen MT" panose="020B0602020104020603" pitchFamily="34" charset="0"/>
              </a:rPr>
              <a:t>Melhorar a produtividade do solo através das ações de CSA</a:t>
            </a:r>
          </a:p>
          <a:p>
            <a:pPr algn="just"/>
            <a:r>
              <a:rPr lang="pt-PT" sz="2000" dirty="0">
                <a:latin typeface="Tw Cen MT" panose="020B0602020104020603" pitchFamily="34" charset="0"/>
              </a:rPr>
              <a:t>Recuperação de ecossistemas degradados</a:t>
            </a:r>
          </a:p>
          <a:p>
            <a:pPr algn="just"/>
            <a:r>
              <a:rPr lang="pt-PT" sz="2000" dirty="0">
                <a:latin typeface="Tw Cen MT" panose="020B0602020104020603" pitchFamily="34" charset="0"/>
              </a:rPr>
              <a:t>Criação de </a:t>
            </a:r>
            <a:r>
              <a:rPr lang="pt-PT" sz="2000" dirty="0" err="1">
                <a:latin typeface="Tw Cen MT" panose="020B0602020104020603" pitchFamily="34" charset="0"/>
              </a:rPr>
              <a:t>AGRs</a:t>
            </a:r>
            <a:r>
              <a:rPr lang="pt-PT" sz="2000" dirty="0">
                <a:latin typeface="Tw Cen MT" panose="020B0602020104020603" pitchFamily="34" charset="0"/>
              </a:rPr>
              <a:t> para as famílias </a:t>
            </a:r>
          </a:p>
        </p:txBody>
      </p:sp>
      <p:sp>
        <p:nvSpPr>
          <p:cNvPr id="12" name="CaixaDeTexto 11">
            <a:extLst>
              <a:ext uri="{FF2B5EF4-FFF2-40B4-BE49-F238E27FC236}">
                <a16:creationId xmlns:a16="http://schemas.microsoft.com/office/drawing/2014/main" id="{831FB52C-DE40-4B51-8ECB-A085A0712505}"/>
              </a:ext>
            </a:extLst>
          </p:cNvPr>
          <p:cNvSpPr txBox="1"/>
          <p:nvPr/>
        </p:nvSpPr>
        <p:spPr>
          <a:xfrm>
            <a:off x="7029978" y="6305284"/>
            <a:ext cx="5178534" cy="584519"/>
          </a:xfrm>
          <a:prstGeom prst="rect">
            <a:avLst/>
          </a:prstGeom>
          <a:noFill/>
        </p:spPr>
        <p:txBody>
          <a:bodyPr wrap="none" rtlCol="0">
            <a:spAutoFit/>
          </a:bodyPr>
          <a:lstStyle/>
          <a:p>
            <a:r>
              <a:rPr lang="pt-PT" sz="1599" i="1" dirty="0">
                <a:solidFill>
                  <a:srgbClr val="385723"/>
                </a:solidFill>
                <a:latin typeface="Garamond" panose="02020404030301010803" pitchFamily="18" charset="0"/>
              </a:rPr>
              <a:t>Eneida Rodrigues, Direção Geral da Agricultura, Silvicultura e Pecuária</a:t>
            </a:r>
          </a:p>
          <a:p>
            <a:r>
              <a:rPr lang="pt-PT" sz="1599" i="1" dirty="0">
                <a:solidFill>
                  <a:srgbClr val="385723"/>
                </a:solidFill>
                <a:latin typeface="Garamond" panose="02020404030301010803" pitchFamily="18" charset="0"/>
              </a:rPr>
              <a:t>Praia, 22 de julho de 2020</a:t>
            </a:r>
          </a:p>
        </p:txBody>
      </p:sp>
    </p:spTree>
    <p:extLst>
      <p:ext uri="{BB962C8B-B14F-4D97-AF65-F5344CB8AC3E}">
        <p14:creationId xmlns:p14="http://schemas.microsoft.com/office/powerpoint/2010/main" val="1479597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Agricultura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7" name="Título 1">
            <a:extLst>
              <a:ext uri="{FF2B5EF4-FFF2-40B4-BE49-F238E27FC236}">
                <a16:creationId xmlns:a16="http://schemas.microsoft.com/office/drawing/2014/main" id="{4EB41DC2-F332-497F-82BF-4BDE283BF35E}"/>
              </a:ext>
            </a:extLst>
          </p:cNvPr>
          <p:cNvSpPr txBox="1">
            <a:spLocks/>
          </p:cNvSpPr>
          <p:nvPr/>
        </p:nvSpPr>
        <p:spPr>
          <a:xfrm>
            <a:off x="779208" y="1925765"/>
            <a:ext cx="4854677" cy="559978"/>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2800" b="1" dirty="0">
                <a:solidFill>
                  <a:srgbClr val="385723"/>
                </a:solidFill>
                <a:latin typeface="Tw Cen MT" panose="020B0602020104020603" pitchFamily="34" charset="0"/>
              </a:rPr>
              <a:t>Ilhas prioritárias de intervenção</a:t>
            </a:r>
          </a:p>
        </p:txBody>
      </p:sp>
      <p:sp>
        <p:nvSpPr>
          <p:cNvPr id="8" name="Marcador de Posição de Conteúdo 2">
            <a:extLst>
              <a:ext uri="{FF2B5EF4-FFF2-40B4-BE49-F238E27FC236}">
                <a16:creationId xmlns:a16="http://schemas.microsoft.com/office/drawing/2014/main" id="{24E44A27-BA58-4AFA-9588-F0072E9818D2}"/>
              </a:ext>
            </a:extLst>
          </p:cNvPr>
          <p:cNvSpPr txBox="1">
            <a:spLocks/>
          </p:cNvSpPr>
          <p:nvPr/>
        </p:nvSpPr>
        <p:spPr>
          <a:xfrm>
            <a:off x="1418304" y="2808756"/>
            <a:ext cx="4215581" cy="17139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000" dirty="0">
                <a:latin typeface="Tw Cen MT" panose="020B0602020104020603" pitchFamily="34" charset="0"/>
              </a:rPr>
              <a:t>Santo Antão (Porto Novo)</a:t>
            </a:r>
          </a:p>
          <a:p>
            <a:pPr algn="l"/>
            <a:r>
              <a:rPr lang="pt-PT" sz="2000" dirty="0">
                <a:latin typeface="Tw Cen MT" panose="020B0602020104020603" pitchFamily="34" charset="0"/>
              </a:rPr>
              <a:t>São Nicolau</a:t>
            </a:r>
          </a:p>
          <a:p>
            <a:pPr algn="l"/>
            <a:r>
              <a:rPr lang="pt-PT" sz="2000" dirty="0">
                <a:latin typeface="Tw Cen MT" panose="020B0602020104020603" pitchFamily="34" charset="0"/>
              </a:rPr>
              <a:t>Santiago</a:t>
            </a:r>
          </a:p>
          <a:p>
            <a:pPr algn="l"/>
            <a:r>
              <a:rPr lang="pt-PT" sz="2000" dirty="0">
                <a:latin typeface="Tw Cen MT" panose="020B0602020104020603" pitchFamily="34" charset="0"/>
              </a:rPr>
              <a:t>Fogo</a:t>
            </a:r>
          </a:p>
          <a:p>
            <a:pPr algn="l"/>
            <a:endParaRPr lang="pt-PT" sz="2000" dirty="0">
              <a:latin typeface="Tw Cen MT" panose="020B0602020104020603" pitchFamily="34" charset="0"/>
            </a:endParaRPr>
          </a:p>
        </p:txBody>
      </p:sp>
      <p:sp>
        <p:nvSpPr>
          <p:cNvPr id="10" name="CaixaDeTexto 9">
            <a:extLst>
              <a:ext uri="{FF2B5EF4-FFF2-40B4-BE49-F238E27FC236}">
                <a16:creationId xmlns:a16="http://schemas.microsoft.com/office/drawing/2014/main" id="{EABC4053-F2B3-4A95-B689-4DC2B91A3114}"/>
              </a:ext>
            </a:extLst>
          </p:cNvPr>
          <p:cNvSpPr txBox="1"/>
          <p:nvPr/>
        </p:nvSpPr>
        <p:spPr>
          <a:xfrm>
            <a:off x="7029978" y="6305284"/>
            <a:ext cx="5178534" cy="584519"/>
          </a:xfrm>
          <a:prstGeom prst="rect">
            <a:avLst/>
          </a:prstGeom>
          <a:noFill/>
        </p:spPr>
        <p:txBody>
          <a:bodyPr wrap="none" rtlCol="0">
            <a:spAutoFit/>
          </a:bodyPr>
          <a:lstStyle/>
          <a:p>
            <a:r>
              <a:rPr lang="pt-PT" sz="1599" i="1" dirty="0">
                <a:solidFill>
                  <a:srgbClr val="385723"/>
                </a:solidFill>
                <a:latin typeface="Garamond" panose="02020404030301010803" pitchFamily="18" charset="0"/>
              </a:rPr>
              <a:t>Eneida Rodrigues, Direção Geral da Agricultura, Silvicultura e Pecuária</a:t>
            </a:r>
          </a:p>
          <a:p>
            <a:r>
              <a:rPr lang="pt-PT" sz="1599" i="1" dirty="0">
                <a:solidFill>
                  <a:srgbClr val="385723"/>
                </a:solidFill>
                <a:latin typeface="Garamond" panose="02020404030301010803" pitchFamily="18" charset="0"/>
              </a:rPr>
              <a:t>Praia, 22 de julho de 2020</a:t>
            </a:r>
          </a:p>
        </p:txBody>
      </p:sp>
    </p:spTree>
    <p:extLst>
      <p:ext uri="{BB962C8B-B14F-4D97-AF65-F5344CB8AC3E}">
        <p14:creationId xmlns:p14="http://schemas.microsoft.com/office/powerpoint/2010/main" val="55522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Agricultura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7" name="Título 1">
            <a:extLst>
              <a:ext uri="{FF2B5EF4-FFF2-40B4-BE49-F238E27FC236}">
                <a16:creationId xmlns:a16="http://schemas.microsoft.com/office/drawing/2014/main" id="{D82D7A3F-F7DC-4778-9294-DE42B34D7845}"/>
              </a:ext>
            </a:extLst>
          </p:cNvPr>
          <p:cNvSpPr txBox="1">
            <a:spLocks/>
          </p:cNvSpPr>
          <p:nvPr/>
        </p:nvSpPr>
        <p:spPr>
          <a:xfrm>
            <a:off x="779208" y="1838632"/>
            <a:ext cx="6591409" cy="5431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2800" b="1" dirty="0">
                <a:solidFill>
                  <a:srgbClr val="385723"/>
                </a:solidFill>
                <a:latin typeface="Tw Cen MT" panose="020B0602020104020603" pitchFamily="34" charset="0"/>
              </a:rPr>
              <a:t>Justificação da escolha das ilhas</a:t>
            </a:r>
          </a:p>
        </p:txBody>
      </p:sp>
      <p:sp>
        <p:nvSpPr>
          <p:cNvPr id="8" name="Marcador de Posição de Conteúdo 2">
            <a:extLst>
              <a:ext uri="{FF2B5EF4-FFF2-40B4-BE49-F238E27FC236}">
                <a16:creationId xmlns:a16="http://schemas.microsoft.com/office/drawing/2014/main" id="{DBB7642E-D3B6-4012-9E99-B8CA17ADFAC2}"/>
              </a:ext>
            </a:extLst>
          </p:cNvPr>
          <p:cNvSpPr txBox="1">
            <a:spLocks/>
          </p:cNvSpPr>
          <p:nvPr/>
        </p:nvSpPr>
        <p:spPr>
          <a:xfrm>
            <a:off x="1028287" y="2528841"/>
            <a:ext cx="10796609" cy="37393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ü"/>
            </a:pPr>
            <a:r>
              <a:rPr lang="pt-PT" sz="2000" dirty="0">
                <a:latin typeface="Tw Cen MT" panose="020B0602020104020603" pitchFamily="34" charset="0"/>
              </a:rPr>
              <a:t>76.6 % das terras degradadas (SDG 15) encontram se nesses 4 ilhas</a:t>
            </a:r>
          </a:p>
          <a:p>
            <a:pPr marL="342900" indent="-342900" algn="just">
              <a:buFont typeface="Wingdings" panose="05000000000000000000" pitchFamily="2" charset="2"/>
              <a:buChar char="ü"/>
            </a:pPr>
            <a:r>
              <a:rPr lang="pt-PT" sz="2000" dirty="0">
                <a:latin typeface="Tw Cen MT" panose="020B0602020104020603" pitchFamily="34" charset="0"/>
              </a:rPr>
              <a:t>Santiago, São Antão, Fogo e São Nicolau são as ilhas onde as populações são mais afetadas pela insegurança alimentar, </a:t>
            </a:r>
          </a:p>
          <a:p>
            <a:pPr marL="342900" indent="-342900" algn="just">
              <a:buFont typeface="Wingdings" panose="05000000000000000000" pitchFamily="2" charset="2"/>
              <a:buChar char="ü"/>
            </a:pPr>
            <a:r>
              <a:rPr lang="pt-PT" sz="2000" dirty="0">
                <a:latin typeface="Tw Cen MT" panose="020B0602020104020603" pitchFamily="34" charset="0"/>
              </a:rPr>
              <a:t> 75 % das áreas protegidas do Pais estão concentradas nessas 4 ilhas, </a:t>
            </a:r>
          </a:p>
          <a:p>
            <a:pPr marL="342900" indent="-342900" algn="just">
              <a:buFont typeface="Wingdings" panose="05000000000000000000" pitchFamily="2" charset="2"/>
              <a:buChar char="ü"/>
            </a:pPr>
            <a:r>
              <a:rPr lang="pt-PT" sz="2000" dirty="0">
                <a:latin typeface="Tw Cen MT" panose="020B0602020104020603" pitchFamily="34" charset="0"/>
              </a:rPr>
              <a:t> Mais de 80 % das terras agrícolas estão nessas 4 ilhas, </a:t>
            </a:r>
          </a:p>
          <a:p>
            <a:pPr marL="342900" indent="-342900" algn="just">
              <a:buFont typeface="Wingdings" panose="05000000000000000000" pitchFamily="2" charset="2"/>
              <a:buChar char="ü"/>
            </a:pPr>
            <a:r>
              <a:rPr lang="pt-PT" sz="2000" dirty="0">
                <a:latin typeface="Tw Cen MT" panose="020B0602020104020603" pitchFamily="34" charset="0"/>
              </a:rPr>
              <a:t> 72 % da população do arquipélago vivem nessas ilhas</a:t>
            </a:r>
          </a:p>
          <a:p>
            <a:pPr marL="342900" indent="-342900" algn="just">
              <a:buFont typeface="Wingdings" panose="05000000000000000000" pitchFamily="2" charset="2"/>
              <a:buChar char="ü"/>
            </a:pPr>
            <a:r>
              <a:rPr lang="pt-PT" sz="2000" dirty="0">
                <a:latin typeface="Tw Cen MT" panose="020B0602020104020603" pitchFamily="34" charset="0"/>
              </a:rPr>
              <a:t>As últimas secas impactaram mais o tecido ecológico e social das maiores ilhas agrícolas do arquipélago (Santiago, São Antão, Fogo e São Nicolau), </a:t>
            </a:r>
          </a:p>
          <a:p>
            <a:pPr marL="342900" indent="-342900" algn="just">
              <a:buFont typeface="Wingdings" panose="05000000000000000000" pitchFamily="2" charset="2"/>
              <a:buChar char="ü"/>
            </a:pPr>
            <a:r>
              <a:rPr lang="pt-PT" sz="2000" dirty="0">
                <a:latin typeface="Tw Cen MT" panose="020B0602020104020603" pitchFamily="34" charset="0"/>
              </a:rPr>
              <a:t>Essas 4 ilhas têm enormes potencialidades em vários domínios (agricultura, ambiente turístico, energias renováveis) que devem ser valorizadas e traduzidas em riqueza e rendimento.</a:t>
            </a:r>
          </a:p>
        </p:txBody>
      </p:sp>
      <p:sp>
        <p:nvSpPr>
          <p:cNvPr id="9" name="CaixaDeTexto 8">
            <a:extLst>
              <a:ext uri="{FF2B5EF4-FFF2-40B4-BE49-F238E27FC236}">
                <a16:creationId xmlns:a16="http://schemas.microsoft.com/office/drawing/2014/main" id="{9B28305D-5F0A-4D83-A4DF-718A76231800}"/>
              </a:ext>
            </a:extLst>
          </p:cNvPr>
          <p:cNvSpPr txBox="1"/>
          <p:nvPr/>
        </p:nvSpPr>
        <p:spPr>
          <a:xfrm>
            <a:off x="7029978" y="6305284"/>
            <a:ext cx="5178534" cy="584519"/>
          </a:xfrm>
          <a:prstGeom prst="rect">
            <a:avLst/>
          </a:prstGeom>
          <a:noFill/>
        </p:spPr>
        <p:txBody>
          <a:bodyPr wrap="none" rtlCol="0">
            <a:spAutoFit/>
          </a:bodyPr>
          <a:lstStyle/>
          <a:p>
            <a:r>
              <a:rPr lang="pt-PT" sz="1599" i="1" dirty="0">
                <a:solidFill>
                  <a:srgbClr val="385723"/>
                </a:solidFill>
                <a:latin typeface="Garamond" panose="02020404030301010803" pitchFamily="18" charset="0"/>
              </a:rPr>
              <a:t>Eneida Rodrigues, Direção Geral da Agricultura, Silvicultura e Pecuária</a:t>
            </a:r>
          </a:p>
          <a:p>
            <a:r>
              <a:rPr lang="pt-PT" sz="1599" i="1" dirty="0">
                <a:solidFill>
                  <a:srgbClr val="385723"/>
                </a:solidFill>
                <a:latin typeface="Garamond" panose="02020404030301010803" pitchFamily="18" charset="0"/>
              </a:rPr>
              <a:t>Praia, 22 de julho de 2020</a:t>
            </a:r>
          </a:p>
        </p:txBody>
      </p:sp>
    </p:spTree>
    <p:extLst>
      <p:ext uri="{BB962C8B-B14F-4D97-AF65-F5344CB8AC3E}">
        <p14:creationId xmlns:p14="http://schemas.microsoft.com/office/powerpoint/2010/main" val="304441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Agricultura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7" name="Título 1">
            <a:extLst>
              <a:ext uri="{FF2B5EF4-FFF2-40B4-BE49-F238E27FC236}">
                <a16:creationId xmlns:a16="http://schemas.microsoft.com/office/drawing/2014/main" id="{F8CB479F-BE45-43B8-ABB9-9398E58362B0}"/>
              </a:ext>
            </a:extLst>
          </p:cNvPr>
          <p:cNvSpPr txBox="1">
            <a:spLocks/>
          </p:cNvSpPr>
          <p:nvPr/>
        </p:nvSpPr>
        <p:spPr>
          <a:xfrm>
            <a:off x="621892" y="2097562"/>
            <a:ext cx="3694470" cy="47378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2800" b="1" dirty="0">
                <a:solidFill>
                  <a:schemeClr val="accent1"/>
                </a:solidFill>
                <a:latin typeface="Tw Cen MT" panose="020B0602020104020603" pitchFamily="34" charset="0"/>
              </a:rPr>
              <a:t>Resultados esperados</a:t>
            </a:r>
          </a:p>
        </p:txBody>
      </p:sp>
      <p:sp>
        <p:nvSpPr>
          <p:cNvPr id="8" name="Marcador de Posição de Conteúdo 2">
            <a:extLst>
              <a:ext uri="{FF2B5EF4-FFF2-40B4-BE49-F238E27FC236}">
                <a16:creationId xmlns:a16="http://schemas.microsoft.com/office/drawing/2014/main" id="{7B2871B8-E03F-477C-9430-6F4CD246F891}"/>
              </a:ext>
            </a:extLst>
          </p:cNvPr>
          <p:cNvSpPr txBox="1">
            <a:spLocks/>
          </p:cNvSpPr>
          <p:nvPr/>
        </p:nvSpPr>
        <p:spPr>
          <a:xfrm>
            <a:off x="1034845" y="2651440"/>
            <a:ext cx="7765026" cy="18713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000" dirty="0">
                <a:solidFill>
                  <a:prstClr val="black"/>
                </a:solidFill>
                <a:latin typeface="Tw Cen MT" panose="020B0602020104020603" pitchFamily="34" charset="0"/>
              </a:rPr>
              <a:t>Produção e a produtividade </a:t>
            </a:r>
            <a:r>
              <a:rPr lang="pt-PT" sz="2000" dirty="0" err="1">
                <a:solidFill>
                  <a:prstClr val="black"/>
                </a:solidFill>
                <a:latin typeface="Tw Cen MT" panose="020B0602020104020603" pitchFamily="34" charset="0"/>
              </a:rPr>
              <a:t>agrosilvopastoril</a:t>
            </a:r>
            <a:r>
              <a:rPr lang="pt-PT" sz="2000" dirty="0">
                <a:solidFill>
                  <a:prstClr val="black"/>
                </a:solidFill>
                <a:latin typeface="Tw Cen MT" panose="020B0602020104020603" pitchFamily="34" charset="0"/>
              </a:rPr>
              <a:t> aumentada;</a:t>
            </a:r>
          </a:p>
          <a:p>
            <a:pPr algn="l"/>
            <a:r>
              <a:rPr lang="pt-PT" sz="2000" dirty="0">
                <a:solidFill>
                  <a:prstClr val="black"/>
                </a:solidFill>
                <a:latin typeface="Tw Cen MT" panose="020B0602020104020603" pitchFamily="34" charset="0"/>
              </a:rPr>
              <a:t>Produtividade do solo melhorada;</a:t>
            </a:r>
          </a:p>
          <a:p>
            <a:pPr algn="l"/>
            <a:r>
              <a:rPr lang="pt-PT" sz="2000" dirty="0">
                <a:solidFill>
                  <a:prstClr val="black"/>
                </a:solidFill>
                <a:latin typeface="Tw Cen MT" panose="020B0602020104020603" pitchFamily="34" charset="0"/>
              </a:rPr>
              <a:t>Ecossistemas restaurados;</a:t>
            </a:r>
          </a:p>
          <a:p>
            <a:pPr algn="l"/>
            <a:r>
              <a:rPr lang="pt-PT" sz="2000" dirty="0">
                <a:solidFill>
                  <a:prstClr val="black"/>
                </a:solidFill>
                <a:latin typeface="Tw Cen MT" panose="020B0602020104020603" pitchFamily="34" charset="0"/>
              </a:rPr>
              <a:t>Atividades geradoras de rendimento criadas.</a:t>
            </a:r>
          </a:p>
          <a:p>
            <a:pPr algn="l"/>
            <a:endParaRPr lang="pt-PT" sz="2000" dirty="0">
              <a:latin typeface="Tw Cen MT" panose="020B0602020104020603" pitchFamily="34" charset="0"/>
            </a:endParaRPr>
          </a:p>
        </p:txBody>
      </p:sp>
      <p:sp>
        <p:nvSpPr>
          <p:cNvPr id="9" name="CaixaDeTexto 8">
            <a:extLst>
              <a:ext uri="{FF2B5EF4-FFF2-40B4-BE49-F238E27FC236}">
                <a16:creationId xmlns:a16="http://schemas.microsoft.com/office/drawing/2014/main" id="{539627D1-1546-4A21-8A03-B4D113E58AC4}"/>
              </a:ext>
            </a:extLst>
          </p:cNvPr>
          <p:cNvSpPr txBox="1"/>
          <p:nvPr/>
        </p:nvSpPr>
        <p:spPr>
          <a:xfrm>
            <a:off x="7029978" y="6305284"/>
            <a:ext cx="5178534" cy="584519"/>
          </a:xfrm>
          <a:prstGeom prst="rect">
            <a:avLst/>
          </a:prstGeom>
          <a:noFill/>
        </p:spPr>
        <p:txBody>
          <a:bodyPr wrap="none" rtlCol="0">
            <a:spAutoFit/>
          </a:bodyPr>
          <a:lstStyle/>
          <a:p>
            <a:r>
              <a:rPr lang="pt-PT" sz="1599" i="1" dirty="0">
                <a:solidFill>
                  <a:srgbClr val="385723"/>
                </a:solidFill>
                <a:latin typeface="Garamond" panose="02020404030301010803" pitchFamily="18" charset="0"/>
              </a:rPr>
              <a:t>Eneida Rodrigues, Direção Geral da Agricultura, Silvicultura e Pecuária</a:t>
            </a:r>
          </a:p>
          <a:p>
            <a:r>
              <a:rPr lang="pt-PT" sz="1599" i="1" dirty="0">
                <a:solidFill>
                  <a:srgbClr val="385723"/>
                </a:solidFill>
                <a:latin typeface="Garamond" panose="02020404030301010803" pitchFamily="18" charset="0"/>
              </a:rPr>
              <a:t>Praia, 22 de julho de 2020</a:t>
            </a:r>
          </a:p>
        </p:txBody>
      </p:sp>
    </p:spTree>
    <p:extLst>
      <p:ext uri="{BB962C8B-B14F-4D97-AF65-F5344CB8AC3E}">
        <p14:creationId xmlns:p14="http://schemas.microsoft.com/office/powerpoint/2010/main" val="1730375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Agricultura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7" name="Título 1">
            <a:extLst>
              <a:ext uri="{FF2B5EF4-FFF2-40B4-BE49-F238E27FC236}">
                <a16:creationId xmlns:a16="http://schemas.microsoft.com/office/drawing/2014/main" id="{0AB27FEB-B8CB-4769-979A-8E21C945B472}"/>
              </a:ext>
            </a:extLst>
          </p:cNvPr>
          <p:cNvSpPr txBox="1">
            <a:spLocks/>
          </p:cNvSpPr>
          <p:nvPr/>
        </p:nvSpPr>
        <p:spPr>
          <a:xfrm>
            <a:off x="641555" y="2012759"/>
            <a:ext cx="3605982" cy="481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2800" b="1" dirty="0">
                <a:solidFill>
                  <a:srgbClr val="385723"/>
                </a:solidFill>
                <a:latin typeface="Tw Cen MT" panose="020B0602020104020603" pitchFamily="34" charset="0"/>
              </a:rPr>
              <a:t>Ações Prioritárias</a:t>
            </a:r>
          </a:p>
        </p:txBody>
      </p:sp>
      <p:sp>
        <p:nvSpPr>
          <p:cNvPr id="8" name="Marcador de Posição de Conteúdo 2">
            <a:extLst>
              <a:ext uri="{FF2B5EF4-FFF2-40B4-BE49-F238E27FC236}">
                <a16:creationId xmlns:a16="http://schemas.microsoft.com/office/drawing/2014/main" id="{52AD5AD0-9630-46CF-9C0F-C4527C921171}"/>
              </a:ext>
            </a:extLst>
          </p:cNvPr>
          <p:cNvSpPr txBox="1">
            <a:spLocks/>
          </p:cNvSpPr>
          <p:nvPr/>
        </p:nvSpPr>
        <p:spPr>
          <a:xfrm>
            <a:off x="1034845" y="2409777"/>
            <a:ext cx="10793362" cy="40598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54013" indent="-354013" algn="just">
              <a:lnSpc>
                <a:spcPct val="100000"/>
              </a:lnSpc>
              <a:spcBef>
                <a:spcPts val="0"/>
              </a:spcBef>
              <a:buFont typeface="+mj-lt"/>
              <a:buAutoNum type="arabicPeriod"/>
            </a:pPr>
            <a:r>
              <a:rPr lang="pt-PT" sz="2000" dirty="0">
                <a:latin typeface="Tw Cen MT" panose="020B0602020104020603" pitchFamily="34" charset="0"/>
              </a:rPr>
              <a:t>Recuperação das terras degradadas e aumento da área florestada (espécies florestais, fruteiras e forrageiras)</a:t>
            </a:r>
          </a:p>
          <a:p>
            <a:pPr marL="354013" indent="-354013" algn="just">
              <a:lnSpc>
                <a:spcPct val="100000"/>
              </a:lnSpc>
              <a:spcBef>
                <a:spcPts val="0"/>
              </a:spcBef>
              <a:buFont typeface="+mj-lt"/>
              <a:buAutoNum type="arabicPeriod"/>
            </a:pPr>
            <a:r>
              <a:rPr lang="pt-PT" sz="2000" dirty="0">
                <a:latin typeface="Tw Cen MT" panose="020B0602020104020603" pitchFamily="34" charset="0"/>
              </a:rPr>
              <a:t>Recuperar e aumentar a capacidade da produtividade das terras agrícolas de regadio e de sequeiro </a:t>
            </a:r>
          </a:p>
          <a:p>
            <a:pPr marL="354013" indent="-354013" algn="just">
              <a:lnSpc>
                <a:spcPct val="100000"/>
              </a:lnSpc>
              <a:spcBef>
                <a:spcPts val="0"/>
              </a:spcBef>
              <a:buFont typeface="+mj-lt"/>
              <a:buAutoNum type="arabicPeriod"/>
            </a:pPr>
            <a:r>
              <a:rPr lang="pt-PT" sz="2000" dirty="0">
                <a:latin typeface="Tw Cen MT" panose="020B0602020104020603" pitchFamily="34" charset="0"/>
              </a:rPr>
              <a:t>Aumentar a produção e a produtividade agro-silvo-pastoril através de sistemas de produção inovadores, diversificados e sustentáveis (variedades melhoradas, confinamento animais, </a:t>
            </a:r>
            <a:r>
              <a:rPr lang="pt-PT" sz="2000" dirty="0" err="1">
                <a:latin typeface="Tw Cen MT" panose="020B0602020104020603" pitchFamily="34" charset="0"/>
              </a:rPr>
              <a:t>microirrigação</a:t>
            </a:r>
            <a:r>
              <a:rPr lang="pt-PT" sz="2000" dirty="0">
                <a:latin typeface="Tw Cen MT" panose="020B0602020104020603" pitchFamily="34" charset="0"/>
              </a:rPr>
              <a:t>), reduzir as perdas pós-colheita e reforçar o aproveitamento dos recursos hídricos existentes (agua salobra, residuais subterrâneos e superficiais). </a:t>
            </a:r>
          </a:p>
          <a:p>
            <a:pPr marL="354013" indent="-354013" algn="just">
              <a:lnSpc>
                <a:spcPct val="100000"/>
              </a:lnSpc>
              <a:spcBef>
                <a:spcPts val="0"/>
              </a:spcBef>
              <a:buFont typeface="+mj-lt"/>
              <a:buAutoNum type="arabicPeriod"/>
            </a:pPr>
            <a:r>
              <a:rPr lang="pt-PT" sz="2000" dirty="0">
                <a:latin typeface="Tw Cen MT" panose="020B0602020104020603" pitchFamily="34" charset="0"/>
              </a:rPr>
              <a:t>Reforçar o ordenamento das bacias hidrográficas com a fixação dos solos das encostas e a correção torrencial das ribeiras. </a:t>
            </a:r>
          </a:p>
          <a:p>
            <a:pPr marL="354013" indent="-354013" algn="just">
              <a:lnSpc>
                <a:spcPct val="100000"/>
              </a:lnSpc>
              <a:spcBef>
                <a:spcPts val="0"/>
              </a:spcBef>
              <a:buFont typeface="+mj-lt"/>
              <a:buAutoNum type="arabicPeriod"/>
            </a:pPr>
            <a:r>
              <a:rPr lang="pt-PT" sz="2000" dirty="0">
                <a:latin typeface="Tw Cen MT" panose="020B0602020104020603" pitchFamily="34" charset="0"/>
              </a:rPr>
              <a:t>Empoderar os utilizadores das terras: sobretudo jovens e mulheres chefes de família, melhorando o acesso a crédito agrícola para assegurar uma melhor produção, transformação e comercialização dos produtos agrários. </a:t>
            </a:r>
          </a:p>
        </p:txBody>
      </p:sp>
      <p:sp>
        <p:nvSpPr>
          <p:cNvPr id="9" name="CaixaDeTexto 8">
            <a:extLst>
              <a:ext uri="{FF2B5EF4-FFF2-40B4-BE49-F238E27FC236}">
                <a16:creationId xmlns:a16="http://schemas.microsoft.com/office/drawing/2014/main" id="{B9D2DB40-5A76-4C71-A486-B64B9F321A20}"/>
              </a:ext>
            </a:extLst>
          </p:cNvPr>
          <p:cNvSpPr txBox="1"/>
          <p:nvPr/>
        </p:nvSpPr>
        <p:spPr>
          <a:xfrm>
            <a:off x="7029978" y="6305284"/>
            <a:ext cx="5178534" cy="584519"/>
          </a:xfrm>
          <a:prstGeom prst="rect">
            <a:avLst/>
          </a:prstGeom>
          <a:noFill/>
        </p:spPr>
        <p:txBody>
          <a:bodyPr wrap="none" rtlCol="0">
            <a:spAutoFit/>
          </a:bodyPr>
          <a:lstStyle/>
          <a:p>
            <a:r>
              <a:rPr lang="pt-PT" sz="1599" i="1" dirty="0">
                <a:solidFill>
                  <a:srgbClr val="385723"/>
                </a:solidFill>
                <a:latin typeface="Garamond" panose="02020404030301010803" pitchFamily="18" charset="0"/>
              </a:rPr>
              <a:t>Eneida Rodrigues, Direção Geral da Agricultura, Silvicultura e Pecuária</a:t>
            </a:r>
          </a:p>
          <a:p>
            <a:r>
              <a:rPr lang="pt-PT" sz="1599" i="1" dirty="0">
                <a:solidFill>
                  <a:srgbClr val="385723"/>
                </a:solidFill>
                <a:latin typeface="Garamond" panose="02020404030301010803" pitchFamily="18" charset="0"/>
              </a:rPr>
              <a:t>Praia, 22 de julho de 2020</a:t>
            </a:r>
          </a:p>
        </p:txBody>
      </p:sp>
    </p:spTree>
    <p:extLst>
      <p:ext uri="{BB962C8B-B14F-4D97-AF65-F5344CB8AC3E}">
        <p14:creationId xmlns:p14="http://schemas.microsoft.com/office/powerpoint/2010/main" val="3813081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Energia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6" name="CaixaDeTexto 5">
            <a:extLst>
              <a:ext uri="{FF2B5EF4-FFF2-40B4-BE49-F238E27FC236}">
                <a16:creationId xmlns:a16="http://schemas.microsoft.com/office/drawing/2014/main" id="{FD4F292E-90C3-4A7F-97CF-ABBB43F0DC97}"/>
              </a:ext>
            </a:extLst>
          </p:cNvPr>
          <p:cNvSpPr txBox="1"/>
          <p:nvPr/>
        </p:nvSpPr>
        <p:spPr>
          <a:xfrm>
            <a:off x="7541249" y="6305284"/>
            <a:ext cx="4637744" cy="584519"/>
          </a:xfrm>
          <a:prstGeom prst="rect">
            <a:avLst/>
          </a:prstGeom>
          <a:noFill/>
        </p:spPr>
        <p:txBody>
          <a:bodyPr wrap="none" rtlCol="0">
            <a:spAutoFit/>
          </a:bodyPr>
          <a:lstStyle/>
          <a:p>
            <a:r>
              <a:rPr lang="pt-PT" sz="1599" i="1" dirty="0">
                <a:solidFill>
                  <a:srgbClr val="E46C0A"/>
                </a:solidFill>
                <a:latin typeface="Garamond" panose="02020404030301010803" pitchFamily="18" charset="0"/>
              </a:rPr>
              <a:t>Rito Évora, Direção Nacional de Indústria, Comércio e Energia</a:t>
            </a:r>
          </a:p>
          <a:p>
            <a:r>
              <a:rPr lang="pt-PT" sz="1599" i="1" dirty="0">
                <a:solidFill>
                  <a:srgbClr val="E46C0A"/>
                </a:solidFill>
                <a:latin typeface="Garamond" panose="02020404030301010803" pitchFamily="18" charset="0"/>
              </a:rPr>
              <a:t>Praia, 22 de julho de 2020</a:t>
            </a:r>
          </a:p>
        </p:txBody>
      </p:sp>
      <p:sp>
        <p:nvSpPr>
          <p:cNvPr id="8" name="Retângulo 7">
            <a:extLst>
              <a:ext uri="{FF2B5EF4-FFF2-40B4-BE49-F238E27FC236}">
                <a16:creationId xmlns:a16="http://schemas.microsoft.com/office/drawing/2014/main" id="{29839896-3F7B-441F-9820-2AC7D8A4E29E}"/>
              </a:ext>
            </a:extLst>
          </p:cNvPr>
          <p:cNvSpPr/>
          <p:nvPr/>
        </p:nvSpPr>
        <p:spPr>
          <a:xfrm>
            <a:off x="1727444" y="2860750"/>
            <a:ext cx="9900000" cy="1661993"/>
          </a:xfrm>
          <a:prstGeom prst="rect">
            <a:avLst/>
          </a:prstGeom>
        </p:spPr>
        <p:txBody>
          <a:bodyPr wrap="square">
            <a:spAutoFit/>
          </a:bodyPr>
          <a:lstStyle/>
          <a:p>
            <a:r>
              <a:rPr lang="pt-PT" sz="3600" b="1" dirty="0">
                <a:solidFill>
                  <a:srgbClr val="003893"/>
                </a:solidFill>
                <a:latin typeface="Tw Cen MT" panose="020B0602020104020603" pitchFamily="34" charset="0"/>
              </a:rPr>
              <a:t>DIÁLOGO NACIONAL GEF 7</a:t>
            </a:r>
          </a:p>
          <a:p>
            <a:r>
              <a:rPr lang="pt-PT" sz="6600" b="1" dirty="0">
                <a:solidFill>
                  <a:srgbClr val="C55A11"/>
                </a:solidFill>
                <a:latin typeface="Tw Cen MT" panose="020B0602020104020603" pitchFamily="34" charset="0"/>
              </a:rPr>
              <a:t>Prioridades Energia</a:t>
            </a:r>
            <a:endParaRPr lang="en-US" sz="6600" b="1" dirty="0">
              <a:solidFill>
                <a:srgbClr val="C55A11"/>
              </a:solidFill>
              <a:latin typeface="Tw Cen MT" panose="020B0602020104020603" pitchFamily="34" charset="0"/>
            </a:endParaRPr>
          </a:p>
        </p:txBody>
      </p:sp>
    </p:spTree>
    <p:extLst>
      <p:ext uri="{BB962C8B-B14F-4D97-AF65-F5344CB8AC3E}">
        <p14:creationId xmlns:p14="http://schemas.microsoft.com/office/powerpoint/2010/main" val="268432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Agrupar 20">
            <a:extLst>
              <a:ext uri="{FF2B5EF4-FFF2-40B4-BE49-F238E27FC236}">
                <a16:creationId xmlns:a16="http://schemas.microsoft.com/office/drawing/2014/main" id="{1E6259B2-1DCD-4A06-95D5-034D6FDECB74}"/>
              </a:ext>
            </a:extLst>
          </p:cNvPr>
          <p:cNvGrpSpPr>
            <a:grpSpLocks noChangeAspect="1"/>
          </p:cNvGrpSpPr>
          <p:nvPr/>
        </p:nvGrpSpPr>
        <p:grpSpPr>
          <a:xfrm>
            <a:off x="-6388" y="0"/>
            <a:ext cx="12211460" cy="6861882"/>
            <a:chOff x="2940" y="0"/>
            <a:chExt cx="9138120" cy="5134906"/>
          </a:xfrm>
        </p:grpSpPr>
        <p:pic>
          <p:nvPicPr>
            <p:cNvPr id="23" name="Imagem 22" descr="Uma imagem com guarda-chuva, tenda, papagaio&#10;&#10;Descrição gerada automaticamente">
              <a:extLst>
                <a:ext uri="{FF2B5EF4-FFF2-40B4-BE49-F238E27FC236}">
                  <a16:creationId xmlns:a16="http://schemas.microsoft.com/office/drawing/2014/main" id="{0F4A6AE3-32EC-49A6-8CE1-B4D08D0795F9}"/>
                </a:ext>
              </a:extLst>
            </p:cNvPr>
            <p:cNvPicPr>
              <a:picLocks noChangeAspect="1"/>
            </p:cNvPicPr>
            <p:nvPr/>
          </p:nvPicPr>
          <p:blipFill>
            <a:blip r:embed="rId2"/>
            <a:stretch>
              <a:fillRect/>
            </a:stretch>
          </p:blipFill>
          <p:spPr>
            <a:xfrm>
              <a:off x="2940" y="0"/>
              <a:ext cx="9138120" cy="1663786"/>
            </a:xfrm>
            <a:prstGeom prst="rect">
              <a:avLst/>
            </a:pr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54435" y="4728485"/>
              <a:ext cx="1847945" cy="406421"/>
            </a:xfrm>
            <a:prstGeom prst="rect">
              <a:avLst/>
            </a:prstGeom>
          </p:spPr>
        </p:pic>
      </p:grpSp>
      <p:sp>
        <p:nvSpPr>
          <p:cNvPr id="2" name="CaixaDeTexto 1">
            <a:extLst>
              <a:ext uri="{FF2B5EF4-FFF2-40B4-BE49-F238E27FC236}">
                <a16:creationId xmlns:a16="http://schemas.microsoft.com/office/drawing/2014/main" id="{0E1BCDE9-0836-49F5-9458-5583B630EC90}"/>
              </a:ext>
            </a:extLst>
          </p:cNvPr>
          <p:cNvSpPr txBox="1"/>
          <p:nvPr/>
        </p:nvSpPr>
        <p:spPr>
          <a:xfrm>
            <a:off x="1681316" y="1529358"/>
            <a:ext cx="4183774" cy="584775"/>
          </a:xfrm>
          <a:prstGeom prst="rect">
            <a:avLst/>
          </a:prstGeom>
          <a:noFill/>
        </p:spPr>
        <p:txBody>
          <a:bodyPr wrap="none" rtlCol="0">
            <a:spAutoFit/>
          </a:bodyPr>
          <a:lstStyle/>
          <a:p>
            <a:r>
              <a:rPr lang="pt-PT" sz="3200" dirty="0">
                <a:latin typeface="Tw Cen MT" panose="020B0602020104020603" pitchFamily="34" charset="0"/>
              </a:rPr>
              <a:t>Prioridades nos setores:</a:t>
            </a:r>
          </a:p>
        </p:txBody>
      </p:sp>
      <p:sp>
        <p:nvSpPr>
          <p:cNvPr id="10" name="CaixaDeTexto 9">
            <a:extLst>
              <a:ext uri="{FF2B5EF4-FFF2-40B4-BE49-F238E27FC236}">
                <a16:creationId xmlns:a16="http://schemas.microsoft.com/office/drawing/2014/main" id="{652782B3-6330-4554-ACD7-3E8E066D8A57}"/>
              </a:ext>
            </a:extLst>
          </p:cNvPr>
          <p:cNvSpPr txBox="1"/>
          <p:nvPr/>
        </p:nvSpPr>
        <p:spPr>
          <a:xfrm>
            <a:off x="2432163" y="2085017"/>
            <a:ext cx="3704860" cy="3559949"/>
          </a:xfrm>
          <a:prstGeom prst="rect">
            <a:avLst/>
          </a:prstGeom>
          <a:noFill/>
        </p:spPr>
        <p:txBody>
          <a:bodyPr wrap="none" rtlCol="0">
            <a:spAutoFit/>
          </a:bodyPr>
          <a:lstStyle/>
          <a:p>
            <a:pPr marL="457200" indent="-457200">
              <a:spcBef>
                <a:spcPts val="400"/>
              </a:spcBef>
              <a:spcAft>
                <a:spcPts val="400"/>
              </a:spcAft>
              <a:buFont typeface="Wingdings" panose="05000000000000000000" pitchFamily="2" charset="2"/>
              <a:buChar char="q"/>
            </a:pPr>
            <a:r>
              <a:rPr lang="pt-PT" sz="3200" dirty="0">
                <a:solidFill>
                  <a:srgbClr val="FFB200"/>
                </a:solidFill>
                <a:latin typeface="Tw Cen MT" panose="020B0602020104020603" pitchFamily="34" charset="0"/>
              </a:rPr>
              <a:t>Planeamento</a:t>
            </a:r>
          </a:p>
          <a:p>
            <a:pPr marL="457200" indent="-457200">
              <a:spcBef>
                <a:spcPts val="400"/>
              </a:spcBef>
              <a:spcAft>
                <a:spcPts val="400"/>
              </a:spcAft>
              <a:buFont typeface="Wingdings" panose="05000000000000000000" pitchFamily="2" charset="2"/>
              <a:buChar char="q"/>
            </a:pPr>
            <a:r>
              <a:rPr lang="pt-PT" sz="3200" dirty="0">
                <a:solidFill>
                  <a:srgbClr val="92D050"/>
                </a:solidFill>
                <a:latin typeface="Tw Cen MT" panose="020B0602020104020603" pitchFamily="34" charset="0"/>
              </a:rPr>
              <a:t>Ambiente</a:t>
            </a:r>
          </a:p>
          <a:p>
            <a:pPr marL="457200" indent="-457200">
              <a:spcBef>
                <a:spcPts val="400"/>
              </a:spcBef>
              <a:spcAft>
                <a:spcPts val="400"/>
              </a:spcAft>
              <a:buFont typeface="Wingdings" panose="05000000000000000000" pitchFamily="2" charset="2"/>
              <a:buChar char="q"/>
            </a:pPr>
            <a:r>
              <a:rPr lang="pt-PT" sz="3200" dirty="0">
                <a:solidFill>
                  <a:schemeClr val="accent6">
                    <a:lumMod val="50000"/>
                  </a:schemeClr>
                </a:solidFill>
                <a:latin typeface="Tw Cen MT" panose="020B0602020104020603" pitchFamily="34" charset="0"/>
              </a:rPr>
              <a:t>Agricultura</a:t>
            </a:r>
          </a:p>
          <a:p>
            <a:pPr marL="457200" indent="-457200">
              <a:spcBef>
                <a:spcPts val="400"/>
              </a:spcBef>
              <a:spcAft>
                <a:spcPts val="400"/>
              </a:spcAft>
              <a:buFont typeface="Wingdings" panose="05000000000000000000" pitchFamily="2" charset="2"/>
              <a:buChar char="q"/>
            </a:pPr>
            <a:r>
              <a:rPr lang="pt-PT" sz="3200" dirty="0">
                <a:solidFill>
                  <a:srgbClr val="C55A11"/>
                </a:solidFill>
                <a:latin typeface="Tw Cen MT" panose="020B0602020104020603" pitchFamily="34" charset="0"/>
              </a:rPr>
              <a:t>Energia</a:t>
            </a:r>
          </a:p>
          <a:p>
            <a:pPr marL="457200" indent="-457200">
              <a:spcBef>
                <a:spcPts val="400"/>
              </a:spcBef>
              <a:spcAft>
                <a:spcPts val="400"/>
              </a:spcAft>
              <a:buFont typeface="Wingdings" panose="05000000000000000000" pitchFamily="2" charset="2"/>
              <a:buChar char="q"/>
            </a:pPr>
            <a:r>
              <a:rPr lang="pt-PT" sz="3200" dirty="0">
                <a:solidFill>
                  <a:srgbClr val="00B0F0"/>
                </a:solidFill>
                <a:latin typeface="Tw Cen MT" panose="020B0602020104020603" pitchFamily="34" charset="0"/>
              </a:rPr>
              <a:t>Água e</a:t>
            </a:r>
          </a:p>
          <a:p>
            <a:pPr marL="457200" indent="-457200">
              <a:spcBef>
                <a:spcPts val="400"/>
              </a:spcBef>
              <a:spcAft>
                <a:spcPts val="400"/>
              </a:spcAft>
              <a:buFont typeface="Wingdings" panose="05000000000000000000" pitchFamily="2" charset="2"/>
              <a:buChar char="q"/>
            </a:pPr>
            <a:r>
              <a:rPr lang="pt-PT" sz="3200" dirty="0">
                <a:solidFill>
                  <a:srgbClr val="0070C0"/>
                </a:solidFill>
                <a:latin typeface="Tw Cen MT" panose="020B0602020104020603" pitchFamily="34" charset="0"/>
              </a:rPr>
              <a:t>Economia marítima</a:t>
            </a:r>
          </a:p>
        </p:txBody>
      </p:sp>
    </p:spTree>
    <p:extLst>
      <p:ext uri="{BB962C8B-B14F-4D97-AF65-F5344CB8AC3E}">
        <p14:creationId xmlns:p14="http://schemas.microsoft.com/office/powerpoint/2010/main" val="50445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Energia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6" name="CaixaDeTexto 5">
            <a:extLst>
              <a:ext uri="{FF2B5EF4-FFF2-40B4-BE49-F238E27FC236}">
                <a16:creationId xmlns:a16="http://schemas.microsoft.com/office/drawing/2014/main" id="{FD4F292E-90C3-4A7F-97CF-ABBB43F0DC97}"/>
              </a:ext>
            </a:extLst>
          </p:cNvPr>
          <p:cNvSpPr txBox="1"/>
          <p:nvPr/>
        </p:nvSpPr>
        <p:spPr>
          <a:xfrm>
            <a:off x="7541249" y="6305284"/>
            <a:ext cx="4637744" cy="584519"/>
          </a:xfrm>
          <a:prstGeom prst="rect">
            <a:avLst/>
          </a:prstGeom>
          <a:noFill/>
        </p:spPr>
        <p:txBody>
          <a:bodyPr wrap="none" rtlCol="0">
            <a:spAutoFit/>
          </a:bodyPr>
          <a:lstStyle/>
          <a:p>
            <a:r>
              <a:rPr lang="pt-PT" sz="1599" i="1" dirty="0">
                <a:solidFill>
                  <a:srgbClr val="E46C0A"/>
                </a:solidFill>
                <a:latin typeface="Garamond" panose="02020404030301010803" pitchFamily="18" charset="0"/>
              </a:rPr>
              <a:t>Rito Évora, Direção Nacional de Indústria, Comércio e Energia</a:t>
            </a:r>
          </a:p>
          <a:p>
            <a:r>
              <a:rPr lang="pt-PT" sz="1599" i="1" dirty="0">
                <a:solidFill>
                  <a:srgbClr val="E46C0A"/>
                </a:solidFill>
                <a:latin typeface="Garamond" panose="02020404030301010803" pitchFamily="18" charset="0"/>
              </a:rPr>
              <a:t>Praia, 22 de julho de 2020</a:t>
            </a:r>
          </a:p>
        </p:txBody>
      </p:sp>
      <p:sp>
        <p:nvSpPr>
          <p:cNvPr id="2" name="Retângulo 1">
            <a:extLst>
              <a:ext uri="{FF2B5EF4-FFF2-40B4-BE49-F238E27FC236}">
                <a16:creationId xmlns:a16="http://schemas.microsoft.com/office/drawing/2014/main" id="{BA3A6032-C613-4033-9D72-BF967C72BF0D}"/>
              </a:ext>
            </a:extLst>
          </p:cNvPr>
          <p:cNvSpPr/>
          <p:nvPr/>
        </p:nvSpPr>
        <p:spPr>
          <a:xfrm>
            <a:off x="1087801" y="2512824"/>
            <a:ext cx="8344313" cy="1631216"/>
          </a:xfrm>
          <a:prstGeom prst="rect">
            <a:avLst/>
          </a:prstGeom>
        </p:spPr>
        <p:txBody>
          <a:bodyPr wrap="square">
            <a:spAutoFit/>
          </a:bodyPr>
          <a:lstStyle/>
          <a:p>
            <a:r>
              <a:rPr lang="en-US" sz="2000" dirty="0">
                <a:latin typeface="Tw Cen MT" panose="020B0602020104020603" pitchFamily="34" charset="0"/>
              </a:rPr>
              <a:t>The long-term strategy is to accomplish the transition to an energy sector that is:</a:t>
            </a:r>
          </a:p>
          <a:p>
            <a:pPr marL="720725" lvl="4" indent="-342900">
              <a:buFont typeface="Wingdings" panose="05000000000000000000" pitchFamily="2" charset="2"/>
              <a:buChar char="ü"/>
            </a:pPr>
            <a:r>
              <a:rPr lang="en-US" sz="2000" dirty="0">
                <a:latin typeface="Tw Cen MT" panose="020B0602020104020603" pitchFamily="34" charset="0"/>
              </a:rPr>
              <a:t>secure, </a:t>
            </a:r>
          </a:p>
          <a:p>
            <a:pPr marL="720725" lvl="4" indent="-342900">
              <a:buFont typeface="Wingdings" panose="05000000000000000000" pitchFamily="2" charset="2"/>
              <a:buChar char="ü"/>
            </a:pPr>
            <a:r>
              <a:rPr lang="en-US" sz="2000" dirty="0">
                <a:latin typeface="Tw Cen MT" panose="020B0602020104020603" pitchFamily="34" charset="0"/>
              </a:rPr>
              <a:t>efficient, </a:t>
            </a:r>
          </a:p>
          <a:p>
            <a:pPr marL="720725" lvl="4" indent="-342900">
              <a:buFont typeface="Wingdings" panose="05000000000000000000" pitchFamily="2" charset="2"/>
              <a:buChar char="ü"/>
            </a:pPr>
            <a:r>
              <a:rPr lang="en-US" sz="2000" dirty="0">
                <a:latin typeface="Tw Cen MT" panose="020B0602020104020603" pitchFamily="34" charset="0"/>
              </a:rPr>
              <a:t>sustainable, without reliance on fossil fuels and,</a:t>
            </a:r>
          </a:p>
          <a:p>
            <a:pPr marL="720725" lvl="4" indent="-342900">
              <a:buFont typeface="Wingdings" panose="05000000000000000000" pitchFamily="2" charset="2"/>
              <a:buChar char="ü"/>
            </a:pPr>
            <a:r>
              <a:rPr lang="en-US" sz="2000" dirty="0">
                <a:latin typeface="Tw Cen MT" panose="020B0602020104020603" pitchFamily="34" charset="0"/>
              </a:rPr>
              <a:t> capable to insure universal access and energy security.</a:t>
            </a:r>
            <a:endParaRPr lang="pt-PT" sz="2000" dirty="0">
              <a:latin typeface="Tw Cen MT" panose="020B0602020104020603" pitchFamily="34" charset="0"/>
            </a:endParaRPr>
          </a:p>
        </p:txBody>
      </p:sp>
      <p:sp>
        <p:nvSpPr>
          <p:cNvPr id="3" name="Retângulo 2">
            <a:extLst>
              <a:ext uri="{FF2B5EF4-FFF2-40B4-BE49-F238E27FC236}">
                <a16:creationId xmlns:a16="http://schemas.microsoft.com/office/drawing/2014/main" id="{8EA1009E-D37E-498B-8FEC-3BD23571909F}"/>
              </a:ext>
            </a:extLst>
          </p:cNvPr>
          <p:cNvSpPr/>
          <p:nvPr/>
        </p:nvSpPr>
        <p:spPr>
          <a:xfrm>
            <a:off x="3344550" y="1546213"/>
            <a:ext cx="6087564" cy="400110"/>
          </a:xfrm>
          <a:prstGeom prst="rect">
            <a:avLst/>
          </a:prstGeom>
        </p:spPr>
        <p:txBody>
          <a:bodyPr wrap="none">
            <a:spAutoFit/>
          </a:bodyPr>
          <a:lstStyle/>
          <a:p>
            <a:r>
              <a:rPr lang="en-US" sz="2000" b="1" dirty="0">
                <a:solidFill>
                  <a:srgbClr val="C55A11"/>
                </a:solidFill>
                <a:latin typeface="Tw Cen MT" panose="020B0602020104020603" pitchFamily="34" charset="0"/>
              </a:rPr>
              <a:t>The National Program for  Energy Sustainability (NPES)</a:t>
            </a:r>
            <a:endParaRPr lang="pt-CV" sz="2000" b="1" dirty="0">
              <a:solidFill>
                <a:srgbClr val="C55A11"/>
              </a:solidFill>
              <a:latin typeface="Tw Cen MT" panose="020B0602020104020603" pitchFamily="34" charset="0"/>
            </a:endParaRPr>
          </a:p>
        </p:txBody>
      </p:sp>
    </p:spTree>
    <p:extLst>
      <p:ext uri="{BB962C8B-B14F-4D97-AF65-F5344CB8AC3E}">
        <p14:creationId xmlns:p14="http://schemas.microsoft.com/office/powerpoint/2010/main" val="3407595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Energia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6" name="CaixaDeTexto 5">
            <a:extLst>
              <a:ext uri="{FF2B5EF4-FFF2-40B4-BE49-F238E27FC236}">
                <a16:creationId xmlns:a16="http://schemas.microsoft.com/office/drawing/2014/main" id="{FD4F292E-90C3-4A7F-97CF-ABBB43F0DC97}"/>
              </a:ext>
            </a:extLst>
          </p:cNvPr>
          <p:cNvSpPr txBox="1"/>
          <p:nvPr/>
        </p:nvSpPr>
        <p:spPr>
          <a:xfrm>
            <a:off x="7541249" y="6305284"/>
            <a:ext cx="4637744" cy="584519"/>
          </a:xfrm>
          <a:prstGeom prst="rect">
            <a:avLst/>
          </a:prstGeom>
          <a:noFill/>
        </p:spPr>
        <p:txBody>
          <a:bodyPr wrap="none" rtlCol="0">
            <a:spAutoFit/>
          </a:bodyPr>
          <a:lstStyle/>
          <a:p>
            <a:r>
              <a:rPr lang="pt-PT" sz="1599" i="1" dirty="0">
                <a:solidFill>
                  <a:srgbClr val="E46C0A"/>
                </a:solidFill>
                <a:latin typeface="Garamond" panose="02020404030301010803" pitchFamily="18" charset="0"/>
              </a:rPr>
              <a:t>Rito Évora, Direção Nacional de Indústria, Comércio e Energia</a:t>
            </a:r>
          </a:p>
          <a:p>
            <a:r>
              <a:rPr lang="pt-PT" sz="1599" i="1" dirty="0">
                <a:solidFill>
                  <a:srgbClr val="E46C0A"/>
                </a:solidFill>
                <a:latin typeface="Garamond" panose="02020404030301010803" pitchFamily="18" charset="0"/>
              </a:rPr>
              <a:t>Praia, 22 de julho de 2020</a:t>
            </a:r>
          </a:p>
        </p:txBody>
      </p:sp>
      <p:graphicFrame>
        <p:nvGraphicFramePr>
          <p:cNvPr id="7" name="Marcador de Posição de Conteúdo 3">
            <a:extLst>
              <a:ext uri="{FF2B5EF4-FFF2-40B4-BE49-F238E27FC236}">
                <a16:creationId xmlns:a16="http://schemas.microsoft.com/office/drawing/2014/main" id="{D6564E53-26A4-4B20-AB98-001F3A71A1FB}"/>
              </a:ext>
            </a:extLst>
          </p:cNvPr>
          <p:cNvGraphicFramePr>
            <a:graphicFrameLocks noChangeAspect="1"/>
          </p:cNvGraphicFramePr>
          <p:nvPr>
            <p:extLst>
              <p:ext uri="{D42A27DB-BD31-4B8C-83A1-F6EECF244321}">
                <p14:modId xmlns:p14="http://schemas.microsoft.com/office/powerpoint/2010/main" val="535039127"/>
              </p:ext>
            </p:extLst>
          </p:nvPr>
        </p:nvGraphicFramePr>
        <p:xfrm>
          <a:off x="2935066" y="1220425"/>
          <a:ext cx="6702043" cy="48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4143318C-C476-443C-9790-D3D84ACCA9BB}"/>
              </a:ext>
            </a:extLst>
          </p:cNvPr>
          <p:cNvSpPr/>
          <p:nvPr/>
        </p:nvSpPr>
        <p:spPr>
          <a:xfrm>
            <a:off x="4903438" y="3763541"/>
            <a:ext cx="3143809" cy="584775"/>
          </a:xfrm>
          <a:prstGeom prst="rect">
            <a:avLst/>
          </a:prstGeom>
        </p:spPr>
        <p:txBody>
          <a:bodyPr wrap="none">
            <a:spAutoFit/>
          </a:bodyPr>
          <a:lstStyle/>
          <a:p>
            <a:r>
              <a:rPr lang="pt-PT" sz="3200" b="1" dirty="0">
                <a:solidFill>
                  <a:srgbClr val="C55A11"/>
                </a:solidFill>
                <a:latin typeface="Tw Cen MT" panose="020B0602020104020603" pitchFamily="34" charset="0"/>
              </a:rPr>
              <a:t>NPES </a:t>
            </a:r>
            <a:r>
              <a:rPr lang="en-US" sz="3200" b="1" dirty="0">
                <a:solidFill>
                  <a:srgbClr val="C55A11"/>
                </a:solidFill>
                <a:latin typeface="Tw Cen MT" panose="020B0602020104020603" pitchFamily="34" charset="0"/>
              </a:rPr>
              <a:t>main</a:t>
            </a:r>
            <a:r>
              <a:rPr lang="pt-PT" sz="3200" b="1" dirty="0">
                <a:solidFill>
                  <a:srgbClr val="C55A11"/>
                </a:solidFill>
                <a:latin typeface="Tw Cen MT" panose="020B0602020104020603" pitchFamily="34" charset="0"/>
              </a:rPr>
              <a:t> Axes </a:t>
            </a:r>
            <a:endParaRPr lang="pt-CV" sz="3200" b="1" dirty="0">
              <a:solidFill>
                <a:srgbClr val="C55A11"/>
              </a:solidFill>
              <a:latin typeface="Tw Cen MT" panose="020B0602020104020603" pitchFamily="34" charset="0"/>
            </a:endParaRPr>
          </a:p>
        </p:txBody>
      </p:sp>
    </p:spTree>
    <p:extLst>
      <p:ext uri="{BB962C8B-B14F-4D97-AF65-F5344CB8AC3E}">
        <p14:creationId xmlns:p14="http://schemas.microsoft.com/office/powerpoint/2010/main" val="3187886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Energia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6" name="CaixaDeTexto 5">
            <a:extLst>
              <a:ext uri="{FF2B5EF4-FFF2-40B4-BE49-F238E27FC236}">
                <a16:creationId xmlns:a16="http://schemas.microsoft.com/office/drawing/2014/main" id="{FD4F292E-90C3-4A7F-97CF-ABBB43F0DC97}"/>
              </a:ext>
            </a:extLst>
          </p:cNvPr>
          <p:cNvSpPr txBox="1"/>
          <p:nvPr/>
        </p:nvSpPr>
        <p:spPr>
          <a:xfrm>
            <a:off x="7541249" y="6305284"/>
            <a:ext cx="4637744" cy="584519"/>
          </a:xfrm>
          <a:prstGeom prst="rect">
            <a:avLst/>
          </a:prstGeom>
          <a:noFill/>
        </p:spPr>
        <p:txBody>
          <a:bodyPr wrap="none" rtlCol="0">
            <a:spAutoFit/>
          </a:bodyPr>
          <a:lstStyle/>
          <a:p>
            <a:r>
              <a:rPr lang="pt-PT" sz="1599" i="1" dirty="0">
                <a:solidFill>
                  <a:srgbClr val="E46C0A"/>
                </a:solidFill>
                <a:latin typeface="Garamond" panose="02020404030301010803" pitchFamily="18" charset="0"/>
              </a:rPr>
              <a:t>Rito Évora, Direção Nacional de Indústria, Comércio e Energia</a:t>
            </a:r>
          </a:p>
          <a:p>
            <a:r>
              <a:rPr lang="pt-PT" sz="1599" i="1" dirty="0">
                <a:solidFill>
                  <a:srgbClr val="E46C0A"/>
                </a:solidFill>
                <a:latin typeface="Garamond" panose="02020404030301010803" pitchFamily="18" charset="0"/>
              </a:rPr>
              <a:t>Praia, 22 de julho de 2020</a:t>
            </a:r>
          </a:p>
        </p:txBody>
      </p:sp>
      <p:graphicFrame>
        <p:nvGraphicFramePr>
          <p:cNvPr id="7" name="Chart 15">
            <a:extLst>
              <a:ext uri="{FF2B5EF4-FFF2-40B4-BE49-F238E27FC236}">
                <a16:creationId xmlns:a16="http://schemas.microsoft.com/office/drawing/2014/main" id="{7217ED0F-B590-4607-B255-5EAE755B7589}"/>
              </a:ext>
            </a:extLst>
          </p:cNvPr>
          <p:cNvGraphicFramePr>
            <a:graphicFrameLocks/>
          </p:cNvGraphicFramePr>
          <p:nvPr>
            <p:extLst>
              <p:ext uri="{D42A27DB-BD31-4B8C-83A1-F6EECF244321}">
                <p14:modId xmlns:p14="http://schemas.microsoft.com/office/powerpoint/2010/main" val="2072002186"/>
              </p:ext>
            </p:extLst>
          </p:nvPr>
        </p:nvGraphicFramePr>
        <p:xfrm>
          <a:off x="1861796" y="1638326"/>
          <a:ext cx="9129476" cy="4386949"/>
        </p:xfrm>
        <a:graphic>
          <a:graphicData uri="http://schemas.openxmlformats.org/drawingml/2006/chart">
            <c:chart xmlns:c="http://schemas.openxmlformats.org/drawingml/2006/chart" xmlns:r="http://schemas.openxmlformats.org/officeDocument/2006/relationships" r:id="rId4"/>
          </a:graphicData>
        </a:graphic>
      </p:graphicFrame>
      <p:sp>
        <p:nvSpPr>
          <p:cNvPr id="8" name="Oval 7">
            <a:extLst>
              <a:ext uri="{FF2B5EF4-FFF2-40B4-BE49-F238E27FC236}">
                <a16:creationId xmlns:a16="http://schemas.microsoft.com/office/drawing/2014/main" id="{665F08FF-5734-4AA7-99BB-CBAA038A2BC7}"/>
              </a:ext>
            </a:extLst>
          </p:cNvPr>
          <p:cNvSpPr/>
          <p:nvPr/>
        </p:nvSpPr>
        <p:spPr>
          <a:xfrm>
            <a:off x="2537923" y="2901235"/>
            <a:ext cx="644655" cy="294084"/>
          </a:xfrm>
          <a:prstGeom prst="ellips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108" b="1" i="1" dirty="0">
                <a:solidFill>
                  <a:srgbClr val="FFFFFF"/>
                </a:solidFill>
              </a:rPr>
              <a:t>56%</a:t>
            </a:r>
          </a:p>
        </p:txBody>
      </p:sp>
      <p:sp>
        <p:nvSpPr>
          <p:cNvPr id="9" name="Oval 8">
            <a:extLst>
              <a:ext uri="{FF2B5EF4-FFF2-40B4-BE49-F238E27FC236}">
                <a16:creationId xmlns:a16="http://schemas.microsoft.com/office/drawing/2014/main" id="{551C147B-C17B-4DD1-9098-23589B11D256}"/>
              </a:ext>
            </a:extLst>
          </p:cNvPr>
          <p:cNvSpPr/>
          <p:nvPr/>
        </p:nvSpPr>
        <p:spPr>
          <a:xfrm>
            <a:off x="3388769" y="2967704"/>
            <a:ext cx="644655" cy="294084"/>
          </a:xfrm>
          <a:prstGeom prst="ellips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108" b="1" i="1" dirty="0">
                <a:solidFill>
                  <a:srgbClr val="FFFFFF"/>
                </a:solidFill>
              </a:rPr>
              <a:t>54%</a:t>
            </a:r>
          </a:p>
        </p:txBody>
      </p:sp>
      <p:sp>
        <p:nvSpPr>
          <p:cNvPr id="10" name="Oval 9">
            <a:extLst>
              <a:ext uri="{FF2B5EF4-FFF2-40B4-BE49-F238E27FC236}">
                <a16:creationId xmlns:a16="http://schemas.microsoft.com/office/drawing/2014/main" id="{D9F2B09E-D7E4-4BB3-AC54-EA47BB70FA46}"/>
              </a:ext>
            </a:extLst>
          </p:cNvPr>
          <p:cNvSpPr/>
          <p:nvPr/>
        </p:nvSpPr>
        <p:spPr>
          <a:xfrm>
            <a:off x="4227202" y="2873000"/>
            <a:ext cx="644655" cy="294084"/>
          </a:xfrm>
          <a:prstGeom prst="ellips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108" b="1" i="1" dirty="0">
                <a:solidFill>
                  <a:srgbClr val="FFFFFF"/>
                </a:solidFill>
              </a:rPr>
              <a:t>57%</a:t>
            </a:r>
          </a:p>
        </p:txBody>
      </p:sp>
      <p:sp>
        <p:nvSpPr>
          <p:cNvPr id="12" name="Oval 11">
            <a:extLst>
              <a:ext uri="{FF2B5EF4-FFF2-40B4-BE49-F238E27FC236}">
                <a16:creationId xmlns:a16="http://schemas.microsoft.com/office/drawing/2014/main" id="{1A24EAB2-7AFE-4696-ADAD-5CC5EBBB7A12}"/>
              </a:ext>
            </a:extLst>
          </p:cNvPr>
          <p:cNvSpPr/>
          <p:nvPr/>
        </p:nvSpPr>
        <p:spPr>
          <a:xfrm>
            <a:off x="5869933" y="2921436"/>
            <a:ext cx="644655" cy="294084"/>
          </a:xfrm>
          <a:prstGeom prst="ellips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108" b="1" i="1" dirty="0">
                <a:solidFill>
                  <a:srgbClr val="FFFFFF"/>
                </a:solidFill>
              </a:rPr>
              <a:t>56%</a:t>
            </a:r>
          </a:p>
        </p:txBody>
      </p:sp>
      <p:sp>
        <p:nvSpPr>
          <p:cNvPr id="13" name="Oval 12">
            <a:extLst>
              <a:ext uri="{FF2B5EF4-FFF2-40B4-BE49-F238E27FC236}">
                <a16:creationId xmlns:a16="http://schemas.microsoft.com/office/drawing/2014/main" id="{88330A7C-9336-4C54-8AA5-AFF6CE429EF9}"/>
              </a:ext>
            </a:extLst>
          </p:cNvPr>
          <p:cNvSpPr/>
          <p:nvPr/>
        </p:nvSpPr>
        <p:spPr>
          <a:xfrm>
            <a:off x="5061098" y="3338952"/>
            <a:ext cx="644655" cy="294084"/>
          </a:xfrm>
          <a:prstGeom prst="ellips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108" b="1" i="1" dirty="0">
                <a:solidFill>
                  <a:srgbClr val="FFFFFF"/>
                </a:solidFill>
              </a:rPr>
              <a:t>44%</a:t>
            </a:r>
          </a:p>
        </p:txBody>
      </p:sp>
      <p:sp>
        <p:nvSpPr>
          <p:cNvPr id="14" name="Oval 13">
            <a:extLst>
              <a:ext uri="{FF2B5EF4-FFF2-40B4-BE49-F238E27FC236}">
                <a16:creationId xmlns:a16="http://schemas.microsoft.com/office/drawing/2014/main" id="{25B3D797-794C-4043-997A-03F0FA96D394}"/>
              </a:ext>
            </a:extLst>
          </p:cNvPr>
          <p:cNvSpPr/>
          <p:nvPr/>
        </p:nvSpPr>
        <p:spPr>
          <a:xfrm>
            <a:off x="6733193" y="3271840"/>
            <a:ext cx="644655" cy="294084"/>
          </a:xfrm>
          <a:prstGeom prst="ellips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108" b="1" i="1" dirty="0">
                <a:solidFill>
                  <a:srgbClr val="FFFFFF"/>
                </a:solidFill>
              </a:rPr>
              <a:t>48%</a:t>
            </a:r>
          </a:p>
        </p:txBody>
      </p:sp>
      <p:sp>
        <p:nvSpPr>
          <p:cNvPr id="15" name="Oval 14">
            <a:extLst>
              <a:ext uri="{FF2B5EF4-FFF2-40B4-BE49-F238E27FC236}">
                <a16:creationId xmlns:a16="http://schemas.microsoft.com/office/drawing/2014/main" id="{A58D1359-3978-4CB3-A2D0-D6AE86E6EA32}"/>
              </a:ext>
            </a:extLst>
          </p:cNvPr>
          <p:cNvSpPr/>
          <p:nvPr/>
        </p:nvSpPr>
        <p:spPr>
          <a:xfrm>
            <a:off x="7615714" y="3138902"/>
            <a:ext cx="644655" cy="294084"/>
          </a:xfrm>
          <a:prstGeom prst="ellips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108" b="1" i="1" dirty="0">
                <a:solidFill>
                  <a:srgbClr val="FFFFFF"/>
                </a:solidFill>
              </a:rPr>
              <a:t>52%</a:t>
            </a:r>
          </a:p>
        </p:txBody>
      </p:sp>
      <p:sp>
        <p:nvSpPr>
          <p:cNvPr id="16" name="Oval 15">
            <a:extLst>
              <a:ext uri="{FF2B5EF4-FFF2-40B4-BE49-F238E27FC236}">
                <a16:creationId xmlns:a16="http://schemas.microsoft.com/office/drawing/2014/main" id="{C8BF82CA-E50D-4787-8CBF-F6E674D97F25}"/>
              </a:ext>
            </a:extLst>
          </p:cNvPr>
          <p:cNvSpPr/>
          <p:nvPr/>
        </p:nvSpPr>
        <p:spPr>
          <a:xfrm>
            <a:off x="8430603" y="3205371"/>
            <a:ext cx="644655" cy="294084"/>
          </a:xfrm>
          <a:prstGeom prst="ellips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108" b="1" i="1" dirty="0">
                <a:solidFill>
                  <a:srgbClr val="FFFFFF"/>
                </a:solidFill>
              </a:rPr>
              <a:t>51%</a:t>
            </a:r>
          </a:p>
        </p:txBody>
      </p:sp>
      <p:sp>
        <p:nvSpPr>
          <p:cNvPr id="17" name="Oval 16">
            <a:extLst>
              <a:ext uri="{FF2B5EF4-FFF2-40B4-BE49-F238E27FC236}">
                <a16:creationId xmlns:a16="http://schemas.microsoft.com/office/drawing/2014/main" id="{02A7CD36-3765-4EF5-9B2F-7589B15F7C17}"/>
              </a:ext>
            </a:extLst>
          </p:cNvPr>
          <p:cNvSpPr/>
          <p:nvPr/>
        </p:nvSpPr>
        <p:spPr>
          <a:xfrm>
            <a:off x="10132296" y="2982989"/>
            <a:ext cx="644655" cy="294084"/>
          </a:xfrm>
          <a:prstGeom prst="ellips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108" b="1" i="1" dirty="0">
                <a:solidFill>
                  <a:srgbClr val="FFFFFF"/>
                </a:solidFill>
              </a:rPr>
              <a:t>54%</a:t>
            </a:r>
          </a:p>
        </p:txBody>
      </p:sp>
      <p:cxnSp>
        <p:nvCxnSpPr>
          <p:cNvPr id="18" name="Conexão reta 17">
            <a:extLst>
              <a:ext uri="{FF2B5EF4-FFF2-40B4-BE49-F238E27FC236}">
                <a16:creationId xmlns:a16="http://schemas.microsoft.com/office/drawing/2014/main" id="{73AFD6FB-3CE1-462A-B2AF-4969EEFCD6FC}"/>
              </a:ext>
            </a:extLst>
          </p:cNvPr>
          <p:cNvCxnSpPr>
            <a:cxnSpLocks/>
          </p:cNvCxnSpPr>
          <p:nvPr/>
        </p:nvCxnSpPr>
        <p:spPr>
          <a:xfrm>
            <a:off x="9155111" y="2982250"/>
            <a:ext cx="762862" cy="739"/>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E45B456-E832-4AF6-B429-F8D2F01A0F53}"/>
              </a:ext>
            </a:extLst>
          </p:cNvPr>
          <p:cNvSpPr/>
          <p:nvPr/>
        </p:nvSpPr>
        <p:spPr>
          <a:xfrm>
            <a:off x="8713980" y="2818862"/>
            <a:ext cx="762862" cy="294084"/>
          </a:xfrm>
          <a:prstGeom prst="ellips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108" b="1" i="1" dirty="0">
                <a:solidFill>
                  <a:srgbClr val="FFFFFF"/>
                </a:solidFill>
              </a:rPr>
              <a:t>67%*</a:t>
            </a:r>
          </a:p>
        </p:txBody>
      </p:sp>
      <p:sp>
        <p:nvSpPr>
          <p:cNvPr id="20" name="CaixaDeTexto 19">
            <a:extLst>
              <a:ext uri="{FF2B5EF4-FFF2-40B4-BE49-F238E27FC236}">
                <a16:creationId xmlns:a16="http://schemas.microsoft.com/office/drawing/2014/main" id="{F977BA89-C8EA-4530-A9CB-B64A3A933BCB}"/>
              </a:ext>
            </a:extLst>
          </p:cNvPr>
          <p:cNvSpPr txBox="1"/>
          <p:nvPr/>
        </p:nvSpPr>
        <p:spPr>
          <a:xfrm>
            <a:off x="2112027" y="6056754"/>
            <a:ext cx="8656436" cy="248530"/>
          </a:xfrm>
          <a:prstGeom prst="rect">
            <a:avLst/>
          </a:prstGeom>
          <a:noFill/>
        </p:spPr>
        <p:txBody>
          <a:bodyPr wrap="square" rtlCol="0">
            <a:spAutoFit/>
          </a:bodyPr>
          <a:lstStyle/>
          <a:p>
            <a:r>
              <a:rPr lang="pt-PT" sz="1015" b="1" dirty="0">
                <a:latin typeface="Tw Cen MT" panose="020B0602020104020603" pitchFamily="34" charset="0"/>
              </a:rPr>
              <a:t>* </a:t>
            </a:r>
            <a:r>
              <a:rPr lang="pt-PT" sz="1015" b="1" dirty="0" err="1">
                <a:latin typeface="Tw Cen MT" panose="020B0602020104020603" pitchFamily="34" charset="0"/>
              </a:rPr>
              <a:t>Only</a:t>
            </a:r>
            <a:r>
              <a:rPr lang="pt-PT" sz="1015" b="1" dirty="0">
                <a:latin typeface="Tw Cen MT" panose="020B0602020104020603" pitchFamily="34" charset="0"/>
              </a:rPr>
              <a:t> </a:t>
            </a:r>
            <a:r>
              <a:rPr lang="pt-PT" sz="1015" b="1" dirty="0" err="1">
                <a:latin typeface="Tw Cen MT" panose="020B0602020104020603" pitchFamily="34" charset="0"/>
              </a:rPr>
              <a:t>technically</a:t>
            </a:r>
            <a:r>
              <a:rPr lang="pt-PT" sz="1015" b="1" dirty="0">
                <a:latin typeface="Tw Cen MT" panose="020B0602020104020603" pitchFamily="34" charset="0"/>
              </a:rPr>
              <a:t> </a:t>
            </a:r>
            <a:r>
              <a:rPr lang="pt-PT" sz="1015" b="1" dirty="0" err="1">
                <a:latin typeface="Tw Cen MT" panose="020B0602020104020603" pitchFamily="34" charset="0"/>
              </a:rPr>
              <a:t>achievable</a:t>
            </a:r>
            <a:r>
              <a:rPr lang="pt-PT" sz="1015" b="1" dirty="0">
                <a:latin typeface="Tw Cen MT" panose="020B0602020104020603" pitchFamily="34" charset="0"/>
              </a:rPr>
              <a:t> 67% </a:t>
            </a:r>
            <a:r>
              <a:rPr lang="pt-PT" sz="1015" b="1" dirty="0" err="1">
                <a:latin typeface="Tw Cen MT" panose="020B0602020104020603" pitchFamily="34" charset="0"/>
              </a:rPr>
              <a:t>renewable</a:t>
            </a:r>
            <a:r>
              <a:rPr lang="pt-PT" sz="1015" b="1" dirty="0">
                <a:latin typeface="Tw Cen MT" panose="020B0602020104020603" pitchFamily="34" charset="0"/>
              </a:rPr>
              <a:t> </a:t>
            </a:r>
            <a:r>
              <a:rPr lang="pt-PT" sz="1015" b="1" dirty="0" err="1">
                <a:latin typeface="Tw Cen MT" panose="020B0602020104020603" pitchFamily="34" charset="0"/>
              </a:rPr>
              <a:t>penetration</a:t>
            </a:r>
            <a:r>
              <a:rPr lang="pt-PT" sz="1015" b="1" dirty="0">
                <a:latin typeface="Tw Cen MT" panose="020B0602020104020603" pitchFamily="34" charset="0"/>
              </a:rPr>
              <a:t> in Brava </a:t>
            </a:r>
            <a:r>
              <a:rPr lang="pt-PT" sz="1015" b="1" dirty="0" err="1">
                <a:latin typeface="Tw Cen MT" panose="020B0602020104020603" pitchFamily="34" charset="0"/>
              </a:rPr>
              <a:t>has</a:t>
            </a:r>
            <a:r>
              <a:rPr lang="pt-PT" sz="1015" b="1" dirty="0">
                <a:latin typeface="Tw Cen MT" panose="020B0602020104020603" pitchFamily="34" charset="0"/>
              </a:rPr>
              <a:t> </a:t>
            </a:r>
            <a:r>
              <a:rPr lang="pt-PT" sz="1015" b="1" dirty="0" err="1">
                <a:latin typeface="Tw Cen MT" panose="020B0602020104020603" pitchFamily="34" charset="0"/>
              </a:rPr>
              <a:t>been</a:t>
            </a:r>
            <a:r>
              <a:rPr lang="pt-PT" sz="1015" b="1" dirty="0">
                <a:latin typeface="Tw Cen MT" panose="020B0602020104020603" pitchFamily="34" charset="0"/>
              </a:rPr>
              <a:t> </a:t>
            </a:r>
            <a:r>
              <a:rPr lang="pt-PT" sz="1015" b="1" dirty="0" err="1">
                <a:latin typeface="Tw Cen MT" panose="020B0602020104020603" pitchFamily="34" charset="0"/>
              </a:rPr>
              <a:t>considered</a:t>
            </a:r>
            <a:r>
              <a:rPr lang="pt-PT" sz="1015" b="1" dirty="0">
                <a:latin typeface="Tw Cen MT" panose="020B0602020104020603" pitchFamily="34" charset="0"/>
              </a:rPr>
              <a:t> </a:t>
            </a:r>
          </a:p>
        </p:txBody>
      </p:sp>
    </p:spTree>
    <p:extLst>
      <p:ext uri="{BB962C8B-B14F-4D97-AF65-F5344CB8AC3E}">
        <p14:creationId xmlns:p14="http://schemas.microsoft.com/office/powerpoint/2010/main" val="3785513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Energia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6" name="CaixaDeTexto 5">
            <a:extLst>
              <a:ext uri="{FF2B5EF4-FFF2-40B4-BE49-F238E27FC236}">
                <a16:creationId xmlns:a16="http://schemas.microsoft.com/office/drawing/2014/main" id="{FD4F292E-90C3-4A7F-97CF-ABBB43F0DC97}"/>
              </a:ext>
            </a:extLst>
          </p:cNvPr>
          <p:cNvSpPr txBox="1"/>
          <p:nvPr/>
        </p:nvSpPr>
        <p:spPr>
          <a:xfrm>
            <a:off x="7541249" y="6305284"/>
            <a:ext cx="4637744" cy="584519"/>
          </a:xfrm>
          <a:prstGeom prst="rect">
            <a:avLst/>
          </a:prstGeom>
          <a:noFill/>
        </p:spPr>
        <p:txBody>
          <a:bodyPr wrap="none" rtlCol="0">
            <a:spAutoFit/>
          </a:bodyPr>
          <a:lstStyle/>
          <a:p>
            <a:r>
              <a:rPr lang="pt-PT" sz="1599" i="1" dirty="0">
                <a:solidFill>
                  <a:srgbClr val="E46C0A"/>
                </a:solidFill>
                <a:latin typeface="Garamond" panose="02020404030301010803" pitchFamily="18" charset="0"/>
              </a:rPr>
              <a:t>Rito Évora, Direção Nacional de Indústria, Comércio e Energia</a:t>
            </a:r>
          </a:p>
          <a:p>
            <a:r>
              <a:rPr lang="pt-PT" sz="1599" i="1" dirty="0">
                <a:solidFill>
                  <a:srgbClr val="E46C0A"/>
                </a:solidFill>
                <a:latin typeface="Garamond" panose="02020404030301010803" pitchFamily="18" charset="0"/>
              </a:rPr>
              <a:t>Praia, 22 de julho de 2020</a:t>
            </a:r>
          </a:p>
        </p:txBody>
      </p:sp>
      <p:sp>
        <p:nvSpPr>
          <p:cNvPr id="7" name="Marcador de Posição de Conteúdo 2">
            <a:extLst>
              <a:ext uri="{FF2B5EF4-FFF2-40B4-BE49-F238E27FC236}">
                <a16:creationId xmlns:a16="http://schemas.microsoft.com/office/drawing/2014/main" id="{77BF51C6-04DB-4DBF-B2D3-21DF34223CA4}"/>
              </a:ext>
            </a:extLst>
          </p:cNvPr>
          <p:cNvSpPr txBox="1">
            <a:spLocks/>
          </p:cNvSpPr>
          <p:nvPr/>
        </p:nvSpPr>
        <p:spPr>
          <a:xfrm>
            <a:off x="957409" y="2564130"/>
            <a:ext cx="10847363" cy="33754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pt-PT" dirty="0">
                <a:latin typeface="Tw Cen MT" panose="020B0602020104020603" pitchFamily="34" charset="0"/>
              </a:rPr>
              <a:t>Reforço do sistema Planeamento, Seguimento e Avaliação do Setor Energético: </a:t>
            </a:r>
          </a:p>
          <a:p>
            <a:pPr lvl="1" algn="just"/>
            <a:r>
              <a:rPr lang="pt-PT" dirty="0">
                <a:latin typeface="Tw Cen MT" panose="020B0602020104020603" pitchFamily="34" charset="0"/>
              </a:rPr>
              <a:t>Desenvolvimento do Sistema Integrado de Informação Energética; </a:t>
            </a:r>
            <a:endParaRPr lang="pt-PT" b="1" dirty="0">
              <a:solidFill>
                <a:srgbClr val="C55A11"/>
              </a:solidFill>
              <a:latin typeface="Tw Cen MT" panose="020B0602020104020603" pitchFamily="34" charset="0"/>
            </a:endParaRPr>
          </a:p>
          <a:p>
            <a:pPr lvl="1" algn="just"/>
            <a:r>
              <a:rPr lang="pt-PT" dirty="0">
                <a:latin typeface="Tw Cen MT" panose="020B0602020104020603" pitchFamily="34" charset="0"/>
              </a:rPr>
              <a:t>Master </a:t>
            </a:r>
            <a:r>
              <a:rPr lang="pt-PT" dirty="0" err="1">
                <a:latin typeface="Tw Cen MT" panose="020B0602020104020603" pitchFamily="34" charset="0"/>
              </a:rPr>
              <a:t>Plan</a:t>
            </a:r>
            <a:r>
              <a:rPr lang="pt-PT" dirty="0">
                <a:latin typeface="Tw Cen MT" panose="020B0602020104020603" pitchFamily="34" charset="0"/>
              </a:rPr>
              <a:t> do Setor Elétrico; </a:t>
            </a:r>
            <a:endParaRPr lang="pt-PT" b="1" dirty="0">
              <a:solidFill>
                <a:srgbClr val="C55A11"/>
              </a:solidFill>
              <a:latin typeface="Tw Cen MT" panose="020B0602020104020603" pitchFamily="34" charset="0"/>
            </a:endParaRPr>
          </a:p>
          <a:p>
            <a:pPr lvl="1" algn="just"/>
            <a:r>
              <a:rPr lang="pt-PT" dirty="0">
                <a:latin typeface="Tw Cen MT" panose="020B0602020104020603" pitchFamily="34" charset="0"/>
              </a:rPr>
              <a:t>Master </a:t>
            </a:r>
            <a:r>
              <a:rPr lang="pt-PT" dirty="0" err="1">
                <a:latin typeface="Tw Cen MT" panose="020B0602020104020603" pitchFamily="34" charset="0"/>
              </a:rPr>
              <a:t>Plan</a:t>
            </a:r>
            <a:r>
              <a:rPr lang="pt-PT" dirty="0">
                <a:latin typeface="Tw Cen MT" panose="020B0602020104020603" pitchFamily="34" charset="0"/>
              </a:rPr>
              <a:t> para o Setor dos Combustíveis;</a:t>
            </a:r>
          </a:p>
          <a:p>
            <a:pPr lvl="1" algn="just"/>
            <a:r>
              <a:rPr lang="pt-PT" dirty="0">
                <a:latin typeface="Tw Cen MT" panose="020B0602020104020603" pitchFamily="34" charset="0"/>
              </a:rPr>
              <a:t>Plano de Ação Nacional para Energias Domesticas</a:t>
            </a:r>
          </a:p>
          <a:p>
            <a:pPr algn="just"/>
            <a:r>
              <a:rPr lang="pt-PT" dirty="0">
                <a:latin typeface="Tw Cen MT" panose="020B0602020104020603" pitchFamily="34" charset="0"/>
              </a:rPr>
              <a:t>Desenvolvimento e Adequação do Enquadramento Legal e Regulamentar;</a:t>
            </a:r>
          </a:p>
          <a:p>
            <a:pPr algn="just"/>
            <a:r>
              <a:rPr lang="pt-PT" dirty="0">
                <a:latin typeface="Tw Cen MT" panose="020B0602020104020603" pitchFamily="34" charset="0"/>
              </a:rPr>
              <a:t>Reforço da Regulação.</a:t>
            </a:r>
          </a:p>
          <a:p>
            <a:pPr algn="just"/>
            <a:endParaRPr lang="pt-PT" dirty="0">
              <a:latin typeface="Tw Cen MT" panose="020B0602020104020603" pitchFamily="34" charset="0"/>
            </a:endParaRPr>
          </a:p>
        </p:txBody>
      </p:sp>
    </p:spTree>
    <p:extLst>
      <p:ext uri="{BB962C8B-B14F-4D97-AF65-F5344CB8AC3E}">
        <p14:creationId xmlns:p14="http://schemas.microsoft.com/office/powerpoint/2010/main" val="2308482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Energia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6" name="CaixaDeTexto 5">
            <a:extLst>
              <a:ext uri="{FF2B5EF4-FFF2-40B4-BE49-F238E27FC236}">
                <a16:creationId xmlns:a16="http://schemas.microsoft.com/office/drawing/2014/main" id="{FD4F292E-90C3-4A7F-97CF-ABBB43F0DC97}"/>
              </a:ext>
            </a:extLst>
          </p:cNvPr>
          <p:cNvSpPr txBox="1"/>
          <p:nvPr/>
        </p:nvSpPr>
        <p:spPr>
          <a:xfrm>
            <a:off x="7541249" y="6305284"/>
            <a:ext cx="4637744" cy="584519"/>
          </a:xfrm>
          <a:prstGeom prst="rect">
            <a:avLst/>
          </a:prstGeom>
          <a:noFill/>
        </p:spPr>
        <p:txBody>
          <a:bodyPr wrap="none" rtlCol="0">
            <a:spAutoFit/>
          </a:bodyPr>
          <a:lstStyle/>
          <a:p>
            <a:r>
              <a:rPr lang="pt-PT" sz="1599" i="1" dirty="0">
                <a:solidFill>
                  <a:srgbClr val="E46C0A"/>
                </a:solidFill>
                <a:latin typeface="Garamond" panose="02020404030301010803" pitchFamily="18" charset="0"/>
              </a:rPr>
              <a:t>Rito Évora, Direção Nacional de Indústria, Comércio e Energia</a:t>
            </a:r>
          </a:p>
          <a:p>
            <a:r>
              <a:rPr lang="pt-PT" sz="1599" i="1" dirty="0">
                <a:solidFill>
                  <a:srgbClr val="E46C0A"/>
                </a:solidFill>
                <a:latin typeface="Garamond" panose="02020404030301010803" pitchFamily="18" charset="0"/>
              </a:rPr>
              <a:t>Praia, 22 de julho de 2020</a:t>
            </a:r>
          </a:p>
        </p:txBody>
      </p:sp>
      <p:sp>
        <p:nvSpPr>
          <p:cNvPr id="7" name="Marcador de Posição de Conteúdo 2">
            <a:extLst>
              <a:ext uri="{FF2B5EF4-FFF2-40B4-BE49-F238E27FC236}">
                <a16:creationId xmlns:a16="http://schemas.microsoft.com/office/drawing/2014/main" id="{9439BBD5-D694-467B-8BAC-013B2F378C9E}"/>
              </a:ext>
            </a:extLst>
          </p:cNvPr>
          <p:cNvSpPr txBox="1">
            <a:spLocks/>
          </p:cNvSpPr>
          <p:nvPr/>
        </p:nvSpPr>
        <p:spPr>
          <a:xfrm>
            <a:off x="838200" y="2632084"/>
            <a:ext cx="10515600" cy="43500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pt-PT" dirty="0">
                <a:latin typeface="Tw Cen MT" panose="020B0602020104020603" pitchFamily="34" charset="0"/>
              </a:rPr>
              <a:t>Reorganização do Mercado de Energia Elétrica; </a:t>
            </a:r>
            <a:endParaRPr lang="pt-PT" b="1" dirty="0">
              <a:solidFill>
                <a:srgbClr val="C55A11"/>
              </a:solidFill>
              <a:latin typeface="Tw Cen MT" panose="020B0602020104020603" pitchFamily="34" charset="0"/>
            </a:endParaRPr>
          </a:p>
          <a:p>
            <a:pPr algn="just"/>
            <a:r>
              <a:rPr lang="pt-PT" dirty="0">
                <a:latin typeface="Tw Cen MT" panose="020B0602020104020603" pitchFamily="34" charset="0"/>
              </a:rPr>
              <a:t>Reestruturação da Electra;</a:t>
            </a:r>
          </a:p>
          <a:p>
            <a:pPr algn="just"/>
            <a:r>
              <a:rPr lang="pt-PT" dirty="0">
                <a:latin typeface="Tw Cen MT" panose="020B0602020104020603" pitchFamily="34" charset="0"/>
              </a:rPr>
              <a:t>Plano de Ação para Mobilidade Elétrica;- </a:t>
            </a:r>
            <a:endParaRPr lang="pt-PT" b="1" dirty="0">
              <a:solidFill>
                <a:srgbClr val="C55A11"/>
              </a:solidFill>
              <a:latin typeface="Tw Cen MT" panose="020B0602020104020603" pitchFamily="34" charset="0"/>
            </a:endParaRPr>
          </a:p>
          <a:p>
            <a:pPr algn="just"/>
            <a:r>
              <a:rPr lang="pt-PT" dirty="0">
                <a:latin typeface="Tw Cen MT" panose="020B0602020104020603" pitchFamily="34" charset="0"/>
              </a:rPr>
              <a:t>Operacionalização do Despacho Centralizado e da Geração Distribuída no Sistema Elétrico Nacional; </a:t>
            </a:r>
            <a:endParaRPr lang="pt-PT" b="1" dirty="0">
              <a:solidFill>
                <a:srgbClr val="C55A11"/>
              </a:solidFill>
              <a:latin typeface="Tw Cen MT" panose="020B0602020104020603" pitchFamily="34" charset="0"/>
            </a:endParaRPr>
          </a:p>
          <a:p>
            <a:pPr algn="just"/>
            <a:r>
              <a:rPr lang="pt-PT" dirty="0">
                <a:latin typeface="Tw Cen MT" panose="020B0602020104020603" pitchFamily="34" charset="0"/>
              </a:rPr>
              <a:t>Reajustes no Sistema Petrolífero Nacional;</a:t>
            </a:r>
          </a:p>
          <a:p>
            <a:pPr algn="just"/>
            <a:r>
              <a:rPr lang="pt-PT" dirty="0" err="1">
                <a:latin typeface="Tw Cen MT" panose="020B0602020104020603" pitchFamily="34" charset="0"/>
              </a:rPr>
              <a:t>Road</a:t>
            </a:r>
            <a:r>
              <a:rPr lang="pt-PT" dirty="0">
                <a:latin typeface="Tw Cen MT" panose="020B0602020104020603" pitchFamily="34" charset="0"/>
              </a:rPr>
              <a:t> </a:t>
            </a:r>
            <a:r>
              <a:rPr lang="pt-PT" dirty="0" err="1">
                <a:latin typeface="Tw Cen MT" panose="020B0602020104020603" pitchFamily="34" charset="0"/>
              </a:rPr>
              <a:t>Map</a:t>
            </a:r>
            <a:r>
              <a:rPr lang="pt-PT" dirty="0">
                <a:latin typeface="Tw Cen MT" panose="020B0602020104020603" pitchFamily="34" charset="0"/>
              </a:rPr>
              <a:t> para o Desenvolvimento das Redes Inteligentes. </a:t>
            </a:r>
            <a:endParaRPr lang="pt-PT" b="1" dirty="0">
              <a:solidFill>
                <a:srgbClr val="C55A11"/>
              </a:solidFill>
              <a:latin typeface="Tw Cen MT" panose="020B0602020104020603" pitchFamily="34" charset="0"/>
            </a:endParaRPr>
          </a:p>
          <a:p>
            <a:pPr algn="just"/>
            <a:endParaRPr lang="pt-PT" dirty="0">
              <a:latin typeface="Tw Cen MT" panose="020B0602020104020603" pitchFamily="34" charset="0"/>
            </a:endParaRPr>
          </a:p>
          <a:p>
            <a:pPr algn="just"/>
            <a:endParaRPr lang="pt-PT" dirty="0">
              <a:latin typeface="Tw Cen MT" panose="020B0602020104020603" pitchFamily="34" charset="0"/>
            </a:endParaRPr>
          </a:p>
          <a:p>
            <a:pPr algn="just"/>
            <a:endParaRPr lang="pt-PT" dirty="0">
              <a:latin typeface="Tw Cen MT" panose="020B0602020104020603" pitchFamily="34" charset="0"/>
            </a:endParaRPr>
          </a:p>
        </p:txBody>
      </p:sp>
    </p:spTree>
    <p:extLst>
      <p:ext uri="{BB962C8B-B14F-4D97-AF65-F5344CB8AC3E}">
        <p14:creationId xmlns:p14="http://schemas.microsoft.com/office/powerpoint/2010/main" val="4223851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Energia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6" name="CaixaDeTexto 5">
            <a:extLst>
              <a:ext uri="{FF2B5EF4-FFF2-40B4-BE49-F238E27FC236}">
                <a16:creationId xmlns:a16="http://schemas.microsoft.com/office/drawing/2014/main" id="{FD4F292E-90C3-4A7F-97CF-ABBB43F0DC97}"/>
              </a:ext>
            </a:extLst>
          </p:cNvPr>
          <p:cNvSpPr txBox="1"/>
          <p:nvPr/>
        </p:nvSpPr>
        <p:spPr>
          <a:xfrm>
            <a:off x="7541249" y="6305284"/>
            <a:ext cx="4637744" cy="584519"/>
          </a:xfrm>
          <a:prstGeom prst="rect">
            <a:avLst/>
          </a:prstGeom>
          <a:noFill/>
        </p:spPr>
        <p:txBody>
          <a:bodyPr wrap="none" rtlCol="0">
            <a:spAutoFit/>
          </a:bodyPr>
          <a:lstStyle/>
          <a:p>
            <a:r>
              <a:rPr lang="pt-PT" sz="1599" i="1" dirty="0">
                <a:solidFill>
                  <a:srgbClr val="E46C0A"/>
                </a:solidFill>
                <a:latin typeface="Garamond" panose="02020404030301010803" pitchFamily="18" charset="0"/>
              </a:rPr>
              <a:t>Rito Évora, Direção Nacional de Indústria, Comércio e Energia</a:t>
            </a:r>
          </a:p>
          <a:p>
            <a:r>
              <a:rPr lang="pt-PT" sz="1599" i="1" dirty="0">
                <a:solidFill>
                  <a:srgbClr val="E46C0A"/>
                </a:solidFill>
                <a:latin typeface="Garamond" panose="02020404030301010803" pitchFamily="18" charset="0"/>
              </a:rPr>
              <a:t>Praia, 22 de julho de 2020</a:t>
            </a:r>
          </a:p>
        </p:txBody>
      </p:sp>
      <p:sp>
        <p:nvSpPr>
          <p:cNvPr id="7" name="Marcador de Posição de Conteúdo 2">
            <a:extLst>
              <a:ext uri="{FF2B5EF4-FFF2-40B4-BE49-F238E27FC236}">
                <a16:creationId xmlns:a16="http://schemas.microsoft.com/office/drawing/2014/main" id="{6AD66E06-3ADC-4AD1-BB25-2CC602745DCE}"/>
              </a:ext>
            </a:extLst>
          </p:cNvPr>
          <p:cNvSpPr txBox="1">
            <a:spLocks/>
          </p:cNvSpPr>
          <p:nvPr/>
        </p:nvSpPr>
        <p:spPr>
          <a:xfrm>
            <a:off x="838200" y="2280061"/>
            <a:ext cx="10515600" cy="42056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pt-PT" dirty="0">
                <a:latin typeface="Tw Cen MT" panose="020B0602020104020603" pitchFamily="34" charset="0"/>
              </a:rPr>
              <a:t>Projeto SCADA/EMS/DSM; </a:t>
            </a:r>
            <a:endParaRPr lang="pt-PT" b="1" dirty="0">
              <a:solidFill>
                <a:srgbClr val="C55A11"/>
              </a:solidFill>
              <a:latin typeface="Tw Cen MT" panose="020B0602020104020603" pitchFamily="34" charset="0"/>
            </a:endParaRPr>
          </a:p>
          <a:p>
            <a:pPr algn="just"/>
            <a:r>
              <a:rPr lang="pt-PT" dirty="0">
                <a:latin typeface="Tw Cen MT" panose="020B0602020104020603" pitchFamily="34" charset="0"/>
              </a:rPr>
              <a:t>Plano de Redução de Perdas no Sistema Elétrico;</a:t>
            </a:r>
          </a:p>
          <a:p>
            <a:pPr algn="just"/>
            <a:r>
              <a:rPr lang="pt-PT" dirty="0">
                <a:latin typeface="Tw Cen MT" panose="020B0602020104020603" pitchFamily="34" charset="0"/>
              </a:rPr>
              <a:t>Projeto </a:t>
            </a:r>
            <a:r>
              <a:rPr lang="pt-PT" i="1" dirty="0" err="1">
                <a:latin typeface="Tw Cen MT" panose="020B0602020104020603" pitchFamily="34" charset="0"/>
              </a:rPr>
              <a:t>Pumped</a:t>
            </a:r>
            <a:r>
              <a:rPr lang="pt-PT" i="1" dirty="0">
                <a:latin typeface="Tw Cen MT" panose="020B0602020104020603" pitchFamily="34" charset="0"/>
              </a:rPr>
              <a:t> </a:t>
            </a:r>
            <a:r>
              <a:rPr lang="pt-PT" i="1" dirty="0" err="1">
                <a:latin typeface="Tw Cen MT" panose="020B0602020104020603" pitchFamily="34" charset="0"/>
              </a:rPr>
              <a:t>Storage</a:t>
            </a:r>
            <a:r>
              <a:rPr lang="pt-PT" i="1" dirty="0">
                <a:latin typeface="Tw Cen MT" panose="020B0602020104020603" pitchFamily="34" charset="0"/>
              </a:rPr>
              <a:t> </a:t>
            </a:r>
            <a:r>
              <a:rPr lang="pt-PT" dirty="0">
                <a:latin typeface="Tw Cen MT" panose="020B0602020104020603" pitchFamily="34" charset="0"/>
              </a:rPr>
              <a:t>de Santiago;</a:t>
            </a:r>
          </a:p>
          <a:p>
            <a:pPr algn="just"/>
            <a:r>
              <a:rPr lang="pt-PT" dirty="0">
                <a:latin typeface="Tw Cen MT" panose="020B0602020104020603" pitchFamily="34" charset="0"/>
              </a:rPr>
              <a:t>Armazenamento de Energia em Baterias</a:t>
            </a:r>
          </a:p>
          <a:p>
            <a:pPr algn="just"/>
            <a:r>
              <a:rPr lang="pt-PT" dirty="0">
                <a:latin typeface="Tw Cen MT" panose="020B0602020104020603" pitchFamily="34" charset="0"/>
              </a:rPr>
              <a:t>Desenvolvimento de </a:t>
            </a:r>
            <a:r>
              <a:rPr lang="pt-PT" dirty="0" err="1">
                <a:latin typeface="Tw Cen MT" panose="020B0602020104020603" pitchFamily="34" charset="0"/>
              </a:rPr>
              <a:t>Micro-redes</a:t>
            </a:r>
            <a:r>
              <a:rPr lang="pt-PT" dirty="0">
                <a:latin typeface="Tw Cen MT" panose="020B0602020104020603" pitchFamily="34" charset="0"/>
              </a:rPr>
              <a:t> Renováveis;</a:t>
            </a:r>
          </a:p>
          <a:p>
            <a:pPr algn="just"/>
            <a:r>
              <a:rPr lang="pt-PT" dirty="0">
                <a:latin typeface="Tw Cen MT" panose="020B0602020104020603" pitchFamily="34" charset="0"/>
              </a:rPr>
              <a:t>Expansão de Capacidade de Produção e de Redes de Transporte e Distribuição financiados pelo Governo; </a:t>
            </a:r>
          </a:p>
          <a:p>
            <a:pPr algn="just"/>
            <a:endParaRPr lang="pt-PT" dirty="0">
              <a:latin typeface="Tw Cen MT" panose="020B0602020104020603" pitchFamily="34" charset="0"/>
            </a:endParaRPr>
          </a:p>
        </p:txBody>
      </p:sp>
    </p:spTree>
    <p:extLst>
      <p:ext uri="{BB962C8B-B14F-4D97-AF65-F5344CB8AC3E}">
        <p14:creationId xmlns:p14="http://schemas.microsoft.com/office/powerpoint/2010/main" val="374628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Energia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6" name="CaixaDeTexto 5">
            <a:extLst>
              <a:ext uri="{FF2B5EF4-FFF2-40B4-BE49-F238E27FC236}">
                <a16:creationId xmlns:a16="http://schemas.microsoft.com/office/drawing/2014/main" id="{FD4F292E-90C3-4A7F-97CF-ABBB43F0DC97}"/>
              </a:ext>
            </a:extLst>
          </p:cNvPr>
          <p:cNvSpPr txBox="1"/>
          <p:nvPr/>
        </p:nvSpPr>
        <p:spPr>
          <a:xfrm>
            <a:off x="7541249" y="6305284"/>
            <a:ext cx="4637744" cy="584519"/>
          </a:xfrm>
          <a:prstGeom prst="rect">
            <a:avLst/>
          </a:prstGeom>
          <a:noFill/>
        </p:spPr>
        <p:txBody>
          <a:bodyPr wrap="none" rtlCol="0">
            <a:spAutoFit/>
          </a:bodyPr>
          <a:lstStyle/>
          <a:p>
            <a:r>
              <a:rPr lang="pt-PT" sz="1599" i="1" dirty="0">
                <a:solidFill>
                  <a:srgbClr val="E46C0A"/>
                </a:solidFill>
                <a:latin typeface="Garamond" panose="02020404030301010803" pitchFamily="18" charset="0"/>
              </a:rPr>
              <a:t>Rito Évora, Direção Nacional de Indústria, Comércio e Energia</a:t>
            </a:r>
          </a:p>
          <a:p>
            <a:r>
              <a:rPr lang="pt-PT" sz="1599" i="1" dirty="0">
                <a:solidFill>
                  <a:srgbClr val="E46C0A"/>
                </a:solidFill>
                <a:latin typeface="Garamond" panose="02020404030301010803" pitchFamily="18" charset="0"/>
              </a:rPr>
              <a:t>Praia, 22 de julho de 2020</a:t>
            </a:r>
          </a:p>
        </p:txBody>
      </p:sp>
      <p:sp>
        <p:nvSpPr>
          <p:cNvPr id="7" name="Marcador de Posição de Conteúdo 2">
            <a:extLst>
              <a:ext uri="{FF2B5EF4-FFF2-40B4-BE49-F238E27FC236}">
                <a16:creationId xmlns:a16="http://schemas.microsoft.com/office/drawing/2014/main" id="{ACB1F124-8843-48BC-BFC1-B1BAA8A3E271}"/>
              </a:ext>
            </a:extLst>
          </p:cNvPr>
          <p:cNvSpPr txBox="1">
            <a:spLocks/>
          </p:cNvSpPr>
          <p:nvPr/>
        </p:nvSpPr>
        <p:spPr>
          <a:xfrm>
            <a:off x="838200" y="2347075"/>
            <a:ext cx="10515600" cy="25455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pt-PT" dirty="0">
                <a:latin typeface="Tw Cen MT" panose="020B0602020104020603" pitchFamily="34" charset="0"/>
              </a:rPr>
              <a:t>Eficiência Energética em Edifícios; </a:t>
            </a:r>
          </a:p>
          <a:p>
            <a:pPr algn="just"/>
            <a:r>
              <a:rPr lang="pt-PT" dirty="0">
                <a:latin typeface="Tw Cen MT" panose="020B0602020104020603" pitchFamily="34" charset="0"/>
              </a:rPr>
              <a:t>Eficiência Energética em Equipamentos; </a:t>
            </a:r>
          </a:p>
          <a:p>
            <a:pPr algn="just"/>
            <a:r>
              <a:rPr lang="pt-PT" dirty="0">
                <a:latin typeface="Tw Cen MT" panose="020B0602020104020603" pitchFamily="34" charset="0"/>
              </a:rPr>
              <a:t>Promoção do Solar Térmico para Aquecimento de Agua;</a:t>
            </a:r>
          </a:p>
          <a:p>
            <a:pPr algn="just"/>
            <a:r>
              <a:rPr lang="pt-PT" dirty="0">
                <a:latin typeface="Tw Cen MT" panose="020B0602020104020603" pitchFamily="34" charset="0"/>
              </a:rPr>
              <a:t>Eficiência Energética de Setores </a:t>
            </a:r>
            <a:r>
              <a:rPr lang="pt-PT" dirty="0" err="1">
                <a:latin typeface="Tw Cen MT" panose="020B0602020104020603" pitchFamily="34" charset="0"/>
              </a:rPr>
              <a:t>Energo</a:t>
            </a:r>
            <a:r>
              <a:rPr lang="pt-PT" dirty="0">
                <a:latin typeface="Tw Cen MT" panose="020B0602020104020603" pitchFamily="34" charset="0"/>
              </a:rPr>
              <a:t>-intensivos;</a:t>
            </a:r>
          </a:p>
          <a:p>
            <a:pPr algn="just"/>
            <a:r>
              <a:rPr lang="pt-PT" dirty="0">
                <a:latin typeface="Tw Cen MT" panose="020B0602020104020603" pitchFamily="34" charset="0"/>
              </a:rPr>
              <a:t>Promoção das Empresas de Serviço Energético (ESCOS).</a:t>
            </a:r>
          </a:p>
          <a:p>
            <a:pPr algn="just"/>
            <a:endParaRPr lang="pt-PT" dirty="0">
              <a:latin typeface="Tw Cen MT" panose="020B0602020104020603" pitchFamily="34" charset="0"/>
            </a:endParaRPr>
          </a:p>
        </p:txBody>
      </p:sp>
    </p:spTree>
    <p:extLst>
      <p:ext uri="{BB962C8B-B14F-4D97-AF65-F5344CB8AC3E}">
        <p14:creationId xmlns:p14="http://schemas.microsoft.com/office/powerpoint/2010/main" val="485099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Energia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6" name="CaixaDeTexto 5">
            <a:extLst>
              <a:ext uri="{FF2B5EF4-FFF2-40B4-BE49-F238E27FC236}">
                <a16:creationId xmlns:a16="http://schemas.microsoft.com/office/drawing/2014/main" id="{FD4F292E-90C3-4A7F-97CF-ABBB43F0DC97}"/>
              </a:ext>
            </a:extLst>
          </p:cNvPr>
          <p:cNvSpPr txBox="1"/>
          <p:nvPr/>
        </p:nvSpPr>
        <p:spPr>
          <a:xfrm>
            <a:off x="7541249" y="6305284"/>
            <a:ext cx="4637744" cy="584519"/>
          </a:xfrm>
          <a:prstGeom prst="rect">
            <a:avLst/>
          </a:prstGeom>
          <a:noFill/>
        </p:spPr>
        <p:txBody>
          <a:bodyPr wrap="none" rtlCol="0">
            <a:spAutoFit/>
          </a:bodyPr>
          <a:lstStyle/>
          <a:p>
            <a:r>
              <a:rPr lang="pt-PT" sz="1599" i="1" dirty="0">
                <a:solidFill>
                  <a:srgbClr val="E46C0A"/>
                </a:solidFill>
                <a:latin typeface="Garamond" panose="02020404030301010803" pitchFamily="18" charset="0"/>
              </a:rPr>
              <a:t>Rito Évora, Direção Nacional de Indústria, Comércio e Energia</a:t>
            </a:r>
          </a:p>
          <a:p>
            <a:r>
              <a:rPr lang="pt-PT" sz="1599" i="1" dirty="0">
                <a:solidFill>
                  <a:srgbClr val="E46C0A"/>
                </a:solidFill>
                <a:latin typeface="Garamond" panose="02020404030301010803" pitchFamily="18" charset="0"/>
              </a:rPr>
              <a:t>Praia, 22 de julho de 2020</a:t>
            </a:r>
          </a:p>
        </p:txBody>
      </p:sp>
      <p:sp>
        <p:nvSpPr>
          <p:cNvPr id="7" name="Marcador de Posição de Conteúdo 2">
            <a:extLst>
              <a:ext uri="{FF2B5EF4-FFF2-40B4-BE49-F238E27FC236}">
                <a16:creationId xmlns:a16="http://schemas.microsoft.com/office/drawing/2014/main" id="{0620554B-1395-4E00-81E2-C26B5E958512}"/>
              </a:ext>
            </a:extLst>
          </p:cNvPr>
          <p:cNvSpPr txBox="1">
            <a:spLocks/>
          </p:cNvSpPr>
          <p:nvPr/>
        </p:nvSpPr>
        <p:spPr>
          <a:xfrm>
            <a:off x="838199" y="1971304"/>
            <a:ext cx="10585863" cy="4724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pt-PT" sz="2200" dirty="0">
                <a:latin typeface="Tw Cen MT" panose="020B0602020104020603" pitchFamily="34" charset="0"/>
              </a:rPr>
              <a:t>Concurso para Atribuição de novas Capacidades e Licenciamento de novos parques renováveis;</a:t>
            </a:r>
          </a:p>
          <a:p>
            <a:pPr algn="just"/>
            <a:r>
              <a:rPr lang="pt-PT" sz="2200" dirty="0">
                <a:latin typeface="Tw Cen MT" panose="020B0602020104020603" pitchFamily="34" charset="0"/>
              </a:rPr>
              <a:t>Melhoria da Fiabilidade dos dados sobre Recursos Eólicos e Solares; </a:t>
            </a:r>
            <a:endParaRPr lang="pt-PT" sz="2000" dirty="0">
              <a:latin typeface="Tw Cen MT" panose="020B0602020104020603" pitchFamily="34" charset="0"/>
            </a:endParaRPr>
          </a:p>
          <a:p>
            <a:pPr algn="just"/>
            <a:r>
              <a:rPr lang="pt-PT" sz="2200" dirty="0">
                <a:latin typeface="Tw Cen MT" panose="020B0602020104020603" pitchFamily="34" charset="0"/>
              </a:rPr>
              <a:t>Estratégias de Mitigação de Riscos e Mobilização de Recursos Financeiros para o Setor das Renováveis;</a:t>
            </a:r>
          </a:p>
          <a:p>
            <a:pPr algn="just"/>
            <a:r>
              <a:rPr lang="pt-PT" sz="2200" dirty="0">
                <a:latin typeface="Tw Cen MT" panose="020B0602020104020603" pitchFamily="34" charset="0"/>
              </a:rPr>
              <a:t>Avaliação e Prospeção de Novas Tecnologias;</a:t>
            </a:r>
          </a:p>
          <a:p>
            <a:pPr algn="just"/>
            <a:r>
              <a:rPr lang="pt-PT" sz="2200" dirty="0">
                <a:latin typeface="Tw Cen MT" panose="020B0602020104020603" pitchFamily="34" charset="0"/>
              </a:rPr>
              <a:t>Implementação de Projetos de Demonstração;</a:t>
            </a:r>
          </a:p>
          <a:p>
            <a:pPr algn="just"/>
            <a:r>
              <a:rPr lang="pt-PT" sz="2200" dirty="0">
                <a:latin typeface="Tw Cen MT" panose="020B0602020104020603" pitchFamily="34" charset="0"/>
              </a:rPr>
              <a:t>Projeto Brava Ilha Sustentável</a:t>
            </a:r>
          </a:p>
          <a:p>
            <a:pPr algn="just"/>
            <a:r>
              <a:rPr lang="pt-PT" sz="2200" dirty="0">
                <a:latin typeface="Tw Cen MT" panose="020B0602020104020603" pitchFamily="34" charset="0"/>
              </a:rPr>
              <a:t>Desenvolvimento do Mercado da Geração Distribuída Renovável;</a:t>
            </a:r>
          </a:p>
          <a:p>
            <a:pPr algn="just"/>
            <a:r>
              <a:rPr lang="pt-PT" sz="2200" dirty="0">
                <a:latin typeface="Tw Cen MT" panose="020B0602020104020603" pitchFamily="34" charset="0"/>
              </a:rPr>
              <a:t>Fomento da Pesquisa e Desenvolvimento de Tecnologias Renováveis. </a:t>
            </a:r>
            <a:endParaRPr lang="pt-PT" sz="2000" dirty="0">
              <a:latin typeface="Tw Cen MT" panose="020B0602020104020603" pitchFamily="34" charset="0"/>
            </a:endParaRPr>
          </a:p>
          <a:p>
            <a:pPr algn="just"/>
            <a:endParaRPr lang="pt-PT" sz="2200" dirty="0">
              <a:latin typeface="Tw Cen MT" panose="020B0602020104020603" pitchFamily="34" charset="0"/>
            </a:endParaRPr>
          </a:p>
          <a:p>
            <a:pPr algn="just"/>
            <a:endParaRPr lang="pt-PT" sz="2200" dirty="0">
              <a:latin typeface="Tw Cen MT" panose="020B0602020104020603" pitchFamily="34" charset="0"/>
            </a:endParaRPr>
          </a:p>
          <a:p>
            <a:pPr algn="just"/>
            <a:endParaRPr lang="pt-PT" sz="2200" dirty="0">
              <a:latin typeface="Tw Cen MT" panose="020B0602020104020603" pitchFamily="34" charset="0"/>
            </a:endParaRPr>
          </a:p>
        </p:txBody>
      </p:sp>
    </p:spTree>
    <p:extLst>
      <p:ext uri="{BB962C8B-B14F-4D97-AF65-F5344CB8AC3E}">
        <p14:creationId xmlns:p14="http://schemas.microsoft.com/office/powerpoint/2010/main" val="3202366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Água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8" name="Retângulo 7">
            <a:extLst>
              <a:ext uri="{FF2B5EF4-FFF2-40B4-BE49-F238E27FC236}">
                <a16:creationId xmlns:a16="http://schemas.microsoft.com/office/drawing/2014/main" id="{F7A97E0B-AB07-4254-8775-A5FB22335CF5}"/>
              </a:ext>
            </a:extLst>
          </p:cNvPr>
          <p:cNvSpPr/>
          <p:nvPr/>
        </p:nvSpPr>
        <p:spPr>
          <a:xfrm>
            <a:off x="1727444" y="2860750"/>
            <a:ext cx="9900000" cy="1661993"/>
          </a:xfrm>
          <a:prstGeom prst="rect">
            <a:avLst/>
          </a:prstGeom>
        </p:spPr>
        <p:txBody>
          <a:bodyPr wrap="square">
            <a:spAutoFit/>
          </a:bodyPr>
          <a:lstStyle/>
          <a:p>
            <a:r>
              <a:rPr lang="pt-PT" sz="3600" b="1" dirty="0">
                <a:solidFill>
                  <a:srgbClr val="003893"/>
                </a:solidFill>
                <a:latin typeface="Tw Cen MT" panose="020B0602020104020603" pitchFamily="34" charset="0"/>
              </a:rPr>
              <a:t>DIÁLOGO NACIONAL GEF 7</a:t>
            </a:r>
          </a:p>
          <a:p>
            <a:r>
              <a:rPr lang="pt-PT" sz="6600" b="1" dirty="0">
                <a:solidFill>
                  <a:srgbClr val="00B0F0"/>
                </a:solidFill>
                <a:latin typeface="Tw Cen MT" panose="020B0602020104020603" pitchFamily="34" charset="0"/>
              </a:rPr>
              <a:t>Prioridades Água</a:t>
            </a:r>
            <a:endParaRPr lang="en-US" sz="6600" b="1" dirty="0">
              <a:solidFill>
                <a:srgbClr val="00B0F0"/>
              </a:solidFill>
              <a:latin typeface="Tw Cen MT" panose="020B0602020104020603" pitchFamily="34" charset="0"/>
            </a:endParaRPr>
          </a:p>
        </p:txBody>
      </p:sp>
      <p:sp>
        <p:nvSpPr>
          <p:cNvPr id="9" name="CaixaDeTexto 8">
            <a:extLst>
              <a:ext uri="{FF2B5EF4-FFF2-40B4-BE49-F238E27FC236}">
                <a16:creationId xmlns:a16="http://schemas.microsoft.com/office/drawing/2014/main" id="{4EEAF4AE-E7BD-4627-AC45-CB34C183A5C8}"/>
              </a:ext>
            </a:extLst>
          </p:cNvPr>
          <p:cNvSpPr txBox="1"/>
          <p:nvPr/>
        </p:nvSpPr>
        <p:spPr>
          <a:xfrm>
            <a:off x="7876066" y="6305284"/>
            <a:ext cx="4329006" cy="584519"/>
          </a:xfrm>
          <a:prstGeom prst="rect">
            <a:avLst/>
          </a:prstGeom>
          <a:noFill/>
        </p:spPr>
        <p:txBody>
          <a:bodyPr wrap="none" rtlCol="0">
            <a:spAutoFit/>
          </a:bodyPr>
          <a:lstStyle/>
          <a:p>
            <a:r>
              <a:rPr lang="pt-PT" sz="1599" i="1" dirty="0" err="1">
                <a:solidFill>
                  <a:srgbClr val="003893"/>
                </a:solidFill>
                <a:latin typeface="Garamond" panose="02020404030301010803" pitchFamily="18" charset="0"/>
              </a:rPr>
              <a:t>Marize</a:t>
            </a:r>
            <a:r>
              <a:rPr lang="pt-PT" sz="1599" i="1" dirty="0">
                <a:solidFill>
                  <a:srgbClr val="003893"/>
                </a:solidFill>
                <a:latin typeface="Garamond" panose="02020404030301010803" pitchFamily="18" charset="0"/>
              </a:rPr>
              <a:t> Gominho, Agência Nacional de Água e Saneamento</a:t>
            </a:r>
          </a:p>
          <a:p>
            <a:r>
              <a:rPr lang="pt-PT" sz="1599" i="1" dirty="0">
                <a:solidFill>
                  <a:schemeClr val="accent1">
                    <a:lumMod val="60000"/>
                    <a:lumOff val="40000"/>
                  </a:schemeClr>
                </a:solidFill>
                <a:latin typeface="Garamond" panose="02020404030301010803" pitchFamily="18" charset="0"/>
              </a:rPr>
              <a:t>Praia, 22 de julho de 2020</a:t>
            </a:r>
          </a:p>
        </p:txBody>
      </p:sp>
    </p:spTree>
    <p:extLst>
      <p:ext uri="{BB962C8B-B14F-4D97-AF65-F5344CB8AC3E}">
        <p14:creationId xmlns:p14="http://schemas.microsoft.com/office/powerpoint/2010/main" val="3339432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a:extLst>
              <a:ext uri="{FF2B5EF4-FFF2-40B4-BE49-F238E27FC236}">
                <a16:creationId xmlns:a16="http://schemas.microsoft.com/office/drawing/2014/main" id="{3FF847A0-0362-4F83-AA07-3EE6B0B726AC}"/>
              </a:ext>
            </a:extLst>
          </p:cNvPr>
          <p:cNvSpPr/>
          <p:nvPr/>
        </p:nvSpPr>
        <p:spPr>
          <a:xfrm rot="16200000">
            <a:off x="-2326132" y="4164764"/>
            <a:ext cx="5019368" cy="3671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Água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8" name="Título 1">
            <a:extLst>
              <a:ext uri="{FF2B5EF4-FFF2-40B4-BE49-F238E27FC236}">
                <a16:creationId xmlns:a16="http://schemas.microsoft.com/office/drawing/2014/main" id="{4AA8AD11-4CFB-4CAD-975A-9C9E401BA9C3}"/>
              </a:ext>
            </a:extLst>
          </p:cNvPr>
          <p:cNvSpPr txBox="1">
            <a:spLocks/>
          </p:cNvSpPr>
          <p:nvPr/>
        </p:nvSpPr>
        <p:spPr>
          <a:xfrm>
            <a:off x="581382" y="2048483"/>
            <a:ext cx="9300038" cy="5551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rgbClr val="00B0F0"/>
                </a:solidFill>
                <a:latin typeface="Tw Cen MT" panose="020B0602020104020603" pitchFamily="34" charset="0"/>
              </a:rPr>
              <a:t>National Regulation in Water Resources and Sanitation</a:t>
            </a:r>
            <a:endParaRPr lang="pt-PT" sz="2800" dirty="0">
              <a:solidFill>
                <a:srgbClr val="00B0F0"/>
              </a:solidFill>
              <a:latin typeface="Tw Cen MT" panose="020B0602020104020603" pitchFamily="34" charset="0"/>
            </a:endParaRPr>
          </a:p>
        </p:txBody>
      </p:sp>
      <p:sp>
        <p:nvSpPr>
          <p:cNvPr id="9" name="Marcador de Posição de Conteúdo 2">
            <a:extLst>
              <a:ext uri="{FF2B5EF4-FFF2-40B4-BE49-F238E27FC236}">
                <a16:creationId xmlns:a16="http://schemas.microsoft.com/office/drawing/2014/main" id="{AC9898B5-0115-442C-BB3F-B21CC2069E65}"/>
              </a:ext>
            </a:extLst>
          </p:cNvPr>
          <p:cNvSpPr txBox="1">
            <a:spLocks/>
          </p:cNvSpPr>
          <p:nvPr/>
        </p:nvSpPr>
        <p:spPr>
          <a:xfrm>
            <a:off x="1023833" y="2745084"/>
            <a:ext cx="10873199" cy="346890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000" u="sng" dirty="0">
                <a:latin typeface="Tw Cen MT" panose="020B0602020104020603" pitchFamily="34" charset="0"/>
                <a:cs typeface="Times New Roman" panose="02020603050405020304" pitchFamily="18" charset="0"/>
              </a:rPr>
              <a:t>Legislation produced:</a:t>
            </a:r>
            <a:endParaRPr lang="pt-PT" sz="2000" u="sng" dirty="0">
              <a:latin typeface="Tw Cen MT" panose="020B0602020104020603" pitchFamily="34" charset="0"/>
              <a:cs typeface="Times New Roman" panose="02020603050405020304" pitchFamily="18" charset="0"/>
            </a:endParaRPr>
          </a:p>
          <a:p>
            <a:pPr algn="just"/>
            <a:r>
              <a:rPr lang="en-US" sz="2000" dirty="0">
                <a:latin typeface="Tw Cen MT" panose="020B0602020104020603" pitchFamily="34" charset="0"/>
                <a:cs typeface="Times New Roman" panose="02020603050405020304" pitchFamily="18" charset="0"/>
              </a:rPr>
              <a:t>Cape Verde has adopted an integrated approach to water resources management (IWRM) within the framework of the legal and institutional framework in the ongoing reforms, both at the level of the Central Government and at the Municipal level and in community relations. </a:t>
            </a:r>
          </a:p>
          <a:p>
            <a:pPr algn="just"/>
            <a:endParaRPr lang="en-US" sz="2000" dirty="0">
              <a:latin typeface="Tw Cen MT" panose="020B0602020104020603" pitchFamily="34" charset="0"/>
              <a:cs typeface="Times New Roman" panose="02020603050405020304" pitchFamily="18" charset="0"/>
            </a:endParaRPr>
          </a:p>
          <a:p>
            <a:pPr algn="just"/>
            <a:r>
              <a:rPr lang="en-US" sz="2000" dirty="0">
                <a:latin typeface="Tw Cen MT" panose="020B0602020104020603" pitchFamily="34" charset="0"/>
                <a:cs typeface="Times New Roman" panose="02020603050405020304" pitchFamily="18" charset="0"/>
              </a:rPr>
              <a:t>Both expressed in political will and in the gradual acceptance at national level. As with wide-ranging reforms that encompass a number of sectors in a systemic way, the IWRM approach requires a period of learning and living before its full operation. </a:t>
            </a:r>
          </a:p>
          <a:p>
            <a:pPr algn="just"/>
            <a:endParaRPr lang="pt-PT" sz="2000" dirty="0">
              <a:latin typeface="Tw Cen MT" panose="020B0602020104020603" pitchFamily="34" charset="0"/>
              <a:cs typeface="Times New Roman" panose="02020603050405020304" pitchFamily="18" charset="0"/>
            </a:endParaRPr>
          </a:p>
          <a:p>
            <a:pPr algn="just"/>
            <a:r>
              <a:rPr lang="en-US" sz="2000" dirty="0">
                <a:latin typeface="Tw Cen MT" panose="020B0602020104020603" pitchFamily="34" charset="0"/>
                <a:cs typeface="Times New Roman" panose="02020603050405020304" pitchFamily="18" charset="0"/>
              </a:rPr>
              <a:t>The country has produced several studies, plans and projects from the perspective of IWRM and has established strategies oriented in this approach.</a:t>
            </a:r>
            <a:endParaRPr lang="pt-PT" sz="2000" dirty="0">
              <a:latin typeface="Tw Cen MT" panose="020B0602020104020603" pitchFamily="34" charset="0"/>
              <a:cs typeface="Times New Roman" panose="02020603050405020304" pitchFamily="18" charset="0"/>
            </a:endParaRPr>
          </a:p>
          <a:p>
            <a:pPr algn="just"/>
            <a:endParaRPr lang="pt-PT" sz="2000" dirty="0">
              <a:latin typeface="Tw Cen MT" panose="020B0602020104020603" pitchFamily="34" charset="0"/>
            </a:endParaRPr>
          </a:p>
        </p:txBody>
      </p:sp>
      <p:sp>
        <p:nvSpPr>
          <p:cNvPr id="10" name="CaixaDeTexto 9">
            <a:extLst>
              <a:ext uri="{FF2B5EF4-FFF2-40B4-BE49-F238E27FC236}">
                <a16:creationId xmlns:a16="http://schemas.microsoft.com/office/drawing/2014/main" id="{A394935D-6573-46E9-B502-0D9AFEAA3F99}"/>
              </a:ext>
            </a:extLst>
          </p:cNvPr>
          <p:cNvSpPr txBox="1"/>
          <p:nvPr/>
        </p:nvSpPr>
        <p:spPr>
          <a:xfrm>
            <a:off x="7876066" y="6305284"/>
            <a:ext cx="4329006" cy="584519"/>
          </a:xfrm>
          <a:prstGeom prst="rect">
            <a:avLst/>
          </a:prstGeom>
          <a:noFill/>
        </p:spPr>
        <p:txBody>
          <a:bodyPr wrap="none" rtlCol="0">
            <a:spAutoFit/>
          </a:bodyPr>
          <a:lstStyle/>
          <a:p>
            <a:r>
              <a:rPr lang="pt-PT" sz="1599" i="1" dirty="0" err="1">
                <a:solidFill>
                  <a:srgbClr val="003893"/>
                </a:solidFill>
                <a:latin typeface="Garamond" panose="02020404030301010803" pitchFamily="18" charset="0"/>
              </a:rPr>
              <a:t>Marize</a:t>
            </a:r>
            <a:r>
              <a:rPr lang="pt-PT" sz="1599" i="1" dirty="0">
                <a:solidFill>
                  <a:srgbClr val="003893"/>
                </a:solidFill>
                <a:latin typeface="Garamond" panose="02020404030301010803" pitchFamily="18" charset="0"/>
              </a:rPr>
              <a:t> Gominho, Agência Nacional de Água e Saneamento</a:t>
            </a:r>
          </a:p>
          <a:p>
            <a:r>
              <a:rPr lang="pt-PT" sz="1599" i="1" dirty="0">
                <a:solidFill>
                  <a:schemeClr val="accent1">
                    <a:lumMod val="60000"/>
                    <a:lumOff val="40000"/>
                  </a:schemeClr>
                </a:solidFill>
                <a:latin typeface="Garamond" panose="02020404030301010803" pitchFamily="18" charset="0"/>
              </a:rPr>
              <a:t>Praia, 22 de julho de 2020</a:t>
            </a:r>
          </a:p>
        </p:txBody>
      </p:sp>
    </p:spTree>
    <p:extLst>
      <p:ext uri="{BB962C8B-B14F-4D97-AF65-F5344CB8AC3E}">
        <p14:creationId xmlns:p14="http://schemas.microsoft.com/office/powerpoint/2010/main" val="494539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FF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Planeamento</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9" name="Retângulo 8">
            <a:extLst>
              <a:ext uri="{FF2B5EF4-FFF2-40B4-BE49-F238E27FC236}">
                <a16:creationId xmlns:a16="http://schemas.microsoft.com/office/drawing/2014/main" id="{FFA27690-7D43-4D77-AC86-5A8CB516701D}"/>
              </a:ext>
            </a:extLst>
          </p:cNvPr>
          <p:cNvSpPr/>
          <p:nvPr/>
        </p:nvSpPr>
        <p:spPr>
          <a:xfrm>
            <a:off x="1727444" y="2860750"/>
            <a:ext cx="9900000" cy="1661993"/>
          </a:xfrm>
          <a:prstGeom prst="rect">
            <a:avLst/>
          </a:prstGeom>
        </p:spPr>
        <p:txBody>
          <a:bodyPr wrap="square">
            <a:spAutoFit/>
          </a:bodyPr>
          <a:lstStyle/>
          <a:p>
            <a:r>
              <a:rPr lang="pt-PT" sz="3600" b="1" dirty="0">
                <a:solidFill>
                  <a:srgbClr val="003893"/>
                </a:solidFill>
                <a:latin typeface="Tw Cen MT" panose="020B0602020104020603" pitchFamily="34" charset="0"/>
              </a:rPr>
              <a:t>DIÁLOGO NACIONAL GEF 7</a:t>
            </a:r>
          </a:p>
          <a:p>
            <a:r>
              <a:rPr lang="pt-PT" sz="6600" b="1" dirty="0">
                <a:solidFill>
                  <a:srgbClr val="FFB200"/>
                </a:solidFill>
                <a:latin typeface="Tw Cen MT" panose="020B0602020104020603" pitchFamily="34" charset="0"/>
              </a:rPr>
              <a:t>Prioridades Planeamento</a:t>
            </a:r>
            <a:endParaRPr lang="en-US" sz="6600" b="1" dirty="0">
              <a:solidFill>
                <a:srgbClr val="FFB200"/>
              </a:solidFill>
              <a:latin typeface="Tw Cen MT" panose="020B0602020104020603" pitchFamily="34" charset="0"/>
            </a:endParaRPr>
          </a:p>
        </p:txBody>
      </p:sp>
      <p:sp>
        <p:nvSpPr>
          <p:cNvPr id="13" name="CaixaDeTexto 12">
            <a:extLst>
              <a:ext uri="{FF2B5EF4-FFF2-40B4-BE49-F238E27FC236}">
                <a16:creationId xmlns:a16="http://schemas.microsoft.com/office/drawing/2014/main" id="{18EACF50-E808-4268-A14A-3D8FFD65FCDD}"/>
              </a:ext>
            </a:extLst>
          </p:cNvPr>
          <p:cNvSpPr txBox="1"/>
          <p:nvPr/>
        </p:nvSpPr>
        <p:spPr>
          <a:xfrm>
            <a:off x="8536512" y="6305284"/>
            <a:ext cx="3655488" cy="584519"/>
          </a:xfrm>
          <a:prstGeom prst="rect">
            <a:avLst/>
          </a:prstGeom>
          <a:noFill/>
        </p:spPr>
        <p:txBody>
          <a:bodyPr wrap="none" rtlCol="0">
            <a:spAutoFit/>
          </a:bodyPr>
          <a:lstStyle/>
          <a:p>
            <a:r>
              <a:rPr lang="pt-PT" sz="1599" i="1" dirty="0">
                <a:solidFill>
                  <a:srgbClr val="FFB200"/>
                </a:solidFill>
                <a:latin typeface="Garamond" panose="02020404030301010803" pitchFamily="18" charset="0"/>
              </a:rPr>
              <a:t>Gilson de Pina, Direção Nacional do Planeamento</a:t>
            </a:r>
          </a:p>
          <a:p>
            <a:r>
              <a:rPr lang="pt-PT" sz="1599" i="1" dirty="0">
                <a:solidFill>
                  <a:srgbClr val="FFB200"/>
                </a:solidFill>
                <a:latin typeface="Garamond" panose="02020404030301010803" pitchFamily="18" charset="0"/>
              </a:rPr>
              <a:t>Praia, 22 de julho de 2020</a:t>
            </a:r>
          </a:p>
        </p:txBody>
      </p:sp>
    </p:spTree>
    <p:extLst>
      <p:ext uri="{BB962C8B-B14F-4D97-AF65-F5344CB8AC3E}">
        <p14:creationId xmlns:p14="http://schemas.microsoft.com/office/powerpoint/2010/main" val="886649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CA3F7CDB-A6D5-43BE-AA75-68619F22A12D}"/>
              </a:ext>
            </a:extLst>
          </p:cNvPr>
          <p:cNvSpPr/>
          <p:nvPr/>
        </p:nvSpPr>
        <p:spPr>
          <a:xfrm rot="16200000">
            <a:off x="-2326132" y="4164764"/>
            <a:ext cx="5019368" cy="3671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Água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7" name="Marcador de Posição de Conteúdo 2">
            <a:extLst>
              <a:ext uri="{FF2B5EF4-FFF2-40B4-BE49-F238E27FC236}">
                <a16:creationId xmlns:a16="http://schemas.microsoft.com/office/drawing/2014/main" id="{19251DD0-8B9F-49D3-9F23-79424C43C523}"/>
              </a:ext>
            </a:extLst>
          </p:cNvPr>
          <p:cNvSpPr txBox="1">
            <a:spLocks/>
          </p:cNvSpPr>
          <p:nvPr/>
        </p:nvSpPr>
        <p:spPr>
          <a:xfrm>
            <a:off x="1024404" y="2669607"/>
            <a:ext cx="10872628" cy="36356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Courier New" panose="02070309020205020404" pitchFamily="49" charset="0"/>
              <a:buChar char="o"/>
            </a:pPr>
            <a:r>
              <a:rPr lang="en-US" sz="2000" dirty="0"/>
              <a:t>PAGIRE (National Plan for the Integrated Management of Water Resources) in force and with horizon until 2020;</a:t>
            </a:r>
            <a:endParaRPr lang="pt-PT" sz="2000" dirty="0"/>
          </a:p>
          <a:p>
            <a:pPr algn="just">
              <a:buFont typeface="Courier New" panose="02070309020205020404" pitchFamily="49" charset="0"/>
              <a:buChar char="o"/>
            </a:pPr>
            <a:r>
              <a:rPr lang="en-US" sz="2000" dirty="0"/>
              <a:t>PLENAS (National Strategic Plan for Water and Sanitation) and its annexes, to be updated every 5 years;</a:t>
            </a:r>
            <a:endParaRPr lang="pt-PT" sz="2000" dirty="0"/>
          </a:p>
          <a:p>
            <a:pPr algn="just">
              <a:buFont typeface="Courier New" panose="02070309020205020404" pitchFamily="49" charset="0"/>
              <a:buChar char="o"/>
            </a:pPr>
            <a:r>
              <a:rPr lang="en-US" sz="2000" dirty="0"/>
              <a:t>CAS (Water and Sanitation Code) approved in 2015;</a:t>
            </a:r>
            <a:endParaRPr lang="pt-PT" sz="2000" dirty="0"/>
          </a:p>
          <a:p>
            <a:pPr algn="just">
              <a:buFont typeface="Courier New" panose="02070309020205020404" pitchFamily="49" charset="0"/>
              <a:buChar char="o"/>
            </a:pPr>
            <a:r>
              <a:rPr lang="en-US" sz="2000" dirty="0"/>
              <a:t>ESGAS (Social and Gender Strategies for the Water and Sanitation Sector) in force until 2020;</a:t>
            </a:r>
            <a:endParaRPr lang="pt-PT" sz="2000" dirty="0"/>
          </a:p>
          <a:p>
            <a:pPr algn="just">
              <a:buFont typeface="Courier New" panose="02070309020205020404" pitchFamily="49" charset="0"/>
              <a:buChar char="o"/>
            </a:pPr>
            <a:r>
              <a:rPr lang="en-US" sz="2000" dirty="0"/>
              <a:t>IEC (Education and Communication Information) at various levels to change behavior;</a:t>
            </a:r>
            <a:endParaRPr lang="pt-PT" sz="2000" dirty="0"/>
          </a:p>
          <a:p>
            <a:pPr algn="just">
              <a:buFont typeface="Courier New" panose="02070309020205020404" pitchFamily="49" charset="0"/>
              <a:buChar char="o"/>
            </a:pPr>
            <a:r>
              <a:rPr lang="en-US" sz="2000" dirty="0"/>
              <a:t>PDAS (Water and Sanitation Executive Plans) of the islands of Santiago, Santo </a:t>
            </a:r>
            <a:r>
              <a:rPr lang="en-US" sz="2000" dirty="0" err="1"/>
              <a:t>Antão</a:t>
            </a:r>
            <a:r>
              <a:rPr lang="en-US" sz="2000" dirty="0"/>
              <a:t>, Maio, </a:t>
            </a:r>
            <a:r>
              <a:rPr lang="en-US" sz="2000" dirty="0" err="1"/>
              <a:t>Boavista</a:t>
            </a:r>
            <a:r>
              <a:rPr lang="en-US" sz="2000" dirty="0"/>
              <a:t>, Fogo and Brava; to update every 6 years</a:t>
            </a:r>
            <a:endParaRPr lang="pt-PT" sz="2000" dirty="0"/>
          </a:p>
          <a:p>
            <a:pPr algn="just">
              <a:buFont typeface="Courier New" panose="02070309020205020404" pitchFamily="49" charset="0"/>
              <a:buChar char="o"/>
            </a:pPr>
            <a:r>
              <a:rPr lang="en-US" sz="2000" dirty="0"/>
              <a:t>Manual on the prevention and management of water conflicts</a:t>
            </a:r>
            <a:endParaRPr lang="pt-PT" sz="2000" dirty="0"/>
          </a:p>
        </p:txBody>
      </p:sp>
      <p:sp>
        <p:nvSpPr>
          <p:cNvPr id="8" name="CaixaDeTexto 7">
            <a:extLst>
              <a:ext uri="{FF2B5EF4-FFF2-40B4-BE49-F238E27FC236}">
                <a16:creationId xmlns:a16="http://schemas.microsoft.com/office/drawing/2014/main" id="{495CEB9E-3137-4C5B-81D0-7C999EE41129}"/>
              </a:ext>
            </a:extLst>
          </p:cNvPr>
          <p:cNvSpPr txBox="1"/>
          <p:nvPr/>
        </p:nvSpPr>
        <p:spPr>
          <a:xfrm>
            <a:off x="496528" y="1993799"/>
            <a:ext cx="7044813" cy="523220"/>
          </a:xfrm>
          <a:prstGeom prst="rect">
            <a:avLst/>
          </a:prstGeom>
          <a:noFill/>
        </p:spPr>
        <p:txBody>
          <a:bodyPr wrap="square">
            <a:spAutoFit/>
          </a:bodyPr>
          <a:lstStyle/>
          <a:p>
            <a:pPr marL="0" indent="0">
              <a:buNone/>
            </a:pPr>
            <a:r>
              <a:rPr lang="en-US" sz="2800" b="1" u="sng" dirty="0">
                <a:solidFill>
                  <a:srgbClr val="00B0F0"/>
                </a:solidFill>
              </a:rPr>
              <a:t>Main policy instruments and IWRM standards:</a:t>
            </a:r>
            <a:endParaRPr lang="pt-PT" sz="2800" b="1" u="sng" dirty="0">
              <a:solidFill>
                <a:srgbClr val="00B0F0"/>
              </a:solidFill>
            </a:endParaRPr>
          </a:p>
        </p:txBody>
      </p:sp>
      <p:sp>
        <p:nvSpPr>
          <p:cNvPr id="9" name="CaixaDeTexto 8">
            <a:extLst>
              <a:ext uri="{FF2B5EF4-FFF2-40B4-BE49-F238E27FC236}">
                <a16:creationId xmlns:a16="http://schemas.microsoft.com/office/drawing/2014/main" id="{84DD561D-87DF-4774-9DF8-63E756C62EC1}"/>
              </a:ext>
            </a:extLst>
          </p:cNvPr>
          <p:cNvSpPr txBox="1"/>
          <p:nvPr/>
        </p:nvSpPr>
        <p:spPr>
          <a:xfrm>
            <a:off x="7876066" y="6305284"/>
            <a:ext cx="4329006" cy="584519"/>
          </a:xfrm>
          <a:prstGeom prst="rect">
            <a:avLst/>
          </a:prstGeom>
          <a:noFill/>
        </p:spPr>
        <p:txBody>
          <a:bodyPr wrap="none" rtlCol="0">
            <a:spAutoFit/>
          </a:bodyPr>
          <a:lstStyle/>
          <a:p>
            <a:r>
              <a:rPr lang="pt-PT" sz="1599" i="1" dirty="0" err="1">
                <a:solidFill>
                  <a:srgbClr val="003893"/>
                </a:solidFill>
                <a:latin typeface="Garamond" panose="02020404030301010803" pitchFamily="18" charset="0"/>
              </a:rPr>
              <a:t>Marize</a:t>
            </a:r>
            <a:r>
              <a:rPr lang="pt-PT" sz="1599" i="1" dirty="0">
                <a:solidFill>
                  <a:srgbClr val="003893"/>
                </a:solidFill>
                <a:latin typeface="Garamond" panose="02020404030301010803" pitchFamily="18" charset="0"/>
              </a:rPr>
              <a:t> Gominho, Agência Nacional de Água e Saneamento</a:t>
            </a:r>
          </a:p>
          <a:p>
            <a:r>
              <a:rPr lang="pt-PT" sz="1599" i="1" dirty="0">
                <a:solidFill>
                  <a:schemeClr val="accent1">
                    <a:lumMod val="60000"/>
                    <a:lumOff val="40000"/>
                  </a:schemeClr>
                </a:solidFill>
                <a:latin typeface="Garamond" panose="02020404030301010803" pitchFamily="18" charset="0"/>
              </a:rPr>
              <a:t>Praia, 22 de julho de 2020</a:t>
            </a:r>
          </a:p>
        </p:txBody>
      </p:sp>
    </p:spTree>
    <p:extLst>
      <p:ext uri="{BB962C8B-B14F-4D97-AF65-F5344CB8AC3E}">
        <p14:creationId xmlns:p14="http://schemas.microsoft.com/office/powerpoint/2010/main" val="1159010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601101A4-4007-411B-B7AD-9CF0EB7A682B}"/>
              </a:ext>
            </a:extLst>
          </p:cNvPr>
          <p:cNvSpPr/>
          <p:nvPr/>
        </p:nvSpPr>
        <p:spPr>
          <a:xfrm rot="16200000">
            <a:off x="-2326132" y="4164764"/>
            <a:ext cx="5019368" cy="3671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Água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7" name="CaixaDeTexto 6">
            <a:extLst>
              <a:ext uri="{FF2B5EF4-FFF2-40B4-BE49-F238E27FC236}">
                <a16:creationId xmlns:a16="http://schemas.microsoft.com/office/drawing/2014/main" id="{19AABD55-F399-44E5-B226-E14032EC3CAE}"/>
              </a:ext>
            </a:extLst>
          </p:cNvPr>
          <p:cNvSpPr txBox="1"/>
          <p:nvPr/>
        </p:nvSpPr>
        <p:spPr>
          <a:xfrm>
            <a:off x="1091381" y="2331373"/>
            <a:ext cx="10776154" cy="3206006"/>
          </a:xfrm>
          <a:prstGeom prst="rect">
            <a:avLst/>
          </a:prstGeom>
          <a:noFill/>
        </p:spPr>
        <p:txBody>
          <a:bodyPr wrap="square">
            <a:spAutoFit/>
          </a:bodyPr>
          <a:lstStyle/>
          <a:p>
            <a:pPr marL="342900" indent="-342900" algn="just">
              <a:lnSpc>
                <a:spcPct val="90000"/>
              </a:lnSpc>
              <a:spcBef>
                <a:spcPts val="1000"/>
              </a:spcBef>
              <a:buFont typeface="Courier New" panose="02070309020205020404" pitchFamily="49" charset="0"/>
              <a:buChar char="o"/>
            </a:pPr>
            <a:r>
              <a:rPr lang="en-US" sz="2000" dirty="0"/>
              <a:t>Water Quality Control Plan; </a:t>
            </a:r>
            <a:endParaRPr lang="pt-PT" sz="2000" dirty="0"/>
          </a:p>
          <a:p>
            <a:pPr marL="342900" indent="-342900" algn="just">
              <a:lnSpc>
                <a:spcPct val="90000"/>
              </a:lnSpc>
              <a:spcBef>
                <a:spcPts val="1000"/>
              </a:spcBef>
              <a:buFont typeface="Courier New" panose="02070309020205020404" pitchFamily="49" charset="0"/>
              <a:buChar char="o"/>
            </a:pPr>
            <a:r>
              <a:rPr lang="en-US" sz="2000" dirty="0"/>
              <a:t>Reservoir and </a:t>
            </a:r>
            <a:r>
              <a:rPr lang="en-US" sz="2000" dirty="0" err="1"/>
              <a:t>Autotank</a:t>
            </a:r>
            <a:r>
              <a:rPr lang="en-US" sz="2000" dirty="0"/>
              <a:t> Cleaning and Hygiene Guide; </a:t>
            </a:r>
            <a:endParaRPr lang="pt-PT" sz="2000" dirty="0"/>
          </a:p>
          <a:p>
            <a:pPr marL="342900" indent="-342900" algn="just">
              <a:lnSpc>
                <a:spcPct val="90000"/>
              </a:lnSpc>
              <a:spcBef>
                <a:spcPts val="1000"/>
              </a:spcBef>
              <a:buFont typeface="Courier New" panose="02070309020205020404" pitchFamily="49" charset="0"/>
              <a:buChar char="o"/>
            </a:pPr>
            <a:r>
              <a:rPr lang="en-US" sz="2000" dirty="0"/>
              <a:t>Norms for the use of water in situations of scarcity; </a:t>
            </a:r>
            <a:endParaRPr lang="pt-PT" sz="2000" dirty="0"/>
          </a:p>
          <a:p>
            <a:pPr marL="342900" indent="-342900" algn="just">
              <a:lnSpc>
                <a:spcPct val="90000"/>
              </a:lnSpc>
              <a:spcBef>
                <a:spcPts val="1000"/>
              </a:spcBef>
              <a:buFont typeface="Courier New" panose="02070309020205020404" pitchFamily="49" charset="0"/>
              <a:buChar char="o"/>
            </a:pPr>
            <a:r>
              <a:rPr lang="en-US" sz="2000" dirty="0"/>
              <a:t>Regulatory Decree on the Social Water Tariff; </a:t>
            </a:r>
            <a:endParaRPr lang="pt-PT" sz="2000" dirty="0"/>
          </a:p>
          <a:p>
            <a:pPr marL="342900" indent="-342900" algn="just">
              <a:lnSpc>
                <a:spcPct val="90000"/>
              </a:lnSpc>
              <a:spcBef>
                <a:spcPts val="1000"/>
              </a:spcBef>
              <a:buFont typeface="Courier New" panose="02070309020205020404" pitchFamily="49" charset="0"/>
              <a:buChar char="o"/>
            </a:pPr>
            <a:r>
              <a:rPr lang="en-US" sz="2000" dirty="0"/>
              <a:t>Regulatory decree on the collection and treatment of waste water; </a:t>
            </a:r>
            <a:endParaRPr lang="pt-PT" sz="2000" dirty="0"/>
          </a:p>
          <a:p>
            <a:pPr marL="342900" indent="-342900" algn="just">
              <a:lnSpc>
                <a:spcPct val="90000"/>
              </a:lnSpc>
              <a:spcBef>
                <a:spcPts val="1000"/>
              </a:spcBef>
              <a:buFont typeface="Courier New" panose="02070309020205020404" pitchFamily="49" charset="0"/>
              <a:buChar char="o"/>
            </a:pPr>
            <a:r>
              <a:rPr lang="en-US" sz="2000" dirty="0"/>
              <a:t>Residual Water Quality Control Program; </a:t>
            </a:r>
            <a:endParaRPr lang="pt-PT" sz="2000" dirty="0"/>
          </a:p>
          <a:p>
            <a:pPr marL="342900" indent="-342900" algn="just">
              <a:lnSpc>
                <a:spcPct val="90000"/>
              </a:lnSpc>
              <a:spcBef>
                <a:spcPts val="1000"/>
              </a:spcBef>
              <a:buFont typeface="Courier New" panose="02070309020205020404" pitchFamily="49" charset="0"/>
              <a:buChar char="o"/>
            </a:pPr>
            <a:r>
              <a:rPr lang="en-US" sz="2000" dirty="0"/>
              <a:t>Operational Control Program for Wastewater Quality; </a:t>
            </a:r>
            <a:endParaRPr lang="pt-PT" sz="2000" dirty="0"/>
          </a:p>
          <a:p>
            <a:pPr marL="342900" indent="-342900" algn="just">
              <a:lnSpc>
                <a:spcPct val="90000"/>
              </a:lnSpc>
              <a:spcBef>
                <a:spcPts val="1000"/>
              </a:spcBef>
              <a:buFont typeface="Courier New" panose="02070309020205020404" pitchFamily="49" charset="0"/>
              <a:buChar char="o"/>
            </a:pPr>
            <a:r>
              <a:rPr lang="en-US" sz="2000" dirty="0"/>
              <a:t>Decree nº5/2017 Standard of water quality</a:t>
            </a:r>
            <a:endParaRPr lang="pt-PT" sz="2000" dirty="0"/>
          </a:p>
        </p:txBody>
      </p:sp>
      <p:sp>
        <p:nvSpPr>
          <p:cNvPr id="8" name="CaixaDeTexto 7">
            <a:extLst>
              <a:ext uri="{FF2B5EF4-FFF2-40B4-BE49-F238E27FC236}">
                <a16:creationId xmlns:a16="http://schemas.microsoft.com/office/drawing/2014/main" id="{0CEDD461-CCF9-4AD9-A4A8-9CF413B024C0}"/>
              </a:ext>
            </a:extLst>
          </p:cNvPr>
          <p:cNvSpPr txBox="1"/>
          <p:nvPr/>
        </p:nvSpPr>
        <p:spPr>
          <a:xfrm>
            <a:off x="7876066" y="6305284"/>
            <a:ext cx="4329006" cy="584519"/>
          </a:xfrm>
          <a:prstGeom prst="rect">
            <a:avLst/>
          </a:prstGeom>
          <a:noFill/>
        </p:spPr>
        <p:txBody>
          <a:bodyPr wrap="none" rtlCol="0">
            <a:spAutoFit/>
          </a:bodyPr>
          <a:lstStyle/>
          <a:p>
            <a:r>
              <a:rPr lang="pt-PT" sz="1599" i="1" dirty="0" err="1">
                <a:solidFill>
                  <a:srgbClr val="003893"/>
                </a:solidFill>
                <a:latin typeface="Garamond" panose="02020404030301010803" pitchFamily="18" charset="0"/>
              </a:rPr>
              <a:t>Marize</a:t>
            </a:r>
            <a:r>
              <a:rPr lang="pt-PT" sz="1599" i="1" dirty="0">
                <a:solidFill>
                  <a:srgbClr val="003893"/>
                </a:solidFill>
                <a:latin typeface="Garamond" panose="02020404030301010803" pitchFamily="18" charset="0"/>
              </a:rPr>
              <a:t> Gominho, Agência Nacional de Água e Saneamento</a:t>
            </a:r>
          </a:p>
          <a:p>
            <a:r>
              <a:rPr lang="pt-PT" sz="1599" i="1" dirty="0">
                <a:solidFill>
                  <a:schemeClr val="accent1">
                    <a:lumMod val="60000"/>
                    <a:lumOff val="40000"/>
                  </a:schemeClr>
                </a:solidFill>
                <a:latin typeface="Garamond" panose="02020404030301010803" pitchFamily="18" charset="0"/>
              </a:rPr>
              <a:t>Praia, 22 de julho de 2020</a:t>
            </a:r>
          </a:p>
        </p:txBody>
      </p:sp>
    </p:spTree>
    <p:extLst>
      <p:ext uri="{BB962C8B-B14F-4D97-AF65-F5344CB8AC3E}">
        <p14:creationId xmlns:p14="http://schemas.microsoft.com/office/powerpoint/2010/main" val="2763669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a:extLst>
              <a:ext uri="{FF2B5EF4-FFF2-40B4-BE49-F238E27FC236}">
                <a16:creationId xmlns:a16="http://schemas.microsoft.com/office/drawing/2014/main" id="{1240A702-EF46-4BB8-9A17-405DA2D55D62}"/>
              </a:ext>
            </a:extLst>
          </p:cNvPr>
          <p:cNvSpPr/>
          <p:nvPr/>
        </p:nvSpPr>
        <p:spPr>
          <a:xfrm rot="16200000">
            <a:off x="-2326132" y="4164764"/>
            <a:ext cx="5019368" cy="3671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Água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7" name="Título 11">
            <a:extLst>
              <a:ext uri="{FF2B5EF4-FFF2-40B4-BE49-F238E27FC236}">
                <a16:creationId xmlns:a16="http://schemas.microsoft.com/office/drawing/2014/main" id="{A0A48438-D777-4260-8B6C-EFF2237E4ED1}"/>
              </a:ext>
            </a:extLst>
          </p:cNvPr>
          <p:cNvSpPr txBox="1">
            <a:spLocks/>
          </p:cNvSpPr>
          <p:nvPr/>
        </p:nvSpPr>
        <p:spPr>
          <a:xfrm>
            <a:off x="5012976" y="1579853"/>
            <a:ext cx="3963876" cy="4364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PT" sz="1800" dirty="0">
                <a:solidFill>
                  <a:srgbClr val="0070C0"/>
                </a:solidFill>
              </a:rPr>
              <a:t> </a:t>
            </a:r>
            <a:r>
              <a:rPr lang="pt-PT" sz="1800" dirty="0" err="1">
                <a:solidFill>
                  <a:srgbClr val="0070C0"/>
                </a:solidFill>
              </a:rPr>
              <a:t>Progress</a:t>
            </a:r>
            <a:r>
              <a:rPr lang="pt-PT" sz="1800" dirty="0">
                <a:solidFill>
                  <a:srgbClr val="0070C0"/>
                </a:solidFill>
              </a:rPr>
              <a:t> in the </a:t>
            </a:r>
            <a:r>
              <a:rPr lang="pt-PT" sz="1800" dirty="0" err="1">
                <a:solidFill>
                  <a:srgbClr val="0070C0"/>
                </a:solidFill>
              </a:rPr>
              <a:t>piped</a:t>
            </a:r>
            <a:r>
              <a:rPr lang="pt-PT" sz="1800" dirty="0">
                <a:solidFill>
                  <a:srgbClr val="0070C0"/>
                </a:solidFill>
              </a:rPr>
              <a:t> </a:t>
            </a:r>
            <a:r>
              <a:rPr lang="pt-PT" sz="1800" dirty="0" err="1">
                <a:solidFill>
                  <a:srgbClr val="0070C0"/>
                </a:solidFill>
              </a:rPr>
              <a:t>water</a:t>
            </a:r>
            <a:r>
              <a:rPr lang="pt-PT" sz="1800" dirty="0">
                <a:solidFill>
                  <a:srgbClr val="0070C0"/>
                </a:solidFill>
              </a:rPr>
              <a:t> </a:t>
            </a:r>
            <a:r>
              <a:rPr lang="pt-PT" sz="1800" dirty="0" err="1">
                <a:solidFill>
                  <a:srgbClr val="0070C0"/>
                </a:solidFill>
              </a:rPr>
              <a:t>supply</a:t>
            </a:r>
            <a:r>
              <a:rPr lang="pt-PT" sz="1800" dirty="0">
                <a:solidFill>
                  <a:srgbClr val="0070C0"/>
                </a:solidFill>
              </a:rPr>
              <a:t> rate</a:t>
            </a:r>
          </a:p>
        </p:txBody>
      </p:sp>
      <p:sp>
        <p:nvSpPr>
          <p:cNvPr id="8" name="Retângulo: Cantos Arredondados 25">
            <a:extLst>
              <a:ext uri="{FF2B5EF4-FFF2-40B4-BE49-F238E27FC236}">
                <a16:creationId xmlns:a16="http://schemas.microsoft.com/office/drawing/2014/main" id="{13B1E8FE-B457-4CEE-B723-327EF859B5A2}"/>
              </a:ext>
            </a:extLst>
          </p:cNvPr>
          <p:cNvSpPr/>
          <p:nvPr/>
        </p:nvSpPr>
        <p:spPr>
          <a:xfrm>
            <a:off x="4399207" y="5470517"/>
            <a:ext cx="5191414" cy="816387"/>
          </a:xfrm>
          <a:prstGeom prst="roundRect">
            <a:avLst/>
          </a:prstGeom>
          <a:solidFill>
            <a:srgbClr val="00B0F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rgbClr val="000000"/>
                </a:solidFill>
                <a:latin typeface="Calibri" panose="020F0502020204030204" pitchFamily="34" charset="0"/>
              </a:rPr>
              <a:t>30,0% </a:t>
            </a:r>
            <a:r>
              <a:rPr lang="pt-PT" sz="1600" dirty="0" err="1">
                <a:solidFill>
                  <a:srgbClr val="000000"/>
                </a:solidFill>
                <a:latin typeface="Calibri" panose="020F0502020204030204" pitchFamily="34" charset="0"/>
              </a:rPr>
              <a:t>of</a:t>
            </a:r>
            <a:r>
              <a:rPr lang="pt-PT" sz="1600" dirty="0">
                <a:solidFill>
                  <a:srgbClr val="000000"/>
                </a:solidFill>
                <a:latin typeface="Calibri" panose="020F0502020204030204" pitchFamily="34" charset="0"/>
              </a:rPr>
              <a:t> </a:t>
            </a:r>
            <a:r>
              <a:rPr lang="pt-PT" sz="1600" dirty="0" err="1">
                <a:solidFill>
                  <a:srgbClr val="000000"/>
                </a:solidFill>
                <a:latin typeface="Calibri" panose="020F0502020204030204" pitchFamily="34" charset="0"/>
              </a:rPr>
              <a:t>households</a:t>
            </a:r>
            <a:r>
              <a:rPr lang="pt-PT" b="1" dirty="0">
                <a:solidFill>
                  <a:srgbClr val="000000"/>
                </a:solidFill>
                <a:latin typeface="Calibri" panose="020F0502020204030204" pitchFamily="34" charset="0"/>
              </a:rPr>
              <a:t> </a:t>
            </a:r>
            <a:r>
              <a:rPr lang="pt-PT" sz="2000" b="1" dirty="0">
                <a:solidFill>
                  <a:schemeClr val="tx1"/>
                </a:solidFill>
                <a:latin typeface="Calibri" panose="020F0502020204030204" pitchFamily="34" charset="0"/>
              </a:rPr>
              <a:t>no </a:t>
            </a:r>
            <a:r>
              <a:rPr lang="pt-PT" sz="2000" b="1" dirty="0" err="1">
                <a:solidFill>
                  <a:schemeClr val="tx1"/>
                </a:solidFill>
                <a:latin typeface="Calibri" panose="020F0502020204030204" pitchFamily="34" charset="0"/>
              </a:rPr>
              <a:t>piped</a:t>
            </a:r>
            <a:r>
              <a:rPr lang="pt-PT" sz="2000" b="1" dirty="0">
                <a:solidFill>
                  <a:schemeClr val="tx1"/>
                </a:solidFill>
                <a:latin typeface="Calibri" panose="020F0502020204030204" pitchFamily="34" charset="0"/>
              </a:rPr>
              <a:t> </a:t>
            </a:r>
            <a:r>
              <a:rPr lang="pt-PT" sz="2000" b="1" dirty="0" err="1">
                <a:solidFill>
                  <a:schemeClr val="tx1"/>
                </a:solidFill>
                <a:latin typeface="Calibri" panose="020F0502020204030204" pitchFamily="34" charset="0"/>
              </a:rPr>
              <a:t>water</a:t>
            </a:r>
            <a:endParaRPr lang="pt-PT" b="1" dirty="0">
              <a:solidFill>
                <a:srgbClr val="000000"/>
              </a:solidFill>
              <a:latin typeface="Calibri" panose="020F0502020204030204" pitchFamily="34" charset="0"/>
            </a:endParaRPr>
          </a:p>
          <a:p>
            <a:pPr algn="ctr"/>
            <a:r>
              <a:rPr lang="pt-PT" b="1" dirty="0">
                <a:solidFill>
                  <a:schemeClr val="tx1"/>
                </a:solidFill>
                <a:latin typeface="Calibri" panose="020F0502020204030204" pitchFamily="34" charset="0"/>
              </a:rPr>
              <a:t>9,6% </a:t>
            </a:r>
            <a:r>
              <a:rPr lang="pt-PT" sz="1600" dirty="0" err="1">
                <a:solidFill>
                  <a:srgbClr val="000000"/>
                </a:solidFill>
                <a:latin typeface="Calibri" panose="020F0502020204030204" pitchFamily="34" charset="0"/>
              </a:rPr>
              <a:t>of</a:t>
            </a:r>
            <a:r>
              <a:rPr lang="pt-PT" sz="1600" dirty="0">
                <a:solidFill>
                  <a:srgbClr val="000000"/>
                </a:solidFill>
                <a:latin typeface="Calibri" panose="020F0502020204030204" pitchFamily="34" charset="0"/>
              </a:rPr>
              <a:t> </a:t>
            </a:r>
            <a:r>
              <a:rPr lang="pt-PT" sz="1600" dirty="0" err="1">
                <a:solidFill>
                  <a:srgbClr val="000000"/>
                </a:solidFill>
                <a:latin typeface="Calibri" panose="020F0502020204030204" pitchFamily="34" charset="0"/>
              </a:rPr>
              <a:t>families</a:t>
            </a:r>
            <a:r>
              <a:rPr lang="pt-PT" sz="1600" dirty="0">
                <a:solidFill>
                  <a:srgbClr val="000000"/>
                </a:solidFill>
                <a:latin typeface="Calibri" panose="020F0502020204030204" pitchFamily="34" charset="0"/>
              </a:rPr>
              <a:t> </a:t>
            </a:r>
            <a:r>
              <a:rPr lang="pt-PT" sz="1600" dirty="0" err="1">
                <a:solidFill>
                  <a:srgbClr val="000000"/>
                </a:solidFill>
                <a:latin typeface="Calibri" panose="020F0502020204030204" pitchFamily="34" charset="0"/>
              </a:rPr>
              <a:t>still</a:t>
            </a:r>
            <a:r>
              <a:rPr lang="pt-PT" sz="1600" dirty="0">
                <a:solidFill>
                  <a:srgbClr val="000000"/>
                </a:solidFill>
                <a:latin typeface="Calibri" panose="020F0502020204030204" pitchFamily="34" charset="0"/>
              </a:rPr>
              <a:t> </a:t>
            </a:r>
            <a:r>
              <a:rPr lang="pt-PT" sz="1600" dirty="0" err="1">
                <a:solidFill>
                  <a:srgbClr val="000000"/>
                </a:solidFill>
                <a:latin typeface="Calibri" panose="020F0502020204030204" pitchFamily="34" charset="0"/>
              </a:rPr>
              <a:t>go</a:t>
            </a:r>
            <a:r>
              <a:rPr lang="pt-PT" sz="1600" dirty="0">
                <a:solidFill>
                  <a:srgbClr val="000000"/>
                </a:solidFill>
                <a:latin typeface="Calibri" panose="020F0502020204030204" pitchFamily="34" charset="0"/>
              </a:rPr>
              <a:t> to </a:t>
            </a:r>
            <a:r>
              <a:rPr lang="pt-PT" sz="1600" dirty="0" err="1">
                <a:solidFill>
                  <a:srgbClr val="000000"/>
                </a:solidFill>
                <a:latin typeface="Calibri" panose="020F0502020204030204" pitchFamily="34" charset="0"/>
              </a:rPr>
              <a:t>the</a:t>
            </a:r>
            <a:r>
              <a:rPr lang="pt-PT" sz="1600" dirty="0">
                <a:solidFill>
                  <a:srgbClr val="000000"/>
                </a:solidFill>
                <a:latin typeface="Calibri" panose="020F0502020204030204" pitchFamily="34" charset="0"/>
              </a:rPr>
              <a:t> </a:t>
            </a:r>
            <a:r>
              <a:rPr lang="pt-PT" sz="2000" b="1" dirty="0" err="1">
                <a:solidFill>
                  <a:schemeClr val="tx1"/>
                </a:solidFill>
                <a:latin typeface="Calibri" panose="020F0502020204030204" pitchFamily="34" charset="0"/>
              </a:rPr>
              <a:t>public</a:t>
            </a:r>
            <a:r>
              <a:rPr lang="pt-PT" sz="2000" b="1" dirty="0">
                <a:solidFill>
                  <a:schemeClr val="tx1"/>
                </a:solidFill>
                <a:latin typeface="Calibri" panose="020F0502020204030204" pitchFamily="34" charset="0"/>
              </a:rPr>
              <a:t> </a:t>
            </a:r>
            <a:r>
              <a:rPr lang="pt-PT" sz="2000" b="1" dirty="0" err="1">
                <a:solidFill>
                  <a:schemeClr val="tx1"/>
                </a:solidFill>
                <a:latin typeface="Calibri" panose="020F0502020204030204" pitchFamily="34" charset="0"/>
              </a:rPr>
              <a:t>fountains</a:t>
            </a:r>
            <a:endParaRPr lang="pt-PT" sz="1600" b="1" dirty="0">
              <a:solidFill>
                <a:schemeClr val="tx1"/>
              </a:solidFill>
            </a:endParaRPr>
          </a:p>
        </p:txBody>
      </p:sp>
      <p:pic>
        <p:nvPicPr>
          <p:cNvPr id="9" name="Imagem 8">
            <a:extLst>
              <a:ext uri="{FF2B5EF4-FFF2-40B4-BE49-F238E27FC236}">
                <a16:creationId xmlns:a16="http://schemas.microsoft.com/office/drawing/2014/main" id="{9DBAB412-B52F-4E48-88C0-7B12C27960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690" y="5110084"/>
            <a:ext cx="1870364" cy="1195200"/>
          </a:xfrm>
          <a:prstGeom prst="rect">
            <a:avLst/>
          </a:prstGeom>
        </p:spPr>
      </p:pic>
      <p:pic>
        <p:nvPicPr>
          <p:cNvPr id="10" name="Picture 3" descr="C:\Users\pfreire\Desktop\Water Supply Developmen System Project\Apresentação workshop\11-01-01-01-transporte-dagua-mindelo.jpg">
            <a:extLst>
              <a:ext uri="{FF2B5EF4-FFF2-40B4-BE49-F238E27FC236}">
                <a16:creationId xmlns:a16="http://schemas.microsoft.com/office/drawing/2014/main" id="{35F970C1-2FEC-4320-BE18-2276538810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690" y="3640088"/>
            <a:ext cx="1870364" cy="1246909"/>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a:extLst>
              <a:ext uri="{FF2B5EF4-FFF2-40B4-BE49-F238E27FC236}">
                <a16:creationId xmlns:a16="http://schemas.microsoft.com/office/drawing/2014/main" id="{49A703D9-16A2-4C59-9DF1-6548BB342C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690" y="2005659"/>
            <a:ext cx="1900746" cy="1423725"/>
          </a:xfrm>
          <a:prstGeom prst="rect">
            <a:avLst/>
          </a:prstGeom>
        </p:spPr>
      </p:pic>
      <p:graphicFrame>
        <p:nvGraphicFramePr>
          <p:cNvPr id="13" name="Gráfico 12">
            <a:extLst>
              <a:ext uri="{FF2B5EF4-FFF2-40B4-BE49-F238E27FC236}">
                <a16:creationId xmlns:a16="http://schemas.microsoft.com/office/drawing/2014/main" id="{F12C16F3-6D0F-4947-9F43-EA124CEA69D3}"/>
              </a:ext>
            </a:extLst>
          </p:cNvPr>
          <p:cNvGraphicFramePr>
            <a:graphicFrameLocks/>
          </p:cNvGraphicFramePr>
          <p:nvPr>
            <p:extLst>
              <p:ext uri="{D42A27DB-BD31-4B8C-83A1-F6EECF244321}">
                <p14:modId xmlns:p14="http://schemas.microsoft.com/office/powerpoint/2010/main" val="3863568305"/>
              </p:ext>
            </p:extLst>
          </p:nvPr>
        </p:nvGraphicFramePr>
        <p:xfrm>
          <a:off x="3510116" y="2015613"/>
          <a:ext cx="7423355" cy="3387770"/>
        </p:xfrm>
        <a:graphic>
          <a:graphicData uri="http://schemas.openxmlformats.org/drawingml/2006/chart">
            <c:chart xmlns:c="http://schemas.openxmlformats.org/drawingml/2006/chart" xmlns:r="http://schemas.openxmlformats.org/officeDocument/2006/relationships" r:id="rId7"/>
          </a:graphicData>
        </a:graphic>
      </p:graphicFrame>
      <p:sp>
        <p:nvSpPr>
          <p:cNvPr id="14" name="Retângulo 13">
            <a:extLst>
              <a:ext uri="{FF2B5EF4-FFF2-40B4-BE49-F238E27FC236}">
                <a16:creationId xmlns:a16="http://schemas.microsoft.com/office/drawing/2014/main" id="{B79CE442-1732-4826-AFB9-6E0C79607594}"/>
              </a:ext>
            </a:extLst>
          </p:cNvPr>
          <p:cNvSpPr/>
          <p:nvPr/>
        </p:nvSpPr>
        <p:spPr>
          <a:xfrm>
            <a:off x="3551355" y="896468"/>
            <a:ext cx="7111476" cy="736484"/>
          </a:xfrm>
          <a:prstGeom prst="rect">
            <a:avLst/>
          </a:prstGeom>
        </p:spPr>
        <p:txBody>
          <a:bodyPr wrap="square">
            <a:spAutoFit/>
          </a:bodyPr>
          <a:lstStyle/>
          <a:p>
            <a:pPr>
              <a:lnSpc>
                <a:spcPct val="170000"/>
              </a:lnSpc>
            </a:pPr>
            <a:r>
              <a:rPr lang="pt-PT" sz="2800" b="1" cap="small" dirty="0" err="1">
                <a:solidFill>
                  <a:srgbClr val="00B0F0"/>
                </a:solidFill>
                <a:latin typeface="Tw Cen MT" panose="020B0602020104020603" pitchFamily="34" charset="0"/>
              </a:rPr>
              <a:t>Progress</a:t>
            </a:r>
            <a:r>
              <a:rPr lang="pt-PT" sz="2800" b="1" cap="small" dirty="0">
                <a:solidFill>
                  <a:srgbClr val="00B0F0"/>
                </a:solidFill>
                <a:latin typeface="Tw Cen MT" panose="020B0602020104020603" pitchFamily="34" charset="0"/>
              </a:rPr>
              <a:t> in Sector </a:t>
            </a:r>
            <a:r>
              <a:rPr lang="pt-PT" sz="2800" b="1" cap="small" dirty="0" err="1">
                <a:solidFill>
                  <a:srgbClr val="00B0F0"/>
                </a:solidFill>
                <a:latin typeface="Tw Cen MT" panose="020B0602020104020603" pitchFamily="34" charset="0"/>
              </a:rPr>
              <a:t>of</a:t>
            </a:r>
            <a:r>
              <a:rPr lang="pt-PT" sz="2800" b="1" cap="small" dirty="0">
                <a:solidFill>
                  <a:srgbClr val="00B0F0"/>
                </a:solidFill>
                <a:latin typeface="Tw Cen MT" panose="020B0602020104020603" pitchFamily="34" charset="0"/>
              </a:rPr>
              <a:t> </a:t>
            </a:r>
            <a:r>
              <a:rPr lang="pt-PT" sz="2800" b="1" cap="small" dirty="0" err="1">
                <a:solidFill>
                  <a:srgbClr val="00B0F0"/>
                </a:solidFill>
                <a:latin typeface="Tw Cen MT" panose="020B0602020104020603" pitchFamily="34" charset="0"/>
              </a:rPr>
              <a:t>Water</a:t>
            </a:r>
            <a:r>
              <a:rPr lang="pt-PT" sz="2800" b="1" cap="small" dirty="0">
                <a:solidFill>
                  <a:srgbClr val="00B0F0"/>
                </a:solidFill>
                <a:latin typeface="Tw Cen MT" panose="020B0602020104020603" pitchFamily="34" charset="0"/>
              </a:rPr>
              <a:t> &amp; </a:t>
            </a:r>
            <a:r>
              <a:rPr lang="pt-PT" sz="2800" b="1" cap="small" dirty="0" err="1">
                <a:solidFill>
                  <a:srgbClr val="00B0F0"/>
                </a:solidFill>
                <a:latin typeface="Tw Cen MT" panose="020B0602020104020603" pitchFamily="34" charset="0"/>
              </a:rPr>
              <a:t>Sanitation</a:t>
            </a:r>
            <a:endParaRPr lang="pt-PT" sz="2800" b="1" cap="small" dirty="0">
              <a:solidFill>
                <a:srgbClr val="00B0F0"/>
              </a:solidFill>
              <a:latin typeface="Tw Cen MT" panose="020B0602020104020603" pitchFamily="34" charset="0"/>
            </a:endParaRPr>
          </a:p>
        </p:txBody>
      </p:sp>
      <p:sp>
        <p:nvSpPr>
          <p:cNvPr id="15" name="CaixaDeTexto 14">
            <a:extLst>
              <a:ext uri="{FF2B5EF4-FFF2-40B4-BE49-F238E27FC236}">
                <a16:creationId xmlns:a16="http://schemas.microsoft.com/office/drawing/2014/main" id="{51E11941-9084-462E-B816-3E0CF5424126}"/>
              </a:ext>
            </a:extLst>
          </p:cNvPr>
          <p:cNvSpPr txBox="1"/>
          <p:nvPr/>
        </p:nvSpPr>
        <p:spPr>
          <a:xfrm>
            <a:off x="7876066" y="6305284"/>
            <a:ext cx="4329006" cy="584519"/>
          </a:xfrm>
          <a:prstGeom prst="rect">
            <a:avLst/>
          </a:prstGeom>
          <a:noFill/>
        </p:spPr>
        <p:txBody>
          <a:bodyPr wrap="none" rtlCol="0">
            <a:spAutoFit/>
          </a:bodyPr>
          <a:lstStyle/>
          <a:p>
            <a:r>
              <a:rPr lang="pt-PT" sz="1599" i="1" dirty="0" err="1">
                <a:solidFill>
                  <a:srgbClr val="003893"/>
                </a:solidFill>
                <a:latin typeface="Garamond" panose="02020404030301010803" pitchFamily="18" charset="0"/>
              </a:rPr>
              <a:t>Marize</a:t>
            </a:r>
            <a:r>
              <a:rPr lang="pt-PT" sz="1599" i="1" dirty="0">
                <a:solidFill>
                  <a:srgbClr val="003893"/>
                </a:solidFill>
                <a:latin typeface="Garamond" panose="02020404030301010803" pitchFamily="18" charset="0"/>
              </a:rPr>
              <a:t> Gominho, Agência Nacional de Água e Saneamento</a:t>
            </a:r>
          </a:p>
          <a:p>
            <a:r>
              <a:rPr lang="pt-PT" sz="1599" i="1" dirty="0">
                <a:solidFill>
                  <a:schemeClr val="accent1">
                    <a:lumMod val="60000"/>
                    <a:lumOff val="40000"/>
                  </a:schemeClr>
                </a:solidFill>
                <a:latin typeface="Garamond" panose="02020404030301010803" pitchFamily="18" charset="0"/>
              </a:rPr>
              <a:t>Praia, 22 de julho de 2020</a:t>
            </a:r>
          </a:p>
        </p:txBody>
      </p:sp>
    </p:spTree>
    <p:extLst>
      <p:ext uri="{BB962C8B-B14F-4D97-AF65-F5344CB8AC3E}">
        <p14:creationId xmlns:p14="http://schemas.microsoft.com/office/powerpoint/2010/main" val="3421828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a:extLst>
              <a:ext uri="{FF2B5EF4-FFF2-40B4-BE49-F238E27FC236}">
                <a16:creationId xmlns:a16="http://schemas.microsoft.com/office/drawing/2014/main" id="{9D1E7A7D-0F75-4C46-AFE0-25B85965E788}"/>
              </a:ext>
            </a:extLst>
          </p:cNvPr>
          <p:cNvSpPr/>
          <p:nvPr/>
        </p:nvSpPr>
        <p:spPr>
          <a:xfrm rot="16200000">
            <a:off x="-2326132" y="4164764"/>
            <a:ext cx="5019368" cy="3671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Água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15" name="Marcador de Posição de Conteúdo 2">
            <a:extLst>
              <a:ext uri="{FF2B5EF4-FFF2-40B4-BE49-F238E27FC236}">
                <a16:creationId xmlns:a16="http://schemas.microsoft.com/office/drawing/2014/main" id="{149CC56F-E1C2-45B5-9D49-CB44CE0DB6C2}"/>
              </a:ext>
            </a:extLst>
          </p:cNvPr>
          <p:cNvSpPr txBox="1">
            <a:spLocks/>
          </p:cNvSpPr>
          <p:nvPr/>
        </p:nvSpPr>
        <p:spPr>
          <a:xfrm>
            <a:off x="1057785" y="2064579"/>
            <a:ext cx="10819584" cy="29400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000" dirty="0">
                <a:latin typeface="Tw Cen MT" panose="020B0602020104020603" pitchFamily="34" charset="0"/>
              </a:rPr>
              <a:t>Agriculture has been in Cape Verde, the largest consumer of water exploited in the country. Likewise the demand for water has increased due to the incessant growth of consumption capitation, motivated by the increase of the population, with high rates of urban concentration, industrialization, tourism and the gradual rise of the standard of living of the populations. </a:t>
            </a:r>
          </a:p>
          <a:p>
            <a:pPr algn="just"/>
            <a:r>
              <a:rPr lang="en-US" sz="2000" dirty="0">
                <a:latin typeface="Tw Cen MT" panose="020B0602020104020603" pitchFamily="34" charset="0"/>
              </a:rPr>
              <a:t>Given the above, Cape Verde felt the need to adopt management measures, avoiding situations of serious water shortage.</a:t>
            </a:r>
            <a:endParaRPr lang="pt-PT" sz="2000" dirty="0">
              <a:latin typeface="Tw Cen MT" panose="020B0602020104020603" pitchFamily="34" charset="0"/>
            </a:endParaRPr>
          </a:p>
          <a:p>
            <a:pPr algn="just"/>
            <a:r>
              <a:rPr lang="en-US" sz="2000" dirty="0">
                <a:latin typeface="Tw Cen MT" panose="020B0602020104020603" pitchFamily="34" charset="0"/>
              </a:rPr>
              <a:t>Cape Verde has been working hard to control the watersheds and their holdings. </a:t>
            </a:r>
          </a:p>
          <a:p>
            <a:pPr algn="just"/>
            <a:r>
              <a:rPr lang="en-US" sz="2000" dirty="0">
                <a:latin typeface="Tw Cen MT" panose="020B0602020104020603" pitchFamily="34" charset="0"/>
              </a:rPr>
              <a:t>However, it has been a great challenge to do its due diligence and monitoring.</a:t>
            </a:r>
            <a:endParaRPr lang="pt-PT" sz="2000" dirty="0">
              <a:latin typeface="Tw Cen MT" panose="020B0602020104020603" pitchFamily="34" charset="0"/>
            </a:endParaRPr>
          </a:p>
          <a:p>
            <a:pPr algn="just"/>
            <a:endParaRPr lang="en-US" sz="2000" b="1" dirty="0">
              <a:latin typeface="Tw Cen MT" panose="020B0602020104020603" pitchFamily="34" charset="0"/>
            </a:endParaRPr>
          </a:p>
          <a:p>
            <a:pPr algn="just"/>
            <a:endParaRPr lang="pt-PT" sz="2000" dirty="0">
              <a:latin typeface="Tw Cen MT" panose="020B0602020104020603" pitchFamily="34" charset="0"/>
            </a:endParaRPr>
          </a:p>
          <a:p>
            <a:pPr algn="just"/>
            <a:endParaRPr lang="pt-PT" sz="2000" dirty="0">
              <a:latin typeface="Tw Cen MT" panose="020B0602020104020603" pitchFamily="34" charset="0"/>
            </a:endParaRPr>
          </a:p>
        </p:txBody>
      </p:sp>
      <p:sp>
        <p:nvSpPr>
          <p:cNvPr id="16" name="CaixaDeTexto 15">
            <a:extLst>
              <a:ext uri="{FF2B5EF4-FFF2-40B4-BE49-F238E27FC236}">
                <a16:creationId xmlns:a16="http://schemas.microsoft.com/office/drawing/2014/main" id="{805CBC1D-E1E8-4141-86CA-18B4D5A4CF04}"/>
              </a:ext>
            </a:extLst>
          </p:cNvPr>
          <p:cNvSpPr txBox="1"/>
          <p:nvPr/>
        </p:nvSpPr>
        <p:spPr>
          <a:xfrm>
            <a:off x="7876066" y="6305284"/>
            <a:ext cx="4329006" cy="584519"/>
          </a:xfrm>
          <a:prstGeom prst="rect">
            <a:avLst/>
          </a:prstGeom>
          <a:noFill/>
        </p:spPr>
        <p:txBody>
          <a:bodyPr wrap="none" rtlCol="0">
            <a:spAutoFit/>
          </a:bodyPr>
          <a:lstStyle/>
          <a:p>
            <a:r>
              <a:rPr lang="pt-PT" sz="1599" i="1" dirty="0" err="1">
                <a:solidFill>
                  <a:srgbClr val="003893"/>
                </a:solidFill>
                <a:latin typeface="Garamond" panose="02020404030301010803" pitchFamily="18" charset="0"/>
              </a:rPr>
              <a:t>Marize</a:t>
            </a:r>
            <a:r>
              <a:rPr lang="pt-PT" sz="1599" i="1" dirty="0">
                <a:solidFill>
                  <a:srgbClr val="003893"/>
                </a:solidFill>
                <a:latin typeface="Garamond" panose="02020404030301010803" pitchFamily="18" charset="0"/>
              </a:rPr>
              <a:t> Gominho, Agência Nacional de Água e Saneamento</a:t>
            </a:r>
          </a:p>
          <a:p>
            <a:r>
              <a:rPr lang="pt-PT" sz="1599" i="1" dirty="0">
                <a:solidFill>
                  <a:schemeClr val="accent1">
                    <a:lumMod val="60000"/>
                    <a:lumOff val="40000"/>
                  </a:schemeClr>
                </a:solidFill>
                <a:latin typeface="Garamond" panose="02020404030301010803" pitchFamily="18" charset="0"/>
              </a:rPr>
              <a:t>Praia, 22 de julho de 2020</a:t>
            </a:r>
          </a:p>
        </p:txBody>
      </p:sp>
    </p:spTree>
    <p:extLst>
      <p:ext uri="{BB962C8B-B14F-4D97-AF65-F5344CB8AC3E}">
        <p14:creationId xmlns:p14="http://schemas.microsoft.com/office/powerpoint/2010/main" val="678237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67293BB2-E735-4D1E-9961-D8FB0DABBDB0}"/>
              </a:ext>
            </a:extLst>
          </p:cNvPr>
          <p:cNvSpPr/>
          <p:nvPr/>
        </p:nvSpPr>
        <p:spPr>
          <a:xfrm rot="16200000">
            <a:off x="-2326132" y="4164764"/>
            <a:ext cx="5019368" cy="3671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Água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6" name="CaixaDeTexto 5">
            <a:extLst>
              <a:ext uri="{FF2B5EF4-FFF2-40B4-BE49-F238E27FC236}">
                <a16:creationId xmlns:a16="http://schemas.microsoft.com/office/drawing/2014/main" id="{FD4F292E-90C3-4A7F-97CF-ABBB43F0DC97}"/>
              </a:ext>
            </a:extLst>
          </p:cNvPr>
          <p:cNvSpPr txBox="1"/>
          <p:nvPr/>
        </p:nvSpPr>
        <p:spPr>
          <a:xfrm>
            <a:off x="7876066" y="6305284"/>
            <a:ext cx="4329006" cy="584519"/>
          </a:xfrm>
          <a:prstGeom prst="rect">
            <a:avLst/>
          </a:prstGeom>
          <a:noFill/>
        </p:spPr>
        <p:txBody>
          <a:bodyPr wrap="none" rtlCol="0">
            <a:spAutoFit/>
          </a:bodyPr>
          <a:lstStyle/>
          <a:p>
            <a:r>
              <a:rPr lang="pt-PT" sz="1599" i="1" dirty="0" err="1">
                <a:solidFill>
                  <a:srgbClr val="003893"/>
                </a:solidFill>
                <a:latin typeface="Garamond" panose="02020404030301010803" pitchFamily="18" charset="0"/>
              </a:rPr>
              <a:t>Marize</a:t>
            </a:r>
            <a:r>
              <a:rPr lang="pt-PT" sz="1599" i="1" dirty="0">
                <a:solidFill>
                  <a:srgbClr val="003893"/>
                </a:solidFill>
                <a:latin typeface="Garamond" panose="02020404030301010803" pitchFamily="18" charset="0"/>
              </a:rPr>
              <a:t> Gominho, Agência Nacional de Água e Saneamento</a:t>
            </a:r>
          </a:p>
          <a:p>
            <a:r>
              <a:rPr lang="pt-PT" sz="1599" i="1" dirty="0">
                <a:solidFill>
                  <a:schemeClr val="accent1">
                    <a:lumMod val="60000"/>
                    <a:lumOff val="40000"/>
                  </a:schemeClr>
                </a:solidFill>
                <a:latin typeface="Garamond" panose="02020404030301010803" pitchFamily="18" charset="0"/>
              </a:rPr>
              <a:t>Praia, 22 de julho de 2020</a:t>
            </a:r>
          </a:p>
        </p:txBody>
      </p:sp>
      <p:sp>
        <p:nvSpPr>
          <p:cNvPr id="7" name="CaixaDeTexto 6">
            <a:extLst>
              <a:ext uri="{FF2B5EF4-FFF2-40B4-BE49-F238E27FC236}">
                <a16:creationId xmlns:a16="http://schemas.microsoft.com/office/drawing/2014/main" id="{1DB50AF2-E89E-4396-B0EE-BE8EE3D6321A}"/>
              </a:ext>
            </a:extLst>
          </p:cNvPr>
          <p:cNvSpPr txBox="1"/>
          <p:nvPr/>
        </p:nvSpPr>
        <p:spPr>
          <a:xfrm>
            <a:off x="1028682" y="1794787"/>
            <a:ext cx="10795819" cy="2246769"/>
          </a:xfrm>
          <a:prstGeom prst="rect">
            <a:avLst/>
          </a:prstGeom>
          <a:noFill/>
        </p:spPr>
        <p:txBody>
          <a:bodyPr wrap="square">
            <a:spAutoFit/>
          </a:bodyPr>
          <a:lstStyle/>
          <a:p>
            <a:pPr algn="l"/>
            <a:r>
              <a:rPr lang="en-US" sz="2000" b="1" dirty="0">
                <a:latin typeface="Tw Cen MT" panose="020B0602020104020603" pitchFamily="34" charset="0"/>
              </a:rPr>
              <a:t>Most significant hydrographic basins in Cape Verde:</a:t>
            </a:r>
            <a:endParaRPr lang="pt-PT" sz="2000" b="1" dirty="0">
              <a:latin typeface="Tw Cen MT" panose="020B0602020104020603" pitchFamily="34" charset="0"/>
            </a:endParaRPr>
          </a:p>
          <a:p>
            <a:pPr algn="l"/>
            <a:r>
              <a:rPr lang="en-US" sz="2000" b="1" dirty="0">
                <a:latin typeface="Tw Cen MT" panose="020B0602020104020603" pitchFamily="34" charset="0"/>
              </a:rPr>
              <a:t>Island of Santiago</a:t>
            </a:r>
            <a:endParaRPr lang="pt-PT" sz="2000" dirty="0">
              <a:latin typeface="Tw Cen MT" panose="020B0602020104020603" pitchFamily="34" charset="0"/>
            </a:endParaRPr>
          </a:p>
          <a:p>
            <a:pPr algn="l"/>
            <a:r>
              <a:rPr lang="en-US" sz="2000" dirty="0">
                <a:latin typeface="Tw Cen MT" panose="020B0602020104020603" pitchFamily="34" charset="0"/>
              </a:rPr>
              <a:t>The water catchment area of </a:t>
            </a:r>
            <a:r>
              <a:rPr lang="en-US" sz="2000" dirty="0" err="1">
                <a:latin typeface="Tw Cen MT" panose="020B0602020104020603" pitchFamily="34" charset="0"/>
              </a:rPr>
              <a:t>Ribeira</a:t>
            </a:r>
            <a:r>
              <a:rPr lang="en-US" sz="2000" dirty="0">
                <a:latin typeface="Tw Cen MT" panose="020B0602020104020603" pitchFamily="34" charset="0"/>
              </a:rPr>
              <a:t> </a:t>
            </a:r>
            <a:r>
              <a:rPr lang="en-US" sz="2000" dirty="0" err="1">
                <a:latin typeface="Tw Cen MT" panose="020B0602020104020603" pitchFamily="34" charset="0"/>
              </a:rPr>
              <a:t>Seca</a:t>
            </a:r>
            <a:r>
              <a:rPr lang="en-US" sz="2000" dirty="0">
                <a:latin typeface="Tw Cen MT" panose="020B0602020104020603" pitchFamily="34" charset="0"/>
              </a:rPr>
              <a:t>,</a:t>
            </a:r>
            <a:endParaRPr lang="pt-PT" sz="2000" dirty="0">
              <a:latin typeface="Tw Cen MT" panose="020B0602020104020603" pitchFamily="34" charset="0"/>
            </a:endParaRPr>
          </a:p>
          <a:p>
            <a:pPr algn="l"/>
            <a:r>
              <a:rPr lang="en-US" sz="2000" dirty="0">
                <a:latin typeface="Tw Cen MT" panose="020B0602020104020603" pitchFamily="34" charset="0"/>
              </a:rPr>
              <a:t>The water catchment area of </a:t>
            </a:r>
            <a:r>
              <a:rPr lang="en-US" sz="2000" dirty="0" err="1">
                <a:latin typeface="Tw Cen MT" panose="020B0602020104020603" pitchFamily="34" charset="0"/>
              </a:rPr>
              <a:t>Ribeira</a:t>
            </a:r>
            <a:r>
              <a:rPr lang="en-US" sz="2000" dirty="0">
                <a:latin typeface="Tw Cen MT" panose="020B0602020104020603" pitchFamily="34" charset="0"/>
              </a:rPr>
              <a:t> de </a:t>
            </a:r>
            <a:r>
              <a:rPr lang="en-US" sz="2000" dirty="0" err="1">
                <a:latin typeface="Tw Cen MT" panose="020B0602020104020603" pitchFamily="34" charset="0"/>
              </a:rPr>
              <a:t>picos</a:t>
            </a:r>
            <a:r>
              <a:rPr lang="en-US" sz="2000" dirty="0">
                <a:latin typeface="Tw Cen MT" panose="020B0602020104020603" pitchFamily="34" charset="0"/>
              </a:rPr>
              <a:t> </a:t>
            </a:r>
            <a:endParaRPr lang="pt-PT" sz="2000" dirty="0">
              <a:latin typeface="Tw Cen MT" panose="020B0602020104020603" pitchFamily="34" charset="0"/>
            </a:endParaRPr>
          </a:p>
          <a:p>
            <a:pPr algn="l"/>
            <a:r>
              <a:rPr lang="en-US" sz="2000" dirty="0">
                <a:latin typeface="Tw Cen MT" panose="020B0602020104020603" pitchFamily="34" charset="0"/>
              </a:rPr>
              <a:t>The water catchment area of </a:t>
            </a:r>
            <a:r>
              <a:rPr lang="en-US" sz="2000" dirty="0" err="1">
                <a:latin typeface="Tw Cen MT" panose="020B0602020104020603" pitchFamily="34" charset="0"/>
              </a:rPr>
              <a:t>Ribeira</a:t>
            </a:r>
            <a:r>
              <a:rPr lang="en-US" sz="2000" dirty="0">
                <a:latin typeface="Tw Cen MT" panose="020B0602020104020603" pitchFamily="34" charset="0"/>
              </a:rPr>
              <a:t> de Principal</a:t>
            </a:r>
            <a:endParaRPr lang="pt-PT" sz="2000" dirty="0">
              <a:latin typeface="Tw Cen MT" panose="020B0602020104020603" pitchFamily="34" charset="0"/>
            </a:endParaRPr>
          </a:p>
          <a:p>
            <a:pPr algn="l"/>
            <a:r>
              <a:rPr lang="en-US" sz="2000" b="1" dirty="0">
                <a:latin typeface="Tw Cen MT" panose="020B0602020104020603" pitchFamily="34" charset="0"/>
              </a:rPr>
              <a:t>Island of Santo </a:t>
            </a:r>
            <a:r>
              <a:rPr lang="en-US" sz="2000" b="1" dirty="0" err="1">
                <a:latin typeface="Tw Cen MT" panose="020B0602020104020603" pitchFamily="34" charset="0"/>
              </a:rPr>
              <a:t>Antão</a:t>
            </a:r>
            <a:endParaRPr lang="pt-PT" sz="2000" dirty="0">
              <a:latin typeface="Tw Cen MT" panose="020B0602020104020603" pitchFamily="34" charset="0"/>
            </a:endParaRPr>
          </a:p>
          <a:p>
            <a:pPr algn="l"/>
            <a:r>
              <a:rPr lang="en-US" sz="2000" dirty="0">
                <a:latin typeface="Tw Cen MT" panose="020B0602020104020603" pitchFamily="34" charset="0"/>
              </a:rPr>
              <a:t>Water catchment area of </a:t>
            </a:r>
            <a:r>
              <a:rPr lang="en-US" sz="2000" dirty="0" err="1">
                <a:latin typeface="Tw Cen MT" panose="020B0602020104020603" pitchFamily="34" charset="0"/>
              </a:rPr>
              <a:t>Ribeira</a:t>
            </a:r>
            <a:r>
              <a:rPr lang="en-US" sz="2000" dirty="0">
                <a:latin typeface="Tw Cen MT" panose="020B0602020104020603" pitchFamily="34" charset="0"/>
              </a:rPr>
              <a:t> da Torre</a:t>
            </a:r>
            <a:endParaRPr lang="pt-PT" sz="2000" dirty="0">
              <a:latin typeface="Tw Cen MT" panose="020B0602020104020603" pitchFamily="34" charset="0"/>
            </a:endParaRPr>
          </a:p>
        </p:txBody>
      </p:sp>
      <p:pic>
        <p:nvPicPr>
          <p:cNvPr id="8" name="Picture 5" descr="PICT0022">
            <a:extLst>
              <a:ext uri="{FF2B5EF4-FFF2-40B4-BE49-F238E27FC236}">
                <a16:creationId xmlns:a16="http://schemas.microsoft.com/office/drawing/2014/main" id="{0B521F36-B7E4-42F9-AC7F-17DD3B39D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184" y="3938494"/>
            <a:ext cx="3370770" cy="231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Fot4">
            <a:extLst>
              <a:ext uri="{FF2B5EF4-FFF2-40B4-BE49-F238E27FC236}">
                <a16:creationId xmlns:a16="http://schemas.microsoft.com/office/drawing/2014/main" id="{3ECCB6FB-2799-408B-8202-5A9B29DF3E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8589954" y="2018197"/>
            <a:ext cx="3155585" cy="4237702"/>
          </a:xfrm>
          <a:prstGeom prst="rect">
            <a:avLst/>
          </a:prstGeom>
          <a:noFill/>
          <a:ln>
            <a:solidFill>
              <a:schemeClr val="accent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5090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2198BA39-43ED-42ED-8C92-70987BCD4C78}"/>
              </a:ext>
            </a:extLst>
          </p:cNvPr>
          <p:cNvSpPr/>
          <p:nvPr/>
        </p:nvSpPr>
        <p:spPr>
          <a:xfrm rot="16200000">
            <a:off x="-2326132" y="4164764"/>
            <a:ext cx="5019368" cy="3671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Água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7" name="CaixaDeTexto 6">
            <a:extLst>
              <a:ext uri="{FF2B5EF4-FFF2-40B4-BE49-F238E27FC236}">
                <a16:creationId xmlns:a16="http://schemas.microsoft.com/office/drawing/2014/main" id="{783B3B9A-A75E-4D72-9DA5-42380BB343B7}"/>
              </a:ext>
            </a:extLst>
          </p:cNvPr>
          <p:cNvSpPr txBox="1"/>
          <p:nvPr/>
        </p:nvSpPr>
        <p:spPr>
          <a:xfrm>
            <a:off x="7876066" y="6305284"/>
            <a:ext cx="4329006" cy="584519"/>
          </a:xfrm>
          <a:prstGeom prst="rect">
            <a:avLst/>
          </a:prstGeom>
          <a:noFill/>
        </p:spPr>
        <p:txBody>
          <a:bodyPr wrap="none" rtlCol="0">
            <a:spAutoFit/>
          </a:bodyPr>
          <a:lstStyle/>
          <a:p>
            <a:r>
              <a:rPr lang="pt-PT" sz="1599" i="1" dirty="0" err="1">
                <a:solidFill>
                  <a:srgbClr val="003893"/>
                </a:solidFill>
                <a:latin typeface="Garamond" panose="02020404030301010803" pitchFamily="18" charset="0"/>
              </a:rPr>
              <a:t>Marize</a:t>
            </a:r>
            <a:r>
              <a:rPr lang="pt-PT" sz="1599" i="1" dirty="0">
                <a:solidFill>
                  <a:srgbClr val="003893"/>
                </a:solidFill>
                <a:latin typeface="Garamond" panose="02020404030301010803" pitchFamily="18" charset="0"/>
              </a:rPr>
              <a:t> Gominho, Agência Nacional de Água e Saneamento</a:t>
            </a:r>
          </a:p>
          <a:p>
            <a:r>
              <a:rPr lang="pt-PT" sz="1599" i="1" dirty="0">
                <a:solidFill>
                  <a:schemeClr val="accent1">
                    <a:lumMod val="60000"/>
                    <a:lumOff val="40000"/>
                  </a:schemeClr>
                </a:solidFill>
                <a:latin typeface="Garamond" panose="02020404030301010803" pitchFamily="18" charset="0"/>
              </a:rPr>
              <a:t>Praia, 22 de julho de 2020</a:t>
            </a:r>
          </a:p>
        </p:txBody>
      </p:sp>
      <p:sp>
        <p:nvSpPr>
          <p:cNvPr id="8" name="Título 1">
            <a:extLst>
              <a:ext uri="{FF2B5EF4-FFF2-40B4-BE49-F238E27FC236}">
                <a16:creationId xmlns:a16="http://schemas.microsoft.com/office/drawing/2014/main" id="{370C7E09-2ABB-47B8-9A79-12285AC79A07}"/>
              </a:ext>
            </a:extLst>
          </p:cNvPr>
          <p:cNvSpPr txBox="1">
            <a:spLocks/>
          </p:cNvSpPr>
          <p:nvPr/>
        </p:nvSpPr>
        <p:spPr>
          <a:xfrm>
            <a:off x="619789" y="1920509"/>
            <a:ext cx="3637579" cy="5339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small" dirty="0">
                <a:solidFill>
                  <a:srgbClr val="00B0F0"/>
                </a:solidFill>
              </a:rPr>
              <a:t>Priorities and Projects</a:t>
            </a:r>
            <a:endParaRPr lang="pt-PT" sz="2800" b="1" dirty="0">
              <a:solidFill>
                <a:srgbClr val="00B0F0"/>
              </a:solidFill>
            </a:endParaRPr>
          </a:p>
        </p:txBody>
      </p:sp>
      <p:sp>
        <p:nvSpPr>
          <p:cNvPr id="9" name="Retângulo 8">
            <a:extLst>
              <a:ext uri="{FF2B5EF4-FFF2-40B4-BE49-F238E27FC236}">
                <a16:creationId xmlns:a16="http://schemas.microsoft.com/office/drawing/2014/main" id="{1ADA38B7-A411-4C26-82FB-221551984C2D}"/>
              </a:ext>
            </a:extLst>
          </p:cNvPr>
          <p:cNvSpPr/>
          <p:nvPr/>
        </p:nvSpPr>
        <p:spPr>
          <a:xfrm>
            <a:off x="1071583" y="2446979"/>
            <a:ext cx="6922043" cy="3882217"/>
          </a:xfrm>
          <a:prstGeom prst="rect">
            <a:avLst/>
          </a:prstGeom>
        </p:spPr>
        <p:txBody>
          <a:bodyPr wrap="square">
            <a:spAutoFit/>
          </a:bodyPr>
          <a:lstStyle/>
          <a:p>
            <a:pPr algn="just"/>
            <a:r>
              <a:rPr lang="pt-PT" sz="2000" b="1" u="sng" dirty="0">
                <a:solidFill>
                  <a:srgbClr val="222222"/>
                </a:solidFill>
                <a:latin typeface="inherit"/>
                <a:ea typeface="Times New Roman" panose="02020603050405020304" pitchFamily="18" charset="0"/>
                <a:cs typeface="Courier New" panose="02070309020205020404" pitchFamily="49" charset="0"/>
              </a:rPr>
              <a:t>Deficit </a:t>
            </a:r>
            <a:r>
              <a:rPr lang="pt-PT" sz="2000" b="1" u="sng" dirty="0" err="1">
                <a:solidFill>
                  <a:srgbClr val="222222"/>
                </a:solidFill>
                <a:latin typeface="inherit"/>
                <a:ea typeface="Times New Roman" panose="02020603050405020304" pitchFamily="18" charset="0"/>
                <a:cs typeface="Courier New" panose="02070309020205020404" pitchFamily="49" charset="0"/>
              </a:rPr>
              <a:t>of</a:t>
            </a:r>
            <a:r>
              <a:rPr lang="pt-PT" sz="2000" b="1" u="sng" dirty="0">
                <a:solidFill>
                  <a:srgbClr val="222222"/>
                </a:solidFill>
                <a:latin typeface="inherit"/>
                <a:ea typeface="Times New Roman" panose="02020603050405020304" pitchFamily="18" charset="0"/>
                <a:cs typeface="Courier New" panose="02070309020205020404" pitchFamily="49" charset="0"/>
              </a:rPr>
              <a:t> </a:t>
            </a:r>
            <a:r>
              <a:rPr lang="pt-PT" sz="2000" b="1" u="sng" dirty="0" err="1">
                <a:solidFill>
                  <a:srgbClr val="222222"/>
                </a:solidFill>
                <a:latin typeface="inherit"/>
                <a:ea typeface="Times New Roman" panose="02020603050405020304" pitchFamily="18" charset="0"/>
                <a:cs typeface="Courier New" panose="02070309020205020404" pitchFamily="49" charset="0"/>
              </a:rPr>
              <a:t>Water</a:t>
            </a:r>
            <a:endParaRPr lang="pt-PT" sz="2000" b="1" u="sng" dirty="0">
              <a:solidFill>
                <a:srgbClr val="222222"/>
              </a:solidFill>
              <a:latin typeface="inherit"/>
              <a:ea typeface="Times New Roman" panose="02020603050405020304" pitchFamily="18" charset="0"/>
              <a:cs typeface="Courier New" panose="02070309020205020404" pitchFamily="49" charset="0"/>
            </a:endParaRPr>
          </a:p>
          <a:p>
            <a:pPr algn="just"/>
            <a:endParaRPr lang="pt-PT" sz="2000" b="1" u="sng" dirty="0">
              <a:solidFill>
                <a:srgbClr val="222222"/>
              </a:solidFill>
              <a:latin typeface="inherit"/>
              <a:cs typeface="Courier New" panose="02070309020205020404" pitchFamily="49" charset="0"/>
            </a:endParaRPr>
          </a:p>
          <a:p>
            <a:pPr algn="just"/>
            <a:r>
              <a:rPr lang="pt-PT" sz="2000" b="1" dirty="0"/>
              <a:t> </a:t>
            </a:r>
            <a:r>
              <a:rPr lang="pt-PT" sz="2000" b="1" dirty="0" err="1"/>
              <a:t>Water</a:t>
            </a:r>
            <a:r>
              <a:rPr lang="pt-PT" sz="2000" b="1" dirty="0"/>
              <a:t> for </a:t>
            </a:r>
            <a:r>
              <a:rPr lang="pt-PT" sz="2000" b="1" dirty="0" err="1"/>
              <a:t>Human</a:t>
            </a:r>
            <a:r>
              <a:rPr lang="pt-PT" sz="2000" b="1" dirty="0"/>
              <a:t> </a:t>
            </a:r>
            <a:r>
              <a:rPr lang="pt-PT" sz="2000" b="1" dirty="0" err="1"/>
              <a:t>Consuption</a:t>
            </a:r>
            <a:r>
              <a:rPr lang="pt-PT" sz="2000" b="1" dirty="0"/>
              <a:t>:</a:t>
            </a:r>
          </a:p>
          <a:p>
            <a:pPr marL="342900" indent="-342900" algn="just">
              <a:buFont typeface="Arial" panose="020B0604020202020204" pitchFamily="34" charset="0"/>
              <a:buChar char="•"/>
            </a:pPr>
            <a:r>
              <a:rPr lang="pt-PT" sz="2000" b="1" u="sng" dirty="0"/>
              <a:t>1 911 885 m3 / </a:t>
            </a:r>
            <a:r>
              <a:rPr lang="pt-PT" sz="2000" b="1" u="sng" dirty="0" err="1"/>
              <a:t>year</a:t>
            </a:r>
            <a:r>
              <a:rPr lang="pt-PT" sz="2000" b="1" u="sng" dirty="0"/>
              <a:t>, </a:t>
            </a:r>
            <a:r>
              <a:rPr lang="pt-PT" sz="2000" dirty="0" err="1"/>
              <a:t>if</a:t>
            </a:r>
            <a:r>
              <a:rPr lang="pt-PT" sz="2000" dirty="0"/>
              <a:t> </a:t>
            </a:r>
            <a:r>
              <a:rPr lang="pt-PT" sz="2000" dirty="0" err="1"/>
              <a:t>minimum</a:t>
            </a:r>
            <a:r>
              <a:rPr lang="pt-PT" sz="2000" dirty="0"/>
              <a:t> </a:t>
            </a:r>
            <a:r>
              <a:rPr lang="pt-PT" sz="2000" dirty="0" err="1"/>
              <a:t>capitation</a:t>
            </a:r>
            <a:r>
              <a:rPr lang="pt-PT" sz="2000" dirty="0"/>
              <a:t> </a:t>
            </a:r>
            <a:r>
              <a:rPr lang="pt-PT" sz="2000" dirty="0" err="1"/>
              <a:t>is</a:t>
            </a:r>
            <a:r>
              <a:rPr lang="pt-PT" sz="2000" dirty="0"/>
              <a:t> </a:t>
            </a:r>
            <a:r>
              <a:rPr lang="pt-PT" sz="2000" dirty="0" err="1"/>
              <a:t>considered</a:t>
            </a:r>
            <a:r>
              <a:rPr lang="pt-PT" sz="2000" dirty="0"/>
              <a:t> 40 l/</a:t>
            </a:r>
            <a:r>
              <a:rPr lang="pt-PT" sz="2000" dirty="0" err="1"/>
              <a:t>inhab</a:t>
            </a:r>
            <a:r>
              <a:rPr lang="pt-PT" sz="2000" dirty="0"/>
              <a:t>/</a:t>
            </a:r>
            <a:r>
              <a:rPr lang="pt-PT" sz="2000" dirty="0" err="1"/>
              <a:t>day</a:t>
            </a:r>
            <a:r>
              <a:rPr lang="pt-PT" sz="2000" dirty="0"/>
              <a:t>. </a:t>
            </a:r>
          </a:p>
          <a:p>
            <a:pPr marL="342900" indent="-342900" algn="just">
              <a:buFont typeface="Arial" panose="020B0604020202020204" pitchFamily="34" charset="0"/>
              <a:buChar char="•"/>
            </a:pPr>
            <a:r>
              <a:rPr lang="pt-PT" sz="2000" b="1" u="sng" dirty="0"/>
              <a:t>11 323 525 m3 / </a:t>
            </a:r>
            <a:r>
              <a:rPr lang="pt-PT" sz="2000" b="1" u="sng" dirty="0" err="1"/>
              <a:t>year</a:t>
            </a:r>
            <a:r>
              <a:rPr lang="pt-PT" sz="2000" b="1" u="sng" dirty="0"/>
              <a:t>, </a:t>
            </a:r>
            <a:r>
              <a:rPr lang="pt-PT" sz="2000" dirty="0" err="1"/>
              <a:t>if</a:t>
            </a:r>
            <a:r>
              <a:rPr lang="pt-PT" sz="2000" dirty="0"/>
              <a:t> </a:t>
            </a:r>
            <a:r>
              <a:rPr lang="pt-PT" sz="2000" dirty="0" err="1"/>
              <a:t>the</a:t>
            </a:r>
            <a:r>
              <a:rPr lang="pt-PT" sz="2000" dirty="0"/>
              <a:t> </a:t>
            </a:r>
            <a:r>
              <a:rPr lang="pt-PT" sz="2000" dirty="0" err="1"/>
              <a:t>maximum</a:t>
            </a:r>
            <a:r>
              <a:rPr lang="pt-PT" sz="2000" dirty="0"/>
              <a:t> </a:t>
            </a:r>
            <a:r>
              <a:rPr lang="pt-PT" sz="2000" dirty="0" err="1"/>
              <a:t>capitation</a:t>
            </a:r>
            <a:r>
              <a:rPr lang="pt-PT" sz="2000" dirty="0"/>
              <a:t> </a:t>
            </a:r>
            <a:r>
              <a:rPr lang="pt-PT" sz="2000" dirty="0" err="1"/>
              <a:t>value</a:t>
            </a:r>
            <a:r>
              <a:rPr lang="pt-PT" sz="2000" dirty="0"/>
              <a:t> </a:t>
            </a:r>
            <a:r>
              <a:rPr lang="pt-PT" sz="2000" dirty="0" err="1"/>
              <a:t>is</a:t>
            </a:r>
            <a:r>
              <a:rPr lang="pt-PT" sz="2000" dirty="0"/>
              <a:t> </a:t>
            </a:r>
            <a:r>
              <a:rPr lang="pt-PT" sz="2000" dirty="0" err="1"/>
              <a:t>considered</a:t>
            </a:r>
            <a:r>
              <a:rPr lang="pt-PT" sz="2000" dirty="0"/>
              <a:t>, 90 l/</a:t>
            </a:r>
            <a:r>
              <a:rPr lang="pt-PT" sz="2000" dirty="0" err="1"/>
              <a:t>inhab</a:t>
            </a:r>
            <a:r>
              <a:rPr lang="pt-PT" sz="2000" dirty="0"/>
              <a:t> / </a:t>
            </a:r>
            <a:r>
              <a:rPr lang="pt-PT" sz="2000" dirty="0" err="1"/>
              <a:t>day</a:t>
            </a:r>
            <a:r>
              <a:rPr lang="pt-PT" sz="2000" dirty="0"/>
              <a:t> (</a:t>
            </a:r>
            <a:r>
              <a:rPr lang="pt-PT" sz="2000" dirty="0" err="1"/>
              <a:t>The</a:t>
            </a:r>
            <a:r>
              <a:rPr lang="pt-PT" sz="2000" dirty="0"/>
              <a:t> data </a:t>
            </a:r>
            <a:r>
              <a:rPr lang="pt-PT" sz="2000" dirty="0" err="1"/>
              <a:t>extracted</a:t>
            </a:r>
            <a:r>
              <a:rPr lang="pt-PT" sz="2000" dirty="0"/>
              <a:t> </a:t>
            </a:r>
            <a:r>
              <a:rPr lang="pt-PT" sz="2000" dirty="0" err="1"/>
              <a:t>from</a:t>
            </a:r>
            <a:r>
              <a:rPr lang="pt-PT" sz="2000" dirty="0"/>
              <a:t> </a:t>
            </a:r>
            <a:r>
              <a:rPr lang="pt-PT" sz="2000" dirty="0" err="1"/>
              <a:t>the</a:t>
            </a:r>
            <a:r>
              <a:rPr lang="pt-PT" sz="2000" dirty="0"/>
              <a:t> 2018 </a:t>
            </a:r>
            <a:r>
              <a:rPr lang="pt-PT" sz="2000" dirty="0" err="1"/>
              <a:t>Annual</a:t>
            </a:r>
            <a:r>
              <a:rPr lang="pt-PT" sz="2000" dirty="0"/>
              <a:t> </a:t>
            </a:r>
            <a:r>
              <a:rPr lang="pt-PT" sz="2000" dirty="0" err="1"/>
              <a:t>Report</a:t>
            </a:r>
            <a:r>
              <a:rPr lang="pt-PT" sz="2000" dirty="0"/>
              <a:t> </a:t>
            </a:r>
            <a:r>
              <a:rPr lang="pt-PT" sz="2000" dirty="0" err="1"/>
              <a:t>on</a:t>
            </a:r>
            <a:r>
              <a:rPr lang="pt-PT" sz="2000" dirty="0"/>
              <a:t> </a:t>
            </a:r>
            <a:r>
              <a:rPr lang="pt-PT" sz="2000" dirty="0" err="1"/>
              <a:t>the</a:t>
            </a:r>
            <a:r>
              <a:rPr lang="pt-PT" sz="2000" dirty="0"/>
              <a:t> </a:t>
            </a:r>
            <a:r>
              <a:rPr lang="pt-PT" sz="2000" dirty="0" err="1"/>
              <a:t>Water</a:t>
            </a:r>
            <a:r>
              <a:rPr lang="pt-PT" sz="2000" dirty="0"/>
              <a:t> </a:t>
            </a:r>
            <a:r>
              <a:rPr lang="pt-PT" sz="2000" dirty="0" err="1"/>
              <a:t>and</a:t>
            </a:r>
            <a:r>
              <a:rPr lang="pt-PT" sz="2000" dirty="0"/>
              <a:t> </a:t>
            </a:r>
            <a:r>
              <a:rPr lang="pt-PT" sz="2000" dirty="0" err="1"/>
              <a:t>Sanitation</a:t>
            </a:r>
            <a:r>
              <a:rPr lang="pt-PT" sz="2000" dirty="0"/>
              <a:t> Sector);</a:t>
            </a:r>
          </a:p>
          <a:p>
            <a:pPr algn="just"/>
            <a:endParaRPr lang="pt-PT" sz="2000" dirty="0"/>
          </a:p>
          <a:p>
            <a:pPr algn="just">
              <a:lnSpc>
                <a:spcPts val="27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PT" sz="2000" b="1" dirty="0" err="1"/>
              <a:t>Agriculture</a:t>
            </a:r>
            <a:r>
              <a:rPr lang="pt-PT" sz="2000" b="1" dirty="0"/>
              <a:t> </a:t>
            </a:r>
            <a:r>
              <a:rPr lang="pt-PT" sz="2000" b="1" dirty="0" err="1"/>
              <a:t>and</a:t>
            </a:r>
            <a:r>
              <a:rPr lang="pt-PT" sz="2000" b="1" dirty="0"/>
              <a:t> </a:t>
            </a:r>
            <a:r>
              <a:rPr lang="pt-PT" sz="2000" b="1" dirty="0" err="1"/>
              <a:t>Livestock</a:t>
            </a:r>
            <a:r>
              <a:rPr lang="pt-PT" sz="2000" b="1" dirty="0"/>
              <a:t>:</a:t>
            </a:r>
          </a:p>
          <a:p>
            <a:pPr marL="342900" indent="-342900" algn="just">
              <a:lnSpc>
                <a:spcPts val="2700"/>
              </a:lnSpc>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PT" sz="2000" b="1" u="sng" dirty="0"/>
              <a:t>607 062.36 m3/</a:t>
            </a:r>
            <a:r>
              <a:rPr lang="pt-PT" sz="2000" b="1" u="sng" dirty="0" err="1"/>
              <a:t>day</a:t>
            </a:r>
            <a:r>
              <a:rPr lang="pt-PT" sz="2000" b="1" dirty="0"/>
              <a:t>, </a:t>
            </a:r>
          </a:p>
          <a:p>
            <a:pPr marL="342900" indent="-342900" algn="just">
              <a:lnSpc>
                <a:spcPts val="2700"/>
              </a:lnSpc>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PT" sz="2000" dirty="0" err="1"/>
              <a:t>making</a:t>
            </a:r>
            <a:r>
              <a:rPr lang="pt-PT" sz="2000" dirty="0"/>
              <a:t> </a:t>
            </a:r>
            <a:r>
              <a:rPr lang="pt-PT" sz="2000" dirty="0" err="1"/>
              <a:t>up</a:t>
            </a:r>
            <a:r>
              <a:rPr lang="pt-PT" sz="2000" dirty="0"/>
              <a:t>, in </a:t>
            </a:r>
            <a:r>
              <a:rPr lang="pt-PT" sz="2000" dirty="0" err="1"/>
              <a:t>one</a:t>
            </a:r>
            <a:r>
              <a:rPr lang="pt-PT" sz="2000" dirty="0"/>
              <a:t> </a:t>
            </a:r>
            <a:r>
              <a:rPr lang="pt-PT" sz="2000" dirty="0" err="1"/>
              <a:t>year</a:t>
            </a:r>
            <a:r>
              <a:rPr lang="pt-PT" sz="2000" dirty="0"/>
              <a:t>, </a:t>
            </a:r>
            <a:r>
              <a:rPr lang="pt-PT" sz="2000" dirty="0" err="1"/>
              <a:t>the</a:t>
            </a:r>
            <a:r>
              <a:rPr lang="pt-PT" sz="2000" dirty="0"/>
              <a:t> total volume </a:t>
            </a:r>
            <a:r>
              <a:rPr lang="pt-PT" sz="2000" dirty="0" err="1"/>
              <a:t>of</a:t>
            </a:r>
            <a:r>
              <a:rPr lang="pt-PT" sz="2000" dirty="0"/>
              <a:t> </a:t>
            </a:r>
            <a:r>
              <a:rPr lang="pt-PT" sz="2000" b="1" u="sng" dirty="0"/>
              <a:t>221 577 761.4 m3</a:t>
            </a:r>
            <a:r>
              <a:rPr lang="pt-PT" sz="2000" dirty="0"/>
              <a:t> </a:t>
            </a:r>
          </a:p>
        </p:txBody>
      </p:sp>
      <p:pic>
        <p:nvPicPr>
          <p:cNvPr id="10" name="Imagem 9">
            <a:extLst>
              <a:ext uri="{FF2B5EF4-FFF2-40B4-BE49-F238E27FC236}">
                <a16:creationId xmlns:a16="http://schemas.microsoft.com/office/drawing/2014/main" id="{6665D4B1-F505-48C3-8672-16F6860DCB23}"/>
              </a:ext>
            </a:extLst>
          </p:cNvPr>
          <p:cNvPicPr>
            <a:picLocks noChangeAspect="1"/>
          </p:cNvPicPr>
          <p:nvPr/>
        </p:nvPicPr>
        <p:blipFill>
          <a:blip r:embed="rId4"/>
          <a:stretch>
            <a:fillRect/>
          </a:stretch>
        </p:blipFill>
        <p:spPr>
          <a:xfrm>
            <a:off x="8974459" y="4261095"/>
            <a:ext cx="2883245" cy="2029595"/>
          </a:xfrm>
          <a:prstGeom prst="rect">
            <a:avLst/>
          </a:prstGeom>
        </p:spPr>
      </p:pic>
      <p:pic>
        <p:nvPicPr>
          <p:cNvPr id="12" name="Imagem 11">
            <a:extLst>
              <a:ext uri="{FF2B5EF4-FFF2-40B4-BE49-F238E27FC236}">
                <a16:creationId xmlns:a16="http://schemas.microsoft.com/office/drawing/2014/main" id="{0E47D5A3-8DA7-4A9C-8736-7B234D7F0E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3629" y="2060868"/>
            <a:ext cx="2856788" cy="2042336"/>
          </a:xfrm>
          <a:prstGeom prst="rect">
            <a:avLst/>
          </a:prstGeom>
        </p:spPr>
      </p:pic>
    </p:spTree>
    <p:extLst>
      <p:ext uri="{BB962C8B-B14F-4D97-AF65-F5344CB8AC3E}">
        <p14:creationId xmlns:p14="http://schemas.microsoft.com/office/powerpoint/2010/main" val="1207305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8E724F8F-C79B-437C-9FE3-B8A5CAEB442B}"/>
              </a:ext>
            </a:extLst>
          </p:cNvPr>
          <p:cNvSpPr/>
          <p:nvPr/>
        </p:nvSpPr>
        <p:spPr>
          <a:xfrm rot="16200000">
            <a:off x="-2326132" y="4164764"/>
            <a:ext cx="5019368" cy="3671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Água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7" name="CaixaDeTexto 6">
            <a:extLst>
              <a:ext uri="{FF2B5EF4-FFF2-40B4-BE49-F238E27FC236}">
                <a16:creationId xmlns:a16="http://schemas.microsoft.com/office/drawing/2014/main" id="{783B3B9A-A75E-4D72-9DA5-42380BB343B7}"/>
              </a:ext>
            </a:extLst>
          </p:cNvPr>
          <p:cNvSpPr txBox="1"/>
          <p:nvPr/>
        </p:nvSpPr>
        <p:spPr>
          <a:xfrm>
            <a:off x="7876066" y="6305284"/>
            <a:ext cx="4329006" cy="584519"/>
          </a:xfrm>
          <a:prstGeom prst="rect">
            <a:avLst/>
          </a:prstGeom>
          <a:noFill/>
        </p:spPr>
        <p:txBody>
          <a:bodyPr wrap="none" rtlCol="0">
            <a:spAutoFit/>
          </a:bodyPr>
          <a:lstStyle/>
          <a:p>
            <a:r>
              <a:rPr lang="pt-PT" sz="1599" i="1" dirty="0" err="1">
                <a:solidFill>
                  <a:srgbClr val="003893"/>
                </a:solidFill>
                <a:latin typeface="Garamond" panose="02020404030301010803" pitchFamily="18" charset="0"/>
              </a:rPr>
              <a:t>Marize</a:t>
            </a:r>
            <a:r>
              <a:rPr lang="pt-PT" sz="1599" i="1" dirty="0">
                <a:solidFill>
                  <a:srgbClr val="003893"/>
                </a:solidFill>
                <a:latin typeface="Garamond" panose="02020404030301010803" pitchFamily="18" charset="0"/>
              </a:rPr>
              <a:t> Gominho, Agência Nacional de Água e Saneamento</a:t>
            </a:r>
          </a:p>
          <a:p>
            <a:r>
              <a:rPr lang="pt-PT" sz="1599" i="1" dirty="0">
                <a:solidFill>
                  <a:schemeClr val="accent1">
                    <a:lumMod val="60000"/>
                    <a:lumOff val="40000"/>
                  </a:schemeClr>
                </a:solidFill>
                <a:latin typeface="Garamond" panose="02020404030301010803" pitchFamily="18" charset="0"/>
              </a:rPr>
              <a:t>Praia, 22 de julho de 2020</a:t>
            </a:r>
          </a:p>
        </p:txBody>
      </p:sp>
      <p:sp>
        <p:nvSpPr>
          <p:cNvPr id="6" name="Título 1">
            <a:extLst>
              <a:ext uri="{FF2B5EF4-FFF2-40B4-BE49-F238E27FC236}">
                <a16:creationId xmlns:a16="http://schemas.microsoft.com/office/drawing/2014/main" id="{513D87D5-9512-4448-A9C8-CBF72DD3A166}"/>
              </a:ext>
            </a:extLst>
          </p:cNvPr>
          <p:cNvSpPr txBox="1">
            <a:spLocks/>
          </p:cNvSpPr>
          <p:nvPr/>
        </p:nvSpPr>
        <p:spPr>
          <a:xfrm>
            <a:off x="541660" y="2007385"/>
            <a:ext cx="3263424" cy="56240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2800" b="1" dirty="0" err="1">
                <a:latin typeface="Tw Cen MT" panose="020B0602020104020603" pitchFamily="34" charset="0"/>
              </a:rPr>
              <a:t>Water</a:t>
            </a:r>
            <a:r>
              <a:rPr lang="pt-PT" sz="2800" b="1" dirty="0">
                <a:latin typeface="Tw Cen MT" panose="020B0602020104020603" pitchFamily="34" charset="0"/>
              </a:rPr>
              <a:t> </a:t>
            </a:r>
            <a:r>
              <a:rPr lang="pt-PT" sz="2800" b="1" dirty="0" err="1">
                <a:latin typeface="Tw Cen MT" panose="020B0602020104020603" pitchFamily="34" charset="0"/>
              </a:rPr>
              <a:t>Projects</a:t>
            </a:r>
            <a:r>
              <a:rPr lang="pt-PT" sz="2800" b="1" dirty="0">
                <a:latin typeface="Tw Cen MT" panose="020B0602020104020603" pitchFamily="34" charset="0"/>
              </a:rPr>
              <a:t> </a:t>
            </a:r>
            <a:r>
              <a:rPr lang="pt-PT" sz="2800" b="1" dirty="0" err="1">
                <a:latin typeface="Tw Cen MT" panose="020B0602020104020603" pitchFamily="34" charset="0"/>
              </a:rPr>
              <a:t>Pririties</a:t>
            </a:r>
            <a:endParaRPr lang="pt-PT" sz="2800" b="1" dirty="0">
              <a:latin typeface="Tw Cen MT" panose="020B0602020104020603" pitchFamily="34" charset="0"/>
            </a:endParaRPr>
          </a:p>
        </p:txBody>
      </p:sp>
      <p:sp>
        <p:nvSpPr>
          <p:cNvPr id="8" name="CaixaDeTexto 7">
            <a:extLst>
              <a:ext uri="{FF2B5EF4-FFF2-40B4-BE49-F238E27FC236}">
                <a16:creationId xmlns:a16="http://schemas.microsoft.com/office/drawing/2014/main" id="{CE0B8AAD-5682-4FF0-879E-A069F368FC98}"/>
              </a:ext>
            </a:extLst>
          </p:cNvPr>
          <p:cNvSpPr txBox="1"/>
          <p:nvPr/>
        </p:nvSpPr>
        <p:spPr>
          <a:xfrm>
            <a:off x="1111047" y="2829232"/>
            <a:ext cx="4422726" cy="3016210"/>
          </a:xfrm>
          <a:prstGeom prst="rect">
            <a:avLst/>
          </a:prstGeom>
          <a:noFill/>
        </p:spPr>
        <p:txBody>
          <a:bodyPr wrap="square" rtlCol="0">
            <a:spAutoFit/>
          </a:bodyPr>
          <a:lstStyle/>
          <a:p>
            <a:pPr marL="411163" lvl="1" indent="-342900" algn="just">
              <a:spcBef>
                <a:spcPts val="600"/>
              </a:spcBef>
              <a:spcAft>
                <a:spcPts val="600"/>
              </a:spcAft>
              <a:buFont typeface="Courier New" panose="02070309020205020404" pitchFamily="49" charset="0"/>
              <a:buChar char="o"/>
            </a:pPr>
            <a:r>
              <a:rPr lang="pt-PT" sz="2000" dirty="0">
                <a:latin typeface="Tw Cen MT" panose="020B0602020104020603" pitchFamily="34" charset="0"/>
              </a:rPr>
              <a:t>Use of </a:t>
            </a:r>
            <a:r>
              <a:rPr lang="pt-PT" sz="2000" dirty="0" err="1">
                <a:latin typeface="Tw Cen MT" panose="020B0602020104020603" pitchFamily="34" charset="0"/>
              </a:rPr>
              <a:t>renewable</a:t>
            </a:r>
            <a:r>
              <a:rPr lang="pt-PT" sz="2000" dirty="0">
                <a:latin typeface="Tw Cen MT" panose="020B0602020104020603" pitchFamily="34" charset="0"/>
              </a:rPr>
              <a:t> </a:t>
            </a:r>
            <a:r>
              <a:rPr lang="pt-PT" sz="2000" dirty="0" err="1">
                <a:latin typeface="Tw Cen MT" panose="020B0602020104020603" pitchFamily="34" charset="0"/>
              </a:rPr>
              <a:t>energy</a:t>
            </a:r>
            <a:r>
              <a:rPr lang="pt-PT" sz="2000" dirty="0">
                <a:latin typeface="Tw Cen MT" panose="020B0602020104020603" pitchFamily="34" charset="0"/>
              </a:rPr>
              <a:t> for </a:t>
            </a:r>
            <a:r>
              <a:rPr lang="pt-PT" sz="2000" dirty="0" err="1">
                <a:latin typeface="Tw Cen MT" panose="020B0602020104020603" pitchFamily="34" charset="0"/>
              </a:rPr>
              <a:t>water</a:t>
            </a:r>
            <a:r>
              <a:rPr lang="pt-PT" sz="2000" dirty="0">
                <a:latin typeface="Tw Cen MT" panose="020B0602020104020603" pitchFamily="34" charset="0"/>
              </a:rPr>
              <a:t> pump (</a:t>
            </a:r>
            <a:r>
              <a:rPr lang="pt-PT" sz="2000" dirty="0" err="1">
                <a:latin typeface="Tw Cen MT" panose="020B0602020104020603" pitchFamily="34" charset="0"/>
              </a:rPr>
              <a:t>wind</a:t>
            </a:r>
            <a:r>
              <a:rPr lang="pt-PT" sz="2000" dirty="0">
                <a:latin typeface="Tw Cen MT" panose="020B0602020104020603" pitchFamily="34" charset="0"/>
              </a:rPr>
              <a:t> </a:t>
            </a:r>
            <a:r>
              <a:rPr lang="pt-PT" sz="2000" dirty="0" err="1">
                <a:latin typeface="Tw Cen MT" panose="020B0602020104020603" pitchFamily="34" charset="0"/>
              </a:rPr>
              <a:t>and</a:t>
            </a:r>
            <a:r>
              <a:rPr lang="pt-PT" sz="2000" dirty="0">
                <a:latin typeface="Tw Cen MT" panose="020B0602020104020603" pitchFamily="34" charset="0"/>
              </a:rPr>
              <a:t> solar)</a:t>
            </a:r>
          </a:p>
          <a:p>
            <a:pPr marL="411163" lvl="1" indent="-342900" algn="just">
              <a:spcBef>
                <a:spcPts val="600"/>
              </a:spcBef>
              <a:spcAft>
                <a:spcPts val="600"/>
              </a:spcAft>
              <a:buFont typeface="Courier New" panose="02070309020205020404" pitchFamily="49" charset="0"/>
              <a:buChar char="o"/>
            </a:pPr>
            <a:r>
              <a:rPr lang="pt-PT" sz="2000" dirty="0" err="1">
                <a:latin typeface="Tw Cen MT" panose="020B0602020104020603" pitchFamily="34" charset="0"/>
              </a:rPr>
              <a:t>Dessalizinization</a:t>
            </a:r>
            <a:r>
              <a:rPr lang="pt-PT" sz="2000" dirty="0">
                <a:latin typeface="Tw Cen MT" panose="020B0602020104020603" pitchFamily="34" charset="0"/>
              </a:rPr>
              <a:t> of </a:t>
            </a:r>
            <a:r>
              <a:rPr lang="pt-PT" sz="2000" dirty="0" err="1">
                <a:latin typeface="Tw Cen MT" panose="020B0602020104020603" pitchFamily="34" charset="0"/>
              </a:rPr>
              <a:t>sea</a:t>
            </a:r>
            <a:r>
              <a:rPr lang="pt-PT" sz="2000" dirty="0">
                <a:latin typeface="Tw Cen MT" panose="020B0602020104020603" pitchFamily="34" charset="0"/>
              </a:rPr>
              <a:t> </a:t>
            </a:r>
            <a:r>
              <a:rPr lang="pt-PT" sz="2000" dirty="0" err="1">
                <a:latin typeface="Tw Cen MT" panose="020B0602020104020603" pitchFamily="34" charset="0"/>
              </a:rPr>
              <a:t>water</a:t>
            </a:r>
            <a:endParaRPr lang="pt-PT" sz="2000" dirty="0">
              <a:latin typeface="Tw Cen MT" panose="020B0602020104020603" pitchFamily="34" charset="0"/>
            </a:endParaRPr>
          </a:p>
          <a:p>
            <a:pPr marL="411163" lvl="1" indent="-342900" algn="just">
              <a:spcBef>
                <a:spcPts val="600"/>
              </a:spcBef>
              <a:spcAft>
                <a:spcPts val="600"/>
              </a:spcAft>
              <a:buFont typeface="Courier New" panose="02070309020205020404" pitchFamily="49" charset="0"/>
              <a:buChar char="o"/>
            </a:pPr>
            <a:r>
              <a:rPr lang="pt-PT" sz="2000" dirty="0">
                <a:latin typeface="Tw Cen MT" panose="020B0602020104020603" pitchFamily="34" charset="0"/>
              </a:rPr>
              <a:t>Reuse of </a:t>
            </a:r>
            <a:r>
              <a:rPr lang="pt-PT" sz="2000" dirty="0" err="1">
                <a:latin typeface="Tw Cen MT" panose="020B0602020104020603" pitchFamily="34" charset="0"/>
              </a:rPr>
              <a:t>treated</a:t>
            </a:r>
            <a:r>
              <a:rPr lang="pt-PT" sz="2000" dirty="0">
                <a:latin typeface="Tw Cen MT" panose="020B0602020104020603" pitchFamily="34" charset="0"/>
              </a:rPr>
              <a:t> </a:t>
            </a:r>
            <a:r>
              <a:rPr lang="pt-PT" sz="2000" dirty="0" err="1">
                <a:latin typeface="Tw Cen MT" panose="020B0602020104020603" pitchFamily="34" charset="0"/>
              </a:rPr>
              <a:t>wastewater</a:t>
            </a:r>
            <a:r>
              <a:rPr lang="pt-PT" sz="2000" dirty="0">
                <a:latin typeface="Tw Cen MT" panose="020B0602020104020603" pitchFamily="34" charset="0"/>
              </a:rPr>
              <a:t> for </a:t>
            </a:r>
            <a:r>
              <a:rPr lang="pt-PT" sz="2000" dirty="0" err="1">
                <a:latin typeface="Tw Cen MT" panose="020B0602020104020603" pitchFamily="34" charset="0"/>
              </a:rPr>
              <a:t>irrigation</a:t>
            </a:r>
            <a:endParaRPr lang="pt-PT" sz="2000" dirty="0">
              <a:latin typeface="Tw Cen MT" panose="020B0602020104020603" pitchFamily="34" charset="0"/>
            </a:endParaRPr>
          </a:p>
          <a:p>
            <a:pPr marL="411163" lvl="1" indent="-342900" algn="just">
              <a:spcBef>
                <a:spcPts val="600"/>
              </a:spcBef>
              <a:spcAft>
                <a:spcPts val="600"/>
              </a:spcAft>
              <a:buFont typeface="Courier New" panose="02070309020205020404" pitchFamily="49" charset="0"/>
              <a:buChar char="o"/>
            </a:pPr>
            <a:r>
              <a:rPr lang="en-US" sz="2000" dirty="0">
                <a:latin typeface="Tw Cen MT" panose="020B0602020104020603" pitchFamily="34" charset="0"/>
              </a:rPr>
              <a:t>Implementation of projects identified at the level of operational and water management</a:t>
            </a:r>
          </a:p>
        </p:txBody>
      </p:sp>
      <p:pic>
        <p:nvPicPr>
          <p:cNvPr id="9" name="Imagem 8">
            <a:extLst>
              <a:ext uri="{FF2B5EF4-FFF2-40B4-BE49-F238E27FC236}">
                <a16:creationId xmlns:a16="http://schemas.microsoft.com/office/drawing/2014/main" id="{01CAD596-3902-4C5A-9D31-B91D5A103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6573" y="4373585"/>
            <a:ext cx="3245477" cy="1825581"/>
          </a:xfrm>
          <a:prstGeom prst="rect">
            <a:avLst/>
          </a:prstGeom>
        </p:spPr>
      </p:pic>
      <p:pic>
        <p:nvPicPr>
          <p:cNvPr id="10" name="Imagem 9">
            <a:extLst>
              <a:ext uri="{FF2B5EF4-FFF2-40B4-BE49-F238E27FC236}">
                <a16:creationId xmlns:a16="http://schemas.microsoft.com/office/drawing/2014/main" id="{B65F2A10-67AD-499E-B60C-12538317C7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8848" y="2091851"/>
            <a:ext cx="3263424" cy="2175616"/>
          </a:xfrm>
          <a:prstGeom prst="rect">
            <a:avLst/>
          </a:prstGeom>
        </p:spPr>
      </p:pic>
      <p:pic>
        <p:nvPicPr>
          <p:cNvPr id="12" name="Imagem 11">
            <a:extLst>
              <a:ext uri="{FF2B5EF4-FFF2-40B4-BE49-F238E27FC236}">
                <a16:creationId xmlns:a16="http://schemas.microsoft.com/office/drawing/2014/main" id="{0A81468C-499E-4458-BAE7-4DFC0C0F66A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5" t="-1" r="1390" b="1773"/>
          <a:stretch/>
        </p:blipFill>
        <p:spPr>
          <a:xfrm>
            <a:off x="5736573" y="2091851"/>
            <a:ext cx="2915814" cy="2175616"/>
          </a:xfrm>
          <a:prstGeom prst="rect">
            <a:avLst/>
          </a:prstGeom>
        </p:spPr>
      </p:pic>
    </p:spTree>
    <p:extLst>
      <p:ext uri="{BB962C8B-B14F-4D97-AF65-F5344CB8AC3E}">
        <p14:creationId xmlns:p14="http://schemas.microsoft.com/office/powerpoint/2010/main" val="4026257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a:extLst>
              <a:ext uri="{FF2B5EF4-FFF2-40B4-BE49-F238E27FC236}">
                <a16:creationId xmlns:a16="http://schemas.microsoft.com/office/drawing/2014/main" id="{794590C0-3C21-46B8-8FD3-F684856C33B0}"/>
              </a:ext>
            </a:extLst>
          </p:cNvPr>
          <p:cNvSpPr/>
          <p:nvPr/>
        </p:nvSpPr>
        <p:spPr>
          <a:xfrm rot="16200000">
            <a:off x="-2326132" y="4164764"/>
            <a:ext cx="5019368" cy="3671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Água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7" name="CaixaDeTexto 6">
            <a:extLst>
              <a:ext uri="{FF2B5EF4-FFF2-40B4-BE49-F238E27FC236}">
                <a16:creationId xmlns:a16="http://schemas.microsoft.com/office/drawing/2014/main" id="{783B3B9A-A75E-4D72-9DA5-42380BB343B7}"/>
              </a:ext>
            </a:extLst>
          </p:cNvPr>
          <p:cNvSpPr txBox="1"/>
          <p:nvPr/>
        </p:nvSpPr>
        <p:spPr>
          <a:xfrm>
            <a:off x="7876066" y="6305284"/>
            <a:ext cx="4329006" cy="584519"/>
          </a:xfrm>
          <a:prstGeom prst="rect">
            <a:avLst/>
          </a:prstGeom>
          <a:noFill/>
        </p:spPr>
        <p:txBody>
          <a:bodyPr wrap="none" rtlCol="0">
            <a:spAutoFit/>
          </a:bodyPr>
          <a:lstStyle/>
          <a:p>
            <a:r>
              <a:rPr lang="pt-PT" sz="1599" i="1" dirty="0" err="1">
                <a:solidFill>
                  <a:srgbClr val="003893"/>
                </a:solidFill>
                <a:latin typeface="Garamond" panose="02020404030301010803" pitchFamily="18" charset="0"/>
              </a:rPr>
              <a:t>Marize</a:t>
            </a:r>
            <a:r>
              <a:rPr lang="pt-PT" sz="1599" i="1" dirty="0">
                <a:solidFill>
                  <a:srgbClr val="003893"/>
                </a:solidFill>
                <a:latin typeface="Garamond" panose="02020404030301010803" pitchFamily="18" charset="0"/>
              </a:rPr>
              <a:t> Gominho, Agência Nacional de Água e Saneamento</a:t>
            </a:r>
          </a:p>
          <a:p>
            <a:r>
              <a:rPr lang="pt-PT" sz="1599" i="1" dirty="0">
                <a:solidFill>
                  <a:schemeClr val="accent1">
                    <a:lumMod val="60000"/>
                    <a:lumOff val="40000"/>
                  </a:schemeClr>
                </a:solidFill>
                <a:latin typeface="Garamond" panose="02020404030301010803" pitchFamily="18" charset="0"/>
              </a:rPr>
              <a:t>Praia, 22 de julho de 2020</a:t>
            </a:r>
          </a:p>
        </p:txBody>
      </p:sp>
      <p:sp>
        <p:nvSpPr>
          <p:cNvPr id="6" name="CaixaDeTexto 5">
            <a:extLst>
              <a:ext uri="{FF2B5EF4-FFF2-40B4-BE49-F238E27FC236}">
                <a16:creationId xmlns:a16="http://schemas.microsoft.com/office/drawing/2014/main" id="{DD946954-D72C-42FB-839F-59EABD4FB581}"/>
              </a:ext>
            </a:extLst>
          </p:cNvPr>
          <p:cNvSpPr txBox="1"/>
          <p:nvPr/>
        </p:nvSpPr>
        <p:spPr>
          <a:xfrm>
            <a:off x="1036468" y="1986116"/>
            <a:ext cx="10689336" cy="2862322"/>
          </a:xfrm>
          <a:prstGeom prst="rect">
            <a:avLst/>
          </a:prstGeom>
          <a:noFill/>
        </p:spPr>
        <p:txBody>
          <a:bodyPr wrap="square" rtlCol="0">
            <a:spAutoFit/>
          </a:bodyPr>
          <a:lstStyle/>
          <a:p>
            <a:r>
              <a:rPr lang="en-US" sz="2000" u="sng" dirty="0">
                <a:latin typeface="Tw Cen MT" panose="020B0602020104020603" pitchFamily="34" charset="0"/>
              </a:rPr>
              <a:t>Investment projects:</a:t>
            </a:r>
          </a:p>
          <a:p>
            <a:pPr lvl="1"/>
            <a:r>
              <a:rPr lang="en-US" sz="2000" dirty="0">
                <a:latin typeface="Tw Cen MT" panose="020B0602020104020603" pitchFamily="34" charset="0"/>
              </a:rPr>
              <a:t>Projects to improve the mobilization of water (Prospecting and drilling boreholes);</a:t>
            </a:r>
          </a:p>
          <a:p>
            <a:pPr lvl="1"/>
            <a:r>
              <a:rPr lang="en-US" sz="2000" dirty="0">
                <a:latin typeface="Tw Cen MT" panose="020B0602020104020603" pitchFamily="34" charset="0"/>
              </a:rPr>
              <a:t>Projects for </a:t>
            </a:r>
            <a:r>
              <a:rPr lang="en-US" sz="2000" dirty="0" err="1">
                <a:latin typeface="Tw Cen MT" panose="020B0602020104020603" pitchFamily="34" charset="0"/>
              </a:rPr>
              <a:t>dessalinization</a:t>
            </a:r>
            <a:r>
              <a:rPr lang="en-US" sz="2000" dirty="0">
                <a:latin typeface="Tw Cen MT" panose="020B0602020104020603" pitchFamily="34" charset="0"/>
              </a:rPr>
              <a:t> of sea water;</a:t>
            </a:r>
          </a:p>
          <a:p>
            <a:pPr lvl="1"/>
            <a:r>
              <a:rPr lang="en-US" sz="2000" dirty="0">
                <a:latin typeface="Tw Cen MT" panose="020B0602020104020603" pitchFamily="34" charset="0"/>
              </a:rPr>
              <a:t>Project for rehabilitation of hydraulic infrastructures;</a:t>
            </a:r>
          </a:p>
          <a:p>
            <a:pPr lvl="1"/>
            <a:r>
              <a:rPr lang="en-US" sz="2000" dirty="0">
                <a:latin typeface="Tw Cen MT" panose="020B0602020104020603" pitchFamily="34" charset="0"/>
              </a:rPr>
              <a:t>Projects for reuse of treated</a:t>
            </a:r>
            <a:r>
              <a:rPr lang="pt-PT" sz="2000" dirty="0">
                <a:latin typeface="Tw Cen MT" panose="020B0602020104020603" pitchFamily="34" charset="0"/>
              </a:rPr>
              <a:t> </a:t>
            </a:r>
            <a:r>
              <a:rPr lang="pt-PT" sz="2000" dirty="0" err="1">
                <a:latin typeface="Tw Cen MT" panose="020B0602020104020603" pitchFamily="34" charset="0"/>
              </a:rPr>
              <a:t>wastewater</a:t>
            </a:r>
            <a:r>
              <a:rPr lang="pt-PT" sz="2000" dirty="0">
                <a:latin typeface="Tw Cen MT" panose="020B0602020104020603" pitchFamily="34" charset="0"/>
              </a:rPr>
              <a:t> for </a:t>
            </a:r>
            <a:r>
              <a:rPr lang="pt-PT" sz="2000" dirty="0" err="1">
                <a:latin typeface="Tw Cen MT" panose="020B0602020104020603" pitchFamily="34" charset="0"/>
              </a:rPr>
              <a:t>irrigation</a:t>
            </a:r>
            <a:r>
              <a:rPr lang="pt-PT" sz="2000" dirty="0">
                <a:latin typeface="Tw Cen MT" panose="020B0602020104020603" pitchFamily="34" charset="0"/>
              </a:rPr>
              <a:t>.</a:t>
            </a:r>
          </a:p>
          <a:p>
            <a:pPr lvl="1"/>
            <a:endParaRPr lang="en-US" sz="2000" dirty="0">
              <a:latin typeface="Tw Cen MT" panose="020B0602020104020603" pitchFamily="34" charset="0"/>
            </a:endParaRPr>
          </a:p>
          <a:p>
            <a:r>
              <a:rPr lang="en-US" sz="2000" u="sng" dirty="0">
                <a:latin typeface="Tw Cen MT" panose="020B0602020104020603" pitchFamily="34" charset="0"/>
              </a:rPr>
              <a:t>Governance projects:</a:t>
            </a:r>
          </a:p>
          <a:p>
            <a:pPr defTabSz="452438"/>
            <a:r>
              <a:rPr lang="en-US" sz="2000" dirty="0">
                <a:latin typeface="Tw Cen MT" panose="020B0602020104020603" pitchFamily="34" charset="0"/>
              </a:rPr>
              <a:t>	Actions / projects on the institutional, legal, training / awareness raising, means of financing.</a:t>
            </a:r>
          </a:p>
          <a:p>
            <a:endParaRPr lang="en-US" sz="2000" dirty="0">
              <a:latin typeface="Tw Cen MT" panose="020B0602020104020603" pitchFamily="34" charset="0"/>
            </a:endParaRPr>
          </a:p>
        </p:txBody>
      </p:sp>
      <p:pic>
        <p:nvPicPr>
          <p:cNvPr id="8" name="Picture 11">
            <a:extLst>
              <a:ext uri="{FF2B5EF4-FFF2-40B4-BE49-F238E27FC236}">
                <a16:creationId xmlns:a16="http://schemas.microsoft.com/office/drawing/2014/main" id="{E3A965C6-B2C3-426E-9567-C26829155A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44295" y="4765521"/>
            <a:ext cx="2105001" cy="1491043"/>
          </a:xfrm>
          <a:prstGeom prst="rect">
            <a:avLst/>
          </a:prstGeom>
        </p:spPr>
      </p:pic>
      <p:pic>
        <p:nvPicPr>
          <p:cNvPr id="9" name="Picture 2" descr="Image result for prevenÃ§Ã£o e gestÃ£o Ã¡gua conflitos cabo verde">
            <a:extLst>
              <a:ext uri="{FF2B5EF4-FFF2-40B4-BE49-F238E27FC236}">
                <a16:creationId xmlns:a16="http://schemas.microsoft.com/office/drawing/2014/main" id="{8A6A55FF-1A6F-440B-9426-8B0CA193D8C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14725" y="4765522"/>
            <a:ext cx="2729570" cy="149104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a:extLst>
              <a:ext uri="{FF2B5EF4-FFF2-40B4-BE49-F238E27FC236}">
                <a16:creationId xmlns:a16="http://schemas.microsoft.com/office/drawing/2014/main" id="{B01FC232-DFB0-45A8-808A-49DE4D167A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3982" y="4765523"/>
            <a:ext cx="2650743" cy="1491043"/>
          </a:xfrm>
          <a:prstGeom prst="rect">
            <a:avLst/>
          </a:prstGeom>
        </p:spPr>
      </p:pic>
      <p:pic>
        <p:nvPicPr>
          <p:cNvPr id="12" name="Imagem 11">
            <a:extLst>
              <a:ext uri="{FF2B5EF4-FFF2-40B4-BE49-F238E27FC236}">
                <a16:creationId xmlns:a16="http://schemas.microsoft.com/office/drawing/2014/main" id="{A510D7FC-4A3A-48B9-B685-A4FB0C58F8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3514"/>
          <a:stretch/>
        </p:blipFill>
        <p:spPr>
          <a:xfrm>
            <a:off x="367103" y="4765523"/>
            <a:ext cx="2318004" cy="1491041"/>
          </a:xfrm>
          <a:prstGeom prst="rect">
            <a:avLst/>
          </a:prstGeom>
        </p:spPr>
      </p:pic>
      <p:pic>
        <p:nvPicPr>
          <p:cNvPr id="13" name="Imagem 12">
            <a:extLst>
              <a:ext uri="{FF2B5EF4-FFF2-40B4-BE49-F238E27FC236}">
                <a16:creationId xmlns:a16="http://schemas.microsoft.com/office/drawing/2014/main" id="{C85B22B6-7AFB-4C14-AE06-DA500F85A0A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917" b="1"/>
          <a:stretch/>
        </p:blipFill>
        <p:spPr>
          <a:xfrm>
            <a:off x="10149296" y="4765520"/>
            <a:ext cx="2026920" cy="1491044"/>
          </a:xfrm>
          <a:prstGeom prst="rect">
            <a:avLst/>
          </a:prstGeom>
        </p:spPr>
      </p:pic>
    </p:spTree>
    <p:extLst>
      <p:ext uri="{BB962C8B-B14F-4D97-AF65-F5344CB8AC3E}">
        <p14:creationId xmlns:p14="http://schemas.microsoft.com/office/powerpoint/2010/main" val="1061299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Economia Marítima</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7" name="CaixaDeTexto 6">
            <a:extLst>
              <a:ext uri="{FF2B5EF4-FFF2-40B4-BE49-F238E27FC236}">
                <a16:creationId xmlns:a16="http://schemas.microsoft.com/office/drawing/2014/main" id="{783B3B9A-A75E-4D72-9DA5-42380BB343B7}"/>
              </a:ext>
            </a:extLst>
          </p:cNvPr>
          <p:cNvSpPr txBox="1"/>
          <p:nvPr/>
        </p:nvSpPr>
        <p:spPr>
          <a:xfrm>
            <a:off x="8372055" y="6305284"/>
            <a:ext cx="3817071" cy="584519"/>
          </a:xfrm>
          <a:prstGeom prst="rect">
            <a:avLst/>
          </a:prstGeom>
          <a:noFill/>
        </p:spPr>
        <p:txBody>
          <a:bodyPr wrap="none" rtlCol="0">
            <a:spAutoFit/>
          </a:bodyPr>
          <a:lstStyle/>
          <a:p>
            <a:r>
              <a:rPr lang="pt-PT" sz="1599" i="1" dirty="0" err="1">
                <a:solidFill>
                  <a:srgbClr val="00B0F0"/>
                </a:solidFill>
                <a:latin typeface="Garamond" panose="02020404030301010803" pitchFamily="18" charset="0"/>
              </a:rPr>
              <a:t>Malik</a:t>
            </a:r>
            <a:r>
              <a:rPr lang="pt-PT" sz="1599" i="1" dirty="0">
                <a:solidFill>
                  <a:srgbClr val="00B0F0"/>
                </a:solidFill>
                <a:latin typeface="Garamond" panose="02020404030301010803" pitchFamily="18" charset="0"/>
              </a:rPr>
              <a:t> Lopes, Direção Geral de Economia Marítima</a:t>
            </a:r>
          </a:p>
          <a:p>
            <a:r>
              <a:rPr lang="pt-PT" sz="1599" i="1" dirty="0">
                <a:solidFill>
                  <a:srgbClr val="00B0F0"/>
                </a:solidFill>
                <a:latin typeface="Garamond" panose="02020404030301010803" pitchFamily="18" charset="0"/>
              </a:rPr>
              <a:t>Praia, 22 de julho de 2020</a:t>
            </a:r>
          </a:p>
        </p:txBody>
      </p:sp>
      <p:sp>
        <p:nvSpPr>
          <p:cNvPr id="9" name="Retângulo 8">
            <a:extLst>
              <a:ext uri="{FF2B5EF4-FFF2-40B4-BE49-F238E27FC236}">
                <a16:creationId xmlns:a16="http://schemas.microsoft.com/office/drawing/2014/main" id="{50C04E6C-3875-424A-9EF1-3C519F21F356}"/>
              </a:ext>
            </a:extLst>
          </p:cNvPr>
          <p:cNvSpPr/>
          <p:nvPr/>
        </p:nvSpPr>
        <p:spPr>
          <a:xfrm>
            <a:off x="835743" y="2860750"/>
            <a:ext cx="11159612" cy="1661993"/>
          </a:xfrm>
          <a:prstGeom prst="rect">
            <a:avLst/>
          </a:prstGeom>
        </p:spPr>
        <p:txBody>
          <a:bodyPr wrap="square">
            <a:spAutoFit/>
          </a:bodyPr>
          <a:lstStyle/>
          <a:p>
            <a:r>
              <a:rPr lang="pt-PT" sz="3600" b="1" dirty="0">
                <a:solidFill>
                  <a:srgbClr val="003893"/>
                </a:solidFill>
                <a:latin typeface="Tw Cen MT" panose="020B0602020104020603" pitchFamily="34" charset="0"/>
              </a:rPr>
              <a:t>DIÁLOGO NACIONAL GEF 7</a:t>
            </a:r>
          </a:p>
          <a:p>
            <a:r>
              <a:rPr lang="pt-PT" sz="6600" b="1" dirty="0">
                <a:solidFill>
                  <a:srgbClr val="00B0F0"/>
                </a:solidFill>
                <a:latin typeface="Tw Cen MT" panose="020B0602020104020603" pitchFamily="34" charset="0"/>
              </a:rPr>
              <a:t>Prioridades Economia Marítima</a:t>
            </a:r>
            <a:endParaRPr lang="en-US" sz="6600" b="1" dirty="0">
              <a:solidFill>
                <a:srgbClr val="00B0F0"/>
              </a:solidFill>
              <a:latin typeface="Tw Cen MT" panose="020B0602020104020603" pitchFamily="34" charset="0"/>
            </a:endParaRPr>
          </a:p>
        </p:txBody>
      </p:sp>
    </p:spTree>
    <p:extLst>
      <p:ext uri="{BB962C8B-B14F-4D97-AF65-F5344CB8AC3E}">
        <p14:creationId xmlns:p14="http://schemas.microsoft.com/office/powerpoint/2010/main" val="3979628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62ED1796-FFF6-47C3-A69A-816F822BEF59}"/>
              </a:ext>
            </a:extLst>
          </p:cNvPr>
          <p:cNvGrpSpPr>
            <a:grpSpLocks noChangeAspect="1"/>
          </p:cNvGrpSpPr>
          <p:nvPr/>
        </p:nvGrpSpPr>
        <p:grpSpPr>
          <a:xfrm>
            <a:off x="-6388" y="0"/>
            <a:ext cx="12211460" cy="6861882"/>
            <a:chOff x="2940" y="0"/>
            <a:chExt cx="9138120" cy="5134906"/>
          </a:xfrm>
        </p:grpSpPr>
        <p:pic>
          <p:nvPicPr>
            <p:cNvPr id="8" name="Imagem 7" descr="Uma imagem com guarda-chuva, tenda, papagaio&#10;&#10;Descrição gerada automaticamente">
              <a:extLst>
                <a:ext uri="{FF2B5EF4-FFF2-40B4-BE49-F238E27FC236}">
                  <a16:creationId xmlns:a16="http://schemas.microsoft.com/office/drawing/2014/main" id="{69B8F13E-DE82-4F14-B82A-B0E115D78B6C}"/>
                </a:ext>
              </a:extLst>
            </p:cNvPr>
            <p:cNvPicPr>
              <a:picLocks noChangeAspect="1"/>
            </p:cNvPicPr>
            <p:nvPr/>
          </p:nvPicPr>
          <p:blipFill>
            <a:blip r:embed="rId2"/>
            <a:stretch>
              <a:fillRect/>
            </a:stretch>
          </p:blipFill>
          <p:spPr>
            <a:xfrm>
              <a:off x="2940" y="0"/>
              <a:ext cx="9138120" cy="1663786"/>
            </a:xfrm>
            <a:prstGeom prst="rect">
              <a:avLst/>
            </a:prstGeom>
          </p:spPr>
        </p:pic>
        <p:pic>
          <p:nvPicPr>
            <p:cNvPr id="9" name="Imagem 8" descr="Uma imagem com desenho&#10;&#10;Descrição gerada automaticamente">
              <a:extLst>
                <a:ext uri="{FF2B5EF4-FFF2-40B4-BE49-F238E27FC236}">
                  <a16:creationId xmlns:a16="http://schemas.microsoft.com/office/drawing/2014/main" id="{1C37F416-E185-42D4-86B9-4899F9D9D4CF}"/>
                </a:ext>
              </a:extLst>
            </p:cNvPr>
            <p:cNvPicPr>
              <a:picLocks noChangeAspect="1"/>
            </p:cNvPicPr>
            <p:nvPr/>
          </p:nvPicPr>
          <p:blipFill>
            <a:blip r:embed="rId3"/>
            <a:stretch>
              <a:fillRect/>
            </a:stretch>
          </p:blipFill>
          <p:spPr>
            <a:xfrm>
              <a:off x="54435" y="4728485"/>
              <a:ext cx="1847945" cy="406421"/>
            </a:xfrm>
            <a:prstGeom prst="rect">
              <a:avLst/>
            </a:prstGeom>
          </p:spPr>
        </p:pic>
      </p:grpSp>
      <p:sp>
        <p:nvSpPr>
          <p:cNvPr id="5" name="CaixaDeTexto 4">
            <a:extLst>
              <a:ext uri="{FF2B5EF4-FFF2-40B4-BE49-F238E27FC236}">
                <a16:creationId xmlns:a16="http://schemas.microsoft.com/office/drawing/2014/main" id="{11AD7386-C293-492B-9ADC-F8B6AFA16509}"/>
              </a:ext>
            </a:extLst>
          </p:cNvPr>
          <p:cNvSpPr txBox="1"/>
          <p:nvPr/>
        </p:nvSpPr>
        <p:spPr>
          <a:xfrm>
            <a:off x="9058750" y="5750004"/>
            <a:ext cx="3146322" cy="1107996"/>
          </a:xfrm>
          <a:prstGeom prst="rect">
            <a:avLst/>
          </a:prstGeom>
          <a:noFill/>
        </p:spPr>
        <p:txBody>
          <a:bodyPr wrap="square" rtlCol="0">
            <a:spAutoFit/>
          </a:bodyPr>
          <a:lstStyle/>
          <a:p>
            <a:r>
              <a:rPr lang="en-US" sz="6600" b="1" dirty="0" err="1">
                <a:solidFill>
                  <a:srgbClr val="FF0000"/>
                </a:solidFill>
                <a:latin typeface="Brush Script MT" panose="03060802040406070304" pitchFamily="66" charset="0"/>
              </a:rPr>
              <a:t>Obrigado</a:t>
            </a:r>
            <a:r>
              <a:rPr lang="en-US" sz="6600" b="1" dirty="0">
                <a:solidFill>
                  <a:srgbClr val="FF0000"/>
                </a:solidFill>
                <a:latin typeface="Brush Script MT" panose="03060802040406070304" pitchFamily="66" charset="0"/>
              </a:rPr>
              <a:t>!</a:t>
            </a:r>
            <a:endParaRPr lang="pt-BR" sz="6600" b="1" dirty="0">
              <a:solidFill>
                <a:srgbClr val="FF0000"/>
              </a:solidFill>
              <a:latin typeface="Brush Script MT" panose="03060802040406070304" pitchFamily="66" charset="0"/>
            </a:endParaRPr>
          </a:p>
        </p:txBody>
      </p:sp>
      <p:pic>
        <p:nvPicPr>
          <p:cNvPr id="10" name="Imagem 9">
            <a:extLst>
              <a:ext uri="{FF2B5EF4-FFF2-40B4-BE49-F238E27FC236}">
                <a16:creationId xmlns:a16="http://schemas.microsoft.com/office/drawing/2014/main" id="{1B89F908-AD46-4FC1-8AA0-9A5F7246BC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a:stretch/>
        </p:blipFill>
        <p:spPr>
          <a:xfrm>
            <a:off x="2936065" y="1410926"/>
            <a:ext cx="6339530" cy="4232788"/>
          </a:xfrm>
          <a:prstGeom prst="rect">
            <a:avLst/>
          </a:prstGeom>
        </p:spPr>
      </p:pic>
      <p:sp>
        <p:nvSpPr>
          <p:cNvPr id="12" name="CaixaDeTexto 11">
            <a:extLst>
              <a:ext uri="{FF2B5EF4-FFF2-40B4-BE49-F238E27FC236}">
                <a16:creationId xmlns:a16="http://schemas.microsoft.com/office/drawing/2014/main" id="{B2EBA34C-D18E-4E99-80F8-D283A3E57B9F}"/>
              </a:ext>
            </a:extLst>
          </p:cNvPr>
          <p:cNvSpPr txBox="1"/>
          <p:nvPr/>
        </p:nvSpPr>
        <p:spPr>
          <a:xfrm rot="3289636">
            <a:off x="1632350" y="4931491"/>
            <a:ext cx="2573139" cy="477054"/>
          </a:xfrm>
          <a:prstGeom prst="rect">
            <a:avLst/>
          </a:prstGeom>
          <a:noFill/>
        </p:spPr>
        <p:txBody>
          <a:bodyPr wrap="none" rtlCol="0">
            <a:spAutoFit/>
          </a:bodyPr>
          <a:lstStyle/>
          <a:p>
            <a:pPr>
              <a:spcBef>
                <a:spcPts val="400"/>
              </a:spcBef>
              <a:spcAft>
                <a:spcPts val="400"/>
              </a:spcAft>
            </a:pPr>
            <a:r>
              <a:rPr lang="pt-PT" sz="2500" dirty="0">
                <a:solidFill>
                  <a:srgbClr val="0070C0"/>
                </a:solidFill>
                <a:latin typeface="Tw Cen MT" panose="020B0602020104020603" pitchFamily="34" charset="0"/>
              </a:rPr>
              <a:t>Economia marítima</a:t>
            </a:r>
          </a:p>
        </p:txBody>
      </p:sp>
      <p:sp>
        <p:nvSpPr>
          <p:cNvPr id="13" name="CaixaDeTexto 12">
            <a:extLst>
              <a:ext uri="{FF2B5EF4-FFF2-40B4-BE49-F238E27FC236}">
                <a16:creationId xmlns:a16="http://schemas.microsoft.com/office/drawing/2014/main" id="{505AC791-6FEE-4292-AABB-DA4B96A8DD2F}"/>
              </a:ext>
            </a:extLst>
          </p:cNvPr>
          <p:cNvSpPr txBox="1"/>
          <p:nvPr/>
        </p:nvSpPr>
        <p:spPr>
          <a:xfrm rot="18266907">
            <a:off x="1660462" y="2306010"/>
            <a:ext cx="1842405" cy="477054"/>
          </a:xfrm>
          <a:prstGeom prst="rect">
            <a:avLst/>
          </a:prstGeom>
          <a:noFill/>
        </p:spPr>
        <p:txBody>
          <a:bodyPr wrap="square">
            <a:spAutoFit/>
          </a:bodyPr>
          <a:lstStyle/>
          <a:p>
            <a:pPr>
              <a:spcBef>
                <a:spcPts val="400"/>
              </a:spcBef>
              <a:spcAft>
                <a:spcPts val="400"/>
              </a:spcAft>
            </a:pPr>
            <a:r>
              <a:rPr lang="pt-PT" sz="2500" dirty="0">
                <a:solidFill>
                  <a:srgbClr val="FFB200"/>
                </a:solidFill>
                <a:latin typeface="Tw Cen MT" panose="020B0602020104020603" pitchFamily="34" charset="0"/>
              </a:rPr>
              <a:t>Planeamento</a:t>
            </a:r>
          </a:p>
        </p:txBody>
      </p:sp>
      <p:sp>
        <p:nvSpPr>
          <p:cNvPr id="14" name="CaixaDeTexto 13">
            <a:extLst>
              <a:ext uri="{FF2B5EF4-FFF2-40B4-BE49-F238E27FC236}">
                <a16:creationId xmlns:a16="http://schemas.microsoft.com/office/drawing/2014/main" id="{162303E5-12EE-4685-B19E-27BD7A623CA8}"/>
              </a:ext>
            </a:extLst>
          </p:cNvPr>
          <p:cNvSpPr txBox="1"/>
          <p:nvPr/>
        </p:nvSpPr>
        <p:spPr>
          <a:xfrm rot="18021743">
            <a:off x="424813" y="4381090"/>
            <a:ext cx="1629456" cy="477054"/>
          </a:xfrm>
          <a:prstGeom prst="rect">
            <a:avLst/>
          </a:prstGeom>
          <a:noFill/>
        </p:spPr>
        <p:txBody>
          <a:bodyPr wrap="square">
            <a:spAutoFit/>
          </a:bodyPr>
          <a:lstStyle/>
          <a:p>
            <a:pPr>
              <a:spcBef>
                <a:spcPts val="400"/>
              </a:spcBef>
              <a:spcAft>
                <a:spcPts val="400"/>
              </a:spcAft>
            </a:pPr>
            <a:r>
              <a:rPr lang="pt-PT" sz="2500" dirty="0">
                <a:solidFill>
                  <a:srgbClr val="92D050"/>
                </a:solidFill>
                <a:latin typeface="Tw Cen MT" panose="020B0602020104020603" pitchFamily="34" charset="0"/>
              </a:rPr>
              <a:t>Ambiente</a:t>
            </a:r>
          </a:p>
        </p:txBody>
      </p:sp>
      <p:sp>
        <p:nvSpPr>
          <p:cNvPr id="15" name="CaixaDeTexto 14">
            <a:extLst>
              <a:ext uri="{FF2B5EF4-FFF2-40B4-BE49-F238E27FC236}">
                <a16:creationId xmlns:a16="http://schemas.microsoft.com/office/drawing/2014/main" id="{3ECD849D-DB57-4DD7-B7D4-2C9120A3FEDD}"/>
              </a:ext>
            </a:extLst>
          </p:cNvPr>
          <p:cNvSpPr txBox="1"/>
          <p:nvPr/>
        </p:nvSpPr>
        <p:spPr>
          <a:xfrm rot="3444198">
            <a:off x="359045" y="2471245"/>
            <a:ext cx="1629456" cy="477054"/>
          </a:xfrm>
          <a:prstGeom prst="rect">
            <a:avLst/>
          </a:prstGeom>
          <a:noFill/>
        </p:spPr>
        <p:txBody>
          <a:bodyPr wrap="square">
            <a:spAutoFit/>
          </a:bodyPr>
          <a:lstStyle/>
          <a:p>
            <a:pPr>
              <a:spcBef>
                <a:spcPts val="400"/>
              </a:spcBef>
              <a:spcAft>
                <a:spcPts val="400"/>
              </a:spcAft>
            </a:pPr>
            <a:r>
              <a:rPr lang="pt-PT" sz="2500" dirty="0">
                <a:solidFill>
                  <a:schemeClr val="accent6">
                    <a:lumMod val="50000"/>
                  </a:schemeClr>
                </a:solidFill>
                <a:latin typeface="Tw Cen MT" panose="020B0602020104020603" pitchFamily="34" charset="0"/>
              </a:rPr>
              <a:t>Agricultura</a:t>
            </a:r>
          </a:p>
        </p:txBody>
      </p:sp>
      <p:sp>
        <p:nvSpPr>
          <p:cNvPr id="16" name="CaixaDeTexto 15">
            <a:extLst>
              <a:ext uri="{FF2B5EF4-FFF2-40B4-BE49-F238E27FC236}">
                <a16:creationId xmlns:a16="http://schemas.microsoft.com/office/drawing/2014/main" id="{2A7FDBBC-F13F-4BAD-AE5A-B57B425DEF09}"/>
              </a:ext>
            </a:extLst>
          </p:cNvPr>
          <p:cNvSpPr txBox="1"/>
          <p:nvPr/>
        </p:nvSpPr>
        <p:spPr>
          <a:xfrm>
            <a:off x="223363" y="3480733"/>
            <a:ext cx="1353668" cy="477054"/>
          </a:xfrm>
          <a:prstGeom prst="rect">
            <a:avLst/>
          </a:prstGeom>
          <a:noFill/>
        </p:spPr>
        <p:txBody>
          <a:bodyPr wrap="square">
            <a:spAutoFit/>
          </a:bodyPr>
          <a:lstStyle/>
          <a:p>
            <a:pPr>
              <a:spcBef>
                <a:spcPts val="400"/>
              </a:spcBef>
              <a:spcAft>
                <a:spcPts val="400"/>
              </a:spcAft>
            </a:pPr>
            <a:r>
              <a:rPr lang="pt-PT" sz="2500" dirty="0">
                <a:solidFill>
                  <a:srgbClr val="C55A11"/>
                </a:solidFill>
                <a:latin typeface="Tw Cen MT" panose="020B0602020104020603" pitchFamily="34" charset="0"/>
              </a:rPr>
              <a:t>Energia</a:t>
            </a:r>
          </a:p>
        </p:txBody>
      </p:sp>
      <p:sp>
        <p:nvSpPr>
          <p:cNvPr id="17" name="CaixaDeTexto 16">
            <a:extLst>
              <a:ext uri="{FF2B5EF4-FFF2-40B4-BE49-F238E27FC236}">
                <a16:creationId xmlns:a16="http://schemas.microsoft.com/office/drawing/2014/main" id="{E29445C1-27A7-453F-8358-4D6B80AE108D}"/>
              </a:ext>
            </a:extLst>
          </p:cNvPr>
          <p:cNvSpPr txBox="1"/>
          <p:nvPr/>
        </p:nvSpPr>
        <p:spPr>
          <a:xfrm>
            <a:off x="2371423" y="3498961"/>
            <a:ext cx="1253858" cy="477054"/>
          </a:xfrm>
          <a:prstGeom prst="rect">
            <a:avLst/>
          </a:prstGeom>
          <a:noFill/>
        </p:spPr>
        <p:txBody>
          <a:bodyPr wrap="square">
            <a:spAutoFit/>
          </a:bodyPr>
          <a:lstStyle/>
          <a:p>
            <a:pPr>
              <a:spcBef>
                <a:spcPts val="400"/>
              </a:spcBef>
              <a:spcAft>
                <a:spcPts val="400"/>
              </a:spcAft>
            </a:pPr>
            <a:r>
              <a:rPr lang="pt-PT" sz="2500" dirty="0">
                <a:solidFill>
                  <a:srgbClr val="00B0F0"/>
                </a:solidFill>
                <a:latin typeface="Tw Cen MT" panose="020B0602020104020603" pitchFamily="34" charset="0"/>
              </a:rPr>
              <a:t>Água</a:t>
            </a:r>
          </a:p>
        </p:txBody>
      </p:sp>
      <p:sp>
        <p:nvSpPr>
          <p:cNvPr id="19" name="Oval 18">
            <a:extLst>
              <a:ext uri="{FF2B5EF4-FFF2-40B4-BE49-F238E27FC236}">
                <a16:creationId xmlns:a16="http://schemas.microsoft.com/office/drawing/2014/main" id="{4F774E2E-9961-48BF-83DD-CDEF33F9AB7C}"/>
              </a:ext>
            </a:extLst>
          </p:cNvPr>
          <p:cNvSpPr>
            <a:spLocks noChangeAspect="1"/>
          </p:cNvSpPr>
          <p:nvPr/>
        </p:nvSpPr>
        <p:spPr>
          <a:xfrm>
            <a:off x="1426250" y="3293269"/>
            <a:ext cx="888438" cy="888438"/>
          </a:xfrm>
          <a:prstGeom prst="ellipse">
            <a:avLst/>
          </a:prstGeom>
          <a:solidFill>
            <a:srgbClr val="005A9E"/>
          </a:solidFill>
          <a:ln>
            <a:noFill/>
          </a:ln>
          <a:effectLst>
            <a:glow rad="63500">
              <a:schemeClr val="accent2">
                <a:satMod val="175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b="1" dirty="0"/>
              <a:t>GEF 7</a:t>
            </a:r>
          </a:p>
        </p:txBody>
      </p:sp>
    </p:spTree>
    <p:extLst>
      <p:ext uri="{BB962C8B-B14F-4D97-AF65-F5344CB8AC3E}">
        <p14:creationId xmlns:p14="http://schemas.microsoft.com/office/powerpoint/2010/main" val="633042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6E2395C-4163-4C9A-9D07-FD2AA94FE0B0}"/>
              </a:ext>
            </a:extLst>
          </p:cNvPr>
          <p:cNvSpPr/>
          <p:nvPr/>
        </p:nvSpPr>
        <p:spPr>
          <a:xfrm rot="16200000">
            <a:off x="-2326132" y="4164764"/>
            <a:ext cx="5019368" cy="3671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Ambiente</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9" name="Retângulo 8">
            <a:extLst>
              <a:ext uri="{FF2B5EF4-FFF2-40B4-BE49-F238E27FC236}">
                <a16:creationId xmlns:a16="http://schemas.microsoft.com/office/drawing/2014/main" id="{FFA27690-7D43-4D77-AC86-5A8CB516701D}"/>
              </a:ext>
            </a:extLst>
          </p:cNvPr>
          <p:cNvSpPr/>
          <p:nvPr/>
        </p:nvSpPr>
        <p:spPr>
          <a:xfrm>
            <a:off x="1727444" y="2860750"/>
            <a:ext cx="9900000" cy="1661993"/>
          </a:xfrm>
          <a:prstGeom prst="rect">
            <a:avLst/>
          </a:prstGeom>
        </p:spPr>
        <p:txBody>
          <a:bodyPr wrap="square">
            <a:spAutoFit/>
          </a:bodyPr>
          <a:lstStyle/>
          <a:p>
            <a:r>
              <a:rPr lang="pt-PT" sz="3600" b="1" dirty="0">
                <a:solidFill>
                  <a:srgbClr val="003893"/>
                </a:solidFill>
                <a:latin typeface="Tw Cen MT" panose="020B0602020104020603" pitchFamily="34" charset="0"/>
              </a:rPr>
              <a:t>DIÁLOGO NACIONAL GEF 7</a:t>
            </a:r>
          </a:p>
          <a:p>
            <a:r>
              <a:rPr lang="pt-PT" sz="6600" b="1" dirty="0">
                <a:solidFill>
                  <a:srgbClr val="92D050"/>
                </a:solidFill>
                <a:latin typeface="Tw Cen MT" panose="020B0602020104020603" pitchFamily="34" charset="0"/>
              </a:rPr>
              <a:t>Prioridades Ambiente</a:t>
            </a:r>
            <a:endParaRPr lang="en-US" sz="6600" b="1" dirty="0">
              <a:solidFill>
                <a:srgbClr val="92D050"/>
              </a:solidFill>
              <a:latin typeface="Tw Cen MT" panose="020B0602020104020603" pitchFamily="34" charset="0"/>
            </a:endParaRPr>
          </a:p>
        </p:txBody>
      </p:sp>
      <p:sp>
        <p:nvSpPr>
          <p:cNvPr id="13" name="CaixaDeTexto 12">
            <a:extLst>
              <a:ext uri="{FF2B5EF4-FFF2-40B4-BE49-F238E27FC236}">
                <a16:creationId xmlns:a16="http://schemas.microsoft.com/office/drawing/2014/main" id="{18EACF50-E808-4268-A14A-3D8FFD65FCDD}"/>
              </a:ext>
            </a:extLst>
          </p:cNvPr>
          <p:cNvSpPr txBox="1"/>
          <p:nvPr/>
        </p:nvSpPr>
        <p:spPr>
          <a:xfrm>
            <a:off x="7733920" y="6305284"/>
            <a:ext cx="4458080" cy="584519"/>
          </a:xfrm>
          <a:prstGeom prst="rect">
            <a:avLst/>
          </a:prstGeom>
          <a:noFill/>
        </p:spPr>
        <p:txBody>
          <a:bodyPr wrap="none" rtlCol="0">
            <a:spAutoFit/>
          </a:bodyPr>
          <a:lstStyle/>
          <a:p>
            <a:r>
              <a:rPr lang="pt-PT" sz="1599" i="1" dirty="0">
                <a:solidFill>
                  <a:srgbClr val="92D050"/>
                </a:solidFill>
                <a:latin typeface="Garamond" panose="02020404030301010803" pitchFamily="18" charset="0"/>
              </a:rPr>
              <a:t>Alexandre Nevsky Rodrigues, Direção Nacional do Ambiente</a:t>
            </a:r>
          </a:p>
          <a:p>
            <a:r>
              <a:rPr lang="pt-PT" sz="1599" i="1" dirty="0">
                <a:solidFill>
                  <a:srgbClr val="92D050"/>
                </a:solidFill>
                <a:latin typeface="Garamond" panose="02020404030301010803" pitchFamily="18" charset="0"/>
              </a:rPr>
              <a:t>Praia, 22 de julho de 2020</a:t>
            </a:r>
          </a:p>
        </p:txBody>
      </p:sp>
    </p:spTree>
    <p:extLst>
      <p:ext uri="{BB962C8B-B14F-4D97-AF65-F5344CB8AC3E}">
        <p14:creationId xmlns:p14="http://schemas.microsoft.com/office/powerpoint/2010/main" val="74041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33">
            <a:extLst>
              <a:ext uri="{FF2B5EF4-FFF2-40B4-BE49-F238E27FC236}">
                <a16:creationId xmlns:a16="http://schemas.microsoft.com/office/drawing/2014/main" id="{859EA0B4-C069-4539-A196-D70B3D8931DB}"/>
              </a:ext>
            </a:extLst>
          </p:cNvPr>
          <p:cNvSpPr/>
          <p:nvPr/>
        </p:nvSpPr>
        <p:spPr>
          <a:xfrm rot="16200000">
            <a:off x="-2326132" y="4164764"/>
            <a:ext cx="5019368" cy="3671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Ambiente</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7" name="CaixaDeTexto 6">
            <a:extLst>
              <a:ext uri="{FF2B5EF4-FFF2-40B4-BE49-F238E27FC236}">
                <a16:creationId xmlns:a16="http://schemas.microsoft.com/office/drawing/2014/main" id="{5AA7CE7C-3E62-4F04-B49F-41B798D0BFE7}"/>
              </a:ext>
            </a:extLst>
          </p:cNvPr>
          <p:cNvSpPr txBox="1"/>
          <p:nvPr/>
        </p:nvSpPr>
        <p:spPr>
          <a:xfrm>
            <a:off x="850122" y="1970101"/>
            <a:ext cx="6376361" cy="646331"/>
          </a:xfrm>
          <a:prstGeom prst="rect">
            <a:avLst/>
          </a:prstGeom>
          <a:noFill/>
        </p:spPr>
        <p:txBody>
          <a:bodyPr wrap="none" rtlCol="0">
            <a:spAutoFit/>
          </a:bodyPr>
          <a:lstStyle/>
          <a:p>
            <a:r>
              <a:rPr lang="pt-PT" sz="3600" b="1" dirty="0">
                <a:solidFill>
                  <a:srgbClr val="92D050"/>
                </a:solidFill>
                <a:latin typeface="Tw Cen MT" panose="020B0602020104020603" pitchFamily="34" charset="0"/>
              </a:rPr>
              <a:t>Eixos Prioritários de Intervenção</a:t>
            </a:r>
            <a:endParaRPr lang="pt-BR" sz="3600" b="1" dirty="0">
              <a:solidFill>
                <a:srgbClr val="92D050"/>
              </a:solidFill>
              <a:latin typeface="Tw Cen MT" panose="020B0602020104020603" pitchFamily="34" charset="0"/>
            </a:endParaRPr>
          </a:p>
        </p:txBody>
      </p:sp>
      <p:grpSp>
        <p:nvGrpSpPr>
          <p:cNvPr id="8" name="Grupo 20">
            <a:extLst>
              <a:ext uri="{FF2B5EF4-FFF2-40B4-BE49-F238E27FC236}">
                <a16:creationId xmlns:a16="http://schemas.microsoft.com/office/drawing/2014/main" id="{F715997A-1426-4EF6-AFC0-3A47267E4A1C}"/>
              </a:ext>
            </a:extLst>
          </p:cNvPr>
          <p:cNvGrpSpPr/>
          <p:nvPr/>
        </p:nvGrpSpPr>
        <p:grpSpPr>
          <a:xfrm>
            <a:off x="1125746" y="2943792"/>
            <a:ext cx="3312654" cy="564808"/>
            <a:chOff x="6270171" y="4168466"/>
            <a:chExt cx="4457700" cy="564808"/>
          </a:xfrm>
          <a:solidFill>
            <a:schemeClr val="accent1">
              <a:lumMod val="40000"/>
              <a:lumOff val="60000"/>
            </a:schemeClr>
          </a:solidFill>
        </p:grpSpPr>
        <p:sp>
          <p:nvSpPr>
            <p:cNvPr id="10" name="Retângulo: Cantos Arredondados 9">
              <a:extLst>
                <a:ext uri="{FF2B5EF4-FFF2-40B4-BE49-F238E27FC236}">
                  <a16:creationId xmlns:a16="http://schemas.microsoft.com/office/drawing/2014/main" id="{92AEBD82-85C4-4620-883B-7FF602AF1BBA}"/>
                </a:ext>
              </a:extLst>
            </p:cNvPr>
            <p:cNvSpPr/>
            <p:nvPr/>
          </p:nvSpPr>
          <p:spPr>
            <a:xfrm>
              <a:off x="6270171" y="4168466"/>
              <a:ext cx="4457700" cy="564808"/>
            </a:xfrm>
            <a:prstGeom prst="roundRect">
              <a:avLst>
                <a:gd name="adj" fmla="val 145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4400" dirty="0">
                  <a:latin typeface="Tw Cen MT" panose="020B0602020104020603" pitchFamily="34" charset="0"/>
                  <a:ea typeface="Calibri" panose="020F0502020204030204" pitchFamily="34" charset="0"/>
                </a:rPr>
                <a:t>1</a:t>
              </a:r>
              <a:endParaRPr lang="pt-BR" sz="4400" dirty="0">
                <a:latin typeface="Tw Cen MT" panose="020B0602020104020603" pitchFamily="34" charset="0"/>
              </a:endParaRPr>
            </a:p>
          </p:txBody>
        </p:sp>
        <p:sp>
          <p:nvSpPr>
            <p:cNvPr id="12" name="Retângulo 11">
              <a:extLst>
                <a:ext uri="{FF2B5EF4-FFF2-40B4-BE49-F238E27FC236}">
                  <a16:creationId xmlns:a16="http://schemas.microsoft.com/office/drawing/2014/main" id="{E854124A-E1F7-4903-BD0D-3E3504B16D0E}"/>
                </a:ext>
              </a:extLst>
            </p:cNvPr>
            <p:cNvSpPr/>
            <p:nvPr/>
          </p:nvSpPr>
          <p:spPr>
            <a:xfrm>
              <a:off x="6876422" y="4272784"/>
              <a:ext cx="3725021" cy="369332"/>
            </a:xfrm>
            <a:prstGeom prst="rect">
              <a:avLst/>
            </a:prstGeom>
            <a:grpFill/>
          </p:spPr>
          <p:txBody>
            <a:bodyPr wrap="square">
              <a:spAutoFit/>
            </a:bodyPr>
            <a:lstStyle/>
            <a:p>
              <a:r>
                <a:rPr lang="pt-PT" dirty="0">
                  <a:solidFill>
                    <a:schemeClr val="bg1"/>
                  </a:solidFill>
                  <a:latin typeface="Tw Cen MT" panose="020B0602020104020603" pitchFamily="34" charset="0"/>
                  <a:ea typeface="Calibri" panose="020F0502020204030204" pitchFamily="34" charset="0"/>
                </a:rPr>
                <a:t>Boa Governação</a:t>
              </a:r>
              <a:endParaRPr lang="pt-BR" dirty="0">
                <a:solidFill>
                  <a:schemeClr val="bg1"/>
                </a:solidFill>
                <a:latin typeface="Tw Cen MT" panose="020B0602020104020603" pitchFamily="34" charset="0"/>
              </a:endParaRPr>
            </a:p>
          </p:txBody>
        </p:sp>
      </p:grpSp>
      <p:grpSp>
        <p:nvGrpSpPr>
          <p:cNvPr id="14" name="Grupo 26">
            <a:extLst>
              <a:ext uri="{FF2B5EF4-FFF2-40B4-BE49-F238E27FC236}">
                <a16:creationId xmlns:a16="http://schemas.microsoft.com/office/drawing/2014/main" id="{1AB9383D-6A17-499D-9E2A-DDB141D1BAAF}"/>
              </a:ext>
            </a:extLst>
          </p:cNvPr>
          <p:cNvGrpSpPr/>
          <p:nvPr/>
        </p:nvGrpSpPr>
        <p:grpSpPr>
          <a:xfrm>
            <a:off x="4725104" y="2943792"/>
            <a:ext cx="3312654" cy="564808"/>
            <a:chOff x="6270171" y="4168466"/>
            <a:chExt cx="4457700" cy="564808"/>
          </a:xfrm>
          <a:solidFill>
            <a:schemeClr val="accent1">
              <a:lumMod val="60000"/>
              <a:lumOff val="40000"/>
            </a:schemeClr>
          </a:solidFill>
        </p:grpSpPr>
        <p:sp>
          <p:nvSpPr>
            <p:cNvPr id="15" name="Retângulo: Cantos Arredondados 14">
              <a:extLst>
                <a:ext uri="{FF2B5EF4-FFF2-40B4-BE49-F238E27FC236}">
                  <a16:creationId xmlns:a16="http://schemas.microsoft.com/office/drawing/2014/main" id="{D3154087-1E77-470A-B026-098DDA60BA87}"/>
                </a:ext>
              </a:extLst>
            </p:cNvPr>
            <p:cNvSpPr/>
            <p:nvPr/>
          </p:nvSpPr>
          <p:spPr>
            <a:xfrm>
              <a:off x="6270171" y="4168466"/>
              <a:ext cx="4457700" cy="564808"/>
            </a:xfrm>
            <a:prstGeom prst="roundRect">
              <a:avLst>
                <a:gd name="adj" fmla="val 145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4400" dirty="0">
                  <a:latin typeface="Tw Cen MT" panose="020B0602020104020603" pitchFamily="34" charset="0"/>
                  <a:ea typeface="Calibri" panose="020F0502020204030204" pitchFamily="34" charset="0"/>
                </a:rPr>
                <a:t>2</a:t>
              </a:r>
              <a:endParaRPr lang="pt-BR" sz="4400" dirty="0">
                <a:latin typeface="Tw Cen MT" panose="020B0602020104020603" pitchFamily="34" charset="0"/>
              </a:endParaRPr>
            </a:p>
          </p:txBody>
        </p:sp>
        <p:sp>
          <p:nvSpPr>
            <p:cNvPr id="16" name="Retângulo 15">
              <a:extLst>
                <a:ext uri="{FF2B5EF4-FFF2-40B4-BE49-F238E27FC236}">
                  <a16:creationId xmlns:a16="http://schemas.microsoft.com/office/drawing/2014/main" id="{F4A0CCA5-C68C-4701-AE5D-041B38F84B5B}"/>
                </a:ext>
              </a:extLst>
            </p:cNvPr>
            <p:cNvSpPr/>
            <p:nvPr/>
          </p:nvSpPr>
          <p:spPr>
            <a:xfrm>
              <a:off x="6876422" y="4289113"/>
              <a:ext cx="3725021" cy="369332"/>
            </a:xfrm>
            <a:prstGeom prst="rect">
              <a:avLst/>
            </a:prstGeom>
            <a:grpFill/>
          </p:spPr>
          <p:txBody>
            <a:bodyPr wrap="square">
              <a:spAutoFit/>
            </a:bodyPr>
            <a:lstStyle/>
            <a:p>
              <a:r>
                <a:rPr lang="pt-PT" dirty="0">
                  <a:solidFill>
                    <a:schemeClr val="bg1"/>
                  </a:solidFill>
                  <a:latin typeface="Tw Cen MT" panose="020B0602020104020603" pitchFamily="34" charset="0"/>
                  <a:ea typeface="Calibri" panose="020F0502020204030204" pitchFamily="34" charset="0"/>
                </a:rPr>
                <a:t>Água e Saneamento</a:t>
              </a:r>
              <a:endParaRPr lang="pt-BR" dirty="0">
                <a:solidFill>
                  <a:schemeClr val="bg1"/>
                </a:solidFill>
                <a:latin typeface="Tw Cen MT" panose="020B0602020104020603" pitchFamily="34" charset="0"/>
              </a:endParaRPr>
            </a:p>
          </p:txBody>
        </p:sp>
      </p:grpSp>
      <p:grpSp>
        <p:nvGrpSpPr>
          <p:cNvPr id="17" name="Grupo 29">
            <a:extLst>
              <a:ext uri="{FF2B5EF4-FFF2-40B4-BE49-F238E27FC236}">
                <a16:creationId xmlns:a16="http://schemas.microsoft.com/office/drawing/2014/main" id="{898FCC71-5037-4A83-B37B-AFA10C1216CD}"/>
              </a:ext>
            </a:extLst>
          </p:cNvPr>
          <p:cNvGrpSpPr/>
          <p:nvPr/>
        </p:nvGrpSpPr>
        <p:grpSpPr>
          <a:xfrm>
            <a:off x="1125746" y="3854835"/>
            <a:ext cx="3312654" cy="564808"/>
            <a:chOff x="6270171" y="4168466"/>
            <a:chExt cx="4457700" cy="564808"/>
          </a:xfrm>
          <a:solidFill>
            <a:schemeClr val="accent1">
              <a:lumMod val="75000"/>
            </a:schemeClr>
          </a:solidFill>
        </p:grpSpPr>
        <p:sp>
          <p:nvSpPr>
            <p:cNvPr id="18" name="Retângulo: Cantos Arredondados 17">
              <a:extLst>
                <a:ext uri="{FF2B5EF4-FFF2-40B4-BE49-F238E27FC236}">
                  <a16:creationId xmlns:a16="http://schemas.microsoft.com/office/drawing/2014/main" id="{20DD6BBB-75F9-4F4B-B3F1-D19DC6D1749B}"/>
                </a:ext>
              </a:extLst>
            </p:cNvPr>
            <p:cNvSpPr/>
            <p:nvPr/>
          </p:nvSpPr>
          <p:spPr>
            <a:xfrm>
              <a:off x="6270171" y="4168466"/>
              <a:ext cx="4457700" cy="564808"/>
            </a:xfrm>
            <a:prstGeom prst="roundRect">
              <a:avLst>
                <a:gd name="adj" fmla="val 145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4400" dirty="0">
                  <a:latin typeface="Tw Cen MT" panose="020B0602020104020603" pitchFamily="34" charset="0"/>
                </a:rPr>
                <a:t>4</a:t>
              </a:r>
              <a:endParaRPr lang="pt-BR" sz="4400" dirty="0">
                <a:latin typeface="Tw Cen MT" panose="020B0602020104020603" pitchFamily="34" charset="0"/>
              </a:endParaRPr>
            </a:p>
          </p:txBody>
        </p:sp>
        <p:sp>
          <p:nvSpPr>
            <p:cNvPr id="19" name="Retângulo 18">
              <a:extLst>
                <a:ext uri="{FF2B5EF4-FFF2-40B4-BE49-F238E27FC236}">
                  <a16:creationId xmlns:a16="http://schemas.microsoft.com/office/drawing/2014/main" id="{EA184862-2E02-4673-A7B3-622C65B5ACC1}"/>
                </a:ext>
              </a:extLst>
            </p:cNvPr>
            <p:cNvSpPr/>
            <p:nvPr/>
          </p:nvSpPr>
          <p:spPr>
            <a:xfrm>
              <a:off x="6876422" y="4272784"/>
              <a:ext cx="3725021" cy="369332"/>
            </a:xfrm>
            <a:prstGeom prst="rect">
              <a:avLst/>
            </a:prstGeom>
            <a:grpFill/>
          </p:spPr>
          <p:txBody>
            <a:bodyPr wrap="square">
              <a:spAutoFit/>
            </a:bodyPr>
            <a:lstStyle/>
            <a:p>
              <a:r>
                <a:rPr lang="pt-PT" dirty="0">
                  <a:solidFill>
                    <a:schemeClr val="bg1"/>
                  </a:solidFill>
                  <a:latin typeface="Tw Cen MT" panose="020B0602020104020603" pitchFamily="34" charset="0"/>
                  <a:ea typeface="Calibri" panose="020F0502020204030204" pitchFamily="34" charset="0"/>
                </a:rPr>
                <a:t>Mudanças Climáticas</a:t>
              </a:r>
              <a:endParaRPr lang="pt-BR" dirty="0">
                <a:solidFill>
                  <a:schemeClr val="bg1"/>
                </a:solidFill>
                <a:latin typeface="Tw Cen MT" panose="020B0602020104020603" pitchFamily="34" charset="0"/>
              </a:endParaRPr>
            </a:p>
          </p:txBody>
        </p:sp>
      </p:grpSp>
      <p:grpSp>
        <p:nvGrpSpPr>
          <p:cNvPr id="20" name="Grupo 32">
            <a:extLst>
              <a:ext uri="{FF2B5EF4-FFF2-40B4-BE49-F238E27FC236}">
                <a16:creationId xmlns:a16="http://schemas.microsoft.com/office/drawing/2014/main" id="{670469D0-AE50-4D5D-AB4C-1614AFB235C1}"/>
              </a:ext>
            </a:extLst>
          </p:cNvPr>
          <p:cNvGrpSpPr/>
          <p:nvPr/>
        </p:nvGrpSpPr>
        <p:grpSpPr>
          <a:xfrm>
            <a:off x="8409400" y="2976598"/>
            <a:ext cx="3312654" cy="564808"/>
            <a:chOff x="6270171" y="4168466"/>
            <a:chExt cx="4457700" cy="564808"/>
          </a:xfrm>
          <a:solidFill>
            <a:schemeClr val="tx2">
              <a:lumMod val="40000"/>
              <a:lumOff val="60000"/>
            </a:schemeClr>
          </a:solidFill>
        </p:grpSpPr>
        <p:sp>
          <p:nvSpPr>
            <p:cNvPr id="21" name="Retângulo: Cantos Arredondados 20">
              <a:extLst>
                <a:ext uri="{FF2B5EF4-FFF2-40B4-BE49-F238E27FC236}">
                  <a16:creationId xmlns:a16="http://schemas.microsoft.com/office/drawing/2014/main" id="{B6E5EC99-BBC4-4116-9D6D-251514ADC587}"/>
                </a:ext>
              </a:extLst>
            </p:cNvPr>
            <p:cNvSpPr/>
            <p:nvPr/>
          </p:nvSpPr>
          <p:spPr>
            <a:xfrm>
              <a:off x="6270171" y="4168466"/>
              <a:ext cx="4457700" cy="564808"/>
            </a:xfrm>
            <a:prstGeom prst="roundRect">
              <a:avLst>
                <a:gd name="adj" fmla="val 145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4400" dirty="0">
                  <a:latin typeface="Tw Cen MT" panose="020B0602020104020603" pitchFamily="34" charset="0"/>
                  <a:ea typeface="Calibri" panose="020F0502020204030204" pitchFamily="34" charset="0"/>
                </a:rPr>
                <a:t>3</a:t>
              </a:r>
              <a:endParaRPr lang="pt-BR" sz="4400" dirty="0">
                <a:latin typeface="Tw Cen MT" panose="020B0602020104020603" pitchFamily="34" charset="0"/>
              </a:endParaRPr>
            </a:p>
          </p:txBody>
        </p:sp>
        <p:sp>
          <p:nvSpPr>
            <p:cNvPr id="22" name="Retângulo 21">
              <a:extLst>
                <a:ext uri="{FF2B5EF4-FFF2-40B4-BE49-F238E27FC236}">
                  <a16:creationId xmlns:a16="http://schemas.microsoft.com/office/drawing/2014/main" id="{BEB7A621-4437-4433-86FD-DC53BCDCAC0C}"/>
                </a:ext>
              </a:extLst>
            </p:cNvPr>
            <p:cNvSpPr/>
            <p:nvPr/>
          </p:nvSpPr>
          <p:spPr>
            <a:xfrm>
              <a:off x="6876422" y="4289113"/>
              <a:ext cx="3725021" cy="369332"/>
            </a:xfrm>
            <a:prstGeom prst="rect">
              <a:avLst/>
            </a:prstGeom>
            <a:grpFill/>
          </p:spPr>
          <p:txBody>
            <a:bodyPr wrap="square">
              <a:spAutoFit/>
            </a:bodyPr>
            <a:lstStyle/>
            <a:p>
              <a:r>
                <a:rPr lang="pt-PT" dirty="0">
                  <a:solidFill>
                    <a:schemeClr val="bg1"/>
                  </a:solidFill>
                  <a:latin typeface="Tw Cen MT" panose="020B0602020104020603" pitchFamily="34" charset="0"/>
                </a:rPr>
                <a:t>Biodiversidade</a:t>
              </a:r>
              <a:endParaRPr lang="pt-BR" dirty="0">
                <a:solidFill>
                  <a:schemeClr val="bg1"/>
                </a:solidFill>
                <a:latin typeface="Tw Cen MT" panose="020B0602020104020603" pitchFamily="34" charset="0"/>
              </a:endParaRPr>
            </a:p>
          </p:txBody>
        </p:sp>
      </p:grpSp>
      <p:grpSp>
        <p:nvGrpSpPr>
          <p:cNvPr id="23" name="Grupo 35">
            <a:extLst>
              <a:ext uri="{FF2B5EF4-FFF2-40B4-BE49-F238E27FC236}">
                <a16:creationId xmlns:a16="http://schemas.microsoft.com/office/drawing/2014/main" id="{F4BB456F-441A-478D-A33B-7113A8598FC5}"/>
              </a:ext>
            </a:extLst>
          </p:cNvPr>
          <p:cNvGrpSpPr/>
          <p:nvPr/>
        </p:nvGrpSpPr>
        <p:grpSpPr>
          <a:xfrm>
            <a:off x="8409400" y="3809649"/>
            <a:ext cx="3312654" cy="564808"/>
            <a:chOff x="6270171" y="4168466"/>
            <a:chExt cx="4457700" cy="564808"/>
          </a:xfrm>
          <a:solidFill>
            <a:schemeClr val="tx2">
              <a:lumMod val="75000"/>
            </a:schemeClr>
          </a:solidFill>
        </p:grpSpPr>
        <p:sp>
          <p:nvSpPr>
            <p:cNvPr id="25" name="Retângulo: Cantos Arredondados 24">
              <a:extLst>
                <a:ext uri="{FF2B5EF4-FFF2-40B4-BE49-F238E27FC236}">
                  <a16:creationId xmlns:a16="http://schemas.microsoft.com/office/drawing/2014/main" id="{6ADF48F4-0BC5-4E5D-89CC-C6921834028B}"/>
                </a:ext>
              </a:extLst>
            </p:cNvPr>
            <p:cNvSpPr/>
            <p:nvPr/>
          </p:nvSpPr>
          <p:spPr>
            <a:xfrm>
              <a:off x="6270171" y="4168466"/>
              <a:ext cx="4457700" cy="564808"/>
            </a:xfrm>
            <a:prstGeom prst="roundRect">
              <a:avLst>
                <a:gd name="adj" fmla="val 145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4400" dirty="0">
                  <a:latin typeface="Tw Cen MT" panose="020B0602020104020603" pitchFamily="34" charset="0"/>
                </a:rPr>
                <a:t>6</a:t>
              </a:r>
              <a:endParaRPr lang="pt-BR" sz="4400" dirty="0">
                <a:latin typeface="Tw Cen MT" panose="020B0602020104020603" pitchFamily="34" charset="0"/>
              </a:endParaRPr>
            </a:p>
          </p:txBody>
        </p:sp>
        <p:sp>
          <p:nvSpPr>
            <p:cNvPr id="26" name="Retângulo 25">
              <a:extLst>
                <a:ext uri="{FF2B5EF4-FFF2-40B4-BE49-F238E27FC236}">
                  <a16:creationId xmlns:a16="http://schemas.microsoft.com/office/drawing/2014/main" id="{E5D4ECD9-5438-45A0-9743-5D2140979639}"/>
                </a:ext>
              </a:extLst>
            </p:cNvPr>
            <p:cNvSpPr/>
            <p:nvPr/>
          </p:nvSpPr>
          <p:spPr>
            <a:xfrm>
              <a:off x="6876422" y="4272784"/>
              <a:ext cx="3725021" cy="369332"/>
            </a:xfrm>
            <a:prstGeom prst="rect">
              <a:avLst/>
            </a:prstGeom>
            <a:grpFill/>
          </p:spPr>
          <p:txBody>
            <a:bodyPr wrap="square">
              <a:spAutoFit/>
            </a:bodyPr>
            <a:lstStyle/>
            <a:p>
              <a:r>
                <a:rPr lang="pt-PT" dirty="0">
                  <a:solidFill>
                    <a:schemeClr val="bg1"/>
                  </a:solidFill>
                  <a:latin typeface="Tw Cen MT" panose="020B0602020104020603" pitchFamily="34" charset="0"/>
                </a:rPr>
                <a:t>Energia</a:t>
              </a:r>
              <a:endParaRPr lang="pt-BR" dirty="0">
                <a:solidFill>
                  <a:schemeClr val="bg1"/>
                </a:solidFill>
                <a:latin typeface="Tw Cen MT" panose="020B0602020104020603" pitchFamily="34" charset="0"/>
              </a:endParaRPr>
            </a:p>
          </p:txBody>
        </p:sp>
      </p:grpSp>
      <p:grpSp>
        <p:nvGrpSpPr>
          <p:cNvPr id="27" name="Grupo 38">
            <a:extLst>
              <a:ext uri="{FF2B5EF4-FFF2-40B4-BE49-F238E27FC236}">
                <a16:creationId xmlns:a16="http://schemas.microsoft.com/office/drawing/2014/main" id="{F359388C-2A36-4544-8584-DCCF1C9FDFAF}"/>
              </a:ext>
            </a:extLst>
          </p:cNvPr>
          <p:cNvGrpSpPr/>
          <p:nvPr/>
        </p:nvGrpSpPr>
        <p:grpSpPr>
          <a:xfrm>
            <a:off x="4725104" y="3854831"/>
            <a:ext cx="3312654" cy="564808"/>
            <a:chOff x="6270171" y="4168466"/>
            <a:chExt cx="4457700" cy="564808"/>
          </a:xfrm>
          <a:solidFill>
            <a:schemeClr val="accent1">
              <a:lumMod val="50000"/>
            </a:schemeClr>
          </a:solidFill>
        </p:grpSpPr>
        <p:sp>
          <p:nvSpPr>
            <p:cNvPr id="28" name="Retângulo: Cantos Arredondados 27">
              <a:extLst>
                <a:ext uri="{FF2B5EF4-FFF2-40B4-BE49-F238E27FC236}">
                  <a16:creationId xmlns:a16="http://schemas.microsoft.com/office/drawing/2014/main" id="{4BDB6975-1A1B-4A6C-A613-C2FC56A825A5}"/>
                </a:ext>
              </a:extLst>
            </p:cNvPr>
            <p:cNvSpPr/>
            <p:nvPr/>
          </p:nvSpPr>
          <p:spPr>
            <a:xfrm>
              <a:off x="6270171" y="4168466"/>
              <a:ext cx="4457700" cy="564808"/>
            </a:xfrm>
            <a:prstGeom prst="roundRect">
              <a:avLst>
                <a:gd name="adj" fmla="val 145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4400" dirty="0">
                  <a:latin typeface="Tw Cen MT" panose="020B0602020104020603" pitchFamily="34" charset="0"/>
                </a:rPr>
                <a:t>5</a:t>
              </a:r>
              <a:endParaRPr lang="pt-BR" sz="4400" dirty="0">
                <a:latin typeface="Tw Cen MT" panose="020B0602020104020603" pitchFamily="34" charset="0"/>
              </a:endParaRPr>
            </a:p>
          </p:txBody>
        </p:sp>
        <p:sp>
          <p:nvSpPr>
            <p:cNvPr id="29" name="Retângulo 28">
              <a:extLst>
                <a:ext uri="{FF2B5EF4-FFF2-40B4-BE49-F238E27FC236}">
                  <a16:creationId xmlns:a16="http://schemas.microsoft.com/office/drawing/2014/main" id="{A1E4F816-32BF-4DC3-B56D-D7CEC1E9325B}"/>
                </a:ext>
              </a:extLst>
            </p:cNvPr>
            <p:cNvSpPr/>
            <p:nvPr/>
          </p:nvSpPr>
          <p:spPr>
            <a:xfrm>
              <a:off x="6876422" y="4289113"/>
              <a:ext cx="3725021" cy="369332"/>
            </a:xfrm>
            <a:prstGeom prst="rect">
              <a:avLst/>
            </a:prstGeom>
            <a:grpFill/>
          </p:spPr>
          <p:txBody>
            <a:bodyPr wrap="square">
              <a:spAutoFit/>
            </a:bodyPr>
            <a:lstStyle/>
            <a:p>
              <a:r>
                <a:rPr lang="pt-PT" dirty="0">
                  <a:solidFill>
                    <a:schemeClr val="bg1"/>
                  </a:solidFill>
                  <a:latin typeface="Tw Cen MT" panose="020B0602020104020603" pitchFamily="34" charset="0"/>
                </a:rPr>
                <a:t>Turismo</a:t>
              </a:r>
              <a:endParaRPr lang="pt-BR" dirty="0">
                <a:solidFill>
                  <a:schemeClr val="bg1"/>
                </a:solidFill>
                <a:latin typeface="Tw Cen MT" panose="020B0602020104020603" pitchFamily="34" charset="0"/>
              </a:endParaRPr>
            </a:p>
          </p:txBody>
        </p:sp>
      </p:grpSp>
      <p:grpSp>
        <p:nvGrpSpPr>
          <p:cNvPr id="30" name="Grupo 41">
            <a:extLst>
              <a:ext uri="{FF2B5EF4-FFF2-40B4-BE49-F238E27FC236}">
                <a16:creationId xmlns:a16="http://schemas.microsoft.com/office/drawing/2014/main" id="{DCFF3A43-4EB5-4B5A-9E52-F511BF938A86}"/>
              </a:ext>
            </a:extLst>
          </p:cNvPr>
          <p:cNvGrpSpPr/>
          <p:nvPr/>
        </p:nvGrpSpPr>
        <p:grpSpPr>
          <a:xfrm>
            <a:off x="1125190" y="4849078"/>
            <a:ext cx="3312654" cy="646331"/>
            <a:chOff x="6270171" y="4125823"/>
            <a:chExt cx="4457700" cy="646331"/>
          </a:xfrm>
        </p:grpSpPr>
        <p:sp>
          <p:nvSpPr>
            <p:cNvPr id="31" name="Retângulo: Cantos Arredondados 30">
              <a:extLst>
                <a:ext uri="{FF2B5EF4-FFF2-40B4-BE49-F238E27FC236}">
                  <a16:creationId xmlns:a16="http://schemas.microsoft.com/office/drawing/2014/main" id="{07F8AF67-734E-49DB-9A95-FC970BE456C2}"/>
                </a:ext>
              </a:extLst>
            </p:cNvPr>
            <p:cNvSpPr/>
            <p:nvPr/>
          </p:nvSpPr>
          <p:spPr>
            <a:xfrm>
              <a:off x="6270171" y="4168466"/>
              <a:ext cx="4457700" cy="564808"/>
            </a:xfrm>
            <a:prstGeom prst="roundRect">
              <a:avLst>
                <a:gd name="adj" fmla="val 145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4400" dirty="0">
                  <a:latin typeface="Tw Cen MT" panose="020B0602020104020603" pitchFamily="34" charset="0"/>
                </a:rPr>
                <a:t>7</a:t>
              </a:r>
              <a:endParaRPr lang="pt-BR" sz="4400" dirty="0">
                <a:latin typeface="Tw Cen MT" panose="020B0602020104020603" pitchFamily="34" charset="0"/>
              </a:endParaRPr>
            </a:p>
          </p:txBody>
        </p:sp>
        <p:sp>
          <p:nvSpPr>
            <p:cNvPr id="32" name="Retângulo 31">
              <a:extLst>
                <a:ext uri="{FF2B5EF4-FFF2-40B4-BE49-F238E27FC236}">
                  <a16:creationId xmlns:a16="http://schemas.microsoft.com/office/drawing/2014/main" id="{BC4935CA-9F1E-42B7-8C96-E1C0E0150788}"/>
                </a:ext>
              </a:extLst>
            </p:cNvPr>
            <p:cNvSpPr/>
            <p:nvPr/>
          </p:nvSpPr>
          <p:spPr>
            <a:xfrm>
              <a:off x="6876422" y="4125823"/>
              <a:ext cx="3725021" cy="646331"/>
            </a:xfrm>
            <a:prstGeom prst="rect">
              <a:avLst/>
            </a:prstGeom>
          </p:spPr>
          <p:txBody>
            <a:bodyPr wrap="square">
              <a:spAutoFit/>
            </a:bodyPr>
            <a:lstStyle/>
            <a:p>
              <a:r>
                <a:rPr lang="pt-PT" dirty="0">
                  <a:solidFill>
                    <a:schemeClr val="bg1"/>
                  </a:solidFill>
                  <a:latin typeface="Tw Cen MT" panose="020B0602020104020603" pitchFamily="34" charset="0"/>
                </a:rPr>
                <a:t>Informação, Educação e Comunicação</a:t>
              </a:r>
              <a:endParaRPr lang="pt-BR" dirty="0">
                <a:solidFill>
                  <a:schemeClr val="bg1"/>
                </a:solidFill>
                <a:latin typeface="Tw Cen MT" panose="020B0602020104020603" pitchFamily="34" charset="0"/>
              </a:endParaRPr>
            </a:p>
          </p:txBody>
        </p:sp>
      </p:grpSp>
      <p:sp>
        <p:nvSpPr>
          <p:cNvPr id="35" name="CaixaDeTexto 34">
            <a:extLst>
              <a:ext uri="{FF2B5EF4-FFF2-40B4-BE49-F238E27FC236}">
                <a16:creationId xmlns:a16="http://schemas.microsoft.com/office/drawing/2014/main" id="{2CA3AB52-EFE0-4EE6-AE56-81F707A4250F}"/>
              </a:ext>
            </a:extLst>
          </p:cNvPr>
          <p:cNvSpPr txBox="1"/>
          <p:nvPr/>
        </p:nvSpPr>
        <p:spPr>
          <a:xfrm>
            <a:off x="7733920" y="6305284"/>
            <a:ext cx="4458080" cy="584519"/>
          </a:xfrm>
          <a:prstGeom prst="rect">
            <a:avLst/>
          </a:prstGeom>
          <a:noFill/>
        </p:spPr>
        <p:txBody>
          <a:bodyPr wrap="none" rtlCol="0">
            <a:spAutoFit/>
          </a:bodyPr>
          <a:lstStyle/>
          <a:p>
            <a:r>
              <a:rPr lang="pt-PT" sz="1599" i="1" dirty="0">
                <a:solidFill>
                  <a:srgbClr val="92D050"/>
                </a:solidFill>
                <a:latin typeface="Garamond" panose="02020404030301010803" pitchFamily="18" charset="0"/>
              </a:rPr>
              <a:t>Alexandre Nevsky Rodrigues, Direção Nacional do Ambiente</a:t>
            </a:r>
          </a:p>
          <a:p>
            <a:r>
              <a:rPr lang="pt-PT" sz="1599" i="1" dirty="0">
                <a:solidFill>
                  <a:srgbClr val="92D050"/>
                </a:solidFill>
                <a:latin typeface="Garamond" panose="02020404030301010803" pitchFamily="18" charset="0"/>
              </a:rPr>
              <a:t>Praia, 22 de julho de 2020</a:t>
            </a:r>
          </a:p>
        </p:txBody>
      </p:sp>
    </p:spTree>
    <p:extLst>
      <p:ext uri="{BB962C8B-B14F-4D97-AF65-F5344CB8AC3E}">
        <p14:creationId xmlns:p14="http://schemas.microsoft.com/office/powerpoint/2010/main" val="397381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tângulo 51">
            <a:extLst>
              <a:ext uri="{FF2B5EF4-FFF2-40B4-BE49-F238E27FC236}">
                <a16:creationId xmlns:a16="http://schemas.microsoft.com/office/drawing/2014/main" id="{9B39D12B-337A-44C8-A5BA-2CAA5CF516B2}"/>
              </a:ext>
            </a:extLst>
          </p:cNvPr>
          <p:cNvSpPr/>
          <p:nvPr/>
        </p:nvSpPr>
        <p:spPr>
          <a:xfrm rot="16200000">
            <a:off x="-2326132" y="4164764"/>
            <a:ext cx="5019368" cy="3671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Ambiente</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7" name="Retângulo 6">
            <a:extLst>
              <a:ext uri="{FF2B5EF4-FFF2-40B4-BE49-F238E27FC236}">
                <a16:creationId xmlns:a16="http://schemas.microsoft.com/office/drawing/2014/main" id="{9049AB78-A5DF-456E-991A-0F0CBE2AE299}"/>
              </a:ext>
            </a:extLst>
          </p:cNvPr>
          <p:cNvSpPr/>
          <p:nvPr/>
        </p:nvSpPr>
        <p:spPr>
          <a:xfrm>
            <a:off x="8873362" y="1482692"/>
            <a:ext cx="3182686" cy="4832199"/>
          </a:xfrm>
          <a:prstGeom prst="rect">
            <a:avLst/>
          </a:prstGeom>
          <a:solidFill>
            <a:srgbClr val="FF0000">
              <a:alpha val="32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8" name="Retângulo 7">
            <a:extLst>
              <a:ext uri="{FF2B5EF4-FFF2-40B4-BE49-F238E27FC236}">
                <a16:creationId xmlns:a16="http://schemas.microsoft.com/office/drawing/2014/main" id="{379D38C8-62B7-4143-9843-17E08570CBE7}"/>
              </a:ext>
            </a:extLst>
          </p:cNvPr>
          <p:cNvSpPr/>
          <p:nvPr/>
        </p:nvSpPr>
        <p:spPr>
          <a:xfrm>
            <a:off x="5490108" y="4434283"/>
            <a:ext cx="3306106" cy="900000"/>
          </a:xfrm>
          <a:prstGeom prst="rect">
            <a:avLst/>
          </a:prstGeom>
          <a:noFill/>
          <a:ln w="28575" cap="rnd">
            <a:solidFill>
              <a:srgbClr val="222A3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42158F85-997C-4E61-8FEE-AE87EDD8B4B2}"/>
              </a:ext>
            </a:extLst>
          </p:cNvPr>
          <p:cNvSpPr/>
          <p:nvPr/>
        </p:nvSpPr>
        <p:spPr>
          <a:xfrm>
            <a:off x="5490108" y="5414891"/>
            <a:ext cx="3306106" cy="900000"/>
          </a:xfrm>
          <a:prstGeom prst="rect">
            <a:avLst/>
          </a:prstGeom>
          <a:noFill/>
          <a:ln w="28575" cap="rnd">
            <a:solidFill>
              <a:srgbClr val="BDD7EE"/>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7A361576-CB62-494B-9240-D24E5D0E8AC9}"/>
              </a:ext>
            </a:extLst>
          </p:cNvPr>
          <p:cNvSpPr/>
          <p:nvPr/>
        </p:nvSpPr>
        <p:spPr>
          <a:xfrm>
            <a:off x="5490108" y="3471741"/>
            <a:ext cx="3306106" cy="900000"/>
          </a:xfrm>
          <a:prstGeom prst="rect">
            <a:avLst/>
          </a:prstGeom>
          <a:noFill/>
          <a:ln w="28575" cap="rnd">
            <a:solidFill>
              <a:srgbClr val="2E75B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7885EBDF-CCB7-4CCD-92F8-F536FC64EF32}"/>
              </a:ext>
            </a:extLst>
          </p:cNvPr>
          <p:cNvSpPr/>
          <p:nvPr/>
        </p:nvSpPr>
        <p:spPr>
          <a:xfrm>
            <a:off x="5490108" y="2476770"/>
            <a:ext cx="3306106" cy="900000"/>
          </a:xfrm>
          <a:prstGeom prst="rect">
            <a:avLst/>
          </a:prstGeom>
          <a:noFill/>
          <a:ln w="28575" cap="rnd">
            <a:solidFill>
              <a:srgbClr val="ADB9C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EC356063-0FCA-440C-BB97-865F7CF27F5E}"/>
              </a:ext>
            </a:extLst>
          </p:cNvPr>
          <p:cNvSpPr/>
          <p:nvPr/>
        </p:nvSpPr>
        <p:spPr>
          <a:xfrm>
            <a:off x="5490108" y="1482692"/>
            <a:ext cx="3306106" cy="900000"/>
          </a:xfrm>
          <a:prstGeom prst="rect">
            <a:avLst/>
          </a:prstGeom>
          <a:noFill/>
          <a:ln w="28575" cap="rnd">
            <a:solidFill>
              <a:srgbClr val="BDD7EE"/>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6" name="Grupo 9">
            <a:extLst>
              <a:ext uri="{FF2B5EF4-FFF2-40B4-BE49-F238E27FC236}">
                <a16:creationId xmlns:a16="http://schemas.microsoft.com/office/drawing/2014/main" id="{65E51B7C-5994-411F-A49D-7A0BA655E454}"/>
              </a:ext>
            </a:extLst>
          </p:cNvPr>
          <p:cNvGrpSpPr/>
          <p:nvPr/>
        </p:nvGrpSpPr>
        <p:grpSpPr>
          <a:xfrm>
            <a:off x="814731" y="1666106"/>
            <a:ext cx="4884780" cy="564808"/>
            <a:chOff x="6270171" y="4168466"/>
            <a:chExt cx="4529023" cy="564808"/>
          </a:xfrm>
        </p:grpSpPr>
        <p:sp>
          <p:nvSpPr>
            <p:cNvPr id="17" name="Retângulo: Cantos Arredondados 16">
              <a:extLst>
                <a:ext uri="{FF2B5EF4-FFF2-40B4-BE49-F238E27FC236}">
                  <a16:creationId xmlns:a16="http://schemas.microsoft.com/office/drawing/2014/main" id="{2B558DB9-0763-429C-9CC0-6A9E739F952F}"/>
                </a:ext>
              </a:extLst>
            </p:cNvPr>
            <p:cNvSpPr/>
            <p:nvPr/>
          </p:nvSpPr>
          <p:spPr>
            <a:xfrm>
              <a:off x="6270171" y="4168466"/>
              <a:ext cx="4457700" cy="564808"/>
            </a:xfrm>
            <a:prstGeom prst="roundRect">
              <a:avLst>
                <a:gd name="adj" fmla="val 1453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4400" dirty="0">
                  <a:ea typeface="Calibri" panose="020F0502020204030204" pitchFamily="34" charset="0"/>
                </a:rPr>
                <a:t>1</a:t>
              </a:r>
              <a:endParaRPr lang="pt-BR" sz="4400" dirty="0"/>
            </a:p>
          </p:txBody>
        </p:sp>
        <p:sp>
          <p:nvSpPr>
            <p:cNvPr id="18" name="Retângulo 17">
              <a:extLst>
                <a:ext uri="{FF2B5EF4-FFF2-40B4-BE49-F238E27FC236}">
                  <a16:creationId xmlns:a16="http://schemas.microsoft.com/office/drawing/2014/main" id="{621D1B3D-C87F-4931-911C-C72EDF2DEB18}"/>
                </a:ext>
              </a:extLst>
            </p:cNvPr>
            <p:cNvSpPr/>
            <p:nvPr/>
          </p:nvSpPr>
          <p:spPr>
            <a:xfrm>
              <a:off x="6656690" y="4191139"/>
              <a:ext cx="4142504" cy="523220"/>
            </a:xfrm>
            <a:prstGeom prst="rect">
              <a:avLst/>
            </a:prstGeom>
          </p:spPr>
          <p:txBody>
            <a:bodyPr wrap="square">
              <a:spAutoFit/>
            </a:bodyPr>
            <a:lstStyle/>
            <a:p>
              <a:r>
                <a:rPr lang="pt-PT" sz="1400" dirty="0">
                  <a:solidFill>
                    <a:schemeClr val="bg1"/>
                  </a:solidFill>
                  <a:latin typeface="Tw Cen MT" panose="020B0602020104020603" pitchFamily="34" charset="0"/>
                  <a:ea typeface="Calibri" panose="020F0502020204030204" pitchFamily="34" charset="0"/>
                </a:rPr>
                <a:t>Promover a qualidade ambiental e reforçar o sistema de licenciamento, avaliação e auditoria ambientais</a:t>
              </a:r>
              <a:endParaRPr lang="pt-BR" sz="1400" dirty="0">
                <a:solidFill>
                  <a:schemeClr val="bg1"/>
                </a:solidFill>
                <a:latin typeface="Tw Cen MT" panose="020B0602020104020603" pitchFamily="34" charset="0"/>
              </a:endParaRPr>
            </a:p>
          </p:txBody>
        </p:sp>
      </p:grpSp>
      <p:grpSp>
        <p:nvGrpSpPr>
          <p:cNvPr id="19" name="Grupo 20">
            <a:extLst>
              <a:ext uri="{FF2B5EF4-FFF2-40B4-BE49-F238E27FC236}">
                <a16:creationId xmlns:a16="http://schemas.microsoft.com/office/drawing/2014/main" id="{E3819DF4-D2C7-4E23-B664-FD785BA81A91}"/>
              </a:ext>
            </a:extLst>
          </p:cNvPr>
          <p:cNvGrpSpPr/>
          <p:nvPr/>
        </p:nvGrpSpPr>
        <p:grpSpPr>
          <a:xfrm>
            <a:off x="814731" y="2645114"/>
            <a:ext cx="4884780" cy="564808"/>
            <a:chOff x="6270171" y="4168466"/>
            <a:chExt cx="4529023" cy="564808"/>
          </a:xfrm>
        </p:grpSpPr>
        <p:sp>
          <p:nvSpPr>
            <p:cNvPr id="20" name="Retângulo: Cantos Arredondados 19">
              <a:extLst>
                <a:ext uri="{FF2B5EF4-FFF2-40B4-BE49-F238E27FC236}">
                  <a16:creationId xmlns:a16="http://schemas.microsoft.com/office/drawing/2014/main" id="{18A64A3B-CB1B-41E1-A853-E37993739E68}"/>
                </a:ext>
              </a:extLst>
            </p:cNvPr>
            <p:cNvSpPr/>
            <p:nvPr/>
          </p:nvSpPr>
          <p:spPr>
            <a:xfrm>
              <a:off x="6270171" y="4168466"/>
              <a:ext cx="4457700" cy="564808"/>
            </a:xfrm>
            <a:prstGeom prst="roundRect">
              <a:avLst>
                <a:gd name="adj" fmla="val 14532"/>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4400" dirty="0">
                  <a:ea typeface="Calibri" panose="020F0502020204030204" pitchFamily="34" charset="0"/>
                </a:rPr>
                <a:t>2</a:t>
              </a:r>
              <a:endParaRPr lang="pt-BR" sz="4400" dirty="0"/>
            </a:p>
          </p:txBody>
        </p:sp>
        <p:sp>
          <p:nvSpPr>
            <p:cNvPr id="21" name="Retângulo 20">
              <a:extLst>
                <a:ext uri="{FF2B5EF4-FFF2-40B4-BE49-F238E27FC236}">
                  <a16:creationId xmlns:a16="http://schemas.microsoft.com/office/drawing/2014/main" id="{EBE9C2CE-3A6E-4CFA-A901-D005AE3AC225}"/>
                </a:ext>
              </a:extLst>
            </p:cNvPr>
            <p:cNvSpPr/>
            <p:nvPr/>
          </p:nvSpPr>
          <p:spPr>
            <a:xfrm>
              <a:off x="6656690" y="4207468"/>
              <a:ext cx="4142504" cy="523220"/>
            </a:xfrm>
            <a:prstGeom prst="rect">
              <a:avLst/>
            </a:prstGeom>
          </p:spPr>
          <p:txBody>
            <a:bodyPr wrap="square">
              <a:spAutoFit/>
            </a:bodyPr>
            <a:lstStyle/>
            <a:p>
              <a:r>
                <a:rPr lang="pt-PT" sz="1400" dirty="0">
                  <a:solidFill>
                    <a:schemeClr val="bg1"/>
                  </a:solidFill>
                  <a:latin typeface="Tw Cen MT" panose="020B0602020104020603" pitchFamily="34" charset="0"/>
                </a:rPr>
                <a:t>Garantir a Conservação da Biodiversidade e Consolidação das Áreas Protegidas Marinhas e Terrestres</a:t>
              </a:r>
              <a:endParaRPr lang="pt-BR" sz="1400" dirty="0">
                <a:solidFill>
                  <a:schemeClr val="bg1"/>
                </a:solidFill>
                <a:latin typeface="Tw Cen MT" panose="020B0602020104020603" pitchFamily="34" charset="0"/>
              </a:endParaRPr>
            </a:p>
          </p:txBody>
        </p:sp>
      </p:grpSp>
      <p:grpSp>
        <p:nvGrpSpPr>
          <p:cNvPr id="22" name="Grupo 23">
            <a:extLst>
              <a:ext uri="{FF2B5EF4-FFF2-40B4-BE49-F238E27FC236}">
                <a16:creationId xmlns:a16="http://schemas.microsoft.com/office/drawing/2014/main" id="{6F490F5E-C6BC-43DC-A1D5-A0808A468F22}"/>
              </a:ext>
            </a:extLst>
          </p:cNvPr>
          <p:cNvGrpSpPr/>
          <p:nvPr/>
        </p:nvGrpSpPr>
        <p:grpSpPr>
          <a:xfrm>
            <a:off x="814731" y="3636232"/>
            <a:ext cx="4884780" cy="564808"/>
            <a:chOff x="6270171" y="4168466"/>
            <a:chExt cx="4529023" cy="564808"/>
          </a:xfrm>
        </p:grpSpPr>
        <p:sp>
          <p:nvSpPr>
            <p:cNvPr id="23" name="Retângulo: Cantos Arredondados 22">
              <a:extLst>
                <a:ext uri="{FF2B5EF4-FFF2-40B4-BE49-F238E27FC236}">
                  <a16:creationId xmlns:a16="http://schemas.microsoft.com/office/drawing/2014/main" id="{34A76E35-ACF6-47D5-A509-AE35F13D6C64}"/>
                </a:ext>
              </a:extLst>
            </p:cNvPr>
            <p:cNvSpPr/>
            <p:nvPr/>
          </p:nvSpPr>
          <p:spPr>
            <a:xfrm>
              <a:off x="6270171" y="4168466"/>
              <a:ext cx="4457700" cy="564808"/>
            </a:xfrm>
            <a:prstGeom prst="roundRect">
              <a:avLst>
                <a:gd name="adj" fmla="val 1453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4400" dirty="0">
                  <a:ea typeface="Calibri" panose="020F0502020204030204" pitchFamily="34" charset="0"/>
                </a:rPr>
                <a:t>3</a:t>
              </a:r>
              <a:endParaRPr lang="pt-BR" sz="4400" dirty="0"/>
            </a:p>
          </p:txBody>
        </p:sp>
        <p:sp>
          <p:nvSpPr>
            <p:cNvPr id="25" name="Retângulo 24">
              <a:extLst>
                <a:ext uri="{FF2B5EF4-FFF2-40B4-BE49-F238E27FC236}">
                  <a16:creationId xmlns:a16="http://schemas.microsoft.com/office/drawing/2014/main" id="{93B07F40-F7D7-4284-A445-2996864EDB15}"/>
                </a:ext>
              </a:extLst>
            </p:cNvPr>
            <p:cNvSpPr/>
            <p:nvPr/>
          </p:nvSpPr>
          <p:spPr>
            <a:xfrm>
              <a:off x="6656690" y="4191139"/>
              <a:ext cx="4142504" cy="523220"/>
            </a:xfrm>
            <a:prstGeom prst="rect">
              <a:avLst/>
            </a:prstGeom>
          </p:spPr>
          <p:txBody>
            <a:bodyPr wrap="square">
              <a:spAutoFit/>
            </a:bodyPr>
            <a:lstStyle/>
            <a:p>
              <a:r>
                <a:rPr lang="pt-PT" sz="1400" dirty="0">
                  <a:solidFill>
                    <a:schemeClr val="bg1"/>
                  </a:solidFill>
                  <a:latin typeface="Tw Cen MT" panose="020B0602020104020603" pitchFamily="34" charset="0"/>
                </a:rPr>
                <a:t>Promover a mitigação e de adaptação dos efeitos das Mudanças Climáticas e gestão de riscos ambientais</a:t>
              </a:r>
              <a:endParaRPr lang="pt-BR" sz="1400" dirty="0">
                <a:solidFill>
                  <a:schemeClr val="bg1"/>
                </a:solidFill>
                <a:latin typeface="Tw Cen MT" panose="020B0602020104020603" pitchFamily="34" charset="0"/>
              </a:endParaRPr>
            </a:p>
          </p:txBody>
        </p:sp>
      </p:grpSp>
      <p:grpSp>
        <p:nvGrpSpPr>
          <p:cNvPr id="26" name="Grupo 26">
            <a:extLst>
              <a:ext uri="{FF2B5EF4-FFF2-40B4-BE49-F238E27FC236}">
                <a16:creationId xmlns:a16="http://schemas.microsoft.com/office/drawing/2014/main" id="{9444A9F6-09F4-44E4-AE4D-B4AB8A2A1F7A}"/>
              </a:ext>
            </a:extLst>
          </p:cNvPr>
          <p:cNvGrpSpPr/>
          <p:nvPr/>
        </p:nvGrpSpPr>
        <p:grpSpPr>
          <a:xfrm>
            <a:off x="814731" y="4611406"/>
            <a:ext cx="4884780" cy="564808"/>
            <a:chOff x="6270171" y="4168466"/>
            <a:chExt cx="4529023" cy="564808"/>
          </a:xfrm>
        </p:grpSpPr>
        <p:sp>
          <p:nvSpPr>
            <p:cNvPr id="27" name="Retângulo: Cantos Arredondados 26">
              <a:extLst>
                <a:ext uri="{FF2B5EF4-FFF2-40B4-BE49-F238E27FC236}">
                  <a16:creationId xmlns:a16="http://schemas.microsoft.com/office/drawing/2014/main" id="{3E17B4F0-434B-45AD-BE0E-EA0E4605E71D}"/>
                </a:ext>
              </a:extLst>
            </p:cNvPr>
            <p:cNvSpPr/>
            <p:nvPr/>
          </p:nvSpPr>
          <p:spPr>
            <a:xfrm>
              <a:off x="6270171" y="4168466"/>
              <a:ext cx="4457700" cy="564808"/>
            </a:xfrm>
            <a:prstGeom prst="roundRect">
              <a:avLst>
                <a:gd name="adj" fmla="val 145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4400" dirty="0">
                  <a:ea typeface="Calibri" panose="020F0502020204030204" pitchFamily="34" charset="0"/>
                </a:rPr>
                <a:t>4</a:t>
              </a:r>
              <a:endParaRPr lang="pt-BR" sz="4400" dirty="0"/>
            </a:p>
          </p:txBody>
        </p:sp>
        <p:sp>
          <p:nvSpPr>
            <p:cNvPr id="28" name="Retângulo 27">
              <a:extLst>
                <a:ext uri="{FF2B5EF4-FFF2-40B4-BE49-F238E27FC236}">
                  <a16:creationId xmlns:a16="http://schemas.microsoft.com/office/drawing/2014/main" id="{018A90CD-237A-487B-83D4-E1477FA16D7B}"/>
                </a:ext>
              </a:extLst>
            </p:cNvPr>
            <p:cNvSpPr/>
            <p:nvPr/>
          </p:nvSpPr>
          <p:spPr>
            <a:xfrm>
              <a:off x="6656690" y="4207468"/>
              <a:ext cx="4142504" cy="523220"/>
            </a:xfrm>
            <a:prstGeom prst="rect">
              <a:avLst/>
            </a:prstGeom>
          </p:spPr>
          <p:txBody>
            <a:bodyPr wrap="square">
              <a:spAutoFit/>
            </a:bodyPr>
            <a:lstStyle/>
            <a:p>
              <a:r>
                <a:rPr lang="pt-PT" sz="1400" dirty="0">
                  <a:solidFill>
                    <a:schemeClr val="bg1"/>
                  </a:solidFill>
                  <a:latin typeface="Tw Cen MT" panose="020B0602020104020603" pitchFamily="34" charset="0"/>
                </a:rPr>
                <a:t>Promover o conhecimento, a informação e a cidadania ambiental</a:t>
              </a:r>
              <a:endParaRPr lang="pt-BR" sz="1400" dirty="0">
                <a:solidFill>
                  <a:schemeClr val="bg1"/>
                </a:solidFill>
                <a:latin typeface="Tw Cen MT" panose="020B0602020104020603" pitchFamily="34" charset="0"/>
              </a:endParaRPr>
            </a:p>
          </p:txBody>
        </p:sp>
      </p:grpSp>
      <p:grpSp>
        <p:nvGrpSpPr>
          <p:cNvPr id="29" name="Grupo 29">
            <a:extLst>
              <a:ext uri="{FF2B5EF4-FFF2-40B4-BE49-F238E27FC236}">
                <a16:creationId xmlns:a16="http://schemas.microsoft.com/office/drawing/2014/main" id="{C8F93717-5E1C-4620-8010-7AF4E38C7BFE}"/>
              </a:ext>
            </a:extLst>
          </p:cNvPr>
          <p:cNvGrpSpPr/>
          <p:nvPr/>
        </p:nvGrpSpPr>
        <p:grpSpPr>
          <a:xfrm>
            <a:off x="814731" y="5599438"/>
            <a:ext cx="4884780" cy="564808"/>
            <a:chOff x="6270171" y="4168466"/>
            <a:chExt cx="4529023" cy="564808"/>
          </a:xfrm>
        </p:grpSpPr>
        <p:sp>
          <p:nvSpPr>
            <p:cNvPr id="30" name="Retângulo: Cantos Arredondados 29">
              <a:extLst>
                <a:ext uri="{FF2B5EF4-FFF2-40B4-BE49-F238E27FC236}">
                  <a16:creationId xmlns:a16="http://schemas.microsoft.com/office/drawing/2014/main" id="{512D0FB7-0E0E-47A1-BC83-E05D294A601B}"/>
                </a:ext>
              </a:extLst>
            </p:cNvPr>
            <p:cNvSpPr/>
            <p:nvPr/>
          </p:nvSpPr>
          <p:spPr>
            <a:xfrm>
              <a:off x="6270171" y="4168466"/>
              <a:ext cx="4457700" cy="564808"/>
            </a:xfrm>
            <a:prstGeom prst="roundRect">
              <a:avLst>
                <a:gd name="adj" fmla="val 1453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4400" dirty="0">
                  <a:ea typeface="Calibri" panose="020F0502020204030204" pitchFamily="34" charset="0"/>
                </a:rPr>
                <a:t>5</a:t>
              </a:r>
              <a:endParaRPr lang="pt-BR" sz="4400" dirty="0"/>
            </a:p>
          </p:txBody>
        </p:sp>
        <p:sp>
          <p:nvSpPr>
            <p:cNvPr id="31" name="Retângulo 30">
              <a:extLst>
                <a:ext uri="{FF2B5EF4-FFF2-40B4-BE49-F238E27FC236}">
                  <a16:creationId xmlns:a16="http://schemas.microsoft.com/office/drawing/2014/main" id="{6246FA3E-8849-427F-B992-8ECD0086AF74}"/>
                </a:ext>
              </a:extLst>
            </p:cNvPr>
            <p:cNvSpPr/>
            <p:nvPr/>
          </p:nvSpPr>
          <p:spPr>
            <a:xfrm>
              <a:off x="6656690" y="4321771"/>
              <a:ext cx="4142504" cy="307777"/>
            </a:xfrm>
            <a:prstGeom prst="rect">
              <a:avLst/>
            </a:prstGeom>
          </p:spPr>
          <p:txBody>
            <a:bodyPr wrap="square">
              <a:spAutoFit/>
            </a:bodyPr>
            <a:lstStyle/>
            <a:p>
              <a:r>
                <a:rPr lang="pt-PT" sz="1400" dirty="0">
                  <a:solidFill>
                    <a:schemeClr val="bg1"/>
                  </a:solidFill>
                  <a:latin typeface="Tw Cen MT" panose="020B0602020104020603" pitchFamily="34" charset="0"/>
                </a:rPr>
                <a:t>Promover o reforço institucional da DNA</a:t>
              </a:r>
              <a:endParaRPr lang="pt-BR" sz="1400" dirty="0">
                <a:solidFill>
                  <a:schemeClr val="bg1"/>
                </a:solidFill>
                <a:latin typeface="Tw Cen MT" panose="020B0602020104020603" pitchFamily="34" charset="0"/>
              </a:endParaRPr>
            </a:p>
          </p:txBody>
        </p:sp>
      </p:grpSp>
      <p:pic>
        <p:nvPicPr>
          <p:cNvPr id="32" name="Picture 2" descr="ODS 3">
            <a:extLst>
              <a:ext uri="{FF2B5EF4-FFF2-40B4-BE49-F238E27FC236}">
                <a16:creationId xmlns:a16="http://schemas.microsoft.com/office/drawing/2014/main" id="{792C6CF6-46AE-4742-B057-F218655FE2A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880468" y="1538375"/>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ODS 16">
            <a:extLst>
              <a:ext uri="{FF2B5EF4-FFF2-40B4-BE49-F238E27FC236}">
                <a16:creationId xmlns:a16="http://schemas.microsoft.com/office/drawing/2014/main" id="{C50C08FF-F649-420F-BBA1-287A0A8432B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880019" y="1538375"/>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ODS 14">
            <a:extLst>
              <a:ext uri="{FF2B5EF4-FFF2-40B4-BE49-F238E27FC236}">
                <a16:creationId xmlns:a16="http://schemas.microsoft.com/office/drawing/2014/main" id="{F2F2C63B-F932-4E8D-AC02-A414E924327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880468" y="2539560"/>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ODS 15">
            <a:extLst>
              <a:ext uri="{FF2B5EF4-FFF2-40B4-BE49-F238E27FC236}">
                <a16:creationId xmlns:a16="http://schemas.microsoft.com/office/drawing/2014/main" id="{F4E3644D-C064-42CB-AF58-B1D7FBDEFA30}"/>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880019" y="2539560"/>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ODS 13">
            <a:extLst>
              <a:ext uri="{FF2B5EF4-FFF2-40B4-BE49-F238E27FC236}">
                <a16:creationId xmlns:a16="http://schemas.microsoft.com/office/drawing/2014/main" id="{80E954B6-CEF5-4AD4-B371-E3AD39943AB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880468" y="3537289"/>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ODS 16">
            <a:extLst>
              <a:ext uri="{FF2B5EF4-FFF2-40B4-BE49-F238E27FC236}">
                <a16:creationId xmlns:a16="http://schemas.microsoft.com/office/drawing/2014/main" id="{D7AD8D83-00E1-4F29-AB5B-58CEECA7D0D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880468" y="5470906"/>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39" name="Imagem 38">
            <a:extLst>
              <a:ext uri="{FF2B5EF4-FFF2-40B4-BE49-F238E27FC236}">
                <a16:creationId xmlns:a16="http://schemas.microsoft.com/office/drawing/2014/main" id="{A7A80D92-5BEB-418E-8ECB-1A39A1D58242}"/>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824690" y="2539560"/>
            <a:ext cx="792000" cy="792000"/>
          </a:xfrm>
          <a:prstGeom prst="rect">
            <a:avLst/>
          </a:prstGeom>
        </p:spPr>
      </p:pic>
      <p:pic>
        <p:nvPicPr>
          <p:cNvPr id="40" name="Imagem 39">
            <a:extLst>
              <a:ext uri="{FF2B5EF4-FFF2-40B4-BE49-F238E27FC236}">
                <a16:creationId xmlns:a16="http://schemas.microsoft.com/office/drawing/2014/main" id="{B4F99EE1-E9BC-4C85-A142-28748F75804B}"/>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824688" y="1537142"/>
            <a:ext cx="792001" cy="792000"/>
          </a:xfrm>
          <a:prstGeom prst="rect">
            <a:avLst/>
          </a:prstGeom>
        </p:spPr>
      </p:pic>
      <p:sp>
        <p:nvSpPr>
          <p:cNvPr id="41" name="Retângulo 40">
            <a:extLst>
              <a:ext uri="{FF2B5EF4-FFF2-40B4-BE49-F238E27FC236}">
                <a16:creationId xmlns:a16="http://schemas.microsoft.com/office/drawing/2014/main" id="{7BEC6320-63EB-4A0E-B7F4-8612F255BA2A}"/>
              </a:ext>
            </a:extLst>
          </p:cNvPr>
          <p:cNvSpPr/>
          <p:nvPr/>
        </p:nvSpPr>
        <p:spPr>
          <a:xfrm>
            <a:off x="8920161" y="1518655"/>
            <a:ext cx="3202643" cy="4624343"/>
          </a:xfrm>
          <a:prstGeom prst="rect">
            <a:avLst/>
          </a:prstGeom>
        </p:spPr>
        <p:txBody>
          <a:bodyPr wrap="square">
            <a:spAutoFit/>
          </a:bodyPr>
          <a:lstStyle/>
          <a:p>
            <a:r>
              <a:rPr lang="pt-BR" sz="1550" dirty="0">
                <a:solidFill>
                  <a:schemeClr val="bg1"/>
                </a:solidFill>
                <a:latin typeface="Tw Cen MT" panose="020B0602020104020603" pitchFamily="34" charset="0"/>
                <a:ea typeface="Times New Roman" panose="02020603050405020304" pitchFamily="18" charset="0"/>
                <a:cs typeface="Times New Roman" panose="02020603050405020304" pitchFamily="18" charset="0"/>
              </a:rPr>
              <a:t>A definição de ações concretas para cada objetivo estratégico permitirá:</a:t>
            </a:r>
          </a:p>
          <a:p>
            <a:endParaRPr lang="pt-BR" sz="1550" dirty="0">
              <a:solidFill>
                <a:schemeClr val="bg1"/>
              </a:solidFill>
              <a:latin typeface="Tw Cen MT" panose="020B0602020104020603" pitchFamily="34" charset="0"/>
              <a:ea typeface="Times New Roman" panose="02020603050405020304" pitchFamily="18" charset="0"/>
              <a:cs typeface="Times New Roman" panose="02020603050405020304" pitchFamily="18" charset="0"/>
            </a:endParaRPr>
          </a:p>
          <a:p>
            <a:pPr marL="400050" indent="-400050">
              <a:buFont typeface="Courier New" panose="02070309020205020404" pitchFamily="49" charset="0"/>
              <a:buChar char="o"/>
            </a:pPr>
            <a:r>
              <a:rPr lang="pt-PT" sz="1550" i="1" dirty="0">
                <a:solidFill>
                  <a:schemeClr val="bg1"/>
                </a:solidFill>
                <a:latin typeface="Tw Cen MT" panose="020B0602020104020603" pitchFamily="34" charset="0"/>
                <a:ea typeface="Times New Roman" panose="02020603050405020304" pitchFamily="18" charset="0"/>
                <a:cs typeface="Times New Roman" panose="02020603050405020304" pitchFamily="18" charset="0"/>
              </a:rPr>
              <a:t>garantir a sustentabilidade ambiental</a:t>
            </a:r>
            <a:r>
              <a:rPr lang="pt-PT" sz="1550" dirty="0">
                <a:solidFill>
                  <a:schemeClr val="bg1"/>
                </a:solidFill>
                <a:latin typeface="Tw Cen MT" panose="020B0602020104020603" pitchFamily="34" charset="0"/>
                <a:ea typeface="Times New Roman" panose="02020603050405020304" pitchFamily="18" charset="0"/>
                <a:cs typeface="Times New Roman" panose="02020603050405020304" pitchFamily="18" charset="0"/>
              </a:rPr>
              <a:t>;</a:t>
            </a:r>
          </a:p>
          <a:p>
            <a:pPr marL="400050" indent="-400050">
              <a:buFont typeface="Courier New" panose="02070309020205020404" pitchFamily="49" charset="0"/>
              <a:buChar char="o"/>
            </a:pPr>
            <a:r>
              <a:rPr lang="pt-PT" sz="1550" i="1" dirty="0">
                <a:solidFill>
                  <a:schemeClr val="bg1">
                    <a:lumMod val="50000"/>
                  </a:schemeClr>
                </a:solidFill>
                <a:latin typeface="Tw Cen MT" panose="020B0602020104020603" pitchFamily="34" charset="0"/>
                <a:ea typeface="Times New Roman" panose="02020603050405020304" pitchFamily="18" charset="0"/>
                <a:cs typeface="Times New Roman" panose="02020603050405020304" pitchFamily="18" charset="0"/>
              </a:rPr>
              <a:t>aumentar o nível da regulamentação ambiental</a:t>
            </a:r>
            <a:r>
              <a:rPr lang="pt-PT" sz="1550" dirty="0">
                <a:solidFill>
                  <a:schemeClr val="bg1">
                    <a:lumMod val="50000"/>
                  </a:schemeClr>
                </a:solidFill>
                <a:latin typeface="Tw Cen MT" panose="020B0602020104020603" pitchFamily="34" charset="0"/>
                <a:ea typeface="Times New Roman" panose="02020603050405020304" pitchFamily="18" charset="0"/>
                <a:cs typeface="Times New Roman" panose="02020603050405020304" pitchFamily="18" charset="0"/>
              </a:rPr>
              <a:t>;</a:t>
            </a:r>
          </a:p>
          <a:p>
            <a:pPr marL="400050" indent="-400050">
              <a:buFont typeface="Courier New" panose="02070309020205020404" pitchFamily="49" charset="0"/>
              <a:buChar char="o"/>
            </a:pPr>
            <a:r>
              <a:rPr lang="pt-PT" sz="1550" i="1" dirty="0">
                <a:solidFill>
                  <a:schemeClr val="bg1"/>
                </a:solidFill>
                <a:latin typeface="Tw Cen MT" panose="020B0602020104020603" pitchFamily="34" charset="0"/>
                <a:ea typeface="Times New Roman" panose="02020603050405020304" pitchFamily="18" charset="0"/>
                <a:cs typeface="Times New Roman" panose="02020603050405020304" pitchFamily="18" charset="0"/>
              </a:rPr>
              <a:t>fortalecer a educação ambiental, de forma transversal, nas competências institucionais</a:t>
            </a:r>
            <a:r>
              <a:rPr lang="pt-PT" sz="1550" dirty="0">
                <a:solidFill>
                  <a:schemeClr val="bg1"/>
                </a:solidFill>
                <a:latin typeface="Tw Cen MT" panose="020B0602020104020603" pitchFamily="34" charset="0"/>
                <a:ea typeface="Times New Roman" panose="02020603050405020304" pitchFamily="18" charset="0"/>
                <a:cs typeface="Times New Roman" panose="02020603050405020304" pitchFamily="18" charset="0"/>
              </a:rPr>
              <a:t>;</a:t>
            </a:r>
          </a:p>
          <a:p>
            <a:pPr marL="400050" indent="-400050">
              <a:buFont typeface="Courier New" panose="02070309020205020404" pitchFamily="49" charset="0"/>
              <a:buChar char="o"/>
            </a:pPr>
            <a:r>
              <a:rPr lang="pt-PT" sz="1550" i="1" dirty="0">
                <a:solidFill>
                  <a:schemeClr val="bg1">
                    <a:lumMod val="50000"/>
                  </a:schemeClr>
                </a:solidFill>
                <a:latin typeface="Tw Cen MT" panose="020B0602020104020603" pitchFamily="34" charset="0"/>
                <a:ea typeface="Times New Roman" panose="02020603050405020304" pitchFamily="18" charset="0"/>
                <a:cs typeface="Times New Roman" panose="02020603050405020304" pitchFamily="18" charset="0"/>
              </a:rPr>
              <a:t>consolidar a rede de áreas protegidas e promover modelos institucionais adequados de sua gestão</a:t>
            </a:r>
            <a:r>
              <a:rPr lang="pt-PT" sz="1550" dirty="0">
                <a:solidFill>
                  <a:schemeClr val="bg1">
                    <a:lumMod val="50000"/>
                  </a:schemeClr>
                </a:solidFill>
                <a:latin typeface="Tw Cen MT" panose="020B0602020104020603" pitchFamily="34" charset="0"/>
                <a:ea typeface="Times New Roman" panose="02020603050405020304" pitchFamily="18" charset="0"/>
                <a:cs typeface="Times New Roman" panose="02020603050405020304" pitchFamily="18" charset="0"/>
              </a:rPr>
              <a:t> e</a:t>
            </a:r>
          </a:p>
          <a:p>
            <a:pPr marL="400050" indent="-400050">
              <a:buFont typeface="Courier New" panose="02070309020205020404" pitchFamily="49" charset="0"/>
              <a:buChar char="o"/>
            </a:pPr>
            <a:r>
              <a:rPr lang="pt-PT" sz="1550" i="1" dirty="0">
                <a:solidFill>
                  <a:schemeClr val="bg1"/>
                </a:solidFill>
                <a:latin typeface="Tw Cen MT" panose="020B0602020104020603" pitchFamily="34" charset="0"/>
                <a:ea typeface="Times New Roman" panose="02020603050405020304" pitchFamily="18" charset="0"/>
                <a:cs typeface="Times New Roman" panose="02020603050405020304" pitchFamily="18" charset="0"/>
              </a:rPr>
              <a:t>cumprir e alinhar os grandes princípios e acordos internacionais em matéria do ambiente com as condições de um Estado insular de ecossistemas frágeis</a:t>
            </a:r>
            <a:r>
              <a:rPr lang="pt-PT" sz="1550" dirty="0">
                <a:solidFill>
                  <a:schemeClr val="bg1"/>
                </a:solidFill>
                <a:latin typeface="Tw Cen MT" panose="020B0602020104020603" pitchFamily="34" charset="0"/>
                <a:ea typeface="Times New Roman" panose="02020603050405020304" pitchFamily="18" charset="0"/>
                <a:cs typeface="Times New Roman" panose="02020603050405020304" pitchFamily="18" charset="0"/>
              </a:rPr>
              <a:t>.</a:t>
            </a:r>
            <a:endParaRPr lang="pt-PT" sz="1550" dirty="0">
              <a:solidFill>
                <a:schemeClr val="bg1"/>
              </a:solidFill>
              <a:latin typeface="Tw Cen MT" panose="020B0602020104020603" pitchFamily="34" charset="0"/>
            </a:endParaRPr>
          </a:p>
        </p:txBody>
      </p:sp>
      <p:sp>
        <p:nvSpPr>
          <p:cNvPr id="42" name="CaixaDeTexto 41">
            <a:extLst>
              <a:ext uri="{FF2B5EF4-FFF2-40B4-BE49-F238E27FC236}">
                <a16:creationId xmlns:a16="http://schemas.microsoft.com/office/drawing/2014/main" id="{682858C0-597D-440D-8A41-06DC8D99764A}"/>
              </a:ext>
            </a:extLst>
          </p:cNvPr>
          <p:cNvSpPr txBox="1"/>
          <p:nvPr/>
        </p:nvSpPr>
        <p:spPr>
          <a:xfrm>
            <a:off x="3813625" y="1384780"/>
            <a:ext cx="1731051" cy="338554"/>
          </a:xfrm>
          <a:prstGeom prst="rect">
            <a:avLst/>
          </a:prstGeom>
          <a:noFill/>
        </p:spPr>
        <p:txBody>
          <a:bodyPr wrap="none" rtlCol="0">
            <a:spAutoFit/>
          </a:bodyPr>
          <a:lstStyle/>
          <a:p>
            <a:r>
              <a:rPr lang="pt-PT" sz="1600" b="1" dirty="0">
                <a:solidFill>
                  <a:schemeClr val="accent1">
                    <a:lumMod val="40000"/>
                    <a:lumOff val="60000"/>
                  </a:schemeClr>
                </a:solidFill>
              </a:rPr>
              <a:t>1 Boa Governação</a:t>
            </a:r>
            <a:endParaRPr lang="pt-BR" sz="1600" b="1" dirty="0">
              <a:solidFill>
                <a:schemeClr val="accent1">
                  <a:lumMod val="40000"/>
                  <a:lumOff val="60000"/>
                </a:schemeClr>
              </a:solidFill>
            </a:endParaRPr>
          </a:p>
        </p:txBody>
      </p:sp>
      <p:sp>
        <p:nvSpPr>
          <p:cNvPr id="43" name="CaixaDeTexto 42">
            <a:extLst>
              <a:ext uri="{FF2B5EF4-FFF2-40B4-BE49-F238E27FC236}">
                <a16:creationId xmlns:a16="http://schemas.microsoft.com/office/drawing/2014/main" id="{7195B4F6-93A6-44B7-9E10-4CE9C1457CB8}"/>
              </a:ext>
            </a:extLst>
          </p:cNvPr>
          <p:cNvSpPr txBox="1"/>
          <p:nvPr/>
        </p:nvSpPr>
        <p:spPr>
          <a:xfrm>
            <a:off x="3935173" y="2363471"/>
            <a:ext cx="1597297" cy="338554"/>
          </a:xfrm>
          <a:prstGeom prst="rect">
            <a:avLst/>
          </a:prstGeom>
          <a:noFill/>
        </p:spPr>
        <p:txBody>
          <a:bodyPr wrap="none" rtlCol="0">
            <a:spAutoFit/>
          </a:bodyPr>
          <a:lstStyle/>
          <a:p>
            <a:r>
              <a:rPr lang="pt-PT" sz="1600" b="1" dirty="0">
                <a:solidFill>
                  <a:schemeClr val="tx2">
                    <a:lumMod val="40000"/>
                    <a:lumOff val="60000"/>
                  </a:schemeClr>
                </a:solidFill>
              </a:rPr>
              <a:t>3 Biodiversidade</a:t>
            </a:r>
            <a:endParaRPr lang="pt-BR" sz="1600" b="1" dirty="0">
              <a:solidFill>
                <a:schemeClr val="tx2">
                  <a:lumMod val="40000"/>
                  <a:lumOff val="60000"/>
                </a:schemeClr>
              </a:solidFill>
            </a:endParaRPr>
          </a:p>
        </p:txBody>
      </p:sp>
      <p:sp>
        <p:nvSpPr>
          <p:cNvPr id="44" name="CaixaDeTexto 43">
            <a:extLst>
              <a:ext uri="{FF2B5EF4-FFF2-40B4-BE49-F238E27FC236}">
                <a16:creationId xmlns:a16="http://schemas.microsoft.com/office/drawing/2014/main" id="{4F17D635-02C9-4448-A58F-6877FB04E516}"/>
              </a:ext>
            </a:extLst>
          </p:cNvPr>
          <p:cNvSpPr txBox="1"/>
          <p:nvPr/>
        </p:nvSpPr>
        <p:spPr>
          <a:xfrm>
            <a:off x="3407721" y="3344156"/>
            <a:ext cx="2124749" cy="338554"/>
          </a:xfrm>
          <a:prstGeom prst="rect">
            <a:avLst/>
          </a:prstGeom>
          <a:noFill/>
        </p:spPr>
        <p:txBody>
          <a:bodyPr wrap="none" rtlCol="0">
            <a:spAutoFit/>
          </a:bodyPr>
          <a:lstStyle/>
          <a:p>
            <a:r>
              <a:rPr lang="pt-PT" sz="1600" b="1" dirty="0">
                <a:solidFill>
                  <a:schemeClr val="accent1">
                    <a:lumMod val="75000"/>
                  </a:schemeClr>
                </a:solidFill>
              </a:rPr>
              <a:t>4 Mudanças Climáticas</a:t>
            </a:r>
            <a:endParaRPr lang="pt-BR" sz="1600" b="1" dirty="0">
              <a:solidFill>
                <a:schemeClr val="accent1">
                  <a:lumMod val="75000"/>
                </a:schemeClr>
              </a:solidFill>
            </a:endParaRPr>
          </a:p>
        </p:txBody>
      </p:sp>
      <p:sp>
        <p:nvSpPr>
          <p:cNvPr id="45" name="CaixaDeTexto 44">
            <a:extLst>
              <a:ext uri="{FF2B5EF4-FFF2-40B4-BE49-F238E27FC236}">
                <a16:creationId xmlns:a16="http://schemas.microsoft.com/office/drawing/2014/main" id="{08E52000-BA93-45C0-A939-6F6FB2E3C8D2}"/>
              </a:ext>
            </a:extLst>
          </p:cNvPr>
          <p:cNvSpPr txBox="1"/>
          <p:nvPr/>
        </p:nvSpPr>
        <p:spPr>
          <a:xfrm>
            <a:off x="1991688" y="4319813"/>
            <a:ext cx="3544304" cy="338554"/>
          </a:xfrm>
          <a:prstGeom prst="rect">
            <a:avLst/>
          </a:prstGeom>
          <a:noFill/>
        </p:spPr>
        <p:txBody>
          <a:bodyPr wrap="none" rtlCol="0">
            <a:spAutoFit/>
          </a:bodyPr>
          <a:lstStyle/>
          <a:p>
            <a:r>
              <a:rPr lang="pt-PT" sz="1600" b="1" dirty="0">
                <a:solidFill>
                  <a:schemeClr val="tx2">
                    <a:lumMod val="50000"/>
                  </a:schemeClr>
                </a:solidFill>
              </a:rPr>
              <a:t>7 Informação, Educação e Comunicação</a:t>
            </a:r>
            <a:endParaRPr lang="pt-BR" sz="1600" b="1" dirty="0">
              <a:solidFill>
                <a:schemeClr val="tx2">
                  <a:lumMod val="50000"/>
                </a:schemeClr>
              </a:solidFill>
            </a:endParaRPr>
          </a:p>
        </p:txBody>
      </p:sp>
      <p:sp>
        <p:nvSpPr>
          <p:cNvPr id="46" name="CaixaDeTexto 45">
            <a:extLst>
              <a:ext uri="{FF2B5EF4-FFF2-40B4-BE49-F238E27FC236}">
                <a16:creationId xmlns:a16="http://schemas.microsoft.com/office/drawing/2014/main" id="{5743DFFA-E4AD-41CC-BC44-1033C6F52EF4}"/>
              </a:ext>
            </a:extLst>
          </p:cNvPr>
          <p:cNvSpPr txBox="1"/>
          <p:nvPr/>
        </p:nvSpPr>
        <p:spPr>
          <a:xfrm>
            <a:off x="3813625" y="5322497"/>
            <a:ext cx="1731051" cy="338554"/>
          </a:xfrm>
          <a:prstGeom prst="rect">
            <a:avLst/>
          </a:prstGeom>
          <a:noFill/>
        </p:spPr>
        <p:txBody>
          <a:bodyPr wrap="none" rtlCol="0">
            <a:spAutoFit/>
          </a:bodyPr>
          <a:lstStyle/>
          <a:p>
            <a:r>
              <a:rPr lang="pt-PT" sz="1600" b="1" dirty="0">
                <a:solidFill>
                  <a:schemeClr val="accent1">
                    <a:lumMod val="40000"/>
                    <a:lumOff val="60000"/>
                  </a:schemeClr>
                </a:solidFill>
              </a:rPr>
              <a:t>1 Boa Governação</a:t>
            </a:r>
            <a:endParaRPr lang="pt-BR" sz="1600" b="1" dirty="0">
              <a:solidFill>
                <a:schemeClr val="accent1">
                  <a:lumMod val="40000"/>
                  <a:lumOff val="60000"/>
                </a:schemeClr>
              </a:solidFill>
            </a:endParaRPr>
          </a:p>
        </p:txBody>
      </p:sp>
      <p:sp>
        <p:nvSpPr>
          <p:cNvPr id="47" name="Retângulo 46">
            <a:extLst>
              <a:ext uri="{FF2B5EF4-FFF2-40B4-BE49-F238E27FC236}">
                <a16:creationId xmlns:a16="http://schemas.microsoft.com/office/drawing/2014/main" id="{0AD199C2-B219-420B-B6EC-344711E0D611}"/>
              </a:ext>
            </a:extLst>
          </p:cNvPr>
          <p:cNvSpPr/>
          <p:nvPr/>
        </p:nvSpPr>
        <p:spPr>
          <a:xfrm>
            <a:off x="4751340" y="837659"/>
            <a:ext cx="3469348" cy="523220"/>
          </a:xfrm>
          <a:prstGeom prst="rect">
            <a:avLst/>
          </a:prstGeom>
        </p:spPr>
        <p:txBody>
          <a:bodyPr wrap="none">
            <a:spAutoFit/>
          </a:bodyPr>
          <a:lstStyle/>
          <a:p>
            <a:r>
              <a:rPr lang="pt-BR" sz="2800" b="1" dirty="0">
                <a:solidFill>
                  <a:srgbClr val="92D050"/>
                </a:solidFill>
                <a:latin typeface="Tw Cen MT" panose="020B0602020104020603" pitchFamily="34" charset="0"/>
                <a:ea typeface="Times New Roman" panose="02020603050405020304" pitchFamily="18" charset="0"/>
                <a:cs typeface="Times New Roman" panose="02020603050405020304" pitchFamily="18" charset="0"/>
              </a:rPr>
              <a:t>Objetivos estratégicos</a:t>
            </a:r>
            <a:endParaRPr lang="LID4096" sz="2800" b="1" dirty="0">
              <a:solidFill>
                <a:srgbClr val="92D050"/>
              </a:solidFill>
              <a:latin typeface="Tw Cen MT" panose="020B0602020104020603" pitchFamily="34" charset="0"/>
            </a:endParaRPr>
          </a:p>
        </p:txBody>
      </p:sp>
      <p:pic>
        <p:nvPicPr>
          <p:cNvPr id="49" name="Picture 6" descr="ODS 14">
            <a:extLst>
              <a:ext uri="{FF2B5EF4-FFF2-40B4-BE49-F238E27FC236}">
                <a16:creationId xmlns:a16="http://schemas.microsoft.com/office/drawing/2014/main" id="{28DE01E1-C067-4FCF-AD93-242690323532}"/>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880468" y="4491471"/>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ODS 15">
            <a:extLst>
              <a:ext uri="{FF2B5EF4-FFF2-40B4-BE49-F238E27FC236}">
                <a16:creationId xmlns:a16="http://schemas.microsoft.com/office/drawing/2014/main" id="{05E7493D-E5F2-451E-BD5A-82C9BBDBA6F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880019" y="4491471"/>
            <a:ext cx="792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51" name="Imagem 50">
            <a:extLst>
              <a:ext uri="{FF2B5EF4-FFF2-40B4-BE49-F238E27FC236}">
                <a16:creationId xmlns:a16="http://schemas.microsoft.com/office/drawing/2014/main" id="{FCC14522-DD18-4A81-8361-E6E9255F1C5B}"/>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824688" y="4497810"/>
            <a:ext cx="792001" cy="792000"/>
          </a:xfrm>
          <a:prstGeom prst="rect">
            <a:avLst/>
          </a:prstGeom>
        </p:spPr>
      </p:pic>
      <p:sp>
        <p:nvSpPr>
          <p:cNvPr id="53" name="CaixaDeTexto 52">
            <a:extLst>
              <a:ext uri="{FF2B5EF4-FFF2-40B4-BE49-F238E27FC236}">
                <a16:creationId xmlns:a16="http://schemas.microsoft.com/office/drawing/2014/main" id="{40C83DBF-D930-4E06-885D-79C2CE3EA244}"/>
              </a:ext>
            </a:extLst>
          </p:cNvPr>
          <p:cNvSpPr txBox="1"/>
          <p:nvPr/>
        </p:nvSpPr>
        <p:spPr>
          <a:xfrm>
            <a:off x="7733920" y="6305284"/>
            <a:ext cx="4458080" cy="584519"/>
          </a:xfrm>
          <a:prstGeom prst="rect">
            <a:avLst/>
          </a:prstGeom>
          <a:noFill/>
        </p:spPr>
        <p:txBody>
          <a:bodyPr wrap="none" rtlCol="0">
            <a:spAutoFit/>
          </a:bodyPr>
          <a:lstStyle/>
          <a:p>
            <a:r>
              <a:rPr lang="pt-PT" sz="1599" i="1" dirty="0">
                <a:solidFill>
                  <a:srgbClr val="92D050"/>
                </a:solidFill>
                <a:latin typeface="Garamond" panose="02020404030301010803" pitchFamily="18" charset="0"/>
              </a:rPr>
              <a:t>Alexandre Nevsky Rodrigues, Direção Nacional do Ambiente</a:t>
            </a:r>
          </a:p>
          <a:p>
            <a:r>
              <a:rPr lang="pt-PT" sz="1599" i="1" dirty="0">
                <a:solidFill>
                  <a:srgbClr val="92D050"/>
                </a:solidFill>
                <a:latin typeface="Garamond" panose="02020404030301010803" pitchFamily="18" charset="0"/>
              </a:rPr>
              <a:t>Praia, 22 de julho de 2020</a:t>
            </a:r>
          </a:p>
        </p:txBody>
      </p:sp>
    </p:spTree>
    <p:extLst>
      <p:ext uri="{BB962C8B-B14F-4D97-AF65-F5344CB8AC3E}">
        <p14:creationId xmlns:p14="http://schemas.microsoft.com/office/powerpoint/2010/main" val="1472223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36DEA085-F7F1-4FE5-8105-76A8EBAF7D01}"/>
              </a:ext>
            </a:extLst>
          </p:cNvPr>
          <p:cNvSpPr/>
          <p:nvPr/>
        </p:nvSpPr>
        <p:spPr>
          <a:xfrm rot="16200000">
            <a:off x="-2326132" y="4164764"/>
            <a:ext cx="5019368" cy="3671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Ambiente</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6" name="CaixaDeTexto 5">
            <a:extLst>
              <a:ext uri="{FF2B5EF4-FFF2-40B4-BE49-F238E27FC236}">
                <a16:creationId xmlns:a16="http://schemas.microsoft.com/office/drawing/2014/main" id="{81222B33-73CB-4ACD-B265-A194DBA60F80}"/>
              </a:ext>
            </a:extLst>
          </p:cNvPr>
          <p:cNvSpPr txBox="1"/>
          <p:nvPr/>
        </p:nvSpPr>
        <p:spPr>
          <a:xfrm>
            <a:off x="983226" y="2288430"/>
            <a:ext cx="10146890" cy="2554545"/>
          </a:xfrm>
          <a:prstGeom prst="rect">
            <a:avLst/>
          </a:prstGeom>
          <a:noFill/>
        </p:spPr>
        <p:txBody>
          <a:bodyPr wrap="square">
            <a:spAutoFit/>
          </a:bodyPr>
          <a:lstStyle/>
          <a:p>
            <a:pPr algn="just"/>
            <a:r>
              <a:rPr lang="pt-PT" sz="3200" b="1" i="0" u="none" strike="noStrike" baseline="0" dirty="0">
                <a:solidFill>
                  <a:srgbClr val="92D050"/>
                </a:solidFill>
                <a:latin typeface="Tw Cen MT" panose="020B0602020104020603" pitchFamily="34" charset="0"/>
              </a:rPr>
              <a:t>Visão nacional para a conservação da biodiversidade</a:t>
            </a:r>
          </a:p>
          <a:p>
            <a:pPr algn="just"/>
            <a:endParaRPr lang="pt-PT" sz="3200" b="1" i="0" u="none" strike="noStrike" baseline="0" dirty="0">
              <a:solidFill>
                <a:srgbClr val="710000"/>
              </a:solidFill>
              <a:latin typeface="Tw Cen MT" panose="020B0602020104020603" pitchFamily="34" charset="0"/>
            </a:endParaRPr>
          </a:p>
          <a:p>
            <a:pPr lvl="1" algn="just"/>
            <a:r>
              <a:rPr lang="pt-PT" sz="2400" b="1" i="1" u="none" strike="noStrike" baseline="0" dirty="0">
                <a:solidFill>
                  <a:srgbClr val="2D74B5"/>
                </a:solidFill>
                <a:latin typeface="Tw Cen MT" panose="020B0602020104020603" pitchFamily="34" charset="0"/>
              </a:rPr>
              <a:t>Em 2030, Cabo Verde protege, recupera e valoriza a sua biodiversidade, promove a sua utilização sustentável, potencia mecanismos de participação e de apropriação dos benefícios, de forma justa e equitativa, contribuindo para o desenvolvimento do país.</a:t>
            </a:r>
          </a:p>
        </p:txBody>
      </p:sp>
      <p:sp>
        <p:nvSpPr>
          <p:cNvPr id="9" name="CaixaDeTexto 8">
            <a:extLst>
              <a:ext uri="{FF2B5EF4-FFF2-40B4-BE49-F238E27FC236}">
                <a16:creationId xmlns:a16="http://schemas.microsoft.com/office/drawing/2014/main" id="{04FC6E60-535E-41FE-9D83-02075FD13F99}"/>
              </a:ext>
            </a:extLst>
          </p:cNvPr>
          <p:cNvSpPr txBox="1"/>
          <p:nvPr/>
        </p:nvSpPr>
        <p:spPr>
          <a:xfrm>
            <a:off x="7733920" y="6305284"/>
            <a:ext cx="4458080" cy="584519"/>
          </a:xfrm>
          <a:prstGeom prst="rect">
            <a:avLst/>
          </a:prstGeom>
          <a:noFill/>
        </p:spPr>
        <p:txBody>
          <a:bodyPr wrap="none" rtlCol="0">
            <a:spAutoFit/>
          </a:bodyPr>
          <a:lstStyle/>
          <a:p>
            <a:r>
              <a:rPr lang="pt-PT" sz="1599" i="1" dirty="0">
                <a:solidFill>
                  <a:srgbClr val="92D050"/>
                </a:solidFill>
                <a:latin typeface="Garamond" panose="02020404030301010803" pitchFamily="18" charset="0"/>
              </a:rPr>
              <a:t>Alexandre Nevsky Rodrigues, Direção Nacional do Ambiente</a:t>
            </a:r>
          </a:p>
          <a:p>
            <a:r>
              <a:rPr lang="pt-PT" sz="1599" i="1" dirty="0">
                <a:solidFill>
                  <a:srgbClr val="92D050"/>
                </a:solidFill>
                <a:latin typeface="Garamond" panose="02020404030301010803" pitchFamily="18" charset="0"/>
              </a:rPr>
              <a:t>Praia, 22 de julho de 2020</a:t>
            </a:r>
          </a:p>
        </p:txBody>
      </p:sp>
    </p:spTree>
    <p:extLst>
      <p:ext uri="{BB962C8B-B14F-4D97-AF65-F5344CB8AC3E}">
        <p14:creationId xmlns:p14="http://schemas.microsoft.com/office/powerpoint/2010/main" val="366876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D064BC44-71C1-4E97-B374-6966F22C176B}"/>
              </a:ext>
            </a:extLst>
          </p:cNvPr>
          <p:cNvSpPr/>
          <p:nvPr/>
        </p:nvSpPr>
        <p:spPr>
          <a:xfrm rot="16200000">
            <a:off x="-2326132" y="4164764"/>
            <a:ext cx="5019368" cy="3671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Ambiente</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6" name="CaixaDeTexto 5">
            <a:extLst>
              <a:ext uri="{FF2B5EF4-FFF2-40B4-BE49-F238E27FC236}">
                <a16:creationId xmlns:a16="http://schemas.microsoft.com/office/drawing/2014/main" id="{B300AEEC-E8FD-4DBC-8CC9-E582C49860C8}"/>
              </a:ext>
            </a:extLst>
          </p:cNvPr>
          <p:cNvSpPr txBox="1"/>
          <p:nvPr/>
        </p:nvSpPr>
        <p:spPr>
          <a:xfrm>
            <a:off x="580105" y="2055263"/>
            <a:ext cx="11120284" cy="523220"/>
          </a:xfrm>
          <a:prstGeom prst="rect">
            <a:avLst/>
          </a:prstGeom>
          <a:noFill/>
        </p:spPr>
        <p:txBody>
          <a:bodyPr wrap="square">
            <a:spAutoFit/>
          </a:bodyPr>
          <a:lstStyle/>
          <a:p>
            <a:pPr algn="l"/>
            <a:r>
              <a:rPr lang="pt-PT" sz="2800" b="1" i="0" u="none" strike="noStrike" baseline="0" dirty="0">
                <a:solidFill>
                  <a:srgbClr val="92D050"/>
                </a:solidFill>
                <a:latin typeface="Tw Cen MT" panose="020B0602020104020603" pitchFamily="34" charset="0"/>
              </a:rPr>
              <a:t>Prioridades Nacionais para conservação da Biodiversidade 2014-2030</a:t>
            </a:r>
          </a:p>
        </p:txBody>
      </p:sp>
      <p:sp>
        <p:nvSpPr>
          <p:cNvPr id="7" name="CaixaDeTexto 6">
            <a:extLst>
              <a:ext uri="{FF2B5EF4-FFF2-40B4-BE49-F238E27FC236}">
                <a16:creationId xmlns:a16="http://schemas.microsoft.com/office/drawing/2014/main" id="{D7AD556B-10AE-46EA-A0A0-838A503BACCA}"/>
              </a:ext>
            </a:extLst>
          </p:cNvPr>
          <p:cNvSpPr txBox="1"/>
          <p:nvPr/>
        </p:nvSpPr>
        <p:spPr>
          <a:xfrm>
            <a:off x="924231" y="2767656"/>
            <a:ext cx="10972801" cy="3170099"/>
          </a:xfrm>
          <a:prstGeom prst="rect">
            <a:avLst/>
          </a:prstGeom>
          <a:noFill/>
        </p:spPr>
        <p:txBody>
          <a:bodyPr wrap="square">
            <a:spAutoFit/>
          </a:bodyPr>
          <a:lstStyle/>
          <a:p>
            <a:pPr marL="457200" indent="-457200" algn="just">
              <a:spcBef>
                <a:spcPts val="400"/>
              </a:spcBef>
              <a:spcAft>
                <a:spcPts val="400"/>
              </a:spcAft>
              <a:buFont typeface="+mj-lt"/>
              <a:buAutoNum type="arabicPeriod"/>
            </a:pPr>
            <a:r>
              <a:rPr lang="pt-PT" sz="2000" b="0" i="0" u="none" strike="noStrike" baseline="0" dirty="0">
                <a:solidFill>
                  <a:srgbClr val="252525"/>
                </a:solidFill>
                <a:latin typeface="Tw Cen MT" panose="020B0602020104020603" pitchFamily="34" charset="0"/>
              </a:rPr>
              <a:t>Envolvimento de toda a sociedade na conservação da biodiversidade (população, organizações públicas e privadas, ONG e Associações)</a:t>
            </a:r>
          </a:p>
          <a:p>
            <a:pPr marL="457200" indent="-457200" algn="just">
              <a:spcBef>
                <a:spcPts val="400"/>
              </a:spcBef>
              <a:spcAft>
                <a:spcPts val="400"/>
              </a:spcAft>
              <a:buFont typeface="+mj-lt"/>
              <a:buAutoNum type="arabicPeriod"/>
            </a:pPr>
            <a:r>
              <a:rPr lang="pt-PT" sz="2000" b="0" i="0" u="none" strike="noStrike" baseline="0" dirty="0">
                <a:solidFill>
                  <a:srgbClr val="252525"/>
                </a:solidFill>
                <a:latin typeface="Tw Cen MT" panose="020B0602020104020603" pitchFamily="34" charset="0"/>
              </a:rPr>
              <a:t>Integração da importância da biodiversidade nas estratégias, planos, políticas e programas de ação</a:t>
            </a:r>
          </a:p>
          <a:p>
            <a:pPr marL="457200" indent="-457200" algn="just">
              <a:spcBef>
                <a:spcPts val="400"/>
              </a:spcBef>
              <a:spcAft>
                <a:spcPts val="400"/>
              </a:spcAft>
              <a:buFont typeface="+mj-lt"/>
              <a:buAutoNum type="arabicPeriod"/>
            </a:pPr>
            <a:r>
              <a:rPr lang="pt-PT" sz="2000" b="0" i="0" u="none" strike="noStrike" baseline="0" dirty="0">
                <a:solidFill>
                  <a:srgbClr val="252525"/>
                </a:solidFill>
                <a:latin typeface="Tw Cen MT" panose="020B0602020104020603" pitchFamily="34" charset="0"/>
              </a:rPr>
              <a:t>Redução das pressões e ameaças sobre a biodiversidade marinha e terrestre</a:t>
            </a:r>
          </a:p>
          <a:p>
            <a:pPr marL="457200" indent="-457200" algn="just">
              <a:spcBef>
                <a:spcPts val="400"/>
              </a:spcBef>
              <a:spcAft>
                <a:spcPts val="400"/>
              </a:spcAft>
              <a:buFont typeface="+mj-lt"/>
              <a:buAutoNum type="arabicPeriod"/>
            </a:pPr>
            <a:r>
              <a:rPr lang="pt-PT" sz="2000" b="0" i="0" u="none" strike="noStrike" baseline="0" dirty="0">
                <a:solidFill>
                  <a:srgbClr val="252525"/>
                </a:solidFill>
                <a:latin typeface="Tw Cen MT" panose="020B0602020104020603" pitchFamily="34" charset="0"/>
              </a:rPr>
              <a:t>Conservação de habitats prioritários e gestão sustentável dos recursos naturais</a:t>
            </a:r>
          </a:p>
          <a:p>
            <a:pPr marL="457200" indent="-457200" algn="just">
              <a:spcBef>
                <a:spcPts val="400"/>
              </a:spcBef>
              <a:spcAft>
                <a:spcPts val="400"/>
              </a:spcAft>
              <a:buFont typeface="+mj-lt"/>
              <a:buAutoNum type="arabicPeriod"/>
            </a:pPr>
            <a:r>
              <a:rPr lang="pt-PT" sz="2000" b="0" i="0" u="none" strike="noStrike" baseline="0" dirty="0">
                <a:solidFill>
                  <a:srgbClr val="252525"/>
                </a:solidFill>
                <a:latin typeface="Tw Cen MT" panose="020B0602020104020603" pitchFamily="34" charset="0"/>
              </a:rPr>
              <a:t>Valorização e aumento da resiliência dos ecossistemas</a:t>
            </a:r>
          </a:p>
          <a:p>
            <a:pPr marL="457200" indent="-457200" algn="just">
              <a:spcBef>
                <a:spcPts val="400"/>
              </a:spcBef>
              <a:spcAft>
                <a:spcPts val="400"/>
              </a:spcAft>
              <a:buFont typeface="+mj-lt"/>
              <a:buAutoNum type="arabicPeriod"/>
            </a:pPr>
            <a:r>
              <a:rPr lang="pt-PT" sz="2000" b="0" i="0" u="none" strike="noStrike" baseline="0" dirty="0">
                <a:solidFill>
                  <a:srgbClr val="252525"/>
                </a:solidFill>
                <a:latin typeface="Tw Cen MT" panose="020B0602020104020603" pitchFamily="34" charset="0"/>
              </a:rPr>
              <a:t>Aumento do conhecimento, monitorização e avaliação da </a:t>
            </a:r>
            <a:r>
              <a:rPr lang="pt-PT" sz="2000" dirty="0">
                <a:solidFill>
                  <a:srgbClr val="252525"/>
                </a:solidFill>
                <a:latin typeface="Tw Cen MT" panose="020B0602020104020603" pitchFamily="34" charset="0"/>
              </a:rPr>
              <a:t>b</a:t>
            </a:r>
            <a:r>
              <a:rPr lang="pt-PT" sz="2000" b="0" i="0" u="none" strike="noStrike" baseline="0" dirty="0">
                <a:solidFill>
                  <a:srgbClr val="252525"/>
                </a:solidFill>
                <a:latin typeface="Tw Cen MT" panose="020B0602020104020603" pitchFamily="34" charset="0"/>
              </a:rPr>
              <a:t>iodiversidade</a:t>
            </a:r>
          </a:p>
          <a:p>
            <a:pPr marL="457200" indent="-457200" algn="just">
              <a:spcBef>
                <a:spcPts val="400"/>
              </a:spcBef>
              <a:spcAft>
                <a:spcPts val="400"/>
              </a:spcAft>
              <a:buFont typeface="+mj-lt"/>
              <a:buAutoNum type="arabicPeriod"/>
            </a:pPr>
            <a:r>
              <a:rPr lang="pt-PT" sz="2000" b="0" i="0" u="none" strike="noStrike" baseline="0" dirty="0">
                <a:solidFill>
                  <a:srgbClr val="252525"/>
                </a:solidFill>
                <a:latin typeface="Tw Cen MT" panose="020B0602020104020603" pitchFamily="34" charset="0"/>
              </a:rPr>
              <a:t>Mobilização de fundos</a:t>
            </a:r>
          </a:p>
        </p:txBody>
      </p:sp>
      <p:sp>
        <p:nvSpPr>
          <p:cNvPr id="10" name="CaixaDeTexto 9">
            <a:extLst>
              <a:ext uri="{FF2B5EF4-FFF2-40B4-BE49-F238E27FC236}">
                <a16:creationId xmlns:a16="http://schemas.microsoft.com/office/drawing/2014/main" id="{9025B98D-BDCD-4A5C-9C51-06601D3F0BAE}"/>
              </a:ext>
            </a:extLst>
          </p:cNvPr>
          <p:cNvSpPr txBox="1"/>
          <p:nvPr/>
        </p:nvSpPr>
        <p:spPr>
          <a:xfrm>
            <a:off x="7733920" y="6305284"/>
            <a:ext cx="4458080" cy="584519"/>
          </a:xfrm>
          <a:prstGeom prst="rect">
            <a:avLst/>
          </a:prstGeom>
          <a:noFill/>
        </p:spPr>
        <p:txBody>
          <a:bodyPr wrap="none" rtlCol="0">
            <a:spAutoFit/>
          </a:bodyPr>
          <a:lstStyle/>
          <a:p>
            <a:r>
              <a:rPr lang="pt-PT" sz="1599" i="1" dirty="0">
                <a:solidFill>
                  <a:srgbClr val="92D050"/>
                </a:solidFill>
                <a:latin typeface="Garamond" panose="02020404030301010803" pitchFamily="18" charset="0"/>
              </a:rPr>
              <a:t>Alexandre Nevsky Rodrigues, Direção Nacional do Ambiente</a:t>
            </a:r>
          </a:p>
          <a:p>
            <a:r>
              <a:rPr lang="pt-PT" sz="1599" i="1" dirty="0">
                <a:solidFill>
                  <a:srgbClr val="92D050"/>
                </a:solidFill>
                <a:latin typeface="Garamond" panose="02020404030301010803" pitchFamily="18" charset="0"/>
              </a:rPr>
              <a:t>Praia, 22 de julho de 2020</a:t>
            </a:r>
          </a:p>
        </p:txBody>
      </p:sp>
    </p:spTree>
    <p:extLst>
      <p:ext uri="{BB962C8B-B14F-4D97-AF65-F5344CB8AC3E}">
        <p14:creationId xmlns:p14="http://schemas.microsoft.com/office/powerpoint/2010/main" val="589077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7C982225-049F-42B0-9478-F7E22DB36C0F}"/>
              </a:ext>
            </a:extLst>
          </p:cNvPr>
          <p:cNvSpPr/>
          <p:nvPr/>
        </p:nvSpPr>
        <p:spPr>
          <a:xfrm rot="16200000">
            <a:off x="-2326132" y="4164764"/>
            <a:ext cx="5019368" cy="3671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latin typeface="Tw Cen MT" panose="020B0602020104020603" pitchFamily="34" charset="0"/>
              </a:rPr>
              <a:t>Prioridades Ambiente</a:t>
            </a:r>
          </a:p>
        </p:txBody>
      </p:sp>
      <p:pic>
        <p:nvPicPr>
          <p:cNvPr id="11" name="Imagem 10" descr="Uma imagem com guarda-chuva, tenda, papagaio&#10;&#10;Descrição gerada automaticamente">
            <a:extLst>
              <a:ext uri="{FF2B5EF4-FFF2-40B4-BE49-F238E27FC236}">
                <a16:creationId xmlns:a16="http://schemas.microsoft.com/office/drawing/2014/main" id="{5B12669E-E403-4521-973C-214A197D2DCC}"/>
              </a:ext>
            </a:extLst>
          </p:cNvPr>
          <p:cNvPicPr>
            <a:picLocks noChangeAspect="1"/>
          </p:cNvPicPr>
          <p:nvPr/>
        </p:nvPicPr>
        <p:blipFill>
          <a:blip r:embed="rId2"/>
          <a:srcRect b="1613"/>
          <a:stretch>
            <a:fillRect/>
          </a:stretch>
        </p:blipFill>
        <p:spPr>
          <a:xfrm>
            <a:off x="-6388" y="1"/>
            <a:ext cx="12211460" cy="2187487"/>
          </a:xfrm>
          <a:custGeom>
            <a:avLst/>
            <a:gdLst>
              <a:gd name="connsiteX0" fmla="*/ 0 w 12211460"/>
              <a:gd name="connsiteY0" fmla="*/ 0 h 2187487"/>
              <a:gd name="connsiteX1" fmla="*/ 12211460 w 12211460"/>
              <a:gd name="connsiteY1" fmla="*/ 0 h 2187487"/>
              <a:gd name="connsiteX2" fmla="*/ 12211460 w 12211460"/>
              <a:gd name="connsiteY2" fmla="*/ 1742449 h 2187487"/>
              <a:gd name="connsiteX3" fmla="*/ 12064798 w 12211460"/>
              <a:gd name="connsiteY3" fmla="*/ 1679823 h 2187487"/>
              <a:gd name="connsiteX4" fmla="*/ 6440130 w 12211460"/>
              <a:gd name="connsiteY4" fmla="*/ 825790 h 2187487"/>
              <a:gd name="connsiteX5" fmla="*/ 118845 w 12211460"/>
              <a:gd name="connsiteY5" fmla="*/ 2130185 h 2187487"/>
              <a:gd name="connsiteX6" fmla="*/ 0 w 12211460"/>
              <a:gd name="connsiteY6" fmla="*/ 2187487 h 218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460" h="2187487">
                <a:moveTo>
                  <a:pt x="0" y="0"/>
                </a:moveTo>
                <a:lnTo>
                  <a:pt x="12211460" y="0"/>
                </a:lnTo>
                <a:lnTo>
                  <a:pt x="12211460" y="1742449"/>
                </a:lnTo>
                <a:lnTo>
                  <a:pt x="12064798" y="1679823"/>
                </a:lnTo>
                <a:cubicBezTo>
                  <a:pt x="10803811" y="1200856"/>
                  <a:pt x="8077202" y="790148"/>
                  <a:pt x="6440130" y="825790"/>
                </a:cubicBezTo>
                <a:cubicBezTo>
                  <a:pt x="4666636" y="864403"/>
                  <a:pt x="1348326" y="1600623"/>
                  <a:pt x="118845" y="2130185"/>
                </a:cubicBezTo>
                <a:lnTo>
                  <a:pt x="0" y="2187487"/>
                </a:lnTo>
                <a:close/>
              </a:path>
            </a:pathLst>
          </a:custGeom>
        </p:spPr>
      </p:pic>
      <p:pic>
        <p:nvPicPr>
          <p:cNvPr id="24" name="Imagem 23" descr="Uma imagem com desenho&#10;&#10;Descrição gerada automaticamente">
            <a:extLst>
              <a:ext uri="{FF2B5EF4-FFF2-40B4-BE49-F238E27FC236}">
                <a16:creationId xmlns:a16="http://schemas.microsoft.com/office/drawing/2014/main" id="{A06B11DB-98E8-4D67-860D-FF65987893CE}"/>
              </a:ext>
            </a:extLst>
          </p:cNvPr>
          <p:cNvPicPr>
            <a:picLocks noChangeAspect="1"/>
          </p:cNvPicPr>
          <p:nvPr/>
        </p:nvPicPr>
        <p:blipFill>
          <a:blip r:embed="rId3"/>
          <a:stretch>
            <a:fillRect/>
          </a:stretch>
        </p:blipFill>
        <p:spPr>
          <a:xfrm>
            <a:off x="367103" y="6314891"/>
            <a:ext cx="2469447" cy="543109"/>
          </a:xfrm>
          <a:prstGeom prst="rect">
            <a:avLst/>
          </a:prstGeom>
        </p:spPr>
      </p:pic>
      <p:sp>
        <p:nvSpPr>
          <p:cNvPr id="7" name="CaixaDeTexto 6">
            <a:extLst>
              <a:ext uri="{FF2B5EF4-FFF2-40B4-BE49-F238E27FC236}">
                <a16:creationId xmlns:a16="http://schemas.microsoft.com/office/drawing/2014/main" id="{9F417831-EB5B-4A78-8108-2CFA7CA5021C}"/>
              </a:ext>
            </a:extLst>
          </p:cNvPr>
          <p:cNvSpPr txBox="1"/>
          <p:nvPr/>
        </p:nvSpPr>
        <p:spPr>
          <a:xfrm>
            <a:off x="776742" y="2478990"/>
            <a:ext cx="11110451" cy="3631763"/>
          </a:xfrm>
          <a:prstGeom prst="rect">
            <a:avLst/>
          </a:prstGeom>
          <a:noFill/>
        </p:spPr>
        <p:txBody>
          <a:bodyPr wrap="square">
            <a:spAutoFit/>
          </a:bodyPr>
          <a:lstStyle/>
          <a:p>
            <a:pPr marL="285750" indent="-285750" algn="just">
              <a:spcBef>
                <a:spcPts val="300"/>
              </a:spcBef>
              <a:spcAft>
                <a:spcPts val="300"/>
              </a:spcAft>
              <a:buFont typeface="Wingdings" panose="05000000000000000000" pitchFamily="2" charset="2"/>
              <a:buChar char="ü"/>
            </a:pPr>
            <a:r>
              <a:rPr lang="pt-PT" sz="1800" b="0" i="0" u="none" strike="noStrike" baseline="0" dirty="0">
                <a:solidFill>
                  <a:srgbClr val="252525"/>
                </a:solidFill>
                <a:latin typeface="Tw Cen MT" panose="020B0602020104020603" pitchFamily="34" charset="0"/>
              </a:rPr>
              <a:t>Até </a:t>
            </a:r>
            <a:r>
              <a:rPr lang="pt-PT" sz="2000" b="0" i="0" u="none" strike="noStrike" baseline="0" dirty="0">
                <a:solidFill>
                  <a:srgbClr val="252525"/>
                </a:solidFill>
                <a:latin typeface="Tw Cen MT" panose="020B0602020104020603" pitchFamily="34" charset="0"/>
              </a:rPr>
              <a:t>2025, os valores ecológicos, económicos e sociais da Biodiversidade estarão integrados nas estratégias e nos processos de planeamento nacional e local e de redução da pobreza, sendo devidamente incorporados nas contas nacionais</a:t>
            </a:r>
          </a:p>
          <a:p>
            <a:pPr marL="342900" indent="-342900" algn="just">
              <a:spcBef>
                <a:spcPts val="200"/>
              </a:spcBef>
              <a:spcAft>
                <a:spcPts val="200"/>
              </a:spcAft>
              <a:buFont typeface="Wingdings" panose="05000000000000000000" pitchFamily="2" charset="2"/>
              <a:buChar char="ü"/>
            </a:pPr>
            <a:r>
              <a:rPr lang="pt-PT" sz="2000" b="0" i="0" u="none" strike="noStrike" baseline="0" dirty="0">
                <a:solidFill>
                  <a:srgbClr val="252525"/>
                </a:solidFill>
                <a:latin typeface="Tw Cen MT" panose="020B0602020104020603" pitchFamily="34" charset="0"/>
              </a:rPr>
              <a:t>Até 2025 o governo, as empresas e a sociedade civil, implementam planos e medidas para assegurar a produção e o consumo sustentáveis, mantendo os impactos do uso dos recursos naturais dentro de limites ecológicos seguros</a:t>
            </a:r>
          </a:p>
          <a:p>
            <a:pPr marL="342900" indent="-342900" algn="just">
              <a:spcBef>
                <a:spcPts val="200"/>
              </a:spcBef>
              <a:spcAft>
                <a:spcPts val="200"/>
              </a:spcAft>
              <a:buFont typeface="Wingdings" panose="05000000000000000000" pitchFamily="2" charset="2"/>
              <a:buChar char="ü"/>
            </a:pPr>
            <a:r>
              <a:rPr lang="pt-PT" sz="2000" b="0" i="0" u="none" strike="noStrike" baseline="0" dirty="0">
                <a:solidFill>
                  <a:srgbClr val="252525"/>
                </a:solidFill>
                <a:latin typeface="Tw Cen MT" panose="020B0602020104020603" pitchFamily="34" charset="0"/>
              </a:rPr>
              <a:t>Até 2020, os recursos marinhos de interesse económico serão geridos de forma sustentável</a:t>
            </a:r>
          </a:p>
          <a:p>
            <a:pPr marL="342900" indent="-342900" algn="just">
              <a:spcBef>
                <a:spcPts val="200"/>
              </a:spcBef>
              <a:spcAft>
                <a:spcPts val="200"/>
              </a:spcAft>
              <a:buFont typeface="Wingdings" panose="05000000000000000000" pitchFamily="2" charset="2"/>
              <a:buChar char="ü"/>
            </a:pPr>
            <a:r>
              <a:rPr lang="pt-PT" sz="2000" b="0" i="0" u="none" strike="noStrike" baseline="0" dirty="0">
                <a:solidFill>
                  <a:srgbClr val="252525"/>
                </a:solidFill>
                <a:latin typeface="Tw Cen MT" panose="020B0602020104020603" pitchFamily="34" charset="0"/>
              </a:rPr>
              <a:t>Até 2025, pelo menos 20% das áreas terrestres e 5% das zonas costeiras e marinhas, ecologicamente representativas e importantes serão conservadas através de um sistema coerente de AP, geridas de forma eficaz e equitativa através da implementação de Planos Especiais de Ordenamento de Áreas Protegidas (PEOAP)</a:t>
            </a:r>
          </a:p>
        </p:txBody>
      </p:sp>
      <p:sp>
        <p:nvSpPr>
          <p:cNvPr id="8" name="CaixaDeTexto 7">
            <a:extLst>
              <a:ext uri="{FF2B5EF4-FFF2-40B4-BE49-F238E27FC236}">
                <a16:creationId xmlns:a16="http://schemas.microsoft.com/office/drawing/2014/main" id="{20649044-03F7-429C-8121-1B6FDC38172B}"/>
              </a:ext>
            </a:extLst>
          </p:cNvPr>
          <p:cNvSpPr txBox="1"/>
          <p:nvPr/>
        </p:nvSpPr>
        <p:spPr>
          <a:xfrm>
            <a:off x="580105" y="1878287"/>
            <a:ext cx="11120284" cy="523220"/>
          </a:xfrm>
          <a:prstGeom prst="rect">
            <a:avLst/>
          </a:prstGeom>
          <a:noFill/>
        </p:spPr>
        <p:txBody>
          <a:bodyPr wrap="square">
            <a:spAutoFit/>
          </a:bodyPr>
          <a:lstStyle/>
          <a:p>
            <a:pPr algn="l"/>
            <a:r>
              <a:rPr lang="pt-PT" sz="2800" b="1" i="0" u="none" strike="noStrike" baseline="0" dirty="0">
                <a:solidFill>
                  <a:srgbClr val="92D050"/>
                </a:solidFill>
                <a:latin typeface="Tw Cen MT" panose="020B0602020104020603" pitchFamily="34" charset="0"/>
              </a:rPr>
              <a:t>Metas Nacionais para conservação da biodiversidade 2020, 2025 e 2030</a:t>
            </a:r>
          </a:p>
        </p:txBody>
      </p:sp>
      <p:sp>
        <p:nvSpPr>
          <p:cNvPr id="10" name="CaixaDeTexto 9">
            <a:extLst>
              <a:ext uri="{FF2B5EF4-FFF2-40B4-BE49-F238E27FC236}">
                <a16:creationId xmlns:a16="http://schemas.microsoft.com/office/drawing/2014/main" id="{75765732-3354-4A46-B7D4-DB0CD6A7F50B}"/>
              </a:ext>
            </a:extLst>
          </p:cNvPr>
          <p:cNvSpPr txBox="1"/>
          <p:nvPr/>
        </p:nvSpPr>
        <p:spPr>
          <a:xfrm>
            <a:off x="7733920" y="6305284"/>
            <a:ext cx="4458080" cy="584519"/>
          </a:xfrm>
          <a:prstGeom prst="rect">
            <a:avLst/>
          </a:prstGeom>
          <a:noFill/>
        </p:spPr>
        <p:txBody>
          <a:bodyPr wrap="none" rtlCol="0">
            <a:spAutoFit/>
          </a:bodyPr>
          <a:lstStyle/>
          <a:p>
            <a:r>
              <a:rPr lang="pt-PT" sz="1599" i="1" dirty="0">
                <a:solidFill>
                  <a:srgbClr val="92D050"/>
                </a:solidFill>
                <a:latin typeface="Garamond" panose="02020404030301010803" pitchFamily="18" charset="0"/>
              </a:rPr>
              <a:t>Alexandre Nevsky Rodrigues, Direção Nacional do Ambiente</a:t>
            </a:r>
          </a:p>
          <a:p>
            <a:r>
              <a:rPr lang="pt-PT" sz="1599" i="1" dirty="0">
                <a:solidFill>
                  <a:srgbClr val="92D050"/>
                </a:solidFill>
                <a:latin typeface="Garamond" panose="02020404030301010803" pitchFamily="18" charset="0"/>
              </a:rPr>
              <a:t>Praia, 22 de julho de 2020</a:t>
            </a:r>
          </a:p>
        </p:txBody>
      </p:sp>
    </p:spTree>
    <p:extLst>
      <p:ext uri="{BB962C8B-B14F-4D97-AF65-F5344CB8AC3E}">
        <p14:creationId xmlns:p14="http://schemas.microsoft.com/office/powerpoint/2010/main" val="47729570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1342</TotalTime>
  <Words>2895</Words>
  <Application>Microsoft Office PowerPoint</Application>
  <PresentationFormat>Ecrã Panorâmico</PresentationFormat>
  <Paragraphs>357</Paragraphs>
  <Slides>39</Slides>
  <Notes>0</Notes>
  <HiddenSlides>0</HiddenSlides>
  <MMClips>0</MMClips>
  <ScaleCrop>false</ScaleCrop>
  <HeadingPairs>
    <vt:vector size="6" baseType="variant">
      <vt:variant>
        <vt:lpstr>Tipos de letra usados</vt:lpstr>
      </vt:variant>
      <vt:variant>
        <vt:i4>9</vt:i4>
      </vt:variant>
      <vt:variant>
        <vt:lpstr>Tema</vt:lpstr>
      </vt:variant>
      <vt:variant>
        <vt:i4>1</vt:i4>
      </vt:variant>
      <vt:variant>
        <vt:lpstr>Títulos dos diapositivos</vt:lpstr>
      </vt:variant>
      <vt:variant>
        <vt:i4>39</vt:i4>
      </vt:variant>
    </vt:vector>
  </HeadingPairs>
  <TitlesOfParts>
    <vt:vector size="49" baseType="lpstr">
      <vt:lpstr>Arial</vt:lpstr>
      <vt:lpstr>Brush Script MT</vt:lpstr>
      <vt:lpstr>Calibri</vt:lpstr>
      <vt:lpstr>Calibri Light</vt:lpstr>
      <vt:lpstr>Courier New</vt:lpstr>
      <vt:lpstr>Garamond</vt:lpstr>
      <vt:lpstr>inherit</vt:lpstr>
      <vt:lpstr>Tw Cen MT</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Alexandre Nevsky Rodrigues</dc:creator>
  <cp:lastModifiedBy>Alexandre Nevsky Rodrigues</cp:lastModifiedBy>
  <cp:revision>16</cp:revision>
  <dcterms:created xsi:type="dcterms:W3CDTF">2020-07-12T21:51:05Z</dcterms:created>
  <dcterms:modified xsi:type="dcterms:W3CDTF">2020-07-22T07:35:03Z</dcterms:modified>
</cp:coreProperties>
</file>