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6.xml" ContentType="application/vnd.openxmlformats-officedocument.theme+xml"/>
  <Override PartName="/ppt/tags/tag20.xml" ContentType="application/vnd.openxmlformats-officedocument.presentationml.tags+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7.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notesSlides/notesSlide6.xml" ContentType="application/vnd.openxmlformats-officedocument.presentationml.notesSlide+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notesSlides/notesSlide7.xml" ContentType="application/vnd.openxmlformats-officedocument.presentationml.notesSlide+xml"/>
  <Override PartName="/ppt/tags/tag151.xml" ContentType="application/vnd.openxmlformats-officedocument.presentationml.tags+xml"/>
  <Override PartName="/ppt/tags/tag15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1.xml" ContentType="application/vnd.openxmlformats-officedocument.presentationml.notesSlide+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 id="2147483671" r:id="rId4"/>
    <p:sldMasterId id="2147483683" r:id="rId5"/>
    <p:sldMasterId id="2147483695" r:id="rId6"/>
    <p:sldMasterId id="2147483707" r:id="rId7"/>
    <p:sldMasterId id="2147483720" r:id="rId8"/>
  </p:sldMasterIdLst>
  <p:notesMasterIdLst>
    <p:notesMasterId r:id="rId44"/>
  </p:notesMasterIdLst>
  <p:sldIdLst>
    <p:sldId id="256" r:id="rId9"/>
    <p:sldId id="272" r:id="rId10"/>
    <p:sldId id="273" r:id="rId11"/>
    <p:sldId id="274" r:id="rId12"/>
    <p:sldId id="275" r:id="rId13"/>
    <p:sldId id="301" r:id="rId14"/>
    <p:sldId id="302" r:id="rId15"/>
    <p:sldId id="260" r:id="rId16"/>
    <p:sldId id="291" r:id="rId17"/>
    <p:sldId id="304" r:id="rId18"/>
    <p:sldId id="297" r:id="rId19"/>
    <p:sldId id="305" r:id="rId20"/>
    <p:sldId id="266" r:id="rId21"/>
    <p:sldId id="280" r:id="rId22"/>
    <p:sldId id="281" r:id="rId23"/>
    <p:sldId id="276" r:id="rId24"/>
    <p:sldId id="279" r:id="rId25"/>
    <p:sldId id="289" r:id="rId26"/>
    <p:sldId id="285" r:id="rId27"/>
    <p:sldId id="286" r:id="rId28"/>
    <p:sldId id="267" r:id="rId29"/>
    <p:sldId id="282" r:id="rId30"/>
    <p:sldId id="283" r:id="rId31"/>
    <p:sldId id="284" r:id="rId32"/>
    <p:sldId id="277" r:id="rId33"/>
    <p:sldId id="287" r:id="rId34"/>
    <p:sldId id="288" r:id="rId35"/>
    <p:sldId id="290" r:id="rId36"/>
    <p:sldId id="306" r:id="rId37"/>
    <p:sldId id="268" r:id="rId38"/>
    <p:sldId id="307" r:id="rId39"/>
    <p:sldId id="278" r:id="rId40"/>
    <p:sldId id="270" r:id="rId41"/>
    <p:sldId id="271" r:id="rId42"/>
    <p:sldId id="263" r:id="rId4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94676" autoAdjust="0"/>
  </p:normalViewPr>
  <p:slideViewPr>
    <p:cSldViewPr>
      <p:cViewPr varScale="1">
        <p:scale>
          <a:sx n="87" d="100"/>
          <a:sy n="87" d="100"/>
        </p:scale>
        <p:origin x="1494" y="9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88" d="100"/>
          <a:sy n="88" d="100"/>
        </p:scale>
        <p:origin x="382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image" Target="../media/image62.png"/><Relationship Id="rId4" Type="http://schemas.openxmlformats.org/officeDocument/2006/relationships/image" Target="../media/image6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custT="1"/>
      <dgm:spPr>
        <a:solidFill>
          <a:schemeClr val="accent3">
            <a:lumMod val="75000"/>
          </a:schemeClr>
        </a:solidFill>
      </dgm:spPr>
      <dgm:t>
        <a:bodyPr/>
        <a:lstStyle/>
        <a:p>
          <a:r>
            <a:rPr lang="en-US" sz="2300" b="1" dirty="0" smtClean="0"/>
            <a:t>DT-1: </a:t>
          </a:r>
          <a:r>
            <a:rPr lang="es-ES" sz="2300" b="1" dirty="0" smtClean="0"/>
            <a:t>Sistemas agrícolas </a:t>
          </a:r>
          <a:r>
            <a:rPr lang="es-CO" sz="2300" b="1" noProof="0" dirty="0" smtClean="0"/>
            <a:t>y de pastizales</a:t>
          </a:r>
        </a:p>
        <a:p>
          <a:r>
            <a:rPr lang="es-CO" sz="2000" noProof="0" dirty="0" smtClean="0"/>
            <a:t>Intensificación agroecológica</a:t>
          </a:r>
        </a:p>
        <a:p>
          <a:r>
            <a:rPr lang="es-CO" sz="2000" noProof="0" dirty="0" smtClean="0"/>
            <a:t>Manejo sostenible de la tierra para agricultura inteligente</a:t>
          </a:r>
          <a:endParaRPr lang="es-CO" sz="2300" b="1" noProof="0" dirty="0" smtClean="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468A90F0-6E73-45E3-971F-B571CF0229E3}">
      <dgm:prSet phldrT="[Text]" custT="1"/>
      <dgm:spPr>
        <a:solidFill>
          <a:schemeClr val="accent3">
            <a:lumMod val="75000"/>
          </a:schemeClr>
        </a:solidFill>
      </dgm:spPr>
      <dgm:t>
        <a:bodyPr/>
        <a:lstStyle/>
        <a:p>
          <a:r>
            <a:rPr lang="es-CO" sz="2400" b="1" noProof="0" dirty="0" smtClean="0"/>
            <a:t>DT-2: Paisajes Forestales </a:t>
          </a:r>
        </a:p>
        <a:p>
          <a:r>
            <a:rPr lang="es-CO" sz="2000" noProof="0" dirty="0" smtClean="0"/>
            <a:t>Gestión de paisajes y restauración</a:t>
          </a:r>
          <a:endParaRPr lang="es-CO" sz="2400" b="1" noProof="0"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DT-3</a:t>
          </a:r>
          <a:r>
            <a:rPr lang="en-US" sz="2400" b="1" smtClean="0"/>
            <a:t>: </a:t>
          </a:r>
          <a:r>
            <a:rPr lang="es-CO" sz="2400" b="1" noProof="0" dirty="0" smtClean="0"/>
            <a:t>Paisajes Integrados</a:t>
          </a:r>
          <a:endParaRPr lang="es-CO" sz="2400" b="1" noProof="0"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DT-4: </a:t>
          </a:r>
          <a:r>
            <a:rPr lang="es-CO" sz="2400" b="1" noProof="0" dirty="0" smtClean="0"/>
            <a:t>Marcos Institucionales y de política </a:t>
          </a:r>
          <a:endParaRPr lang="es-CO" sz="2400" b="1" noProof="0"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s-ES" sz="2000" dirty="0" smtClean="0"/>
            <a:t>Ampliación de la gestión sostenible de la tierra</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s-ES" sz="2200" dirty="0" smtClean="0"/>
            <a:t>Integración de la gestión sostenible de la tierra en el desarrollo</a:t>
          </a:r>
          <a:endParaRPr lang="en-US" sz="2000" dirty="0" smtClean="0"/>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t>
        <a:bodyPr/>
        <a:lstStyle/>
        <a:p>
          <a:endParaRPr lang="en-US"/>
        </a:p>
      </dgm:t>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custLinFactNeighborX="926" custLinFactNeighborY="6925"/>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t>
        <a:bodyPr/>
        <a:lstStyle/>
        <a:p>
          <a:endParaRPr lang="en-US"/>
        </a:p>
      </dgm:t>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t>
        <a:bodyPr/>
        <a:lstStyle/>
        <a:p>
          <a:endParaRPr lang="en-US"/>
        </a:p>
      </dgm:t>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t>
        <a:bodyPr/>
        <a:lstStyle/>
        <a:p>
          <a:endParaRPr lang="en-US"/>
        </a:p>
      </dgm:t>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B72A4C49-C9B0-4B10-B4A8-56995BC0A913}"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0F3DAE14-9A67-48BF-8C55-12ACFD539E9C}" type="presOf" srcId="{B9B28D90-5B16-4289-BBDE-70B77A785BC1}" destId="{04F384D7-1370-4686-A1B3-B402BDE750B9}" srcOrd="1" destOrd="0" presId="urn:microsoft.com/office/officeart/2005/8/layout/vList4"/>
    <dgm:cxn modelId="{C690F586-E18E-4CBE-A7C8-536540FD9E39}" type="presOf" srcId="{468A90F0-6E73-45E3-971F-B571CF0229E3}" destId="{BF3601B5-C034-4B22-BF1A-88DEF14BA15C}" srcOrd="0" destOrd="0" presId="urn:microsoft.com/office/officeart/2005/8/layout/vList4"/>
    <dgm:cxn modelId="{499DF3F3-1008-47B7-8160-121C85F52053}" type="presOf" srcId="{3F79C9CC-68F0-4C70-9B09-6F59016E4003}" destId="{CC39D1A4-0A0D-441C-8BF7-16C0BE86FD4A}" srcOrd="0" destOrd="0" presId="urn:microsoft.com/office/officeart/2005/8/layout/vList4"/>
    <dgm:cxn modelId="{A6FDC7AE-5F73-45AC-BF49-49D95127867A}" type="presOf" srcId="{53CCDCBF-9ED7-4E24-8B55-B3918DDB0342}" destId="{49F548FC-5A4B-40B8-AE6A-A2F82DF39439}" srcOrd="0" destOrd="1" presId="urn:microsoft.com/office/officeart/2005/8/layout/vList4"/>
    <dgm:cxn modelId="{2CD372BD-DC45-4D46-9C34-8E84788AA8C6}" srcId="{3F79C9CC-68F0-4C70-9B09-6F59016E4003}" destId="{B9B28D90-5B16-4289-BBDE-70B77A785BC1}" srcOrd="2" destOrd="0" parTransId="{A166867C-AF26-47B1-A1C5-894A6BBE996F}" sibTransId="{0E00251B-B60F-4402-B402-4EC354A6A6CF}"/>
    <dgm:cxn modelId="{4AAA4B56-D4FF-415C-BFB7-F60D19E9881E}" type="presOf" srcId="{53CCDCBF-9ED7-4E24-8B55-B3918DDB0342}" destId="{04F384D7-1370-4686-A1B3-B402BDE750B9}" srcOrd="1" destOrd="1" presId="urn:microsoft.com/office/officeart/2005/8/layout/vList4"/>
    <dgm:cxn modelId="{5D6807ED-8C86-46A6-A8E4-C144E7AE741C}" type="presOf" srcId="{8379FB58-3BCC-4C0B-9C2F-4521A4F1D3AE}" destId="{B259A872-FA8E-404E-9A72-1640D09A0BA8}" srcOrd="0" destOrd="0" presId="urn:microsoft.com/office/officeart/2005/8/layout/vList4"/>
    <dgm:cxn modelId="{EB12DE28-9117-46E4-B560-1D66DB03083F}" type="presOf" srcId="{E93C84D4-EAC9-454F-823F-6C653684AF60}" destId="{B2E065BC-8F0A-4532-9853-D51B7CF08B24}" srcOrd="1" destOrd="0" presId="urn:microsoft.com/office/officeart/2005/8/layout/vList4"/>
    <dgm:cxn modelId="{1115BEC8-8CF9-4370-BAE1-A515F47BB364}" type="presOf" srcId="{42D9FF93-13A4-4A22-AD6F-03223DB0256E}" destId="{D8AA03F0-C879-4290-99B9-18D8FC9C2D7D}" srcOrd="1" destOrd="1"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8323D1EC-F87F-4C5D-9630-9135EF8A9243}" type="presOf" srcId="{B9B28D90-5B16-4289-BBDE-70B77A785BC1}" destId="{49F548FC-5A4B-40B8-AE6A-A2F82DF39439}" srcOrd="0" destOrd="0" presId="urn:microsoft.com/office/officeart/2005/8/layout/vList4"/>
    <dgm:cxn modelId="{AA5E775A-80E9-443A-B46A-03B736FCF4A6}" type="presOf" srcId="{468A90F0-6E73-45E3-971F-B571CF0229E3}" destId="{A7E1C1B3-58F0-4A6F-A5FC-DB1BC312236A}" srcOrd="1" destOrd="0" presId="urn:microsoft.com/office/officeart/2005/8/layout/vList4"/>
    <dgm:cxn modelId="{71F7F88F-F8C1-45EC-8887-6C6002C60F28}" type="presOf" srcId="{8379FB58-3BCC-4C0B-9C2F-4521A4F1D3AE}" destId="{D8AA03F0-C879-4290-99B9-18D8FC9C2D7D}" srcOrd="1" destOrd="0" presId="urn:microsoft.com/office/officeart/2005/8/layout/vList4"/>
    <dgm:cxn modelId="{C4164797-7452-4D69-A51A-6A9E8214115E}" srcId="{3F79C9CC-68F0-4C70-9B09-6F59016E4003}" destId="{468A90F0-6E73-45E3-971F-B571CF0229E3}" srcOrd="1" destOrd="0" parTransId="{0ED5E19E-B62D-430E-9680-9CE45E238417}" sibTransId="{B17F3459-6008-48C0-9234-7075D8CD2CE7}"/>
    <dgm:cxn modelId="{B48CD63B-D7F0-42BB-BE04-BCDB6C8A5771}" type="presOf" srcId="{42D9FF93-13A4-4A22-AD6F-03223DB0256E}" destId="{B259A872-FA8E-404E-9A72-1640D09A0BA8}" srcOrd="0" destOrd="1"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CC65F222-7161-41CF-B769-AA0FD4797D82}" srcId="{B9B28D90-5B16-4289-BBDE-70B77A785BC1}" destId="{53CCDCBF-9ED7-4E24-8B55-B3918DDB0342}" srcOrd="0" destOrd="0" parTransId="{AA176904-9D87-4C47-873E-3E4016383170}" sibTransId="{92963D8E-C622-4953-BB33-9162B4737367}"/>
    <dgm:cxn modelId="{A0894638-CC21-4591-8D8A-ADF6E948D219}" type="presParOf" srcId="{CC39D1A4-0A0D-441C-8BF7-16C0BE86FD4A}" destId="{21A75070-9CDE-4227-BB68-732BE910D30A}" srcOrd="0" destOrd="0" presId="urn:microsoft.com/office/officeart/2005/8/layout/vList4"/>
    <dgm:cxn modelId="{D0E4D1AC-C34E-47F6-A7AC-F4B2E7874E3B}" type="presParOf" srcId="{21A75070-9CDE-4227-BB68-732BE910D30A}" destId="{DC49D10F-8364-4FFE-9FD6-39141A7C1221}" srcOrd="0" destOrd="0" presId="urn:microsoft.com/office/officeart/2005/8/layout/vList4"/>
    <dgm:cxn modelId="{53078FE2-F987-45BA-9EBA-71E2CDF392D2}" type="presParOf" srcId="{21A75070-9CDE-4227-BB68-732BE910D30A}" destId="{A498C4E4-1A22-4944-B762-B55E7215403E}" srcOrd="1" destOrd="0" presId="urn:microsoft.com/office/officeart/2005/8/layout/vList4"/>
    <dgm:cxn modelId="{EC7989E4-5836-4211-B1B6-13EBCF44434A}" type="presParOf" srcId="{21A75070-9CDE-4227-BB68-732BE910D30A}" destId="{B2E065BC-8F0A-4532-9853-D51B7CF08B24}" srcOrd="2" destOrd="0" presId="urn:microsoft.com/office/officeart/2005/8/layout/vList4"/>
    <dgm:cxn modelId="{A3458B78-F1E5-4A8D-9518-EFAF2DB8B757}" type="presParOf" srcId="{CC39D1A4-0A0D-441C-8BF7-16C0BE86FD4A}" destId="{F25C9677-C97A-4784-9301-C8394A86850D}" srcOrd="1" destOrd="0" presId="urn:microsoft.com/office/officeart/2005/8/layout/vList4"/>
    <dgm:cxn modelId="{DB15B672-61B8-45E6-AF2B-302016AD4713}" type="presParOf" srcId="{CC39D1A4-0A0D-441C-8BF7-16C0BE86FD4A}" destId="{807061F7-A7BF-4AB0-8FD0-17684A5654B2}" srcOrd="2" destOrd="0" presId="urn:microsoft.com/office/officeart/2005/8/layout/vList4"/>
    <dgm:cxn modelId="{CDA673CC-0F18-4BC1-888D-2AEB9EE399A4}" type="presParOf" srcId="{807061F7-A7BF-4AB0-8FD0-17684A5654B2}" destId="{BF3601B5-C034-4B22-BF1A-88DEF14BA15C}" srcOrd="0" destOrd="0" presId="urn:microsoft.com/office/officeart/2005/8/layout/vList4"/>
    <dgm:cxn modelId="{5F0DADC1-975B-4F8B-A087-FD524DFA0E0F}" type="presParOf" srcId="{807061F7-A7BF-4AB0-8FD0-17684A5654B2}" destId="{36810E7D-7062-478C-8E86-E92CEAFB3D80}" srcOrd="1" destOrd="0" presId="urn:microsoft.com/office/officeart/2005/8/layout/vList4"/>
    <dgm:cxn modelId="{F14CD428-04FD-4D8D-86D6-555BDE0520EF}" type="presParOf" srcId="{807061F7-A7BF-4AB0-8FD0-17684A5654B2}" destId="{A7E1C1B3-58F0-4A6F-A5FC-DB1BC312236A}" srcOrd="2" destOrd="0" presId="urn:microsoft.com/office/officeart/2005/8/layout/vList4"/>
    <dgm:cxn modelId="{F2FE7CFE-F07F-465E-9D65-532F135DE9F0}" type="presParOf" srcId="{CC39D1A4-0A0D-441C-8BF7-16C0BE86FD4A}" destId="{B9AE6C5D-18C3-4EBE-9581-1EDC8B928EBF}" srcOrd="3" destOrd="0" presId="urn:microsoft.com/office/officeart/2005/8/layout/vList4"/>
    <dgm:cxn modelId="{F08A5891-B0F6-4D67-80FC-60E4CA89AA96}" type="presParOf" srcId="{CC39D1A4-0A0D-441C-8BF7-16C0BE86FD4A}" destId="{6054BEE2-4254-4557-9E97-9AC1C6559E4B}" srcOrd="4" destOrd="0" presId="urn:microsoft.com/office/officeart/2005/8/layout/vList4"/>
    <dgm:cxn modelId="{64C9E422-29DC-4EA1-BE17-2E271536FAFD}" type="presParOf" srcId="{6054BEE2-4254-4557-9E97-9AC1C6559E4B}" destId="{49F548FC-5A4B-40B8-AE6A-A2F82DF39439}" srcOrd="0" destOrd="0" presId="urn:microsoft.com/office/officeart/2005/8/layout/vList4"/>
    <dgm:cxn modelId="{7B36BFA3-264A-45D5-8935-FF59A15E9261}" type="presParOf" srcId="{6054BEE2-4254-4557-9E97-9AC1C6559E4B}" destId="{11C2C907-88CC-4DAC-8D9D-A2F5CC0A4D4F}" srcOrd="1" destOrd="0" presId="urn:microsoft.com/office/officeart/2005/8/layout/vList4"/>
    <dgm:cxn modelId="{9CC6D37E-7C1B-4238-97CE-BBCEA596795B}" type="presParOf" srcId="{6054BEE2-4254-4557-9E97-9AC1C6559E4B}" destId="{04F384D7-1370-4686-A1B3-B402BDE750B9}" srcOrd="2" destOrd="0" presId="urn:microsoft.com/office/officeart/2005/8/layout/vList4"/>
    <dgm:cxn modelId="{CF16A68A-44C0-440A-9E2F-85BF4FAD1700}" type="presParOf" srcId="{CC39D1A4-0A0D-441C-8BF7-16C0BE86FD4A}" destId="{D0B87EA0-165B-48CB-99AC-FF3885EAE780}" srcOrd="5" destOrd="0" presId="urn:microsoft.com/office/officeart/2005/8/layout/vList4"/>
    <dgm:cxn modelId="{07EBF809-3D56-44A4-923A-DEFF868DC63E}" type="presParOf" srcId="{CC39D1A4-0A0D-441C-8BF7-16C0BE86FD4A}" destId="{7E4F7495-EC36-4FF1-AADF-896797792DC5}" srcOrd="6" destOrd="0" presId="urn:microsoft.com/office/officeart/2005/8/layout/vList4"/>
    <dgm:cxn modelId="{31C28216-33CD-48B6-BDEC-3C829FB126CA}" type="presParOf" srcId="{7E4F7495-EC36-4FF1-AADF-896797792DC5}" destId="{B259A872-FA8E-404E-9A72-1640D09A0BA8}" srcOrd="0" destOrd="0" presId="urn:microsoft.com/office/officeart/2005/8/layout/vList4"/>
    <dgm:cxn modelId="{644162C4-5C0E-4362-B3BA-CA3BAD265DCA}" type="presParOf" srcId="{7E4F7495-EC36-4FF1-AADF-896797792DC5}" destId="{3CB92B4B-7C1C-4B65-9D9B-B8D6FE238071}" srcOrd="1" destOrd="0" presId="urn:microsoft.com/office/officeart/2005/8/layout/vList4"/>
    <dgm:cxn modelId="{257EDA98-0520-47D4-8DEE-D0F9D2B2E2C7}"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90D679E-1BA6-4317-AD52-ABCA5E4A2E94}" type="datetimeFigureOut">
              <a:rPr lang="en-US" smtClean="0"/>
              <a:t>4/13/2015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4F78E52-7364-435F-97E5-E5EB69671936}" type="slidenum">
              <a:rPr lang="en-US" smtClean="0"/>
              <a:t>‹#›</a:t>
            </a:fld>
            <a:endParaRPr lang="en-US"/>
          </a:p>
        </p:txBody>
      </p:sp>
    </p:spTree>
    <p:extLst>
      <p:ext uri="{BB962C8B-B14F-4D97-AF65-F5344CB8AC3E}">
        <p14:creationId xmlns:p14="http://schemas.microsoft.com/office/powerpoint/2010/main" val="1555959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image" Target="../media/image11.png"/></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GEF-6: The Global Environment Facility 6</a:t>
            </a:r>
            <a:r>
              <a:rPr lang="en-US" baseline="30000" dirty="0" smtClean="0"/>
              <a:t>th</a:t>
            </a:r>
            <a:r>
              <a:rPr lang="en-US" dirty="0" smtClean="0"/>
              <a:t> Replenishment (Every 4 years since inception).</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a:t>
            </a:fld>
            <a:endParaRPr lang="en-US"/>
          </a:p>
        </p:txBody>
      </p:sp>
    </p:spTree>
    <p:extLst>
      <p:ext uri="{BB962C8B-B14F-4D97-AF65-F5344CB8AC3E}">
        <p14:creationId xmlns:p14="http://schemas.microsoft.com/office/powerpoint/2010/main" val="1902013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tr-TR" altLang="en-US" smtClean="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4137693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different way to visualize the clustering of the 20 Aichi Targets and the alignment with the GEF BD Strategy to be described in detail in the next slide</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11</a:t>
            </a:fld>
            <a:endParaRPr lang="en-US"/>
          </a:p>
        </p:txBody>
      </p:sp>
    </p:spTree>
    <p:extLst>
      <p:ext uri="{BB962C8B-B14F-4D97-AF65-F5344CB8AC3E}">
        <p14:creationId xmlns:p14="http://schemas.microsoft.com/office/powerpoint/2010/main" val="1800018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799">
              <a:defRPr/>
            </a:pPr>
            <a:r>
              <a:rPr lang="es-ES_tradnl" b="1" noProof="0" dirty="0" smtClean="0"/>
              <a:t>Estrategia del FMAM-6 relativa a las aguas internacionales</a:t>
            </a:r>
          </a:p>
          <a:p>
            <a:pPr defTabSz="923799">
              <a:defRPr/>
            </a:pPr>
            <a:endParaRPr lang="en-US" b="1" dirty="0" smtClean="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21055508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13</a:t>
            </a:fld>
            <a:endParaRPr lang="en-US" smtClean="0">
              <a:solidFill>
                <a:prstClr val="black"/>
              </a:solidFill>
            </a:endParaRPr>
          </a:p>
        </p:txBody>
      </p:sp>
    </p:spTree>
    <p:extLst>
      <p:ext uri="{BB962C8B-B14F-4D97-AF65-F5344CB8AC3E}">
        <p14:creationId xmlns:p14="http://schemas.microsoft.com/office/powerpoint/2010/main" val="209690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GEF-6 strategy prioritizes the development </a:t>
            </a:r>
            <a:r>
              <a:rPr lang="en-US" dirty="0" smtClean="0"/>
              <a:t>and implementation </a:t>
            </a:r>
            <a:r>
              <a:rPr lang="en-US" dirty="0"/>
              <a:t>of comprehensive, </a:t>
            </a:r>
            <a:r>
              <a:rPr lang="en-US" dirty="0" smtClean="0"/>
              <a:t>system-level financing </a:t>
            </a:r>
            <a:r>
              <a:rPr lang="en-US" dirty="0"/>
              <a:t>solutions</a:t>
            </a:r>
            <a:r>
              <a:rPr lang="en-US" dirty="0" smtClean="0"/>
              <a:t>.</a:t>
            </a:r>
          </a:p>
          <a:p>
            <a:endParaRPr lang="en-US" dirty="0"/>
          </a:p>
          <a:p>
            <a:r>
              <a:rPr lang="en-US" dirty="0"/>
              <a:t>I</a:t>
            </a:r>
            <a:r>
              <a:rPr lang="en-US" dirty="0" smtClean="0"/>
              <a:t>ndividual </a:t>
            </a:r>
            <a:r>
              <a:rPr lang="en-US" dirty="0"/>
              <a:t>GEF </a:t>
            </a:r>
            <a:r>
              <a:rPr lang="en-US" dirty="0" smtClean="0"/>
              <a:t>projects must </a:t>
            </a:r>
            <a:r>
              <a:rPr lang="en-US" dirty="0"/>
              <a:t>be part of a larger sustainable finance plan </a:t>
            </a:r>
            <a:r>
              <a:rPr lang="en-US" dirty="0" smtClean="0"/>
              <a:t>and context</a:t>
            </a:r>
            <a:r>
              <a:rPr lang="en-US" dirty="0"/>
              <a:t>, and countries may require a sequence </a:t>
            </a:r>
            <a:r>
              <a:rPr lang="en-US" dirty="0" smtClean="0"/>
              <a:t>of GEF </a:t>
            </a:r>
            <a:r>
              <a:rPr lang="en-US" dirty="0"/>
              <a:t>project support over a number of GEF phases</a:t>
            </a:r>
            <a:r>
              <a:rPr lang="en-US" dirty="0" smtClean="0"/>
              <a:t>.</a:t>
            </a:r>
          </a:p>
          <a:p>
            <a:endParaRPr lang="en-US" dirty="0"/>
          </a:p>
          <a:p>
            <a:r>
              <a:rPr lang="en-US" dirty="0"/>
              <a:t>GEF-6, </a:t>
            </a:r>
            <a:r>
              <a:rPr lang="en-US" dirty="0" smtClean="0"/>
              <a:t>support to </a:t>
            </a:r>
            <a:r>
              <a:rPr lang="en-US" dirty="0"/>
              <a:t>improving protected area financial </a:t>
            </a:r>
            <a:r>
              <a:rPr lang="en-US" dirty="0" smtClean="0"/>
              <a:t>sustainability and </a:t>
            </a:r>
            <a:r>
              <a:rPr lang="en-US" dirty="0"/>
              <a:t>effective management will be explicitly </a:t>
            </a:r>
            <a:r>
              <a:rPr lang="en-US" dirty="0" smtClean="0"/>
              <a:t>directed towards </a:t>
            </a:r>
            <a:r>
              <a:rPr lang="en-US" dirty="0"/>
              <a:t>globally significant protected areas within </a:t>
            </a:r>
            <a:r>
              <a:rPr lang="en-US" dirty="0" smtClean="0"/>
              <a:t>the </a:t>
            </a:r>
            <a:r>
              <a:rPr lang="en-US" dirty="0"/>
              <a:t>national system, per the criteria in Annex </a:t>
            </a:r>
            <a:r>
              <a:rPr lang="en-US" dirty="0" smtClean="0"/>
              <a:t>3 (Next slide)</a:t>
            </a:r>
          </a:p>
          <a:p>
            <a:endParaRPr lang="en-US" dirty="0"/>
          </a:p>
          <a:p>
            <a:r>
              <a:rPr lang="en-US" dirty="0"/>
              <a:t>GEF-supported interventions will use tools and </a:t>
            </a:r>
            <a:r>
              <a:rPr lang="en-US" dirty="0" smtClean="0"/>
              <a:t>revenue mechanisms </a:t>
            </a:r>
            <a:r>
              <a:rPr lang="en-US" dirty="0"/>
              <a:t>that are responsive to specific </a:t>
            </a:r>
            <a:r>
              <a:rPr lang="en-US" dirty="0" smtClean="0"/>
              <a:t>country situations </a:t>
            </a:r>
            <a:r>
              <a:rPr lang="en-US" dirty="0"/>
              <a:t>(e.g., conservation trust funds, systems </a:t>
            </a:r>
            <a:r>
              <a:rPr lang="en-US" dirty="0" smtClean="0"/>
              <a:t>of payments </a:t>
            </a:r>
            <a:r>
              <a:rPr lang="en-US" dirty="0"/>
              <a:t>for environmental services, </a:t>
            </a:r>
            <a:r>
              <a:rPr lang="en-US" dirty="0" smtClean="0"/>
              <a:t>debt-for-nature swaps</a:t>
            </a:r>
            <a:r>
              <a:rPr lang="en-US" dirty="0"/>
              <a:t>, economic valuation of protected area </a:t>
            </a:r>
            <a:r>
              <a:rPr lang="en-US" dirty="0" smtClean="0"/>
              <a:t>goods and </a:t>
            </a:r>
            <a:r>
              <a:rPr lang="en-US" dirty="0"/>
              <a:t>services, access and benefit sharing </a:t>
            </a:r>
            <a:r>
              <a:rPr lang="en-US" dirty="0" smtClean="0"/>
              <a:t>agreements, etc</a:t>
            </a:r>
            <a:r>
              <a:rPr lang="en-US" dirty="0"/>
              <a:t>.) </a:t>
            </a:r>
            <a:endParaRPr lang="en-US" dirty="0" smtClean="0"/>
          </a:p>
        </p:txBody>
      </p:sp>
      <p:sp>
        <p:nvSpPr>
          <p:cNvPr id="4" name="Slide Number Placeholder 3"/>
          <p:cNvSpPr>
            <a:spLocks noGrp="1"/>
          </p:cNvSpPr>
          <p:nvPr>
            <p:ph type="sldNum" sz="quarter" idx="10"/>
          </p:nvPr>
        </p:nvSpPr>
        <p:spPr/>
        <p:txBody>
          <a:bodyPr/>
          <a:lstStyle/>
          <a:p>
            <a:fld id="{E4F78E52-7364-435F-97E5-E5EB69671936}" type="slidenum">
              <a:rPr lang="en-US" smtClean="0"/>
              <a:t>14</a:t>
            </a:fld>
            <a:endParaRPr lang="en-US"/>
          </a:p>
        </p:txBody>
      </p:sp>
    </p:spTree>
    <p:extLst>
      <p:ext uri="{BB962C8B-B14F-4D97-AF65-F5344CB8AC3E}">
        <p14:creationId xmlns:p14="http://schemas.microsoft.com/office/powerpoint/2010/main" val="167012645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contribute to the achievement </a:t>
            </a:r>
            <a:r>
              <a:rPr lang="en-US" dirty="0" smtClean="0"/>
              <a:t>of Aichi </a:t>
            </a:r>
            <a:r>
              <a:rPr lang="en-US" dirty="0"/>
              <a:t>Target 11 to conserve 17% of terrestrial </a:t>
            </a:r>
            <a:r>
              <a:rPr lang="en-US" dirty="0" smtClean="0"/>
              <a:t>and inland </a:t>
            </a:r>
            <a:r>
              <a:rPr lang="en-US" dirty="0"/>
              <a:t>water, and 10% of coastal and marine areas.</a:t>
            </a:r>
          </a:p>
          <a:p>
            <a:endParaRPr lang="en-US" dirty="0" smtClean="0"/>
          </a:p>
          <a:p>
            <a:r>
              <a:rPr lang="en-US" dirty="0"/>
              <a:t>T</a:t>
            </a:r>
            <a:r>
              <a:rPr lang="en-US" dirty="0" smtClean="0"/>
              <a:t>he </a:t>
            </a:r>
            <a:r>
              <a:rPr lang="en-US" dirty="0"/>
              <a:t>program will require that </a:t>
            </a:r>
            <a:r>
              <a:rPr lang="en-US" dirty="0" smtClean="0"/>
              <a:t>protected areas </a:t>
            </a:r>
            <a:r>
              <a:rPr lang="en-US" dirty="0"/>
              <a:t>established with GEF support </a:t>
            </a:r>
            <a:r>
              <a:rPr lang="en-US" dirty="0" smtClean="0"/>
              <a:t>are globally</a:t>
            </a:r>
            <a:r>
              <a:rPr lang="en-US" dirty="0"/>
              <a:t> </a:t>
            </a:r>
            <a:r>
              <a:rPr lang="en-US" dirty="0" smtClean="0"/>
              <a:t>significant</a:t>
            </a:r>
            <a:r>
              <a:rPr lang="en-US" dirty="0"/>
              <a:t>, as defined by the criteria in Annex 3.</a:t>
            </a:r>
          </a:p>
          <a:p>
            <a:endParaRPr lang="en-US" dirty="0" smtClean="0"/>
          </a:p>
          <a:p>
            <a:r>
              <a:rPr lang="en-US" dirty="0" smtClean="0"/>
              <a:t>This </a:t>
            </a:r>
            <a:r>
              <a:rPr lang="en-US" dirty="0"/>
              <a:t>program will allow for expansion of the </a:t>
            </a:r>
            <a:r>
              <a:rPr lang="en-US" dirty="0" smtClean="0"/>
              <a:t>estate and </a:t>
            </a:r>
            <a:r>
              <a:rPr lang="en-US" dirty="0"/>
              <a:t>management of these new sites. Projects </a:t>
            </a:r>
            <a:r>
              <a:rPr lang="en-US" dirty="0" smtClean="0"/>
              <a:t>will be </a:t>
            </a:r>
            <a:r>
              <a:rPr lang="en-US" dirty="0"/>
              <a:t>expected to link plans for expansion with </a:t>
            </a:r>
            <a:r>
              <a:rPr lang="en-US" dirty="0" smtClean="0"/>
              <a:t>the associated </a:t>
            </a:r>
            <a:r>
              <a:rPr lang="en-US" dirty="0"/>
              <a:t>financing strategies supported </a:t>
            </a:r>
            <a:r>
              <a:rPr lang="en-US" dirty="0" smtClean="0"/>
              <a:t>through Program </a:t>
            </a:r>
            <a:r>
              <a:rPr lang="en-US" dirty="0"/>
              <a:t>One, as has been the practice in GEF-5.</a:t>
            </a:r>
          </a:p>
        </p:txBody>
      </p:sp>
      <p:sp>
        <p:nvSpPr>
          <p:cNvPr id="4" name="Slide Number Placeholder 3"/>
          <p:cNvSpPr>
            <a:spLocks noGrp="1"/>
          </p:cNvSpPr>
          <p:nvPr>
            <p:ph type="sldNum" sz="quarter" idx="10"/>
          </p:nvPr>
        </p:nvSpPr>
        <p:spPr/>
        <p:txBody>
          <a:bodyPr/>
          <a:lstStyle/>
          <a:p>
            <a:fld id="{E4F78E52-7364-435F-97E5-E5EB69671936}" type="slidenum">
              <a:rPr lang="en-US" smtClean="0"/>
              <a:t>15</a:t>
            </a:fld>
            <a:endParaRPr lang="en-US"/>
          </a:p>
        </p:txBody>
      </p:sp>
    </p:spTree>
    <p:extLst>
      <p:ext uri="{BB962C8B-B14F-4D97-AF65-F5344CB8AC3E}">
        <p14:creationId xmlns:p14="http://schemas.microsoft.com/office/powerpoint/2010/main" val="1502929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16</a:t>
            </a:fld>
            <a:endParaRPr lang="en-US" smtClean="0">
              <a:solidFill>
                <a:prstClr val="black"/>
              </a:solidFill>
            </a:endParaRPr>
          </a:p>
        </p:txBody>
      </p:sp>
    </p:spTree>
    <p:extLst>
      <p:ext uri="{BB962C8B-B14F-4D97-AF65-F5344CB8AC3E}">
        <p14:creationId xmlns:p14="http://schemas.microsoft.com/office/powerpoint/2010/main" val="18459942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address both supply and </a:t>
            </a:r>
            <a:r>
              <a:rPr lang="en-US" dirty="0" smtClean="0"/>
              <a:t>demand aspects </a:t>
            </a:r>
            <a:r>
              <a:rPr lang="en-US" dirty="0"/>
              <a:t>of poaching to build monitoring </a:t>
            </a:r>
            <a:r>
              <a:rPr lang="en-US" dirty="0" smtClean="0"/>
              <a:t>and enforcement </a:t>
            </a:r>
            <a:r>
              <a:rPr lang="en-US" dirty="0"/>
              <a:t>capacity and using social </a:t>
            </a:r>
            <a:r>
              <a:rPr lang="en-US" dirty="0" smtClean="0"/>
              <a:t>media, education</a:t>
            </a:r>
            <a:r>
              <a:rPr lang="en-US" dirty="0"/>
              <a:t>, </a:t>
            </a:r>
            <a:r>
              <a:rPr lang="en-US" dirty="0" smtClean="0"/>
              <a:t>and awareness-raising </a:t>
            </a:r>
            <a:r>
              <a:rPr lang="en-US" dirty="0"/>
              <a:t>to staunch </a:t>
            </a:r>
            <a:r>
              <a:rPr lang="en-US" dirty="0" smtClean="0"/>
              <a:t>the demand </a:t>
            </a:r>
            <a:r>
              <a:rPr lang="en-US" dirty="0"/>
              <a:t>for these products and </a:t>
            </a:r>
            <a:r>
              <a:rPr lang="en-US" dirty="0" smtClean="0"/>
              <a:t>pressure Governments</a:t>
            </a:r>
            <a:r>
              <a:rPr lang="en-US" dirty="0"/>
              <a:t> </a:t>
            </a:r>
            <a:r>
              <a:rPr lang="en-US" dirty="0" smtClean="0"/>
              <a:t>to </a:t>
            </a:r>
            <a:r>
              <a:rPr lang="en-US" dirty="0"/>
              <a:t>improve enforcement of existing </a:t>
            </a:r>
            <a:r>
              <a:rPr lang="en-US" dirty="0" smtClean="0"/>
              <a:t>laws.</a:t>
            </a:r>
          </a:p>
          <a:p>
            <a:endParaRPr lang="en-US" dirty="0"/>
          </a:p>
          <a:p>
            <a:r>
              <a:rPr lang="en-US" dirty="0"/>
              <a:t>Support will include</a:t>
            </a:r>
            <a:r>
              <a:rPr lang="en-US" dirty="0" smtClean="0"/>
              <a:t>:</a:t>
            </a:r>
            <a:endParaRPr lang="en-US" dirty="0"/>
          </a:p>
          <a:p>
            <a:r>
              <a:rPr lang="en-US" dirty="0"/>
              <a:t>■■building the capacity of environmental </a:t>
            </a:r>
            <a:r>
              <a:rPr lang="en-US" dirty="0" smtClean="0"/>
              <a:t>law enforcement </a:t>
            </a:r>
            <a:r>
              <a:rPr lang="en-US" dirty="0"/>
              <a:t>agencies and the judiciary to </a:t>
            </a:r>
            <a:r>
              <a:rPr lang="en-US" dirty="0" smtClean="0"/>
              <a:t>reduce poaching </a:t>
            </a:r>
            <a:r>
              <a:rPr lang="en-US" dirty="0"/>
              <a:t>inside and outside of the </a:t>
            </a:r>
            <a:r>
              <a:rPr lang="en-US" dirty="0" smtClean="0"/>
              <a:t>protected area </a:t>
            </a:r>
            <a:r>
              <a:rPr lang="en-US" dirty="0"/>
              <a:t>system and improving border </a:t>
            </a:r>
            <a:r>
              <a:rPr lang="en-US" dirty="0" smtClean="0"/>
              <a:t>enforcement</a:t>
            </a:r>
            <a:r>
              <a:rPr lang="en-US" dirty="0"/>
              <a:t> </a:t>
            </a:r>
            <a:r>
              <a:rPr lang="en-US" dirty="0" smtClean="0"/>
              <a:t>through </a:t>
            </a:r>
            <a:r>
              <a:rPr lang="en-US" dirty="0"/>
              <a:t>cross-</a:t>
            </a:r>
            <a:r>
              <a:rPr lang="en-US" dirty="0" err="1"/>
              <a:t>sectoral</a:t>
            </a:r>
            <a:r>
              <a:rPr lang="en-US" dirty="0"/>
              <a:t> collaboration</a:t>
            </a:r>
            <a:r>
              <a:rPr lang="en-US" dirty="0" smtClean="0"/>
              <a:t>;</a:t>
            </a:r>
          </a:p>
          <a:p>
            <a:r>
              <a:rPr lang="en-US" dirty="0" smtClean="0"/>
              <a:t>■■</a:t>
            </a:r>
            <a:r>
              <a:rPr lang="en-US" dirty="0"/>
              <a:t>developing action plans where </a:t>
            </a:r>
            <a:r>
              <a:rPr lang="en-US" dirty="0" smtClean="0"/>
              <a:t>governments commit </a:t>
            </a:r>
            <a:r>
              <a:rPr lang="en-US" dirty="0"/>
              <a:t>to an adequate budget for </a:t>
            </a:r>
            <a:r>
              <a:rPr lang="en-US" dirty="0" smtClean="0"/>
              <a:t>their implementation</a:t>
            </a:r>
            <a:r>
              <a:rPr lang="en-US" dirty="0"/>
              <a:t>, effectively contributing </a:t>
            </a:r>
            <a:r>
              <a:rPr lang="en-US" dirty="0" smtClean="0"/>
              <a:t>to the </a:t>
            </a:r>
            <a:r>
              <a:rPr lang="en-US" dirty="0"/>
              <a:t>sustainability of these activities; </a:t>
            </a:r>
            <a:endParaRPr lang="en-US" dirty="0" smtClean="0"/>
          </a:p>
          <a:p>
            <a:r>
              <a:rPr lang="en-US" dirty="0"/>
              <a:t> </a:t>
            </a:r>
            <a:r>
              <a:rPr lang="en-US" dirty="0" smtClean="0"/>
              <a:t>■■</a:t>
            </a:r>
            <a:r>
              <a:rPr lang="en-US" dirty="0"/>
              <a:t>increasing cooperation within and </a:t>
            </a:r>
            <a:r>
              <a:rPr lang="en-US" dirty="0" smtClean="0"/>
              <a:t>between law </a:t>
            </a:r>
            <a:r>
              <a:rPr lang="en-US" dirty="0"/>
              <a:t>enforcement agencies and </a:t>
            </a:r>
            <a:r>
              <a:rPr lang="en-US" dirty="0" smtClean="0"/>
              <a:t>relevant international </a:t>
            </a:r>
            <a:r>
              <a:rPr lang="en-US" dirty="0"/>
              <a:t>organizations to mobilize </a:t>
            </a:r>
            <a:r>
              <a:rPr lang="en-US" dirty="0" smtClean="0"/>
              <a:t>political support </a:t>
            </a:r>
            <a:r>
              <a:rPr lang="en-US" dirty="0"/>
              <a:t>for environmental law enforcement</a:t>
            </a:r>
            <a:r>
              <a:rPr lang="en-US" dirty="0" smtClean="0"/>
              <a:t>.</a:t>
            </a:r>
          </a:p>
          <a:p>
            <a:endParaRPr lang="en-US" dirty="0"/>
          </a:p>
          <a:p>
            <a:r>
              <a:rPr lang="en-US" dirty="0"/>
              <a:t>The program will make a concerted effort to </a:t>
            </a:r>
            <a:r>
              <a:rPr lang="en-US" dirty="0" smtClean="0"/>
              <a:t>respond to </a:t>
            </a:r>
            <a:r>
              <a:rPr lang="en-US" dirty="0"/>
              <a:t>the threat of extinction of species that are </a:t>
            </a:r>
            <a:r>
              <a:rPr lang="en-US" dirty="0" smtClean="0"/>
              <a:t>critical for </a:t>
            </a:r>
            <a:r>
              <a:rPr lang="en-US" dirty="0"/>
              <a:t>the ecological and economic sustainability </a:t>
            </a:r>
            <a:r>
              <a:rPr lang="en-US" dirty="0" smtClean="0"/>
              <a:t>of many </a:t>
            </a:r>
            <a:r>
              <a:rPr lang="en-US" dirty="0"/>
              <a:t>protected areas in sub-Saharan Africa. This </a:t>
            </a:r>
            <a:r>
              <a:rPr lang="en-US" dirty="0" smtClean="0"/>
              <a:t>will not </a:t>
            </a:r>
            <a:r>
              <a:rPr lang="en-US" dirty="0"/>
              <a:t>preclude the submission of proposals from </a:t>
            </a:r>
            <a:r>
              <a:rPr lang="en-US" dirty="0" smtClean="0"/>
              <a:t>other countries </a:t>
            </a:r>
            <a:r>
              <a:rPr lang="en-US" dirty="0"/>
              <a:t>or regions where poaching and illegal trade</a:t>
            </a:r>
          </a:p>
          <a:p>
            <a:r>
              <a:rPr lang="en-US" dirty="0"/>
              <a:t>poses an imminent danger to a threatened </a:t>
            </a:r>
            <a:r>
              <a:rPr lang="en-US" dirty="0" smtClean="0"/>
              <a:t>species. For </a:t>
            </a:r>
            <a:r>
              <a:rPr lang="en-US" dirty="0"/>
              <a:t>example, wildlife </a:t>
            </a:r>
            <a:r>
              <a:rPr lang="en-US" dirty="0" smtClean="0"/>
              <a:t>poaching and </a:t>
            </a:r>
            <a:r>
              <a:rPr lang="en-US" dirty="0"/>
              <a:t>illegal trade </a:t>
            </a:r>
            <a:r>
              <a:rPr lang="en-US" dirty="0" smtClean="0"/>
              <a:t>in Eurasia</a:t>
            </a:r>
            <a:r>
              <a:rPr lang="en-US" dirty="0"/>
              <a:t>, including Asia, Russia, and Central Asia, is </a:t>
            </a:r>
            <a:r>
              <a:rPr lang="en-US" dirty="0" smtClean="0"/>
              <a:t>also increasing </a:t>
            </a:r>
            <a:r>
              <a:rPr lang="en-US" dirty="0"/>
              <a:t>dramatically.</a:t>
            </a:r>
          </a:p>
        </p:txBody>
      </p:sp>
      <p:sp>
        <p:nvSpPr>
          <p:cNvPr id="4" name="Slide Number Placeholder 3"/>
          <p:cNvSpPr>
            <a:spLocks noGrp="1"/>
          </p:cNvSpPr>
          <p:nvPr>
            <p:ph type="sldNum" sz="quarter" idx="10"/>
          </p:nvPr>
        </p:nvSpPr>
        <p:spPr/>
        <p:txBody>
          <a:bodyPr/>
          <a:lstStyle/>
          <a:p>
            <a:fld id="{E4F78E52-7364-435F-97E5-E5EB69671936}" type="slidenum">
              <a:rPr lang="en-US" smtClean="0"/>
              <a:t>17</a:t>
            </a:fld>
            <a:endParaRPr lang="en-US"/>
          </a:p>
        </p:txBody>
      </p:sp>
    </p:spTree>
    <p:extLst>
      <p:ext uri="{BB962C8B-B14F-4D97-AF65-F5344CB8AC3E}">
        <p14:creationId xmlns:p14="http://schemas.microsoft.com/office/powerpoint/2010/main" val="31148541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program will make a concerted effort to respond to the threat of extinction of species that are critical for the ecological and economic sustainability of many protected areas in sub-Saharan Africa. This will not preclude the submission of proposals from other countries or regions where poaching and illegal trade</a:t>
            </a:r>
          </a:p>
          <a:p>
            <a:r>
              <a:rPr lang="en-US" dirty="0"/>
              <a:t>poses an imminent danger to a threatened species. For example, wildlife poaching and illegal trade in Eurasia, including Asia, Russia, and Central Asia, is also increasing dramatically.</a:t>
            </a:r>
          </a:p>
          <a:p>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18</a:t>
            </a:fld>
            <a:endParaRPr lang="en-US"/>
          </a:p>
        </p:txBody>
      </p:sp>
    </p:spTree>
    <p:extLst>
      <p:ext uri="{BB962C8B-B14F-4D97-AF65-F5344CB8AC3E}">
        <p14:creationId xmlns:p14="http://schemas.microsoft.com/office/powerpoint/2010/main" val="34196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the implementation </a:t>
            </a:r>
            <a:r>
              <a:rPr lang="en-US" dirty="0" smtClean="0"/>
              <a:t>of comprehensive </a:t>
            </a:r>
            <a:r>
              <a:rPr lang="en-US" dirty="0"/>
              <a:t>prevention, early detection, </a:t>
            </a:r>
            <a:r>
              <a:rPr lang="en-US" dirty="0" smtClean="0"/>
              <a:t>control and </a:t>
            </a:r>
            <a:r>
              <a:rPr lang="en-US" dirty="0"/>
              <a:t>management frameworks that emphasize a </a:t>
            </a:r>
            <a:r>
              <a:rPr lang="en-US" dirty="0" smtClean="0"/>
              <a:t>risk management </a:t>
            </a:r>
            <a:r>
              <a:rPr lang="en-US" dirty="0"/>
              <a:t>approach by focusing on the </a:t>
            </a:r>
            <a:r>
              <a:rPr lang="en-US" dirty="0" smtClean="0"/>
              <a:t>highest risk </a:t>
            </a:r>
            <a:r>
              <a:rPr lang="en-US" dirty="0"/>
              <a:t>invasion pathways. </a:t>
            </a:r>
            <a:endParaRPr lang="en-US" dirty="0" smtClean="0"/>
          </a:p>
          <a:p>
            <a:endParaRPr lang="en-US" dirty="0"/>
          </a:p>
          <a:p>
            <a:r>
              <a:rPr lang="en-US" dirty="0" smtClean="0"/>
              <a:t>Targeted </a:t>
            </a:r>
            <a:r>
              <a:rPr lang="en-US" dirty="0"/>
              <a:t>eradication will </a:t>
            </a:r>
            <a:r>
              <a:rPr lang="en-US" dirty="0" smtClean="0"/>
              <a:t>be supported </a:t>
            </a:r>
            <a:r>
              <a:rPr lang="en-US" dirty="0"/>
              <a:t>in specific circumstances where </a:t>
            </a:r>
            <a:r>
              <a:rPr lang="en-US" dirty="0" smtClean="0"/>
              <a:t>proven, low-cost</a:t>
            </a:r>
            <a:r>
              <a:rPr lang="en-US" dirty="0"/>
              <a:t>, and </a:t>
            </a:r>
            <a:r>
              <a:rPr lang="en-US" dirty="0" smtClean="0"/>
              <a:t>effective eradication </a:t>
            </a:r>
            <a:r>
              <a:rPr lang="en-US" dirty="0"/>
              <a:t>would result in </a:t>
            </a:r>
            <a:r>
              <a:rPr lang="en-US" dirty="0" smtClean="0"/>
              <a:t>the extermination </a:t>
            </a:r>
            <a:r>
              <a:rPr lang="en-US" dirty="0"/>
              <a:t>of the IAS and the survival of </a:t>
            </a:r>
            <a:r>
              <a:rPr lang="en-US" dirty="0" smtClean="0"/>
              <a:t>globally significant </a:t>
            </a:r>
            <a:r>
              <a:rPr lang="en-US" dirty="0"/>
              <a:t>species and/or ecosystems. </a:t>
            </a:r>
            <a:endParaRPr lang="en-US" dirty="0" smtClean="0"/>
          </a:p>
          <a:p>
            <a:endParaRPr lang="en-US" dirty="0"/>
          </a:p>
          <a:p>
            <a:r>
              <a:rPr lang="en-US" dirty="0" smtClean="0"/>
              <a:t>While the program </a:t>
            </a:r>
            <a:r>
              <a:rPr lang="en-US" dirty="0"/>
              <a:t>will focus on </a:t>
            </a:r>
            <a:r>
              <a:rPr lang="en-US" dirty="0" smtClean="0"/>
              <a:t>island ecosystems </a:t>
            </a:r>
            <a:r>
              <a:rPr lang="en-US" dirty="0"/>
              <a:t>and will </a:t>
            </a:r>
            <a:r>
              <a:rPr lang="en-US" dirty="0" smtClean="0"/>
              <a:t>strongly engage </a:t>
            </a:r>
            <a:r>
              <a:rPr lang="en-US" dirty="0"/>
              <a:t>with island states to advance this </a:t>
            </a:r>
            <a:r>
              <a:rPr lang="en-US" dirty="0" smtClean="0"/>
              <a:t>agenda, projects </a:t>
            </a:r>
            <a:r>
              <a:rPr lang="en-US" dirty="0"/>
              <a:t>submitted by continental countries that </a:t>
            </a:r>
            <a:r>
              <a:rPr lang="en-US" dirty="0" smtClean="0"/>
              <a:t>address IAS </a:t>
            </a:r>
            <a:r>
              <a:rPr lang="en-US" dirty="0"/>
              <a:t>management through the comprehensive </a:t>
            </a:r>
            <a:r>
              <a:rPr lang="en-US" dirty="0" smtClean="0"/>
              <a:t>pathways approach </a:t>
            </a:r>
            <a:r>
              <a:rPr lang="en-US" dirty="0"/>
              <a:t>outlined above will also be supported.</a:t>
            </a:r>
          </a:p>
        </p:txBody>
      </p:sp>
      <p:sp>
        <p:nvSpPr>
          <p:cNvPr id="4" name="Slide Number Placeholder 3"/>
          <p:cNvSpPr>
            <a:spLocks noGrp="1"/>
          </p:cNvSpPr>
          <p:nvPr>
            <p:ph type="sldNum" sz="quarter" idx="10"/>
          </p:nvPr>
        </p:nvSpPr>
        <p:spPr/>
        <p:txBody>
          <a:bodyPr/>
          <a:lstStyle/>
          <a:p>
            <a:fld id="{E4F78E52-7364-435F-97E5-E5EB69671936}" type="slidenum">
              <a:rPr lang="en-US" smtClean="0"/>
              <a:t>19</a:t>
            </a:fld>
            <a:endParaRPr lang="en-US"/>
          </a:p>
        </p:txBody>
      </p:sp>
    </p:spTree>
    <p:extLst>
      <p:ext uri="{BB962C8B-B14F-4D97-AF65-F5344CB8AC3E}">
        <p14:creationId xmlns:p14="http://schemas.microsoft.com/office/powerpoint/2010/main" val="4116983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GEF: The largest donor in support of Biodiversity Conservation</a:t>
            </a:r>
          </a:p>
          <a:p>
            <a:endParaRPr lang="en-US" dirty="0" smtClean="0"/>
          </a:p>
          <a:p>
            <a:r>
              <a:rPr lang="en-US" dirty="0" smtClean="0"/>
              <a:t>GEF: The Financial Mechanism of the CBD providing funding to parties to implement the Strategic Plan for Biodiversity 2011-2020.</a:t>
            </a:r>
          </a:p>
          <a:p>
            <a:endParaRPr lang="en-US" dirty="0"/>
          </a:p>
          <a:p>
            <a:r>
              <a:rPr lang="en-US" dirty="0" smtClean="0"/>
              <a:t>GEF Biodiversity Strategy 2014-1018. Approved by the GEF Council in Mexico June 2014. </a:t>
            </a:r>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9780" indent="-284531" eaLnBrk="0" hangingPunct="0">
              <a:defRPr>
                <a:solidFill>
                  <a:schemeClr val="tx1"/>
                </a:solidFill>
                <a:latin typeface="Arial" pitchFamily="34" charset="0"/>
                <a:cs typeface="Arial" pitchFamily="34" charset="0"/>
              </a:defRPr>
            </a:lvl2pPr>
            <a:lvl3pPr marL="1138124" indent="-227625" eaLnBrk="0" hangingPunct="0">
              <a:defRPr>
                <a:solidFill>
                  <a:schemeClr val="tx1"/>
                </a:solidFill>
                <a:latin typeface="Arial" pitchFamily="34" charset="0"/>
                <a:cs typeface="Arial" pitchFamily="34" charset="0"/>
              </a:defRPr>
            </a:lvl3pPr>
            <a:lvl4pPr marL="1593373" indent="-227625" eaLnBrk="0" hangingPunct="0">
              <a:defRPr>
                <a:solidFill>
                  <a:schemeClr val="tx1"/>
                </a:solidFill>
                <a:latin typeface="Arial" pitchFamily="34" charset="0"/>
                <a:cs typeface="Arial" pitchFamily="34" charset="0"/>
              </a:defRPr>
            </a:lvl4pPr>
            <a:lvl5pPr marL="2048623" indent="-227625" eaLnBrk="0" hangingPunct="0">
              <a:defRPr>
                <a:solidFill>
                  <a:schemeClr val="tx1"/>
                </a:solidFill>
                <a:latin typeface="Arial" pitchFamily="34" charset="0"/>
                <a:cs typeface="Arial" pitchFamily="34" charset="0"/>
              </a:defRPr>
            </a:lvl5pPr>
            <a:lvl6pPr marL="2503873" indent="-227625" eaLnBrk="0" fontAlgn="base" hangingPunct="0">
              <a:spcBef>
                <a:spcPct val="0"/>
              </a:spcBef>
              <a:spcAft>
                <a:spcPct val="0"/>
              </a:spcAft>
              <a:defRPr>
                <a:solidFill>
                  <a:schemeClr val="tx1"/>
                </a:solidFill>
                <a:latin typeface="Arial" pitchFamily="34" charset="0"/>
                <a:cs typeface="Arial" pitchFamily="34" charset="0"/>
              </a:defRPr>
            </a:lvl6pPr>
            <a:lvl7pPr marL="2959122" indent="-227625" eaLnBrk="0" fontAlgn="base" hangingPunct="0">
              <a:spcBef>
                <a:spcPct val="0"/>
              </a:spcBef>
              <a:spcAft>
                <a:spcPct val="0"/>
              </a:spcAft>
              <a:defRPr>
                <a:solidFill>
                  <a:schemeClr val="tx1"/>
                </a:solidFill>
                <a:latin typeface="Arial" pitchFamily="34" charset="0"/>
                <a:cs typeface="Arial" pitchFamily="34" charset="0"/>
              </a:defRPr>
            </a:lvl7pPr>
            <a:lvl8pPr marL="3414371" indent="-227625" eaLnBrk="0" fontAlgn="base" hangingPunct="0">
              <a:spcBef>
                <a:spcPct val="0"/>
              </a:spcBef>
              <a:spcAft>
                <a:spcPct val="0"/>
              </a:spcAft>
              <a:defRPr>
                <a:solidFill>
                  <a:schemeClr val="tx1"/>
                </a:solidFill>
                <a:latin typeface="Arial" pitchFamily="34" charset="0"/>
                <a:cs typeface="Arial" pitchFamily="34" charset="0"/>
              </a:defRPr>
            </a:lvl8pPr>
            <a:lvl9pPr marL="3869621" indent="-227625"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a:t>
            </a:fld>
            <a:endParaRPr lang="en-US" smtClean="0">
              <a:solidFill>
                <a:prstClr val="black"/>
              </a:solidFill>
            </a:endParaRPr>
          </a:p>
        </p:txBody>
      </p:sp>
    </p:spTree>
    <p:extLst>
      <p:ext uri="{BB962C8B-B14F-4D97-AF65-F5344CB8AC3E}">
        <p14:creationId xmlns:p14="http://schemas.microsoft.com/office/powerpoint/2010/main" val="4077378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GEF-6 will </a:t>
            </a:r>
            <a:r>
              <a:rPr lang="en-US" dirty="0" smtClean="0"/>
              <a:t>provide the </a:t>
            </a:r>
            <a:r>
              <a:rPr lang="en-US" dirty="0"/>
              <a:t>opportunity for </a:t>
            </a:r>
            <a:r>
              <a:rPr lang="en-US" dirty="0" smtClean="0"/>
              <a:t>implementation of the </a:t>
            </a:r>
            <a:r>
              <a:rPr lang="en-US" dirty="0"/>
              <a:t>National Biosafety Frameworks (NBFs</a:t>
            </a:r>
            <a:r>
              <a:rPr lang="en-US" dirty="0" smtClean="0"/>
              <a:t>) to comply with the provisions of the Cartagena Protocol on Biosafety.</a:t>
            </a:r>
          </a:p>
          <a:p>
            <a:endParaRPr lang="en-US" dirty="0"/>
          </a:p>
          <a:p>
            <a:r>
              <a:rPr lang="en-US" dirty="0"/>
              <a:t>The GEF will provide support to </a:t>
            </a:r>
            <a:r>
              <a:rPr lang="en-US" dirty="0" smtClean="0"/>
              <a:t>eligible countries </a:t>
            </a:r>
            <a:r>
              <a:rPr lang="en-US" dirty="0"/>
              <a:t>through regional or sub-regional </a:t>
            </a:r>
            <a:r>
              <a:rPr lang="en-US" dirty="0" smtClean="0"/>
              <a:t>projects when </a:t>
            </a:r>
            <a:r>
              <a:rPr lang="en-US" dirty="0"/>
              <a:t>there are opportunities for </a:t>
            </a:r>
            <a:r>
              <a:rPr lang="en-US" dirty="0" smtClean="0"/>
              <a:t>cost-effective sharing </a:t>
            </a:r>
            <a:r>
              <a:rPr lang="en-US" dirty="0"/>
              <a:t>of limited resources and for </a:t>
            </a:r>
            <a:r>
              <a:rPr lang="en-US" dirty="0" smtClean="0"/>
              <a:t>coordination between </a:t>
            </a:r>
            <a:r>
              <a:rPr lang="en-US" dirty="0"/>
              <a:t>biosafety frameworks to support </a:t>
            </a:r>
            <a:r>
              <a:rPr lang="en-US" dirty="0" smtClean="0"/>
              <a:t>CPB implementation.</a:t>
            </a:r>
          </a:p>
          <a:p>
            <a:endParaRPr lang="en-US" dirty="0"/>
          </a:p>
          <a:p>
            <a:r>
              <a:rPr lang="en-US" dirty="0"/>
              <a:t>The GEF will support thematic projects addressing </a:t>
            </a:r>
            <a:r>
              <a:rPr lang="en-US" dirty="0" smtClean="0"/>
              <a:t>some of </a:t>
            </a:r>
            <a:r>
              <a:rPr lang="en-US" dirty="0"/>
              <a:t>the specific provisions of the Cartagena </a:t>
            </a:r>
            <a:r>
              <a:rPr lang="en-US" dirty="0" smtClean="0"/>
              <a:t>Protocol. These </a:t>
            </a:r>
            <a:r>
              <a:rPr lang="en-US" dirty="0"/>
              <a:t>projects should be developed at the </a:t>
            </a:r>
            <a:r>
              <a:rPr lang="en-US" dirty="0" smtClean="0"/>
              <a:t>regional or </a:t>
            </a:r>
            <a:r>
              <a:rPr lang="en-US" dirty="0"/>
              <a:t>sub-regional level and build on a common set </a:t>
            </a:r>
            <a:r>
              <a:rPr lang="en-US" dirty="0" smtClean="0"/>
              <a:t>of targets </a:t>
            </a:r>
            <a:r>
              <a:rPr lang="en-US" dirty="0"/>
              <a:t>and opportunities to implement the </a:t>
            </a:r>
            <a:r>
              <a:rPr lang="en-US" dirty="0" smtClean="0"/>
              <a:t>protocol beyond </a:t>
            </a:r>
            <a:r>
              <a:rPr lang="en-US" dirty="0"/>
              <a:t>the development and implementation of </a:t>
            </a:r>
            <a:r>
              <a:rPr lang="en-US" dirty="0" smtClean="0"/>
              <a:t>NBFs.</a:t>
            </a:r>
          </a:p>
          <a:p>
            <a:endParaRPr lang="en-US" dirty="0"/>
          </a:p>
          <a:p>
            <a:r>
              <a:rPr lang="en-US" dirty="0"/>
              <a:t>The GEF will support the ratification and </a:t>
            </a:r>
            <a:r>
              <a:rPr lang="en-US" dirty="0" smtClean="0"/>
              <a:t>implementation of </a:t>
            </a:r>
            <a:r>
              <a:rPr lang="en-US" dirty="0"/>
              <a:t>the Nagoya-Kuala Lumpur </a:t>
            </a:r>
            <a:r>
              <a:rPr lang="en-US" dirty="0" smtClean="0"/>
              <a:t>Supplementary Protocol </a:t>
            </a:r>
            <a:r>
              <a:rPr lang="en-US" dirty="0"/>
              <a:t>on Liability and Redress to the CPB.</a:t>
            </a:r>
          </a:p>
        </p:txBody>
      </p:sp>
      <p:sp>
        <p:nvSpPr>
          <p:cNvPr id="4" name="Slide Number Placeholder 3"/>
          <p:cNvSpPr>
            <a:spLocks noGrp="1"/>
          </p:cNvSpPr>
          <p:nvPr>
            <p:ph type="sldNum" sz="quarter" idx="10"/>
          </p:nvPr>
        </p:nvSpPr>
        <p:spPr/>
        <p:txBody>
          <a:bodyPr/>
          <a:lstStyle/>
          <a:p>
            <a:fld id="{E4F78E52-7364-435F-97E5-E5EB69671936}" type="slidenum">
              <a:rPr lang="en-US" smtClean="0"/>
              <a:t>20</a:t>
            </a:fld>
            <a:endParaRPr lang="en-US"/>
          </a:p>
        </p:txBody>
      </p:sp>
    </p:spTree>
    <p:extLst>
      <p:ext uri="{BB962C8B-B14F-4D97-AF65-F5344CB8AC3E}">
        <p14:creationId xmlns:p14="http://schemas.microsoft.com/office/powerpoint/2010/main" val="38983384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21</a:t>
            </a:fld>
            <a:endParaRPr lang="en-US" smtClean="0">
              <a:solidFill>
                <a:prstClr val="black"/>
              </a:solidFill>
            </a:endParaRPr>
          </a:p>
        </p:txBody>
      </p:sp>
    </p:spTree>
    <p:extLst>
      <p:ext uri="{BB962C8B-B14F-4D97-AF65-F5344CB8AC3E}">
        <p14:creationId xmlns:p14="http://schemas.microsoft.com/office/powerpoint/2010/main" val="40405968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increasing the area of coral </a:t>
            </a:r>
            <a:r>
              <a:rPr lang="en-US" dirty="0" smtClean="0"/>
              <a:t>reefs situated </a:t>
            </a:r>
            <a:r>
              <a:rPr lang="en-US" dirty="0"/>
              <a:t>within MPAs. An important spatial factor </a:t>
            </a:r>
            <a:r>
              <a:rPr lang="en-US" dirty="0" smtClean="0"/>
              <a:t>for coral </a:t>
            </a:r>
            <a:r>
              <a:rPr lang="en-US" dirty="0"/>
              <a:t>reef resilience is the connectivity among </a:t>
            </a:r>
            <a:r>
              <a:rPr lang="en-US" dirty="0" smtClean="0"/>
              <a:t>and within </a:t>
            </a:r>
            <a:r>
              <a:rPr lang="en-US" dirty="0"/>
              <a:t>coral reefs. Therefore, the development of </a:t>
            </a:r>
            <a:r>
              <a:rPr lang="en-US" dirty="0" smtClean="0"/>
              <a:t>MPA networks </a:t>
            </a:r>
            <a:r>
              <a:rPr lang="en-US" dirty="0"/>
              <a:t>or of large MPAs will be targeted. </a:t>
            </a:r>
            <a:endParaRPr lang="en-US" dirty="0" smtClean="0"/>
          </a:p>
          <a:p>
            <a:endParaRPr lang="en-US" dirty="0"/>
          </a:p>
          <a:p>
            <a:r>
              <a:rPr lang="en-US" dirty="0" smtClean="0"/>
              <a:t>The </a:t>
            </a:r>
            <a:r>
              <a:rPr lang="en-US" dirty="0"/>
              <a:t>GEF will support the development, adoption </a:t>
            </a:r>
            <a:r>
              <a:rPr lang="en-US" dirty="0" smtClean="0"/>
              <a:t>and enforcement </a:t>
            </a:r>
            <a:r>
              <a:rPr lang="en-US" dirty="0"/>
              <a:t>of policy </a:t>
            </a:r>
            <a:r>
              <a:rPr lang="en-US" dirty="0" smtClean="0"/>
              <a:t>and regulatory </a:t>
            </a:r>
            <a:r>
              <a:rPr lang="en-US" dirty="0"/>
              <a:t>frameworks </a:t>
            </a:r>
            <a:r>
              <a:rPr lang="en-US" dirty="0" smtClean="0"/>
              <a:t>and legislation </a:t>
            </a:r>
            <a:r>
              <a:rPr lang="en-US" dirty="0"/>
              <a:t>to mitigate marine-based pollution </a:t>
            </a:r>
            <a:r>
              <a:rPr lang="en-US" dirty="0" smtClean="0"/>
              <a:t>and damage </a:t>
            </a:r>
            <a:r>
              <a:rPr lang="en-US" dirty="0"/>
              <a:t>to coral reef ecosystems. The GEF will </a:t>
            </a:r>
            <a:r>
              <a:rPr lang="en-US" dirty="0" smtClean="0"/>
              <a:t>also support </a:t>
            </a:r>
            <a:r>
              <a:rPr lang="en-US" dirty="0"/>
              <a:t>national and international trade </a:t>
            </a:r>
            <a:r>
              <a:rPr lang="en-US" dirty="0" smtClean="0"/>
              <a:t>regulations for </a:t>
            </a:r>
            <a:r>
              <a:rPr lang="en-US" dirty="0"/>
              <a:t>reef products, e.g., aquarium fish, corals, and shells.</a:t>
            </a:r>
          </a:p>
          <a:p>
            <a:endParaRPr lang="en-US" dirty="0" smtClean="0"/>
          </a:p>
          <a:p>
            <a:endParaRPr lang="en-US" dirty="0"/>
          </a:p>
          <a:p>
            <a:r>
              <a:rPr lang="en-US" dirty="0" smtClean="0"/>
              <a:t>This </a:t>
            </a:r>
            <a:r>
              <a:rPr lang="en-US" dirty="0"/>
              <a:t>could include support to capacity building </a:t>
            </a:r>
            <a:r>
              <a:rPr lang="en-US" dirty="0" smtClean="0"/>
              <a:t>and encouraging </a:t>
            </a:r>
            <a:r>
              <a:rPr lang="en-US" dirty="0"/>
              <a:t>certification and monitoring </a:t>
            </a:r>
            <a:r>
              <a:rPr lang="en-US" dirty="0" smtClean="0"/>
              <a:t>systems. The </a:t>
            </a:r>
            <a:r>
              <a:rPr lang="en-US" dirty="0"/>
              <a:t>GEF will support the implementation of </a:t>
            </a:r>
            <a:r>
              <a:rPr lang="en-US" dirty="0" smtClean="0"/>
              <a:t>integrated coastal </a:t>
            </a:r>
            <a:r>
              <a:rPr lang="en-US" dirty="0"/>
              <a:t>management that better addresses </a:t>
            </a:r>
            <a:r>
              <a:rPr lang="en-US" dirty="0" smtClean="0"/>
              <a:t>local marine </a:t>
            </a:r>
            <a:r>
              <a:rPr lang="en-US" dirty="0"/>
              <a:t>pressures on coral reef ecosystems. This </a:t>
            </a:r>
            <a:r>
              <a:rPr lang="en-US" dirty="0" smtClean="0"/>
              <a:t>will include </a:t>
            </a:r>
            <a:r>
              <a:rPr lang="en-US" dirty="0"/>
              <a:t>support for the development of </a:t>
            </a:r>
            <a:r>
              <a:rPr lang="en-US" dirty="0" smtClean="0"/>
              <a:t>community level rights-based management </a:t>
            </a:r>
            <a:r>
              <a:rPr lang="en-US" dirty="0"/>
              <a:t>areas at the </a:t>
            </a:r>
            <a:r>
              <a:rPr lang="en-US" dirty="0" smtClean="0"/>
              <a:t>boundaries of </a:t>
            </a:r>
            <a:r>
              <a:rPr lang="en-US" dirty="0"/>
              <a:t>MPAs</a:t>
            </a:r>
          </a:p>
        </p:txBody>
      </p:sp>
      <p:sp>
        <p:nvSpPr>
          <p:cNvPr id="4" name="Slide Number Placeholder 3"/>
          <p:cNvSpPr>
            <a:spLocks noGrp="1"/>
          </p:cNvSpPr>
          <p:nvPr>
            <p:ph type="sldNum" sz="quarter" idx="10"/>
          </p:nvPr>
        </p:nvSpPr>
        <p:spPr/>
        <p:txBody>
          <a:bodyPr/>
          <a:lstStyle/>
          <a:p>
            <a:fld id="{E4F78E52-7364-435F-97E5-E5EB69671936}" type="slidenum">
              <a:rPr lang="en-US" smtClean="0"/>
              <a:t>22</a:t>
            </a:fld>
            <a:endParaRPr lang="en-US"/>
          </a:p>
        </p:txBody>
      </p:sp>
    </p:spTree>
    <p:extLst>
      <p:ext uri="{BB962C8B-B14F-4D97-AF65-F5344CB8AC3E}">
        <p14:creationId xmlns:p14="http://schemas.microsoft.com/office/powerpoint/2010/main" val="16681281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85800" y="4343399"/>
            <a:ext cx="5486400" cy="4341813"/>
          </a:xfrm>
        </p:spPr>
        <p:txBody>
          <a:bodyPr/>
          <a:lstStyle/>
          <a:p>
            <a:r>
              <a:rPr lang="en-US" dirty="0"/>
              <a:t>The GEF will concentrate it support on the </a:t>
            </a:r>
            <a:r>
              <a:rPr lang="en-US" dirty="0" smtClean="0"/>
              <a:t>sustainable use </a:t>
            </a:r>
            <a:r>
              <a:rPr lang="en-US" dirty="0"/>
              <a:t>of plant genetic resources in </a:t>
            </a:r>
            <a:r>
              <a:rPr lang="en-US" dirty="0" err="1"/>
              <a:t>Vavilov</a:t>
            </a:r>
            <a:r>
              <a:rPr lang="en-US" dirty="0"/>
              <a:t> </a:t>
            </a:r>
            <a:r>
              <a:rPr lang="en-US" dirty="0" smtClean="0"/>
              <a:t>centers of </a:t>
            </a:r>
            <a:r>
              <a:rPr lang="en-US" dirty="0"/>
              <a:t>diversity. Results from this program may </a:t>
            </a:r>
            <a:r>
              <a:rPr lang="en-US" dirty="0" smtClean="0"/>
              <a:t>also generate important co-benefits </a:t>
            </a:r>
            <a:r>
              <a:rPr lang="en-US" dirty="0"/>
              <a:t>for the </a:t>
            </a:r>
            <a:r>
              <a:rPr lang="en-US" dirty="0" smtClean="0"/>
              <a:t>International Treaty </a:t>
            </a:r>
            <a:r>
              <a:rPr lang="en-US" dirty="0"/>
              <a:t>on Plant Genetic Resources for Food </a:t>
            </a:r>
            <a:r>
              <a:rPr lang="en-US" dirty="0" smtClean="0"/>
              <a:t>and </a:t>
            </a:r>
            <a:r>
              <a:rPr lang="en-US" dirty="0"/>
              <a:t>Agriculture. </a:t>
            </a:r>
            <a:endParaRPr lang="en-US" dirty="0" smtClean="0"/>
          </a:p>
          <a:p>
            <a:endParaRPr lang="en-US" dirty="0"/>
          </a:p>
          <a:p>
            <a:r>
              <a:rPr lang="en-US" dirty="0" smtClean="0"/>
              <a:t>The </a:t>
            </a:r>
            <a:r>
              <a:rPr lang="en-US" dirty="0"/>
              <a:t>GEF will focus on innovations </a:t>
            </a:r>
            <a:r>
              <a:rPr lang="en-US" dirty="0" smtClean="0"/>
              <a:t>to current </a:t>
            </a:r>
            <a:r>
              <a:rPr lang="en-US" dirty="0"/>
              <a:t>production systems and practices that:</a:t>
            </a:r>
          </a:p>
          <a:p>
            <a:r>
              <a:rPr lang="en-US" dirty="0"/>
              <a:t>■■Maintain and strengthen different </a:t>
            </a:r>
            <a:r>
              <a:rPr lang="en-US" dirty="0" smtClean="0"/>
              <a:t>production systems </a:t>
            </a:r>
            <a:r>
              <a:rPr lang="en-US" dirty="0"/>
              <a:t>and their elements, </a:t>
            </a:r>
            <a:r>
              <a:rPr lang="en-US" dirty="0" smtClean="0"/>
              <a:t>including agriculture </a:t>
            </a:r>
            <a:r>
              <a:rPr lang="en-US" dirty="0"/>
              <a:t>practices based on local </a:t>
            </a:r>
            <a:r>
              <a:rPr lang="en-US" dirty="0" smtClean="0"/>
              <a:t>and traditional </a:t>
            </a:r>
            <a:r>
              <a:rPr lang="en-US" dirty="0"/>
              <a:t>knowledge, that allow </a:t>
            </a:r>
            <a:r>
              <a:rPr lang="en-US" dirty="0" smtClean="0"/>
              <a:t>continued evolution </a:t>
            </a:r>
            <a:r>
              <a:rPr lang="en-US" dirty="0"/>
              <a:t>and </a:t>
            </a:r>
            <a:r>
              <a:rPr lang="en-US" dirty="0" smtClean="0"/>
              <a:t>adaptation.</a:t>
            </a:r>
          </a:p>
          <a:p>
            <a:r>
              <a:rPr lang="en-US" dirty="0" smtClean="0"/>
              <a:t>■■</a:t>
            </a:r>
            <a:r>
              <a:rPr lang="en-US" dirty="0"/>
              <a:t>Link genetic diversity maintenance to </a:t>
            </a:r>
            <a:r>
              <a:rPr lang="en-US" dirty="0" smtClean="0"/>
              <a:t>improved food </a:t>
            </a:r>
            <a:r>
              <a:rPr lang="en-US" dirty="0"/>
              <a:t>security and economic returns for </a:t>
            </a:r>
            <a:r>
              <a:rPr lang="en-US" dirty="0" smtClean="0"/>
              <a:t>rural communities </a:t>
            </a:r>
            <a:r>
              <a:rPr lang="en-US" dirty="0"/>
              <a:t>and farmers (including </a:t>
            </a:r>
            <a:r>
              <a:rPr lang="en-US" dirty="0" smtClean="0"/>
              <a:t>local market </a:t>
            </a:r>
            <a:r>
              <a:rPr lang="en-US" dirty="0"/>
              <a:t>access and market regulations);</a:t>
            </a:r>
          </a:p>
          <a:p>
            <a:r>
              <a:rPr lang="en-US" dirty="0"/>
              <a:t>■■Develop policies, strategies, </a:t>
            </a:r>
            <a:r>
              <a:rPr lang="en-US" dirty="0" smtClean="0"/>
              <a:t>legislation, and </a:t>
            </a:r>
            <a:r>
              <a:rPr lang="en-US" dirty="0"/>
              <a:t>regulations that shift the balance </a:t>
            </a:r>
            <a:r>
              <a:rPr lang="en-US" dirty="0" smtClean="0"/>
              <a:t>in agricultural </a:t>
            </a:r>
            <a:r>
              <a:rPr lang="en-US" dirty="0"/>
              <a:t>production in favor of </a:t>
            </a:r>
            <a:r>
              <a:rPr lang="en-US" dirty="0" smtClean="0"/>
              <a:t>diversity rich </a:t>
            </a:r>
            <a:r>
              <a:rPr lang="en-US" dirty="0"/>
              <a:t>approaches. These include support </a:t>
            </a:r>
            <a:r>
              <a:rPr lang="en-US" dirty="0" smtClean="0"/>
              <a:t>for the </a:t>
            </a:r>
            <a:r>
              <a:rPr lang="en-US" dirty="0"/>
              <a:t>adoption of appropriate fiscal and </a:t>
            </a:r>
            <a:r>
              <a:rPr lang="en-US" dirty="0" smtClean="0"/>
              <a:t>market incentives </a:t>
            </a:r>
            <a:r>
              <a:rPr lang="en-US" dirty="0"/>
              <a:t>to promote or </a:t>
            </a:r>
            <a:r>
              <a:rPr lang="en-US" dirty="0" smtClean="0"/>
              <a:t>conserve diversity</a:t>
            </a:r>
            <a:r>
              <a:rPr lang="en-US" dirty="0"/>
              <a:t> </a:t>
            </a:r>
            <a:r>
              <a:rPr lang="en-US" dirty="0" smtClean="0"/>
              <a:t>on-farm </a:t>
            </a:r>
            <a:r>
              <a:rPr lang="en-US" dirty="0"/>
              <a:t>and across the production landscape;</a:t>
            </a:r>
          </a:p>
          <a:p>
            <a:r>
              <a:rPr lang="en-US" dirty="0"/>
              <a:t>■■Strengthen capacity of the </a:t>
            </a:r>
            <a:r>
              <a:rPr lang="en-US" dirty="0" smtClean="0"/>
              <a:t>agricultural development</a:t>
            </a:r>
            <a:r>
              <a:rPr lang="en-US" dirty="0"/>
              <a:t>, extension and </a:t>
            </a:r>
            <a:r>
              <a:rPr lang="en-US" dirty="0" smtClean="0"/>
              <a:t>research communities </a:t>
            </a:r>
            <a:r>
              <a:rPr lang="en-US" dirty="0"/>
              <a:t>and institutions that </a:t>
            </a:r>
            <a:r>
              <a:rPr lang="en-US" dirty="0" smtClean="0"/>
              <a:t>are needed </a:t>
            </a:r>
            <a:r>
              <a:rPr lang="en-US" dirty="0"/>
              <a:t>for in-situ </a:t>
            </a:r>
            <a:r>
              <a:rPr lang="en-US" dirty="0" smtClean="0"/>
              <a:t>conservation</a:t>
            </a:r>
          </a:p>
          <a:p>
            <a:r>
              <a:rPr lang="en-US" dirty="0" smtClean="0"/>
              <a:t>■■</a:t>
            </a:r>
            <a:r>
              <a:rPr lang="en-US" dirty="0"/>
              <a:t>Strengthen the capacities of community </a:t>
            </a:r>
            <a:r>
              <a:rPr lang="en-US" dirty="0" smtClean="0"/>
              <a:t>and smallholder </a:t>
            </a:r>
            <a:r>
              <a:rPr lang="en-US" dirty="0"/>
              <a:t>organizations and farmers (both </a:t>
            </a:r>
            <a:r>
              <a:rPr lang="en-US" dirty="0" smtClean="0"/>
              <a:t>men and </a:t>
            </a:r>
            <a:r>
              <a:rPr lang="en-US" dirty="0"/>
              <a:t>women) to participate in the </a:t>
            </a:r>
            <a:r>
              <a:rPr lang="en-US" dirty="0" smtClean="0"/>
              <a:t>identification, development</a:t>
            </a:r>
            <a:r>
              <a:rPr lang="en-US" dirty="0"/>
              <a:t>, and implementation of solutions.</a:t>
            </a:r>
          </a:p>
        </p:txBody>
      </p:sp>
      <p:sp>
        <p:nvSpPr>
          <p:cNvPr id="4" name="Slide Number Placeholder 3"/>
          <p:cNvSpPr>
            <a:spLocks noGrp="1"/>
          </p:cNvSpPr>
          <p:nvPr>
            <p:ph type="sldNum" sz="quarter" idx="10"/>
          </p:nvPr>
        </p:nvSpPr>
        <p:spPr/>
        <p:txBody>
          <a:bodyPr/>
          <a:lstStyle/>
          <a:p>
            <a:fld id="{E4F78E52-7364-435F-97E5-E5EB69671936}" type="slidenum">
              <a:rPr lang="en-US" smtClean="0"/>
              <a:t>23</a:t>
            </a:fld>
            <a:endParaRPr lang="en-US"/>
          </a:p>
        </p:txBody>
      </p:sp>
    </p:spTree>
    <p:extLst>
      <p:ext uri="{BB962C8B-B14F-4D97-AF65-F5344CB8AC3E}">
        <p14:creationId xmlns:p14="http://schemas.microsoft.com/office/powerpoint/2010/main" val="371251735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GEF will </a:t>
            </a:r>
            <a:r>
              <a:rPr lang="en-US" dirty="0"/>
              <a:t>support national and </a:t>
            </a:r>
            <a:r>
              <a:rPr lang="en-US" dirty="0" smtClean="0"/>
              <a:t>regional implementation </a:t>
            </a:r>
            <a:r>
              <a:rPr lang="en-US" dirty="0"/>
              <a:t>of the Nagoya Protocol and, if </a:t>
            </a:r>
            <a:r>
              <a:rPr lang="en-US" dirty="0" smtClean="0"/>
              <a:t>still required</a:t>
            </a:r>
            <a:r>
              <a:rPr lang="en-US" dirty="0"/>
              <a:t>, targeted capacity building to </a:t>
            </a:r>
            <a:r>
              <a:rPr lang="en-US" dirty="0" smtClean="0"/>
              <a:t>facilitate ratification </a:t>
            </a:r>
            <a:r>
              <a:rPr lang="en-US" dirty="0"/>
              <a:t>and entry </a:t>
            </a:r>
            <a:r>
              <a:rPr lang="en-US" dirty="0" smtClean="0"/>
              <a:t>into force </a:t>
            </a:r>
            <a:r>
              <a:rPr lang="en-US" dirty="0"/>
              <a:t>of the Protocol. As </a:t>
            </a:r>
            <a:r>
              <a:rPr lang="en-US" dirty="0" smtClean="0"/>
              <a:t>such, the </a:t>
            </a:r>
            <a:r>
              <a:rPr lang="en-US" dirty="0"/>
              <a:t>GEF will support the following core activities to</a:t>
            </a:r>
          </a:p>
          <a:p>
            <a:r>
              <a:rPr lang="en-US" dirty="0"/>
              <a:t>comply with the provisions of the Nagoya Protocol</a:t>
            </a:r>
            <a:r>
              <a:rPr lang="en-US" dirty="0" smtClean="0"/>
              <a:t>:</a:t>
            </a:r>
          </a:p>
          <a:p>
            <a:endParaRPr lang="en-US" dirty="0"/>
          </a:p>
          <a:p>
            <a:r>
              <a:rPr lang="en-US" dirty="0"/>
              <a:t>■■ </a:t>
            </a:r>
            <a:r>
              <a:rPr lang="en-US" dirty="0" smtClean="0"/>
              <a:t>Stocktaking </a:t>
            </a:r>
            <a:r>
              <a:rPr lang="en-US" dirty="0"/>
              <a:t>and assessment. The GEF will </a:t>
            </a:r>
            <a:r>
              <a:rPr lang="en-US" dirty="0" smtClean="0"/>
              <a:t>support gap </a:t>
            </a:r>
            <a:r>
              <a:rPr lang="en-US" dirty="0"/>
              <a:t>analysis of ABS provisions in existing </a:t>
            </a:r>
            <a:r>
              <a:rPr lang="en-US" dirty="0" smtClean="0"/>
              <a:t>policies, laws </a:t>
            </a:r>
            <a:r>
              <a:rPr lang="en-US" dirty="0"/>
              <a:t>and regulations, stakeholder identification, </a:t>
            </a:r>
            <a:r>
              <a:rPr lang="en-US" dirty="0" smtClean="0"/>
              <a:t>user rights </a:t>
            </a:r>
            <a:r>
              <a:rPr lang="en-US" dirty="0"/>
              <a:t>and intellectual property rights, </a:t>
            </a:r>
            <a:r>
              <a:rPr lang="en-US" dirty="0" smtClean="0"/>
              <a:t>and assess </a:t>
            </a:r>
            <a:r>
              <a:rPr lang="en-US" dirty="0"/>
              <a:t>institutional capacity </a:t>
            </a:r>
            <a:r>
              <a:rPr lang="en-US" dirty="0" smtClean="0"/>
              <a:t>including research </a:t>
            </a:r>
            <a:r>
              <a:rPr lang="en-US" dirty="0"/>
              <a:t>organizations.</a:t>
            </a:r>
          </a:p>
          <a:p>
            <a:r>
              <a:rPr lang="en-US" dirty="0"/>
              <a:t>■■Development and implementation of a </a:t>
            </a:r>
            <a:r>
              <a:rPr lang="en-US" dirty="0" smtClean="0"/>
              <a:t>strategy and </a:t>
            </a:r>
            <a:r>
              <a:rPr lang="en-US" dirty="0"/>
              <a:t>action plan for the implementation of </a:t>
            </a:r>
            <a:r>
              <a:rPr lang="en-US" dirty="0" smtClean="0"/>
              <a:t>ABS measures</a:t>
            </a:r>
            <a:r>
              <a:rPr lang="en-US" dirty="0"/>
              <a:t>. (e.g. policy, legal, and </a:t>
            </a:r>
            <a:r>
              <a:rPr lang="en-US" dirty="0" smtClean="0"/>
              <a:t>regulatory frameworks </a:t>
            </a:r>
            <a:r>
              <a:rPr lang="en-US" dirty="0"/>
              <a:t>governing ABS, National Focal </a:t>
            </a:r>
            <a:r>
              <a:rPr lang="en-US" dirty="0" smtClean="0"/>
              <a:t>Point, Competent </a:t>
            </a:r>
            <a:r>
              <a:rPr lang="en-US" dirty="0"/>
              <a:t>National Authority, Institutional</a:t>
            </a:r>
          </a:p>
          <a:p>
            <a:r>
              <a:rPr lang="en-US" dirty="0" smtClean="0"/>
              <a:t>agreements</a:t>
            </a:r>
            <a:r>
              <a:rPr lang="en-US" dirty="0"/>
              <a:t>, administrative procedures for </a:t>
            </a:r>
            <a:r>
              <a:rPr lang="en-US" dirty="0" smtClean="0"/>
              <a:t>Prior Informed </a:t>
            </a:r>
            <a:r>
              <a:rPr lang="en-US" dirty="0"/>
              <a:t>Consent (PIC) and Mutually </a:t>
            </a:r>
            <a:r>
              <a:rPr lang="en-US" dirty="0" smtClean="0"/>
              <a:t>Agreed Terms </a:t>
            </a:r>
            <a:r>
              <a:rPr lang="en-US" dirty="0"/>
              <a:t>(MAT), monitoring of use of </a:t>
            </a:r>
            <a:r>
              <a:rPr lang="en-US" dirty="0" smtClean="0"/>
              <a:t>genetic resources</a:t>
            </a:r>
            <a:r>
              <a:rPr lang="en-US" dirty="0"/>
              <a:t>, compliance </a:t>
            </a:r>
            <a:r>
              <a:rPr lang="en-US" dirty="0" smtClean="0"/>
              <a:t>with legislation and cooperation </a:t>
            </a:r>
            <a:r>
              <a:rPr lang="en-US" dirty="0"/>
              <a:t>on trans-boundary issues); and</a:t>
            </a:r>
          </a:p>
          <a:p>
            <a:r>
              <a:rPr lang="en-US" dirty="0"/>
              <a:t>■■Building capacity among stakeholders (</a:t>
            </a:r>
            <a:r>
              <a:rPr lang="en-US" dirty="0" smtClean="0"/>
              <a:t>including indigenous </a:t>
            </a:r>
            <a:r>
              <a:rPr lang="en-US" dirty="0"/>
              <a:t>and local communities, </a:t>
            </a:r>
            <a:r>
              <a:rPr lang="en-US" dirty="0" smtClean="0"/>
              <a:t>especially women</a:t>
            </a:r>
            <a:r>
              <a:rPr lang="en-US" dirty="0"/>
              <a:t>) to negotiate between providers and </a:t>
            </a:r>
            <a:r>
              <a:rPr lang="en-US" dirty="0" smtClean="0"/>
              <a:t>users of </a:t>
            </a:r>
            <a:r>
              <a:rPr lang="en-US" dirty="0"/>
              <a:t>genetic resources. Countries may </a:t>
            </a:r>
            <a:r>
              <a:rPr lang="en-US" dirty="0" smtClean="0"/>
              <a:t>consider institutional </a:t>
            </a:r>
            <a:r>
              <a:rPr lang="en-US" dirty="0"/>
              <a:t>capacity-building to carry </a:t>
            </a:r>
            <a:r>
              <a:rPr lang="en-US" dirty="0" smtClean="0"/>
              <a:t>out research </a:t>
            </a:r>
            <a:r>
              <a:rPr lang="en-US" dirty="0"/>
              <a:t>and development to add value to </a:t>
            </a:r>
            <a:r>
              <a:rPr lang="en-US" dirty="0" smtClean="0"/>
              <a:t>their own </a:t>
            </a:r>
            <a:r>
              <a:rPr lang="en-US" dirty="0"/>
              <a:t>genetic resources and traditional </a:t>
            </a:r>
            <a:r>
              <a:rPr lang="en-US" dirty="0" smtClean="0"/>
              <a:t>knowledge associated </a:t>
            </a:r>
            <a:r>
              <a:rPr lang="en-US" dirty="0"/>
              <a:t>with genetic resources. The GEF </a:t>
            </a:r>
            <a:r>
              <a:rPr lang="en-US" dirty="0" smtClean="0"/>
              <a:t>will also </a:t>
            </a:r>
            <a:r>
              <a:rPr lang="en-US" dirty="0"/>
              <a:t>support the participation in the ABS </a:t>
            </a:r>
            <a:r>
              <a:rPr lang="en-US" dirty="0" smtClean="0"/>
              <a:t>Clearing- House </a:t>
            </a:r>
            <a:r>
              <a:rPr lang="en-US" dirty="0"/>
              <a:t>mechanism as soon as the Clearinghouse</a:t>
            </a:r>
          </a:p>
          <a:p>
            <a:r>
              <a:rPr lang="en-US" dirty="0"/>
              <a:t>is operational, including in its piloting.</a:t>
            </a:r>
          </a:p>
        </p:txBody>
      </p:sp>
      <p:sp>
        <p:nvSpPr>
          <p:cNvPr id="4" name="Slide Number Placeholder 3"/>
          <p:cNvSpPr>
            <a:spLocks noGrp="1"/>
          </p:cNvSpPr>
          <p:nvPr>
            <p:ph type="sldNum" sz="quarter" idx="10"/>
          </p:nvPr>
        </p:nvSpPr>
        <p:spPr/>
        <p:txBody>
          <a:bodyPr/>
          <a:lstStyle/>
          <a:p>
            <a:fld id="{E4F78E52-7364-435F-97E5-E5EB69671936}" type="slidenum">
              <a:rPr lang="en-US" smtClean="0"/>
              <a:t>24</a:t>
            </a:fld>
            <a:endParaRPr lang="en-US"/>
          </a:p>
        </p:txBody>
      </p:sp>
    </p:spTree>
    <p:extLst>
      <p:ext uri="{BB962C8B-B14F-4D97-AF65-F5344CB8AC3E}">
        <p14:creationId xmlns:p14="http://schemas.microsoft.com/office/powerpoint/2010/main" val="11491183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400" b="1" dirty="0"/>
              <a:t>Impacts:</a:t>
            </a:r>
          </a:p>
          <a:p>
            <a:pPr eaLnBrk="1" hangingPunct="1">
              <a:buFont typeface="Arial" pitchFamily="34" charset="0"/>
              <a:buChar char="•"/>
            </a:pPr>
            <a:r>
              <a:rPr lang="en-GB" sz="1400" dirty="0"/>
              <a:t> </a:t>
            </a:r>
            <a:r>
              <a:rPr lang="en-GB" dirty="0"/>
              <a:t>Flow of ecosystem services increased or maintained</a:t>
            </a:r>
          </a:p>
          <a:p>
            <a:pPr eaLnBrk="1" hangingPunct="1">
              <a:buFont typeface="Arial" pitchFamily="34" charset="0"/>
              <a:buChar char="•"/>
            </a:pPr>
            <a:r>
              <a:rPr lang="en-GB" dirty="0"/>
              <a:t> Sustained crop, livestock, and forest production</a:t>
            </a:r>
            <a:endParaRPr lang="en-US" dirty="0"/>
          </a:p>
          <a:p>
            <a:pPr eaLnBrk="1" hangingPunct="1">
              <a:buFont typeface="Arial" pitchFamily="34" charset="0"/>
              <a:buChar char="•"/>
            </a:pPr>
            <a:r>
              <a:rPr lang="en-US" dirty="0"/>
              <a:t> Sustainable livelihoods (development benefit)</a:t>
            </a:r>
          </a:p>
          <a:p>
            <a:pPr eaLnBrk="1" fontAlgn="t" hangingPunct="1"/>
            <a:endParaRPr lang="en-US" b="1" dirty="0"/>
          </a:p>
          <a:p>
            <a:pPr defTabSz="900576" fontAlgn="t">
              <a:defRPr/>
            </a:pPr>
            <a:r>
              <a:rPr lang="en-US" dirty="0"/>
              <a:t>Sustainable Land Management  (SLM) in production landscapes</a:t>
            </a:r>
          </a:p>
          <a:p>
            <a:pPr eaLnBrk="1" fontAlgn="t" hangingPunct="1"/>
            <a:endParaRPr lang="en-US" b="1" dirty="0"/>
          </a:p>
          <a:p>
            <a:pPr eaLnBrk="1" fontAlgn="t" hangingPunct="1"/>
            <a:r>
              <a:rPr lang="en-US" b="1" dirty="0"/>
              <a:t>Food Security </a:t>
            </a:r>
            <a:r>
              <a:rPr lang="en-US" dirty="0"/>
              <a:t>– improving and increasing food crop production in vulnerable regions</a:t>
            </a:r>
          </a:p>
          <a:p>
            <a:pPr fontAlgn="t"/>
            <a:endParaRPr lang="en-US" dirty="0"/>
          </a:p>
          <a:p>
            <a:pPr eaLnBrk="1" fontAlgn="t" hangingPunct="1"/>
            <a:r>
              <a:rPr lang="en-US" b="1" dirty="0"/>
              <a:t>Climate-Smart Agriculture </a:t>
            </a:r>
            <a:r>
              <a:rPr lang="en-US" dirty="0"/>
              <a:t>– enhancing resilience and climate change mitigation in crop and livestock systems</a:t>
            </a:r>
          </a:p>
          <a:p>
            <a:pPr fontAlgn="t"/>
            <a:endParaRPr lang="en-US" b="1" dirty="0"/>
          </a:p>
          <a:p>
            <a:pPr eaLnBrk="1" fontAlgn="t" hangingPunct="1"/>
            <a:r>
              <a:rPr lang="en-US" b="1" dirty="0"/>
              <a:t>Forest Landscape Management and Restoration</a:t>
            </a:r>
            <a:r>
              <a:rPr lang="en-US" dirty="0"/>
              <a:t> – increasing forest and tree cover</a:t>
            </a:r>
          </a:p>
          <a:p>
            <a:endParaRPr lang="en-US" dirty="0" smtClean="0"/>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31716" indent="-281430" eaLnBrk="0" hangingPunct="0">
              <a:defRPr>
                <a:solidFill>
                  <a:schemeClr val="tx1"/>
                </a:solidFill>
                <a:latin typeface="Arial" pitchFamily="34" charset="0"/>
                <a:cs typeface="Arial" pitchFamily="34" charset="0"/>
              </a:defRPr>
            </a:lvl2pPr>
            <a:lvl3pPr marL="1125718" indent="-225144" eaLnBrk="0" hangingPunct="0">
              <a:defRPr>
                <a:solidFill>
                  <a:schemeClr val="tx1"/>
                </a:solidFill>
                <a:latin typeface="Arial" pitchFamily="34" charset="0"/>
                <a:cs typeface="Arial" pitchFamily="34" charset="0"/>
              </a:defRPr>
            </a:lvl3pPr>
            <a:lvl4pPr marL="1576005" indent="-225144" eaLnBrk="0" hangingPunct="0">
              <a:defRPr>
                <a:solidFill>
                  <a:schemeClr val="tx1"/>
                </a:solidFill>
                <a:latin typeface="Arial" pitchFamily="34" charset="0"/>
                <a:cs typeface="Arial" pitchFamily="34" charset="0"/>
              </a:defRPr>
            </a:lvl4pPr>
            <a:lvl5pPr marL="2026293" indent="-225144" eaLnBrk="0" hangingPunct="0">
              <a:defRPr>
                <a:solidFill>
                  <a:schemeClr val="tx1"/>
                </a:solidFill>
                <a:latin typeface="Arial" pitchFamily="34" charset="0"/>
                <a:cs typeface="Arial" pitchFamily="34" charset="0"/>
              </a:defRPr>
            </a:lvl5pPr>
            <a:lvl6pPr marL="2476581" indent="-225144" eaLnBrk="0" fontAlgn="base" hangingPunct="0">
              <a:spcBef>
                <a:spcPct val="0"/>
              </a:spcBef>
              <a:spcAft>
                <a:spcPct val="0"/>
              </a:spcAft>
              <a:defRPr>
                <a:solidFill>
                  <a:schemeClr val="tx1"/>
                </a:solidFill>
                <a:latin typeface="Arial" pitchFamily="34" charset="0"/>
                <a:cs typeface="Arial" pitchFamily="34" charset="0"/>
              </a:defRPr>
            </a:lvl6pPr>
            <a:lvl7pPr marL="2926868" indent="-225144" eaLnBrk="0" fontAlgn="base" hangingPunct="0">
              <a:spcBef>
                <a:spcPct val="0"/>
              </a:spcBef>
              <a:spcAft>
                <a:spcPct val="0"/>
              </a:spcAft>
              <a:defRPr>
                <a:solidFill>
                  <a:schemeClr val="tx1"/>
                </a:solidFill>
                <a:latin typeface="Arial" pitchFamily="34" charset="0"/>
                <a:cs typeface="Arial" pitchFamily="34" charset="0"/>
              </a:defRPr>
            </a:lvl7pPr>
            <a:lvl8pPr marL="3377154" indent="-225144" eaLnBrk="0" fontAlgn="base" hangingPunct="0">
              <a:spcBef>
                <a:spcPct val="0"/>
              </a:spcBef>
              <a:spcAft>
                <a:spcPct val="0"/>
              </a:spcAft>
              <a:defRPr>
                <a:solidFill>
                  <a:schemeClr val="tx1"/>
                </a:solidFill>
                <a:latin typeface="Arial" pitchFamily="34" charset="0"/>
                <a:cs typeface="Arial" pitchFamily="34" charset="0"/>
              </a:defRPr>
            </a:lvl8pPr>
            <a:lvl9pPr marL="3827442" indent="-225144"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25</a:t>
            </a:fld>
            <a:endParaRPr lang="en-US" smtClean="0">
              <a:solidFill>
                <a:prstClr val="black"/>
              </a:solidFill>
            </a:endParaRPr>
          </a:p>
        </p:txBody>
      </p:sp>
    </p:spTree>
    <p:extLst>
      <p:ext uri="{BB962C8B-B14F-4D97-AF65-F5344CB8AC3E}">
        <p14:creationId xmlns:p14="http://schemas.microsoft.com/office/powerpoint/2010/main" val="1461631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has for the past decade worked to </a:t>
            </a:r>
            <a:r>
              <a:rPr lang="en-US" dirty="0" smtClean="0"/>
              <a:t>embed biodiversity </a:t>
            </a:r>
            <a:r>
              <a:rPr lang="en-US" dirty="0"/>
              <a:t>conservation and sustainability </a:t>
            </a:r>
            <a:r>
              <a:rPr lang="en-US" dirty="0" smtClean="0"/>
              <a:t>objectives in </a:t>
            </a:r>
            <a:r>
              <a:rPr lang="en-US" dirty="0"/>
              <a:t>the management of wider production </a:t>
            </a:r>
            <a:r>
              <a:rPr lang="en-US" dirty="0" smtClean="0"/>
              <a:t>landscapes and seascapes. </a:t>
            </a:r>
            <a:r>
              <a:rPr lang="en-US" dirty="0"/>
              <a:t>This process, referred to as “</a:t>
            </a:r>
            <a:r>
              <a:rPr lang="en-US" dirty="0" smtClean="0"/>
              <a:t>biodiversity mainstreaming</a:t>
            </a:r>
            <a:r>
              <a:rPr lang="en-US" dirty="0"/>
              <a:t>”, has focused primarily on the </a:t>
            </a:r>
            <a:r>
              <a:rPr lang="en-US" dirty="0" smtClean="0"/>
              <a:t>following suite </a:t>
            </a:r>
            <a:r>
              <a:rPr lang="en-US" dirty="0"/>
              <a:t>of activities</a:t>
            </a:r>
            <a:r>
              <a:rPr lang="en-US" dirty="0" smtClean="0"/>
              <a:t>:</a:t>
            </a:r>
          </a:p>
          <a:p>
            <a:endParaRPr lang="en-US" dirty="0" smtClean="0"/>
          </a:p>
          <a:p>
            <a:r>
              <a:rPr lang="en-US" dirty="0" smtClean="0"/>
              <a:t>a) developing </a:t>
            </a:r>
            <a:r>
              <a:rPr lang="en-US" dirty="0"/>
              <a:t>policy and </a:t>
            </a:r>
            <a:r>
              <a:rPr lang="en-US" dirty="0" smtClean="0"/>
              <a:t>regulatory frameworks </a:t>
            </a:r>
            <a:r>
              <a:rPr lang="en-US" dirty="0"/>
              <a:t>that remove perverse subsidies and </a:t>
            </a:r>
            <a:r>
              <a:rPr lang="en-US" dirty="0" smtClean="0"/>
              <a:t>provide incentives </a:t>
            </a:r>
            <a:r>
              <a:rPr lang="en-US" dirty="0"/>
              <a:t>for biodiversity-friendly land and </a:t>
            </a:r>
            <a:r>
              <a:rPr lang="en-US" dirty="0" smtClean="0"/>
              <a:t>resource use </a:t>
            </a:r>
            <a:r>
              <a:rPr lang="en-US" dirty="0"/>
              <a:t>that remains productive but that does not </a:t>
            </a:r>
            <a:r>
              <a:rPr lang="en-US" dirty="0" smtClean="0"/>
              <a:t>degrade biodiversity</a:t>
            </a:r>
            <a:r>
              <a:rPr lang="en-US" dirty="0"/>
              <a:t>; </a:t>
            </a:r>
            <a:endParaRPr lang="en-US" dirty="0" smtClean="0"/>
          </a:p>
          <a:p>
            <a:r>
              <a:rPr lang="en-US" dirty="0" smtClean="0"/>
              <a:t>b</a:t>
            </a:r>
            <a:r>
              <a:rPr lang="en-US" dirty="0"/>
              <a:t>) spatial and land-use planning to ensure </a:t>
            </a:r>
            <a:r>
              <a:rPr lang="en-US" dirty="0" smtClean="0"/>
              <a:t>that land </a:t>
            </a:r>
            <a:r>
              <a:rPr lang="en-US" dirty="0"/>
              <a:t>and resource use is appropriately situated to </a:t>
            </a:r>
            <a:r>
              <a:rPr lang="en-US" dirty="0" smtClean="0"/>
              <a:t>maximize production </a:t>
            </a:r>
            <a:r>
              <a:rPr lang="en-US" dirty="0"/>
              <a:t>without undermining or degrading biodiversity;</a:t>
            </a:r>
          </a:p>
          <a:p>
            <a:r>
              <a:rPr lang="en-US" dirty="0" smtClean="0"/>
              <a:t>c</a:t>
            </a:r>
            <a:r>
              <a:rPr lang="en-US" dirty="0"/>
              <a:t>) improving and changing production practices to </a:t>
            </a:r>
            <a:r>
              <a:rPr lang="en-US" dirty="0" smtClean="0"/>
              <a:t>be more </a:t>
            </a:r>
            <a:r>
              <a:rPr lang="en-US" dirty="0"/>
              <a:t>biodiversity friendly with a focus on sectors </a:t>
            </a:r>
            <a:r>
              <a:rPr lang="en-US" dirty="0" smtClean="0"/>
              <a:t>that have </a:t>
            </a:r>
            <a:r>
              <a:rPr lang="en-US" dirty="0"/>
              <a:t>significant biodiversity impacts (agriculture, </a:t>
            </a:r>
            <a:r>
              <a:rPr lang="en-US" dirty="0" smtClean="0"/>
              <a:t>forestry, fisheries</a:t>
            </a:r>
            <a:r>
              <a:rPr lang="en-US" dirty="0"/>
              <a:t>, tourism, extractives); and d) piloting an </a:t>
            </a:r>
            <a:r>
              <a:rPr lang="en-US" dirty="0" smtClean="0"/>
              <a:t>array of </a:t>
            </a:r>
            <a:r>
              <a:rPr lang="en-US" dirty="0"/>
              <a:t>financial mechanisms (certification, payment </a:t>
            </a:r>
            <a:r>
              <a:rPr lang="en-US" dirty="0" smtClean="0"/>
              <a:t>for environmental </a:t>
            </a:r>
            <a:r>
              <a:rPr lang="en-US" dirty="0"/>
              <a:t>services, access and benefit </a:t>
            </a:r>
            <a:r>
              <a:rPr lang="en-US" dirty="0" smtClean="0"/>
              <a:t>sharing agreements</a:t>
            </a:r>
            <a:r>
              <a:rPr lang="en-US" dirty="0"/>
              <a:t>, etc.) to help incentivize actors to </a:t>
            </a:r>
            <a:r>
              <a:rPr lang="en-US" dirty="0" smtClean="0"/>
              <a:t>change current </a:t>
            </a:r>
            <a:r>
              <a:rPr lang="en-US" dirty="0"/>
              <a:t>practices that may be degrading </a:t>
            </a:r>
            <a:r>
              <a:rPr lang="en-US" dirty="0" smtClean="0"/>
              <a:t>biodiversity.</a:t>
            </a:r>
          </a:p>
          <a:p>
            <a:endParaRPr lang="en-US" dirty="0"/>
          </a:p>
          <a:p>
            <a:r>
              <a:rPr lang="en-US" dirty="0"/>
              <a:t>The GEF will continue to support these </a:t>
            </a:r>
            <a:r>
              <a:rPr lang="en-US" dirty="0" smtClean="0"/>
              <a:t>activities during </a:t>
            </a:r>
            <a:r>
              <a:rPr lang="en-US" dirty="0"/>
              <a:t>GEF-6 but with a renewed emphasis </a:t>
            </a:r>
            <a:r>
              <a:rPr lang="en-US" dirty="0" smtClean="0"/>
              <a:t>on ensuring </a:t>
            </a:r>
            <a:r>
              <a:rPr lang="en-US" dirty="0"/>
              <a:t>that interventions are spatially targeted </a:t>
            </a:r>
            <a:r>
              <a:rPr lang="en-US" dirty="0" smtClean="0"/>
              <a:t>and </a:t>
            </a:r>
            <a:r>
              <a:rPr lang="en-US" dirty="0"/>
              <a:t>thematically relevant to conserving or </a:t>
            </a:r>
            <a:r>
              <a:rPr lang="en-US" dirty="0" smtClean="0"/>
              <a:t>sustainably using </a:t>
            </a:r>
            <a:r>
              <a:rPr lang="en-US" dirty="0"/>
              <a:t>globally significant </a:t>
            </a:r>
            <a:r>
              <a:rPr lang="en-US" dirty="0" smtClean="0"/>
              <a:t>biodiversity. Sustaining biodiversity </a:t>
            </a:r>
            <a:r>
              <a:rPr lang="en-US" dirty="0"/>
              <a:t>in the production </a:t>
            </a:r>
            <a:r>
              <a:rPr lang="en-US" dirty="0" smtClean="0"/>
              <a:t>landscape and </a:t>
            </a:r>
            <a:r>
              <a:rPr lang="en-US" dirty="0"/>
              <a:t>seascape which will </a:t>
            </a:r>
            <a:r>
              <a:rPr lang="en-US" dirty="0" smtClean="0"/>
              <a:t>simultaneously secure the ecological </a:t>
            </a:r>
            <a:r>
              <a:rPr lang="en-US" dirty="0"/>
              <a:t>integrity and sustainability of </a:t>
            </a:r>
            <a:r>
              <a:rPr lang="en-US" dirty="0" smtClean="0"/>
              <a:t>protected area </a:t>
            </a:r>
            <a:r>
              <a:rPr lang="en-US" dirty="0"/>
              <a:t>systems.</a:t>
            </a:r>
            <a:endParaRPr lang="en-US" dirty="0" smtClean="0"/>
          </a:p>
          <a:p>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26</a:t>
            </a:fld>
            <a:endParaRPr lang="en-US"/>
          </a:p>
        </p:txBody>
      </p:sp>
    </p:spTree>
    <p:extLst>
      <p:ext uri="{BB962C8B-B14F-4D97-AF65-F5344CB8AC3E}">
        <p14:creationId xmlns:p14="http://schemas.microsoft.com/office/powerpoint/2010/main" val="177299354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complement the work undertaken </a:t>
            </a:r>
            <a:r>
              <a:rPr lang="en-US" dirty="0" smtClean="0"/>
              <a:t>in Program </a:t>
            </a:r>
            <a:r>
              <a:rPr lang="en-US" dirty="0"/>
              <a:t>Nine and will </a:t>
            </a:r>
            <a:r>
              <a:rPr lang="en-US" dirty="0" smtClean="0"/>
              <a:t>pilot national </a:t>
            </a:r>
            <a:r>
              <a:rPr lang="en-US" dirty="0"/>
              <a:t>level </a:t>
            </a:r>
            <a:r>
              <a:rPr lang="en-US" dirty="0" smtClean="0"/>
              <a:t>interventions that </a:t>
            </a:r>
            <a:r>
              <a:rPr lang="en-US" dirty="0"/>
              <a:t>link biodiversity valuation and economic </a:t>
            </a:r>
            <a:r>
              <a:rPr lang="en-US" dirty="0" smtClean="0"/>
              <a:t>analysis with </a:t>
            </a:r>
            <a:r>
              <a:rPr lang="en-US" dirty="0"/>
              <a:t>development policy and finance planning. </a:t>
            </a:r>
            <a:endParaRPr lang="en-US" dirty="0" smtClean="0"/>
          </a:p>
          <a:p>
            <a:endParaRPr lang="en-US" dirty="0"/>
          </a:p>
          <a:p>
            <a:r>
              <a:rPr lang="en-US" dirty="0" smtClean="0"/>
              <a:t>The outcome </a:t>
            </a:r>
            <a:r>
              <a:rPr lang="en-US" dirty="0"/>
              <a:t>from these projects </a:t>
            </a:r>
            <a:r>
              <a:rPr lang="en-US" dirty="0" smtClean="0"/>
              <a:t>will be biodiversity valuation </a:t>
            </a:r>
            <a:r>
              <a:rPr lang="en-US" dirty="0"/>
              <a:t>that informs policy instruments and </a:t>
            </a:r>
            <a:r>
              <a:rPr lang="en-US" dirty="0" smtClean="0"/>
              <a:t>fiscal reforms designed to </a:t>
            </a:r>
            <a:r>
              <a:rPr lang="en-US" dirty="0"/>
              <a:t>mitigate perverse </a:t>
            </a:r>
            <a:r>
              <a:rPr lang="en-US" dirty="0" smtClean="0"/>
              <a:t>incentives leading </a:t>
            </a:r>
            <a:r>
              <a:rPr lang="en-US" dirty="0"/>
              <a:t>to biodiversity loss. These may be linked </a:t>
            </a:r>
            <a:r>
              <a:rPr lang="en-US" dirty="0" smtClean="0"/>
              <a:t>to larger </a:t>
            </a:r>
            <a:r>
              <a:rPr lang="en-US" dirty="0"/>
              <a:t>policy reforms being undertaken as part of </a:t>
            </a:r>
            <a:r>
              <a:rPr lang="en-US" dirty="0" smtClean="0"/>
              <a:t>the development </a:t>
            </a:r>
            <a:r>
              <a:rPr lang="en-US" dirty="0"/>
              <a:t>policy </a:t>
            </a:r>
            <a:r>
              <a:rPr lang="en-US" dirty="0" smtClean="0"/>
              <a:t>dialogue, development policy operations</a:t>
            </a:r>
            <a:r>
              <a:rPr lang="en-US" dirty="0"/>
              <a:t>, or other efforts. It will also include </a:t>
            </a:r>
            <a:r>
              <a:rPr lang="en-US" dirty="0" smtClean="0"/>
              <a:t>specific support </a:t>
            </a:r>
            <a:r>
              <a:rPr lang="en-US" dirty="0"/>
              <a:t>to reform finance flows, for instance </a:t>
            </a:r>
            <a:r>
              <a:rPr lang="en-US" dirty="0" smtClean="0"/>
              <a:t>through public </a:t>
            </a:r>
            <a:r>
              <a:rPr lang="en-US" dirty="0"/>
              <a:t>expenditure reviews, and </a:t>
            </a:r>
            <a:r>
              <a:rPr lang="en-US" dirty="0" smtClean="0"/>
              <a:t>to operationalize</a:t>
            </a:r>
            <a:r>
              <a:rPr lang="en-US" dirty="0"/>
              <a:t> </a:t>
            </a:r>
            <a:r>
              <a:rPr lang="en-US" dirty="0" smtClean="0"/>
              <a:t>innovative </a:t>
            </a:r>
            <a:r>
              <a:rPr lang="en-US" dirty="0"/>
              <a:t>finance mechanisms such as </a:t>
            </a:r>
            <a:r>
              <a:rPr lang="en-US" dirty="0" smtClean="0"/>
              <a:t>payments for ecosystem services</a:t>
            </a:r>
            <a:r>
              <a:rPr lang="en-US" dirty="0"/>
              <a:t>, habitat banking, </a:t>
            </a:r>
            <a:r>
              <a:rPr lang="en-US" dirty="0" smtClean="0"/>
              <a:t>aggregate offsets</a:t>
            </a:r>
            <a:r>
              <a:rPr lang="en-US" dirty="0"/>
              <a:t>, and tradable development rights and quotas</a:t>
            </a:r>
            <a:r>
              <a:rPr lang="en-US" dirty="0" smtClean="0"/>
              <a:t>.</a:t>
            </a:r>
          </a:p>
          <a:p>
            <a:endParaRPr lang="en-US" dirty="0"/>
          </a:p>
          <a:p>
            <a:r>
              <a:rPr lang="en-US" dirty="0" smtClean="0"/>
              <a:t>BIOFIN, WAVES AS EXAMPLES</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27</a:t>
            </a:fld>
            <a:endParaRPr lang="en-US"/>
          </a:p>
        </p:txBody>
      </p:sp>
    </p:spTree>
    <p:extLst>
      <p:ext uri="{BB962C8B-B14F-4D97-AF65-F5344CB8AC3E}">
        <p14:creationId xmlns:p14="http://schemas.microsoft.com/office/powerpoint/2010/main" val="17509509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p>
          <a:p>
            <a:pPr>
              <a:buFont typeface="Arial" pitchFamily="34" charset="0"/>
              <a:buNone/>
            </a:pPr>
            <a:endParaRPr lang="en-US" dirty="0"/>
          </a:p>
          <a:p>
            <a:pPr>
              <a:buFont typeface="Arial" pitchFamily="34" charset="0"/>
              <a:buNone/>
            </a:pPr>
            <a:r>
              <a:rPr lang="en-US" dirty="0" smtClean="0"/>
              <a:t>INCENTIVE: 2:1 (STAR-SFM). Minimum STAR = $ 2M. Maximum SFM = $10M</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11845776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400" b="1" i="1" baseline="0" dirty="0" smtClean="0">
              <a:solidFill>
                <a:schemeClr val="accent6">
                  <a:lumMod val="60000"/>
                  <a:lumOff val="40000"/>
                </a:schemeClr>
              </a:solidFill>
            </a:endParaRPr>
          </a:p>
          <a:p>
            <a:pPr marL="0" indent="0">
              <a:buNone/>
            </a:pPr>
            <a:endParaRPr lang="en-US" sz="1400" b="1" i="1" dirty="0" smtClean="0">
              <a:solidFill>
                <a:schemeClr val="accent6">
                  <a:lumMod val="60000"/>
                  <a:lumOff val="40000"/>
                </a:schemeClr>
              </a:solidFill>
            </a:endParaRPr>
          </a:p>
          <a:p>
            <a:pPr marL="0" indent="0">
              <a:buNone/>
            </a:pPr>
            <a:endParaRPr lang="en-US" sz="1400" dirty="0" smtClean="0"/>
          </a:p>
          <a:p>
            <a:endParaRPr lang="en-US" dirty="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36692374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58924" eaLnBrk="0" hangingPunct="0">
              <a:defRPr sz="2300">
                <a:solidFill>
                  <a:schemeClr val="tx1"/>
                </a:solidFill>
                <a:latin typeface="Arial" charset="0"/>
                <a:ea typeface="ＭＳ Ｐゴシック" charset="0"/>
                <a:cs typeface="ＭＳ Ｐゴシック" charset="0"/>
              </a:defRPr>
            </a:lvl1pPr>
            <a:lvl2pPr marL="702756" indent="-270291" defTabSz="858924" eaLnBrk="0" hangingPunct="0">
              <a:defRPr sz="2300">
                <a:solidFill>
                  <a:schemeClr val="tx1"/>
                </a:solidFill>
                <a:latin typeface="Arial" charset="0"/>
                <a:ea typeface="ＭＳ Ｐゴシック" charset="0"/>
              </a:defRPr>
            </a:lvl2pPr>
            <a:lvl3pPr marL="1081164" indent="-216233" defTabSz="858924" eaLnBrk="0" hangingPunct="0">
              <a:defRPr sz="2300">
                <a:solidFill>
                  <a:schemeClr val="tx1"/>
                </a:solidFill>
                <a:latin typeface="Arial" charset="0"/>
                <a:ea typeface="ＭＳ Ｐゴシック" charset="0"/>
              </a:defRPr>
            </a:lvl3pPr>
            <a:lvl4pPr marL="1513629" indent="-216233" defTabSz="858924" eaLnBrk="0" hangingPunct="0">
              <a:defRPr sz="2300">
                <a:solidFill>
                  <a:schemeClr val="tx1"/>
                </a:solidFill>
                <a:latin typeface="Arial" charset="0"/>
                <a:ea typeface="ＭＳ Ｐゴシック" charset="0"/>
              </a:defRPr>
            </a:lvl4pPr>
            <a:lvl5pPr marL="1946095" indent="-216233" defTabSz="858924" eaLnBrk="0" hangingPunct="0">
              <a:defRPr sz="2300">
                <a:solidFill>
                  <a:schemeClr val="tx1"/>
                </a:solidFill>
                <a:latin typeface="Arial" charset="0"/>
                <a:ea typeface="ＭＳ Ｐゴシック" charset="0"/>
              </a:defRPr>
            </a:lvl5pPr>
            <a:lvl6pPr marL="2378560" indent="-216233" defTabSz="858924" eaLnBrk="0" fontAlgn="base" hangingPunct="0">
              <a:spcBef>
                <a:spcPct val="0"/>
              </a:spcBef>
              <a:spcAft>
                <a:spcPct val="0"/>
              </a:spcAft>
              <a:defRPr sz="2300">
                <a:solidFill>
                  <a:schemeClr val="tx1"/>
                </a:solidFill>
                <a:latin typeface="Arial" charset="0"/>
                <a:ea typeface="ＭＳ Ｐゴシック" charset="0"/>
              </a:defRPr>
            </a:lvl6pPr>
            <a:lvl7pPr marL="2811026" indent="-216233" defTabSz="858924" eaLnBrk="0" fontAlgn="base" hangingPunct="0">
              <a:spcBef>
                <a:spcPct val="0"/>
              </a:spcBef>
              <a:spcAft>
                <a:spcPct val="0"/>
              </a:spcAft>
              <a:defRPr sz="2300">
                <a:solidFill>
                  <a:schemeClr val="tx1"/>
                </a:solidFill>
                <a:latin typeface="Arial" charset="0"/>
                <a:ea typeface="ＭＳ Ｐゴシック" charset="0"/>
              </a:defRPr>
            </a:lvl7pPr>
            <a:lvl8pPr marL="3243491" indent="-216233" defTabSz="858924" eaLnBrk="0" fontAlgn="base" hangingPunct="0">
              <a:spcBef>
                <a:spcPct val="0"/>
              </a:spcBef>
              <a:spcAft>
                <a:spcPct val="0"/>
              </a:spcAft>
              <a:defRPr sz="2300">
                <a:solidFill>
                  <a:schemeClr val="tx1"/>
                </a:solidFill>
                <a:latin typeface="Arial" charset="0"/>
                <a:ea typeface="ＭＳ Ｐゴシック" charset="0"/>
              </a:defRPr>
            </a:lvl8pPr>
            <a:lvl9pPr marL="3675957" indent="-216233" defTabSz="858924" eaLnBrk="0" fontAlgn="base" hangingPunct="0">
              <a:spcBef>
                <a:spcPct val="0"/>
              </a:spcBef>
              <a:spcAft>
                <a:spcPct val="0"/>
              </a:spcAft>
              <a:defRPr sz="2300">
                <a:solidFill>
                  <a:schemeClr val="tx1"/>
                </a:solidFill>
                <a:latin typeface="Arial" charset="0"/>
                <a:ea typeface="ＭＳ Ｐゴシック" charset="0"/>
              </a:defRPr>
            </a:lvl9pPr>
          </a:lstStyle>
          <a:p>
            <a:pPr eaLnBrk="1" hangingPunct="1"/>
            <a:fld id="{FDBAF003-BAEE-1347-9BA0-27CD72E6541D}" type="slidenum">
              <a:rPr lang="sv-SE" sz="1100">
                <a:solidFill>
                  <a:prstClr val="black"/>
                </a:solidFill>
                <a:latin typeface="Times" charset="0"/>
              </a:rPr>
              <a:pPr eaLnBrk="1" hangingPunct="1"/>
              <a:t>3</a:t>
            </a:fld>
            <a:endParaRPr lang="sv-SE" sz="1100">
              <a:solidFill>
                <a:prstClr val="black"/>
              </a:solidFill>
              <a:latin typeface="Times" charset="0"/>
            </a:endParaRPr>
          </a:p>
        </p:txBody>
      </p:sp>
      <p:sp>
        <p:nvSpPr>
          <p:cNvPr id="27650" name="Rectangle 2"/>
          <p:cNvSpPr>
            <a:spLocks noGrp="1" noRot="1" noChangeAspect="1" noChangeArrowheads="1" noTextEdit="1"/>
          </p:cNvSpPr>
          <p:nvPr>
            <p:ph type="sldImg"/>
          </p:nvPr>
        </p:nvSpPr>
        <p:spPr>
          <a:xfrm>
            <a:off x="1143000" y="685800"/>
            <a:ext cx="3289300" cy="2466975"/>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dirty="0" smtClean="0">
                <a:latin typeface="Times" charset="0"/>
              </a:rPr>
              <a:t>We </a:t>
            </a:r>
            <a:r>
              <a:rPr lang="sv-SE" dirty="0">
                <a:latin typeface="Times" charset="0"/>
              </a:rPr>
              <a:t>can see an increase not just in green house gas emissions but also Increase in overfishing and loss of biodviersity etc in the same time, </a:t>
            </a:r>
            <a:endParaRPr lang="sv-SE" dirty="0" smtClean="0">
              <a:latin typeface="Times" charset="0"/>
            </a:endParaRPr>
          </a:p>
          <a:p>
            <a:endParaRPr lang="sv-SE" dirty="0">
              <a:latin typeface="Times" charset="0"/>
            </a:endParaRPr>
          </a:p>
          <a:p>
            <a:endParaRPr lang="sv-SE" dirty="0">
              <a:latin typeface="Times" charset="0"/>
            </a:endParaRPr>
          </a:p>
        </p:txBody>
      </p:sp>
      <p:pic>
        <p:nvPicPr>
          <p:cNvPr id="2" name="Picture 1"/>
          <p:cNvPicPr>
            <a:picLocks noChangeAspect="1"/>
          </p:cNvPicPr>
          <p:nvPr/>
        </p:nvPicPr>
        <p:blipFill>
          <a:blip r:embed="rId3"/>
          <a:stretch>
            <a:fillRect/>
          </a:stretch>
        </p:blipFill>
        <p:spPr>
          <a:xfrm>
            <a:off x="2362200" y="4876800"/>
            <a:ext cx="1810298" cy="2390774"/>
          </a:xfrm>
          <a:prstGeom prst="rect">
            <a:avLst/>
          </a:prstGeom>
        </p:spPr>
      </p:pic>
      <p:pic>
        <p:nvPicPr>
          <p:cNvPr id="3" name="Picture 2"/>
          <p:cNvPicPr>
            <a:picLocks noChangeAspect="1"/>
          </p:cNvPicPr>
          <p:nvPr/>
        </p:nvPicPr>
        <p:blipFill>
          <a:blip r:embed="rId4"/>
          <a:stretch>
            <a:fillRect/>
          </a:stretch>
        </p:blipFill>
        <p:spPr>
          <a:xfrm rot="16200000">
            <a:off x="3724541" y="1457059"/>
            <a:ext cx="2466974" cy="924455"/>
          </a:xfrm>
          <a:prstGeom prst="rect">
            <a:avLst/>
          </a:prstGeom>
        </p:spPr>
      </p:pic>
    </p:spTree>
    <p:extLst>
      <p:ext uri="{BB962C8B-B14F-4D97-AF65-F5344CB8AC3E}">
        <p14:creationId xmlns:p14="http://schemas.microsoft.com/office/powerpoint/2010/main" val="1046448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2155" indent="-512155">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2155" indent="-512155">
              <a:buFont typeface="+mj-lt"/>
              <a:buAutoNum type="arabicPeriod"/>
            </a:pPr>
            <a:endParaRPr lang="en-US" dirty="0" smtClean="0"/>
          </a:p>
          <a:p>
            <a:pPr marL="512155" indent="-512155">
              <a:buFont typeface="+mj-lt"/>
              <a:buAutoNum type="arabicPeriod"/>
            </a:pPr>
            <a:r>
              <a:rPr lang="en-US" b="1" dirty="0" smtClean="0"/>
              <a:t>SLM in Climate-Smart Agriculture </a:t>
            </a:r>
            <a:r>
              <a:rPr lang="en-US" dirty="0" smtClean="0"/>
              <a:t>– innovative practices for increasing vegetative cover and soil organic carbon</a:t>
            </a:r>
          </a:p>
          <a:p>
            <a:pPr marL="512155" indent="-512155">
              <a:buFont typeface="+mj-lt"/>
              <a:buAutoNum type="arabicPeriod"/>
            </a:pPr>
            <a:endParaRPr lang="en-US" dirty="0" smtClean="0"/>
          </a:p>
          <a:p>
            <a:pPr marL="512155" indent="-512155">
              <a:buFont typeface="+mj-lt"/>
              <a:buAutoNum type="arabicPeriod"/>
            </a:pPr>
            <a:r>
              <a:rPr lang="en-US" b="1" dirty="0" smtClean="0"/>
              <a:t>Landscape Management and Restoration </a:t>
            </a:r>
            <a:r>
              <a:rPr lang="en-US" dirty="0" smtClean="0"/>
              <a:t>– community and livelihood-based options for increasing forest and tree cover</a:t>
            </a:r>
          </a:p>
          <a:p>
            <a:pPr marL="512155" indent="-512155">
              <a:buFont typeface="+mj-lt"/>
              <a:buAutoNum type="arabicPeriod"/>
            </a:pPr>
            <a:endParaRPr lang="en-US" dirty="0" smtClean="0"/>
          </a:p>
          <a:p>
            <a:pPr marL="512155" indent="-512155">
              <a:buFont typeface="+mj-lt"/>
              <a:buAutoNum type="arabicPeriod"/>
            </a:pPr>
            <a:r>
              <a:rPr lang="en-US" b="1" dirty="0" smtClean="0"/>
              <a:t>Scaling-up SLM </a:t>
            </a:r>
            <a:r>
              <a:rPr lang="en-US" dirty="0" smtClean="0"/>
              <a:t>– moving appropriate interventions to scale for crop and rangeland productivity</a:t>
            </a:r>
          </a:p>
          <a:p>
            <a:pPr marL="512155" indent="-512155">
              <a:buFont typeface="+mj-lt"/>
              <a:buAutoNum type="arabicPeriod"/>
            </a:pPr>
            <a:endParaRPr lang="en-US" dirty="0" smtClean="0"/>
          </a:p>
          <a:p>
            <a:pPr marL="512155" indent="-512155">
              <a:buFont typeface="+mj-lt"/>
              <a:buAutoNum type="arabicPeriod"/>
            </a:pPr>
            <a:r>
              <a:rPr lang="en-US" b="1" smtClean="0"/>
              <a:t>Mainstreaming SLM in Development </a:t>
            </a:r>
            <a:r>
              <a:rPr lang="en-US" smtClean="0"/>
              <a:t>– influencing institutions, policies, and governance frameworks for SLM</a:t>
            </a:r>
          </a:p>
          <a:p>
            <a:endParaRPr lang="en-US"/>
          </a:p>
        </p:txBody>
      </p:sp>
      <p:sp>
        <p:nvSpPr>
          <p:cNvPr id="4" name="Slide Number Placeholder 3"/>
          <p:cNvSpPr>
            <a:spLocks noGrp="1"/>
          </p:cNvSpPr>
          <p:nvPr>
            <p:ph type="sldNum" sz="quarter" idx="10"/>
          </p:nvPr>
        </p:nvSpPr>
        <p:spPr/>
        <p:txBody>
          <a:bodyPr/>
          <a:lstStyle/>
          <a:p>
            <a:fld id="{F62838EB-A01F-4CCB-8A9E-3D90037C481E}" type="slidenum">
              <a:rPr 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90746325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92213" y="1250950"/>
            <a:ext cx="4498975" cy="3375025"/>
          </a:xfrm>
        </p:spPr>
      </p:sp>
      <p:sp>
        <p:nvSpPr>
          <p:cNvPr id="3" name="Notes Placeholder 2"/>
          <p:cNvSpPr>
            <a:spLocks noGrp="1"/>
          </p:cNvSpPr>
          <p:nvPr>
            <p:ph type="body" idx="1"/>
          </p:nvPr>
        </p:nvSpPr>
        <p:spPr/>
        <p:txBody>
          <a:bodyPr/>
          <a:lstStyle/>
          <a:p>
            <a:pPr>
              <a:defRPr/>
            </a:pPr>
            <a:r>
              <a:rPr lang="es-ES_tradnl" sz="1200" dirty="0" smtClean="0">
                <a:latin typeface="Arial" charset="0"/>
                <a:ea typeface="Arial" charset="0"/>
                <a:cs typeface="Arial" charset="0"/>
              </a:rPr>
              <a:t>El</a:t>
            </a:r>
            <a:r>
              <a:rPr lang="en-US" sz="1200" dirty="0" smtClean="0">
                <a:latin typeface="Arial" charset="0"/>
                <a:ea typeface="Arial" charset="0"/>
                <a:cs typeface="Arial" charset="0"/>
              </a:rPr>
              <a:t> </a:t>
            </a:r>
            <a:r>
              <a:rPr lang="es-ES_tradnl" dirty="0" smtClean="0">
                <a:latin typeface="Arial" charset="0"/>
                <a:ea typeface="Arial" charset="0"/>
                <a:cs typeface="Arial" charset="0"/>
              </a:rPr>
              <a:t>objetivo del Programa de Mitigación del Cambio Climático </a:t>
            </a:r>
            <a:r>
              <a:rPr lang="es-ES_tradnl" dirty="0">
                <a:latin typeface="Arial" charset="0"/>
                <a:ea typeface="Arial" charset="0"/>
                <a:cs typeface="Arial" charset="0"/>
              </a:rPr>
              <a:t>del FMAM-6 es </a:t>
            </a:r>
            <a:r>
              <a:rPr lang="es-ES_tradnl" dirty="0" smtClean="0">
                <a:latin typeface="Arial" charset="0"/>
                <a:ea typeface="Arial" charset="0"/>
                <a:cs typeface="Arial" charset="0"/>
              </a:rPr>
              <a:t>prestar apoyo a los países en desarrollo y las economías en transición para introducir cambios transformadores encaminados a un rumbo de desarrollo de bajo nivel de emisiones. El apoyo del FMAM también tiene por objeto habilitar a los países receptores a fin de prepararse para el nuevo instrumento en virtud de la CMNUCC aplicable a todas las Partes</a:t>
            </a:r>
            <a:r>
              <a:rPr lang="en-US" sz="1200" dirty="0" smtClean="0">
                <a:latin typeface="Arial" charset="0"/>
                <a:ea typeface="Arial" charset="0"/>
                <a:cs typeface="Arial" charset="0"/>
              </a:rPr>
              <a:t>.</a:t>
            </a:r>
            <a:r>
              <a:rPr lang="en-US" b="0" dirty="0" smtClean="0"/>
              <a:t> </a:t>
            </a:r>
          </a:p>
          <a:p>
            <a:endParaRPr lang="en-US" sz="1200" dirty="0" smtClean="0">
              <a:latin typeface="Arial" charset="0"/>
              <a:ea typeface="Arial" charset="0"/>
              <a:cs typeface="Arial" charset="0"/>
            </a:endParaRPr>
          </a:p>
          <a:p>
            <a:r>
              <a:rPr lang="es-ES_tradnl" sz="1200" dirty="0" smtClean="0">
                <a:latin typeface="Arial" charset="0"/>
                <a:ea typeface="Arial" charset="0"/>
                <a:cs typeface="Arial" charset="0"/>
              </a:rPr>
              <a:t>El FMAM tiene tres objetivos que respaldan esta meta</a:t>
            </a:r>
            <a:r>
              <a:rPr lang="en-US" sz="1200" dirty="0" smtClean="0">
                <a:latin typeface="Arial" charset="0"/>
                <a:ea typeface="Arial" charset="0"/>
                <a:cs typeface="Arial" charset="0"/>
              </a:rPr>
              <a:t>:</a:t>
            </a:r>
          </a:p>
          <a:p>
            <a:pPr marL="228600" indent="-228600">
              <a:buAutoNum type="arabicParenR"/>
            </a:pPr>
            <a:r>
              <a:rPr lang="es-ES_tradnl" dirty="0" smtClean="0">
                <a:latin typeface="Arial" charset="0"/>
                <a:ea typeface="Arial" charset="0"/>
                <a:cs typeface="Arial" charset="0"/>
              </a:rPr>
              <a:t>Facilitar la innovación, la transferencia de tecnología, y las políticas y estrategias de apoyo</a:t>
            </a:r>
            <a:r>
              <a:rPr lang="en-US" sz="1200" baseline="0" dirty="0" smtClean="0">
                <a:latin typeface="Arial" charset="0"/>
                <a:ea typeface="Arial" charset="0"/>
                <a:cs typeface="Arial" charset="0"/>
              </a:rPr>
              <a:t>.</a:t>
            </a:r>
          </a:p>
          <a:p>
            <a:pPr marL="228600" indent="-228600">
              <a:buAutoNum type="arabicParenR"/>
            </a:pPr>
            <a:r>
              <a:rPr lang="es-ES_tradnl" dirty="0" smtClean="0">
                <a:latin typeface="Arial" charset="0"/>
                <a:ea typeface="Arial" charset="0"/>
                <a:cs typeface="Arial" charset="0"/>
              </a:rPr>
              <a:t>Demostrar opciones de mitigación con impactos sistémicos</a:t>
            </a:r>
            <a:r>
              <a:rPr lang="es-ES" dirty="0" smtClean="0">
                <a:latin typeface="Arial" charset="0"/>
                <a:ea typeface="Arial" charset="0"/>
                <a:cs typeface="Arial" charset="0"/>
              </a:rPr>
              <a:t>.</a:t>
            </a:r>
            <a:endParaRPr lang="en-US" sz="1200" baseline="0" dirty="0" smtClean="0">
              <a:latin typeface="Arial" charset="0"/>
              <a:ea typeface="Arial" charset="0"/>
              <a:cs typeface="Arial" charset="0"/>
            </a:endParaRPr>
          </a:p>
          <a:p>
            <a:pPr marL="228600" indent="-228600">
              <a:buAutoNum type="arabicParenR"/>
            </a:pPr>
            <a:r>
              <a:rPr lang="es-ES_tradnl" dirty="0" smtClean="0">
                <a:latin typeface="Arial" charset="0"/>
                <a:ea typeface="Arial" charset="0"/>
                <a:cs typeface="Arial" charset="0"/>
              </a:rPr>
              <a:t>Promover condiciones propicias para integrar las cuestiones relativas a la mitigación en las estrategias de desarrollo sostenible</a:t>
            </a:r>
            <a:r>
              <a:rPr lang="es-ES" dirty="0" smtClean="0">
                <a:latin typeface="Arial" charset="0"/>
                <a:ea typeface="Arial" charset="0"/>
                <a:cs typeface="Arial" charset="0"/>
              </a:rPr>
              <a:t>.</a:t>
            </a:r>
            <a:endParaRPr lang="en-US" sz="1200" dirty="0" smtClean="0">
              <a:latin typeface="Arial" charset="0"/>
              <a:ea typeface="Arial" charset="0"/>
              <a:cs typeface="Arial" charset="0"/>
            </a:endParaRPr>
          </a:p>
          <a:p>
            <a:pPr defTabSz="933961">
              <a:defRPr/>
            </a:pPr>
            <a:endParaRPr lang="en-US" b="0" baseline="0" dirty="0" smtClean="0"/>
          </a:p>
          <a:p>
            <a:pPr defTabSz="933961">
              <a:defRPr/>
            </a:pPr>
            <a:r>
              <a:rPr lang="es-ES_tradnl" dirty="0" smtClean="0">
                <a:latin typeface="Arial" pitchFamily="34" charset="0"/>
                <a:cs typeface="Arial" pitchFamily="34" charset="0"/>
              </a:rPr>
              <a:t>Estos objetivos se asientan en cinco programas principales que representan un conjunto de medidas para evaluar y abordar los riesgos y obstáculos que persisten para la transformación encaminada a un desarrollo de bajo nivel de emisiones de carbono</a:t>
            </a:r>
            <a:r>
              <a:rPr lang="en-US" sz="1200" dirty="0" smtClean="0">
                <a:latin typeface="Arial" charset="0"/>
                <a:ea typeface="Arial" charset="0"/>
                <a:cs typeface="Arial" charset="0"/>
              </a:rPr>
              <a:t>.</a:t>
            </a:r>
            <a:r>
              <a:rPr lang="en-US" sz="1200" baseline="0" dirty="0" smtClean="0">
                <a:latin typeface="Arial" charset="0"/>
                <a:ea typeface="Arial" charset="0"/>
                <a:cs typeface="Arial" charset="0"/>
              </a:rPr>
              <a:t> </a:t>
            </a:r>
          </a:p>
          <a:p>
            <a:pPr marL="228600" indent="-228600" defTabSz="933961">
              <a:buAutoNum type="arabicParenR"/>
              <a:defRPr/>
            </a:pPr>
            <a:r>
              <a:rPr lang="es-ES_tradnl" dirty="0" smtClean="0">
                <a:latin typeface="Arial" charset="0"/>
                <a:cs typeface="Arial" charset="0"/>
              </a:rPr>
              <a:t>Promover el desarrollo, la demostración y el financiamiento oportunos de tecnologías con bajo nivel de emisiones de carbono y opciones de mitigación</a:t>
            </a:r>
            <a:r>
              <a:rPr lang="es-ES" dirty="0" smtClean="0">
                <a:latin typeface="Arial" charset="0"/>
                <a:cs typeface="Arial" charset="0"/>
              </a:rPr>
              <a:t>.</a:t>
            </a:r>
            <a:endParaRPr lang="en-US" sz="1200" baseline="0" dirty="0" smtClean="0">
              <a:latin typeface="Arial" charset="0"/>
              <a:cs typeface="Arial" charset="0"/>
            </a:endParaRPr>
          </a:p>
          <a:p>
            <a:pPr marL="228600" indent="-228600" defTabSz="933961">
              <a:buAutoNum type="arabicParenR"/>
              <a:defRPr/>
            </a:pPr>
            <a:r>
              <a:rPr lang="es-ES_tradnl" dirty="0" smtClean="0">
                <a:latin typeface="Arial" charset="0"/>
                <a:cs typeface="Arial" charset="0"/>
              </a:rPr>
              <a:t>Desarrollar y demostrar paquetes novedosos de políticas e iniciativas de mercado para propiciar una nueva serie de medidas de mitigación</a:t>
            </a:r>
            <a:r>
              <a:rPr lang="es-ES" dirty="0" smtClean="0">
                <a:latin typeface="Arial" charset="0"/>
                <a:cs typeface="Arial" charset="0"/>
              </a:rPr>
              <a:t>.</a:t>
            </a:r>
            <a:endParaRPr lang="en-US" sz="1200" baseline="0" dirty="0" smtClean="0">
              <a:latin typeface="Arial" charset="0"/>
              <a:cs typeface="Arial" charset="0"/>
            </a:endParaRPr>
          </a:p>
          <a:p>
            <a:pPr marL="228600" indent="-228600" defTabSz="933961">
              <a:buAutoNum type="arabicParenR"/>
              <a:defRPr/>
            </a:pPr>
            <a:r>
              <a:rPr lang="es-ES_tradnl" dirty="0" smtClean="0">
                <a:latin typeface="Arial" charset="0"/>
                <a:cs typeface="Arial" charset="0"/>
              </a:rPr>
              <a:t>Promover sistemas urbanos integrados de bajo nivel de emisiones</a:t>
            </a:r>
            <a:r>
              <a:rPr lang="es-ES" dirty="0" smtClean="0">
                <a:latin typeface="Arial" charset="0"/>
                <a:cs typeface="Arial" charset="0"/>
              </a:rPr>
              <a:t>.</a:t>
            </a:r>
            <a:endParaRPr lang="en-US" sz="1200" baseline="0" dirty="0" smtClean="0">
              <a:latin typeface="Arial" charset="0"/>
              <a:cs typeface="Arial" charset="0"/>
            </a:endParaRPr>
          </a:p>
          <a:p>
            <a:pPr marL="228600" indent="-228600" defTabSz="933961">
              <a:buAutoNum type="arabicParenR"/>
              <a:defRPr/>
            </a:pPr>
            <a:r>
              <a:rPr lang="es-ES_tradnl" dirty="0" smtClean="0">
                <a:latin typeface="Arial" charset="0"/>
                <a:cs typeface="Arial" charset="0"/>
              </a:rPr>
              <a:t>Promover la conservación y el aumento de las reservas de carbono en los bosques, y otros usos de la tierra, y apoyar prácticas agrícolas inteligentes respecto del clima</a:t>
            </a:r>
            <a:r>
              <a:rPr lang="es-ES" dirty="0" smtClean="0">
                <a:latin typeface="Arial" charset="0"/>
                <a:cs typeface="Arial" charset="0"/>
              </a:rPr>
              <a:t>.</a:t>
            </a:r>
            <a:endParaRPr lang="en-US" sz="1200" baseline="0" dirty="0" smtClean="0">
              <a:latin typeface="Arial" charset="0"/>
              <a:cs typeface="Arial" charset="0"/>
            </a:endParaRPr>
          </a:p>
          <a:p>
            <a:pPr marL="228600" indent="-228600" defTabSz="933961">
              <a:buAutoNum type="arabicParenR"/>
              <a:defRPr/>
            </a:pPr>
            <a:r>
              <a:rPr lang="es-ES_tradnl" dirty="0" smtClean="0">
                <a:latin typeface="Arial" charset="0"/>
                <a:cs typeface="Arial" charset="0"/>
              </a:rPr>
              <a:t>Integrar las conclusiones de las actividades habilitantes y de las obligaciones emanadas de la Convención en los procesos de planificación nacionales y los aportes del país a la mitigación</a:t>
            </a:r>
            <a:r>
              <a:rPr lang="es-ES" dirty="0" smtClean="0">
                <a:latin typeface="Arial" charset="0"/>
                <a:cs typeface="Arial" charset="0"/>
              </a:rPr>
              <a:t>.</a:t>
            </a:r>
            <a:endParaRPr lang="en-US" sz="1200" baseline="0" dirty="0" smtClean="0">
              <a:latin typeface="Arial" charset="0"/>
              <a:cs typeface="Arial" charset="0"/>
            </a:endParaRPr>
          </a:p>
          <a:p>
            <a:pPr defTabSz="933961">
              <a:defRPr/>
            </a:pPr>
            <a:endParaRPr lang="en-US" sz="1200" baseline="0" dirty="0" smtClean="0">
              <a:latin typeface="Arial" charset="0"/>
              <a:cs typeface="Arial" charset="0"/>
            </a:endParaRPr>
          </a:p>
          <a:p>
            <a:pPr defTabSz="933961">
              <a:defRPr/>
            </a:pPr>
            <a:r>
              <a:rPr lang="es-ES_tradnl" sz="1200" baseline="0" dirty="0" smtClean="0">
                <a:latin typeface="Arial" charset="0"/>
                <a:cs typeface="Arial" charset="0"/>
              </a:rPr>
              <a:t>Estos </a:t>
            </a:r>
            <a:r>
              <a:rPr lang="es-ES_tradnl" dirty="0" smtClean="0">
                <a:latin typeface="Arial" charset="0"/>
                <a:cs typeface="Arial" charset="0"/>
              </a:rPr>
              <a:t>programas tienen por objetivo lograr los siguientes tres resultados</a:t>
            </a:r>
            <a:r>
              <a:rPr lang="en-US" sz="1200" baseline="0" dirty="0" smtClean="0">
                <a:latin typeface="Arial" charset="0"/>
                <a:cs typeface="Arial" charset="0"/>
              </a:rPr>
              <a:t>: </a:t>
            </a:r>
          </a:p>
          <a:p>
            <a:pPr marL="228600" indent="-228600" defTabSz="933961">
              <a:buAutoNum type="arabicParenR"/>
              <a:defRPr/>
            </a:pPr>
            <a:r>
              <a:rPr lang="es-ES_tradnl" dirty="0" smtClean="0">
                <a:latin typeface="Arial" charset="0"/>
                <a:cs typeface="Arial" charset="0"/>
              </a:rPr>
              <a:t>adopción acelerada de tecnologías novedosas y prácticas de gestión para la reducción de las emisiones de GEI y el secuestro de carbono</a:t>
            </a:r>
            <a:r>
              <a:rPr lang="en-US" sz="1200" baseline="0" dirty="0" smtClean="0">
                <a:latin typeface="Arial" charset="0"/>
                <a:cs typeface="Arial" charset="0"/>
              </a:rPr>
              <a:t>; </a:t>
            </a:r>
          </a:p>
          <a:p>
            <a:pPr marL="228600" indent="-228600" defTabSz="933961">
              <a:buAutoNum type="arabicParenR"/>
              <a:defRPr/>
            </a:pPr>
            <a:r>
              <a:rPr lang="es-ES_tradnl" dirty="0" smtClean="0">
                <a:latin typeface="Arial" charset="0"/>
                <a:cs typeface="Arial" charset="0"/>
              </a:rPr>
              <a:t>marcos regulatorios, </a:t>
            </a:r>
            <a:r>
              <a:rPr lang="es-ES_tradnl" dirty="0">
                <a:latin typeface="Arial" charset="0"/>
                <a:cs typeface="Arial" charset="0"/>
              </a:rPr>
              <a:t>de </a:t>
            </a:r>
            <a:r>
              <a:rPr lang="es-ES_tradnl" dirty="0" smtClean="0">
                <a:latin typeface="Arial" charset="0"/>
                <a:cs typeface="Arial" charset="0"/>
              </a:rPr>
              <a:t>políticas y de planificación para promover el desarrollo acelerado de bajo nivel de emisiones de GEI y la mitigación de las emisiones</a:t>
            </a:r>
            <a:r>
              <a:rPr lang="en-US" sz="1200" baseline="0" dirty="0" smtClean="0">
                <a:latin typeface="Arial" charset="0"/>
                <a:cs typeface="Arial" charset="0"/>
              </a:rPr>
              <a:t>;</a:t>
            </a:r>
          </a:p>
          <a:p>
            <a:pPr marL="228600" indent="-228600" defTabSz="933961">
              <a:buAutoNum type="arabicParenR"/>
              <a:defRPr/>
            </a:pPr>
            <a:r>
              <a:rPr lang="es-ES_tradnl" dirty="0" smtClean="0">
                <a:latin typeface="Arial" charset="0"/>
                <a:cs typeface="Arial" charset="0"/>
              </a:rPr>
              <a:t>demostración e instrumentación de mecanismos financieros de apoyo a las reducciones de GEI</a:t>
            </a:r>
            <a:r>
              <a:rPr lang="es-ES" dirty="0" smtClean="0">
                <a:latin typeface="Arial" charset="0"/>
                <a:cs typeface="Arial" charset="0"/>
              </a:rPr>
              <a:t>.</a:t>
            </a:r>
            <a:endParaRPr lang="en-US" sz="1200" dirty="0" smtClean="0">
              <a:latin typeface="Arial" charset="0"/>
              <a:cs typeface="Arial" charset="0"/>
            </a:endParaRPr>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4490379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R="0" lvl="0">
              <a:lnSpc>
                <a:spcPct val="115000"/>
              </a:lnSpc>
              <a:spcBef>
                <a:spcPts val="0"/>
              </a:spcBef>
              <a:spcAft>
                <a:spcPts val="0"/>
              </a:spcAft>
            </a:pPr>
            <a:r>
              <a:rPr lang="en-US" sz="1400" dirty="0" smtClean="0">
                <a:ea typeface="Calibri"/>
                <a:cs typeface="Times New Roman"/>
              </a:rPr>
              <a:t>It </a:t>
            </a:r>
            <a:r>
              <a:rPr lang="en-US" sz="1400" dirty="0">
                <a:ea typeface="Calibri"/>
                <a:cs typeface="Times New Roman"/>
              </a:rPr>
              <a:t>makes a huge amount of sense trying to reduce the destructive footprint of this small number of very impactful commodities by working with all the players in the value chain. </a:t>
            </a:r>
            <a:endParaRPr lang="en-US" sz="1400" dirty="0" smtClean="0">
              <a:ea typeface="Calibri"/>
              <a:cs typeface="Times New Roman"/>
            </a:endParaRPr>
          </a:p>
          <a:p>
            <a:pPr marR="0" lvl="0">
              <a:lnSpc>
                <a:spcPct val="115000"/>
              </a:lnSpc>
              <a:spcBef>
                <a:spcPts val="0"/>
              </a:spcBef>
              <a:spcAft>
                <a:spcPts val="0"/>
              </a:spcAft>
            </a:pPr>
            <a:endParaRPr lang="en-US" sz="1400" dirty="0" smtClean="0">
              <a:ea typeface="Calibri"/>
              <a:cs typeface="Times New Roman"/>
            </a:endParaRPr>
          </a:p>
          <a:p>
            <a:pPr marR="0" lvl="0">
              <a:lnSpc>
                <a:spcPct val="115000"/>
              </a:lnSpc>
              <a:spcBef>
                <a:spcPts val="0"/>
              </a:spcBef>
              <a:spcAft>
                <a:spcPts val="0"/>
              </a:spcAft>
            </a:pPr>
            <a:r>
              <a:rPr lang="en-US" sz="1400" dirty="0" smtClean="0">
                <a:ea typeface="Calibri"/>
                <a:cs typeface="Times New Roman"/>
              </a:rPr>
              <a:t>This </a:t>
            </a:r>
            <a:r>
              <a:rPr lang="en-US" sz="1400" dirty="0">
                <a:ea typeface="Calibri"/>
                <a:cs typeface="Times New Roman"/>
              </a:rPr>
              <a:t>proposed signature program intends to take deforestation out of the supply chains of a few critical commodities by supporting action with the different sets of actors committed to this overall goal, including producers, traders, processors, brands and retailers, and eventually to the consumers. This program will achieve results on the ground by sending clear market signals to reward primary producers who improve their performance and eliminate deforestation.</a:t>
            </a:r>
          </a:p>
          <a:p>
            <a:endParaRPr lang="en-US" sz="1400"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6685935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Target</a:t>
            </a:r>
            <a:r>
              <a:rPr lang="en-US" baseline="0" dirty="0" smtClean="0"/>
              <a:t> 7, 15,8</a:t>
            </a:r>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558430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19017213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a:xfrm>
            <a:off x="6221987" y="8782120"/>
            <a:ext cx="166224" cy="181639"/>
          </a:xfrm>
        </p:spPr>
        <p:txBody>
          <a:bodyPr/>
          <a:lstStyle/>
          <a:p>
            <a:fld id="{ED756FD2-877B-4175-9CA8-110E846B388A}" type="slidenum">
              <a:rPr lang="en-US" smtClean="0">
                <a:solidFill>
                  <a:prstClr val="black"/>
                </a:solidFill>
              </a:rPr>
              <a:pPr/>
              <a:t>35</a:t>
            </a:fld>
            <a:endParaRPr lang="en-US">
              <a:solidFill>
                <a:prstClr val="black"/>
              </a:solidFill>
            </a:endParaRPr>
          </a:p>
        </p:txBody>
      </p:sp>
    </p:spTree>
    <p:extLst>
      <p:ext uri="{BB962C8B-B14F-4D97-AF65-F5344CB8AC3E}">
        <p14:creationId xmlns:p14="http://schemas.microsoft.com/office/powerpoint/2010/main" val="4067672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914400" y="457200"/>
            <a:ext cx="3213100" cy="2411413"/>
          </a:xfrm>
          <a:ln/>
        </p:spPr>
      </p:sp>
      <p:sp>
        <p:nvSpPr>
          <p:cNvPr id="29698" name="Rectangle 3"/>
          <p:cNvSpPr>
            <a:spLocks noGrp="1" noChangeArrowheads="1"/>
          </p:cNvSpPr>
          <p:nvPr>
            <p:ph type="body" idx="1"/>
          </p:nvPr>
        </p:nvSpPr>
        <p:spPr>
          <a:xfrm>
            <a:off x="913805" y="4349751"/>
            <a:ext cx="5030391" cy="4133548"/>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v-SE" dirty="0" smtClean="0">
                <a:latin typeface="Times" charset="0"/>
              </a:rPr>
              <a:t>The </a:t>
            </a:r>
            <a:r>
              <a:rPr lang="sv-SE" dirty="0">
                <a:latin typeface="Times" charset="0"/>
              </a:rPr>
              <a:t>reason for the Rio+20 conference was that it is more and more clear that we are now in a A new global era, human activities have expanded to the degree that we are not only shaping local and regional ecosystems, but now also the functioning of Earth as a whole, reflected e.g. in the climate change debate</a:t>
            </a:r>
            <a:endParaRPr lang="en-US" dirty="0">
              <a:latin typeface="Times" charset="0"/>
            </a:endParaRPr>
          </a:p>
          <a:p>
            <a:pPr eaLnBrk="1" hangingPunct="1"/>
            <a:endParaRPr lang="en-US" dirty="0">
              <a:latin typeface="Times" charset="0"/>
            </a:endParaRPr>
          </a:p>
        </p:txBody>
      </p:sp>
    </p:spTree>
    <p:extLst>
      <p:ext uri="{BB962C8B-B14F-4D97-AF65-F5344CB8AC3E}">
        <p14:creationId xmlns:p14="http://schemas.microsoft.com/office/powerpoint/2010/main" val="1051502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ln/>
        </p:spPr>
      </p:sp>
      <p:sp>
        <p:nvSpPr>
          <p:cNvPr id="3789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a:cs typeface="Arial" charset="0"/>
              </a:rPr>
              <a:t>At 2009 Johan </a:t>
            </a:r>
            <a:r>
              <a:rPr lang="en-GB" dirty="0" err="1">
                <a:cs typeface="Arial" charset="0"/>
              </a:rPr>
              <a:t>Rockström</a:t>
            </a:r>
            <a:r>
              <a:rPr lang="en-GB" dirty="0">
                <a:cs typeface="Arial" charset="0"/>
              </a:rPr>
              <a:t> at the Stockholm Resilience Centre brought together a group of leading scientist and they came up with the concept of planetary boundaries. They identified nine earth system processes that are </a:t>
            </a:r>
            <a:r>
              <a:rPr lang="en-GB" dirty="0" err="1">
                <a:cs typeface="Arial" charset="0"/>
              </a:rPr>
              <a:t>ciritical</a:t>
            </a:r>
            <a:r>
              <a:rPr lang="en-GB" dirty="0">
                <a:cs typeface="Arial" charset="0"/>
              </a:rPr>
              <a:t> to keep the earth in a stable state, We do not know where the exact tipping points are, they should more be seen as zones where  tipping points could happen. We know that all the boundaries are interlinked, and we know that for example the biodiversity and climate are at risk.</a:t>
            </a:r>
            <a:r>
              <a:rPr lang="sv-SE" dirty="0"/>
              <a:t> The rates of changetaht we observe cannot continue without significantly  eroding the resilience of major components of Earth-system functioning.</a:t>
            </a:r>
            <a:endParaRPr lang="en-GB" dirty="0">
              <a:cs typeface="Arial" charset="0"/>
            </a:endParaRPr>
          </a:p>
          <a:p>
            <a:r>
              <a:rPr lang="en-GB" dirty="0">
                <a:cs typeface="Arial" charset="0"/>
              </a:rPr>
              <a:t>These </a:t>
            </a:r>
            <a:r>
              <a:rPr lang="en-GB" dirty="0" err="1">
                <a:cs typeface="Arial" charset="0"/>
              </a:rPr>
              <a:t>bounderie</a:t>
            </a:r>
            <a:r>
              <a:rPr lang="en-GB" dirty="0">
                <a:cs typeface="Arial" charset="0"/>
              </a:rPr>
              <a:t> sets the limits for any economic development. Oxfam have taken the planetary boundary idea and added social boundaries, and argue just the same as the planet provides biophysical limits, the world has </a:t>
            </a:r>
            <a:r>
              <a:rPr lang="en-GB" dirty="0" err="1">
                <a:cs typeface="Arial" charset="0"/>
              </a:rPr>
              <a:t>agreedin</a:t>
            </a:r>
            <a:r>
              <a:rPr lang="en-GB" dirty="0">
                <a:cs typeface="Arial" charset="0"/>
              </a:rPr>
              <a:t> </a:t>
            </a:r>
            <a:r>
              <a:rPr lang="en-GB" dirty="0" err="1">
                <a:cs typeface="Arial" charset="0"/>
              </a:rPr>
              <a:t>rio</a:t>
            </a:r>
            <a:r>
              <a:rPr lang="en-GB" dirty="0">
                <a:cs typeface="Arial" charset="0"/>
              </a:rPr>
              <a:t>  on critical social foundations below which people should not live, based on human rights, poverty alleviation and equity aspects</a:t>
            </a:r>
            <a:r>
              <a:rPr lang="en-GB" dirty="0" smtClean="0">
                <a:cs typeface="Arial" charset="0"/>
              </a:rPr>
              <a:t>.</a:t>
            </a:r>
          </a:p>
          <a:p>
            <a:endParaRPr lang="en-GB" dirty="0">
              <a:cs typeface="Arial" charset="0"/>
            </a:endParaRPr>
          </a:p>
          <a:p>
            <a:r>
              <a:rPr lang="en-GB" dirty="0">
                <a:cs typeface="Arial" charset="0"/>
              </a:rPr>
              <a:t>I just wanted to start with this slide to set the scene regarding social ecological system and resilience thinking</a:t>
            </a:r>
            <a:r>
              <a:rPr lang="en-GB" dirty="0" smtClean="0">
                <a:cs typeface="Arial" charset="0"/>
              </a:rPr>
              <a:t>.</a:t>
            </a:r>
            <a:endParaRPr lang="en-GB" dirty="0">
              <a:cs typeface="Arial" charset="0"/>
            </a:endParaRPr>
          </a:p>
          <a:p>
            <a:endParaRPr lang="en-GB" dirty="0">
              <a:cs typeface="Arial" charset="0"/>
            </a:endParaRPr>
          </a:p>
          <a:p>
            <a:r>
              <a:rPr lang="sv-SE" dirty="0"/>
              <a:t>Resilience has under the Convention been mainly been mentioned related to Cliamte change for example Target 15: By 2020, ecosystem resilience and the contribution of biodiversity to carbon stocks have been enhanced, through conservation and restoration, including restoration of at least 15</a:t>
            </a:r>
          </a:p>
          <a:p>
            <a:r>
              <a:rPr lang="sv-SE" dirty="0"/>
              <a:t>per cent of degraded ecosystems, thereby contributing to climate change mitigation and adaptation and to combating desertification.</a:t>
            </a:r>
          </a:p>
          <a:p>
            <a:r>
              <a:rPr lang="sv-SE" dirty="0"/>
              <a:t>In this side event we will present some of the ideas related to resilience and Resilience assessment.</a:t>
            </a:r>
          </a:p>
          <a:p>
            <a:endParaRPr lang="en-GB" dirty="0">
              <a:cs typeface="Arial" charset="0"/>
            </a:endParaRPr>
          </a:p>
          <a:p>
            <a:r>
              <a:rPr lang="en-GB" dirty="0">
                <a:cs typeface="Arial" charset="0"/>
              </a:rPr>
              <a:t> We are also now trying to see how we could use this concept to </a:t>
            </a:r>
            <a:r>
              <a:rPr lang="en-GB" dirty="0" err="1">
                <a:cs typeface="Arial" charset="0"/>
              </a:rPr>
              <a:t>contribtue</a:t>
            </a:r>
            <a:r>
              <a:rPr lang="en-GB" dirty="0">
                <a:cs typeface="Arial" charset="0"/>
              </a:rPr>
              <a:t> to the development  of Sustainable development goals</a:t>
            </a:r>
          </a:p>
          <a:p>
            <a:endParaRPr lang="en-GB" dirty="0">
              <a:cs typeface="Arial" charset="0"/>
            </a:endParaRPr>
          </a:p>
          <a:p>
            <a:endParaRPr lang="en-GB" dirty="0">
              <a:cs typeface="Arial" charset="0"/>
            </a:endParaRPr>
          </a:p>
          <a:p>
            <a:endParaRPr lang="en-GB" dirty="0">
              <a:solidFill>
                <a:schemeClr val="bg1"/>
              </a:solidFill>
              <a:latin typeface="Verdana" charset="0"/>
              <a:cs typeface="Arial" charset="0"/>
            </a:endParaRPr>
          </a:p>
          <a:p>
            <a:r>
              <a:rPr lang="sv-SE" dirty="0">
                <a:solidFill>
                  <a:schemeClr val="bg1"/>
                </a:solidFill>
                <a:latin typeface="Verdana" charset="0"/>
                <a:cs typeface="Verdana" charset="0"/>
              </a:rPr>
              <a:t>Continued biodiversiy loss</a:t>
            </a:r>
          </a:p>
          <a:p>
            <a:pPr eaLnBrk="1" hangingPunct="1">
              <a:spcBef>
                <a:spcPct val="50000"/>
              </a:spcBef>
            </a:pPr>
            <a:r>
              <a:rPr lang="en-US" dirty="0">
                <a:solidFill>
                  <a:schemeClr val="bg1"/>
                </a:solidFill>
                <a:latin typeface="Verdana" charset="0"/>
              </a:rPr>
              <a:t>Aichi Biodiversity Targets </a:t>
            </a:r>
            <a:r>
              <a:rPr lang="en-GB" dirty="0">
                <a:solidFill>
                  <a:schemeClr val="bg1"/>
                </a:solidFill>
                <a:latin typeface="Verdana" charset="0"/>
              </a:rPr>
              <a:t>under CBD, to halt the loss of biodiversity to ensure that by 2020 ecosystems are resilient and continue to provide essential services, thereby securing the planet’s variety of life, and contributing to human well-being, and poverty eradication.</a:t>
            </a:r>
          </a:p>
          <a:p>
            <a:pPr eaLnBrk="1" hangingPunct="1">
              <a:spcBef>
                <a:spcPct val="50000"/>
              </a:spcBef>
            </a:pPr>
            <a:r>
              <a:rPr lang="en-GB" dirty="0">
                <a:solidFill>
                  <a:schemeClr val="bg1"/>
                </a:solidFill>
                <a:latin typeface="Verdana" charset="0"/>
              </a:rPr>
              <a:t>According to Global Biodiversity Outlook 3: </a:t>
            </a:r>
          </a:p>
          <a:p>
            <a:pPr eaLnBrk="1" hangingPunct="1">
              <a:spcBef>
                <a:spcPct val="50000"/>
              </a:spcBef>
              <a:buFontTx/>
              <a:buChar char="•"/>
            </a:pPr>
            <a:r>
              <a:rPr lang="en-GB" dirty="0">
                <a:solidFill>
                  <a:schemeClr val="bg1"/>
                </a:solidFill>
                <a:latin typeface="Verdana" charset="0"/>
              </a:rPr>
              <a:t> Species which have been assessed for extinction risk are on average moving closer to extinction. Nearly a quarter of plant species are estimated to be threatened with extinction.</a:t>
            </a:r>
          </a:p>
          <a:p>
            <a:pPr eaLnBrk="1" hangingPunct="1">
              <a:spcBef>
                <a:spcPct val="50000"/>
              </a:spcBef>
              <a:buFontTx/>
              <a:buChar char="•"/>
            </a:pPr>
            <a:r>
              <a:rPr lang="en-GB" dirty="0">
                <a:solidFill>
                  <a:schemeClr val="bg1"/>
                </a:solidFill>
                <a:latin typeface="Verdana" charset="0"/>
              </a:rPr>
              <a:t> Crop and livestock genetic diversity continues to decline in agricultural systems.</a:t>
            </a:r>
          </a:p>
          <a:p>
            <a:pPr eaLnBrk="1" hangingPunct="1">
              <a:spcBef>
                <a:spcPct val="50000"/>
              </a:spcBef>
              <a:buFontTx/>
              <a:buChar char="•"/>
            </a:pPr>
            <a:r>
              <a:rPr lang="en-GB" dirty="0">
                <a:solidFill>
                  <a:schemeClr val="bg1"/>
                </a:solidFill>
                <a:latin typeface="Verdana" charset="0"/>
              </a:rPr>
              <a:t>The ﬁve principal pressures directly driving biodiversity loss (habitat change, overexploitation, pollution, invasive alien species and climate change) are either constant or increasing in intensity.</a:t>
            </a:r>
          </a:p>
          <a:p>
            <a:endParaRPr lang="en-US" b="1" dirty="0">
              <a:solidFill>
                <a:schemeClr val="bg1"/>
              </a:solidFill>
              <a:latin typeface="Verdana" charset="0"/>
              <a:cs typeface="Verdana" charset="0"/>
            </a:endParaRPr>
          </a:p>
          <a:p>
            <a:endParaRPr lang="en-GB" b="1" dirty="0">
              <a:cs typeface="Arial" charset="0"/>
            </a:endParaRPr>
          </a:p>
          <a:p>
            <a:endParaRPr lang="en-US" dirty="0">
              <a:latin typeface="Times" charset="0"/>
            </a:endParaRPr>
          </a:p>
        </p:txBody>
      </p:sp>
    </p:spTree>
    <p:extLst>
      <p:ext uri="{BB962C8B-B14F-4D97-AF65-F5344CB8AC3E}">
        <p14:creationId xmlns:p14="http://schemas.microsoft.com/office/powerpoint/2010/main" val="117468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7907" y="4995327"/>
            <a:ext cx="5932485" cy="3939540"/>
          </a:xfrm>
        </p:spPr>
        <p:txBody>
          <a:bodyPr/>
          <a:lstStyle/>
          <a:p>
            <a:pPr defTabSz="919738">
              <a:defRPr/>
            </a:pPr>
            <a:endParaRPr lang="es-ES" dirty="0"/>
          </a:p>
          <a:p>
            <a:pPr defTabSz="919738">
              <a:defRPr/>
            </a:pPr>
            <a:endParaRPr lang="es-ES" dirty="0"/>
          </a:p>
          <a:p>
            <a:pPr defTabSz="919738">
              <a:defRPr/>
            </a:pPr>
            <a:r>
              <a:rPr dirty="0" smtClean="0"/>
              <a:t>I want to emphasize three points here. First, some of key earth ecosystems are near or beyond tipping points.</a:t>
            </a:r>
          </a:p>
          <a:p>
            <a:pPr defTabSz="919738">
              <a:defRPr/>
            </a:pPr>
            <a:endParaRPr lang="es-ES" dirty="0"/>
          </a:p>
          <a:p>
            <a:pPr defTabSz="919738">
              <a:defRPr/>
            </a:pPr>
            <a:r>
              <a:rPr dirty="0" smtClean="0"/>
              <a:t>Second, the GEF is operating in almost all of identified ecosystems and have mandate from MEAs. </a:t>
            </a:r>
            <a:endParaRPr lang="es-ES" dirty="0"/>
          </a:p>
          <a:p>
            <a:pPr defTabSz="919738">
              <a:defRPr/>
            </a:pPr>
            <a:endParaRPr lang="es-ES" dirty="0"/>
          </a:p>
          <a:p>
            <a:pPr defTabSz="919738">
              <a:defRPr/>
            </a:pPr>
            <a:r>
              <a:rPr dirty="0" smtClean="0"/>
              <a:t>Third, the GEF is in a prime position to tackle those tipping points most effectively by adopting an integrated approach.</a:t>
            </a:r>
            <a:r>
              <a:rPr lang="en-US" dirty="0" smtClean="0"/>
              <a:t> </a:t>
            </a:r>
            <a:endParaRPr dirty="0" smtClean="0"/>
          </a:p>
          <a:p>
            <a:pPr defTabSz="919738">
              <a:defRPr/>
            </a:pPr>
            <a:endParaRPr lang="es-ES" dirty="0" smtClean="0"/>
          </a:p>
          <a:p>
            <a:pPr defTabSz="919738">
              <a:defRPr/>
            </a:pPr>
            <a:r>
              <a:rPr dirty="0" smtClean="0"/>
              <a:t>WE ARE THE ONLY INSTITUTION TO BE ABLE TO ADDRESS THESE CHALLENGES IN AN INTEGRATED AND HOLISTIC APPROACH</a:t>
            </a:r>
            <a:endParaRPr lang="es-ES" dirty="0"/>
          </a:p>
        </p:txBody>
      </p:sp>
      <p:sp>
        <p:nvSpPr>
          <p:cNvPr id="4" name="Slide Number Placeholder 3"/>
          <p:cNvSpPr>
            <a:spLocks noGrp="1"/>
          </p:cNvSpPr>
          <p:nvPr>
            <p:ph type="sldNum" sz="quarter" idx="10"/>
          </p:nvPr>
        </p:nvSpPr>
        <p:spPr>
          <a:xfrm>
            <a:off x="6325138" y="8928489"/>
            <a:ext cx="85255" cy="184666"/>
          </a:xfrm>
        </p:spPr>
        <p:txBody>
          <a:bodyPr/>
          <a:lstStyle/>
          <a:p>
            <a:pPr>
              <a:defRPr/>
            </a:pPr>
            <a:fld id="{3C3A632B-FBDE-46D4-BF6F-6D14421E6342}" type="slidenum">
              <a:rPr lang="en-US" smtClean="0"/>
              <a:pPr>
                <a:defRPr/>
              </a:pPr>
              <a:t>6</a:t>
            </a:fld>
            <a:endParaRPr lang="es-ES" dirty="0"/>
          </a:p>
        </p:txBody>
      </p:sp>
    </p:spTree>
    <p:extLst>
      <p:ext uri="{BB962C8B-B14F-4D97-AF65-F5344CB8AC3E}">
        <p14:creationId xmlns:p14="http://schemas.microsoft.com/office/powerpoint/2010/main" val="8646346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47800" y="280988"/>
            <a:ext cx="3987800" cy="2990850"/>
          </a:xfrm>
        </p:spPr>
      </p:sp>
      <p:sp>
        <p:nvSpPr>
          <p:cNvPr id="3" name="Notes Placeholder 2"/>
          <p:cNvSpPr>
            <a:spLocks noGrp="1"/>
          </p:cNvSpPr>
          <p:nvPr>
            <p:ph type="body" idx="1"/>
          </p:nvPr>
        </p:nvSpPr>
        <p:spPr>
          <a:xfrm>
            <a:off x="93607" y="2987491"/>
            <a:ext cx="6649555" cy="5539978"/>
          </a:xfrm>
        </p:spPr>
        <p:txBody>
          <a:bodyPr/>
          <a:lstStyle/>
          <a:p>
            <a:r>
              <a:rPr lang="es-ES" sz="800" b="1" i="1" dirty="0" smtClean="0"/>
              <a:t>**Esta diapositiva tiene animación.**</a:t>
            </a:r>
          </a:p>
          <a:p>
            <a:endParaRPr lang="es-ES" sz="800" i="1" dirty="0" smtClean="0"/>
          </a:p>
          <a:p>
            <a:r>
              <a:rPr lang="es-ES" sz="800" b="1" i="1" u="sng" dirty="0" smtClean="0"/>
              <a:t>Animación 1  </a:t>
            </a:r>
          </a:p>
          <a:p>
            <a:r>
              <a:rPr lang="es-ES" sz="800" dirty="0" smtClean="0"/>
              <a:t>¿Cómo podemos abordar la degradación del medio ambiente mundial del modo más efectivo?  Comencemos con nuestras preocupaciones más inmediatas: degradación del medio ambiente mundial.  </a:t>
            </a:r>
          </a:p>
          <a:p>
            <a:endParaRPr lang="es-ES" sz="800" dirty="0" smtClean="0"/>
          </a:p>
          <a:p>
            <a:r>
              <a:rPr lang="es-ES" sz="800" b="1" i="1" u="sng" dirty="0" smtClean="0"/>
              <a:t>Animación 2</a:t>
            </a:r>
          </a:p>
          <a:p>
            <a:r>
              <a:rPr lang="es-ES" sz="800" dirty="0" smtClean="0"/>
              <a:t>Para analizar la forma más efectiva de abordar esta degradación, veamos las tendencias que subyacen a esos puntos críticos.  </a:t>
            </a:r>
          </a:p>
          <a:p>
            <a:endParaRPr lang="es-ES" sz="800" dirty="0" smtClean="0"/>
          </a:p>
          <a:p>
            <a:r>
              <a:rPr lang="es-ES" sz="800" dirty="0" smtClean="0"/>
              <a:t>Se observan tres tendencias muy marcadas: crecimiento demográfico, crecimiento de la clase media y urbanización.  Estas tendencias tendrán consecuencias notables sobre el consumo y los patrones de producción mundiales, que conducirán inexorablemente al choque con la naturaleza si no se introducen cambios.  </a:t>
            </a:r>
          </a:p>
          <a:p>
            <a:endParaRPr lang="es-ES" sz="800" dirty="0" smtClean="0"/>
          </a:p>
          <a:p>
            <a:r>
              <a:rPr lang="es-ES" sz="800" dirty="0" smtClean="0"/>
              <a:t>Sabemos que, al final de esta cadena causal,  estas tendencias subyacentes dan como resultado la degradación del medio ambiente mundial.  La pregunta es: ¿qué ocurre mientras tanto?</a:t>
            </a:r>
          </a:p>
          <a:p>
            <a:pPr marL="0" lvl="1" defTabSz="920638">
              <a:defRPr/>
            </a:pPr>
            <a:endParaRPr lang="es-ES" sz="800" dirty="0" smtClean="0"/>
          </a:p>
          <a:p>
            <a:pPr marL="0" lvl="1" defTabSz="920638">
              <a:defRPr/>
            </a:pPr>
            <a:r>
              <a:rPr lang="es-ES" sz="800" b="1" i="1" u="sng" dirty="0" smtClean="0"/>
              <a:t>Animación 3</a:t>
            </a:r>
          </a:p>
          <a:p>
            <a:pPr marL="0" lvl="1" defTabSz="920638">
              <a:defRPr/>
            </a:pPr>
            <a:r>
              <a:rPr lang="es-ES" sz="800" dirty="0" smtClean="0"/>
              <a:t>En primer lugar, tenemos los factores que provocan la degradación ambiental, derivados de las tres tendencias más marcadas.  ¿Cómo se hace frente a la duplicación de la demanda de alimentos, de transporte y de energía?  Específicamente, la agricultura, las construcciones, la energía eléctrica, el transporte y otros sectores como el del petróleo y el gas contribuyen a una producción y un consumo insostenibles.  </a:t>
            </a:r>
          </a:p>
          <a:p>
            <a:pPr marL="0" lvl="1" defTabSz="920638">
              <a:defRPr/>
            </a:pPr>
            <a:endParaRPr lang="es-ES" sz="800" dirty="0" smtClean="0"/>
          </a:p>
          <a:p>
            <a:pPr marL="0" lvl="1" defTabSz="920638">
              <a:defRPr/>
            </a:pPr>
            <a:r>
              <a:rPr lang="es-ES" sz="800" b="1" i="1" u="sng" dirty="0" smtClean="0"/>
              <a:t>Animación 4</a:t>
            </a:r>
          </a:p>
          <a:p>
            <a:pPr marL="0" lvl="1" defTabSz="920638">
              <a:defRPr/>
            </a:pPr>
            <a:r>
              <a:rPr lang="es-ES" sz="800" dirty="0" smtClean="0"/>
              <a:t>Estos factores generan presiones directas sobre el medio ambiente, bien conocidas por todos nosotros: las emisiones de gases de efecto invernadero que dan lugar al cambio climático; la deforestación que provoca pérdida de biodiversidad, etc. </a:t>
            </a:r>
          </a:p>
          <a:p>
            <a:pPr marL="0" lvl="1" defTabSz="920638">
              <a:defRPr/>
            </a:pPr>
            <a:endParaRPr lang="es-ES" sz="800" dirty="0" smtClean="0"/>
          </a:p>
          <a:p>
            <a:pPr marL="0" lvl="1" defTabSz="920638">
              <a:defRPr/>
            </a:pPr>
            <a:r>
              <a:rPr lang="es-ES" sz="800" dirty="0" smtClean="0"/>
              <a:t>Al observar la cadena completa, se puede ver cómo se desarrolla la historia.   </a:t>
            </a:r>
          </a:p>
          <a:p>
            <a:pPr marL="0" lvl="1" defTabSz="920638">
              <a:defRPr/>
            </a:pPr>
            <a:endParaRPr lang="es-ES" sz="800" dirty="0" smtClean="0"/>
          </a:p>
          <a:p>
            <a:pPr marL="0" lvl="1" defTabSz="920638">
              <a:defRPr/>
            </a:pPr>
            <a:r>
              <a:rPr lang="es-ES" sz="800" dirty="0" smtClean="0"/>
              <a:t>Por ejemplo, el crecimiento de una clase media urbana está generando mayor demanda y mayor producción de carne y aceite de palma.  Esto ha provocado la pérdida de bosques naturales y el drenaje de turberas, y el uso más extendido de fertilizantes químicos y de agua, lo que afecta diversos aspectos del medio ambiente mundial. </a:t>
            </a:r>
          </a:p>
          <a:p>
            <a:pPr marL="0" lvl="1" defTabSz="920638">
              <a:defRPr/>
            </a:pPr>
            <a:endParaRPr lang="es-ES" sz="800" b="1" dirty="0" smtClean="0"/>
          </a:p>
          <a:p>
            <a:pPr marL="0" lvl="1" defTabSz="920638">
              <a:defRPr/>
            </a:pPr>
            <a:r>
              <a:rPr lang="es-ES" sz="800" b="1" i="1" u="sng" dirty="0" smtClean="0"/>
              <a:t>Animación 5</a:t>
            </a:r>
          </a:p>
          <a:p>
            <a:r>
              <a:rPr lang="es-ES" sz="800" dirty="0" smtClean="0"/>
              <a:t>La ciencia nos ayuda a enfocarnos en lo más importante.  Creo que el FMAM debe concentrarse en abordar estos factores,</a:t>
            </a:r>
            <a:r>
              <a:rPr lang="es-ES" sz="800" baseline="0" dirty="0" smtClean="0"/>
              <a:t> </a:t>
            </a:r>
            <a:r>
              <a:rPr lang="es-ES" sz="800" dirty="0" smtClean="0"/>
              <a:t>no solo las presiones ambientales directas de la degradación. Los motivos son tres.  </a:t>
            </a:r>
          </a:p>
          <a:p>
            <a:endParaRPr lang="es-ES" sz="800" dirty="0" smtClean="0"/>
          </a:p>
          <a:p>
            <a:pPr defTabSz="920638">
              <a:defRPr/>
            </a:pPr>
            <a:r>
              <a:rPr lang="es-ES" sz="800" b="1" dirty="0" smtClean="0"/>
              <a:t>En primer lugar, al abordar estos factores se logrará un impacto más sistémico que si se trataran solo las presiones ambientales directas. </a:t>
            </a:r>
            <a:r>
              <a:rPr lang="es-ES" dirty="0" smtClean="0"/>
              <a:t> </a:t>
            </a:r>
            <a:r>
              <a:rPr lang="es-ES" sz="800" dirty="0" smtClean="0"/>
              <a:t>"Más vale prevenir que curar".   Lo mismo puede decirse del tratamiento de las cuestiones ambientales de alcance mundial.  </a:t>
            </a:r>
          </a:p>
          <a:p>
            <a:pPr defTabSz="920638">
              <a:defRPr/>
            </a:pPr>
            <a:endParaRPr lang="es-ES" sz="800" dirty="0" smtClean="0"/>
          </a:p>
          <a:p>
            <a:pPr lvl="0"/>
            <a:r>
              <a:rPr lang="es-ES" sz="800" b="1" dirty="0" smtClean="0"/>
              <a:t>En segundo lugar, estos factores generan múltiples beneficios para el medio ambiente mundial en gran escala. </a:t>
            </a:r>
            <a:r>
              <a:rPr lang="es-ES" sz="800" dirty="0" smtClean="0"/>
              <a:t> La producción de alimentos, por ejemplo, contribuye de manera significativa a la emisión de gases de efecto invernadero, utiliza grandes volúmenes de agua dulce, es una de las principales fuentes de contaminación del agua e introduce numerosos productos químicos tóxicos en el medio ambiente a través del uso de pesticidas y herbicidas.  </a:t>
            </a:r>
          </a:p>
          <a:p>
            <a:pPr lvl="0"/>
            <a:endParaRPr lang="es-ES" sz="800" b="1" dirty="0" smtClean="0"/>
          </a:p>
          <a:p>
            <a:pPr lvl="0"/>
            <a:r>
              <a:rPr lang="es-ES" sz="800" b="1" dirty="0" smtClean="0"/>
              <a:t>Por último, estos factores permiten al FMAM colocarse en una posición más conveniente para señalar de qué manera, al trabajar en pos de los objetivos referidos al medio ambiente mundial,</a:t>
            </a:r>
            <a:r>
              <a:rPr lang="es-ES" sz="800" b="1" baseline="0" dirty="0" smtClean="0"/>
              <a:t> se</a:t>
            </a:r>
            <a:r>
              <a:rPr lang="es-ES" sz="800" b="1" dirty="0" smtClean="0"/>
              <a:t> contribuye a lograr metas más amplias de desarrollo socioeconómico. </a:t>
            </a:r>
            <a:r>
              <a:rPr lang="es-ES" sz="800" dirty="0" smtClean="0"/>
              <a:t> Este enfoque respalda los esfuerzos de la comunidad mundial por erradicar la pobreza y transformar las economías a través del desarrollo sostenible como parte del programa de desarrollo posterior a 2015. </a:t>
            </a:r>
          </a:p>
          <a:p>
            <a:pPr lvl="0"/>
            <a:endParaRPr lang="es-ES" sz="800" b="1" dirty="0" smtClean="0"/>
          </a:p>
          <a:p>
            <a:pPr lvl="0"/>
            <a:r>
              <a:rPr lang="es-ES" sz="800" dirty="0" smtClean="0"/>
              <a:t>SE VE ASÍ LO IMPORTANTE QUE ES PARA NOSOTROS ENFOCARNOS EN ESTOS FACTORES SI PRETENDEMOS LOGRAR EL IMPACTO QUE NECESITAMOS. </a:t>
            </a:r>
            <a:endParaRPr lang="es-ES" sz="800" dirty="0"/>
          </a:p>
        </p:txBody>
      </p:sp>
      <p:sp>
        <p:nvSpPr>
          <p:cNvPr id="4" name="Slide Number Placeholder 3"/>
          <p:cNvSpPr>
            <a:spLocks noGrp="1"/>
          </p:cNvSpPr>
          <p:nvPr>
            <p:ph type="sldNum" sz="quarter" idx="10"/>
          </p:nvPr>
        </p:nvSpPr>
        <p:spPr>
          <a:xfrm>
            <a:off x="6325139" y="8928491"/>
            <a:ext cx="85255" cy="184667"/>
          </a:xfrm>
        </p:spPr>
        <p:txBody>
          <a:bodyPr/>
          <a:lstStyle/>
          <a:p>
            <a:pPr>
              <a:defRPr/>
            </a:pPr>
            <a:fld id="{3C3A632B-FBDE-46D4-BF6F-6D14421E6342}" type="slidenum">
              <a:rPr lang="en-US" smtClean="0">
                <a:solidFill>
                  <a:prstClr val="black"/>
                </a:solidFill>
              </a:rPr>
              <a:pPr>
                <a:defRPr/>
              </a:pPr>
              <a:t>7</a:t>
            </a:fld>
            <a:endParaRPr lang="es-ES" dirty="0">
              <a:solidFill>
                <a:prstClr val="black"/>
              </a:solidFill>
            </a:endParaRPr>
          </a:p>
        </p:txBody>
      </p:sp>
    </p:spTree>
    <p:extLst>
      <p:ext uri="{BB962C8B-B14F-4D97-AF65-F5344CB8AC3E}">
        <p14:creationId xmlns:p14="http://schemas.microsoft.com/office/powerpoint/2010/main" val="1153235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76254" y="4913439"/>
            <a:ext cx="5911956" cy="4177689"/>
          </a:xfrm>
        </p:spPr>
        <p:txBody>
          <a:bodyPr/>
          <a:lstStyle/>
          <a:p>
            <a:r>
              <a:rPr lang="en-US" b="1" u="sng" dirty="0"/>
              <a:t>More focus on drivers of environmental degradation has three implications on the GEF’s operating model.</a:t>
            </a:r>
          </a:p>
          <a:p>
            <a:endParaRPr lang="en-US" b="1" u="sng" dirty="0"/>
          </a:p>
          <a:p>
            <a:r>
              <a:rPr lang="en-US" b="1" u="sng" dirty="0"/>
              <a:t>First of all, we must become more targeted in “what” the GEF invests in.  </a:t>
            </a:r>
            <a:r>
              <a:rPr lang="en-US" dirty="0"/>
              <a:t>This is already underway with a greater focus on drivers and a balance between drivers and pressures within the GEF-6 focal area strategies and proposed integrated approaches.</a:t>
            </a:r>
          </a:p>
          <a:p>
            <a:pPr defTabSz="908676">
              <a:defRPr/>
            </a:pPr>
            <a:endParaRPr lang="en-US" b="1" dirty="0"/>
          </a:p>
          <a:p>
            <a:pPr defTabSz="908676">
              <a:defRPr/>
            </a:pPr>
            <a:r>
              <a:rPr lang="en-US" b="1" u="sng" dirty="0"/>
              <a:t>Secondly, we must be more strategic about “who” we work with. Our partners must include champions in economic development, finance, and sector ministries, as well as leaders in major cities, CSO stakeholders. Perhaps most critically, we must articulate a clear private sector engagement plan. </a:t>
            </a:r>
            <a:r>
              <a:rPr lang="en-US" dirty="0"/>
              <a:t>Across food, cities and power, the private sector – be it corporations, investors and financial intermediaries – are key players and the GEF must work with the private sector for higher impacts.</a:t>
            </a:r>
          </a:p>
          <a:p>
            <a:pPr defTabSz="908676">
              <a:defRPr/>
            </a:pPr>
            <a:endParaRPr lang="en-US" dirty="0"/>
          </a:p>
          <a:p>
            <a:pPr defTabSz="908676">
              <a:defRPr/>
            </a:pPr>
            <a:r>
              <a:rPr lang="en-US" b="1" u="sng" dirty="0"/>
              <a:t>Finally, we must be more proactive in “how” we operate.  Focusing more on scalable opportunities and operational modalities that support scalable solutions.</a:t>
            </a:r>
            <a:endParaRPr lang="en-US" dirty="0"/>
          </a:p>
          <a:p>
            <a:pPr defTabSz="908676">
              <a:defRPr/>
            </a:pPr>
            <a:endParaRPr lang="en-US" dirty="0"/>
          </a:p>
          <a:p>
            <a:pPr defTabSz="908676" eaLnBrk="0" fontAlgn="base" hangingPunct="0">
              <a:spcBef>
                <a:spcPct val="0"/>
              </a:spcBef>
              <a:spcAft>
                <a:spcPct val="0"/>
              </a:spcAft>
              <a:buClr>
                <a:schemeClr val="tx2"/>
              </a:buClr>
              <a:defRPr/>
            </a:pPr>
            <a:r>
              <a:rPr lang="en-US" dirty="0"/>
              <a:t>We know see this evolution in the GEF-5 BD portfolio with more emphasis on BD mainstreaming and a portfolio that is better balanced on drivers and pressures.  In addition,  many of the MFA and SFM projects that draw resources from the CC, LD, IW focal areas and mostly focused on production sectors and the production </a:t>
            </a:r>
            <a:r>
              <a:rPr lang="en-US" dirty="0" smtClean="0"/>
              <a:t>landscape/seascape </a:t>
            </a:r>
            <a:r>
              <a:rPr lang="en-US" dirty="0"/>
              <a:t>also include balanced investments on drivers and pressures.</a:t>
            </a:r>
          </a:p>
          <a:p>
            <a:pPr defTabSz="908676">
              <a:defRPr/>
            </a:pPr>
            <a:endParaRPr lang="en-US" dirty="0"/>
          </a:p>
        </p:txBody>
      </p:sp>
      <p:sp>
        <p:nvSpPr>
          <p:cNvPr id="4" name="Slide Number Placeholder 3"/>
          <p:cNvSpPr>
            <a:spLocks noGrp="1"/>
          </p:cNvSpPr>
          <p:nvPr>
            <p:ph type="sldNum" sz="quarter" idx="10"/>
          </p:nvPr>
        </p:nvSpPr>
        <p:spPr>
          <a:xfrm>
            <a:off x="6220661" y="8781029"/>
            <a:ext cx="167552" cy="182730"/>
          </a:xfrm>
        </p:spPr>
        <p:txBody>
          <a:bodyPr/>
          <a:lstStyle/>
          <a:p>
            <a:pPr>
              <a:defRPr/>
            </a:pPr>
            <a:fld id="{3C3A632B-FBDE-46D4-BF6F-6D14421E6342}" type="slidenum">
              <a:rPr lang="en-US" smtClean="0">
                <a:solidFill>
                  <a:prstClr val="black"/>
                </a:solidFill>
              </a:rPr>
              <a:pPr>
                <a:defRPr/>
              </a:pPr>
              <a:t>8</a:t>
            </a:fld>
            <a:endParaRPr lang="en-US" dirty="0">
              <a:solidFill>
                <a:prstClr val="black"/>
              </a:solidFill>
            </a:endParaRPr>
          </a:p>
        </p:txBody>
      </p:sp>
    </p:spTree>
    <p:extLst>
      <p:ext uri="{BB962C8B-B14F-4D97-AF65-F5344CB8AC3E}">
        <p14:creationId xmlns:p14="http://schemas.microsoft.com/office/powerpoint/2010/main" val="31134319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under this Glossy and Calculated Name looking into the future? And we are half way through…</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9</a:t>
            </a:fld>
            <a:endParaRPr lang="en-US"/>
          </a:p>
        </p:txBody>
      </p:sp>
    </p:spTree>
    <p:extLst>
      <p:ext uri="{BB962C8B-B14F-4D97-AF65-F5344CB8AC3E}">
        <p14:creationId xmlns:p14="http://schemas.microsoft.com/office/powerpoint/2010/main" val="300310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hyperlink" Target="http://www.thegef.org/gef/" TargetMode="External"/><Relationship Id="rId5" Type="http://schemas.openxmlformats.org/officeDocument/2006/relationships/image" Target="../media/image5.emf"/><Relationship Id="rId4" Type="http://schemas.openxmlformats.org/officeDocument/2006/relationships/oleObject" Target="../embeddings/oleObject2.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6.xml"/><Relationship Id="rId2" Type="http://schemas.openxmlformats.org/officeDocument/2006/relationships/tags" Target="../tags/tag20.xml"/><Relationship Id="rId1" Type="http://schemas.openxmlformats.org/officeDocument/2006/relationships/vmlDrawing" Target="../drawings/vmlDrawing5.vml"/><Relationship Id="rId5" Type="http://schemas.openxmlformats.org/officeDocument/2006/relationships/image" Target="../media/image5.emf"/><Relationship Id="rId4" Type="http://schemas.openxmlformats.org/officeDocument/2006/relationships/oleObject" Target="../embeddings/oleObject5.bin"/></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87915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33845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3628525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2"/>
            </p:custDataLst>
            <p:extLst>
              <p:ext uri="{D42A27DB-BD31-4B8C-83A1-F6EECF244321}">
                <p14:modId xmlns:p14="http://schemas.microsoft.com/office/powerpoint/2010/main" val="80005550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4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ectangle 10"/>
          <p:cNvSpPr>
            <a:spLocks noChangeArrowheads="1"/>
          </p:cNvSpPr>
          <p:nvPr userDrawn="1"/>
        </p:nvSpPr>
        <p:spPr bwMode="gray">
          <a:xfrm>
            <a:off x="0" y="3733800"/>
            <a:ext cx="9144000" cy="990600"/>
          </a:xfrm>
          <a:prstGeom prst="rect">
            <a:avLst/>
          </a:prstGeom>
          <a:solidFill>
            <a:schemeClr val="folHlink"/>
          </a:solidFill>
          <a:ln>
            <a:noFill/>
          </a:ln>
          <a:extLst>
            <a:ext uri="{91240B29-F687-4F45-9708-019B960494DF}">
              <a14:hiddenLine xmlns:a14="http://schemas.microsoft.com/office/drawing/2010/main" w="25400" cap="rnd">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fontAlgn="base">
              <a:spcBef>
                <a:spcPct val="0"/>
              </a:spcBef>
              <a:spcAft>
                <a:spcPct val="0"/>
              </a:spcAft>
            </a:pPr>
            <a:endParaRPr lang="en-US">
              <a:solidFill>
                <a:srgbClr val="000000"/>
              </a:solidFill>
              <a:cs typeface="Arial" pitchFamily="34" charset="0"/>
            </a:endParaRPr>
          </a:p>
        </p:txBody>
      </p:sp>
      <p:grpSp>
        <p:nvGrpSpPr>
          <p:cNvPr id="20" name="McK Title Elements" hidden="1"/>
          <p:cNvGrpSpPr/>
          <p:nvPr userDrawn="1"/>
        </p:nvGrpSpPr>
        <p:grpSpPr bwMode="gray">
          <a:xfrm>
            <a:off x="685800" y="6094554"/>
            <a:ext cx="7772400" cy="494022"/>
            <a:chOff x="685800" y="6094554"/>
            <a:chExt cx="7772400" cy="494022"/>
          </a:xfrm>
        </p:grpSpPr>
        <p:sp>
          <p:nvSpPr>
            <p:cNvPr id="9" name="McK Document type"/>
            <p:cNvSpPr txBox="1">
              <a:spLocks noChangeArrowheads="1"/>
            </p:cNvSpPr>
            <p:nvPr/>
          </p:nvSpPr>
          <p:spPr bwMode="gray">
            <a:xfrm>
              <a:off x="685800" y="6094554"/>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Document type</a:t>
              </a:r>
            </a:p>
          </p:txBody>
        </p:sp>
        <p:sp>
          <p:nvSpPr>
            <p:cNvPr id="10" name="McK Date"/>
            <p:cNvSpPr txBox="1">
              <a:spLocks noChangeArrowheads="1"/>
            </p:cNvSpPr>
            <p:nvPr/>
          </p:nvSpPr>
          <p:spPr bwMode="gray">
            <a:xfrm>
              <a:off x="685800" y="6368291"/>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Date</a:t>
              </a:r>
            </a:p>
          </p:txBody>
        </p:sp>
      </p:grpSp>
      <p:sp>
        <p:nvSpPr>
          <p:cNvPr id="13314" name="Rectangle 1026"/>
          <p:cNvSpPr>
            <a:spLocks noGrp="1" noChangeArrowheads="1"/>
          </p:cNvSpPr>
          <p:nvPr>
            <p:ph type="ctrTitle"/>
          </p:nvPr>
        </p:nvSpPr>
        <p:spPr bwMode="gray">
          <a:xfrm>
            <a:off x="685800" y="4044435"/>
            <a:ext cx="7772400" cy="369332"/>
          </a:xfrm>
          <a:prstGeom prst="rect">
            <a:avLst/>
          </a:prstGeom>
        </p:spPr>
        <p:txBody>
          <a:bodyPr anchor="ctr">
            <a:spAutoFit/>
          </a:bodyPr>
          <a:lstStyle>
            <a:lvl1pPr>
              <a:defRPr sz="2400" b="1" baseline="0">
                <a:solidFill>
                  <a:schemeClr val="bg1"/>
                </a:solidFill>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gray">
          <a:xfrm>
            <a:off x="685800" y="5381433"/>
            <a:ext cx="7772400" cy="219820"/>
          </a:xfrm>
        </p:spPr>
        <p:txBody>
          <a:bodyPr>
            <a:spAutoFit/>
          </a:bodyPr>
          <a:lstStyle>
            <a:lvl1pPr>
              <a:defRPr sz="1400" baseline="0">
                <a:latin typeface="+mj-lt"/>
                <a:ea typeface="+mj-ea"/>
              </a:defRPr>
            </a:lvl1pPr>
          </a:lstStyle>
          <a:p>
            <a:pPr lvl="0"/>
            <a:r>
              <a:rPr lang="en-US" noProof="0" smtClean="0"/>
              <a:t>Click to edit Master subtitle style</a:t>
            </a:r>
            <a:endParaRPr lang="en-US" noProof="0" dirty="0" smtClean="0"/>
          </a:p>
        </p:txBody>
      </p:sp>
      <p:pic>
        <p:nvPicPr>
          <p:cNvPr id="16388" name="Picture 4" descr="home">
            <a:hlinkClick r:id="rId6" tooltip="Home"/>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gray">
          <a:xfrm>
            <a:off x="3894138" y="1493838"/>
            <a:ext cx="4856162" cy="122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800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58511882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6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171795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5848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Only Without Number">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98238305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93"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0858429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68501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854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46188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578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4/13/2015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82597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8510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a:solidFill>
                <a:prstClr val="black">
                  <a:tint val="75000"/>
                </a:prstClr>
              </a:solidFill>
            </a:endParaRPr>
          </a:p>
        </p:txBody>
      </p:sp>
      <p:sp>
        <p:nvSpPr>
          <p:cNvPr id="6" name="Footer Placeholder 5"/>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ltLang="ja-JP">
              <a:solidFill>
                <a:prstClr val="black"/>
              </a:solidFill>
            </a:endParaRPr>
          </a:p>
        </p:txBody>
      </p:sp>
      <p:sp>
        <p:nvSpPr>
          <p:cNvPr id="7" name="Slide Number Placeholder 6"/>
          <p:cNvSpPr>
            <a:spLocks noGrp="1" noChangeArrowheads="1"/>
          </p:cNvSpPr>
          <p:nvPr>
            <p:ph type="sldNum" sz="quarter" idx="12"/>
          </p:nvPr>
        </p:nvSpPr>
        <p:spPr>
          <a:xfrm>
            <a:off x="6553200" y="6356350"/>
            <a:ext cx="2133600" cy="365125"/>
          </a:xfrm>
          <a:prstGeom prst="rect">
            <a:avLst/>
          </a:prstGeom>
        </p:spPr>
        <p:txBody>
          <a:bodyPr/>
          <a:lstStyle>
            <a:lvl1pPr>
              <a:defRPr/>
            </a:lvl1pPr>
          </a:lstStyle>
          <a:p>
            <a:fld id="{BC858B2A-5704-4D95-821F-9BFE26873B5C}" type="slidenum">
              <a:rPr lang="ja-JP" altLang="en-US">
                <a:solidFill>
                  <a:prstClr val="black"/>
                </a:solidFill>
              </a:rPr>
              <a:pPr/>
              <a:t>‹#›</a:t>
            </a:fld>
            <a:endParaRPr lang="en-US" altLang="ja-JP">
              <a:solidFill>
                <a:prstClr val="black"/>
              </a:solidFill>
            </a:endParaRPr>
          </a:p>
        </p:txBody>
      </p:sp>
    </p:spTree>
    <p:extLst>
      <p:ext uri="{BB962C8B-B14F-4D97-AF65-F5344CB8AC3E}">
        <p14:creationId xmlns:p14="http://schemas.microsoft.com/office/powerpoint/2010/main" val="2576614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337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4740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715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85036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427599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27003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39838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7722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79B0F1-2A1A-491A-AAE2-B215709A1058}" type="datetimeFigureOut">
              <a:rPr lang="en-US" smtClean="0"/>
              <a:t>4/13/2015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3266573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12494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11679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377821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6668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833222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103514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17823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70709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08259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50233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79B0F1-2A1A-491A-AAE2-B215709A1058}" type="datetimeFigureOut">
              <a:rPr lang="en-US" smtClean="0"/>
              <a:t>4/13/2015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164265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29793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5754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21257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641639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sv-S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Click to edit Master subtitle style</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751735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idx="1"/>
          </p:nvPr>
        </p:nvSpPr>
        <p:spPr/>
        <p:txBody>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76708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Click to edit Master text styles</a:t>
            </a:r>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89239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7737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6"/>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37173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Date Placeholder 2"/>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21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79B0F1-2A1A-491A-AAE2-B215709A1058}" type="datetimeFigureOut">
              <a:rPr lang="en-US" smtClean="0"/>
              <a:t>4/13/2015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596315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82912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v-S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615739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v-S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041200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79639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67398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userDrawn="1">
  <p:cSld name="Title Only Without Number">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14353" name="think-cell Slide" r:id="rId4" imgW="360" imgH="360" progId="">
                  <p:embed/>
                </p:oleObj>
              </mc:Choice>
              <mc:Fallback>
                <p:oleObj name="think-cell Slide" r:id="rId4" imgW="360" imgH="360" progId="">
                  <p:embed/>
                  <p:pic>
                    <p:nvPicPr>
                      <p:cNvPr id="0" name=""/>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8"/>
                        <a:ext cx="1587" cy="15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70177588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572441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316755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0435724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847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79B0F1-2A1A-491A-AAE2-B215709A1058}" type="datetimeFigureOut">
              <a:rPr lang="en-US" smtClean="0"/>
              <a:t>4/13/2015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5552115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6921567"/>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66325766"/>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5793754"/>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9703472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328484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2707174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6604653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56ABABC-5CD1-4F90-BD60-CC66D1984AFF}"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707E113-D7AC-4A45-8F11-C3AC626EC480}" type="slidenum">
              <a:rPr lang="en-US" altLang="en-US"/>
              <a:pPr/>
              <a:t>‹#›</a:t>
            </a:fld>
            <a:endParaRPr lang="en-US" altLang="en-US"/>
          </a:p>
        </p:txBody>
      </p:sp>
    </p:spTree>
    <p:extLst>
      <p:ext uri="{BB962C8B-B14F-4D97-AF65-F5344CB8AC3E}">
        <p14:creationId xmlns:p14="http://schemas.microsoft.com/office/powerpoint/2010/main" val="221906188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C67E4D0-D4B3-4C00-B823-6E1615E89C09}"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EB5E534-9BA6-449C-B6D4-7F62E0B0EBF4}" type="slidenum">
              <a:rPr lang="en-US" altLang="en-US"/>
              <a:pPr/>
              <a:t>‹#›</a:t>
            </a:fld>
            <a:endParaRPr lang="en-US" altLang="en-US"/>
          </a:p>
        </p:txBody>
      </p:sp>
    </p:spTree>
    <p:extLst>
      <p:ext uri="{BB962C8B-B14F-4D97-AF65-F5344CB8AC3E}">
        <p14:creationId xmlns:p14="http://schemas.microsoft.com/office/powerpoint/2010/main" val="36949790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A3884E4-9A7E-4245-92A2-A85740001A89}"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917B4DE-9CA2-4BFC-96FF-1DDBDAE33984}" type="slidenum">
              <a:rPr lang="en-US" altLang="en-US"/>
              <a:pPr/>
              <a:t>‹#›</a:t>
            </a:fld>
            <a:endParaRPr lang="en-US" altLang="en-US"/>
          </a:p>
        </p:txBody>
      </p:sp>
    </p:spTree>
    <p:extLst>
      <p:ext uri="{BB962C8B-B14F-4D97-AF65-F5344CB8AC3E}">
        <p14:creationId xmlns:p14="http://schemas.microsoft.com/office/powerpoint/2010/main" val="3224002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79B0F1-2A1A-491A-AAE2-B215709A1058}" type="datetimeFigureOut">
              <a:rPr lang="en-US" smtClean="0"/>
              <a:t>4/13/2015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6624990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908938B-EBF3-47E4-975F-01D34E8761AC}" type="datetimeFigureOut">
              <a:rPr lang="en-US">
                <a:solidFill>
                  <a:prstClr val="black">
                    <a:tint val="75000"/>
                  </a:prstClr>
                </a:solidFill>
              </a:rPr>
              <a:pPr>
                <a:defRPr/>
              </a:pPr>
              <a:t>4/13/2015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36C25436-3401-4980-8766-7462F36D4B95}" type="slidenum">
              <a:rPr lang="en-US" altLang="en-US"/>
              <a:pPr/>
              <a:t>‹#›</a:t>
            </a:fld>
            <a:endParaRPr lang="en-US" altLang="en-US"/>
          </a:p>
        </p:txBody>
      </p:sp>
    </p:spTree>
    <p:extLst>
      <p:ext uri="{BB962C8B-B14F-4D97-AF65-F5344CB8AC3E}">
        <p14:creationId xmlns:p14="http://schemas.microsoft.com/office/powerpoint/2010/main" val="205702722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596C8DD-BDA2-4FC7-A6A5-1CE60430E2F1}" type="datetimeFigureOut">
              <a:rPr lang="en-US">
                <a:solidFill>
                  <a:prstClr val="black">
                    <a:tint val="75000"/>
                  </a:prstClr>
                </a:solidFill>
              </a:rPr>
              <a:pPr>
                <a:defRPr/>
              </a:pPr>
              <a:t>4/13/2015</a:t>
            </a:fld>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41493BD-A0E7-4CD1-8988-DDE2A24B2814}" type="slidenum">
              <a:rPr lang="en-US" altLang="en-US"/>
              <a:pPr/>
              <a:t>‹#›</a:t>
            </a:fld>
            <a:endParaRPr lang="en-US" altLang="en-US"/>
          </a:p>
        </p:txBody>
      </p:sp>
    </p:spTree>
    <p:extLst>
      <p:ext uri="{BB962C8B-B14F-4D97-AF65-F5344CB8AC3E}">
        <p14:creationId xmlns:p14="http://schemas.microsoft.com/office/powerpoint/2010/main" val="226084064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40683E6-E1AD-4E3D-8D17-84BC7AB1EE6A}" type="datetimeFigureOut">
              <a:rPr lang="en-US">
                <a:solidFill>
                  <a:prstClr val="black">
                    <a:tint val="75000"/>
                  </a:prstClr>
                </a:solidFill>
              </a:rPr>
              <a:pPr>
                <a:defRPr/>
              </a:pPr>
              <a:t>4/13/2015</a:t>
            </a:fld>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DB4A7B65-B8EC-4EA8-8B97-090D792200B3}" type="slidenum">
              <a:rPr lang="en-US" altLang="en-US"/>
              <a:pPr/>
              <a:t>‹#›</a:t>
            </a:fld>
            <a:endParaRPr lang="en-US" altLang="en-US"/>
          </a:p>
        </p:txBody>
      </p:sp>
    </p:spTree>
    <p:extLst>
      <p:ext uri="{BB962C8B-B14F-4D97-AF65-F5344CB8AC3E}">
        <p14:creationId xmlns:p14="http://schemas.microsoft.com/office/powerpoint/2010/main" val="380418987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199B2C-7393-4BD1-AFF1-23DFA63743A3}" type="datetimeFigureOut">
              <a:rPr lang="en-US">
                <a:solidFill>
                  <a:prstClr val="black">
                    <a:tint val="75000"/>
                  </a:prstClr>
                </a:solidFill>
              </a:rPr>
              <a:pPr>
                <a:defRPr/>
              </a:pPr>
              <a:t>4/13/2015</a:t>
            </a:fld>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5D08FE40-6220-4FAC-BD9A-7435DAF0B5C1}" type="slidenum">
              <a:rPr lang="en-US" altLang="en-US"/>
              <a:pPr/>
              <a:t>‹#›</a:t>
            </a:fld>
            <a:endParaRPr lang="en-US" altLang="en-US"/>
          </a:p>
        </p:txBody>
      </p:sp>
    </p:spTree>
    <p:extLst>
      <p:ext uri="{BB962C8B-B14F-4D97-AF65-F5344CB8AC3E}">
        <p14:creationId xmlns:p14="http://schemas.microsoft.com/office/powerpoint/2010/main" val="166686123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28651-09B4-4341-8A8A-27DC43BFA153}" type="datetimeFigureOut">
              <a:rPr lang="en-US">
                <a:solidFill>
                  <a:prstClr val="black">
                    <a:tint val="75000"/>
                  </a:prstClr>
                </a:solidFill>
              </a:rPr>
              <a:pPr>
                <a:defRPr/>
              </a:pPr>
              <a:t>4/13/2015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F9A75FB-F61B-4072-8453-999085D4C4E8}" type="slidenum">
              <a:rPr lang="en-US" altLang="en-US"/>
              <a:pPr/>
              <a:t>‹#›</a:t>
            </a:fld>
            <a:endParaRPr lang="en-US" altLang="en-US"/>
          </a:p>
        </p:txBody>
      </p:sp>
    </p:spTree>
    <p:extLst>
      <p:ext uri="{BB962C8B-B14F-4D97-AF65-F5344CB8AC3E}">
        <p14:creationId xmlns:p14="http://schemas.microsoft.com/office/powerpoint/2010/main" val="103036145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7F8B1E-C359-48AD-B41E-829099363DF3}" type="datetimeFigureOut">
              <a:rPr lang="en-US">
                <a:solidFill>
                  <a:prstClr val="black">
                    <a:tint val="75000"/>
                  </a:prstClr>
                </a:solidFill>
              </a:rPr>
              <a:pPr>
                <a:defRPr/>
              </a:pPr>
              <a:t>4/13/2015</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D4CB622-ABE8-4DBF-9921-F084E4F5F568}" type="slidenum">
              <a:rPr lang="en-US" altLang="en-US"/>
              <a:pPr/>
              <a:t>‹#›</a:t>
            </a:fld>
            <a:endParaRPr lang="en-US" altLang="en-US"/>
          </a:p>
        </p:txBody>
      </p:sp>
    </p:spTree>
    <p:extLst>
      <p:ext uri="{BB962C8B-B14F-4D97-AF65-F5344CB8AC3E}">
        <p14:creationId xmlns:p14="http://schemas.microsoft.com/office/powerpoint/2010/main" val="302871089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BAF5823-6E11-47FF-B900-1331ABD99682}"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B7F0446E-EA9C-4EB7-B979-2BCEFD3436D7}" type="slidenum">
              <a:rPr lang="en-US" altLang="en-US"/>
              <a:pPr/>
              <a:t>‹#›</a:t>
            </a:fld>
            <a:endParaRPr lang="en-US" altLang="en-US"/>
          </a:p>
        </p:txBody>
      </p:sp>
    </p:spTree>
    <p:extLst>
      <p:ext uri="{BB962C8B-B14F-4D97-AF65-F5344CB8AC3E}">
        <p14:creationId xmlns:p14="http://schemas.microsoft.com/office/powerpoint/2010/main" val="376963416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D260B3-421D-463A-8C0A-0AE7D9DF32D3}"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1544C4D-45F5-4720-BF6D-4254063443E1}" type="slidenum">
              <a:rPr lang="en-US" altLang="en-US"/>
              <a:pPr/>
              <a:t>‹#›</a:t>
            </a:fld>
            <a:endParaRPr lang="en-US" altLang="en-US"/>
          </a:p>
        </p:txBody>
      </p:sp>
    </p:spTree>
    <p:extLst>
      <p:ext uri="{BB962C8B-B14F-4D97-AF65-F5344CB8AC3E}">
        <p14:creationId xmlns:p14="http://schemas.microsoft.com/office/powerpoint/2010/main" val="20504687"/>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ja-JP">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fld id="{BC858B2A-5704-4D95-821F-9BFE26873B5C}" type="slidenum">
              <a:rPr lang="ja-JP" altLang="en-US"/>
              <a:pPr/>
              <a:t>‹#›</a:t>
            </a:fld>
            <a:endParaRPr lang="en-US" altLang="ja-JP"/>
          </a:p>
        </p:txBody>
      </p:sp>
    </p:spTree>
    <p:extLst>
      <p:ext uri="{BB962C8B-B14F-4D97-AF65-F5344CB8AC3E}">
        <p14:creationId xmlns:p14="http://schemas.microsoft.com/office/powerpoint/2010/main" val="2961728574"/>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4"/>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fr-CA">
              <a:solidFill>
                <a:prstClr val="black">
                  <a:tint val="75000"/>
                </a:prst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fr-CA">
              <a:solidFill>
                <a:prstClr val="black">
                  <a:tint val="75000"/>
                </a:prst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FDF31A3B-5A42-450A-AFFF-232713F2EF8B}" type="slidenum">
              <a:rPr lang="fr-CA" altLang="en-US"/>
              <a:pPr/>
              <a:t>‹#›</a:t>
            </a:fld>
            <a:endParaRPr lang="fr-CA" altLang="en-US"/>
          </a:p>
        </p:txBody>
      </p:sp>
    </p:spTree>
    <p:extLst>
      <p:ext uri="{BB962C8B-B14F-4D97-AF65-F5344CB8AC3E}">
        <p14:creationId xmlns:p14="http://schemas.microsoft.com/office/powerpoint/2010/main" val="1318757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4/13/2015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2038917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4/13/2015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a:p>
        </p:txBody>
      </p:sp>
    </p:spTree>
    <p:extLst>
      <p:ext uri="{BB962C8B-B14F-4D97-AF65-F5344CB8AC3E}">
        <p14:creationId xmlns:p14="http://schemas.microsoft.com/office/powerpoint/2010/main" val="1739481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image" Target="../media/image3.png"/><Relationship Id="rId3" Type="http://schemas.openxmlformats.org/officeDocument/2006/relationships/slideLayout" Target="../slideLayouts/slideLayout14.xml"/><Relationship Id="rId21" Type="http://schemas.openxmlformats.org/officeDocument/2006/relationships/tags" Target="../tags/tag15.xml"/><Relationship Id="rId7" Type="http://schemas.openxmlformats.org/officeDocument/2006/relationships/tags" Target="../tags/tag1.x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tags" Target="../tags/tag10.xml"/><Relationship Id="rId20" Type="http://schemas.openxmlformats.org/officeDocument/2006/relationships/tags" Target="../tags/tag14.xml"/><Relationship Id="rId1" Type="http://schemas.openxmlformats.org/officeDocument/2006/relationships/slideLayout" Target="../slideLayouts/slideLayout12.xml"/><Relationship Id="rId6" Type="http://schemas.openxmlformats.org/officeDocument/2006/relationships/vmlDrawing" Target="../drawings/vmlDrawing1.vml"/><Relationship Id="rId11" Type="http://schemas.openxmlformats.org/officeDocument/2006/relationships/tags" Target="../tags/tag5.xml"/><Relationship Id="rId24" Type="http://schemas.openxmlformats.org/officeDocument/2006/relationships/image" Target="../media/image1.emf"/><Relationship Id="rId5" Type="http://schemas.openxmlformats.org/officeDocument/2006/relationships/theme" Target="../theme/theme2.xml"/><Relationship Id="rId15" Type="http://schemas.openxmlformats.org/officeDocument/2006/relationships/tags" Target="../tags/tag9.xml"/><Relationship Id="rId23" Type="http://schemas.openxmlformats.org/officeDocument/2006/relationships/oleObject" Target="../embeddings/oleObject1.bin"/><Relationship Id="rId28" Type="http://schemas.openxmlformats.org/officeDocument/2006/relationships/image" Target="../media/image4.png"/><Relationship Id="rId10" Type="http://schemas.openxmlformats.org/officeDocument/2006/relationships/tags" Target="../tags/tag4.xml"/><Relationship Id="rId19" Type="http://schemas.openxmlformats.org/officeDocument/2006/relationships/tags" Target="../tags/tag13.xml"/><Relationship Id="rId4" Type="http://schemas.openxmlformats.org/officeDocument/2006/relationships/slideLayout" Target="../slideLayouts/slideLayout15.xml"/><Relationship Id="rId9" Type="http://schemas.openxmlformats.org/officeDocument/2006/relationships/tags" Target="../tags/tag3.x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hyperlink" Target="http://www.thegef.org/gef/"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1.xml"/><Relationship Id="rId13" Type="http://schemas.openxmlformats.org/officeDocument/2006/relationships/theme" Target="../theme/theme6.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slideLayout" Target="../slideLayouts/slideLayout55.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9B0F1-2A1A-491A-AAE2-B215709A1058}" type="datetimeFigureOut">
              <a:rPr lang="en-US" smtClean="0"/>
              <a:t>4/13/2015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863E2-D793-433F-866A-1F3EEB19C440}" type="slidenum">
              <a:rPr lang="en-US" smtClean="0"/>
              <a:t>‹#›</a:t>
            </a:fld>
            <a:endParaRPr lang="en-US"/>
          </a:p>
        </p:txBody>
      </p:sp>
    </p:spTree>
    <p:extLst>
      <p:ext uri="{BB962C8B-B14F-4D97-AF65-F5344CB8AC3E}">
        <p14:creationId xmlns:p14="http://schemas.microsoft.com/office/powerpoint/2010/main" val="3078744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p:cNvGraphicFramePr>
          <p:nvPr>
            <p:custDataLst>
              <p:tags r:id="rId7"/>
            </p:custDataLst>
            <p:extLst>
              <p:ext uri="{D42A27DB-BD31-4B8C-83A1-F6EECF244321}">
                <p14:modId xmlns:p14="http://schemas.microsoft.com/office/powerpoint/2010/main" val="4086386183"/>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6222" name="think-cell Slide" r:id="rId23" imgW="270" imgH="270" progId="TCLayout.ActiveDocument.1">
                  <p:embed/>
                </p:oleObj>
              </mc:Choice>
              <mc:Fallback>
                <p:oleObj name="think-cell Slide" r:id="rId23" imgW="270" imgH="270" progId="TCLayout.ActiveDocument.1">
                  <p:embed/>
                  <p:pic>
                    <p:nvPicPr>
                      <p:cNvPr id="0" name=""/>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1036" name="Rectangle 286"/>
          <p:cNvSpPr>
            <a:spLocks noGrp="1" noChangeArrowheads="1"/>
          </p:cNvSpPr>
          <p:nvPr>
            <p:ph type="body" idx="1"/>
          </p:nvPr>
        </p:nvSpPr>
        <p:spPr bwMode="gray">
          <a:xfrm>
            <a:off x="2099932" y="2863860"/>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gray">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p>
        </p:txBody>
      </p:sp>
      <p:sp>
        <p:nvSpPr>
          <p:cNvPr id="10" name="McK 1. On-page tracker" hidden="1"/>
          <p:cNvSpPr>
            <a:spLocks noChangeArrowheads="1"/>
          </p:cNvSpPr>
          <p:nvPr/>
        </p:nvSpPr>
        <p:spPr bwMode="gray">
          <a:xfrm>
            <a:off x="121488" y="27536"/>
            <a:ext cx="876714"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1400" dirty="0">
                <a:solidFill>
                  <a:srgbClr val="808080"/>
                </a:solidFill>
              </a:rPr>
              <a:t>TRACKER</a:t>
            </a:r>
          </a:p>
        </p:txBody>
      </p:sp>
      <p:sp>
        <p:nvSpPr>
          <p:cNvPr id="11" name="McK 3. Unit of measure" hidden="1"/>
          <p:cNvSpPr txBox="1">
            <a:spLocks noChangeArrowheads="1"/>
          </p:cNvSpPr>
          <p:nvPr/>
        </p:nvSpPr>
        <p:spPr bwMode="gray">
          <a:xfrm>
            <a:off x="121488" y="561088"/>
            <a:ext cx="8794113"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smtClean="0">
                <a:solidFill>
                  <a:srgbClr val="808080"/>
                </a:solidFill>
                <a:latin typeface="Arial"/>
              </a:rPr>
              <a:t>Unit of measure</a:t>
            </a:r>
          </a:p>
        </p:txBody>
      </p:sp>
      <p:grpSp>
        <p:nvGrpSpPr>
          <p:cNvPr id="15" name="ACET" hidden="1"/>
          <p:cNvGrpSpPr>
            <a:grpSpLocks/>
          </p:cNvGrpSpPr>
          <p:nvPr/>
        </p:nvGrpSpPr>
        <p:grpSpPr bwMode="gray">
          <a:xfrm>
            <a:off x="2099932" y="2266474"/>
            <a:ext cx="4350892" cy="518318"/>
            <a:chOff x="915" y="710"/>
            <a:chExt cx="2686" cy="320"/>
          </a:xfrm>
        </p:grpSpPr>
        <p:cxnSp>
          <p:nvCxnSpPr>
            <p:cNvPr id="16" name="AutoShape 249"/>
            <p:cNvCxnSpPr>
              <a:cxnSpLocks noChangeShapeType="1"/>
              <a:stCxn id="17" idx="4"/>
              <a:endCxn id="17" idx="6"/>
            </p:cNvCxnSpPr>
            <p:nvPr/>
          </p:nvCxnSpPr>
          <p:spPr bwMode="gray">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gray">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7" name="Picture 6" descr="GEF-20-PPT-BG-blank.png"/>
          <p:cNvPicPr>
            <a:picLocks noChangeAspect="1" noChangeArrowheads="1"/>
          </p:cNvPicPr>
          <p:nvPr/>
        </p:nvPicPr>
        <p:blipFill rotWithShape="1">
          <a:blip r:embed="rId25">
            <a:extLst>
              <a:ext uri="{28A0092B-C50C-407E-A947-70E740481C1C}">
                <a14:useLocalDpi xmlns:a14="http://schemas.microsoft.com/office/drawing/2010/main" val="0"/>
              </a:ext>
            </a:extLst>
          </a:blip>
          <a:srcRect l="312" r="379" b="51736"/>
          <a:stretch/>
        </p:blipFill>
        <p:spPr bwMode="gray">
          <a:xfrm>
            <a:off x="-1" y="5622925"/>
            <a:ext cx="9144001" cy="1235075"/>
          </a:xfrm>
          <a:prstGeom prst="rect">
            <a:avLst/>
          </a:prstGeom>
          <a:noFill/>
          <a:extLst>
            <a:ext uri="{909E8E84-426E-40DD-AFC4-6F175D3DCCD1}">
              <a14:hiddenFill xmlns:a14="http://schemas.microsoft.com/office/drawing/2010/main">
                <a:solidFill>
                  <a:srgbClr val="FFFFFF"/>
                </a:solidFill>
              </a14:hiddenFill>
            </a:ext>
          </a:extLst>
        </p:spPr>
      </p:pic>
      <p:pic>
        <p:nvPicPr>
          <p:cNvPr id="12315"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6489700" y="6723063"/>
            <a:ext cx="265430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6"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7583487" y="6670675"/>
            <a:ext cx="15605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Picture 26" descr="home">
            <a:hlinkClick r:id="rId27" tooltip="Home"/>
          </p:cNvPr>
          <p:cNvPicPr>
            <a:picLocks noChangeAspect="1" noChangeArrowheads="1"/>
          </p:cNvPicPr>
          <p:nvPr/>
        </p:nvPicPr>
        <p:blipFill rotWithShape="1">
          <a:blip r:embed="rId28">
            <a:extLst>
              <a:ext uri="{28A0092B-C50C-407E-A947-70E740481C1C}">
                <a14:useLocalDpi xmlns:a14="http://schemas.microsoft.com/office/drawing/2010/main" val="0"/>
              </a:ext>
            </a:extLst>
          </a:blip>
          <a:srcRect r="79585"/>
          <a:stretch/>
        </p:blipFill>
        <p:spPr bwMode="gray">
          <a:xfrm>
            <a:off x="152400" y="5873750"/>
            <a:ext cx="639763" cy="79216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LegendBoxes" hidden="1"/>
          <p:cNvGrpSpPr>
            <a:grpSpLocks/>
          </p:cNvGrpSpPr>
          <p:nvPr/>
        </p:nvGrpSpPr>
        <p:grpSpPr bwMode="gray">
          <a:xfrm>
            <a:off x="8152014" y="276952"/>
            <a:ext cx="763588" cy="996951"/>
            <a:chOff x="4936" y="176"/>
            <a:chExt cx="481" cy="628"/>
          </a:xfrm>
        </p:grpSpPr>
        <p:sp>
          <p:nvSpPr>
            <p:cNvPr id="28" name="Legend1"/>
            <p:cNvSpPr>
              <a:spLocks noChangeArrowheads="1"/>
            </p:cNvSpPr>
            <p:nvPr/>
          </p:nvSpPr>
          <p:spPr bwMode="gray">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29" name="LegendRectangle1"/>
            <p:cNvSpPr>
              <a:spLocks noChangeArrowheads="1"/>
            </p:cNvSpPr>
            <p:nvPr/>
          </p:nvSpPr>
          <p:spPr bwMode="gray">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0" name="Legend2"/>
            <p:cNvSpPr>
              <a:spLocks noChangeArrowheads="1"/>
            </p:cNvSpPr>
            <p:nvPr/>
          </p:nvSpPr>
          <p:spPr bwMode="gray">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1" name="LegendRectangle2"/>
            <p:cNvSpPr>
              <a:spLocks noChangeArrowheads="1"/>
            </p:cNvSpPr>
            <p:nvPr/>
          </p:nvSpPr>
          <p:spPr bwMode="gray">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2" name="Legend3"/>
            <p:cNvSpPr>
              <a:spLocks noChangeArrowheads="1"/>
            </p:cNvSpPr>
            <p:nvPr/>
          </p:nvSpPr>
          <p:spPr bwMode="gray">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3" name="LegendRectangle3"/>
            <p:cNvSpPr>
              <a:spLocks noChangeArrowheads="1"/>
            </p:cNvSpPr>
            <p:nvPr/>
          </p:nvSpPr>
          <p:spPr bwMode="gray">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34" name="Legend4"/>
            <p:cNvSpPr>
              <a:spLocks noChangeArrowheads="1"/>
            </p:cNvSpPr>
            <p:nvPr/>
          </p:nvSpPr>
          <p:spPr bwMode="gray">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35" name="LegendRectangle4"/>
            <p:cNvSpPr>
              <a:spLocks noChangeArrowheads="1"/>
            </p:cNvSpPr>
            <p:nvPr/>
          </p:nvSpPr>
          <p:spPr bwMode="gray">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36" name="LegendLines" hidden="1"/>
          <p:cNvGrpSpPr>
            <a:grpSpLocks/>
          </p:cNvGrpSpPr>
          <p:nvPr/>
        </p:nvGrpSpPr>
        <p:grpSpPr bwMode="gray">
          <a:xfrm>
            <a:off x="7844039" y="276952"/>
            <a:ext cx="1071563" cy="730251"/>
            <a:chOff x="4750" y="176"/>
            <a:chExt cx="675" cy="460"/>
          </a:xfrm>
        </p:grpSpPr>
        <p:sp>
          <p:nvSpPr>
            <p:cNvPr id="37" name="LineLegend1"/>
            <p:cNvSpPr>
              <a:spLocks noChangeShapeType="1"/>
            </p:cNvSpPr>
            <p:nvPr/>
          </p:nvSpPr>
          <p:spPr bwMode="gray">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38" name="LineLegend2"/>
            <p:cNvSpPr>
              <a:spLocks noChangeShapeType="1"/>
            </p:cNvSpPr>
            <p:nvPr/>
          </p:nvSpPr>
          <p:spPr bwMode="gray">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39" name="LineLegend3"/>
            <p:cNvSpPr>
              <a:spLocks noChangeShapeType="1"/>
            </p:cNvSpPr>
            <p:nvPr/>
          </p:nvSpPr>
          <p:spPr bwMode="gray">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a:solidFill>
                  <a:srgbClr val="000000"/>
                </a:solidFill>
              </a:endParaRPr>
            </a:p>
          </p:txBody>
        </p:sp>
        <p:sp>
          <p:nvSpPr>
            <p:cNvPr id="40" name="Legend1"/>
            <p:cNvSpPr>
              <a:spLocks noChangeArrowheads="1"/>
            </p:cNvSpPr>
            <p:nvPr/>
          </p:nvSpPr>
          <p:spPr bwMode="gray">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41" name="Legend2"/>
            <p:cNvSpPr>
              <a:spLocks noChangeArrowheads="1"/>
            </p:cNvSpPr>
            <p:nvPr/>
          </p:nvSpPr>
          <p:spPr bwMode="gray">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sp>
          <p:nvSpPr>
            <p:cNvPr id="42" name="Legend3"/>
            <p:cNvSpPr>
              <a:spLocks noChangeArrowheads="1"/>
            </p:cNvSpPr>
            <p:nvPr/>
          </p:nvSpPr>
          <p:spPr bwMode="gray">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a:solidFill>
                    <a:srgbClr val="000000"/>
                  </a:solidFill>
                </a:rPr>
                <a:t>Legend</a:t>
              </a:r>
            </a:p>
          </p:txBody>
        </p:sp>
      </p:grpSp>
      <p:grpSp>
        <p:nvGrpSpPr>
          <p:cNvPr id="43" name="McKSticker" hidden="1"/>
          <p:cNvGrpSpPr/>
          <p:nvPr/>
        </p:nvGrpSpPr>
        <p:grpSpPr bwMode="gray">
          <a:xfrm>
            <a:off x="7848708" y="276952"/>
            <a:ext cx="1066894" cy="212366"/>
            <a:chOff x="7673881" y="285750"/>
            <a:chExt cx="1066894" cy="212366"/>
          </a:xfrm>
        </p:grpSpPr>
        <p:sp>
          <p:nvSpPr>
            <p:cNvPr id="44" name="StickerRectangle"/>
            <p:cNvSpPr>
              <a:spLocks noChangeArrowheads="1"/>
            </p:cNvSpPr>
            <p:nvPr/>
          </p:nvSpPr>
          <p:spPr bwMode="gray">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fontAlgn="base">
                <a:spcBef>
                  <a:spcPct val="0"/>
                </a:spcBef>
                <a:spcAft>
                  <a:spcPct val="0"/>
                </a:spcAft>
                <a:buClr>
                  <a:srgbClr val="046435"/>
                </a:buClr>
              </a:pPr>
              <a:r>
                <a:rPr lang="en-US" sz="1200" dirty="0">
                  <a:solidFill>
                    <a:srgbClr val="808080"/>
                  </a:solidFill>
                </a:rPr>
                <a:t>PRELIMINARY</a:t>
              </a:r>
            </a:p>
          </p:txBody>
        </p:sp>
        <p:cxnSp>
          <p:nvCxnSpPr>
            <p:cNvPr id="45" name="AutoShape 31"/>
            <p:cNvCxnSpPr>
              <a:cxnSpLocks noChangeShapeType="1"/>
              <a:stCxn id="44" idx="2"/>
              <a:endCxn id="44" idx="4"/>
            </p:cNvCxnSpPr>
            <p:nvPr/>
          </p:nvCxnSpPr>
          <p:spPr bwMode="gray">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46" name="AutoShape 32"/>
            <p:cNvCxnSpPr>
              <a:cxnSpLocks noChangeShapeType="1"/>
              <a:stCxn id="44" idx="4"/>
              <a:endCxn id="44" idx="6"/>
            </p:cNvCxnSpPr>
            <p:nvPr/>
          </p:nvCxnSpPr>
          <p:spPr bwMode="gray">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47" name="LegendMoons" hidden="1"/>
          <p:cNvGrpSpPr/>
          <p:nvPr/>
        </p:nvGrpSpPr>
        <p:grpSpPr bwMode="gray">
          <a:xfrm>
            <a:off x="8085172" y="276952"/>
            <a:ext cx="830430" cy="1306516"/>
            <a:chOff x="7769225" y="2105025"/>
            <a:chExt cx="830430" cy="1306516"/>
          </a:xfrm>
        </p:grpSpPr>
        <p:grpSp>
          <p:nvGrpSpPr>
            <p:cNvPr id="48" name="MoonLegend1"/>
            <p:cNvGrpSpPr>
              <a:grpSpLocks noChangeAspect="1"/>
            </p:cNvGrpSpPr>
            <p:nvPr>
              <p:custDataLst>
                <p:tags r:id="rId8"/>
              </p:custDataLst>
            </p:nvPr>
          </p:nvGrpSpPr>
          <p:grpSpPr bwMode="gray">
            <a:xfrm>
              <a:off x="7769225" y="2105025"/>
              <a:ext cx="209550" cy="209551"/>
              <a:chOff x="4533" y="183"/>
              <a:chExt cx="144" cy="144"/>
            </a:xfrm>
          </p:grpSpPr>
          <p:sp>
            <p:nvSpPr>
              <p:cNvPr id="66"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7"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49" name="MoonLegend2"/>
            <p:cNvGrpSpPr>
              <a:grpSpLocks noChangeAspect="1"/>
            </p:cNvGrpSpPr>
            <p:nvPr>
              <p:custDataLst>
                <p:tags r:id="rId9"/>
              </p:custDataLst>
            </p:nvPr>
          </p:nvGrpSpPr>
          <p:grpSpPr bwMode="gray">
            <a:xfrm>
              <a:off x="7769225" y="2379266"/>
              <a:ext cx="209550" cy="209551"/>
              <a:chOff x="1694" y="2044"/>
              <a:chExt cx="160" cy="160"/>
            </a:xfrm>
          </p:grpSpPr>
          <p:sp>
            <p:nvSpPr>
              <p:cNvPr id="64"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5"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50" name="MoonLegend4"/>
            <p:cNvGrpSpPr>
              <a:grpSpLocks noChangeAspect="1"/>
            </p:cNvGrpSpPr>
            <p:nvPr>
              <p:custDataLst>
                <p:tags r:id="rId10"/>
              </p:custDataLst>
            </p:nvPr>
          </p:nvGrpSpPr>
          <p:grpSpPr bwMode="gray">
            <a:xfrm>
              <a:off x="7769225" y="2927748"/>
              <a:ext cx="209550" cy="209551"/>
              <a:chOff x="4495" y="1198"/>
              <a:chExt cx="160" cy="160"/>
            </a:xfrm>
          </p:grpSpPr>
          <p:sp>
            <p:nvSpPr>
              <p:cNvPr id="62"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3"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nvGrpSpPr>
            <p:cNvPr id="51" name="MoonLegend5"/>
            <p:cNvGrpSpPr>
              <a:grpSpLocks noChangeAspect="1"/>
            </p:cNvGrpSpPr>
            <p:nvPr>
              <p:custDataLst>
                <p:tags r:id="rId11"/>
              </p:custDataLst>
            </p:nvPr>
          </p:nvGrpSpPr>
          <p:grpSpPr bwMode="gray">
            <a:xfrm>
              <a:off x="7769225" y="3201990"/>
              <a:ext cx="209550" cy="209551"/>
              <a:chOff x="4495" y="1440"/>
              <a:chExt cx="160" cy="160"/>
            </a:xfrm>
          </p:grpSpPr>
          <p:sp>
            <p:nvSpPr>
              <p:cNvPr id="60"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61"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sp>
          <p:nvSpPr>
            <p:cNvPr id="52" name="Legend1"/>
            <p:cNvSpPr>
              <a:spLocks noChangeArrowheads="1"/>
            </p:cNvSpPr>
            <p:nvPr/>
          </p:nvSpPr>
          <p:spPr bwMode="gray">
            <a:xfrm>
              <a:off x="8089900" y="21177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3" name="Legend2"/>
            <p:cNvSpPr>
              <a:spLocks noChangeArrowheads="1"/>
            </p:cNvSpPr>
            <p:nvPr/>
          </p:nvSpPr>
          <p:spPr bwMode="gray">
            <a:xfrm>
              <a:off x="8089900" y="23923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4" name="Legend3"/>
            <p:cNvSpPr>
              <a:spLocks noChangeArrowheads="1"/>
            </p:cNvSpPr>
            <p:nvPr/>
          </p:nvSpPr>
          <p:spPr bwMode="gray">
            <a:xfrm>
              <a:off x="8089900" y="26670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5" name="Legend4"/>
            <p:cNvSpPr>
              <a:spLocks noChangeArrowheads="1"/>
            </p:cNvSpPr>
            <p:nvPr/>
          </p:nvSpPr>
          <p:spPr bwMode="gray">
            <a:xfrm>
              <a:off x="8089900" y="29384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6" name="Legend5"/>
            <p:cNvSpPr>
              <a:spLocks noChangeArrowheads="1"/>
            </p:cNvSpPr>
            <p:nvPr/>
          </p:nvSpPr>
          <p:spPr bwMode="gray">
            <a:xfrm>
              <a:off x="8089900" y="32146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grpSp>
          <p:nvGrpSpPr>
            <p:cNvPr id="57" name="MoonLegend3"/>
            <p:cNvGrpSpPr>
              <a:grpSpLocks noChangeAspect="1"/>
            </p:cNvGrpSpPr>
            <p:nvPr>
              <p:custDataLst>
                <p:tags r:id="rId12"/>
              </p:custDataLst>
            </p:nvPr>
          </p:nvGrpSpPr>
          <p:grpSpPr bwMode="gray">
            <a:xfrm>
              <a:off x="7769225" y="2653507"/>
              <a:ext cx="209550" cy="209551"/>
              <a:chOff x="4495" y="1198"/>
              <a:chExt cx="160" cy="160"/>
            </a:xfrm>
          </p:grpSpPr>
          <p:sp>
            <p:nvSpPr>
              <p:cNvPr id="58"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sp>
            <p:nvSpPr>
              <p:cNvPr id="59"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a:solidFill>
                    <a:srgbClr val="000000"/>
                  </a:solidFill>
                </a:endParaRPr>
              </a:p>
            </p:txBody>
          </p:sp>
        </p:grpSp>
      </p:grpSp>
      <p:grpSp>
        <p:nvGrpSpPr>
          <p:cNvPr id="18" name="McK Slide Elements" hidden="1"/>
          <p:cNvGrpSpPr/>
          <p:nvPr/>
        </p:nvGrpSpPr>
        <p:grpSpPr bwMode="gray">
          <a:xfrm>
            <a:off x="792163" y="5857875"/>
            <a:ext cx="8135937" cy="404713"/>
            <a:chOff x="792163" y="5857875"/>
            <a:chExt cx="8135937" cy="404713"/>
          </a:xfrm>
        </p:grpSpPr>
        <p:sp>
          <p:nvSpPr>
            <p:cNvPr id="13" name="McK 4. Footnote"/>
            <p:cNvSpPr txBox="1">
              <a:spLocks noChangeArrowheads="1"/>
            </p:cNvSpPr>
            <p:nvPr userDrawn="1"/>
          </p:nvSpPr>
          <p:spPr bwMode="gray">
            <a:xfrm>
              <a:off x="792163" y="5857875"/>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000" dirty="0" smtClean="0">
                  <a:solidFill>
                    <a:srgbClr val="000000"/>
                  </a:solidFill>
                  <a:latin typeface="Arial"/>
                </a:rPr>
                <a:t>1 Footnote</a:t>
              </a:r>
            </a:p>
          </p:txBody>
        </p:sp>
        <p:sp>
          <p:nvSpPr>
            <p:cNvPr id="14" name="McK 5. Source"/>
            <p:cNvSpPr>
              <a:spLocks noChangeArrowheads="1"/>
            </p:cNvSpPr>
            <p:nvPr userDrawn="1"/>
          </p:nvSpPr>
          <p:spPr bwMode="gray">
            <a:xfrm>
              <a:off x="792163" y="6108700"/>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457200" indent="-457200" defTabSz="913526" fontAlgn="base">
                <a:spcBef>
                  <a:spcPct val="0"/>
                </a:spcBef>
                <a:spcAft>
                  <a:spcPct val="0"/>
                </a:spcAft>
                <a:tabLst>
                  <a:tab pos="625214" algn="l"/>
                </a:tabLst>
              </a:pPr>
              <a:r>
                <a:rPr lang="en-US" sz="1000" dirty="0">
                  <a:solidFill>
                    <a:srgbClr val="000000"/>
                  </a:solidFill>
                </a:rPr>
                <a:t>Source: Source</a:t>
              </a:r>
            </a:p>
          </p:txBody>
        </p:sp>
      </p:grpSp>
    </p:spTree>
    <p:extLst>
      <p:ext uri="{BB962C8B-B14F-4D97-AF65-F5344CB8AC3E}">
        <p14:creationId xmlns:p14="http://schemas.microsoft.com/office/powerpoint/2010/main" val="1027513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8"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16078081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719" r:id="rId6"/>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2838803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8075367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A02F400-6AB8-3242-99AD-CF4C38E3D44B}" type="datetimeFigureOut">
              <a:rPr lang="en-US" smtClean="0">
                <a:solidFill>
                  <a:prstClr val="black">
                    <a:tint val="75000"/>
                  </a:prstClr>
                </a:solidFill>
              </a:rPr>
              <a:pPr defTabSz="457200"/>
              <a:t>4/13/2015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4A86F9F-3E02-2A48-BAE2-2B1FF32661CD}" type="slidenum">
              <a:rPr lang="en-US" smtClean="0">
                <a:solidFill>
                  <a:prstClr val="black">
                    <a:tint val="75000"/>
                  </a:prstClr>
                </a:solidFill>
              </a:rPr>
              <a:pPr defTabSz="457200"/>
              <a:t>‹#›</a:t>
            </a:fld>
            <a:endParaRPr lang="en-US">
              <a:solidFill>
                <a:prstClr val="black">
                  <a:tint val="75000"/>
                </a:prstClr>
              </a:solidFill>
            </a:endParaRPr>
          </a:p>
        </p:txBody>
      </p:sp>
    </p:spTree>
    <p:extLst>
      <p:ext uri="{BB962C8B-B14F-4D97-AF65-F5344CB8AC3E}">
        <p14:creationId xmlns:p14="http://schemas.microsoft.com/office/powerpoint/2010/main" val="39875642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 id="2147483734" r:id="rId1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E8F6A-8287-46E3-96F0-976550E1636E}" type="datetimeFigureOut">
              <a:rPr lang="en-US" smtClean="0">
                <a:solidFill>
                  <a:prstClr val="black">
                    <a:tint val="75000"/>
                  </a:prstClr>
                </a:solidFill>
              </a:rPr>
              <a:pPr/>
              <a:t>4/13/2015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3DDE-52AB-45B9-815A-49EDE53556A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0183826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C599532-427E-424D-9775-5EF0B71142C1}" type="datetimeFigureOut">
              <a:rPr lang="en-US">
                <a:solidFill>
                  <a:prstClr val="black">
                    <a:tint val="75000"/>
                  </a:prstClr>
                </a:solidFill>
              </a:rPr>
              <a:pPr>
                <a:defRPr/>
              </a:pPr>
              <a:t>4/13/2015</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92257BC3-27E3-4A79-A203-CB7FF2C1C3AF}" type="slidenum">
              <a:rPr lang="en-US" altLang="en-US" smtClean="0">
                <a:cs typeface="Arial" panose="020B0604020202020204" pitchFamily="34" charset="0"/>
              </a:rPr>
              <a:pPr fontAlgn="base">
                <a:spcBef>
                  <a:spcPct val="0"/>
                </a:spcBef>
                <a:spcAft>
                  <a:spcPct val="0"/>
                </a:spcAft>
              </a:pPr>
              <a:t>‹#›</a:t>
            </a:fld>
            <a:endParaRPr lang="en-US" altLang="en-US" smtClean="0">
              <a:cs typeface="Arial" panose="020B0604020202020204" pitchFamily="34" charset="0"/>
            </a:endParaRPr>
          </a:p>
        </p:txBody>
      </p:sp>
    </p:spTree>
    <p:extLst>
      <p:ext uri="{BB962C8B-B14F-4D97-AF65-F5344CB8AC3E}">
        <p14:creationId xmlns:p14="http://schemas.microsoft.com/office/powerpoint/2010/main" val="4648599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jpeg"/><Relationship Id="rId18" Type="http://schemas.openxmlformats.org/officeDocument/2006/relationships/image" Target="../media/image41.pn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notesSlide" Target="../notesSlides/notesSlide11.xml"/><Relationship Id="rId16" Type="http://schemas.openxmlformats.org/officeDocument/2006/relationships/image" Target="../media/image39.png"/><Relationship Id="rId20" Type="http://schemas.openxmlformats.org/officeDocument/2006/relationships/image" Target="../media/image43.png"/><Relationship Id="rId1" Type="http://schemas.openxmlformats.org/officeDocument/2006/relationships/slideLayout" Target="../slideLayouts/slideLayout67.xml"/><Relationship Id="rId6" Type="http://schemas.openxmlformats.org/officeDocument/2006/relationships/image" Target="../media/image29.jpe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jpe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 Id="rId22" Type="http://schemas.openxmlformats.org/officeDocument/2006/relationships/image" Target="../media/image4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50.jpeg"/></Relationships>
</file>

<file path=ppt/slides/_rels/slide1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52.jpg"/></Relationships>
</file>

<file path=ppt/slides/_rels/slide1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0.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23.xml"/><Relationship Id="rId1" Type="http://schemas.openxmlformats.org/officeDocument/2006/relationships/slideLayout" Target="../slideLayouts/slideLayout17.xml"/><Relationship Id="rId4" Type="http://schemas.openxmlformats.org/officeDocument/2006/relationships/image" Target="../media/image57.jpeg"/></Relationships>
</file>

<file path=ppt/slides/_rels/slide24.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24.xml"/><Relationship Id="rId1" Type="http://schemas.openxmlformats.org/officeDocument/2006/relationships/slideLayout" Target="../slideLayouts/slideLayout17.xml"/><Relationship Id="rId4" Type="http://schemas.openxmlformats.org/officeDocument/2006/relationships/image" Target="../media/image59.jp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0.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8" Type="http://schemas.openxmlformats.org/officeDocument/2006/relationships/hyperlink" Target="http://www.google.no/url?sa=i&amp;rct=j&amp;q=palm+oil+deforestation&amp;source=images&amp;cd=&amp;cad=rja&amp;docid=oDcykPTIDbFq3M&amp;tbnid=SJDCfCdhyRdlmM:&amp;ved=0CAUQjRw&amp;url=http://news.mongabay.com/2006/0425-oil_palm.html&amp;ei=W_alUdG7AaiL4ATy6ICgAg&amp;bvm=bv.47008514,d.bGE&amp;psig=AFQjCNE8YiQyKCUHtYsiEigiHXr-8kL8QQ&amp;ust=1369917185087797" TargetMode="External"/><Relationship Id="rId3" Type="http://schemas.openxmlformats.org/officeDocument/2006/relationships/tags" Target="../tags/tag155.xml"/><Relationship Id="rId7" Type="http://schemas.openxmlformats.org/officeDocument/2006/relationships/notesSlide" Target="../notesSlides/notesSlide32.xml"/><Relationship Id="rId2" Type="http://schemas.openxmlformats.org/officeDocument/2006/relationships/tags" Target="../tags/tag154.xml"/><Relationship Id="rId1" Type="http://schemas.openxmlformats.org/officeDocument/2006/relationships/tags" Target="../tags/tag153.xml"/><Relationship Id="rId6" Type="http://schemas.openxmlformats.org/officeDocument/2006/relationships/slideLayout" Target="../slideLayouts/slideLayout62.xml"/><Relationship Id="rId5" Type="http://schemas.openxmlformats.org/officeDocument/2006/relationships/tags" Target="../tags/tag157.xml"/><Relationship Id="rId4" Type="http://schemas.openxmlformats.org/officeDocument/2006/relationships/tags" Target="../tags/tag156.xml"/><Relationship Id="rId9" Type="http://schemas.openxmlformats.org/officeDocument/2006/relationships/image" Target="../media/image66.jpeg"/></Relationships>
</file>

<file path=ppt/slides/_rels/slide33.xml.rels><?xml version="1.0" encoding="UTF-8" standalone="yes"?>
<Relationships xmlns="http://schemas.openxmlformats.org/package/2006/relationships"><Relationship Id="rId3" Type="http://schemas.openxmlformats.org/officeDocument/2006/relationships/hyperlink" Target="http://www.google.com/url?sa=i&amp;rct=j&amp;q=sustainable%20agriculture%20in%20africa&amp;source=images&amp;cd=&amp;cad=rja&amp;docid=CW_kEQJ20JA-mM&amp;tbnid=ggM3GFUMjGBtdM:&amp;ved=0CAUQjRw&amp;url=http://www.anarchija.lt/index.php?start=30&amp;ei=7I1VUZOfPMOV0QGr0YCQCQ&amp;bvm=bv.44442042,d.dmQ&amp;psig=AFQjCNG5SmG8qqFlq21TrZcxVsZe2YDdHA&amp;ust=1364647587393198" TargetMode="External"/><Relationship Id="rId2" Type="http://schemas.openxmlformats.org/officeDocument/2006/relationships/notesSlide" Target="../notesSlides/notesSlide33.xml"/><Relationship Id="rId1" Type="http://schemas.openxmlformats.org/officeDocument/2006/relationships/slideLayout" Target="../slideLayouts/slideLayout39.xml"/><Relationship Id="rId4" Type="http://schemas.openxmlformats.org/officeDocument/2006/relationships/image" Target="../media/image67.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5.xml"/><Relationship Id="rId1" Type="http://schemas.openxmlformats.org/officeDocument/2006/relationships/slideLayout" Target="../slideLayouts/slideLayout28.xml"/><Relationship Id="rId5" Type="http://schemas.openxmlformats.org/officeDocument/2006/relationships/image" Target="../media/image70.png"/><Relationship Id="rId4" Type="http://schemas.openxmlformats.org/officeDocument/2006/relationships/image" Target="../media/image69.pn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5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3" Type="http://schemas.openxmlformats.org/officeDocument/2006/relationships/tags" Target="../tags/tag32.xml"/><Relationship Id="rId18" Type="http://schemas.openxmlformats.org/officeDocument/2006/relationships/tags" Target="../tags/tag37.xml"/><Relationship Id="rId26" Type="http://schemas.openxmlformats.org/officeDocument/2006/relationships/tags" Target="../tags/tag45.xml"/><Relationship Id="rId39" Type="http://schemas.openxmlformats.org/officeDocument/2006/relationships/tags" Target="../tags/tag58.xml"/><Relationship Id="rId21" Type="http://schemas.openxmlformats.org/officeDocument/2006/relationships/tags" Target="../tags/tag40.xml"/><Relationship Id="rId34" Type="http://schemas.openxmlformats.org/officeDocument/2006/relationships/tags" Target="../tags/tag53.xml"/><Relationship Id="rId42" Type="http://schemas.openxmlformats.org/officeDocument/2006/relationships/tags" Target="../tags/tag61.xml"/><Relationship Id="rId47" Type="http://schemas.openxmlformats.org/officeDocument/2006/relationships/tags" Target="../tags/tag66.xml"/><Relationship Id="rId50" Type="http://schemas.openxmlformats.org/officeDocument/2006/relationships/tags" Target="../tags/tag69.xml"/><Relationship Id="rId55" Type="http://schemas.openxmlformats.org/officeDocument/2006/relationships/tags" Target="../tags/tag74.xml"/><Relationship Id="rId7" Type="http://schemas.openxmlformats.org/officeDocument/2006/relationships/tags" Target="../tags/tag26.xml"/><Relationship Id="rId2" Type="http://schemas.openxmlformats.org/officeDocument/2006/relationships/tags" Target="../tags/tag21.xml"/><Relationship Id="rId16" Type="http://schemas.openxmlformats.org/officeDocument/2006/relationships/tags" Target="../tags/tag35.xml"/><Relationship Id="rId20" Type="http://schemas.openxmlformats.org/officeDocument/2006/relationships/tags" Target="../tags/tag39.xml"/><Relationship Id="rId29" Type="http://schemas.openxmlformats.org/officeDocument/2006/relationships/tags" Target="../tags/tag48.xml"/><Relationship Id="rId41" Type="http://schemas.openxmlformats.org/officeDocument/2006/relationships/tags" Target="../tags/tag60.xml"/><Relationship Id="rId54" Type="http://schemas.openxmlformats.org/officeDocument/2006/relationships/tags" Target="../tags/tag73.xml"/><Relationship Id="rId1" Type="http://schemas.openxmlformats.org/officeDocument/2006/relationships/vmlDrawing" Target="../drawings/vmlDrawing6.vml"/><Relationship Id="rId6" Type="http://schemas.openxmlformats.org/officeDocument/2006/relationships/tags" Target="../tags/tag25.xml"/><Relationship Id="rId11" Type="http://schemas.openxmlformats.org/officeDocument/2006/relationships/tags" Target="../tags/tag30.xml"/><Relationship Id="rId24" Type="http://schemas.openxmlformats.org/officeDocument/2006/relationships/tags" Target="../tags/tag43.xml"/><Relationship Id="rId32" Type="http://schemas.openxmlformats.org/officeDocument/2006/relationships/tags" Target="../tags/tag51.xml"/><Relationship Id="rId37" Type="http://schemas.openxmlformats.org/officeDocument/2006/relationships/tags" Target="../tags/tag56.xml"/><Relationship Id="rId40" Type="http://schemas.openxmlformats.org/officeDocument/2006/relationships/tags" Target="../tags/tag59.xml"/><Relationship Id="rId45" Type="http://schemas.openxmlformats.org/officeDocument/2006/relationships/tags" Target="../tags/tag64.xml"/><Relationship Id="rId53" Type="http://schemas.openxmlformats.org/officeDocument/2006/relationships/tags" Target="../tags/tag72.xml"/><Relationship Id="rId58" Type="http://schemas.openxmlformats.org/officeDocument/2006/relationships/notesSlide" Target="../notesSlides/notesSlide6.xml"/><Relationship Id="rId5" Type="http://schemas.openxmlformats.org/officeDocument/2006/relationships/tags" Target="../tags/tag24.xml"/><Relationship Id="rId15" Type="http://schemas.openxmlformats.org/officeDocument/2006/relationships/tags" Target="../tags/tag34.xml"/><Relationship Id="rId23" Type="http://schemas.openxmlformats.org/officeDocument/2006/relationships/tags" Target="../tags/tag42.xml"/><Relationship Id="rId28" Type="http://schemas.openxmlformats.org/officeDocument/2006/relationships/tags" Target="../tags/tag47.xml"/><Relationship Id="rId36" Type="http://schemas.openxmlformats.org/officeDocument/2006/relationships/tags" Target="../tags/tag55.xml"/><Relationship Id="rId49" Type="http://schemas.openxmlformats.org/officeDocument/2006/relationships/tags" Target="../tags/tag68.xml"/><Relationship Id="rId57" Type="http://schemas.openxmlformats.org/officeDocument/2006/relationships/slideLayout" Target="../slideLayouts/slideLayout55.xml"/><Relationship Id="rId61" Type="http://schemas.openxmlformats.org/officeDocument/2006/relationships/image" Target="../media/image22.emf"/><Relationship Id="rId10" Type="http://schemas.openxmlformats.org/officeDocument/2006/relationships/tags" Target="../tags/tag29.xml"/><Relationship Id="rId19" Type="http://schemas.openxmlformats.org/officeDocument/2006/relationships/tags" Target="../tags/tag38.xml"/><Relationship Id="rId31" Type="http://schemas.openxmlformats.org/officeDocument/2006/relationships/tags" Target="../tags/tag50.xml"/><Relationship Id="rId44" Type="http://schemas.openxmlformats.org/officeDocument/2006/relationships/tags" Target="../tags/tag63.xml"/><Relationship Id="rId52" Type="http://schemas.openxmlformats.org/officeDocument/2006/relationships/tags" Target="../tags/tag71.xml"/><Relationship Id="rId60" Type="http://schemas.openxmlformats.org/officeDocument/2006/relationships/image" Target="../media/image5.emf"/><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tags" Target="../tags/tag33.xml"/><Relationship Id="rId22" Type="http://schemas.openxmlformats.org/officeDocument/2006/relationships/tags" Target="../tags/tag41.xml"/><Relationship Id="rId27" Type="http://schemas.openxmlformats.org/officeDocument/2006/relationships/tags" Target="../tags/tag46.xml"/><Relationship Id="rId30" Type="http://schemas.openxmlformats.org/officeDocument/2006/relationships/tags" Target="../tags/tag49.xml"/><Relationship Id="rId35" Type="http://schemas.openxmlformats.org/officeDocument/2006/relationships/tags" Target="../tags/tag54.xml"/><Relationship Id="rId43" Type="http://schemas.openxmlformats.org/officeDocument/2006/relationships/tags" Target="../tags/tag62.xml"/><Relationship Id="rId48" Type="http://schemas.openxmlformats.org/officeDocument/2006/relationships/tags" Target="../tags/tag67.xml"/><Relationship Id="rId56" Type="http://schemas.openxmlformats.org/officeDocument/2006/relationships/tags" Target="../tags/tag75.xml"/><Relationship Id="rId8" Type="http://schemas.openxmlformats.org/officeDocument/2006/relationships/tags" Target="../tags/tag27.xml"/><Relationship Id="rId51" Type="http://schemas.openxmlformats.org/officeDocument/2006/relationships/tags" Target="../tags/tag70.xml"/><Relationship Id="rId3" Type="http://schemas.openxmlformats.org/officeDocument/2006/relationships/tags" Target="../tags/tag22.xml"/><Relationship Id="rId12" Type="http://schemas.openxmlformats.org/officeDocument/2006/relationships/tags" Target="../tags/tag31.xml"/><Relationship Id="rId17" Type="http://schemas.openxmlformats.org/officeDocument/2006/relationships/tags" Target="../tags/tag36.xml"/><Relationship Id="rId25" Type="http://schemas.openxmlformats.org/officeDocument/2006/relationships/tags" Target="../tags/tag44.xml"/><Relationship Id="rId33" Type="http://schemas.openxmlformats.org/officeDocument/2006/relationships/tags" Target="../tags/tag52.xml"/><Relationship Id="rId38" Type="http://schemas.openxmlformats.org/officeDocument/2006/relationships/tags" Target="../tags/tag57.xml"/><Relationship Id="rId46" Type="http://schemas.openxmlformats.org/officeDocument/2006/relationships/tags" Target="../tags/tag65.xml"/><Relationship Id="rId59" Type="http://schemas.openxmlformats.org/officeDocument/2006/relationships/oleObject" Target="../embeddings/oleObject6.bin"/></Relationships>
</file>

<file path=ppt/slides/_rels/slide7.xml.rels><?xml version="1.0" encoding="UTF-8" standalone="yes"?>
<Relationships xmlns="http://schemas.openxmlformats.org/package/2006/relationships"><Relationship Id="rId13" Type="http://schemas.openxmlformats.org/officeDocument/2006/relationships/tags" Target="../tags/tag87.xml"/><Relationship Id="rId18" Type="http://schemas.openxmlformats.org/officeDocument/2006/relationships/tags" Target="../tags/tag92.xml"/><Relationship Id="rId26" Type="http://schemas.openxmlformats.org/officeDocument/2006/relationships/tags" Target="../tags/tag100.xml"/><Relationship Id="rId39" Type="http://schemas.openxmlformats.org/officeDocument/2006/relationships/tags" Target="../tags/tag113.xml"/><Relationship Id="rId21" Type="http://schemas.openxmlformats.org/officeDocument/2006/relationships/tags" Target="../tags/tag95.xml"/><Relationship Id="rId34" Type="http://schemas.openxmlformats.org/officeDocument/2006/relationships/tags" Target="../tags/tag108.xml"/><Relationship Id="rId42" Type="http://schemas.openxmlformats.org/officeDocument/2006/relationships/tags" Target="../tags/tag116.xml"/><Relationship Id="rId47" Type="http://schemas.openxmlformats.org/officeDocument/2006/relationships/tags" Target="../tags/tag121.xml"/><Relationship Id="rId50" Type="http://schemas.openxmlformats.org/officeDocument/2006/relationships/tags" Target="../tags/tag124.xml"/><Relationship Id="rId55" Type="http://schemas.openxmlformats.org/officeDocument/2006/relationships/tags" Target="../tags/tag129.xml"/><Relationship Id="rId63" Type="http://schemas.openxmlformats.org/officeDocument/2006/relationships/tags" Target="../tags/tag137.xml"/><Relationship Id="rId68" Type="http://schemas.openxmlformats.org/officeDocument/2006/relationships/tags" Target="../tags/tag142.xml"/><Relationship Id="rId76" Type="http://schemas.openxmlformats.org/officeDocument/2006/relationships/tags" Target="../tags/tag150.xml"/><Relationship Id="rId7" Type="http://schemas.openxmlformats.org/officeDocument/2006/relationships/tags" Target="../tags/tag81.xml"/><Relationship Id="rId71" Type="http://schemas.openxmlformats.org/officeDocument/2006/relationships/tags" Target="../tags/tag145.xml"/><Relationship Id="rId2" Type="http://schemas.openxmlformats.org/officeDocument/2006/relationships/tags" Target="../tags/tag76.xml"/><Relationship Id="rId16" Type="http://schemas.openxmlformats.org/officeDocument/2006/relationships/tags" Target="../tags/tag90.xml"/><Relationship Id="rId29" Type="http://schemas.openxmlformats.org/officeDocument/2006/relationships/tags" Target="../tags/tag103.xml"/><Relationship Id="rId11" Type="http://schemas.openxmlformats.org/officeDocument/2006/relationships/tags" Target="../tags/tag85.xml"/><Relationship Id="rId24" Type="http://schemas.openxmlformats.org/officeDocument/2006/relationships/tags" Target="../tags/tag98.xml"/><Relationship Id="rId32" Type="http://schemas.openxmlformats.org/officeDocument/2006/relationships/tags" Target="../tags/tag106.xml"/><Relationship Id="rId37" Type="http://schemas.openxmlformats.org/officeDocument/2006/relationships/tags" Target="../tags/tag111.xml"/><Relationship Id="rId40" Type="http://schemas.openxmlformats.org/officeDocument/2006/relationships/tags" Target="../tags/tag114.xml"/><Relationship Id="rId45" Type="http://schemas.openxmlformats.org/officeDocument/2006/relationships/tags" Target="../tags/tag119.xml"/><Relationship Id="rId53" Type="http://schemas.openxmlformats.org/officeDocument/2006/relationships/tags" Target="../tags/tag127.xml"/><Relationship Id="rId58" Type="http://schemas.openxmlformats.org/officeDocument/2006/relationships/tags" Target="../tags/tag132.xml"/><Relationship Id="rId66" Type="http://schemas.openxmlformats.org/officeDocument/2006/relationships/tags" Target="../tags/tag140.xml"/><Relationship Id="rId74" Type="http://schemas.openxmlformats.org/officeDocument/2006/relationships/tags" Target="../tags/tag148.xml"/><Relationship Id="rId79" Type="http://schemas.openxmlformats.org/officeDocument/2006/relationships/oleObject" Target="../embeddings/oleObject7.bin"/><Relationship Id="rId5" Type="http://schemas.openxmlformats.org/officeDocument/2006/relationships/tags" Target="../tags/tag79.xml"/><Relationship Id="rId61" Type="http://schemas.openxmlformats.org/officeDocument/2006/relationships/tags" Target="../tags/tag135.xml"/><Relationship Id="rId10" Type="http://schemas.openxmlformats.org/officeDocument/2006/relationships/tags" Target="../tags/tag84.xml"/><Relationship Id="rId19" Type="http://schemas.openxmlformats.org/officeDocument/2006/relationships/tags" Target="../tags/tag93.xml"/><Relationship Id="rId31" Type="http://schemas.openxmlformats.org/officeDocument/2006/relationships/tags" Target="../tags/tag105.xml"/><Relationship Id="rId44" Type="http://schemas.openxmlformats.org/officeDocument/2006/relationships/tags" Target="../tags/tag118.xml"/><Relationship Id="rId52" Type="http://schemas.openxmlformats.org/officeDocument/2006/relationships/tags" Target="../tags/tag126.xml"/><Relationship Id="rId60" Type="http://schemas.openxmlformats.org/officeDocument/2006/relationships/tags" Target="../tags/tag134.xml"/><Relationship Id="rId65" Type="http://schemas.openxmlformats.org/officeDocument/2006/relationships/tags" Target="../tags/tag139.xml"/><Relationship Id="rId73" Type="http://schemas.openxmlformats.org/officeDocument/2006/relationships/tags" Target="../tags/tag147.xml"/><Relationship Id="rId78" Type="http://schemas.openxmlformats.org/officeDocument/2006/relationships/notesSlide" Target="../notesSlides/notesSlide7.xml"/><Relationship Id="rId81" Type="http://schemas.openxmlformats.org/officeDocument/2006/relationships/image" Target="../media/image24.png"/><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tags" Target="../tags/tag88.xml"/><Relationship Id="rId22" Type="http://schemas.openxmlformats.org/officeDocument/2006/relationships/tags" Target="../tags/tag96.xml"/><Relationship Id="rId27" Type="http://schemas.openxmlformats.org/officeDocument/2006/relationships/tags" Target="../tags/tag101.xml"/><Relationship Id="rId30" Type="http://schemas.openxmlformats.org/officeDocument/2006/relationships/tags" Target="../tags/tag104.xml"/><Relationship Id="rId35" Type="http://schemas.openxmlformats.org/officeDocument/2006/relationships/tags" Target="../tags/tag109.xml"/><Relationship Id="rId43" Type="http://schemas.openxmlformats.org/officeDocument/2006/relationships/tags" Target="../tags/tag117.xml"/><Relationship Id="rId48" Type="http://schemas.openxmlformats.org/officeDocument/2006/relationships/tags" Target="../tags/tag122.xml"/><Relationship Id="rId56" Type="http://schemas.openxmlformats.org/officeDocument/2006/relationships/tags" Target="../tags/tag130.xml"/><Relationship Id="rId64" Type="http://schemas.openxmlformats.org/officeDocument/2006/relationships/tags" Target="../tags/tag138.xml"/><Relationship Id="rId69" Type="http://schemas.openxmlformats.org/officeDocument/2006/relationships/tags" Target="../tags/tag143.xml"/><Relationship Id="rId77" Type="http://schemas.openxmlformats.org/officeDocument/2006/relationships/slideLayout" Target="../slideLayouts/slideLayout49.xml"/><Relationship Id="rId8" Type="http://schemas.openxmlformats.org/officeDocument/2006/relationships/tags" Target="../tags/tag82.xml"/><Relationship Id="rId51" Type="http://schemas.openxmlformats.org/officeDocument/2006/relationships/tags" Target="../tags/tag125.xml"/><Relationship Id="rId72" Type="http://schemas.openxmlformats.org/officeDocument/2006/relationships/tags" Target="../tags/tag146.xml"/><Relationship Id="rId80" Type="http://schemas.openxmlformats.org/officeDocument/2006/relationships/image" Target="../media/image23.emf"/><Relationship Id="rId3" Type="http://schemas.openxmlformats.org/officeDocument/2006/relationships/tags" Target="../tags/tag77.xml"/><Relationship Id="rId12" Type="http://schemas.openxmlformats.org/officeDocument/2006/relationships/tags" Target="../tags/tag86.xml"/><Relationship Id="rId17" Type="http://schemas.openxmlformats.org/officeDocument/2006/relationships/tags" Target="../tags/tag91.xml"/><Relationship Id="rId25" Type="http://schemas.openxmlformats.org/officeDocument/2006/relationships/tags" Target="../tags/tag99.xml"/><Relationship Id="rId33" Type="http://schemas.openxmlformats.org/officeDocument/2006/relationships/tags" Target="../tags/tag107.xml"/><Relationship Id="rId38" Type="http://schemas.openxmlformats.org/officeDocument/2006/relationships/tags" Target="../tags/tag112.xml"/><Relationship Id="rId46" Type="http://schemas.openxmlformats.org/officeDocument/2006/relationships/tags" Target="../tags/tag120.xml"/><Relationship Id="rId59" Type="http://schemas.openxmlformats.org/officeDocument/2006/relationships/tags" Target="../tags/tag133.xml"/><Relationship Id="rId67" Type="http://schemas.openxmlformats.org/officeDocument/2006/relationships/tags" Target="../tags/tag141.xml"/><Relationship Id="rId20" Type="http://schemas.openxmlformats.org/officeDocument/2006/relationships/tags" Target="../tags/tag94.xml"/><Relationship Id="rId41" Type="http://schemas.openxmlformats.org/officeDocument/2006/relationships/tags" Target="../tags/tag115.xml"/><Relationship Id="rId54" Type="http://schemas.openxmlformats.org/officeDocument/2006/relationships/tags" Target="../tags/tag128.xml"/><Relationship Id="rId62" Type="http://schemas.openxmlformats.org/officeDocument/2006/relationships/tags" Target="../tags/tag136.xml"/><Relationship Id="rId70" Type="http://schemas.openxmlformats.org/officeDocument/2006/relationships/tags" Target="../tags/tag144.xml"/><Relationship Id="rId75" Type="http://schemas.openxmlformats.org/officeDocument/2006/relationships/tags" Target="../tags/tag149.xml"/><Relationship Id="rId1" Type="http://schemas.openxmlformats.org/officeDocument/2006/relationships/vmlDrawing" Target="../drawings/vmlDrawing7.vml"/><Relationship Id="rId6" Type="http://schemas.openxmlformats.org/officeDocument/2006/relationships/tags" Target="../tags/tag80.xml"/><Relationship Id="rId15" Type="http://schemas.openxmlformats.org/officeDocument/2006/relationships/tags" Target="../tags/tag89.xml"/><Relationship Id="rId23" Type="http://schemas.openxmlformats.org/officeDocument/2006/relationships/tags" Target="../tags/tag97.xml"/><Relationship Id="rId28" Type="http://schemas.openxmlformats.org/officeDocument/2006/relationships/tags" Target="../tags/tag102.xml"/><Relationship Id="rId36" Type="http://schemas.openxmlformats.org/officeDocument/2006/relationships/tags" Target="../tags/tag110.xml"/><Relationship Id="rId49" Type="http://schemas.openxmlformats.org/officeDocument/2006/relationships/tags" Target="../tags/tag123.xml"/><Relationship Id="rId57" Type="http://schemas.openxmlformats.org/officeDocument/2006/relationships/tags" Target="../tags/tag131.xml"/></Relationships>
</file>

<file path=ppt/slides/_rels/slide8.xml.rels><?xml version="1.0" encoding="UTF-8" standalone="yes"?>
<Relationships xmlns="http://schemas.openxmlformats.org/package/2006/relationships"><Relationship Id="rId3" Type="http://schemas.openxmlformats.org/officeDocument/2006/relationships/tags" Target="../tags/tag152.xml"/><Relationship Id="rId7" Type="http://schemas.openxmlformats.org/officeDocument/2006/relationships/image" Target="../media/image5.emf"/><Relationship Id="rId2" Type="http://schemas.openxmlformats.org/officeDocument/2006/relationships/tags" Target="../tags/tag151.xml"/><Relationship Id="rId1" Type="http://schemas.openxmlformats.org/officeDocument/2006/relationships/vmlDrawing" Target="../drawings/vmlDrawing8.vml"/><Relationship Id="rId6" Type="http://schemas.openxmlformats.org/officeDocument/2006/relationships/oleObject" Target="../embeddings/oleObject8.bin"/><Relationship Id="rId5" Type="http://schemas.openxmlformats.org/officeDocument/2006/relationships/notesSlide" Target="../notesSlides/notesSlide8.xml"/><Relationship Id="rId4"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152400"/>
            <a:ext cx="7315200" cy="725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ctrTitle"/>
          </p:nvPr>
        </p:nvSpPr>
        <p:spPr>
          <a:xfrm>
            <a:off x="1981200" y="2362200"/>
            <a:ext cx="5486400" cy="1470025"/>
          </a:xfrm>
        </p:spPr>
        <p:txBody>
          <a:bodyPr>
            <a:noAutofit/>
          </a:bodyPr>
          <a:lstStyle/>
          <a:p>
            <a:r>
              <a:rPr lang="en-US" sz="8800" dirty="0" smtClean="0">
                <a:solidFill>
                  <a:schemeClr val="bg1"/>
                </a:solidFill>
              </a:rPr>
              <a:t>GEF-6 </a:t>
            </a:r>
            <a:r>
              <a:rPr lang="en-US" sz="6000" dirty="0" err="1" smtClean="0">
                <a:solidFill>
                  <a:schemeClr val="bg1"/>
                </a:solidFill>
              </a:rPr>
              <a:t>Estrategia</a:t>
            </a:r>
            <a:r>
              <a:rPr lang="en-US" sz="6000" dirty="0" smtClean="0">
                <a:solidFill>
                  <a:schemeClr val="bg1"/>
                </a:solidFill>
              </a:rPr>
              <a:t> de  Biodiversidad</a:t>
            </a:r>
            <a:r>
              <a:rPr lang="en-US" sz="8800" dirty="0" smtClean="0">
                <a:solidFill>
                  <a:schemeClr val="bg1"/>
                </a:solidFill>
              </a:rPr>
              <a:t> </a:t>
            </a:r>
            <a:endParaRPr lang="en-US" sz="8800" dirty="0">
              <a:solidFill>
                <a:schemeClr val="bg1"/>
              </a:solidFill>
            </a:endParaRPr>
          </a:p>
        </p:txBody>
      </p:sp>
    </p:spTree>
    <p:extLst>
      <p:ext uri="{BB962C8B-B14F-4D97-AF65-F5344CB8AC3E}">
        <p14:creationId xmlns:p14="http://schemas.microsoft.com/office/powerpoint/2010/main" val="4202718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777711" y="76200"/>
            <a:ext cx="7223290" cy="485775"/>
          </a:xfrm>
          <a:prstGeom prst="rect">
            <a:avLst/>
          </a:prstGeom>
          <a:solidFill>
            <a:schemeClr val="accent3"/>
          </a:solidFill>
          <a:ln>
            <a:noFill/>
          </a:ln>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966788"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3" algn="ctr" eaLnBrk="1" hangingPunct="1"/>
            <a:r>
              <a:rPr lang="es-ES_tradnl" altLang="en-US" sz="2100" b="1" dirty="0">
                <a:solidFill>
                  <a:prstClr val="white"/>
                </a:solidFill>
                <a:latin typeface="Arial" panose="020B0604020202020204" pitchFamily="34" charset="0"/>
                <a:ea typeface="ＭＳ Ｐゴシック" panose="020B0600070205080204" pitchFamily="34" charset="-128"/>
              </a:rPr>
              <a:t>20 Metas de Aichi para la Diversidad Biológica</a:t>
            </a:r>
          </a:p>
        </p:txBody>
      </p:sp>
      <p:sp>
        <p:nvSpPr>
          <p:cNvPr id="33795" name="Text Placeholder 11"/>
          <p:cNvSpPr>
            <a:spLocks noGrp="1"/>
          </p:cNvSpPr>
          <p:nvPr>
            <p:ph type="body" sz="half" idx="1"/>
          </p:nvPr>
        </p:nvSpPr>
        <p:spPr>
          <a:xfrm>
            <a:off x="304800" y="762000"/>
            <a:ext cx="4038600" cy="5124451"/>
          </a:xfrm>
        </p:spPr>
        <p:txBody>
          <a:bodyPr rtlCol="0">
            <a:normAutofit fontScale="92500" lnSpcReduction="20000"/>
          </a:bodyPr>
          <a:lstStyle/>
          <a:p>
            <a:pPr eaLnBrk="1" fontAlgn="auto" hangingPunct="1">
              <a:spcAft>
                <a:spcPts val="0"/>
              </a:spcAft>
              <a:buNone/>
              <a:defRPr/>
            </a:pPr>
            <a:r>
              <a:rPr lang="es-ES_tradnl" altLang="en-US" sz="900" b="1" dirty="0">
                <a:ea typeface="ＭＳ Ｐゴシック" pitchFamily="34" charset="-128"/>
              </a:rPr>
              <a:t>Objetivo estratégico A. Abordar las causas subyacentes de la pérdida de diversidad biológica</a:t>
            </a:r>
          </a:p>
          <a:p>
            <a:pPr eaLnBrk="1" fontAlgn="auto" hangingPunct="1">
              <a:spcAft>
                <a:spcPts val="0"/>
              </a:spcAft>
              <a:buNone/>
              <a:defRPr/>
            </a:pPr>
            <a:r>
              <a:rPr lang="es-ES_tradnl" altLang="en-US" sz="900" dirty="0">
                <a:ea typeface="ＭＳ Ｐゴシック" pitchFamily="34" charset="-128"/>
              </a:rPr>
              <a:t>Meta 1: Para 2020, a más tardar, las personas tendrán conciencia del valor de la diversidad biológica y de los pasos que pueden seguir para su conservación y utilización sostenible.</a:t>
            </a:r>
          </a:p>
          <a:p>
            <a:pPr eaLnBrk="1" fontAlgn="auto" hangingPunct="1">
              <a:spcAft>
                <a:spcPts val="0"/>
              </a:spcAft>
              <a:buNone/>
              <a:defRPr/>
            </a:pPr>
            <a:r>
              <a:rPr lang="es-ES_tradnl" altLang="en-US" sz="900" dirty="0">
                <a:ea typeface="ＭＳ Ｐゴシック" pitchFamily="34" charset="-128"/>
              </a:rPr>
              <a:t>Meta 2: Para 2020, a más tardar, los valores de la diversidad biológica habrán sido integrados en las estrategias y los procesos de planificación de desarrollo y de reducción de la pobreza nacionales y locales y se estarán integrando en los sistemas nacionales de contabilidad, según proceda, y de presentación de informes.</a:t>
            </a:r>
          </a:p>
          <a:p>
            <a:pPr eaLnBrk="1" fontAlgn="auto" hangingPunct="1">
              <a:spcAft>
                <a:spcPts val="0"/>
              </a:spcAft>
              <a:buNone/>
              <a:defRPr/>
            </a:pPr>
            <a:r>
              <a:rPr lang="es-ES_tradnl" altLang="en-US" sz="900" dirty="0">
                <a:ea typeface="ＭＳ Ｐゴシック" pitchFamily="34" charset="-128"/>
              </a:rPr>
              <a:t>Meta 3: Para 2020, a más tardar, se habrán eliminado, eliminado gradualmente o reformado los incentivos, incluidos los subsidios, perjudiciales para la diversidad biológica, a fin de reducir al mínimo o evitar los impactos negativos, y se habrán desarrollado y aplicado incentivos positivos para la conservación y utilización sostenible de la diversidad biológica de conformidad con el Convenio y otras obligaciones internacionales pertinentes y en armonía con ellos, tomando en cuenta las condiciones socioeconómicas nacionales.</a:t>
            </a:r>
          </a:p>
          <a:p>
            <a:pPr eaLnBrk="1" fontAlgn="auto" hangingPunct="1">
              <a:spcAft>
                <a:spcPts val="0"/>
              </a:spcAft>
              <a:buNone/>
              <a:defRPr/>
            </a:pPr>
            <a:r>
              <a:rPr lang="es-ES_tradnl" altLang="en-US" sz="900" dirty="0">
                <a:ea typeface="ＭＳ Ｐゴシック" pitchFamily="34" charset="-128"/>
              </a:rPr>
              <a:t>Meta 4: Para 2020, a más tardar, los gobiernos, empresas e interesados directos de todos los niveles habrán adoptado medidas o habrán puesto en marcha planes para lograr la sostenibilidad en la producción y el consumo y habrán mantenido los impactos del uso de los recursos naturales dentro de límites ecológicos seguros.</a:t>
            </a:r>
          </a:p>
          <a:p>
            <a:pPr eaLnBrk="1" fontAlgn="auto" hangingPunct="1">
              <a:spcAft>
                <a:spcPts val="0"/>
              </a:spcAft>
              <a:buNone/>
              <a:defRPr/>
            </a:pPr>
            <a:r>
              <a:rPr lang="es-ES_tradnl" altLang="en-US" sz="900" b="1" dirty="0">
                <a:ea typeface="ＭＳ Ｐゴシック" pitchFamily="34" charset="-128"/>
              </a:rPr>
              <a:t>Objetivo estratégico B. Reducir las presiones directas sobre la diversidad biológica y promover la utilización sostenible</a:t>
            </a:r>
          </a:p>
          <a:p>
            <a:pPr eaLnBrk="1" fontAlgn="auto" hangingPunct="1">
              <a:spcAft>
                <a:spcPts val="0"/>
              </a:spcAft>
              <a:buNone/>
              <a:defRPr/>
            </a:pPr>
            <a:r>
              <a:rPr lang="es-ES_tradnl" altLang="en-US" sz="900" dirty="0">
                <a:ea typeface="ＭＳ Ｐゴシック" pitchFamily="34" charset="-128"/>
              </a:rPr>
              <a:t>Meta 5: Para 2020, se habrá reducido por lo menos a la mitad y, donde resulte factible, se habrá reducido hasta un valor cercano a cero el ritmo de pérdida de todos los hábitats naturales, incluidos los bosques, y se habrá reducido de manera significativa la degradación y fragmentación.</a:t>
            </a:r>
          </a:p>
          <a:p>
            <a:pPr eaLnBrk="1" fontAlgn="auto" hangingPunct="1">
              <a:spcAft>
                <a:spcPts val="0"/>
              </a:spcAft>
              <a:buNone/>
              <a:defRPr/>
            </a:pPr>
            <a:r>
              <a:rPr lang="es-ES_tradnl" altLang="en-US" sz="900" dirty="0">
                <a:ea typeface="ＭＳ Ｐゴシック" pitchFamily="34" charset="-128"/>
              </a:rPr>
              <a:t>Meta 6: Para 2020, todas las reservas de peces e invertebrados y plantas acuáticas se gestionan y cultivan de manera sostenible y lícita y aplicando enfoques basados en los ecosistemas, de manera tal que se evite la pesca excesiva, se hayan establecido planes y medidas de recuperación para todas las especies agotadas, las actividades de pesca no tengan impactos perjudiciales importantes en las especies en peligro y los ecosistemas vulnerables, y los impactos de la pesca en las reservas, especies y ecosistemas se encuentren dentro de límites ecológicos seguros.</a:t>
            </a:r>
          </a:p>
          <a:p>
            <a:pPr eaLnBrk="1" fontAlgn="auto" hangingPunct="1">
              <a:spcAft>
                <a:spcPts val="0"/>
              </a:spcAft>
              <a:buNone/>
              <a:defRPr/>
            </a:pPr>
            <a:r>
              <a:rPr lang="es-ES_tradnl" altLang="en-US" sz="900" dirty="0">
                <a:ea typeface="ＭＳ Ｐゴシック" pitchFamily="34" charset="-128"/>
              </a:rPr>
              <a:t>Meta 7: Para 2020, las zonas destinadas a agricultura, acuicultura y silvicultura se gestionarán de manera sostenible, garantizándose la conservación de la diversidad biológica.</a:t>
            </a:r>
          </a:p>
          <a:p>
            <a:pPr eaLnBrk="1" fontAlgn="auto" hangingPunct="1">
              <a:spcAft>
                <a:spcPts val="0"/>
              </a:spcAft>
              <a:buNone/>
              <a:defRPr/>
            </a:pPr>
            <a:r>
              <a:rPr lang="es-ES_tradnl" altLang="en-US" sz="900" dirty="0">
                <a:ea typeface="ＭＳ Ｐゴシック" pitchFamily="34" charset="-128"/>
              </a:rPr>
              <a:t>Meta 8: Para 2020, se habrá llevado la contaminación, incluida aquella producida por exceso de nutrientes, a niveles que no resulten perjudiciales para el funcionamiento de los ecosistemas y la diversidad biológica.</a:t>
            </a:r>
          </a:p>
          <a:p>
            <a:pPr eaLnBrk="1" fontAlgn="auto" hangingPunct="1">
              <a:spcAft>
                <a:spcPts val="0"/>
              </a:spcAft>
              <a:buNone/>
              <a:defRPr/>
            </a:pPr>
            <a:r>
              <a:rPr lang="es-ES_tradnl" altLang="en-US" sz="900" dirty="0">
                <a:ea typeface="ＭＳ Ｐゴシック" pitchFamily="34" charset="-128"/>
              </a:rPr>
              <a:t>Meta 9: Para 2020, se habrán identificado y priorizado las especies exóticas invasoras y vías de introducción, se habrán controlado o erradicado las especies prioritarias, y se habrán establecido medidas para gestionar las vías de introducción a fin de evitar su introducción y establecimiento.</a:t>
            </a:r>
          </a:p>
          <a:p>
            <a:pPr eaLnBrk="1" fontAlgn="auto" hangingPunct="1">
              <a:spcAft>
                <a:spcPts val="0"/>
              </a:spcAft>
              <a:buNone/>
              <a:defRPr/>
            </a:pPr>
            <a:r>
              <a:rPr lang="es-ES_tradnl" altLang="en-US" sz="900" dirty="0">
                <a:ea typeface="ＭＳ Ｐゴシック" pitchFamily="34" charset="-128"/>
              </a:rPr>
              <a:t>Meta 10: Para 2015, se habrán reducido al mínimo las múltiples presiones antropógenas sobre los arrecifes de coral y otros ecosistemas vulnerables afectados por el cambio climático o la acidificación de los océanos, a fin de mantener su integridad y funcionamiento.</a:t>
            </a:r>
          </a:p>
          <a:p>
            <a:pPr eaLnBrk="1" fontAlgn="auto" hangingPunct="1">
              <a:spcAft>
                <a:spcPts val="0"/>
              </a:spcAft>
              <a:buNone/>
              <a:defRPr/>
            </a:pPr>
            <a:endParaRPr lang="en-US" altLang="en-US" sz="750" dirty="0">
              <a:ea typeface="ＭＳ Ｐゴシック" pitchFamily="34" charset="-128"/>
            </a:endParaRPr>
          </a:p>
          <a:p>
            <a:pPr eaLnBrk="1" fontAlgn="auto" hangingPunct="1">
              <a:spcAft>
                <a:spcPts val="0"/>
              </a:spcAft>
              <a:buNone/>
              <a:defRPr/>
            </a:pPr>
            <a:endParaRPr lang="en-US" altLang="en-US" sz="825" dirty="0">
              <a:ea typeface="ＭＳ Ｐゴシック" pitchFamily="34" charset="-128"/>
            </a:endParaRPr>
          </a:p>
          <a:p>
            <a:pPr eaLnBrk="1" fontAlgn="auto" hangingPunct="1">
              <a:spcAft>
                <a:spcPts val="0"/>
              </a:spcAft>
              <a:buNone/>
              <a:defRPr/>
            </a:pPr>
            <a:endParaRPr lang="en-US" altLang="en-US" sz="825" dirty="0">
              <a:ea typeface="ＭＳ Ｐゴシック" pitchFamily="34" charset="-128"/>
            </a:endParaRPr>
          </a:p>
        </p:txBody>
      </p:sp>
      <p:sp>
        <p:nvSpPr>
          <p:cNvPr id="33796" name="Content Placeholder 12"/>
          <p:cNvSpPr>
            <a:spLocks noGrp="1"/>
          </p:cNvSpPr>
          <p:nvPr>
            <p:ph sz="half" idx="2"/>
          </p:nvPr>
        </p:nvSpPr>
        <p:spPr>
          <a:xfrm>
            <a:off x="4343400" y="762000"/>
            <a:ext cx="4648200" cy="4991101"/>
          </a:xfrm>
        </p:spPr>
        <p:txBody>
          <a:bodyPr rtlCol="0">
            <a:normAutofit fontScale="92500" lnSpcReduction="20000"/>
          </a:bodyPr>
          <a:lstStyle/>
          <a:p>
            <a:pPr eaLnBrk="1" fontAlgn="auto" hangingPunct="1">
              <a:spcAft>
                <a:spcPts val="0"/>
              </a:spcAft>
              <a:buNone/>
              <a:defRPr/>
            </a:pPr>
            <a:r>
              <a:rPr lang="es-ES_tradnl" altLang="en-US" sz="900" b="1" dirty="0">
                <a:ea typeface="ＭＳ Ｐゴシック" pitchFamily="34" charset="-128"/>
              </a:rPr>
              <a:t>Objetivo estratégico C. Mejorar la situación de la diversidad biológica salvaguardando los ecosistemas, las especies y la diversidad genética</a:t>
            </a:r>
          </a:p>
          <a:p>
            <a:pPr eaLnBrk="1" fontAlgn="auto" hangingPunct="1">
              <a:spcAft>
                <a:spcPts val="0"/>
              </a:spcAft>
              <a:buNone/>
              <a:defRPr/>
            </a:pPr>
            <a:r>
              <a:rPr lang="es-ES_tradnl" altLang="en-US" sz="900" dirty="0">
                <a:ea typeface="ＭＳ Ｐゴシック" pitchFamily="34" charset="-128"/>
              </a:rPr>
              <a:t>Meta 11: Para 2020, al menos el 17 por ciento de las zonas terrestres y de aguas continentales y el 10 por ciento de las zonas marinas y costeras, especialmente aquellas de particular importancia para la diversidad biológica y los servicios de los ecosistemas, se conservan por medio de sistemas de áreas protegidas administrados de manera eficaz y equitativa, ecológicamente representativos y bien conectados y otras medidas de conservación eficaces basadas en áreas, y están integradas en los paisajes terrestres y marinos más amplios.</a:t>
            </a:r>
          </a:p>
          <a:p>
            <a:pPr eaLnBrk="1" fontAlgn="auto" hangingPunct="1">
              <a:spcAft>
                <a:spcPts val="0"/>
              </a:spcAft>
              <a:buNone/>
              <a:defRPr/>
            </a:pPr>
            <a:r>
              <a:rPr lang="es-ES_tradnl" altLang="en-US" sz="900" dirty="0">
                <a:ea typeface="ＭＳ Ｐゴシック" pitchFamily="34" charset="-128"/>
              </a:rPr>
              <a:t>Meta 12: Para 2020, se habrá evitado la extinción de especies en peligro identificadas y su estado de conservación se habrá mejorado y sostenido, especialmente para las especies en mayor declive.</a:t>
            </a:r>
          </a:p>
          <a:p>
            <a:pPr eaLnBrk="1" fontAlgn="auto" hangingPunct="1">
              <a:spcAft>
                <a:spcPts val="0"/>
              </a:spcAft>
              <a:buNone/>
              <a:defRPr/>
            </a:pPr>
            <a:r>
              <a:rPr lang="es-ES_tradnl" altLang="en-US" sz="900" dirty="0">
                <a:ea typeface="ＭＳ Ｐゴシック" pitchFamily="34" charset="-128"/>
              </a:rPr>
              <a:t>Meta 13: Para 2020, se mantiene la diversidad genética de las especies vegetales cultivadas y de los animales de granja y domesticados y de las especies silvestres emparentadas, incluidas otras especies de valor socioeconómico y cultural, y se han desarrollado y puesto en práctica estrategias para reducir al mínimo la erosión genética y salvaguardar su diversidad genética.</a:t>
            </a:r>
          </a:p>
          <a:p>
            <a:pPr eaLnBrk="1" fontAlgn="auto" hangingPunct="1">
              <a:spcAft>
                <a:spcPts val="0"/>
              </a:spcAft>
              <a:buNone/>
              <a:defRPr/>
            </a:pPr>
            <a:r>
              <a:rPr lang="es-ES_tradnl" altLang="en-US" sz="900" b="1" dirty="0">
                <a:ea typeface="ＭＳ Ｐゴシック" pitchFamily="34" charset="-128"/>
              </a:rPr>
              <a:t>Objetivo estratégico D. Aumentar los beneficios de la diversidad biológica y los servicios de los ecosistemas para todos</a:t>
            </a:r>
          </a:p>
          <a:p>
            <a:pPr eaLnBrk="1" fontAlgn="auto" hangingPunct="1">
              <a:spcAft>
                <a:spcPts val="0"/>
              </a:spcAft>
              <a:buNone/>
              <a:defRPr/>
            </a:pPr>
            <a:r>
              <a:rPr lang="es-ES_tradnl" altLang="en-US" sz="900" dirty="0">
                <a:ea typeface="ＭＳ Ｐゴシック" pitchFamily="34" charset="-128"/>
              </a:rPr>
              <a:t>Meta 14: Para 2020, se han restaurado y salvaguardado los ecosistemas que proporcionan servicios esenciales, incluidos servicios relacionados con el agua, y que contribuyen a la salud, los medios de vida y el bienestar, tomando en cuenta las necesidades de las mujeres, las comunidades indígenas y locales y los pobres y vulnerables.</a:t>
            </a:r>
          </a:p>
          <a:p>
            <a:pPr eaLnBrk="1" fontAlgn="auto" hangingPunct="1">
              <a:spcAft>
                <a:spcPts val="0"/>
              </a:spcAft>
              <a:buNone/>
              <a:defRPr/>
            </a:pPr>
            <a:r>
              <a:rPr lang="es-ES_tradnl" altLang="en-US" sz="900" dirty="0">
                <a:ea typeface="ＭＳ Ｐゴシック" pitchFamily="34" charset="-128"/>
              </a:rPr>
              <a:t>Meta 15: Para 2020, se habrá incrementado la resiliencia de los ecosistemas y la contribución de la diversidad biológica a las reservas de carbono, mediante la conservación y la restauración, incluida la restauración de por lo menos el 15 por ciento de las tierras degradadas, contribuyendo así a la mitigación del cambio climático y a la adaptación a este, así como a la lucha contra la desertificación.</a:t>
            </a:r>
          </a:p>
          <a:p>
            <a:pPr eaLnBrk="1" fontAlgn="auto" hangingPunct="1">
              <a:spcAft>
                <a:spcPts val="0"/>
              </a:spcAft>
              <a:buNone/>
              <a:defRPr/>
            </a:pPr>
            <a:r>
              <a:rPr lang="es-ES_tradnl" altLang="en-US" sz="900" dirty="0">
                <a:ea typeface="ＭＳ Ｐゴシック" pitchFamily="34" charset="-128"/>
              </a:rPr>
              <a:t>Meta 16: Para 2015, el Protocolo de Nagoya sobre Acceso a los Recursos Genéticos y Participación Justa y Equitativa en los Beneficios que se Deriven de su Utilización estará en vigor y en funcionamiento, conforme a la legislación nacional.</a:t>
            </a:r>
          </a:p>
          <a:p>
            <a:pPr eaLnBrk="1" fontAlgn="auto" hangingPunct="1">
              <a:spcAft>
                <a:spcPts val="0"/>
              </a:spcAft>
              <a:buNone/>
              <a:defRPr/>
            </a:pPr>
            <a:r>
              <a:rPr lang="es-ES_tradnl" altLang="en-US" sz="900" b="1" dirty="0">
                <a:ea typeface="ＭＳ Ｐゴシック" pitchFamily="34" charset="-128"/>
              </a:rPr>
              <a:t>Objetivo estratégico E. Mejorar la aplicación a través de la planificación participativa, la gestión de los conocimientos y la creación de capacidad</a:t>
            </a:r>
          </a:p>
          <a:p>
            <a:pPr eaLnBrk="1" fontAlgn="auto" hangingPunct="1">
              <a:spcAft>
                <a:spcPts val="0"/>
              </a:spcAft>
              <a:buNone/>
              <a:defRPr/>
            </a:pPr>
            <a:r>
              <a:rPr lang="es-ES_tradnl" altLang="en-US" sz="900" dirty="0">
                <a:ea typeface="ＭＳ Ｐゴシック" pitchFamily="34" charset="-128"/>
              </a:rPr>
              <a:t>Meta 17: Para 2015, cada Parte habrá elaborado, habrá adoptado como un instrumento de política y habrá comenzado a poner en práctica una estrategia y un plan de acción nacionales en materia de diversidad biológica eficaces, participativos y actualizados.</a:t>
            </a:r>
          </a:p>
          <a:p>
            <a:pPr eaLnBrk="1" fontAlgn="auto" hangingPunct="1">
              <a:spcAft>
                <a:spcPts val="0"/>
              </a:spcAft>
              <a:buNone/>
              <a:defRPr/>
            </a:pPr>
            <a:r>
              <a:rPr lang="es-ES_tradnl" altLang="en-US" sz="900" dirty="0">
                <a:ea typeface="ＭＳ Ｐゴシック" pitchFamily="34" charset="-128"/>
              </a:rPr>
              <a:t>Meta 18: Para 2020, se respetan los conocimientos, las innovaciones y las prácticas tradicionales de las comunidades indígenas y locales pertinentes para la conservación y la utilización sostenible de la diversidad biológica, y su uso consuetudinario de los recursos biológicos, sujeto a la legislación nacional y a las obligaciones internacionales pertinentes, y se integran plenamente y reflejan en la aplicación del Convenio con la participación plena y efectiva de las comunidades indígenas y locales en todos los niveles pertinentes.</a:t>
            </a:r>
          </a:p>
          <a:p>
            <a:pPr eaLnBrk="1" fontAlgn="auto" hangingPunct="1">
              <a:spcAft>
                <a:spcPts val="0"/>
              </a:spcAft>
              <a:buNone/>
              <a:defRPr/>
            </a:pPr>
            <a:r>
              <a:rPr lang="es-ES_tradnl" altLang="en-US" sz="900" dirty="0">
                <a:ea typeface="ＭＳ Ｐゴシック" pitchFamily="34" charset="-128"/>
              </a:rPr>
              <a:t>Meta 19: Para 2020, se habrá avanzado en los conocimientos, la base científica y las tecnologías referidas a la diversidad biológica, sus valores y funcionamiento, su estado y tendencias y las consecuencias de su pérdida, y tales conocimientos y tecnologías serán ampliamente compartidos, transferidos y aplicados.</a:t>
            </a:r>
          </a:p>
          <a:p>
            <a:pPr eaLnBrk="1" fontAlgn="auto" hangingPunct="1">
              <a:spcAft>
                <a:spcPts val="0"/>
              </a:spcAft>
              <a:buNone/>
              <a:defRPr/>
            </a:pPr>
            <a:r>
              <a:rPr lang="es-ES_tradnl" altLang="en-US" sz="900" dirty="0">
                <a:ea typeface="ＭＳ Ｐゴシック" pitchFamily="34" charset="-128"/>
              </a:rPr>
              <a:t>Meta 20: Para 2020, a más tardar, la movilización de recursos financieros para aplicar de manera efectiva el Plan Estratégico para la Diversidad Biológica 2011 2020 provenientes de todas las fuentes debería aumentar de manera sustancial.</a:t>
            </a:r>
          </a:p>
          <a:p>
            <a:pPr eaLnBrk="1" fontAlgn="auto" hangingPunct="1">
              <a:spcAft>
                <a:spcPts val="0"/>
              </a:spcAft>
              <a:buNone/>
              <a:defRPr/>
            </a:pPr>
            <a:endParaRPr lang="en-US" altLang="en-US" sz="788" dirty="0">
              <a:ea typeface="ＭＳ Ｐゴシック" pitchFamily="34" charset="-128"/>
            </a:endParaRPr>
          </a:p>
        </p:txBody>
      </p:sp>
    </p:spTree>
    <p:extLst>
      <p:ext uri="{BB962C8B-B14F-4D97-AF65-F5344CB8AC3E}">
        <p14:creationId xmlns:p14="http://schemas.microsoft.com/office/powerpoint/2010/main" val="282913037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7"/>
          <p:cNvSpPr txBox="1">
            <a:spLocks noChangeArrowheads="1"/>
          </p:cNvSpPr>
          <p:nvPr/>
        </p:nvSpPr>
        <p:spPr bwMode="auto">
          <a:xfrm>
            <a:off x="912813"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Understand values</a:t>
            </a:r>
          </a:p>
        </p:txBody>
      </p:sp>
      <p:pic>
        <p:nvPicPr>
          <p:cNvPr id="8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1325563"/>
            <a:ext cx="6064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75" y="2371725"/>
            <a:ext cx="585788"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7" name="TextBox 6"/>
          <p:cNvSpPr txBox="1">
            <a:spLocks noChangeArrowheads="1"/>
          </p:cNvSpPr>
          <p:nvPr/>
        </p:nvSpPr>
        <p:spPr bwMode="auto">
          <a:xfrm>
            <a:off x="912813" y="23637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Mainstream biodiversity</a:t>
            </a:r>
          </a:p>
        </p:txBody>
      </p:sp>
      <p:pic>
        <p:nvPicPr>
          <p:cNvPr id="819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3433763"/>
            <a:ext cx="5937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9" name="TextBox 8"/>
          <p:cNvSpPr txBox="1">
            <a:spLocks noChangeArrowheads="1"/>
          </p:cNvSpPr>
          <p:nvPr/>
        </p:nvSpPr>
        <p:spPr bwMode="auto">
          <a:xfrm>
            <a:off x="931863" y="34337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Address incentives</a:t>
            </a:r>
          </a:p>
        </p:txBody>
      </p:sp>
      <p:pic>
        <p:nvPicPr>
          <p:cNvPr id="820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63" y="454025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1" name="TextBox 10"/>
          <p:cNvSpPr txBox="1">
            <a:spLocks noChangeArrowheads="1"/>
          </p:cNvSpPr>
          <p:nvPr/>
        </p:nvSpPr>
        <p:spPr bwMode="auto">
          <a:xfrm>
            <a:off x="874713" y="4540250"/>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Sustainable production</a:t>
            </a:r>
          </a:p>
        </p:txBody>
      </p:sp>
      <p:pic>
        <p:nvPicPr>
          <p:cNvPr id="82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 y="5607050"/>
            <a:ext cx="6000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3" name="TextBox 12"/>
          <p:cNvSpPr txBox="1">
            <a:spLocks noChangeArrowheads="1"/>
          </p:cNvSpPr>
          <p:nvPr/>
        </p:nvSpPr>
        <p:spPr bwMode="auto">
          <a:xfrm>
            <a:off x="920750" y="55895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Halve rate of loss</a:t>
            </a:r>
          </a:p>
        </p:txBody>
      </p:sp>
      <p:pic>
        <p:nvPicPr>
          <p:cNvPr id="8204"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1563" y="132080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5" name="TextBox 14"/>
          <p:cNvSpPr txBox="1">
            <a:spLocks noChangeArrowheads="1"/>
          </p:cNvSpPr>
          <p:nvPr/>
        </p:nvSpPr>
        <p:spPr bwMode="auto">
          <a:xfrm>
            <a:off x="2933700"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Sustainable fisheries</a:t>
            </a:r>
          </a:p>
        </p:txBody>
      </p:sp>
      <p:sp>
        <p:nvSpPr>
          <p:cNvPr id="8206" name="TextBox 15"/>
          <p:cNvSpPr txBox="1">
            <a:spLocks noChangeArrowheads="1"/>
          </p:cNvSpPr>
          <p:nvPr/>
        </p:nvSpPr>
        <p:spPr bwMode="auto">
          <a:xfrm>
            <a:off x="2903538" y="2371725"/>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Manage within limits</a:t>
            </a:r>
          </a:p>
        </p:txBody>
      </p:sp>
      <p:pic>
        <p:nvPicPr>
          <p:cNvPr id="8207"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17750" y="2371725"/>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8"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6950" y="3492500"/>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9" name="TextBox 19"/>
          <p:cNvSpPr txBox="1">
            <a:spLocks noChangeArrowheads="1"/>
          </p:cNvSpPr>
          <p:nvPr/>
        </p:nvSpPr>
        <p:spPr bwMode="auto">
          <a:xfrm>
            <a:off x="2794000" y="35131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Reduce pollution</a:t>
            </a:r>
          </a:p>
        </p:txBody>
      </p:sp>
      <p:sp>
        <p:nvSpPr>
          <p:cNvPr id="8210" name="TextBox 20"/>
          <p:cNvSpPr txBox="1">
            <a:spLocks noChangeArrowheads="1"/>
          </p:cNvSpPr>
          <p:nvPr/>
        </p:nvSpPr>
        <p:spPr bwMode="auto">
          <a:xfrm>
            <a:off x="2897188" y="4640263"/>
            <a:ext cx="12684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Reduce </a:t>
            </a:r>
          </a:p>
          <a:p>
            <a:pPr algn="ctr" eaLnBrk="1" fontAlgn="base" hangingPunct="1">
              <a:spcBef>
                <a:spcPct val="0"/>
              </a:spcBef>
              <a:spcAft>
                <a:spcPct val="0"/>
              </a:spcAft>
            </a:pPr>
            <a:r>
              <a:rPr lang="en-US" altLang="en-US" smtClean="0">
                <a:solidFill>
                  <a:srgbClr val="000000"/>
                </a:solidFill>
              </a:rPr>
              <a:t>invasive spp.</a:t>
            </a:r>
          </a:p>
        </p:txBody>
      </p:sp>
      <p:sp>
        <p:nvSpPr>
          <p:cNvPr id="8211" name="TextBox 21"/>
          <p:cNvSpPr txBox="1">
            <a:spLocks noChangeArrowheads="1"/>
          </p:cNvSpPr>
          <p:nvPr/>
        </p:nvSpPr>
        <p:spPr bwMode="auto">
          <a:xfrm>
            <a:off x="2838450" y="5665788"/>
            <a:ext cx="1290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Minimize reef loss</a:t>
            </a:r>
          </a:p>
        </p:txBody>
      </p:sp>
      <p:sp>
        <p:nvSpPr>
          <p:cNvPr id="8212" name="TextBox 22"/>
          <p:cNvSpPr txBox="1">
            <a:spLocks noChangeArrowheads="1"/>
          </p:cNvSpPr>
          <p:nvPr/>
        </p:nvSpPr>
        <p:spPr bwMode="auto">
          <a:xfrm>
            <a:off x="5059363" y="1287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Protected areas</a:t>
            </a:r>
          </a:p>
        </p:txBody>
      </p:sp>
      <p:sp>
        <p:nvSpPr>
          <p:cNvPr id="8213" name="TextBox 23"/>
          <p:cNvSpPr txBox="1">
            <a:spLocks noChangeArrowheads="1"/>
          </p:cNvSpPr>
          <p:nvPr/>
        </p:nvSpPr>
        <p:spPr bwMode="auto">
          <a:xfrm>
            <a:off x="5106988" y="210820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Prevent extinctions</a:t>
            </a:r>
          </a:p>
        </p:txBody>
      </p:sp>
      <p:sp>
        <p:nvSpPr>
          <p:cNvPr id="8214" name="TextBox 24"/>
          <p:cNvSpPr txBox="1">
            <a:spLocks noChangeArrowheads="1"/>
          </p:cNvSpPr>
          <p:nvPr/>
        </p:nvSpPr>
        <p:spPr bwMode="auto">
          <a:xfrm>
            <a:off x="5118100" y="2925763"/>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Conserve gene pool</a:t>
            </a:r>
          </a:p>
        </p:txBody>
      </p:sp>
      <p:sp>
        <p:nvSpPr>
          <p:cNvPr id="8215" name="TextBox 25"/>
          <p:cNvSpPr txBox="1">
            <a:spLocks noChangeArrowheads="1"/>
          </p:cNvSpPr>
          <p:nvPr/>
        </p:nvSpPr>
        <p:spPr bwMode="auto">
          <a:xfrm>
            <a:off x="5116513" y="47180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Restore ecosystems</a:t>
            </a:r>
          </a:p>
        </p:txBody>
      </p:sp>
      <p:sp>
        <p:nvSpPr>
          <p:cNvPr id="8216" name="TextBox 26"/>
          <p:cNvSpPr txBox="1">
            <a:spLocks noChangeArrowheads="1"/>
          </p:cNvSpPr>
          <p:nvPr/>
        </p:nvSpPr>
        <p:spPr bwMode="auto">
          <a:xfrm>
            <a:off x="5141913" y="5732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Enhance resilience</a:t>
            </a:r>
          </a:p>
        </p:txBody>
      </p:sp>
      <p:sp>
        <p:nvSpPr>
          <p:cNvPr id="8217" name="TextBox 27"/>
          <p:cNvSpPr txBox="1">
            <a:spLocks noChangeArrowheads="1"/>
          </p:cNvSpPr>
          <p:nvPr/>
        </p:nvSpPr>
        <p:spPr bwMode="auto">
          <a:xfrm>
            <a:off x="7391400" y="1338263"/>
            <a:ext cx="13366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Implement Nagoya Prot.</a:t>
            </a:r>
          </a:p>
        </p:txBody>
      </p:sp>
      <p:sp>
        <p:nvSpPr>
          <p:cNvPr id="8218" name="TextBox 28"/>
          <p:cNvSpPr txBox="1">
            <a:spLocks noChangeArrowheads="1"/>
          </p:cNvSpPr>
          <p:nvPr/>
        </p:nvSpPr>
        <p:spPr bwMode="auto">
          <a:xfrm>
            <a:off x="7435850" y="30813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Revise NBSAPs</a:t>
            </a:r>
          </a:p>
        </p:txBody>
      </p:sp>
      <p:sp>
        <p:nvSpPr>
          <p:cNvPr id="8219" name="TextBox 29"/>
          <p:cNvSpPr txBox="1">
            <a:spLocks noChangeArrowheads="1"/>
          </p:cNvSpPr>
          <p:nvPr/>
        </p:nvSpPr>
        <p:spPr bwMode="auto">
          <a:xfrm>
            <a:off x="7389813" y="391953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Respect and  conserve TK</a:t>
            </a:r>
          </a:p>
        </p:txBody>
      </p:sp>
      <p:sp>
        <p:nvSpPr>
          <p:cNvPr id="8220" name="TextBox 30"/>
          <p:cNvSpPr txBox="1">
            <a:spLocks noChangeArrowheads="1"/>
          </p:cNvSpPr>
          <p:nvPr/>
        </p:nvSpPr>
        <p:spPr bwMode="auto">
          <a:xfrm>
            <a:off x="7437438" y="474027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Improve knowledge</a:t>
            </a:r>
          </a:p>
        </p:txBody>
      </p:sp>
      <p:sp>
        <p:nvSpPr>
          <p:cNvPr id="8221" name="TextBox 31"/>
          <p:cNvSpPr txBox="1">
            <a:spLocks noChangeArrowheads="1"/>
          </p:cNvSpPr>
          <p:nvPr/>
        </p:nvSpPr>
        <p:spPr bwMode="auto">
          <a:xfrm>
            <a:off x="7450138" y="56832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Mobilize resources</a:t>
            </a:r>
          </a:p>
        </p:txBody>
      </p:sp>
      <p:pic>
        <p:nvPicPr>
          <p:cNvPr id="8222"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66950" y="46370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3"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79650" y="56657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4"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56125" y="1308100"/>
            <a:ext cx="592138"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5"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41838" y="2135188"/>
            <a:ext cx="620712"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6"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84700" y="3009900"/>
            <a:ext cx="5778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7"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0" y="4768850"/>
            <a:ext cx="6000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9"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56125" y="5737225"/>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0"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775450" y="1338263"/>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1"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04025" y="3111500"/>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2" name="Picture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18313" y="4006850"/>
            <a:ext cx="571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3" name="Picture 2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56413" y="4854575"/>
            <a:ext cx="5937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4" name="Picture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64350" y="5757863"/>
            <a:ext cx="5778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276226" y="498475"/>
            <a:ext cx="3963987" cy="6146800"/>
          </a:xfrm>
          <a:prstGeom prst="round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4" name="Rounded Rectangle 43"/>
          <p:cNvSpPr/>
          <p:nvPr/>
        </p:nvSpPr>
        <p:spPr>
          <a:xfrm>
            <a:off x="4306888" y="711200"/>
            <a:ext cx="2170112" cy="3181350"/>
          </a:xfrm>
          <a:prstGeom prst="roundRect">
            <a:avLst/>
          </a:prstGeom>
          <a:solidFill>
            <a:schemeClr val="accent2">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5" name="Rounded Rectangle 44"/>
          <p:cNvSpPr/>
          <p:nvPr/>
        </p:nvSpPr>
        <p:spPr>
          <a:xfrm>
            <a:off x="4321380" y="3909218"/>
            <a:ext cx="2168525" cy="2824163"/>
          </a:xfrm>
          <a:prstGeom prst="roundRect">
            <a:avLst/>
          </a:prstGeom>
          <a:solidFill>
            <a:schemeClr val="accent6">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6" name="Rounded Rectangle 45"/>
          <p:cNvSpPr/>
          <p:nvPr/>
        </p:nvSpPr>
        <p:spPr>
          <a:xfrm>
            <a:off x="6583363" y="703263"/>
            <a:ext cx="2335212" cy="1573212"/>
          </a:xfrm>
          <a:prstGeom prst="roundRect">
            <a:avLst/>
          </a:prstGeom>
          <a:solidFill>
            <a:srgbClr val="FFFF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solidFill>
                <a:prstClr val="white"/>
              </a:solidFill>
            </a:endParaRPr>
          </a:p>
        </p:txBody>
      </p:sp>
      <p:sp>
        <p:nvSpPr>
          <p:cNvPr id="47" name="Rounded Rectangle 46"/>
          <p:cNvSpPr/>
          <p:nvPr/>
        </p:nvSpPr>
        <p:spPr>
          <a:xfrm>
            <a:off x="6583363" y="2390775"/>
            <a:ext cx="2335212" cy="4440238"/>
          </a:xfrm>
          <a:prstGeom prst="roundRect">
            <a:avLst/>
          </a:prstGeom>
          <a:solidFill>
            <a:srgbClr val="7030A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8240" name="TextBox 47"/>
          <p:cNvSpPr txBox="1">
            <a:spLocks noChangeArrowheads="1"/>
          </p:cNvSpPr>
          <p:nvPr/>
        </p:nvSpPr>
        <p:spPr bwMode="auto">
          <a:xfrm>
            <a:off x="323850" y="749300"/>
            <a:ext cx="3841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Biodiversity mainstreaming</a:t>
            </a:r>
          </a:p>
        </p:txBody>
      </p:sp>
      <p:sp>
        <p:nvSpPr>
          <p:cNvPr id="8241" name="TextBox 48"/>
          <p:cNvSpPr txBox="1">
            <a:spLocks noChangeArrowheads="1"/>
          </p:cNvSpPr>
          <p:nvPr/>
        </p:nvSpPr>
        <p:spPr bwMode="auto">
          <a:xfrm>
            <a:off x="4306888" y="704850"/>
            <a:ext cx="2170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Protection</a:t>
            </a:r>
          </a:p>
        </p:txBody>
      </p:sp>
      <p:sp>
        <p:nvSpPr>
          <p:cNvPr id="8242" name="TextBox 49"/>
          <p:cNvSpPr txBox="1">
            <a:spLocks noChangeArrowheads="1"/>
          </p:cNvSpPr>
          <p:nvPr/>
        </p:nvSpPr>
        <p:spPr bwMode="auto">
          <a:xfrm>
            <a:off x="4341813" y="4033838"/>
            <a:ext cx="2170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Restoration</a:t>
            </a:r>
          </a:p>
        </p:txBody>
      </p:sp>
      <p:sp>
        <p:nvSpPr>
          <p:cNvPr id="8243" name="TextBox 50"/>
          <p:cNvSpPr txBox="1">
            <a:spLocks noChangeArrowheads="1"/>
          </p:cNvSpPr>
          <p:nvPr/>
        </p:nvSpPr>
        <p:spPr bwMode="auto">
          <a:xfrm>
            <a:off x="6662738" y="715963"/>
            <a:ext cx="2168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ABS</a:t>
            </a:r>
          </a:p>
        </p:txBody>
      </p:sp>
      <p:sp>
        <p:nvSpPr>
          <p:cNvPr id="8244" name="TextBox 51"/>
          <p:cNvSpPr txBox="1">
            <a:spLocks noChangeArrowheads="1"/>
          </p:cNvSpPr>
          <p:nvPr/>
        </p:nvSpPr>
        <p:spPr bwMode="auto">
          <a:xfrm>
            <a:off x="6640513" y="2436813"/>
            <a:ext cx="216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smtClean="0">
                <a:solidFill>
                  <a:srgbClr val="000000"/>
                </a:solidFill>
              </a:rPr>
              <a:t>Enabling</a:t>
            </a:r>
          </a:p>
        </p:txBody>
      </p:sp>
    </p:spTree>
    <p:extLst>
      <p:ext uri="{BB962C8B-B14F-4D97-AF65-F5344CB8AC3E}">
        <p14:creationId xmlns:p14="http://schemas.microsoft.com/office/powerpoint/2010/main" val="2906065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152400"/>
            <a:ext cx="8229600" cy="457200"/>
          </a:xfrm>
          <a:solidFill>
            <a:srgbClr val="78A200"/>
          </a:solidFill>
        </p:spPr>
        <p:txBody>
          <a:bodyPr>
            <a:normAutofit/>
          </a:bodyPr>
          <a:lstStyle/>
          <a:p>
            <a:pPr algn="ctr"/>
            <a:r>
              <a:rPr lang="es-ES_tradnl" sz="2000" b="1" dirty="0" smtClean="0">
                <a:solidFill>
                  <a:srgbClr val="4D59A4"/>
                </a:solidFill>
                <a:latin typeface="Arial" pitchFamily="34" charset="0"/>
                <a:cs typeface="Arial" pitchFamily="34" charset="0"/>
              </a:rPr>
              <a:t>Estrategia del FMAM-6 relativa a la biodiversidad</a:t>
            </a:r>
            <a:endParaRPr lang="es-ES_tradnl" sz="2000" b="1" dirty="0">
              <a:solidFill>
                <a:srgbClr val="4D59A4"/>
              </a:solidFill>
              <a:latin typeface="Arial" pitchFamily="34" charset="0"/>
              <a:cs typeface="Arial" pitchFamily="34" charset="0"/>
            </a:endParaRPr>
          </a:p>
        </p:txBody>
      </p:sp>
      <p:sp>
        <p:nvSpPr>
          <p:cNvPr id="2" name="Rounded Rectangle 1"/>
          <p:cNvSpPr/>
          <p:nvPr/>
        </p:nvSpPr>
        <p:spPr>
          <a:xfrm>
            <a:off x="6248400" y="4546523"/>
            <a:ext cx="2745459" cy="77288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10. </a:t>
            </a:r>
            <a:r>
              <a:rPr lang="es-ES_tradnl" sz="1200" dirty="0" smtClean="0">
                <a:solidFill>
                  <a:prstClr val="white"/>
                </a:solidFill>
              </a:rPr>
              <a:t>Integración de la biodiversidad y los servicios de los ecosistemas en la planificación del desarrollo y la financiación</a:t>
            </a:r>
            <a:endParaRPr lang="es-ES_tradnl" sz="1200" dirty="0">
              <a:solidFill>
                <a:prstClr val="white"/>
              </a:solidFill>
            </a:endParaRPr>
          </a:p>
        </p:txBody>
      </p:sp>
      <p:sp>
        <p:nvSpPr>
          <p:cNvPr id="7" name="Rounded Rectangle 6"/>
          <p:cNvSpPr/>
          <p:nvPr/>
        </p:nvSpPr>
        <p:spPr>
          <a:xfrm>
            <a:off x="388545" y="685800"/>
            <a:ext cx="8246068" cy="914400"/>
          </a:xfrm>
          <a:prstGeom prst="roundRect">
            <a:avLst/>
          </a:prstGeom>
          <a:solidFill>
            <a:schemeClr val="bg1"/>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dirty="0" smtClean="0">
                <a:solidFill>
                  <a:prstClr val="black"/>
                </a:solidFill>
              </a:rPr>
              <a:t>Meta: Mantener una diversidad de importancia mundial y los bienes y servicios de los ecosistemas que dicha diversidad proporciona la sociedad</a:t>
            </a:r>
            <a:endParaRPr lang="es-ES_tradnl" dirty="0">
              <a:solidFill>
                <a:prstClr val="black"/>
              </a:solidFill>
            </a:endParaRPr>
          </a:p>
        </p:txBody>
      </p:sp>
      <p:sp>
        <p:nvSpPr>
          <p:cNvPr id="14" name="Up Arrow 13"/>
          <p:cNvSpPr/>
          <p:nvPr/>
        </p:nvSpPr>
        <p:spPr>
          <a:xfrm>
            <a:off x="632553" y="3060154"/>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2806376" y="3060154"/>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Rounded Rectangle 16"/>
          <p:cNvSpPr/>
          <p:nvPr/>
        </p:nvSpPr>
        <p:spPr>
          <a:xfrm>
            <a:off x="182612" y="1737555"/>
            <a:ext cx="2027188"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600" b="1" dirty="0" smtClean="0">
                <a:solidFill>
                  <a:prstClr val="white"/>
                </a:solidFill>
              </a:rPr>
              <a:t>BD-1:  Mejorar la sostenibilidad de los sistemas de zonas protegidas</a:t>
            </a:r>
            <a:endParaRPr lang="es-ES_tradnl" sz="1600" b="1" dirty="0">
              <a:solidFill>
                <a:prstClr val="white"/>
              </a:solidFill>
            </a:endParaRPr>
          </a:p>
        </p:txBody>
      </p:sp>
      <p:sp>
        <p:nvSpPr>
          <p:cNvPr id="18" name="Rounded Rectangle 17"/>
          <p:cNvSpPr/>
          <p:nvPr/>
        </p:nvSpPr>
        <p:spPr>
          <a:xfrm>
            <a:off x="2362200" y="173755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600" b="1" dirty="0" smtClean="0">
                <a:solidFill>
                  <a:prstClr val="white"/>
                </a:solidFill>
              </a:rPr>
              <a:t>BD-2: Reducir las amenazas a la biodiversidad de importancia mundial</a:t>
            </a:r>
            <a:endParaRPr lang="es-ES_tradnl" sz="1600" b="1" dirty="0">
              <a:solidFill>
                <a:prstClr val="white"/>
              </a:solidFill>
            </a:endParaRPr>
          </a:p>
        </p:txBody>
      </p:sp>
      <p:sp>
        <p:nvSpPr>
          <p:cNvPr id="19" name="Rounded Rectangle 18"/>
          <p:cNvSpPr/>
          <p:nvPr/>
        </p:nvSpPr>
        <p:spPr>
          <a:xfrm>
            <a:off x="6248400" y="1737553"/>
            <a:ext cx="275258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400" b="1" dirty="0" smtClean="0">
                <a:solidFill>
                  <a:prstClr val="white"/>
                </a:solidFill>
              </a:rPr>
              <a:t>BD-4: </a:t>
            </a:r>
            <a:r>
              <a:rPr lang="es-ES_tradnl" sz="1400" b="1" dirty="0" smtClean="0">
                <a:solidFill>
                  <a:prstClr val="white"/>
                </a:solidFill>
              </a:rPr>
              <a:t>Integrar la conservación y el uso sostenible de la biodiversidad en paisajes terrestres y marinos y sectores productivos</a:t>
            </a:r>
            <a:endParaRPr lang="es-ES_tradnl" sz="1400" b="1" dirty="0">
              <a:solidFill>
                <a:prstClr val="white"/>
              </a:solidFill>
            </a:endParaRPr>
          </a:p>
        </p:txBody>
      </p:sp>
      <p:sp>
        <p:nvSpPr>
          <p:cNvPr id="22" name="Rounded Rectangle 21"/>
          <p:cNvSpPr/>
          <p:nvPr/>
        </p:nvSpPr>
        <p:spPr>
          <a:xfrm>
            <a:off x="182612" y="3545395"/>
            <a:ext cx="2027188" cy="126555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 </a:t>
            </a:r>
            <a:r>
              <a:rPr lang="es-ES_tradnl" sz="1200" dirty="0" smtClean="0">
                <a:solidFill>
                  <a:prstClr val="white"/>
                </a:solidFill>
              </a:rPr>
              <a:t>Mejorar la sostenibilidad financiera y la gestión eficaz de la estructura ecológica nacional</a:t>
            </a:r>
            <a:endParaRPr lang="es-ES_tradnl" sz="1200" dirty="0">
              <a:solidFill>
                <a:prstClr val="white"/>
              </a:solidFill>
            </a:endParaRPr>
          </a:p>
        </p:txBody>
      </p:sp>
      <p:sp>
        <p:nvSpPr>
          <p:cNvPr id="23" name="Rounded Rectangle 22"/>
          <p:cNvSpPr/>
          <p:nvPr/>
        </p:nvSpPr>
        <p:spPr>
          <a:xfrm>
            <a:off x="182612" y="4953000"/>
            <a:ext cx="2027188" cy="1295400"/>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s-ES_tradnl" sz="1200" dirty="0" smtClean="0">
                <a:solidFill>
                  <a:prstClr val="white"/>
                </a:solidFill>
              </a:rPr>
              <a:t>2 . Ampliación del alcance de las zonas protegidas mundiales</a:t>
            </a:r>
            <a:r>
              <a:rPr lang="en-US" sz="1200" dirty="0" smtClean="0">
                <a:solidFill>
                  <a:prstClr val="white"/>
                </a:solidFill>
              </a:rPr>
              <a:t>.</a:t>
            </a:r>
            <a:endParaRPr lang="en-US" sz="1200" dirty="0">
              <a:solidFill>
                <a:prstClr val="white"/>
              </a:solidFill>
            </a:endParaRPr>
          </a:p>
        </p:txBody>
      </p:sp>
      <p:sp>
        <p:nvSpPr>
          <p:cNvPr id="25" name="Rounded Rectangle 24"/>
          <p:cNvSpPr/>
          <p:nvPr/>
        </p:nvSpPr>
        <p:spPr>
          <a:xfrm>
            <a:off x="2362200" y="3546106"/>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3. </a:t>
            </a:r>
            <a:r>
              <a:rPr lang="es-ES_tradnl" sz="1200" dirty="0" smtClean="0">
                <a:solidFill>
                  <a:prstClr val="white"/>
                </a:solidFill>
              </a:rPr>
              <a:t>Prevenir la extinción de especies amenazadas conocidas</a:t>
            </a:r>
            <a:endParaRPr lang="es-ES_tradnl" sz="1200" dirty="0">
              <a:solidFill>
                <a:prstClr val="white"/>
              </a:solidFill>
            </a:endParaRPr>
          </a:p>
        </p:txBody>
      </p:sp>
      <p:sp>
        <p:nvSpPr>
          <p:cNvPr id="28" name="Rounded Rectangle 27"/>
          <p:cNvSpPr/>
          <p:nvPr/>
        </p:nvSpPr>
        <p:spPr>
          <a:xfrm>
            <a:off x="6248400" y="3546725"/>
            <a:ext cx="2763527" cy="782084"/>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s-ES_tradnl" sz="1200" dirty="0" smtClean="0">
                <a:solidFill>
                  <a:prstClr val="white"/>
                </a:solidFill>
              </a:rPr>
              <a:t>9. Gestión de la interfaz  entre el ser humano y la biodiversidad: enfoque del paisaje terrestre y marino</a:t>
            </a:r>
            <a:endParaRPr lang="es-ES_tradnl" sz="1200" dirty="0">
              <a:solidFill>
                <a:prstClr val="white"/>
              </a:solidFill>
            </a:endParaRPr>
          </a:p>
        </p:txBody>
      </p:sp>
      <p:sp>
        <p:nvSpPr>
          <p:cNvPr id="29" name="Rounded Rectangle 28"/>
          <p:cNvSpPr/>
          <p:nvPr/>
        </p:nvSpPr>
        <p:spPr>
          <a:xfrm>
            <a:off x="2377155" y="4419600"/>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s-ES_tradnl" sz="1200" dirty="0" smtClean="0">
                <a:solidFill>
                  <a:prstClr val="white"/>
                </a:solidFill>
              </a:rPr>
              <a:t>4. Prevención, control y gestión de especies exóticas invasoras</a:t>
            </a:r>
            <a:r>
              <a:rPr lang="en-US" sz="1200" dirty="0" smtClean="0">
                <a:solidFill>
                  <a:prstClr val="white"/>
                </a:solidFill>
              </a:rPr>
              <a:t>. </a:t>
            </a:r>
            <a:endParaRPr lang="en-US" sz="1200" dirty="0">
              <a:solidFill>
                <a:prstClr val="white"/>
              </a:solidFill>
            </a:endParaRPr>
          </a:p>
        </p:txBody>
      </p:sp>
      <p:sp>
        <p:nvSpPr>
          <p:cNvPr id="31" name="Rounded Rectangle 30"/>
          <p:cNvSpPr/>
          <p:nvPr/>
        </p:nvSpPr>
        <p:spPr>
          <a:xfrm>
            <a:off x="2362200" y="5354703"/>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s-ES_tradnl" sz="1200" dirty="0" smtClean="0">
                <a:solidFill>
                  <a:prstClr val="white"/>
                </a:solidFill>
              </a:rPr>
              <a:t>5. Aplicación del Protocolo de Cartagena sobre Seguridad de la Biotecnología</a:t>
            </a:r>
            <a:endParaRPr lang="es-ES_tradnl" sz="1200" dirty="0">
              <a:solidFill>
                <a:prstClr val="white"/>
              </a:solidFill>
            </a:endParaRPr>
          </a:p>
        </p:txBody>
      </p:sp>
      <p:sp>
        <p:nvSpPr>
          <p:cNvPr id="32" name="Rounded Rectangle 31"/>
          <p:cNvSpPr/>
          <p:nvPr/>
        </p:nvSpPr>
        <p:spPr>
          <a:xfrm>
            <a:off x="4305082" y="174752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600" b="1" dirty="0" smtClean="0">
                <a:solidFill>
                  <a:prstClr val="white"/>
                </a:solidFill>
              </a:rPr>
              <a:t>BD-3: Hacer un uso sostenible de la biodiversidad</a:t>
            </a:r>
            <a:endParaRPr lang="es-ES_tradnl" sz="1600" b="1" dirty="0">
              <a:solidFill>
                <a:prstClr val="white"/>
              </a:solidFill>
            </a:endParaRPr>
          </a:p>
        </p:txBody>
      </p:sp>
      <p:sp>
        <p:nvSpPr>
          <p:cNvPr id="33" name="Rounded Rectangle 32"/>
          <p:cNvSpPr/>
          <p:nvPr/>
        </p:nvSpPr>
        <p:spPr>
          <a:xfrm>
            <a:off x="4288346" y="3545395"/>
            <a:ext cx="1786071"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s-ES_tradnl" sz="1050" dirty="0" smtClean="0">
                <a:solidFill>
                  <a:prstClr val="white"/>
                </a:solidFill>
              </a:rPr>
              <a:t>6. De las cordilleras a los arrecifes: Mantenimiento de la integridad y la función de los arrecifes de coral de importancia mundial</a:t>
            </a:r>
            <a:endParaRPr lang="es-ES_tradnl" sz="1050" dirty="0">
              <a:solidFill>
                <a:prstClr val="white"/>
              </a:solidFill>
            </a:endParaRPr>
          </a:p>
        </p:txBody>
      </p:sp>
      <p:sp>
        <p:nvSpPr>
          <p:cNvPr id="34" name="Rounded Rectangle 33"/>
          <p:cNvSpPr/>
          <p:nvPr/>
        </p:nvSpPr>
        <p:spPr>
          <a:xfrm>
            <a:off x="4321817" y="4501149"/>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7</a:t>
            </a:r>
            <a:r>
              <a:rPr lang="en-US" sz="1200" dirty="0" smtClean="0">
                <a:solidFill>
                  <a:prstClr val="white"/>
                </a:solidFill>
              </a:rPr>
              <a:t>. </a:t>
            </a:r>
            <a:r>
              <a:rPr lang="es-ES_tradnl" sz="1100" dirty="0" smtClean="0">
                <a:solidFill>
                  <a:prstClr val="white"/>
                </a:solidFill>
              </a:rPr>
              <a:t>Garantía del futuro de la agricultura: Uso sostenible de los recursos fitogenéticos y zoogenéticos</a:t>
            </a:r>
            <a:r>
              <a:rPr lang="en-US" sz="1100" dirty="0" smtClean="0">
                <a:solidFill>
                  <a:prstClr val="white"/>
                </a:solidFill>
              </a:rPr>
              <a:t>.</a:t>
            </a:r>
            <a:endParaRPr lang="en-US" sz="1100" dirty="0">
              <a:solidFill>
                <a:prstClr val="white"/>
              </a:solidFill>
            </a:endParaRPr>
          </a:p>
        </p:txBody>
      </p:sp>
      <p:sp>
        <p:nvSpPr>
          <p:cNvPr id="35" name="Rounded Rectangle 34"/>
          <p:cNvSpPr/>
          <p:nvPr/>
        </p:nvSpPr>
        <p:spPr>
          <a:xfrm>
            <a:off x="4321817" y="5416312"/>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8</a:t>
            </a:r>
            <a:r>
              <a:rPr lang="en-US" sz="1200" dirty="0" smtClean="0">
                <a:solidFill>
                  <a:prstClr val="white"/>
                </a:solidFill>
              </a:rPr>
              <a:t>. </a:t>
            </a:r>
            <a:r>
              <a:rPr lang="es-ES_tradnl" sz="1100" dirty="0" smtClean="0">
                <a:solidFill>
                  <a:prstClr val="white"/>
                </a:solidFill>
              </a:rPr>
              <a:t>Aplicación del Protocolo de Nagoya sobre acceso y participación en los beneficios</a:t>
            </a:r>
            <a:endParaRPr lang="es-ES_tradnl" sz="1100" dirty="0">
              <a:solidFill>
                <a:prstClr val="white"/>
              </a:solidFill>
            </a:endParaRPr>
          </a:p>
        </p:txBody>
      </p:sp>
      <p:sp>
        <p:nvSpPr>
          <p:cNvPr id="36" name="Up Arrow 35"/>
          <p:cNvSpPr/>
          <p:nvPr/>
        </p:nvSpPr>
        <p:spPr>
          <a:xfrm>
            <a:off x="4698248" y="3098290"/>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28156295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152400"/>
            <a:ext cx="8915400" cy="914400"/>
          </a:xfrm>
        </p:spPr>
        <p:txBody>
          <a:bodyPr>
            <a:noAutofit/>
          </a:bodyPr>
          <a:lstStyle/>
          <a:p>
            <a:pPr eaLnBrk="1" hangingPunct="1"/>
            <a:r>
              <a:rPr lang="es-CO" sz="3200" dirty="0" smtClean="0">
                <a:solidFill>
                  <a:schemeClr val="tx1"/>
                </a:solidFill>
              </a:rPr>
              <a:t>Estrategia de Biodiversidad: Objetivos y Programas</a:t>
            </a:r>
          </a:p>
        </p:txBody>
      </p:sp>
      <p:graphicFrame>
        <p:nvGraphicFramePr>
          <p:cNvPr id="2" name="Table 1"/>
          <p:cNvGraphicFramePr>
            <a:graphicFrameLocks noGrp="1"/>
          </p:cNvGraphicFramePr>
          <p:nvPr>
            <p:extLst>
              <p:ext uri="{D42A27DB-BD31-4B8C-83A1-F6EECF244321}">
                <p14:modId xmlns:p14="http://schemas.microsoft.com/office/powerpoint/2010/main" val="367145559"/>
              </p:ext>
            </p:extLst>
          </p:nvPr>
        </p:nvGraphicFramePr>
        <p:xfrm>
          <a:off x="381000" y="990600"/>
          <a:ext cx="8121190" cy="4495800"/>
        </p:xfrm>
        <a:graphic>
          <a:graphicData uri="http://schemas.openxmlformats.org/drawingml/2006/table">
            <a:tbl>
              <a:tblPr firstRow="1" firstCol="1" bandRow="1" bandCol="1">
                <a:tableStyleId>{5C22544A-7EE6-4342-B048-85BDC9FD1C3A}</a:tableStyleId>
              </a:tblPr>
              <a:tblGrid>
                <a:gridCol w="3693750"/>
                <a:gridCol w="4427440"/>
              </a:tblGrid>
              <a:tr h="673434">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b="1" kern="1200" dirty="0" err="1" smtClean="0">
                          <a:solidFill>
                            <a:schemeClr val="lt1"/>
                          </a:solidFill>
                          <a:effectLst/>
                          <a:latin typeface="+mn-lt"/>
                          <a:ea typeface="+mn-ea"/>
                          <a:cs typeface="+mn-cs"/>
                        </a:rPr>
                        <a:t>Objetivo</a:t>
                      </a:r>
                      <a:r>
                        <a:rPr lang="en-US" sz="2000" b="1" kern="1200" baseline="0" dirty="0" smtClean="0">
                          <a:solidFill>
                            <a:schemeClr val="lt1"/>
                          </a:solidFill>
                          <a:effectLst/>
                          <a:latin typeface="+mn-lt"/>
                          <a:ea typeface="+mn-ea"/>
                          <a:cs typeface="+mn-cs"/>
                        </a:rPr>
                        <a:t> Area Focal </a:t>
                      </a:r>
                      <a:endParaRPr lang="en-US" sz="2000" dirty="0">
                        <a:solidFill>
                          <a:srgbClr val="000000"/>
                        </a:solidFill>
                        <a:effectLst/>
                        <a:latin typeface="+mj-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s-CO" sz="2000" b="1" noProof="0" dirty="0" smtClean="0">
                          <a:effectLst/>
                          <a:latin typeface="+mj-lt"/>
                        </a:rPr>
                        <a:t>Programas del </a:t>
                      </a:r>
                      <a:r>
                        <a:rPr lang="es-CO" sz="2000" b="1" noProof="0" dirty="0" err="1" smtClean="0">
                          <a:effectLst/>
                          <a:latin typeface="+mj-lt"/>
                        </a:rPr>
                        <a:t>Area</a:t>
                      </a:r>
                      <a:r>
                        <a:rPr lang="es-CO" sz="2000" b="1" noProof="0" dirty="0" smtClean="0">
                          <a:effectLst/>
                          <a:latin typeface="+mj-lt"/>
                        </a:rPr>
                        <a:t> Focal </a:t>
                      </a:r>
                      <a:endParaRPr lang="es-CO" sz="2000" b="1" noProof="0" dirty="0">
                        <a:solidFill>
                          <a:srgbClr val="000000"/>
                        </a:solidFill>
                        <a:effectLst/>
                        <a:latin typeface="+mj-lt"/>
                        <a:ea typeface="ヒラギノ角ゴ Pro W3"/>
                        <a:cs typeface="Times New Roman"/>
                      </a:endParaRPr>
                    </a:p>
                  </a:txBody>
                  <a:tcPr marL="68580" marR="68580" marT="0" marB="0"/>
                </a:tc>
              </a:tr>
              <a:tr h="2069404">
                <a:tc>
                  <a:txBody>
                    <a:bodyPr/>
                    <a:lstStyle/>
                    <a:p>
                      <a:pPr marL="0" marR="0">
                        <a:lnSpc>
                          <a:spcPct val="115000"/>
                        </a:lnSpc>
                        <a:spcBef>
                          <a:spcPts val="0"/>
                        </a:spcBef>
                        <a:spcAft>
                          <a:spcPts val="0"/>
                        </a:spcAft>
                      </a:pPr>
                      <a:r>
                        <a:rPr lang="en-US" sz="1800" b="1" spc="10" dirty="0" err="1" smtClean="0">
                          <a:effectLst/>
                          <a:latin typeface="+mj-lt"/>
                        </a:rPr>
                        <a:t>Objetivo</a:t>
                      </a:r>
                      <a:r>
                        <a:rPr lang="en-US" sz="1800" b="1" spc="10" dirty="0" smtClean="0">
                          <a:effectLst/>
                          <a:latin typeface="+mj-lt"/>
                        </a:rPr>
                        <a:t> 1: </a:t>
                      </a:r>
                      <a:r>
                        <a:rPr lang="es-ES" sz="1800" b="1" spc="10" dirty="0" smtClean="0">
                          <a:effectLst/>
                          <a:latin typeface="+mj-lt"/>
                        </a:rPr>
                        <a:t>:  Mejorar la sostenibilidad de los sistemas de zonas protegidas</a:t>
                      </a:r>
                      <a:endParaRPr lang="es-ES" sz="1800" b="1" spc="10" dirty="0">
                        <a:effectLst/>
                        <a:latin typeface="+mj-lt"/>
                      </a:endParaRPr>
                    </a:p>
                  </a:txBody>
                  <a:tcPr marL="68580" marR="68580" marT="0" marB="0"/>
                </a:tc>
                <a:tc>
                  <a:txBody>
                    <a:bodyPr/>
                    <a:lstStyle/>
                    <a:p>
                      <a:pPr marL="0" marR="0">
                        <a:lnSpc>
                          <a:spcPct val="115000"/>
                        </a:lnSpc>
                        <a:spcBef>
                          <a:spcPts val="0"/>
                        </a:spcBef>
                        <a:spcAft>
                          <a:spcPts val="0"/>
                        </a:spcAft>
                      </a:pPr>
                      <a:r>
                        <a:rPr lang="en-US" sz="1800" b="1" dirty="0" err="1" smtClean="0">
                          <a:effectLst/>
                          <a:latin typeface="+mj-lt"/>
                        </a:rPr>
                        <a:t>Programa</a:t>
                      </a:r>
                      <a:r>
                        <a:rPr lang="en-US" sz="1800" b="1" dirty="0" smtClean="0">
                          <a:effectLst/>
                          <a:latin typeface="+mj-lt"/>
                        </a:rPr>
                        <a:t> </a:t>
                      </a:r>
                      <a:r>
                        <a:rPr lang="en-US" sz="1800" b="1" dirty="0">
                          <a:effectLst/>
                          <a:latin typeface="+mj-lt"/>
                        </a:rPr>
                        <a:t>1: </a:t>
                      </a:r>
                      <a:r>
                        <a:rPr lang="es-ES" sz="1800" b="1" dirty="0" smtClean="0">
                          <a:effectLst/>
                          <a:latin typeface="+mj-lt"/>
                        </a:rPr>
                        <a:t>Mejorar la sostenibilidad financiera y la gestión eficaz de la estructura ecológica nacional</a:t>
                      </a:r>
                    </a:p>
                    <a:p>
                      <a:pPr marL="0" marR="0">
                        <a:lnSpc>
                          <a:spcPct val="115000"/>
                        </a:lnSpc>
                        <a:spcBef>
                          <a:spcPts val="0"/>
                        </a:spcBef>
                        <a:spcAft>
                          <a:spcPts val="0"/>
                        </a:spcAft>
                      </a:pPr>
                      <a:endParaRPr lang="en-US" sz="1800" b="1" dirty="0">
                        <a:solidFill>
                          <a:srgbClr val="000000"/>
                        </a:solidFill>
                        <a:effectLst/>
                        <a:latin typeface="+mj-lt"/>
                        <a:ea typeface="ヒラギノ角ゴ Pro W3"/>
                        <a:cs typeface="Times New Roman"/>
                      </a:endParaRPr>
                    </a:p>
                  </a:txBody>
                  <a:tcPr marL="68580" marR="68580" marT="0" marB="0"/>
                </a:tc>
              </a:tr>
              <a:tr h="1752962">
                <a:tc>
                  <a:txBody>
                    <a:bodyPr/>
                    <a:lstStyle/>
                    <a:p>
                      <a:pPr marL="0" marR="0">
                        <a:lnSpc>
                          <a:spcPct val="115000"/>
                        </a:lnSpc>
                        <a:spcBef>
                          <a:spcPts val="0"/>
                        </a:spcBef>
                        <a:spcAft>
                          <a:spcPts val="0"/>
                        </a:spcAft>
                      </a:pPr>
                      <a:r>
                        <a:rPr lang="en-US" sz="1800" b="1" dirty="0">
                          <a:effectLst/>
                          <a:latin typeface="+mj-lt"/>
                        </a:rPr>
                        <a:t> </a:t>
                      </a:r>
                      <a:endParaRPr lang="en-US" sz="18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a:effectLst/>
                          <a:latin typeface="+mj-lt"/>
                        </a:rPr>
                        <a:t>Program 2: </a:t>
                      </a:r>
                      <a:r>
                        <a:rPr lang="es-ES" sz="1800" b="1" dirty="0" smtClean="0">
                          <a:effectLst/>
                          <a:latin typeface="+mj-lt"/>
                        </a:rPr>
                        <a:t>Última frontera de la naturaleza: Ampliación del alcance de las zonas protegidas mundiales.</a:t>
                      </a:r>
                      <a:endParaRPr lang="es-ES" sz="1800" b="1" dirty="0">
                        <a:effectLst/>
                        <a:latin typeface="+mj-lt"/>
                      </a:endParaRPr>
                    </a:p>
                  </a:txBody>
                  <a:tcPr marL="68580" marR="68580" marT="0" marB="0"/>
                </a:tc>
              </a:tr>
            </a:tbl>
          </a:graphicData>
        </a:graphic>
      </p:graphicFrame>
    </p:spTree>
    <p:extLst>
      <p:ext uri="{BB962C8B-B14F-4D97-AF65-F5344CB8AC3E}">
        <p14:creationId xmlns:p14="http://schemas.microsoft.com/office/powerpoint/2010/main" val="947865277"/>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lstStyle/>
          <a:p>
            <a:r>
              <a:rPr lang="en-US" sz="2800" dirty="0" err="1" smtClean="0">
                <a:solidFill>
                  <a:schemeClr val="tx1"/>
                </a:solidFill>
              </a:rPr>
              <a:t>Programa</a:t>
            </a:r>
            <a:r>
              <a:rPr lang="en-US" sz="2800" dirty="0" smtClean="0">
                <a:solidFill>
                  <a:schemeClr val="tx1"/>
                </a:solidFill>
              </a:rPr>
              <a:t> 1: </a:t>
            </a:r>
            <a:r>
              <a:rPr lang="es-ES" sz="2800" dirty="0" smtClean="0">
                <a:solidFill>
                  <a:schemeClr val="tx1"/>
                </a:solidFill>
              </a:rPr>
              <a:t>Sostenibilidad </a:t>
            </a:r>
            <a:r>
              <a:rPr lang="es-ES" sz="2800" dirty="0">
                <a:solidFill>
                  <a:schemeClr val="tx1"/>
                </a:solidFill>
              </a:rPr>
              <a:t>de los sistemas de zonas protegidas</a:t>
            </a:r>
            <a:endParaRPr lang="en-US" sz="2800" dirty="0">
              <a:solidFill>
                <a:schemeClr val="tx1"/>
              </a:solidFill>
            </a:endParaRPr>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00200"/>
            <a:ext cx="75438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err="1" smtClean="0">
                <a:solidFill>
                  <a:schemeClr val="tx1"/>
                </a:solidFill>
              </a:rPr>
              <a:t>Programa</a:t>
            </a:r>
            <a:r>
              <a:rPr lang="en-US" sz="3200" dirty="0" smtClean="0">
                <a:solidFill>
                  <a:schemeClr val="tx1"/>
                </a:solidFill>
              </a:rPr>
              <a:t> 2: </a:t>
            </a:r>
            <a:r>
              <a:rPr lang="es-ES" sz="3200" dirty="0">
                <a:solidFill>
                  <a:schemeClr val="tx1"/>
                </a:solidFill>
              </a:rPr>
              <a:t>Ampliación del alcance de las zonas protegidas mundiales</a:t>
            </a:r>
            <a:endParaRPr lang="en-US" sz="3200" dirty="0">
              <a:solidFill>
                <a:schemeClr val="tx1"/>
              </a:solidFill>
            </a:endParaRPr>
          </a:p>
        </p:txBody>
      </p:sp>
      <p:pic>
        <p:nvPicPr>
          <p:cNvPr id="1638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1600" y="1417638"/>
            <a:ext cx="49149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stretch>
            <a:fillRect/>
          </a:stretch>
        </p:blipFill>
        <p:spPr>
          <a:xfrm>
            <a:off x="4191000" y="3191617"/>
            <a:ext cx="3733800" cy="2541621"/>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152400"/>
            <a:ext cx="8915400" cy="914400"/>
          </a:xfrm>
        </p:spPr>
        <p:txBody>
          <a:bodyPr>
            <a:noAutofit/>
          </a:bodyPr>
          <a:lstStyle/>
          <a:p>
            <a:pPr eaLnBrk="1" hangingPunct="1"/>
            <a:r>
              <a:rPr lang="es-CO" sz="3200" dirty="0">
                <a:solidFill>
                  <a:schemeClr val="tx1"/>
                </a:solidFill>
              </a:rPr>
              <a:t>Estrategia de Biodiversidad: Objetivos y Programas</a:t>
            </a:r>
            <a:endParaRPr lang="en-US" sz="3200" dirty="0" smtClean="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442758568"/>
              </p:ext>
            </p:extLst>
          </p:nvPr>
        </p:nvGraphicFramePr>
        <p:xfrm>
          <a:off x="381000" y="990600"/>
          <a:ext cx="8121190" cy="4267200"/>
        </p:xfrm>
        <a:graphic>
          <a:graphicData uri="http://schemas.openxmlformats.org/drawingml/2006/table">
            <a:tbl>
              <a:tblPr firstRow="1" firstCol="1" bandRow="1" bandCol="1">
                <a:tableStyleId>{5C22544A-7EE6-4342-B048-85BDC9FD1C3A}</a:tableStyleId>
              </a:tblPr>
              <a:tblGrid>
                <a:gridCol w="3693750"/>
                <a:gridCol w="4427440"/>
              </a:tblGrid>
              <a:tr h="604740">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b="1" kern="1200" dirty="0" err="1" smtClean="0">
                          <a:solidFill>
                            <a:schemeClr val="lt1"/>
                          </a:solidFill>
                          <a:effectLst/>
                          <a:latin typeface="+mn-lt"/>
                          <a:ea typeface="+mn-ea"/>
                          <a:cs typeface="+mn-cs"/>
                        </a:rPr>
                        <a:t>Objetivo</a:t>
                      </a:r>
                      <a:r>
                        <a:rPr lang="en-US" sz="2000" b="1" kern="1200" baseline="0" dirty="0" smtClean="0">
                          <a:solidFill>
                            <a:schemeClr val="lt1"/>
                          </a:solidFill>
                          <a:effectLst/>
                          <a:latin typeface="+mn-lt"/>
                          <a:ea typeface="+mn-ea"/>
                          <a:cs typeface="+mn-cs"/>
                        </a:rPr>
                        <a:t> Area Focal </a:t>
                      </a:r>
                      <a:endParaRPr lang="en-US" sz="2000" b="1" kern="1200" dirty="0">
                        <a:solidFill>
                          <a:srgbClr val="000000"/>
                        </a:solidFill>
                        <a:effectLst/>
                        <a:latin typeface="+mn-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s-CO" sz="2000" b="1" kern="1200" noProof="0" dirty="0" smtClean="0">
                          <a:solidFill>
                            <a:schemeClr val="lt1"/>
                          </a:solidFill>
                          <a:effectLst/>
                          <a:latin typeface="+mn-lt"/>
                          <a:ea typeface="+mn-ea"/>
                          <a:cs typeface="+mn-cs"/>
                        </a:rPr>
                        <a:t>Programas del </a:t>
                      </a:r>
                      <a:r>
                        <a:rPr lang="es-CO" sz="2000" b="1" kern="1200" noProof="0" dirty="0" err="1" smtClean="0">
                          <a:solidFill>
                            <a:schemeClr val="lt1"/>
                          </a:solidFill>
                          <a:effectLst/>
                          <a:latin typeface="+mn-lt"/>
                          <a:ea typeface="+mn-ea"/>
                          <a:cs typeface="+mn-cs"/>
                        </a:rPr>
                        <a:t>Area</a:t>
                      </a:r>
                      <a:r>
                        <a:rPr lang="es-CO" sz="2000" b="1" kern="1200" noProof="0" dirty="0" smtClean="0">
                          <a:solidFill>
                            <a:schemeClr val="lt1"/>
                          </a:solidFill>
                          <a:effectLst/>
                          <a:latin typeface="+mn-lt"/>
                          <a:ea typeface="+mn-ea"/>
                          <a:cs typeface="+mn-cs"/>
                        </a:rPr>
                        <a:t> Focal </a:t>
                      </a:r>
                      <a:endParaRPr lang="es-CO" sz="2000" b="1" kern="1200" noProof="0" dirty="0">
                        <a:solidFill>
                          <a:srgbClr val="000000"/>
                        </a:solidFill>
                        <a:effectLst/>
                        <a:latin typeface="+mn-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dirty="0" err="1" smtClean="0">
                          <a:effectLst/>
                          <a:latin typeface="+mj-lt"/>
                        </a:rPr>
                        <a:t>Objetivo</a:t>
                      </a:r>
                      <a:r>
                        <a:rPr lang="en-US" sz="1800" b="1" dirty="0" smtClean="0">
                          <a:effectLst/>
                          <a:latin typeface="+mj-lt"/>
                        </a:rPr>
                        <a:t> 2: </a:t>
                      </a:r>
                      <a:r>
                        <a:rPr lang="es-ES" sz="1800" b="1" dirty="0" smtClean="0">
                          <a:effectLst/>
                          <a:latin typeface="+mj-lt"/>
                        </a:rPr>
                        <a:t>Reducir las amenazas a la biodiversidad de importancia mundial</a:t>
                      </a:r>
                      <a:endParaRPr lang="es-ES" sz="1800" b="1" dirty="0">
                        <a:effectLst/>
                        <a:latin typeface="+mj-lt"/>
                      </a:endParaRPr>
                    </a:p>
                  </a:txBody>
                  <a:tcPr marL="68580" marR="68580" marT="0" marB="0"/>
                </a:tc>
                <a:tc>
                  <a:txBody>
                    <a:bodyPr/>
                    <a:lstStyle/>
                    <a:p>
                      <a:pPr marL="0" marR="0">
                        <a:lnSpc>
                          <a:spcPct val="115000"/>
                        </a:lnSpc>
                        <a:spcBef>
                          <a:spcPts val="0"/>
                        </a:spcBef>
                        <a:spcAft>
                          <a:spcPts val="0"/>
                        </a:spcAft>
                      </a:pPr>
                      <a:r>
                        <a:rPr lang="en-US" sz="1800" b="1" dirty="0" err="1" smtClean="0">
                          <a:effectLst/>
                          <a:latin typeface="+mj-lt"/>
                        </a:rPr>
                        <a:t>Programa</a:t>
                      </a:r>
                      <a:r>
                        <a:rPr lang="en-US" sz="1800" b="1" dirty="0" smtClean="0">
                          <a:effectLst/>
                          <a:latin typeface="+mj-lt"/>
                        </a:rPr>
                        <a:t> </a:t>
                      </a:r>
                      <a:r>
                        <a:rPr lang="en-US" sz="1800" b="1" dirty="0">
                          <a:effectLst/>
                          <a:latin typeface="+mj-lt"/>
                        </a:rPr>
                        <a:t>3: </a:t>
                      </a:r>
                      <a:r>
                        <a:rPr lang="es-ES" sz="1800" b="1" dirty="0" smtClean="0">
                          <a:effectLst/>
                          <a:latin typeface="+mj-lt"/>
                        </a:rPr>
                        <a:t>Prevenir la extinción de especies amenazadas conocidas</a:t>
                      </a:r>
                      <a:endParaRPr lang="en-US" sz="1800" b="1" dirty="0">
                        <a:solidFill>
                          <a:srgbClr val="000000"/>
                        </a:solidFill>
                        <a:effectLst/>
                        <a:latin typeface="+mj-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a:effectLst/>
                          <a:latin typeface="+mj-lt"/>
                        </a:rPr>
                        <a:t> </a:t>
                      </a:r>
                      <a:endParaRPr lang="en-US" sz="18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err="1" smtClean="0">
                          <a:effectLst/>
                          <a:latin typeface="+mj-lt"/>
                        </a:rPr>
                        <a:t>Programa</a:t>
                      </a:r>
                      <a:r>
                        <a:rPr lang="en-US" sz="1800" b="1" dirty="0" smtClean="0">
                          <a:effectLst/>
                          <a:latin typeface="+mj-lt"/>
                        </a:rPr>
                        <a:t> </a:t>
                      </a:r>
                      <a:r>
                        <a:rPr lang="en-US" sz="1800" b="1" dirty="0">
                          <a:effectLst/>
                          <a:latin typeface="+mj-lt"/>
                        </a:rPr>
                        <a:t>4: </a:t>
                      </a:r>
                      <a:r>
                        <a:rPr lang="es-ES" sz="1800" b="1" dirty="0" smtClean="0">
                          <a:effectLst/>
                          <a:latin typeface="+mj-lt"/>
                        </a:rPr>
                        <a:t>Prevención, control y gestión de especies exóticas invasoras.</a:t>
                      </a:r>
                      <a:endParaRPr lang="en-US" sz="1800" b="1" dirty="0">
                        <a:solidFill>
                          <a:srgbClr val="000000"/>
                        </a:solidFill>
                        <a:effectLst/>
                        <a:latin typeface="+mj-lt"/>
                        <a:ea typeface="ヒラギノ角ゴ Pro W3"/>
                        <a:cs typeface="Times New Roman"/>
                      </a:endParaRPr>
                    </a:p>
                  </a:txBody>
                  <a:tcPr marL="68580" marR="68580" marT="0" marB="0"/>
                </a:tc>
              </a:tr>
              <a:tr h="1220820">
                <a:tc>
                  <a:txBody>
                    <a:bodyPr/>
                    <a:lstStyle/>
                    <a:p>
                      <a:pPr marL="0" marR="0">
                        <a:lnSpc>
                          <a:spcPct val="115000"/>
                        </a:lnSpc>
                        <a:spcBef>
                          <a:spcPts val="0"/>
                        </a:spcBef>
                        <a:spcAft>
                          <a:spcPts val="0"/>
                        </a:spcAft>
                      </a:pPr>
                      <a:r>
                        <a:rPr lang="en-US" sz="1800" b="1">
                          <a:effectLst/>
                          <a:latin typeface="+mj-lt"/>
                        </a:rPr>
                        <a:t> </a:t>
                      </a:r>
                      <a:endParaRPr lang="en-US" sz="18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800" b="1" dirty="0" err="1" smtClean="0">
                          <a:effectLst/>
                          <a:latin typeface="+mj-lt"/>
                        </a:rPr>
                        <a:t>Programa</a:t>
                      </a:r>
                      <a:r>
                        <a:rPr lang="en-US" sz="1800" b="1" dirty="0" smtClean="0">
                          <a:effectLst/>
                          <a:latin typeface="+mj-lt"/>
                        </a:rPr>
                        <a:t> </a:t>
                      </a:r>
                      <a:r>
                        <a:rPr lang="en-US" sz="1800" b="1" dirty="0">
                          <a:effectLst/>
                          <a:latin typeface="+mj-lt"/>
                        </a:rPr>
                        <a:t>5: </a:t>
                      </a:r>
                      <a:r>
                        <a:rPr lang="es-ES" sz="1800" b="1" dirty="0" smtClean="0">
                          <a:effectLst/>
                          <a:latin typeface="+mj-lt"/>
                        </a:rPr>
                        <a:t>Aplicación del Protocolo de Cartagena sobre Seguridad de la Biotecnología</a:t>
                      </a:r>
                      <a:endParaRPr lang="en-US" sz="18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1088114502"/>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O" sz="2800" dirty="0" smtClean="0">
                <a:solidFill>
                  <a:schemeClr val="tx1"/>
                </a:solidFill>
              </a:rPr>
              <a:t>Programa 3: Prevenir la Extinción</a:t>
            </a:r>
            <a:endParaRPr lang="es-CO" sz="2800" dirty="0">
              <a:solidFill>
                <a:schemeClr val="tx1"/>
              </a:solidFill>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89071" y="4038600"/>
            <a:ext cx="2419350" cy="1451610"/>
          </a:xfrm>
        </p:spPr>
      </p:pic>
      <p:pic>
        <p:nvPicPr>
          <p:cNvPr id="143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400" y="1447800"/>
            <a:ext cx="3793671"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052233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sz="2800" dirty="0">
                <a:solidFill>
                  <a:schemeClr val="tx1"/>
                </a:solidFill>
              </a:rPr>
              <a:t>Programa 3: Prevenir la Extinción</a:t>
            </a:r>
            <a:endParaRPr lang="en-US" sz="2800" dirty="0">
              <a:solidFill>
                <a:schemeClr val="tx1"/>
              </a:solidFill>
            </a:endParaRP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4648201" y="1723190"/>
            <a:ext cx="3739216" cy="2397773"/>
          </a:xfr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44600" y="2743200"/>
            <a:ext cx="3327400" cy="2216048"/>
          </a:xfrm>
          <a:prstGeom prst="rect">
            <a:avLst/>
          </a:prstGeom>
        </p:spPr>
      </p:pic>
    </p:spTree>
    <p:extLst>
      <p:ext uri="{BB962C8B-B14F-4D97-AF65-F5344CB8AC3E}">
        <p14:creationId xmlns:p14="http://schemas.microsoft.com/office/powerpoint/2010/main" val="273751989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CO" sz="2800" dirty="0" smtClean="0">
                <a:solidFill>
                  <a:schemeClr val="tx1"/>
                </a:solidFill>
              </a:rPr>
              <a:t>Programa 4: Especies Invasoras</a:t>
            </a:r>
            <a:endParaRPr lang="es-CO" sz="2800" dirty="0">
              <a:solidFill>
                <a:schemeClr val="tx1"/>
              </a:solidFill>
            </a:endParaRPr>
          </a:p>
        </p:txBody>
      </p:sp>
      <p:pic>
        <p:nvPicPr>
          <p:cNvPr id="184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6705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76200" y="76200"/>
            <a:ext cx="8915400" cy="914400"/>
          </a:xfrm>
        </p:spPr>
        <p:txBody>
          <a:bodyPr/>
          <a:lstStyle/>
          <a:p>
            <a:pPr eaLnBrk="1" hangingPunct="1"/>
            <a:r>
              <a:rPr lang="es-CO" b="1" dirty="0" smtClean="0">
                <a:solidFill>
                  <a:srgbClr val="006600"/>
                </a:solidFill>
              </a:rPr>
              <a:t>Estrategia de Biodiversidad GEF-6</a:t>
            </a:r>
          </a:p>
        </p:txBody>
      </p:sp>
      <p:sp>
        <p:nvSpPr>
          <p:cNvPr id="5123" name="TextBox 48"/>
          <p:cNvSpPr txBox="1">
            <a:spLocks noChangeArrowheads="1"/>
          </p:cNvSpPr>
          <p:nvPr/>
        </p:nvSpPr>
        <p:spPr bwMode="auto">
          <a:xfrm>
            <a:off x="381000" y="1184731"/>
            <a:ext cx="8534400" cy="5940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anose="020B0604020202020204" pitchFamily="34" charset="0"/>
              <a:buChar char="•"/>
            </a:pPr>
            <a:r>
              <a:rPr lang="es-CO" sz="3600" b="1" dirty="0" smtClean="0">
                <a:solidFill>
                  <a:srgbClr val="006600"/>
                </a:solidFill>
                <a:latin typeface="+mn-lt"/>
              </a:rPr>
              <a:t>Contexto global y la Refinanciación del GEF-6</a:t>
            </a:r>
          </a:p>
          <a:p>
            <a:pPr eaLnBrk="1" hangingPunct="1"/>
            <a:endParaRPr lang="es-CO" sz="3600" b="1" dirty="0" smtClean="0">
              <a:solidFill>
                <a:srgbClr val="006600"/>
              </a:solidFill>
              <a:latin typeface="+mn-lt"/>
            </a:endParaRPr>
          </a:p>
          <a:p>
            <a:pPr marL="457200" indent="-457200" eaLnBrk="1" hangingPunct="1">
              <a:buFont typeface="Arial" panose="020B0604020202020204" pitchFamily="34" charset="0"/>
              <a:buChar char="•"/>
            </a:pPr>
            <a:r>
              <a:rPr lang="es-CO" sz="3600" b="1" dirty="0" smtClean="0">
                <a:solidFill>
                  <a:srgbClr val="006600"/>
                </a:solidFill>
                <a:latin typeface="+mn-lt"/>
              </a:rPr>
              <a:t>La Gran Carpa / Tienda: el Plan Estratégico y el GEF</a:t>
            </a:r>
          </a:p>
          <a:p>
            <a:pPr marL="457200" indent="-457200" eaLnBrk="1" hangingPunct="1">
              <a:buFont typeface="Arial" panose="020B0604020202020204" pitchFamily="34" charset="0"/>
              <a:buChar char="•"/>
            </a:pPr>
            <a:endParaRPr lang="es-CO" sz="3600" b="1" dirty="0" smtClean="0">
              <a:solidFill>
                <a:srgbClr val="006600"/>
              </a:solidFill>
              <a:latin typeface="+mn-lt"/>
            </a:endParaRPr>
          </a:p>
          <a:p>
            <a:pPr marL="457200" indent="-457200" eaLnBrk="1" hangingPunct="1">
              <a:buFont typeface="Arial" panose="020B0604020202020204" pitchFamily="34" charset="0"/>
              <a:buChar char="•"/>
            </a:pPr>
            <a:r>
              <a:rPr lang="es-CO" sz="3600" b="1" dirty="0" smtClean="0">
                <a:solidFill>
                  <a:srgbClr val="006600"/>
                </a:solidFill>
                <a:latin typeface="+mn-lt"/>
              </a:rPr>
              <a:t>La Estrategia de Biodiversidad</a:t>
            </a:r>
          </a:p>
          <a:p>
            <a:pPr marL="457200" indent="-457200" eaLnBrk="1" hangingPunct="1">
              <a:buFont typeface="Arial" panose="020B0604020202020204" pitchFamily="34" charset="0"/>
              <a:buChar char="•"/>
            </a:pPr>
            <a:endParaRPr lang="es-CO" sz="3600" b="1" dirty="0" smtClean="0">
              <a:solidFill>
                <a:srgbClr val="006600"/>
              </a:solidFill>
              <a:latin typeface="+mn-lt"/>
            </a:endParaRPr>
          </a:p>
          <a:p>
            <a:pPr marL="457200" indent="-457200" eaLnBrk="1" hangingPunct="1">
              <a:buFont typeface="Arial" panose="020B0604020202020204" pitchFamily="34" charset="0"/>
              <a:buChar char="•"/>
            </a:pPr>
            <a:endParaRPr lang="es-CO" sz="3600" b="1" dirty="0" smtClean="0">
              <a:solidFill>
                <a:srgbClr val="006600"/>
              </a:solidFill>
              <a:latin typeface="+mn-lt"/>
            </a:endParaRPr>
          </a:p>
          <a:p>
            <a:pPr marL="1200150" lvl="1" indent="-457200" eaLnBrk="1" hangingPunct="1">
              <a:buFont typeface="Arial" pitchFamily="34" charset="0"/>
              <a:buChar char="•"/>
            </a:pPr>
            <a:endParaRPr lang="en-US" sz="2800" b="1" dirty="0" smtClean="0">
              <a:solidFill>
                <a:prstClr val="black"/>
              </a:solidFill>
            </a:endParaRPr>
          </a:p>
          <a:p>
            <a:pPr eaLnBrk="1" hangingPunct="1"/>
            <a:endParaRPr lang="en-US" sz="2800" dirty="0">
              <a:solidFill>
                <a:prstClr val="black"/>
              </a:solidFill>
            </a:endParaRPr>
          </a:p>
        </p:txBody>
      </p:sp>
    </p:spTree>
    <p:extLst>
      <p:ext uri="{BB962C8B-B14F-4D97-AF65-F5344CB8AC3E}">
        <p14:creationId xmlns:p14="http://schemas.microsoft.com/office/powerpoint/2010/main" val="378523229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sz="2800" dirty="0" err="1" smtClean="0">
                <a:solidFill>
                  <a:schemeClr val="tx1"/>
                </a:solidFill>
              </a:rPr>
              <a:t>Programa</a:t>
            </a:r>
            <a:r>
              <a:rPr lang="en-US" sz="2800" dirty="0" smtClean="0">
                <a:solidFill>
                  <a:schemeClr val="tx1"/>
                </a:solidFill>
              </a:rPr>
              <a:t> 5: </a:t>
            </a:r>
            <a:r>
              <a:rPr lang="en-US" sz="2800" dirty="0" err="1" smtClean="0">
                <a:solidFill>
                  <a:schemeClr val="tx1"/>
                </a:solidFill>
              </a:rPr>
              <a:t>Bioseguridad</a:t>
            </a:r>
            <a:endParaRPr lang="en-US" sz="2800" dirty="0">
              <a:solidFill>
                <a:schemeClr val="tx1"/>
              </a:solidFill>
            </a:endParaRPr>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7391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8915400" cy="914400"/>
          </a:xfrm>
        </p:spPr>
        <p:txBody>
          <a:bodyPr>
            <a:noAutofit/>
          </a:bodyPr>
          <a:lstStyle/>
          <a:p>
            <a:pPr eaLnBrk="1" hangingPunct="1"/>
            <a:r>
              <a:rPr lang="es-CO" sz="3200" dirty="0">
                <a:solidFill>
                  <a:schemeClr val="tx1"/>
                </a:solidFill>
              </a:rPr>
              <a:t>Estrategia de Biodiversidad: Objetivos y Programas</a:t>
            </a:r>
            <a:endParaRPr lang="en-US" sz="3200" dirty="0" smtClean="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1758415515"/>
              </p:ext>
            </p:extLst>
          </p:nvPr>
        </p:nvGraphicFramePr>
        <p:xfrm>
          <a:off x="457200" y="762000"/>
          <a:ext cx="8121190" cy="4800600"/>
        </p:xfrm>
        <a:graphic>
          <a:graphicData uri="http://schemas.openxmlformats.org/drawingml/2006/table">
            <a:tbl>
              <a:tblPr firstRow="1" firstCol="1" bandRow="1" bandCol="1">
                <a:tableStyleId>{5C22544A-7EE6-4342-B048-85BDC9FD1C3A}</a:tableStyleId>
              </a:tblPr>
              <a:tblGrid>
                <a:gridCol w="3693750"/>
                <a:gridCol w="4427440"/>
              </a:tblGrid>
              <a:tr h="727594">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b="1" kern="1200" dirty="0" err="1" smtClean="0">
                          <a:solidFill>
                            <a:schemeClr val="lt1"/>
                          </a:solidFill>
                          <a:effectLst/>
                          <a:latin typeface="+mn-lt"/>
                          <a:ea typeface="+mn-ea"/>
                          <a:cs typeface="+mn-cs"/>
                        </a:rPr>
                        <a:t>Objetivo</a:t>
                      </a:r>
                      <a:r>
                        <a:rPr lang="en-US" sz="2000" b="1" kern="1200" baseline="0" dirty="0" smtClean="0">
                          <a:solidFill>
                            <a:schemeClr val="lt1"/>
                          </a:solidFill>
                          <a:effectLst/>
                          <a:latin typeface="+mn-lt"/>
                          <a:ea typeface="+mn-ea"/>
                          <a:cs typeface="+mn-cs"/>
                        </a:rPr>
                        <a:t> Area Focal </a:t>
                      </a:r>
                      <a:endParaRPr lang="en-US" sz="2000" b="1" kern="1200" dirty="0">
                        <a:solidFill>
                          <a:srgbClr val="000000"/>
                        </a:solidFill>
                        <a:effectLst/>
                        <a:latin typeface="+mn-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s-CO" sz="2000" b="1" kern="1200" noProof="0" dirty="0" smtClean="0">
                          <a:solidFill>
                            <a:schemeClr val="lt1"/>
                          </a:solidFill>
                          <a:effectLst/>
                          <a:latin typeface="+mn-lt"/>
                          <a:ea typeface="+mn-ea"/>
                          <a:cs typeface="+mn-cs"/>
                        </a:rPr>
                        <a:t>Programas del </a:t>
                      </a:r>
                      <a:r>
                        <a:rPr lang="es-CO" sz="2000" b="1" kern="1200" noProof="0" dirty="0" err="1" smtClean="0">
                          <a:solidFill>
                            <a:schemeClr val="lt1"/>
                          </a:solidFill>
                          <a:effectLst/>
                          <a:latin typeface="+mn-lt"/>
                          <a:ea typeface="+mn-ea"/>
                          <a:cs typeface="+mn-cs"/>
                        </a:rPr>
                        <a:t>Area</a:t>
                      </a:r>
                      <a:r>
                        <a:rPr lang="es-CO" sz="2000" b="1" kern="1200" noProof="0" dirty="0" smtClean="0">
                          <a:solidFill>
                            <a:schemeClr val="lt1"/>
                          </a:solidFill>
                          <a:effectLst/>
                          <a:latin typeface="+mn-lt"/>
                          <a:ea typeface="+mn-ea"/>
                          <a:cs typeface="+mn-cs"/>
                        </a:rPr>
                        <a:t> Focal </a:t>
                      </a:r>
                      <a:endParaRPr lang="es-CO" sz="2000" b="1" kern="1200" noProof="0" dirty="0">
                        <a:solidFill>
                          <a:srgbClr val="000000"/>
                        </a:solidFill>
                        <a:effectLst/>
                        <a:latin typeface="+mn-lt"/>
                        <a:ea typeface="ヒラギノ角ゴ Pro W3"/>
                        <a:cs typeface="Times New Roman"/>
                      </a:endParaRPr>
                    </a:p>
                  </a:txBody>
                  <a:tcPr marL="68580" marR="68580" marT="0" marB="0"/>
                </a:tc>
              </a:tr>
              <a:tr h="1468833">
                <a:tc>
                  <a:txBody>
                    <a:bodyPr/>
                    <a:lstStyle/>
                    <a:p>
                      <a:pPr marL="0" marR="0">
                        <a:lnSpc>
                          <a:spcPct val="115000"/>
                        </a:lnSpc>
                        <a:spcBef>
                          <a:spcPts val="0"/>
                        </a:spcBef>
                        <a:spcAft>
                          <a:spcPts val="0"/>
                        </a:spcAft>
                      </a:pPr>
                      <a:r>
                        <a:rPr lang="en-US" sz="1600" b="1" dirty="0" err="1" smtClean="0">
                          <a:effectLst/>
                          <a:latin typeface="+mj-lt"/>
                        </a:rPr>
                        <a:t>Objetivo</a:t>
                      </a:r>
                      <a:r>
                        <a:rPr lang="en-US" sz="1600" b="1" dirty="0" smtClean="0">
                          <a:effectLst/>
                          <a:latin typeface="+mj-lt"/>
                        </a:rPr>
                        <a:t> 3: </a:t>
                      </a:r>
                      <a:r>
                        <a:rPr lang="es-ES" sz="1600" b="1" dirty="0" smtClean="0">
                          <a:effectLst/>
                          <a:latin typeface="+mj-lt"/>
                        </a:rPr>
                        <a:t>Hacer un uso sostenible de la biodiversidad</a:t>
                      </a:r>
                    </a:p>
                    <a:p>
                      <a:pPr marL="0" marR="0">
                        <a:lnSpc>
                          <a:spcPct val="115000"/>
                        </a:lnSpc>
                        <a:spcBef>
                          <a:spcPts val="0"/>
                        </a:spcBef>
                        <a:spcAft>
                          <a:spcPts val="0"/>
                        </a:spcAft>
                      </a:pPr>
                      <a:endParaRPr lang="en-US" sz="16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err="1" smtClean="0">
                          <a:effectLst/>
                          <a:latin typeface="+mj-lt"/>
                        </a:rPr>
                        <a:t>Programa</a:t>
                      </a:r>
                      <a:r>
                        <a:rPr lang="en-US" sz="1600" b="1" dirty="0" smtClean="0">
                          <a:effectLst/>
                          <a:latin typeface="+mj-lt"/>
                        </a:rPr>
                        <a:t> </a:t>
                      </a:r>
                      <a:r>
                        <a:rPr lang="en-US" sz="1600" b="1" dirty="0">
                          <a:effectLst/>
                          <a:latin typeface="+mj-lt"/>
                        </a:rPr>
                        <a:t>6: </a:t>
                      </a:r>
                      <a:r>
                        <a:rPr lang="es-ES" sz="1600" b="1" dirty="0" smtClean="0">
                          <a:effectLst/>
                          <a:latin typeface="+mj-lt"/>
                        </a:rPr>
                        <a:t>De las cordilleras a los arrecifes: Mantenimiento de la integridad y la función de los arrecifes de coral de importancia mundial</a:t>
                      </a:r>
                      <a:endParaRPr lang="en-US" sz="1600" b="1" dirty="0">
                        <a:solidFill>
                          <a:srgbClr val="000000"/>
                        </a:solidFill>
                        <a:effectLst/>
                        <a:latin typeface="+mj-lt"/>
                        <a:ea typeface="ヒラギノ角ゴ Pro W3"/>
                        <a:cs typeface="Times New Roman"/>
                      </a:endParaRPr>
                    </a:p>
                  </a:txBody>
                  <a:tcPr marL="68580" marR="68580" marT="0" marB="0"/>
                </a:tc>
              </a:tr>
              <a:tr h="1562504">
                <a:tc>
                  <a:txBody>
                    <a:bodyPr/>
                    <a:lstStyle/>
                    <a:p>
                      <a:pPr marL="0" marR="0">
                        <a:lnSpc>
                          <a:spcPct val="115000"/>
                        </a:lnSpc>
                        <a:spcBef>
                          <a:spcPts val="0"/>
                        </a:spcBef>
                        <a:spcAft>
                          <a:spcPts val="0"/>
                        </a:spcAft>
                      </a:pPr>
                      <a:r>
                        <a:rPr lang="en-US" sz="1600" b="1" dirty="0">
                          <a:effectLst/>
                          <a:latin typeface="+mj-lt"/>
                        </a:rPr>
                        <a:t> </a:t>
                      </a:r>
                      <a:endParaRPr lang="en-US" sz="1600" b="1" dirty="0">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err="1" smtClean="0">
                          <a:effectLst/>
                          <a:latin typeface="+mj-lt"/>
                        </a:rPr>
                        <a:t>Programa</a:t>
                      </a:r>
                      <a:r>
                        <a:rPr lang="en-US" sz="1600" b="1" dirty="0" smtClean="0">
                          <a:effectLst/>
                          <a:latin typeface="+mj-lt"/>
                        </a:rPr>
                        <a:t> </a:t>
                      </a:r>
                      <a:r>
                        <a:rPr lang="en-US" sz="1600" b="1" dirty="0">
                          <a:effectLst/>
                          <a:latin typeface="+mj-lt"/>
                        </a:rPr>
                        <a:t>7: </a:t>
                      </a:r>
                      <a:r>
                        <a:rPr lang="es-ES" sz="1600" b="1" dirty="0" smtClean="0">
                          <a:effectLst/>
                          <a:latin typeface="+mj-lt"/>
                        </a:rPr>
                        <a:t>Garantía del futuro de la agricultura: Uso sostenible de los recursos </a:t>
                      </a:r>
                      <a:r>
                        <a:rPr lang="es-ES" sz="1600" b="1" dirty="0" err="1" smtClean="0">
                          <a:effectLst/>
                          <a:latin typeface="+mj-lt"/>
                        </a:rPr>
                        <a:t>fitogenéticos</a:t>
                      </a:r>
                      <a:r>
                        <a:rPr lang="es-ES" sz="1600" b="1" dirty="0" smtClean="0">
                          <a:effectLst/>
                          <a:latin typeface="+mj-lt"/>
                        </a:rPr>
                        <a:t> y </a:t>
                      </a:r>
                      <a:r>
                        <a:rPr lang="es-ES" sz="1600" b="1" dirty="0" err="1" smtClean="0">
                          <a:effectLst/>
                          <a:latin typeface="+mj-lt"/>
                        </a:rPr>
                        <a:t>zoogenéticos</a:t>
                      </a:r>
                      <a:r>
                        <a:rPr lang="es-ES" sz="1600" b="1" dirty="0" smtClean="0">
                          <a:effectLst/>
                          <a:latin typeface="+mj-lt"/>
                        </a:rPr>
                        <a:t>.</a:t>
                      </a:r>
                      <a:endParaRPr lang="es-ES" sz="1600" b="1" dirty="0">
                        <a:effectLst/>
                        <a:latin typeface="+mj-lt"/>
                      </a:endParaRPr>
                    </a:p>
                  </a:txBody>
                  <a:tcPr marL="68580" marR="68580" marT="0" marB="0"/>
                </a:tc>
              </a:tr>
              <a:tr h="1041669">
                <a:tc>
                  <a:txBody>
                    <a:bodyPr/>
                    <a:lstStyle/>
                    <a:p>
                      <a:pPr marL="0" marR="0">
                        <a:lnSpc>
                          <a:spcPct val="115000"/>
                        </a:lnSpc>
                        <a:spcBef>
                          <a:spcPts val="0"/>
                        </a:spcBef>
                        <a:spcAft>
                          <a:spcPts val="0"/>
                        </a:spcAft>
                      </a:pPr>
                      <a:r>
                        <a:rPr lang="en-US" sz="1600" b="1">
                          <a:effectLst/>
                          <a:latin typeface="+mj-lt"/>
                        </a:rPr>
                        <a:t> </a:t>
                      </a:r>
                      <a:endParaRPr lang="en-US" sz="16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err="1" smtClean="0">
                          <a:effectLst/>
                          <a:latin typeface="+mj-lt"/>
                        </a:rPr>
                        <a:t>Programa</a:t>
                      </a:r>
                      <a:r>
                        <a:rPr lang="en-US" sz="1600" b="1" dirty="0" smtClean="0">
                          <a:effectLst/>
                          <a:latin typeface="+mj-lt"/>
                        </a:rPr>
                        <a:t> </a:t>
                      </a:r>
                      <a:r>
                        <a:rPr lang="en-US" sz="1600" b="1" dirty="0">
                          <a:effectLst/>
                          <a:latin typeface="+mj-lt"/>
                        </a:rPr>
                        <a:t>8: </a:t>
                      </a:r>
                      <a:r>
                        <a:rPr lang="es-ES" sz="1600" b="1" dirty="0" smtClean="0">
                          <a:effectLst/>
                          <a:latin typeface="+mj-lt"/>
                        </a:rPr>
                        <a:t>Aplicación del Protocolo de Nagoya sobre acceso y participación en los beneficios</a:t>
                      </a:r>
                      <a:endParaRPr lang="es-ES" sz="1600" b="1" dirty="0">
                        <a:effectLst/>
                        <a:latin typeface="+mj-lt"/>
                      </a:endParaRPr>
                    </a:p>
                  </a:txBody>
                  <a:tcPr marL="68580" marR="68580" marT="0" marB="0"/>
                </a:tc>
              </a:tr>
            </a:tbl>
          </a:graphicData>
        </a:graphic>
      </p:graphicFrame>
    </p:spTree>
    <p:extLst>
      <p:ext uri="{BB962C8B-B14F-4D97-AF65-F5344CB8AC3E}">
        <p14:creationId xmlns:p14="http://schemas.microsoft.com/office/powerpoint/2010/main" val="76879853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smtClean="0">
                <a:solidFill>
                  <a:schemeClr val="tx1"/>
                </a:solidFill>
              </a:rPr>
              <a:t>Programa</a:t>
            </a:r>
            <a:r>
              <a:rPr lang="en-US" sz="2800" dirty="0" smtClean="0">
                <a:solidFill>
                  <a:schemeClr val="tx1"/>
                </a:solidFill>
              </a:rPr>
              <a:t> 6: </a:t>
            </a:r>
            <a:r>
              <a:rPr lang="es-ES" sz="2800" dirty="0">
                <a:solidFill>
                  <a:schemeClr val="tx1"/>
                </a:solidFill>
              </a:rPr>
              <a:t>De las cordilleras a los arrecifes</a:t>
            </a:r>
            <a:endParaRPr lang="en-US" sz="2800" dirty="0">
              <a:solidFill>
                <a:schemeClr val="tx1"/>
              </a:solidFill>
            </a:endParaRPr>
          </a:p>
        </p:txBody>
      </p:sp>
      <p:pic>
        <p:nvPicPr>
          <p:cNvPr id="2048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7315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smtClean="0">
                <a:solidFill>
                  <a:schemeClr val="tx1"/>
                </a:solidFill>
              </a:rPr>
              <a:t>Program 7: </a:t>
            </a:r>
            <a:r>
              <a:rPr lang="en-US" sz="2800" dirty="0" err="1" smtClean="0">
                <a:solidFill>
                  <a:schemeClr val="tx1"/>
                </a:solidFill>
              </a:rPr>
              <a:t>Agrobiodiversidad</a:t>
            </a:r>
            <a:endParaRPr lang="en-US" sz="2800" dirty="0">
              <a:solidFill>
                <a:schemeClr val="tx1"/>
              </a:solidFill>
            </a:endParaRPr>
          </a:p>
        </p:txBody>
      </p:sp>
      <p:pic>
        <p:nvPicPr>
          <p:cNvPr id="3" name="Picture 2"/>
          <p:cNvPicPr>
            <a:picLocks noChangeAspect="1"/>
          </p:cNvPicPr>
          <p:nvPr/>
        </p:nvPicPr>
        <p:blipFill>
          <a:blip r:embed="rId3"/>
          <a:stretch>
            <a:fillRect/>
          </a:stretch>
        </p:blipFill>
        <p:spPr>
          <a:xfrm>
            <a:off x="966665" y="1600200"/>
            <a:ext cx="4204825" cy="2805113"/>
          </a:xfrm>
          <a:prstGeom prst="rect">
            <a:avLst/>
          </a:prstGeom>
        </p:spPr>
      </p:pic>
      <p:pic>
        <p:nvPicPr>
          <p:cNvPr id="24578"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184628" y="2195512"/>
            <a:ext cx="2435372" cy="298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800" dirty="0" err="1" smtClean="0">
                <a:solidFill>
                  <a:schemeClr val="tx1"/>
                </a:solidFill>
              </a:rPr>
              <a:t>Programa</a:t>
            </a:r>
            <a:r>
              <a:rPr lang="en-US" sz="2800" dirty="0" smtClean="0">
                <a:solidFill>
                  <a:schemeClr val="tx1"/>
                </a:solidFill>
              </a:rPr>
              <a:t> 8: </a:t>
            </a:r>
            <a:r>
              <a:rPr lang="en-US" sz="2800" dirty="0" err="1" smtClean="0">
                <a:solidFill>
                  <a:schemeClr val="tx1"/>
                </a:solidFill>
              </a:rPr>
              <a:t>Acceso</a:t>
            </a:r>
            <a:r>
              <a:rPr lang="en-US" sz="2800" dirty="0" smtClean="0">
                <a:solidFill>
                  <a:schemeClr val="tx1"/>
                </a:solidFill>
              </a:rPr>
              <a:t> y </a:t>
            </a:r>
            <a:r>
              <a:rPr lang="en-US" sz="2800" dirty="0" err="1" smtClean="0">
                <a:solidFill>
                  <a:schemeClr val="tx1"/>
                </a:solidFill>
              </a:rPr>
              <a:t>Distribucion</a:t>
            </a:r>
            <a:r>
              <a:rPr lang="en-US" sz="2800" dirty="0" smtClean="0">
                <a:solidFill>
                  <a:schemeClr val="tx1"/>
                </a:solidFill>
              </a:rPr>
              <a:t> de </a:t>
            </a:r>
            <a:r>
              <a:rPr lang="en-US" sz="2800" dirty="0" err="1" smtClean="0">
                <a:solidFill>
                  <a:schemeClr val="tx1"/>
                </a:solidFill>
              </a:rPr>
              <a:t>Beneficios</a:t>
            </a:r>
            <a:endParaRPr lang="en-US" sz="2800" dirty="0">
              <a:solidFill>
                <a:schemeClr val="tx1"/>
              </a:solidFill>
            </a:endParaRPr>
          </a:p>
        </p:txBody>
      </p:sp>
      <p:pic>
        <p:nvPicPr>
          <p:cNvPr id="2355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9200" y="1371600"/>
            <a:ext cx="5218289"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352800"/>
            <a:ext cx="3314700" cy="2019166"/>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8915400" cy="914400"/>
          </a:xfrm>
        </p:spPr>
        <p:txBody>
          <a:bodyPr>
            <a:noAutofit/>
          </a:bodyPr>
          <a:lstStyle/>
          <a:p>
            <a:pPr eaLnBrk="1" hangingPunct="1"/>
            <a:r>
              <a:rPr lang="es-CO" sz="3200" dirty="0">
                <a:solidFill>
                  <a:schemeClr val="tx1"/>
                </a:solidFill>
              </a:rPr>
              <a:t>Estrategia de Biodiversidad: Objetivos y Programas</a:t>
            </a:r>
            <a:endParaRPr lang="en-US" sz="3200" dirty="0" smtClean="0">
              <a:solidFill>
                <a:schemeClr val="tx1"/>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458803636"/>
              </p:ext>
            </p:extLst>
          </p:nvPr>
        </p:nvGraphicFramePr>
        <p:xfrm>
          <a:off x="457200" y="762000"/>
          <a:ext cx="8121190" cy="4800599"/>
        </p:xfrm>
        <a:graphic>
          <a:graphicData uri="http://schemas.openxmlformats.org/drawingml/2006/table">
            <a:tbl>
              <a:tblPr firstRow="1" firstCol="1" bandRow="1" bandCol="1">
                <a:tableStyleId>{5C22544A-7EE6-4342-B048-85BDC9FD1C3A}</a:tableStyleId>
              </a:tblPr>
              <a:tblGrid>
                <a:gridCol w="3693750"/>
                <a:gridCol w="4427440"/>
              </a:tblGrid>
              <a:tr h="713669">
                <a:tc>
                  <a:txBody>
                    <a:bodyPr/>
                    <a:lstStyle/>
                    <a:p>
                      <a:pPr marL="0" marR="0" indent="0" algn="ctr" defTabSz="914400" rtl="0" eaLnBrk="1" fontAlgn="auto" latinLnBrk="0" hangingPunct="1">
                        <a:lnSpc>
                          <a:spcPct val="115000"/>
                        </a:lnSpc>
                        <a:spcBef>
                          <a:spcPts val="0"/>
                        </a:spcBef>
                        <a:spcAft>
                          <a:spcPts val="0"/>
                        </a:spcAft>
                        <a:buClrTx/>
                        <a:buSzTx/>
                        <a:buFontTx/>
                        <a:buNone/>
                        <a:tabLst/>
                        <a:defRPr/>
                      </a:pPr>
                      <a:r>
                        <a:rPr lang="en-US" sz="2000" b="1" kern="1200" dirty="0" err="1" smtClean="0">
                          <a:solidFill>
                            <a:schemeClr val="lt1"/>
                          </a:solidFill>
                          <a:effectLst/>
                          <a:latin typeface="+mn-lt"/>
                          <a:ea typeface="+mn-ea"/>
                          <a:cs typeface="+mn-cs"/>
                        </a:rPr>
                        <a:t>Objetivo</a:t>
                      </a:r>
                      <a:r>
                        <a:rPr lang="en-US" sz="2000" b="1" kern="1200" baseline="0" dirty="0" smtClean="0">
                          <a:solidFill>
                            <a:schemeClr val="lt1"/>
                          </a:solidFill>
                          <a:effectLst/>
                          <a:latin typeface="+mn-lt"/>
                          <a:ea typeface="+mn-ea"/>
                          <a:cs typeface="+mn-cs"/>
                        </a:rPr>
                        <a:t> Area Focal </a:t>
                      </a:r>
                      <a:endParaRPr lang="en-US" sz="2000" b="1" kern="1200" dirty="0">
                        <a:solidFill>
                          <a:srgbClr val="000000"/>
                        </a:solidFill>
                        <a:effectLst/>
                        <a:latin typeface="+mn-lt"/>
                        <a:ea typeface="ヒラギノ角ゴ Pro W3"/>
                        <a:cs typeface="Times New Roman"/>
                      </a:endParaRPr>
                    </a:p>
                  </a:txBody>
                  <a:tcPr marL="68580" marR="68580" marT="0" marB="0"/>
                </a:tc>
                <a:tc>
                  <a:txBody>
                    <a:bodyPr/>
                    <a:lstStyle/>
                    <a:p>
                      <a:pPr marL="0" marR="0" algn="ctr">
                        <a:lnSpc>
                          <a:spcPct val="115000"/>
                        </a:lnSpc>
                        <a:spcBef>
                          <a:spcPts val="0"/>
                        </a:spcBef>
                        <a:spcAft>
                          <a:spcPts val="0"/>
                        </a:spcAft>
                      </a:pPr>
                      <a:r>
                        <a:rPr lang="es-CO" sz="2000" b="1" kern="1200" noProof="0" dirty="0" smtClean="0">
                          <a:solidFill>
                            <a:schemeClr val="lt1"/>
                          </a:solidFill>
                          <a:effectLst/>
                          <a:latin typeface="+mn-lt"/>
                          <a:ea typeface="+mn-ea"/>
                          <a:cs typeface="+mn-cs"/>
                        </a:rPr>
                        <a:t>Programas del </a:t>
                      </a:r>
                      <a:r>
                        <a:rPr lang="es-CO" sz="2000" b="1" kern="1200" noProof="0" dirty="0" err="1" smtClean="0">
                          <a:solidFill>
                            <a:schemeClr val="lt1"/>
                          </a:solidFill>
                          <a:effectLst/>
                          <a:latin typeface="+mn-lt"/>
                          <a:ea typeface="+mn-ea"/>
                          <a:cs typeface="+mn-cs"/>
                        </a:rPr>
                        <a:t>Area</a:t>
                      </a:r>
                      <a:r>
                        <a:rPr lang="es-CO" sz="2000" b="1" kern="1200" noProof="0" dirty="0" smtClean="0">
                          <a:solidFill>
                            <a:schemeClr val="lt1"/>
                          </a:solidFill>
                          <a:effectLst/>
                          <a:latin typeface="+mn-lt"/>
                          <a:ea typeface="+mn-ea"/>
                          <a:cs typeface="+mn-cs"/>
                        </a:rPr>
                        <a:t> Focal </a:t>
                      </a:r>
                      <a:endParaRPr lang="es-CO" sz="2000" b="1" kern="1200" noProof="0" dirty="0">
                        <a:solidFill>
                          <a:srgbClr val="000000"/>
                        </a:solidFill>
                        <a:effectLst/>
                        <a:latin typeface="+mn-lt"/>
                        <a:ea typeface="ヒラギノ角ゴ Pro W3"/>
                        <a:cs typeface="Times New Roman"/>
                      </a:endParaRPr>
                    </a:p>
                  </a:txBody>
                  <a:tcPr marL="68580" marR="68580" marT="0" marB="0"/>
                </a:tc>
              </a:tr>
              <a:tr h="2043465">
                <a:tc>
                  <a:txBody>
                    <a:bodyPr/>
                    <a:lstStyle/>
                    <a:p>
                      <a:pPr marL="0" marR="0">
                        <a:lnSpc>
                          <a:spcPct val="115000"/>
                        </a:lnSpc>
                        <a:spcBef>
                          <a:spcPts val="0"/>
                        </a:spcBef>
                        <a:spcAft>
                          <a:spcPts val="0"/>
                        </a:spcAft>
                      </a:pPr>
                      <a:r>
                        <a:rPr lang="en-US" sz="1600" b="1" dirty="0" err="1" smtClean="0">
                          <a:effectLst/>
                          <a:latin typeface="+mj-lt"/>
                        </a:rPr>
                        <a:t>Objetivo</a:t>
                      </a:r>
                      <a:r>
                        <a:rPr lang="en-US" sz="1600" b="1" dirty="0" smtClean="0">
                          <a:effectLst/>
                          <a:latin typeface="+mj-lt"/>
                        </a:rPr>
                        <a:t> 4: </a:t>
                      </a:r>
                      <a:r>
                        <a:rPr lang="es-ES" sz="1600" b="1" dirty="0" smtClean="0">
                          <a:effectLst/>
                          <a:latin typeface="+mj-lt"/>
                        </a:rPr>
                        <a:t>Integrar la conservación y el uso sostenible de la biodiversidad en paisajes terrestres y marinos y sectores productivos</a:t>
                      </a:r>
                      <a:endParaRPr lang="es-ES" sz="1600" b="1" dirty="0">
                        <a:effectLst/>
                        <a:latin typeface="+mj-lt"/>
                      </a:endParaRPr>
                    </a:p>
                  </a:txBody>
                  <a:tcPr marL="68580" marR="68580" marT="0" marB="0"/>
                </a:tc>
                <a:tc>
                  <a:txBody>
                    <a:bodyPr/>
                    <a:lstStyle/>
                    <a:p>
                      <a:pPr marL="0" marR="0">
                        <a:lnSpc>
                          <a:spcPct val="115000"/>
                        </a:lnSpc>
                        <a:spcBef>
                          <a:spcPts val="0"/>
                        </a:spcBef>
                        <a:spcAft>
                          <a:spcPts val="0"/>
                        </a:spcAft>
                      </a:pPr>
                      <a:r>
                        <a:rPr lang="en-US" sz="1600" b="1" dirty="0" err="1" smtClean="0">
                          <a:effectLst/>
                          <a:latin typeface="+mj-lt"/>
                        </a:rPr>
                        <a:t>Programa</a:t>
                      </a:r>
                      <a:r>
                        <a:rPr lang="en-US" sz="1600" b="1" dirty="0" smtClean="0">
                          <a:effectLst/>
                          <a:latin typeface="+mj-lt"/>
                        </a:rPr>
                        <a:t> </a:t>
                      </a:r>
                      <a:r>
                        <a:rPr lang="en-US" sz="1600" b="1" dirty="0">
                          <a:effectLst/>
                          <a:latin typeface="+mj-lt"/>
                        </a:rPr>
                        <a:t>9: </a:t>
                      </a:r>
                      <a:r>
                        <a:rPr lang="es-ES" sz="1600" b="1" dirty="0" smtClean="0">
                          <a:effectLst/>
                          <a:latin typeface="+mj-lt"/>
                        </a:rPr>
                        <a:t>Gestión de la interfaz  entre el ser humano y la biodiversidad</a:t>
                      </a:r>
                      <a:endParaRPr lang="es-ES" sz="1600" b="1" dirty="0">
                        <a:effectLst/>
                        <a:latin typeface="+mj-lt"/>
                      </a:endParaRPr>
                    </a:p>
                  </a:txBody>
                  <a:tcPr marL="68580" marR="68580" marT="0" marB="0"/>
                </a:tc>
              </a:tr>
              <a:tr h="2043465">
                <a:tc>
                  <a:txBody>
                    <a:bodyPr/>
                    <a:lstStyle/>
                    <a:p>
                      <a:pPr marL="0" marR="0">
                        <a:lnSpc>
                          <a:spcPct val="115000"/>
                        </a:lnSpc>
                        <a:spcBef>
                          <a:spcPts val="0"/>
                        </a:spcBef>
                        <a:spcAft>
                          <a:spcPts val="0"/>
                        </a:spcAft>
                      </a:pPr>
                      <a:r>
                        <a:rPr lang="en-US" sz="1600" b="1">
                          <a:effectLst/>
                          <a:latin typeface="+mj-lt"/>
                        </a:rPr>
                        <a:t> </a:t>
                      </a:r>
                      <a:endParaRPr lang="en-US" sz="1600" b="1">
                        <a:solidFill>
                          <a:srgbClr val="000000"/>
                        </a:solidFill>
                        <a:effectLst/>
                        <a:latin typeface="+mj-lt"/>
                        <a:ea typeface="ヒラギノ角ゴ Pro W3"/>
                        <a:cs typeface="Times New Roman"/>
                      </a:endParaRPr>
                    </a:p>
                  </a:txBody>
                  <a:tcPr marL="68580" marR="68580" marT="0" marB="0"/>
                </a:tc>
                <a:tc>
                  <a:txBody>
                    <a:bodyPr/>
                    <a:lstStyle/>
                    <a:p>
                      <a:pPr marL="0" marR="0">
                        <a:lnSpc>
                          <a:spcPct val="115000"/>
                        </a:lnSpc>
                        <a:spcBef>
                          <a:spcPts val="0"/>
                        </a:spcBef>
                        <a:spcAft>
                          <a:spcPts val="0"/>
                        </a:spcAft>
                      </a:pPr>
                      <a:r>
                        <a:rPr lang="en-US" sz="1600" b="1" dirty="0" err="1" smtClean="0">
                          <a:effectLst/>
                          <a:latin typeface="+mj-lt"/>
                        </a:rPr>
                        <a:t>Programa</a:t>
                      </a:r>
                      <a:r>
                        <a:rPr lang="en-US" sz="1600" b="1" dirty="0" smtClean="0">
                          <a:effectLst/>
                          <a:latin typeface="+mj-lt"/>
                        </a:rPr>
                        <a:t> </a:t>
                      </a:r>
                      <a:r>
                        <a:rPr lang="en-US" sz="1600" b="1" dirty="0">
                          <a:effectLst/>
                          <a:latin typeface="+mj-lt"/>
                        </a:rPr>
                        <a:t>10: </a:t>
                      </a:r>
                      <a:r>
                        <a:rPr lang="es-ES" sz="1600" b="1" dirty="0" smtClean="0">
                          <a:effectLst/>
                          <a:latin typeface="+mj-lt"/>
                        </a:rPr>
                        <a:t>Integración de la biodiversidad y los servicios de los ecosistemas en la planificación del desarrollo y la financiación</a:t>
                      </a:r>
                    </a:p>
                    <a:p>
                      <a:pPr marL="0" marR="0">
                        <a:lnSpc>
                          <a:spcPct val="115000"/>
                        </a:lnSpc>
                        <a:spcBef>
                          <a:spcPts val="0"/>
                        </a:spcBef>
                        <a:spcAft>
                          <a:spcPts val="0"/>
                        </a:spcAft>
                      </a:pPr>
                      <a:endParaRPr lang="en-US" sz="1600" b="1" dirty="0">
                        <a:solidFill>
                          <a:srgbClr val="000000"/>
                        </a:solidFill>
                        <a:effectLst/>
                        <a:latin typeface="+mj-lt"/>
                        <a:ea typeface="ヒラギノ角ゴ Pro W3"/>
                        <a:cs typeface="Times New Roman"/>
                      </a:endParaRPr>
                    </a:p>
                  </a:txBody>
                  <a:tcPr marL="68580" marR="68580" marT="0" marB="0"/>
                </a:tc>
              </a:tr>
            </a:tbl>
          </a:graphicData>
        </a:graphic>
      </p:graphicFrame>
    </p:spTree>
    <p:extLst>
      <p:ext uri="{BB962C8B-B14F-4D97-AF65-F5344CB8AC3E}">
        <p14:creationId xmlns:p14="http://schemas.microsoft.com/office/powerpoint/2010/main" val="1201390176"/>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427038"/>
            <a:ext cx="8839200" cy="639762"/>
          </a:xfrm>
        </p:spPr>
        <p:txBody>
          <a:bodyPr/>
          <a:lstStyle/>
          <a:p>
            <a:r>
              <a:rPr lang="en-US" sz="2800" dirty="0" err="1" smtClean="0">
                <a:solidFill>
                  <a:schemeClr val="tx1"/>
                </a:solidFill>
              </a:rPr>
              <a:t>Programa</a:t>
            </a:r>
            <a:r>
              <a:rPr lang="en-US" sz="2800" dirty="0" smtClean="0">
                <a:solidFill>
                  <a:schemeClr val="tx1"/>
                </a:solidFill>
              </a:rPr>
              <a:t> 9: </a:t>
            </a:r>
            <a:r>
              <a:rPr lang="es-ES" sz="2800" dirty="0" smtClean="0">
                <a:solidFill>
                  <a:schemeClr val="tx1"/>
                </a:solidFill>
              </a:rPr>
              <a:t>interfaz  entre el ser humano y la biodiversidad</a:t>
            </a:r>
            <a:br>
              <a:rPr lang="es-ES" sz="2800" dirty="0" smtClean="0">
                <a:solidFill>
                  <a:schemeClr val="tx1"/>
                </a:solidFill>
              </a:rPr>
            </a:br>
            <a:endParaRPr lang="en-US" sz="2800" dirty="0">
              <a:solidFill>
                <a:schemeClr val="tx1"/>
              </a:solidFill>
            </a:endParaRPr>
          </a:p>
        </p:txBody>
      </p:sp>
      <p:pic>
        <p:nvPicPr>
          <p:cNvPr id="2253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7239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304800"/>
            <a:ext cx="8915400" cy="914400"/>
          </a:xfrm>
        </p:spPr>
        <p:txBody>
          <a:bodyPr/>
          <a:lstStyle/>
          <a:p>
            <a:r>
              <a:rPr lang="en-US" sz="2800" dirty="0" err="1" smtClean="0">
                <a:solidFill>
                  <a:schemeClr val="tx1"/>
                </a:solidFill>
              </a:rPr>
              <a:t>Programa</a:t>
            </a:r>
            <a:r>
              <a:rPr lang="en-US" sz="2800" dirty="0" smtClean="0">
                <a:solidFill>
                  <a:schemeClr val="tx1"/>
                </a:solidFill>
              </a:rPr>
              <a:t> 10: </a:t>
            </a:r>
            <a:r>
              <a:rPr lang="es-ES" sz="2800" dirty="0">
                <a:solidFill>
                  <a:schemeClr val="tx1"/>
                </a:solidFill>
              </a:rPr>
              <a:t>Integración de la biodiversidad y los servicios de los ecosistemas en la </a:t>
            </a:r>
            <a:r>
              <a:rPr lang="es-ES" sz="2800" dirty="0" smtClean="0">
                <a:solidFill>
                  <a:schemeClr val="tx1"/>
                </a:solidFill>
              </a:rPr>
              <a:t>planificación y </a:t>
            </a:r>
            <a:r>
              <a:rPr lang="es-ES" sz="2800" dirty="0">
                <a:solidFill>
                  <a:schemeClr val="tx1"/>
                </a:solidFill>
              </a:rPr>
              <a:t>la financiación</a:t>
            </a:r>
            <a:br>
              <a:rPr lang="es-ES" sz="2800" dirty="0">
                <a:solidFill>
                  <a:schemeClr val="tx1"/>
                </a:solidFill>
              </a:rPr>
            </a:br>
            <a:endParaRPr lang="en-US" sz="2800" dirty="0">
              <a:solidFill>
                <a:schemeClr val="tx1"/>
              </a:solidFill>
            </a:endParaRPr>
          </a:p>
        </p:txBody>
      </p:sp>
      <p:pic>
        <p:nvPicPr>
          <p:cNvPr id="1433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0" y="1295400"/>
            <a:ext cx="61177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8229600" cy="4525963"/>
          </a:xfrm>
        </p:spPr>
        <p:txBody>
          <a:bodyPr>
            <a:normAutofit fontScale="92500" lnSpcReduction="10000"/>
          </a:bodyPr>
          <a:lstStyle/>
          <a:p>
            <a:pPr marL="0" indent="0">
              <a:buNone/>
            </a:pPr>
            <a:r>
              <a:rPr lang="es-CO" b="1" dirty="0" smtClean="0"/>
              <a:t>Objetivo 1: Mantener los recursos forestales</a:t>
            </a:r>
          </a:p>
          <a:p>
            <a:pPr lvl="1"/>
            <a:r>
              <a:rPr lang="es-CO" sz="1800" dirty="0" smtClean="0"/>
              <a:t>Planeación integrada del uso del suelo</a:t>
            </a:r>
          </a:p>
          <a:p>
            <a:pPr lvl="1"/>
            <a:r>
              <a:rPr lang="es-CO" sz="1800" dirty="0" smtClean="0"/>
              <a:t>Identificar y monitorear perdida de bosques con alto valor de conservación</a:t>
            </a:r>
            <a:endParaRPr lang="es-CO" b="1" dirty="0" smtClean="0"/>
          </a:p>
          <a:p>
            <a:pPr marL="0" lvl="0" indent="0">
              <a:buNone/>
            </a:pPr>
            <a:r>
              <a:rPr lang="es-CO" b="1" dirty="0" smtClean="0"/>
              <a:t>Objetivo 2: Mejorar la gestión forestal</a:t>
            </a:r>
          </a:p>
          <a:p>
            <a:pPr lvl="1"/>
            <a:r>
              <a:rPr lang="es-CO" sz="1800" dirty="0" smtClean="0"/>
              <a:t>Fortalecimiento de la capacidad para la GFS dentro de las comunidades locales</a:t>
            </a:r>
          </a:p>
          <a:p>
            <a:pPr lvl="1"/>
            <a:r>
              <a:rPr lang="es-CO" sz="1800" dirty="0" smtClean="0"/>
              <a:t>Apoyo a mecanismos de financiamiento sostenible para la GFS</a:t>
            </a:r>
          </a:p>
          <a:p>
            <a:pPr marL="0" indent="0">
              <a:buNone/>
            </a:pPr>
            <a:r>
              <a:rPr lang="es-CO" b="1" dirty="0" smtClean="0"/>
              <a:t>Objetivo 3: Restaurar los ecosistemas forestales</a:t>
            </a:r>
          </a:p>
          <a:p>
            <a:pPr lvl="1"/>
            <a:r>
              <a:rPr lang="es-CO" sz="1800" dirty="0" smtClean="0">
                <a:solidFill>
                  <a:prstClr val="black"/>
                </a:solidFill>
              </a:rPr>
              <a:t>Fortalecimiento de las capacidades técnicas e institucionales para la identificación de los paisajes forestales degradados y el seguimiento de la restauración de los bosques</a:t>
            </a:r>
          </a:p>
          <a:p>
            <a:pPr lvl="1"/>
            <a:r>
              <a:rPr lang="es-CO" sz="1800" dirty="0" smtClean="0">
                <a:solidFill>
                  <a:prstClr val="black"/>
                </a:solidFill>
              </a:rPr>
              <a:t>Integración de la gestión de plantaciones en la restauración del paisaje</a:t>
            </a:r>
          </a:p>
          <a:p>
            <a:pPr marL="0" lvl="0" indent="0">
              <a:buNone/>
            </a:pPr>
            <a:r>
              <a:rPr lang="es-CO" b="1" dirty="0" smtClean="0"/>
              <a:t>Objetivo 4: Incrementar la cooperación regional y mundial</a:t>
            </a:r>
          </a:p>
          <a:p>
            <a:pPr lvl="1"/>
            <a:r>
              <a:rPr lang="es-CO" sz="1800" dirty="0" smtClean="0"/>
              <a:t>Involucramiento del sector privado</a:t>
            </a:r>
          </a:p>
          <a:p>
            <a:pPr lvl="1"/>
            <a:r>
              <a:rPr lang="es-CO" sz="1800" dirty="0" smtClean="0"/>
              <a:t>Tecnologías mundiales para el progreso nacional</a:t>
            </a:r>
          </a:p>
          <a:p>
            <a:pPr lvl="1"/>
            <a:endParaRPr lang="en-US" sz="1800" dirty="0" smtClean="0"/>
          </a:p>
        </p:txBody>
      </p:sp>
      <p:sp>
        <p:nvSpPr>
          <p:cNvPr id="4" name="Oval 3"/>
          <p:cNvSpPr/>
          <p:nvPr/>
        </p:nvSpPr>
        <p:spPr>
          <a:xfrm>
            <a:off x="7848600" y="1534716"/>
            <a:ext cx="1127975" cy="914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7</a:t>
            </a:r>
            <a:endParaRPr lang="en-US" dirty="0">
              <a:solidFill>
                <a:prstClr val="white"/>
              </a:solidFill>
            </a:endParaRPr>
          </a:p>
        </p:txBody>
      </p:sp>
      <p:sp>
        <p:nvSpPr>
          <p:cNvPr id="5" name="Oval 4"/>
          <p:cNvSpPr/>
          <p:nvPr/>
        </p:nvSpPr>
        <p:spPr>
          <a:xfrm>
            <a:off x="7924800" y="2895600"/>
            <a:ext cx="1127974"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14</a:t>
            </a:r>
            <a:endParaRPr lang="en-US" dirty="0">
              <a:solidFill>
                <a:prstClr val="white"/>
              </a:solidFill>
            </a:endParaRPr>
          </a:p>
        </p:txBody>
      </p:sp>
      <p:sp>
        <p:nvSpPr>
          <p:cNvPr id="6" name="Oval 5"/>
          <p:cNvSpPr/>
          <p:nvPr/>
        </p:nvSpPr>
        <p:spPr>
          <a:xfrm>
            <a:off x="7846455" y="5334000"/>
            <a:ext cx="1130120"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15</a:t>
            </a:r>
            <a:endParaRPr lang="en-US" dirty="0">
              <a:solidFill>
                <a:prstClr val="white"/>
              </a:solidFill>
            </a:endParaRPr>
          </a:p>
        </p:txBody>
      </p:sp>
      <p:sp>
        <p:nvSpPr>
          <p:cNvPr id="7" name="Title 1"/>
          <p:cNvSpPr txBox="1">
            <a:spLocks/>
          </p:cNvSpPr>
          <p:nvPr/>
        </p:nvSpPr>
        <p:spPr bwMode="auto">
          <a:xfrm>
            <a:off x="76200" y="35362"/>
            <a:ext cx="8976574" cy="498038"/>
          </a:xfrm>
          <a:prstGeom prst="rect">
            <a:avLst/>
          </a:prstGeom>
          <a:solidFill>
            <a:srgbClr val="009900"/>
          </a:solidFill>
          <a:ln w="9525">
            <a:noFill/>
            <a:miter lim="800000"/>
            <a:headEnd/>
            <a:tailEnd/>
          </a:ln>
        </p:spPr>
        <p:txBody>
          <a:bodyPr vert="horz" wrap="square" lIns="91440" tIns="45720" rIns="91440" bIns="45720" numCol="1" anchor="ctr" anchorCtr="0" compatLnSpc="1">
            <a:prstTxWarp prst="textNoShape">
              <a:avLst/>
            </a:prstTxWarp>
            <a:normAutofit fontScale="90000"/>
          </a:bodyPr>
          <a:lst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s-CO" sz="2800" b="1" dirty="0" smtClean="0">
                <a:solidFill>
                  <a:schemeClr val="bg1"/>
                </a:solidFill>
                <a:latin typeface="Arial" pitchFamily="34" charset="0"/>
                <a:cs typeface="Arial" pitchFamily="34" charset="0"/>
              </a:rPr>
              <a:t>Estrategia Gestión Forestal Sostenible (GFS) en el GEF-6</a:t>
            </a:r>
            <a:endParaRPr lang="es-CO" sz="2800" b="1" dirty="0">
              <a:solidFill>
                <a:schemeClr val="bg1"/>
              </a:solidFill>
              <a:latin typeface="Arial" pitchFamily="34" charset="0"/>
              <a:cs typeface="Arial" pitchFamily="34" charset="0"/>
            </a:endParaRPr>
          </a:p>
        </p:txBody>
      </p:sp>
      <p:sp>
        <p:nvSpPr>
          <p:cNvPr id="2" name="Rectangle 1"/>
          <p:cNvSpPr/>
          <p:nvPr/>
        </p:nvSpPr>
        <p:spPr>
          <a:xfrm>
            <a:off x="457200" y="533400"/>
            <a:ext cx="8136202" cy="923330"/>
          </a:xfrm>
          <a:prstGeom prst="rect">
            <a:avLst/>
          </a:prstGeom>
        </p:spPr>
        <p:txBody>
          <a:bodyPr wrap="square">
            <a:spAutoFit/>
          </a:bodyPr>
          <a:lstStyle/>
          <a:p>
            <a:pPr algn="ctr"/>
            <a:r>
              <a:rPr lang="en-US" b="1" dirty="0" smtClean="0">
                <a:solidFill>
                  <a:schemeClr val="tx2">
                    <a:lumMod val="75000"/>
                  </a:schemeClr>
                </a:solidFill>
              </a:rPr>
              <a:t>Meta: </a:t>
            </a:r>
            <a:r>
              <a:rPr lang="es-ES" b="1" dirty="0">
                <a:solidFill>
                  <a:schemeClr val="tx2">
                    <a:lumMod val="75000"/>
                  </a:schemeClr>
                </a:solidFill>
              </a:rPr>
              <a:t>Lograr múltiples beneficios ambientales, sociales y económicos derivados de una mejor gestión de todos los tipos de bosques y los árboles que se encuentran fuera de ellos</a:t>
            </a:r>
            <a:r>
              <a:rPr lang="es-ES" b="1" dirty="0" smtClean="0">
                <a:solidFill>
                  <a:schemeClr val="tx2">
                    <a:lumMod val="75000"/>
                  </a:schemeClr>
                </a:solidFill>
              </a:rPr>
              <a:t>.</a:t>
            </a:r>
            <a:endParaRPr lang="en-US" dirty="0">
              <a:solidFill>
                <a:schemeClr val="tx2">
                  <a:lumMod val="75000"/>
                </a:schemeClr>
              </a:solidFill>
            </a:endParaRPr>
          </a:p>
        </p:txBody>
      </p:sp>
    </p:spTree>
    <p:extLst>
      <p:ext uri="{BB962C8B-B14F-4D97-AF65-F5344CB8AC3E}">
        <p14:creationId xmlns:p14="http://schemas.microsoft.com/office/powerpoint/2010/main" val="402675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388545" y="152400"/>
            <a:ext cx="8229600" cy="457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a:normAutofit/>
          </a:bodyPr>
          <a:lstStyle/>
          <a:p>
            <a:pPr algn="ctr"/>
            <a:r>
              <a:rPr lang="es-ES_tradnl" sz="2000" b="1" dirty="0" smtClean="0">
                <a:solidFill>
                  <a:srgbClr val="4D59A4"/>
                </a:solidFill>
                <a:latin typeface="Arial" pitchFamily="34" charset="0"/>
                <a:cs typeface="Arial" pitchFamily="34" charset="0"/>
              </a:rPr>
              <a:t>Estrategia del FMAM-6 relativa a las aguas internacionales</a:t>
            </a:r>
            <a:endParaRPr lang="es-ES_tradnl" sz="2000" b="1" dirty="0">
              <a:solidFill>
                <a:srgbClr val="4D59A4"/>
              </a:solidFill>
              <a:latin typeface="Arial" pitchFamily="34" charset="0"/>
              <a:cs typeface="Arial" pitchFamily="34" charset="0"/>
            </a:endParaRPr>
          </a:p>
        </p:txBody>
      </p:sp>
      <p:sp>
        <p:nvSpPr>
          <p:cNvPr id="4" name="Rounded Rectangle 8"/>
          <p:cNvSpPr/>
          <p:nvPr/>
        </p:nvSpPr>
        <p:spPr>
          <a:xfrm>
            <a:off x="223000" y="1729616"/>
            <a:ext cx="2705100" cy="1214251"/>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600" b="1" dirty="0" smtClean="0">
                <a:solidFill>
                  <a:prstClr val="white"/>
                </a:solidFill>
              </a:rPr>
              <a:t>Objetivo 1: Fomentar la gestión sostenible de los sistemas hídricos transfronterizos</a:t>
            </a:r>
            <a:endParaRPr lang="es-ES_tradnl" sz="1600" b="1" dirty="0">
              <a:solidFill>
                <a:prstClr val="white"/>
              </a:solidFill>
            </a:endParaRPr>
          </a:p>
        </p:txBody>
      </p:sp>
      <p:sp>
        <p:nvSpPr>
          <p:cNvPr id="5" name="Rounded Rectangle 9"/>
          <p:cNvSpPr/>
          <p:nvPr/>
        </p:nvSpPr>
        <p:spPr>
          <a:xfrm>
            <a:off x="3139979" y="1739286"/>
            <a:ext cx="2743200" cy="1214251"/>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600" b="1" dirty="0" smtClean="0">
                <a:solidFill>
                  <a:prstClr val="white"/>
                </a:solidFill>
              </a:rPr>
              <a:t>Objetivo 2: Equilibrar los distintos usos del agua en la gestión de las aguas superficiales y subterráneas transfronterizas</a:t>
            </a:r>
            <a:endParaRPr lang="es-ES_tradnl" sz="1600" b="1" dirty="0">
              <a:solidFill>
                <a:prstClr val="white"/>
              </a:solidFill>
            </a:endParaRPr>
          </a:p>
        </p:txBody>
      </p:sp>
      <p:sp>
        <p:nvSpPr>
          <p:cNvPr id="6" name="Rounded Rectangle 10"/>
          <p:cNvSpPr/>
          <p:nvPr/>
        </p:nvSpPr>
        <p:spPr>
          <a:xfrm>
            <a:off x="6074012" y="1729614"/>
            <a:ext cx="2908960" cy="1214251"/>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400" b="1" dirty="0" smtClean="0">
                <a:solidFill>
                  <a:prstClr val="white"/>
                </a:solidFill>
              </a:rPr>
              <a:t>Objetivo 3:</a:t>
            </a:r>
            <a:r>
              <a:rPr lang="en-US" sz="1400" b="1" dirty="0" smtClean="0">
                <a:solidFill>
                  <a:prstClr val="white"/>
                </a:solidFill>
              </a:rPr>
              <a:t> </a:t>
            </a:r>
            <a:r>
              <a:rPr lang="es-ES_tradnl" sz="1400" b="1" dirty="0" smtClean="0">
                <a:solidFill>
                  <a:prstClr val="white"/>
                </a:solidFill>
              </a:rPr>
              <a:t>Restituir las pesquerías marinas, restablecer y proteger los hábitats costeros, y reducir la contaminación del litoral y de los grandes ecosistemas marinos</a:t>
            </a:r>
            <a:endParaRPr lang="es-ES_tradnl" sz="1400" b="1" dirty="0">
              <a:solidFill>
                <a:prstClr val="white"/>
              </a:solidFill>
            </a:endParaRPr>
          </a:p>
        </p:txBody>
      </p:sp>
      <p:sp>
        <p:nvSpPr>
          <p:cNvPr id="7" name="Rounded Rectangle 12"/>
          <p:cNvSpPr/>
          <p:nvPr/>
        </p:nvSpPr>
        <p:spPr>
          <a:xfrm>
            <a:off x="223000" y="3460420"/>
            <a:ext cx="2825000" cy="118778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1</a:t>
            </a:r>
            <a:r>
              <a:rPr lang="en-US" sz="1400" b="1" dirty="0">
                <a:solidFill>
                  <a:prstClr val="white"/>
                </a:solidFill>
              </a:rPr>
              <a:t>.</a:t>
            </a:r>
            <a:r>
              <a:rPr lang="en-US" sz="1400" dirty="0" smtClean="0">
                <a:solidFill>
                  <a:prstClr val="white"/>
                </a:solidFill>
              </a:rPr>
              <a:t> </a:t>
            </a:r>
            <a:r>
              <a:rPr lang="es-ES_tradnl" sz="1400" dirty="0" smtClean="0">
                <a:solidFill>
                  <a:prstClr val="white"/>
                </a:solidFill>
              </a:rPr>
              <a:t>Fomento de la cooperación para el uso sostenible de los sistemas hídricos transfronterizos, y del crecimiento económico</a:t>
            </a:r>
            <a:endParaRPr lang="es-ES_tradnl" sz="1400" dirty="0">
              <a:solidFill>
                <a:prstClr val="white"/>
              </a:solidFill>
            </a:endParaRPr>
          </a:p>
        </p:txBody>
      </p:sp>
      <p:sp>
        <p:nvSpPr>
          <p:cNvPr id="8" name="Rounded Rectangle 14"/>
          <p:cNvSpPr/>
          <p:nvPr/>
        </p:nvSpPr>
        <p:spPr>
          <a:xfrm>
            <a:off x="229828" y="4724400"/>
            <a:ext cx="2825000" cy="1066799"/>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2</a:t>
            </a:r>
            <a:r>
              <a:rPr lang="en-US" sz="1400" dirty="0" smtClean="0">
                <a:solidFill>
                  <a:prstClr val="white"/>
                </a:solidFill>
              </a:rPr>
              <a:t> .</a:t>
            </a:r>
            <a:r>
              <a:rPr lang="es-ES" sz="1400" dirty="0">
                <a:solidFill>
                  <a:prstClr val="white"/>
                </a:solidFill>
              </a:rPr>
              <a:t> </a:t>
            </a:r>
            <a:r>
              <a:rPr lang="es-ES_tradnl" sz="1400" dirty="0" smtClean="0">
                <a:solidFill>
                  <a:prstClr val="white"/>
                </a:solidFill>
              </a:rPr>
              <a:t>Aumento de la resiliencia y el flujo de los servicios ecosistémicos en el contexto del derretimiento de glaciares situados a gran altitud</a:t>
            </a:r>
            <a:endParaRPr lang="es-ES_tradnl" sz="1400" dirty="0">
              <a:solidFill>
                <a:prstClr val="white"/>
              </a:solidFill>
            </a:endParaRPr>
          </a:p>
        </p:txBody>
      </p:sp>
      <p:sp>
        <p:nvSpPr>
          <p:cNvPr id="9" name="Rounded Rectangle 19"/>
          <p:cNvSpPr/>
          <p:nvPr/>
        </p:nvSpPr>
        <p:spPr>
          <a:xfrm>
            <a:off x="3192575" y="3460420"/>
            <a:ext cx="2690603" cy="1187780"/>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3.</a:t>
            </a:r>
            <a:r>
              <a:rPr lang="en-US" sz="1400" dirty="0" smtClean="0">
                <a:solidFill>
                  <a:prstClr val="white"/>
                </a:solidFill>
              </a:rPr>
              <a:t> </a:t>
            </a:r>
            <a:r>
              <a:rPr lang="es-ES_tradnl" sz="1400" dirty="0" smtClean="0">
                <a:solidFill>
                  <a:prstClr val="white"/>
                </a:solidFill>
              </a:rPr>
              <a:t>Promoción de la gestión conjunta de los recursos hídricos superficiales y subterráneos</a:t>
            </a:r>
            <a:endParaRPr lang="es-ES_tradnl" sz="1400" dirty="0">
              <a:solidFill>
                <a:prstClr val="white"/>
              </a:solidFill>
            </a:endParaRPr>
          </a:p>
        </p:txBody>
      </p:sp>
      <p:sp>
        <p:nvSpPr>
          <p:cNvPr id="10" name="Rounded Rectangle 20"/>
          <p:cNvSpPr/>
          <p:nvPr/>
        </p:nvSpPr>
        <p:spPr>
          <a:xfrm>
            <a:off x="3220826" y="4735054"/>
            <a:ext cx="2680359" cy="1066799"/>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4. </a:t>
            </a:r>
            <a:r>
              <a:rPr lang="es-ES_tradnl" sz="1400" dirty="0" smtClean="0">
                <a:solidFill>
                  <a:prstClr val="white"/>
                </a:solidFill>
              </a:rPr>
              <a:t>Nexos entre el agua, los alimentos, la energía y los ecosistemas</a:t>
            </a:r>
            <a:endParaRPr lang="es-ES_tradnl" sz="1400" dirty="0">
              <a:solidFill>
                <a:prstClr val="white"/>
              </a:solidFill>
            </a:endParaRPr>
          </a:p>
        </p:txBody>
      </p:sp>
      <p:sp>
        <p:nvSpPr>
          <p:cNvPr id="11" name="Rounded Rectangle 23"/>
          <p:cNvSpPr/>
          <p:nvPr/>
        </p:nvSpPr>
        <p:spPr>
          <a:xfrm>
            <a:off x="6074012" y="3485116"/>
            <a:ext cx="2902103" cy="782084"/>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5.</a:t>
            </a:r>
            <a:r>
              <a:rPr lang="en-US" sz="1400" dirty="0" smtClean="0">
                <a:solidFill>
                  <a:prstClr val="white"/>
                </a:solidFill>
              </a:rPr>
              <a:t> </a:t>
            </a:r>
            <a:r>
              <a:rPr lang="es-ES_tradnl" sz="1400" dirty="0" smtClean="0">
                <a:solidFill>
                  <a:prstClr val="white"/>
                </a:solidFill>
              </a:rPr>
              <a:t>Reducción de la hipoxia en los océanos</a:t>
            </a:r>
            <a:endParaRPr lang="es-ES_tradnl" sz="1400" dirty="0">
              <a:solidFill>
                <a:prstClr val="white"/>
              </a:solidFill>
            </a:endParaRPr>
          </a:p>
        </p:txBody>
      </p:sp>
      <p:sp>
        <p:nvSpPr>
          <p:cNvPr id="12" name="Rounded Rectangle 1"/>
          <p:cNvSpPr/>
          <p:nvPr/>
        </p:nvSpPr>
        <p:spPr>
          <a:xfrm>
            <a:off x="6095784" y="4336899"/>
            <a:ext cx="2880331" cy="772886"/>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6.</a:t>
            </a:r>
            <a:r>
              <a:rPr lang="en-US" sz="1400" dirty="0" smtClean="0">
                <a:solidFill>
                  <a:prstClr val="white"/>
                </a:solidFill>
              </a:rPr>
              <a:t> </a:t>
            </a:r>
            <a:r>
              <a:rPr lang="es-ES_tradnl" sz="1400" dirty="0" smtClean="0">
                <a:solidFill>
                  <a:prstClr val="white"/>
                </a:solidFill>
              </a:rPr>
              <a:t>Prevención de la pérdida y la degradación de hábitats costeros</a:t>
            </a:r>
            <a:endParaRPr lang="es-ES_tradnl" sz="1400" dirty="0">
              <a:solidFill>
                <a:prstClr val="white"/>
              </a:solidFill>
            </a:endParaRPr>
          </a:p>
        </p:txBody>
      </p:sp>
      <p:sp>
        <p:nvSpPr>
          <p:cNvPr id="13" name="Rounded Rectangle 2"/>
          <p:cNvSpPr/>
          <p:nvPr/>
        </p:nvSpPr>
        <p:spPr>
          <a:xfrm>
            <a:off x="6084897" y="5180198"/>
            <a:ext cx="2898075" cy="621655"/>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b="1" dirty="0" smtClean="0">
                <a:solidFill>
                  <a:prstClr val="white"/>
                </a:solidFill>
              </a:rPr>
              <a:t>7.</a:t>
            </a:r>
            <a:r>
              <a:rPr lang="en-US" sz="1400" dirty="0" smtClean="0">
                <a:solidFill>
                  <a:prstClr val="white"/>
                </a:solidFill>
              </a:rPr>
              <a:t> </a:t>
            </a:r>
            <a:r>
              <a:rPr lang="es-ES_tradnl" sz="1400" dirty="0" smtClean="0">
                <a:solidFill>
                  <a:prstClr val="white"/>
                </a:solidFill>
              </a:rPr>
              <a:t>Promoción de la pesca sostenible</a:t>
            </a:r>
            <a:endParaRPr lang="es-ES_tradnl" sz="1400" dirty="0">
              <a:solidFill>
                <a:prstClr val="white"/>
              </a:solidFill>
            </a:endParaRPr>
          </a:p>
        </p:txBody>
      </p:sp>
      <p:sp>
        <p:nvSpPr>
          <p:cNvPr id="14" name="Rounded Rectangle 6"/>
          <p:cNvSpPr/>
          <p:nvPr/>
        </p:nvSpPr>
        <p:spPr>
          <a:xfrm>
            <a:off x="388545" y="685800"/>
            <a:ext cx="8246068" cy="914400"/>
          </a:xfrm>
          <a:prstGeom prst="roundRect">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s-ES_tradnl" sz="1400" dirty="0" smtClean="0">
                <a:solidFill>
                  <a:prstClr val="black"/>
                </a:solidFill>
              </a:rPr>
              <a:t>Meta</a:t>
            </a:r>
            <a:r>
              <a:rPr lang="en-US" sz="1400" dirty="0" smtClean="0">
                <a:solidFill>
                  <a:prstClr val="black"/>
                </a:solidFill>
              </a:rPr>
              <a:t>: </a:t>
            </a:r>
            <a:r>
              <a:rPr lang="es-ES_tradnl" sz="1400" dirty="0" smtClean="0">
                <a:solidFill>
                  <a:prstClr val="black"/>
                </a:solidFill>
              </a:rPr>
              <a:t>Promover la gestión colectiva de los sistemas hídricos transfronterizos </a:t>
            </a:r>
            <a:r>
              <a:rPr lang="es-ES_tradnl" sz="1400" smtClean="0">
                <a:solidFill>
                  <a:prstClr val="black"/>
                </a:solidFill>
              </a:rPr>
              <a:t>y la aplicación de </a:t>
            </a:r>
            <a:r>
              <a:rPr lang="es-ES_tradnl" sz="1400" dirty="0" smtClean="0">
                <a:solidFill>
                  <a:prstClr val="black"/>
                </a:solidFill>
              </a:rPr>
              <a:t>la gama completa de reformas normativas, jurídicas e institucionales, así como inversiones que contribuyan al uso sostenible y al mantenimiento de los servicios que prestan los ecosi</a:t>
            </a:r>
            <a:r>
              <a:rPr lang="es-ES" sz="1400" dirty="0" smtClean="0">
                <a:solidFill>
                  <a:prstClr val="black"/>
                </a:solidFill>
              </a:rPr>
              <a:t>stemas.</a:t>
            </a:r>
            <a:endParaRPr lang="en-US" sz="1400" dirty="0">
              <a:solidFill>
                <a:prstClr val="black"/>
              </a:solidFill>
            </a:endParaRPr>
          </a:p>
        </p:txBody>
      </p:sp>
      <p:sp>
        <p:nvSpPr>
          <p:cNvPr id="15" name="Up Arrow 13"/>
          <p:cNvSpPr/>
          <p:nvPr/>
        </p:nvSpPr>
        <p:spPr>
          <a:xfrm>
            <a:off x="1074497" y="3081560"/>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4028445" y="3097809"/>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8" name="Oval 17"/>
          <p:cNvSpPr/>
          <p:nvPr/>
        </p:nvSpPr>
        <p:spPr>
          <a:xfrm>
            <a:off x="2514600" y="4267200"/>
            <a:ext cx="1143000" cy="7620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14</a:t>
            </a:r>
            <a:endParaRPr lang="en-US" dirty="0">
              <a:solidFill>
                <a:prstClr val="white"/>
              </a:solidFill>
            </a:endParaRPr>
          </a:p>
        </p:txBody>
      </p:sp>
      <p:sp>
        <p:nvSpPr>
          <p:cNvPr id="19" name="Oval 18"/>
          <p:cNvSpPr/>
          <p:nvPr/>
        </p:nvSpPr>
        <p:spPr>
          <a:xfrm>
            <a:off x="5105400" y="4227600"/>
            <a:ext cx="1143000" cy="8016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a:t>
            </a:r>
          </a:p>
          <a:p>
            <a:pPr algn="ctr" fontAlgn="base">
              <a:spcBef>
                <a:spcPct val="0"/>
              </a:spcBef>
              <a:spcAft>
                <a:spcPct val="0"/>
              </a:spcAft>
            </a:pPr>
            <a:r>
              <a:rPr lang="en-US" dirty="0" smtClean="0">
                <a:solidFill>
                  <a:prstClr val="white"/>
                </a:solidFill>
              </a:rPr>
              <a:t>6</a:t>
            </a:r>
            <a:endParaRPr lang="en-US" dirty="0">
              <a:solidFill>
                <a:prstClr val="white"/>
              </a:solidFill>
            </a:endParaRPr>
          </a:p>
        </p:txBody>
      </p:sp>
    </p:spTree>
    <p:extLst>
      <p:ext uri="{BB962C8B-B14F-4D97-AF65-F5344CB8AC3E}">
        <p14:creationId xmlns:p14="http://schemas.microsoft.com/office/powerpoint/2010/main" val="16670358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642938" y="3581400"/>
            <a:ext cx="32099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200">
                <a:solidFill>
                  <a:srgbClr val="3333CC"/>
                </a:solidFill>
                <a:latin typeface="Palatino" charset="0"/>
              </a:rPr>
              <a:t>The Planetary Response to the drivers of the Anthropocene </a:t>
            </a:r>
          </a:p>
        </p:txBody>
      </p:sp>
      <p:pic>
        <p:nvPicPr>
          <p:cNvPr id="266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00013"/>
            <a:ext cx="50292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1" y="1276472"/>
            <a:ext cx="4343400" cy="4952875"/>
            <a:chOff x="1293" y="562"/>
            <a:chExt cx="4467" cy="3412"/>
          </a:xfrm>
        </p:grpSpPr>
        <p:sp>
          <p:nvSpPr>
            <p:cNvPr id="26635" name="Rectangle 4"/>
            <p:cNvSpPr>
              <a:spLocks noChangeArrowheads="1"/>
            </p:cNvSpPr>
            <p:nvPr/>
          </p:nvSpPr>
          <p:spPr bwMode="auto">
            <a:xfrm>
              <a:off x="1293" y="890"/>
              <a:ext cx="4082" cy="30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6" name="Freeform 7"/>
            <p:cNvSpPr>
              <a:spLocks/>
            </p:cNvSpPr>
            <p:nvPr/>
          </p:nvSpPr>
          <p:spPr bwMode="auto">
            <a:xfrm>
              <a:off x="1563" y="1340"/>
              <a:ext cx="3285" cy="2132"/>
            </a:xfrm>
            <a:custGeom>
              <a:avLst/>
              <a:gdLst>
                <a:gd name="T0" fmla="*/ 0 w 3265"/>
                <a:gd name="T1" fmla="*/ 1024 h 2177"/>
                <a:gd name="T2" fmla="*/ 2429 w 3265"/>
                <a:gd name="T3" fmla="*/ 921 h 2177"/>
                <a:gd name="T4" fmla="*/ 3503 w 3265"/>
                <a:gd name="T5" fmla="*/ 598 h 2177"/>
                <a:gd name="T6" fmla="*/ 4067 w 3265"/>
                <a:gd name="T7" fmla="*/ 0 h 2177"/>
                <a:gd name="T8" fmla="*/ 0 60000 65536"/>
                <a:gd name="T9" fmla="*/ 0 60000 65536"/>
                <a:gd name="T10" fmla="*/ 0 60000 65536"/>
                <a:gd name="T11" fmla="*/ 0 60000 65536"/>
                <a:gd name="T12" fmla="*/ 0 w 3265"/>
                <a:gd name="T13" fmla="*/ 0 h 2177"/>
                <a:gd name="T14" fmla="*/ 3265 w 3265"/>
                <a:gd name="T15" fmla="*/ 2177 h 2177"/>
              </a:gdLst>
              <a:ahLst/>
              <a:cxnLst>
                <a:cxn ang="T8">
                  <a:pos x="T0" y="T1"/>
                </a:cxn>
                <a:cxn ang="T9">
                  <a:pos x="T2" y="T3"/>
                </a:cxn>
                <a:cxn ang="T10">
                  <a:pos x="T4" y="T5"/>
                </a:cxn>
                <a:cxn ang="T11">
                  <a:pos x="T6" y="T7"/>
                </a:cxn>
              </a:cxnLst>
              <a:rect l="T12" t="T13" r="T14" b="T15"/>
              <a:pathLst>
                <a:path w="3265" h="2177">
                  <a:moveTo>
                    <a:pt x="0" y="2177"/>
                  </a:moveTo>
                  <a:cubicBezTo>
                    <a:pt x="740" y="2139"/>
                    <a:pt x="1481" y="2101"/>
                    <a:pt x="1950" y="1950"/>
                  </a:cubicBezTo>
                  <a:cubicBezTo>
                    <a:pt x="2419" y="1799"/>
                    <a:pt x="2593" y="1595"/>
                    <a:pt x="2812" y="1270"/>
                  </a:cubicBezTo>
                  <a:cubicBezTo>
                    <a:pt x="3031" y="945"/>
                    <a:pt x="3189" y="212"/>
                    <a:pt x="3265" y="0"/>
                  </a:cubicBezTo>
                </a:path>
              </a:pathLst>
            </a:custGeom>
            <a:noFill/>
            <a:ln w="1270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7" name="Line 8"/>
            <p:cNvSpPr>
              <a:spLocks noChangeShapeType="1"/>
            </p:cNvSpPr>
            <p:nvPr/>
          </p:nvSpPr>
          <p:spPr bwMode="auto">
            <a:xfrm>
              <a:off x="1519" y="3521"/>
              <a:ext cx="3720" cy="0"/>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8" name="Line 9"/>
            <p:cNvSpPr>
              <a:spLocks noChangeShapeType="1"/>
            </p:cNvSpPr>
            <p:nvPr/>
          </p:nvSpPr>
          <p:spPr bwMode="auto">
            <a:xfrm flipV="1">
              <a:off x="1530" y="935"/>
              <a:ext cx="0" cy="2586"/>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9" name="Line 10"/>
            <p:cNvSpPr>
              <a:spLocks noChangeShapeType="1"/>
            </p:cNvSpPr>
            <p:nvPr/>
          </p:nvSpPr>
          <p:spPr bwMode="auto">
            <a:xfrm>
              <a:off x="3267" y="3385"/>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0" name="Text Box 11"/>
            <p:cNvSpPr txBox="1">
              <a:spLocks noChangeArrowheads="1"/>
            </p:cNvSpPr>
            <p:nvPr/>
          </p:nvSpPr>
          <p:spPr bwMode="auto">
            <a:xfrm>
              <a:off x="1338" y="3612"/>
              <a:ext cx="44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b="1" dirty="0">
                  <a:solidFill>
                    <a:prstClr val="black"/>
                  </a:solidFill>
                  <a:latin typeface="Verdana" charset="0"/>
                </a:rPr>
                <a:t>1900		       1950               2000</a:t>
              </a:r>
            </a:p>
          </p:txBody>
        </p:sp>
        <p:sp>
          <p:nvSpPr>
            <p:cNvPr id="26641" name="Line 12"/>
            <p:cNvSpPr>
              <a:spLocks noChangeShapeType="1"/>
            </p:cNvSpPr>
            <p:nvPr/>
          </p:nvSpPr>
          <p:spPr bwMode="auto">
            <a:xfrm>
              <a:off x="4921" y="3397"/>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2" name="Text Box 13"/>
            <p:cNvSpPr txBox="1">
              <a:spLocks noChangeArrowheads="1"/>
            </p:cNvSpPr>
            <p:nvPr/>
          </p:nvSpPr>
          <p:spPr bwMode="auto">
            <a:xfrm>
              <a:off x="1679" y="562"/>
              <a:ext cx="2788" cy="27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sz="2000" b="1" dirty="0" smtClean="0">
                  <a:solidFill>
                    <a:prstClr val="black"/>
                  </a:solidFill>
                  <a:latin typeface="Calibri" charset="0"/>
                  <a:cs typeface="Calibri" charset="0"/>
                </a:rPr>
                <a:t>Concentraciones de CO</a:t>
              </a:r>
              <a:r>
                <a:rPr lang="sv-SE" sz="2000" b="1" baseline="-25000" dirty="0" smtClean="0">
                  <a:solidFill>
                    <a:prstClr val="black"/>
                  </a:solidFill>
                  <a:latin typeface="Calibri" charset="0"/>
                  <a:cs typeface="Calibri" charset="0"/>
                </a:rPr>
                <a:t>2</a:t>
              </a:r>
              <a:r>
                <a:rPr lang="sv-SE" sz="2000" b="1" dirty="0">
                  <a:solidFill>
                    <a:prstClr val="black"/>
                  </a:solidFill>
                  <a:latin typeface="Calibri" charset="0"/>
                  <a:cs typeface="Calibri" charset="0"/>
                </a:rPr>
                <a:t>, N</a:t>
              </a:r>
              <a:r>
                <a:rPr lang="sv-SE" sz="2000" b="1" baseline="-25000" dirty="0">
                  <a:solidFill>
                    <a:prstClr val="black"/>
                  </a:solidFill>
                  <a:latin typeface="Calibri" charset="0"/>
                  <a:cs typeface="Calibri" charset="0"/>
                </a:rPr>
                <a:t>2</a:t>
              </a:r>
              <a:r>
                <a:rPr lang="sv-SE" sz="2000" b="1" dirty="0">
                  <a:solidFill>
                    <a:prstClr val="black"/>
                  </a:solidFill>
                  <a:latin typeface="Calibri" charset="0"/>
                  <a:cs typeface="Calibri" charset="0"/>
                </a:rPr>
                <a:t>O, CH</a:t>
              </a:r>
              <a:r>
                <a:rPr lang="sv-SE" sz="2000" b="1" baseline="-25000" dirty="0">
                  <a:solidFill>
                    <a:prstClr val="black"/>
                  </a:solidFill>
                  <a:latin typeface="Calibri" charset="0"/>
                  <a:cs typeface="Calibri" charset="0"/>
                </a:rPr>
                <a:t>4</a:t>
              </a:r>
              <a:r>
                <a:rPr lang="sv-SE" sz="2000" b="1" dirty="0">
                  <a:solidFill>
                    <a:prstClr val="black"/>
                  </a:solidFill>
                  <a:latin typeface="Calibri" charset="0"/>
                  <a:cs typeface="Calibri" charset="0"/>
                </a:rPr>
                <a:t> </a:t>
              </a:r>
              <a:endParaRPr lang="sv-SE" sz="2000" b="1" dirty="0" smtClean="0">
                <a:solidFill>
                  <a:prstClr val="black"/>
                </a:solidFill>
                <a:latin typeface="Calibri" charset="0"/>
                <a:cs typeface="Calibri" charset="0"/>
              </a:endParaRPr>
            </a:p>
            <a:p>
              <a:pPr defTabSz="457200" eaLnBrk="1" hangingPunct="1">
                <a:spcBef>
                  <a:spcPct val="50000"/>
                </a:spcBef>
              </a:pPr>
              <a:r>
                <a:rPr lang="sv-SE" sz="2000" b="1" dirty="0" smtClean="0">
                  <a:solidFill>
                    <a:prstClr val="black"/>
                  </a:solidFill>
                  <a:latin typeface="Calibri" charset="0"/>
                  <a:cs typeface="Calibri" charset="0"/>
                </a:rPr>
                <a:t>Sobre-explotacion recursos pesqueros </a:t>
              </a:r>
              <a:endParaRPr lang="sv-SE" sz="2000" b="1" dirty="0">
                <a:solidFill>
                  <a:prstClr val="black"/>
                </a:solidFill>
                <a:latin typeface="Calibri" charset="0"/>
                <a:cs typeface="Calibri" charset="0"/>
              </a:endParaRPr>
            </a:p>
            <a:p>
              <a:pPr defTabSz="457200" eaLnBrk="1" hangingPunct="1">
                <a:spcBef>
                  <a:spcPct val="50000"/>
                </a:spcBef>
              </a:pPr>
              <a:r>
                <a:rPr lang="sv-SE" sz="2000" b="1" dirty="0" smtClean="0">
                  <a:solidFill>
                    <a:prstClr val="black"/>
                  </a:solidFill>
                  <a:latin typeface="Calibri" charset="0"/>
                  <a:cs typeface="Calibri" charset="0"/>
                </a:rPr>
                <a:t>Degradacion del suelo</a:t>
              </a:r>
              <a:endParaRPr lang="sv-SE" sz="2000" b="1" dirty="0">
                <a:solidFill>
                  <a:prstClr val="black"/>
                </a:solidFill>
                <a:latin typeface="Calibri" charset="0"/>
                <a:cs typeface="Calibri" charset="0"/>
              </a:endParaRPr>
            </a:p>
            <a:p>
              <a:pPr defTabSz="457200" eaLnBrk="1" hangingPunct="1">
                <a:spcBef>
                  <a:spcPct val="50000"/>
                </a:spcBef>
              </a:pPr>
              <a:r>
                <a:rPr lang="sv-SE" sz="2000" b="1" dirty="0" smtClean="0">
                  <a:solidFill>
                    <a:prstClr val="black"/>
                  </a:solidFill>
                  <a:latin typeface="Calibri" charset="0"/>
                  <a:cs typeface="Calibri" charset="0"/>
                </a:rPr>
                <a:t>Perdidad de la Biodiversidad</a:t>
              </a:r>
              <a:endParaRPr lang="sv-SE" sz="2000" b="1" dirty="0">
                <a:solidFill>
                  <a:prstClr val="black"/>
                </a:solidFill>
                <a:latin typeface="Calibri" charset="0"/>
                <a:cs typeface="Calibri" charset="0"/>
              </a:endParaRPr>
            </a:p>
            <a:p>
              <a:pPr defTabSz="457200" eaLnBrk="1" hangingPunct="1">
                <a:spcBef>
                  <a:spcPct val="50000"/>
                </a:spcBef>
              </a:pPr>
              <a:r>
                <a:rPr lang="sv-SE" sz="2000" b="1" dirty="0" smtClean="0">
                  <a:solidFill>
                    <a:prstClr val="black"/>
                  </a:solidFill>
                  <a:latin typeface="Calibri" charset="0"/>
                  <a:cs typeface="Calibri" charset="0"/>
                </a:rPr>
                <a:t>Agotamiento del agua</a:t>
              </a:r>
              <a:endParaRPr lang="sv-SE" sz="2000" b="1" dirty="0">
                <a:solidFill>
                  <a:prstClr val="black"/>
                </a:solidFill>
                <a:latin typeface="Calibri" charset="0"/>
                <a:cs typeface="Calibri" charset="0"/>
              </a:endParaRPr>
            </a:p>
            <a:p>
              <a:pPr defTabSz="457200" eaLnBrk="1" hangingPunct="1">
                <a:spcBef>
                  <a:spcPct val="50000"/>
                </a:spcBef>
              </a:pPr>
              <a:r>
                <a:rPr lang="sv-SE" sz="2000" b="1" dirty="0" smtClean="0">
                  <a:solidFill>
                    <a:prstClr val="black"/>
                  </a:solidFill>
                  <a:latin typeface="Calibri" charset="0"/>
                  <a:cs typeface="Calibri" charset="0"/>
                </a:rPr>
                <a:t>Patrones de consumo no sustentables</a:t>
              </a:r>
              <a:endParaRPr lang="sv-SE" sz="2000" b="1" dirty="0">
                <a:solidFill>
                  <a:prstClr val="black"/>
                </a:solidFill>
                <a:latin typeface="Calibri" charset="0"/>
              </a:endParaRPr>
            </a:p>
          </p:txBody>
        </p:sp>
      </p:grpSp>
      <p:grpSp>
        <p:nvGrpSpPr>
          <p:cNvPr id="3" name="Group 18"/>
          <p:cNvGrpSpPr>
            <a:grpSpLocks/>
          </p:cNvGrpSpPr>
          <p:nvPr/>
        </p:nvGrpSpPr>
        <p:grpSpPr bwMode="auto">
          <a:xfrm>
            <a:off x="3429000" y="1357313"/>
            <a:ext cx="2730500" cy="4572000"/>
            <a:chOff x="5813742" y="775345"/>
            <a:chExt cx="2729552" cy="4571421"/>
          </a:xfrm>
        </p:grpSpPr>
        <p:sp>
          <p:nvSpPr>
            <p:cNvPr id="26632" name="Freeform 15"/>
            <p:cNvSpPr>
              <a:spLocks noChangeArrowheads="1"/>
            </p:cNvSpPr>
            <p:nvPr/>
          </p:nvSpPr>
          <p:spPr bwMode="auto">
            <a:xfrm>
              <a:off x="5813742" y="1428736"/>
              <a:ext cx="2729552" cy="2786082"/>
            </a:xfrm>
            <a:custGeom>
              <a:avLst/>
              <a:gdLst>
                <a:gd name="T0" fmla="*/ 0 w 2729552"/>
                <a:gd name="T1" fmla="*/ 2147483647 h 2295099"/>
                <a:gd name="T2" fmla="*/ 95534 w 2729552"/>
                <a:gd name="T3" fmla="*/ 852910466 h 2295099"/>
                <a:gd name="T4" fmla="*/ 204716 w 2729552"/>
                <a:gd name="T5" fmla="*/ 349555926 h 2295099"/>
                <a:gd name="T6" fmla="*/ 286602 w 2729552"/>
                <a:gd name="T7" fmla="*/ 181768581 h 2295099"/>
                <a:gd name="T8" fmla="*/ 477671 w 2729552"/>
                <a:gd name="T9" fmla="*/ 13985727 h 2295099"/>
                <a:gd name="T10" fmla="*/ 682388 w 2729552"/>
                <a:gd name="T11" fmla="*/ 265659344 h 2295099"/>
                <a:gd name="T12" fmla="*/ 887104 w 2729552"/>
                <a:gd name="T13" fmla="*/ 936806642 h 2295099"/>
                <a:gd name="T14" fmla="*/ 1078173 w 2729552"/>
                <a:gd name="T15" fmla="*/ 2147483647 h 2295099"/>
                <a:gd name="T16" fmla="*/ 1364776 w 2729552"/>
                <a:gd name="T17" fmla="*/ 2147483647 h 2295099"/>
                <a:gd name="T18" fmla="*/ 1705970 w 2729552"/>
                <a:gd name="T19" fmla="*/ 2147483647 h 2295099"/>
                <a:gd name="T20" fmla="*/ 2156346 w 2729552"/>
                <a:gd name="T21" fmla="*/ 2147483647 h 2295099"/>
                <a:gd name="T22" fmla="*/ 2729552 w 2729552"/>
                <a:gd name="T23" fmla="*/ 2147483647 h 2295099"/>
                <a:gd name="T24" fmla="*/ 2729552 w 2729552"/>
                <a:gd name="T25" fmla="*/ 2147483647 h 22950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29552"/>
                <a:gd name="T40" fmla="*/ 0 h 2295099"/>
                <a:gd name="T41" fmla="*/ 2729552 w 2729552"/>
                <a:gd name="T42" fmla="*/ 2295099 h 22950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29552" h="2295099">
                  <a:moveTo>
                    <a:pt x="0" y="357117"/>
                  </a:moveTo>
                  <a:cubicBezTo>
                    <a:pt x="30707" y="272955"/>
                    <a:pt x="61415" y="188794"/>
                    <a:pt x="95534" y="138752"/>
                  </a:cubicBezTo>
                  <a:cubicBezTo>
                    <a:pt x="129653" y="88710"/>
                    <a:pt x="172872" y="75063"/>
                    <a:pt x="204716" y="56866"/>
                  </a:cubicBezTo>
                  <a:cubicBezTo>
                    <a:pt x="236560" y="38669"/>
                    <a:pt x="241110" y="38668"/>
                    <a:pt x="286602" y="29570"/>
                  </a:cubicBezTo>
                  <a:cubicBezTo>
                    <a:pt x="332094" y="20472"/>
                    <a:pt x="411707" y="0"/>
                    <a:pt x="477671" y="2275"/>
                  </a:cubicBezTo>
                  <a:cubicBezTo>
                    <a:pt x="543635" y="4550"/>
                    <a:pt x="614149" y="18197"/>
                    <a:pt x="682388" y="43218"/>
                  </a:cubicBezTo>
                  <a:cubicBezTo>
                    <a:pt x="750627" y="68239"/>
                    <a:pt x="821140" y="97809"/>
                    <a:pt x="887104" y="152400"/>
                  </a:cubicBezTo>
                  <a:cubicBezTo>
                    <a:pt x="953068" y="206991"/>
                    <a:pt x="998561" y="254758"/>
                    <a:pt x="1078173" y="370764"/>
                  </a:cubicBezTo>
                  <a:cubicBezTo>
                    <a:pt x="1157785" y="486770"/>
                    <a:pt x="1260143" y="668741"/>
                    <a:pt x="1364776" y="848436"/>
                  </a:cubicBezTo>
                  <a:cubicBezTo>
                    <a:pt x="1469409" y="1028132"/>
                    <a:pt x="1574042" y="1266967"/>
                    <a:pt x="1705970" y="1448937"/>
                  </a:cubicBezTo>
                  <a:cubicBezTo>
                    <a:pt x="1837898" y="1630907"/>
                    <a:pt x="1985749" y="1799230"/>
                    <a:pt x="2156346" y="1940257"/>
                  </a:cubicBezTo>
                  <a:cubicBezTo>
                    <a:pt x="2326943" y="2081284"/>
                    <a:pt x="2729552" y="2295099"/>
                    <a:pt x="2729552" y="2295099"/>
                  </a:cubicBezTo>
                </a:path>
              </a:pathLst>
            </a:custGeom>
            <a:noFill/>
            <a:ln w="117475">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3" name="Rectangle 16"/>
            <p:cNvSpPr>
              <a:spLocks noChangeArrowheads="1"/>
            </p:cNvSpPr>
            <p:nvPr/>
          </p:nvSpPr>
          <p:spPr bwMode="auto">
            <a:xfrm>
              <a:off x="6028056" y="1061059"/>
              <a:ext cx="500066" cy="4285707"/>
            </a:xfrm>
            <a:prstGeom prst="rect">
              <a:avLst/>
            </a:prstGeom>
            <a:solidFill>
              <a:srgbClr val="0000FF">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sp>
          <p:nvSpPr>
            <p:cNvPr id="18" name="TextBox 17"/>
            <p:cNvSpPr txBox="1"/>
            <p:nvPr/>
          </p:nvSpPr>
          <p:spPr>
            <a:xfrm rot="16200000">
              <a:off x="5091421" y="1723013"/>
              <a:ext cx="2357138" cy="461803"/>
            </a:xfrm>
            <a:prstGeom prst="rect">
              <a:avLst/>
            </a:prstGeom>
            <a:noFill/>
          </p:spPr>
          <p:txBody>
            <a:bodyPr>
              <a:spAutoFit/>
            </a:bodyPr>
            <a:lstStyle/>
            <a:p>
              <a:pPr defTabSz="457200">
                <a:defRPr/>
              </a:pPr>
              <a:r>
                <a:rPr lang="sv-SE" b="1" dirty="0">
                  <a:solidFill>
                    <a:prstClr val="white"/>
                  </a:solidFill>
                </a:rPr>
                <a:t>2010-2020</a:t>
              </a:r>
            </a:p>
          </p:txBody>
        </p:sp>
      </p:grpSp>
      <p:sp>
        <p:nvSpPr>
          <p:cNvPr id="26629" name="Text Box 2"/>
          <p:cNvSpPr txBox="1">
            <a:spLocks noChangeArrowheads="1"/>
          </p:cNvSpPr>
          <p:nvPr/>
        </p:nvSpPr>
        <p:spPr bwMode="auto">
          <a:xfrm>
            <a:off x="539750" y="260350"/>
            <a:ext cx="369728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000" b="1" dirty="0" smtClean="0">
                <a:solidFill>
                  <a:prstClr val="black"/>
                </a:solidFill>
                <a:latin typeface="Calibri" charset="0"/>
                <a:cs typeface="Calibri" charset="0"/>
              </a:rPr>
              <a:t>Cambio Global</a:t>
            </a:r>
            <a:endParaRPr lang="sv-SE" sz="3000" b="1" dirty="0">
              <a:solidFill>
                <a:prstClr val="black"/>
              </a:solidFill>
              <a:latin typeface="Calibri" charset="0"/>
              <a:cs typeface="Calibri" charset="0"/>
            </a:endParaRPr>
          </a:p>
          <a:p>
            <a:pPr defTabSz="457200" eaLnBrk="1" hangingPunct="1"/>
            <a:r>
              <a:rPr lang="sv-SE" sz="3000" b="1" dirty="0">
                <a:solidFill>
                  <a:prstClr val="black"/>
                </a:solidFill>
                <a:latin typeface="Calibri" charset="0"/>
                <a:cs typeface="Calibri" charset="0"/>
              </a:rPr>
              <a:t>c</a:t>
            </a:r>
            <a:r>
              <a:rPr lang="sv-SE" sz="3000" b="1" dirty="0" smtClean="0">
                <a:solidFill>
                  <a:prstClr val="black"/>
                </a:solidFill>
                <a:latin typeface="Calibri" charset="0"/>
                <a:cs typeface="Calibri" charset="0"/>
              </a:rPr>
              <a:t>on efectos multiples</a:t>
            </a:r>
            <a:endParaRPr lang="en-US" sz="3000" b="1" dirty="0">
              <a:solidFill>
                <a:prstClr val="black"/>
              </a:solidFill>
              <a:latin typeface="Calibri" charset="0"/>
              <a:cs typeface="Calibri" charset="0"/>
            </a:endParaRPr>
          </a:p>
        </p:txBody>
      </p:sp>
      <p:sp>
        <p:nvSpPr>
          <p:cNvPr id="2663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1" name="Rectangle 2"/>
          <p:cNvSpPr>
            <a:spLocks noChangeArrowheads="1"/>
          </p:cNvSpPr>
          <p:nvPr/>
        </p:nvSpPr>
        <p:spPr bwMode="auto">
          <a:xfrm>
            <a:off x="0" y="670560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Tree>
    <p:extLst>
      <p:ext uri="{BB962C8B-B14F-4D97-AF65-F5344CB8AC3E}">
        <p14:creationId xmlns:p14="http://schemas.microsoft.com/office/powerpoint/2010/main" val="2740442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s-CO" sz="2800" b="1" dirty="0" smtClean="0">
                <a:solidFill>
                  <a:schemeClr val="accent6">
                    <a:lumMod val="50000"/>
                  </a:schemeClr>
                </a:solidFill>
              </a:rPr>
              <a:t>Degradación de la Tierra: Objetivos y Programas</a:t>
            </a:r>
            <a:endParaRPr lang="es-CO" sz="2800" b="1" dirty="0">
              <a:solidFill>
                <a:schemeClr val="accent6">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319947321"/>
              </p:ext>
            </p:extLst>
          </p:nvPr>
        </p:nvGraphicFramePr>
        <p:xfrm>
          <a:off x="304800" y="1295400"/>
          <a:ext cx="83820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p:cNvSpPr/>
          <p:nvPr/>
        </p:nvSpPr>
        <p:spPr>
          <a:xfrm>
            <a:off x="7924800" y="15240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a:t>
            </a:r>
            <a:r>
              <a:rPr lang="en-US" dirty="0">
                <a:solidFill>
                  <a:prstClr val="white"/>
                </a:solidFill>
              </a:rPr>
              <a:t>7 &amp; 8</a:t>
            </a:r>
          </a:p>
        </p:txBody>
      </p:sp>
      <p:sp>
        <p:nvSpPr>
          <p:cNvPr id="5" name="Oval 4"/>
          <p:cNvSpPr/>
          <p:nvPr/>
        </p:nvSpPr>
        <p:spPr>
          <a:xfrm>
            <a:off x="7944118" y="28194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a:t>
            </a:r>
          </a:p>
          <a:p>
            <a:pPr algn="ctr" fontAlgn="base">
              <a:spcBef>
                <a:spcPct val="0"/>
              </a:spcBef>
              <a:spcAft>
                <a:spcPct val="0"/>
              </a:spcAft>
            </a:pPr>
            <a:r>
              <a:rPr lang="en-US" dirty="0" smtClean="0">
                <a:solidFill>
                  <a:prstClr val="white"/>
                </a:solidFill>
              </a:rPr>
              <a:t>14</a:t>
            </a:r>
            <a:endParaRPr lang="en-US" dirty="0">
              <a:solidFill>
                <a:prstClr val="white"/>
              </a:solidFill>
            </a:endParaRPr>
          </a:p>
        </p:txBody>
      </p:sp>
      <p:sp>
        <p:nvSpPr>
          <p:cNvPr id="8" name="Oval 7"/>
          <p:cNvSpPr/>
          <p:nvPr/>
        </p:nvSpPr>
        <p:spPr>
          <a:xfrm>
            <a:off x="7937678" y="4038600"/>
            <a:ext cx="1219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 15</a:t>
            </a:r>
            <a:endParaRPr lang="en-US" dirty="0">
              <a:solidFill>
                <a:prstClr val="white"/>
              </a:solidFill>
            </a:endParaRPr>
          </a:p>
        </p:txBody>
      </p:sp>
    </p:spTree>
    <p:extLst>
      <p:ext uri="{BB962C8B-B14F-4D97-AF65-F5344CB8AC3E}">
        <p14:creationId xmlns:p14="http://schemas.microsoft.com/office/powerpoint/2010/main" val="282106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234315" y="239307"/>
            <a:ext cx="8675370" cy="457200"/>
          </a:xfrm>
          <a:solidFill>
            <a:srgbClr val="CC9900"/>
          </a:solidFill>
          <a:ln>
            <a:solidFill>
              <a:srgbClr val="FF6600"/>
            </a:solidFill>
          </a:ln>
        </p:spPr>
        <p:txBody>
          <a:bodyPr>
            <a:noAutofit/>
          </a:bodyPr>
          <a:lstStyle/>
          <a:p>
            <a:pPr eaLnBrk="1" fontAlgn="auto" hangingPunct="1">
              <a:spcBef>
                <a:spcPts val="0"/>
              </a:spcBef>
              <a:spcAft>
                <a:spcPts val="0"/>
              </a:spcAft>
            </a:pPr>
            <a:r>
              <a:rPr lang="es-ES_tradnl" sz="2000" b="1" dirty="0">
                <a:solidFill>
                  <a:prstClr val="white"/>
                </a:solidFill>
                <a:ea typeface="+mn-ea"/>
                <a:cs typeface="Arial" pitchFamily="34" charset="0"/>
              </a:rPr>
              <a:t>Estrategia del FMAM-6: Mitigación del Cambio Climático</a:t>
            </a:r>
          </a:p>
        </p:txBody>
      </p:sp>
      <p:sp>
        <p:nvSpPr>
          <p:cNvPr id="9" name="Rounded Rectangle 8"/>
          <p:cNvSpPr/>
          <p:nvPr/>
        </p:nvSpPr>
        <p:spPr>
          <a:xfrm>
            <a:off x="228601" y="1658622"/>
            <a:ext cx="2720339" cy="1289604"/>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fontAlgn="base">
              <a:spcBef>
                <a:spcPct val="0"/>
              </a:spcBef>
              <a:spcAft>
                <a:spcPct val="0"/>
              </a:spcAft>
            </a:pPr>
            <a:r>
              <a:rPr lang="es-ES_tradnl" sz="1600" b="1" dirty="0">
                <a:solidFill>
                  <a:prstClr val="white"/>
                </a:solidFill>
              </a:rPr>
              <a:t>Objetivo 1:</a:t>
            </a:r>
            <a:r>
              <a:rPr lang="en-US" sz="1600" b="1" dirty="0">
                <a:solidFill>
                  <a:prstClr val="white"/>
                </a:solidFill>
              </a:rPr>
              <a:t> </a:t>
            </a:r>
            <a:r>
              <a:rPr lang="es-ES_tradnl" sz="1600" b="1" dirty="0">
                <a:solidFill>
                  <a:prstClr val="white"/>
                </a:solidFill>
              </a:rPr>
              <a:t>Facilitar la innovación, la transferencia de tecnología, y las políticas y estrategias de apoyo</a:t>
            </a:r>
          </a:p>
        </p:txBody>
      </p:sp>
      <p:sp>
        <p:nvSpPr>
          <p:cNvPr id="10" name="Rounded Rectangle 9"/>
          <p:cNvSpPr/>
          <p:nvPr/>
        </p:nvSpPr>
        <p:spPr>
          <a:xfrm>
            <a:off x="3028950" y="1644466"/>
            <a:ext cx="2537460" cy="1289604"/>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fontAlgn="base">
              <a:spcBef>
                <a:spcPct val="0"/>
              </a:spcBef>
              <a:spcAft>
                <a:spcPct val="0"/>
              </a:spcAft>
            </a:pPr>
            <a:r>
              <a:rPr lang="es-ES_tradnl" sz="1600" b="1" dirty="0">
                <a:solidFill>
                  <a:prstClr val="white"/>
                </a:solidFill>
              </a:rPr>
              <a:t>Objetivo 2:</a:t>
            </a:r>
            <a:r>
              <a:rPr lang="en-US" sz="1600" b="1" dirty="0">
                <a:solidFill>
                  <a:prstClr val="white"/>
                </a:solidFill>
              </a:rPr>
              <a:t> </a:t>
            </a:r>
            <a:r>
              <a:rPr lang="es-ES_tradnl" sz="1600" b="1" dirty="0">
                <a:solidFill>
                  <a:prstClr val="white"/>
                </a:solidFill>
              </a:rPr>
              <a:t>Demostrar medidas de mitigación con impactos sistémicos</a:t>
            </a:r>
          </a:p>
        </p:txBody>
      </p:sp>
      <p:sp>
        <p:nvSpPr>
          <p:cNvPr id="11" name="Rounded Rectangle 10"/>
          <p:cNvSpPr/>
          <p:nvPr/>
        </p:nvSpPr>
        <p:spPr>
          <a:xfrm>
            <a:off x="5646420" y="1654720"/>
            <a:ext cx="3257550" cy="1289605"/>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algn="ctr" fontAlgn="base">
              <a:spcBef>
                <a:spcPct val="0"/>
              </a:spcBef>
              <a:spcAft>
                <a:spcPct val="0"/>
              </a:spcAft>
            </a:pPr>
            <a:r>
              <a:rPr lang="es-ES_tradnl" sz="1600" b="1" dirty="0">
                <a:solidFill>
                  <a:prstClr val="white"/>
                </a:solidFill>
              </a:rPr>
              <a:t>Objetivo 3</a:t>
            </a:r>
            <a:r>
              <a:rPr lang="en-US" sz="1600" b="1" dirty="0">
                <a:solidFill>
                  <a:prstClr val="white"/>
                </a:solidFill>
              </a:rPr>
              <a:t>: </a:t>
            </a:r>
            <a:r>
              <a:rPr lang="es-ES_tradnl" sz="1600" b="1" dirty="0">
                <a:solidFill>
                  <a:prstClr val="white"/>
                </a:solidFill>
              </a:rPr>
              <a:t>Fomentar condiciones propicias para la </a:t>
            </a:r>
            <a:r>
              <a:rPr lang="es-ES_tradnl" sz="1600" b="1" dirty="0" err="1">
                <a:solidFill>
                  <a:prstClr val="white"/>
                </a:solidFill>
              </a:rPr>
              <a:t>transversalizacion</a:t>
            </a:r>
            <a:r>
              <a:rPr lang="es-ES_tradnl" sz="1600" b="1" dirty="0">
                <a:solidFill>
                  <a:prstClr val="white"/>
                </a:solidFill>
              </a:rPr>
              <a:t> de  la mitigación en estrategias de desarrollo sostenible</a:t>
            </a:r>
          </a:p>
        </p:txBody>
      </p:sp>
      <p:sp>
        <p:nvSpPr>
          <p:cNvPr id="13" name="Rounded Rectangle 12"/>
          <p:cNvSpPr/>
          <p:nvPr/>
        </p:nvSpPr>
        <p:spPr>
          <a:xfrm>
            <a:off x="228601" y="3520046"/>
            <a:ext cx="2720339" cy="100584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fontAlgn="base">
              <a:spcBef>
                <a:spcPct val="0"/>
              </a:spcBef>
              <a:spcAft>
                <a:spcPct val="0"/>
              </a:spcAft>
            </a:pPr>
            <a:r>
              <a:rPr lang="es-ES_tradnl" sz="1600" b="1" dirty="0">
                <a:solidFill>
                  <a:prstClr val="white"/>
                </a:solidFill>
              </a:rPr>
              <a:t>1.</a:t>
            </a:r>
            <a:r>
              <a:rPr lang="es-ES_tradnl" sz="1600" dirty="0">
                <a:solidFill>
                  <a:prstClr val="white"/>
                </a:solidFill>
              </a:rPr>
              <a:t> Tecnologías con baja emisión de carbono y medidas de mitigación</a:t>
            </a:r>
          </a:p>
        </p:txBody>
      </p:sp>
      <p:sp>
        <p:nvSpPr>
          <p:cNvPr id="15" name="Rounded Rectangle 14"/>
          <p:cNvSpPr/>
          <p:nvPr/>
        </p:nvSpPr>
        <p:spPr>
          <a:xfrm>
            <a:off x="228599" y="4608905"/>
            <a:ext cx="2720339" cy="100584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fontAlgn="base">
              <a:spcBef>
                <a:spcPct val="0"/>
              </a:spcBef>
              <a:spcAft>
                <a:spcPct val="0"/>
              </a:spcAft>
            </a:pPr>
            <a:r>
              <a:rPr lang="en-US" sz="1600" b="1" dirty="0">
                <a:solidFill>
                  <a:prstClr val="white"/>
                </a:solidFill>
              </a:rPr>
              <a:t>2</a:t>
            </a:r>
            <a:r>
              <a:rPr lang="en-US" sz="1600" dirty="0">
                <a:solidFill>
                  <a:prstClr val="white"/>
                </a:solidFill>
              </a:rPr>
              <a:t> . </a:t>
            </a:r>
            <a:r>
              <a:rPr lang="es-ES_tradnl" sz="1600" dirty="0">
                <a:solidFill>
                  <a:prstClr val="white"/>
                </a:solidFill>
              </a:rPr>
              <a:t>Paquetes de políticas e iniciativas de mercado</a:t>
            </a:r>
            <a:r>
              <a:rPr lang="en-US" sz="1600" dirty="0">
                <a:solidFill>
                  <a:prstClr val="white"/>
                </a:solidFill>
              </a:rPr>
              <a:t> </a:t>
            </a:r>
            <a:r>
              <a:rPr lang="es-ES_tradnl" sz="1600" dirty="0">
                <a:solidFill>
                  <a:prstClr val="white"/>
                </a:solidFill>
              </a:rPr>
              <a:t>innovadores </a:t>
            </a:r>
            <a:endParaRPr lang="en-US" sz="1600" dirty="0">
              <a:solidFill>
                <a:prstClr val="white"/>
              </a:solidFill>
            </a:endParaRPr>
          </a:p>
        </p:txBody>
      </p:sp>
      <p:sp>
        <p:nvSpPr>
          <p:cNvPr id="20" name="Rounded Rectangle 19"/>
          <p:cNvSpPr/>
          <p:nvPr/>
        </p:nvSpPr>
        <p:spPr>
          <a:xfrm>
            <a:off x="3028950" y="3520046"/>
            <a:ext cx="2537460" cy="100584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lvl="0" fontAlgn="base">
              <a:spcBef>
                <a:spcPct val="0"/>
              </a:spcBef>
              <a:spcAft>
                <a:spcPct val="0"/>
              </a:spcAft>
            </a:pPr>
            <a:r>
              <a:rPr lang="es-ES_tradnl" sz="1600" b="1" dirty="0">
                <a:solidFill>
                  <a:prstClr val="white"/>
                </a:solidFill>
              </a:rPr>
              <a:t>3.</a:t>
            </a:r>
            <a:r>
              <a:rPr lang="es-ES_tradnl" sz="1600" dirty="0">
                <a:solidFill>
                  <a:prstClr val="white"/>
                </a:solidFill>
              </a:rPr>
              <a:t> Sistemas urbanos integrados y bajo en emisiones</a:t>
            </a:r>
          </a:p>
        </p:txBody>
      </p:sp>
      <p:sp>
        <p:nvSpPr>
          <p:cNvPr id="21" name="Rounded Rectangle 20"/>
          <p:cNvSpPr/>
          <p:nvPr/>
        </p:nvSpPr>
        <p:spPr>
          <a:xfrm>
            <a:off x="3028950" y="4608905"/>
            <a:ext cx="2537459" cy="1005914"/>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en-US" sz="1600" b="1" dirty="0">
                <a:solidFill>
                  <a:prstClr val="white"/>
                </a:solidFill>
              </a:rPr>
              <a:t>4. </a:t>
            </a:r>
            <a:r>
              <a:rPr lang="es-ES_tradnl" sz="1600" dirty="0">
                <a:solidFill>
                  <a:prstClr val="white"/>
                </a:solidFill>
              </a:rPr>
              <a:t>Reservas de carbono en </a:t>
            </a:r>
            <a:r>
              <a:rPr lang="es-ES_tradnl" sz="1600" dirty="0" smtClean="0">
                <a:solidFill>
                  <a:prstClr val="white"/>
                </a:solidFill>
              </a:rPr>
              <a:t>bosques y otros </a:t>
            </a:r>
            <a:r>
              <a:rPr lang="es-ES_tradnl" sz="1600" dirty="0">
                <a:solidFill>
                  <a:prstClr val="white"/>
                </a:solidFill>
              </a:rPr>
              <a:t>usos del suelo, y la agricultura climáticamente inteligente</a:t>
            </a:r>
          </a:p>
        </p:txBody>
      </p:sp>
      <p:sp>
        <p:nvSpPr>
          <p:cNvPr id="24" name="Rounded Rectangle 23"/>
          <p:cNvSpPr/>
          <p:nvPr/>
        </p:nvSpPr>
        <p:spPr>
          <a:xfrm>
            <a:off x="5646420" y="3520045"/>
            <a:ext cx="3281336" cy="1088859"/>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fontAlgn="base">
              <a:spcBef>
                <a:spcPct val="0"/>
              </a:spcBef>
              <a:spcAft>
                <a:spcPct val="0"/>
              </a:spcAft>
            </a:pPr>
            <a:r>
              <a:rPr lang="es-ES_tradnl" sz="1600" b="1" dirty="0">
                <a:solidFill>
                  <a:prstClr val="white"/>
                </a:solidFill>
              </a:rPr>
              <a:t>5.</a:t>
            </a:r>
            <a:r>
              <a:rPr lang="es-ES_tradnl" sz="1600" dirty="0">
                <a:solidFill>
                  <a:prstClr val="white"/>
                </a:solidFill>
              </a:rPr>
              <a:t> Obligaciones ante la Convención y actividades de apoyo para la planificación nacional y de contribuciones de mitigación</a:t>
            </a:r>
          </a:p>
        </p:txBody>
      </p:sp>
      <p:sp>
        <p:nvSpPr>
          <p:cNvPr id="7" name="Rounded Rectangle 6"/>
          <p:cNvSpPr/>
          <p:nvPr/>
        </p:nvSpPr>
        <p:spPr>
          <a:xfrm>
            <a:off x="228600" y="780096"/>
            <a:ext cx="8675370" cy="777225"/>
          </a:xfrm>
          <a:prstGeom prst="roundRect">
            <a:avLst/>
          </a:prstGeom>
          <a:solidFill>
            <a:srgbClr val="DFB107"/>
          </a:solid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fontAlgn="base">
              <a:spcBef>
                <a:spcPct val="0"/>
              </a:spcBef>
              <a:spcAft>
                <a:spcPct val="0"/>
              </a:spcAft>
            </a:pPr>
            <a:r>
              <a:rPr lang="es-ES_tradnl" dirty="0">
                <a:solidFill>
                  <a:prstClr val="white"/>
                </a:solidFill>
              </a:rPr>
              <a:t>Meta</a:t>
            </a:r>
            <a:r>
              <a:rPr lang="en-US" dirty="0">
                <a:solidFill>
                  <a:prstClr val="white"/>
                </a:solidFill>
              </a:rPr>
              <a:t>: </a:t>
            </a:r>
            <a:r>
              <a:rPr lang="es-ES_tradnl" dirty="0">
                <a:solidFill>
                  <a:prstClr val="white"/>
                </a:solidFill>
              </a:rPr>
              <a:t>Apoyar a los países en desarrollo y a las economías en transición a hacer cambios transformacionales hacia un desarrollo bajo en emisiones y resistente al clima</a:t>
            </a:r>
            <a:r>
              <a:rPr lang="en-US" dirty="0">
                <a:solidFill>
                  <a:prstClr val="white"/>
                </a:solidFill>
              </a:rPr>
              <a:t> </a:t>
            </a:r>
          </a:p>
        </p:txBody>
      </p:sp>
      <p:sp>
        <p:nvSpPr>
          <p:cNvPr id="14" name="Up Arrow 13"/>
          <p:cNvSpPr/>
          <p:nvPr/>
        </p:nvSpPr>
        <p:spPr>
          <a:xfrm>
            <a:off x="1087717" y="3049527"/>
            <a:ext cx="1002105" cy="29200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3814546" y="3057651"/>
            <a:ext cx="966267"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6794343" y="3088678"/>
            <a:ext cx="958083"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2549676753"/>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593830" y="0"/>
            <a:ext cx="6160404" cy="523220"/>
          </a:xfrm>
          <a:prstGeom prst="rect">
            <a:avLst/>
          </a:prstGeom>
          <a:noFill/>
        </p:spPr>
        <p:txBody>
          <a:bodyPr wrap="none" lIns="91440" tIns="45720" rIns="91440" bIns="45720">
            <a:spAutoFit/>
          </a:bodyPr>
          <a:lstStyle/>
          <a:p>
            <a:pPr algn="ctr" fontAlgn="base">
              <a:spcBef>
                <a:spcPct val="0"/>
              </a:spcBef>
              <a:spcAft>
                <a:spcPct val="0"/>
              </a:spcAft>
            </a:pPr>
            <a:r>
              <a:rPr lang="es-CO" sz="2800" b="1" dirty="0" smtClean="0">
                <a:solidFill>
                  <a:prstClr val="white"/>
                </a:solidFill>
                <a:cs typeface="Arial" charset="0"/>
              </a:rPr>
              <a:t>Programas Piloto de Enfoque Integrados</a:t>
            </a:r>
            <a:endParaRPr lang="es-CO" sz="2800" b="1" dirty="0">
              <a:solidFill>
                <a:prstClr val="white"/>
              </a:solidFill>
              <a:cs typeface="Arial" charset="0"/>
            </a:endParaRPr>
          </a:p>
        </p:txBody>
      </p:sp>
      <p:sp>
        <p:nvSpPr>
          <p:cNvPr id="4" name="Rectangle 3"/>
          <p:cNvSpPr/>
          <p:nvPr/>
        </p:nvSpPr>
        <p:spPr>
          <a:xfrm>
            <a:off x="152400" y="457200"/>
            <a:ext cx="8745538" cy="830997"/>
          </a:xfrm>
          <a:prstGeom prst="rect">
            <a:avLst/>
          </a:prstGeom>
          <a:noFill/>
        </p:spPr>
        <p:txBody>
          <a:bodyPr wrap="square" lIns="91440" tIns="45720" rIns="91440" bIns="45720">
            <a:spAutoFit/>
          </a:bodyPr>
          <a:lstStyle/>
          <a:p>
            <a:pPr algn="ctr" fontAlgn="base">
              <a:spcBef>
                <a:spcPct val="0"/>
              </a:spcBef>
              <a:spcAft>
                <a:spcPct val="0"/>
              </a:spcAft>
            </a:pPr>
            <a:r>
              <a:rPr lang="es-CO" sz="2400" b="1" dirty="0" smtClean="0">
                <a:solidFill>
                  <a:prstClr val="white"/>
                </a:solidFill>
                <a:cs typeface="Arial" charset="0"/>
              </a:rPr>
              <a:t>Eliminar la deforestación de las cadenas de suministro de productos básicos: Carne, soya, aceite de palma, pulpa y papel</a:t>
            </a:r>
            <a:endParaRPr lang="es-CO" sz="2400" b="1" dirty="0">
              <a:solidFill>
                <a:prstClr val="white"/>
              </a:solidFill>
              <a:cs typeface="Arial" charset="0"/>
            </a:endParaRPr>
          </a:p>
        </p:txBody>
      </p:sp>
      <p:sp>
        <p:nvSpPr>
          <p:cNvPr id="7" name="Rectangle 4" descr="Picture1"/>
          <p:cNvSpPr>
            <a:spLocks noChangeArrowheads="1"/>
          </p:cNvSpPr>
          <p:nvPr>
            <p:custDataLst>
              <p:tags r:id="rId1"/>
            </p:custDataLst>
          </p:nvPr>
        </p:nvSpPr>
        <p:spPr bwMode="gray">
          <a:xfrm>
            <a:off x="381001" y="6126338"/>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a:solidFill>
                  <a:prstClr val="black"/>
                </a:solidFill>
                <a:cs typeface="Arial" charset="0"/>
              </a:rPr>
              <a:t>Agricultural inputs</a:t>
            </a:r>
          </a:p>
        </p:txBody>
      </p:sp>
      <p:sp>
        <p:nvSpPr>
          <p:cNvPr id="11" name="Rectangle 8"/>
          <p:cNvSpPr>
            <a:spLocks noChangeArrowheads="1"/>
          </p:cNvSpPr>
          <p:nvPr>
            <p:custDataLst>
              <p:tags r:id="rId2"/>
            </p:custDataLst>
          </p:nvPr>
        </p:nvSpPr>
        <p:spPr bwMode="gray">
          <a:xfrm>
            <a:off x="5299076" y="6128441"/>
            <a:ext cx="1390650" cy="553998"/>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Consumer goods manufacturing</a:t>
            </a:r>
            <a:endParaRPr lang="en-US" sz="1200" b="1" dirty="0">
              <a:solidFill>
                <a:prstClr val="black"/>
              </a:solidFill>
              <a:cs typeface="Arial" charset="0"/>
            </a:endParaRPr>
          </a:p>
        </p:txBody>
      </p:sp>
      <p:sp>
        <p:nvSpPr>
          <p:cNvPr id="13" name="Rectangle 10"/>
          <p:cNvSpPr>
            <a:spLocks noChangeArrowheads="1"/>
          </p:cNvSpPr>
          <p:nvPr>
            <p:custDataLst>
              <p:tags r:id="rId3"/>
            </p:custDataLst>
          </p:nvPr>
        </p:nvSpPr>
        <p:spPr bwMode="gray">
          <a:xfrm>
            <a:off x="6875463" y="6128441"/>
            <a:ext cx="1392238" cy="369332"/>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Distribution and retail</a:t>
            </a:r>
            <a:endParaRPr lang="en-US" sz="1200" b="1" dirty="0">
              <a:solidFill>
                <a:prstClr val="black"/>
              </a:solidFill>
              <a:cs typeface="Arial" charset="0"/>
            </a:endParaRPr>
          </a:p>
        </p:txBody>
      </p:sp>
      <p:sp>
        <p:nvSpPr>
          <p:cNvPr id="14" name="Rectangle 11" descr="Picture1"/>
          <p:cNvSpPr>
            <a:spLocks noChangeArrowheads="1"/>
          </p:cNvSpPr>
          <p:nvPr>
            <p:custDataLst>
              <p:tags r:id="rId4"/>
            </p:custDataLst>
          </p:nvPr>
        </p:nvSpPr>
        <p:spPr bwMode="gray">
          <a:xfrm>
            <a:off x="3735388" y="6128441"/>
            <a:ext cx="1390650" cy="553998"/>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Refining, processing &amp; trading</a:t>
            </a:r>
            <a:endParaRPr lang="en-US" sz="1200" b="1" dirty="0">
              <a:solidFill>
                <a:prstClr val="black"/>
              </a:solidFill>
              <a:cs typeface="Arial" charset="0"/>
            </a:endParaRPr>
          </a:p>
        </p:txBody>
      </p:sp>
      <p:sp>
        <p:nvSpPr>
          <p:cNvPr id="15" name="Rectangle 12" descr="Picture1"/>
          <p:cNvSpPr>
            <a:spLocks noChangeArrowheads="1"/>
          </p:cNvSpPr>
          <p:nvPr>
            <p:custDataLst>
              <p:tags r:id="rId5"/>
            </p:custDataLst>
          </p:nvPr>
        </p:nvSpPr>
        <p:spPr bwMode="gray">
          <a:xfrm>
            <a:off x="2071688" y="6128441"/>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cs typeface="Arial" charset="0"/>
              </a:rPr>
              <a:t>Agricultural production</a:t>
            </a:r>
            <a:endParaRPr lang="en-US" sz="1200" b="1" dirty="0">
              <a:solidFill>
                <a:prstClr val="black"/>
              </a:solidFill>
              <a:cs typeface="Arial" charset="0"/>
            </a:endParaRPr>
          </a:p>
        </p:txBody>
      </p:sp>
      <p:sp>
        <p:nvSpPr>
          <p:cNvPr id="5" name="AutoShape 4" descr="data:image/jpeg;base64,/9j/4AAQSkZJRgABAQAAAQABAAD/2wCEAAkGBhQSERUUExQVFRQWGCIZGRgYGBkYIBgeGh4fGh0YGxoaGyYeGh4kHB4YHy8gIycqLC0sHB8xNTAqNSYrLCkBCQoKDgwOGg8PGiwkHyQsMCwsLCwsLCwsLCwvLCwsLCwsLCwsLCwsLCkpLCwsLCwsLCwsLCwsLCwsLCwsLCwsLP/AABEIALcBEwMBIgACEQEDEQH/xAAbAAACAgMBAAAAAAAAAAAAAAAFBgMEAAIHAf/EAD4QAAECAwUGBAMHBAEFAQEAAAECEQADIQQFEjFBBiJRYXGBEzKRoUKx8BQjYnLB0eEHUoLxFSQzkqLCshb/xAAZAQADAQEBAAAAAAAAAAAAAAABAgMEAAX/xAAkEQACAgEEAgIDAQAAAAAAAAAAAQIRIQMSMUEiUTJhBBNxgf/aAAwDAQACEQMRAD8A9ur+npk/f22aizWdUlKVS5hxKK1S0hQABACsYTUOosUtkTCm+paJloRYpYT4ctavFnyyqYlMlBKkhKzixqUAkqXkw3dIXJttm2mSibOmGbajOWUqUoFQl+FKUkACiEYwugAA3qUgzdt0TbVaZ6pX3YtEyYreoME1alKSohyaKZhmeEZZUh0rBs9ImSPEWoKnmczkurwyh8tE4u2XKLkjZ6bNwIlIxbuNwCfMA78ctBDDJ2WRLKQoBZSGfMHeVUDq+cNKZMuUBLBJmAIXMCVEADFhAdGQYlyaGugiLeB4xt0K1l2UxzsiVuAkE5MGBJGZo5PF4YJ9yiWZ3gTVCcUjyoyGPxCwxOTundzYg5EPl0OVKbElScQqCC1UhjmaVfNotWKymSJaFutW+tai+8CktUkvUs/IcoV5X9KQW136AdiQVW4hWFRlKBOQzDuXABY4TqzHOLlhutZs8xc5RUVrK31w4UlgwcsStupj2RY/CtAIpiWmn4EA504Pqc4L2KashSFMAzJ0LV07iEjHplJSy2gfdgDBSE0USTXIkh2HAVMEbfZ1BmYqKTu8evOtIqXdKEiig6UJcV8yi+4HzNCTyHOPLHeyVEpUpJn1UzgEu3yIEVS8aZF/JtAy6bXgnKWoYQZwo/FBSCedPYQYtKfAE1aA6ShwOK3CUANxJ7NFWx3f4qSr4hNBY5EbpPcByIM3hYwqWEF8WddDwLcnHcwIqsjOuihs9bdyWOICB1ckwRsc4qmzCQd3SlWce5gbd9jwIZJdScVSGYvwIejivUQSu5JbFqVl30ArT294fOBZU7CKFJKK8aPTWLNkkhKQxfnCleylKkTEJVhWg4kmgbCWNeDE9jrWAFz7YWuVilrRjKU40sScQDBQCjoCzgsQVAsawd6TyBRclg6Bec1h1hFvjempURWUlwWDApIJB/M56Nzi3YtsDaUulKknRw1flAm/T9wSPMKVOhUlwcq69vXLKfmqNC06i7IJF72mZOUCWAffyJ8p8rlqHpQgO7QcCgTV1LFQo8jk3wvXLnAm8bQVoKAMKkJQx1O7unIUz9TFGx2gg41lyDWo6HKGdCu0Nc224Xc1GTv11z7Qs3tbhPWEpICgymJFBoTXuxq8Q3leE1aFGVvnIAhgCHNaaUiC1y0eCCwC6qUcnUoM4diW06njEkreRsJWGJ1oQUJlqrhANaUNKc3d+0CrJOlqlzZc1OKZ4hwjQYZaG/yKT7xGg4RLHAEdNR8i0QT5ClKThYDHjJGvlQ9A48pzfLhDyqKDDLK8uSwKGIPpTQivtoYBXnLUsqlhyTkAQSajLSGS0WRSVBVTpxivabEMWIM4OfAwsZ7SrimBjZjJUyx5QwbIcg2YDisQSJQVaB+JQ7DMnPQOYnveWslIASlKdeP08UrvmMpRzYUPM0/f1iunnJGfNDtet4ykEpsqUKmlINSV1WAVOMQcscnalcoxOEYlBQoxAq4xh+NRpSFm6EBRLEpmTZxlJOWHcd6VcglLaZ55SzZxSmSo5rkoNcmws3UHED2gT0/QLwErTMCixIjEHCGS8C5NqSa8eP8AuCC57pofSIyj0BMtyb3Eospbg8nIyD0BJ/3Fi97ahcsKCgrIg5hnBoef8wlYFKmll1eiT9UiG2W4y1MqYd0+UCjvXWLfrbwgpL5Bk21P9pPaMhXXfKn3TTSMhv0sDr2dHum6ZUuSFlO+AlOIksEk4XYhiQKnjyhxumxYAcLlZBTwFBid9Rk3OA8i7ypC5juXOb1AKQlPIApUwyDwy2W8EMlaAEpIIZOQajmgZ6j/ABPCDFuXJNpRqiOzIUVzUrSAjHiQqoICiXSaVc73+UElWYJM1wlKVowqOWhANfw/KNrTZzMUoAAeVRrw4ehHaKKrQudMmIcg4dxqUc4QRxYnhnDpUdduy1d1nAnMa5qrrRqvwJb0jLxDolAqBWlLFiwJG76Z05Rl9LKUEjMpOuZIZyfoUihdZQvCgYgpIfLPEFF3HMqrAeFSCqeSO0TRL/6mYH+EJqxWc1c2AZuPd9bjlmeiWtDssnEeCkMlR5CjdY32ks6l4EJ8qAWTQ6Z9ci4inct6fZJQsrgL3l6Eq8WYtVCNASR2hU0hnwX7wtHiWgygCEyk/wDcKc1KqWfkM+QgTaLpTLtKp6PMwAxH4sg3I8OcXpU8qVvUYuz58zx1gEucuauUEZCZ4hdhkcQGXbi0BTu2xXDihsuy9ky/u0HEojEpR0PAAHNmHpzjLZeoSXY4la8H58YWrJdXh2kqUsGXMOIAbpBLafXuYY5slAlgfCM3rX3eJttrngr4popXVfctpsxW6x3myc5ls3JAo2fHOLi75CLQAkhSFpD73lrQ6jh6+iVeNtlhZs6AWxmZMUzPy58O5IyaCOxakz5c+cSC85YbRISiUAHyoz9FjnFoXJbuiU0o47Cl727DOIZkqSvEOIGAV5ELV/4wk7NoP2u1JfGMWICqgTLUkAjezKSN7KiabrQY26tYWmTMRooVHoQeYIgTstJK5ky0pDlUoIUHVRiAVFIoxwp9TAlwx9NcDPet7BBQA2VRkAMgfrhA8SzaSZZKRULJKsOFILkuXejjLWtKxXIMwnxXVioR7Ufln9N7d9zrDFTKWlKt5gQQh1BTEUJZLjqIzJp8lZquCS8rQpawsFVKNQ0/CQACwoKCL8i70rQlQNRlmX5cg1I2FmSJSQmlBkGakVZc3wyf7c2z0yAevQQ8XknN2sBLwPuSsbuZfJxrTnC1aLRLWT+GhCmBJ0LZ1DM3GGS13iFySAXCkEYSP0hMva7wuSfDB8ZJSlRNKFnrzYCtKc3h1GLbE3N1ZcFqxKKEpbDUnUslTCvD9YIz7QKsCwpkwA7fPPXWBWyckeLimHyy5ilPkHQoEudWc/rFS870UiZXCUnUPmmhB4h/0gTj0Ug8WFVHFl8zFadbQCxIYDLj394FWa8gSWJI75+kR3hbAkFT/wAxPYxtxpey3LhxWvP15QOsUsFRAq6tMy7U7QNtl+rJo7ClevRuUF5Nt+4lMMKgFFRbVRoX6PGmMHFZFw2XNmFgT0ihUqekIBHlUHGP0UtPXDDLf91i0JwJYKAKk8OJ6A+zQv7D2DHaZSwDhlrUpRLVIQtQbVgye8Mdrn4MZB3sCgkcGBLnUU+cJrcqgR7sQ5EhWEmoozGuWsaz5k5QSEGqT6Pn2doKbOSzNlEKyBKQaZgAj2+UVlSCmYwdxUcoZTqTTQko+i1YrKFZAYj5lDV2cfP3gbfdxl66fE9TyMMNmZCXNOv1lFO3pxqdgzUf9frWJKbUrGXoW5dxUzHtGQbTdyuEZFP3MO1DzszeuPx1TCAiYSQkl8KWTpoxej5g8YKXcrxpKWQoBQNApikZpSWL4iA7j4nMD9mrjCbGlMzddSiFakKWrERwBThD/tFuyXrLsakLwp8KdTHiqlg4BDVJr3DcHdNUTfI7WZQQk4lDnwHKIbDY0JK57usuGxAgAHLg9BAq1bQSlJwBWJw76Ac+BH6wBsSkgqmoXMCCd6WFqJBG64UqvpwpnCfsV7Rv10rGm0W2WqZ4ZSFA5gmg/k8DAubtpY7MCtlrUSy1BKQpL6KBLpANGHvHiJkqWnEM2J5wrWiyypy1TAwDt1zq4q7AdW5AwNzjyMoxk8DFee0KSklKsw7agfi5vSF2bblCVKWUjHgSSSD+VaaigC3Ne+cUZtvlyyfhW1CCHbRsvWDMjekBdFHACEDVw5ABbP3iMMMfUpLBLdG0YmBhhx1ASDk3IGn1lGsySqRLWpJdasnKjhGupLnLoDAHZK0mTapkpaUpDknEMKhwFQzZqd+GbwTvq9pkqYUBKfDUpLrqSorISE5jUv0DUdxokvIgsKiRNoQtJRgdSAM23i2YIYuDUcusXLNKJTWYopzxMaPyLMagMeBiQSQwIZ9MuhTQtT6rBm6pyAQlTZHqMn/SMySbplpOlgXV3QSlZl70xaWBryqRr1MGrku9KbLZ7EFBS5gX42FwAFfeKWC1SVKlpzFDlSKu16SAF2dRDS1pJBYAEpOI8WSF/REQ7KT8U5K6pSStNPhSJfegCAOrRphBRVEm3LyIr52bKUqlV/7gmIOYLqGIDlmTAa6bR4XiSnaWmYmYKJdJWpQcE8A3YkFxHQ7ztiDZiFPjYFIIYuUh8LsKAn0Mcnt1iKTOKSVBnAGeLGkBnDMpJUOXpAk18QwT5YfvO8B8JFMv4aLuzl+grUktVJToxLO1aaNnCFOvlSgPMnDRiwrrWtf2gpszZzNtEmWHZSvEWA43UvUkVzp1IhNPS2u2PN7kELXeq0MhRqCx5tqebUi1PmBaApPmSHY16141i5tjZJap9AMak74D6ndVwBJCqvp1JU5afEmAYiliUqBcFgWOWbVrzEPGKkRlaJkXsUhRUSkPTdxd2cUiWRMlzJZdeLECxGIE4SDQHUHmY1NjSsnwwaBnVUgaszcz1inZbrAqC4SXd9c8xzibSWbyXpUMF33LNtScEkgE7i1FhhlqcKJLVVhcAce8A9rrGJNtXKd0slSQWLgjDUZVwvDbstaVI306pWcOrjA2WdFGh4cYRdpZ0yZbkrWC/iJKhQskEGraMPeGXSAnX8N7Vd4lkKSKGpH6iKdvlpmhmdQy5PmPYekNd63coSkkA0odXA4BnzECLNZ01PvCxmzpRVijabnwVV17cYef/wCKUbPJwlImtvhRIcHJuYy5wv3qUrmJSxLqAPMOx9nhgki1qnoUknfUA3mABLB06AOTyAi6bkkxUkg/szcirPKDipKnOjqoW7OIE7SWlgoBI8qnOpxBq8MwGhynzFOAkCr1If2/WEraOwqTKCqnErec1DEkv6fJoyt3IolSBux8pQRMSACPEB6Fmf64RJektpyzxAz5Of1iLZVRVLWAPPMfP8KeVYJWxKcRKlEHKopSGk6lZPoqCWkoSCH4in00Vp89ixZtaVH7RIqYp2Chh0OUDLXLmia4SFSyKrKsjw5Vb1gJbnQeFZTtt5rQspDqAZilyCGBBBHKPYrTrsxKJdQfTNuTxkaEtP0Ida/5Ja8RIUHoDTWm7zavcQIv4oUiXI8gKnTVlSwn4kku6mCmJd6xtYLJMKQN5ZGRFGbjWr1FIHzbxlWi0lKklK5aFKJUcIZO5TOu9Shq1KQIvLoDXBrOkJlzVYVrdKivApSWDUBGZoXzcwQsE5SilSlqU/mV4YlueJSCX4EjPPQCAiFLCxiIIzFVPi5F+veCsm/5YKZXxMWFBQa/Kj69TGenI0zntCC7sCyv/uHCl3FAeT6npAtE4iSUoIDkrKddEgcG3XcHPSggj/zCZe6tsKg6SMjlQEB4XP8AlQElTlAUpRAIcCtQ+LgpI7w0srBPTeMgm8kknE7KBzGYr+8OabeUTyhT4gpnepOhJ1prxflCzdNn+0WyUnQKExWTMmrHkSyT+aCt7Twq0TMzMxEpLaDLrB2+NMEneQteNns5W86WCoJoursKje66HKsKd93uqdNOFWFCU0BeujkZBgINWWcmadcTYnc5UdIcUFctHinI2RVMmBQSRKUXWokZCjDV88+IhtPEqbAkmif/AJCbZlyipKiiYAqpJwk1UOTFTt0i3tLtYZfhqTiSFDeJCgkZjPJ86ZhucXr2sInqTLyZRY8aVA7c+HSBlilkPJm0Yih4DJfUhvQQHt5aOzuwD5W18y0pKFEHCl6OCzhORLkb2Z/WH7+nm8gqPw0fq1B0w6cecKoujCJngSyVLlhBapONiQG0xICm4DnHR9j7k+z2ZMtRdfmXyJanYAd34xWNVgM3jJrtPaALOoqagLcRn6aRzSxrM1S0HMJLFq7pp18oht2xC0yLQSTiHl5jEMLdnfiX0hP2Xlk2kl3BQpxw3dPf1hJ5BC0V7TYB9pUglKEtiUS4CaVfjVhQaw/bDXKhEtcxAcKISmY532zoRQBVAOR1eIJOzCZylLmFkl0uwL6MzvQ0ar0hktVrEqWmWlJCsG4lTNQFnwkl9fXUwY/HJ0n0hTvMqxFRJZa2TQMWYAk8GDgDVRMAL3ulSZhKX3wCAOefyMRi9/FCEgHw5KkoStR3phDBzT+4KOIn4QaOYLIxKRJKndKSDlUgtnyaJzW05FW7ZBSg0SM913cjN9KfrC6VLxKDtxAow4O1HrT5w125QloNC7Ztk/CsCdnLrM+egKG7UqbUAcBrCRyxrwN2zl2CXKScipAcnk+Hnq/UmOa7TgrtM6U/lICi/FwmuX8vHVrym4UsmgYgDhw+uccptE0LmpAZ1rCiAM1EjNhXh+0WtOR3Q52yanBMBOUxVHdqwCtCgEksKan9IKKswMoqPmKy5bOAl6qAS3GILkeVFXZmxfaLalyyJYKjzJ3UpDa4lPlo0dQk2PAlkAcCwrzAJc6mEz+mN1qBnTmIKlCWnsMSjz8yR2joAdDAZt2HGr8NTF5ekSKarPRlVWckjLOhfr8jCxtkkCzqS7kF6HR2b0JMMtttyEJUUDeNMTH0GrN6woXoMcuYCQ5SWJ4tTtEmkh02wNsRad1Qwvvn5IGfcwQvGYxLA/7insNaR4K6ak86/wChFi9J00qqAaacI7U+TQtcA+YHqafWcUp01QdJKVIVmCNQaERNMK0g7opAs2KZMmAfEogDk8HTR0mFZFzTpyfESkYVZVbIt8xGR0KxyUSZaJaWZCQA+ZYZlxmc4yDg6hMsu2ok4UrDuzM59hmYikLExcydTepLBBDJBBJL5OstXgqKdy2AWgpQwHOhIS9a8qgdoKbRTkSwJaQEgMAlmYDp1iuFhATxYvi9CuZgU4Ln0DuQciWeDlq2SeRJnDzrRUa1JUnmN1hypFGw3R48wJS295q/AQkqPXSnHhDha7za0S5LEuCouMg7AAAaOB6R0ml8TusiZY5BUkfdkrBoCSRiUcIoMqkHlnDTfuzaEWBMuizJVjc0dycTerj8ogzcl0/fKWycBrk5xDIitKFWmvKBdvtybXb0WNGMy0ArmuwCMDksWq6jLS2hOfBblM5VFFbZu6vAs6pqlBMyc4S/wpG6gZ1Kll+6eEB7tQE24EElzhOKpY4tdHIHvlDRtNMPhlMhKQEDCgCgDBhQDIUA6Qk3ZOWJqQo75WGJDnNm6VPrDdMWhxtdjCJqglLAkENqSTQdYP3Vcoky1Fai6yFKJZkkgJwhuHCsVLos5XaMSmIRvE+3rXhpzgpeKispA3QASp+LU9KvpEoXTYeZUIqrzmItUsJfCnES+T4VEivmIy/3UxtZZmXLUKFSQ6hUl3yHeFW0oJt0mUPJiArrhSScq1bvTjDxfcwpw7oUCkBLt5smbjBnwhlhhDYu7gJQmlyVFRBIZmdHyxV5w0icEdVFvWKl3JCJaUn4UgPzA/eK8+2BGJSiGSKdTqfrUxSOESk9zFb+q9qeUyCWDYm1Y0qxyqaQtXOkBC1glOKX5gWKMVCp2LNUZaxNt7eCzICwN1a8KH4M5UOwZ4r+CqTYxOKRhnS0iUlTEKL43UP7QACxG9iA+KFacs/ZeNKkPezF6qVKM6bhwuU2ZABTiSKeKQSS5dn1qRnEF+2kAGZMXhWRRxnyHPTjHMJe0ltTSZOmId95KQpXRJcMdMwIsyZtptH3njqeWUgEsokhy6iRWhDjLk9YecHVWKmt1mlpW81CKMFJy/MK9Wjotkkp8JI6nTUntCFZLGV2qWC26caqZlIKshlvBIjoKVskAJGEAaan9onL0K+LF7aAryOWhGnYxf8A6dyMKJ08kv5Ekjk5I6uB2MA7/mrUspxV+mYaQ22e6vs1mlSAXwgFRPxKJJUTXJyW4D0CR8chWVRJeRBSrsPr2jl67J/1stCSWxAhuQcfJo6ta7MnwCCQ6xQ/IxyuwTl/byajAhSnbVghq/m9odc/4NHgelScEpKXdnJ6mEraS1pZRNAOOpB4DMawyT7WcJcthGZ6f7rC7ZJH2m2yUEOkLClFj5UHGacwnD/lCwVs6WDqGy9hEiyS0UBQgBbUdRDrU3HESYG3tfdViqUJqond64jA7aHaGZLK0y/NkhiBvHNVNASajRPSFBcqbOw/apqpiJXwqYBRSKOABiqBVTnTUxZZJqIQvH+oEqU+GWqcBkRROT+Y5jmBGlu2glzrGuYk4FFJDUJDjhzqIHqkJmqCWoXduQdX/wApgDaboMmYUg0WW6gVJ7B4DjCTrsdXEcNkZQFnTk5DnOvEehEFryyKg7NppyrAa5VtKAG6xxNwCtOn7RNbrSoUBodKH9KF2jK3cmPJAi02sJfMvx/inpBDZhYxePMFAcKAM3yJqKguByZXJgF53ikEAbyjRg1ScujwxJT4QwpA3Uh2epYYld1P2itUrBFWyzabYVLUcRqdIyIpV4IwjEvwz/Y2Q0yHBo8haOyTbG2LwbGZyw5U6kgmuEOR3VU9Ghfvm3JmzWfMgAt2p3gta9q5E5CpSDvEMhjutkpL5JGHXnA+67KJ1ulSgQtAJWSQxSE1Z83CimNFeTbEpJUOlx2VNmswmKA8RaXxEOQD5U58MI5kHoF270LmXicRxYUDMu2JQP8A8nsDBfay8wAmWktVzh5UY8h9VhKtuIJmSgrAVr+8ORUlIATLB1BUVE8inQwsVbaKOPipHRbwv6WmUpKFjdHEuWyLs2lA4gbssfCSpSqrmpUrngDEdMSiV9AiEW77s8VcuVKOArbEpNGR5VNzwue3OOjXekK8ZQYJAwJSNAHDDgGb2gOKh2I3eKKwtQmSwSrCS9RxqCKdPbnC7Is5NplpUHUFPiH4d79Iu2CeUSSkKBUCxf4alyBV8zEex0pSptpmLLhKcIB4qzHsnLTFHKLabF4dDhLvWXZ5Kpi1BAUXJPmIYMhKRUklywhWtd4TretQTikSUFy1FTK0xcAwNNWqKQKtMwKWfiWS2I5kqLnoKsBo0E9k7wKpE9QG6JrJPEJSHPcue7aRSS2RAiKwSFqtslKgkLCBo+RKMTcSlxTL1MO0+WjEgrDJRvq4Jwb2LjUgBs6wm3DPKp86exNcKTRgEBiRwqpb9NWhq2stmCxlQ8ywBT8IKj6kRLbbodrgJS78E1Cm3QFEZgl3q+mZ058IFX5PCkiWDnvKFWbQEjjTt1hBslv8GUFTCMDYgylEnEXCXRWtPUxBaNop03zKwqJclICT7ZHmMmAEFwk2x5QiuC1t9bCubIkIIWcglNHUshKUjn+46k3b7NNShJtChNXKSlCQGCElKSDhwpALVDtkBxMDdirG82dOUTiDSwpy4K2XMW4LvVH/ALcYtbVW8pVhemYDZMKDPPMA8zFYcqKJPi/YJvBQWScQJHDI1pp/dBuxoEmxhb6FfrVNPy4YUV4lBKRmtYSDwdkpHqX7Qz7WTlSrMpFACyQORp2pHaitqIEDdnbWZtrmKKmQkCgFN46+mf8AEPFhtxmIUQQDq3859oRP6c1VaSwYBGejmYf3MXLIFyZiwZlQ7B3BB6lwWY8OsJqxp0ho04Be7LMbRbpaCSQlWNR5IL+hOFPeG+8UkzACcz9fvC7sGh5c20f3Hw0E6hNVkHUFVOqDBa2WvDvk5DdrqaRJrpgTyRXxawpe6CcIanL2+jwhJ+yr+3TiaJWlOEE6TCHpoXSaQ0G2JkylTphwpAxnq9B3MKF22/x5656gGOBNGFEhRy0oUisdnLLweEgyuYyFpUXbT59tY82QdUyapLBRGAck0KjTIkmWOgVAufPMwjAcRXkA5JPADjBnZyV4UpSzmpRAbgk4SroVOByAMBYi7Efysv3hIlgAJ+EipclRycnPtkIEWy0BSkoABdTnTnU9BBG8VjwyrI6ueYhOvVRTmAcQZII559dOkU0I2CTCcuR4h8TEwC8gPME5gcsYA/xPGBnieNaSDUBKlBzxIDdMJPpBCxqUmzOBTQnQcSBqS5/ygVcD4Z01QoSlCT+XFi7MRlw5Qqy2w3VEs29zLmggEpqCM3Ap60ePb5vTAgEb2Lyq/X+IBXhPUSTofr9/WK6puKUkVJCyAOOKuWpJjS9GLpkd7Re2dQZlqExbFMv7xROQbI8zqBqQOcEZm1KJKymWozHdlKBYO7MkhyRQV9I3l2UWdPhZqQkKmVffWQSk6EJSlKRzBOsA7dZcJO7qeFRpHOpSKRbjEuIvZw5ck5nerHkR2e0SwkAu+sZCX9HY9hi6jKSl1fEaMKgJoKc1OX6RNJvddnlFcuUDNVMUSsg7yTROLgAA4SCRUn4qDbgsYmT0rmP4KQVKS/mwkAIYMzkg9ARG16X5MVJQoKYqKlKAHwqJKc8mFKZBoessWLSPLdfEwpT4e9NWsISRUue+b5PTKJLySEBSFKxrloTLJcl5ivOpzUsyvaKOyKD9oVNZ/BQVB9FL3U96k9oy/bO0wqBLHzdcn6U9YNJPaHfZfsMlcqz/AGlJZRfCGfcScFXFMRC+wfWNTfi1z5BTMKZaTiUgOkEuApw4xbopXTmYM2SzpNllA1BlgGtN5L9vM/aAt0XWRNKKEjeB4hmb0UDSFtO2xbZte1+BUxSkHDiIP5hkSaZ0fuKw43KgSrMCQQucDMIOYxJAT0VhCSeDtCraEy/tUuXMlJKUlKiAfMTTCR8QIalMq0hv2lVUqBdj6cgIDpJIDt5E6ylKpwFRjLDVgXxGmrO0HpU1MhBRJUAEAsBSvEvAW70KFpSvdYj7sOBwBSA2YBJbh3gjdtgHioFoCRvlWIFqklSegBIJJpRtYE8jdqghdsvw5aATvLJcHiolUw65B2HKL21l4gSkFifCUksX6N7tFGUSLSKnCmWpKcnByOVHDqeL1/hC5akqNcNQ4cjNw/TP9ojJ00UElCZZQtQS7AS5YrugBIJqcyxDxXkSSAss4TQ8MSv4d4IfYhKATzf/ACLn2p6wOl/dyZkwsSke5Ab3Ii6YsnY2XNJ8KzS3+J5pzGLF5O2BvSBu0CPEZflKWCjoU6HqCQOhhktUpKpIwuwDJblRuVPnAG1AmUpOeJOrU0HWvzETjO3YJYYEuRHiWlAJogFXpkOrl+0TbX24lGF6YtDEWzKWtKpZAIYhRAB8hYs+W8308abbGWlIw5qU7M1AD+pT6xoxvRKQd/p1Yf8Apps0unGtgqlUyk1Of9ys2zGcVraVTbZKs8onBNmpSSEh6kYi5yYYlcIOqsirJd8mWCARLBLl95e+tDDgpRrXNqNVYuwYpq55STLs7LD5GYotLSeLEYz+RtYCzJyGa4iNV53omzoTZ7KkmXZVBJJIqCFFSlEZnE7tUkmN514mcqWoBQlhsO6WUWz6QuXN99JnpJqVc6thJc8WJzjJV8hKPDUWQg1xZDiM+WkZ5p26NCS2pFvby8MclMsFihWNbZMAQAe5ev8AbHt0WMyrOhUwELWVTVgaYqhwQ4ZOFLaN1gTZJxtNpQJY3FqBAUAN1FVCuii4H5oL7UXipCTkMRIKnzeoBPEHrSGzSiTwsoFbJTVFc6YhYSRLwy+KVz3lhfDdGJ9a9Ya1TkpCUIolACUjkKDPpWFrYVGFM0qGeADXIrY+/wAoPXlZdzEOHOJazue06Pxsy02jMEgghiOsJ1pUrxAk1KQw70S3cvDAuecJbWkCp9lUqehQoTp+VP7kQYOg2eXpeq5ckpUGo3t+kX7NcK02ZMoqZQGLoVEqI7O3YwFvK241grSClJDivuR0hulTWQQpalBn0JrrxOcM20lQErttiVfcgS1lNANG6DPXsYl2Ps4VMUVZSiJjZuWIT6GvaMvSzkrNXdT9j/uLuzUhpU5WpU3ZI/dR9I0zdaZKPyKqZhmTLQSS5KX/APbl0gde89QwhvhZzV2pBYJ8MKURVZfs1OebnvFW3SzNAy78eRhIyW6wu6FsqHP3jIsLlEEjhGRp3ISmOd1/dKMrdcu4atCAl+TLy6QKvWy/erAoAcI5hv0ygwN+2SmGEYiXNXcFJ4PoW/DygXfFqxKWlilQWWfJQFHB1o3tGaN7r+gvgu7G2EITOUdWBHIYv3B6RWvcpNQxFa5jrBnYqz4pVpBz8T5oSP1PvAK0SQVKlpIOBWHCdApjh6O/y0hOZyf8GfCDRtXgCz2eZn4KMT0YkDdJy416aNGoWmXakfjBKWpmANejtyifbe1ucaQklTAmpKcwW00bue21ouEKmS5inJCd1A1xAAlunp2hk00vsHAEviU1oRMAoFoxF8ikhvmPaG6+J2JkdXpm1PmxgFetyrK5ZWAE+IgEO9Cd49WfoGFWEHtp7SZJ8RgqUAHBfEKsMJHMjPnHPLSD1gW1ysLMCVIViS2rZpfmeEQX5fCkB0qc5MpIVQvvBxvNhTp8WtWK2WRjkguGrvBjRj7nhnCpfk0omlJJU5SdWUGDDJjrWusPFXIF0N1msM7FLUVAbgUrnuYSlxrUZ5sOFC+1stpQUokEEhBA1Pw9DQ9n0gXdV6pxBJWkMQGJGlCAM4PbUW5P2ZZUCUpFeeeTxklJ7lZorGBMXeImJKqgpBKnZu3qIHy7AVSWS+GYXrXRyH6B42uuyKnWealOZOEf5VIyrp7wwoSlEnCWBACQrhul6vQNQnTFF+HS9k69hSwzlLs6FN5kjtQH+WzIJziheswoDgOW5ZgfQ7iDAseCVJIZDy04g/4RQ5v15aQvS72ExS5axUkszVqzGnBq8H4B46a5oEgVdM5X2wqbzSyk81Bi56ge0RXmgTLWgsFeGFLKfypKxm2ZwhnY0fOKgt2C1TEkugE+7V94lUB/1U4kv4eFmdgqYlOIcd1Cqc41qNSv6E5DV2XwqbZvAYLmJDmWwDh80p+FWhFKnVyD7tQtFlkpscsuQfFmrHxTFUPYBgOQELGzNsMm1ylAYsRwZkeYYQaEZFi2VIubT2eZ4mM1CqPzHHr+8I1U9vXI6drcWdmphVJnAHCcVFOQxIbIEOKAQv2ubjU5qol+n03tBfZ6yKEsqPlUd0HUOd6mgeneB1770wqFAp/ahz+qw0cTZ0ngv3ZbMEoLZlFkIILEBISsrSWYkqKaUyMFLyvJU0ByXI3mGpD0GhKS5HNXUrptLWWzoDOMdf8AIFuBoU+kELiWlUtYVmFgp7AfqSO8DUjXkdCVraGLg3CUVqXds20hlMx0kEUaFu458ta2Dgu1eYLHuYYBLILK9dDyPAxg1PlZVcUV5lkYOMoXLZaDi8Q5pcJGTaE+kM9rLSzwHzhEvu0KE0JdgUEn1iuktzJywDrTaCVKJdiWPcN8w/UQzbLT1TUgqJeWcGfmBTUF+AZu0Kc0HAo8CPctBbZW8ClWDJJqTxJYCNeovDAkXkOT7OkgghmJDcNW6ajrG93SAhCviBU7ccnB5R5bgkkka+bnoDEV3zMwTlGK2VpFG9SSqtH7xXSk6HjFi8Pl0irJWS7VpQ8Y0r4keWYUD+2PInKFfQEZBOsZr5swlypZVM8ScCC9APMMWFLAqDFn56QsXzbwuYhQUDgLthO8NcsqD1jW32tU0rwZJQQVHOoLV5kFhG1xWdQUpaVYVCWFO3lMzIVyLDOG215ejk7wxhuyxrssszF7vjnEEqDKToMQHlJBG7pqxhYkpUm1AZ/aDQpDsR0q4Ldi7xveV5rBAWSt8wSdecT3ZaZnh40ghSzhfVQoGT+ZRqBmUjlCJNXL2PSeLClpuWZaZnhKmJQENjXUp0IASKqViDM4FCXhrmyZMiSlCfvCEtiUElSmHoMhTIdor3XcYs8lSp7eJMOJf4Ql8KSdWdRPNRFWcr+0F6hJdIZhukqbNuFebQF6EbLl63qCWeozJOXPpG+0IM2zrQCA4FTpUKrQ06QkLthqtVX00984YZ1tWARmkpCkEvVKmavEEtzjpxapoOmrtEWzJSEzEpmEgitClIORzO8cg7DhWkC9tVJ8SXgLlEsJUQQ+JJcENUNiPVnyYlp2ZuhCUGdPSEoJBlIcArJd1EP5AWZ8+jEitqZKZyinE6wlS0sBVg2Gnb0ikZLedKL7Fi7Laqin3kEK/MAag82/XhDxtJbPFlLlhQxEDC5o38whXPKddeD+jA/ODkxeLMmiW6YQx9aH1jtZZT9DaKu0FLmUJU2alKgE4Ul3rkXbm78C0MljuD7sTZgDKdaAdQWCVqDZYUin5cmqobM2ZVpnYfgIGM6pCTX9YZdo9q0rQtGEBDYUihdIHBsnHSkRknur3QzXfoL3rZiZKiCygkt6EDt+0c42fpPlMa4stGNPWpI6CHeRbPFsyFuRilhgNHSK8XFR9CF+w2RItYmJTuUoHOFTCiUipDkkNq4pQQNHClE6XKYFt9kItcxLPjVhA1wlq010hivG60y5Jo3iDAoA/CEqqHAdQBelHfg8Nt17H+Erx5uEzSN1LeR8yXLBRy1aubwpbdWIrXiSrIKBFAmupJL5OGY6drqW6okeGJdnlFNqSAXwTHcahBd+7R0S8JYKSlJoSD61/WOdKtSpa0zcNJgLEihPxMcnCs+EOWz1u8azu+JUpSUnQsDT2+UL+RFupeh9N9GT7MZSVk7ygkV4k8M9GDc4Vb1XhYaO3Y/6EO8+TiSsKU5P75cmDekIl6pxGaP7VA+/8wdLORZERWMAb4TQ6gqqP/yY3krwSicipTBjoA7/AKRXlTWQUjIhJPNnYno8aic4A4Z9/oRdoWLDtyW4pUlT1CgFcGd35R02dIDFi3XL0jjljXhURooN3GX6x0tN7jwUKPxIBr05/KMP5MKdo0aXlgo3rbgEKSkijJA5qOnSEq/5xxywc0pIPOo/SnaD97mktwxXOTUuCawE2ssykzEqaje71/SKfj1gTVWWU5igNHBp+v6RFJm4UmrKcN2MTzFAWYHmB6H9ngeqezc3z4U/aNaRFsbP+QCkIWk5jeHz/fvF25LL4sxQ0o55VpCjd08NhLjVJHPMcOdYbNiZqiuYk6AHg+f00ZdWG1Noppu2ArZYVSp0yS53VMOhYg+hHeL9kKZaSFFlKFOZGbU7doM7T3IZk0zUrS+ABq5pfXoRxhUs8vFPAUXZ/lSKRkpwsDjtYeky90VjIsSpBAAjIjuXsFAC4LVKTPxzZS5klCfIGeYpVHKTRY826+g6Qy3xaJElMxFnR4aFKcgklvDG8KqJDKODCNUqbOBGxdnxTJkxTlMpiaeYiqUCnGsCb8vMFZwlxrwYVbo9f9xpl5PaBR2rcF7Fd9mtEgrVOUJyAVTAn4R+VSasGqk1KoP3eRLCZgASoJwSEu+8xBU+uB1AEguUk6AwM2fsCZCEy5hKZkw45jHeAD4UVGfLQk8Im2h2iRLOFGHdSEpYUA0AFaZczrEpO3SKqFK2eXxfrJwIJLU1PTrx9zCjMtYmSySsviLPmTQv7n6pBbZlSp0yZiqEyzunUqUC5PEsfkID3vZkS1FCM8YPQYRTuYtCKXiQfsgkz6M7qHWsNtimrtCLPKQkiaoMT+GXuqPJgx0zEKEpbmoOJRoADUnQN8o6Rc8gWWWRNKFLG6oACiikFUoEGoQGxKyKmGSajUwgx5JdobOmUgqKiwYYcywow/fhCrs4fFtSxMfDgLNocaWoNHMbX7f5muAGSKP7t9cu8uxJTjK/ixMTywhTdH9xE4R2xKSnZDK2eImlKQ+8cuFDrpT3EQ7SSFJmyUSwEujAwoMwHfh5S/CDyrR4hmlIwjJnolqV/wDF35xBsvcP2ib4qpj2eykEkOcaxVKEDgKKOeg1oVJ7rYvCwOFx3Amw2VWIDxVp8xzIyJ4pBLsnhzeOdbQWtLqZq6/oOQg3tJfqt9FTMWd9vhAylip8opTV+UJF4YsZSobwqR16UZmgQjcrGlIadkr6KkmQcwHlnU/h7Vb0hquMJkoTOKMU1XlWQWSBiAUkEUUcSgVcG6Qm7ASErtC0EF/DxhQSFYAk7x4u5SQ1SpKRrHTbchKQlJGEJSAEguAwAZyzgNnrwrCakVFtrs5T4QKvLaGYZRIIVM0BJANa5cnbnrChtPfuJQSFAtmCyoI7QXimoRQtQt7mEtUjVRcmrDn1MPpJVkSfJWt810ShokKArxViy0z704QW2HvLw55SSWmJy4lBxD2xDvAi2ShukVBB9QTT0wn1iGzzihaVj4VA+9fXKNElui0BOmmdP2jlUxu1HcfTQiJtNVgpqos71zcONaUeHC8rSFy2TVxrp/GUKtqQlAllt/GcRbRmbpq3GMmhw0ymph4KCE4XB1YH0NPcRXsx+8biW9YcJd1pTYAsh1TlYu2Q9R8zCoiU0yv9wdubfofaNMZKRJKkb2lDEEagF+f+3EOuyluxWcE5pKksz8CKdGhVnWElyK68WzeLezlswhSAQQopV67jPxLpiWst0Cum6kWdokGYrAHJozsMs3JLZExHfx8WzylOFEjMF/LSvNwYs3g7pdmIb+flAewzVCVMltTFqPK/DUOO0T01cV9BlywZMmEy0pagJPrl+sVp+QhzunZ0mVNmrDJYJlg5lncjlkH6wp2qVRR4LI+vWNUZJukRpohkzGrqKw37JzgDML1JT6ByPd/aE5PHhBK7rUZfTIjiP4gasN0WgxdOxq2svBSUAJJDli3CphQk2lQWFjzAvDdaLD41nChUNRzn3NXhUl2UhdA7cGiOhSjRSTyPcmeFJBGRDx5CvIvkS04PEmJbRhSr6qEZE3+Ow7gTZbzmS0lKVEJVmOrV9hGsifhWlTPhUFNxYvERTHkbDPbCd53uZynqAa51JZtPaKs9ZWtJNTRydTRz6xADE1nNQeEKklwFyb5DNnvEyASz4ktQsX0L6NUwAnzyououeMEbbPChTPhA5cGILdDl/Tq5RMWbVNS8qQd1/imlsIAbewviI4lHGKu0FsMtS0pVjWtRKiW3XL4QwZg7Px5CLydswixypMoYVITgqMizqUNCVEkk84VcR7u8Ik5St8Duox+zWQvEreLHTgOQ+s4vXK/joemE4ue7UN3AgY1Xi/ctu8O0IWt2yJGj0cjVnfjSHaFi0+Q/tBdk1UwJlHMAFAJcrVxehzAc/pDLaZQsNhRJCilSUusigBVvEhzUkkt0Ggosy9rJcqatSZZObKP4i5DOGbJy5zyd4pbQ7SqtBSGwhNc3JJyJPJJZ/lEKnKl0aPCMW08nsi2yy5U5J6FvUwMvtlWgFLkLAAYVJywgNm7RT0h0/pjdCptoM9f/AGbOyq5KmfAkOGOGq+RCeMVrbkz3bGnZy503bZfvQPtCyFzdShg6JYb+0HE9Ri7MC2i2jUVlCXJNCBp+GhzGv0IJ7UW8qmmY5DilWb8Q5nLPQcHhNtNuASUS3KlPjmAGg1QgnPgV9WzpFPe7OqineEx3JNRpxfWujetO4mbJyVm+p49ekELxPiTCpRYnhTSkU500gDg/z09otFUG7Cty2QTZE1BCcWIYCWdOIdKA4TXke4CYllKBGWnTT1g9sXbD404M4MknCz1SpLNzDkwFta1KWSsVJ3izO2Zy5HKKLkAbu+2CiFKIdKSD1QCxHeNpVlVOlqwYj4mEIfTeLqbkEq9IoXTYZtomYZWHElJVUtkwAyLmoYQ97JXQpPheLiR4IBI+FRW6cJOSmzoSwD6vEWtuUUct2AbtbaikiSkMiSgJSKjJIDnuDCpfFnwTVJAoXUk8X/ao7QzbSWl1TVmKd52QLlSJymrJAPUpLn5e0LpugyyivLWQhKn82f8AkCK+vtC2pRSSHIrRi2R5cCBBtMkplglmVLCgxq+bGvADLJ2gZNs+NWFLlSlZdm/ntFoYsSWcl2y30siXLmFJSCACRUDJnGY6wTu2xYlTVpBDTFA/NvWPZdzSkpCSkEgVVqTxeGbZSwKUhSaeGFOH0YOolXBqV4RGTWaDGT7Bt+XrgEuVLNQGUntX5e5hMnF0qD1KnI4OB+3vDhf9ilidMUlDKUamuWZ14gQqeCPvNSCG70aDpUNqOwYlWfOLEhVBx/Q/zEC5bEjUf7+Ue2eZQ+0aGSGW6r5wp8MkYS7cuUF7hscoKXNmgqbdSkOATQlRPSg7u8IQnEF9f14w+3NY1GzoKvMtOJuRdvUMYy6sNqtdloS99DJKvWUkACXLHLAD7tGQNl2ZSQBwjyMmz7KOX0c5aMwxkZHpmMxSI1SmMjIBxstMR6x7GRwCQLpmYkTOIjIyOBZImYNRHhIekZGQTj1SHiGaGMZGRyOPZdcszQdY7eZMmzWYS0giVKph1mL+JayMySx/hhGRkZvyHwi2krOY3jfhtM8ID4Mbl/i7aChYfLKNLTZwMhGRkO0o4ROTtg20zSkgBSmbiae8VZ83EGJPeMjIokcghsslrSCkZJKS5d3oVHLR6Rbv26MMxshhB76j6fOMjIScmpIolgo3NfEyyzCpGApUkBaVB3CS+YqD7cQWjo94FcqXKcYGlKWQ4VvrychsTbwdg75RkZB1OBV8hFtKjPmCUKB97omCMiQhUkoU4wpAcMSRhAAqMuUZGRN4qii7AM9ZCQCXCQztoMvbSLNwWQOV5kAB+BUHPthrzjIyKP4iNhZSXLDWOg3NYkos6U0ICfvHDvm9DQjEk8chGRkSvIK8bFXbxCJcsTUuFKVgZ3GJios9QzGpNaZVjn12jHNKeI+X0YyMi0VUW0cnaNb3suBVen7QMEZGRWPAGWjJCiEp+IgDvSOweEhASCkMnCgAAOwGEfJs4yMiOrwjm8kVkONAUwr+bj+aMjIyJUvR25n/2Q=="/>
          <p:cNvSpPr>
            <a:spLocks noChangeAspect="1" noChangeArrowheads="1"/>
          </p:cNvSpPr>
          <p:nvPr/>
        </p:nvSpPr>
        <p:spPr bwMode="auto">
          <a:xfrm>
            <a:off x="63500" y="-1539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a:solidFill>
                <a:prstClr val="black"/>
              </a:solidFill>
              <a:latin typeface="Arial" charset="0"/>
              <a:cs typeface="Arial" charset="0"/>
            </a:endParaRPr>
          </a:p>
        </p:txBody>
      </p:sp>
      <p:pic>
        <p:nvPicPr>
          <p:cNvPr id="2052" name="Picture 4" descr="http://www.mongabay.org/images/external/2006/satellite/asia/kalimantan_02a.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558" y="1714500"/>
            <a:ext cx="5448300" cy="38671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p:cNvSpPr/>
          <p:nvPr/>
        </p:nvSpPr>
        <p:spPr>
          <a:xfrm>
            <a:off x="6277819" y="1734016"/>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white"/>
                </a:solidFill>
              </a:rPr>
              <a:t>Metas</a:t>
            </a:r>
            <a:r>
              <a:rPr lang="en-US" dirty="0" smtClean="0">
                <a:solidFill>
                  <a:prstClr val="white"/>
                </a:solidFill>
              </a:rPr>
              <a:t> 2,3,4</a:t>
            </a:r>
            <a:endParaRPr lang="en-US" dirty="0">
              <a:solidFill>
                <a:prstClr val="white"/>
              </a:solidFill>
            </a:endParaRPr>
          </a:p>
        </p:txBody>
      </p:sp>
      <p:sp>
        <p:nvSpPr>
          <p:cNvPr id="21" name="Oval 20"/>
          <p:cNvSpPr/>
          <p:nvPr/>
        </p:nvSpPr>
        <p:spPr>
          <a:xfrm>
            <a:off x="6296869" y="2895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white"/>
                </a:solidFill>
              </a:rPr>
              <a:t>Metas</a:t>
            </a:r>
            <a:r>
              <a:rPr lang="en-US" dirty="0" smtClean="0">
                <a:solidFill>
                  <a:prstClr val="white"/>
                </a:solidFill>
              </a:rPr>
              <a:t> 5,7</a:t>
            </a:r>
            <a:endParaRPr lang="en-US" dirty="0">
              <a:solidFill>
                <a:prstClr val="white"/>
              </a:solidFill>
            </a:endParaRPr>
          </a:p>
        </p:txBody>
      </p:sp>
      <p:sp>
        <p:nvSpPr>
          <p:cNvPr id="2" name="TextBox 1"/>
          <p:cNvSpPr txBox="1"/>
          <p:nvPr/>
        </p:nvSpPr>
        <p:spPr>
          <a:xfrm>
            <a:off x="609600" y="6007953"/>
            <a:ext cx="7467600" cy="400110"/>
          </a:xfrm>
          <a:prstGeom prst="rect">
            <a:avLst/>
          </a:prstGeom>
          <a:noFill/>
        </p:spPr>
        <p:txBody>
          <a:bodyPr wrap="square" rtlCol="0">
            <a:spAutoFit/>
          </a:bodyPr>
          <a:lstStyle/>
          <a:p>
            <a:pPr fontAlgn="base">
              <a:spcBef>
                <a:spcPct val="0"/>
              </a:spcBef>
              <a:spcAft>
                <a:spcPct val="0"/>
              </a:spcAft>
            </a:pPr>
            <a:r>
              <a:rPr lang="es-CO" sz="2000" dirty="0" smtClean="0">
                <a:solidFill>
                  <a:prstClr val="white"/>
                </a:solidFill>
                <a:cs typeface="Arial" charset="0"/>
              </a:rPr>
              <a:t>Instituciones financieras, productores, compradores y consumidores </a:t>
            </a:r>
            <a:endParaRPr lang="es-CO" sz="2000" dirty="0">
              <a:solidFill>
                <a:prstClr val="white"/>
              </a:solidFill>
              <a:cs typeface="Arial" charset="0"/>
            </a:endParaRPr>
          </a:p>
        </p:txBody>
      </p:sp>
      <p:sp>
        <p:nvSpPr>
          <p:cNvPr id="23" name="Oval 22"/>
          <p:cNvSpPr/>
          <p:nvPr/>
        </p:nvSpPr>
        <p:spPr>
          <a:xfrm>
            <a:off x="6327309" y="4038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white"/>
                </a:solidFill>
              </a:rPr>
              <a:t>Metas</a:t>
            </a:r>
            <a:r>
              <a:rPr lang="en-US" dirty="0" smtClean="0">
                <a:solidFill>
                  <a:prstClr val="white"/>
                </a:solidFill>
              </a:rPr>
              <a:t> 14,15</a:t>
            </a:r>
            <a:endParaRPr lang="en-US" dirty="0">
              <a:solidFill>
                <a:prstClr val="white"/>
              </a:solidFill>
            </a:endParaRPr>
          </a:p>
        </p:txBody>
      </p:sp>
    </p:spTree>
    <p:extLst>
      <p:ext uri="{BB962C8B-B14F-4D97-AF65-F5344CB8AC3E}">
        <p14:creationId xmlns:p14="http://schemas.microsoft.com/office/powerpoint/2010/main" val="86454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 grpId="0"/>
      <p:bldP spid="2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8382000" cy="1815882"/>
          </a:xfrm>
          <a:prstGeom prst="rect">
            <a:avLst/>
          </a:prstGeom>
          <a:noFill/>
        </p:spPr>
        <p:txBody>
          <a:bodyPr wrap="square" lIns="91440" tIns="45720" rIns="91440" bIns="45720">
            <a:spAutoFit/>
          </a:bodyPr>
          <a:lstStyle/>
          <a:p>
            <a:pPr algn="ctr" fontAlgn="base">
              <a:spcBef>
                <a:spcPct val="0"/>
              </a:spcBef>
              <a:spcAft>
                <a:spcPct val="0"/>
              </a:spcAft>
            </a:pPr>
            <a:r>
              <a:rPr lang="es-CO"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charset="0"/>
              </a:rPr>
              <a:t>Programas Piloto de Enfoque Integrado:</a:t>
            </a:r>
          </a:p>
          <a:p>
            <a:pPr algn="ctr" fontAlgn="base">
              <a:spcBef>
                <a:spcPct val="0"/>
              </a:spcBef>
              <a:spcAft>
                <a:spcPct val="0"/>
              </a:spcAft>
            </a:pPr>
            <a:r>
              <a:rPr lang="es-CO"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charset="0"/>
              </a:rPr>
              <a:t>Sostenibilidad y Resiliencia para la seguridad alimentaria en África al sur del Sahara</a:t>
            </a:r>
          </a:p>
          <a:p>
            <a:pPr algn="ctr" fontAlgn="base">
              <a:spcBef>
                <a:spcPct val="0"/>
              </a:spcBef>
              <a:spcAft>
                <a:spcPct val="0"/>
              </a:spcAft>
            </a:pPr>
            <a:endParaRPr lang="en-US"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lt"/>
              <a:cs typeface="Arial" charset="0"/>
            </a:endParaRPr>
          </a:p>
        </p:txBody>
      </p:sp>
      <p:pic>
        <p:nvPicPr>
          <p:cNvPr id="1028" name="Picture 4" descr="http://www.anarchija.lt/images/stories/paveiksleliai1/afrikos_ukininka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465" y="2133600"/>
            <a:ext cx="6029323" cy="401955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7239000" y="2590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white"/>
                </a:solidFill>
              </a:rPr>
              <a:t>Metas</a:t>
            </a:r>
            <a:r>
              <a:rPr lang="en-US" dirty="0" smtClean="0">
                <a:solidFill>
                  <a:prstClr val="white"/>
                </a:solidFill>
              </a:rPr>
              <a:t> 7 </a:t>
            </a:r>
            <a:r>
              <a:rPr lang="en-US" dirty="0">
                <a:solidFill>
                  <a:prstClr val="white"/>
                </a:solidFill>
              </a:rPr>
              <a:t>&amp; 8</a:t>
            </a:r>
          </a:p>
        </p:txBody>
      </p:sp>
      <p:sp>
        <p:nvSpPr>
          <p:cNvPr id="6" name="Oval 5"/>
          <p:cNvSpPr/>
          <p:nvPr/>
        </p:nvSpPr>
        <p:spPr>
          <a:xfrm>
            <a:off x="7311697" y="3949118"/>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a:t>
            </a:r>
          </a:p>
          <a:p>
            <a:pPr algn="ctr" fontAlgn="base">
              <a:spcBef>
                <a:spcPct val="0"/>
              </a:spcBef>
              <a:spcAft>
                <a:spcPct val="0"/>
              </a:spcAft>
            </a:pPr>
            <a:r>
              <a:rPr lang="en-US" dirty="0" smtClean="0">
                <a:solidFill>
                  <a:prstClr val="white"/>
                </a:solidFill>
              </a:rPr>
              <a:t>14</a:t>
            </a:r>
            <a:endParaRPr lang="en-US" dirty="0">
              <a:solidFill>
                <a:prstClr val="white"/>
              </a:solidFill>
            </a:endParaRPr>
          </a:p>
        </p:txBody>
      </p:sp>
      <p:sp>
        <p:nvSpPr>
          <p:cNvPr id="7" name="Oval 6"/>
          <p:cNvSpPr/>
          <p:nvPr/>
        </p:nvSpPr>
        <p:spPr>
          <a:xfrm>
            <a:off x="7334236" y="5257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Meta</a:t>
            </a:r>
          </a:p>
          <a:p>
            <a:pPr algn="ctr" fontAlgn="base">
              <a:spcBef>
                <a:spcPct val="0"/>
              </a:spcBef>
              <a:spcAft>
                <a:spcPct val="0"/>
              </a:spcAft>
            </a:pPr>
            <a:r>
              <a:rPr lang="en-US" dirty="0" smtClean="0">
                <a:solidFill>
                  <a:prstClr val="white"/>
                </a:solidFill>
              </a:rPr>
              <a:t>15</a:t>
            </a:r>
            <a:endParaRPr lang="en-US" dirty="0">
              <a:solidFill>
                <a:prstClr val="white"/>
              </a:solidFill>
            </a:endParaRPr>
          </a:p>
        </p:txBody>
      </p:sp>
    </p:spTree>
    <p:extLst>
      <p:ext uri="{BB962C8B-B14F-4D97-AF65-F5344CB8AC3E}">
        <p14:creationId xmlns:p14="http://schemas.microsoft.com/office/powerpoint/2010/main" val="188233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0"/>
            <a:ext cx="9067800" cy="1143000"/>
          </a:xfrm>
        </p:spPr>
        <p:txBody>
          <a:bodyPr/>
          <a:lstStyle/>
          <a:p>
            <a:r>
              <a:rPr lang="es-CO" sz="2300" dirty="0" smtClean="0">
                <a:solidFill>
                  <a:schemeClr val="tx1"/>
                </a:solidFill>
              </a:rPr>
              <a:t>Plan Estratégico de Implementación y las metas Aichi: el logro de las metas puede hacerse utilizando múltiples fuentes de financiación en el GEF-6</a:t>
            </a:r>
            <a:r>
              <a:rPr lang="es-CO" sz="2400" dirty="0" smtClean="0">
                <a:solidFill>
                  <a:schemeClr val="tx1"/>
                </a:solidFill>
              </a:rPr>
              <a:t> </a:t>
            </a:r>
            <a:r>
              <a:rPr lang="es-CO" sz="2800" dirty="0" smtClean="0">
                <a:solidFill>
                  <a:schemeClr val="tx1"/>
                </a:solidFill>
              </a:rPr>
              <a:t> </a:t>
            </a:r>
            <a:endParaRPr lang="es-CO" sz="2800" dirty="0">
              <a:solidFill>
                <a:schemeClr val="tx1"/>
              </a:solidFill>
            </a:endParaRPr>
          </a:p>
        </p:txBody>
      </p:sp>
      <p:sp>
        <p:nvSpPr>
          <p:cNvPr id="3" name="Content Placeholder 2"/>
          <p:cNvSpPr>
            <a:spLocks noGrp="1"/>
          </p:cNvSpPr>
          <p:nvPr>
            <p:ph idx="1"/>
          </p:nvPr>
        </p:nvSpPr>
        <p:spPr>
          <a:xfrm>
            <a:off x="457200" y="1371600"/>
            <a:ext cx="8229600" cy="4525963"/>
          </a:xfrm>
        </p:spPr>
        <p:txBody>
          <a:bodyPr>
            <a:normAutofit/>
          </a:bodyPr>
          <a:lstStyle/>
          <a:p>
            <a:pPr marL="0" lvl="0" indent="0">
              <a:buNone/>
            </a:pPr>
            <a:r>
              <a:rPr lang="es-CO" sz="2400" dirty="0" smtClean="0"/>
              <a:t>Programas Piloto de Enfoque Integrado: productos básicos y seguridad alimentaria</a:t>
            </a:r>
            <a:endParaRPr lang="es-CO" sz="2400" dirty="0"/>
          </a:p>
        </p:txBody>
      </p:sp>
      <p:sp>
        <p:nvSpPr>
          <p:cNvPr id="4" name="Oval 3"/>
          <p:cNvSpPr/>
          <p:nvPr/>
        </p:nvSpPr>
        <p:spPr>
          <a:xfrm>
            <a:off x="2209800" y="2286000"/>
            <a:ext cx="4076700" cy="28956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2800" b="1" dirty="0" smtClean="0">
              <a:solidFill>
                <a:prstClr val="black"/>
              </a:solidFill>
            </a:endParaRPr>
          </a:p>
          <a:p>
            <a:pPr algn="ctr" fontAlgn="base">
              <a:spcBef>
                <a:spcPct val="0"/>
              </a:spcBef>
              <a:spcAft>
                <a:spcPct val="0"/>
              </a:spcAft>
            </a:pPr>
            <a:r>
              <a:rPr lang="en-US" sz="2800" b="1" dirty="0" err="1" smtClean="0">
                <a:solidFill>
                  <a:prstClr val="black"/>
                </a:solidFill>
              </a:rPr>
              <a:t>Estrategia</a:t>
            </a:r>
            <a:r>
              <a:rPr lang="en-US" sz="2800" b="1" dirty="0" smtClean="0">
                <a:solidFill>
                  <a:prstClr val="black"/>
                </a:solidFill>
              </a:rPr>
              <a:t> BD</a:t>
            </a:r>
            <a:endParaRPr lang="en-US" sz="2800" b="1" dirty="0">
              <a:solidFill>
                <a:prstClr val="black"/>
              </a:solidFill>
            </a:endParaRPr>
          </a:p>
        </p:txBody>
      </p:sp>
      <p:sp>
        <p:nvSpPr>
          <p:cNvPr id="5" name="Oval 4"/>
          <p:cNvSpPr/>
          <p:nvPr/>
        </p:nvSpPr>
        <p:spPr>
          <a:xfrm>
            <a:off x="4391114" y="2196114"/>
            <a:ext cx="1895386" cy="14478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black"/>
                </a:solidFill>
              </a:rPr>
              <a:t>Estrategia</a:t>
            </a:r>
            <a:r>
              <a:rPr lang="en-US" dirty="0" smtClean="0">
                <a:solidFill>
                  <a:prstClr val="black"/>
                </a:solidFill>
              </a:rPr>
              <a:t>  GFS</a:t>
            </a:r>
            <a:endParaRPr lang="en-US" dirty="0">
              <a:solidFill>
                <a:prstClr val="black"/>
              </a:solidFill>
            </a:endParaRPr>
          </a:p>
        </p:txBody>
      </p:sp>
      <p:sp>
        <p:nvSpPr>
          <p:cNvPr id="7" name="Oval 6"/>
          <p:cNvSpPr/>
          <p:nvPr/>
        </p:nvSpPr>
        <p:spPr>
          <a:xfrm>
            <a:off x="1828800" y="2209800"/>
            <a:ext cx="1609814" cy="1371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black"/>
                </a:solidFill>
              </a:rPr>
              <a:t>Estrategia</a:t>
            </a:r>
            <a:r>
              <a:rPr lang="en-US" dirty="0" smtClean="0">
                <a:solidFill>
                  <a:prstClr val="black"/>
                </a:solidFill>
              </a:rPr>
              <a:t> AI</a:t>
            </a:r>
            <a:endParaRPr lang="en-US" dirty="0">
              <a:solidFill>
                <a:prstClr val="black"/>
              </a:solidFill>
            </a:endParaRPr>
          </a:p>
        </p:txBody>
      </p:sp>
      <p:sp>
        <p:nvSpPr>
          <p:cNvPr id="8" name="Oval 7"/>
          <p:cNvSpPr/>
          <p:nvPr/>
        </p:nvSpPr>
        <p:spPr>
          <a:xfrm>
            <a:off x="5791200" y="2599191"/>
            <a:ext cx="1581328" cy="1044723"/>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base">
              <a:spcBef>
                <a:spcPct val="0"/>
              </a:spcBef>
              <a:spcAft>
                <a:spcPct val="0"/>
              </a:spcAft>
            </a:pPr>
            <a:r>
              <a:rPr lang="en-US" dirty="0" err="1" smtClean="0">
                <a:solidFill>
                  <a:prstClr val="black"/>
                </a:solidFill>
              </a:rPr>
              <a:t>Estrategia</a:t>
            </a:r>
            <a:endParaRPr lang="en-US" dirty="0" smtClean="0">
              <a:solidFill>
                <a:prstClr val="black"/>
              </a:solidFill>
            </a:endParaRPr>
          </a:p>
          <a:p>
            <a:pPr algn="ctr" fontAlgn="base">
              <a:spcBef>
                <a:spcPct val="0"/>
              </a:spcBef>
              <a:spcAft>
                <a:spcPct val="0"/>
              </a:spcAft>
            </a:pPr>
            <a:r>
              <a:rPr lang="en-US" dirty="0" smtClean="0">
                <a:solidFill>
                  <a:prstClr val="black"/>
                </a:solidFill>
              </a:rPr>
              <a:t>DT</a:t>
            </a:r>
            <a:endParaRPr lang="en-US" dirty="0">
              <a:solidFill>
                <a:prstClr val="black"/>
              </a:solidFill>
            </a:endParaRPr>
          </a:p>
        </p:txBody>
      </p:sp>
      <p:sp>
        <p:nvSpPr>
          <p:cNvPr id="9" name="Oval 8"/>
          <p:cNvSpPr/>
          <p:nvPr/>
        </p:nvSpPr>
        <p:spPr>
          <a:xfrm>
            <a:off x="5486400" y="1891315"/>
            <a:ext cx="1600200" cy="928085"/>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err="1" smtClean="0">
                <a:solidFill>
                  <a:prstClr val="black"/>
                </a:solidFill>
              </a:rPr>
              <a:t>Estrategia</a:t>
            </a:r>
            <a:endParaRPr lang="en-US" dirty="0" smtClean="0">
              <a:solidFill>
                <a:prstClr val="black"/>
              </a:solidFill>
            </a:endParaRPr>
          </a:p>
          <a:p>
            <a:pPr algn="ctr" fontAlgn="base">
              <a:spcBef>
                <a:spcPct val="0"/>
              </a:spcBef>
              <a:spcAft>
                <a:spcPct val="0"/>
              </a:spcAft>
            </a:pPr>
            <a:r>
              <a:rPr lang="en-US" dirty="0" smtClean="0">
                <a:solidFill>
                  <a:prstClr val="black"/>
                </a:solidFill>
              </a:rPr>
              <a:t>CC</a:t>
            </a:r>
            <a:endParaRPr lang="en-US" dirty="0">
              <a:solidFill>
                <a:prstClr val="black"/>
              </a:solidFill>
            </a:endParaRPr>
          </a:p>
        </p:txBody>
      </p:sp>
      <p:sp>
        <p:nvSpPr>
          <p:cNvPr id="10" name="Rectangle 9"/>
          <p:cNvSpPr/>
          <p:nvPr/>
        </p:nvSpPr>
        <p:spPr>
          <a:xfrm>
            <a:off x="381000" y="1371600"/>
            <a:ext cx="8229600" cy="41148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a:solidFill>
                <a:prstClr val="white"/>
              </a:solidFill>
            </a:endParaRPr>
          </a:p>
        </p:txBody>
      </p:sp>
    </p:spTree>
    <p:extLst>
      <p:ext uri="{BB962C8B-B14F-4D97-AF65-F5344CB8AC3E}">
        <p14:creationId xmlns:p14="http://schemas.microsoft.com/office/powerpoint/2010/main" val="26095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0"/>
            <a:ext cx="9144000" cy="6680908"/>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0" y="5611813"/>
            <a:ext cx="9144000" cy="1246187"/>
          </a:xfrm>
          <a:prstGeom prst="rect">
            <a:avLst/>
          </a:prstGeom>
          <a:noFill/>
          <a:ln w="9525">
            <a:noFill/>
            <a:miter lim="800000"/>
            <a:headEnd/>
            <a:tailEnd/>
          </a:ln>
        </p:spPr>
      </p:pic>
      <p:sp>
        <p:nvSpPr>
          <p:cNvPr id="6" name="TextBox 5"/>
          <p:cNvSpPr txBox="1"/>
          <p:nvPr/>
        </p:nvSpPr>
        <p:spPr>
          <a:xfrm>
            <a:off x="2895600" y="344384"/>
            <a:ext cx="6248400" cy="8340745"/>
          </a:xfrm>
          <a:prstGeom prst="rect">
            <a:avLst/>
          </a:prstGeom>
          <a:noFill/>
        </p:spPr>
        <p:txBody>
          <a:bodyPr wrap="square" rtlCol="0">
            <a:spAutoFit/>
          </a:bodyPr>
          <a:lstStyle/>
          <a:p>
            <a:pPr algn="ctr" fontAlgn="base">
              <a:spcBef>
                <a:spcPct val="0"/>
              </a:spcBef>
              <a:spcAft>
                <a:spcPct val="0"/>
              </a:spcAft>
            </a:pPr>
            <a:endParaRPr lang="en-US" sz="4400" dirty="0">
              <a:solidFill>
                <a:prstClr val="white"/>
              </a:solidFill>
              <a:latin typeface="Tw Cen MT Condensed Extra Bold" panose="020B0803020202020204" pitchFamily="34" charset="0"/>
            </a:endParaRPr>
          </a:p>
          <a:p>
            <a:pPr algn="ctr" fontAlgn="base">
              <a:spcBef>
                <a:spcPct val="0"/>
              </a:spcBef>
              <a:spcAft>
                <a:spcPct val="0"/>
              </a:spcAft>
            </a:pPr>
            <a:r>
              <a:rPr lang="en-US" sz="4400" dirty="0" smtClean="0">
                <a:solidFill>
                  <a:prstClr val="white"/>
                </a:solidFill>
                <a:latin typeface="Calibri" panose="020F0502020204030204" pitchFamily="34" charset="0"/>
              </a:rPr>
              <a:t>Gracias</a:t>
            </a:r>
            <a:endParaRPr lang="en-US" sz="4400" dirty="0">
              <a:solidFill>
                <a:prstClr val="white"/>
              </a:solidFill>
              <a:latin typeface="Calibri" panose="020F0502020204030204" pitchFamily="34" charset="0"/>
            </a:endParaRPr>
          </a:p>
          <a:p>
            <a:pPr algn="ctr" fontAlgn="base">
              <a:spcBef>
                <a:spcPct val="0"/>
              </a:spcBef>
              <a:spcAft>
                <a:spcPct val="0"/>
              </a:spcAft>
            </a:pPr>
            <a:endParaRPr lang="en-US" sz="3600" dirty="0" smtClean="0">
              <a:solidFill>
                <a:prstClr val="white"/>
              </a:solidFill>
              <a:latin typeface="Tw Cen MT Condensed Extra Bold" panose="020B0803020202020204" pitchFamily="34" charset="0"/>
            </a:endParaRPr>
          </a:p>
          <a:p>
            <a:pPr algn="ctr" fontAlgn="base">
              <a:spcBef>
                <a:spcPct val="0"/>
              </a:spcBef>
              <a:spcAft>
                <a:spcPct val="0"/>
              </a:spcAft>
            </a:pPr>
            <a:endParaRPr lang="en-US" sz="3600" dirty="0">
              <a:solidFill>
                <a:prstClr val="white"/>
              </a:solidFill>
              <a:latin typeface="Tw Cen MT Condensed Extra Bold" panose="020B0803020202020204" pitchFamily="34" charset="0"/>
            </a:endParaRPr>
          </a:p>
          <a:p>
            <a:pPr algn="ctr" fontAlgn="base">
              <a:spcBef>
                <a:spcPct val="0"/>
              </a:spcBef>
              <a:spcAft>
                <a:spcPct val="0"/>
              </a:spcAft>
            </a:pPr>
            <a:r>
              <a:rPr lang="en-US" sz="3600" dirty="0" smtClean="0">
                <a:solidFill>
                  <a:prstClr val="white"/>
                </a:solidFill>
                <a:latin typeface="Calibri" panose="020F0502020204030204" pitchFamily="34" charset="0"/>
              </a:rPr>
              <a:t>Mark Zimsky</a:t>
            </a:r>
          </a:p>
          <a:p>
            <a:pPr algn="ctr" fontAlgn="base">
              <a:spcBef>
                <a:spcPct val="0"/>
              </a:spcBef>
              <a:spcAft>
                <a:spcPct val="0"/>
              </a:spcAft>
            </a:pPr>
            <a:endParaRPr lang="es-CO" sz="3600" dirty="0" smtClean="0">
              <a:solidFill>
                <a:prstClr val="white"/>
              </a:solidFill>
              <a:latin typeface="Calibri" panose="020F0502020204030204" pitchFamily="34" charset="0"/>
            </a:endParaRPr>
          </a:p>
          <a:p>
            <a:pPr algn="ctr" fontAlgn="base">
              <a:spcBef>
                <a:spcPct val="0"/>
              </a:spcBef>
              <a:spcAft>
                <a:spcPct val="0"/>
              </a:spcAft>
            </a:pPr>
            <a:r>
              <a:rPr lang="es-CO" sz="3200" dirty="0" smtClean="0">
                <a:solidFill>
                  <a:prstClr val="white"/>
                </a:solidFill>
                <a:latin typeface="Calibri" panose="020F0502020204030204" pitchFamily="34" charset="0"/>
              </a:rPr>
              <a:t>Coordinador del Programa de Biodiversidad del GEF</a:t>
            </a:r>
          </a:p>
          <a:p>
            <a:pPr algn="ctr" fontAlgn="base">
              <a:spcBef>
                <a:spcPct val="0"/>
              </a:spcBef>
              <a:spcAft>
                <a:spcPct val="0"/>
              </a:spcAft>
            </a:pPr>
            <a:r>
              <a:rPr lang="es-CO" sz="3200" dirty="0" smtClean="0">
                <a:solidFill>
                  <a:prstClr val="white"/>
                </a:solidFill>
                <a:latin typeface="Calibri" panose="020F0502020204030204" pitchFamily="34" charset="0"/>
              </a:rPr>
              <a:t>Especialista Senior de Biodiversidad </a:t>
            </a:r>
          </a:p>
          <a:p>
            <a:pPr fontAlgn="base">
              <a:spcBef>
                <a:spcPct val="0"/>
              </a:spcBef>
              <a:spcAft>
                <a:spcPct val="0"/>
              </a:spcAft>
            </a:pPr>
            <a:endParaRPr lang="en-US" sz="4400" dirty="0">
              <a:solidFill>
                <a:prstClr val="white"/>
              </a:solidFill>
              <a:latin typeface="Arial" charset="0"/>
            </a:endParaRPr>
          </a:p>
          <a:p>
            <a:pPr fontAlgn="base">
              <a:spcBef>
                <a:spcPct val="0"/>
              </a:spcBef>
              <a:spcAft>
                <a:spcPct val="0"/>
              </a:spcAft>
            </a:pPr>
            <a:endParaRPr lang="en-US" sz="44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a:p>
            <a:pPr fontAlgn="base">
              <a:spcBef>
                <a:spcPct val="0"/>
              </a:spcBef>
              <a:spcAft>
                <a:spcPct val="0"/>
              </a:spcAft>
            </a:pPr>
            <a:endParaRPr lang="en-US" sz="2000" dirty="0">
              <a:solidFill>
                <a:prstClr val="white"/>
              </a:solidFill>
              <a:latin typeface="Arial" charset="0"/>
            </a:endParaRPr>
          </a:p>
        </p:txBody>
      </p:sp>
      <p:pic>
        <p:nvPicPr>
          <p:cNvPr id="7" name="Picture 3"/>
          <p:cNvPicPr>
            <a:picLocks noChangeAspect="1" noChangeArrowheads="1"/>
          </p:cNvPicPr>
          <p:nvPr/>
        </p:nvPicPr>
        <p:blipFill>
          <a:blip r:embed="rId5" cstate="print"/>
          <a:srcRect/>
          <a:stretch>
            <a:fillRect/>
          </a:stretch>
        </p:blipFill>
        <p:spPr bwMode="auto">
          <a:xfrm>
            <a:off x="1" y="0"/>
            <a:ext cx="304800" cy="3581400"/>
          </a:xfrm>
          <a:prstGeom prst="rect">
            <a:avLst/>
          </a:prstGeom>
          <a:noFill/>
          <a:ln w="9525">
            <a:noFill/>
            <a:miter lim="800000"/>
            <a:headEnd/>
            <a:tailEnd/>
          </a:ln>
        </p:spPr>
      </p:pic>
    </p:spTree>
    <p:extLst>
      <p:ext uri="{BB962C8B-B14F-4D97-AF65-F5344CB8AC3E}">
        <p14:creationId xmlns:p14="http://schemas.microsoft.com/office/powerpoint/2010/main" val="2611082101"/>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0" y="0"/>
            <a:ext cx="9144000" cy="6858000"/>
          </a:xfrm>
          <a:prstGeom prst="rect">
            <a:avLst/>
          </a:prstGeom>
          <a:solidFill>
            <a:schemeClr val="tx1"/>
          </a:solidFill>
          <a:ln w="25400">
            <a:solidFill>
              <a:schemeClr val="tx1"/>
            </a:solidFill>
            <a:miter lim="800000"/>
            <a:headEnd/>
            <a:tailEnd/>
          </a:ln>
        </p:spPr>
        <p:txBody>
          <a:bodyPr wrap="none" lIns="90000" tIns="46800" rIns="90000" bIns="46800" anchor="ctr"/>
          <a:lstStyle/>
          <a:p>
            <a:pPr defTabSz="457200"/>
            <a:endParaRPr lang="sv-SE">
              <a:solidFill>
                <a:prstClr val="black"/>
              </a:solidFill>
            </a:endParaRPr>
          </a:p>
        </p:txBody>
      </p:sp>
      <p:sp>
        <p:nvSpPr>
          <p:cNvPr id="28675" name="Picture 4" descr="Regime shifts, scales and sources of reorganisation in social-ecological systems"/>
          <p:cNvSpPr>
            <a:spLocks noChangeAspect="1" noChangeArrowheads="1"/>
          </p:cNvSpPr>
          <p:nvPr/>
        </p:nvSpPr>
        <p:spPr bwMode="auto">
          <a:xfrm>
            <a:off x="0" y="1052513"/>
            <a:ext cx="277177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pic>
        <p:nvPicPr>
          <p:cNvPr id="286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3687763"/>
            <a:ext cx="2757487"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7"/>
          <p:cNvSpPr>
            <a:spLocks noChangeArrowheads="1"/>
          </p:cNvSpPr>
          <p:nvPr/>
        </p:nvSpPr>
        <p:spPr bwMode="auto">
          <a:xfrm>
            <a:off x="0" y="44450"/>
            <a:ext cx="5246949"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a:r>
              <a:rPr lang="sv-SE" sz="2800" b="1" dirty="0" smtClean="0">
                <a:solidFill>
                  <a:srgbClr val="FFFF00"/>
                </a:solidFill>
              </a:rPr>
              <a:t>Antropoceno </a:t>
            </a:r>
            <a:r>
              <a:rPr lang="sv-SE" sz="2800" b="1" dirty="0">
                <a:solidFill>
                  <a:srgbClr val="FFFF00"/>
                </a:solidFill>
              </a:rPr>
              <a:t>– </a:t>
            </a:r>
            <a:r>
              <a:rPr lang="sv-SE" sz="2800" b="1" dirty="0" smtClean="0">
                <a:solidFill>
                  <a:srgbClr val="FFFF00"/>
                </a:solidFill>
              </a:rPr>
              <a:t>influencia humana</a:t>
            </a:r>
            <a:endParaRPr lang="sv-SE" sz="2800" b="1" dirty="0">
              <a:solidFill>
                <a:srgbClr val="FFFF00"/>
              </a:solidFill>
            </a:endParaRPr>
          </a:p>
          <a:p>
            <a:pPr defTabSz="457200"/>
            <a:r>
              <a:rPr lang="sv-SE" sz="2800" b="1" dirty="0">
                <a:solidFill>
                  <a:srgbClr val="FFFF00"/>
                </a:solidFill>
              </a:rPr>
              <a:t>e</a:t>
            </a:r>
            <a:r>
              <a:rPr lang="sv-SE" sz="2800" b="1" dirty="0" smtClean="0">
                <a:solidFill>
                  <a:srgbClr val="FFFF00"/>
                </a:solidFill>
              </a:rPr>
              <a:t>n el funcionamiento de la tierra</a:t>
            </a:r>
            <a:endParaRPr lang="en-US" sz="2800" b="1" dirty="0">
              <a:solidFill>
                <a:srgbClr val="FFFF00"/>
              </a:solidFill>
            </a:endParaRPr>
          </a:p>
        </p:txBody>
      </p:sp>
      <p:sp>
        <p:nvSpPr>
          <p:cNvPr id="28678" name="Picture 8" descr="Toronto"/>
          <p:cNvSpPr>
            <a:spLocks noChangeAspect="1" noChangeArrowheads="1"/>
          </p:cNvSpPr>
          <p:nvPr/>
        </p:nvSpPr>
        <p:spPr bwMode="auto">
          <a:xfrm>
            <a:off x="6267450" y="549275"/>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sp>
        <p:nvSpPr>
          <p:cNvPr id="2868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868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28682" name="Picture 8" descr="Toron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6338" y="908843"/>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4" descr="Regime shifts, scales and sources of reorganisation in social-ecological system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 y="1222238"/>
            <a:ext cx="3036888"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3" descr="crowd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836613"/>
            <a:ext cx="48514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9088" y="2136502"/>
            <a:ext cx="3744912" cy="4735785"/>
          </a:xfrm>
          <a:prstGeom prst="rect">
            <a:avLst/>
          </a:prstGeom>
        </p:spPr>
      </p:pic>
      <p:pic>
        <p:nvPicPr>
          <p:cNvPr id="28679" name="Picture 9" descr="004greece_800x5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55" y="4248012"/>
            <a:ext cx="3939217" cy="2624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059249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46"/>
          <p:cNvSpPr>
            <a:spLocks noChangeArrowheads="1"/>
          </p:cNvSpPr>
          <p:nvPr/>
        </p:nvSpPr>
        <p:spPr bwMode="auto">
          <a:xfrm>
            <a:off x="0" y="142875"/>
            <a:ext cx="9144000" cy="6572250"/>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pic>
        <p:nvPicPr>
          <p:cNvPr id="3686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333375"/>
            <a:ext cx="62230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6"/>
          <p:cNvSpPr>
            <a:spLocks noGrp="1" noChangeArrowheads="1"/>
          </p:cNvSpPr>
          <p:nvPr>
            <p:ph type="title" idx="4294967295"/>
          </p:nvPr>
        </p:nvSpPr>
        <p:spPr>
          <a:xfrm>
            <a:off x="323850" y="981075"/>
            <a:ext cx="4752975" cy="1430338"/>
          </a:xfrm>
        </p:spPr>
        <p:txBody>
          <a:bodyPr/>
          <a:lstStyle/>
          <a:p>
            <a:pPr algn="l"/>
            <a:r>
              <a:rPr lang="en-US" sz="1400">
                <a:solidFill>
                  <a:schemeClr val="bg1"/>
                </a:solidFill>
                <a:latin typeface="Verdana" charset="0"/>
              </a:rPr>
              <a:t/>
            </a:r>
            <a:br>
              <a:rPr lang="en-US" sz="1400">
                <a:solidFill>
                  <a:schemeClr val="bg1"/>
                </a:solidFill>
                <a:latin typeface="Verdana" charset="0"/>
              </a:rPr>
            </a:br>
            <a:r>
              <a:rPr lang="en-US" sz="2800">
                <a:solidFill>
                  <a:schemeClr val="bg1"/>
                </a:solidFill>
                <a:latin typeface="Verdana" charset="0"/>
              </a:rPr>
              <a:t/>
            </a:r>
            <a:br>
              <a:rPr lang="en-US" sz="2800">
                <a:solidFill>
                  <a:schemeClr val="bg1"/>
                </a:solidFill>
                <a:latin typeface="Verdana" charset="0"/>
              </a:rPr>
            </a:br>
            <a:endParaRPr lang="sv-SE" sz="2800">
              <a:solidFill>
                <a:schemeClr val="bg1"/>
              </a:solidFill>
              <a:latin typeface="Verdana" charset="0"/>
            </a:endParaRPr>
          </a:p>
        </p:txBody>
      </p:sp>
      <p:pic>
        <p:nvPicPr>
          <p:cNvPr id="36868" name="Bildobjekt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628775"/>
            <a:ext cx="5076825"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463" y="879475"/>
            <a:ext cx="4427537"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3687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36872" name="Bild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5663" y="3357563"/>
            <a:ext cx="4464050"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Rektangel 1"/>
          <p:cNvSpPr>
            <a:spLocks noChangeArrowheads="1"/>
          </p:cNvSpPr>
          <p:nvPr/>
        </p:nvSpPr>
        <p:spPr bwMode="auto">
          <a:xfrm>
            <a:off x="323850" y="260350"/>
            <a:ext cx="4752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lang="en-US" sz="3200" dirty="0" err="1" smtClean="0">
                <a:solidFill>
                  <a:prstClr val="white"/>
                </a:solidFill>
                <a:latin typeface="Verdana" charset="0"/>
              </a:rPr>
              <a:t>Limites</a:t>
            </a:r>
            <a:r>
              <a:rPr lang="en-US" sz="3200" dirty="0" smtClean="0">
                <a:solidFill>
                  <a:prstClr val="white"/>
                </a:solidFill>
                <a:latin typeface="Verdana" charset="0"/>
              </a:rPr>
              <a:t> </a:t>
            </a:r>
            <a:r>
              <a:rPr lang="en-US" sz="3200" dirty="0" err="1" smtClean="0">
                <a:solidFill>
                  <a:prstClr val="white"/>
                </a:solidFill>
                <a:latin typeface="Verdana" charset="0"/>
              </a:rPr>
              <a:t>planetarios</a:t>
            </a:r>
            <a:endParaRPr lang="sv-SE" sz="1600" dirty="0">
              <a:solidFill>
                <a:prstClr val="black"/>
              </a:solidFill>
            </a:endParaRPr>
          </a:p>
        </p:txBody>
      </p:sp>
      <p:sp>
        <p:nvSpPr>
          <p:cNvPr id="36874" name="textruta 1"/>
          <p:cNvSpPr txBox="1">
            <a:spLocks noChangeArrowheads="1"/>
          </p:cNvSpPr>
          <p:nvPr/>
        </p:nvSpPr>
        <p:spPr bwMode="auto">
          <a:xfrm>
            <a:off x="323850" y="6237288"/>
            <a:ext cx="1728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1800">
                <a:solidFill>
                  <a:prstClr val="black"/>
                </a:solidFill>
              </a:rPr>
              <a:t>Oxfam, 2012</a:t>
            </a:r>
          </a:p>
        </p:txBody>
      </p:sp>
    </p:spTree>
    <p:extLst>
      <p:ext uri="{BB962C8B-B14F-4D97-AF65-F5344CB8AC3E}">
        <p14:creationId xmlns:p14="http://schemas.microsoft.com/office/powerpoint/2010/main" val="9516932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9" name="Object 28"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5377" name="think-cell Slide" r:id="rId59" imgW="270" imgH="270" progId="TCLayout.ActiveDocument.1">
                  <p:embed/>
                </p:oleObj>
              </mc:Choice>
              <mc:Fallback>
                <p:oleObj name="think-cell Slide" r:id="rId59" imgW="270" imgH="270" progId="TCLayout.ActiveDocument.1">
                  <p:embed/>
                  <p:pic>
                    <p:nvPicPr>
                      <p:cNvPr id="0" name=""/>
                      <p:cNvPicPr/>
                      <p:nvPr/>
                    </p:nvPicPr>
                    <p:blipFill>
                      <a:blip r:embed="rId60"/>
                      <a:stretch>
                        <a:fillRect/>
                      </a:stretch>
                    </p:blipFill>
                    <p:spPr>
                      <a:xfrm>
                        <a:off x="0" y="0"/>
                        <a:ext cx="158750" cy="158750"/>
                      </a:xfrm>
                      <a:prstGeom prst="rect">
                        <a:avLst/>
                      </a:prstGeom>
                    </p:spPr>
                  </p:pic>
                </p:oleObj>
              </mc:Fallback>
            </mc:AlternateContent>
          </a:graphicData>
        </a:graphic>
      </p:graphicFrame>
      <p:sp>
        <p:nvSpPr>
          <p:cNvPr id="4" name="Rectangle 3" hidden="1"/>
          <p:cNvSpPr/>
          <p:nvPr>
            <p:custDataLst>
              <p:tags r:id="rId3"/>
            </p:custDataLst>
          </p:nvPr>
        </p:nvSpPr>
        <p:spPr bwMode="auto">
          <a:xfrm>
            <a:off x="0" y="0"/>
            <a:ext cx="158750" cy="158750"/>
          </a:xfrm>
          <a:prstGeom prst="rect">
            <a:avLst/>
          </a:prstGeom>
          <a:gradFill flip="none" rotWithShape="1">
            <a:gsLst>
              <a:gs pos="0">
                <a:schemeClr val="accent1">
                  <a:tint val="100000"/>
                  <a:shade val="100000"/>
                  <a:satMod val="130000"/>
                </a:schemeClr>
              </a:gs>
              <a:gs pos="100000">
                <a:schemeClr val="accent1">
                  <a:tint val="50000"/>
                  <a:shade val="100000"/>
                  <a:satMod val="350000"/>
                </a:schemeClr>
              </a:gs>
            </a:gsLst>
            <a:lin ang="16200000" scaled="0"/>
            <a:tileRect/>
          </a:gradFill>
          <a:effectLst/>
          <a:extLst>
            <a:ext uri="{AF507438-7753-43E0-B8FC-AC1667EBCBE1}">
              <a14:hiddenEffects xmlns:a14="http://schemas.microsoft.com/office/drawing/2010/main">
                <a:effectLst>
                  <a:outerShdw blurRad="40000" dist="23000" dir="5400000" rotWithShape="0">
                    <a:srgbClr val="000000">
                      <a:alpha val="35000"/>
                    </a:srgbClr>
                  </a:outerShdw>
                </a:effectLst>
              </a14:hiddenEffects>
            </a:ext>
          </a:extLst>
        </p:spPr>
        <p:style>
          <a:lnRef idx="1">
            <a:schemeClr val="accent1"/>
          </a:lnRef>
          <a:fillRef idx="3">
            <a:schemeClr val="accent1"/>
          </a:fillRef>
          <a:effectRef idx="2">
            <a:schemeClr val="accent1"/>
          </a:effectRef>
          <a:fontRef idx="minor">
            <a:schemeClr val="lt1"/>
          </a:fontRef>
        </p:style>
        <p:txBody>
          <a:bodyPr vert="horz" wrap="none" lIns="0" tIns="0" rIns="0" bIns="0" rtlCol="0" anchor="ctr" anchorCtr="0">
            <a:noAutofit/>
          </a:bodyPr>
          <a:lstStyle/>
          <a:p>
            <a:pPr algn="ctr">
              <a:lnSpc>
                <a:spcPct val="90000"/>
              </a:lnSpc>
            </a:pPr>
            <a:endParaRPr lang="en-US" sz="800" dirty="0">
              <a:latin typeface="Arial"/>
              <a:ea typeface="ＭＳ Ｐゴシック"/>
              <a:sym typeface="Arial"/>
            </a:endParaRPr>
          </a:p>
        </p:txBody>
      </p:sp>
      <p:sp>
        <p:nvSpPr>
          <p:cNvPr id="59" name="Freeform 58"/>
          <p:cNvSpPr/>
          <p:nvPr>
            <p:custDataLst>
              <p:tags r:id="rId4"/>
            </p:custDataLst>
          </p:nvPr>
        </p:nvSpPr>
        <p:spPr bwMode="gray">
          <a:xfrm rot="4837197">
            <a:off x="1576194" y="1434689"/>
            <a:ext cx="2911887" cy="2281332"/>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5000">
                <a:schemeClr val="bg1">
                  <a:lumMod val="75000"/>
                </a:schemeClr>
              </a:gs>
              <a:gs pos="15000">
                <a:schemeClr val="bg1">
                  <a:lumMod val="85000"/>
                </a:schemeClr>
              </a:gs>
            </a:gsLst>
            <a:lin ang="8100000" scaled="1"/>
            <a:tileRect/>
          </a:gradFill>
          <a:ln w="9525" algn="ctr">
            <a:solidFill>
              <a:schemeClr val="accent6"/>
            </a:solidFill>
            <a:miter lim="800000"/>
            <a:headEnd/>
            <a:tailEnd/>
          </a:ln>
          <a:effectLst/>
        </p:spPr>
        <p:txBody>
          <a:bodyPr rtlCol="0" anchor="ctr"/>
          <a:lstStyle/>
          <a:p>
            <a:pPr algn="ctr"/>
            <a:endParaRPr lang="es-ES_tradnl" dirty="0"/>
          </a:p>
        </p:txBody>
      </p:sp>
      <p:sp>
        <p:nvSpPr>
          <p:cNvPr id="58" name="Freeform 57"/>
          <p:cNvSpPr/>
          <p:nvPr>
            <p:custDataLst>
              <p:tags r:id="rId5"/>
            </p:custDataLst>
          </p:nvPr>
        </p:nvSpPr>
        <p:spPr bwMode="gray">
          <a:xfrm rot="2444555">
            <a:off x="1068864" y="2579615"/>
            <a:ext cx="2911887" cy="2281332"/>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5000">
                <a:schemeClr val="bg1">
                  <a:lumMod val="75000"/>
                </a:schemeClr>
              </a:gs>
              <a:gs pos="15000">
                <a:schemeClr val="bg1">
                  <a:lumMod val="85000"/>
                </a:schemeClr>
              </a:gs>
            </a:gsLst>
            <a:lin ang="8100000" scaled="1"/>
            <a:tileRect/>
          </a:gradFill>
          <a:ln w="9525" algn="ctr">
            <a:solidFill>
              <a:schemeClr val="accent6"/>
            </a:solidFill>
            <a:miter lim="800000"/>
            <a:headEnd/>
            <a:tailEnd/>
          </a:ln>
          <a:effectLst/>
        </p:spPr>
        <p:txBody>
          <a:bodyPr rtlCol="0" anchor="ctr"/>
          <a:lstStyle/>
          <a:p>
            <a:pPr algn="ctr"/>
            <a:endParaRPr lang="es-ES_tradnl" dirty="0"/>
          </a:p>
        </p:txBody>
      </p:sp>
      <p:sp>
        <p:nvSpPr>
          <p:cNvPr id="2" name="Oval 1"/>
          <p:cNvSpPr/>
          <p:nvPr>
            <p:custDataLst>
              <p:tags r:id="rId6"/>
            </p:custDataLst>
          </p:nvPr>
        </p:nvSpPr>
        <p:spPr bwMode="gray">
          <a:xfrm>
            <a:off x="2282658" y="1678989"/>
            <a:ext cx="4180974" cy="4180974"/>
          </a:xfrm>
          <a:prstGeom prst="ellipse">
            <a:avLst/>
          </a:prstGeom>
          <a:solidFill>
            <a:schemeClr val="accent1">
              <a:lumMod val="50000"/>
              <a:alpha val="88000"/>
            </a:schemeClr>
          </a:solid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312" name="Oval 311"/>
          <p:cNvSpPr/>
          <p:nvPr>
            <p:custDataLst>
              <p:tags r:id="rId7"/>
            </p:custDataLst>
          </p:nvPr>
        </p:nvSpPr>
        <p:spPr bwMode="gray">
          <a:xfrm>
            <a:off x="2282658" y="1678989"/>
            <a:ext cx="4180974" cy="4180974"/>
          </a:xfrm>
          <a:prstGeom prst="ellipse">
            <a:avLst/>
          </a:prstGeom>
          <a:blipFill>
            <a:blip r:embed="rId61"/>
            <a:stretch>
              <a:fillRect/>
            </a:stretch>
          </a:blip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3" name="Title 2"/>
          <p:cNvSpPr>
            <a:spLocks noGrp="1"/>
          </p:cNvSpPr>
          <p:nvPr>
            <p:ph type="title"/>
            <p:custDataLst>
              <p:tags r:id="rId8"/>
            </p:custDataLst>
          </p:nvPr>
        </p:nvSpPr>
        <p:spPr>
          <a:xfrm>
            <a:off x="180324" y="76200"/>
            <a:ext cx="8748156" cy="800219"/>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r>
              <a:rPr lang="es-ES_tradnl" sz="2600" dirty="0" smtClean="0">
                <a:effectLst>
                  <a:outerShdw blurRad="38100" dist="38100" dir="2700000" algn="tl">
                    <a:srgbClr val="000000">
                      <a:alpha val="43137"/>
                    </a:srgbClr>
                  </a:outerShdw>
                </a:effectLst>
              </a:rPr>
              <a:t>Los sistemas clave de la Tierra ya han pasado </a:t>
            </a:r>
            <a:br>
              <a:rPr lang="es-ES_tradnl" sz="2600" dirty="0" smtClean="0">
                <a:effectLst>
                  <a:outerShdw blurRad="38100" dist="38100" dir="2700000" algn="tl">
                    <a:srgbClr val="000000">
                      <a:alpha val="43137"/>
                    </a:srgbClr>
                  </a:outerShdw>
                </a:effectLst>
              </a:rPr>
            </a:br>
            <a:r>
              <a:rPr lang="es-ES_tradnl" sz="2600" dirty="0" smtClean="0">
                <a:effectLst>
                  <a:outerShdw blurRad="38100" dist="38100" dir="2700000" algn="tl">
                    <a:srgbClr val="000000">
                      <a:alpha val="43137"/>
                    </a:srgbClr>
                  </a:outerShdw>
                </a:effectLst>
              </a:rPr>
              <a:t>los "puntos críticos" o se acercan a ellos </a:t>
            </a:r>
          </a:p>
        </p:txBody>
      </p:sp>
      <p:sp>
        <p:nvSpPr>
          <p:cNvPr id="437" name="McK 5. Source"/>
          <p:cNvSpPr>
            <a:spLocks noChangeArrowheads="1"/>
          </p:cNvSpPr>
          <p:nvPr>
            <p:custDataLst>
              <p:tags r:id="rId9"/>
            </p:custDataLst>
          </p:nvPr>
        </p:nvSpPr>
        <p:spPr bwMode="auto">
          <a:xfrm>
            <a:off x="121489" y="6583263"/>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457200" indent="-457200" defTabSz="913526">
              <a:tabLst>
                <a:tab pos="625214" algn="l"/>
              </a:tabLst>
            </a:pPr>
            <a:r>
              <a:rPr lang="es-ES_tradnl" sz="1000" i="1" dirty="0" smtClean="0">
                <a:latin typeface="+mn-lt"/>
              </a:rPr>
              <a:t>Fuente:</a:t>
            </a:r>
            <a:r>
              <a:rPr lang="es-ES_tradnl" sz="1000" dirty="0" smtClean="0">
                <a:latin typeface="+mn-lt"/>
              </a:rPr>
              <a:t> Rockstrom y otros, “A Safe Operating Space for Humanity” (Espacio operativo seguro para la humanidad), Nature (2009).</a:t>
            </a:r>
            <a:endParaRPr lang="es-ES_tradnl" sz="1000" dirty="0">
              <a:latin typeface="+mn-lt"/>
            </a:endParaRPr>
          </a:p>
        </p:txBody>
      </p:sp>
      <p:sp>
        <p:nvSpPr>
          <p:cNvPr id="10" name="Oval 9"/>
          <p:cNvSpPr/>
          <p:nvPr>
            <p:custDataLst>
              <p:tags r:id="rId10"/>
            </p:custDataLst>
          </p:nvPr>
        </p:nvSpPr>
        <p:spPr bwMode="gray">
          <a:xfrm>
            <a:off x="2701257" y="2097588"/>
            <a:ext cx="3343776" cy="3343776"/>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1" name="Oval 10"/>
          <p:cNvSpPr/>
          <p:nvPr>
            <p:custDataLst>
              <p:tags r:id="rId11"/>
            </p:custDataLst>
          </p:nvPr>
        </p:nvSpPr>
        <p:spPr bwMode="gray">
          <a:xfrm>
            <a:off x="3112128" y="2508459"/>
            <a:ext cx="2522034" cy="2522034"/>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2" name="Oval 11"/>
          <p:cNvSpPr/>
          <p:nvPr>
            <p:custDataLst>
              <p:tags r:id="rId12"/>
            </p:custDataLst>
          </p:nvPr>
        </p:nvSpPr>
        <p:spPr bwMode="gray">
          <a:xfrm>
            <a:off x="3539457" y="2935788"/>
            <a:ext cx="1667376" cy="1667376"/>
          </a:xfrm>
          <a:prstGeom prst="ellipse">
            <a:avLst/>
          </a:prstGeom>
          <a:solidFill>
            <a:srgbClr val="92D050">
              <a:alpha val="76000"/>
            </a:srgbClr>
          </a:solid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3" name="Oval 12"/>
          <p:cNvSpPr/>
          <p:nvPr>
            <p:custDataLst>
              <p:tags r:id="rId13"/>
            </p:custDataLst>
          </p:nvPr>
        </p:nvSpPr>
        <p:spPr bwMode="gray">
          <a:xfrm>
            <a:off x="3949032" y="3345363"/>
            <a:ext cx="848226" cy="848226"/>
          </a:xfrm>
          <a:prstGeom prst="ellipse">
            <a:avLst/>
          </a:prstGeom>
          <a:noFill/>
          <a:ln w="19050" algn="ctr">
            <a:solidFill>
              <a:schemeClr val="accent5"/>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cxnSp>
        <p:nvCxnSpPr>
          <p:cNvPr id="7" name="Straight Connector 6"/>
          <p:cNvCxnSpPr/>
          <p:nvPr>
            <p:custDataLst>
              <p:tags r:id="rId14"/>
            </p:custDataLst>
          </p:nvPr>
        </p:nvCxnSpPr>
        <p:spPr>
          <a:xfrm flipV="1">
            <a:off x="4373145" y="1789614"/>
            <a:ext cx="717754" cy="1979862"/>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custDataLst>
              <p:tags r:id="rId15"/>
            </p:custDataLst>
          </p:nvPr>
        </p:nvCxnSpPr>
        <p:spPr>
          <a:xfrm flipV="1">
            <a:off x="4373145" y="2693551"/>
            <a:ext cx="1803342" cy="1075926"/>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2" idx="4"/>
          </p:cNvCxnSpPr>
          <p:nvPr>
            <p:custDataLst>
              <p:tags r:id="rId16"/>
            </p:custDataLst>
          </p:nvPr>
        </p:nvCxnSpPr>
        <p:spPr>
          <a:xfrm>
            <a:off x="4373145" y="3769476"/>
            <a:ext cx="0" cy="209048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custDataLst>
              <p:tags r:id="rId17"/>
            </p:custDataLst>
          </p:nvPr>
        </p:nvCxnSpPr>
        <p:spPr>
          <a:xfrm flipH="1">
            <a:off x="3025545" y="3769476"/>
            <a:ext cx="1347600" cy="160685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custDataLst>
              <p:tags r:id="rId18"/>
            </p:custDataLst>
          </p:nvPr>
        </p:nvCxnSpPr>
        <p:spPr>
          <a:xfrm flipH="1">
            <a:off x="2282659" y="3775826"/>
            <a:ext cx="2090487" cy="34039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custDataLst>
              <p:tags r:id="rId19"/>
            </p:custDataLst>
          </p:nvPr>
        </p:nvCxnSpPr>
        <p:spPr>
          <a:xfrm flipH="1" flipV="1">
            <a:off x="2555891" y="2735412"/>
            <a:ext cx="1817254" cy="1034065"/>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53" name="Rectangle 453"/>
          <p:cNvSpPr txBox="1"/>
          <p:nvPr>
            <p:custDataLst>
              <p:tags r:id="rId20"/>
            </p:custDataLst>
          </p:nvPr>
        </p:nvSpPr>
        <p:spPr>
          <a:xfrm rot="16718628">
            <a:off x="1705240" y="3119163"/>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Carga de aerosoles </a:t>
            </a:r>
            <a:br>
              <a:rPr lang="es-ES_tradnl" sz="1200" dirty="0" smtClean="0"/>
            </a:br>
            <a:r>
              <a:rPr lang="es-ES_tradnl" sz="1200" dirty="0" smtClean="0"/>
              <a:t>en la atmósfera </a:t>
            </a:r>
            <a:endParaRPr lang="es-ES_tradnl" sz="1200" dirty="0"/>
          </a:p>
        </p:txBody>
      </p:sp>
      <p:sp>
        <p:nvSpPr>
          <p:cNvPr id="42" name="Rectangle 453"/>
          <p:cNvSpPr txBox="1"/>
          <p:nvPr>
            <p:custDataLst>
              <p:tags r:id="rId21"/>
            </p:custDataLst>
          </p:nvPr>
        </p:nvSpPr>
        <p:spPr>
          <a:xfrm rot="19092948">
            <a:off x="2323955" y="1945559"/>
            <a:ext cx="1403180" cy="369332"/>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Contaminación química </a:t>
            </a:r>
            <a:endParaRPr lang="es-ES_tradnl" sz="1200" dirty="0"/>
          </a:p>
        </p:txBody>
      </p:sp>
      <p:cxnSp>
        <p:nvCxnSpPr>
          <p:cNvPr id="43" name="Straight Connector 42"/>
          <p:cNvCxnSpPr/>
          <p:nvPr>
            <p:custDataLst>
              <p:tags r:id="rId22"/>
            </p:custDataLst>
          </p:nvPr>
        </p:nvCxnSpPr>
        <p:spPr>
          <a:xfrm flipH="1" flipV="1">
            <a:off x="3662646" y="1789614"/>
            <a:ext cx="720295" cy="2013868"/>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sp>
        <p:nvSpPr>
          <p:cNvPr id="47" name="Rectangle 453"/>
          <p:cNvSpPr txBox="1"/>
          <p:nvPr>
            <p:custDataLst>
              <p:tags r:id="rId23"/>
            </p:custDataLst>
          </p:nvPr>
        </p:nvSpPr>
        <p:spPr>
          <a:xfrm rot="14095121">
            <a:off x="1951603" y="4486570"/>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Pérdida </a:t>
            </a:r>
            <a:br>
              <a:rPr lang="es-ES_tradnl" sz="1200" dirty="0" smtClean="0"/>
            </a:br>
            <a:r>
              <a:rPr lang="es-ES_tradnl" sz="1200" dirty="0" smtClean="0"/>
              <a:t>de biodiversidad</a:t>
            </a:r>
            <a:endParaRPr lang="es-ES_tradnl" sz="1200" dirty="0"/>
          </a:p>
        </p:txBody>
      </p:sp>
      <p:sp>
        <p:nvSpPr>
          <p:cNvPr id="48" name="Rectangle 453"/>
          <p:cNvSpPr txBox="1"/>
          <p:nvPr>
            <p:custDataLst>
              <p:tags r:id="rId24"/>
            </p:custDataLst>
          </p:nvPr>
        </p:nvSpPr>
        <p:spPr>
          <a:xfrm rot="11848146">
            <a:off x="2994386" y="5424572"/>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Cambio en el uso</a:t>
            </a:r>
            <a:br>
              <a:rPr lang="es-ES_tradnl" sz="1200" dirty="0" smtClean="0"/>
            </a:br>
            <a:r>
              <a:rPr lang="es-ES_tradnl" sz="1200" dirty="0" smtClean="0"/>
              <a:t> de la tierra</a:t>
            </a:r>
            <a:endParaRPr lang="es-ES_tradnl" sz="1200" dirty="0"/>
          </a:p>
        </p:txBody>
      </p:sp>
      <p:sp>
        <p:nvSpPr>
          <p:cNvPr id="49" name="Rectangle 453"/>
          <p:cNvSpPr txBox="1"/>
          <p:nvPr>
            <p:custDataLst>
              <p:tags r:id="rId25"/>
            </p:custDataLst>
          </p:nvPr>
        </p:nvSpPr>
        <p:spPr>
          <a:xfrm rot="9541710">
            <a:off x="4434352" y="5380687"/>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Uso de agua </a:t>
            </a:r>
            <a:br>
              <a:rPr lang="es-ES_tradnl" sz="1200" dirty="0" smtClean="0"/>
            </a:br>
            <a:r>
              <a:rPr lang="es-ES_tradnl" sz="1200" dirty="0" smtClean="0"/>
              <a:t>dulce en el mundo</a:t>
            </a:r>
            <a:endParaRPr lang="es-ES_tradnl" sz="1200" dirty="0"/>
          </a:p>
        </p:txBody>
      </p:sp>
      <p:sp>
        <p:nvSpPr>
          <p:cNvPr id="50" name="Rectangle 453"/>
          <p:cNvSpPr txBox="1"/>
          <p:nvPr>
            <p:custDataLst>
              <p:tags r:id="rId26"/>
            </p:custDataLst>
          </p:nvPr>
        </p:nvSpPr>
        <p:spPr>
          <a:xfrm rot="8265201">
            <a:off x="5582126" y="5042336"/>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Ciclo del fósforo</a:t>
            </a:r>
            <a:endParaRPr lang="es-ES_tradnl" sz="1200" dirty="0"/>
          </a:p>
        </p:txBody>
      </p:sp>
      <p:sp>
        <p:nvSpPr>
          <p:cNvPr id="53" name="Rectangle 453"/>
          <p:cNvSpPr txBox="1"/>
          <p:nvPr>
            <p:custDataLst>
              <p:tags r:id="rId27"/>
            </p:custDataLst>
          </p:nvPr>
        </p:nvSpPr>
        <p:spPr>
          <a:xfrm rot="6802359">
            <a:off x="5517132" y="4234237"/>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Ciclo del nitrógeno </a:t>
            </a:r>
            <a:r>
              <a:rPr lang="es-ES_tradnl" dirty="0" smtClean="0"/>
              <a:t/>
            </a:r>
            <a:br>
              <a:rPr lang="es-ES_tradnl" dirty="0" smtClean="0"/>
            </a:br>
            <a:r>
              <a:rPr lang="es-ES_tradnl" sz="1200" dirty="0" smtClean="0"/>
              <a:t>(límite del flujo</a:t>
            </a:r>
            <a:br>
              <a:rPr lang="es-ES_tradnl" sz="1200" dirty="0" smtClean="0"/>
            </a:br>
            <a:r>
              <a:rPr lang="es-ES_tradnl" sz="1200" dirty="0" smtClean="0"/>
              <a:t> biogeoquímico)</a:t>
            </a:r>
            <a:endParaRPr lang="es-ES_tradnl" sz="1200" dirty="0"/>
          </a:p>
        </p:txBody>
      </p:sp>
      <p:sp>
        <p:nvSpPr>
          <p:cNvPr id="54" name="Rectangle 453"/>
          <p:cNvSpPr txBox="1"/>
          <p:nvPr>
            <p:custDataLst>
              <p:tags r:id="rId28"/>
            </p:custDataLst>
          </p:nvPr>
        </p:nvSpPr>
        <p:spPr>
          <a:xfrm rot="4876931">
            <a:off x="5855024" y="3034103"/>
            <a:ext cx="1326452" cy="788363"/>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Agotamiento de la capa </a:t>
            </a:r>
            <a:br>
              <a:rPr lang="es-ES_tradnl" sz="1200" dirty="0" smtClean="0"/>
            </a:br>
            <a:r>
              <a:rPr lang="es-ES_tradnl" sz="1200" dirty="0" smtClean="0"/>
              <a:t>de ozono estratosférico</a:t>
            </a:r>
            <a:endParaRPr lang="es-ES_tradnl" sz="1200" dirty="0"/>
          </a:p>
        </p:txBody>
      </p:sp>
      <p:sp>
        <p:nvSpPr>
          <p:cNvPr id="55" name="Rectangle 453"/>
          <p:cNvSpPr txBox="1"/>
          <p:nvPr>
            <p:custDataLst>
              <p:tags r:id="rId29"/>
            </p:custDataLst>
          </p:nvPr>
        </p:nvSpPr>
        <p:spPr>
          <a:xfrm rot="2429269">
            <a:off x="5023342" y="1910023"/>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Acidificación </a:t>
            </a:r>
            <a:br>
              <a:rPr lang="es-ES_tradnl" sz="1200" dirty="0" smtClean="0"/>
            </a:br>
            <a:r>
              <a:rPr lang="es-ES_tradnl" sz="1200" dirty="0" smtClean="0"/>
              <a:t>de los océanos</a:t>
            </a:r>
            <a:endParaRPr lang="es-ES_tradnl" sz="1200" dirty="0"/>
          </a:p>
        </p:txBody>
      </p:sp>
      <p:sp>
        <p:nvSpPr>
          <p:cNvPr id="56" name="Rectangle 453"/>
          <p:cNvSpPr txBox="1"/>
          <p:nvPr>
            <p:custDataLst>
              <p:tags r:id="rId30"/>
            </p:custDataLst>
          </p:nvPr>
        </p:nvSpPr>
        <p:spPr>
          <a:xfrm>
            <a:off x="3676405" y="1469726"/>
            <a:ext cx="1313094" cy="553998"/>
          </a:xfrm>
          <a:prstGeom prst="rect">
            <a:avLst/>
          </a:prstGeom>
          <a:noFill/>
          <a:ln w="9525">
            <a:noFill/>
            <a:miter lim="800000"/>
            <a:headEnd/>
            <a:tailEnd/>
          </a:ln>
          <a:effectLst/>
          <a:scene3d>
            <a:camera prst="obliqueTopLeft"/>
            <a:lightRig rig="threePt" dir="t"/>
          </a:scene3d>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ArchUp">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a:r>
              <a:rPr lang="es-ES_tradnl" sz="1200" dirty="0" smtClean="0"/>
              <a:t>Cambio climático</a:t>
            </a:r>
            <a:endParaRPr lang="es-ES_tradnl" sz="1200" dirty="0"/>
          </a:p>
        </p:txBody>
      </p:sp>
      <p:grpSp>
        <p:nvGrpSpPr>
          <p:cNvPr id="467" name="Group 466"/>
          <p:cNvGrpSpPr/>
          <p:nvPr>
            <p:custDataLst>
              <p:tags r:id="rId31"/>
            </p:custDataLst>
          </p:nvPr>
        </p:nvGrpSpPr>
        <p:grpSpPr>
          <a:xfrm>
            <a:off x="3949407" y="4028739"/>
            <a:ext cx="2160741" cy="1892343"/>
            <a:chOff x="4373145" y="3769476"/>
            <a:chExt cx="2160741" cy="1892343"/>
          </a:xfrm>
        </p:grpSpPr>
        <p:cxnSp>
          <p:nvCxnSpPr>
            <p:cNvPr id="26" name="Straight Connector 25"/>
            <p:cNvCxnSpPr>
              <a:endCxn id="49" idx="1"/>
            </p:cNvCxnSpPr>
            <p:nvPr/>
          </p:nvCxnSpPr>
          <p:spPr>
            <a:xfrm>
              <a:off x="4373145" y="3769476"/>
              <a:ext cx="1330810" cy="1653230"/>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a:off x="6136482" y="5179720"/>
              <a:ext cx="397404" cy="482099"/>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cxnSp>
        <p:nvCxnSpPr>
          <p:cNvPr id="70" name="Straight Connector 69"/>
          <p:cNvCxnSpPr/>
          <p:nvPr>
            <p:custDataLst>
              <p:tags r:id="rId32"/>
            </p:custDataLst>
          </p:nvPr>
        </p:nvCxnSpPr>
        <p:spPr>
          <a:xfrm>
            <a:off x="4384056" y="3769476"/>
            <a:ext cx="1854617" cy="1061787"/>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custDataLst>
              <p:tags r:id="rId33"/>
            </p:custDataLst>
          </p:nvPr>
        </p:nvCxnSpPr>
        <p:spPr>
          <a:xfrm>
            <a:off x="6238673" y="4831263"/>
            <a:ext cx="709939" cy="42862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custDataLst>
              <p:tags r:id="rId34"/>
            </p:custDataLst>
          </p:nvPr>
        </p:nvCxnSpPr>
        <p:spPr>
          <a:xfrm>
            <a:off x="4384056" y="3775826"/>
            <a:ext cx="2079576" cy="339741"/>
          </a:xfrm>
          <a:prstGeom prst="line">
            <a:avLst/>
          </a:prstGeom>
          <a:ln w="127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custDataLst>
              <p:tags r:id="rId35"/>
            </p:custDataLst>
          </p:nvPr>
        </p:nvCxnSpPr>
        <p:spPr>
          <a:xfrm>
            <a:off x="6463632" y="4116217"/>
            <a:ext cx="598233" cy="8372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custDataLst>
              <p:tags r:id="rId36"/>
            </p:custDataLst>
          </p:nvPr>
        </p:nvCxnSpPr>
        <p:spPr>
          <a:xfrm flipV="1">
            <a:off x="6176487" y="2430963"/>
            <a:ext cx="429225" cy="262588"/>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custDataLst>
              <p:tags r:id="rId37"/>
            </p:custDataLst>
          </p:nvPr>
        </p:nvCxnSpPr>
        <p:spPr>
          <a:xfrm flipV="1">
            <a:off x="5090899" y="1226934"/>
            <a:ext cx="196646" cy="562680"/>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custDataLst>
              <p:tags r:id="rId38"/>
            </p:custDataLst>
          </p:nvPr>
        </p:nvCxnSpPr>
        <p:spPr>
          <a:xfrm flipH="1" flipV="1">
            <a:off x="3471717" y="1243698"/>
            <a:ext cx="194104" cy="562680"/>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custDataLst>
              <p:tags r:id="rId39"/>
            </p:custDataLst>
          </p:nvPr>
        </p:nvCxnSpPr>
        <p:spPr>
          <a:xfrm flipH="1" flipV="1">
            <a:off x="2109912" y="2472238"/>
            <a:ext cx="445979" cy="26317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custDataLst>
              <p:tags r:id="rId40"/>
            </p:custDataLst>
          </p:nvPr>
        </p:nvCxnSpPr>
        <p:spPr>
          <a:xfrm flipH="1">
            <a:off x="1836862" y="4116217"/>
            <a:ext cx="445797" cy="8372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4" name="Straight Connector 103"/>
          <p:cNvCxnSpPr/>
          <p:nvPr>
            <p:custDataLst>
              <p:tags r:id="rId41"/>
            </p:custDataLst>
          </p:nvPr>
        </p:nvCxnSpPr>
        <p:spPr>
          <a:xfrm flipH="1">
            <a:off x="2701258" y="5376326"/>
            <a:ext cx="324287" cy="378862"/>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custDataLst>
              <p:tags r:id="rId42"/>
            </p:custDataLst>
          </p:nvPr>
        </p:nvCxnSpPr>
        <p:spPr>
          <a:xfrm flipH="1">
            <a:off x="4369767" y="5859963"/>
            <a:ext cx="1" cy="466725"/>
          </a:xfrm>
          <a:prstGeom prst="line">
            <a:avLst/>
          </a:prstGeom>
          <a:ln w="12700">
            <a:solidFill>
              <a:schemeClr val="accent6"/>
            </a:solidFill>
            <a:prstDash val="sysDot"/>
          </a:ln>
        </p:spPr>
        <p:style>
          <a:lnRef idx="1">
            <a:schemeClr val="accent1"/>
          </a:lnRef>
          <a:fillRef idx="0">
            <a:schemeClr val="accent1"/>
          </a:fillRef>
          <a:effectRef idx="0">
            <a:schemeClr val="accent1"/>
          </a:effectRef>
          <a:fontRef idx="minor">
            <a:schemeClr val="tx1"/>
          </a:fontRef>
        </p:style>
      </p:cxnSp>
      <p:sp>
        <p:nvSpPr>
          <p:cNvPr id="61" name="Freeform 60"/>
          <p:cNvSpPr/>
          <p:nvPr>
            <p:custDataLst>
              <p:tags r:id="rId43"/>
            </p:custDataLst>
          </p:nvPr>
        </p:nvSpPr>
        <p:spPr bwMode="gray">
          <a:xfrm>
            <a:off x="1452728" y="3739274"/>
            <a:ext cx="2933701" cy="2319338"/>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Lst>
            <a:ahLst/>
            <a:cxnLst>
              <a:cxn ang="0">
                <a:pos x="connsiteX0" y="connsiteY0"/>
              </a:cxn>
              <a:cxn ang="0">
                <a:pos x="connsiteX1" y="connsiteY1"/>
              </a:cxn>
              <a:cxn ang="0">
                <a:pos x="connsiteX2" y="connsiteY2"/>
              </a:cxn>
            </a:cxnLst>
            <a:rect l="l" t="t" r="r" b="b"/>
            <a:pathLst>
              <a:path w="2524125" h="1985962">
                <a:moveTo>
                  <a:pt x="842963" y="1985962"/>
                </a:moveTo>
                <a:lnTo>
                  <a:pt x="2524125" y="0"/>
                </a:lnTo>
                <a:lnTo>
                  <a:pt x="0" y="428625"/>
                </a:lnTo>
              </a:path>
            </a:pathLst>
          </a:custGeom>
          <a:gradFill flip="none" rotWithShape="1">
            <a:gsLst>
              <a:gs pos="68000">
                <a:srgbClr val="FF0000">
                  <a:shade val="67500"/>
                  <a:satMod val="115000"/>
                  <a:alpha val="22000"/>
                </a:srgbClr>
              </a:gs>
              <a:gs pos="0">
                <a:srgbClr val="FF0000">
                  <a:shade val="100000"/>
                  <a:satMod val="115000"/>
                </a:srgbClr>
              </a:gs>
            </a:gsLst>
            <a:lin ang="8100000" scaled="1"/>
            <a:tileRect/>
          </a:gradFill>
          <a:ln w="9525" algn="ctr">
            <a:solidFill>
              <a:schemeClr val="accent6"/>
            </a:solidFill>
            <a:miter lim="800000"/>
            <a:headEnd/>
            <a:tailEnd/>
          </a:ln>
          <a:effectLst/>
        </p:spPr>
        <p:txBody>
          <a:bodyPr rtlCol="0" anchor="ctr"/>
          <a:lstStyle/>
          <a:p>
            <a:pPr algn="ctr"/>
            <a:endParaRPr lang="es-ES_tradnl" dirty="0"/>
          </a:p>
        </p:txBody>
      </p:sp>
      <p:sp>
        <p:nvSpPr>
          <p:cNvPr id="114" name="Freeform 113"/>
          <p:cNvSpPr/>
          <p:nvPr>
            <p:custDataLst>
              <p:tags r:id="rId44"/>
            </p:custDataLst>
          </p:nvPr>
        </p:nvSpPr>
        <p:spPr bwMode="gray">
          <a:xfrm rot="14030482">
            <a:off x="4590746" y="3312203"/>
            <a:ext cx="2708214" cy="1945898"/>
          </a:xfrm>
          <a:custGeom>
            <a:avLst/>
            <a:gdLst>
              <a:gd name="connsiteX0" fmla="*/ 857250 w 2486025"/>
              <a:gd name="connsiteY0" fmla="*/ 1962150 h 1962150"/>
              <a:gd name="connsiteX1" fmla="*/ 2486025 w 2486025"/>
              <a:gd name="connsiteY1" fmla="*/ 0 h 1962150"/>
              <a:gd name="connsiteX2" fmla="*/ 0 w 2486025"/>
              <a:gd name="connsiteY2" fmla="*/ 428625 h 1962150"/>
              <a:gd name="connsiteX3" fmla="*/ 66675 w 2486025"/>
              <a:gd name="connsiteY3" fmla="*/ 438150 h 1962150"/>
              <a:gd name="connsiteX0" fmla="*/ 857250 w 2486025"/>
              <a:gd name="connsiteY0" fmla="*/ 1962150 h 1962150"/>
              <a:gd name="connsiteX1" fmla="*/ 2486025 w 2486025"/>
              <a:gd name="connsiteY1" fmla="*/ 0 h 1962150"/>
              <a:gd name="connsiteX2" fmla="*/ 0 w 2486025"/>
              <a:gd name="connsiteY2" fmla="*/ 428625 h 1962150"/>
              <a:gd name="connsiteX0" fmla="*/ 895350 w 2524125"/>
              <a:gd name="connsiteY0" fmla="*/ 1962150 h 1962150"/>
              <a:gd name="connsiteX1" fmla="*/ 2524125 w 2524125"/>
              <a:gd name="connsiteY1" fmla="*/ 0 h 1962150"/>
              <a:gd name="connsiteX2" fmla="*/ 0 w 2524125"/>
              <a:gd name="connsiteY2" fmla="*/ 428625 h 1962150"/>
              <a:gd name="connsiteX0" fmla="*/ 842963 w 2524125"/>
              <a:gd name="connsiteY0" fmla="*/ 1985962 h 1985962"/>
              <a:gd name="connsiteX1" fmla="*/ 2524125 w 2524125"/>
              <a:gd name="connsiteY1" fmla="*/ 0 h 1985962"/>
              <a:gd name="connsiteX2" fmla="*/ 0 w 2524125"/>
              <a:gd name="connsiteY2" fmla="*/ 428625 h 1985962"/>
              <a:gd name="connsiteX0" fmla="*/ 4764319 w 6445481"/>
              <a:gd name="connsiteY0" fmla="*/ 1985962 h 2273457"/>
              <a:gd name="connsiteX1" fmla="*/ 6445481 w 6445481"/>
              <a:gd name="connsiteY1" fmla="*/ 0 h 2273457"/>
              <a:gd name="connsiteX2" fmla="*/ 0 w 6445481"/>
              <a:gd name="connsiteY2" fmla="*/ 2273457 h 2273457"/>
              <a:gd name="connsiteX0" fmla="*/ 1747414 w 6445481"/>
              <a:gd name="connsiteY0" fmla="*/ 3677843 h 3677843"/>
              <a:gd name="connsiteX1" fmla="*/ 6445481 w 6445481"/>
              <a:gd name="connsiteY1" fmla="*/ 0 h 3677843"/>
              <a:gd name="connsiteX2" fmla="*/ 0 w 6445481"/>
              <a:gd name="connsiteY2" fmla="*/ 2273457 h 3677843"/>
            </a:gdLst>
            <a:ahLst/>
            <a:cxnLst>
              <a:cxn ang="0">
                <a:pos x="connsiteX0" y="connsiteY0"/>
              </a:cxn>
              <a:cxn ang="0">
                <a:pos x="connsiteX1" y="connsiteY1"/>
              </a:cxn>
              <a:cxn ang="0">
                <a:pos x="connsiteX2" y="connsiteY2"/>
              </a:cxn>
            </a:cxnLst>
            <a:rect l="l" t="t" r="r" b="b"/>
            <a:pathLst>
              <a:path w="6445481" h="3677843">
                <a:moveTo>
                  <a:pt x="1747414" y="3677843"/>
                </a:moveTo>
                <a:lnTo>
                  <a:pt x="6445481" y="0"/>
                </a:lnTo>
                <a:lnTo>
                  <a:pt x="0" y="2273457"/>
                </a:lnTo>
              </a:path>
            </a:pathLst>
          </a:custGeom>
          <a:gradFill flip="none" rotWithShape="1">
            <a:gsLst>
              <a:gs pos="68000">
                <a:srgbClr val="FF0000">
                  <a:shade val="67500"/>
                  <a:satMod val="115000"/>
                  <a:alpha val="22000"/>
                </a:srgbClr>
              </a:gs>
              <a:gs pos="0">
                <a:srgbClr val="FF0000">
                  <a:shade val="100000"/>
                  <a:satMod val="115000"/>
                </a:srgbClr>
              </a:gs>
            </a:gsLst>
            <a:lin ang="8100000" scaled="1"/>
            <a:tileRect/>
          </a:gradFill>
          <a:ln w="9525" algn="ctr">
            <a:solidFill>
              <a:schemeClr val="accent6"/>
            </a:solidFill>
            <a:miter lim="800000"/>
            <a:headEnd/>
            <a:tailEnd/>
          </a:ln>
          <a:effectLst/>
        </p:spPr>
        <p:txBody>
          <a:bodyPr rtlCol="0" anchor="ctr"/>
          <a:lstStyle/>
          <a:p>
            <a:pPr algn="ctr"/>
            <a:endParaRPr lang="es-ES_tradnl" dirty="0"/>
          </a:p>
        </p:txBody>
      </p:sp>
      <p:sp>
        <p:nvSpPr>
          <p:cNvPr id="62" name="Freeform 61"/>
          <p:cNvSpPr/>
          <p:nvPr>
            <p:custDataLst>
              <p:tags r:id="rId45"/>
            </p:custDataLst>
          </p:nvPr>
        </p:nvSpPr>
        <p:spPr bwMode="gray">
          <a:xfrm>
            <a:off x="3945856" y="2509544"/>
            <a:ext cx="857250" cy="126444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7250" h="1264444">
                <a:moveTo>
                  <a:pt x="857250" y="73819"/>
                </a:moveTo>
                <a:lnTo>
                  <a:pt x="428625" y="1264444"/>
                </a:lnTo>
                <a:lnTo>
                  <a:pt x="0" y="71438"/>
                </a:lnTo>
                <a:lnTo>
                  <a:pt x="219075" y="14288"/>
                </a:lnTo>
                <a:lnTo>
                  <a:pt x="485775" y="0"/>
                </a:lnTo>
                <a:lnTo>
                  <a:pt x="721519" y="35719"/>
                </a:lnTo>
                <a:lnTo>
                  <a:pt x="857250" y="73819"/>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17" name="Freeform 116"/>
          <p:cNvSpPr/>
          <p:nvPr>
            <p:custDataLst>
              <p:tags r:id="rId46"/>
            </p:custDataLst>
          </p:nvPr>
        </p:nvSpPr>
        <p:spPr bwMode="gray">
          <a:xfrm>
            <a:off x="4374481" y="3139781"/>
            <a:ext cx="564092" cy="651139"/>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Lst>
            <a:ahLst/>
            <a:cxnLst>
              <a:cxn ang="0">
                <a:pos x="connsiteX0" y="connsiteY0"/>
              </a:cxn>
              <a:cxn ang="0">
                <a:pos x="connsiteX1" y="connsiteY1"/>
              </a:cxn>
              <a:cxn ang="0">
                <a:pos x="connsiteX2" y="connsiteY2"/>
              </a:cxn>
              <a:cxn ang="0">
                <a:pos x="connsiteX3" y="connsiteY3"/>
              </a:cxn>
            </a:cxnLst>
            <a:rect l="l" t="t" r="r" b="b"/>
            <a:pathLst>
              <a:path w="564092" h="651139">
                <a:moveTo>
                  <a:pt x="564092" y="290248"/>
                </a:moveTo>
                <a:lnTo>
                  <a:pt x="0" y="651139"/>
                </a:lnTo>
                <a:lnTo>
                  <a:pt x="240242" y="0"/>
                </a:lnTo>
                <a:lnTo>
                  <a:pt x="564092" y="290248"/>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18" name="Freeform 117"/>
          <p:cNvSpPr/>
          <p:nvPr>
            <p:custDataLst>
              <p:tags r:id="rId47"/>
            </p:custDataLst>
          </p:nvPr>
        </p:nvSpPr>
        <p:spPr bwMode="gray">
          <a:xfrm rot="6151678">
            <a:off x="4369137" y="3779530"/>
            <a:ext cx="559271" cy="67352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559271 w 559271"/>
              <a:gd name="connsiteY0" fmla="*/ 290937 h 673524"/>
              <a:gd name="connsiteX1" fmla="*/ 0 w 559271"/>
              <a:gd name="connsiteY1" fmla="*/ 673524 h 673524"/>
              <a:gd name="connsiteX2" fmla="*/ 209249 w 559271"/>
              <a:gd name="connsiteY2" fmla="*/ 0 h 673524"/>
              <a:gd name="connsiteX3" fmla="*/ 559271 w 559271"/>
              <a:gd name="connsiteY3" fmla="*/ 290937 h 673524"/>
            </a:gdLst>
            <a:ahLst/>
            <a:cxnLst>
              <a:cxn ang="0">
                <a:pos x="connsiteX0" y="connsiteY0"/>
              </a:cxn>
              <a:cxn ang="0">
                <a:pos x="connsiteX1" y="connsiteY1"/>
              </a:cxn>
              <a:cxn ang="0">
                <a:pos x="connsiteX2" y="connsiteY2"/>
              </a:cxn>
              <a:cxn ang="0">
                <a:pos x="connsiteX3" y="connsiteY3"/>
              </a:cxn>
            </a:cxnLst>
            <a:rect l="l" t="t" r="r" b="b"/>
            <a:pathLst>
              <a:path w="559271" h="673524">
                <a:moveTo>
                  <a:pt x="559271" y="290937"/>
                </a:moveTo>
                <a:lnTo>
                  <a:pt x="0" y="673524"/>
                </a:lnTo>
                <a:lnTo>
                  <a:pt x="209249" y="0"/>
                </a:lnTo>
                <a:lnTo>
                  <a:pt x="559271" y="290937"/>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20" name="Freeform 119"/>
          <p:cNvSpPr/>
          <p:nvPr>
            <p:custDataLst>
              <p:tags r:id="rId48"/>
            </p:custDataLst>
          </p:nvPr>
        </p:nvSpPr>
        <p:spPr bwMode="gray">
          <a:xfrm rot="10123734">
            <a:off x="4315960" y="3743502"/>
            <a:ext cx="214166" cy="537164"/>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863837 w 863837"/>
              <a:gd name="connsiteY0" fmla="*/ 0 h 360891"/>
              <a:gd name="connsiteX1" fmla="*/ 299745 w 863837"/>
              <a:gd name="connsiteY1" fmla="*/ 360891 h 360891"/>
              <a:gd name="connsiteX2" fmla="*/ 0 w 863837"/>
              <a:gd name="connsiteY2" fmla="*/ 31392 h 360891"/>
              <a:gd name="connsiteX3" fmla="*/ 863837 w 863837"/>
              <a:gd name="connsiteY3" fmla="*/ 0 h 360891"/>
              <a:gd name="connsiteX0" fmla="*/ 276331 w 299745"/>
              <a:gd name="connsiteY0" fmla="*/ 0 h 458014"/>
              <a:gd name="connsiteX1" fmla="*/ 299745 w 299745"/>
              <a:gd name="connsiteY1" fmla="*/ 458014 h 458014"/>
              <a:gd name="connsiteX2" fmla="*/ 0 w 299745"/>
              <a:gd name="connsiteY2" fmla="*/ 128515 h 458014"/>
              <a:gd name="connsiteX3" fmla="*/ 276331 w 299745"/>
              <a:gd name="connsiteY3" fmla="*/ 0 h 458014"/>
              <a:gd name="connsiteX0" fmla="*/ 379695 w 379695"/>
              <a:gd name="connsiteY0" fmla="*/ 0 h 456838"/>
              <a:gd name="connsiteX1" fmla="*/ 299745 w 379695"/>
              <a:gd name="connsiteY1" fmla="*/ 456838 h 456838"/>
              <a:gd name="connsiteX2" fmla="*/ 0 w 379695"/>
              <a:gd name="connsiteY2" fmla="*/ 127339 h 456838"/>
              <a:gd name="connsiteX3" fmla="*/ 379695 w 379695"/>
              <a:gd name="connsiteY3" fmla="*/ 0 h 456838"/>
              <a:gd name="connsiteX0" fmla="*/ 159359 w 159359"/>
              <a:gd name="connsiteY0" fmla="*/ 3571 h 460409"/>
              <a:gd name="connsiteX1" fmla="*/ 79409 w 159359"/>
              <a:gd name="connsiteY1" fmla="*/ 460409 h 460409"/>
              <a:gd name="connsiteX2" fmla="*/ 0 w 159359"/>
              <a:gd name="connsiteY2" fmla="*/ 0 h 460409"/>
              <a:gd name="connsiteX3" fmla="*/ 159359 w 159359"/>
              <a:gd name="connsiteY3" fmla="*/ 3571 h 460409"/>
              <a:gd name="connsiteX0" fmla="*/ 159359 w 159359"/>
              <a:gd name="connsiteY0" fmla="*/ 3571 h 433016"/>
              <a:gd name="connsiteX1" fmla="*/ 71919 w 159359"/>
              <a:gd name="connsiteY1" fmla="*/ 433016 h 433016"/>
              <a:gd name="connsiteX2" fmla="*/ 0 w 159359"/>
              <a:gd name="connsiteY2" fmla="*/ 0 h 433016"/>
              <a:gd name="connsiteX3" fmla="*/ 159359 w 159359"/>
              <a:gd name="connsiteY3" fmla="*/ 3571 h 433016"/>
              <a:gd name="connsiteX0" fmla="*/ 178042 w 178042"/>
              <a:gd name="connsiteY0" fmla="*/ 7295 h 436740"/>
              <a:gd name="connsiteX1" fmla="*/ 90602 w 178042"/>
              <a:gd name="connsiteY1" fmla="*/ 436740 h 436740"/>
              <a:gd name="connsiteX2" fmla="*/ 0 w 178042"/>
              <a:gd name="connsiteY2" fmla="*/ 0 h 436740"/>
              <a:gd name="connsiteX3" fmla="*/ 178042 w 178042"/>
              <a:gd name="connsiteY3" fmla="*/ 7295 h 436740"/>
              <a:gd name="connsiteX0" fmla="*/ 188037 w 188037"/>
              <a:gd name="connsiteY0" fmla="*/ 54611 h 484056"/>
              <a:gd name="connsiteX1" fmla="*/ 100597 w 188037"/>
              <a:gd name="connsiteY1" fmla="*/ 484056 h 484056"/>
              <a:gd name="connsiteX2" fmla="*/ 0 w 188037"/>
              <a:gd name="connsiteY2" fmla="*/ 0 h 484056"/>
              <a:gd name="connsiteX3" fmla="*/ 188037 w 188037"/>
              <a:gd name="connsiteY3" fmla="*/ 54611 h 484056"/>
              <a:gd name="connsiteX0" fmla="*/ 199185 w 199185"/>
              <a:gd name="connsiteY0" fmla="*/ 0 h 517872"/>
              <a:gd name="connsiteX1" fmla="*/ 100597 w 199185"/>
              <a:gd name="connsiteY1" fmla="*/ 517872 h 517872"/>
              <a:gd name="connsiteX2" fmla="*/ 0 w 199185"/>
              <a:gd name="connsiteY2" fmla="*/ 33816 h 517872"/>
              <a:gd name="connsiteX3" fmla="*/ 199185 w 199185"/>
              <a:gd name="connsiteY3" fmla="*/ 0 h 517872"/>
              <a:gd name="connsiteX0" fmla="*/ 188015 w 188015"/>
              <a:gd name="connsiteY0" fmla="*/ 22231 h 540103"/>
              <a:gd name="connsiteX1" fmla="*/ 89427 w 188015"/>
              <a:gd name="connsiteY1" fmla="*/ 540103 h 540103"/>
              <a:gd name="connsiteX2" fmla="*/ 0 w 188015"/>
              <a:gd name="connsiteY2" fmla="*/ 0 h 540103"/>
              <a:gd name="connsiteX3" fmla="*/ 188015 w 188015"/>
              <a:gd name="connsiteY3" fmla="*/ 22231 h 540103"/>
              <a:gd name="connsiteX0" fmla="*/ 211684 w 211684"/>
              <a:gd name="connsiteY0" fmla="*/ 33423 h 551295"/>
              <a:gd name="connsiteX1" fmla="*/ 113096 w 211684"/>
              <a:gd name="connsiteY1" fmla="*/ 551295 h 551295"/>
              <a:gd name="connsiteX2" fmla="*/ 0 w 211684"/>
              <a:gd name="connsiteY2" fmla="*/ 0 h 551295"/>
              <a:gd name="connsiteX3" fmla="*/ 211684 w 211684"/>
              <a:gd name="connsiteY3" fmla="*/ 33423 h 551295"/>
              <a:gd name="connsiteX0" fmla="*/ 245304 w 245304"/>
              <a:gd name="connsiteY0" fmla="*/ 27174 h 551295"/>
              <a:gd name="connsiteX1" fmla="*/ 113096 w 245304"/>
              <a:gd name="connsiteY1" fmla="*/ 551295 h 551295"/>
              <a:gd name="connsiteX2" fmla="*/ 0 w 245304"/>
              <a:gd name="connsiteY2" fmla="*/ 0 h 551295"/>
              <a:gd name="connsiteX3" fmla="*/ 245304 w 245304"/>
              <a:gd name="connsiteY3" fmla="*/ 27174 h 551295"/>
              <a:gd name="connsiteX0" fmla="*/ 232849 w 232849"/>
              <a:gd name="connsiteY0" fmla="*/ 24692 h 551295"/>
              <a:gd name="connsiteX1" fmla="*/ 113096 w 232849"/>
              <a:gd name="connsiteY1" fmla="*/ 551295 h 551295"/>
              <a:gd name="connsiteX2" fmla="*/ 0 w 232849"/>
              <a:gd name="connsiteY2" fmla="*/ 0 h 551295"/>
              <a:gd name="connsiteX3" fmla="*/ 232849 w 232849"/>
              <a:gd name="connsiteY3" fmla="*/ 24692 h 551295"/>
              <a:gd name="connsiteX0" fmla="*/ 232849 w 232849"/>
              <a:gd name="connsiteY0" fmla="*/ 24692 h 581802"/>
              <a:gd name="connsiteX1" fmla="*/ 119966 w 232849"/>
              <a:gd name="connsiteY1" fmla="*/ 581802 h 581802"/>
              <a:gd name="connsiteX2" fmla="*/ 0 w 232849"/>
              <a:gd name="connsiteY2" fmla="*/ 0 h 581802"/>
              <a:gd name="connsiteX3" fmla="*/ 232849 w 232849"/>
              <a:gd name="connsiteY3" fmla="*/ 24692 h 581802"/>
              <a:gd name="connsiteX0" fmla="*/ 214166 w 214166"/>
              <a:gd name="connsiteY0" fmla="*/ 20969 h 578079"/>
              <a:gd name="connsiteX1" fmla="*/ 101283 w 214166"/>
              <a:gd name="connsiteY1" fmla="*/ 578079 h 578079"/>
              <a:gd name="connsiteX2" fmla="*/ 0 w 214166"/>
              <a:gd name="connsiteY2" fmla="*/ 0 h 578079"/>
              <a:gd name="connsiteX3" fmla="*/ 214166 w 214166"/>
              <a:gd name="connsiteY3" fmla="*/ 20969 h 578079"/>
            </a:gdLst>
            <a:ahLst/>
            <a:cxnLst>
              <a:cxn ang="0">
                <a:pos x="connsiteX0" y="connsiteY0"/>
              </a:cxn>
              <a:cxn ang="0">
                <a:pos x="connsiteX1" y="connsiteY1"/>
              </a:cxn>
              <a:cxn ang="0">
                <a:pos x="connsiteX2" y="connsiteY2"/>
              </a:cxn>
              <a:cxn ang="0">
                <a:pos x="connsiteX3" y="connsiteY3"/>
              </a:cxn>
            </a:cxnLst>
            <a:rect l="l" t="t" r="r" b="b"/>
            <a:pathLst>
              <a:path w="214166" h="578079">
                <a:moveTo>
                  <a:pt x="214166" y="20969"/>
                </a:moveTo>
                <a:lnTo>
                  <a:pt x="101283" y="578079"/>
                </a:lnTo>
                <a:lnTo>
                  <a:pt x="0" y="0"/>
                </a:lnTo>
                <a:lnTo>
                  <a:pt x="214166" y="20969"/>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21" name="Freeform 120"/>
          <p:cNvSpPr/>
          <p:nvPr>
            <p:custDataLst>
              <p:tags r:id="rId49"/>
            </p:custDataLst>
          </p:nvPr>
        </p:nvSpPr>
        <p:spPr bwMode="gray">
          <a:xfrm rot="10123734">
            <a:off x="4086341" y="3794713"/>
            <a:ext cx="340946" cy="421495"/>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857250 w 857250"/>
              <a:gd name="connsiteY0" fmla="*/ 73819 h 1128977"/>
              <a:gd name="connsiteX1" fmla="*/ 276225 w 857250"/>
              <a:gd name="connsiteY1" fmla="*/ 1128977 h 1128977"/>
              <a:gd name="connsiteX2" fmla="*/ 0 w 857250"/>
              <a:gd name="connsiteY2" fmla="*/ 71438 h 1128977"/>
              <a:gd name="connsiteX3" fmla="*/ 219075 w 857250"/>
              <a:gd name="connsiteY3" fmla="*/ 14288 h 1128977"/>
              <a:gd name="connsiteX4" fmla="*/ 485775 w 857250"/>
              <a:gd name="connsiteY4" fmla="*/ 0 h 1128977"/>
              <a:gd name="connsiteX5" fmla="*/ 721519 w 857250"/>
              <a:gd name="connsiteY5" fmla="*/ 35719 h 1128977"/>
              <a:gd name="connsiteX6" fmla="*/ 857250 w 857250"/>
              <a:gd name="connsiteY6" fmla="*/ 73819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721519 w 840317"/>
              <a:gd name="connsiteY5" fmla="*/ 35719 h 1128977"/>
              <a:gd name="connsiteX6" fmla="*/ 840317 w 840317"/>
              <a:gd name="connsiteY6" fmla="*/ 768086 h 1128977"/>
              <a:gd name="connsiteX0" fmla="*/ 840317 w 840317"/>
              <a:gd name="connsiteY0" fmla="*/ 768086 h 1128977"/>
              <a:gd name="connsiteX1" fmla="*/ 276225 w 840317"/>
              <a:gd name="connsiteY1" fmla="*/ 1128977 h 1128977"/>
              <a:gd name="connsiteX2" fmla="*/ 0 w 840317"/>
              <a:gd name="connsiteY2" fmla="*/ 71438 h 1128977"/>
              <a:gd name="connsiteX3" fmla="*/ 219075 w 840317"/>
              <a:gd name="connsiteY3" fmla="*/ 14288 h 1128977"/>
              <a:gd name="connsiteX4" fmla="*/ 485775 w 840317"/>
              <a:gd name="connsiteY4" fmla="*/ 0 h 1128977"/>
              <a:gd name="connsiteX5" fmla="*/ 840317 w 840317"/>
              <a:gd name="connsiteY5" fmla="*/ 768086 h 1128977"/>
              <a:gd name="connsiteX0" fmla="*/ 840317 w 840317"/>
              <a:gd name="connsiteY0" fmla="*/ 753798 h 1114689"/>
              <a:gd name="connsiteX1" fmla="*/ 276225 w 840317"/>
              <a:gd name="connsiteY1" fmla="*/ 1114689 h 1114689"/>
              <a:gd name="connsiteX2" fmla="*/ 0 w 840317"/>
              <a:gd name="connsiteY2" fmla="*/ 57150 h 1114689"/>
              <a:gd name="connsiteX3" fmla="*/ 219075 w 840317"/>
              <a:gd name="connsiteY3" fmla="*/ 0 h 1114689"/>
              <a:gd name="connsiteX4" fmla="*/ 840317 w 840317"/>
              <a:gd name="connsiteY4" fmla="*/ 753798 h 1114689"/>
              <a:gd name="connsiteX0" fmla="*/ 840317 w 840317"/>
              <a:gd name="connsiteY0" fmla="*/ 696648 h 1057539"/>
              <a:gd name="connsiteX1" fmla="*/ 276225 w 840317"/>
              <a:gd name="connsiteY1" fmla="*/ 1057539 h 1057539"/>
              <a:gd name="connsiteX2" fmla="*/ 0 w 840317"/>
              <a:gd name="connsiteY2" fmla="*/ 0 h 1057539"/>
              <a:gd name="connsiteX3" fmla="*/ 840317 w 840317"/>
              <a:gd name="connsiteY3" fmla="*/ 696648 h 1057539"/>
              <a:gd name="connsiteX0" fmla="*/ 564092 w 564092"/>
              <a:gd name="connsiteY0" fmla="*/ 290248 h 651139"/>
              <a:gd name="connsiteX1" fmla="*/ 0 w 564092"/>
              <a:gd name="connsiteY1" fmla="*/ 651139 h 651139"/>
              <a:gd name="connsiteX2" fmla="*/ 240242 w 564092"/>
              <a:gd name="connsiteY2" fmla="*/ 0 h 651139"/>
              <a:gd name="connsiteX3" fmla="*/ 564092 w 564092"/>
              <a:gd name="connsiteY3" fmla="*/ 290248 h 651139"/>
              <a:gd name="connsiteX0" fmla="*/ 564092 w 564092"/>
              <a:gd name="connsiteY0" fmla="*/ 290937 h 651828"/>
              <a:gd name="connsiteX1" fmla="*/ 0 w 564092"/>
              <a:gd name="connsiteY1" fmla="*/ 651828 h 651828"/>
              <a:gd name="connsiteX2" fmla="*/ 214070 w 564092"/>
              <a:gd name="connsiteY2" fmla="*/ 0 h 651828"/>
              <a:gd name="connsiteX3" fmla="*/ 564092 w 564092"/>
              <a:gd name="connsiteY3" fmla="*/ 290937 h 651828"/>
              <a:gd name="connsiteX0" fmla="*/ 863837 w 863837"/>
              <a:gd name="connsiteY0" fmla="*/ 0 h 360891"/>
              <a:gd name="connsiteX1" fmla="*/ 299745 w 863837"/>
              <a:gd name="connsiteY1" fmla="*/ 360891 h 360891"/>
              <a:gd name="connsiteX2" fmla="*/ 0 w 863837"/>
              <a:gd name="connsiteY2" fmla="*/ 31392 h 360891"/>
              <a:gd name="connsiteX3" fmla="*/ 863837 w 863837"/>
              <a:gd name="connsiteY3" fmla="*/ 0 h 360891"/>
              <a:gd name="connsiteX0" fmla="*/ 276331 w 299745"/>
              <a:gd name="connsiteY0" fmla="*/ 0 h 458014"/>
              <a:gd name="connsiteX1" fmla="*/ 299745 w 299745"/>
              <a:gd name="connsiteY1" fmla="*/ 458014 h 458014"/>
              <a:gd name="connsiteX2" fmla="*/ 0 w 299745"/>
              <a:gd name="connsiteY2" fmla="*/ 128515 h 458014"/>
              <a:gd name="connsiteX3" fmla="*/ 276331 w 299745"/>
              <a:gd name="connsiteY3" fmla="*/ 0 h 458014"/>
              <a:gd name="connsiteX0" fmla="*/ 379695 w 379695"/>
              <a:gd name="connsiteY0" fmla="*/ 0 h 456838"/>
              <a:gd name="connsiteX1" fmla="*/ 299745 w 379695"/>
              <a:gd name="connsiteY1" fmla="*/ 456838 h 456838"/>
              <a:gd name="connsiteX2" fmla="*/ 0 w 379695"/>
              <a:gd name="connsiteY2" fmla="*/ 127339 h 456838"/>
              <a:gd name="connsiteX3" fmla="*/ 379695 w 379695"/>
              <a:gd name="connsiteY3" fmla="*/ 0 h 456838"/>
              <a:gd name="connsiteX0" fmla="*/ 159359 w 159359"/>
              <a:gd name="connsiteY0" fmla="*/ 3571 h 460409"/>
              <a:gd name="connsiteX1" fmla="*/ 79409 w 159359"/>
              <a:gd name="connsiteY1" fmla="*/ 460409 h 460409"/>
              <a:gd name="connsiteX2" fmla="*/ 0 w 159359"/>
              <a:gd name="connsiteY2" fmla="*/ 0 h 460409"/>
              <a:gd name="connsiteX3" fmla="*/ 159359 w 159359"/>
              <a:gd name="connsiteY3" fmla="*/ 3571 h 460409"/>
              <a:gd name="connsiteX0" fmla="*/ 159359 w 159359"/>
              <a:gd name="connsiteY0" fmla="*/ 3571 h 433016"/>
              <a:gd name="connsiteX1" fmla="*/ 71919 w 159359"/>
              <a:gd name="connsiteY1" fmla="*/ 433016 h 433016"/>
              <a:gd name="connsiteX2" fmla="*/ 0 w 159359"/>
              <a:gd name="connsiteY2" fmla="*/ 0 h 433016"/>
              <a:gd name="connsiteX3" fmla="*/ 159359 w 159359"/>
              <a:gd name="connsiteY3" fmla="*/ 3571 h 433016"/>
              <a:gd name="connsiteX0" fmla="*/ 178042 w 178042"/>
              <a:gd name="connsiteY0" fmla="*/ 7295 h 436740"/>
              <a:gd name="connsiteX1" fmla="*/ 90602 w 178042"/>
              <a:gd name="connsiteY1" fmla="*/ 436740 h 436740"/>
              <a:gd name="connsiteX2" fmla="*/ 0 w 178042"/>
              <a:gd name="connsiteY2" fmla="*/ 0 h 436740"/>
              <a:gd name="connsiteX3" fmla="*/ 178042 w 178042"/>
              <a:gd name="connsiteY3" fmla="*/ 7295 h 436740"/>
              <a:gd name="connsiteX0" fmla="*/ 188037 w 188037"/>
              <a:gd name="connsiteY0" fmla="*/ 54611 h 484056"/>
              <a:gd name="connsiteX1" fmla="*/ 100597 w 188037"/>
              <a:gd name="connsiteY1" fmla="*/ 484056 h 484056"/>
              <a:gd name="connsiteX2" fmla="*/ 0 w 188037"/>
              <a:gd name="connsiteY2" fmla="*/ 0 h 484056"/>
              <a:gd name="connsiteX3" fmla="*/ 188037 w 188037"/>
              <a:gd name="connsiteY3" fmla="*/ 54611 h 484056"/>
              <a:gd name="connsiteX0" fmla="*/ 199185 w 199185"/>
              <a:gd name="connsiteY0" fmla="*/ 0 h 517872"/>
              <a:gd name="connsiteX1" fmla="*/ 100597 w 199185"/>
              <a:gd name="connsiteY1" fmla="*/ 517872 h 517872"/>
              <a:gd name="connsiteX2" fmla="*/ 0 w 199185"/>
              <a:gd name="connsiteY2" fmla="*/ 33816 h 517872"/>
              <a:gd name="connsiteX3" fmla="*/ 199185 w 199185"/>
              <a:gd name="connsiteY3" fmla="*/ 0 h 517872"/>
              <a:gd name="connsiteX0" fmla="*/ 188015 w 188015"/>
              <a:gd name="connsiteY0" fmla="*/ 22231 h 540103"/>
              <a:gd name="connsiteX1" fmla="*/ 89427 w 188015"/>
              <a:gd name="connsiteY1" fmla="*/ 540103 h 540103"/>
              <a:gd name="connsiteX2" fmla="*/ 0 w 188015"/>
              <a:gd name="connsiteY2" fmla="*/ 0 h 540103"/>
              <a:gd name="connsiteX3" fmla="*/ 188015 w 188015"/>
              <a:gd name="connsiteY3" fmla="*/ 22231 h 540103"/>
              <a:gd name="connsiteX0" fmla="*/ 211684 w 211684"/>
              <a:gd name="connsiteY0" fmla="*/ 33423 h 551295"/>
              <a:gd name="connsiteX1" fmla="*/ 113096 w 211684"/>
              <a:gd name="connsiteY1" fmla="*/ 551295 h 551295"/>
              <a:gd name="connsiteX2" fmla="*/ 0 w 211684"/>
              <a:gd name="connsiteY2" fmla="*/ 0 h 551295"/>
              <a:gd name="connsiteX3" fmla="*/ 211684 w 211684"/>
              <a:gd name="connsiteY3" fmla="*/ 33423 h 551295"/>
              <a:gd name="connsiteX0" fmla="*/ 245304 w 245304"/>
              <a:gd name="connsiteY0" fmla="*/ 27174 h 551295"/>
              <a:gd name="connsiteX1" fmla="*/ 113096 w 245304"/>
              <a:gd name="connsiteY1" fmla="*/ 551295 h 551295"/>
              <a:gd name="connsiteX2" fmla="*/ 0 w 245304"/>
              <a:gd name="connsiteY2" fmla="*/ 0 h 551295"/>
              <a:gd name="connsiteX3" fmla="*/ 245304 w 245304"/>
              <a:gd name="connsiteY3" fmla="*/ 27174 h 551295"/>
              <a:gd name="connsiteX0" fmla="*/ 232849 w 232849"/>
              <a:gd name="connsiteY0" fmla="*/ 24692 h 551295"/>
              <a:gd name="connsiteX1" fmla="*/ 113096 w 232849"/>
              <a:gd name="connsiteY1" fmla="*/ 551295 h 551295"/>
              <a:gd name="connsiteX2" fmla="*/ 0 w 232849"/>
              <a:gd name="connsiteY2" fmla="*/ 0 h 551295"/>
              <a:gd name="connsiteX3" fmla="*/ 232849 w 232849"/>
              <a:gd name="connsiteY3" fmla="*/ 24692 h 551295"/>
              <a:gd name="connsiteX0" fmla="*/ 232849 w 232849"/>
              <a:gd name="connsiteY0" fmla="*/ 24692 h 581802"/>
              <a:gd name="connsiteX1" fmla="*/ 119966 w 232849"/>
              <a:gd name="connsiteY1" fmla="*/ 581802 h 581802"/>
              <a:gd name="connsiteX2" fmla="*/ 0 w 232849"/>
              <a:gd name="connsiteY2" fmla="*/ 0 h 581802"/>
              <a:gd name="connsiteX3" fmla="*/ 232849 w 232849"/>
              <a:gd name="connsiteY3" fmla="*/ 24692 h 581802"/>
              <a:gd name="connsiteX0" fmla="*/ 214166 w 214166"/>
              <a:gd name="connsiteY0" fmla="*/ 20969 h 578079"/>
              <a:gd name="connsiteX1" fmla="*/ 101283 w 214166"/>
              <a:gd name="connsiteY1" fmla="*/ 578079 h 578079"/>
              <a:gd name="connsiteX2" fmla="*/ 0 w 214166"/>
              <a:gd name="connsiteY2" fmla="*/ 0 h 578079"/>
              <a:gd name="connsiteX3" fmla="*/ 214166 w 214166"/>
              <a:gd name="connsiteY3" fmla="*/ 20969 h 578079"/>
              <a:gd name="connsiteX0" fmla="*/ 442245 w 442245"/>
              <a:gd name="connsiteY0" fmla="*/ 310284 h 578079"/>
              <a:gd name="connsiteX1" fmla="*/ 101283 w 442245"/>
              <a:gd name="connsiteY1" fmla="*/ 578079 h 578079"/>
              <a:gd name="connsiteX2" fmla="*/ 0 w 442245"/>
              <a:gd name="connsiteY2" fmla="*/ 0 h 578079"/>
              <a:gd name="connsiteX3" fmla="*/ 442245 w 442245"/>
              <a:gd name="connsiteY3" fmla="*/ 310284 h 578079"/>
              <a:gd name="connsiteX0" fmla="*/ 340962 w 340962"/>
              <a:gd name="connsiteY0" fmla="*/ 159670 h 427465"/>
              <a:gd name="connsiteX1" fmla="*/ 0 w 340962"/>
              <a:gd name="connsiteY1" fmla="*/ 427465 h 427465"/>
              <a:gd name="connsiteX2" fmla="*/ 113633 w 340962"/>
              <a:gd name="connsiteY2" fmla="*/ 0 h 427465"/>
              <a:gd name="connsiteX3" fmla="*/ 340962 w 340962"/>
              <a:gd name="connsiteY3" fmla="*/ 159670 h 427465"/>
              <a:gd name="connsiteX0" fmla="*/ 340946 w 340946"/>
              <a:gd name="connsiteY0" fmla="*/ 159670 h 453600"/>
              <a:gd name="connsiteX1" fmla="*/ 0 w 340946"/>
              <a:gd name="connsiteY1" fmla="*/ 453600 h 453600"/>
              <a:gd name="connsiteX2" fmla="*/ 113617 w 340946"/>
              <a:gd name="connsiteY2" fmla="*/ 0 h 453600"/>
              <a:gd name="connsiteX3" fmla="*/ 340946 w 340946"/>
              <a:gd name="connsiteY3" fmla="*/ 159670 h 453600"/>
            </a:gdLst>
            <a:ahLst/>
            <a:cxnLst>
              <a:cxn ang="0">
                <a:pos x="connsiteX0" y="connsiteY0"/>
              </a:cxn>
              <a:cxn ang="0">
                <a:pos x="connsiteX1" y="connsiteY1"/>
              </a:cxn>
              <a:cxn ang="0">
                <a:pos x="connsiteX2" y="connsiteY2"/>
              </a:cxn>
              <a:cxn ang="0">
                <a:pos x="connsiteX3" y="connsiteY3"/>
              </a:cxn>
            </a:cxnLst>
            <a:rect l="l" t="t" r="r" b="b"/>
            <a:pathLst>
              <a:path w="340946" h="453600">
                <a:moveTo>
                  <a:pt x="340946" y="159670"/>
                </a:moveTo>
                <a:lnTo>
                  <a:pt x="0" y="453600"/>
                </a:lnTo>
                <a:lnTo>
                  <a:pt x="113617" y="0"/>
                </a:lnTo>
                <a:lnTo>
                  <a:pt x="340946" y="159670"/>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sp>
        <p:nvSpPr>
          <p:cNvPr id="122" name="Freeform 121"/>
          <p:cNvSpPr>
            <a:spLocks/>
          </p:cNvSpPr>
          <p:nvPr>
            <p:custDataLst>
              <p:tags r:id="rId50"/>
            </p:custDataLst>
          </p:nvPr>
        </p:nvSpPr>
        <p:spPr bwMode="gray">
          <a:xfrm rot="4767810">
            <a:off x="4431907" y="3549217"/>
            <a:ext cx="244991" cy="375781"/>
          </a:xfrm>
          <a:custGeom>
            <a:avLst/>
            <a:gdLst>
              <a:gd name="connsiteX0" fmla="*/ 857250 w 857250"/>
              <a:gd name="connsiteY0" fmla="*/ 73819 h 1264444"/>
              <a:gd name="connsiteX1" fmla="*/ 428625 w 857250"/>
              <a:gd name="connsiteY1" fmla="*/ 1264444 h 1264444"/>
              <a:gd name="connsiteX2" fmla="*/ 0 w 857250"/>
              <a:gd name="connsiteY2" fmla="*/ 71438 h 1264444"/>
              <a:gd name="connsiteX3" fmla="*/ 219075 w 857250"/>
              <a:gd name="connsiteY3" fmla="*/ 14288 h 1264444"/>
              <a:gd name="connsiteX4" fmla="*/ 485775 w 857250"/>
              <a:gd name="connsiteY4" fmla="*/ 0 h 1264444"/>
              <a:gd name="connsiteX5" fmla="*/ 721519 w 857250"/>
              <a:gd name="connsiteY5" fmla="*/ 35719 h 1264444"/>
              <a:gd name="connsiteX6" fmla="*/ 857250 w 857250"/>
              <a:gd name="connsiteY6" fmla="*/ 73819 h 1264444"/>
              <a:gd name="connsiteX0" fmla="*/ 933597 w 933598"/>
              <a:gd name="connsiteY0" fmla="*/ 61907 h 1264444"/>
              <a:gd name="connsiteX1" fmla="*/ 428625 w 933598"/>
              <a:gd name="connsiteY1" fmla="*/ 1264444 h 1264444"/>
              <a:gd name="connsiteX2" fmla="*/ 0 w 933598"/>
              <a:gd name="connsiteY2" fmla="*/ 71438 h 1264444"/>
              <a:gd name="connsiteX3" fmla="*/ 219075 w 933598"/>
              <a:gd name="connsiteY3" fmla="*/ 14288 h 1264444"/>
              <a:gd name="connsiteX4" fmla="*/ 485775 w 933598"/>
              <a:gd name="connsiteY4" fmla="*/ 0 h 1264444"/>
              <a:gd name="connsiteX5" fmla="*/ 721519 w 933598"/>
              <a:gd name="connsiteY5" fmla="*/ 35719 h 1264444"/>
              <a:gd name="connsiteX6" fmla="*/ 933597 w 933598"/>
              <a:gd name="connsiteY6" fmla="*/ 61907 h 1264444"/>
              <a:gd name="connsiteX0" fmla="*/ 933597 w 933598"/>
              <a:gd name="connsiteY0" fmla="*/ 61907 h 1264444"/>
              <a:gd name="connsiteX1" fmla="*/ 428625 w 933598"/>
              <a:gd name="connsiteY1" fmla="*/ 1264444 h 1264444"/>
              <a:gd name="connsiteX2" fmla="*/ 0 w 933598"/>
              <a:gd name="connsiteY2" fmla="*/ 71438 h 1264444"/>
              <a:gd name="connsiteX3" fmla="*/ 219075 w 933598"/>
              <a:gd name="connsiteY3" fmla="*/ 14288 h 1264444"/>
              <a:gd name="connsiteX4" fmla="*/ 485775 w 933598"/>
              <a:gd name="connsiteY4" fmla="*/ 0 h 1264444"/>
              <a:gd name="connsiteX5" fmla="*/ 726500 w 933598"/>
              <a:gd name="connsiteY5" fmla="*/ 12088 h 1264444"/>
              <a:gd name="connsiteX6" fmla="*/ 933597 w 933598"/>
              <a:gd name="connsiteY6" fmla="*/ 61907 h 1264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3598" h="1264444">
                <a:moveTo>
                  <a:pt x="933597" y="61907"/>
                </a:moveTo>
                <a:lnTo>
                  <a:pt x="428625" y="1264444"/>
                </a:lnTo>
                <a:lnTo>
                  <a:pt x="0" y="71438"/>
                </a:lnTo>
                <a:lnTo>
                  <a:pt x="219075" y="14288"/>
                </a:lnTo>
                <a:lnTo>
                  <a:pt x="485775" y="0"/>
                </a:lnTo>
                <a:lnTo>
                  <a:pt x="726500" y="12088"/>
                </a:lnTo>
                <a:lnTo>
                  <a:pt x="933597" y="61907"/>
                </a:lnTo>
                <a:close/>
              </a:path>
            </a:pathLst>
          </a:custGeom>
          <a:solidFill>
            <a:srgbClr val="FF0000">
              <a:alpha val="61000"/>
            </a:srgbClr>
          </a:solidFill>
          <a:ln w="9525" algn="ctr">
            <a:solidFill>
              <a:schemeClr val="accent6"/>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200" dirty="0"/>
          </a:p>
        </p:txBody>
      </p:sp>
      <p:grpSp>
        <p:nvGrpSpPr>
          <p:cNvPr id="6" name="Group 5"/>
          <p:cNvGrpSpPr/>
          <p:nvPr/>
        </p:nvGrpSpPr>
        <p:grpSpPr>
          <a:xfrm>
            <a:off x="6775613" y="5447505"/>
            <a:ext cx="2089429" cy="1202249"/>
            <a:chOff x="6826173" y="234863"/>
            <a:chExt cx="2089429" cy="1023717"/>
          </a:xfrm>
        </p:grpSpPr>
        <p:sp>
          <p:nvSpPr>
            <p:cNvPr id="67" name="Rectangle 286"/>
            <p:cNvSpPr txBox="1">
              <a:spLocks noChangeArrowheads="1"/>
            </p:cNvSpPr>
            <p:nvPr>
              <p:custDataLst>
                <p:tags r:id="rId51"/>
              </p:custDataLst>
            </p:nvPr>
          </p:nvSpPr>
          <p:spPr bwMode="auto">
            <a:xfrm>
              <a:off x="7125986" y="428144"/>
              <a:ext cx="1789616" cy="43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s-ES_tradnl" sz="1100" dirty="0" smtClean="0"/>
                <a:t>Ya se han traspasado los límites planetarios o se está cerca de cruzarlos. </a:t>
              </a:r>
              <a:endParaRPr lang="es-ES_tradnl" sz="1100" dirty="0"/>
            </a:p>
          </p:txBody>
        </p:sp>
        <p:sp>
          <p:nvSpPr>
            <p:cNvPr id="68" name="Oval 67"/>
            <p:cNvSpPr/>
            <p:nvPr>
              <p:custDataLst>
                <p:tags r:id="rId52"/>
              </p:custDataLst>
            </p:nvPr>
          </p:nvSpPr>
          <p:spPr bwMode="gray">
            <a:xfrm>
              <a:off x="6826173" y="439295"/>
              <a:ext cx="202219" cy="131586"/>
            </a:xfrm>
            <a:prstGeom prst="ellipse">
              <a:avLst/>
            </a:prstGeom>
            <a:solidFill>
              <a:srgbClr val="C00000"/>
            </a:solidFill>
            <a:ln w="9525" algn="ctr">
              <a:no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100" dirty="0"/>
            </a:p>
          </p:txBody>
        </p:sp>
        <p:sp>
          <p:nvSpPr>
            <p:cNvPr id="69" name="Oval 68"/>
            <p:cNvSpPr/>
            <p:nvPr>
              <p:custDataLst>
                <p:tags r:id="rId53"/>
              </p:custDataLst>
            </p:nvPr>
          </p:nvSpPr>
          <p:spPr bwMode="gray">
            <a:xfrm>
              <a:off x="6826173" y="236656"/>
              <a:ext cx="202219" cy="131586"/>
            </a:xfrm>
            <a:prstGeom prst="ellipse">
              <a:avLst/>
            </a:prstGeom>
            <a:solidFill>
              <a:schemeClr val="bg1">
                <a:lumMod val="85000"/>
              </a:schemeClr>
            </a:solidFill>
            <a:ln w="9525" algn="ctr">
              <a:no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100" dirty="0"/>
            </a:p>
          </p:txBody>
        </p:sp>
        <p:sp>
          <p:nvSpPr>
            <p:cNvPr id="72" name="Rectangle 286"/>
            <p:cNvSpPr txBox="1">
              <a:spLocks noChangeArrowheads="1"/>
            </p:cNvSpPr>
            <p:nvPr>
              <p:custDataLst>
                <p:tags r:id="rId54"/>
              </p:custDataLst>
            </p:nvPr>
          </p:nvSpPr>
          <p:spPr bwMode="auto">
            <a:xfrm>
              <a:off x="7125986" y="234863"/>
              <a:ext cx="1789616" cy="144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s-ES_tradnl" sz="1100" dirty="0" smtClean="0"/>
                <a:t>Aún no cuantificado </a:t>
              </a:r>
              <a:endParaRPr lang="es-ES_tradnl" sz="1100" dirty="0"/>
            </a:p>
          </p:txBody>
        </p:sp>
        <p:sp>
          <p:nvSpPr>
            <p:cNvPr id="60" name="Rectangle 286"/>
            <p:cNvSpPr txBox="1">
              <a:spLocks noChangeArrowheads="1"/>
            </p:cNvSpPr>
            <p:nvPr>
              <p:custDataLst>
                <p:tags r:id="rId55"/>
              </p:custDataLst>
            </p:nvPr>
          </p:nvSpPr>
          <p:spPr bwMode="auto">
            <a:xfrm>
              <a:off x="7125986" y="826161"/>
              <a:ext cx="1789616" cy="4324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r>
                <a:rPr lang="es-ES_tradnl" sz="1100" dirty="0" smtClean="0"/>
                <a:t>Propuesta de espacio operativo seguro para la humanidad en los sistemas del planeta. </a:t>
              </a:r>
              <a:endParaRPr lang="es-ES_tradnl" sz="1100" dirty="0"/>
            </a:p>
          </p:txBody>
        </p:sp>
        <p:sp>
          <p:nvSpPr>
            <p:cNvPr id="63" name="Oval 62"/>
            <p:cNvSpPr/>
            <p:nvPr>
              <p:custDataLst>
                <p:tags r:id="rId56"/>
              </p:custDataLst>
            </p:nvPr>
          </p:nvSpPr>
          <p:spPr bwMode="gray">
            <a:xfrm>
              <a:off x="6830777" y="805367"/>
              <a:ext cx="202219" cy="131586"/>
            </a:xfrm>
            <a:prstGeom prst="ellipse">
              <a:avLst/>
            </a:prstGeom>
            <a:solidFill>
              <a:srgbClr val="92D050">
                <a:alpha val="76000"/>
              </a:srgbClr>
            </a:solidFill>
            <a:ln w="19050" algn="ctr">
              <a:solidFill>
                <a:schemeClr val="accent3">
                  <a:lumMod val="60000"/>
                  <a:lumOff val="40000"/>
                </a:schemeClr>
              </a:solidFill>
              <a:miter lim="800000"/>
              <a:headEnd/>
              <a:tailEnd/>
            </a:ln>
            <a:effectLst/>
          </p:spPr>
          <p:txBody>
            <a:bodyPr vert="horz" wrap="square" lIns="73471" tIns="73471" rIns="73471" bIns="73471" numCol="1" rtlCol="0" anchor="ctr" anchorCtr="0" compatLnSpc="1">
              <a:prstTxWarp prst="textNoShape">
                <a:avLst/>
              </a:prstTxWarp>
            </a:bodyPr>
            <a:lstStyle/>
            <a:p>
              <a:pPr algn="ctr"/>
              <a:endParaRPr lang="es-ES_tradnl" sz="1600" dirty="0"/>
            </a:p>
          </p:txBody>
        </p:sp>
      </p:grpSp>
    </p:spTree>
    <p:extLst>
      <p:ext uri="{BB962C8B-B14F-4D97-AF65-F5344CB8AC3E}">
        <p14:creationId xmlns:p14="http://schemas.microsoft.com/office/powerpoint/2010/main" val="1019386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6401" name="think-cell Slide" r:id="rId79" imgW="216" imgH="216" progId="TCLayout.ActiveDocument.1">
                  <p:embed/>
                </p:oleObj>
              </mc:Choice>
              <mc:Fallback>
                <p:oleObj name="think-cell Slide" r:id="rId79" imgW="216" imgH="216" progId="TCLayout.ActiveDocument.1">
                  <p:embed/>
                  <p:pic>
                    <p:nvPicPr>
                      <p:cNvPr id="0" name=""/>
                      <p:cNvPicPr/>
                      <p:nvPr/>
                    </p:nvPicPr>
                    <p:blipFill>
                      <a:blip r:embed="rId80"/>
                      <a:stretch>
                        <a:fillRect/>
                      </a:stretch>
                    </p:blipFill>
                    <p:spPr>
                      <a:xfrm>
                        <a:off x="0" y="0"/>
                        <a:ext cx="158750" cy="158750"/>
                      </a:xfrm>
                      <a:prstGeom prst="rect">
                        <a:avLst/>
                      </a:prstGeom>
                    </p:spPr>
                  </p:pic>
                </p:oleObj>
              </mc:Fallback>
            </mc:AlternateContent>
          </a:graphicData>
        </a:graphic>
      </p:graphicFrame>
      <p:sp>
        <p:nvSpPr>
          <p:cNvPr id="67" name="Title 3"/>
          <p:cNvSpPr txBox="1">
            <a:spLocks/>
          </p:cNvSpPr>
          <p:nvPr>
            <p:custDataLst>
              <p:tags r:id="rId3"/>
            </p:custDataLst>
          </p:nvPr>
        </p:nvSpPr>
        <p:spPr bwMode="gray">
          <a:xfrm>
            <a:off x="121489" y="164812"/>
            <a:ext cx="8794113"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a:lstStyle>
          <a:p>
            <a:pPr algn="ctr"/>
            <a:r>
              <a:rPr lang="" sz="2000" dirty="0" smtClean="0">
                <a:effectLst>
                  <a:outerShdw blurRad="38100" dist="38100" dir="2700000" algn="tl">
                    <a:srgbClr val="000000">
                      <a:alpha val="43137"/>
                    </a:srgbClr>
                  </a:outerShdw>
                </a:effectLst>
              </a:rPr>
              <a:t>Factores y Presiones</a:t>
            </a:r>
          </a:p>
        </p:txBody>
      </p:sp>
      <p:cxnSp>
        <p:nvCxnSpPr>
          <p:cNvPr id="87" name="Straight Connector 86"/>
          <p:cNvCxnSpPr>
            <a:cxnSpLocks/>
          </p:cNvCxnSpPr>
          <p:nvPr>
            <p:custDataLst>
              <p:tags r:id="rId4"/>
            </p:custDataLst>
          </p:nvPr>
        </p:nvCxnSpPr>
        <p:spPr>
          <a:xfrm>
            <a:off x="1" y="5715000"/>
            <a:ext cx="913476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0" name="Rectangle 89"/>
          <p:cNvSpPr>
            <a:spLocks/>
          </p:cNvSpPr>
          <p:nvPr>
            <p:custDataLst>
              <p:tags r:id="rId5"/>
            </p:custDataLst>
          </p:nvPr>
        </p:nvSpPr>
        <p:spPr>
          <a:xfrm>
            <a:off x="8184302" y="1342342"/>
            <a:ext cx="748315" cy="4334417"/>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base">
              <a:spcBef>
                <a:spcPct val="0"/>
              </a:spcBef>
              <a:spcAft>
                <a:spcPct val="0"/>
              </a:spcAft>
            </a:pPr>
            <a:endParaRPr lang="" sz="1400" dirty="0">
              <a:solidFill>
                <a:srgbClr val="000000"/>
              </a:solidFill>
            </a:endParaRPr>
          </a:p>
        </p:txBody>
      </p:sp>
      <p:pic>
        <p:nvPicPr>
          <p:cNvPr id="121" name="Picture 5"/>
          <p:cNvPicPr>
            <a:picLocks noChangeAspect="1" noChangeArrowheads="1"/>
          </p:cNvPicPr>
          <p:nvPr>
            <p:custDataLst>
              <p:tags r:id="rId6"/>
            </p:custDataLst>
          </p:nvPr>
        </p:nvPicPr>
        <p:blipFill>
          <a:blip r:embed="rId81">
            <a:extLst>
              <a:ext uri="{28A0092B-C50C-407E-A947-70E740481C1C}">
                <a14:useLocalDpi xmlns:a14="http://schemas.microsoft.com/office/drawing/2010/main" val="0"/>
              </a:ext>
            </a:extLst>
          </a:blip>
          <a:srcRect/>
          <a:stretch>
            <a:fillRect/>
          </a:stretch>
        </p:blipFill>
        <p:spPr bwMode="auto">
          <a:xfrm>
            <a:off x="7620000" y="1447800"/>
            <a:ext cx="1170612" cy="6193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Rectangle 6"/>
          <p:cNvSpPr txBox="1">
            <a:spLocks/>
          </p:cNvSpPr>
          <p:nvPr>
            <p:custDataLst>
              <p:tags r:id="rId7"/>
            </p:custDataLst>
          </p:nvPr>
        </p:nvSpPr>
        <p:spPr>
          <a:xfrm>
            <a:off x="7701823" y="1521500"/>
            <a:ext cx="1193885"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Atmósfera (clima)</a:t>
            </a:r>
            <a:endParaRPr lang="" sz="1400" b="1" dirty="0">
              <a:solidFill>
                <a:srgbClr val="000000"/>
              </a:solidFill>
            </a:endParaRPr>
          </a:p>
        </p:txBody>
      </p:sp>
      <p:grpSp>
        <p:nvGrpSpPr>
          <p:cNvPr id="25" name="Group 24"/>
          <p:cNvGrpSpPr/>
          <p:nvPr/>
        </p:nvGrpSpPr>
        <p:grpSpPr>
          <a:xfrm>
            <a:off x="7620000" y="2302600"/>
            <a:ext cx="1280653" cy="619399"/>
            <a:chOff x="7549552" y="2558688"/>
            <a:chExt cx="1327784" cy="744188"/>
          </a:xfrm>
        </p:grpSpPr>
        <p:pic>
          <p:nvPicPr>
            <p:cNvPr id="123" name="Picture 5"/>
            <p:cNvPicPr>
              <a:picLocks noChangeAspect="1" noChangeArrowheads="1"/>
            </p:cNvPicPr>
            <p:nvPr>
              <p:custDataLst>
                <p:tags r:id="rId75"/>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255868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 name="Rectangle 6"/>
            <p:cNvSpPr txBox="1">
              <a:spLocks/>
            </p:cNvSpPr>
            <p:nvPr>
              <p:custDataLst>
                <p:tags r:id="rId76"/>
              </p:custDataLst>
            </p:nvPr>
          </p:nvSpPr>
          <p:spPr>
            <a:xfrm>
              <a:off x="7639513" y="280767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Biodiversidad</a:t>
              </a:r>
              <a:endParaRPr lang="" sz="1400" b="1" dirty="0">
                <a:solidFill>
                  <a:srgbClr val="000000"/>
                </a:solidFill>
              </a:endParaRPr>
            </a:p>
          </p:txBody>
        </p:sp>
      </p:grpSp>
      <p:grpSp>
        <p:nvGrpSpPr>
          <p:cNvPr id="26" name="Group 25"/>
          <p:cNvGrpSpPr/>
          <p:nvPr/>
        </p:nvGrpSpPr>
        <p:grpSpPr>
          <a:xfrm>
            <a:off x="7620000" y="3157400"/>
            <a:ext cx="1280653" cy="619399"/>
            <a:chOff x="7549552" y="3464128"/>
            <a:chExt cx="1327784" cy="744188"/>
          </a:xfrm>
        </p:grpSpPr>
        <p:pic>
          <p:nvPicPr>
            <p:cNvPr id="124" name="Picture 5"/>
            <p:cNvPicPr>
              <a:picLocks noChangeAspect="1" noChangeArrowheads="1"/>
            </p:cNvPicPr>
            <p:nvPr>
              <p:custDataLst>
                <p:tags r:id="rId73"/>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346412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Rectangle 6"/>
            <p:cNvSpPr txBox="1">
              <a:spLocks/>
            </p:cNvSpPr>
            <p:nvPr>
              <p:custDataLst>
                <p:tags r:id="rId74"/>
              </p:custDataLst>
            </p:nvPr>
          </p:nvSpPr>
          <p:spPr>
            <a:xfrm>
              <a:off x="7639513" y="371311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Tierra</a:t>
              </a:r>
              <a:endParaRPr lang="" sz="1400" b="1" dirty="0">
                <a:solidFill>
                  <a:srgbClr val="000000"/>
                </a:solidFill>
              </a:endParaRPr>
            </a:p>
          </p:txBody>
        </p:sp>
      </p:grpSp>
      <p:grpSp>
        <p:nvGrpSpPr>
          <p:cNvPr id="27" name="Group 26"/>
          <p:cNvGrpSpPr/>
          <p:nvPr/>
        </p:nvGrpSpPr>
        <p:grpSpPr>
          <a:xfrm>
            <a:off x="7620000" y="4012200"/>
            <a:ext cx="1280653" cy="619399"/>
            <a:chOff x="7549552" y="4369568"/>
            <a:chExt cx="1327784" cy="744188"/>
          </a:xfrm>
        </p:grpSpPr>
        <p:pic>
          <p:nvPicPr>
            <p:cNvPr id="125" name="Picture 5"/>
            <p:cNvPicPr>
              <a:picLocks noChangeAspect="1" noChangeArrowheads="1"/>
            </p:cNvPicPr>
            <p:nvPr>
              <p:custDataLst>
                <p:tags r:id="rId71"/>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436956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Rectangle 6"/>
            <p:cNvSpPr txBox="1">
              <a:spLocks/>
            </p:cNvSpPr>
            <p:nvPr>
              <p:custDataLst>
                <p:tags r:id="rId72"/>
              </p:custDataLst>
            </p:nvPr>
          </p:nvSpPr>
          <p:spPr>
            <a:xfrm>
              <a:off x="7639513" y="461855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Océanos</a:t>
              </a:r>
              <a:endParaRPr lang="" sz="1400" b="1" dirty="0">
                <a:solidFill>
                  <a:srgbClr val="000000"/>
                </a:solidFill>
              </a:endParaRPr>
            </a:p>
          </p:txBody>
        </p:sp>
      </p:grpSp>
      <p:grpSp>
        <p:nvGrpSpPr>
          <p:cNvPr id="28" name="Group 27"/>
          <p:cNvGrpSpPr/>
          <p:nvPr/>
        </p:nvGrpSpPr>
        <p:grpSpPr>
          <a:xfrm>
            <a:off x="7620000" y="4867001"/>
            <a:ext cx="1280653" cy="619399"/>
            <a:chOff x="7616317" y="5275007"/>
            <a:chExt cx="1327784" cy="744188"/>
          </a:xfrm>
        </p:grpSpPr>
        <p:pic>
          <p:nvPicPr>
            <p:cNvPr id="126" name="Picture 5"/>
            <p:cNvPicPr>
              <a:picLocks noChangeAspect="1" noChangeArrowheads="1"/>
            </p:cNvPicPr>
            <p:nvPr>
              <p:custDataLst>
                <p:tags r:id="rId69"/>
              </p:custDataLst>
            </p:nvPr>
          </p:nvPicPr>
          <p:blipFill>
            <a:blip r:embed="rId81">
              <a:extLst>
                <a:ext uri="{28A0092B-C50C-407E-A947-70E740481C1C}">
                  <a14:useLocalDpi xmlns:a14="http://schemas.microsoft.com/office/drawing/2010/main" val="0"/>
                </a:ext>
              </a:extLst>
            </a:blip>
            <a:srcRect/>
            <a:stretch>
              <a:fillRect/>
            </a:stretch>
          </p:blipFill>
          <p:spPr bwMode="auto">
            <a:xfrm>
              <a:off x="7616317" y="5275007"/>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6"/>
            <p:cNvSpPr txBox="1">
              <a:spLocks/>
            </p:cNvSpPr>
            <p:nvPr>
              <p:custDataLst>
                <p:tags r:id="rId70"/>
              </p:custDataLst>
            </p:nvPr>
          </p:nvSpPr>
          <p:spPr>
            <a:xfrm>
              <a:off x="7706278" y="5523991"/>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Agua dulce</a:t>
              </a:r>
              <a:endParaRPr lang="" sz="1400" b="1" dirty="0">
                <a:solidFill>
                  <a:srgbClr val="000000"/>
                </a:solidFill>
              </a:endParaRPr>
            </a:p>
          </p:txBody>
        </p:sp>
      </p:grpSp>
      <p:cxnSp>
        <p:nvCxnSpPr>
          <p:cNvPr id="83" name="Straight Connector 82"/>
          <p:cNvCxnSpPr>
            <a:cxnSpLocks/>
          </p:cNvCxnSpPr>
          <p:nvPr>
            <p:custDataLst>
              <p:tags r:id="rId8"/>
            </p:custDataLst>
          </p:nvPr>
        </p:nvCxnSpPr>
        <p:spPr>
          <a:xfrm>
            <a:off x="7463482" y="1342343"/>
            <a:ext cx="146913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Rectangle 85"/>
          <p:cNvSpPr>
            <a:spLocks noChangeArrowheads="1"/>
          </p:cNvSpPr>
          <p:nvPr>
            <p:custDataLst>
              <p:tags r:id="rId9"/>
            </p:custDataLst>
          </p:nvPr>
        </p:nvSpPr>
        <p:spPr bwMode="auto">
          <a:xfrm>
            <a:off x="7463482" y="685150"/>
            <a:ext cx="1469135"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 sz="1200" b="1" dirty="0" smtClean="0">
                <a:solidFill>
                  <a:srgbClr val="046435"/>
                </a:solidFill>
              </a:rPr>
              <a:t>Cambios</a:t>
            </a:r>
            <a:r>
              <a:rPr lang="" sz="1400" b="1" dirty="0" smtClean="0">
                <a:solidFill>
                  <a:srgbClr val="046435"/>
                </a:solidFill>
              </a:rPr>
              <a:t> </a:t>
            </a:r>
            <a:r>
              <a:rPr lang="" sz="1200" b="1" dirty="0" smtClean="0">
                <a:solidFill>
                  <a:srgbClr val="046435"/>
                </a:solidFill>
              </a:rPr>
              <a:t>en</a:t>
            </a:r>
            <a:r>
              <a:rPr lang="" sz="1400" b="1" dirty="0" smtClean="0">
                <a:solidFill>
                  <a:srgbClr val="046435"/>
                </a:solidFill>
              </a:rPr>
              <a:t> </a:t>
            </a:r>
            <a:r>
              <a:rPr lang="" sz="1200" b="1" dirty="0" smtClean="0">
                <a:solidFill>
                  <a:srgbClr val="046435"/>
                </a:solidFill>
              </a:rPr>
              <a:t>el</a:t>
            </a:r>
            <a:r>
              <a:rPr lang="" sz="1400" b="1" dirty="0" smtClean="0">
                <a:solidFill>
                  <a:srgbClr val="046435"/>
                </a:solidFill>
              </a:rPr>
              <a:t> </a:t>
            </a:r>
            <a:r>
              <a:rPr lang="" sz="1200" b="1" dirty="0" smtClean="0">
                <a:solidFill>
                  <a:srgbClr val="046435"/>
                </a:solidFill>
              </a:rPr>
              <a:t>estado del medio ambiente</a:t>
            </a:r>
            <a:endParaRPr lang="" sz="1200" b="1" dirty="0">
              <a:solidFill>
                <a:srgbClr val="046435"/>
              </a:solidFill>
            </a:endParaRPr>
          </a:p>
        </p:txBody>
      </p:sp>
      <p:cxnSp>
        <p:nvCxnSpPr>
          <p:cNvPr id="93" name="Straight Connector 92"/>
          <p:cNvCxnSpPr/>
          <p:nvPr>
            <p:custDataLst>
              <p:tags r:id="rId10"/>
            </p:custDataLst>
          </p:nvPr>
        </p:nvCxnSpPr>
        <p:spPr>
          <a:xfrm>
            <a:off x="9144000" y="1251282"/>
            <a:ext cx="0" cy="484676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8" name="Rectangle 87"/>
          <p:cNvSpPr>
            <a:spLocks/>
          </p:cNvSpPr>
          <p:nvPr>
            <p:custDataLst>
              <p:tags r:id="rId11"/>
            </p:custDataLst>
          </p:nvPr>
        </p:nvSpPr>
        <p:spPr>
          <a:xfrm>
            <a:off x="2996534" y="1342342"/>
            <a:ext cx="633249" cy="4334418"/>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 sz="1400" dirty="0">
              <a:solidFill>
                <a:srgbClr val="000000"/>
              </a:solidFill>
            </a:endParaRPr>
          </a:p>
        </p:txBody>
      </p:sp>
      <p:sp>
        <p:nvSpPr>
          <p:cNvPr id="81" name="Rectangle 80"/>
          <p:cNvSpPr>
            <a:spLocks noChangeArrowheads="1"/>
          </p:cNvSpPr>
          <p:nvPr>
            <p:custDataLst>
              <p:tags r:id="rId12"/>
            </p:custDataLst>
          </p:nvPr>
        </p:nvSpPr>
        <p:spPr bwMode="auto">
          <a:xfrm>
            <a:off x="1905000" y="900593"/>
            <a:ext cx="1736848"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 sz="1200" b="1" dirty="0" smtClean="0">
                <a:solidFill>
                  <a:srgbClr val="046435"/>
                </a:solidFill>
              </a:rPr>
              <a:t>Factores ambientales indirectos</a:t>
            </a:r>
            <a:endParaRPr lang="" sz="1200" b="1" dirty="0">
              <a:solidFill>
                <a:srgbClr val="046435"/>
              </a:solidFill>
            </a:endParaRPr>
          </a:p>
        </p:txBody>
      </p:sp>
      <p:cxnSp>
        <p:nvCxnSpPr>
          <p:cNvPr id="82" name="Straight Connector 81"/>
          <p:cNvCxnSpPr>
            <a:cxnSpLocks/>
          </p:cNvCxnSpPr>
          <p:nvPr>
            <p:custDataLst>
              <p:tags r:id="rId13"/>
            </p:custDataLst>
          </p:nvPr>
        </p:nvCxnSpPr>
        <p:spPr>
          <a:xfrm>
            <a:off x="1925956" y="1325999"/>
            <a:ext cx="170382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cxnSpLocks/>
          </p:cNvCxnSpPr>
          <p:nvPr>
            <p:custDataLst>
              <p:tags r:id="rId14"/>
            </p:custDataLst>
          </p:nvPr>
        </p:nvCxnSpPr>
        <p:spPr>
          <a:xfrm>
            <a:off x="3629783" y="1234938"/>
            <a:ext cx="12065"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4" name="Rounded Rectangle 113"/>
          <p:cNvSpPr>
            <a:spLocks/>
          </p:cNvSpPr>
          <p:nvPr>
            <p:custDataLst>
              <p:tags r:id="rId15"/>
            </p:custDataLst>
          </p:nvPr>
        </p:nvSpPr>
        <p:spPr>
          <a:xfrm>
            <a:off x="2044012" y="1452023"/>
            <a:ext cx="1352691" cy="772794"/>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16" name="Rounded Rectangle 115"/>
          <p:cNvSpPr>
            <a:spLocks/>
          </p:cNvSpPr>
          <p:nvPr>
            <p:custDataLst>
              <p:tags r:id="rId16"/>
            </p:custDataLst>
          </p:nvPr>
        </p:nvSpPr>
        <p:spPr>
          <a:xfrm>
            <a:off x="2044012" y="2440010"/>
            <a:ext cx="1352691" cy="5699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 sz="1400" b="1" dirty="0" smtClean="0">
                <a:solidFill>
                  <a:srgbClr val="FFFFFF"/>
                </a:solidFill>
              </a:rPr>
              <a:t>Demanda de edificios</a:t>
            </a:r>
            <a:endParaRPr lang="" sz="1400" b="1" dirty="0">
              <a:solidFill>
                <a:srgbClr val="FFFFFF"/>
              </a:solidFill>
            </a:endParaRPr>
          </a:p>
        </p:txBody>
      </p:sp>
      <p:sp>
        <p:nvSpPr>
          <p:cNvPr id="117" name="Rounded Rectangle 116"/>
          <p:cNvSpPr>
            <a:spLocks/>
          </p:cNvSpPr>
          <p:nvPr>
            <p:custDataLst>
              <p:tags r:id="rId17"/>
            </p:custDataLst>
          </p:nvPr>
        </p:nvSpPr>
        <p:spPr>
          <a:xfrm>
            <a:off x="2044012" y="3225132"/>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18" name="Rounded Rectangle 117"/>
          <p:cNvSpPr>
            <a:spLocks/>
          </p:cNvSpPr>
          <p:nvPr>
            <p:custDataLst>
              <p:tags r:id="rId18"/>
            </p:custDataLst>
          </p:nvPr>
        </p:nvSpPr>
        <p:spPr>
          <a:xfrm>
            <a:off x="2044012" y="3991754"/>
            <a:ext cx="1352691" cy="605243"/>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19" name="Rounded Rectangle 118"/>
          <p:cNvSpPr>
            <a:spLocks/>
          </p:cNvSpPr>
          <p:nvPr>
            <p:custDataLst>
              <p:tags r:id="rId19"/>
            </p:custDataLst>
          </p:nvPr>
        </p:nvSpPr>
        <p:spPr>
          <a:xfrm>
            <a:off x="2044012" y="4812189"/>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61" name="Rectangle 6"/>
          <p:cNvSpPr txBox="1">
            <a:spLocks/>
          </p:cNvSpPr>
          <p:nvPr>
            <p:custDataLst>
              <p:tags r:id="rId20"/>
            </p:custDataLst>
          </p:nvPr>
        </p:nvSpPr>
        <p:spPr>
          <a:xfrm>
            <a:off x="2148574" y="1486964"/>
            <a:ext cx="986127" cy="6463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FFFFFF"/>
                </a:solidFill>
              </a:rPr>
              <a:t>Demanda de producción de alimentos</a:t>
            </a:r>
            <a:endParaRPr lang="" sz="1400" b="1" dirty="0">
              <a:solidFill>
                <a:srgbClr val="FFFFFF"/>
              </a:solidFill>
            </a:endParaRPr>
          </a:p>
        </p:txBody>
      </p:sp>
      <p:sp>
        <p:nvSpPr>
          <p:cNvPr id="66" name="Rectangle 6"/>
          <p:cNvSpPr txBox="1">
            <a:spLocks/>
          </p:cNvSpPr>
          <p:nvPr>
            <p:custDataLst>
              <p:tags r:id="rId21"/>
            </p:custDataLst>
          </p:nvPr>
        </p:nvSpPr>
        <p:spPr>
          <a:xfrm>
            <a:off x="2139057" y="4083030"/>
            <a:ext cx="1011752"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FFFFFF"/>
                </a:solidFill>
              </a:rPr>
              <a:t>Demanda </a:t>
            </a:r>
          </a:p>
          <a:p>
            <a:pPr fontAlgn="base">
              <a:spcBef>
                <a:spcPct val="0"/>
              </a:spcBef>
              <a:spcAft>
                <a:spcPct val="0"/>
              </a:spcAft>
              <a:buClr>
                <a:srgbClr val="046435"/>
              </a:buClr>
            </a:pPr>
            <a:r>
              <a:rPr lang="" sz="1400" b="1" dirty="0" smtClean="0">
                <a:solidFill>
                  <a:srgbClr val="FFFFFF"/>
                </a:solidFill>
              </a:rPr>
              <a:t>de transporte</a:t>
            </a:r>
            <a:endParaRPr lang="" sz="1400" b="1" dirty="0">
              <a:solidFill>
                <a:srgbClr val="FFFFFF"/>
              </a:solidFill>
            </a:endParaRPr>
          </a:p>
        </p:txBody>
      </p:sp>
      <p:sp>
        <p:nvSpPr>
          <p:cNvPr id="69" name="Rectangle 6"/>
          <p:cNvSpPr txBox="1">
            <a:spLocks/>
          </p:cNvSpPr>
          <p:nvPr>
            <p:custDataLst>
              <p:tags r:id="rId22"/>
            </p:custDataLst>
          </p:nvPr>
        </p:nvSpPr>
        <p:spPr>
          <a:xfrm>
            <a:off x="2126133" y="3236792"/>
            <a:ext cx="1146182"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FFFFFF"/>
                </a:solidFill>
              </a:rPr>
              <a:t>Demanda de energía </a:t>
            </a:r>
            <a:endParaRPr lang="" sz="1400" b="1" dirty="0">
              <a:solidFill>
                <a:srgbClr val="FFFFFF"/>
              </a:solidFill>
            </a:endParaRPr>
          </a:p>
        </p:txBody>
      </p:sp>
      <p:sp>
        <p:nvSpPr>
          <p:cNvPr id="74" name="Rectangle 6"/>
          <p:cNvSpPr txBox="1">
            <a:spLocks/>
          </p:cNvSpPr>
          <p:nvPr>
            <p:custDataLst>
              <p:tags r:id="rId23"/>
            </p:custDataLst>
          </p:nvPr>
        </p:nvSpPr>
        <p:spPr>
          <a:xfrm>
            <a:off x="2210769" y="4937015"/>
            <a:ext cx="986127" cy="2154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FFFFFF"/>
                </a:solidFill>
              </a:rPr>
              <a:t>Otros</a:t>
            </a:r>
            <a:endParaRPr lang="" sz="1400" b="1" dirty="0">
              <a:solidFill>
                <a:srgbClr val="FFFFFF"/>
              </a:solidFill>
            </a:endParaRPr>
          </a:p>
        </p:txBody>
      </p:sp>
      <p:sp>
        <p:nvSpPr>
          <p:cNvPr id="89" name="Rectangle 88"/>
          <p:cNvSpPr>
            <a:spLocks/>
          </p:cNvSpPr>
          <p:nvPr>
            <p:custDataLst>
              <p:tags r:id="rId24"/>
            </p:custDataLst>
          </p:nvPr>
        </p:nvSpPr>
        <p:spPr>
          <a:xfrm>
            <a:off x="4898147" y="1332106"/>
            <a:ext cx="614336"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 sz="1400" dirty="0">
              <a:solidFill>
                <a:srgbClr val="000000"/>
              </a:solidFill>
            </a:endParaRPr>
          </a:p>
        </p:txBody>
      </p:sp>
      <p:sp>
        <p:nvSpPr>
          <p:cNvPr id="77" name="Rectangle 76"/>
          <p:cNvSpPr>
            <a:spLocks noChangeArrowheads="1"/>
          </p:cNvSpPr>
          <p:nvPr>
            <p:custDataLst>
              <p:tags r:id="rId25"/>
            </p:custDataLst>
          </p:nvPr>
        </p:nvSpPr>
        <p:spPr bwMode="auto">
          <a:xfrm>
            <a:off x="3863878" y="869815"/>
            <a:ext cx="164860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r>
              <a:rPr lang="" sz="1200" b="1" dirty="0" smtClean="0">
                <a:solidFill>
                  <a:srgbClr val="046435"/>
                </a:solidFill>
              </a:rPr>
              <a:t>Factores</a:t>
            </a:r>
            <a:r>
              <a:rPr lang="" sz="1400" b="1" dirty="0" smtClean="0">
                <a:solidFill>
                  <a:srgbClr val="046435"/>
                </a:solidFill>
              </a:rPr>
              <a:t> </a:t>
            </a:r>
            <a:r>
              <a:rPr lang="" sz="1200" b="1" dirty="0" smtClean="0">
                <a:solidFill>
                  <a:srgbClr val="046435"/>
                </a:solidFill>
              </a:rPr>
              <a:t>ambientales</a:t>
            </a:r>
            <a:r>
              <a:rPr lang="" sz="1400" b="1" dirty="0" smtClean="0">
                <a:solidFill>
                  <a:srgbClr val="046435"/>
                </a:solidFill>
              </a:rPr>
              <a:t> </a:t>
            </a:r>
            <a:r>
              <a:rPr lang="" sz="1200" b="1" dirty="0" smtClean="0">
                <a:solidFill>
                  <a:srgbClr val="046435"/>
                </a:solidFill>
              </a:rPr>
              <a:t>directos</a:t>
            </a:r>
            <a:endParaRPr lang="" sz="1200" dirty="0">
              <a:solidFill>
                <a:srgbClr val="046435"/>
              </a:solidFill>
              <a:cs typeface="Arial" pitchFamily="34" charset="0"/>
            </a:endParaRPr>
          </a:p>
        </p:txBody>
      </p:sp>
      <p:cxnSp>
        <p:nvCxnSpPr>
          <p:cNvPr id="84" name="Straight Connector 83"/>
          <p:cNvCxnSpPr>
            <a:cxnSpLocks/>
          </p:cNvCxnSpPr>
          <p:nvPr>
            <p:custDataLst>
              <p:tags r:id="rId26"/>
            </p:custDataLst>
          </p:nvPr>
        </p:nvCxnSpPr>
        <p:spPr>
          <a:xfrm>
            <a:off x="3859544" y="1332106"/>
            <a:ext cx="16529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custDataLst>
              <p:tags r:id="rId27"/>
            </p:custDataLst>
          </p:nvPr>
        </p:nvCxnSpPr>
        <p:spPr>
          <a:xfrm>
            <a:off x="5512483" y="1241045"/>
            <a:ext cx="7038"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802789" y="1382331"/>
            <a:ext cx="1613602" cy="1050348"/>
            <a:chOff x="4348129" y="1799532"/>
            <a:chExt cx="1613602" cy="1050348"/>
          </a:xfrm>
        </p:grpSpPr>
        <p:sp>
          <p:nvSpPr>
            <p:cNvPr id="16" name="Rounded Rectangle 15"/>
            <p:cNvSpPr>
              <a:spLocks/>
            </p:cNvSpPr>
            <p:nvPr>
              <p:custDataLst>
                <p:tags r:id="rId67"/>
              </p:custDataLst>
            </p:nvPr>
          </p:nvSpPr>
          <p:spPr>
            <a:xfrm>
              <a:off x="4348129" y="1799532"/>
              <a:ext cx="1613602" cy="105034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40" name="Rectangle 26"/>
            <p:cNvSpPr txBox="1"/>
            <p:nvPr>
              <p:custDataLst>
                <p:tags r:id="rId68"/>
              </p:custDataLst>
            </p:nvPr>
          </p:nvSpPr>
          <p:spPr bwMode="gray">
            <a:xfrm>
              <a:off x="4439124" y="1893819"/>
              <a:ext cx="1431613" cy="86177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Procesos de producción agrícola que generan alimentos</a:t>
              </a:r>
              <a:endParaRPr lang="" sz="1400" b="1" dirty="0">
                <a:solidFill>
                  <a:srgbClr val="000000"/>
                </a:solidFill>
              </a:endParaRPr>
            </a:p>
          </p:txBody>
        </p:sp>
      </p:grpSp>
      <p:grpSp>
        <p:nvGrpSpPr>
          <p:cNvPr id="14" name="Group 13"/>
          <p:cNvGrpSpPr/>
          <p:nvPr/>
        </p:nvGrpSpPr>
        <p:grpSpPr>
          <a:xfrm>
            <a:off x="3802789" y="2483867"/>
            <a:ext cx="1613602" cy="692335"/>
            <a:chOff x="4348129" y="2693479"/>
            <a:chExt cx="1613602" cy="692335"/>
          </a:xfrm>
        </p:grpSpPr>
        <p:sp>
          <p:nvSpPr>
            <p:cNvPr id="110" name="Rounded Rectangle 109"/>
            <p:cNvSpPr>
              <a:spLocks/>
            </p:cNvSpPr>
            <p:nvPr>
              <p:custDataLst>
                <p:tags r:id="rId65"/>
              </p:custDataLst>
            </p:nvPr>
          </p:nvSpPr>
          <p:spPr>
            <a:xfrm>
              <a:off x="4348129" y="2693479"/>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50" name="Rectangle 26"/>
            <p:cNvSpPr txBox="1"/>
            <p:nvPr>
              <p:custDataLst>
                <p:tags r:id="rId66"/>
              </p:custDataLst>
            </p:nvPr>
          </p:nvSpPr>
          <p:spPr bwMode="gray">
            <a:xfrm>
              <a:off x="4439124" y="2824203"/>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Prestación/uso de transporte</a:t>
              </a:r>
              <a:endParaRPr lang="" sz="1400" b="1" dirty="0">
                <a:solidFill>
                  <a:srgbClr val="000000"/>
                </a:solidFill>
              </a:endParaRPr>
            </a:p>
          </p:txBody>
        </p:sp>
      </p:grpSp>
      <p:grpSp>
        <p:nvGrpSpPr>
          <p:cNvPr id="10" name="Group 9"/>
          <p:cNvGrpSpPr/>
          <p:nvPr/>
        </p:nvGrpSpPr>
        <p:grpSpPr>
          <a:xfrm>
            <a:off x="3802789" y="3278907"/>
            <a:ext cx="1613602" cy="778366"/>
            <a:chOff x="4348129" y="3489629"/>
            <a:chExt cx="1613602" cy="778366"/>
          </a:xfrm>
        </p:grpSpPr>
        <p:sp>
          <p:nvSpPr>
            <p:cNvPr id="111" name="Rounded Rectangle 110"/>
            <p:cNvSpPr>
              <a:spLocks/>
            </p:cNvSpPr>
            <p:nvPr>
              <p:custDataLst>
                <p:tags r:id="rId63"/>
              </p:custDataLst>
            </p:nvPr>
          </p:nvSpPr>
          <p:spPr>
            <a:xfrm>
              <a:off x="4348129" y="3489629"/>
              <a:ext cx="1613602" cy="77836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54" name="Rectangle 26"/>
            <p:cNvSpPr txBox="1"/>
            <p:nvPr>
              <p:custDataLst>
                <p:tags r:id="rId64"/>
              </p:custDataLst>
            </p:nvPr>
          </p:nvSpPr>
          <p:spPr bwMode="gray">
            <a:xfrm>
              <a:off x="4439124" y="3577881"/>
              <a:ext cx="1522607" cy="646331"/>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Construcción y uso de edificios y otra infraestructura</a:t>
              </a:r>
              <a:endParaRPr lang="" sz="1400" b="1" dirty="0">
                <a:solidFill>
                  <a:srgbClr val="000000"/>
                </a:solidFill>
              </a:endParaRPr>
            </a:p>
          </p:txBody>
        </p:sp>
      </p:grpSp>
      <p:grpSp>
        <p:nvGrpSpPr>
          <p:cNvPr id="4" name="Group 3"/>
          <p:cNvGrpSpPr/>
          <p:nvPr/>
        </p:nvGrpSpPr>
        <p:grpSpPr>
          <a:xfrm>
            <a:off x="3802789" y="4874156"/>
            <a:ext cx="1613602" cy="692335"/>
            <a:chOff x="4348129" y="4388808"/>
            <a:chExt cx="1613602" cy="692335"/>
          </a:xfrm>
        </p:grpSpPr>
        <p:sp>
          <p:nvSpPr>
            <p:cNvPr id="112" name="Rounded Rectangle 111"/>
            <p:cNvSpPr>
              <a:spLocks/>
            </p:cNvSpPr>
            <p:nvPr>
              <p:custDataLst>
                <p:tags r:id="rId61"/>
              </p:custDataLst>
            </p:nvPr>
          </p:nvSpPr>
          <p:spPr>
            <a:xfrm>
              <a:off x="4348129" y="4388808"/>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58" name="Rectangle 26"/>
            <p:cNvSpPr txBox="1"/>
            <p:nvPr>
              <p:custDataLst>
                <p:tags r:id="rId62"/>
              </p:custDataLst>
            </p:nvPr>
          </p:nvSpPr>
          <p:spPr bwMode="gray">
            <a:xfrm>
              <a:off x="4431157" y="4575737"/>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Otros</a:t>
              </a:r>
              <a:endParaRPr lang="" sz="1400" b="1" dirty="0">
                <a:solidFill>
                  <a:srgbClr val="000000"/>
                </a:solidFill>
              </a:endParaRPr>
            </a:p>
          </p:txBody>
        </p:sp>
      </p:grpSp>
      <p:sp>
        <p:nvSpPr>
          <p:cNvPr id="98" name="TextBox 97"/>
          <p:cNvSpPr txBox="1">
            <a:spLocks/>
          </p:cNvSpPr>
          <p:nvPr/>
        </p:nvSpPr>
        <p:spPr>
          <a:xfrm>
            <a:off x="1827080" y="6043691"/>
            <a:ext cx="3538503" cy="215444"/>
          </a:xfrm>
          <a:prstGeom prst="rect">
            <a:avLst/>
          </a:prstGeom>
          <a:noFill/>
        </p:spPr>
        <p:txBody>
          <a:bodyPr wrap="square" lIns="0" tIns="0" rIns="0" bIns="0" rtlCol="0">
            <a:spAutoFit/>
          </a:bodyPr>
          <a:lstStyle/>
          <a:p>
            <a:pPr algn="ctr" fontAlgn="base">
              <a:spcBef>
                <a:spcPct val="0"/>
              </a:spcBef>
              <a:spcAft>
                <a:spcPct val="0"/>
              </a:spcAft>
            </a:pPr>
            <a:r>
              <a:rPr lang="" sz="1400" b="1" dirty="0" smtClean="0">
                <a:solidFill>
                  <a:srgbClr val="000000"/>
                </a:solidFill>
              </a:rPr>
              <a:t>Intervenciones relativas a los factores</a:t>
            </a:r>
            <a:endParaRPr lang="" sz="1400" b="1" dirty="0">
              <a:solidFill>
                <a:srgbClr val="000000"/>
              </a:solidFill>
            </a:endParaRPr>
          </a:p>
        </p:txBody>
      </p:sp>
      <p:sp>
        <p:nvSpPr>
          <p:cNvPr id="100" name="TextBox 99"/>
          <p:cNvSpPr txBox="1">
            <a:spLocks/>
          </p:cNvSpPr>
          <p:nvPr/>
        </p:nvSpPr>
        <p:spPr>
          <a:xfrm>
            <a:off x="5361732" y="6041458"/>
            <a:ext cx="2096904" cy="430887"/>
          </a:xfrm>
          <a:prstGeom prst="rect">
            <a:avLst/>
          </a:prstGeom>
          <a:noFill/>
        </p:spPr>
        <p:txBody>
          <a:bodyPr wrap="square" lIns="0" tIns="0" rIns="0" bIns="0" rtlCol="0">
            <a:spAutoFit/>
          </a:bodyPr>
          <a:lstStyle/>
          <a:p>
            <a:pPr algn="ctr" fontAlgn="base">
              <a:spcBef>
                <a:spcPct val="0"/>
              </a:spcBef>
              <a:spcAft>
                <a:spcPct val="0"/>
              </a:spcAft>
            </a:pPr>
            <a:r>
              <a:rPr lang="" sz="1400" b="1" dirty="0" smtClean="0">
                <a:solidFill>
                  <a:srgbClr val="000000"/>
                </a:solidFill>
              </a:rPr>
              <a:t>Intervenciones relativas a las presiones</a:t>
            </a:r>
            <a:endParaRPr lang="" sz="1400" b="1" dirty="0">
              <a:solidFill>
                <a:srgbClr val="000000"/>
              </a:solidFill>
            </a:endParaRPr>
          </a:p>
        </p:txBody>
      </p:sp>
      <p:grpSp>
        <p:nvGrpSpPr>
          <p:cNvPr id="186379" name="Group 186378"/>
          <p:cNvGrpSpPr/>
          <p:nvPr/>
        </p:nvGrpSpPr>
        <p:grpSpPr>
          <a:xfrm>
            <a:off x="846786" y="5712721"/>
            <a:ext cx="7451979" cy="759624"/>
            <a:chOff x="739035" y="5712721"/>
            <a:chExt cx="7451979" cy="759624"/>
          </a:xfrm>
        </p:grpSpPr>
        <p:cxnSp>
          <p:nvCxnSpPr>
            <p:cNvPr id="7" name="Straight Connector 6"/>
            <p:cNvCxnSpPr/>
            <p:nvPr/>
          </p:nvCxnSpPr>
          <p:spPr>
            <a:xfrm flipH="1">
              <a:off x="8159948" y="5712721"/>
              <a:ext cx="6548" cy="759624"/>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39035" y="6472345"/>
              <a:ext cx="7451979" cy="0"/>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86371" name="Straight Arrow Connector 186370"/>
            <p:cNvCxnSpPr/>
            <p:nvPr/>
          </p:nvCxnSpPr>
          <p:spPr>
            <a:xfrm flipV="1">
              <a:off x="739035" y="5715002"/>
              <a:ext cx="22965" cy="757343"/>
            </a:xfrm>
            <a:prstGeom prst="straightConnector1">
              <a:avLst/>
            </a:prstGeom>
            <a:ln w="76200">
              <a:solidFill>
                <a:srgbClr val="046435"/>
              </a:solidFill>
              <a:tailEnd type="arrow"/>
            </a:ln>
          </p:spPr>
          <p:style>
            <a:lnRef idx="1">
              <a:schemeClr val="accent1"/>
            </a:lnRef>
            <a:fillRef idx="0">
              <a:schemeClr val="accent1"/>
            </a:fillRef>
            <a:effectRef idx="0">
              <a:schemeClr val="accent1"/>
            </a:effectRef>
            <a:fontRef idx="minor">
              <a:schemeClr val="tx1"/>
            </a:fontRef>
          </p:style>
        </p:cxnSp>
      </p:grpSp>
      <p:sp>
        <p:nvSpPr>
          <p:cNvPr id="5" name="Rectangle 4"/>
          <p:cNvSpPr>
            <a:spLocks/>
          </p:cNvSpPr>
          <p:nvPr>
            <p:custDataLst>
              <p:tags r:id="rId28"/>
            </p:custDataLst>
          </p:nvPr>
        </p:nvSpPr>
        <p:spPr>
          <a:xfrm>
            <a:off x="1198416" y="1332106"/>
            <a:ext cx="554184"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 sz="1400" dirty="0">
              <a:solidFill>
                <a:srgbClr val="000000"/>
              </a:solidFill>
            </a:endParaRPr>
          </a:p>
        </p:txBody>
      </p:sp>
      <p:grpSp>
        <p:nvGrpSpPr>
          <p:cNvPr id="11" name="Group 10"/>
          <p:cNvGrpSpPr/>
          <p:nvPr>
            <p:custDataLst>
              <p:tags r:id="rId29"/>
            </p:custDataLst>
          </p:nvPr>
        </p:nvGrpSpPr>
        <p:grpSpPr>
          <a:xfrm>
            <a:off x="159272" y="3050128"/>
            <a:ext cx="1316235" cy="890901"/>
            <a:chOff x="158750" y="2484910"/>
            <a:chExt cx="1560513" cy="995931"/>
          </a:xfrm>
        </p:grpSpPr>
        <p:pic>
          <p:nvPicPr>
            <p:cNvPr id="186373" name="Picture 5"/>
            <p:cNvPicPr>
              <a:picLocks noChangeAspect="1" noChangeArrowheads="1"/>
            </p:cNvPicPr>
            <p:nvPr>
              <p:custDataLst>
                <p:tags r:id="rId59"/>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Rectangle 286"/>
            <p:cNvSpPr txBox="1">
              <a:spLocks noChangeArrowheads="1"/>
            </p:cNvSpPr>
            <p:nvPr>
              <p:custDataLst>
                <p:tags r:id="rId60"/>
              </p:custDataLst>
            </p:nvPr>
          </p:nvSpPr>
          <p:spPr bwMode="auto">
            <a:xfrm>
              <a:off x="272426"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 sz="1400" b="1" dirty="0" smtClean="0">
                  <a:solidFill>
                    <a:srgbClr val="000000"/>
                  </a:solidFill>
                </a:rPr>
                <a:t>Crecimiento de la clase media</a:t>
              </a:r>
              <a:endParaRPr lang="" sz="1400" b="1" dirty="0">
                <a:solidFill>
                  <a:srgbClr val="000000"/>
                </a:solidFill>
              </a:endParaRPr>
            </a:p>
          </p:txBody>
        </p:sp>
      </p:grpSp>
      <p:grpSp>
        <p:nvGrpSpPr>
          <p:cNvPr id="13" name="Group 12"/>
          <p:cNvGrpSpPr/>
          <p:nvPr>
            <p:custDataLst>
              <p:tags r:id="rId30"/>
            </p:custDataLst>
          </p:nvPr>
        </p:nvGrpSpPr>
        <p:grpSpPr>
          <a:xfrm>
            <a:off x="159272" y="4299275"/>
            <a:ext cx="1316235" cy="890901"/>
            <a:chOff x="158750" y="4178873"/>
            <a:chExt cx="1560513" cy="995931"/>
          </a:xfrm>
        </p:grpSpPr>
        <p:pic>
          <p:nvPicPr>
            <p:cNvPr id="94" name="Picture 5"/>
            <p:cNvPicPr>
              <a:picLocks noChangeAspect="1" noChangeArrowheads="1"/>
            </p:cNvPicPr>
            <p:nvPr>
              <p:custDataLst>
                <p:tags r:id="rId57"/>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4178873"/>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ctangle 286"/>
            <p:cNvSpPr txBox="1">
              <a:spLocks noChangeArrowheads="1"/>
            </p:cNvSpPr>
            <p:nvPr>
              <p:custDataLst>
                <p:tags r:id="rId58"/>
              </p:custDataLst>
            </p:nvPr>
          </p:nvSpPr>
          <p:spPr bwMode="auto">
            <a:xfrm>
              <a:off x="272426" y="4584037"/>
              <a:ext cx="1324874" cy="240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marL="0" indent="0" defTabSz="895350" eaLnBrk="1" hangingPunct="1">
                <a:buClr>
                  <a:schemeClr val="tx2"/>
                </a:buClr>
                <a:defRPr>
                  <a:latin typeface="+mn-lt"/>
                </a:defRPr>
              </a:lvl1pPr>
              <a:lvl2pPr marL="193675" indent="-192088" defTabSz="895350" eaLnBrk="1" hangingPunct="1">
                <a:buClr>
                  <a:schemeClr val="tx2"/>
                </a:buClr>
                <a:buSzPct val="125000"/>
                <a:buFont typeface="Arial" charset="0"/>
                <a:buChar char="▪"/>
                <a:defRPr>
                  <a:latin typeface="+mn-lt"/>
                </a:defRPr>
              </a:lvl2pPr>
              <a:lvl3pPr marL="457200" indent="-261938" defTabSz="895350" eaLnBrk="1" hangingPunct="1">
                <a:buClr>
                  <a:schemeClr val="tx2"/>
                </a:buClr>
                <a:buSzPct val="120000"/>
                <a:buFont typeface="Arial" charset="0"/>
                <a:buChar char="–"/>
                <a:defRPr>
                  <a:latin typeface="+mn-lt"/>
                </a:defRPr>
              </a:lvl3pPr>
              <a:lvl4pPr marL="614363" indent="-155575" defTabSz="895350" eaLnBrk="1" hangingPunct="1">
                <a:buClr>
                  <a:schemeClr val="tx2"/>
                </a:buClr>
                <a:buSzPct val="120000"/>
                <a:buFont typeface="Arial" charset="0"/>
                <a:buChar char="▫"/>
                <a:defRPr>
                  <a:latin typeface="+mn-lt"/>
                </a:defRPr>
              </a:lvl4pPr>
              <a:lvl5pPr marL="746125" indent="-130175" defTabSz="895350" eaLnBrk="1" hangingPunct="1">
                <a:buClr>
                  <a:schemeClr val="tx2"/>
                </a:buClr>
                <a:buSzPct val="89000"/>
                <a:buFont typeface="Arial" charset="0"/>
                <a:buChar char="-"/>
                <a:defRPr>
                  <a:latin typeface="+mn-lt"/>
                </a:defRPr>
              </a:lvl5pPr>
              <a:lvl6pPr marL="749808" indent="-130175" defTabSz="895350" fontAlgn="base">
                <a:spcBef>
                  <a:spcPct val="0"/>
                </a:spcBef>
                <a:spcAft>
                  <a:spcPct val="0"/>
                </a:spcAft>
                <a:buClr>
                  <a:schemeClr val="tx2"/>
                </a:buClr>
                <a:buSzPct val="89000"/>
                <a:buFont typeface="Arial" charset="0"/>
                <a:buChar char="-"/>
                <a:defRPr>
                  <a:latin typeface="+mn-lt"/>
                </a:defRPr>
              </a:lvl6pPr>
              <a:lvl7pPr marL="749808" indent="-130175" defTabSz="895350" fontAlgn="base">
                <a:spcBef>
                  <a:spcPct val="0"/>
                </a:spcBef>
                <a:spcAft>
                  <a:spcPct val="0"/>
                </a:spcAft>
                <a:buClr>
                  <a:schemeClr val="tx2"/>
                </a:buClr>
                <a:buSzPct val="89000"/>
                <a:buFont typeface="Arial" charset="0"/>
                <a:buChar char="-"/>
                <a:defRPr>
                  <a:latin typeface="+mn-lt"/>
                </a:defRPr>
              </a:lvl7pPr>
              <a:lvl8pPr marL="749808" indent="-130175" defTabSz="895350" fontAlgn="base">
                <a:spcBef>
                  <a:spcPct val="0"/>
                </a:spcBef>
                <a:spcAft>
                  <a:spcPct val="0"/>
                </a:spcAft>
                <a:buClr>
                  <a:schemeClr val="tx2"/>
                </a:buClr>
                <a:buSzPct val="89000"/>
                <a:buFont typeface="Arial" charset="0"/>
                <a:buChar char="-"/>
                <a:defRPr>
                  <a:latin typeface="+mn-lt"/>
                </a:defRPr>
              </a:lvl8pPr>
              <a:lvl9pPr marL="749808" indent="-130175" defTabSz="895350" fontAlgn="base">
                <a:spcBef>
                  <a:spcPct val="0"/>
                </a:spcBef>
                <a:spcAft>
                  <a:spcPct val="0"/>
                </a:spcAft>
                <a:buClr>
                  <a:schemeClr val="tx2"/>
                </a:buClr>
                <a:buSzPct val="89000"/>
                <a:buFont typeface="Arial" charset="0"/>
                <a:buChar char="-"/>
                <a:defRPr>
                  <a:latin typeface="+mn-lt"/>
                </a:defRPr>
              </a:lvl9pPr>
            </a:lstStyle>
            <a:p>
              <a:pPr fontAlgn="base">
                <a:spcBef>
                  <a:spcPct val="0"/>
                </a:spcBef>
                <a:spcAft>
                  <a:spcPct val="0"/>
                </a:spcAft>
                <a:buClr>
                  <a:srgbClr val="046435"/>
                </a:buClr>
              </a:pPr>
              <a:r>
                <a:rPr lang="" sz="1400" b="1" dirty="0" smtClean="0">
                  <a:solidFill>
                    <a:srgbClr val="000000"/>
                  </a:solidFill>
                </a:rPr>
                <a:t>Urbanización</a:t>
              </a:r>
              <a:endParaRPr lang="" sz="1400" b="1" dirty="0">
                <a:solidFill>
                  <a:srgbClr val="000000"/>
                </a:solidFill>
              </a:endParaRPr>
            </a:p>
          </p:txBody>
        </p:sp>
      </p:grpSp>
      <p:sp>
        <p:nvSpPr>
          <p:cNvPr id="76" name="Rectangle 75"/>
          <p:cNvSpPr>
            <a:spLocks noChangeArrowheads="1"/>
          </p:cNvSpPr>
          <p:nvPr>
            <p:custDataLst>
              <p:tags r:id="rId31"/>
            </p:custDataLst>
          </p:nvPr>
        </p:nvSpPr>
        <p:spPr bwMode="auto">
          <a:xfrm>
            <a:off x="134491" y="715927"/>
            <a:ext cx="1424591"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r>
              <a:rPr lang="" sz="1200" b="1" dirty="0" smtClean="0">
                <a:solidFill>
                  <a:srgbClr val="046435"/>
                </a:solidFill>
              </a:rPr>
              <a:t>Tendencias socioeconómicas </a:t>
            </a:r>
            <a:br>
              <a:rPr lang="" sz="1200" b="1" dirty="0" smtClean="0">
                <a:solidFill>
                  <a:srgbClr val="046435"/>
                </a:solidFill>
              </a:rPr>
            </a:br>
            <a:r>
              <a:rPr lang="" sz="1200" b="1" dirty="0" smtClean="0">
                <a:solidFill>
                  <a:srgbClr val="046435"/>
                </a:solidFill>
              </a:rPr>
              <a:t>subyacentes</a:t>
            </a:r>
            <a:endParaRPr lang="" sz="1200" b="1" dirty="0">
              <a:solidFill>
                <a:srgbClr val="046435"/>
              </a:solidFill>
            </a:endParaRPr>
          </a:p>
        </p:txBody>
      </p:sp>
      <p:cxnSp>
        <p:nvCxnSpPr>
          <p:cNvPr id="80" name="Straight Connector 79"/>
          <p:cNvCxnSpPr>
            <a:cxnSpLocks/>
          </p:cNvCxnSpPr>
          <p:nvPr>
            <p:custDataLst>
              <p:tags r:id="rId32"/>
            </p:custDataLst>
          </p:nvPr>
        </p:nvCxnSpPr>
        <p:spPr>
          <a:xfrm>
            <a:off x="134491" y="1325999"/>
            <a:ext cx="142459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custDataLst>
              <p:tags r:id="rId33"/>
            </p:custDataLst>
          </p:nvPr>
        </p:nvCxnSpPr>
        <p:spPr>
          <a:xfrm>
            <a:off x="1752600" y="1234938"/>
            <a:ext cx="0"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5" name="Group 74"/>
          <p:cNvGrpSpPr/>
          <p:nvPr>
            <p:custDataLst>
              <p:tags r:id="rId34"/>
            </p:custDataLst>
          </p:nvPr>
        </p:nvGrpSpPr>
        <p:grpSpPr>
          <a:xfrm>
            <a:off x="159272" y="1800980"/>
            <a:ext cx="1316235" cy="890901"/>
            <a:chOff x="158750" y="2484910"/>
            <a:chExt cx="1560513" cy="995931"/>
          </a:xfrm>
        </p:grpSpPr>
        <p:pic>
          <p:nvPicPr>
            <p:cNvPr id="95" name="Picture 5"/>
            <p:cNvPicPr>
              <a:picLocks noChangeAspect="1" noChangeArrowheads="1"/>
            </p:cNvPicPr>
            <p:nvPr>
              <p:custDataLst>
                <p:tags r:id="rId55"/>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6" name="Rectangle 286"/>
            <p:cNvSpPr txBox="1">
              <a:spLocks noChangeArrowheads="1"/>
            </p:cNvSpPr>
            <p:nvPr>
              <p:custDataLst>
                <p:tags r:id="rId56"/>
              </p:custDataLst>
            </p:nvPr>
          </p:nvSpPr>
          <p:spPr bwMode="auto">
            <a:xfrm>
              <a:off x="272427"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 sz="1400" b="1" dirty="0" smtClean="0">
                  <a:solidFill>
                    <a:srgbClr val="000000"/>
                  </a:solidFill>
                </a:rPr>
                <a:t>Crecimiento demográfico</a:t>
              </a:r>
              <a:endParaRPr lang="" sz="1400" b="1" dirty="0">
                <a:solidFill>
                  <a:srgbClr val="000000"/>
                </a:solidFill>
              </a:endParaRPr>
            </a:p>
          </p:txBody>
        </p:sp>
      </p:grpSp>
      <p:sp>
        <p:nvSpPr>
          <p:cNvPr id="104" name="Chevron 103"/>
          <p:cNvSpPr/>
          <p:nvPr>
            <p:custDataLst>
              <p:tags r:id="rId35"/>
            </p:custDataLst>
          </p:nvPr>
        </p:nvSpPr>
        <p:spPr>
          <a:xfrm>
            <a:off x="1777056"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cxnSp>
        <p:nvCxnSpPr>
          <p:cNvPr id="113" name="Straight Connector 112"/>
          <p:cNvCxnSpPr/>
          <p:nvPr>
            <p:custDataLst>
              <p:tags r:id="rId36"/>
            </p:custDataLst>
          </p:nvPr>
        </p:nvCxnSpPr>
        <p:spPr>
          <a:xfrm>
            <a:off x="7232221" y="1241045"/>
            <a:ext cx="34880"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6" name="Rectangle 105"/>
          <p:cNvSpPr>
            <a:spLocks/>
          </p:cNvSpPr>
          <p:nvPr>
            <p:custDataLst>
              <p:tags r:id="rId37"/>
            </p:custDataLst>
          </p:nvPr>
        </p:nvSpPr>
        <p:spPr>
          <a:xfrm>
            <a:off x="6714900" y="1332106"/>
            <a:ext cx="517321"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 sz="1400" dirty="0">
              <a:solidFill>
                <a:srgbClr val="000000"/>
              </a:solidFill>
            </a:endParaRPr>
          </a:p>
        </p:txBody>
      </p:sp>
      <p:sp>
        <p:nvSpPr>
          <p:cNvPr id="107" name="Rectangle 106"/>
          <p:cNvSpPr>
            <a:spLocks noChangeArrowheads="1"/>
          </p:cNvSpPr>
          <p:nvPr>
            <p:custDataLst>
              <p:tags r:id="rId38"/>
            </p:custDataLst>
          </p:nvPr>
        </p:nvSpPr>
        <p:spPr bwMode="auto">
          <a:xfrm>
            <a:off x="5786585" y="869815"/>
            <a:ext cx="160481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 sz="1200" b="1" dirty="0" smtClean="0">
                <a:solidFill>
                  <a:srgbClr val="046435"/>
                </a:solidFill>
              </a:rPr>
              <a:t>Presiones</a:t>
            </a:r>
            <a:r>
              <a:rPr lang="" sz="1400" b="1" i="0" dirty="0" smtClean="0">
                <a:solidFill>
                  <a:srgbClr val="046435"/>
                </a:solidFill>
              </a:rPr>
              <a:t> </a:t>
            </a:r>
            <a:r>
              <a:rPr lang="" sz="1200" b="1" dirty="0" smtClean="0">
                <a:solidFill>
                  <a:srgbClr val="046435"/>
                </a:solidFill>
              </a:rPr>
              <a:t>ambientales</a:t>
            </a:r>
            <a:endParaRPr lang="" sz="1200" b="1" dirty="0">
              <a:solidFill>
                <a:srgbClr val="046435"/>
              </a:solidFill>
            </a:endParaRPr>
          </a:p>
        </p:txBody>
      </p:sp>
      <p:cxnSp>
        <p:nvCxnSpPr>
          <p:cNvPr id="109" name="Straight Connector 108"/>
          <p:cNvCxnSpPr>
            <a:cxnSpLocks/>
          </p:cNvCxnSpPr>
          <p:nvPr>
            <p:custDataLst>
              <p:tags r:id="rId39"/>
            </p:custDataLst>
          </p:nvPr>
        </p:nvCxnSpPr>
        <p:spPr>
          <a:xfrm>
            <a:off x="5840313" y="1332106"/>
            <a:ext cx="139190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5" name="Group 114"/>
          <p:cNvGrpSpPr/>
          <p:nvPr/>
        </p:nvGrpSpPr>
        <p:grpSpPr>
          <a:xfrm>
            <a:off x="5680711" y="1387628"/>
            <a:ext cx="1478374" cy="1076094"/>
            <a:chOff x="4348129" y="1740817"/>
            <a:chExt cx="1613602" cy="981211"/>
          </a:xfrm>
        </p:grpSpPr>
        <p:sp>
          <p:nvSpPr>
            <p:cNvPr id="134" name="Rounded Rectangle 133"/>
            <p:cNvSpPr>
              <a:spLocks/>
            </p:cNvSpPr>
            <p:nvPr>
              <p:custDataLst>
                <p:tags r:id="rId53"/>
              </p:custDataLst>
            </p:nvPr>
          </p:nvSpPr>
          <p:spPr>
            <a:xfrm>
              <a:off x="4348129" y="1740817"/>
              <a:ext cx="1613602" cy="959590"/>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35" name="Rectangle 26"/>
            <p:cNvSpPr txBox="1"/>
            <p:nvPr>
              <p:custDataLst>
                <p:tags r:id="rId54"/>
              </p:custDataLst>
            </p:nvPr>
          </p:nvSpPr>
          <p:spPr bwMode="gray">
            <a:xfrm>
              <a:off x="4439124" y="1809951"/>
              <a:ext cx="1431613" cy="91207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300" b="1" dirty="0" smtClean="0">
                  <a:solidFill>
                    <a:srgbClr val="000000"/>
                  </a:solidFill>
                </a:rPr>
                <a:t>Contaminación, por ej., GEI y sustancias que agotan la capa de ozono</a:t>
              </a:r>
              <a:endParaRPr lang="" sz="1300" b="1" dirty="0">
                <a:solidFill>
                  <a:srgbClr val="000000"/>
                </a:solidFill>
              </a:endParaRPr>
            </a:p>
          </p:txBody>
        </p:sp>
      </p:grpSp>
      <p:grpSp>
        <p:nvGrpSpPr>
          <p:cNvPr id="120" name="Group 119"/>
          <p:cNvGrpSpPr/>
          <p:nvPr/>
        </p:nvGrpSpPr>
        <p:grpSpPr>
          <a:xfrm>
            <a:off x="5680711" y="2497324"/>
            <a:ext cx="1478374" cy="648548"/>
            <a:chOff x="4348129" y="2439125"/>
            <a:chExt cx="1613602" cy="718421"/>
          </a:xfrm>
        </p:grpSpPr>
        <p:sp>
          <p:nvSpPr>
            <p:cNvPr id="132" name="Rounded Rectangle 131"/>
            <p:cNvSpPr>
              <a:spLocks/>
            </p:cNvSpPr>
            <p:nvPr>
              <p:custDataLst>
                <p:tags r:id="rId51"/>
              </p:custDataLst>
            </p:nvPr>
          </p:nvSpPr>
          <p:spPr>
            <a:xfrm>
              <a:off x="4348129" y="2465210"/>
              <a:ext cx="1613602" cy="69233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33" name="Rectangle 26"/>
            <p:cNvSpPr txBox="1"/>
            <p:nvPr>
              <p:custDataLst>
                <p:tags r:id="rId52"/>
              </p:custDataLst>
            </p:nvPr>
          </p:nvSpPr>
          <p:spPr bwMode="gray">
            <a:xfrm>
              <a:off x="4439124" y="2439125"/>
              <a:ext cx="1431613" cy="715965"/>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Cambio en el hábitat y pérdida de especies</a:t>
              </a:r>
              <a:endParaRPr lang="" sz="1400" b="1" dirty="0">
                <a:solidFill>
                  <a:srgbClr val="000000"/>
                </a:solidFill>
              </a:endParaRPr>
            </a:p>
          </p:txBody>
        </p:sp>
      </p:grpSp>
      <p:grpSp>
        <p:nvGrpSpPr>
          <p:cNvPr id="122" name="Group 121"/>
          <p:cNvGrpSpPr/>
          <p:nvPr/>
        </p:nvGrpSpPr>
        <p:grpSpPr>
          <a:xfrm>
            <a:off x="5680711" y="3347425"/>
            <a:ext cx="1478374" cy="646331"/>
            <a:chOff x="4348129" y="3517699"/>
            <a:chExt cx="1613602" cy="715965"/>
          </a:xfrm>
        </p:grpSpPr>
        <p:sp>
          <p:nvSpPr>
            <p:cNvPr id="130" name="Rounded Rectangle 129"/>
            <p:cNvSpPr>
              <a:spLocks/>
            </p:cNvSpPr>
            <p:nvPr>
              <p:custDataLst>
                <p:tags r:id="rId49"/>
              </p:custDataLst>
            </p:nvPr>
          </p:nvSpPr>
          <p:spPr>
            <a:xfrm>
              <a:off x="4348129" y="3559086"/>
              <a:ext cx="1613602" cy="66171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31" name="Rectangle 26"/>
            <p:cNvSpPr txBox="1"/>
            <p:nvPr>
              <p:custDataLst>
                <p:tags r:id="rId50"/>
              </p:custDataLst>
            </p:nvPr>
          </p:nvSpPr>
          <p:spPr bwMode="gray">
            <a:xfrm>
              <a:off x="4439124" y="3517699"/>
              <a:ext cx="1431613" cy="715965"/>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Introducción de especies invasoras</a:t>
              </a:r>
              <a:endParaRPr lang="" sz="1400" b="1" dirty="0">
                <a:solidFill>
                  <a:srgbClr val="000000"/>
                </a:solidFill>
              </a:endParaRPr>
            </a:p>
          </p:txBody>
        </p:sp>
      </p:grpSp>
      <p:grpSp>
        <p:nvGrpSpPr>
          <p:cNvPr id="127" name="Group 126"/>
          <p:cNvGrpSpPr/>
          <p:nvPr/>
        </p:nvGrpSpPr>
        <p:grpSpPr>
          <a:xfrm>
            <a:off x="5684427" y="4169555"/>
            <a:ext cx="1478374" cy="595326"/>
            <a:chOff x="4348129" y="4156719"/>
            <a:chExt cx="1613602" cy="362906"/>
          </a:xfrm>
        </p:grpSpPr>
        <p:sp>
          <p:nvSpPr>
            <p:cNvPr id="128" name="Rounded Rectangle 127"/>
            <p:cNvSpPr>
              <a:spLocks/>
            </p:cNvSpPr>
            <p:nvPr>
              <p:custDataLst>
                <p:tags r:id="rId47"/>
              </p:custDataLst>
            </p:nvPr>
          </p:nvSpPr>
          <p:spPr>
            <a:xfrm>
              <a:off x="4348129" y="4156719"/>
              <a:ext cx="1613602" cy="36290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b="1" dirty="0">
                <a:solidFill>
                  <a:srgbClr val="000000"/>
                </a:solidFill>
              </a:endParaRPr>
            </a:p>
          </p:txBody>
        </p:sp>
        <p:sp>
          <p:nvSpPr>
            <p:cNvPr id="129" name="Rectangle 26"/>
            <p:cNvSpPr txBox="1"/>
            <p:nvPr>
              <p:custDataLst>
                <p:tags r:id="rId48"/>
              </p:custDataLst>
            </p:nvPr>
          </p:nvSpPr>
          <p:spPr bwMode="gray">
            <a:xfrm>
              <a:off x="4404335" y="4222388"/>
              <a:ext cx="1501191" cy="262666"/>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Sobreexplotación y cosecha </a:t>
              </a:r>
              <a:endParaRPr lang="" sz="1400" b="1" dirty="0">
                <a:solidFill>
                  <a:srgbClr val="000000"/>
                </a:solidFill>
              </a:endParaRPr>
            </a:p>
          </p:txBody>
        </p:sp>
      </p:grpSp>
      <p:sp>
        <p:nvSpPr>
          <p:cNvPr id="99" name="Pentagon 98"/>
          <p:cNvSpPr/>
          <p:nvPr/>
        </p:nvSpPr>
        <p:spPr>
          <a:xfrm rot="16200000">
            <a:off x="3495755" y="4004102"/>
            <a:ext cx="292532" cy="3778841"/>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01" name="Pentagon 100"/>
          <p:cNvSpPr/>
          <p:nvPr/>
        </p:nvSpPr>
        <p:spPr>
          <a:xfrm rot="16200000">
            <a:off x="6261167" y="5061955"/>
            <a:ext cx="279267" cy="1676400"/>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36" name="Chevron 135"/>
          <p:cNvSpPr/>
          <p:nvPr>
            <p:custDataLst>
              <p:tags r:id="rId40"/>
            </p:custDataLst>
          </p:nvPr>
        </p:nvSpPr>
        <p:spPr>
          <a:xfrm>
            <a:off x="3657600"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37" name="Chevron 136"/>
          <p:cNvSpPr/>
          <p:nvPr>
            <p:custDataLst>
              <p:tags r:id="rId41"/>
            </p:custDataLst>
          </p:nvPr>
        </p:nvSpPr>
        <p:spPr>
          <a:xfrm>
            <a:off x="5562600"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38" name="Chevron 137"/>
          <p:cNvSpPr/>
          <p:nvPr>
            <p:custDataLst>
              <p:tags r:id="rId42"/>
            </p:custDataLst>
          </p:nvPr>
        </p:nvSpPr>
        <p:spPr>
          <a:xfrm>
            <a:off x="7267101" y="1204010"/>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97" name="TextBox 96"/>
          <p:cNvSpPr txBox="1">
            <a:spLocks/>
          </p:cNvSpPr>
          <p:nvPr/>
        </p:nvSpPr>
        <p:spPr>
          <a:xfrm>
            <a:off x="2819400" y="6566356"/>
            <a:ext cx="3538503" cy="215444"/>
          </a:xfrm>
          <a:prstGeom prst="rect">
            <a:avLst/>
          </a:prstGeom>
          <a:noFill/>
        </p:spPr>
        <p:txBody>
          <a:bodyPr wrap="square" lIns="0" tIns="0" rIns="0" bIns="0" rtlCol="0">
            <a:spAutoFit/>
          </a:bodyPr>
          <a:lstStyle/>
          <a:p>
            <a:pPr algn="ctr" fontAlgn="base">
              <a:spcBef>
                <a:spcPct val="0"/>
              </a:spcBef>
              <a:spcAft>
                <a:spcPct val="0"/>
              </a:spcAft>
            </a:pPr>
            <a:r>
              <a:rPr lang="" sz="1400" b="1" dirty="0" smtClean="0">
                <a:solidFill>
                  <a:srgbClr val="046435"/>
                </a:solidFill>
              </a:rPr>
              <a:t>Cambios en el bienestar humano</a:t>
            </a:r>
            <a:endParaRPr lang="" sz="1400" b="1" dirty="0">
              <a:solidFill>
                <a:srgbClr val="046435"/>
              </a:solidFill>
            </a:endParaRPr>
          </a:p>
        </p:txBody>
      </p:sp>
      <p:sp>
        <p:nvSpPr>
          <p:cNvPr id="103" name="Rounded Rectangle 102"/>
          <p:cNvSpPr>
            <a:spLocks/>
          </p:cNvSpPr>
          <p:nvPr>
            <p:custDataLst>
              <p:tags r:id="rId43"/>
            </p:custDataLst>
          </p:nvPr>
        </p:nvSpPr>
        <p:spPr>
          <a:xfrm>
            <a:off x="3800641" y="4104473"/>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05" name="Rectangle 26"/>
          <p:cNvSpPr txBox="1"/>
          <p:nvPr>
            <p:custDataLst>
              <p:tags r:id="rId44"/>
            </p:custDataLst>
          </p:nvPr>
        </p:nvSpPr>
        <p:spPr bwMode="gray">
          <a:xfrm>
            <a:off x="3891636" y="4235197"/>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Producción de electricidad </a:t>
            </a:r>
            <a:endParaRPr lang="" sz="1400" b="1" dirty="0">
              <a:solidFill>
                <a:srgbClr val="000000"/>
              </a:solidFill>
            </a:endParaRPr>
          </a:p>
        </p:txBody>
      </p:sp>
      <p:sp>
        <p:nvSpPr>
          <p:cNvPr id="108" name="Rounded Rectangle 107"/>
          <p:cNvSpPr>
            <a:spLocks/>
          </p:cNvSpPr>
          <p:nvPr>
            <p:custDataLst>
              <p:tags r:id="rId45"/>
            </p:custDataLst>
          </p:nvPr>
        </p:nvSpPr>
        <p:spPr>
          <a:xfrm>
            <a:off x="5724100" y="4872008"/>
            <a:ext cx="1434985"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 sz="1400" dirty="0">
              <a:solidFill>
                <a:srgbClr val="000000"/>
              </a:solidFill>
            </a:endParaRPr>
          </a:p>
        </p:txBody>
      </p:sp>
      <p:sp>
        <p:nvSpPr>
          <p:cNvPr id="139" name="Rectangle 26"/>
          <p:cNvSpPr txBox="1"/>
          <p:nvPr>
            <p:custDataLst>
              <p:tags r:id="rId46"/>
            </p:custDataLst>
          </p:nvPr>
        </p:nvSpPr>
        <p:spPr bwMode="gray">
          <a:xfrm>
            <a:off x="5802640" y="5058937"/>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 sz="1400" b="1" dirty="0" smtClean="0">
                <a:solidFill>
                  <a:srgbClr val="000000"/>
                </a:solidFill>
              </a:rPr>
              <a:t>Otros</a:t>
            </a:r>
            <a:endParaRPr lang="" sz="1400" b="1" dirty="0">
              <a:solidFill>
                <a:srgbClr val="000000"/>
              </a:solidFill>
            </a:endParaRPr>
          </a:p>
        </p:txBody>
      </p:sp>
    </p:spTree>
    <p:extLst>
      <p:ext uri="{BB962C8B-B14F-4D97-AF65-F5344CB8AC3E}">
        <p14:creationId xmlns:p14="http://schemas.microsoft.com/office/powerpoint/2010/main" val="3208997465"/>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ext uri="{D42A27DB-BD31-4B8C-83A1-F6EECF244321}">
                <p14:modId xmlns:p14="http://schemas.microsoft.com/office/powerpoint/2010/main" val="3668476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393"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bwMode="gray">
          <a:xfrm>
            <a:off x="155892" y="74299"/>
            <a:ext cx="8794113" cy="1354217"/>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algn="ctr"/>
            <a:r>
              <a:rPr lang="es-CO" sz="2200" dirty="0" smtClean="0">
                <a:latin typeface="Calibri" panose="020F0502020204030204" pitchFamily="34" charset="0"/>
              </a:rPr>
              <a:t>Se necesita focalización estratégica sobre los factores desencadenantes y de presión dentro del contexto de las intervenciones del GEF con el fin de generar beneficios ambientales globales a escala: que impactos se generan, con quien se trabaja y como se hace</a:t>
            </a:r>
            <a:r>
              <a:rPr lang="en-CA" sz="2200" dirty="0" smtClean="0">
                <a:latin typeface="Calibri" panose="020F0502020204030204" pitchFamily="34" charset="0"/>
              </a:rPr>
              <a:t>.</a:t>
            </a:r>
            <a:r>
              <a:rPr lang="en-CA" sz="2200" dirty="0" smtClean="0">
                <a:latin typeface="Tw Cen MT Condensed" panose="020B0606020104020203" pitchFamily="34" charset="0"/>
              </a:rPr>
              <a:t> </a:t>
            </a:r>
            <a:endParaRPr lang="en-US" sz="2200" dirty="0">
              <a:latin typeface="Tw Cen MT Condensed" panose="020B0606020104020203" pitchFamily="34" charset="0"/>
            </a:endParaRPr>
          </a:p>
        </p:txBody>
      </p:sp>
      <p:sp>
        <p:nvSpPr>
          <p:cNvPr id="22" name="Rectangle 21"/>
          <p:cNvSpPr>
            <a:spLocks/>
          </p:cNvSpPr>
          <p:nvPr/>
        </p:nvSpPr>
        <p:spPr bwMode="gray">
          <a:xfrm>
            <a:off x="4258235" y="1721914"/>
            <a:ext cx="3420210" cy="2495224"/>
          </a:xfrm>
          <a:prstGeom prst="rect">
            <a:avLst/>
          </a:prstGeom>
          <a:solidFill>
            <a:schemeClr val="tx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FFFFFF"/>
              </a:solidFill>
            </a:endParaRPr>
          </a:p>
        </p:txBody>
      </p:sp>
      <p:grpSp>
        <p:nvGrpSpPr>
          <p:cNvPr id="12" name="Group 11"/>
          <p:cNvGrpSpPr>
            <a:grpSpLocks/>
          </p:cNvGrpSpPr>
          <p:nvPr/>
        </p:nvGrpSpPr>
        <p:grpSpPr bwMode="gray">
          <a:xfrm>
            <a:off x="838025" y="1695526"/>
            <a:ext cx="6840421" cy="4990446"/>
            <a:chOff x="2491458" y="1582938"/>
            <a:chExt cx="4797024" cy="4014123"/>
          </a:xfrm>
        </p:grpSpPr>
        <p:grpSp>
          <p:nvGrpSpPr>
            <p:cNvPr id="5" name="Group 4"/>
            <p:cNvGrpSpPr>
              <a:grpSpLocks/>
            </p:cNvGrpSpPr>
            <p:nvPr/>
          </p:nvGrpSpPr>
          <p:grpSpPr bwMode="gray">
            <a:xfrm>
              <a:off x="2491458" y="1582938"/>
              <a:ext cx="2398512" cy="4014123"/>
              <a:chOff x="2930561" y="1144468"/>
              <a:chExt cx="2531160" cy="4236120"/>
            </a:xfrm>
          </p:grpSpPr>
          <p:sp>
            <p:nvSpPr>
              <p:cNvPr id="3" name="Rectangle 2"/>
              <p:cNvSpPr>
                <a:spLocks/>
              </p:cNvSpPr>
              <p:nvPr/>
            </p:nvSpPr>
            <p:spPr bwMode="gray">
              <a:xfrm>
                <a:off x="2930561" y="114446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lstStyle/>
              <a:p>
                <a:pPr algn="ctr" fontAlgn="base">
                  <a:spcBef>
                    <a:spcPct val="0"/>
                  </a:spcBef>
                  <a:spcAft>
                    <a:spcPct val="0"/>
                  </a:spcAft>
                </a:pPr>
                <a:r>
                  <a:rPr lang="es-ES" sz="2400" b="1" dirty="0" smtClean="0">
                    <a:solidFill>
                      <a:srgbClr val="046435"/>
                    </a:solidFill>
                    <a:latin typeface="Calibri" panose="020F0502020204030204" pitchFamily="34" charset="0"/>
                  </a:rPr>
                  <a:t>Intervención única basada </a:t>
                </a:r>
                <a:r>
                  <a:rPr lang="es-ES" sz="2400" b="1" dirty="0">
                    <a:solidFill>
                      <a:srgbClr val="046435"/>
                    </a:solidFill>
                    <a:latin typeface="Calibri" panose="020F0502020204030204" pitchFamily="34" charset="0"/>
                  </a:rPr>
                  <a:t>en factores </a:t>
                </a:r>
                <a:r>
                  <a:rPr lang="es-ES" sz="2400" b="1" dirty="0" smtClean="0">
                    <a:solidFill>
                      <a:srgbClr val="046435"/>
                    </a:solidFill>
                    <a:latin typeface="Calibri" panose="020F0502020204030204" pitchFamily="34" charset="0"/>
                  </a:rPr>
                  <a:t>desencadenantes específicos </a:t>
                </a:r>
                <a:r>
                  <a:rPr lang="es-ES" sz="2400" b="1" dirty="0">
                    <a:solidFill>
                      <a:srgbClr val="046435"/>
                    </a:solidFill>
                    <a:latin typeface="Calibri" panose="020F0502020204030204" pitchFamily="34" charset="0"/>
                  </a:rPr>
                  <a:t>del sitio</a:t>
                </a:r>
                <a:endParaRPr lang="en-US" sz="2400" dirty="0">
                  <a:solidFill>
                    <a:srgbClr val="000000"/>
                  </a:solidFill>
                  <a:latin typeface="Calibri" panose="020F0502020204030204" pitchFamily="34" charset="0"/>
                </a:endParaRPr>
              </a:p>
            </p:txBody>
          </p:sp>
          <p:sp>
            <p:nvSpPr>
              <p:cNvPr id="23" name="Rectangle 22"/>
              <p:cNvSpPr>
                <a:spLocks/>
              </p:cNvSpPr>
              <p:nvPr/>
            </p:nvSpPr>
            <p:spPr bwMode="gray">
              <a:xfrm>
                <a:off x="2930561" y="326252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s-ES" sz="2400" b="1" dirty="0">
                    <a:solidFill>
                      <a:srgbClr val="046435"/>
                    </a:solidFill>
                    <a:latin typeface="Calibri" panose="020F0502020204030204" pitchFamily="34" charset="0"/>
                  </a:rPr>
                  <a:t>Intervención única basada en factores </a:t>
                </a:r>
                <a:r>
                  <a:rPr lang="es-ES" sz="2400" b="1" dirty="0" smtClean="0">
                    <a:solidFill>
                      <a:srgbClr val="046435"/>
                    </a:solidFill>
                    <a:latin typeface="Calibri" panose="020F0502020204030204" pitchFamily="34" charset="0"/>
                  </a:rPr>
                  <a:t>de presión </a:t>
                </a:r>
                <a:r>
                  <a:rPr lang="es-ES" sz="2400" b="1" dirty="0">
                    <a:solidFill>
                      <a:srgbClr val="046435"/>
                    </a:solidFill>
                    <a:latin typeface="Calibri" panose="020F0502020204030204" pitchFamily="34" charset="0"/>
                  </a:rPr>
                  <a:t>del sitio</a:t>
                </a:r>
                <a:endParaRPr lang="en-US" sz="2400" dirty="0">
                  <a:solidFill>
                    <a:srgbClr val="000000"/>
                  </a:solidFill>
                  <a:latin typeface="Calibri" panose="020F0502020204030204" pitchFamily="34" charset="0"/>
                </a:endParaRPr>
              </a:p>
            </p:txBody>
          </p:sp>
        </p:grpSp>
        <p:sp>
          <p:nvSpPr>
            <p:cNvPr id="24" name="Rectangle 23"/>
            <p:cNvSpPr>
              <a:spLocks/>
            </p:cNvSpPr>
            <p:nvPr/>
          </p:nvSpPr>
          <p:spPr bwMode="gray">
            <a:xfrm>
              <a:off x="4889970" y="3589999"/>
              <a:ext cx="2398512" cy="2007061"/>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s-CO" sz="2400" b="1" dirty="0" smtClean="0">
                  <a:solidFill>
                    <a:srgbClr val="046435"/>
                  </a:solidFill>
                  <a:latin typeface="Calibri" panose="020F0502020204030204" pitchFamily="34" charset="0"/>
                </a:rPr>
                <a:t>Intervención a escala basada en los factores de presión del sitio</a:t>
              </a:r>
              <a:endParaRPr lang="es-CO" sz="2400" b="1" dirty="0">
                <a:solidFill>
                  <a:srgbClr val="046435"/>
                </a:solidFill>
                <a:latin typeface="Calibri" panose="020F0502020204030204" pitchFamily="34" charset="0"/>
              </a:endParaRPr>
            </a:p>
          </p:txBody>
        </p:sp>
      </p:grpSp>
      <p:sp>
        <p:nvSpPr>
          <p:cNvPr id="30" name="Rectangle 6"/>
          <p:cNvSpPr txBox="1"/>
          <p:nvPr/>
        </p:nvSpPr>
        <p:spPr bwMode="gray">
          <a:xfrm>
            <a:off x="4702626" y="1981200"/>
            <a:ext cx="2612573" cy="167430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fontAlgn="base">
              <a:lnSpc>
                <a:spcPct val="85000"/>
              </a:lnSpc>
              <a:spcBef>
                <a:spcPct val="0"/>
              </a:spcBef>
              <a:spcAft>
                <a:spcPct val="0"/>
              </a:spcAft>
              <a:buClr>
                <a:srgbClr val="046435"/>
              </a:buClr>
            </a:pPr>
            <a:r>
              <a:rPr lang="es-CO" sz="2400" b="1" dirty="0" err="1" smtClean="0">
                <a:solidFill>
                  <a:srgbClr val="FFFFFF"/>
                </a:solidFill>
                <a:latin typeface="Calibri" panose="020F0502020204030204" pitchFamily="34" charset="0"/>
              </a:rPr>
              <a:t>Intervencion</a:t>
            </a:r>
            <a:r>
              <a:rPr lang="es-CO" sz="2400" b="1" dirty="0" smtClean="0">
                <a:solidFill>
                  <a:srgbClr val="FFFFFF"/>
                </a:solidFill>
                <a:latin typeface="Calibri" panose="020F0502020204030204" pitchFamily="34" charset="0"/>
              </a:rPr>
              <a:t> a escala basada en factores desencadenantes específicos del sitio</a:t>
            </a:r>
            <a:r>
              <a:rPr lang="es-CO" sz="3200" b="1" dirty="0" smtClean="0">
                <a:solidFill>
                  <a:srgbClr val="FFFFFF"/>
                </a:solidFill>
                <a:latin typeface="Tw Cen MT Condensed" panose="020B0606020104020203" pitchFamily="34" charset="0"/>
              </a:rPr>
              <a:t> </a:t>
            </a:r>
            <a:endParaRPr lang="es-CO" sz="3200" b="1" dirty="0">
              <a:solidFill>
                <a:srgbClr val="FFFFFF"/>
              </a:solidFill>
              <a:latin typeface="Tw Cen MT Condensed" panose="020B0606020104020203" pitchFamily="34" charset="0"/>
            </a:endParaRPr>
          </a:p>
        </p:txBody>
      </p:sp>
      <p:sp>
        <p:nvSpPr>
          <p:cNvPr id="4" name="Explosion 1 3"/>
          <p:cNvSpPr/>
          <p:nvPr/>
        </p:nvSpPr>
        <p:spPr bwMode="gray">
          <a:xfrm>
            <a:off x="4277037" y="1783908"/>
            <a:ext cx="3420210" cy="2433230"/>
          </a:xfrm>
          <a:prstGeom prst="irregularSeal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000000"/>
              </a:solidFill>
            </a:endParaRPr>
          </a:p>
        </p:txBody>
      </p:sp>
    </p:spTree>
    <p:extLst>
      <p:ext uri="{BB962C8B-B14F-4D97-AF65-F5344CB8AC3E}">
        <p14:creationId xmlns:p14="http://schemas.microsoft.com/office/powerpoint/2010/main" val="42530365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15400" cy="1143000"/>
          </a:xfrm>
        </p:spPr>
        <p:txBody>
          <a:bodyPr/>
          <a:lstStyle/>
          <a:p>
            <a:r>
              <a:rPr lang="en-US" sz="3600" dirty="0" smtClean="0">
                <a:solidFill>
                  <a:schemeClr val="tx1"/>
                </a:solidFill>
              </a:rPr>
              <a:t>Plan </a:t>
            </a:r>
            <a:r>
              <a:rPr lang="en-US" sz="3600" dirty="0" err="1" smtClean="0">
                <a:solidFill>
                  <a:schemeClr val="tx1"/>
                </a:solidFill>
              </a:rPr>
              <a:t>Estrategico</a:t>
            </a:r>
            <a:r>
              <a:rPr lang="en-US" sz="3600" dirty="0" smtClean="0">
                <a:solidFill>
                  <a:schemeClr val="tx1"/>
                </a:solidFill>
              </a:rPr>
              <a:t> de Biodiversidad , 2011-2020</a:t>
            </a:r>
            <a:endParaRPr lang="en-US" sz="3600" dirty="0">
              <a:solidFill>
                <a:schemeClr val="tx1"/>
              </a:solidFill>
            </a:endParaRPr>
          </a:p>
        </p:txBody>
      </p:sp>
      <p:sp>
        <p:nvSpPr>
          <p:cNvPr id="3" name="Content Placeholder 2"/>
          <p:cNvSpPr>
            <a:spLocks noGrp="1"/>
          </p:cNvSpPr>
          <p:nvPr>
            <p:ph idx="1"/>
          </p:nvPr>
        </p:nvSpPr>
        <p:spPr/>
        <p:txBody>
          <a:bodyPr/>
          <a:lstStyle/>
          <a:p>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39724"/>
            <a:ext cx="8153400" cy="407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8026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pyXA6E74uBE2uT.ajYr6SEA"/>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p2obFtQDLeEaFdberQ2SvfA"/>
</p:tagLst>
</file>

<file path=ppt/tags/tag105.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KwUfpLFPrkumhxmCAuV11w"/>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phSXpjxe2p0mgTcec1J4mfw"/>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pziB98s2iD0ylcaI9K5nhA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11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5.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6.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117.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1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19.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2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21.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2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23.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12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2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12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129.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30.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pKhM_W42L5kmzF6E7dF4LZA"/>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ptzLsWUFAgEKM39PE0CD0Cw"/>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13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137.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13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139.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4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141.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14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143.xml><?xml version="1.0" encoding="utf-8"?>
<p:tagLst xmlns:a="http://schemas.openxmlformats.org/drawingml/2006/main" xmlns:r="http://schemas.openxmlformats.org/officeDocument/2006/relationships" xmlns:p="http://schemas.openxmlformats.org/presentationml/2006/main">
  <p:tag name="THINKCELLSHAPEDONOTDELETE" val="paZY2teRRq0iKHxKossDQ3A"/>
</p:tagLst>
</file>

<file path=ppt/tags/tag144.xml><?xml version="1.0" encoding="utf-8"?>
<p:tagLst xmlns:a="http://schemas.openxmlformats.org/drawingml/2006/main" xmlns:r="http://schemas.openxmlformats.org/officeDocument/2006/relationships" xmlns:p="http://schemas.openxmlformats.org/presentationml/2006/main">
  <p:tag name="THINKCELLSHAPEDONOTDELETE" val="p_pS9V2WW0kORfTsKpkLM_g"/>
</p:tagLst>
</file>

<file path=ppt/tags/tag145.xml><?xml version="1.0" encoding="utf-8"?>
<p:tagLst xmlns:a="http://schemas.openxmlformats.org/drawingml/2006/main" xmlns:r="http://schemas.openxmlformats.org/officeDocument/2006/relationships" xmlns:p="http://schemas.openxmlformats.org/presentationml/2006/main">
  <p:tag name="THINKCELLSHAPEDONOTDELETE" val="pFzcNaY5erkeDFkLiNlvjkQ"/>
</p:tagLst>
</file>

<file path=ppt/tags/tag146.xml><?xml version="1.0" encoding="utf-8"?>
<p:tagLst xmlns:a="http://schemas.openxmlformats.org/drawingml/2006/main" xmlns:r="http://schemas.openxmlformats.org/officeDocument/2006/relationships" xmlns:p="http://schemas.openxmlformats.org/presentationml/2006/main">
  <p:tag name="THINKCELLSHAPEDONOTDELETE" val="pjU4_b4GSM06KBXu84.Jk1Q"/>
</p:tagLst>
</file>

<file path=ppt/tags/tag147.xml><?xml version="1.0" encoding="utf-8"?>
<p:tagLst xmlns:a="http://schemas.openxmlformats.org/drawingml/2006/main" xmlns:r="http://schemas.openxmlformats.org/officeDocument/2006/relationships" xmlns:p="http://schemas.openxmlformats.org/presentationml/2006/main">
  <p:tag name="THINKCELLSHAPEDONOTDELETE" val="pylplK4Tt10Co_e_E3kVGsw"/>
</p:tagLst>
</file>

<file path=ppt/tags/tag148.xml><?xml version="1.0" encoding="utf-8"?>
<p:tagLst xmlns:a="http://schemas.openxmlformats.org/drawingml/2006/main" xmlns:r="http://schemas.openxmlformats.org/officeDocument/2006/relationships" xmlns:p="http://schemas.openxmlformats.org/presentationml/2006/main">
  <p:tag name="THINKCELLSHAPEDONOTDELETE" val="pYcd3OIU7PEORJ46KbznmQg"/>
</p:tagLst>
</file>

<file path=ppt/tags/tag149.xml><?xml version="1.0" encoding="utf-8"?>
<p:tagLst xmlns:a="http://schemas.openxmlformats.org/drawingml/2006/main" xmlns:r="http://schemas.openxmlformats.org/officeDocument/2006/relationships" xmlns:p="http://schemas.openxmlformats.org/presentationml/2006/main">
  <p:tag name="THINKCELLSHAPEDONOTDELETE" val="pbXEEi5fHZEaGqxxZkKd3lg"/>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50.xml><?xml version="1.0" encoding="utf-8"?>
<p:tagLst xmlns:a="http://schemas.openxmlformats.org/drawingml/2006/main" xmlns:r="http://schemas.openxmlformats.org/officeDocument/2006/relationships" xmlns:p="http://schemas.openxmlformats.org/presentationml/2006/main">
  <p:tag name="THINKCELLSHAPEDONOTDELETE" val="pOUcsC5XqIkyXvlZtbd3WEg"/>
</p:tagLst>
</file>

<file path=ppt/tags/tag1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2.xml><?xml version="1.0" encoding="utf-8"?>
<p:tagLst xmlns:a="http://schemas.openxmlformats.org/drawingml/2006/main" xmlns:r="http://schemas.openxmlformats.org/officeDocument/2006/relationships" xmlns:p="http://schemas.openxmlformats.org/presentationml/2006/main">
  <p:tag name="THINKCELLSHAPEDONOTDELETE" val="p1vZnMZI5zEmiSBuSkhgI.w"/>
</p:tagLst>
</file>

<file path=ppt/tags/tag153.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rfm_2Kx70WlKWPFJgQH4A"/>
</p:tagLst>
</file>

<file path=ppt/tags/tag15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lH4kapiI8kWyw6JA_UQhAA"/>
</p:tagLst>
</file>

<file path=ppt/tags/tag155.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I6BySyswyUC5By57t7NGlw"/>
</p:tagLst>
</file>

<file path=ppt/tags/tag15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4aYn5V5jFEWWUk7WgowiEw"/>
</p:tagLst>
</file>

<file path=ppt/tags/tag157.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Cea0JENDEih8JZs2rHGgw"/>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XUFTzJJEUeuFnn.rBenx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PaWcrFeSvUGXhG_9DX5gb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MQ55Qriyc0CUDBsBQfvqe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anbpQRIRMkawBGIDfqR4w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Q65wtcznakqVrbrTSQQVHg"/>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ppJTQTQSIpUKLh2DGLRz1qg"/>
</p:tagLst>
</file>

<file path=ppt/tags/tag28.xml><?xml version="1.0" encoding="utf-8"?>
<p:tagLst xmlns:a="http://schemas.openxmlformats.org/drawingml/2006/main" xmlns:r="http://schemas.openxmlformats.org/officeDocument/2006/relationships" xmlns:p="http://schemas.openxmlformats.org/presentationml/2006/main">
  <p:tag name="RESIZE" val="Yes"/>
  <p:tag name="THINKCELLSHAPEDONOTDELETE" val="pKD.BIBX1.0CWpp_1__CBO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ZFM8.Yo2oU.pthfAJi3nBQ"/>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pK7pmct7M60SWxVcYdmdJq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FlaixIEgdk.HOhp2wCo9T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h7UF34z8KkWjP0Ld4wWAjA"/>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PG9MpZ5ApEGyMFbuKAWScg"/>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cxpxb7V_70GMQbHNiQoOvQ"/>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taI.EkPS6UOkm13dyiD56w"/>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SrMXmTz7U0mxMj7DqhdzF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dXdHLrUQ_kOm3ePZFZpdTw"/>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I2ijnhMW5kmQ98BGMPWhMw"/>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sG4K4fuz4kae.qZFLnPlZw"/>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T6lyPd2eXkyAlb7KLgFYM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g3ZFFp.X0keThvD2YU4e1w"/>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4ENzO4bsE0OPgrYlhyhCRw"/>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p5jawrSMKa0K0s2P7HgR8r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7HKFiebdXkmFjsFyrtXaOA"/>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w4VSs49zD0e5oy1BC1eQVQ"/>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nbtjOtQZQE6vsF7ljmGTG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FVt8jtvEpESGMq_Svt7_ow"/>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xbe9FFvslUOc7IP_g2Ve1g"/>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pewzBn3fm0UObBU8zXK3.Bg"/>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HbnuQ.cdw0KIwRAQCd7rzA"/>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BblCOFh4NUactNy83EYHf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v0eGGqJXwUGzpPaOGiUYK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Ph9sKNHJLE6PhtFsXKxpjA"/>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6SgGQHJiTE.30dWszayKAA"/>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EHCicllogUOJvA5RpK1pj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paK7M9IDbn06T.jXbKu6bi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jaZ2Xak4Rkuygh0gjRfq5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yuyC5kMOSk2l4i.unYXy0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KuuuAh6.EUa4y4VL_Kw9cg"/>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AnHxeqqHbECeFBOSbnG.kA"/>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3mPLaJRNiEOWkqnMq4B.4g"/>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pRj7mqIHss0SArbnfAcXiYA"/>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LgSghUK4EU69UMBSFC3cUg"/>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pCofAjs1Vq0yE35SRWkXbnA"/>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pA3088z6HUu75eCvjFL5w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prhbNHXeofUOynbcSiFGVJw"/>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QcLNYzYPmU6rziaDnZKztg"/>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p.guxF23gg0qbx73sQEGAD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1lVpfd0rRkyow9F0Cpx6pg"/>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pzgZi4bSQPkWiEMLe2vWQCg"/>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JJu.E44phka9tAcvuBwCE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p4C4GOy1vdUGevo3KcSQKqw"/>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2zmWZwiZv0GY0YMlnJLQ0g"/>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zgZi4bSQPkWiEMLe2vWQC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JJu.E44phka9tAcvuBwCEw"/>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TAhR9gRsk0WnQY1kE_wtjA"/>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KMZ04oLXFUSVrCMyhDTDyw"/>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G24TzF8mUabOmJk3YJZQg"/>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ph7ytHpODgUCLxf9TDip95g"/>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tnU6As5dWEucPpD3afVQjQ"/>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pCHogWWY0Y02.c.yjCCyFwg"/>
</p:tagLst>
</file>

<file path=ppt/tags/tag83.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fOtRubB0tUaJ8i3JB8ohe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prGfNWB_S.US2I5d1KDiHw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tHz3KRKnUE6b1CXViaG1kQ"/>
</p:tagLst>
</file>

<file path=ppt/tags/tag8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g7MNucYBVUimMQROPt7oNg"/>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Lqya6AwmkunlGAOHBlpCQ"/>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xP7cfv3hr06iLuLtUeeZw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7g0bClYoW0W5jNQofjhUkQ"/>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eSqRdVqPrU.wT80H_wWitw"/>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bk1S5y6gOU2hQjadcdwzQQ"/>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qGqMtvTIx0SGZFwyuFWND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sSc9F6XaJ0eI_sSreR4ojQ"/>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POOq8dj40kSfKPaQxx1DA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peuSYx.Kv_k2EP9UtO6pzKQ"/>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c_BNa9OOlUCqGDZ0ToOid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psHYwD6nnD0.K2fntl1FrkQ"/>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99.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EF_CF_ON0266">
  <a:themeElements>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1262</TotalTime>
  <Words>7069</Words>
  <Application>Microsoft Office PowerPoint</Application>
  <PresentationFormat>On-screen Show (4:3)</PresentationFormat>
  <Paragraphs>560</Paragraphs>
  <Slides>35</Slides>
  <Notes>35</Notes>
  <HiddenSlides>0</HiddenSlides>
  <MMClips>0</MMClips>
  <ScaleCrop>false</ScaleCrop>
  <HeadingPairs>
    <vt:vector size="8" baseType="variant">
      <vt:variant>
        <vt:lpstr>Fonts Used</vt:lpstr>
      </vt:variant>
      <vt:variant>
        <vt:i4>10</vt:i4>
      </vt:variant>
      <vt:variant>
        <vt:lpstr>Theme</vt:lpstr>
      </vt:variant>
      <vt:variant>
        <vt:i4>8</vt:i4>
      </vt:variant>
      <vt:variant>
        <vt:lpstr>Embedded OLE Servers</vt:lpstr>
      </vt:variant>
      <vt:variant>
        <vt:i4>1</vt:i4>
      </vt:variant>
      <vt:variant>
        <vt:lpstr>Slide Titles</vt:lpstr>
      </vt:variant>
      <vt:variant>
        <vt:i4>35</vt:i4>
      </vt:variant>
    </vt:vector>
  </HeadingPairs>
  <TitlesOfParts>
    <vt:vector size="54" baseType="lpstr">
      <vt:lpstr>ＭＳ Ｐゴシック</vt:lpstr>
      <vt:lpstr>Arial</vt:lpstr>
      <vt:lpstr>Calibri</vt:lpstr>
      <vt:lpstr>Palatino</vt:lpstr>
      <vt:lpstr>Times</vt:lpstr>
      <vt:lpstr>Times New Roman</vt:lpstr>
      <vt:lpstr>Tw Cen MT Condensed</vt:lpstr>
      <vt:lpstr>Tw Cen MT Condensed Extra Bold</vt:lpstr>
      <vt:lpstr>Verdana</vt:lpstr>
      <vt:lpstr>ヒラギノ角ゴ Pro W3</vt:lpstr>
      <vt:lpstr>Office Theme</vt:lpstr>
      <vt:lpstr>1_GEF_CF_ON0266</vt:lpstr>
      <vt:lpstr>1_Office Theme</vt:lpstr>
      <vt:lpstr>3_Office Theme</vt:lpstr>
      <vt:lpstr>4_Office Theme</vt:lpstr>
      <vt:lpstr>2_Office Theme</vt:lpstr>
      <vt:lpstr>5_Office Theme</vt:lpstr>
      <vt:lpstr>6_Office Theme</vt:lpstr>
      <vt:lpstr>think-cell Slide</vt:lpstr>
      <vt:lpstr>GEF-6 Estrategia de  Biodiversidad </vt:lpstr>
      <vt:lpstr>Estrategia de Biodiversidad GEF-6</vt:lpstr>
      <vt:lpstr>PowerPoint Presentation</vt:lpstr>
      <vt:lpstr>PowerPoint Presentation</vt:lpstr>
      <vt:lpstr>  </vt:lpstr>
      <vt:lpstr>Los sistemas clave de la Tierra ya han pasado  los "puntos críticos" o se acercan a ellos </vt:lpstr>
      <vt:lpstr>PowerPoint Presentation</vt:lpstr>
      <vt:lpstr>Se necesita focalización estratégica sobre los factores desencadenantes y de presión dentro del contexto de las intervenciones del GEF con el fin de generar beneficios ambientales globales a escala: que impactos se generan, con quien se trabaja y como se hace. </vt:lpstr>
      <vt:lpstr>Plan Estrategico de Biodiversidad , 2011-2020</vt:lpstr>
      <vt:lpstr>PowerPoint Presentation</vt:lpstr>
      <vt:lpstr>PowerPoint Presentation</vt:lpstr>
      <vt:lpstr>Estrategia del FMAM-6 relativa a la biodiversidad</vt:lpstr>
      <vt:lpstr>Estrategia de Biodiversidad: Objetivos y Programas</vt:lpstr>
      <vt:lpstr>Programa 1: Sostenibilidad de los sistemas de zonas protegidas</vt:lpstr>
      <vt:lpstr>Programa 2: Ampliación del alcance de las zonas protegidas mundiales</vt:lpstr>
      <vt:lpstr>Estrategia de Biodiversidad: Objetivos y Programas</vt:lpstr>
      <vt:lpstr>Programa 3: Prevenir la Extinción</vt:lpstr>
      <vt:lpstr>Programa 3: Prevenir la Extinción</vt:lpstr>
      <vt:lpstr>Programa 4: Especies Invasoras</vt:lpstr>
      <vt:lpstr>Programa 5: Bioseguridad</vt:lpstr>
      <vt:lpstr>Estrategia de Biodiversidad: Objetivos y Programas</vt:lpstr>
      <vt:lpstr>Programa 6: De las cordilleras a los arrecifes</vt:lpstr>
      <vt:lpstr>Program 7: Agrobiodiversidad</vt:lpstr>
      <vt:lpstr>Programa 8: Acceso y Distribucion de Beneficios</vt:lpstr>
      <vt:lpstr>Estrategia de Biodiversidad: Objetivos y Programas</vt:lpstr>
      <vt:lpstr>Programa 9: interfaz  entre el ser humano y la biodiversidad </vt:lpstr>
      <vt:lpstr>Programa 10: Integración de la biodiversidad y los servicios de los ecosistemas en la planificación y la financiación </vt:lpstr>
      <vt:lpstr>PowerPoint Presentation</vt:lpstr>
      <vt:lpstr>Estrategia del FMAM-6 relativa a las aguas internacionales</vt:lpstr>
      <vt:lpstr>Degradación de la Tierra: Objetivos y Programas</vt:lpstr>
      <vt:lpstr>Estrategia del FMAM-6: Mitigación del Cambio Climático</vt:lpstr>
      <vt:lpstr>PowerPoint Presentation</vt:lpstr>
      <vt:lpstr>PowerPoint Presentation</vt:lpstr>
      <vt:lpstr>Plan Estratégico de Implementación y las metas Aichi: el logro de las metas puede hacerse utilizando múltiples fuentes de financiación en el GEF-6  </vt:lpstr>
      <vt:lpstr>PowerPoint Presentation</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GEF-6 Biodiversity Strategy</dc:title>
  <dc:creator>Mark Thomas Zimsky</dc:creator>
  <cp:lastModifiedBy>Mark Thomas Zimsky</cp:lastModifiedBy>
  <cp:revision>92</cp:revision>
  <dcterms:created xsi:type="dcterms:W3CDTF">2014-09-29T01:30:53Z</dcterms:created>
  <dcterms:modified xsi:type="dcterms:W3CDTF">2015-04-13T13:57:19Z</dcterms:modified>
</cp:coreProperties>
</file>