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80" r:id="rId3"/>
  </p:sldMasterIdLst>
  <p:notesMasterIdLst>
    <p:notesMasterId r:id="rId32"/>
  </p:notesMasterIdLst>
  <p:handoutMasterIdLst>
    <p:handoutMasterId r:id="rId33"/>
  </p:handoutMasterIdLst>
  <p:sldIdLst>
    <p:sldId id="393" r:id="rId4"/>
    <p:sldId id="382" r:id="rId5"/>
    <p:sldId id="384" r:id="rId6"/>
    <p:sldId id="385" r:id="rId7"/>
    <p:sldId id="386" r:id="rId8"/>
    <p:sldId id="387" r:id="rId9"/>
    <p:sldId id="388" r:id="rId10"/>
    <p:sldId id="389" r:id="rId11"/>
    <p:sldId id="409" r:id="rId12"/>
    <p:sldId id="410" r:id="rId13"/>
    <p:sldId id="411" r:id="rId14"/>
    <p:sldId id="412" r:id="rId15"/>
    <p:sldId id="413" r:id="rId16"/>
    <p:sldId id="414" r:id="rId17"/>
    <p:sldId id="415" r:id="rId18"/>
    <p:sldId id="416" r:id="rId19"/>
    <p:sldId id="417" r:id="rId20"/>
    <p:sldId id="418" r:id="rId21"/>
    <p:sldId id="419" r:id="rId22"/>
    <p:sldId id="421" r:id="rId23"/>
    <p:sldId id="422" r:id="rId24"/>
    <p:sldId id="423" r:id="rId25"/>
    <p:sldId id="424" r:id="rId26"/>
    <p:sldId id="425" r:id="rId27"/>
    <p:sldId id="426" r:id="rId28"/>
    <p:sldId id="427" r:id="rId29"/>
    <p:sldId id="428" r:id="rId30"/>
    <p:sldId id="429" r:id="rId31"/>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87647" autoAdjust="0"/>
  </p:normalViewPr>
  <p:slideViewPr>
    <p:cSldViewPr>
      <p:cViewPr varScale="1">
        <p:scale>
          <a:sx n="102" d="100"/>
          <a:sy n="102" d="100"/>
        </p:scale>
        <p:origin x="2022" y="102"/>
      </p:cViewPr>
      <p:guideLst>
        <p:guide orient="horz" pos="2160"/>
        <p:guide pos="2880"/>
      </p:guideLst>
    </p:cSldViewPr>
  </p:slideViewPr>
  <p:notesTextViewPr>
    <p:cViewPr>
      <p:scale>
        <a:sx n="100" d="100"/>
        <a:sy n="100" d="100"/>
      </p:scale>
      <p:origin x="0" y="0"/>
    </p:cViewPr>
  </p:notesTextViewPr>
  <p:notesViewPr>
    <p:cSldViewPr>
      <p:cViewPr varScale="1">
        <p:scale>
          <a:sx n="133" d="100"/>
          <a:sy n="133" d="100"/>
        </p:scale>
        <p:origin x="-528" y="-96"/>
      </p:cViewPr>
      <p:guideLst>
        <p:guide orient="horz" pos="2928"/>
        <p:guide pos="22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2414" tIns="46207" rIns="92414" bIns="46207"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2414" tIns="46207" rIns="92414" bIns="46207" rtlCol="0"/>
          <a:lstStyle>
            <a:lvl1pPr algn="r">
              <a:defRPr sz="1200"/>
            </a:lvl1pPr>
          </a:lstStyle>
          <a:p>
            <a:endParaRPr lang="en-US" dirty="0"/>
          </a:p>
        </p:txBody>
      </p:sp>
      <p:sp>
        <p:nvSpPr>
          <p:cNvPr id="4" name="Footer Placeholder 3"/>
          <p:cNvSpPr>
            <a:spLocks noGrp="1"/>
          </p:cNvSpPr>
          <p:nvPr>
            <p:ph type="ftr" sz="quarter" idx="2"/>
          </p:nvPr>
        </p:nvSpPr>
        <p:spPr>
          <a:xfrm>
            <a:off x="1" y="8829967"/>
            <a:ext cx="3037840" cy="464820"/>
          </a:xfrm>
          <a:prstGeom prst="rect">
            <a:avLst/>
          </a:prstGeom>
        </p:spPr>
        <p:txBody>
          <a:bodyPr vert="horz" lIns="92414" tIns="46207" rIns="92414" bIns="4620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2414" tIns="46207" rIns="92414" bIns="46207" rtlCol="0" anchor="b"/>
          <a:lstStyle>
            <a:lvl1pPr algn="r">
              <a:defRPr sz="1200"/>
            </a:lvl1pPr>
          </a:lstStyle>
          <a:p>
            <a:fld id="{B1270BB1-7768-41F8-9F1B-E2E7E9320AB4}" type="slidenum">
              <a:rPr lang="en-US" smtClean="0"/>
              <a:pPr/>
              <a:t>‹#›</a:t>
            </a:fld>
            <a:endParaRPr lang="es-ES" dirty="0"/>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3038145" cy="464205"/>
          </a:xfrm>
          <a:prstGeom prst="rect">
            <a:avLst/>
          </a:prstGeom>
        </p:spPr>
        <p:txBody>
          <a:bodyPr vert="horz" lIns="87423" tIns="43711" rIns="87423" bIns="43711" rtlCol="0"/>
          <a:lstStyle>
            <a:lvl1pPr algn="l">
              <a:defRPr sz="1100"/>
            </a:lvl1pPr>
          </a:lstStyle>
          <a:p>
            <a:endParaRPr lang="en-US" dirty="0"/>
          </a:p>
        </p:txBody>
      </p:sp>
      <p:sp>
        <p:nvSpPr>
          <p:cNvPr id="3" name="Date Placeholder 2"/>
          <p:cNvSpPr>
            <a:spLocks noGrp="1"/>
          </p:cNvSpPr>
          <p:nvPr>
            <p:ph type="dt" idx="1"/>
          </p:nvPr>
        </p:nvSpPr>
        <p:spPr>
          <a:xfrm>
            <a:off x="3970734" y="4"/>
            <a:ext cx="3038145" cy="464205"/>
          </a:xfrm>
          <a:prstGeom prst="rect">
            <a:avLst/>
          </a:prstGeom>
        </p:spPr>
        <p:txBody>
          <a:bodyPr vert="horz" lIns="87423" tIns="43711" rIns="87423" bIns="43711"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7423" tIns="43711" rIns="87423" bIns="43711" rtlCol="0" anchor="ctr"/>
          <a:lstStyle/>
          <a:p>
            <a:endParaRPr lang="en-US" dirty="0"/>
          </a:p>
        </p:txBody>
      </p:sp>
      <p:sp>
        <p:nvSpPr>
          <p:cNvPr id="5" name="Notes Placeholder 4"/>
          <p:cNvSpPr>
            <a:spLocks noGrp="1"/>
          </p:cNvSpPr>
          <p:nvPr>
            <p:ph type="body" sz="quarter" idx="3"/>
          </p:nvPr>
        </p:nvSpPr>
        <p:spPr>
          <a:xfrm>
            <a:off x="701348" y="4416102"/>
            <a:ext cx="5607711" cy="4182457"/>
          </a:xfrm>
          <a:prstGeom prst="rect">
            <a:avLst/>
          </a:prstGeom>
        </p:spPr>
        <p:txBody>
          <a:bodyPr vert="horz" lIns="87423" tIns="43711" rIns="87423" bIns="4371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2"/>
            <a:ext cx="3038145" cy="464205"/>
          </a:xfrm>
          <a:prstGeom prst="rect">
            <a:avLst/>
          </a:prstGeom>
        </p:spPr>
        <p:txBody>
          <a:bodyPr vert="horz" lIns="87423" tIns="43711" rIns="87423" bIns="43711" rtlCol="0" anchor="b"/>
          <a:lstStyle>
            <a:lvl1pPr algn="l">
              <a:defRPr sz="1100"/>
            </a:lvl1pPr>
          </a:lstStyle>
          <a:p>
            <a:endParaRPr lang="en-US" dirty="0"/>
          </a:p>
        </p:txBody>
      </p:sp>
      <p:sp>
        <p:nvSpPr>
          <p:cNvPr id="7" name="Slide Number Placeholder 6"/>
          <p:cNvSpPr>
            <a:spLocks noGrp="1"/>
          </p:cNvSpPr>
          <p:nvPr>
            <p:ph type="sldNum" sz="quarter" idx="5"/>
          </p:nvPr>
        </p:nvSpPr>
        <p:spPr>
          <a:xfrm>
            <a:off x="3970734" y="8830662"/>
            <a:ext cx="3038145" cy="464205"/>
          </a:xfrm>
          <a:prstGeom prst="rect">
            <a:avLst/>
          </a:prstGeom>
        </p:spPr>
        <p:txBody>
          <a:bodyPr vert="horz" lIns="87423" tIns="43711" rIns="87423" bIns="43711" rtlCol="0" anchor="b"/>
          <a:lstStyle>
            <a:lvl1pPr algn="r">
              <a:defRPr sz="1100"/>
            </a:lvl1pPr>
          </a:lstStyle>
          <a:p>
            <a:fld id="{AC37F9C5-DADA-40EF-BCE0-F0AA5007CB72}" type="slidenum">
              <a:rPr lang="en-US" smtClean="0"/>
              <a:pPr/>
              <a:t>‹#›</a:t>
            </a:fld>
            <a:endParaRPr lang="es-ES" dirty="0"/>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s-E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3137156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90000"/>
              </a:lnSpc>
              <a:buNone/>
            </a:pPr>
            <a:r>
              <a:rPr lang="en-US" sz="1200" dirty="0" smtClean="0"/>
              <a:t>In GEF-6, SGP will have a three-pronged approach</a:t>
            </a:r>
          </a:p>
          <a:p>
            <a:pPr>
              <a:lnSpc>
                <a:spcPct val="90000"/>
              </a:lnSpc>
            </a:pPr>
            <a:r>
              <a:rPr lang="en-US" sz="1200" dirty="0" smtClean="0"/>
              <a:t>Focus on globally recognized ecosystems</a:t>
            </a:r>
          </a:p>
          <a:p>
            <a:pPr>
              <a:lnSpc>
                <a:spcPct val="90000"/>
              </a:lnSpc>
            </a:pPr>
            <a:r>
              <a:rPr lang="en-US" sz="1200" dirty="0" smtClean="0"/>
              <a:t>Set up institutional and financial support mechanisms</a:t>
            </a:r>
          </a:p>
          <a:p>
            <a:pPr>
              <a:lnSpc>
                <a:spcPct val="90000"/>
              </a:lnSpc>
            </a:pPr>
            <a:r>
              <a:rPr lang="en-US" sz="1200" dirty="0" smtClean="0"/>
              <a:t>Systematically develop the capacity of local and national civil society stakeholder</a:t>
            </a:r>
            <a:r>
              <a:rPr lang="en-US" sz="1100" dirty="0" smtClean="0"/>
              <a:t>s. </a:t>
            </a:r>
          </a:p>
          <a:p>
            <a:endParaRPr lang="en-US" dirty="0"/>
          </a:p>
        </p:txBody>
      </p:sp>
      <p:sp>
        <p:nvSpPr>
          <p:cNvPr id="4" name="Slide Number Placeholder 3"/>
          <p:cNvSpPr>
            <a:spLocks noGrp="1"/>
          </p:cNvSpPr>
          <p:nvPr>
            <p:ph type="sldNum" sz="quarter" idx="10"/>
          </p:nvPr>
        </p:nvSpPr>
        <p:spPr/>
        <p:txBody>
          <a:bodyPr/>
          <a:lstStyle/>
          <a:p>
            <a:pPr>
              <a:defRPr/>
            </a:pPr>
            <a:fld id="{D758901D-F2CB-4B0F-A014-76C6CA589F60}" type="slidenum">
              <a:rPr lang="en-US" smtClean="0">
                <a:solidFill>
                  <a:prstClr val="black"/>
                </a:solidFill>
              </a:rPr>
              <a:pPr>
                <a:defRPr/>
              </a:pPr>
              <a:t>17</a:t>
            </a:fld>
            <a:endParaRPr lang="en-US" dirty="0">
              <a:solidFill>
                <a:prstClr val="black"/>
              </a:solidFill>
            </a:endParaRPr>
          </a:p>
        </p:txBody>
      </p:sp>
    </p:spTree>
    <p:extLst>
      <p:ext uri="{BB962C8B-B14F-4D97-AF65-F5344CB8AC3E}">
        <p14:creationId xmlns:p14="http://schemas.microsoft.com/office/powerpoint/2010/main" val="35419422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952C9E-F09B-4166-86CD-D95E5E89B783}"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16622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pPr>
              <a:lnSpc>
                <a:spcPct val="80000"/>
              </a:lnSpc>
            </a:pPr>
            <a:r>
              <a:rPr lang="en-US" sz="1200" dirty="0" smtClean="0">
                <a:latin typeface="Calibri" pitchFamily="34" charset="0"/>
              </a:rPr>
              <a:t>UNDP</a:t>
            </a:r>
          </a:p>
          <a:p>
            <a:pPr>
              <a:lnSpc>
                <a:spcPct val="80000"/>
              </a:lnSpc>
            </a:pPr>
            <a:r>
              <a:rPr lang="en-US" sz="1200" dirty="0" smtClean="0">
                <a:latin typeface="Calibri" pitchFamily="34" charset="0"/>
              </a:rPr>
              <a:t>UNEP</a:t>
            </a:r>
          </a:p>
          <a:p>
            <a:pPr>
              <a:lnSpc>
                <a:spcPct val="80000"/>
              </a:lnSpc>
            </a:pPr>
            <a:r>
              <a:rPr lang="en-US" sz="1200" dirty="0" smtClean="0">
                <a:latin typeface="Calibri" pitchFamily="34" charset="0"/>
              </a:rPr>
              <a:t>UNV</a:t>
            </a:r>
          </a:p>
          <a:p>
            <a:pPr>
              <a:lnSpc>
                <a:spcPct val="80000"/>
              </a:lnSpc>
            </a:pPr>
            <a:r>
              <a:rPr lang="en-US" sz="1200" dirty="0" smtClean="0">
                <a:latin typeface="Calibri" pitchFamily="34" charset="0"/>
              </a:rPr>
              <a:t>World Bank</a:t>
            </a:r>
          </a:p>
          <a:p>
            <a:pPr>
              <a:lnSpc>
                <a:spcPct val="80000"/>
              </a:lnSpc>
            </a:pPr>
            <a:r>
              <a:rPr lang="en-US" sz="1200" dirty="0" smtClean="0">
                <a:latin typeface="Calibri" pitchFamily="34" charset="0"/>
              </a:rPr>
              <a:t>European Commission</a:t>
            </a:r>
          </a:p>
          <a:p>
            <a:pPr>
              <a:lnSpc>
                <a:spcPct val="80000"/>
              </a:lnSpc>
            </a:pPr>
            <a:r>
              <a:rPr lang="en-US" sz="1200" dirty="0" smtClean="0">
                <a:latin typeface="Calibri" pitchFamily="34" charset="0"/>
              </a:rPr>
              <a:t>New Zealand Aid</a:t>
            </a:r>
          </a:p>
          <a:p>
            <a:pPr>
              <a:lnSpc>
                <a:spcPct val="80000"/>
              </a:lnSpc>
            </a:pPr>
            <a:r>
              <a:rPr lang="en-US" sz="1200" dirty="0" smtClean="0">
                <a:latin typeface="Calibri" pitchFamily="34" charset="0"/>
              </a:rPr>
              <a:t>AusAID</a:t>
            </a:r>
          </a:p>
          <a:p>
            <a:pPr>
              <a:lnSpc>
                <a:spcPct val="80000"/>
              </a:lnSpc>
            </a:pPr>
            <a:r>
              <a:rPr lang="en-US" sz="1200" dirty="0" smtClean="0">
                <a:latin typeface="Calibri" pitchFamily="34" charset="0"/>
              </a:rPr>
              <a:t>United Nations Foundation</a:t>
            </a:r>
          </a:p>
          <a:p>
            <a:pPr>
              <a:lnSpc>
                <a:spcPct val="80000"/>
              </a:lnSpc>
            </a:pPr>
            <a:r>
              <a:rPr lang="en-US" sz="1200" dirty="0" smtClean="0">
                <a:latin typeface="Calibri" pitchFamily="34" charset="0"/>
              </a:rPr>
              <a:t>Government of Japan</a:t>
            </a:r>
          </a:p>
          <a:p>
            <a:pPr>
              <a:lnSpc>
                <a:spcPct val="80000"/>
              </a:lnSpc>
            </a:pPr>
            <a:r>
              <a:rPr lang="en-US" sz="1200" dirty="0" smtClean="0">
                <a:latin typeface="Calibri" pitchFamily="34" charset="0"/>
              </a:rPr>
              <a:t>German Government </a:t>
            </a:r>
          </a:p>
          <a:p>
            <a:pPr>
              <a:lnSpc>
                <a:spcPct val="80000"/>
              </a:lnSpc>
            </a:pPr>
            <a:r>
              <a:rPr lang="en-US" sz="1200" dirty="0" smtClean="0">
                <a:latin typeface="Calibri" pitchFamily="34" charset="0"/>
              </a:rPr>
              <a:t>Swiss Agency for Development and Cooperation</a:t>
            </a:r>
          </a:p>
          <a:p>
            <a:pPr>
              <a:lnSpc>
                <a:spcPct val="90000"/>
              </a:lnSpc>
            </a:pPr>
            <a:r>
              <a:rPr lang="en-US" sz="1200" dirty="0" smtClean="0">
                <a:latin typeface="Calibri" pitchFamily="34" charset="0"/>
              </a:rPr>
              <a:t>ASEAN Center for Biodiversity</a:t>
            </a:r>
          </a:p>
          <a:p>
            <a:pPr>
              <a:lnSpc>
                <a:spcPct val="90000"/>
              </a:lnSpc>
            </a:pPr>
            <a:r>
              <a:rPr lang="en-US" sz="1200" dirty="0" smtClean="0">
                <a:latin typeface="Calibri" pitchFamily="34" charset="0"/>
              </a:rPr>
              <a:t>National Environmental Funds</a:t>
            </a:r>
          </a:p>
          <a:p>
            <a:pPr>
              <a:lnSpc>
                <a:spcPct val="90000"/>
              </a:lnSpc>
            </a:pPr>
            <a:r>
              <a:rPr lang="en-US" sz="1200" dirty="0" smtClean="0">
                <a:latin typeface="Calibri" pitchFamily="34" charset="0"/>
              </a:rPr>
              <a:t>International NGOs (RSBP/Birdlife, etc.)</a:t>
            </a:r>
          </a:p>
          <a:p>
            <a:pPr>
              <a:lnSpc>
                <a:spcPct val="90000"/>
              </a:lnSpc>
            </a:pPr>
            <a:r>
              <a:rPr lang="en-US" sz="1200" dirty="0" smtClean="0">
                <a:latin typeface="Calibri" pitchFamily="34" charset="0"/>
              </a:rPr>
              <a:t>ICRAN</a:t>
            </a:r>
          </a:p>
          <a:p>
            <a:pPr>
              <a:lnSpc>
                <a:spcPct val="90000"/>
              </a:lnSpc>
            </a:pPr>
            <a:r>
              <a:rPr lang="en-US" sz="1200" dirty="0" smtClean="0">
                <a:latin typeface="Calibri" pitchFamily="34" charset="0"/>
              </a:rPr>
              <a:t>IPEN</a:t>
            </a:r>
          </a:p>
          <a:p>
            <a:pPr>
              <a:lnSpc>
                <a:spcPct val="90000"/>
              </a:lnSpc>
            </a:pPr>
            <a:r>
              <a:rPr lang="en-US" sz="1200" dirty="0" smtClean="0">
                <a:latin typeface="Calibri" pitchFamily="34" charset="0"/>
              </a:rPr>
              <a:t>Women’s Groups</a:t>
            </a:r>
          </a:p>
          <a:p>
            <a:pPr>
              <a:lnSpc>
                <a:spcPct val="90000"/>
              </a:lnSpc>
            </a:pPr>
            <a:r>
              <a:rPr lang="en-US" sz="1200" dirty="0" smtClean="0">
                <a:latin typeface="Calibri" pitchFamily="34" charset="0"/>
              </a:rPr>
              <a:t>British Petroleum, Coca-Cola, Expedia</a:t>
            </a:r>
          </a:p>
          <a:p>
            <a:pPr>
              <a:lnSpc>
                <a:spcPct val="90000"/>
              </a:lnSpc>
            </a:pPr>
            <a:r>
              <a:rPr lang="en-US" sz="1200" dirty="0" smtClean="0">
                <a:latin typeface="Calibri" pitchFamily="34" charset="0"/>
              </a:rPr>
              <a:t>Development Bank of Southern Africa, HSBC</a:t>
            </a:r>
          </a:p>
          <a:p>
            <a:pPr>
              <a:lnSpc>
                <a:spcPct val="90000"/>
              </a:lnSpc>
            </a:pPr>
            <a:r>
              <a:rPr lang="en-US" sz="1200" dirty="0" smtClean="0">
                <a:latin typeface="Calibri" pitchFamily="34" charset="0"/>
              </a:rPr>
              <a:t>Hotel Associations</a:t>
            </a:r>
          </a:p>
          <a:p>
            <a:pPr>
              <a:lnSpc>
                <a:spcPct val="80000"/>
              </a:lnSpc>
            </a:pPr>
            <a:endParaRPr lang="en-US" sz="1200" dirty="0" smtClean="0">
              <a:latin typeface="Calibri" pitchFamily="34" charset="0"/>
            </a:endParaRPr>
          </a:p>
          <a:p>
            <a:endParaRPr lang="en-US" dirty="0" smtClean="0">
              <a:latin typeface="Arial" pitchFamily="34" charset="0"/>
            </a:endParaRPr>
          </a:p>
        </p:txBody>
      </p:sp>
      <p:sp>
        <p:nvSpPr>
          <p:cNvPr id="44036" name="Slide Number Placeholder 3"/>
          <p:cNvSpPr>
            <a:spLocks noGrp="1"/>
          </p:cNvSpPr>
          <p:nvPr>
            <p:ph type="sldNum" sz="quarter" idx="5"/>
          </p:nvPr>
        </p:nvSpPr>
        <p:spPr>
          <a:noFill/>
        </p:spPr>
        <p:txBody>
          <a:bodyPr/>
          <a:lstStyle/>
          <a:p>
            <a:fld id="{2792DE18-559D-4B37-8FC9-4C152D59C610}" type="slidenum">
              <a:rPr lang="en-US">
                <a:solidFill>
                  <a:prstClr val="black"/>
                </a:solidFill>
                <a:latin typeface="Arial" pitchFamily="34" charset="0"/>
              </a:rPr>
              <a:pPr/>
              <a:t>19</a:t>
            </a:fld>
            <a:endParaRPr lang="en-US" dirty="0">
              <a:solidFill>
                <a:prstClr val="black"/>
              </a:solidFill>
              <a:latin typeface="Arial" pitchFamily="34" charset="0"/>
            </a:endParaRPr>
          </a:p>
        </p:txBody>
      </p:sp>
    </p:spTree>
    <p:extLst>
      <p:ext uri="{BB962C8B-B14F-4D97-AF65-F5344CB8AC3E}">
        <p14:creationId xmlns:p14="http://schemas.microsoft.com/office/powerpoint/2010/main" val="7447521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20</a:t>
            </a:fld>
            <a:endParaRPr lang="en-US" altLang="en-US" dirty="0"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dirty="0"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dirty="0"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dirty="0" smtClean="0">
              <a:solidFill>
                <a:srgbClr val="000000"/>
              </a:solidFill>
            </a:endParaRPr>
          </a:p>
        </p:txBody>
      </p:sp>
    </p:spTree>
    <p:extLst>
      <p:ext uri="{BB962C8B-B14F-4D97-AF65-F5344CB8AC3E}">
        <p14:creationId xmlns:p14="http://schemas.microsoft.com/office/powerpoint/2010/main" val="196826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ea typeface="ＭＳ Ｐゴシック" panose="020B0600070205080204" pitchFamily="34" charset="-128"/>
              </a:rPr>
              <a:t>There are many definitions of what capacity development means. This is just an example of one that we use, which is UNPD’s definition.</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21</a:t>
            </a:fld>
            <a:endParaRPr lang="en-US" altLang="en-US" dirty="0" smtClean="0">
              <a:latin typeface="Arial" panose="020B0604020202020204" pitchFamily="34" charset="0"/>
            </a:endParaRPr>
          </a:p>
        </p:txBody>
      </p:sp>
    </p:spTree>
    <p:extLst>
      <p:ext uri="{BB962C8B-B14F-4D97-AF65-F5344CB8AC3E}">
        <p14:creationId xmlns:p14="http://schemas.microsoft.com/office/powerpoint/2010/main" val="567718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dirty="0" smtClean="0"/>
              <a:t>The Strategic Approach to Enhancing Capacity Building identified four pathways to capacity development:</a:t>
            </a:r>
          </a:p>
          <a:p>
            <a:pPr>
              <a:defRPr/>
            </a:pPr>
            <a:r>
              <a:rPr lang="en-US" dirty="0" smtClean="0"/>
              <a:t> </a:t>
            </a:r>
          </a:p>
          <a:p>
            <a:pPr marL="173336" indent="-173336">
              <a:buFontTx/>
              <a:buChar char="-"/>
              <a:defRPr/>
            </a:pPr>
            <a:r>
              <a:rPr lang="en-US" dirty="0" smtClean="0"/>
              <a:t>The National Capacity Self-Assessments, a process which we will talk about in a few moments.</a:t>
            </a:r>
          </a:p>
          <a:p>
            <a:pPr marL="173336" indent="-173336">
              <a:buFontTx/>
              <a:buChar char="-"/>
              <a:defRPr/>
            </a:pPr>
            <a:r>
              <a:rPr lang="en-US" dirty="0" smtClean="0"/>
              <a:t>Capacity development at the individual focal area projects</a:t>
            </a:r>
          </a:p>
          <a:p>
            <a:pPr marL="173336" indent="-173336">
              <a:buFontTx/>
              <a:buChar char="-"/>
              <a:defRPr/>
            </a:pPr>
            <a:r>
              <a:rPr lang="en-US" dirty="0" smtClean="0"/>
              <a:t>Cross-Cutting Capacity Development, across focal areas (cross-cutting) as "a cost-effective means of addressing capacity building needs at a systemic or institutional level that are not unique to any one focal area, but will assist countries to manage global environmental issues in a more general way". Particularly by strengthening institutions and organizations and the enabling environment.</a:t>
            </a:r>
          </a:p>
          <a:p>
            <a:pPr marL="173336" indent="-173336">
              <a:buFontTx/>
              <a:buChar char="-"/>
              <a:defRPr/>
            </a:pPr>
            <a:endParaRPr lang="en-US" dirty="0" smtClean="0"/>
          </a:p>
          <a:p>
            <a:pPr>
              <a:defRPr/>
            </a:pPr>
            <a:r>
              <a:rPr lang="en-US" dirty="0" smtClean="0"/>
              <a:t>And critical capacity development programs targeted towards LDCs and SIDs, many of which have chronically-low capacities for the governance and management of environmental management programs. </a:t>
            </a:r>
          </a:p>
          <a:p>
            <a:pPr>
              <a:defRPr/>
            </a:pPr>
            <a:endParaRPr lang="en-US" dirty="0" smtClean="0"/>
          </a:p>
          <a:p>
            <a:pPr>
              <a:defRPr/>
            </a:pPr>
            <a:r>
              <a:rPr lang="en-US" dirty="0" smtClean="0"/>
              <a:t>This is also in response to guidance from the COPs of CBD and UNFCCC which have both requested the GEF to provide funding for country-driven capacity development activities, in particular LDCs and SIDSs. It was part of the strategy for GEF3 and GEF4.</a:t>
            </a: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5851712-6A01-45FB-A8E2-A4F3F5245A53}" type="slidenum">
              <a:rPr lang="en-US" altLang="en-US" smtClean="0">
                <a:latin typeface="Arial" panose="020B0604020202020204" pitchFamily="34" charset="0"/>
              </a:rPr>
              <a:pPr>
                <a:spcBef>
                  <a:spcPct val="0"/>
                </a:spcBef>
              </a:pPr>
              <a:t>22</a:t>
            </a:fld>
            <a:endParaRPr lang="en-US" altLang="en-US" dirty="0" smtClean="0">
              <a:latin typeface="Arial" panose="020B0604020202020204" pitchFamily="34" charset="0"/>
            </a:endParaRPr>
          </a:p>
        </p:txBody>
      </p:sp>
    </p:spTree>
    <p:extLst>
      <p:ext uri="{BB962C8B-B14F-4D97-AF65-F5344CB8AC3E}">
        <p14:creationId xmlns:p14="http://schemas.microsoft.com/office/powerpoint/2010/main" val="2558609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ea typeface="ＭＳ Ｐゴシック" panose="020B0600070205080204" pitchFamily="34" charset="-128"/>
              </a:rPr>
              <a:t>The NCSA defines a country’s capacity as the ability of individuals, groups, organizations, and institutions to address the priority environmental issues of global environmental conventions as part of efforts to achieve sustainable development. The broad range of NCSA outputs identified capacity needs at individual, institutional, and systemic levels. In order to meet multilateral environmental agreements (MEA) responsibilities, countries will need the capacity to manage functions that are fundamentally important by mobilizing information and knowledge; build consultative partnerships among stakeholders in different sectors of the economy; formulate policies, legislation, and programs to implement conventions; and monitor, evaluate, and learn. </a:t>
            </a:r>
          </a:p>
          <a:p>
            <a:r>
              <a:rPr lang="en-US" altLang="en-US" dirty="0" smtClean="0">
                <a:ea typeface="ＭＳ Ｐゴシック" panose="020B0600070205080204" pitchFamily="34" charset="-128"/>
              </a:rPr>
              <a:t> </a:t>
            </a:r>
          </a:p>
          <a:p>
            <a:r>
              <a:rPr lang="en-US" altLang="en-US" dirty="0" smtClean="0">
                <a:ea typeface="ＭＳ Ｐゴシック" panose="020B0600070205080204" pitchFamily="34" charset="-128"/>
              </a:rPr>
              <a:t>A total of 153 countries (out of 166 eligible countries) received funding to conduct a NCSA. Of those, 133 countries have completed their NCSAs, 4 are in the process of drafting the final report, eight are under implementation and seven have been cancelled. You all will have a copy of the NCSA for your country at your table, which will be used for the practical exercise that we will do.</a:t>
            </a:r>
          </a:p>
          <a:p>
            <a:pPr eaLnBrk="1" hangingPunct="1">
              <a:spcBef>
                <a:spcPct val="0"/>
              </a:spcBef>
              <a:buFont typeface="Calibri" panose="020F0502020204030204" pitchFamily="34" charset="0"/>
              <a:buNone/>
            </a:pPr>
            <a:endParaRPr lang="en-US" altLang="en-US" dirty="0" smtClean="0">
              <a:ea typeface="ＭＳ Ｐゴシック" panose="020B0600070205080204"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056858-533E-45C0-B1C1-4A94B299B23F}" type="slidenum">
              <a:rPr lang="en-US" altLang="en-US" smtClean="0">
                <a:latin typeface="Arial" panose="020B0604020202020204" pitchFamily="34" charset="0"/>
              </a:rPr>
              <a:pPr>
                <a:spcBef>
                  <a:spcPct val="0"/>
                </a:spcBef>
              </a:pPr>
              <a:t>23</a:t>
            </a:fld>
            <a:endParaRPr lang="en-US" altLang="en-US" dirty="0" smtClean="0">
              <a:latin typeface="Arial" panose="020B0604020202020204" pitchFamily="34" charset="0"/>
            </a:endParaRPr>
          </a:p>
        </p:txBody>
      </p:sp>
    </p:spTree>
    <p:extLst>
      <p:ext uri="{BB962C8B-B14F-4D97-AF65-F5344CB8AC3E}">
        <p14:creationId xmlns:p14="http://schemas.microsoft.com/office/powerpoint/2010/main" val="2151718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ts val="2875"/>
              </a:lnSpc>
              <a:buFontTx/>
              <a:buChar char="•"/>
            </a:pPr>
            <a:r>
              <a:rPr lang="en-US" altLang="en-US" dirty="0" smtClean="0"/>
              <a:t>The portfolio of CB2 projects has been very relevant to address capacity gaps of GEF recipient countries identified in their NCSAs.</a:t>
            </a:r>
          </a:p>
          <a:p>
            <a:pPr>
              <a:lnSpc>
                <a:spcPts val="2875"/>
              </a:lnSpc>
              <a:buFontTx/>
              <a:buChar char="•"/>
            </a:pPr>
            <a:endParaRPr lang="en-US" altLang="en-US" dirty="0" smtClean="0"/>
          </a:p>
          <a:p>
            <a:pPr eaLnBrk="1" hangingPunct="1">
              <a:lnSpc>
                <a:spcPts val="2875"/>
              </a:lnSpc>
              <a:buFontTx/>
              <a:buChar char="•"/>
            </a:pPr>
            <a:r>
              <a:rPr lang="en-US" altLang="en-US" dirty="0" smtClean="0"/>
              <a:t>Projects have strengthened multi-sectoral processes, promoted policy and legislation harmonization, increased coordination and cooperation, and mainstreamed global environmental issues into national strategies and programs to meet Convention obligations.</a:t>
            </a:r>
          </a:p>
          <a:p>
            <a:pPr eaLnBrk="1" hangingPunct="1">
              <a:lnSpc>
                <a:spcPts val="2875"/>
              </a:lnSpc>
              <a:buFontTx/>
              <a:buChar char="•"/>
            </a:pPr>
            <a:endParaRPr lang="en-US" altLang="en-US" dirty="0" smtClean="0"/>
          </a:p>
          <a:p>
            <a:pPr eaLnBrk="1" hangingPunct="1">
              <a:lnSpc>
                <a:spcPts val="2875"/>
              </a:lnSpc>
              <a:buFontTx/>
              <a:buChar char="•"/>
            </a:pPr>
            <a:r>
              <a:rPr lang="en-US" altLang="en-US" dirty="0" smtClean="0"/>
              <a:t>They used a holistic approach to develop the required capacities; addressing existing bottlenecks, and lack of skills and knowledge.</a:t>
            </a:r>
          </a:p>
          <a:p>
            <a:pPr eaLnBrk="1" hangingPunct="1">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24</a:t>
            </a:fld>
            <a:endParaRPr lang="en-US" altLang="en-US" dirty="0" smtClean="0">
              <a:latin typeface="Arial" panose="020B0604020202020204" pitchFamily="34" charset="0"/>
            </a:endParaRPr>
          </a:p>
        </p:txBody>
      </p:sp>
    </p:spTree>
    <p:extLst>
      <p:ext uri="{BB962C8B-B14F-4D97-AF65-F5344CB8AC3E}">
        <p14:creationId xmlns:p14="http://schemas.microsoft.com/office/powerpoint/2010/main" val="18254680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pPr>
              <a:defRPr/>
            </a:pPr>
            <a:fld id="{45D7C93D-14A5-4165-AC66-E1BD3F540730}" type="slidenum">
              <a:rPr lang="en-US" altLang="en-US" smtClean="0"/>
              <a:pPr>
                <a:defRPr/>
              </a:pPr>
              <a:t>25</a:t>
            </a:fld>
            <a:endParaRPr lang="en-US" altLang="en-US" dirty="0"/>
          </a:p>
        </p:txBody>
      </p:sp>
    </p:spTree>
    <p:extLst>
      <p:ext uri="{BB962C8B-B14F-4D97-AF65-F5344CB8AC3E}">
        <p14:creationId xmlns:p14="http://schemas.microsoft.com/office/powerpoint/2010/main" val="32613191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pPr>
              <a:defRPr/>
            </a:pPr>
            <a:fld id="{45D7C93D-14A5-4165-AC66-E1BD3F540730}" type="slidenum">
              <a:rPr lang="en-US" altLang="en-US" smtClean="0"/>
              <a:pPr>
                <a:defRPr/>
              </a:pPr>
              <a:t>26</a:t>
            </a:fld>
            <a:endParaRPr lang="en-US" altLang="en-US" dirty="0"/>
          </a:p>
        </p:txBody>
      </p:sp>
    </p:spTree>
    <p:extLst>
      <p:ext uri="{BB962C8B-B14F-4D97-AF65-F5344CB8AC3E}">
        <p14:creationId xmlns:p14="http://schemas.microsoft.com/office/powerpoint/2010/main" val="2081351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952C9E-F09B-4166-86CD-D95E5E89B783}"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609626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pPr>
              <a:defRPr/>
            </a:pPr>
            <a:fld id="{45D7C93D-14A5-4165-AC66-E1BD3F540730}" type="slidenum">
              <a:rPr lang="en-US" altLang="en-US" smtClean="0"/>
              <a:pPr>
                <a:defRPr/>
              </a:pPr>
              <a:t>27</a:t>
            </a:fld>
            <a:endParaRPr lang="en-US" altLang="en-US" dirty="0"/>
          </a:p>
        </p:txBody>
      </p:sp>
    </p:spTree>
    <p:extLst>
      <p:ext uri="{BB962C8B-B14F-4D97-AF65-F5344CB8AC3E}">
        <p14:creationId xmlns:p14="http://schemas.microsoft.com/office/powerpoint/2010/main" val="5497679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ea typeface="ＭＳ Ｐゴシック" panose="020B0600070205080204" pitchFamily="34"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12AEDD-E090-4C23-8E9A-0E449B2A8476}" type="slidenum">
              <a:rPr lang="en-US" altLang="en-US" smtClean="0">
                <a:latin typeface="Arial" panose="020B0604020202020204" pitchFamily="34" charset="0"/>
              </a:rPr>
              <a:pPr>
                <a:spcBef>
                  <a:spcPct val="0"/>
                </a:spcBef>
              </a:pPr>
              <a:t>28</a:t>
            </a:fld>
            <a:endParaRPr lang="en-US" altLang="en-US" dirty="0" smtClean="0">
              <a:latin typeface="Arial" panose="020B0604020202020204" pitchFamily="34" charset="0"/>
            </a:endParaRPr>
          </a:p>
        </p:txBody>
      </p:sp>
    </p:spTree>
    <p:extLst>
      <p:ext uri="{BB962C8B-B14F-4D97-AF65-F5344CB8AC3E}">
        <p14:creationId xmlns:p14="http://schemas.microsoft.com/office/powerpoint/2010/main" val="33059471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GEF: </a:t>
            </a:r>
            <a:r>
              <a:rPr lang="en-US" sz="1400" b="1" dirty="0" smtClean="0">
                <a:latin typeface="Calibri" pitchFamily="34" charset="0"/>
              </a:rPr>
              <a:t>– </a:t>
            </a:r>
            <a:r>
              <a:rPr lang="en-US" sz="1200" b="1" dirty="0" smtClean="0">
                <a:solidFill>
                  <a:srgbClr val="FF0000"/>
                </a:solidFill>
                <a:latin typeface="Calibri" pitchFamily="34" charset="0"/>
              </a:rPr>
              <a:t>Financing; Chair of SGP Steering Committee</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pitchFamily="34" charset="0"/>
              </a:rPr>
              <a:t>United Nations Development Programme (UNDP) – </a:t>
            </a:r>
            <a:r>
              <a:rPr lang="en-US" sz="1100" b="1" dirty="0" smtClean="0">
                <a:solidFill>
                  <a:srgbClr val="FF0000"/>
                </a:solidFill>
                <a:latin typeface="Calibri" pitchFamily="34" charset="0"/>
              </a:rPr>
              <a:t>Implementing Agency; Co-financing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latin typeface="Calibri" pitchFamily="34" charset="0"/>
              </a:rPr>
              <a:t>United Nations Office for Project Services – </a:t>
            </a:r>
            <a:r>
              <a:rPr lang="en-US" sz="1100" b="1" dirty="0" smtClean="0">
                <a:solidFill>
                  <a:srgbClr val="FF0000"/>
                </a:solidFill>
                <a:latin typeface="Calibri" pitchFamily="34" charset="0"/>
              </a:rPr>
              <a:t>Executing Agency</a:t>
            </a:r>
            <a:endParaRPr lang="en-US" sz="1100" b="1" dirty="0" smtClean="0">
              <a:latin typeface="Calibri"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D758901D-F2CB-4B0F-A014-76C6CA589F60}" type="slidenum">
              <a:rPr lang="en-US" smtClean="0">
                <a:solidFill>
                  <a:prstClr val="black"/>
                </a:solidFill>
              </a:rPr>
              <a:pPr>
                <a:defRPr/>
              </a:pPr>
              <a:t>10</a:t>
            </a:fld>
            <a:endParaRPr lang="en-US" dirty="0">
              <a:solidFill>
                <a:prstClr val="black"/>
              </a:solidFill>
            </a:endParaRPr>
          </a:p>
        </p:txBody>
      </p:sp>
    </p:spTree>
    <p:extLst>
      <p:ext uri="{BB962C8B-B14F-4D97-AF65-F5344CB8AC3E}">
        <p14:creationId xmlns:p14="http://schemas.microsoft.com/office/powerpoint/2010/main" val="22809461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076635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lnSpc>
                <a:spcPct val="80000"/>
              </a:lnSpc>
            </a:pPr>
            <a:r>
              <a:rPr lang="en-US" sz="1200" b="1" dirty="0" smtClean="0">
                <a:latin typeface="Calibri" pitchFamily="34" charset="0"/>
              </a:rPr>
              <a:t>From planning grants of $2,500 to full small grants projects of up to $50,000; average of $20,000; strategic grants up to $150,000</a:t>
            </a: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Grantees are local CBOs, NGOs, communities, civil society organizations; priority for poor and vulnerable communities – international NGOs can be partners giving support but not grantees</a:t>
            </a:r>
          </a:p>
          <a:p>
            <a:r>
              <a:rPr lang="en-US" dirty="0" smtClean="0">
                <a:latin typeface="Calibri" pitchFamily="34" charset="0"/>
              </a:rPr>
              <a:t>Projects must be prepared by and implemented by communities or civil society organizations (CSOs)</a:t>
            </a:r>
          </a:p>
          <a:p>
            <a:r>
              <a:rPr lang="en-US" dirty="0" smtClean="0">
                <a:latin typeface="Calibri" pitchFamily="34" charset="0"/>
              </a:rPr>
              <a:t>Projects must be within the GEF Focal Areas – </a:t>
            </a:r>
          </a:p>
          <a:p>
            <a:pPr eaLnBrk="1" hangingPunct="1">
              <a:lnSpc>
                <a:spcPct val="80000"/>
              </a:lnSpc>
            </a:pPr>
            <a:endParaRPr lang="en-US" sz="1200" b="1" dirty="0" smtClean="0">
              <a:latin typeface="Calibri" pitchFamily="34" charset="0"/>
            </a:endParaRP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Release of funds direct to grantee bank account; direct agreement with community possible</a:t>
            </a:r>
          </a:p>
          <a:p>
            <a:pPr eaLnBrk="1" hangingPunct="1">
              <a:lnSpc>
                <a:spcPct val="80000"/>
              </a:lnSpc>
              <a:buNone/>
            </a:pPr>
            <a:endParaRPr lang="en-US" sz="800" b="1" dirty="0" smtClean="0">
              <a:latin typeface="Calibri" pitchFamily="34" charset="0"/>
            </a:endParaRPr>
          </a:p>
          <a:p>
            <a:pPr eaLnBrk="1" hangingPunct="1">
              <a:lnSpc>
                <a:spcPct val="80000"/>
              </a:lnSpc>
            </a:pPr>
            <a:r>
              <a:rPr lang="en-US" sz="1200" b="1" dirty="0" smtClean="0">
                <a:latin typeface="Calibri" pitchFamily="34" charset="0"/>
              </a:rPr>
              <a:t>Review and approval of proposals done at country level through the multi-sectoral National Steering Committee</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2759470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dirty="0" smtClean="0">
                <a:latin typeface="Calibri" pitchFamily="34" charset="0"/>
              </a:rPr>
              <a:t>Selection is consultative facilitated by the SGP National</a:t>
            </a:r>
          </a:p>
          <a:p>
            <a:pPr>
              <a:buFont typeface="Arial" pitchFamily="34" charset="0"/>
              <a:buChar char="•"/>
            </a:pPr>
            <a:r>
              <a:rPr lang="en-US" sz="1200" dirty="0" smtClean="0">
                <a:latin typeface="Calibri" pitchFamily="34" charset="0"/>
              </a:rPr>
              <a:t> Coordinator and UNDP RR/RC</a:t>
            </a:r>
          </a:p>
          <a:p>
            <a:pPr>
              <a:buFont typeface="Arial" pitchFamily="34" charset="0"/>
              <a:buChar char="•"/>
            </a:pPr>
            <a:r>
              <a:rPr lang="en-US" sz="1200" dirty="0" smtClean="0">
                <a:latin typeface="Calibri" pitchFamily="34" charset="0"/>
              </a:rPr>
              <a:t> Final approval by SGP Global Manager at initial stage, by CPMT</a:t>
            </a:r>
          </a:p>
          <a:p>
            <a:pPr>
              <a:buFont typeface="Arial" pitchFamily="34" charset="0"/>
              <a:buChar char="•"/>
            </a:pPr>
            <a:r>
              <a:rPr lang="en-US" sz="1200" dirty="0" smtClean="0">
                <a:latin typeface="Calibri" pitchFamily="34" charset="0"/>
              </a:rPr>
              <a:t> in later stages</a:t>
            </a:r>
          </a:p>
          <a:p>
            <a:pPr>
              <a:buFont typeface="Arial" pitchFamily="34" charset="0"/>
              <a:buChar char="•"/>
            </a:pPr>
            <a:r>
              <a:rPr lang="en-US" sz="1200" dirty="0" smtClean="0">
                <a:latin typeface="Calibri" pitchFamily="34" charset="0"/>
              </a:rPr>
              <a:t>One gender expert</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940636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latin typeface="Calibri" pitchFamily="34" charset="0"/>
              </a:rPr>
              <a:t>Assure that proposals that get to NSC are well prepared and decisions of approval based on merit.</a:t>
            </a: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784003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smtClean="0">
                <a:latin typeface="Calibri" pitchFamily="34" charset="0"/>
              </a:rPr>
              <a:t>SGP Country Team:</a:t>
            </a:r>
            <a:endParaRPr lang="en-US" sz="900" b="1" dirty="0" smtClean="0">
              <a:latin typeface="Calibri" pitchFamily="34" charset="0"/>
            </a:endParaRPr>
          </a:p>
          <a:p>
            <a:r>
              <a:rPr lang="en-US" sz="1400" b="1" dirty="0" smtClean="0">
                <a:latin typeface="Calibri" pitchFamily="34" charset="0"/>
              </a:rPr>
              <a:t>National Coordinator (NC)</a:t>
            </a:r>
          </a:p>
          <a:p>
            <a:pPr marL="457200" indent="-457200">
              <a:buFont typeface="Arial" pitchFamily="34" charset="0"/>
              <a:buChar char="•"/>
            </a:pPr>
            <a:r>
              <a:rPr lang="en-US" sz="1200" dirty="0" smtClean="0">
                <a:latin typeface="Calibri" pitchFamily="34" charset="0"/>
              </a:rPr>
              <a:t>Competitively selected</a:t>
            </a:r>
          </a:p>
          <a:p>
            <a:pPr marL="457200" indent="-457200">
              <a:buFont typeface="Arial" pitchFamily="34" charset="0"/>
              <a:buChar char="•"/>
            </a:pPr>
            <a:r>
              <a:rPr lang="en-US" sz="1200" dirty="0" smtClean="0">
                <a:latin typeface="Calibri" pitchFamily="34" charset="0"/>
              </a:rPr>
              <a:t>UNOPS contracted</a:t>
            </a:r>
          </a:p>
          <a:p>
            <a:pPr marL="457200" indent="-457200">
              <a:buFont typeface="Arial" pitchFamily="34" charset="0"/>
              <a:buChar char="•"/>
            </a:pPr>
            <a:r>
              <a:rPr lang="en-US" sz="1200" dirty="0" smtClean="0">
                <a:latin typeface="Calibri" pitchFamily="34" charset="0"/>
              </a:rPr>
              <a:t>Implements decisions and policies of NSC</a:t>
            </a:r>
          </a:p>
          <a:p>
            <a:pPr marL="457200" indent="-457200">
              <a:buFont typeface="Arial" pitchFamily="34" charset="0"/>
              <a:buChar char="•"/>
            </a:pPr>
            <a:r>
              <a:rPr lang="en-US" sz="1200" dirty="0" smtClean="0">
                <a:latin typeface="Calibri" pitchFamily="34" charset="0"/>
              </a:rPr>
              <a:t>Primary supervisor is SGP Global Manager on programmatic matters; UNDP CO supervises on admin and adherence to UN professional and ethical standards</a:t>
            </a:r>
          </a:p>
          <a:p>
            <a:pPr marL="457200" indent="-457200"/>
            <a:r>
              <a:rPr lang="en-US" sz="1400" b="1" dirty="0" smtClean="0">
                <a:latin typeface="Calibri" pitchFamily="34" charset="0"/>
              </a:rPr>
              <a:t>Programme Assistant (PA)</a:t>
            </a:r>
          </a:p>
          <a:p>
            <a:pPr marL="457200" indent="-457200">
              <a:buFont typeface="Arial" pitchFamily="34" charset="0"/>
              <a:buChar char="•"/>
            </a:pPr>
            <a:r>
              <a:rPr lang="en-US" sz="1200" dirty="0" smtClean="0">
                <a:latin typeface="Calibri" pitchFamily="34" charset="0"/>
              </a:rPr>
              <a:t>Competitively selected and UNOPS contracted</a:t>
            </a:r>
          </a:p>
          <a:p>
            <a:pPr marL="457200" indent="-457200">
              <a:buFont typeface="Arial" pitchFamily="34" charset="0"/>
              <a:buChar char="•"/>
            </a:pPr>
            <a:r>
              <a:rPr lang="en-US" sz="1200" dirty="0" smtClean="0">
                <a:latin typeface="Calibri" pitchFamily="34" charset="0"/>
              </a:rPr>
              <a:t>Supports the NC and reports to the NC</a:t>
            </a:r>
          </a:p>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172139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949161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dirty="0" smtClean="0"/>
              <a:t>Questions?</a:t>
            </a:r>
            <a:endParaRPr lang="es-E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Muchas gracias por su atención.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182763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045674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9984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31646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5367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7700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eaLnBrk="0" hangingPunct="0">
              <a:defRPr/>
            </a:pPr>
            <a:fld id="{26325822-CC5A-438B-BB65-E49082ABD639}" type="datetime1">
              <a:rPr lang="fr-FR">
                <a:solidFill>
                  <a:prstClr val="black"/>
                </a:solidFill>
              </a:rPr>
              <a:pPr eaLnBrk="0" hangingPunct="0">
                <a:defRPr/>
              </a:pPr>
              <a:t>10/04/2015</a:t>
            </a:fld>
            <a:endParaRPr lang="fr-CA" dirty="0">
              <a:solidFill>
                <a:prstClr val="black"/>
              </a:solidFill>
            </a:endParaRPr>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atin typeface="Arial" pitchFamily="-109" charset="0"/>
                <a:ea typeface="Arial" pitchFamily="-109" charset="0"/>
                <a:cs typeface="Arial" pitchFamily="-109" charset="0"/>
              </a:defRPr>
            </a:lvl1pPr>
          </a:lstStyle>
          <a:p>
            <a:pPr eaLnBrk="0" hangingPunct="0">
              <a:defRPr/>
            </a:pPr>
            <a:endParaRPr lang="fr-CA" dirty="0">
              <a:solidFill>
                <a:prstClr val="black"/>
              </a:solidFill>
            </a:endParaRPr>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eaLnBrk="0" hangingPunct="0">
              <a:defRPr/>
            </a:pPr>
            <a:fld id="{B7E105A7-7A33-4883-BCE2-AD52E47F373C}" type="slidenum">
              <a:rPr lang="fr-CA" altLang="en-US">
                <a:solidFill>
                  <a:prstClr val="black"/>
                </a:solidFill>
                <a:latin typeface="Arial" panose="020B0604020202020204" pitchFamily="34" charset="0"/>
                <a:cs typeface="Arial" panose="020B0604020202020204" pitchFamily="34" charset="0"/>
              </a:rPr>
              <a:pPr eaLnBrk="0" hangingPunct="0">
                <a:defRPr/>
              </a:pPr>
              <a:t>‹#›</a:t>
            </a:fld>
            <a:endParaRPr lang="fr-CA"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1287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dirty="0">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97674FBF-DCAE-4355-B991-909F4DF91C04}"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41039847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dirty="0">
              <a:solidFill>
                <a:prstClr val="black"/>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prstClr val="black"/>
              </a:solidFill>
            </a:endParaRP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03A8D7F-997E-4835-BDF8-66E3B6A772B9}"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val="2460209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dirty="0" smtClean="0"/>
              <a:t>Questions?</a:t>
            </a:r>
            <a:endParaRPr lang="es-E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rPr>
              <a:t>Muchas gracias por su atención.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138482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2838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32060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911990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1.png"/><Relationship Id="rId4" Type="http://schemas.openxmlformats.org/officeDocument/2006/relationships/slideLayout" Target="../slideLayouts/slideLayout1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141894658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4" descr="GEF-PPT-BG.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6449044"/>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mj-cs"/>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19.jpeg"/><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642D"/>
                </a:solidFill>
                <a:latin typeface="+mn-lt"/>
              </a:rPr>
              <a:t>Programa de Apoyo a los Países</a:t>
            </a:r>
            <a:r>
              <a:rPr dirty="0" smtClean="0"/>
              <a:t> </a:t>
            </a:r>
            <a:r>
              <a:rPr dirty="0"/>
              <a:t/>
            </a:r>
            <a:br>
              <a:rPr dirty="0"/>
            </a:br>
            <a:endParaRPr lang="es-ES" dirty="0">
              <a:latin typeface="+mn-lt"/>
            </a:endParaRPr>
          </a:p>
        </p:txBody>
      </p:sp>
      <p:sp>
        <p:nvSpPr>
          <p:cNvPr id="3" name="Subtitle 2"/>
          <p:cNvSpPr>
            <a:spLocks noGrp="1"/>
          </p:cNvSpPr>
          <p:nvPr>
            <p:ph type="subTitle" idx="1"/>
          </p:nvPr>
        </p:nvSpPr>
        <p:spPr>
          <a:xfrm>
            <a:off x="1371600" y="3124200"/>
            <a:ext cx="6400800" cy="2819400"/>
          </a:xfrm>
        </p:spPr>
        <p:txBody>
          <a:bodyPr/>
          <a:lstStyle/>
          <a:p>
            <a:pPr>
              <a:lnSpc>
                <a:spcPct val="80000"/>
              </a:lnSpc>
              <a:defRPr/>
            </a:pPr>
            <a:r>
              <a:rPr lang="es-DO" sz="3000" b="1" dirty="0" smtClean="0">
                <a:solidFill>
                  <a:schemeClr val="tx1"/>
                </a:solidFill>
                <a:latin typeface="Andes" panose="02000000000000000000" pitchFamily="50" charset="0"/>
              </a:rPr>
              <a:t>Taller de Circunscripción Ampliado del FMAM </a:t>
            </a:r>
            <a:endParaRPr lang="es-DO" sz="3000"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s-DO" sz="3000" b="1" dirty="0" smtClean="0">
              <a:solidFill>
                <a:schemeClr val="tx1"/>
              </a:solidFill>
              <a:latin typeface="Andes" panose="02000000000000000000" pitchFamily="50" charset="0"/>
            </a:endParaRPr>
          </a:p>
          <a:p>
            <a:pPr>
              <a:lnSpc>
                <a:spcPct val="80000"/>
              </a:lnSpc>
              <a:defRPr/>
            </a:pPr>
            <a:r>
              <a:rPr lang="es-DO" sz="3000" b="1" dirty="0" smtClean="0">
                <a:solidFill>
                  <a:schemeClr val="tx1"/>
                </a:solidFill>
                <a:latin typeface="Andes" panose="02000000000000000000" pitchFamily="50" charset="0"/>
              </a:rPr>
              <a:t>Asunción, Paraguay</a:t>
            </a:r>
            <a:endParaRPr lang="es-DO" sz="3000" dirty="0" smtClean="0">
              <a:solidFill>
                <a:schemeClr val="tx1"/>
              </a:solidFill>
              <a:latin typeface="Andes" panose="02000000000000000000" pitchFamily="50" charset="0"/>
              <a:cs typeface="Times New Roman" pitchFamily="18" charset="0"/>
            </a:endParaRPr>
          </a:p>
          <a:p>
            <a:pPr>
              <a:lnSpc>
                <a:spcPct val="80000"/>
              </a:lnSpc>
              <a:defRPr/>
            </a:pPr>
            <a:r>
              <a:rPr lang="es-DO" sz="3000" dirty="0" smtClean="0">
                <a:solidFill>
                  <a:schemeClr val="tx1"/>
                </a:solidFill>
                <a:latin typeface="Andes" panose="02000000000000000000" pitchFamily="50" charset="0"/>
              </a:rPr>
              <a:t>14 y 15 de Abril de 2015</a:t>
            </a:r>
          </a:p>
          <a:p>
            <a:endParaRPr lang="es-DO" sz="3200" dirty="0">
              <a:latin typeface="Andes" panose="02000000000000000000" pitchFamily="50" charset="0"/>
            </a:endParaRPr>
          </a:p>
        </p:txBody>
      </p:sp>
    </p:spTree>
    <p:extLst>
      <p:ext uri="{BB962C8B-B14F-4D97-AF65-F5344CB8AC3E}">
        <p14:creationId xmlns:p14="http://schemas.microsoft.com/office/powerpoint/2010/main" val="25590309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73050"/>
            <a:ext cx="5943600" cy="717550"/>
          </a:xfrm>
        </p:spPr>
        <p:txBody>
          <a:bodyPr/>
          <a:lstStyle/>
          <a:p>
            <a:r>
              <a:rPr lang="es-ES_tradnl" sz="4000" dirty="0" smtClean="0">
                <a:latin typeface="Calibri" pitchFamily="34" charset="0"/>
              </a:rPr>
              <a:t>Organismos participantes</a:t>
            </a:r>
            <a:endParaRPr lang="es-ES_tradnl" sz="4000" dirty="0">
              <a:latin typeface="Calibri" pitchFamily="34" charset="0"/>
            </a:endParaRPr>
          </a:p>
        </p:txBody>
      </p:sp>
      <p:sp>
        <p:nvSpPr>
          <p:cNvPr id="4" name="Text Placeholder 3"/>
          <p:cNvSpPr>
            <a:spLocks noGrp="1"/>
          </p:cNvSpPr>
          <p:nvPr>
            <p:ph type="body" sz="half" idx="2"/>
          </p:nvPr>
        </p:nvSpPr>
        <p:spPr>
          <a:xfrm>
            <a:off x="762000" y="1524000"/>
            <a:ext cx="5791200" cy="4602163"/>
          </a:xfrm>
        </p:spPr>
        <p:txBody>
          <a:bodyPr/>
          <a:lstStyle/>
          <a:p>
            <a:r>
              <a:rPr lang="es-ES_tradnl" sz="2800" b="1" dirty="0" smtClean="0">
                <a:latin typeface="Calibri" pitchFamily="34" charset="0"/>
              </a:rPr>
              <a:t>Fondo para el Medio Ambiente Mundial (FMAM)</a:t>
            </a:r>
          </a:p>
          <a:p>
            <a:endParaRPr lang="es-ES_tradnl" b="1" dirty="0" smtClean="0">
              <a:latin typeface="Calibri" pitchFamily="34" charset="0"/>
            </a:endParaRPr>
          </a:p>
          <a:p>
            <a:r>
              <a:rPr lang="es-ES_tradnl" sz="2800" b="1" dirty="0" smtClean="0">
                <a:latin typeface="Calibri" pitchFamily="34" charset="0"/>
              </a:rPr>
              <a:t>Programa de las Naciones Unidas para el Desarrollo (PNUD)</a:t>
            </a:r>
          </a:p>
          <a:p>
            <a:endParaRPr lang="es-ES_tradnl" b="1" dirty="0" smtClean="0">
              <a:solidFill>
                <a:srgbClr val="FF0000"/>
              </a:solidFill>
              <a:latin typeface="Calibri" pitchFamily="34" charset="0"/>
            </a:endParaRPr>
          </a:p>
          <a:p>
            <a:r>
              <a:rPr lang="es-ES_tradnl" sz="2800" b="1" dirty="0" smtClean="0">
                <a:latin typeface="Calibri" pitchFamily="34" charset="0"/>
              </a:rPr>
              <a:t>Oficina de las Naciones Unidas </a:t>
            </a:r>
            <a:br>
              <a:rPr lang="es-ES_tradnl" sz="2800" b="1" dirty="0" smtClean="0">
                <a:latin typeface="Calibri" pitchFamily="34" charset="0"/>
              </a:rPr>
            </a:br>
            <a:r>
              <a:rPr lang="es-ES_tradnl" sz="2800" b="1" dirty="0" smtClean="0">
                <a:latin typeface="Calibri" pitchFamily="34" charset="0"/>
              </a:rPr>
              <a:t>de Servicios para Proyectos (UNOPS)</a:t>
            </a:r>
            <a:endParaRPr lang="es-ES_tradnl" sz="2400" b="1" dirty="0" smtClean="0">
              <a:latin typeface="Calibri" pitchFamily="34" charset="0"/>
            </a:endParaRPr>
          </a:p>
        </p:txBody>
      </p:sp>
      <p:pic>
        <p:nvPicPr>
          <p:cNvPr id="5" name="Picture 4" descr="UNOPS_logo_2009_C-70M-36Y-0K-0.eps"/>
          <p:cNvPicPr>
            <a:picLocks noChangeAspect="1"/>
          </p:cNvPicPr>
          <p:nvPr/>
        </p:nvPicPr>
        <p:blipFill>
          <a:blip r:embed="rId3" cstate="print"/>
          <a:stretch>
            <a:fillRect/>
          </a:stretch>
        </p:blipFill>
        <p:spPr>
          <a:xfrm>
            <a:off x="7391400" y="5257800"/>
            <a:ext cx="1457325" cy="257175"/>
          </a:xfrm>
          <a:prstGeom prst="rect">
            <a:avLst/>
          </a:prstGeom>
        </p:spPr>
      </p:pic>
      <p:pic>
        <p:nvPicPr>
          <p:cNvPr id="6" name="Picture 5" descr="UNDP_Logo-Blue w TaglineBlue-ENG.eps"/>
          <p:cNvPicPr>
            <a:picLocks noChangeAspect="1"/>
          </p:cNvPicPr>
          <p:nvPr/>
        </p:nvPicPr>
        <p:blipFill>
          <a:blip r:embed="rId4" cstate="print"/>
          <a:stretch>
            <a:fillRect/>
          </a:stretch>
        </p:blipFill>
        <p:spPr>
          <a:xfrm>
            <a:off x="7924800" y="2971800"/>
            <a:ext cx="750190" cy="1468554"/>
          </a:xfrm>
          <a:prstGeom prst="rect">
            <a:avLst/>
          </a:prstGeom>
        </p:spPr>
      </p:pic>
      <p:pic>
        <p:nvPicPr>
          <p:cNvPr id="7" name="Picture 6" descr="GEF_LOGO short EN.eps"/>
          <p:cNvPicPr>
            <a:picLocks noChangeAspect="1"/>
          </p:cNvPicPr>
          <p:nvPr/>
        </p:nvPicPr>
        <p:blipFill>
          <a:blip r:embed="rId5" cstate="print"/>
          <a:stretch>
            <a:fillRect/>
          </a:stretch>
        </p:blipFill>
        <p:spPr>
          <a:xfrm>
            <a:off x="7848600" y="1524000"/>
            <a:ext cx="795647" cy="914400"/>
          </a:xfrm>
          <a:prstGeom prst="rect">
            <a:avLst/>
          </a:prstGeom>
        </p:spPr>
      </p:pic>
      <p:pic>
        <p:nvPicPr>
          <p:cNvPr id="8" name="Picture 24" descr="sgplogo"/>
          <p:cNvPicPr>
            <a:picLocks noChangeAspect="1" noChangeArrowheads="1"/>
          </p:cNvPicPr>
          <p:nvPr/>
        </p:nvPicPr>
        <p:blipFill>
          <a:blip r:embed="rId6" cstate="email"/>
          <a:srcRect/>
          <a:stretch>
            <a:fillRect/>
          </a:stretch>
        </p:blipFill>
        <p:spPr bwMode="auto">
          <a:xfrm>
            <a:off x="228600" y="228600"/>
            <a:ext cx="1828800" cy="1111250"/>
          </a:xfrm>
          <a:prstGeom prst="rect">
            <a:avLst/>
          </a:prstGeom>
          <a:noFill/>
          <a:ln w="9525">
            <a:noFill/>
            <a:miter lim="800000"/>
            <a:headEnd/>
            <a:tailEnd/>
          </a:ln>
        </p:spPr>
      </p:pic>
    </p:spTree>
    <p:extLst>
      <p:ext uri="{BB962C8B-B14F-4D97-AF65-F5344CB8AC3E}">
        <p14:creationId xmlns:p14="http://schemas.microsoft.com/office/powerpoint/2010/main" val="24502458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1143000"/>
          </a:xfrm>
        </p:spPr>
        <p:txBody>
          <a:bodyPr/>
          <a:lstStyle/>
          <a:p>
            <a:r>
              <a:rPr lang="es-ES_tradnl" sz="3600" dirty="0" smtClean="0"/>
              <a:t>¿Qué es el Programa </a:t>
            </a:r>
            <a:br>
              <a:rPr lang="es-ES_tradnl" sz="3600" dirty="0" smtClean="0"/>
            </a:br>
            <a:r>
              <a:rPr lang="es-ES_tradnl" sz="3600" dirty="0" smtClean="0"/>
              <a:t>de Pequeñas Donaciones (PPD)?</a:t>
            </a:r>
            <a:endParaRPr lang="es-ES_tradnl" sz="3600" dirty="0"/>
          </a:p>
        </p:txBody>
      </p:sp>
      <p:sp>
        <p:nvSpPr>
          <p:cNvPr id="3" name="Content Placeholder 2"/>
          <p:cNvSpPr>
            <a:spLocks noGrp="1"/>
          </p:cNvSpPr>
          <p:nvPr>
            <p:ph idx="1"/>
          </p:nvPr>
        </p:nvSpPr>
        <p:spPr>
          <a:xfrm>
            <a:off x="304800" y="990600"/>
            <a:ext cx="4724400" cy="4800600"/>
          </a:xfrm>
        </p:spPr>
        <p:txBody>
          <a:bodyPr/>
          <a:lstStyle/>
          <a:p>
            <a:endParaRPr lang="es-ES_tradnl" sz="2200" dirty="0" smtClean="0">
              <a:latin typeface="Calibri" pitchFamily="34" charset="0"/>
            </a:endParaRPr>
          </a:p>
          <a:p>
            <a:r>
              <a:rPr lang="es-ES_tradnl" sz="2200" dirty="0" smtClean="0">
                <a:latin typeface="Calibri" pitchFamily="34" charset="0"/>
              </a:rPr>
              <a:t>Fundamento: soluciones locales para los problemas ambientales de alcance mundial.</a:t>
            </a:r>
          </a:p>
          <a:p>
            <a:pPr>
              <a:buNone/>
            </a:pPr>
            <a:endParaRPr lang="es-ES_tradnl" sz="2200" dirty="0" smtClean="0">
              <a:latin typeface="Calibri" pitchFamily="34" charset="0"/>
            </a:endParaRPr>
          </a:p>
          <a:p>
            <a:r>
              <a:rPr lang="es-ES_tradnl" sz="2200" dirty="0" smtClean="0">
                <a:latin typeface="Calibri" pitchFamily="34" charset="0"/>
              </a:rPr>
              <a:t>Apoya las iniciativas y las acciones comunitarias.</a:t>
            </a:r>
          </a:p>
          <a:p>
            <a:pPr>
              <a:buNone/>
            </a:pPr>
            <a:endParaRPr lang="es-ES_tradnl" sz="2200" dirty="0" smtClean="0">
              <a:latin typeface="Calibri" pitchFamily="34" charset="0"/>
            </a:endParaRPr>
          </a:p>
          <a:p>
            <a:r>
              <a:rPr lang="es-ES_tradnl" sz="2200" dirty="0" smtClean="0">
                <a:latin typeface="Calibri" pitchFamily="34" charset="0"/>
              </a:rPr>
              <a:t>Cuenta con un proceso de implementación que también redunda en la reducción de la pobreza y el empoderamiento local.</a:t>
            </a:r>
          </a:p>
          <a:p>
            <a:endParaRPr lang="en-US" sz="2000" dirty="0">
              <a:latin typeface="Calibri" pitchFamily="34" charset="0"/>
            </a:endParaRPr>
          </a:p>
        </p:txBody>
      </p:sp>
      <p:pic>
        <p:nvPicPr>
          <p:cNvPr id="4" name="Picture 3" descr="3.PROD SOSTEN.JPG"/>
          <p:cNvPicPr>
            <a:picLocks noChangeAspect="1"/>
          </p:cNvPicPr>
          <p:nvPr/>
        </p:nvPicPr>
        <p:blipFill>
          <a:blip r:embed="rId3" cstate="print"/>
          <a:stretch>
            <a:fillRect/>
          </a:stretch>
        </p:blipFill>
        <p:spPr>
          <a:xfrm>
            <a:off x="5305752" y="4114800"/>
            <a:ext cx="3663521" cy="2514600"/>
          </a:xfrm>
          <a:prstGeom prst="rect">
            <a:avLst/>
          </a:prstGeom>
        </p:spPr>
      </p:pic>
      <p:pic>
        <p:nvPicPr>
          <p:cNvPr id="5" name="Picture 4" descr="DSC_4108.jpg"/>
          <p:cNvPicPr>
            <a:picLocks noChangeAspect="1"/>
          </p:cNvPicPr>
          <p:nvPr/>
        </p:nvPicPr>
        <p:blipFill>
          <a:blip r:embed="rId4" cstate="print"/>
          <a:stretch>
            <a:fillRect/>
          </a:stretch>
        </p:blipFill>
        <p:spPr>
          <a:xfrm>
            <a:off x="5294616" y="1447800"/>
            <a:ext cx="3671297" cy="2438400"/>
          </a:xfrm>
          <a:prstGeom prst="rect">
            <a:avLst/>
          </a:prstGeom>
        </p:spPr>
      </p:pic>
      <p:pic>
        <p:nvPicPr>
          <p:cNvPr id="6" name="Picture 24" descr="sgplogo"/>
          <p:cNvPicPr>
            <a:picLocks noChangeAspect="1" noChangeArrowheads="1"/>
          </p:cNvPicPr>
          <p:nvPr/>
        </p:nvPicPr>
        <p:blipFill>
          <a:blip r:embed="rId5" cstate="email"/>
          <a:srcRect/>
          <a:stretch>
            <a:fillRect/>
          </a:stretch>
        </p:blipFill>
        <p:spPr bwMode="auto">
          <a:xfrm>
            <a:off x="7239000" y="152400"/>
            <a:ext cx="1828800" cy="1111250"/>
          </a:xfrm>
          <a:prstGeom prst="rect">
            <a:avLst/>
          </a:prstGeom>
          <a:noFill/>
          <a:ln w="9525">
            <a:noFill/>
            <a:miter lim="800000"/>
            <a:headEnd/>
            <a:tailEnd/>
          </a:ln>
        </p:spPr>
      </p:pic>
    </p:spTree>
    <p:extLst>
      <p:ext uri="{BB962C8B-B14F-4D97-AF65-F5344CB8AC3E}">
        <p14:creationId xmlns:p14="http://schemas.microsoft.com/office/powerpoint/2010/main" val="65575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1143000"/>
          </a:xfrm>
        </p:spPr>
        <p:txBody>
          <a:bodyPr/>
          <a:lstStyle/>
          <a:p>
            <a:r>
              <a:rPr lang="es-ES_tradnl" sz="3600" dirty="0" smtClean="0"/>
              <a:t>Características de las donaciones del PPD</a:t>
            </a:r>
            <a:endParaRPr lang="es-ES_tradnl" sz="3600" dirty="0"/>
          </a:p>
        </p:txBody>
      </p:sp>
      <p:sp>
        <p:nvSpPr>
          <p:cNvPr id="3" name="Content Placeholder 2"/>
          <p:cNvSpPr>
            <a:spLocks noGrp="1"/>
          </p:cNvSpPr>
          <p:nvPr>
            <p:ph idx="1"/>
          </p:nvPr>
        </p:nvSpPr>
        <p:spPr>
          <a:xfrm>
            <a:off x="457200" y="1312606"/>
            <a:ext cx="8229600" cy="4191001"/>
          </a:xfrm>
        </p:spPr>
        <p:txBody>
          <a:bodyPr/>
          <a:lstStyle/>
          <a:p>
            <a:pPr eaLnBrk="1" hangingPunct="1">
              <a:lnSpc>
                <a:spcPct val="80000"/>
              </a:lnSpc>
            </a:pPr>
            <a:r>
              <a:rPr lang="es-ES_tradnl" sz="2200" dirty="0" smtClean="0">
                <a:latin typeface="Calibri" panose="020F0502020204030204" pitchFamily="34" charset="0"/>
              </a:rPr>
              <a:t>Donaciones para formulación: US$2,500 </a:t>
            </a:r>
          </a:p>
          <a:p>
            <a:pPr eaLnBrk="1" hangingPunct="1">
              <a:lnSpc>
                <a:spcPct val="80000"/>
              </a:lnSpc>
            </a:pPr>
            <a:endParaRPr lang="es-ES_tradnl" sz="2200" dirty="0" smtClean="0">
              <a:latin typeface="Calibri" panose="020F0502020204030204" pitchFamily="34" charset="0"/>
            </a:endParaRPr>
          </a:p>
          <a:p>
            <a:pPr eaLnBrk="1" hangingPunct="1">
              <a:lnSpc>
                <a:spcPct val="80000"/>
              </a:lnSpc>
            </a:pPr>
            <a:r>
              <a:rPr lang="es-ES_tradnl" sz="2200" dirty="0" smtClean="0">
                <a:latin typeface="Calibri" panose="020F0502020204030204" pitchFamily="34" charset="0"/>
              </a:rPr>
              <a:t>Proyectos de pequeñas donaciones: hasta US$50,000</a:t>
            </a:r>
          </a:p>
          <a:p>
            <a:pPr eaLnBrk="1" hangingPunct="1">
              <a:lnSpc>
                <a:spcPct val="80000"/>
              </a:lnSpc>
            </a:pPr>
            <a:endParaRPr lang="es-ES_tradnl" sz="2200" dirty="0" smtClean="0">
              <a:latin typeface="Calibri" panose="020F0502020204030204" pitchFamily="34" charset="0"/>
            </a:endParaRPr>
          </a:p>
          <a:p>
            <a:pPr eaLnBrk="1" hangingPunct="1">
              <a:lnSpc>
                <a:spcPct val="80000"/>
              </a:lnSpc>
            </a:pPr>
            <a:r>
              <a:rPr lang="es-ES_tradnl" sz="2200" dirty="0" smtClean="0">
                <a:latin typeface="Calibri" panose="020F0502020204030204" pitchFamily="34" charset="0"/>
              </a:rPr>
              <a:t>Donaciones estratégicas </a:t>
            </a:r>
            <a:r>
              <a:rPr lang="es-ES_tradnl" sz="1400" b="1" dirty="0" smtClean="0">
                <a:solidFill>
                  <a:srgbClr val="0070C0"/>
                </a:solidFill>
                <a:latin typeface="Calibri" panose="020F0502020204030204" pitchFamily="34" charset="0"/>
              </a:rPr>
              <a:t>1</a:t>
            </a:r>
            <a:r>
              <a:rPr lang="es-ES_tradnl" sz="2200" dirty="0" smtClean="0">
                <a:latin typeface="Calibri" panose="020F0502020204030204" pitchFamily="34" charset="0"/>
              </a:rPr>
              <a:t>: hasta US$150,000</a:t>
            </a:r>
          </a:p>
          <a:p>
            <a:pPr eaLnBrk="1" hangingPunct="1">
              <a:lnSpc>
                <a:spcPct val="80000"/>
              </a:lnSpc>
              <a:buNone/>
            </a:pPr>
            <a:endParaRPr lang="es-ES_tradnl" sz="2200" dirty="0" smtClean="0">
              <a:latin typeface="Calibri" panose="020F0502020204030204" pitchFamily="34" charset="0"/>
            </a:endParaRPr>
          </a:p>
          <a:p>
            <a:pPr eaLnBrk="1" hangingPunct="1">
              <a:lnSpc>
                <a:spcPct val="80000"/>
              </a:lnSpc>
            </a:pPr>
            <a:r>
              <a:rPr lang="es-ES_tradnl" sz="2200" dirty="0" smtClean="0">
                <a:latin typeface="Calibri" panose="020F0502020204030204" pitchFamily="34" charset="0"/>
              </a:rPr>
              <a:t>Organizaciones comunitarias locales, organizaciones no gubernamentales (ONG), comunidades y organizaciones de la sociedad civil (OSC)</a:t>
            </a:r>
          </a:p>
          <a:p>
            <a:pPr eaLnBrk="1" hangingPunct="1">
              <a:lnSpc>
                <a:spcPct val="80000"/>
              </a:lnSpc>
              <a:buNone/>
            </a:pPr>
            <a:endParaRPr lang="es-ES_tradnl" sz="2200" dirty="0" smtClean="0">
              <a:latin typeface="Calibri" panose="020F0502020204030204" pitchFamily="34" charset="0"/>
            </a:endParaRPr>
          </a:p>
          <a:p>
            <a:pPr eaLnBrk="1" hangingPunct="1">
              <a:lnSpc>
                <a:spcPct val="80000"/>
              </a:lnSpc>
            </a:pPr>
            <a:r>
              <a:rPr lang="es-ES_tradnl" sz="2200" dirty="0" smtClean="0">
                <a:latin typeface="Calibri" panose="020F0502020204030204" pitchFamily="34" charset="0"/>
              </a:rPr>
              <a:t>La revisión y aprobación de propuestas se realiza en los países a través del Comité Directivo Nacional</a:t>
            </a:r>
          </a:p>
          <a:p>
            <a:pPr eaLnBrk="1" hangingPunct="1">
              <a:lnSpc>
                <a:spcPct val="80000"/>
              </a:lnSpc>
            </a:pPr>
            <a:endParaRPr lang="es-ES_tradnl" sz="2200" dirty="0" smtClean="0">
              <a:latin typeface="Calibri" panose="020F0502020204030204" pitchFamily="34" charset="0"/>
            </a:endParaRPr>
          </a:p>
          <a:p>
            <a:pPr>
              <a:buNone/>
            </a:pPr>
            <a:r>
              <a:rPr lang="en-US" sz="1600" dirty="0" smtClean="0">
                <a:solidFill>
                  <a:srgbClr val="0070C0"/>
                </a:solidFill>
                <a:latin typeface="Calibri" pitchFamily="34" charset="0"/>
              </a:rPr>
              <a:t>1. </a:t>
            </a:r>
            <a:r>
              <a:rPr lang="es-CO" sz="1600" dirty="0" smtClean="0">
                <a:solidFill>
                  <a:srgbClr val="0070C0"/>
                </a:solidFill>
                <a:latin typeface="Calibri" pitchFamily="34" charset="0"/>
              </a:rPr>
              <a:t>Consolidación de esfuerzos de varias </a:t>
            </a:r>
            <a:r>
              <a:rPr lang="es-CO" sz="1600" dirty="0" err="1" smtClean="0">
                <a:solidFill>
                  <a:srgbClr val="0070C0"/>
                </a:solidFill>
                <a:latin typeface="Calibri" pitchFamily="34" charset="0"/>
              </a:rPr>
              <a:t>CSOs</a:t>
            </a:r>
            <a:endParaRPr lang="es-CO" sz="2800" dirty="0">
              <a:solidFill>
                <a:srgbClr val="0070C0"/>
              </a:solidFill>
              <a:latin typeface="Calibri" pitchFamily="34" charset="0"/>
            </a:endParaRPr>
          </a:p>
        </p:txBody>
      </p:sp>
      <p:pic>
        <p:nvPicPr>
          <p:cNvPr id="4" name="Picture 24" descr="sgplogo"/>
          <p:cNvPicPr>
            <a:picLocks noChangeAspect="1" noChangeArrowheads="1"/>
          </p:cNvPicPr>
          <p:nvPr/>
        </p:nvPicPr>
        <p:blipFill>
          <a:blip r:embed="rId3" cstate="email"/>
          <a:srcRect/>
          <a:stretch>
            <a:fillRect/>
          </a:stretch>
        </p:blipFill>
        <p:spPr bwMode="auto">
          <a:xfrm>
            <a:off x="7162800" y="5257800"/>
            <a:ext cx="1828800" cy="1111250"/>
          </a:xfrm>
          <a:prstGeom prst="rect">
            <a:avLst/>
          </a:prstGeom>
          <a:noFill/>
          <a:ln w="9525">
            <a:noFill/>
            <a:miter lim="800000"/>
            <a:headEnd/>
            <a:tailEnd/>
          </a:ln>
        </p:spPr>
      </p:pic>
    </p:spTree>
    <p:extLst>
      <p:ext uri="{BB962C8B-B14F-4D97-AF65-F5344CB8AC3E}">
        <p14:creationId xmlns:p14="http://schemas.microsoft.com/office/powerpoint/2010/main" val="22350746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763000" cy="488950"/>
          </a:xfrm>
        </p:spPr>
        <p:txBody>
          <a:bodyPr/>
          <a:lstStyle/>
          <a:p>
            <a:pPr algn="ctr"/>
            <a:r>
              <a:rPr lang="es-ES_tradnl" sz="2400" dirty="0">
                <a:latin typeface="Calibri" pitchFamily="34" charset="0"/>
              </a:rPr>
              <a:t>Comité Directivo Nacional (CDN):</a:t>
            </a:r>
          </a:p>
        </p:txBody>
      </p:sp>
      <p:sp>
        <p:nvSpPr>
          <p:cNvPr id="4" name="Text Placeholder 3"/>
          <p:cNvSpPr>
            <a:spLocks noGrp="1"/>
          </p:cNvSpPr>
          <p:nvPr>
            <p:ph type="body" sz="half" idx="2"/>
          </p:nvPr>
        </p:nvSpPr>
        <p:spPr>
          <a:xfrm>
            <a:off x="381000" y="457200"/>
            <a:ext cx="8516060" cy="5181600"/>
          </a:xfrm>
        </p:spPr>
        <p:txBody>
          <a:bodyPr/>
          <a:lstStyle/>
          <a:p>
            <a:endParaRPr lang="es-ES_tradnl" sz="800" dirty="0" smtClean="0">
              <a:latin typeface="Calibri" pitchFamily="34" charset="0"/>
            </a:endParaRPr>
          </a:p>
          <a:p>
            <a:pPr>
              <a:buFont typeface="Arial" pitchFamily="34" charset="0"/>
              <a:buChar char="•"/>
            </a:pPr>
            <a:r>
              <a:rPr lang="es-ES_tradnl" sz="2200" dirty="0" smtClean="0">
                <a:latin typeface="Calibri" pitchFamily="34" charset="0"/>
              </a:rPr>
              <a:t> </a:t>
            </a:r>
            <a:r>
              <a:rPr lang="es-ES_tradnl" sz="2000" dirty="0" smtClean="0">
                <a:latin typeface="Calibri" pitchFamily="34" charset="0"/>
              </a:rPr>
              <a:t>Revisa y aprueba proyectos</a:t>
            </a:r>
          </a:p>
          <a:p>
            <a:pPr>
              <a:buFont typeface="Arial" pitchFamily="34" charset="0"/>
              <a:buChar char="•"/>
            </a:pPr>
            <a:endParaRPr lang="es-ES_tradnl" sz="2000" dirty="0" smtClean="0">
              <a:latin typeface="Calibri" pitchFamily="34" charset="0"/>
            </a:endParaRPr>
          </a:p>
          <a:p>
            <a:pPr>
              <a:buFont typeface="Arial" pitchFamily="34" charset="0"/>
              <a:buChar char="•"/>
            </a:pPr>
            <a:r>
              <a:rPr lang="es-ES_tradnl" sz="2000" dirty="0" smtClean="0">
                <a:latin typeface="Calibri" pitchFamily="34" charset="0"/>
              </a:rPr>
              <a:t> Moviliza recursos, y garantiza que el PPD sea </a:t>
            </a:r>
          </a:p>
          <a:p>
            <a:pPr lvl="1"/>
            <a:r>
              <a:rPr lang="es-ES_tradnl" sz="2000" dirty="0" smtClean="0">
                <a:latin typeface="Calibri" pitchFamily="34" charset="0"/>
              </a:rPr>
              <a:t>	consistente con las políticas y la prioridades </a:t>
            </a:r>
          </a:p>
          <a:p>
            <a:pPr lvl="1"/>
            <a:r>
              <a:rPr lang="es-ES_tradnl" sz="2000" dirty="0">
                <a:latin typeface="Calibri" pitchFamily="34" charset="0"/>
              </a:rPr>
              <a:t>	</a:t>
            </a:r>
            <a:r>
              <a:rPr lang="es-ES_tradnl" sz="2000" dirty="0" smtClean="0">
                <a:latin typeface="Calibri" pitchFamily="34" charset="0"/>
              </a:rPr>
              <a:t>nacionales</a:t>
            </a:r>
          </a:p>
          <a:p>
            <a:pPr lvl="1"/>
            <a:endParaRPr lang="es-ES_tradnl" sz="2000" dirty="0" smtClean="0">
              <a:latin typeface="Calibri" pitchFamily="34" charset="0"/>
            </a:endParaRPr>
          </a:p>
          <a:p>
            <a:pPr>
              <a:buFont typeface="Arial" pitchFamily="34" charset="0"/>
              <a:buChar char="•"/>
            </a:pPr>
            <a:r>
              <a:rPr lang="es-ES_tradnl" sz="2000" dirty="0" smtClean="0">
                <a:latin typeface="Calibri" pitchFamily="34" charset="0"/>
              </a:rPr>
              <a:t> Compuesto en su mayoría por </a:t>
            </a:r>
            <a:r>
              <a:rPr lang="es-ES_tradnl" sz="2000" dirty="0">
                <a:latin typeface="Calibri" pitchFamily="34" charset="0"/>
              </a:rPr>
              <a:t>voluntarios de diversa </a:t>
            </a:r>
            <a:r>
              <a:rPr lang="es-ES_tradnl" sz="2000" dirty="0" smtClean="0">
                <a:latin typeface="Calibri" pitchFamily="34" charset="0"/>
              </a:rPr>
              <a:t>especialización y debe contar con un(a) experto(a) en tema de género</a:t>
            </a:r>
          </a:p>
          <a:p>
            <a:pPr>
              <a:buFont typeface="Arial" pitchFamily="34" charset="0"/>
              <a:buChar char="•"/>
            </a:pPr>
            <a:endParaRPr lang="es-ES_tradnl" sz="2000" dirty="0" smtClean="0">
              <a:latin typeface="Calibri" pitchFamily="34" charset="0"/>
            </a:endParaRPr>
          </a:p>
          <a:p>
            <a:pPr>
              <a:buFont typeface="Arial" pitchFamily="34" charset="0"/>
              <a:buChar char="•"/>
            </a:pPr>
            <a:r>
              <a:rPr lang="es-ES_tradnl" sz="2000" dirty="0" smtClean="0">
                <a:latin typeface="Calibri" pitchFamily="34" charset="0"/>
              </a:rPr>
              <a:t> Participan representantes de las oficinas del PNUD en los países y de los Puntos Focales Operativos       	 </a:t>
            </a:r>
          </a:p>
          <a:p>
            <a:pPr>
              <a:buFont typeface="Arial" pitchFamily="34" charset="0"/>
              <a:buChar char="•"/>
            </a:pPr>
            <a:endParaRPr lang="es-ES_tradnl" sz="2000" dirty="0">
              <a:latin typeface="Calibri" pitchFamily="34" charset="0"/>
            </a:endParaRPr>
          </a:p>
          <a:p>
            <a:pPr>
              <a:buFont typeface="Arial" pitchFamily="34" charset="0"/>
              <a:buChar char="•"/>
            </a:pPr>
            <a:r>
              <a:rPr lang="es-ES_tradnl" sz="2000" dirty="0" smtClean="0">
                <a:latin typeface="Calibri" pitchFamily="34" charset="0"/>
              </a:rPr>
              <a:t>Mandato de dos años, renovables</a:t>
            </a:r>
          </a:p>
          <a:p>
            <a:pPr>
              <a:buFont typeface="Arial" pitchFamily="34" charset="0"/>
              <a:buChar char="•"/>
            </a:pPr>
            <a:endParaRPr lang="es-ES_tradnl" sz="2000" dirty="0">
              <a:latin typeface="Calibri" pitchFamily="34" charset="0"/>
            </a:endParaRPr>
          </a:p>
        </p:txBody>
      </p:sp>
      <p:pic>
        <p:nvPicPr>
          <p:cNvPr id="6" name="Picture 2" descr="C:\Users\ana.maria.currea\Pictures\Dominican Republic\el Representate Adjunto del PNUD y lods demas miembros del NSC entregando el reconocimiento.JPG"/>
          <p:cNvPicPr>
            <a:picLocks noChangeAspect="1" noChangeArrowheads="1"/>
          </p:cNvPicPr>
          <p:nvPr/>
        </p:nvPicPr>
        <p:blipFill>
          <a:blip r:embed="rId3" cstate="print"/>
          <a:srcRect/>
          <a:stretch>
            <a:fillRect/>
          </a:stretch>
        </p:blipFill>
        <p:spPr bwMode="auto">
          <a:xfrm>
            <a:off x="6553200" y="990600"/>
            <a:ext cx="2343860" cy="1447800"/>
          </a:xfrm>
          <a:prstGeom prst="rect">
            <a:avLst/>
          </a:prstGeom>
          <a:noFill/>
        </p:spPr>
      </p:pic>
      <p:pic>
        <p:nvPicPr>
          <p:cNvPr id="7" name="Picture 24" descr="sgplogo"/>
          <p:cNvPicPr>
            <a:picLocks noChangeAspect="1" noChangeArrowheads="1"/>
          </p:cNvPicPr>
          <p:nvPr/>
        </p:nvPicPr>
        <p:blipFill>
          <a:blip r:embed="rId4" cstate="email"/>
          <a:srcRect/>
          <a:stretch>
            <a:fillRect/>
          </a:stretch>
        </p:blipFill>
        <p:spPr bwMode="auto">
          <a:xfrm>
            <a:off x="7162800" y="5257800"/>
            <a:ext cx="1828800" cy="1111250"/>
          </a:xfrm>
          <a:prstGeom prst="rect">
            <a:avLst/>
          </a:prstGeom>
          <a:noFill/>
          <a:ln w="9525">
            <a:noFill/>
            <a:miter lim="800000"/>
            <a:headEnd/>
            <a:tailEnd/>
          </a:ln>
        </p:spPr>
      </p:pic>
    </p:spTree>
    <p:extLst>
      <p:ext uri="{BB962C8B-B14F-4D97-AF65-F5344CB8AC3E}">
        <p14:creationId xmlns:p14="http://schemas.microsoft.com/office/powerpoint/2010/main" val="26686762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848600" cy="793750"/>
          </a:xfrm>
        </p:spPr>
        <p:txBody>
          <a:bodyPr/>
          <a:lstStyle/>
          <a:p>
            <a:pPr algn="ctr"/>
            <a:r>
              <a:rPr lang="es-ES_tradnl" sz="3400" dirty="0" smtClean="0"/>
              <a:t/>
            </a:r>
            <a:br>
              <a:rPr lang="es-ES_tradnl" sz="3400" dirty="0" smtClean="0"/>
            </a:br>
            <a:r>
              <a:rPr lang="es-ES_tradnl" sz="3400" dirty="0"/>
              <a:t/>
            </a:r>
            <a:br>
              <a:rPr lang="es-ES_tradnl" sz="3400" dirty="0"/>
            </a:br>
            <a:r>
              <a:rPr lang="es-ES_tradnl" sz="3400" dirty="0" smtClean="0"/>
              <a:t/>
            </a:r>
            <a:br>
              <a:rPr lang="es-ES_tradnl" sz="3400" dirty="0" smtClean="0"/>
            </a:br>
            <a:r>
              <a:rPr lang="es-ES_tradnl" sz="3400" dirty="0"/>
              <a:t/>
            </a:r>
            <a:br>
              <a:rPr lang="es-ES_tradnl" sz="3400" dirty="0"/>
            </a:br>
            <a:r>
              <a:rPr lang="es-ES_tradnl" sz="3400" dirty="0"/>
              <a:t>Grupo Asesor Técnico</a:t>
            </a:r>
          </a:p>
        </p:txBody>
      </p:sp>
      <p:sp>
        <p:nvSpPr>
          <p:cNvPr id="4" name="Text Placeholder 3"/>
          <p:cNvSpPr>
            <a:spLocks noGrp="1"/>
          </p:cNvSpPr>
          <p:nvPr>
            <p:ph type="body" sz="half" idx="2"/>
          </p:nvPr>
        </p:nvSpPr>
        <p:spPr>
          <a:xfrm>
            <a:off x="2971799" y="1371600"/>
            <a:ext cx="5638801" cy="3733799"/>
          </a:xfrm>
        </p:spPr>
        <p:txBody>
          <a:bodyPr/>
          <a:lstStyle/>
          <a:p>
            <a:pPr marL="342900" indent="-342900">
              <a:buFont typeface="Arial" panose="020B0604020202020204" pitchFamily="34" charset="0"/>
              <a:buChar char="•"/>
            </a:pPr>
            <a:r>
              <a:rPr lang="es-ES_tradnl" sz="2400" dirty="0" smtClean="0">
                <a:latin typeface="Calibri" pitchFamily="34" charset="0"/>
              </a:rPr>
              <a:t>Grupo de revisión integrado por especialistas</a:t>
            </a:r>
          </a:p>
          <a:p>
            <a:pPr marL="342900" indent="-342900">
              <a:buFont typeface="Arial" panose="020B0604020202020204" pitchFamily="34" charset="0"/>
              <a:buChar char="•"/>
            </a:pPr>
            <a:endParaRPr lang="es-ES_tradnl" sz="2400" dirty="0" smtClean="0">
              <a:latin typeface="Calibri" pitchFamily="34" charset="0"/>
            </a:endParaRPr>
          </a:p>
          <a:p>
            <a:pPr marL="342900" indent="-342900">
              <a:buFont typeface="Arial" panose="020B0604020202020204" pitchFamily="34" charset="0"/>
              <a:buChar char="•"/>
            </a:pPr>
            <a:r>
              <a:rPr lang="es-ES_tradnl" sz="2400" dirty="0" smtClean="0">
                <a:latin typeface="Calibri" pitchFamily="34" charset="0"/>
              </a:rPr>
              <a:t>Buscan </a:t>
            </a:r>
            <a:r>
              <a:rPr lang="es-ES_tradnl" sz="2400" dirty="0">
                <a:latin typeface="Calibri" pitchFamily="34" charset="0"/>
              </a:rPr>
              <a:t>asegurar una buena </a:t>
            </a:r>
            <a:r>
              <a:rPr lang="es-ES_tradnl" sz="2400" dirty="0" smtClean="0">
                <a:latin typeface="Calibri" pitchFamily="34" charset="0"/>
              </a:rPr>
              <a:t>calidad técnica </a:t>
            </a:r>
            <a:r>
              <a:rPr lang="es-ES_tradnl" sz="2400" dirty="0">
                <a:latin typeface="Calibri" pitchFamily="34" charset="0"/>
              </a:rPr>
              <a:t>de las </a:t>
            </a:r>
            <a:r>
              <a:rPr lang="es-ES_tradnl" sz="2400" dirty="0" smtClean="0">
                <a:latin typeface="Calibri" pitchFamily="34" charset="0"/>
              </a:rPr>
              <a:t>propuestas</a:t>
            </a:r>
          </a:p>
          <a:p>
            <a:pPr marL="342900" indent="-342900">
              <a:buFont typeface="Arial" panose="020B0604020202020204" pitchFamily="34" charset="0"/>
              <a:buChar char="•"/>
            </a:pPr>
            <a:endParaRPr lang="es-ES_tradnl" sz="2400" dirty="0" smtClean="0">
              <a:latin typeface="Calibri" pitchFamily="34" charset="0"/>
            </a:endParaRPr>
          </a:p>
          <a:p>
            <a:pPr marL="342900" indent="-342900">
              <a:buFont typeface="Arial" panose="020B0604020202020204" pitchFamily="34" charset="0"/>
              <a:buChar char="•"/>
            </a:pPr>
            <a:r>
              <a:rPr lang="es-ES_tradnl" sz="2400" dirty="0" smtClean="0">
                <a:latin typeface="Calibri" pitchFamily="34" charset="0"/>
              </a:rPr>
              <a:t>Provienen de la ONG, academia, centros de investigación, y otros expertos de los temas pertinentes</a:t>
            </a:r>
          </a:p>
        </p:txBody>
      </p:sp>
      <p:pic>
        <p:nvPicPr>
          <p:cNvPr id="6" name="Picture 5" descr="Inventory.jpg"/>
          <p:cNvPicPr>
            <a:picLocks noChangeAspect="1"/>
          </p:cNvPicPr>
          <p:nvPr/>
        </p:nvPicPr>
        <p:blipFill>
          <a:blip r:embed="rId3" cstate="print"/>
          <a:stretch>
            <a:fillRect/>
          </a:stretch>
        </p:blipFill>
        <p:spPr>
          <a:xfrm>
            <a:off x="152400" y="2590800"/>
            <a:ext cx="2514600" cy="1676400"/>
          </a:xfrm>
          <a:prstGeom prst="rect">
            <a:avLst/>
          </a:prstGeom>
        </p:spPr>
      </p:pic>
      <p:pic>
        <p:nvPicPr>
          <p:cNvPr id="7" name="Picture 24" descr="sgplogo"/>
          <p:cNvPicPr>
            <a:picLocks noChangeAspect="1" noChangeArrowheads="1"/>
          </p:cNvPicPr>
          <p:nvPr/>
        </p:nvPicPr>
        <p:blipFill>
          <a:blip r:embed="rId4"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1839366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0"/>
            <a:ext cx="5334000" cy="533400"/>
          </a:xfrm>
        </p:spPr>
        <p:txBody>
          <a:bodyPr/>
          <a:lstStyle/>
          <a:p>
            <a:r>
              <a:rPr lang="es-ES" sz="3200" dirty="0">
                <a:latin typeface="Calibri" pitchFamily="34" charset="0"/>
              </a:rPr>
              <a:t>Equipo del PPD en el país</a:t>
            </a:r>
            <a:endParaRPr lang="es-ES_tradnl" sz="3200" dirty="0">
              <a:latin typeface="Calibri" pitchFamily="34" charset="0"/>
            </a:endParaRPr>
          </a:p>
        </p:txBody>
      </p:sp>
      <p:sp>
        <p:nvSpPr>
          <p:cNvPr id="4" name="Text Placeholder 3"/>
          <p:cNvSpPr>
            <a:spLocks noGrp="1"/>
          </p:cNvSpPr>
          <p:nvPr>
            <p:ph type="body" sz="half" idx="2"/>
          </p:nvPr>
        </p:nvSpPr>
        <p:spPr>
          <a:xfrm>
            <a:off x="304800" y="685800"/>
            <a:ext cx="6324600" cy="5029200"/>
          </a:xfrm>
        </p:spPr>
        <p:txBody>
          <a:bodyPr/>
          <a:lstStyle/>
          <a:p>
            <a:r>
              <a:rPr lang="es-ES_tradnl" sz="2400" b="1" dirty="0" smtClean="0">
                <a:latin typeface="Calibri" pitchFamily="34" charset="0"/>
              </a:rPr>
              <a:t>Coordinador Nacional (CN)</a:t>
            </a:r>
          </a:p>
          <a:p>
            <a:endParaRPr lang="es-ES_tradnl" sz="2400" b="1" dirty="0" smtClean="0">
              <a:latin typeface="Calibri" pitchFamily="34" charset="0"/>
            </a:endParaRPr>
          </a:p>
          <a:p>
            <a:pPr marL="457200" indent="-457200">
              <a:buFont typeface="Arial" pitchFamily="34" charset="0"/>
              <a:buChar char="•"/>
            </a:pPr>
            <a:r>
              <a:rPr lang="es-ES_tradnl" sz="2000" dirty="0" smtClean="0">
                <a:latin typeface="Calibri" pitchFamily="34" charset="0"/>
              </a:rPr>
              <a:t>Se selecciona por concurso</a:t>
            </a:r>
          </a:p>
          <a:p>
            <a:pPr marL="457200" indent="-457200">
              <a:buFont typeface="Arial" pitchFamily="34" charset="0"/>
              <a:buChar char="•"/>
            </a:pPr>
            <a:r>
              <a:rPr lang="es-ES_tradnl" sz="2000" dirty="0" smtClean="0">
                <a:latin typeface="Calibri" pitchFamily="34" charset="0"/>
              </a:rPr>
              <a:t>Contratación a cargo de UNOPS</a:t>
            </a:r>
          </a:p>
          <a:p>
            <a:pPr marL="457200" indent="-457200">
              <a:buFont typeface="Arial" pitchFamily="34" charset="0"/>
              <a:buChar char="•"/>
            </a:pPr>
            <a:r>
              <a:rPr lang="es-ES_tradnl" sz="2000" dirty="0" smtClean="0">
                <a:latin typeface="Calibri" pitchFamily="34" charset="0"/>
              </a:rPr>
              <a:t>Implementa las decisiones y políticas del CDN</a:t>
            </a:r>
          </a:p>
          <a:p>
            <a:pPr marL="457200" indent="-457200">
              <a:buFont typeface="Arial" pitchFamily="34" charset="0"/>
              <a:buChar char="•"/>
            </a:pPr>
            <a:r>
              <a:rPr lang="es-ES_tradnl" sz="2000" dirty="0" smtClean="0">
                <a:latin typeface="Calibri" pitchFamily="34" charset="0"/>
              </a:rPr>
              <a:t>En </a:t>
            </a:r>
            <a:r>
              <a:rPr lang="es-ES_tradnl" sz="2000" dirty="0">
                <a:latin typeface="Calibri" pitchFamily="34" charset="0"/>
              </a:rPr>
              <a:t>asuntos </a:t>
            </a:r>
            <a:r>
              <a:rPr lang="es-ES_tradnl" sz="2000" dirty="0" smtClean="0">
                <a:latin typeface="Calibri" pitchFamily="34" charset="0"/>
              </a:rPr>
              <a:t>programáticos, su supervisor principal </a:t>
            </a:r>
            <a:br>
              <a:rPr lang="es-ES_tradnl" sz="2000" dirty="0" smtClean="0">
                <a:latin typeface="Calibri" pitchFamily="34" charset="0"/>
              </a:rPr>
            </a:br>
            <a:r>
              <a:rPr lang="es-ES_tradnl" sz="2000" dirty="0" smtClean="0">
                <a:latin typeface="Calibri" pitchFamily="34" charset="0"/>
              </a:rPr>
              <a:t>es el Gerente Global del PPD</a:t>
            </a:r>
          </a:p>
          <a:p>
            <a:pPr marL="457200" indent="-457200">
              <a:buFont typeface="Arial" pitchFamily="34" charset="0"/>
              <a:buChar char="•"/>
            </a:pPr>
            <a:endParaRPr lang="es-ES_tradnl" sz="2000" dirty="0" smtClean="0">
              <a:latin typeface="Calibri" pitchFamily="34" charset="0"/>
            </a:endParaRPr>
          </a:p>
          <a:p>
            <a:pPr marL="457200" indent="-457200"/>
            <a:r>
              <a:rPr lang="es-ES_tradnl" sz="2400" b="1" dirty="0" smtClean="0">
                <a:latin typeface="Calibri" pitchFamily="34" charset="0"/>
              </a:rPr>
              <a:t>Asistente del Programa (AP)</a:t>
            </a:r>
          </a:p>
          <a:p>
            <a:pPr marL="457200" indent="-457200"/>
            <a:endParaRPr lang="es-ES_tradnl" sz="2400" b="1" dirty="0" smtClean="0">
              <a:latin typeface="Calibri" pitchFamily="34" charset="0"/>
            </a:endParaRPr>
          </a:p>
          <a:p>
            <a:pPr marL="457200" indent="-457200">
              <a:buFont typeface="Arial" pitchFamily="34" charset="0"/>
              <a:buChar char="•"/>
            </a:pPr>
            <a:r>
              <a:rPr lang="es-ES_tradnl" sz="2000" dirty="0" smtClean="0">
                <a:latin typeface="Calibri" pitchFamily="34" charset="0"/>
              </a:rPr>
              <a:t>Se selecciona por concurso y su contratación queda a cargo de UNOPS</a:t>
            </a:r>
          </a:p>
          <a:p>
            <a:pPr marL="457200" indent="-457200">
              <a:buFont typeface="Arial" pitchFamily="34" charset="0"/>
              <a:buChar char="•"/>
            </a:pPr>
            <a:r>
              <a:rPr lang="es-ES_tradnl" sz="2000" dirty="0" smtClean="0">
                <a:latin typeface="Calibri" pitchFamily="34" charset="0"/>
              </a:rPr>
              <a:t>Apoya y rinde cuentas al CN</a:t>
            </a:r>
          </a:p>
        </p:txBody>
      </p:sp>
      <p:pic>
        <p:nvPicPr>
          <p:cNvPr id="5" name="Picture 4" descr="C:\Users\ana.maria.currea\Pictures\Seychelles\Woman's Day 2010\NC &amp; UNV with SGP exhibition.jpg"/>
          <p:cNvPicPr>
            <a:picLocks noChangeAspect="1" noChangeArrowheads="1"/>
          </p:cNvPicPr>
          <p:nvPr/>
        </p:nvPicPr>
        <p:blipFill>
          <a:blip r:embed="rId3" cstate="print"/>
          <a:srcRect r="23611"/>
          <a:stretch>
            <a:fillRect/>
          </a:stretch>
        </p:blipFill>
        <p:spPr bwMode="auto">
          <a:xfrm>
            <a:off x="6324600" y="1066800"/>
            <a:ext cx="2716389" cy="2667000"/>
          </a:xfrm>
          <a:prstGeom prst="rect">
            <a:avLst/>
          </a:prstGeom>
          <a:noFill/>
        </p:spPr>
      </p:pic>
      <p:pic>
        <p:nvPicPr>
          <p:cNvPr id="6" name="Picture 24" descr="sgplogo"/>
          <p:cNvPicPr>
            <a:picLocks noChangeAspect="1" noChangeArrowheads="1"/>
          </p:cNvPicPr>
          <p:nvPr/>
        </p:nvPicPr>
        <p:blipFill>
          <a:blip r:embed="rId4" cstate="email"/>
          <a:srcRect/>
          <a:stretch>
            <a:fillRect/>
          </a:stretch>
        </p:blipFill>
        <p:spPr bwMode="auto">
          <a:xfrm>
            <a:off x="7162800" y="5105400"/>
            <a:ext cx="1828800" cy="1111250"/>
          </a:xfrm>
          <a:prstGeom prst="rect">
            <a:avLst/>
          </a:prstGeom>
          <a:noFill/>
          <a:ln w="9525">
            <a:noFill/>
            <a:miter lim="800000"/>
            <a:headEnd/>
            <a:tailEnd/>
          </a:ln>
        </p:spPr>
      </p:pic>
    </p:spTree>
    <p:extLst>
      <p:ext uri="{BB962C8B-B14F-4D97-AF65-F5344CB8AC3E}">
        <p14:creationId xmlns:p14="http://schemas.microsoft.com/office/powerpoint/2010/main" val="22450233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498987"/>
          </a:xfrm>
        </p:spPr>
        <p:txBody>
          <a:bodyPr/>
          <a:lstStyle/>
          <a:p>
            <a:pPr algn="ctr"/>
            <a:r>
              <a:rPr lang="es-ES" sz="2800" dirty="0">
                <a:cs typeface="Arial" panose="020B0604020202020204" pitchFamily="34" charset="0"/>
              </a:rPr>
              <a:t>Equipo Central de Gestión del Programa</a:t>
            </a:r>
          </a:p>
        </p:txBody>
      </p:sp>
      <p:sp>
        <p:nvSpPr>
          <p:cNvPr id="4" name="Text Placeholder 3"/>
          <p:cNvSpPr>
            <a:spLocks noGrp="1"/>
          </p:cNvSpPr>
          <p:nvPr>
            <p:ph type="body" sz="half" idx="2"/>
          </p:nvPr>
        </p:nvSpPr>
        <p:spPr>
          <a:xfrm>
            <a:off x="457200" y="685800"/>
            <a:ext cx="8534400" cy="4800600"/>
          </a:xfrm>
        </p:spPr>
        <p:txBody>
          <a:bodyPr/>
          <a:lstStyle/>
          <a:p>
            <a:pPr>
              <a:buFont typeface="Arial" pitchFamily="34" charset="0"/>
              <a:buChar char="•"/>
            </a:pPr>
            <a:r>
              <a:rPr lang="es-ES_tradnl" sz="2000" dirty="0" smtClean="0">
                <a:latin typeface="Calibri" pitchFamily="34" charset="0"/>
              </a:rPr>
              <a:t> Reporta al </a:t>
            </a:r>
            <a:r>
              <a:rPr lang="es-ES_tradnl" sz="2000" dirty="0">
                <a:latin typeface="Calibri" pitchFamily="34" charset="0"/>
              </a:rPr>
              <a:t>FMAM sobre el cumplimiento de los compromisos del PPD </a:t>
            </a:r>
          </a:p>
          <a:p>
            <a:pPr>
              <a:buFont typeface="Arial" pitchFamily="34" charset="0"/>
              <a:buChar char="•"/>
            </a:pPr>
            <a:r>
              <a:rPr lang="es-ES_tradnl" sz="2000" dirty="0" smtClean="0">
                <a:latin typeface="Calibri" pitchFamily="34" charset="0"/>
              </a:rPr>
              <a:t> Mantiene la coherencia en la implementación del Programa en los países participantes</a:t>
            </a:r>
          </a:p>
          <a:p>
            <a:pPr>
              <a:buFont typeface="Arial" pitchFamily="34" charset="0"/>
              <a:buChar char="•"/>
            </a:pPr>
            <a:r>
              <a:rPr lang="es-ES_tradnl" sz="2000" dirty="0" smtClean="0">
                <a:latin typeface="Calibri" pitchFamily="34" charset="0"/>
              </a:rPr>
              <a:t> Reúne cofinanciamiento internacional</a:t>
            </a:r>
          </a:p>
          <a:p>
            <a:pPr>
              <a:buFont typeface="Arial" pitchFamily="34" charset="0"/>
              <a:buChar char="•"/>
            </a:pPr>
            <a:r>
              <a:rPr lang="es-ES_tradnl" sz="2000" dirty="0" smtClean="0">
                <a:latin typeface="Calibri" pitchFamily="34" charset="0"/>
              </a:rPr>
              <a:t> Cuenta con un Gerente Global, una Subgerente Global y especialistas en las áreas focales del FMAM, quienes también actúan como coordinadores regionales</a:t>
            </a:r>
          </a:p>
          <a:p>
            <a:pPr>
              <a:buFont typeface="Arial" pitchFamily="34" charset="0"/>
              <a:buChar char="•"/>
            </a:pPr>
            <a:endParaRPr lang="es-ES_tradnl" sz="2000" dirty="0" smtClean="0">
              <a:latin typeface="Calibri" pitchFamily="34" charset="0"/>
            </a:endParaRPr>
          </a:p>
          <a:p>
            <a:r>
              <a:rPr lang="es-ES_tradnl" sz="2400" b="1" dirty="0" smtClean="0">
                <a:latin typeface="Calibri" pitchFamily="34" charset="0"/>
              </a:rPr>
              <a:t>Comité Directivo del PPD</a:t>
            </a:r>
          </a:p>
          <a:p>
            <a:endParaRPr lang="es-ES_tradnl" sz="2400" b="1" dirty="0" smtClean="0">
              <a:latin typeface="Calibri" pitchFamily="34" charset="0"/>
            </a:endParaRPr>
          </a:p>
          <a:p>
            <a:pPr>
              <a:buFont typeface="Arial" pitchFamily="34" charset="0"/>
              <a:buChar char="•"/>
            </a:pPr>
            <a:r>
              <a:rPr lang="es-ES_tradnl" sz="2000" dirty="0" smtClean="0">
                <a:latin typeface="Calibri" pitchFamily="34" charset="0"/>
              </a:rPr>
              <a:t> Secretaría del FMAM (CEO), la oficina de PNUD-FMAM y la red de OSC del FMAM</a:t>
            </a:r>
          </a:p>
          <a:p>
            <a:pPr>
              <a:buFont typeface="Arial" pitchFamily="34" charset="0"/>
              <a:buChar char="•"/>
            </a:pPr>
            <a:r>
              <a:rPr lang="es-ES_tradnl" sz="2000" dirty="0" smtClean="0">
                <a:latin typeface="Calibri" pitchFamily="34" charset="0"/>
              </a:rPr>
              <a:t> Da lineamientos estratégicos sobre el programa </a:t>
            </a:r>
          </a:p>
          <a:p>
            <a:endParaRPr lang="es-ES_tradnl" sz="2400" b="1" dirty="0" smtClean="0">
              <a:latin typeface="Calibri" pitchFamily="34" charset="0"/>
            </a:endParaRPr>
          </a:p>
          <a:p>
            <a:pPr>
              <a:buFont typeface="Arial" pitchFamily="34" charset="0"/>
              <a:buChar char="•"/>
            </a:pPr>
            <a:endParaRPr lang="en-US" sz="2400" b="1" dirty="0" smtClean="0">
              <a:latin typeface="Calibri" pitchFamily="34" charset="0"/>
            </a:endParaRPr>
          </a:p>
        </p:txBody>
      </p:sp>
      <p:pic>
        <p:nvPicPr>
          <p:cNvPr id="5" name="Picture 24" descr="sgplogo"/>
          <p:cNvPicPr>
            <a:picLocks noChangeAspect="1" noChangeArrowheads="1"/>
          </p:cNvPicPr>
          <p:nvPr/>
        </p:nvPicPr>
        <p:blipFill>
          <a:blip r:embed="rId3" cstate="email"/>
          <a:srcRect/>
          <a:stretch>
            <a:fillRect/>
          </a:stretch>
        </p:blipFill>
        <p:spPr bwMode="auto">
          <a:xfrm>
            <a:off x="7162800" y="5334000"/>
            <a:ext cx="1828800" cy="1111250"/>
          </a:xfrm>
          <a:prstGeom prst="rect">
            <a:avLst/>
          </a:prstGeom>
          <a:noFill/>
          <a:ln w="9525">
            <a:noFill/>
            <a:miter lim="800000"/>
            <a:headEnd/>
            <a:tailEnd/>
          </a:ln>
        </p:spPr>
      </p:pic>
    </p:spTree>
    <p:extLst>
      <p:ext uri="{BB962C8B-B14F-4D97-AF65-F5344CB8AC3E}">
        <p14:creationId xmlns:p14="http://schemas.microsoft.com/office/powerpoint/2010/main" val="36872923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305800" cy="1143000"/>
          </a:xfrm>
        </p:spPr>
        <p:txBody>
          <a:bodyPr/>
          <a:lstStyle/>
          <a:p>
            <a:r>
              <a:rPr lang="es-ES_tradnl" sz="3600" dirty="0" smtClean="0"/>
              <a:t>Alcance mundial del PPD</a:t>
            </a:r>
            <a:endParaRPr lang="es-ES_tradnl" sz="3600" dirty="0"/>
          </a:p>
        </p:txBody>
      </p:sp>
      <p:sp>
        <p:nvSpPr>
          <p:cNvPr id="3" name="Content Placeholder 2"/>
          <p:cNvSpPr>
            <a:spLocks noGrp="1"/>
          </p:cNvSpPr>
          <p:nvPr>
            <p:ph idx="1"/>
          </p:nvPr>
        </p:nvSpPr>
        <p:spPr>
          <a:xfrm>
            <a:off x="4038600" y="1066800"/>
            <a:ext cx="4953000" cy="4800600"/>
          </a:xfrm>
        </p:spPr>
        <p:txBody>
          <a:bodyPr/>
          <a:lstStyle/>
          <a:p>
            <a:pPr lvl="0"/>
            <a:r>
              <a:rPr lang="es-ES_tradnl" sz="2400" dirty="0" smtClean="0"/>
              <a:t>Durante la cuarta fase operacional (2006 a 2010) se sumaron 22 países nuevos</a:t>
            </a:r>
          </a:p>
          <a:p>
            <a:pPr lvl="0"/>
            <a:endParaRPr lang="es-ES_tradnl" sz="2400" dirty="0" smtClean="0"/>
          </a:p>
          <a:p>
            <a:pPr lvl="0"/>
            <a:r>
              <a:rPr lang="es-ES_tradnl" sz="2400" dirty="0" smtClean="0"/>
              <a:t>Durante la quinta fase operacional (2010 a 2014) se incorporaron otros 8 países, lo que suma un total de 136 </a:t>
            </a:r>
          </a:p>
          <a:p>
            <a:pPr lvl="0"/>
            <a:endParaRPr lang="es-ES_tradnl" sz="2400" dirty="0" smtClean="0"/>
          </a:p>
          <a:p>
            <a:pPr lvl="0"/>
            <a:r>
              <a:rPr lang="es-ES_tradnl" sz="2400" dirty="0" smtClean="0"/>
              <a:t>Más de 19,000 proyectos en todo el mundo</a:t>
            </a:r>
          </a:p>
        </p:txBody>
      </p:sp>
      <p:sp>
        <p:nvSpPr>
          <p:cNvPr id="4198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smtClean="0">
              <a:solidFill>
                <a:prstClr val="black"/>
              </a:solidFill>
              <a:latin typeface="Arial" pitchFamily="34" charset="0"/>
            </a:endParaRPr>
          </a:p>
        </p:txBody>
      </p:sp>
      <p:sp>
        <p:nvSpPr>
          <p:cNvPr id="4198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smtClean="0">
              <a:solidFill>
                <a:prstClr val="black"/>
              </a:solidFill>
              <a:latin typeface="Arial" pitchFamily="34" charset="0"/>
            </a:endParaRPr>
          </a:p>
        </p:txBody>
      </p:sp>
      <p:pic>
        <p:nvPicPr>
          <p:cNvPr id="7" name="Picture 2" descr="C:\Users\Olik\AppData\Local\Microsoft\Windows\Temporary Internet Files\Content.Outlook\HZ84ZLFP\SGP Participating Countries.jpg"/>
          <p:cNvPicPr>
            <a:picLocks noChangeAspect="1" noChangeArrowheads="1"/>
          </p:cNvPicPr>
          <p:nvPr/>
        </p:nvPicPr>
        <p:blipFill>
          <a:blip r:embed="rId3" cstate="print"/>
          <a:srcRect l="2778" t="5455" r="2778" b="3636"/>
          <a:stretch>
            <a:fillRect/>
          </a:stretch>
        </p:blipFill>
        <p:spPr bwMode="auto">
          <a:xfrm>
            <a:off x="381000" y="1371600"/>
            <a:ext cx="3352800" cy="2465294"/>
          </a:xfrm>
          <a:prstGeom prst="rect">
            <a:avLst/>
          </a:prstGeom>
          <a:noFill/>
          <a:ln w="9525">
            <a:noFill/>
            <a:miter lim="800000"/>
            <a:headEnd/>
            <a:tailEnd/>
          </a:ln>
        </p:spPr>
      </p:pic>
      <p:pic>
        <p:nvPicPr>
          <p:cNvPr id="8" name="Picture 24" descr="sgplogo"/>
          <p:cNvPicPr>
            <a:picLocks noChangeAspect="1" noChangeArrowheads="1"/>
          </p:cNvPicPr>
          <p:nvPr/>
        </p:nvPicPr>
        <p:blipFill>
          <a:blip r:embed="rId4" cstate="email"/>
          <a:srcRect/>
          <a:stretch>
            <a:fillRect/>
          </a:stretch>
        </p:blipFill>
        <p:spPr bwMode="auto">
          <a:xfrm>
            <a:off x="609600" y="4495800"/>
            <a:ext cx="1828800" cy="1111250"/>
          </a:xfrm>
          <a:prstGeom prst="rect">
            <a:avLst/>
          </a:prstGeom>
          <a:noFill/>
          <a:ln w="9525">
            <a:noFill/>
            <a:miter lim="800000"/>
            <a:headEnd/>
            <a:tailEnd/>
          </a:ln>
        </p:spPr>
      </p:pic>
    </p:spTree>
    <p:extLst>
      <p:ext uri="{BB962C8B-B14F-4D97-AF65-F5344CB8AC3E}">
        <p14:creationId xmlns:p14="http://schemas.microsoft.com/office/powerpoint/2010/main" val="28887266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458200" cy="762000"/>
          </a:xfrm>
        </p:spPr>
        <p:txBody>
          <a:bodyPr/>
          <a:lstStyle/>
          <a:p>
            <a:r>
              <a:rPr lang="es-ES_tradnl" sz="3200" dirty="0" smtClean="0"/>
              <a:t>Lineamientos Programáticos </a:t>
            </a:r>
            <a:br>
              <a:rPr lang="es-ES_tradnl" sz="3200" dirty="0" smtClean="0"/>
            </a:br>
            <a:r>
              <a:rPr lang="es-ES_tradnl" sz="3200" dirty="0" smtClean="0"/>
              <a:t>de la sexta fase operacional del PPD</a:t>
            </a:r>
            <a:endParaRPr lang="en-US" sz="3200" dirty="0">
              <a:latin typeface="Calibri" pitchFamily="34" charset="0"/>
            </a:endParaRPr>
          </a:p>
        </p:txBody>
      </p:sp>
      <p:sp>
        <p:nvSpPr>
          <p:cNvPr id="3" name="Content Placeholder 2"/>
          <p:cNvSpPr>
            <a:spLocks noGrp="1"/>
          </p:cNvSpPr>
          <p:nvPr>
            <p:ph idx="1"/>
          </p:nvPr>
        </p:nvSpPr>
        <p:spPr>
          <a:xfrm>
            <a:off x="457200" y="990600"/>
            <a:ext cx="5943600" cy="4724400"/>
          </a:xfrm>
        </p:spPr>
        <p:txBody>
          <a:bodyPr/>
          <a:lstStyle/>
          <a:p>
            <a:pPr>
              <a:lnSpc>
                <a:spcPct val="90000"/>
              </a:lnSpc>
              <a:buNone/>
            </a:pPr>
            <a:r>
              <a:rPr lang="es-ES_tradnl" sz="2200" dirty="0" smtClean="0"/>
              <a:t>A fin de lograr mayor eficiencia en el uso de recursos limitados y fomentar su incorporación y ampliación, los programas nacionales del PPD pueden seleccionar de un grupo de cuatro iniciativas estratégicas multifocales:</a:t>
            </a:r>
          </a:p>
          <a:p>
            <a:pPr>
              <a:lnSpc>
                <a:spcPct val="90000"/>
              </a:lnSpc>
              <a:buNone/>
            </a:pPr>
            <a:endParaRPr lang="es-ES_tradnl" sz="2200" dirty="0" smtClean="0"/>
          </a:p>
          <a:p>
            <a:pPr>
              <a:lnSpc>
                <a:spcPct val="90000"/>
              </a:lnSpc>
            </a:pPr>
            <a:r>
              <a:rPr lang="es-ES_tradnl" sz="2200" dirty="0" smtClean="0"/>
              <a:t>Conservación comunitaria de paisajes terrestres y marinos</a:t>
            </a:r>
          </a:p>
          <a:p>
            <a:pPr>
              <a:lnSpc>
                <a:spcPct val="90000"/>
              </a:lnSpc>
            </a:pPr>
            <a:r>
              <a:rPr lang="es-ES_tradnl" sz="2200" dirty="0" smtClean="0"/>
              <a:t>Agroecología innovadora e inteligente en relación con el clima</a:t>
            </a:r>
          </a:p>
          <a:p>
            <a:pPr>
              <a:lnSpc>
                <a:spcPct val="90000"/>
              </a:lnSpc>
            </a:pPr>
            <a:r>
              <a:rPr lang="es-ES_tradnl" sz="2200" dirty="0" smtClean="0"/>
              <a:t>Cobeneficios relativos al acceso a fuentes de energía con bajo nivel de emisiones de carbono</a:t>
            </a:r>
          </a:p>
          <a:p>
            <a:pPr>
              <a:lnSpc>
                <a:spcPct val="90000"/>
              </a:lnSpc>
            </a:pPr>
            <a:r>
              <a:rPr lang="es-ES_tradnl" sz="2200" dirty="0" smtClean="0"/>
              <a:t>Coaliciones para la gestión de los productos químicos que van de la escala local a mundial </a:t>
            </a:r>
          </a:p>
        </p:txBody>
      </p:sp>
      <p:pic>
        <p:nvPicPr>
          <p:cNvPr id="4" name="Picture 1034" descr="C:\Documents and Settings\LISETH\Mis documentos\2010\DIEZ AÑOS DEL PPD\Fotos Andrea\Selección Sipacapa\IMG_9404 (Medium).JPG"/>
          <p:cNvPicPr>
            <a:picLocks noChangeAspect="1" noChangeArrowheads="1"/>
          </p:cNvPicPr>
          <p:nvPr/>
        </p:nvPicPr>
        <p:blipFill>
          <a:blip r:embed="rId3" cstate="print"/>
          <a:srcRect/>
          <a:stretch>
            <a:fillRect/>
          </a:stretch>
        </p:blipFill>
        <p:spPr bwMode="auto">
          <a:xfrm>
            <a:off x="6512360" y="1600200"/>
            <a:ext cx="2631640" cy="1752600"/>
          </a:xfrm>
          <a:prstGeom prst="rect">
            <a:avLst/>
          </a:prstGeom>
          <a:noFill/>
        </p:spPr>
      </p:pic>
      <p:pic>
        <p:nvPicPr>
          <p:cNvPr id="5" name="Imagen 1" descr="F:\Puno\_D5F4347.jpg"/>
          <p:cNvPicPr>
            <a:picLocks noChangeAspect="1" noChangeArrowheads="1"/>
          </p:cNvPicPr>
          <p:nvPr/>
        </p:nvPicPr>
        <p:blipFill>
          <a:blip r:embed="rId4" cstate="print"/>
          <a:srcRect/>
          <a:stretch>
            <a:fillRect/>
          </a:stretch>
        </p:blipFill>
        <p:spPr bwMode="auto">
          <a:xfrm>
            <a:off x="6400800" y="3733800"/>
            <a:ext cx="2743200" cy="1828800"/>
          </a:xfrm>
          <a:prstGeom prst="rect">
            <a:avLst/>
          </a:prstGeom>
          <a:noFill/>
          <a:ln w="9525">
            <a:noFill/>
            <a:miter lim="800000"/>
            <a:headEnd/>
            <a:tailEnd/>
          </a:ln>
        </p:spPr>
      </p:pic>
    </p:spTree>
    <p:extLst>
      <p:ext uri="{BB962C8B-B14F-4D97-AF65-F5344CB8AC3E}">
        <p14:creationId xmlns:p14="http://schemas.microsoft.com/office/powerpoint/2010/main" val="38856754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s-ES_tradnl" b="1" dirty="0" smtClean="0"/>
              <a:t>Alianzas</a:t>
            </a:r>
          </a:p>
        </p:txBody>
      </p:sp>
      <p:sp>
        <p:nvSpPr>
          <p:cNvPr id="19459" name="Content Placeholder 2"/>
          <p:cNvSpPr>
            <a:spLocks noGrp="1"/>
          </p:cNvSpPr>
          <p:nvPr>
            <p:ph sz="half" idx="1"/>
          </p:nvPr>
        </p:nvSpPr>
        <p:spPr>
          <a:xfrm>
            <a:off x="228600" y="1447800"/>
            <a:ext cx="3505200" cy="4953000"/>
          </a:xfrm>
          <a:noFill/>
          <a:ln>
            <a:noFill/>
          </a:ln>
        </p:spPr>
        <p:txBody>
          <a:bodyPr/>
          <a:lstStyle/>
          <a:p>
            <a:pPr>
              <a:lnSpc>
                <a:spcPct val="80000"/>
              </a:lnSpc>
            </a:pPr>
            <a:r>
              <a:rPr lang="es-ES_tradnl" sz="2000" dirty="0" smtClean="0">
                <a:latin typeface="Calibri" pitchFamily="34" charset="0"/>
              </a:rPr>
              <a:t>Beneficiarios</a:t>
            </a:r>
          </a:p>
          <a:p>
            <a:pPr>
              <a:lnSpc>
                <a:spcPct val="80000"/>
              </a:lnSpc>
            </a:pPr>
            <a:r>
              <a:rPr lang="es-ES_tradnl" sz="2000" dirty="0" smtClean="0">
                <a:latin typeface="Calibri" pitchFamily="34" charset="0"/>
              </a:rPr>
              <a:t>Gobiernos nacionales</a:t>
            </a:r>
          </a:p>
          <a:p>
            <a:pPr>
              <a:lnSpc>
                <a:spcPct val="80000"/>
              </a:lnSpc>
            </a:pPr>
            <a:r>
              <a:rPr lang="es-ES_tradnl" sz="2000" dirty="0" smtClean="0">
                <a:latin typeface="Calibri" pitchFamily="34" charset="0"/>
              </a:rPr>
              <a:t>Gobiernos estatales/locales</a:t>
            </a:r>
          </a:p>
          <a:p>
            <a:pPr>
              <a:lnSpc>
                <a:spcPct val="80000"/>
              </a:lnSpc>
            </a:pPr>
            <a:r>
              <a:rPr lang="es-ES_tradnl" sz="2000" dirty="0" smtClean="0">
                <a:latin typeface="Calibri" pitchFamily="34" charset="0"/>
              </a:rPr>
              <a:t>Gobiernos regionales</a:t>
            </a:r>
          </a:p>
          <a:p>
            <a:pPr>
              <a:lnSpc>
                <a:spcPct val="80000"/>
              </a:lnSpc>
            </a:pPr>
            <a:r>
              <a:rPr lang="es-ES_tradnl" sz="2000" dirty="0" smtClean="0">
                <a:latin typeface="Calibri" pitchFamily="34" charset="0"/>
              </a:rPr>
              <a:t>Asistencia bilateral </a:t>
            </a:r>
          </a:p>
          <a:p>
            <a:pPr>
              <a:lnSpc>
                <a:spcPct val="80000"/>
              </a:lnSpc>
            </a:pPr>
            <a:r>
              <a:rPr lang="es-ES_tradnl" sz="2000" dirty="0" smtClean="0">
                <a:latin typeface="Calibri" pitchFamily="34" charset="0"/>
              </a:rPr>
              <a:t>Empresas</a:t>
            </a:r>
          </a:p>
          <a:p>
            <a:pPr>
              <a:lnSpc>
                <a:spcPct val="80000"/>
              </a:lnSpc>
            </a:pPr>
            <a:r>
              <a:rPr lang="es-ES_tradnl" sz="2000" dirty="0" smtClean="0">
                <a:latin typeface="Calibri" pitchFamily="34" charset="0"/>
              </a:rPr>
              <a:t>Organismos multilaterales</a:t>
            </a:r>
          </a:p>
          <a:p>
            <a:pPr>
              <a:lnSpc>
                <a:spcPct val="80000"/>
              </a:lnSpc>
            </a:pPr>
            <a:r>
              <a:rPr lang="es-ES_tradnl" sz="2000" dirty="0" smtClean="0">
                <a:latin typeface="Calibri" pitchFamily="34" charset="0"/>
              </a:rPr>
              <a:t>Fundaciones</a:t>
            </a:r>
          </a:p>
          <a:p>
            <a:pPr>
              <a:lnSpc>
                <a:spcPct val="80000"/>
              </a:lnSpc>
            </a:pPr>
            <a:r>
              <a:rPr lang="es-ES_tradnl" sz="2000" dirty="0" smtClean="0">
                <a:latin typeface="Calibri" pitchFamily="34" charset="0"/>
              </a:rPr>
              <a:t>ONG</a:t>
            </a:r>
          </a:p>
        </p:txBody>
      </p:sp>
      <p:pic>
        <p:nvPicPr>
          <p:cNvPr id="132098" name="Picture 2"/>
          <p:cNvPicPr>
            <a:picLocks noChangeAspect="1" noChangeArrowheads="1"/>
          </p:cNvPicPr>
          <p:nvPr/>
        </p:nvPicPr>
        <p:blipFill>
          <a:blip r:embed="rId3" cstate="print"/>
          <a:srcRect l="41429" t="21333" r="33333" b="19238"/>
          <a:stretch>
            <a:fillRect/>
          </a:stretch>
        </p:blipFill>
        <p:spPr bwMode="auto">
          <a:xfrm>
            <a:off x="4114800" y="1337092"/>
            <a:ext cx="3886200" cy="4149308"/>
          </a:xfrm>
          <a:prstGeom prst="rect">
            <a:avLst/>
          </a:prstGeom>
          <a:noFill/>
          <a:ln w="9525">
            <a:noFill/>
            <a:miter lim="800000"/>
            <a:headEnd/>
            <a:tailEnd/>
          </a:ln>
        </p:spPr>
      </p:pic>
      <p:pic>
        <p:nvPicPr>
          <p:cNvPr id="6" name="Picture 24" descr="sgplogo"/>
          <p:cNvPicPr>
            <a:picLocks noChangeAspect="1" noChangeArrowheads="1"/>
          </p:cNvPicPr>
          <p:nvPr/>
        </p:nvPicPr>
        <p:blipFill>
          <a:blip r:embed="rId4" cstate="email"/>
          <a:srcRect/>
          <a:stretch>
            <a:fillRect/>
          </a:stretch>
        </p:blipFill>
        <p:spPr bwMode="auto">
          <a:xfrm>
            <a:off x="6934200" y="5518150"/>
            <a:ext cx="1828800" cy="1111250"/>
          </a:xfrm>
          <a:prstGeom prst="rect">
            <a:avLst/>
          </a:prstGeom>
          <a:noFill/>
          <a:ln w="9525">
            <a:noFill/>
            <a:miter lim="800000"/>
            <a:headEnd/>
            <a:tailEnd/>
          </a:ln>
        </p:spPr>
      </p:pic>
    </p:spTree>
    <p:extLst>
      <p:ext uri="{BB962C8B-B14F-4D97-AF65-F5344CB8AC3E}">
        <p14:creationId xmlns:p14="http://schemas.microsoft.com/office/powerpoint/2010/main" val="1916257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0" y="0"/>
            <a:ext cx="9144000" cy="884238"/>
          </a:xfrm>
          <a:solidFill>
            <a:schemeClr val="bg1">
              <a:lumMod val="85000"/>
            </a:schemeClr>
          </a:solidFill>
        </p:spPr>
        <p:txBody>
          <a:bodyPr/>
          <a:lstStyle/>
          <a:p>
            <a:pPr eaLnBrk="1" hangingPunct="1"/>
            <a:r>
              <a:rPr lang="en-US" sz="3600" dirty="0" smtClean="0">
                <a:latin typeface="Calibri" pitchFamily="34" charset="0"/>
              </a:rPr>
              <a:t>Programa de Apoyo a los Países</a:t>
            </a:r>
          </a:p>
        </p:txBody>
      </p:sp>
      <p:sp>
        <p:nvSpPr>
          <p:cNvPr id="2" name="Rectangle 1"/>
          <p:cNvSpPr/>
          <p:nvPr/>
        </p:nvSpPr>
        <p:spPr>
          <a:xfrm>
            <a:off x="304800" y="990600"/>
            <a:ext cx="8458200" cy="5016758"/>
          </a:xfrm>
          <a:prstGeom prst="rect">
            <a:avLst/>
          </a:prstGeom>
        </p:spPr>
        <p:txBody>
          <a:bodyPr wrap="square">
            <a:spAutoFit/>
          </a:bodyPr>
          <a:lstStyle/>
          <a:p>
            <a:r>
              <a:rPr lang="es-PY" sz="2000" dirty="0" smtClean="0">
                <a:latin typeface="Univers" pitchFamily="34" charset="0"/>
              </a:rPr>
              <a:t>El Programa de Apoyo a los Países es la </a:t>
            </a:r>
            <a:r>
              <a:rPr lang="es-PY" sz="2000" u="sng" dirty="0" smtClean="0">
                <a:latin typeface="Univers" pitchFamily="34" charset="0"/>
              </a:rPr>
              <a:t>herramienta principal para poner en práctica la Estrategia de Relación con los Países</a:t>
            </a:r>
            <a:r>
              <a:rPr lang="es-PY" sz="2000" dirty="0" smtClean="0">
                <a:latin typeface="Univers" pitchFamily="34" charset="0"/>
              </a:rPr>
              <a:t>, y se compone de los siguientes elementos: </a:t>
            </a:r>
          </a:p>
          <a:p>
            <a:endParaRPr lang="es-PY" sz="2000" dirty="0" smtClean="0">
              <a:latin typeface="Univers" pitchFamily="34" charset="0"/>
            </a:endParaRPr>
          </a:p>
          <a:p>
            <a:pPr marL="800100" lvl="1" indent="-342900">
              <a:buFont typeface="Arial" panose="020B0604020202020204" pitchFamily="34" charset="0"/>
              <a:buChar char="•"/>
            </a:pPr>
            <a:r>
              <a:rPr lang="es-PY" sz="2000" dirty="0" smtClean="0">
                <a:latin typeface="Univers" pitchFamily="34" charset="0"/>
              </a:rPr>
              <a:t>ejercicios de formulación de la cartera nacional del proyectos; </a:t>
            </a:r>
          </a:p>
          <a:p>
            <a:pPr marL="800100" lvl="1" indent="-342900">
              <a:buFont typeface="Arial" panose="020B0604020202020204" pitchFamily="34" charset="0"/>
              <a:buChar char="•"/>
            </a:pPr>
            <a:endParaRPr lang="es-PY" sz="2000" dirty="0" smtClean="0">
              <a:latin typeface="Univers" pitchFamily="34" charset="0"/>
            </a:endParaRPr>
          </a:p>
          <a:p>
            <a:pPr marL="800100" lvl="1" indent="-342900">
              <a:buFont typeface="Arial" panose="020B0604020202020204" pitchFamily="34" charset="0"/>
              <a:buChar char="•"/>
            </a:pPr>
            <a:r>
              <a:rPr lang="es-PY" sz="2000" dirty="0" smtClean="0">
                <a:latin typeface="Univers" pitchFamily="34" charset="0"/>
              </a:rPr>
              <a:t>diálogos nacionales;</a:t>
            </a:r>
          </a:p>
          <a:p>
            <a:pPr marL="800100" lvl="1" indent="-342900">
              <a:buFont typeface="Arial" panose="020B0604020202020204" pitchFamily="34" charset="0"/>
              <a:buChar char="•"/>
            </a:pPr>
            <a:endParaRPr lang="es-PY" sz="2000" dirty="0" smtClean="0">
              <a:latin typeface="Univers" pitchFamily="34" charset="0"/>
            </a:endParaRPr>
          </a:p>
          <a:p>
            <a:pPr marL="800100" lvl="1" indent="-342900">
              <a:buFont typeface="Arial" panose="020B0604020202020204" pitchFamily="34" charset="0"/>
              <a:buChar char="•"/>
            </a:pPr>
            <a:r>
              <a:rPr lang="es-PY" sz="2000" dirty="0" smtClean="0">
                <a:latin typeface="Univers" pitchFamily="34" charset="0"/>
              </a:rPr>
              <a:t>talleres de circunscripción ampliados;</a:t>
            </a:r>
          </a:p>
          <a:p>
            <a:pPr marL="800100" lvl="1" indent="-342900">
              <a:buFont typeface="Arial" panose="020B0604020202020204" pitchFamily="34" charset="0"/>
              <a:buChar char="•"/>
            </a:pPr>
            <a:endParaRPr lang="es-PY" sz="2000" dirty="0" smtClean="0">
              <a:latin typeface="Univers" pitchFamily="34" charset="0"/>
            </a:endParaRPr>
          </a:p>
          <a:p>
            <a:pPr marL="800100" lvl="1" indent="-342900">
              <a:buFont typeface="Arial" panose="020B0604020202020204" pitchFamily="34" charset="0"/>
              <a:buChar char="•"/>
            </a:pPr>
            <a:r>
              <a:rPr lang="es-PY" sz="2000" dirty="0" smtClean="0">
                <a:latin typeface="Univers" pitchFamily="34" charset="0"/>
              </a:rPr>
              <a:t>reuniones circunscripción;</a:t>
            </a:r>
          </a:p>
          <a:p>
            <a:pPr marL="800100" lvl="1" indent="-342900">
              <a:buFont typeface="Arial" panose="020B0604020202020204" pitchFamily="34" charset="0"/>
              <a:buChar char="•"/>
            </a:pPr>
            <a:endParaRPr lang="es-PY" sz="2000" dirty="0" smtClean="0">
              <a:latin typeface="Univers" pitchFamily="34" charset="0"/>
            </a:endParaRPr>
          </a:p>
          <a:p>
            <a:pPr marL="800100" lvl="1" indent="-342900">
              <a:buFont typeface="Arial" panose="020B0604020202020204" pitchFamily="34" charset="0"/>
              <a:buChar char="•"/>
            </a:pPr>
            <a:r>
              <a:rPr lang="es-PY" sz="2000" dirty="0" smtClean="0">
                <a:latin typeface="Univers" pitchFamily="34" charset="0"/>
              </a:rPr>
              <a:t>seminarios de orientación;</a:t>
            </a:r>
          </a:p>
          <a:p>
            <a:pPr marL="800100" lvl="1" indent="-342900">
              <a:buFont typeface="Arial" panose="020B0604020202020204" pitchFamily="34" charset="0"/>
              <a:buChar char="•"/>
            </a:pPr>
            <a:endParaRPr lang="es-PY" sz="2000" dirty="0" smtClean="0">
              <a:latin typeface="Univers" pitchFamily="34" charset="0"/>
            </a:endParaRPr>
          </a:p>
          <a:p>
            <a:pPr marL="800100" lvl="1" indent="-342900">
              <a:buFont typeface="Arial" panose="020B0604020202020204" pitchFamily="34" charset="0"/>
              <a:buChar char="•"/>
            </a:pPr>
            <a:r>
              <a:rPr lang="es-PY" sz="2000" dirty="0" smtClean="0">
                <a:latin typeface="Univers" pitchFamily="34" charset="0"/>
              </a:rPr>
              <a:t>encuentros previos a las Reuniones del Consejo para los países receptores.</a:t>
            </a:r>
            <a:endParaRPr lang="es-PY" dirty="0"/>
          </a:p>
        </p:txBody>
      </p:sp>
    </p:spTree>
    <p:extLst>
      <p:ext uri="{BB962C8B-B14F-4D97-AF65-F5344CB8AC3E}">
        <p14:creationId xmlns:p14="http://schemas.microsoft.com/office/powerpoint/2010/main" val="198746706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0"/>
            <a:ext cx="8229600" cy="1676400"/>
          </a:xfrm>
        </p:spPr>
        <p:txBody>
          <a:bodyPr/>
          <a:lstStyle/>
          <a:p>
            <a:pPr eaLnBrk="1" hangingPunct="1">
              <a:defRPr/>
            </a:pPr>
            <a:r>
              <a:rPr lang="es-ES_tradnl" sz="4000" dirty="0" smtClean="0">
                <a:solidFill>
                  <a:srgbClr val="00642D"/>
                </a:solidFill>
                <a:latin typeface="+mn-lt"/>
              </a:rPr>
              <a:t>Estrategia del FMAM-6 </a:t>
            </a:r>
            <a:br>
              <a:rPr lang="es-ES_tradnl" sz="4000" dirty="0" smtClean="0">
                <a:solidFill>
                  <a:srgbClr val="00642D"/>
                </a:solidFill>
                <a:latin typeface="+mn-lt"/>
              </a:rPr>
            </a:br>
            <a:r>
              <a:rPr lang="es-ES_tradnl" sz="4000" dirty="0" smtClean="0">
                <a:solidFill>
                  <a:srgbClr val="00642D"/>
                </a:solidFill>
                <a:latin typeface="+mn-lt"/>
              </a:rPr>
              <a:t>para el desarrollo de capacidades transversales</a:t>
            </a:r>
            <a:endParaRPr lang="es-ES_tradnl" sz="4000" dirty="0">
              <a:latin typeface="+mn-lt"/>
            </a:endParaRPr>
          </a:p>
        </p:txBody>
      </p:sp>
      <p:sp>
        <p:nvSpPr>
          <p:cNvPr id="3" name="Subtitle 2"/>
          <p:cNvSpPr>
            <a:spLocks noGrp="1"/>
          </p:cNvSpPr>
          <p:nvPr>
            <p:ph type="subTitle" idx="1"/>
          </p:nvPr>
        </p:nvSpPr>
        <p:spPr>
          <a:xfrm>
            <a:off x="1295400" y="4038600"/>
            <a:ext cx="6400800" cy="2819400"/>
          </a:xfrm>
        </p:spPr>
        <p:txBody>
          <a:bodyPr/>
          <a:lstStyle/>
          <a:p>
            <a:pPr eaLnBrk="1" hangingPunct="1">
              <a:lnSpc>
                <a:spcPct val="80000"/>
              </a:lnSpc>
              <a:buFont typeface="Arial" charset="0"/>
              <a:buNone/>
              <a:defRPr/>
            </a:pPr>
            <a:r>
              <a:rPr lang="es-ES_tradnl" b="1" dirty="0" smtClean="0">
                <a:solidFill>
                  <a:schemeClr val="tx1"/>
                </a:solidFill>
                <a:latin typeface="Andes" panose="02000000000000000000" pitchFamily="50" charset="0"/>
                <a:cs typeface="Times New Roman" pitchFamily="18" charset="0"/>
              </a:rPr>
              <a:t>Taller de Circunscripción Ampliado </a:t>
            </a:r>
            <a:br>
              <a:rPr lang="es-ES_tradnl" b="1" dirty="0" smtClean="0">
                <a:solidFill>
                  <a:schemeClr val="tx1"/>
                </a:solidFill>
                <a:latin typeface="Andes" panose="02000000000000000000" pitchFamily="50" charset="0"/>
                <a:cs typeface="Times New Roman" pitchFamily="18" charset="0"/>
              </a:rPr>
            </a:br>
            <a:r>
              <a:rPr lang="es-ES_tradnl" b="1" dirty="0" smtClean="0">
                <a:solidFill>
                  <a:schemeClr val="tx1"/>
                </a:solidFill>
                <a:latin typeface="Andes" panose="02000000000000000000" pitchFamily="50" charset="0"/>
                <a:cs typeface="Times New Roman" pitchFamily="18" charset="0"/>
              </a:rPr>
              <a:t>del FMAM</a:t>
            </a:r>
            <a:endParaRPr lang="es-ES_tradnl" b="1" dirty="0" smtClean="0">
              <a:solidFill>
                <a:srgbClr val="00642D"/>
              </a:solidFill>
              <a:latin typeface="Andes" panose="02000000000000000000" pitchFamily="50" charset="0"/>
              <a:cs typeface="Times New Roman" panose="02020603050405020304" pitchFamily="18" charset="0"/>
            </a:endParaRPr>
          </a:p>
          <a:p>
            <a:pPr eaLnBrk="1" hangingPunct="1">
              <a:lnSpc>
                <a:spcPct val="80000"/>
              </a:lnSpc>
              <a:buFont typeface="Arial" charset="0"/>
              <a:buNone/>
              <a:defRPr/>
            </a:pPr>
            <a:endParaRPr lang="es-ES_tradnl" b="1" dirty="0" smtClean="0">
              <a:solidFill>
                <a:schemeClr val="tx1"/>
              </a:solidFill>
              <a:latin typeface="Andes" panose="02000000000000000000" pitchFamily="50" charset="0"/>
            </a:endParaRPr>
          </a:p>
          <a:p>
            <a:pPr eaLnBrk="1" hangingPunct="1">
              <a:lnSpc>
                <a:spcPct val="80000"/>
              </a:lnSpc>
              <a:buFont typeface="Arial" charset="0"/>
              <a:buNone/>
              <a:defRPr/>
            </a:pPr>
            <a:r>
              <a:rPr lang="es-ES_tradnl" b="1" dirty="0" smtClean="0">
                <a:solidFill>
                  <a:schemeClr val="tx1"/>
                </a:solidFill>
                <a:latin typeface="Andes" panose="02000000000000000000" pitchFamily="50" charset="0"/>
                <a:cs typeface="Times New Roman" panose="02020603050405020304" pitchFamily="18" charset="0"/>
              </a:rPr>
              <a:t>Asunción, Paraguay</a:t>
            </a:r>
            <a:endParaRPr lang="es-ES_tradnl" dirty="0" smtClean="0">
              <a:solidFill>
                <a:schemeClr val="tx1"/>
              </a:solidFill>
              <a:latin typeface="Andes" panose="02000000000000000000" pitchFamily="50" charset="0"/>
              <a:cs typeface="Times New Roman" pitchFamily="18" charset="0"/>
            </a:endParaRPr>
          </a:p>
          <a:p>
            <a:pPr eaLnBrk="1" hangingPunct="1">
              <a:lnSpc>
                <a:spcPct val="80000"/>
              </a:lnSpc>
              <a:buFont typeface="Arial" charset="0"/>
              <a:buNone/>
              <a:defRPr/>
            </a:pPr>
            <a:r>
              <a:rPr lang="es-ES_tradnl" dirty="0" smtClean="0">
                <a:solidFill>
                  <a:schemeClr val="tx1"/>
                </a:solidFill>
                <a:latin typeface="Andes" panose="02000000000000000000" pitchFamily="50" charset="0"/>
                <a:cs typeface="Times New Roman" pitchFamily="18" charset="0"/>
              </a:rPr>
              <a:t>14 y 15 de Abril de 2015</a:t>
            </a:r>
          </a:p>
          <a:p>
            <a:pPr eaLnBrk="1" hangingPunct="1">
              <a:buFont typeface="Arial" charset="0"/>
              <a:buNone/>
              <a:defRPr/>
            </a:pPr>
            <a:endParaRPr lang="en-US" sz="3200" dirty="0">
              <a:latin typeface="Andes" panose="02000000000000000000" pitchFamily="50" charset="0"/>
            </a:endParaRPr>
          </a:p>
        </p:txBody>
      </p:sp>
    </p:spTree>
    <p:extLst>
      <p:ext uri="{BB962C8B-B14F-4D97-AF65-F5344CB8AC3E}">
        <p14:creationId xmlns:p14="http://schemas.microsoft.com/office/powerpoint/2010/main" val="198738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228600" y="685800"/>
            <a:ext cx="8229600" cy="4754563"/>
          </a:xfrm>
          <a:noFill/>
        </p:spPr>
        <p:txBody>
          <a:bodyPr/>
          <a:lstStyle/>
          <a:p>
            <a:pPr marL="0" indent="0">
              <a:buFont typeface="Arial" charset="0"/>
              <a:buNone/>
              <a:defRPr/>
            </a:pPr>
            <a:endParaRPr lang="en-US" sz="2400" dirty="0" smtClean="0"/>
          </a:p>
          <a:p>
            <a:pPr marL="0" indent="0">
              <a:buFont typeface="Arial" charset="0"/>
              <a:buNone/>
              <a:defRPr/>
            </a:pPr>
            <a:r>
              <a:rPr lang="en-US" sz="2400" dirty="0" smtClean="0"/>
              <a:t>“</a:t>
            </a:r>
            <a:r>
              <a:rPr lang="es-ES_tradnl" sz="2400" dirty="0" smtClean="0"/>
              <a:t>Es el proceso por el cual las personas, organizaciones y sociedades fortalecen su habilidad</a:t>
            </a:r>
            <a:r>
              <a:rPr lang="es-ES_tradnl" sz="2400" dirty="0" smtClean="0">
                <a:solidFill>
                  <a:schemeClr val="accent1">
                    <a:lumMod val="50000"/>
                  </a:schemeClr>
                </a:solidFill>
              </a:rPr>
              <a:t> </a:t>
            </a:r>
            <a:r>
              <a:rPr lang="es-ES_tradnl" sz="2400" dirty="0" smtClean="0"/>
              <a:t>para abordar los asuntos ambientales, manejar las cuestiones relativas a los recursos naturales e incorporar la sostenibilidad ambiental en las políticas, las decisiones y los planes de desarrollo”.</a:t>
            </a:r>
            <a:endParaRPr lang="es-ES_tradnl" sz="2400" b="1" dirty="0">
              <a:solidFill>
                <a:schemeClr val="bg1"/>
              </a:solidFill>
              <a:ea typeface="+mn-ea"/>
              <a:cs typeface="Arial" charset="0"/>
            </a:endParaRPr>
          </a:p>
        </p:txBody>
      </p:sp>
      <p:sp>
        <p:nvSpPr>
          <p:cNvPr id="1229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2800" b="1" dirty="0" smtClean="0">
                <a:solidFill>
                  <a:schemeClr val="bg1"/>
                </a:solidFill>
              </a:rPr>
              <a:t>¿Qué se entiende por el desarrollo de capacidades?</a:t>
            </a:r>
            <a:endParaRPr lang="es-ES_tradnl" altLang="en-US" sz="2800" b="1" dirty="0">
              <a:solidFill>
                <a:schemeClr val="bg1"/>
              </a:solidFill>
            </a:endParaRPr>
          </a:p>
        </p:txBody>
      </p:sp>
      <p:pic>
        <p:nvPicPr>
          <p:cNvPr id="12292"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1063" y="3581400"/>
            <a:ext cx="27511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3489325"/>
            <a:ext cx="2967038"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27800" y="3276600"/>
            <a:ext cx="170180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8617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228600" y="152400"/>
            <a:ext cx="8534400" cy="1219200"/>
          </a:xfrm>
        </p:spPr>
        <p:txBody>
          <a:bodyPr/>
          <a:lstStyle/>
          <a:p>
            <a:r>
              <a:rPr lang="en-US" altLang="en-US" sz="2400" dirty="0" smtClean="0">
                <a:ea typeface="ＭＳ Ｐゴシック" panose="020B0600070205080204" pitchFamily="34" charset="-128"/>
              </a:rPr>
              <a:t/>
            </a:r>
            <a:br>
              <a:rPr lang="en-US" altLang="en-US" sz="2400" dirty="0" smtClean="0">
                <a:ea typeface="ＭＳ Ｐゴシック" panose="020B0600070205080204" pitchFamily="34" charset="-128"/>
              </a:rPr>
            </a:br>
            <a:r>
              <a:rPr lang="en-US" altLang="en-US" sz="2400" dirty="0" smtClean="0">
                <a:ea typeface="ＭＳ Ｐゴシック" panose="020B0600070205080204" pitchFamily="34" charset="-128"/>
              </a:rPr>
              <a:t/>
            </a:r>
            <a:br>
              <a:rPr lang="en-US" altLang="en-US" sz="2400" dirty="0" smtClean="0">
                <a:ea typeface="ＭＳ Ｐゴシック" panose="020B0600070205080204" pitchFamily="34" charset="-128"/>
              </a:rPr>
            </a:br>
            <a:r>
              <a:rPr lang="es-ES_tradnl" altLang="en-US" sz="2200" dirty="0" smtClean="0">
                <a:ea typeface="ＭＳ Ｐゴシック" panose="020B0600070205080204" pitchFamily="34" charset="-128"/>
              </a:rPr>
              <a:t>Cuatro vías para desarrollar la capacidad de los países para implementar las convenciones de Río (Decisión del Consejo C/22.8)</a:t>
            </a:r>
          </a:p>
        </p:txBody>
      </p:sp>
      <p:grpSp>
        <p:nvGrpSpPr>
          <p:cNvPr id="14339" name="Group 13"/>
          <p:cNvGrpSpPr>
            <a:grpSpLocks/>
          </p:cNvGrpSpPr>
          <p:nvPr/>
        </p:nvGrpSpPr>
        <p:grpSpPr bwMode="auto">
          <a:xfrm>
            <a:off x="304800" y="1676400"/>
            <a:ext cx="8686801" cy="4129179"/>
            <a:chOff x="533400" y="1404937"/>
            <a:chExt cx="8071806" cy="4131035"/>
          </a:xfrm>
        </p:grpSpPr>
        <p:sp>
          <p:nvSpPr>
            <p:cNvPr id="14341" name="Text Box 3"/>
            <p:cNvSpPr txBox="1">
              <a:spLocks noChangeArrowheads="1"/>
            </p:cNvSpPr>
            <p:nvPr/>
          </p:nvSpPr>
          <p:spPr bwMode="auto">
            <a:xfrm>
              <a:off x="918063" y="1404937"/>
              <a:ext cx="7385538" cy="369446"/>
            </a:xfrm>
            <a:prstGeom prst="rect">
              <a:avLst/>
            </a:prstGeom>
            <a:solidFill>
              <a:srgbClr val="F2F2F2"/>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50000"/>
                </a:spcBef>
                <a:buFontTx/>
                <a:buNone/>
              </a:pPr>
              <a:r>
                <a:rPr lang="es-ES_tradnl" altLang="en-US" sz="1800" b="1" dirty="0" smtClean="0">
                  <a:solidFill>
                    <a:srgbClr val="007542"/>
                  </a:solidFill>
                </a:rPr>
                <a:t>Se desarrolla la capacidad a través de:</a:t>
              </a:r>
              <a:endParaRPr lang="es-ES_tradnl" altLang="en-US" sz="1800" b="1" dirty="0">
                <a:solidFill>
                  <a:srgbClr val="007542"/>
                </a:solidFill>
              </a:endParaRPr>
            </a:p>
          </p:txBody>
        </p:sp>
        <p:sp>
          <p:nvSpPr>
            <p:cNvPr id="2" name="Text Box 4"/>
            <p:cNvSpPr txBox="1">
              <a:spLocks noChangeArrowheads="1"/>
            </p:cNvSpPr>
            <p:nvPr/>
          </p:nvSpPr>
          <p:spPr bwMode="auto">
            <a:xfrm>
              <a:off x="533400" y="2451571"/>
              <a:ext cx="1785938" cy="1354826"/>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s-ES_tradnl" sz="2000" b="1" dirty="0" err="1" smtClean="0">
                  <a:solidFill>
                    <a:schemeClr val="tx1">
                      <a:lumMod val="65000"/>
                      <a:lumOff val="35000"/>
                    </a:schemeClr>
                  </a:solidFill>
                  <a:latin typeface="Calibri" charset="0"/>
                  <a:ea typeface="Arial" charset="0"/>
                  <a:cs typeface="Arial" charset="0"/>
                </a:rPr>
                <a:t>Autoevaluacion</a:t>
              </a:r>
              <a:r>
                <a:rPr lang="es-ES_tradnl" sz="2000" b="1" dirty="0" smtClean="0">
                  <a:solidFill>
                    <a:schemeClr val="tx1">
                      <a:lumMod val="65000"/>
                      <a:lumOff val="35000"/>
                    </a:schemeClr>
                  </a:solidFill>
                  <a:latin typeface="Calibri" charset="0"/>
                  <a:ea typeface="Arial" charset="0"/>
                  <a:cs typeface="Arial" charset="0"/>
                </a:rPr>
                <a:t> de la capacidad nacional (AECN)</a:t>
              </a:r>
              <a:endParaRPr lang="es-ES_tradnl" sz="2000" b="1" dirty="0">
                <a:solidFill>
                  <a:schemeClr val="tx1">
                    <a:lumMod val="65000"/>
                    <a:lumOff val="35000"/>
                  </a:schemeClr>
                </a:solidFill>
                <a:latin typeface="Calibri" charset="0"/>
                <a:ea typeface="Arial" charset="0"/>
                <a:cs typeface="Arial" charset="0"/>
              </a:endParaRPr>
            </a:p>
          </p:txBody>
        </p:sp>
        <p:sp>
          <p:nvSpPr>
            <p:cNvPr id="7174" name="Text Box 5"/>
            <p:cNvSpPr txBox="1">
              <a:spLocks noChangeArrowheads="1"/>
            </p:cNvSpPr>
            <p:nvPr/>
          </p:nvSpPr>
          <p:spPr bwMode="auto">
            <a:xfrm>
              <a:off x="2732088" y="2451570"/>
              <a:ext cx="1673225" cy="2586485"/>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2.</a:t>
              </a:r>
            </a:p>
            <a:p>
              <a:pPr algn="ctr">
                <a:defRPr/>
              </a:pPr>
              <a:r>
                <a:rPr lang="es-ES_tradnl" sz="2000" b="1" dirty="0" smtClean="0">
                  <a:solidFill>
                    <a:srgbClr val="595959"/>
                  </a:solidFill>
                  <a:latin typeface="Calibri" pitchFamily="-109" charset="0"/>
                </a:rPr>
                <a:t>Mayor atención al desarrollo de la capacidad en los proyectos individuales</a:t>
              </a:r>
            </a:p>
          </p:txBody>
        </p:sp>
        <p:sp>
          <p:nvSpPr>
            <p:cNvPr id="7175" name="Text Box 6"/>
            <p:cNvSpPr txBox="1">
              <a:spLocks noChangeArrowheads="1"/>
            </p:cNvSpPr>
            <p:nvPr/>
          </p:nvSpPr>
          <p:spPr bwMode="auto">
            <a:xfrm>
              <a:off x="4841875" y="2451570"/>
              <a:ext cx="1711325" cy="2648068"/>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3.</a:t>
              </a:r>
            </a:p>
            <a:p>
              <a:pPr algn="ctr">
                <a:defRPr/>
              </a:pPr>
              <a:endParaRPr lang="en-US" sz="2200" b="1" dirty="0" smtClean="0">
                <a:solidFill>
                  <a:srgbClr val="595959"/>
                </a:solidFill>
                <a:latin typeface="Calibri" pitchFamily="-109" charset="0"/>
              </a:endParaRPr>
            </a:p>
            <a:p>
              <a:pPr algn="ctr">
                <a:defRPr/>
              </a:pPr>
              <a:r>
                <a:rPr lang="es-ES_tradnl" sz="2000" b="1" dirty="0" smtClean="0">
                  <a:solidFill>
                    <a:srgbClr val="595959"/>
                  </a:solidFill>
                  <a:latin typeface="Calibri" pitchFamily="-109" charset="0"/>
                </a:rPr>
                <a:t>Proyectos de desarrollo de la capacidad en distintas esferas (CCCD) </a:t>
              </a:r>
            </a:p>
            <a:p>
              <a:pPr algn="ctr">
                <a:defRPr/>
              </a:pPr>
              <a:endParaRPr lang="en-US" sz="2200" b="1" dirty="0" smtClean="0">
                <a:solidFill>
                  <a:srgbClr val="595959"/>
                </a:solidFill>
                <a:latin typeface="Calibri" pitchFamily="-109" charset="0"/>
              </a:endParaRPr>
            </a:p>
          </p:txBody>
        </p:sp>
        <p:sp>
          <p:nvSpPr>
            <p:cNvPr id="7176" name="Text Box 7"/>
            <p:cNvSpPr txBox="1">
              <a:spLocks noChangeArrowheads="1"/>
            </p:cNvSpPr>
            <p:nvPr/>
          </p:nvSpPr>
          <p:spPr bwMode="auto">
            <a:xfrm>
              <a:off x="6835073" y="2472218"/>
              <a:ext cx="1770133" cy="3063754"/>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wrap="square">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4. </a:t>
              </a:r>
            </a:p>
            <a:p>
              <a:pPr algn="ctr">
                <a:defRPr/>
              </a:pPr>
              <a:r>
                <a:rPr lang="es-ES_tradnl" sz="1900" b="1" dirty="0" smtClean="0">
                  <a:solidFill>
                    <a:srgbClr val="595959"/>
                  </a:solidFill>
                  <a:latin typeface="Calibri" pitchFamily="-109" charset="0"/>
                </a:rPr>
                <a:t>Programas cruciales para el desarrollo de la capacidad en los países menos adelantados y en los pequeños Estados insulares en desarrollo</a:t>
              </a:r>
              <a:endParaRPr lang="en-US" sz="1900" b="1" dirty="0" smtClean="0">
                <a:latin typeface="Calibri" pitchFamily="-109" charset="0"/>
              </a:endParaRPr>
            </a:p>
          </p:txBody>
        </p:sp>
        <p:sp>
          <p:nvSpPr>
            <p:cNvPr id="14346" name="AutoShape 8"/>
            <p:cNvSpPr>
              <a:spLocks noChangeArrowheads="1"/>
            </p:cNvSpPr>
            <p:nvPr/>
          </p:nvSpPr>
          <p:spPr bwMode="auto">
            <a:xfrm>
              <a:off x="105269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dirty="0"/>
            </a:p>
          </p:txBody>
        </p:sp>
        <p:sp>
          <p:nvSpPr>
            <p:cNvPr id="14347" name="AutoShape 9"/>
            <p:cNvSpPr>
              <a:spLocks noChangeArrowheads="1"/>
            </p:cNvSpPr>
            <p:nvPr/>
          </p:nvSpPr>
          <p:spPr bwMode="auto">
            <a:xfrm>
              <a:off x="3125071"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dirty="0"/>
            </a:p>
          </p:txBody>
        </p:sp>
        <p:sp>
          <p:nvSpPr>
            <p:cNvPr id="14348" name="AutoShape 10"/>
            <p:cNvSpPr>
              <a:spLocks noChangeArrowheads="1"/>
            </p:cNvSpPr>
            <p:nvPr/>
          </p:nvSpPr>
          <p:spPr bwMode="auto">
            <a:xfrm>
              <a:off x="5202253"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dirty="0"/>
            </a:p>
          </p:txBody>
        </p:sp>
        <p:sp>
          <p:nvSpPr>
            <p:cNvPr id="14349" name="AutoShape 11"/>
            <p:cNvSpPr>
              <a:spLocks noChangeArrowheads="1"/>
            </p:cNvSpPr>
            <p:nvPr/>
          </p:nvSpPr>
          <p:spPr bwMode="auto">
            <a:xfrm>
              <a:off x="727943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dirty="0"/>
            </a:p>
          </p:txBody>
        </p:sp>
      </p:grpSp>
      <p:sp>
        <p:nvSpPr>
          <p:cNvPr id="14340" name="Title 3"/>
          <p:cNvSpPr txBox="1">
            <a:spLocks/>
          </p:cNvSpPr>
          <p:nvPr/>
        </p:nvSpPr>
        <p:spPr bwMode="auto">
          <a:xfrm>
            <a:off x="-12879" y="-152400"/>
            <a:ext cx="9144000" cy="9144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b="1" dirty="0" smtClean="0">
                <a:solidFill>
                  <a:schemeClr val="bg1"/>
                </a:solidFill>
              </a:rPr>
              <a:t>Enfoque estratégico en el desarrollo de la capacidad (FMAM)</a:t>
            </a:r>
            <a:endParaRPr lang="es-ES_tradnl" altLang="en-US" b="1" dirty="0">
              <a:solidFill>
                <a:schemeClr val="bg1"/>
              </a:solidFill>
            </a:endParaRPr>
          </a:p>
        </p:txBody>
      </p:sp>
    </p:spTree>
    <p:extLst>
      <p:ext uri="{BB962C8B-B14F-4D97-AF65-F5344CB8AC3E}">
        <p14:creationId xmlns:p14="http://schemas.microsoft.com/office/powerpoint/2010/main" val="21992802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ctrTitle"/>
          </p:nvPr>
        </p:nvSpPr>
        <p:spPr>
          <a:xfrm>
            <a:off x="3657600" y="2971800"/>
            <a:ext cx="5486400" cy="3176588"/>
          </a:xfrm>
        </p:spPr>
        <p:txBody>
          <a:bodyPr/>
          <a:lstStyle/>
          <a:p>
            <a:pPr algn="l"/>
            <a:r>
              <a:rPr lang="en-US" altLang="en-US" dirty="0" smtClean="0">
                <a:solidFill>
                  <a:schemeClr val="bg1"/>
                </a:solidFill>
                <a:latin typeface="Times New Roman" panose="02020603050405020304" pitchFamily="18" charset="0"/>
                <a:ea typeface="ＭＳ Ｐゴシック" panose="020B0600070205080204" pitchFamily="34" charset="-128"/>
                <a:cs typeface="Times New Roman" panose="02020603050405020304" pitchFamily="18" charset="0"/>
              </a:rPr>
              <a:t>National Capacity Self-Assessments: </a:t>
            </a:r>
            <a:r>
              <a:rPr lang="en-US" altLang="en-US" sz="4000" dirty="0" smtClean="0">
                <a:solidFill>
                  <a:schemeClr val="bg1"/>
                </a:solidFill>
                <a:latin typeface="Times New Roman" panose="02020603050405020304" pitchFamily="18" charset="0"/>
                <a:ea typeface="ＭＳ Ｐゴシック" panose="020B0600070205080204" pitchFamily="34" charset="-128"/>
                <a:cs typeface="Times New Roman" panose="02020603050405020304" pitchFamily="18" charset="0"/>
              </a:rPr>
              <a:t>Results, Lessons Learned, Opportunities</a:t>
            </a:r>
          </a:p>
        </p:txBody>
      </p:sp>
      <p:sp>
        <p:nvSpPr>
          <p:cNvPr id="16387"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fld id="{51A59792-D516-481E-A2AE-C75BD2A1A071}" type="slidenum">
              <a:rPr lang="fr-CA" altLang="en-US" sz="1800" smtClean="0">
                <a:latin typeface="Arial" panose="020B0604020202020204" pitchFamily="34" charset="0"/>
              </a:rPr>
              <a:pPr eaLnBrk="1" hangingPunct="1">
                <a:spcBef>
                  <a:spcPct val="0"/>
                </a:spcBef>
                <a:buFontTx/>
                <a:buNone/>
              </a:pPr>
              <a:t>23</a:t>
            </a:fld>
            <a:endParaRPr lang="fr-CA" altLang="en-US" sz="1800" dirty="0" smtClean="0">
              <a:latin typeface="Arial" panose="020B0604020202020204" pitchFamily="34" charset="0"/>
            </a:endParaRPr>
          </a:p>
        </p:txBody>
      </p:sp>
      <p:pic>
        <p:nvPicPr>
          <p:cNvPr id="16388" name="Picture 5" descr="NCSA SR cove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108075"/>
            <a:ext cx="33575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609600" y="2722563"/>
            <a:ext cx="1785938" cy="2277547"/>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s-ES_tradnl" sz="2400" b="1" dirty="0" smtClean="0">
                <a:solidFill>
                  <a:schemeClr val="tx1">
                    <a:lumMod val="65000"/>
                    <a:lumOff val="35000"/>
                  </a:schemeClr>
                </a:solidFill>
                <a:latin typeface="Calibri" charset="0"/>
                <a:ea typeface="Arial" charset="0"/>
                <a:cs typeface="Arial" charset="0"/>
              </a:rPr>
              <a:t>Autoevalua-ciones de la capacidad nacional (AECN)</a:t>
            </a:r>
            <a:endParaRPr lang="es-ES_tradnl" sz="2400" b="1" dirty="0">
              <a:solidFill>
                <a:schemeClr val="tx1">
                  <a:lumMod val="65000"/>
                  <a:lumOff val="35000"/>
                </a:schemeClr>
              </a:solidFill>
              <a:latin typeface="Calibri" charset="0"/>
              <a:ea typeface="Arial" charset="0"/>
              <a:cs typeface="Arial" charset="0"/>
            </a:endParaRPr>
          </a:p>
        </p:txBody>
      </p:sp>
      <p:sp>
        <p:nvSpPr>
          <p:cNvPr id="16390" name="AutoShape 8"/>
          <p:cNvSpPr>
            <a:spLocks noChangeArrowheads="1"/>
          </p:cNvSpPr>
          <p:nvPr/>
        </p:nvSpPr>
        <p:spPr bwMode="auto">
          <a:xfrm>
            <a:off x="1128713" y="2187575"/>
            <a:ext cx="720725" cy="476250"/>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dirty="0"/>
          </a:p>
        </p:txBody>
      </p:sp>
    </p:spTree>
    <p:extLst>
      <p:ext uri="{BB962C8B-B14F-4D97-AF65-F5344CB8AC3E}">
        <p14:creationId xmlns:p14="http://schemas.microsoft.com/office/powerpoint/2010/main" val="9999498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57200" y="685800"/>
            <a:ext cx="8229600" cy="5410200"/>
          </a:xfrm>
        </p:spPr>
        <p:txBody>
          <a:bodyPr/>
          <a:lstStyle/>
          <a:p>
            <a:pPr eaLnBrk="1" hangingPunct="1">
              <a:lnSpc>
                <a:spcPct val="70000"/>
              </a:lnSpc>
              <a:buFont typeface="Arial" charset="0"/>
              <a:buChar char="•"/>
              <a:defRPr/>
            </a:pPr>
            <a:endParaRPr lang="es-ES_tradnl" sz="2200" dirty="0" smtClean="0">
              <a:solidFill>
                <a:srgbClr val="595959"/>
              </a:solidFill>
              <a:ea typeface="ＭＳ Ｐゴシック" pitchFamily="34" charset="-128"/>
            </a:endParaRPr>
          </a:p>
          <a:p>
            <a:pPr>
              <a:lnSpc>
                <a:spcPts val="2880"/>
              </a:lnSpc>
              <a:buFont typeface="Arial" charset="0"/>
              <a:buChar char="•"/>
              <a:defRPr/>
            </a:pPr>
            <a:r>
              <a:rPr lang="es-ES_tradnl" sz="2400" dirty="0" smtClean="0"/>
              <a:t>Muy pertinentes para subsanar las deficiencias de capacidad detectadas en las AECN.</a:t>
            </a:r>
          </a:p>
          <a:p>
            <a:pPr eaLnBrk="1" hangingPunct="1">
              <a:lnSpc>
                <a:spcPts val="2880"/>
              </a:lnSpc>
              <a:buFont typeface="Arial" charset="0"/>
              <a:buChar char="•"/>
              <a:defRPr/>
            </a:pPr>
            <a:r>
              <a:rPr lang="es-ES_tradnl" sz="2400" dirty="0" smtClean="0"/>
              <a:t>Los proyectos fortalecieron los procesos multisectoriales, fomentaron la armonización de políticas y legislaciones e incorporaron las cuestiones ambientales mundiales.</a:t>
            </a:r>
          </a:p>
          <a:p>
            <a:pPr eaLnBrk="1" hangingPunct="1">
              <a:lnSpc>
                <a:spcPts val="2880"/>
              </a:lnSpc>
              <a:buFont typeface="Arial" charset="0"/>
              <a:buChar char="•"/>
              <a:defRPr/>
            </a:pPr>
            <a:r>
              <a:rPr lang="es-ES_tradnl" sz="2400" dirty="0" smtClean="0"/>
              <a:t>Emplearon un enfoque holístico para desarrollar las capacidades requeridas; se subsanaron los cuellos de botella </a:t>
            </a:r>
            <a:br>
              <a:rPr lang="es-ES_tradnl" sz="2400" dirty="0" smtClean="0"/>
            </a:br>
            <a:r>
              <a:rPr lang="es-ES_tradnl" sz="2400" dirty="0" smtClean="0"/>
              <a:t>y la falta de aptitudes y conocimientos.</a:t>
            </a:r>
          </a:p>
          <a:p>
            <a:pPr marL="0" indent="0" eaLnBrk="1" hangingPunct="1">
              <a:lnSpc>
                <a:spcPts val="2880"/>
              </a:lnSpc>
              <a:buFont typeface="Arial" panose="020B0604020202020204" pitchFamily="34" charset="0"/>
              <a:buNone/>
              <a:defRPr/>
            </a:pPr>
            <a:r>
              <a:rPr lang="es-ES_tradnl" sz="2200" dirty="0" smtClean="0">
                <a:solidFill>
                  <a:srgbClr val="595959"/>
                </a:solidFill>
                <a:ea typeface="ＭＳ Ｐゴシック" pitchFamily="34" charset="-128"/>
              </a:rPr>
              <a:t>	</a:t>
            </a:r>
            <a:r>
              <a:rPr lang="es-ES_tradnl" sz="1800" dirty="0" smtClean="0">
                <a:ea typeface="ＭＳ Ｐゴシック" pitchFamily="34" charset="-128"/>
              </a:rPr>
              <a:t>				</a:t>
            </a:r>
          </a:p>
          <a:p>
            <a:pPr marL="0" indent="0" eaLnBrk="1" hangingPunct="1">
              <a:lnSpc>
                <a:spcPct val="70000"/>
              </a:lnSpc>
              <a:buFont typeface="Arial" charset="0"/>
              <a:buNone/>
              <a:defRPr/>
            </a:pPr>
            <a:endParaRPr lang="es-ES_tradnl" sz="1800" dirty="0" smtClean="0">
              <a:ea typeface="ＭＳ Ｐゴシック" pitchFamily="34" charset="-128"/>
            </a:endParaRPr>
          </a:p>
          <a:p>
            <a:pPr eaLnBrk="1" hangingPunct="1">
              <a:lnSpc>
                <a:spcPct val="70000"/>
              </a:lnSpc>
              <a:buFont typeface="Arial" charset="0"/>
              <a:buChar char="•"/>
              <a:defRPr/>
            </a:pPr>
            <a:endParaRPr lang="es-ES_tradnl" sz="1800" dirty="0" smtClean="0">
              <a:ea typeface="ＭＳ Ｐゴシック" pitchFamily="34" charset="-128"/>
            </a:endParaRPr>
          </a:p>
          <a:p>
            <a:pPr eaLnBrk="1" hangingPunct="1">
              <a:lnSpc>
                <a:spcPct val="70000"/>
              </a:lnSpc>
              <a:buFont typeface="Arial" charset="0"/>
              <a:buChar char="•"/>
              <a:defRPr/>
            </a:pPr>
            <a:endParaRPr lang="es-ES_tradnl" sz="1800" dirty="0" smtClean="0">
              <a:ea typeface="ＭＳ Ｐゴシック" pitchFamily="34" charset="-128"/>
            </a:endParaRPr>
          </a:p>
          <a:p>
            <a:pPr marL="0" indent="0" eaLnBrk="1" hangingPunct="1">
              <a:lnSpc>
                <a:spcPct val="70000"/>
              </a:lnSpc>
              <a:buFont typeface="Arial" charset="0"/>
              <a:buNone/>
              <a:defRPr/>
            </a:pPr>
            <a:endParaRPr lang="es-ES_tradnl" sz="1800" dirty="0" smtClean="0">
              <a:ea typeface="ＭＳ Ｐゴシック" pitchFamily="34" charset="-128"/>
            </a:endParaRPr>
          </a:p>
        </p:txBody>
      </p:sp>
      <p:sp>
        <p:nvSpPr>
          <p:cNvPr id="18435"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2400" b="1" dirty="0" smtClean="0">
                <a:solidFill>
                  <a:schemeClr val="bg1"/>
                </a:solidFill>
              </a:rPr>
              <a:t>23 proyectos de desarrollo de la capacidad (CB2) en el FMAM-4: Evaluación independiente</a:t>
            </a:r>
            <a:endParaRPr lang="es-ES_tradnl" altLang="en-US" sz="2400" b="1" dirty="0">
              <a:solidFill>
                <a:schemeClr val="bg1"/>
              </a:solidFill>
            </a:endParaRPr>
          </a:p>
        </p:txBody>
      </p:sp>
      <p:pic>
        <p:nvPicPr>
          <p:cNvPr id="18436"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5400" y="4283075"/>
            <a:ext cx="2616200"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70488" y="4283075"/>
            <a:ext cx="1154112"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46464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6912" y="1166019"/>
            <a:ext cx="8229600" cy="4525962"/>
          </a:xfrm>
        </p:spPr>
        <p:txBody>
          <a:bodyPr>
            <a:normAutofit/>
          </a:bodyPr>
          <a:lstStyle/>
          <a:p>
            <a:pPr marL="0" indent="0" eaLnBrk="1" hangingPunct="1">
              <a:lnSpc>
                <a:spcPct val="120000"/>
              </a:lnSpc>
              <a:buFont typeface="Arial" charset="0"/>
              <a:buNone/>
              <a:defRPr/>
            </a:pPr>
            <a:r>
              <a:rPr lang="es-ES_tradnl" sz="2400" dirty="0" smtClean="0"/>
              <a:t>Ayudar a los países a cumplir y mantener los resultados ambientales a escala mundial fortaleciendo las capacidades clave que les permiten afrontar los desafíos y eliminar los obstáculos comunes a los acuerdos multilaterales sobre medio ambiente a los que FMAM presta servicios, e incorporar las cuestiones relativas al medio ambiente </a:t>
            </a:r>
            <a:br>
              <a:rPr lang="es-ES_tradnl" sz="2400" dirty="0" smtClean="0"/>
            </a:br>
            <a:r>
              <a:rPr lang="es-ES_tradnl" sz="2400" dirty="0" smtClean="0"/>
              <a:t>mundial en los procesos de </a:t>
            </a:r>
            <a:br>
              <a:rPr lang="es-ES_tradnl" sz="2400" dirty="0" smtClean="0"/>
            </a:br>
            <a:r>
              <a:rPr lang="es-ES_tradnl" sz="2400" dirty="0" smtClean="0"/>
              <a:t>toma de decisión.</a:t>
            </a:r>
          </a:p>
          <a:p>
            <a:pPr marL="0" indent="0" eaLnBrk="1" hangingPunct="1">
              <a:lnSpc>
                <a:spcPct val="120000"/>
              </a:lnSpc>
              <a:buFont typeface="Arial" charset="0"/>
              <a:buNone/>
              <a:defRPr/>
            </a:pPr>
            <a:endParaRPr lang="en-US" dirty="0" smtClean="0">
              <a:solidFill>
                <a:schemeClr val="tx1">
                  <a:lumMod val="65000"/>
                  <a:lumOff val="35000"/>
                </a:schemeClr>
              </a:solidFill>
              <a:ea typeface="+mn-ea"/>
            </a:endParaRPr>
          </a:p>
        </p:txBody>
      </p:sp>
      <p:sp>
        <p:nvSpPr>
          <p:cNvPr id="2253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b="1" dirty="0" smtClean="0">
                <a:solidFill>
                  <a:schemeClr val="bg1"/>
                </a:solidFill>
              </a:rPr>
              <a:t>Meta general de los proyectos de CCCD del FMAM-6</a:t>
            </a:r>
            <a:endParaRPr lang="es-ES_tradnl" altLang="en-US" b="1" dirty="0">
              <a:solidFill>
                <a:schemeClr val="bg1"/>
              </a:solidFill>
            </a:endParaRPr>
          </a:p>
        </p:txBody>
      </p:sp>
      <p:sp>
        <p:nvSpPr>
          <p:cNvPr id="22532" name="Title 1"/>
          <p:cNvSpPr>
            <a:spLocks noGrp="1"/>
          </p:cNvSpPr>
          <p:nvPr>
            <p:ph type="title"/>
          </p:nvPr>
        </p:nvSpPr>
        <p:spPr>
          <a:xfrm>
            <a:off x="228600" y="685800"/>
            <a:ext cx="8839200" cy="457200"/>
          </a:xfrm>
        </p:spPr>
        <p:txBody>
          <a:bodyPr/>
          <a:lstStyle/>
          <a:p>
            <a:pPr eaLnBrk="1" hangingPunct="1"/>
            <a:r>
              <a:rPr lang="en-US" altLang="en-US" sz="2200" i="1" dirty="0" smtClean="0">
                <a:solidFill>
                  <a:srgbClr val="007542"/>
                </a:solidFill>
                <a:ea typeface="ＭＳ Ｐゴシック" panose="020B0600070205080204" pitchFamily="34" charset="-128"/>
              </a:rPr>
              <a:t>(</a:t>
            </a:r>
            <a:r>
              <a:rPr lang="es-ES_tradnl" altLang="en-US" sz="2200" i="1" dirty="0" smtClean="0">
                <a:solidFill>
                  <a:srgbClr val="007542"/>
                </a:solidFill>
                <a:ea typeface="ＭＳ Ｐゴシック" panose="020B0600070205080204" pitchFamily="34" charset="-128"/>
              </a:rPr>
              <a:t>Monto disponible: US$34 millones</a:t>
            </a:r>
            <a:r>
              <a:rPr lang="en-US" altLang="en-US" sz="2200" i="1" dirty="0" smtClean="0">
                <a:solidFill>
                  <a:srgbClr val="007542"/>
                </a:solidFill>
                <a:ea typeface="ＭＳ Ｐゴシック" panose="020B0600070205080204" pitchFamily="34" charset="-128"/>
              </a:rPr>
              <a:t>)</a:t>
            </a:r>
          </a:p>
        </p:txBody>
      </p:sp>
      <p:pic>
        <p:nvPicPr>
          <p:cNvPr id="22533" name="Pictur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429000"/>
            <a:ext cx="4354512"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75104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457200" y="990600"/>
            <a:ext cx="8229600" cy="4724400"/>
          </a:xfrm>
        </p:spPr>
        <p:txBody>
          <a:bodyPr/>
          <a:lstStyle/>
          <a:p>
            <a:r>
              <a:rPr lang="es-ES_tradnl" altLang="en-US" sz="2400" dirty="0" smtClean="0">
                <a:ea typeface="ＭＳ Ｐゴシック" panose="020B0600070205080204" pitchFamily="34" charset="-128"/>
              </a:rPr>
              <a:t>CCCD-1: Integrar las necesidades relativas al medio ambiente mundial en el seguimiento y en los sistemas de información para la gestión. </a:t>
            </a:r>
          </a:p>
          <a:p>
            <a:r>
              <a:rPr lang="es-ES_tradnl" altLang="en-US" sz="2400" dirty="0" smtClean="0">
                <a:ea typeface="ＭＳ Ｐゴシック" panose="020B0600070205080204" pitchFamily="34" charset="-128"/>
              </a:rPr>
              <a:t>CCCD-2: Fortalecer las estructuras y los mecanismos de consulta y gestión. </a:t>
            </a:r>
          </a:p>
          <a:p>
            <a:r>
              <a:rPr lang="es-ES_tradnl" altLang="en-US" sz="2400" dirty="0" smtClean="0">
                <a:ea typeface="ＭＳ Ｐゴシック" panose="020B0600070205080204" pitchFamily="34" charset="-128"/>
              </a:rPr>
              <a:t>CCCD-3: Integrar las disposiciones de los acuerdos multilaterales sobre medio ambiente en los marcos nacionales legislativos, normativos y de políticas. </a:t>
            </a:r>
          </a:p>
          <a:p>
            <a:r>
              <a:rPr lang="es-ES_tradnl" altLang="en-US" sz="2400" dirty="0" smtClean="0">
                <a:ea typeface="ＭＳ Ｐゴシック" panose="020B0600070205080204" pitchFamily="34" charset="-128"/>
              </a:rPr>
              <a:t>CCCD-4: Poner a prueba herramientas económicas y financieras innovadoras para la implementación de los convenios y convenciones. </a:t>
            </a:r>
          </a:p>
          <a:p>
            <a:r>
              <a:rPr lang="es-ES_tradnl" altLang="en-US" sz="2400" dirty="0" smtClean="0">
                <a:ea typeface="ＭＳ Ｐゴシック" panose="020B0600070205080204" pitchFamily="34" charset="-128"/>
              </a:rPr>
              <a:t>CCCD-5: Actualizar las AECN. </a:t>
            </a:r>
          </a:p>
        </p:txBody>
      </p:sp>
      <p:sp>
        <p:nvSpPr>
          <p:cNvPr id="23555"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b="1" dirty="0" smtClean="0">
                <a:solidFill>
                  <a:schemeClr val="bg1"/>
                </a:solidFill>
              </a:rPr>
              <a:t>Objetivos estratégicos</a:t>
            </a:r>
            <a:endParaRPr lang="es-ES_tradnl" altLang="en-US" b="1" dirty="0">
              <a:solidFill>
                <a:schemeClr val="bg1"/>
              </a:solidFill>
            </a:endParaRPr>
          </a:p>
        </p:txBody>
      </p:sp>
    </p:spTree>
    <p:extLst>
      <p:ext uri="{BB962C8B-B14F-4D97-AF65-F5344CB8AC3E}">
        <p14:creationId xmlns:p14="http://schemas.microsoft.com/office/powerpoint/2010/main" val="5774296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534400" cy="4953000"/>
          </a:xfrm>
        </p:spPr>
        <p:txBody>
          <a:bodyPr>
            <a:noAutofit/>
          </a:bodyPr>
          <a:lstStyle/>
          <a:p>
            <a:pPr>
              <a:defRPr/>
            </a:pPr>
            <a:r>
              <a:rPr lang="es-ES_tradnl" sz="2200" dirty="0" smtClean="0"/>
              <a:t>Fortalecer las capacidades de los países menos adelantados y los pequeños Estados insulares en desarrollo.</a:t>
            </a:r>
          </a:p>
          <a:p>
            <a:pPr>
              <a:defRPr/>
            </a:pPr>
            <a:endParaRPr lang="es-ES_tradnl" sz="2200" dirty="0" smtClean="0"/>
          </a:p>
          <a:p>
            <a:pPr>
              <a:defRPr/>
            </a:pPr>
            <a:r>
              <a:rPr lang="es-ES_tradnl" sz="2200" dirty="0" smtClean="0"/>
              <a:t>Obtener resultados cuantificables y sostenibles de mejora de la </a:t>
            </a:r>
            <a:r>
              <a:rPr lang="es-ES_tradnl" sz="2200" dirty="0"/>
              <a:t>capacidad, </a:t>
            </a:r>
            <a:r>
              <a:rPr lang="es-ES_tradnl" sz="2200" dirty="0" smtClean="0"/>
              <a:t>e incluir indicadores de seguimiento. </a:t>
            </a:r>
          </a:p>
          <a:p>
            <a:pPr>
              <a:defRPr/>
            </a:pPr>
            <a:endParaRPr lang="es-ES_tradnl" sz="2200" dirty="0" smtClean="0"/>
          </a:p>
          <a:p>
            <a:pPr>
              <a:defRPr/>
            </a:pPr>
            <a:r>
              <a:rPr lang="es-ES_tradnl" sz="2200" dirty="0" smtClean="0"/>
              <a:t>Ser costo-efectivos a través de la armonización y la eficacia operativa en las obligaciones derivadas de los convenios y las convenciones.</a:t>
            </a:r>
          </a:p>
          <a:p>
            <a:pPr>
              <a:defRPr/>
            </a:pPr>
            <a:endParaRPr lang="es-ES_tradnl" sz="2200" dirty="0" smtClean="0"/>
          </a:p>
          <a:p>
            <a:pPr>
              <a:defRPr/>
            </a:pPr>
            <a:r>
              <a:rPr lang="es-ES_tradnl" sz="2200" dirty="0" smtClean="0"/>
              <a:t>Crear sinergias en la implementación de las tres convenciones de Río y otros acuerdos multilaterales sobre medio ambiente.</a:t>
            </a:r>
          </a:p>
          <a:p>
            <a:pPr>
              <a:defRPr/>
            </a:pPr>
            <a:endParaRPr lang="es-ES_tradnl" sz="2200" dirty="0" smtClean="0"/>
          </a:p>
          <a:p>
            <a:pPr>
              <a:defRPr/>
            </a:pPr>
            <a:r>
              <a:rPr lang="es-ES_tradnl" sz="2200" dirty="0" smtClean="0"/>
              <a:t>Complementar otras iniciativas del FMAM.</a:t>
            </a:r>
          </a:p>
          <a:p>
            <a:pPr marL="0" indent="0">
              <a:buFont typeface="Arial" panose="020B0604020202020204" pitchFamily="34" charset="0"/>
              <a:buNone/>
              <a:defRPr/>
            </a:pPr>
            <a:endParaRPr lang="en-US" sz="2400" dirty="0"/>
          </a:p>
          <a:p>
            <a:pPr marL="0" indent="0">
              <a:buFont typeface="Arial" charset="0"/>
              <a:buNone/>
              <a:defRPr/>
            </a:pPr>
            <a:endParaRPr lang="en-US" sz="2800" dirty="0"/>
          </a:p>
          <a:p>
            <a:pPr eaLnBrk="1" hangingPunct="1">
              <a:buFont typeface="Arial" charset="0"/>
              <a:buChar char="•"/>
              <a:defRPr/>
            </a:pPr>
            <a:endParaRPr lang="en-US" sz="1500" dirty="0" smtClean="0">
              <a:solidFill>
                <a:schemeClr val="tx1">
                  <a:lumMod val="65000"/>
                  <a:lumOff val="35000"/>
                </a:schemeClr>
              </a:solidFill>
              <a:ea typeface="+mn-ea"/>
            </a:endParaRPr>
          </a:p>
        </p:txBody>
      </p:sp>
      <p:sp>
        <p:nvSpPr>
          <p:cNvPr id="24579" name="Title 3"/>
          <p:cNvSpPr txBox="1">
            <a:spLocks/>
          </p:cNvSpPr>
          <p:nvPr/>
        </p:nvSpPr>
        <p:spPr bwMode="auto">
          <a:xfrm>
            <a:off x="0" y="0"/>
            <a:ext cx="9144000" cy="9906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b="1" dirty="0" smtClean="0">
                <a:solidFill>
                  <a:schemeClr val="bg1"/>
                </a:solidFill>
              </a:rPr>
              <a:t>Prioridades y áreas de interés del CCCD </a:t>
            </a:r>
            <a:br>
              <a:rPr lang="es-ES_tradnl" altLang="en-US" b="1" dirty="0" smtClean="0">
                <a:solidFill>
                  <a:schemeClr val="bg1"/>
                </a:solidFill>
              </a:rPr>
            </a:br>
            <a:r>
              <a:rPr lang="es-ES_tradnl" altLang="en-US" b="1" dirty="0" smtClean="0">
                <a:solidFill>
                  <a:schemeClr val="bg1"/>
                </a:solidFill>
              </a:rPr>
              <a:t>en el FMAM-6</a:t>
            </a:r>
            <a:endParaRPr lang="es-ES_tradnl" altLang="en-US" b="1" dirty="0">
              <a:solidFill>
                <a:schemeClr val="bg1"/>
              </a:solidFill>
            </a:endParaRPr>
          </a:p>
        </p:txBody>
      </p:sp>
    </p:spTree>
    <p:extLst>
      <p:ext uri="{BB962C8B-B14F-4D97-AF65-F5344CB8AC3E}">
        <p14:creationId xmlns:p14="http://schemas.microsoft.com/office/powerpoint/2010/main" val="35080434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txBox="1">
            <a:spLocks/>
          </p:cNvSpPr>
          <p:nvPr/>
        </p:nvSpPr>
        <p:spPr bwMode="auto">
          <a:xfrm>
            <a:off x="0" y="12954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dirty="0">
                <a:latin typeface="Arial" panose="020B0604020202020204" pitchFamily="34" charset="0"/>
              </a:rPr>
              <a:t> </a:t>
            </a:r>
            <a:endParaRPr lang="en-US" altLang="en-US" sz="4000" dirty="0">
              <a:latin typeface="Arial" panose="020B0604020202020204" pitchFamily="34" charset="0"/>
            </a:endParaRPr>
          </a:p>
          <a:p>
            <a:pPr algn="ctr" eaLnBrk="1" hangingPunct="1">
              <a:spcBef>
                <a:spcPct val="0"/>
              </a:spcBef>
              <a:buFontTx/>
              <a:buNone/>
            </a:pPr>
            <a:r>
              <a:rPr lang="es-ES_tradnl" altLang="en-US" sz="3800" b="1" dirty="0" smtClean="0">
                <a:solidFill>
                  <a:srgbClr val="00642D"/>
                </a:solidFill>
              </a:rPr>
              <a:t>Gracias por su atención</a:t>
            </a:r>
            <a:endParaRPr lang="es-ES_tradnl" altLang="en-US" sz="3800" b="1" dirty="0">
              <a:solidFill>
                <a:srgbClr val="00642D"/>
              </a:solidFill>
            </a:endParaRPr>
          </a:p>
        </p:txBody>
      </p:sp>
      <p:sp>
        <p:nvSpPr>
          <p:cNvPr id="25603" name="Title 3"/>
          <p:cNvSpPr txBox="1">
            <a:spLocks/>
          </p:cNvSpPr>
          <p:nvPr/>
        </p:nvSpPr>
        <p:spPr bwMode="auto">
          <a:xfrm>
            <a:off x="0" y="22860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3800" b="1" dirty="0" smtClean="0">
                <a:solidFill>
                  <a:srgbClr val="4D4D4D"/>
                </a:solidFill>
              </a:rPr>
              <a:t>¿Preguntas?</a:t>
            </a:r>
            <a:endParaRPr lang="es-ES_tradnl" altLang="en-US" sz="3800" b="1" dirty="0">
              <a:solidFill>
                <a:srgbClr val="4D4D4D"/>
              </a:solidFill>
            </a:endParaRPr>
          </a:p>
        </p:txBody>
      </p:sp>
      <p:sp>
        <p:nvSpPr>
          <p:cNvPr id="25604" name="Title 3"/>
          <p:cNvSpPr txBox="1">
            <a:spLocks/>
          </p:cNvSpPr>
          <p:nvPr/>
        </p:nvSpPr>
        <p:spPr bwMode="auto">
          <a:xfrm>
            <a:off x="1447800" y="3733800"/>
            <a:ext cx="6629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1600" b="1" dirty="0" smtClean="0">
                <a:solidFill>
                  <a:srgbClr val="00642D"/>
                </a:solidFill>
              </a:rPr>
              <a:t>Para obtener más información: Pilar Barrera Rey</a:t>
            </a:r>
          </a:p>
          <a:p>
            <a:pPr algn="ctr" eaLnBrk="1" hangingPunct="1">
              <a:spcBef>
                <a:spcPct val="0"/>
              </a:spcBef>
              <a:buFontTx/>
              <a:buNone/>
            </a:pPr>
            <a:r>
              <a:rPr lang="" altLang="en-US" sz="1600" b="1" dirty="0" smtClean="0">
                <a:solidFill>
                  <a:srgbClr val="00642D"/>
                </a:solidFill>
              </a:rPr>
              <a:t>Fondo para el Medio Ambiente Mundial</a:t>
            </a:r>
          </a:p>
          <a:p>
            <a:pPr algn="ctr" eaLnBrk="1" hangingPunct="1">
              <a:spcBef>
                <a:spcPct val="0"/>
              </a:spcBef>
              <a:buFontTx/>
              <a:buNone/>
            </a:pPr>
            <a:r>
              <a:rPr lang="pt-BR" altLang="en-US" sz="1600" dirty="0" smtClean="0">
                <a:solidFill>
                  <a:srgbClr val="00642D"/>
                </a:solidFill>
              </a:rPr>
              <a:t>pbarrera@thegef.org</a:t>
            </a:r>
            <a:endParaRPr lang="en-US" altLang="en-US" sz="1600" dirty="0">
              <a:solidFill>
                <a:srgbClr val="00642D"/>
              </a:solidFill>
            </a:endParaRPr>
          </a:p>
          <a:p>
            <a:pPr algn="ctr" eaLnBrk="1" hangingPunct="1">
              <a:spcBef>
                <a:spcPct val="0"/>
              </a:spcBef>
              <a:buFontTx/>
              <a:buNone/>
            </a:pPr>
            <a:r>
              <a:rPr lang="pt-BR" altLang="en-US" sz="1600" dirty="0">
                <a:solidFill>
                  <a:srgbClr val="00642D"/>
                </a:solidFill>
              </a:rPr>
              <a:t>www.thegef.org</a:t>
            </a:r>
            <a:endParaRPr lang="pt-BR" altLang="en-US" sz="1600" dirty="0">
              <a:solidFill>
                <a:srgbClr val="4D4D4D"/>
              </a:solidFill>
            </a:endParaRPr>
          </a:p>
        </p:txBody>
      </p:sp>
    </p:spTree>
    <p:extLst>
      <p:ext uri="{BB962C8B-B14F-4D97-AF65-F5344CB8AC3E}">
        <p14:creationId xmlns:p14="http://schemas.microsoft.com/office/powerpoint/2010/main" val="495756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2" y="0"/>
            <a:ext cx="9144000" cy="1143000"/>
          </a:xfrm>
          <a:solidFill>
            <a:schemeClr val="bg1">
              <a:lumMod val="85000"/>
            </a:schemeClr>
          </a:solidFill>
        </p:spPr>
        <p:txBody>
          <a:bodyPr/>
          <a:lstStyle/>
          <a:p>
            <a:r>
              <a:rPr lang="es-ES_tradnl" sz="3600" dirty="0" smtClean="0">
                <a:effectLst>
                  <a:outerShdw blurRad="38100" dist="38100" dir="2700000" algn="tl">
                    <a:srgbClr val="000000">
                      <a:alpha val="43137"/>
                    </a:srgbClr>
                  </a:outerShdw>
                </a:effectLst>
              </a:rPr>
              <a:t>Ejercicios de formulación </a:t>
            </a:r>
            <a:br>
              <a:rPr lang="es-ES_tradnl" sz="3600" dirty="0" smtClean="0">
                <a:effectLst>
                  <a:outerShdw blurRad="38100" dist="38100" dir="2700000" algn="tl">
                    <a:srgbClr val="000000">
                      <a:alpha val="43137"/>
                    </a:srgbClr>
                  </a:outerShdw>
                </a:effectLst>
              </a:rPr>
            </a:br>
            <a:r>
              <a:rPr lang="es-ES_tradnl" sz="3600" dirty="0" smtClean="0">
                <a:effectLst>
                  <a:outerShdw blurRad="38100" dist="38100" dir="2700000" algn="tl">
                    <a:srgbClr val="000000">
                      <a:alpha val="43137"/>
                    </a:srgbClr>
                  </a:outerShdw>
                </a:effectLst>
              </a:rPr>
              <a:t>de la cartera nacional de proyectos (NPFE)</a:t>
            </a:r>
            <a:endParaRPr lang="es-ES_tradnl"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95400"/>
            <a:ext cx="8077200" cy="4648200"/>
          </a:xfrm>
        </p:spPr>
        <p:txBody>
          <a:bodyPr/>
          <a:lstStyle/>
          <a:p>
            <a:r>
              <a:rPr lang="es-419" sz="2400" dirty="0" smtClean="0"/>
              <a:t>En el FMAM-6, el objetivo de esta actividad es ayudar a los </a:t>
            </a:r>
            <a:r>
              <a:rPr lang="es-419" sz="2400" u="sng" dirty="0" smtClean="0"/>
              <a:t>puntos focales operativos a </a:t>
            </a:r>
            <a:r>
              <a:rPr lang="es-ES" sz="2400" u="sng" dirty="0" smtClean="0"/>
              <a:t>planificar las </a:t>
            </a:r>
            <a:r>
              <a:rPr lang="es-ES" sz="2400" u="sng" dirty="0"/>
              <a:t>prioridades nacionales para </a:t>
            </a:r>
            <a:r>
              <a:rPr lang="es-ES" sz="2400" u="sng" dirty="0" smtClean="0"/>
              <a:t>recibir el </a:t>
            </a:r>
            <a:r>
              <a:rPr lang="es-ES" sz="2400" u="sng" dirty="0"/>
              <a:t>apoyo del FMAM</a:t>
            </a:r>
            <a:r>
              <a:rPr lang="es-419" sz="2400" dirty="0" smtClean="0"/>
              <a:t> contando con la participación de los actores relevantes y de los ministerios </a:t>
            </a:r>
            <a:r>
              <a:rPr lang="es-419" sz="2400" dirty="0" smtClean="0">
                <a:sym typeface="Wingdings" panose="05000000000000000000" pitchFamily="2" charset="2"/>
              </a:rPr>
              <a:t> </a:t>
            </a:r>
            <a:r>
              <a:rPr lang="es-419" sz="2400" dirty="0" smtClean="0"/>
              <a:t>presentar</a:t>
            </a:r>
            <a:r>
              <a:rPr lang="es-419" sz="2400" u="sng" dirty="0" smtClean="0"/>
              <a:t> ideas específicas sobre proyectos</a:t>
            </a:r>
            <a:r>
              <a:rPr lang="es-419" sz="2400" dirty="0" smtClean="0"/>
              <a:t>. </a:t>
            </a:r>
          </a:p>
          <a:p>
            <a:endParaRPr lang="es-419" sz="2400" dirty="0" smtClean="0"/>
          </a:p>
          <a:p>
            <a:r>
              <a:rPr lang="es-419" sz="2400" dirty="0" smtClean="0"/>
              <a:t>Son voluntarios y </a:t>
            </a:r>
            <a:r>
              <a:rPr lang="es-419" sz="2400" u="sng" dirty="0" smtClean="0"/>
              <a:t>no son un requisito</a:t>
            </a:r>
            <a:r>
              <a:rPr lang="es-419" sz="2400" dirty="0" smtClean="0"/>
              <a:t> para recibir financiamiento del FMAM. </a:t>
            </a:r>
          </a:p>
          <a:p>
            <a:endParaRPr lang="es-419" sz="2400" dirty="0" smtClean="0"/>
          </a:p>
          <a:p>
            <a:r>
              <a:rPr lang="es-419" sz="2400" u="sng" dirty="0" smtClean="0"/>
              <a:t>Se debe presentar la versión final del NPFE al FMAM</a:t>
            </a:r>
            <a:r>
              <a:rPr lang="es-419" sz="2400" dirty="0" smtClean="0"/>
              <a:t>, que lo examinará y formulará comentarios según corresponda. </a:t>
            </a:r>
            <a:endParaRPr lang="es-419" sz="2400" dirty="0"/>
          </a:p>
        </p:txBody>
      </p:sp>
    </p:spTree>
    <p:extLst>
      <p:ext uri="{BB962C8B-B14F-4D97-AF65-F5344CB8AC3E}">
        <p14:creationId xmlns:p14="http://schemas.microsoft.com/office/powerpoint/2010/main" val="1164925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bg1">
              <a:lumMod val="85000"/>
            </a:schemeClr>
          </a:solidFill>
        </p:spPr>
        <p:txBody>
          <a:bodyPr/>
          <a:lstStyle/>
          <a:p>
            <a:r>
              <a:rPr lang="en-US" sz="3600" dirty="0" err="1" smtClean="0">
                <a:effectLst>
                  <a:outerShdw blurRad="38100" dist="38100" dir="2700000" algn="tl">
                    <a:srgbClr val="000000">
                      <a:alpha val="43137"/>
                    </a:srgbClr>
                  </a:outerShdw>
                </a:effectLst>
              </a:rPr>
              <a:t>Diálogos</a:t>
            </a:r>
            <a:r>
              <a:rPr lang="en-US" sz="3600" dirty="0" smtClean="0">
                <a:effectLst>
                  <a:outerShdw blurRad="38100" dist="38100" dir="2700000" algn="tl">
                    <a:srgbClr val="000000">
                      <a:alpha val="43137"/>
                    </a:srgbClr>
                  </a:outerShdw>
                </a:effectLst>
              </a:rPr>
              <a:t> </a:t>
            </a:r>
            <a:r>
              <a:rPr lang="en-US" sz="3600" dirty="0" err="1" smtClean="0">
                <a:effectLst>
                  <a:outerShdw blurRad="38100" dist="38100" dir="2700000" algn="tl">
                    <a:srgbClr val="000000">
                      <a:alpha val="43137"/>
                    </a:srgbClr>
                  </a:outerShdw>
                </a:effectLst>
              </a:rPr>
              <a:t>Nacionales</a:t>
            </a:r>
            <a:r>
              <a:rPr lang="en-US" sz="3600" dirty="0" smtClean="0">
                <a:effectLst>
                  <a:outerShdw blurRad="38100" dist="38100" dir="2700000" algn="tl">
                    <a:srgbClr val="000000">
                      <a:alpha val="43137"/>
                    </a:srgbClr>
                  </a:outerShdw>
                </a:effectLst>
              </a:rPr>
              <a:t> (NDI)</a:t>
            </a:r>
            <a:endParaRPr lang="es-E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04800" y="1295400"/>
            <a:ext cx="8610600" cy="4419599"/>
          </a:xfrm>
        </p:spPr>
        <p:txBody>
          <a:bodyPr/>
          <a:lstStyle/>
          <a:p>
            <a:r>
              <a:rPr lang="en-US" sz="2200" dirty="0" smtClean="0"/>
              <a:t>Los diálogos </a:t>
            </a:r>
            <a:r>
              <a:rPr lang="en-US" sz="2200" dirty="0" err="1" smtClean="0"/>
              <a:t>nacionales</a:t>
            </a:r>
            <a:r>
              <a:rPr lang="en-US" sz="2200" dirty="0" smtClean="0"/>
              <a:t> son </a:t>
            </a:r>
            <a:r>
              <a:rPr lang="en-US" sz="2200" dirty="0" err="1" smtClean="0"/>
              <a:t>una</a:t>
            </a:r>
            <a:r>
              <a:rPr lang="en-US" sz="2200" dirty="0" smtClean="0"/>
              <a:t> herramienta estratégica para promover</a:t>
            </a:r>
            <a:r>
              <a:rPr lang="en-US" sz="2200" u="sng" dirty="0" smtClean="0"/>
              <a:t> la incorporación de los conceptos relativos al medio ambiente mundial en el pensamiento, la contabilidad y la </a:t>
            </a:r>
            <a:r>
              <a:rPr lang="en-US" sz="2200" u="sng" dirty="0" err="1" smtClean="0"/>
              <a:t>planificacion</a:t>
            </a:r>
            <a:r>
              <a:rPr lang="en-US" sz="2200" u="sng" dirty="0" smtClean="0"/>
              <a:t> </a:t>
            </a:r>
            <a:r>
              <a:rPr lang="en-US" sz="2200" u="sng" dirty="0" err="1" smtClean="0"/>
              <a:t>nacional</a:t>
            </a:r>
            <a:r>
              <a:rPr lang="en-US" sz="2200" u="sng" dirty="0" smtClean="0"/>
              <a:t>.</a:t>
            </a:r>
          </a:p>
          <a:p>
            <a:endParaRPr lang="en-US" sz="2200" dirty="0" smtClean="0"/>
          </a:p>
          <a:p>
            <a:r>
              <a:rPr lang="es-PY" sz="2200" dirty="0" smtClean="0"/>
              <a:t>Congregan a una </a:t>
            </a:r>
            <a:r>
              <a:rPr lang="es-PY" sz="2200" u="sng" dirty="0" smtClean="0"/>
              <a:t>amplia gama de actores interesados del nivel nacional y local</a:t>
            </a:r>
            <a:r>
              <a:rPr lang="es-PY" sz="2200" dirty="0" smtClean="0"/>
              <a:t> para debatir y comprender de qué modo la protección del medio ambiente mundial es clave para sus intereses nacionales.</a:t>
            </a:r>
          </a:p>
          <a:p>
            <a:endParaRPr lang="es-PY" sz="2200" dirty="0" smtClean="0"/>
          </a:p>
          <a:p>
            <a:r>
              <a:rPr lang="es-PY" sz="2200" dirty="0" smtClean="0"/>
              <a:t>Los diálogos nacionales </a:t>
            </a:r>
            <a:r>
              <a:rPr lang="en-US" sz="2200" dirty="0" smtClean="0"/>
              <a:t>se organizan a solicitud de los </a:t>
            </a:r>
            <a:r>
              <a:rPr lang="en-US" sz="2200" dirty="0" err="1" smtClean="0"/>
              <a:t>puntos</a:t>
            </a:r>
            <a:r>
              <a:rPr lang="en-US" sz="2200" dirty="0" smtClean="0"/>
              <a:t> </a:t>
            </a:r>
            <a:r>
              <a:rPr lang="en-US" sz="2200" dirty="0" err="1" smtClean="0"/>
              <a:t>focales</a:t>
            </a:r>
            <a:r>
              <a:rPr lang="en-US" sz="2200" dirty="0" smtClean="0"/>
              <a:t> </a:t>
            </a:r>
            <a:r>
              <a:rPr lang="en-US" sz="2200" dirty="0" err="1" smtClean="0"/>
              <a:t>operativos</a:t>
            </a:r>
            <a:r>
              <a:rPr lang="en-US" sz="2200" dirty="0" smtClean="0"/>
              <a:t>. </a:t>
            </a:r>
            <a:r>
              <a:rPr lang="en-US" sz="2200" dirty="0" err="1" smtClean="0"/>
              <a:t>Pueden</a:t>
            </a:r>
            <a:r>
              <a:rPr lang="en-US" sz="2200" dirty="0" smtClean="0"/>
              <a:t> incluir un</a:t>
            </a:r>
            <a:r>
              <a:rPr lang="en-US" sz="2200" u="sng" dirty="0" smtClean="0"/>
              <a:t> componente sobre la programación del FMAM-6 </a:t>
            </a:r>
            <a:r>
              <a:rPr lang="en-US" sz="2200" u="sng" dirty="0" err="1" smtClean="0"/>
              <a:t>si</a:t>
            </a:r>
            <a:r>
              <a:rPr lang="en-US" sz="2200" u="sng" dirty="0" smtClean="0"/>
              <a:t> se </a:t>
            </a:r>
            <a:r>
              <a:rPr lang="en-US" sz="2200" u="sng" dirty="0" err="1" smtClean="0"/>
              <a:t>solicita</a:t>
            </a:r>
            <a:r>
              <a:rPr lang="en-US" sz="2200" u="sng" dirty="0" smtClean="0"/>
              <a:t> </a:t>
            </a:r>
            <a:r>
              <a:rPr lang="en-US" sz="2200" u="sng" dirty="0" err="1" smtClean="0"/>
              <a:t>durante</a:t>
            </a:r>
            <a:r>
              <a:rPr lang="en-US" sz="2200" u="sng" dirty="0" smtClean="0"/>
              <a:t> </a:t>
            </a:r>
            <a:r>
              <a:rPr lang="en-US" sz="2200" u="sng" dirty="0" err="1" smtClean="0"/>
              <a:t>este</a:t>
            </a:r>
            <a:r>
              <a:rPr lang="en-US" sz="2200" u="sng" dirty="0" smtClean="0"/>
              <a:t> </a:t>
            </a:r>
            <a:r>
              <a:rPr lang="en-US" sz="2200" u="sng" dirty="0" err="1" smtClean="0"/>
              <a:t>semestre</a:t>
            </a:r>
            <a:r>
              <a:rPr lang="en-US" sz="2200" dirty="0" smtClean="0"/>
              <a:t>. </a:t>
            </a:r>
          </a:p>
          <a:p>
            <a:endParaRPr lang="es-ES" sz="2300" dirty="0"/>
          </a:p>
        </p:txBody>
      </p:sp>
    </p:spTree>
    <p:extLst>
      <p:ext uri="{BB962C8B-B14F-4D97-AF65-F5344CB8AC3E}">
        <p14:creationId xmlns:p14="http://schemas.microsoft.com/office/powerpoint/2010/main" val="2387160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497"/>
            <a:ext cx="9144000" cy="990600"/>
          </a:xfrm>
          <a:solidFill>
            <a:schemeClr val="bg1">
              <a:lumMod val="85000"/>
            </a:schemeClr>
          </a:solidFill>
        </p:spPr>
        <p:txBody>
          <a:bodyPr/>
          <a:lstStyle/>
          <a:p>
            <a:r>
              <a:rPr lang="" sz="3400" dirty="0" smtClean="0">
                <a:effectLst>
                  <a:outerShdw blurRad="38100" dist="38100" dir="2700000" algn="tl">
                    <a:srgbClr val="000000">
                      <a:alpha val="43137"/>
                    </a:srgbClr>
                  </a:outerShdw>
                </a:effectLst>
              </a:rPr>
              <a:t>Talleres del Circunscripcion Ampliado (ECW) </a:t>
            </a:r>
            <a:endParaRPr lang="" sz="34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020097"/>
            <a:ext cx="8839200" cy="4727222"/>
          </a:xfrm>
        </p:spPr>
        <p:txBody>
          <a:bodyPr/>
          <a:lstStyle/>
          <a:p>
            <a:r>
              <a:rPr lang="es-PY" sz="2200" dirty="0" smtClean="0"/>
              <a:t>El objetivo es informar a los Puntos Focales del FMAM y de los convenios y las convenciones y otras partes interesadas (organizaciones de la sociedad civil, [OSC]) </a:t>
            </a:r>
            <a:r>
              <a:rPr lang="es-PY" sz="2200" u="sng" dirty="0" smtClean="0"/>
              <a:t>acerca de las estrategias, las políticas y los procedimientos del FMAM</a:t>
            </a:r>
            <a:r>
              <a:rPr lang="es-PY" sz="2200" dirty="0" smtClean="0"/>
              <a:t>. </a:t>
            </a:r>
          </a:p>
          <a:p>
            <a:endParaRPr lang="es-PY" sz="2200" dirty="0" smtClean="0"/>
          </a:p>
          <a:p>
            <a:r>
              <a:rPr lang="es-PY" sz="2200" dirty="0" smtClean="0"/>
              <a:t>Los ECW </a:t>
            </a:r>
            <a:r>
              <a:rPr lang="es-PY" sz="2200" u="sng" dirty="0" smtClean="0"/>
              <a:t>son organizados por la Secretaría del FMAM</a:t>
            </a:r>
            <a:r>
              <a:rPr lang="es-PY" sz="2200" dirty="0" smtClean="0"/>
              <a:t>, cuentan con hasta 7 participantes: 2 Puntos Focales del FMAM, 4 Puntos Focales de los convenios y las convenciones, y 1 representante de las OSC. </a:t>
            </a:r>
          </a:p>
          <a:p>
            <a:endParaRPr lang="es-PY" sz="2200" dirty="0" smtClean="0"/>
          </a:p>
          <a:p>
            <a:r>
              <a:rPr lang="es-PY" sz="2200" dirty="0" smtClean="0"/>
              <a:t>El FMAM puede también </a:t>
            </a:r>
            <a:r>
              <a:rPr lang="es-PY" sz="2200" u="sng" dirty="0" smtClean="0"/>
              <a:t>organizar otros talleres</a:t>
            </a:r>
            <a:r>
              <a:rPr lang="es-PY" sz="2200" dirty="0" smtClean="0"/>
              <a:t> para facilitar la </a:t>
            </a:r>
            <a:r>
              <a:rPr lang="es-PY" sz="2200" u="sng" dirty="0" smtClean="0"/>
              <a:t>colaboración internacional, la programación regional y otros asuntos de programación en función de necesidades temáticas o geográficas</a:t>
            </a:r>
            <a:r>
              <a:rPr lang="es-PY" sz="2200" dirty="0" smtClean="0"/>
              <a:t>. </a:t>
            </a:r>
          </a:p>
        </p:txBody>
      </p:sp>
    </p:spTree>
    <p:extLst>
      <p:ext uri="{BB962C8B-B14F-4D97-AF65-F5344CB8AC3E}">
        <p14:creationId xmlns:p14="http://schemas.microsoft.com/office/powerpoint/2010/main" val="22781381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79" y="0"/>
            <a:ext cx="9144000" cy="1219200"/>
          </a:xfrm>
          <a:solidFill>
            <a:schemeClr val="bg1">
              <a:lumMod val="85000"/>
            </a:schemeClr>
          </a:solidFill>
        </p:spPr>
        <p:txBody>
          <a:bodyPr/>
          <a:lstStyle/>
          <a:p>
            <a:r>
              <a:rPr lang="en-US" sz="3600" dirty="0" err="1" smtClean="0">
                <a:effectLst>
                  <a:outerShdw blurRad="38100" dist="38100" dir="2700000" algn="tl">
                    <a:srgbClr val="000000">
                      <a:alpha val="43137"/>
                    </a:srgbClr>
                  </a:outerShdw>
                </a:effectLst>
              </a:rPr>
              <a:t>Reuniones</a:t>
            </a:r>
            <a:r>
              <a:rPr lang="en-US" sz="3600" dirty="0" smtClean="0">
                <a:effectLst>
                  <a:outerShdw blurRad="38100" dist="38100" dir="2700000" algn="tl">
                    <a:srgbClr val="000000">
                      <a:alpha val="43137"/>
                    </a:srgbClr>
                  </a:outerShdw>
                </a:effectLst>
              </a:rPr>
              <a:t> de </a:t>
            </a:r>
            <a:r>
              <a:rPr lang="en-US" sz="3600" dirty="0" err="1" smtClean="0">
                <a:effectLst>
                  <a:outerShdw blurRad="38100" dist="38100" dir="2700000" algn="tl">
                    <a:srgbClr val="000000">
                      <a:alpha val="43137"/>
                    </a:srgbClr>
                  </a:outerShdw>
                </a:effectLst>
              </a:rPr>
              <a:t>Circunscripcion</a:t>
            </a:r>
            <a:r>
              <a:rPr lang="en-US" sz="3600" dirty="0" smtClean="0">
                <a:effectLst>
                  <a:outerShdw blurRad="38100" dist="38100" dir="2700000" algn="tl">
                    <a:srgbClr val="000000">
                      <a:alpha val="43137"/>
                    </a:srgbClr>
                  </a:outerShdw>
                </a:effectLst>
              </a:rPr>
              <a:t> (CM)</a:t>
            </a:r>
            <a:endParaRPr lang="es-E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52400" y="1295400"/>
            <a:ext cx="8839200" cy="4800600"/>
          </a:xfrm>
        </p:spPr>
        <p:txBody>
          <a:bodyPr/>
          <a:lstStyle/>
          <a:p>
            <a:r>
              <a:rPr lang="es-DO" sz="2200" dirty="0" smtClean="0"/>
              <a:t>Durante el FMAM-6, las reuniones de Circunscripción seguirán siendo la principal herramienta de los Miembros del Consejo para interactuar con los funcionarios de los países que representan en preparación para las decisiones que se adoptarán en el Consejo del FMAM. </a:t>
            </a:r>
          </a:p>
          <a:p>
            <a:endParaRPr lang="es-DO" sz="2200" dirty="0" smtClean="0"/>
          </a:p>
          <a:p>
            <a:r>
              <a:rPr lang="es-DO" sz="2200" dirty="0" smtClean="0"/>
              <a:t>Cada Circunscripción puede </a:t>
            </a:r>
            <a:r>
              <a:rPr lang="es-DO" sz="2200" u="sng" dirty="0" smtClean="0"/>
              <a:t>solicitar dos reuniones por año</a:t>
            </a:r>
            <a:r>
              <a:rPr lang="es-DO" sz="2200" dirty="0" smtClean="0"/>
              <a:t>, antes de cada reunión del Consejo. </a:t>
            </a:r>
          </a:p>
          <a:p>
            <a:endParaRPr lang="es-DO" sz="2200" dirty="0" smtClean="0"/>
          </a:p>
          <a:p>
            <a:r>
              <a:rPr lang="es-DO" sz="2200" dirty="0" smtClean="0"/>
              <a:t>Se organizan a </a:t>
            </a:r>
            <a:r>
              <a:rPr lang="es-DO" sz="2200" u="sng" dirty="0" smtClean="0"/>
              <a:t>solicitud del Miembro del Consejo</a:t>
            </a:r>
            <a:r>
              <a:rPr lang="es-DO" sz="2200" dirty="0" smtClean="0"/>
              <a:t>, quien elabora la agenda de la reunión y la preside. </a:t>
            </a:r>
          </a:p>
          <a:p>
            <a:endParaRPr lang="es-DO" sz="2200" dirty="0" smtClean="0"/>
          </a:p>
          <a:p>
            <a:r>
              <a:rPr lang="es-DO" sz="2200" dirty="0" smtClean="0"/>
              <a:t>El FMAM </a:t>
            </a:r>
            <a:r>
              <a:rPr lang="es-DO" sz="2200" u="sng" dirty="0" smtClean="0"/>
              <a:t>se ocupa de todos los arreglos logísticos</a:t>
            </a:r>
            <a:r>
              <a:rPr lang="es-DO" sz="2200" dirty="0" smtClean="0"/>
              <a:t> y asiste si es invitado.</a:t>
            </a:r>
          </a:p>
        </p:txBody>
      </p:sp>
    </p:spTree>
    <p:extLst>
      <p:ext uri="{BB962C8B-B14F-4D97-AF65-F5344CB8AC3E}">
        <p14:creationId xmlns:p14="http://schemas.microsoft.com/office/powerpoint/2010/main" val="2383229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a:solidFill>
            <a:schemeClr val="bg1">
              <a:lumMod val="85000"/>
            </a:schemeClr>
          </a:solidFill>
        </p:spPr>
        <p:txBody>
          <a:bodyPr/>
          <a:lstStyle/>
          <a:p>
            <a:r>
              <a:rPr lang="en-US" sz="3600" dirty="0" smtClean="0">
                <a:effectLst>
                  <a:outerShdw blurRad="38100" dist="38100" dir="2700000" algn="tl">
                    <a:srgbClr val="000000">
                      <a:alpha val="43137"/>
                    </a:srgbClr>
                  </a:outerShdw>
                </a:effectLst>
              </a:rPr>
              <a:t>Seminarios de orientación del FMAM</a:t>
            </a:r>
            <a:endParaRPr lang="es-E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990600"/>
            <a:ext cx="9067800" cy="4800600"/>
          </a:xfrm>
        </p:spPr>
        <p:txBody>
          <a:bodyPr/>
          <a:lstStyle/>
          <a:p>
            <a:r>
              <a:rPr lang="es-UY" sz="2200" dirty="0" smtClean="0"/>
              <a:t>Los seminarios de orientación (antes llamados de familiarización) se organizan para </a:t>
            </a:r>
            <a:r>
              <a:rPr lang="es-UY" sz="2200" u="sng" dirty="0" smtClean="0"/>
              <a:t>brindar al nuevo personal de las Agencias del FMAM, de las Secretarías de los convenios y convenciones, a los nuevos Puntos Focales del FMAM y a ciertos actores interesados la información y la capacitación necesarias</a:t>
            </a:r>
            <a:r>
              <a:rPr lang="es-UY" sz="2200" dirty="0" smtClean="0"/>
              <a:t> acerca de las estrategias, las políticas y los procedimientos del FMAM-6.</a:t>
            </a:r>
          </a:p>
          <a:p>
            <a:endParaRPr lang="es-UY" sz="2200" dirty="0" smtClean="0"/>
          </a:p>
          <a:p>
            <a:r>
              <a:rPr lang="es-UY" sz="2200" dirty="0" smtClean="0"/>
              <a:t>Los seminarios también </a:t>
            </a:r>
            <a:r>
              <a:rPr lang="es-UY" sz="2200" u="sng" dirty="0" smtClean="0"/>
              <a:t>están dirigidos a otros </a:t>
            </a:r>
            <a:r>
              <a:rPr lang="es-UY" sz="2200" u="sng" dirty="0"/>
              <a:t>a</a:t>
            </a:r>
            <a:r>
              <a:rPr lang="es-UY" sz="2200" u="sng" dirty="0" smtClean="0"/>
              <a:t>ctores </a:t>
            </a:r>
            <a:r>
              <a:rPr lang="es-UY" sz="2200" dirty="0" smtClean="0"/>
              <a:t>que son esenciales para que el FMAM tenga éxito (por ejemplo, los ministerios sectoriales, los medios de comunicación y el sector privado cuando sea posible). </a:t>
            </a:r>
          </a:p>
          <a:p>
            <a:endParaRPr lang="es-UY" sz="2200" dirty="0" smtClean="0"/>
          </a:p>
          <a:p>
            <a:r>
              <a:rPr lang="es-UY" sz="2200" dirty="0" smtClean="0"/>
              <a:t>Organizados por la Secretaría del FMAM </a:t>
            </a:r>
            <a:r>
              <a:rPr lang="es-UY" sz="2200" u="sng" dirty="0" smtClean="0"/>
              <a:t>una vez al año en la ciudad de Washington</a:t>
            </a:r>
            <a:r>
              <a:rPr lang="es-UY" sz="2200" dirty="0" smtClean="0"/>
              <a:t>.</a:t>
            </a:r>
          </a:p>
        </p:txBody>
      </p:sp>
    </p:spTree>
    <p:extLst>
      <p:ext uri="{BB962C8B-B14F-4D97-AF65-F5344CB8AC3E}">
        <p14:creationId xmlns:p14="http://schemas.microsoft.com/office/powerpoint/2010/main" val="3799929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solidFill>
            <a:schemeClr val="bg1">
              <a:lumMod val="85000"/>
            </a:schemeClr>
          </a:solidFill>
        </p:spPr>
        <p:txBody>
          <a:bodyPr/>
          <a:lstStyle/>
          <a:p>
            <a:r>
              <a:rPr lang="es-PY" sz="3400" dirty="0" smtClean="0"/>
              <a:t>Encuentros previos a las reuniones del Consejo para los grupos de países receptores</a:t>
            </a:r>
            <a:endParaRPr lang="es-PY" sz="3400" dirty="0"/>
          </a:p>
        </p:txBody>
      </p:sp>
      <p:sp>
        <p:nvSpPr>
          <p:cNvPr id="3" name="Content Placeholder 2"/>
          <p:cNvSpPr>
            <a:spLocks noGrp="1"/>
          </p:cNvSpPr>
          <p:nvPr>
            <p:ph idx="1"/>
          </p:nvPr>
        </p:nvSpPr>
        <p:spPr>
          <a:xfrm>
            <a:off x="533400" y="1447800"/>
            <a:ext cx="8077200" cy="4419600"/>
          </a:xfrm>
        </p:spPr>
        <p:txBody>
          <a:bodyPr/>
          <a:lstStyle/>
          <a:p>
            <a:endParaRPr lang="es-419" sz="2400" dirty="0" smtClean="0"/>
          </a:p>
          <a:p>
            <a:r>
              <a:rPr lang="es-419" sz="2600" dirty="0" smtClean="0"/>
              <a:t>El objetivo de estos encuentros es </a:t>
            </a:r>
            <a:r>
              <a:rPr lang="es-419" sz="2600" u="sng" dirty="0" smtClean="0"/>
              <a:t>permitir que los miembros del Consejo de los países receptores se reúnan inmediatamente antes del encuentro del Consejo para intercambiar opiniones, posturas y perspectivas</a:t>
            </a:r>
            <a:r>
              <a:rPr lang="es-419" sz="2600" dirty="0" smtClean="0"/>
              <a:t> en relación con los documentos del Consejo y, en caso necesario, </a:t>
            </a:r>
            <a:r>
              <a:rPr lang="es-419" sz="2600" u="sng" dirty="0" smtClean="0"/>
              <a:t>solicitar aclaraciones al personal de la Secretaría</a:t>
            </a:r>
            <a:r>
              <a:rPr lang="es-419" sz="2600" dirty="0" smtClean="0"/>
              <a:t>.</a:t>
            </a:r>
          </a:p>
          <a:p>
            <a:pPr marL="0" indent="0">
              <a:buNone/>
            </a:pPr>
            <a:endParaRPr lang="es-419" sz="2400" dirty="0" smtClean="0"/>
          </a:p>
        </p:txBody>
      </p:sp>
    </p:spTree>
    <p:extLst>
      <p:ext uri="{BB962C8B-B14F-4D97-AF65-F5344CB8AC3E}">
        <p14:creationId xmlns:p14="http://schemas.microsoft.com/office/powerpoint/2010/main" val="4268647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txBox="1">
            <a:spLocks noChangeArrowheads="1"/>
          </p:cNvSpPr>
          <p:nvPr/>
        </p:nvSpPr>
        <p:spPr bwMode="auto">
          <a:xfrm>
            <a:off x="457200" y="5159375"/>
            <a:ext cx="85344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chemeClr val="tx1"/>
                </a:solidFill>
                <a:latin typeface="+mj-lt"/>
                <a:ea typeface="+mj-ea"/>
                <a:cs typeface="+mj-cs"/>
              </a:defRPr>
            </a:lvl1pPr>
            <a:lvl2pPr algn="r" rtl="0" eaLnBrk="0" fontAlgn="base" hangingPunct="0">
              <a:spcBef>
                <a:spcPct val="0"/>
              </a:spcBef>
              <a:spcAft>
                <a:spcPct val="0"/>
              </a:spcAft>
              <a:defRPr sz="3600">
                <a:solidFill>
                  <a:schemeClr val="bg1"/>
                </a:solidFill>
                <a:latin typeface="Gill Sans MT" pitchFamily="34" charset="0"/>
              </a:defRPr>
            </a:lvl2pPr>
            <a:lvl3pPr algn="r" rtl="0" eaLnBrk="0" fontAlgn="base" hangingPunct="0">
              <a:spcBef>
                <a:spcPct val="0"/>
              </a:spcBef>
              <a:spcAft>
                <a:spcPct val="0"/>
              </a:spcAft>
              <a:defRPr sz="3600">
                <a:solidFill>
                  <a:schemeClr val="bg1"/>
                </a:solidFill>
                <a:latin typeface="Gill Sans MT" pitchFamily="34" charset="0"/>
              </a:defRPr>
            </a:lvl3pPr>
            <a:lvl4pPr algn="r" rtl="0" eaLnBrk="0" fontAlgn="base" hangingPunct="0">
              <a:spcBef>
                <a:spcPct val="0"/>
              </a:spcBef>
              <a:spcAft>
                <a:spcPct val="0"/>
              </a:spcAft>
              <a:defRPr sz="3600">
                <a:solidFill>
                  <a:schemeClr val="bg1"/>
                </a:solidFill>
                <a:latin typeface="Gill Sans MT" pitchFamily="34" charset="0"/>
              </a:defRPr>
            </a:lvl4pPr>
            <a:lvl5pPr algn="r" rtl="0" eaLnBrk="0" fontAlgn="base" hangingPunct="0">
              <a:spcBef>
                <a:spcPct val="0"/>
              </a:spcBef>
              <a:spcAft>
                <a:spcPct val="0"/>
              </a:spcAft>
              <a:defRPr sz="3600">
                <a:solidFill>
                  <a:schemeClr val="bg1"/>
                </a:solidFill>
                <a:latin typeface="Gill Sans MT" pitchFamily="34" charset="0"/>
              </a:defRPr>
            </a:lvl5pPr>
            <a:lvl6pPr marL="457200" algn="r" rtl="0" fontAlgn="base">
              <a:spcBef>
                <a:spcPct val="0"/>
              </a:spcBef>
              <a:spcAft>
                <a:spcPct val="0"/>
              </a:spcAft>
              <a:defRPr sz="3600">
                <a:solidFill>
                  <a:schemeClr val="bg1"/>
                </a:solidFill>
                <a:latin typeface="Gill Sans MT" pitchFamily="34" charset="0"/>
              </a:defRPr>
            </a:lvl6pPr>
            <a:lvl7pPr marL="914400" algn="r" rtl="0" fontAlgn="base">
              <a:spcBef>
                <a:spcPct val="0"/>
              </a:spcBef>
              <a:spcAft>
                <a:spcPct val="0"/>
              </a:spcAft>
              <a:defRPr sz="3600">
                <a:solidFill>
                  <a:schemeClr val="bg1"/>
                </a:solidFill>
                <a:latin typeface="Gill Sans MT" pitchFamily="34" charset="0"/>
              </a:defRPr>
            </a:lvl7pPr>
            <a:lvl8pPr marL="1371600" algn="r" rtl="0" fontAlgn="base">
              <a:spcBef>
                <a:spcPct val="0"/>
              </a:spcBef>
              <a:spcAft>
                <a:spcPct val="0"/>
              </a:spcAft>
              <a:defRPr sz="3600">
                <a:solidFill>
                  <a:schemeClr val="bg1"/>
                </a:solidFill>
                <a:latin typeface="Gill Sans MT" pitchFamily="34" charset="0"/>
              </a:defRPr>
            </a:lvl8pPr>
            <a:lvl9pPr marL="1828800" algn="r" rtl="0" fontAlgn="base">
              <a:spcBef>
                <a:spcPct val="0"/>
              </a:spcBef>
              <a:spcAft>
                <a:spcPct val="0"/>
              </a:spcAft>
              <a:defRPr sz="3600">
                <a:solidFill>
                  <a:schemeClr val="bg1"/>
                </a:solidFill>
                <a:latin typeface="Gill Sans MT" pitchFamily="34" charset="0"/>
              </a:defRPr>
            </a:lvl9pPr>
          </a:lstStyle>
          <a:p>
            <a:endParaRPr lang="en-US" sz="2800" b="0" kern="0" dirty="0">
              <a:solidFill>
                <a:prstClr val="black"/>
              </a:solidFill>
            </a:endParaRPr>
          </a:p>
        </p:txBody>
      </p:sp>
      <p:pic>
        <p:nvPicPr>
          <p:cNvPr id="6" name="Picture 5"/>
          <p:cNvPicPr>
            <a:picLocks noChangeAspect="1"/>
          </p:cNvPicPr>
          <p:nvPr/>
        </p:nvPicPr>
        <p:blipFill>
          <a:blip r:embed="rId3" cstate="print"/>
          <a:stretch>
            <a:fillRect/>
          </a:stretch>
        </p:blipFill>
        <p:spPr>
          <a:xfrm>
            <a:off x="838200" y="2133599"/>
            <a:ext cx="7391400" cy="4336991"/>
          </a:xfrm>
          <a:prstGeom prst="rect">
            <a:avLst/>
          </a:prstGeom>
        </p:spPr>
      </p:pic>
      <p:sp>
        <p:nvSpPr>
          <p:cNvPr id="4" name="Title 1"/>
          <p:cNvSpPr>
            <a:spLocks noGrp="1"/>
          </p:cNvSpPr>
          <p:nvPr>
            <p:ph type="title"/>
          </p:nvPr>
        </p:nvSpPr>
        <p:spPr>
          <a:xfrm>
            <a:off x="685800" y="3048000"/>
            <a:ext cx="7696200" cy="717550"/>
          </a:xfrm>
          <a:solidFill>
            <a:schemeClr val="bg1"/>
          </a:solidFill>
        </p:spPr>
        <p:txBody>
          <a:bodyPr/>
          <a:lstStyle/>
          <a:p>
            <a:r>
              <a:rPr lang="es-ES_tradnl" sz="3200" dirty="0" smtClean="0">
                <a:solidFill>
                  <a:schemeClr val="tx1"/>
                </a:solidFill>
                <a:latin typeface="Calibri" pitchFamily="34" charset="0"/>
              </a:rPr>
              <a:t>Programa de Pequeñas Donaciones del FMAM</a:t>
            </a:r>
            <a:endParaRPr lang="es-ES_tradnl" sz="3200" dirty="0">
              <a:solidFill>
                <a:schemeClr val="tx1"/>
              </a:solidFill>
              <a:latin typeface="Calibri" pitchFamily="34" charset="0"/>
            </a:endParaRPr>
          </a:p>
        </p:txBody>
      </p:sp>
    </p:spTree>
    <p:extLst>
      <p:ext uri="{BB962C8B-B14F-4D97-AF65-F5344CB8AC3E}">
        <p14:creationId xmlns:p14="http://schemas.microsoft.com/office/powerpoint/2010/main" val="9558014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6475</TotalTime>
  <Words>2400</Words>
  <Application>Microsoft Office PowerPoint</Application>
  <PresentationFormat>On-screen Show (4:3)</PresentationFormat>
  <Paragraphs>294</Paragraphs>
  <Slides>28</Slides>
  <Notes>21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28</vt:i4>
      </vt:variant>
    </vt:vector>
  </HeadingPairs>
  <TitlesOfParts>
    <vt:vector size="38" baseType="lpstr">
      <vt:lpstr>ＭＳ Ｐゴシック</vt:lpstr>
      <vt:lpstr>Andes</vt:lpstr>
      <vt:lpstr>Arial</vt:lpstr>
      <vt:lpstr>Calibri</vt:lpstr>
      <vt:lpstr>Times New Roman</vt:lpstr>
      <vt:lpstr>Univers</vt:lpstr>
      <vt:lpstr>Wingdings</vt:lpstr>
      <vt:lpstr>Office Theme</vt:lpstr>
      <vt:lpstr>1_Office Theme</vt:lpstr>
      <vt:lpstr>GEF ECW 2012 Template English</vt:lpstr>
      <vt:lpstr>Programa de Apoyo a los Países  </vt:lpstr>
      <vt:lpstr>Programa de Apoyo a los Países</vt:lpstr>
      <vt:lpstr>Ejercicios de formulación  de la cartera nacional de proyectos (NPFE)</vt:lpstr>
      <vt:lpstr>Diálogos Nacionales (NDI)</vt:lpstr>
      <vt:lpstr>Talleres del Circunscripcion Ampliado (ECW) </vt:lpstr>
      <vt:lpstr>Reuniones de Circunscripcion (CM)</vt:lpstr>
      <vt:lpstr>Seminarios de orientación del FMAM</vt:lpstr>
      <vt:lpstr>Encuentros previos a las reuniones del Consejo para los grupos de países receptores</vt:lpstr>
      <vt:lpstr>Programa de Pequeñas Donaciones del FMAM</vt:lpstr>
      <vt:lpstr>Organismos participantes</vt:lpstr>
      <vt:lpstr>¿Qué es el Programa  de Pequeñas Donaciones (PPD)?</vt:lpstr>
      <vt:lpstr>Características de las donaciones del PPD</vt:lpstr>
      <vt:lpstr>Comité Directivo Nacional (CDN):</vt:lpstr>
      <vt:lpstr>    Grupo Asesor Técnico</vt:lpstr>
      <vt:lpstr>Equipo del PPD en el país</vt:lpstr>
      <vt:lpstr>Equipo Central de Gestión del Programa</vt:lpstr>
      <vt:lpstr>Alcance mundial del PPD</vt:lpstr>
      <vt:lpstr>Lineamientos Programáticos  de la sexta fase operacional del PPD</vt:lpstr>
      <vt:lpstr>Alianzas</vt:lpstr>
      <vt:lpstr>Estrategia del FMAM-6  para el desarrollo de capacidades transversales</vt:lpstr>
      <vt:lpstr>PowerPoint Presentation</vt:lpstr>
      <vt:lpstr>  Cuatro vías para desarrollar la capacidad de los países para implementar las convenciones de Río (Decisión del Consejo C/22.8)</vt:lpstr>
      <vt:lpstr>National Capacity Self-Assessments: Results, Lessons Learned, Opportunities</vt:lpstr>
      <vt:lpstr>PowerPoint Presentation</vt:lpstr>
      <vt:lpstr>(Monto disponible: US$34 millones)</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Nicolas Alejandro Marquez Pizzanelli</cp:lastModifiedBy>
  <cp:revision>510</cp:revision>
  <cp:lastPrinted>2015-02-20T18:26:16Z</cp:lastPrinted>
  <dcterms:created xsi:type="dcterms:W3CDTF">2011-03-08T15:42:01Z</dcterms:created>
  <dcterms:modified xsi:type="dcterms:W3CDTF">2015-04-10T18:22:39Z</dcterms:modified>
</cp:coreProperties>
</file>