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</p:sldMasterIdLst>
  <p:notesMasterIdLst>
    <p:notesMasterId r:id="rId26"/>
  </p:notesMasterIdLst>
  <p:handoutMasterIdLst>
    <p:handoutMasterId r:id="rId27"/>
  </p:handoutMasterIdLst>
  <p:sldIdLst>
    <p:sldId id="393" r:id="rId4"/>
    <p:sldId id="382" r:id="rId5"/>
    <p:sldId id="384" r:id="rId6"/>
    <p:sldId id="385" r:id="rId7"/>
    <p:sldId id="386" r:id="rId8"/>
    <p:sldId id="387" r:id="rId9"/>
    <p:sldId id="388" r:id="rId10"/>
    <p:sldId id="389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</p:sldIdLst>
  <p:sldSz cx="9144000" cy="6858000" type="screen4x3"/>
  <p:notesSz cx="6881813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7647" autoAdjust="0"/>
  </p:normalViewPr>
  <p:slideViewPr>
    <p:cSldViewPr>
      <p:cViewPr varScale="1">
        <p:scale>
          <a:sx n="52" d="100"/>
          <a:sy n="52" d="100"/>
        </p:scale>
        <p:origin x="6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528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 anchor="b"/>
          <a:lstStyle>
            <a:lvl1pPr algn="r">
              <a:defRPr sz="1200"/>
            </a:lvl1pPr>
          </a:lstStyle>
          <a:p>
            <a:fld id="{B1270BB1-7768-41F8-9F1B-E2E7E9320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7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3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23" tIns="43711" rIns="87423" bIns="43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3" y="4416101"/>
            <a:ext cx="5504853" cy="4182457"/>
          </a:xfrm>
          <a:prstGeom prst="rect">
            <a:avLst/>
          </a:prstGeom>
        </p:spPr>
        <p:txBody>
          <a:bodyPr vert="horz" lIns="87423" tIns="43711" rIns="87423" bIns="43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61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61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 anchor="b"/>
          <a:lstStyle>
            <a:lvl1pPr algn="r">
              <a:defRPr sz="1100"/>
            </a:lvl1pPr>
          </a:lstStyle>
          <a:p>
            <a:fld id="{AC37F9C5-DADA-40EF-BCE0-F0AA5007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77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5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200" dirty="0" smtClean="0"/>
              <a:t>In GEF-6, SGP will have a three-pronged approach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Focus on globally recognized ecosystems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Set up institutional and financial support mechanisms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Systematically develop the capacity of local and national civil society stakeholder</a:t>
            </a:r>
            <a:r>
              <a:rPr lang="en-US" sz="1100" dirty="0" smtClean="0"/>
              <a:t>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8901D-F2CB-4B0F-A014-76C6CA589F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Development of the Country Programme Strategy (CPS)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a.   endorsed by the NSC and shared with the GEF OFP and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          Convention Focal Points;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	b.   links with the NBSAPs, NIPs, other National Communications to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          Conventions, results of NCSAs, and GEF resources allocation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          strategy; other relevant government and NGO projects and programs </a:t>
            </a:r>
          </a:p>
          <a:p>
            <a:pPr>
              <a:buNone/>
            </a:pPr>
            <a:endParaRPr lang="en-US" sz="400" i="1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Involvement in NPFEs, NBSAPs, NAPAs, etc.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a.   input SGP lessons learned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	b.   position CSO/community stakeholders into strategic roles</a:t>
            </a:r>
          </a:p>
          <a:p>
            <a:pPr>
              <a:buNone/>
            </a:pPr>
            <a:endParaRPr lang="en-US" sz="800" i="1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Linkages with MSPs/FSPs 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2C9E-F09B-4166-86CD-D95E5E89B78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2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2C9E-F09B-4166-86CD-D95E5E89B78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81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UNDP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UNEP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UNV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World Bank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European Commission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New Zealand Aid</a:t>
            </a:r>
          </a:p>
          <a:p>
            <a:pPr>
              <a:lnSpc>
                <a:spcPct val="80000"/>
              </a:lnSpc>
            </a:pPr>
            <a:r>
              <a:rPr lang="en-US" sz="1200" dirty="0" err="1" smtClean="0">
                <a:latin typeface="Calibri" pitchFamily="34" charset="0"/>
              </a:rPr>
              <a:t>AusAID</a:t>
            </a:r>
            <a:endParaRPr lang="en-US" sz="12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United Nations Foundation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Government of Japan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German Government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Swiss Agency for Development and Cooperation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ASEAN Center for Biodiversity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National Environmental Funds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International NGOs (RSBP/Birdlife, etc.)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ICRAN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IPEN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Women’s Groups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British Petroleum, Coca-Cola, Expedia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Development Bank of Southern Africa, HSBC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Hotel Associations</a:t>
            </a:r>
          </a:p>
          <a:p>
            <a:pPr>
              <a:lnSpc>
                <a:spcPct val="80000"/>
              </a:lnSpc>
            </a:pPr>
            <a:endParaRPr lang="en-US" sz="1200" dirty="0" smtClean="0">
              <a:latin typeface="Calibri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2DE18-559D-4B37-8FC9-4C152D59C610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81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F8CCBF-7C6E-4117-AC52-53453C5E8CE8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1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2C9E-F09B-4166-86CD-D95E5E89B7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GEF: </a:t>
            </a:r>
            <a:r>
              <a:rPr lang="en-US" sz="1400" b="1" dirty="0" smtClean="0">
                <a:latin typeface="Calibri" pitchFamily="34" charset="0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Financing; Chair of SGP Steering Committee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</a:rPr>
              <a:t>United Nations Development Programme (UNDP) – 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Implementing Agency; Co-financing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latin typeface="Calibri" pitchFamily="34" charset="0"/>
              </a:rPr>
              <a:t>United Nations Office for Project Services – </a:t>
            </a:r>
            <a:r>
              <a:rPr lang="en-US" sz="1100" b="1" smtClean="0">
                <a:solidFill>
                  <a:srgbClr val="FF0000"/>
                </a:solidFill>
                <a:latin typeface="Calibri" pitchFamily="34" charset="0"/>
              </a:rPr>
              <a:t>Executing Agency</a:t>
            </a:r>
            <a:endParaRPr lang="en-US" sz="1100" b="1" smtClean="0">
              <a:latin typeface="Calibri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8901D-F2CB-4B0F-A014-76C6CA589F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3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6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From planning grants of $2,500 to full small grants projects of up to $50,000; average of $20,000; strategic grants up to $150,000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Grantees are local CBOs, NGOs, communities, civil society organizations; priority for poor and vulnerable communities – international NGOs can be partners giving support but not grantees</a:t>
            </a:r>
          </a:p>
          <a:p>
            <a:r>
              <a:rPr lang="en-US" dirty="0" smtClean="0">
                <a:latin typeface="Calibri" pitchFamily="34" charset="0"/>
              </a:rPr>
              <a:t>Projects must be prepared by and implemented by communities or civil society organizations (CSOs)</a:t>
            </a:r>
          </a:p>
          <a:p>
            <a:r>
              <a:rPr lang="en-US" dirty="0" smtClean="0">
                <a:latin typeface="Calibri" pitchFamily="34" charset="0"/>
              </a:rPr>
              <a:t>Projects must be within the GEF Focal Areas – 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Release of funds direct to grantee bank account; direct agreement with community possible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Review and approval of proposals done at country level through the multi-sectoral National Steering Committee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9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Selection is consultative facilitated by the SGP National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 Coordinator and UNDP RR/RC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Final approval by SGP Global Manager at initial stage, by CPMT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 in later stages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1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pitchFamily="34" charset="0"/>
              </a:rPr>
              <a:t>Assure that proposals that get to NSC are well  prepared and decisions of approval based on  merit.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latin typeface="Calibri" pitchFamily="34" charset="0"/>
              </a:rPr>
              <a:t>SGP Country Team:</a:t>
            </a:r>
            <a:endParaRPr lang="en-US" sz="900" b="1" dirty="0" smtClean="0">
              <a:latin typeface="Calibri" pitchFamily="34" charset="0"/>
            </a:endParaRPr>
          </a:p>
          <a:p>
            <a:r>
              <a:rPr lang="en-US" sz="1400" b="1" dirty="0" smtClean="0">
                <a:latin typeface="Calibri" pitchFamily="34" charset="0"/>
              </a:rPr>
              <a:t>National Coordinator (NC)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Competitively selected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Implements decisions and policies of NSC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Primary supervisor is SGP Global Manager on programmatic matters; UNDP CO supervises on admin and adherence to UN professional and ethical standards</a:t>
            </a:r>
          </a:p>
          <a:p>
            <a:pPr marL="457200" indent="-457200"/>
            <a:r>
              <a:rPr lang="en-US" sz="1400" b="1" dirty="0" smtClean="0">
                <a:latin typeface="Calibri" pitchFamily="34" charset="0"/>
              </a:rPr>
              <a:t>Programme Assistant (PA)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Competitively selected and 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Supports the NC and reports to the NC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8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6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9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642D"/>
                </a:solidFill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1247775"/>
            <a:chOff x="0" y="0"/>
            <a:chExt cx="9144000" cy="1248156"/>
          </a:xfrm>
        </p:grpSpPr>
        <p:pic>
          <p:nvPicPr>
            <p:cNvPr id="5" name="Picture 4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7" descr="GEF-PPT-B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4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7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8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7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EF-PPT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0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eaLnBrk="0" hangingPunct="0">
              <a:defRPr/>
            </a:pPr>
            <a:fld id="{26325822-CC5A-438B-BB65-E49082ABD639}" type="datetime1">
              <a:rPr lang="fr-FR">
                <a:solidFill>
                  <a:prstClr val="black"/>
                </a:solidFill>
              </a:rPr>
              <a:pPr eaLnBrk="0" hangingPunct="0">
                <a:defRPr/>
              </a:pPr>
              <a:t>28/02/2015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 eaLnBrk="0" hangingPunct="0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defRPr/>
            </a:pPr>
            <a:fld id="{B7E105A7-7A33-4883-BCE2-AD52E47F373C}" type="slidenum">
              <a:rPr lang="fr-CA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fr-CA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642D"/>
                </a:solidFill>
                <a:latin typeface="+mn-lt"/>
                <a:ea typeface="+mn-ea"/>
                <a:cs typeface="+mn-cs"/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4FBF-DCAE-4355-B991-909F4DF91C0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2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8D7F-997E-4835-BDF8-66E3B6A772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48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87" r:id="rId6"/>
    <p:sldLayoutId id="2147483688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4" descr="GEF-PPT-B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4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42D"/>
                </a:solidFill>
                <a:latin typeface="+mn-lt"/>
              </a:rPr>
              <a:t>Country Support </a:t>
            </a:r>
            <a:r>
              <a:rPr lang="en-US" dirty="0" err="1" smtClean="0">
                <a:solidFill>
                  <a:srgbClr val="00642D"/>
                </a:solidFill>
                <a:latin typeface="+mn-lt"/>
              </a:rPr>
              <a:t>Programme</a:t>
            </a:r>
            <a:r>
              <a:rPr lang="en-US" dirty="0" smtClean="0">
                <a:solidFill>
                  <a:srgbClr val="00642D"/>
                </a:solidFill>
                <a:latin typeface="+mn-lt"/>
              </a:rPr>
              <a:t> </a:t>
            </a:r>
            <a:br>
              <a:rPr lang="en-US" dirty="0" smtClean="0">
                <a:solidFill>
                  <a:srgbClr val="00642D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819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GEF Expanded Constituency Workshop</a:t>
            </a:r>
            <a:endParaRPr lang="en-US" sz="3200" b="1" dirty="0" smtClean="0">
              <a:solidFill>
                <a:srgbClr val="00642D"/>
              </a:solidFill>
              <a:latin typeface="Andes" panose="020000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ndes" panose="02000000000000000000" pitchFamily="50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ndes" panose="02000000000000000000" pitchFamily="50" charset="0"/>
                <a:cs typeface="Times New Roman" panose="02020603050405020304" pitchFamily="18" charset="0"/>
              </a:rPr>
              <a:t>Managua, Nicaragua</a:t>
            </a:r>
            <a:endParaRPr lang="en-US" sz="3200" dirty="0">
              <a:solidFill>
                <a:schemeClr val="tx1"/>
              </a:solidFill>
              <a:latin typeface="Andes" panose="02000000000000000000" pitchFamily="50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March 3-4, 2015</a:t>
            </a:r>
          </a:p>
          <a:p>
            <a:endParaRPr lang="en-US" sz="32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3050"/>
            <a:ext cx="5486400" cy="71755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Agency Stakeholders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524000"/>
            <a:ext cx="5486400" cy="4602163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Global Environmental Facility (GEF)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United Nations Development Programme (UNDP)</a:t>
            </a:r>
          </a:p>
          <a:p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United Nations Office for Project Services (UNOPS)</a:t>
            </a: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5" name="Picture 4" descr="UNOPS_logo_2009_C-70M-36Y-0K-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5257800"/>
            <a:ext cx="1457325" cy="257175"/>
          </a:xfrm>
          <a:prstGeom prst="rect">
            <a:avLst/>
          </a:prstGeom>
        </p:spPr>
      </p:pic>
      <p:pic>
        <p:nvPicPr>
          <p:cNvPr id="6" name="Picture 5" descr="UNDP_Logo-Blue w TaglineBlue-EN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971800"/>
            <a:ext cx="750190" cy="1468554"/>
          </a:xfrm>
          <a:prstGeom prst="rect">
            <a:avLst/>
          </a:prstGeom>
        </p:spPr>
      </p:pic>
      <p:pic>
        <p:nvPicPr>
          <p:cNvPr id="7" name="Picture 6" descr="GEF_LOGO short EN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1524000"/>
            <a:ext cx="795647" cy="914400"/>
          </a:xfrm>
          <a:prstGeom prst="rect">
            <a:avLst/>
          </a:prstGeom>
        </p:spPr>
      </p:pic>
      <p:pic>
        <p:nvPicPr>
          <p:cNvPr id="8" name="Picture 24" descr="sgplog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228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329"/>
            <a:ext cx="8229600" cy="1143000"/>
          </a:xfrm>
        </p:spPr>
        <p:txBody>
          <a:bodyPr/>
          <a:lstStyle/>
          <a:p>
            <a:r>
              <a:rPr lang="en-US" dirty="0" smtClean="0"/>
              <a:t>What is SGP?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52" y="990600"/>
            <a:ext cx="4267200" cy="48006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A program, which:</a:t>
            </a: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Believes that local solutions to global environmental  problems exist.</a:t>
            </a: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Supports community-based initiatives and action.</a:t>
            </a: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 That the process of implementation leads also to   poverty reduction and local empowerment.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3" descr="3.PROD SOS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752" y="4114800"/>
            <a:ext cx="3663521" cy="2514600"/>
          </a:xfrm>
          <a:prstGeom prst="rect">
            <a:avLst/>
          </a:prstGeom>
        </p:spPr>
      </p:pic>
      <p:pic>
        <p:nvPicPr>
          <p:cNvPr id="5" name="Picture 4" descr="DSC_4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4616" y="1447800"/>
            <a:ext cx="3671297" cy="2438400"/>
          </a:xfrm>
          <a:prstGeom prst="rect">
            <a:avLst/>
          </a:prstGeom>
        </p:spPr>
      </p:pic>
      <p:pic>
        <p:nvPicPr>
          <p:cNvPr id="6" name="Picture 24" descr="sgplog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9000" y="152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7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Nature of SGP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06"/>
            <a:ext cx="8229600" cy="419100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Planning grants: </a:t>
            </a:r>
            <a:r>
              <a:rPr lang="en-US" sz="2400" b="1" dirty="0">
                <a:latin typeface="Calibri" pitchFamily="34" charset="0"/>
              </a:rPr>
              <a:t>$2,500 </a:t>
            </a: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Small grants projects: up to $50,000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Strategic grants: up to $150,000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Local CBOs, NGOs, communities, civil society organizations;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Review and approval of proposals done at country level through National Steering Committee</a:t>
            </a:r>
          </a:p>
          <a:p>
            <a:pPr>
              <a:buNone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4" descr="sgp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4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0" y="152400"/>
            <a:ext cx="8915400" cy="717550"/>
          </a:xfrm>
        </p:spPr>
        <p:txBody>
          <a:bodyPr/>
          <a:lstStyle/>
          <a:p>
            <a:pPr algn="r"/>
            <a:r>
              <a:rPr lang="en-US" sz="2400" dirty="0" smtClean="0">
                <a:latin typeface="Calibri" pitchFamily="34" charset="0"/>
              </a:rPr>
              <a:t>SGP Country Governance Structure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7467600" cy="4953000"/>
          </a:xfrm>
        </p:spPr>
        <p:txBody>
          <a:bodyPr/>
          <a:lstStyle/>
          <a:p>
            <a:r>
              <a:rPr lang="en-US" sz="2400" b="1" dirty="0" smtClean="0">
                <a:latin typeface="Calibri" pitchFamily="34" charset="0"/>
              </a:rPr>
              <a:t>National Steering Committee (NSC)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Country driven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Capacity-building for CSOs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Review and approval of projects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Mobilize resources, link SGP to policy and planning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Majority non-governmental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OFP and UNDP CO are ex-officio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All volunteers of various expertise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Tenure 2 years; exceptionally renewable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2" descr="C:\Users\ana.maria.currea\Pictures\Dominican Republic\el Representate Adjunto del PNUD y lods demas miembros del NSC entregando el reconocimi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2343860" cy="1447800"/>
          </a:xfrm>
          <a:prstGeom prst="rect">
            <a:avLst/>
          </a:prstGeom>
          <a:noFill/>
        </p:spPr>
      </p:pic>
      <p:pic>
        <p:nvPicPr>
          <p:cNvPr id="7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0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2887"/>
            <a:ext cx="6629400" cy="793750"/>
          </a:xfrm>
        </p:spPr>
        <p:txBody>
          <a:bodyPr/>
          <a:lstStyle/>
          <a:p>
            <a:pPr algn="ctr"/>
            <a:r>
              <a:rPr lang="en-US" sz="4000" dirty="0" smtClean="0"/>
              <a:t>SGP Country Governance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4876" y="1295400"/>
            <a:ext cx="6194323" cy="4525963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Technical Advisory Group (TAG):</a:t>
            </a:r>
          </a:p>
          <a:p>
            <a:endParaRPr lang="en-US" sz="12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Get more involvement;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Expert review group;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NGO experts, academia, reps of Conventions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 Focal Points;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Quality of proposals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5" descr="Inven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90800"/>
            <a:ext cx="2514600" cy="1676400"/>
          </a:xfrm>
          <a:prstGeom prst="rect">
            <a:avLst/>
          </a:prstGeom>
        </p:spPr>
      </p:pic>
      <p:pic>
        <p:nvPicPr>
          <p:cNvPr id="7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48768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6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3050"/>
            <a:ext cx="6705600" cy="86995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SGP Country Management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6324600" cy="4678363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SGP Country Team: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National Coordinator (NC)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Competitively selected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Implements decisions and policies of NSC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Primary supervisor is SGP Global Manager on programmatic matters.</a:t>
            </a:r>
          </a:p>
          <a:p>
            <a:pPr marL="457200" indent="-457200"/>
            <a:r>
              <a:rPr lang="en-US" sz="2400" b="1" dirty="0" smtClean="0">
                <a:latin typeface="Calibri" pitchFamily="34" charset="0"/>
              </a:rPr>
              <a:t>Programme Assistant (PA)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Competitively selected and 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Supports the NC and reports to the NC</a:t>
            </a:r>
          </a:p>
        </p:txBody>
      </p:sp>
      <p:pic>
        <p:nvPicPr>
          <p:cNvPr id="5" name="Picture 4" descr="C:\Users\ana.maria.currea\Pictures\Seychelles\Woman's Day 2010\NC &amp; UNV with SGP exhibition.jpg"/>
          <p:cNvPicPr>
            <a:picLocks noChangeAspect="1" noChangeArrowheads="1"/>
          </p:cNvPicPr>
          <p:nvPr/>
        </p:nvPicPr>
        <p:blipFill>
          <a:blip r:embed="rId3" cstate="print"/>
          <a:srcRect r="23611"/>
          <a:stretch>
            <a:fillRect/>
          </a:stretch>
        </p:blipFill>
        <p:spPr bwMode="auto">
          <a:xfrm>
            <a:off x="6096000" y="1524000"/>
            <a:ext cx="2794000" cy="2743200"/>
          </a:xfrm>
          <a:prstGeom prst="rect">
            <a:avLst/>
          </a:prstGeom>
          <a:noFill/>
        </p:spPr>
      </p:pic>
      <p:pic>
        <p:nvPicPr>
          <p:cNvPr id="6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3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37"/>
            <a:ext cx="8153400" cy="869950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SGP Global Management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7772400" cy="6019800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Central Programme Management Team (CPMT)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Provide guidance on meeting the commitments of SGP to GEF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Maintain global coherence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Raise global co-financing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Link country outcomes to global environmental governance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Global Manager and DGM plus focal area experts that also serve as Regional Focal Persons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SGP Steering Committee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GEF Secretariat (Chair), Oficina de UNDP-GEF (NY) and the GEF CSO Network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Provides strategic guidance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5" name="Picture 24" descr="sgp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1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1143000"/>
          </a:xfrm>
        </p:spPr>
        <p:txBody>
          <a:bodyPr/>
          <a:lstStyle/>
          <a:p>
            <a:r>
              <a:rPr lang="en-US" dirty="0" smtClean="0"/>
              <a:t>SGP as a Global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572000" cy="4800600"/>
          </a:xfrm>
        </p:spPr>
        <p:txBody>
          <a:bodyPr/>
          <a:lstStyle/>
          <a:p>
            <a:pPr lvl="0"/>
            <a:r>
              <a:rPr lang="en-US" sz="2800" dirty="0" smtClean="0"/>
              <a:t>22 new countries joined during OP4 (2008-2010)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8 new countries started up during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Operational Phase (OP5) from 2010-2014 for a total of 136 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More than 19,000 projects globally 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Picture 2" descr="C:\Users\Olik\AppData\Local\Microsoft\Windows\Temporary Internet Files\Content.Outlook\HZ84ZLFP\SGP Participating Countries.jpg"/>
          <p:cNvPicPr>
            <a:picLocks noChangeAspect="1" noChangeArrowheads="1"/>
          </p:cNvPicPr>
          <p:nvPr/>
        </p:nvPicPr>
        <p:blipFill>
          <a:blip r:embed="rId3" cstate="print"/>
          <a:srcRect l="2778" t="5455" r="2778" b="3636"/>
          <a:stretch>
            <a:fillRect/>
          </a:stretch>
        </p:blipFill>
        <p:spPr bwMode="auto">
          <a:xfrm>
            <a:off x="381000" y="1371600"/>
            <a:ext cx="3352800" cy="2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44958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Integration with National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848600" cy="4876800"/>
          </a:xfrm>
        </p:spPr>
        <p:txBody>
          <a:bodyPr/>
          <a:lstStyle/>
          <a:p>
            <a:r>
              <a:rPr lang="en-US" sz="2600" dirty="0" smtClean="0">
                <a:latin typeface="Calibri" pitchFamily="34" charset="0"/>
              </a:rPr>
              <a:t>Development of the Country Programme Strategy (CPS)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a.   endorsed by the NSC and shared with the GEF OFP and</a:t>
            </a:r>
          </a:p>
          <a:p>
            <a:pPr>
              <a:buNone/>
            </a:pPr>
            <a:r>
              <a:rPr lang="en-US" sz="2000" i="1" dirty="0" smtClean="0">
                <a:latin typeface="Calibri" pitchFamily="34" charset="0"/>
              </a:rPr>
              <a:t>          Convention Focal Points;</a:t>
            </a:r>
          </a:p>
          <a:p>
            <a:pPr>
              <a:buNone/>
            </a:pPr>
            <a:r>
              <a:rPr lang="en-US" sz="2000" i="1" dirty="0" smtClean="0">
                <a:latin typeface="Calibri" pitchFamily="34" charset="0"/>
              </a:rPr>
              <a:t>	b.   links with other planning and priority processes in the country</a:t>
            </a:r>
          </a:p>
          <a:p>
            <a:pPr>
              <a:buNone/>
            </a:pPr>
            <a:endParaRPr lang="en-US" sz="800" i="1" dirty="0" smtClean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Involvement in NPFEs, NBSAPs, NAPAs, etc.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a.   input SGP lessons learned</a:t>
            </a:r>
          </a:p>
          <a:p>
            <a:pPr>
              <a:buNone/>
            </a:pPr>
            <a:r>
              <a:rPr lang="en-US" sz="2000" i="1" dirty="0" smtClean="0">
                <a:latin typeface="Calibri" pitchFamily="34" charset="0"/>
              </a:rPr>
              <a:t>	b.   position CSO/community stakeholders into strategic roles</a:t>
            </a:r>
          </a:p>
          <a:p>
            <a:pPr>
              <a:buNone/>
            </a:pPr>
            <a:endParaRPr lang="en-US" sz="900" i="1" dirty="0" smtClean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Linkages with MSPs/FSPs </a:t>
            </a:r>
          </a:p>
        </p:txBody>
      </p:sp>
      <p:pic>
        <p:nvPicPr>
          <p:cNvPr id="4" name="Picture 24" descr="sgp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506095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SGP OP6 Programming directions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4495800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In GEF-6, SGP will have a three-pronged approach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Focus on globally recognized ecosystems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Set up institutional and financial support mechanisms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Systematically develop the capacity of local and national civil society stakeholder</a:t>
            </a:r>
            <a:r>
              <a:rPr lang="en-US" sz="2400" dirty="0" smtClean="0"/>
              <a:t>s. </a:t>
            </a:r>
          </a:p>
        </p:txBody>
      </p:sp>
      <p:pic>
        <p:nvPicPr>
          <p:cNvPr id="5" name="Picture 3" descr="SGP Kazakhstan Kyrgyzstan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156" y="1295400"/>
            <a:ext cx="29786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81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51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42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Country Support Programme (CSP)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Univers" pitchFamily="34" charset="0"/>
              </a:rPr>
              <a:t>The Country Support </a:t>
            </a:r>
            <a:r>
              <a:rPr lang="en-US" sz="2000" dirty="0" err="1" smtClean="0">
                <a:latin typeface="Univers" pitchFamily="34" charset="0"/>
              </a:rPr>
              <a:t>Progamme</a:t>
            </a:r>
            <a:r>
              <a:rPr lang="en-US" sz="2000" dirty="0" smtClean="0">
                <a:latin typeface="Univers" pitchFamily="34" charset="0"/>
              </a:rPr>
              <a:t> (CSP) is the </a:t>
            </a:r>
            <a:r>
              <a:rPr lang="en-US" sz="2000" u="sng" dirty="0" smtClean="0">
                <a:latin typeface="Univers" pitchFamily="34" charset="0"/>
              </a:rPr>
              <a:t>main tool for carrying </a:t>
            </a:r>
            <a:r>
              <a:rPr lang="en-US" sz="2000" dirty="0" smtClean="0">
                <a:latin typeface="Univers" pitchFamily="34" charset="0"/>
              </a:rPr>
              <a:t>out </a:t>
            </a:r>
            <a:r>
              <a:rPr lang="en-US" sz="2000" u="sng" dirty="0" smtClean="0">
                <a:latin typeface="Univers" pitchFamily="34" charset="0"/>
              </a:rPr>
              <a:t>Country Relations Strategy </a:t>
            </a:r>
            <a:r>
              <a:rPr lang="en-US" sz="2000" dirty="0" smtClean="0">
                <a:latin typeface="Univers" pitchFamily="34" charset="0"/>
              </a:rPr>
              <a:t>and has the following components:</a:t>
            </a:r>
          </a:p>
          <a:p>
            <a:endParaRPr lang="en-US" sz="2000" dirty="0">
              <a:latin typeface="Univers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Univers" pitchFamily="34" charset="0"/>
              </a:rPr>
              <a:t>GEF National Portfolio Formulation Exercises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2000" dirty="0">
              <a:latin typeface="Univers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Univers" pitchFamily="34" charset="0"/>
              </a:rPr>
              <a:t>GEF National Dialogues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2000" dirty="0">
              <a:latin typeface="Univers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Univers" pitchFamily="34" charset="0"/>
              </a:rPr>
              <a:t>GEF Workshops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2000" dirty="0">
              <a:latin typeface="Univers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Univers" pitchFamily="34" charset="0"/>
              </a:rPr>
              <a:t>GEF Constituency Meetings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2000" dirty="0">
              <a:latin typeface="Univers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Univers" pitchFamily="34" charset="0"/>
              </a:rPr>
              <a:t>GEF Introduction Workshops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2000" dirty="0" smtClean="0">
              <a:latin typeface="Univers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Univers" pitchFamily="34" charset="0"/>
              </a:rPr>
              <a:t>Pre-Council Meetings for Recipient Countries</a:t>
            </a:r>
          </a:p>
          <a:p>
            <a:endParaRPr lang="en-US" sz="2000" dirty="0">
              <a:latin typeface="Univers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6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SGP OP6 Programming directions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019800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For greater efficiency in the use of limited resources and to promote mainstreaming and scaling up, SGP country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can select from a set of four (4) multi-focal strategic initiatives: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Community Landscape and Seascape Conservation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Climate Smart Innovative Agro-ecology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Low Carbon Energy Access Co-benefits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Local to Global Chemical Management Coalitions</a:t>
            </a:r>
          </a:p>
        </p:txBody>
      </p:sp>
      <p:pic>
        <p:nvPicPr>
          <p:cNvPr id="4" name="Picture 1034" descr="C:\Documents and Settings\LISETH\Mis documentos\2010\DIEZ AÑOS DEL PPD\Fotos Andrea\Selección Sipacapa\IMG_9404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360" y="1600200"/>
            <a:ext cx="2631640" cy="1752600"/>
          </a:xfrm>
          <a:prstGeom prst="rect">
            <a:avLst/>
          </a:prstGeom>
          <a:noFill/>
        </p:spPr>
      </p:pic>
      <p:pic>
        <p:nvPicPr>
          <p:cNvPr id="5" name="Imagen 1" descr="F:\Puno\_D5F4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3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7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505200" cy="4953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Grantees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National Governments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State/Local Governments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Regional Governments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Bilateral aid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Corporations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Multilateral agencies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Foundations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NGOs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 l="41429" t="21333" r="33333" b="19238"/>
          <a:stretch>
            <a:fillRect/>
          </a:stretch>
        </p:blipFill>
        <p:spPr bwMode="auto">
          <a:xfrm>
            <a:off x="3352800" y="1371600"/>
            <a:ext cx="27959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551815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 txBox="1">
            <a:spLocks/>
          </p:cNvSpPr>
          <p:nvPr/>
        </p:nvSpPr>
        <p:spPr bwMode="auto">
          <a:xfrm>
            <a:off x="0" y="1295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itle 3"/>
          <p:cNvSpPr txBox="1">
            <a:spLocks/>
          </p:cNvSpPr>
          <p:nvPr/>
        </p:nvSpPr>
        <p:spPr bwMode="auto">
          <a:xfrm>
            <a:off x="1447800" y="50292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en-US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Portfolio Formulation Exercises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(NPFE)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/>
          <a:lstStyle/>
          <a:p>
            <a:r>
              <a:rPr lang="en-US" sz="2600" dirty="0" smtClean="0"/>
              <a:t>In </a:t>
            </a:r>
            <a:r>
              <a:rPr lang="en-US" sz="2600" dirty="0"/>
              <a:t>GEF-6 the objective of this activity is to further help GEF </a:t>
            </a:r>
            <a:r>
              <a:rPr lang="en-US" sz="2600" u="sng" dirty="0" smtClean="0"/>
              <a:t>OFPs to </a:t>
            </a:r>
            <a:r>
              <a:rPr lang="en-US" sz="2600" u="sng" dirty="0"/>
              <a:t>engage relevant national stakeholders </a:t>
            </a:r>
            <a:r>
              <a:rPr lang="en-US" sz="2600" dirty="0"/>
              <a:t>and line ministries, in the planning process for developing national priorities for GEF support</a:t>
            </a:r>
            <a:r>
              <a:rPr lang="en-US" sz="2600" u="sng" dirty="0"/>
              <a:t>, including specific project </a:t>
            </a:r>
            <a:r>
              <a:rPr lang="en-US" sz="2600" u="sng" dirty="0" smtClean="0"/>
              <a:t>ideas</a:t>
            </a:r>
          </a:p>
          <a:p>
            <a:r>
              <a:rPr lang="en-US" sz="2600" dirty="0" smtClean="0"/>
              <a:t>Voluntary and </a:t>
            </a:r>
            <a:r>
              <a:rPr lang="en-US" sz="2600" u="sng" dirty="0" smtClean="0"/>
              <a:t>not a pre-requisite </a:t>
            </a:r>
            <a:r>
              <a:rPr lang="en-US" sz="2600" dirty="0" smtClean="0"/>
              <a:t>for GEF funding</a:t>
            </a:r>
          </a:p>
          <a:p>
            <a:r>
              <a:rPr lang="en-US" sz="2600" u="sng" dirty="0" smtClean="0"/>
              <a:t>Final NPFD to be submitted to GEF </a:t>
            </a:r>
            <a:r>
              <a:rPr lang="en-US" sz="2600" dirty="0" smtClean="0"/>
              <a:t>– who will review and provide comments as appropriate.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492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 National Dialogues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419599"/>
          </a:xfrm>
        </p:spPr>
        <p:txBody>
          <a:bodyPr/>
          <a:lstStyle/>
          <a:p>
            <a:r>
              <a:rPr lang="en-US" sz="2600" dirty="0" smtClean="0"/>
              <a:t>National Dialogues continue to be a strategic tool for promoting the </a:t>
            </a:r>
            <a:r>
              <a:rPr lang="en-US" sz="2600" u="sng" dirty="0" smtClean="0"/>
              <a:t>incorporation of the global environment concepts into national thinking, accounting and regular work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They bring together </a:t>
            </a:r>
            <a:r>
              <a:rPr lang="en-US" sz="2600" u="sng" dirty="0" smtClean="0"/>
              <a:t>a wide array of national and local level stakeholders</a:t>
            </a:r>
            <a:r>
              <a:rPr lang="en-US" sz="2600" dirty="0" smtClean="0"/>
              <a:t> to discuss and understand how protecting the global environment is key to their national interest</a:t>
            </a:r>
          </a:p>
          <a:p>
            <a:r>
              <a:rPr lang="en-US" sz="2600" dirty="0" smtClean="0"/>
              <a:t>National Dialogue are organized</a:t>
            </a:r>
            <a:r>
              <a:rPr lang="en-US" sz="2600" u="sng" dirty="0" smtClean="0"/>
              <a:t> at the request of the OFP</a:t>
            </a:r>
            <a:r>
              <a:rPr lang="en-US" sz="2600" dirty="0" smtClean="0"/>
              <a:t>. </a:t>
            </a:r>
            <a:r>
              <a:rPr lang="en-US" sz="2600" dirty="0"/>
              <a:t>M</a:t>
            </a:r>
            <a:r>
              <a:rPr lang="en-US" sz="2600" dirty="0" smtClean="0"/>
              <a:t>ay </a:t>
            </a:r>
            <a:r>
              <a:rPr lang="en-US" sz="2600" u="sng" dirty="0" smtClean="0"/>
              <a:t>include a component on GEF6 programming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8716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 Workshops - ECWs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4724400"/>
          </a:xfrm>
        </p:spPr>
        <p:txBody>
          <a:bodyPr/>
          <a:lstStyle/>
          <a:p>
            <a:r>
              <a:rPr lang="en-US" sz="2600" dirty="0" smtClean="0"/>
              <a:t>The purpose of Expanded Constituency Workshops (ECW)is to keep GEF OFPs, Convention FPs and other stakeholders,  (CSOs) </a:t>
            </a:r>
            <a:r>
              <a:rPr lang="en-US" sz="2600" u="sng" dirty="0" smtClean="0"/>
              <a:t>abreast of GEF Strategies, policies and procedures</a:t>
            </a:r>
          </a:p>
          <a:p>
            <a:r>
              <a:rPr lang="en-US" sz="2600" dirty="0" smtClean="0"/>
              <a:t>ECWs are organized by GEF Secretariat with up to </a:t>
            </a:r>
            <a:r>
              <a:rPr lang="en-US" sz="2600" u="sng" dirty="0" smtClean="0"/>
              <a:t>7 participants –GEF FPs, 4 Convention FPs and CSO re</a:t>
            </a:r>
            <a:r>
              <a:rPr lang="en-US" sz="2600" dirty="0" smtClean="0"/>
              <a:t>p.</a:t>
            </a:r>
          </a:p>
          <a:p>
            <a:r>
              <a:rPr lang="en-US" sz="2600" dirty="0" smtClean="0"/>
              <a:t>GEF may also </a:t>
            </a:r>
            <a:r>
              <a:rPr lang="en-US" sz="2600" u="sng" dirty="0" smtClean="0"/>
              <a:t>design and organize other workshops </a:t>
            </a:r>
            <a:r>
              <a:rPr lang="en-US" sz="2600" dirty="0" smtClean="0"/>
              <a:t>to facilitate work on </a:t>
            </a:r>
            <a:r>
              <a:rPr lang="en-US" sz="2600" u="sng" dirty="0" smtClean="0"/>
              <a:t>trans-boundary collaboration, regional programming and other issues based on thematic or geographic need.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13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 Constituency Meetings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r>
              <a:rPr lang="en-GB" sz="2600" dirty="0"/>
              <a:t>During GEF-6 Constituency Meetings will continue to be the main tool for the Council Members </a:t>
            </a:r>
            <a:r>
              <a:rPr lang="en-GB" sz="2600" u="sng" dirty="0"/>
              <a:t>to engage their Constituency members in the preparations for decision making at the GEF </a:t>
            </a:r>
            <a:r>
              <a:rPr lang="en-GB" sz="2600" u="sng" dirty="0" smtClean="0"/>
              <a:t>Council</a:t>
            </a:r>
          </a:p>
          <a:p>
            <a:r>
              <a:rPr lang="en-GB" sz="2600" dirty="0" smtClean="0"/>
              <a:t>Each constituency may </a:t>
            </a:r>
            <a:r>
              <a:rPr lang="en-GB" sz="2600" u="sng" dirty="0" smtClean="0"/>
              <a:t>request 2 meetings per year </a:t>
            </a:r>
            <a:r>
              <a:rPr lang="en-GB" sz="2600" dirty="0" smtClean="0"/>
              <a:t>– before each Council meeting</a:t>
            </a:r>
          </a:p>
          <a:p>
            <a:r>
              <a:rPr lang="en-GB" sz="2600" dirty="0" smtClean="0"/>
              <a:t>Organised at the </a:t>
            </a:r>
            <a:r>
              <a:rPr lang="en-GB" sz="2600" u="sng" dirty="0" smtClean="0"/>
              <a:t>request of the Council Member </a:t>
            </a:r>
            <a:r>
              <a:rPr lang="en-GB" sz="2600" dirty="0" smtClean="0"/>
              <a:t>– who prepares the agenda and chairs the meeting</a:t>
            </a:r>
          </a:p>
          <a:p>
            <a:r>
              <a:rPr lang="en-GB" sz="2600" dirty="0" smtClean="0"/>
              <a:t>GEF </a:t>
            </a:r>
            <a:r>
              <a:rPr lang="en-GB" sz="2600" u="sng" dirty="0" smtClean="0"/>
              <a:t>responsible for all logistical </a:t>
            </a:r>
            <a:r>
              <a:rPr lang="en-GB" sz="2600" dirty="0" smtClean="0"/>
              <a:t>arrangements</a:t>
            </a:r>
          </a:p>
        </p:txBody>
      </p:sp>
    </p:spTree>
    <p:extLst>
      <p:ext uri="{BB962C8B-B14F-4D97-AF65-F5344CB8AC3E}">
        <p14:creationId xmlns:p14="http://schemas.microsoft.com/office/powerpoint/2010/main" val="238322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 Introduction Seminars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4724400"/>
          </a:xfrm>
        </p:spPr>
        <p:txBody>
          <a:bodyPr/>
          <a:lstStyle/>
          <a:p>
            <a:r>
              <a:rPr lang="en-US" sz="2600" dirty="0"/>
              <a:t>GEF Introduction </a:t>
            </a:r>
            <a:r>
              <a:rPr lang="en-US" sz="2600" dirty="0" smtClean="0"/>
              <a:t>Seminars (previously GEF familiarization seminars) are organized </a:t>
            </a:r>
            <a:r>
              <a:rPr lang="en-US" sz="2600" u="sng" dirty="0" smtClean="0"/>
              <a:t>to </a:t>
            </a:r>
            <a:r>
              <a:rPr lang="en-US" sz="2600" u="sng" dirty="0"/>
              <a:t>provide necessary information and training to new GEF Agency staff, Convention Secretariat staff, new GEF Focal Points </a:t>
            </a:r>
            <a:r>
              <a:rPr lang="en-US" sz="2600" dirty="0"/>
              <a:t>and selected stakeholders on the GEF-6 strategies, policies and </a:t>
            </a:r>
            <a:r>
              <a:rPr lang="en-US" sz="2600" dirty="0" smtClean="0"/>
              <a:t>procedures.</a:t>
            </a:r>
          </a:p>
          <a:p>
            <a:r>
              <a:rPr lang="en-US" sz="2600" dirty="0" smtClean="0"/>
              <a:t>The seminars also </a:t>
            </a:r>
            <a:r>
              <a:rPr lang="en-US" sz="2600" u="sng" dirty="0" smtClean="0"/>
              <a:t>reach out to other audiences </a:t>
            </a:r>
            <a:r>
              <a:rPr lang="en-US" sz="2600" dirty="0" smtClean="0"/>
              <a:t>that are critical for the GEF to succeed </a:t>
            </a:r>
            <a:r>
              <a:rPr lang="en-US" sz="2600" dirty="0" err="1" smtClean="0"/>
              <a:t>e.g</a:t>
            </a:r>
            <a:r>
              <a:rPr lang="en-US" sz="2600" dirty="0" smtClean="0"/>
              <a:t> line ministries, media, private sector where possible.</a:t>
            </a:r>
          </a:p>
          <a:p>
            <a:r>
              <a:rPr lang="en-US" sz="2600" dirty="0" smtClean="0"/>
              <a:t>Organized by the GEF Secretariat </a:t>
            </a:r>
            <a:r>
              <a:rPr lang="en-US" sz="2600" u="sng" dirty="0" smtClean="0"/>
              <a:t>once a year in Washington </a:t>
            </a:r>
            <a:r>
              <a:rPr lang="en-US" sz="2600" dirty="0" smtClean="0"/>
              <a:t>DC.</a:t>
            </a:r>
          </a:p>
        </p:txBody>
      </p:sp>
    </p:spTree>
    <p:extLst>
      <p:ext uri="{BB962C8B-B14F-4D97-AF65-F5344CB8AC3E}">
        <p14:creationId xmlns:p14="http://schemas.microsoft.com/office/powerpoint/2010/main" val="37999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600" dirty="0"/>
              <a:t>Pre-Council Meeting for Recipient Country Constituencies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419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600" dirty="0" smtClean="0"/>
              <a:t>The purpose of these meetings is </a:t>
            </a:r>
            <a:r>
              <a:rPr lang="en-US" sz="2600" u="sng" dirty="0" smtClean="0"/>
              <a:t>to enable Council members from recipient countries to meet immediately </a:t>
            </a:r>
            <a:r>
              <a:rPr lang="en-US" sz="2600" u="sng" dirty="0"/>
              <a:t>prior to the Council Meeting to exchange views, positions and perspectives </a:t>
            </a:r>
            <a:r>
              <a:rPr lang="en-US" sz="2600" dirty="0"/>
              <a:t>in relation to the Council documents and to </a:t>
            </a:r>
            <a:r>
              <a:rPr lang="en-US" sz="2600" u="sng" dirty="0"/>
              <a:t>receive clarification from Secretariat </a:t>
            </a:r>
            <a:r>
              <a:rPr lang="en-US" sz="2600" dirty="0"/>
              <a:t>staff, as necessary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26864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5159375"/>
            <a:ext cx="8534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9pPr>
          </a:lstStyle>
          <a:p>
            <a:endParaRPr lang="en-US" sz="2800" b="0" kern="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0487"/>
            <a:ext cx="7391400" cy="51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F ECW 2012 Template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6329</TotalTime>
  <Words>1350</Words>
  <Application>Microsoft Office PowerPoint</Application>
  <PresentationFormat>On-screen Show (4:3)</PresentationFormat>
  <Paragraphs>226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Andes</vt:lpstr>
      <vt:lpstr>Arial</vt:lpstr>
      <vt:lpstr>Calibri</vt:lpstr>
      <vt:lpstr>Times New Roman</vt:lpstr>
      <vt:lpstr>Univers</vt:lpstr>
      <vt:lpstr>Wingdings</vt:lpstr>
      <vt:lpstr>Office Theme</vt:lpstr>
      <vt:lpstr>1_Office Theme</vt:lpstr>
      <vt:lpstr>GEF ECW 2012 Template English</vt:lpstr>
      <vt:lpstr>Country Support Programme  </vt:lpstr>
      <vt:lpstr>Country Support Programme (CSP)</vt:lpstr>
      <vt:lpstr>National Portfolio Formulation Exercises (NPFE)</vt:lpstr>
      <vt:lpstr>GEF National Dialogues</vt:lpstr>
      <vt:lpstr>GEF Workshops - ECWs</vt:lpstr>
      <vt:lpstr>GEF Constituency Meetings</vt:lpstr>
      <vt:lpstr>GEF Introduction Seminars</vt:lpstr>
      <vt:lpstr>Pre-Council Meeting for Recipient Country Constituencies</vt:lpstr>
      <vt:lpstr>PowerPoint Presentation</vt:lpstr>
      <vt:lpstr>Agency Stakeholders</vt:lpstr>
      <vt:lpstr>What is SGP?</vt:lpstr>
      <vt:lpstr>Nature of SGP Grants</vt:lpstr>
      <vt:lpstr>SGP Country Governance Structure</vt:lpstr>
      <vt:lpstr>SGP Country Governance</vt:lpstr>
      <vt:lpstr>SGP Country Management</vt:lpstr>
      <vt:lpstr>SGP Global Management</vt:lpstr>
      <vt:lpstr>SGP as a Global Programme</vt:lpstr>
      <vt:lpstr>Integration with National Efforts</vt:lpstr>
      <vt:lpstr>SGP OP6 Programming directions</vt:lpstr>
      <vt:lpstr>SGP OP6 Programming directions </vt:lpstr>
      <vt:lpstr>Partnerships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Area and Cross Cutting Strategies – Chemicals</dc:title>
  <dc:creator>wb350798</dc:creator>
  <cp:lastModifiedBy>Nicolas Alejandro Marquez Pizzanelli</cp:lastModifiedBy>
  <cp:revision>470</cp:revision>
  <cp:lastPrinted>2015-02-05T13:17:11Z</cp:lastPrinted>
  <dcterms:created xsi:type="dcterms:W3CDTF">2011-03-08T15:42:01Z</dcterms:created>
  <dcterms:modified xsi:type="dcterms:W3CDTF">2015-03-01T02:22:35Z</dcterms:modified>
</cp:coreProperties>
</file>