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80" r:id="rId2"/>
  </p:sldMasterIdLst>
  <p:notesMasterIdLst>
    <p:notesMasterId r:id="rId13"/>
  </p:notesMasterIdLst>
  <p:handoutMasterIdLst>
    <p:handoutMasterId r:id="rId14"/>
  </p:handoutMasterIdLst>
  <p:sldIdLst>
    <p:sldId id="287" r:id="rId3"/>
    <p:sldId id="280" r:id="rId4"/>
    <p:sldId id="281" r:id="rId5"/>
    <p:sldId id="282" r:id="rId6"/>
    <p:sldId id="277" r:id="rId7"/>
    <p:sldId id="271" r:id="rId8"/>
    <p:sldId id="273" r:id="rId9"/>
    <p:sldId id="274" r:id="rId10"/>
    <p:sldId id="283" r:id="rId11"/>
    <p:sldId id="284" r:id="rId12"/>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42"/>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78" y="2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sz="quarter" idx="1"/>
          </p:nvPr>
        </p:nvSpPr>
        <p:spPr>
          <a:xfrm>
            <a:off x="3897313" y="0"/>
            <a:ext cx="2982912" cy="466725"/>
          </a:xfrm>
          <a:prstGeom prst="rect">
            <a:avLst/>
          </a:prstGeom>
        </p:spPr>
        <p:txBody>
          <a:bodyPr vert="horz" lIns="91440" tIns="45720" rIns="91440" bIns="45720" rtlCol="0"/>
          <a:lstStyle>
            <a:lvl1pPr algn="r">
              <a:defRPr sz="1200" smtClean="0"/>
            </a:lvl1pPr>
          </a:lstStyle>
          <a:p>
            <a:pPr>
              <a:defRPr/>
            </a:pPr>
            <a:fld id="{86C61778-160C-4B10-8C71-6D0D7C4E6A35}" type="datetimeFigureOut">
              <a:rPr lang="en-US"/>
              <a:pPr>
                <a:defRPr/>
              </a:pPr>
              <a:t>2/9/2015</a:t>
            </a:fld>
            <a:endParaRPr lang="en-US"/>
          </a:p>
        </p:txBody>
      </p:sp>
      <p:sp>
        <p:nvSpPr>
          <p:cNvPr id="4" name="Footer Placeholder 3"/>
          <p:cNvSpPr>
            <a:spLocks noGrp="1"/>
          </p:cNvSpPr>
          <p:nvPr>
            <p:ph type="ftr" sz="quarter" idx="2"/>
          </p:nvPr>
        </p:nvSpPr>
        <p:spPr>
          <a:xfrm>
            <a:off x="0" y="8829675"/>
            <a:ext cx="2982913" cy="466725"/>
          </a:xfrm>
          <a:prstGeom prst="rect">
            <a:avLst/>
          </a:prstGeom>
        </p:spPr>
        <p:txBody>
          <a:bodyPr vert="horz" lIns="91440" tIns="45720" rIns="91440" bIns="45720"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3897313" y="8829675"/>
            <a:ext cx="2982912" cy="466725"/>
          </a:xfrm>
          <a:prstGeom prst="rect">
            <a:avLst/>
          </a:prstGeom>
        </p:spPr>
        <p:txBody>
          <a:bodyPr vert="horz" lIns="91440" tIns="45720" rIns="91440" bIns="45720" rtlCol="0" anchor="b"/>
          <a:lstStyle>
            <a:lvl1pPr algn="r">
              <a:defRPr sz="1200" smtClean="0"/>
            </a:lvl1pPr>
          </a:lstStyle>
          <a:p>
            <a:pPr>
              <a:defRPr/>
            </a:pPr>
            <a:fld id="{EB91A4DD-BEE0-4E0A-A39B-E03B97E8B3BF}" type="slidenum">
              <a:rPr lang="en-US"/>
              <a:pPr>
                <a:defRPr/>
              </a:pPr>
              <a:t>‹#›</a:t>
            </a:fld>
            <a:endParaRPr lang="en-US"/>
          </a:p>
        </p:txBody>
      </p:sp>
    </p:spTree>
    <p:extLst>
      <p:ext uri="{BB962C8B-B14F-4D97-AF65-F5344CB8AC3E}">
        <p14:creationId xmlns:p14="http://schemas.microsoft.com/office/powerpoint/2010/main" val="1149380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5138"/>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E2ECF45D-F161-4617-9A4A-DB2CD1303F13}" type="datetimeFigureOut">
              <a:rPr lang="en-US"/>
              <a:pPr>
                <a:defRPr/>
              </a:pPr>
              <a:t>2/9/2015</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8975" y="4416425"/>
            <a:ext cx="5505450" cy="4183063"/>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2982913" cy="465138"/>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5D7C93D-14A5-4165-AC66-E1BD3F540730}" type="slidenum">
              <a:rPr lang="en-US" altLang="en-US"/>
              <a:pPr>
                <a:defRPr/>
              </a:pPr>
              <a:t>‹#›</a:t>
            </a:fld>
            <a:endParaRPr lang="en-US" altLang="en-US"/>
          </a:p>
        </p:txBody>
      </p:sp>
    </p:spTree>
    <p:extLst>
      <p:ext uri="{BB962C8B-B14F-4D97-AF65-F5344CB8AC3E}">
        <p14:creationId xmlns:p14="http://schemas.microsoft.com/office/powerpoint/2010/main" val="2638639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E4BF6B5-A9B7-41BB-815B-28A2574024B6}" type="slidenum">
              <a:rPr lang="en-US" altLang="en-US" smtClean="0">
                <a:solidFill>
                  <a:srgbClr val="000000"/>
                </a:solidFill>
              </a:rPr>
              <a:pPr/>
              <a:t>1</a:t>
            </a:fld>
            <a:endParaRPr lang="en-US" altLang="en-US" smtClean="0">
              <a:solidFill>
                <a:srgbClr val="000000"/>
              </a:solidFill>
            </a:endParaRPr>
          </a:p>
        </p:txBody>
      </p:sp>
      <p:sp>
        <p:nvSpPr>
          <p:cNvPr id="1126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
        <p:nvSpPr>
          <p:cNvPr id="11271" name="Header Placeholder 6"/>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ltLang="en-US" smtClean="0">
              <a:solidFill>
                <a:srgbClr val="000000"/>
              </a:solidFill>
            </a:endParaRPr>
          </a:p>
        </p:txBody>
      </p:sp>
    </p:spTree>
    <p:extLst>
      <p:ext uri="{BB962C8B-B14F-4D97-AF65-F5344CB8AC3E}">
        <p14:creationId xmlns:p14="http://schemas.microsoft.com/office/powerpoint/2010/main" val="18812887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anose="020B0600070205080204" pitchFamily="34" charset="-128"/>
              </a:rPr>
              <a:t>There are many definitions of what capacity development means. This is just an example of one that we use, which is UNPD’s definition.</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C7C5C61-B052-42F5-A167-EF7650029901}" type="slidenum">
              <a:rPr lang="en-US" altLang="en-US" smtClean="0">
                <a:latin typeface="Arial" panose="020B0604020202020204" pitchFamily="34" charset="0"/>
              </a:rPr>
              <a:pPr>
                <a:spcBef>
                  <a:spcPct val="0"/>
                </a:spcBef>
              </a:pPr>
              <a:t>2</a:t>
            </a:fld>
            <a:endParaRPr lang="en-US" altLang="en-US" smtClean="0">
              <a:latin typeface="Arial" panose="020B0604020202020204" pitchFamily="34" charset="0"/>
            </a:endParaRPr>
          </a:p>
        </p:txBody>
      </p:sp>
    </p:spTree>
    <p:extLst>
      <p:ext uri="{BB962C8B-B14F-4D97-AF65-F5344CB8AC3E}">
        <p14:creationId xmlns:p14="http://schemas.microsoft.com/office/powerpoint/2010/main" val="1364031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dirty="0" smtClean="0"/>
              <a:t>The Strategic Approach to Enhancing Capacity Building identified four pathways to capacity development:</a:t>
            </a:r>
          </a:p>
          <a:p>
            <a:pPr>
              <a:defRPr/>
            </a:pPr>
            <a:r>
              <a:rPr lang="en-US" dirty="0" smtClean="0"/>
              <a:t>  </a:t>
            </a:r>
          </a:p>
          <a:p>
            <a:pPr marL="173336" indent="-173336">
              <a:buFontTx/>
              <a:buChar char="-"/>
              <a:defRPr/>
            </a:pPr>
            <a:r>
              <a:rPr lang="en-US" dirty="0" smtClean="0"/>
              <a:t>The National Capacity Self-Assessments, a process which we will talk about in a few moments.</a:t>
            </a:r>
          </a:p>
          <a:p>
            <a:pPr marL="173336" indent="-173336">
              <a:buFontTx/>
              <a:buChar char="-"/>
              <a:defRPr/>
            </a:pPr>
            <a:r>
              <a:rPr lang="en-US" dirty="0" smtClean="0"/>
              <a:t>Capacity development at the individual focal area projects</a:t>
            </a:r>
          </a:p>
          <a:p>
            <a:pPr marL="173336" indent="-173336">
              <a:buFontTx/>
              <a:buChar char="-"/>
              <a:defRPr/>
            </a:pPr>
            <a:r>
              <a:rPr lang="en-US" dirty="0" smtClean="0"/>
              <a:t>Cross-Cutting Capacity Development, across focal areas (cross-cutting) as "a cost-effective means of addressing capacity building needs at a systemic or institutional level that are not unique to any one focal area, but will assist countries to manage global environmental issues in a more general way". Particularly by strengthening institutions and organizations and the enabling environment.</a:t>
            </a:r>
          </a:p>
          <a:p>
            <a:pPr marL="173336" indent="-173336">
              <a:buFontTx/>
              <a:buChar char="-"/>
              <a:defRPr/>
            </a:pPr>
            <a:endParaRPr lang="en-US" dirty="0" smtClean="0"/>
          </a:p>
          <a:p>
            <a:pPr>
              <a:defRPr/>
            </a:pPr>
            <a:r>
              <a:rPr lang="en-US" dirty="0" smtClean="0"/>
              <a:t>And critical capacity development programs targeted towards LDCs and SIDs, many of which have chronically-low capacities for the governance and management of environmental management programs. </a:t>
            </a:r>
          </a:p>
          <a:p>
            <a:pPr>
              <a:defRPr/>
            </a:pPr>
            <a:endParaRPr lang="en-US" dirty="0" smtClean="0"/>
          </a:p>
          <a:p>
            <a:pPr>
              <a:defRPr/>
            </a:pPr>
            <a:r>
              <a:rPr lang="en-US" dirty="0" smtClean="0"/>
              <a:t>This is also in response to guidance from the COPs of CBD and UNFCCC which have both requested the GEF to provide funding for country-driven capacity development activities, in particular LDCs and SIDSs.  It was part of the strategy for GEF3 and GEF4.</a:t>
            </a:r>
            <a:endParaRPr lang="en-US" dirty="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5851712-6A01-45FB-A8E2-A4F3F5245A53}" type="slidenum">
              <a:rPr lang="en-US" altLang="en-US" smtClean="0">
                <a:latin typeface="Arial" panose="020B0604020202020204" pitchFamily="34" charset="0"/>
              </a:rPr>
              <a:pPr>
                <a:spcBef>
                  <a:spcPct val="0"/>
                </a:spcBef>
              </a:pPr>
              <a:t>3</a:t>
            </a:fld>
            <a:endParaRPr lang="en-US" altLang="en-US" smtClean="0">
              <a:latin typeface="Arial" panose="020B0604020202020204" pitchFamily="34" charset="0"/>
            </a:endParaRPr>
          </a:p>
        </p:txBody>
      </p:sp>
    </p:spTree>
    <p:extLst>
      <p:ext uri="{BB962C8B-B14F-4D97-AF65-F5344CB8AC3E}">
        <p14:creationId xmlns:p14="http://schemas.microsoft.com/office/powerpoint/2010/main" val="2853527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ea typeface="ＭＳ Ｐゴシック" panose="020B0600070205080204" pitchFamily="34" charset="-128"/>
              </a:rPr>
              <a:t>The NCSA defines a country’s capacity as the ability of individuals, groups, organizations, and institutions to address the priority environmental issues of global environmental conventions as part of efforts to achieve sustainable development. The broad range of NCSA outputs identified capacity needs at individual, institutional, and systemic levels. In order to meet multilateral environmental agreements (MEA) responsibilities, countries will need the capacity to manage functions that are fundamentally important by mobilizing information and knowledge; build consultative partnerships among stakeholders in different sectors of the economy; formulate policies, legislation, and programs to implement conventions; and monitor, evaluate, and learn. </a:t>
            </a:r>
          </a:p>
          <a:p>
            <a:r>
              <a:rPr lang="en-US" altLang="en-US" smtClean="0">
                <a:ea typeface="ＭＳ Ｐゴシック" panose="020B0600070205080204" pitchFamily="34" charset="-128"/>
              </a:rPr>
              <a:t> </a:t>
            </a:r>
          </a:p>
          <a:p>
            <a:r>
              <a:rPr lang="en-US" altLang="en-US" smtClean="0">
                <a:ea typeface="ＭＳ Ｐゴシック" panose="020B0600070205080204" pitchFamily="34" charset="-128"/>
              </a:rPr>
              <a:t>A total of 153 countries (out of 166 eligible countries) received funding to conduct a NCSA. Of those, 133 countries have completed their NCSAs, 4 are in the process of drafting the final report, eight are under implementation and seven have been cancelled. You all will have a copy of the NCSA for your country at your table, which will be used for the practical exercise that we will do.</a:t>
            </a:r>
          </a:p>
          <a:p>
            <a:pPr eaLnBrk="1" hangingPunct="1">
              <a:spcBef>
                <a:spcPct val="0"/>
              </a:spcBef>
              <a:buFont typeface="Calibri" panose="020F0502020204030204" pitchFamily="34" charset="0"/>
              <a:buNone/>
            </a:pPr>
            <a:endParaRPr lang="en-US" altLang="en-US" smtClean="0">
              <a:ea typeface="ＭＳ Ｐゴシック" panose="020B0600070205080204"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C056858-533E-45C0-B1C1-4A94B299B23F}" type="slidenum">
              <a:rPr lang="en-US" altLang="en-US" smtClean="0">
                <a:latin typeface="Arial" panose="020B0604020202020204" pitchFamily="34" charset="0"/>
              </a:rPr>
              <a:pPr>
                <a:spcBef>
                  <a:spcPct val="0"/>
                </a:spcBef>
              </a:pPr>
              <a:t>4</a:t>
            </a:fld>
            <a:endParaRPr lang="en-US" altLang="en-US" smtClean="0">
              <a:latin typeface="Arial" panose="020B0604020202020204" pitchFamily="34" charset="0"/>
            </a:endParaRPr>
          </a:p>
        </p:txBody>
      </p:sp>
    </p:spTree>
    <p:extLst>
      <p:ext uri="{BB962C8B-B14F-4D97-AF65-F5344CB8AC3E}">
        <p14:creationId xmlns:p14="http://schemas.microsoft.com/office/powerpoint/2010/main" val="4273131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ts val="2875"/>
              </a:lnSpc>
              <a:buFontTx/>
              <a:buChar char="•"/>
            </a:pPr>
            <a:r>
              <a:rPr lang="en-US" altLang="en-US" smtClean="0"/>
              <a:t>The portfolio of CB2 projects has been very relevant to address capacity gaps of GEF recipient countries identified in their NCSAs.</a:t>
            </a:r>
          </a:p>
          <a:p>
            <a:pPr>
              <a:lnSpc>
                <a:spcPts val="2875"/>
              </a:lnSpc>
              <a:buFontTx/>
              <a:buChar char="•"/>
            </a:pPr>
            <a:endParaRPr lang="en-US" altLang="en-US" smtClean="0"/>
          </a:p>
          <a:p>
            <a:pPr eaLnBrk="1" hangingPunct="1">
              <a:lnSpc>
                <a:spcPts val="2875"/>
              </a:lnSpc>
              <a:buFontTx/>
              <a:buChar char="•"/>
            </a:pPr>
            <a:r>
              <a:rPr lang="en-US" altLang="en-US" smtClean="0"/>
              <a:t>Projects have strengthened multi-sectoral processes, promoted policy and legislation harmonization, increased coordination and cooperation, and mainstreamed global environmental issues into national strategies and programs to meet Convention obligations.</a:t>
            </a:r>
          </a:p>
          <a:p>
            <a:pPr eaLnBrk="1" hangingPunct="1">
              <a:lnSpc>
                <a:spcPts val="2875"/>
              </a:lnSpc>
              <a:buFontTx/>
              <a:buChar char="•"/>
            </a:pPr>
            <a:endParaRPr lang="en-US" altLang="en-US" smtClean="0"/>
          </a:p>
          <a:p>
            <a:pPr eaLnBrk="1" hangingPunct="1">
              <a:lnSpc>
                <a:spcPts val="2875"/>
              </a:lnSpc>
              <a:buFontTx/>
              <a:buChar char="•"/>
            </a:pPr>
            <a:r>
              <a:rPr lang="en-US" altLang="en-US" smtClean="0"/>
              <a:t>They used a holistic approach to develop the required capacities; addressing existing bottlenecks, and lack of skills and knowledge.</a:t>
            </a:r>
          </a:p>
          <a:p>
            <a:pPr eaLnBrk="1" hangingPunct="1">
              <a:spcBef>
                <a:spcPct val="0"/>
              </a:spcBef>
            </a:pPr>
            <a:endParaRPr lang="en-US" altLang="en-US"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2906E09-9211-4E11-B62A-7AF935750757}" type="slidenum">
              <a:rPr lang="en-US" altLang="en-US" smtClean="0">
                <a:latin typeface="Arial" panose="020B0604020202020204" pitchFamily="34" charset="0"/>
              </a:rPr>
              <a:pPr>
                <a:spcBef>
                  <a:spcPct val="0"/>
                </a:spcBef>
              </a:pPr>
              <a:t>5</a:t>
            </a:fld>
            <a:endParaRPr lang="en-US" altLang="en-US" smtClean="0">
              <a:latin typeface="Arial" panose="020B0604020202020204" pitchFamily="34" charset="0"/>
            </a:endParaRPr>
          </a:p>
        </p:txBody>
      </p:sp>
    </p:spTree>
    <p:extLst>
      <p:ext uri="{BB962C8B-B14F-4D97-AF65-F5344CB8AC3E}">
        <p14:creationId xmlns:p14="http://schemas.microsoft.com/office/powerpoint/2010/main" val="1151600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lnSpc>
                <a:spcPct val="120000"/>
              </a:lnSpc>
              <a:spcBef>
                <a:spcPts val="0"/>
              </a:spcBef>
              <a:spcAft>
                <a:spcPts val="0"/>
              </a:spcAft>
              <a:defRPr/>
            </a:pPr>
            <a:r>
              <a:rPr lang="en-US" dirty="0" smtClean="0">
                <a:solidFill>
                  <a:schemeClr val="tx1">
                    <a:lumMod val="65000"/>
                    <a:lumOff val="35000"/>
                  </a:schemeClr>
                </a:solidFill>
              </a:rPr>
              <a:t>These are some of the projects that were approved in GEF-5.</a:t>
            </a:r>
          </a:p>
          <a:p>
            <a:pPr eaLnBrk="1" fontAlgn="auto" hangingPunct="1">
              <a:spcBef>
                <a:spcPts val="0"/>
              </a:spcBef>
              <a:spcAft>
                <a:spcPts val="0"/>
              </a:spcAft>
              <a:defRPr/>
            </a:pPr>
            <a:endParaRPr 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4A96821-B75F-4762-A8D1-547EB1DDF114}" type="slidenum">
              <a:rPr lang="en-US" altLang="en-US" smtClean="0">
                <a:latin typeface="Arial" panose="020B0604020202020204" pitchFamily="34" charset="0"/>
              </a:rPr>
              <a:pPr>
                <a:spcBef>
                  <a:spcPct val="0"/>
                </a:spcBef>
              </a:pPr>
              <a:t>6</a:t>
            </a:fld>
            <a:endParaRPr lang="en-US" altLang="en-US" smtClean="0">
              <a:latin typeface="Arial" panose="020B0604020202020204" pitchFamily="34" charset="0"/>
            </a:endParaRPr>
          </a:p>
        </p:txBody>
      </p:sp>
    </p:spTree>
    <p:extLst>
      <p:ext uri="{BB962C8B-B14F-4D97-AF65-F5344CB8AC3E}">
        <p14:creationId xmlns:p14="http://schemas.microsoft.com/office/powerpoint/2010/main" val="10442543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ea typeface="ＭＳ Ｐゴシック" panose="020B0600070205080204" pitchFamily="34" charset="-128"/>
            </a:endParaRP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812AEDD-E090-4C23-8E9A-0E449B2A8476}" type="slidenum">
              <a:rPr lang="en-US" altLang="en-US" smtClean="0">
                <a:latin typeface="Arial" panose="020B0604020202020204" pitchFamily="34" charset="0"/>
              </a:rPr>
              <a:pPr>
                <a:spcBef>
                  <a:spcPct val="0"/>
                </a:spcBef>
              </a:pPr>
              <a:t>10</a:t>
            </a:fld>
            <a:endParaRPr lang="en-US" altLang="en-US" smtClean="0">
              <a:latin typeface="Arial" panose="020B0604020202020204" pitchFamily="34" charset="0"/>
            </a:endParaRPr>
          </a:p>
        </p:txBody>
      </p:sp>
    </p:spTree>
    <p:extLst>
      <p:ext uri="{BB962C8B-B14F-4D97-AF65-F5344CB8AC3E}">
        <p14:creationId xmlns:p14="http://schemas.microsoft.com/office/powerpoint/2010/main" val="33555030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0" y="0"/>
            <a:ext cx="9144000" cy="1247775"/>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37704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1796552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itle 5"/>
          <p:cNvSpPr txBox="1">
            <a:spLocks/>
          </p:cNvSpPr>
          <p:nvPr/>
        </p:nvSpPr>
        <p:spPr>
          <a:xfrm>
            <a:off x="685800" y="3810000"/>
            <a:ext cx="7772400" cy="1143000"/>
          </a:xfrm>
          <a:prstGeom prst="rect">
            <a:avLst/>
          </a:prstGeom>
        </p:spPr>
        <p:txBody>
          <a:bodyPr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a:defRPr/>
            </a:pPr>
            <a:r>
              <a:rPr lang="en-US" dirty="0" smtClean="0"/>
              <a:t>Questions?</a:t>
            </a:r>
            <a:endParaRPr lang="en-US" dirty="0"/>
          </a:p>
        </p:txBody>
      </p:sp>
      <p:sp>
        <p:nvSpPr>
          <p:cNvPr id="3" name="Title 1"/>
          <p:cNvSpPr txBox="1">
            <a:spLocks/>
          </p:cNvSpPr>
          <p:nvPr/>
        </p:nvSpPr>
        <p:spPr>
          <a:xfrm>
            <a:off x="685800" y="2286000"/>
            <a:ext cx="7772400" cy="1470025"/>
          </a:xfrm>
          <a:prstGeom prst="rect">
            <a:avLst/>
          </a:prstGeom>
        </p:spPr>
        <p:txBody>
          <a:bodyPr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a:defRPr/>
            </a:pPr>
            <a:r>
              <a:rPr lang="en-US" sz="4800" dirty="0" smtClean="0">
                <a:solidFill>
                  <a:srgbClr val="00642D"/>
                </a:solidFill>
              </a:rPr>
              <a:t>Thank you for your attention</a:t>
            </a:r>
          </a:p>
        </p:txBody>
      </p:sp>
      <p:pic>
        <p:nvPicPr>
          <p:cNvPr id="4"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2284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71150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28472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04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7" descr="GEF-PPT-BG.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2122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CA"/>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A"/>
          </a:p>
        </p:txBody>
      </p:sp>
      <p:sp>
        <p:nvSpPr>
          <p:cNvPr id="4" name="Espace réservé de la date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Arial" charset="0"/>
                <a:cs typeface="Arial" charset="0"/>
              </a:defRPr>
            </a:lvl1pPr>
          </a:lstStyle>
          <a:p>
            <a:pPr>
              <a:defRPr/>
            </a:pPr>
            <a:fld id="{890C0169-6635-46BE-B31B-F0AE9A5F8661}" type="datetime1">
              <a:rPr lang="fr-FR"/>
              <a:pPr>
                <a:defRPr/>
              </a:pPr>
              <a:t>09/02/2015</a:t>
            </a:fld>
            <a:endParaRPr lang="fr-CA"/>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lvl1pPr>
              <a:defRPr>
                <a:latin typeface="Arial" pitchFamily="-109" charset="0"/>
                <a:ea typeface="Arial" pitchFamily="-109" charset="0"/>
                <a:cs typeface="Arial" pitchFamily="-109" charset="0"/>
              </a:defRPr>
            </a:lvl1pPr>
          </a:lstStyle>
          <a:p>
            <a:pPr>
              <a:defRPr/>
            </a:pPr>
            <a:endParaRPr lang="fr-CA"/>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a:defRPr/>
            </a:pPr>
            <a:fld id="{13C8AF71-D8D1-4C09-85F9-9BA1F046E1CE}" type="slidenum">
              <a:rPr lang="fr-CA" altLang="en-US"/>
              <a:pPr>
                <a:defRPr/>
              </a:pPr>
              <a:t>‹#›</a:t>
            </a:fld>
            <a:endParaRPr lang="fr-CA" altLang="en-US"/>
          </a:p>
        </p:txBody>
      </p:sp>
    </p:spTree>
    <p:extLst>
      <p:ext uri="{BB962C8B-B14F-4D97-AF65-F5344CB8AC3E}">
        <p14:creationId xmlns:p14="http://schemas.microsoft.com/office/powerpoint/2010/main" val="1055083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0" y="76200"/>
            <a:ext cx="9144000" cy="1247775"/>
            <a:chOff x="0" y="152400"/>
            <a:chExt cx="9144000" cy="1248156"/>
          </a:xfrm>
        </p:grpSpPr>
        <p:pic>
          <p:nvPicPr>
            <p:cNvPr id="5" name="Picture 4"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7" descr="GEF-PPT-BG.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152400"/>
              <a:ext cx="9144000" cy="1248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182843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9974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4080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1028" name="Picture 4" descr="GEF-PPT-BG.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97" r:id="rId1"/>
    <p:sldLayoutId id="2147483791" r:id="rId2"/>
    <p:sldLayoutId id="2147483792" r:id="rId3"/>
    <p:sldLayoutId id="2147483793" r:id="rId4"/>
    <p:sldLayoutId id="2147483798" r:id="rId5"/>
    <p:sldLayoutId id="2147483799" r:id="rId6"/>
  </p:sldLayoutIdLst>
  <p:txStyles>
    <p:titleStyle>
      <a:lvl1pPr algn="ctr" rtl="0" eaLnBrk="0" fontAlgn="base" hangingPunct="0">
        <a:spcBef>
          <a:spcPct val="0"/>
        </a:spcBef>
        <a:spcAft>
          <a:spcPct val="0"/>
        </a:spcAft>
        <a:defRPr sz="4400" b="1" kern="1200">
          <a:solidFill>
            <a:srgbClr val="1F497D"/>
          </a:solidFill>
          <a:latin typeface="+mj-lt"/>
          <a:ea typeface="ＭＳ Ｐゴシック" charset="-128"/>
          <a:cs typeface="+mj-cs"/>
        </a:defRPr>
      </a:lvl1pPr>
      <a:lvl2pPr algn="ctr" rtl="0" eaLnBrk="0" fontAlgn="base" hangingPunct="0">
        <a:spcBef>
          <a:spcPct val="0"/>
        </a:spcBef>
        <a:spcAft>
          <a:spcPct val="0"/>
        </a:spcAft>
        <a:defRPr sz="4400" b="1">
          <a:solidFill>
            <a:srgbClr val="1F497D"/>
          </a:solidFill>
          <a:latin typeface="Calibri" pitchFamily="34" charset="0"/>
          <a:ea typeface="ＭＳ Ｐゴシック" charset="-128"/>
        </a:defRPr>
      </a:lvl2pPr>
      <a:lvl3pPr algn="ctr" rtl="0" eaLnBrk="0" fontAlgn="base" hangingPunct="0">
        <a:spcBef>
          <a:spcPct val="0"/>
        </a:spcBef>
        <a:spcAft>
          <a:spcPct val="0"/>
        </a:spcAft>
        <a:defRPr sz="4400" b="1">
          <a:solidFill>
            <a:srgbClr val="1F497D"/>
          </a:solidFill>
          <a:latin typeface="Calibri" pitchFamily="34" charset="0"/>
          <a:ea typeface="ＭＳ Ｐゴシック" charset="-128"/>
        </a:defRPr>
      </a:lvl3pPr>
      <a:lvl4pPr algn="ctr" rtl="0" eaLnBrk="0" fontAlgn="base" hangingPunct="0">
        <a:spcBef>
          <a:spcPct val="0"/>
        </a:spcBef>
        <a:spcAft>
          <a:spcPct val="0"/>
        </a:spcAft>
        <a:defRPr sz="4400" b="1">
          <a:solidFill>
            <a:srgbClr val="1F497D"/>
          </a:solidFill>
          <a:latin typeface="Calibri" pitchFamily="34" charset="0"/>
          <a:ea typeface="ＭＳ Ｐゴシック" charset="-128"/>
        </a:defRPr>
      </a:lvl4pPr>
      <a:lvl5pPr algn="ctr" rtl="0" eaLnBrk="0" fontAlgn="base" hangingPunct="0">
        <a:spcBef>
          <a:spcPct val="0"/>
        </a:spcBef>
        <a:spcAft>
          <a:spcPct val="0"/>
        </a:spcAft>
        <a:defRPr sz="4400" b="1">
          <a:solidFill>
            <a:srgbClr val="1F497D"/>
          </a:solidFill>
          <a:latin typeface="Calibri" pitchFamily="34" charset="0"/>
          <a:ea typeface="ＭＳ Ｐゴシック" charset="-128"/>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pic>
        <p:nvPicPr>
          <p:cNvPr id="2052" name="Picture 4" descr="GEF-PPT-BG.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5610225"/>
            <a:ext cx="914400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00" r:id="rId1"/>
    <p:sldLayoutId id="2147483794" r:id="rId2"/>
    <p:sldLayoutId id="2147483795" r:id="rId3"/>
    <p:sldLayoutId id="2147483796" r:id="rId4"/>
    <p:sldLayoutId id="2147483801" r:id="rId5"/>
  </p:sldLayoutIdLst>
  <p:hf hdr="0" ftr="0" dt="0"/>
  <p:txStyles>
    <p:titleStyle>
      <a:lvl1pPr algn="ctr" rtl="0" eaLnBrk="0" fontAlgn="base" hangingPunct="0">
        <a:spcBef>
          <a:spcPct val="0"/>
        </a:spcBef>
        <a:spcAft>
          <a:spcPct val="0"/>
        </a:spcAft>
        <a:defRPr sz="4400" b="1" kern="1200">
          <a:solidFill>
            <a:srgbClr val="1F497D"/>
          </a:solidFill>
          <a:latin typeface="+mj-lt"/>
          <a:ea typeface="+mj-ea"/>
          <a:cs typeface="+mj-cs"/>
        </a:defRPr>
      </a:lvl1pPr>
      <a:lvl2pPr algn="ctr" rtl="0" eaLnBrk="0" fontAlgn="base" hangingPunct="0">
        <a:spcBef>
          <a:spcPct val="0"/>
        </a:spcBef>
        <a:spcAft>
          <a:spcPct val="0"/>
        </a:spcAft>
        <a:defRPr sz="4400" b="1">
          <a:solidFill>
            <a:srgbClr val="1F497D"/>
          </a:solidFill>
          <a:latin typeface="Calibri" pitchFamily="34" charset="0"/>
        </a:defRPr>
      </a:lvl2pPr>
      <a:lvl3pPr algn="ctr" rtl="0" eaLnBrk="0" fontAlgn="base" hangingPunct="0">
        <a:spcBef>
          <a:spcPct val="0"/>
        </a:spcBef>
        <a:spcAft>
          <a:spcPct val="0"/>
        </a:spcAft>
        <a:defRPr sz="4400" b="1">
          <a:solidFill>
            <a:srgbClr val="1F497D"/>
          </a:solidFill>
          <a:latin typeface="Calibri" pitchFamily="34" charset="0"/>
        </a:defRPr>
      </a:lvl3pPr>
      <a:lvl4pPr algn="ctr" rtl="0" eaLnBrk="0" fontAlgn="base" hangingPunct="0">
        <a:spcBef>
          <a:spcPct val="0"/>
        </a:spcBef>
        <a:spcAft>
          <a:spcPct val="0"/>
        </a:spcAft>
        <a:defRPr sz="4400" b="1">
          <a:solidFill>
            <a:srgbClr val="1F497D"/>
          </a:solidFill>
          <a:latin typeface="Calibri" pitchFamily="34" charset="0"/>
        </a:defRPr>
      </a:lvl4pPr>
      <a:lvl5pPr algn="ctr" rtl="0" eaLnBrk="0" fontAlgn="base" hangingPunct="0">
        <a:spcBef>
          <a:spcPct val="0"/>
        </a:spcBef>
        <a:spcAft>
          <a:spcPct val="0"/>
        </a:spcAft>
        <a:defRPr sz="4400" b="1">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solidFill>
                  <a:srgbClr val="00642D"/>
                </a:solidFill>
                <a:latin typeface="+mn-lt"/>
              </a:rPr>
              <a:t>GEF-6 Strategy for Cross-Cutting </a:t>
            </a:r>
            <a:br>
              <a:rPr lang="en-US" dirty="0">
                <a:solidFill>
                  <a:srgbClr val="00642D"/>
                </a:solidFill>
                <a:latin typeface="+mn-lt"/>
              </a:rPr>
            </a:br>
            <a:r>
              <a:rPr lang="en-US" dirty="0">
                <a:solidFill>
                  <a:srgbClr val="00642D"/>
                </a:solidFill>
                <a:latin typeface="+mn-lt"/>
              </a:rPr>
              <a:t>Capacity Development</a:t>
            </a:r>
            <a:endParaRPr lang="en-US" dirty="0">
              <a:latin typeface="+mn-lt"/>
            </a:endParaRPr>
          </a:p>
        </p:txBody>
      </p:sp>
      <p:sp>
        <p:nvSpPr>
          <p:cNvPr id="3" name="Subtitle 2"/>
          <p:cNvSpPr>
            <a:spLocks noGrp="1"/>
          </p:cNvSpPr>
          <p:nvPr>
            <p:ph type="subTitle" idx="1"/>
          </p:nvPr>
        </p:nvSpPr>
        <p:spPr>
          <a:xfrm>
            <a:off x="1371600" y="3581400"/>
            <a:ext cx="6400800" cy="2819400"/>
          </a:xfrm>
        </p:spPr>
        <p:txBody>
          <a:bodyPr/>
          <a:lstStyle/>
          <a:p>
            <a:pPr eaLnBrk="1" hangingPunct="1">
              <a:lnSpc>
                <a:spcPct val="80000"/>
              </a:lnSpc>
              <a:buFont typeface="Arial" charset="0"/>
              <a:buNone/>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eaLnBrk="1" hangingPunct="1">
              <a:lnSpc>
                <a:spcPct val="80000"/>
              </a:lnSpc>
              <a:buFont typeface="Arial" charset="0"/>
              <a:buNone/>
              <a:defRPr/>
            </a:pPr>
            <a:endParaRPr lang="en-US" b="1" dirty="0" smtClean="0">
              <a:solidFill>
                <a:schemeClr val="tx1"/>
              </a:solidFill>
              <a:latin typeface="Andes" panose="02000000000000000000" pitchFamily="50" charset="0"/>
            </a:endParaRPr>
          </a:p>
          <a:p>
            <a:pPr eaLnBrk="1" hangingPunct="1">
              <a:lnSpc>
                <a:spcPct val="80000"/>
              </a:lnSpc>
              <a:buFont typeface="Arial" charset="0"/>
              <a:buNone/>
              <a:defRPr/>
            </a:pPr>
            <a:r>
              <a:rPr lang="en-US" b="1" dirty="0" smtClean="0">
                <a:solidFill>
                  <a:schemeClr val="tx1"/>
                </a:solidFill>
                <a:latin typeface="Andes" panose="02000000000000000000" pitchFamily="50" charset="0"/>
                <a:cs typeface="Times New Roman" panose="02020603050405020304" pitchFamily="18" charset="0"/>
              </a:rPr>
              <a:t>Managua, Nicaragua</a:t>
            </a:r>
            <a:endParaRPr lang="en-US" dirty="0">
              <a:solidFill>
                <a:schemeClr val="tx1"/>
              </a:solidFill>
              <a:latin typeface="Andes" panose="02000000000000000000" pitchFamily="50" charset="0"/>
              <a:cs typeface="Times New Roman" pitchFamily="18" charset="0"/>
            </a:endParaRPr>
          </a:p>
          <a:p>
            <a:pPr eaLnBrk="1" hangingPunct="1">
              <a:lnSpc>
                <a:spcPct val="80000"/>
              </a:lnSpc>
              <a:buFont typeface="Arial" charset="0"/>
              <a:buNone/>
              <a:defRPr/>
            </a:pPr>
            <a:r>
              <a:rPr lang="en-US" dirty="0" smtClean="0">
                <a:solidFill>
                  <a:schemeClr val="tx1"/>
                </a:solidFill>
                <a:latin typeface="Andes" panose="02000000000000000000" pitchFamily="50" charset="0"/>
                <a:cs typeface="Times New Roman" pitchFamily="18" charset="0"/>
              </a:rPr>
              <a:t>March</a:t>
            </a:r>
            <a:r>
              <a:rPr lang="en-US" dirty="0" smtClean="0">
                <a:solidFill>
                  <a:schemeClr val="tx1"/>
                </a:solidFill>
                <a:latin typeface="Andes" panose="02000000000000000000" pitchFamily="50" charset="0"/>
                <a:cs typeface="Times New Roman" pitchFamily="18" charset="0"/>
              </a:rPr>
              <a:t> 3-4, </a:t>
            </a:r>
            <a:r>
              <a:rPr lang="en-US" dirty="0" smtClean="0">
                <a:solidFill>
                  <a:schemeClr val="tx1"/>
                </a:solidFill>
                <a:latin typeface="Andes" panose="02000000000000000000" pitchFamily="50" charset="0"/>
                <a:cs typeface="Times New Roman" pitchFamily="18" charset="0"/>
              </a:rPr>
              <a:t>2015</a:t>
            </a:r>
            <a:endParaRPr lang="en-US" dirty="0">
              <a:solidFill>
                <a:schemeClr val="tx1"/>
              </a:solidFill>
              <a:latin typeface="Andes" panose="02000000000000000000" pitchFamily="50" charset="0"/>
              <a:cs typeface="Times New Roman" pitchFamily="18" charset="0"/>
            </a:endParaRPr>
          </a:p>
          <a:p>
            <a:pPr eaLnBrk="1" hangingPunct="1">
              <a:buFont typeface="Arial" charset="0"/>
              <a:buNone/>
              <a:defRPr/>
            </a:pPr>
            <a:endParaRPr lang="en-US" sz="3200" dirty="0">
              <a:latin typeface="Andes" panose="02000000000000000000" pitchFamily="50"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3"/>
          <p:cNvSpPr txBox="1">
            <a:spLocks/>
          </p:cNvSpPr>
          <p:nvPr/>
        </p:nvSpPr>
        <p:spPr bwMode="auto">
          <a:xfrm>
            <a:off x="0" y="12954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4000" b="1">
                <a:latin typeface="Arial" panose="020B0604020202020204" pitchFamily="34" charset="0"/>
              </a:rPr>
              <a:t> </a:t>
            </a:r>
            <a:endParaRPr lang="en-US" altLang="en-US" sz="4000">
              <a:latin typeface="Arial" panose="020B0604020202020204" pitchFamily="34" charset="0"/>
            </a:endParaRPr>
          </a:p>
          <a:p>
            <a:pPr algn="ctr" eaLnBrk="1" hangingPunct="1">
              <a:spcBef>
                <a:spcPct val="0"/>
              </a:spcBef>
              <a:buFontTx/>
              <a:buNone/>
            </a:pPr>
            <a:r>
              <a:rPr lang="en-US" altLang="en-US" sz="3800" b="1">
                <a:solidFill>
                  <a:srgbClr val="00642D"/>
                </a:solidFill>
              </a:rPr>
              <a:t>Thank you for your attention</a:t>
            </a:r>
          </a:p>
        </p:txBody>
      </p:sp>
      <p:sp>
        <p:nvSpPr>
          <p:cNvPr id="25603" name="Title 3"/>
          <p:cNvSpPr txBox="1">
            <a:spLocks/>
          </p:cNvSpPr>
          <p:nvPr/>
        </p:nvSpPr>
        <p:spPr bwMode="auto">
          <a:xfrm>
            <a:off x="0" y="228600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solidFill>
                  <a:srgbClr val="4D4D4D"/>
                </a:solidFill>
              </a:rPr>
              <a:t>Any questions?</a:t>
            </a:r>
          </a:p>
        </p:txBody>
      </p:sp>
      <p:sp>
        <p:nvSpPr>
          <p:cNvPr id="25604" name="Title 3"/>
          <p:cNvSpPr txBox="1">
            <a:spLocks/>
          </p:cNvSpPr>
          <p:nvPr/>
        </p:nvSpPr>
        <p:spPr bwMode="auto">
          <a:xfrm>
            <a:off x="1447800" y="3733800"/>
            <a:ext cx="6629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600" b="1">
                <a:solidFill>
                  <a:srgbClr val="00642D"/>
                </a:solidFill>
              </a:rPr>
              <a:t>More information : Pilar Barrera Rey</a:t>
            </a:r>
          </a:p>
          <a:p>
            <a:pPr algn="ctr" eaLnBrk="1" hangingPunct="1">
              <a:spcBef>
                <a:spcPct val="0"/>
              </a:spcBef>
              <a:buFontTx/>
              <a:buNone/>
            </a:pPr>
            <a:r>
              <a:rPr lang="en-US" altLang="en-US" sz="1600" b="1">
                <a:solidFill>
                  <a:srgbClr val="00642D"/>
                </a:solidFill>
              </a:rPr>
              <a:t>The Global Environment Facility</a:t>
            </a:r>
          </a:p>
          <a:p>
            <a:pPr algn="ctr" eaLnBrk="1" hangingPunct="1">
              <a:spcBef>
                <a:spcPct val="0"/>
              </a:spcBef>
              <a:buFontTx/>
              <a:buNone/>
            </a:pPr>
            <a:r>
              <a:rPr lang="pt-BR" altLang="en-US" sz="1600">
                <a:solidFill>
                  <a:srgbClr val="00642D"/>
                </a:solidFill>
              </a:rPr>
              <a:t>pbarrera@thegef.org</a:t>
            </a:r>
            <a:endParaRPr lang="en-US" altLang="en-US" sz="1600">
              <a:solidFill>
                <a:srgbClr val="00642D"/>
              </a:solidFill>
            </a:endParaRPr>
          </a:p>
          <a:p>
            <a:pPr algn="ctr" eaLnBrk="1" hangingPunct="1">
              <a:spcBef>
                <a:spcPct val="0"/>
              </a:spcBef>
              <a:buFontTx/>
              <a:buNone/>
            </a:pPr>
            <a:r>
              <a:rPr lang="pt-BR" altLang="en-US" sz="1600">
                <a:solidFill>
                  <a:srgbClr val="00642D"/>
                </a:solidFill>
              </a:rPr>
              <a:t>www.thegef.org</a:t>
            </a:r>
            <a:endParaRPr lang="pt-BR" altLang="en-US" sz="1600">
              <a:solidFill>
                <a:srgbClr val="4D4D4D"/>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2"/>
          <p:cNvSpPr>
            <a:spLocks noGrp="1"/>
          </p:cNvSpPr>
          <p:nvPr>
            <p:ph idx="1"/>
          </p:nvPr>
        </p:nvSpPr>
        <p:spPr>
          <a:xfrm>
            <a:off x="457200" y="1066800"/>
            <a:ext cx="8229600" cy="4525963"/>
          </a:xfrm>
        </p:spPr>
        <p:txBody>
          <a:bodyPr/>
          <a:lstStyle/>
          <a:p>
            <a:pPr marL="0" indent="0">
              <a:buFont typeface="Arial" charset="0"/>
              <a:buNone/>
              <a:defRPr/>
            </a:pPr>
            <a:r>
              <a:rPr lang="en-US" sz="2800" dirty="0" smtClean="0"/>
              <a:t>“The process </a:t>
            </a:r>
            <a:r>
              <a:rPr lang="en-US" sz="2800" dirty="0"/>
              <a:t>by which individuals, organizations and societies strengthen their ability to address environmental issues, manage natural resource issues, and mainstream environmental sustainability into development policies, plans and decisions</a:t>
            </a:r>
            <a:r>
              <a:rPr lang="en-US" sz="2800" dirty="0" smtClean="0"/>
              <a:t>.”</a:t>
            </a:r>
            <a:endParaRPr lang="en-US" sz="2800" b="1" dirty="0">
              <a:solidFill>
                <a:schemeClr val="bg1"/>
              </a:solidFill>
              <a:ea typeface="+mn-ea"/>
              <a:cs typeface="Arial" charset="0"/>
            </a:endParaRPr>
          </a:p>
        </p:txBody>
      </p:sp>
      <p:sp>
        <p:nvSpPr>
          <p:cNvPr id="1229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800" b="1">
                <a:solidFill>
                  <a:schemeClr val="bg1"/>
                </a:solidFill>
              </a:rPr>
              <a:t>What is meant by capacity development (CD)?</a:t>
            </a:r>
          </a:p>
        </p:txBody>
      </p:sp>
      <p:pic>
        <p:nvPicPr>
          <p:cNvPr id="1229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21063" y="3581400"/>
            <a:ext cx="27511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489325"/>
            <a:ext cx="2967038"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4"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527800" y="3276600"/>
            <a:ext cx="1701800" cy="256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66725" y="304800"/>
            <a:ext cx="8229600" cy="1143000"/>
          </a:xfrm>
        </p:spPr>
        <p:txBody>
          <a:bodyPr/>
          <a:lstStyle/>
          <a:p>
            <a:r>
              <a:rPr lang="en-US" altLang="en-US" sz="2400" smtClean="0">
                <a:ea typeface="ＭＳ Ｐゴシック" panose="020B0600070205080204" pitchFamily="34" charset="-128"/>
              </a:rPr>
              <a:t>GEF STRATEGIC APPROACH TO CAPACITY BUILDING</a:t>
            </a:r>
            <a:br>
              <a:rPr lang="en-US" altLang="en-US" sz="2400" smtClean="0">
                <a:ea typeface="ＭＳ Ｐゴシック" panose="020B0600070205080204" pitchFamily="34" charset="-128"/>
              </a:rPr>
            </a:br>
            <a:r>
              <a:rPr lang="en-US" altLang="en-US" sz="2400" smtClean="0">
                <a:ea typeface="ＭＳ Ｐゴシック" panose="020B0600070205080204" pitchFamily="34" charset="-128"/>
              </a:rPr>
              <a:t>Four pathways to develop countries’ capacity to implement the Rio Conventions (Council Decision C/22.8)</a:t>
            </a:r>
          </a:p>
        </p:txBody>
      </p:sp>
      <p:grpSp>
        <p:nvGrpSpPr>
          <p:cNvPr id="14339" name="Group 13"/>
          <p:cNvGrpSpPr>
            <a:grpSpLocks/>
          </p:cNvGrpSpPr>
          <p:nvPr/>
        </p:nvGrpSpPr>
        <p:grpSpPr bwMode="auto">
          <a:xfrm>
            <a:off x="609600" y="1676400"/>
            <a:ext cx="8001000" cy="3260725"/>
            <a:chOff x="533400" y="1404937"/>
            <a:chExt cx="8001000" cy="3262192"/>
          </a:xfrm>
        </p:grpSpPr>
        <p:sp>
          <p:nvSpPr>
            <p:cNvPr id="14341" name="Text Box 3"/>
            <p:cNvSpPr txBox="1">
              <a:spLocks noChangeArrowheads="1"/>
            </p:cNvSpPr>
            <p:nvPr/>
          </p:nvSpPr>
          <p:spPr bwMode="auto">
            <a:xfrm>
              <a:off x="918063" y="1404937"/>
              <a:ext cx="7385538" cy="369446"/>
            </a:xfrm>
            <a:prstGeom prst="rect">
              <a:avLst/>
            </a:prstGeom>
            <a:solidFill>
              <a:srgbClr val="F2F2F2"/>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50000"/>
                </a:spcBef>
                <a:buFontTx/>
                <a:buNone/>
              </a:pPr>
              <a:r>
                <a:rPr lang="en-US" altLang="en-US" sz="1800" b="1">
                  <a:solidFill>
                    <a:srgbClr val="007542"/>
                  </a:solidFill>
                </a:rPr>
                <a:t>Capacity Development (CD) through:</a:t>
              </a:r>
            </a:p>
          </p:txBody>
        </p:sp>
        <p:sp>
          <p:nvSpPr>
            <p:cNvPr id="2" name="Text Box 4"/>
            <p:cNvSpPr txBox="1">
              <a:spLocks noChangeArrowheads="1"/>
            </p:cNvSpPr>
            <p:nvPr/>
          </p:nvSpPr>
          <p:spPr bwMode="auto">
            <a:xfrm>
              <a:off x="533400" y="2451571"/>
              <a:ext cx="1785938" cy="1785153"/>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n-US" sz="2200" b="1" dirty="0">
                  <a:solidFill>
                    <a:schemeClr val="tx1">
                      <a:lumMod val="65000"/>
                      <a:lumOff val="35000"/>
                    </a:schemeClr>
                  </a:solidFill>
                  <a:latin typeface="Calibri" charset="0"/>
                  <a:ea typeface="Arial" charset="0"/>
                  <a:cs typeface="Arial" charset="0"/>
                </a:rPr>
                <a:t>National Capacity Self-Assessments (NCSAs)</a:t>
              </a:r>
            </a:p>
          </p:txBody>
        </p:sp>
        <p:sp>
          <p:nvSpPr>
            <p:cNvPr id="7174" name="Text Box 5"/>
            <p:cNvSpPr txBox="1">
              <a:spLocks noChangeArrowheads="1"/>
            </p:cNvSpPr>
            <p:nvPr/>
          </p:nvSpPr>
          <p:spPr bwMode="auto">
            <a:xfrm>
              <a:off x="2732088" y="2451571"/>
              <a:ext cx="1673225" cy="2123442"/>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2.</a:t>
              </a:r>
            </a:p>
            <a:p>
              <a:pPr algn="ctr">
                <a:defRPr/>
              </a:pPr>
              <a:r>
                <a:rPr lang="en-US" sz="2200" b="1" dirty="0" smtClean="0">
                  <a:solidFill>
                    <a:srgbClr val="595959"/>
                  </a:solidFill>
                  <a:latin typeface="Calibri" pitchFamily="-109" charset="0"/>
                </a:rPr>
                <a:t>Greater attention to CD in individual projects</a:t>
              </a:r>
            </a:p>
          </p:txBody>
        </p:sp>
        <p:sp>
          <p:nvSpPr>
            <p:cNvPr id="7175" name="Text Box 6"/>
            <p:cNvSpPr txBox="1">
              <a:spLocks noChangeArrowheads="1"/>
            </p:cNvSpPr>
            <p:nvPr/>
          </p:nvSpPr>
          <p:spPr bwMode="auto">
            <a:xfrm>
              <a:off x="4841875" y="2451571"/>
              <a:ext cx="1711325" cy="1785153"/>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3.</a:t>
              </a:r>
            </a:p>
            <a:p>
              <a:pPr algn="ctr">
                <a:defRPr/>
              </a:pPr>
              <a:endParaRPr lang="en-US" sz="2200" b="1" dirty="0" smtClean="0">
                <a:solidFill>
                  <a:srgbClr val="595959"/>
                </a:solidFill>
                <a:latin typeface="Calibri" pitchFamily="-109" charset="0"/>
              </a:endParaRPr>
            </a:p>
            <a:p>
              <a:pPr algn="ctr">
                <a:defRPr/>
              </a:pPr>
              <a:r>
                <a:rPr lang="en-US" sz="2200" b="1" dirty="0" smtClean="0">
                  <a:solidFill>
                    <a:srgbClr val="595959"/>
                  </a:solidFill>
                  <a:latin typeface="Calibri" pitchFamily="-109" charset="0"/>
                </a:rPr>
                <a:t>Cross-cutting CD projects</a:t>
              </a:r>
            </a:p>
            <a:p>
              <a:pPr algn="ctr">
                <a:defRPr/>
              </a:pPr>
              <a:endParaRPr lang="en-US" sz="2200" b="1" dirty="0" smtClean="0">
                <a:solidFill>
                  <a:srgbClr val="595959"/>
                </a:solidFill>
                <a:latin typeface="Calibri" pitchFamily="-109" charset="0"/>
              </a:endParaRPr>
            </a:p>
          </p:txBody>
        </p:sp>
        <p:sp>
          <p:nvSpPr>
            <p:cNvPr id="7176" name="Text Box 7"/>
            <p:cNvSpPr txBox="1">
              <a:spLocks noChangeArrowheads="1"/>
            </p:cNvSpPr>
            <p:nvPr/>
          </p:nvSpPr>
          <p:spPr bwMode="auto">
            <a:xfrm>
              <a:off x="6900863" y="2419806"/>
              <a:ext cx="1633537" cy="2247323"/>
            </a:xfrm>
            <a:prstGeom prst="rect">
              <a:avLst/>
            </a:prstGeom>
            <a:solidFill>
              <a:schemeClr val="bg1">
                <a:lumMod val="95000"/>
              </a:schemeClr>
            </a:solidFill>
            <a:ln w="19050" cap="flat" cmpd="sng" algn="ctr">
              <a:solidFill>
                <a:schemeClr val="bg1">
                  <a:lumMod val="95000"/>
                </a:schemeClr>
              </a:solidFill>
              <a:prstDash val="solid"/>
              <a:miter lim="800000"/>
              <a:headEnd type="none" w="med" len="med"/>
              <a:tailEnd type="none" w="med" len="med"/>
            </a:ln>
          </p:spPr>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a:defRPr/>
              </a:pPr>
              <a:r>
                <a:rPr lang="en-US" sz="2200" b="1" dirty="0" smtClean="0">
                  <a:solidFill>
                    <a:srgbClr val="595959"/>
                  </a:solidFill>
                  <a:latin typeface="Calibri" pitchFamily="-109" charset="0"/>
                </a:rPr>
                <a:t>4. </a:t>
              </a:r>
            </a:p>
            <a:p>
              <a:pPr algn="ctr">
                <a:defRPr/>
              </a:pPr>
              <a:r>
                <a:rPr lang="en-US" sz="2000" b="1" dirty="0" smtClean="0">
                  <a:solidFill>
                    <a:srgbClr val="595959"/>
                  </a:solidFill>
                  <a:latin typeface="Calibri" pitchFamily="-109" charset="0"/>
                </a:rPr>
                <a:t>Critical Programs for CD in LDCs &amp; SIDS</a:t>
              </a:r>
            </a:p>
            <a:p>
              <a:pPr algn="ctr">
                <a:defRPr/>
              </a:pPr>
              <a:endParaRPr lang="en-US" sz="2000" b="1" dirty="0" smtClean="0">
                <a:latin typeface="Calibri" pitchFamily="-109" charset="0"/>
              </a:endParaRPr>
            </a:p>
            <a:p>
              <a:pPr algn="ctr">
                <a:defRPr/>
              </a:pPr>
              <a:endParaRPr lang="en-US" sz="1800" b="1" dirty="0" smtClean="0">
                <a:latin typeface="Calibri" pitchFamily="-109" charset="0"/>
              </a:endParaRPr>
            </a:p>
          </p:txBody>
        </p:sp>
        <p:sp>
          <p:nvSpPr>
            <p:cNvPr id="14346" name="AutoShape 8"/>
            <p:cNvSpPr>
              <a:spLocks noChangeArrowheads="1"/>
            </p:cNvSpPr>
            <p:nvPr/>
          </p:nvSpPr>
          <p:spPr bwMode="auto">
            <a:xfrm>
              <a:off x="105269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7" name="AutoShape 9"/>
            <p:cNvSpPr>
              <a:spLocks noChangeArrowheads="1"/>
            </p:cNvSpPr>
            <p:nvPr/>
          </p:nvSpPr>
          <p:spPr bwMode="auto">
            <a:xfrm>
              <a:off x="3125071"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8" name="AutoShape 10"/>
            <p:cNvSpPr>
              <a:spLocks noChangeArrowheads="1"/>
            </p:cNvSpPr>
            <p:nvPr/>
          </p:nvSpPr>
          <p:spPr bwMode="auto">
            <a:xfrm>
              <a:off x="5202253"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
          <p:nvSpPr>
            <p:cNvPr id="14349" name="AutoShape 11"/>
            <p:cNvSpPr>
              <a:spLocks noChangeArrowheads="1"/>
            </p:cNvSpPr>
            <p:nvPr/>
          </p:nvSpPr>
          <p:spPr bwMode="auto">
            <a:xfrm>
              <a:off x="7279436" y="1916137"/>
              <a:ext cx="721244" cy="476273"/>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grpSp>
      <p:sp>
        <p:nvSpPr>
          <p:cNvPr id="14340"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a:solidFill>
                  <a:schemeClr val="bg1"/>
                </a:solidFill>
              </a:rPr>
              <a:t>Strategic focus for CD (GEF)</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ctrTitle"/>
          </p:nvPr>
        </p:nvSpPr>
        <p:spPr>
          <a:xfrm>
            <a:off x="3657600" y="2971800"/>
            <a:ext cx="5486400" cy="3176588"/>
          </a:xfrm>
        </p:spPr>
        <p:txBody>
          <a:bodyPr/>
          <a:lstStyle/>
          <a:p>
            <a:pPr algn="l"/>
            <a:r>
              <a:rPr lang="en-US" altLang="en-US" smtClean="0">
                <a:solidFill>
                  <a:schemeClr val="bg1"/>
                </a:solidFill>
                <a:latin typeface="Times New Roman" panose="02020603050405020304" pitchFamily="18" charset="0"/>
                <a:ea typeface="ＭＳ Ｐゴシック" panose="020B0600070205080204" pitchFamily="34" charset="-128"/>
                <a:cs typeface="Times New Roman" panose="02020603050405020304" pitchFamily="18" charset="0"/>
              </a:rPr>
              <a:t>National Capacity Self-Assessments: </a:t>
            </a:r>
            <a:r>
              <a:rPr lang="en-US" altLang="en-US" sz="4000" smtClean="0">
                <a:solidFill>
                  <a:schemeClr val="bg1"/>
                </a:solidFill>
                <a:latin typeface="Times New Roman" panose="02020603050405020304" pitchFamily="18" charset="0"/>
                <a:ea typeface="ＭＳ Ｐゴシック" panose="020B0600070205080204" pitchFamily="34" charset="-128"/>
                <a:cs typeface="Times New Roman" panose="02020603050405020304" pitchFamily="18" charset="0"/>
              </a:rPr>
              <a:t>Results, Lessons Learned, Opportunities</a:t>
            </a:r>
          </a:p>
        </p:txBody>
      </p:sp>
      <p:sp>
        <p:nvSpPr>
          <p:cNvPr id="16387" name="Slide Number Placeholder 7"/>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fld id="{51A59792-D516-481E-A2AE-C75BD2A1A071}" type="slidenum">
              <a:rPr lang="fr-CA" altLang="en-US" sz="1800" smtClean="0">
                <a:latin typeface="Arial" panose="020B0604020202020204" pitchFamily="34" charset="0"/>
              </a:rPr>
              <a:pPr eaLnBrk="1" hangingPunct="1">
                <a:spcBef>
                  <a:spcPct val="0"/>
                </a:spcBef>
                <a:buFontTx/>
                <a:buNone/>
              </a:pPr>
              <a:t>4</a:t>
            </a:fld>
            <a:endParaRPr lang="fr-CA" altLang="en-US" sz="1800" smtClean="0">
              <a:latin typeface="Arial" panose="020B0604020202020204" pitchFamily="34" charset="0"/>
            </a:endParaRPr>
          </a:p>
        </p:txBody>
      </p:sp>
      <p:pic>
        <p:nvPicPr>
          <p:cNvPr id="16388" name="Picture 5" descr="NCSA SR cover.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1108075"/>
            <a:ext cx="33575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609600" y="2722563"/>
            <a:ext cx="1785938" cy="2124075"/>
          </a:xfrm>
          <a:prstGeom prst="rect">
            <a:avLst/>
          </a:prstGeom>
          <a:solidFill>
            <a:srgbClr val="007542">
              <a:alpha val="22000"/>
            </a:srgbClr>
          </a:solidFill>
          <a:ln w="19050" cap="flat" cmpd="sng" algn="ctr">
            <a:solidFill>
              <a:schemeClr val="bg1">
                <a:lumMod val="95000"/>
              </a:schemeClr>
            </a:solidFill>
            <a:prstDash val="solid"/>
            <a:miter lim="800000"/>
            <a:headEnd type="none" w="med" len="med"/>
            <a:tailEnd type="none" w="med" len="med"/>
          </a:ln>
        </p:spPr>
        <p:txBody>
          <a:bodyPr>
            <a:spAutoFit/>
          </a:bodyPr>
          <a:lstStyle/>
          <a:p>
            <a:pPr algn="ctr">
              <a:defRPr/>
            </a:pPr>
            <a:r>
              <a:rPr lang="en-US" sz="2200" b="1" dirty="0">
                <a:solidFill>
                  <a:schemeClr val="tx1">
                    <a:lumMod val="65000"/>
                    <a:lumOff val="35000"/>
                  </a:schemeClr>
                </a:solidFill>
                <a:latin typeface="Calibri" charset="0"/>
                <a:ea typeface="Arial" charset="0"/>
                <a:cs typeface="Arial" charset="0"/>
              </a:rPr>
              <a:t>1.</a:t>
            </a:r>
          </a:p>
          <a:p>
            <a:pPr algn="ctr">
              <a:defRPr/>
            </a:pPr>
            <a:r>
              <a:rPr lang="en-US" sz="2200" b="1" dirty="0">
                <a:solidFill>
                  <a:schemeClr val="tx1">
                    <a:lumMod val="65000"/>
                    <a:lumOff val="35000"/>
                  </a:schemeClr>
                </a:solidFill>
                <a:latin typeface="Calibri" charset="0"/>
                <a:ea typeface="Arial" charset="0"/>
                <a:cs typeface="Arial" charset="0"/>
              </a:rPr>
              <a:t>National Capacity</a:t>
            </a:r>
          </a:p>
          <a:p>
            <a:pPr algn="ctr">
              <a:defRPr/>
            </a:pPr>
            <a:r>
              <a:rPr lang="en-US" sz="2200" b="1" dirty="0">
                <a:solidFill>
                  <a:schemeClr val="tx1">
                    <a:lumMod val="65000"/>
                    <a:lumOff val="35000"/>
                  </a:schemeClr>
                </a:solidFill>
                <a:latin typeface="Calibri" charset="0"/>
                <a:ea typeface="Arial" charset="0"/>
                <a:cs typeface="Arial" charset="0"/>
              </a:rPr>
              <a:t>Self-Assessments</a:t>
            </a:r>
          </a:p>
          <a:p>
            <a:pPr algn="ctr">
              <a:defRPr/>
            </a:pPr>
            <a:r>
              <a:rPr lang="en-US" sz="2200" b="1" dirty="0">
                <a:solidFill>
                  <a:schemeClr val="tx1">
                    <a:lumMod val="65000"/>
                    <a:lumOff val="35000"/>
                  </a:schemeClr>
                </a:solidFill>
                <a:latin typeface="Calibri" charset="0"/>
                <a:ea typeface="Arial" charset="0"/>
                <a:cs typeface="Arial" charset="0"/>
              </a:rPr>
              <a:t>(NCSAs)</a:t>
            </a:r>
          </a:p>
        </p:txBody>
      </p:sp>
      <p:sp>
        <p:nvSpPr>
          <p:cNvPr id="16390" name="AutoShape 8"/>
          <p:cNvSpPr>
            <a:spLocks noChangeArrowheads="1"/>
          </p:cNvSpPr>
          <p:nvPr/>
        </p:nvSpPr>
        <p:spPr bwMode="auto">
          <a:xfrm>
            <a:off x="1128713" y="2187575"/>
            <a:ext cx="720725" cy="476250"/>
          </a:xfrm>
          <a:prstGeom prst="downArrow">
            <a:avLst>
              <a:gd name="adj1" fmla="val 50000"/>
              <a:gd name="adj2" fmla="val 25000"/>
            </a:avLst>
          </a:prstGeom>
          <a:solidFill>
            <a:srgbClr val="0075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n-US" altLang="en-US" sz="18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a:xfrm>
            <a:off x="457200" y="685800"/>
            <a:ext cx="8229600" cy="5410200"/>
          </a:xfrm>
        </p:spPr>
        <p:txBody>
          <a:bodyPr/>
          <a:lstStyle/>
          <a:p>
            <a:pPr eaLnBrk="1" hangingPunct="1">
              <a:lnSpc>
                <a:spcPct val="70000"/>
              </a:lnSpc>
              <a:buFont typeface="Arial" charset="0"/>
              <a:buChar char="•"/>
              <a:defRPr/>
            </a:pPr>
            <a:endParaRPr lang="en-US" sz="2200" dirty="0" smtClean="0">
              <a:solidFill>
                <a:srgbClr val="595959"/>
              </a:solidFill>
              <a:ea typeface="ＭＳ Ｐゴシック" pitchFamily="34" charset="-128"/>
            </a:endParaRPr>
          </a:p>
          <a:p>
            <a:pPr>
              <a:lnSpc>
                <a:spcPts val="2880"/>
              </a:lnSpc>
              <a:buFont typeface="Arial" charset="0"/>
              <a:buChar char="•"/>
              <a:defRPr/>
            </a:pPr>
            <a:r>
              <a:rPr lang="en-US" sz="2400" dirty="0" smtClean="0"/>
              <a:t>Very relevant to address capacity gaps identified in NCSAs.</a:t>
            </a:r>
          </a:p>
          <a:p>
            <a:pPr>
              <a:lnSpc>
                <a:spcPts val="2880"/>
              </a:lnSpc>
              <a:buFont typeface="Arial" charset="0"/>
              <a:buChar char="•"/>
              <a:defRPr/>
            </a:pPr>
            <a:endParaRPr lang="en-US" sz="2400" dirty="0" smtClean="0"/>
          </a:p>
          <a:p>
            <a:pPr eaLnBrk="1" hangingPunct="1">
              <a:lnSpc>
                <a:spcPts val="2880"/>
              </a:lnSpc>
              <a:buFont typeface="Arial" charset="0"/>
              <a:buChar char="•"/>
              <a:defRPr/>
            </a:pPr>
            <a:r>
              <a:rPr lang="en-US" sz="2400" dirty="0" smtClean="0"/>
              <a:t>Projects </a:t>
            </a:r>
            <a:r>
              <a:rPr lang="en-US" sz="2400" dirty="0"/>
              <a:t>have strengthened multi-sectoral processes, promoted policy and legislation harmonization, </a:t>
            </a:r>
            <a:r>
              <a:rPr lang="en-US" sz="2400" dirty="0" smtClean="0"/>
              <a:t>and </a:t>
            </a:r>
            <a:r>
              <a:rPr lang="en-US" sz="2400" dirty="0"/>
              <a:t>mainstreamed global environmental </a:t>
            </a:r>
            <a:r>
              <a:rPr lang="en-US" sz="2400" dirty="0" smtClean="0"/>
              <a:t>issues.</a:t>
            </a:r>
          </a:p>
          <a:p>
            <a:pPr eaLnBrk="1" hangingPunct="1">
              <a:lnSpc>
                <a:spcPts val="2880"/>
              </a:lnSpc>
              <a:buFont typeface="Arial" charset="0"/>
              <a:buChar char="•"/>
              <a:defRPr/>
            </a:pPr>
            <a:endParaRPr lang="en-US" sz="2400" dirty="0"/>
          </a:p>
          <a:p>
            <a:pPr eaLnBrk="1" hangingPunct="1">
              <a:lnSpc>
                <a:spcPts val="2880"/>
              </a:lnSpc>
              <a:buFont typeface="Arial" charset="0"/>
              <a:buChar char="•"/>
              <a:defRPr/>
            </a:pPr>
            <a:r>
              <a:rPr lang="en-US" sz="2400" dirty="0" smtClean="0"/>
              <a:t>They used </a:t>
            </a:r>
            <a:r>
              <a:rPr lang="en-US" sz="2400" dirty="0"/>
              <a:t>a holistic approach to develop the required </a:t>
            </a:r>
            <a:r>
              <a:rPr lang="en-US" sz="2400" dirty="0" smtClean="0"/>
              <a:t>capacities; addressing existing bottlenecks, and lack of skills and knowledge.</a:t>
            </a:r>
            <a:endParaRPr lang="en-US" sz="2400" dirty="0"/>
          </a:p>
          <a:p>
            <a:pPr marL="0" indent="0" eaLnBrk="1" hangingPunct="1">
              <a:lnSpc>
                <a:spcPts val="2880"/>
              </a:lnSpc>
              <a:buFont typeface="Arial" panose="020B0604020202020204" pitchFamily="34" charset="0"/>
              <a:buNone/>
              <a:defRPr/>
            </a:pPr>
            <a:r>
              <a:rPr lang="en-US" sz="2200" dirty="0" smtClean="0">
                <a:solidFill>
                  <a:srgbClr val="595959"/>
                </a:solidFill>
                <a:ea typeface="ＭＳ Ｐゴシック" pitchFamily="34" charset="-128"/>
              </a:rPr>
              <a:t>	</a:t>
            </a:r>
            <a:r>
              <a:rPr lang="en-US" sz="1800" dirty="0" smtClean="0">
                <a:ea typeface="ＭＳ Ｐゴシック" pitchFamily="34" charset="-128"/>
              </a:rPr>
              <a:t>				</a:t>
            </a:r>
          </a:p>
          <a:p>
            <a:pPr marL="0" indent="0" eaLnBrk="1" hangingPunct="1">
              <a:lnSpc>
                <a:spcPct val="70000"/>
              </a:lnSpc>
              <a:buFont typeface="Arial" charset="0"/>
              <a:buNone/>
              <a:defRPr/>
            </a:pPr>
            <a:endParaRPr lang="en-US" sz="1800" dirty="0" smtClean="0">
              <a:ea typeface="ＭＳ Ｐゴシック" pitchFamily="34" charset="-128"/>
            </a:endParaRPr>
          </a:p>
          <a:p>
            <a:pPr eaLnBrk="1" hangingPunct="1">
              <a:lnSpc>
                <a:spcPct val="70000"/>
              </a:lnSpc>
              <a:buFont typeface="Arial" charset="0"/>
              <a:buChar char="•"/>
              <a:defRPr/>
            </a:pPr>
            <a:endParaRPr lang="en-US" sz="1800" dirty="0">
              <a:ea typeface="ＭＳ Ｐゴシック" pitchFamily="34" charset="-128"/>
            </a:endParaRPr>
          </a:p>
          <a:p>
            <a:pPr eaLnBrk="1" hangingPunct="1">
              <a:lnSpc>
                <a:spcPct val="70000"/>
              </a:lnSpc>
              <a:buFont typeface="Arial" charset="0"/>
              <a:buChar char="•"/>
              <a:defRPr/>
            </a:pPr>
            <a:endParaRPr lang="en-US" sz="1800" dirty="0" smtClean="0">
              <a:ea typeface="ＭＳ Ｐゴシック" pitchFamily="34" charset="-128"/>
            </a:endParaRPr>
          </a:p>
          <a:p>
            <a:pPr marL="0" indent="0" eaLnBrk="1" hangingPunct="1">
              <a:lnSpc>
                <a:spcPct val="70000"/>
              </a:lnSpc>
              <a:buFont typeface="Arial" charset="0"/>
              <a:buNone/>
              <a:defRPr/>
            </a:pPr>
            <a:endParaRPr lang="en-US" sz="1800" dirty="0" smtClean="0">
              <a:ea typeface="ＭＳ Ｐゴシック" pitchFamily="34" charset="-128"/>
            </a:endParaRPr>
          </a:p>
        </p:txBody>
      </p:sp>
      <p:sp>
        <p:nvSpPr>
          <p:cNvPr id="18435"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400" b="1">
                <a:solidFill>
                  <a:schemeClr val="bg1"/>
                </a:solidFill>
              </a:rPr>
              <a:t>23 CB2 projects in GEF-4 – Independent assessment</a:t>
            </a:r>
          </a:p>
        </p:txBody>
      </p:sp>
      <p:pic>
        <p:nvPicPr>
          <p:cNvPr id="1843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75400" y="4283075"/>
            <a:ext cx="2616200"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70488" y="4283075"/>
            <a:ext cx="1154112"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334000"/>
          </a:xfrm>
        </p:spPr>
        <p:txBody>
          <a:bodyPr>
            <a:noAutofit/>
          </a:bodyPr>
          <a:lstStyle/>
          <a:p>
            <a:pPr>
              <a:buFont typeface="Arial" charset="0"/>
              <a:buChar char="•"/>
              <a:defRPr/>
            </a:pPr>
            <a:r>
              <a:rPr lang="en-US" sz="1400" b="1" dirty="0"/>
              <a:t>Cote d'Ivoire	Strengthened Environmental Management Information System for Coastal </a:t>
            </a:r>
            <a:r>
              <a:rPr lang="en-US" sz="1400" b="1" dirty="0" smtClean="0"/>
              <a:t>		Development </a:t>
            </a:r>
            <a:r>
              <a:rPr lang="en-US" sz="1400" b="1" dirty="0"/>
              <a:t>to meet Rio Convention </a:t>
            </a:r>
            <a:r>
              <a:rPr lang="en-US" sz="1400" b="1" dirty="0" smtClean="0"/>
              <a:t>Objectives</a:t>
            </a:r>
          </a:p>
          <a:p>
            <a:pPr marL="0" indent="0">
              <a:buFont typeface="Arial" charset="0"/>
              <a:buNone/>
              <a:defRPr/>
            </a:pPr>
            <a:endParaRPr lang="en-US" sz="1400" b="1" dirty="0"/>
          </a:p>
          <a:p>
            <a:pPr>
              <a:buFont typeface="Arial" charset="0"/>
              <a:buChar char="•"/>
              <a:defRPr/>
            </a:pPr>
            <a:r>
              <a:rPr lang="en-US" sz="1400" b="1" dirty="0"/>
              <a:t>Burkina Faso	Generating Global Environmental Benefits from Improved Local Planning </a:t>
            </a:r>
            <a:r>
              <a:rPr lang="en-US" sz="1400" b="1" dirty="0" smtClean="0"/>
              <a:t>			and </a:t>
            </a:r>
            <a:r>
              <a:rPr lang="en-US" sz="1400" b="1" dirty="0"/>
              <a:t>Decision-making Systems in Burkina Faso</a:t>
            </a:r>
          </a:p>
          <a:p>
            <a:pPr>
              <a:buFont typeface="Arial" charset="0"/>
              <a:buChar char="•"/>
              <a:defRPr/>
            </a:pPr>
            <a:endParaRPr lang="en-US" sz="1400" b="1" dirty="0" smtClean="0"/>
          </a:p>
          <a:p>
            <a:pPr>
              <a:buFont typeface="Arial" charset="0"/>
              <a:buChar char="•"/>
              <a:defRPr/>
            </a:pPr>
            <a:r>
              <a:rPr lang="en-US" sz="1400" b="1" dirty="0" smtClean="0"/>
              <a:t>Ukraine	Integrating </a:t>
            </a:r>
            <a:r>
              <a:rPr lang="en-US" sz="1400" b="1" dirty="0"/>
              <a:t>Rio Convention Provisions into Ukraine's National </a:t>
            </a:r>
            <a:r>
              <a:rPr lang="en-US" sz="1400" b="1" dirty="0" smtClean="0"/>
              <a:t>				Environmental </a:t>
            </a:r>
            <a:r>
              <a:rPr lang="en-US" sz="1400" b="1" dirty="0"/>
              <a:t>Policy Framework</a:t>
            </a:r>
          </a:p>
          <a:p>
            <a:pPr>
              <a:buFont typeface="Arial" charset="0"/>
              <a:buChar char="•"/>
              <a:defRPr/>
            </a:pPr>
            <a:endParaRPr lang="en-US" sz="1400" b="1" dirty="0" smtClean="0"/>
          </a:p>
          <a:p>
            <a:pPr>
              <a:buFont typeface="Arial" charset="0"/>
              <a:buChar char="•"/>
              <a:defRPr/>
            </a:pPr>
            <a:r>
              <a:rPr lang="en-US" sz="1400" b="1" dirty="0" smtClean="0"/>
              <a:t>Togo</a:t>
            </a:r>
            <a:r>
              <a:rPr lang="en-US" sz="1400" b="1" dirty="0"/>
              <a:t>		Strengthening National and Decentralized Management for Global </a:t>
            </a:r>
            <a:r>
              <a:rPr lang="en-US" sz="1400" b="1" dirty="0" smtClean="0"/>
              <a:t>			Environmental </a:t>
            </a:r>
            <a:r>
              <a:rPr lang="en-US" sz="1400" b="1" dirty="0"/>
              <a:t>Benefits</a:t>
            </a:r>
          </a:p>
          <a:p>
            <a:pPr>
              <a:buFont typeface="Arial" charset="0"/>
              <a:buChar char="•"/>
              <a:defRPr/>
            </a:pPr>
            <a:endParaRPr lang="en-US" sz="1400" b="1" dirty="0" smtClean="0"/>
          </a:p>
          <a:p>
            <a:pPr>
              <a:buFont typeface="Arial" charset="0"/>
              <a:buChar char="•"/>
              <a:defRPr/>
            </a:pPr>
            <a:r>
              <a:rPr lang="en-US" sz="1400" b="1" dirty="0" smtClean="0"/>
              <a:t>Costa </a:t>
            </a:r>
            <a:r>
              <a:rPr lang="en-US" sz="1400" b="1" dirty="0"/>
              <a:t>Rica	Capacity Building for Mainstreaming MEA Objectives into Inter-ministerial </a:t>
            </a:r>
            <a:r>
              <a:rPr lang="en-US" sz="1400" b="1" dirty="0" smtClean="0"/>
              <a:t>		Structures </a:t>
            </a:r>
            <a:r>
              <a:rPr lang="en-US" sz="1400" b="1" dirty="0"/>
              <a:t>and Mechanisms</a:t>
            </a:r>
          </a:p>
          <a:p>
            <a:pPr>
              <a:buFont typeface="Arial" charset="0"/>
              <a:buChar char="•"/>
              <a:defRPr/>
            </a:pPr>
            <a:endParaRPr lang="en-US" sz="1400" b="1" dirty="0" smtClean="0"/>
          </a:p>
          <a:p>
            <a:pPr>
              <a:buFont typeface="Arial" charset="0"/>
              <a:buChar char="•"/>
              <a:defRPr/>
            </a:pPr>
            <a:r>
              <a:rPr lang="en-US" sz="1400" b="1" dirty="0" smtClean="0"/>
              <a:t>Afghanistan</a:t>
            </a:r>
            <a:r>
              <a:rPr lang="en-US" sz="1400" b="1" dirty="0"/>
              <a:t>	Developing Core Capacity for Decentralized MEA Implementation and </a:t>
            </a:r>
            <a:r>
              <a:rPr lang="en-US" sz="1400" b="1" dirty="0" smtClean="0"/>
              <a:t>			Natural </a:t>
            </a:r>
            <a:r>
              <a:rPr lang="en-US" sz="1400" b="1" dirty="0"/>
              <a:t>Resources Management in </a:t>
            </a:r>
            <a:r>
              <a:rPr lang="en-US" sz="1400" b="1" dirty="0" smtClean="0"/>
              <a:t>Afghanistan</a:t>
            </a:r>
          </a:p>
          <a:p>
            <a:pPr>
              <a:buFont typeface="Arial" charset="0"/>
              <a:buChar char="•"/>
              <a:defRPr/>
            </a:pPr>
            <a:endParaRPr lang="en-US" sz="1600" b="1" dirty="0" smtClean="0"/>
          </a:p>
          <a:p>
            <a:pPr>
              <a:buFont typeface="Arial" charset="0"/>
              <a:buChar char="•"/>
              <a:defRPr/>
            </a:pPr>
            <a:r>
              <a:rPr lang="en-US" sz="1600" b="1" dirty="0" smtClean="0"/>
              <a:t>Sri Lanka	</a:t>
            </a:r>
            <a:r>
              <a:rPr lang="en-US" sz="1400" b="1" dirty="0"/>
              <a:t>Ensuring Global Environmental Concerns And Best Practices In the Post-Conflict </a:t>
            </a:r>
            <a:r>
              <a:rPr lang="en-US" sz="1400" b="1" dirty="0" smtClean="0"/>
              <a:t>		Rapid </a:t>
            </a:r>
            <a:r>
              <a:rPr lang="en-US" sz="1400" b="1" dirty="0"/>
              <a:t>Development Process of Sri Lanka through Improved Information </a:t>
            </a:r>
            <a:r>
              <a:rPr lang="en-US" sz="1400" b="1" dirty="0" smtClean="0"/>
              <a:t>			Management</a:t>
            </a:r>
          </a:p>
          <a:p>
            <a:pPr>
              <a:buFont typeface="Arial" charset="0"/>
              <a:buChar char="•"/>
              <a:defRPr/>
            </a:pPr>
            <a:endParaRPr lang="en-US" sz="1600" dirty="0"/>
          </a:p>
          <a:p>
            <a:pPr eaLnBrk="1" hangingPunct="1">
              <a:buFont typeface="Arial" charset="0"/>
              <a:buChar char="•"/>
              <a:defRPr/>
            </a:pPr>
            <a:endParaRPr lang="en-US" sz="1500" dirty="0" smtClean="0">
              <a:solidFill>
                <a:schemeClr val="tx1">
                  <a:lumMod val="65000"/>
                  <a:lumOff val="35000"/>
                </a:schemeClr>
              </a:solidFill>
              <a:ea typeface="+mn-ea"/>
            </a:endParaRPr>
          </a:p>
        </p:txBody>
      </p:sp>
      <p:sp>
        <p:nvSpPr>
          <p:cNvPr id="20483"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a:solidFill>
                  <a:schemeClr val="bg1"/>
                </a:solidFill>
              </a:rPr>
              <a:t>Examples of Funded Projects- GEF5</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8"/>
            <a:ext cx="8229600" cy="4525962"/>
          </a:xfrm>
        </p:spPr>
        <p:txBody>
          <a:bodyPr>
            <a:normAutofit/>
          </a:bodyPr>
          <a:lstStyle/>
          <a:p>
            <a:pPr marL="0" indent="0" eaLnBrk="1" hangingPunct="1">
              <a:lnSpc>
                <a:spcPct val="120000"/>
              </a:lnSpc>
              <a:buFont typeface="Arial" charset="0"/>
              <a:buNone/>
              <a:defRPr/>
            </a:pPr>
            <a:r>
              <a:rPr lang="en-US" sz="2400" dirty="0" smtClean="0"/>
              <a:t>To </a:t>
            </a:r>
            <a:r>
              <a:rPr lang="en-US" sz="2400" dirty="0"/>
              <a:t>help countries meet and sustain global environmental outcomes by strengthening key capacities that address challenges and remove barriers common to the MEAs that the GEF serves and to mainstream the global environment into decision making.</a:t>
            </a:r>
          </a:p>
          <a:p>
            <a:pPr marL="0" indent="0" eaLnBrk="1" hangingPunct="1">
              <a:lnSpc>
                <a:spcPct val="120000"/>
              </a:lnSpc>
              <a:buFont typeface="Arial" charset="0"/>
              <a:buNone/>
              <a:defRPr/>
            </a:pPr>
            <a:endParaRPr lang="en-US" dirty="0" smtClean="0">
              <a:solidFill>
                <a:schemeClr val="tx1">
                  <a:lumMod val="65000"/>
                  <a:lumOff val="35000"/>
                </a:schemeClr>
              </a:solidFill>
              <a:ea typeface="+mn-ea"/>
            </a:endParaRPr>
          </a:p>
        </p:txBody>
      </p:sp>
      <p:sp>
        <p:nvSpPr>
          <p:cNvPr id="22531"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a:solidFill>
                  <a:schemeClr val="bg1"/>
                </a:solidFill>
              </a:rPr>
              <a:t>GEF-6 CCCD Overall Goal</a:t>
            </a:r>
          </a:p>
        </p:txBody>
      </p:sp>
      <p:sp>
        <p:nvSpPr>
          <p:cNvPr id="22532" name="Title 1"/>
          <p:cNvSpPr>
            <a:spLocks noGrp="1"/>
          </p:cNvSpPr>
          <p:nvPr>
            <p:ph type="title"/>
          </p:nvPr>
        </p:nvSpPr>
        <p:spPr>
          <a:xfrm>
            <a:off x="228600" y="685800"/>
            <a:ext cx="8839200" cy="457200"/>
          </a:xfrm>
        </p:spPr>
        <p:txBody>
          <a:bodyPr/>
          <a:lstStyle/>
          <a:p>
            <a:pPr eaLnBrk="1" hangingPunct="1"/>
            <a:r>
              <a:rPr lang="en-US" altLang="en-US" sz="2200" i="1" smtClean="0">
                <a:solidFill>
                  <a:srgbClr val="007542"/>
                </a:solidFill>
                <a:ea typeface="ＭＳ Ｐゴシック" panose="020B0600070205080204" pitchFamily="34" charset="-128"/>
              </a:rPr>
              <a:t>(available 34 M USD)</a:t>
            </a:r>
          </a:p>
        </p:txBody>
      </p:sp>
      <p:pic>
        <p:nvPicPr>
          <p:cNvPr id="2253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256088" y="3124200"/>
            <a:ext cx="4354512"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457200" y="990600"/>
            <a:ext cx="8229600" cy="4525963"/>
          </a:xfrm>
        </p:spPr>
        <p:txBody>
          <a:bodyPr/>
          <a:lstStyle/>
          <a:p>
            <a:r>
              <a:rPr lang="en-US" altLang="en-US" sz="2400" smtClean="0">
                <a:ea typeface="ＭＳ Ｐゴシック" panose="020B0600070205080204" pitchFamily="34" charset="-128"/>
              </a:rPr>
              <a:t>CCCD-1: To integrate global environmental needs into management information systems and monitoring. </a:t>
            </a:r>
          </a:p>
          <a:p>
            <a:r>
              <a:rPr lang="en-US" altLang="en-US" sz="2400" smtClean="0">
                <a:ea typeface="ＭＳ Ｐゴシック" panose="020B0600070205080204" pitchFamily="34" charset="-128"/>
              </a:rPr>
              <a:t>CCCD-2: To strengthen consultative and management structures and mechanisms. </a:t>
            </a:r>
          </a:p>
          <a:p>
            <a:r>
              <a:rPr lang="en-US" altLang="en-US" sz="2400" smtClean="0">
                <a:ea typeface="ＭＳ Ｐゴシック" panose="020B0600070205080204" pitchFamily="34" charset="-128"/>
              </a:rPr>
              <a:t>CCCD-3: To integrate Multilateral Environmental Agreements’ provisions within national policy, legislative, and regulatory frameworks.  </a:t>
            </a:r>
          </a:p>
          <a:p>
            <a:r>
              <a:rPr lang="en-US" altLang="en-US" sz="2400" smtClean="0">
                <a:ea typeface="ＭＳ Ｐゴシック" panose="020B0600070205080204" pitchFamily="34" charset="-128"/>
              </a:rPr>
              <a:t>CCCD-4: To pilot innovative economic and financial tools for Convention implementation. </a:t>
            </a:r>
          </a:p>
          <a:p>
            <a:r>
              <a:rPr lang="en-US" altLang="en-US" sz="2400" smtClean="0">
                <a:ea typeface="ＭＳ Ｐゴシック" panose="020B0600070205080204" pitchFamily="34" charset="-128"/>
              </a:rPr>
              <a:t>CCCD-5: Updating of National Capacity Self-Assessments. </a:t>
            </a:r>
          </a:p>
        </p:txBody>
      </p:sp>
      <p:sp>
        <p:nvSpPr>
          <p:cNvPr id="23555"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a:solidFill>
                  <a:schemeClr val="bg1"/>
                </a:solidFill>
              </a:rPr>
              <a:t>Strategic Objectives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334000"/>
          </a:xfrm>
        </p:spPr>
        <p:txBody>
          <a:bodyPr>
            <a:noAutofit/>
          </a:bodyPr>
          <a:lstStyle/>
          <a:p>
            <a:pPr>
              <a:defRPr/>
            </a:pPr>
            <a:r>
              <a:rPr lang="en-US" sz="2000" dirty="0" smtClean="0"/>
              <a:t>Strengthen </a:t>
            </a:r>
            <a:r>
              <a:rPr lang="en-US" sz="2000" dirty="0"/>
              <a:t>the capacities of LDCs and SIDS.</a:t>
            </a:r>
          </a:p>
          <a:p>
            <a:pPr>
              <a:defRPr/>
            </a:pPr>
            <a:r>
              <a:rPr lang="en-US" sz="2000" dirty="0"/>
              <a:t>Identified in GEF-funded National Capacity Self-Assessments (NCSA).</a:t>
            </a:r>
          </a:p>
          <a:p>
            <a:pPr>
              <a:defRPr/>
            </a:pPr>
            <a:r>
              <a:rPr lang="en-US" sz="2000" dirty="0" smtClean="0"/>
              <a:t>Introduce </a:t>
            </a:r>
            <a:r>
              <a:rPr lang="en-US" sz="2000" dirty="0"/>
              <a:t>innovative approaches to </a:t>
            </a:r>
            <a:r>
              <a:rPr lang="en-US" sz="2000" dirty="0" smtClean="0"/>
              <a:t>improve implementation of conventions.</a:t>
            </a:r>
            <a:endParaRPr lang="en-US" sz="2000" dirty="0"/>
          </a:p>
          <a:p>
            <a:pPr>
              <a:defRPr/>
            </a:pPr>
            <a:r>
              <a:rPr lang="en-US" sz="2000" dirty="0"/>
              <a:t>Be </a:t>
            </a:r>
            <a:r>
              <a:rPr lang="en-US" sz="2000" i="1" dirty="0"/>
              <a:t>results-based, </a:t>
            </a:r>
            <a:r>
              <a:rPr lang="en-US" sz="2000" dirty="0"/>
              <a:t>leading to measurable, sustainable capacity outcomes, and include a set of monitoring indicators</a:t>
            </a:r>
          </a:p>
          <a:p>
            <a:pPr>
              <a:defRPr/>
            </a:pPr>
            <a:r>
              <a:rPr lang="en-US" sz="2000" dirty="0"/>
              <a:t>Contribute to cost-efficiency through promoting harmonization and operational effectiveness in Convention obligations.</a:t>
            </a:r>
          </a:p>
          <a:p>
            <a:pPr>
              <a:defRPr/>
            </a:pPr>
            <a:r>
              <a:rPr lang="en-US" sz="2000" dirty="0"/>
              <a:t>Create synergies in the implementation of the three Rio conventions and other </a:t>
            </a:r>
            <a:r>
              <a:rPr lang="en-US" sz="2000" dirty="0" err="1"/>
              <a:t>MEAs.</a:t>
            </a:r>
            <a:endParaRPr lang="en-US" sz="2000" dirty="0"/>
          </a:p>
          <a:p>
            <a:pPr>
              <a:defRPr/>
            </a:pPr>
            <a:r>
              <a:rPr lang="en-US" sz="2000" dirty="0"/>
              <a:t>Strengthen environmental governance </a:t>
            </a:r>
          </a:p>
          <a:p>
            <a:pPr>
              <a:defRPr/>
            </a:pPr>
            <a:r>
              <a:rPr lang="en-US" sz="2000" dirty="0"/>
              <a:t>Be complementary with ongoing or planned GEF initiatives.</a:t>
            </a:r>
          </a:p>
          <a:p>
            <a:pPr marL="0" indent="0">
              <a:buFont typeface="Arial" panose="020B0604020202020204" pitchFamily="34" charset="0"/>
              <a:buNone/>
              <a:defRPr/>
            </a:pPr>
            <a:endParaRPr lang="en-US" sz="2400" dirty="0"/>
          </a:p>
          <a:p>
            <a:pPr marL="0" indent="0">
              <a:buFont typeface="Arial" charset="0"/>
              <a:buNone/>
              <a:defRPr/>
            </a:pPr>
            <a:endParaRPr lang="en-US" sz="2800" dirty="0"/>
          </a:p>
          <a:p>
            <a:pPr eaLnBrk="1" hangingPunct="1">
              <a:buFont typeface="Arial" charset="0"/>
              <a:buChar char="•"/>
              <a:defRPr/>
            </a:pPr>
            <a:endParaRPr lang="en-US" sz="1500" dirty="0" smtClean="0">
              <a:solidFill>
                <a:schemeClr val="tx1">
                  <a:lumMod val="65000"/>
                  <a:lumOff val="35000"/>
                </a:schemeClr>
              </a:solidFill>
              <a:ea typeface="+mn-ea"/>
            </a:endParaRPr>
          </a:p>
        </p:txBody>
      </p:sp>
      <p:sp>
        <p:nvSpPr>
          <p:cNvPr id="24579" name="Title 3"/>
          <p:cNvSpPr txBox="1">
            <a:spLocks/>
          </p:cNvSpPr>
          <p:nvPr/>
        </p:nvSpPr>
        <p:spPr bwMode="auto">
          <a:xfrm>
            <a:off x="0" y="0"/>
            <a:ext cx="9144000" cy="685800"/>
          </a:xfrm>
          <a:prstGeom prst="rect">
            <a:avLst/>
          </a:prstGeom>
          <a:solidFill>
            <a:srgbClr val="00642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4000" b="1">
                <a:solidFill>
                  <a:schemeClr val="bg1"/>
                </a:solidFill>
              </a:rPr>
              <a:t>Priorities and focus for GEF6 CCCD</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3584</TotalTime>
  <Words>825</Words>
  <Application>Microsoft Office PowerPoint</Application>
  <PresentationFormat>On-screen Show (4:3)</PresentationFormat>
  <Paragraphs>101</Paragraphs>
  <Slides>10</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ＭＳ Ｐゴシック</vt:lpstr>
      <vt:lpstr>Andes</vt:lpstr>
      <vt:lpstr>Arial</vt:lpstr>
      <vt:lpstr>Calibri</vt:lpstr>
      <vt:lpstr>Times New Roman</vt:lpstr>
      <vt:lpstr>GEF ECW 2012 Template English</vt:lpstr>
      <vt:lpstr>1_Office Theme</vt:lpstr>
      <vt:lpstr>GEF-6 Strategy for Cross-Cutting  Capacity Development</vt:lpstr>
      <vt:lpstr>PowerPoint Presentation</vt:lpstr>
      <vt:lpstr>GEF STRATEGIC APPROACH TO CAPACITY BUILDING Four pathways to develop countries’ capacity to implement the Rio Conventions (Council Decision C/22.8)</vt:lpstr>
      <vt:lpstr>National Capacity Self-Assessments: Results, Lessons Learned, Opportunities</vt:lpstr>
      <vt:lpstr>PowerPoint Presentation</vt:lpstr>
      <vt:lpstr>PowerPoint Presentation</vt:lpstr>
      <vt:lpstr>(available 34 M USD)</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wb350798</dc:creator>
  <cp:lastModifiedBy>Nicolas Alejandro Marquez Pizzanelli</cp:lastModifiedBy>
  <cp:revision>230</cp:revision>
  <cp:lastPrinted>2015-02-05T13:20:41Z</cp:lastPrinted>
  <dcterms:created xsi:type="dcterms:W3CDTF">2013-01-17T00:22:59Z</dcterms:created>
  <dcterms:modified xsi:type="dcterms:W3CDTF">2015-02-09T16:52:25Z</dcterms:modified>
</cp:coreProperties>
</file>