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 id="2147483690" r:id="rId3"/>
  </p:sldMasterIdLst>
  <p:notesMasterIdLst>
    <p:notesMasterId r:id="rId20"/>
  </p:notesMasterIdLst>
  <p:handoutMasterIdLst>
    <p:handoutMasterId r:id="rId21"/>
  </p:handoutMasterIdLst>
  <p:sldIdLst>
    <p:sldId id="359" r:id="rId4"/>
    <p:sldId id="270" r:id="rId5"/>
    <p:sldId id="299" r:id="rId6"/>
    <p:sldId id="300" r:id="rId7"/>
    <p:sldId id="361" r:id="rId8"/>
    <p:sldId id="362" r:id="rId9"/>
    <p:sldId id="304" r:id="rId10"/>
    <p:sldId id="357" r:id="rId11"/>
    <p:sldId id="350" r:id="rId12"/>
    <p:sldId id="351" r:id="rId13"/>
    <p:sldId id="352" r:id="rId14"/>
    <p:sldId id="353" r:id="rId15"/>
    <p:sldId id="354" r:id="rId16"/>
    <p:sldId id="355" r:id="rId17"/>
    <p:sldId id="356" r:id="rId18"/>
    <p:sldId id="291" r:id="rId19"/>
  </p:sldIdLst>
  <p:sldSz cx="9144000" cy="6858000" type="screen4x3"/>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guide id="3" orient="horz" pos="315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1" autoAdjust="0"/>
    <p:restoredTop sz="79231" autoAdjust="0"/>
  </p:normalViewPr>
  <p:slideViewPr>
    <p:cSldViewPr>
      <p:cViewPr varScale="1">
        <p:scale>
          <a:sx n="58" d="100"/>
          <a:sy n="58" d="100"/>
        </p:scale>
        <p:origin x="300"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00" d="100"/>
          <a:sy n="100" d="100"/>
        </p:scale>
        <p:origin x="-1627" y="-58"/>
      </p:cViewPr>
      <p:guideLst>
        <p:guide orient="horz" pos="2928"/>
        <p:guide pos="2168"/>
        <p:guide orient="horz" pos="315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500142"/>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898103" y="0"/>
            <a:ext cx="2982119" cy="500142"/>
          </a:xfrm>
          <a:prstGeom prst="rect">
            <a:avLst/>
          </a:prstGeom>
        </p:spPr>
        <p:txBody>
          <a:bodyPr vert="horz" lIns="92446" tIns="46223" rIns="92446" bIns="46223" rtlCol="0"/>
          <a:lstStyle>
            <a:lvl1pPr algn="r">
              <a:defRPr sz="1200"/>
            </a:lvl1pPr>
          </a:lstStyle>
          <a:p>
            <a:fld id="{FF836CFD-8DE8-470C-A735-997DF95D3C39}" type="datetimeFigureOut">
              <a:rPr lang="en-US" smtClean="0"/>
              <a:t>3/30/2015</a:t>
            </a:fld>
            <a:endParaRPr lang="en-US" dirty="0"/>
          </a:p>
        </p:txBody>
      </p:sp>
      <p:sp>
        <p:nvSpPr>
          <p:cNvPr id="4" name="Footer Placeholder 3"/>
          <p:cNvSpPr>
            <a:spLocks noGrp="1"/>
          </p:cNvSpPr>
          <p:nvPr>
            <p:ph type="ftr" sz="quarter" idx="2"/>
          </p:nvPr>
        </p:nvSpPr>
        <p:spPr>
          <a:xfrm>
            <a:off x="1" y="9500960"/>
            <a:ext cx="2982119" cy="500142"/>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3" y="9500960"/>
            <a:ext cx="2982119" cy="500142"/>
          </a:xfrm>
          <a:prstGeom prst="rect">
            <a:avLst/>
          </a:prstGeom>
        </p:spPr>
        <p:txBody>
          <a:bodyPr vert="horz" lIns="92446" tIns="46223" rIns="92446" bIns="46223" rtlCol="0" anchor="b"/>
          <a:lstStyle>
            <a:lvl1pPr algn="r">
              <a:defRPr sz="1200"/>
            </a:lvl1pPr>
          </a:lstStyle>
          <a:p>
            <a:fld id="{FC7F3A7D-9338-4D2E-A5FF-179488749F9A}" type="slidenum">
              <a:rPr lang="en-US" smtClean="0"/>
              <a:t>‹#›</a:t>
            </a:fld>
            <a:endParaRPr lang="en-US" dirty="0"/>
          </a:p>
        </p:txBody>
      </p:sp>
    </p:spTree>
    <p:extLst>
      <p:ext uri="{BB962C8B-B14F-4D97-AF65-F5344CB8AC3E}">
        <p14:creationId xmlns:p14="http://schemas.microsoft.com/office/powerpoint/2010/main" val="3939144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500142"/>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98103" y="0"/>
            <a:ext cx="2982119" cy="500142"/>
          </a:xfrm>
          <a:prstGeom prst="rect">
            <a:avLst/>
          </a:prstGeom>
        </p:spPr>
        <p:txBody>
          <a:bodyPr vert="horz" lIns="92446" tIns="46223" rIns="92446" bIns="46223" rtlCol="0"/>
          <a:lstStyle>
            <a:lvl1pPr algn="r">
              <a:defRPr sz="1200"/>
            </a:lvl1pPr>
          </a:lstStyle>
          <a:p>
            <a:fld id="{8808B34E-CA6F-41EE-8845-BA507C05173A}" type="datetimeFigureOut">
              <a:rPr lang="en-US" smtClean="0"/>
              <a:t>3/30/2015</a:t>
            </a:fld>
            <a:endParaRPr lang="en-US" dirty="0"/>
          </a:p>
        </p:txBody>
      </p:sp>
      <p:sp>
        <p:nvSpPr>
          <p:cNvPr id="4" name="Slide Image Placeholder 3"/>
          <p:cNvSpPr>
            <a:spLocks noGrp="1" noRot="1" noChangeAspect="1"/>
          </p:cNvSpPr>
          <p:nvPr>
            <p:ph type="sldImg" idx="2"/>
          </p:nvPr>
        </p:nvSpPr>
        <p:spPr>
          <a:xfrm>
            <a:off x="941388" y="749300"/>
            <a:ext cx="5000625" cy="3751263"/>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751348"/>
            <a:ext cx="5505450" cy="4501277"/>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500960"/>
            <a:ext cx="2982119" cy="500142"/>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3" y="9500960"/>
            <a:ext cx="2982119" cy="500142"/>
          </a:xfrm>
          <a:prstGeom prst="rect">
            <a:avLst/>
          </a:prstGeom>
        </p:spPr>
        <p:txBody>
          <a:bodyPr vert="horz" lIns="92446" tIns="46223" rIns="92446" bIns="46223" rtlCol="0" anchor="b"/>
          <a:lstStyle>
            <a:lvl1pPr algn="r">
              <a:defRPr sz="1200"/>
            </a:lvl1pPr>
          </a:lstStyle>
          <a:p>
            <a:fld id="{0087241D-FC74-4E30-9F37-A81AA9063518}" type="slidenum">
              <a:rPr lang="en-US" smtClean="0"/>
              <a:t>‹#›</a:t>
            </a:fld>
            <a:endParaRPr lang="en-US" dirty="0"/>
          </a:p>
        </p:txBody>
      </p:sp>
    </p:spTree>
    <p:extLst>
      <p:ext uri="{BB962C8B-B14F-4D97-AF65-F5344CB8AC3E}">
        <p14:creationId xmlns:p14="http://schemas.microsoft.com/office/powerpoint/2010/main" val="286832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2796388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s-ES_tradnl" b="1" noProof="0" dirty="0" smtClean="0"/>
              <a:t>Estrategia del FMAM-6 relativa a las aguas internacionales</a:t>
            </a:r>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s-ES_tradnl" b="1" noProof="0" dirty="0" smtClean="0"/>
              <a:t>Estrategia del FMAM-6 relativa a las aguas internacionales</a:t>
            </a:r>
          </a:p>
          <a:p>
            <a:pPr defTabSz="923799">
              <a:defRPr/>
            </a:pPr>
            <a:endParaRPr lang="es-ES_tradnl" b="1" noProof="0"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s-ES_tradnl" b="1" noProof="0" dirty="0" smtClean="0"/>
              <a:t>Estrategia del FMAM-6 relativa a las aguas internacionales</a:t>
            </a:r>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s-ES_tradnl" b="1" noProof="0" dirty="0" smtClean="0"/>
              <a:t>Estrategia del FMAM-6 relativa a las aguas internacionales</a:t>
            </a:r>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endParaRPr lang="es-ES_tradnl" b="1" noProof="0"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087241D-FC74-4E30-9F37-A81AA9063518}" type="slidenum">
              <a:rPr lang="en-US" smtClean="0"/>
              <a:t>16</a:t>
            </a:fld>
            <a:endParaRPr lang="en-US" dirty="0"/>
          </a:p>
        </p:txBody>
      </p:sp>
    </p:spTree>
    <p:extLst>
      <p:ext uri="{BB962C8B-B14F-4D97-AF65-F5344CB8AC3E}">
        <p14:creationId xmlns:p14="http://schemas.microsoft.com/office/powerpoint/2010/main" val="700521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i="1" noProof="0" dirty="0" smtClean="0"/>
              <a:t>Eliminar la Deforestación de las Cadenas de Suministro de los Productos Básicos</a:t>
            </a:r>
          </a:p>
          <a:p>
            <a:pPr lvl="1"/>
            <a:r>
              <a:rPr lang="es-ES_tradnl" noProof="0" dirty="0" smtClean="0"/>
              <a:t>Evitar la deforestación en las cadenas de suministro de productos básicos críticos mediante apoyo a las medidas con instituciones financieras y productores.</a:t>
            </a:r>
          </a:p>
          <a:p>
            <a:r>
              <a:rPr lang="es-ES_tradnl" i="1" noProof="0" dirty="0" smtClean="0"/>
              <a:t>Una Nueva Trayectoria de Desarrollo para la Cuenca</a:t>
            </a:r>
            <a:r>
              <a:rPr lang="es-ES_tradnl" i="1" baseline="0" noProof="0" dirty="0" smtClean="0"/>
              <a:t> del Amazonas</a:t>
            </a:r>
            <a:endParaRPr lang="es-ES_tradnl" i="1" noProof="0" dirty="0" smtClean="0"/>
          </a:p>
          <a:p>
            <a:pPr lvl="1"/>
            <a:r>
              <a:rPr lang="es-ES_tradnl" noProof="0" dirty="0" smtClean="0"/>
              <a:t>Mejorar</a:t>
            </a:r>
            <a:r>
              <a:rPr lang="es-ES_tradnl" baseline="0" noProof="0" dirty="0" smtClean="0"/>
              <a:t> las opciones de desarrollo a disposición de la región, a fin de lograr que se basen en mayor medida en un fuerte sector relacionado con los bosques, permitan reducir la pobreza y estabilizar la frontera agrícola.</a:t>
            </a:r>
            <a:r>
              <a:rPr lang="es-ES_tradnl" noProof="0" dirty="0" smtClean="0"/>
              <a:t> </a:t>
            </a:r>
          </a:p>
          <a:p>
            <a:endParaRPr lang="es-ES_tradnl" noProof="0" dirty="0"/>
          </a:p>
        </p:txBody>
      </p:sp>
      <p:sp>
        <p:nvSpPr>
          <p:cNvPr id="4" name="Slide Number Placeholder 3"/>
          <p:cNvSpPr>
            <a:spLocks noGrp="1"/>
          </p:cNvSpPr>
          <p:nvPr>
            <p:ph type="sldNum" sz="quarter" idx="10"/>
          </p:nvPr>
        </p:nvSpPr>
        <p:spPr/>
        <p:txBody>
          <a:bodyPr/>
          <a:lstStyle/>
          <a:p>
            <a:fld id="{0087241D-FC74-4E30-9F37-A81AA9063518}" type="slidenum">
              <a:rPr lang="en-US" smtClean="0"/>
              <a:t>2</a:t>
            </a:fld>
            <a:endParaRPr lang="en-US" dirty="0"/>
          </a:p>
        </p:txBody>
      </p:sp>
    </p:spTree>
    <p:extLst>
      <p:ext uri="{BB962C8B-B14F-4D97-AF65-F5344CB8AC3E}">
        <p14:creationId xmlns:p14="http://schemas.microsoft.com/office/powerpoint/2010/main" val="1765843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2513" y="839788"/>
            <a:ext cx="5000625" cy="37512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3</a:t>
            </a:fld>
            <a:endParaRPr lang="en-US" dirty="0"/>
          </a:p>
        </p:txBody>
      </p:sp>
    </p:spTree>
    <p:extLst>
      <p:ext uri="{BB962C8B-B14F-4D97-AF65-F5344CB8AC3E}">
        <p14:creationId xmlns:p14="http://schemas.microsoft.com/office/powerpoint/2010/main" val="3788225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087241D-FC74-4E30-9F37-A81AA9063518}" type="slidenum">
              <a:rPr lang="en-US" smtClean="0"/>
              <a:t>4</a:t>
            </a:fld>
            <a:endParaRPr lang="en-US" dirty="0"/>
          </a:p>
        </p:txBody>
      </p:sp>
    </p:spTree>
    <p:extLst>
      <p:ext uri="{BB962C8B-B14F-4D97-AF65-F5344CB8AC3E}">
        <p14:creationId xmlns:p14="http://schemas.microsoft.com/office/powerpoint/2010/main" val="2810870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Assumption was that in order to  maintain the integrity of the PA estate within Mesoamerica that it would be essential  that all lands outside of the PA estate were managed and regulated in such a way to support the conservation objectives of the lands that had been set aside for pure protection purposes.   The tools we used in that project are no different than the topics we will discuss in the next few days, although we did not  call it mainstreaming, per se.</a:t>
            </a:r>
          </a:p>
          <a:p>
            <a:r>
              <a:rPr lang="en-US" dirty="0" smtClean="0"/>
              <a:t>What did the project support:</a:t>
            </a:r>
            <a:endParaRPr lang="en-US" dirty="0"/>
          </a:p>
          <a:p>
            <a:r>
              <a:rPr lang="en-US" dirty="0" smtClean="0"/>
              <a:t>Policy change and policy platforms to  support development of coherent policies at national level linked to regional vision of a functional corridor</a:t>
            </a:r>
          </a:p>
          <a:p>
            <a:r>
              <a:rPr lang="en-US" dirty="0" smtClean="0"/>
              <a:t>Land-use and spatial planning </a:t>
            </a:r>
          </a:p>
          <a:p>
            <a:r>
              <a:rPr lang="en-US" dirty="0" smtClean="0"/>
              <a:t>Sustainable NRM in the productive landscape: Agriculture, Forestry, Fisheries, the use of certification, and piloting of PES schemes</a:t>
            </a:r>
          </a:p>
          <a:p>
            <a:r>
              <a:rPr lang="en-US" dirty="0" smtClean="0"/>
              <a:t>Improvement of PA management</a:t>
            </a:r>
          </a:p>
          <a:p>
            <a:endParaRPr lang="en-US" dirty="0" smtClean="0"/>
          </a:p>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fld id="{67B7B1E7-3F6C-470C-AA1C-8740E9D6C5CA}" type="slidenum">
              <a:rPr lang="en-US" smtClean="0"/>
              <a:pPr>
                <a:defRPr/>
              </a:pPr>
              <a:t>5</a:t>
            </a:fld>
            <a:endParaRPr lang="en-US"/>
          </a:p>
        </p:txBody>
      </p:sp>
    </p:spTree>
    <p:extLst>
      <p:ext uri="{BB962C8B-B14F-4D97-AF65-F5344CB8AC3E}">
        <p14:creationId xmlns:p14="http://schemas.microsoft.com/office/powerpoint/2010/main" val="1875050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087241D-FC74-4E30-9F37-A81AA9063518}" type="slidenum">
              <a:rPr lang="en-US" smtClean="0"/>
              <a:t>7</a:t>
            </a:fld>
            <a:endParaRPr lang="en-US" dirty="0"/>
          </a:p>
        </p:txBody>
      </p:sp>
    </p:spTree>
    <p:extLst>
      <p:ext uri="{BB962C8B-B14F-4D97-AF65-F5344CB8AC3E}">
        <p14:creationId xmlns:p14="http://schemas.microsoft.com/office/powerpoint/2010/main" val="2812276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087241D-FC74-4E30-9F37-A81AA9063518}" type="slidenum">
              <a:rPr lang="en-US" smtClean="0"/>
              <a:t>8</a:t>
            </a:fld>
            <a:endParaRPr lang="en-US" dirty="0"/>
          </a:p>
        </p:txBody>
      </p:sp>
    </p:spTree>
    <p:extLst>
      <p:ext uri="{BB962C8B-B14F-4D97-AF65-F5344CB8AC3E}">
        <p14:creationId xmlns:p14="http://schemas.microsoft.com/office/powerpoint/2010/main" val="468768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s-ES_tradnl" b="1" noProof="0" dirty="0" smtClean="0"/>
              <a:t>Estrategia del FMAM-6 relativa a las aguas internacionales</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5535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708743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01190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4189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33861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1874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78021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82843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25750880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961878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5034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7394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4083667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191565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3705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9846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34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88388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3056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9236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82158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3.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7" cstate="print"/>
          <a:srcRect/>
          <a:stretch>
            <a:fillRect/>
          </a:stretch>
        </p:blipFill>
        <p:spPr bwMode="auto">
          <a:xfrm>
            <a:off x="0" y="5610225"/>
            <a:ext cx="9144000" cy="1247775"/>
          </a:xfrm>
          <a:prstGeom prst="rect">
            <a:avLst/>
          </a:prstGeom>
          <a:noFill/>
          <a:ln w="9525">
            <a:noFill/>
            <a:miter lim="800000"/>
            <a:headEnd/>
            <a:tailEnd/>
          </a:ln>
        </p:spPr>
      </p:pic>
    </p:spTree>
    <p:extLst>
      <p:ext uri="{BB962C8B-B14F-4D97-AF65-F5344CB8AC3E}">
        <p14:creationId xmlns:p14="http://schemas.microsoft.com/office/powerpoint/2010/main" val="3483713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9FB6D-747C-489A-AF89-89B24F2F794C}" type="datetimeFigureOut">
              <a:rPr lang="en-US" smtClean="0">
                <a:solidFill>
                  <a:prstClr val="black">
                    <a:tint val="75000"/>
                  </a:prstClr>
                </a:solidFill>
              </a:rPr>
              <a:pPr/>
              <a:t>3/30/2015</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C64D7-1DC2-4351-9951-747F0A4859E2}"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654816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91494070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642D"/>
                </a:solidFill>
                <a:latin typeface="+mn-lt"/>
              </a:rPr>
              <a:t/>
            </a:r>
            <a:br>
              <a:rPr lang="en-US" dirty="0" smtClean="0">
                <a:solidFill>
                  <a:srgbClr val="00642D"/>
                </a:solidFill>
                <a:latin typeface="+mn-lt"/>
              </a:rPr>
            </a:br>
            <a:r>
              <a:rPr lang="en-US" dirty="0">
                <a:solidFill>
                  <a:srgbClr val="00642D"/>
                </a:solidFill>
                <a:latin typeface="+mn-lt"/>
              </a:rPr>
              <a:t/>
            </a:r>
            <a:br>
              <a:rPr lang="en-US" dirty="0">
                <a:solidFill>
                  <a:srgbClr val="00642D"/>
                </a:solidFill>
                <a:latin typeface="+mn-lt"/>
              </a:rPr>
            </a:br>
            <a:r>
              <a:rPr lang="es-ES_tradnl" dirty="0" smtClean="0">
                <a:solidFill>
                  <a:srgbClr val="00642D"/>
                </a:solidFill>
                <a:latin typeface="+mn-lt"/>
              </a:rPr>
              <a:t>Programación </a:t>
            </a:r>
            <a:r>
              <a:rPr lang="es-ES_tradnl" dirty="0">
                <a:solidFill>
                  <a:srgbClr val="00642D"/>
                </a:solidFill>
                <a:latin typeface="+mn-lt"/>
              </a:rPr>
              <a:t>E</a:t>
            </a:r>
            <a:r>
              <a:rPr lang="es-ES_tradnl" dirty="0" smtClean="0">
                <a:solidFill>
                  <a:srgbClr val="00642D"/>
                </a:solidFill>
                <a:latin typeface="+mn-lt"/>
              </a:rPr>
              <a:t>stratégica </a:t>
            </a:r>
            <a:br>
              <a:rPr lang="es-ES_tradnl" dirty="0" smtClean="0">
                <a:solidFill>
                  <a:srgbClr val="00642D"/>
                </a:solidFill>
                <a:latin typeface="+mn-lt"/>
              </a:rPr>
            </a:br>
            <a:r>
              <a:rPr lang="es-ES_tradnl" dirty="0" smtClean="0">
                <a:solidFill>
                  <a:srgbClr val="00642D"/>
                </a:solidFill>
                <a:latin typeface="+mn-lt"/>
              </a:rPr>
              <a:t>del FMAM-6 y Estudios de Casos</a:t>
            </a:r>
            <a:r>
              <a:rPr lang="en-US" dirty="0">
                <a:solidFill>
                  <a:srgbClr val="00642D"/>
                </a:solidFill>
                <a:latin typeface="+mn-lt"/>
              </a:rPr>
              <a:t/>
            </a:r>
            <a:br>
              <a:rPr lang="en-US" dirty="0">
                <a:solidFill>
                  <a:srgbClr val="00642D"/>
                </a:solidFill>
                <a:latin typeface="+mn-lt"/>
              </a:rPr>
            </a:br>
            <a:r>
              <a:rPr lang="en-US" dirty="0" smtClean="0">
                <a:solidFill>
                  <a:srgbClr val="00642D"/>
                </a:solidFill>
                <a:latin typeface="+mn-lt"/>
              </a:rPr>
              <a:t/>
            </a:r>
            <a:br>
              <a:rPr lang="en-US" dirty="0" smtClean="0">
                <a:solidFill>
                  <a:srgbClr val="00642D"/>
                </a:solidFill>
                <a:latin typeface="+mn-lt"/>
              </a:rPr>
            </a:br>
            <a:endParaRPr lang="en-US" dirty="0">
              <a:latin typeface="+mn-lt"/>
            </a:endParaRPr>
          </a:p>
        </p:txBody>
      </p:sp>
      <p:sp>
        <p:nvSpPr>
          <p:cNvPr id="3" name="Subtitle 2"/>
          <p:cNvSpPr>
            <a:spLocks noGrp="1"/>
          </p:cNvSpPr>
          <p:nvPr>
            <p:ph type="subTitle" idx="1"/>
          </p:nvPr>
        </p:nvSpPr>
        <p:spPr>
          <a:xfrm>
            <a:off x="685800" y="3581400"/>
            <a:ext cx="7086600" cy="2819400"/>
          </a:xfrm>
        </p:spPr>
        <p:txBody>
          <a:bodyPr/>
          <a:lstStyle/>
          <a:p>
            <a:pPr>
              <a:lnSpc>
                <a:spcPct val="80000"/>
              </a:lnSpc>
              <a:defRPr/>
            </a:pPr>
            <a:r>
              <a:rPr lang="es-ES_tradnl" b="1" dirty="0" smtClean="0">
                <a:solidFill>
                  <a:schemeClr val="tx1"/>
                </a:solidFill>
                <a:latin typeface="+mj-lt"/>
                <a:cs typeface="Times New Roman" pitchFamily="18" charset="0"/>
              </a:rPr>
              <a:t>Taller de Circunscripción Ampliado </a:t>
            </a:r>
            <a:br>
              <a:rPr lang="es-ES_tradnl" b="1" dirty="0" smtClean="0">
                <a:solidFill>
                  <a:schemeClr val="tx1"/>
                </a:solidFill>
                <a:latin typeface="+mj-lt"/>
                <a:cs typeface="Times New Roman" pitchFamily="18" charset="0"/>
              </a:rPr>
            </a:br>
            <a:r>
              <a:rPr lang="es-ES_tradnl" b="1" dirty="0" smtClean="0">
                <a:solidFill>
                  <a:schemeClr val="tx1"/>
                </a:solidFill>
                <a:latin typeface="+mj-lt"/>
                <a:cs typeface="Times New Roman" pitchFamily="18" charset="0"/>
              </a:rPr>
              <a:t>del Fondo para el Medio Ambiente Mundial (FMAM)</a:t>
            </a:r>
            <a:endParaRPr lang="es-ES_tradnl" b="1" dirty="0" smtClean="0">
              <a:solidFill>
                <a:srgbClr val="00642D"/>
              </a:solidFill>
              <a:latin typeface="+mj-lt"/>
              <a:cs typeface="Times New Roman" panose="02020603050405020304" pitchFamily="18" charset="0"/>
            </a:endParaRPr>
          </a:p>
          <a:p>
            <a:pPr>
              <a:lnSpc>
                <a:spcPct val="80000"/>
              </a:lnSpc>
              <a:defRPr/>
            </a:pPr>
            <a:endParaRPr lang="es-ES_tradnl" b="1" dirty="0" smtClean="0">
              <a:solidFill>
                <a:schemeClr val="tx1"/>
              </a:solidFill>
              <a:latin typeface="+mj-lt"/>
            </a:endParaRPr>
          </a:p>
          <a:p>
            <a:pPr>
              <a:lnSpc>
                <a:spcPct val="80000"/>
              </a:lnSpc>
              <a:defRPr/>
            </a:pPr>
            <a:r>
              <a:rPr lang="es-ES_tradnl" b="1" dirty="0" smtClean="0">
                <a:solidFill>
                  <a:schemeClr val="tx1"/>
                </a:solidFill>
                <a:latin typeface="+mj-lt"/>
                <a:cs typeface="Times New Roman" panose="02020603050405020304" pitchFamily="18" charset="0"/>
              </a:rPr>
              <a:t>Asunción, Paraguay</a:t>
            </a:r>
          </a:p>
          <a:p>
            <a:pPr>
              <a:lnSpc>
                <a:spcPct val="80000"/>
              </a:lnSpc>
              <a:defRPr/>
            </a:pPr>
            <a:r>
              <a:rPr lang="es-ES_tradnl" dirty="0" smtClean="0">
                <a:solidFill>
                  <a:schemeClr val="tx1"/>
                </a:solidFill>
                <a:latin typeface="+mj-lt"/>
                <a:cs typeface="Times New Roman" pitchFamily="18" charset="0"/>
              </a:rPr>
              <a:t>14 </a:t>
            </a:r>
            <a:r>
              <a:rPr lang="es-ES_tradnl" dirty="0" smtClean="0">
                <a:solidFill>
                  <a:schemeClr val="tx1"/>
                </a:solidFill>
                <a:latin typeface="+mj-lt"/>
                <a:cs typeface="Times New Roman" pitchFamily="18" charset="0"/>
              </a:rPr>
              <a:t>y </a:t>
            </a:r>
            <a:r>
              <a:rPr lang="es-ES_tradnl" dirty="0" smtClean="0">
                <a:solidFill>
                  <a:schemeClr val="tx1"/>
                </a:solidFill>
                <a:latin typeface="+mj-lt"/>
                <a:cs typeface="Times New Roman" pitchFamily="18" charset="0"/>
              </a:rPr>
              <a:t>15 </a:t>
            </a:r>
            <a:r>
              <a:rPr lang="es-ES_tradnl" smtClean="0">
                <a:solidFill>
                  <a:schemeClr val="tx1"/>
                </a:solidFill>
                <a:latin typeface="+mj-lt"/>
                <a:cs typeface="Times New Roman" pitchFamily="18" charset="0"/>
              </a:rPr>
              <a:t>de </a:t>
            </a:r>
            <a:r>
              <a:rPr lang="es-ES_tradnl" smtClean="0">
                <a:solidFill>
                  <a:schemeClr val="tx1"/>
                </a:solidFill>
                <a:latin typeface="+mj-lt"/>
                <a:cs typeface="Times New Roman" pitchFamily="18" charset="0"/>
              </a:rPr>
              <a:t>Abril </a:t>
            </a:r>
            <a:r>
              <a:rPr lang="es-ES_tradnl" dirty="0" smtClean="0">
                <a:solidFill>
                  <a:schemeClr val="tx1"/>
                </a:solidFill>
                <a:latin typeface="+mj-lt"/>
                <a:cs typeface="Times New Roman" pitchFamily="18" charset="0"/>
              </a:rPr>
              <a:t>de 2015</a:t>
            </a:r>
          </a:p>
          <a:p>
            <a:endParaRPr lang="en-US" sz="3200" dirty="0">
              <a:latin typeface="+mj-lt"/>
            </a:endParaRPr>
          </a:p>
        </p:txBody>
      </p:sp>
    </p:spTree>
    <p:extLst>
      <p:ext uri="{BB962C8B-B14F-4D97-AF65-F5344CB8AC3E}">
        <p14:creationId xmlns:p14="http://schemas.microsoft.com/office/powerpoint/2010/main" val="14133189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234315" y="239307"/>
            <a:ext cx="8675370" cy="457200"/>
          </a:xfrm>
          <a:solidFill>
            <a:srgbClr val="CC9900"/>
          </a:solidFill>
          <a:ln>
            <a:solidFill>
              <a:srgbClr val="FF6600"/>
            </a:solidFill>
          </a:ln>
        </p:spPr>
        <p:txBody>
          <a:bodyPr>
            <a:noAutofit/>
          </a:bodyPr>
          <a:lstStyle/>
          <a:p>
            <a:pPr eaLnBrk="1" fontAlgn="auto" hangingPunct="1">
              <a:spcBef>
                <a:spcPts val="0"/>
              </a:spcBef>
              <a:spcAft>
                <a:spcPts val="0"/>
              </a:spcAft>
            </a:pPr>
            <a:r>
              <a:rPr lang="es-ES_tradnl" sz="2000" b="1" dirty="0">
                <a:solidFill>
                  <a:prstClr val="white"/>
                </a:solidFill>
                <a:ea typeface="+mn-ea"/>
                <a:cs typeface="Arial" pitchFamily="34" charset="0"/>
              </a:rPr>
              <a:t>Estrategia del FMAM-6: Mitigación del Cambio Climático</a:t>
            </a:r>
          </a:p>
        </p:txBody>
      </p:sp>
      <p:sp>
        <p:nvSpPr>
          <p:cNvPr id="16" name="Rounded Rectangle 15"/>
          <p:cNvSpPr/>
          <p:nvPr/>
        </p:nvSpPr>
        <p:spPr>
          <a:xfrm>
            <a:off x="228601" y="1658622"/>
            <a:ext cx="2720339" cy="1289604"/>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spcBef>
                <a:spcPct val="0"/>
              </a:spcBef>
              <a:spcAft>
                <a:spcPct val="0"/>
              </a:spcAft>
            </a:pPr>
            <a:r>
              <a:rPr lang="es-ES_tradnl" sz="1600" b="1" dirty="0">
                <a:solidFill>
                  <a:prstClr val="white"/>
                </a:solidFill>
              </a:rPr>
              <a:t>Objetivo 1:</a:t>
            </a:r>
            <a:r>
              <a:rPr lang="en-US" sz="1600" b="1" dirty="0">
                <a:solidFill>
                  <a:prstClr val="white"/>
                </a:solidFill>
              </a:rPr>
              <a:t> </a:t>
            </a:r>
            <a:r>
              <a:rPr lang="es-ES_tradnl" sz="1600" b="1" dirty="0">
                <a:solidFill>
                  <a:prstClr val="white"/>
                </a:solidFill>
              </a:rPr>
              <a:t>Facilitar la innovación, la transferencia de tecnología, y las políticas y estrategias de apoyo</a:t>
            </a:r>
          </a:p>
        </p:txBody>
      </p:sp>
      <p:sp>
        <p:nvSpPr>
          <p:cNvPr id="20" name="Rounded Rectangle 19"/>
          <p:cNvSpPr/>
          <p:nvPr/>
        </p:nvSpPr>
        <p:spPr>
          <a:xfrm>
            <a:off x="3028950" y="1644466"/>
            <a:ext cx="2537460" cy="1289604"/>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spcBef>
                <a:spcPct val="0"/>
              </a:spcBef>
              <a:spcAft>
                <a:spcPct val="0"/>
              </a:spcAft>
            </a:pPr>
            <a:r>
              <a:rPr lang="es-ES_tradnl" sz="1600" b="1" dirty="0">
                <a:solidFill>
                  <a:prstClr val="white"/>
                </a:solidFill>
              </a:rPr>
              <a:t>Objetivo 2:</a:t>
            </a:r>
            <a:r>
              <a:rPr lang="en-US" sz="1600" b="1" dirty="0">
                <a:solidFill>
                  <a:prstClr val="white"/>
                </a:solidFill>
              </a:rPr>
              <a:t> </a:t>
            </a:r>
            <a:r>
              <a:rPr lang="es-ES_tradnl" sz="1600" b="1" dirty="0">
                <a:solidFill>
                  <a:prstClr val="white"/>
                </a:solidFill>
              </a:rPr>
              <a:t>Demostrar medidas de mitigación con impactos sistémicos</a:t>
            </a:r>
          </a:p>
        </p:txBody>
      </p:sp>
      <p:sp>
        <p:nvSpPr>
          <p:cNvPr id="21" name="Rounded Rectangle 20"/>
          <p:cNvSpPr/>
          <p:nvPr/>
        </p:nvSpPr>
        <p:spPr>
          <a:xfrm>
            <a:off x="5646420" y="1654720"/>
            <a:ext cx="3257550" cy="1289605"/>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spcBef>
                <a:spcPct val="0"/>
              </a:spcBef>
              <a:spcAft>
                <a:spcPct val="0"/>
              </a:spcAft>
            </a:pPr>
            <a:r>
              <a:rPr lang="es-ES_tradnl" sz="1600" b="1" dirty="0">
                <a:solidFill>
                  <a:prstClr val="white"/>
                </a:solidFill>
              </a:rPr>
              <a:t>Objetivo 3</a:t>
            </a:r>
            <a:r>
              <a:rPr lang="en-US" sz="1600" b="1" dirty="0">
                <a:solidFill>
                  <a:prstClr val="white"/>
                </a:solidFill>
              </a:rPr>
              <a:t>: </a:t>
            </a:r>
            <a:r>
              <a:rPr lang="es-ES_tradnl" sz="1600" b="1" dirty="0">
                <a:solidFill>
                  <a:prstClr val="white"/>
                </a:solidFill>
              </a:rPr>
              <a:t>Fomentar condiciones propicias para la </a:t>
            </a:r>
            <a:r>
              <a:rPr lang="es-ES_tradnl" sz="1600" b="1" dirty="0" err="1">
                <a:solidFill>
                  <a:prstClr val="white"/>
                </a:solidFill>
              </a:rPr>
              <a:t>transversalizacion</a:t>
            </a:r>
            <a:r>
              <a:rPr lang="es-ES_tradnl" sz="1600" b="1" dirty="0">
                <a:solidFill>
                  <a:prstClr val="white"/>
                </a:solidFill>
              </a:rPr>
              <a:t> de  la mitigación en estrategias de desarrollo sostenible</a:t>
            </a:r>
          </a:p>
        </p:txBody>
      </p:sp>
      <p:sp>
        <p:nvSpPr>
          <p:cNvPr id="24" name="Rounded Rectangle 23"/>
          <p:cNvSpPr/>
          <p:nvPr/>
        </p:nvSpPr>
        <p:spPr>
          <a:xfrm>
            <a:off x="228601" y="3520046"/>
            <a:ext cx="2720339"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fontAlgn="base">
              <a:spcBef>
                <a:spcPct val="0"/>
              </a:spcBef>
              <a:spcAft>
                <a:spcPct val="0"/>
              </a:spcAft>
            </a:pPr>
            <a:r>
              <a:rPr lang="es-ES_tradnl" sz="1600" b="1" dirty="0">
                <a:solidFill>
                  <a:prstClr val="white"/>
                </a:solidFill>
              </a:rPr>
              <a:t>1.</a:t>
            </a:r>
            <a:r>
              <a:rPr lang="es-ES_tradnl" sz="1600" dirty="0">
                <a:solidFill>
                  <a:prstClr val="white"/>
                </a:solidFill>
              </a:rPr>
              <a:t> Tecnologías con baja emisión de carbono y medidas de mitigación</a:t>
            </a:r>
          </a:p>
        </p:txBody>
      </p:sp>
      <p:sp>
        <p:nvSpPr>
          <p:cNvPr id="27" name="Rounded Rectangle 26"/>
          <p:cNvSpPr/>
          <p:nvPr/>
        </p:nvSpPr>
        <p:spPr>
          <a:xfrm>
            <a:off x="228599" y="4608905"/>
            <a:ext cx="2720339"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fontAlgn="base">
              <a:spcBef>
                <a:spcPct val="0"/>
              </a:spcBef>
              <a:spcAft>
                <a:spcPct val="0"/>
              </a:spcAft>
            </a:pPr>
            <a:r>
              <a:rPr lang="en-US" sz="1600" b="1" dirty="0">
                <a:solidFill>
                  <a:prstClr val="white"/>
                </a:solidFill>
              </a:rPr>
              <a:t>2</a:t>
            </a:r>
            <a:r>
              <a:rPr lang="en-US" sz="1600" dirty="0">
                <a:solidFill>
                  <a:prstClr val="white"/>
                </a:solidFill>
              </a:rPr>
              <a:t> . </a:t>
            </a:r>
            <a:r>
              <a:rPr lang="es-ES_tradnl" sz="1600" dirty="0">
                <a:solidFill>
                  <a:prstClr val="white"/>
                </a:solidFill>
              </a:rPr>
              <a:t>Paquetes de políticas e iniciativas de mercado</a:t>
            </a:r>
            <a:r>
              <a:rPr lang="en-US" sz="1600" dirty="0">
                <a:solidFill>
                  <a:prstClr val="white"/>
                </a:solidFill>
              </a:rPr>
              <a:t> </a:t>
            </a:r>
            <a:r>
              <a:rPr lang="es-ES_tradnl" sz="1600" dirty="0">
                <a:solidFill>
                  <a:prstClr val="white"/>
                </a:solidFill>
              </a:rPr>
              <a:t>innovadores </a:t>
            </a:r>
            <a:endParaRPr lang="en-US" sz="1600" dirty="0">
              <a:solidFill>
                <a:prstClr val="white"/>
              </a:solidFill>
            </a:endParaRPr>
          </a:p>
        </p:txBody>
      </p:sp>
      <p:sp>
        <p:nvSpPr>
          <p:cNvPr id="34" name="Rounded Rectangle 33"/>
          <p:cNvSpPr/>
          <p:nvPr/>
        </p:nvSpPr>
        <p:spPr>
          <a:xfrm>
            <a:off x="3028950" y="3520046"/>
            <a:ext cx="2537460"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fontAlgn="base">
              <a:spcBef>
                <a:spcPct val="0"/>
              </a:spcBef>
              <a:spcAft>
                <a:spcPct val="0"/>
              </a:spcAft>
            </a:pPr>
            <a:r>
              <a:rPr lang="es-ES_tradnl" sz="1600" b="1" dirty="0">
                <a:solidFill>
                  <a:prstClr val="white"/>
                </a:solidFill>
              </a:rPr>
              <a:t>3.</a:t>
            </a:r>
            <a:r>
              <a:rPr lang="es-ES_tradnl" sz="1600" dirty="0">
                <a:solidFill>
                  <a:prstClr val="white"/>
                </a:solidFill>
              </a:rPr>
              <a:t> Sistemas urbanos integrados y bajo en emisiones</a:t>
            </a:r>
          </a:p>
        </p:txBody>
      </p:sp>
      <p:sp>
        <p:nvSpPr>
          <p:cNvPr id="35" name="Rounded Rectangle 34"/>
          <p:cNvSpPr/>
          <p:nvPr/>
        </p:nvSpPr>
        <p:spPr>
          <a:xfrm>
            <a:off x="3028950" y="4608905"/>
            <a:ext cx="2537459" cy="1005914"/>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en-US" sz="1600" b="1" dirty="0">
                <a:solidFill>
                  <a:prstClr val="white"/>
                </a:solidFill>
              </a:rPr>
              <a:t>4. </a:t>
            </a:r>
            <a:r>
              <a:rPr lang="es-ES_tradnl" sz="1600" dirty="0">
                <a:solidFill>
                  <a:prstClr val="white"/>
                </a:solidFill>
              </a:rPr>
              <a:t>Reservas de carbono en </a:t>
            </a:r>
            <a:r>
              <a:rPr lang="es-ES_tradnl" sz="1600" dirty="0" smtClean="0">
                <a:solidFill>
                  <a:prstClr val="white"/>
                </a:solidFill>
              </a:rPr>
              <a:t>bosques y otros </a:t>
            </a:r>
            <a:r>
              <a:rPr lang="es-ES_tradnl" sz="1600" dirty="0">
                <a:solidFill>
                  <a:prstClr val="white"/>
                </a:solidFill>
              </a:rPr>
              <a:t>usos del suelo, y la agricultura climáticamente inteligente</a:t>
            </a:r>
          </a:p>
        </p:txBody>
      </p:sp>
      <p:sp>
        <p:nvSpPr>
          <p:cNvPr id="36" name="Rounded Rectangle 35"/>
          <p:cNvSpPr/>
          <p:nvPr/>
        </p:nvSpPr>
        <p:spPr>
          <a:xfrm>
            <a:off x="5646420" y="3520045"/>
            <a:ext cx="3281336" cy="1088859"/>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es-ES_tradnl" sz="1600" b="1" dirty="0">
                <a:solidFill>
                  <a:prstClr val="white"/>
                </a:solidFill>
              </a:rPr>
              <a:t>5.</a:t>
            </a:r>
            <a:r>
              <a:rPr lang="es-ES_tradnl" sz="1600" dirty="0">
                <a:solidFill>
                  <a:prstClr val="white"/>
                </a:solidFill>
              </a:rPr>
              <a:t> Obligaciones ante la Convención y actividades de apoyo para la planificación nacional y de contribuciones de mitigación</a:t>
            </a:r>
          </a:p>
        </p:txBody>
      </p:sp>
      <p:sp>
        <p:nvSpPr>
          <p:cNvPr id="37" name="Rounded Rectangle 36"/>
          <p:cNvSpPr/>
          <p:nvPr/>
        </p:nvSpPr>
        <p:spPr>
          <a:xfrm>
            <a:off x="228600" y="780096"/>
            <a:ext cx="8675370" cy="777225"/>
          </a:xfrm>
          <a:prstGeom prst="roundRect">
            <a:avLst/>
          </a:prstGeom>
          <a:solidFill>
            <a:srgbClr val="DFB107"/>
          </a:solid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r>
              <a:rPr lang="es-ES_tradnl" dirty="0">
                <a:solidFill>
                  <a:prstClr val="white"/>
                </a:solidFill>
              </a:rPr>
              <a:t>Meta</a:t>
            </a:r>
            <a:r>
              <a:rPr lang="en-US" dirty="0">
                <a:solidFill>
                  <a:prstClr val="white"/>
                </a:solidFill>
              </a:rPr>
              <a:t>: </a:t>
            </a:r>
            <a:r>
              <a:rPr lang="es-ES_tradnl" dirty="0">
                <a:solidFill>
                  <a:prstClr val="white"/>
                </a:solidFill>
              </a:rPr>
              <a:t>Apoyar a los países en desarrollo y a las economías en transición a hacer cambios transformacionales hacia un desarrollo bajo en emisiones y resistente al clima</a:t>
            </a:r>
            <a:r>
              <a:rPr lang="en-US" dirty="0">
                <a:solidFill>
                  <a:prstClr val="white"/>
                </a:solidFill>
              </a:rPr>
              <a:t> </a:t>
            </a:r>
          </a:p>
        </p:txBody>
      </p:sp>
      <p:sp>
        <p:nvSpPr>
          <p:cNvPr id="38" name="Up Arrow 37"/>
          <p:cNvSpPr/>
          <p:nvPr/>
        </p:nvSpPr>
        <p:spPr>
          <a:xfrm>
            <a:off x="1087717" y="3049527"/>
            <a:ext cx="1002105" cy="29200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39" name="Up Arrow 38"/>
          <p:cNvSpPr/>
          <p:nvPr/>
        </p:nvSpPr>
        <p:spPr>
          <a:xfrm>
            <a:off x="3814546" y="3057651"/>
            <a:ext cx="966267"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40" name="Up Arrow 39"/>
          <p:cNvSpPr/>
          <p:nvPr/>
        </p:nvSpPr>
        <p:spPr>
          <a:xfrm>
            <a:off x="6794343" y="3088678"/>
            <a:ext cx="958083"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30848551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663300"/>
          </a:solidFill>
        </p:spPr>
        <p:txBody>
          <a:bodyPr>
            <a:normAutofit/>
          </a:bodyPr>
          <a:lstStyle/>
          <a:p>
            <a:pPr algn="ctr"/>
            <a:r>
              <a:rPr lang="es-ES_tradnl" sz="2000" b="1" dirty="0" smtClean="0">
                <a:solidFill>
                  <a:schemeClr val="bg1"/>
                </a:solidFill>
                <a:latin typeface="Arial" pitchFamily="34" charset="0"/>
                <a:cs typeface="Arial" pitchFamily="34" charset="0"/>
              </a:rPr>
              <a:t>Estrategia del FMAM-6 relativa a la degradación de la tierra</a:t>
            </a:r>
            <a:endParaRPr lang="es-ES_tradnl" sz="2000" b="1" dirty="0">
              <a:solidFill>
                <a:schemeClr val="bg1"/>
              </a:solidFill>
              <a:latin typeface="Arial" pitchFamily="34" charset="0"/>
              <a:cs typeface="Arial" pitchFamily="34" charset="0"/>
            </a:endParaRPr>
          </a:p>
        </p:txBody>
      </p:sp>
      <p:sp>
        <p:nvSpPr>
          <p:cNvPr id="7" name="Rounded Rectangle 6"/>
          <p:cNvSpPr/>
          <p:nvPr/>
        </p:nvSpPr>
        <p:spPr>
          <a:xfrm>
            <a:off x="388545" y="685800"/>
            <a:ext cx="8246068" cy="914400"/>
          </a:xfrm>
          <a:prstGeom prst="roundRect">
            <a:avLst/>
          </a:prstGeom>
          <a:solidFill>
            <a:srgbClr val="CC9900"/>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smtClean="0">
                <a:solidFill>
                  <a:prstClr val="black"/>
                </a:solidFill>
              </a:rPr>
              <a:t>Meta: </a:t>
            </a:r>
            <a:r>
              <a:rPr lang="es-ES_tradnl" dirty="0" smtClean="0">
                <a:solidFill>
                  <a:prstClr val="black"/>
                </a:solidFill>
              </a:rPr>
              <a:t>Detener o revertir la degradación de la tierra (desertificación y deforestación</a:t>
            </a:r>
            <a:r>
              <a:rPr lang="en-US" dirty="0" smtClean="0">
                <a:solidFill>
                  <a:prstClr val="black"/>
                </a:solidFill>
              </a:rPr>
              <a:t>) </a:t>
            </a:r>
            <a:endParaRPr lang="en-US" dirty="0">
              <a:solidFill>
                <a:prstClr val="black"/>
              </a:solidFill>
            </a:endParaRPr>
          </a:p>
        </p:txBody>
      </p:sp>
      <p:sp>
        <p:nvSpPr>
          <p:cNvPr id="14" name="Up Arrow 13"/>
          <p:cNvSpPr/>
          <p:nvPr/>
        </p:nvSpPr>
        <p:spPr>
          <a:xfrm>
            <a:off x="695153" y="308800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DT-1: Sistemas agrícolas y de pastizales</a:t>
            </a:r>
            <a:endParaRPr lang="es-ES_tradnl" sz="1600" b="1" dirty="0">
              <a:solidFill>
                <a:prstClr val="white"/>
              </a:solidFill>
            </a:endParaRPr>
          </a:p>
        </p:txBody>
      </p:sp>
      <p:sp>
        <p:nvSpPr>
          <p:cNvPr id="18" name="Rounded Rectangle 17"/>
          <p:cNvSpPr/>
          <p:nvPr/>
        </p:nvSpPr>
        <p:spPr>
          <a:xfrm>
            <a:off x="2438400" y="1747525"/>
            <a:ext cx="175260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DT-2: Paisajes forestales</a:t>
            </a:r>
            <a:endParaRPr lang="es-ES_tradnl" sz="1600" b="1" dirty="0">
              <a:solidFill>
                <a:prstClr val="white"/>
              </a:solidFill>
            </a:endParaRPr>
          </a:p>
        </p:txBody>
      </p:sp>
      <p:sp>
        <p:nvSpPr>
          <p:cNvPr id="19" name="Rounded Rectangle 18"/>
          <p:cNvSpPr/>
          <p:nvPr/>
        </p:nvSpPr>
        <p:spPr>
          <a:xfrm>
            <a:off x="6705600" y="1737553"/>
            <a:ext cx="229538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400" b="1" dirty="0" smtClean="0">
                <a:solidFill>
                  <a:prstClr val="white"/>
                </a:solidFill>
              </a:rPr>
              <a:t>DT-4: Marcos institucionales y de políticas</a:t>
            </a:r>
            <a:endParaRPr lang="es-ES_tradnl" sz="1400" b="1" dirty="0">
              <a:solidFill>
                <a:prstClr val="white"/>
              </a:solidFill>
            </a:endParaRPr>
          </a:p>
        </p:txBody>
      </p:sp>
      <p:sp>
        <p:nvSpPr>
          <p:cNvPr id="22" name="Rounded Rectangle 21"/>
          <p:cNvSpPr/>
          <p:nvPr/>
        </p:nvSpPr>
        <p:spPr>
          <a:xfrm>
            <a:off x="168120" y="3446983"/>
            <a:ext cx="2110634" cy="1265556"/>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a:t>
            </a:r>
            <a:r>
              <a:rPr lang="es-ES_tradnl" sz="1200" dirty="0" smtClean="0">
                <a:solidFill>
                  <a:prstClr val="white"/>
                </a:solidFill>
              </a:rPr>
              <a:t>. Intensificación agroecológica: Uso eficiente del capital natural (tierra, suelo, agua y vegetación) en los  sistemas de producción agrícola y ganadera</a:t>
            </a:r>
            <a:endParaRPr lang="es-ES_tradnl" sz="1200" dirty="0">
              <a:solidFill>
                <a:prstClr val="white"/>
              </a:solidFill>
            </a:endParaRPr>
          </a:p>
        </p:txBody>
      </p:sp>
      <p:sp>
        <p:nvSpPr>
          <p:cNvPr id="23" name="Rounded Rectangle 22"/>
          <p:cNvSpPr/>
          <p:nvPr/>
        </p:nvSpPr>
        <p:spPr>
          <a:xfrm>
            <a:off x="114224" y="4711492"/>
            <a:ext cx="2552776" cy="1003508"/>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100" dirty="0" smtClean="0">
                <a:solidFill>
                  <a:prstClr val="white"/>
                </a:solidFill>
              </a:rPr>
              <a:t>2. Gestión sostenible de la tierra para la agricultura inteligente respecto del clima: Prácticas innovadoras para incrementar  la  cubierta vegetal y el carbón orgánico en los suelos</a:t>
            </a:r>
            <a:endParaRPr lang="es-ES_tradnl" sz="1100" dirty="0">
              <a:solidFill>
                <a:prstClr val="white"/>
              </a:solidFill>
            </a:endParaRPr>
          </a:p>
        </p:txBody>
      </p:sp>
      <p:sp>
        <p:nvSpPr>
          <p:cNvPr id="25" name="Rounded Rectangle 24"/>
          <p:cNvSpPr/>
          <p:nvPr/>
        </p:nvSpPr>
        <p:spPr>
          <a:xfrm>
            <a:off x="2438400" y="3446983"/>
            <a:ext cx="1752600" cy="1386860"/>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100" dirty="0" smtClean="0">
                <a:solidFill>
                  <a:prstClr val="white"/>
                </a:solidFill>
              </a:rPr>
              <a:t>3. Gestión y restauración del paisaje: Opciones basadas en la comunidad y los medios de subsistencia para aumentar la cubierta forestal y arbórea</a:t>
            </a:r>
            <a:endParaRPr lang="es-ES_tradnl" sz="1100" dirty="0">
              <a:solidFill>
                <a:prstClr val="white"/>
              </a:solidFill>
            </a:endParaRPr>
          </a:p>
        </p:txBody>
      </p:sp>
      <p:sp>
        <p:nvSpPr>
          <p:cNvPr id="28" name="Rounded Rectangle 27"/>
          <p:cNvSpPr/>
          <p:nvPr/>
        </p:nvSpPr>
        <p:spPr>
          <a:xfrm>
            <a:off x="6705600" y="3546724"/>
            <a:ext cx="2306327" cy="1165815"/>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100" dirty="0" smtClean="0">
                <a:solidFill>
                  <a:prstClr val="white"/>
                </a:solidFill>
              </a:rPr>
              <a:t>5. Integración de la gestión sostenible de la tierra en el desarrollo: Influencia en las instituciones, las políticas y los marcos de gestión para lograr una gestión sostenible de la tierra</a:t>
            </a:r>
            <a:endParaRPr lang="es-ES_tradnl" sz="1100" dirty="0">
              <a:solidFill>
                <a:prstClr val="white"/>
              </a:solidFill>
            </a:endParaRPr>
          </a:p>
        </p:txBody>
      </p:sp>
      <p:sp>
        <p:nvSpPr>
          <p:cNvPr id="32" name="Rounded Rectangle 31"/>
          <p:cNvSpPr/>
          <p:nvPr/>
        </p:nvSpPr>
        <p:spPr>
          <a:xfrm>
            <a:off x="4543764" y="1747525"/>
            <a:ext cx="175260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DT-3: Paisajes integrados</a:t>
            </a:r>
            <a:endParaRPr lang="es-ES_tradnl" sz="1600" b="1" dirty="0">
              <a:solidFill>
                <a:prstClr val="white"/>
              </a:solidFill>
            </a:endParaRPr>
          </a:p>
        </p:txBody>
      </p:sp>
      <p:sp>
        <p:nvSpPr>
          <p:cNvPr id="33" name="Rounded Rectangle 32"/>
          <p:cNvSpPr/>
          <p:nvPr/>
        </p:nvSpPr>
        <p:spPr>
          <a:xfrm>
            <a:off x="4510293" y="3489981"/>
            <a:ext cx="1786071" cy="1387571"/>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050" dirty="0" smtClean="0">
                <a:solidFill>
                  <a:prstClr val="white"/>
                </a:solidFill>
              </a:rPr>
              <a:t>4. Ampliación de la gestión sostenible de la tierra: Ampliar las  intervenciones apropiadas para  aumentar la productividad  de la agricultura y los pastizales</a:t>
            </a:r>
            <a:endParaRPr lang="es-ES_tradnl" sz="1050" dirty="0">
              <a:solidFill>
                <a:prstClr val="white"/>
              </a:solidFill>
            </a:endParaRPr>
          </a:p>
        </p:txBody>
      </p:sp>
      <p:sp>
        <p:nvSpPr>
          <p:cNvPr id="36" name="Up Arrow 35"/>
          <p:cNvSpPr/>
          <p:nvPr/>
        </p:nvSpPr>
        <p:spPr>
          <a:xfrm>
            <a:off x="4936931" y="308800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7269242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009900"/>
          </a:solidFill>
        </p:spPr>
        <p:txBody>
          <a:bodyPr>
            <a:normAutofit/>
          </a:bodyPr>
          <a:lstStyle/>
          <a:p>
            <a:pPr algn="ctr"/>
            <a:r>
              <a:rPr lang="es-ES_tradnl" sz="2000" b="1" dirty="0" smtClean="0">
                <a:solidFill>
                  <a:schemeClr val="bg1"/>
                </a:solidFill>
                <a:latin typeface="Arial" pitchFamily="34" charset="0"/>
                <a:cs typeface="Arial" pitchFamily="34" charset="0"/>
              </a:rPr>
              <a:t>Estrategia del FMAM-6 relativa a la gestión forestal sostenible</a:t>
            </a:r>
            <a:endParaRPr lang="es-ES_tradnl" sz="2000" b="1" dirty="0">
              <a:solidFill>
                <a:schemeClr val="bg1"/>
              </a:solidFill>
              <a:latin typeface="Arial" pitchFamily="34" charset="0"/>
              <a:cs typeface="Arial" pitchFamily="34" charset="0"/>
            </a:endParaRPr>
          </a:p>
        </p:txBody>
      </p:sp>
      <p:sp>
        <p:nvSpPr>
          <p:cNvPr id="7" name="Rounded Rectangle 6"/>
          <p:cNvSpPr/>
          <p:nvPr/>
        </p:nvSpPr>
        <p:spPr>
          <a:xfrm>
            <a:off x="388545" y="685800"/>
            <a:ext cx="8246068" cy="914400"/>
          </a:xfrm>
          <a:prstGeom prst="roundRect">
            <a:avLst/>
          </a:prstGeom>
          <a:solidFill>
            <a:srgbClr val="33CC33"/>
          </a:solid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s-ES_tradnl" dirty="0" smtClean="0">
                <a:solidFill>
                  <a:schemeClr val="bg1"/>
                </a:solidFill>
              </a:rPr>
              <a:t>Meta</a:t>
            </a:r>
            <a:r>
              <a:rPr lang="en-US" dirty="0" smtClean="0">
                <a:solidFill>
                  <a:schemeClr val="bg1"/>
                </a:solidFill>
              </a:rPr>
              <a:t>: </a:t>
            </a:r>
            <a:r>
              <a:rPr lang="es-ES_tradnl" dirty="0" smtClean="0">
                <a:solidFill>
                  <a:schemeClr val="bg1"/>
                </a:solidFill>
              </a:rPr>
              <a:t>Lograr múltiples beneficios ambientales, sociales y económicos derivados de una mejor gestión de todos los tipos de bosques y los árboles que se encuentran fuera de ellos</a:t>
            </a:r>
            <a:r>
              <a:rPr lang="en-US" dirty="0" smtClean="0">
                <a:solidFill>
                  <a:schemeClr val="bg1"/>
                </a:solidFill>
              </a:rPr>
              <a:t>.</a:t>
            </a:r>
            <a:endParaRPr lang="en-US" dirty="0">
              <a:solidFill>
                <a:schemeClr val="bg1"/>
              </a:solidFill>
            </a:endParaRPr>
          </a:p>
          <a:p>
            <a:pPr algn="ctr" fontAlgn="base">
              <a:spcBef>
                <a:spcPct val="0"/>
              </a:spcBef>
              <a:spcAft>
                <a:spcPct val="0"/>
              </a:spcAft>
            </a:pPr>
            <a:endParaRPr lang="en-US" dirty="0">
              <a:solidFill>
                <a:prstClr val="black"/>
              </a:solidFill>
            </a:endParaRPr>
          </a:p>
        </p:txBody>
      </p:sp>
      <p:sp>
        <p:nvSpPr>
          <p:cNvPr id="14" name="Up Arrow 13"/>
          <p:cNvSpPr/>
          <p:nvPr/>
        </p:nvSpPr>
        <p:spPr>
          <a:xfrm>
            <a:off x="695153" y="308800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GFS-1: Mantener los recursos forestales</a:t>
            </a:r>
            <a:endParaRPr lang="es-ES_tradnl" sz="1600" b="1" dirty="0">
              <a:solidFill>
                <a:prstClr val="white"/>
              </a:solidFill>
            </a:endParaRPr>
          </a:p>
        </p:txBody>
      </p:sp>
      <p:sp>
        <p:nvSpPr>
          <p:cNvPr id="18" name="Rounded Rectangle 17"/>
          <p:cNvSpPr/>
          <p:nvPr/>
        </p:nvSpPr>
        <p:spPr>
          <a:xfrm>
            <a:off x="2438400" y="1747525"/>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GFS-2: Mejorar la gestión forestal</a:t>
            </a:r>
            <a:endParaRPr lang="es-ES_tradnl" sz="1600" b="1" dirty="0">
              <a:solidFill>
                <a:prstClr val="white"/>
              </a:solidFill>
            </a:endParaRPr>
          </a:p>
        </p:txBody>
      </p:sp>
      <p:sp>
        <p:nvSpPr>
          <p:cNvPr id="19" name="Rounded Rectangle 18"/>
          <p:cNvSpPr/>
          <p:nvPr/>
        </p:nvSpPr>
        <p:spPr>
          <a:xfrm>
            <a:off x="6705600" y="1737553"/>
            <a:ext cx="229538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400" b="1" dirty="0" smtClean="0">
                <a:solidFill>
                  <a:prstClr val="white"/>
                </a:solidFill>
              </a:rPr>
              <a:t>GFS-4: Incrementar la cooperación regional y mundial</a:t>
            </a:r>
            <a:endParaRPr lang="es-ES_tradnl" sz="1400" b="1" dirty="0">
              <a:solidFill>
                <a:prstClr val="white"/>
              </a:solidFill>
            </a:endParaRPr>
          </a:p>
        </p:txBody>
      </p:sp>
      <p:sp>
        <p:nvSpPr>
          <p:cNvPr id="22" name="Rounded Rectangle 21"/>
          <p:cNvSpPr/>
          <p:nvPr/>
        </p:nvSpPr>
        <p:spPr>
          <a:xfrm>
            <a:off x="182612" y="3545395"/>
            <a:ext cx="8885188" cy="1941006"/>
          </a:xfrm>
          <a:prstGeom prst="roundRect">
            <a:avLst/>
          </a:prstGeom>
          <a:solidFill>
            <a:srgbClr val="33CC33"/>
          </a:solidFill>
          <a:ln w="190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Planificación integrada del uso de la tierra</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Identificación y seguimiento de los bosques con alto valor de conservación</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Identificación y seguimiento de la pérdida de bosques</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Formulación y ejecución de proyectos modelo para pagos por servicios de ecosistemas</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Fortalecimiento de la capacidad para la GFS dentro de las comunidades locales</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Apoyo a mecanismos de financiamiento sostenible para la GFS</a:t>
            </a:r>
          </a:p>
          <a:p>
            <a:pPr marL="171450" indent="-171450" fontAlgn="base">
              <a:spcBef>
                <a:spcPct val="0"/>
              </a:spcBef>
              <a:spcAft>
                <a:spcPct val="0"/>
              </a:spcAft>
              <a:buFont typeface="Arial" panose="020B0604020202020204" pitchFamily="34" charset="0"/>
              <a:buChar char="•"/>
            </a:pPr>
            <a:endParaRPr lang="en-US" sz="1200" dirty="0">
              <a:solidFill>
                <a:prstClr val="white"/>
              </a:solidFill>
            </a:endParaRP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Fortalecimiento de las capacidades técnicas e institucionales para la identificación de los paisajes forestales degradados y el seguimiento de la restauración de los bosques</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Integración de la gestión de plantaciones en la restauración del paisaje</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Participación del sector privado</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Tecnologías mundiales para el progreso nacional</a:t>
            </a:r>
            <a:endParaRPr lang="es-ES_tradnl" sz="1200" b="1" dirty="0">
              <a:solidFill>
                <a:prstClr val="white"/>
              </a:solidFill>
            </a:endParaRPr>
          </a:p>
        </p:txBody>
      </p:sp>
      <p:sp>
        <p:nvSpPr>
          <p:cNvPr id="32" name="Rounded Rectangle 31"/>
          <p:cNvSpPr/>
          <p:nvPr/>
        </p:nvSpPr>
        <p:spPr>
          <a:xfrm>
            <a:off x="4543764" y="1747525"/>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GFS-3: Restaurar los ecosistemas forestales</a:t>
            </a:r>
            <a:endParaRPr lang="es-ES_tradnl" sz="1600" b="1" dirty="0">
              <a:solidFill>
                <a:prstClr val="white"/>
              </a:solidFill>
            </a:endParaRPr>
          </a:p>
        </p:txBody>
      </p:sp>
      <p:sp>
        <p:nvSpPr>
          <p:cNvPr id="36" name="Up Arrow 35"/>
          <p:cNvSpPr/>
          <p:nvPr/>
        </p:nvSpPr>
        <p:spPr>
          <a:xfrm>
            <a:off x="4936931" y="308800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2393176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normAutofit/>
          </a:bodyPr>
          <a:lstStyle/>
          <a:p>
            <a:pPr algn="ctr"/>
            <a:r>
              <a:rPr lang="es-ES_tradnl" sz="2000" b="1" dirty="0" smtClean="0">
                <a:solidFill>
                  <a:srgbClr val="4D59A4"/>
                </a:solidFill>
                <a:latin typeface="Arial" pitchFamily="34" charset="0"/>
                <a:cs typeface="Arial" pitchFamily="34" charset="0"/>
              </a:rPr>
              <a:t>Estrategia del FMAM-6 relativa a las aguas internacionales</a:t>
            </a:r>
            <a:endParaRPr lang="es-ES_tradnl" sz="2000" b="1" dirty="0">
              <a:solidFill>
                <a:srgbClr val="4D59A4"/>
              </a:solidFill>
              <a:latin typeface="Arial" pitchFamily="34" charset="0"/>
              <a:cs typeface="Arial" pitchFamily="34" charset="0"/>
            </a:endParaRPr>
          </a:p>
        </p:txBody>
      </p:sp>
      <p:sp>
        <p:nvSpPr>
          <p:cNvPr id="9" name="Rounded Rectangle 8"/>
          <p:cNvSpPr/>
          <p:nvPr/>
        </p:nvSpPr>
        <p:spPr>
          <a:xfrm>
            <a:off x="223000" y="1729616"/>
            <a:ext cx="27051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Objetivo 1: Fomentar la gestión sostenible de los sistemas hídricos transfronterizos</a:t>
            </a:r>
            <a:endParaRPr lang="es-ES_tradnl" sz="1600" b="1" dirty="0">
              <a:solidFill>
                <a:prstClr val="white"/>
              </a:solidFill>
            </a:endParaRPr>
          </a:p>
        </p:txBody>
      </p:sp>
      <p:sp>
        <p:nvSpPr>
          <p:cNvPr id="10" name="Rounded Rectangle 9"/>
          <p:cNvSpPr/>
          <p:nvPr/>
        </p:nvSpPr>
        <p:spPr>
          <a:xfrm>
            <a:off x="3139979" y="1739286"/>
            <a:ext cx="27432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Objetivo 2: Equilibrar los distintos usos del agua en la gestión de las aguas superficiales y subterráneas transfronterizas</a:t>
            </a:r>
            <a:endParaRPr lang="es-ES_tradnl" sz="1600" b="1" dirty="0">
              <a:solidFill>
                <a:prstClr val="white"/>
              </a:solidFill>
            </a:endParaRPr>
          </a:p>
        </p:txBody>
      </p:sp>
      <p:sp>
        <p:nvSpPr>
          <p:cNvPr id="11" name="Rounded Rectangle 10"/>
          <p:cNvSpPr/>
          <p:nvPr/>
        </p:nvSpPr>
        <p:spPr>
          <a:xfrm>
            <a:off x="6074012" y="1729614"/>
            <a:ext cx="290896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400" b="1" dirty="0" smtClean="0">
                <a:solidFill>
                  <a:prstClr val="white"/>
                </a:solidFill>
              </a:rPr>
              <a:t>Objetivo 3:</a:t>
            </a:r>
            <a:r>
              <a:rPr lang="en-US" sz="1400" b="1" dirty="0" smtClean="0">
                <a:solidFill>
                  <a:prstClr val="white"/>
                </a:solidFill>
              </a:rPr>
              <a:t> </a:t>
            </a:r>
            <a:r>
              <a:rPr lang="es-ES_tradnl" sz="1400" b="1" dirty="0" smtClean="0">
                <a:solidFill>
                  <a:prstClr val="white"/>
                </a:solidFill>
              </a:rPr>
              <a:t>Restituir las pesquerías marinas, restablecer y proteger los hábitats costeros, y reducir la contaminación del litoral y de los grandes ecosistemas marinos</a:t>
            </a:r>
            <a:endParaRPr lang="es-ES_tradnl" sz="1400" b="1" dirty="0">
              <a:solidFill>
                <a:prstClr val="white"/>
              </a:solidFill>
            </a:endParaRPr>
          </a:p>
        </p:txBody>
      </p:sp>
      <p:sp>
        <p:nvSpPr>
          <p:cNvPr id="13" name="Rounded Rectangle 12"/>
          <p:cNvSpPr/>
          <p:nvPr/>
        </p:nvSpPr>
        <p:spPr>
          <a:xfrm>
            <a:off x="223000" y="3460420"/>
            <a:ext cx="2705100" cy="126398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1</a:t>
            </a:r>
            <a:r>
              <a:rPr lang="en-US" sz="1600" b="1" dirty="0">
                <a:solidFill>
                  <a:prstClr val="white"/>
                </a:solidFill>
              </a:rPr>
              <a:t>.</a:t>
            </a:r>
            <a:r>
              <a:rPr lang="en-US" sz="1600" dirty="0" smtClean="0">
                <a:solidFill>
                  <a:prstClr val="white"/>
                </a:solidFill>
              </a:rPr>
              <a:t> </a:t>
            </a:r>
            <a:r>
              <a:rPr lang="es-ES_tradnl" sz="1600" dirty="0" smtClean="0">
                <a:solidFill>
                  <a:prstClr val="white"/>
                </a:solidFill>
              </a:rPr>
              <a:t>Fomento de la cooperación para el uso sostenible de los sistemas hídricos transfronterizos, y del crecimiento económico</a:t>
            </a:r>
            <a:endParaRPr lang="es-ES_tradnl" sz="1600" dirty="0">
              <a:solidFill>
                <a:prstClr val="white"/>
              </a:solidFill>
            </a:endParaRPr>
          </a:p>
        </p:txBody>
      </p:sp>
      <p:sp>
        <p:nvSpPr>
          <p:cNvPr id="15" name="Rounded Rectangle 14"/>
          <p:cNvSpPr/>
          <p:nvPr/>
        </p:nvSpPr>
        <p:spPr>
          <a:xfrm>
            <a:off x="223000" y="4953000"/>
            <a:ext cx="2705100"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smtClean="0">
                <a:solidFill>
                  <a:prstClr val="white"/>
                </a:solidFill>
              </a:rPr>
              <a:t>2</a:t>
            </a:r>
            <a:r>
              <a:rPr lang="en-US" sz="1400" dirty="0" smtClean="0">
                <a:solidFill>
                  <a:prstClr val="white"/>
                </a:solidFill>
              </a:rPr>
              <a:t> .</a:t>
            </a:r>
            <a:r>
              <a:rPr lang="es-ES" sz="1400" dirty="0">
                <a:solidFill>
                  <a:prstClr val="white"/>
                </a:solidFill>
              </a:rPr>
              <a:t> </a:t>
            </a:r>
            <a:r>
              <a:rPr lang="es-ES_tradnl" sz="1400" dirty="0" smtClean="0">
                <a:solidFill>
                  <a:prstClr val="white"/>
                </a:solidFill>
              </a:rPr>
              <a:t>Aumento de la resiliencia y el flujo de los servicios ecosistémicos en el contexto del derretimiento de glaciares situados a gran altitud</a:t>
            </a:r>
            <a:endParaRPr lang="es-ES_tradnl" sz="1400" dirty="0">
              <a:solidFill>
                <a:prstClr val="white"/>
              </a:solidFill>
            </a:endParaRPr>
          </a:p>
        </p:txBody>
      </p:sp>
      <p:sp>
        <p:nvSpPr>
          <p:cNvPr id="20" name="Rounded Rectangle 19"/>
          <p:cNvSpPr/>
          <p:nvPr/>
        </p:nvSpPr>
        <p:spPr>
          <a:xfrm>
            <a:off x="3192576" y="3460420"/>
            <a:ext cx="2668484" cy="1263980"/>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3.</a:t>
            </a:r>
            <a:r>
              <a:rPr lang="en-US" sz="1600" dirty="0" smtClean="0">
                <a:solidFill>
                  <a:prstClr val="white"/>
                </a:solidFill>
              </a:rPr>
              <a:t> </a:t>
            </a:r>
            <a:r>
              <a:rPr lang="es-ES_tradnl" sz="1600" dirty="0" smtClean="0">
                <a:solidFill>
                  <a:prstClr val="white"/>
                </a:solidFill>
              </a:rPr>
              <a:t>Promoción de la gestión conjunta de los recursos hídricos superficiales y subterráneos</a:t>
            </a:r>
            <a:endParaRPr lang="es-ES_tradnl" sz="1600" dirty="0">
              <a:solidFill>
                <a:prstClr val="white"/>
              </a:solidFill>
            </a:endParaRPr>
          </a:p>
        </p:txBody>
      </p:sp>
      <p:sp>
        <p:nvSpPr>
          <p:cNvPr id="21" name="Rounded Rectangle 20"/>
          <p:cNvSpPr/>
          <p:nvPr/>
        </p:nvSpPr>
        <p:spPr>
          <a:xfrm>
            <a:off x="3171399" y="4953001"/>
            <a:ext cx="2680359"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4. </a:t>
            </a:r>
            <a:r>
              <a:rPr lang="es-ES_tradnl" sz="1600" dirty="0" smtClean="0">
                <a:solidFill>
                  <a:prstClr val="white"/>
                </a:solidFill>
              </a:rPr>
              <a:t>El nexo entre el agua, los alimentos, la energía y los ecosistemas</a:t>
            </a:r>
            <a:endParaRPr lang="es-ES_tradnl" sz="1600" dirty="0">
              <a:solidFill>
                <a:prstClr val="white"/>
              </a:solidFill>
            </a:endParaRPr>
          </a:p>
        </p:txBody>
      </p:sp>
      <p:sp>
        <p:nvSpPr>
          <p:cNvPr id="24" name="Rounded Rectangle 23"/>
          <p:cNvSpPr/>
          <p:nvPr/>
        </p:nvSpPr>
        <p:spPr>
          <a:xfrm>
            <a:off x="6074012" y="3485116"/>
            <a:ext cx="2902103" cy="782084"/>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5.</a:t>
            </a:r>
            <a:r>
              <a:rPr lang="en-US" sz="1600" dirty="0" smtClean="0">
                <a:solidFill>
                  <a:prstClr val="white"/>
                </a:solidFill>
              </a:rPr>
              <a:t> </a:t>
            </a:r>
            <a:r>
              <a:rPr lang="es-ES_tradnl" sz="1600" dirty="0" smtClean="0">
                <a:solidFill>
                  <a:prstClr val="white"/>
                </a:solidFill>
              </a:rPr>
              <a:t>Reducción de la hipoxia en los océanos</a:t>
            </a:r>
            <a:endParaRPr lang="es-ES_tradnl" sz="1600" dirty="0">
              <a:solidFill>
                <a:prstClr val="white"/>
              </a:solidFill>
            </a:endParaRPr>
          </a:p>
        </p:txBody>
      </p:sp>
      <p:sp>
        <p:nvSpPr>
          <p:cNvPr id="2" name="Rounded Rectangle 1"/>
          <p:cNvSpPr/>
          <p:nvPr/>
        </p:nvSpPr>
        <p:spPr>
          <a:xfrm>
            <a:off x="6095784" y="4484914"/>
            <a:ext cx="2880331" cy="772886"/>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6.</a:t>
            </a:r>
            <a:r>
              <a:rPr lang="en-US" sz="1600" dirty="0" smtClean="0">
                <a:solidFill>
                  <a:prstClr val="white"/>
                </a:solidFill>
              </a:rPr>
              <a:t> </a:t>
            </a:r>
            <a:r>
              <a:rPr lang="es-ES_tradnl" sz="1600" dirty="0" smtClean="0">
                <a:solidFill>
                  <a:prstClr val="white"/>
                </a:solidFill>
              </a:rPr>
              <a:t>Prevención de la pérdida y la degradación de hábitats costeros</a:t>
            </a:r>
            <a:endParaRPr lang="es-ES_tradnl" sz="1600" dirty="0">
              <a:solidFill>
                <a:prstClr val="white"/>
              </a:solidFill>
            </a:endParaRPr>
          </a:p>
        </p:txBody>
      </p:sp>
      <p:sp>
        <p:nvSpPr>
          <p:cNvPr id="3" name="Rounded Rectangle 2"/>
          <p:cNvSpPr/>
          <p:nvPr/>
        </p:nvSpPr>
        <p:spPr>
          <a:xfrm>
            <a:off x="6095784" y="5486401"/>
            <a:ext cx="2898075" cy="7620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7.</a:t>
            </a:r>
            <a:r>
              <a:rPr lang="en-US" sz="1600" dirty="0" smtClean="0">
                <a:solidFill>
                  <a:prstClr val="white"/>
                </a:solidFill>
              </a:rPr>
              <a:t> </a:t>
            </a:r>
            <a:r>
              <a:rPr lang="es-ES_tradnl" sz="1600" dirty="0" smtClean="0">
                <a:solidFill>
                  <a:prstClr val="white"/>
                </a:solidFill>
              </a:rPr>
              <a:t>Promoción de la pesca sostenible</a:t>
            </a:r>
            <a:endParaRPr lang="es-ES_tradnl" sz="1600" dirty="0">
              <a:solidFill>
                <a:prstClr val="white"/>
              </a:solidFill>
            </a:endParaRPr>
          </a:p>
        </p:txBody>
      </p:sp>
      <p:sp>
        <p:nvSpPr>
          <p:cNvPr id="7" name="Rounded Rectangle 6"/>
          <p:cNvSpPr/>
          <p:nvPr/>
        </p:nvSpPr>
        <p:spPr>
          <a:xfrm>
            <a:off x="388545" y="685800"/>
            <a:ext cx="8246068" cy="914400"/>
          </a:xfrm>
          <a:prstGeom prst="roundRect">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400" dirty="0" smtClean="0">
                <a:solidFill>
                  <a:prstClr val="black"/>
                </a:solidFill>
              </a:rPr>
              <a:t>Meta</a:t>
            </a:r>
            <a:r>
              <a:rPr lang="en-US" sz="1400" dirty="0" smtClean="0">
                <a:solidFill>
                  <a:prstClr val="black"/>
                </a:solidFill>
              </a:rPr>
              <a:t>: </a:t>
            </a:r>
            <a:r>
              <a:rPr lang="es-ES_tradnl" sz="1400" dirty="0" smtClean="0">
                <a:solidFill>
                  <a:prstClr val="black"/>
                </a:solidFill>
              </a:rPr>
              <a:t>Promover la gestión colectiva de los sistemas hídricos transfronterizos y la aplicación de la gama completa de reformas normativas, jurídicas e institucionales, así como inversiones que contribuyan al uso sostenible y al mantenimiento de los servicios que prestan los ecosi</a:t>
            </a:r>
            <a:r>
              <a:rPr lang="es-ES" sz="1400" dirty="0" smtClean="0">
                <a:solidFill>
                  <a:prstClr val="black"/>
                </a:solidFill>
              </a:rPr>
              <a:t>stemas.</a:t>
            </a:r>
            <a:endParaRPr lang="en-US" sz="1400" dirty="0">
              <a:solidFill>
                <a:prstClr val="black"/>
              </a:solidFill>
            </a:endParaRPr>
          </a:p>
        </p:txBody>
      </p:sp>
      <p:sp>
        <p:nvSpPr>
          <p:cNvPr id="14" name="Up Arrow 13"/>
          <p:cNvSpPr/>
          <p:nvPr/>
        </p:nvSpPr>
        <p:spPr>
          <a:xfrm>
            <a:off x="1074497" y="308156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4028445" y="309780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4417031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txBox="1">
            <a:spLocks/>
          </p:cNvSpPr>
          <p:nvPr/>
        </p:nvSpPr>
        <p:spPr bwMode="auto">
          <a:xfrm>
            <a:off x="548640" y="152400"/>
            <a:ext cx="8046721" cy="457200"/>
          </a:xfrm>
          <a:prstGeom prst="rect">
            <a:avLst/>
          </a:prstGeom>
          <a:solidFill>
            <a:srgbClr val="7030A0"/>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s-ES" sz="2000" b="1" smtClean="0">
                <a:solidFill>
                  <a:schemeClr val="bg1"/>
                </a:solidFill>
                <a:latin typeface="Arial" pitchFamily="34" charset="0"/>
                <a:cs typeface="Arial" pitchFamily="34" charset="0"/>
              </a:rPr>
              <a:t>Estrategia del FMAM-6: Productos Químicos y Desechos</a:t>
            </a:r>
            <a:endParaRPr lang="en-US" sz="2000" b="1" dirty="0">
              <a:solidFill>
                <a:schemeClr val="bg1"/>
              </a:solidFill>
              <a:latin typeface="Arial" pitchFamily="34" charset="0"/>
              <a:cs typeface="Arial" pitchFamily="34" charset="0"/>
            </a:endParaRPr>
          </a:p>
        </p:txBody>
      </p:sp>
      <p:sp>
        <p:nvSpPr>
          <p:cNvPr id="17" name="Rounded Rectangle 16"/>
          <p:cNvSpPr/>
          <p:nvPr/>
        </p:nvSpPr>
        <p:spPr>
          <a:xfrm>
            <a:off x="548640" y="673080"/>
            <a:ext cx="8046721" cy="1060257"/>
          </a:xfrm>
          <a:prstGeom prst="roundRect">
            <a:avLst/>
          </a:prstGeom>
          <a:solidFill>
            <a:schemeClr val="accent4">
              <a:lumMod val="75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s-ES" dirty="0">
                <a:solidFill>
                  <a:schemeClr val="bg1"/>
                </a:solidFill>
              </a:rPr>
              <a:t>Meta: Prevenir la exposición de los seres humanos y el medio ambiente a productos químicos y desechos nocivos de importancia mundial, </a:t>
            </a:r>
            <a:r>
              <a:rPr lang="es-ES" dirty="0" smtClean="0">
                <a:solidFill>
                  <a:schemeClr val="bg1"/>
                </a:solidFill>
              </a:rPr>
              <a:t>incluyendo los </a:t>
            </a:r>
            <a:r>
              <a:rPr lang="es-ES" dirty="0">
                <a:solidFill>
                  <a:schemeClr val="bg1"/>
                </a:solidFill>
              </a:rPr>
              <a:t>COP, el mercurio y las </a:t>
            </a:r>
            <a:r>
              <a:rPr lang="es-ES" dirty="0" smtClean="0">
                <a:solidFill>
                  <a:schemeClr val="bg1"/>
                </a:solidFill>
              </a:rPr>
              <a:t>SAO, </a:t>
            </a:r>
            <a:r>
              <a:rPr lang="es-ES" dirty="0">
                <a:solidFill>
                  <a:schemeClr val="bg1"/>
                </a:solidFill>
              </a:rPr>
              <a:t>mediante una reducción significativa de la producción, </a:t>
            </a:r>
            <a:r>
              <a:rPr lang="es-ES" dirty="0" smtClean="0">
                <a:solidFill>
                  <a:schemeClr val="bg1"/>
                </a:solidFill>
              </a:rPr>
              <a:t>el uso, </a:t>
            </a:r>
            <a:r>
              <a:rPr lang="es-ES" dirty="0">
                <a:solidFill>
                  <a:schemeClr val="bg1"/>
                </a:solidFill>
              </a:rPr>
              <a:t>el consumo</a:t>
            </a:r>
            <a:r>
              <a:rPr lang="es-ES" dirty="0" smtClean="0">
                <a:solidFill>
                  <a:schemeClr val="bg1"/>
                </a:solidFill>
              </a:rPr>
              <a:t>, y </a:t>
            </a:r>
            <a:r>
              <a:rPr lang="es-ES" dirty="0">
                <a:solidFill>
                  <a:schemeClr val="bg1"/>
                </a:solidFill>
              </a:rPr>
              <a:t>las </a:t>
            </a:r>
            <a:r>
              <a:rPr lang="es-ES" dirty="0" smtClean="0">
                <a:solidFill>
                  <a:schemeClr val="bg1"/>
                </a:solidFill>
              </a:rPr>
              <a:t>emisiones de éstas</a:t>
            </a:r>
            <a:endParaRPr lang="en-US" dirty="0">
              <a:solidFill>
                <a:schemeClr val="bg1"/>
              </a:solidFill>
            </a:endParaRPr>
          </a:p>
          <a:p>
            <a:pPr algn="ctr" fontAlgn="base">
              <a:spcBef>
                <a:spcPct val="0"/>
              </a:spcBef>
              <a:spcAft>
                <a:spcPct val="0"/>
              </a:spcAft>
            </a:pPr>
            <a:endParaRPr lang="en-US" dirty="0">
              <a:solidFill>
                <a:schemeClr val="bg1"/>
              </a:solidFill>
            </a:endParaRPr>
          </a:p>
        </p:txBody>
      </p:sp>
      <p:sp>
        <p:nvSpPr>
          <p:cNvPr id="18" name="Up Arrow 17"/>
          <p:cNvSpPr/>
          <p:nvPr/>
        </p:nvSpPr>
        <p:spPr>
          <a:xfrm>
            <a:off x="1876387" y="3159274"/>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0" name="Up Arrow 19"/>
          <p:cNvSpPr/>
          <p:nvPr/>
        </p:nvSpPr>
        <p:spPr>
          <a:xfrm>
            <a:off x="6263640" y="3159274"/>
            <a:ext cx="1005840"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1" name="Rounded Rectangle 20"/>
          <p:cNvSpPr/>
          <p:nvPr/>
        </p:nvSpPr>
        <p:spPr>
          <a:xfrm>
            <a:off x="548640" y="1845067"/>
            <a:ext cx="387096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 sz="1600" b="1" dirty="0">
                <a:solidFill>
                  <a:schemeClr val="bg1"/>
                </a:solidFill>
              </a:rPr>
              <a:t>Objetivo 1: Crear las </a:t>
            </a:r>
            <a:r>
              <a:rPr lang="es-ES" sz="1600" b="1" dirty="0" smtClean="0">
                <a:solidFill>
                  <a:schemeClr val="bg1"/>
                </a:solidFill>
              </a:rPr>
              <a:t>condiciones, </a:t>
            </a:r>
            <a:r>
              <a:rPr lang="es-ES" sz="1600" b="1" dirty="0">
                <a:solidFill>
                  <a:schemeClr val="bg1"/>
                </a:solidFill>
              </a:rPr>
              <a:t>las herramientas y el </a:t>
            </a:r>
            <a:r>
              <a:rPr lang="es-ES" sz="1600" b="1" dirty="0" smtClean="0">
                <a:solidFill>
                  <a:schemeClr val="bg1"/>
                </a:solidFill>
              </a:rPr>
              <a:t>entorno propicios </a:t>
            </a:r>
            <a:r>
              <a:rPr lang="es-ES" sz="1600" b="1" dirty="0">
                <a:solidFill>
                  <a:schemeClr val="bg1"/>
                </a:solidFill>
              </a:rPr>
              <a:t>para la gestión </a:t>
            </a:r>
            <a:r>
              <a:rPr lang="es-ES" sz="1600" b="1" dirty="0" smtClean="0">
                <a:solidFill>
                  <a:schemeClr val="bg1"/>
                </a:solidFill>
              </a:rPr>
              <a:t>adecuada de </a:t>
            </a:r>
            <a:r>
              <a:rPr lang="es-ES" sz="1600" b="1" dirty="0">
                <a:solidFill>
                  <a:schemeClr val="bg1"/>
                </a:solidFill>
              </a:rPr>
              <a:t>los productos químicos y los desechos nocivos</a:t>
            </a:r>
            <a:endParaRPr lang="en-US" sz="1600" b="1" dirty="0">
              <a:solidFill>
                <a:schemeClr val="bg1"/>
              </a:solidFill>
            </a:endParaRPr>
          </a:p>
        </p:txBody>
      </p:sp>
      <p:sp>
        <p:nvSpPr>
          <p:cNvPr id="22" name="Rounded Rectangle 21"/>
          <p:cNvSpPr/>
          <p:nvPr/>
        </p:nvSpPr>
        <p:spPr>
          <a:xfrm>
            <a:off x="4648200" y="1855003"/>
            <a:ext cx="394716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 sz="1600" b="1" dirty="0">
                <a:solidFill>
                  <a:schemeClr val="bg1"/>
                </a:solidFill>
              </a:rPr>
              <a:t>Objetivo 2: Reducir la prevalencia de productos químicos y desechos nocivos y respaldar la aplicación de </a:t>
            </a:r>
            <a:r>
              <a:rPr lang="es-ES" sz="1600" b="1" dirty="0" smtClean="0">
                <a:solidFill>
                  <a:schemeClr val="bg1"/>
                </a:solidFill>
              </a:rPr>
              <a:t>tecnologías y/o sustancias </a:t>
            </a:r>
            <a:r>
              <a:rPr lang="es-ES" sz="1600" b="1" dirty="0">
                <a:solidFill>
                  <a:schemeClr val="bg1"/>
                </a:solidFill>
              </a:rPr>
              <a:t>alternativas limpias</a:t>
            </a:r>
            <a:endParaRPr lang="en-US" sz="1600" b="1" dirty="0">
              <a:solidFill>
                <a:schemeClr val="bg1"/>
              </a:solidFill>
            </a:endParaRPr>
          </a:p>
        </p:txBody>
      </p:sp>
      <p:sp>
        <p:nvSpPr>
          <p:cNvPr id="23" name="Rounded Rectangle 22"/>
          <p:cNvSpPr/>
          <p:nvPr/>
        </p:nvSpPr>
        <p:spPr>
          <a:xfrm>
            <a:off x="548640" y="3586369"/>
            <a:ext cx="3870960" cy="949075"/>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1. H</a:t>
            </a:r>
            <a:r>
              <a:rPr lang="es-ES" sz="1600" dirty="0" smtClean="0">
                <a:solidFill>
                  <a:schemeClr val="bg1"/>
                </a:solidFill>
              </a:rPr>
              <a:t>erramientas </a:t>
            </a:r>
            <a:r>
              <a:rPr lang="es-ES" sz="1600" dirty="0">
                <a:solidFill>
                  <a:schemeClr val="bg1"/>
                </a:solidFill>
              </a:rPr>
              <a:t>y enfoques económicos </a:t>
            </a:r>
            <a:r>
              <a:rPr lang="es-ES" sz="1600" dirty="0" smtClean="0">
                <a:solidFill>
                  <a:schemeClr val="bg1"/>
                </a:solidFill>
              </a:rPr>
              <a:t>nuevos </a:t>
            </a:r>
            <a:r>
              <a:rPr lang="es-ES" sz="1600" dirty="0">
                <a:solidFill>
                  <a:schemeClr val="bg1"/>
                </a:solidFill>
              </a:rPr>
              <a:t>para la gestión </a:t>
            </a:r>
            <a:r>
              <a:rPr lang="es-ES" sz="1600" dirty="0" smtClean="0">
                <a:solidFill>
                  <a:schemeClr val="bg1"/>
                </a:solidFill>
              </a:rPr>
              <a:t>adecuada de </a:t>
            </a:r>
            <a:r>
              <a:rPr lang="es-ES" sz="1600" dirty="0">
                <a:solidFill>
                  <a:schemeClr val="bg1"/>
                </a:solidFill>
              </a:rPr>
              <a:t>los productos químicos y los desechos nocivos</a:t>
            </a:r>
            <a:endParaRPr lang="en-US" sz="1600" dirty="0">
              <a:solidFill>
                <a:schemeClr val="bg1"/>
              </a:solidFill>
            </a:endParaRPr>
          </a:p>
        </p:txBody>
      </p:sp>
      <p:sp>
        <p:nvSpPr>
          <p:cNvPr id="24" name="Rounded Rectangle 23"/>
          <p:cNvSpPr/>
          <p:nvPr/>
        </p:nvSpPr>
        <p:spPr>
          <a:xfrm>
            <a:off x="548640" y="4670533"/>
            <a:ext cx="3870960" cy="892067"/>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2. Actividades </a:t>
            </a:r>
            <a:r>
              <a:rPr lang="es-ES" sz="1600" dirty="0" smtClean="0">
                <a:solidFill>
                  <a:schemeClr val="bg1"/>
                </a:solidFill>
              </a:rPr>
              <a:t>de apoyo y </a:t>
            </a:r>
            <a:r>
              <a:rPr lang="es-ES" sz="1600" dirty="0">
                <a:solidFill>
                  <a:schemeClr val="bg1"/>
                </a:solidFill>
              </a:rPr>
              <a:t>su integración en los procesos sectoriales, nacionales y mundiales</a:t>
            </a:r>
          </a:p>
        </p:txBody>
      </p:sp>
      <p:sp>
        <p:nvSpPr>
          <p:cNvPr id="27" name="Rounded Rectangle 26"/>
          <p:cNvSpPr/>
          <p:nvPr/>
        </p:nvSpPr>
        <p:spPr>
          <a:xfrm>
            <a:off x="4648200" y="3586369"/>
            <a:ext cx="3962401" cy="308032"/>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3. Reducción y eliminación de </a:t>
            </a:r>
            <a:r>
              <a:rPr lang="es-ES" sz="1600" dirty="0" smtClean="0">
                <a:solidFill>
                  <a:schemeClr val="bg1"/>
                </a:solidFill>
              </a:rPr>
              <a:t>los COP</a:t>
            </a:r>
            <a:endParaRPr lang="es-ES" sz="1600" dirty="0">
              <a:solidFill>
                <a:schemeClr val="bg1"/>
              </a:solidFill>
            </a:endParaRPr>
          </a:p>
        </p:txBody>
      </p:sp>
      <p:sp>
        <p:nvSpPr>
          <p:cNvPr id="28" name="Rounded Rectangle 27"/>
          <p:cNvSpPr/>
          <p:nvPr/>
        </p:nvSpPr>
        <p:spPr>
          <a:xfrm>
            <a:off x="4634153" y="3974836"/>
            <a:ext cx="3962400" cy="472496"/>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4. Reducción o eliminación de emisiones y liberaciones de </a:t>
            </a:r>
            <a:r>
              <a:rPr lang="es-ES" sz="1600" dirty="0" smtClean="0">
                <a:solidFill>
                  <a:schemeClr val="bg1"/>
                </a:solidFill>
              </a:rPr>
              <a:t>mercurio</a:t>
            </a:r>
            <a:endParaRPr lang="en-US" sz="1600" dirty="0">
              <a:solidFill>
                <a:schemeClr val="bg1"/>
              </a:solidFill>
            </a:endParaRPr>
          </a:p>
        </p:txBody>
      </p:sp>
      <p:sp>
        <p:nvSpPr>
          <p:cNvPr id="35" name="Rounded Rectangle 34"/>
          <p:cNvSpPr/>
          <p:nvPr/>
        </p:nvSpPr>
        <p:spPr>
          <a:xfrm>
            <a:off x="4650036" y="4517025"/>
            <a:ext cx="3962400" cy="519106"/>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5. Eliminación progresiva de las </a:t>
            </a:r>
            <a:r>
              <a:rPr lang="es-ES" sz="1600" dirty="0" smtClean="0">
                <a:solidFill>
                  <a:schemeClr val="bg1"/>
                </a:solidFill>
              </a:rPr>
              <a:t>SAO en </a:t>
            </a:r>
            <a:r>
              <a:rPr lang="es-ES" sz="1600" dirty="0">
                <a:solidFill>
                  <a:schemeClr val="bg1"/>
                </a:solidFill>
              </a:rPr>
              <a:t>los países con economías en </a:t>
            </a:r>
            <a:r>
              <a:rPr lang="es-ES" sz="1600" dirty="0" smtClean="0">
                <a:solidFill>
                  <a:schemeClr val="bg1"/>
                </a:solidFill>
              </a:rPr>
              <a:t>transición</a:t>
            </a:r>
            <a:endParaRPr lang="es-ES" sz="1600" dirty="0">
              <a:solidFill>
                <a:schemeClr val="bg1"/>
              </a:solidFill>
            </a:endParaRPr>
          </a:p>
        </p:txBody>
      </p:sp>
      <p:sp>
        <p:nvSpPr>
          <p:cNvPr id="36" name="Rounded Rectangle 35"/>
          <p:cNvSpPr/>
          <p:nvPr/>
        </p:nvSpPr>
        <p:spPr>
          <a:xfrm>
            <a:off x="4641773" y="5116566"/>
            <a:ext cx="3947160" cy="442374"/>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600" dirty="0" smtClean="0">
                <a:solidFill>
                  <a:schemeClr val="bg1"/>
                </a:solidFill>
              </a:rPr>
              <a:t>6. Apoyo a enfoques regionales en </a:t>
            </a:r>
            <a:r>
              <a:rPr lang="es-ES_tradnl" sz="1600" dirty="0" err="1" smtClean="0">
                <a:solidFill>
                  <a:schemeClr val="bg1"/>
                </a:solidFill>
              </a:rPr>
              <a:t>PMDs</a:t>
            </a:r>
            <a:r>
              <a:rPr lang="es-ES_tradnl" sz="1600" dirty="0" smtClean="0">
                <a:solidFill>
                  <a:schemeClr val="bg1"/>
                </a:solidFill>
              </a:rPr>
              <a:t> y SIDS</a:t>
            </a:r>
            <a:endParaRPr lang="es-ES_tradnl" sz="1600" dirty="0">
              <a:solidFill>
                <a:schemeClr val="bg1"/>
              </a:solidFill>
            </a:endParaRPr>
          </a:p>
        </p:txBody>
      </p:sp>
    </p:spTree>
    <p:extLst>
      <p:ext uri="{BB962C8B-B14F-4D97-AF65-F5344CB8AC3E}">
        <p14:creationId xmlns:p14="http://schemas.microsoft.com/office/powerpoint/2010/main" val="22166365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chemeClr val="tx1"/>
          </a:solidFill>
        </p:spPr>
        <p:txBody>
          <a:bodyPr>
            <a:normAutofit/>
          </a:bodyPr>
          <a:lstStyle/>
          <a:p>
            <a:r>
              <a:rPr lang="es-ES_tradnl" sz="2000" b="1" dirty="0" smtClean="0">
                <a:solidFill>
                  <a:schemeClr val="bg1"/>
                </a:solidFill>
                <a:latin typeface="Arial" pitchFamily="34" charset="0"/>
                <a:cs typeface="Arial" pitchFamily="34" charset="0"/>
              </a:rPr>
              <a:t>FMAM-6: Estrategia Adaptación al Cambio Climático</a:t>
            </a:r>
            <a:endParaRPr lang="es-ES_tradnl" sz="2000" b="1" dirty="0">
              <a:solidFill>
                <a:schemeClr val="bg1"/>
              </a:solidFill>
              <a:latin typeface="Arial" pitchFamily="34" charset="0"/>
              <a:cs typeface="Arial" pitchFamily="34" charset="0"/>
            </a:endParaRPr>
          </a:p>
        </p:txBody>
      </p:sp>
      <p:sp>
        <p:nvSpPr>
          <p:cNvPr id="7" name="Rounded Rectangle 6"/>
          <p:cNvSpPr/>
          <p:nvPr/>
        </p:nvSpPr>
        <p:spPr>
          <a:xfrm>
            <a:off x="388545" y="685800"/>
            <a:ext cx="8229600" cy="891402"/>
          </a:xfrm>
          <a:prstGeom prst="roundRect">
            <a:avLst/>
          </a:prstGeom>
          <a:solidFill>
            <a:schemeClr val="tx1">
              <a:lumMod val="50000"/>
              <a:lumOff val="50000"/>
            </a:schemeClr>
          </a:solid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dirty="0" smtClean="0">
                <a:solidFill>
                  <a:schemeClr val="bg1"/>
                </a:solidFill>
              </a:rPr>
              <a:t>Tiene por objeto “aumentar la resiliencia a los impactos negativos del cambio climático en los países en desarrollo vulnerables, a través de medidas de adaptación tanto a corto como a largo plazo en los sectores, las zonas y las comunidades afectadas”</a:t>
            </a:r>
            <a:endParaRPr lang="es-ES_tradnl" sz="1600" dirty="0">
              <a:solidFill>
                <a:prstClr val="black"/>
              </a:solidFill>
            </a:endParaRPr>
          </a:p>
        </p:txBody>
      </p:sp>
      <p:sp>
        <p:nvSpPr>
          <p:cNvPr id="14" name="Up Arrow 13"/>
          <p:cNvSpPr/>
          <p:nvPr/>
        </p:nvSpPr>
        <p:spPr>
          <a:xfrm>
            <a:off x="762000" y="2048249"/>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2086443"/>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01003" y="2086443"/>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2" name="Rounded Rectangle 21"/>
          <p:cNvSpPr/>
          <p:nvPr/>
        </p:nvSpPr>
        <p:spPr>
          <a:xfrm>
            <a:off x="914400" y="3536850"/>
            <a:ext cx="7438409" cy="1941006"/>
          </a:xfrm>
          <a:prstGeom prst="roundRect">
            <a:avLst/>
          </a:prstGeom>
          <a:solidFill>
            <a:schemeClr val="bg1">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Agricultura y seguridad alimentaria</a:t>
            </a:r>
          </a:p>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Gestión de los recursos hídricos</a:t>
            </a:r>
          </a:p>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Gestión de zonas costeras</a:t>
            </a:r>
          </a:p>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Infraestructura</a:t>
            </a:r>
          </a:p>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Gestión del riesgo de desastres</a:t>
            </a:r>
            <a:br>
              <a:rPr lang="es-ES_tradnl" sz="1600" dirty="0" smtClean="0">
                <a:solidFill>
                  <a:prstClr val="white"/>
                </a:solidFill>
              </a:rPr>
            </a:br>
            <a:endParaRPr lang="es-ES_tradnl" sz="1600" dirty="0" smtClean="0">
              <a:solidFill>
                <a:prstClr val="white"/>
              </a:solidFill>
            </a:endParaRPr>
          </a:p>
          <a:p>
            <a:pPr fontAlgn="base">
              <a:spcBef>
                <a:spcPct val="0"/>
              </a:spcBef>
              <a:spcAft>
                <a:spcPct val="0"/>
              </a:spcAft>
            </a:pPr>
            <a:endParaRPr lang="es-ES_tradnl" sz="1600" dirty="0" smtClean="0">
              <a:solidFill>
                <a:prstClr val="white"/>
              </a:solidFill>
            </a:endParaRPr>
          </a:p>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Gestión de los recursos naturales</a:t>
            </a:r>
          </a:p>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Salud</a:t>
            </a:r>
          </a:p>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Servicios de información sobre el clima</a:t>
            </a:r>
          </a:p>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Sistemas urbanos con resiliencia al cambio climático</a:t>
            </a:r>
          </a:p>
          <a:p>
            <a:pPr marL="171450" indent="-171450" fontAlgn="base">
              <a:spcBef>
                <a:spcPct val="0"/>
              </a:spcBef>
              <a:spcAft>
                <a:spcPct val="0"/>
              </a:spcAft>
              <a:buFont typeface="Arial" panose="020B0604020202020204" pitchFamily="34" charset="0"/>
              <a:buChar char="•"/>
            </a:pPr>
            <a:r>
              <a:rPr lang="es-ES_tradnl" sz="1600" dirty="0" smtClean="0">
                <a:solidFill>
                  <a:prstClr val="white"/>
                </a:solidFill>
              </a:rPr>
              <a:t>Pequeños Estados Insulares en Desarrollo (SIDS)</a:t>
            </a:r>
            <a:endParaRPr lang="es-ES_tradnl" sz="1600" dirty="0">
              <a:solidFill>
                <a:prstClr val="white"/>
              </a:solidFill>
            </a:endParaRPr>
          </a:p>
        </p:txBody>
      </p:sp>
      <p:sp>
        <p:nvSpPr>
          <p:cNvPr id="36" name="Up Arrow 35"/>
          <p:cNvSpPr/>
          <p:nvPr/>
        </p:nvSpPr>
        <p:spPr>
          <a:xfrm>
            <a:off x="4936931" y="204824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3" name="Rounded Rectangle 12"/>
          <p:cNvSpPr/>
          <p:nvPr/>
        </p:nvSpPr>
        <p:spPr>
          <a:xfrm>
            <a:off x="884490" y="2882700"/>
            <a:ext cx="7438409" cy="654150"/>
          </a:xfrm>
          <a:prstGeom prst="roundRect">
            <a:avLst/>
          </a:prstGeom>
          <a:solidFill>
            <a:schemeClr val="bg1">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fontAlgn="base">
              <a:spcBef>
                <a:spcPct val="0"/>
              </a:spcBef>
              <a:spcAft>
                <a:spcPct val="0"/>
              </a:spcAft>
            </a:pPr>
            <a:r>
              <a:rPr lang="es-ES_tradnl" sz="2800" dirty="0" smtClean="0">
                <a:solidFill>
                  <a:prstClr val="white"/>
                </a:solidFill>
              </a:rPr>
              <a:t>Prioridades temáticas en materia de adaptación</a:t>
            </a:r>
            <a:endParaRPr lang="es-ES_tradnl" sz="2800" dirty="0">
              <a:solidFill>
                <a:prstClr val="white"/>
              </a:solidFill>
            </a:endParaRPr>
          </a:p>
        </p:txBody>
      </p:sp>
    </p:spTree>
    <p:extLst>
      <p:ext uri="{BB962C8B-B14F-4D97-AF65-F5344CB8AC3E}">
        <p14:creationId xmlns:p14="http://schemas.microsoft.com/office/powerpoint/2010/main" val="13982708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528265506"/>
              </p:ext>
            </p:extLst>
          </p:nvPr>
        </p:nvGraphicFramePr>
        <p:xfrm>
          <a:off x="2819400" y="990600"/>
          <a:ext cx="3498850" cy="4525962"/>
        </p:xfrm>
        <a:graphic>
          <a:graphicData uri="http://schemas.openxmlformats.org/presentationml/2006/ole">
            <mc:AlternateContent xmlns:mc="http://schemas.openxmlformats.org/markup-compatibility/2006">
              <mc:Choice xmlns:v="urn:schemas-microsoft-com:vml" Requires="v">
                <p:oleObj spid="_x0000_s1127" r:id="rId4" imgW="5829233" imgH="7543775" progId="AcroExch.Document.7">
                  <p:embed/>
                </p:oleObj>
              </mc:Choice>
              <mc:Fallback>
                <p:oleObj r:id="rId4" imgW="5829233" imgH="7543775" progId="AcroExch.Document.7">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990600"/>
                        <a:ext cx="34988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54400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50000"/>
          </a:schemeClr>
        </a:solidFill>
        <a:effectLst/>
      </p:bgPr>
    </p:bg>
    <p:spTree>
      <p:nvGrpSpPr>
        <p:cNvPr id="1" name=""/>
        <p:cNvGrpSpPr/>
        <p:nvPr/>
      </p:nvGrpSpPr>
      <p:grpSpPr>
        <a:xfrm>
          <a:off x="0" y="0"/>
          <a:ext cx="0" cy="0"/>
          <a:chOff x="0" y="0"/>
          <a:chExt cx="0" cy="0"/>
        </a:xfrm>
      </p:grpSpPr>
      <p:sp>
        <p:nvSpPr>
          <p:cNvPr id="3076" name="Rectangle 3075"/>
          <p:cNvSpPr/>
          <p:nvPr/>
        </p:nvSpPr>
        <p:spPr>
          <a:xfrm>
            <a:off x="6304582" y="3770532"/>
            <a:ext cx="914400" cy="25413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075" name="Rectangle 3074"/>
          <p:cNvSpPr/>
          <p:nvPr/>
        </p:nvSpPr>
        <p:spPr>
          <a:xfrm>
            <a:off x="5394703" y="3770531"/>
            <a:ext cx="914400" cy="25413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072" name="Rectangle 3071"/>
          <p:cNvSpPr/>
          <p:nvPr/>
        </p:nvSpPr>
        <p:spPr>
          <a:xfrm>
            <a:off x="4470075" y="3770532"/>
            <a:ext cx="914400" cy="2554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9" name="Rectangle 28"/>
          <p:cNvSpPr/>
          <p:nvPr/>
        </p:nvSpPr>
        <p:spPr>
          <a:xfrm>
            <a:off x="3578650" y="3757859"/>
            <a:ext cx="914400" cy="255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6" name="Trapezoid 25"/>
          <p:cNvSpPr/>
          <p:nvPr/>
        </p:nvSpPr>
        <p:spPr>
          <a:xfrm>
            <a:off x="1737103" y="2566296"/>
            <a:ext cx="5501897" cy="1187237"/>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Rectangle 24"/>
          <p:cNvSpPr/>
          <p:nvPr/>
        </p:nvSpPr>
        <p:spPr>
          <a:xfrm>
            <a:off x="2651503" y="3770532"/>
            <a:ext cx="914400" cy="25540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Rectangle 20"/>
          <p:cNvSpPr/>
          <p:nvPr/>
        </p:nvSpPr>
        <p:spPr>
          <a:xfrm>
            <a:off x="1717085" y="3743462"/>
            <a:ext cx="914400" cy="2581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Rectangle 1"/>
          <p:cNvSpPr/>
          <p:nvPr/>
        </p:nvSpPr>
        <p:spPr>
          <a:xfrm>
            <a:off x="828970" y="1139074"/>
            <a:ext cx="7391400" cy="1200329"/>
          </a:xfrm>
          <a:prstGeom prst="rect">
            <a:avLst/>
          </a:prstGeom>
          <a:noFill/>
        </p:spPr>
        <p:txBody>
          <a:bodyPr wrap="square" lIns="91440" tIns="45720" rIns="91440" bIns="45720">
            <a:spAutoFit/>
          </a:bodyPr>
          <a:lstStyle/>
          <a:p>
            <a:pPr algn="ctr"/>
            <a:r>
              <a:rPr lang="es-ES_tradnl"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Combinación del pensamiento integrado con la aplicación de las estrategias de las áreas focales y de múltiples áreas focales</a:t>
            </a:r>
            <a:endParaRPr lang="es-ES_tradnl"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1939739" y="4486554"/>
            <a:ext cx="461665" cy="1390637"/>
          </a:xfrm>
          <a:prstGeom prst="rect">
            <a:avLst/>
          </a:prstGeom>
          <a:noFill/>
        </p:spPr>
        <p:txBody>
          <a:bodyPr vert="vert270" wrap="none" rtlCol="0">
            <a:spAutoFit/>
          </a:bodyPr>
          <a:lstStyle/>
          <a:p>
            <a:r>
              <a:rPr lang="es-ES_tradnl" b="1" dirty="0" smtClean="0">
                <a:solidFill>
                  <a:prstClr val="white"/>
                </a:solidFill>
              </a:rPr>
              <a:t>Biodiversidad</a:t>
            </a:r>
            <a:endParaRPr lang="es-ES_tradnl" b="1" dirty="0">
              <a:solidFill>
                <a:prstClr val="white"/>
              </a:solidFill>
            </a:endParaRPr>
          </a:p>
        </p:txBody>
      </p:sp>
      <p:sp>
        <p:nvSpPr>
          <p:cNvPr id="5" name="TextBox 4"/>
          <p:cNvSpPr txBox="1"/>
          <p:nvPr/>
        </p:nvSpPr>
        <p:spPr>
          <a:xfrm>
            <a:off x="2752118" y="4510664"/>
            <a:ext cx="738664" cy="1342419"/>
          </a:xfrm>
          <a:prstGeom prst="rect">
            <a:avLst/>
          </a:prstGeom>
          <a:noFill/>
        </p:spPr>
        <p:txBody>
          <a:bodyPr vert="vert270" wrap="none" rtlCol="0">
            <a:spAutoFit/>
          </a:bodyPr>
          <a:lstStyle/>
          <a:p>
            <a:pPr algn="ctr"/>
            <a:r>
              <a:rPr lang="es-ES_tradnl" b="1" dirty="0" smtClean="0">
                <a:solidFill>
                  <a:prstClr val="white"/>
                </a:solidFill>
              </a:rPr>
              <a:t>Degradación </a:t>
            </a:r>
            <a:br>
              <a:rPr lang="es-ES_tradnl" b="1" dirty="0" smtClean="0">
                <a:solidFill>
                  <a:prstClr val="white"/>
                </a:solidFill>
              </a:rPr>
            </a:br>
            <a:r>
              <a:rPr lang="es-ES_tradnl" b="1" dirty="0" smtClean="0">
                <a:solidFill>
                  <a:prstClr val="white"/>
                </a:solidFill>
              </a:rPr>
              <a:t>de la Tierra</a:t>
            </a:r>
            <a:endParaRPr lang="es-ES_tradnl" b="1" dirty="0">
              <a:solidFill>
                <a:prstClr val="white"/>
              </a:solidFill>
            </a:endParaRPr>
          </a:p>
        </p:txBody>
      </p:sp>
      <p:sp>
        <p:nvSpPr>
          <p:cNvPr id="10" name="TextBox 9"/>
          <p:cNvSpPr txBox="1"/>
          <p:nvPr/>
        </p:nvSpPr>
        <p:spPr>
          <a:xfrm>
            <a:off x="5671334" y="4147673"/>
            <a:ext cx="461665" cy="1759392"/>
          </a:xfrm>
          <a:prstGeom prst="rect">
            <a:avLst/>
          </a:prstGeom>
          <a:noFill/>
        </p:spPr>
        <p:txBody>
          <a:bodyPr vert="vert270" wrap="none" rtlCol="0">
            <a:spAutoFit/>
          </a:bodyPr>
          <a:lstStyle/>
          <a:p>
            <a:r>
              <a:rPr lang="es-ES_tradnl" b="1" dirty="0" smtClean="0">
                <a:solidFill>
                  <a:prstClr val="white"/>
                </a:solidFill>
              </a:rPr>
              <a:t>Cambio Climático</a:t>
            </a:r>
            <a:endParaRPr lang="es-ES_tradnl" b="1" dirty="0">
              <a:solidFill>
                <a:prstClr val="white"/>
              </a:solidFill>
            </a:endParaRPr>
          </a:p>
        </p:txBody>
      </p:sp>
      <p:sp>
        <p:nvSpPr>
          <p:cNvPr id="11" name="TextBox 10"/>
          <p:cNvSpPr txBox="1"/>
          <p:nvPr/>
        </p:nvSpPr>
        <p:spPr>
          <a:xfrm>
            <a:off x="6392450" y="4013027"/>
            <a:ext cx="738664" cy="2101344"/>
          </a:xfrm>
          <a:prstGeom prst="rect">
            <a:avLst/>
          </a:prstGeom>
          <a:noFill/>
        </p:spPr>
        <p:txBody>
          <a:bodyPr vert="vert270" wrap="none" rtlCol="0">
            <a:spAutoFit/>
          </a:bodyPr>
          <a:lstStyle/>
          <a:p>
            <a:pPr algn="ctr"/>
            <a:r>
              <a:rPr lang="es-ES_tradnl" b="1" dirty="0" smtClean="0">
                <a:solidFill>
                  <a:prstClr val="white"/>
                </a:solidFill>
              </a:rPr>
              <a:t>Productos  </a:t>
            </a:r>
            <a:br>
              <a:rPr lang="es-ES_tradnl" b="1" dirty="0" smtClean="0">
                <a:solidFill>
                  <a:prstClr val="white"/>
                </a:solidFill>
              </a:rPr>
            </a:br>
            <a:r>
              <a:rPr lang="es-ES_tradnl" b="1" dirty="0" smtClean="0">
                <a:solidFill>
                  <a:prstClr val="white"/>
                </a:solidFill>
              </a:rPr>
              <a:t>Químicos y Desechos</a:t>
            </a:r>
            <a:endParaRPr lang="es-ES_tradnl" b="1" dirty="0">
              <a:solidFill>
                <a:prstClr val="white"/>
              </a:solidFill>
            </a:endParaRPr>
          </a:p>
        </p:txBody>
      </p:sp>
      <p:sp>
        <p:nvSpPr>
          <p:cNvPr id="12" name="TextBox 11"/>
          <p:cNvSpPr txBox="1"/>
          <p:nvPr/>
        </p:nvSpPr>
        <p:spPr>
          <a:xfrm>
            <a:off x="3649721" y="4400793"/>
            <a:ext cx="738664" cy="1562158"/>
          </a:xfrm>
          <a:prstGeom prst="rect">
            <a:avLst/>
          </a:prstGeom>
          <a:noFill/>
        </p:spPr>
        <p:txBody>
          <a:bodyPr vert="vert270" wrap="none" rtlCol="0">
            <a:spAutoFit/>
          </a:bodyPr>
          <a:lstStyle/>
          <a:p>
            <a:pPr algn="ctr"/>
            <a:r>
              <a:rPr lang="es-ES_tradnl" b="1" dirty="0" smtClean="0">
                <a:solidFill>
                  <a:prstClr val="white"/>
                </a:solidFill>
              </a:rPr>
              <a:t>Aguas </a:t>
            </a:r>
            <a:br>
              <a:rPr lang="es-ES_tradnl" b="1" dirty="0" smtClean="0">
                <a:solidFill>
                  <a:prstClr val="white"/>
                </a:solidFill>
              </a:rPr>
            </a:br>
            <a:r>
              <a:rPr lang="es-ES_tradnl" b="1" dirty="0">
                <a:solidFill>
                  <a:prstClr val="white"/>
                </a:solidFill>
              </a:rPr>
              <a:t>I</a:t>
            </a:r>
            <a:r>
              <a:rPr lang="es-ES_tradnl" b="1" dirty="0" smtClean="0">
                <a:solidFill>
                  <a:prstClr val="white"/>
                </a:solidFill>
              </a:rPr>
              <a:t>nternacionales</a:t>
            </a:r>
            <a:endParaRPr lang="es-ES_tradnl" b="1" dirty="0">
              <a:solidFill>
                <a:prstClr val="white"/>
              </a:solidFill>
            </a:endParaRPr>
          </a:p>
        </p:txBody>
      </p:sp>
      <p:sp>
        <p:nvSpPr>
          <p:cNvPr id="13" name="TextBox 12"/>
          <p:cNvSpPr txBox="1"/>
          <p:nvPr/>
        </p:nvSpPr>
        <p:spPr>
          <a:xfrm>
            <a:off x="4499978" y="4553463"/>
            <a:ext cx="1169551" cy="1020472"/>
          </a:xfrm>
          <a:prstGeom prst="rect">
            <a:avLst/>
          </a:prstGeom>
          <a:noFill/>
        </p:spPr>
        <p:txBody>
          <a:bodyPr vert="vert270" wrap="none" rtlCol="0">
            <a:spAutoFit/>
          </a:bodyPr>
          <a:lstStyle/>
          <a:p>
            <a:pPr algn="ctr"/>
            <a:r>
              <a:rPr lang="es-ES_tradnl" sz="1600" b="1" dirty="0" smtClean="0">
                <a:solidFill>
                  <a:prstClr val="white"/>
                </a:solidFill>
              </a:rPr>
              <a:t>Gestión</a:t>
            </a:r>
            <a:br>
              <a:rPr lang="es-ES_tradnl" sz="1600" b="1" dirty="0" smtClean="0">
                <a:solidFill>
                  <a:prstClr val="white"/>
                </a:solidFill>
              </a:rPr>
            </a:br>
            <a:r>
              <a:rPr lang="es-ES_tradnl" sz="1600" b="1" dirty="0" smtClean="0">
                <a:solidFill>
                  <a:prstClr val="white"/>
                </a:solidFill>
              </a:rPr>
              <a:t>Forestal </a:t>
            </a:r>
            <a:br>
              <a:rPr lang="es-ES_tradnl" sz="1600" b="1" dirty="0" smtClean="0">
                <a:solidFill>
                  <a:prstClr val="white"/>
                </a:solidFill>
              </a:rPr>
            </a:br>
            <a:r>
              <a:rPr lang="es-ES_tradnl" sz="1600" b="1" dirty="0" smtClean="0">
                <a:solidFill>
                  <a:prstClr val="white"/>
                </a:solidFill>
              </a:rPr>
              <a:t>Sostenible </a:t>
            </a:r>
            <a:br>
              <a:rPr lang="es-ES_tradnl" sz="1600" b="1" dirty="0" smtClean="0">
                <a:solidFill>
                  <a:prstClr val="white"/>
                </a:solidFill>
              </a:rPr>
            </a:br>
            <a:endParaRPr lang="es-ES_tradnl" sz="1600" b="1" dirty="0">
              <a:solidFill>
                <a:prstClr val="white"/>
              </a:solidFill>
            </a:endParaRPr>
          </a:p>
        </p:txBody>
      </p:sp>
      <p:sp>
        <p:nvSpPr>
          <p:cNvPr id="15" name="TextBox 14"/>
          <p:cNvSpPr txBox="1"/>
          <p:nvPr/>
        </p:nvSpPr>
        <p:spPr>
          <a:xfrm>
            <a:off x="5769579" y="2590800"/>
            <a:ext cx="1132041" cy="584775"/>
          </a:xfrm>
          <a:prstGeom prst="rect">
            <a:avLst/>
          </a:prstGeom>
          <a:noFill/>
        </p:spPr>
        <p:txBody>
          <a:bodyPr wrap="none" rtlCol="0">
            <a:spAutoFit/>
          </a:bodyPr>
          <a:lstStyle/>
          <a:p>
            <a:pPr algn="ctr"/>
            <a:r>
              <a:rPr lang="es-ES_tradnl" sz="1600" b="1" dirty="0" smtClean="0">
                <a:solidFill>
                  <a:srgbClr val="FFFFCC"/>
                </a:solidFill>
              </a:rPr>
              <a:t>Ciudades </a:t>
            </a:r>
          </a:p>
          <a:p>
            <a:pPr algn="ctr"/>
            <a:r>
              <a:rPr lang="es-ES_tradnl" sz="1600" b="1" dirty="0" smtClean="0">
                <a:solidFill>
                  <a:srgbClr val="FFFFCC"/>
                </a:solidFill>
              </a:rPr>
              <a:t>sostenibles</a:t>
            </a:r>
            <a:endParaRPr lang="es-ES_tradnl" sz="1600" b="1" dirty="0">
              <a:solidFill>
                <a:srgbClr val="FFFFCC"/>
              </a:solidFill>
            </a:endParaRPr>
          </a:p>
        </p:txBody>
      </p:sp>
      <p:sp>
        <p:nvSpPr>
          <p:cNvPr id="16" name="TextBox 15"/>
          <p:cNvSpPr txBox="1"/>
          <p:nvPr/>
        </p:nvSpPr>
        <p:spPr>
          <a:xfrm>
            <a:off x="3946179" y="2587700"/>
            <a:ext cx="1156983" cy="584775"/>
          </a:xfrm>
          <a:prstGeom prst="rect">
            <a:avLst/>
          </a:prstGeom>
          <a:noFill/>
        </p:spPr>
        <p:txBody>
          <a:bodyPr wrap="none" rtlCol="0">
            <a:spAutoFit/>
          </a:bodyPr>
          <a:lstStyle/>
          <a:p>
            <a:pPr algn="ctr"/>
            <a:r>
              <a:rPr lang="es-ES_tradnl" sz="1600" b="1" dirty="0" smtClean="0">
                <a:solidFill>
                  <a:srgbClr val="FFFFCC"/>
                </a:solidFill>
              </a:rPr>
              <a:t>Seguridad </a:t>
            </a:r>
          </a:p>
          <a:p>
            <a:pPr algn="ctr"/>
            <a:r>
              <a:rPr lang="es-ES_tradnl" sz="1600" b="1" dirty="0" smtClean="0">
                <a:solidFill>
                  <a:srgbClr val="FFFFCC"/>
                </a:solidFill>
              </a:rPr>
              <a:t>alimentaria</a:t>
            </a:r>
            <a:endParaRPr lang="es-ES_tradnl" sz="1600" b="1" dirty="0">
              <a:solidFill>
                <a:srgbClr val="FFFFCC"/>
              </a:solidFill>
            </a:endParaRPr>
          </a:p>
        </p:txBody>
      </p:sp>
      <p:sp>
        <p:nvSpPr>
          <p:cNvPr id="24" name="TextBox 23"/>
          <p:cNvSpPr txBox="1"/>
          <p:nvPr/>
        </p:nvSpPr>
        <p:spPr>
          <a:xfrm>
            <a:off x="2284031" y="2726934"/>
            <a:ext cx="898003" cy="338554"/>
          </a:xfrm>
          <a:prstGeom prst="rect">
            <a:avLst/>
          </a:prstGeom>
          <a:noFill/>
        </p:spPr>
        <p:txBody>
          <a:bodyPr wrap="none" rtlCol="0">
            <a:spAutoFit/>
          </a:bodyPr>
          <a:lstStyle/>
          <a:p>
            <a:r>
              <a:rPr lang="es-ES_tradnl" sz="1600" b="1" dirty="0" smtClean="0">
                <a:solidFill>
                  <a:srgbClr val="FFFFCC"/>
                </a:solidFill>
              </a:rPr>
              <a:t>Bosques</a:t>
            </a:r>
            <a:endParaRPr lang="es-ES_tradnl" sz="1600" b="1" dirty="0">
              <a:solidFill>
                <a:srgbClr val="FFFFCC"/>
              </a:solidFill>
            </a:endParaRPr>
          </a:p>
        </p:txBody>
      </p:sp>
      <p:sp>
        <p:nvSpPr>
          <p:cNvPr id="27" name="Right Brace 26"/>
          <p:cNvSpPr/>
          <p:nvPr/>
        </p:nvSpPr>
        <p:spPr>
          <a:xfrm>
            <a:off x="7223322" y="3920390"/>
            <a:ext cx="152401" cy="2261665"/>
          </a:xfrm>
          <a:prstGeom prst="rightBrace">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28" name="TextBox 27"/>
          <p:cNvSpPr txBox="1"/>
          <p:nvPr/>
        </p:nvSpPr>
        <p:spPr>
          <a:xfrm>
            <a:off x="7315201" y="4589558"/>
            <a:ext cx="1828799" cy="923330"/>
          </a:xfrm>
          <a:prstGeom prst="rect">
            <a:avLst/>
          </a:prstGeom>
          <a:noFill/>
        </p:spPr>
        <p:txBody>
          <a:bodyPr wrap="square" rtlCol="0">
            <a:spAutoFit/>
          </a:bodyPr>
          <a:lstStyle/>
          <a:p>
            <a:pPr algn="ctr"/>
            <a:r>
              <a:rPr lang="es-ES_tradnl" dirty="0" smtClean="0">
                <a:solidFill>
                  <a:prstClr val="white"/>
                </a:solidFill>
              </a:rPr>
              <a:t>Aplicación de las </a:t>
            </a:r>
          </a:p>
          <a:p>
            <a:pPr algn="ctr"/>
            <a:r>
              <a:rPr lang="es-ES_tradnl" dirty="0" smtClean="0">
                <a:solidFill>
                  <a:prstClr val="white"/>
                </a:solidFill>
              </a:rPr>
              <a:t>estrategias de las </a:t>
            </a:r>
          </a:p>
          <a:p>
            <a:pPr algn="ctr"/>
            <a:r>
              <a:rPr lang="es-ES_tradnl" dirty="0" smtClean="0">
                <a:solidFill>
                  <a:prstClr val="white"/>
                </a:solidFill>
              </a:rPr>
              <a:t>áreas focales</a:t>
            </a:r>
            <a:endParaRPr lang="es-ES_tradnl" dirty="0">
              <a:solidFill>
                <a:prstClr val="white"/>
              </a:solidFill>
            </a:endParaRPr>
          </a:p>
        </p:txBody>
      </p:sp>
      <p:sp>
        <p:nvSpPr>
          <p:cNvPr id="30" name="Left Brace 29"/>
          <p:cNvSpPr/>
          <p:nvPr/>
        </p:nvSpPr>
        <p:spPr>
          <a:xfrm>
            <a:off x="1664299" y="2534000"/>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31" name="TextBox 30"/>
          <p:cNvSpPr txBox="1"/>
          <p:nvPr/>
        </p:nvSpPr>
        <p:spPr>
          <a:xfrm>
            <a:off x="13972" y="2457576"/>
            <a:ext cx="1790394" cy="738664"/>
          </a:xfrm>
          <a:prstGeom prst="rect">
            <a:avLst/>
          </a:prstGeom>
          <a:noFill/>
        </p:spPr>
        <p:txBody>
          <a:bodyPr wrap="square" rtlCol="0">
            <a:spAutoFit/>
          </a:bodyPr>
          <a:lstStyle/>
          <a:p>
            <a:r>
              <a:rPr lang="es-ES_tradnl" sz="1400" dirty="0" smtClean="0">
                <a:solidFill>
                  <a:prstClr val="white"/>
                </a:solidFill>
              </a:rPr>
              <a:t>Temas seleccionados de las estrategias de desarrollo sostenible</a:t>
            </a:r>
            <a:endParaRPr lang="es-ES_tradnl" sz="1400" dirty="0">
              <a:solidFill>
                <a:prstClr val="white"/>
              </a:solidFill>
            </a:endParaRPr>
          </a:p>
        </p:txBody>
      </p:sp>
      <p:sp>
        <p:nvSpPr>
          <p:cNvPr id="3073" name="Rectangle 3072"/>
          <p:cNvSpPr/>
          <p:nvPr/>
        </p:nvSpPr>
        <p:spPr>
          <a:xfrm>
            <a:off x="627458" y="228600"/>
            <a:ext cx="7889084"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_tradnl" sz="5400" b="1" dirty="0" smtClean="0">
                <a:ln/>
                <a:solidFill>
                  <a:prstClr val="white"/>
                </a:solidFill>
                <a:effectLst>
                  <a:outerShdw blurRad="38100" dist="38100" dir="2700000" algn="tl">
                    <a:srgbClr val="000000">
                      <a:alpha val="43137"/>
                    </a:srgbClr>
                  </a:outerShdw>
                </a:effectLst>
              </a:rPr>
              <a:t>Programación del FMAM-6</a:t>
            </a:r>
            <a:endParaRPr lang="es-ES_tradnl" sz="5400" b="1" dirty="0">
              <a:ln/>
              <a:solidFill>
                <a:prstClr val="white"/>
              </a:solidFill>
              <a:effectLst>
                <a:outerShdw blurRad="38100" dist="38100" dir="2700000" algn="tl">
                  <a:srgbClr val="000000">
                    <a:alpha val="43137"/>
                  </a:srgbClr>
                </a:outerShdw>
              </a:effectLst>
            </a:endParaRPr>
          </a:p>
        </p:txBody>
      </p:sp>
      <p:sp>
        <p:nvSpPr>
          <p:cNvPr id="3" name="TextBox 2"/>
          <p:cNvSpPr txBox="1"/>
          <p:nvPr/>
        </p:nvSpPr>
        <p:spPr>
          <a:xfrm>
            <a:off x="2854" y="3258670"/>
            <a:ext cx="1542648" cy="830997"/>
          </a:xfrm>
          <a:prstGeom prst="rect">
            <a:avLst/>
          </a:prstGeom>
          <a:noFill/>
        </p:spPr>
        <p:txBody>
          <a:bodyPr wrap="square" rtlCol="0">
            <a:spAutoFit/>
          </a:bodyPr>
          <a:lstStyle/>
          <a:p>
            <a:pPr algn="ctr"/>
            <a:r>
              <a:rPr lang="es-ES_tradnl" sz="1600" dirty="0" smtClean="0">
                <a:solidFill>
                  <a:prstClr val="white"/>
                </a:solidFill>
              </a:rPr>
              <a:t>Proyectos Piloto de Enfoques Integrados </a:t>
            </a:r>
          </a:p>
        </p:txBody>
      </p:sp>
      <p:sp>
        <p:nvSpPr>
          <p:cNvPr id="32" name="Left Brace 31"/>
          <p:cNvSpPr/>
          <p:nvPr/>
        </p:nvSpPr>
        <p:spPr>
          <a:xfrm>
            <a:off x="1487179" y="3196070"/>
            <a:ext cx="221657" cy="533400"/>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6" name="Rectangle 5"/>
          <p:cNvSpPr/>
          <p:nvPr/>
        </p:nvSpPr>
        <p:spPr>
          <a:xfrm>
            <a:off x="1771130" y="3308121"/>
            <a:ext cx="1808508" cy="307777"/>
          </a:xfrm>
          <a:prstGeom prst="rect">
            <a:avLst/>
          </a:prstGeom>
        </p:spPr>
        <p:txBody>
          <a:bodyPr wrap="none">
            <a:spAutoFit/>
          </a:bodyPr>
          <a:lstStyle/>
          <a:p>
            <a:pPr marL="285750" indent="-285750" algn="ctr">
              <a:buFont typeface="Wingdings" pitchFamily="2" charset="2"/>
              <a:buChar char="v"/>
            </a:pPr>
            <a:r>
              <a:rPr lang="es-ES_tradnl" sz="1400" b="1" dirty="0" smtClean="0">
                <a:solidFill>
                  <a:prstClr val="white"/>
                </a:solidFill>
              </a:rPr>
              <a:t>Productos básicos</a:t>
            </a:r>
            <a:endParaRPr lang="es-ES_tradnl" sz="1400" b="1" dirty="0">
              <a:solidFill>
                <a:prstClr val="white"/>
              </a:solidFill>
            </a:endParaRPr>
          </a:p>
        </p:txBody>
      </p:sp>
      <p:sp>
        <p:nvSpPr>
          <p:cNvPr id="7" name="TextBox 6"/>
          <p:cNvSpPr txBox="1"/>
          <p:nvPr/>
        </p:nvSpPr>
        <p:spPr>
          <a:xfrm>
            <a:off x="3089932" y="3230313"/>
            <a:ext cx="2365456" cy="523220"/>
          </a:xfrm>
          <a:prstGeom prst="rect">
            <a:avLst/>
          </a:prstGeom>
          <a:noFill/>
        </p:spPr>
        <p:txBody>
          <a:bodyPr wrap="none" rtlCol="0">
            <a:spAutoFit/>
          </a:bodyPr>
          <a:lstStyle/>
          <a:p>
            <a:pPr marL="742950" lvl="1" indent="-285750" algn="ctr">
              <a:buFont typeface="Wingdings" pitchFamily="2" charset="2"/>
              <a:buChar char="v"/>
            </a:pPr>
            <a:r>
              <a:rPr lang="es-ES_tradnl" sz="1400" b="1" dirty="0" smtClean="0">
                <a:solidFill>
                  <a:prstClr val="white"/>
                </a:solidFill>
              </a:rPr>
              <a:t>Alianza para África </a:t>
            </a:r>
            <a:br>
              <a:rPr lang="es-ES_tradnl" sz="1400" b="1" dirty="0" smtClean="0">
                <a:solidFill>
                  <a:prstClr val="white"/>
                </a:solidFill>
              </a:rPr>
            </a:br>
            <a:r>
              <a:rPr lang="es-ES_tradnl" sz="1400" b="1" dirty="0" smtClean="0">
                <a:solidFill>
                  <a:prstClr val="white"/>
                </a:solidFill>
              </a:rPr>
              <a:t>al sur del Sahara</a:t>
            </a:r>
            <a:endParaRPr lang="es-ES_tradnl" sz="1400" dirty="0">
              <a:solidFill>
                <a:prstClr val="black"/>
              </a:solidFill>
            </a:endParaRPr>
          </a:p>
        </p:txBody>
      </p:sp>
      <p:sp>
        <p:nvSpPr>
          <p:cNvPr id="9" name="Rectangle 8"/>
          <p:cNvSpPr/>
          <p:nvPr/>
        </p:nvSpPr>
        <p:spPr>
          <a:xfrm>
            <a:off x="5775703" y="3273623"/>
            <a:ext cx="1151277" cy="307777"/>
          </a:xfrm>
          <a:prstGeom prst="rect">
            <a:avLst/>
          </a:prstGeom>
        </p:spPr>
        <p:txBody>
          <a:bodyPr wrap="none">
            <a:spAutoFit/>
          </a:bodyPr>
          <a:lstStyle/>
          <a:p>
            <a:pPr marL="285750" indent="-285750">
              <a:buFont typeface="Wingdings" pitchFamily="2" charset="2"/>
              <a:buChar char="v"/>
            </a:pPr>
            <a:r>
              <a:rPr lang="es-ES_tradnl" sz="1400" b="1" dirty="0" smtClean="0">
                <a:solidFill>
                  <a:prstClr val="white"/>
                </a:solidFill>
              </a:rPr>
              <a:t>Ciudades</a:t>
            </a:r>
            <a:endParaRPr lang="es-ES_tradnl" sz="1400" dirty="0">
              <a:solidFill>
                <a:prstClr val="black"/>
              </a:solidFill>
            </a:endParaRPr>
          </a:p>
        </p:txBody>
      </p:sp>
    </p:spTree>
    <p:extLst>
      <p:ext uri="{BB962C8B-B14F-4D97-AF65-F5344CB8AC3E}">
        <p14:creationId xmlns:p14="http://schemas.microsoft.com/office/powerpoint/2010/main" val="1680711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r>
              <a:rPr lang="es-ES_tradnl"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Estrategia FMAM 2020</a:t>
            </a:r>
            <a:endParaRPr lang="es-ES_tradnl" sz="36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65166" y="914400"/>
            <a:ext cx="8638309" cy="1219200"/>
          </a:xfrm>
        </p:spPr>
        <p:txBody>
          <a:bodyPr>
            <a:noAutofit/>
          </a:bodyPr>
          <a:lstStyle/>
          <a:p>
            <a:pPr marL="0" indent="0">
              <a:spcBef>
                <a:spcPts val="600"/>
              </a:spcBef>
              <a:spcAft>
                <a:spcPts val="1200"/>
              </a:spcAft>
              <a:buNone/>
            </a:pPr>
            <a:r>
              <a:rPr lang="es-ES_tradnl" altLang="ja-JP" sz="2600" dirty="0" smtClean="0">
                <a:latin typeface="Arial" panose="020B0604020202020204" pitchFamily="34" charset="0"/>
                <a:cs typeface="Arial" panose="020B0604020202020204" pitchFamily="34" charset="0"/>
              </a:rPr>
              <a:t>Una nueva estrategia del FMAM para respaldar el cambio transformador y lograr impactos en gran escala.</a:t>
            </a:r>
          </a:p>
        </p:txBody>
      </p:sp>
      <p:sp>
        <p:nvSpPr>
          <p:cNvPr id="4" name="Content Placeholder 2"/>
          <p:cNvSpPr txBox="1">
            <a:spLocks/>
          </p:cNvSpPr>
          <p:nvPr/>
        </p:nvSpPr>
        <p:spPr bwMode="auto">
          <a:xfrm>
            <a:off x="365166" y="2799113"/>
            <a:ext cx="8321634" cy="2763487"/>
          </a:xfrm>
          <a:prstGeom prst="rect">
            <a:avLst/>
          </a:prstGeom>
          <a:solidFill>
            <a:srgbClr val="CCFFFF"/>
          </a:solidFill>
          <a:ln>
            <a:solidFill>
              <a:srgbClr val="006600"/>
            </a:solidFill>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0"/>
              </a:spcAft>
            </a:pPr>
            <a:r>
              <a:rPr lang="es-ES_tradnl" altLang="ja-JP" sz="2000" dirty="0" smtClean="0">
                <a:latin typeface="Arial" panose="020B0604020202020204" pitchFamily="34" charset="0"/>
                <a:cs typeface="Arial" panose="020B0604020202020204" pitchFamily="34" charset="0"/>
              </a:rPr>
              <a:t>Focalización en los factores que causan la degradación ambiental</a:t>
            </a:r>
          </a:p>
          <a:p>
            <a:pPr>
              <a:spcBef>
                <a:spcPts val="600"/>
              </a:spcBef>
              <a:spcAft>
                <a:spcPts val="0"/>
              </a:spcAft>
            </a:pPr>
            <a:r>
              <a:rPr lang="es-ES_tradnl" altLang="ja-JP" sz="2000" dirty="0" smtClean="0">
                <a:latin typeface="Arial" panose="020B0604020202020204" pitchFamily="34" charset="0"/>
                <a:cs typeface="Arial" panose="020B0604020202020204" pitchFamily="34" charset="0"/>
              </a:rPr>
              <a:t>Entrega de soluciones integradas, dado que muchos desafíos mundiales están interrelacionados</a:t>
            </a:r>
          </a:p>
          <a:p>
            <a:pPr>
              <a:spcBef>
                <a:spcPts val="600"/>
              </a:spcBef>
              <a:spcAft>
                <a:spcPts val="0"/>
              </a:spcAft>
            </a:pPr>
            <a:r>
              <a:rPr lang="es-ES_tradnl" altLang="ja-JP" sz="2000" dirty="0" smtClean="0">
                <a:latin typeface="Arial" panose="020B0604020202020204" pitchFamily="34" charset="0"/>
                <a:cs typeface="Arial" panose="020B0604020202020204" pitchFamily="34" charset="0"/>
              </a:rPr>
              <a:t>Establecimiento de estrechas relaciones con diversas partes interesadas</a:t>
            </a:r>
          </a:p>
          <a:p>
            <a:pPr>
              <a:spcBef>
                <a:spcPts val="600"/>
              </a:spcBef>
              <a:spcAft>
                <a:spcPts val="0"/>
              </a:spcAft>
            </a:pPr>
            <a:r>
              <a:rPr lang="es-ES_tradnl" altLang="ja-JP" sz="2000" dirty="0" smtClean="0">
                <a:latin typeface="Arial" panose="020B0604020202020204" pitchFamily="34" charset="0"/>
                <a:cs typeface="Arial" panose="020B0604020202020204" pitchFamily="34" charset="0"/>
              </a:rPr>
              <a:t>Financiamiento de la resiliencia y la adaptación</a:t>
            </a:r>
          </a:p>
          <a:p>
            <a:pPr>
              <a:spcBef>
                <a:spcPts val="600"/>
              </a:spcBef>
              <a:spcAft>
                <a:spcPts val="0"/>
              </a:spcAft>
            </a:pPr>
            <a:r>
              <a:rPr lang="es-ES_tradnl" altLang="ja-JP" sz="2000" dirty="0" smtClean="0">
                <a:latin typeface="Arial" panose="020B0604020202020204" pitchFamily="34" charset="0"/>
                <a:cs typeface="Arial" panose="020B0604020202020204" pitchFamily="34" charset="0"/>
              </a:rPr>
              <a:t>Logro de complementariedad y sinergias en el financiamiento para el clima</a:t>
            </a:r>
          </a:p>
        </p:txBody>
      </p:sp>
      <p:sp>
        <p:nvSpPr>
          <p:cNvPr id="5" name="Bevel 4"/>
          <p:cNvSpPr/>
          <p:nvPr/>
        </p:nvSpPr>
        <p:spPr>
          <a:xfrm>
            <a:off x="381000" y="2247900"/>
            <a:ext cx="6019800" cy="5334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PY" altLang="ja-JP" sz="2000" b="1" dirty="0">
                <a:latin typeface="Arial" panose="020B0604020202020204" pitchFamily="34" charset="0"/>
              </a:rPr>
              <a:t>Puntos principales de la Estrategia FMAM 2020</a:t>
            </a:r>
            <a:endParaRPr lang="es-PY"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8923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noProof="0" dirty="0" smtClean="0"/>
              <a:t>Pensamiento Integrado</a:t>
            </a:r>
            <a:endParaRPr lang="es-ES_tradnl" noProof="0" dirty="0"/>
          </a:p>
        </p:txBody>
      </p:sp>
      <p:sp>
        <p:nvSpPr>
          <p:cNvPr id="3" name="Content Placeholder 2"/>
          <p:cNvSpPr>
            <a:spLocks noGrp="1"/>
          </p:cNvSpPr>
          <p:nvPr>
            <p:ph idx="1"/>
          </p:nvPr>
        </p:nvSpPr>
        <p:spPr>
          <a:xfrm>
            <a:off x="457200" y="1417638"/>
            <a:ext cx="8229600" cy="4525963"/>
          </a:xfrm>
        </p:spPr>
        <p:txBody>
          <a:bodyPr>
            <a:normAutofit fontScale="92500" lnSpcReduction="20000"/>
          </a:bodyPr>
          <a:lstStyle/>
          <a:p>
            <a:r>
              <a:rPr lang="es-ES_tradnl" noProof="0" dirty="0" smtClean="0"/>
              <a:t>Las causas de la degradación ambiental están vinculadas en forma</a:t>
            </a:r>
            <a:r>
              <a:rPr lang="es-ES_tradnl" baseline="0" noProof="0" dirty="0" smtClean="0"/>
              <a:t> compleja</a:t>
            </a:r>
            <a:endParaRPr lang="es-ES_tradnl" noProof="0" dirty="0" smtClean="0"/>
          </a:p>
          <a:p>
            <a:r>
              <a:rPr lang="es-ES_tradnl" noProof="0" dirty="0" smtClean="0"/>
              <a:t>El</a:t>
            </a:r>
            <a:r>
              <a:rPr lang="es-ES_tradnl" baseline="0" noProof="0" dirty="0" smtClean="0"/>
              <a:t> análisis de cada cuestión en forma individual conduce al  pensamiento en “compartimentos estancos”</a:t>
            </a:r>
            <a:endParaRPr lang="es-ES_tradnl" noProof="0" dirty="0" smtClean="0"/>
          </a:p>
          <a:p>
            <a:r>
              <a:rPr lang="es-ES_tradnl" noProof="0" dirty="0" smtClean="0"/>
              <a:t>El análisis de sistemas  conduce al pensamiento integrado</a:t>
            </a:r>
          </a:p>
          <a:p>
            <a:r>
              <a:rPr lang="es-ES_tradnl" noProof="0" dirty="0" smtClean="0"/>
              <a:t>El pensamiento integrado inspira soluciones creativas</a:t>
            </a:r>
            <a:r>
              <a:rPr lang="es-ES_tradnl" baseline="0" noProof="0" dirty="0" smtClean="0"/>
              <a:t> e incluyentes</a:t>
            </a:r>
            <a:endParaRPr lang="es-ES_tradnl" noProof="0" dirty="0" smtClean="0"/>
          </a:p>
          <a:p>
            <a:r>
              <a:rPr lang="es-ES_tradnl" noProof="0" dirty="0" smtClean="0"/>
              <a:t>Las soluciones creativas e incluyentes generan beneficios</a:t>
            </a:r>
            <a:r>
              <a:rPr lang="es-ES_tradnl" baseline="0" noProof="0" dirty="0" smtClean="0"/>
              <a:t> ambientales congruentes con los objetivos de las áreas focales del FMAM</a:t>
            </a:r>
            <a:endParaRPr lang="es-ES_tradnl" noProof="0" dirty="0" smtClean="0"/>
          </a:p>
          <a:p>
            <a:r>
              <a:rPr lang="es-ES_tradnl" noProof="0" dirty="0" smtClean="0"/>
              <a:t>Ejemplos: Nexo entre</a:t>
            </a:r>
            <a:r>
              <a:rPr lang="es-ES_tradnl" baseline="0" noProof="0" dirty="0" smtClean="0"/>
              <a:t> el agua, los alimentos y la energía; entornos urbanos; proyectos</a:t>
            </a:r>
            <a:r>
              <a:rPr lang="es-ES_tradnl" noProof="0" dirty="0" smtClean="0"/>
              <a:t> piloto de </a:t>
            </a:r>
            <a:r>
              <a:rPr lang="es-ES_tradnl" baseline="0" noProof="0" dirty="0" smtClean="0"/>
              <a:t>enfoques integrados</a:t>
            </a:r>
            <a:endParaRPr lang="es-ES_tradnl" noProof="0" dirty="0" smtClean="0"/>
          </a:p>
          <a:p>
            <a:endParaRPr lang="es-ES_tradnl" noProof="0" dirty="0" smtClean="0"/>
          </a:p>
          <a:p>
            <a:endParaRPr lang="en-US" dirty="0"/>
          </a:p>
        </p:txBody>
      </p:sp>
    </p:spTree>
    <p:extLst>
      <p:ext uri="{BB962C8B-B14F-4D97-AF65-F5344CB8AC3E}">
        <p14:creationId xmlns:p14="http://schemas.microsoft.com/office/powerpoint/2010/main" val="3392793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solidFill>
                  <a:srgbClr val="006600"/>
                </a:solidFill>
              </a:rPr>
              <a:t>Pensamiento</a:t>
            </a:r>
            <a:r>
              <a:rPr lang="en-US" sz="3600" dirty="0" smtClean="0">
                <a:solidFill>
                  <a:srgbClr val="006600"/>
                </a:solidFill>
              </a:rPr>
              <a:t> </a:t>
            </a:r>
            <a:r>
              <a:rPr lang="en-US" sz="3600" dirty="0" err="1" smtClean="0">
                <a:solidFill>
                  <a:srgbClr val="006600"/>
                </a:solidFill>
              </a:rPr>
              <a:t>Integrado</a:t>
            </a:r>
            <a:r>
              <a:rPr lang="en-US" sz="3600" dirty="0" smtClean="0">
                <a:solidFill>
                  <a:srgbClr val="006600"/>
                </a:solidFill>
              </a:rPr>
              <a:t> </a:t>
            </a:r>
            <a:r>
              <a:rPr lang="en-US" sz="3600" dirty="0" err="1" smtClean="0">
                <a:solidFill>
                  <a:srgbClr val="006600"/>
                </a:solidFill>
              </a:rPr>
              <a:t>en</a:t>
            </a:r>
            <a:r>
              <a:rPr lang="en-US" sz="3600" dirty="0" smtClean="0">
                <a:solidFill>
                  <a:srgbClr val="006600"/>
                </a:solidFill>
              </a:rPr>
              <a:t> Mesoamerica</a:t>
            </a:r>
            <a:endParaRPr lang="en-US" sz="3600" dirty="0">
              <a:solidFill>
                <a:srgbClr val="006600"/>
              </a:solidFill>
            </a:endParaRPr>
          </a:p>
        </p:txBody>
      </p:sp>
      <p:pic>
        <p:nvPicPr>
          <p:cNvPr id="4" name="Picture 8"/>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52600" y="1388260"/>
            <a:ext cx="5309047" cy="452596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29569" y="2249056"/>
            <a:ext cx="3700052" cy="830997"/>
          </a:xfrm>
          <a:prstGeom prst="rect">
            <a:avLst/>
          </a:prstGeom>
          <a:noFill/>
        </p:spPr>
        <p:txBody>
          <a:bodyPr wrap="none" rtlCol="0">
            <a:spAutoFit/>
          </a:bodyPr>
          <a:lstStyle/>
          <a:p>
            <a:r>
              <a:rPr lang="en-US" sz="2400" b="1" dirty="0" smtClean="0"/>
              <a:t>Biodiversity conservation &amp;</a:t>
            </a:r>
          </a:p>
          <a:p>
            <a:r>
              <a:rPr lang="en-US" sz="2400" b="1" dirty="0"/>
              <a:t>s</a:t>
            </a:r>
            <a:r>
              <a:rPr lang="en-US" sz="2400" b="1" dirty="0" smtClean="0"/>
              <a:t>ustainable use</a:t>
            </a:r>
            <a:endParaRPr lang="en-US" sz="2400" b="1" dirty="0"/>
          </a:p>
        </p:txBody>
      </p:sp>
      <p:sp>
        <p:nvSpPr>
          <p:cNvPr id="5" name="TextBox 4"/>
          <p:cNvSpPr txBox="1"/>
          <p:nvPr/>
        </p:nvSpPr>
        <p:spPr>
          <a:xfrm>
            <a:off x="5189072" y="4154419"/>
            <a:ext cx="3840539" cy="461665"/>
          </a:xfrm>
          <a:prstGeom prst="rect">
            <a:avLst/>
          </a:prstGeom>
          <a:noFill/>
        </p:spPr>
        <p:txBody>
          <a:bodyPr wrap="none" rtlCol="0">
            <a:spAutoFit/>
          </a:bodyPr>
          <a:lstStyle/>
          <a:p>
            <a:r>
              <a:rPr lang="en-US" sz="2400" b="1" dirty="0" smtClean="0"/>
              <a:t>Ecosystem-based adaptation</a:t>
            </a:r>
            <a:endParaRPr lang="en-US" sz="2400" b="1" dirty="0"/>
          </a:p>
        </p:txBody>
      </p:sp>
      <p:sp>
        <p:nvSpPr>
          <p:cNvPr id="6" name="TextBox 5"/>
          <p:cNvSpPr txBox="1"/>
          <p:nvPr/>
        </p:nvSpPr>
        <p:spPr>
          <a:xfrm>
            <a:off x="651080" y="2025134"/>
            <a:ext cx="2930354" cy="461665"/>
          </a:xfrm>
          <a:prstGeom prst="rect">
            <a:avLst/>
          </a:prstGeom>
          <a:noFill/>
        </p:spPr>
        <p:txBody>
          <a:bodyPr wrap="none" rtlCol="0">
            <a:spAutoFit/>
          </a:bodyPr>
          <a:lstStyle/>
          <a:p>
            <a:r>
              <a:rPr lang="en-US" sz="2400" b="1" dirty="0" smtClean="0"/>
              <a:t>Carbon sequestration</a:t>
            </a:r>
            <a:endParaRPr lang="en-US" sz="2400" b="1" dirty="0"/>
          </a:p>
        </p:txBody>
      </p:sp>
      <p:sp>
        <p:nvSpPr>
          <p:cNvPr id="7" name="TextBox 6"/>
          <p:cNvSpPr txBox="1"/>
          <p:nvPr/>
        </p:nvSpPr>
        <p:spPr>
          <a:xfrm>
            <a:off x="3033662" y="5145109"/>
            <a:ext cx="4123373" cy="461665"/>
          </a:xfrm>
          <a:prstGeom prst="rect">
            <a:avLst/>
          </a:prstGeom>
          <a:noFill/>
        </p:spPr>
        <p:txBody>
          <a:bodyPr wrap="none" rtlCol="0">
            <a:spAutoFit/>
          </a:bodyPr>
          <a:lstStyle/>
          <a:p>
            <a:r>
              <a:rPr lang="en-US" sz="2400" b="1" dirty="0" smtClean="0"/>
              <a:t>Sustainable Land Management</a:t>
            </a:r>
            <a:endParaRPr lang="en-US" sz="2400" b="1" dirty="0"/>
          </a:p>
        </p:txBody>
      </p:sp>
    </p:spTree>
    <p:extLst>
      <p:ext uri="{BB962C8B-B14F-4D97-AF65-F5344CB8AC3E}">
        <p14:creationId xmlns:p14="http://schemas.microsoft.com/office/powerpoint/2010/main" val="649883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3050" y="3203071"/>
            <a:ext cx="6172200" cy="857250"/>
          </a:xfrm>
        </p:spPr>
        <p:txBody>
          <a:bodyPr>
            <a:normAutofit/>
          </a:bodyPr>
          <a:lstStyle/>
          <a:p>
            <a:r>
              <a:rPr lang="en-US" dirty="0">
                <a:solidFill>
                  <a:schemeClr val="bg1"/>
                </a:solidFill>
              </a:rPr>
              <a:t>Water, Food, Energy Nexus</a:t>
            </a:r>
          </a:p>
        </p:txBody>
      </p:sp>
      <p:sp>
        <p:nvSpPr>
          <p:cNvPr id="3" name="Content Placeholder 2"/>
          <p:cNvSpPr>
            <a:spLocks noGrp="1"/>
          </p:cNvSpPr>
          <p:nvPr>
            <p:ph idx="1"/>
          </p:nvPr>
        </p:nvSpPr>
        <p:spPr>
          <a:xfrm>
            <a:off x="1532075" y="4087516"/>
            <a:ext cx="2171700" cy="342899"/>
          </a:xfrm>
        </p:spPr>
        <p:txBody>
          <a:bodyPr>
            <a:normAutofit fontScale="70000" lnSpcReduction="20000"/>
          </a:bodyPr>
          <a:lstStyle/>
          <a:p>
            <a:pPr marL="0" indent="0">
              <a:buNone/>
            </a:pPr>
            <a:r>
              <a:rPr lang="en-US" dirty="0" smtClean="0"/>
              <a:t>PROYECTO POSIBLE:</a:t>
            </a:r>
            <a:endParaRPr lang="en-US" dirty="0"/>
          </a:p>
        </p:txBody>
      </p:sp>
      <p:sp>
        <p:nvSpPr>
          <p:cNvPr id="12" name="Rounded Rectangle 11"/>
          <p:cNvSpPr/>
          <p:nvPr/>
        </p:nvSpPr>
        <p:spPr>
          <a:xfrm>
            <a:off x="4509686" y="5103730"/>
            <a:ext cx="1553378" cy="557706"/>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900" b="1" dirty="0">
                <a:solidFill>
                  <a:prstClr val="white"/>
                </a:solidFill>
              </a:rPr>
              <a:t>MCC </a:t>
            </a:r>
            <a:r>
              <a:rPr lang="en-US" sz="900" b="1" dirty="0" err="1">
                <a:solidFill>
                  <a:prstClr val="white"/>
                </a:solidFill>
              </a:rPr>
              <a:t>Programa</a:t>
            </a:r>
            <a:r>
              <a:rPr lang="en-US" sz="900" b="1" dirty="0">
                <a:solidFill>
                  <a:prstClr val="white"/>
                </a:solidFill>
              </a:rPr>
              <a:t> 4: </a:t>
            </a:r>
            <a:r>
              <a:rPr lang="en-US" sz="900" b="1" dirty="0" err="1">
                <a:solidFill>
                  <a:prstClr val="white"/>
                </a:solidFill>
              </a:rPr>
              <a:t>Bosques</a:t>
            </a:r>
            <a:r>
              <a:rPr lang="en-US" sz="900" b="1" dirty="0">
                <a:solidFill>
                  <a:prstClr val="white"/>
                </a:solidFill>
              </a:rPr>
              <a:t> y </a:t>
            </a:r>
            <a:r>
              <a:rPr lang="en-US" sz="900" b="1" dirty="0" err="1">
                <a:solidFill>
                  <a:prstClr val="white"/>
                </a:solidFill>
              </a:rPr>
              <a:t>Otros</a:t>
            </a:r>
            <a:r>
              <a:rPr lang="en-US" sz="900" b="1" dirty="0">
                <a:solidFill>
                  <a:prstClr val="white"/>
                </a:solidFill>
              </a:rPr>
              <a:t> </a:t>
            </a:r>
            <a:r>
              <a:rPr lang="en-US" sz="900" b="1" dirty="0" err="1">
                <a:solidFill>
                  <a:prstClr val="white"/>
                </a:solidFill>
              </a:rPr>
              <a:t>Usos</a:t>
            </a:r>
            <a:r>
              <a:rPr lang="en-US" sz="900" b="1" dirty="0">
                <a:solidFill>
                  <a:prstClr val="white"/>
                </a:solidFill>
              </a:rPr>
              <a:t> de </a:t>
            </a:r>
            <a:r>
              <a:rPr lang="en-US" sz="900" b="1" dirty="0" err="1">
                <a:solidFill>
                  <a:prstClr val="white"/>
                </a:solidFill>
              </a:rPr>
              <a:t>Suelo</a:t>
            </a:r>
            <a:r>
              <a:rPr lang="en-US" sz="900" b="1" dirty="0">
                <a:solidFill>
                  <a:prstClr val="white"/>
                </a:solidFill>
              </a:rPr>
              <a:t> y </a:t>
            </a:r>
            <a:r>
              <a:rPr lang="en-US" sz="900" b="1" dirty="0" err="1">
                <a:solidFill>
                  <a:prstClr val="white"/>
                </a:solidFill>
              </a:rPr>
              <a:t>Agricultura</a:t>
            </a:r>
            <a:r>
              <a:rPr lang="en-US" sz="900" b="1" dirty="0">
                <a:solidFill>
                  <a:prstClr val="white"/>
                </a:solidFill>
              </a:rPr>
              <a:t> </a:t>
            </a:r>
            <a:r>
              <a:rPr lang="en-US" sz="900" b="1" dirty="0" err="1">
                <a:solidFill>
                  <a:prstClr val="white"/>
                </a:solidFill>
              </a:rPr>
              <a:t>Climaticamente</a:t>
            </a:r>
            <a:r>
              <a:rPr lang="en-US" sz="900" b="1" dirty="0">
                <a:solidFill>
                  <a:prstClr val="white"/>
                </a:solidFill>
              </a:rPr>
              <a:t> </a:t>
            </a:r>
            <a:r>
              <a:rPr lang="en-US" sz="900" b="1" dirty="0" err="1">
                <a:solidFill>
                  <a:prstClr val="white"/>
                </a:solidFill>
              </a:rPr>
              <a:t>Inteligente</a:t>
            </a:r>
            <a:r>
              <a:rPr lang="en-US" sz="900" b="1" dirty="0">
                <a:solidFill>
                  <a:prstClr val="white"/>
                </a:solidFill>
              </a:rPr>
              <a:t> </a:t>
            </a:r>
          </a:p>
        </p:txBody>
      </p:sp>
      <p:sp>
        <p:nvSpPr>
          <p:cNvPr id="13" name="Rounded Rectangle 12"/>
          <p:cNvSpPr/>
          <p:nvPr/>
        </p:nvSpPr>
        <p:spPr>
          <a:xfrm>
            <a:off x="4786313" y="4251590"/>
            <a:ext cx="1000125" cy="624938"/>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900" b="1" dirty="0">
                <a:solidFill>
                  <a:prstClr val="white"/>
                </a:solidFill>
              </a:rPr>
              <a:t>DT </a:t>
            </a:r>
            <a:r>
              <a:rPr lang="en-US" sz="900" b="1" dirty="0" err="1">
                <a:solidFill>
                  <a:prstClr val="white"/>
                </a:solidFill>
              </a:rPr>
              <a:t>Programa</a:t>
            </a:r>
            <a:r>
              <a:rPr lang="en-US" sz="900" b="1" dirty="0">
                <a:solidFill>
                  <a:prstClr val="white"/>
                </a:solidFill>
              </a:rPr>
              <a:t> 1: </a:t>
            </a:r>
            <a:r>
              <a:rPr lang="en-US" sz="900" b="1" dirty="0" err="1">
                <a:solidFill>
                  <a:prstClr val="white"/>
                </a:solidFill>
              </a:rPr>
              <a:t>Itensificacion</a:t>
            </a:r>
            <a:r>
              <a:rPr lang="en-US" sz="900" b="1" dirty="0">
                <a:solidFill>
                  <a:prstClr val="white"/>
                </a:solidFill>
              </a:rPr>
              <a:t> Agro-</a:t>
            </a:r>
            <a:r>
              <a:rPr lang="en-US" sz="900" b="1" dirty="0" err="1">
                <a:solidFill>
                  <a:prstClr val="white"/>
                </a:solidFill>
              </a:rPr>
              <a:t>Ecologica</a:t>
            </a:r>
            <a:endParaRPr lang="en-US" sz="900" b="1" dirty="0">
              <a:solidFill>
                <a:prstClr val="white"/>
              </a:solidFill>
            </a:endParaRPr>
          </a:p>
        </p:txBody>
      </p:sp>
      <p:sp>
        <p:nvSpPr>
          <p:cNvPr id="15" name="Rounded Rectangle 14"/>
          <p:cNvSpPr/>
          <p:nvPr/>
        </p:nvSpPr>
        <p:spPr>
          <a:xfrm>
            <a:off x="6496243" y="4157017"/>
            <a:ext cx="1259763" cy="929333"/>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900" dirty="0">
                <a:solidFill>
                  <a:prstClr val="white"/>
                </a:solidFill>
              </a:rPr>
              <a:t>AI Program 3: Promoción de la gestión conjunta de los recursos hídricos superficiales y subterráneos</a:t>
            </a:r>
          </a:p>
        </p:txBody>
      </p:sp>
      <p:sp>
        <p:nvSpPr>
          <p:cNvPr id="17" name="Rounded Rectangle 16"/>
          <p:cNvSpPr/>
          <p:nvPr/>
        </p:nvSpPr>
        <p:spPr>
          <a:xfrm>
            <a:off x="6229350" y="5224849"/>
            <a:ext cx="1600200" cy="617852"/>
          </a:xfrm>
          <a:prstGeom prst="roundRect">
            <a:avLst/>
          </a:prstGeom>
          <a:solidFill>
            <a:srgbClr val="92D050"/>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900" dirty="0">
                <a:solidFill>
                  <a:prstClr val="white"/>
                </a:solidFill>
              </a:rPr>
              <a:t>BD Program 9. </a:t>
            </a:r>
            <a:r>
              <a:rPr lang="es-ES_tradnl" sz="900" dirty="0">
                <a:solidFill>
                  <a:prstClr val="white"/>
                </a:solidFill>
              </a:rPr>
              <a:t>Gestión de la interfaz  entre el ser humano y la biodiversidad</a:t>
            </a:r>
          </a:p>
          <a:p>
            <a:pPr fontAlgn="base">
              <a:spcBef>
                <a:spcPct val="0"/>
              </a:spcBef>
              <a:spcAft>
                <a:spcPct val="0"/>
              </a:spcAft>
            </a:pPr>
            <a:r>
              <a:rPr lang="en-US" sz="900" dirty="0">
                <a:solidFill>
                  <a:prstClr val="white"/>
                </a:solidFill>
              </a:rPr>
              <a:t> </a:t>
            </a:r>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5900" y="1493475"/>
            <a:ext cx="6166625" cy="2524213"/>
          </a:xfrm>
          <a:prstGeom prst="rect">
            <a:avLst/>
          </a:prstGeom>
        </p:spPr>
      </p:pic>
      <p:sp>
        <p:nvSpPr>
          <p:cNvPr id="19" name="Rectangle 18"/>
          <p:cNvSpPr/>
          <p:nvPr/>
        </p:nvSpPr>
        <p:spPr>
          <a:xfrm>
            <a:off x="1526499" y="4371964"/>
            <a:ext cx="4588551" cy="300082"/>
          </a:xfrm>
          <a:prstGeom prst="rect">
            <a:avLst/>
          </a:prstGeom>
        </p:spPr>
        <p:txBody>
          <a:bodyPr wrap="square">
            <a:spAutoFit/>
          </a:bodyPr>
          <a:lstStyle/>
          <a:p>
            <a:r>
              <a:rPr lang="en-US" sz="1350" dirty="0" err="1"/>
              <a:t>Agricultura</a:t>
            </a:r>
            <a:r>
              <a:rPr lang="en-US" sz="1350" dirty="0"/>
              <a:t> no </a:t>
            </a:r>
            <a:r>
              <a:rPr lang="en-US" sz="1350" dirty="0" err="1"/>
              <a:t>sostenible</a:t>
            </a:r>
            <a:r>
              <a:rPr lang="en-US" sz="1350" dirty="0"/>
              <a:t> (DT)</a:t>
            </a:r>
          </a:p>
        </p:txBody>
      </p:sp>
      <p:sp>
        <p:nvSpPr>
          <p:cNvPr id="20" name="Rectangle 19"/>
          <p:cNvSpPr/>
          <p:nvPr/>
        </p:nvSpPr>
        <p:spPr>
          <a:xfrm>
            <a:off x="1526499" y="4612872"/>
            <a:ext cx="4702851" cy="300082"/>
          </a:xfrm>
          <a:prstGeom prst="rect">
            <a:avLst/>
          </a:prstGeom>
        </p:spPr>
        <p:txBody>
          <a:bodyPr wrap="square">
            <a:spAutoFit/>
          </a:bodyPr>
          <a:lstStyle/>
          <a:p>
            <a:r>
              <a:rPr lang="es-ES" sz="1350" dirty="0"/>
              <a:t>Que esta causando </a:t>
            </a:r>
            <a:r>
              <a:rPr lang="es-ES" sz="1350" dirty="0" err="1" smtClean="0"/>
              <a:t>eutroficación</a:t>
            </a:r>
            <a:r>
              <a:rPr lang="es-ES" sz="1350" dirty="0" smtClean="0"/>
              <a:t> </a:t>
            </a:r>
            <a:r>
              <a:rPr lang="es-ES" sz="1350" dirty="0"/>
              <a:t>(AI)</a:t>
            </a:r>
          </a:p>
        </p:txBody>
      </p:sp>
      <p:sp>
        <p:nvSpPr>
          <p:cNvPr id="21" name="Rectangle 20"/>
          <p:cNvSpPr/>
          <p:nvPr/>
        </p:nvSpPr>
        <p:spPr>
          <a:xfrm>
            <a:off x="1522317" y="4855266"/>
            <a:ext cx="4878483" cy="300082"/>
          </a:xfrm>
          <a:prstGeom prst="rect">
            <a:avLst/>
          </a:prstGeom>
        </p:spPr>
        <p:txBody>
          <a:bodyPr wrap="square">
            <a:spAutoFit/>
          </a:bodyPr>
          <a:lstStyle/>
          <a:p>
            <a:r>
              <a:rPr lang="es-PE" sz="1350" dirty="0"/>
              <a:t>e impactando el área protegida  (BD)</a:t>
            </a:r>
          </a:p>
        </p:txBody>
      </p:sp>
      <p:sp>
        <p:nvSpPr>
          <p:cNvPr id="22" name="Rectangle 21"/>
          <p:cNvSpPr/>
          <p:nvPr/>
        </p:nvSpPr>
        <p:spPr>
          <a:xfrm>
            <a:off x="1543050" y="5086350"/>
            <a:ext cx="4000500" cy="300082"/>
          </a:xfrm>
          <a:prstGeom prst="rect">
            <a:avLst/>
          </a:prstGeom>
        </p:spPr>
        <p:txBody>
          <a:bodyPr wrap="square">
            <a:spAutoFit/>
          </a:bodyPr>
          <a:lstStyle/>
          <a:p>
            <a:r>
              <a:rPr lang="es-MX" sz="1350" dirty="0"/>
              <a:t>A través de la deforestación (MCC)</a:t>
            </a:r>
          </a:p>
        </p:txBody>
      </p:sp>
      <p:sp>
        <p:nvSpPr>
          <p:cNvPr id="14" name="Title 1"/>
          <p:cNvSpPr txBox="1">
            <a:spLocks/>
          </p:cNvSpPr>
          <p:nvPr/>
        </p:nvSpPr>
        <p:spPr>
          <a:xfrm>
            <a:off x="1485900" y="800100"/>
            <a:ext cx="6172200" cy="8572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100" dirty="0"/>
              <a:t>GEF-6 </a:t>
            </a:r>
            <a:r>
              <a:rPr lang="en-US" sz="2100" dirty="0" err="1"/>
              <a:t>Pensamiento</a:t>
            </a:r>
            <a:r>
              <a:rPr lang="en-US" sz="2100" dirty="0"/>
              <a:t> </a:t>
            </a:r>
            <a:r>
              <a:rPr lang="en-US" sz="2100" dirty="0" err="1"/>
              <a:t>Integrado</a:t>
            </a:r>
            <a:r>
              <a:rPr lang="en-US" sz="2100" dirty="0"/>
              <a:t>: </a:t>
            </a:r>
            <a:r>
              <a:rPr lang="en-US" sz="2100" dirty="0" err="1"/>
              <a:t>Proyectos</a:t>
            </a:r>
            <a:r>
              <a:rPr lang="en-US" sz="2100" dirty="0"/>
              <a:t> Multi-</a:t>
            </a:r>
            <a:r>
              <a:rPr lang="en-US" sz="2100" dirty="0" err="1"/>
              <a:t>Focales</a:t>
            </a:r>
            <a:endParaRPr lang="en-US" sz="2100" dirty="0"/>
          </a:p>
        </p:txBody>
      </p:sp>
    </p:spTree>
    <p:extLst>
      <p:ext uri="{BB962C8B-B14F-4D97-AF65-F5344CB8AC3E}">
        <p14:creationId xmlns:p14="http://schemas.microsoft.com/office/powerpoint/2010/main" val="1270726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7" grpId="0" animBg="1"/>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noProof="0" dirty="0" smtClean="0"/>
              <a:t>Objetivos de las </a:t>
            </a:r>
            <a:r>
              <a:rPr lang="es-ES_tradnl" dirty="0"/>
              <a:t>A</a:t>
            </a:r>
            <a:r>
              <a:rPr lang="es-ES_tradnl" noProof="0" dirty="0" smtClean="0"/>
              <a:t>reas Focales</a:t>
            </a:r>
            <a:endParaRPr lang="es-ES_tradnl" noProof="0" dirty="0"/>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5562600" y="2667001"/>
            <a:ext cx="3581400" cy="3209150"/>
          </a:xfrm>
          <a:prstGeom prst="rect">
            <a:avLst/>
          </a:prstGeom>
          <a:noFill/>
          <a:ln w="9525">
            <a:noFill/>
            <a:miter lim="800000"/>
            <a:headEnd/>
            <a:tailEnd/>
          </a:ln>
        </p:spPr>
      </p:pic>
      <p:sp>
        <p:nvSpPr>
          <p:cNvPr id="5" name="TextBox 4"/>
          <p:cNvSpPr txBox="1"/>
          <p:nvPr/>
        </p:nvSpPr>
        <p:spPr>
          <a:xfrm>
            <a:off x="7086600" y="3276600"/>
            <a:ext cx="609600" cy="381000"/>
          </a:xfrm>
          <a:prstGeom prst="rect">
            <a:avLst/>
          </a:prstGeom>
          <a:noFill/>
        </p:spPr>
        <p:txBody>
          <a:bodyPr wrap="square" rtlCol="0">
            <a:spAutoFit/>
          </a:bodyPr>
          <a:lstStyle/>
          <a:p>
            <a:pPr algn="ctr"/>
            <a:r>
              <a:rPr lang="en-US" dirty="0" smtClean="0"/>
              <a:t>AF</a:t>
            </a:r>
            <a:endParaRPr lang="en-US" dirty="0"/>
          </a:p>
        </p:txBody>
      </p:sp>
      <p:sp>
        <p:nvSpPr>
          <p:cNvPr id="6" name="TextBox 5"/>
          <p:cNvSpPr txBox="1"/>
          <p:nvPr/>
        </p:nvSpPr>
        <p:spPr>
          <a:xfrm>
            <a:off x="5867400" y="5190109"/>
            <a:ext cx="762000" cy="381000"/>
          </a:xfrm>
          <a:prstGeom prst="rect">
            <a:avLst/>
          </a:prstGeom>
          <a:noFill/>
        </p:spPr>
        <p:txBody>
          <a:bodyPr wrap="square" rtlCol="0">
            <a:spAutoFit/>
          </a:bodyPr>
          <a:lstStyle/>
          <a:p>
            <a:pPr algn="ctr"/>
            <a:r>
              <a:rPr lang="en-US" dirty="0" smtClean="0"/>
              <a:t>AF</a:t>
            </a:r>
            <a:endParaRPr lang="en-US" dirty="0"/>
          </a:p>
        </p:txBody>
      </p:sp>
      <p:sp>
        <p:nvSpPr>
          <p:cNvPr id="7" name="TextBox 6"/>
          <p:cNvSpPr txBox="1"/>
          <p:nvPr/>
        </p:nvSpPr>
        <p:spPr>
          <a:xfrm>
            <a:off x="8077200" y="5190109"/>
            <a:ext cx="685800" cy="381000"/>
          </a:xfrm>
          <a:prstGeom prst="rect">
            <a:avLst/>
          </a:prstGeom>
          <a:noFill/>
        </p:spPr>
        <p:txBody>
          <a:bodyPr wrap="square" rtlCol="0">
            <a:spAutoFit/>
          </a:bodyPr>
          <a:lstStyle/>
          <a:p>
            <a:pPr algn="ctr"/>
            <a:r>
              <a:rPr lang="en-US" dirty="0" smtClean="0"/>
              <a:t>AF</a:t>
            </a:r>
            <a:endParaRPr lang="en-US" dirty="0"/>
          </a:p>
        </p:txBody>
      </p:sp>
      <p:sp>
        <p:nvSpPr>
          <p:cNvPr id="8" name="TextBox 7"/>
          <p:cNvSpPr txBox="1"/>
          <p:nvPr/>
        </p:nvSpPr>
        <p:spPr>
          <a:xfrm>
            <a:off x="6858000" y="4537631"/>
            <a:ext cx="1066800" cy="369332"/>
          </a:xfrm>
          <a:prstGeom prst="rect">
            <a:avLst/>
          </a:prstGeom>
          <a:noFill/>
        </p:spPr>
        <p:txBody>
          <a:bodyPr wrap="square" rtlCol="0">
            <a:spAutoFit/>
          </a:bodyPr>
          <a:lstStyle/>
          <a:p>
            <a:pPr algn="ctr"/>
            <a:r>
              <a:rPr lang="en-US" dirty="0" smtClean="0"/>
              <a:t>MAF</a:t>
            </a:r>
            <a:endParaRPr lang="en-US" dirty="0"/>
          </a:p>
        </p:txBody>
      </p:sp>
      <p:sp>
        <p:nvSpPr>
          <p:cNvPr id="3" name="Content Placeholder 2"/>
          <p:cNvSpPr>
            <a:spLocks noGrp="1"/>
          </p:cNvSpPr>
          <p:nvPr>
            <p:ph idx="1"/>
          </p:nvPr>
        </p:nvSpPr>
        <p:spPr/>
        <p:txBody>
          <a:bodyPr/>
          <a:lstStyle/>
          <a:p>
            <a:r>
              <a:rPr lang="es-ES_tradnl" sz="2000" noProof="0" dirty="0" smtClean="0"/>
              <a:t>Usar el pensamiento integrado, proponer soluciones creativas e incluyentes</a:t>
            </a:r>
          </a:p>
          <a:p>
            <a:r>
              <a:rPr lang="es-ES_tradnl" sz="2000" noProof="0" dirty="0" smtClean="0"/>
              <a:t>Las soluciones deben generar resultados congruentes con los objetivos de las áreas focales en el FMAM-6</a:t>
            </a:r>
          </a:p>
          <a:p>
            <a:r>
              <a:rPr lang="es-ES_tradnl" sz="2000" noProof="0" dirty="0" smtClean="0"/>
              <a:t>Los proyectos en una sola área</a:t>
            </a:r>
            <a:r>
              <a:rPr lang="es-ES_tradnl" sz="2000" baseline="0" noProof="0" dirty="0" smtClean="0"/>
              <a:t> focal</a:t>
            </a:r>
            <a:br>
              <a:rPr lang="es-ES_tradnl" sz="2000" baseline="0" noProof="0" dirty="0" smtClean="0"/>
            </a:br>
            <a:r>
              <a:rPr lang="es-ES_tradnl" sz="2000" baseline="0" noProof="0" dirty="0" smtClean="0"/>
              <a:t>(AF) aún podrían ser necesarios en contextos concretos</a:t>
            </a:r>
            <a:endParaRPr lang="es-ES_tradnl" sz="2000" noProof="0" dirty="0" smtClean="0"/>
          </a:p>
          <a:p>
            <a:r>
              <a:rPr lang="es-ES_tradnl" sz="2000" noProof="0" dirty="0" smtClean="0"/>
              <a:t>Aumento de los proyectos que </a:t>
            </a:r>
            <a:br>
              <a:rPr lang="es-ES_tradnl" sz="2000" noProof="0" dirty="0" smtClean="0"/>
            </a:br>
            <a:r>
              <a:rPr lang="es-ES_tradnl" sz="2000" noProof="0" dirty="0" smtClean="0"/>
              <a:t>abarcan múltiples áreas focales (MAF)</a:t>
            </a:r>
          </a:p>
          <a:p>
            <a:pPr marL="0" indent="0">
              <a:buNone/>
            </a:pPr>
            <a:endParaRPr lang="en-US" dirty="0"/>
          </a:p>
        </p:txBody>
      </p:sp>
    </p:spTree>
    <p:extLst>
      <p:ext uri="{BB962C8B-B14F-4D97-AF65-F5344CB8AC3E}">
        <p14:creationId xmlns:p14="http://schemas.microsoft.com/office/powerpoint/2010/main" val="42078012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
            <a:ext cx="8153400" cy="6115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159" y="110358"/>
            <a:ext cx="9112469" cy="6834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159" y="197069"/>
            <a:ext cx="9109841" cy="6660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4727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 calcmode="lin" valueType="num">
                                      <p:cBhvr additive="base">
                                        <p:cTn id="7" dur="500" fill="hold"/>
                                        <p:tgtEl>
                                          <p:spTgt spid="2055"/>
                                        </p:tgtEl>
                                        <p:attrNameLst>
                                          <p:attrName>ppt_x</p:attrName>
                                        </p:attrNameLst>
                                      </p:cBhvr>
                                      <p:tavLst>
                                        <p:tav tm="0">
                                          <p:val>
                                            <p:strVal val="#ppt_x"/>
                                          </p:val>
                                        </p:tav>
                                        <p:tav tm="100000">
                                          <p:val>
                                            <p:strVal val="#ppt_x"/>
                                          </p:val>
                                        </p:tav>
                                      </p:tavLst>
                                    </p:anim>
                                    <p:anim calcmode="lin" valueType="num">
                                      <p:cBhvr additive="base">
                                        <p:cTn id="8" dur="500" fill="hold"/>
                                        <p:tgtEl>
                                          <p:spTgt spid="205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3"/>
                                        </p:tgtEl>
                                        <p:attrNameLst>
                                          <p:attrName>style.visibility</p:attrName>
                                        </p:attrNameLst>
                                      </p:cBhvr>
                                      <p:to>
                                        <p:strVal val="visible"/>
                                      </p:to>
                                    </p:set>
                                    <p:anim calcmode="lin" valueType="num">
                                      <p:cBhvr additive="base">
                                        <p:cTn id="13" dur="500" fill="hold"/>
                                        <p:tgtEl>
                                          <p:spTgt spid="2053"/>
                                        </p:tgtEl>
                                        <p:attrNameLst>
                                          <p:attrName>ppt_x</p:attrName>
                                        </p:attrNameLst>
                                      </p:cBhvr>
                                      <p:tavLst>
                                        <p:tav tm="0">
                                          <p:val>
                                            <p:strVal val="#ppt_x"/>
                                          </p:val>
                                        </p:tav>
                                        <p:tav tm="100000">
                                          <p:val>
                                            <p:strVal val="#ppt_x"/>
                                          </p:val>
                                        </p:tav>
                                      </p:tavLst>
                                    </p:anim>
                                    <p:anim calcmode="lin" valueType="num">
                                      <p:cBhvr additive="base">
                                        <p:cTn id="14" dur="500" fill="hold"/>
                                        <p:tgtEl>
                                          <p:spTgt spid="20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78A200"/>
          </a:solidFill>
        </p:spPr>
        <p:txBody>
          <a:bodyPr>
            <a:normAutofit/>
          </a:bodyPr>
          <a:lstStyle/>
          <a:p>
            <a:pPr algn="ctr"/>
            <a:r>
              <a:rPr lang="es-ES_tradnl" sz="2000" b="1" dirty="0" smtClean="0">
                <a:solidFill>
                  <a:srgbClr val="4D59A4"/>
                </a:solidFill>
                <a:latin typeface="Arial" pitchFamily="34" charset="0"/>
                <a:cs typeface="Arial" pitchFamily="34" charset="0"/>
              </a:rPr>
              <a:t>Estrategia del FMAM-6 relativa a la biodiversidad</a:t>
            </a:r>
            <a:endParaRPr lang="es-ES_tradnl" sz="2000" b="1" dirty="0">
              <a:solidFill>
                <a:srgbClr val="4D59A4"/>
              </a:solidFill>
              <a:latin typeface="Arial" pitchFamily="34" charset="0"/>
              <a:cs typeface="Arial" pitchFamily="34" charset="0"/>
            </a:endParaRPr>
          </a:p>
        </p:txBody>
      </p:sp>
      <p:sp>
        <p:nvSpPr>
          <p:cNvPr id="2" name="Rounded Rectangle 1"/>
          <p:cNvSpPr/>
          <p:nvPr/>
        </p:nvSpPr>
        <p:spPr>
          <a:xfrm>
            <a:off x="6248400" y="4546523"/>
            <a:ext cx="2745459" cy="772886"/>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10. </a:t>
            </a:r>
            <a:r>
              <a:rPr lang="es-ES_tradnl" sz="1200" dirty="0" smtClean="0">
                <a:solidFill>
                  <a:prstClr val="white"/>
                </a:solidFill>
              </a:rPr>
              <a:t>Integración de la biodiversidad y los servicios de los ecosistemas en la planificación del desarrollo y la financiación</a:t>
            </a:r>
            <a:endParaRPr lang="es-ES_tradnl" sz="1200" dirty="0">
              <a:solidFill>
                <a:prstClr val="white"/>
              </a:solidFill>
            </a:endParaRPr>
          </a:p>
        </p:txBody>
      </p:sp>
      <p:sp>
        <p:nvSpPr>
          <p:cNvPr id="7" name="Rounded Rectangle 6"/>
          <p:cNvSpPr/>
          <p:nvPr/>
        </p:nvSpPr>
        <p:spPr>
          <a:xfrm>
            <a:off x="388545" y="685800"/>
            <a:ext cx="8246068" cy="914400"/>
          </a:xfrm>
          <a:prstGeom prst="roundRect">
            <a:avLst/>
          </a:prstGeom>
          <a:solidFill>
            <a:schemeClr val="bg1"/>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dirty="0" smtClean="0">
                <a:solidFill>
                  <a:prstClr val="black"/>
                </a:solidFill>
              </a:rPr>
              <a:t>Meta: Mantener una diversidad de importancia mundial y los bienes y servicios de los ecosistemas que dicha diversidad proporciona la sociedad</a:t>
            </a:r>
            <a:endParaRPr lang="es-ES_tradnl" dirty="0">
              <a:solidFill>
                <a:prstClr val="black"/>
              </a:solidFill>
            </a:endParaRPr>
          </a:p>
        </p:txBody>
      </p:sp>
      <p:sp>
        <p:nvSpPr>
          <p:cNvPr id="14" name="Up Arrow 13"/>
          <p:cNvSpPr/>
          <p:nvPr/>
        </p:nvSpPr>
        <p:spPr>
          <a:xfrm>
            <a:off x="632553" y="3060154"/>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BD-1:  Mejorar la sostenibilidad de los sistemas de zonas protegidas</a:t>
            </a:r>
            <a:endParaRPr lang="es-ES_tradnl" sz="1600" b="1" dirty="0">
              <a:solidFill>
                <a:prstClr val="white"/>
              </a:solidFill>
            </a:endParaRPr>
          </a:p>
        </p:txBody>
      </p:sp>
      <p:sp>
        <p:nvSpPr>
          <p:cNvPr id="18" name="Rounded Rectangle 17"/>
          <p:cNvSpPr/>
          <p:nvPr/>
        </p:nvSpPr>
        <p:spPr>
          <a:xfrm>
            <a:off x="2362200" y="173755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BD-2: Reducir las amenazas a la biodiversidad de importancia mundial</a:t>
            </a:r>
            <a:endParaRPr lang="es-ES_tradnl" sz="1600" b="1" dirty="0">
              <a:solidFill>
                <a:prstClr val="white"/>
              </a:solidFill>
            </a:endParaRPr>
          </a:p>
        </p:txBody>
      </p:sp>
      <p:sp>
        <p:nvSpPr>
          <p:cNvPr id="19" name="Rounded Rectangle 18"/>
          <p:cNvSpPr/>
          <p:nvPr/>
        </p:nvSpPr>
        <p:spPr>
          <a:xfrm>
            <a:off x="6248400" y="1737553"/>
            <a:ext cx="275258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prstClr val="white"/>
                </a:solidFill>
              </a:rPr>
              <a:t>BD-4: </a:t>
            </a:r>
            <a:r>
              <a:rPr lang="es-ES_tradnl" sz="1400" b="1" dirty="0" smtClean="0">
                <a:solidFill>
                  <a:prstClr val="white"/>
                </a:solidFill>
              </a:rPr>
              <a:t>Integrar la conservación y el uso sostenible de la biodiversidad en paisajes terrestres y marinos y sectores productivos</a:t>
            </a:r>
            <a:endParaRPr lang="es-ES_tradnl" sz="1400" b="1" dirty="0">
              <a:solidFill>
                <a:prstClr val="white"/>
              </a:solidFill>
            </a:endParaRPr>
          </a:p>
        </p:txBody>
      </p:sp>
      <p:sp>
        <p:nvSpPr>
          <p:cNvPr id="22" name="Rounded Rectangle 21"/>
          <p:cNvSpPr/>
          <p:nvPr/>
        </p:nvSpPr>
        <p:spPr>
          <a:xfrm>
            <a:off x="182612" y="3545395"/>
            <a:ext cx="2027188" cy="1265556"/>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 </a:t>
            </a:r>
            <a:r>
              <a:rPr lang="es-ES_tradnl" sz="1200" dirty="0" smtClean="0">
                <a:solidFill>
                  <a:prstClr val="white"/>
                </a:solidFill>
              </a:rPr>
              <a:t>Mejorar la sostenibilidad financiera y la gestión eficaz de la estructura ecológica nacional</a:t>
            </a:r>
            <a:endParaRPr lang="es-ES_tradnl" sz="1200" dirty="0">
              <a:solidFill>
                <a:prstClr val="white"/>
              </a:solidFill>
            </a:endParaRPr>
          </a:p>
        </p:txBody>
      </p:sp>
      <p:sp>
        <p:nvSpPr>
          <p:cNvPr id="23" name="Rounded Rectangle 22"/>
          <p:cNvSpPr/>
          <p:nvPr/>
        </p:nvSpPr>
        <p:spPr>
          <a:xfrm>
            <a:off x="182612" y="4953000"/>
            <a:ext cx="2027188" cy="1295400"/>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200" dirty="0" smtClean="0">
                <a:solidFill>
                  <a:prstClr val="white"/>
                </a:solidFill>
              </a:rPr>
              <a:t>2 . Ampliación del alcance de las zonas protegidas mundiales</a:t>
            </a:r>
            <a:r>
              <a:rPr lang="en-US" sz="1200" dirty="0" smtClean="0">
                <a:solidFill>
                  <a:prstClr val="white"/>
                </a:solidFill>
              </a:rPr>
              <a:t>.</a:t>
            </a:r>
            <a:endParaRPr lang="en-US" sz="1200" dirty="0">
              <a:solidFill>
                <a:prstClr val="white"/>
              </a:solidFill>
            </a:endParaRPr>
          </a:p>
        </p:txBody>
      </p:sp>
      <p:sp>
        <p:nvSpPr>
          <p:cNvPr id="25" name="Rounded Rectangle 24"/>
          <p:cNvSpPr/>
          <p:nvPr/>
        </p:nvSpPr>
        <p:spPr>
          <a:xfrm>
            <a:off x="2362200" y="3546106"/>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3. </a:t>
            </a:r>
            <a:r>
              <a:rPr lang="es-ES_tradnl" sz="1200" dirty="0" smtClean="0">
                <a:solidFill>
                  <a:prstClr val="white"/>
                </a:solidFill>
              </a:rPr>
              <a:t>Prevenir la extinción de especies amenazadas conocidas</a:t>
            </a:r>
            <a:endParaRPr lang="es-ES_tradnl" sz="1200" dirty="0">
              <a:solidFill>
                <a:prstClr val="white"/>
              </a:solidFill>
            </a:endParaRPr>
          </a:p>
        </p:txBody>
      </p:sp>
      <p:sp>
        <p:nvSpPr>
          <p:cNvPr id="28" name="Rounded Rectangle 27"/>
          <p:cNvSpPr/>
          <p:nvPr/>
        </p:nvSpPr>
        <p:spPr>
          <a:xfrm>
            <a:off x="6248400" y="3546725"/>
            <a:ext cx="2763527" cy="782084"/>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200" dirty="0" smtClean="0">
                <a:solidFill>
                  <a:prstClr val="white"/>
                </a:solidFill>
              </a:rPr>
              <a:t>9. Gestión de la interfaz  entre el ser humano y la biodiversidad: enfoque del paisaje terrestre y marino</a:t>
            </a:r>
            <a:endParaRPr lang="es-ES_tradnl" sz="1200" dirty="0">
              <a:solidFill>
                <a:prstClr val="white"/>
              </a:solidFill>
            </a:endParaRPr>
          </a:p>
        </p:txBody>
      </p:sp>
      <p:sp>
        <p:nvSpPr>
          <p:cNvPr id="29" name="Rounded Rectangle 28"/>
          <p:cNvSpPr/>
          <p:nvPr/>
        </p:nvSpPr>
        <p:spPr>
          <a:xfrm>
            <a:off x="2377155" y="4419600"/>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200" dirty="0" smtClean="0">
                <a:solidFill>
                  <a:prstClr val="white"/>
                </a:solidFill>
              </a:rPr>
              <a:t>4. Prevención, control y gestión de especies exóticas invasoras</a:t>
            </a:r>
            <a:r>
              <a:rPr lang="en-US" sz="1200" dirty="0" smtClean="0">
                <a:solidFill>
                  <a:prstClr val="white"/>
                </a:solidFill>
              </a:rPr>
              <a:t>. </a:t>
            </a:r>
            <a:endParaRPr lang="en-US" sz="1200" dirty="0">
              <a:solidFill>
                <a:prstClr val="white"/>
              </a:solidFill>
            </a:endParaRPr>
          </a:p>
        </p:txBody>
      </p:sp>
      <p:sp>
        <p:nvSpPr>
          <p:cNvPr id="31" name="Rounded Rectangle 30"/>
          <p:cNvSpPr/>
          <p:nvPr/>
        </p:nvSpPr>
        <p:spPr>
          <a:xfrm>
            <a:off x="2362200" y="5354703"/>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200" dirty="0" smtClean="0">
                <a:solidFill>
                  <a:prstClr val="white"/>
                </a:solidFill>
              </a:rPr>
              <a:t>5. Aplicación del Protocolo de Cartagena sobre Seguridad de la Biotecnología</a:t>
            </a:r>
            <a:endParaRPr lang="es-ES_tradnl" sz="1200" dirty="0">
              <a:solidFill>
                <a:prstClr val="white"/>
              </a:solidFill>
            </a:endParaRPr>
          </a:p>
        </p:txBody>
      </p:sp>
      <p:sp>
        <p:nvSpPr>
          <p:cNvPr id="32" name="Rounded Rectangle 31"/>
          <p:cNvSpPr/>
          <p:nvPr/>
        </p:nvSpPr>
        <p:spPr>
          <a:xfrm>
            <a:off x="4305082" y="174752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BD-3: Hacer un uso sostenible de la biodiversidad</a:t>
            </a:r>
            <a:endParaRPr lang="es-ES_tradnl" sz="1600" b="1" dirty="0">
              <a:solidFill>
                <a:prstClr val="white"/>
              </a:solidFill>
            </a:endParaRPr>
          </a:p>
        </p:txBody>
      </p:sp>
      <p:sp>
        <p:nvSpPr>
          <p:cNvPr id="33" name="Rounded Rectangle 32"/>
          <p:cNvSpPr/>
          <p:nvPr/>
        </p:nvSpPr>
        <p:spPr>
          <a:xfrm>
            <a:off x="4288346" y="3545395"/>
            <a:ext cx="1786071"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050" dirty="0" smtClean="0">
                <a:solidFill>
                  <a:prstClr val="white"/>
                </a:solidFill>
              </a:rPr>
              <a:t>6. De las cordilleras a los arrecifes: Mantenimiento de la integridad y la función de los arrecifes de coral de importancia mundial</a:t>
            </a:r>
            <a:endParaRPr lang="es-ES_tradnl" sz="1050" dirty="0">
              <a:solidFill>
                <a:prstClr val="white"/>
              </a:solidFill>
            </a:endParaRPr>
          </a:p>
        </p:txBody>
      </p:sp>
      <p:sp>
        <p:nvSpPr>
          <p:cNvPr id="34" name="Rounded Rectangle 33"/>
          <p:cNvSpPr/>
          <p:nvPr/>
        </p:nvSpPr>
        <p:spPr>
          <a:xfrm>
            <a:off x="4321817" y="4501149"/>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7</a:t>
            </a:r>
            <a:r>
              <a:rPr lang="en-US" sz="1200" dirty="0" smtClean="0">
                <a:solidFill>
                  <a:prstClr val="white"/>
                </a:solidFill>
              </a:rPr>
              <a:t>. </a:t>
            </a:r>
            <a:r>
              <a:rPr lang="es-ES_tradnl" sz="1100" dirty="0" smtClean="0">
                <a:solidFill>
                  <a:prstClr val="white"/>
                </a:solidFill>
              </a:rPr>
              <a:t>Garantía del futuro de la agricultura: Uso sostenible de los recursos fitogenéticos y zoogenéticos</a:t>
            </a:r>
            <a:r>
              <a:rPr lang="en-US" sz="1100" dirty="0" smtClean="0">
                <a:solidFill>
                  <a:prstClr val="white"/>
                </a:solidFill>
              </a:rPr>
              <a:t>.</a:t>
            </a:r>
            <a:endParaRPr lang="en-US" sz="1100" dirty="0">
              <a:solidFill>
                <a:prstClr val="white"/>
              </a:solidFill>
            </a:endParaRPr>
          </a:p>
        </p:txBody>
      </p:sp>
      <p:sp>
        <p:nvSpPr>
          <p:cNvPr id="35" name="Rounded Rectangle 34"/>
          <p:cNvSpPr/>
          <p:nvPr/>
        </p:nvSpPr>
        <p:spPr>
          <a:xfrm>
            <a:off x="4321817" y="5416312"/>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8</a:t>
            </a:r>
            <a:r>
              <a:rPr lang="en-US" sz="1200" dirty="0" smtClean="0">
                <a:solidFill>
                  <a:prstClr val="white"/>
                </a:solidFill>
              </a:rPr>
              <a:t>. </a:t>
            </a:r>
            <a:r>
              <a:rPr lang="es-ES_tradnl" sz="1100" dirty="0" smtClean="0">
                <a:solidFill>
                  <a:prstClr val="white"/>
                </a:solidFill>
              </a:rPr>
              <a:t>Aplicación del Protocolo de Nagoya sobre acceso y participación en los beneficios</a:t>
            </a:r>
            <a:endParaRPr lang="es-ES_tradnl" sz="1100" dirty="0">
              <a:solidFill>
                <a:prstClr val="white"/>
              </a:solidFill>
            </a:endParaRPr>
          </a:p>
        </p:txBody>
      </p:sp>
      <p:sp>
        <p:nvSpPr>
          <p:cNvPr id="36" name="Up Arrow 35"/>
          <p:cNvSpPr/>
          <p:nvPr/>
        </p:nvSpPr>
        <p:spPr>
          <a:xfrm>
            <a:off x="4698248" y="309829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461759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2661</TotalTime>
  <Words>1880</Words>
  <Application>Microsoft Office PowerPoint</Application>
  <PresentationFormat>On-screen Show (4:3)</PresentationFormat>
  <Paragraphs>190</Paragraphs>
  <Slides>16</Slides>
  <Notes>15</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16</vt:i4>
      </vt:variant>
    </vt:vector>
  </HeadingPairs>
  <TitlesOfParts>
    <vt:vector size="25" baseType="lpstr">
      <vt:lpstr>ＭＳ Ｐゴシック</vt:lpstr>
      <vt:lpstr>Arial</vt:lpstr>
      <vt:lpstr>Calibri</vt:lpstr>
      <vt:lpstr>Times New Roman</vt:lpstr>
      <vt:lpstr>Wingdings</vt:lpstr>
      <vt:lpstr>1_Office Theme</vt:lpstr>
      <vt:lpstr>3_Office Theme</vt:lpstr>
      <vt:lpstr>2_Office Theme</vt:lpstr>
      <vt:lpstr>Adobe Acrobat Document</vt:lpstr>
      <vt:lpstr>  Programación Estratégica  del FMAM-6 y Estudios de Casos  </vt:lpstr>
      <vt:lpstr>PowerPoint Presentation</vt:lpstr>
      <vt:lpstr>Estrategia FMAM 2020</vt:lpstr>
      <vt:lpstr>Pensamiento Integrado</vt:lpstr>
      <vt:lpstr>Pensamiento Integrado en Mesoamerica</vt:lpstr>
      <vt:lpstr>Water, Food, Energy Nexus</vt:lpstr>
      <vt:lpstr>Objetivos de las Areas Focales</vt:lpstr>
      <vt:lpstr>PowerPoint Presentation</vt:lpstr>
      <vt:lpstr>Estrategia del FMAM-6 relativa a la biodiversidad</vt:lpstr>
      <vt:lpstr>Estrategia del FMAM-6: Mitigación del Cambio Climático</vt:lpstr>
      <vt:lpstr>Estrategia del FMAM-6 relativa a la degradación de la tierra</vt:lpstr>
      <vt:lpstr>Estrategia del FMAM-6 relativa a la gestión forestal sostenible</vt:lpstr>
      <vt:lpstr>Estrategia del FMAM-6 relativa a las aguas internacionales</vt:lpstr>
      <vt:lpstr>PowerPoint Presentation</vt:lpstr>
      <vt:lpstr>FMAM-6: Estrategia Adaptación al Cambio Climático</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Nicolas Alejandro Marquez Pizzanelli</cp:lastModifiedBy>
  <cp:revision>118</cp:revision>
  <cp:lastPrinted>2015-02-17T20:47:39Z</cp:lastPrinted>
  <dcterms:created xsi:type="dcterms:W3CDTF">2013-04-08T16:30:17Z</dcterms:created>
  <dcterms:modified xsi:type="dcterms:W3CDTF">2015-03-30T22:31:38Z</dcterms:modified>
</cp:coreProperties>
</file>