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8" r:id="rId4"/>
    <p:sldId id="258" r:id="rId5"/>
    <p:sldId id="270" r:id="rId6"/>
    <p:sldId id="259"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3A5A24"/>
    <a:srgbClr val="43682A"/>
    <a:srgbClr val="008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61406" autoAdjust="0"/>
  </p:normalViewPr>
  <p:slideViewPr>
    <p:cSldViewPr snapToGrid="0">
      <p:cViewPr varScale="1">
        <p:scale>
          <a:sx n="71" d="100"/>
          <a:sy n="71" d="100"/>
        </p:scale>
        <p:origin x="13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1D63F-07D7-4E74-AFF0-1380D54579A3}" type="datetimeFigureOut">
              <a:rPr lang="en-US" smtClean="0"/>
              <a:t>5/17/2017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42C27-37DE-4F49-B994-073AB3994D49}" type="slidenum">
              <a:rPr lang="en-US" smtClean="0"/>
              <a:t>‹#›</a:t>
            </a:fld>
            <a:endParaRPr lang="en-US" dirty="0"/>
          </a:p>
        </p:txBody>
      </p:sp>
    </p:spTree>
    <p:extLst>
      <p:ext uri="{BB962C8B-B14F-4D97-AF65-F5344CB8AC3E}">
        <p14:creationId xmlns:p14="http://schemas.microsoft.com/office/powerpoint/2010/main" val="3725765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that we are looking at this </a:t>
            </a:r>
            <a:r>
              <a:rPr lang="en-US" baseline="0" dirty="0"/>
              <a:t>issue is because GEF 7 needs to refocus attention on achieving transformative impacts- some call  it tipping or flipping – but ultimately it means departing from business as usual to achieve a new lasting and impactful preferred state. Easy examples of this include the shift from incandescent lamps to CFLs and now to LED lamps. In the GEF we are now looking to achieve transformative impacts which cut across multiple focal areas to  achieve multiple benefits aligned to the SDGs. </a:t>
            </a:r>
          </a:p>
          <a:p>
            <a:endParaRPr lang="en-US" baseline="0" dirty="0"/>
          </a:p>
          <a:p>
            <a:r>
              <a:rPr lang="en-US" baseline="0" dirty="0"/>
              <a:t>A question: Who of you have witnessed a transformative GEF supported program in your country… hands up…  and ask a bit about them – the name and why transformative </a:t>
            </a:r>
          </a:p>
          <a:p>
            <a:endParaRPr lang="en-US" baseline="0" dirty="0"/>
          </a:p>
          <a:p>
            <a:r>
              <a:rPr lang="en-US" baseline="0" dirty="0"/>
              <a:t>This session is based on World Bank report titled “</a:t>
            </a:r>
            <a:r>
              <a:rPr lang="en-US" sz="1200" b="0" i="0" u="none" strike="noStrike" kern="1200" baseline="0" dirty="0">
                <a:solidFill>
                  <a:schemeClr val="tx1"/>
                </a:solidFill>
                <a:latin typeface="+mn-lt"/>
                <a:ea typeface="+mn-ea"/>
                <a:cs typeface="+mn-cs"/>
              </a:rPr>
              <a:t> Supporting Transformational Change for Poverty Reduction and Shared Prosperity” </a:t>
            </a:r>
            <a:endParaRPr lang="en-US" baseline="0" dirty="0"/>
          </a:p>
          <a:p>
            <a:r>
              <a:rPr lang="en-US" baseline="0" dirty="0"/>
              <a:t>https://ieg.worldbankgroup.org/Data/reports/WBGSupportTransformationalEngagements.pdf</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C542C27-37DE-4F49-B994-073AB3994D49}" type="slidenum">
              <a:rPr lang="en-US" smtClean="0"/>
              <a:t>1</a:t>
            </a:fld>
            <a:endParaRPr lang="en-US" dirty="0"/>
          </a:p>
        </p:txBody>
      </p:sp>
    </p:spTree>
    <p:extLst>
      <p:ext uri="{BB962C8B-B14F-4D97-AF65-F5344CB8AC3E}">
        <p14:creationId xmlns:p14="http://schemas.microsoft.com/office/powerpoint/2010/main" val="281570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bank has undertaken an</a:t>
            </a:r>
            <a:r>
              <a:rPr lang="en-US" baseline="0" dirty="0"/>
              <a:t> extensive review of the mechanisms which achieve transformative impacts. Either one or all of these mechanisms need to be engaged to achieve transformation:</a:t>
            </a:r>
          </a:p>
          <a:p>
            <a:pPr marL="171450" indent="-171450">
              <a:buFontTx/>
              <a:buChar char="-"/>
            </a:pPr>
            <a:r>
              <a:rPr lang="en-US" baseline="0" dirty="0"/>
              <a:t>Removing binding constraints or barriers: something which from GEF perspective you are all familiar with. </a:t>
            </a:r>
          </a:p>
          <a:p>
            <a:pPr marL="171450" indent="-171450">
              <a:buFontTx/>
              <a:buChar char="-"/>
            </a:pPr>
            <a:r>
              <a:rPr lang="en-US" baseline="0" dirty="0"/>
              <a:t>Use of cross sectoral approaches: binding constraints are very often require concerted action on several fronts. For instance stopping illegal poaching of elephant requires action on multiple fronts. We need to address the supply side of the ivory trade by stopping poaching through enforcement, creating eco-tourism livelihoods and real value for communities to maintain wildlife. On the demand side we need to persuade countries to stop the import of ivory, and educate those buying ivory about the impact they are having on elephants and communities.  </a:t>
            </a:r>
          </a:p>
          <a:p>
            <a:pPr marL="171450" indent="-171450">
              <a:buFontTx/>
              <a:buChar char="-"/>
            </a:pPr>
            <a:r>
              <a:rPr lang="en-US" baseline="0" dirty="0"/>
              <a:t>Scaling up: the GEF has been highly successful at supporting innovation and at piloting but the ultimate success of new ideas is whether they can be scaled up – and so we placing increased attention on asking what the replication, scaling up and lessons learnt and dissemination plan is in GEF supported projects</a:t>
            </a:r>
          </a:p>
          <a:p>
            <a:pPr marL="171450" indent="-171450">
              <a:buFontTx/>
              <a:buChar char="-"/>
            </a:pPr>
            <a:r>
              <a:rPr lang="en-US" baseline="0" dirty="0"/>
              <a:t>Behavioral change: Unless stakeholders change their behavior, transformation does not occur – again the ivory example is a good example – it is only once we change to the new way of doing things that transformation comes about</a:t>
            </a:r>
            <a:endParaRPr lang="en-US" dirty="0"/>
          </a:p>
        </p:txBody>
      </p:sp>
      <p:sp>
        <p:nvSpPr>
          <p:cNvPr id="4" name="Slide Number Placeholder 3"/>
          <p:cNvSpPr>
            <a:spLocks noGrp="1"/>
          </p:cNvSpPr>
          <p:nvPr>
            <p:ph type="sldNum" sz="quarter" idx="10"/>
          </p:nvPr>
        </p:nvSpPr>
        <p:spPr/>
        <p:txBody>
          <a:bodyPr/>
          <a:lstStyle/>
          <a:p>
            <a:fld id="{BC542C27-37DE-4F49-B994-073AB3994D49}" type="slidenum">
              <a:rPr lang="en-US" smtClean="0"/>
              <a:t>2</a:t>
            </a:fld>
            <a:endParaRPr lang="en-US" dirty="0"/>
          </a:p>
        </p:txBody>
      </p:sp>
    </p:spTree>
    <p:extLst>
      <p:ext uri="{BB962C8B-B14F-4D97-AF65-F5344CB8AC3E}">
        <p14:creationId xmlns:p14="http://schemas.microsoft.com/office/powerpoint/2010/main" val="22056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42C27-37DE-4F49-B994-073AB3994D49}" type="slidenum">
              <a:rPr lang="en-US" smtClean="0"/>
              <a:t>3</a:t>
            </a:fld>
            <a:endParaRPr lang="en-US" dirty="0"/>
          </a:p>
        </p:txBody>
      </p:sp>
    </p:spTree>
    <p:extLst>
      <p:ext uri="{BB962C8B-B14F-4D97-AF65-F5344CB8AC3E}">
        <p14:creationId xmlns:p14="http://schemas.microsoft.com/office/powerpoint/2010/main" val="2734104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 are several other factors</a:t>
            </a:r>
            <a:r>
              <a:rPr lang="en-US" baseline="0" dirty="0"/>
              <a:t> which also prove important for transformation to take off – these are all factors which you have previously encountered:</a:t>
            </a:r>
          </a:p>
          <a:p>
            <a:pPr marL="171450" indent="-171450">
              <a:buFontTx/>
              <a:buChar char="-"/>
            </a:pPr>
            <a:r>
              <a:rPr lang="en-US" baseline="0" dirty="0"/>
              <a:t>Enabling environment and political economy: in its simplest form I am sure that you have often felt that you can not do something  because the law, policy or powerful vested interests are not on your side …. Yet we know that with political and effort these can be changed. Question give me some examples? </a:t>
            </a:r>
          </a:p>
          <a:p>
            <a:pPr marL="171450" indent="-171450">
              <a:buFontTx/>
              <a:buChar char="-"/>
            </a:pPr>
            <a:r>
              <a:rPr lang="en-US" baseline="0" dirty="0"/>
              <a:t>Need for upstream analytical work: often we do need to undertake analytical work- get the facts on the table to understand a sector, the size and scale of the issue and the stakeholders to be engaged</a:t>
            </a:r>
          </a:p>
          <a:p>
            <a:pPr marL="171450" indent="-171450">
              <a:buFontTx/>
              <a:buChar char="-"/>
            </a:pPr>
            <a:r>
              <a:rPr lang="en-US" baseline="0" dirty="0"/>
              <a:t>Sustained and continuous engagement: all too often we only deal with part of the problem or do not sustain engagement over time – only to see a good project or program not achieving transformation because it is not sustained or continued and so things return back to where they were. Question give me some examples? </a:t>
            </a:r>
          </a:p>
          <a:p>
            <a:pPr marL="171450" indent="-171450">
              <a:buFontTx/>
              <a:buChar char="-"/>
            </a:pPr>
            <a:r>
              <a:rPr lang="en-US" baseline="0" dirty="0"/>
              <a:t>Innovative approaches: Transformation requires innovation and calculated risk taking/ mitigation</a:t>
            </a:r>
            <a:endParaRPr lang="en-US" dirty="0"/>
          </a:p>
        </p:txBody>
      </p:sp>
      <p:sp>
        <p:nvSpPr>
          <p:cNvPr id="4" name="Slide Number Placeholder 3"/>
          <p:cNvSpPr>
            <a:spLocks noGrp="1"/>
          </p:cNvSpPr>
          <p:nvPr>
            <p:ph type="sldNum" sz="quarter" idx="10"/>
          </p:nvPr>
        </p:nvSpPr>
        <p:spPr/>
        <p:txBody>
          <a:bodyPr/>
          <a:lstStyle/>
          <a:p>
            <a:fld id="{BC542C27-37DE-4F49-B994-073AB3994D49}" type="slidenum">
              <a:rPr lang="en-US" smtClean="0"/>
              <a:t>4</a:t>
            </a:fld>
            <a:endParaRPr lang="en-US" dirty="0"/>
          </a:p>
        </p:txBody>
      </p:sp>
    </p:spTree>
    <p:extLst>
      <p:ext uri="{BB962C8B-B14F-4D97-AF65-F5344CB8AC3E}">
        <p14:creationId xmlns:p14="http://schemas.microsoft.com/office/powerpoint/2010/main" val="58991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542C27-37DE-4F49-B994-073AB3994D49}" type="slidenum">
              <a:rPr lang="en-US" smtClean="0"/>
              <a:t>5</a:t>
            </a:fld>
            <a:endParaRPr lang="en-US" dirty="0"/>
          </a:p>
        </p:txBody>
      </p:sp>
    </p:spTree>
    <p:extLst>
      <p:ext uri="{BB962C8B-B14F-4D97-AF65-F5344CB8AC3E}">
        <p14:creationId xmlns:p14="http://schemas.microsoft.com/office/powerpoint/2010/main" val="2880243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Rigorous diagnostics</a:t>
            </a:r>
            <a:r>
              <a:rPr lang="en-US" baseline="0" dirty="0"/>
              <a:t>: Sometimes needed to ensure that we understand the problem correctly and the theory of change to design the program correctly</a:t>
            </a:r>
          </a:p>
          <a:p>
            <a:pPr marL="171450" indent="-171450">
              <a:buFontTx/>
              <a:buChar char="-"/>
            </a:pPr>
            <a:r>
              <a:rPr lang="en-US" baseline="0" dirty="0"/>
              <a:t>GEF Agencies and countries need to pay more careful attention to recognizing the comparative advantages of the different GEF agencies so that you use GEF resources to achieve transformative impacts. We have 3 broad types of agencies: </a:t>
            </a:r>
          </a:p>
          <a:p>
            <a:pPr marL="628650" lvl="1" indent="-171450">
              <a:buFontTx/>
              <a:buChar char="-"/>
            </a:pPr>
            <a:r>
              <a:rPr lang="en-US" baseline="0" dirty="0"/>
              <a:t>UN agencies including UNEP, UNDP, FAO with strong capacity building skills and some science and technical skills</a:t>
            </a:r>
          </a:p>
          <a:p>
            <a:pPr marL="628650" lvl="1" indent="-171450">
              <a:buFontTx/>
              <a:buChar char="-"/>
            </a:pPr>
            <a:r>
              <a:rPr lang="en-US" baseline="0" dirty="0"/>
              <a:t>NGOs - smaller scale niche activities including execution. </a:t>
            </a:r>
          </a:p>
          <a:p>
            <a:pPr marL="628650" lvl="1" indent="-171450">
              <a:buFontTx/>
              <a:buChar char="-"/>
            </a:pPr>
            <a:r>
              <a:rPr lang="en-US" baseline="0" dirty="0"/>
              <a:t>MDB which have the capability to support large transformative programs working especially with your ministries of finance/ the economy  infrastructure and the private sector to help deliver transformative results. The MDBs will be delivering over $400 billion of development assistance towards the SDGs over 4 years compared to the GEFs $4 billion over that period…. think about that size and scale to deliver transformative results.  </a:t>
            </a:r>
          </a:p>
          <a:p>
            <a:pPr marL="171450" indent="-171450">
              <a:buFontTx/>
              <a:buChar char="-"/>
            </a:pPr>
            <a:r>
              <a:rPr lang="en-US" dirty="0"/>
              <a:t>Build on mechanisms which support</a:t>
            </a:r>
            <a:r>
              <a:rPr lang="en-US" baseline="0" dirty="0"/>
              <a:t> transformation: In the GEF we more often see sustained engagements in the transboundary water sector which is often positive – at the same time we sometimes see project after project with no transformative results achieved. </a:t>
            </a:r>
          </a:p>
          <a:p>
            <a:pPr marL="0" indent="0">
              <a:buFontTx/>
              <a:buNone/>
            </a:pPr>
            <a:r>
              <a:rPr lang="en-US" baseline="0" dirty="0"/>
              <a:t>-   Coalitions:  These are often important  for achieving results – and often the best results are achieved where substantial coalitions are built and engaged. At the same time we all see partnerships being built and falling apart because they have no real goals.</a:t>
            </a:r>
          </a:p>
          <a:p>
            <a:pPr marL="0" indent="0">
              <a:buFontTx/>
              <a:buNone/>
            </a:pPr>
            <a:r>
              <a:rPr lang="en-US" baseline="0" dirty="0"/>
              <a:t>-  Staying the course - We have spoken about this already</a:t>
            </a:r>
            <a:endParaRPr lang="en-US" dirty="0"/>
          </a:p>
        </p:txBody>
      </p:sp>
      <p:sp>
        <p:nvSpPr>
          <p:cNvPr id="4" name="Slide Number Placeholder 3"/>
          <p:cNvSpPr>
            <a:spLocks noGrp="1"/>
          </p:cNvSpPr>
          <p:nvPr>
            <p:ph type="sldNum" sz="quarter" idx="10"/>
          </p:nvPr>
        </p:nvSpPr>
        <p:spPr/>
        <p:txBody>
          <a:bodyPr/>
          <a:lstStyle/>
          <a:p>
            <a:fld id="{BC542C27-37DE-4F49-B994-073AB3994D49}" type="slidenum">
              <a:rPr lang="en-US" smtClean="0"/>
              <a:t>6</a:t>
            </a:fld>
            <a:endParaRPr lang="en-US" dirty="0"/>
          </a:p>
        </p:txBody>
      </p:sp>
    </p:spTree>
    <p:extLst>
      <p:ext uri="{BB962C8B-B14F-4D97-AF65-F5344CB8AC3E}">
        <p14:creationId xmlns:p14="http://schemas.microsoft.com/office/powerpoint/2010/main" val="60044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C542C27-37DE-4F49-B994-073AB3994D49}" type="slidenum">
              <a:rPr lang="en-US" smtClean="0"/>
              <a:t>7</a:t>
            </a:fld>
            <a:endParaRPr lang="en-US" dirty="0"/>
          </a:p>
        </p:txBody>
      </p:sp>
    </p:spTree>
    <p:extLst>
      <p:ext uri="{BB962C8B-B14F-4D97-AF65-F5344CB8AC3E}">
        <p14:creationId xmlns:p14="http://schemas.microsoft.com/office/powerpoint/2010/main" val="76264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222724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222035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14481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182758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250279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128376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349117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369567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342264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50056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F2AB2C-3B73-43D3-A71A-6C56D5E4D05A}" type="datetimeFigureOut">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A458F1-07A5-49AB-BF9D-6E52C7507B04}" type="slidenum">
              <a:rPr lang="en-US" smtClean="0"/>
              <a:t>‹#›</a:t>
            </a:fld>
            <a:endParaRPr lang="en-US" dirty="0"/>
          </a:p>
        </p:txBody>
      </p:sp>
    </p:spTree>
    <p:extLst>
      <p:ext uri="{BB962C8B-B14F-4D97-AF65-F5344CB8AC3E}">
        <p14:creationId xmlns:p14="http://schemas.microsoft.com/office/powerpoint/2010/main" val="380343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2AB2C-3B73-43D3-A71A-6C56D5E4D05A}" type="datetimeFigureOut">
              <a:rPr lang="en-US" smtClean="0"/>
              <a:t>5/17/2017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458F1-07A5-49AB-BF9D-6E52C7507B04}" type="slidenum">
              <a:rPr lang="en-US" smtClean="0"/>
              <a:t>‹#›</a:t>
            </a:fld>
            <a:endParaRPr lang="en-US" dirty="0"/>
          </a:p>
        </p:txBody>
      </p:sp>
    </p:spTree>
    <p:extLst>
      <p:ext uri="{BB962C8B-B14F-4D97-AF65-F5344CB8AC3E}">
        <p14:creationId xmlns:p14="http://schemas.microsoft.com/office/powerpoint/2010/main" val="208030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3.emf"/><Relationship Id="rId4" Type="http://schemas.openxmlformats.org/officeDocument/2006/relationships/image" Target="../media/image2.PNG"/><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Using the GEF to </a:t>
            </a:r>
            <a:r>
              <a:rPr lang="en-US" b="1" dirty="0" smtClean="0"/>
              <a:t>Achieve Transformation</a:t>
            </a:r>
            <a:endParaRPr lang="en-US" b="1" dirty="0"/>
          </a:p>
        </p:txBody>
      </p:sp>
      <p:sp>
        <p:nvSpPr>
          <p:cNvPr id="3" name="Subtitle 2"/>
          <p:cNvSpPr>
            <a:spLocks noGrp="1"/>
          </p:cNvSpPr>
          <p:nvPr>
            <p:ph type="subTitle" idx="1"/>
          </p:nvPr>
        </p:nvSpPr>
        <p:spPr>
          <a:xfrm>
            <a:off x="555816" y="4247494"/>
            <a:ext cx="9144000" cy="943068"/>
          </a:xfrm>
        </p:spPr>
        <p:txBody>
          <a:bodyPr>
            <a:noAutofit/>
          </a:bodyPr>
          <a:lstStyle/>
          <a:p>
            <a:pPr algn="l"/>
            <a:r>
              <a:rPr lang="en-US" sz="2250" b="1" i="1" dirty="0" smtClean="0">
                <a:solidFill>
                  <a:srgbClr val="008EC0"/>
                </a:solidFill>
              </a:rPr>
              <a:t>Raul Alfaro-Pelico, World Bank Group</a:t>
            </a:r>
            <a:endParaRPr lang="en-US" sz="2250" b="1" i="1" dirty="0">
              <a:solidFill>
                <a:srgbClr val="008EC0"/>
              </a:solidFill>
            </a:endParaRPr>
          </a:p>
          <a:p>
            <a:pPr algn="l"/>
            <a:r>
              <a:rPr lang="en-US" sz="2250" b="1" i="1" dirty="0">
                <a:solidFill>
                  <a:srgbClr val="002060"/>
                </a:solidFill>
              </a:rPr>
              <a:t>GEF Caribbean </a:t>
            </a:r>
            <a:r>
              <a:rPr lang="en-US" sz="2250" b="1" i="1" dirty="0" smtClean="0">
                <a:solidFill>
                  <a:srgbClr val="002060"/>
                </a:solidFill>
              </a:rPr>
              <a:t>Expanded Constituency Workshop: Grenada - May 17, 2017</a:t>
            </a:r>
            <a:endParaRPr lang="en-US" sz="2250" b="1" i="1" dirty="0">
              <a:solidFill>
                <a:srgbClr val="002060"/>
              </a:solidFill>
            </a:endParaRPr>
          </a:p>
        </p:txBody>
      </p:sp>
      <p:pic>
        <p:nvPicPr>
          <p:cNvPr id="4" name="Picture 3" descr="GEF-PPT-BG.png"/>
          <p:cNvPicPr>
            <a:picLocks noChangeAspect="1"/>
          </p:cNvPicPr>
          <p:nvPr/>
        </p:nvPicPr>
        <p:blipFill>
          <a:blip r:embed="rId3" cstate="print"/>
          <a:stretch>
            <a:fillRect/>
          </a:stretch>
        </p:blipFill>
        <p:spPr>
          <a:xfrm>
            <a:off x="0" y="5257800"/>
            <a:ext cx="12192000" cy="1600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2425" y="6103899"/>
            <a:ext cx="3889575" cy="754101"/>
          </a:xfrm>
          <a:prstGeom prst="rect">
            <a:avLst/>
          </a:prstGeom>
        </p:spPr>
      </p:pic>
    </p:spTree>
    <p:extLst>
      <p:ext uri="{BB962C8B-B14F-4D97-AF65-F5344CB8AC3E}">
        <p14:creationId xmlns:p14="http://schemas.microsoft.com/office/powerpoint/2010/main" val="2636896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Four M</a:t>
            </a:r>
            <a:r>
              <a:rPr lang="en-US" b="1" dirty="0" smtClean="0"/>
              <a:t>echanisms </a:t>
            </a:r>
            <a:r>
              <a:rPr lang="en-US" b="1" dirty="0" smtClean="0"/>
              <a:t>S</a:t>
            </a:r>
            <a:r>
              <a:rPr lang="en-US" b="1" dirty="0" smtClean="0"/>
              <a:t>upporting Transformation </a:t>
            </a:r>
            <a:endParaRPr lang="en-US" b="1" dirty="0"/>
          </a:p>
        </p:txBody>
      </p:sp>
      <p:sp>
        <p:nvSpPr>
          <p:cNvPr id="5" name="Content Placeholder 4"/>
          <p:cNvSpPr>
            <a:spLocks noGrp="1"/>
          </p:cNvSpPr>
          <p:nvPr>
            <p:ph idx="1"/>
          </p:nvPr>
        </p:nvSpPr>
        <p:spPr>
          <a:xfrm>
            <a:off x="838200" y="1778491"/>
            <a:ext cx="10515600" cy="4351338"/>
          </a:xfrm>
        </p:spPr>
        <p:txBody>
          <a:bodyPr/>
          <a:lstStyle/>
          <a:p>
            <a:r>
              <a:rPr lang="en-US" b="1" dirty="0"/>
              <a:t>Removal of binding constraints/barriers</a:t>
            </a:r>
            <a:r>
              <a:rPr lang="en-US" dirty="0"/>
              <a:t>: towards achieving an </a:t>
            </a:r>
            <a:r>
              <a:rPr lang="en-US" dirty="0" smtClean="0"/>
              <a:t>objective / </a:t>
            </a:r>
            <a:r>
              <a:rPr lang="en-US" dirty="0"/>
              <a:t>innovation</a:t>
            </a:r>
          </a:p>
          <a:p>
            <a:r>
              <a:rPr lang="en-US" b="1" dirty="0"/>
              <a:t>Use of cross sectoral approaches:  </a:t>
            </a:r>
            <a:r>
              <a:rPr lang="en-US" dirty="0"/>
              <a:t>Key to addressing multiple issues/ (achieving depth to transformation)</a:t>
            </a:r>
          </a:p>
          <a:p>
            <a:r>
              <a:rPr lang="en-US" b="1" dirty="0"/>
              <a:t>Scaling up: </a:t>
            </a:r>
            <a:r>
              <a:rPr lang="en-US" dirty="0"/>
              <a:t>Scaling up is needed to achieve impact</a:t>
            </a:r>
          </a:p>
          <a:p>
            <a:r>
              <a:rPr lang="en-US" b="1" dirty="0"/>
              <a:t>Behavioral change: </a:t>
            </a:r>
            <a:r>
              <a:rPr lang="en-US" dirty="0"/>
              <a:t>Created through combination of </a:t>
            </a:r>
            <a:r>
              <a:rPr lang="en-US" dirty="0" smtClean="0"/>
              <a:t>incentives</a:t>
            </a:r>
            <a:r>
              <a:rPr lang="en-US" dirty="0"/>
              <a:t>, regulation, use of market forces and information flow (sustain transformation)</a:t>
            </a:r>
          </a:p>
          <a:p>
            <a:endParaRPr lang="en-US" dirty="0"/>
          </a:p>
          <a:p>
            <a:endParaRPr lang="en-US" dirty="0"/>
          </a:p>
        </p:txBody>
      </p:sp>
      <p:pic>
        <p:nvPicPr>
          <p:cNvPr id="4" name="Picture 3" descr="GEF-PPT-BG.png"/>
          <p:cNvPicPr>
            <a:picLocks noChangeAspect="1"/>
          </p:cNvPicPr>
          <p:nvPr/>
        </p:nvPicPr>
        <p:blipFill>
          <a:blip r:embed="rId3" cstate="print"/>
          <a:stretch>
            <a:fillRect/>
          </a:stretch>
        </p:blipFill>
        <p:spPr>
          <a:xfrm>
            <a:off x="0" y="5257800"/>
            <a:ext cx="12192000" cy="1600200"/>
          </a:xfrm>
          <a:prstGeom prst="rect">
            <a:avLst/>
          </a:prstGeom>
        </p:spPr>
      </p:pic>
    </p:spTree>
    <p:extLst>
      <p:ext uri="{BB962C8B-B14F-4D97-AF65-F5344CB8AC3E}">
        <p14:creationId xmlns:p14="http://schemas.microsoft.com/office/powerpoint/2010/main" val="3266726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18130" y="1786030"/>
            <a:ext cx="8295701" cy="5018183"/>
          </a:xfrm>
          <a:prstGeom prst="rect">
            <a:avLst/>
          </a:prstGeom>
        </p:spPr>
      </p:pic>
      <p:sp>
        <p:nvSpPr>
          <p:cNvPr id="10" name="Title 1"/>
          <p:cNvSpPr txBox="1">
            <a:spLocks/>
          </p:cNvSpPr>
          <p:nvPr/>
        </p:nvSpPr>
        <p:spPr>
          <a:xfrm>
            <a:off x="2322395" y="550844"/>
            <a:ext cx="8901630" cy="1123720"/>
          </a:xfrm>
          <a:prstGeom prst="rect">
            <a:avLst/>
          </a:prstGeom>
        </p:spPr>
        <p:txBody>
          <a:bodyP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1200" b="1" dirty="0">
                <a:solidFill>
                  <a:schemeClr val="tx2"/>
                </a:solidFill>
              </a:rPr>
              <a:t>Caribbean Sea Supports 37 Coastal Countries’ Economies </a:t>
            </a:r>
          </a:p>
          <a:p>
            <a:r>
              <a:rPr lang="en-US" sz="11200" b="1" dirty="0">
                <a:solidFill>
                  <a:schemeClr val="tx2"/>
                </a:solidFill>
              </a:rPr>
              <a:t>and </a:t>
            </a:r>
            <a:r>
              <a:rPr lang="en-US" sz="11200" b="1" dirty="0">
                <a:solidFill>
                  <a:schemeClr val="tx2"/>
                </a:solidFill>
              </a:rPr>
              <a:t>40 m</a:t>
            </a:r>
            <a:r>
              <a:rPr lang="en-US" sz="11200" b="1" dirty="0">
                <a:solidFill>
                  <a:schemeClr val="tx2"/>
                </a:solidFill>
              </a:rPr>
              <a:t>illion people that live on the coast</a:t>
            </a:r>
            <a:endParaRPr lang="en-US" sz="11200" dirty="0">
              <a:solidFill>
                <a:schemeClr val="tx2"/>
              </a:solidFill>
            </a:endParaRPr>
          </a:p>
          <a:p>
            <a:r>
              <a:rPr lang="en-US" sz="4800" dirty="0"/>
              <a:t/>
            </a:r>
            <a:br>
              <a:rPr lang="en-US" sz="4800" dirty="0"/>
            </a:br>
            <a:endParaRPr lang="en-US" sz="4800" dirty="0"/>
          </a:p>
        </p:txBody>
      </p:sp>
      <p:sp>
        <p:nvSpPr>
          <p:cNvPr id="4" name="Rectangle 3"/>
          <p:cNvSpPr/>
          <p:nvPr/>
        </p:nvSpPr>
        <p:spPr>
          <a:xfrm>
            <a:off x="5431349" y="1364052"/>
            <a:ext cx="2460873" cy="919907"/>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US" b="1" dirty="0"/>
          </a:p>
          <a:p>
            <a:r>
              <a:rPr lang="en-US" b="1" dirty="0">
                <a:solidFill>
                  <a:schemeClr val="tx2"/>
                </a:solidFill>
              </a:rPr>
              <a:t>166 million people</a:t>
            </a:r>
            <a:r>
              <a:rPr lang="en-US" dirty="0">
                <a:solidFill>
                  <a:schemeClr val="tx2"/>
                </a:solidFill>
              </a:rPr>
              <a:t> live within 100 kilometers of the Caribbean coast</a:t>
            </a: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0738" y="4980423"/>
            <a:ext cx="2289881" cy="151797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74" y="119063"/>
            <a:ext cx="1238250" cy="159577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8808" y="6471488"/>
            <a:ext cx="1747942" cy="338887"/>
          </a:xfrm>
          <a:prstGeom prst="rect">
            <a:avLst/>
          </a:prstGeom>
        </p:spPr>
      </p:pic>
      <p:sp>
        <p:nvSpPr>
          <p:cNvPr id="8" name="TextBox 7"/>
          <p:cNvSpPr txBox="1"/>
          <p:nvPr/>
        </p:nvSpPr>
        <p:spPr>
          <a:xfrm>
            <a:off x="2030021" y="166687"/>
            <a:ext cx="9834563" cy="438582"/>
          </a:xfrm>
          <a:prstGeom prst="rect">
            <a:avLst/>
          </a:prstGeom>
          <a:noFill/>
        </p:spPr>
        <p:txBody>
          <a:bodyPr wrap="square" rtlCol="0">
            <a:spAutoFit/>
          </a:bodyPr>
          <a:lstStyle/>
          <a:p>
            <a:r>
              <a:rPr lang="en-US" sz="2250" b="1" dirty="0"/>
              <a:t>Towards a </a:t>
            </a:r>
            <a:r>
              <a:rPr lang="en-US" sz="2250" b="1" dirty="0">
                <a:solidFill>
                  <a:srgbClr val="00B0F0"/>
                </a:solidFill>
              </a:rPr>
              <a:t>Blue Economy</a:t>
            </a:r>
            <a:r>
              <a:rPr lang="en-US" sz="2250" b="1" dirty="0"/>
              <a:t>: A Promise for Sustainable Growth in the Caribbean</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174" y="1718238"/>
            <a:ext cx="1216179" cy="28201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30754" y="4069950"/>
            <a:ext cx="2286000" cy="1907153"/>
          </a:xfrm>
          <a:prstGeom prst="rect">
            <a:avLst/>
          </a:prstGeom>
        </p:spPr>
      </p:pic>
      <p:sp>
        <p:nvSpPr>
          <p:cNvPr id="12" name="TextBox 11"/>
          <p:cNvSpPr txBox="1"/>
          <p:nvPr/>
        </p:nvSpPr>
        <p:spPr>
          <a:xfrm>
            <a:off x="7950998" y="2476107"/>
            <a:ext cx="4024421" cy="26545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25" b="1" dirty="0"/>
              <a:t>The Proposed Policy Framework For A Caribbean Blue Economy</a:t>
            </a: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1847" y="2916937"/>
            <a:ext cx="5000625" cy="319945"/>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623" y="72305"/>
            <a:ext cx="1213989" cy="1142133"/>
          </a:xfrm>
          <a:prstGeom prst="rect">
            <a:avLst/>
          </a:prstGeom>
        </p:spPr>
      </p:pic>
      <p:sp>
        <p:nvSpPr>
          <p:cNvPr id="15" name="Oval 14"/>
          <p:cNvSpPr/>
          <p:nvPr/>
        </p:nvSpPr>
        <p:spPr>
          <a:xfrm>
            <a:off x="9144000" y="3375242"/>
            <a:ext cx="2962260" cy="1559829"/>
          </a:xfrm>
          <a:prstGeom prst="ellipse">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IDA-18 $75 billion</a:t>
            </a:r>
          </a:p>
          <a:p>
            <a:pPr algn="ctr"/>
            <a:r>
              <a:rPr lang="en-US" sz="1400" b="1" dirty="0" smtClean="0">
                <a:solidFill>
                  <a:schemeClr val="bg1"/>
                </a:solidFill>
              </a:rPr>
              <a:t>Climate Investment Funds</a:t>
            </a:r>
          </a:p>
          <a:p>
            <a:pPr algn="ctr"/>
            <a:r>
              <a:rPr lang="en-US" sz="1400" b="1" dirty="0" smtClean="0">
                <a:solidFill>
                  <a:schemeClr val="bg1"/>
                </a:solidFill>
              </a:rPr>
              <a:t>Leveraging Opportunities (GEF-7, IBRD, Donors)</a:t>
            </a:r>
            <a:r>
              <a:rPr lang="en-US" sz="1400" b="1" dirty="0" smtClean="0">
                <a:solidFill>
                  <a:schemeClr val="bg1"/>
                </a:solidFill>
              </a:rPr>
              <a:t> </a:t>
            </a:r>
            <a:endParaRPr lang="en-US" sz="1400" b="1" dirty="0">
              <a:solidFill>
                <a:schemeClr val="bg1"/>
              </a:solidFill>
            </a:endParaRPr>
          </a:p>
        </p:txBody>
      </p:sp>
      <p:grpSp>
        <p:nvGrpSpPr>
          <p:cNvPr id="17" name="Group 16"/>
          <p:cNvGrpSpPr/>
          <p:nvPr/>
        </p:nvGrpSpPr>
        <p:grpSpPr>
          <a:xfrm>
            <a:off x="5416754" y="4927950"/>
            <a:ext cx="3337435" cy="1015663"/>
            <a:chOff x="7151006" y="15253040"/>
            <a:chExt cx="10679793" cy="3250118"/>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grpSpPr>
        <p:sp>
          <p:nvSpPr>
            <p:cNvPr id="18" name="TextBox 17"/>
            <p:cNvSpPr txBox="1"/>
            <p:nvPr/>
          </p:nvSpPr>
          <p:spPr>
            <a:xfrm>
              <a:off x="7151006" y="15253040"/>
              <a:ext cx="5029200" cy="3250118"/>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142875" indent="-142875">
                <a:buFont typeface="Arial" charset="0"/>
                <a:buChar char="•"/>
              </a:pPr>
              <a:r>
                <a:rPr lang="en-US" sz="1000" dirty="0"/>
                <a:t>Minerals, Sand, Gravel</a:t>
              </a:r>
            </a:p>
            <a:p>
              <a:pPr marL="142875" indent="-142875">
                <a:buFont typeface="Arial" charset="0"/>
                <a:buChar char="•"/>
              </a:pPr>
              <a:r>
                <a:rPr lang="en-US" sz="1000" dirty="0"/>
                <a:t>Seafood</a:t>
              </a:r>
            </a:p>
            <a:p>
              <a:pPr marL="142875" indent="-142875">
                <a:buFont typeface="Arial" charset="0"/>
                <a:buChar char="•"/>
              </a:pPr>
              <a:r>
                <a:rPr lang="en-US" sz="1000" dirty="0"/>
                <a:t>Energy</a:t>
              </a:r>
            </a:p>
            <a:p>
              <a:pPr marL="142875" indent="-142875">
                <a:buFont typeface="Arial" charset="0"/>
                <a:buChar char="•"/>
              </a:pPr>
              <a:r>
                <a:rPr lang="en-US" sz="1000" dirty="0"/>
                <a:t>Biodiversity</a:t>
              </a:r>
            </a:p>
            <a:p>
              <a:pPr marL="142875" indent="-142875">
                <a:buFont typeface="Arial" charset="0"/>
                <a:buChar char="•"/>
              </a:pPr>
              <a:r>
                <a:rPr lang="en-US" sz="1000" dirty="0"/>
                <a:t>Marine Biotechnology</a:t>
              </a:r>
            </a:p>
            <a:p>
              <a:endParaRPr lang="en-US" sz="1000" dirty="0"/>
            </a:p>
          </p:txBody>
        </p:sp>
        <p:sp>
          <p:nvSpPr>
            <p:cNvPr id="19" name="TextBox 18"/>
            <p:cNvSpPr txBox="1"/>
            <p:nvPr/>
          </p:nvSpPr>
          <p:spPr>
            <a:xfrm>
              <a:off x="12180206" y="15253040"/>
              <a:ext cx="5650593" cy="3250118"/>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spAutoFit/>
            </a:bodyPr>
            <a:lstStyle/>
            <a:p>
              <a:pPr marL="142875" indent="-142875">
                <a:buFont typeface="Arial" charset="0"/>
                <a:buChar char="•"/>
              </a:pPr>
              <a:r>
                <a:rPr lang="en-US" sz="1000" dirty="0"/>
                <a:t>Transport and Trade</a:t>
              </a:r>
            </a:p>
            <a:p>
              <a:pPr marL="142875" indent="-142875">
                <a:buFont typeface="Arial" charset="0"/>
                <a:buChar char="•"/>
              </a:pPr>
              <a:r>
                <a:rPr lang="en-US" sz="1000" dirty="0"/>
                <a:t>Coastal Protection</a:t>
              </a:r>
            </a:p>
            <a:p>
              <a:pPr marL="142875" indent="-142875">
                <a:buFont typeface="Arial" charset="0"/>
                <a:buChar char="•"/>
              </a:pPr>
              <a:r>
                <a:rPr lang="en-US" sz="1000" dirty="0"/>
                <a:t>Waste Disposal</a:t>
              </a:r>
            </a:p>
            <a:p>
              <a:pPr marL="142875" indent="-142875">
                <a:buFont typeface="Arial" charset="0"/>
                <a:buChar char="•"/>
              </a:pPr>
              <a:r>
                <a:rPr lang="en-US" sz="1000" dirty="0"/>
                <a:t>Carbon Sequestration</a:t>
              </a:r>
            </a:p>
            <a:p>
              <a:pPr marL="142875" indent="-142875">
                <a:buFont typeface="Arial" charset="0"/>
                <a:buChar char="•"/>
              </a:pPr>
              <a:r>
                <a:rPr lang="en-US" sz="1000" dirty="0"/>
                <a:t>Tourism and Recreation</a:t>
              </a:r>
            </a:p>
            <a:p>
              <a:endParaRPr lang="en-US" sz="1000" dirty="0"/>
            </a:p>
          </p:txBody>
        </p:sp>
      </p:grpSp>
      <p:sp>
        <p:nvSpPr>
          <p:cNvPr id="20" name="TextBox 19"/>
          <p:cNvSpPr txBox="1"/>
          <p:nvPr/>
        </p:nvSpPr>
        <p:spPr>
          <a:xfrm>
            <a:off x="3130754" y="5940745"/>
            <a:ext cx="4024421" cy="26545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125" b="1" dirty="0"/>
              <a:t>Two Parallel Trends In The Global Oceans</a:t>
            </a:r>
          </a:p>
        </p:txBody>
      </p:sp>
      <p:sp>
        <p:nvSpPr>
          <p:cNvPr id="21" name="TextBox 20"/>
          <p:cNvSpPr txBox="1"/>
          <p:nvPr/>
        </p:nvSpPr>
        <p:spPr>
          <a:xfrm>
            <a:off x="256194" y="4699224"/>
            <a:ext cx="2574692" cy="1569660"/>
          </a:xfrm>
          <a:prstGeom prst="rect">
            <a:avLst/>
          </a:prstGeom>
          <a:noFill/>
        </p:spPr>
        <p:txBody>
          <a:bodyPr wrap="square" rtlCol="0">
            <a:spAutoFit/>
          </a:bodyPr>
          <a:lstStyle/>
          <a:p>
            <a:r>
              <a:rPr lang="en-US" sz="1200" b="1" i="1" dirty="0"/>
              <a:t>The vast economic value derived from the Caribbean Sea is projected to continue growing in the coming decades. The economic growth and sustainable development of the region is however threatened by the continued degradation of the marine environment…</a:t>
            </a:r>
            <a:r>
              <a:rPr lang="en-US" sz="1200" b="1" dirty="0"/>
              <a:t> </a:t>
            </a:r>
            <a:endParaRPr lang="en-US" sz="1200" b="1" i="1" dirty="0"/>
          </a:p>
        </p:txBody>
      </p:sp>
      <p:sp>
        <p:nvSpPr>
          <p:cNvPr id="22" name="TextBox 21"/>
          <p:cNvSpPr txBox="1"/>
          <p:nvPr/>
        </p:nvSpPr>
        <p:spPr>
          <a:xfrm>
            <a:off x="134816" y="2134566"/>
            <a:ext cx="1626749" cy="2677656"/>
          </a:xfrm>
          <a:prstGeom prst="rect">
            <a:avLst/>
          </a:prstGeom>
          <a:noFill/>
        </p:spPr>
        <p:txBody>
          <a:bodyPr wrap="square" rtlCol="0">
            <a:spAutoFit/>
          </a:bodyPr>
          <a:lstStyle/>
          <a:p>
            <a:pPr marL="142875" indent="-142875">
              <a:buFont typeface="Arial" charset="0"/>
              <a:buChar char="•"/>
            </a:pPr>
            <a:r>
              <a:rPr lang="en-US" sz="1200" b="1" dirty="0"/>
              <a:t>The Fisheries sector generates </a:t>
            </a:r>
            <a:r>
              <a:rPr lang="en-US" sz="1200" b="1" dirty="0">
                <a:solidFill>
                  <a:srgbClr val="00B0F0"/>
                </a:solidFill>
              </a:rPr>
              <a:t>$1.2 billion USD annually </a:t>
            </a:r>
            <a:r>
              <a:rPr lang="en-US" sz="1200" b="1" dirty="0"/>
              <a:t>in export earnings; </a:t>
            </a:r>
          </a:p>
          <a:p>
            <a:pPr marL="142875" indent="-142875">
              <a:buFont typeface="Arial" charset="0"/>
              <a:buChar char="•"/>
            </a:pPr>
            <a:r>
              <a:rPr lang="en-US" sz="1200" b="1" dirty="0"/>
              <a:t>Tourism across Caribbean Islands generates approx</a:t>
            </a:r>
            <a:r>
              <a:rPr lang="en-US" sz="1200" b="1" dirty="0">
                <a:solidFill>
                  <a:srgbClr val="00B0F0"/>
                </a:solidFill>
              </a:rPr>
              <a:t>. $47 billion USD annually;</a:t>
            </a:r>
          </a:p>
          <a:p>
            <a:pPr marL="142875" indent="-142875">
              <a:buFont typeface="Arial" charset="0"/>
              <a:buChar char="•"/>
            </a:pPr>
            <a:r>
              <a:rPr lang="en-US" sz="1200" b="1" dirty="0"/>
              <a:t>Sea-based oil and gas generates approximately </a:t>
            </a:r>
            <a:r>
              <a:rPr lang="en-US" sz="1200" b="1" dirty="0">
                <a:solidFill>
                  <a:srgbClr val="00B0F0"/>
                </a:solidFill>
              </a:rPr>
              <a:t>$40 billion USD annually. </a:t>
            </a:r>
          </a:p>
        </p:txBody>
      </p:sp>
      <p:sp>
        <p:nvSpPr>
          <p:cNvPr id="23" name="TextBox 22"/>
          <p:cNvSpPr txBox="1"/>
          <p:nvPr/>
        </p:nvSpPr>
        <p:spPr>
          <a:xfrm>
            <a:off x="1449139" y="1288656"/>
            <a:ext cx="3987032" cy="430887"/>
          </a:xfrm>
          <a:prstGeom prst="rect">
            <a:avLst/>
          </a:prstGeom>
          <a:noFill/>
        </p:spPr>
        <p:txBody>
          <a:bodyPr wrap="square" rtlCol="0">
            <a:spAutoFit/>
          </a:bodyPr>
          <a:lstStyle/>
          <a:p>
            <a:r>
              <a:rPr lang="en-US" sz="1100" b="1" i="1" dirty="0"/>
              <a:t>The </a:t>
            </a:r>
            <a:r>
              <a:rPr lang="en-US" sz="1100" b="1" i="1" dirty="0">
                <a:solidFill>
                  <a:srgbClr val="00B0F0"/>
                </a:solidFill>
              </a:rPr>
              <a:t>$407 Billion USD/Yr. Caribbean Ocean Economy </a:t>
            </a:r>
            <a:r>
              <a:rPr lang="en-US" sz="1100" b="1" i="1" dirty="0"/>
              <a:t>is Dominated by Shipping &amp; Tourism, Oil/Gas, Fisheries and Aquaculture </a:t>
            </a:r>
          </a:p>
        </p:txBody>
      </p:sp>
      <p:pic>
        <p:nvPicPr>
          <p:cNvPr id="3" name="Picture 2"/>
          <p:cNvPicPr>
            <a:picLocks noChangeAspect="1"/>
          </p:cNvPicPr>
          <p:nvPr/>
        </p:nvPicPr>
        <p:blipFill>
          <a:blip r:embed="rId11"/>
          <a:stretch>
            <a:fillRect/>
          </a:stretch>
        </p:blipFill>
        <p:spPr>
          <a:xfrm>
            <a:off x="7999799" y="1356642"/>
            <a:ext cx="4010025" cy="1000125"/>
          </a:xfrm>
          <a:prstGeom prst="rect">
            <a:avLst/>
          </a:prstGeom>
        </p:spPr>
      </p:pic>
      <p:pic>
        <p:nvPicPr>
          <p:cNvPr id="24" name="Picture 23" descr="GEF-PPT-BG.png"/>
          <p:cNvPicPr>
            <a:picLocks noChangeAspect="1"/>
          </p:cNvPicPr>
          <p:nvPr/>
        </p:nvPicPr>
        <p:blipFill>
          <a:blip r:embed="rId12" cstate="print"/>
          <a:stretch>
            <a:fillRect/>
          </a:stretch>
        </p:blipFill>
        <p:spPr>
          <a:xfrm>
            <a:off x="13447" y="6155885"/>
            <a:ext cx="5143500" cy="702088"/>
          </a:xfrm>
          <a:prstGeom prst="rect">
            <a:avLst/>
          </a:prstGeom>
        </p:spPr>
      </p:pic>
    </p:spTree>
    <p:extLst>
      <p:ext uri="{BB962C8B-B14F-4D97-AF65-F5344CB8AC3E}">
        <p14:creationId xmlns:p14="http://schemas.microsoft.com/office/powerpoint/2010/main" val="346604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else may be required to support transformation?</a:t>
            </a:r>
          </a:p>
        </p:txBody>
      </p:sp>
      <p:sp>
        <p:nvSpPr>
          <p:cNvPr id="3" name="Content Placeholder 2"/>
          <p:cNvSpPr>
            <a:spLocks noGrp="1"/>
          </p:cNvSpPr>
          <p:nvPr>
            <p:ph idx="1"/>
          </p:nvPr>
        </p:nvSpPr>
        <p:spPr/>
        <p:txBody>
          <a:bodyPr/>
          <a:lstStyle/>
          <a:p>
            <a:r>
              <a:rPr lang="en-US" b="1" dirty="0"/>
              <a:t>Enabling environment and political economy: </a:t>
            </a:r>
            <a:r>
              <a:rPr lang="en-US" dirty="0"/>
              <a:t>Need to address difficult issues in the political economy to push through reforms</a:t>
            </a:r>
          </a:p>
          <a:p>
            <a:r>
              <a:rPr lang="en-US" b="1" dirty="0"/>
              <a:t>Upstream analytics, </a:t>
            </a:r>
            <a:r>
              <a:rPr lang="en-US" dirty="0"/>
              <a:t>strong design and implementation is essential</a:t>
            </a:r>
          </a:p>
          <a:p>
            <a:r>
              <a:rPr lang="en-US" b="1" dirty="0"/>
              <a:t>Sustained and continuous engagement </a:t>
            </a:r>
            <a:r>
              <a:rPr lang="en-US" dirty="0"/>
              <a:t>needed</a:t>
            </a:r>
          </a:p>
          <a:p>
            <a:r>
              <a:rPr lang="en-US" b="1" dirty="0"/>
              <a:t>Innovative approaches: </a:t>
            </a:r>
            <a:r>
              <a:rPr lang="en-US" dirty="0"/>
              <a:t>need to scale innovation correctly and use  adaptive practices to reduce risks</a:t>
            </a:r>
          </a:p>
          <a:p>
            <a:endParaRPr lang="en-US" dirty="0"/>
          </a:p>
        </p:txBody>
      </p:sp>
      <p:pic>
        <p:nvPicPr>
          <p:cNvPr id="4" name="Picture 3" descr="GEF-PPT-BG.png"/>
          <p:cNvPicPr>
            <a:picLocks noChangeAspect="1"/>
          </p:cNvPicPr>
          <p:nvPr/>
        </p:nvPicPr>
        <p:blipFill>
          <a:blip r:embed="rId3" cstate="print"/>
          <a:stretch>
            <a:fillRect/>
          </a:stretch>
        </p:blipFill>
        <p:spPr>
          <a:xfrm>
            <a:off x="0" y="5257800"/>
            <a:ext cx="12192000" cy="1600200"/>
          </a:xfrm>
          <a:prstGeom prst="rect">
            <a:avLst/>
          </a:prstGeom>
        </p:spPr>
      </p:pic>
    </p:spTree>
    <p:extLst>
      <p:ext uri="{BB962C8B-B14F-4D97-AF65-F5344CB8AC3E}">
        <p14:creationId xmlns:p14="http://schemas.microsoft.com/office/powerpoint/2010/main" val="396799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74" y="119063"/>
            <a:ext cx="1238250" cy="15957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8808" y="6471488"/>
            <a:ext cx="1747942" cy="338887"/>
          </a:xfrm>
          <a:prstGeom prst="rect">
            <a:avLst/>
          </a:prstGeom>
        </p:spPr>
      </p:pic>
      <p:sp>
        <p:nvSpPr>
          <p:cNvPr id="8" name="TextBox 7"/>
          <p:cNvSpPr txBox="1"/>
          <p:nvPr/>
        </p:nvSpPr>
        <p:spPr>
          <a:xfrm>
            <a:off x="2030021" y="166687"/>
            <a:ext cx="9834563" cy="438582"/>
          </a:xfrm>
          <a:prstGeom prst="rect">
            <a:avLst/>
          </a:prstGeom>
          <a:noFill/>
        </p:spPr>
        <p:txBody>
          <a:bodyPr wrap="square" rtlCol="0">
            <a:spAutoFit/>
          </a:bodyPr>
          <a:lstStyle/>
          <a:p>
            <a:r>
              <a:rPr lang="en-US" sz="2250" b="1" dirty="0"/>
              <a:t>Towards a </a:t>
            </a:r>
            <a:r>
              <a:rPr lang="en-US" sz="2250" b="1" dirty="0">
                <a:solidFill>
                  <a:srgbClr val="00B0F0"/>
                </a:solidFill>
              </a:rPr>
              <a:t>Blue Economy</a:t>
            </a:r>
            <a:r>
              <a:rPr lang="en-US" sz="2250" b="1" dirty="0"/>
              <a:t>: A Promise for Sustainable Growth in the Caribbean</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174" y="1718238"/>
            <a:ext cx="1216179" cy="28201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23" y="72305"/>
            <a:ext cx="1213989" cy="1142133"/>
          </a:xfrm>
          <a:prstGeom prst="rect">
            <a:avLst/>
          </a:prstGeom>
        </p:spPr>
      </p:pic>
      <p:pic>
        <p:nvPicPr>
          <p:cNvPr id="24" name="Picture 23" descr="GEF-PPT-BG.png"/>
          <p:cNvPicPr>
            <a:picLocks noChangeAspect="1"/>
          </p:cNvPicPr>
          <p:nvPr/>
        </p:nvPicPr>
        <p:blipFill>
          <a:blip r:embed="rId7" cstate="print"/>
          <a:stretch>
            <a:fillRect/>
          </a:stretch>
        </p:blipFill>
        <p:spPr>
          <a:xfrm>
            <a:off x="13447" y="6155885"/>
            <a:ext cx="5143500" cy="702088"/>
          </a:xfrm>
          <a:prstGeom prst="rect">
            <a:avLst/>
          </a:prstGeom>
        </p:spPr>
      </p:pic>
      <p:sp>
        <p:nvSpPr>
          <p:cNvPr id="25" name="Title 1"/>
          <p:cNvSpPr txBox="1">
            <a:spLocks/>
          </p:cNvSpPr>
          <p:nvPr/>
        </p:nvSpPr>
        <p:spPr>
          <a:xfrm>
            <a:off x="1820473" y="186592"/>
            <a:ext cx="8649223"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tx2"/>
                </a:solidFill>
              </a:rPr>
              <a:t>Grenada’s Transition to A Blue Economy</a:t>
            </a:r>
            <a:endParaRPr lang="en-US" sz="2800" b="1" dirty="0">
              <a:solidFill>
                <a:schemeClr val="tx2"/>
              </a:solidFill>
            </a:endParaRPr>
          </a:p>
        </p:txBody>
      </p:sp>
      <p:pic>
        <p:nvPicPr>
          <p:cNvPr id="26" name="Picture 25"/>
          <p:cNvPicPr>
            <a:picLocks noChangeAspect="1"/>
          </p:cNvPicPr>
          <p:nvPr/>
        </p:nvPicPr>
        <p:blipFill>
          <a:blip r:embed="rId8"/>
          <a:stretch>
            <a:fillRect/>
          </a:stretch>
        </p:blipFill>
        <p:spPr>
          <a:xfrm>
            <a:off x="1820473" y="1049349"/>
            <a:ext cx="4253468" cy="2579351"/>
          </a:xfrm>
          <a:prstGeom prst="rect">
            <a:avLst/>
          </a:prstGeom>
        </p:spPr>
      </p:pic>
      <p:sp>
        <p:nvSpPr>
          <p:cNvPr id="27" name="TextBox 26"/>
          <p:cNvSpPr txBox="1"/>
          <p:nvPr/>
        </p:nvSpPr>
        <p:spPr>
          <a:xfrm>
            <a:off x="6282021" y="1058179"/>
            <a:ext cx="4279409" cy="3231654"/>
          </a:xfrm>
          <a:prstGeom prst="rect">
            <a:avLst/>
          </a:prstGeom>
          <a:noFill/>
        </p:spPr>
        <p:txBody>
          <a:bodyPr wrap="square" rtlCol="0">
            <a:spAutoFit/>
          </a:bodyPr>
          <a:lstStyle/>
          <a:p>
            <a:pPr marL="285750" indent="-285750">
              <a:buFont typeface="Wingdings" panose="05000000000000000000" pitchFamily="2" charset="2"/>
              <a:buChar char="ü"/>
            </a:pPr>
            <a:r>
              <a:rPr lang="en-US" sz="1700" b="1" dirty="0">
                <a:solidFill>
                  <a:schemeClr val="tx2"/>
                </a:solidFill>
              </a:rPr>
              <a:t>F</a:t>
            </a:r>
            <a:r>
              <a:rPr lang="en-US" sz="1700" b="1" dirty="0">
                <a:solidFill>
                  <a:schemeClr val="tx2"/>
                </a:solidFill>
              </a:rPr>
              <a:t>irst Caribbean country to develop a </a:t>
            </a:r>
            <a:r>
              <a:rPr lang="en-US" sz="1700" b="1" u="sng" dirty="0">
                <a:solidFill>
                  <a:schemeClr val="tx2"/>
                </a:solidFill>
              </a:rPr>
              <a:t>Blue Growth Vision and Master Plan </a:t>
            </a:r>
          </a:p>
          <a:p>
            <a:pPr marL="285750" indent="-285750">
              <a:buFont typeface="Wingdings" panose="05000000000000000000" pitchFamily="2" charset="2"/>
              <a:buChar char="ü"/>
            </a:pPr>
            <a:endParaRPr lang="en-US" sz="1700" b="1" dirty="0">
              <a:solidFill>
                <a:schemeClr val="tx2"/>
              </a:solidFill>
            </a:endParaRPr>
          </a:p>
          <a:p>
            <a:pPr marL="285750" indent="-285750">
              <a:buFont typeface="Wingdings" panose="05000000000000000000" pitchFamily="2" charset="2"/>
              <a:buChar char="ü"/>
            </a:pPr>
            <a:r>
              <a:rPr lang="en-US" sz="1700" b="1" dirty="0">
                <a:solidFill>
                  <a:schemeClr val="tx2"/>
                </a:solidFill>
              </a:rPr>
              <a:t>Committed to conserve at least 25% of its Coastal Area; Tops in the OECS </a:t>
            </a:r>
          </a:p>
          <a:p>
            <a:pPr marL="285750" indent="-285750">
              <a:buFont typeface="Wingdings" panose="05000000000000000000" pitchFamily="2" charset="2"/>
              <a:buChar char="ü"/>
            </a:pPr>
            <a:endParaRPr lang="en-US" sz="1700" b="1" dirty="0">
              <a:solidFill>
                <a:schemeClr val="tx2"/>
              </a:solidFill>
            </a:endParaRPr>
          </a:p>
          <a:p>
            <a:pPr marL="285750" indent="-285750">
              <a:buFont typeface="Wingdings" panose="05000000000000000000" pitchFamily="2" charset="2"/>
              <a:buChar char="ü"/>
            </a:pPr>
            <a:r>
              <a:rPr lang="en-US" sz="1700" b="1" dirty="0">
                <a:solidFill>
                  <a:schemeClr val="tx2"/>
                </a:solidFill>
              </a:rPr>
              <a:t>N</a:t>
            </a:r>
            <a:r>
              <a:rPr lang="en-US" sz="1700" b="1" dirty="0">
                <a:solidFill>
                  <a:schemeClr val="tx2"/>
                </a:solidFill>
              </a:rPr>
              <a:t>ew </a:t>
            </a:r>
            <a:r>
              <a:rPr lang="en-US" sz="1700" b="1" dirty="0">
                <a:solidFill>
                  <a:schemeClr val="tx2"/>
                </a:solidFill>
              </a:rPr>
              <a:t>I</a:t>
            </a:r>
            <a:r>
              <a:rPr lang="en-US" sz="1700" b="1" dirty="0">
                <a:solidFill>
                  <a:schemeClr val="tx2"/>
                </a:solidFill>
              </a:rPr>
              <a:t>ntegrated Coastal Zone Policy supports sustainable tourism, high-value fish export, and future ocean aquaculture</a:t>
            </a:r>
          </a:p>
          <a:p>
            <a:pPr marL="285750" indent="-285750">
              <a:buFont typeface="Wingdings" panose="05000000000000000000" pitchFamily="2" charset="2"/>
              <a:buChar char="ü"/>
            </a:pPr>
            <a:endParaRPr lang="en-US" sz="1700" b="1" dirty="0">
              <a:solidFill>
                <a:schemeClr val="tx2"/>
              </a:solidFill>
            </a:endParaRPr>
          </a:p>
          <a:p>
            <a:pPr marL="285750" indent="-285750">
              <a:buFont typeface="Wingdings" panose="05000000000000000000" pitchFamily="2" charset="2"/>
              <a:buChar char="ü"/>
            </a:pPr>
            <a:r>
              <a:rPr lang="en-US" sz="1700" b="1" dirty="0">
                <a:solidFill>
                  <a:schemeClr val="tx2"/>
                </a:solidFill>
              </a:rPr>
              <a:t>Recognition that Blue Economy leads to Blue Growth</a:t>
            </a:r>
            <a:endParaRPr lang="en-US" sz="1700" b="1" dirty="0">
              <a:solidFill>
                <a:schemeClr val="tx2"/>
              </a:solidFill>
            </a:endParaRPr>
          </a:p>
        </p:txBody>
      </p:sp>
      <p:pic>
        <p:nvPicPr>
          <p:cNvPr id="28" name="Picture 27"/>
          <p:cNvPicPr>
            <a:picLocks noChangeAspect="1"/>
          </p:cNvPicPr>
          <p:nvPr/>
        </p:nvPicPr>
        <p:blipFill>
          <a:blip r:embed="rId9"/>
          <a:stretch>
            <a:fillRect/>
          </a:stretch>
        </p:blipFill>
        <p:spPr>
          <a:xfrm>
            <a:off x="6388591" y="4289833"/>
            <a:ext cx="3305060" cy="1866772"/>
          </a:xfrm>
          <a:prstGeom prst="rect">
            <a:avLst/>
          </a:prstGeom>
        </p:spPr>
      </p:pic>
      <p:pic>
        <p:nvPicPr>
          <p:cNvPr id="29" name="Picture 28"/>
          <p:cNvPicPr>
            <a:picLocks noChangeAspect="1"/>
          </p:cNvPicPr>
          <p:nvPr/>
        </p:nvPicPr>
        <p:blipFill>
          <a:blip r:embed="rId10"/>
          <a:stretch>
            <a:fillRect/>
          </a:stretch>
        </p:blipFill>
        <p:spPr>
          <a:xfrm>
            <a:off x="1844794" y="3713743"/>
            <a:ext cx="4204827" cy="2442862"/>
          </a:xfrm>
          <a:prstGeom prst="rect">
            <a:avLst/>
          </a:prstGeom>
        </p:spPr>
      </p:pic>
    </p:spTree>
    <p:extLst>
      <p:ext uri="{BB962C8B-B14F-4D97-AF65-F5344CB8AC3E}">
        <p14:creationId xmlns:p14="http://schemas.microsoft.com/office/powerpoint/2010/main" val="4049335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t>
            </a:r>
            <a:r>
              <a:rPr lang="en-US" b="1" dirty="0" smtClean="0"/>
              <a:t>does this mean </a:t>
            </a:r>
            <a:r>
              <a:rPr lang="en-US" b="1" dirty="0"/>
              <a:t>for </a:t>
            </a:r>
            <a:r>
              <a:rPr lang="en-US" b="1" dirty="0" smtClean="0"/>
              <a:t>you and the </a:t>
            </a:r>
            <a:r>
              <a:rPr lang="en-US" b="1" dirty="0" smtClean="0"/>
              <a:t>GEF </a:t>
            </a:r>
            <a:r>
              <a:rPr lang="en-US" b="1" dirty="0"/>
              <a:t>Agencies </a:t>
            </a:r>
            <a:r>
              <a:rPr lang="en-US" b="1" dirty="0" smtClean="0"/>
              <a:t>supporting your country? </a:t>
            </a:r>
            <a:endParaRPr lang="en-US" b="1" dirty="0"/>
          </a:p>
        </p:txBody>
      </p:sp>
      <p:sp>
        <p:nvSpPr>
          <p:cNvPr id="3" name="Content Placeholder 2"/>
          <p:cNvSpPr>
            <a:spLocks noGrp="1"/>
          </p:cNvSpPr>
          <p:nvPr>
            <p:ph idx="1"/>
          </p:nvPr>
        </p:nvSpPr>
        <p:spPr/>
        <p:txBody>
          <a:bodyPr/>
          <a:lstStyle/>
          <a:p>
            <a:r>
              <a:rPr lang="en-US" dirty="0"/>
              <a:t>Use </a:t>
            </a:r>
            <a:r>
              <a:rPr lang="en-US" b="1" dirty="0"/>
              <a:t>rigorous diagnostics </a:t>
            </a:r>
            <a:r>
              <a:rPr lang="en-US" dirty="0"/>
              <a:t>to identify binding constraints</a:t>
            </a:r>
          </a:p>
          <a:p>
            <a:r>
              <a:rPr lang="en-US" b="1" dirty="0"/>
              <a:t>Design the program </a:t>
            </a:r>
            <a:r>
              <a:rPr lang="en-US" dirty="0" smtClean="0"/>
              <a:t>around the most strategic binding </a:t>
            </a:r>
            <a:r>
              <a:rPr lang="en-US" dirty="0"/>
              <a:t>constraints</a:t>
            </a:r>
          </a:p>
          <a:p>
            <a:r>
              <a:rPr lang="en-US" dirty="0"/>
              <a:t>Agencies should focus on addressing the binding constraints/barriers where they have a </a:t>
            </a:r>
            <a:r>
              <a:rPr lang="en-US" b="1" dirty="0"/>
              <a:t>comparative advantage</a:t>
            </a:r>
          </a:p>
          <a:p>
            <a:r>
              <a:rPr lang="en-US" b="1" dirty="0"/>
              <a:t>Build on mechanisms which support </a:t>
            </a:r>
            <a:r>
              <a:rPr lang="en-US" b="1" dirty="0" smtClean="0"/>
              <a:t>transformation </a:t>
            </a:r>
            <a:r>
              <a:rPr lang="en-US" dirty="0" smtClean="0"/>
              <a:t>including </a:t>
            </a:r>
            <a:r>
              <a:rPr lang="en-US" b="1" dirty="0" smtClean="0"/>
              <a:t> </a:t>
            </a:r>
            <a:r>
              <a:rPr lang="en-US" dirty="0"/>
              <a:t>coalitions</a:t>
            </a:r>
            <a:r>
              <a:rPr lang="en-US" b="1" dirty="0"/>
              <a:t> </a:t>
            </a:r>
            <a:r>
              <a:rPr lang="en-US" dirty="0"/>
              <a:t>with </a:t>
            </a:r>
            <a:r>
              <a:rPr lang="en-US" dirty="0" smtClean="0"/>
              <a:t>key </a:t>
            </a:r>
            <a:r>
              <a:rPr lang="en-US" dirty="0" smtClean="0"/>
              <a:t>stakeholders</a:t>
            </a:r>
            <a:endParaRPr lang="en-US" dirty="0"/>
          </a:p>
          <a:p>
            <a:r>
              <a:rPr lang="en-US" b="1" dirty="0"/>
              <a:t>Stay the course: </a:t>
            </a:r>
            <a:r>
              <a:rPr lang="en-US" dirty="0"/>
              <a:t>Continue longer term program support as needed</a:t>
            </a:r>
          </a:p>
          <a:p>
            <a:endParaRPr lang="en-US" dirty="0"/>
          </a:p>
          <a:p>
            <a:endParaRPr lang="en-US" dirty="0"/>
          </a:p>
          <a:p>
            <a:endParaRPr lang="en-US" dirty="0"/>
          </a:p>
        </p:txBody>
      </p:sp>
      <p:pic>
        <p:nvPicPr>
          <p:cNvPr id="4" name="Picture 3" descr="GEF-PPT-BG.png"/>
          <p:cNvPicPr>
            <a:picLocks noChangeAspect="1"/>
          </p:cNvPicPr>
          <p:nvPr/>
        </p:nvPicPr>
        <p:blipFill>
          <a:blip r:embed="rId3" cstate="print"/>
          <a:stretch>
            <a:fillRect/>
          </a:stretch>
        </p:blipFill>
        <p:spPr>
          <a:xfrm>
            <a:off x="0" y="5257800"/>
            <a:ext cx="12192000" cy="1600200"/>
          </a:xfrm>
          <a:prstGeom prst="rect">
            <a:avLst/>
          </a:prstGeom>
        </p:spPr>
      </p:pic>
    </p:spTree>
    <p:extLst>
      <p:ext uri="{BB962C8B-B14F-4D97-AF65-F5344CB8AC3E}">
        <p14:creationId xmlns:p14="http://schemas.microsoft.com/office/powerpoint/2010/main" val="1765700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20437" y="1899147"/>
            <a:ext cx="5087676" cy="3993445"/>
          </a:xfrm>
          <a:prstGeom prst="rect">
            <a:avLst/>
          </a:prstGeom>
        </p:spPr>
      </p:pic>
      <p:sp>
        <p:nvSpPr>
          <p:cNvPr id="2" name="Title 1"/>
          <p:cNvSpPr>
            <a:spLocks noGrp="1"/>
          </p:cNvSpPr>
          <p:nvPr>
            <p:ph type="ctrTitle"/>
          </p:nvPr>
        </p:nvSpPr>
        <p:spPr>
          <a:xfrm>
            <a:off x="488580" y="309286"/>
            <a:ext cx="9144000" cy="1156728"/>
          </a:xfrm>
        </p:spPr>
        <p:txBody>
          <a:bodyPr vert="horz" lIns="91440" tIns="45720" rIns="91440" bIns="45720" rtlCol="0" anchor="ctr">
            <a:normAutofit/>
          </a:bodyPr>
          <a:lstStyle/>
          <a:p>
            <a:pPr algn="l"/>
            <a:r>
              <a:rPr lang="en-US" sz="4400" b="1" dirty="0" smtClean="0"/>
              <a:t>THANKS - Discussion</a:t>
            </a:r>
            <a:endParaRPr lang="en-US" sz="4400" b="1" dirty="0"/>
          </a:p>
        </p:txBody>
      </p:sp>
      <p:pic>
        <p:nvPicPr>
          <p:cNvPr id="4" name="Picture 3" descr="GEF-PPT-BG.png"/>
          <p:cNvPicPr>
            <a:picLocks noChangeAspect="1"/>
          </p:cNvPicPr>
          <p:nvPr/>
        </p:nvPicPr>
        <p:blipFill>
          <a:blip r:embed="rId4" cstate="print"/>
          <a:stretch>
            <a:fillRect/>
          </a:stretch>
        </p:blipFill>
        <p:spPr>
          <a:xfrm>
            <a:off x="0" y="5257800"/>
            <a:ext cx="12192000" cy="1600200"/>
          </a:xfrm>
          <a:prstGeom prst="rect">
            <a:avLst/>
          </a:prstGeom>
        </p:spPr>
      </p:pic>
      <p:sp>
        <p:nvSpPr>
          <p:cNvPr id="6" name="Content Placeholder 2"/>
          <p:cNvSpPr txBox="1">
            <a:spLocks/>
          </p:cNvSpPr>
          <p:nvPr/>
        </p:nvSpPr>
        <p:spPr>
          <a:xfrm>
            <a:off x="582707" y="991911"/>
            <a:ext cx="10515600" cy="25581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smtClean="0"/>
          </a:p>
          <a:p>
            <a:pPr marL="342900" indent="-342900" algn="l">
              <a:lnSpc>
                <a:spcPct val="150000"/>
              </a:lnSpc>
              <a:buFont typeface="Arial" panose="020B0604020202020204" pitchFamily="34" charset="0"/>
              <a:buChar char="•"/>
            </a:pPr>
            <a:r>
              <a:rPr lang="en-US" b="1" dirty="0" smtClean="0"/>
              <a:t>IMPLEMENTATION: </a:t>
            </a:r>
            <a:r>
              <a:rPr lang="en-US" i="1" dirty="0" smtClean="0"/>
              <a:t>would this type of transformative program be effective on the ground in your country/the Caribbean region?</a:t>
            </a:r>
            <a:endParaRPr lang="en-US" i="1" dirty="0"/>
          </a:p>
          <a:p>
            <a:pPr marL="342900" indent="-342900" algn="l">
              <a:lnSpc>
                <a:spcPct val="150000"/>
              </a:lnSpc>
              <a:buFont typeface="Arial" panose="020B0604020202020204" pitchFamily="34" charset="0"/>
              <a:buChar char="•"/>
            </a:pPr>
            <a:r>
              <a:rPr lang="en-US" b="1" dirty="0" smtClean="0"/>
              <a:t>RELEVANCE: </a:t>
            </a:r>
            <a:r>
              <a:rPr lang="en-US" i="1" dirty="0" smtClean="0"/>
              <a:t>would this type of interventions help you respond to your convention obligations?</a:t>
            </a:r>
          </a:p>
          <a:p>
            <a:pPr marL="342900" indent="-342900" algn="l">
              <a:lnSpc>
                <a:spcPct val="150000"/>
              </a:lnSpc>
              <a:buFont typeface="Arial" panose="020B0604020202020204" pitchFamily="34" charset="0"/>
              <a:buChar char="•"/>
            </a:pPr>
            <a:r>
              <a:rPr lang="en-US" b="1" dirty="0" smtClean="0"/>
              <a:t>BARRIERS: </a:t>
            </a:r>
            <a:r>
              <a:rPr lang="en-US" i="1" dirty="0" smtClean="0"/>
              <a:t>what are the key binding constraints in the Caribbean?</a:t>
            </a:r>
          </a:p>
        </p:txBody>
      </p:sp>
      <p:sp>
        <p:nvSpPr>
          <p:cNvPr id="8" name="Subtitle 2"/>
          <p:cNvSpPr>
            <a:spLocks noGrp="1"/>
          </p:cNvSpPr>
          <p:nvPr>
            <p:ph type="subTitle" idx="1"/>
          </p:nvPr>
        </p:nvSpPr>
        <p:spPr>
          <a:xfrm>
            <a:off x="555816" y="4368517"/>
            <a:ext cx="9144000" cy="943068"/>
          </a:xfrm>
        </p:spPr>
        <p:txBody>
          <a:bodyPr>
            <a:noAutofit/>
          </a:bodyPr>
          <a:lstStyle/>
          <a:p>
            <a:pPr algn="l"/>
            <a:endParaRPr lang="en-US" sz="2250" b="1" i="1" dirty="0" smtClean="0">
              <a:solidFill>
                <a:srgbClr val="002060"/>
              </a:solidFill>
            </a:endParaRPr>
          </a:p>
          <a:p>
            <a:pPr algn="l"/>
            <a:r>
              <a:rPr lang="en-US" sz="2250" b="1" i="1" dirty="0" smtClean="0">
                <a:solidFill>
                  <a:srgbClr val="002060"/>
                </a:solidFill>
              </a:rPr>
              <a:t>GEF </a:t>
            </a:r>
            <a:r>
              <a:rPr lang="en-US" sz="2250" b="1" i="1" dirty="0">
                <a:solidFill>
                  <a:srgbClr val="002060"/>
                </a:solidFill>
              </a:rPr>
              <a:t>Caribbean </a:t>
            </a:r>
            <a:r>
              <a:rPr lang="en-US" sz="2250" b="1" i="1" dirty="0" smtClean="0">
                <a:solidFill>
                  <a:srgbClr val="002060"/>
                </a:solidFill>
              </a:rPr>
              <a:t>Expanded Constituency Workshop: Grenada - May 17, 2017</a:t>
            </a:r>
            <a:endParaRPr lang="en-US" sz="2250" b="1" i="1" dirty="0">
              <a:solidFill>
                <a:srgbClr val="002060"/>
              </a:solidFill>
            </a:endParaRPr>
          </a:p>
        </p:txBody>
      </p:sp>
    </p:spTree>
    <p:extLst>
      <p:ext uri="{BB962C8B-B14F-4D97-AF65-F5344CB8AC3E}">
        <p14:creationId xmlns:p14="http://schemas.microsoft.com/office/powerpoint/2010/main" val="1136666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875</TotalTime>
  <Words>1379</Words>
  <Application>Microsoft Office PowerPoint</Application>
  <PresentationFormat>Widescreen</PresentationFormat>
  <Paragraphs>95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Using the GEF to Achieve Transformation</vt:lpstr>
      <vt:lpstr>Four Mechanisms Supporting Transformation </vt:lpstr>
      <vt:lpstr>PowerPoint Presentation</vt:lpstr>
      <vt:lpstr>What else may be required to support transformation?</vt:lpstr>
      <vt:lpstr>PowerPoint Presentation</vt:lpstr>
      <vt:lpstr>What does this mean for you and the GEF Agencies supporting your country? </vt:lpstr>
      <vt:lpstr>THANKS -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elements of transformative programs</dc:title>
  <dc:creator>Raul Alfaro-Pelico;Christopher James Warner</dc:creator>
  <cp:lastModifiedBy>Raul Ivan Alfaro Pelico</cp:lastModifiedBy>
  <cp:revision>55</cp:revision>
  <dcterms:created xsi:type="dcterms:W3CDTF">2017-01-29T23:05:15Z</dcterms:created>
  <dcterms:modified xsi:type="dcterms:W3CDTF">2017-05-17T18:57:37Z</dcterms:modified>
</cp:coreProperties>
</file>