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1" r:id="rId4"/>
    <p:sldMasterId id="2147483683" r:id="rId5"/>
    <p:sldMasterId id="2147483695" r:id="rId6"/>
    <p:sldMasterId id="2147483707" r:id="rId7"/>
    <p:sldMasterId id="2147483720" r:id="rId8"/>
  </p:sldMasterIdLst>
  <p:notesMasterIdLst>
    <p:notesMasterId r:id="rId44"/>
  </p:notesMasterIdLst>
  <p:sldIdLst>
    <p:sldId id="256" r:id="rId9"/>
    <p:sldId id="272" r:id="rId10"/>
    <p:sldId id="273" r:id="rId11"/>
    <p:sldId id="274" r:id="rId12"/>
    <p:sldId id="275" r:id="rId13"/>
    <p:sldId id="259" r:id="rId14"/>
    <p:sldId id="260" r:id="rId15"/>
    <p:sldId id="264" r:id="rId16"/>
    <p:sldId id="291" r:id="rId17"/>
    <p:sldId id="296" r:id="rId18"/>
    <p:sldId id="297" r:id="rId19"/>
    <p:sldId id="298" r:id="rId20"/>
    <p:sldId id="266" r:id="rId21"/>
    <p:sldId id="280" r:id="rId22"/>
    <p:sldId id="281" r:id="rId23"/>
    <p:sldId id="276" r:id="rId24"/>
    <p:sldId id="279" r:id="rId25"/>
    <p:sldId id="289" r:id="rId26"/>
    <p:sldId id="285" r:id="rId27"/>
    <p:sldId id="286" r:id="rId28"/>
    <p:sldId id="267" r:id="rId29"/>
    <p:sldId id="282" r:id="rId30"/>
    <p:sldId id="283" r:id="rId31"/>
    <p:sldId id="284" r:id="rId32"/>
    <p:sldId id="277" r:id="rId33"/>
    <p:sldId id="287" r:id="rId34"/>
    <p:sldId id="288" r:id="rId35"/>
    <p:sldId id="290" r:id="rId36"/>
    <p:sldId id="292" r:id="rId37"/>
    <p:sldId id="268" r:id="rId38"/>
    <p:sldId id="300" r:id="rId39"/>
    <p:sldId id="278" r:id="rId40"/>
    <p:sldId id="270" r:id="rId41"/>
    <p:sldId id="271" r:id="rId42"/>
    <p:sldId id="26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76" autoAdjust="0"/>
  </p:normalViewPr>
  <p:slideViewPr>
    <p:cSldViewPr>
      <p:cViewPr varScale="1">
        <p:scale>
          <a:sx n="110" d="100"/>
          <a:sy n="110" d="100"/>
        </p:scale>
        <p:origin x="1638"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64"/>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9C9CC-68F0-4C70-9B09-6F59016E400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93C84D4-EAC9-454F-823F-6C653684AF60}">
      <dgm:prSet phldrT="[Text]"/>
      <dgm:spPr>
        <a:solidFill>
          <a:schemeClr val="accent3">
            <a:lumMod val="75000"/>
          </a:schemeClr>
        </a:solidFill>
      </dgm:spPr>
      <dgm:t>
        <a:bodyPr/>
        <a:lstStyle/>
        <a:p>
          <a:r>
            <a:rPr lang="en-US" sz="2300" b="1" dirty="0" smtClean="0"/>
            <a:t>LD-1: Agriculture and Rangeland Systems</a:t>
          </a:r>
          <a:endParaRPr lang="en-US" sz="2300" b="1" dirty="0"/>
        </a:p>
      </dgm:t>
    </dgm:pt>
    <dgm:pt modelId="{8F51B0E9-048E-457D-A50F-BC5B35A7B22D}" type="parTrans" cxnId="{A4CCD4E7-566E-4ECC-92A9-877679910918}">
      <dgm:prSet/>
      <dgm:spPr/>
      <dgm:t>
        <a:bodyPr/>
        <a:lstStyle/>
        <a:p>
          <a:endParaRPr lang="en-US"/>
        </a:p>
      </dgm:t>
    </dgm:pt>
    <dgm:pt modelId="{4D290B39-4516-4BB6-ADD0-80C54C3C836A}" type="sibTrans" cxnId="{A4CCD4E7-566E-4ECC-92A9-877679910918}">
      <dgm:prSet/>
      <dgm:spPr/>
      <dgm:t>
        <a:bodyPr/>
        <a:lstStyle/>
        <a:p>
          <a:endParaRPr lang="en-US"/>
        </a:p>
      </dgm:t>
    </dgm:pt>
    <dgm:pt modelId="{2436A0B1-B66B-4E5F-8E37-FB1202B7F54D}">
      <dgm:prSet phldrT="[Text]" custT="1"/>
      <dgm:spPr>
        <a:solidFill>
          <a:schemeClr val="accent3">
            <a:lumMod val="75000"/>
          </a:schemeClr>
        </a:solidFill>
      </dgm:spPr>
      <dgm:t>
        <a:bodyPr/>
        <a:lstStyle/>
        <a:p>
          <a:r>
            <a:rPr lang="en-US" sz="2000" dirty="0" smtClean="0"/>
            <a:t>Agro-ecological Intensification</a:t>
          </a:r>
          <a:endParaRPr lang="en-US" sz="2000" dirty="0"/>
        </a:p>
      </dgm:t>
    </dgm:pt>
    <dgm:pt modelId="{67C2B9FA-20B2-48B0-9200-2C45018FA85B}" type="parTrans" cxnId="{12D9FFB7-BB17-4DAC-9C24-DEA2D1DA061E}">
      <dgm:prSet/>
      <dgm:spPr/>
      <dgm:t>
        <a:bodyPr/>
        <a:lstStyle/>
        <a:p>
          <a:endParaRPr lang="en-US"/>
        </a:p>
      </dgm:t>
    </dgm:pt>
    <dgm:pt modelId="{3558334C-961B-46AC-B275-B66F5B2C1ADC}" type="sibTrans" cxnId="{12D9FFB7-BB17-4DAC-9C24-DEA2D1DA061E}">
      <dgm:prSet/>
      <dgm:spPr/>
      <dgm:t>
        <a:bodyPr/>
        <a:lstStyle/>
        <a:p>
          <a:endParaRPr lang="en-US"/>
        </a:p>
      </dgm:t>
    </dgm:pt>
    <dgm:pt modelId="{4F5454FA-DD2E-4DC3-B781-8200C7C82F36}">
      <dgm:prSet phldrT="[Text]" custT="1"/>
      <dgm:spPr>
        <a:solidFill>
          <a:schemeClr val="accent3">
            <a:lumMod val="75000"/>
          </a:schemeClr>
        </a:solidFill>
      </dgm:spPr>
      <dgm:t>
        <a:bodyPr/>
        <a:lstStyle/>
        <a:p>
          <a:r>
            <a:rPr lang="en-US" sz="2000" dirty="0" smtClean="0"/>
            <a:t>SLM for Climate-Smart Agriculture</a:t>
          </a:r>
          <a:endParaRPr lang="en-US" sz="2000" dirty="0"/>
        </a:p>
      </dgm:t>
    </dgm:pt>
    <dgm:pt modelId="{AAB7A5D1-AF3B-45E3-B2AB-96C664770E3E}" type="parTrans" cxnId="{ABE2572C-04A7-4320-8B36-F2E15A0EB606}">
      <dgm:prSet/>
      <dgm:spPr/>
      <dgm:t>
        <a:bodyPr/>
        <a:lstStyle/>
        <a:p>
          <a:endParaRPr lang="en-US"/>
        </a:p>
      </dgm:t>
    </dgm:pt>
    <dgm:pt modelId="{265F4C34-3669-416F-BF1C-E208DB55517B}" type="sibTrans" cxnId="{ABE2572C-04A7-4320-8B36-F2E15A0EB606}">
      <dgm:prSet/>
      <dgm:spPr/>
      <dgm:t>
        <a:bodyPr/>
        <a:lstStyle/>
        <a:p>
          <a:endParaRPr lang="en-US"/>
        </a:p>
      </dgm:t>
    </dgm:pt>
    <dgm:pt modelId="{468A90F0-6E73-45E3-971F-B571CF0229E3}">
      <dgm:prSet phldrT="[Text]" custT="1"/>
      <dgm:spPr>
        <a:solidFill>
          <a:schemeClr val="accent3">
            <a:lumMod val="75000"/>
          </a:schemeClr>
        </a:solidFill>
      </dgm:spPr>
      <dgm:t>
        <a:bodyPr/>
        <a:lstStyle/>
        <a:p>
          <a:r>
            <a:rPr lang="en-US" sz="2400" b="1" dirty="0" smtClean="0"/>
            <a:t>LD-2: Forest Landscapes</a:t>
          </a:r>
          <a:endParaRPr lang="en-US" sz="2400" b="1" dirty="0"/>
        </a:p>
      </dgm:t>
    </dgm:pt>
    <dgm:pt modelId="{0ED5E19E-B62D-430E-9680-9CE45E238417}" type="parTrans" cxnId="{C4164797-7452-4D69-A51A-6A9E8214115E}">
      <dgm:prSet/>
      <dgm:spPr/>
      <dgm:t>
        <a:bodyPr/>
        <a:lstStyle/>
        <a:p>
          <a:endParaRPr lang="en-US"/>
        </a:p>
      </dgm:t>
    </dgm:pt>
    <dgm:pt modelId="{B17F3459-6008-48C0-9234-7075D8CD2CE7}" type="sibTrans" cxnId="{C4164797-7452-4D69-A51A-6A9E8214115E}">
      <dgm:prSet/>
      <dgm:spPr/>
      <dgm:t>
        <a:bodyPr/>
        <a:lstStyle/>
        <a:p>
          <a:endParaRPr lang="en-US"/>
        </a:p>
      </dgm:t>
    </dgm:pt>
    <dgm:pt modelId="{E6F2E820-666F-49C1-B7A4-775C4D347E89}">
      <dgm:prSet phldrT="[Text]" custT="1"/>
      <dgm:spPr>
        <a:solidFill>
          <a:schemeClr val="accent3">
            <a:lumMod val="75000"/>
          </a:schemeClr>
        </a:solidFill>
      </dgm:spPr>
      <dgm:t>
        <a:bodyPr/>
        <a:lstStyle/>
        <a:p>
          <a:r>
            <a:rPr lang="en-US" sz="2000" dirty="0" smtClean="0"/>
            <a:t>Landscape Management and Restoration</a:t>
          </a:r>
          <a:endParaRPr lang="en-US" sz="2000" dirty="0"/>
        </a:p>
      </dgm:t>
    </dgm:pt>
    <dgm:pt modelId="{B6A89E04-F697-4229-9411-33C1382F1286}" type="parTrans" cxnId="{6291E272-21C8-4601-BD05-1873BAB00613}">
      <dgm:prSet/>
      <dgm:spPr/>
      <dgm:t>
        <a:bodyPr/>
        <a:lstStyle/>
        <a:p>
          <a:endParaRPr lang="en-US"/>
        </a:p>
      </dgm:t>
    </dgm:pt>
    <dgm:pt modelId="{FBD40E63-F3AF-46DD-9187-6E0B8319E29E}" type="sibTrans" cxnId="{6291E272-21C8-4601-BD05-1873BAB00613}">
      <dgm:prSet/>
      <dgm:spPr/>
      <dgm:t>
        <a:bodyPr/>
        <a:lstStyle/>
        <a:p>
          <a:endParaRPr lang="en-US"/>
        </a:p>
      </dgm:t>
    </dgm:pt>
    <dgm:pt modelId="{B9B28D90-5B16-4289-BBDE-70B77A785BC1}">
      <dgm:prSet phldrT="[Text]" custT="1"/>
      <dgm:spPr>
        <a:solidFill>
          <a:schemeClr val="accent3">
            <a:lumMod val="75000"/>
          </a:schemeClr>
        </a:solidFill>
      </dgm:spPr>
      <dgm:t>
        <a:bodyPr/>
        <a:lstStyle/>
        <a:p>
          <a:r>
            <a:rPr lang="en-US" sz="2400" b="1" dirty="0" smtClean="0"/>
            <a:t>LD-3: Integrated Landscapes</a:t>
          </a:r>
          <a:endParaRPr lang="en-US" sz="2400" b="1" dirty="0"/>
        </a:p>
      </dgm:t>
    </dgm:pt>
    <dgm:pt modelId="{A166867C-AF26-47B1-A1C5-894A6BBE996F}" type="parTrans" cxnId="{2CD372BD-DC45-4D46-9C34-8E84788AA8C6}">
      <dgm:prSet/>
      <dgm:spPr/>
      <dgm:t>
        <a:bodyPr/>
        <a:lstStyle/>
        <a:p>
          <a:endParaRPr lang="en-US"/>
        </a:p>
      </dgm:t>
    </dgm:pt>
    <dgm:pt modelId="{0E00251B-B60F-4402-B402-4EC354A6A6CF}" type="sibTrans" cxnId="{2CD372BD-DC45-4D46-9C34-8E84788AA8C6}">
      <dgm:prSet/>
      <dgm:spPr/>
      <dgm:t>
        <a:bodyPr/>
        <a:lstStyle/>
        <a:p>
          <a:endParaRPr lang="en-US"/>
        </a:p>
      </dgm:t>
    </dgm:pt>
    <dgm:pt modelId="{8379FB58-3BCC-4C0B-9C2F-4521A4F1D3AE}">
      <dgm:prSet custT="1"/>
      <dgm:spPr>
        <a:solidFill>
          <a:schemeClr val="accent3">
            <a:lumMod val="75000"/>
          </a:schemeClr>
        </a:solidFill>
      </dgm:spPr>
      <dgm:t>
        <a:bodyPr/>
        <a:lstStyle/>
        <a:p>
          <a:pPr defTabSz="933450">
            <a:lnSpc>
              <a:spcPct val="90000"/>
            </a:lnSpc>
            <a:spcBef>
              <a:spcPct val="0"/>
            </a:spcBef>
            <a:spcAft>
              <a:spcPct val="35000"/>
            </a:spcAft>
          </a:pPr>
          <a:r>
            <a:rPr lang="en-US" sz="2400" b="1" dirty="0" smtClean="0"/>
            <a:t>LD-4: Institutional and Policy Frameworks</a:t>
          </a:r>
          <a:endParaRPr lang="en-US" sz="2400" b="1" dirty="0"/>
        </a:p>
      </dgm:t>
    </dgm:pt>
    <dgm:pt modelId="{FBD43849-691E-49CE-9A06-F86CE2F407D4}" type="parTrans" cxnId="{147BBFCE-7A2F-41E3-BCDF-799E9BE313C5}">
      <dgm:prSet/>
      <dgm:spPr/>
      <dgm:t>
        <a:bodyPr/>
        <a:lstStyle/>
        <a:p>
          <a:endParaRPr lang="en-US"/>
        </a:p>
      </dgm:t>
    </dgm:pt>
    <dgm:pt modelId="{66D2A9CA-51D8-4D7E-BDBA-540FD9C0A58C}" type="sibTrans" cxnId="{147BBFCE-7A2F-41E3-BCDF-799E9BE313C5}">
      <dgm:prSet/>
      <dgm:spPr/>
      <dgm:t>
        <a:bodyPr/>
        <a:lstStyle/>
        <a:p>
          <a:endParaRPr lang="en-US"/>
        </a:p>
      </dgm:t>
    </dgm:pt>
    <dgm:pt modelId="{53CCDCBF-9ED7-4E24-8B55-B3918DDB0342}">
      <dgm:prSet phldrT="[Text]" custT="1"/>
      <dgm:spPr>
        <a:solidFill>
          <a:schemeClr val="accent3">
            <a:lumMod val="75000"/>
          </a:schemeClr>
        </a:solidFill>
      </dgm:spPr>
      <dgm:t>
        <a:bodyPr/>
        <a:lstStyle/>
        <a:p>
          <a:r>
            <a:rPr lang="en-US" sz="2000" dirty="0" smtClean="0"/>
            <a:t>Scaling up SLM</a:t>
          </a:r>
          <a:endParaRPr lang="en-US" sz="2000" dirty="0"/>
        </a:p>
      </dgm:t>
    </dgm:pt>
    <dgm:pt modelId="{92963D8E-C622-4953-BB33-9162B4737367}" type="sibTrans" cxnId="{CC65F222-7161-41CF-B769-AA0FD4797D82}">
      <dgm:prSet/>
      <dgm:spPr/>
      <dgm:t>
        <a:bodyPr/>
        <a:lstStyle/>
        <a:p>
          <a:endParaRPr lang="en-US"/>
        </a:p>
      </dgm:t>
    </dgm:pt>
    <dgm:pt modelId="{AA176904-9D87-4C47-873E-3E4016383170}" type="parTrans" cxnId="{CC65F222-7161-41CF-B769-AA0FD4797D82}">
      <dgm:prSet/>
      <dgm:spPr/>
      <dgm:t>
        <a:bodyPr/>
        <a:lstStyle/>
        <a:p>
          <a:endParaRPr lang="en-US"/>
        </a:p>
      </dgm:t>
    </dgm:pt>
    <dgm:pt modelId="{42D9FF93-13A4-4A22-AD6F-03223DB0256E}">
      <dgm:prSet custT="1"/>
      <dgm:spPr>
        <a:solidFill>
          <a:schemeClr val="accent3">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dirty="0" smtClean="0"/>
            <a:t> </a:t>
          </a:r>
          <a:r>
            <a:rPr lang="en-US" sz="2000" dirty="0" smtClean="0"/>
            <a:t>Mainstreaming SLM in Development</a:t>
          </a:r>
        </a:p>
      </dgm:t>
    </dgm:pt>
    <dgm:pt modelId="{6AAB9D69-460C-41CE-A4C3-8E8B4A567B3B}" type="sibTrans" cxnId="{7962612C-7EBC-46D3-A0CB-096C0C7A139D}">
      <dgm:prSet/>
      <dgm:spPr/>
      <dgm:t>
        <a:bodyPr/>
        <a:lstStyle/>
        <a:p>
          <a:endParaRPr lang="en-US"/>
        </a:p>
      </dgm:t>
    </dgm:pt>
    <dgm:pt modelId="{573DEDDD-A10E-43B6-A3BD-C1CAFDB11C6D}" type="parTrans" cxnId="{7962612C-7EBC-46D3-A0CB-096C0C7A139D}">
      <dgm:prSet/>
      <dgm:spPr/>
      <dgm:t>
        <a:bodyPr/>
        <a:lstStyle/>
        <a:p>
          <a:endParaRPr lang="en-US"/>
        </a:p>
      </dgm:t>
    </dgm:pt>
    <dgm:pt modelId="{CC39D1A4-0A0D-441C-8BF7-16C0BE86FD4A}" type="pres">
      <dgm:prSet presAssocID="{3F79C9CC-68F0-4C70-9B09-6F59016E4003}" presName="linear" presStyleCnt="0">
        <dgm:presLayoutVars>
          <dgm:dir/>
          <dgm:resizeHandles val="exact"/>
        </dgm:presLayoutVars>
      </dgm:prSet>
      <dgm:spPr/>
      <dgm:t>
        <a:bodyPr/>
        <a:lstStyle/>
        <a:p>
          <a:endParaRPr lang="en-US"/>
        </a:p>
      </dgm:t>
    </dgm:pt>
    <dgm:pt modelId="{21A75070-9CDE-4227-BB68-732BE910D30A}" type="pres">
      <dgm:prSet presAssocID="{E93C84D4-EAC9-454F-823F-6C653684AF60}" presName="comp" presStyleCnt="0"/>
      <dgm:spPr/>
    </dgm:pt>
    <dgm:pt modelId="{DC49D10F-8364-4FFE-9FD6-39141A7C1221}" type="pres">
      <dgm:prSet presAssocID="{E93C84D4-EAC9-454F-823F-6C653684AF60}" presName="box" presStyleLbl="node1" presStyleIdx="0" presStyleCnt="4"/>
      <dgm:spPr/>
      <dgm:t>
        <a:bodyPr/>
        <a:lstStyle/>
        <a:p>
          <a:endParaRPr lang="en-US"/>
        </a:p>
      </dgm:t>
    </dgm:pt>
    <dgm:pt modelId="{A498C4E4-1A22-4944-B762-B55E7215403E}" type="pres">
      <dgm:prSet presAssocID="{E93C84D4-EAC9-454F-823F-6C653684AF60}" presName="img" presStyleLbl="fgImgPlace1" presStyleIdx="0" presStyleCnt="4"/>
      <dgm:spPr>
        <a:blipFill rotWithShape="1">
          <a:blip xmlns:r="http://schemas.openxmlformats.org/officeDocument/2006/relationships" r:embed="rId1"/>
          <a:stretch>
            <a:fillRect/>
          </a:stretch>
        </a:blipFill>
      </dgm:spPr>
    </dgm:pt>
    <dgm:pt modelId="{B2E065BC-8F0A-4532-9853-D51B7CF08B24}" type="pres">
      <dgm:prSet presAssocID="{E93C84D4-EAC9-454F-823F-6C653684AF60}" presName="text" presStyleLbl="node1" presStyleIdx="0" presStyleCnt="4">
        <dgm:presLayoutVars>
          <dgm:bulletEnabled val="1"/>
        </dgm:presLayoutVars>
      </dgm:prSet>
      <dgm:spPr/>
      <dgm:t>
        <a:bodyPr/>
        <a:lstStyle/>
        <a:p>
          <a:endParaRPr lang="en-US"/>
        </a:p>
      </dgm:t>
    </dgm:pt>
    <dgm:pt modelId="{F25C9677-C97A-4784-9301-C8394A86850D}" type="pres">
      <dgm:prSet presAssocID="{4D290B39-4516-4BB6-ADD0-80C54C3C836A}" presName="spacer" presStyleCnt="0"/>
      <dgm:spPr/>
    </dgm:pt>
    <dgm:pt modelId="{807061F7-A7BF-4AB0-8FD0-17684A5654B2}" type="pres">
      <dgm:prSet presAssocID="{468A90F0-6E73-45E3-971F-B571CF0229E3}" presName="comp" presStyleCnt="0"/>
      <dgm:spPr/>
    </dgm:pt>
    <dgm:pt modelId="{BF3601B5-C034-4B22-BF1A-88DEF14BA15C}" type="pres">
      <dgm:prSet presAssocID="{468A90F0-6E73-45E3-971F-B571CF0229E3}" presName="box" presStyleLbl="node1" presStyleIdx="1" presStyleCnt="4" custLinFactNeighborX="926" custLinFactNeighborY="6925"/>
      <dgm:spPr/>
      <dgm:t>
        <a:bodyPr/>
        <a:lstStyle/>
        <a:p>
          <a:endParaRPr lang="en-US"/>
        </a:p>
      </dgm:t>
    </dgm:pt>
    <dgm:pt modelId="{36810E7D-7062-478C-8E86-E92CEAFB3D80}" type="pres">
      <dgm:prSet presAssocID="{468A90F0-6E73-45E3-971F-B571CF0229E3}" presName="img" presStyleLbl="fgImgPlace1" presStyleIdx="1" presStyleCnt="4"/>
      <dgm:spPr>
        <a:blipFill rotWithShape="1">
          <a:blip xmlns:r="http://schemas.openxmlformats.org/officeDocument/2006/relationships" r:embed="rId2"/>
          <a:stretch>
            <a:fillRect/>
          </a:stretch>
        </a:blipFill>
      </dgm:spPr>
    </dgm:pt>
    <dgm:pt modelId="{A7E1C1B3-58F0-4A6F-A5FC-DB1BC312236A}" type="pres">
      <dgm:prSet presAssocID="{468A90F0-6E73-45E3-971F-B571CF0229E3}" presName="text" presStyleLbl="node1" presStyleIdx="1" presStyleCnt="4">
        <dgm:presLayoutVars>
          <dgm:bulletEnabled val="1"/>
        </dgm:presLayoutVars>
      </dgm:prSet>
      <dgm:spPr/>
      <dgm:t>
        <a:bodyPr/>
        <a:lstStyle/>
        <a:p>
          <a:endParaRPr lang="en-US"/>
        </a:p>
      </dgm:t>
    </dgm:pt>
    <dgm:pt modelId="{B9AE6C5D-18C3-4EBE-9581-1EDC8B928EBF}" type="pres">
      <dgm:prSet presAssocID="{B17F3459-6008-48C0-9234-7075D8CD2CE7}" presName="spacer" presStyleCnt="0"/>
      <dgm:spPr/>
    </dgm:pt>
    <dgm:pt modelId="{6054BEE2-4254-4557-9E97-9AC1C6559E4B}" type="pres">
      <dgm:prSet presAssocID="{B9B28D90-5B16-4289-BBDE-70B77A785BC1}" presName="comp" presStyleCnt="0"/>
      <dgm:spPr/>
    </dgm:pt>
    <dgm:pt modelId="{49F548FC-5A4B-40B8-AE6A-A2F82DF39439}" type="pres">
      <dgm:prSet presAssocID="{B9B28D90-5B16-4289-BBDE-70B77A785BC1}" presName="box" presStyleLbl="node1" presStyleIdx="2" presStyleCnt="4"/>
      <dgm:spPr/>
      <dgm:t>
        <a:bodyPr/>
        <a:lstStyle/>
        <a:p>
          <a:endParaRPr lang="en-US"/>
        </a:p>
      </dgm:t>
    </dgm:pt>
    <dgm:pt modelId="{11C2C907-88CC-4DAC-8D9D-A2F5CC0A4D4F}" type="pres">
      <dgm:prSet presAssocID="{B9B28D90-5B16-4289-BBDE-70B77A785BC1}" presName="img" presStyleLbl="fgImgPlace1" presStyleIdx="2" presStyleCnt="4"/>
      <dgm:spPr>
        <a:blipFill rotWithShape="1">
          <a:blip xmlns:r="http://schemas.openxmlformats.org/officeDocument/2006/relationships" r:embed="rId3"/>
          <a:stretch>
            <a:fillRect/>
          </a:stretch>
        </a:blipFill>
      </dgm:spPr>
    </dgm:pt>
    <dgm:pt modelId="{04F384D7-1370-4686-A1B3-B402BDE750B9}" type="pres">
      <dgm:prSet presAssocID="{B9B28D90-5B16-4289-BBDE-70B77A785BC1}" presName="text" presStyleLbl="node1" presStyleIdx="2" presStyleCnt="4">
        <dgm:presLayoutVars>
          <dgm:bulletEnabled val="1"/>
        </dgm:presLayoutVars>
      </dgm:prSet>
      <dgm:spPr/>
      <dgm:t>
        <a:bodyPr/>
        <a:lstStyle/>
        <a:p>
          <a:endParaRPr lang="en-US"/>
        </a:p>
      </dgm:t>
    </dgm:pt>
    <dgm:pt modelId="{D0B87EA0-165B-48CB-99AC-FF3885EAE780}" type="pres">
      <dgm:prSet presAssocID="{0E00251B-B60F-4402-B402-4EC354A6A6CF}" presName="spacer" presStyleCnt="0"/>
      <dgm:spPr/>
    </dgm:pt>
    <dgm:pt modelId="{7E4F7495-EC36-4FF1-AADF-896797792DC5}" type="pres">
      <dgm:prSet presAssocID="{8379FB58-3BCC-4C0B-9C2F-4521A4F1D3AE}" presName="comp" presStyleCnt="0"/>
      <dgm:spPr/>
    </dgm:pt>
    <dgm:pt modelId="{B259A872-FA8E-404E-9A72-1640D09A0BA8}" type="pres">
      <dgm:prSet presAssocID="{8379FB58-3BCC-4C0B-9C2F-4521A4F1D3AE}" presName="box" presStyleLbl="node1" presStyleIdx="3" presStyleCnt="4"/>
      <dgm:spPr/>
      <dgm:t>
        <a:bodyPr/>
        <a:lstStyle/>
        <a:p>
          <a:endParaRPr lang="en-US"/>
        </a:p>
      </dgm:t>
    </dgm:pt>
    <dgm:pt modelId="{3CB92B4B-7C1C-4B65-9D9B-B8D6FE238071}" type="pres">
      <dgm:prSet presAssocID="{8379FB58-3BCC-4C0B-9C2F-4521A4F1D3AE}" presName="img" presStyleLbl="fgImgPlace1" presStyleIdx="3" presStyleCnt="4"/>
      <dgm:spPr>
        <a:blipFill rotWithShape="1">
          <a:blip xmlns:r="http://schemas.openxmlformats.org/officeDocument/2006/relationships" r:embed="rId4"/>
          <a:stretch>
            <a:fillRect/>
          </a:stretch>
        </a:blipFill>
      </dgm:spPr>
    </dgm:pt>
    <dgm:pt modelId="{D8AA03F0-C879-4290-99B9-18D8FC9C2D7D}" type="pres">
      <dgm:prSet presAssocID="{8379FB58-3BCC-4C0B-9C2F-4521A4F1D3AE}" presName="text" presStyleLbl="node1" presStyleIdx="3" presStyleCnt="4">
        <dgm:presLayoutVars>
          <dgm:bulletEnabled val="1"/>
        </dgm:presLayoutVars>
      </dgm:prSet>
      <dgm:spPr/>
      <dgm:t>
        <a:bodyPr/>
        <a:lstStyle/>
        <a:p>
          <a:endParaRPr lang="en-US"/>
        </a:p>
      </dgm:t>
    </dgm:pt>
  </dgm:ptLst>
  <dgm:cxnLst>
    <dgm:cxn modelId="{00C930F4-3ABB-4884-85EC-89FCD4648886}" type="presOf" srcId="{2436A0B1-B66B-4E5F-8E37-FB1202B7F54D}" destId="{B2E065BC-8F0A-4532-9853-D51B7CF08B24}" srcOrd="1" destOrd="1" presId="urn:microsoft.com/office/officeart/2005/8/layout/vList4"/>
    <dgm:cxn modelId="{C690F586-E18E-4CBE-A7C8-536540FD9E39}" type="presOf" srcId="{468A90F0-6E73-45E3-971F-B571CF0229E3}" destId="{BF3601B5-C034-4B22-BF1A-88DEF14BA15C}" srcOrd="0" destOrd="0" presId="urn:microsoft.com/office/officeart/2005/8/layout/vList4"/>
    <dgm:cxn modelId="{9E3C1AC4-96EC-4B2E-87A2-8FF6664AAB14}" type="presOf" srcId="{4F5454FA-DD2E-4DC3-B781-8200C7C82F36}" destId="{B2E065BC-8F0A-4532-9853-D51B7CF08B24}" srcOrd="1" destOrd="2" presId="urn:microsoft.com/office/officeart/2005/8/layout/vList4"/>
    <dgm:cxn modelId="{147BBFCE-7A2F-41E3-BCDF-799E9BE313C5}" srcId="{3F79C9CC-68F0-4C70-9B09-6F59016E4003}" destId="{8379FB58-3BCC-4C0B-9C2F-4521A4F1D3AE}" srcOrd="3" destOrd="0" parTransId="{FBD43849-691E-49CE-9A06-F86CE2F407D4}" sibTransId="{66D2A9CA-51D8-4D7E-BDBA-540FD9C0A58C}"/>
    <dgm:cxn modelId="{C4164797-7452-4D69-A51A-6A9E8214115E}" srcId="{3F79C9CC-68F0-4C70-9B09-6F59016E4003}" destId="{468A90F0-6E73-45E3-971F-B571CF0229E3}" srcOrd="1" destOrd="0" parTransId="{0ED5E19E-B62D-430E-9680-9CE45E238417}" sibTransId="{B17F3459-6008-48C0-9234-7075D8CD2CE7}"/>
    <dgm:cxn modelId="{AA5E775A-80E9-443A-B46A-03B736FCF4A6}" type="presOf" srcId="{468A90F0-6E73-45E3-971F-B571CF0229E3}" destId="{A7E1C1B3-58F0-4A6F-A5FC-DB1BC312236A}" srcOrd="1" destOrd="0" presId="urn:microsoft.com/office/officeart/2005/8/layout/vList4"/>
    <dgm:cxn modelId="{823982CA-697B-4E2B-957F-9D47D72EAA4A}" type="presOf" srcId="{E6F2E820-666F-49C1-B7A4-775C4D347E89}" destId="{BF3601B5-C034-4B22-BF1A-88DEF14BA15C}" srcOrd="0" destOrd="1" presId="urn:microsoft.com/office/officeart/2005/8/layout/vList4"/>
    <dgm:cxn modelId="{A4CCD4E7-566E-4ECC-92A9-877679910918}" srcId="{3F79C9CC-68F0-4C70-9B09-6F59016E4003}" destId="{E93C84D4-EAC9-454F-823F-6C653684AF60}" srcOrd="0" destOrd="0" parTransId="{8F51B0E9-048E-457D-A50F-BC5B35A7B22D}" sibTransId="{4D290B39-4516-4BB6-ADD0-80C54C3C836A}"/>
    <dgm:cxn modelId="{A6FDC7AE-5F73-45AC-BF49-49D95127867A}" type="presOf" srcId="{53CCDCBF-9ED7-4E24-8B55-B3918DDB0342}" destId="{49F548FC-5A4B-40B8-AE6A-A2F82DF39439}" srcOrd="0" destOrd="1" presId="urn:microsoft.com/office/officeart/2005/8/layout/vList4"/>
    <dgm:cxn modelId="{4AAA4B56-D4FF-415C-BFB7-F60D19E9881E}" type="presOf" srcId="{53CCDCBF-9ED7-4E24-8B55-B3918DDB0342}" destId="{04F384D7-1370-4686-A1B3-B402BDE750B9}" srcOrd="1" destOrd="1" presId="urn:microsoft.com/office/officeart/2005/8/layout/vList4"/>
    <dgm:cxn modelId="{3FCE6A41-65E0-43C0-BB2F-E78BD822AAE3}" type="presOf" srcId="{4F5454FA-DD2E-4DC3-B781-8200C7C82F36}" destId="{DC49D10F-8364-4FFE-9FD6-39141A7C1221}" srcOrd="0" destOrd="2" presId="urn:microsoft.com/office/officeart/2005/8/layout/vList4"/>
    <dgm:cxn modelId="{B72A4C49-C9B0-4B10-B4A8-56995BC0A913}" type="presOf" srcId="{E93C84D4-EAC9-454F-823F-6C653684AF60}" destId="{DC49D10F-8364-4FFE-9FD6-39141A7C1221}" srcOrd="0" destOrd="0" presId="urn:microsoft.com/office/officeart/2005/8/layout/vList4"/>
    <dgm:cxn modelId="{7962612C-7EBC-46D3-A0CB-096C0C7A139D}" srcId="{8379FB58-3BCC-4C0B-9C2F-4521A4F1D3AE}" destId="{42D9FF93-13A4-4A22-AD6F-03223DB0256E}" srcOrd="0" destOrd="0" parTransId="{573DEDDD-A10E-43B6-A3BD-C1CAFDB11C6D}" sibTransId="{6AAB9D69-460C-41CE-A4C3-8E8B4A567B3B}"/>
    <dgm:cxn modelId="{8323D1EC-F87F-4C5D-9630-9135EF8A9243}" type="presOf" srcId="{B9B28D90-5B16-4289-BBDE-70B77A785BC1}" destId="{49F548FC-5A4B-40B8-AE6A-A2F82DF39439}" srcOrd="0" destOrd="0" presId="urn:microsoft.com/office/officeart/2005/8/layout/vList4"/>
    <dgm:cxn modelId="{B48CD63B-D7F0-42BB-BE04-BCDB6C8A5771}" type="presOf" srcId="{42D9FF93-13A4-4A22-AD6F-03223DB0256E}" destId="{B259A872-FA8E-404E-9A72-1640D09A0BA8}" srcOrd="0" destOrd="1" presId="urn:microsoft.com/office/officeart/2005/8/layout/vList4"/>
    <dgm:cxn modelId="{405F4F12-79F7-4D64-A4F7-FD765E3C4D36}" type="presOf" srcId="{2436A0B1-B66B-4E5F-8E37-FB1202B7F54D}" destId="{DC49D10F-8364-4FFE-9FD6-39141A7C1221}" srcOrd="0" destOrd="1" presId="urn:microsoft.com/office/officeart/2005/8/layout/vList4"/>
    <dgm:cxn modelId="{0F3DAE14-9A67-48BF-8C55-12ACFD539E9C}" type="presOf" srcId="{B9B28D90-5B16-4289-BBDE-70B77A785BC1}" destId="{04F384D7-1370-4686-A1B3-B402BDE750B9}" srcOrd="1" destOrd="0" presId="urn:microsoft.com/office/officeart/2005/8/layout/vList4"/>
    <dgm:cxn modelId="{ABE2572C-04A7-4320-8B36-F2E15A0EB606}" srcId="{E93C84D4-EAC9-454F-823F-6C653684AF60}" destId="{4F5454FA-DD2E-4DC3-B781-8200C7C82F36}" srcOrd="1" destOrd="0" parTransId="{AAB7A5D1-AF3B-45E3-B2AB-96C664770E3E}" sibTransId="{265F4C34-3669-416F-BF1C-E208DB55517B}"/>
    <dgm:cxn modelId="{2CD372BD-DC45-4D46-9C34-8E84788AA8C6}" srcId="{3F79C9CC-68F0-4C70-9B09-6F59016E4003}" destId="{B9B28D90-5B16-4289-BBDE-70B77A785BC1}" srcOrd="2" destOrd="0" parTransId="{A166867C-AF26-47B1-A1C5-894A6BBE996F}" sibTransId="{0E00251B-B60F-4402-B402-4EC354A6A6CF}"/>
    <dgm:cxn modelId="{6291E272-21C8-4601-BD05-1873BAB00613}" srcId="{468A90F0-6E73-45E3-971F-B571CF0229E3}" destId="{E6F2E820-666F-49C1-B7A4-775C4D347E89}" srcOrd="0" destOrd="0" parTransId="{B6A89E04-F697-4229-9411-33C1382F1286}" sibTransId="{FBD40E63-F3AF-46DD-9187-6E0B8319E29E}"/>
    <dgm:cxn modelId="{1115BEC8-8CF9-4370-BAE1-A515F47BB364}" type="presOf" srcId="{42D9FF93-13A4-4A22-AD6F-03223DB0256E}" destId="{D8AA03F0-C879-4290-99B9-18D8FC9C2D7D}" srcOrd="1" destOrd="1" presId="urn:microsoft.com/office/officeart/2005/8/layout/vList4"/>
    <dgm:cxn modelId="{EB12DE28-9117-46E4-B560-1D66DB03083F}" type="presOf" srcId="{E93C84D4-EAC9-454F-823F-6C653684AF60}" destId="{B2E065BC-8F0A-4532-9853-D51B7CF08B24}" srcOrd="1" destOrd="0" presId="urn:microsoft.com/office/officeart/2005/8/layout/vList4"/>
    <dgm:cxn modelId="{499DF3F3-1008-47B7-8160-121C85F52053}" type="presOf" srcId="{3F79C9CC-68F0-4C70-9B09-6F59016E4003}" destId="{CC39D1A4-0A0D-441C-8BF7-16C0BE86FD4A}" srcOrd="0" destOrd="0" presId="urn:microsoft.com/office/officeart/2005/8/layout/vList4"/>
    <dgm:cxn modelId="{12D9FFB7-BB17-4DAC-9C24-DEA2D1DA061E}" srcId="{E93C84D4-EAC9-454F-823F-6C653684AF60}" destId="{2436A0B1-B66B-4E5F-8E37-FB1202B7F54D}" srcOrd="0" destOrd="0" parTransId="{67C2B9FA-20B2-48B0-9200-2C45018FA85B}" sibTransId="{3558334C-961B-46AC-B275-B66F5B2C1ADC}"/>
    <dgm:cxn modelId="{101BA961-FC08-49EB-9F21-CCA81412F72D}" type="presOf" srcId="{E6F2E820-666F-49C1-B7A4-775C4D347E89}" destId="{A7E1C1B3-58F0-4A6F-A5FC-DB1BC312236A}" srcOrd="1" destOrd="1" presId="urn:microsoft.com/office/officeart/2005/8/layout/vList4"/>
    <dgm:cxn modelId="{5D6807ED-8C86-46A6-A8E4-C144E7AE741C}" type="presOf" srcId="{8379FB58-3BCC-4C0B-9C2F-4521A4F1D3AE}" destId="{B259A872-FA8E-404E-9A72-1640D09A0BA8}" srcOrd="0" destOrd="0" presId="urn:microsoft.com/office/officeart/2005/8/layout/vList4"/>
    <dgm:cxn modelId="{71F7F88F-F8C1-45EC-8887-6C6002C60F28}" type="presOf" srcId="{8379FB58-3BCC-4C0B-9C2F-4521A4F1D3AE}" destId="{D8AA03F0-C879-4290-99B9-18D8FC9C2D7D}" srcOrd="1" destOrd="0" presId="urn:microsoft.com/office/officeart/2005/8/layout/vList4"/>
    <dgm:cxn modelId="{CC65F222-7161-41CF-B769-AA0FD4797D82}" srcId="{B9B28D90-5B16-4289-BBDE-70B77A785BC1}" destId="{53CCDCBF-9ED7-4E24-8B55-B3918DDB0342}" srcOrd="0" destOrd="0" parTransId="{AA176904-9D87-4C47-873E-3E4016383170}" sibTransId="{92963D8E-C622-4953-BB33-9162B4737367}"/>
    <dgm:cxn modelId="{A0894638-CC21-4591-8D8A-ADF6E948D219}" type="presParOf" srcId="{CC39D1A4-0A0D-441C-8BF7-16C0BE86FD4A}" destId="{21A75070-9CDE-4227-BB68-732BE910D30A}" srcOrd="0" destOrd="0" presId="urn:microsoft.com/office/officeart/2005/8/layout/vList4"/>
    <dgm:cxn modelId="{D0E4D1AC-C34E-47F6-A7AC-F4B2E7874E3B}" type="presParOf" srcId="{21A75070-9CDE-4227-BB68-732BE910D30A}" destId="{DC49D10F-8364-4FFE-9FD6-39141A7C1221}" srcOrd="0" destOrd="0" presId="urn:microsoft.com/office/officeart/2005/8/layout/vList4"/>
    <dgm:cxn modelId="{53078FE2-F987-45BA-9EBA-71E2CDF392D2}" type="presParOf" srcId="{21A75070-9CDE-4227-BB68-732BE910D30A}" destId="{A498C4E4-1A22-4944-B762-B55E7215403E}" srcOrd="1" destOrd="0" presId="urn:microsoft.com/office/officeart/2005/8/layout/vList4"/>
    <dgm:cxn modelId="{EC7989E4-5836-4211-B1B6-13EBCF44434A}" type="presParOf" srcId="{21A75070-9CDE-4227-BB68-732BE910D30A}" destId="{B2E065BC-8F0A-4532-9853-D51B7CF08B24}" srcOrd="2" destOrd="0" presId="urn:microsoft.com/office/officeart/2005/8/layout/vList4"/>
    <dgm:cxn modelId="{A3458B78-F1E5-4A8D-9518-EFAF2DB8B757}" type="presParOf" srcId="{CC39D1A4-0A0D-441C-8BF7-16C0BE86FD4A}" destId="{F25C9677-C97A-4784-9301-C8394A86850D}" srcOrd="1" destOrd="0" presId="urn:microsoft.com/office/officeart/2005/8/layout/vList4"/>
    <dgm:cxn modelId="{DB15B672-61B8-45E6-AF2B-302016AD4713}" type="presParOf" srcId="{CC39D1A4-0A0D-441C-8BF7-16C0BE86FD4A}" destId="{807061F7-A7BF-4AB0-8FD0-17684A5654B2}" srcOrd="2" destOrd="0" presId="urn:microsoft.com/office/officeart/2005/8/layout/vList4"/>
    <dgm:cxn modelId="{CDA673CC-0F18-4BC1-888D-2AEB9EE399A4}" type="presParOf" srcId="{807061F7-A7BF-4AB0-8FD0-17684A5654B2}" destId="{BF3601B5-C034-4B22-BF1A-88DEF14BA15C}" srcOrd="0" destOrd="0" presId="urn:microsoft.com/office/officeart/2005/8/layout/vList4"/>
    <dgm:cxn modelId="{5F0DADC1-975B-4F8B-A087-FD524DFA0E0F}" type="presParOf" srcId="{807061F7-A7BF-4AB0-8FD0-17684A5654B2}" destId="{36810E7D-7062-478C-8E86-E92CEAFB3D80}" srcOrd="1" destOrd="0" presId="urn:microsoft.com/office/officeart/2005/8/layout/vList4"/>
    <dgm:cxn modelId="{F14CD428-04FD-4D8D-86D6-555BDE0520EF}" type="presParOf" srcId="{807061F7-A7BF-4AB0-8FD0-17684A5654B2}" destId="{A7E1C1B3-58F0-4A6F-A5FC-DB1BC312236A}" srcOrd="2" destOrd="0" presId="urn:microsoft.com/office/officeart/2005/8/layout/vList4"/>
    <dgm:cxn modelId="{F2FE7CFE-F07F-465E-9D65-532F135DE9F0}" type="presParOf" srcId="{CC39D1A4-0A0D-441C-8BF7-16C0BE86FD4A}" destId="{B9AE6C5D-18C3-4EBE-9581-1EDC8B928EBF}" srcOrd="3" destOrd="0" presId="urn:microsoft.com/office/officeart/2005/8/layout/vList4"/>
    <dgm:cxn modelId="{F08A5891-B0F6-4D67-80FC-60E4CA89AA96}" type="presParOf" srcId="{CC39D1A4-0A0D-441C-8BF7-16C0BE86FD4A}" destId="{6054BEE2-4254-4557-9E97-9AC1C6559E4B}" srcOrd="4" destOrd="0" presId="urn:microsoft.com/office/officeart/2005/8/layout/vList4"/>
    <dgm:cxn modelId="{64C9E422-29DC-4EA1-BE17-2E271536FAFD}" type="presParOf" srcId="{6054BEE2-4254-4557-9E97-9AC1C6559E4B}" destId="{49F548FC-5A4B-40B8-AE6A-A2F82DF39439}" srcOrd="0" destOrd="0" presId="urn:microsoft.com/office/officeart/2005/8/layout/vList4"/>
    <dgm:cxn modelId="{7B36BFA3-264A-45D5-8935-FF59A15E9261}" type="presParOf" srcId="{6054BEE2-4254-4557-9E97-9AC1C6559E4B}" destId="{11C2C907-88CC-4DAC-8D9D-A2F5CC0A4D4F}" srcOrd="1" destOrd="0" presId="urn:microsoft.com/office/officeart/2005/8/layout/vList4"/>
    <dgm:cxn modelId="{9CC6D37E-7C1B-4238-97CE-BBCEA596795B}" type="presParOf" srcId="{6054BEE2-4254-4557-9E97-9AC1C6559E4B}" destId="{04F384D7-1370-4686-A1B3-B402BDE750B9}" srcOrd="2" destOrd="0" presId="urn:microsoft.com/office/officeart/2005/8/layout/vList4"/>
    <dgm:cxn modelId="{CF16A68A-44C0-440A-9E2F-85BF4FAD1700}" type="presParOf" srcId="{CC39D1A4-0A0D-441C-8BF7-16C0BE86FD4A}" destId="{D0B87EA0-165B-48CB-99AC-FF3885EAE780}" srcOrd="5" destOrd="0" presId="urn:microsoft.com/office/officeart/2005/8/layout/vList4"/>
    <dgm:cxn modelId="{07EBF809-3D56-44A4-923A-DEFF868DC63E}" type="presParOf" srcId="{CC39D1A4-0A0D-441C-8BF7-16C0BE86FD4A}" destId="{7E4F7495-EC36-4FF1-AADF-896797792DC5}" srcOrd="6" destOrd="0" presId="urn:microsoft.com/office/officeart/2005/8/layout/vList4"/>
    <dgm:cxn modelId="{31C28216-33CD-48B6-BDEC-3C829FB126CA}" type="presParOf" srcId="{7E4F7495-EC36-4FF1-AADF-896797792DC5}" destId="{B259A872-FA8E-404E-9A72-1640D09A0BA8}" srcOrd="0" destOrd="0" presId="urn:microsoft.com/office/officeart/2005/8/layout/vList4"/>
    <dgm:cxn modelId="{644162C4-5C0E-4362-B3BA-CA3BAD265DCA}" type="presParOf" srcId="{7E4F7495-EC36-4FF1-AADF-896797792DC5}" destId="{3CB92B4B-7C1C-4B65-9D9B-B8D6FE238071}" srcOrd="1" destOrd="0" presId="urn:microsoft.com/office/officeart/2005/8/layout/vList4"/>
    <dgm:cxn modelId="{257EDA98-0520-47D4-8DEE-D0F9D2B2E2C7}" type="presParOf" srcId="{7E4F7495-EC36-4FF1-AADF-896797792DC5}" destId="{D8AA03F0-C879-4290-99B9-18D8FC9C2D7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D679E-1BA6-4317-AD52-ABCA5E4A2E94}" type="datetimeFigureOut">
              <a:rPr lang="en-US" smtClean="0"/>
              <a:t>2/23/2015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78E52-7364-435F-97E5-E5EB69671936}" type="slidenum">
              <a:rPr lang="en-US" smtClean="0"/>
              <a:t>‹#›</a:t>
            </a:fld>
            <a:endParaRPr lang="en-US"/>
          </a:p>
        </p:txBody>
      </p:sp>
    </p:spTree>
    <p:extLst>
      <p:ext uri="{BB962C8B-B14F-4D97-AF65-F5344CB8AC3E}">
        <p14:creationId xmlns:p14="http://schemas.microsoft.com/office/powerpoint/2010/main" val="1555959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GEF-6: The Global Environment Facility 6</a:t>
            </a:r>
            <a:r>
              <a:rPr lang="en-US" baseline="30000" dirty="0" smtClean="0"/>
              <a:t>th</a:t>
            </a:r>
            <a:r>
              <a:rPr lang="en-US" dirty="0" smtClean="0"/>
              <a:t> Replenishment (Every 4 years since inception).</a:t>
            </a:r>
            <a:endParaRPr lang="en-US" dirty="0"/>
          </a:p>
        </p:txBody>
      </p:sp>
      <p:sp>
        <p:nvSpPr>
          <p:cNvPr id="4" name="Slide Number Placeholder 3"/>
          <p:cNvSpPr>
            <a:spLocks noGrp="1"/>
          </p:cNvSpPr>
          <p:nvPr>
            <p:ph type="sldNum" sz="quarter" idx="10"/>
          </p:nvPr>
        </p:nvSpPr>
        <p:spPr/>
        <p:txBody>
          <a:bodyPr/>
          <a:lstStyle/>
          <a:p>
            <a:fld id="{E4F78E52-7364-435F-97E5-E5EB69671936}" type="slidenum">
              <a:rPr lang="en-US" smtClean="0"/>
              <a:t>1</a:t>
            </a:fld>
            <a:endParaRPr lang="en-US"/>
          </a:p>
        </p:txBody>
      </p:sp>
    </p:spTree>
    <p:extLst>
      <p:ext uri="{BB962C8B-B14F-4D97-AF65-F5344CB8AC3E}">
        <p14:creationId xmlns:p14="http://schemas.microsoft.com/office/powerpoint/2010/main" val="1902013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Times New Roman" panose="02020603050405020304" pitchFamily="18" charset="0"/>
                <a:ea typeface="ＭＳ Ｐゴシック" panose="020B0600070205080204" pitchFamily="34" charset="-128"/>
              </a:rPr>
              <a:t>What are these 20 Aichi Biodiversity Targets? </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a:spcBef>
                <a:spcPct val="0"/>
              </a:spcBef>
            </a:pPr>
            <a:r>
              <a:rPr lang="en-US" dirty="0"/>
              <a:t>The </a:t>
            </a:r>
            <a:r>
              <a:rPr lang="en-US" b="1" dirty="0"/>
              <a:t>Aichi Biodiversity Targets</a:t>
            </a:r>
            <a:r>
              <a:rPr lang="en-US" dirty="0"/>
              <a:t> are a set of 20, time-bound, measureable </a:t>
            </a:r>
            <a:r>
              <a:rPr lang="en-US" b="1" dirty="0"/>
              <a:t>targets</a:t>
            </a:r>
            <a:r>
              <a:rPr lang="en-US" dirty="0"/>
              <a:t> agreed by the Parties to the Convention on </a:t>
            </a:r>
            <a:r>
              <a:rPr lang="en-US" b="1" dirty="0"/>
              <a:t>Biological Diversity</a:t>
            </a:r>
            <a:r>
              <a:rPr lang="en-US" dirty="0"/>
              <a:t> in Nagoya, Japan, in October 2010, that are now being translated into revised national strategies and action plans by the 193 Parties to the </a:t>
            </a:r>
            <a:r>
              <a:rPr lang="en-US" dirty="0" smtClean="0"/>
              <a:t>Convention.</a:t>
            </a:r>
          </a:p>
          <a:p>
            <a:pPr>
              <a:spcBef>
                <a:spcPct val="0"/>
              </a:spcBef>
            </a:pPr>
            <a:endParaRPr lang="en-US" altLang="en-US" dirty="0">
              <a:latin typeface="Times New Roman" panose="02020603050405020304" pitchFamily="18" charset="0"/>
              <a:ea typeface="ＭＳ Ｐゴシック" panose="020B0600070205080204" pitchFamily="34" charset="-128"/>
            </a:endParaRPr>
          </a:p>
          <a:p>
            <a:pPr>
              <a:spcBef>
                <a:spcPct val="0"/>
              </a:spcBef>
            </a:pPr>
            <a:r>
              <a:rPr lang="en-US" altLang="en-US" dirty="0" smtClean="0">
                <a:latin typeface="Times New Roman" panose="02020603050405020304" pitchFamily="18" charset="0"/>
                <a:ea typeface="ＭＳ Ｐゴシック" panose="020B0600070205080204" pitchFamily="34" charset="-128"/>
              </a:rPr>
              <a:t>Nagoya = The Capital of the Aichi Prefecture</a:t>
            </a:r>
          </a:p>
          <a:p>
            <a:pPr>
              <a:spcBef>
                <a:spcPct val="0"/>
              </a:spcBef>
            </a:pPr>
            <a:endParaRPr lang="en-US" altLang="en-US" dirty="0">
              <a:latin typeface="Times New Roman" panose="02020603050405020304" pitchFamily="18" charset="0"/>
              <a:ea typeface="ＭＳ Ｐゴシック" panose="020B0600070205080204" pitchFamily="34" charset="-128"/>
            </a:endParaRPr>
          </a:p>
          <a:p>
            <a:pPr>
              <a:spcBef>
                <a:spcPct val="0"/>
              </a:spcBef>
            </a:pPr>
            <a:r>
              <a:rPr lang="en-US" altLang="en-US" dirty="0" smtClean="0">
                <a:latin typeface="Times New Roman" panose="02020603050405020304" pitchFamily="18" charset="0"/>
                <a:ea typeface="ＭＳ Ｐゴシック" panose="020B0600070205080204" pitchFamily="34" charset="-128"/>
              </a:rPr>
              <a:t>Does the GEF BD Strategy support work on all 20 Targets?</a:t>
            </a:r>
          </a:p>
          <a:p>
            <a:pPr>
              <a:spcBef>
                <a:spcPct val="0"/>
              </a:spcBef>
            </a:pPr>
            <a:endParaRPr lang="en-US" altLang="en-US" dirty="0">
              <a:latin typeface="Times New Roman" panose="02020603050405020304" pitchFamily="18" charset="0"/>
              <a:ea typeface="ＭＳ Ｐゴシック" panose="020B0600070205080204" pitchFamily="34" charset="-128"/>
            </a:endParaRPr>
          </a:p>
          <a:p>
            <a:pPr>
              <a:spcBef>
                <a:spcPct val="0"/>
              </a:spcBef>
            </a:pPr>
            <a:r>
              <a:rPr lang="en-US" altLang="en-US" dirty="0" smtClean="0">
                <a:latin typeface="Times New Roman" panose="02020603050405020304" pitchFamily="18" charset="0"/>
                <a:ea typeface="ＭＳ Ｐゴシック" panose="020B0600070205080204" pitchFamily="34" charset="-128"/>
              </a:rPr>
              <a:t> </a:t>
            </a:r>
            <a:endParaRPr lang="tr-TR" altLang="en-US" dirty="0"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49957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different way to visualize the clustering of the 20 Aichi Targets and the alignment with the GEF BD Strategy to be described in detail in the next slide</a:t>
            </a:r>
            <a:endParaRPr lang="en-US" dirty="0"/>
          </a:p>
        </p:txBody>
      </p:sp>
      <p:sp>
        <p:nvSpPr>
          <p:cNvPr id="4" name="Slide Number Placeholder 3"/>
          <p:cNvSpPr>
            <a:spLocks noGrp="1"/>
          </p:cNvSpPr>
          <p:nvPr>
            <p:ph type="sldNum" sz="quarter" idx="10"/>
          </p:nvPr>
        </p:nvSpPr>
        <p:spPr/>
        <p:txBody>
          <a:bodyPr/>
          <a:lstStyle/>
          <a:p>
            <a:fld id="{E4F78E52-7364-435F-97E5-E5EB69671936}" type="slidenum">
              <a:rPr lang="en-US" smtClean="0"/>
              <a:t>11</a:t>
            </a:fld>
            <a:endParaRPr lang="en-US"/>
          </a:p>
        </p:txBody>
      </p:sp>
    </p:spTree>
    <p:extLst>
      <p:ext uri="{BB962C8B-B14F-4D97-AF65-F5344CB8AC3E}">
        <p14:creationId xmlns:p14="http://schemas.microsoft.com/office/powerpoint/2010/main" val="180001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99">
              <a:defRPr/>
            </a:pPr>
            <a:r>
              <a:rPr lang="en-US" b="1" dirty="0" smtClean="0"/>
              <a:t>The GEF-6 Biodiversity Strategy:</a:t>
            </a:r>
          </a:p>
          <a:p>
            <a:pPr defTabSz="923799">
              <a:defRPr/>
            </a:pPr>
            <a:endParaRPr lang="en-US" b="1" dirty="0"/>
          </a:p>
          <a:p>
            <a:pPr defTabSz="923799">
              <a:defRPr/>
            </a:pPr>
            <a:r>
              <a:rPr lang="en-US" b="1" dirty="0" smtClean="0"/>
              <a:t>4 Objectives</a:t>
            </a:r>
            <a:endParaRPr lang="en-US" b="1" dirty="0"/>
          </a:p>
          <a:p>
            <a:pPr defTabSz="923799">
              <a:defRPr/>
            </a:pPr>
            <a:r>
              <a:rPr lang="en-US" b="1" dirty="0" smtClean="0"/>
              <a:t>10 Programs</a:t>
            </a:r>
          </a:p>
          <a:p>
            <a:pPr defTabSz="923799">
              <a:defRPr/>
            </a:pPr>
            <a:endParaRPr lang="en-US" b="1" dirty="0"/>
          </a:p>
          <a:p>
            <a:pPr defTabSz="923799">
              <a:defRPr/>
            </a:pPr>
            <a:r>
              <a:rPr lang="en-US" b="1" dirty="0" smtClean="0"/>
              <a:t>These are the windows to be used when </a:t>
            </a:r>
            <a:r>
              <a:rPr lang="en-US" b="1" dirty="0" err="1" smtClean="0"/>
              <a:t>structuturing</a:t>
            </a:r>
            <a:r>
              <a:rPr lang="en-US" b="1" dirty="0" smtClean="0"/>
              <a:t> GEF Biodiversity or MFA projects. </a:t>
            </a:r>
          </a:p>
        </p:txBody>
      </p:sp>
      <p:sp>
        <p:nvSpPr>
          <p:cNvPr id="4" name="Slide Number Placeholder 3"/>
          <p:cNvSpPr>
            <a:spLocks noGrp="1"/>
          </p:cNvSpPr>
          <p:nvPr>
            <p:ph type="sldNum" sz="quarter" idx="10"/>
          </p:nvPr>
        </p:nvSpPr>
        <p:spPr/>
        <p:txBody>
          <a:bodyPr/>
          <a:lstStyle/>
          <a:p>
            <a:fld id="{5CAADE94-C609-4103-AF43-614665D210E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4975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400" b="1" dirty="0"/>
              <a:t>Impacts:</a:t>
            </a:r>
          </a:p>
          <a:p>
            <a:pPr eaLnBrk="1" hangingPunct="1">
              <a:buFont typeface="Arial" pitchFamily="34" charset="0"/>
              <a:buChar char="•"/>
            </a:pPr>
            <a:r>
              <a:rPr lang="en-GB" sz="1400" dirty="0"/>
              <a:t> </a:t>
            </a:r>
            <a:r>
              <a:rPr lang="en-GB" dirty="0"/>
              <a:t>Flow of ecosystem services increased or maintained</a:t>
            </a:r>
          </a:p>
          <a:p>
            <a:pPr eaLnBrk="1" hangingPunct="1">
              <a:buFont typeface="Arial" pitchFamily="34" charset="0"/>
              <a:buChar char="•"/>
            </a:pPr>
            <a:r>
              <a:rPr lang="en-GB" dirty="0"/>
              <a:t> Sustained crop, livestock, and forest production</a:t>
            </a:r>
            <a:endParaRPr lang="en-US" dirty="0"/>
          </a:p>
          <a:p>
            <a:pPr eaLnBrk="1" hangingPunct="1">
              <a:buFont typeface="Arial" pitchFamily="34" charset="0"/>
              <a:buChar char="•"/>
            </a:pPr>
            <a:r>
              <a:rPr lang="en-US" dirty="0"/>
              <a:t> Sustainable livelihoods (development benefit)</a:t>
            </a:r>
          </a:p>
          <a:p>
            <a:pPr eaLnBrk="1" fontAlgn="t" hangingPunct="1"/>
            <a:endParaRPr lang="en-US" b="1" dirty="0"/>
          </a:p>
          <a:p>
            <a:pPr defTabSz="900576" fontAlgn="t">
              <a:defRPr/>
            </a:pPr>
            <a:r>
              <a:rPr lang="en-US" dirty="0"/>
              <a:t>Sustainable Land Management  (SLM) in production landscapes</a:t>
            </a:r>
          </a:p>
          <a:p>
            <a:pPr eaLnBrk="1" fontAlgn="t" hangingPunct="1"/>
            <a:endParaRPr lang="en-US" b="1" dirty="0"/>
          </a:p>
          <a:p>
            <a:pPr eaLnBrk="1" fontAlgn="t" hangingPunct="1"/>
            <a:r>
              <a:rPr lang="en-US" b="1" dirty="0"/>
              <a:t>Food Security </a:t>
            </a:r>
            <a:r>
              <a:rPr lang="en-US" dirty="0"/>
              <a:t>– improving and increasing food crop production in vulnerable regions</a:t>
            </a:r>
          </a:p>
          <a:p>
            <a:pPr fontAlgn="t"/>
            <a:endParaRPr lang="en-US" dirty="0"/>
          </a:p>
          <a:p>
            <a:pPr eaLnBrk="1" fontAlgn="t" hangingPunct="1"/>
            <a:r>
              <a:rPr lang="en-US" b="1" dirty="0"/>
              <a:t>Climate-Smart Agriculture </a:t>
            </a:r>
            <a:r>
              <a:rPr lang="en-US" dirty="0"/>
              <a:t>– enhancing resilience and climate change mitigation in crop and livestock systems</a:t>
            </a:r>
          </a:p>
          <a:p>
            <a:pPr fontAlgn="t"/>
            <a:endParaRPr lang="en-US" b="1" dirty="0"/>
          </a:p>
          <a:p>
            <a:pPr eaLnBrk="1" fontAlgn="t" hangingPunct="1"/>
            <a:r>
              <a:rPr lang="en-US" b="1" dirty="0"/>
              <a:t>Forest Landscape Management and Restoration</a:t>
            </a:r>
            <a:r>
              <a:rPr lang="en-US" dirty="0"/>
              <a:t> – increasing forest and tree cover</a:t>
            </a:r>
          </a:p>
          <a:p>
            <a:endParaRPr lang="en-US" dirty="0" smtClean="0"/>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7F9C46F-93A8-4FBD-94C2-FBACC6DF834D}" type="slidenum">
              <a:rPr lang="en-US" smtClean="0">
                <a:solidFill>
                  <a:prstClr val="black"/>
                </a:solidFill>
              </a:rPr>
              <a:pPr eaLnBrk="1" hangingPunct="1"/>
              <a:t>13</a:t>
            </a:fld>
            <a:endParaRPr lang="en-US" smtClean="0">
              <a:solidFill>
                <a:prstClr val="black"/>
              </a:solidFill>
            </a:endParaRPr>
          </a:p>
        </p:txBody>
      </p:sp>
    </p:spTree>
    <p:extLst>
      <p:ext uri="{BB962C8B-B14F-4D97-AF65-F5344CB8AC3E}">
        <p14:creationId xmlns:p14="http://schemas.microsoft.com/office/powerpoint/2010/main" val="209690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GEF-6 strategy prioritizes the development </a:t>
            </a:r>
            <a:r>
              <a:rPr lang="en-US" dirty="0" smtClean="0"/>
              <a:t>and implementation </a:t>
            </a:r>
            <a:r>
              <a:rPr lang="en-US" dirty="0"/>
              <a:t>of comprehensive, </a:t>
            </a:r>
            <a:r>
              <a:rPr lang="en-US" dirty="0" smtClean="0"/>
              <a:t>system-level financing </a:t>
            </a:r>
            <a:r>
              <a:rPr lang="en-US" dirty="0"/>
              <a:t>solutions</a:t>
            </a:r>
            <a:r>
              <a:rPr lang="en-US" dirty="0" smtClean="0"/>
              <a:t>.</a:t>
            </a:r>
          </a:p>
          <a:p>
            <a:endParaRPr lang="en-US" dirty="0"/>
          </a:p>
          <a:p>
            <a:r>
              <a:rPr lang="en-US" dirty="0"/>
              <a:t>I</a:t>
            </a:r>
            <a:r>
              <a:rPr lang="en-US" dirty="0" smtClean="0"/>
              <a:t>ndividual </a:t>
            </a:r>
            <a:r>
              <a:rPr lang="en-US" dirty="0"/>
              <a:t>GEF </a:t>
            </a:r>
            <a:r>
              <a:rPr lang="en-US" dirty="0" smtClean="0"/>
              <a:t>projects must </a:t>
            </a:r>
            <a:r>
              <a:rPr lang="en-US" dirty="0"/>
              <a:t>be part of a larger sustainable finance plan </a:t>
            </a:r>
            <a:r>
              <a:rPr lang="en-US" dirty="0" smtClean="0"/>
              <a:t>and context</a:t>
            </a:r>
            <a:r>
              <a:rPr lang="en-US" dirty="0"/>
              <a:t>, and countries may require a sequence </a:t>
            </a:r>
            <a:r>
              <a:rPr lang="en-US" dirty="0" smtClean="0"/>
              <a:t>of GEF </a:t>
            </a:r>
            <a:r>
              <a:rPr lang="en-US" dirty="0"/>
              <a:t>project support over a number of GEF phases</a:t>
            </a:r>
            <a:r>
              <a:rPr lang="en-US" dirty="0" smtClean="0"/>
              <a:t>.</a:t>
            </a:r>
          </a:p>
          <a:p>
            <a:endParaRPr lang="en-US" dirty="0"/>
          </a:p>
          <a:p>
            <a:r>
              <a:rPr lang="en-US" dirty="0"/>
              <a:t>GEF-6, </a:t>
            </a:r>
            <a:r>
              <a:rPr lang="en-US" dirty="0" smtClean="0"/>
              <a:t>support to </a:t>
            </a:r>
            <a:r>
              <a:rPr lang="en-US" dirty="0"/>
              <a:t>improving protected area financial </a:t>
            </a:r>
            <a:r>
              <a:rPr lang="en-US" dirty="0" smtClean="0"/>
              <a:t>sustainability and </a:t>
            </a:r>
            <a:r>
              <a:rPr lang="en-US" dirty="0"/>
              <a:t>effective management will be explicitly </a:t>
            </a:r>
            <a:r>
              <a:rPr lang="en-US" dirty="0" smtClean="0"/>
              <a:t>directed towards </a:t>
            </a:r>
            <a:r>
              <a:rPr lang="en-US" dirty="0"/>
              <a:t>globally significant protected areas within </a:t>
            </a:r>
            <a:r>
              <a:rPr lang="en-US" dirty="0" smtClean="0"/>
              <a:t>the </a:t>
            </a:r>
            <a:r>
              <a:rPr lang="en-US" dirty="0"/>
              <a:t>national system, per the criteria in Annex </a:t>
            </a:r>
            <a:r>
              <a:rPr lang="en-US" dirty="0" smtClean="0"/>
              <a:t>3 (Next slide)</a:t>
            </a:r>
          </a:p>
          <a:p>
            <a:endParaRPr lang="en-US" dirty="0"/>
          </a:p>
          <a:p>
            <a:r>
              <a:rPr lang="en-US" dirty="0"/>
              <a:t>GEF-supported interventions will use tools and </a:t>
            </a:r>
            <a:r>
              <a:rPr lang="en-US" dirty="0" smtClean="0"/>
              <a:t>revenue mechanisms </a:t>
            </a:r>
            <a:r>
              <a:rPr lang="en-US" dirty="0"/>
              <a:t>that are responsive to specific </a:t>
            </a:r>
            <a:r>
              <a:rPr lang="en-US" dirty="0" smtClean="0"/>
              <a:t>country situations </a:t>
            </a:r>
            <a:r>
              <a:rPr lang="en-US" dirty="0"/>
              <a:t>(e.g., conservation trust funds, systems </a:t>
            </a:r>
            <a:r>
              <a:rPr lang="en-US" dirty="0" smtClean="0"/>
              <a:t>of payments </a:t>
            </a:r>
            <a:r>
              <a:rPr lang="en-US" dirty="0"/>
              <a:t>for environmental services, </a:t>
            </a:r>
            <a:r>
              <a:rPr lang="en-US" dirty="0" smtClean="0"/>
              <a:t>debt-for-nature swaps</a:t>
            </a:r>
            <a:r>
              <a:rPr lang="en-US" dirty="0"/>
              <a:t>, economic valuation of protected area </a:t>
            </a:r>
            <a:r>
              <a:rPr lang="en-US" dirty="0" smtClean="0"/>
              <a:t>goods and </a:t>
            </a:r>
            <a:r>
              <a:rPr lang="en-US" dirty="0"/>
              <a:t>services, access and benefit sharing </a:t>
            </a:r>
            <a:r>
              <a:rPr lang="en-US" dirty="0" smtClean="0"/>
              <a:t>agreements, etc</a:t>
            </a:r>
            <a:r>
              <a:rPr lang="en-US" dirty="0"/>
              <a:t>.) </a:t>
            </a:r>
            <a:endParaRPr lang="en-US" dirty="0" smtClean="0"/>
          </a:p>
        </p:txBody>
      </p:sp>
      <p:sp>
        <p:nvSpPr>
          <p:cNvPr id="4" name="Slide Number Placeholder 3"/>
          <p:cNvSpPr>
            <a:spLocks noGrp="1"/>
          </p:cNvSpPr>
          <p:nvPr>
            <p:ph type="sldNum" sz="quarter" idx="10"/>
          </p:nvPr>
        </p:nvSpPr>
        <p:spPr/>
        <p:txBody>
          <a:bodyPr/>
          <a:lstStyle/>
          <a:p>
            <a:fld id="{E4F78E52-7364-435F-97E5-E5EB69671936}" type="slidenum">
              <a:rPr lang="en-US" smtClean="0"/>
              <a:t>14</a:t>
            </a:fld>
            <a:endParaRPr lang="en-US"/>
          </a:p>
        </p:txBody>
      </p:sp>
    </p:spTree>
    <p:extLst>
      <p:ext uri="{BB962C8B-B14F-4D97-AF65-F5344CB8AC3E}">
        <p14:creationId xmlns:p14="http://schemas.microsoft.com/office/powerpoint/2010/main" val="1670126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will contribute to the achievement </a:t>
            </a:r>
            <a:r>
              <a:rPr lang="en-US" dirty="0" smtClean="0"/>
              <a:t>of Aichi </a:t>
            </a:r>
            <a:r>
              <a:rPr lang="en-US" dirty="0"/>
              <a:t>Target 11 to conserve 17% of terrestrial </a:t>
            </a:r>
            <a:r>
              <a:rPr lang="en-US" dirty="0" smtClean="0"/>
              <a:t>and inland </a:t>
            </a:r>
            <a:r>
              <a:rPr lang="en-US" dirty="0"/>
              <a:t>water, and 10% of coastal and marine areas.</a:t>
            </a:r>
          </a:p>
          <a:p>
            <a:endParaRPr lang="en-US" dirty="0" smtClean="0"/>
          </a:p>
          <a:p>
            <a:r>
              <a:rPr lang="en-US" dirty="0"/>
              <a:t>T</a:t>
            </a:r>
            <a:r>
              <a:rPr lang="en-US" dirty="0" smtClean="0"/>
              <a:t>he </a:t>
            </a:r>
            <a:r>
              <a:rPr lang="en-US" dirty="0"/>
              <a:t>program will require that </a:t>
            </a:r>
            <a:r>
              <a:rPr lang="en-US" dirty="0" smtClean="0"/>
              <a:t>protected areas </a:t>
            </a:r>
            <a:r>
              <a:rPr lang="en-US" dirty="0"/>
              <a:t>established with GEF support </a:t>
            </a:r>
            <a:r>
              <a:rPr lang="en-US" dirty="0" smtClean="0"/>
              <a:t>are globally</a:t>
            </a:r>
            <a:r>
              <a:rPr lang="en-US" dirty="0"/>
              <a:t> </a:t>
            </a:r>
            <a:r>
              <a:rPr lang="en-US" dirty="0" smtClean="0"/>
              <a:t>significant</a:t>
            </a:r>
            <a:r>
              <a:rPr lang="en-US" dirty="0"/>
              <a:t>, as defined by the criteria in Annex 3.</a:t>
            </a:r>
          </a:p>
          <a:p>
            <a:endParaRPr lang="en-US" dirty="0" smtClean="0"/>
          </a:p>
          <a:p>
            <a:r>
              <a:rPr lang="en-US" dirty="0" smtClean="0"/>
              <a:t>This </a:t>
            </a:r>
            <a:r>
              <a:rPr lang="en-US" dirty="0"/>
              <a:t>program will allow for expansion of the </a:t>
            </a:r>
            <a:r>
              <a:rPr lang="en-US" dirty="0" smtClean="0"/>
              <a:t>estate and </a:t>
            </a:r>
            <a:r>
              <a:rPr lang="en-US" dirty="0"/>
              <a:t>management of these new sites. Projects </a:t>
            </a:r>
            <a:r>
              <a:rPr lang="en-US" dirty="0" smtClean="0"/>
              <a:t>will be </a:t>
            </a:r>
            <a:r>
              <a:rPr lang="en-US" dirty="0"/>
              <a:t>expected to link plans for expansion with </a:t>
            </a:r>
            <a:r>
              <a:rPr lang="en-US" dirty="0" smtClean="0"/>
              <a:t>the associated </a:t>
            </a:r>
            <a:r>
              <a:rPr lang="en-US" dirty="0"/>
              <a:t>financing strategies supported </a:t>
            </a:r>
            <a:r>
              <a:rPr lang="en-US" dirty="0" smtClean="0"/>
              <a:t>through Program </a:t>
            </a:r>
            <a:r>
              <a:rPr lang="en-US" dirty="0"/>
              <a:t>One, as has been the practice in GEF-5.</a:t>
            </a:r>
          </a:p>
        </p:txBody>
      </p:sp>
      <p:sp>
        <p:nvSpPr>
          <p:cNvPr id="4" name="Slide Number Placeholder 3"/>
          <p:cNvSpPr>
            <a:spLocks noGrp="1"/>
          </p:cNvSpPr>
          <p:nvPr>
            <p:ph type="sldNum" sz="quarter" idx="10"/>
          </p:nvPr>
        </p:nvSpPr>
        <p:spPr/>
        <p:txBody>
          <a:bodyPr/>
          <a:lstStyle/>
          <a:p>
            <a:fld id="{E4F78E52-7364-435F-97E5-E5EB69671936}" type="slidenum">
              <a:rPr lang="en-US" smtClean="0"/>
              <a:t>15</a:t>
            </a:fld>
            <a:endParaRPr lang="en-US"/>
          </a:p>
        </p:txBody>
      </p:sp>
    </p:spTree>
    <p:extLst>
      <p:ext uri="{BB962C8B-B14F-4D97-AF65-F5344CB8AC3E}">
        <p14:creationId xmlns:p14="http://schemas.microsoft.com/office/powerpoint/2010/main" val="1502929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400" b="1" dirty="0"/>
              <a:t>Impacts:</a:t>
            </a:r>
          </a:p>
          <a:p>
            <a:pPr eaLnBrk="1" hangingPunct="1">
              <a:buFont typeface="Arial" pitchFamily="34" charset="0"/>
              <a:buChar char="•"/>
            </a:pPr>
            <a:r>
              <a:rPr lang="en-GB" sz="1400" dirty="0"/>
              <a:t> </a:t>
            </a:r>
            <a:r>
              <a:rPr lang="en-GB" dirty="0"/>
              <a:t>Flow of ecosystem services increased or maintained</a:t>
            </a:r>
          </a:p>
          <a:p>
            <a:pPr eaLnBrk="1" hangingPunct="1">
              <a:buFont typeface="Arial" pitchFamily="34" charset="0"/>
              <a:buChar char="•"/>
            </a:pPr>
            <a:r>
              <a:rPr lang="en-GB" dirty="0"/>
              <a:t> Sustained crop, livestock, and forest production</a:t>
            </a:r>
            <a:endParaRPr lang="en-US" dirty="0"/>
          </a:p>
          <a:p>
            <a:pPr eaLnBrk="1" hangingPunct="1">
              <a:buFont typeface="Arial" pitchFamily="34" charset="0"/>
              <a:buChar char="•"/>
            </a:pPr>
            <a:r>
              <a:rPr lang="en-US" dirty="0"/>
              <a:t> Sustainable livelihoods (development benefit)</a:t>
            </a:r>
          </a:p>
          <a:p>
            <a:pPr eaLnBrk="1" fontAlgn="t" hangingPunct="1"/>
            <a:endParaRPr lang="en-US" b="1" dirty="0"/>
          </a:p>
          <a:p>
            <a:pPr defTabSz="900576" fontAlgn="t">
              <a:defRPr/>
            </a:pPr>
            <a:r>
              <a:rPr lang="en-US" dirty="0"/>
              <a:t>Sustainable Land Management  (SLM) in production landscapes</a:t>
            </a:r>
          </a:p>
          <a:p>
            <a:pPr eaLnBrk="1" fontAlgn="t" hangingPunct="1"/>
            <a:endParaRPr lang="en-US" b="1" dirty="0"/>
          </a:p>
          <a:p>
            <a:pPr eaLnBrk="1" fontAlgn="t" hangingPunct="1"/>
            <a:r>
              <a:rPr lang="en-US" b="1" dirty="0"/>
              <a:t>Food Security </a:t>
            </a:r>
            <a:r>
              <a:rPr lang="en-US" dirty="0"/>
              <a:t>– improving and increasing food crop production in vulnerable regions</a:t>
            </a:r>
          </a:p>
          <a:p>
            <a:pPr fontAlgn="t"/>
            <a:endParaRPr lang="en-US" dirty="0"/>
          </a:p>
          <a:p>
            <a:pPr eaLnBrk="1" fontAlgn="t" hangingPunct="1"/>
            <a:r>
              <a:rPr lang="en-US" b="1" dirty="0"/>
              <a:t>Climate-Smart Agriculture </a:t>
            </a:r>
            <a:r>
              <a:rPr lang="en-US" dirty="0"/>
              <a:t>– enhancing resilience and climate change mitigation in crop and livestock systems</a:t>
            </a:r>
          </a:p>
          <a:p>
            <a:pPr fontAlgn="t"/>
            <a:endParaRPr lang="en-US" b="1" dirty="0"/>
          </a:p>
          <a:p>
            <a:pPr eaLnBrk="1" fontAlgn="t" hangingPunct="1"/>
            <a:r>
              <a:rPr lang="en-US" b="1" dirty="0"/>
              <a:t>Forest Landscape Management and Restoration</a:t>
            </a:r>
            <a:r>
              <a:rPr lang="en-US" dirty="0"/>
              <a:t> – increasing forest and tree cover</a:t>
            </a:r>
          </a:p>
          <a:p>
            <a:endParaRPr lang="en-US" dirty="0" smtClean="0"/>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7F9C46F-93A8-4FBD-94C2-FBACC6DF834D}" type="slidenum">
              <a:rPr lang="en-US" smtClean="0">
                <a:solidFill>
                  <a:prstClr val="black"/>
                </a:solidFill>
              </a:rPr>
              <a:pPr eaLnBrk="1" hangingPunct="1"/>
              <a:t>16</a:t>
            </a:fld>
            <a:endParaRPr lang="en-US" smtClean="0">
              <a:solidFill>
                <a:prstClr val="black"/>
              </a:solidFill>
            </a:endParaRPr>
          </a:p>
        </p:txBody>
      </p:sp>
    </p:spTree>
    <p:extLst>
      <p:ext uri="{BB962C8B-B14F-4D97-AF65-F5344CB8AC3E}">
        <p14:creationId xmlns:p14="http://schemas.microsoft.com/office/powerpoint/2010/main" val="1845994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will address both supply and </a:t>
            </a:r>
            <a:r>
              <a:rPr lang="en-US" dirty="0" smtClean="0"/>
              <a:t>demand aspects </a:t>
            </a:r>
            <a:r>
              <a:rPr lang="en-US" dirty="0"/>
              <a:t>of poaching to build monitoring </a:t>
            </a:r>
            <a:r>
              <a:rPr lang="en-US" dirty="0" smtClean="0"/>
              <a:t>and enforcement </a:t>
            </a:r>
            <a:r>
              <a:rPr lang="en-US" dirty="0"/>
              <a:t>capacity and using social </a:t>
            </a:r>
            <a:r>
              <a:rPr lang="en-US" dirty="0" smtClean="0"/>
              <a:t>media, education</a:t>
            </a:r>
            <a:r>
              <a:rPr lang="en-US" dirty="0"/>
              <a:t>, </a:t>
            </a:r>
            <a:r>
              <a:rPr lang="en-US" dirty="0" smtClean="0"/>
              <a:t>and awareness-raising </a:t>
            </a:r>
            <a:r>
              <a:rPr lang="en-US" dirty="0"/>
              <a:t>to staunch </a:t>
            </a:r>
            <a:r>
              <a:rPr lang="en-US" dirty="0" smtClean="0"/>
              <a:t>the demand </a:t>
            </a:r>
            <a:r>
              <a:rPr lang="en-US" dirty="0"/>
              <a:t>for these products and </a:t>
            </a:r>
            <a:r>
              <a:rPr lang="en-US" dirty="0" smtClean="0"/>
              <a:t>pressure Governments</a:t>
            </a:r>
            <a:r>
              <a:rPr lang="en-US" dirty="0"/>
              <a:t> </a:t>
            </a:r>
            <a:r>
              <a:rPr lang="en-US" dirty="0" smtClean="0"/>
              <a:t>to </a:t>
            </a:r>
            <a:r>
              <a:rPr lang="en-US" dirty="0"/>
              <a:t>improve enforcement of existing </a:t>
            </a:r>
            <a:r>
              <a:rPr lang="en-US" dirty="0" smtClean="0"/>
              <a:t>laws.</a:t>
            </a:r>
          </a:p>
          <a:p>
            <a:endParaRPr lang="en-US" dirty="0"/>
          </a:p>
          <a:p>
            <a:r>
              <a:rPr lang="en-US" dirty="0"/>
              <a:t>Support will include</a:t>
            </a:r>
            <a:r>
              <a:rPr lang="en-US" dirty="0" smtClean="0"/>
              <a:t>:</a:t>
            </a:r>
            <a:endParaRPr lang="en-US" dirty="0"/>
          </a:p>
          <a:p>
            <a:r>
              <a:rPr lang="en-US" dirty="0"/>
              <a:t>■■building the capacity of environmental </a:t>
            </a:r>
            <a:r>
              <a:rPr lang="en-US" dirty="0" smtClean="0"/>
              <a:t>law enforcement </a:t>
            </a:r>
            <a:r>
              <a:rPr lang="en-US" dirty="0"/>
              <a:t>agencies and the judiciary to </a:t>
            </a:r>
            <a:r>
              <a:rPr lang="en-US" dirty="0" smtClean="0"/>
              <a:t>reduce poaching </a:t>
            </a:r>
            <a:r>
              <a:rPr lang="en-US" dirty="0"/>
              <a:t>inside and outside of the </a:t>
            </a:r>
            <a:r>
              <a:rPr lang="en-US" dirty="0" smtClean="0"/>
              <a:t>protected area </a:t>
            </a:r>
            <a:r>
              <a:rPr lang="en-US" dirty="0"/>
              <a:t>system and improving border </a:t>
            </a:r>
            <a:r>
              <a:rPr lang="en-US" dirty="0" smtClean="0"/>
              <a:t>enforcement</a:t>
            </a:r>
            <a:r>
              <a:rPr lang="en-US" dirty="0"/>
              <a:t> </a:t>
            </a:r>
            <a:r>
              <a:rPr lang="en-US" dirty="0" smtClean="0"/>
              <a:t>through </a:t>
            </a:r>
            <a:r>
              <a:rPr lang="en-US" dirty="0"/>
              <a:t>cross-</a:t>
            </a:r>
            <a:r>
              <a:rPr lang="en-US" dirty="0" err="1"/>
              <a:t>sectoral</a:t>
            </a:r>
            <a:r>
              <a:rPr lang="en-US" dirty="0"/>
              <a:t> collaboration</a:t>
            </a:r>
            <a:r>
              <a:rPr lang="en-US" dirty="0" smtClean="0"/>
              <a:t>;</a:t>
            </a:r>
          </a:p>
          <a:p>
            <a:r>
              <a:rPr lang="en-US" dirty="0" smtClean="0"/>
              <a:t>■■</a:t>
            </a:r>
            <a:r>
              <a:rPr lang="en-US" dirty="0"/>
              <a:t>developing action plans where </a:t>
            </a:r>
            <a:r>
              <a:rPr lang="en-US" dirty="0" smtClean="0"/>
              <a:t>governments commit </a:t>
            </a:r>
            <a:r>
              <a:rPr lang="en-US" dirty="0"/>
              <a:t>to an adequate budget for </a:t>
            </a:r>
            <a:r>
              <a:rPr lang="en-US" dirty="0" smtClean="0"/>
              <a:t>their implementation</a:t>
            </a:r>
            <a:r>
              <a:rPr lang="en-US" dirty="0"/>
              <a:t>, effectively contributing </a:t>
            </a:r>
            <a:r>
              <a:rPr lang="en-US" dirty="0" smtClean="0"/>
              <a:t>to the </a:t>
            </a:r>
            <a:r>
              <a:rPr lang="en-US" dirty="0"/>
              <a:t>sustainability of these activities; </a:t>
            </a:r>
            <a:endParaRPr lang="en-US" dirty="0" smtClean="0"/>
          </a:p>
          <a:p>
            <a:r>
              <a:rPr lang="en-US" dirty="0"/>
              <a:t> </a:t>
            </a:r>
            <a:r>
              <a:rPr lang="en-US" dirty="0" smtClean="0"/>
              <a:t>■■</a:t>
            </a:r>
            <a:r>
              <a:rPr lang="en-US" dirty="0"/>
              <a:t>increasing cooperation within and </a:t>
            </a:r>
            <a:r>
              <a:rPr lang="en-US" dirty="0" smtClean="0"/>
              <a:t>between law </a:t>
            </a:r>
            <a:r>
              <a:rPr lang="en-US" dirty="0"/>
              <a:t>enforcement agencies and </a:t>
            </a:r>
            <a:r>
              <a:rPr lang="en-US" dirty="0" smtClean="0"/>
              <a:t>relevant international </a:t>
            </a:r>
            <a:r>
              <a:rPr lang="en-US" dirty="0"/>
              <a:t>organizations to mobilize </a:t>
            </a:r>
            <a:r>
              <a:rPr lang="en-US" dirty="0" smtClean="0"/>
              <a:t>political support </a:t>
            </a:r>
            <a:r>
              <a:rPr lang="en-US" dirty="0"/>
              <a:t>for environmental law enforcement</a:t>
            </a:r>
            <a:r>
              <a:rPr lang="en-US" dirty="0" smtClean="0"/>
              <a:t>.</a:t>
            </a:r>
          </a:p>
          <a:p>
            <a:endParaRPr lang="en-US" dirty="0"/>
          </a:p>
          <a:p>
            <a:r>
              <a:rPr lang="en-US" dirty="0"/>
              <a:t>The program will make a concerted effort to </a:t>
            </a:r>
            <a:r>
              <a:rPr lang="en-US" dirty="0" smtClean="0"/>
              <a:t>respond to </a:t>
            </a:r>
            <a:r>
              <a:rPr lang="en-US" dirty="0"/>
              <a:t>the threat of extinction of species that are </a:t>
            </a:r>
            <a:r>
              <a:rPr lang="en-US" dirty="0" smtClean="0"/>
              <a:t>critical for </a:t>
            </a:r>
            <a:r>
              <a:rPr lang="en-US" dirty="0"/>
              <a:t>the ecological and economic sustainability </a:t>
            </a:r>
            <a:r>
              <a:rPr lang="en-US" dirty="0" smtClean="0"/>
              <a:t>of many </a:t>
            </a:r>
            <a:r>
              <a:rPr lang="en-US" dirty="0"/>
              <a:t>protected areas in sub-Saharan Africa. This </a:t>
            </a:r>
            <a:r>
              <a:rPr lang="en-US" dirty="0" smtClean="0"/>
              <a:t>will not </a:t>
            </a:r>
            <a:r>
              <a:rPr lang="en-US" dirty="0"/>
              <a:t>preclude the submission of proposals from </a:t>
            </a:r>
            <a:r>
              <a:rPr lang="en-US" dirty="0" smtClean="0"/>
              <a:t>other countries </a:t>
            </a:r>
            <a:r>
              <a:rPr lang="en-US" dirty="0"/>
              <a:t>or regions where poaching and illegal trade</a:t>
            </a:r>
          </a:p>
          <a:p>
            <a:r>
              <a:rPr lang="en-US" dirty="0"/>
              <a:t>poses an imminent danger to a threatened </a:t>
            </a:r>
            <a:r>
              <a:rPr lang="en-US" dirty="0" smtClean="0"/>
              <a:t>species. For </a:t>
            </a:r>
            <a:r>
              <a:rPr lang="en-US" dirty="0"/>
              <a:t>example, wildlife </a:t>
            </a:r>
            <a:r>
              <a:rPr lang="en-US" dirty="0" smtClean="0"/>
              <a:t>poaching and </a:t>
            </a:r>
            <a:r>
              <a:rPr lang="en-US" dirty="0"/>
              <a:t>illegal trade </a:t>
            </a:r>
            <a:r>
              <a:rPr lang="en-US" dirty="0" smtClean="0"/>
              <a:t>in Eurasia</a:t>
            </a:r>
            <a:r>
              <a:rPr lang="en-US" dirty="0"/>
              <a:t>, including Asia, Russia, and Central Asia, is </a:t>
            </a:r>
            <a:r>
              <a:rPr lang="en-US" dirty="0" smtClean="0"/>
              <a:t>also increasing </a:t>
            </a:r>
            <a:r>
              <a:rPr lang="en-US" dirty="0"/>
              <a:t>dramatically.</a:t>
            </a:r>
          </a:p>
        </p:txBody>
      </p:sp>
      <p:sp>
        <p:nvSpPr>
          <p:cNvPr id="4" name="Slide Number Placeholder 3"/>
          <p:cNvSpPr>
            <a:spLocks noGrp="1"/>
          </p:cNvSpPr>
          <p:nvPr>
            <p:ph type="sldNum" sz="quarter" idx="10"/>
          </p:nvPr>
        </p:nvSpPr>
        <p:spPr/>
        <p:txBody>
          <a:bodyPr/>
          <a:lstStyle/>
          <a:p>
            <a:fld id="{E4F78E52-7364-435F-97E5-E5EB69671936}" type="slidenum">
              <a:rPr lang="en-US" smtClean="0"/>
              <a:t>17</a:t>
            </a:fld>
            <a:endParaRPr lang="en-US"/>
          </a:p>
        </p:txBody>
      </p:sp>
    </p:spTree>
    <p:extLst>
      <p:ext uri="{BB962C8B-B14F-4D97-AF65-F5344CB8AC3E}">
        <p14:creationId xmlns:p14="http://schemas.microsoft.com/office/powerpoint/2010/main" val="3114854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will make a concerted effort to respond to the threat of extinction of species that are critical for the ecological and economic sustainability of many protected areas in sub-Saharan Africa. This will not preclude the submission of proposals from other countries or regions where poaching and illegal trade</a:t>
            </a:r>
          </a:p>
          <a:p>
            <a:r>
              <a:rPr lang="en-US" dirty="0"/>
              <a:t>poses an imminent danger to a threatened species. For example, wildlife poaching and illegal trade in Eurasia, including Asia, Russia, and Central Asia, is also increasing dramatically.</a:t>
            </a:r>
          </a:p>
          <a:p>
            <a:endParaRPr lang="en-US" dirty="0"/>
          </a:p>
        </p:txBody>
      </p:sp>
      <p:sp>
        <p:nvSpPr>
          <p:cNvPr id="4" name="Slide Number Placeholder 3"/>
          <p:cNvSpPr>
            <a:spLocks noGrp="1"/>
          </p:cNvSpPr>
          <p:nvPr>
            <p:ph type="sldNum" sz="quarter" idx="10"/>
          </p:nvPr>
        </p:nvSpPr>
        <p:spPr/>
        <p:txBody>
          <a:bodyPr/>
          <a:lstStyle/>
          <a:p>
            <a:fld id="{E4F78E52-7364-435F-97E5-E5EB69671936}" type="slidenum">
              <a:rPr lang="en-US" smtClean="0"/>
              <a:t>18</a:t>
            </a:fld>
            <a:endParaRPr lang="en-US"/>
          </a:p>
        </p:txBody>
      </p:sp>
    </p:spTree>
    <p:extLst>
      <p:ext uri="{BB962C8B-B14F-4D97-AF65-F5344CB8AC3E}">
        <p14:creationId xmlns:p14="http://schemas.microsoft.com/office/powerpoint/2010/main" val="3419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GEF will support the implementation </a:t>
            </a:r>
            <a:r>
              <a:rPr lang="en-US" dirty="0" smtClean="0"/>
              <a:t>of comprehensive </a:t>
            </a:r>
            <a:r>
              <a:rPr lang="en-US" dirty="0"/>
              <a:t>prevention, early detection, </a:t>
            </a:r>
            <a:r>
              <a:rPr lang="en-US" dirty="0" smtClean="0"/>
              <a:t>control and </a:t>
            </a:r>
            <a:r>
              <a:rPr lang="en-US" dirty="0"/>
              <a:t>management frameworks that emphasize a </a:t>
            </a:r>
            <a:r>
              <a:rPr lang="en-US" dirty="0" smtClean="0"/>
              <a:t>risk management </a:t>
            </a:r>
            <a:r>
              <a:rPr lang="en-US" dirty="0"/>
              <a:t>approach by focusing on the </a:t>
            </a:r>
            <a:r>
              <a:rPr lang="en-US" dirty="0" smtClean="0"/>
              <a:t>highest risk </a:t>
            </a:r>
            <a:r>
              <a:rPr lang="en-US" dirty="0"/>
              <a:t>invasion pathways. </a:t>
            </a:r>
            <a:endParaRPr lang="en-US" dirty="0" smtClean="0"/>
          </a:p>
          <a:p>
            <a:endParaRPr lang="en-US" dirty="0"/>
          </a:p>
          <a:p>
            <a:r>
              <a:rPr lang="en-US" dirty="0" smtClean="0"/>
              <a:t>Targeted </a:t>
            </a:r>
            <a:r>
              <a:rPr lang="en-US" dirty="0"/>
              <a:t>eradication will </a:t>
            </a:r>
            <a:r>
              <a:rPr lang="en-US" dirty="0" smtClean="0"/>
              <a:t>be supported </a:t>
            </a:r>
            <a:r>
              <a:rPr lang="en-US" dirty="0"/>
              <a:t>in specific circumstances where </a:t>
            </a:r>
            <a:r>
              <a:rPr lang="en-US" dirty="0" smtClean="0"/>
              <a:t>proven, low-cost</a:t>
            </a:r>
            <a:r>
              <a:rPr lang="en-US" dirty="0"/>
              <a:t>, and </a:t>
            </a:r>
            <a:r>
              <a:rPr lang="en-US" dirty="0" smtClean="0"/>
              <a:t>effective eradication </a:t>
            </a:r>
            <a:r>
              <a:rPr lang="en-US" dirty="0"/>
              <a:t>would result in </a:t>
            </a:r>
            <a:r>
              <a:rPr lang="en-US" dirty="0" smtClean="0"/>
              <a:t>the extermination </a:t>
            </a:r>
            <a:r>
              <a:rPr lang="en-US" dirty="0"/>
              <a:t>of the IAS and the survival of </a:t>
            </a:r>
            <a:r>
              <a:rPr lang="en-US" dirty="0" smtClean="0"/>
              <a:t>globally significant </a:t>
            </a:r>
            <a:r>
              <a:rPr lang="en-US" dirty="0"/>
              <a:t>species and/or ecosystems. </a:t>
            </a:r>
            <a:endParaRPr lang="en-US" dirty="0" smtClean="0"/>
          </a:p>
          <a:p>
            <a:endParaRPr lang="en-US" dirty="0"/>
          </a:p>
          <a:p>
            <a:r>
              <a:rPr lang="en-US" dirty="0" smtClean="0"/>
              <a:t>While the program </a:t>
            </a:r>
            <a:r>
              <a:rPr lang="en-US" dirty="0"/>
              <a:t>will focus on </a:t>
            </a:r>
            <a:r>
              <a:rPr lang="en-US" dirty="0" smtClean="0"/>
              <a:t>island ecosystems </a:t>
            </a:r>
            <a:r>
              <a:rPr lang="en-US" dirty="0"/>
              <a:t>and will </a:t>
            </a:r>
            <a:r>
              <a:rPr lang="en-US" dirty="0" smtClean="0"/>
              <a:t>strongly engage </a:t>
            </a:r>
            <a:r>
              <a:rPr lang="en-US" dirty="0"/>
              <a:t>with island states to advance this </a:t>
            </a:r>
            <a:r>
              <a:rPr lang="en-US" dirty="0" smtClean="0"/>
              <a:t>agenda, projects </a:t>
            </a:r>
            <a:r>
              <a:rPr lang="en-US" dirty="0"/>
              <a:t>submitted by continental countries that </a:t>
            </a:r>
            <a:r>
              <a:rPr lang="en-US" dirty="0" smtClean="0"/>
              <a:t>address IAS </a:t>
            </a:r>
            <a:r>
              <a:rPr lang="en-US" dirty="0"/>
              <a:t>management through the comprehensive </a:t>
            </a:r>
            <a:r>
              <a:rPr lang="en-US" dirty="0" smtClean="0"/>
              <a:t>pathways approach </a:t>
            </a:r>
            <a:r>
              <a:rPr lang="en-US" dirty="0"/>
              <a:t>outlined above will also be supported.</a:t>
            </a:r>
          </a:p>
        </p:txBody>
      </p:sp>
      <p:sp>
        <p:nvSpPr>
          <p:cNvPr id="4" name="Slide Number Placeholder 3"/>
          <p:cNvSpPr>
            <a:spLocks noGrp="1"/>
          </p:cNvSpPr>
          <p:nvPr>
            <p:ph type="sldNum" sz="quarter" idx="10"/>
          </p:nvPr>
        </p:nvSpPr>
        <p:spPr/>
        <p:txBody>
          <a:bodyPr/>
          <a:lstStyle/>
          <a:p>
            <a:fld id="{E4F78E52-7364-435F-97E5-E5EB69671936}" type="slidenum">
              <a:rPr lang="en-US" smtClean="0"/>
              <a:t>19</a:t>
            </a:fld>
            <a:endParaRPr lang="en-US"/>
          </a:p>
        </p:txBody>
      </p:sp>
    </p:spTree>
    <p:extLst>
      <p:ext uri="{BB962C8B-B14F-4D97-AF65-F5344CB8AC3E}">
        <p14:creationId xmlns:p14="http://schemas.microsoft.com/office/powerpoint/2010/main" val="411698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GEF: The largest donor in support of Biodiversity Conservation</a:t>
            </a:r>
          </a:p>
          <a:p>
            <a:endParaRPr lang="en-US" dirty="0" smtClean="0"/>
          </a:p>
          <a:p>
            <a:r>
              <a:rPr lang="en-US" dirty="0" smtClean="0"/>
              <a:t>GEF: The Financial Mechanism of the CBD providing funding to parties to implement the Strategic Plan for Biodiversity 2011-2020.</a:t>
            </a:r>
          </a:p>
          <a:p>
            <a:endParaRPr lang="en-US" dirty="0"/>
          </a:p>
          <a:p>
            <a:r>
              <a:rPr lang="en-US" dirty="0" smtClean="0"/>
              <a:t>GEF Biodiversity Strategy 2014-1018. Approved by the GEF Council in Mexico June 2014. </a:t>
            </a:r>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9780" indent="-284531" eaLnBrk="0" hangingPunct="0">
              <a:defRPr>
                <a:solidFill>
                  <a:schemeClr val="tx1"/>
                </a:solidFill>
                <a:latin typeface="Arial" pitchFamily="34" charset="0"/>
                <a:cs typeface="Arial" pitchFamily="34" charset="0"/>
              </a:defRPr>
            </a:lvl2pPr>
            <a:lvl3pPr marL="1138124" indent="-227625" eaLnBrk="0" hangingPunct="0">
              <a:defRPr>
                <a:solidFill>
                  <a:schemeClr val="tx1"/>
                </a:solidFill>
                <a:latin typeface="Arial" pitchFamily="34" charset="0"/>
                <a:cs typeface="Arial" pitchFamily="34" charset="0"/>
              </a:defRPr>
            </a:lvl3pPr>
            <a:lvl4pPr marL="1593373" indent="-227625" eaLnBrk="0" hangingPunct="0">
              <a:defRPr>
                <a:solidFill>
                  <a:schemeClr val="tx1"/>
                </a:solidFill>
                <a:latin typeface="Arial" pitchFamily="34" charset="0"/>
                <a:cs typeface="Arial" pitchFamily="34" charset="0"/>
              </a:defRPr>
            </a:lvl4pPr>
            <a:lvl5pPr marL="2048623" indent="-227625" eaLnBrk="0" hangingPunct="0">
              <a:defRPr>
                <a:solidFill>
                  <a:schemeClr val="tx1"/>
                </a:solidFill>
                <a:latin typeface="Arial" pitchFamily="34" charset="0"/>
                <a:cs typeface="Arial" pitchFamily="34" charset="0"/>
              </a:defRPr>
            </a:lvl5pPr>
            <a:lvl6pPr marL="2503873" indent="-227625" eaLnBrk="0" fontAlgn="base" hangingPunct="0">
              <a:spcBef>
                <a:spcPct val="0"/>
              </a:spcBef>
              <a:spcAft>
                <a:spcPct val="0"/>
              </a:spcAft>
              <a:defRPr>
                <a:solidFill>
                  <a:schemeClr val="tx1"/>
                </a:solidFill>
                <a:latin typeface="Arial" pitchFamily="34" charset="0"/>
                <a:cs typeface="Arial" pitchFamily="34" charset="0"/>
              </a:defRPr>
            </a:lvl6pPr>
            <a:lvl7pPr marL="2959122" indent="-227625" eaLnBrk="0" fontAlgn="base" hangingPunct="0">
              <a:spcBef>
                <a:spcPct val="0"/>
              </a:spcBef>
              <a:spcAft>
                <a:spcPct val="0"/>
              </a:spcAft>
              <a:defRPr>
                <a:solidFill>
                  <a:schemeClr val="tx1"/>
                </a:solidFill>
                <a:latin typeface="Arial" pitchFamily="34" charset="0"/>
                <a:cs typeface="Arial" pitchFamily="34" charset="0"/>
              </a:defRPr>
            </a:lvl7pPr>
            <a:lvl8pPr marL="3414371" indent="-227625" eaLnBrk="0" fontAlgn="base" hangingPunct="0">
              <a:spcBef>
                <a:spcPct val="0"/>
              </a:spcBef>
              <a:spcAft>
                <a:spcPct val="0"/>
              </a:spcAft>
              <a:defRPr>
                <a:solidFill>
                  <a:schemeClr val="tx1"/>
                </a:solidFill>
                <a:latin typeface="Arial" pitchFamily="34" charset="0"/>
                <a:cs typeface="Arial" pitchFamily="34" charset="0"/>
              </a:defRPr>
            </a:lvl8pPr>
            <a:lvl9pPr marL="3869621" indent="-22762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9780" indent="-284531" eaLnBrk="0" hangingPunct="0">
              <a:defRPr>
                <a:solidFill>
                  <a:schemeClr val="tx1"/>
                </a:solidFill>
                <a:latin typeface="Arial" pitchFamily="34" charset="0"/>
                <a:cs typeface="Arial" pitchFamily="34" charset="0"/>
              </a:defRPr>
            </a:lvl2pPr>
            <a:lvl3pPr marL="1138124" indent="-227625" eaLnBrk="0" hangingPunct="0">
              <a:defRPr>
                <a:solidFill>
                  <a:schemeClr val="tx1"/>
                </a:solidFill>
                <a:latin typeface="Arial" pitchFamily="34" charset="0"/>
                <a:cs typeface="Arial" pitchFamily="34" charset="0"/>
              </a:defRPr>
            </a:lvl3pPr>
            <a:lvl4pPr marL="1593373" indent="-227625" eaLnBrk="0" hangingPunct="0">
              <a:defRPr>
                <a:solidFill>
                  <a:schemeClr val="tx1"/>
                </a:solidFill>
                <a:latin typeface="Arial" pitchFamily="34" charset="0"/>
                <a:cs typeface="Arial" pitchFamily="34" charset="0"/>
              </a:defRPr>
            </a:lvl4pPr>
            <a:lvl5pPr marL="2048623" indent="-227625" eaLnBrk="0" hangingPunct="0">
              <a:defRPr>
                <a:solidFill>
                  <a:schemeClr val="tx1"/>
                </a:solidFill>
                <a:latin typeface="Arial" pitchFamily="34" charset="0"/>
                <a:cs typeface="Arial" pitchFamily="34" charset="0"/>
              </a:defRPr>
            </a:lvl5pPr>
            <a:lvl6pPr marL="2503873" indent="-227625" eaLnBrk="0" fontAlgn="base" hangingPunct="0">
              <a:spcBef>
                <a:spcPct val="0"/>
              </a:spcBef>
              <a:spcAft>
                <a:spcPct val="0"/>
              </a:spcAft>
              <a:defRPr>
                <a:solidFill>
                  <a:schemeClr val="tx1"/>
                </a:solidFill>
                <a:latin typeface="Arial" pitchFamily="34" charset="0"/>
                <a:cs typeface="Arial" pitchFamily="34" charset="0"/>
              </a:defRPr>
            </a:lvl6pPr>
            <a:lvl7pPr marL="2959122" indent="-227625" eaLnBrk="0" fontAlgn="base" hangingPunct="0">
              <a:spcBef>
                <a:spcPct val="0"/>
              </a:spcBef>
              <a:spcAft>
                <a:spcPct val="0"/>
              </a:spcAft>
              <a:defRPr>
                <a:solidFill>
                  <a:schemeClr val="tx1"/>
                </a:solidFill>
                <a:latin typeface="Arial" pitchFamily="34" charset="0"/>
                <a:cs typeface="Arial" pitchFamily="34" charset="0"/>
              </a:defRPr>
            </a:lvl7pPr>
            <a:lvl8pPr marL="3414371" indent="-227625" eaLnBrk="0" fontAlgn="base" hangingPunct="0">
              <a:spcBef>
                <a:spcPct val="0"/>
              </a:spcBef>
              <a:spcAft>
                <a:spcPct val="0"/>
              </a:spcAft>
              <a:defRPr>
                <a:solidFill>
                  <a:schemeClr val="tx1"/>
                </a:solidFill>
                <a:latin typeface="Arial" pitchFamily="34" charset="0"/>
                <a:cs typeface="Arial" pitchFamily="34" charset="0"/>
              </a:defRPr>
            </a:lvl8pPr>
            <a:lvl9pPr marL="3869621" indent="-22762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9780" indent="-284531" eaLnBrk="0" hangingPunct="0">
              <a:defRPr>
                <a:solidFill>
                  <a:schemeClr val="tx1"/>
                </a:solidFill>
                <a:latin typeface="Arial" pitchFamily="34" charset="0"/>
                <a:cs typeface="Arial" pitchFamily="34" charset="0"/>
              </a:defRPr>
            </a:lvl2pPr>
            <a:lvl3pPr marL="1138124" indent="-227625" eaLnBrk="0" hangingPunct="0">
              <a:defRPr>
                <a:solidFill>
                  <a:schemeClr val="tx1"/>
                </a:solidFill>
                <a:latin typeface="Arial" pitchFamily="34" charset="0"/>
                <a:cs typeface="Arial" pitchFamily="34" charset="0"/>
              </a:defRPr>
            </a:lvl3pPr>
            <a:lvl4pPr marL="1593373" indent="-227625" eaLnBrk="0" hangingPunct="0">
              <a:defRPr>
                <a:solidFill>
                  <a:schemeClr val="tx1"/>
                </a:solidFill>
                <a:latin typeface="Arial" pitchFamily="34" charset="0"/>
                <a:cs typeface="Arial" pitchFamily="34" charset="0"/>
              </a:defRPr>
            </a:lvl4pPr>
            <a:lvl5pPr marL="2048623" indent="-227625" eaLnBrk="0" hangingPunct="0">
              <a:defRPr>
                <a:solidFill>
                  <a:schemeClr val="tx1"/>
                </a:solidFill>
                <a:latin typeface="Arial" pitchFamily="34" charset="0"/>
                <a:cs typeface="Arial" pitchFamily="34" charset="0"/>
              </a:defRPr>
            </a:lvl5pPr>
            <a:lvl6pPr marL="2503873" indent="-227625" eaLnBrk="0" fontAlgn="base" hangingPunct="0">
              <a:spcBef>
                <a:spcPct val="0"/>
              </a:spcBef>
              <a:spcAft>
                <a:spcPct val="0"/>
              </a:spcAft>
              <a:defRPr>
                <a:solidFill>
                  <a:schemeClr val="tx1"/>
                </a:solidFill>
                <a:latin typeface="Arial" pitchFamily="34" charset="0"/>
                <a:cs typeface="Arial" pitchFamily="34" charset="0"/>
              </a:defRPr>
            </a:lvl6pPr>
            <a:lvl7pPr marL="2959122" indent="-227625" eaLnBrk="0" fontAlgn="base" hangingPunct="0">
              <a:spcBef>
                <a:spcPct val="0"/>
              </a:spcBef>
              <a:spcAft>
                <a:spcPct val="0"/>
              </a:spcAft>
              <a:defRPr>
                <a:solidFill>
                  <a:schemeClr val="tx1"/>
                </a:solidFill>
                <a:latin typeface="Arial" pitchFamily="34" charset="0"/>
                <a:cs typeface="Arial" pitchFamily="34" charset="0"/>
              </a:defRPr>
            </a:lvl7pPr>
            <a:lvl8pPr marL="3414371" indent="-227625" eaLnBrk="0" fontAlgn="base" hangingPunct="0">
              <a:spcBef>
                <a:spcPct val="0"/>
              </a:spcBef>
              <a:spcAft>
                <a:spcPct val="0"/>
              </a:spcAft>
              <a:defRPr>
                <a:solidFill>
                  <a:schemeClr val="tx1"/>
                </a:solidFill>
                <a:latin typeface="Arial" pitchFamily="34" charset="0"/>
                <a:cs typeface="Arial" pitchFamily="34" charset="0"/>
              </a:defRPr>
            </a:lvl8pPr>
            <a:lvl9pPr marL="3869621" indent="-22762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9780" indent="-284531" eaLnBrk="0" hangingPunct="0">
              <a:defRPr>
                <a:solidFill>
                  <a:schemeClr val="tx1"/>
                </a:solidFill>
                <a:latin typeface="Arial" pitchFamily="34" charset="0"/>
                <a:cs typeface="Arial" pitchFamily="34" charset="0"/>
              </a:defRPr>
            </a:lvl2pPr>
            <a:lvl3pPr marL="1138124" indent="-227625" eaLnBrk="0" hangingPunct="0">
              <a:defRPr>
                <a:solidFill>
                  <a:schemeClr val="tx1"/>
                </a:solidFill>
                <a:latin typeface="Arial" pitchFamily="34" charset="0"/>
                <a:cs typeface="Arial" pitchFamily="34" charset="0"/>
              </a:defRPr>
            </a:lvl3pPr>
            <a:lvl4pPr marL="1593373" indent="-227625" eaLnBrk="0" hangingPunct="0">
              <a:defRPr>
                <a:solidFill>
                  <a:schemeClr val="tx1"/>
                </a:solidFill>
                <a:latin typeface="Arial" pitchFamily="34" charset="0"/>
                <a:cs typeface="Arial" pitchFamily="34" charset="0"/>
              </a:defRPr>
            </a:lvl4pPr>
            <a:lvl5pPr marL="2048623" indent="-227625" eaLnBrk="0" hangingPunct="0">
              <a:defRPr>
                <a:solidFill>
                  <a:schemeClr val="tx1"/>
                </a:solidFill>
                <a:latin typeface="Arial" pitchFamily="34" charset="0"/>
                <a:cs typeface="Arial" pitchFamily="34" charset="0"/>
              </a:defRPr>
            </a:lvl5pPr>
            <a:lvl6pPr marL="2503873" indent="-227625" eaLnBrk="0" fontAlgn="base" hangingPunct="0">
              <a:spcBef>
                <a:spcPct val="0"/>
              </a:spcBef>
              <a:spcAft>
                <a:spcPct val="0"/>
              </a:spcAft>
              <a:defRPr>
                <a:solidFill>
                  <a:schemeClr val="tx1"/>
                </a:solidFill>
                <a:latin typeface="Arial" pitchFamily="34" charset="0"/>
                <a:cs typeface="Arial" pitchFamily="34" charset="0"/>
              </a:defRPr>
            </a:lvl6pPr>
            <a:lvl7pPr marL="2959122" indent="-227625" eaLnBrk="0" fontAlgn="base" hangingPunct="0">
              <a:spcBef>
                <a:spcPct val="0"/>
              </a:spcBef>
              <a:spcAft>
                <a:spcPct val="0"/>
              </a:spcAft>
              <a:defRPr>
                <a:solidFill>
                  <a:schemeClr val="tx1"/>
                </a:solidFill>
                <a:latin typeface="Arial" pitchFamily="34" charset="0"/>
                <a:cs typeface="Arial" pitchFamily="34" charset="0"/>
              </a:defRPr>
            </a:lvl7pPr>
            <a:lvl8pPr marL="3414371" indent="-227625" eaLnBrk="0" fontAlgn="base" hangingPunct="0">
              <a:spcBef>
                <a:spcPct val="0"/>
              </a:spcBef>
              <a:spcAft>
                <a:spcPct val="0"/>
              </a:spcAft>
              <a:defRPr>
                <a:solidFill>
                  <a:schemeClr val="tx1"/>
                </a:solidFill>
                <a:latin typeface="Arial" pitchFamily="34" charset="0"/>
                <a:cs typeface="Arial" pitchFamily="34" charset="0"/>
              </a:defRPr>
            </a:lvl8pPr>
            <a:lvl9pPr marL="3869621" indent="-22762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7F9C46F-93A8-4FBD-94C2-FBACC6DF834D}" type="slidenum">
              <a:rPr lang="en-US" smtClean="0">
                <a:solidFill>
                  <a:prstClr val="black"/>
                </a:solidFill>
              </a:rPr>
              <a:pPr eaLnBrk="1" hangingPunct="1"/>
              <a:t>2</a:t>
            </a:fld>
            <a:endParaRPr lang="en-US" smtClean="0">
              <a:solidFill>
                <a:prstClr val="black"/>
              </a:solidFill>
            </a:endParaRPr>
          </a:p>
        </p:txBody>
      </p:sp>
    </p:spTree>
    <p:extLst>
      <p:ext uri="{BB962C8B-B14F-4D97-AF65-F5344CB8AC3E}">
        <p14:creationId xmlns:p14="http://schemas.microsoft.com/office/powerpoint/2010/main" val="4077378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GEF-6 will </a:t>
            </a:r>
            <a:r>
              <a:rPr lang="en-US" dirty="0" smtClean="0"/>
              <a:t>provide the </a:t>
            </a:r>
            <a:r>
              <a:rPr lang="en-US" dirty="0"/>
              <a:t>opportunity for </a:t>
            </a:r>
            <a:r>
              <a:rPr lang="en-US" dirty="0" smtClean="0"/>
              <a:t>implementation of the </a:t>
            </a:r>
            <a:r>
              <a:rPr lang="en-US" dirty="0"/>
              <a:t>National Biosafety Frameworks (NBFs</a:t>
            </a:r>
            <a:r>
              <a:rPr lang="en-US" dirty="0" smtClean="0"/>
              <a:t>) to comply with the provisions of the Cartagena Protocol on Biosafety.</a:t>
            </a:r>
          </a:p>
          <a:p>
            <a:endParaRPr lang="en-US" dirty="0"/>
          </a:p>
          <a:p>
            <a:r>
              <a:rPr lang="en-US" dirty="0"/>
              <a:t>The GEF will provide support to </a:t>
            </a:r>
            <a:r>
              <a:rPr lang="en-US" dirty="0" smtClean="0"/>
              <a:t>eligible countries </a:t>
            </a:r>
            <a:r>
              <a:rPr lang="en-US" dirty="0"/>
              <a:t>through regional or sub-regional </a:t>
            </a:r>
            <a:r>
              <a:rPr lang="en-US" dirty="0" smtClean="0"/>
              <a:t>projects when </a:t>
            </a:r>
            <a:r>
              <a:rPr lang="en-US" dirty="0"/>
              <a:t>there are opportunities for </a:t>
            </a:r>
            <a:r>
              <a:rPr lang="en-US" dirty="0" smtClean="0"/>
              <a:t>cost-effective sharing </a:t>
            </a:r>
            <a:r>
              <a:rPr lang="en-US" dirty="0"/>
              <a:t>of limited resources and for </a:t>
            </a:r>
            <a:r>
              <a:rPr lang="en-US" dirty="0" smtClean="0"/>
              <a:t>coordination between </a:t>
            </a:r>
            <a:r>
              <a:rPr lang="en-US" dirty="0"/>
              <a:t>biosafety frameworks to support </a:t>
            </a:r>
            <a:r>
              <a:rPr lang="en-US" dirty="0" smtClean="0"/>
              <a:t>CPB implementation.</a:t>
            </a:r>
          </a:p>
          <a:p>
            <a:endParaRPr lang="en-US" dirty="0"/>
          </a:p>
          <a:p>
            <a:r>
              <a:rPr lang="en-US" dirty="0"/>
              <a:t>The GEF will support thematic projects addressing </a:t>
            </a:r>
            <a:r>
              <a:rPr lang="en-US" dirty="0" smtClean="0"/>
              <a:t>some of </a:t>
            </a:r>
            <a:r>
              <a:rPr lang="en-US" dirty="0"/>
              <a:t>the specific provisions of the Cartagena </a:t>
            </a:r>
            <a:r>
              <a:rPr lang="en-US" dirty="0" smtClean="0"/>
              <a:t>Protocol. These </a:t>
            </a:r>
            <a:r>
              <a:rPr lang="en-US" dirty="0"/>
              <a:t>projects should be developed at the </a:t>
            </a:r>
            <a:r>
              <a:rPr lang="en-US" dirty="0" smtClean="0"/>
              <a:t>regional or </a:t>
            </a:r>
            <a:r>
              <a:rPr lang="en-US" dirty="0"/>
              <a:t>sub-regional level and build on a common set </a:t>
            </a:r>
            <a:r>
              <a:rPr lang="en-US" dirty="0" smtClean="0"/>
              <a:t>of targets </a:t>
            </a:r>
            <a:r>
              <a:rPr lang="en-US" dirty="0"/>
              <a:t>and opportunities to implement the </a:t>
            </a:r>
            <a:r>
              <a:rPr lang="en-US" dirty="0" smtClean="0"/>
              <a:t>protocol beyond </a:t>
            </a:r>
            <a:r>
              <a:rPr lang="en-US" dirty="0"/>
              <a:t>the development and implementation of </a:t>
            </a:r>
            <a:r>
              <a:rPr lang="en-US" dirty="0" smtClean="0"/>
              <a:t>NBFs.</a:t>
            </a:r>
          </a:p>
          <a:p>
            <a:endParaRPr lang="en-US" dirty="0"/>
          </a:p>
          <a:p>
            <a:r>
              <a:rPr lang="en-US" dirty="0"/>
              <a:t>The GEF will support the ratification and </a:t>
            </a:r>
            <a:r>
              <a:rPr lang="en-US" dirty="0" smtClean="0"/>
              <a:t>implementation of </a:t>
            </a:r>
            <a:r>
              <a:rPr lang="en-US" dirty="0"/>
              <a:t>the Nagoya-Kuala Lumpur </a:t>
            </a:r>
            <a:r>
              <a:rPr lang="en-US" dirty="0" smtClean="0"/>
              <a:t>Supplementary Protocol </a:t>
            </a:r>
            <a:r>
              <a:rPr lang="en-US" dirty="0"/>
              <a:t>on Liability and Redress to the CPB.</a:t>
            </a:r>
          </a:p>
        </p:txBody>
      </p:sp>
      <p:sp>
        <p:nvSpPr>
          <p:cNvPr id="4" name="Slide Number Placeholder 3"/>
          <p:cNvSpPr>
            <a:spLocks noGrp="1"/>
          </p:cNvSpPr>
          <p:nvPr>
            <p:ph type="sldNum" sz="quarter" idx="10"/>
          </p:nvPr>
        </p:nvSpPr>
        <p:spPr/>
        <p:txBody>
          <a:bodyPr/>
          <a:lstStyle/>
          <a:p>
            <a:fld id="{E4F78E52-7364-435F-97E5-E5EB69671936}" type="slidenum">
              <a:rPr lang="en-US" smtClean="0"/>
              <a:t>20</a:t>
            </a:fld>
            <a:endParaRPr lang="en-US"/>
          </a:p>
        </p:txBody>
      </p:sp>
    </p:spTree>
    <p:extLst>
      <p:ext uri="{BB962C8B-B14F-4D97-AF65-F5344CB8AC3E}">
        <p14:creationId xmlns:p14="http://schemas.microsoft.com/office/powerpoint/2010/main" val="3898338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400" b="1" dirty="0"/>
              <a:t>Impacts:</a:t>
            </a:r>
          </a:p>
          <a:p>
            <a:pPr eaLnBrk="1" hangingPunct="1">
              <a:buFont typeface="Arial" pitchFamily="34" charset="0"/>
              <a:buChar char="•"/>
            </a:pPr>
            <a:r>
              <a:rPr lang="en-GB" sz="1400" dirty="0"/>
              <a:t> </a:t>
            </a:r>
            <a:r>
              <a:rPr lang="en-GB" dirty="0"/>
              <a:t>Flow of ecosystem services increased or maintained</a:t>
            </a:r>
          </a:p>
          <a:p>
            <a:pPr eaLnBrk="1" hangingPunct="1">
              <a:buFont typeface="Arial" pitchFamily="34" charset="0"/>
              <a:buChar char="•"/>
            </a:pPr>
            <a:r>
              <a:rPr lang="en-GB" dirty="0"/>
              <a:t> Sustained crop, livestock, and forest production</a:t>
            </a:r>
            <a:endParaRPr lang="en-US" dirty="0"/>
          </a:p>
          <a:p>
            <a:pPr eaLnBrk="1" hangingPunct="1">
              <a:buFont typeface="Arial" pitchFamily="34" charset="0"/>
              <a:buChar char="•"/>
            </a:pPr>
            <a:r>
              <a:rPr lang="en-US" dirty="0"/>
              <a:t> Sustainable livelihoods (development benefit)</a:t>
            </a:r>
          </a:p>
          <a:p>
            <a:pPr eaLnBrk="1" fontAlgn="t" hangingPunct="1"/>
            <a:endParaRPr lang="en-US" b="1" dirty="0"/>
          </a:p>
          <a:p>
            <a:pPr defTabSz="900576" fontAlgn="t">
              <a:defRPr/>
            </a:pPr>
            <a:r>
              <a:rPr lang="en-US" dirty="0"/>
              <a:t>Sustainable Land Management  (SLM) in production landscapes</a:t>
            </a:r>
          </a:p>
          <a:p>
            <a:pPr eaLnBrk="1" fontAlgn="t" hangingPunct="1"/>
            <a:endParaRPr lang="en-US" b="1" dirty="0"/>
          </a:p>
          <a:p>
            <a:pPr eaLnBrk="1" fontAlgn="t" hangingPunct="1"/>
            <a:r>
              <a:rPr lang="en-US" b="1" dirty="0"/>
              <a:t>Food Security </a:t>
            </a:r>
            <a:r>
              <a:rPr lang="en-US" dirty="0"/>
              <a:t>– improving and increasing food crop production in vulnerable regions</a:t>
            </a:r>
          </a:p>
          <a:p>
            <a:pPr fontAlgn="t"/>
            <a:endParaRPr lang="en-US" dirty="0"/>
          </a:p>
          <a:p>
            <a:pPr eaLnBrk="1" fontAlgn="t" hangingPunct="1"/>
            <a:r>
              <a:rPr lang="en-US" b="1" dirty="0"/>
              <a:t>Climate-Smart Agriculture </a:t>
            </a:r>
            <a:r>
              <a:rPr lang="en-US" dirty="0"/>
              <a:t>– enhancing resilience and climate change mitigation in crop and livestock systems</a:t>
            </a:r>
          </a:p>
          <a:p>
            <a:pPr fontAlgn="t"/>
            <a:endParaRPr lang="en-US" b="1" dirty="0"/>
          </a:p>
          <a:p>
            <a:pPr eaLnBrk="1" fontAlgn="t" hangingPunct="1"/>
            <a:r>
              <a:rPr lang="en-US" b="1" dirty="0"/>
              <a:t>Forest Landscape Management and Restoration</a:t>
            </a:r>
            <a:r>
              <a:rPr lang="en-US" dirty="0"/>
              <a:t> – increasing forest and tree cover</a:t>
            </a:r>
          </a:p>
          <a:p>
            <a:endParaRPr lang="en-US" dirty="0" smtClean="0"/>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7F9C46F-93A8-4FBD-94C2-FBACC6DF834D}" type="slidenum">
              <a:rPr lang="en-US" smtClean="0">
                <a:solidFill>
                  <a:prstClr val="black"/>
                </a:solidFill>
              </a:rPr>
              <a:pPr eaLnBrk="1" hangingPunct="1"/>
              <a:t>21</a:t>
            </a:fld>
            <a:endParaRPr lang="en-US" smtClean="0">
              <a:solidFill>
                <a:prstClr val="black"/>
              </a:solidFill>
            </a:endParaRPr>
          </a:p>
        </p:txBody>
      </p:sp>
    </p:spTree>
    <p:extLst>
      <p:ext uri="{BB962C8B-B14F-4D97-AF65-F5344CB8AC3E}">
        <p14:creationId xmlns:p14="http://schemas.microsoft.com/office/powerpoint/2010/main" val="4040596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GEF will support increasing the area of coral </a:t>
            </a:r>
            <a:r>
              <a:rPr lang="en-US" dirty="0" smtClean="0"/>
              <a:t>reefs situated </a:t>
            </a:r>
            <a:r>
              <a:rPr lang="en-US" dirty="0"/>
              <a:t>within MPAs. An important spatial factor </a:t>
            </a:r>
            <a:r>
              <a:rPr lang="en-US" dirty="0" smtClean="0"/>
              <a:t>for coral </a:t>
            </a:r>
            <a:r>
              <a:rPr lang="en-US" dirty="0"/>
              <a:t>reef resilience is the connectivity among </a:t>
            </a:r>
            <a:r>
              <a:rPr lang="en-US" dirty="0" smtClean="0"/>
              <a:t>and within </a:t>
            </a:r>
            <a:r>
              <a:rPr lang="en-US" dirty="0"/>
              <a:t>coral reefs. Therefore, the development of </a:t>
            </a:r>
            <a:r>
              <a:rPr lang="en-US" dirty="0" smtClean="0"/>
              <a:t>MPA networks </a:t>
            </a:r>
            <a:r>
              <a:rPr lang="en-US" dirty="0"/>
              <a:t>or of large MPAs will be targeted. </a:t>
            </a:r>
            <a:endParaRPr lang="en-US" dirty="0" smtClean="0"/>
          </a:p>
          <a:p>
            <a:endParaRPr lang="en-US" dirty="0"/>
          </a:p>
          <a:p>
            <a:r>
              <a:rPr lang="en-US" dirty="0" smtClean="0"/>
              <a:t>The </a:t>
            </a:r>
            <a:r>
              <a:rPr lang="en-US" dirty="0"/>
              <a:t>GEF will support the development, adoption </a:t>
            </a:r>
            <a:r>
              <a:rPr lang="en-US" dirty="0" smtClean="0"/>
              <a:t>and enforcement </a:t>
            </a:r>
            <a:r>
              <a:rPr lang="en-US" dirty="0"/>
              <a:t>of policy </a:t>
            </a:r>
            <a:r>
              <a:rPr lang="en-US" dirty="0" smtClean="0"/>
              <a:t>and regulatory </a:t>
            </a:r>
            <a:r>
              <a:rPr lang="en-US" dirty="0"/>
              <a:t>frameworks </a:t>
            </a:r>
            <a:r>
              <a:rPr lang="en-US" dirty="0" smtClean="0"/>
              <a:t>and legislation </a:t>
            </a:r>
            <a:r>
              <a:rPr lang="en-US" dirty="0"/>
              <a:t>to mitigate marine-based pollution </a:t>
            </a:r>
            <a:r>
              <a:rPr lang="en-US" dirty="0" smtClean="0"/>
              <a:t>and damage </a:t>
            </a:r>
            <a:r>
              <a:rPr lang="en-US" dirty="0"/>
              <a:t>to coral reef ecosystems. The GEF will </a:t>
            </a:r>
            <a:r>
              <a:rPr lang="en-US" dirty="0" smtClean="0"/>
              <a:t>also support </a:t>
            </a:r>
            <a:r>
              <a:rPr lang="en-US" dirty="0"/>
              <a:t>national and international trade </a:t>
            </a:r>
            <a:r>
              <a:rPr lang="en-US" dirty="0" smtClean="0"/>
              <a:t>regulations for </a:t>
            </a:r>
            <a:r>
              <a:rPr lang="en-US" dirty="0"/>
              <a:t>reef products, e.g., aquarium fish, corals, and shells.</a:t>
            </a:r>
          </a:p>
          <a:p>
            <a:endParaRPr lang="en-US" dirty="0" smtClean="0"/>
          </a:p>
          <a:p>
            <a:endParaRPr lang="en-US" dirty="0"/>
          </a:p>
          <a:p>
            <a:r>
              <a:rPr lang="en-US" dirty="0" smtClean="0"/>
              <a:t>This </a:t>
            </a:r>
            <a:r>
              <a:rPr lang="en-US" dirty="0"/>
              <a:t>could include support to capacity building </a:t>
            </a:r>
            <a:r>
              <a:rPr lang="en-US" dirty="0" smtClean="0"/>
              <a:t>and encouraging </a:t>
            </a:r>
            <a:r>
              <a:rPr lang="en-US" dirty="0"/>
              <a:t>certification and monitoring </a:t>
            </a:r>
            <a:r>
              <a:rPr lang="en-US" dirty="0" smtClean="0"/>
              <a:t>systems. The </a:t>
            </a:r>
            <a:r>
              <a:rPr lang="en-US" dirty="0"/>
              <a:t>GEF will support the implementation of </a:t>
            </a:r>
            <a:r>
              <a:rPr lang="en-US" dirty="0" smtClean="0"/>
              <a:t>integrated coastal </a:t>
            </a:r>
            <a:r>
              <a:rPr lang="en-US" dirty="0"/>
              <a:t>management that better addresses </a:t>
            </a:r>
            <a:r>
              <a:rPr lang="en-US" dirty="0" smtClean="0"/>
              <a:t>local marine </a:t>
            </a:r>
            <a:r>
              <a:rPr lang="en-US" dirty="0"/>
              <a:t>pressures on coral reef ecosystems. This </a:t>
            </a:r>
            <a:r>
              <a:rPr lang="en-US" dirty="0" smtClean="0"/>
              <a:t>will include </a:t>
            </a:r>
            <a:r>
              <a:rPr lang="en-US" dirty="0"/>
              <a:t>support for the development of </a:t>
            </a:r>
            <a:r>
              <a:rPr lang="en-US" dirty="0" smtClean="0"/>
              <a:t>community level rights-based management </a:t>
            </a:r>
            <a:r>
              <a:rPr lang="en-US" dirty="0"/>
              <a:t>areas at the </a:t>
            </a:r>
            <a:r>
              <a:rPr lang="en-US" dirty="0" smtClean="0"/>
              <a:t>boundaries of </a:t>
            </a:r>
            <a:r>
              <a:rPr lang="en-US" dirty="0"/>
              <a:t>MPAs</a:t>
            </a:r>
          </a:p>
        </p:txBody>
      </p:sp>
      <p:sp>
        <p:nvSpPr>
          <p:cNvPr id="4" name="Slide Number Placeholder 3"/>
          <p:cNvSpPr>
            <a:spLocks noGrp="1"/>
          </p:cNvSpPr>
          <p:nvPr>
            <p:ph type="sldNum" sz="quarter" idx="10"/>
          </p:nvPr>
        </p:nvSpPr>
        <p:spPr/>
        <p:txBody>
          <a:bodyPr/>
          <a:lstStyle/>
          <a:p>
            <a:fld id="{E4F78E52-7364-435F-97E5-E5EB69671936}" type="slidenum">
              <a:rPr lang="en-US" smtClean="0"/>
              <a:t>22</a:t>
            </a:fld>
            <a:endParaRPr lang="en-US"/>
          </a:p>
        </p:txBody>
      </p:sp>
    </p:spTree>
    <p:extLst>
      <p:ext uri="{BB962C8B-B14F-4D97-AF65-F5344CB8AC3E}">
        <p14:creationId xmlns:p14="http://schemas.microsoft.com/office/powerpoint/2010/main" val="1668128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dirty="0"/>
              <a:t>The GEF will concentrate it support on the </a:t>
            </a:r>
            <a:r>
              <a:rPr lang="en-US" dirty="0" smtClean="0"/>
              <a:t>sustainable use </a:t>
            </a:r>
            <a:r>
              <a:rPr lang="en-US" dirty="0"/>
              <a:t>of plant genetic resources in </a:t>
            </a:r>
            <a:r>
              <a:rPr lang="en-US" dirty="0" err="1"/>
              <a:t>Vavilov</a:t>
            </a:r>
            <a:r>
              <a:rPr lang="en-US" dirty="0"/>
              <a:t> </a:t>
            </a:r>
            <a:r>
              <a:rPr lang="en-US" dirty="0" smtClean="0"/>
              <a:t>centers of </a:t>
            </a:r>
            <a:r>
              <a:rPr lang="en-US" dirty="0"/>
              <a:t>diversity. Results from this program may </a:t>
            </a:r>
            <a:r>
              <a:rPr lang="en-US" dirty="0" smtClean="0"/>
              <a:t>also generate important co-benefits </a:t>
            </a:r>
            <a:r>
              <a:rPr lang="en-US" dirty="0"/>
              <a:t>for the </a:t>
            </a:r>
            <a:r>
              <a:rPr lang="en-US" dirty="0" smtClean="0"/>
              <a:t>International Treaty </a:t>
            </a:r>
            <a:r>
              <a:rPr lang="en-US" dirty="0"/>
              <a:t>on Plant Genetic Resources for Food </a:t>
            </a:r>
            <a:r>
              <a:rPr lang="en-US" dirty="0" smtClean="0"/>
              <a:t>and </a:t>
            </a:r>
            <a:r>
              <a:rPr lang="en-US" dirty="0"/>
              <a:t>Agriculture. </a:t>
            </a:r>
            <a:endParaRPr lang="en-US" dirty="0" smtClean="0"/>
          </a:p>
          <a:p>
            <a:endParaRPr lang="en-US" dirty="0"/>
          </a:p>
          <a:p>
            <a:r>
              <a:rPr lang="en-US" dirty="0" smtClean="0"/>
              <a:t>The </a:t>
            </a:r>
            <a:r>
              <a:rPr lang="en-US" dirty="0"/>
              <a:t>GEF will focus on innovations </a:t>
            </a:r>
            <a:r>
              <a:rPr lang="en-US" dirty="0" smtClean="0"/>
              <a:t>to current </a:t>
            </a:r>
            <a:r>
              <a:rPr lang="en-US" dirty="0"/>
              <a:t>production systems and practices that:</a:t>
            </a:r>
          </a:p>
          <a:p>
            <a:r>
              <a:rPr lang="en-US" dirty="0"/>
              <a:t>■■Maintain and strengthen different </a:t>
            </a:r>
            <a:r>
              <a:rPr lang="en-US" dirty="0" smtClean="0"/>
              <a:t>production systems </a:t>
            </a:r>
            <a:r>
              <a:rPr lang="en-US" dirty="0"/>
              <a:t>and their elements, </a:t>
            </a:r>
            <a:r>
              <a:rPr lang="en-US" dirty="0" smtClean="0"/>
              <a:t>including agriculture </a:t>
            </a:r>
            <a:r>
              <a:rPr lang="en-US" dirty="0"/>
              <a:t>practices based on local </a:t>
            </a:r>
            <a:r>
              <a:rPr lang="en-US" dirty="0" smtClean="0"/>
              <a:t>and traditional </a:t>
            </a:r>
            <a:r>
              <a:rPr lang="en-US" dirty="0"/>
              <a:t>knowledge, that allow </a:t>
            </a:r>
            <a:r>
              <a:rPr lang="en-US" dirty="0" smtClean="0"/>
              <a:t>continued evolution </a:t>
            </a:r>
            <a:r>
              <a:rPr lang="en-US" dirty="0"/>
              <a:t>and </a:t>
            </a:r>
            <a:r>
              <a:rPr lang="en-US" dirty="0" smtClean="0"/>
              <a:t>adaptation.</a:t>
            </a:r>
          </a:p>
          <a:p>
            <a:r>
              <a:rPr lang="en-US" dirty="0" smtClean="0"/>
              <a:t>■■</a:t>
            </a:r>
            <a:r>
              <a:rPr lang="en-US" dirty="0"/>
              <a:t>Link genetic diversity maintenance to </a:t>
            </a:r>
            <a:r>
              <a:rPr lang="en-US" dirty="0" smtClean="0"/>
              <a:t>improved food </a:t>
            </a:r>
            <a:r>
              <a:rPr lang="en-US" dirty="0"/>
              <a:t>security and economic returns for </a:t>
            </a:r>
            <a:r>
              <a:rPr lang="en-US" dirty="0" smtClean="0"/>
              <a:t>rural communities </a:t>
            </a:r>
            <a:r>
              <a:rPr lang="en-US" dirty="0"/>
              <a:t>and farmers (including </a:t>
            </a:r>
            <a:r>
              <a:rPr lang="en-US" dirty="0" smtClean="0"/>
              <a:t>local market </a:t>
            </a:r>
            <a:r>
              <a:rPr lang="en-US" dirty="0"/>
              <a:t>access and market regulations);</a:t>
            </a:r>
          </a:p>
          <a:p>
            <a:r>
              <a:rPr lang="en-US" dirty="0"/>
              <a:t>■■Develop policies, strategies, </a:t>
            </a:r>
            <a:r>
              <a:rPr lang="en-US" dirty="0" smtClean="0"/>
              <a:t>legislation, and </a:t>
            </a:r>
            <a:r>
              <a:rPr lang="en-US" dirty="0"/>
              <a:t>regulations that shift the balance </a:t>
            </a:r>
            <a:r>
              <a:rPr lang="en-US" dirty="0" smtClean="0"/>
              <a:t>in agricultural </a:t>
            </a:r>
            <a:r>
              <a:rPr lang="en-US" dirty="0"/>
              <a:t>production in favor of </a:t>
            </a:r>
            <a:r>
              <a:rPr lang="en-US" dirty="0" smtClean="0"/>
              <a:t>diversity rich </a:t>
            </a:r>
            <a:r>
              <a:rPr lang="en-US" dirty="0"/>
              <a:t>approaches. These include support </a:t>
            </a:r>
            <a:r>
              <a:rPr lang="en-US" dirty="0" smtClean="0"/>
              <a:t>for the </a:t>
            </a:r>
            <a:r>
              <a:rPr lang="en-US" dirty="0"/>
              <a:t>adoption of appropriate fiscal and </a:t>
            </a:r>
            <a:r>
              <a:rPr lang="en-US" dirty="0" smtClean="0"/>
              <a:t>market incentives </a:t>
            </a:r>
            <a:r>
              <a:rPr lang="en-US" dirty="0"/>
              <a:t>to promote or </a:t>
            </a:r>
            <a:r>
              <a:rPr lang="en-US" dirty="0" smtClean="0"/>
              <a:t>conserve diversity</a:t>
            </a:r>
            <a:r>
              <a:rPr lang="en-US" dirty="0"/>
              <a:t> </a:t>
            </a:r>
            <a:r>
              <a:rPr lang="en-US" dirty="0" smtClean="0"/>
              <a:t>on-farm </a:t>
            </a:r>
            <a:r>
              <a:rPr lang="en-US" dirty="0"/>
              <a:t>and across the production landscape;</a:t>
            </a:r>
          </a:p>
          <a:p>
            <a:r>
              <a:rPr lang="en-US" dirty="0"/>
              <a:t>■■Strengthen capacity of the </a:t>
            </a:r>
            <a:r>
              <a:rPr lang="en-US" dirty="0" smtClean="0"/>
              <a:t>agricultural development</a:t>
            </a:r>
            <a:r>
              <a:rPr lang="en-US" dirty="0"/>
              <a:t>, extension and </a:t>
            </a:r>
            <a:r>
              <a:rPr lang="en-US" dirty="0" smtClean="0"/>
              <a:t>research communities </a:t>
            </a:r>
            <a:r>
              <a:rPr lang="en-US" dirty="0"/>
              <a:t>and institutions that </a:t>
            </a:r>
            <a:r>
              <a:rPr lang="en-US" dirty="0" smtClean="0"/>
              <a:t>are needed </a:t>
            </a:r>
            <a:r>
              <a:rPr lang="en-US" dirty="0"/>
              <a:t>for in-situ </a:t>
            </a:r>
            <a:r>
              <a:rPr lang="en-US" dirty="0" smtClean="0"/>
              <a:t>conservation</a:t>
            </a:r>
          </a:p>
          <a:p>
            <a:r>
              <a:rPr lang="en-US" dirty="0" smtClean="0"/>
              <a:t>■■</a:t>
            </a:r>
            <a:r>
              <a:rPr lang="en-US" dirty="0"/>
              <a:t>Strengthen the capacities of community </a:t>
            </a:r>
            <a:r>
              <a:rPr lang="en-US" dirty="0" smtClean="0"/>
              <a:t>and smallholder </a:t>
            </a:r>
            <a:r>
              <a:rPr lang="en-US" dirty="0"/>
              <a:t>organizations and farmers (both </a:t>
            </a:r>
            <a:r>
              <a:rPr lang="en-US" dirty="0" smtClean="0"/>
              <a:t>men and </a:t>
            </a:r>
            <a:r>
              <a:rPr lang="en-US" dirty="0"/>
              <a:t>women) to participate in the </a:t>
            </a:r>
            <a:r>
              <a:rPr lang="en-US" dirty="0" smtClean="0"/>
              <a:t>identification, development</a:t>
            </a:r>
            <a:r>
              <a:rPr lang="en-US" dirty="0"/>
              <a:t>, and implementation of solutions.</a:t>
            </a:r>
          </a:p>
        </p:txBody>
      </p:sp>
      <p:sp>
        <p:nvSpPr>
          <p:cNvPr id="4" name="Slide Number Placeholder 3"/>
          <p:cNvSpPr>
            <a:spLocks noGrp="1"/>
          </p:cNvSpPr>
          <p:nvPr>
            <p:ph type="sldNum" sz="quarter" idx="10"/>
          </p:nvPr>
        </p:nvSpPr>
        <p:spPr/>
        <p:txBody>
          <a:bodyPr/>
          <a:lstStyle/>
          <a:p>
            <a:fld id="{E4F78E52-7364-435F-97E5-E5EB69671936}" type="slidenum">
              <a:rPr lang="en-US" smtClean="0"/>
              <a:t>23</a:t>
            </a:fld>
            <a:endParaRPr lang="en-US"/>
          </a:p>
        </p:txBody>
      </p:sp>
    </p:spTree>
    <p:extLst>
      <p:ext uri="{BB962C8B-B14F-4D97-AF65-F5344CB8AC3E}">
        <p14:creationId xmlns:p14="http://schemas.microsoft.com/office/powerpoint/2010/main" val="371251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GEF will </a:t>
            </a:r>
            <a:r>
              <a:rPr lang="en-US" dirty="0"/>
              <a:t>support national and </a:t>
            </a:r>
            <a:r>
              <a:rPr lang="en-US" dirty="0" smtClean="0"/>
              <a:t>regional implementation </a:t>
            </a:r>
            <a:r>
              <a:rPr lang="en-US" dirty="0"/>
              <a:t>of the Nagoya Protocol and, if </a:t>
            </a:r>
            <a:r>
              <a:rPr lang="en-US" dirty="0" smtClean="0"/>
              <a:t>still required</a:t>
            </a:r>
            <a:r>
              <a:rPr lang="en-US" dirty="0"/>
              <a:t>, targeted capacity building to </a:t>
            </a:r>
            <a:r>
              <a:rPr lang="en-US" dirty="0" smtClean="0"/>
              <a:t>facilitate ratification </a:t>
            </a:r>
            <a:r>
              <a:rPr lang="en-US" dirty="0"/>
              <a:t>and entry </a:t>
            </a:r>
            <a:r>
              <a:rPr lang="en-US" dirty="0" smtClean="0"/>
              <a:t>into force </a:t>
            </a:r>
            <a:r>
              <a:rPr lang="en-US" dirty="0"/>
              <a:t>of the Protocol. As </a:t>
            </a:r>
            <a:r>
              <a:rPr lang="en-US" dirty="0" smtClean="0"/>
              <a:t>such, the </a:t>
            </a:r>
            <a:r>
              <a:rPr lang="en-US" dirty="0"/>
              <a:t>GEF will support the following core activities to</a:t>
            </a:r>
          </a:p>
          <a:p>
            <a:r>
              <a:rPr lang="en-US" dirty="0"/>
              <a:t>comply with the provisions of the Nagoya Protocol</a:t>
            </a:r>
            <a:r>
              <a:rPr lang="en-US" dirty="0" smtClean="0"/>
              <a:t>:</a:t>
            </a:r>
          </a:p>
          <a:p>
            <a:endParaRPr lang="en-US" dirty="0"/>
          </a:p>
          <a:p>
            <a:r>
              <a:rPr lang="en-US" dirty="0"/>
              <a:t>■■ </a:t>
            </a:r>
            <a:r>
              <a:rPr lang="en-US" dirty="0" smtClean="0"/>
              <a:t>Stocktaking </a:t>
            </a:r>
            <a:r>
              <a:rPr lang="en-US" dirty="0"/>
              <a:t>and assessment. The GEF will </a:t>
            </a:r>
            <a:r>
              <a:rPr lang="en-US" dirty="0" smtClean="0"/>
              <a:t>support gap </a:t>
            </a:r>
            <a:r>
              <a:rPr lang="en-US" dirty="0"/>
              <a:t>analysis of ABS provisions in existing </a:t>
            </a:r>
            <a:r>
              <a:rPr lang="en-US" dirty="0" smtClean="0"/>
              <a:t>policies, laws </a:t>
            </a:r>
            <a:r>
              <a:rPr lang="en-US" dirty="0"/>
              <a:t>and regulations, stakeholder identification, </a:t>
            </a:r>
            <a:r>
              <a:rPr lang="en-US" dirty="0" smtClean="0"/>
              <a:t>user rights </a:t>
            </a:r>
            <a:r>
              <a:rPr lang="en-US" dirty="0"/>
              <a:t>and intellectual property rights, </a:t>
            </a:r>
            <a:r>
              <a:rPr lang="en-US" dirty="0" smtClean="0"/>
              <a:t>and assess </a:t>
            </a:r>
            <a:r>
              <a:rPr lang="en-US" dirty="0"/>
              <a:t>institutional capacity </a:t>
            </a:r>
            <a:r>
              <a:rPr lang="en-US" dirty="0" smtClean="0"/>
              <a:t>including research </a:t>
            </a:r>
            <a:r>
              <a:rPr lang="en-US" dirty="0"/>
              <a:t>organizations.</a:t>
            </a:r>
          </a:p>
          <a:p>
            <a:r>
              <a:rPr lang="en-US" dirty="0"/>
              <a:t>■■Development and implementation of a </a:t>
            </a:r>
            <a:r>
              <a:rPr lang="en-US" dirty="0" smtClean="0"/>
              <a:t>strategy and </a:t>
            </a:r>
            <a:r>
              <a:rPr lang="en-US" dirty="0"/>
              <a:t>action plan for the implementation of </a:t>
            </a:r>
            <a:r>
              <a:rPr lang="en-US" dirty="0" smtClean="0"/>
              <a:t>ABS measures</a:t>
            </a:r>
            <a:r>
              <a:rPr lang="en-US" dirty="0"/>
              <a:t>. (e.g. policy, legal, and </a:t>
            </a:r>
            <a:r>
              <a:rPr lang="en-US" dirty="0" smtClean="0"/>
              <a:t>regulatory frameworks </a:t>
            </a:r>
            <a:r>
              <a:rPr lang="en-US" dirty="0"/>
              <a:t>governing ABS, National Focal </a:t>
            </a:r>
            <a:r>
              <a:rPr lang="en-US" dirty="0" smtClean="0"/>
              <a:t>Point, Competent </a:t>
            </a:r>
            <a:r>
              <a:rPr lang="en-US" dirty="0"/>
              <a:t>National Authority, Institutional</a:t>
            </a:r>
          </a:p>
          <a:p>
            <a:r>
              <a:rPr lang="en-US" dirty="0" smtClean="0"/>
              <a:t>agreements</a:t>
            </a:r>
            <a:r>
              <a:rPr lang="en-US" dirty="0"/>
              <a:t>, administrative procedures for </a:t>
            </a:r>
            <a:r>
              <a:rPr lang="en-US" dirty="0" smtClean="0"/>
              <a:t>Prior Informed </a:t>
            </a:r>
            <a:r>
              <a:rPr lang="en-US" dirty="0"/>
              <a:t>Consent (PIC) and Mutually </a:t>
            </a:r>
            <a:r>
              <a:rPr lang="en-US" dirty="0" smtClean="0"/>
              <a:t>Agreed Terms </a:t>
            </a:r>
            <a:r>
              <a:rPr lang="en-US" dirty="0"/>
              <a:t>(MAT), monitoring of use of </a:t>
            </a:r>
            <a:r>
              <a:rPr lang="en-US" dirty="0" smtClean="0"/>
              <a:t>genetic resources</a:t>
            </a:r>
            <a:r>
              <a:rPr lang="en-US" dirty="0"/>
              <a:t>, compliance </a:t>
            </a:r>
            <a:r>
              <a:rPr lang="en-US" dirty="0" smtClean="0"/>
              <a:t>with legislation and cooperation </a:t>
            </a:r>
            <a:r>
              <a:rPr lang="en-US" dirty="0"/>
              <a:t>on trans-boundary issues); and</a:t>
            </a:r>
          </a:p>
          <a:p>
            <a:r>
              <a:rPr lang="en-US" dirty="0"/>
              <a:t>■■Building capacity among stakeholders (</a:t>
            </a:r>
            <a:r>
              <a:rPr lang="en-US" dirty="0" smtClean="0"/>
              <a:t>including indigenous </a:t>
            </a:r>
            <a:r>
              <a:rPr lang="en-US" dirty="0"/>
              <a:t>and local communities, </a:t>
            </a:r>
            <a:r>
              <a:rPr lang="en-US" dirty="0" smtClean="0"/>
              <a:t>especially women</a:t>
            </a:r>
            <a:r>
              <a:rPr lang="en-US" dirty="0"/>
              <a:t>) to negotiate between providers and </a:t>
            </a:r>
            <a:r>
              <a:rPr lang="en-US" dirty="0" smtClean="0"/>
              <a:t>users of </a:t>
            </a:r>
            <a:r>
              <a:rPr lang="en-US" dirty="0"/>
              <a:t>genetic resources. Countries may </a:t>
            </a:r>
            <a:r>
              <a:rPr lang="en-US" dirty="0" smtClean="0"/>
              <a:t>consider institutional </a:t>
            </a:r>
            <a:r>
              <a:rPr lang="en-US" dirty="0"/>
              <a:t>capacity-building to carry </a:t>
            </a:r>
            <a:r>
              <a:rPr lang="en-US" dirty="0" smtClean="0"/>
              <a:t>out research </a:t>
            </a:r>
            <a:r>
              <a:rPr lang="en-US" dirty="0"/>
              <a:t>and development to add value to </a:t>
            </a:r>
            <a:r>
              <a:rPr lang="en-US" dirty="0" smtClean="0"/>
              <a:t>their own </a:t>
            </a:r>
            <a:r>
              <a:rPr lang="en-US" dirty="0"/>
              <a:t>genetic resources and traditional </a:t>
            </a:r>
            <a:r>
              <a:rPr lang="en-US" dirty="0" smtClean="0"/>
              <a:t>knowledge associated </a:t>
            </a:r>
            <a:r>
              <a:rPr lang="en-US" dirty="0"/>
              <a:t>with genetic resources. The GEF </a:t>
            </a:r>
            <a:r>
              <a:rPr lang="en-US" dirty="0" smtClean="0"/>
              <a:t>will also </a:t>
            </a:r>
            <a:r>
              <a:rPr lang="en-US" dirty="0"/>
              <a:t>support the participation in the ABS </a:t>
            </a:r>
            <a:r>
              <a:rPr lang="en-US" dirty="0" smtClean="0"/>
              <a:t>Clearing- House </a:t>
            </a:r>
            <a:r>
              <a:rPr lang="en-US" dirty="0"/>
              <a:t>mechanism as soon as the Clearinghouse</a:t>
            </a:r>
          </a:p>
          <a:p>
            <a:r>
              <a:rPr lang="en-US" dirty="0"/>
              <a:t>is operational, including in its piloting.</a:t>
            </a:r>
          </a:p>
        </p:txBody>
      </p:sp>
      <p:sp>
        <p:nvSpPr>
          <p:cNvPr id="4" name="Slide Number Placeholder 3"/>
          <p:cNvSpPr>
            <a:spLocks noGrp="1"/>
          </p:cNvSpPr>
          <p:nvPr>
            <p:ph type="sldNum" sz="quarter" idx="10"/>
          </p:nvPr>
        </p:nvSpPr>
        <p:spPr/>
        <p:txBody>
          <a:bodyPr/>
          <a:lstStyle/>
          <a:p>
            <a:fld id="{E4F78E52-7364-435F-97E5-E5EB69671936}" type="slidenum">
              <a:rPr lang="en-US" smtClean="0"/>
              <a:t>24</a:t>
            </a:fld>
            <a:endParaRPr lang="en-US"/>
          </a:p>
        </p:txBody>
      </p:sp>
    </p:spTree>
    <p:extLst>
      <p:ext uri="{BB962C8B-B14F-4D97-AF65-F5344CB8AC3E}">
        <p14:creationId xmlns:p14="http://schemas.microsoft.com/office/powerpoint/2010/main" val="114911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400" b="1" dirty="0"/>
              <a:t>Impacts:</a:t>
            </a:r>
          </a:p>
          <a:p>
            <a:pPr eaLnBrk="1" hangingPunct="1">
              <a:buFont typeface="Arial" pitchFamily="34" charset="0"/>
              <a:buChar char="•"/>
            </a:pPr>
            <a:r>
              <a:rPr lang="en-GB" sz="1400" dirty="0"/>
              <a:t> </a:t>
            </a:r>
            <a:r>
              <a:rPr lang="en-GB" dirty="0"/>
              <a:t>Flow of ecosystem services increased or maintained</a:t>
            </a:r>
          </a:p>
          <a:p>
            <a:pPr eaLnBrk="1" hangingPunct="1">
              <a:buFont typeface="Arial" pitchFamily="34" charset="0"/>
              <a:buChar char="•"/>
            </a:pPr>
            <a:r>
              <a:rPr lang="en-GB" dirty="0"/>
              <a:t> Sustained crop, livestock, and forest production</a:t>
            </a:r>
            <a:endParaRPr lang="en-US" dirty="0"/>
          </a:p>
          <a:p>
            <a:pPr eaLnBrk="1" hangingPunct="1">
              <a:buFont typeface="Arial" pitchFamily="34" charset="0"/>
              <a:buChar char="•"/>
            </a:pPr>
            <a:r>
              <a:rPr lang="en-US" dirty="0"/>
              <a:t> Sustainable livelihoods (development benefit)</a:t>
            </a:r>
          </a:p>
          <a:p>
            <a:pPr eaLnBrk="1" fontAlgn="t" hangingPunct="1"/>
            <a:endParaRPr lang="en-US" b="1" dirty="0"/>
          </a:p>
          <a:p>
            <a:pPr defTabSz="900576" fontAlgn="t">
              <a:defRPr/>
            </a:pPr>
            <a:r>
              <a:rPr lang="en-US" dirty="0"/>
              <a:t>Sustainable Land Management  (SLM) in production landscapes</a:t>
            </a:r>
          </a:p>
          <a:p>
            <a:pPr eaLnBrk="1" fontAlgn="t" hangingPunct="1"/>
            <a:endParaRPr lang="en-US" b="1" dirty="0"/>
          </a:p>
          <a:p>
            <a:pPr eaLnBrk="1" fontAlgn="t" hangingPunct="1"/>
            <a:r>
              <a:rPr lang="en-US" b="1" dirty="0"/>
              <a:t>Food Security </a:t>
            </a:r>
            <a:r>
              <a:rPr lang="en-US" dirty="0"/>
              <a:t>– improving and increasing food crop production in vulnerable regions</a:t>
            </a:r>
          </a:p>
          <a:p>
            <a:pPr fontAlgn="t"/>
            <a:endParaRPr lang="en-US" dirty="0"/>
          </a:p>
          <a:p>
            <a:pPr eaLnBrk="1" fontAlgn="t" hangingPunct="1"/>
            <a:r>
              <a:rPr lang="en-US" b="1" dirty="0"/>
              <a:t>Climate-Smart Agriculture </a:t>
            </a:r>
            <a:r>
              <a:rPr lang="en-US" dirty="0"/>
              <a:t>– enhancing resilience and climate change mitigation in crop and livestock systems</a:t>
            </a:r>
          </a:p>
          <a:p>
            <a:pPr fontAlgn="t"/>
            <a:endParaRPr lang="en-US" b="1" dirty="0"/>
          </a:p>
          <a:p>
            <a:pPr eaLnBrk="1" fontAlgn="t" hangingPunct="1"/>
            <a:r>
              <a:rPr lang="en-US" b="1" dirty="0"/>
              <a:t>Forest Landscape Management and Restoration</a:t>
            </a:r>
            <a:r>
              <a:rPr lang="en-US" dirty="0"/>
              <a:t> – increasing forest and tree cover</a:t>
            </a:r>
          </a:p>
          <a:p>
            <a:endParaRPr lang="en-US" dirty="0" smtClean="0"/>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mtClean="0">
              <a:solidFill>
                <a:prstClr val="black"/>
              </a:solidFill>
            </a:endParaRPr>
          </a:p>
        </p:txBody>
      </p:sp>
      <p:sp>
        <p:nvSpPr>
          <p:cNvPr id="2560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31716" indent="-281430" eaLnBrk="0" hangingPunct="0">
              <a:defRPr>
                <a:solidFill>
                  <a:schemeClr val="tx1"/>
                </a:solidFill>
                <a:latin typeface="Arial" pitchFamily="34" charset="0"/>
                <a:cs typeface="Arial" pitchFamily="34" charset="0"/>
              </a:defRPr>
            </a:lvl2pPr>
            <a:lvl3pPr marL="1125718" indent="-225144" eaLnBrk="0" hangingPunct="0">
              <a:defRPr>
                <a:solidFill>
                  <a:schemeClr val="tx1"/>
                </a:solidFill>
                <a:latin typeface="Arial" pitchFamily="34" charset="0"/>
                <a:cs typeface="Arial" pitchFamily="34" charset="0"/>
              </a:defRPr>
            </a:lvl3pPr>
            <a:lvl4pPr marL="1576005" indent="-225144" eaLnBrk="0" hangingPunct="0">
              <a:defRPr>
                <a:solidFill>
                  <a:schemeClr val="tx1"/>
                </a:solidFill>
                <a:latin typeface="Arial" pitchFamily="34" charset="0"/>
                <a:cs typeface="Arial" pitchFamily="34" charset="0"/>
              </a:defRPr>
            </a:lvl4pPr>
            <a:lvl5pPr marL="2026293" indent="-225144" eaLnBrk="0" hangingPunct="0">
              <a:defRPr>
                <a:solidFill>
                  <a:schemeClr val="tx1"/>
                </a:solidFill>
                <a:latin typeface="Arial" pitchFamily="34" charset="0"/>
                <a:cs typeface="Arial" pitchFamily="34" charset="0"/>
              </a:defRPr>
            </a:lvl5pPr>
            <a:lvl6pPr marL="2476581" indent="-225144" eaLnBrk="0" fontAlgn="base" hangingPunct="0">
              <a:spcBef>
                <a:spcPct val="0"/>
              </a:spcBef>
              <a:spcAft>
                <a:spcPct val="0"/>
              </a:spcAft>
              <a:defRPr>
                <a:solidFill>
                  <a:schemeClr val="tx1"/>
                </a:solidFill>
                <a:latin typeface="Arial" pitchFamily="34" charset="0"/>
                <a:cs typeface="Arial" pitchFamily="34" charset="0"/>
              </a:defRPr>
            </a:lvl6pPr>
            <a:lvl7pPr marL="2926868" indent="-225144" eaLnBrk="0" fontAlgn="base" hangingPunct="0">
              <a:spcBef>
                <a:spcPct val="0"/>
              </a:spcBef>
              <a:spcAft>
                <a:spcPct val="0"/>
              </a:spcAft>
              <a:defRPr>
                <a:solidFill>
                  <a:schemeClr val="tx1"/>
                </a:solidFill>
                <a:latin typeface="Arial" pitchFamily="34" charset="0"/>
                <a:cs typeface="Arial" pitchFamily="34" charset="0"/>
              </a:defRPr>
            </a:lvl7pPr>
            <a:lvl8pPr marL="3377154" indent="-225144" eaLnBrk="0" fontAlgn="base" hangingPunct="0">
              <a:spcBef>
                <a:spcPct val="0"/>
              </a:spcBef>
              <a:spcAft>
                <a:spcPct val="0"/>
              </a:spcAft>
              <a:defRPr>
                <a:solidFill>
                  <a:schemeClr val="tx1"/>
                </a:solidFill>
                <a:latin typeface="Arial" pitchFamily="34" charset="0"/>
                <a:cs typeface="Arial" pitchFamily="34" charset="0"/>
              </a:defRPr>
            </a:lvl8pPr>
            <a:lvl9pPr marL="3827442" indent="-22514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7F9C46F-93A8-4FBD-94C2-FBACC6DF834D}" type="slidenum">
              <a:rPr lang="en-US" smtClean="0">
                <a:solidFill>
                  <a:prstClr val="black"/>
                </a:solidFill>
              </a:rPr>
              <a:pPr eaLnBrk="1" hangingPunct="1"/>
              <a:t>25</a:t>
            </a:fld>
            <a:endParaRPr lang="en-US" smtClean="0">
              <a:solidFill>
                <a:prstClr val="black"/>
              </a:solidFill>
            </a:endParaRPr>
          </a:p>
        </p:txBody>
      </p:sp>
    </p:spTree>
    <p:extLst>
      <p:ext uri="{BB962C8B-B14F-4D97-AF65-F5344CB8AC3E}">
        <p14:creationId xmlns:p14="http://schemas.microsoft.com/office/powerpoint/2010/main" val="1461631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GEF has for the past decade worked to </a:t>
            </a:r>
            <a:r>
              <a:rPr lang="en-US" dirty="0" smtClean="0"/>
              <a:t>embed biodiversity </a:t>
            </a:r>
            <a:r>
              <a:rPr lang="en-US" dirty="0"/>
              <a:t>conservation and sustainability </a:t>
            </a:r>
            <a:r>
              <a:rPr lang="en-US" dirty="0" smtClean="0"/>
              <a:t>objectives in </a:t>
            </a:r>
            <a:r>
              <a:rPr lang="en-US" dirty="0"/>
              <a:t>the management of wider production </a:t>
            </a:r>
            <a:r>
              <a:rPr lang="en-US" dirty="0" smtClean="0"/>
              <a:t>landscapes and seascapes. </a:t>
            </a:r>
            <a:r>
              <a:rPr lang="en-US" dirty="0"/>
              <a:t>This process, referred to as “</a:t>
            </a:r>
            <a:r>
              <a:rPr lang="en-US" dirty="0" smtClean="0"/>
              <a:t>biodiversity mainstreaming</a:t>
            </a:r>
            <a:r>
              <a:rPr lang="en-US" dirty="0"/>
              <a:t>”, has focused primarily on the </a:t>
            </a:r>
            <a:r>
              <a:rPr lang="en-US" dirty="0" smtClean="0"/>
              <a:t>following suite </a:t>
            </a:r>
            <a:r>
              <a:rPr lang="en-US" dirty="0"/>
              <a:t>of activities</a:t>
            </a:r>
            <a:r>
              <a:rPr lang="en-US" dirty="0" smtClean="0"/>
              <a:t>:</a:t>
            </a:r>
          </a:p>
          <a:p>
            <a:endParaRPr lang="en-US" dirty="0" smtClean="0"/>
          </a:p>
          <a:p>
            <a:r>
              <a:rPr lang="en-US" dirty="0" smtClean="0"/>
              <a:t>a) developing </a:t>
            </a:r>
            <a:r>
              <a:rPr lang="en-US" dirty="0"/>
              <a:t>policy and </a:t>
            </a:r>
            <a:r>
              <a:rPr lang="en-US" dirty="0" smtClean="0"/>
              <a:t>regulatory frameworks </a:t>
            </a:r>
            <a:r>
              <a:rPr lang="en-US" dirty="0"/>
              <a:t>that remove perverse subsidies and </a:t>
            </a:r>
            <a:r>
              <a:rPr lang="en-US" dirty="0" smtClean="0"/>
              <a:t>provide incentives </a:t>
            </a:r>
            <a:r>
              <a:rPr lang="en-US" dirty="0"/>
              <a:t>for biodiversity-friendly land and </a:t>
            </a:r>
            <a:r>
              <a:rPr lang="en-US" dirty="0" smtClean="0"/>
              <a:t>resource use </a:t>
            </a:r>
            <a:r>
              <a:rPr lang="en-US" dirty="0"/>
              <a:t>that remains productive but that does not </a:t>
            </a:r>
            <a:r>
              <a:rPr lang="en-US" dirty="0" smtClean="0"/>
              <a:t>degrade biodiversity</a:t>
            </a:r>
            <a:r>
              <a:rPr lang="en-US" dirty="0"/>
              <a:t>; </a:t>
            </a:r>
            <a:endParaRPr lang="en-US" dirty="0" smtClean="0"/>
          </a:p>
          <a:p>
            <a:r>
              <a:rPr lang="en-US" dirty="0" smtClean="0"/>
              <a:t>b</a:t>
            </a:r>
            <a:r>
              <a:rPr lang="en-US" dirty="0"/>
              <a:t>) spatial and land-use planning to ensure </a:t>
            </a:r>
            <a:r>
              <a:rPr lang="en-US" dirty="0" smtClean="0"/>
              <a:t>that land </a:t>
            </a:r>
            <a:r>
              <a:rPr lang="en-US" dirty="0"/>
              <a:t>and resource use is appropriately situated to </a:t>
            </a:r>
            <a:r>
              <a:rPr lang="en-US" dirty="0" smtClean="0"/>
              <a:t>maximize production </a:t>
            </a:r>
            <a:r>
              <a:rPr lang="en-US" dirty="0"/>
              <a:t>without undermining or degrading biodiversity;</a:t>
            </a:r>
          </a:p>
          <a:p>
            <a:r>
              <a:rPr lang="en-US" dirty="0" smtClean="0"/>
              <a:t>c</a:t>
            </a:r>
            <a:r>
              <a:rPr lang="en-US" dirty="0"/>
              <a:t>) improving and changing production practices to </a:t>
            </a:r>
            <a:r>
              <a:rPr lang="en-US" dirty="0" smtClean="0"/>
              <a:t>be more </a:t>
            </a:r>
            <a:r>
              <a:rPr lang="en-US" dirty="0"/>
              <a:t>biodiversity friendly with a focus on sectors </a:t>
            </a:r>
            <a:r>
              <a:rPr lang="en-US" dirty="0" smtClean="0"/>
              <a:t>that have </a:t>
            </a:r>
            <a:r>
              <a:rPr lang="en-US" dirty="0"/>
              <a:t>significant biodiversity impacts (agriculture, </a:t>
            </a:r>
            <a:r>
              <a:rPr lang="en-US" dirty="0" smtClean="0"/>
              <a:t>forestry, fisheries</a:t>
            </a:r>
            <a:r>
              <a:rPr lang="en-US" dirty="0"/>
              <a:t>, tourism, extractives); and d) piloting an </a:t>
            </a:r>
            <a:r>
              <a:rPr lang="en-US" dirty="0" smtClean="0"/>
              <a:t>array of </a:t>
            </a:r>
            <a:r>
              <a:rPr lang="en-US" dirty="0"/>
              <a:t>financial mechanisms (certification, payment </a:t>
            </a:r>
            <a:r>
              <a:rPr lang="en-US" dirty="0" smtClean="0"/>
              <a:t>for environmental </a:t>
            </a:r>
            <a:r>
              <a:rPr lang="en-US" dirty="0"/>
              <a:t>services, access and benefit </a:t>
            </a:r>
            <a:r>
              <a:rPr lang="en-US" dirty="0" smtClean="0"/>
              <a:t>sharing agreements</a:t>
            </a:r>
            <a:r>
              <a:rPr lang="en-US" dirty="0"/>
              <a:t>, etc.) to help incentivize actors to </a:t>
            </a:r>
            <a:r>
              <a:rPr lang="en-US" dirty="0" smtClean="0"/>
              <a:t>change current </a:t>
            </a:r>
            <a:r>
              <a:rPr lang="en-US" dirty="0"/>
              <a:t>practices that may be degrading </a:t>
            </a:r>
            <a:r>
              <a:rPr lang="en-US" dirty="0" smtClean="0"/>
              <a:t>biodiversity.</a:t>
            </a:r>
          </a:p>
          <a:p>
            <a:endParaRPr lang="en-US" dirty="0"/>
          </a:p>
          <a:p>
            <a:r>
              <a:rPr lang="en-US" dirty="0"/>
              <a:t>The GEF will continue to support these </a:t>
            </a:r>
            <a:r>
              <a:rPr lang="en-US" dirty="0" smtClean="0"/>
              <a:t>activities during </a:t>
            </a:r>
            <a:r>
              <a:rPr lang="en-US" dirty="0"/>
              <a:t>GEF-6 but with a renewed emphasis </a:t>
            </a:r>
            <a:r>
              <a:rPr lang="en-US" dirty="0" smtClean="0"/>
              <a:t>on ensuring </a:t>
            </a:r>
            <a:r>
              <a:rPr lang="en-US" dirty="0"/>
              <a:t>that interventions are spatially targeted </a:t>
            </a:r>
            <a:r>
              <a:rPr lang="en-US" dirty="0" smtClean="0"/>
              <a:t>and </a:t>
            </a:r>
            <a:r>
              <a:rPr lang="en-US" dirty="0"/>
              <a:t>thematically relevant to conserving or </a:t>
            </a:r>
            <a:r>
              <a:rPr lang="en-US" dirty="0" smtClean="0"/>
              <a:t>sustainably using </a:t>
            </a:r>
            <a:r>
              <a:rPr lang="en-US" dirty="0"/>
              <a:t>globally significant </a:t>
            </a:r>
            <a:r>
              <a:rPr lang="en-US" dirty="0" smtClean="0"/>
              <a:t>biodiversity. Sustaining biodiversity </a:t>
            </a:r>
            <a:r>
              <a:rPr lang="en-US" dirty="0"/>
              <a:t>in the production </a:t>
            </a:r>
            <a:r>
              <a:rPr lang="en-US" dirty="0" smtClean="0"/>
              <a:t>landscape and </a:t>
            </a:r>
            <a:r>
              <a:rPr lang="en-US" dirty="0"/>
              <a:t>seascape which will </a:t>
            </a:r>
            <a:r>
              <a:rPr lang="en-US" dirty="0" smtClean="0"/>
              <a:t>simultaneously secure the ecological </a:t>
            </a:r>
            <a:r>
              <a:rPr lang="en-US" dirty="0"/>
              <a:t>integrity and sustainability of </a:t>
            </a:r>
            <a:r>
              <a:rPr lang="en-US" dirty="0" smtClean="0"/>
              <a:t>protected area </a:t>
            </a:r>
            <a:r>
              <a:rPr lang="en-US" dirty="0"/>
              <a:t>systems.</a:t>
            </a:r>
            <a:endParaRPr lang="en-US" dirty="0" smtClean="0"/>
          </a:p>
          <a:p>
            <a:endParaRPr lang="en-US" dirty="0"/>
          </a:p>
        </p:txBody>
      </p:sp>
      <p:sp>
        <p:nvSpPr>
          <p:cNvPr id="4" name="Slide Number Placeholder 3"/>
          <p:cNvSpPr>
            <a:spLocks noGrp="1"/>
          </p:cNvSpPr>
          <p:nvPr>
            <p:ph type="sldNum" sz="quarter" idx="10"/>
          </p:nvPr>
        </p:nvSpPr>
        <p:spPr/>
        <p:txBody>
          <a:bodyPr/>
          <a:lstStyle/>
          <a:p>
            <a:fld id="{E4F78E52-7364-435F-97E5-E5EB69671936}" type="slidenum">
              <a:rPr lang="en-US" smtClean="0"/>
              <a:t>26</a:t>
            </a:fld>
            <a:endParaRPr lang="en-US"/>
          </a:p>
        </p:txBody>
      </p:sp>
    </p:spTree>
    <p:extLst>
      <p:ext uri="{BB962C8B-B14F-4D97-AF65-F5344CB8AC3E}">
        <p14:creationId xmlns:p14="http://schemas.microsoft.com/office/powerpoint/2010/main" val="1772993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will complement the work undertaken </a:t>
            </a:r>
            <a:r>
              <a:rPr lang="en-US" dirty="0" smtClean="0"/>
              <a:t>in Program </a:t>
            </a:r>
            <a:r>
              <a:rPr lang="en-US" dirty="0"/>
              <a:t>Nine and will </a:t>
            </a:r>
            <a:r>
              <a:rPr lang="en-US" dirty="0" smtClean="0"/>
              <a:t>pilot national </a:t>
            </a:r>
            <a:r>
              <a:rPr lang="en-US" dirty="0"/>
              <a:t>level </a:t>
            </a:r>
            <a:r>
              <a:rPr lang="en-US" dirty="0" smtClean="0"/>
              <a:t>interventions that </a:t>
            </a:r>
            <a:r>
              <a:rPr lang="en-US" dirty="0"/>
              <a:t>link biodiversity valuation and economic </a:t>
            </a:r>
            <a:r>
              <a:rPr lang="en-US" dirty="0" smtClean="0"/>
              <a:t>analysis with </a:t>
            </a:r>
            <a:r>
              <a:rPr lang="en-US" dirty="0"/>
              <a:t>development policy and finance planning. </a:t>
            </a:r>
            <a:endParaRPr lang="en-US" dirty="0" smtClean="0"/>
          </a:p>
          <a:p>
            <a:endParaRPr lang="en-US" dirty="0"/>
          </a:p>
          <a:p>
            <a:r>
              <a:rPr lang="en-US" dirty="0" smtClean="0"/>
              <a:t>The outcome </a:t>
            </a:r>
            <a:r>
              <a:rPr lang="en-US" dirty="0"/>
              <a:t>from these projects </a:t>
            </a:r>
            <a:r>
              <a:rPr lang="en-US" dirty="0" smtClean="0"/>
              <a:t>will be biodiversity valuation </a:t>
            </a:r>
            <a:r>
              <a:rPr lang="en-US" dirty="0"/>
              <a:t>that informs policy instruments and </a:t>
            </a:r>
            <a:r>
              <a:rPr lang="en-US" dirty="0" smtClean="0"/>
              <a:t>fiscal reforms designed to </a:t>
            </a:r>
            <a:r>
              <a:rPr lang="en-US" dirty="0"/>
              <a:t>mitigate perverse </a:t>
            </a:r>
            <a:r>
              <a:rPr lang="en-US" dirty="0" smtClean="0"/>
              <a:t>incentives leading </a:t>
            </a:r>
            <a:r>
              <a:rPr lang="en-US" dirty="0"/>
              <a:t>to biodiversity loss. These may be linked </a:t>
            </a:r>
            <a:r>
              <a:rPr lang="en-US" dirty="0" smtClean="0"/>
              <a:t>to larger </a:t>
            </a:r>
            <a:r>
              <a:rPr lang="en-US" dirty="0"/>
              <a:t>policy reforms being undertaken as part of </a:t>
            </a:r>
            <a:r>
              <a:rPr lang="en-US" dirty="0" smtClean="0"/>
              <a:t>the development </a:t>
            </a:r>
            <a:r>
              <a:rPr lang="en-US" dirty="0"/>
              <a:t>policy </a:t>
            </a:r>
            <a:r>
              <a:rPr lang="en-US" dirty="0" smtClean="0"/>
              <a:t>dialogue, development policy operations</a:t>
            </a:r>
            <a:r>
              <a:rPr lang="en-US" dirty="0"/>
              <a:t>, or other efforts. It will also include </a:t>
            </a:r>
            <a:r>
              <a:rPr lang="en-US" dirty="0" smtClean="0"/>
              <a:t>specific support </a:t>
            </a:r>
            <a:r>
              <a:rPr lang="en-US" dirty="0"/>
              <a:t>to reform finance flows, for instance </a:t>
            </a:r>
            <a:r>
              <a:rPr lang="en-US" dirty="0" smtClean="0"/>
              <a:t>through public </a:t>
            </a:r>
            <a:r>
              <a:rPr lang="en-US" dirty="0"/>
              <a:t>expenditure reviews, and </a:t>
            </a:r>
            <a:r>
              <a:rPr lang="en-US" dirty="0" smtClean="0"/>
              <a:t>to operationalize</a:t>
            </a:r>
            <a:r>
              <a:rPr lang="en-US" dirty="0"/>
              <a:t> </a:t>
            </a:r>
            <a:r>
              <a:rPr lang="en-US" dirty="0" smtClean="0"/>
              <a:t>innovative </a:t>
            </a:r>
            <a:r>
              <a:rPr lang="en-US" dirty="0"/>
              <a:t>finance mechanisms such as </a:t>
            </a:r>
            <a:r>
              <a:rPr lang="en-US" dirty="0" smtClean="0"/>
              <a:t>payments for ecosystem services</a:t>
            </a:r>
            <a:r>
              <a:rPr lang="en-US" dirty="0"/>
              <a:t>, habitat banking, </a:t>
            </a:r>
            <a:r>
              <a:rPr lang="en-US" dirty="0" smtClean="0"/>
              <a:t>aggregate offsets</a:t>
            </a:r>
            <a:r>
              <a:rPr lang="en-US" dirty="0"/>
              <a:t>, and tradable development rights and quotas</a:t>
            </a:r>
            <a:r>
              <a:rPr lang="en-US" dirty="0" smtClean="0"/>
              <a:t>.</a:t>
            </a:r>
          </a:p>
          <a:p>
            <a:endParaRPr lang="en-US" dirty="0"/>
          </a:p>
          <a:p>
            <a:r>
              <a:rPr lang="en-US" dirty="0" smtClean="0"/>
              <a:t>BIOFIN, WAVES AS EXAMPLES</a:t>
            </a:r>
            <a:endParaRPr lang="en-US" dirty="0"/>
          </a:p>
        </p:txBody>
      </p:sp>
      <p:sp>
        <p:nvSpPr>
          <p:cNvPr id="4" name="Slide Number Placeholder 3"/>
          <p:cNvSpPr>
            <a:spLocks noGrp="1"/>
          </p:cNvSpPr>
          <p:nvPr>
            <p:ph type="sldNum" sz="quarter" idx="10"/>
          </p:nvPr>
        </p:nvSpPr>
        <p:spPr/>
        <p:txBody>
          <a:bodyPr/>
          <a:lstStyle/>
          <a:p>
            <a:fld id="{E4F78E52-7364-435F-97E5-E5EB69671936}" type="slidenum">
              <a:rPr lang="en-US" smtClean="0"/>
              <a:t>27</a:t>
            </a:fld>
            <a:endParaRPr lang="en-US"/>
          </a:p>
        </p:txBody>
      </p:sp>
    </p:spTree>
    <p:extLst>
      <p:ext uri="{BB962C8B-B14F-4D97-AF65-F5344CB8AC3E}">
        <p14:creationId xmlns:p14="http://schemas.microsoft.com/office/powerpoint/2010/main" val="1750950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Overall trying to use a simple model of response to the 3 forest conditions</a:t>
            </a:r>
          </a:p>
          <a:p>
            <a:pPr>
              <a:buFont typeface="Arial" pitchFamily="34" charset="0"/>
              <a:buChar char="•"/>
            </a:pPr>
            <a:r>
              <a:rPr lang="en-US" dirty="0" smtClean="0"/>
              <a:t> what’s pristine should as</a:t>
            </a:r>
            <a:r>
              <a:rPr lang="en-US" baseline="0" dirty="0" smtClean="0"/>
              <a:t> far as possible remain that way, but clearly focusing on HCVF as the critical pieces to support</a:t>
            </a:r>
          </a:p>
          <a:p>
            <a:pPr>
              <a:buFont typeface="Arial" pitchFamily="34" charset="0"/>
              <a:buChar char="•"/>
            </a:pPr>
            <a:r>
              <a:rPr lang="en-US" baseline="0" dirty="0" smtClean="0"/>
              <a:t> what is already being managed or mismanaged we should support improvement of management to secure the resource and maintain services</a:t>
            </a:r>
          </a:p>
          <a:p>
            <a:pPr>
              <a:buFont typeface="Arial" pitchFamily="34" charset="0"/>
              <a:buChar char="•"/>
            </a:pPr>
            <a:r>
              <a:rPr lang="en-US" baseline="0" dirty="0" smtClean="0"/>
              <a:t> what’s already damaged should where possible be stabilized and services rehabilitated</a:t>
            </a:r>
          </a:p>
          <a:p>
            <a:pPr>
              <a:buFont typeface="Arial" pitchFamily="34" charset="0"/>
              <a:buChar char="•"/>
            </a:pPr>
            <a:endParaRPr lang="en-US" baseline="0" dirty="0" smtClean="0"/>
          </a:p>
          <a:p>
            <a:pPr>
              <a:buFont typeface="Arial" pitchFamily="34" charset="0"/>
              <a:buNone/>
            </a:pPr>
            <a:r>
              <a:rPr lang="en-US" baseline="0" dirty="0" smtClean="0"/>
              <a:t>The fourth Objective responds to GEF-5’s inability to get the portfolio, as a individual pieces of a jig-saw puzzle, to address some of the big topics facing the forest community today e.g. MRV for REDD, how to openly balance multiple benefits, large scale community managed forests. We have had few regional and global projects due to the SFM/REDD+ incentive being seen as an extension of STAR resources so no-one is willing to support the cross-boundary elements.</a:t>
            </a:r>
          </a:p>
          <a:p>
            <a:pPr>
              <a:buFont typeface="Arial" pitchFamily="34" charset="0"/>
              <a:buNone/>
            </a:pPr>
            <a:endParaRPr lang="en-US" dirty="0"/>
          </a:p>
          <a:p>
            <a:pPr>
              <a:buFont typeface="Arial" pitchFamily="34" charset="0"/>
              <a:buNone/>
            </a:pPr>
            <a:r>
              <a:rPr lang="en-US" dirty="0" smtClean="0"/>
              <a:t>INCENTIVE: 2:1 (STAR-SFM). Minimum STAR = $ 2M. Maximum SFM = $10M</a:t>
            </a:r>
            <a:endParaRPr lang="en-US" dirty="0"/>
          </a:p>
        </p:txBody>
      </p:sp>
      <p:sp>
        <p:nvSpPr>
          <p:cNvPr id="4" name="Slide Number Placeholder 3"/>
          <p:cNvSpPr>
            <a:spLocks noGrp="1"/>
          </p:cNvSpPr>
          <p:nvPr>
            <p:ph type="sldNum" sz="quarter" idx="10"/>
          </p:nvPr>
        </p:nvSpPr>
        <p:spPr/>
        <p:txBody>
          <a:bodyPr/>
          <a:lstStyle/>
          <a:p>
            <a:fld id="{336EE66F-8D37-4048-8B32-4B6ECE83034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84577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1">
              <a:defRPr/>
            </a:pPr>
            <a:r>
              <a:rPr lang="en-US" b="1" dirty="0" smtClean="0"/>
              <a:t>GEF 6 IW Strategy</a:t>
            </a:r>
          </a:p>
          <a:p>
            <a:pPr defTabSz="914381">
              <a:defRPr/>
            </a:pPr>
            <a:endParaRPr lang="en-US" b="1" dirty="0" smtClean="0"/>
          </a:p>
        </p:txBody>
      </p:sp>
      <p:sp>
        <p:nvSpPr>
          <p:cNvPr id="4" name="Slide Number Placeholder 3"/>
          <p:cNvSpPr>
            <a:spLocks noGrp="1"/>
          </p:cNvSpPr>
          <p:nvPr>
            <p:ph type="sldNum" sz="quarter" idx="10"/>
          </p:nvPr>
        </p:nvSpPr>
        <p:spPr/>
        <p:txBody>
          <a:bodyPr/>
          <a:lstStyle/>
          <a:p>
            <a:fld id="{5CAADE94-C609-4103-AF43-614665D210E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8861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924" eaLnBrk="0" hangingPunct="0">
              <a:defRPr sz="2300">
                <a:solidFill>
                  <a:schemeClr val="tx1"/>
                </a:solidFill>
                <a:latin typeface="Arial" charset="0"/>
                <a:ea typeface="ＭＳ Ｐゴシック" charset="0"/>
                <a:cs typeface="ＭＳ Ｐゴシック" charset="0"/>
              </a:defRPr>
            </a:lvl1pPr>
            <a:lvl2pPr marL="702756" indent="-270291" defTabSz="858924" eaLnBrk="0" hangingPunct="0">
              <a:defRPr sz="2300">
                <a:solidFill>
                  <a:schemeClr val="tx1"/>
                </a:solidFill>
                <a:latin typeface="Arial" charset="0"/>
                <a:ea typeface="ＭＳ Ｐゴシック" charset="0"/>
              </a:defRPr>
            </a:lvl2pPr>
            <a:lvl3pPr marL="1081164" indent="-216233" defTabSz="858924" eaLnBrk="0" hangingPunct="0">
              <a:defRPr sz="2300">
                <a:solidFill>
                  <a:schemeClr val="tx1"/>
                </a:solidFill>
                <a:latin typeface="Arial" charset="0"/>
                <a:ea typeface="ＭＳ Ｐゴシック" charset="0"/>
              </a:defRPr>
            </a:lvl3pPr>
            <a:lvl4pPr marL="1513629" indent="-216233" defTabSz="858924" eaLnBrk="0" hangingPunct="0">
              <a:defRPr sz="2300">
                <a:solidFill>
                  <a:schemeClr val="tx1"/>
                </a:solidFill>
                <a:latin typeface="Arial" charset="0"/>
                <a:ea typeface="ＭＳ Ｐゴシック" charset="0"/>
              </a:defRPr>
            </a:lvl4pPr>
            <a:lvl5pPr marL="1946095" indent="-216233" defTabSz="858924" eaLnBrk="0" hangingPunct="0">
              <a:defRPr sz="2300">
                <a:solidFill>
                  <a:schemeClr val="tx1"/>
                </a:solidFill>
                <a:latin typeface="Arial" charset="0"/>
                <a:ea typeface="ＭＳ Ｐゴシック" charset="0"/>
              </a:defRPr>
            </a:lvl5pPr>
            <a:lvl6pPr marL="2378560" indent="-216233" defTabSz="858924"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858924"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858924"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858924"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FDBAF003-BAEE-1347-9BA0-27CD72E6541D}" type="slidenum">
              <a:rPr lang="sv-SE" sz="1100">
                <a:solidFill>
                  <a:prstClr val="black"/>
                </a:solidFill>
                <a:latin typeface="Times" charset="0"/>
              </a:rPr>
              <a:pPr eaLnBrk="1" hangingPunct="1"/>
              <a:t>3</a:t>
            </a:fld>
            <a:endParaRPr lang="sv-SE" sz="1100">
              <a:solidFill>
                <a:prstClr val="black"/>
              </a:solidFill>
              <a:latin typeface="Times" charset="0"/>
            </a:endParaRPr>
          </a:p>
        </p:txBody>
      </p:sp>
      <p:sp>
        <p:nvSpPr>
          <p:cNvPr id="27650" name="Rectangle 2"/>
          <p:cNvSpPr>
            <a:spLocks noGrp="1" noRot="1" noChangeAspect="1" noChangeArrowheads="1" noTextEdit="1"/>
          </p:cNvSpPr>
          <p:nvPr>
            <p:ph type="sldImg"/>
          </p:nvPr>
        </p:nvSpPr>
        <p:spPr>
          <a:xfrm>
            <a:off x="1143000" y="685800"/>
            <a:ext cx="3289298" cy="2466974"/>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dirty="0" smtClean="0">
                <a:latin typeface="Times" charset="0"/>
              </a:rPr>
              <a:t>We </a:t>
            </a:r>
            <a:r>
              <a:rPr lang="sv-SE" dirty="0">
                <a:latin typeface="Times" charset="0"/>
              </a:rPr>
              <a:t>can see an increase not just in green house gas emissions but also Increase in overfishing and loss of biodviersity etc in the same time, </a:t>
            </a:r>
            <a:endParaRPr lang="sv-SE" dirty="0" smtClean="0">
              <a:latin typeface="Times" charset="0"/>
            </a:endParaRPr>
          </a:p>
          <a:p>
            <a:endParaRPr lang="sv-SE" dirty="0">
              <a:latin typeface="Times" charset="0"/>
            </a:endParaRPr>
          </a:p>
          <a:p>
            <a:endParaRPr lang="sv-SE" dirty="0">
              <a:latin typeface="Times" charset="0"/>
            </a:endParaRPr>
          </a:p>
        </p:txBody>
      </p:sp>
      <p:pic>
        <p:nvPicPr>
          <p:cNvPr id="2" name="Picture 1"/>
          <p:cNvPicPr>
            <a:picLocks noChangeAspect="1"/>
          </p:cNvPicPr>
          <p:nvPr/>
        </p:nvPicPr>
        <p:blipFill>
          <a:blip r:embed="rId3"/>
          <a:stretch>
            <a:fillRect/>
          </a:stretch>
        </p:blipFill>
        <p:spPr>
          <a:xfrm>
            <a:off x="2362200" y="4876800"/>
            <a:ext cx="1810298" cy="2390774"/>
          </a:xfrm>
          <a:prstGeom prst="rect">
            <a:avLst/>
          </a:prstGeom>
        </p:spPr>
      </p:pic>
      <p:pic>
        <p:nvPicPr>
          <p:cNvPr id="3" name="Picture 2"/>
          <p:cNvPicPr>
            <a:picLocks noChangeAspect="1"/>
          </p:cNvPicPr>
          <p:nvPr/>
        </p:nvPicPr>
        <p:blipFill>
          <a:blip r:embed="rId4"/>
          <a:stretch>
            <a:fillRect/>
          </a:stretch>
        </p:blipFill>
        <p:spPr>
          <a:xfrm rot="16200000">
            <a:off x="3724541" y="1457059"/>
            <a:ext cx="2466974" cy="924455"/>
          </a:xfrm>
          <a:prstGeom prst="rect">
            <a:avLst/>
          </a:prstGeom>
        </p:spPr>
      </p:pic>
    </p:spTree>
    <p:extLst>
      <p:ext uri="{BB962C8B-B14F-4D97-AF65-F5344CB8AC3E}">
        <p14:creationId xmlns:p14="http://schemas.microsoft.com/office/powerpoint/2010/main" val="104644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55" indent="-512155">
              <a:buFont typeface="+mj-lt"/>
              <a:buAutoNum type="arabicPeriod"/>
            </a:pPr>
            <a:r>
              <a:rPr lang="en-US" b="1" dirty="0" smtClean="0"/>
              <a:t>Agro-ecological Intensification </a:t>
            </a:r>
            <a:r>
              <a:rPr lang="en-US" dirty="0" smtClean="0"/>
              <a:t>– efficient use of natural capital (land, soil, water, and vegetation) in crop and livestock production systems</a:t>
            </a:r>
          </a:p>
          <a:p>
            <a:pPr marL="512155" indent="-512155">
              <a:buFont typeface="+mj-lt"/>
              <a:buAutoNum type="arabicPeriod"/>
            </a:pPr>
            <a:endParaRPr lang="en-US" dirty="0" smtClean="0"/>
          </a:p>
          <a:p>
            <a:pPr marL="512155" indent="-512155">
              <a:buFont typeface="+mj-lt"/>
              <a:buAutoNum type="arabicPeriod"/>
            </a:pPr>
            <a:r>
              <a:rPr lang="en-US" b="1" dirty="0" smtClean="0"/>
              <a:t>SLM in Climate-Smart Agriculture </a:t>
            </a:r>
            <a:r>
              <a:rPr lang="en-US" dirty="0" smtClean="0"/>
              <a:t>– innovative practices for increasing vegetative cover and soil organic carbon</a:t>
            </a:r>
          </a:p>
          <a:p>
            <a:pPr marL="512155" indent="-512155">
              <a:buFont typeface="+mj-lt"/>
              <a:buAutoNum type="arabicPeriod"/>
            </a:pPr>
            <a:endParaRPr lang="en-US" dirty="0" smtClean="0"/>
          </a:p>
          <a:p>
            <a:pPr marL="512155" indent="-512155">
              <a:buFont typeface="+mj-lt"/>
              <a:buAutoNum type="arabicPeriod"/>
            </a:pPr>
            <a:r>
              <a:rPr lang="en-US" b="1" dirty="0" smtClean="0"/>
              <a:t>Landscape Management and Restoration </a:t>
            </a:r>
            <a:r>
              <a:rPr lang="en-US" dirty="0" smtClean="0"/>
              <a:t>– community and livelihood-based options for increasing forest and tree cover</a:t>
            </a:r>
          </a:p>
          <a:p>
            <a:pPr marL="512155" indent="-512155">
              <a:buFont typeface="+mj-lt"/>
              <a:buAutoNum type="arabicPeriod"/>
            </a:pPr>
            <a:endParaRPr lang="en-US" dirty="0" smtClean="0"/>
          </a:p>
          <a:p>
            <a:pPr marL="512155" indent="-512155">
              <a:buFont typeface="+mj-lt"/>
              <a:buAutoNum type="arabicPeriod"/>
            </a:pPr>
            <a:r>
              <a:rPr lang="en-US" b="1" dirty="0" smtClean="0"/>
              <a:t>Scaling-up SLM </a:t>
            </a:r>
            <a:r>
              <a:rPr lang="en-US" dirty="0" smtClean="0"/>
              <a:t>– moving appropriate interventions to scale for crop and rangeland productivity</a:t>
            </a:r>
          </a:p>
          <a:p>
            <a:pPr marL="512155" indent="-512155">
              <a:buFont typeface="+mj-lt"/>
              <a:buAutoNum type="arabicPeriod"/>
            </a:pPr>
            <a:endParaRPr lang="en-US" dirty="0" smtClean="0"/>
          </a:p>
          <a:p>
            <a:pPr marL="512155" indent="-512155">
              <a:buFont typeface="+mj-lt"/>
              <a:buAutoNum type="arabicPeriod"/>
            </a:pPr>
            <a:r>
              <a:rPr lang="en-US" b="1" smtClean="0"/>
              <a:t>Mainstreaming SLM in Development </a:t>
            </a:r>
            <a:r>
              <a:rPr lang="en-US" smtClean="0"/>
              <a:t>– influencing institutions, policies, and governance frameworks for SLM</a:t>
            </a:r>
          </a:p>
          <a:p>
            <a:endParaRPr lang="en-US"/>
          </a:p>
        </p:txBody>
      </p:sp>
      <p:sp>
        <p:nvSpPr>
          <p:cNvPr id="4" name="Slide Number Placeholder 3"/>
          <p:cNvSpPr>
            <a:spLocks noGrp="1"/>
          </p:cNvSpPr>
          <p:nvPr>
            <p:ph type="sldNum" sz="quarter" idx="10"/>
          </p:nvPr>
        </p:nvSpPr>
        <p:spPr/>
        <p:txBody>
          <a:bodyPr/>
          <a:lstStyle/>
          <a:p>
            <a:fld id="{F62838EB-A01F-4CCB-8A9E-3D90037C481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07463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Notice Program 4.</a:t>
            </a:r>
          </a:p>
          <a:p>
            <a:endParaRPr lang="en-US" dirty="0"/>
          </a:p>
          <a:p>
            <a:r>
              <a:rPr lang="en-US" sz="1200" kern="1200" dirty="0" smtClean="0">
                <a:solidFill>
                  <a:schemeClr val="tx1"/>
                </a:solidFill>
                <a:effectLst/>
                <a:latin typeface="+mn-lt"/>
                <a:ea typeface="+mn-ea"/>
                <a:cs typeface="+mn-cs"/>
              </a:rPr>
              <a:t>Emerging innovative solutions, including technologies, </a:t>
            </a:r>
            <a:r>
              <a:rPr lang="en-US" sz="1200" kern="1200" dirty="0" err="1" smtClean="0">
                <a:solidFill>
                  <a:schemeClr val="tx1"/>
                </a:solidFill>
                <a:effectLst/>
                <a:latin typeface="+mn-lt"/>
                <a:ea typeface="+mn-ea"/>
                <a:cs typeface="+mn-cs"/>
              </a:rPr>
              <a:t>mgt</a:t>
            </a:r>
            <a:r>
              <a:rPr lang="en-US" sz="1200" kern="1200" dirty="0" smtClean="0">
                <a:solidFill>
                  <a:schemeClr val="tx1"/>
                </a:solidFill>
                <a:effectLst/>
                <a:latin typeface="+mn-lt"/>
                <a:ea typeface="+mn-ea"/>
                <a:cs typeface="+mn-cs"/>
              </a:rPr>
              <a:t> practices, supportive policies and strategies and financial tools.  Examples include advanced E </a:t>
            </a:r>
            <a:r>
              <a:rPr lang="en-US" sz="1200" kern="1200" dirty="0" err="1" smtClean="0">
                <a:solidFill>
                  <a:schemeClr val="tx1"/>
                </a:solidFill>
                <a:effectLst/>
                <a:latin typeface="+mn-lt"/>
                <a:ea typeface="+mn-ea"/>
                <a:cs typeface="+mn-cs"/>
              </a:rPr>
              <a:t>tec</a:t>
            </a:r>
            <a:r>
              <a:rPr lang="en-US" sz="1200" kern="1200" dirty="0" smtClean="0">
                <a:solidFill>
                  <a:schemeClr val="tx1"/>
                </a:solidFill>
                <a:effectLst/>
                <a:latin typeface="+mn-lt"/>
                <a:ea typeface="+mn-ea"/>
                <a:cs typeface="+mn-cs"/>
              </a:rPr>
              <a:t>, reduction of short-lived climate forces (SLCFs) and promotion of de-risking tools. </a:t>
            </a:r>
          </a:p>
          <a:p>
            <a:r>
              <a:rPr lang="en-US" sz="1200" kern="1200" dirty="0" smtClean="0">
                <a:solidFill>
                  <a:schemeClr val="tx1"/>
                </a:solidFill>
                <a:effectLst/>
                <a:latin typeface="+mn-lt"/>
                <a:ea typeface="+mn-ea"/>
                <a:cs typeface="+mn-cs"/>
              </a:rPr>
              <a:t>Most recent guidance in COP 19 in Warsaw, Poland in 2013 (p51)</a:t>
            </a:r>
          </a:p>
          <a:p>
            <a:pPr lvl="0"/>
            <a:r>
              <a:rPr lang="en-US" sz="1200" kern="1200" dirty="0" smtClean="0">
                <a:solidFill>
                  <a:schemeClr val="tx1"/>
                </a:solidFill>
                <a:effectLst/>
                <a:latin typeface="+mn-lt"/>
                <a:ea typeface="+mn-ea"/>
                <a:cs typeface="+mn-cs"/>
              </a:rPr>
              <a:t>Especially funding for SIDS and LDCs</a:t>
            </a:r>
          </a:p>
          <a:p>
            <a:pPr lvl="0"/>
            <a:r>
              <a:rPr lang="en-US" sz="1200" kern="1200" dirty="0" smtClean="0">
                <a:solidFill>
                  <a:schemeClr val="tx1"/>
                </a:solidFill>
                <a:effectLst/>
                <a:latin typeface="+mn-lt"/>
                <a:ea typeface="+mn-ea"/>
                <a:cs typeface="+mn-cs"/>
              </a:rPr>
              <a:t>Prep for intended nationally determined contributions and continued support for the BURs (biennial update reports to UNFCCC)</a:t>
            </a:r>
          </a:p>
          <a:p>
            <a:pPr lvl="0"/>
            <a:r>
              <a:rPr lang="en-US" sz="1200" kern="1200" dirty="0" smtClean="0">
                <a:solidFill>
                  <a:schemeClr val="tx1"/>
                </a:solidFill>
                <a:effectLst/>
                <a:latin typeface="+mn-lt"/>
                <a:ea typeface="+mn-ea"/>
                <a:cs typeface="+mn-cs"/>
              </a:rPr>
              <a:t>Consult with the Climate Technology Centre and Network </a:t>
            </a:r>
          </a:p>
          <a:p>
            <a:r>
              <a:rPr lang="en-US" sz="1200" kern="1200" dirty="0" smtClean="0">
                <a:solidFill>
                  <a:schemeClr val="tx1"/>
                </a:solidFill>
                <a:effectLst/>
                <a:latin typeface="+mn-lt"/>
                <a:ea typeface="+mn-ea"/>
                <a:cs typeface="+mn-cs"/>
              </a:rPr>
              <a:t>3 objectives</a:t>
            </a:r>
          </a:p>
          <a:p>
            <a:pPr lvl="0"/>
            <a:r>
              <a:rPr lang="en-US" sz="1200" kern="1200" dirty="0" smtClean="0">
                <a:solidFill>
                  <a:schemeClr val="tx1"/>
                </a:solidFill>
                <a:effectLst/>
                <a:latin typeface="+mn-lt"/>
                <a:ea typeface="+mn-ea"/>
                <a:cs typeface="+mn-cs"/>
              </a:rPr>
              <a:t>Tech transfer, policies &amp; strategies</a:t>
            </a:r>
          </a:p>
          <a:p>
            <a:pPr lvl="0"/>
            <a:r>
              <a:rPr lang="en-US" sz="1200" kern="1200" dirty="0" smtClean="0">
                <a:solidFill>
                  <a:schemeClr val="tx1"/>
                </a:solidFill>
                <a:effectLst/>
                <a:latin typeface="+mn-lt"/>
                <a:ea typeface="+mn-ea"/>
                <a:cs typeface="+mn-cs"/>
              </a:rPr>
              <a:t>Mitigation options w systemic impacts</a:t>
            </a:r>
          </a:p>
          <a:p>
            <a:pPr lvl="0"/>
            <a:r>
              <a:rPr lang="en-US" sz="1200" kern="1200" dirty="0" smtClean="0">
                <a:solidFill>
                  <a:schemeClr val="tx1"/>
                </a:solidFill>
                <a:effectLst/>
                <a:latin typeface="+mn-lt"/>
                <a:ea typeface="+mn-ea"/>
                <a:cs typeface="+mn-cs"/>
              </a:rPr>
              <a:t>Enabling conditions to mainstream mitigation into </a:t>
            </a:r>
            <a:r>
              <a:rPr lang="en-US" sz="1200" kern="1200" dirty="0" err="1" smtClean="0">
                <a:solidFill>
                  <a:schemeClr val="tx1"/>
                </a:solidFill>
                <a:effectLst/>
                <a:latin typeface="+mn-lt"/>
                <a:ea typeface="+mn-ea"/>
                <a:cs typeface="+mn-cs"/>
              </a:rPr>
              <a:t>sus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a:t>
            </a:r>
            <a:r>
              <a:rPr lang="en-US" sz="1200" kern="1200" dirty="0" smtClean="0">
                <a:solidFill>
                  <a:schemeClr val="tx1"/>
                </a:solidFill>
                <a:effectLst/>
                <a:latin typeface="+mn-lt"/>
                <a:ea typeface="+mn-ea"/>
                <a:cs typeface="+mn-cs"/>
              </a:rPr>
              <a:t> strategies</a:t>
            </a:r>
          </a:p>
          <a:p>
            <a:pPr defTabSz="923799">
              <a:defRPr/>
            </a:pPr>
            <a:endParaRPr lang="en-US" b="1" dirty="0" smtClean="0"/>
          </a:p>
        </p:txBody>
      </p:sp>
      <p:sp>
        <p:nvSpPr>
          <p:cNvPr id="4" name="Slide Number Placeholder 3"/>
          <p:cNvSpPr>
            <a:spLocks noGrp="1"/>
          </p:cNvSpPr>
          <p:nvPr>
            <p:ph type="sldNum" sz="quarter" idx="10"/>
          </p:nvPr>
        </p:nvSpPr>
        <p:spPr/>
        <p:txBody>
          <a:bodyPr/>
          <a:lstStyle/>
          <a:p>
            <a:fld id="{5CAADE94-C609-4103-AF43-614665D210E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97866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15000"/>
              </a:lnSpc>
              <a:spcBef>
                <a:spcPts val="0"/>
              </a:spcBef>
              <a:spcAft>
                <a:spcPts val="0"/>
              </a:spcAft>
            </a:pPr>
            <a:r>
              <a:rPr lang="en-US" sz="1400" dirty="0" smtClean="0">
                <a:ea typeface="Calibri"/>
                <a:cs typeface="Times New Roman"/>
              </a:rPr>
              <a:t>It </a:t>
            </a:r>
            <a:r>
              <a:rPr lang="en-US" sz="1400" dirty="0">
                <a:ea typeface="Calibri"/>
                <a:cs typeface="Times New Roman"/>
              </a:rPr>
              <a:t>makes a huge amount of sense trying to reduce the destructive footprint of this small number of very impactful commodities by working with all the players in the value chain. </a:t>
            </a:r>
            <a:endParaRPr lang="en-US" sz="1400" dirty="0" smtClean="0">
              <a:ea typeface="Calibri"/>
              <a:cs typeface="Times New Roman"/>
            </a:endParaRPr>
          </a:p>
          <a:p>
            <a:pPr marR="0" lvl="0">
              <a:lnSpc>
                <a:spcPct val="115000"/>
              </a:lnSpc>
              <a:spcBef>
                <a:spcPts val="0"/>
              </a:spcBef>
              <a:spcAft>
                <a:spcPts val="0"/>
              </a:spcAft>
            </a:pPr>
            <a:endParaRPr lang="en-US" sz="1400" dirty="0" smtClean="0">
              <a:ea typeface="Calibri"/>
              <a:cs typeface="Times New Roman"/>
            </a:endParaRPr>
          </a:p>
          <a:p>
            <a:pPr marR="0" lvl="0">
              <a:lnSpc>
                <a:spcPct val="115000"/>
              </a:lnSpc>
              <a:spcBef>
                <a:spcPts val="0"/>
              </a:spcBef>
              <a:spcAft>
                <a:spcPts val="0"/>
              </a:spcAft>
            </a:pPr>
            <a:r>
              <a:rPr lang="en-US" sz="1400" dirty="0" smtClean="0">
                <a:ea typeface="Calibri"/>
                <a:cs typeface="Times New Roman"/>
              </a:rPr>
              <a:t>This </a:t>
            </a:r>
            <a:r>
              <a:rPr lang="en-US" sz="1400" dirty="0">
                <a:ea typeface="Calibri"/>
                <a:cs typeface="Times New Roman"/>
              </a:rPr>
              <a:t>proposed signature program intends to take deforestation out of the supply chains of a few critical commodities by supporting action with the different sets of actors committed to this overall goal, including producers, traders, processors, brands and retailers, and eventually to the consumers. This program will achieve results on the ground by sending clear market signals to reward primary producers who improve their performance and eliminate deforestation.</a:t>
            </a:r>
          </a:p>
          <a:p>
            <a:endParaRPr lang="en-US" sz="1400" dirty="0"/>
          </a:p>
        </p:txBody>
      </p:sp>
      <p:sp>
        <p:nvSpPr>
          <p:cNvPr id="4" name="Slide Number Placeholder 3"/>
          <p:cNvSpPr>
            <a:spLocks noGrp="1"/>
          </p:cNvSpPr>
          <p:nvPr>
            <p:ph type="sldNum" sz="quarter" idx="10"/>
          </p:nvPr>
        </p:nvSpPr>
        <p:spPr/>
        <p:txBody>
          <a:bodyPr/>
          <a:lstStyle/>
          <a:p>
            <a:fld id="{239FFEF0-160D-4CBA-8802-3E1AF138E0E4}"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66859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a:t>
            </a:r>
            <a:r>
              <a:rPr lang="en-US" baseline="0" dirty="0" smtClean="0"/>
              <a:t> 7, 15,8</a:t>
            </a:r>
            <a:endParaRPr lang="en-US" dirty="0"/>
          </a:p>
        </p:txBody>
      </p:sp>
      <p:sp>
        <p:nvSpPr>
          <p:cNvPr id="4" name="Slide Number Placeholder 3"/>
          <p:cNvSpPr>
            <a:spLocks noGrp="1"/>
          </p:cNvSpPr>
          <p:nvPr>
            <p:ph type="sldNum" sz="quarter" idx="10"/>
          </p:nvPr>
        </p:nvSpPr>
        <p:spPr/>
        <p:txBody>
          <a:bodyPr/>
          <a:lstStyle/>
          <a:p>
            <a:fld id="{239FFEF0-160D-4CBA-8802-3E1AF138E0E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58430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6EE66F-8D37-4048-8B32-4B6ECE83034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01721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6221987" y="8782120"/>
            <a:ext cx="166224" cy="181639"/>
          </a:xfrm>
        </p:spPr>
        <p:txBody>
          <a:bodyPr/>
          <a:lstStyle/>
          <a:p>
            <a:fld id="{ED756FD2-877B-4175-9CA8-110E846B388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6767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914400" y="457200"/>
            <a:ext cx="3213100" cy="2411413"/>
          </a:xfrm>
          <a:ln/>
        </p:spPr>
      </p:sp>
      <p:sp>
        <p:nvSpPr>
          <p:cNvPr id="29698" name="Rectangle 3"/>
          <p:cNvSpPr>
            <a:spLocks noGrp="1" noChangeArrowheads="1"/>
          </p:cNvSpPr>
          <p:nvPr>
            <p:ph type="body" idx="1"/>
          </p:nvPr>
        </p:nvSpPr>
        <p:spPr>
          <a:xfrm>
            <a:off x="913805" y="4349751"/>
            <a:ext cx="5030391" cy="41335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dirty="0" smtClean="0">
                <a:latin typeface="Times" charset="0"/>
              </a:rPr>
              <a:t>The </a:t>
            </a:r>
            <a:r>
              <a:rPr lang="sv-SE" dirty="0">
                <a:latin typeface="Times" charset="0"/>
              </a:rPr>
              <a:t>reason for the Rio+20 conference was that it is more and more clear that we are now in a A new global era, human activities have expanded to the degree that we are not only shaping local and regional ecosystems, but now also the functioning of Earth as a whole, reflected e.g. in the climate change debate</a:t>
            </a:r>
            <a:endParaRPr lang="en-US" dirty="0">
              <a:latin typeface="Times" charset="0"/>
            </a:endParaRPr>
          </a:p>
          <a:p>
            <a:pPr eaLnBrk="1" hangingPunct="1"/>
            <a:endParaRPr lang="en-US" dirty="0">
              <a:latin typeface="Times" charset="0"/>
            </a:endParaRPr>
          </a:p>
        </p:txBody>
      </p:sp>
    </p:spTree>
    <p:extLst>
      <p:ext uri="{BB962C8B-B14F-4D97-AF65-F5344CB8AC3E}">
        <p14:creationId xmlns:p14="http://schemas.microsoft.com/office/powerpoint/2010/main" val="105150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cs typeface="Arial" charset="0"/>
              </a:rPr>
              <a:t>At 2009 Johan </a:t>
            </a:r>
            <a:r>
              <a:rPr lang="en-GB" dirty="0" err="1">
                <a:cs typeface="Arial" charset="0"/>
              </a:rPr>
              <a:t>Rockström</a:t>
            </a:r>
            <a:r>
              <a:rPr lang="en-GB" dirty="0">
                <a:cs typeface="Arial" charset="0"/>
              </a:rPr>
              <a:t> at the Stockholm Resilience Centre brought together a group of leading scientist and they came up with the concept of planetary boundaries. They identified nine earth system processes that are </a:t>
            </a:r>
            <a:r>
              <a:rPr lang="en-GB" dirty="0" err="1">
                <a:cs typeface="Arial" charset="0"/>
              </a:rPr>
              <a:t>ciritical</a:t>
            </a:r>
            <a:r>
              <a:rPr lang="en-GB" dirty="0">
                <a:cs typeface="Arial" charset="0"/>
              </a:rPr>
              <a:t> to keep the earth in a stable state, We do not know where the exact tipping points are, they should more be seen as zones where  tipping points could happen. We know that all the boundaries are interlinked, and we know that for example the biodiversity and climate are at risk.</a:t>
            </a:r>
            <a:r>
              <a:rPr lang="sv-SE" dirty="0"/>
              <a:t> The rates of changetaht we observe cannot continue without significantly  eroding the resilience of major components of Earth-system functioning.</a:t>
            </a:r>
            <a:endParaRPr lang="en-GB" dirty="0">
              <a:cs typeface="Arial" charset="0"/>
            </a:endParaRPr>
          </a:p>
          <a:p>
            <a:r>
              <a:rPr lang="en-GB" dirty="0">
                <a:cs typeface="Arial" charset="0"/>
              </a:rPr>
              <a:t>These </a:t>
            </a:r>
            <a:r>
              <a:rPr lang="en-GB" dirty="0" err="1">
                <a:cs typeface="Arial" charset="0"/>
              </a:rPr>
              <a:t>bounderie</a:t>
            </a:r>
            <a:r>
              <a:rPr lang="en-GB" dirty="0">
                <a:cs typeface="Arial" charset="0"/>
              </a:rPr>
              <a:t> sets the limits for any economic development. Oxfam have taken the planetary boundary idea and added social boundaries, and argue just the same as the planet provides biophysical limits, the world has </a:t>
            </a:r>
            <a:r>
              <a:rPr lang="en-GB" dirty="0" err="1">
                <a:cs typeface="Arial" charset="0"/>
              </a:rPr>
              <a:t>agreedin</a:t>
            </a:r>
            <a:r>
              <a:rPr lang="en-GB" dirty="0">
                <a:cs typeface="Arial" charset="0"/>
              </a:rPr>
              <a:t> </a:t>
            </a:r>
            <a:r>
              <a:rPr lang="en-GB" dirty="0" err="1">
                <a:cs typeface="Arial" charset="0"/>
              </a:rPr>
              <a:t>rio</a:t>
            </a:r>
            <a:r>
              <a:rPr lang="en-GB" dirty="0">
                <a:cs typeface="Arial" charset="0"/>
              </a:rPr>
              <a:t>  on critical social foundations below which people should not live, based on human rights, poverty alleviation and equity aspects</a:t>
            </a:r>
            <a:r>
              <a:rPr lang="en-GB" dirty="0" smtClean="0">
                <a:cs typeface="Arial" charset="0"/>
              </a:rPr>
              <a:t>.</a:t>
            </a:r>
          </a:p>
          <a:p>
            <a:endParaRPr lang="en-GB" dirty="0">
              <a:cs typeface="Arial" charset="0"/>
            </a:endParaRPr>
          </a:p>
          <a:p>
            <a:r>
              <a:rPr lang="en-GB" dirty="0">
                <a:cs typeface="Arial" charset="0"/>
              </a:rPr>
              <a:t>I just wanted to start with this slide to set the scene regarding social ecological system and resilience thinking</a:t>
            </a:r>
            <a:r>
              <a:rPr lang="en-GB" dirty="0" smtClean="0">
                <a:cs typeface="Arial" charset="0"/>
              </a:rPr>
              <a:t>.</a:t>
            </a:r>
            <a:endParaRPr lang="en-GB" dirty="0">
              <a:cs typeface="Arial" charset="0"/>
            </a:endParaRPr>
          </a:p>
          <a:p>
            <a:endParaRPr lang="en-GB" dirty="0">
              <a:cs typeface="Arial" charset="0"/>
            </a:endParaRPr>
          </a:p>
          <a:p>
            <a:r>
              <a:rPr lang="sv-SE" dirty="0"/>
              <a:t>Resilience has under the Convention been mainly been mentioned related to Cliamte change for example Target 15: By 2020, ecosystem resilience and the contribution of biodiversity to carbon stocks have been enhanced, through conservation and restoration, including restoration of at least 15</a:t>
            </a:r>
          </a:p>
          <a:p>
            <a:r>
              <a:rPr lang="sv-SE" dirty="0"/>
              <a:t>per cent of degraded ecosystems, thereby contributing to climate change mitigation and adaptation and to combating desertification.</a:t>
            </a:r>
          </a:p>
          <a:p>
            <a:r>
              <a:rPr lang="sv-SE" dirty="0"/>
              <a:t>In this side event we will present some of the ideas related to resilience and Resilience assessment.</a:t>
            </a:r>
          </a:p>
          <a:p>
            <a:endParaRPr lang="en-GB" dirty="0">
              <a:cs typeface="Arial" charset="0"/>
            </a:endParaRPr>
          </a:p>
          <a:p>
            <a:r>
              <a:rPr lang="en-GB" dirty="0">
                <a:cs typeface="Arial" charset="0"/>
              </a:rPr>
              <a:t> We are also now trying to see how we could use this concept to </a:t>
            </a:r>
            <a:r>
              <a:rPr lang="en-GB" dirty="0" err="1">
                <a:cs typeface="Arial" charset="0"/>
              </a:rPr>
              <a:t>contribtue</a:t>
            </a:r>
            <a:r>
              <a:rPr lang="en-GB" dirty="0">
                <a:cs typeface="Arial" charset="0"/>
              </a:rPr>
              <a:t> to the development  of Sustainable development goals</a:t>
            </a:r>
          </a:p>
          <a:p>
            <a:endParaRPr lang="en-GB" dirty="0">
              <a:cs typeface="Arial" charset="0"/>
            </a:endParaRPr>
          </a:p>
          <a:p>
            <a:endParaRPr lang="en-GB" dirty="0">
              <a:cs typeface="Arial" charset="0"/>
            </a:endParaRPr>
          </a:p>
          <a:p>
            <a:endParaRPr lang="en-GB" dirty="0">
              <a:solidFill>
                <a:schemeClr val="bg1"/>
              </a:solidFill>
              <a:latin typeface="Verdana" charset="0"/>
              <a:cs typeface="Arial" charset="0"/>
            </a:endParaRPr>
          </a:p>
          <a:p>
            <a:r>
              <a:rPr lang="sv-SE" dirty="0">
                <a:solidFill>
                  <a:schemeClr val="bg1"/>
                </a:solidFill>
                <a:latin typeface="Verdana" charset="0"/>
                <a:cs typeface="Verdana" charset="0"/>
              </a:rPr>
              <a:t>Continued biodiversiy loss</a:t>
            </a:r>
          </a:p>
          <a:p>
            <a:pPr eaLnBrk="1" hangingPunct="1">
              <a:spcBef>
                <a:spcPct val="50000"/>
              </a:spcBef>
            </a:pPr>
            <a:r>
              <a:rPr lang="en-US" dirty="0">
                <a:solidFill>
                  <a:schemeClr val="bg1"/>
                </a:solidFill>
                <a:latin typeface="Verdana" charset="0"/>
              </a:rPr>
              <a:t>Aichi Biodiversity Targets </a:t>
            </a:r>
            <a:r>
              <a:rPr lang="en-GB" dirty="0">
                <a:solidFill>
                  <a:schemeClr val="bg1"/>
                </a:solidFill>
                <a:latin typeface="Verdana" charset="0"/>
              </a:rPr>
              <a:t>under CBD, to halt the loss of biodiversity to ensure that by 2020 ecosystems are resilient and continue to provide essential services, thereby securing the planet’s variety of life, and contributing to human well-being, and poverty eradication.</a:t>
            </a:r>
          </a:p>
          <a:p>
            <a:pPr eaLnBrk="1" hangingPunct="1">
              <a:spcBef>
                <a:spcPct val="50000"/>
              </a:spcBef>
            </a:pPr>
            <a:r>
              <a:rPr lang="en-GB" dirty="0">
                <a:solidFill>
                  <a:schemeClr val="bg1"/>
                </a:solidFill>
                <a:latin typeface="Verdana" charset="0"/>
              </a:rPr>
              <a:t>According to Global Biodiversity Outlook 3: </a:t>
            </a:r>
          </a:p>
          <a:p>
            <a:pPr eaLnBrk="1" hangingPunct="1">
              <a:spcBef>
                <a:spcPct val="50000"/>
              </a:spcBef>
              <a:buFontTx/>
              <a:buChar char="•"/>
            </a:pPr>
            <a:r>
              <a:rPr lang="en-GB" dirty="0">
                <a:solidFill>
                  <a:schemeClr val="bg1"/>
                </a:solidFill>
                <a:latin typeface="Verdana" charset="0"/>
              </a:rPr>
              <a:t> Species which have been assessed for extinction risk are on average moving closer to extinction. Nearly a quarter of plant species are estimated to be threatened with extinction.</a:t>
            </a:r>
          </a:p>
          <a:p>
            <a:pPr eaLnBrk="1" hangingPunct="1">
              <a:spcBef>
                <a:spcPct val="50000"/>
              </a:spcBef>
              <a:buFontTx/>
              <a:buChar char="•"/>
            </a:pPr>
            <a:r>
              <a:rPr lang="en-GB" dirty="0">
                <a:solidFill>
                  <a:schemeClr val="bg1"/>
                </a:solidFill>
                <a:latin typeface="Verdana" charset="0"/>
              </a:rPr>
              <a:t> Crop and livestock genetic diversity continues to decline in agricultural systems.</a:t>
            </a:r>
          </a:p>
          <a:p>
            <a:pPr eaLnBrk="1" hangingPunct="1">
              <a:spcBef>
                <a:spcPct val="50000"/>
              </a:spcBef>
              <a:buFontTx/>
              <a:buChar char="•"/>
            </a:pPr>
            <a:r>
              <a:rPr lang="en-GB" dirty="0">
                <a:solidFill>
                  <a:schemeClr val="bg1"/>
                </a:solidFill>
                <a:latin typeface="Verdana" charset="0"/>
              </a:rPr>
              <a:t>The ﬁve principal pressures directly driving biodiversity loss (habitat change, overexploitation, pollution, invasive alien species and climate change) are either constant or increasing in intensity.</a:t>
            </a:r>
          </a:p>
          <a:p>
            <a:endParaRPr lang="en-US" b="1" dirty="0">
              <a:solidFill>
                <a:schemeClr val="bg1"/>
              </a:solidFill>
              <a:latin typeface="Verdana" charset="0"/>
              <a:cs typeface="Verdana" charset="0"/>
            </a:endParaRPr>
          </a:p>
          <a:p>
            <a:endParaRPr lang="en-GB" b="1" dirty="0">
              <a:cs typeface="Arial" charset="0"/>
            </a:endParaRPr>
          </a:p>
          <a:p>
            <a:endParaRPr lang="en-US" dirty="0">
              <a:latin typeface="Times" charset="0"/>
            </a:endParaRPr>
          </a:p>
        </p:txBody>
      </p:sp>
    </p:spTree>
    <p:extLst>
      <p:ext uri="{BB962C8B-B14F-4D97-AF65-F5344CB8AC3E}">
        <p14:creationId xmlns:p14="http://schemas.microsoft.com/office/powerpoint/2010/main" val="117468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0025" y="276225"/>
            <a:ext cx="3919538" cy="2941638"/>
          </a:xfrm>
        </p:spPr>
      </p:sp>
      <p:sp>
        <p:nvSpPr>
          <p:cNvPr id="3" name="Notes Placeholder 2"/>
          <p:cNvSpPr>
            <a:spLocks noGrp="1"/>
          </p:cNvSpPr>
          <p:nvPr>
            <p:ph type="body" idx="1"/>
          </p:nvPr>
        </p:nvSpPr>
        <p:spPr>
          <a:xfrm>
            <a:off x="454359" y="3726127"/>
            <a:ext cx="6034474" cy="1755840"/>
          </a:xfrm>
        </p:spPr>
        <p:txBody>
          <a:bodyPr/>
          <a:lstStyle/>
          <a:p>
            <a:pPr marL="0" lvl="1" defTabSz="896443" eaLnBrk="0" fontAlgn="base" hangingPunct="0">
              <a:spcBef>
                <a:spcPct val="0"/>
              </a:spcBef>
              <a:spcAft>
                <a:spcPct val="0"/>
              </a:spcAft>
              <a:buClr>
                <a:schemeClr val="tx2"/>
              </a:buClr>
              <a:defRPr/>
            </a:pPr>
            <a:r>
              <a:rPr lang="en-US" dirty="0">
                <a:latin typeface="Arial" charset="0"/>
              </a:rPr>
              <a:t>What’s driving this change are sectors outside the realm of Environment Ministries for the most part as you can see in this  illustrative but not exhaustive graphic with food production responsible for 69% of the environmental pressure that is driving land use change, land degradation and the concomitant BD loss.</a:t>
            </a:r>
          </a:p>
          <a:p>
            <a:pPr marL="0" lvl="1" defTabSz="896443" eaLnBrk="0" fontAlgn="base" hangingPunct="0">
              <a:spcBef>
                <a:spcPct val="0"/>
              </a:spcBef>
              <a:spcAft>
                <a:spcPct val="0"/>
              </a:spcAft>
              <a:buClr>
                <a:schemeClr val="tx2"/>
              </a:buClr>
              <a:defRPr/>
            </a:pPr>
            <a:endParaRPr lang="en-US" dirty="0"/>
          </a:p>
          <a:p>
            <a:pPr marL="0" lvl="1" defTabSz="896443" eaLnBrk="0" fontAlgn="base" hangingPunct="0">
              <a:spcBef>
                <a:spcPct val="0"/>
              </a:spcBef>
              <a:spcAft>
                <a:spcPct val="0"/>
              </a:spcAft>
              <a:buClr>
                <a:schemeClr val="tx2"/>
              </a:buClr>
              <a:defRPr/>
            </a:pPr>
            <a:r>
              <a:rPr lang="en-US" dirty="0">
                <a:latin typeface="Arial" charset="0"/>
              </a:rPr>
              <a:t>This analysis points to a need for GEF investments to be less opportunistic and more strategic with regards to the appropriate entry points and levers for GEF projects and programs to push to effect change at greater scales—thematically, geographically, and temporally.</a:t>
            </a:r>
          </a:p>
          <a:p>
            <a:endParaRPr lang="en-US" sz="800" dirty="0"/>
          </a:p>
        </p:txBody>
      </p:sp>
      <p:sp>
        <p:nvSpPr>
          <p:cNvPr id="4" name="Slide Number Placeholder 3"/>
          <p:cNvSpPr>
            <a:spLocks noGrp="1"/>
          </p:cNvSpPr>
          <p:nvPr>
            <p:ph type="sldNum" sz="quarter" idx="10"/>
          </p:nvPr>
        </p:nvSpPr>
        <p:spPr>
          <a:xfrm>
            <a:off x="6303253" y="8782123"/>
            <a:ext cx="84960" cy="181640"/>
          </a:xfrm>
        </p:spPr>
        <p:txBody>
          <a:bodyPr/>
          <a:lstStyle/>
          <a:p>
            <a:pPr>
              <a:defRPr/>
            </a:pPr>
            <a:fld id="{3C3A632B-FBDE-46D4-BF6F-6D14421E6342}"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116120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254" y="4913439"/>
            <a:ext cx="5911956" cy="4177689"/>
          </a:xfrm>
        </p:spPr>
        <p:txBody>
          <a:bodyPr/>
          <a:lstStyle/>
          <a:p>
            <a:r>
              <a:rPr lang="en-US" b="1" u="sng" dirty="0"/>
              <a:t>More focus on drivers of environmental degradation has three implications on the GEF’s operating model.</a:t>
            </a:r>
          </a:p>
          <a:p>
            <a:endParaRPr lang="en-US" b="1" u="sng" dirty="0"/>
          </a:p>
          <a:p>
            <a:r>
              <a:rPr lang="en-US" b="1" u="sng" dirty="0"/>
              <a:t>First of all, we must become more targeted in “what” the GEF invests in.  </a:t>
            </a:r>
            <a:r>
              <a:rPr lang="en-US" dirty="0"/>
              <a:t>This is already underway with a greater focus on drivers and a balance between drivers and pressures within the GEF-6 focal area strategies and proposed integrated approaches.</a:t>
            </a:r>
          </a:p>
          <a:p>
            <a:pPr defTabSz="908676">
              <a:defRPr/>
            </a:pPr>
            <a:endParaRPr lang="en-US" b="1" dirty="0"/>
          </a:p>
          <a:p>
            <a:pPr defTabSz="908676">
              <a:defRPr/>
            </a:pPr>
            <a:r>
              <a:rPr lang="en-US" b="1" u="sng" dirty="0"/>
              <a:t>Secondly, we must be more strategic about “who” we work with. Our partners must include champions in economic development, finance, and sector ministries, as well as leaders in major cities, CSO stakeholders. Perhaps most critically, we must articulate a clear private sector engagement plan. </a:t>
            </a:r>
            <a:r>
              <a:rPr lang="en-US" dirty="0"/>
              <a:t>Across food, cities and power, the private sector – be it corporations, investors and financial intermediaries – are key players and the GEF must work with the private sector for higher impacts.</a:t>
            </a:r>
          </a:p>
          <a:p>
            <a:pPr defTabSz="908676">
              <a:defRPr/>
            </a:pPr>
            <a:endParaRPr lang="en-US" dirty="0"/>
          </a:p>
          <a:p>
            <a:pPr defTabSz="908676">
              <a:defRPr/>
            </a:pPr>
            <a:r>
              <a:rPr lang="en-US" b="1" u="sng" dirty="0"/>
              <a:t>Finally, we must be more proactive in “how” we operate.  Focusing more on scalable opportunities and operational modalities that support scalable solutions.</a:t>
            </a:r>
            <a:endParaRPr lang="en-US" dirty="0"/>
          </a:p>
          <a:p>
            <a:pPr defTabSz="908676">
              <a:defRPr/>
            </a:pPr>
            <a:endParaRPr lang="en-US" dirty="0"/>
          </a:p>
          <a:p>
            <a:pPr defTabSz="908676" eaLnBrk="0" fontAlgn="base" hangingPunct="0">
              <a:spcBef>
                <a:spcPct val="0"/>
              </a:spcBef>
              <a:spcAft>
                <a:spcPct val="0"/>
              </a:spcAft>
              <a:buClr>
                <a:schemeClr val="tx2"/>
              </a:buClr>
              <a:defRPr/>
            </a:pPr>
            <a:r>
              <a:rPr lang="en-US" dirty="0"/>
              <a:t>We know see this evolution in the GEF-5 BD portfolio with more emphasis on BD mainstreaming and a portfolio that is better balanced on drivers and pressures.  In addition,  many of the MFA and SFM projects that draw resources from the CC, LD, IW focal areas and mostly focused on production sectors and the production </a:t>
            </a:r>
            <a:r>
              <a:rPr lang="en-US" dirty="0" smtClean="0"/>
              <a:t>landscape/seascape </a:t>
            </a:r>
            <a:r>
              <a:rPr lang="en-US" dirty="0"/>
              <a:t>also include balanced investments on drivers and pressures.</a:t>
            </a:r>
          </a:p>
          <a:p>
            <a:pPr defTabSz="908676">
              <a:defRPr/>
            </a:pPr>
            <a:endParaRPr lang="en-US" dirty="0"/>
          </a:p>
        </p:txBody>
      </p:sp>
      <p:sp>
        <p:nvSpPr>
          <p:cNvPr id="4" name="Slide Number Placeholder 3"/>
          <p:cNvSpPr>
            <a:spLocks noGrp="1"/>
          </p:cNvSpPr>
          <p:nvPr>
            <p:ph type="sldNum" sz="quarter" idx="10"/>
          </p:nvPr>
        </p:nvSpPr>
        <p:spPr>
          <a:xfrm>
            <a:off x="6220661" y="8781029"/>
            <a:ext cx="167552" cy="182730"/>
          </a:xfrm>
        </p:spPr>
        <p:txBody>
          <a:bodyPr/>
          <a:lstStyle/>
          <a:p>
            <a:pPr>
              <a:defRPr/>
            </a:pPr>
            <a:fld id="{3C3A632B-FBDE-46D4-BF6F-6D14421E6342}"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11343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253" y="4913436"/>
            <a:ext cx="5911957" cy="1937479"/>
          </a:xfrm>
        </p:spPr>
        <p:txBody>
          <a:bodyPr/>
          <a:lstStyle/>
          <a:p>
            <a:r>
              <a:rPr lang="en-US" dirty="0" smtClean="0"/>
              <a:t>The Bases: Focal Area Strategies</a:t>
            </a:r>
          </a:p>
          <a:p>
            <a:r>
              <a:rPr lang="en-US" dirty="0" smtClean="0"/>
              <a:t>Building on the bases: The Integrated Approaches </a:t>
            </a:r>
          </a:p>
          <a:p>
            <a:r>
              <a:rPr lang="en-US" dirty="0" smtClean="0"/>
              <a:t>They relate to the themes the GEF is working on </a:t>
            </a:r>
            <a:endParaRPr lang="en-US" dirty="0"/>
          </a:p>
        </p:txBody>
      </p:sp>
      <p:sp>
        <p:nvSpPr>
          <p:cNvPr id="4" name="Slide Number Placeholder 3"/>
          <p:cNvSpPr>
            <a:spLocks noGrp="1"/>
          </p:cNvSpPr>
          <p:nvPr>
            <p:ph type="sldNum" sz="quarter" idx="10"/>
          </p:nvPr>
        </p:nvSpPr>
        <p:spPr>
          <a:xfrm>
            <a:off x="6305099" y="8782120"/>
            <a:ext cx="83112" cy="181639"/>
          </a:xfrm>
        </p:spPr>
        <p:txBody>
          <a:bodyPr/>
          <a:lstStyle/>
          <a:p>
            <a:fld id="{0087241D-FC74-4E30-9F37-A81AA906351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65843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under this Glossy and Calculated Name looking into the future? And we are half way through…</a:t>
            </a:r>
            <a:endParaRPr lang="en-US" dirty="0"/>
          </a:p>
        </p:txBody>
      </p:sp>
      <p:sp>
        <p:nvSpPr>
          <p:cNvPr id="4" name="Slide Number Placeholder 3"/>
          <p:cNvSpPr>
            <a:spLocks noGrp="1"/>
          </p:cNvSpPr>
          <p:nvPr>
            <p:ph type="sldNum" sz="quarter" idx="10"/>
          </p:nvPr>
        </p:nvSpPr>
        <p:spPr/>
        <p:txBody>
          <a:bodyPr/>
          <a:lstStyle/>
          <a:p>
            <a:fld id="{E4F78E52-7364-435F-97E5-E5EB69671936}" type="slidenum">
              <a:rPr lang="en-US" smtClean="0"/>
              <a:t>9</a:t>
            </a:fld>
            <a:endParaRPr lang="en-US"/>
          </a:p>
        </p:txBody>
      </p:sp>
    </p:spTree>
    <p:extLst>
      <p:ext uri="{BB962C8B-B14F-4D97-AF65-F5344CB8AC3E}">
        <p14:creationId xmlns:p14="http://schemas.microsoft.com/office/powerpoint/2010/main" val="300310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hyperlink" Target="http://www.thegef.org/gef/" TargetMode="External"/><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79B0F1-2A1A-491A-AAE2-B215709A1058}"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187915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79B0F1-2A1A-491A-AAE2-B215709A1058}"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233845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79B0F1-2A1A-491A-AAE2-B215709A1058}"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3628525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p:cNvGraphicFramePr>
          <p:nvPr userDrawn="1">
            <p:custDataLst>
              <p:tags r:id="rId2"/>
            </p:custDataLst>
            <p:extLst>
              <p:ext uri="{D42A27DB-BD31-4B8C-83A1-F6EECF244321}">
                <p14:modId xmlns:p14="http://schemas.microsoft.com/office/powerpoint/2010/main" val="8000555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3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10"/>
          <p:cNvSpPr>
            <a:spLocks noChangeArrowheads="1"/>
          </p:cNvSpPr>
          <p:nvPr userDrawn="1"/>
        </p:nvSpPr>
        <p:spPr bwMode="gray">
          <a:xfrm>
            <a:off x="0" y="3733800"/>
            <a:ext cx="9144000" cy="990600"/>
          </a:xfrm>
          <a:prstGeom prst="rect">
            <a:avLst/>
          </a:prstGeom>
          <a:solidFill>
            <a:schemeClr val="folHlink"/>
          </a:solidFill>
          <a:ln>
            <a:noFill/>
          </a:ln>
          <a:extLst>
            <a:ext uri="{91240B29-F687-4F45-9708-019B960494DF}">
              <a14:hiddenLine xmlns:a14="http://schemas.microsoft.com/office/drawing/2010/main" w="25400" cap="rnd">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lang="en-US">
              <a:solidFill>
                <a:srgbClr val="000000"/>
              </a:solidFill>
              <a:cs typeface="Arial" pitchFamily="34" charset="0"/>
            </a:endParaRPr>
          </a:p>
        </p:txBody>
      </p:sp>
      <p:grpSp>
        <p:nvGrpSpPr>
          <p:cNvPr id="20" name="McK Title Elements" hidden="1"/>
          <p:cNvGrpSpPr/>
          <p:nvPr userDrawn="1"/>
        </p:nvGrpSpPr>
        <p:grpSpPr bwMode="gray">
          <a:xfrm>
            <a:off x="685800" y="6094554"/>
            <a:ext cx="7772400" cy="494022"/>
            <a:chOff x="685800" y="6094554"/>
            <a:chExt cx="7772400" cy="494022"/>
          </a:xfrm>
        </p:grpSpPr>
        <p:sp>
          <p:nvSpPr>
            <p:cNvPr id="9" name="McK Document type"/>
            <p:cNvSpPr txBox="1">
              <a:spLocks noChangeArrowheads="1"/>
            </p:cNvSpPr>
            <p:nvPr/>
          </p:nvSpPr>
          <p:spPr bwMode="gray">
            <a:xfrm>
              <a:off x="685800" y="6094554"/>
              <a:ext cx="7772400" cy="22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dirty="0" smtClean="0">
                  <a:solidFill>
                    <a:srgbClr val="000000"/>
                  </a:solidFill>
                  <a:latin typeface="Arial"/>
                </a:rPr>
                <a:t>Document type</a:t>
              </a:r>
            </a:p>
          </p:txBody>
        </p:sp>
        <p:sp>
          <p:nvSpPr>
            <p:cNvPr id="10" name="McK Date"/>
            <p:cNvSpPr txBox="1">
              <a:spLocks noChangeArrowheads="1"/>
            </p:cNvSpPr>
            <p:nvPr/>
          </p:nvSpPr>
          <p:spPr bwMode="gray">
            <a:xfrm>
              <a:off x="685800" y="6368291"/>
              <a:ext cx="7772400" cy="22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dirty="0" smtClean="0">
                  <a:solidFill>
                    <a:srgbClr val="000000"/>
                  </a:solidFill>
                  <a:latin typeface="Arial"/>
                </a:rPr>
                <a:t>Date</a:t>
              </a:r>
            </a:p>
          </p:txBody>
        </p:sp>
      </p:grpSp>
      <p:sp>
        <p:nvSpPr>
          <p:cNvPr id="13314" name="Rectangle 1026"/>
          <p:cNvSpPr>
            <a:spLocks noGrp="1" noChangeArrowheads="1"/>
          </p:cNvSpPr>
          <p:nvPr>
            <p:ph type="ctrTitle"/>
          </p:nvPr>
        </p:nvSpPr>
        <p:spPr bwMode="gray">
          <a:xfrm>
            <a:off x="685800" y="4044435"/>
            <a:ext cx="7772400" cy="369332"/>
          </a:xfrm>
          <a:prstGeom prst="rect">
            <a:avLst/>
          </a:prstGeom>
        </p:spPr>
        <p:txBody>
          <a:bodyPr anchor="ctr">
            <a:spAutoFit/>
          </a:bodyPr>
          <a:lstStyle>
            <a:lvl1pPr>
              <a:defRPr sz="2400" b="1"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gray">
          <a:xfrm>
            <a:off x="685800" y="5381433"/>
            <a:ext cx="7772400" cy="219820"/>
          </a:xfrm>
        </p:spPr>
        <p:txBody>
          <a:bodyPr>
            <a:spAutoFit/>
          </a:bodyPr>
          <a:lstStyle>
            <a:lvl1pPr>
              <a:defRPr sz="1400" baseline="0">
                <a:latin typeface="+mj-lt"/>
                <a:ea typeface="+mj-ea"/>
              </a:defRPr>
            </a:lvl1pPr>
          </a:lstStyle>
          <a:p>
            <a:pPr lvl="0"/>
            <a:r>
              <a:rPr lang="en-US" noProof="0" smtClean="0"/>
              <a:t>Click to edit Master subtitle style</a:t>
            </a:r>
            <a:endParaRPr lang="en-US" noProof="0" dirty="0" smtClean="0"/>
          </a:p>
        </p:txBody>
      </p:sp>
      <p:pic>
        <p:nvPicPr>
          <p:cNvPr id="16388" name="Picture 4" descr="home">
            <a:hlinkClick r:id="rId6" tooltip="Home"/>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3894138" y="1493838"/>
            <a:ext cx="4856162"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800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2"/>
            </p:custDataLst>
            <p:extLst>
              <p:ext uri="{D42A27DB-BD31-4B8C-83A1-F6EECF244321}">
                <p14:modId xmlns:p14="http://schemas.microsoft.com/office/powerpoint/2010/main" val="5851188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5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cK 2. Slide Title"/>
          <p:cNvSpPr>
            <a:spLocks noGrp="1"/>
          </p:cNvSpPr>
          <p:nvPr>
            <p:ph type="title"/>
          </p:nvPr>
        </p:nvSpPr>
        <p:spPr>
          <a:xfrm>
            <a:off x="121489" y="234863"/>
            <a:ext cx="8794113" cy="298327"/>
          </a:xfrm>
        </p:spPr>
        <p:txBody>
          <a:bodyPr/>
          <a:lstStyle/>
          <a:p>
            <a:r>
              <a:rPr lang="en-US" smtClean="0"/>
              <a:t>Click to edit Master title style</a:t>
            </a:r>
            <a:endParaRPr lang="en-US"/>
          </a:p>
        </p:txBody>
      </p:sp>
    </p:spTree>
    <p:extLst>
      <p:ext uri="{BB962C8B-B14F-4D97-AF65-F5344CB8AC3E}">
        <p14:creationId xmlns:p14="http://schemas.microsoft.com/office/powerpoint/2010/main" val="317179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5848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Only Without Number">
    <p:spTree>
      <p:nvGrpSpPr>
        <p:cNvPr id="1" name=""/>
        <p:cNvGrpSpPr/>
        <p:nvPr/>
      </p:nvGrpSpPr>
      <p:grpSpPr>
        <a:xfrm>
          <a:off x="0" y="0"/>
          <a:ext cx="0" cy="0"/>
          <a:chOff x="0" y="0"/>
          <a:chExt cx="0" cy="0"/>
        </a:xfrm>
      </p:grpSpPr>
      <p:graphicFrame>
        <p:nvGraphicFramePr>
          <p:cNvPr id="4" name="Object 3" hidden="1"/>
          <p:cNvGraphicFramePr>
            <a:graphicFrameLocks/>
          </p:cNvGraphicFramePr>
          <p:nvPr userDrawn="1">
            <p:custDataLst>
              <p:tags r:id="rId2"/>
            </p:custDataLst>
            <p:extLst>
              <p:ext uri="{D42A27DB-BD31-4B8C-83A1-F6EECF244321}">
                <p14:modId xmlns:p14="http://schemas.microsoft.com/office/powerpoint/2010/main" val="9823830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7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cK 2. Slide Title"/>
          <p:cNvSpPr>
            <a:spLocks noGrp="1"/>
          </p:cNvSpPr>
          <p:nvPr>
            <p:ph type="title"/>
          </p:nvPr>
        </p:nvSpPr>
        <p:spPr>
          <a:xfrm>
            <a:off x="121489" y="234863"/>
            <a:ext cx="8794113" cy="298327"/>
          </a:xfrm>
        </p:spPr>
        <p:txBody>
          <a:bodyPr/>
          <a:lstStyle/>
          <a:p>
            <a:r>
              <a:rPr lang="en-US" smtClean="0"/>
              <a:t>Click to edit Master title style</a:t>
            </a:r>
            <a:endParaRPr lang="en-US"/>
          </a:p>
        </p:txBody>
      </p:sp>
    </p:spTree>
    <p:extLst>
      <p:ext uri="{BB962C8B-B14F-4D97-AF65-F5344CB8AC3E}">
        <p14:creationId xmlns:p14="http://schemas.microsoft.com/office/powerpoint/2010/main" val="30858429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0" y="76200"/>
            <a:ext cx="9144000" cy="1247775"/>
            <a:chOff x="0" y="152400"/>
            <a:chExt cx="9144000" cy="1248156"/>
          </a:xfrm>
        </p:grpSpPr>
        <p:pic>
          <p:nvPicPr>
            <p:cNvPr id="5" name="Picture 5" descr="GEF-20-PPT-BG-blank.png"/>
            <p:cNvPicPr>
              <a:picLocks noChangeAspect="1"/>
            </p:cNvPicPr>
            <p:nvPr userDrawn="1"/>
          </p:nvPicPr>
          <p:blipFill>
            <a:blip r:embed="rId2" cstate="print"/>
            <a:stretch>
              <a:fillRect/>
            </a:stretch>
          </p:blipFill>
          <p:spPr>
            <a:xfrm>
              <a:off x="0" y="152400"/>
              <a:ext cx="9144000" cy="1246632"/>
            </a:xfrm>
            <a:prstGeom prst="rect">
              <a:avLst/>
            </a:prstGeom>
            <a:effectLst>
              <a:reflection blurRad="6350" stA="50000" endA="300" endPos="38500" dist="50800" dir="5400000" sy="-100000" algn="bl" rotWithShape="0"/>
            </a:effectLst>
          </p:spPr>
        </p:pic>
        <p:pic>
          <p:nvPicPr>
            <p:cNvPr id="6" name="Picture 6" descr="GEF-PPT-BG.png"/>
            <p:cNvPicPr>
              <a:picLocks noChangeAspect="1"/>
            </p:cNvPicPr>
            <p:nvPr userDrawn="1"/>
          </p:nvPicPr>
          <p:blipFill>
            <a:blip r:embed="rId3" cstate="print"/>
            <a:srcRect/>
            <a:stretch>
              <a:fillRect/>
            </a:stretch>
          </p:blipFill>
          <p:spPr bwMode="auto">
            <a:xfrm>
              <a:off x="0" y="152400"/>
              <a:ext cx="9144000" cy="1248156"/>
            </a:xfrm>
            <a:prstGeom prst="rect">
              <a:avLst/>
            </a:prstGeom>
            <a:noFill/>
            <a:ln w="9525">
              <a:noFill/>
              <a:miter lim="800000"/>
              <a:headEnd/>
              <a:tailEnd/>
            </a:ln>
          </p:spPr>
        </p:pic>
      </p:grpSp>
      <p:sp>
        <p:nvSpPr>
          <p:cNvPr id="3" name="Subtitle 2"/>
          <p:cNvSpPr>
            <a:spLocks noGrp="1"/>
          </p:cNvSpPr>
          <p:nvPr>
            <p:ph type="subTitle" idx="1"/>
          </p:nvPr>
        </p:nvSpPr>
        <p:spPr>
          <a:xfrm>
            <a:off x="1371600" y="3124200"/>
            <a:ext cx="6400800" cy="1752600"/>
          </a:xfrm>
        </p:spPr>
        <p:txBody>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7"/>
          <p:cNvSpPr>
            <a:spLocks noGrp="1"/>
          </p:cNvSpPr>
          <p:nvPr>
            <p:ph type="title"/>
          </p:nvPr>
        </p:nvSpPr>
        <p:spPr>
          <a:xfrm>
            <a:off x="457200" y="1828800"/>
            <a:ext cx="8229600" cy="1143000"/>
          </a:xfrm>
        </p:spPr>
        <p:txBody>
          <a:bodyPr/>
          <a:lstStyle>
            <a:lvl1pPr>
              <a:defRPr>
                <a:solidFill>
                  <a:srgbClr val="00B05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6850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8546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6188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88578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79B0F1-2A1A-491A-AAE2-B215709A1058}"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1825970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510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ltLang="ja-JP">
              <a:solidFill>
                <a:prstClr val="black">
                  <a:tint val="75000"/>
                </a:prstClr>
              </a:solidFill>
            </a:endParaRPr>
          </a:p>
        </p:txBody>
      </p:sp>
      <p:sp>
        <p:nvSpPr>
          <p:cNvPr id="6" name="Footer Placeholder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ltLang="ja-JP">
              <a:solidFill>
                <a:prstClr val="black"/>
              </a:solidFill>
            </a:endParaRPr>
          </a:p>
        </p:txBody>
      </p:sp>
      <p:sp>
        <p:nvSpPr>
          <p:cNvPr id="7" name="Slide Number Placeholder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BC858B2A-5704-4D95-821F-9BFE26873B5C}" type="slidenum">
              <a:rPr lang="ja-JP" altLang="en-US">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57661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337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740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56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503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599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700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838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2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79B0F1-2A1A-491A-AAE2-B215709A1058}" type="datetimeFigureOut">
              <a:rPr lang="en-US" smtClean="0"/>
              <a:t>2/23/2015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3266573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49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167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782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668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322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351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782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709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825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23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79B0F1-2A1A-491A-AAE2-B215709A1058}" type="datetimeFigureOut">
              <a:rPr lang="en-US" smtClean="0"/>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1164265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979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754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125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63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173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670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239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737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17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1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79B0F1-2A1A-491A-AAE2-B215709A1058}" type="datetimeFigureOut">
              <a:rPr lang="en-US" smtClean="0"/>
              <a:t>2/23/2015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259631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291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573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120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963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1A02F400-6AB8-3242-99AD-CF4C38E3D44B}"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86F9F-3E02-2A48-BAE2-2B1FF32661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39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244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675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357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476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92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79B0F1-2A1A-491A-AAE2-B215709A1058}" type="datetimeFigureOut">
              <a:rPr lang="en-US" smtClean="0"/>
              <a:t>2/23/2015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2555211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3257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793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034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8484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717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46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56ABABC-5CD1-4F90-BD60-CC66D1984AFF}" type="datetimeFigureOut">
              <a:rPr lang="en-US">
                <a:solidFill>
                  <a:prstClr val="black">
                    <a:tint val="75000"/>
                  </a:prstClr>
                </a:solidFill>
              </a:rPr>
              <a:pPr>
                <a:def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707E113-D7AC-4A45-8F11-C3AC626EC480}" type="slidenum">
              <a:rPr lang="en-US" altLang="en-US"/>
              <a:pPr/>
              <a:t>‹#›</a:t>
            </a:fld>
            <a:endParaRPr lang="en-US" altLang="en-US"/>
          </a:p>
        </p:txBody>
      </p:sp>
    </p:spTree>
    <p:extLst>
      <p:ext uri="{BB962C8B-B14F-4D97-AF65-F5344CB8AC3E}">
        <p14:creationId xmlns:p14="http://schemas.microsoft.com/office/powerpoint/2010/main" val="22190618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67E4D0-D4B3-4C00-B823-6E1615E89C09}" type="datetimeFigureOut">
              <a:rPr lang="en-US">
                <a:solidFill>
                  <a:prstClr val="black">
                    <a:tint val="75000"/>
                  </a:prstClr>
                </a:solidFill>
              </a:rPr>
              <a:pPr>
                <a:def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EB5E534-9BA6-449C-B6D4-7F62E0B0EBF4}" type="slidenum">
              <a:rPr lang="en-US" altLang="en-US"/>
              <a:pPr/>
              <a:t>‹#›</a:t>
            </a:fld>
            <a:endParaRPr lang="en-US" altLang="en-US"/>
          </a:p>
        </p:txBody>
      </p:sp>
    </p:spTree>
    <p:extLst>
      <p:ext uri="{BB962C8B-B14F-4D97-AF65-F5344CB8AC3E}">
        <p14:creationId xmlns:p14="http://schemas.microsoft.com/office/powerpoint/2010/main" val="369497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3884E4-9A7E-4245-92A2-A85740001A89}" type="datetimeFigureOut">
              <a:rPr lang="en-US">
                <a:solidFill>
                  <a:prstClr val="black">
                    <a:tint val="75000"/>
                  </a:prstClr>
                </a:solidFill>
              </a:rPr>
              <a:pPr>
                <a:def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917B4DE-9CA2-4BFC-96FF-1DDBDAE33984}" type="slidenum">
              <a:rPr lang="en-US" altLang="en-US"/>
              <a:pPr/>
              <a:t>‹#›</a:t>
            </a:fld>
            <a:endParaRPr lang="en-US" altLang="en-US"/>
          </a:p>
        </p:txBody>
      </p:sp>
    </p:spTree>
    <p:extLst>
      <p:ext uri="{BB962C8B-B14F-4D97-AF65-F5344CB8AC3E}">
        <p14:creationId xmlns:p14="http://schemas.microsoft.com/office/powerpoint/2010/main" val="3224002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908938B-EBF3-47E4-975F-01D34E8761AC}" type="datetimeFigureOut">
              <a:rPr lang="en-US">
                <a:solidFill>
                  <a:prstClr val="black">
                    <a:tint val="75000"/>
                  </a:prstClr>
                </a:solidFill>
              </a:rPr>
              <a:pPr>
                <a:defRPr/>
              </a:pPr>
              <a:t>2/23/2015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6C25436-3401-4980-8766-7462F36D4B95}" type="slidenum">
              <a:rPr lang="en-US" altLang="en-US"/>
              <a:pPr/>
              <a:t>‹#›</a:t>
            </a:fld>
            <a:endParaRPr lang="en-US" altLang="en-US"/>
          </a:p>
        </p:txBody>
      </p:sp>
    </p:spTree>
    <p:extLst>
      <p:ext uri="{BB962C8B-B14F-4D97-AF65-F5344CB8AC3E}">
        <p14:creationId xmlns:p14="http://schemas.microsoft.com/office/powerpoint/2010/main" val="205702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9B0F1-2A1A-491A-AAE2-B215709A1058}" type="datetimeFigureOut">
              <a:rPr lang="en-US" smtClean="0"/>
              <a:t>2/23/2015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662499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96C8DD-BDA2-4FC7-A6A5-1CE60430E2F1}" type="datetimeFigureOut">
              <a:rPr lang="en-US">
                <a:solidFill>
                  <a:prstClr val="black">
                    <a:tint val="75000"/>
                  </a:prstClr>
                </a:solidFill>
              </a:rPr>
              <a:pPr>
                <a:defRPr/>
              </a:pPr>
              <a:t>2/23/2015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41493BD-A0E7-4CD1-8988-DDE2A24B2814}" type="slidenum">
              <a:rPr lang="en-US" altLang="en-US"/>
              <a:pPr/>
              <a:t>‹#›</a:t>
            </a:fld>
            <a:endParaRPr lang="en-US" altLang="en-US"/>
          </a:p>
        </p:txBody>
      </p:sp>
    </p:spTree>
    <p:extLst>
      <p:ext uri="{BB962C8B-B14F-4D97-AF65-F5344CB8AC3E}">
        <p14:creationId xmlns:p14="http://schemas.microsoft.com/office/powerpoint/2010/main" val="2260840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0683E6-E1AD-4E3D-8D17-84BC7AB1EE6A}" type="datetimeFigureOut">
              <a:rPr lang="en-US">
                <a:solidFill>
                  <a:prstClr val="black">
                    <a:tint val="75000"/>
                  </a:prstClr>
                </a:solidFill>
              </a:rPr>
              <a:pPr>
                <a:defRPr/>
              </a:pPr>
              <a:t>2/23/2015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B4A7B65-B8EC-4EA8-8B97-090D792200B3}" type="slidenum">
              <a:rPr lang="en-US" altLang="en-US"/>
              <a:pPr/>
              <a:t>‹#›</a:t>
            </a:fld>
            <a:endParaRPr lang="en-US" altLang="en-US"/>
          </a:p>
        </p:txBody>
      </p:sp>
    </p:spTree>
    <p:extLst>
      <p:ext uri="{BB962C8B-B14F-4D97-AF65-F5344CB8AC3E}">
        <p14:creationId xmlns:p14="http://schemas.microsoft.com/office/powerpoint/2010/main" val="3804189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199B2C-7393-4BD1-AFF1-23DFA63743A3}" type="datetimeFigureOut">
              <a:rPr lang="en-US">
                <a:solidFill>
                  <a:prstClr val="black">
                    <a:tint val="75000"/>
                  </a:prstClr>
                </a:solidFill>
              </a:rPr>
              <a:pPr>
                <a:defRPr/>
              </a:pPr>
              <a:t>2/23/2015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D08FE40-6220-4FAC-BD9A-7435DAF0B5C1}" type="slidenum">
              <a:rPr lang="en-US" altLang="en-US"/>
              <a:pPr/>
              <a:t>‹#›</a:t>
            </a:fld>
            <a:endParaRPr lang="en-US" altLang="en-US"/>
          </a:p>
        </p:txBody>
      </p:sp>
    </p:spTree>
    <p:extLst>
      <p:ext uri="{BB962C8B-B14F-4D97-AF65-F5344CB8AC3E}">
        <p14:creationId xmlns:p14="http://schemas.microsoft.com/office/powerpoint/2010/main" val="1666861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E28651-09B4-4341-8A8A-27DC43BFA153}" type="datetimeFigureOut">
              <a:rPr lang="en-US">
                <a:solidFill>
                  <a:prstClr val="black">
                    <a:tint val="75000"/>
                  </a:prstClr>
                </a:solidFill>
              </a:rPr>
              <a:pPr>
                <a:defRPr/>
              </a:pPr>
              <a:t>2/23/2015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F9A75FB-F61B-4072-8453-999085D4C4E8}" type="slidenum">
              <a:rPr lang="en-US" altLang="en-US"/>
              <a:pPr/>
              <a:t>‹#›</a:t>
            </a:fld>
            <a:endParaRPr lang="en-US" altLang="en-US"/>
          </a:p>
        </p:txBody>
      </p:sp>
    </p:spTree>
    <p:extLst>
      <p:ext uri="{BB962C8B-B14F-4D97-AF65-F5344CB8AC3E}">
        <p14:creationId xmlns:p14="http://schemas.microsoft.com/office/powerpoint/2010/main" val="1030361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7F8B1E-C359-48AD-B41E-829099363DF3}" type="datetimeFigureOut">
              <a:rPr lang="en-US">
                <a:solidFill>
                  <a:prstClr val="black">
                    <a:tint val="75000"/>
                  </a:prstClr>
                </a:solidFill>
              </a:rPr>
              <a:pPr>
                <a:defRPr/>
              </a:pPr>
              <a:t>2/23/2015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D4CB622-ABE8-4DBF-9921-F084E4F5F568}" type="slidenum">
              <a:rPr lang="en-US" altLang="en-US"/>
              <a:pPr/>
              <a:t>‹#›</a:t>
            </a:fld>
            <a:endParaRPr lang="en-US" altLang="en-US"/>
          </a:p>
        </p:txBody>
      </p:sp>
    </p:spTree>
    <p:extLst>
      <p:ext uri="{BB962C8B-B14F-4D97-AF65-F5344CB8AC3E}">
        <p14:creationId xmlns:p14="http://schemas.microsoft.com/office/powerpoint/2010/main" val="30287108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AF5823-6E11-47FF-B900-1331ABD99682}" type="datetimeFigureOut">
              <a:rPr lang="en-US">
                <a:solidFill>
                  <a:prstClr val="black">
                    <a:tint val="75000"/>
                  </a:prstClr>
                </a:solidFill>
              </a:rPr>
              <a:pPr>
                <a:def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F0446E-EA9C-4EB7-B979-2BCEFD3436D7}" type="slidenum">
              <a:rPr lang="en-US" altLang="en-US"/>
              <a:pPr/>
              <a:t>‹#›</a:t>
            </a:fld>
            <a:endParaRPr lang="en-US" altLang="en-US"/>
          </a:p>
        </p:txBody>
      </p:sp>
    </p:spTree>
    <p:extLst>
      <p:ext uri="{BB962C8B-B14F-4D97-AF65-F5344CB8AC3E}">
        <p14:creationId xmlns:p14="http://schemas.microsoft.com/office/powerpoint/2010/main" val="3769634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D260B3-421D-463A-8C0A-0AE7D9DF32D3}" type="datetimeFigureOut">
              <a:rPr lang="en-US">
                <a:solidFill>
                  <a:prstClr val="black">
                    <a:tint val="75000"/>
                  </a:prstClr>
                </a:solidFill>
              </a:rPr>
              <a:pPr>
                <a:defRPr/>
              </a:pPr>
              <a:t>2/23/2015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1544C4D-45F5-4720-BF6D-4254063443E1}" type="slidenum">
              <a:rPr lang="en-US" altLang="en-US"/>
              <a:pPr/>
              <a:t>‹#›</a:t>
            </a:fld>
            <a:endParaRPr lang="en-US" altLang="en-US"/>
          </a:p>
        </p:txBody>
      </p:sp>
    </p:spTree>
    <p:extLst>
      <p:ext uri="{BB962C8B-B14F-4D97-AF65-F5344CB8AC3E}">
        <p14:creationId xmlns:p14="http://schemas.microsoft.com/office/powerpoint/2010/main" val="20504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ltLang="ja-JP">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fld id="{BC858B2A-5704-4D95-821F-9BFE26873B5C}" type="slidenum">
              <a:rPr lang="ja-JP" altLang="en-US"/>
              <a:pPr/>
              <a:t>‹#›</a:t>
            </a:fld>
            <a:endParaRPr lang="en-US" altLang="ja-JP"/>
          </a:p>
        </p:txBody>
      </p:sp>
    </p:spTree>
    <p:extLst>
      <p:ext uri="{BB962C8B-B14F-4D97-AF65-F5344CB8AC3E}">
        <p14:creationId xmlns:p14="http://schemas.microsoft.com/office/powerpoint/2010/main" val="2961728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fr-CA">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fr-CA">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DF31A3B-5A42-450A-AFFF-232713F2EF8B}" type="slidenum">
              <a:rPr lang="fr-CA" altLang="en-US"/>
              <a:pPr/>
              <a:t>‹#›</a:t>
            </a:fld>
            <a:endParaRPr lang="fr-CA" altLang="en-US"/>
          </a:p>
        </p:txBody>
      </p:sp>
    </p:spTree>
    <p:extLst>
      <p:ext uri="{BB962C8B-B14F-4D97-AF65-F5344CB8AC3E}">
        <p14:creationId xmlns:p14="http://schemas.microsoft.com/office/powerpoint/2010/main" val="1318757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79B0F1-2A1A-491A-AAE2-B215709A1058}" type="datetimeFigureOut">
              <a:rPr lang="en-US" smtClean="0"/>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203891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79B0F1-2A1A-491A-AAE2-B215709A1058}" type="datetimeFigureOut">
              <a:rPr lang="en-US" smtClean="0"/>
              <a:t>2/23/2015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863E2-D793-433F-866A-1F3EEB19C440}" type="slidenum">
              <a:rPr lang="en-US" smtClean="0"/>
              <a:t>‹#›</a:t>
            </a:fld>
            <a:endParaRPr lang="en-US"/>
          </a:p>
        </p:txBody>
      </p:sp>
    </p:spTree>
    <p:extLst>
      <p:ext uri="{BB962C8B-B14F-4D97-AF65-F5344CB8AC3E}">
        <p14:creationId xmlns:p14="http://schemas.microsoft.com/office/powerpoint/2010/main" val="173948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26" Type="http://schemas.openxmlformats.org/officeDocument/2006/relationships/image" Target="../media/image3.png"/><Relationship Id="rId3" Type="http://schemas.openxmlformats.org/officeDocument/2006/relationships/slideLayout" Target="../slideLayouts/slideLayout14.xml"/><Relationship Id="rId21" Type="http://schemas.openxmlformats.org/officeDocument/2006/relationships/tags" Target="../tags/tag15.xml"/><Relationship Id="rId7" Type="http://schemas.openxmlformats.org/officeDocument/2006/relationships/tags" Target="../tags/tag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12.xml"/><Relationship Id="rId6" Type="http://schemas.openxmlformats.org/officeDocument/2006/relationships/vmlDrawing" Target="../drawings/vmlDrawing1.vml"/><Relationship Id="rId11" Type="http://schemas.openxmlformats.org/officeDocument/2006/relationships/tags" Target="../tags/tag5.xml"/><Relationship Id="rId24" Type="http://schemas.openxmlformats.org/officeDocument/2006/relationships/image" Target="../media/image1.emf"/><Relationship Id="rId5" Type="http://schemas.openxmlformats.org/officeDocument/2006/relationships/theme" Target="../theme/theme2.xml"/><Relationship Id="rId15" Type="http://schemas.openxmlformats.org/officeDocument/2006/relationships/tags" Target="../tags/tag9.xml"/><Relationship Id="rId23" Type="http://schemas.openxmlformats.org/officeDocument/2006/relationships/oleObject" Target="../embeddings/oleObject1.bin"/><Relationship Id="rId28" Type="http://schemas.openxmlformats.org/officeDocument/2006/relationships/image" Target="../media/image4.png"/><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15.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 Id="rId27" Type="http://schemas.openxmlformats.org/officeDocument/2006/relationships/hyperlink" Target="http://www.thegef.org/gef/"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9B0F1-2A1A-491A-AAE2-B215709A1058}" type="datetimeFigureOut">
              <a:rPr lang="en-US" smtClean="0"/>
              <a:t>2/23/2015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863E2-D793-433F-866A-1F3EEB19C440}" type="slidenum">
              <a:rPr lang="en-US" smtClean="0"/>
              <a:t>‹#›</a:t>
            </a:fld>
            <a:endParaRPr lang="en-US"/>
          </a:p>
        </p:txBody>
      </p:sp>
    </p:spTree>
    <p:extLst>
      <p:ext uri="{BB962C8B-B14F-4D97-AF65-F5344CB8AC3E}">
        <p14:creationId xmlns:p14="http://schemas.microsoft.com/office/powerpoint/2010/main" val="3078744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p:custDataLst>
              <p:tags r:id="rId7"/>
            </p:custDataLst>
            <p:extLst>
              <p:ext uri="{D42A27DB-BD31-4B8C-83A1-F6EECF244321}">
                <p14:modId xmlns:p14="http://schemas.microsoft.com/office/powerpoint/2010/main" val="4086386183"/>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6206"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0" y="0"/>
                        <a:ext cx="161984" cy="161974"/>
                      </a:xfrm>
                      <a:prstGeom prst="rect">
                        <a:avLst/>
                      </a:prstGeom>
                    </p:spPr>
                  </p:pic>
                </p:oleObj>
              </mc:Fallback>
            </mc:AlternateContent>
          </a:graphicData>
        </a:graphic>
      </p:graphicFrame>
      <p:sp>
        <p:nvSpPr>
          <p:cNvPr id="1036" name="Rectangle 286"/>
          <p:cNvSpPr>
            <a:spLocks noGrp="1" noChangeArrowheads="1"/>
          </p:cNvSpPr>
          <p:nvPr>
            <p:ph type="body" idx="1"/>
          </p:nvPr>
        </p:nvSpPr>
        <p:spPr bwMode="gray">
          <a:xfrm>
            <a:off x="2099932" y="2863860"/>
            <a:ext cx="4389768"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gray">
          <a:xfrm>
            <a:off x="121489" y="234863"/>
            <a:ext cx="879411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p>
        </p:txBody>
      </p:sp>
      <p:sp>
        <p:nvSpPr>
          <p:cNvPr id="10" name="McK 1. On-page tracker" hidden="1"/>
          <p:cNvSpPr>
            <a:spLocks noChangeArrowheads="1"/>
          </p:cNvSpPr>
          <p:nvPr/>
        </p:nvSpPr>
        <p:spPr bwMode="gray">
          <a:xfrm>
            <a:off x="121488" y="27536"/>
            <a:ext cx="87671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en-US" sz="1400" dirty="0">
                <a:solidFill>
                  <a:srgbClr val="808080"/>
                </a:solidFill>
              </a:rPr>
              <a:t>TRACKER</a:t>
            </a:r>
          </a:p>
        </p:txBody>
      </p:sp>
      <p:sp>
        <p:nvSpPr>
          <p:cNvPr id="11" name="McK 3. Unit of measure" hidden="1"/>
          <p:cNvSpPr txBox="1">
            <a:spLocks noChangeArrowheads="1"/>
          </p:cNvSpPr>
          <p:nvPr/>
        </p:nvSpPr>
        <p:spPr bwMode="gray">
          <a:xfrm>
            <a:off x="121488" y="561088"/>
            <a:ext cx="8794113"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00" dirty="0" smtClean="0">
                <a:solidFill>
                  <a:srgbClr val="808080"/>
                </a:solidFill>
                <a:latin typeface="Arial"/>
              </a:rPr>
              <a:t>Unit of measure</a:t>
            </a:r>
          </a:p>
        </p:txBody>
      </p:sp>
      <p:grpSp>
        <p:nvGrpSpPr>
          <p:cNvPr id="15" name="ACET" hidden="1"/>
          <p:cNvGrpSpPr>
            <a:grpSpLocks/>
          </p:cNvGrpSpPr>
          <p:nvPr/>
        </p:nvGrpSpPr>
        <p:grpSpPr bwMode="gray">
          <a:xfrm>
            <a:off x="2099932" y="2266474"/>
            <a:ext cx="4350892" cy="518318"/>
            <a:chOff x="915" y="710"/>
            <a:chExt cx="2686" cy="320"/>
          </a:xfrm>
        </p:grpSpPr>
        <p:cxnSp>
          <p:nvCxnSpPr>
            <p:cNvPr id="16" name="AutoShape 249"/>
            <p:cNvCxnSpPr>
              <a:cxnSpLocks noChangeShapeType="1"/>
              <a:stCxn id="17" idx="4"/>
              <a:endCxn id="17" idx="6"/>
            </p:cNvCxnSpPr>
            <p:nvPr/>
          </p:nvCxnSpPr>
          <p:spPr bwMode="gray">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sz="1600" b="1" dirty="0">
                  <a:solidFill>
                    <a:srgbClr val="000000"/>
                  </a:solidFill>
                </a:rPr>
                <a:t>Title</a:t>
              </a:r>
            </a:p>
            <a:p>
              <a:pPr fontAlgn="base">
                <a:spcBef>
                  <a:spcPct val="0"/>
                </a:spcBef>
                <a:spcAft>
                  <a:spcPct val="0"/>
                </a:spcAft>
              </a:pPr>
              <a:r>
                <a:rPr lang="en-US" sz="1600" dirty="0">
                  <a:solidFill>
                    <a:srgbClr val="808080"/>
                  </a:solidFill>
                </a:rPr>
                <a:t>Unit of measure</a:t>
              </a:r>
            </a:p>
          </p:txBody>
        </p:sp>
      </p:grpSp>
      <p:pic>
        <p:nvPicPr>
          <p:cNvPr id="7" name="Picture 6" descr="GEF-20-PPT-BG-blank.png"/>
          <p:cNvPicPr>
            <a:picLocks noChangeAspect="1" noChangeArrowheads="1"/>
          </p:cNvPicPr>
          <p:nvPr/>
        </p:nvPicPr>
        <p:blipFill rotWithShape="1">
          <a:blip r:embed="rId25">
            <a:extLst>
              <a:ext uri="{28A0092B-C50C-407E-A947-70E740481C1C}">
                <a14:useLocalDpi xmlns:a14="http://schemas.microsoft.com/office/drawing/2010/main" val="0"/>
              </a:ext>
            </a:extLst>
          </a:blip>
          <a:srcRect l="312" r="379" b="51736"/>
          <a:stretch/>
        </p:blipFill>
        <p:spPr bwMode="gray">
          <a:xfrm>
            <a:off x="-1" y="5622925"/>
            <a:ext cx="9144001" cy="1235075"/>
          </a:xfrm>
          <a:prstGeom prst="rect">
            <a:avLst/>
          </a:prstGeom>
          <a:noFill/>
          <a:extLst>
            <a:ext uri="{909E8E84-426E-40DD-AFC4-6F175D3DCCD1}">
              <a14:hiddenFill xmlns:a14="http://schemas.microsoft.com/office/drawing/2010/main">
                <a:solidFill>
                  <a:srgbClr val="FFFFFF"/>
                </a:solidFill>
              </a14:hiddenFill>
            </a:ext>
          </a:extLst>
        </p:spPr>
      </p:pic>
      <p:pic>
        <p:nvPicPr>
          <p:cNvPr id="12315" name="Picture 7" descr="GEF-PPT-BG.png"/>
          <p:cNvPicPr>
            <a:picLocks noChangeAspect="1"/>
          </p:cNvPicPr>
          <p:nvPr/>
        </p:nvPicPr>
        <p:blipFill>
          <a:blip r:embed="rId26">
            <a:extLst>
              <a:ext uri="{28A0092B-C50C-407E-A947-70E740481C1C}">
                <a14:useLocalDpi xmlns:a14="http://schemas.microsoft.com/office/drawing/2010/main" val="0"/>
              </a:ext>
            </a:extLst>
          </a:blip>
          <a:srcRect l="68750" t="83714" r="19392"/>
          <a:stretch>
            <a:fillRect/>
          </a:stretch>
        </p:blipFill>
        <p:spPr bwMode="gray">
          <a:xfrm>
            <a:off x="6489700" y="6723063"/>
            <a:ext cx="2654300"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7" descr="GEF-PPT-BG.png"/>
          <p:cNvPicPr>
            <a:picLocks noChangeAspect="1"/>
          </p:cNvPicPr>
          <p:nvPr/>
        </p:nvPicPr>
        <p:blipFill>
          <a:blip r:embed="rId26">
            <a:extLst>
              <a:ext uri="{28A0092B-C50C-407E-A947-70E740481C1C}">
                <a14:useLocalDpi xmlns:a14="http://schemas.microsoft.com/office/drawing/2010/main" val="0"/>
              </a:ext>
            </a:extLst>
          </a:blip>
          <a:srcRect l="68750" t="83714" r="19392"/>
          <a:stretch>
            <a:fillRect/>
          </a:stretch>
        </p:blipFill>
        <p:spPr bwMode="gray">
          <a:xfrm>
            <a:off x="7583487" y="6670675"/>
            <a:ext cx="1560513"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6" descr="home">
            <a:hlinkClick r:id="rId27" tooltip="Home"/>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r="79585"/>
          <a:stretch/>
        </p:blipFill>
        <p:spPr bwMode="gray">
          <a:xfrm>
            <a:off x="152400" y="5873750"/>
            <a:ext cx="639763" cy="79216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LegendBoxes" hidden="1"/>
          <p:cNvGrpSpPr>
            <a:grpSpLocks/>
          </p:cNvGrpSpPr>
          <p:nvPr/>
        </p:nvGrpSpPr>
        <p:grpSpPr bwMode="gray">
          <a:xfrm>
            <a:off x="8152014" y="276952"/>
            <a:ext cx="763588" cy="996951"/>
            <a:chOff x="4936" y="176"/>
            <a:chExt cx="481" cy="628"/>
          </a:xfrm>
        </p:grpSpPr>
        <p:sp>
          <p:nvSpPr>
            <p:cNvPr id="28" name="Legend1"/>
            <p:cNvSpPr>
              <a:spLocks noChangeArrowheads="1"/>
            </p:cNvSpPr>
            <p:nvPr/>
          </p:nvSpPr>
          <p:spPr bwMode="gray">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a:solidFill>
                    <a:srgbClr val="000000"/>
                  </a:solidFill>
                </a:rPr>
                <a:t>Legend</a:t>
              </a:r>
            </a:p>
          </p:txBody>
        </p:sp>
        <p:sp>
          <p:nvSpPr>
            <p:cNvPr id="29" name="LegendRectangle1"/>
            <p:cNvSpPr>
              <a:spLocks noChangeArrowheads="1"/>
            </p:cNvSpPr>
            <p:nvPr/>
          </p:nvSpPr>
          <p:spPr bwMode="gray">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30" name="Legend2"/>
            <p:cNvSpPr>
              <a:spLocks noChangeArrowheads="1"/>
            </p:cNvSpPr>
            <p:nvPr/>
          </p:nvSpPr>
          <p:spPr bwMode="gray">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a:solidFill>
                    <a:srgbClr val="000000"/>
                  </a:solidFill>
                </a:rPr>
                <a:t>Legend</a:t>
              </a:r>
            </a:p>
          </p:txBody>
        </p:sp>
        <p:sp>
          <p:nvSpPr>
            <p:cNvPr id="31" name="LegendRectangle2"/>
            <p:cNvSpPr>
              <a:spLocks noChangeArrowheads="1"/>
            </p:cNvSpPr>
            <p:nvPr/>
          </p:nvSpPr>
          <p:spPr bwMode="gray">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32" name="Legend3"/>
            <p:cNvSpPr>
              <a:spLocks noChangeArrowheads="1"/>
            </p:cNvSpPr>
            <p:nvPr/>
          </p:nvSpPr>
          <p:spPr bwMode="gray">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a:solidFill>
                    <a:srgbClr val="000000"/>
                  </a:solidFill>
                </a:rPr>
                <a:t>Legend</a:t>
              </a:r>
            </a:p>
          </p:txBody>
        </p:sp>
        <p:sp>
          <p:nvSpPr>
            <p:cNvPr id="33" name="LegendRectangle3"/>
            <p:cNvSpPr>
              <a:spLocks noChangeArrowheads="1"/>
            </p:cNvSpPr>
            <p:nvPr/>
          </p:nvSpPr>
          <p:spPr bwMode="gray">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34" name="Legend4"/>
            <p:cNvSpPr>
              <a:spLocks noChangeArrowheads="1"/>
            </p:cNvSpPr>
            <p:nvPr/>
          </p:nvSpPr>
          <p:spPr bwMode="gray">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a:solidFill>
                    <a:srgbClr val="000000"/>
                  </a:solidFill>
                </a:rPr>
                <a:t>Legend</a:t>
              </a:r>
            </a:p>
          </p:txBody>
        </p:sp>
        <p:sp>
          <p:nvSpPr>
            <p:cNvPr id="35" name="LegendRectangle4"/>
            <p:cNvSpPr>
              <a:spLocks noChangeArrowheads="1"/>
            </p:cNvSpPr>
            <p:nvPr/>
          </p:nvSpPr>
          <p:spPr bwMode="gray">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grpSp>
      <p:grpSp>
        <p:nvGrpSpPr>
          <p:cNvPr id="36" name="LegendLines" hidden="1"/>
          <p:cNvGrpSpPr>
            <a:grpSpLocks/>
          </p:cNvGrpSpPr>
          <p:nvPr/>
        </p:nvGrpSpPr>
        <p:grpSpPr bwMode="gray">
          <a:xfrm>
            <a:off x="7844039" y="276952"/>
            <a:ext cx="1071563" cy="730251"/>
            <a:chOff x="4750" y="176"/>
            <a:chExt cx="675" cy="460"/>
          </a:xfrm>
        </p:grpSpPr>
        <p:sp>
          <p:nvSpPr>
            <p:cNvPr id="37" name="LineLegend1"/>
            <p:cNvSpPr>
              <a:spLocks noChangeShapeType="1"/>
            </p:cNvSpPr>
            <p:nvPr/>
          </p:nvSpPr>
          <p:spPr bwMode="gray">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600">
                <a:solidFill>
                  <a:srgbClr val="000000"/>
                </a:solidFill>
              </a:endParaRPr>
            </a:p>
          </p:txBody>
        </p:sp>
        <p:sp>
          <p:nvSpPr>
            <p:cNvPr id="38" name="LineLegend2"/>
            <p:cNvSpPr>
              <a:spLocks noChangeShapeType="1"/>
            </p:cNvSpPr>
            <p:nvPr/>
          </p:nvSpPr>
          <p:spPr bwMode="gray">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600">
                <a:solidFill>
                  <a:srgbClr val="000000"/>
                </a:solidFill>
              </a:endParaRPr>
            </a:p>
          </p:txBody>
        </p:sp>
        <p:sp>
          <p:nvSpPr>
            <p:cNvPr id="39" name="LineLegend3"/>
            <p:cNvSpPr>
              <a:spLocks noChangeShapeType="1"/>
            </p:cNvSpPr>
            <p:nvPr/>
          </p:nvSpPr>
          <p:spPr bwMode="gray">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600">
                <a:solidFill>
                  <a:srgbClr val="000000"/>
                </a:solidFill>
              </a:endParaRPr>
            </a:p>
          </p:txBody>
        </p:sp>
        <p:sp>
          <p:nvSpPr>
            <p:cNvPr id="40" name="Legend1"/>
            <p:cNvSpPr>
              <a:spLocks noChangeArrowheads="1"/>
            </p:cNvSpPr>
            <p:nvPr/>
          </p:nvSpPr>
          <p:spPr bwMode="gray">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a:solidFill>
                    <a:srgbClr val="000000"/>
                  </a:solidFill>
                </a:rPr>
                <a:t>Legend</a:t>
              </a:r>
            </a:p>
          </p:txBody>
        </p:sp>
        <p:sp>
          <p:nvSpPr>
            <p:cNvPr id="41" name="Legend2"/>
            <p:cNvSpPr>
              <a:spLocks noChangeArrowheads="1"/>
            </p:cNvSpPr>
            <p:nvPr/>
          </p:nvSpPr>
          <p:spPr bwMode="gray">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a:solidFill>
                    <a:srgbClr val="000000"/>
                  </a:solidFill>
                </a:rPr>
                <a:t>Legend</a:t>
              </a:r>
            </a:p>
          </p:txBody>
        </p:sp>
        <p:sp>
          <p:nvSpPr>
            <p:cNvPr id="42" name="Legend3"/>
            <p:cNvSpPr>
              <a:spLocks noChangeArrowheads="1"/>
            </p:cNvSpPr>
            <p:nvPr/>
          </p:nvSpPr>
          <p:spPr bwMode="gray">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a:solidFill>
                    <a:srgbClr val="000000"/>
                  </a:solidFill>
                </a:rPr>
                <a:t>Legend</a:t>
              </a:r>
            </a:p>
          </p:txBody>
        </p:sp>
      </p:grpSp>
      <p:grpSp>
        <p:nvGrpSpPr>
          <p:cNvPr id="43" name="McKSticker" hidden="1"/>
          <p:cNvGrpSpPr/>
          <p:nvPr/>
        </p:nvGrpSpPr>
        <p:grpSpPr bwMode="gray">
          <a:xfrm>
            <a:off x="7848708" y="276952"/>
            <a:ext cx="1066894" cy="212366"/>
            <a:chOff x="7673881" y="285750"/>
            <a:chExt cx="1066894" cy="212366"/>
          </a:xfrm>
        </p:grpSpPr>
        <p:sp>
          <p:nvSpPr>
            <p:cNvPr id="44" name="StickerRectangle"/>
            <p:cNvSpPr>
              <a:spLocks noChangeArrowheads="1"/>
            </p:cNvSpPr>
            <p:nvPr/>
          </p:nvSpPr>
          <p:spPr bwMode="gray">
            <a:xfrm>
              <a:off x="7673881" y="285750"/>
              <a:ext cx="1066894"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46435"/>
                </a:buClr>
              </a:pPr>
              <a:r>
                <a:rPr lang="en-US" sz="1200" dirty="0">
                  <a:solidFill>
                    <a:srgbClr val="808080"/>
                  </a:solidFill>
                </a:rPr>
                <a:t>PRELIMINARY</a:t>
              </a:r>
            </a:p>
          </p:txBody>
        </p:sp>
        <p:cxnSp>
          <p:nvCxnSpPr>
            <p:cNvPr id="45" name="AutoShape 31"/>
            <p:cNvCxnSpPr>
              <a:cxnSpLocks noChangeShapeType="1"/>
              <a:stCxn id="44" idx="2"/>
              <a:endCxn id="44" idx="4"/>
            </p:cNvCxnSpPr>
            <p:nvPr/>
          </p:nvCxnSpPr>
          <p:spPr bwMode="gray">
            <a:xfrm>
              <a:off x="7673881"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6" name="AutoShape 32"/>
            <p:cNvCxnSpPr>
              <a:cxnSpLocks noChangeShapeType="1"/>
              <a:stCxn id="44" idx="4"/>
              <a:endCxn id="44" idx="6"/>
            </p:cNvCxnSpPr>
            <p:nvPr/>
          </p:nvCxnSpPr>
          <p:spPr bwMode="gray">
            <a:xfrm>
              <a:off x="7673881" y="498116"/>
              <a:ext cx="1066894"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7" name="LegendMoons" hidden="1"/>
          <p:cNvGrpSpPr/>
          <p:nvPr/>
        </p:nvGrpSpPr>
        <p:grpSpPr bwMode="gray">
          <a:xfrm>
            <a:off x="8085172" y="276952"/>
            <a:ext cx="830430" cy="1306516"/>
            <a:chOff x="7769225" y="2105025"/>
            <a:chExt cx="830430" cy="1306516"/>
          </a:xfrm>
        </p:grpSpPr>
        <p:grpSp>
          <p:nvGrpSpPr>
            <p:cNvPr id="48" name="MoonLegend1"/>
            <p:cNvGrpSpPr>
              <a:grpSpLocks noChangeAspect="1"/>
            </p:cNvGrpSpPr>
            <p:nvPr>
              <p:custDataLst>
                <p:tags r:id="rId8"/>
              </p:custDataLst>
            </p:nvPr>
          </p:nvGrpSpPr>
          <p:grpSpPr bwMode="gray">
            <a:xfrm>
              <a:off x="7769225" y="2105025"/>
              <a:ext cx="209550" cy="209551"/>
              <a:chOff x="4533" y="183"/>
              <a:chExt cx="144" cy="144"/>
            </a:xfrm>
          </p:grpSpPr>
          <p:sp>
            <p:nvSpPr>
              <p:cNvPr id="66" name="Oval 38"/>
              <p:cNvSpPr>
                <a:spLocks noChangeAspect="1" noChangeArrowheads="1"/>
              </p:cNvSpPr>
              <p:nvPr>
                <p:custDataLst>
                  <p:tags r:id="rId21"/>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67" name="Arc 39"/>
              <p:cNvSpPr>
                <a:spLocks noChangeAspect="1"/>
              </p:cNvSpPr>
              <p:nvPr>
                <p:custDataLst>
                  <p:tags r:id="rId22"/>
                </p:custDataLst>
              </p:nvPr>
            </p:nvSpPr>
            <p:spPr bwMode="gray">
              <a:xfrm>
                <a:off x="4533" y="183"/>
                <a:ext cx="144" cy="144"/>
              </a:xfrm>
              <a:prstGeom prst="arc">
                <a:avLst>
                  <a:gd name="adj1" fmla="val 16200000"/>
                  <a:gd name="adj2" fmla="val 5400000"/>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grpSp>
        <p:grpSp>
          <p:nvGrpSpPr>
            <p:cNvPr id="49" name="MoonLegend2"/>
            <p:cNvGrpSpPr>
              <a:grpSpLocks noChangeAspect="1"/>
            </p:cNvGrpSpPr>
            <p:nvPr>
              <p:custDataLst>
                <p:tags r:id="rId9"/>
              </p:custDataLst>
            </p:nvPr>
          </p:nvGrpSpPr>
          <p:grpSpPr bwMode="gray">
            <a:xfrm>
              <a:off x="7769225" y="2379266"/>
              <a:ext cx="209550" cy="209551"/>
              <a:chOff x="1694" y="2044"/>
              <a:chExt cx="160" cy="160"/>
            </a:xfrm>
          </p:grpSpPr>
          <p:sp>
            <p:nvSpPr>
              <p:cNvPr id="64" name="Oval 41"/>
              <p:cNvSpPr>
                <a:spLocks noChangeAspect="1" noChangeArrowheads="1"/>
              </p:cNvSpPr>
              <p:nvPr>
                <p:custDataLst>
                  <p:tags r:id="rId19"/>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65" name="Arc 42"/>
              <p:cNvSpPr>
                <a:spLocks noChangeAspect="1"/>
              </p:cNvSpPr>
              <p:nvPr>
                <p:custDataLst>
                  <p:tags r:id="rId20"/>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grpSp>
        <p:grpSp>
          <p:nvGrpSpPr>
            <p:cNvPr id="50" name="MoonLegend4"/>
            <p:cNvGrpSpPr>
              <a:grpSpLocks noChangeAspect="1"/>
            </p:cNvGrpSpPr>
            <p:nvPr>
              <p:custDataLst>
                <p:tags r:id="rId10"/>
              </p:custDataLst>
            </p:nvPr>
          </p:nvGrpSpPr>
          <p:grpSpPr bwMode="gray">
            <a:xfrm>
              <a:off x="7769225" y="2927748"/>
              <a:ext cx="209550" cy="209551"/>
              <a:chOff x="4495" y="1198"/>
              <a:chExt cx="160" cy="160"/>
            </a:xfrm>
          </p:grpSpPr>
          <p:sp>
            <p:nvSpPr>
              <p:cNvPr id="62" name="Oval 47"/>
              <p:cNvSpPr>
                <a:spLocks noChangeAspect="1" noChangeArrowheads="1"/>
              </p:cNvSpPr>
              <p:nvPr>
                <p:custDataLst>
                  <p:tags r:id="rId17"/>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63" name="Arc 48"/>
              <p:cNvSpPr>
                <a:spLocks noChangeAspect="1"/>
              </p:cNvSpPr>
              <p:nvPr>
                <p:custDataLst>
                  <p:tags r:id="rId18"/>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grpSp>
        <p:grpSp>
          <p:nvGrpSpPr>
            <p:cNvPr id="51" name="MoonLegend5"/>
            <p:cNvGrpSpPr>
              <a:grpSpLocks noChangeAspect="1"/>
            </p:cNvGrpSpPr>
            <p:nvPr>
              <p:custDataLst>
                <p:tags r:id="rId11"/>
              </p:custDataLst>
            </p:nvPr>
          </p:nvGrpSpPr>
          <p:grpSpPr bwMode="gray">
            <a:xfrm>
              <a:off x="7769225" y="3201990"/>
              <a:ext cx="209550" cy="209551"/>
              <a:chOff x="4495" y="1440"/>
              <a:chExt cx="160" cy="160"/>
            </a:xfrm>
          </p:grpSpPr>
          <p:sp>
            <p:nvSpPr>
              <p:cNvPr id="60" name="Oval 50"/>
              <p:cNvSpPr>
                <a:spLocks noChangeAspect="1" noChangeArrowheads="1"/>
              </p:cNvSpPr>
              <p:nvPr>
                <p:custDataLst>
                  <p:tags r:id="rId15"/>
                </p:custDataLst>
              </p:nvPr>
            </p:nvSpPr>
            <p:spPr bwMode="gray">
              <a:xfrm>
                <a:off x="4495" y="1440"/>
                <a:ext cx="160" cy="1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61" name="Oval 51"/>
              <p:cNvSpPr>
                <a:spLocks noChangeAspect="1" noChangeArrowheads="1"/>
              </p:cNvSpPr>
              <p:nvPr>
                <p:custDataLst>
                  <p:tags r:id="rId16"/>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grpSp>
        <p:sp>
          <p:nvSpPr>
            <p:cNvPr id="52" name="Legend1"/>
            <p:cNvSpPr>
              <a:spLocks noChangeArrowheads="1"/>
            </p:cNvSpPr>
            <p:nvPr/>
          </p:nvSpPr>
          <p:spPr bwMode="gray">
            <a:xfrm>
              <a:off x="8089900" y="21177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dirty="0">
                  <a:solidFill>
                    <a:srgbClr val="000000"/>
                  </a:solidFill>
                </a:rPr>
                <a:t>Legend</a:t>
              </a:r>
            </a:p>
          </p:txBody>
        </p:sp>
        <p:sp>
          <p:nvSpPr>
            <p:cNvPr id="53" name="Legend2"/>
            <p:cNvSpPr>
              <a:spLocks noChangeArrowheads="1"/>
            </p:cNvSpPr>
            <p:nvPr/>
          </p:nvSpPr>
          <p:spPr bwMode="gray">
            <a:xfrm>
              <a:off x="8089900" y="23923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dirty="0">
                  <a:solidFill>
                    <a:srgbClr val="000000"/>
                  </a:solidFill>
                </a:rPr>
                <a:t>Legend</a:t>
              </a:r>
            </a:p>
          </p:txBody>
        </p:sp>
        <p:sp>
          <p:nvSpPr>
            <p:cNvPr id="54" name="Legend3"/>
            <p:cNvSpPr>
              <a:spLocks noChangeArrowheads="1"/>
            </p:cNvSpPr>
            <p:nvPr/>
          </p:nvSpPr>
          <p:spPr bwMode="gray">
            <a:xfrm>
              <a:off x="8089900" y="26670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dirty="0">
                  <a:solidFill>
                    <a:srgbClr val="000000"/>
                  </a:solidFill>
                </a:rPr>
                <a:t>Legend</a:t>
              </a:r>
            </a:p>
          </p:txBody>
        </p:sp>
        <p:sp>
          <p:nvSpPr>
            <p:cNvPr id="55" name="Legend4"/>
            <p:cNvSpPr>
              <a:spLocks noChangeArrowheads="1"/>
            </p:cNvSpPr>
            <p:nvPr/>
          </p:nvSpPr>
          <p:spPr bwMode="gray">
            <a:xfrm>
              <a:off x="8089900" y="29384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dirty="0">
                  <a:solidFill>
                    <a:srgbClr val="000000"/>
                  </a:solidFill>
                </a:rPr>
                <a:t>Legend</a:t>
              </a:r>
            </a:p>
          </p:txBody>
        </p:sp>
        <p:sp>
          <p:nvSpPr>
            <p:cNvPr id="56" name="Legend5"/>
            <p:cNvSpPr>
              <a:spLocks noChangeArrowheads="1"/>
            </p:cNvSpPr>
            <p:nvPr/>
          </p:nvSpPr>
          <p:spPr bwMode="gray">
            <a:xfrm>
              <a:off x="8089900" y="32146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Clr>
                  <a:srgbClr val="046435"/>
                </a:buClr>
              </a:pPr>
              <a:r>
                <a:rPr lang="en-US" sz="1200" dirty="0">
                  <a:solidFill>
                    <a:srgbClr val="000000"/>
                  </a:solidFill>
                </a:rPr>
                <a:t>Legend</a:t>
              </a:r>
            </a:p>
          </p:txBody>
        </p:sp>
        <p:grpSp>
          <p:nvGrpSpPr>
            <p:cNvPr id="57" name="MoonLegend3"/>
            <p:cNvGrpSpPr>
              <a:grpSpLocks noChangeAspect="1"/>
            </p:cNvGrpSpPr>
            <p:nvPr>
              <p:custDataLst>
                <p:tags r:id="rId12"/>
              </p:custDataLst>
            </p:nvPr>
          </p:nvGrpSpPr>
          <p:grpSpPr bwMode="gray">
            <a:xfrm>
              <a:off x="7769225" y="2653507"/>
              <a:ext cx="209550" cy="209551"/>
              <a:chOff x="4495" y="1198"/>
              <a:chExt cx="160" cy="160"/>
            </a:xfrm>
          </p:grpSpPr>
          <p:sp>
            <p:nvSpPr>
              <p:cNvPr id="58" name="Oval 47"/>
              <p:cNvSpPr>
                <a:spLocks noChangeAspect="1" noChangeArrowheads="1"/>
              </p:cNvSpPr>
              <p:nvPr>
                <p:custDataLst>
                  <p:tags r:id="rId13"/>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sp>
            <p:nvSpPr>
              <p:cNvPr id="59" name="Arc 48"/>
              <p:cNvSpPr>
                <a:spLocks noChangeAspect="1"/>
              </p:cNvSpPr>
              <p:nvPr>
                <p:custDataLst>
                  <p:tags r:id="rId14"/>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endParaRPr>
              </a:p>
            </p:txBody>
          </p:sp>
        </p:grpSp>
      </p:grpSp>
      <p:grpSp>
        <p:nvGrpSpPr>
          <p:cNvPr id="18" name="McK Slide Elements" hidden="1"/>
          <p:cNvGrpSpPr/>
          <p:nvPr/>
        </p:nvGrpSpPr>
        <p:grpSpPr bwMode="gray">
          <a:xfrm>
            <a:off x="792163" y="5857875"/>
            <a:ext cx="8135937" cy="404713"/>
            <a:chOff x="792163" y="5857875"/>
            <a:chExt cx="8135937" cy="404713"/>
          </a:xfrm>
        </p:grpSpPr>
        <p:sp>
          <p:nvSpPr>
            <p:cNvPr id="13" name="McK 4. Footnote"/>
            <p:cNvSpPr txBox="1">
              <a:spLocks noChangeArrowheads="1"/>
            </p:cNvSpPr>
            <p:nvPr userDrawn="1"/>
          </p:nvSpPr>
          <p:spPr bwMode="gray">
            <a:xfrm>
              <a:off x="792163" y="5857875"/>
              <a:ext cx="813593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00" dirty="0" smtClean="0">
                  <a:solidFill>
                    <a:srgbClr val="000000"/>
                  </a:solidFill>
                  <a:latin typeface="Arial"/>
                </a:rPr>
                <a:t>1 Footnote</a:t>
              </a:r>
            </a:p>
          </p:txBody>
        </p:sp>
        <p:sp>
          <p:nvSpPr>
            <p:cNvPr id="14" name="McK 5. Source"/>
            <p:cNvSpPr>
              <a:spLocks noChangeArrowheads="1"/>
            </p:cNvSpPr>
            <p:nvPr userDrawn="1"/>
          </p:nvSpPr>
          <p:spPr bwMode="gray">
            <a:xfrm>
              <a:off x="792163" y="6108700"/>
              <a:ext cx="813593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457200" indent="-457200" defTabSz="913526" fontAlgn="base">
                <a:spcBef>
                  <a:spcPct val="0"/>
                </a:spcBef>
                <a:spcAft>
                  <a:spcPct val="0"/>
                </a:spcAft>
                <a:tabLst>
                  <a:tab pos="625214" algn="l"/>
                </a:tabLst>
              </a:pPr>
              <a:r>
                <a:rPr lang="en-US" sz="1000" dirty="0">
                  <a:solidFill>
                    <a:srgbClr val="000000"/>
                  </a:solidFill>
                </a:rPr>
                <a:t>Source: Source</a:t>
              </a:r>
            </a:p>
          </p:txBody>
        </p:sp>
      </p:grpSp>
    </p:spTree>
    <p:extLst>
      <p:ext uri="{BB962C8B-B14F-4D97-AF65-F5344CB8AC3E}">
        <p14:creationId xmlns:p14="http://schemas.microsoft.com/office/powerpoint/2010/main" val="1027513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hdr="0" ftr="0" dt="0"/>
  <p:txStyles>
    <p:titleStyle>
      <a:lvl1pPr algn="l" defTabSz="913526" rtl="0" eaLnBrk="1" fontAlgn="base" hangingPunct="1">
        <a:spcBef>
          <a:spcPct val="0"/>
        </a:spcBef>
        <a:spcAft>
          <a:spcPct val="0"/>
        </a:spcAft>
        <a:tabLst>
          <a:tab pos="275353" algn="l"/>
        </a:tabLst>
        <a:defRPr sz="1900" b="1" baseline="0">
          <a:solidFill>
            <a:schemeClr val="tx2"/>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4" descr="GEF-PPT-BG.png"/>
          <p:cNvPicPr>
            <a:picLocks noChangeAspect="1"/>
          </p:cNvPicPr>
          <p:nvPr userDrawn="1"/>
        </p:nvPicPr>
        <p:blipFill>
          <a:blip r:embed="rId8" cstate="print"/>
          <a:srcRect/>
          <a:stretch>
            <a:fillRect/>
          </a:stretch>
        </p:blipFill>
        <p:spPr bwMode="auto">
          <a:xfrm>
            <a:off x="0" y="5610225"/>
            <a:ext cx="9144000" cy="1247775"/>
          </a:xfrm>
          <a:prstGeom prst="rect">
            <a:avLst/>
          </a:prstGeom>
          <a:noFill/>
          <a:ln w="9525">
            <a:noFill/>
            <a:miter lim="800000"/>
            <a:headEnd/>
            <a:tailEnd/>
          </a:ln>
        </p:spPr>
      </p:pic>
    </p:spTree>
    <p:extLst>
      <p:ext uri="{BB962C8B-B14F-4D97-AF65-F5344CB8AC3E}">
        <p14:creationId xmlns:p14="http://schemas.microsoft.com/office/powerpoint/2010/main" val="160780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719" r:id="rId6"/>
  </p:sldLayoutIdLst>
  <p:txStyles>
    <p:titleStyle>
      <a:lvl1pPr algn="ctr" rtl="0" eaLnBrk="0" fontAlgn="base" hangingPunct="0">
        <a:spcBef>
          <a:spcPct val="0"/>
        </a:spcBef>
        <a:spcAft>
          <a:spcPct val="0"/>
        </a:spcAft>
        <a:defRPr sz="4000" kern="1200">
          <a:solidFill>
            <a:srgbClr val="1F497D"/>
          </a:solidFill>
          <a:latin typeface="+mj-lt"/>
          <a:ea typeface="+mj-ea"/>
          <a:cs typeface="+mj-cs"/>
        </a:defRPr>
      </a:lvl1pPr>
      <a:lvl2pPr algn="ctr" rtl="0" eaLnBrk="0" fontAlgn="base" hangingPunct="0">
        <a:spcBef>
          <a:spcPct val="0"/>
        </a:spcBef>
        <a:spcAft>
          <a:spcPct val="0"/>
        </a:spcAft>
        <a:defRPr sz="4000">
          <a:solidFill>
            <a:srgbClr val="1F497D"/>
          </a:solidFill>
          <a:latin typeface="Calibri" pitchFamily="34" charset="0"/>
        </a:defRPr>
      </a:lvl2pPr>
      <a:lvl3pPr algn="ctr" rtl="0" eaLnBrk="0" fontAlgn="base" hangingPunct="0">
        <a:spcBef>
          <a:spcPct val="0"/>
        </a:spcBef>
        <a:spcAft>
          <a:spcPct val="0"/>
        </a:spcAft>
        <a:defRPr sz="4000">
          <a:solidFill>
            <a:srgbClr val="1F497D"/>
          </a:solidFill>
          <a:latin typeface="Calibri" pitchFamily="34" charset="0"/>
        </a:defRPr>
      </a:lvl3pPr>
      <a:lvl4pPr algn="ctr" rtl="0" eaLnBrk="0" fontAlgn="base" hangingPunct="0">
        <a:spcBef>
          <a:spcPct val="0"/>
        </a:spcBef>
        <a:spcAft>
          <a:spcPct val="0"/>
        </a:spcAft>
        <a:defRPr sz="4000">
          <a:solidFill>
            <a:srgbClr val="1F497D"/>
          </a:solidFill>
          <a:latin typeface="Calibri" pitchFamily="34" charset="0"/>
        </a:defRPr>
      </a:lvl4pPr>
      <a:lvl5pPr algn="ctr" rtl="0" eaLnBrk="0" fontAlgn="base" hangingPunct="0">
        <a:spcBef>
          <a:spcPct val="0"/>
        </a:spcBef>
        <a:spcAft>
          <a:spcPct val="0"/>
        </a:spcAft>
        <a:defRPr sz="4000">
          <a:solidFill>
            <a:srgbClr val="1F497D"/>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38803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9FB6D-747C-489A-AF89-89B24F2F794C}"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C64D7-1DC2-4351-9951-747F0A4859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75367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A02F400-6AB8-3242-99AD-CF4C38E3D44B}" type="datetimeFigureOut">
              <a:rPr lang="en-US" smtClean="0">
                <a:solidFill>
                  <a:prstClr val="black">
                    <a:tint val="75000"/>
                  </a:prstClr>
                </a:solidFill>
              </a:rPr>
              <a:pPr defTabSz="457200"/>
              <a:t>2/23/2015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4A86F9F-3E02-2A48-BAE2-2B1FF32661C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875642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E8F6A-8287-46E3-96F0-976550E1636E}" type="datetimeFigureOut">
              <a:rPr lang="en-US" smtClean="0">
                <a:solidFill>
                  <a:prstClr val="black">
                    <a:tint val="75000"/>
                  </a:prstClr>
                </a:solidFill>
              </a:rPr>
              <a:pPr/>
              <a:t>2/23/2015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43DDE-52AB-45B9-815A-49EDE535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83826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C599532-427E-424D-9775-5EF0B71142C1}" type="datetimeFigureOut">
              <a:rPr lang="en-US">
                <a:solidFill>
                  <a:prstClr val="black">
                    <a:tint val="75000"/>
                  </a:prstClr>
                </a:solidFill>
              </a:rPr>
              <a:pPr>
                <a:defRPr/>
              </a:pPr>
              <a:t>2/23/2015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92257BC3-27E3-4A79-A203-CB7FF2C1C3A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648599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66.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jpe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hyperlink" Target="http://www.google.no/url?sa=i&amp;rct=j&amp;q=palm+oil+deforestation&amp;source=images&amp;cd=&amp;cad=rja&amp;docid=oDcykPTIDbFq3M&amp;tbnid=SJDCfCdhyRdlmM:&amp;ved=0CAUQjRw&amp;url=http://news.mongabay.com/2006/0425-oil_palm.html&amp;ei=W_alUdG7AaiL4ATy6ICgAg&amp;bvm=bv.47008514,d.bGE&amp;psig=AFQjCNE8YiQyKCUHtYsiEigiHXr-8kL8QQ&amp;ust=1369917185087797" TargetMode="External"/><Relationship Id="rId3" Type="http://schemas.openxmlformats.org/officeDocument/2006/relationships/tags" Target="../tags/tag99.xml"/><Relationship Id="rId7" Type="http://schemas.openxmlformats.org/officeDocument/2006/relationships/notesSlide" Target="../notesSlides/notesSlide3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Layout" Target="../slideLayouts/slideLayout61.xml"/><Relationship Id="rId5" Type="http://schemas.openxmlformats.org/officeDocument/2006/relationships/tags" Target="../tags/tag101.xml"/><Relationship Id="rId4" Type="http://schemas.openxmlformats.org/officeDocument/2006/relationships/tags" Target="../tags/tag100.xml"/><Relationship Id="rId9"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sustainable%20agriculture%20in%20africa&amp;source=images&amp;cd=&amp;cad=rja&amp;docid=CW_kEQJ20JA-mM&amp;tbnid=ggM3GFUMjGBtdM:&amp;ved=0CAUQjRw&amp;url=http://www.anarchija.lt/index.php?start=30&amp;ei=7I1VUZOfPMOV0QGr0YCQCQ&amp;bvm=bv.44442042,d.dmQ&amp;psig=AFQjCNG5SmG8qqFlq21TrZcxVsZe2YDdHA&amp;ust=1364647587393198" TargetMode="External"/><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8.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tags" Target="../tags/tag44.xml"/><Relationship Id="rId39" Type="http://schemas.openxmlformats.org/officeDocument/2006/relationships/tags" Target="../tags/tag57.xml"/><Relationship Id="rId21" Type="http://schemas.openxmlformats.org/officeDocument/2006/relationships/tags" Target="../tags/tag39.xml"/><Relationship Id="rId34" Type="http://schemas.openxmlformats.org/officeDocument/2006/relationships/tags" Target="../tags/tag52.xml"/><Relationship Id="rId42" Type="http://schemas.openxmlformats.org/officeDocument/2006/relationships/tags" Target="../tags/tag60.xml"/><Relationship Id="rId47" Type="http://schemas.openxmlformats.org/officeDocument/2006/relationships/tags" Target="../tags/tag65.xml"/><Relationship Id="rId50" Type="http://schemas.openxmlformats.org/officeDocument/2006/relationships/tags" Target="../tags/tag68.xml"/><Relationship Id="rId55" Type="http://schemas.openxmlformats.org/officeDocument/2006/relationships/tags" Target="../tags/tag73.xml"/><Relationship Id="rId63" Type="http://schemas.openxmlformats.org/officeDocument/2006/relationships/tags" Target="../tags/tag81.xml"/><Relationship Id="rId68" Type="http://schemas.openxmlformats.org/officeDocument/2006/relationships/tags" Target="../tags/tag86.xml"/><Relationship Id="rId76" Type="http://schemas.openxmlformats.org/officeDocument/2006/relationships/tags" Target="../tags/tag94.xml"/><Relationship Id="rId7" Type="http://schemas.openxmlformats.org/officeDocument/2006/relationships/tags" Target="../tags/tag25.xml"/><Relationship Id="rId71" Type="http://schemas.openxmlformats.org/officeDocument/2006/relationships/tags" Target="../tags/tag89.xml"/><Relationship Id="rId2" Type="http://schemas.openxmlformats.org/officeDocument/2006/relationships/tags" Target="../tags/tag20.xml"/><Relationship Id="rId16" Type="http://schemas.openxmlformats.org/officeDocument/2006/relationships/tags" Target="../tags/tag34.xml"/><Relationship Id="rId29" Type="http://schemas.openxmlformats.org/officeDocument/2006/relationships/tags" Target="../tags/tag47.xml"/><Relationship Id="rId11" Type="http://schemas.openxmlformats.org/officeDocument/2006/relationships/tags" Target="../tags/tag29.xml"/><Relationship Id="rId24" Type="http://schemas.openxmlformats.org/officeDocument/2006/relationships/tags" Target="../tags/tag42.xml"/><Relationship Id="rId32" Type="http://schemas.openxmlformats.org/officeDocument/2006/relationships/tags" Target="../tags/tag50.xml"/><Relationship Id="rId37" Type="http://schemas.openxmlformats.org/officeDocument/2006/relationships/tags" Target="../tags/tag55.xml"/><Relationship Id="rId40" Type="http://schemas.openxmlformats.org/officeDocument/2006/relationships/tags" Target="../tags/tag58.xml"/><Relationship Id="rId45" Type="http://schemas.openxmlformats.org/officeDocument/2006/relationships/tags" Target="../tags/tag63.xml"/><Relationship Id="rId53" Type="http://schemas.openxmlformats.org/officeDocument/2006/relationships/tags" Target="../tags/tag71.xml"/><Relationship Id="rId58" Type="http://schemas.openxmlformats.org/officeDocument/2006/relationships/tags" Target="../tags/tag76.xml"/><Relationship Id="rId66" Type="http://schemas.openxmlformats.org/officeDocument/2006/relationships/tags" Target="../tags/tag84.xml"/><Relationship Id="rId74" Type="http://schemas.openxmlformats.org/officeDocument/2006/relationships/tags" Target="../tags/tag92.xml"/><Relationship Id="rId79" Type="http://schemas.openxmlformats.org/officeDocument/2006/relationships/oleObject" Target="../embeddings/oleObject5.bin"/><Relationship Id="rId5" Type="http://schemas.openxmlformats.org/officeDocument/2006/relationships/tags" Target="../tags/tag23.xml"/><Relationship Id="rId61" Type="http://schemas.openxmlformats.org/officeDocument/2006/relationships/tags" Target="../tags/tag79.xml"/><Relationship Id="rId10" Type="http://schemas.openxmlformats.org/officeDocument/2006/relationships/tags" Target="../tags/tag28.xml"/><Relationship Id="rId19" Type="http://schemas.openxmlformats.org/officeDocument/2006/relationships/tags" Target="../tags/tag37.xml"/><Relationship Id="rId31" Type="http://schemas.openxmlformats.org/officeDocument/2006/relationships/tags" Target="../tags/tag49.xml"/><Relationship Id="rId44" Type="http://schemas.openxmlformats.org/officeDocument/2006/relationships/tags" Target="../tags/tag62.xml"/><Relationship Id="rId52" Type="http://schemas.openxmlformats.org/officeDocument/2006/relationships/tags" Target="../tags/tag70.xml"/><Relationship Id="rId60" Type="http://schemas.openxmlformats.org/officeDocument/2006/relationships/tags" Target="../tags/tag78.xml"/><Relationship Id="rId65" Type="http://schemas.openxmlformats.org/officeDocument/2006/relationships/tags" Target="../tags/tag83.xml"/><Relationship Id="rId73" Type="http://schemas.openxmlformats.org/officeDocument/2006/relationships/tags" Target="../tags/tag91.xml"/><Relationship Id="rId78" Type="http://schemas.openxmlformats.org/officeDocument/2006/relationships/notesSlide" Target="../notesSlides/notesSlide6.xml"/><Relationship Id="rId81" Type="http://schemas.openxmlformats.org/officeDocument/2006/relationships/image" Target="../media/image23.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tags" Target="../tags/tag45.xml"/><Relationship Id="rId30" Type="http://schemas.openxmlformats.org/officeDocument/2006/relationships/tags" Target="../tags/tag48.xml"/><Relationship Id="rId35" Type="http://schemas.openxmlformats.org/officeDocument/2006/relationships/tags" Target="../tags/tag53.xml"/><Relationship Id="rId43" Type="http://schemas.openxmlformats.org/officeDocument/2006/relationships/tags" Target="../tags/tag61.xml"/><Relationship Id="rId48" Type="http://schemas.openxmlformats.org/officeDocument/2006/relationships/tags" Target="../tags/tag66.xml"/><Relationship Id="rId56" Type="http://schemas.openxmlformats.org/officeDocument/2006/relationships/tags" Target="../tags/tag74.xml"/><Relationship Id="rId64" Type="http://schemas.openxmlformats.org/officeDocument/2006/relationships/tags" Target="../tags/tag82.xml"/><Relationship Id="rId69" Type="http://schemas.openxmlformats.org/officeDocument/2006/relationships/tags" Target="../tags/tag87.xml"/><Relationship Id="rId77" Type="http://schemas.openxmlformats.org/officeDocument/2006/relationships/slideLayout" Target="../slideLayouts/slideLayout13.xml"/><Relationship Id="rId8" Type="http://schemas.openxmlformats.org/officeDocument/2006/relationships/tags" Target="../tags/tag26.xml"/><Relationship Id="rId51" Type="http://schemas.openxmlformats.org/officeDocument/2006/relationships/tags" Target="../tags/tag69.xml"/><Relationship Id="rId72" Type="http://schemas.openxmlformats.org/officeDocument/2006/relationships/tags" Target="../tags/tag90.xml"/><Relationship Id="rId80" Type="http://schemas.openxmlformats.org/officeDocument/2006/relationships/image" Target="../media/image22.emf"/><Relationship Id="rId3" Type="http://schemas.openxmlformats.org/officeDocument/2006/relationships/tags" Target="../tags/tag21.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tags" Target="../tags/tag43.xml"/><Relationship Id="rId33" Type="http://schemas.openxmlformats.org/officeDocument/2006/relationships/tags" Target="../tags/tag51.xml"/><Relationship Id="rId38" Type="http://schemas.openxmlformats.org/officeDocument/2006/relationships/tags" Target="../tags/tag56.xml"/><Relationship Id="rId46" Type="http://schemas.openxmlformats.org/officeDocument/2006/relationships/tags" Target="../tags/tag64.xml"/><Relationship Id="rId59" Type="http://schemas.openxmlformats.org/officeDocument/2006/relationships/tags" Target="../tags/tag77.xml"/><Relationship Id="rId67" Type="http://schemas.openxmlformats.org/officeDocument/2006/relationships/tags" Target="../tags/tag85.xml"/><Relationship Id="rId20" Type="http://schemas.openxmlformats.org/officeDocument/2006/relationships/tags" Target="../tags/tag38.xml"/><Relationship Id="rId41" Type="http://schemas.openxmlformats.org/officeDocument/2006/relationships/tags" Target="../tags/tag59.xml"/><Relationship Id="rId54" Type="http://schemas.openxmlformats.org/officeDocument/2006/relationships/tags" Target="../tags/tag72.xml"/><Relationship Id="rId62" Type="http://schemas.openxmlformats.org/officeDocument/2006/relationships/tags" Target="../tags/tag80.xml"/><Relationship Id="rId70" Type="http://schemas.openxmlformats.org/officeDocument/2006/relationships/tags" Target="../tags/tag88.xml"/><Relationship Id="rId75" Type="http://schemas.openxmlformats.org/officeDocument/2006/relationships/tags" Target="../tags/tag93.xml"/><Relationship Id="rId1" Type="http://schemas.openxmlformats.org/officeDocument/2006/relationships/vmlDrawing" Target="../drawings/vmlDrawing5.vml"/><Relationship Id="rId6" Type="http://schemas.openxmlformats.org/officeDocument/2006/relationships/tags" Target="../tags/tag24.xml"/><Relationship Id="rId15" Type="http://schemas.openxmlformats.org/officeDocument/2006/relationships/tags" Target="../tags/tag33.xml"/><Relationship Id="rId23" Type="http://schemas.openxmlformats.org/officeDocument/2006/relationships/tags" Target="../tags/tag41.xml"/><Relationship Id="rId28" Type="http://schemas.openxmlformats.org/officeDocument/2006/relationships/tags" Target="../tags/tag46.xml"/><Relationship Id="rId36" Type="http://schemas.openxmlformats.org/officeDocument/2006/relationships/tags" Target="../tags/tag54.xml"/><Relationship Id="rId49" Type="http://schemas.openxmlformats.org/officeDocument/2006/relationships/tags" Target="../tags/tag67.xml"/><Relationship Id="rId57"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5.emf"/><Relationship Id="rId2" Type="http://schemas.openxmlformats.org/officeDocument/2006/relationships/tags" Target="../tags/tag95.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52400"/>
            <a:ext cx="7315200" cy="725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ctrTitle"/>
          </p:nvPr>
        </p:nvSpPr>
        <p:spPr>
          <a:xfrm>
            <a:off x="1981200" y="2362200"/>
            <a:ext cx="5486400" cy="1470025"/>
          </a:xfrm>
        </p:spPr>
        <p:txBody>
          <a:bodyPr>
            <a:noAutofit/>
          </a:bodyPr>
          <a:lstStyle/>
          <a:p>
            <a:r>
              <a:rPr lang="en-US" sz="8800" dirty="0" smtClean="0">
                <a:solidFill>
                  <a:schemeClr val="bg1"/>
                </a:solidFill>
              </a:rPr>
              <a:t>GEF-6 Biodiversity Strategy </a:t>
            </a:r>
            <a:endParaRPr lang="en-US" sz="8800" dirty="0">
              <a:solidFill>
                <a:schemeClr val="bg1"/>
              </a:solidFill>
            </a:endParaRPr>
          </a:p>
        </p:txBody>
      </p:sp>
    </p:spTree>
    <p:extLst>
      <p:ext uri="{BB962C8B-B14F-4D97-AF65-F5344CB8AC3E}">
        <p14:creationId xmlns:p14="http://schemas.microsoft.com/office/powerpoint/2010/main" val="4202718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609600" y="76200"/>
            <a:ext cx="9753600" cy="571500"/>
          </a:xfrm>
          <a:prstGeom prst="rect">
            <a:avLst/>
          </a:prstGeom>
          <a:solidFill>
            <a:schemeClr val="accent3"/>
          </a:solidFill>
          <a:ln>
            <a:noFill/>
          </a:ln>
        </p:spPr>
        <p:txBody>
          <a:bodyPr wrap="none" anchor="ct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966788"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3" eaLnBrk="1" hangingPunct="1"/>
            <a:r>
              <a:rPr lang="en-US" altLang="en-US" sz="3200" b="1" dirty="0" smtClean="0">
                <a:solidFill>
                  <a:prstClr val="white"/>
                </a:solidFill>
                <a:latin typeface="Arial" panose="020B0604020202020204" pitchFamily="34" charset="0"/>
                <a:ea typeface="ＭＳ Ｐゴシック" panose="020B0600070205080204" pitchFamily="34" charset="-128"/>
              </a:rPr>
              <a:t>5 Goals and 20 Aichi Biodiversity Targets</a:t>
            </a:r>
            <a:endParaRPr lang="en-US" altLang="en-US" sz="3200" b="1" dirty="0">
              <a:solidFill>
                <a:prstClr val="white"/>
              </a:solidFill>
              <a:latin typeface="Arial" panose="020B0604020202020204" pitchFamily="34" charset="0"/>
              <a:ea typeface="ＭＳ Ｐゴシック" panose="020B0600070205080204" pitchFamily="34" charset="-128"/>
            </a:endParaRPr>
          </a:p>
        </p:txBody>
      </p:sp>
      <p:sp>
        <p:nvSpPr>
          <p:cNvPr id="33795" name="Text Placeholder 11"/>
          <p:cNvSpPr>
            <a:spLocks noGrp="1"/>
          </p:cNvSpPr>
          <p:nvPr>
            <p:ph type="body" sz="half" idx="1"/>
          </p:nvPr>
        </p:nvSpPr>
        <p:spPr>
          <a:xfrm>
            <a:off x="0" y="647700"/>
            <a:ext cx="4051300" cy="6057900"/>
          </a:xfrm>
        </p:spPr>
        <p:txBody>
          <a:bodyPr rtlCol="0">
            <a:normAutofit/>
          </a:bodyPr>
          <a:lstStyle/>
          <a:p>
            <a:pPr eaLnBrk="1" fontAlgn="auto" hangingPunct="1">
              <a:spcAft>
                <a:spcPts val="0"/>
              </a:spcAft>
              <a:buFont typeface="Arial" panose="020B0604020202020204" pitchFamily="34" charset="0"/>
              <a:buNone/>
              <a:defRPr/>
            </a:pPr>
            <a:r>
              <a:rPr lang="en-US" altLang="en-US" sz="1000" b="1" dirty="0" smtClean="0">
                <a:ea typeface="ＭＳ Ｐゴシック" pitchFamily="34" charset="-128"/>
              </a:rPr>
              <a:t>Strategic goal A. Address the underlying causes of biodiversity loss </a:t>
            </a:r>
          </a:p>
          <a:p>
            <a:pPr eaLnBrk="1" fontAlgn="auto" hangingPunct="1">
              <a:spcAft>
                <a:spcPts val="0"/>
              </a:spcAft>
              <a:buFont typeface="Arial" panose="020B0604020202020204" pitchFamily="34" charset="0"/>
              <a:buNone/>
              <a:defRPr/>
            </a:pPr>
            <a:r>
              <a:rPr lang="en-US" altLang="en-US" sz="1000" dirty="0" smtClean="0">
                <a:solidFill>
                  <a:srgbClr val="00B050"/>
                </a:solidFill>
                <a:ea typeface="ＭＳ Ｐゴシック" pitchFamily="34" charset="-128"/>
              </a:rPr>
              <a:t>Target 1: By 2020, People are aware of the values of biodiversity and the steps they can take to conserve and use it sustainably.</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2: By 2020, biodiversity values are integrated into national and local development and poverty reduction strategies and planning processes and national accounts.</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3: By 2020, incentives, including subsidies, harmful to biodiversity are eliminated, phased out or reformed.</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4: By 2020, Governments, business and stakeholders have plans for sustainable production and consumption and keep the impacts resource use within safe ecological limits.</a:t>
            </a:r>
          </a:p>
          <a:p>
            <a:pPr eaLnBrk="1" fontAlgn="auto" hangingPunct="1">
              <a:spcAft>
                <a:spcPts val="0"/>
              </a:spcAft>
              <a:buFont typeface="Arial" panose="020B0604020202020204" pitchFamily="34" charset="0"/>
              <a:buNone/>
              <a:defRPr/>
            </a:pPr>
            <a:r>
              <a:rPr lang="en-US" altLang="en-US" sz="1000" b="1" dirty="0" smtClean="0">
                <a:ea typeface="ＭＳ Ｐゴシック" pitchFamily="34" charset="-128"/>
              </a:rPr>
              <a:t>Strategic goal B. Reduce the direct pressures on biodiversity and promote sustainable use </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5: By 2020, the rate of loss of all natural habitats, including forests, is at least halved and where feasible brought close to zero, and degradation and fragmentation is significantly reduced.</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6: By 2020 all stocks managed and harvested sustainably, so that overfishing is avoided.</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7: By 2020 areas under agriculture, aquaculture and forestry are managed sustainably, ensuring conservation of biodiversity.</a:t>
            </a:r>
          </a:p>
          <a:p>
            <a:pPr eaLnBrk="1" fontAlgn="auto" hangingPunct="1">
              <a:spcAft>
                <a:spcPts val="0"/>
              </a:spcAft>
              <a:buFont typeface="Arial" panose="020B0604020202020204" pitchFamily="34" charset="0"/>
              <a:buNone/>
              <a:defRPr/>
            </a:pPr>
            <a:r>
              <a:rPr lang="en-US" altLang="en-US" sz="1000" dirty="0" smtClean="0">
                <a:solidFill>
                  <a:srgbClr val="FF0000"/>
                </a:solidFill>
                <a:ea typeface="ＭＳ Ｐゴシック" pitchFamily="34" charset="-128"/>
              </a:rPr>
              <a:t>Target 8: By 2020, pollution, including from excess nutrients, has been brought to levels that are not detrimental to ecosystem function and biodiversity.</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9: By 2020, invasive alien species and pathways are identified and prioritized, priority species are controlled or eradicated, and measures are in place to manage pathways to prevent their introduction and establishment. </a:t>
            </a:r>
          </a:p>
          <a:p>
            <a:pPr eaLnBrk="1" fontAlgn="auto" hangingPunct="1">
              <a:spcAft>
                <a:spcPts val="0"/>
              </a:spcAft>
              <a:buFont typeface="Arial" panose="020B0604020202020204" pitchFamily="34" charset="0"/>
              <a:buNone/>
              <a:defRPr/>
            </a:pPr>
            <a:r>
              <a:rPr lang="en-US" altLang="en-US" sz="1000" dirty="0" smtClean="0">
                <a:ea typeface="ＭＳ Ｐゴシック" pitchFamily="34" charset="-128"/>
              </a:rPr>
              <a:t>Target 10:  By 2015, the multiple anthropogenic pressures on coral reefs, and other vulnerable ecosystems impacted by climate change or ocean acidification are minimized, so as to maintain their integrity and functioning.</a:t>
            </a:r>
          </a:p>
          <a:p>
            <a:pPr eaLnBrk="1" fontAlgn="auto" hangingPunct="1">
              <a:spcAft>
                <a:spcPts val="0"/>
              </a:spcAft>
              <a:buFont typeface="Arial" panose="020B0604020202020204" pitchFamily="34" charset="0"/>
              <a:buNone/>
              <a:defRPr/>
            </a:pPr>
            <a:endParaRPr lang="en-US" altLang="en-US" sz="1100" dirty="0" smtClean="0">
              <a:ea typeface="ＭＳ Ｐゴシック" pitchFamily="34" charset="-128"/>
            </a:endParaRPr>
          </a:p>
          <a:p>
            <a:pPr eaLnBrk="1" fontAlgn="auto" hangingPunct="1">
              <a:spcAft>
                <a:spcPts val="0"/>
              </a:spcAft>
              <a:buFont typeface="Arial" panose="020B0604020202020204" pitchFamily="34" charset="0"/>
              <a:buNone/>
              <a:defRPr/>
            </a:pPr>
            <a:endParaRPr lang="en-US" altLang="en-US" sz="1100" dirty="0" smtClean="0">
              <a:ea typeface="ＭＳ Ｐゴシック" pitchFamily="34" charset="-128"/>
            </a:endParaRPr>
          </a:p>
        </p:txBody>
      </p:sp>
      <p:sp>
        <p:nvSpPr>
          <p:cNvPr id="33796" name="Content Placeholder 12"/>
          <p:cNvSpPr>
            <a:spLocks noGrp="1"/>
          </p:cNvSpPr>
          <p:nvPr>
            <p:ph sz="half" idx="2"/>
          </p:nvPr>
        </p:nvSpPr>
        <p:spPr>
          <a:xfrm>
            <a:off x="4051300" y="647700"/>
            <a:ext cx="4772025" cy="5880100"/>
          </a:xfrm>
        </p:spPr>
        <p:txBody>
          <a:bodyPr rtlCol="0">
            <a:normAutofit/>
          </a:bodyPr>
          <a:lstStyle/>
          <a:p>
            <a:pPr eaLnBrk="1" fontAlgn="auto" hangingPunct="1">
              <a:spcAft>
                <a:spcPts val="0"/>
              </a:spcAft>
              <a:buFont typeface="Arial" panose="020B0604020202020204" pitchFamily="34" charset="0"/>
              <a:buNone/>
              <a:defRPr/>
            </a:pPr>
            <a:r>
              <a:rPr lang="en-US" altLang="en-US" sz="1050" b="1" dirty="0" smtClean="0">
                <a:ea typeface="ＭＳ Ｐゴシック" pitchFamily="34" charset="-128"/>
              </a:rPr>
              <a:t>Strategic goal C: To improve the status of biodiversity by safeguarding ecosystems, species and genetic diversity</a:t>
            </a:r>
          </a:p>
          <a:p>
            <a:pPr eaLnBrk="1" fontAlgn="auto" hangingPunct="1">
              <a:spcAft>
                <a:spcPts val="0"/>
              </a:spcAft>
              <a:buFont typeface="Arial" panose="020B0604020202020204" pitchFamily="34" charset="0"/>
              <a:buNone/>
              <a:defRPr/>
            </a:pPr>
            <a:r>
              <a:rPr lang="en-US" altLang="en-US" sz="1050" dirty="0" smtClean="0">
                <a:ea typeface="ＭＳ Ｐゴシック" pitchFamily="34" charset="-128"/>
              </a:rPr>
              <a:t>Target 11: By 2020, at least 17 per cent of terrestrial and inland water, and 10 per cent of coastal and marine areas are conserved through systems of protected areas</a:t>
            </a:r>
            <a:r>
              <a:rPr lang="en-US" altLang="en-US" sz="1050" dirty="0">
                <a:ea typeface="ＭＳ Ｐゴシック" pitchFamily="34" charset="-128"/>
              </a:rPr>
              <a:t>.</a:t>
            </a:r>
            <a:endParaRPr lang="en-US" altLang="en-US" sz="1050" dirty="0" smtClean="0">
              <a:ea typeface="ＭＳ Ｐゴシック" pitchFamily="34" charset="-128"/>
            </a:endParaRPr>
          </a:p>
          <a:p>
            <a:pPr eaLnBrk="1" fontAlgn="auto" hangingPunct="1">
              <a:spcAft>
                <a:spcPts val="0"/>
              </a:spcAft>
              <a:buFont typeface="Arial" panose="020B0604020202020204" pitchFamily="34" charset="0"/>
              <a:buNone/>
              <a:defRPr/>
            </a:pPr>
            <a:r>
              <a:rPr lang="en-US" altLang="en-US" sz="1050" dirty="0" smtClean="0">
                <a:ea typeface="ＭＳ Ｐゴシック" pitchFamily="34" charset="-128"/>
              </a:rPr>
              <a:t>Target 12:  By 2020 the extinction of known threatened species has been prevented and their conservation status, particularly of those most in decline, has been improved and sustained.</a:t>
            </a:r>
          </a:p>
          <a:p>
            <a:pPr eaLnBrk="1" fontAlgn="auto" hangingPunct="1">
              <a:spcAft>
                <a:spcPts val="0"/>
              </a:spcAft>
              <a:buFont typeface="Arial" panose="020B0604020202020204" pitchFamily="34" charset="0"/>
              <a:buNone/>
              <a:defRPr/>
            </a:pPr>
            <a:r>
              <a:rPr lang="en-US" altLang="en-US" sz="1050" dirty="0" smtClean="0">
                <a:ea typeface="ＭＳ Ｐゴシック" pitchFamily="34" charset="-128"/>
              </a:rPr>
              <a:t>Target 13: By 2020, the genetic diversity of cultivated plants and farmed and domesticated animals and of wild relatives is maintained</a:t>
            </a:r>
            <a:r>
              <a:rPr lang="en-US" altLang="en-US" sz="1050" dirty="0">
                <a:ea typeface="ＭＳ Ｐゴシック" pitchFamily="34" charset="-128"/>
              </a:rPr>
              <a:t>.</a:t>
            </a:r>
            <a:endParaRPr lang="en-US" altLang="en-US" sz="1050" dirty="0" smtClean="0">
              <a:ea typeface="ＭＳ Ｐゴシック" pitchFamily="34" charset="-128"/>
            </a:endParaRPr>
          </a:p>
          <a:p>
            <a:pPr eaLnBrk="1" fontAlgn="auto" hangingPunct="1">
              <a:spcAft>
                <a:spcPts val="0"/>
              </a:spcAft>
              <a:buFont typeface="Arial" panose="020B0604020202020204" pitchFamily="34" charset="0"/>
              <a:buNone/>
              <a:defRPr/>
            </a:pPr>
            <a:r>
              <a:rPr lang="en-US" altLang="en-US" sz="1050" b="1" dirty="0" smtClean="0">
                <a:ea typeface="ＭＳ Ｐゴシック" pitchFamily="34" charset="-128"/>
              </a:rPr>
              <a:t>Strategic goal D: Enhance the benefits to all from biodiversity and ecosystem services</a:t>
            </a:r>
          </a:p>
          <a:p>
            <a:pPr eaLnBrk="1" fontAlgn="auto" hangingPunct="1">
              <a:spcAft>
                <a:spcPts val="0"/>
              </a:spcAft>
              <a:buFont typeface="Arial" panose="020B0604020202020204" pitchFamily="34" charset="0"/>
              <a:buNone/>
              <a:defRPr/>
            </a:pPr>
            <a:r>
              <a:rPr lang="en-US" altLang="en-US" sz="1050" dirty="0" smtClean="0">
                <a:ea typeface="ＭＳ Ｐゴシック" pitchFamily="34" charset="-128"/>
              </a:rPr>
              <a:t>Target 14: By 2020, ecosystems that provide essential services, including services are restored and safeguarded</a:t>
            </a:r>
            <a:r>
              <a:rPr lang="en-US" altLang="en-US" sz="1050" dirty="0">
                <a:ea typeface="ＭＳ Ｐゴシック" pitchFamily="34" charset="-128"/>
              </a:rPr>
              <a:t>.</a:t>
            </a:r>
            <a:endParaRPr lang="en-US" altLang="en-US" sz="1050" dirty="0" smtClean="0">
              <a:ea typeface="ＭＳ Ｐゴシック" pitchFamily="34" charset="-128"/>
            </a:endParaRPr>
          </a:p>
          <a:p>
            <a:pPr eaLnBrk="1" fontAlgn="auto" hangingPunct="1">
              <a:spcAft>
                <a:spcPts val="0"/>
              </a:spcAft>
              <a:buFont typeface="Arial" panose="020B0604020202020204" pitchFamily="34" charset="0"/>
              <a:buNone/>
              <a:defRPr/>
            </a:pPr>
            <a:r>
              <a:rPr lang="en-US" altLang="en-US" sz="1050" dirty="0" smtClean="0">
                <a:ea typeface="ＭＳ Ｐゴシック" pitchFamily="34" charset="-128"/>
              </a:rPr>
              <a:t>Target 15: By 2020, ecosystem resilience and the contribution of biodiversity to carbon stocks has been enhanced, through conservation and restoration, including restoration of at least 15 per cent of degraded ecosystems. </a:t>
            </a:r>
          </a:p>
          <a:p>
            <a:pPr eaLnBrk="1" fontAlgn="auto" hangingPunct="1">
              <a:spcAft>
                <a:spcPts val="0"/>
              </a:spcAft>
              <a:buFont typeface="Arial" panose="020B0604020202020204" pitchFamily="34" charset="0"/>
              <a:buNone/>
              <a:defRPr/>
            </a:pPr>
            <a:r>
              <a:rPr lang="en-US" altLang="en-US" sz="1050" dirty="0" smtClean="0">
                <a:ea typeface="ＭＳ Ｐゴシック" pitchFamily="34" charset="-128"/>
              </a:rPr>
              <a:t>Target 16: By 2015, the Nagoya Protocol on Access  and Benefits Sharing is in force and operational.</a:t>
            </a:r>
          </a:p>
          <a:p>
            <a:pPr eaLnBrk="1" fontAlgn="auto" hangingPunct="1">
              <a:spcAft>
                <a:spcPts val="0"/>
              </a:spcAft>
              <a:buFont typeface="Arial" panose="020B0604020202020204" pitchFamily="34" charset="0"/>
              <a:buNone/>
              <a:defRPr/>
            </a:pPr>
            <a:r>
              <a:rPr lang="en-US" altLang="en-US" sz="1050" b="1" dirty="0" smtClean="0">
                <a:ea typeface="ＭＳ Ｐゴシック" pitchFamily="34" charset="-128"/>
              </a:rPr>
              <a:t>Strategic goal E. Enhance implementation through participatory planning, knowledge management and capacity building </a:t>
            </a:r>
          </a:p>
          <a:p>
            <a:pPr eaLnBrk="1" fontAlgn="auto" hangingPunct="1">
              <a:spcAft>
                <a:spcPts val="0"/>
              </a:spcAft>
              <a:buFont typeface="Arial" panose="020B0604020202020204" pitchFamily="34" charset="0"/>
              <a:buNone/>
              <a:defRPr/>
            </a:pPr>
            <a:r>
              <a:rPr lang="en-US" altLang="en-US" sz="1050" dirty="0" smtClean="0">
                <a:solidFill>
                  <a:schemeClr val="accent2"/>
                </a:solidFill>
                <a:ea typeface="ＭＳ Ｐゴシック" pitchFamily="34" charset="-128"/>
              </a:rPr>
              <a:t>Target 17: By 2015 each Party has developed, adopted as a policy instrument, and has commenced implementing an effective, participatory and updated NBSAP.</a:t>
            </a:r>
          </a:p>
          <a:p>
            <a:pPr eaLnBrk="1" fontAlgn="auto" hangingPunct="1">
              <a:spcAft>
                <a:spcPts val="0"/>
              </a:spcAft>
              <a:buFont typeface="Arial" panose="020B0604020202020204" pitchFamily="34" charset="0"/>
              <a:buNone/>
              <a:defRPr/>
            </a:pPr>
            <a:r>
              <a:rPr lang="en-US" altLang="en-US" sz="1050" dirty="0" smtClean="0">
                <a:solidFill>
                  <a:srgbClr val="00B050"/>
                </a:solidFill>
                <a:ea typeface="ＭＳ Ｐゴシック" pitchFamily="34" charset="-128"/>
              </a:rPr>
              <a:t>Target 18: By 2020, the traditional knowledge, innovations and practices of indigenous and local communities and their customary use, are respected.</a:t>
            </a:r>
          </a:p>
          <a:p>
            <a:pPr eaLnBrk="1" fontAlgn="auto" hangingPunct="1">
              <a:spcAft>
                <a:spcPts val="0"/>
              </a:spcAft>
              <a:buFont typeface="Arial" panose="020B0604020202020204" pitchFamily="34" charset="0"/>
              <a:buNone/>
              <a:defRPr/>
            </a:pPr>
            <a:r>
              <a:rPr lang="en-US" altLang="en-US" sz="1050" dirty="0" smtClean="0">
                <a:solidFill>
                  <a:srgbClr val="00B050"/>
                </a:solidFill>
                <a:ea typeface="ＭＳ Ｐゴシック" pitchFamily="34" charset="-128"/>
              </a:rPr>
              <a:t>Target 19: By 2020, knowledge, the science base and technologies relating to biodiversity, its values, functioning, status and trends, and the consequences of its loss, are improved, widely shared and transferred, and applied.</a:t>
            </a:r>
          </a:p>
          <a:p>
            <a:pPr eaLnBrk="1" fontAlgn="auto" hangingPunct="1">
              <a:spcAft>
                <a:spcPts val="0"/>
              </a:spcAft>
              <a:buFont typeface="Arial" panose="020B0604020202020204" pitchFamily="34" charset="0"/>
              <a:buNone/>
              <a:defRPr/>
            </a:pPr>
            <a:r>
              <a:rPr lang="en-US" altLang="en-US" sz="1050" dirty="0" smtClean="0">
                <a:solidFill>
                  <a:schemeClr val="accent2"/>
                </a:solidFill>
                <a:ea typeface="ＭＳ Ｐゴシック" pitchFamily="34" charset="-128"/>
              </a:rPr>
              <a:t>Target 20: By 2020, the mobilization of financial resources for effectively implementing the Strategic Plan for Biodiversity 2011-2020 from all sources,, should increase substantially.</a:t>
            </a:r>
          </a:p>
        </p:txBody>
      </p:sp>
    </p:spTree>
    <p:extLst>
      <p:ext uri="{BB962C8B-B14F-4D97-AF65-F5344CB8AC3E}">
        <p14:creationId xmlns:p14="http://schemas.microsoft.com/office/powerpoint/2010/main" val="1159378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7"/>
          <p:cNvSpPr txBox="1">
            <a:spLocks noChangeArrowheads="1"/>
          </p:cNvSpPr>
          <p:nvPr/>
        </p:nvSpPr>
        <p:spPr bwMode="auto">
          <a:xfrm>
            <a:off x="912813" y="1317625"/>
            <a:ext cx="1336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Understand values</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325563"/>
            <a:ext cx="6064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75" y="2371725"/>
            <a:ext cx="585788"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Box 6"/>
          <p:cNvSpPr txBox="1">
            <a:spLocks noChangeArrowheads="1"/>
          </p:cNvSpPr>
          <p:nvPr/>
        </p:nvSpPr>
        <p:spPr bwMode="auto">
          <a:xfrm>
            <a:off x="912813" y="2363788"/>
            <a:ext cx="1336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Mainstream biodiversity</a:t>
            </a:r>
          </a:p>
        </p:txBody>
      </p:sp>
      <p:pic>
        <p:nvPicPr>
          <p:cNvPr id="819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433763"/>
            <a:ext cx="5937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TextBox 8"/>
          <p:cNvSpPr txBox="1">
            <a:spLocks noChangeArrowheads="1"/>
          </p:cNvSpPr>
          <p:nvPr/>
        </p:nvSpPr>
        <p:spPr bwMode="auto">
          <a:xfrm>
            <a:off x="931863" y="3433763"/>
            <a:ext cx="1335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Address incentives</a:t>
            </a:r>
          </a:p>
        </p:txBody>
      </p:sp>
      <p:pic>
        <p:nvPicPr>
          <p:cNvPr id="820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3" y="4540250"/>
            <a:ext cx="5921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1" name="TextBox 10"/>
          <p:cNvSpPr txBox="1">
            <a:spLocks noChangeArrowheads="1"/>
          </p:cNvSpPr>
          <p:nvPr/>
        </p:nvSpPr>
        <p:spPr bwMode="auto">
          <a:xfrm>
            <a:off x="874713" y="4540250"/>
            <a:ext cx="1336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Sustainable production</a:t>
            </a:r>
          </a:p>
        </p:txBody>
      </p:sp>
      <p:pic>
        <p:nvPicPr>
          <p:cNvPr id="82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0" y="5607050"/>
            <a:ext cx="60007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3" name="TextBox 12"/>
          <p:cNvSpPr txBox="1">
            <a:spLocks noChangeArrowheads="1"/>
          </p:cNvSpPr>
          <p:nvPr/>
        </p:nvSpPr>
        <p:spPr bwMode="auto">
          <a:xfrm>
            <a:off x="920750" y="5589588"/>
            <a:ext cx="1336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Halve rate of loss</a:t>
            </a:r>
          </a:p>
        </p:txBody>
      </p:sp>
      <p:pic>
        <p:nvPicPr>
          <p:cNvPr id="820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1563" y="1320800"/>
            <a:ext cx="5921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5" name="TextBox 14"/>
          <p:cNvSpPr txBox="1">
            <a:spLocks noChangeArrowheads="1"/>
          </p:cNvSpPr>
          <p:nvPr/>
        </p:nvSpPr>
        <p:spPr bwMode="auto">
          <a:xfrm>
            <a:off x="2933700" y="1317625"/>
            <a:ext cx="1336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Sustainable fisheries</a:t>
            </a:r>
          </a:p>
        </p:txBody>
      </p:sp>
      <p:sp>
        <p:nvSpPr>
          <p:cNvPr id="8206" name="TextBox 15"/>
          <p:cNvSpPr txBox="1">
            <a:spLocks noChangeArrowheads="1"/>
          </p:cNvSpPr>
          <p:nvPr/>
        </p:nvSpPr>
        <p:spPr bwMode="auto">
          <a:xfrm>
            <a:off x="2903538" y="2371725"/>
            <a:ext cx="1336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Manage within limits</a:t>
            </a:r>
          </a:p>
        </p:txBody>
      </p:sp>
      <p:pic>
        <p:nvPicPr>
          <p:cNvPr id="820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7750" y="2371725"/>
            <a:ext cx="5857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3492500"/>
            <a:ext cx="5857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9" name="TextBox 19"/>
          <p:cNvSpPr txBox="1">
            <a:spLocks noChangeArrowheads="1"/>
          </p:cNvSpPr>
          <p:nvPr/>
        </p:nvSpPr>
        <p:spPr bwMode="auto">
          <a:xfrm>
            <a:off x="2794000" y="3513138"/>
            <a:ext cx="1335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dirty="0" smtClean="0">
                <a:solidFill>
                  <a:srgbClr val="000000"/>
                </a:solidFill>
              </a:rPr>
              <a:t>Reduce pollution</a:t>
            </a:r>
          </a:p>
        </p:txBody>
      </p:sp>
      <p:sp>
        <p:nvSpPr>
          <p:cNvPr id="8210" name="TextBox 20"/>
          <p:cNvSpPr txBox="1">
            <a:spLocks noChangeArrowheads="1"/>
          </p:cNvSpPr>
          <p:nvPr/>
        </p:nvSpPr>
        <p:spPr bwMode="auto">
          <a:xfrm>
            <a:off x="2897188" y="4640263"/>
            <a:ext cx="1268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Reduce </a:t>
            </a:r>
          </a:p>
          <a:p>
            <a:pPr algn="ctr" eaLnBrk="1" fontAlgn="base" hangingPunct="1">
              <a:spcBef>
                <a:spcPct val="0"/>
              </a:spcBef>
              <a:spcAft>
                <a:spcPct val="0"/>
              </a:spcAft>
            </a:pPr>
            <a:r>
              <a:rPr lang="en-US" altLang="en-US" smtClean="0">
                <a:solidFill>
                  <a:srgbClr val="000000"/>
                </a:solidFill>
              </a:rPr>
              <a:t>invasive spp.</a:t>
            </a:r>
          </a:p>
        </p:txBody>
      </p:sp>
      <p:sp>
        <p:nvSpPr>
          <p:cNvPr id="8211" name="TextBox 21"/>
          <p:cNvSpPr txBox="1">
            <a:spLocks noChangeArrowheads="1"/>
          </p:cNvSpPr>
          <p:nvPr/>
        </p:nvSpPr>
        <p:spPr bwMode="auto">
          <a:xfrm>
            <a:off x="2838450" y="5665788"/>
            <a:ext cx="1290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Minimize reef loss</a:t>
            </a:r>
          </a:p>
        </p:txBody>
      </p:sp>
      <p:sp>
        <p:nvSpPr>
          <p:cNvPr id="8212" name="TextBox 22"/>
          <p:cNvSpPr txBox="1">
            <a:spLocks noChangeArrowheads="1"/>
          </p:cNvSpPr>
          <p:nvPr/>
        </p:nvSpPr>
        <p:spPr bwMode="auto">
          <a:xfrm>
            <a:off x="5059363" y="1287463"/>
            <a:ext cx="1335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Protected areas</a:t>
            </a:r>
          </a:p>
        </p:txBody>
      </p:sp>
      <p:sp>
        <p:nvSpPr>
          <p:cNvPr id="8213" name="TextBox 23"/>
          <p:cNvSpPr txBox="1">
            <a:spLocks noChangeArrowheads="1"/>
          </p:cNvSpPr>
          <p:nvPr/>
        </p:nvSpPr>
        <p:spPr bwMode="auto">
          <a:xfrm>
            <a:off x="5106988" y="2108200"/>
            <a:ext cx="1335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Prevent extinctions</a:t>
            </a:r>
          </a:p>
        </p:txBody>
      </p:sp>
      <p:sp>
        <p:nvSpPr>
          <p:cNvPr id="8214" name="TextBox 24"/>
          <p:cNvSpPr txBox="1">
            <a:spLocks noChangeArrowheads="1"/>
          </p:cNvSpPr>
          <p:nvPr/>
        </p:nvSpPr>
        <p:spPr bwMode="auto">
          <a:xfrm>
            <a:off x="5118100" y="2925763"/>
            <a:ext cx="1335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Conserve gene pool</a:t>
            </a:r>
          </a:p>
        </p:txBody>
      </p:sp>
      <p:sp>
        <p:nvSpPr>
          <p:cNvPr id="8215" name="TextBox 25"/>
          <p:cNvSpPr txBox="1">
            <a:spLocks noChangeArrowheads="1"/>
          </p:cNvSpPr>
          <p:nvPr/>
        </p:nvSpPr>
        <p:spPr bwMode="auto">
          <a:xfrm>
            <a:off x="5116513" y="4718050"/>
            <a:ext cx="1335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Restore ecosystems</a:t>
            </a:r>
          </a:p>
        </p:txBody>
      </p:sp>
      <p:sp>
        <p:nvSpPr>
          <p:cNvPr id="8216" name="TextBox 26"/>
          <p:cNvSpPr txBox="1">
            <a:spLocks noChangeArrowheads="1"/>
          </p:cNvSpPr>
          <p:nvPr/>
        </p:nvSpPr>
        <p:spPr bwMode="auto">
          <a:xfrm>
            <a:off x="5141913" y="5732463"/>
            <a:ext cx="1335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Enhance resilience</a:t>
            </a:r>
          </a:p>
        </p:txBody>
      </p:sp>
      <p:sp>
        <p:nvSpPr>
          <p:cNvPr id="8217" name="TextBox 27"/>
          <p:cNvSpPr txBox="1">
            <a:spLocks noChangeArrowheads="1"/>
          </p:cNvSpPr>
          <p:nvPr/>
        </p:nvSpPr>
        <p:spPr bwMode="auto">
          <a:xfrm>
            <a:off x="7391400" y="1338263"/>
            <a:ext cx="1336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Implement Nagoya Prot.</a:t>
            </a:r>
          </a:p>
        </p:txBody>
      </p:sp>
      <p:sp>
        <p:nvSpPr>
          <p:cNvPr id="8218" name="TextBox 28"/>
          <p:cNvSpPr txBox="1">
            <a:spLocks noChangeArrowheads="1"/>
          </p:cNvSpPr>
          <p:nvPr/>
        </p:nvSpPr>
        <p:spPr bwMode="auto">
          <a:xfrm>
            <a:off x="7435850" y="3081338"/>
            <a:ext cx="1335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Revise NBSAPs</a:t>
            </a:r>
          </a:p>
        </p:txBody>
      </p:sp>
      <p:sp>
        <p:nvSpPr>
          <p:cNvPr id="8219" name="TextBox 29"/>
          <p:cNvSpPr txBox="1">
            <a:spLocks noChangeArrowheads="1"/>
          </p:cNvSpPr>
          <p:nvPr/>
        </p:nvSpPr>
        <p:spPr bwMode="auto">
          <a:xfrm>
            <a:off x="7389813" y="3919538"/>
            <a:ext cx="1336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Respect and  conserve TK</a:t>
            </a:r>
          </a:p>
        </p:txBody>
      </p:sp>
      <p:sp>
        <p:nvSpPr>
          <p:cNvPr id="8220" name="TextBox 30"/>
          <p:cNvSpPr txBox="1">
            <a:spLocks noChangeArrowheads="1"/>
          </p:cNvSpPr>
          <p:nvPr/>
        </p:nvSpPr>
        <p:spPr bwMode="auto">
          <a:xfrm>
            <a:off x="7437438" y="4740275"/>
            <a:ext cx="1336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Improve knowledge</a:t>
            </a:r>
          </a:p>
        </p:txBody>
      </p:sp>
      <p:sp>
        <p:nvSpPr>
          <p:cNvPr id="8221" name="TextBox 31"/>
          <p:cNvSpPr txBox="1">
            <a:spLocks noChangeArrowheads="1"/>
          </p:cNvSpPr>
          <p:nvPr/>
        </p:nvSpPr>
        <p:spPr bwMode="auto">
          <a:xfrm>
            <a:off x="7450138" y="5683250"/>
            <a:ext cx="1335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Mobilize resources</a:t>
            </a:r>
          </a:p>
        </p:txBody>
      </p:sp>
      <p:pic>
        <p:nvPicPr>
          <p:cNvPr id="822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6950" y="4637088"/>
            <a:ext cx="58578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3"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9650" y="5665788"/>
            <a:ext cx="58578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4"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6125" y="1308100"/>
            <a:ext cx="59213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5"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1838" y="2135188"/>
            <a:ext cx="62071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6"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4700" y="3009900"/>
            <a:ext cx="5778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7"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0" y="4768850"/>
            <a:ext cx="6000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9"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6125" y="5737225"/>
            <a:ext cx="58578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0"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75450" y="1338263"/>
            <a:ext cx="58578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1"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04025" y="3111500"/>
            <a:ext cx="58578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2"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18313" y="4006850"/>
            <a:ext cx="571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3"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56413" y="4854575"/>
            <a:ext cx="5937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4" name="Picture 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64350" y="5757863"/>
            <a:ext cx="577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276226" y="498475"/>
            <a:ext cx="3963987" cy="61468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4" name="Rounded Rectangle 43"/>
          <p:cNvSpPr/>
          <p:nvPr/>
        </p:nvSpPr>
        <p:spPr>
          <a:xfrm>
            <a:off x="4306888" y="711200"/>
            <a:ext cx="2170112" cy="3181350"/>
          </a:xfrm>
          <a:prstGeom prst="roundRect">
            <a:avLst/>
          </a:prstGeom>
          <a:solidFill>
            <a:schemeClr val="accent2">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5" name="Rounded Rectangle 44"/>
          <p:cNvSpPr/>
          <p:nvPr/>
        </p:nvSpPr>
        <p:spPr>
          <a:xfrm>
            <a:off x="4321380" y="3909218"/>
            <a:ext cx="2168525" cy="2824163"/>
          </a:xfrm>
          <a:prstGeom prst="round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Rounded Rectangle 45"/>
          <p:cNvSpPr/>
          <p:nvPr/>
        </p:nvSpPr>
        <p:spPr>
          <a:xfrm>
            <a:off x="6583363" y="703263"/>
            <a:ext cx="2335212" cy="1573212"/>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 name="Rounded Rectangle 46"/>
          <p:cNvSpPr/>
          <p:nvPr/>
        </p:nvSpPr>
        <p:spPr>
          <a:xfrm>
            <a:off x="6583363" y="2390775"/>
            <a:ext cx="2335212" cy="4440238"/>
          </a:xfrm>
          <a:prstGeom prst="roundRect">
            <a:avLst/>
          </a:prstGeom>
          <a:solidFill>
            <a:srgbClr val="7030A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240" name="TextBox 47"/>
          <p:cNvSpPr txBox="1">
            <a:spLocks noChangeArrowheads="1"/>
          </p:cNvSpPr>
          <p:nvPr/>
        </p:nvSpPr>
        <p:spPr bwMode="auto">
          <a:xfrm>
            <a:off x="323850" y="749300"/>
            <a:ext cx="384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dirty="0" smtClean="0">
                <a:solidFill>
                  <a:srgbClr val="000000"/>
                </a:solidFill>
              </a:rPr>
              <a:t>Biodiversity mainstreaming</a:t>
            </a:r>
          </a:p>
        </p:txBody>
      </p:sp>
      <p:sp>
        <p:nvSpPr>
          <p:cNvPr id="8241" name="TextBox 48"/>
          <p:cNvSpPr txBox="1">
            <a:spLocks noChangeArrowheads="1"/>
          </p:cNvSpPr>
          <p:nvPr/>
        </p:nvSpPr>
        <p:spPr bwMode="auto">
          <a:xfrm>
            <a:off x="4306888" y="704850"/>
            <a:ext cx="2170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Protection</a:t>
            </a:r>
          </a:p>
        </p:txBody>
      </p:sp>
      <p:sp>
        <p:nvSpPr>
          <p:cNvPr id="8242" name="TextBox 49"/>
          <p:cNvSpPr txBox="1">
            <a:spLocks noChangeArrowheads="1"/>
          </p:cNvSpPr>
          <p:nvPr/>
        </p:nvSpPr>
        <p:spPr bwMode="auto">
          <a:xfrm>
            <a:off x="4341813" y="4033838"/>
            <a:ext cx="2170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Restoration</a:t>
            </a:r>
          </a:p>
        </p:txBody>
      </p:sp>
      <p:sp>
        <p:nvSpPr>
          <p:cNvPr id="8243" name="TextBox 50"/>
          <p:cNvSpPr txBox="1">
            <a:spLocks noChangeArrowheads="1"/>
          </p:cNvSpPr>
          <p:nvPr/>
        </p:nvSpPr>
        <p:spPr bwMode="auto">
          <a:xfrm>
            <a:off x="6662738" y="715963"/>
            <a:ext cx="2168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ABS</a:t>
            </a:r>
          </a:p>
        </p:txBody>
      </p:sp>
      <p:sp>
        <p:nvSpPr>
          <p:cNvPr id="8244" name="TextBox 51"/>
          <p:cNvSpPr txBox="1">
            <a:spLocks noChangeArrowheads="1"/>
          </p:cNvSpPr>
          <p:nvPr/>
        </p:nvSpPr>
        <p:spPr bwMode="auto">
          <a:xfrm>
            <a:off x="6640513" y="2436813"/>
            <a:ext cx="2168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mtClean="0">
                <a:solidFill>
                  <a:srgbClr val="000000"/>
                </a:solidFill>
              </a:rPr>
              <a:t>Enabling</a:t>
            </a:r>
          </a:p>
        </p:txBody>
      </p:sp>
    </p:spTree>
    <p:extLst>
      <p:ext uri="{BB962C8B-B14F-4D97-AF65-F5344CB8AC3E}">
        <p14:creationId xmlns:p14="http://schemas.microsoft.com/office/powerpoint/2010/main" val="2906065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8545" y="152400"/>
            <a:ext cx="8229600" cy="457200"/>
          </a:xfrm>
          <a:solidFill>
            <a:srgbClr val="78A200"/>
          </a:solidFill>
        </p:spPr>
        <p:txBody>
          <a:bodyPr>
            <a:normAutofit fontScale="90000"/>
          </a:bodyPr>
          <a:lstStyle/>
          <a:p>
            <a:pPr algn="ctr"/>
            <a:r>
              <a:rPr lang="en-US" sz="2800" b="1" dirty="0" smtClean="0">
                <a:solidFill>
                  <a:schemeClr val="bg1"/>
                </a:solidFill>
                <a:latin typeface="Arial" pitchFamily="34" charset="0"/>
                <a:cs typeface="Arial" pitchFamily="34" charset="0"/>
              </a:rPr>
              <a:t>GEF-6 Biodiversity Strategy</a:t>
            </a:r>
            <a:endParaRPr lang="en-US" sz="2800" b="1" dirty="0">
              <a:solidFill>
                <a:schemeClr val="bg1"/>
              </a:solidFill>
              <a:latin typeface="Arial" pitchFamily="34" charset="0"/>
              <a:cs typeface="Arial" pitchFamily="34" charset="0"/>
            </a:endParaRPr>
          </a:p>
        </p:txBody>
      </p:sp>
      <p:sp>
        <p:nvSpPr>
          <p:cNvPr id="2" name="Rounded Rectangle 1"/>
          <p:cNvSpPr/>
          <p:nvPr/>
        </p:nvSpPr>
        <p:spPr>
          <a:xfrm>
            <a:off x="6248400" y="4546523"/>
            <a:ext cx="2745459" cy="772886"/>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smtClean="0">
                <a:solidFill>
                  <a:prstClr val="white"/>
                </a:solidFill>
              </a:rPr>
              <a:t>10. Integration of biodiversity and ecosystem services into development and finance planning</a:t>
            </a:r>
            <a:endParaRPr lang="en-US" sz="1200" dirty="0">
              <a:solidFill>
                <a:prstClr val="white"/>
              </a:solidFill>
            </a:endParaRPr>
          </a:p>
        </p:txBody>
      </p:sp>
      <p:sp>
        <p:nvSpPr>
          <p:cNvPr id="7" name="Rounded Rectangle 6"/>
          <p:cNvSpPr/>
          <p:nvPr/>
        </p:nvSpPr>
        <p:spPr>
          <a:xfrm>
            <a:off x="388545" y="685800"/>
            <a:ext cx="8246068" cy="91440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black"/>
                </a:solidFill>
              </a:rPr>
              <a:t>Goal: To maintain globally significant biodiversity and the ecosystem goods and services that it provides to society</a:t>
            </a:r>
          </a:p>
        </p:txBody>
      </p:sp>
      <p:sp>
        <p:nvSpPr>
          <p:cNvPr id="14" name="Up Arrow 13"/>
          <p:cNvSpPr/>
          <p:nvPr/>
        </p:nvSpPr>
        <p:spPr>
          <a:xfrm>
            <a:off x="632553" y="3060154"/>
            <a:ext cx="1002105" cy="292006"/>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16" name="Up Arrow 15"/>
          <p:cNvSpPr/>
          <p:nvPr/>
        </p:nvSpPr>
        <p:spPr>
          <a:xfrm>
            <a:off x="2806376" y="3060154"/>
            <a:ext cx="966266" cy="275757"/>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27" name="Up Arrow 26"/>
          <p:cNvSpPr/>
          <p:nvPr/>
        </p:nvSpPr>
        <p:spPr>
          <a:xfrm>
            <a:off x="7018807" y="3086551"/>
            <a:ext cx="958082" cy="287015"/>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17" name="Rounded Rectangle 16"/>
          <p:cNvSpPr/>
          <p:nvPr/>
        </p:nvSpPr>
        <p:spPr>
          <a:xfrm>
            <a:off x="182612" y="1737555"/>
            <a:ext cx="2027188" cy="1214251"/>
          </a:xfrm>
          <a:prstGeom prst="roundRect">
            <a:avLst/>
          </a:prstGeom>
          <a:solidFill>
            <a:schemeClr val="accent3">
              <a:lumMod val="50000"/>
            </a:schemeClr>
          </a:solidFill>
          <a:ln>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BD1:  </a:t>
            </a:r>
            <a:r>
              <a:rPr lang="en-US" sz="1600" b="1" dirty="0">
                <a:solidFill>
                  <a:prstClr val="white"/>
                </a:solidFill>
              </a:rPr>
              <a:t>Improve Sustainability of Protected Area </a:t>
            </a:r>
            <a:r>
              <a:rPr lang="en-US" sz="1600" b="1" dirty="0" smtClean="0">
                <a:solidFill>
                  <a:prstClr val="white"/>
                </a:solidFill>
              </a:rPr>
              <a:t>Systems</a:t>
            </a:r>
            <a:endParaRPr lang="en-US" sz="1600" b="1" dirty="0">
              <a:solidFill>
                <a:prstClr val="white"/>
              </a:solidFill>
            </a:endParaRPr>
          </a:p>
        </p:txBody>
      </p:sp>
      <p:sp>
        <p:nvSpPr>
          <p:cNvPr id="18" name="Rounded Rectangle 17"/>
          <p:cNvSpPr/>
          <p:nvPr/>
        </p:nvSpPr>
        <p:spPr>
          <a:xfrm>
            <a:off x="2362200" y="1737555"/>
            <a:ext cx="1752600" cy="1214251"/>
          </a:xfrm>
          <a:prstGeom prst="roundRect">
            <a:avLst/>
          </a:prstGeom>
          <a:solidFill>
            <a:schemeClr val="accent3">
              <a:lumMod val="50000"/>
            </a:schemeClr>
          </a:solidFill>
          <a:ln>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BD 2: </a:t>
            </a:r>
            <a:r>
              <a:rPr lang="en-US" sz="1600" b="1" dirty="0">
                <a:solidFill>
                  <a:prstClr val="white"/>
                </a:solidFill>
              </a:rPr>
              <a:t>Reduce </a:t>
            </a:r>
            <a:r>
              <a:rPr lang="en-US" sz="1600" b="1" dirty="0" smtClean="0">
                <a:solidFill>
                  <a:prstClr val="white"/>
                </a:solidFill>
              </a:rPr>
              <a:t>Threats </a:t>
            </a:r>
            <a:r>
              <a:rPr lang="en-US" sz="1600" b="1" dirty="0">
                <a:solidFill>
                  <a:prstClr val="white"/>
                </a:solidFill>
              </a:rPr>
              <a:t>to Globally Significant  Biodiversity </a:t>
            </a:r>
          </a:p>
        </p:txBody>
      </p:sp>
      <p:sp>
        <p:nvSpPr>
          <p:cNvPr id="19" name="Rounded Rectangle 18"/>
          <p:cNvSpPr/>
          <p:nvPr/>
        </p:nvSpPr>
        <p:spPr>
          <a:xfrm>
            <a:off x="6248400" y="1737553"/>
            <a:ext cx="2752580" cy="1214251"/>
          </a:xfrm>
          <a:prstGeom prst="roundRect">
            <a:avLst/>
          </a:prstGeom>
          <a:solidFill>
            <a:schemeClr val="accent3">
              <a:lumMod val="50000"/>
            </a:schemeClr>
          </a:solidFill>
          <a:ln>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smtClean="0">
                <a:solidFill>
                  <a:prstClr val="white"/>
                </a:solidFill>
              </a:rPr>
              <a:t>BD4: Mainstream </a:t>
            </a:r>
            <a:r>
              <a:rPr lang="en-US" sz="1400" b="1" dirty="0">
                <a:solidFill>
                  <a:prstClr val="white"/>
                </a:solidFill>
              </a:rPr>
              <a:t>Biodiversity Conservation and Sustainable Use </a:t>
            </a:r>
            <a:r>
              <a:rPr lang="en-US" sz="1400" b="1" dirty="0" smtClean="0">
                <a:solidFill>
                  <a:prstClr val="white"/>
                </a:solidFill>
              </a:rPr>
              <a:t>into </a:t>
            </a:r>
            <a:r>
              <a:rPr lang="en-US" sz="1400" b="1" dirty="0">
                <a:solidFill>
                  <a:prstClr val="white"/>
                </a:solidFill>
              </a:rPr>
              <a:t>Production Landscapes</a:t>
            </a:r>
            <a:r>
              <a:rPr lang="en-US" sz="1400" b="1" dirty="0" smtClean="0">
                <a:solidFill>
                  <a:prstClr val="white"/>
                </a:solidFill>
              </a:rPr>
              <a:t>/ Seascapes </a:t>
            </a:r>
            <a:r>
              <a:rPr lang="en-US" sz="1400" b="1" dirty="0">
                <a:solidFill>
                  <a:prstClr val="white"/>
                </a:solidFill>
              </a:rPr>
              <a:t>and Sectors </a:t>
            </a:r>
          </a:p>
        </p:txBody>
      </p:sp>
      <p:sp>
        <p:nvSpPr>
          <p:cNvPr id="22" name="Rounded Rectangle 21"/>
          <p:cNvSpPr/>
          <p:nvPr/>
        </p:nvSpPr>
        <p:spPr>
          <a:xfrm>
            <a:off x="182612" y="3545395"/>
            <a:ext cx="2027188" cy="1265556"/>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smtClean="0">
                <a:solidFill>
                  <a:prstClr val="white"/>
                </a:solidFill>
              </a:rPr>
              <a:t>1. Improving financial </a:t>
            </a:r>
            <a:r>
              <a:rPr lang="en-US" sz="1200" dirty="0">
                <a:solidFill>
                  <a:prstClr val="white"/>
                </a:solidFill>
              </a:rPr>
              <a:t>sustainability and effective management of </a:t>
            </a:r>
            <a:r>
              <a:rPr lang="en-US" sz="1200" dirty="0" smtClean="0">
                <a:solidFill>
                  <a:prstClr val="white"/>
                </a:solidFill>
              </a:rPr>
              <a:t>the national </a:t>
            </a:r>
            <a:r>
              <a:rPr lang="en-US" sz="1200" dirty="0">
                <a:solidFill>
                  <a:prstClr val="white"/>
                </a:solidFill>
              </a:rPr>
              <a:t>ecological infrastructure</a:t>
            </a:r>
          </a:p>
        </p:txBody>
      </p:sp>
      <p:sp>
        <p:nvSpPr>
          <p:cNvPr id="23" name="Rounded Rectangle 22"/>
          <p:cNvSpPr/>
          <p:nvPr/>
        </p:nvSpPr>
        <p:spPr>
          <a:xfrm>
            <a:off x="182612" y="4953000"/>
            <a:ext cx="2027188" cy="1295400"/>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smtClean="0">
                <a:solidFill>
                  <a:prstClr val="white"/>
                </a:solidFill>
              </a:rPr>
              <a:t>2 </a:t>
            </a:r>
            <a:r>
              <a:rPr lang="en-US" sz="1200" dirty="0">
                <a:solidFill>
                  <a:prstClr val="white"/>
                </a:solidFill>
              </a:rPr>
              <a:t>. </a:t>
            </a:r>
            <a:r>
              <a:rPr lang="en-US" sz="1200" dirty="0" smtClean="0">
                <a:solidFill>
                  <a:prstClr val="white"/>
                </a:solidFill>
              </a:rPr>
              <a:t>Nature’s Last Stand: Expanding </a:t>
            </a:r>
            <a:r>
              <a:rPr lang="en-US" sz="1200" dirty="0">
                <a:solidFill>
                  <a:prstClr val="white"/>
                </a:solidFill>
              </a:rPr>
              <a:t>the reach of the global protected area estate.</a:t>
            </a:r>
          </a:p>
        </p:txBody>
      </p:sp>
      <p:sp>
        <p:nvSpPr>
          <p:cNvPr id="25" name="Rounded Rectangle 24"/>
          <p:cNvSpPr/>
          <p:nvPr/>
        </p:nvSpPr>
        <p:spPr>
          <a:xfrm>
            <a:off x="2362200" y="3546106"/>
            <a:ext cx="1752600" cy="782703"/>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smtClean="0">
                <a:solidFill>
                  <a:prstClr val="white"/>
                </a:solidFill>
              </a:rPr>
              <a:t>3. </a:t>
            </a:r>
            <a:r>
              <a:rPr lang="en-US" sz="1200" dirty="0">
                <a:solidFill>
                  <a:prstClr val="white"/>
                </a:solidFill>
              </a:rPr>
              <a:t>Preventing </a:t>
            </a:r>
            <a:r>
              <a:rPr lang="en-US" sz="1200" dirty="0" smtClean="0">
                <a:solidFill>
                  <a:prstClr val="white"/>
                </a:solidFill>
              </a:rPr>
              <a:t>the extinction </a:t>
            </a:r>
            <a:r>
              <a:rPr lang="en-US" sz="1200" dirty="0">
                <a:solidFill>
                  <a:prstClr val="white"/>
                </a:solidFill>
              </a:rPr>
              <a:t>of known threatened species</a:t>
            </a:r>
          </a:p>
        </p:txBody>
      </p:sp>
      <p:sp>
        <p:nvSpPr>
          <p:cNvPr id="28" name="Rounded Rectangle 27"/>
          <p:cNvSpPr/>
          <p:nvPr/>
        </p:nvSpPr>
        <p:spPr>
          <a:xfrm>
            <a:off x="6248400" y="3546725"/>
            <a:ext cx="2763527" cy="782084"/>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smtClean="0">
                <a:solidFill>
                  <a:prstClr val="white"/>
                </a:solidFill>
              </a:rPr>
              <a:t>9. Managing </a:t>
            </a:r>
            <a:r>
              <a:rPr lang="en-US" sz="1200" dirty="0">
                <a:solidFill>
                  <a:prstClr val="white"/>
                </a:solidFill>
              </a:rPr>
              <a:t>the </a:t>
            </a:r>
            <a:r>
              <a:rPr lang="en-US" sz="1200" dirty="0" smtClean="0">
                <a:solidFill>
                  <a:prstClr val="white"/>
                </a:solidFill>
              </a:rPr>
              <a:t>human-biodiversity interface</a:t>
            </a:r>
            <a:endParaRPr lang="en-US" sz="1200" dirty="0">
              <a:solidFill>
                <a:prstClr val="white"/>
              </a:solidFill>
            </a:endParaRPr>
          </a:p>
        </p:txBody>
      </p:sp>
      <p:sp>
        <p:nvSpPr>
          <p:cNvPr id="29" name="Rounded Rectangle 28"/>
          <p:cNvSpPr/>
          <p:nvPr/>
        </p:nvSpPr>
        <p:spPr>
          <a:xfrm>
            <a:off x="2377155" y="4419600"/>
            <a:ext cx="1752600" cy="782703"/>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a:solidFill>
                  <a:prstClr val="white"/>
                </a:solidFill>
              </a:rPr>
              <a:t>4</a:t>
            </a:r>
            <a:r>
              <a:rPr lang="en-US" sz="1200" dirty="0" smtClean="0">
                <a:solidFill>
                  <a:prstClr val="white"/>
                </a:solidFill>
              </a:rPr>
              <a:t>. </a:t>
            </a:r>
            <a:r>
              <a:rPr lang="en-US" sz="1200" dirty="0">
                <a:solidFill>
                  <a:prstClr val="white"/>
                </a:solidFill>
              </a:rPr>
              <a:t>Prevention, control, and </a:t>
            </a:r>
            <a:r>
              <a:rPr lang="en-US" sz="1200" dirty="0" smtClean="0">
                <a:solidFill>
                  <a:prstClr val="white"/>
                </a:solidFill>
              </a:rPr>
              <a:t>management </a:t>
            </a:r>
            <a:r>
              <a:rPr lang="en-US" sz="1200" dirty="0">
                <a:solidFill>
                  <a:prstClr val="white"/>
                </a:solidFill>
              </a:rPr>
              <a:t>of </a:t>
            </a:r>
            <a:r>
              <a:rPr lang="en-US" sz="1200" dirty="0" smtClean="0">
                <a:solidFill>
                  <a:prstClr val="white"/>
                </a:solidFill>
              </a:rPr>
              <a:t>invasive </a:t>
            </a:r>
            <a:r>
              <a:rPr lang="en-US" sz="1200" dirty="0">
                <a:solidFill>
                  <a:prstClr val="white"/>
                </a:solidFill>
              </a:rPr>
              <a:t>a</a:t>
            </a:r>
            <a:r>
              <a:rPr lang="en-US" sz="1200" dirty="0" smtClean="0">
                <a:solidFill>
                  <a:prstClr val="white"/>
                </a:solidFill>
              </a:rPr>
              <a:t>lien </a:t>
            </a:r>
            <a:r>
              <a:rPr lang="en-US" sz="1200" dirty="0">
                <a:solidFill>
                  <a:prstClr val="white"/>
                </a:solidFill>
              </a:rPr>
              <a:t>s</a:t>
            </a:r>
            <a:r>
              <a:rPr lang="en-US" sz="1200" dirty="0" smtClean="0">
                <a:solidFill>
                  <a:prstClr val="white"/>
                </a:solidFill>
              </a:rPr>
              <a:t>pecies</a:t>
            </a:r>
            <a:r>
              <a:rPr lang="en-US" sz="1200" dirty="0">
                <a:solidFill>
                  <a:prstClr val="white"/>
                </a:solidFill>
              </a:rPr>
              <a:t>. </a:t>
            </a:r>
          </a:p>
        </p:txBody>
      </p:sp>
      <p:sp>
        <p:nvSpPr>
          <p:cNvPr id="31" name="Rounded Rectangle 30"/>
          <p:cNvSpPr/>
          <p:nvPr/>
        </p:nvSpPr>
        <p:spPr>
          <a:xfrm>
            <a:off x="2362200" y="5354703"/>
            <a:ext cx="1752600" cy="782703"/>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smtClean="0">
                <a:solidFill>
                  <a:prstClr val="white"/>
                </a:solidFill>
              </a:rPr>
              <a:t>5. </a:t>
            </a:r>
            <a:r>
              <a:rPr lang="en-US" sz="1200" dirty="0">
                <a:solidFill>
                  <a:prstClr val="white"/>
                </a:solidFill>
              </a:rPr>
              <a:t>Implementing the Cartagena Protocol of Biosafety</a:t>
            </a:r>
          </a:p>
        </p:txBody>
      </p:sp>
      <p:sp>
        <p:nvSpPr>
          <p:cNvPr id="32" name="Rounded Rectangle 31"/>
          <p:cNvSpPr/>
          <p:nvPr/>
        </p:nvSpPr>
        <p:spPr>
          <a:xfrm>
            <a:off x="4305082" y="1747525"/>
            <a:ext cx="1752600" cy="1214251"/>
          </a:xfrm>
          <a:prstGeom prst="roundRect">
            <a:avLst/>
          </a:prstGeom>
          <a:solidFill>
            <a:schemeClr val="accent3">
              <a:lumMod val="50000"/>
            </a:schemeClr>
          </a:solidFill>
          <a:ln>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BD 3: Sustainably Use Biodiversity </a:t>
            </a:r>
            <a:endParaRPr lang="en-US" sz="1600" b="1" dirty="0">
              <a:solidFill>
                <a:prstClr val="white"/>
              </a:solidFill>
            </a:endParaRPr>
          </a:p>
        </p:txBody>
      </p:sp>
      <p:sp>
        <p:nvSpPr>
          <p:cNvPr id="33" name="Rounded Rectangle 32"/>
          <p:cNvSpPr/>
          <p:nvPr/>
        </p:nvSpPr>
        <p:spPr>
          <a:xfrm>
            <a:off x="4288346" y="3545395"/>
            <a:ext cx="1786071" cy="782703"/>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a:solidFill>
                  <a:prstClr val="white"/>
                </a:solidFill>
              </a:rPr>
              <a:t>6</a:t>
            </a:r>
            <a:r>
              <a:rPr lang="en-US" sz="1200" dirty="0" smtClean="0">
                <a:solidFill>
                  <a:prstClr val="white"/>
                </a:solidFill>
              </a:rPr>
              <a:t>. </a:t>
            </a:r>
            <a:r>
              <a:rPr lang="en-US" sz="1200" dirty="0">
                <a:solidFill>
                  <a:prstClr val="white"/>
                </a:solidFill>
              </a:rPr>
              <a:t>Ridge to </a:t>
            </a:r>
            <a:r>
              <a:rPr lang="en-US" sz="1200" dirty="0" smtClean="0">
                <a:solidFill>
                  <a:prstClr val="white"/>
                </a:solidFill>
              </a:rPr>
              <a:t>Reef+: </a:t>
            </a:r>
            <a:r>
              <a:rPr lang="en-US" sz="1200" dirty="0">
                <a:solidFill>
                  <a:prstClr val="white"/>
                </a:solidFill>
              </a:rPr>
              <a:t>Maintaining integrity and function of globally significant coral reefs</a:t>
            </a:r>
          </a:p>
        </p:txBody>
      </p:sp>
      <p:sp>
        <p:nvSpPr>
          <p:cNvPr id="34" name="Rounded Rectangle 33"/>
          <p:cNvSpPr/>
          <p:nvPr/>
        </p:nvSpPr>
        <p:spPr>
          <a:xfrm>
            <a:off x="4321817" y="4501149"/>
            <a:ext cx="1752600" cy="782703"/>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a:solidFill>
                  <a:prstClr val="white"/>
                </a:solidFill>
              </a:rPr>
              <a:t>7</a:t>
            </a:r>
            <a:r>
              <a:rPr lang="en-US" sz="1200" dirty="0" smtClean="0">
                <a:solidFill>
                  <a:prstClr val="white"/>
                </a:solidFill>
              </a:rPr>
              <a:t>. </a:t>
            </a:r>
            <a:r>
              <a:rPr lang="en-US" sz="1200" dirty="0">
                <a:solidFill>
                  <a:prstClr val="white"/>
                </a:solidFill>
              </a:rPr>
              <a:t>Securing Agriculture’s Future:  Sustainable use of </a:t>
            </a:r>
            <a:r>
              <a:rPr lang="en-US" sz="1200" dirty="0" smtClean="0">
                <a:solidFill>
                  <a:prstClr val="white"/>
                </a:solidFill>
              </a:rPr>
              <a:t>plant </a:t>
            </a:r>
            <a:r>
              <a:rPr lang="en-US" sz="1200" dirty="0">
                <a:solidFill>
                  <a:prstClr val="white"/>
                </a:solidFill>
              </a:rPr>
              <a:t>and </a:t>
            </a:r>
            <a:r>
              <a:rPr lang="en-US" sz="1200" dirty="0" smtClean="0">
                <a:solidFill>
                  <a:prstClr val="white"/>
                </a:solidFill>
              </a:rPr>
              <a:t>animal </a:t>
            </a:r>
            <a:r>
              <a:rPr lang="en-US" sz="1200" dirty="0">
                <a:solidFill>
                  <a:prstClr val="white"/>
                </a:solidFill>
              </a:rPr>
              <a:t>genetic resources.</a:t>
            </a:r>
          </a:p>
        </p:txBody>
      </p:sp>
      <p:sp>
        <p:nvSpPr>
          <p:cNvPr id="35" name="Rounded Rectangle 34"/>
          <p:cNvSpPr/>
          <p:nvPr/>
        </p:nvSpPr>
        <p:spPr>
          <a:xfrm>
            <a:off x="4321817" y="5416312"/>
            <a:ext cx="1752600" cy="782703"/>
          </a:xfrm>
          <a:prstGeom prst="roundRect">
            <a:avLst/>
          </a:prstGeom>
          <a:solidFill>
            <a:schemeClr val="accent3">
              <a:lumMod val="75000"/>
            </a:schemeClr>
          </a:solidFill>
          <a:ln w="19050">
            <a:solidFill>
              <a:srgbClr val="78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200" dirty="0">
                <a:solidFill>
                  <a:prstClr val="white"/>
                </a:solidFill>
              </a:rPr>
              <a:t>8</a:t>
            </a:r>
            <a:r>
              <a:rPr lang="en-US" sz="1200" dirty="0" smtClean="0">
                <a:solidFill>
                  <a:prstClr val="white"/>
                </a:solidFill>
              </a:rPr>
              <a:t>. </a:t>
            </a:r>
            <a:r>
              <a:rPr lang="en-US" sz="1200" dirty="0">
                <a:solidFill>
                  <a:prstClr val="white"/>
                </a:solidFill>
              </a:rPr>
              <a:t>Implementing the Nagoya Protocol on Access and Benefit Sharing. </a:t>
            </a:r>
          </a:p>
        </p:txBody>
      </p:sp>
      <p:sp>
        <p:nvSpPr>
          <p:cNvPr id="36" name="Up Arrow 35"/>
          <p:cNvSpPr/>
          <p:nvPr/>
        </p:nvSpPr>
        <p:spPr>
          <a:xfrm>
            <a:off x="4698248" y="3098290"/>
            <a:ext cx="966266" cy="275757"/>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Tree>
    <p:extLst>
      <p:ext uri="{BB962C8B-B14F-4D97-AF65-F5344CB8AC3E}">
        <p14:creationId xmlns:p14="http://schemas.microsoft.com/office/powerpoint/2010/main" val="1763855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 y="152400"/>
            <a:ext cx="8915400" cy="914400"/>
          </a:xfrm>
        </p:spPr>
        <p:txBody>
          <a:bodyPr>
            <a:noAutofit/>
          </a:bodyPr>
          <a:lstStyle/>
          <a:p>
            <a:pPr eaLnBrk="1" hangingPunct="1"/>
            <a:r>
              <a:rPr lang="en-US" sz="3200" dirty="0" smtClean="0">
                <a:solidFill>
                  <a:schemeClr val="tx1"/>
                </a:solidFill>
              </a:rPr>
              <a:t>Biodiversity Strategy: Objectives and Programs</a:t>
            </a:r>
          </a:p>
        </p:txBody>
      </p:sp>
      <p:graphicFrame>
        <p:nvGraphicFramePr>
          <p:cNvPr id="2" name="Table 1"/>
          <p:cNvGraphicFramePr>
            <a:graphicFrameLocks noGrp="1"/>
          </p:cNvGraphicFramePr>
          <p:nvPr>
            <p:extLst>
              <p:ext uri="{D42A27DB-BD31-4B8C-83A1-F6EECF244321}">
                <p14:modId xmlns:p14="http://schemas.microsoft.com/office/powerpoint/2010/main" val="3772614030"/>
              </p:ext>
            </p:extLst>
          </p:nvPr>
        </p:nvGraphicFramePr>
        <p:xfrm>
          <a:off x="381000" y="990600"/>
          <a:ext cx="8121190" cy="4495800"/>
        </p:xfrm>
        <a:graphic>
          <a:graphicData uri="http://schemas.openxmlformats.org/drawingml/2006/table">
            <a:tbl>
              <a:tblPr firstRow="1" firstCol="1" bandRow="1" bandCol="1">
                <a:tableStyleId>{5C22544A-7EE6-4342-B048-85BDC9FD1C3A}</a:tableStyleId>
              </a:tblPr>
              <a:tblGrid>
                <a:gridCol w="3693750"/>
                <a:gridCol w="4427440"/>
              </a:tblGrid>
              <a:tr h="673434">
                <a:tc>
                  <a:txBody>
                    <a:bodyPr/>
                    <a:lstStyle/>
                    <a:p>
                      <a:pPr marL="0" marR="0" algn="ctr">
                        <a:lnSpc>
                          <a:spcPct val="115000"/>
                        </a:lnSpc>
                        <a:spcBef>
                          <a:spcPts val="0"/>
                        </a:spcBef>
                        <a:spcAft>
                          <a:spcPts val="0"/>
                        </a:spcAft>
                      </a:pPr>
                      <a:r>
                        <a:rPr lang="en-US" sz="2000" dirty="0">
                          <a:effectLst/>
                          <a:latin typeface="+mj-lt"/>
                        </a:rPr>
                        <a:t>Focal Area Objective</a:t>
                      </a:r>
                      <a:endParaRPr lang="en-US" sz="2000" dirty="0">
                        <a:solidFill>
                          <a:srgbClr val="000000"/>
                        </a:solidFill>
                        <a:effectLst/>
                        <a:latin typeface="+mj-lt"/>
                        <a:ea typeface="ヒラギノ角ゴ Pro W3"/>
                        <a:cs typeface="Times New Roman"/>
                      </a:endParaRPr>
                    </a:p>
                  </a:txBody>
                  <a:tcPr marL="68580" marR="68580" marT="0" marB="0"/>
                </a:tc>
                <a:tc>
                  <a:txBody>
                    <a:bodyPr/>
                    <a:lstStyle/>
                    <a:p>
                      <a:pPr marL="0" marR="0" algn="ctr">
                        <a:lnSpc>
                          <a:spcPct val="115000"/>
                        </a:lnSpc>
                        <a:spcBef>
                          <a:spcPts val="0"/>
                        </a:spcBef>
                        <a:spcAft>
                          <a:spcPts val="0"/>
                        </a:spcAft>
                      </a:pPr>
                      <a:r>
                        <a:rPr lang="en-US" sz="2000" b="1" dirty="0">
                          <a:effectLst/>
                          <a:latin typeface="+mj-lt"/>
                        </a:rPr>
                        <a:t>Focal Area Programs</a:t>
                      </a:r>
                      <a:endParaRPr lang="en-US" sz="2000" b="1" dirty="0">
                        <a:solidFill>
                          <a:srgbClr val="000000"/>
                        </a:solidFill>
                        <a:effectLst/>
                        <a:latin typeface="+mj-lt"/>
                        <a:ea typeface="ヒラギノ角ゴ Pro W3"/>
                        <a:cs typeface="Times New Roman"/>
                      </a:endParaRPr>
                    </a:p>
                  </a:txBody>
                  <a:tcPr marL="68580" marR="68580" marT="0" marB="0"/>
                </a:tc>
              </a:tr>
              <a:tr h="2069404">
                <a:tc>
                  <a:txBody>
                    <a:bodyPr/>
                    <a:lstStyle/>
                    <a:p>
                      <a:pPr marL="0" marR="0">
                        <a:lnSpc>
                          <a:spcPct val="115000"/>
                        </a:lnSpc>
                        <a:spcBef>
                          <a:spcPts val="0"/>
                        </a:spcBef>
                        <a:spcAft>
                          <a:spcPts val="0"/>
                        </a:spcAft>
                      </a:pPr>
                      <a:r>
                        <a:rPr lang="en-US" sz="1800" b="1" spc="10" dirty="0">
                          <a:effectLst/>
                          <a:latin typeface="+mj-lt"/>
                        </a:rPr>
                        <a:t>Objective One: I</a:t>
                      </a:r>
                      <a:r>
                        <a:rPr lang="en-US" sz="1800" b="1" spc="-15" dirty="0">
                          <a:effectLst/>
                          <a:latin typeface="+mj-lt"/>
                        </a:rPr>
                        <a:t>m</a:t>
                      </a:r>
                      <a:r>
                        <a:rPr lang="en-US" sz="1800" b="1" dirty="0">
                          <a:effectLst/>
                          <a:latin typeface="+mj-lt"/>
                        </a:rPr>
                        <a:t>pr</a:t>
                      </a:r>
                      <a:r>
                        <a:rPr lang="en-US" sz="1800" b="1" spc="5" dirty="0">
                          <a:effectLst/>
                          <a:latin typeface="+mj-lt"/>
                        </a:rPr>
                        <a:t>ov</a:t>
                      </a:r>
                      <a:r>
                        <a:rPr lang="en-US" sz="1800" b="1" dirty="0">
                          <a:effectLst/>
                          <a:latin typeface="+mj-lt"/>
                        </a:rPr>
                        <a:t>e </a:t>
                      </a:r>
                      <a:r>
                        <a:rPr lang="en-US" sz="1800" b="1" spc="-5" dirty="0">
                          <a:effectLst/>
                          <a:latin typeface="+mj-lt"/>
                        </a:rPr>
                        <a:t>s</a:t>
                      </a:r>
                      <a:r>
                        <a:rPr lang="en-US" sz="1800" b="1" dirty="0">
                          <a:effectLst/>
                          <a:latin typeface="+mj-lt"/>
                        </a:rPr>
                        <a:t>u</a:t>
                      </a:r>
                      <a:r>
                        <a:rPr lang="en-US" sz="1800" b="1" spc="-5" dirty="0">
                          <a:effectLst/>
                          <a:latin typeface="+mj-lt"/>
                        </a:rPr>
                        <a:t>s</a:t>
                      </a:r>
                      <a:r>
                        <a:rPr lang="en-US" sz="1800" b="1" spc="5" dirty="0">
                          <a:effectLst/>
                          <a:latin typeface="+mj-lt"/>
                        </a:rPr>
                        <a:t>ta</a:t>
                      </a:r>
                      <a:r>
                        <a:rPr lang="en-US" sz="1800" b="1" dirty="0">
                          <a:effectLst/>
                          <a:latin typeface="+mj-lt"/>
                        </a:rPr>
                        <a:t>inabi</a:t>
                      </a:r>
                      <a:r>
                        <a:rPr lang="en-US" sz="1800" b="1" spc="5" dirty="0">
                          <a:effectLst/>
                          <a:latin typeface="+mj-lt"/>
                        </a:rPr>
                        <a:t>l</a:t>
                      </a:r>
                      <a:r>
                        <a:rPr lang="en-US" sz="1800" b="1" dirty="0">
                          <a:effectLst/>
                          <a:latin typeface="+mj-lt"/>
                        </a:rPr>
                        <a:t>ity</a:t>
                      </a:r>
                      <a:r>
                        <a:rPr lang="en-US" sz="1800" b="1" spc="-50" dirty="0">
                          <a:effectLst/>
                          <a:latin typeface="+mj-lt"/>
                        </a:rPr>
                        <a:t> </a:t>
                      </a:r>
                      <a:r>
                        <a:rPr lang="en-US" sz="1800" b="1" spc="5" dirty="0">
                          <a:effectLst/>
                          <a:latin typeface="+mj-lt"/>
                        </a:rPr>
                        <a:t>o</a:t>
                      </a:r>
                      <a:r>
                        <a:rPr lang="en-US" sz="1800" b="1" dirty="0">
                          <a:effectLst/>
                          <a:latin typeface="+mj-lt"/>
                        </a:rPr>
                        <a:t>f pr</a:t>
                      </a:r>
                      <a:r>
                        <a:rPr lang="en-US" sz="1800" b="1" spc="5" dirty="0">
                          <a:effectLst/>
                          <a:latin typeface="+mj-lt"/>
                        </a:rPr>
                        <a:t>ot</a:t>
                      </a:r>
                      <a:r>
                        <a:rPr lang="en-US" sz="1800" b="1" dirty="0">
                          <a:effectLst/>
                          <a:latin typeface="+mj-lt"/>
                        </a:rPr>
                        <a:t>e</a:t>
                      </a:r>
                      <a:r>
                        <a:rPr lang="en-US" sz="1800" b="1" spc="5" dirty="0">
                          <a:effectLst/>
                          <a:latin typeface="+mj-lt"/>
                        </a:rPr>
                        <a:t>ct</a:t>
                      </a:r>
                      <a:r>
                        <a:rPr lang="en-US" sz="1800" b="1" dirty="0">
                          <a:effectLst/>
                          <a:latin typeface="+mj-lt"/>
                        </a:rPr>
                        <a:t>ed</a:t>
                      </a:r>
                      <a:r>
                        <a:rPr lang="en-US" sz="1800" b="1" spc="-40" dirty="0">
                          <a:effectLst/>
                          <a:latin typeface="+mj-lt"/>
                        </a:rPr>
                        <a:t> </a:t>
                      </a:r>
                      <a:r>
                        <a:rPr lang="en-US" sz="1800" b="1" spc="5" dirty="0">
                          <a:effectLst/>
                          <a:latin typeface="+mj-lt"/>
                        </a:rPr>
                        <a:t>a</a:t>
                      </a:r>
                      <a:r>
                        <a:rPr lang="en-US" sz="1800" b="1" dirty="0">
                          <a:effectLst/>
                          <a:latin typeface="+mj-lt"/>
                        </a:rPr>
                        <a:t>r</a:t>
                      </a:r>
                      <a:r>
                        <a:rPr lang="en-US" sz="1800" b="1" spc="5" dirty="0">
                          <a:effectLst/>
                          <a:latin typeface="+mj-lt"/>
                        </a:rPr>
                        <a:t>e</a:t>
                      </a:r>
                      <a:r>
                        <a:rPr lang="en-US" sz="1800" b="1" dirty="0">
                          <a:effectLst/>
                          <a:latin typeface="+mj-lt"/>
                        </a:rPr>
                        <a:t>a </a:t>
                      </a:r>
                      <a:r>
                        <a:rPr lang="en-US" sz="1800" b="1" spc="-5" dirty="0">
                          <a:effectLst/>
                          <a:latin typeface="+mj-lt"/>
                        </a:rPr>
                        <a:t>s</a:t>
                      </a:r>
                      <a:r>
                        <a:rPr lang="en-US" sz="1800" b="1" spc="5" dirty="0">
                          <a:effectLst/>
                          <a:latin typeface="+mj-lt"/>
                        </a:rPr>
                        <a:t>y</a:t>
                      </a:r>
                      <a:r>
                        <a:rPr lang="en-US" sz="1800" b="1" spc="-5" dirty="0">
                          <a:effectLst/>
                          <a:latin typeface="+mj-lt"/>
                        </a:rPr>
                        <a:t>s</a:t>
                      </a:r>
                      <a:r>
                        <a:rPr lang="en-US" sz="1800" b="1" spc="5" dirty="0">
                          <a:effectLst/>
                          <a:latin typeface="+mj-lt"/>
                        </a:rPr>
                        <a:t>t</a:t>
                      </a:r>
                      <a:r>
                        <a:rPr lang="en-US" sz="1800" b="1" spc="15" dirty="0">
                          <a:effectLst/>
                          <a:latin typeface="+mj-lt"/>
                        </a:rPr>
                        <a:t>e</a:t>
                      </a:r>
                      <a:r>
                        <a:rPr lang="en-US" sz="1800" b="1" spc="-15" dirty="0">
                          <a:effectLst/>
                          <a:latin typeface="+mj-lt"/>
                        </a:rPr>
                        <a:t>m</a:t>
                      </a:r>
                      <a:r>
                        <a:rPr lang="en-US" sz="1800" b="1" dirty="0">
                          <a:effectLst/>
                          <a:latin typeface="+mj-lt"/>
                        </a:rPr>
                        <a:t>s</a:t>
                      </a:r>
                      <a:endParaRPr lang="en-US" sz="1800" b="1" dirty="0">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800" b="1" dirty="0">
                          <a:effectLst/>
                          <a:latin typeface="+mj-lt"/>
                        </a:rPr>
                        <a:t>Program 1: Improving Financial Sustainability and Effective Management  of the National Ecological Infrastructure</a:t>
                      </a:r>
                      <a:endParaRPr lang="en-US" sz="1800" b="1" dirty="0">
                        <a:solidFill>
                          <a:srgbClr val="000000"/>
                        </a:solidFill>
                        <a:effectLst/>
                        <a:latin typeface="+mj-lt"/>
                        <a:ea typeface="ヒラギノ角ゴ Pro W3"/>
                        <a:cs typeface="Times New Roman"/>
                      </a:endParaRPr>
                    </a:p>
                  </a:txBody>
                  <a:tcPr marL="68580" marR="68580" marT="0" marB="0"/>
                </a:tc>
              </a:tr>
              <a:tr h="1752962">
                <a:tc>
                  <a:txBody>
                    <a:bodyPr/>
                    <a:lstStyle/>
                    <a:p>
                      <a:pPr marL="0" marR="0">
                        <a:lnSpc>
                          <a:spcPct val="115000"/>
                        </a:lnSpc>
                        <a:spcBef>
                          <a:spcPts val="0"/>
                        </a:spcBef>
                        <a:spcAft>
                          <a:spcPts val="0"/>
                        </a:spcAft>
                      </a:pPr>
                      <a:r>
                        <a:rPr lang="en-US" sz="1800" b="1" dirty="0">
                          <a:effectLst/>
                          <a:latin typeface="+mj-lt"/>
                        </a:rPr>
                        <a:t> </a:t>
                      </a:r>
                      <a:endParaRPr lang="en-US" sz="1800" b="1" dirty="0">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800" b="1" dirty="0">
                          <a:effectLst/>
                          <a:latin typeface="+mj-lt"/>
                        </a:rPr>
                        <a:t>Program 2: Nature’s Last Stand: Expanding the Reach of the Global Protected Area Estate</a:t>
                      </a:r>
                      <a:endParaRPr lang="en-US" sz="1800" b="1" dirty="0">
                        <a:solidFill>
                          <a:srgbClr val="000000"/>
                        </a:solidFill>
                        <a:effectLst/>
                        <a:latin typeface="+mj-lt"/>
                        <a:ea typeface="ヒラギノ角ゴ Pro W3"/>
                        <a:cs typeface="Times New Roman"/>
                      </a:endParaRPr>
                    </a:p>
                  </a:txBody>
                  <a:tcPr marL="68580" marR="68580" marT="0" marB="0"/>
                </a:tc>
              </a:tr>
            </a:tbl>
          </a:graphicData>
        </a:graphic>
      </p:graphicFrame>
    </p:spTree>
    <p:extLst>
      <p:ext uri="{BB962C8B-B14F-4D97-AF65-F5344CB8AC3E}">
        <p14:creationId xmlns:p14="http://schemas.microsoft.com/office/powerpoint/2010/main" val="94786527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sz="3600" dirty="0" smtClean="0">
                <a:solidFill>
                  <a:schemeClr val="tx1"/>
                </a:solidFill>
              </a:rPr>
              <a:t>Program 1: Sustainability of PA Systems</a:t>
            </a:r>
            <a:endParaRPr lang="en-US" sz="3600" dirty="0">
              <a:solidFill>
                <a:schemeClr val="tx1"/>
              </a:solidFill>
            </a:endParaRPr>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543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Program 2: Expanding the Reach</a:t>
            </a:r>
            <a:endParaRPr lang="en-US" sz="3600" dirty="0">
              <a:solidFill>
                <a:schemeClr val="tx1"/>
              </a:solidFill>
            </a:endParaRPr>
          </a:p>
        </p:txBody>
      </p:sp>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417638"/>
            <a:ext cx="49149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4191000" y="3191617"/>
            <a:ext cx="3733800" cy="2541621"/>
          </a:xfrm>
          <a:prstGeom prst="rect">
            <a:avLst/>
          </a:prstGeom>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 y="152400"/>
            <a:ext cx="8915400" cy="914400"/>
          </a:xfrm>
        </p:spPr>
        <p:txBody>
          <a:bodyPr>
            <a:noAutofit/>
          </a:bodyPr>
          <a:lstStyle/>
          <a:p>
            <a:pPr eaLnBrk="1" hangingPunct="1"/>
            <a:r>
              <a:rPr lang="en-US" sz="3200" dirty="0" smtClean="0">
                <a:solidFill>
                  <a:schemeClr val="tx1"/>
                </a:solidFill>
              </a:rPr>
              <a:t>Biodiversity Strategy: Objectives and Programs</a:t>
            </a:r>
          </a:p>
        </p:txBody>
      </p:sp>
      <p:graphicFrame>
        <p:nvGraphicFramePr>
          <p:cNvPr id="2" name="Table 1"/>
          <p:cNvGraphicFramePr>
            <a:graphicFrameLocks noGrp="1"/>
          </p:cNvGraphicFramePr>
          <p:nvPr>
            <p:extLst>
              <p:ext uri="{D42A27DB-BD31-4B8C-83A1-F6EECF244321}">
                <p14:modId xmlns:p14="http://schemas.microsoft.com/office/powerpoint/2010/main" val="4280118522"/>
              </p:ext>
            </p:extLst>
          </p:nvPr>
        </p:nvGraphicFramePr>
        <p:xfrm>
          <a:off x="381000" y="990600"/>
          <a:ext cx="8121190" cy="4267200"/>
        </p:xfrm>
        <a:graphic>
          <a:graphicData uri="http://schemas.openxmlformats.org/drawingml/2006/table">
            <a:tbl>
              <a:tblPr firstRow="1" firstCol="1" bandRow="1" bandCol="1">
                <a:tableStyleId>{5C22544A-7EE6-4342-B048-85BDC9FD1C3A}</a:tableStyleId>
              </a:tblPr>
              <a:tblGrid>
                <a:gridCol w="3693750"/>
                <a:gridCol w="4427440"/>
              </a:tblGrid>
              <a:tr h="604740">
                <a:tc>
                  <a:txBody>
                    <a:bodyPr/>
                    <a:lstStyle/>
                    <a:p>
                      <a:pPr marL="0" marR="0" algn="ctr">
                        <a:lnSpc>
                          <a:spcPct val="115000"/>
                        </a:lnSpc>
                        <a:spcBef>
                          <a:spcPts val="0"/>
                        </a:spcBef>
                        <a:spcAft>
                          <a:spcPts val="0"/>
                        </a:spcAft>
                      </a:pPr>
                      <a:r>
                        <a:rPr lang="en-US" sz="2000" dirty="0">
                          <a:effectLst/>
                          <a:latin typeface="+mj-lt"/>
                        </a:rPr>
                        <a:t>Focal Area Objective</a:t>
                      </a:r>
                      <a:endParaRPr lang="en-US" sz="2000" dirty="0">
                        <a:solidFill>
                          <a:srgbClr val="000000"/>
                        </a:solidFill>
                        <a:effectLst/>
                        <a:latin typeface="+mj-lt"/>
                        <a:ea typeface="ヒラギノ角ゴ Pro W3"/>
                        <a:cs typeface="Times New Roman"/>
                      </a:endParaRPr>
                    </a:p>
                  </a:txBody>
                  <a:tcPr marL="68580" marR="68580" marT="0" marB="0"/>
                </a:tc>
                <a:tc>
                  <a:txBody>
                    <a:bodyPr/>
                    <a:lstStyle/>
                    <a:p>
                      <a:pPr marL="0" marR="0" algn="ctr">
                        <a:lnSpc>
                          <a:spcPct val="115000"/>
                        </a:lnSpc>
                        <a:spcBef>
                          <a:spcPts val="0"/>
                        </a:spcBef>
                        <a:spcAft>
                          <a:spcPts val="0"/>
                        </a:spcAft>
                      </a:pPr>
                      <a:r>
                        <a:rPr lang="en-US" sz="2000" b="1" dirty="0">
                          <a:effectLst/>
                          <a:latin typeface="+mj-lt"/>
                        </a:rPr>
                        <a:t>Focal Area Programs</a:t>
                      </a:r>
                      <a:endParaRPr lang="en-US" sz="2000" b="1" dirty="0">
                        <a:solidFill>
                          <a:srgbClr val="000000"/>
                        </a:solidFill>
                        <a:effectLst/>
                        <a:latin typeface="+mj-lt"/>
                        <a:ea typeface="ヒラギノ角ゴ Pro W3"/>
                        <a:cs typeface="Times New Roman"/>
                      </a:endParaRPr>
                    </a:p>
                  </a:txBody>
                  <a:tcPr marL="68580" marR="68580" marT="0" marB="0"/>
                </a:tc>
              </a:tr>
              <a:tr h="1220820">
                <a:tc>
                  <a:txBody>
                    <a:bodyPr/>
                    <a:lstStyle/>
                    <a:p>
                      <a:pPr marL="0" marR="0">
                        <a:lnSpc>
                          <a:spcPct val="115000"/>
                        </a:lnSpc>
                        <a:spcBef>
                          <a:spcPts val="0"/>
                        </a:spcBef>
                        <a:spcAft>
                          <a:spcPts val="0"/>
                        </a:spcAft>
                      </a:pPr>
                      <a:r>
                        <a:rPr lang="en-US" sz="1800" b="1" dirty="0">
                          <a:effectLst/>
                          <a:latin typeface="+mj-lt"/>
                        </a:rPr>
                        <a:t>Objective Two: Reduce threats to globally significant biodiversity</a:t>
                      </a:r>
                      <a:endParaRPr lang="en-US" sz="1800" b="1" dirty="0">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800" b="1" dirty="0">
                          <a:effectLst/>
                          <a:latin typeface="+mj-lt"/>
                        </a:rPr>
                        <a:t>Program 3: </a:t>
                      </a:r>
                      <a:r>
                        <a:rPr lang="en-US" sz="1800" b="1" dirty="0" smtClean="0">
                          <a:effectLst/>
                          <a:latin typeface="+mj-lt"/>
                        </a:rPr>
                        <a:t>Preventing</a:t>
                      </a:r>
                      <a:r>
                        <a:rPr lang="en-US" sz="1800" b="1" baseline="0" dirty="0" smtClean="0">
                          <a:effectLst/>
                          <a:latin typeface="+mj-lt"/>
                        </a:rPr>
                        <a:t> the Extinction of Known </a:t>
                      </a:r>
                      <a:r>
                        <a:rPr lang="en-US" sz="1800" b="1" dirty="0" smtClean="0">
                          <a:effectLst/>
                          <a:latin typeface="+mj-lt"/>
                        </a:rPr>
                        <a:t>Threatened </a:t>
                      </a:r>
                      <a:r>
                        <a:rPr lang="en-US" sz="1800" b="1" dirty="0">
                          <a:effectLst/>
                          <a:latin typeface="+mj-lt"/>
                        </a:rPr>
                        <a:t>Species</a:t>
                      </a:r>
                      <a:endParaRPr lang="en-US" sz="1800" b="1" dirty="0">
                        <a:solidFill>
                          <a:srgbClr val="000000"/>
                        </a:solidFill>
                        <a:effectLst/>
                        <a:latin typeface="+mj-lt"/>
                        <a:ea typeface="ヒラギノ角ゴ Pro W3"/>
                        <a:cs typeface="Times New Roman"/>
                      </a:endParaRPr>
                    </a:p>
                  </a:txBody>
                  <a:tcPr marL="68580" marR="68580" marT="0" marB="0"/>
                </a:tc>
              </a:tr>
              <a:tr h="1220820">
                <a:tc>
                  <a:txBody>
                    <a:bodyPr/>
                    <a:lstStyle/>
                    <a:p>
                      <a:pPr marL="0" marR="0">
                        <a:lnSpc>
                          <a:spcPct val="115000"/>
                        </a:lnSpc>
                        <a:spcBef>
                          <a:spcPts val="0"/>
                        </a:spcBef>
                        <a:spcAft>
                          <a:spcPts val="0"/>
                        </a:spcAft>
                      </a:pPr>
                      <a:r>
                        <a:rPr lang="en-US" sz="1800" b="1">
                          <a:effectLst/>
                          <a:latin typeface="+mj-lt"/>
                        </a:rPr>
                        <a:t> </a:t>
                      </a:r>
                      <a:endParaRPr lang="en-US" sz="1800" b="1">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800" b="1">
                          <a:effectLst/>
                          <a:latin typeface="+mj-lt"/>
                        </a:rPr>
                        <a:t>Program 4: Prevention, Control and Management of Invasive Alien Species</a:t>
                      </a:r>
                      <a:endParaRPr lang="en-US" sz="1800" b="1">
                        <a:solidFill>
                          <a:srgbClr val="000000"/>
                        </a:solidFill>
                        <a:effectLst/>
                        <a:latin typeface="+mj-lt"/>
                        <a:ea typeface="ヒラギノ角ゴ Pro W3"/>
                        <a:cs typeface="Times New Roman"/>
                      </a:endParaRPr>
                    </a:p>
                  </a:txBody>
                  <a:tcPr marL="68580" marR="68580" marT="0" marB="0"/>
                </a:tc>
              </a:tr>
              <a:tr h="1220820">
                <a:tc>
                  <a:txBody>
                    <a:bodyPr/>
                    <a:lstStyle/>
                    <a:p>
                      <a:pPr marL="0" marR="0">
                        <a:lnSpc>
                          <a:spcPct val="115000"/>
                        </a:lnSpc>
                        <a:spcBef>
                          <a:spcPts val="0"/>
                        </a:spcBef>
                        <a:spcAft>
                          <a:spcPts val="0"/>
                        </a:spcAft>
                      </a:pPr>
                      <a:r>
                        <a:rPr lang="en-US" sz="1800" b="1">
                          <a:effectLst/>
                          <a:latin typeface="+mj-lt"/>
                        </a:rPr>
                        <a:t> </a:t>
                      </a:r>
                      <a:endParaRPr lang="en-US" sz="1800" b="1">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800" b="1" dirty="0">
                          <a:effectLst/>
                          <a:latin typeface="+mj-lt"/>
                        </a:rPr>
                        <a:t>Program 5: Implementing the Cartagena Protocol on Biosafety (CPB)</a:t>
                      </a:r>
                      <a:endParaRPr lang="en-US" sz="1800" b="1" dirty="0">
                        <a:solidFill>
                          <a:srgbClr val="000000"/>
                        </a:solidFill>
                        <a:effectLst/>
                        <a:latin typeface="+mj-lt"/>
                        <a:ea typeface="ヒラギノ角ゴ Pro W3"/>
                        <a:cs typeface="Times New Roman"/>
                      </a:endParaRPr>
                    </a:p>
                  </a:txBody>
                  <a:tcPr marL="68580" marR="68580" marT="0" marB="0"/>
                </a:tc>
              </a:tr>
            </a:tbl>
          </a:graphicData>
        </a:graphic>
      </p:graphicFrame>
    </p:spTree>
    <p:extLst>
      <p:ext uri="{BB962C8B-B14F-4D97-AF65-F5344CB8AC3E}">
        <p14:creationId xmlns:p14="http://schemas.microsoft.com/office/powerpoint/2010/main" val="108811450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Program 3: Preventing Extinction</a:t>
            </a:r>
            <a:endParaRPr lang="en-US" sz="3600"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89071" y="4038600"/>
            <a:ext cx="2419350" cy="1451610"/>
          </a:xfrm>
        </p:spPr>
      </p:pic>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447800"/>
            <a:ext cx="379367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522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Program 3: Preventing Extinction</a:t>
            </a:r>
            <a:endParaRPr lang="en-US" sz="3600" dirty="0">
              <a:solidFill>
                <a:schemeClr val="tx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8201" y="1723190"/>
            <a:ext cx="3739216" cy="239777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600" y="2743200"/>
            <a:ext cx="3327400" cy="2216048"/>
          </a:xfrm>
          <a:prstGeom prst="rect">
            <a:avLst/>
          </a:prstGeom>
        </p:spPr>
      </p:pic>
    </p:spTree>
    <p:extLst>
      <p:ext uri="{BB962C8B-B14F-4D97-AF65-F5344CB8AC3E}">
        <p14:creationId xmlns:p14="http://schemas.microsoft.com/office/powerpoint/2010/main" val="27375198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Program 4: IAS</a:t>
            </a:r>
            <a:endParaRPr lang="en-US" sz="3600" dirty="0">
              <a:solidFill>
                <a:schemeClr val="tx1"/>
              </a:solidFill>
            </a:endParaRPr>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6705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 y="76200"/>
            <a:ext cx="8915400" cy="914400"/>
          </a:xfrm>
        </p:spPr>
        <p:txBody>
          <a:bodyPr/>
          <a:lstStyle/>
          <a:p>
            <a:pPr eaLnBrk="1" hangingPunct="1"/>
            <a:r>
              <a:rPr lang="en-US" b="1" dirty="0" smtClean="0">
                <a:solidFill>
                  <a:srgbClr val="006600"/>
                </a:solidFill>
              </a:rPr>
              <a:t>GEF-6 Biodiversity Strategy</a:t>
            </a:r>
          </a:p>
        </p:txBody>
      </p:sp>
      <p:sp>
        <p:nvSpPr>
          <p:cNvPr id="5123" name="TextBox 48"/>
          <p:cNvSpPr txBox="1">
            <a:spLocks noChangeArrowheads="1"/>
          </p:cNvSpPr>
          <p:nvPr/>
        </p:nvSpPr>
        <p:spPr bwMode="auto">
          <a:xfrm>
            <a:off x="381000" y="1184731"/>
            <a:ext cx="85344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457200" indent="-457200" eaLnBrk="1" hangingPunct="1">
              <a:buFont typeface="Arial" panose="020B0604020202020204" pitchFamily="34" charset="0"/>
              <a:buChar char="•"/>
            </a:pPr>
            <a:r>
              <a:rPr lang="en-US" sz="3600" b="1" dirty="0" smtClean="0">
                <a:solidFill>
                  <a:srgbClr val="006600"/>
                </a:solidFill>
                <a:latin typeface="+mn-lt"/>
              </a:rPr>
              <a:t>Global Context and the GEF-6 Replenishment</a:t>
            </a:r>
          </a:p>
          <a:p>
            <a:pPr eaLnBrk="1" hangingPunct="1"/>
            <a:endParaRPr lang="en-US" sz="3600" b="1" dirty="0" smtClean="0">
              <a:solidFill>
                <a:srgbClr val="006600"/>
              </a:solidFill>
              <a:latin typeface="+mn-lt"/>
            </a:endParaRPr>
          </a:p>
          <a:p>
            <a:pPr eaLnBrk="1" hangingPunct="1"/>
            <a:endParaRPr lang="en-US" sz="3600" b="1" dirty="0" smtClean="0">
              <a:solidFill>
                <a:srgbClr val="006600"/>
              </a:solidFill>
              <a:latin typeface="+mn-lt"/>
            </a:endParaRPr>
          </a:p>
          <a:p>
            <a:pPr marL="457200" indent="-457200" eaLnBrk="1" hangingPunct="1">
              <a:buFont typeface="Arial" panose="020B0604020202020204" pitchFamily="34" charset="0"/>
              <a:buChar char="•"/>
            </a:pPr>
            <a:r>
              <a:rPr lang="en-US" sz="3600" b="1" dirty="0">
                <a:solidFill>
                  <a:srgbClr val="006600"/>
                </a:solidFill>
                <a:latin typeface="+mn-lt"/>
              </a:rPr>
              <a:t>Big tent: Strategic Plan and the </a:t>
            </a:r>
            <a:r>
              <a:rPr lang="en-US" sz="3600" b="1" dirty="0" smtClean="0">
                <a:solidFill>
                  <a:srgbClr val="006600"/>
                </a:solidFill>
                <a:latin typeface="+mn-lt"/>
              </a:rPr>
              <a:t>GEF</a:t>
            </a:r>
            <a:endParaRPr lang="en-US" sz="3600" b="1" dirty="0">
              <a:solidFill>
                <a:srgbClr val="006600"/>
              </a:solidFill>
              <a:latin typeface="+mn-lt"/>
            </a:endParaRPr>
          </a:p>
          <a:p>
            <a:pPr marL="457200" indent="-457200" eaLnBrk="1" hangingPunct="1">
              <a:buFont typeface="Arial" panose="020B0604020202020204" pitchFamily="34" charset="0"/>
              <a:buChar char="•"/>
            </a:pPr>
            <a:endParaRPr lang="en-US" sz="3600" b="1" dirty="0" smtClean="0">
              <a:solidFill>
                <a:srgbClr val="006600"/>
              </a:solidFill>
              <a:latin typeface="+mn-lt"/>
            </a:endParaRPr>
          </a:p>
          <a:p>
            <a:pPr marL="457200" indent="-457200" eaLnBrk="1" hangingPunct="1">
              <a:buFont typeface="Arial" panose="020B0604020202020204" pitchFamily="34" charset="0"/>
              <a:buChar char="•"/>
            </a:pPr>
            <a:endParaRPr lang="en-US" sz="3600" b="1" dirty="0" smtClean="0">
              <a:solidFill>
                <a:srgbClr val="006600"/>
              </a:solidFill>
              <a:latin typeface="+mn-lt"/>
            </a:endParaRPr>
          </a:p>
          <a:p>
            <a:pPr marL="457200" indent="-457200" eaLnBrk="1" hangingPunct="1">
              <a:buFont typeface="Arial" panose="020B0604020202020204" pitchFamily="34" charset="0"/>
              <a:buChar char="•"/>
            </a:pPr>
            <a:r>
              <a:rPr lang="en-US" sz="3600" b="1" dirty="0" smtClean="0">
                <a:solidFill>
                  <a:srgbClr val="006600"/>
                </a:solidFill>
                <a:latin typeface="+mn-lt"/>
              </a:rPr>
              <a:t>Biodiversity Strategy</a:t>
            </a:r>
          </a:p>
          <a:p>
            <a:pPr marL="457200" indent="-457200" eaLnBrk="1" hangingPunct="1">
              <a:buFont typeface="Arial" panose="020B0604020202020204" pitchFamily="34" charset="0"/>
              <a:buChar char="•"/>
            </a:pPr>
            <a:endParaRPr lang="en-US" sz="3600" b="1" dirty="0">
              <a:solidFill>
                <a:srgbClr val="006600"/>
              </a:solidFill>
              <a:latin typeface="+mn-lt"/>
            </a:endParaRPr>
          </a:p>
          <a:p>
            <a:pPr marL="457200" indent="-457200" eaLnBrk="1" hangingPunct="1">
              <a:buFont typeface="Arial" panose="020B0604020202020204" pitchFamily="34" charset="0"/>
              <a:buChar char="•"/>
            </a:pPr>
            <a:endParaRPr lang="en-US" sz="3600" b="1" dirty="0" smtClean="0">
              <a:solidFill>
                <a:srgbClr val="006600"/>
              </a:solidFill>
              <a:latin typeface="+mn-lt"/>
            </a:endParaRPr>
          </a:p>
          <a:p>
            <a:pPr marL="1200150" lvl="1" indent="-457200" eaLnBrk="1" hangingPunct="1">
              <a:buFont typeface="Arial" pitchFamily="34" charset="0"/>
              <a:buChar char="•"/>
            </a:pPr>
            <a:endParaRPr lang="en-US" sz="2800" b="1" dirty="0" smtClean="0">
              <a:solidFill>
                <a:prstClr val="black"/>
              </a:solidFill>
            </a:endParaRPr>
          </a:p>
          <a:p>
            <a:pPr eaLnBrk="1" hangingPunct="1"/>
            <a:endParaRPr lang="en-US" sz="2800" dirty="0">
              <a:solidFill>
                <a:prstClr val="black"/>
              </a:solidFill>
            </a:endParaRPr>
          </a:p>
        </p:txBody>
      </p:sp>
    </p:spTree>
    <p:extLst>
      <p:ext uri="{BB962C8B-B14F-4D97-AF65-F5344CB8AC3E}">
        <p14:creationId xmlns:p14="http://schemas.microsoft.com/office/powerpoint/2010/main" val="378523229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Program 5: Biosafety</a:t>
            </a:r>
            <a:endParaRPr lang="en-US" dirty="0">
              <a:solidFill>
                <a:schemeClr val="tx1"/>
              </a:solidFill>
            </a:endParaRPr>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391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8915400" cy="914400"/>
          </a:xfrm>
        </p:spPr>
        <p:txBody>
          <a:bodyPr>
            <a:noAutofit/>
          </a:bodyPr>
          <a:lstStyle/>
          <a:p>
            <a:pPr eaLnBrk="1" hangingPunct="1"/>
            <a:r>
              <a:rPr lang="en-US" sz="3200" dirty="0" smtClean="0">
                <a:solidFill>
                  <a:schemeClr val="tx1"/>
                </a:solidFill>
              </a:rPr>
              <a:t>Biodiversity Strategy: Objectives and Programs</a:t>
            </a:r>
          </a:p>
        </p:txBody>
      </p:sp>
      <p:graphicFrame>
        <p:nvGraphicFramePr>
          <p:cNvPr id="2" name="Table 1"/>
          <p:cNvGraphicFramePr>
            <a:graphicFrameLocks noGrp="1"/>
          </p:cNvGraphicFramePr>
          <p:nvPr>
            <p:extLst>
              <p:ext uri="{D42A27DB-BD31-4B8C-83A1-F6EECF244321}">
                <p14:modId xmlns:p14="http://schemas.microsoft.com/office/powerpoint/2010/main" val="2992950978"/>
              </p:ext>
            </p:extLst>
          </p:nvPr>
        </p:nvGraphicFramePr>
        <p:xfrm>
          <a:off x="457200" y="762000"/>
          <a:ext cx="8121190" cy="4800600"/>
        </p:xfrm>
        <a:graphic>
          <a:graphicData uri="http://schemas.openxmlformats.org/drawingml/2006/table">
            <a:tbl>
              <a:tblPr firstRow="1" firstCol="1" bandRow="1" bandCol="1">
                <a:tableStyleId>{5C22544A-7EE6-4342-B048-85BDC9FD1C3A}</a:tableStyleId>
              </a:tblPr>
              <a:tblGrid>
                <a:gridCol w="3693750"/>
                <a:gridCol w="4427440"/>
              </a:tblGrid>
              <a:tr h="727594">
                <a:tc>
                  <a:txBody>
                    <a:bodyPr/>
                    <a:lstStyle/>
                    <a:p>
                      <a:pPr marL="0" marR="0" algn="ctr">
                        <a:lnSpc>
                          <a:spcPct val="115000"/>
                        </a:lnSpc>
                        <a:spcBef>
                          <a:spcPts val="0"/>
                        </a:spcBef>
                        <a:spcAft>
                          <a:spcPts val="0"/>
                        </a:spcAft>
                      </a:pPr>
                      <a:r>
                        <a:rPr lang="en-US" sz="2000" b="1" dirty="0">
                          <a:effectLst/>
                        </a:rPr>
                        <a:t>Focal Area Objective</a:t>
                      </a:r>
                      <a:endParaRPr lang="en-US" sz="2000" b="1" dirty="0">
                        <a:solidFill>
                          <a:srgbClr val="000000"/>
                        </a:solidFill>
                        <a:effectLst/>
                        <a:latin typeface="Lucida Grande"/>
                        <a:ea typeface="ヒラギノ角ゴ Pro W3"/>
                        <a:cs typeface="Times New Roman"/>
                      </a:endParaRPr>
                    </a:p>
                  </a:txBody>
                  <a:tcPr marL="68580" marR="68580" marT="0" marB="0"/>
                </a:tc>
                <a:tc>
                  <a:txBody>
                    <a:bodyPr/>
                    <a:lstStyle/>
                    <a:p>
                      <a:pPr marL="0" marR="0" algn="ctr">
                        <a:lnSpc>
                          <a:spcPct val="115000"/>
                        </a:lnSpc>
                        <a:spcBef>
                          <a:spcPts val="0"/>
                        </a:spcBef>
                        <a:spcAft>
                          <a:spcPts val="0"/>
                        </a:spcAft>
                      </a:pPr>
                      <a:r>
                        <a:rPr lang="en-US" sz="2000" b="1" dirty="0">
                          <a:effectLst/>
                        </a:rPr>
                        <a:t>Focal Area Programs</a:t>
                      </a:r>
                      <a:endParaRPr lang="en-US" sz="2000" b="1" dirty="0">
                        <a:solidFill>
                          <a:srgbClr val="000000"/>
                        </a:solidFill>
                        <a:effectLst/>
                        <a:latin typeface="Lucida Grande"/>
                        <a:ea typeface="ヒラギノ角ゴ Pro W3"/>
                        <a:cs typeface="Times New Roman"/>
                      </a:endParaRPr>
                    </a:p>
                  </a:txBody>
                  <a:tcPr marL="68580" marR="68580" marT="0" marB="0"/>
                </a:tc>
              </a:tr>
              <a:tr h="1468833">
                <a:tc>
                  <a:txBody>
                    <a:bodyPr/>
                    <a:lstStyle/>
                    <a:p>
                      <a:pPr marL="0" marR="0">
                        <a:lnSpc>
                          <a:spcPct val="115000"/>
                        </a:lnSpc>
                        <a:spcBef>
                          <a:spcPts val="0"/>
                        </a:spcBef>
                        <a:spcAft>
                          <a:spcPts val="0"/>
                        </a:spcAft>
                      </a:pPr>
                      <a:r>
                        <a:rPr lang="en-US" sz="1600" b="1" dirty="0">
                          <a:effectLst/>
                          <a:latin typeface="+mj-lt"/>
                        </a:rPr>
                        <a:t>Objective Three: Sustainably use biodiversity</a:t>
                      </a:r>
                      <a:endParaRPr lang="en-US" sz="1600" b="1" dirty="0">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600" b="1">
                          <a:effectLst/>
                          <a:latin typeface="+mj-lt"/>
                        </a:rPr>
                        <a:t>Program 6: Ridge to Reef+: Maintaining Integrity and Function of Coral Reef Ecosystems</a:t>
                      </a:r>
                      <a:endParaRPr lang="en-US" sz="1600" b="1">
                        <a:solidFill>
                          <a:srgbClr val="000000"/>
                        </a:solidFill>
                        <a:effectLst/>
                        <a:latin typeface="+mj-lt"/>
                        <a:ea typeface="ヒラギノ角ゴ Pro W3"/>
                        <a:cs typeface="Times New Roman"/>
                      </a:endParaRPr>
                    </a:p>
                  </a:txBody>
                  <a:tcPr marL="68580" marR="68580" marT="0" marB="0"/>
                </a:tc>
              </a:tr>
              <a:tr h="1562504">
                <a:tc>
                  <a:txBody>
                    <a:bodyPr/>
                    <a:lstStyle/>
                    <a:p>
                      <a:pPr marL="0" marR="0">
                        <a:lnSpc>
                          <a:spcPct val="115000"/>
                        </a:lnSpc>
                        <a:spcBef>
                          <a:spcPts val="0"/>
                        </a:spcBef>
                        <a:spcAft>
                          <a:spcPts val="0"/>
                        </a:spcAft>
                      </a:pPr>
                      <a:r>
                        <a:rPr lang="en-US" sz="1600" b="1" dirty="0">
                          <a:effectLst/>
                          <a:latin typeface="+mj-lt"/>
                        </a:rPr>
                        <a:t> </a:t>
                      </a:r>
                      <a:endParaRPr lang="en-US" sz="1600" b="1" dirty="0">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600" b="1">
                          <a:effectLst/>
                          <a:latin typeface="+mj-lt"/>
                        </a:rPr>
                        <a:t>Program 7: Securing Agriculture’s Future: Sustainable Use of Plant and Animal Genetic Resources</a:t>
                      </a:r>
                      <a:endParaRPr lang="en-US" sz="1600" b="1">
                        <a:solidFill>
                          <a:srgbClr val="000000"/>
                        </a:solidFill>
                        <a:effectLst/>
                        <a:latin typeface="+mj-lt"/>
                        <a:ea typeface="ヒラギノ角ゴ Pro W3"/>
                        <a:cs typeface="Times New Roman"/>
                      </a:endParaRPr>
                    </a:p>
                  </a:txBody>
                  <a:tcPr marL="68580" marR="68580" marT="0" marB="0"/>
                </a:tc>
              </a:tr>
              <a:tr h="1041669">
                <a:tc>
                  <a:txBody>
                    <a:bodyPr/>
                    <a:lstStyle/>
                    <a:p>
                      <a:pPr marL="0" marR="0">
                        <a:lnSpc>
                          <a:spcPct val="115000"/>
                        </a:lnSpc>
                        <a:spcBef>
                          <a:spcPts val="0"/>
                        </a:spcBef>
                        <a:spcAft>
                          <a:spcPts val="0"/>
                        </a:spcAft>
                      </a:pPr>
                      <a:r>
                        <a:rPr lang="en-US" sz="1600" b="1">
                          <a:effectLst/>
                          <a:latin typeface="+mj-lt"/>
                        </a:rPr>
                        <a:t> </a:t>
                      </a:r>
                      <a:endParaRPr lang="en-US" sz="1600" b="1">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600" b="1" dirty="0">
                          <a:effectLst/>
                          <a:latin typeface="+mj-lt"/>
                        </a:rPr>
                        <a:t>Program 8: Implement the Nagoya Protocol on ABS</a:t>
                      </a:r>
                      <a:endParaRPr lang="en-US" sz="1600" b="1" dirty="0">
                        <a:solidFill>
                          <a:srgbClr val="000000"/>
                        </a:solidFill>
                        <a:effectLst/>
                        <a:latin typeface="+mj-lt"/>
                        <a:ea typeface="ヒラギノ角ゴ Pro W3"/>
                        <a:cs typeface="Times New Roman"/>
                      </a:endParaRPr>
                    </a:p>
                  </a:txBody>
                  <a:tcPr marL="68580" marR="68580" marT="0" marB="0"/>
                </a:tc>
              </a:tr>
            </a:tbl>
          </a:graphicData>
        </a:graphic>
      </p:graphicFrame>
    </p:spTree>
    <p:extLst>
      <p:ext uri="{BB962C8B-B14F-4D97-AF65-F5344CB8AC3E}">
        <p14:creationId xmlns:p14="http://schemas.microsoft.com/office/powerpoint/2010/main" val="76879853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Program 6: Ridge to Reef+</a:t>
            </a:r>
            <a:endParaRPr lang="en-US" sz="3600" dirty="0">
              <a:solidFill>
                <a:schemeClr val="tx1"/>
              </a:solidFill>
            </a:endParaRPr>
          </a:p>
        </p:txBody>
      </p:sp>
      <p:pic>
        <p:nvPicPr>
          <p:cNvPr id="204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315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Program 7: </a:t>
            </a:r>
            <a:r>
              <a:rPr lang="en-US" sz="3600" dirty="0" err="1" smtClean="0">
                <a:solidFill>
                  <a:schemeClr val="tx1"/>
                </a:solidFill>
              </a:rPr>
              <a:t>Agrobiodiversity</a:t>
            </a:r>
            <a:endParaRPr lang="en-US" sz="3600" dirty="0">
              <a:solidFill>
                <a:schemeClr val="tx1"/>
              </a:solidFill>
            </a:endParaRPr>
          </a:p>
        </p:txBody>
      </p:sp>
      <p:pic>
        <p:nvPicPr>
          <p:cNvPr id="3" name="Picture 2"/>
          <p:cNvPicPr>
            <a:picLocks noChangeAspect="1"/>
          </p:cNvPicPr>
          <p:nvPr/>
        </p:nvPicPr>
        <p:blipFill>
          <a:blip r:embed="rId3"/>
          <a:stretch>
            <a:fillRect/>
          </a:stretch>
        </p:blipFill>
        <p:spPr>
          <a:xfrm>
            <a:off x="966665" y="1600200"/>
            <a:ext cx="4204825" cy="2805113"/>
          </a:xfrm>
          <a:prstGeom prst="rect">
            <a:avLst/>
          </a:prstGeom>
        </p:spPr>
      </p:pic>
      <p:pic>
        <p:nvPicPr>
          <p:cNvPr id="24578"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184628" y="2195512"/>
            <a:ext cx="2435372" cy="298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Program 8: ABS</a:t>
            </a:r>
            <a:endParaRPr lang="en-US" sz="3600" dirty="0">
              <a:solidFill>
                <a:schemeClr val="tx1"/>
              </a:solidFill>
            </a:endParaRPr>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521828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3352800"/>
            <a:ext cx="3314700" cy="2019166"/>
          </a:xfrm>
          <a:prstGeom prst="rect">
            <a:avLst/>
          </a:prstGeom>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8915400" cy="914400"/>
          </a:xfrm>
        </p:spPr>
        <p:txBody>
          <a:bodyPr>
            <a:noAutofit/>
          </a:bodyPr>
          <a:lstStyle/>
          <a:p>
            <a:pPr eaLnBrk="1" hangingPunct="1"/>
            <a:r>
              <a:rPr lang="en-US" sz="3200" dirty="0" smtClean="0">
                <a:solidFill>
                  <a:schemeClr val="tx1"/>
                </a:solidFill>
              </a:rPr>
              <a:t>Biodiversity Strategy: Objectives and Programs</a:t>
            </a:r>
          </a:p>
        </p:txBody>
      </p:sp>
      <p:graphicFrame>
        <p:nvGraphicFramePr>
          <p:cNvPr id="2" name="Table 1"/>
          <p:cNvGraphicFramePr>
            <a:graphicFrameLocks noGrp="1"/>
          </p:cNvGraphicFramePr>
          <p:nvPr>
            <p:extLst>
              <p:ext uri="{D42A27DB-BD31-4B8C-83A1-F6EECF244321}">
                <p14:modId xmlns:p14="http://schemas.microsoft.com/office/powerpoint/2010/main" val="3916375380"/>
              </p:ext>
            </p:extLst>
          </p:nvPr>
        </p:nvGraphicFramePr>
        <p:xfrm>
          <a:off x="457200" y="762000"/>
          <a:ext cx="8121190" cy="4800599"/>
        </p:xfrm>
        <a:graphic>
          <a:graphicData uri="http://schemas.openxmlformats.org/drawingml/2006/table">
            <a:tbl>
              <a:tblPr firstRow="1" firstCol="1" bandRow="1" bandCol="1">
                <a:tableStyleId>{5C22544A-7EE6-4342-B048-85BDC9FD1C3A}</a:tableStyleId>
              </a:tblPr>
              <a:tblGrid>
                <a:gridCol w="3693750"/>
                <a:gridCol w="4427440"/>
              </a:tblGrid>
              <a:tr h="713669">
                <a:tc>
                  <a:txBody>
                    <a:bodyPr/>
                    <a:lstStyle/>
                    <a:p>
                      <a:pPr marL="0" marR="0" algn="ctr">
                        <a:lnSpc>
                          <a:spcPct val="115000"/>
                        </a:lnSpc>
                        <a:spcBef>
                          <a:spcPts val="0"/>
                        </a:spcBef>
                        <a:spcAft>
                          <a:spcPts val="0"/>
                        </a:spcAft>
                      </a:pPr>
                      <a:r>
                        <a:rPr lang="en-US" sz="2000" b="1" dirty="0">
                          <a:effectLst/>
                        </a:rPr>
                        <a:t>Focal Area Objective</a:t>
                      </a:r>
                      <a:endParaRPr lang="en-US" sz="2000" b="1" dirty="0">
                        <a:solidFill>
                          <a:srgbClr val="000000"/>
                        </a:solidFill>
                        <a:effectLst/>
                        <a:latin typeface="Lucida Grande"/>
                        <a:ea typeface="ヒラギノ角ゴ Pro W3"/>
                        <a:cs typeface="Times New Roman"/>
                      </a:endParaRPr>
                    </a:p>
                  </a:txBody>
                  <a:tcPr marL="68580" marR="68580" marT="0" marB="0"/>
                </a:tc>
                <a:tc>
                  <a:txBody>
                    <a:bodyPr/>
                    <a:lstStyle/>
                    <a:p>
                      <a:pPr marL="0" marR="0" algn="ctr">
                        <a:lnSpc>
                          <a:spcPct val="115000"/>
                        </a:lnSpc>
                        <a:spcBef>
                          <a:spcPts val="0"/>
                        </a:spcBef>
                        <a:spcAft>
                          <a:spcPts val="0"/>
                        </a:spcAft>
                      </a:pPr>
                      <a:r>
                        <a:rPr lang="en-US" sz="2000" b="1" dirty="0">
                          <a:effectLst/>
                        </a:rPr>
                        <a:t>Focal Area Programs</a:t>
                      </a:r>
                      <a:endParaRPr lang="en-US" sz="2000" b="1" dirty="0">
                        <a:solidFill>
                          <a:srgbClr val="000000"/>
                        </a:solidFill>
                        <a:effectLst/>
                        <a:latin typeface="Lucida Grande"/>
                        <a:ea typeface="ヒラギノ角ゴ Pro W3"/>
                        <a:cs typeface="Times New Roman"/>
                      </a:endParaRPr>
                    </a:p>
                  </a:txBody>
                  <a:tcPr marL="68580" marR="68580" marT="0" marB="0"/>
                </a:tc>
              </a:tr>
              <a:tr h="2043465">
                <a:tc>
                  <a:txBody>
                    <a:bodyPr/>
                    <a:lstStyle/>
                    <a:p>
                      <a:pPr marL="0" marR="0">
                        <a:lnSpc>
                          <a:spcPct val="115000"/>
                        </a:lnSpc>
                        <a:spcBef>
                          <a:spcPts val="0"/>
                        </a:spcBef>
                        <a:spcAft>
                          <a:spcPts val="0"/>
                        </a:spcAft>
                      </a:pPr>
                      <a:r>
                        <a:rPr lang="en-US" sz="1600" b="1" dirty="0">
                          <a:effectLst/>
                          <a:latin typeface="+mj-lt"/>
                        </a:rPr>
                        <a:t>Objective Four: Mainstream biodiversity conservation and sustainable use into production landscapes and seascapes and sectors</a:t>
                      </a:r>
                      <a:endParaRPr lang="en-US" sz="1600" b="1" dirty="0">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600" b="1" dirty="0">
                          <a:effectLst/>
                          <a:latin typeface="+mj-lt"/>
                        </a:rPr>
                        <a:t>Program 9: Managing the Human-Biodiversity Interface</a:t>
                      </a:r>
                      <a:endParaRPr lang="en-US" sz="1600" b="1" dirty="0">
                        <a:solidFill>
                          <a:srgbClr val="000000"/>
                        </a:solidFill>
                        <a:effectLst/>
                        <a:latin typeface="+mj-lt"/>
                        <a:ea typeface="ヒラギノ角ゴ Pro W3"/>
                        <a:cs typeface="Times New Roman"/>
                      </a:endParaRPr>
                    </a:p>
                  </a:txBody>
                  <a:tcPr marL="68580" marR="68580" marT="0" marB="0"/>
                </a:tc>
              </a:tr>
              <a:tr h="2043465">
                <a:tc>
                  <a:txBody>
                    <a:bodyPr/>
                    <a:lstStyle/>
                    <a:p>
                      <a:pPr marL="0" marR="0">
                        <a:lnSpc>
                          <a:spcPct val="115000"/>
                        </a:lnSpc>
                        <a:spcBef>
                          <a:spcPts val="0"/>
                        </a:spcBef>
                        <a:spcAft>
                          <a:spcPts val="0"/>
                        </a:spcAft>
                      </a:pPr>
                      <a:r>
                        <a:rPr lang="en-US" sz="1600" b="1">
                          <a:effectLst/>
                          <a:latin typeface="+mj-lt"/>
                        </a:rPr>
                        <a:t> </a:t>
                      </a:r>
                      <a:endParaRPr lang="en-US" sz="1600" b="1">
                        <a:solidFill>
                          <a:srgbClr val="000000"/>
                        </a:solidFill>
                        <a:effectLst/>
                        <a:latin typeface="+mj-lt"/>
                        <a:ea typeface="ヒラギノ角ゴ Pro W3"/>
                        <a:cs typeface="Times New Roman"/>
                      </a:endParaRPr>
                    </a:p>
                  </a:txBody>
                  <a:tcPr marL="68580" marR="68580" marT="0" marB="0"/>
                </a:tc>
                <a:tc>
                  <a:txBody>
                    <a:bodyPr/>
                    <a:lstStyle/>
                    <a:p>
                      <a:pPr marL="0" marR="0">
                        <a:lnSpc>
                          <a:spcPct val="115000"/>
                        </a:lnSpc>
                        <a:spcBef>
                          <a:spcPts val="0"/>
                        </a:spcBef>
                        <a:spcAft>
                          <a:spcPts val="0"/>
                        </a:spcAft>
                      </a:pPr>
                      <a:r>
                        <a:rPr lang="en-US" sz="1600" b="1" dirty="0">
                          <a:effectLst/>
                          <a:latin typeface="+mj-lt"/>
                        </a:rPr>
                        <a:t>Program 10: Integration of Biodiversity and Ecosystem Services into Development &amp; Finance </a:t>
                      </a:r>
                      <a:r>
                        <a:rPr lang="en-US" sz="1600" b="1" dirty="0" smtClean="0">
                          <a:effectLst/>
                          <a:latin typeface="+mj-lt"/>
                        </a:rPr>
                        <a:t>Planning</a:t>
                      </a:r>
                    </a:p>
                    <a:p>
                      <a:pPr marL="0" marR="0">
                        <a:lnSpc>
                          <a:spcPct val="115000"/>
                        </a:lnSpc>
                        <a:spcBef>
                          <a:spcPts val="0"/>
                        </a:spcBef>
                        <a:spcAft>
                          <a:spcPts val="0"/>
                        </a:spcAft>
                      </a:pPr>
                      <a:endParaRPr lang="en-US" sz="1600" b="1" dirty="0">
                        <a:solidFill>
                          <a:srgbClr val="000000"/>
                        </a:solidFill>
                        <a:effectLst/>
                        <a:latin typeface="+mj-lt"/>
                        <a:ea typeface="ヒラギノ角ゴ Pro W3"/>
                        <a:cs typeface="Times New Roman"/>
                      </a:endParaRPr>
                    </a:p>
                  </a:txBody>
                  <a:tcPr marL="68580" marR="68580" marT="0" marB="0"/>
                </a:tc>
              </a:tr>
            </a:tbl>
          </a:graphicData>
        </a:graphic>
      </p:graphicFrame>
    </p:spTree>
    <p:extLst>
      <p:ext uri="{BB962C8B-B14F-4D97-AF65-F5344CB8AC3E}">
        <p14:creationId xmlns:p14="http://schemas.microsoft.com/office/powerpoint/2010/main" val="120139017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sz="3600" dirty="0" smtClean="0">
                <a:solidFill>
                  <a:schemeClr val="tx1"/>
                </a:solidFill>
              </a:rPr>
              <a:t>Program 9: Human-Biodiversity Interface</a:t>
            </a:r>
            <a:endParaRPr lang="en-US" sz="3600" dirty="0">
              <a:solidFill>
                <a:schemeClr val="tx1"/>
              </a:solidFill>
            </a:endParaRPr>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239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143000"/>
          </a:xfrm>
        </p:spPr>
        <p:txBody>
          <a:bodyPr/>
          <a:lstStyle/>
          <a:p>
            <a:r>
              <a:rPr lang="en-US" sz="2800" dirty="0" smtClean="0">
                <a:solidFill>
                  <a:schemeClr val="tx1"/>
                </a:solidFill>
              </a:rPr>
              <a:t>Program 10: Integration of BD and ES into Development and Finance Planning</a:t>
            </a:r>
            <a:endParaRPr lang="en-US" sz="2800" dirty="0">
              <a:solidFill>
                <a:schemeClr val="tx1"/>
              </a:solidFill>
            </a:endParaRPr>
          </a:p>
        </p:txBody>
      </p:sp>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611777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5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3802" y="566829"/>
            <a:ext cx="8279086" cy="951058"/>
          </a:xfrm>
          <a:prstGeom prst="rect">
            <a:avLst/>
          </a:prstGeom>
          <a:noFill/>
        </p:spPr>
      </p:pic>
      <p:sp>
        <p:nvSpPr>
          <p:cNvPr id="3" name="Content Placeholder 2"/>
          <p:cNvSpPr>
            <a:spLocks noGrp="1"/>
          </p:cNvSpPr>
          <p:nvPr>
            <p:ph idx="1"/>
          </p:nvPr>
        </p:nvSpPr>
        <p:spPr>
          <a:xfrm>
            <a:off x="457200" y="1511891"/>
            <a:ext cx="8229600" cy="4525963"/>
          </a:xfrm>
        </p:spPr>
        <p:txBody>
          <a:bodyPr>
            <a:normAutofit fontScale="92500"/>
          </a:bodyPr>
          <a:lstStyle/>
          <a:p>
            <a:pPr marL="0" indent="0">
              <a:buNone/>
            </a:pPr>
            <a:r>
              <a:rPr lang="en-US" b="1" dirty="0" smtClean="0"/>
              <a:t>SFM Objective 1: To maintain forest resources</a:t>
            </a:r>
          </a:p>
          <a:p>
            <a:pPr lvl="1"/>
            <a:r>
              <a:rPr lang="en-US" sz="1800" dirty="0"/>
              <a:t>Integrated land use </a:t>
            </a:r>
            <a:r>
              <a:rPr lang="en-US" sz="1800" dirty="0" smtClean="0"/>
              <a:t>planning; Identification </a:t>
            </a:r>
            <a:r>
              <a:rPr lang="en-US" sz="1800" dirty="0"/>
              <a:t>and monitoring of </a:t>
            </a:r>
            <a:r>
              <a:rPr lang="en-US" sz="1800" dirty="0" smtClean="0"/>
              <a:t>HCVF;</a:t>
            </a:r>
          </a:p>
          <a:p>
            <a:pPr lvl="1"/>
            <a:r>
              <a:rPr lang="en-US" sz="1800" dirty="0" smtClean="0"/>
              <a:t>Identifying </a:t>
            </a:r>
            <a:r>
              <a:rPr lang="en-US" sz="1800" dirty="0"/>
              <a:t>and monitoring forest </a:t>
            </a:r>
            <a:r>
              <a:rPr lang="en-US" sz="1800" dirty="0" smtClean="0"/>
              <a:t>loss</a:t>
            </a:r>
            <a:endParaRPr lang="en-US" b="1" dirty="0" smtClean="0"/>
          </a:p>
          <a:p>
            <a:pPr marL="0" lvl="0" indent="0">
              <a:buNone/>
            </a:pPr>
            <a:r>
              <a:rPr lang="en-US" b="1" dirty="0" smtClean="0"/>
              <a:t>SFM Objective 2: To enhance forest management</a:t>
            </a:r>
          </a:p>
          <a:p>
            <a:pPr lvl="1"/>
            <a:r>
              <a:rPr lang="en-US" sz="1800" dirty="0" smtClean="0"/>
              <a:t>Capacity </a:t>
            </a:r>
            <a:r>
              <a:rPr lang="en-US" sz="1800" dirty="0"/>
              <a:t>development for SFM within local </a:t>
            </a:r>
            <a:r>
              <a:rPr lang="en-US" sz="1800" dirty="0" smtClean="0"/>
              <a:t>communities; Supporting </a:t>
            </a:r>
            <a:r>
              <a:rPr lang="en-US" sz="1800" dirty="0"/>
              <a:t>sustainable finance mechanisms for </a:t>
            </a:r>
            <a:r>
              <a:rPr lang="en-US" sz="1800" dirty="0" smtClean="0"/>
              <a:t>SFM</a:t>
            </a:r>
            <a:endParaRPr lang="en-US" sz="1800" dirty="0"/>
          </a:p>
          <a:p>
            <a:pPr marL="0" indent="0">
              <a:buNone/>
            </a:pPr>
            <a:r>
              <a:rPr lang="en-US" b="1" dirty="0" smtClean="0"/>
              <a:t>SFM Objective 3: To </a:t>
            </a:r>
            <a:r>
              <a:rPr lang="en-US" b="1" dirty="0"/>
              <a:t>restore forest ecosystems</a:t>
            </a:r>
          </a:p>
          <a:p>
            <a:pPr lvl="1"/>
            <a:r>
              <a:rPr lang="en-US" sz="1800" dirty="0">
                <a:solidFill>
                  <a:prstClr val="black"/>
                </a:solidFill>
              </a:rPr>
              <a:t>Building of technical and institutional capacities to identify degraded forest landscapes and monitor forest restoration; integrating plantation management in landscape restoration</a:t>
            </a:r>
            <a:endParaRPr lang="en-US" b="1" dirty="0"/>
          </a:p>
          <a:p>
            <a:pPr marL="0" lvl="0" indent="0">
              <a:buNone/>
            </a:pPr>
            <a:r>
              <a:rPr lang="en-US" b="1" dirty="0" smtClean="0"/>
              <a:t>SFM Objective 4: To </a:t>
            </a:r>
            <a:r>
              <a:rPr lang="en-US" b="1" dirty="0"/>
              <a:t>increase regional and global cooperation</a:t>
            </a:r>
          </a:p>
          <a:p>
            <a:pPr lvl="1"/>
            <a:r>
              <a:rPr lang="en-US" sz="1800" dirty="0"/>
              <a:t>Private sector engagement</a:t>
            </a:r>
          </a:p>
          <a:p>
            <a:pPr lvl="1"/>
            <a:r>
              <a:rPr lang="en-US" sz="1800" dirty="0"/>
              <a:t>Global technologies for national progress</a:t>
            </a:r>
          </a:p>
          <a:p>
            <a:pPr lvl="1"/>
            <a:endParaRPr lang="en-US" sz="1800" dirty="0" smtClean="0"/>
          </a:p>
        </p:txBody>
      </p:sp>
      <p:sp>
        <p:nvSpPr>
          <p:cNvPr id="4" name="Oval 3"/>
          <p:cNvSpPr/>
          <p:nvPr/>
        </p:nvSpPr>
        <p:spPr>
          <a:xfrm>
            <a:off x="7848600" y="1534716"/>
            <a:ext cx="1127975"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r>
              <a:rPr lang="en-US" dirty="0" smtClean="0">
                <a:solidFill>
                  <a:prstClr val="white"/>
                </a:solidFill>
              </a:rPr>
              <a:t>Target 7</a:t>
            </a:r>
            <a:endParaRPr lang="en-US" dirty="0">
              <a:solidFill>
                <a:prstClr val="white"/>
              </a:solidFill>
            </a:endParaRPr>
          </a:p>
        </p:txBody>
      </p:sp>
      <p:sp>
        <p:nvSpPr>
          <p:cNvPr id="5" name="Oval 4"/>
          <p:cNvSpPr/>
          <p:nvPr/>
        </p:nvSpPr>
        <p:spPr>
          <a:xfrm>
            <a:off x="7924800" y="3317672"/>
            <a:ext cx="1127974" cy="914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r>
              <a:rPr lang="en-US" dirty="0" smtClean="0">
                <a:solidFill>
                  <a:prstClr val="white"/>
                </a:solidFill>
              </a:rPr>
              <a:t>Target 14</a:t>
            </a:r>
            <a:endParaRPr lang="en-US" dirty="0">
              <a:solidFill>
                <a:prstClr val="white"/>
              </a:solidFill>
            </a:endParaRPr>
          </a:p>
        </p:txBody>
      </p:sp>
      <p:sp>
        <p:nvSpPr>
          <p:cNvPr id="6" name="Oval 5"/>
          <p:cNvSpPr/>
          <p:nvPr/>
        </p:nvSpPr>
        <p:spPr>
          <a:xfrm>
            <a:off x="7846455" y="5334000"/>
            <a:ext cx="1130120" cy="914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r>
              <a:rPr lang="en-US" dirty="0" smtClean="0">
                <a:solidFill>
                  <a:prstClr val="white"/>
                </a:solidFill>
              </a:rPr>
              <a:t>Target 15</a:t>
            </a:r>
            <a:endParaRPr lang="en-US" dirty="0">
              <a:solidFill>
                <a:prstClr val="white"/>
              </a:solidFill>
            </a:endParaRPr>
          </a:p>
        </p:txBody>
      </p:sp>
      <p:sp>
        <p:nvSpPr>
          <p:cNvPr id="7" name="Title 1"/>
          <p:cNvSpPr txBox="1">
            <a:spLocks/>
          </p:cNvSpPr>
          <p:nvPr/>
        </p:nvSpPr>
        <p:spPr bwMode="auto">
          <a:xfrm>
            <a:off x="363802" y="35362"/>
            <a:ext cx="8229600" cy="457200"/>
          </a:xfrm>
          <a:prstGeom prst="rect">
            <a:avLst/>
          </a:prstGeom>
          <a:solidFill>
            <a:srgbClr val="009900"/>
          </a:solid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000" kern="1200">
                <a:solidFill>
                  <a:srgbClr val="1F497D"/>
                </a:solidFill>
                <a:latin typeface="+mj-lt"/>
                <a:ea typeface="+mj-ea"/>
                <a:cs typeface="+mj-cs"/>
              </a:defRPr>
            </a:lvl1pPr>
            <a:lvl2pPr algn="ctr" rtl="0" eaLnBrk="0" fontAlgn="base" hangingPunct="0">
              <a:spcBef>
                <a:spcPct val="0"/>
              </a:spcBef>
              <a:spcAft>
                <a:spcPct val="0"/>
              </a:spcAft>
              <a:defRPr sz="4000">
                <a:solidFill>
                  <a:srgbClr val="1F497D"/>
                </a:solidFill>
                <a:latin typeface="Calibri" pitchFamily="34" charset="0"/>
              </a:defRPr>
            </a:lvl2pPr>
            <a:lvl3pPr algn="ctr" rtl="0" eaLnBrk="0" fontAlgn="base" hangingPunct="0">
              <a:spcBef>
                <a:spcPct val="0"/>
              </a:spcBef>
              <a:spcAft>
                <a:spcPct val="0"/>
              </a:spcAft>
              <a:defRPr sz="4000">
                <a:solidFill>
                  <a:srgbClr val="1F497D"/>
                </a:solidFill>
                <a:latin typeface="Calibri" pitchFamily="34" charset="0"/>
              </a:defRPr>
            </a:lvl3pPr>
            <a:lvl4pPr algn="ctr" rtl="0" eaLnBrk="0" fontAlgn="base" hangingPunct="0">
              <a:spcBef>
                <a:spcPct val="0"/>
              </a:spcBef>
              <a:spcAft>
                <a:spcPct val="0"/>
              </a:spcAft>
              <a:defRPr sz="4000">
                <a:solidFill>
                  <a:srgbClr val="1F497D"/>
                </a:solidFill>
                <a:latin typeface="Calibri" pitchFamily="34" charset="0"/>
              </a:defRPr>
            </a:lvl4pPr>
            <a:lvl5pPr algn="ctr" rtl="0" eaLnBrk="0" fontAlgn="base" hangingPunct="0">
              <a:spcBef>
                <a:spcPct val="0"/>
              </a:spcBef>
              <a:spcAft>
                <a:spcPct val="0"/>
              </a:spcAft>
              <a:defRPr sz="4000">
                <a:solidFill>
                  <a:srgbClr val="1F497D"/>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smtClean="0">
                <a:solidFill>
                  <a:schemeClr val="bg1"/>
                </a:solidFill>
                <a:latin typeface="Arial" pitchFamily="34" charset="0"/>
                <a:cs typeface="Arial" pitchFamily="34" charset="0"/>
              </a:rPr>
              <a:t>Sustainable Forest Management GEF-6 Strategy</a:t>
            </a:r>
            <a:endParaRPr lang="en-US" sz="2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2675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8545" y="38178"/>
            <a:ext cx="8229600" cy="4572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txBody>
          <a:bodyPr>
            <a:normAutofit/>
          </a:bodyPr>
          <a:lstStyle/>
          <a:p>
            <a:pPr algn="ctr"/>
            <a:r>
              <a:rPr lang="en-US" sz="2400" b="1" dirty="0" smtClean="0">
                <a:solidFill>
                  <a:srgbClr val="4D59A4"/>
                </a:solidFill>
                <a:latin typeface="+mn-lt"/>
                <a:cs typeface="Arial" pitchFamily="34" charset="0"/>
              </a:rPr>
              <a:t>International Waters Strategy: Objectives and Programs</a:t>
            </a:r>
            <a:endParaRPr lang="en-US" sz="2400" b="1" dirty="0">
              <a:solidFill>
                <a:srgbClr val="4D59A4"/>
              </a:solidFill>
              <a:latin typeface="+mn-lt"/>
              <a:cs typeface="Arial" pitchFamily="34" charset="0"/>
            </a:endParaRPr>
          </a:p>
        </p:txBody>
      </p:sp>
      <p:sp>
        <p:nvSpPr>
          <p:cNvPr id="9" name="Rounded Rectangle 8"/>
          <p:cNvSpPr/>
          <p:nvPr/>
        </p:nvSpPr>
        <p:spPr>
          <a:xfrm>
            <a:off x="302311" y="1524557"/>
            <a:ext cx="2705100" cy="1066243"/>
          </a:xfrm>
          <a:prstGeom prst="round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Objective 1: Catalyze Sustainable Management of Transboundary Waters</a:t>
            </a:r>
            <a:endParaRPr lang="en-US" sz="1600" b="1" dirty="0">
              <a:solidFill>
                <a:prstClr val="white"/>
              </a:solidFill>
            </a:endParaRPr>
          </a:p>
        </p:txBody>
      </p:sp>
      <p:sp>
        <p:nvSpPr>
          <p:cNvPr id="10" name="Rounded Rectangle 9"/>
          <p:cNvSpPr/>
          <p:nvPr/>
        </p:nvSpPr>
        <p:spPr>
          <a:xfrm>
            <a:off x="3139978" y="1524557"/>
            <a:ext cx="2743200" cy="1237515"/>
          </a:xfrm>
          <a:prstGeom prst="round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Objective 2: Balance Competing Water-uses in the Management of Transboundary Surface and Groundwater</a:t>
            </a:r>
            <a:endParaRPr lang="en-US" sz="1600" b="1" dirty="0">
              <a:solidFill>
                <a:prstClr val="white"/>
              </a:solidFill>
            </a:endParaRPr>
          </a:p>
        </p:txBody>
      </p:sp>
      <p:sp>
        <p:nvSpPr>
          <p:cNvPr id="11" name="Rounded Rectangle 10"/>
          <p:cNvSpPr/>
          <p:nvPr/>
        </p:nvSpPr>
        <p:spPr>
          <a:xfrm>
            <a:off x="6069413" y="1524557"/>
            <a:ext cx="2908960" cy="1084809"/>
          </a:xfrm>
          <a:prstGeom prst="round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Objective 3: Rebuild Marine Fisheries, Restore and Protect Coastal Habitats, and Reduce Pollution of Coasts and LMEs</a:t>
            </a:r>
            <a:endParaRPr lang="en-US" sz="1600" b="1" dirty="0">
              <a:solidFill>
                <a:prstClr val="white"/>
              </a:solidFill>
            </a:endParaRPr>
          </a:p>
        </p:txBody>
      </p:sp>
      <p:sp>
        <p:nvSpPr>
          <p:cNvPr id="13" name="Rounded Rectangle 12"/>
          <p:cNvSpPr/>
          <p:nvPr/>
        </p:nvSpPr>
        <p:spPr>
          <a:xfrm>
            <a:off x="184743" y="3244168"/>
            <a:ext cx="2705100" cy="1263980"/>
          </a:xfrm>
          <a:prstGeom prst="roundRect">
            <a:avLst/>
          </a:prstGeom>
          <a:solidFill>
            <a:schemeClr val="accent1">
              <a:lumMod val="75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1</a:t>
            </a:r>
            <a:r>
              <a:rPr lang="en-US" sz="1600" b="1" dirty="0">
                <a:solidFill>
                  <a:prstClr val="white"/>
                </a:solidFill>
              </a:rPr>
              <a:t>.</a:t>
            </a:r>
            <a:r>
              <a:rPr lang="en-US" sz="1600" dirty="0" smtClean="0">
                <a:solidFill>
                  <a:prstClr val="white"/>
                </a:solidFill>
              </a:rPr>
              <a:t> Foster Cooperation </a:t>
            </a:r>
            <a:r>
              <a:rPr lang="en-US" sz="1600" dirty="0">
                <a:solidFill>
                  <a:prstClr val="white"/>
                </a:solidFill>
              </a:rPr>
              <a:t>for </a:t>
            </a:r>
            <a:r>
              <a:rPr lang="en-US" sz="1600" dirty="0" smtClean="0">
                <a:solidFill>
                  <a:prstClr val="white"/>
                </a:solidFill>
              </a:rPr>
              <a:t>Sustainable </a:t>
            </a:r>
            <a:r>
              <a:rPr lang="en-US" sz="1600" dirty="0">
                <a:solidFill>
                  <a:prstClr val="white"/>
                </a:solidFill>
              </a:rPr>
              <a:t>use </a:t>
            </a:r>
            <a:r>
              <a:rPr lang="en-US" sz="1600" dirty="0" smtClean="0">
                <a:solidFill>
                  <a:prstClr val="white"/>
                </a:solidFill>
              </a:rPr>
              <a:t>of Trans- boundary Water </a:t>
            </a:r>
            <a:r>
              <a:rPr lang="en-US" sz="1600" dirty="0">
                <a:solidFill>
                  <a:prstClr val="white"/>
                </a:solidFill>
              </a:rPr>
              <a:t>S</a:t>
            </a:r>
            <a:r>
              <a:rPr lang="en-US" sz="1600" dirty="0" smtClean="0">
                <a:solidFill>
                  <a:prstClr val="white"/>
                </a:solidFill>
              </a:rPr>
              <a:t>ystems &amp; Economic Growth</a:t>
            </a:r>
            <a:endParaRPr lang="en-US" sz="1600" dirty="0">
              <a:solidFill>
                <a:prstClr val="white"/>
              </a:solidFill>
            </a:endParaRPr>
          </a:p>
        </p:txBody>
      </p:sp>
      <p:sp>
        <p:nvSpPr>
          <p:cNvPr id="15" name="Rounded Rectangle 14"/>
          <p:cNvSpPr/>
          <p:nvPr/>
        </p:nvSpPr>
        <p:spPr>
          <a:xfrm>
            <a:off x="223000" y="4953000"/>
            <a:ext cx="2705100" cy="1760460"/>
          </a:xfrm>
          <a:prstGeom prst="roundRect">
            <a:avLst/>
          </a:prstGeom>
          <a:solidFill>
            <a:schemeClr val="accent1">
              <a:lumMod val="75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2</a:t>
            </a:r>
            <a:r>
              <a:rPr lang="en-US" sz="1600" dirty="0" smtClean="0">
                <a:solidFill>
                  <a:prstClr val="white"/>
                </a:solidFill>
              </a:rPr>
              <a:t> .Increase </a:t>
            </a:r>
            <a:r>
              <a:rPr lang="en-US" sz="1600" dirty="0">
                <a:solidFill>
                  <a:prstClr val="white"/>
                </a:solidFill>
              </a:rPr>
              <a:t>Resilience &amp; </a:t>
            </a:r>
            <a:r>
              <a:rPr lang="en-US" sz="1600" dirty="0" smtClean="0">
                <a:solidFill>
                  <a:prstClr val="white"/>
                </a:solidFill>
              </a:rPr>
              <a:t>Flow of Ecosystems Services in Context of Melting High Altitude Glaciers</a:t>
            </a:r>
            <a:endParaRPr lang="en-US" sz="1600" dirty="0">
              <a:solidFill>
                <a:prstClr val="white"/>
              </a:solidFill>
            </a:endParaRPr>
          </a:p>
        </p:txBody>
      </p:sp>
      <p:sp>
        <p:nvSpPr>
          <p:cNvPr id="20" name="Rounded Rectangle 19"/>
          <p:cNvSpPr/>
          <p:nvPr/>
        </p:nvSpPr>
        <p:spPr>
          <a:xfrm>
            <a:off x="3208703" y="3244168"/>
            <a:ext cx="2668484" cy="1263980"/>
          </a:xfrm>
          <a:prstGeom prst="roundRect">
            <a:avLst/>
          </a:prstGeom>
          <a:solidFill>
            <a:schemeClr val="accent1">
              <a:lumMod val="7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3.</a:t>
            </a:r>
            <a:r>
              <a:rPr lang="en-US" sz="1600" dirty="0" smtClean="0">
                <a:solidFill>
                  <a:prstClr val="white"/>
                </a:solidFill>
              </a:rPr>
              <a:t> Advance Conjunctive Management of Surface </a:t>
            </a:r>
            <a:r>
              <a:rPr lang="en-US" sz="1600" dirty="0">
                <a:solidFill>
                  <a:prstClr val="white"/>
                </a:solidFill>
              </a:rPr>
              <a:t>&amp; G</a:t>
            </a:r>
            <a:r>
              <a:rPr lang="en-US" sz="1600" dirty="0" smtClean="0">
                <a:solidFill>
                  <a:prstClr val="white"/>
                </a:solidFill>
              </a:rPr>
              <a:t>roundwater systems</a:t>
            </a:r>
            <a:endParaRPr lang="en-US" sz="1600" dirty="0">
              <a:solidFill>
                <a:prstClr val="white"/>
              </a:solidFill>
            </a:endParaRPr>
          </a:p>
        </p:txBody>
      </p:sp>
      <p:sp>
        <p:nvSpPr>
          <p:cNvPr id="21" name="Rounded Rectangle 20"/>
          <p:cNvSpPr/>
          <p:nvPr/>
        </p:nvSpPr>
        <p:spPr>
          <a:xfrm>
            <a:off x="3276599" y="4953000"/>
            <a:ext cx="2575159" cy="1600199"/>
          </a:xfrm>
          <a:prstGeom prst="roundRect">
            <a:avLst/>
          </a:prstGeom>
          <a:solidFill>
            <a:schemeClr val="accent1">
              <a:lumMod val="75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4. </a:t>
            </a:r>
            <a:r>
              <a:rPr lang="en-US" sz="1600" dirty="0" smtClean="0">
                <a:solidFill>
                  <a:prstClr val="white"/>
                </a:solidFill>
              </a:rPr>
              <a:t>Water/Food/Energy/</a:t>
            </a:r>
          </a:p>
          <a:p>
            <a:pPr fontAlgn="base">
              <a:spcBef>
                <a:spcPct val="0"/>
              </a:spcBef>
              <a:spcAft>
                <a:spcPct val="0"/>
              </a:spcAft>
            </a:pPr>
            <a:r>
              <a:rPr lang="en-US" sz="1600" dirty="0" smtClean="0">
                <a:solidFill>
                  <a:prstClr val="white"/>
                </a:solidFill>
              </a:rPr>
              <a:t>Ecosystem Security Nexus</a:t>
            </a:r>
            <a:endParaRPr lang="en-US" sz="1600" dirty="0">
              <a:solidFill>
                <a:prstClr val="white"/>
              </a:solidFill>
            </a:endParaRPr>
          </a:p>
        </p:txBody>
      </p:sp>
      <p:sp>
        <p:nvSpPr>
          <p:cNvPr id="24" name="Rounded Rectangle 23"/>
          <p:cNvSpPr/>
          <p:nvPr/>
        </p:nvSpPr>
        <p:spPr>
          <a:xfrm>
            <a:off x="6084897" y="3244168"/>
            <a:ext cx="2902103" cy="782084"/>
          </a:xfrm>
          <a:prstGeom prst="roundRect">
            <a:avLst/>
          </a:prstGeom>
          <a:solidFill>
            <a:schemeClr val="accent1">
              <a:lumMod val="7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5.</a:t>
            </a:r>
            <a:r>
              <a:rPr lang="en-US" sz="1600" dirty="0" smtClean="0">
                <a:solidFill>
                  <a:prstClr val="white"/>
                </a:solidFill>
              </a:rPr>
              <a:t> Reduce Ocean Hypoxia</a:t>
            </a:r>
            <a:endParaRPr lang="en-US" sz="1600" dirty="0">
              <a:solidFill>
                <a:prstClr val="white"/>
              </a:solidFill>
            </a:endParaRPr>
          </a:p>
        </p:txBody>
      </p:sp>
      <p:sp>
        <p:nvSpPr>
          <p:cNvPr id="2" name="Rounded Rectangle 1"/>
          <p:cNvSpPr/>
          <p:nvPr/>
        </p:nvSpPr>
        <p:spPr>
          <a:xfrm>
            <a:off x="6104655" y="4214234"/>
            <a:ext cx="2880331" cy="772886"/>
          </a:xfrm>
          <a:prstGeom prst="roundRect">
            <a:avLst/>
          </a:prstGeom>
          <a:solidFill>
            <a:schemeClr val="accent1">
              <a:lumMod val="75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6.</a:t>
            </a:r>
            <a:r>
              <a:rPr lang="en-US" sz="1600" dirty="0" smtClean="0">
                <a:solidFill>
                  <a:prstClr val="white"/>
                </a:solidFill>
              </a:rPr>
              <a:t> Prevent the Loss and Degradation of Coastal Habitat</a:t>
            </a:r>
            <a:endParaRPr lang="en-US" sz="1600" dirty="0">
              <a:solidFill>
                <a:prstClr val="white"/>
              </a:solidFill>
            </a:endParaRPr>
          </a:p>
        </p:txBody>
      </p:sp>
      <p:sp>
        <p:nvSpPr>
          <p:cNvPr id="3" name="Rounded Rectangle 2"/>
          <p:cNvSpPr/>
          <p:nvPr/>
        </p:nvSpPr>
        <p:spPr>
          <a:xfrm>
            <a:off x="6095784" y="5791200"/>
            <a:ext cx="2898075" cy="762000"/>
          </a:xfrm>
          <a:prstGeom prst="roundRect">
            <a:avLst/>
          </a:prstGeom>
          <a:solidFill>
            <a:schemeClr val="accent1">
              <a:lumMod val="75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7.</a:t>
            </a:r>
            <a:r>
              <a:rPr lang="en-US" sz="1600" dirty="0" smtClean="0">
                <a:solidFill>
                  <a:prstClr val="white"/>
                </a:solidFill>
              </a:rPr>
              <a:t> Foster Sustainable Fisheries</a:t>
            </a:r>
            <a:endParaRPr lang="en-US" sz="1600" dirty="0">
              <a:solidFill>
                <a:prstClr val="white"/>
              </a:solidFill>
            </a:endParaRPr>
          </a:p>
        </p:txBody>
      </p:sp>
      <p:sp>
        <p:nvSpPr>
          <p:cNvPr id="14" name="Up Arrow 13"/>
          <p:cNvSpPr/>
          <p:nvPr/>
        </p:nvSpPr>
        <p:spPr>
          <a:xfrm>
            <a:off x="1057690" y="2590800"/>
            <a:ext cx="1002105" cy="630999"/>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16" name="Up Arrow 15"/>
          <p:cNvSpPr/>
          <p:nvPr/>
        </p:nvSpPr>
        <p:spPr>
          <a:xfrm>
            <a:off x="4022454" y="2762072"/>
            <a:ext cx="966266" cy="482094"/>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27" name="Up Arrow 26"/>
          <p:cNvSpPr/>
          <p:nvPr/>
        </p:nvSpPr>
        <p:spPr>
          <a:xfrm>
            <a:off x="7018807" y="2629844"/>
            <a:ext cx="958082" cy="614323"/>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17" name="Oval 16"/>
          <p:cNvSpPr/>
          <p:nvPr/>
        </p:nvSpPr>
        <p:spPr>
          <a:xfrm>
            <a:off x="2438400" y="4280566"/>
            <a:ext cx="12192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14</a:t>
            </a:r>
          </a:p>
        </p:txBody>
      </p:sp>
      <p:sp>
        <p:nvSpPr>
          <p:cNvPr id="18" name="Oval 17"/>
          <p:cNvSpPr/>
          <p:nvPr/>
        </p:nvSpPr>
        <p:spPr>
          <a:xfrm>
            <a:off x="7759173" y="4989600"/>
            <a:ext cx="1219200" cy="8016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6</a:t>
            </a:r>
          </a:p>
        </p:txBody>
      </p:sp>
      <p:sp>
        <p:nvSpPr>
          <p:cNvPr id="19" name="Rounded Rectangle 18"/>
          <p:cNvSpPr/>
          <p:nvPr/>
        </p:nvSpPr>
        <p:spPr>
          <a:xfrm>
            <a:off x="532133" y="479564"/>
            <a:ext cx="8246068" cy="914400"/>
          </a:xfrm>
          <a:prstGeom prst="roundRect">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black"/>
                </a:solidFill>
              </a:rPr>
              <a:t>Goal: To promote collective management of transboundary water systems and implementation of the full range of policy, legal and institutional reforms and investments contributing to sustainable use and maintenance of ecosystem services</a:t>
            </a:r>
          </a:p>
        </p:txBody>
      </p:sp>
    </p:spTree>
    <p:extLst>
      <p:ext uri="{BB962C8B-B14F-4D97-AF65-F5344CB8AC3E}">
        <p14:creationId xmlns:p14="http://schemas.microsoft.com/office/powerpoint/2010/main" val="342161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642938" y="3581400"/>
            <a:ext cx="32099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sv-SE" sz="3200">
                <a:solidFill>
                  <a:srgbClr val="3333CC"/>
                </a:solidFill>
                <a:latin typeface="Palatino" charset="0"/>
              </a:rPr>
              <a:t>The Planetary Response to the drivers of the Anthropocene </a:t>
            </a:r>
          </a:p>
        </p:txBody>
      </p:sp>
      <p:pic>
        <p:nvPicPr>
          <p:cNvPr id="266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00013"/>
            <a:ext cx="5029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214313" y="1714500"/>
            <a:ext cx="7091362" cy="4895850"/>
            <a:chOff x="1293" y="890"/>
            <a:chExt cx="4467" cy="3084"/>
          </a:xfrm>
        </p:grpSpPr>
        <p:sp>
          <p:nvSpPr>
            <p:cNvPr id="26635" name="Rectangle 4"/>
            <p:cNvSpPr>
              <a:spLocks noChangeArrowheads="1"/>
            </p:cNvSpPr>
            <p:nvPr/>
          </p:nvSpPr>
          <p:spPr bwMode="auto">
            <a:xfrm>
              <a:off x="1293" y="890"/>
              <a:ext cx="4082" cy="30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sv-SE">
                <a:solidFill>
                  <a:prstClr val="black"/>
                </a:solidFill>
              </a:endParaRPr>
            </a:p>
          </p:txBody>
        </p:sp>
        <p:sp>
          <p:nvSpPr>
            <p:cNvPr id="26636" name="Freeform 7"/>
            <p:cNvSpPr>
              <a:spLocks/>
            </p:cNvSpPr>
            <p:nvPr/>
          </p:nvSpPr>
          <p:spPr bwMode="auto">
            <a:xfrm>
              <a:off x="1563" y="1340"/>
              <a:ext cx="3285" cy="2132"/>
            </a:xfrm>
            <a:custGeom>
              <a:avLst/>
              <a:gdLst>
                <a:gd name="T0" fmla="*/ 0 w 3265"/>
                <a:gd name="T1" fmla="*/ 1024 h 2177"/>
                <a:gd name="T2" fmla="*/ 2429 w 3265"/>
                <a:gd name="T3" fmla="*/ 921 h 2177"/>
                <a:gd name="T4" fmla="*/ 3503 w 3265"/>
                <a:gd name="T5" fmla="*/ 598 h 2177"/>
                <a:gd name="T6" fmla="*/ 4067 w 3265"/>
                <a:gd name="T7" fmla="*/ 0 h 2177"/>
                <a:gd name="T8" fmla="*/ 0 60000 65536"/>
                <a:gd name="T9" fmla="*/ 0 60000 65536"/>
                <a:gd name="T10" fmla="*/ 0 60000 65536"/>
                <a:gd name="T11" fmla="*/ 0 60000 65536"/>
                <a:gd name="T12" fmla="*/ 0 w 3265"/>
                <a:gd name="T13" fmla="*/ 0 h 2177"/>
                <a:gd name="T14" fmla="*/ 3265 w 3265"/>
                <a:gd name="T15" fmla="*/ 2177 h 2177"/>
              </a:gdLst>
              <a:ahLst/>
              <a:cxnLst>
                <a:cxn ang="T8">
                  <a:pos x="T0" y="T1"/>
                </a:cxn>
                <a:cxn ang="T9">
                  <a:pos x="T2" y="T3"/>
                </a:cxn>
                <a:cxn ang="T10">
                  <a:pos x="T4" y="T5"/>
                </a:cxn>
                <a:cxn ang="T11">
                  <a:pos x="T6" y="T7"/>
                </a:cxn>
              </a:cxnLst>
              <a:rect l="T12" t="T13" r="T14" b="T15"/>
              <a:pathLst>
                <a:path w="3265" h="2177">
                  <a:moveTo>
                    <a:pt x="0" y="2177"/>
                  </a:moveTo>
                  <a:cubicBezTo>
                    <a:pt x="740" y="2139"/>
                    <a:pt x="1481" y="2101"/>
                    <a:pt x="1950" y="1950"/>
                  </a:cubicBezTo>
                  <a:cubicBezTo>
                    <a:pt x="2419" y="1799"/>
                    <a:pt x="2593" y="1595"/>
                    <a:pt x="2812" y="1270"/>
                  </a:cubicBezTo>
                  <a:cubicBezTo>
                    <a:pt x="3031" y="945"/>
                    <a:pt x="3189" y="212"/>
                    <a:pt x="3265" y="0"/>
                  </a:cubicBezTo>
                </a:path>
              </a:pathLst>
            </a:cu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sv-SE">
                <a:solidFill>
                  <a:prstClr val="black"/>
                </a:solidFill>
              </a:endParaRPr>
            </a:p>
          </p:txBody>
        </p:sp>
        <p:sp>
          <p:nvSpPr>
            <p:cNvPr id="26637" name="Line 8"/>
            <p:cNvSpPr>
              <a:spLocks noChangeShapeType="1"/>
            </p:cNvSpPr>
            <p:nvPr/>
          </p:nvSpPr>
          <p:spPr bwMode="auto">
            <a:xfrm>
              <a:off x="1519" y="3521"/>
              <a:ext cx="3720"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sv-SE">
                <a:solidFill>
                  <a:prstClr val="black"/>
                </a:solidFill>
              </a:endParaRPr>
            </a:p>
          </p:txBody>
        </p:sp>
        <p:sp>
          <p:nvSpPr>
            <p:cNvPr id="26638" name="Line 9"/>
            <p:cNvSpPr>
              <a:spLocks noChangeShapeType="1"/>
            </p:cNvSpPr>
            <p:nvPr/>
          </p:nvSpPr>
          <p:spPr bwMode="auto">
            <a:xfrm flipV="1">
              <a:off x="1530" y="935"/>
              <a:ext cx="0" cy="2586"/>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sv-SE">
                <a:solidFill>
                  <a:prstClr val="black"/>
                </a:solidFill>
              </a:endParaRPr>
            </a:p>
          </p:txBody>
        </p:sp>
        <p:sp>
          <p:nvSpPr>
            <p:cNvPr id="26639" name="Line 10"/>
            <p:cNvSpPr>
              <a:spLocks noChangeShapeType="1"/>
            </p:cNvSpPr>
            <p:nvPr/>
          </p:nvSpPr>
          <p:spPr bwMode="auto">
            <a:xfrm>
              <a:off x="3267" y="3385"/>
              <a:ext cx="0" cy="227"/>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sv-SE">
                <a:solidFill>
                  <a:prstClr val="black"/>
                </a:solidFill>
              </a:endParaRPr>
            </a:p>
          </p:txBody>
        </p:sp>
        <p:sp>
          <p:nvSpPr>
            <p:cNvPr id="26640" name="Text Box 11"/>
            <p:cNvSpPr txBox="1">
              <a:spLocks noChangeArrowheads="1"/>
            </p:cNvSpPr>
            <p:nvPr/>
          </p:nvSpPr>
          <p:spPr bwMode="auto">
            <a:xfrm>
              <a:off x="1338" y="3612"/>
              <a:ext cx="44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sv-SE" b="1">
                  <a:solidFill>
                    <a:prstClr val="black"/>
                  </a:solidFill>
                  <a:latin typeface="Verdana" charset="0"/>
                </a:rPr>
                <a:t>1900		       1950               2000</a:t>
              </a:r>
            </a:p>
          </p:txBody>
        </p:sp>
        <p:sp>
          <p:nvSpPr>
            <p:cNvPr id="26641" name="Line 12"/>
            <p:cNvSpPr>
              <a:spLocks noChangeShapeType="1"/>
            </p:cNvSpPr>
            <p:nvPr/>
          </p:nvSpPr>
          <p:spPr bwMode="auto">
            <a:xfrm>
              <a:off x="4921" y="3397"/>
              <a:ext cx="0" cy="227"/>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pPr defTabSz="457200"/>
              <a:endParaRPr lang="sv-SE">
                <a:solidFill>
                  <a:prstClr val="black"/>
                </a:solidFill>
              </a:endParaRPr>
            </a:p>
          </p:txBody>
        </p:sp>
        <p:sp>
          <p:nvSpPr>
            <p:cNvPr id="26642" name="Text Box 13"/>
            <p:cNvSpPr txBox="1">
              <a:spLocks noChangeArrowheads="1"/>
            </p:cNvSpPr>
            <p:nvPr/>
          </p:nvSpPr>
          <p:spPr bwMode="auto">
            <a:xfrm>
              <a:off x="1679" y="1017"/>
              <a:ext cx="2305"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sv-SE" b="1">
                  <a:solidFill>
                    <a:prstClr val="black"/>
                  </a:solidFill>
                  <a:latin typeface="Calibri" charset="0"/>
                  <a:cs typeface="Calibri" charset="0"/>
                </a:rPr>
                <a:t>CO</a:t>
              </a:r>
              <a:r>
                <a:rPr lang="sv-SE" b="1" baseline="-25000">
                  <a:solidFill>
                    <a:prstClr val="black"/>
                  </a:solidFill>
                  <a:latin typeface="Calibri" charset="0"/>
                  <a:cs typeface="Calibri" charset="0"/>
                </a:rPr>
                <a:t>2</a:t>
              </a:r>
              <a:r>
                <a:rPr lang="sv-SE" b="1">
                  <a:solidFill>
                    <a:prstClr val="black"/>
                  </a:solidFill>
                  <a:latin typeface="Calibri" charset="0"/>
                  <a:cs typeface="Calibri" charset="0"/>
                </a:rPr>
                <a:t>, N</a:t>
              </a:r>
              <a:r>
                <a:rPr lang="sv-SE" b="1" baseline="-25000">
                  <a:solidFill>
                    <a:prstClr val="black"/>
                  </a:solidFill>
                  <a:latin typeface="Calibri" charset="0"/>
                  <a:cs typeface="Calibri" charset="0"/>
                </a:rPr>
                <a:t>2</a:t>
              </a:r>
              <a:r>
                <a:rPr lang="sv-SE" b="1">
                  <a:solidFill>
                    <a:prstClr val="black"/>
                  </a:solidFill>
                  <a:latin typeface="Calibri" charset="0"/>
                  <a:cs typeface="Calibri" charset="0"/>
                </a:rPr>
                <a:t>O, CH</a:t>
              </a:r>
              <a:r>
                <a:rPr lang="sv-SE" b="1" baseline="-25000">
                  <a:solidFill>
                    <a:prstClr val="black"/>
                  </a:solidFill>
                  <a:latin typeface="Calibri" charset="0"/>
                  <a:cs typeface="Calibri" charset="0"/>
                </a:rPr>
                <a:t>4</a:t>
              </a:r>
              <a:r>
                <a:rPr lang="sv-SE" b="1">
                  <a:solidFill>
                    <a:prstClr val="black"/>
                  </a:solidFill>
                  <a:latin typeface="Calibri" charset="0"/>
                  <a:cs typeface="Calibri" charset="0"/>
                </a:rPr>
                <a:t> concentrations</a:t>
              </a:r>
            </a:p>
            <a:p>
              <a:pPr defTabSz="457200" eaLnBrk="1" hangingPunct="1">
                <a:spcBef>
                  <a:spcPct val="50000"/>
                </a:spcBef>
              </a:pPr>
              <a:r>
                <a:rPr lang="sv-SE" b="1">
                  <a:solidFill>
                    <a:prstClr val="black"/>
                  </a:solidFill>
                  <a:latin typeface="Calibri" charset="0"/>
                  <a:cs typeface="Calibri" charset="0"/>
                </a:rPr>
                <a:t>Overfishing</a:t>
              </a:r>
            </a:p>
            <a:p>
              <a:pPr defTabSz="457200" eaLnBrk="1" hangingPunct="1">
                <a:spcBef>
                  <a:spcPct val="50000"/>
                </a:spcBef>
              </a:pPr>
              <a:r>
                <a:rPr lang="sv-SE" b="1">
                  <a:solidFill>
                    <a:prstClr val="black"/>
                  </a:solidFill>
                  <a:latin typeface="Calibri" charset="0"/>
                  <a:cs typeface="Calibri" charset="0"/>
                </a:rPr>
                <a:t>Land degradation</a:t>
              </a:r>
            </a:p>
            <a:p>
              <a:pPr defTabSz="457200" eaLnBrk="1" hangingPunct="1">
                <a:spcBef>
                  <a:spcPct val="50000"/>
                </a:spcBef>
              </a:pPr>
              <a:r>
                <a:rPr lang="sv-SE" b="1">
                  <a:solidFill>
                    <a:prstClr val="black"/>
                  </a:solidFill>
                  <a:latin typeface="Calibri" charset="0"/>
                  <a:cs typeface="Calibri" charset="0"/>
                </a:rPr>
                <a:t>Loss of Biodiversity</a:t>
              </a:r>
            </a:p>
            <a:p>
              <a:pPr defTabSz="457200" eaLnBrk="1" hangingPunct="1">
                <a:spcBef>
                  <a:spcPct val="50000"/>
                </a:spcBef>
              </a:pPr>
              <a:r>
                <a:rPr lang="sv-SE" b="1">
                  <a:solidFill>
                    <a:prstClr val="black"/>
                  </a:solidFill>
                  <a:latin typeface="Calibri" charset="0"/>
                  <a:cs typeface="Calibri" charset="0"/>
                </a:rPr>
                <a:t>Water Depletion</a:t>
              </a:r>
            </a:p>
            <a:p>
              <a:pPr defTabSz="457200" eaLnBrk="1" hangingPunct="1">
                <a:spcBef>
                  <a:spcPct val="50000"/>
                </a:spcBef>
              </a:pPr>
              <a:r>
                <a:rPr lang="sv-SE" b="1">
                  <a:solidFill>
                    <a:prstClr val="black"/>
                  </a:solidFill>
                  <a:latin typeface="Calibri" charset="0"/>
                  <a:cs typeface="Calibri" charset="0"/>
                </a:rPr>
                <a:t>Unsustainable consumption</a:t>
              </a:r>
              <a:endParaRPr lang="sv-SE" b="1">
                <a:solidFill>
                  <a:prstClr val="black"/>
                </a:solidFill>
                <a:latin typeface="Calibri" charset="0"/>
              </a:endParaRPr>
            </a:p>
          </p:txBody>
        </p:sp>
      </p:grpSp>
      <p:grpSp>
        <p:nvGrpSpPr>
          <p:cNvPr id="3" name="Group 18"/>
          <p:cNvGrpSpPr>
            <a:grpSpLocks/>
          </p:cNvGrpSpPr>
          <p:nvPr/>
        </p:nvGrpSpPr>
        <p:grpSpPr bwMode="auto">
          <a:xfrm>
            <a:off x="5857875" y="1357313"/>
            <a:ext cx="2730500" cy="4572000"/>
            <a:chOff x="5813742" y="775345"/>
            <a:chExt cx="2729552" cy="4571421"/>
          </a:xfrm>
        </p:grpSpPr>
        <p:sp>
          <p:nvSpPr>
            <p:cNvPr id="26632" name="Freeform 15"/>
            <p:cNvSpPr>
              <a:spLocks noChangeArrowheads="1"/>
            </p:cNvSpPr>
            <p:nvPr/>
          </p:nvSpPr>
          <p:spPr bwMode="auto">
            <a:xfrm>
              <a:off x="5813742" y="1428736"/>
              <a:ext cx="2729552" cy="2786082"/>
            </a:xfrm>
            <a:custGeom>
              <a:avLst/>
              <a:gdLst>
                <a:gd name="T0" fmla="*/ 0 w 2729552"/>
                <a:gd name="T1" fmla="*/ 2147483647 h 2295099"/>
                <a:gd name="T2" fmla="*/ 95534 w 2729552"/>
                <a:gd name="T3" fmla="*/ 852910466 h 2295099"/>
                <a:gd name="T4" fmla="*/ 204716 w 2729552"/>
                <a:gd name="T5" fmla="*/ 349555926 h 2295099"/>
                <a:gd name="T6" fmla="*/ 286602 w 2729552"/>
                <a:gd name="T7" fmla="*/ 181768581 h 2295099"/>
                <a:gd name="T8" fmla="*/ 477671 w 2729552"/>
                <a:gd name="T9" fmla="*/ 13985727 h 2295099"/>
                <a:gd name="T10" fmla="*/ 682388 w 2729552"/>
                <a:gd name="T11" fmla="*/ 265659344 h 2295099"/>
                <a:gd name="T12" fmla="*/ 887104 w 2729552"/>
                <a:gd name="T13" fmla="*/ 936806642 h 2295099"/>
                <a:gd name="T14" fmla="*/ 1078173 w 2729552"/>
                <a:gd name="T15" fmla="*/ 2147483647 h 2295099"/>
                <a:gd name="T16" fmla="*/ 1364776 w 2729552"/>
                <a:gd name="T17" fmla="*/ 2147483647 h 2295099"/>
                <a:gd name="T18" fmla="*/ 1705970 w 2729552"/>
                <a:gd name="T19" fmla="*/ 2147483647 h 2295099"/>
                <a:gd name="T20" fmla="*/ 2156346 w 2729552"/>
                <a:gd name="T21" fmla="*/ 2147483647 h 2295099"/>
                <a:gd name="T22" fmla="*/ 2729552 w 2729552"/>
                <a:gd name="T23" fmla="*/ 2147483647 h 2295099"/>
                <a:gd name="T24" fmla="*/ 2729552 w 2729552"/>
                <a:gd name="T25" fmla="*/ 2147483647 h 22950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9552"/>
                <a:gd name="T40" fmla="*/ 0 h 2295099"/>
                <a:gd name="T41" fmla="*/ 2729552 w 2729552"/>
                <a:gd name="T42" fmla="*/ 2295099 h 22950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9552" h="2295099">
                  <a:moveTo>
                    <a:pt x="0" y="357117"/>
                  </a:moveTo>
                  <a:cubicBezTo>
                    <a:pt x="30707" y="272955"/>
                    <a:pt x="61415" y="188794"/>
                    <a:pt x="95534" y="138752"/>
                  </a:cubicBezTo>
                  <a:cubicBezTo>
                    <a:pt x="129653" y="88710"/>
                    <a:pt x="172872" y="75063"/>
                    <a:pt x="204716" y="56866"/>
                  </a:cubicBezTo>
                  <a:cubicBezTo>
                    <a:pt x="236560" y="38669"/>
                    <a:pt x="241110" y="38668"/>
                    <a:pt x="286602" y="29570"/>
                  </a:cubicBezTo>
                  <a:cubicBezTo>
                    <a:pt x="332094" y="20472"/>
                    <a:pt x="411707" y="0"/>
                    <a:pt x="477671" y="2275"/>
                  </a:cubicBezTo>
                  <a:cubicBezTo>
                    <a:pt x="543635" y="4550"/>
                    <a:pt x="614149" y="18197"/>
                    <a:pt x="682388" y="43218"/>
                  </a:cubicBezTo>
                  <a:cubicBezTo>
                    <a:pt x="750627" y="68239"/>
                    <a:pt x="821140" y="97809"/>
                    <a:pt x="887104" y="152400"/>
                  </a:cubicBezTo>
                  <a:cubicBezTo>
                    <a:pt x="953068" y="206991"/>
                    <a:pt x="998561" y="254758"/>
                    <a:pt x="1078173" y="370764"/>
                  </a:cubicBezTo>
                  <a:cubicBezTo>
                    <a:pt x="1157785" y="486770"/>
                    <a:pt x="1260143" y="668741"/>
                    <a:pt x="1364776" y="848436"/>
                  </a:cubicBezTo>
                  <a:cubicBezTo>
                    <a:pt x="1469409" y="1028132"/>
                    <a:pt x="1574042" y="1266967"/>
                    <a:pt x="1705970" y="1448937"/>
                  </a:cubicBezTo>
                  <a:cubicBezTo>
                    <a:pt x="1837898" y="1630907"/>
                    <a:pt x="1985749" y="1799230"/>
                    <a:pt x="2156346" y="1940257"/>
                  </a:cubicBezTo>
                  <a:cubicBezTo>
                    <a:pt x="2326943" y="2081284"/>
                    <a:pt x="2729552" y="2295099"/>
                    <a:pt x="2729552" y="2295099"/>
                  </a:cubicBezTo>
                </a:path>
              </a:pathLst>
            </a:custGeom>
            <a:noFill/>
            <a:ln w="1174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457200"/>
              <a:endParaRPr lang="sv-SE">
                <a:solidFill>
                  <a:prstClr val="black"/>
                </a:solidFill>
              </a:endParaRPr>
            </a:p>
          </p:txBody>
        </p:sp>
        <p:sp>
          <p:nvSpPr>
            <p:cNvPr id="26633" name="Rectangle 16"/>
            <p:cNvSpPr>
              <a:spLocks noChangeArrowheads="1"/>
            </p:cNvSpPr>
            <p:nvPr/>
          </p:nvSpPr>
          <p:spPr bwMode="auto">
            <a:xfrm>
              <a:off x="6028056" y="1061059"/>
              <a:ext cx="500066" cy="4285707"/>
            </a:xfrm>
            <a:prstGeom prst="rect">
              <a:avLst/>
            </a:prstGeom>
            <a:solidFill>
              <a:srgbClr val="0000FF">
                <a:alpha val="6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sv-SE">
                <a:solidFill>
                  <a:prstClr val="black"/>
                </a:solidFill>
              </a:endParaRPr>
            </a:p>
          </p:txBody>
        </p:sp>
        <p:sp>
          <p:nvSpPr>
            <p:cNvPr id="18" name="TextBox 17"/>
            <p:cNvSpPr txBox="1"/>
            <p:nvPr/>
          </p:nvSpPr>
          <p:spPr>
            <a:xfrm rot="16200000">
              <a:off x="5091421" y="1723013"/>
              <a:ext cx="2357138" cy="461803"/>
            </a:xfrm>
            <a:prstGeom prst="rect">
              <a:avLst/>
            </a:prstGeom>
            <a:noFill/>
          </p:spPr>
          <p:txBody>
            <a:bodyPr>
              <a:spAutoFit/>
            </a:bodyPr>
            <a:lstStyle/>
            <a:p>
              <a:pPr defTabSz="457200">
                <a:defRPr/>
              </a:pPr>
              <a:r>
                <a:rPr lang="sv-SE" b="1" dirty="0">
                  <a:solidFill>
                    <a:prstClr val="white"/>
                  </a:solidFill>
                </a:rPr>
                <a:t>2010-2020</a:t>
              </a:r>
            </a:p>
          </p:txBody>
        </p:sp>
      </p:grpSp>
      <p:sp>
        <p:nvSpPr>
          <p:cNvPr id="26629" name="Text Box 2"/>
          <p:cNvSpPr txBox="1">
            <a:spLocks noChangeArrowheads="1"/>
          </p:cNvSpPr>
          <p:nvPr/>
        </p:nvSpPr>
        <p:spPr bwMode="auto">
          <a:xfrm>
            <a:off x="539750" y="260350"/>
            <a:ext cx="3697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sv-SE" sz="3200" b="1" dirty="0">
                <a:solidFill>
                  <a:prstClr val="black"/>
                </a:solidFill>
                <a:latin typeface="Calibri" charset="0"/>
                <a:cs typeface="Calibri" charset="0"/>
              </a:rPr>
              <a:t>Global change</a:t>
            </a:r>
          </a:p>
          <a:p>
            <a:pPr defTabSz="457200" eaLnBrk="1" hangingPunct="1"/>
            <a:r>
              <a:rPr lang="sv-SE" sz="3200" b="1" dirty="0" smtClean="0">
                <a:solidFill>
                  <a:prstClr val="black"/>
                </a:solidFill>
                <a:latin typeface="Calibri" charset="0"/>
                <a:cs typeface="Calibri" charset="0"/>
              </a:rPr>
              <a:t>with </a:t>
            </a:r>
            <a:r>
              <a:rPr lang="sv-SE" sz="3200" b="1" dirty="0">
                <a:solidFill>
                  <a:prstClr val="black"/>
                </a:solidFill>
                <a:latin typeface="Calibri" charset="0"/>
                <a:cs typeface="Calibri" charset="0"/>
              </a:rPr>
              <a:t>multiple effects</a:t>
            </a:r>
            <a:endParaRPr lang="en-US" sz="3200" b="1" dirty="0">
              <a:solidFill>
                <a:prstClr val="black"/>
              </a:solidFill>
              <a:latin typeface="Calibri" charset="0"/>
              <a:cs typeface="Calibri" charset="0"/>
            </a:endParaRPr>
          </a:p>
        </p:txBody>
      </p:sp>
      <p:sp>
        <p:nvSpPr>
          <p:cNvPr id="26630" name="Rectangle 3"/>
          <p:cNvSpPr>
            <a:spLocks noChangeArrowheads="1"/>
          </p:cNvSpPr>
          <p:nvPr/>
        </p:nvSpPr>
        <p:spPr bwMode="auto">
          <a:xfrm>
            <a:off x="0" y="0"/>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sv-SE">
              <a:solidFill>
                <a:prstClr val="black"/>
              </a:solidFill>
            </a:endParaRPr>
          </a:p>
        </p:txBody>
      </p:sp>
      <p:sp>
        <p:nvSpPr>
          <p:cNvPr id="26631" name="Rectangle 2"/>
          <p:cNvSpPr>
            <a:spLocks noChangeArrowheads="1"/>
          </p:cNvSpPr>
          <p:nvPr/>
        </p:nvSpPr>
        <p:spPr bwMode="auto">
          <a:xfrm>
            <a:off x="0" y="6705600"/>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sv-SE">
              <a:solidFill>
                <a:prstClr val="black"/>
              </a:solidFill>
            </a:endParaRPr>
          </a:p>
        </p:txBody>
      </p:sp>
    </p:spTree>
    <p:extLst>
      <p:ext uri="{BB962C8B-B14F-4D97-AF65-F5344CB8AC3E}">
        <p14:creationId xmlns:p14="http://schemas.microsoft.com/office/powerpoint/2010/main" val="27404424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r>
              <a:rPr lang="en-US" sz="3200" b="1" dirty="0" smtClean="0">
                <a:solidFill>
                  <a:schemeClr val="accent6">
                    <a:lumMod val="50000"/>
                  </a:schemeClr>
                </a:solidFill>
              </a:rPr>
              <a:t>Land Degradation</a:t>
            </a:r>
            <a:r>
              <a:rPr lang="en-US" sz="3200" b="1" dirty="0">
                <a:solidFill>
                  <a:schemeClr val="accent6">
                    <a:lumMod val="50000"/>
                  </a:schemeClr>
                </a:solidFill>
              </a:rPr>
              <a:t> </a:t>
            </a:r>
            <a:r>
              <a:rPr lang="en-US" sz="3200" b="1" dirty="0" smtClean="0">
                <a:solidFill>
                  <a:schemeClr val="accent6">
                    <a:lumMod val="50000"/>
                  </a:schemeClr>
                </a:solidFill>
              </a:rPr>
              <a:t>Strategy:</a:t>
            </a:r>
            <a:br>
              <a:rPr lang="en-US" sz="3200" b="1" dirty="0" smtClean="0">
                <a:solidFill>
                  <a:schemeClr val="accent6">
                    <a:lumMod val="50000"/>
                  </a:schemeClr>
                </a:solidFill>
              </a:rPr>
            </a:br>
            <a:r>
              <a:rPr lang="en-US" sz="3200" b="1" dirty="0" smtClean="0">
                <a:solidFill>
                  <a:schemeClr val="accent6">
                    <a:lumMod val="50000"/>
                  </a:schemeClr>
                </a:solidFill>
              </a:rPr>
              <a:t> Objectives and Programs</a:t>
            </a:r>
            <a:endParaRPr lang="en-US" sz="3200" b="1" dirty="0">
              <a:solidFill>
                <a:schemeClr val="accent6">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1947309"/>
              </p:ext>
            </p:extLst>
          </p:nvPr>
        </p:nvGraphicFramePr>
        <p:xfrm>
          <a:off x="304800" y="1295400"/>
          <a:ext cx="8382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7924800" y="1524000"/>
            <a:ext cx="1143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7 &amp; 8</a:t>
            </a:r>
          </a:p>
        </p:txBody>
      </p:sp>
      <p:sp>
        <p:nvSpPr>
          <p:cNvPr id="5" name="Oval 4"/>
          <p:cNvSpPr/>
          <p:nvPr/>
        </p:nvSpPr>
        <p:spPr>
          <a:xfrm>
            <a:off x="7944118" y="2819400"/>
            <a:ext cx="1143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14</a:t>
            </a:r>
          </a:p>
        </p:txBody>
      </p:sp>
      <p:sp>
        <p:nvSpPr>
          <p:cNvPr id="8" name="Oval 7"/>
          <p:cNvSpPr/>
          <p:nvPr/>
        </p:nvSpPr>
        <p:spPr>
          <a:xfrm>
            <a:off x="7937678" y="4038600"/>
            <a:ext cx="12192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15</a:t>
            </a:r>
          </a:p>
        </p:txBody>
      </p:sp>
    </p:spTree>
    <p:extLst>
      <p:ext uri="{BB962C8B-B14F-4D97-AF65-F5344CB8AC3E}">
        <p14:creationId xmlns:p14="http://schemas.microsoft.com/office/powerpoint/2010/main" val="282106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8545" y="152400"/>
            <a:ext cx="8229600" cy="457200"/>
          </a:xfrm>
          <a:solidFill>
            <a:srgbClr val="CC9900"/>
          </a:solidFill>
          <a:ln>
            <a:solidFill>
              <a:srgbClr val="FF6600"/>
            </a:solidFill>
          </a:ln>
        </p:spPr>
        <p:txBody>
          <a:bodyPr>
            <a:normAutofit fontScale="90000"/>
          </a:bodyPr>
          <a:lstStyle/>
          <a:p>
            <a:pPr algn="ctr"/>
            <a:r>
              <a:rPr lang="en-US" sz="2800" b="1" dirty="0" smtClean="0">
                <a:solidFill>
                  <a:schemeClr val="bg1"/>
                </a:solidFill>
                <a:latin typeface="Arial" pitchFamily="34" charset="0"/>
                <a:cs typeface="Arial" pitchFamily="34" charset="0"/>
              </a:rPr>
              <a:t>GEF-6 CCM Strategy</a:t>
            </a:r>
            <a:endParaRPr lang="en-US" sz="2800" b="1" dirty="0">
              <a:solidFill>
                <a:schemeClr val="bg1"/>
              </a:solidFill>
              <a:latin typeface="Arial" pitchFamily="34" charset="0"/>
              <a:cs typeface="Arial" pitchFamily="34" charset="0"/>
            </a:endParaRPr>
          </a:p>
        </p:txBody>
      </p:sp>
      <p:sp>
        <p:nvSpPr>
          <p:cNvPr id="9" name="Rounded Rectangle 8"/>
          <p:cNvSpPr/>
          <p:nvPr/>
        </p:nvSpPr>
        <p:spPr>
          <a:xfrm>
            <a:off x="223000" y="1729616"/>
            <a:ext cx="2705100" cy="1214251"/>
          </a:xfrm>
          <a:prstGeom prst="roundRect">
            <a:avLst/>
          </a:prstGeom>
          <a:solidFill>
            <a:srgbClr val="DFB107"/>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Objective 1: </a:t>
            </a:r>
            <a:r>
              <a:rPr lang="en-US" sz="1600" b="1" dirty="0">
                <a:solidFill>
                  <a:prstClr val="white"/>
                </a:solidFill>
              </a:rPr>
              <a:t>Promote innovation &amp; technology transfer</a:t>
            </a:r>
          </a:p>
        </p:txBody>
      </p:sp>
      <p:sp>
        <p:nvSpPr>
          <p:cNvPr id="10" name="Rounded Rectangle 9"/>
          <p:cNvSpPr/>
          <p:nvPr/>
        </p:nvSpPr>
        <p:spPr>
          <a:xfrm>
            <a:off x="3139979" y="1739286"/>
            <a:ext cx="2743200" cy="1214251"/>
          </a:xfrm>
          <a:prstGeom prst="roundRect">
            <a:avLst/>
          </a:prstGeom>
          <a:solidFill>
            <a:srgbClr val="DFB107"/>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Objective 2: </a:t>
            </a:r>
            <a:r>
              <a:rPr lang="en-US" sz="1600" b="1" dirty="0">
                <a:solidFill>
                  <a:prstClr val="white"/>
                </a:solidFill>
              </a:rPr>
              <a:t>Demonstrate systemic impacts of mitigation options</a:t>
            </a:r>
          </a:p>
        </p:txBody>
      </p:sp>
      <p:sp>
        <p:nvSpPr>
          <p:cNvPr id="11" name="Rounded Rectangle 10"/>
          <p:cNvSpPr/>
          <p:nvPr/>
        </p:nvSpPr>
        <p:spPr>
          <a:xfrm>
            <a:off x="6074012" y="1729614"/>
            <a:ext cx="2908960" cy="1214251"/>
          </a:xfrm>
          <a:prstGeom prst="roundRect">
            <a:avLst/>
          </a:prstGeom>
          <a:solidFill>
            <a:srgbClr val="DFB107"/>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rPr>
              <a:t>Objective 3: </a:t>
            </a:r>
            <a:r>
              <a:rPr lang="en-US" sz="1600" b="1" dirty="0">
                <a:solidFill>
                  <a:prstClr val="white"/>
                </a:solidFill>
              </a:rPr>
              <a:t>Foster enabling conditions to mainstream mitigation concerns into SD strategies</a:t>
            </a:r>
          </a:p>
        </p:txBody>
      </p:sp>
      <p:sp>
        <p:nvSpPr>
          <p:cNvPr id="13" name="Rounded Rectangle 12"/>
          <p:cNvSpPr/>
          <p:nvPr/>
        </p:nvSpPr>
        <p:spPr>
          <a:xfrm>
            <a:off x="266296" y="3460420"/>
            <a:ext cx="2705100" cy="1263980"/>
          </a:xfrm>
          <a:prstGeom prst="roundRect">
            <a:avLst/>
          </a:prstGeom>
          <a:solidFill>
            <a:srgbClr val="FF9933"/>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1</a:t>
            </a:r>
            <a:r>
              <a:rPr lang="en-US" sz="1600" b="1" dirty="0">
                <a:solidFill>
                  <a:prstClr val="white"/>
                </a:solidFill>
              </a:rPr>
              <a:t>.</a:t>
            </a:r>
            <a:r>
              <a:rPr lang="en-US" sz="1600" dirty="0" smtClean="0">
                <a:solidFill>
                  <a:prstClr val="white"/>
                </a:solidFill>
              </a:rPr>
              <a:t> </a:t>
            </a:r>
            <a:r>
              <a:rPr lang="en-US" sz="1600" dirty="0">
                <a:solidFill>
                  <a:prstClr val="white"/>
                </a:solidFill>
              </a:rPr>
              <a:t>Low carbon technologies and mitigation options</a:t>
            </a:r>
          </a:p>
        </p:txBody>
      </p:sp>
      <p:sp>
        <p:nvSpPr>
          <p:cNvPr id="15" name="Rounded Rectangle 14"/>
          <p:cNvSpPr/>
          <p:nvPr/>
        </p:nvSpPr>
        <p:spPr>
          <a:xfrm>
            <a:off x="266296" y="4953000"/>
            <a:ext cx="2705100" cy="1295400"/>
          </a:xfrm>
          <a:prstGeom prst="roundRect">
            <a:avLst/>
          </a:prstGeom>
          <a:solidFill>
            <a:srgbClr val="FF9933"/>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2</a:t>
            </a:r>
            <a:r>
              <a:rPr lang="en-US" sz="1600" dirty="0" smtClean="0">
                <a:solidFill>
                  <a:prstClr val="white"/>
                </a:solidFill>
              </a:rPr>
              <a:t> </a:t>
            </a:r>
            <a:r>
              <a:rPr lang="en-US" sz="1600" dirty="0">
                <a:solidFill>
                  <a:prstClr val="white"/>
                </a:solidFill>
              </a:rPr>
              <a:t>. Innovative policy packages and market initiatives </a:t>
            </a:r>
          </a:p>
        </p:txBody>
      </p:sp>
      <p:sp>
        <p:nvSpPr>
          <p:cNvPr id="20" name="Rounded Rectangle 19"/>
          <p:cNvSpPr/>
          <p:nvPr/>
        </p:nvSpPr>
        <p:spPr>
          <a:xfrm>
            <a:off x="3235872" y="3460420"/>
            <a:ext cx="2668484" cy="1263980"/>
          </a:xfrm>
          <a:prstGeom prst="roundRect">
            <a:avLst/>
          </a:prstGeom>
          <a:solidFill>
            <a:srgbClr val="FF9933"/>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3.</a:t>
            </a:r>
            <a:r>
              <a:rPr lang="en-US" sz="1600" dirty="0" smtClean="0">
                <a:solidFill>
                  <a:prstClr val="white"/>
                </a:solidFill>
              </a:rPr>
              <a:t> </a:t>
            </a:r>
            <a:r>
              <a:rPr lang="en-US" sz="1600" dirty="0">
                <a:solidFill>
                  <a:prstClr val="white"/>
                </a:solidFill>
              </a:rPr>
              <a:t>Integrated low-carbon, urban systems</a:t>
            </a:r>
          </a:p>
        </p:txBody>
      </p:sp>
      <p:sp>
        <p:nvSpPr>
          <p:cNvPr id="21" name="Rounded Rectangle 20"/>
          <p:cNvSpPr/>
          <p:nvPr/>
        </p:nvSpPr>
        <p:spPr>
          <a:xfrm>
            <a:off x="3214695" y="4953001"/>
            <a:ext cx="2680359" cy="1295400"/>
          </a:xfrm>
          <a:prstGeom prst="roundRect">
            <a:avLst/>
          </a:prstGeom>
          <a:solidFill>
            <a:srgbClr val="FF9933"/>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4. </a:t>
            </a:r>
            <a:r>
              <a:rPr lang="en-US" sz="1600" dirty="0">
                <a:solidFill>
                  <a:prstClr val="white"/>
                </a:solidFill>
              </a:rPr>
              <a:t>Forests and other land use, and climate smart agriculture</a:t>
            </a:r>
          </a:p>
        </p:txBody>
      </p:sp>
      <p:sp>
        <p:nvSpPr>
          <p:cNvPr id="24" name="Rounded Rectangle 23"/>
          <p:cNvSpPr/>
          <p:nvPr/>
        </p:nvSpPr>
        <p:spPr>
          <a:xfrm>
            <a:off x="6095189" y="3485116"/>
            <a:ext cx="2902103" cy="782084"/>
          </a:xfrm>
          <a:prstGeom prst="roundRect">
            <a:avLst/>
          </a:prstGeom>
          <a:solidFill>
            <a:srgbClr val="FF9933"/>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smtClean="0">
                <a:solidFill>
                  <a:prstClr val="white"/>
                </a:solidFill>
              </a:rPr>
              <a:t>5.</a:t>
            </a:r>
            <a:r>
              <a:rPr lang="en-US" sz="1600" dirty="0" smtClean="0">
                <a:solidFill>
                  <a:prstClr val="white"/>
                </a:solidFill>
              </a:rPr>
              <a:t> </a:t>
            </a:r>
            <a:r>
              <a:rPr lang="en-US" sz="1600" dirty="0">
                <a:solidFill>
                  <a:prstClr val="white"/>
                </a:solidFill>
              </a:rPr>
              <a:t>Convention obligations for planning and mitigation contributions</a:t>
            </a:r>
          </a:p>
        </p:txBody>
      </p:sp>
      <p:sp>
        <p:nvSpPr>
          <p:cNvPr id="7" name="Rounded Rectangle 6"/>
          <p:cNvSpPr/>
          <p:nvPr/>
        </p:nvSpPr>
        <p:spPr>
          <a:xfrm>
            <a:off x="388545" y="685800"/>
            <a:ext cx="8246068" cy="914400"/>
          </a:xfrm>
          <a:prstGeom prst="roundRect">
            <a:avLst/>
          </a:prstGeom>
          <a:solidFill>
            <a:srgbClr val="DFB107"/>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chemeClr val="bg1"/>
                </a:solidFill>
              </a:rPr>
              <a:t>Goal: To support developing countries to make transformational </a:t>
            </a:r>
            <a:r>
              <a:rPr lang="en-US" dirty="0" smtClean="0">
                <a:solidFill>
                  <a:schemeClr val="bg1"/>
                </a:solidFill>
              </a:rPr>
              <a:t>shifts towards low </a:t>
            </a:r>
            <a:r>
              <a:rPr lang="en-US" dirty="0">
                <a:solidFill>
                  <a:schemeClr val="bg1"/>
                </a:solidFill>
              </a:rPr>
              <a:t>emission, resilient development path </a:t>
            </a:r>
          </a:p>
        </p:txBody>
      </p:sp>
      <p:sp>
        <p:nvSpPr>
          <p:cNvPr id="14" name="Up Arrow 13"/>
          <p:cNvSpPr/>
          <p:nvPr/>
        </p:nvSpPr>
        <p:spPr>
          <a:xfrm>
            <a:off x="1074497" y="3081560"/>
            <a:ext cx="1002105" cy="292006"/>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16" name="Up Arrow 15"/>
          <p:cNvSpPr/>
          <p:nvPr/>
        </p:nvSpPr>
        <p:spPr>
          <a:xfrm>
            <a:off x="4028445" y="3097809"/>
            <a:ext cx="966266" cy="275757"/>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
        <p:nvSpPr>
          <p:cNvPr id="27" name="Up Arrow 26"/>
          <p:cNvSpPr/>
          <p:nvPr/>
        </p:nvSpPr>
        <p:spPr>
          <a:xfrm>
            <a:off x="7018807" y="3086551"/>
            <a:ext cx="958082" cy="287015"/>
          </a:xfrm>
          <a:prstGeom prst="upArrow">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lumMod val="50000"/>
                </a:prstClr>
              </a:solidFill>
            </a:endParaRPr>
          </a:p>
        </p:txBody>
      </p:sp>
    </p:spTree>
    <p:extLst>
      <p:ext uri="{BB962C8B-B14F-4D97-AF65-F5344CB8AC3E}">
        <p14:creationId xmlns:p14="http://schemas.microsoft.com/office/powerpoint/2010/main" val="3104972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2589" y="103188"/>
            <a:ext cx="3682868" cy="584775"/>
          </a:xfrm>
          <a:prstGeom prst="rect">
            <a:avLst/>
          </a:prstGeom>
          <a:noFill/>
        </p:spPr>
        <p:txBody>
          <a:bodyPr wrap="none" lIns="91440" tIns="45720" rIns="91440" bIns="45720">
            <a:spAutoFit/>
          </a:bodyPr>
          <a:lstStyle/>
          <a:p>
            <a:pPr algn="ctr" fontAlgn="base">
              <a:spcBef>
                <a:spcPct val="0"/>
              </a:spcBef>
              <a:spcAft>
                <a:spcPct val="0"/>
              </a:spcAft>
            </a:pPr>
            <a:r>
              <a:rPr lang="en-US" sz="3200" b="1" dirty="0" smtClean="0">
                <a:solidFill>
                  <a:prstClr val="white"/>
                </a:solidFill>
                <a:cs typeface="Arial" charset="0"/>
              </a:rPr>
              <a:t>Integrated Approach</a:t>
            </a:r>
            <a:endParaRPr lang="en-US" sz="3200" b="1" dirty="0">
              <a:solidFill>
                <a:prstClr val="white"/>
              </a:solidFill>
              <a:cs typeface="Arial" charset="0"/>
            </a:endParaRPr>
          </a:p>
        </p:txBody>
      </p:sp>
      <p:sp>
        <p:nvSpPr>
          <p:cNvPr id="4" name="Rectangle 3"/>
          <p:cNvSpPr/>
          <p:nvPr/>
        </p:nvSpPr>
        <p:spPr>
          <a:xfrm>
            <a:off x="152400" y="643443"/>
            <a:ext cx="8745538" cy="1077218"/>
          </a:xfrm>
          <a:prstGeom prst="rect">
            <a:avLst/>
          </a:prstGeom>
          <a:noFill/>
        </p:spPr>
        <p:txBody>
          <a:bodyPr wrap="square" lIns="91440" tIns="45720" rIns="91440" bIns="45720">
            <a:spAutoFit/>
          </a:bodyPr>
          <a:lstStyle/>
          <a:p>
            <a:pPr algn="ctr" fontAlgn="base">
              <a:spcBef>
                <a:spcPct val="0"/>
              </a:spcBef>
              <a:spcAft>
                <a:spcPct val="0"/>
              </a:spcAft>
            </a:pPr>
            <a:r>
              <a:rPr lang="en-US" sz="3200" b="1" dirty="0">
                <a:solidFill>
                  <a:prstClr val="white"/>
                </a:solidFill>
                <a:cs typeface="Arial" charset="0"/>
              </a:rPr>
              <a:t>Taking Deforestation Out of the Supply </a:t>
            </a:r>
            <a:r>
              <a:rPr lang="en-US" sz="3200" b="1" dirty="0" smtClean="0">
                <a:solidFill>
                  <a:prstClr val="white"/>
                </a:solidFill>
                <a:cs typeface="Arial" charset="0"/>
              </a:rPr>
              <a:t>Chain: Beef, soy, palm oil, pulp and paper</a:t>
            </a:r>
            <a:endParaRPr lang="en-US" sz="3200" b="1" dirty="0">
              <a:solidFill>
                <a:prstClr val="white"/>
              </a:solidFill>
              <a:cs typeface="Arial" charset="0"/>
            </a:endParaRPr>
          </a:p>
        </p:txBody>
      </p:sp>
      <p:sp>
        <p:nvSpPr>
          <p:cNvPr id="7" name="Rectangle 4" descr="Picture1"/>
          <p:cNvSpPr>
            <a:spLocks noChangeArrowheads="1"/>
          </p:cNvSpPr>
          <p:nvPr>
            <p:custDataLst>
              <p:tags r:id="rId1"/>
            </p:custDataLst>
          </p:nvPr>
        </p:nvSpPr>
        <p:spPr bwMode="gray">
          <a:xfrm>
            <a:off x="381001" y="6126338"/>
            <a:ext cx="1390650" cy="369332"/>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87" tIns="0" rIns="3887" bIns="0" anchor="ctr">
            <a:spAutoFit/>
          </a:bodyPr>
          <a:lstStyle>
            <a:lvl1pPr algn="l" defTabSz="912813">
              <a:buClr>
                <a:schemeClr val="tx2"/>
              </a:buClr>
              <a:defRPr sz="1600">
                <a:solidFill>
                  <a:schemeClr val="tx1"/>
                </a:solidFill>
                <a:latin typeface="Verdana" pitchFamily="34" charset="0"/>
              </a:defRPr>
            </a:lvl1pPr>
            <a:lvl2pPr marL="196850" indent="-195263" algn="l" defTabSz="912813">
              <a:buClr>
                <a:schemeClr val="tx2"/>
              </a:buClr>
              <a:buSzPct val="125000"/>
              <a:buFont typeface="Verdana" pitchFamily="34" charset="0"/>
              <a:buChar char="▪"/>
              <a:defRPr sz="1600">
                <a:solidFill>
                  <a:schemeClr val="tx1"/>
                </a:solidFill>
                <a:latin typeface="Verdana" pitchFamily="34" charset="0"/>
              </a:defRPr>
            </a:lvl2pPr>
            <a:lvl3pPr marL="466725" indent="-268288" algn="l" defTabSz="912813">
              <a:buClr>
                <a:schemeClr val="tx2"/>
              </a:buClr>
              <a:buSzPct val="120000"/>
              <a:buFont typeface="Verdana" pitchFamily="34" charset="0"/>
              <a:buChar char="–"/>
              <a:defRPr sz="1600">
                <a:solidFill>
                  <a:schemeClr val="tx1"/>
                </a:solidFill>
                <a:latin typeface="Verdana" pitchFamily="34" charset="0"/>
              </a:defRPr>
            </a:lvl3pPr>
            <a:lvl4pPr marL="627063" indent="-158750" algn="l" defTabSz="912813">
              <a:buClr>
                <a:schemeClr val="tx2"/>
              </a:buClr>
              <a:buSzPct val="120000"/>
              <a:buFont typeface="Verdana" pitchFamily="34" charset="0"/>
              <a:buChar char="▫"/>
              <a:defRPr sz="1600">
                <a:solidFill>
                  <a:schemeClr val="tx1"/>
                </a:solidFill>
                <a:latin typeface="Verdana" pitchFamily="34" charset="0"/>
              </a:defRPr>
            </a:lvl4pPr>
            <a:lvl5pPr marL="762000" indent="-133350" algn="l" defTabSz="912813">
              <a:buClr>
                <a:schemeClr val="tx2"/>
              </a:buClr>
              <a:buSzPct val="89000"/>
              <a:buFont typeface="Verdana" pitchFamily="34" charset="0"/>
              <a:buChar char="-"/>
              <a:defRPr sz="1600">
                <a:solidFill>
                  <a:schemeClr val="tx1"/>
                </a:solidFill>
                <a:latin typeface="Verdana" pitchFamily="34" charset="0"/>
              </a:defRPr>
            </a:lvl5pPr>
            <a:lvl6pPr marL="12192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6pPr>
            <a:lvl7pPr marL="16764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7pPr>
            <a:lvl8pPr marL="21336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8pPr>
            <a:lvl9pPr marL="25908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9pPr>
          </a:lstStyle>
          <a:p>
            <a:pPr fontAlgn="base">
              <a:spcBef>
                <a:spcPct val="0"/>
              </a:spcBef>
              <a:spcAft>
                <a:spcPct val="0"/>
              </a:spcAft>
              <a:buClr>
                <a:srgbClr val="1F497D"/>
              </a:buClr>
            </a:pPr>
            <a:r>
              <a:rPr lang="en-US" sz="1200" b="1" dirty="0">
                <a:solidFill>
                  <a:prstClr val="black"/>
                </a:solidFill>
                <a:cs typeface="Arial" charset="0"/>
              </a:rPr>
              <a:t>Agricultural inputs</a:t>
            </a:r>
          </a:p>
        </p:txBody>
      </p:sp>
      <p:sp>
        <p:nvSpPr>
          <p:cNvPr id="11" name="Rectangle 8"/>
          <p:cNvSpPr>
            <a:spLocks noChangeArrowheads="1"/>
          </p:cNvSpPr>
          <p:nvPr>
            <p:custDataLst>
              <p:tags r:id="rId2"/>
            </p:custDataLst>
          </p:nvPr>
        </p:nvSpPr>
        <p:spPr bwMode="gray">
          <a:xfrm>
            <a:off x="5299076" y="6128441"/>
            <a:ext cx="1390650" cy="55399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87" tIns="0" rIns="3887" bIns="0" anchor="ctr">
            <a:spAutoFit/>
          </a:bodyPr>
          <a:lstStyle>
            <a:lvl1pPr algn="l" defTabSz="912813">
              <a:buClr>
                <a:schemeClr val="tx2"/>
              </a:buClr>
              <a:defRPr sz="1600">
                <a:solidFill>
                  <a:schemeClr val="tx1"/>
                </a:solidFill>
                <a:latin typeface="Verdana" pitchFamily="34" charset="0"/>
              </a:defRPr>
            </a:lvl1pPr>
            <a:lvl2pPr marL="196850" indent="-195263" algn="l" defTabSz="912813">
              <a:buClr>
                <a:schemeClr val="tx2"/>
              </a:buClr>
              <a:buSzPct val="125000"/>
              <a:buFont typeface="Verdana" pitchFamily="34" charset="0"/>
              <a:buChar char="▪"/>
              <a:defRPr sz="1600">
                <a:solidFill>
                  <a:schemeClr val="tx1"/>
                </a:solidFill>
                <a:latin typeface="Verdana" pitchFamily="34" charset="0"/>
              </a:defRPr>
            </a:lvl2pPr>
            <a:lvl3pPr marL="466725" indent="-268288" algn="l" defTabSz="912813">
              <a:buClr>
                <a:schemeClr val="tx2"/>
              </a:buClr>
              <a:buSzPct val="120000"/>
              <a:buFont typeface="Verdana" pitchFamily="34" charset="0"/>
              <a:buChar char="–"/>
              <a:defRPr sz="1600">
                <a:solidFill>
                  <a:schemeClr val="tx1"/>
                </a:solidFill>
                <a:latin typeface="Verdana" pitchFamily="34" charset="0"/>
              </a:defRPr>
            </a:lvl3pPr>
            <a:lvl4pPr marL="627063" indent="-158750" algn="l" defTabSz="912813">
              <a:buClr>
                <a:schemeClr val="tx2"/>
              </a:buClr>
              <a:buSzPct val="120000"/>
              <a:buFont typeface="Verdana" pitchFamily="34" charset="0"/>
              <a:buChar char="▫"/>
              <a:defRPr sz="1600">
                <a:solidFill>
                  <a:schemeClr val="tx1"/>
                </a:solidFill>
                <a:latin typeface="Verdana" pitchFamily="34" charset="0"/>
              </a:defRPr>
            </a:lvl4pPr>
            <a:lvl5pPr marL="762000" indent="-133350" algn="l" defTabSz="912813">
              <a:buClr>
                <a:schemeClr val="tx2"/>
              </a:buClr>
              <a:buSzPct val="89000"/>
              <a:buFont typeface="Verdana" pitchFamily="34" charset="0"/>
              <a:buChar char="-"/>
              <a:defRPr sz="1600">
                <a:solidFill>
                  <a:schemeClr val="tx1"/>
                </a:solidFill>
                <a:latin typeface="Verdana" pitchFamily="34" charset="0"/>
              </a:defRPr>
            </a:lvl5pPr>
            <a:lvl6pPr marL="12192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6pPr>
            <a:lvl7pPr marL="16764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7pPr>
            <a:lvl8pPr marL="21336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8pPr>
            <a:lvl9pPr marL="25908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9pPr>
          </a:lstStyle>
          <a:p>
            <a:pPr fontAlgn="base">
              <a:spcBef>
                <a:spcPct val="0"/>
              </a:spcBef>
              <a:spcAft>
                <a:spcPct val="0"/>
              </a:spcAft>
              <a:buClr>
                <a:srgbClr val="1F497D"/>
              </a:buClr>
            </a:pPr>
            <a:r>
              <a:rPr lang="en-US" sz="1200" b="1" dirty="0" smtClean="0">
                <a:solidFill>
                  <a:prstClr val="black"/>
                </a:solidFill>
                <a:cs typeface="Arial" charset="0"/>
              </a:rPr>
              <a:t>Consumer goods manufacturing</a:t>
            </a:r>
            <a:endParaRPr lang="en-US" sz="1200" b="1" dirty="0">
              <a:solidFill>
                <a:prstClr val="black"/>
              </a:solidFill>
              <a:cs typeface="Arial" charset="0"/>
            </a:endParaRPr>
          </a:p>
        </p:txBody>
      </p:sp>
      <p:sp>
        <p:nvSpPr>
          <p:cNvPr id="13" name="Rectangle 10"/>
          <p:cNvSpPr>
            <a:spLocks noChangeArrowheads="1"/>
          </p:cNvSpPr>
          <p:nvPr>
            <p:custDataLst>
              <p:tags r:id="rId3"/>
            </p:custDataLst>
          </p:nvPr>
        </p:nvSpPr>
        <p:spPr bwMode="gray">
          <a:xfrm>
            <a:off x="6875463" y="6128441"/>
            <a:ext cx="1392238" cy="36933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87" tIns="0" rIns="3887" bIns="0" anchor="ctr">
            <a:spAutoFit/>
          </a:bodyPr>
          <a:lstStyle>
            <a:lvl1pPr algn="l" defTabSz="912813">
              <a:buClr>
                <a:schemeClr val="tx2"/>
              </a:buClr>
              <a:defRPr sz="1600">
                <a:solidFill>
                  <a:schemeClr val="tx1"/>
                </a:solidFill>
                <a:latin typeface="Verdana" pitchFamily="34" charset="0"/>
              </a:defRPr>
            </a:lvl1pPr>
            <a:lvl2pPr marL="196850" indent="-195263" algn="l" defTabSz="912813">
              <a:buClr>
                <a:schemeClr val="tx2"/>
              </a:buClr>
              <a:buSzPct val="125000"/>
              <a:buFont typeface="Verdana" pitchFamily="34" charset="0"/>
              <a:buChar char="▪"/>
              <a:defRPr sz="1600">
                <a:solidFill>
                  <a:schemeClr val="tx1"/>
                </a:solidFill>
                <a:latin typeface="Verdana" pitchFamily="34" charset="0"/>
              </a:defRPr>
            </a:lvl2pPr>
            <a:lvl3pPr marL="466725" indent="-268288" algn="l" defTabSz="912813">
              <a:buClr>
                <a:schemeClr val="tx2"/>
              </a:buClr>
              <a:buSzPct val="120000"/>
              <a:buFont typeface="Verdana" pitchFamily="34" charset="0"/>
              <a:buChar char="–"/>
              <a:defRPr sz="1600">
                <a:solidFill>
                  <a:schemeClr val="tx1"/>
                </a:solidFill>
                <a:latin typeface="Verdana" pitchFamily="34" charset="0"/>
              </a:defRPr>
            </a:lvl3pPr>
            <a:lvl4pPr marL="627063" indent="-158750" algn="l" defTabSz="912813">
              <a:buClr>
                <a:schemeClr val="tx2"/>
              </a:buClr>
              <a:buSzPct val="120000"/>
              <a:buFont typeface="Verdana" pitchFamily="34" charset="0"/>
              <a:buChar char="▫"/>
              <a:defRPr sz="1600">
                <a:solidFill>
                  <a:schemeClr val="tx1"/>
                </a:solidFill>
                <a:latin typeface="Verdana" pitchFamily="34" charset="0"/>
              </a:defRPr>
            </a:lvl4pPr>
            <a:lvl5pPr marL="762000" indent="-133350" algn="l" defTabSz="912813">
              <a:buClr>
                <a:schemeClr val="tx2"/>
              </a:buClr>
              <a:buSzPct val="89000"/>
              <a:buFont typeface="Verdana" pitchFamily="34" charset="0"/>
              <a:buChar char="-"/>
              <a:defRPr sz="1600">
                <a:solidFill>
                  <a:schemeClr val="tx1"/>
                </a:solidFill>
                <a:latin typeface="Verdana" pitchFamily="34" charset="0"/>
              </a:defRPr>
            </a:lvl5pPr>
            <a:lvl6pPr marL="12192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6pPr>
            <a:lvl7pPr marL="16764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7pPr>
            <a:lvl8pPr marL="21336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8pPr>
            <a:lvl9pPr marL="25908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9pPr>
          </a:lstStyle>
          <a:p>
            <a:pPr fontAlgn="base">
              <a:spcBef>
                <a:spcPct val="0"/>
              </a:spcBef>
              <a:spcAft>
                <a:spcPct val="0"/>
              </a:spcAft>
              <a:buClr>
                <a:srgbClr val="1F497D"/>
              </a:buClr>
            </a:pPr>
            <a:r>
              <a:rPr lang="en-US" sz="1200" b="1" dirty="0" smtClean="0">
                <a:solidFill>
                  <a:prstClr val="black"/>
                </a:solidFill>
                <a:cs typeface="Arial" charset="0"/>
              </a:rPr>
              <a:t>Distribution and retail</a:t>
            </a:r>
            <a:endParaRPr lang="en-US" sz="1200" b="1" dirty="0">
              <a:solidFill>
                <a:prstClr val="black"/>
              </a:solidFill>
              <a:cs typeface="Arial" charset="0"/>
            </a:endParaRPr>
          </a:p>
        </p:txBody>
      </p:sp>
      <p:sp>
        <p:nvSpPr>
          <p:cNvPr id="14" name="Rectangle 11" descr="Picture1"/>
          <p:cNvSpPr>
            <a:spLocks noChangeArrowheads="1"/>
          </p:cNvSpPr>
          <p:nvPr>
            <p:custDataLst>
              <p:tags r:id="rId4"/>
            </p:custDataLst>
          </p:nvPr>
        </p:nvSpPr>
        <p:spPr bwMode="gray">
          <a:xfrm>
            <a:off x="3735388" y="6128441"/>
            <a:ext cx="1390650" cy="553998"/>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87" tIns="0" rIns="3887" bIns="0" anchor="ctr">
            <a:spAutoFit/>
          </a:bodyPr>
          <a:lstStyle>
            <a:lvl1pPr algn="l" defTabSz="912813">
              <a:buClr>
                <a:schemeClr val="tx2"/>
              </a:buClr>
              <a:defRPr sz="1600">
                <a:solidFill>
                  <a:schemeClr val="tx1"/>
                </a:solidFill>
                <a:latin typeface="Verdana" pitchFamily="34" charset="0"/>
              </a:defRPr>
            </a:lvl1pPr>
            <a:lvl2pPr marL="196850" indent="-195263" algn="l" defTabSz="912813">
              <a:buClr>
                <a:schemeClr val="tx2"/>
              </a:buClr>
              <a:buSzPct val="125000"/>
              <a:buFont typeface="Verdana" pitchFamily="34" charset="0"/>
              <a:buChar char="▪"/>
              <a:defRPr sz="1600">
                <a:solidFill>
                  <a:schemeClr val="tx1"/>
                </a:solidFill>
                <a:latin typeface="Verdana" pitchFamily="34" charset="0"/>
              </a:defRPr>
            </a:lvl2pPr>
            <a:lvl3pPr marL="466725" indent="-268288" algn="l" defTabSz="912813">
              <a:buClr>
                <a:schemeClr val="tx2"/>
              </a:buClr>
              <a:buSzPct val="120000"/>
              <a:buFont typeface="Verdana" pitchFamily="34" charset="0"/>
              <a:buChar char="–"/>
              <a:defRPr sz="1600">
                <a:solidFill>
                  <a:schemeClr val="tx1"/>
                </a:solidFill>
                <a:latin typeface="Verdana" pitchFamily="34" charset="0"/>
              </a:defRPr>
            </a:lvl3pPr>
            <a:lvl4pPr marL="627063" indent="-158750" algn="l" defTabSz="912813">
              <a:buClr>
                <a:schemeClr val="tx2"/>
              </a:buClr>
              <a:buSzPct val="120000"/>
              <a:buFont typeface="Verdana" pitchFamily="34" charset="0"/>
              <a:buChar char="▫"/>
              <a:defRPr sz="1600">
                <a:solidFill>
                  <a:schemeClr val="tx1"/>
                </a:solidFill>
                <a:latin typeface="Verdana" pitchFamily="34" charset="0"/>
              </a:defRPr>
            </a:lvl4pPr>
            <a:lvl5pPr marL="762000" indent="-133350" algn="l" defTabSz="912813">
              <a:buClr>
                <a:schemeClr val="tx2"/>
              </a:buClr>
              <a:buSzPct val="89000"/>
              <a:buFont typeface="Verdana" pitchFamily="34" charset="0"/>
              <a:buChar char="-"/>
              <a:defRPr sz="1600">
                <a:solidFill>
                  <a:schemeClr val="tx1"/>
                </a:solidFill>
                <a:latin typeface="Verdana" pitchFamily="34" charset="0"/>
              </a:defRPr>
            </a:lvl5pPr>
            <a:lvl6pPr marL="12192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6pPr>
            <a:lvl7pPr marL="16764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7pPr>
            <a:lvl8pPr marL="21336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8pPr>
            <a:lvl9pPr marL="25908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9pPr>
          </a:lstStyle>
          <a:p>
            <a:pPr fontAlgn="base">
              <a:spcBef>
                <a:spcPct val="0"/>
              </a:spcBef>
              <a:spcAft>
                <a:spcPct val="0"/>
              </a:spcAft>
              <a:buClr>
                <a:srgbClr val="1F497D"/>
              </a:buClr>
            </a:pPr>
            <a:r>
              <a:rPr lang="en-US" sz="1200" b="1" dirty="0" smtClean="0">
                <a:solidFill>
                  <a:prstClr val="black"/>
                </a:solidFill>
                <a:cs typeface="Arial" charset="0"/>
              </a:rPr>
              <a:t>Refining, processing &amp; trading</a:t>
            </a:r>
            <a:endParaRPr lang="en-US" sz="1200" b="1" dirty="0">
              <a:solidFill>
                <a:prstClr val="black"/>
              </a:solidFill>
              <a:cs typeface="Arial" charset="0"/>
            </a:endParaRPr>
          </a:p>
        </p:txBody>
      </p:sp>
      <p:sp>
        <p:nvSpPr>
          <p:cNvPr id="15" name="Rectangle 12" descr="Picture1"/>
          <p:cNvSpPr>
            <a:spLocks noChangeArrowheads="1"/>
          </p:cNvSpPr>
          <p:nvPr>
            <p:custDataLst>
              <p:tags r:id="rId5"/>
            </p:custDataLst>
          </p:nvPr>
        </p:nvSpPr>
        <p:spPr bwMode="gray">
          <a:xfrm>
            <a:off x="2071688" y="6128441"/>
            <a:ext cx="1390650" cy="369332"/>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87" tIns="0" rIns="3887" bIns="0" anchor="ctr">
            <a:spAutoFit/>
          </a:bodyPr>
          <a:lstStyle>
            <a:lvl1pPr algn="l" defTabSz="912813">
              <a:buClr>
                <a:schemeClr val="tx2"/>
              </a:buClr>
              <a:defRPr sz="1600">
                <a:solidFill>
                  <a:schemeClr val="tx1"/>
                </a:solidFill>
                <a:latin typeface="Verdana" pitchFamily="34" charset="0"/>
              </a:defRPr>
            </a:lvl1pPr>
            <a:lvl2pPr marL="196850" indent="-195263" algn="l" defTabSz="912813">
              <a:buClr>
                <a:schemeClr val="tx2"/>
              </a:buClr>
              <a:buSzPct val="125000"/>
              <a:buFont typeface="Verdana" pitchFamily="34" charset="0"/>
              <a:buChar char="▪"/>
              <a:defRPr sz="1600">
                <a:solidFill>
                  <a:schemeClr val="tx1"/>
                </a:solidFill>
                <a:latin typeface="Verdana" pitchFamily="34" charset="0"/>
              </a:defRPr>
            </a:lvl2pPr>
            <a:lvl3pPr marL="466725" indent="-268288" algn="l" defTabSz="912813">
              <a:buClr>
                <a:schemeClr val="tx2"/>
              </a:buClr>
              <a:buSzPct val="120000"/>
              <a:buFont typeface="Verdana" pitchFamily="34" charset="0"/>
              <a:buChar char="–"/>
              <a:defRPr sz="1600">
                <a:solidFill>
                  <a:schemeClr val="tx1"/>
                </a:solidFill>
                <a:latin typeface="Verdana" pitchFamily="34" charset="0"/>
              </a:defRPr>
            </a:lvl3pPr>
            <a:lvl4pPr marL="627063" indent="-158750" algn="l" defTabSz="912813">
              <a:buClr>
                <a:schemeClr val="tx2"/>
              </a:buClr>
              <a:buSzPct val="120000"/>
              <a:buFont typeface="Verdana" pitchFamily="34" charset="0"/>
              <a:buChar char="▫"/>
              <a:defRPr sz="1600">
                <a:solidFill>
                  <a:schemeClr val="tx1"/>
                </a:solidFill>
                <a:latin typeface="Verdana" pitchFamily="34" charset="0"/>
              </a:defRPr>
            </a:lvl4pPr>
            <a:lvl5pPr marL="762000" indent="-133350" algn="l" defTabSz="912813">
              <a:buClr>
                <a:schemeClr val="tx2"/>
              </a:buClr>
              <a:buSzPct val="89000"/>
              <a:buFont typeface="Verdana" pitchFamily="34" charset="0"/>
              <a:buChar char="-"/>
              <a:defRPr sz="1600">
                <a:solidFill>
                  <a:schemeClr val="tx1"/>
                </a:solidFill>
                <a:latin typeface="Verdana" pitchFamily="34" charset="0"/>
              </a:defRPr>
            </a:lvl5pPr>
            <a:lvl6pPr marL="12192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6pPr>
            <a:lvl7pPr marL="16764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7pPr>
            <a:lvl8pPr marL="21336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8pPr>
            <a:lvl9pPr marL="2590800" indent="-133350" defTabSz="912813" fontAlgn="base">
              <a:spcBef>
                <a:spcPct val="0"/>
              </a:spcBef>
              <a:spcAft>
                <a:spcPct val="0"/>
              </a:spcAft>
              <a:buClr>
                <a:schemeClr val="tx2"/>
              </a:buClr>
              <a:buSzPct val="89000"/>
              <a:buFont typeface="Verdana" pitchFamily="34" charset="0"/>
              <a:buChar char="-"/>
              <a:defRPr sz="1600">
                <a:solidFill>
                  <a:schemeClr val="tx1"/>
                </a:solidFill>
                <a:latin typeface="Verdana" pitchFamily="34" charset="0"/>
              </a:defRPr>
            </a:lvl9pPr>
          </a:lstStyle>
          <a:p>
            <a:pPr fontAlgn="base">
              <a:spcBef>
                <a:spcPct val="0"/>
              </a:spcBef>
              <a:spcAft>
                <a:spcPct val="0"/>
              </a:spcAft>
              <a:buClr>
                <a:srgbClr val="1F497D"/>
              </a:buClr>
            </a:pPr>
            <a:r>
              <a:rPr lang="en-US" sz="1200" b="1" dirty="0" smtClean="0">
                <a:solidFill>
                  <a:prstClr val="black"/>
                </a:solidFill>
                <a:cs typeface="Arial" charset="0"/>
              </a:rPr>
              <a:t>Agricultural production</a:t>
            </a:r>
            <a:endParaRPr lang="en-US" sz="1200" b="1" dirty="0">
              <a:solidFill>
                <a:prstClr val="black"/>
              </a:solidFill>
              <a:cs typeface="Arial" charset="0"/>
            </a:endParaRPr>
          </a:p>
        </p:txBody>
      </p:sp>
      <p:sp>
        <p:nvSpPr>
          <p:cNvPr id="5" name="AutoShape 4" descr="data:image/jpeg;base64,/9j/4AAQSkZJRgABAQAAAQABAAD/2wCEAAkGBhQSERUUExQVFRQWGCIZGRgYGBkYIBgeGh4fGh0YGxoaGyYeGh4kHB4YHy8gIycqLC0sHB8xNTAqNSYrLCkBCQoKDgwOGg8PGiwkHyQsMCwsLCwsLCwsLCwvLCwsLCwsLCwsLCwsLCkpLCwsLCwsLCwsLCwsLCwsLCwsLCwsLP/AABEIALcBEwMBIgACEQEDEQH/xAAbAAACAgMBAAAAAAAAAAAAAAAFBgMEAAIHAf/EAD4QAAECAwUGBAMHBAEFAQEAAAECEQADIQQFEjFBBiJRYXGBEzKRoUKx8BQjYnLB0eEHUoLxFSQzkqLCshb/xAAZAQADAQEBAAAAAAAAAAAAAAABAgMEAAX/xAAkEQACAgEEAgIDAQAAAAAAAAAAAQIRIQMSMUEiUTJhBBNxgf/aAAwDAQACEQMRAD8A9ur+npk/f22aizWdUlKVS5hxKK1S0hQABACsYTUOosUtkTCm+paJloRYpYT4ctavFnyyqYlMlBKkhKzixqUAkqXkw3dIXJttm2mSibOmGbajOWUqUoFQl+FKUkACiEYwugAA3qUgzdt0TbVaZ6pX3YtEyYreoME1alKSohyaKZhmeEZZUh0rBs9ImSPEWoKnmczkurwyh8tE4u2XKLkjZ6bNwIlIxbuNwCfMA78ctBDDJ2WRLKQoBZSGfMHeVUDq+cNKZMuUBLBJmAIXMCVEADFhAdGQYlyaGugiLeB4xt0K1l2UxzsiVuAkE5MGBJGZo5PF4YJ9yiWZ3gTVCcUjyoyGPxCwxOTundzYg5EPl0OVKbElScQqCC1UhjmaVfNotWKymSJaFutW+tai+8CktUkvUs/IcoV5X9KQW136AdiQVW4hWFRlKBOQzDuXABY4TqzHOLlhutZs8xc5RUVrK31w4UlgwcsStupj2RY/CtAIpiWmn4EA504Pqc4L2KashSFMAzJ0LV07iEjHplJSy2gfdgDBSE0USTXIkh2HAVMEbfZ1BmYqKTu8evOtIqXdKEiig6UJcV8yi+4HzNCTyHOPLHeyVEpUpJn1UzgEu3yIEVS8aZF/JtAy6bXgnKWoYQZwo/FBSCedPYQYtKfAE1aA6ShwOK3CUANxJ7NFWx3f4qSr4hNBY5EbpPcByIM3hYwqWEF8WddDwLcnHcwIqsjOuihs9bdyWOICB1ckwRsc4qmzCQd3SlWce5gbd9jwIZJdScVSGYvwIejivUQSu5JbFqVl30ArT294fOBZU7CKFJKK8aPTWLNkkhKQxfnCleylKkTEJVhWg4kmgbCWNeDE9jrWAFz7YWuVilrRjKU40sScQDBQCjoCzgsQVAsawd6TyBRclg6Bec1h1hFvjempURWUlwWDApIJB/M56Nzi3YtsDaUulKknRw1flAm/T9wSPMKVOhUlwcq69vXLKfmqNC06i7IJF72mZOUCWAffyJ8p8rlqHpQgO7QcCgTV1LFQo8jk3wvXLnAm8bQVoKAMKkJQx1O7unIUz9TFGx2gg41lyDWo6HKGdCu0Nc224Xc1GTv11z7Qs3tbhPWEpICgymJFBoTXuxq8Q3leE1aFGVvnIAhgCHNaaUiC1y0eCCwC6qUcnUoM4diW06njEkreRsJWGJ1oQUJlqrhANaUNKc3d+0CrJOlqlzZc1OKZ4hwjQYZaG/yKT7xGg4RLHAEdNR8i0QT5ClKThYDHjJGvlQ9A48pzfLhDyqKDDLK8uSwKGIPpTQivtoYBXnLUsqlhyTkAQSajLSGS0WRSVBVTpxivabEMWIM4OfAwsZ7SrimBjZjJUyx5QwbIcg2YDisQSJQVaB+JQ7DMnPQOYnveWslIASlKdeP08UrvmMpRzYUPM0/f1iunnJGfNDtet4ykEpsqUKmlINSV1WAVOMQcscnalcoxOEYlBQoxAq4xh+NRpSFm6EBRLEpmTZxlJOWHcd6VcglLaZ55SzZxSmSo5rkoNcmws3UHED2gT0/QLwErTMCixIjEHCGS8C5NqSa8eP8AuCC57pofSIyj0BMtyb3Eospbg8nIyD0BJ/3Fi97ahcsKCgrIg5hnBoef8wlYFKmll1eiT9UiG2W4y1MqYd0+UCjvXWLfrbwgpL5Bk21P9pPaMhXXfKn3TTSMhv0sDr2dHum6ZUuSFlO+AlOIksEk4XYhiQKnjyhxumxYAcLlZBTwFBid9Rk3OA8i7ypC5juXOb1AKQlPIApUwyDwy2W8EMlaAEpIIZOQajmgZ6j/ABPCDFuXJNpRqiOzIUVzUrSAjHiQqoICiXSaVc73+UElWYJM1wlKVowqOWhANfw/KNrTZzMUoAAeVRrw4ehHaKKrQudMmIcg4dxqUc4QRxYnhnDpUdduy1d1nAnMa5qrrRqvwJb0jLxDolAqBWlLFiwJG76Z05Rl9LKUEjMpOuZIZyfoUihdZQvCgYgpIfLPEFF3HMqrAeFSCqeSO0TRL/6mYH+EJqxWc1c2AZuPd9bjlmeiWtDssnEeCkMlR5CjdY32ks6l4EJ8qAWTQ6Z9ci4inct6fZJQsrgL3l6Eq8WYtVCNASR2hU0hnwX7wtHiWgygCEyk/wDcKc1KqWfkM+QgTaLpTLtKp6PMwAxH4sg3I8OcXpU8qVvUYuz58zx1gEucuauUEZCZ4hdhkcQGXbi0BTu2xXDihsuy9ky/u0HEojEpR0PAAHNmHpzjLZeoSXY4la8H58YWrJdXh2kqUsGXMOIAbpBLafXuYY5slAlgfCM3rX3eJttrngr4popXVfctpsxW6x3myc5ls3JAo2fHOLi75CLQAkhSFpD73lrQ6jh6+iVeNtlhZs6AWxmZMUzPy58O5IyaCOxakz5c+cSC85YbRISiUAHyoz9FjnFoXJbuiU0o47Cl727DOIZkqSvEOIGAV5ELV/4wk7NoP2u1JfGMWICqgTLUkAjezKSN7KiabrQY26tYWmTMRooVHoQeYIgTstJK5ky0pDlUoIUHVRiAVFIoxwp9TAlwx9NcDPet7BBQA2VRkAMgfrhA8SzaSZZKRULJKsOFILkuXejjLWtKxXIMwnxXVioR7Ufln9N7d9zrDFTKWlKt5gQQh1BTEUJZLjqIzJp8lZquCS8rQpawsFVKNQ0/CQACwoKCL8i70rQlQNRlmX5cg1I2FmSJSQmlBkGakVZc3wyf7c2z0yAevQQ8XknN2sBLwPuSsbuZfJxrTnC1aLRLWT+GhCmBJ0LZ1DM3GGS13iFySAXCkEYSP0hMva7wuSfDB8ZJSlRNKFnrzYCtKc3h1GLbE3N1ZcFqxKKEpbDUnUslTCvD9YIz7QKsCwpkwA7fPPXWBWyckeLimHyy5ilPkHQoEudWc/rFS870UiZXCUnUPmmhB4h/0gTj0Ug8WFVHFl8zFadbQCxIYDLj394FWa8gSWJI75+kR3hbAkFT/wAxPYxtxpey3LhxWvP15QOsUsFRAq6tMy7U7QNtl+rJo7ClevRuUF5Nt+4lMMKgFFRbVRoX6PGmMHFZFw2XNmFgT0ihUqekIBHlUHGP0UtPXDDLf91i0JwJYKAKk8OJ6A+zQv7D2DHaZSwDhlrUpRLVIQtQbVgye8Mdrn4MZB3sCgkcGBLnUU+cJrcqgR7sQ5EhWEmoozGuWsaz5k5QSEGqT6Pn2doKbOSzNlEKyBKQaZgAj2+UVlSCmYwdxUcoZTqTTQko+i1YrKFZAYj5lDV2cfP3gbfdxl66fE9TyMMNmZCXNOv1lFO3pxqdgzUf9frWJKbUrGXoW5dxUzHtGQbTdyuEZFP3MO1DzszeuPx1TCAiYSQkl8KWTpoxej5g8YKXcrxpKWQoBQNApikZpSWL4iA7j4nMD9mrjCbGlMzddSiFakKWrERwBThD/tFuyXrLsakLwp8KdTHiqlg4BDVJr3DcHdNUTfI7WZQQk4lDnwHKIbDY0JK57usuGxAgAHLg9BAq1bQSlJwBWJw76Ac+BH6wBsSkgqmoXMCCd6WFqJBG64UqvpwpnCfsV7Rv10rGm0W2WqZ4ZSFA5gmg/k8DAubtpY7MCtlrUSy1BKQpL6KBLpANGHvHiJkqWnEM2J5wrWiyypy1TAwDt1zq4q7AdW5AwNzjyMoxk8DFee0KSklKsw7agfi5vSF2bblCVKWUjHgSSSD+VaaigC3Ne+cUZtvlyyfhW1CCHbRsvWDMjekBdFHACEDVw5ABbP3iMMMfUpLBLdG0YmBhhx1ASDk3IGn1lGsySqRLWpJdasnKjhGupLnLoDAHZK0mTapkpaUpDknEMKhwFQzZqd+GbwTvq9pkqYUBKfDUpLrqSorISE5jUv0DUdxokvIgsKiRNoQtJRgdSAM23i2YIYuDUcusXLNKJTWYopzxMaPyLMagMeBiQSQwIZ9MuhTQtT6rBm6pyAQlTZHqMn/SMySbplpOlgXV3QSlZl70xaWBryqRr1MGrku9KbLZ7EFBS5gX42FwAFfeKWC1SVKlpzFDlSKu16SAF2dRDS1pJBYAEpOI8WSF/REQ7KT8U5K6pSStNPhSJfegCAOrRphBRVEm3LyIr52bKUqlV/7gmIOYLqGIDlmTAa6bR4XiSnaWmYmYKJdJWpQcE8A3YkFxHQ7ztiDZiFPjYFIIYuUh8LsKAn0Mcnt1iKTOKSVBnAGeLGkBnDMpJUOXpAk18QwT5YfvO8B8JFMv4aLuzl+grUktVJToxLO1aaNnCFOvlSgPMnDRiwrrWtf2gpszZzNtEmWHZSvEWA43UvUkVzp1IhNPS2u2PN7kELXeq0MhRqCx5tqebUi1PmBaApPmSHY16141i5tjZJap9AMak74D6ndVwBJCqvp1JU5afEmAYiliUqBcFgWOWbVrzEPGKkRlaJkXsUhRUSkPTdxd2cUiWRMlzJZdeLECxGIE4SDQHUHmY1NjSsnwwaBnVUgaszcz1inZbrAqC4SXd9c8xzibSWbyXpUMF33LNtScEkgE7i1FhhlqcKJLVVhcAce8A9rrGJNtXKd0slSQWLgjDUZVwvDbstaVI306pWcOrjA2WdFGh4cYRdpZ0yZbkrWC/iJKhQskEGraMPeGXSAnX8N7Vd4lkKSKGpH6iKdvlpmhmdQy5PmPYekNd63coSkkA0odXA4BnzECLNZ01PvCxmzpRVijabnwVV17cYef/wCKUbPJwlImtvhRIcHJuYy5wv3qUrmJSxLqAPMOx9nhgki1qnoUknfUA3mABLB06AOTyAi6bkkxUkg/szcirPKDipKnOjqoW7OIE7SWlgoBI8qnOpxBq8MwGhynzFOAkCr1If2/WEraOwqTKCqnErec1DEkv6fJoyt3IolSBux8pQRMSACPEB6Fmf64RJektpyzxAz5Of1iLZVRVLWAPPMfP8KeVYJWxKcRKlEHKopSGk6lZPoqCWkoSCH4in00Vp89ixZtaVH7RIqYp2Chh0OUDLXLmia4SFSyKrKsjw5Vb1gJbnQeFZTtt5rQspDqAZilyCGBBBHKPYrTrsxKJdQfTNuTxkaEtP0Ida/5Ja8RIUHoDTWm7zavcQIv4oUiXI8gKnTVlSwn4kku6mCmJd6xtYLJMKQN5ZGRFGbjWr1FIHzbxlWi0lKklK5aFKJUcIZO5TOu9Shq1KQIvLoDXBrOkJlzVYVrdKivApSWDUBGZoXzcwQsE5SilSlqU/mV4YlueJSCX4EjPPQCAiFLCxiIIzFVPi5F+veCsm/5YKZXxMWFBQa/Kj69TGenI0zntCC7sCyv/uHCl3FAeT6npAtE4iSUoIDkrKddEgcG3XcHPSggj/zCZe6tsKg6SMjlQEB4XP8AlQElTlAUpRAIcCtQ+LgpI7w0srBPTeMgm8kknE7KBzGYr+8OabeUTyhT4gpnepOhJ1prxflCzdNn+0WyUnQKExWTMmrHkSyT+aCt7Twq0TMzMxEpLaDLrB2+NMEneQteNns5W86WCoJoursKje66HKsKd93uqdNOFWFCU0BeujkZBgINWWcmadcTYnc5UdIcUFctHinI2RVMmBQSRKUXWokZCjDV88+IhtPEqbAkmif/AJCbZlyipKiiYAqpJwk1UOTFTt0i3tLtYZfhqTiSFDeJCgkZjPJ86ZhucXr2sInqTLyZRY8aVA7c+HSBlilkPJm0Yih4DJfUhvQQHt5aOzuwD5W18y0pKFEHCl6OCzhORLkb2Z/WH7+nm8gqPw0fq1B0w6cecKoujCJngSyVLlhBapONiQG0xICm4DnHR9j7k+z2ZMtRdfmXyJanYAd34xWNVgM3jJrtPaALOoqagLcRn6aRzSxrM1S0HMJLFq7pp18oht2xC0yLQSTiHl5jEMLdnfiX0hP2Xlk2kl3BQpxw3dPf1hJ5BC0V7TYB9pUglKEtiUS4CaVfjVhQaw/bDXKhEtcxAcKISmY532zoRQBVAOR1eIJOzCZylLmFkl0uwL6MzvQ0ar0hktVrEqWmWlJCsG4lTNQFnwkl9fXUwY/HJ0n0hTvMqxFRJZa2TQMWYAk8GDgDVRMAL3ulSZhKX3wCAOefyMRi9/FCEgHw5KkoStR3phDBzT+4KOIn4QaOYLIxKRJKndKSDlUgtnyaJzW05FW7ZBSg0SM913cjN9KfrC6VLxKDtxAow4O1HrT5w125QloNC7Ztk/CsCdnLrM+egKG7UqbUAcBrCRyxrwN2zl2CXKScipAcnk+Hnq/UmOa7TgrtM6U/lICi/FwmuX8vHVrym4UsmgYgDhw+uccptE0LmpAZ1rCiAM1EjNhXh+0WtOR3Q52yanBMBOUxVHdqwCtCgEksKan9IKKswMoqPmKy5bOAl6qAS3GILkeVFXZmxfaLalyyJYKjzJ3UpDa4lPlo0dQk2PAlkAcCwrzAJc6mEz+mN1qBnTmIKlCWnsMSjz8yR2joAdDAZt2HGr8NTF5ekSKarPRlVWckjLOhfr8jCxtkkCzqS7kF6HR2b0JMMtttyEJUUDeNMTH0GrN6woXoMcuYCQ5SWJ4tTtEmkh02wNsRad1Qwvvn5IGfcwQvGYxLA/7insNaR4K6ak86/wChFi9J00qqAaacI7U+TQtcA+YHqafWcUp01QdJKVIVmCNQaERNMK0g7opAs2KZMmAfEogDk8HTR0mFZFzTpyfESkYVZVbIt8xGR0KxyUSZaJaWZCQA+ZYZlxmc4yDg6hMsu2ok4UrDuzM59hmYikLExcydTepLBBDJBBJL5OstXgqKdy2AWgpQwHOhIS9a8qgdoKbRTkSwJaQEgMAlmYDp1iuFhATxYvi9CuZgU4Ln0DuQciWeDlq2SeRJnDzrRUa1JUnmN1hypFGw3R48wJS295q/AQkqPXSnHhDha7za0S5LEuCouMg7AAAaOB6R0ml8TusiZY5BUkfdkrBoCSRiUcIoMqkHlnDTfuzaEWBMuizJVjc0dycTerj8ogzcl0/fKWycBrk5xDIitKFWmvKBdvtybXb0WNGMy0ArmuwCMDksWq6jLS2hOfBblM5VFFbZu6vAs6pqlBMyc4S/wpG6gZ1Kll+6eEB7tQE24EElzhOKpY4tdHIHvlDRtNMPhlMhKQEDCgCgDBhQDIUA6Qk3ZOWJqQo75WGJDnNm6VPrDdMWhxtdjCJqglLAkENqSTQdYP3Vcoky1Fai6yFKJZkkgJwhuHCsVLos5XaMSmIRvE+3rXhpzgpeKispA3QASp+LU9KvpEoXTYeZUIqrzmItUsJfCnES+T4VEivmIy/3UxtZZmXLUKFSQ6hUl3yHeFW0oJt0mUPJiArrhSScq1bvTjDxfcwpw7oUCkBLt5smbjBnwhlhhDYu7gJQmlyVFRBIZmdHyxV5w0icEdVFvWKl3JCJaUn4UgPzA/eK8+2BGJSiGSKdTqfrUxSOESk9zFb+q9qeUyCWDYm1Y0qxyqaQtXOkBC1glOKX5gWKMVCp2LNUZaxNt7eCzICwN1a8KH4M5UOwZ4r+CqTYxOKRhnS0iUlTEKL43UP7QACxG9iA+KFacs/ZeNKkPezF6qVKM6bhwuU2ZABTiSKeKQSS5dn1qRnEF+2kAGZMXhWRRxnyHPTjHMJe0ltTSZOmId95KQpXRJcMdMwIsyZtptH3njqeWUgEsokhy6iRWhDjLk9YecHVWKmt1mlpW81CKMFJy/MK9Wjotkkp8JI6nTUntCFZLGV2qWC26caqZlIKshlvBIjoKVskAJGEAaan9onL0K+LF7aAryOWhGnYxf8A6dyMKJ08kv5Ekjk5I6uB2MA7/mrUspxV+mYaQ22e6vs1mlSAXwgFRPxKJJUTXJyW4D0CR8chWVRJeRBSrsPr2jl67J/1stCSWxAhuQcfJo6ta7MnwCCQ6xQ/IxyuwTl/byajAhSnbVghq/m9odc/4NHgelScEpKXdnJ6mEraS1pZRNAOOpB4DMawyT7WcJcthGZ6f7rC7ZJH2m2yUEOkLClFj5UHGacwnD/lCwVs6WDqGy9hEiyS0UBQgBbUdRDrU3HESYG3tfdViqUJqond64jA7aHaGZLK0y/NkhiBvHNVNASajRPSFBcqbOw/apqpiJXwqYBRSKOABiqBVTnTUxZZJqIQvH+oEqU+GWqcBkRROT+Y5jmBGlu2glzrGuYk4FFJDUJDjhzqIHqkJmqCWoXduQdX/wApgDaboMmYUg0WW6gVJ7B4DjCTrsdXEcNkZQFnTk5DnOvEehEFryyKg7NppyrAa5VtKAG6xxNwCtOn7RNbrSoUBodKH9KF2jK3cmPJAi02sJfMvx/inpBDZhYxePMFAcKAM3yJqKguByZXJgF53ikEAbyjRg1ScujwxJT4QwpA3Uh2epYYld1P2itUrBFWyzabYVLUcRqdIyIpV4IwjEvwz/Y2Q0yHBo8haOyTbG2LwbGZyw5U6kgmuEOR3VU9Ghfvm3JmzWfMgAt2p3gta9q5E5CpSDvEMhjutkpL5JGHXnA+67KJ1ulSgQtAJWSQxSE1Z83CimNFeTbEpJUOlx2VNmswmKA8RaXxEOQD5U58MI5kHoF270LmXicRxYUDMu2JQP8A8nsDBfay8wAmWktVzh5UY8h9VhKtuIJmSgrAVr+8ORUlIATLB1BUVE8inQwsVbaKOPipHRbwv6WmUpKFjdHEuWyLs2lA4gbssfCSpSqrmpUrngDEdMSiV9AiEW77s8VcuVKOArbEpNGR5VNzwue3OOjXekK8ZQYJAwJSNAHDDgGb2gOKh2I3eKKwtQmSwSrCS9RxqCKdPbnC7Is5NplpUHUFPiH4d79Iu2CeUSSkKBUCxf4alyBV8zEex0pSptpmLLhKcIB4qzHsnLTFHKLabF4dDhLvWXZ5Kpi1BAUXJPmIYMhKRUklywhWtd4TretQTikSUFy1FTK0xcAwNNWqKQKtMwKWfiWS2I5kqLnoKsBo0E9k7wKpE9QG6JrJPEJSHPcue7aRSS2RAiKwSFqtslKgkLCBo+RKMTcSlxTL1MO0+WjEgrDJRvq4Jwb2LjUgBs6wm3DPKp86exNcKTRgEBiRwqpb9NWhq2stmCxlQ8ywBT8IKj6kRLbbodrgJS78E1Cm3QFEZgl3q+mZ058IFX5PCkiWDnvKFWbQEjjTt1hBslv8GUFTCMDYgylEnEXCXRWtPUxBaNop03zKwqJclICT7ZHmMmAEFwk2x5QiuC1t9bCubIkIIWcglNHUshKUjn+46k3b7NNShJtChNXKSlCQGCElKSDhwpALVDtkBxMDdirG82dOUTiDSwpy4K2XMW4LvVH/ALcYtbVW8pVhemYDZMKDPPMA8zFYcqKJPi/YJvBQWScQJHDI1pp/dBuxoEmxhb6FfrVNPy4YUV4lBKRmtYSDwdkpHqX7Qz7WTlSrMpFACyQORp2pHaitqIEDdnbWZtrmKKmQkCgFN46+mf8AEPFhtxmIUQQDq3859oRP6c1VaSwYBGejmYf3MXLIFyZiwZlQ7B3BB6lwWY8OsJqxp0ho04Be7LMbRbpaCSQlWNR5IL+hOFPeG+8UkzACcz9fvC7sGh5c20f3Hw0E6hNVkHUFVOqDBa2WvDvk5DdrqaRJrpgTyRXxawpe6CcIanL2+jwhJ+yr+3TiaJWlOEE6TCHpoXSaQ0G2JkylTphwpAxnq9B3MKF22/x5656gGOBNGFEhRy0oUisdnLLweEgyuYyFpUXbT59tY82QdUyapLBRGAck0KjTIkmWOgVAufPMwjAcRXkA5JPADjBnZyV4UpSzmpRAbgk4SroVOByAMBYi7Efysv3hIlgAJ+EipclRycnPtkIEWy0BSkoABdTnTnU9BBG8VjwyrI6ueYhOvVRTmAcQZII559dOkU0I2CTCcuR4h8TEwC8gPME5gcsYA/xPGBnieNaSDUBKlBzxIDdMJPpBCxqUmzOBTQnQcSBqS5/ygVcD4Z01QoSlCT+XFi7MRlw5Qqy2w3VEs29zLmggEpqCM3Ap60ePb5vTAgEb2Lyq/X+IBXhPUSTofr9/WK6puKUkVJCyAOOKuWpJjS9GLpkd7Re2dQZlqExbFMv7xROQbI8zqBqQOcEZm1KJKymWozHdlKBYO7MkhyRQV9I3l2UWdPhZqQkKmVffWQSk6EJSlKRzBOsA7dZcJO7qeFRpHOpSKRbjEuIvZw5ck5nerHkR2e0SwkAu+sZCX9HY9hi6jKSl1fEaMKgJoKc1OX6RNJvddnlFcuUDNVMUSsg7yTROLgAA4SCRUn4qDbgsYmT0rmP4KQVKS/mwkAIYMzkg9ARG16X5MVJQoKYqKlKAHwqJKc8mFKZBoessWLSPLdfEwpT4e9NWsISRUue+b5PTKJLySEBSFKxrloTLJcl5ivOpzUsyvaKOyKD9oVNZ/BQVB9FL3U96k9oy/bO0wqBLHzdcn6U9YNJPaHfZfsMlcqz/AGlJZRfCGfcScFXFMRC+wfWNTfi1z5BTMKZaTiUgOkEuApw4xbopXTmYM2SzpNllA1BlgGtN5L9vM/aAt0XWRNKKEjeB4hmb0UDSFtO2xbZte1+BUxSkHDiIP5hkSaZ0fuKw43KgSrMCQQucDMIOYxJAT0VhCSeDtCraEy/tUuXMlJKUlKiAfMTTCR8QIalMq0hv2lVUqBdj6cgIDpJIDt5E6ylKpwFRjLDVgXxGmrO0HpU1MhBRJUAEAsBSvEvAW70KFpSvdYj7sOBwBSA2YBJbh3gjdtgHioFoCRvlWIFqklSegBIJJpRtYE8jdqghdsvw5aATvLJcHiolUw65B2HKL21l4gSkFifCUksX6N7tFGUSLSKnCmWpKcnByOVHDqeL1/hC5akqNcNQ4cjNw/TP9ojJ00UElCZZQtQS7AS5YrugBIJqcyxDxXkSSAss4TQ8MSv4d4IfYhKATzf/ACLn2p6wOl/dyZkwsSke5Ab3Ii6YsnY2XNJ8KzS3+J5pzGLF5O2BvSBu0CPEZflKWCjoU6HqCQOhhktUpKpIwuwDJblRuVPnAG1AmUpOeJOrU0HWvzETjO3YJYYEuRHiWlAJogFXpkOrl+0TbX24lGF6YtDEWzKWtKpZAIYhRAB8hYs+W8308abbGWlIw5qU7M1AD+pT6xoxvRKQd/p1Yf8Apps0unGtgqlUyk1Of9ys2zGcVraVTbZKs8onBNmpSSEh6kYi5yYYlcIOqsirJd8mWCARLBLl95e+tDDgpRrXNqNVYuwYpq55STLs7LD5GYotLSeLEYz+RtYCzJyGa4iNV53omzoTZ7KkmXZVBJJIqCFFSlEZnE7tUkmN514mcqWoBQlhsO6WUWz6QuXN99JnpJqVc6thJc8WJzjJV8hKPDUWQg1xZDiM+WkZ5p26NCS2pFvby8MclMsFihWNbZMAQAe5ev8AbHt0WMyrOhUwELWVTVgaYqhwQ4ZOFLaN1gTZJxtNpQJY3FqBAUAN1FVCuii4H5oL7UXipCTkMRIKnzeoBPEHrSGzSiTwsoFbJTVFc6YhYSRLwy+KVz3lhfDdGJ9a9Ya1TkpCUIolACUjkKDPpWFrYVGFM0qGeADXIrY+/wAoPXlZdzEOHOJazue06Pxsy02jMEgghiOsJ1pUrxAk1KQw70S3cvDAuecJbWkCp9lUqehQoTp+VP7kQYOg2eXpeq5ckpUGo3t+kX7NcK02ZMoqZQGLoVEqI7O3YwFvK241grSClJDivuR0hulTWQQpalBn0JrrxOcM20lQErttiVfcgS1lNANG6DPXsYl2Ps4VMUVZSiJjZuWIT6GvaMvSzkrNXdT9j/uLuzUhpU5WpU3ZI/dR9I0zdaZKPyKqZhmTLQSS5KX/APbl0gde89QwhvhZzV2pBYJ8MKURVZfs1OebnvFW3SzNAy78eRhIyW6wu6FsqHP3jIsLlEEjhGRp3ISmOd1/dKMrdcu4atCAl+TLy6QKvWy/erAoAcI5hv0ygwN+2SmGEYiXNXcFJ4PoW/DygXfFqxKWlilQWWfJQFHB1o3tGaN7r+gvgu7G2EITOUdWBHIYv3B6RWvcpNQxFa5jrBnYqz4pVpBz8T5oSP1PvAK0SQVKlpIOBWHCdApjh6O/y0hOZyf8GfCDRtXgCz2eZn4KMT0YkDdJy416aNGoWmXakfjBKWpmANejtyifbe1ucaQklTAmpKcwW00bue21ouEKmS5inJCd1A1xAAlunp2hk00vsHAEviU1oRMAoFoxF8ikhvmPaG6+J2JkdXpm1PmxgFetyrK5ZWAE+IgEO9Cd49WfoGFWEHtp7SZJ8RgqUAHBfEKsMJHMjPnHPLSD1gW1ysLMCVIViS2rZpfmeEQX5fCkB0qc5MpIVQvvBxvNhTp8WtWK2WRjkguGrvBjRj7nhnCpfk0omlJJU5SdWUGDDJjrWusPFXIF0N1msM7FLUVAbgUrnuYSlxrUZ5sOFC+1stpQUokEEhBA1Pw9DQ9n0gXdV6pxBJWkMQGJGlCAM4PbUW5P2ZZUCUpFeeeTxklJ7lZorGBMXeImJKqgpBKnZu3qIHy7AVSWS+GYXrXRyH6B42uuyKnWealOZOEf5VIyrp7wwoSlEnCWBACQrhul6vQNQnTFF+HS9k69hSwzlLs6FN5kjtQH+WzIJziheswoDgOW5ZgfQ7iDAseCVJIZDy04g/4RQ5v15aQvS72ExS5axUkszVqzGnBq8H4B46a5oEgVdM5X2wqbzSyk81Bi56ge0RXmgTLWgsFeGFLKfypKxm2ZwhnY0fOKgt2C1TEkugE+7V94lUB/1U4kv4eFmdgqYlOIcd1Cqc41qNSv6E5DV2XwqbZvAYLmJDmWwDh80p+FWhFKnVyD7tQtFlkpscsuQfFmrHxTFUPYBgOQELGzNsMm1ylAYsRwZkeYYQaEZFi2VIubT2eZ4mM1CqPzHHr+8I1U9vXI6drcWdmphVJnAHCcVFOQxIbIEOKAQv2ubjU5qol+n03tBfZ6yKEsqPlUd0HUOd6mgeneB1770wqFAp/ahz+qw0cTZ0ngv3ZbMEoLZlFkIILEBISsrSWYkqKaUyMFLyvJU0ByXI3mGpD0GhKS5HNXUrptLWWzoDOMdf8AIFuBoU+kELiWlUtYVmFgp7AfqSO8DUjXkdCVraGLg3CUVqXds20hlMx0kEUaFu458ta2Dgu1eYLHuYYBLILK9dDyPAxg1PlZVcUV5lkYOMoXLZaDi8Q5pcJGTaE+kM9rLSzwHzhEvu0KE0JdgUEn1iuktzJywDrTaCVKJdiWPcN8w/UQzbLT1TUgqJeWcGfmBTUF+AZu0Kc0HAo8CPctBbZW8ClWDJJqTxJYCNeovDAkXkOT7OkgghmJDcNW6ajrG93SAhCviBU7ccnB5R5bgkkka+bnoDEV3zMwTlGK2VpFG9SSqtH7xXSk6HjFi8Pl0irJWS7VpQ8Y0r4keWYUD+2PInKFfQEZBOsZr5swlypZVM8ScCC9APMMWFLAqDFn56QsXzbwuYhQUDgLthO8NcsqD1jW32tU0rwZJQQVHOoLV5kFhG1xWdQUpaVYVCWFO3lMzIVyLDOG215ejk7wxhuyxrssszF7vjnEEqDKToMQHlJBG7pqxhYkpUm1AZ/aDQpDsR0q4Ldi7xveV5rBAWSt8wSdecT3ZaZnh40ghSzhfVQoGT+ZRqBmUjlCJNXL2PSeLClpuWZaZnhKmJQENjXUp0IASKqViDM4FCXhrmyZMiSlCfvCEtiUElSmHoMhTIdor3XcYs8lSp7eJMOJf4Ql8KSdWdRPNRFWcr+0F6hJdIZhukqbNuFebQF6EbLl63qCWeozJOXPpG+0IM2zrQCA4FTpUKrQ06QkLthqtVX00984YZ1tWARmkpCkEvVKmavEEtzjpxapoOmrtEWzJSEzEpmEgitClIORzO8cg7DhWkC9tVJ8SXgLlEsJUQQ+JJcENUNiPVnyYlp2ZuhCUGdPSEoJBlIcArJd1EP5AWZ8+jEitqZKZyinE6wlS0sBVg2Gnb0ikZLedKL7Fi7Laqin3kEK/MAag82/XhDxtJbPFlLlhQxEDC5o38whXPKddeD+jA/ODkxeLMmiW6YQx9aH1jtZZT9DaKu0FLmUJU2alKgE4Ul3rkXbm78C0MljuD7sTZgDKdaAdQWCVqDZYUin5cmqobM2ZVpnYfgIGM6pCTX9YZdo9q0rQtGEBDYUihdIHBsnHSkRknur3QzXfoL3rZiZKiCygkt6EDt+0c42fpPlMa4stGNPWpI6CHeRbPFsyFuRilhgNHSK8XFR9CF+w2RItYmJTuUoHOFTCiUipDkkNq4pQQNHClE6XKYFt9kItcxLPjVhA1wlq010hivG60y5Jo3iDAoA/CEqqHAdQBelHfg8Nt17H+Erx5uEzSN1LeR8yXLBRy1aubwpbdWIrXiSrIKBFAmupJL5OGY6drqW6okeGJdnlFNqSAXwTHcahBd+7R0S8JYKSlJoSD61/WOdKtSpa0zcNJgLEihPxMcnCs+EOWz1u8azu+JUpSUnQsDT2+UL+RFupeh9N9GT7MZSVk7ygkV4k8M9GDc4Vb1XhYaO3Y/6EO8+TiSsKU5P75cmDekIl6pxGaP7VA+/8wdLORZERWMAb4TQ6gqqP/yY3krwSicipTBjoA7/AKRXlTWQUjIhJPNnYno8aic4A4Z9/oRdoWLDtyW4pUlT1CgFcGd35R02dIDFi3XL0jjljXhURooN3GX6x0tN7jwUKPxIBr05/KMP5MKdo0aXlgo3rbgEKSkijJA5qOnSEq/5xxywc0pIPOo/SnaD97mktwxXOTUuCawE2ssykzEqaje71/SKfj1gTVWWU5igNHBp+v6RFJm4UmrKcN2MTzFAWYHmB6H9ngeqezc3z4U/aNaRFsbP+QCkIWk5jeHz/fvF25LL4sxQ0o55VpCjd08NhLjVJHPMcOdYbNiZqiuYk6AHg+f00ZdWG1Noppu2ArZYVSp0yS53VMOhYg+hHeL9kKZaSFFlKFOZGbU7doM7T3IZk0zUrS+ABq5pfXoRxhUs8vFPAUXZ/lSKRkpwsDjtYeky90VjIsSpBAAjIjuXsFAC4LVKTPxzZS5klCfIGeYpVHKTRY826+g6Qy3xaJElMxFnR4aFKcgklvDG8KqJDKODCNUqbOBGxdnxTJkxTlMpiaeYiqUCnGsCb8vMFZwlxrwYVbo9f9xpl5PaBR2rcF7Fd9mtEgrVOUJyAVTAn4R+VSasGqk1KoP3eRLCZgASoJwSEu+8xBU+uB1AEguUk6AwM2fsCZCEy5hKZkw45jHeAD4UVGfLQk8Im2h2iRLOFGHdSEpYUA0AFaZczrEpO3SKqFK2eXxfrJwIJLU1PTrx9zCjMtYmSySsviLPmTQv7n6pBbZlSp0yZiqEyzunUqUC5PEsfkID3vZkS1FCM8YPQYRTuYtCKXiQfsgkz6M7qHWsNtimrtCLPKQkiaoMT+GXuqPJgx0zEKEpbmoOJRoADUnQN8o6Rc8gWWWRNKFLG6oACiikFUoEGoQGxKyKmGSajUwgx5JdobOmUgqKiwYYcywow/fhCrs4fFtSxMfDgLNocaWoNHMbX7f5muAGSKP7t9cu8uxJTjK/ixMTywhTdH9xE4R2xKSnZDK2eImlKQ+8cuFDrpT3EQ7SSFJmyUSwEujAwoMwHfh5S/CDyrR4hmlIwjJnolqV/wDF35xBsvcP2ib4qpj2eykEkOcaxVKEDgKKOeg1oVJ7rYvCwOFx3Amw2VWIDxVp8xzIyJ4pBLsnhzeOdbQWtLqZq6/oOQg3tJfqt9FTMWd9vhAylip8opTV+UJF4YsZSobwqR16UZmgQjcrGlIadkr6KkmQcwHlnU/h7Vb0hquMJkoTOKMU1XlWQWSBiAUkEUUcSgVcG6Qm7ASErtC0EF/DxhQSFYAk7x4u5SQ1SpKRrHTbchKQlJGEJSAEguAwAZyzgNnrwrCakVFtrs5T4QKvLaGYZRIIVM0BJANa5cnbnrChtPfuJQSFAtmCyoI7QXimoRQtQt7mEtUjVRcmrDn1MPpJVkSfJWt810ShokKArxViy0z704QW2HvLw55SSWmJy4lBxD2xDvAi2ShukVBB9QTT0wn1iGzzihaVj4VA+9fXKNElui0BOmmdP2jlUxu1HcfTQiJtNVgpqos71zcONaUeHC8rSFy2TVxrp/GUKtqQlAllt/GcRbRmbpq3GMmhw0ymph4KCE4XB1YH0NPcRXsx+8biW9YcJd1pTYAsh1TlYu2Q9R8zCoiU0yv9wdubfofaNMZKRJKkb2lDEEagF+f+3EOuyluxWcE5pKksz8CKdGhVnWElyK68WzeLezlswhSAQQopV67jPxLpiWst0Cum6kWdokGYrAHJozsMs3JLZExHfx8WzylOFEjMF/LSvNwYs3g7pdmIb+flAewzVCVMltTFqPK/DUOO0T01cV9BlywZMmEy0pagJPrl+sVp+QhzunZ0mVNmrDJYJlg5lncjlkH6wp2qVRR4LI+vWNUZJukRpohkzGrqKw37JzgDML1JT6ByPd/aE5PHhBK7rUZfTIjiP4gasN0WgxdOxq2svBSUAJJDli3CphQk2lQWFjzAvDdaLD41nChUNRzn3NXhUl2UhdA7cGiOhSjRSTyPcmeFJBGRDx5CvIvkS04PEmJbRhSr6qEZE3+Ow7gTZbzmS0lKVEJVmOrV9hGsifhWlTPhUFNxYvERTHkbDPbCd53uZynqAa51JZtPaKs9ZWtJNTRydTRz6xADE1nNQeEKklwFyb5DNnvEyASz4ktQsX0L6NUwAnzyououeMEbbPChTPhA5cGILdDl/Tq5RMWbVNS8qQd1/imlsIAbewviI4lHGKu0FsMtS0pVjWtRKiW3XL4QwZg7Px5CLydswixypMoYVITgqMizqUNCVEkk84VcR7u8Ik5St8Duox+zWQvEreLHTgOQ+s4vXK/joemE4ue7UN3AgY1Xi/ctu8O0IWt2yJGj0cjVnfjSHaFi0+Q/tBdk1UwJlHMAFAJcrVxehzAc/pDLaZQsNhRJCilSUusigBVvEhzUkkt0Ggosy9rJcqatSZZObKP4i5DOGbJy5zyd4pbQ7SqtBSGwhNc3JJyJPJJZ/lEKnKl0aPCMW08nsi2yy5U5J6FvUwMvtlWgFLkLAAYVJywgNm7RT0h0/pjdCptoM9f/AGbOyq5KmfAkOGOGq+RCeMVrbkz3bGnZy503bZfvQPtCyFzdShg6JYb+0HE9Ri7MC2i2jUVlCXJNCBp+GhzGv0IJ7UW8qmmY5DilWb8Q5nLPQcHhNtNuASUS3KlPjmAGg1QgnPgV9WzpFPe7OqineEx3JNRpxfWujetO4mbJyVm+p49ekELxPiTCpRYnhTSkU500gDg/z09otFUG7Cty2QTZE1BCcWIYCWdOIdKA4TXke4CYllKBGWnTT1g9sXbD404M4MknCz1SpLNzDkwFta1KWSsVJ3izO2Zy5HKKLkAbu+2CiFKIdKSD1QCxHeNpVlVOlqwYj4mEIfTeLqbkEq9IoXTYZtomYZWHElJVUtkwAyLmoYQ97JXQpPheLiR4IBI+FRW6cJOSmzoSwD6vEWtuUUct2AbtbaikiSkMiSgJSKjJIDnuDCpfFnwTVJAoXUk8X/ao7QzbSWl1TVmKd52QLlSJymrJAPUpLn5e0LpugyyivLWQhKn82f8AkCK+vtC2pRSSHIrRi2R5cCBBtMkplglmVLCgxq+bGvADLJ2gZNs+NWFLlSlZdm/ntFoYsSWcl2y30siXLmFJSCACRUDJnGY6wTu2xYlTVpBDTFA/NvWPZdzSkpCSkEgVVqTxeGbZSwKUhSaeGFOH0YOolXBqV4RGTWaDGT7Bt+XrgEuVLNQGUntX5e5hMnF0qD1KnI4OB+3vDhf9ilidMUlDKUamuWZ14gQqeCPvNSCG70aDpUNqOwYlWfOLEhVBx/Q/zEC5bEjUf7+Ue2eZQ+0aGSGW6r5wp8MkYS7cuUF7hscoKXNmgqbdSkOATQlRPSg7u8IQnEF9f14w+3NY1GzoKvMtOJuRdvUMYy6sNqtdloS99DJKvWUkACXLHLAD7tGQNl2ZSQBwjyMmz7KOX0c5aMwxkZHpmMxSI1SmMjIBxstMR6x7GRwCQLpmYkTOIjIyOBZImYNRHhIekZGQTj1SHiGaGMZGRyOPZdcszQdY7eZMmzWYS0giVKph1mL+JayMySx/hhGRkZvyHwi2krOY3jfhtM8ID4Mbl/i7aChYfLKNLTZwMhGRkO0o4ROTtg20zSkgBSmbiae8VZ83EGJPeMjIokcghsslrSCkZJKS5d3oVHLR6Rbv26MMxshhB76j6fOMjIScmpIolgo3NfEyyzCpGApUkBaVB3CS+YqD7cQWjo94FcqXKcYGlKWQ4VvrychsTbwdg75RkZB1OBV8hFtKjPmCUKB97omCMiQhUkoU4wpAcMSRhAAqMuUZGRN4qii7AM9ZCQCXCQztoMvbSLNwWQOV5kAB+BUHPthrzjIyKP4iNhZSXLDWOg3NYkos6U0ICfvHDvm9DQjEk8chGRkSvIK8bFXbxCJcsTUuFKVgZ3GJios9QzGpNaZVjn12jHNKeI+X0YyMi0VUW0cnaNb3suBVen7QMEZGRWPAGWjJCiEp+IgDvSOweEhASCkMnCgAAOwGEfJs4yMiOrwjm8kVkONAUwr+bj+aMjIyJUvR25n/2Q=="/>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cs typeface="Arial" charset="0"/>
            </a:endParaRPr>
          </a:p>
        </p:txBody>
      </p:sp>
      <p:pic>
        <p:nvPicPr>
          <p:cNvPr id="2052" name="Picture 4" descr="http://www.mongabay.org/images/external/2006/satellite/asia/kalimantan_02a.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58" y="1714500"/>
            <a:ext cx="5448300" cy="386715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6277819" y="1734016"/>
            <a:ext cx="12937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prstClr val="white"/>
                </a:solidFill>
              </a:rPr>
              <a:t>Target 2,3,4</a:t>
            </a:r>
            <a:endParaRPr lang="en-US" dirty="0">
              <a:solidFill>
                <a:prstClr val="white"/>
              </a:solidFill>
            </a:endParaRPr>
          </a:p>
        </p:txBody>
      </p:sp>
      <p:sp>
        <p:nvSpPr>
          <p:cNvPr id="21" name="Oval 20"/>
          <p:cNvSpPr/>
          <p:nvPr/>
        </p:nvSpPr>
        <p:spPr>
          <a:xfrm>
            <a:off x="6296869" y="2895600"/>
            <a:ext cx="12937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prstClr val="white"/>
                </a:solidFill>
              </a:rPr>
              <a:t>Target 5,7</a:t>
            </a:r>
            <a:endParaRPr lang="en-US" dirty="0">
              <a:solidFill>
                <a:prstClr val="white"/>
              </a:solidFill>
            </a:endParaRPr>
          </a:p>
        </p:txBody>
      </p:sp>
      <p:sp>
        <p:nvSpPr>
          <p:cNvPr id="2" name="TextBox 1"/>
          <p:cNvSpPr txBox="1"/>
          <p:nvPr/>
        </p:nvSpPr>
        <p:spPr>
          <a:xfrm>
            <a:off x="609600" y="6126338"/>
            <a:ext cx="7085806" cy="400110"/>
          </a:xfrm>
          <a:prstGeom prst="rect">
            <a:avLst/>
          </a:prstGeom>
          <a:noFill/>
        </p:spPr>
        <p:txBody>
          <a:bodyPr wrap="square" rtlCol="0">
            <a:spAutoFit/>
          </a:bodyPr>
          <a:lstStyle/>
          <a:p>
            <a:pPr fontAlgn="base">
              <a:spcBef>
                <a:spcPct val="0"/>
              </a:spcBef>
              <a:spcAft>
                <a:spcPct val="0"/>
              </a:spcAft>
            </a:pPr>
            <a:r>
              <a:rPr lang="en-US" sz="2000" dirty="0" smtClean="0">
                <a:solidFill>
                  <a:prstClr val="white"/>
                </a:solidFill>
                <a:cs typeface="Arial" charset="0"/>
              </a:rPr>
              <a:t>Financial institutions, producers, buyers, and consumers</a:t>
            </a:r>
            <a:endParaRPr lang="en-US" sz="2000" dirty="0">
              <a:solidFill>
                <a:prstClr val="white"/>
              </a:solidFill>
              <a:cs typeface="Arial" charset="0"/>
            </a:endParaRPr>
          </a:p>
        </p:txBody>
      </p:sp>
      <p:sp>
        <p:nvSpPr>
          <p:cNvPr id="23" name="Oval 22"/>
          <p:cNvSpPr/>
          <p:nvPr/>
        </p:nvSpPr>
        <p:spPr>
          <a:xfrm>
            <a:off x="6327309" y="4038600"/>
            <a:ext cx="12937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prstClr val="white"/>
                </a:solidFill>
              </a:rPr>
              <a:t>Target 14,15</a:t>
            </a:r>
            <a:endParaRPr lang="en-US" dirty="0">
              <a:solidFill>
                <a:prstClr val="white"/>
              </a:solidFill>
            </a:endParaRPr>
          </a:p>
        </p:txBody>
      </p:sp>
    </p:spTree>
    <p:extLst>
      <p:ext uri="{BB962C8B-B14F-4D97-AF65-F5344CB8AC3E}">
        <p14:creationId xmlns:p14="http://schemas.microsoft.com/office/powerpoint/2010/main" val="86454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
            <a:ext cx="8382000" cy="1754326"/>
          </a:xfrm>
          <a:prstGeom prst="rect">
            <a:avLst/>
          </a:prstGeom>
          <a:noFill/>
        </p:spPr>
        <p:txBody>
          <a:bodyPr wrap="square" lIns="91440" tIns="45720" rIns="91440" bIns="45720">
            <a:spAutoFit/>
          </a:bodyPr>
          <a:lstStyle/>
          <a:p>
            <a:pPr algn="ctr" fontAlgn="base">
              <a:spcBef>
                <a:spcPct val="0"/>
              </a:spcBef>
              <a:spcAft>
                <a:spcPct val="0"/>
              </a:spcAft>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Integrated Approach:</a:t>
            </a:r>
          </a:p>
          <a:p>
            <a:pPr algn="ctr" fontAlgn="base">
              <a:spcBef>
                <a:spcPct val="0"/>
              </a:spcBef>
              <a:spcAft>
                <a:spcPct val="0"/>
              </a:spcAft>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Sustainability and Resilience for Food Security in Sub-Saharan Africa </a:t>
            </a:r>
          </a:p>
        </p:txBody>
      </p:sp>
      <p:pic>
        <p:nvPicPr>
          <p:cNvPr id="1028" name="Picture 4" descr="http://www.anarchija.lt/images/stories/paveiksleliai1/afrikos_ukininkai.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465" y="2396543"/>
            <a:ext cx="6029323" cy="40195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239000" y="2590800"/>
            <a:ext cx="12937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7 &amp; 8</a:t>
            </a:r>
          </a:p>
        </p:txBody>
      </p:sp>
      <p:sp>
        <p:nvSpPr>
          <p:cNvPr id="6" name="Oval 5"/>
          <p:cNvSpPr/>
          <p:nvPr/>
        </p:nvSpPr>
        <p:spPr>
          <a:xfrm>
            <a:off x="7311697" y="3949118"/>
            <a:ext cx="12937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14</a:t>
            </a:r>
          </a:p>
        </p:txBody>
      </p:sp>
      <p:sp>
        <p:nvSpPr>
          <p:cNvPr id="7" name="Oval 6"/>
          <p:cNvSpPr/>
          <p:nvPr/>
        </p:nvSpPr>
        <p:spPr>
          <a:xfrm>
            <a:off x="7334236" y="5257800"/>
            <a:ext cx="129376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Target 15</a:t>
            </a:r>
          </a:p>
        </p:txBody>
      </p:sp>
    </p:spTree>
    <p:extLst>
      <p:ext uri="{BB962C8B-B14F-4D97-AF65-F5344CB8AC3E}">
        <p14:creationId xmlns:p14="http://schemas.microsoft.com/office/powerpoint/2010/main" val="188233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82000" cy="1143000"/>
          </a:xfrm>
        </p:spPr>
        <p:txBody>
          <a:bodyPr/>
          <a:lstStyle/>
          <a:p>
            <a:r>
              <a:rPr lang="en-US" sz="2800" dirty="0" smtClean="0">
                <a:solidFill>
                  <a:schemeClr val="tx1"/>
                </a:solidFill>
              </a:rPr>
              <a:t>Strategic Plan Implementation and Aichi Target Achievement Will Benefit from Multiple Funding Streams in GEF-6</a:t>
            </a:r>
            <a:endParaRPr lang="en-US" sz="2800" dirty="0">
              <a:solidFill>
                <a:schemeClr val="tx1"/>
              </a:solidFill>
            </a:endParaRPr>
          </a:p>
        </p:txBody>
      </p:sp>
      <p:sp>
        <p:nvSpPr>
          <p:cNvPr id="3" name="Content Placeholder 2"/>
          <p:cNvSpPr>
            <a:spLocks noGrp="1"/>
          </p:cNvSpPr>
          <p:nvPr>
            <p:ph idx="1"/>
          </p:nvPr>
        </p:nvSpPr>
        <p:spPr>
          <a:xfrm>
            <a:off x="457200" y="1371600"/>
            <a:ext cx="8229600" cy="4525963"/>
          </a:xfrm>
        </p:spPr>
        <p:txBody>
          <a:bodyPr>
            <a:normAutofit/>
          </a:bodyPr>
          <a:lstStyle/>
          <a:p>
            <a:pPr marL="0" lvl="0" indent="0">
              <a:buNone/>
            </a:pPr>
            <a:r>
              <a:rPr lang="en-US" sz="2800" dirty="0" smtClean="0"/>
              <a:t>Integrated Approaches: Commodities, Food Security</a:t>
            </a:r>
            <a:endParaRPr lang="en-US" sz="2800" dirty="0"/>
          </a:p>
        </p:txBody>
      </p:sp>
      <p:sp>
        <p:nvSpPr>
          <p:cNvPr id="4" name="Oval 3"/>
          <p:cNvSpPr/>
          <p:nvPr/>
        </p:nvSpPr>
        <p:spPr>
          <a:xfrm>
            <a:off x="2209800" y="2286000"/>
            <a:ext cx="4076700" cy="2895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b="1" dirty="0">
                <a:solidFill>
                  <a:prstClr val="black"/>
                </a:solidFill>
              </a:rPr>
              <a:t>BD Strategy</a:t>
            </a:r>
          </a:p>
        </p:txBody>
      </p:sp>
      <p:sp>
        <p:nvSpPr>
          <p:cNvPr id="5" name="Oval 4"/>
          <p:cNvSpPr/>
          <p:nvPr/>
        </p:nvSpPr>
        <p:spPr>
          <a:xfrm>
            <a:off x="4391114" y="2196114"/>
            <a:ext cx="1895386"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black"/>
                </a:solidFill>
              </a:rPr>
              <a:t>SFM Strategy</a:t>
            </a:r>
          </a:p>
        </p:txBody>
      </p:sp>
      <p:sp>
        <p:nvSpPr>
          <p:cNvPr id="7" name="Oval 6"/>
          <p:cNvSpPr/>
          <p:nvPr/>
        </p:nvSpPr>
        <p:spPr>
          <a:xfrm>
            <a:off x="2057400" y="2401908"/>
            <a:ext cx="1524000" cy="13318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black"/>
                </a:solidFill>
              </a:rPr>
              <a:t>IW Strategy</a:t>
            </a:r>
          </a:p>
        </p:txBody>
      </p:sp>
      <p:sp>
        <p:nvSpPr>
          <p:cNvPr id="8" name="Oval 7"/>
          <p:cNvSpPr/>
          <p:nvPr/>
        </p:nvSpPr>
        <p:spPr>
          <a:xfrm>
            <a:off x="5791200" y="2599191"/>
            <a:ext cx="1447800" cy="1066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r>
              <a:rPr lang="en-US" dirty="0">
                <a:solidFill>
                  <a:prstClr val="black"/>
                </a:solidFill>
              </a:rPr>
              <a:t>LD Strategy</a:t>
            </a:r>
          </a:p>
        </p:txBody>
      </p:sp>
      <p:sp>
        <p:nvSpPr>
          <p:cNvPr id="9" name="Oval 8"/>
          <p:cNvSpPr/>
          <p:nvPr/>
        </p:nvSpPr>
        <p:spPr>
          <a:xfrm>
            <a:off x="5562600" y="1922171"/>
            <a:ext cx="1447800"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black"/>
                </a:solidFill>
              </a:rPr>
              <a:t>CC Strategy</a:t>
            </a:r>
          </a:p>
        </p:txBody>
      </p:sp>
      <p:sp>
        <p:nvSpPr>
          <p:cNvPr id="10" name="Rectangle 9"/>
          <p:cNvSpPr/>
          <p:nvPr/>
        </p:nvSpPr>
        <p:spPr>
          <a:xfrm>
            <a:off x="457200" y="1371600"/>
            <a:ext cx="8229600" cy="457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6095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680908"/>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0" y="5611813"/>
            <a:ext cx="9144000" cy="1246187"/>
          </a:xfrm>
          <a:prstGeom prst="rect">
            <a:avLst/>
          </a:prstGeom>
          <a:noFill/>
          <a:ln w="9525">
            <a:noFill/>
            <a:miter lim="800000"/>
            <a:headEnd/>
            <a:tailEnd/>
          </a:ln>
        </p:spPr>
      </p:pic>
      <p:sp>
        <p:nvSpPr>
          <p:cNvPr id="6" name="TextBox 5"/>
          <p:cNvSpPr txBox="1"/>
          <p:nvPr/>
        </p:nvSpPr>
        <p:spPr>
          <a:xfrm>
            <a:off x="2895600" y="344384"/>
            <a:ext cx="6248400" cy="7848302"/>
          </a:xfrm>
          <a:prstGeom prst="rect">
            <a:avLst/>
          </a:prstGeom>
          <a:noFill/>
        </p:spPr>
        <p:txBody>
          <a:bodyPr wrap="square" rtlCol="0">
            <a:spAutoFit/>
          </a:bodyPr>
          <a:lstStyle/>
          <a:p>
            <a:pPr algn="ctr" fontAlgn="base">
              <a:spcBef>
                <a:spcPct val="0"/>
              </a:spcBef>
              <a:spcAft>
                <a:spcPct val="0"/>
              </a:spcAft>
            </a:pPr>
            <a:endParaRPr lang="en-US" sz="4400" dirty="0">
              <a:solidFill>
                <a:prstClr val="white"/>
              </a:solidFill>
              <a:latin typeface="Tw Cen MT Condensed Extra Bold" panose="020B0803020202020204" pitchFamily="34" charset="0"/>
            </a:endParaRPr>
          </a:p>
          <a:p>
            <a:pPr algn="ctr" fontAlgn="base">
              <a:spcBef>
                <a:spcPct val="0"/>
              </a:spcBef>
              <a:spcAft>
                <a:spcPct val="0"/>
              </a:spcAft>
            </a:pPr>
            <a:r>
              <a:rPr lang="en-US" sz="4400" dirty="0">
                <a:solidFill>
                  <a:prstClr val="white"/>
                </a:solidFill>
                <a:latin typeface="Tw Cen MT Condensed Extra Bold" panose="020B0803020202020204" pitchFamily="34" charset="0"/>
              </a:rPr>
              <a:t>THANK YOU</a:t>
            </a:r>
          </a:p>
          <a:p>
            <a:pPr algn="ctr" fontAlgn="base">
              <a:spcBef>
                <a:spcPct val="0"/>
              </a:spcBef>
              <a:spcAft>
                <a:spcPct val="0"/>
              </a:spcAft>
            </a:pPr>
            <a:endParaRPr lang="en-US" sz="3600" dirty="0" smtClean="0">
              <a:solidFill>
                <a:prstClr val="white"/>
              </a:solidFill>
              <a:latin typeface="Tw Cen MT Condensed Extra Bold" panose="020B0803020202020204" pitchFamily="34" charset="0"/>
            </a:endParaRPr>
          </a:p>
          <a:p>
            <a:pPr algn="ctr" fontAlgn="base">
              <a:spcBef>
                <a:spcPct val="0"/>
              </a:spcBef>
              <a:spcAft>
                <a:spcPct val="0"/>
              </a:spcAft>
            </a:pPr>
            <a:endParaRPr lang="en-US" sz="3600" dirty="0">
              <a:solidFill>
                <a:prstClr val="white"/>
              </a:solidFill>
              <a:latin typeface="Tw Cen MT Condensed Extra Bold" panose="020B0803020202020204" pitchFamily="34" charset="0"/>
            </a:endParaRPr>
          </a:p>
          <a:p>
            <a:pPr algn="ctr" fontAlgn="base">
              <a:spcBef>
                <a:spcPct val="0"/>
              </a:spcBef>
              <a:spcAft>
                <a:spcPct val="0"/>
              </a:spcAft>
            </a:pPr>
            <a:r>
              <a:rPr lang="en-US" sz="3600" dirty="0" smtClean="0">
                <a:solidFill>
                  <a:prstClr val="white"/>
                </a:solidFill>
                <a:latin typeface="Tw Cen MT Condensed Extra Bold" panose="020B0803020202020204" pitchFamily="34" charset="0"/>
              </a:rPr>
              <a:t>Mark Zimsky</a:t>
            </a:r>
          </a:p>
          <a:p>
            <a:pPr algn="ctr" fontAlgn="base">
              <a:spcBef>
                <a:spcPct val="0"/>
              </a:spcBef>
              <a:spcAft>
                <a:spcPct val="0"/>
              </a:spcAft>
            </a:pPr>
            <a:endParaRPr lang="en-US" sz="3600" dirty="0" smtClean="0">
              <a:solidFill>
                <a:prstClr val="white"/>
              </a:solidFill>
              <a:latin typeface="Tw Cen MT Condensed Extra Bold" panose="020B0803020202020204" pitchFamily="34" charset="0"/>
            </a:endParaRPr>
          </a:p>
          <a:p>
            <a:pPr algn="ctr" fontAlgn="base">
              <a:spcBef>
                <a:spcPct val="0"/>
              </a:spcBef>
              <a:spcAft>
                <a:spcPct val="0"/>
              </a:spcAft>
            </a:pPr>
            <a:r>
              <a:rPr lang="en-US" sz="3200" dirty="0" smtClean="0">
                <a:solidFill>
                  <a:prstClr val="white"/>
                </a:solidFill>
                <a:latin typeface="Tw Cen MT Condensed Extra Bold" panose="020B0803020202020204" pitchFamily="34" charset="0"/>
              </a:rPr>
              <a:t>GEF Biodiversity Program Coordinator</a:t>
            </a:r>
            <a:endParaRPr lang="en-US" sz="3200" dirty="0">
              <a:solidFill>
                <a:prstClr val="white"/>
              </a:solidFill>
              <a:latin typeface="Tw Cen MT Condensed Extra Bold" panose="020B0803020202020204" pitchFamily="34" charset="0"/>
            </a:endParaRPr>
          </a:p>
          <a:p>
            <a:pPr algn="ctr" fontAlgn="base">
              <a:spcBef>
                <a:spcPct val="0"/>
              </a:spcBef>
              <a:spcAft>
                <a:spcPct val="0"/>
              </a:spcAft>
            </a:pPr>
            <a:r>
              <a:rPr lang="en-US" sz="3200" dirty="0">
                <a:solidFill>
                  <a:prstClr val="white"/>
                </a:solidFill>
                <a:latin typeface="Tw Cen MT Condensed Extra Bold" panose="020B0803020202020204" pitchFamily="34" charset="0"/>
              </a:rPr>
              <a:t>Senior Biodiversity Specialist</a:t>
            </a:r>
          </a:p>
          <a:p>
            <a:pPr fontAlgn="base">
              <a:spcBef>
                <a:spcPct val="0"/>
              </a:spcBef>
              <a:spcAft>
                <a:spcPct val="0"/>
              </a:spcAft>
            </a:pPr>
            <a:endParaRPr lang="en-US" sz="4400" dirty="0">
              <a:solidFill>
                <a:prstClr val="white"/>
              </a:solidFill>
              <a:latin typeface="Arial" charset="0"/>
            </a:endParaRPr>
          </a:p>
          <a:p>
            <a:pPr fontAlgn="base">
              <a:spcBef>
                <a:spcPct val="0"/>
              </a:spcBef>
              <a:spcAft>
                <a:spcPct val="0"/>
              </a:spcAft>
            </a:pPr>
            <a:endParaRPr lang="en-US" sz="4400" dirty="0">
              <a:solidFill>
                <a:prstClr val="white"/>
              </a:solidFill>
              <a:latin typeface="Arial" charset="0"/>
            </a:endParaRPr>
          </a:p>
          <a:p>
            <a:pPr fontAlgn="base">
              <a:spcBef>
                <a:spcPct val="0"/>
              </a:spcBef>
              <a:spcAft>
                <a:spcPct val="0"/>
              </a:spcAft>
            </a:pPr>
            <a:endParaRPr lang="en-US" sz="2000" dirty="0">
              <a:solidFill>
                <a:prstClr val="white"/>
              </a:solidFill>
              <a:latin typeface="Arial" charset="0"/>
            </a:endParaRPr>
          </a:p>
          <a:p>
            <a:pPr fontAlgn="base">
              <a:spcBef>
                <a:spcPct val="0"/>
              </a:spcBef>
              <a:spcAft>
                <a:spcPct val="0"/>
              </a:spcAft>
            </a:pPr>
            <a:endParaRPr lang="en-US" sz="2000" dirty="0">
              <a:solidFill>
                <a:prstClr val="white"/>
              </a:solidFill>
              <a:latin typeface="Arial" charset="0"/>
            </a:endParaRPr>
          </a:p>
          <a:p>
            <a:pPr fontAlgn="base">
              <a:spcBef>
                <a:spcPct val="0"/>
              </a:spcBef>
              <a:spcAft>
                <a:spcPct val="0"/>
              </a:spcAft>
            </a:pPr>
            <a:endParaRPr lang="en-US" sz="2000" dirty="0">
              <a:solidFill>
                <a:prstClr val="white"/>
              </a:solidFill>
              <a:latin typeface="Arial" charset="0"/>
            </a:endParaRPr>
          </a:p>
          <a:p>
            <a:pPr fontAlgn="base">
              <a:spcBef>
                <a:spcPct val="0"/>
              </a:spcBef>
              <a:spcAft>
                <a:spcPct val="0"/>
              </a:spcAft>
            </a:pPr>
            <a:endParaRPr lang="en-US" sz="2000" dirty="0">
              <a:solidFill>
                <a:prstClr val="white"/>
              </a:solidFill>
              <a:latin typeface="Arial" charset="0"/>
            </a:endParaRPr>
          </a:p>
          <a:p>
            <a:pPr fontAlgn="base">
              <a:spcBef>
                <a:spcPct val="0"/>
              </a:spcBef>
              <a:spcAft>
                <a:spcPct val="0"/>
              </a:spcAft>
            </a:pPr>
            <a:endParaRPr lang="en-US" sz="2000" dirty="0">
              <a:solidFill>
                <a:prstClr val="white"/>
              </a:solidFill>
              <a:latin typeface="Arial" charset="0"/>
            </a:endParaRPr>
          </a:p>
          <a:p>
            <a:pPr fontAlgn="base">
              <a:spcBef>
                <a:spcPct val="0"/>
              </a:spcBef>
              <a:spcAft>
                <a:spcPct val="0"/>
              </a:spcAft>
            </a:pPr>
            <a:endParaRPr lang="en-US" sz="2000" dirty="0">
              <a:solidFill>
                <a:prstClr val="white"/>
              </a:solidFill>
              <a:latin typeface="Arial" charset="0"/>
            </a:endParaRPr>
          </a:p>
        </p:txBody>
      </p:sp>
      <p:pic>
        <p:nvPicPr>
          <p:cNvPr id="7" name="Picture 3"/>
          <p:cNvPicPr>
            <a:picLocks noChangeAspect="1" noChangeArrowheads="1"/>
          </p:cNvPicPr>
          <p:nvPr/>
        </p:nvPicPr>
        <p:blipFill>
          <a:blip r:embed="rId5" cstate="print"/>
          <a:srcRect/>
          <a:stretch>
            <a:fillRect/>
          </a:stretch>
        </p:blipFill>
        <p:spPr bwMode="auto">
          <a:xfrm>
            <a:off x="1" y="0"/>
            <a:ext cx="304800" cy="3581400"/>
          </a:xfrm>
          <a:prstGeom prst="rect">
            <a:avLst/>
          </a:prstGeom>
          <a:noFill/>
          <a:ln w="9525">
            <a:noFill/>
            <a:miter lim="800000"/>
            <a:headEnd/>
            <a:tailEnd/>
          </a:ln>
        </p:spPr>
      </p:pic>
    </p:spTree>
    <p:extLst>
      <p:ext uri="{BB962C8B-B14F-4D97-AF65-F5344CB8AC3E}">
        <p14:creationId xmlns:p14="http://schemas.microsoft.com/office/powerpoint/2010/main" val="2611082101"/>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0" y="0"/>
            <a:ext cx="9144000" cy="6858000"/>
          </a:xfrm>
          <a:prstGeom prst="rect">
            <a:avLst/>
          </a:prstGeom>
          <a:solidFill>
            <a:schemeClr val="tx1"/>
          </a:solidFill>
          <a:ln w="25400">
            <a:solidFill>
              <a:schemeClr val="tx1"/>
            </a:solidFill>
            <a:miter lim="800000"/>
            <a:headEnd/>
            <a:tailEnd/>
          </a:ln>
        </p:spPr>
        <p:txBody>
          <a:bodyPr wrap="none" lIns="90000" tIns="46800" rIns="90000" bIns="46800" anchor="ctr"/>
          <a:lstStyle/>
          <a:p>
            <a:pPr defTabSz="457200"/>
            <a:endParaRPr lang="sv-SE">
              <a:solidFill>
                <a:prstClr val="black"/>
              </a:solidFill>
            </a:endParaRPr>
          </a:p>
        </p:txBody>
      </p:sp>
      <p:sp>
        <p:nvSpPr>
          <p:cNvPr id="28675" name="Picture 4" descr="Regime shifts, scales and sources of reorganisation in social-ecological systems"/>
          <p:cNvSpPr>
            <a:spLocks noChangeAspect="1" noChangeArrowheads="1"/>
          </p:cNvSpPr>
          <p:nvPr/>
        </p:nvSpPr>
        <p:spPr bwMode="auto">
          <a:xfrm>
            <a:off x="0" y="1052513"/>
            <a:ext cx="27717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sv-SE">
              <a:solidFill>
                <a:prstClr val="black"/>
              </a:solidFill>
            </a:endParaRPr>
          </a:p>
        </p:txBody>
      </p:sp>
      <p:pic>
        <p:nvPicPr>
          <p:cNvPr id="286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687763"/>
            <a:ext cx="275748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7"/>
          <p:cNvSpPr>
            <a:spLocks noChangeArrowheads="1"/>
          </p:cNvSpPr>
          <p:nvPr/>
        </p:nvSpPr>
        <p:spPr bwMode="auto">
          <a:xfrm>
            <a:off x="0" y="44450"/>
            <a:ext cx="6289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sv-SE" sz="2800" b="1" dirty="0">
                <a:solidFill>
                  <a:srgbClr val="FFFF00"/>
                </a:solidFill>
              </a:rPr>
              <a:t>Antrophocene – humans influence </a:t>
            </a:r>
          </a:p>
          <a:p>
            <a:pPr defTabSz="457200"/>
            <a:r>
              <a:rPr lang="sv-SE" sz="2800" b="1" dirty="0">
                <a:solidFill>
                  <a:srgbClr val="FFFF00"/>
                </a:solidFill>
              </a:rPr>
              <a:t>the functioning of the Earth</a:t>
            </a:r>
            <a:endParaRPr lang="en-US" sz="2800" b="1" dirty="0">
              <a:solidFill>
                <a:srgbClr val="FFFF00"/>
              </a:solidFill>
            </a:endParaRPr>
          </a:p>
        </p:txBody>
      </p:sp>
      <p:sp>
        <p:nvSpPr>
          <p:cNvPr id="28678" name="Picture 8" descr="Toronto"/>
          <p:cNvSpPr>
            <a:spLocks noChangeAspect="1" noChangeArrowheads="1"/>
          </p:cNvSpPr>
          <p:nvPr/>
        </p:nvSpPr>
        <p:spPr bwMode="auto">
          <a:xfrm>
            <a:off x="6267450" y="549275"/>
            <a:ext cx="28765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sv-SE">
              <a:solidFill>
                <a:prstClr val="black"/>
              </a:solidFill>
            </a:endParaRPr>
          </a:p>
        </p:txBody>
      </p:sp>
      <p:sp>
        <p:nvSpPr>
          <p:cNvPr id="28680" name="Rectangle 3"/>
          <p:cNvSpPr>
            <a:spLocks noChangeArrowheads="1"/>
          </p:cNvSpPr>
          <p:nvPr/>
        </p:nvSpPr>
        <p:spPr bwMode="auto">
          <a:xfrm>
            <a:off x="0" y="0"/>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sv-SE">
              <a:solidFill>
                <a:prstClr val="black"/>
              </a:solidFill>
            </a:endParaRPr>
          </a:p>
        </p:txBody>
      </p:sp>
      <p:sp>
        <p:nvSpPr>
          <p:cNvPr id="28681" name="Rectangle 2"/>
          <p:cNvSpPr>
            <a:spLocks noChangeArrowheads="1"/>
          </p:cNvSpPr>
          <p:nvPr/>
        </p:nvSpPr>
        <p:spPr bwMode="auto">
          <a:xfrm>
            <a:off x="0" y="6721475"/>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sv-SE">
              <a:solidFill>
                <a:prstClr val="black"/>
              </a:solidFill>
            </a:endParaRPr>
          </a:p>
        </p:txBody>
      </p:sp>
      <p:pic>
        <p:nvPicPr>
          <p:cNvPr id="28682" name="Picture 8" descr="Toron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908843"/>
            <a:ext cx="28765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4" descr="Regime shifts, scales and sources of reorganisation in social-ecological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 y="1222238"/>
            <a:ext cx="30368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descr="crowd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836613"/>
            <a:ext cx="4851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9088" y="2136502"/>
            <a:ext cx="3744912" cy="4735785"/>
          </a:xfrm>
          <a:prstGeom prst="rect">
            <a:avLst/>
          </a:prstGeom>
        </p:spPr>
      </p:pic>
      <p:pic>
        <p:nvPicPr>
          <p:cNvPr id="28679" name="Picture 9" descr="004greece_800x5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55" y="4248012"/>
            <a:ext cx="3939217" cy="26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9249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46"/>
          <p:cNvSpPr>
            <a:spLocks noChangeArrowheads="1"/>
          </p:cNvSpPr>
          <p:nvPr/>
        </p:nvSpPr>
        <p:spPr bwMode="auto">
          <a:xfrm>
            <a:off x="0" y="142875"/>
            <a:ext cx="9144000" cy="657225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sv-SE">
              <a:solidFill>
                <a:prstClr val="black"/>
              </a:solidFill>
            </a:endParaRPr>
          </a:p>
        </p:txBody>
      </p:sp>
      <p:pic>
        <p:nvPicPr>
          <p:cNvPr id="368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33375"/>
            <a:ext cx="6223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6"/>
          <p:cNvSpPr>
            <a:spLocks noGrp="1" noChangeArrowheads="1"/>
          </p:cNvSpPr>
          <p:nvPr>
            <p:ph type="title" idx="4294967295"/>
          </p:nvPr>
        </p:nvSpPr>
        <p:spPr>
          <a:xfrm>
            <a:off x="323850" y="981075"/>
            <a:ext cx="4752975" cy="1430338"/>
          </a:xfrm>
        </p:spPr>
        <p:txBody>
          <a:bodyPr/>
          <a:lstStyle/>
          <a:p>
            <a:pPr algn="l"/>
            <a:r>
              <a:rPr lang="en-US" sz="1400">
                <a:solidFill>
                  <a:schemeClr val="bg1"/>
                </a:solidFill>
                <a:latin typeface="Verdana" charset="0"/>
              </a:rPr>
              <a:t/>
            </a:r>
            <a:br>
              <a:rPr lang="en-US" sz="1400">
                <a:solidFill>
                  <a:schemeClr val="bg1"/>
                </a:solidFill>
                <a:latin typeface="Verdana" charset="0"/>
              </a:rPr>
            </a:br>
            <a:r>
              <a:rPr lang="en-US" sz="2800">
                <a:solidFill>
                  <a:schemeClr val="bg1"/>
                </a:solidFill>
                <a:latin typeface="Verdana" charset="0"/>
              </a:rPr>
              <a:t/>
            </a:r>
            <a:br>
              <a:rPr lang="en-US" sz="2800">
                <a:solidFill>
                  <a:schemeClr val="bg1"/>
                </a:solidFill>
                <a:latin typeface="Verdana" charset="0"/>
              </a:rPr>
            </a:br>
            <a:endParaRPr lang="sv-SE" sz="2800">
              <a:solidFill>
                <a:schemeClr val="bg1"/>
              </a:solidFill>
              <a:latin typeface="Verdana" charset="0"/>
            </a:endParaRPr>
          </a:p>
        </p:txBody>
      </p:sp>
      <p:pic>
        <p:nvPicPr>
          <p:cNvPr id="36868" name="Bildobjekt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28775"/>
            <a:ext cx="50768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879475"/>
            <a:ext cx="4427537"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3"/>
          <p:cNvSpPr>
            <a:spLocks noChangeArrowheads="1"/>
          </p:cNvSpPr>
          <p:nvPr/>
        </p:nvSpPr>
        <p:spPr bwMode="auto">
          <a:xfrm>
            <a:off x="0" y="0"/>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sv-SE">
              <a:solidFill>
                <a:prstClr val="black"/>
              </a:solidFill>
            </a:endParaRPr>
          </a:p>
        </p:txBody>
      </p:sp>
      <p:sp>
        <p:nvSpPr>
          <p:cNvPr id="36871" name="Rectangle 2"/>
          <p:cNvSpPr>
            <a:spLocks noChangeArrowheads="1"/>
          </p:cNvSpPr>
          <p:nvPr/>
        </p:nvSpPr>
        <p:spPr bwMode="auto">
          <a:xfrm>
            <a:off x="0" y="6721475"/>
            <a:ext cx="9144000" cy="15240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sv-SE">
              <a:solidFill>
                <a:prstClr val="black"/>
              </a:solidFill>
            </a:endParaRPr>
          </a:p>
        </p:txBody>
      </p:sp>
      <p:pic>
        <p:nvPicPr>
          <p:cNvPr id="36872" name="Bild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5663" y="3357563"/>
            <a:ext cx="4464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ktangel 1"/>
          <p:cNvSpPr>
            <a:spLocks noChangeArrowheads="1"/>
          </p:cNvSpPr>
          <p:nvPr/>
        </p:nvSpPr>
        <p:spPr bwMode="auto">
          <a:xfrm>
            <a:off x="323850" y="260350"/>
            <a:ext cx="4752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sz="3200">
                <a:solidFill>
                  <a:prstClr val="white"/>
                </a:solidFill>
                <a:latin typeface="Verdana" charset="0"/>
              </a:rPr>
              <a:t>Planetary Boundaries</a:t>
            </a:r>
            <a:endParaRPr lang="sv-SE" sz="1600">
              <a:solidFill>
                <a:prstClr val="black"/>
              </a:solidFill>
            </a:endParaRPr>
          </a:p>
        </p:txBody>
      </p:sp>
      <p:sp>
        <p:nvSpPr>
          <p:cNvPr id="36874" name="textruta 1"/>
          <p:cNvSpPr txBox="1">
            <a:spLocks noChangeArrowheads="1"/>
          </p:cNvSpPr>
          <p:nvPr/>
        </p:nvSpPr>
        <p:spPr bwMode="auto">
          <a:xfrm>
            <a:off x="323850" y="6237288"/>
            <a:ext cx="1728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sv-SE" sz="1800">
                <a:solidFill>
                  <a:prstClr val="black"/>
                </a:solidFill>
              </a:rPr>
              <a:t>Oxfam, 2012</a:t>
            </a:r>
          </a:p>
        </p:txBody>
      </p:sp>
    </p:spTree>
    <p:extLst>
      <p:ext uri="{BB962C8B-B14F-4D97-AF65-F5344CB8AC3E}">
        <p14:creationId xmlns:p14="http://schemas.microsoft.com/office/powerpoint/2010/main" val="951693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ext uri="{D42A27DB-BD31-4B8C-83A1-F6EECF244321}">
                <p14:modId xmlns:p14="http://schemas.microsoft.com/office/powerpoint/2010/main" val="144817769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350" name="think-cell Slide" r:id="rId79" imgW="216" imgH="216" progId="TCLayout.ActiveDocument.1">
                  <p:embed/>
                </p:oleObj>
              </mc:Choice>
              <mc:Fallback>
                <p:oleObj name="think-cell Slide" r:id="rId79" imgW="216" imgH="216" progId="TCLayout.ActiveDocument.1">
                  <p:embed/>
                  <p:pic>
                    <p:nvPicPr>
                      <p:cNvPr id="0" name=""/>
                      <p:cNvPicPr/>
                      <p:nvPr/>
                    </p:nvPicPr>
                    <p:blipFill>
                      <a:blip r:embed="rId80"/>
                      <a:stretch>
                        <a:fillRect/>
                      </a:stretch>
                    </p:blipFill>
                    <p:spPr>
                      <a:xfrm>
                        <a:off x="0" y="0"/>
                        <a:ext cx="158750" cy="158750"/>
                      </a:xfrm>
                      <a:prstGeom prst="rect">
                        <a:avLst/>
                      </a:prstGeom>
                    </p:spPr>
                  </p:pic>
                </p:oleObj>
              </mc:Fallback>
            </mc:AlternateContent>
          </a:graphicData>
        </a:graphic>
      </p:graphicFrame>
      <p:sp>
        <p:nvSpPr>
          <p:cNvPr id="67" name="Title 3"/>
          <p:cNvSpPr txBox="1">
            <a:spLocks/>
          </p:cNvSpPr>
          <p:nvPr>
            <p:custDataLst>
              <p:tags r:id="rId3"/>
            </p:custDataLst>
          </p:nvPr>
        </p:nvSpPr>
        <p:spPr bwMode="gray">
          <a:xfrm>
            <a:off x="121489" y="91333"/>
            <a:ext cx="879411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chemeClr val="tx2"/>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r>
              <a:rPr lang="en-US" sz="4000" dirty="0" smtClean="0">
                <a:solidFill>
                  <a:srgbClr val="046435"/>
                </a:solidFill>
                <a:latin typeface="Tw Cen MT Condensed" panose="020B0606020104020203" pitchFamily="34" charset="0"/>
              </a:rPr>
              <a:t>Drivers and pressures </a:t>
            </a:r>
            <a:endParaRPr lang="en-US" sz="4000" dirty="0">
              <a:solidFill>
                <a:srgbClr val="046435"/>
              </a:solidFill>
              <a:latin typeface="Tw Cen MT Condensed" panose="020B0606020104020203" pitchFamily="34" charset="0"/>
            </a:endParaRPr>
          </a:p>
        </p:txBody>
      </p:sp>
      <p:cxnSp>
        <p:nvCxnSpPr>
          <p:cNvPr id="87" name="Straight Connector 86"/>
          <p:cNvCxnSpPr>
            <a:cxnSpLocks/>
          </p:cNvCxnSpPr>
          <p:nvPr>
            <p:custDataLst>
              <p:tags r:id="rId4"/>
            </p:custDataLst>
          </p:nvPr>
        </p:nvCxnSpPr>
        <p:spPr>
          <a:xfrm>
            <a:off x="1" y="5715000"/>
            <a:ext cx="913476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Rectangle 89"/>
          <p:cNvSpPr>
            <a:spLocks/>
          </p:cNvSpPr>
          <p:nvPr>
            <p:custDataLst>
              <p:tags r:id="rId5"/>
            </p:custDataLst>
          </p:nvPr>
        </p:nvSpPr>
        <p:spPr>
          <a:xfrm>
            <a:off x="8184302" y="1342342"/>
            <a:ext cx="748315" cy="4334417"/>
          </a:xfrm>
          <a:prstGeom prst="rect">
            <a:avLst/>
          </a:prstGeom>
          <a:gradFill flip="none" rotWithShape="1">
            <a:gsLst>
              <a:gs pos="0">
                <a:schemeClr val="bg1"/>
              </a:gs>
              <a:gs pos="100000">
                <a:schemeClr val="accent6">
                  <a:lumMod val="20000"/>
                  <a:lumOff val="8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fontAlgn="base">
              <a:spcBef>
                <a:spcPct val="0"/>
              </a:spcBef>
              <a:spcAft>
                <a:spcPct val="0"/>
              </a:spcAft>
            </a:pPr>
            <a:endParaRPr lang="en-US" sz="1400" dirty="0" err="1">
              <a:solidFill>
                <a:srgbClr val="000000"/>
              </a:solidFill>
            </a:endParaRPr>
          </a:p>
        </p:txBody>
      </p:sp>
      <p:pic>
        <p:nvPicPr>
          <p:cNvPr id="121" name="Picture 5"/>
          <p:cNvPicPr>
            <a:picLocks noChangeAspect="1" noChangeArrowheads="1"/>
          </p:cNvPicPr>
          <p:nvPr>
            <p:custDataLst>
              <p:tags r:id="rId6"/>
            </p:custDataLst>
          </p:nvPr>
        </p:nvPicPr>
        <p:blipFill>
          <a:blip r:embed="rId81">
            <a:extLst>
              <a:ext uri="{28A0092B-C50C-407E-A947-70E740481C1C}">
                <a14:useLocalDpi xmlns:a14="http://schemas.microsoft.com/office/drawing/2010/main" val="0"/>
              </a:ext>
            </a:extLst>
          </a:blip>
          <a:srcRect/>
          <a:stretch>
            <a:fillRect/>
          </a:stretch>
        </p:blipFill>
        <p:spPr bwMode="auto">
          <a:xfrm>
            <a:off x="7620000" y="1447800"/>
            <a:ext cx="1170612" cy="6193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6"/>
          <p:cNvSpPr txBox="1">
            <a:spLocks/>
          </p:cNvSpPr>
          <p:nvPr>
            <p:custDataLst>
              <p:tags r:id="rId7"/>
            </p:custDataLst>
          </p:nvPr>
        </p:nvSpPr>
        <p:spPr>
          <a:xfrm>
            <a:off x="7701823" y="1521500"/>
            <a:ext cx="1193885" cy="430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Atmosphere (climate)</a:t>
            </a:r>
            <a:endParaRPr lang="en-US" sz="1400" dirty="0">
              <a:solidFill>
                <a:srgbClr val="000000"/>
              </a:solidFill>
            </a:endParaRPr>
          </a:p>
        </p:txBody>
      </p:sp>
      <p:grpSp>
        <p:nvGrpSpPr>
          <p:cNvPr id="25" name="Group 24"/>
          <p:cNvGrpSpPr/>
          <p:nvPr/>
        </p:nvGrpSpPr>
        <p:grpSpPr>
          <a:xfrm>
            <a:off x="7620000" y="2302600"/>
            <a:ext cx="1280653" cy="619399"/>
            <a:chOff x="7549552" y="2558688"/>
            <a:chExt cx="1327784" cy="744188"/>
          </a:xfrm>
        </p:grpSpPr>
        <p:pic>
          <p:nvPicPr>
            <p:cNvPr id="123" name="Picture 5"/>
            <p:cNvPicPr>
              <a:picLocks noChangeAspect="1" noChangeArrowheads="1"/>
            </p:cNvPicPr>
            <p:nvPr>
              <p:custDataLst>
                <p:tags r:id="rId75"/>
              </p:custDataLst>
            </p:nvPr>
          </p:nvPicPr>
          <p:blipFill>
            <a:blip r:embed="rId81">
              <a:extLst>
                <a:ext uri="{28A0092B-C50C-407E-A947-70E740481C1C}">
                  <a14:useLocalDpi xmlns:a14="http://schemas.microsoft.com/office/drawing/2010/main" val="0"/>
                </a:ext>
              </a:extLst>
            </a:blip>
            <a:srcRect/>
            <a:stretch>
              <a:fillRect/>
            </a:stretch>
          </p:blipFill>
          <p:spPr bwMode="auto">
            <a:xfrm>
              <a:off x="7549552" y="2558688"/>
              <a:ext cx="1213693" cy="7441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6"/>
            <p:cNvSpPr txBox="1">
              <a:spLocks/>
            </p:cNvSpPr>
            <p:nvPr>
              <p:custDataLst>
                <p:tags r:id="rId76"/>
              </p:custDataLst>
            </p:nvPr>
          </p:nvSpPr>
          <p:spPr>
            <a:xfrm>
              <a:off x="7639513" y="2807672"/>
              <a:ext cx="1237823" cy="222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Biodiversity</a:t>
              </a:r>
              <a:endParaRPr lang="en-US" sz="1400" dirty="0">
                <a:solidFill>
                  <a:srgbClr val="000000"/>
                </a:solidFill>
              </a:endParaRPr>
            </a:p>
          </p:txBody>
        </p:sp>
      </p:grpSp>
      <p:grpSp>
        <p:nvGrpSpPr>
          <p:cNvPr id="26" name="Group 25"/>
          <p:cNvGrpSpPr/>
          <p:nvPr/>
        </p:nvGrpSpPr>
        <p:grpSpPr>
          <a:xfrm>
            <a:off x="7620000" y="3157400"/>
            <a:ext cx="1280653" cy="619399"/>
            <a:chOff x="7549552" y="3464128"/>
            <a:chExt cx="1327784" cy="744188"/>
          </a:xfrm>
        </p:grpSpPr>
        <p:pic>
          <p:nvPicPr>
            <p:cNvPr id="124" name="Picture 5"/>
            <p:cNvPicPr>
              <a:picLocks noChangeAspect="1" noChangeArrowheads="1"/>
            </p:cNvPicPr>
            <p:nvPr>
              <p:custDataLst>
                <p:tags r:id="rId73"/>
              </p:custDataLst>
            </p:nvPr>
          </p:nvPicPr>
          <p:blipFill>
            <a:blip r:embed="rId81">
              <a:extLst>
                <a:ext uri="{28A0092B-C50C-407E-A947-70E740481C1C}">
                  <a14:useLocalDpi xmlns:a14="http://schemas.microsoft.com/office/drawing/2010/main" val="0"/>
                </a:ext>
              </a:extLst>
            </a:blip>
            <a:srcRect/>
            <a:stretch>
              <a:fillRect/>
            </a:stretch>
          </p:blipFill>
          <p:spPr bwMode="auto">
            <a:xfrm>
              <a:off x="7549552" y="3464128"/>
              <a:ext cx="1213693" cy="7441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6"/>
            <p:cNvSpPr txBox="1">
              <a:spLocks/>
            </p:cNvSpPr>
            <p:nvPr>
              <p:custDataLst>
                <p:tags r:id="rId74"/>
              </p:custDataLst>
            </p:nvPr>
          </p:nvSpPr>
          <p:spPr>
            <a:xfrm>
              <a:off x="7639513" y="3713112"/>
              <a:ext cx="1237823" cy="222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Land</a:t>
              </a:r>
              <a:endParaRPr lang="en-US" sz="1400" dirty="0">
                <a:solidFill>
                  <a:srgbClr val="000000"/>
                </a:solidFill>
              </a:endParaRPr>
            </a:p>
          </p:txBody>
        </p:sp>
      </p:grpSp>
      <p:grpSp>
        <p:nvGrpSpPr>
          <p:cNvPr id="27" name="Group 26"/>
          <p:cNvGrpSpPr/>
          <p:nvPr/>
        </p:nvGrpSpPr>
        <p:grpSpPr>
          <a:xfrm>
            <a:off x="7620000" y="4012200"/>
            <a:ext cx="1280653" cy="619399"/>
            <a:chOff x="7549552" y="4369568"/>
            <a:chExt cx="1327784" cy="744188"/>
          </a:xfrm>
        </p:grpSpPr>
        <p:pic>
          <p:nvPicPr>
            <p:cNvPr id="125" name="Picture 5"/>
            <p:cNvPicPr>
              <a:picLocks noChangeAspect="1" noChangeArrowheads="1"/>
            </p:cNvPicPr>
            <p:nvPr>
              <p:custDataLst>
                <p:tags r:id="rId71"/>
              </p:custDataLst>
            </p:nvPr>
          </p:nvPicPr>
          <p:blipFill>
            <a:blip r:embed="rId81">
              <a:extLst>
                <a:ext uri="{28A0092B-C50C-407E-A947-70E740481C1C}">
                  <a14:useLocalDpi xmlns:a14="http://schemas.microsoft.com/office/drawing/2010/main" val="0"/>
                </a:ext>
              </a:extLst>
            </a:blip>
            <a:srcRect/>
            <a:stretch>
              <a:fillRect/>
            </a:stretch>
          </p:blipFill>
          <p:spPr bwMode="auto">
            <a:xfrm>
              <a:off x="7549552" y="4369568"/>
              <a:ext cx="1213693" cy="7441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6"/>
            <p:cNvSpPr txBox="1">
              <a:spLocks/>
            </p:cNvSpPr>
            <p:nvPr>
              <p:custDataLst>
                <p:tags r:id="rId72"/>
              </p:custDataLst>
            </p:nvPr>
          </p:nvSpPr>
          <p:spPr>
            <a:xfrm>
              <a:off x="7639513" y="4618552"/>
              <a:ext cx="1237823" cy="222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Oceans</a:t>
              </a:r>
              <a:endParaRPr lang="en-US" sz="1400" dirty="0">
                <a:solidFill>
                  <a:srgbClr val="000000"/>
                </a:solidFill>
              </a:endParaRPr>
            </a:p>
          </p:txBody>
        </p:sp>
      </p:grpSp>
      <p:grpSp>
        <p:nvGrpSpPr>
          <p:cNvPr id="28" name="Group 27"/>
          <p:cNvGrpSpPr/>
          <p:nvPr/>
        </p:nvGrpSpPr>
        <p:grpSpPr>
          <a:xfrm>
            <a:off x="7620000" y="4867001"/>
            <a:ext cx="1280653" cy="619399"/>
            <a:chOff x="7616317" y="5275007"/>
            <a:chExt cx="1327784" cy="744188"/>
          </a:xfrm>
        </p:grpSpPr>
        <p:pic>
          <p:nvPicPr>
            <p:cNvPr id="126" name="Picture 5"/>
            <p:cNvPicPr>
              <a:picLocks noChangeAspect="1" noChangeArrowheads="1"/>
            </p:cNvPicPr>
            <p:nvPr>
              <p:custDataLst>
                <p:tags r:id="rId69"/>
              </p:custDataLst>
            </p:nvPr>
          </p:nvPicPr>
          <p:blipFill>
            <a:blip r:embed="rId81">
              <a:extLst>
                <a:ext uri="{28A0092B-C50C-407E-A947-70E740481C1C}">
                  <a14:useLocalDpi xmlns:a14="http://schemas.microsoft.com/office/drawing/2010/main" val="0"/>
                </a:ext>
              </a:extLst>
            </a:blip>
            <a:srcRect/>
            <a:stretch>
              <a:fillRect/>
            </a:stretch>
          </p:blipFill>
          <p:spPr bwMode="auto">
            <a:xfrm>
              <a:off x="7616317" y="5275007"/>
              <a:ext cx="1213693" cy="7441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6"/>
            <p:cNvSpPr txBox="1">
              <a:spLocks/>
            </p:cNvSpPr>
            <p:nvPr>
              <p:custDataLst>
                <p:tags r:id="rId70"/>
              </p:custDataLst>
            </p:nvPr>
          </p:nvSpPr>
          <p:spPr>
            <a:xfrm>
              <a:off x="7706278" y="5523991"/>
              <a:ext cx="1237823" cy="2220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Freshwater</a:t>
              </a:r>
              <a:endParaRPr lang="en-US" sz="1400" dirty="0">
                <a:solidFill>
                  <a:srgbClr val="000000"/>
                </a:solidFill>
              </a:endParaRPr>
            </a:p>
          </p:txBody>
        </p:sp>
      </p:grpSp>
      <p:cxnSp>
        <p:nvCxnSpPr>
          <p:cNvPr id="83" name="Straight Connector 82"/>
          <p:cNvCxnSpPr>
            <a:cxnSpLocks/>
          </p:cNvCxnSpPr>
          <p:nvPr>
            <p:custDataLst>
              <p:tags r:id="rId8"/>
            </p:custDataLst>
          </p:nvPr>
        </p:nvCxnSpPr>
        <p:spPr>
          <a:xfrm>
            <a:off x="7463482" y="1342343"/>
            <a:ext cx="146913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p:cNvSpPr>
            <a:spLocks noChangeArrowheads="1"/>
          </p:cNvSpPr>
          <p:nvPr>
            <p:custDataLst>
              <p:tags r:id="rId9"/>
            </p:custDataLst>
          </p:nvPr>
        </p:nvSpPr>
        <p:spPr bwMode="auto">
          <a:xfrm>
            <a:off x="7463482" y="839038"/>
            <a:ext cx="146913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fontAlgn="base">
              <a:spcBef>
                <a:spcPct val="0"/>
              </a:spcBef>
              <a:spcAft>
                <a:spcPct val="0"/>
              </a:spcAft>
            </a:pPr>
            <a:r>
              <a:rPr lang="en-US" sz="1400" b="1" dirty="0">
                <a:solidFill>
                  <a:srgbClr val="046435"/>
                </a:solidFill>
              </a:rPr>
              <a:t>Changes in state of  environment</a:t>
            </a:r>
            <a:endParaRPr lang="en-US" sz="1400" dirty="0">
              <a:solidFill>
                <a:srgbClr val="046435"/>
              </a:solidFill>
              <a:cs typeface="Arial" pitchFamily="34" charset="0"/>
            </a:endParaRPr>
          </a:p>
        </p:txBody>
      </p:sp>
      <p:cxnSp>
        <p:nvCxnSpPr>
          <p:cNvPr id="93" name="Straight Connector 92"/>
          <p:cNvCxnSpPr/>
          <p:nvPr>
            <p:custDataLst>
              <p:tags r:id="rId10"/>
            </p:custDataLst>
          </p:nvPr>
        </p:nvCxnSpPr>
        <p:spPr>
          <a:xfrm>
            <a:off x="9144000" y="1251282"/>
            <a:ext cx="0" cy="48467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8" name="Rectangle 87"/>
          <p:cNvSpPr>
            <a:spLocks/>
          </p:cNvSpPr>
          <p:nvPr>
            <p:custDataLst>
              <p:tags r:id="rId11"/>
            </p:custDataLst>
          </p:nvPr>
        </p:nvSpPr>
        <p:spPr>
          <a:xfrm>
            <a:off x="2996534" y="1342342"/>
            <a:ext cx="633249" cy="4334418"/>
          </a:xfrm>
          <a:prstGeom prst="rect">
            <a:avLst/>
          </a:prstGeom>
          <a:gradFill flip="none" rotWithShape="1">
            <a:gsLst>
              <a:gs pos="0">
                <a:schemeClr val="bg1"/>
              </a:gs>
              <a:gs pos="100000">
                <a:schemeClr val="accent6">
                  <a:lumMod val="20000"/>
                  <a:lumOff val="8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sz="1400" dirty="0" err="1">
              <a:solidFill>
                <a:srgbClr val="000000"/>
              </a:solidFill>
            </a:endParaRPr>
          </a:p>
        </p:txBody>
      </p:sp>
      <p:sp>
        <p:nvSpPr>
          <p:cNvPr id="81" name="Rectangle 80"/>
          <p:cNvSpPr>
            <a:spLocks noChangeArrowheads="1"/>
          </p:cNvSpPr>
          <p:nvPr>
            <p:custDataLst>
              <p:tags r:id="rId12"/>
            </p:custDataLst>
          </p:nvPr>
        </p:nvSpPr>
        <p:spPr bwMode="auto">
          <a:xfrm>
            <a:off x="1905000" y="623594"/>
            <a:ext cx="1736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fontAlgn="base">
              <a:spcBef>
                <a:spcPct val="0"/>
              </a:spcBef>
              <a:spcAft>
                <a:spcPct val="0"/>
              </a:spcAft>
            </a:pPr>
            <a:r>
              <a:rPr lang="en-US" sz="1400" b="1" dirty="0">
                <a:solidFill>
                  <a:srgbClr val="046435"/>
                </a:solidFill>
              </a:rPr>
              <a:t>Indirect environmental drivers</a:t>
            </a:r>
          </a:p>
        </p:txBody>
      </p:sp>
      <p:cxnSp>
        <p:nvCxnSpPr>
          <p:cNvPr id="82" name="Straight Connector 81"/>
          <p:cNvCxnSpPr>
            <a:cxnSpLocks/>
          </p:cNvCxnSpPr>
          <p:nvPr>
            <p:custDataLst>
              <p:tags r:id="rId13"/>
            </p:custDataLst>
          </p:nvPr>
        </p:nvCxnSpPr>
        <p:spPr>
          <a:xfrm>
            <a:off x="1925956" y="1325999"/>
            <a:ext cx="170382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p:cNvCxnSpPr>
          <p:nvPr>
            <p:custDataLst>
              <p:tags r:id="rId14"/>
            </p:custDataLst>
          </p:nvPr>
        </p:nvCxnSpPr>
        <p:spPr>
          <a:xfrm>
            <a:off x="3629783" y="1234938"/>
            <a:ext cx="12065" cy="44800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4" name="Rounded Rectangle 113"/>
          <p:cNvSpPr>
            <a:spLocks/>
          </p:cNvSpPr>
          <p:nvPr>
            <p:custDataLst>
              <p:tags r:id="rId15"/>
            </p:custDataLst>
          </p:nvPr>
        </p:nvSpPr>
        <p:spPr>
          <a:xfrm>
            <a:off x="2044012" y="1452023"/>
            <a:ext cx="1352691" cy="772794"/>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16" name="Rounded Rectangle 115"/>
          <p:cNvSpPr>
            <a:spLocks/>
          </p:cNvSpPr>
          <p:nvPr>
            <p:custDataLst>
              <p:tags r:id="rId16"/>
            </p:custDataLst>
          </p:nvPr>
        </p:nvSpPr>
        <p:spPr>
          <a:xfrm>
            <a:off x="2044012" y="2440010"/>
            <a:ext cx="1352691" cy="569929"/>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400" dirty="0">
                <a:solidFill>
                  <a:srgbClr val="FFFFFF"/>
                </a:solidFill>
              </a:rPr>
              <a:t>Demand for buildings</a:t>
            </a:r>
          </a:p>
        </p:txBody>
      </p:sp>
      <p:sp>
        <p:nvSpPr>
          <p:cNvPr id="117" name="Rounded Rectangle 116"/>
          <p:cNvSpPr>
            <a:spLocks/>
          </p:cNvSpPr>
          <p:nvPr>
            <p:custDataLst>
              <p:tags r:id="rId17"/>
            </p:custDataLst>
          </p:nvPr>
        </p:nvSpPr>
        <p:spPr>
          <a:xfrm>
            <a:off x="2044012" y="3225132"/>
            <a:ext cx="1352691" cy="551429"/>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18" name="Rounded Rectangle 117"/>
          <p:cNvSpPr>
            <a:spLocks/>
          </p:cNvSpPr>
          <p:nvPr>
            <p:custDataLst>
              <p:tags r:id="rId18"/>
            </p:custDataLst>
          </p:nvPr>
        </p:nvSpPr>
        <p:spPr>
          <a:xfrm>
            <a:off x="2044012" y="3991754"/>
            <a:ext cx="1352691" cy="605243"/>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19" name="Rounded Rectangle 118"/>
          <p:cNvSpPr>
            <a:spLocks/>
          </p:cNvSpPr>
          <p:nvPr>
            <p:custDataLst>
              <p:tags r:id="rId19"/>
            </p:custDataLst>
          </p:nvPr>
        </p:nvSpPr>
        <p:spPr>
          <a:xfrm>
            <a:off x="2044012" y="4812189"/>
            <a:ext cx="1352691" cy="551429"/>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61" name="Rectangle 6"/>
          <p:cNvSpPr txBox="1">
            <a:spLocks/>
          </p:cNvSpPr>
          <p:nvPr>
            <p:custDataLst>
              <p:tags r:id="rId20"/>
            </p:custDataLst>
          </p:nvPr>
        </p:nvSpPr>
        <p:spPr>
          <a:xfrm>
            <a:off x="2148574" y="1486964"/>
            <a:ext cx="986127"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b="1" u="sng" dirty="0" smtClean="0">
                <a:solidFill>
                  <a:srgbClr val="FFFFFF"/>
                </a:solidFill>
              </a:rPr>
              <a:t>Demand for food production</a:t>
            </a:r>
            <a:endParaRPr lang="en-US" sz="1400" b="1" u="sng" dirty="0">
              <a:solidFill>
                <a:srgbClr val="FFFFFF"/>
              </a:solidFill>
            </a:endParaRPr>
          </a:p>
        </p:txBody>
      </p:sp>
      <p:sp>
        <p:nvSpPr>
          <p:cNvPr id="66" name="Rectangle 6"/>
          <p:cNvSpPr txBox="1">
            <a:spLocks/>
          </p:cNvSpPr>
          <p:nvPr>
            <p:custDataLst>
              <p:tags r:id="rId21"/>
            </p:custDataLst>
          </p:nvPr>
        </p:nvSpPr>
        <p:spPr>
          <a:xfrm>
            <a:off x="2139057" y="4083030"/>
            <a:ext cx="1093248" cy="430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FFFFFF"/>
                </a:solidFill>
              </a:rPr>
              <a:t>Demand for </a:t>
            </a:r>
          </a:p>
          <a:p>
            <a:pPr fontAlgn="base">
              <a:spcBef>
                <a:spcPct val="0"/>
              </a:spcBef>
              <a:spcAft>
                <a:spcPct val="0"/>
              </a:spcAft>
              <a:buClr>
                <a:srgbClr val="046435"/>
              </a:buClr>
            </a:pPr>
            <a:r>
              <a:rPr lang="en-US" sz="1400" dirty="0" smtClean="0">
                <a:solidFill>
                  <a:srgbClr val="FFFFFF"/>
                </a:solidFill>
              </a:rPr>
              <a:t>transportation</a:t>
            </a:r>
            <a:endParaRPr lang="en-US" sz="1400" dirty="0">
              <a:solidFill>
                <a:srgbClr val="FFFFFF"/>
              </a:solidFill>
            </a:endParaRPr>
          </a:p>
        </p:txBody>
      </p:sp>
      <p:sp>
        <p:nvSpPr>
          <p:cNvPr id="69" name="Rectangle 6"/>
          <p:cNvSpPr txBox="1">
            <a:spLocks/>
          </p:cNvSpPr>
          <p:nvPr>
            <p:custDataLst>
              <p:tags r:id="rId22"/>
            </p:custDataLst>
          </p:nvPr>
        </p:nvSpPr>
        <p:spPr>
          <a:xfrm>
            <a:off x="2126133" y="3236792"/>
            <a:ext cx="1146182" cy="430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FFFFFF"/>
                </a:solidFill>
              </a:rPr>
              <a:t>Demand for energy </a:t>
            </a:r>
            <a:endParaRPr lang="en-US" sz="1400" dirty="0">
              <a:solidFill>
                <a:srgbClr val="FFFFFF"/>
              </a:solidFill>
            </a:endParaRPr>
          </a:p>
        </p:txBody>
      </p:sp>
      <p:sp>
        <p:nvSpPr>
          <p:cNvPr id="74" name="Rectangle 6"/>
          <p:cNvSpPr txBox="1">
            <a:spLocks/>
          </p:cNvSpPr>
          <p:nvPr>
            <p:custDataLst>
              <p:tags r:id="rId23"/>
            </p:custDataLst>
          </p:nvPr>
        </p:nvSpPr>
        <p:spPr>
          <a:xfrm>
            <a:off x="2210769" y="4937015"/>
            <a:ext cx="986127" cy="2154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FFFFFF"/>
                </a:solidFill>
              </a:rPr>
              <a:t>Other</a:t>
            </a:r>
            <a:endParaRPr lang="en-US" sz="1400" dirty="0">
              <a:solidFill>
                <a:srgbClr val="FFFFFF"/>
              </a:solidFill>
            </a:endParaRPr>
          </a:p>
        </p:txBody>
      </p:sp>
      <p:sp>
        <p:nvSpPr>
          <p:cNvPr id="89" name="Rectangle 88"/>
          <p:cNvSpPr>
            <a:spLocks/>
          </p:cNvSpPr>
          <p:nvPr>
            <p:custDataLst>
              <p:tags r:id="rId24"/>
            </p:custDataLst>
          </p:nvPr>
        </p:nvSpPr>
        <p:spPr>
          <a:xfrm>
            <a:off x="4898147" y="1332106"/>
            <a:ext cx="614336" cy="4344654"/>
          </a:xfrm>
          <a:prstGeom prst="rect">
            <a:avLst/>
          </a:prstGeom>
          <a:gradFill flip="none" rotWithShape="1">
            <a:gsLst>
              <a:gs pos="0">
                <a:schemeClr val="bg1"/>
              </a:gs>
              <a:gs pos="100000">
                <a:schemeClr val="accent6">
                  <a:lumMod val="20000"/>
                  <a:lumOff val="8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sz="1400" dirty="0" err="1">
              <a:solidFill>
                <a:srgbClr val="000000"/>
              </a:solidFill>
            </a:endParaRPr>
          </a:p>
        </p:txBody>
      </p:sp>
      <p:sp>
        <p:nvSpPr>
          <p:cNvPr id="77" name="Rectangle 76"/>
          <p:cNvSpPr>
            <a:spLocks noChangeArrowheads="1"/>
          </p:cNvSpPr>
          <p:nvPr>
            <p:custDataLst>
              <p:tags r:id="rId25"/>
            </p:custDataLst>
          </p:nvPr>
        </p:nvSpPr>
        <p:spPr bwMode="auto">
          <a:xfrm>
            <a:off x="3863878" y="623594"/>
            <a:ext cx="16486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fontAlgn="base">
              <a:spcBef>
                <a:spcPct val="0"/>
              </a:spcBef>
              <a:spcAft>
                <a:spcPct val="0"/>
              </a:spcAft>
            </a:pPr>
            <a:r>
              <a:rPr lang="en-US" sz="1400" b="1" dirty="0">
                <a:solidFill>
                  <a:srgbClr val="046435"/>
                </a:solidFill>
              </a:rPr>
              <a:t>Direct</a:t>
            </a:r>
          </a:p>
          <a:p>
            <a:pPr fontAlgn="base">
              <a:spcBef>
                <a:spcPct val="0"/>
              </a:spcBef>
              <a:spcAft>
                <a:spcPct val="0"/>
              </a:spcAft>
            </a:pPr>
            <a:r>
              <a:rPr lang="en-US" sz="1400" b="1" dirty="0">
                <a:solidFill>
                  <a:srgbClr val="046435"/>
                </a:solidFill>
              </a:rPr>
              <a:t>environmental drivers</a:t>
            </a:r>
            <a:endParaRPr lang="en-US" sz="1400" dirty="0">
              <a:solidFill>
                <a:srgbClr val="046435"/>
              </a:solidFill>
              <a:cs typeface="Arial" pitchFamily="34" charset="0"/>
            </a:endParaRPr>
          </a:p>
        </p:txBody>
      </p:sp>
      <p:cxnSp>
        <p:nvCxnSpPr>
          <p:cNvPr id="84" name="Straight Connector 83"/>
          <p:cNvCxnSpPr>
            <a:cxnSpLocks/>
          </p:cNvCxnSpPr>
          <p:nvPr>
            <p:custDataLst>
              <p:tags r:id="rId26"/>
            </p:custDataLst>
          </p:nvPr>
        </p:nvCxnSpPr>
        <p:spPr>
          <a:xfrm>
            <a:off x="3859544" y="1332106"/>
            <a:ext cx="165293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custDataLst>
              <p:tags r:id="rId27"/>
            </p:custDataLst>
          </p:nvPr>
        </p:nvCxnSpPr>
        <p:spPr>
          <a:xfrm>
            <a:off x="5512483" y="1241045"/>
            <a:ext cx="7038" cy="44739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802789" y="1382331"/>
            <a:ext cx="1613602" cy="1050348"/>
            <a:chOff x="4348129" y="1799532"/>
            <a:chExt cx="1613602" cy="1050348"/>
          </a:xfrm>
        </p:grpSpPr>
        <p:sp>
          <p:nvSpPr>
            <p:cNvPr id="16" name="Rounded Rectangle 15"/>
            <p:cNvSpPr>
              <a:spLocks/>
            </p:cNvSpPr>
            <p:nvPr>
              <p:custDataLst>
                <p:tags r:id="rId67"/>
              </p:custDataLst>
            </p:nvPr>
          </p:nvSpPr>
          <p:spPr>
            <a:xfrm>
              <a:off x="4348129" y="1799532"/>
              <a:ext cx="1613602" cy="1050348"/>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40" name="Rectangle 26"/>
            <p:cNvSpPr txBox="1"/>
            <p:nvPr>
              <p:custDataLst>
                <p:tags r:id="rId68"/>
              </p:custDataLst>
            </p:nvPr>
          </p:nvSpPr>
          <p:spPr bwMode="gray">
            <a:xfrm>
              <a:off x="4439124" y="1893819"/>
              <a:ext cx="1431613" cy="861774"/>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Agriculture production processes that produce food</a:t>
              </a:r>
              <a:endParaRPr lang="en-US" sz="1400" dirty="0">
                <a:solidFill>
                  <a:srgbClr val="000000"/>
                </a:solidFill>
              </a:endParaRPr>
            </a:p>
          </p:txBody>
        </p:sp>
      </p:grpSp>
      <p:grpSp>
        <p:nvGrpSpPr>
          <p:cNvPr id="14" name="Group 13"/>
          <p:cNvGrpSpPr/>
          <p:nvPr/>
        </p:nvGrpSpPr>
        <p:grpSpPr>
          <a:xfrm>
            <a:off x="3802789" y="2483867"/>
            <a:ext cx="1613602" cy="692335"/>
            <a:chOff x="4348129" y="2693479"/>
            <a:chExt cx="1613602" cy="692335"/>
          </a:xfrm>
        </p:grpSpPr>
        <p:sp>
          <p:nvSpPr>
            <p:cNvPr id="110" name="Rounded Rectangle 109"/>
            <p:cNvSpPr>
              <a:spLocks/>
            </p:cNvSpPr>
            <p:nvPr>
              <p:custDataLst>
                <p:tags r:id="rId65"/>
              </p:custDataLst>
            </p:nvPr>
          </p:nvSpPr>
          <p:spPr>
            <a:xfrm>
              <a:off x="4348129" y="2693479"/>
              <a:ext cx="1613602" cy="692335"/>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50" name="Rectangle 26"/>
            <p:cNvSpPr txBox="1"/>
            <p:nvPr>
              <p:custDataLst>
                <p:tags r:id="rId66"/>
              </p:custDataLst>
            </p:nvPr>
          </p:nvSpPr>
          <p:spPr bwMode="gray">
            <a:xfrm>
              <a:off x="4439124" y="2824203"/>
              <a:ext cx="1431613" cy="430887"/>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Provision/use of transportation</a:t>
              </a:r>
              <a:endParaRPr lang="en-US" sz="1400" dirty="0">
                <a:solidFill>
                  <a:srgbClr val="000000"/>
                </a:solidFill>
              </a:endParaRPr>
            </a:p>
          </p:txBody>
        </p:sp>
      </p:grpSp>
      <p:grpSp>
        <p:nvGrpSpPr>
          <p:cNvPr id="10" name="Group 9"/>
          <p:cNvGrpSpPr/>
          <p:nvPr/>
        </p:nvGrpSpPr>
        <p:grpSpPr>
          <a:xfrm>
            <a:off x="3802789" y="3278907"/>
            <a:ext cx="1613602" cy="778366"/>
            <a:chOff x="4348129" y="3489629"/>
            <a:chExt cx="1613602" cy="778366"/>
          </a:xfrm>
        </p:grpSpPr>
        <p:sp>
          <p:nvSpPr>
            <p:cNvPr id="111" name="Rounded Rectangle 110"/>
            <p:cNvSpPr>
              <a:spLocks/>
            </p:cNvSpPr>
            <p:nvPr>
              <p:custDataLst>
                <p:tags r:id="rId63"/>
              </p:custDataLst>
            </p:nvPr>
          </p:nvSpPr>
          <p:spPr>
            <a:xfrm>
              <a:off x="4348129" y="3489629"/>
              <a:ext cx="1613602" cy="778366"/>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54" name="Rectangle 26"/>
            <p:cNvSpPr txBox="1"/>
            <p:nvPr>
              <p:custDataLst>
                <p:tags r:id="rId64"/>
              </p:custDataLst>
            </p:nvPr>
          </p:nvSpPr>
          <p:spPr bwMode="gray">
            <a:xfrm>
              <a:off x="4439124" y="3577881"/>
              <a:ext cx="1522607" cy="646331"/>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Construction &amp; use of buildings &amp; other infrastructure</a:t>
              </a:r>
              <a:endParaRPr lang="en-US" sz="1400" dirty="0">
                <a:solidFill>
                  <a:srgbClr val="000000"/>
                </a:solidFill>
              </a:endParaRPr>
            </a:p>
          </p:txBody>
        </p:sp>
      </p:grpSp>
      <p:grpSp>
        <p:nvGrpSpPr>
          <p:cNvPr id="4" name="Group 3"/>
          <p:cNvGrpSpPr/>
          <p:nvPr/>
        </p:nvGrpSpPr>
        <p:grpSpPr>
          <a:xfrm>
            <a:off x="3802789" y="4874156"/>
            <a:ext cx="1613602" cy="692335"/>
            <a:chOff x="4348129" y="4388808"/>
            <a:chExt cx="1613602" cy="692335"/>
          </a:xfrm>
        </p:grpSpPr>
        <p:sp>
          <p:nvSpPr>
            <p:cNvPr id="112" name="Rounded Rectangle 111"/>
            <p:cNvSpPr>
              <a:spLocks/>
            </p:cNvSpPr>
            <p:nvPr>
              <p:custDataLst>
                <p:tags r:id="rId61"/>
              </p:custDataLst>
            </p:nvPr>
          </p:nvSpPr>
          <p:spPr>
            <a:xfrm>
              <a:off x="4348129" y="4388808"/>
              <a:ext cx="1613602" cy="692335"/>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58" name="Rectangle 26"/>
            <p:cNvSpPr txBox="1"/>
            <p:nvPr>
              <p:custDataLst>
                <p:tags r:id="rId62"/>
              </p:custDataLst>
            </p:nvPr>
          </p:nvSpPr>
          <p:spPr bwMode="gray">
            <a:xfrm>
              <a:off x="4431157" y="4575737"/>
              <a:ext cx="1431613" cy="215444"/>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a:solidFill>
                    <a:srgbClr val="000000"/>
                  </a:solidFill>
                </a:rPr>
                <a:t>O</a:t>
              </a:r>
              <a:r>
                <a:rPr lang="en-US" sz="1400" dirty="0" smtClean="0">
                  <a:solidFill>
                    <a:srgbClr val="000000"/>
                  </a:solidFill>
                </a:rPr>
                <a:t>ther</a:t>
              </a:r>
              <a:endParaRPr lang="en-US" sz="1400" dirty="0">
                <a:solidFill>
                  <a:srgbClr val="000000"/>
                </a:solidFill>
              </a:endParaRPr>
            </a:p>
          </p:txBody>
        </p:sp>
      </p:grpSp>
      <p:sp>
        <p:nvSpPr>
          <p:cNvPr id="98" name="TextBox 97"/>
          <p:cNvSpPr txBox="1">
            <a:spLocks/>
          </p:cNvSpPr>
          <p:nvPr/>
        </p:nvSpPr>
        <p:spPr>
          <a:xfrm>
            <a:off x="1827080" y="6043691"/>
            <a:ext cx="3538503" cy="215444"/>
          </a:xfrm>
          <a:prstGeom prst="rect">
            <a:avLst/>
          </a:prstGeom>
          <a:noFill/>
        </p:spPr>
        <p:txBody>
          <a:bodyPr wrap="square" lIns="0" tIns="0" rIns="0" bIns="0" rtlCol="0">
            <a:spAutoFit/>
          </a:bodyPr>
          <a:lstStyle/>
          <a:p>
            <a:pPr algn="ctr" fontAlgn="base">
              <a:spcBef>
                <a:spcPct val="0"/>
              </a:spcBef>
              <a:spcAft>
                <a:spcPct val="0"/>
              </a:spcAft>
            </a:pPr>
            <a:r>
              <a:rPr lang="en-US" sz="1400" b="1" dirty="0">
                <a:solidFill>
                  <a:srgbClr val="000000"/>
                </a:solidFill>
              </a:rPr>
              <a:t>Driver interventions</a:t>
            </a:r>
          </a:p>
        </p:txBody>
      </p:sp>
      <p:sp>
        <p:nvSpPr>
          <p:cNvPr id="100" name="TextBox 99"/>
          <p:cNvSpPr txBox="1">
            <a:spLocks/>
          </p:cNvSpPr>
          <p:nvPr/>
        </p:nvSpPr>
        <p:spPr>
          <a:xfrm>
            <a:off x="5361732" y="6041458"/>
            <a:ext cx="2096904" cy="215444"/>
          </a:xfrm>
          <a:prstGeom prst="rect">
            <a:avLst/>
          </a:prstGeom>
          <a:noFill/>
        </p:spPr>
        <p:txBody>
          <a:bodyPr wrap="square" lIns="0" tIns="0" rIns="0" bIns="0" rtlCol="0">
            <a:spAutoFit/>
          </a:bodyPr>
          <a:lstStyle/>
          <a:p>
            <a:pPr algn="ctr" fontAlgn="base">
              <a:spcBef>
                <a:spcPct val="0"/>
              </a:spcBef>
              <a:spcAft>
                <a:spcPct val="0"/>
              </a:spcAft>
            </a:pPr>
            <a:r>
              <a:rPr lang="en-US" sz="1400" b="1" dirty="0">
                <a:solidFill>
                  <a:srgbClr val="000000"/>
                </a:solidFill>
              </a:rPr>
              <a:t>Pressure interventions</a:t>
            </a:r>
          </a:p>
        </p:txBody>
      </p:sp>
      <p:grpSp>
        <p:nvGrpSpPr>
          <p:cNvPr id="186379" name="Group 186378"/>
          <p:cNvGrpSpPr/>
          <p:nvPr/>
        </p:nvGrpSpPr>
        <p:grpSpPr>
          <a:xfrm>
            <a:off x="846786" y="5712721"/>
            <a:ext cx="7451979" cy="759624"/>
            <a:chOff x="739035" y="5712721"/>
            <a:chExt cx="7451979" cy="759624"/>
          </a:xfrm>
        </p:grpSpPr>
        <p:cxnSp>
          <p:nvCxnSpPr>
            <p:cNvPr id="7" name="Straight Connector 6"/>
            <p:cNvCxnSpPr/>
            <p:nvPr/>
          </p:nvCxnSpPr>
          <p:spPr>
            <a:xfrm flipH="1">
              <a:off x="8159948" y="5712721"/>
              <a:ext cx="6548" cy="759624"/>
            </a:xfrm>
            <a:prstGeom prst="line">
              <a:avLst/>
            </a:prstGeom>
            <a:ln w="69850">
              <a:solidFill>
                <a:srgbClr val="04643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39035" y="6472345"/>
              <a:ext cx="7451979" cy="0"/>
            </a:xfrm>
            <a:prstGeom prst="line">
              <a:avLst/>
            </a:prstGeom>
            <a:ln w="69850">
              <a:solidFill>
                <a:srgbClr val="046435"/>
              </a:solidFill>
            </a:ln>
          </p:spPr>
          <p:style>
            <a:lnRef idx="1">
              <a:schemeClr val="accent1"/>
            </a:lnRef>
            <a:fillRef idx="0">
              <a:schemeClr val="accent1"/>
            </a:fillRef>
            <a:effectRef idx="0">
              <a:schemeClr val="accent1"/>
            </a:effectRef>
            <a:fontRef idx="minor">
              <a:schemeClr val="tx1"/>
            </a:fontRef>
          </p:style>
        </p:cxnSp>
        <p:cxnSp>
          <p:nvCxnSpPr>
            <p:cNvPr id="186371" name="Straight Arrow Connector 186370"/>
            <p:cNvCxnSpPr/>
            <p:nvPr/>
          </p:nvCxnSpPr>
          <p:spPr>
            <a:xfrm flipV="1">
              <a:off x="739035" y="5715002"/>
              <a:ext cx="22965" cy="757343"/>
            </a:xfrm>
            <a:prstGeom prst="straightConnector1">
              <a:avLst/>
            </a:prstGeom>
            <a:ln w="76200">
              <a:solidFill>
                <a:srgbClr val="046435"/>
              </a:solidFill>
              <a:tailEnd type="arrow"/>
            </a:ln>
          </p:spPr>
          <p:style>
            <a:lnRef idx="1">
              <a:schemeClr val="accent1"/>
            </a:lnRef>
            <a:fillRef idx="0">
              <a:schemeClr val="accent1"/>
            </a:fillRef>
            <a:effectRef idx="0">
              <a:schemeClr val="accent1"/>
            </a:effectRef>
            <a:fontRef idx="minor">
              <a:schemeClr val="tx1"/>
            </a:fontRef>
          </p:style>
        </p:cxnSp>
      </p:grpSp>
      <p:sp>
        <p:nvSpPr>
          <p:cNvPr id="5" name="Rectangle 4"/>
          <p:cNvSpPr>
            <a:spLocks/>
          </p:cNvSpPr>
          <p:nvPr>
            <p:custDataLst>
              <p:tags r:id="rId28"/>
            </p:custDataLst>
          </p:nvPr>
        </p:nvSpPr>
        <p:spPr>
          <a:xfrm>
            <a:off x="1198416" y="1332106"/>
            <a:ext cx="554184" cy="4344654"/>
          </a:xfrm>
          <a:prstGeom prst="rect">
            <a:avLst/>
          </a:prstGeom>
          <a:gradFill flip="none" rotWithShape="1">
            <a:gsLst>
              <a:gs pos="0">
                <a:schemeClr val="bg1"/>
              </a:gs>
              <a:gs pos="100000">
                <a:schemeClr val="accent6">
                  <a:lumMod val="20000"/>
                  <a:lumOff val="8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sz="1400" dirty="0" err="1">
              <a:solidFill>
                <a:srgbClr val="000000"/>
              </a:solidFill>
            </a:endParaRPr>
          </a:p>
        </p:txBody>
      </p:sp>
      <p:grpSp>
        <p:nvGrpSpPr>
          <p:cNvPr id="11" name="Group 10"/>
          <p:cNvGrpSpPr/>
          <p:nvPr>
            <p:custDataLst>
              <p:tags r:id="rId29"/>
            </p:custDataLst>
          </p:nvPr>
        </p:nvGrpSpPr>
        <p:grpSpPr>
          <a:xfrm>
            <a:off x="159272" y="3050128"/>
            <a:ext cx="1316235" cy="890901"/>
            <a:chOff x="158750" y="2484910"/>
            <a:chExt cx="1560513" cy="995931"/>
          </a:xfrm>
        </p:grpSpPr>
        <p:pic>
          <p:nvPicPr>
            <p:cNvPr id="186373" name="Picture 5"/>
            <p:cNvPicPr>
              <a:picLocks noChangeAspect="1" noChangeArrowheads="1"/>
            </p:cNvPicPr>
            <p:nvPr>
              <p:custDataLst>
                <p:tags r:id="rId59"/>
              </p:custDataLst>
            </p:nvPr>
          </p:nvPicPr>
          <p:blipFill>
            <a:blip r:embed="rId81">
              <a:extLst>
                <a:ext uri="{28A0092B-C50C-407E-A947-70E740481C1C}">
                  <a14:useLocalDpi xmlns:a14="http://schemas.microsoft.com/office/drawing/2010/main" val="0"/>
                </a:ext>
              </a:extLst>
            </a:blip>
            <a:srcRect/>
            <a:stretch>
              <a:fillRect/>
            </a:stretch>
          </p:blipFill>
          <p:spPr bwMode="auto">
            <a:xfrm>
              <a:off x="158750" y="2484910"/>
              <a:ext cx="1560513" cy="995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286"/>
            <p:cNvSpPr txBox="1">
              <a:spLocks noChangeArrowheads="1"/>
            </p:cNvSpPr>
            <p:nvPr>
              <p:custDataLst>
                <p:tags r:id="rId60"/>
              </p:custDataLst>
            </p:nvPr>
          </p:nvSpPr>
          <p:spPr bwMode="auto">
            <a:xfrm>
              <a:off x="272426" y="2742032"/>
              <a:ext cx="1324874" cy="48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046435"/>
                </a:buClr>
              </a:pPr>
              <a:r>
                <a:rPr lang="en-US" sz="1400" dirty="0" smtClean="0">
                  <a:solidFill>
                    <a:srgbClr val="000000"/>
                  </a:solidFill>
                </a:rPr>
                <a:t>Rising middle class</a:t>
              </a:r>
              <a:endParaRPr lang="en-US" sz="1400" dirty="0">
                <a:solidFill>
                  <a:srgbClr val="000000"/>
                </a:solidFill>
              </a:endParaRPr>
            </a:p>
          </p:txBody>
        </p:sp>
      </p:grpSp>
      <p:grpSp>
        <p:nvGrpSpPr>
          <p:cNvPr id="13" name="Group 12"/>
          <p:cNvGrpSpPr/>
          <p:nvPr>
            <p:custDataLst>
              <p:tags r:id="rId30"/>
            </p:custDataLst>
          </p:nvPr>
        </p:nvGrpSpPr>
        <p:grpSpPr>
          <a:xfrm>
            <a:off x="159272" y="4299275"/>
            <a:ext cx="1316235" cy="890901"/>
            <a:chOff x="158750" y="4178873"/>
            <a:chExt cx="1560513" cy="995931"/>
          </a:xfrm>
        </p:grpSpPr>
        <p:pic>
          <p:nvPicPr>
            <p:cNvPr id="94" name="Picture 5"/>
            <p:cNvPicPr>
              <a:picLocks noChangeAspect="1" noChangeArrowheads="1"/>
            </p:cNvPicPr>
            <p:nvPr>
              <p:custDataLst>
                <p:tags r:id="rId57"/>
              </p:custDataLst>
            </p:nvPr>
          </p:nvPicPr>
          <p:blipFill>
            <a:blip r:embed="rId81">
              <a:extLst>
                <a:ext uri="{28A0092B-C50C-407E-A947-70E740481C1C}">
                  <a14:useLocalDpi xmlns:a14="http://schemas.microsoft.com/office/drawing/2010/main" val="0"/>
                </a:ext>
              </a:extLst>
            </a:blip>
            <a:srcRect/>
            <a:stretch>
              <a:fillRect/>
            </a:stretch>
          </p:blipFill>
          <p:spPr bwMode="auto">
            <a:xfrm>
              <a:off x="158750" y="4178873"/>
              <a:ext cx="1560513" cy="995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286"/>
            <p:cNvSpPr txBox="1">
              <a:spLocks noChangeArrowheads="1"/>
            </p:cNvSpPr>
            <p:nvPr>
              <p:custDataLst>
                <p:tags r:id="rId58"/>
              </p:custDataLst>
            </p:nvPr>
          </p:nvSpPr>
          <p:spPr bwMode="auto">
            <a:xfrm>
              <a:off x="272426" y="4584037"/>
              <a:ext cx="1324874" cy="24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indent="0" defTabSz="895350" eaLnBrk="1" hangingPunct="1">
                <a:buClr>
                  <a:schemeClr val="tx2"/>
                </a:buClr>
                <a:defRPr>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46435"/>
                </a:buClr>
              </a:pPr>
              <a:r>
                <a:rPr lang="en-US" sz="1400" dirty="0">
                  <a:solidFill>
                    <a:srgbClr val="000000"/>
                  </a:solidFill>
                </a:rPr>
                <a:t>Urbanization</a:t>
              </a:r>
            </a:p>
          </p:txBody>
        </p:sp>
      </p:grpSp>
      <p:sp>
        <p:nvSpPr>
          <p:cNvPr id="76" name="Rectangle 75"/>
          <p:cNvSpPr>
            <a:spLocks noChangeArrowheads="1"/>
          </p:cNvSpPr>
          <p:nvPr>
            <p:custDataLst>
              <p:tags r:id="rId31"/>
            </p:custDataLst>
          </p:nvPr>
        </p:nvSpPr>
        <p:spPr bwMode="auto">
          <a:xfrm>
            <a:off x="134491" y="623594"/>
            <a:ext cx="14245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fontAlgn="base">
              <a:spcBef>
                <a:spcPct val="0"/>
              </a:spcBef>
              <a:spcAft>
                <a:spcPct val="0"/>
              </a:spcAft>
            </a:pPr>
            <a:r>
              <a:rPr lang="en-US" sz="1400" b="1" dirty="0">
                <a:solidFill>
                  <a:srgbClr val="046435"/>
                </a:solidFill>
              </a:rPr>
              <a:t>Underlying</a:t>
            </a:r>
          </a:p>
          <a:p>
            <a:pPr fontAlgn="base">
              <a:spcBef>
                <a:spcPct val="0"/>
              </a:spcBef>
              <a:spcAft>
                <a:spcPct val="0"/>
              </a:spcAft>
            </a:pPr>
            <a:r>
              <a:rPr lang="en-US" sz="1400" b="1" dirty="0">
                <a:solidFill>
                  <a:srgbClr val="046435"/>
                </a:solidFill>
              </a:rPr>
              <a:t>socioeconomic trends</a:t>
            </a:r>
          </a:p>
        </p:txBody>
      </p:sp>
      <p:cxnSp>
        <p:nvCxnSpPr>
          <p:cNvPr id="80" name="Straight Connector 79"/>
          <p:cNvCxnSpPr>
            <a:cxnSpLocks/>
          </p:cNvCxnSpPr>
          <p:nvPr>
            <p:custDataLst>
              <p:tags r:id="rId32"/>
            </p:custDataLst>
          </p:nvPr>
        </p:nvCxnSpPr>
        <p:spPr>
          <a:xfrm>
            <a:off x="134491" y="1325999"/>
            <a:ext cx="142459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custDataLst>
              <p:tags r:id="rId33"/>
            </p:custDataLst>
          </p:nvPr>
        </p:nvCxnSpPr>
        <p:spPr>
          <a:xfrm>
            <a:off x="1752600" y="1234938"/>
            <a:ext cx="0" cy="44800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custDataLst>
              <p:tags r:id="rId34"/>
            </p:custDataLst>
          </p:nvPr>
        </p:nvGrpSpPr>
        <p:grpSpPr>
          <a:xfrm>
            <a:off x="159272" y="1800980"/>
            <a:ext cx="1316235" cy="890901"/>
            <a:chOff x="158750" y="2484910"/>
            <a:chExt cx="1560513" cy="995931"/>
          </a:xfrm>
        </p:grpSpPr>
        <p:pic>
          <p:nvPicPr>
            <p:cNvPr id="95" name="Picture 5"/>
            <p:cNvPicPr>
              <a:picLocks noChangeAspect="1" noChangeArrowheads="1"/>
            </p:cNvPicPr>
            <p:nvPr>
              <p:custDataLst>
                <p:tags r:id="rId55"/>
              </p:custDataLst>
            </p:nvPr>
          </p:nvPicPr>
          <p:blipFill>
            <a:blip r:embed="rId81">
              <a:extLst>
                <a:ext uri="{28A0092B-C50C-407E-A947-70E740481C1C}">
                  <a14:useLocalDpi xmlns:a14="http://schemas.microsoft.com/office/drawing/2010/main" val="0"/>
                </a:ext>
              </a:extLst>
            </a:blip>
            <a:srcRect/>
            <a:stretch>
              <a:fillRect/>
            </a:stretch>
          </p:blipFill>
          <p:spPr bwMode="auto">
            <a:xfrm>
              <a:off x="158750" y="2484910"/>
              <a:ext cx="1560513" cy="995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Rectangle 286"/>
            <p:cNvSpPr txBox="1">
              <a:spLocks noChangeArrowheads="1"/>
            </p:cNvSpPr>
            <p:nvPr>
              <p:custDataLst>
                <p:tags r:id="rId56"/>
              </p:custDataLst>
            </p:nvPr>
          </p:nvSpPr>
          <p:spPr bwMode="auto">
            <a:xfrm>
              <a:off x="272426" y="2742032"/>
              <a:ext cx="1324874" cy="48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046435"/>
                </a:buClr>
              </a:pPr>
              <a:r>
                <a:rPr lang="en-US" sz="1400" dirty="0" smtClean="0">
                  <a:solidFill>
                    <a:srgbClr val="000000"/>
                  </a:solidFill>
                </a:rPr>
                <a:t>Population growth</a:t>
              </a:r>
              <a:endParaRPr lang="en-US" sz="1400" dirty="0">
                <a:solidFill>
                  <a:srgbClr val="000000"/>
                </a:solidFill>
              </a:endParaRPr>
            </a:p>
          </p:txBody>
        </p:sp>
      </p:grpSp>
      <p:sp>
        <p:nvSpPr>
          <p:cNvPr id="104" name="Chevron 103"/>
          <p:cNvSpPr/>
          <p:nvPr>
            <p:custDataLst>
              <p:tags r:id="rId35"/>
            </p:custDataLst>
          </p:nvPr>
        </p:nvSpPr>
        <p:spPr>
          <a:xfrm>
            <a:off x="1777056" y="1204010"/>
            <a:ext cx="161501" cy="243790"/>
          </a:xfrm>
          <a:prstGeom prst="chevron">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cxnSp>
        <p:nvCxnSpPr>
          <p:cNvPr id="113" name="Straight Connector 112"/>
          <p:cNvCxnSpPr/>
          <p:nvPr>
            <p:custDataLst>
              <p:tags r:id="rId36"/>
            </p:custDataLst>
          </p:nvPr>
        </p:nvCxnSpPr>
        <p:spPr>
          <a:xfrm>
            <a:off x="7232221" y="1241045"/>
            <a:ext cx="34880" cy="44739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6" name="Rectangle 105"/>
          <p:cNvSpPr>
            <a:spLocks/>
          </p:cNvSpPr>
          <p:nvPr>
            <p:custDataLst>
              <p:tags r:id="rId37"/>
            </p:custDataLst>
          </p:nvPr>
        </p:nvSpPr>
        <p:spPr>
          <a:xfrm>
            <a:off x="6714900" y="1332106"/>
            <a:ext cx="517321" cy="4344654"/>
          </a:xfrm>
          <a:prstGeom prst="rect">
            <a:avLst/>
          </a:prstGeom>
          <a:gradFill flip="none" rotWithShape="1">
            <a:gsLst>
              <a:gs pos="0">
                <a:schemeClr val="bg1"/>
              </a:gs>
              <a:gs pos="100000">
                <a:schemeClr val="accent6">
                  <a:lumMod val="20000"/>
                  <a:lumOff val="8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sz="1400" dirty="0" err="1">
              <a:solidFill>
                <a:srgbClr val="000000"/>
              </a:solidFill>
            </a:endParaRPr>
          </a:p>
        </p:txBody>
      </p:sp>
      <p:sp>
        <p:nvSpPr>
          <p:cNvPr id="107" name="Rectangle 106"/>
          <p:cNvSpPr>
            <a:spLocks noChangeArrowheads="1"/>
          </p:cNvSpPr>
          <p:nvPr>
            <p:custDataLst>
              <p:tags r:id="rId38"/>
            </p:custDataLst>
          </p:nvPr>
        </p:nvSpPr>
        <p:spPr bwMode="auto">
          <a:xfrm>
            <a:off x="5786585" y="839038"/>
            <a:ext cx="160481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fontAlgn="base">
              <a:spcBef>
                <a:spcPct val="0"/>
              </a:spcBef>
              <a:spcAft>
                <a:spcPct val="0"/>
              </a:spcAft>
            </a:pPr>
            <a:r>
              <a:rPr lang="en-US" sz="1400" b="1" dirty="0">
                <a:solidFill>
                  <a:srgbClr val="046435"/>
                </a:solidFill>
              </a:rPr>
              <a:t>Environmental pressures</a:t>
            </a:r>
          </a:p>
        </p:txBody>
      </p:sp>
      <p:cxnSp>
        <p:nvCxnSpPr>
          <p:cNvPr id="109" name="Straight Connector 108"/>
          <p:cNvCxnSpPr>
            <a:cxnSpLocks/>
          </p:cNvCxnSpPr>
          <p:nvPr>
            <p:custDataLst>
              <p:tags r:id="rId39"/>
            </p:custDataLst>
          </p:nvPr>
        </p:nvCxnSpPr>
        <p:spPr>
          <a:xfrm>
            <a:off x="5840313" y="1332106"/>
            <a:ext cx="139190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5" name="Group 114"/>
          <p:cNvGrpSpPr/>
          <p:nvPr/>
        </p:nvGrpSpPr>
        <p:grpSpPr>
          <a:xfrm>
            <a:off x="5680711" y="1387628"/>
            <a:ext cx="1478374" cy="1052382"/>
            <a:chOff x="4348129" y="1740817"/>
            <a:chExt cx="1613602" cy="959590"/>
          </a:xfrm>
        </p:grpSpPr>
        <p:sp>
          <p:nvSpPr>
            <p:cNvPr id="134" name="Rounded Rectangle 133"/>
            <p:cNvSpPr>
              <a:spLocks/>
            </p:cNvSpPr>
            <p:nvPr>
              <p:custDataLst>
                <p:tags r:id="rId53"/>
              </p:custDataLst>
            </p:nvPr>
          </p:nvSpPr>
          <p:spPr>
            <a:xfrm>
              <a:off x="4348129" y="1740817"/>
              <a:ext cx="1613602" cy="959590"/>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35" name="Rectangle 26"/>
            <p:cNvSpPr txBox="1"/>
            <p:nvPr>
              <p:custDataLst>
                <p:tags r:id="rId54"/>
              </p:custDataLst>
            </p:nvPr>
          </p:nvSpPr>
          <p:spPr bwMode="gray">
            <a:xfrm>
              <a:off x="4439124" y="1873093"/>
              <a:ext cx="1431613" cy="785789"/>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Pollution e.g.,  GHG’s &amp; ozone-depleting substances</a:t>
              </a:r>
              <a:endParaRPr lang="en-US" sz="1400" dirty="0">
                <a:solidFill>
                  <a:srgbClr val="000000"/>
                </a:solidFill>
              </a:endParaRPr>
            </a:p>
          </p:txBody>
        </p:sp>
      </p:grpSp>
      <p:grpSp>
        <p:nvGrpSpPr>
          <p:cNvPr id="120" name="Group 119"/>
          <p:cNvGrpSpPr/>
          <p:nvPr/>
        </p:nvGrpSpPr>
        <p:grpSpPr>
          <a:xfrm>
            <a:off x="5680711" y="2497324"/>
            <a:ext cx="1478374" cy="648548"/>
            <a:chOff x="4348129" y="2439125"/>
            <a:chExt cx="1613602" cy="718421"/>
          </a:xfrm>
        </p:grpSpPr>
        <p:sp>
          <p:nvSpPr>
            <p:cNvPr id="132" name="Rounded Rectangle 131"/>
            <p:cNvSpPr>
              <a:spLocks/>
            </p:cNvSpPr>
            <p:nvPr>
              <p:custDataLst>
                <p:tags r:id="rId51"/>
              </p:custDataLst>
            </p:nvPr>
          </p:nvSpPr>
          <p:spPr>
            <a:xfrm>
              <a:off x="4348129" y="2465210"/>
              <a:ext cx="1613602" cy="692336"/>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33" name="Rectangle 26"/>
            <p:cNvSpPr txBox="1"/>
            <p:nvPr>
              <p:custDataLst>
                <p:tags r:id="rId52"/>
              </p:custDataLst>
            </p:nvPr>
          </p:nvSpPr>
          <p:spPr bwMode="gray">
            <a:xfrm>
              <a:off x="4439124" y="2439125"/>
              <a:ext cx="1431613" cy="715966"/>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Change in habitat and species  loss</a:t>
              </a:r>
              <a:endParaRPr lang="en-US" sz="1400" dirty="0">
                <a:solidFill>
                  <a:srgbClr val="000000"/>
                </a:solidFill>
              </a:endParaRPr>
            </a:p>
          </p:txBody>
        </p:sp>
      </p:grpSp>
      <p:grpSp>
        <p:nvGrpSpPr>
          <p:cNvPr id="122" name="Group 121"/>
          <p:cNvGrpSpPr/>
          <p:nvPr/>
        </p:nvGrpSpPr>
        <p:grpSpPr>
          <a:xfrm>
            <a:off x="5680711" y="3384787"/>
            <a:ext cx="1478374" cy="597360"/>
            <a:chOff x="4348129" y="3559086"/>
            <a:chExt cx="1613602" cy="661718"/>
          </a:xfrm>
        </p:grpSpPr>
        <p:sp>
          <p:nvSpPr>
            <p:cNvPr id="130" name="Rounded Rectangle 129"/>
            <p:cNvSpPr>
              <a:spLocks/>
            </p:cNvSpPr>
            <p:nvPr>
              <p:custDataLst>
                <p:tags r:id="rId49"/>
              </p:custDataLst>
            </p:nvPr>
          </p:nvSpPr>
          <p:spPr>
            <a:xfrm>
              <a:off x="4348129" y="3559086"/>
              <a:ext cx="1613602" cy="661718"/>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31" name="Rectangle 26"/>
            <p:cNvSpPr txBox="1"/>
            <p:nvPr>
              <p:custDataLst>
                <p:tags r:id="rId50"/>
              </p:custDataLst>
            </p:nvPr>
          </p:nvSpPr>
          <p:spPr bwMode="gray">
            <a:xfrm>
              <a:off x="4439124" y="3637026"/>
              <a:ext cx="1431613" cy="477310"/>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Introduction of invasive species</a:t>
              </a:r>
              <a:endParaRPr lang="en-US" sz="1400" dirty="0">
                <a:solidFill>
                  <a:srgbClr val="000000"/>
                </a:solidFill>
              </a:endParaRPr>
            </a:p>
          </p:txBody>
        </p:sp>
      </p:grpSp>
      <p:grpSp>
        <p:nvGrpSpPr>
          <p:cNvPr id="127" name="Group 126"/>
          <p:cNvGrpSpPr/>
          <p:nvPr/>
        </p:nvGrpSpPr>
        <p:grpSpPr>
          <a:xfrm>
            <a:off x="5684427" y="4169555"/>
            <a:ext cx="1478374" cy="595326"/>
            <a:chOff x="4348129" y="4156719"/>
            <a:chExt cx="1613602" cy="362906"/>
          </a:xfrm>
        </p:grpSpPr>
        <p:sp>
          <p:nvSpPr>
            <p:cNvPr id="128" name="Rounded Rectangle 127"/>
            <p:cNvSpPr>
              <a:spLocks/>
            </p:cNvSpPr>
            <p:nvPr>
              <p:custDataLst>
                <p:tags r:id="rId47"/>
              </p:custDataLst>
            </p:nvPr>
          </p:nvSpPr>
          <p:spPr>
            <a:xfrm>
              <a:off x="4348129" y="4156719"/>
              <a:ext cx="1613602" cy="362906"/>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29" name="Rectangle 26"/>
            <p:cNvSpPr txBox="1"/>
            <p:nvPr>
              <p:custDataLst>
                <p:tags r:id="rId48"/>
              </p:custDataLst>
            </p:nvPr>
          </p:nvSpPr>
          <p:spPr bwMode="gray">
            <a:xfrm>
              <a:off x="4404335" y="4222388"/>
              <a:ext cx="1501191" cy="262666"/>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Over exploitation and harvesting </a:t>
              </a:r>
              <a:endParaRPr lang="en-US" sz="1400" dirty="0">
                <a:solidFill>
                  <a:srgbClr val="000000"/>
                </a:solidFill>
              </a:endParaRPr>
            </a:p>
          </p:txBody>
        </p:sp>
      </p:grpSp>
      <p:sp>
        <p:nvSpPr>
          <p:cNvPr id="99" name="Pentagon 98"/>
          <p:cNvSpPr/>
          <p:nvPr/>
        </p:nvSpPr>
        <p:spPr>
          <a:xfrm rot="16200000">
            <a:off x="3495755" y="4004102"/>
            <a:ext cx="292532" cy="3778841"/>
          </a:xfrm>
          <a:prstGeom prst="homePlate">
            <a:avLst/>
          </a:prstGeom>
          <a:solidFill>
            <a:schemeClr val="tx2">
              <a:lumMod val="40000"/>
              <a:lumOff val="60000"/>
              <a:alpha val="14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srgbClr val="000000"/>
              </a:solidFill>
            </a:endParaRPr>
          </a:p>
        </p:txBody>
      </p:sp>
      <p:sp>
        <p:nvSpPr>
          <p:cNvPr id="101" name="Pentagon 100"/>
          <p:cNvSpPr/>
          <p:nvPr/>
        </p:nvSpPr>
        <p:spPr>
          <a:xfrm rot="16200000">
            <a:off x="6261167" y="5061955"/>
            <a:ext cx="279267" cy="1676400"/>
          </a:xfrm>
          <a:prstGeom prst="homePlate">
            <a:avLst/>
          </a:prstGeom>
          <a:solidFill>
            <a:schemeClr val="tx2">
              <a:lumMod val="40000"/>
              <a:lumOff val="60000"/>
              <a:alpha val="14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a:solidFill>
                <a:srgbClr val="000000"/>
              </a:solidFill>
            </a:endParaRPr>
          </a:p>
        </p:txBody>
      </p:sp>
      <p:sp>
        <p:nvSpPr>
          <p:cNvPr id="136" name="Chevron 135"/>
          <p:cNvSpPr/>
          <p:nvPr>
            <p:custDataLst>
              <p:tags r:id="rId40"/>
            </p:custDataLst>
          </p:nvPr>
        </p:nvSpPr>
        <p:spPr>
          <a:xfrm>
            <a:off x="3657600" y="1204010"/>
            <a:ext cx="161501" cy="243790"/>
          </a:xfrm>
          <a:prstGeom prst="chevron">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37" name="Chevron 136"/>
          <p:cNvSpPr/>
          <p:nvPr>
            <p:custDataLst>
              <p:tags r:id="rId41"/>
            </p:custDataLst>
          </p:nvPr>
        </p:nvSpPr>
        <p:spPr>
          <a:xfrm>
            <a:off x="5562600" y="1204010"/>
            <a:ext cx="161501" cy="243790"/>
          </a:xfrm>
          <a:prstGeom prst="chevron">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38" name="Chevron 137"/>
          <p:cNvSpPr/>
          <p:nvPr>
            <p:custDataLst>
              <p:tags r:id="rId42"/>
            </p:custDataLst>
          </p:nvPr>
        </p:nvSpPr>
        <p:spPr>
          <a:xfrm>
            <a:off x="7267101" y="1204010"/>
            <a:ext cx="161501" cy="243790"/>
          </a:xfrm>
          <a:prstGeom prst="chevron">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97" name="TextBox 96"/>
          <p:cNvSpPr txBox="1">
            <a:spLocks/>
          </p:cNvSpPr>
          <p:nvPr/>
        </p:nvSpPr>
        <p:spPr>
          <a:xfrm>
            <a:off x="2819400" y="6566356"/>
            <a:ext cx="3538503" cy="215444"/>
          </a:xfrm>
          <a:prstGeom prst="rect">
            <a:avLst/>
          </a:prstGeom>
          <a:noFill/>
        </p:spPr>
        <p:txBody>
          <a:bodyPr wrap="square" lIns="0" tIns="0" rIns="0" bIns="0" rtlCol="0">
            <a:spAutoFit/>
          </a:bodyPr>
          <a:lstStyle/>
          <a:p>
            <a:pPr algn="ctr" fontAlgn="base">
              <a:spcBef>
                <a:spcPct val="0"/>
              </a:spcBef>
              <a:spcAft>
                <a:spcPct val="0"/>
              </a:spcAft>
            </a:pPr>
            <a:r>
              <a:rPr lang="en-US" sz="1400" b="1" dirty="0">
                <a:solidFill>
                  <a:srgbClr val="046435"/>
                </a:solidFill>
              </a:rPr>
              <a:t>Changes in human welfare</a:t>
            </a:r>
          </a:p>
        </p:txBody>
      </p:sp>
      <p:sp>
        <p:nvSpPr>
          <p:cNvPr id="103" name="Rounded Rectangle 102"/>
          <p:cNvSpPr>
            <a:spLocks/>
          </p:cNvSpPr>
          <p:nvPr>
            <p:custDataLst>
              <p:tags r:id="rId43"/>
            </p:custDataLst>
          </p:nvPr>
        </p:nvSpPr>
        <p:spPr>
          <a:xfrm>
            <a:off x="3800641" y="4104473"/>
            <a:ext cx="1613602" cy="692335"/>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05" name="Rectangle 26"/>
          <p:cNvSpPr txBox="1"/>
          <p:nvPr>
            <p:custDataLst>
              <p:tags r:id="rId44"/>
            </p:custDataLst>
          </p:nvPr>
        </p:nvSpPr>
        <p:spPr bwMode="gray">
          <a:xfrm>
            <a:off x="3891636" y="4235197"/>
            <a:ext cx="1431613" cy="430887"/>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smtClean="0">
                <a:solidFill>
                  <a:srgbClr val="000000"/>
                </a:solidFill>
              </a:rPr>
              <a:t>Production of electricity </a:t>
            </a:r>
            <a:endParaRPr lang="en-US" sz="1400" dirty="0">
              <a:solidFill>
                <a:srgbClr val="000000"/>
              </a:solidFill>
            </a:endParaRPr>
          </a:p>
        </p:txBody>
      </p:sp>
      <p:sp>
        <p:nvSpPr>
          <p:cNvPr id="108" name="Rounded Rectangle 107"/>
          <p:cNvSpPr>
            <a:spLocks/>
          </p:cNvSpPr>
          <p:nvPr>
            <p:custDataLst>
              <p:tags r:id="rId45"/>
            </p:custDataLst>
          </p:nvPr>
        </p:nvSpPr>
        <p:spPr>
          <a:xfrm>
            <a:off x="5724100" y="4872008"/>
            <a:ext cx="1434985" cy="692335"/>
          </a:xfrm>
          <a:prstGeom prst="round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400" dirty="0" err="1">
              <a:solidFill>
                <a:srgbClr val="000000"/>
              </a:solidFill>
            </a:endParaRPr>
          </a:p>
        </p:txBody>
      </p:sp>
      <p:sp>
        <p:nvSpPr>
          <p:cNvPr id="139" name="Rectangle 26"/>
          <p:cNvSpPr txBox="1"/>
          <p:nvPr>
            <p:custDataLst>
              <p:tags r:id="rId46"/>
            </p:custDataLst>
          </p:nvPr>
        </p:nvSpPr>
        <p:spPr bwMode="gray">
          <a:xfrm>
            <a:off x="5802640" y="5058937"/>
            <a:ext cx="1431613" cy="215444"/>
          </a:xfrm>
          <a:prstGeom prst="rect">
            <a:avLst/>
          </a:prstGeom>
          <a:noFill/>
          <a:ln w="9525">
            <a:noFill/>
            <a:miter lim="800000"/>
            <a:headEnd/>
            <a:tailEnd/>
          </a:ln>
          <a:effectLs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46435"/>
              </a:buClr>
            </a:pPr>
            <a:r>
              <a:rPr lang="en-US" sz="1400" dirty="0">
                <a:solidFill>
                  <a:srgbClr val="000000"/>
                </a:solidFill>
              </a:rPr>
              <a:t>O</a:t>
            </a:r>
            <a:r>
              <a:rPr lang="en-US" sz="1400" dirty="0" smtClean="0">
                <a:solidFill>
                  <a:srgbClr val="000000"/>
                </a:solidFill>
              </a:rPr>
              <a:t>ther</a:t>
            </a:r>
            <a:endParaRPr lang="en-US" sz="1400" dirty="0">
              <a:solidFill>
                <a:srgbClr val="000000"/>
              </a:solidFill>
            </a:endParaRPr>
          </a:p>
        </p:txBody>
      </p:sp>
    </p:spTree>
    <p:extLst>
      <p:ext uri="{BB962C8B-B14F-4D97-AF65-F5344CB8AC3E}">
        <p14:creationId xmlns:p14="http://schemas.microsoft.com/office/powerpoint/2010/main" val="3906231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ext uri="{D42A27DB-BD31-4B8C-83A1-F6EECF244321}">
                <p14:modId xmlns:p14="http://schemas.microsoft.com/office/powerpoint/2010/main" val="36684769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7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2" name="Title 1"/>
          <p:cNvSpPr>
            <a:spLocks noGrp="1"/>
          </p:cNvSpPr>
          <p:nvPr>
            <p:ph type="title"/>
            <p:custDataLst>
              <p:tags r:id="rId3"/>
            </p:custDataLst>
          </p:nvPr>
        </p:nvSpPr>
        <p:spPr bwMode="gray">
          <a:xfrm>
            <a:off x="155892" y="74299"/>
            <a:ext cx="8794113" cy="129266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ctr"/>
            <a:r>
              <a:rPr lang="en-CA" sz="2800" dirty="0" smtClean="0">
                <a:latin typeface="Tw Cen MT Condensed" panose="020B0606020104020203" pitchFamily="34" charset="0"/>
              </a:rPr>
              <a:t>Strategic targeting of drivers and pressures within GEF interventions is needed to deliver global environmental benefits at scale: </a:t>
            </a:r>
            <a:br>
              <a:rPr lang="en-CA" sz="2800" dirty="0" smtClean="0">
                <a:latin typeface="Tw Cen MT Condensed" panose="020B0606020104020203" pitchFamily="34" charset="0"/>
              </a:rPr>
            </a:br>
            <a:r>
              <a:rPr lang="en-CA" sz="2800" dirty="0" smtClean="0">
                <a:latin typeface="Tw Cen MT Condensed" panose="020B0606020104020203" pitchFamily="34" charset="0"/>
              </a:rPr>
              <a:t>impacts what we do, who we work with, and how we do it. </a:t>
            </a:r>
            <a:endParaRPr lang="en-US" sz="2800" dirty="0">
              <a:latin typeface="Tw Cen MT Condensed" panose="020B0606020104020203" pitchFamily="34" charset="0"/>
            </a:endParaRPr>
          </a:p>
        </p:txBody>
      </p:sp>
      <p:sp>
        <p:nvSpPr>
          <p:cNvPr id="22" name="Rectangle 21"/>
          <p:cNvSpPr>
            <a:spLocks/>
          </p:cNvSpPr>
          <p:nvPr/>
        </p:nvSpPr>
        <p:spPr bwMode="gray">
          <a:xfrm>
            <a:off x="4258235" y="1721914"/>
            <a:ext cx="3420210" cy="2495224"/>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noAutofit/>
          </a:bodyPr>
          <a:lstStyle/>
          <a:p>
            <a:pPr algn="ctr" fontAlgn="base">
              <a:spcBef>
                <a:spcPct val="0"/>
              </a:spcBef>
              <a:spcAft>
                <a:spcPct val="0"/>
              </a:spcAft>
            </a:pPr>
            <a:endParaRPr lang="en-US" sz="1600" dirty="0">
              <a:solidFill>
                <a:srgbClr val="FFFFFF"/>
              </a:solidFill>
            </a:endParaRPr>
          </a:p>
        </p:txBody>
      </p:sp>
      <p:grpSp>
        <p:nvGrpSpPr>
          <p:cNvPr id="12" name="Group 11"/>
          <p:cNvGrpSpPr>
            <a:grpSpLocks/>
          </p:cNvGrpSpPr>
          <p:nvPr/>
        </p:nvGrpSpPr>
        <p:grpSpPr bwMode="gray">
          <a:xfrm>
            <a:off x="838025" y="1695526"/>
            <a:ext cx="6840421" cy="4990446"/>
            <a:chOff x="2491458" y="1582938"/>
            <a:chExt cx="4797024" cy="4014123"/>
          </a:xfrm>
        </p:grpSpPr>
        <p:grpSp>
          <p:nvGrpSpPr>
            <p:cNvPr id="5" name="Group 4"/>
            <p:cNvGrpSpPr>
              <a:grpSpLocks/>
            </p:cNvGrpSpPr>
            <p:nvPr/>
          </p:nvGrpSpPr>
          <p:grpSpPr bwMode="gray">
            <a:xfrm>
              <a:off x="2491458" y="1582938"/>
              <a:ext cx="2398512" cy="4014123"/>
              <a:chOff x="2930561" y="1144468"/>
              <a:chExt cx="2531160" cy="4236120"/>
            </a:xfrm>
          </p:grpSpPr>
          <p:sp>
            <p:nvSpPr>
              <p:cNvPr id="3" name="Rectangle 2"/>
              <p:cNvSpPr>
                <a:spLocks/>
              </p:cNvSpPr>
              <p:nvPr/>
            </p:nvSpPr>
            <p:spPr bwMode="gray">
              <a:xfrm>
                <a:off x="2930561" y="1144468"/>
                <a:ext cx="2531160" cy="2118060"/>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 rIns="54864" rtlCol="0" anchor="ctr"/>
              <a:lstStyle/>
              <a:p>
                <a:pPr algn="ctr" fontAlgn="base">
                  <a:spcBef>
                    <a:spcPct val="0"/>
                  </a:spcBef>
                  <a:spcAft>
                    <a:spcPct val="0"/>
                  </a:spcAft>
                </a:pPr>
                <a:r>
                  <a:rPr lang="en-CA" sz="3600" b="1" dirty="0">
                    <a:solidFill>
                      <a:srgbClr val="046435"/>
                    </a:solidFill>
                    <a:latin typeface="Tw Cen MT Condensed" panose="020B0606020104020203" pitchFamily="34" charset="0"/>
                  </a:rPr>
                  <a:t>One-off, site specific  driver-based intervention</a:t>
                </a:r>
                <a:endParaRPr lang="en-US" sz="3600" dirty="0">
                  <a:solidFill>
                    <a:srgbClr val="000000"/>
                  </a:solidFill>
                  <a:latin typeface="Tw Cen MT Condensed" panose="020B0606020104020203" pitchFamily="34" charset="0"/>
                </a:endParaRPr>
              </a:p>
            </p:txBody>
          </p:sp>
          <p:sp>
            <p:nvSpPr>
              <p:cNvPr id="23" name="Rectangle 22"/>
              <p:cNvSpPr>
                <a:spLocks/>
              </p:cNvSpPr>
              <p:nvPr/>
            </p:nvSpPr>
            <p:spPr bwMode="gray">
              <a:xfrm>
                <a:off x="2930561" y="3262528"/>
                <a:ext cx="2531160" cy="2118060"/>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 rIns="54864" rtlCol="0" anchor="ctr">
                <a:noAutofit/>
              </a:bodyPr>
              <a:lstStyle/>
              <a:p>
                <a:pPr algn="ctr" fontAlgn="base">
                  <a:spcBef>
                    <a:spcPct val="0"/>
                  </a:spcBef>
                  <a:spcAft>
                    <a:spcPct val="0"/>
                  </a:spcAft>
                </a:pPr>
                <a:r>
                  <a:rPr lang="en-US" sz="3600" b="1" dirty="0">
                    <a:solidFill>
                      <a:srgbClr val="046435"/>
                    </a:solidFill>
                    <a:latin typeface="Tw Cen MT Condensed" panose="020B0606020104020203" pitchFamily="34" charset="0"/>
                  </a:rPr>
                  <a:t>One-off, site specific, pressure-based intervention</a:t>
                </a:r>
                <a:endParaRPr lang="en-US" sz="3600" dirty="0">
                  <a:solidFill>
                    <a:srgbClr val="000000"/>
                  </a:solidFill>
                  <a:latin typeface="Tw Cen MT Condensed" panose="020B0606020104020203" pitchFamily="34" charset="0"/>
                </a:endParaRPr>
              </a:p>
            </p:txBody>
          </p:sp>
        </p:grpSp>
        <p:sp>
          <p:nvSpPr>
            <p:cNvPr id="24" name="Rectangle 23"/>
            <p:cNvSpPr>
              <a:spLocks/>
            </p:cNvSpPr>
            <p:nvPr/>
          </p:nvSpPr>
          <p:spPr bwMode="gray">
            <a:xfrm>
              <a:off x="4889970" y="3589999"/>
              <a:ext cx="2398512" cy="2007061"/>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 rIns="54864" rtlCol="0" anchor="ctr">
              <a:noAutofit/>
            </a:bodyPr>
            <a:lstStyle/>
            <a:p>
              <a:pPr algn="ctr" fontAlgn="base">
                <a:spcBef>
                  <a:spcPct val="0"/>
                </a:spcBef>
                <a:spcAft>
                  <a:spcPct val="0"/>
                </a:spcAft>
              </a:pPr>
              <a:r>
                <a:rPr lang="en-US" sz="4000" b="1" dirty="0">
                  <a:solidFill>
                    <a:srgbClr val="046435"/>
                  </a:solidFill>
                  <a:latin typeface="Tw Cen MT Condensed" panose="020B0606020104020203" pitchFamily="34" charset="0"/>
                </a:rPr>
                <a:t>Pressure-based intervention at scale</a:t>
              </a:r>
              <a:endParaRPr lang="en-US" sz="4000" dirty="0">
                <a:solidFill>
                  <a:srgbClr val="000000"/>
                </a:solidFill>
                <a:latin typeface="Tw Cen MT Condensed" panose="020B0606020104020203" pitchFamily="34" charset="0"/>
              </a:endParaRPr>
            </a:p>
          </p:txBody>
        </p:sp>
      </p:grpSp>
      <p:sp>
        <p:nvSpPr>
          <p:cNvPr id="30" name="Rectangle 6"/>
          <p:cNvSpPr txBox="1"/>
          <p:nvPr/>
        </p:nvSpPr>
        <p:spPr bwMode="gray">
          <a:xfrm>
            <a:off x="4702627" y="2341662"/>
            <a:ext cx="2220686" cy="12557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algn="ctr" fontAlgn="base">
              <a:lnSpc>
                <a:spcPct val="85000"/>
              </a:lnSpc>
              <a:spcBef>
                <a:spcPct val="0"/>
              </a:spcBef>
              <a:spcAft>
                <a:spcPct val="0"/>
              </a:spcAft>
              <a:buClr>
                <a:srgbClr val="046435"/>
              </a:buClr>
            </a:pPr>
            <a:r>
              <a:rPr lang="en-US" sz="3200" b="1" dirty="0" smtClean="0">
                <a:solidFill>
                  <a:srgbClr val="FFFFFF"/>
                </a:solidFill>
                <a:latin typeface="Tw Cen MT Condensed" panose="020B0606020104020203" pitchFamily="34" charset="0"/>
              </a:rPr>
              <a:t>Driver-based intervention </a:t>
            </a:r>
          </a:p>
          <a:p>
            <a:pPr algn="ctr" fontAlgn="base">
              <a:lnSpc>
                <a:spcPct val="85000"/>
              </a:lnSpc>
              <a:spcBef>
                <a:spcPct val="0"/>
              </a:spcBef>
              <a:spcAft>
                <a:spcPct val="0"/>
              </a:spcAft>
              <a:buClr>
                <a:srgbClr val="046435"/>
              </a:buClr>
            </a:pPr>
            <a:r>
              <a:rPr lang="en-US" sz="3200" b="1" dirty="0">
                <a:solidFill>
                  <a:srgbClr val="FFFFFF"/>
                </a:solidFill>
                <a:latin typeface="Tw Cen MT Condensed" panose="020B0606020104020203" pitchFamily="34" charset="0"/>
              </a:rPr>
              <a:t>a</a:t>
            </a:r>
            <a:r>
              <a:rPr lang="en-US" sz="3200" b="1" dirty="0" smtClean="0">
                <a:solidFill>
                  <a:srgbClr val="FFFFFF"/>
                </a:solidFill>
                <a:latin typeface="Tw Cen MT Condensed" panose="020B0606020104020203" pitchFamily="34" charset="0"/>
              </a:rPr>
              <a:t>t scale</a:t>
            </a:r>
            <a:endParaRPr lang="en-US" sz="3200" b="1" dirty="0">
              <a:solidFill>
                <a:srgbClr val="FFFFFF"/>
              </a:solidFill>
              <a:latin typeface="Tw Cen MT Condensed" panose="020B0606020104020203" pitchFamily="34" charset="0"/>
            </a:endParaRPr>
          </a:p>
        </p:txBody>
      </p:sp>
      <p:sp>
        <p:nvSpPr>
          <p:cNvPr id="4" name="Explosion 1 3"/>
          <p:cNvSpPr/>
          <p:nvPr/>
        </p:nvSpPr>
        <p:spPr bwMode="gray">
          <a:xfrm>
            <a:off x="4277037" y="1783908"/>
            <a:ext cx="3420210" cy="2433230"/>
          </a:xfrm>
          <a:prstGeom prst="irregularSeal1">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noAutofit/>
          </a:bodyPr>
          <a:lstStyle/>
          <a:p>
            <a:pPr algn="ctr" fontAlgn="base">
              <a:spcBef>
                <a:spcPct val="0"/>
              </a:spcBef>
              <a:spcAft>
                <a:spcPct val="0"/>
              </a:spcAft>
            </a:pPr>
            <a:endParaRPr lang="en-US" sz="1600" dirty="0">
              <a:solidFill>
                <a:srgbClr val="000000"/>
              </a:solidFill>
            </a:endParaRPr>
          </a:p>
        </p:txBody>
      </p:sp>
    </p:spTree>
    <p:extLst>
      <p:ext uri="{BB962C8B-B14F-4D97-AF65-F5344CB8AC3E}">
        <p14:creationId xmlns:p14="http://schemas.microsoft.com/office/powerpoint/2010/main" val="425303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6" name="Rectangle 3075"/>
          <p:cNvSpPr/>
          <p:nvPr/>
        </p:nvSpPr>
        <p:spPr>
          <a:xfrm>
            <a:off x="6091479" y="3770532"/>
            <a:ext cx="914400" cy="255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5" name="Rectangle 3074"/>
          <p:cNvSpPr/>
          <p:nvPr/>
        </p:nvSpPr>
        <p:spPr>
          <a:xfrm>
            <a:off x="5181600" y="3770531"/>
            <a:ext cx="914400" cy="2554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2" name="Rectangle 3071"/>
          <p:cNvSpPr/>
          <p:nvPr/>
        </p:nvSpPr>
        <p:spPr>
          <a:xfrm>
            <a:off x="4256972" y="3770532"/>
            <a:ext cx="914400" cy="255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365547" y="3757859"/>
            <a:ext cx="914400" cy="2566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rapezoid 25"/>
          <p:cNvSpPr/>
          <p:nvPr/>
        </p:nvSpPr>
        <p:spPr>
          <a:xfrm>
            <a:off x="1524000" y="2566296"/>
            <a:ext cx="5501897" cy="118723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2438400" y="3770532"/>
            <a:ext cx="914400" cy="2554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524000" y="3743462"/>
            <a:ext cx="894382" cy="2581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762000" y="757097"/>
            <a:ext cx="7391400" cy="1200329"/>
          </a:xfrm>
          <a:prstGeom prst="rect">
            <a:avLst/>
          </a:prstGeom>
          <a:noFill/>
        </p:spPr>
        <p:txBody>
          <a:bodyPr wrap="square" lIns="91440" tIns="45720" rIns="91440" bIns="45720">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Condensed Extra Bold" panose="020B0803020202020204" pitchFamily="34" charset="0"/>
                <a:cs typeface="Arial" charset="0"/>
              </a:rPr>
              <a:t>Refreshed Focal Area Strategies and “Integrated Approaches”</a:t>
            </a:r>
          </a:p>
        </p:txBody>
      </p:sp>
      <p:sp>
        <p:nvSpPr>
          <p:cNvPr id="4" name="TextBox 3"/>
          <p:cNvSpPr txBox="1"/>
          <p:nvPr/>
        </p:nvSpPr>
        <p:spPr>
          <a:xfrm>
            <a:off x="1663997" y="4084586"/>
            <a:ext cx="553998" cy="1602105"/>
          </a:xfrm>
          <a:prstGeom prst="rect">
            <a:avLst/>
          </a:prstGeom>
          <a:noFill/>
        </p:spPr>
        <p:txBody>
          <a:bodyPr vert="vert270" wrap="none" rtlCol="0">
            <a:spAutoFit/>
          </a:bodyPr>
          <a:lstStyle/>
          <a:p>
            <a:r>
              <a:rPr lang="en-US" sz="2400" b="1" dirty="0">
                <a:solidFill>
                  <a:prstClr val="white"/>
                </a:solidFill>
                <a:cs typeface="Arial" charset="0"/>
              </a:rPr>
              <a:t>Biodiversity</a:t>
            </a:r>
          </a:p>
        </p:txBody>
      </p:sp>
      <p:sp>
        <p:nvSpPr>
          <p:cNvPr id="5" name="TextBox 4"/>
          <p:cNvSpPr txBox="1"/>
          <p:nvPr/>
        </p:nvSpPr>
        <p:spPr>
          <a:xfrm>
            <a:off x="2539015" y="4332154"/>
            <a:ext cx="800219" cy="1406795"/>
          </a:xfrm>
          <a:prstGeom prst="rect">
            <a:avLst/>
          </a:prstGeom>
          <a:noFill/>
        </p:spPr>
        <p:txBody>
          <a:bodyPr vert="vert270" wrap="none" rtlCol="0">
            <a:spAutoFit/>
          </a:bodyPr>
          <a:lstStyle/>
          <a:p>
            <a:r>
              <a:rPr lang="en-US" sz="2000" b="1" dirty="0">
                <a:solidFill>
                  <a:prstClr val="white"/>
                </a:solidFill>
                <a:cs typeface="Arial" charset="0"/>
              </a:rPr>
              <a:t>Land </a:t>
            </a:r>
            <a:br>
              <a:rPr lang="en-US" sz="2000" b="1" dirty="0">
                <a:solidFill>
                  <a:prstClr val="white"/>
                </a:solidFill>
                <a:cs typeface="Arial" charset="0"/>
              </a:rPr>
            </a:br>
            <a:r>
              <a:rPr lang="en-US" sz="2000" b="1" dirty="0">
                <a:solidFill>
                  <a:prstClr val="white"/>
                </a:solidFill>
                <a:cs typeface="Arial" charset="0"/>
              </a:rPr>
              <a:t>Degradation</a:t>
            </a:r>
          </a:p>
        </p:txBody>
      </p:sp>
      <p:sp>
        <p:nvSpPr>
          <p:cNvPr id="10" name="TextBox 9"/>
          <p:cNvSpPr txBox="1"/>
          <p:nvPr/>
        </p:nvSpPr>
        <p:spPr>
          <a:xfrm>
            <a:off x="5458231" y="4160689"/>
            <a:ext cx="492443" cy="1746376"/>
          </a:xfrm>
          <a:prstGeom prst="rect">
            <a:avLst/>
          </a:prstGeom>
          <a:noFill/>
        </p:spPr>
        <p:txBody>
          <a:bodyPr vert="vert270" wrap="none" rtlCol="0">
            <a:spAutoFit/>
          </a:bodyPr>
          <a:lstStyle/>
          <a:p>
            <a:r>
              <a:rPr lang="en-US" sz="2000" b="1" dirty="0">
                <a:solidFill>
                  <a:prstClr val="white"/>
                </a:solidFill>
                <a:cs typeface="Arial" charset="0"/>
              </a:rPr>
              <a:t>Climate Change</a:t>
            </a:r>
          </a:p>
        </p:txBody>
      </p:sp>
      <p:sp>
        <p:nvSpPr>
          <p:cNvPr id="11" name="TextBox 10"/>
          <p:cNvSpPr txBox="1"/>
          <p:nvPr/>
        </p:nvSpPr>
        <p:spPr>
          <a:xfrm>
            <a:off x="6382021" y="4438656"/>
            <a:ext cx="492443" cy="1164871"/>
          </a:xfrm>
          <a:prstGeom prst="rect">
            <a:avLst/>
          </a:prstGeom>
          <a:noFill/>
        </p:spPr>
        <p:txBody>
          <a:bodyPr vert="vert270" wrap="none" rtlCol="0">
            <a:spAutoFit/>
          </a:bodyPr>
          <a:lstStyle/>
          <a:p>
            <a:r>
              <a:rPr lang="en-US" sz="2000" b="1" dirty="0">
                <a:solidFill>
                  <a:prstClr val="white"/>
                </a:solidFill>
                <a:cs typeface="Arial" charset="0"/>
              </a:rPr>
              <a:t>Chemicals</a:t>
            </a:r>
          </a:p>
        </p:txBody>
      </p:sp>
      <p:sp>
        <p:nvSpPr>
          <p:cNvPr id="12" name="TextBox 11"/>
          <p:cNvSpPr txBox="1"/>
          <p:nvPr/>
        </p:nvSpPr>
        <p:spPr>
          <a:xfrm>
            <a:off x="3500322" y="4191585"/>
            <a:ext cx="800219" cy="1538370"/>
          </a:xfrm>
          <a:prstGeom prst="rect">
            <a:avLst/>
          </a:prstGeom>
          <a:noFill/>
        </p:spPr>
        <p:txBody>
          <a:bodyPr vert="vert270" wrap="none" rtlCol="0">
            <a:spAutoFit/>
          </a:bodyPr>
          <a:lstStyle/>
          <a:p>
            <a:r>
              <a:rPr lang="en-US" sz="2000" b="1" dirty="0">
                <a:solidFill>
                  <a:prstClr val="white"/>
                </a:solidFill>
                <a:cs typeface="Arial" charset="0"/>
              </a:rPr>
              <a:t>International </a:t>
            </a:r>
            <a:br>
              <a:rPr lang="en-US" sz="2000" b="1" dirty="0">
                <a:solidFill>
                  <a:prstClr val="white"/>
                </a:solidFill>
                <a:cs typeface="Arial" charset="0"/>
              </a:rPr>
            </a:br>
            <a:r>
              <a:rPr lang="en-US" sz="2000" b="1" dirty="0">
                <a:solidFill>
                  <a:prstClr val="white"/>
                </a:solidFill>
                <a:cs typeface="Arial" charset="0"/>
              </a:rPr>
              <a:t>Waters </a:t>
            </a:r>
          </a:p>
        </p:txBody>
      </p:sp>
      <p:sp>
        <p:nvSpPr>
          <p:cNvPr id="13" name="TextBox 12"/>
          <p:cNvSpPr txBox="1"/>
          <p:nvPr/>
        </p:nvSpPr>
        <p:spPr>
          <a:xfrm>
            <a:off x="4286875" y="4324940"/>
            <a:ext cx="1015663" cy="1477519"/>
          </a:xfrm>
          <a:prstGeom prst="rect">
            <a:avLst/>
          </a:prstGeom>
          <a:noFill/>
        </p:spPr>
        <p:txBody>
          <a:bodyPr vert="vert270" wrap="none" rtlCol="0">
            <a:spAutoFit/>
          </a:bodyPr>
          <a:lstStyle/>
          <a:p>
            <a:pPr algn="ctr"/>
            <a:r>
              <a:rPr lang="en-US" b="1" dirty="0">
                <a:solidFill>
                  <a:prstClr val="white"/>
                </a:solidFill>
                <a:cs typeface="Arial" charset="0"/>
              </a:rPr>
              <a:t>Sustainable</a:t>
            </a:r>
            <a:br>
              <a:rPr lang="en-US" b="1" dirty="0">
                <a:solidFill>
                  <a:prstClr val="white"/>
                </a:solidFill>
                <a:cs typeface="Arial" charset="0"/>
              </a:rPr>
            </a:br>
            <a:r>
              <a:rPr lang="en-US" b="1" dirty="0">
                <a:solidFill>
                  <a:prstClr val="white"/>
                </a:solidFill>
                <a:cs typeface="Arial" charset="0"/>
              </a:rPr>
              <a:t>Forest </a:t>
            </a:r>
            <a:br>
              <a:rPr lang="en-US" b="1" dirty="0">
                <a:solidFill>
                  <a:prstClr val="white"/>
                </a:solidFill>
                <a:cs typeface="Arial" charset="0"/>
              </a:rPr>
            </a:br>
            <a:r>
              <a:rPr lang="en-US" b="1" dirty="0">
                <a:solidFill>
                  <a:prstClr val="white"/>
                </a:solidFill>
                <a:cs typeface="Arial" charset="0"/>
              </a:rPr>
              <a:t>Management  </a:t>
            </a:r>
          </a:p>
        </p:txBody>
      </p:sp>
      <p:sp>
        <p:nvSpPr>
          <p:cNvPr id="15" name="TextBox 14"/>
          <p:cNvSpPr txBox="1"/>
          <p:nvPr/>
        </p:nvSpPr>
        <p:spPr>
          <a:xfrm>
            <a:off x="5539383" y="2590800"/>
            <a:ext cx="1166217" cy="584775"/>
          </a:xfrm>
          <a:prstGeom prst="rect">
            <a:avLst/>
          </a:prstGeom>
          <a:noFill/>
        </p:spPr>
        <p:txBody>
          <a:bodyPr wrap="none" rtlCol="0">
            <a:spAutoFit/>
          </a:bodyPr>
          <a:lstStyle/>
          <a:p>
            <a:pPr algn="ctr"/>
            <a:r>
              <a:rPr lang="en-US" sz="1600" b="1" dirty="0">
                <a:solidFill>
                  <a:srgbClr val="FFFFCC"/>
                </a:solidFill>
                <a:cs typeface="Arial" charset="0"/>
              </a:rPr>
              <a:t>Sustainable</a:t>
            </a:r>
            <a:br>
              <a:rPr lang="en-US" sz="1600" b="1" dirty="0">
                <a:solidFill>
                  <a:srgbClr val="FFFFCC"/>
                </a:solidFill>
                <a:cs typeface="Arial" charset="0"/>
              </a:rPr>
            </a:br>
            <a:r>
              <a:rPr lang="en-US" sz="1600" b="1" dirty="0">
                <a:solidFill>
                  <a:srgbClr val="FFFFCC"/>
                </a:solidFill>
                <a:cs typeface="Arial" charset="0"/>
              </a:rPr>
              <a:t>Cities</a:t>
            </a:r>
          </a:p>
        </p:txBody>
      </p:sp>
      <p:sp>
        <p:nvSpPr>
          <p:cNvPr id="16" name="TextBox 15"/>
          <p:cNvSpPr txBox="1"/>
          <p:nvPr/>
        </p:nvSpPr>
        <p:spPr>
          <a:xfrm>
            <a:off x="3305806" y="2554069"/>
            <a:ext cx="873957" cy="584775"/>
          </a:xfrm>
          <a:prstGeom prst="rect">
            <a:avLst/>
          </a:prstGeom>
          <a:noFill/>
        </p:spPr>
        <p:txBody>
          <a:bodyPr wrap="none" rtlCol="0">
            <a:spAutoFit/>
          </a:bodyPr>
          <a:lstStyle/>
          <a:p>
            <a:pPr algn="ctr"/>
            <a:r>
              <a:rPr lang="en-US" sz="1600" b="1" dirty="0">
                <a:solidFill>
                  <a:srgbClr val="FFFFCC"/>
                </a:solidFill>
                <a:cs typeface="Arial" charset="0"/>
              </a:rPr>
              <a:t>Food</a:t>
            </a:r>
            <a:br>
              <a:rPr lang="en-US" sz="1600" b="1" dirty="0">
                <a:solidFill>
                  <a:srgbClr val="FFFFCC"/>
                </a:solidFill>
                <a:cs typeface="Arial" charset="0"/>
              </a:rPr>
            </a:br>
            <a:r>
              <a:rPr lang="en-US" sz="1600" b="1" dirty="0">
                <a:solidFill>
                  <a:srgbClr val="FFFFCC"/>
                </a:solidFill>
                <a:cs typeface="Arial" charset="0"/>
              </a:rPr>
              <a:t>Security</a:t>
            </a:r>
          </a:p>
        </p:txBody>
      </p:sp>
      <p:sp>
        <p:nvSpPr>
          <p:cNvPr id="22" name="TextBox 21"/>
          <p:cNvSpPr txBox="1"/>
          <p:nvPr/>
        </p:nvSpPr>
        <p:spPr>
          <a:xfrm>
            <a:off x="4336527" y="2743200"/>
            <a:ext cx="931665" cy="338554"/>
          </a:xfrm>
          <a:prstGeom prst="rect">
            <a:avLst/>
          </a:prstGeom>
          <a:noFill/>
        </p:spPr>
        <p:txBody>
          <a:bodyPr wrap="none" rtlCol="0">
            <a:spAutoFit/>
          </a:bodyPr>
          <a:lstStyle/>
          <a:p>
            <a:r>
              <a:rPr lang="en-US" sz="1600" b="1" dirty="0">
                <a:solidFill>
                  <a:srgbClr val="FFFFCC"/>
                </a:solidFill>
                <a:cs typeface="Arial" charset="0"/>
              </a:rPr>
              <a:t>Fisheries</a:t>
            </a:r>
          </a:p>
        </p:txBody>
      </p:sp>
      <p:sp>
        <p:nvSpPr>
          <p:cNvPr id="24" name="TextBox 23"/>
          <p:cNvSpPr txBox="1"/>
          <p:nvPr/>
        </p:nvSpPr>
        <p:spPr>
          <a:xfrm>
            <a:off x="2070928" y="2726934"/>
            <a:ext cx="793102" cy="338554"/>
          </a:xfrm>
          <a:prstGeom prst="rect">
            <a:avLst/>
          </a:prstGeom>
          <a:noFill/>
        </p:spPr>
        <p:txBody>
          <a:bodyPr wrap="none" rtlCol="0">
            <a:spAutoFit/>
          </a:bodyPr>
          <a:lstStyle/>
          <a:p>
            <a:r>
              <a:rPr lang="en-US" sz="1600" b="1" dirty="0">
                <a:solidFill>
                  <a:srgbClr val="FFFFCC"/>
                </a:solidFill>
                <a:cs typeface="Arial" charset="0"/>
              </a:rPr>
              <a:t>Forests</a:t>
            </a:r>
          </a:p>
        </p:txBody>
      </p:sp>
      <p:sp>
        <p:nvSpPr>
          <p:cNvPr id="27" name="Right Brace 26"/>
          <p:cNvSpPr/>
          <p:nvPr/>
        </p:nvSpPr>
        <p:spPr>
          <a:xfrm>
            <a:off x="7162800" y="3910535"/>
            <a:ext cx="381000" cy="2485597"/>
          </a:xfrm>
          <a:prstGeom prst="rightBrace">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 name="TextBox 27"/>
          <p:cNvSpPr txBox="1"/>
          <p:nvPr/>
        </p:nvSpPr>
        <p:spPr>
          <a:xfrm>
            <a:off x="7534945" y="4648200"/>
            <a:ext cx="1164871" cy="1569660"/>
          </a:xfrm>
          <a:prstGeom prst="rect">
            <a:avLst/>
          </a:prstGeom>
          <a:noFill/>
        </p:spPr>
        <p:txBody>
          <a:bodyPr wrap="none" rtlCol="0">
            <a:spAutoFit/>
          </a:bodyPr>
          <a:lstStyle/>
          <a:p>
            <a:pPr algn="ctr"/>
            <a:r>
              <a:rPr lang="en-US" sz="2400" dirty="0">
                <a:solidFill>
                  <a:prstClr val="white"/>
                </a:solidFill>
                <a:latin typeface="Tw Cen MT Condensed Extra Bold" panose="020B0803020202020204" pitchFamily="34" charset="0"/>
                <a:cs typeface="Arial" charset="0"/>
              </a:rPr>
              <a:t>Focal</a:t>
            </a:r>
            <a:br>
              <a:rPr lang="en-US" sz="2400" dirty="0">
                <a:solidFill>
                  <a:prstClr val="white"/>
                </a:solidFill>
                <a:latin typeface="Tw Cen MT Condensed Extra Bold" panose="020B0803020202020204" pitchFamily="34" charset="0"/>
                <a:cs typeface="Arial" charset="0"/>
              </a:rPr>
            </a:br>
            <a:r>
              <a:rPr lang="en-US" sz="2400" dirty="0">
                <a:solidFill>
                  <a:prstClr val="white"/>
                </a:solidFill>
                <a:latin typeface="Tw Cen MT Condensed Extra Bold" panose="020B0803020202020204" pitchFamily="34" charset="0"/>
                <a:cs typeface="Arial" charset="0"/>
              </a:rPr>
              <a:t>Area</a:t>
            </a:r>
            <a:br>
              <a:rPr lang="en-US" sz="2400" dirty="0">
                <a:solidFill>
                  <a:prstClr val="white"/>
                </a:solidFill>
                <a:latin typeface="Tw Cen MT Condensed Extra Bold" panose="020B0803020202020204" pitchFamily="34" charset="0"/>
                <a:cs typeface="Arial" charset="0"/>
              </a:rPr>
            </a:br>
            <a:r>
              <a:rPr lang="en-US" sz="2400" dirty="0">
                <a:solidFill>
                  <a:prstClr val="white"/>
                </a:solidFill>
                <a:latin typeface="Tw Cen MT Condensed Extra Bold" panose="020B0803020202020204" pitchFamily="34" charset="0"/>
                <a:cs typeface="Arial" charset="0"/>
              </a:rPr>
              <a:t>Strategy</a:t>
            </a:r>
            <a:br>
              <a:rPr lang="en-US" sz="2400" dirty="0">
                <a:solidFill>
                  <a:prstClr val="white"/>
                </a:solidFill>
                <a:latin typeface="Tw Cen MT Condensed Extra Bold" panose="020B0803020202020204" pitchFamily="34" charset="0"/>
                <a:cs typeface="Arial" charset="0"/>
              </a:rPr>
            </a:br>
            <a:r>
              <a:rPr lang="en-US" sz="2400" dirty="0">
                <a:solidFill>
                  <a:prstClr val="white"/>
                </a:solidFill>
                <a:latin typeface="Tw Cen MT Condensed Extra Bold" panose="020B0803020202020204" pitchFamily="34" charset="0"/>
                <a:cs typeface="Arial" charset="0"/>
              </a:rPr>
              <a:t>Delivery</a:t>
            </a:r>
          </a:p>
        </p:txBody>
      </p:sp>
      <p:sp>
        <p:nvSpPr>
          <p:cNvPr id="30" name="Left Brace 29"/>
          <p:cNvSpPr/>
          <p:nvPr/>
        </p:nvSpPr>
        <p:spPr>
          <a:xfrm>
            <a:off x="1250357" y="2438400"/>
            <a:ext cx="190500" cy="582858"/>
          </a:xfrm>
          <a:prstGeom prst="leftBrace">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152400" y="2557657"/>
            <a:ext cx="1213794" cy="400110"/>
          </a:xfrm>
          <a:prstGeom prst="rect">
            <a:avLst/>
          </a:prstGeom>
          <a:noFill/>
        </p:spPr>
        <p:txBody>
          <a:bodyPr wrap="none" rtlCol="0">
            <a:spAutoFit/>
          </a:bodyPr>
          <a:lstStyle/>
          <a:p>
            <a:r>
              <a:rPr lang="en-US" sz="2000" dirty="0">
                <a:solidFill>
                  <a:prstClr val="white"/>
                </a:solidFill>
                <a:latin typeface="Tw Cen MT Condensed Extra Bold" panose="020B0803020202020204" pitchFamily="34" charset="0"/>
                <a:cs typeface="Arial" charset="0"/>
              </a:rPr>
              <a:t>SD Themes</a:t>
            </a:r>
          </a:p>
        </p:txBody>
      </p:sp>
      <p:sp>
        <p:nvSpPr>
          <p:cNvPr id="3073" name="Rectangle 3072"/>
          <p:cNvSpPr/>
          <p:nvPr/>
        </p:nvSpPr>
        <p:spPr>
          <a:xfrm>
            <a:off x="3418977" y="0"/>
            <a:ext cx="1521570"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a:ln/>
                <a:solidFill>
                  <a:prstClr val="white"/>
                </a:solidFill>
                <a:effectLst>
                  <a:outerShdw blurRad="38100" dist="38100" dir="2700000" algn="tl">
                    <a:srgbClr val="000000">
                      <a:alpha val="43137"/>
                    </a:srgbClr>
                  </a:outerShdw>
                </a:effectLst>
                <a:latin typeface="Tw Cen MT Condensed Extra Bold" panose="020B0803020202020204" pitchFamily="34" charset="0"/>
                <a:cs typeface="Arial" charset="0"/>
              </a:rPr>
              <a:t>GEF-6</a:t>
            </a:r>
          </a:p>
        </p:txBody>
      </p:sp>
      <p:sp>
        <p:nvSpPr>
          <p:cNvPr id="3" name="TextBox 2"/>
          <p:cNvSpPr txBox="1"/>
          <p:nvPr/>
        </p:nvSpPr>
        <p:spPr>
          <a:xfrm>
            <a:off x="-114209" y="3124200"/>
            <a:ext cx="1527982" cy="830997"/>
          </a:xfrm>
          <a:prstGeom prst="rect">
            <a:avLst/>
          </a:prstGeom>
          <a:noFill/>
        </p:spPr>
        <p:txBody>
          <a:bodyPr wrap="none" rtlCol="0">
            <a:spAutoFit/>
          </a:bodyPr>
          <a:lstStyle/>
          <a:p>
            <a:pPr algn="ctr"/>
            <a:r>
              <a:rPr lang="en-US" sz="2400" dirty="0">
                <a:solidFill>
                  <a:prstClr val="white"/>
                </a:solidFill>
                <a:latin typeface="Tw Cen MT Condensed Extra Bold" panose="020B0803020202020204" pitchFamily="34" charset="0"/>
                <a:cs typeface="Arial" charset="0"/>
              </a:rPr>
              <a:t>Integrated </a:t>
            </a:r>
          </a:p>
          <a:p>
            <a:pPr algn="ctr"/>
            <a:r>
              <a:rPr lang="en-US" sz="2400" dirty="0">
                <a:solidFill>
                  <a:prstClr val="white"/>
                </a:solidFill>
                <a:latin typeface="Tw Cen MT Condensed Extra Bold" panose="020B0803020202020204" pitchFamily="34" charset="0"/>
                <a:cs typeface="Arial" charset="0"/>
              </a:rPr>
              <a:t>Approaches</a:t>
            </a:r>
          </a:p>
        </p:txBody>
      </p:sp>
      <p:sp>
        <p:nvSpPr>
          <p:cNvPr id="32" name="Left Brace 31"/>
          <p:cNvSpPr/>
          <p:nvPr/>
        </p:nvSpPr>
        <p:spPr>
          <a:xfrm>
            <a:off x="1219200" y="3124200"/>
            <a:ext cx="221657" cy="533400"/>
          </a:xfrm>
          <a:prstGeom prst="leftBrace">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 name="Rectangle 5"/>
          <p:cNvSpPr/>
          <p:nvPr/>
        </p:nvSpPr>
        <p:spPr>
          <a:xfrm>
            <a:off x="1722086" y="3134380"/>
            <a:ext cx="1370888" cy="400110"/>
          </a:xfrm>
          <a:prstGeom prst="rect">
            <a:avLst/>
          </a:prstGeom>
        </p:spPr>
        <p:txBody>
          <a:bodyPr wrap="none">
            <a:spAutoFit/>
          </a:bodyPr>
          <a:lstStyle/>
          <a:p>
            <a:pPr algn="ctr"/>
            <a:r>
              <a:rPr lang="en-US" sz="2000" b="1" dirty="0">
                <a:solidFill>
                  <a:prstClr val="white"/>
                </a:solidFill>
                <a:cs typeface="Arial" charset="0"/>
              </a:rPr>
              <a:t> </a:t>
            </a:r>
            <a:r>
              <a:rPr lang="en-US" sz="1600" b="1" u="sng" dirty="0">
                <a:solidFill>
                  <a:schemeClr val="bg1"/>
                </a:solidFill>
                <a:cs typeface="Arial" charset="0"/>
              </a:rPr>
              <a:t>Commodities</a:t>
            </a:r>
          </a:p>
        </p:txBody>
      </p:sp>
      <p:sp>
        <p:nvSpPr>
          <p:cNvPr id="7" name="TextBox 6"/>
          <p:cNvSpPr txBox="1"/>
          <p:nvPr/>
        </p:nvSpPr>
        <p:spPr>
          <a:xfrm>
            <a:off x="3119032" y="3200400"/>
            <a:ext cx="1257395" cy="584775"/>
          </a:xfrm>
          <a:prstGeom prst="rect">
            <a:avLst/>
          </a:prstGeom>
          <a:noFill/>
        </p:spPr>
        <p:txBody>
          <a:bodyPr wrap="none" rtlCol="0">
            <a:spAutoFit/>
          </a:bodyPr>
          <a:lstStyle/>
          <a:p>
            <a:pPr algn="ctr"/>
            <a:r>
              <a:rPr lang="en-US" sz="1600" b="1" dirty="0">
                <a:solidFill>
                  <a:prstClr val="white"/>
                </a:solidFill>
                <a:cs typeface="Arial" charset="0"/>
              </a:rPr>
              <a:t>Sub-Saharan</a:t>
            </a:r>
          </a:p>
          <a:p>
            <a:pPr algn="ctr"/>
            <a:r>
              <a:rPr lang="en-US" sz="1600" b="1" dirty="0">
                <a:solidFill>
                  <a:prstClr val="white"/>
                </a:solidFill>
                <a:cs typeface="Arial" charset="0"/>
              </a:rPr>
              <a:t>Africa FS</a:t>
            </a:r>
          </a:p>
        </p:txBody>
      </p:sp>
      <p:sp>
        <p:nvSpPr>
          <p:cNvPr id="9" name="Rectangle 8"/>
          <p:cNvSpPr/>
          <p:nvPr/>
        </p:nvSpPr>
        <p:spPr>
          <a:xfrm>
            <a:off x="5458231" y="3221623"/>
            <a:ext cx="647934" cy="338554"/>
          </a:xfrm>
          <a:prstGeom prst="rect">
            <a:avLst/>
          </a:prstGeom>
        </p:spPr>
        <p:txBody>
          <a:bodyPr wrap="none">
            <a:spAutoFit/>
          </a:bodyPr>
          <a:lstStyle/>
          <a:p>
            <a:r>
              <a:rPr lang="en-US" sz="1600" b="1" dirty="0">
                <a:solidFill>
                  <a:prstClr val="white"/>
                </a:solidFill>
                <a:cs typeface="Arial" charset="0"/>
              </a:rPr>
              <a:t>Cities</a:t>
            </a:r>
            <a:endParaRPr lang="en-US" sz="1600" dirty="0">
              <a:solidFill>
                <a:prstClr val="black"/>
              </a:solidFill>
              <a:cs typeface="Arial" charset="0"/>
            </a:endParaRPr>
          </a:p>
        </p:txBody>
      </p:sp>
    </p:spTree>
    <p:extLst>
      <p:ext uri="{BB962C8B-B14F-4D97-AF65-F5344CB8AC3E}">
        <p14:creationId xmlns:p14="http://schemas.microsoft.com/office/powerpoint/2010/main" val="148654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lstStyle/>
          <a:p>
            <a:r>
              <a:rPr lang="en-US" dirty="0" smtClean="0">
                <a:solidFill>
                  <a:schemeClr val="tx1"/>
                </a:solidFill>
              </a:rPr>
              <a:t>Strategic Plan for Biodiversity, 2011-2020</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39724"/>
            <a:ext cx="8153400" cy="407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8026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4aYn5V5jFEWWUk7WgowiEw"/>
</p:tagLst>
</file>

<file path=ppt/tags/tag101.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NCea0JENDEih8JZs2rHGgw"/>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AhR9gRsk0WnQY1kE_wtj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KMZ04oLXFUSVrCMyhDTDy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G24TzF8mUabOmJk3YJZQ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h7ytHpODgUCLxf9TDip95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nU6As5dWEucPpD3afVQj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HogWWY0Y02.c.yjCCyFwg"/>
</p:tagLst>
</file>

<file path=ppt/tags/tag27.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fOtRubB0tUaJ8i3JB8ohe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GfNWB_S.US2I5d1KDiHw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tHz3KRKnUE6b1CXViaG1k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g7MNucYBVUimMQROPt7oN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Lqya6AwmkunlGAOHBlpC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xP7cfv3hr06iLuLtUeeZw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7g0bClYoW0W5jNQofjhUk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eSqRdVqPrU.wT80H_wWit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bk1S5y6gOU2hQjadcdwz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qGqMtvTIx0SGZFwyuFWND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sSc9F6XaJ0eI_sSreR4oj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POOq8dj40kSfKPaQxx1DA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euSYx.Kv_k2EP9UtO6pzKQ"/>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c_BNa9OOlUCqGDZ0ToOid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sHYwD6nnD0.K2fntl1Frk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4FzZoffcgk.7j8FF8CWaIg"/>
</p:tagLst>
</file>

<file path=ppt/tags/tag43.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ogIzvSLlFEGYozAm.JwCx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G_J12REKTkmtaRCY4P2Qp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PvNzuRb6L0Ky2S4jmVflI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yXA6E74uBE2uT.ajYr6SE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ZIe9rB53EiQsS4b950.K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2obFtQDLeEaFdberQ2SvfA"/>
</p:tagLst>
</file>

<file path=ppt/tags/tag49.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KwUfpLFPrkumhxmCAuV11w"/>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hSXpjxe2p0mgTcec1J4mf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ziB98s2iD0ylcaI9K5nhA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GZIe9rB53EiQsS4b950.K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7908K1ANzkiW4K2ImdmGX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PvNzuRb6L0Ky2S4jmVflI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4FzZoffcgk.7j8FF8CWaIg"/>
</p:tagLst>
</file>

<file path=ppt/tags/tag56.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ogIzvSLlFEGYozAm.JwCx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G_J12REKTkmtaRCY4P2Qp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7908K1ANzkiW4K2ImdmGX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7908K1ANzkiW4K2ImdmGXQ"/>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7908K1ANzkiW4K2ImdmGX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uCezRSJfkOgNJ4kCJdMcQ"/>
</p:tagLst>
</file>

<file path=ppt/tags/tag62.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DtkduZivTkacY2tOYidSL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YhQNCOWxkkWieFuRdTOG9w"/>
</p:tagLst>
</file>

<file path=ppt/tags/tag64.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s9Q3YsOjOkqxiuM_IPUJz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YhQNCOWxkkWieFuRdTOG9w"/>
</p:tagLst>
</file>

<file path=ppt/tags/tag66.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s9Q3YsOjOkqxiuM_IPUJz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ioaNMFn7v0uRLvjBDX6wFQ"/>
</p:tagLst>
</file>

<file path=ppt/tags/tag6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9OwZOBrGbkqQr3Dpdd.ui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uCezRSJfkOgNJ4kCJdMcQ"/>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7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DtkduZivTkacY2tOYidSL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kBRsr.loik2M5KM6gy1Ysw"/>
</p:tagLst>
</file>

<file path=ppt/tags/tag72.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n.9AJLo2XkK7uhvJfAsxN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sx9recv530ObxWS_e.hLn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BlgmmDcRQESqAmMcuvw5n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KhM_W42L5kmzF6E7dF4LZ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tzLsWUFAgEKM39PE0CD0C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sx9recv530ObxWS_e.hLn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BlgmmDcRQESqAmMcuvw5n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YhQNCOWxkkWieFuRdTOG9w"/>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0.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s9Q3YsOjOkqxiuM_IPUJz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ioaNMFn7v0uRLvjBDX6wFQ"/>
</p:tagLst>
</file>

<file path=ppt/tags/tag82.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9OwZOBrGbkqQr3Dpdd.ui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uCezRSJfkOgNJ4kCJdMcQ"/>
</p:tagLst>
</file>

<file path=ppt/tags/tag84.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DtkduZivTkacY2tOYidSL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kBRsr.loik2M5KM6gy1Ysw"/>
</p:tagLst>
</file>

<file path=ppt/tags/tag86.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n.9AJLo2XkK7uhvJfAsxN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aZY2teRRq0iKHxKossDQ3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_pS9V2WW0kORfTsKpkLM_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FzcNaY5erkeDFkLiNlvjkQ"/>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jU4_b4GSM06KBXu84.Jk1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ylplK4Tt10Co_e_E3kVGs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Ycd3OIU7PEORJ46KbznmQ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bXEEi5fHZEaGqxxZkKd3l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OUcsC5XqIkyXvlZtbd3WE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1vZnMZI5zEmiSBuSkhgI.w"/>
</p:tagLst>
</file>

<file path=ppt/tags/tag97.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rfm_2Kx70WlKWPFJgQH4A"/>
</p:tagLst>
</file>

<file path=ppt/tags/tag98.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lH4kapiI8kWyw6JA_UQhAA"/>
</p:tagLst>
</file>

<file path=ppt/tags/tag99.xml><?xml version="1.0" encoding="utf-8"?>
<p:tagLst xmlns:a="http://schemas.openxmlformats.org/drawingml/2006/main" xmlns:r="http://schemas.openxmlformats.org/officeDocument/2006/relationships" xmlns:p="http://schemas.openxmlformats.org/presentationml/2006/main">
  <p:tag name="NAME" val="SingleBoatText"/>
  <p:tag name="THINKCELLSHAPEDONOTDELETE" val="pI6BySyswyUC5By57t7NGl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F_CF_ON0266">
  <a:themeElements>
    <a:clrScheme name="Current">
      <a:dk1>
        <a:srgbClr val="000000"/>
      </a:dk1>
      <a:lt1>
        <a:srgbClr val="FFFFFF"/>
      </a:lt1>
      <a:dk2>
        <a:srgbClr val="046435"/>
      </a:dk2>
      <a:lt2>
        <a:srgbClr val="AFAFAF"/>
      </a:lt2>
      <a:accent1>
        <a:srgbClr val="AACAE5"/>
      </a:accent1>
      <a:accent2>
        <a:srgbClr val="529474"/>
      </a:accent2>
      <a:accent3>
        <a:srgbClr val="486F13"/>
      </a:accent3>
      <a:accent4>
        <a:srgbClr val="046435"/>
      </a:accent4>
      <a:accent5>
        <a:srgbClr val="FF6600"/>
      </a:accent5>
      <a:accent6>
        <a:srgbClr val="808080"/>
      </a:accent6>
      <a:hlink>
        <a:srgbClr val="486F13"/>
      </a:hlink>
      <a:folHlink>
        <a:srgbClr val="046435"/>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46435"/>
        </a:dk2>
        <a:lt2>
          <a:srgbClr val="AFAFAF"/>
        </a:lt2>
        <a:accent1>
          <a:srgbClr val="AACAE5"/>
        </a:accent1>
        <a:accent2>
          <a:srgbClr val="529474"/>
        </a:accent2>
        <a:accent3>
          <a:srgbClr val="486F13"/>
        </a:accent3>
        <a:accent4>
          <a:srgbClr val="046435"/>
        </a:accent4>
        <a:accent5>
          <a:srgbClr val="FF6600"/>
        </a:accent5>
        <a:accent6>
          <a:srgbClr val="808080"/>
        </a:accent6>
        <a:hlink>
          <a:srgbClr val="486F13"/>
        </a:hlink>
        <a:folHlink>
          <a:srgbClr val="04643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1065</TotalTime>
  <Words>5280</Words>
  <Application>Microsoft Office PowerPoint</Application>
  <PresentationFormat>On-screen Show (4:3)</PresentationFormat>
  <Paragraphs>531</Paragraphs>
  <Slides>35</Slides>
  <Notes>35</Notes>
  <HiddenSlides>0</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35</vt:i4>
      </vt:variant>
    </vt:vector>
  </HeadingPairs>
  <TitlesOfParts>
    <vt:vector size="55" baseType="lpstr">
      <vt:lpstr>ＭＳ Ｐゴシック</vt:lpstr>
      <vt:lpstr>Arial</vt:lpstr>
      <vt:lpstr>Calibri</vt:lpstr>
      <vt:lpstr>Lucida Grande</vt:lpstr>
      <vt:lpstr>Palatino</vt:lpstr>
      <vt:lpstr>Times</vt:lpstr>
      <vt:lpstr>Times New Roman</vt:lpstr>
      <vt:lpstr>Tw Cen MT Condensed</vt:lpstr>
      <vt:lpstr>Tw Cen MT Condensed Extra Bold</vt:lpstr>
      <vt:lpstr>Verdana</vt:lpstr>
      <vt:lpstr>ヒラギノ角ゴ Pro W3</vt:lpstr>
      <vt:lpstr>Office Theme</vt:lpstr>
      <vt:lpstr>1_GEF_CF_ON0266</vt:lpstr>
      <vt:lpstr>1_Office Theme</vt:lpstr>
      <vt:lpstr>3_Office Theme</vt:lpstr>
      <vt:lpstr>4_Office Theme</vt:lpstr>
      <vt:lpstr>2_Office Theme</vt:lpstr>
      <vt:lpstr>5_Office Theme</vt:lpstr>
      <vt:lpstr>6_Office Theme</vt:lpstr>
      <vt:lpstr>think-cell Slide</vt:lpstr>
      <vt:lpstr>GEF-6 Biodiversity Strategy </vt:lpstr>
      <vt:lpstr>GEF-6 Biodiversity Strategy</vt:lpstr>
      <vt:lpstr>PowerPoint Presentation</vt:lpstr>
      <vt:lpstr>PowerPoint Presentation</vt:lpstr>
      <vt:lpstr>  </vt:lpstr>
      <vt:lpstr>PowerPoint Presentation</vt:lpstr>
      <vt:lpstr>Strategic targeting of drivers and pressures within GEF interventions is needed to deliver global environmental benefits at scale:  impacts what we do, who we work with, and how we do it. </vt:lpstr>
      <vt:lpstr>PowerPoint Presentation</vt:lpstr>
      <vt:lpstr>Strategic Plan for Biodiversity, 2011-2020</vt:lpstr>
      <vt:lpstr>PowerPoint Presentation</vt:lpstr>
      <vt:lpstr>PowerPoint Presentation</vt:lpstr>
      <vt:lpstr>GEF-6 Biodiversity Strategy</vt:lpstr>
      <vt:lpstr>Biodiversity Strategy: Objectives and Programs</vt:lpstr>
      <vt:lpstr>Program 1: Sustainability of PA Systems</vt:lpstr>
      <vt:lpstr>Program 2: Expanding the Reach</vt:lpstr>
      <vt:lpstr>Biodiversity Strategy: Objectives and Programs</vt:lpstr>
      <vt:lpstr>Program 3: Preventing Extinction</vt:lpstr>
      <vt:lpstr>Program 3: Preventing Extinction</vt:lpstr>
      <vt:lpstr>Program 4: IAS</vt:lpstr>
      <vt:lpstr>Program 5: Biosafety</vt:lpstr>
      <vt:lpstr>Biodiversity Strategy: Objectives and Programs</vt:lpstr>
      <vt:lpstr>Program 6: Ridge to Reef+</vt:lpstr>
      <vt:lpstr>Program 7: Agrobiodiversity</vt:lpstr>
      <vt:lpstr>Program 8: ABS</vt:lpstr>
      <vt:lpstr>Biodiversity Strategy: Objectives and Programs</vt:lpstr>
      <vt:lpstr>Program 9: Human-Biodiversity Interface</vt:lpstr>
      <vt:lpstr>Program 10: Integration of BD and ES into Development and Finance Planning</vt:lpstr>
      <vt:lpstr>PowerPoint Presentation</vt:lpstr>
      <vt:lpstr>International Waters Strategy: Objectives and Programs</vt:lpstr>
      <vt:lpstr>Land Degradation Strategy:  Objectives and Programs</vt:lpstr>
      <vt:lpstr>GEF-6 CCM Strategy</vt:lpstr>
      <vt:lpstr>PowerPoint Presentation</vt:lpstr>
      <vt:lpstr>PowerPoint Presentation</vt:lpstr>
      <vt:lpstr>Strategic Plan Implementation and Aichi Target Achievement Will Benefit from Multiple Funding Streams in GEF-6</vt:lpstr>
      <vt:lpstr>PowerPoint Presentation</vt:lpstr>
    </vt:vector>
  </TitlesOfParts>
  <Company>The World Bank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GEF-6 Biodiversity Strategy</dc:title>
  <dc:creator>Mark Thomas Zimsky</dc:creator>
  <cp:lastModifiedBy>Nicolas Alejandro Marquez Pizzanelli</cp:lastModifiedBy>
  <cp:revision>67</cp:revision>
  <dcterms:created xsi:type="dcterms:W3CDTF">2014-09-29T01:30:53Z</dcterms:created>
  <dcterms:modified xsi:type="dcterms:W3CDTF">2015-02-23T17:29:31Z</dcterms:modified>
</cp:coreProperties>
</file>