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14" r:id="rId2"/>
  </p:sldMasterIdLst>
  <p:notesMasterIdLst>
    <p:notesMasterId r:id="rId8"/>
  </p:notesMasterIdLst>
  <p:handoutMasterIdLst>
    <p:handoutMasterId r:id="rId9"/>
  </p:handoutMasterIdLst>
  <p:sldIdLst>
    <p:sldId id="267" r:id="rId3"/>
    <p:sldId id="258" r:id="rId4"/>
    <p:sldId id="265" r:id="rId5"/>
    <p:sldId id="268" r:id="rId6"/>
    <p:sldId id="266" r:id="rId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107" d="100"/>
          <a:sy n="107" d="100"/>
        </p:scale>
        <p:origin x="-17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B9E133-EFDC-7343-8622-455A01CF477E}" type="doc">
      <dgm:prSet loTypeId="urn:microsoft.com/office/officeart/2005/8/layout/venn1" loCatId="relationship" qsTypeId="urn:microsoft.com/office/officeart/2005/8/quickstyle/simple4" qsCatId="simple" csTypeId="urn:microsoft.com/office/officeart/2005/8/colors/accent1_2" csCatId="accent1" phldr="1"/>
      <dgm:spPr/>
    </dgm:pt>
    <dgm:pt modelId="{F0DDA28D-B4E2-0144-AE47-A5FCAFB3D897}">
      <dgm:prSet phldrT="[Text]"/>
      <dgm:spPr/>
      <dgm:t>
        <a:bodyPr/>
        <a:lstStyle/>
        <a:p>
          <a:r>
            <a:rPr lang="en-US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CBD</a:t>
          </a:r>
          <a:endParaRPr lang="en-US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BC39601C-8247-3C40-A26E-9839F6C03C25}" type="parTrans" cxnId="{12B2D6D7-858D-D04F-9E52-3B01EF1A2513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C1E1F719-D65F-C241-8388-4C1DAD004E9B}" type="sibTrans" cxnId="{12B2D6D7-858D-D04F-9E52-3B01EF1A2513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A91F4093-3381-9E4E-A03C-2DD2C5E5B400}">
      <dgm:prSet phldrT="[Text]"/>
      <dgm:spPr/>
      <dgm:t>
        <a:bodyPr/>
        <a:lstStyle/>
        <a:p>
          <a:r>
            <a:rPr lang="en-US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UNFCCC</a:t>
          </a:r>
          <a:endParaRPr lang="en-US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0EB36EC7-E8D6-D343-BD0E-9E4DD3696E1D}" type="parTrans" cxnId="{AEF50FB6-5087-894B-B501-CBEFF332B5A8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0D17C2FC-74C4-224C-BC7A-DBEE8E84501A}" type="sibTrans" cxnId="{AEF50FB6-5087-894B-B501-CBEFF332B5A8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C0CB367F-AD06-4840-9E4E-AD8F3B4CDF33}">
      <dgm:prSet phldrT="[Text]"/>
      <dgm:spPr/>
      <dgm:t>
        <a:bodyPr/>
        <a:lstStyle/>
        <a:p>
          <a:r>
            <a:rPr lang="en-US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UNCCD</a:t>
          </a:r>
          <a:endParaRPr lang="en-US" b="1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85F41243-A7E9-7F4E-B68D-F8172F63C0AA}" type="parTrans" cxnId="{0D389465-4A5A-174B-9E1D-FCDF3B678FD2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D91D25F0-A73C-F442-B8C7-6CEB35288A5D}" type="sibTrans" cxnId="{0D389465-4A5A-174B-9E1D-FCDF3B678FD2}">
      <dgm:prSet/>
      <dgm:spPr/>
      <dgm:t>
        <a:bodyPr/>
        <a:lstStyle/>
        <a:p>
          <a:endParaRPr lang="en-US" b="1" cap="none" spc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gm:t>
    </dgm:pt>
    <dgm:pt modelId="{46AC0F16-4865-EE40-B87B-4E5E33ED78B3}" type="pres">
      <dgm:prSet presAssocID="{3EB9E133-EFDC-7343-8622-455A01CF477E}" presName="compositeShape" presStyleCnt="0">
        <dgm:presLayoutVars>
          <dgm:chMax val="7"/>
          <dgm:dir/>
          <dgm:resizeHandles val="exact"/>
        </dgm:presLayoutVars>
      </dgm:prSet>
      <dgm:spPr/>
    </dgm:pt>
    <dgm:pt modelId="{E3C96A64-A74B-0E43-8722-BFF399DAC9E1}" type="pres">
      <dgm:prSet presAssocID="{F0DDA28D-B4E2-0144-AE47-A5FCAFB3D897}" presName="circ1" presStyleLbl="vennNode1" presStyleIdx="0" presStyleCnt="3"/>
      <dgm:spPr/>
      <dgm:t>
        <a:bodyPr/>
        <a:lstStyle/>
        <a:p>
          <a:endParaRPr lang="en-US"/>
        </a:p>
      </dgm:t>
    </dgm:pt>
    <dgm:pt modelId="{676232B4-31BD-B642-8169-5E7A66F32AEB}" type="pres">
      <dgm:prSet presAssocID="{F0DDA28D-B4E2-0144-AE47-A5FCAFB3D89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7FEC61-F6AE-2F48-AF0D-3CF535773016}" type="pres">
      <dgm:prSet presAssocID="{A91F4093-3381-9E4E-A03C-2DD2C5E5B400}" presName="circ2" presStyleLbl="vennNode1" presStyleIdx="1" presStyleCnt="3"/>
      <dgm:spPr/>
      <dgm:t>
        <a:bodyPr/>
        <a:lstStyle/>
        <a:p>
          <a:endParaRPr lang="en-US"/>
        </a:p>
      </dgm:t>
    </dgm:pt>
    <dgm:pt modelId="{3BA8037A-1E06-3F43-8F6A-9AEB8B4F069A}" type="pres">
      <dgm:prSet presAssocID="{A91F4093-3381-9E4E-A03C-2DD2C5E5B40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F1027E-0EEF-574D-8ABC-3FF90101F3B9}" type="pres">
      <dgm:prSet presAssocID="{C0CB367F-AD06-4840-9E4E-AD8F3B4CDF33}" presName="circ3" presStyleLbl="vennNode1" presStyleIdx="2" presStyleCnt="3"/>
      <dgm:spPr/>
      <dgm:t>
        <a:bodyPr/>
        <a:lstStyle/>
        <a:p>
          <a:endParaRPr lang="en-US"/>
        </a:p>
      </dgm:t>
    </dgm:pt>
    <dgm:pt modelId="{AFD27A47-44E3-1C49-A3DD-E530987BAAF6}" type="pres">
      <dgm:prSet presAssocID="{C0CB367F-AD06-4840-9E4E-AD8F3B4CDF3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F50FB6-5087-894B-B501-CBEFF332B5A8}" srcId="{3EB9E133-EFDC-7343-8622-455A01CF477E}" destId="{A91F4093-3381-9E4E-A03C-2DD2C5E5B400}" srcOrd="1" destOrd="0" parTransId="{0EB36EC7-E8D6-D343-BD0E-9E4DD3696E1D}" sibTransId="{0D17C2FC-74C4-224C-BC7A-DBEE8E84501A}"/>
    <dgm:cxn modelId="{12B2D6D7-858D-D04F-9E52-3B01EF1A2513}" srcId="{3EB9E133-EFDC-7343-8622-455A01CF477E}" destId="{F0DDA28D-B4E2-0144-AE47-A5FCAFB3D897}" srcOrd="0" destOrd="0" parTransId="{BC39601C-8247-3C40-A26E-9839F6C03C25}" sibTransId="{C1E1F719-D65F-C241-8388-4C1DAD004E9B}"/>
    <dgm:cxn modelId="{FDA79649-A712-F74D-84FD-98F1A6E06B89}" type="presOf" srcId="{A91F4093-3381-9E4E-A03C-2DD2C5E5B400}" destId="{3BA8037A-1E06-3F43-8F6A-9AEB8B4F069A}" srcOrd="1" destOrd="0" presId="urn:microsoft.com/office/officeart/2005/8/layout/venn1"/>
    <dgm:cxn modelId="{C9BD0A89-CA22-8340-820A-2F509D5E0E5E}" type="presOf" srcId="{F0DDA28D-B4E2-0144-AE47-A5FCAFB3D897}" destId="{E3C96A64-A74B-0E43-8722-BFF399DAC9E1}" srcOrd="0" destOrd="0" presId="urn:microsoft.com/office/officeart/2005/8/layout/venn1"/>
    <dgm:cxn modelId="{2C9FD412-8042-EC40-A6CF-35551F5A54B8}" type="presOf" srcId="{F0DDA28D-B4E2-0144-AE47-A5FCAFB3D897}" destId="{676232B4-31BD-B642-8169-5E7A66F32AEB}" srcOrd="1" destOrd="0" presId="urn:microsoft.com/office/officeart/2005/8/layout/venn1"/>
    <dgm:cxn modelId="{9F63EB07-18A8-B941-B955-BBCCD3874918}" type="presOf" srcId="{3EB9E133-EFDC-7343-8622-455A01CF477E}" destId="{46AC0F16-4865-EE40-B87B-4E5E33ED78B3}" srcOrd="0" destOrd="0" presId="urn:microsoft.com/office/officeart/2005/8/layout/venn1"/>
    <dgm:cxn modelId="{DA715AC4-086A-CB4D-9581-8A630EC85EA6}" type="presOf" srcId="{C0CB367F-AD06-4840-9E4E-AD8F3B4CDF33}" destId="{33F1027E-0EEF-574D-8ABC-3FF90101F3B9}" srcOrd="0" destOrd="0" presId="urn:microsoft.com/office/officeart/2005/8/layout/venn1"/>
    <dgm:cxn modelId="{FDAA4648-8BB7-5B41-AB8E-7AFD84C9C213}" type="presOf" srcId="{C0CB367F-AD06-4840-9E4E-AD8F3B4CDF33}" destId="{AFD27A47-44E3-1C49-A3DD-E530987BAAF6}" srcOrd="1" destOrd="0" presId="urn:microsoft.com/office/officeart/2005/8/layout/venn1"/>
    <dgm:cxn modelId="{0D389465-4A5A-174B-9E1D-FCDF3B678FD2}" srcId="{3EB9E133-EFDC-7343-8622-455A01CF477E}" destId="{C0CB367F-AD06-4840-9E4E-AD8F3B4CDF33}" srcOrd="2" destOrd="0" parTransId="{85F41243-A7E9-7F4E-B68D-F8172F63C0AA}" sibTransId="{D91D25F0-A73C-F442-B8C7-6CEB35288A5D}"/>
    <dgm:cxn modelId="{E3C2CF80-8A22-DE4C-9EEC-CB2199AFAC09}" type="presOf" srcId="{A91F4093-3381-9E4E-A03C-2DD2C5E5B400}" destId="{297FEC61-F6AE-2F48-AF0D-3CF535773016}" srcOrd="0" destOrd="0" presId="urn:microsoft.com/office/officeart/2005/8/layout/venn1"/>
    <dgm:cxn modelId="{911DA140-8FB6-5447-9875-97781EA1690E}" type="presParOf" srcId="{46AC0F16-4865-EE40-B87B-4E5E33ED78B3}" destId="{E3C96A64-A74B-0E43-8722-BFF399DAC9E1}" srcOrd="0" destOrd="0" presId="urn:microsoft.com/office/officeart/2005/8/layout/venn1"/>
    <dgm:cxn modelId="{86B0073D-251B-6B42-BD71-934F771727DA}" type="presParOf" srcId="{46AC0F16-4865-EE40-B87B-4E5E33ED78B3}" destId="{676232B4-31BD-B642-8169-5E7A66F32AEB}" srcOrd="1" destOrd="0" presId="urn:microsoft.com/office/officeart/2005/8/layout/venn1"/>
    <dgm:cxn modelId="{466EB0C3-9E79-0546-AB26-05E4A5D5934E}" type="presParOf" srcId="{46AC0F16-4865-EE40-B87B-4E5E33ED78B3}" destId="{297FEC61-F6AE-2F48-AF0D-3CF535773016}" srcOrd="2" destOrd="0" presId="urn:microsoft.com/office/officeart/2005/8/layout/venn1"/>
    <dgm:cxn modelId="{57E1FF14-139B-B141-A38F-5489F534C3EB}" type="presParOf" srcId="{46AC0F16-4865-EE40-B87B-4E5E33ED78B3}" destId="{3BA8037A-1E06-3F43-8F6A-9AEB8B4F069A}" srcOrd="3" destOrd="0" presId="urn:microsoft.com/office/officeart/2005/8/layout/venn1"/>
    <dgm:cxn modelId="{C0499204-C629-7A46-B246-A5C6AB127F59}" type="presParOf" srcId="{46AC0F16-4865-EE40-B87B-4E5E33ED78B3}" destId="{33F1027E-0EEF-574D-8ABC-3FF90101F3B9}" srcOrd="4" destOrd="0" presId="urn:microsoft.com/office/officeart/2005/8/layout/venn1"/>
    <dgm:cxn modelId="{69E5F52C-A1E9-A448-8A17-262D843DDCCA}" type="presParOf" srcId="{46AC0F16-4865-EE40-B87B-4E5E33ED78B3}" destId="{AFD27A47-44E3-1C49-A3DD-E530987BAAF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C96A64-A74B-0E43-8722-BFF399DAC9E1}">
      <dsp:nvSpPr>
        <dsp:cNvPr id="0" name=""/>
        <dsp:cNvSpPr/>
      </dsp:nvSpPr>
      <dsp:spPr>
        <a:xfrm>
          <a:off x="2797968" y="54867"/>
          <a:ext cx="2633662" cy="2633662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alpha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CBD</a:t>
          </a:r>
          <a:endParaRPr lang="en-US" sz="31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3149123" y="515758"/>
        <a:ext cx="1931352" cy="1185147"/>
      </dsp:txXfrm>
    </dsp:sp>
    <dsp:sp modelId="{297FEC61-F6AE-2F48-AF0D-3CF535773016}">
      <dsp:nvSpPr>
        <dsp:cNvPr id="0" name=""/>
        <dsp:cNvSpPr/>
      </dsp:nvSpPr>
      <dsp:spPr>
        <a:xfrm>
          <a:off x="3748282" y="1700906"/>
          <a:ext cx="2633662" cy="2633662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alpha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UNFCCC</a:t>
          </a:r>
          <a:endParaRPr lang="en-US" sz="31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4553743" y="2381269"/>
        <a:ext cx="1580197" cy="1448514"/>
      </dsp:txXfrm>
    </dsp:sp>
    <dsp:sp modelId="{33F1027E-0EEF-574D-8ABC-3FF90101F3B9}">
      <dsp:nvSpPr>
        <dsp:cNvPr id="0" name=""/>
        <dsp:cNvSpPr/>
      </dsp:nvSpPr>
      <dsp:spPr>
        <a:xfrm>
          <a:off x="1847655" y="1700906"/>
          <a:ext cx="2633662" cy="2633662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alpha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UNCCD</a:t>
          </a:r>
          <a:endParaRPr lang="en-US" sz="3100" b="1" kern="1200" cap="none" spc="0" dirty="0">
            <a:ln w="12700">
              <a:solidFill>
                <a:schemeClr val="tx2">
                  <a:satMod val="155000"/>
                </a:schemeClr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</dsp:txBody>
      <dsp:txXfrm>
        <a:off x="2095658" y="2381269"/>
        <a:ext cx="1580197" cy="14485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6659" tIns="48330" rIns="96659" bIns="48330" rtlCol="0"/>
          <a:lstStyle>
            <a:lvl1pPr algn="l">
              <a:defRPr sz="1300"/>
            </a:lvl1pPr>
          </a:lstStyle>
          <a:p>
            <a:r>
              <a:rPr lang="en-US" smtClean="0"/>
              <a:t>GEF Expanded Constituency Workshop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1"/>
            <a:ext cx="3169920" cy="480060"/>
          </a:xfrm>
          <a:prstGeom prst="rect">
            <a:avLst/>
          </a:prstGeom>
        </p:spPr>
        <p:txBody>
          <a:bodyPr vert="horz" lIns="96659" tIns="48330" rIns="96659" bIns="48330" rtlCol="0"/>
          <a:lstStyle>
            <a:lvl1pPr algn="r">
              <a:defRPr sz="1300"/>
            </a:lvl1pPr>
          </a:lstStyle>
          <a:p>
            <a:r>
              <a:rPr lang="en-US" smtClean="0"/>
              <a:t>March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0060"/>
          </a:xfrm>
          <a:prstGeom prst="rect">
            <a:avLst/>
          </a:prstGeom>
        </p:spPr>
        <p:txBody>
          <a:bodyPr vert="horz" lIns="96659" tIns="48330" rIns="96659" bIns="48330" rtlCol="0" anchor="b"/>
          <a:lstStyle>
            <a:lvl1pPr algn="l">
              <a:defRPr sz="1300"/>
            </a:lvl1pPr>
          </a:lstStyle>
          <a:p>
            <a:r>
              <a:rPr lang="en-US" smtClean="0"/>
              <a:t>Belize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5"/>
            <a:ext cx="3169920" cy="480060"/>
          </a:xfrm>
          <a:prstGeom prst="rect">
            <a:avLst/>
          </a:prstGeom>
        </p:spPr>
        <p:txBody>
          <a:bodyPr vert="horz" lIns="96659" tIns="48330" rIns="96659" bIns="48330" rtlCol="0" anchor="b"/>
          <a:lstStyle>
            <a:lvl1pPr algn="r">
              <a:defRPr sz="1300"/>
            </a:lvl1pPr>
          </a:lstStyle>
          <a:p>
            <a:fld id="{4A31E8F5-4E26-4106-97E2-85A9EC2F4C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GEF Expanded Constituency Workshop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March 2011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Belize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3E3C66-43D5-4BEB-B9B3-18D48D84D2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3E3C66-43D5-4BEB-B9B3-18D48D84D2C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March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Belize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GEF Expanded Constituency Workshop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F73E6-B294-4548-88DB-4E3D9BCF93BB}" type="datetimeFigureOut">
              <a:rPr lang="en-US"/>
              <a:pPr>
                <a:defRPr/>
              </a:pPr>
              <a:t>8/15/2012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9B1A8-326F-4474-A93A-DFEAFCB84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D0EFB-4647-4DD9-A67D-33187D50C990}" type="datetimeFigureOut">
              <a:rPr lang="en-US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8A65A-D707-4928-8CB3-AB8E1B055C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87B46-CBF7-4381-A0D3-DD604303E735}" type="datetimeFigureOut">
              <a:rPr lang="en-US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E3B12-3AB1-44E5-8F23-23583518D4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F11E3-EC8C-4126-BEAB-735E2EC84B3A}" type="datetimeFigureOut">
              <a:rPr lang="en-US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37927-73DD-4E0B-92CF-F3FC53D578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8/15/2012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AE2E0-60A6-4184-99C7-D663B7A037B4}" type="datetimeFigureOut">
              <a:rPr lang="en-US"/>
              <a:pPr>
                <a:defRPr/>
              </a:pPr>
              <a:t>8/15/2012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62A52-5172-43B4-B4AB-C57328C987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C26B7-422E-4282-89A2-0ED284C68F98}" type="datetimeFigureOut">
              <a:rPr lang="en-US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8D907-7520-4ECF-979F-743B9DA1DD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51CEF-6432-481F-8E4C-C80CA8DBC43E}" type="datetimeFigureOut">
              <a:rPr lang="en-US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EC9BD-0EC8-4889-B807-BA99ED36BD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4E9F8-5E1C-4D44-AF37-0EB938E77A8D}" type="datetimeFigureOut">
              <a:rPr lang="en-US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6680B-5CF9-43B1-819D-7653445FBC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DA7BF-CD2F-4434-A41A-E32D80B67125}" type="datetimeFigureOut">
              <a:rPr lang="en-US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C2E3A-253E-4DC3-BBA6-7D525922FF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64051-1016-4674-962F-61103F473110}" type="datetimeFigureOut">
              <a:rPr lang="en-US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61828-E759-41D1-9A42-D23ACE75EC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AA10E-8916-482E-B8CB-D1C82AE356EE}" type="datetimeFigureOut">
              <a:rPr lang="en-US"/>
              <a:pPr>
                <a:defRPr/>
              </a:pPr>
              <a:t>8/15/2012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FEBA2-49D6-47E8-BC42-ADF0CB5B16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A310DB-3FCD-4A7C-8AED-A49EE3660BAF}" type="datetimeFigureOut">
              <a:rPr lang="en-US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F7206C-6C6D-4B10-9C8D-23B73BE7CB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13" r:id="rId9"/>
    <p:sldLayoutId id="2147483709" r:id="rId10"/>
    <p:sldLayoutId id="214748371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8/15/2012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4000" b="1" dirty="0" smtClean="0">
                <a:solidFill>
                  <a:srgbClr val="00642D"/>
                </a:solidFill>
                <a:latin typeface="Arial" charset="0"/>
                <a:ea typeface="+mn-ea"/>
                <a:cs typeface="Arial" charset="0"/>
              </a:rPr>
              <a:t>GEF Cross Cutting Capacity Development Strategy</a:t>
            </a:r>
            <a:endParaRPr lang="en-US" sz="4000" b="1" dirty="0">
              <a:solidFill>
                <a:srgbClr val="00642D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990600" y="3810000"/>
            <a:ext cx="72390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00642D"/>
                </a:solidFill>
              </a:rPr>
              <a:t>GEF Expanded Constituency Workshop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00642D"/>
                </a:solidFill>
              </a:rPr>
              <a:t>4 to 6 September 2012</a:t>
            </a:r>
            <a:endParaRPr lang="en-US" sz="2800" b="1" dirty="0" smtClean="0">
              <a:solidFill>
                <a:srgbClr val="00642D"/>
              </a:solidFill>
            </a:endParaRPr>
          </a:p>
          <a:p>
            <a:pPr algn="ctr" eaLnBrk="1" hangingPunct="1">
              <a:lnSpc>
                <a:spcPct val="80000"/>
              </a:lnSpc>
              <a:defRPr/>
            </a:pPr>
            <a:endParaRPr lang="en-US" sz="2800" b="1" dirty="0" smtClean="0">
              <a:solidFill>
                <a:srgbClr val="00642D"/>
              </a:solidFill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en-US" sz="2800" b="1" dirty="0" smtClean="0">
                <a:solidFill>
                  <a:srgbClr val="00642D"/>
                </a:solidFill>
              </a:rPr>
              <a:t>Abidjan, Cote d’Ivoire</a:t>
            </a:r>
            <a:endParaRPr lang="en-US" sz="2800" b="1" dirty="0" smtClean="0">
              <a:solidFill>
                <a:srgbClr val="00642D"/>
              </a:solidFill>
            </a:endParaRPr>
          </a:p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 smtClean="0">
              <a:solidFill>
                <a:srgbClr val="00642D"/>
              </a:solidFill>
              <a:latin typeface="Calibri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200" b="1" dirty="0" smtClean="0">
              <a:solidFill>
                <a:srgbClr val="00642D"/>
              </a:solidFill>
              <a:latin typeface="Calibri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200" b="1" dirty="0" smtClean="0">
              <a:solidFill>
                <a:srgbClr val="00642D"/>
              </a:solidFill>
              <a:latin typeface="Calibri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12954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3000" b="1" dirty="0" smtClean="0"/>
              <a:t>Targeted CCCD projects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495800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en-US" sz="2800" dirty="0" smtClean="0"/>
              <a:t>Will focus on particular set of countries’ underlying individual, organizational and systemic capacities to meet and sustain global environmental commitments,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2800" dirty="0" smtClean="0"/>
              <a:t>Based on assessment of capacity needs (NCSA) (</a:t>
            </a:r>
            <a:r>
              <a:rPr lang="en-US" sz="2800" dirty="0" err="1" smtClean="0"/>
              <a:t>www.thegef.org/gef/NCSA</a:t>
            </a:r>
            <a:r>
              <a:rPr lang="en-US" sz="2800" dirty="0" smtClean="0"/>
              <a:t>)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2800" dirty="0" smtClean="0"/>
              <a:t>Targeting the three Rio Conventions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2800" dirty="0" smtClean="0"/>
              <a:t>Multifocal (to benefit at least two focal areas)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pPr algn="ctr" eaLnBrk="1" hangingPunct="1"/>
            <a:r>
              <a:rPr lang="en-US" sz="3200" dirty="0" smtClean="0"/>
              <a:t>Strategic objectives for cross-cutting capacity development inGEF-5 (available 44 </a:t>
            </a:r>
            <a:r>
              <a:rPr lang="en-US" sz="3200" dirty="0" err="1" smtClean="0"/>
              <a:t>mln</a:t>
            </a:r>
            <a:r>
              <a:rPr lang="en-US" sz="3200" dirty="0" smtClean="0"/>
              <a:t> USD)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343400"/>
          </a:xfrm>
        </p:spPr>
        <p:txBody>
          <a:bodyPr/>
          <a:lstStyle/>
          <a:p>
            <a:r>
              <a:rPr lang="en-US" sz="2400" b="1" dirty="0" smtClean="0"/>
              <a:t>CD 1</a:t>
            </a:r>
            <a:r>
              <a:rPr lang="en-US" sz="2400" dirty="0" smtClean="0"/>
              <a:t>:  Enhance capacities of stakeholders for engagement through consultative process</a:t>
            </a:r>
          </a:p>
          <a:p>
            <a:r>
              <a:rPr lang="en-GB" sz="2400" b="1" dirty="0" smtClean="0"/>
              <a:t>CD 2</a:t>
            </a:r>
            <a:r>
              <a:rPr lang="en-GB" sz="2400" dirty="0" smtClean="0"/>
              <a:t>: Generate, access and use of information and knowledge</a:t>
            </a:r>
            <a:endParaRPr lang="en-US" sz="2400" dirty="0" smtClean="0"/>
          </a:p>
          <a:p>
            <a:r>
              <a:rPr lang="en-GB" sz="2400" b="1" dirty="0" smtClean="0"/>
              <a:t>CD 3</a:t>
            </a:r>
            <a:r>
              <a:rPr lang="en-GB" sz="2400" dirty="0" smtClean="0"/>
              <a:t>: Strengthened capacities for policy and legislation  development for achieving global benefits</a:t>
            </a:r>
            <a:endParaRPr lang="en-US" sz="2400" dirty="0" smtClean="0"/>
          </a:p>
          <a:p>
            <a:r>
              <a:rPr lang="en-GB" sz="2400" b="1" dirty="0" smtClean="0"/>
              <a:t>CD 4</a:t>
            </a:r>
            <a:r>
              <a:rPr lang="en-GB" sz="2400" dirty="0" smtClean="0"/>
              <a:t>: Strengthened capacities for management and implementation of convention guidelines</a:t>
            </a:r>
            <a:endParaRPr lang="en-US" sz="2400" dirty="0" smtClean="0"/>
          </a:p>
          <a:p>
            <a:r>
              <a:rPr lang="en-US" sz="2400" b="1" dirty="0" smtClean="0"/>
              <a:t>CD 5</a:t>
            </a:r>
            <a:r>
              <a:rPr lang="en-US" sz="2400" dirty="0" smtClean="0"/>
              <a:t>: Capacities enhanced to monitor and evaluate environmental impacts and trends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synergies amongst convention guidelines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sz="4400" dirty="0" smtClean="0"/>
              <a:t>Drafting the PIF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389437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1) Same GEF criteria apply (incremental reasoning, consistency with focal areas objectives, GEB, etc.)</a:t>
            </a:r>
          </a:p>
          <a:p>
            <a:pPr>
              <a:buNone/>
            </a:pPr>
            <a:r>
              <a:rPr lang="en-US" dirty="0" smtClean="0"/>
              <a:t>2) Provide co-financing at least with ratio 1:1; Cash co-financing is required</a:t>
            </a:r>
          </a:p>
          <a:p>
            <a:pPr>
              <a:buNone/>
            </a:pPr>
            <a:r>
              <a:rPr lang="en-US" dirty="0" smtClean="0"/>
              <a:t>3) Can be MSPs or </a:t>
            </a:r>
            <a:r>
              <a:rPr lang="en-US" dirty="0" err="1" smtClean="0"/>
              <a:t>FSPs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4) What is the set of concrete actions </a:t>
            </a:r>
          </a:p>
          <a:p>
            <a:pPr>
              <a:buNone/>
            </a:pPr>
            <a:r>
              <a:rPr lang="en-US" dirty="0" smtClean="0"/>
              <a:t>6) How will the capacities be sustained in the long-term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1761</TotalTime>
  <Words>228</Words>
  <Application>Microsoft Office PowerPoint</Application>
  <PresentationFormat>On-screen Show (4:3)</PresentationFormat>
  <Paragraphs>31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Flow</vt:lpstr>
      <vt:lpstr>Office Theme</vt:lpstr>
      <vt:lpstr>GEF Cross Cutting Capacity Development Strategy</vt:lpstr>
      <vt:lpstr>Targeted CCCD projects</vt:lpstr>
      <vt:lpstr>Strategic objectives for cross-cutting capacity development inGEF-5 (available 44 mln USD)</vt:lpstr>
      <vt:lpstr>Creating synergies amongst convention guidelines</vt:lpstr>
      <vt:lpstr>Drafting the PIF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GEF NGO Network</dc:title>
  <dc:creator>Daniel</dc:creator>
  <cp:lastModifiedBy>wb258540</cp:lastModifiedBy>
  <cp:revision>106</cp:revision>
  <dcterms:created xsi:type="dcterms:W3CDTF">2012-07-28T15:35:04Z</dcterms:created>
  <dcterms:modified xsi:type="dcterms:W3CDTF">2012-08-15T17:44:40Z</dcterms:modified>
</cp:coreProperties>
</file>