
<file path=[Content_Types].xml><?xml version="1.0" encoding="utf-8"?>
<Types xmlns="http://schemas.openxmlformats.org/package/2006/content-types">
  <Override PartName="/ppt/slides/slide41.xml" ContentType="application/vnd.openxmlformats-officedocument.presentationml.slide+xml"/>
  <Override PartName="/ppt/theme/themeOverride9.xml" ContentType="application/vnd.openxmlformats-officedocument.themeOverride+xml"/>
  <Override PartName="/ppt/notesSlides/notesSlide16.xml" ContentType="application/vnd.openxmlformats-officedocument.presentationml.notesSlide+xml"/>
  <Override PartName="/ppt/slides/slide50.xml" ContentType="application/vnd.openxmlformats-officedocument.presentationml.slide+xml"/>
  <Override PartName="/ppt/slides/slide18.xml" ContentType="application/vnd.openxmlformats-officedocument.presentationml.slide+xml"/>
  <Override PartName="/ppt/notesSlides/notesSlide26.xml" ContentType="application/vnd.openxmlformats-officedocument.presentationml.notesSlide+xml"/>
  <Override PartName="/ppt/slides/slide28.xml" ContentType="application/vnd.openxmlformats-officedocument.presentationml.slide+xml"/>
  <Override PartName="/ppt/slides/slide37.xml" ContentType="application/vnd.openxmlformats-officedocument.presentationml.slide+xml"/>
  <Override PartName="/ppt/slides/slide9.xml" ContentType="application/vnd.openxmlformats-officedocument.presentationml.slide+xml"/>
  <Override PartName="/ppt/notesSlides/notesSlide45.xml" ContentType="application/vnd.openxmlformats-officedocument.presentationml.notesSlide+xml"/>
  <Override PartName="/ppt/slides/slide47.xml" ContentType="application/vnd.openxmlformats-officedocument.presentationml.slide+xml"/>
  <Override PartName="/ppt/notesMasters/notesMaster1.xml" ContentType="application/vnd.openxmlformats-officedocument.presentationml.notesMaster+xml"/>
  <Override PartName="/ppt/slideLayouts/slideLayout15.xml" ContentType="application/vnd.openxmlformats-officedocument.presentationml.slideLayout+xml"/>
  <Override PartName="/ppt/theme/theme1.xml" ContentType="application/vnd.openxmlformats-officedocument.theme+xml"/>
  <Override PartName="/ppt/notesSlides/notesSlide2.xml" ContentType="application/vnd.openxmlformats-officedocument.presentationml.notesSlide+xml"/>
  <Override PartName="/ppt/slideLayouts/slideLayout24.xml" ContentType="application/vnd.openxmlformats-officedocument.presentationml.slideLayout+xml"/>
  <Override PartName="/ppt/drawings/drawing1.xml" ContentType="application/vnd.openxmlformats-officedocument.drawingml.chartshapes+xml"/>
  <Default Extension="jpeg" ContentType="image/jpeg"/>
  <Override PartName="/ppt/notesSlides/notesSlide11.xml" ContentType="application/vnd.openxmlformats-officedocument.presentationml.notesSlide+xml"/>
  <Override PartName="/ppt/slides/slide13.xml" ContentType="application/vnd.openxmlformats-officedocument.presentationml.slide+xml"/>
  <Override PartName="/ppt/notesSlides/notesSlide21.xml" ContentType="application/vnd.openxmlformats-officedocument.presentationml.notesSlide+xml"/>
  <Override PartName="/ppt/slides/slide23.xml" ContentType="application/vnd.openxmlformats-officedocument.presentationml.slide+xml"/>
  <Override PartName="/ppt/charts/chart6.xml" ContentType="application/vnd.openxmlformats-officedocument.drawingml.chart+xml"/>
  <Override PartName="/ppt/notesSlides/notesSlide31.xml" ContentType="application/vnd.openxmlformats-officedocument.presentationml.notesSlide+xml"/>
  <Override PartName="/ppt/slides/slide32.xml" ContentType="application/vnd.openxmlformats-officedocument.presentationml.slide+xml"/>
  <Override PartName="/ppt/slides/slide4.xml" ContentType="application/vnd.openxmlformats-officedocument.presentationml.slide+xml"/>
  <Override PartName="/ppt/notesSlides/notesSlide40.xml" ContentType="application/vnd.openxmlformats-officedocument.presentationml.notesSlide+xml"/>
  <Override PartName="/ppt/slideLayouts/slideLayout5.xml" ContentType="application/vnd.openxmlformats-officedocument.presentationml.slideLayout+xml"/>
  <Override PartName="/ppt/slideMasters/slideMaster2.xml" ContentType="application/vnd.openxmlformats-officedocument.presentationml.slideMaster+xml"/>
  <Override PartName="/ppt/slides/slide42.xml" ContentType="application/vnd.openxmlformats-officedocument.presentationml.slide+xml"/>
  <Override PartName="/ppt/notesSlides/notesSlide17.xml" ContentType="application/vnd.openxmlformats-officedocument.presentationml.notesSlide+xml"/>
  <Override PartName="/ppt/slides/slide51.xml" ContentType="application/vnd.openxmlformats-officedocument.presentationml.slide+xml"/>
  <Override PartName="/ppt/slides/slide19.xml" ContentType="application/vnd.openxmlformats-officedocument.presentationml.slide+xml"/>
  <Override PartName="/ppt/notesSlides/notesSlide27.xml" ContentType="application/vnd.openxmlformats-officedocument.presentationml.notesSlide+xml"/>
  <Override PartName="/ppt/slideLayouts/slideLayout10.xml" ContentType="application/vnd.openxmlformats-officedocument.presentationml.slideLayout+xml"/>
  <Override PartName="/ppt/slides/slide29.xml" ContentType="application/vnd.openxmlformats-officedocument.presentationml.slide+xml"/>
  <Override PartName="/ppt/notesSlides/notesSlide36.xml" ContentType="application/vnd.openxmlformats-officedocument.presentationml.notesSlide+xml"/>
  <Override PartName="/ppt/slides/slide38.xml" ContentType="application/vnd.openxmlformats-officedocument.presentationml.slide+xml"/>
  <Override PartName="/ppt/slides/slide48.xml" ContentType="application/vnd.openxmlformats-officedocument.presentationml.slide+xml"/>
  <Override PartName="/ppt/slideLayouts/slideLayout16.xml" ContentType="application/vnd.openxmlformats-officedocument.presentationml.slideLayout+xml"/>
  <Override PartName="/ppt/theme/theme2.xml" ContentType="application/vnd.openxmlformats-officedocument.theme+xml"/>
  <Override PartName="/ppt/notesSlides/notesSlide3.xml" ContentType="application/vnd.openxmlformats-officedocument.presentationml.notesSlide+xml"/>
  <Override PartName="/ppt/charts/chart1.xml" ContentType="application/vnd.openxmlformats-officedocument.drawingml.chart+xml"/>
  <Override PartName="/ppt/theme/themeOverride5.xml" ContentType="application/vnd.openxmlformats-officedocument.themeOverride+xml"/>
  <Override PartName="/ppt/notesSlides/notesSlide8.xml" ContentType="application/vnd.openxmlformats-officedocument.presentationml.notesSlide+xml"/>
  <Override PartName="/ppt/notesSlides/notesSlide12.xml" ContentType="application/vnd.openxmlformats-officedocument.presentationml.notesSlide+xml"/>
  <Override PartName="/ppt/slides/slide14.xml" ContentType="application/vnd.openxmlformats-officedocument.presentationml.slide+xml"/>
  <Override PartName="/ppt/notesSlides/notesSlide22.xml" ContentType="application/vnd.openxmlformats-officedocument.presentationml.notesSlide+xml"/>
  <Override PartName="/ppt/charts/chart7.xml" ContentType="application/vnd.openxmlformats-officedocument.drawingml.chart+xml"/>
  <Default Extension="bin" ContentType="application/vnd.openxmlformats-officedocument.presentationml.printerSettings"/>
  <Override PartName="/ppt/slides/slide24.xml" ContentType="application/vnd.openxmlformats-officedocument.presentationml.slide+xml"/>
  <Override PartName="/ppt/notesSlides/notesSlide32.xml" ContentType="application/vnd.openxmlformats-officedocument.presentationml.notesSlide+xml"/>
  <Override PartName="/ppt/slides/slide33.xml" ContentType="application/vnd.openxmlformats-officedocument.presentationml.slide+xml"/>
  <Override PartName="/ppt/slides/slide5.xml" ContentType="application/vnd.openxmlformats-officedocument.presentationml.slide+xml"/>
  <Override PartName="/ppt/notesSlides/notesSlide41.xml" ContentType="application/vnd.openxmlformats-officedocument.presentationml.notesSlide+xml"/>
  <Override PartName="/ppt/slideLayouts/slideLayout6.xml" ContentType="application/vnd.openxmlformats-officedocument.presentationml.slideLayout+xml"/>
  <Default Extension="xml" ContentType="application/xml"/>
  <Override PartName="/ppt/slides/slide43.xml" ContentType="application/vnd.openxmlformats-officedocument.presentationml.slide+xml"/>
  <Override PartName="/ppt/tableStyles.xml" ContentType="application/vnd.openxmlformats-officedocument.presentationml.tableStyles+xml"/>
  <Override PartName="/ppt/notesSlides/notesSlide18.xml" ContentType="application/vnd.openxmlformats-officedocument.presentationml.notesSlide+xml"/>
  <Override PartName="/ppt/slides/slide52.xml" ContentType="application/vnd.openxmlformats-officedocument.presentationml.slide+xml"/>
  <Override PartName="/ppt/notesSlides/notesSlide28.xml" ContentType="application/vnd.openxmlformats-officedocument.presentationml.notesSlide+xml"/>
  <Override PartName="/ppt/slideLayouts/slideLayout11.xml" ContentType="application/vnd.openxmlformats-officedocument.presentationml.slideLayout+xml"/>
  <Override PartName="/ppt/notesSlides/notesSlide37.xml" ContentType="application/vnd.openxmlformats-officedocument.presentationml.notesSlide+xml"/>
  <Override PartName="/ppt/slideLayouts/slideLayout20.xml" ContentType="application/vnd.openxmlformats-officedocument.presentationml.slideLayout+xml"/>
  <Override PartName="/docProps/app.xml" ContentType="application/vnd.openxmlformats-officedocument.extended-properties+xml"/>
  <Override PartName="/ppt/slides/slide39.xml" ContentType="application/vnd.openxmlformats-officedocument.presentationml.slide+xml"/>
  <Override PartName="/ppt/slides/slide49.xml" ContentType="application/vnd.openxmlformats-officedocument.presentationml.slide+xml"/>
  <Override PartName="/docProps/core.xml" ContentType="application/vnd.openxmlformats-package.core-properties+xml"/>
  <Override PartName="/ppt/slideLayouts/slideLayout17.xml" ContentType="application/vnd.openxmlformats-officedocument.presentationml.slideLayout+xml"/>
  <Override PartName="/ppt/theme/theme3.xml" ContentType="application/vnd.openxmlformats-officedocument.theme+xml"/>
  <Override PartName="/ppt/theme/themeOverride1.xml" ContentType="application/vnd.openxmlformats-officedocument.themeOverride+xml"/>
  <Override PartName="/ppt/notesSlides/notesSlide4.xml" ContentType="application/vnd.openxmlformats-officedocument.presentationml.notesSlide+xml"/>
  <Override PartName="/ppt/charts/chart2.xml" ContentType="application/vnd.openxmlformats-officedocument.drawingml.chart+xml"/>
  <Default Extension="xlsx" ContentType="application/vnd.openxmlformats-officedocument.spreadsheetml.sheet"/>
  <Override PartName="/ppt/slideLayouts/slideLayout1.xml" ContentType="application/vnd.openxmlformats-officedocument.presentationml.slideLayout+xml"/>
  <Override PartName="/ppt/theme/themeOverride6.xml" ContentType="application/vnd.openxmlformats-officedocument.themeOverride+xml"/>
  <Override PartName="/ppt/notesSlides/notesSlide9.xml" ContentType="application/vnd.openxmlformats-officedocument.presentationml.notesSlide+xml"/>
  <Override PartName="/ppt/notesSlides/notesSlide13.xml" ContentType="application/vnd.openxmlformats-officedocument.presentationml.notesSlide+xml"/>
  <Override PartName="/ppt/slides/slide15.xml" ContentType="application/vnd.openxmlformats-officedocument.presentationml.slide+xml"/>
  <Override PartName="/ppt/notesSlides/notesSlide23.xml" ContentType="application/vnd.openxmlformats-officedocument.presentationml.notesSlide+xml"/>
  <Override PartName="/ppt/charts/chart8.xml" ContentType="application/vnd.openxmlformats-officedocument.drawingml.chart+xml"/>
  <Override PartName="/ppt/slides/slide25.xml" ContentType="application/vnd.openxmlformats-officedocument.presentationml.slide+xml"/>
  <Override PartName="/ppt/notesSlides/notesSlide33.xml" ContentType="application/vnd.openxmlformats-officedocument.presentationml.notesSlide+xml"/>
  <Override PartName="/ppt/slides/slide34.xml" ContentType="application/vnd.openxmlformats-officedocument.presentationml.slide+xml"/>
  <Override PartName="/ppt/slides/slide6.xml" ContentType="application/vnd.openxmlformats-officedocument.presentationml.slide+xml"/>
  <Override PartName="/ppt/notesSlides/notesSlide42.xml" ContentType="application/vnd.openxmlformats-officedocument.presentationml.notesSlide+xml"/>
  <Override PartName="/ppt/slideLayouts/slideLayout7.xml" ContentType="application/vnd.openxmlformats-officedocument.presentationml.slideLayout+xml"/>
  <Default Extension="png" ContentType="image/png"/>
  <Override PartName="/ppt/slides/slide44.xml" ContentType="application/vnd.openxmlformats-officedocument.presentationml.slide+xml"/>
  <Override PartName="/ppt/notesSlides/notesSlide19.xml" ContentType="application/vnd.openxmlformats-officedocument.presentationml.notesSlide+xml"/>
  <Override PartName="/ppt/slides/slide53.xml" ContentType="application/vnd.openxmlformats-officedocument.presentationml.slide+xml"/>
  <Override PartName="/ppt/notesSlides/notesSlide29.xml" ContentType="application/vnd.openxmlformats-officedocument.presentationml.notesSlide+xml"/>
  <Override PartName="/ppt/slideLayouts/slideLayout12.xml" ContentType="application/vnd.openxmlformats-officedocument.presentationml.slideLayout+xml"/>
  <Override PartName="/ppt/notesSlides/notesSlide38.xml" ContentType="application/vnd.openxmlformats-officedocument.presentationml.notesSlide+xml"/>
  <Override PartName="/ppt/slideLayouts/slideLayout21.xml" ContentType="application/vnd.openxmlformats-officedocument.presentationml.slideLayout+xml"/>
  <Override PartName="/ppt/slideLayouts/slideLayout18.xml" ContentType="application/vnd.openxmlformats-officedocument.presentationml.slideLayout+xml"/>
  <Override PartName="/ppt/theme/themeOverride2.xml" ContentType="application/vnd.openxmlformats-officedocument.themeOverride+xml"/>
  <Override PartName="/ppt/notesSlides/notesSlide5.xml" ContentType="application/vnd.openxmlformats-officedocument.presentationml.notesSlide+xml"/>
  <Override PartName="/ppt/slides/slide10.xml" ContentType="application/vnd.openxmlformats-officedocument.presentationml.slide+xml"/>
  <Override PartName="/ppt/slides/slide20.xml" ContentType="application/vnd.openxmlformats-officedocument.presentationml.slide+xml"/>
  <Override PartName="/ppt/charts/chart3.xml" ContentType="application/vnd.openxmlformats-officedocument.drawingml.chart+xml"/>
  <Override PartName="/ppt/slides/slide1.xml" ContentType="application/vnd.openxmlformats-officedocument.presentationml.slide+xml"/>
  <Override PartName="/ppt/slideLayouts/slideLayout2.xml" ContentType="application/vnd.openxmlformats-officedocument.presentationml.slideLayout+xml"/>
  <Override PartName="/ppt/theme/themeOverride7.xml" ContentType="application/vnd.openxmlformats-officedocument.themeOverride+xml"/>
  <Override PartName="/ppt/notesSlides/notesSlide14.xml" ContentType="application/vnd.openxmlformats-officedocument.presentationml.notesSlide+xml"/>
  <Override PartName="/ppt/slides/slide16.xml" ContentType="application/vnd.openxmlformats-officedocument.presentationml.slide+xml"/>
  <Override PartName="/ppt/notesSlides/notesSlide24.xml" ContentType="application/vnd.openxmlformats-officedocument.presentationml.notesSlide+xml"/>
  <Override PartName="/ppt/viewProps.xml" ContentType="application/vnd.openxmlformats-officedocument.presentationml.viewProps+xml"/>
  <Default Extension="rels" ContentType="application/vnd.openxmlformats-package.relationships+xml"/>
  <Override PartName="/ppt/charts/chart9.xml" ContentType="application/vnd.openxmlformats-officedocument.drawingml.chart+xml"/>
  <Override PartName="/ppt/slides/slide26.xml" ContentType="application/vnd.openxmlformats-officedocument.presentationml.slide+xml"/>
  <Override PartName="/ppt/notesSlides/notesSlide34.xml" ContentType="application/vnd.openxmlformats-officedocument.presentationml.notesSlide+xml"/>
  <Override PartName="/ppt/slides/slide35.xml" ContentType="application/vnd.openxmlformats-officedocument.presentationml.slide+xml"/>
  <Override PartName="/ppt/slides/slide7.xml" ContentType="application/vnd.openxmlformats-officedocument.presentationml.slide+xml"/>
  <Override PartName="/ppt/notesSlides/notesSlide43.xml" ContentType="application/vnd.openxmlformats-officedocument.presentationml.notesSlide+xml"/>
  <Override PartName="/ppt/slideLayouts/slideLayout8.xml" ContentType="application/vnd.openxmlformats-officedocument.presentationml.slideLayout+xml"/>
  <Override PartName="/ppt/slides/slide45.xml" ContentType="application/vnd.openxmlformats-officedocument.presentationml.slide+xml"/>
  <Override PartName="/ppt/slides/slide54.xml" ContentType="application/vnd.openxmlformats-officedocument.presentationml.slide+xml"/>
  <Override PartName="/ppt/slideLayouts/slideLayout13.xml" ContentType="application/vnd.openxmlformats-officedocument.presentationml.slideLayout+xml"/>
  <Override PartName="/ppt/presProps.xml" ContentType="application/vnd.openxmlformats-officedocument.presentationml.presProps+xml"/>
  <Override PartName="/ppt/notesSlides/notesSlide39.xml" ContentType="application/vnd.openxmlformats-officedocument.presentationml.notesSlide+xml"/>
  <Override PartName="/ppt/slideLayouts/slideLayout22.xml" ContentType="application/vnd.openxmlformats-officedocument.presentationml.slideLayout+xml"/>
  <Override PartName="/ppt/presentation.xml" ContentType="application/vnd.openxmlformats-officedocument.presentationml.presentation.main+xml"/>
  <Override PartName="/ppt/slideLayouts/slideLayout19.xml" ContentType="application/vnd.openxmlformats-officedocument.presentationml.slideLayout+xml"/>
  <Override PartName="/ppt/theme/themeOverride3.xml" ContentType="application/vnd.openxmlformats-officedocument.themeOverride+xml"/>
  <Override PartName="/ppt/notesSlides/notesSlide6.xml" ContentType="application/vnd.openxmlformats-officedocument.presentationml.notesSlide+xml"/>
  <Override PartName="/ppt/notesSlides/notesSlide10.xml" ContentType="application/vnd.openxmlformats-officedocument.presentationml.notesSlide+xml"/>
  <Override PartName="/ppt/slides/slide11.xml" ContentType="application/vnd.openxmlformats-officedocument.presentationml.slide+xml"/>
  <Override PartName="/ppt/charts/chart4.xml" ContentType="application/vnd.openxmlformats-officedocument.drawingml.chart+xml"/>
  <Override PartName="/ppt/slides/slide21.xml" ContentType="application/vnd.openxmlformats-officedocument.presentationml.slide+xml"/>
  <Override PartName="/ppt/slides/slide30.xml" ContentType="application/vnd.openxmlformats-officedocument.presentationml.slide+xml"/>
  <Override PartName="/ppt/slides/slide2.xml" ContentType="application/vnd.openxmlformats-officedocument.presentationml.slide+xml"/>
  <Override PartName="/ppt/slideLayouts/slideLayout3.xml" ContentType="application/vnd.openxmlformats-officedocument.presentationml.slideLayout+xml"/>
  <Override PartName="/ppt/slides/slide40.xml" ContentType="application/vnd.openxmlformats-officedocument.presentationml.slide+xml"/>
  <Override PartName="/ppt/theme/themeOverride8.xml" ContentType="application/vnd.openxmlformats-officedocument.themeOverride+xml"/>
  <Override PartName="/ppt/notesSlides/notesSlide15.xml" ContentType="application/vnd.openxmlformats-officedocument.presentationml.notesSlide+xml"/>
  <Override PartName="/ppt/slides/slide17.xml" ContentType="application/vnd.openxmlformats-officedocument.presentationml.slide+xml"/>
  <Override PartName="/ppt/notesSlides/notesSlide25.xml" ContentType="application/vnd.openxmlformats-officedocument.presentationml.notesSlide+xml"/>
  <Override PartName="/ppt/slides/slide27.xml" ContentType="application/vnd.openxmlformats-officedocument.presentationml.slide+xml"/>
  <Override PartName="/ppt/notesSlides/notesSlide35.xml" ContentType="application/vnd.openxmlformats-officedocument.presentationml.notesSlide+xml"/>
  <Override PartName="/ppt/slides/slide36.xml" ContentType="application/vnd.openxmlformats-officedocument.presentationml.slide+xml"/>
  <Override PartName="/ppt/slides/slide8.xml" ContentType="application/vnd.openxmlformats-officedocument.presentationml.slide+xml"/>
  <Override PartName="/ppt/notesSlides/notesSlide44.xml" ContentType="application/vnd.openxmlformats-officedocument.presentationml.notesSlide+xml"/>
  <Override PartName="/ppt/slideLayouts/slideLayout9.xml" ContentType="application/vnd.openxmlformats-officedocument.presentationml.slideLayout+xml"/>
  <Override PartName="/ppt/slides/slide46.xml" ContentType="application/vnd.openxmlformats-officedocument.presentationml.slide+xml"/>
  <Override PartName="/ppt/slideLayouts/slideLayout14.xml" ContentType="application/vnd.openxmlformats-officedocument.presentationml.slideLayout+xml"/>
  <Override PartName="/ppt/notesSlides/notesSlide1.xml" ContentType="application/vnd.openxmlformats-officedocument.presentationml.notesSlide+xml"/>
  <Override PartName="/ppt/slideLayouts/slideLayout23.xml" ContentType="application/vnd.openxmlformats-officedocument.presentationml.slideLayout+xml"/>
  <Override PartName="/ppt/theme/themeOverride4.xml" ContentType="application/vnd.openxmlformats-officedocument.themeOverride+xml"/>
  <Override PartName="/ppt/notesSlides/notesSlide7.xml" ContentType="application/vnd.openxmlformats-officedocument.presentationml.notesSlide+xml"/>
  <Override PartName="/ppt/slides/slide12.xml" ContentType="application/vnd.openxmlformats-officedocument.presentationml.slide+xml"/>
  <Override PartName="/ppt/notesSlides/notesSlide20.xml" ContentType="application/vnd.openxmlformats-officedocument.presentationml.notesSlide+xml"/>
  <Override PartName="/ppt/charts/chart5.xml" ContentType="application/vnd.openxmlformats-officedocument.drawingml.chart+xml"/>
  <Override PartName="/ppt/slides/slide22.xml" ContentType="application/vnd.openxmlformats-officedocument.presentationml.slide+xml"/>
  <Override PartName="/ppt/notesSlides/notesSlide30.xml" ContentType="application/vnd.openxmlformats-officedocument.presentationml.notesSlide+xml"/>
  <Override PartName="/ppt/slides/slide31.xml" ContentType="application/vnd.openxmlformats-officedocument.presentationml.slide+xml"/>
  <Override PartName="/ppt/slides/slide3.xml" ContentType="application/vnd.openxmlformats-officedocument.presentationml.slide+xml"/>
  <Override PartName="/ppt/slideLayouts/slideLayout4.xml" ContentType="application/vnd.openxmlformats-officedocument.presentationml.slideLayout+xml"/>
  <Override PartName="/ppt/slideMasters/slideMaster1.xml" ContentType="application/vnd.openxmlformats-officedocument.presentationml.slideMaster+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aveSubsetFonts="1">
  <p:sldMasterIdLst>
    <p:sldMasterId id="2147483648" r:id="rId1"/>
    <p:sldMasterId id="2147483660" r:id="rId2"/>
  </p:sldMasterIdLst>
  <p:notesMasterIdLst>
    <p:notesMasterId r:id="rId57"/>
  </p:notesMasterIdLst>
  <p:sldIdLst>
    <p:sldId id="280" r:id="rId3"/>
    <p:sldId id="336" r:id="rId4"/>
    <p:sldId id="369" r:id="rId5"/>
    <p:sldId id="466" r:id="rId6"/>
    <p:sldId id="472" r:id="rId7"/>
    <p:sldId id="532" r:id="rId8"/>
    <p:sldId id="547" r:id="rId9"/>
    <p:sldId id="533" r:id="rId10"/>
    <p:sldId id="453" r:id="rId11"/>
    <p:sldId id="535" r:id="rId12"/>
    <p:sldId id="480" r:id="rId13"/>
    <p:sldId id="481" r:id="rId14"/>
    <p:sldId id="465" r:id="rId15"/>
    <p:sldId id="474" r:id="rId16"/>
    <p:sldId id="475" r:id="rId17"/>
    <p:sldId id="541" r:id="rId18"/>
    <p:sldId id="473" r:id="rId19"/>
    <p:sldId id="537" r:id="rId20"/>
    <p:sldId id="476" r:id="rId21"/>
    <p:sldId id="491" r:id="rId22"/>
    <p:sldId id="525" r:id="rId23"/>
    <p:sldId id="482" r:id="rId24"/>
    <p:sldId id="485" r:id="rId25"/>
    <p:sldId id="488" r:id="rId26"/>
    <p:sldId id="489" r:id="rId27"/>
    <p:sldId id="483" r:id="rId28"/>
    <p:sldId id="484" r:id="rId29"/>
    <p:sldId id="539" r:id="rId30"/>
    <p:sldId id="493" r:id="rId31"/>
    <p:sldId id="495" r:id="rId32"/>
    <p:sldId id="494" r:id="rId33"/>
    <p:sldId id="527" r:id="rId34"/>
    <p:sldId id="528" r:id="rId35"/>
    <p:sldId id="497" r:id="rId36"/>
    <p:sldId id="540" r:id="rId37"/>
    <p:sldId id="492" r:id="rId38"/>
    <p:sldId id="500" r:id="rId39"/>
    <p:sldId id="501" r:id="rId40"/>
    <p:sldId id="438" r:id="rId41"/>
    <p:sldId id="499" r:id="rId42"/>
    <p:sldId id="521" r:id="rId43"/>
    <p:sldId id="518" r:id="rId44"/>
    <p:sldId id="519" r:id="rId45"/>
    <p:sldId id="520" r:id="rId46"/>
    <p:sldId id="543" r:id="rId47"/>
    <p:sldId id="283" r:id="rId48"/>
    <p:sldId id="275" r:id="rId49"/>
    <p:sldId id="294" r:id="rId50"/>
    <p:sldId id="464" r:id="rId51"/>
    <p:sldId id="296" r:id="rId52"/>
    <p:sldId id="515" r:id="rId53"/>
    <p:sldId id="545" r:id="rId54"/>
    <p:sldId id="546" r:id="rId55"/>
    <p:sldId id="346" r:id="rId5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Calibri" pitchFamily="34" charset="0"/>
        <a:ea typeface="+mn-ea"/>
        <a:cs typeface="Arial" charset="0"/>
      </a:defRPr>
    </a:lvl1pPr>
    <a:lvl2pPr marL="457200" algn="l" rtl="0" fontAlgn="base">
      <a:spcBef>
        <a:spcPct val="0"/>
      </a:spcBef>
      <a:spcAft>
        <a:spcPct val="0"/>
      </a:spcAft>
      <a:defRPr kern="1200">
        <a:solidFill>
          <a:schemeClr val="tx1"/>
        </a:solidFill>
        <a:latin typeface="Calibri" pitchFamily="34" charset="0"/>
        <a:ea typeface="+mn-ea"/>
        <a:cs typeface="Arial" charset="0"/>
      </a:defRPr>
    </a:lvl2pPr>
    <a:lvl3pPr marL="914400" algn="l" rtl="0" fontAlgn="base">
      <a:spcBef>
        <a:spcPct val="0"/>
      </a:spcBef>
      <a:spcAft>
        <a:spcPct val="0"/>
      </a:spcAft>
      <a:defRPr kern="1200">
        <a:solidFill>
          <a:schemeClr val="tx1"/>
        </a:solidFill>
        <a:latin typeface="Calibri" pitchFamily="34" charset="0"/>
        <a:ea typeface="+mn-ea"/>
        <a:cs typeface="Arial" charset="0"/>
      </a:defRPr>
    </a:lvl3pPr>
    <a:lvl4pPr marL="1371600" algn="l" rtl="0" fontAlgn="base">
      <a:spcBef>
        <a:spcPct val="0"/>
      </a:spcBef>
      <a:spcAft>
        <a:spcPct val="0"/>
      </a:spcAft>
      <a:defRPr kern="1200">
        <a:solidFill>
          <a:schemeClr val="tx1"/>
        </a:solidFill>
        <a:latin typeface="Calibri" pitchFamily="34" charset="0"/>
        <a:ea typeface="+mn-ea"/>
        <a:cs typeface="Arial" charset="0"/>
      </a:defRPr>
    </a:lvl4pPr>
    <a:lvl5pPr marL="1828800" algn="l" rtl="0" fontAlgn="base">
      <a:spcBef>
        <a:spcPct val="0"/>
      </a:spcBef>
      <a:spcAft>
        <a:spcPct val="0"/>
      </a:spcAft>
      <a:defRPr kern="1200">
        <a:solidFill>
          <a:schemeClr val="tx1"/>
        </a:solidFill>
        <a:latin typeface="Calibri" pitchFamily="34" charset="0"/>
        <a:ea typeface="+mn-ea"/>
        <a:cs typeface="Arial" charset="0"/>
      </a:defRPr>
    </a:lvl5pPr>
    <a:lvl6pPr marL="2286000" algn="l" defTabSz="914400" rtl="0" eaLnBrk="1" latinLnBrk="0" hangingPunct="1">
      <a:defRPr kern="1200">
        <a:solidFill>
          <a:schemeClr val="tx1"/>
        </a:solidFill>
        <a:latin typeface="Calibri" pitchFamily="34" charset="0"/>
        <a:ea typeface="+mn-ea"/>
        <a:cs typeface="Arial" charset="0"/>
      </a:defRPr>
    </a:lvl6pPr>
    <a:lvl7pPr marL="2743200" algn="l" defTabSz="914400" rtl="0" eaLnBrk="1" latinLnBrk="0" hangingPunct="1">
      <a:defRPr kern="1200">
        <a:solidFill>
          <a:schemeClr val="tx1"/>
        </a:solidFill>
        <a:latin typeface="Calibri" pitchFamily="34" charset="0"/>
        <a:ea typeface="+mn-ea"/>
        <a:cs typeface="Arial" charset="0"/>
      </a:defRPr>
    </a:lvl7pPr>
    <a:lvl8pPr marL="3200400" algn="l" defTabSz="914400" rtl="0" eaLnBrk="1" latinLnBrk="0" hangingPunct="1">
      <a:defRPr kern="1200">
        <a:solidFill>
          <a:schemeClr val="tx1"/>
        </a:solidFill>
        <a:latin typeface="Calibri" pitchFamily="34" charset="0"/>
        <a:ea typeface="+mn-ea"/>
        <a:cs typeface="Arial" charset="0"/>
      </a:defRPr>
    </a:lvl8pPr>
    <a:lvl9pPr marL="3657600" algn="l" defTabSz="914400" rtl="0" eaLnBrk="1" latinLnBrk="0" hangingPunct="1">
      <a:defRPr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showPr showNarration="1">
    <p:present/>
    <p:sldAll/>
    <p:penClr>
      <a:srgbClr val="FF0000"/>
    </p:penClr>
  </p:showPr>
  <p:clrMru>
    <a:srgbClr val="1C8720"/>
    <a:srgbClr val="006600"/>
    <a:srgbClr val="FF6600"/>
    <a:srgbClr val="06240F"/>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lastView="sldThumbnailView">
  <p:normalViewPr>
    <p:restoredLeft sz="22000" autoAdjust="0"/>
    <p:restoredTop sz="75838" autoAdjust="0"/>
  </p:normalViewPr>
  <p:slideViewPr>
    <p:cSldViewPr>
      <p:cViewPr>
        <p:scale>
          <a:sx n="75" d="100"/>
          <a:sy n="75" d="100"/>
        </p:scale>
        <p:origin x="-1040" y="-104"/>
      </p:cViewPr>
      <p:guideLst>
        <p:guide orient="horz" pos="2160"/>
        <p:guide pos="2880"/>
      </p:guideLst>
    </p:cSldViewPr>
  </p:slideViewPr>
  <p:outlineViewPr>
    <p:cViewPr>
      <p:scale>
        <a:sx n="33" d="100"/>
        <a:sy n="33" d="100"/>
      </p:scale>
      <p:origin x="0" y="540"/>
    </p:cViewPr>
  </p:outlineViewPr>
  <p:notesTextViewPr>
    <p:cViewPr>
      <p:scale>
        <a:sx n="1" d="1"/>
        <a:sy n="1" d="1"/>
      </p:scale>
      <p:origin x="0" y="0"/>
    </p:cViewPr>
  </p:notesTextViewPr>
  <p:sorterViewPr>
    <p:cViewPr>
      <p:scale>
        <a:sx n="150" d="100"/>
        <a:sy n="150" d="100"/>
      </p:scale>
      <p:origin x="0" y="5632"/>
    </p:cViewPr>
  </p:sorterViewPr>
  <p:notesViewPr>
    <p:cSldViewPr>
      <p:cViewPr varScale="1">
        <p:scale>
          <a:sx n="78" d="100"/>
          <a:sy n="78" d="100"/>
        </p:scale>
        <p:origin x="-3192"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50" Type="http://schemas.openxmlformats.org/officeDocument/2006/relationships/slide" Target="slides/slide48.xml"/><Relationship Id="rId51" Type="http://schemas.openxmlformats.org/officeDocument/2006/relationships/slide" Target="slides/slide49.xml"/><Relationship Id="rId52" Type="http://schemas.openxmlformats.org/officeDocument/2006/relationships/slide" Target="slides/slide50.xml"/><Relationship Id="rId53" Type="http://schemas.openxmlformats.org/officeDocument/2006/relationships/slide" Target="slides/slide51.xml"/><Relationship Id="rId54" Type="http://schemas.openxmlformats.org/officeDocument/2006/relationships/slide" Target="slides/slide52.xml"/><Relationship Id="rId55" Type="http://schemas.openxmlformats.org/officeDocument/2006/relationships/slide" Target="slides/slide53.xml"/><Relationship Id="rId56" Type="http://schemas.openxmlformats.org/officeDocument/2006/relationships/slide" Target="slides/slide54.xml"/><Relationship Id="rId57" Type="http://schemas.openxmlformats.org/officeDocument/2006/relationships/notesMaster" Target="notesMasters/notesMaster1.xml"/><Relationship Id="rId58" Type="http://schemas.openxmlformats.org/officeDocument/2006/relationships/printerSettings" Target="printerSettings/printerSettings1.bin"/><Relationship Id="rId59" Type="http://schemas.openxmlformats.org/officeDocument/2006/relationships/presProps" Target="presProps.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60" Type="http://schemas.openxmlformats.org/officeDocument/2006/relationships/viewProps" Target="viewProps.xml"/><Relationship Id="rId61" Type="http://schemas.openxmlformats.org/officeDocument/2006/relationships/theme" Target="theme/theme1.xml"/><Relationship Id="rId62" Type="http://schemas.openxmlformats.org/officeDocument/2006/relationships/tableStyles" Target="tableStyles.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s>
</file>

<file path=ppt/charts/_rels/chart1.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oleObject" Target="file:///\\Biodiv.org\shares\UserDoc\Working%20Folders\42-00-GBO\GBO-4\National%20Assessment\Previous%20Assessment\National%20Report%20Assessment%20-%20260315.xls" TargetMode="External"/></Relationships>
</file>

<file path=ppt/charts/_rels/chart2.xml.rels><?xml version="1.0" encoding="UTF-8" standalone="yes"?>
<Relationships xmlns="http://schemas.openxmlformats.org/package/2006/relationships"><Relationship Id="rId1" Type="http://schemas.openxmlformats.org/officeDocument/2006/relationships/themeOverride" Target="../theme/themeOverride2.xml"/><Relationship Id="rId2" Type="http://schemas.openxmlformats.org/officeDocument/2006/relationships/package" Target="../embeddings/Microsoft_Excel_Sheet1.xlsx"/></Relationships>
</file>

<file path=ppt/charts/_rels/chart3.xml.rels><?xml version="1.0" encoding="UTF-8" standalone="yes"?>
<Relationships xmlns="http://schemas.openxmlformats.org/package/2006/relationships"><Relationship Id="rId1" Type="http://schemas.openxmlformats.org/officeDocument/2006/relationships/themeOverride" Target="../theme/themeOverride3.xml"/><Relationship Id="rId2" Type="http://schemas.openxmlformats.org/officeDocument/2006/relationships/oleObject" Target="file:///C:\Users\leah.mohammed\Documents\Protected%20Areas\2014%20COP%20flyer\2014%20data%20analysis\PAS_coverage_2004_2014_stats-LM-25-09-2014.xlsx" TargetMode="External"/><Relationship Id="rId3" Type="http://schemas.openxmlformats.org/officeDocument/2006/relationships/chartUserShapes" Target="../drawings/drawing1.xml"/></Relationships>
</file>

<file path=ppt/charts/_rels/chart4.xml.rels><?xml version="1.0" encoding="UTF-8" standalone="yes"?>
<Relationships xmlns="http://schemas.openxmlformats.org/package/2006/relationships"><Relationship Id="rId1" Type="http://schemas.openxmlformats.org/officeDocument/2006/relationships/themeOverride" Target="../theme/themeOverride4.xml"/><Relationship Id="rId2" Type="http://schemas.openxmlformats.org/officeDocument/2006/relationships/package" Target="../embeddings/Microsoft_Excel_Sheet2.xlsx"/></Relationships>
</file>

<file path=ppt/charts/_rels/chart5.xml.rels><?xml version="1.0" encoding="UTF-8" standalone="yes"?>
<Relationships xmlns="http://schemas.openxmlformats.org/package/2006/relationships"><Relationship Id="rId1" Type="http://schemas.openxmlformats.org/officeDocument/2006/relationships/themeOverride" Target="../theme/themeOverride5.xml"/><Relationship Id="rId2" Type="http://schemas.openxmlformats.org/officeDocument/2006/relationships/package" Target="../embeddings/Microsoft_Excel_Sheet3.xlsx"/></Relationships>
</file>

<file path=ppt/charts/_rels/chart6.xml.rels><?xml version="1.0" encoding="UTF-8" standalone="yes"?>
<Relationships xmlns="http://schemas.openxmlformats.org/package/2006/relationships"><Relationship Id="rId1" Type="http://schemas.openxmlformats.org/officeDocument/2006/relationships/themeOverride" Target="../theme/themeOverride6.xml"/><Relationship Id="rId2" Type="http://schemas.openxmlformats.org/officeDocument/2006/relationships/package" Target="../embeddings/Microsoft_Excel_Sheet4.xlsx"/></Relationships>
</file>

<file path=ppt/charts/_rels/chart7.xml.rels><?xml version="1.0" encoding="UTF-8" standalone="yes"?>
<Relationships xmlns="http://schemas.openxmlformats.org/package/2006/relationships"><Relationship Id="rId1" Type="http://schemas.openxmlformats.org/officeDocument/2006/relationships/themeOverride" Target="../theme/themeOverride7.xml"/><Relationship Id="rId2" Type="http://schemas.openxmlformats.org/officeDocument/2006/relationships/oleObject" Target="file:///C:\Users\mooney\AppData\Roaming\Microsoft\Excel\National%20Report%20Assessment%20South%20America%20(3)%20(version%201).xls" TargetMode="External"/></Relationships>
</file>

<file path=ppt/charts/_rels/chart8.xml.rels><?xml version="1.0" encoding="UTF-8" standalone="yes"?>
<Relationships xmlns="http://schemas.openxmlformats.org/package/2006/relationships"><Relationship Id="rId1" Type="http://schemas.openxmlformats.org/officeDocument/2006/relationships/themeOverride" Target="../theme/themeOverride8.xml"/><Relationship Id="rId2" Type="http://schemas.openxmlformats.org/officeDocument/2006/relationships/oleObject" Target="file:///C:\Users\mooney\AppData\Roaming\Microsoft\Excel\National%20Report%20Assessment%20South%20America%20(3)%20(version%201).xls" TargetMode="External"/></Relationships>
</file>

<file path=ppt/charts/_rels/chart9.xml.rels><?xml version="1.0" encoding="UTF-8" standalone="yes"?>
<Relationships xmlns="http://schemas.openxmlformats.org/package/2006/relationships"><Relationship Id="rId1" Type="http://schemas.openxmlformats.org/officeDocument/2006/relationships/themeOverride" Target="../theme/themeOverride9.xml"/><Relationship Id="rId2" Type="http://schemas.openxmlformats.org/officeDocument/2006/relationships/oleObject" Target="file:///\\Biodiv.org\shares\UserDoc\Working%20Folders\42-00-GBO\GBO-4\National%20Assessment\Previous%20Assessment\National%20Report%20Assessment%20-%20070415%20(Autosaved).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style val="2"/>
  <c:clrMapOvr bg1="lt1" tx1="dk1" bg2="lt2" tx2="dk2" accent1="accent1" accent2="accent2" accent3="accent3" accent4="accent4" accent5="accent5" accent6="accent6" hlink="hlink" folHlink="folHlink"/>
  <c:chart>
    <c:autoTitleDeleted val="1"/>
    <c:plotArea>
      <c:layout/>
      <c:barChart>
        <c:barDir val="bar"/>
        <c:grouping val="percentStacked"/>
        <c:ser>
          <c:idx val="5"/>
          <c:order val="0"/>
          <c:tx>
            <c:strRef>
              <c:f>'For GBO'!$G$3</c:f>
              <c:strCache>
                <c:ptCount val="1"/>
                <c:pt idx="0">
                  <c:v>No information</c:v>
                </c:pt>
              </c:strCache>
            </c:strRef>
          </c:tx>
          <c:spPr>
            <a:solidFill>
              <a:schemeClr val="bg1">
                <a:lumMod val="85000"/>
              </a:schemeClr>
            </a:solidFill>
          </c:spPr>
          <c:cat>
            <c:strRef>
              <c:f>'For GBO'!$A$4:$A$23</c:f>
              <c:strCache>
                <c:ptCount val="20"/>
                <c:pt idx="0">
                  <c:v>Target 1</c:v>
                </c:pt>
                <c:pt idx="1">
                  <c:v>Target 2</c:v>
                </c:pt>
                <c:pt idx="2">
                  <c:v>Target 3</c:v>
                </c:pt>
                <c:pt idx="3">
                  <c:v>Target 4</c:v>
                </c:pt>
                <c:pt idx="4">
                  <c:v>Target 5</c:v>
                </c:pt>
                <c:pt idx="5">
                  <c:v>Target 6</c:v>
                </c:pt>
                <c:pt idx="6">
                  <c:v>Target 7</c:v>
                </c:pt>
                <c:pt idx="7">
                  <c:v>Target 8</c:v>
                </c:pt>
                <c:pt idx="8">
                  <c:v>Target 9</c:v>
                </c:pt>
                <c:pt idx="9">
                  <c:v>Target 10</c:v>
                </c:pt>
                <c:pt idx="10">
                  <c:v>Target 11</c:v>
                </c:pt>
                <c:pt idx="11">
                  <c:v>Target 12</c:v>
                </c:pt>
                <c:pt idx="12">
                  <c:v>Target 13</c:v>
                </c:pt>
                <c:pt idx="13">
                  <c:v>Target 14</c:v>
                </c:pt>
                <c:pt idx="14">
                  <c:v>Target 15</c:v>
                </c:pt>
                <c:pt idx="15">
                  <c:v>Target 16</c:v>
                </c:pt>
                <c:pt idx="16">
                  <c:v>Target 17</c:v>
                </c:pt>
                <c:pt idx="17">
                  <c:v>Target 18</c:v>
                </c:pt>
                <c:pt idx="18">
                  <c:v>Target 19</c:v>
                </c:pt>
                <c:pt idx="19">
                  <c:v>Target 20</c:v>
                </c:pt>
              </c:strCache>
            </c:strRef>
          </c:cat>
          <c:val>
            <c:numRef>
              <c:f>'For GBO'!$G$4:$G$23</c:f>
              <c:numCache>
                <c:formatCode>General</c:formatCode>
                <c:ptCount val="20"/>
                <c:pt idx="0">
                  <c:v>11.0</c:v>
                </c:pt>
                <c:pt idx="1">
                  <c:v>11.0</c:v>
                </c:pt>
                <c:pt idx="2">
                  <c:v>30.0</c:v>
                </c:pt>
                <c:pt idx="3">
                  <c:v>12.0</c:v>
                </c:pt>
                <c:pt idx="4">
                  <c:v>9.0</c:v>
                </c:pt>
                <c:pt idx="5">
                  <c:v>16.0</c:v>
                </c:pt>
                <c:pt idx="6">
                  <c:v>12.0</c:v>
                </c:pt>
                <c:pt idx="7">
                  <c:v>19.0</c:v>
                </c:pt>
                <c:pt idx="8">
                  <c:v>15.0</c:v>
                </c:pt>
                <c:pt idx="9">
                  <c:v>37.0</c:v>
                </c:pt>
                <c:pt idx="10">
                  <c:v>8.0</c:v>
                </c:pt>
                <c:pt idx="11">
                  <c:v>10.0</c:v>
                </c:pt>
                <c:pt idx="12">
                  <c:v>24.0</c:v>
                </c:pt>
                <c:pt idx="13">
                  <c:v>21.0</c:v>
                </c:pt>
                <c:pt idx="14">
                  <c:v>17.0</c:v>
                </c:pt>
                <c:pt idx="15">
                  <c:v>20.0</c:v>
                </c:pt>
                <c:pt idx="16">
                  <c:v>5.0</c:v>
                </c:pt>
                <c:pt idx="17">
                  <c:v>21.0</c:v>
                </c:pt>
                <c:pt idx="18">
                  <c:v>8.0</c:v>
                </c:pt>
                <c:pt idx="19">
                  <c:v>18.0</c:v>
                </c:pt>
              </c:numCache>
            </c:numRef>
          </c:val>
        </c:ser>
        <c:ser>
          <c:idx val="0"/>
          <c:order val="1"/>
          <c:tx>
            <c:strRef>
              <c:f>'For GBO'!$B$3</c:f>
              <c:strCache>
                <c:ptCount val="1"/>
                <c:pt idx="0">
                  <c:v>Moving away from  target</c:v>
                </c:pt>
              </c:strCache>
            </c:strRef>
          </c:tx>
          <c:spPr>
            <a:solidFill>
              <a:schemeClr val="accent2">
                <a:lumMod val="75000"/>
              </a:schemeClr>
            </a:solidFill>
          </c:spPr>
          <c:cat>
            <c:strRef>
              <c:f>'For GBO'!$A$4:$A$23</c:f>
              <c:strCache>
                <c:ptCount val="20"/>
                <c:pt idx="0">
                  <c:v>Target 1</c:v>
                </c:pt>
                <c:pt idx="1">
                  <c:v>Target 2</c:v>
                </c:pt>
                <c:pt idx="2">
                  <c:v>Target 3</c:v>
                </c:pt>
                <c:pt idx="3">
                  <c:v>Target 4</c:v>
                </c:pt>
                <c:pt idx="4">
                  <c:v>Target 5</c:v>
                </c:pt>
                <c:pt idx="5">
                  <c:v>Target 6</c:v>
                </c:pt>
                <c:pt idx="6">
                  <c:v>Target 7</c:v>
                </c:pt>
                <c:pt idx="7">
                  <c:v>Target 8</c:v>
                </c:pt>
                <c:pt idx="8">
                  <c:v>Target 9</c:v>
                </c:pt>
                <c:pt idx="9">
                  <c:v>Target 10</c:v>
                </c:pt>
                <c:pt idx="10">
                  <c:v>Target 11</c:v>
                </c:pt>
                <c:pt idx="11">
                  <c:v>Target 12</c:v>
                </c:pt>
                <c:pt idx="12">
                  <c:v>Target 13</c:v>
                </c:pt>
                <c:pt idx="13">
                  <c:v>Target 14</c:v>
                </c:pt>
                <c:pt idx="14">
                  <c:v>Target 15</c:v>
                </c:pt>
                <c:pt idx="15">
                  <c:v>Target 16</c:v>
                </c:pt>
                <c:pt idx="16">
                  <c:v>Target 17</c:v>
                </c:pt>
                <c:pt idx="17">
                  <c:v>Target 18</c:v>
                </c:pt>
                <c:pt idx="18">
                  <c:v>Target 19</c:v>
                </c:pt>
                <c:pt idx="19">
                  <c:v>Target 20</c:v>
                </c:pt>
              </c:strCache>
            </c:strRef>
          </c:cat>
          <c:val>
            <c:numRef>
              <c:f>'For GBO'!$B$4:$B$23</c:f>
              <c:numCache>
                <c:formatCode>General</c:formatCode>
                <c:ptCount val="20"/>
                <c:pt idx="0">
                  <c:v>0.0</c:v>
                </c:pt>
                <c:pt idx="1">
                  <c:v>1.0</c:v>
                </c:pt>
                <c:pt idx="2">
                  <c:v>2.0</c:v>
                </c:pt>
                <c:pt idx="3">
                  <c:v>1.0</c:v>
                </c:pt>
                <c:pt idx="4">
                  <c:v>10.0</c:v>
                </c:pt>
                <c:pt idx="5">
                  <c:v>1.0</c:v>
                </c:pt>
                <c:pt idx="6">
                  <c:v>1.0</c:v>
                </c:pt>
                <c:pt idx="7">
                  <c:v>10.0</c:v>
                </c:pt>
                <c:pt idx="8">
                  <c:v>2.0</c:v>
                </c:pt>
                <c:pt idx="9">
                  <c:v>7.0</c:v>
                </c:pt>
                <c:pt idx="10">
                  <c:v>0.0</c:v>
                </c:pt>
                <c:pt idx="11">
                  <c:v>4.0</c:v>
                </c:pt>
                <c:pt idx="12">
                  <c:v>0.0</c:v>
                </c:pt>
                <c:pt idx="13">
                  <c:v>3.0</c:v>
                </c:pt>
                <c:pt idx="14">
                  <c:v>1.0</c:v>
                </c:pt>
                <c:pt idx="15">
                  <c:v>0.0</c:v>
                </c:pt>
                <c:pt idx="16">
                  <c:v>0.0</c:v>
                </c:pt>
                <c:pt idx="17">
                  <c:v>0.0</c:v>
                </c:pt>
                <c:pt idx="18">
                  <c:v>0.0</c:v>
                </c:pt>
                <c:pt idx="19">
                  <c:v>0.0</c:v>
                </c:pt>
              </c:numCache>
            </c:numRef>
          </c:val>
        </c:ser>
        <c:ser>
          <c:idx val="1"/>
          <c:order val="2"/>
          <c:tx>
            <c:strRef>
              <c:f>'For GBO'!$C$3</c:f>
              <c:strCache>
                <c:ptCount val="1"/>
                <c:pt idx="0">
                  <c:v>No progress</c:v>
                </c:pt>
              </c:strCache>
            </c:strRef>
          </c:tx>
          <c:spPr>
            <a:solidFill>
              <a:schemeClr val="accent2">
                <a:lumMod val="60000"/>
                <a:lumOff val="40000"/>
              </a:schemeClr>
            </a:solidFill>
          </c:spPr>
          <c:cat>
            <c:strRef>
              <c:f>'For GBO'!$A$4:$A$23</c:f>
              <c:strCache>
                <c:ptCount val="20"/>
                <c:pt idx="0">
                  <c:v>Target 1</c:v>
                </c:pt>
                <c:pt idx="1">
                  <c:v>Target 2</c:v>
                </c:pt>
                <c:pt idx="2">
                  <c:v>Target 3</c:v>
                </c:pt>
                <c:pt idx="3">
                  <c:v>Target 4</c:v>
                </c:pt>
                <c:pt idx="4">
                  <c:v>Target 5</c:v>
                </c:pt>
                <c:pt idx="5">
                  <c:v>Target 6</c:v>
                </c:pt>
                <c:pt idx="6">
                  <c:v>Target 7</c:v>
                </c:pt>
                <c:pt idx="7">
                  <c:v>Target 8</c:v>
                </c:pt>
                <c:pt idx="8">
                  <c:v>Target 9</c:v>
                </c:pt>
                <c:pt idx="9">
                  <c:v>Target 10</c:v>
                </c:pt>
                <c:pt idx="10">
                  <c:v>Target 11</c:v>
                </c:pt>
                <c:pt idx="11">
                  <c:v>Target 12</c:v>
                </c:pt>
                <c:pt idx="12">
                  <c:v>Target 13</c:v>
                </c:pt>
                <c:pt idx="13">
                  <c:v>Target 14</c:v>
                </c:pt>
                <c:pt idx="14">
                  <c:v>Target 15</c:v>
                </c:pt>
                <c:pt idx="15">
                  <c:v>Target 16</c:v>
                </c:pt>
                <c:pt idx="16">
                  <c:v>Target 17</c:v>
                </c:pt>
                <c:pt idx="17">
                  <c:v>Target 18</c:v>
                </c:pt>
                <c:pt idx="18">
                  <c:v>Target 19</c:v>
                </c:pt>
                <c:pt idx="19">
                  <c:v>Target 20</c:v>
                </c:pt>
              </c:strCache>
            </c:strRef>
          </c:cat>
          <c:val>
            <c:numRef>
              <c:f>'For GBO'!$C$4:$C$23</c:f>
              <c:numCache>
                <c:formatCode>General</c:formatCode>
                <c:ptCount val="20"/>
                <c:pt idx="0">
                  <c:v>8.0</c:v>
                </c:pt>
                <c:pt idx="1">
                  <c:v>18.0</c:v>
                </c:pt>
                <c:pt idx="2">
                  <c:v>25.0</c:v>
                </c:pt>
                <c:pt idx="3">
                  <c:v>26.0</c:v>
                </c:pt>
                <c:pt idx="4">
                  <c:v>26.0</c:v>
                </c:pt>
                <c:pt idx="5">
                  <c:v>32.0</c:v>
                </c:pt>
                <c:pt idx="6">
                  <c:v>24.0</c:v>
                </c:pt>
                <c:pt idx="7">
                  <c:v>24.0</c:v>
                </c:pt>
                <c:pt idx="8">
                  <c:v>29.0</c:v>
                </c:pt>
                <c:pt idx="9">
                  <c:v>26.0</c:v>
                </c:pt>
                <c:pt idx="10">
                  <c:v>4.0</c:v>
                </c:pt>
                <c:pt idx="11">
                  <c:v>33.0</c:v>
                </c:pt>
                <c:pt idx="12">
                  <c:v>21.0</c:v>
                </c:pt>
                <c:pt idx="13">
                  <c:v>17.0</c:v>
                </c:pt>
                <c:pt idx="14">
                  <c:v>14.0</c:v>
                </c:pt>
                <c:pt idx="15">
                  <c:v>20.0</c:v>
                </c:pt>
                <c:pt idx="16">
                  <c:v>10.0</c:v>
                </c:pt>
                <c:pt idx="17">
                  <c:v>19.0</c:v>
                </c:pt>
                <c:pt idx="18">
                  <c:v>12.0</c:v>
                </c:pt>
                <c:pt idx="19">
                  <c:v>24.0</c:v>
                </c:pt>
              </c:numCache>
            </c:numRef>
          </c:val>
        </c:ser>
        <c:ser>
          <c:idx val="2"/>
          <c:order val="3"/>
          <c:tx>
            <c:strRef>
              <c:f>'For GBO'!$D$3</c:f>
              <c:strCache>
                <c:ptCount val="1"/>
                <c:pt idx="0">
                  <c:v>Progress but at insufecient rate </c:v>
                </c:pt>
              </c:strCache>
            </c:strRef>
          </c:tx>
          <c:spPr>
            <a:solidFill>
              <a:schemeClr val="accent6">
                <a:lumMod val="60000"/>
                <a:lumOff val="40000"/>
              </a:schemeClr>
            </a:solidFill>
          </c:spPr>
          <c:cat>
            <c:strRef>
              <c:f>'For GBO'!$A$4:$A$23</c:f>
              <c:strCache>
                <c:ptCount val="20"/>
                <c:pt idx="0">
                  <c:v>Target 1</c:v>
                </c:pt>
                <c:pt idx="1">
                  <c:v>Target 2</c:v>
                </c:pt>
                <c:pt idx="2">
                  <c:v>Target 3</c:v>
                </c:pt>
                <c:pt idx="3">
                  <c:v>Target 4</c:v>
                </c:pt>
                <c:pt idx="4">
                  <c:v>Target 5</c:v>
                </c:pt>
                <c:pt idx="5">
                  <c:v>Target 6</c:v>
                </c:pt>
                <c:pt idx="6">
                  <c:v>Target 7</c:v>
                </c:pt>
                <c:pt idx="7">
                  <c:v>Target 8</c:v>
                </c:pt>
                <c:pt idx="8">
                  <c:v>Target 9</c:v>
                </c:pt>
                <c:pt idx="9">
                  <c:v>Target 10</c:v>
                </c:pt>
                <c:pt idx="10">
                  <c:v>Target 11</c:v>
                </c:pt>
                <c:pt idx="11">
                  <c:v>Target 12</c:v>
                </c:pt>
                <c:pt idx="12">
                  <c:v>Target 13</c:v>
                </c:pt>
                <c:pt idx="13">
                  <c:v>Target 14</c:v>
                </c:pt>
                <c:pt idx="14">
                  <c:v>Target 15</c:v>
                </c:pt>
                <c:pt idx="15">
                  <c:v>Target 16</c:v>
                </c:pt>
                <c:pt idx="16">
                  <c:v>Target 17</c:v>
                </c:pt>
                <c:pt idx="17">
                  <c:v>Target 18</c:v>
                </c:pt>
                <c:pt idx="18">
                  <c:v>Target 19</c:v>
                </c:pt>
                <c:pt idx="19">
                  <c:v>Target 20</c:v>
                </c:pt>
              </c:strCache>
            </c:strRef>
          </c:cat>
          <c:val>
            <c:numRef>
              <c:f>'For GBO'!$D$4:$D$23</c:f>
              <c:numCache>
                <c:formatCode>General</c:formatCode>
                <c:ptCount val="20"/>
                <c:pt idx="0">
                  <c:v>79.0</c:v>
                </c:pt>
                <c:pt idx="1">
                  <c:v>71.0</c:v>
                </c:pt>
                <c:pt idx="2">
                  <c:v>54.0</c:v>
                </c:pt>
                <c:pt idx="3">
                  <c:v>74.0</c:v>
                </c:pt>
                <c:pt idx="4">
                  <c:v>61.0</c:v>
                </c:pt>
                <c:pt idx="5">
                  <c:v>62.0</c:v>
                </c:pt>
                <c:pt idx="6">
                  <c:v>69.0</c:v>
                </c:pt>
                <c:pt idx="7">
                  <c:v>57.0</c:v>
                </c:pt>
                <c:pt idx="8">
                  <c:v>65.0</c:v>
                </c:pt>
                <c:pt idx="9">
                  <c:v>40.0</c:v>
                </c:pt>
                <c:pt idx="10">
                  <c:v>76.0</c:v>
                </c:pt>
                <c:pt idx="11">
                  <c:v>66.0</c:v>
                </c:pt>
                <c:pt idx="12">
                  <c:v>58.0</c:v>
                </c:pt>
                <c:pt idx="13">
                  <c:v>73.0</c:v>
                </c:pt>
                <c:pt idx="14">
                  <c:v>81.0</c:v>
                </c:pt>
                <c:pt idx="15">
                  <c:v>51.0</c:v>
                </c:pt>
                <c:pt idx="16">
                  <c:v>64.0</c:v>
                </c:pt>
                <c:pt idx="17">
                  <c:v>58.0</c:v>
                </c:pt>
                <c:pt idx="18">
                  <c:v>78.0</c:v>
                </c:pt>
                <c:pt idx="19">
                  <c:v>61.0</c:v>
                </c:pt>
              </c:numCache>
            </c:numRef>
          </c:val>
        </c:ser>
        <c:ser>
          <c:idx val="3"/>
          <c:order val="4"/>
          <c:tx>
            <c:strRef>
              <c:f>'For GBO'!$E$3</c:f>
              <c:strCache>
                <c:ptCount val="1"/>
                <c:pt idx="0">
                  <c:v>On track to meet the  Target,</c:v>
                </c:pt>
              </c:strCache>
            </c:strRef>
          </c:tx>
          <c:spPr>
            <a:solidFill>
              <a:schemeClr val="accent3">
                <a:lumMod val="60000"/>
                <a:lumOff val="40000"/>
              </a:schemeClr>
            </a:solidFill>
          </c:spPr>
          <c:cat>
            <c:strRef>
              <c:f>'For GBO'!$A$4:$A$23</c:f>
              <c:strCache>
                <c:ptCount val="20"/>
                <c:pt idx="0">
                  <c:v>Target 1</c:v>
                </c:pt>
                <c:pt idx="1">
                  <c:v>Target 2</c:v>
                </c:pt>
                <c:pt idx="2">
                  <c:v>Target 3</c:v>
                </c:pt>
                <c:pt idx="3">
                  <c:v>Target 4</c:v>
                </c:pt>
                <c:pt idx="4">
                  <c:v>Target 5</c:v>
                </c:pt>
                <c:pt idx="5">
                  <c:v>Target 6</c:v>
                </c:pt>
                <c:pt idx="6">
                  <c:v>Target 7</c:v>
                </c:pt>
                <c:pt idx="7">
                  <c:v>Target 8</c:v>
                </c:pt>
                <c:pt idx="8">
                  <c:v>Target 9</c:v>
                </c:pt>
                <c:pt idx="9">
                  <c:v>Target 10</c:v>
                </c:pt>
                <c:pt idx="10">
                  <c:v>Target 11</c:v>
                </c:pt>
                <c:pt idx="11">
                  <c:v>Target 12</c:v>
                </c:pt>
                <c:pt idx="12">
                  <c:v>Target 13</c:v>
                </c:pt>
                <c:pt idx="13">
                  <c:v>Target 14</c:v>
                </c:pt>
                <c:pt idx="14">
                  <c:v>Target 15</c:v>
                </c:pt>
                <c:pt idx="15">
                  <c:v>Target 16</c:v>
                </c:pt>
                <c:pt idx="16">
                  <c:v>Target 17</c:v>
                </c:pt>
                <c:pt idx="17">
                  <c:v>Target 18</c:v>
                </c:pt>
                <c:pt idx="18">
                  <c:v>Target 19</c:v>
                </c:pt>
                <c:pt idx="19">
                  <c:v>Target 20</c:v>
                </c:pt>
              </c:strCache>
            </c:strRef>
          </c:cat>
          <c:val>
            <c:numRef>
              <c:f>'For GBO'!$E$4:$E$23</c:f>
              <c:numCache>
                <c:formatCode>General</c:formatCode>
                <c:ptCount val="20"/>
                <c:pt idx="0">
                  <c:v>20.0</c:v>
                </c:pt>
                <c:pt idx="1">
                  <c:v>17.0</c:v>
                </c:pt>
                <c:pt idx="2">
                  <c:v>7.0</c:v>
                </c:pt>
                <c:pt idx="3">
                  <c:v>5.0</c:v>
                </c:pt>
                <c:pt idx="4">
                  <c:v>11.0</c:v>
                </c:pt>
                <c:pt idx="5">
                  <c:v>7.0</c:v>
                </c:pt>
                <c:pt idx="6">
                  <c:v>12.0</c:v>
                </c:pt>
                <c:pt idx="7">
                  <c:v>8.0</c:v>
                </c:pt>
                <c:pt idx="8">
                  <c:v>7.0</c:v>
                </c:pt>
                <c:pt idx="9">
                  <c:v>7.0</c:v>
                </c:pt>
                <c:pt idx="10">
                  <c:v>30.0</c:v>
                </c:pt>
                <c:pt idx="11">
                  <c:v>5.0</c:v>
                </c:pt>
                <c:pt idx="12">
                  <c:v>15.0</c:v>
                </c:pt>
                <c:pt idx="13">
                  <c:v>4.0</c:v>
                </c:pt>
                <c:pt idx="14">
                  <c:v>5.0</c:v>
                </c:pt>
                <c:pt idx="15">
                  <c:v>26.0</c:v>
                </c:pt>
                <c:pt idx="16">
                  <c:v>33.0</c:v>
                </c:pt>
                <c:pt idx="17">
                  <c:v>20.0</c:v>
                </c:pt>
                <c:pt idx="18">
                  <c:v>20.0</c:v>
                </c:pt>
                <c:pt idx="19">
                  <c:v>15.0</c:v>
                </c:pt>
              </c:numCache>
            </c:numRef>
          </c:val>
        </c:ser>
        <c:ser>
          <c:idx val="4"/>
          <c:order val="5"/>
          <c:tx>
            <c:strRef>
              <c:f>'For GBO'!$F$3</c:f>
              <c:strCache>
                <c:ptCount val="1"/>
                <c:pt idx="0">
                  <c:v>On track to exceed the target</c:v>
                </c:pt>
              </c:strCache>
            </c:strRef>
          </c:tx>
          <c:spPr>
            <a:solidFill>
              <a:schemeClr val="accent3">
                <a:lumMod val="50000"/>
              </a:schemeClr>
            </a:solidFill>
          </c:spPr>
          <c:cat>
            <c:strRef>
              <c:f>'For GBO'!$A$4:$A$23</c:f>
              <c:strCache>
                <c:ptCount val="20"/>
                <c:pt idx="0">
                  <c:v>Target 1</c:v>
                </c:pt>
                <c:pt idx="1">
                  <c:v>Target 2</c:v>
                </c:pt>
                <c:pt idx="2">
                  <c:v>Target 3</c:v>
                </c:pt>
                <c:pt idx="3">
                  <c:v>Target 4</c:v>
                </c:pt>
                <c:pt idx="4">
                  <c:v>Target 5</c:v>
                </c:pt>
                <c:pt idx="5">
                  <c:v>Target 6</c:v>
                </c:pt>
                <c:pt idx="6">
                  <c:v>Target 7</c:v>
                </c:pt>
                <c:pt idx="7">
                  <c:v>Target 8</c:v>
                </c:pt>
                <c:pt idx="8">
                  <c:v>Target 9</c:v>
                </c:pt>
                <c:pt idx="9">
                  <c:v>Target 10</c:v>
                </c:pt>
                <c:pt idx="10">
                  <c:v>Target 11</c:v>
                </c:pt>
                <c:pt idx="11">
                  <c:v>Target 12</c:v>
                </c:pt>
                <c:pt idx="12">
                  <c:v>Target 13</c:v>
                </c:pt>
                <c:pt idx="13">
                  <c:v>Target 14</c:v>
                </c:pt>
                <c:pt idx="14">
                  <c:v>Target 15</c:v>
                </c:pt>
                <c:pt idx="15">
                  <c:v>Target 16</c:v>
                </c:pt>
                <c:pt idx="16">
                  <c:v>Target 17</c:v>
                </c:pt>
                <c:pt idx="17">
                  <c:v>Target 18</c:v>
                </c:pt>
                <c:pt idx="18">
                  <c:v>Target 19</c:v>
                </c:pt>
                <c:pt idx="19">
                  <c:v>Target 20</c:v>
                </c:pt>
              </c:strCache>
            </c:strRef>
          </c:cat>
          <c:val>
            <c:numRef>
              <c:f>'For GBO'!$F$4:$F$23</c:f>
              <c:numCache>
                <c:formatCode>General</c:formatCode>
                <c:ptCount val="20"/>
                <c:pt idx="0">
                  <c:v>0.0</c:v>
                </c:pt>
                <c:pt idx="1">
                  <c:v>0.0</c:v>
                </c:pt>
                <c:pt idx="2">
                  <c:v>0.0</c:v>
                </c:pt>
                <c:pt idx="3">
                  <c:v>0.0</c:v>
                </c:pt>
                <c:pt idx="4">
                  <c:v>0.0</c:v>
                </c:pt>
                <c:pt idx="5">
                  <c:v>0.0</c:v>
                </c:pt>
                <c:pt idx="6">
                  <c:v>0.0</c:v>
                </c:pt>
                <c:pt idx="7">
                  <c:v>0.0</c:v>
                </c:pt>
                <c:pt idx="8">
                  <c:v>0.0</c:v>
                </c:pt>
                <c:pt idx="9">
                  <c:v>0.0</c:v>
                </c:pt>
                <c:pt idx="10">
                  <c:v>0.0</c:v>
                </c:pt>
                <c:pt idx="11">
                  <c:v>0.0</c:v>
                </c:pt>
                <c:pt idx="12">
                  <c:v>0.0</c:v>
                </c:pt>
                <c:pt idx="13">
                  <c:v>0.0</c:v>
                </c:pt>
                <c:pt idx="14">
                  <c:v>0.0</c:v>
                </c:pt>
                <c:pt idx="15">
                  <c:v>1.0</c:v>
                </c:pt>
                <c:pt idx="16">
                  <c:v>6.0</c:v>
                </c:pt>
                <c:pt idx="17">
                  <c:v>0.0</c:v>
                </c:pt>
                <c:pt idx="18">
                  <c:v>0.0</c:v>
                </c:pt>
                <c:pt idx="19">
                  <c:v>0.0</c:v>
                </c:pt>
              </c:numCache>
            </c:numRef>
          </c:val>
        </c:ser>
        <c:gapWidth val="55"/>
        <c:overlap val="100"/>
        <c:axId val="259586264"/>
        <c:axId val="259285016"/>
      </c:barChart>
      <c:catAx>
        <c:axId val="259586264"/>
        <c:scaling>
          <c:orientation val="maxMin"/>
        </c:scaling>
        <c:axPos val="l"/>
        <c:numFmt formatCode="General" sourceLinked="1"/>
        <c:majorTickMark val="none"/>
        <c:tickLblPos val="nextTo"/>
        <c:txPr>
          <a:bodyPr rot="0" vert="horz"/>
          <a:lstStyle/>
          <a:p>
            <a:pPr>
              <a:defRPr lang="en-CA" sz="1000" b="0" i="0" u="none" strike="noStrike" baseline="0">
                <a:solidFill>
                  <a:srgbClr val="000000"/>
                </a:solidFill>
                <a:latin typeface="Calibri"/>
                <a:ea typeface="Calibri"/>
                <a:cs typeface="Calibri"/>
              </a:defRPr>
            </a:pPr>
            <a:endParaRPr lang="en-US"/>
          </a:p>
        </c:txPr>
        <c:crossAx val="259285016"/>
        <c:crosses val="autoZero"/>
        <c:auto val="1"/>
        <c:lblAlgn val="ctr"/>
        <c:lblOffset val="100"/>
      </c:catAx>
      <c:valAx>
        <c:axId val="259285016"/>
        <c:scaling>
          <c:orientation val="minMax"/>
        </c:scaling>
        <c:axPos val="t"/>
        <c:majorGridlines/>
        <c:numFmt formatCode="0%" sourceLinked="0"/>
        <c:majorTickMark val="none"/>
        <c:tickLblPos val="nextTo"/>
        <c:txPr>
          <a:bodyPr rot="0" vert="horz"/>
          <a:lstStyle/>
          <a:p>
            <a:pPr>
              <a:defRPr lang="en-CA" sz="1000" b="0" i="0" u="none" strike="noStrike" baseline="0">
                <a:solidFill>
                  <a:srgbClr val="000000"/>
                </a:solidFill>
                <a:latin typeface="Calibri"/>
                <a:ea typeface="Calibri"/>
                <a:cs typeface="Calibri"/>
              </a:defRPr>
            </a:pPr>
            <a:endParaRPr lang="en-US"/>
          </a:p>
        </c:txPr>
        <c:crossAx val="259586264"/>
        <c:crosses val="autoZero"/>
        <c:crossBetween val="between"/>
      </c:valAx>
    </c:plotArea>
    <c:legend>
      <c:legendPos val="r"/>
      <c:layout>
        <c:manualLayout>
          <c:xMode val="edge"/>
          <c:yMode val="edge"/>
          <c:x val="0.677973223422059"/>
          <c:y val="0.148246933773823"/>
          <c:w val="0.274407723379233"/>
          <c:h val="0.492717401059768"/>
        </c:manualLayout>
      </c:layout>
      <c:txPr>
        <a:bodyPr/>
        <a:lstStyle/>
        <a:p>
          <a:pPr>
            <a:defRPr lang="en-CA" sz="1400" b="0" i="0" u="none" strike="noStrike" baseline="0">
              <a:solidFill>
                <a:srgbClr val="000000"/>
              </a:solidFill>
              <a:latin typeface="Calibri"/>
              <a:ea typeface="Calibri"/>
              <a:cs typeface="Calibri"/>
            </a:defRPr>
          </a:pPr>
          <a:endParaRPr lang="en-US"/>
        </a:p>
      </c:txPr>
    </c:legend>
    <c:plotVisOnly val="1"/>
    <c:dispBlanksAs val="gap"/>
  </c:chart>
  <c:txPr>
    <a:bodyPr/>
    <a:lstStyle/>
    <a:p>
      <a:pPr>
        <a:defRPr sz="1000" b="0" i="0" u="none" strike="noStrike" baseline="0">
          <a:solidFill>
            <a:srgbClr val="000000"/>
          </a:solidFill>
          <a:latin typeface="Calibri"/>
          <a:ea typeface="Calibri"/>
          <a:cs typeface="Calibri"/>
        </a:defRPr>
      </a:pPr>
      <a:endParaRPr lang="en-US"/>
    </a:p>
  </c:txPr>
  <c:externalData r:id="rId2"/>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style val="2"/>
  <c:clrMapOvr bg1="lt1" tx1="dk1" bg2="lt2" tx2="dk2" accent1="accent1" accent2="accent2" accent3="accent3" accent4="accent4" accent5="accent5" accent6="accent6" hlink="hlink" folHlink="folHlink"/>
  <c:chart>
    <c:plotArea>
      <c:layout>
        <c:manualLayout>
          <c:layoutTarget val="inner"/>
          <c:xMode val="edge"/>
          <c:yMode val="edge"/>
          <c:x val="0.0832804411746011"/>
          <c:y val="0.115979877515311"/>
          <c:w val="0.645858574729136"/>
          <c:h val="0.828464566929133"/>
        </c:manualLayout>
      </c:layout>
      <c:barChart>
        <c:barDir val="bar"/>
        <c:grouping val="percentStacked"/>
        <c:ser>
          <c:idx val="0"/>
          <c:order val="0"/>
          <c:tx>
            <c:strRef>
              <c:f>Sheet4!$B$2</c:f>
              <c:strCache>
                <c:ptCount val="1"/>
                <c:pt idx="0">
                  <c:v>Alejándose de la meta</c:v>
                </c:pt>
              </c:strCache>
            </c:strRef>
          </c:tx>
          <c:spPr>
            <a:solidFill>
              <a:schemeClr val="accent2">
                <a:lumMod val="50000"/>
              </a:schemeClr>
            </a:solidFill>
          </c:spPr>
          <c:cat>
            <c:strRef>
              <c:f>Sheet4!$N$2:$N$5</c:f>
              <c:strCache>
                <c:ptCount val="4"/>
                <c:pt idx="0">
                  <c:v>Meta 11</c:v>
                </c:pt>
                <c:pt idx="1">
                  <c:v>Meta 16</c:v>
                </c:pt>
                <c:pt idx="2">
                  <c:v>Meta 17</c:v>
                </c:pt>
                <c:pt idx="3">
                  <c:v>Meta 19</c:v>
                </c:pt>
              </c:strCache>
            </c:strRef>
          </c:cat>
          <c:val>
            <c:numRef>
              <c:f>Sheet4!$O$2:$O$5</c:f>
              <c:numCache>
                <c:formatCode>General</c:formatCode>
                <c:ptCount val="4"/>
                <c:pt idx="0">
                  <c:v>0.0</c:v>
                </c:pt>
                <c:pt idx="1">
                  <c:v>0.0</c:v>
                </c:pt>
                <c:pt idx="2">
                  <c:v>0.0</c:v>
                </c:pt>
                <c:pt idx="3">
                  <c:v>0.0</c:v>
                </c:pt>
              </c:numCache>
            </c:numRef>
          </c:val>
        </c:ser>
        <c:ser>
          <c:idx val="1"/>
          <c:order val="1"/>
          <c:tx>
            <c:strRef>
              <c:f>Sheet4!$C$2</c:f>
              <c:strCache>
                <c:ptCount val="1"/>
                <c:pt idx="0">
                  <c:v>Sin progreso</c:v>
                </c:pt>
              </c:strCache>
            </c:strRef>
          </c:tx>
          <c:spPr>
            <a:solidFill>
              <a:schemeClr val="accent2">
                <a:lumMod val="60000"/>
                <a:lumOff val="40000"/>
              </a:schemeClr>
            </a:solidFill>
          </c:spPr>
          <c:cat>
            <c:strRef>
              <c:f>Sheet4!$N$2:$N$5</c:f>
              <c:strCache>
                <c:ptCount val="4"/>
                <c:pt idx="0">
                  <c:v>Meta 11</c:v>
                </c:pt>
                <c:pt idx="1">
                  <c:v>Meta 16</c:v>
                </c:pt>
                <c:pt idx="2">
                  <c:v>Meta 17</c:v>
                </c:pt>
                <c:pt idx="3">
                  <c:v>Meta 19</c:v>
                </c:pt>
              </c:strCache>
            </c:strRef>
          </c:cat>
          <c:val>
            <c:numRef>
              <c:f>Sheet4!$P$2:$P$5</c:f>
              <c:numCache>
                <c:formatCode>General</c:formatCode>
                <c:ptCount val="4"/>
                <c:pt idx="0">
                  <c:v>1.0</c:v>
                </c:pt>
                <c:pt idx="1">
                  <c:v>3.0</c:v>
                </c:pt>
                <c:pt idx="2">
                  <c:v>0.0</c:v>
                </c:pt>
                <c:pt idx="3">
                  <c:v>0.0</c:v>
                </c:pt>
              </c:numCache>
            </c:numRef>
          </c:val>
        </c:ser>
        <c:ser>
          <c:idx val="2"/>
          <c:order val="2"/>
          <c:tx>
            <c:strRef>
              <c:f>Sheet4!$D$2</c:f>
              <c:strCache>
                <c:ptCount val="1"/>
                <c:pt idx="0">
                  <c:v>Se ha avanzado a un ritmo insuficiente 
</c:v>
                </c:pt>
              </c:strCache>
            </c:strRef>
          </c:tx>
          <c:spPr>
            <a:solidFill>
              <a:schemeClr val="accent6">
                <a:lumMod val="60000"/>
                <a:lumOff val="40000"/>
              </a:schemeClr>
            </a:solidFill>
          </c:spPr>
          <c:cat>
            <c:strRef>
              <c:f>Sheet4!$N$2:$N$5</c:f>
              <c:strCache>
                <c:ptCount val="4"/>
                <c:pt idx="0">
                  <c:v>Meta 11</c:v>
                </c:pt>
                <c:pt idx="1">
                  <c:v>Meta 16</c:v>
                </c:pt>
                <c:pt idx="2">
                  <c:v>Meta 17</c:v>
                </c:pt>
                <c:pt idx="3">
                  <c:v>Meta 19</c:v>
                </c:pt>
              </c:strCache>
            </c:strRef>
          </c:cat>
          <c:val>
            <c:numRef>
              <c:f>Sheet4!$Q$2:$Q$5</c:f>
              <c:numCache>
                <c:formatCode>General</c:formatCode>
                <c:ptCount val="4"/>
                <c:pt idx="0">
                  <c:v>3.0</c:v>
                </c:pt>
                <c:pt idx="1">
                  <c:v>4.0</c:v>
                </c:pt>
                <c:pt idx="2">
                  <c:v>6.0</c:v>
                </c:pt>
                <c:pt idx="3">
                  <c:v>4.0</c:v>
                </c:pt>
              </c:numCache>
            </c:numRef>
          </c:val>
        </c:ser>
        <c:ser>
          <c:idx val="3"/>
          <c:order val="3"/>
          <c:tx>
            <c:strRef>
              <c:f>Sheet4!$E$2</c:f>
              <c:strCache>
                <c:ptCount val="1"/>
                <c:pt idx="0">
                  <c:v>En camino a alcanzar la meta</c:v>
                </c:pt>
              </c:strCache>
            </c:strRef>
          </c:tx>
          <c:spPr>
            <a:solidFill>
              <a:schemeClr val="accent3">
                <a:lumMod val="60000"/>
                <a:lumOff val="40000"/>
              </a:schemeClr>
            </a:solidFill>
          </c:spPr>
          <c:cat>
            <c:strRef>
              <c:f>Sheet4!$N$2:$N$5</c:f>
              <c:strCache>
                <c:ptCount val="4"/>
                <c:pt idx="0">
                  <c:v>Meta 11</c:v>
                </c:pt>
                <c:pt idx="1">
                  <c:v>Meta 16</c:v>
                </c:pt>
                <c:pt idx="2">
                  <c:v>Meta 17</c:v>
                </c:pt>
                <c:pt idx="3">
                  <c:v>Meta 19</c:v>
                </c:pt>
              </c:strCache>
            </c:strRef>
          </c:cat>
          <c:val>
            <c:numRef>
              <c:f>Sheet4!$R$2:$R$5</c:f>
              <c:numCache>
                <c:formatCode>General</c:formatCode>
                <c:ptCount val="4"/>
                <c:pt idx="0">
                  <c:v>3.0</c:v>
                </c:pt>
                <c:pt idx="1">
                  <c:v>0.0</c:v>
                </c:pt>
                <c:pt idx="2">
                  <c:v>1.0</c:v>
                </c:pt>
                <c:pt idx="3">
                  <c:v>3.0</c:v>
                </c:pt>
              </c:numCache>
            </c:numRef>
          </c:val>
        </c:ser>
        <c:ser>
          <c:idx val="4"/>
          <c:order val="4"/>
          <c:tx>
            <c:strRef>
              <c:f>Sheet4!$F$2</c:f>
              <c:strCache>
                <c:ptCount val="1"/>
                <c:pt idx="0">
                  <c:v>En camino a superar la meta</c:v>
                </c:pt>
              </c:strCache>
            </c:strRef>
          </c:tx>
          <c:spPr>
            <a:solidFill>
              <a:schemeClr val="accent3">
                <a:lumMod val="75000"/>
              </a:schemeClr>
            </a:solidFill>
          </c:spPr>
          <c:cat>
            <c:strRef>
              <c:f>Sheet4!$N$2:$N$5</c:f>
              <c:strCache>
                <c:ptCount val="4"/>
                <c:pt idx="0">
                  <c:v>Meta 11</c:v>
                </c:pt>
                <c:pt idx="1">
                  <c:v>Meta 16</c:v>
                </c:pt>
                <c:pt idx="2">
                  <c:v>Meta 17</c:v>
                </c:pt>
                <c:pt idx="3">
                  <c:v>Meta 19</c:v>
                </c:pt>
              </c:strCache>
            </c:strRef>
          </c:cat>
          <c:val>
            <c:numRef>
              <c:f>Sheet4!$S$2:$S$5</c:f>
              <c:numCache>
                <c:formatCode>General</c:formatCode>
                <c:ptCount val="4"/>
                <c:pt idx="0">
                  <c:v>0.0</c:v>
                </c:pt>
                <c:pt idx="1">
                  <c:v>0.0</c:v>
                </c:pt>
                <c:pt idx="2">
                  <c:v>0.0</c:v>
                </c:pt>
                <c:pt idx="3">
                  <c:v>0.0</c:v>
                </c:pt>
              </c:numCache>
            </c:numRef>
          </c:val>
        </c:ser>
        <c:ser>
          <c:idx val="5"/>
          <c:order val="5"/>
          <c:tx>
            <c:strRef>
              <c:f>Sheet4!$G$2</c:f>
              <c:strCache>
                <c:ptCount val="1"/>
                <c:pt idx="0">
                  <c:v>Sin información</c:v>
                </c:pt>
              </c:strCache>
            </c:strRef>
          </c:tx>
          <c:spPr>
            <a:solidFill>
              <a:schemeClr val="bg1">
                <a:lumMod val="85000"/>
              </a:schemeClr>
            </a:solidFill>
          </c:spPr>
          <c:cat>
            <c:strRef>
              <c:f>Sheet4!$N$2:$N$5</c:f>
              <c:strCache>
                <c:ptCount val="4"/>
                <c:pt idx="0">
                  <c:v>Meta 11</c:v>
                </c:pt>
                <c:pt idx="1">
                  <c:v>Meta 16</c:v>
                </c:pt>
                <c:pt idx="2">
                  <c:v>Meta 17</c:v>
                </c:pt>
                <c:pt idx="3">
                  <c:v>Meta 19</c:v>
                </c:pt>
              </c:strCache>
            </c:strRef>
          </c:cat>
          <c:val>
            <c:numRef>
              <c:f>Sheet4!$T$2:$T$5</c:f>
              <c:numCache>
                <c:formatCode>General</c:formatCode>
                <c:ptCount val="4"/>
                <c:pt idx="0">
                  <c:v>0.0</c:v>
                </c:pt>
                <c:pt idx="1">
                  <c:v>0.0</c:v>
                </c:pt>
                <c:pt idx="2">
                  <c:v>0.0</c:v>
                </c:pt>
                <c:pt idx="3">
                  <c:v>0.0</c:v>
                </c:pt>
              </c:numCache>
            </c:numRef>
          </c:val>
        </c:ser>
        <c:overlap val="100"/>
        <c:axId val="232119768"/>
        <c:axId val="232131128"/>
      </c:barChart>
      <c:catAx>
        <c:axId val="232119768"/>
        <c:scaling>
          <c:orientation val="maxMin"/>
        </c:scaling>
        <c:axPos val="l"/>
        <c:tickLblPos val="nextTo"/>
        <c:txPr>
          <a:bodyPr/>
          <a:lstStyle/>
          <a:p>
            <a:pPr>
              <a:defRPr lang="en-CA"/>
            </a:pPr>
            <a:endParaRPr lang="en-US"/>
          </a:p>
        </c:txPr>
        <c:crossAx val="232131128"/>
        <c:crosses val="autoZero"/>
        <c:auto val="1"/>
        <c:lblAlgn val="ctr"/>
        <c:lblOffset val="100"/>
      </c:catAx>
      <c:valAx>
        <c:axId val="232131128"/>
        <c:scaling>
          <c:orientation val="minMax"/>
        </c:scaling>
        <c:axPos val="t"/>
        <c:majorGridlines/>
        <c:numFmt formatCode="0%" sourceLinked="1"/>
        <c:tickLblPos val="nextTo"/>
        <c:txPr>
          <a:bodyPr/>
          <a:lstStyle/>
          <a:p>
            <a:pPr>
              <a:defRPr lang="en-CA"/>
            </a:pPr>
            <a:endParaRPr lang="en-US"/>
          </a:p>
        </c:txPr>
        <c:crossAx val="232119768"/>
        <c:crosses val="autoZero"/>
        <c:crossBetween val="between"/>
      </c:valAx>
    </c:plotArea>
    <c:legend>
      <c:legendPos val="r"/>
      <c:layout>
        <c:manualLayout>
          <c:xMode val="edge"/>
          <c:yMode val="edge"/>
          <c:x val="0.746305774278216"/>
          <c:y val="0.0810301837270341"/>
          <c:w val="0.237027559055118"/>
          <c:h val="0.884235928842227"/>
        </c:manualLayout>
      </c:layout>
      <c:txPr>
        <a:bodyPr/>
        <a:lstStyle/>
        <a:p>
          <a:pPr>
            <a:defRPr lang="en-CA" kern="900" baseline="0">
              <a:latin typeface="Calibri" panose="020F0502020204030204" pitchFamily="34" charset="0"/>
            </a:defRPr>
          </a:pPr>
          <a:endParaRPr lang="en-US"/>
        </a:p>
      </c:txPr>
    </c:legend>
    <c:plotVisOnly val="1"/>
    <c:dispBlanksAs val="gap"/>
  </c:chart>
  <c:externalData r:id="rId2"/>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style val="2"/>
  <c:clrMapOvr bg1="lt1" tx1="dk1" bg2="lt2" tx2="dk2" accent1="accent1" accent2="accent2" accent3="accent3" accent4="accent4" accent5="accent5" accent6="accent6" hlink="hlink" folHlink="folHlink"/>
  <c:chart>
    <c:title>
      <c:tx>
        <c:rich>
          <a:bodyPr/>
          <a:lstStyle/>
          <a:p>
            <a:pPr>
              <a:defRPr lang="en-CA" sz="2400">
                <a:solidFill>
                  <a:srgbClr val="006600"/>
                </a:solidFill>
              </a:defRPr>
            </a:pPr>
            <a:r>
              <a:rPr lang="en-US" sz="2400" dirty="0" err="1">
                <a:solidFill>
                  <a:srgbClr val="006600"/>
                </a:solidFill>
              </a:rPr>
              <a:t>Porcentaje</a:t>
            </a:r>
            <a:r>
              <a:rPr lang="en-US" sz="2400" dirty="0">
                <a:solidFill>
                  <a:srgbClr val="006600"/>
                </a:solidFill>
              </a:rPr>
              <a:t> de </a:t>
            </a:r>
            <a:r>
              <a:rPr lang="en-US" sz="2400" dirty="0" err="1">
                <a:solidFill>
                  <a:srgbClr val="006600"/>
                </a:solidFill>
              </a:rPr>
              <a:t>áreas</a:t>
            </a:r>
            <a:r>
              <a:rPr lang="en-US" sz="2400" dirty="0">
                <a:solidFill>
                  <a:srgbClr val="006600"/>
                </a:solidFill>
              </a:rPr>
              <a:t> </a:t>
            </a:r>
            <a:r>
              <a:rPr lang="en-US" sz="2400" dirty="0" err="1">
                <a:solidFill>
                  <a:srgbClr val="006600"/>
                </a:solidFill>
              </a:rPr>
              <a:t>protegidas</a:t>
            </a:r>
            <a:r>
              <a:rPr lang="en-US" sz="2400" dirty="0">
                <a:solidFill>
                  <a:srgbClr val="006600"/>
                </a:solidFill>
              </a:rPr>
              <a:t> en el </a:t>
            </a:r>
            <a:r>
              <a:rPr lang="en-US" sz="2400" dirty="0" err="1">
                <a:solidFill>
                  <a:srgbClr val="006600"/>
                </a:solidFill>
              </a:rPr>
              <a:t>mundo</a:t>
            </a:r>
            <a:r>
              <a:rPr lang="en-US" sz="2400" dirty="0" smtClean="0">
                <a:solidFill>
                  <a:srgbClr val="006600"/>
                </a:solidFill>
              </a:rPr>
              <a:t> </a:t>
            </a:r>
          </a:p>
          <a:p>
            <a:pPr>
              <a:defRPr lang="en-CA" sz="2400">
                <a:solidFill>
                  <a:srgbClr val="006600"/>
                </a:solidFill>
              </a:defRPr>
            </a:pPr>
            <a:r>
              <a:rPr lang="en-US" sz="2400" dirty="0" smtClean="0">
                <a:solidFill>
                  <a:srgbClr val="006600"/>
                </a:solidFill>
              </a:rPr>
              <a:t>2004 </a:t>
            </a:r>
            <a:r>
              <a:rPr lang="en-US" sz="2400" dirty="0">
                <a:solidFill>
                  <a:srgbClr val="006600"/>
                </a:solidFill>
              </a:rPr>
              <a:t>(</a:t>
            </a:r>
            <a:r>
              <a:rPr lang="en-US" sz="2400" dirty="0" err="1">
                <a:solidFill>
                  <a:srgbClr val="006600"/>
                </a:solidFill>
              </a:rPr>
              <a:t>rojo</a:t>
            </a:r>
            <a:r>
              <a:rPr lang="en-US" sz="2400" dirty="0">
                <a:solidFill>
                  <a:srgbClr val="006600"/>
                </a:solidFill>
              </a:rPr>
              <a:t>) y 2014 (</a:t>
            </a:r>
            <a:r>
              <a:rPr lang="en-US" sz="2400" dirty="0" err="1">
                <a:solidFill>
                  <a:srgbClr val="006600"/>
                </a:solidFill>
              </a:rPr>
              <a:t>azul</a:t>
            </a:r>
            <a:r>
              <a:rPr lang="en-US" sz="2400" dirty="0">
                <a:solidFill>
                  <a:srgbClr val="006600"/>
                </a:solidFill>
              </a:rPr>
              <a:t>)</a:t>
            </a:r>
          </a:p>
        </c:rich>
      </c:tx>
      <c:layout>
        <c:manualLayout>
          <c:xMode val="edge"/>
          <c:yMode val="edge"/>
          <c:x val="0.283150689879361"/>
          <c:y val="0.0146235129699697"/>
        </c:manualLayout>
      </c:layout>
    </c:title>
    <c:plotArea>
      <c:layout>
        <c:manualLayout>
          <c:layoutTarget val="inner"/>
          <c:xMode val="edge"/>
          <c:yMode val="edge"/>
          <c:x val="0.0354797313731381"/>
          <c:y val="0.208200910918686"/>
          <c:w val="0.925142715520166"/>
          <c:h val="0.708929973822512"/>
        </c:manualLayout>
      </c:layout>
      <c:barChart>
        <c:barDir val="bar"/>
        <c:grouping val="clustered"/>
        <c:ser>
          <c:idx val="1"/>
          <c:order val="0"/>
          <c:tx>
            <c:strRef>
              <c:f>Global_results!$I$1</c:f>
              <c:strCache>
                <c:ptCount val="1"/>
                <c:pt idx="0">
                  <c:v>2014</c:v>
                </c:pt>
              </c:strCache>
            </c:strRef>
          </c:tx>
          <c:spPr>
            <a:solidFill>
              <a:schemeClr val="accent1"/>
            </a:solidFill>
          </c:spPr>
          <c:dLbls>
            <c:txPr>
              <a:bodyPr/>
              <a:lstStyle/>
              <a:p>
                <a:pPr>
                  <a:defRPr lang="en-CA"/>
                </a:pPr>
                <a:endParaRPr lang="en-US"/>
              </a:p>
            </c:txPr>
            <c:dLblPos val="inEnd"/>
            <c:showVal val="1"/>
          </c:dLbls>
          <c:val>
            <c:numRef>
              <c:f>Global_results!$I$2:$I$4</c:f>
              <c:numCache>
                <c:formatCode>0.0%</c:formatCode>
                <c:ptCount val="3"/>
                <c:pt idx="0" formatCode="0.00%">
                  <c:v>0.153734607816105</c:v>
                </c:pt>
                <c:pt idx="1">
                  <c:v>0.0839946479368681</c:v>
                </c:pt>
                <c:pt idx="2">
                  <c:v>0.1087355575615</c:v>
                </c:pt>
              </c:numCache>
            </c:numRef>
          </c:val>
        </c:ser>
        <c:ser>
          <c:idx val="0"/>
          <c:order val="1"/>
          <c:tx>
            <c:strRef>
              <c:f>Global_results!$H$1</c:f>
              <c:strCache>
                <c:ptCount val="1"/>
                <c:pt idx="0">
                  <c:v>2004</c:v>
                </c:pt>
              </c:strCache>
            </c:strRef>
          </c:tx>
          <c:spPr>
            <a:solidFill>
              <a:schemeClr val="accent2"/>
            </a:solidFill>
          </c:spPr>
          <c:dLbls>
            <c:txPr>
              <a:bodyPr/>
              <a:lstStyle/>
              <a:p>
                <a:pPr>
                  <a:defRPr lang="en-CA"/>
                </a:pPr>
                <a:endParaRPr lang="en-US"/>
              </a:p>
            </c:txPr>
            <c:dLblPos val="inEnd"/>
            <c:showVal val="1"/>
          </c:dLbls>
          <c:val>
            <c:numRef>
              <c:f>Global_results!$H$2:$H$4</c:f>
              <c:numCache>
                <c:formatCode>0.00%</c:formatCode>
                <c:ptCount val="3"/>
                <c:pt idx="0">
                  <c:v>0.130729007238942</c:v>
                </c:pt>
                <c:pt idx="1">
                  <c:v>0.0219929970984064</c:v>
                </c:pt>
                <c:pt idx="2">
                  <c:v>0.0783395999573988</c:v>
                </c:pt>
              </c:numCache>
            </c:numRef>
          </c:val>
        </c:ser>
        <c:axId val="271953464"/>
        <c:axId val="271956504"/>
      </c:barChart>
      <c:catAx>
        <c:axId val="271953464"/>
        <c:scaling>
          <c:orientation val="minMax"/>
        </c:scaling>
        <c:delete val="1"/>
        <c:axPos val="l"/>
        <c:tickLblPos val="none"/>
        <c:crossAx val="271956504"/>
        <c:crosses val="autoZero"/>
        <c:auto val="1"/>
        <c:lblAlgn val="ctr"/>
        <c:lblOffset val="100"/>
      </c:catAx>
      <c:valAx>
        <c:axId val="271956504"/>
        <c:scaling>
          <c:orientation val="minMax"/>
          <c:max val="0.16"/>
        </c:scaling>
        <c:axPos val="b"/>
        <c:numFmt formatCode="0.00%" sourceLinked="1"/>
        <c:tickLblPos val="nextTo"/>
        <c:txPr>
          <a:bodyPr/>
          <a:lstStyle/>
          <a:p>
            <a:pPr>
              <a:defRPr lang="en-CA"/>
            </a:pPr>
            <a:endParaRPr lang="en-US"/>
          </a:p>
        </c:txPr>
        <c:crossAx val="271953464"/>
        <c:crosses val="autoZero"/>
        <c:crossBetween val="between"/>
      </c:valAx>
      <c:spPr>
        <a:noFill/>
        <a:ln w="25400">
          <a:noFill/>
        </a:ln>
      </c:spPr>
    </c:plotArea>
    <c:plotVisOnly val="1"/>
    <c:dispBlanksAs val="gap"/>
  </c:chart>
  <c:txPr>
    <a:bodyPr/>
    <a:lstStyle/>
    <a:p>
      <a:pPr>
        <a:defRPr lang="es-ES" noProof="0"/>
      </a:pPr>
      <a:endParaRPr lang="en-US"/>
    </a:p>
  </c:txPr>
  <c:externalData r:id="rId2"/>
  <c:userShapes r:id="rId3"/>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US"/>
  <c:style val="2"/>
  <c:clrMapOvr bg1="lt1" tx1="dk1" bg2="lt2" tx2="dk2" accent1="accent1" accent2="accent2" accent3="accent3" accent4="accent4" accent5="accent5" accent6="accent6" hlink="hlink" folHlink="folHlink"/>
  <c:chart>
    <c:plotArea>
      <c:layout>
        <c:manualLayout>
          <c:layoutTarget val="inner"/>
          <c:xMode val="edge"/>
          <c:yMode val="edge"/>
          <c:x val="0.0936972331583552"/>
          <c:y val="0.115979877515311"/>
          <c:w val="0.635441956474192"/>
          <c:h val="0.814575678040245"/>
        </c:manualLayout>
      </c:layout>
      <c:barChart>
        <c:barDir val="bar"/>
        <c:grouping val="percentStacked"/>
        <c:ser>
          <c:idx val="0"/>
          <c:order val="0"/>
          <c:tx>
            <c:strRef>
              <c:f>Sheet4!$B$2</c:f>
              <c:strCache>
                <c:ptCount val="1"/>
                <c:pt idx="0">
                  <c:v>Alejándose de la meta</c:v>
                </c:pt>
              </c:strCache>
            </c:strRef>
          </c:tx>
          <c:spPr>
            <a:solidFill>
              <a:schemeClr val="accent2">
                <a:lumMod val="50000"/>
              </a:schemeClr>
            </a:solidFill>
          </c:spPr>
          <c:cat>
            <c:strRef>
              <c:f>Sheet4!$N$2:$N$6</c:f>
              <c:strCache>
                <c:ptCount val="5"/>
                <c:pt idx="0">
                  <c:v>Meta 1</c:v>
                </c:pt>
                <c:pt idx="1">
                  <c:v>Meta 2</c:v>
                </c:pt>
                <c:pt idx="2">
                  <c:v>Meta 7</c:v>
                </c:pt>
                <c:pt idx="3">
                  <c:v>Meta 18</c:v>
                </c:pt>
                <c:pt idx="4">
                  <c:v>Meta 20</c:v>
                </c:pt>
              </c:strCache>
            </c:strRef>
          </c:cat>
          <c:val>
            <c:numRef>
              <c:f>Sheet4!$O$2:$O$6</c:f>
              <c:numCache>
                <c:formatCode>General</c:formatCode>
                <c:ptCount val="5"/>
                <c:pt idx="0">
                  <c:v>0.0</c:v>
                </c:pt>
                <c:pt idx="1">
                  <c:v>0.0</c:v>
                </c:pt>
                <c:pt idx="2">
                  <c:v>0.0</c:v>
                </c:pt>
                <c:pt idx="3">
                  <c:v>0.0</c:v>
                </c:pt>
                <c:pt idx="4">
                  <c:v>0.0</c:v>
                </c:pt>
              </c:numCache>
            </c:numRef>
          </c:val>
        </c:ser>
        <c:ser>
          <c:idx val="1"/>
          <c:order val="1"/>
          <c:tx>
            <c:strRef>
              <c:f>Sheet4!$C$2</c:f>
              <c:strCache>
                <c:ptCount val="1"/>
                <c:pt idx="0">
                  <c:v>Sin progreso</c:v>
                </c:pt>
              </c:strCache>
            </c:strRef>
          </c:tx>
          <c:spPr>
            <a:solidFill>
              <a:schemeClr val="accent2">
                <a:lumMod val="60000"/>
                <a:lumOff val="40000"/>
              </a:schemeClr>
            </a:solidFill>
          </c:spPr>
          <c:cat>
            <c:strRef>
              <c:f>Sheet4!$N$2:$N$6</c:f>
              <c:strCache>
                <c:ptCount val="5"/>
                <c:pt idx="0">
                  <c:v>Meta 1</c:v>
                </c:pt>
                <c:pt idx="1">
                  <c:v>Meta 2</c:v>
                </c:pt>
                <c:pt idx="2">
                  <c:v>Meta 7</c:v>
                </c:pt>
                <c:pt idx="3">
                  <c:v>Meta 18</c:v>
                </c:pt>
                <c:pt idx="4">
                  <c:v>Meta 20</c:v>
                </c:pt>
              </c:strCache>
            </c:strRef>
          </c:cat>
          <c:val>
            <c:numRef>
              <c:f>Sheet4!$P$2:$P$6</c:f>
              <c:numCache>
                <c:formatCode>General</c:formatCode>
                <c:ptCount val="5"/>
                <c:pt idx="0">
                  <c:v>0.0</c:v>
                </c:pt>
                <c:pt idx="1">
                  <c:v>0.0</c:v>
                </c:pt>
                <c:pt idx="2">
                  <c:v>1.0</c:v>
                </c:pt>
                <c:pt idx="3">
                  <c:v>2.0</c:v>
                </c:pt>
                <c:pt idx="4">
                  <c:v>2.0</c:v>
                </c:pt>
              </c:numCache>
            </c:numRef>
          </c:val>
        </c:ser>
        <c:ser>
          <c:idx val="2"/>
          <c:order val="2"/>
          <c:tx>
            <c:strRef>
              <c:f>Sheet4!$D$2</c:f>
              <c:strCache>
                <c:ptCount val="1"/>
                <c:pt idx="0">
                  <c:v>Se ha avanzado a un ritmo insuficiente 
</c:v>
                </c:pt>
              </c:strCache>
            </c:strRef>
          </c:tx>
          <c:spPr>
            <a:solidFill>
              <a:schemeClr val="accent6">
                <a:lumMod val="60000"/>
                <a:lumOff val="40000"/>
              </a:schemeClr>
            </a:solidFill>
          </c:spPr>
          <c:cat>
            <c:strRef>
              <c:f>Sheet4!$N$2:$N$6</c:f>
              <c:strCache>
                <c:ptCount val="5"/>
                <c:pt idx="0">
                  <c:v>Meta 1</c:v>
                </c:pt>
                <c:pt idx="1">
                  <c:v>Meta 2</c:v>
                </c:pt>
                <c:pt idx="2">
                  <c:v>Meta 7</c:v>
                </c:pt>
                <c:pt idx="3">
                  <c:v>Meta 18</c:v>
                </c:pt>
                <c:pt idx="4">
                  <c:v>Meta 20</c:v>
                </c:pt>
              </c:strCache>
            </c:strRef>
          </c:cat>
          <c:val>
            <c:numRef>
              <c:f>Sheet4!$Q$2:$Q$6</c:f>
              <c:numCache>
                <c:formatCode>General</c:formatCode>
                <c:ptCount val="5"/>
                <c:pt idx="0">
                  <c:v>6.0</c:v>
                </c:pt>
                <c:pt idx="1">
                  <c:v>6.0</c:v>
                </c:pt>
                <c:pt idx="2">
                  <c:v>4.0</c:v>
                </c:pt>
                <c:pt idx="3">
                  <c:v>4.0</c:v>
                </c:pt>
                <c:pt idx="4">
                  <c:v>4.0</c:v>
                </c:pt>
              </c:numCache>
            </c:numRef>
          </c:val>
        </c:ser>
        <c:ser>
          <c:idx val="3"/>
          <c:order val="3"/>
          <c:tx>
            <c:strRef>
              <c:f>Sheet4!$E$2</c:f>
              <c:strCache>
                <c:ptCount val="1"/>
                <c:pt idx="0">
                  <c:v>En camino a alcanzar la meta</c:v>
                </c:pt>
              </c:strCache>
            </c:strRef>
          </c:tx>
          <c:spPr>
            <a:solidFill>
              <a:schemeClr val="accent3">
                <a:lumMod val="60000"/>
                <a:lumOff val="40000"/>
              </a:schemeClr>
            </a:solidFill>
          </c:spPr>
          <c:cat>
            <c:strRef>
              <c:f>Sheet4!$N$2:$N$6</c:f>
              <c:strCache>
                <c:ptCount val="5"/>
                <c:pt idx="0">
                  <c:v>Meta 1</c:v>
                </c:pt>
                <c:pt idx="1">
                  <c:v>Meta 2</c:v>
                </c:pt>
                <c:pt idx="2">
                  <c:v>Meta 7</c:v>
                </c:pt>
                <c:pt idx="3">
                  <c:v>Meta 18</c:v>
                </c:pt>
                <c:pt idx="4">
                  <c:v>Meta 20</c:v>
                </c:pt>
              </c:strCache>
            </c:strRef>
          </c:cat>
          <c:val>
            <c:numRef>
              <c:f>Sheet4!$R$2:$R$6</c:f>
              <c:numCache>
                <c:formatCode>General</c:formatCode>
                <c:ptCount val="5"/>
                <c:pt idx="0">
                  <c:v>1.0</c:v>
                </c:pt>
                <c:pt idx="1">
                  <c:v>1.0</c:v>
                </c:pt>
                <c:pt idx="2">
                  <c:v>2.0</c:v>
                </c:pt>
                <c:pt idx="3">
                  <c:v>1.0</c:v>
                </c:pt>
                <c:pt idx="4">
                  <c:v>1.0</c:v>
                </c:pt>
              </c:numCache>
            </c:numRef>
          </c:val>
        </c:ser>
        <c:ser>
          <c:idx val="4"/>
          <c:order val="4"/>
          <c:tx>
            <c:strRef>
              <c:f>Sheet4!$F$2</c:f>
              <c:strCache>
                <c:ptCount val="1"/>
                <c:pt idx="0">
                  <c:v>En camino a superar la meta</c:v>
                </c:pt>
              </c:strCache>
            </c:strRef>
          </c:tx>
          <c:spPr>
            <a:solidFill>
              <a:schemeClr val="accent3">
                <a:lumMod val="75000"/>
              </a:schemeClr>
            </a:solidFill>
          </c:spPr>
          <c:cat>
            <c:strRef>
              <c:f>Sheet4!$N$2:$N$6</c:f>
              <c:strCache>
                <c:ptCount val="5"/>
                <c:pt idx="0">
                  <c:v>Meta 1</c:v>
                </c:pt>
                <c:pt idx="1">
                  <c:v>Meta 2</c:v>
                </c:pt>
                <c:pt idx="2">
                  <c:v>Meta 7</c:v>
                </c:pt>
                <c:pt idx="3">
                  <c:v>Meta 18</c:v>
                </c:pt>
                <c:pt idx="4">
                  <c:v>Meta 20</c:v>
                </c:pt>
              </c:strCache>
            </c:strRef>
          </c:cat>
          <c:val>
            <c:numRef>
              <c:f>Sheet4!$S$2:$S$6</c:f>
              <c:numCache>
                <c:formatCode>General</c:formatCode>
                <c:ptCount val="5"/>
                <c:pt idx="0">
                  <c:v>0.0</c:v>
                </c:pt>
                <c:pt idx="1">
                  <c:v>0.0</c:v>
                </c:pt>
                <c:pt idx="2">
                  <c:v>0.0</c:v>
                </c:pt>
                <c:pt idx="3">
                  <c:v>0.0</c:v>
                </c:pt>
                <c:pt idx="4">
                  <c:v>0.0</c:v>
                </c:pt>
              </c:numCache>
            </c:numRef>
          </c:val>
        </c:ser>
        <c:ser>
          <c:idx val="5"/>
          <c:order val="5"/>
          <c:tx>
            <c:strRef>
              <c:f>Sheet4!$G$2</c:f>
              <c:strCache>
                <c:ptCount val="1"/>
                <c:pt idx="0">
                  <c:v>Sin información</c:v>
                </c:pt>
              </c:strCache>
            </c:strRef>
          </c:tx>
          <c:spPr>
            <a:solidFill>
              <a:schemeClr val="bg1">
                <a:lumMod val="85000"/>
              </a:schemeClr>
            </a:solidFill>
          </c:spPr>
          <c:cat>
            <c:strRef>
              <c:f>Sheet4!$N$2:$N$6</c:f>
              <c:strCache>
                <c:ptCount val="5"/>
                <c:pt idx="0">
                  <c:v>Meta 1</c:v>
                </c:pt>
                <c:pt idx="1">
                  <c:v>Meta 2</c:v>
                </c:pt>
                <c:pt idx="2">
                  <c:v>Meta 7</c:v>
                </c:pt>
                <c:pt idx="3">
                  <c:v>Meta 18</c:v>
                </c:pt>
                <c:pt idx="4">
                  <c:v>Meta 20</c:v>
                </c:pt>
              </c:strCache>
            </c:strRef>
          </c:cat>
          <c:val>
            <c:numRef>
              <c:f>Sheet4!$T$2:$T$6</c:f>
              <c:numCache>
                <c:formatCode>General</c:formatCode>
                <c:ptCount val="5"/>
                <c:pt idx="0">
                  <c:v>0.0</c:v>
                </c:pt>
                <c:pt idx="1">
                  <c:v>0.0</c:v>
                </c:pt>
                <c:pt idx="2">
                  <c:v>0.0</c:v>
                </c:pt>
                <c:pt idx="3">
                  <c:v>0.0</c:v>
                </c:pt>
                <c:pt idx="4">
                  <c:v>0.0</c:v>
                </c:pt>
              </c:numCache>
            </c:numRef>
          </c:val>
        </c:ser>
        <c:overlap val="100"/>
        <c:axId val="276126328"/>
        <c:axId val="276462296"/>
      </c:barChart>
      <c:catAx>
        <c:axId val="276126328"/>
        <c:scaling>
          <c:orientation val="maxMin"/>
        </c:scaling>
        <c:axPos val="l"/>
        <c:tickLblPos val="nextTo"/>
        <c:txPr>
          <a:bodyPr/>
          <a:lstStyle/>
          <a:p>
            <a:pPr>
              <a:defRPr lang="en-CA"/>
            </a:pPr>
            <a:endParaRPr lang="en-US"/>
          </a:p>
        </c:txPr>
        <c:crossAx val="276462296"/>
        <c:crosses val="autoZero"/>
        <c:auto val="1"/>
        <c:lblAlgn val="ctr"/>
        <c:lblOffset val="100"/>
      </c:catAx>
      <c:valAx>
        <c:axId val="276462296"/>
        <c:scaling>
          <c:orientation val="minMax"/>
        </c:scaling>
        <c:axPos val="t"/>
        <c:majorGridlines/>
        <c:numFmt formatCode="0%" sourceLinked="1"/>
        <c:tickLblPos val="nextTo"/>
        <c:txPr>
          <a:bodyPr/>
          <a:lstStyle/>
          <a:p>
            <a:pPr>
              <a:defRPr lang="en-CA"/>
            </a:pPr>
            <a:endParaRPr lang="en-US"/>
          </a:p>
        </c:txPr>
        <c:crossAx val="276126328"/>
        <c:crosses val="autoZero"/>
        <c:crossBetween val="between"/>
      </c:valAx>
    </c:plotArea>
    <c:legend>
      <c:legendPos val="r"/>
      <c:layout>
        <c:manualLayout>
          <c:xMode val="edge"/>
          <c:yMode val="edge"/>
          <c:x val="0.746305774278216"/>
          <c:y val="0.0810301837270341"/>
          <c:w val="0.237027559055118"/>
          <c:h val="0.884235928842227"/>
        </c:manualLayout>
      </c:layout>
      <c:txPr>
        <a:bodyPr/>
        <a:lstStyle/>
        <a:p>
          <a:pPr>
            <a:defRPr lang="en-CA" kern="900" baseline="0">
              <a:latin typeface="Calibri" panose="020F0502020204030204" pitchFamily="34" charset="0"/>
            </a:defRPr>
          </a:pPr>
          <a:endParaRPr lang="en-US"/>
        </a:p>
      </c:txPr>
    </c:legend>
    <c:plotVisOnly val="1"/>
    <c:dispBlanksAs val="gap"/>
  </c:chart>
  <c:externalData r:id="rId2"/>
</c:chartSpace>
</file>

<file path=ppt/charts/chart5.xml><?xml version="1.0" encoding="utf-8"?>
<c:chartSpace xmlns:c="http://schemas.openxmlformats.org/drawingml/2006/chart" xmlns:a="http://schemas.openxmlformats.org/drawingml/2006/main" xmlns:r="http://schemas.openxmlformats.org/officeDocument/2006/relationships">
  <c:date1904 val="1"/>
  <c:lang val="en-US"/>
  <c:style val="2"/>
  <c:clrMapOvr bg1="lt1" tx1="dk1" bg2="lt2" tx2="dk2" accent1="accent1" accent2="accent2" accent3="accent3" accent4="accent4" accent5="accent5" accent6="accent6" hlink="hlink" folHlink="folHlink"/>
  <c:chart>
    <c:plotArea>
      <c:layout>
        <c:manualLayout>
          <c:layoutTarget val="inner"/>
          <c:xMode val="edge"/>
          <c:yMode val="edge"/>
          <c:x val="0.0870441404927457"/>
          <c:y val="0.115979877515311"/>
          <c:w val="0.642094969664706"/>
          <c:h val="0.828464566929133"/>
        </c:manualLayout>
      </c:layout>
      <c:barChart>
        <c:barDir val="bar"/>
        <c:grouping val="percentStacked"/>
        <c:ser>
          <c:idx val="0"/>
          <c:order val="0"/>
          <c:tx>
            <c:strRef>
              <c:f>Sheet4!$B$2</c:f>
              <c:strCache>
                <c:ptCount val="1"/>
                <c:pt idx="0">
                  <c:v>Alejándose de la meta</c:v>
                </c:pt>
              </c:strCache>
            </c:strRef>
          </c:tx>
          <c:spPr>
            <a:solidFill>
              <a:schemeClr val="accent2">
                <a:lumMod val="50000"/>
              </a:schemeClr>
            </a:solidFill>
          </c:spPr>
          <c:cat>
            <c:strRef>
              <c:f>Sheet4!$N$2:$N$7</c:f>
              <c:strCache>
                <c:ptCount val="6"/>
                <c:pt idx="0">
                  <c:v>Meta 3</c:v>
                </c:pt>
                <c:pt idx="1">
                  <c:v>Meta 4</c:v>
                </c:pt>
                <c:pt idx="2">
                  <c:v>Meta 6</c:v>
                </c:pt>
                <c:pt idx="3">
                  <c:v>Meta 9</c:v>
                </c:pt>
                <c:pt idx="4">
                  <c:v>Meta 13</c:v>
                </c:pt>
                <c:pt idx="5">
                  <c:v>Meta 15</c:v>
                </c:pt>
              </c:strCache>
            </c:strRef>
          </c:cat>
          <c:val>
            <c:numRef>
              <c:f>Sheet4!$O$2:$O$7</c:f>
              <c:numCache>
                <c:formatCode>General</c:formatCode>
                <c:ptCount val="6"/>
                <c:pt idx="0">
                  <c:v>0.0</c:v>
                </c:pt>
                <c:pt idx="1">
                  <c:v>0.0</c:v>
                </c:pt>
                <c:pt idx="2">
                  <c:v>0.0</c:v>
                </c:pt>
                <c:pt idx="3">
                  <c:v>0.0</c:v>
                </c:pt>
                <c:pt idx="4">
                  <c:v>0.0</c:v>
                </c:pt>
                <c:pt idx="5">
                  <c:v>0.0</c:v>
                </c:pt>
              </c:numCache>
            </c:numRef>
          </c:val>
        </c:ser>
        <c:ser>
          <c:idx val="1"/>
          <c:order val="1"/>
          <c:tx>
            <c:strRef>
              <c:f>Sheet4!$C$2</c:f>
              <c:strCache>
                <c:ptCount val="1"/>
                <c:pt idx="0">
                  <c:v>Sin progreso</c:v>
                </c:pt>
              </c:strCache>
            </c:strRef>
          </c:tx>
          <c:spPr>
            <a:solidFill>
              <a:schemeClr val="accent2">
                <a:lumMod val="60000"/>
                <a:lumOff val="40000"/>
              </a:schemeClr>
            </a:solidFill>
          </c:spPr>
          <c:cat>
            <c:strRef>
              <c:f>Sheet4!$N$2:$N$7</c:f>
              <c:strCache>
                <c:ptCount val="6"/>
                <c:pt idx="0">
                  <c:v>Meta 3</c:v>
                </c:pt>
                <c:pt idx="1">
                  <c:v>Meta 4</c:v>
                </c:pt>
                <c:pt idx="2">
                  <c:v>Meta 6</c:v>
                </c:pt>
                <c:pt idx="3">
                  <c:v>Meta 9</c:v>
                </c:pt>
                <c:pt idx="4">
                  <c:v>Meta 13</c:v>
                </c:pt>
                <c:pt idx="5">
                  <c:v>Meta 15</c:v>
                </c:pt>
              </c:strCache>
            </c:strRef>
          </c:cat>
          <c:val>
            <c:numRef>
              <c:f>Sheet4!$P$2:$P$7</c:f>
              <c:numCache>
                <c:formatCode>General</c:formatCode>
                <c:ptCount val="6"/>
                <c:pt idx="0">
                  <c:v>1.0</c:v>
                </c:pt>
                <c:pt idx="1">
                  <c:v>2.0</c:v>
                </c:pt>
                <c:pt idx="2">
                  <c:v>3.0</c:v>
                </c:pt>
                <c:pt idx="3">
                  <c:v>1.0</c:v>
                </c:pt>
                <c:pt idx="4">
                  <c:v>2.0</c:v>
                </c:pt>
                <c:pt idx="5">
                  <c:v>1.0</c:v>
                </c:pt>
              </c:numCache>
            </c:numRef>
          </c:val>
        </c:ser>
        <c:ser>
          <c:idx val="2"/>
          <c:order val="2"/>
          <c:tx>
            <c:strRef>
              <c:f>Sheet4!$D$2</c:f>
              <c:strCache>
                <c:ptCount val="1"/>
                <c:pt idx="0">
                  <c:v>Se ha avanzado a un ritmo insuficiente 
</c:v>
                </c:pt>
              </c:strCache>
            </c:strRef>
          </c:tx>
          <c:spPr>
            <a:solidFill>
              <a:schemeClr val="accent6">
                <a:lumMod val="60000"/>
                <a:lumOff val="40000"/>
              </a:schemeClr>
            </a:solidFill>
          </c:spPr>
          <c:cat>
            <c:strRef>
              <c:f>Sheet4!$N$2:$N$7</c:f>
              <c:strCache>
                <c:ptCount val="6"/>
                <c:pt idx="0">
                  <c:v>Meta 3</c:v>
                </c:pt>
                <c:pt idx="1">
                  <c:v>Meta 4</c:v>
                </c:pt>
                <c:pt idx="2">
                  <c:v>Meta 6</c:v>
                </c:pt>
                <c:pt idx="3">
                  <c:v>Meta 9</c:v>
                </c:pt>
                <c:pt idx="4">
                  <c:v>Meta 13</c:v>
                </c:pt>
                <c:pt idx="5">
                  <c:v>Meta 15</c:v>
                </c:pt>
              </c:strCache>
            </c:strRef>
          </c:cat>
          <c:val>
            <c:numRef>
              <c:f>Sheet4!$Q$2:$Q$7</c:f>
              <c:numCache>
                <c:formatCode>General</c:formatCode>
                <c:ptCount val="6"/>
                <c:pt idx="0">
                  <c:v>5.0</c:v>
                </c:pt>
                <c:pt idx="1">
                  <c:v>4.0</c:v>
                </c:pt>
                <c:pt idx="2">
                  <c:v>4.0</c:v>
                </c:pt>
                <c:pt idx="3">
                  <c:v>5.0</c:v>
                </c:pt>
                <c:pt idx="4">
                  <c:v>4.0</c:v>
                </c:pt>
                <c:pt idx="5">
                  <c:v>5.0</c:v>
                </c:pt>
              </c:numCache>
            </c:numRef>
          </c:val>
        </c:ser>
        <c:ser>
          <c:idx val="3"/>
          <c:order val="3"/>
          <c:tx>
            <c:strRef>
              <c:f>Sheet4!$E$2</c:f>
              <c:strCache>
                <c:ptCount val="1"/>
                <c:pt idx="0">
                  <c:v>En camino a alcanzar la meta</c:v>
                </c:pt>
              </c:strCache>
            </c:strRef>
          </c:tx>
          <c:spPr>
            <a:solidFill>
              <a:schemeClr val="accent3">
                <a:lumMod val="60000"/>
                <a:lumOff val="40000"/>
              </a:schemeClr>
            </a:solidFill>
          </c:spPr>
          <c:cat>
            <c:strRef>
              <c:f>Sheet4!$N$2:$N$7</c:f>
              <c:strCache>
                <c:ptCount val="6"/>
                <c:pt idx="0">
                  <c:v>Meta 3</c:v>
                </c:pt>
                <c:pt idx="1">
                  <c:v>Meta 4</c:v>
                </c:pt>
                <c:pt idx="2">
                  <c:v>Meta 6</c:v>
                </c:pt>
                <c:pt idx="3">
                  <c:v>Meta 9</c:v>
                </c:pt>
                <c:pt idx="4">
                  <c:v>Meta 13</c:v>
                </c:pt>
                <c:pt idx="5">
                  <c:v>Meta 15</c:v>
                </c:pt>
              </c:strCache>
            </c:strRef>
          </c:cat>
          <c:val>
            <c:numRef>
              <c:f>Sheet4!$R$2:$R$7</c:f>
              <c:numCache>
                <c:formatCode>General</c:formatCode>
                <c:ptCount val="6"/>
                <c:pt idx="0">
                  <c:v>1.0</c:v>
                </c:pt>
                <c:pt idx="1">
                  <c:v>1.0</c:v>
                </c:pt>
                <c:pt idx="2">
                  <c:v>0.0</c:v>
                </c:pt>
                <c:pt idx="3">
                  <c:v>0.0</c:v>
                </c:pt>
                <c:pt idx="4">
                  <c:v>0.0</c:v>
                </c:pt>
                <c:pt idx="5">
                  <c:v>1.0</c:v>
                </c:pt>
              </c:numCache>
            </c:numRef>
          </c:val>
        </c:ser>
        <c:ser>
          <c:idx val="4"/>
          <c:order val="4"/>
          <c:tx>
            <c:strRef>
              <c:f>Sheet4!$F$2</c:f>
              <c:strCache>
                <c:ptCount val="1"/>
                <c:pt idx="0">
                  <c:v>En camino a superar la meta</c:v>
                </c:pt>
              </c:strCache>
            </c:strRef>
          </c:tx>
          <c:spPr>
            <a:solidFill>
              <a:schemeClr val="accent3">
                <a:lumMod val="75000"/>
              </a:schemeClr>
            </a:solidFill>
          </c:spPr>
          <c:cat>
            <c:strRef>
              <c:f>Sheet4!$N$2:$N$7</c:f>
              <c:strCache>
                <c:ptCount val="6"/>
                <c:pt idx="0">
                  <c:v>Meta 3</c:v>
                </c:pt>
                <c:pt idx="1">
                  <c:v>Meta 4</c:v>
                </c:pt>
                <c:pt idx="2">
                  <c:v>Meta 6</c:v>
                </c:pt>
                <c:pt idx="3">
                  <c:v>Meta 9</c:v>
                </c:pt>
                <c:pt idx="4">
                  <c:v>Meta 13</c:v>
                </c:pt>
                <c:pt idx="5">
                  <c:v>Meta 15</c:v>
                </c:pt>
              </c:strCache>
            </c:strRef>
          </c:cat>
          <c:val>
            <c:numRef>
              <c:f>Sheet4!$S$2:$S$7</c:f>
              <c:numCache>
                <c:formatCode>General</c:formatCode>
                <c:ptCount val="6"/>
                <c:pt idx="0">
                  <c:v>0.0</c:v>
                </c:pt>
                <c:pt idx="1">
                  <c:v>0.0</c:v>
                </c:pt>
                <c:pt idx="2">
                  <c:v>0.0</c:v>
                </c:pt>
                <c:pt idx="3">
                  <c:v>0.0</c:v>
                </c:pt>
                <c:pt idx="4">
                  <c:v>0.0</c:v>
                </c:pt>
                <c:pt idx="5">
                  <c:v>0.0</c:v>
                </c:pt>
              </c:numCache>
            </c:numRef>
          </c:val>
        </c:ser>
        <c:ser>
          <c:idx val="5"/>
          <c:order val="5"/>
          <c:tx>
            <c:strRef>
              <c:f>Sheet4!$G$2</c:f>
              <c:strCache>
                <c:ptCount val="1"/>
                <c:pt idx="0">
                  <c:v>Sin información</c:v>
                </c:pt>
              </c:strCache>
            </c:strRef>
          </c:tx>
          <c:spPr>
            <a:solidFill>
              <a:schemeClr val="bg1">
                <a:lumMod val="85000"/>
              </a:schemeClr>
            </a:solidFill>
          </c:spPr>
          <c:cat>
            <c:strRef>
              <c:f>Sheet4!$N$2:$N$7</c:f>
              <c:strCache>
                <c:ptCount val="6"/>
                <c:pt idx="0">
                  <c:v>Meta 3</c:v>
                </c:pt>
                <c:pt idx="1">
                  <c:v>Meta 4</c:v>
                </c:pt>
                <c:pt idx="2">
                  <c:v>Meta 6</c:v>
                </c:pt>
                <c:pt idx="3">
                  <c:v>Meta 9</c:v>
                </c:pt>
                <c:pt idx="4">
                  <c:v>Meta 13</c:v>
                </c:pt>
                <c:pt idx="5">
                  <c:v>Meta 15</c:v>
                </c:pt>
              </c:strCache>
            </c:strRef>
          </c:cat>
          <c:val>
            <c:numRef>
              <c:f>Sheet4!$T$2:$T$7</c:f>
              <c:numCache>
                <c:formatCode>General</c:formatCode>
                <c:ptCount val="6"/>
                <c:pt idx="0">
                  <c:v>0.0</c:v>
                </c:pt>
                <c:pt idx="1">
                  <c:v>0.0</c:v>
                </c:pt>
                <c:pt idx="2">
                  <c:v>0.0</c:v>
                </c:pt>
                <c:pt idx="3">
                  <c:v>1.0</c:v>
                </c:pt>
                <c:pt idx="4">
                  <c:v>1.0</c:v>
                </c:pt>
                <c:pt idx="5">
                  <c:v>0.0</c:v>
                </c:pt>
              </c:numCache>
            </c:numRef>
          </c:val>
        </c:ser>
        <c:overlap val="100"/>
        <c:axId val="275980392"/>
        <c:axId val="275997656"/>
      </c:barChart>
      <c:catAx>
        <c:axId val="275980392"/>
        <c:scaling>
          <c:orientation val="maxMin"/>
        </c:scaling>
        <c:axPos val="l"/>
        <c:tickLblPos val="nextTo"/>
        <c:txPr>
          <a:bodyPr/>
          <a:lstStyle/>
          <a:p>
            <a:pPr>
              <a:defRPr lang="en-CA"/>
            </a:pPr>
            <a:endParaRPr lang="en-US"/>
          </a:p>
        </c:txPr>
        <c:crossAx val="275997656"/>
        <c:crosses val="autoZero"/>
        <c:auto val="1"/>
        <c:lblAlgn val="ctr"/>
        <c:lblOffset val="100"/>
      </c:catAx>
      <c:valAx>
        <c:axId val="275997656"/>
        <c:scaling>
          <c:orientation val="minMax"/>
        </c:scaling>
        <c:axPos val="t"/>
        <c:majorGridlines/>
        <c:numFmt formatCode="0%" sourceLinked="1"/>
        <c:tickLblPos val="nextTo"/>
        <c:txPr>
          <a:bodyPr/>
          <a:lstStyle/>
          <a:p>
            <a:pPr>
              <a:defRPr lang="en-CA"/>
            </a:pPr>
            <a:endParaRPr lang="en-US"/>
          </a:p>
        </c:txPr>
        <c:crossAx val="275980392"/>
        <c:crosses val="autoZero"/>
        <c:crossBetween val="between"/>
      </c:valAx>
    </c:plotArea>
    <c:legend>
      <c:legendPos val="r"/>
      <c:layout>
        <c:manualLayout>
          <c:xMode val="edge"/>
          <c:yMode val="edge"/>
          <c:x val="0.746305774278216"/>
          <c:y val="0.0810301837270341"/>
          <c:w val="0.237027559055118"/>
          <c:h val="0.884235928842227"/>
        </c:manualLayout>
      </c:layout>
      <c:txPr>
        <a:bodyPr/>
        <a:lstStyle/>
        <a:p>
          <a:pPr>
            <a:defRPr lang="en-CA" kern="900" baseline="0">
              <a:latin typeface="Calibri" panose="020F0502020204030204" pitchFamily="34" charset="0"/>
            </a:defRPr>
          </a:pPr>
          <a:endParaRPr lang="en-US"/>
        </a:p>
      </c:txPr>
    </c:legend>
    <c:plotVisOnly val="1"/>
    <c:dispBlanksAs val="gap"/>
  </c:chart>
  <c:externalData r:id="rId2"/>
</c:chartSpace>
</file>

<file path=ppt/charts/chart6.xml><?xml version="1.0" encoding="utf-8"?>
<c:chartSpace xmlns:c="http://schemas.openxmlformats.org/drawingml/2006/chart" xmlns:a="http://schemas.openxmlformats.org/drawingml/2006/main" xmlns:r="http://schemas.openxmlformats.org/officeDocument/2006/relationships">
  <c:date1904 val="1"/>
  <c:lang val="en-US"/>
  <c:style val="2"/>
  <c:clrMapOvr bg1="lt1" tx1="dk1" bg2="lt2" tx2="dk2" accent1="accent1" accent2="accent2" accent3="accent3" accent4="accent4" accent5="accent5" accent6="accent6" hlink="hlink" folHlink="folHlink"/>
  <c:chart>
    <c:plotArea>
      <c:layout>
        <c:manualLayout>
          <c:layoutTarget val="inner"/>
          <c:xMode val="edge"/>
          <c:yMode val="edge"/>
          <c:x val="0.0868238660965966"/>
          <c:y val="0.115979877515311"/>
          <c:w val="0.64231524301378"/>
          <c:h val="0.846983085447652"/>
        </c:manualLayout>
      </c:layout>
      <c:barChart>
        <c:barDir val="bar"/>
        <c:grouping val="percentStacked"/>
        <c:ser>
          <c:idx val="0"/>
          <c:order val="0"/>
          <c:tx>
            <c:strRef>
              <c:f>Sheet4!$B$2</c:f>
              <c:strCache>
                <c:ptCount val="1"/>
                <c:pt idx="0">
                  <c:v>Alejándose de la meta</c:v>
                </c:pt>
              </c:strCache>
            </c:strRef>
          </c:tx>
          <c:spPr>
            <a:solidFill>
              <a:schemeClr val="accent2">
                <a:lumMod val="50000"/>
              </a:schemeClr>
            </a:solidFill>
          </c:spPr>
          <c:cat>
            <c:strRef>
              <c:f>Sheet4!$N$2:$N$6</c:f>
              <c:strCache>
                <c:ptCount val="5"/>
                <c:pt idx="0">
                  <c:v>Meta 5</c:v>
                </c:pt>
                <c:pt idx="1">
                  <c:v>Meta 8</c:v>
                </c:pt>
                <c:pt idx="2">
                  <c:v>Meta 10</c:v>
                </c:pt>
                <c:pt idx="3">
                  <c:v>Meta 12</c:v>
                </c:pt>
                <c:pt idx="4">
                  <c:v>Meta 14</c:v>
                </c:pt>
              </c:strCache>
            </c:strRef>
          </c:cat>
          <c:val>
            <c:numRef>
              <c:f>Sheet4!$O$2:$O$6</c:f>
              <c:numCache>
                <c:formatCode>General</c:formatCode>
                <c:ptCount val="5"/>
                <c:pt idx="0">
                  <c:v>0.0</c:v>
                </c:pt>
                <c:pt idx="1">
                  <c:v>0.0</c:v>
                </c:pt>
                <c:pt idx="2">
                  <c:v>0.0</c:v>
                </c:pt>
                <c:pt idx="3">
                  <c:v>0.0</c:v>
                </c:pt>
                <c:pt idx="4">
                  <c:v>0.0</c:v>
                </c:pt>
              </c:numCache>
            </c:numRef>
          </c:val>
        </c:ser>
        <c:ser>
          <c:idx val="1"/>
          <c:order val="1"/>
          <c:tx>
            <c:strRef>
              <c:f>Sheet4!$C$2</c:f>
              <c:strCache>
                <c:ptCount val="1"/>
                <c:pt idx="0">
                  <c:v>Sin progreso</c:v>
                </c:pt>
              </c:strCache>
            </c:strRef>
          </c:tx>
          <c:spPr>
            <a:solidFill>
              <a:schemeClr val="accent2">
                <a:lumMod val="60000"/>
                <a:lumOff val="40000"/>
              </a:schemeClr>
            </a:solidFill>
          </c:spPr>
          <c:cat>
            <c:strRef>
              <c:f>Sheet4!$N$2:$N$6</c:f>
              <c:strCache>
                <c:ptCount val="5"/>
                <c:pt idx="0">
                  <c:v>Meta 5</c:v>
                </c:pt>
                <c:pt idx="1">
                  <c:v>Meta 8</c:v>
                </c:pt>
                <c:pt idx="2">
                  <c:v>Meta 10</c:v>
                </c:pt>
                <c:pt idx="3">
                  <c:v>Meta 12</c:v>
                </c:pt>
                <c:pt idx="4">
                  <c:v>Meta 14</c:v>
                </c:pt>
              </c:strCache>
            </c:strRef>
          </c:cat>
          <c:val>
            <c:numRef>
              <c:f>Sheet4!$P$2:$P$6</c:f>
              <c:numCache>
                <c:formatCode>General</c:formatCode>
                <c:ptCount val="5"/>
                <c:pt idx="0">
                  <c:v>1.0</c:v>
                </c:pt>
                <c:pt idx="1">
                  <c:v>1.0</c:v>
                </c:pt>
                <c:pt idx="2">
                  <c:v>4.0</c:v>
                </c:pt>
                <c:pt idx="3">
                  <c:v>3.0</c:v>
                </c:pt>
                <c:pt idx="4">
                  <c:v>1.0</c:v>
                </c:pt>
              </c:numCache>
            </c:numRef>
          </c:val>
        </c:ser>
        <c:ser>
          <c:idx val="2"/>
          <c:order val="2"/>
          <c:tx>
            <c:strRef>
              <c:f>Sheet4!$D$2</c:f>
              <c:strCache>
                <c:ptCount val="1"/>
                <c:pt idx="0">
                  <c:v>Se ha avanzado a un ritmo insuficiente 
</c:v>
                </c:pt>
              </c:strCache>
            </c:strRef>
          </c:tx>
          <c:spPr>
            <a:solidFill>
              <a:schemeClr val="accent6">
                <a:lumMod val="60000"/>
                <a:lumOff val="40000"/>
              </a:schemeClr>
            </a:solidFill>
          </c:spPr>
          <c:cat>
            <c:strRef>
              <c:f>Sheet4!$N$2:$N$6</c:f>
              <c:strCache>
                <c:ptCount val="5"/>
                <c:pt idx="0">
                  <c:v>Meta 5</c:v>
                </c:pt>
                <c:pt idx="1">
                  <c:v>Meta 8</c:v>
                </c:pt>
                <c:pt idx="2">
                  <c:v>Meta 10</c:v>
                </c:pt>
                <c:pt idx="3">
                  <c:v>Meta 12</c:v>
                </c:pt>
                <c:pt idx="4">
                  <c:v>Meta 14</c:v>
                </c:pt>
              </c:strCache>
            </c:strRef>
          </c:cat>
          <c:val>
            <c:numRef>
              <c:f>Sheet4!$Q$2:$Q$6</c:f>
              <c:numCache>
                <c:formatCode>General</c:formatCode>
                <c:ptCount val="5"/>
                <c:pt idx="0">
                  <c:v>5.0</c:v>
                </c:pt>
                <c:pt idx="1">
                  <c:v>4.0</c:v>
                </c:pt>
                <c:pt idx="2">
                  <c:v>2.0</c:v>
                </c:pt>
                <c:pt idx="3">
                  <c:v>4.0</c:v>
                </c:pt>
                <c:pt idx="4">
                  <c:v>4.0</c:v>
                </c:pt>
              </c:numCache>
            </c:numRef>
          </c:val>
        </c:ser>
        <c:ser>
          <c:idx val="3"/>
          <c:order val="3"/>
          <c:tx>
            <c:strRef>
              <c:f>Sheet4!$E$2</c:f>
              <c:strCache>
                <c:ptCount val="1"/>
                <c:pt idx="0">
                  <c:v>En camino a alcanzar la meta</c:v>
                </c:pt>
              </c:strCache>
            </c:strRef>
          </c:tx>
          <c:spPr>
            <a:solidFill>
              <a:schemeClr val="accent3">
                <a:lumMod val="60000"/>
                <a:lumOff val="40000"/>
              </a:schemeClr>
            </a:solidFill>
          </c:spPr>
          <c:cat>
            <c:strRef>
              <c:f>Sheet4!$N$2:$N$6</c:f>
              <c:strCache>
                <c:ptCount val="5"/>
                <c:pt idx="0">
                  <c:v>Meta 5</c:v>
                </c:pt>
                <c:pt idx="1">
                  <c:v>Meta 8</c:v>
                </c:pt>
                <c:pt idx="2">
                  <c:v>Meta 10</c:v>
                </c:pt>
                <c:pt idx="3">
                  <c:v>Meta 12</c:v>
                </c:pt>
                <c:pt idx="4">
                  <c:v>Meta 14</c:v>
                </c:pt>
              </c:strCache>
            </c:strRef>
          </c:cat>
          <c:val>
            <c:numRef>
              <c:f>Sheet4!$R$2:$R$6</c:f>
              <c:numCache>
                <c:formatCode>General</c:formatCode>
                <c:ptCount val="5"/>
                <c:pt idx="0">
                  <c:v>1.0</c:v>
                </c:pt>
                <c:pt idx="1">
                  <c:v>1.0</c:v>
                </c:pt>
                <c:pt idx="2">
                  <c:v>0.0</c:v>
                </c:pt>
                <c:pt idx="3">
                  <c:v>0.0</c:v>
                </c:pt>
                <c:pt idx="4">
                  <c:v>1.0</c:v>
                </c:pt>
              </c:numCache>
            </c:numRef>
          </c:val>
        </c:ser>
        <c:ser>
          <c:idx val="4"/>
          <c:order val="4"/>
          <c:tx>
            <c:strRef>
              <c:f>Sheet4!$F$2</c:f>
              <c:strCache>
                <c:ptCount val="1"/>
                <c:pt idx="0">
                  <c:v>En camino a superar la meta</c:v>
                </c:pt>
              </c:strCache>
            </c:strRef>
          </c:tx>
          <c:spPr>
            <a:solidFill>
              <a:schemeClr val="accent3">
                <a:lumMod val="75000"/>
              </a:schemeClr>
            </a:solidFill>
          </c:spPr>
          <c:cat>
            <c:strRef>
              <c:f>Sheet4!$N$2:$N$6</c:f>
              <c:strCache>
                <c:ptCount val="5"/>
                <c:pt idx="0">
                  <c:v>Meta 5</c:v>
                </c:pt>
                <c:pt idx="1">
                  <c:v>Meta 8</c:v>
                </c:pt>
                <c:pt idx="2">
                  <c:v>Meta 10</c:v>
                </c:pt>
                <c:pt idx="3">
                  <c:v>Meta 12</c:v>
                </c:pt>
                <c:pt idx="4">
                  <c:v>Meta 14</c:v>
                </c:pt>
              </c:strCache>
            </c:strRef>
          </c:cat>
          <c:val>
            <c:numRef>
              <c:f>Sheet4!$S$2:$S$6</c:f>
              <c:numCache>
                <c:formatCode>General</c:formatCode>
                <c:ptCount val="5"/>
                <c:pt idx="0">
                  <c:v>0.0</c:v>
                </c:pt>
                <c:pt idx="1">
                  <c:v>0.0</c:v>
                </c:pt>
                <c:pt idx="2">
                  <c:v>0.0</c:v>
                </c:pt>
                <c:pt idx="3">
                  <c:v>0.0</c:v>
                </c:pt>
                <c:pt idx="4">
                  <c:v>0.0</c:v>
                </c:pt>
              </c:numCache>
            </c:numRef>
          </c:val>
        </c:ser>
        <c:ser>
          <c:idx val="5"/>
          <c:order val="5"/>
          <c:tx>
            <c:strRef>
              <c:f>Sheet4!$G$2</c:f>
              <c:strCache>
                <c:ptCount val="1"/>
                <c:pt idx="0">
                  <c:v>Sin información</c:v>
                </c:pt>
              </c:strCache>
            </c:strRef>
          </c:tx>
          <c:spPr>
            <a:solidFill>
              <a:schemeClr val="bg1">
                <a:lumMod val="85000"/>
              </a:schemeClr>
            </a:solidFill>
          </c:spPr>
          <c:cat>
            <c:strRef>
              <c:f>Sheet4!$N$2:$N$6</c:f>
              <c:strCache>
                <c:ptCount val="5"/>
                <c:pt idx="0">
                  <c:v>Meta 5</c:v>
                </c:pt>
                <c:pt idx="1">
                  <c:v>Meta 8</c:v>
                </c:pt>
                <c:pt idx="2">
                  <c:v>Meta 10</c:v>
                </c:pt>
                <c:pt idx="3">
                  <c:v>Meta 12</c:v>
                </c:pt>
                <c:pt idx="4">
                  <c:v>Meta 14</c:v>
                </c:pt>
              </c:strCache>
            </c:strRef>
          </c:cat>
          <c:val>
            <c:numRef>
              <c:f>Sheet4!$T$2:$T$6</c:f>
              <c:numCache>
                <c:formatCode>General</c:formatCode>
                <c:ptCount val="5"/>
                <c:pt idx="0">
                  <c:v>0.0</c:v>
                </c:pt>
                <c:pt idx="1">
                  <c:v>1.0</c:v>
                </c:pt>
                <c:pt idx="2">
                  <c:v>1.0</c:v>
                </c:pt>
                <c:pt idx="3">
                  <c:v>0.0</c:v>
                </c:pt>
                <c:pt idx="4">
                  <c:v>1.0</c:v>
                </c:pt>
              </c:numCache>
            </c:numRef>
          </c:val>
        </c:ser>
        <c:overlap val="100"/>
        <c:axId val="252104648"/>
        <c:axId val="252126264"/>
      </c:barChart>
      <c:catAx>
        <c:axId val="252104648"/>
        <c:scaling>
          <c:orientation val="maxMin"/>
        </c:scaling>
        <c:axPos val="l"/>
        <c:tickLblPos val="nextTo"/>
        <c:txPr>
          <a:bodyPr/>
          <a:lstStyle/>
          <a:p>
            <a:pPr>
              <a:defRPr lang="en-CA"/>
            </a:pPr>
            <a:endParaRPr lang="en-US"/>
          </a:p>
        </c:txPr>
        <c:crossAx val="252126264"/>
        <c:crosses val="autoZero"/>
        <c:auto val="1"/>
        <c:lblAlgn val="ctr"/>
        <c:lblOffset val="100"/>
      </c:catAx>
      <c:valAx>
        <c:axId val="252126264"/>
        <c:scaling>
          <c:orientation val="minMax"/>
        </c:scaling>
        <c:axPos val="t"/>
        <c:majorGridlines/>
        <c:numFmt formatCode="0%" sourceLinked="1"/>
        <c:tickLblPos val="nextTo"/>
        <c:txPr>
          <a:bodyPr/>
          <a:lstStyle/>
          <a:p>
            <a:pPr>
              <a:defRPr lang="en-CA"/>
            </a:pPr>
            <a:endParaRPr lang="en-US"/>
          </a:p>
        </c:txPr>
        <c:crossAx val="252104648"/>
        <c:crosses val="autoZero"/>
        <c:crossBetween val="between"/>
      </c:valAx>
    </c:plotArea>
    <c:legend>
      <c:legendPos val="r"/>
      <c:layout>
        <c:manualLayout>
          <c:xMode val="edge"/>
          <c:yMode val="edge"/>
          <c:x val="0.746305774278216"/>
          <c:y val="0.0810301837270341"/>
          <c:w val="0.237027559055118"/>
          <c:h val="0.884235928842227"/>
        </c:manualLayout>
      </c:layout>
      <c:txPr>
        <a:bodyPr/>
        <a:lstStyle/>
        <a:p>
          <a:pPr>
            <a:defRPr lang="en-CA" kern="900" baseline="0">
              <a:latin typeface="Calibri" panose="020F0502020204030204" pitchFamily="34" charset="0"/>
            </a:defRPr>
          </a:pPr>
          <a:endParaRPr lang="en-US"/>
        </a:p>
      </c:txPr>
    </c:legend>
    <c:plotVisOnly val="1"/>
    <c:dispBlanksAs val="gap"/>
  </c:chart>
  <c:externalData r:id="rId2"/>
</c:chartSpace>
</file>

<file path=ppt/charts/chart7.xml><?xml version="1.0" encoding="utf-8"?>
<c:chartSpace xmlns:c="http://schemas.openxmlformats.org/drawingml/2006/chart" xmlns:a="http://schemas.openxmlformats.org/drawingml/2006/main" xmlns:r="http://schemas.openxmlformats.org/officeDocument/2006/relationships">
  <c:date1904 val="1"/>
  <c:lang val="en-US"/>
  <c:style val="2"/>
  <c:clrMapOvr bg1="lt1" tx1="dk1" bg2="lt2" tx2="dk2" accent1="accent1" accent2="accent2" accent3="accent3" accent4="accent4" accent5="accent5" accent6="accent6" hlink="hlink" folHlink="folHlink"/>
  <c:chart>
    <c:title>
      <c:tx>
        <c:rich>
          <a:bodyPr/>
          <a:lstStyle/>
          <a:p>
            <a:pPr marL="0" marR="0" indent="0" algn="ctr" defTabSz="914400" rtl="0" eaLnBrk="1" fontAlgn="auto" latinLnBrk="0" hangingPunct="1">
              <a:lnSpc>
                <a:spcPct val="100000"/>
              </a:lnSpc>
              <a:spcBef>
                <a:spcPts val="0"/>
              </a:spcBef>
              <a:spcAft>
                <a:spcPts val="0"/>
              </a:spcAft>
              <a:buClrTx/>
              <a:buSzTx/>
              <a:buFontTx/>
              <a:buNone/>
              <a:tabLst/>
              <a:defRPr lang="en-CA" sz="2000" b="1" i="0" u="none" strike="noStrike" kern="1200" baseline="0">
                <a:solidFill>
                  <a:srgbClr val="006600"/>
                </a:solidFill>
                <a:latin typeface="+mn-lt"/>
                <a:ea typeface="+mn-ea"/>
                <a:cs typeface="+mn-cs"/>
              </a:defRPr>
            </a:pPr>
            <a:r>
              <a:rPr lang="en-US" sz="2000" b="1" i="0" baseline="0" dirty="0" err="1" smtClean="0">
                <a:solidFill>
                  <a:srgbClr val="006600"/>
                </a:solidFill>
                <a:effectLst/>
              </a:rPr>
              <a:t>Evaluacion</a:t>
            </a:r>
            <a:r>
              <a:rPr lang="en-US" sz="2000" b="1" i="0" baseline="0" dirty="0" smtClean="0">
                <a:solidFill>
                  <a:srgbClr val="006600"/>
                </a:solidFill>
                <a:effectLst/>
              </a:rPr>
              <a:t> Regional </a:t>
            </a:r>
            <a:r>
              <a:rPr lang="en-US" sz="2000" b="1" i="0" baseline="0" dirty="0" err="1" smtClean="0">
                <a:solidFill>
                  <a:srgbClr val="006600"/>
                </a:solidFill>
                <a:effectLst/>
              </a:rPr>
              <a:t>avance</a:t>
            </a:r>
            <a:r>
              <a:rPr lang="en-US" sz="2000" b="1" i="0" baseline="0" dirty="0" smtClean="0">
                <a:solidFill>
                  <a:srgbClr val="006600"/>
                </a:solidFill>
                <a:effectLst/>
              </a:rPr>
              <a:t> </a:t>
            </a:r>
            <a:r>
              <a:rPr lang="en-US" sz="2000" b="1" i="0" baseline="0" dirty="0" err="1" smtClean="0">
                <a:solidFill>
                  <a:srgbClr val="006600"/>
                </a:solidFill>
                <a:effectLst/>
              </a:rPr>
              <a:t>hacias</a:t>
            </a:r>
            <a:r>
              <a:rPr lang="en-US" sz="2000" b="1" i="0" baseline="0" dirty="0" smtClean="0">
                <a:solidFill>
                  <a:srgbClr val="006600"/>
                </a:solidFill>
                <a:effectLst/>
              </a:rPr>
              <a:t> </a:t>
            </a:r>
            <a:r>
              <a:rPr lang="en-US" sz="2000" b="1" i="0" baseline="0" dirty="0" err="1" smtClean="0">
                <a:solidFill>
                  <a:srgbClr val="006600"/>
                </a:solidFill>
                <a:effectLst/>
              </a:rPr>
              <a:t>las</a:t>
            </a:r>
            <a:r>
              <a:rPr lang="en-US" sz="2000" b="1" i="0" baseline="0" dirty="0" smtClean="0">
                <a:solidFill>
                  <a:srgbClr val="006600"/>
                </a:solidFill>
                <a:effectLst/>
              </a:rPr>
              <a:t> </a:t>
            </a:r>
            <a:r>
              <a:rPr lang="en-US" sz="2000" b="1" i="0" baseline="0" dirty="0" err="1" smtClean="0">
                <a:solidFill>
                  <a:srgbClr val="006600"/>
                </a:solidFill>
                <a:effectLst/>
              </a:rPr>
              <a:t>Metas</a:t>
            </a:r>
            <a:r>
              <a:rPr lang="en-US" sz="2000" b="1" i="0" baseline="0" dirty="0" smtClean="0">
                <a:solidFill>
                  <a:srgbClr val="006600"/>
                </a:solidFill>
                <a:effectLst/>
              </a:rPr>
              <a:t> de Aichi </a:t>
            </a:r>
            <a:r>
              <a:rPr lang="en-US" sz="2000" b="1" i="0" baseline="0" dirty="0" err="1" smtClean="0">
                <a:solidFill>
                  <a:srgbClr val="006600"/>
                </a:solidFill>
                <a:effectLst/>
              </a:rPr>
              <a:t>basada</a:t>
            </a:r>
            <a:r>
              <a:rPr lang="en-US" sz="2000" b="1" i="0" baseline="0" dirty="0" smtClean="0">
                <a:solidFill>
                  <a:srgbClr val="006600"/>
                </a:solidFill>
                <a:effectLst/>
              </a:rPr>
              <a:t> en los 5tos </a:t>
            </a:r>
            <a:r>
              <a:rPr lang="en-US" sz="2000" b="1" i="0" baseline="0" dirty="0" err="1" smtClean="0">
                <a:solidFill>
                  <a:srgbClr val="006600"/>
                </a:solidFill>
                <a:effectLst/>
              </a:rPr>
              <a:t>informes</a:t>
            </a:r>
            <a:r>
              <a:rPr lang="en-US" sz="2000" b="1" i="0" baseline="0" dirty="0" smtClean="0">
                <a:solidFill>
                  <a:srgbClr val="006600"/>
                </a:solidFill>
                <a:effectLst/>
              </a:rPr>
              <a:t> </a:t>
            </a:r>
            <a:r>
              <a:rPr lang="en-US" sz="2000" b="1" i="0" baseline="0" dirty="0" err="1" smtClean="0">
                <a:solidFill>
                  <a:srgbClr val="006600"/>
                </a:solidFill>
                <a:effectLst/>
              </a:rPr>
              <a:t>nacionales</a:t>
            </a:r>
            <a:r>
              <a:rPr lang="en-US" sz="2000" b="1" i="0" baseline="0" dirty="0" smtClean="0">
                <a:solidFill>
                  <a:srgbClr val="006600"/>
                </a:solidFill>
                <a:effectLst/>
              </a:rPr>
              <a:t> </a:t>
            </a:r>
            <a:r>
              <a:rPr lang="en-US" sz="2000" b="1" i="0" baseline="0" dirty="0" err="1" smtClean="0">
                <a:solidFill>
                  <a:srgbClr val="006600"/>
                </a:solidFill>
                <a:effectLst/>
              </a:rPr>
              <a:t>disponibles</a:t>
            </a:r>
            <a:r>
              <a:rPr lang="en-US" sz="2000" b="1" i="0" baseline="0" dirty="0" smtClean="0">
                <a:solidFill>
                  <a:srgbClr val="006600"/>
                </a:solidFill>
                <a:effectLst/>
              </a:rPr>
              <a:t> de la region (7 </a:t>
            </a:r>
            <a:r>
              <a:rPr lang="en-US" sz="2000" b="1" i="0" baseline="0" dirty="0" err="1" smtClean="0">
                <a:solidFill>
                  <a:srgbClr val="006600"/>
                </a:solidFill>
                <a:effectLst/>
              </a:rPr>
              <a:t>informes</a:t>
            </a:r>
            <a:r>
              <a:rPr lang="en-US" sz="2000" b="1" i="0" baseline="0" dirty="0" smtClean="0">
                <a:solidFill>
                  <a:srgbClr val="006600"/>
                </a:solidFill>
                <a:effectLst/>
              </a:rPr>
              <a:t>)</a:t>
            </a:r>
            <a:endParaRPr lang="en-US" sz="2000" dirty="0" smtClean="0">
              <a:solidFill>
                <a:srgbClr val="006600"/>
              </a:solidFill>
              <a:effectLst/>
            </a:endParaRPr>
          </a:p>
          <a:p>
            <a:pPr marL="0" marR="0" indent="0" algn="ctr" defTabSz="914400" rtl="0" eaLnBrk="1" fontAlgn="auto" latinLnBrk="0" hangingPunct="1">
              <a:lnSpc>
                <a:spcPct val="100000"/>
              </a:lnSpc>
              <a:spcBef>
                <a:spcPts val="0"/>
              </a:spcBef>
              <a:spcAft>
                <a:spcPts val="0"/>
              </a:spcAft>
              <a:buClrTx/>
              <a:buSzTx/>
              <a:buFontTx/>
              <a:buNone/>
              <a:tabLst/>
              <a:defRPr lang="en-CA" sz="2000" b="1" i="0" u="none" strike="noStrike" kern="1200" baseline="0">
                <a:solidFill>
                  <a:srgbClr val="006600"/>
                </a:solidFill>
                <a:latin typeface="+mn-lt"/>
                <a:ea typeface="+mn-ea"/>
                <a:cs typeface="+mn-cs"/>
              </a:defRPr>
            </a:pPr>
            <a:endParaRPr lang="en-US" sz="2000" dirty="0">
              <a:solidFill>
                <a:srgbClr val="006600"/>
              </a:solidFill>
            </a:endParaRPr>
          </a:p>
        </c:rich>
      </c:tx>
      <c:layout/>
    </c:title>
    <c:plotArea>
      <c:layout>
        <c:manualLayout>
          <c:layoutTarget val="inner"/>
          <c:xMode val="edge"/>
          <c:yMode val="edge"/>
          <c:x val="0.094245312963968"/>
          <c:y val="0.181364208172204"/>
          <c:w val="0.694536381911947"/>
          <c:h val="0.796939539362313"/>
        </c:manualLayout>
      </c:layout>
      <c:barChart>
        <c:barDir val="bar"/>
        <c:grouping val="percentStacked"/>
        <c:ser>
          <c:idx val="0"/>
          <c:order val="0"/>
          <c:tx>
            <c:v>No information</c:v>
          </c:tx>
          <c:spPr>
            <a:solidFill>
              <a:schemeClr val="bg1">
                <a:lumMod val="85000"/>
              </a:schemeClr>
            </a:solidFill>
          </c:spPr>
          <c:cat>
            <c:strRef>
              <c:f>Sheet4!$A$3:$A$22</c:f>
              <c:strCache>
                <c:ptCount val="20"/>
                <c:pt idx="0">
                  <c:v>Target 1</c:v>
                </c:pt>
                <c:pt idx="1">
                  <c:v>Target 2</c:v>
                </c:pt>
                <c:pt idx="2">
                  <c:v>Target 3</c:v>
                </c:pt>
                <c:pt idx="3">
                  <c:v>Target 4</c:v>
                </c:pt>
                <c:pt idx="4">
                  <c:v>Target 5</c:v>
                </c:pt>
                <c:pt idx="5">
                  <c:v>Target 6</c:v>
                </c:pt>
                <c:pt idx="6">
                  <c:v>Target 7</c:v>
                </c:pt>
                <c:pt idx="7">
                  <c:v>Target 8</c:v>
                </c:pt>
                <c:pt idx="8">
                  <c:v>Target 9</c:v>
                </c:pt>
                <c:pt idx="9">
                  <c:v>Target 10</c:v>
                </c:pt>
                <c:pt idx="10">
                  <c:v>Target 11</c:v>
                </c:pt>
                <c:pt idx="11">
                  <c:v>Target 12</c:v>
                </c:pt>
                <c:pt idx="12">
                  <c:v>Target 13</c:v>
                </c:pt>
                <c:pt idx="13">
                  <c:v>Target 14</c:v>
                </c:pt>
                <c:pt idx="14">
                  <c:v>Target 15</c:v>
                </c:pt>
                <c:pt idx="15">
                  <c:v>Target 16</c:v>
                </c:pt>
                <c:pt idx="16">
                  <c:v>Target 17</c:v>
                </c:pt>
                <c:pt idx="17">
                  <c:v>Target 18</c:v>
                </c:pt>
                <c:pt idx="18">
                  <c:v>Target 19</c:v>
                </c:pt>
                <c:pt idx="19">
                  <c:v>Target 20</c:v>
                </c:pt>
              </c:strCache>
            </c:strRef>
          </c:cat>
          <c:val>
            <c:numRef>
              <c:f>Sheet4!$G$3:$G$22</c:f>
              <c:numCache>
                <c:formatCode>General</c:formatCode>
                <c:ptCount val="20"/>
                <c:pt idx="0">
                  <c:v>0.0</c:v>
                </c:pt>
                <c:pt idx="1">
                  <c:v>0.0</c:v>
                </c:pt>
                <c:pt idx="2">
                  <c:v>0.0</c:v>
                </c:pt>
                <c:pt idx="3">
                  <c:v>0.0</c:v>
                </c:pt>
                <c:pt idx="4">
                  <c:v>0.0</c:v>
                </c:pt>
                <c:pt idx="5">
                  <c:v>0.0</c:v>
                </c:pt>
                <c:pt idx="6">
                  <c:v>0.0</c:v>
                </c:pt>
                <c:pt idx="7">
                  <c:v>1.0</c:v>
                </c:pt>
                <c:pt idx="8">
                  <c:v>1.0</c:v>
                </c:pt>
                <c:pt idx="9">
                  <c:v>1.0</c:v>
                </c:pt>
                <c:pt idx="10">
                  <c:v>0.0</c:v>
                </c:pt>
                <c:pt idx="11">
                  <c:v>0.0</c:v>
                </c:pt>
                <c:pt idx="12">
                  <c:v>1.0</c:v>
                </c:pt>
                <c:pt idx="13">
                  <c:v>1.0</c:v>
                </c:pt>
                <c:pt idx="14">
                  <c:v>0.0</c:v>
                </c:pt>
                <c:pt idx="15">
                  <c:v>0.0</c:v>
                </c:pt>
                <c:pt idx="16">
                  <c:v>0.0</c:v>
                </c:pt>
                <c:pt idx="17">
                  <c:v>0.0</c:v>
                </c:pt>
                <c:pt idx="18">
                  <c:v>0.0</c:v>
                </c:pt>
                <c:pt idx="19">
                  <c:v>0.0</c:v>
                </c:pt>
              </c:numCache>
            </c:numRef>
          </c:val>
        </c:ser>
        <c:ser>
          <c:idx val="5"/>
          <c:order val="1"/>
          <c:tx>
            <c:strRef>
              <c:f>Sheet4!$B$2</c:f>
              <c:strCache>
                <c:ptCount val="1"/>
                <c:pt idx="0">
                  <c:v>Moving away from  target</c:v>
                </c:pt>
              </c:strCache>
            </c:strRef>
          </c:tx>
          <c:spPr>
            <a:solidFill>
              <a:schemeClr val="accent2">
                <a:lumMod val="75000"/>
              </a:schemeClr>
            </a:solidFill>
          </c:spPr>
          <c:cat>
            <c:strRef>
              <c:f>Sheet4!$A$3:$A$22</c:f>
              <c:strCache>
                <c:ptCount val="20"/>
                <c:pt idx="0">
                  <c:v>Target 1</c:v>
                </c:pt>
                <c:pt idx="1">
                  <c:v>Target 2</c:v>
                </c:pt>
                <c:pt idx="2">
                  <c:v>Target 3</c:v>
                </c:pt>
                <c:pt idx="3">
                  <c:v>Target 4</c:v>
                </c:pt>
                <c:pt idx="4">
                  <c:v>Target 5</c:v>
                </c:pt>
                <c:pt idx="5">
                  <c:v>Target 6</c:v>
                </c:pt>
                <c:pt idx="6">
                  <c:v>Target 7</c:v>
                </c:pt>
                <c:pt idx="7">
                  <c:v>Target 8</c:v>
                </c:pt>
                <c:pt idx="8">
                  <c:v>Target 9</c:v>
                </c:pt>
                <c:pt idx="9">
                  <c:v>Target 10</c:v>
                </c:pt>
                <c:pt idx="10">
                  <c:v>Target 11</c:v>
                </c:pt>
                <c:pt idx="11">
                  <c:v>Target 12</c:v>
                </c:pt>
                <c:pt idx="12">
                  <c:v>Target 13</c:v>
                </c:pt>
                <c:pt idx="13">
                  <c:v>Target 14</c:v>
                </c:pt>
                <c:pt idx="14">
                  <c:v>Target 15</c:v>
                </c:pt>
                <c:pt idx="15">
                  <c:v>Target 16</c:v>
                </c:pt>
                <c:pt idx="16">
                  <c:v>Target 17</c:v>
                </c:pt>
                <c:pt idx="17">
                  <c:v>Target 18</c:v>
                </c:pt>
                <c:pt idx="18">
                  <c:v>Target 19</c:v>
                </c:pt>
                <c:pt idx="19">
                  <c:v>Target 20</c:v>
                </c:pt>
              </c:strCache>
            </c:strRef>
          </c:cat>
          <c:val>
            <c:numRef>
              <c:f>Sheet4!$B$3:$B$22</c:f>
              <c:numCache>
                <c:formatCode>General</c:formatCode>
                <c:ptCount val="20"/>
                <c:pt idx="0">
                  <c:v>0.0</c:v>
                </c:pt>
                <c:pt idx="1">
                  <c:v>0.0</c:v>
                </c:pt>
                <c:pt idx="2">
                  <c:v>0.0</c:v>
                </c:pt>
                <c:pt idx="3">
                  <c:v>0.0</c:v>
                </c:pt>
                <c:pt idx="4">
                  <c:v>0.0</c:v>
                </c:pt>
                <c:pt idx="5">
                  <c:v>0.0</c:v>
                </c:pt>
                <c:pt idx="6">
                  <c:v>0.0</c:v>
                </c:pt>
                <c:pt idx="7">
                  <c:v>0.0</c:v>
                </c:pt>
                <c:pt idx="8">
                  <c:v>0.0</c:v>
                </c:pt>
                <c:pt idx="9">
                  <c:v>0.0</c:v>
                </c:pt>
                <c:pt idx="10">
                  <c:v>0.0</c:v>
                </c:pt>
                <c:pt idx="11">
                  <c:v>0.0</c:v>
                </c:pt>
                <c:pt idx="12">
                  <c:v>0.0</c:v>
                </c:pt>
                <c:pt idx="13">
                  <c:v>0.0</c:v>
                </c:pt>
                <c:pt idx="14">
                  <c:v>0.0</c:v>
                </c:pt>
                <c:pt idx="15">
                  <c:v>0.0</c:v>
                </c:pt>
                <c:pt idx="16">
                  <c:v>0.0</c:v>
                </c:pt>
                <c:pt idx="17">
                  <c:v>0.0</c:v>
                </c:pt>
                <c:pt idx="18">
                  <c:v>0.0</c:v>
                </c:pt>
                <c:pt idx="19">
                  <c:v>0.0</c:v>
                </c:pt>
              </c:numCache>
            </c:numRef>
          </c:val>
        </c:ser>
        <c:ser>
          <c:idx val="4"/>
          <c:order val="2"/>
          <c:tx>
            <c:strRef>
              <c:f>Sheet4!$C$2</c:f>
              <c:strCache>
                <c:ptCount val="1"/>
                <c:pt idx="0">
                  <c:v>No progress</c:v>
                </c:pt>
              </c:strCache>
            </c:strRef>
          </c:tx>
          <c:spPr>
            <a:solidFill>
              <a:schemeClr val="accent2">
                <a:lumMod val="60000"/>
                <a:lumOff val="40000"/>
              </a:schemeClr>
            </a:solidFill>
          </c:spPr>
          <c:cat>
            <c:strRef>
              <c:f>Sheet4!$A$3:$A$22</c:f>
              <c:strCache>
                <c:ptCount val="20"/>
                <c:pt idx="0">
                  <c:v>Target 1</c:v>
                </c:pt>
                <c:pt idx="1">
                  <c:v>Target 2</c:v>
                </c:pt>
                <c:pt idx="2">
                  <c:v>Target 3</c:v>
                </c:pt>
                <c:pt idx="3">
                  <c:v>Target 4</c:v>
                </c:pt>
                <c:pt idx="4">
                  <c:v>Target 5</c:v>
                </c:pt>
                <c:pt idx="5">
                  <c:v>Target 6</c:v>
                </c:pt>
                <c:pt idx="6">
                  <c:v>Target 7</c:v>
                </c:pt>
                <c:pt idx="7">
                  <c:v>Target 8</c:v>
                </c:pt>
                <c:pt idx="8">
                  <c:v>Target 9</c:v>
                </c:pt>
                <c:pt idx="9">
                  <c:v>Target 10</c:v>
                </c:pt>
                <c:pt idx="10">
                  <c:v>Target 11</c:v>
                </c:pt>
                <c:pt idx="11">
                  <c:v>Target 12</c:v>
                </c:pt>
                <c:pt idx="12">
                  <c:v>Target 13</c:v>
                </c:pt>
                <c:pt idx="13">
                  <c:v>Target 14</c:v>
                </c:pt>
                <c:pt idx="14">
                  <c:v>Target 15</c:v>
                </c:pt>
                <c:pt idx="15">
                  <c:v>Target 16</c:v>
                </c:pt>
                <c:pt idx="16">
                  <c:v>Target 17</c:v>
                </c:pt>
                <c:pt idx="17">
                  <c:v>Target 18</c:v>
                </c:pt>
                <c:pt idx="18">
                  <c:v>Target 19</c:v>
                </c:pt>
                <c:pt idx="19">
                  <c:v>Target 20</c:v>
                </c:pt>
              </c:strCache>
            </c:strRef>
          </c:cat>
          <c:val>
            <c:numRef>
              <c:f>Sheet4!$C$3:$C$22</c:f>
              <c:numCache>
                <c:formatCode>General</c:formatCode>
                <c:ptCount val="20"/>
                <c:pt idx="0">
                  <c:v>0.0</c:v>
                </c:pt>
                <c:pt idx="1">
                  <c:v>0.0</c:v>
                </c:pt>
                <c:pt idx="2">
                  <c:v>1.0</c:v>
                </c:pt>
                <c:pt idx="3">
                  <c:v>2.0</c:v>
                </c:pt>
                <c:pt idx="4">
                  <c:v>1.0</c:v>
                </c:pt>
                <c:pt idx="5">
                  <c:v>3.0</c:v>
                </c:pt>
                <c:pt idx="6">
                  <c:v>1.0</c:v>
                </c:pt>
                <c:pt idx="7">
                  <c:v>1.0</c:v>
                </c:pt>
                <c:pt idx="8">
                  <c:v>1.0</c:v>
                </c:pt>
                <c:pt idx="9">
                  <c:v>4.0</c:v>
                </c:pt>
                <c:pt idx="10">
                  <c:v>1.0</c:v>
                </c:pt>
                <c:pt idx="11">
                  <c:v>3.0</c:v>
                </c:pt>
                <c:pt idx="12">
                  <c:v>2.0</c:v>
                </c:pt>
                <c:pt idx="13">
                  <c:v>1.0</c:v>
                </c:pt>
                <c:pt idx="14">
                  <c:v>1.0</c:v>
                </c:pt>
                <c:pt idx="15">
                  <c:v>3.0</c:v>
                </c:pt>
                <c:pt idx="16">
                  <c:v>0.0</c:v>
                </c:pt>
                <c:pt idx="17">
                  <c:v>2.0</c:v>
                </c:pt>
                <c:pt idx="18">
                  <c:v>0.0</c:v>
                </c:pt>
                <c:pt idx="19">
                  <c:v>2.0</c:v>
                </c:pt>
              </c:numCache>
            </c:numRef>
          </c:val>
        </c:ser>
        <c:ser>
          <c:idx val="3"/>
          <c:order val="3"/>
          <c:tx>
            <c:strRef>
              <c:f>Sheet4!$D$2</c:f>
              <c:strCache>
                <c:ptCount val="1"/>
                <c:pt idx="0">
                  <c:v>Progress but at insufecient rate </c:v>
                </c:pt>
              </c:strCache>
            </c:strRef>
          </c:tx>
          <c:spPr>
            <a:solidFill>
              <a:schemeClr val="accent6">
                <a:lumMod val="60000"/>
                <a:lumOff val="40000"/>
              </a:schemeClr>
            </a:solidFill>
          </c:spPr>
          <c:cat>
            <c:strRef>
              <c:f>Sheet4!$A$3:$A$22</c:f>
              <c:strCache>
                <c:ptCount val="20"/>
                <c:pt idx="0">
                  <c:v>Target 1</c:v>
                </c:pt>
                <c:pt idx="1">
                  <c:v>Target 2</c:v>
                </c:pt>
                <c:pt idx="2">
                  <c:v>Target 3</c:v>
                </c:pt>
                <c:pt idx="3">
                  <c:v>Target 4</c:v>
                </c:pt>
                <c:pt idx="4">
                  <c:v>Target 5</c:v>
                </c:pt>
                <c:pt idx="5">
                  <c:v>Target 6</c:v>
                </c:pt>
                <c:pt idx="6">
                  <c:v>Target 7</c:v>
                </c:pt>
                <c:pt idx="7">
                  <c:v>Target 8</c:v>
                </c:pt>
                <c:pt idx="8">
                  <c:v>Target 9</c:v>
                </c:pt>
                <c:pt idx="9">
                  <c:v>Target 10</c:v>
                </c:pt>
                <c:pt idx="10">
                  <c:v>Target 11</c:v>
                </c:pt>
                <c:pt idx="11">
                  <c:v>Target 12</c:v>
                </c:pt>
                <c:pt idx="12">
                  <c:v>Target 13</c:v>
                </c:pt>
                <c:pt idx="13">
                  <c:v>Target 14</c:v>
                </c:pt>
                <c:pt idx="14">
                  <c:v>Target 15</c:v>
                </c:pt>
                <c:pt idx="15">
                  <c:v>Target 16</c:v>
                </c:pt>
                <c:pt idx="16">
                  <c:v>Target 17</c:v>
                </c:pt>
                <c:pt idx="17">
                  <c:v>Target 18</c:v>
                </c:pt>
                <c:pt idx="18">
                  <c:v>Target 19</c:v>
                </c:pt>
                <c:pt idx="19">
                  <c:v>Target 20</c:v>
                </c:pt>
              </c:strCache>
            </c:strRef>
          </c:cat>
          <c:val>
            <c:numRef>
              <c:f>Sheet4!$D$3:$D$22</c:f>
              <c:numCache>
                <c:formatCode>General</c:formatCode>
                <c:ptCount val="20"/>
                <c:pt idx="0">
                  <c:v>6.0</c:v>
                </c:pt>
                <c:pt idx="1">
                  <c:v>6.0</c:v>
                </c:pt>
                <c:pt idx="2">
                  <c:v>5.0</c:v>
                </c:pt>
                <c:pt idx="3">
                  <c:v>4.0</c:v>
                </c:pt>
                <c:pt idx="4">
                  <c:v>5.0</c:v>
                </c:pt>
                <c:pt idx="5">
                  <c:v>4.0</c:v>
                </c:pt>
                <c:pt idx="6">
                  <c:v>4.0</c:v>
                </c:pt>
                <c:pt idx="7">
                  <c:v>4.0</c:v>
                </c:pt>
                <c:pt idx="8">
                  <c:v>5.0</c:v>
                </c:pt>
                <c:pt idx="9">
                  <c:v>2.0</c:v>
                </c:pt>
                <c:pt idx="10">
                  <c:v>3.0</c:v>
                </c:pt>
                <c:pt idx="11">
                  <c:v>4.0</c:v>
                </c:pt>
                <c:pt idx="12">
                  <c:v>4.0</c:v>
                </c:pt>
                <c:pt idx="13">
                  <c:v>4.0</c:v>
                </c:pt>
                <c:pt idx="14">
                  <c:v>5.0</c:v>
                </c:pt>
                <c:pt idx="15">
                  <c:v>4.0</c:v>
                </c:pt>
                <c:pt idx="16">
                  <c:v>6.0</c:v>
                </c:pt>
                <c:pt idx="17">
                  <c:v>4.0</c:v>
                </c:pt>
                <c:pt idx="18">
                  <c:v>4.0</c:v>
                </c:pt>
                <c:pt idx="19">
                  <c:v>4.0</c:v>
                </c:pt>
              </c:numCache>
            </c:numRef>
          </c:val>
        </c:ser>
        <c:ser>
          <c:idx val="2"/>
          <c:order val="4"/>
          <c:tx>
            <c:strRef>
              <c:f>Sheet4!$E$2</c:f>
              <c:strCache>
                <c:ptCount val="1"/>
                <c:pt idx="0">
                  <c:v>On track to meet the  Target,</c:v>
                </c:pt>
              </c:strCache>
            </c:strRef>
          </c:tx>
          <c:spPr>
            <a:solidFill>
              <a:schemeClr val="accent3">
                <a:lumMod val="60000"/>
                <a:lumOff val="40000"/>
              </a:schemeClr>
            </a:solidFill>
          </c:spPr>
          <c:cat>
            <c:strRef>
              <c:f>Sheet4!$A$3:$A$22</c:f>
              <c:strCache>
                <c:ptCount val="20"/>
                <c:pt idx="0">
                  <c:v>Target 1</c:v>
                </c:pt>
                <c:pt idx="1">
                  <c:v>Target 2</c:v>
                </c:pt>
                <c:pt idx="2">
                  <c:v>Target 3</c:v>
                </c:pt>
                <c:pt idx="3">
                  <c:v>Target 4</c:v>
                </c:pt>
                <c:pt idx="4">
                  <c:v>Target 5</c:v>
                </c:pt>
                <c:pt idx="5">
                  <c:v>Target 6</c:v>
                </c:pt>
                <c:pt idx="6">
                  <c:v>Target 7</c:v>
                </c:pt>
                <c:pt idx="7">
                  <c:v>Target 8</c:v>
                </c:pt>
                <c:pt idx="8">
                  <c:v>Target 9</c:v>
                </c:pt>
                <c:pt idx="9">
                  <c:v>Target 10</c:v>
                </c:pt>
                <c:pt idx="10">
                  <c:v>Target 11</c:v>
                </c:pt>
                <c:pt idx="11">
                  <c:v>Target 12</c:v>
                </c:pt>
                <c:pt idx="12">
                  <c:v>Target 13</c:v>
                </c:pt>
                <c:pt idx="13">
                  <c:v>Target 14</c:v>
                </c:pt>
                <c:pt idx="14">
                  <c:v>Target 15</c:v>
                </c:pt>
                <c:pt idx="15">
                  <c:v>Target 16</c:v>
                </c:pt>
                <c:pt idx="16">
                  <c:v>Target 17</c:v>
                </c:pt>
                <c:pt idx="17">
                  <c:v>Target 18</c:v>
                </c:pt>
                <c:pt idx="18">
                  <c:v>Target 19</c:v>
                </c:pt>
                <c:pt idx="19">
                  <c:v>Target 20</c:v>
                </c:pt>
              </c:strCache>
            </c:strRef>
          </c:cat>
          <c:val>
            <c:numRef>
              <c:f>Sheet4!$E$3:$E$22</c:f>
              <c:numCache>
                <c:formatCode>General</c:formatCode>
                <c:ptCount val="20"/>
                <c:pt idx="0">
                  <c:v>1.0</c:v>
                </c:pt>
                <c:pt idx="1">
                  <c:v>1.0</c:v>
                </c:pt>
                <c:pt idx="2">
                  <c:v>1.0</c:v>
                </c:pt>
                <c:pt idx="3">
                  <c:v>1.0</c:v>
                </c:pt>
                <c:pt idx="4">
                  <c:v>1.0</c:v>
                </c:pt>
                <c:pt idx="5">
                  <c:v>0.0</c:v>
                </c:pt>
                <c:pt idx="6">
                  <c:v>2.0</c:v>
                </c:pt>
                <c:pt idx="7">
                  <c:v>1.0</c:v>
                </c:pt>
                <c:pt idx="8">
                  <c:v>0.0</c:v>
                </c:pt>
                <c:pt idx="9">
                  <c:v>0.0</c:v>
                </c:pt>
                <c:pt idx="10">
                  <c:v>3.0</c:v>
                </c:pt>
                <c:pt idx="11">
                  <c:v>0.0</c:v>
                </c:pt>
                <c:pt idx="12">
                  <c:v>0.0</c:v>
                </c:pt>
                <c:pt idx="13">
                  <c:v>1.0</c:v>
                </c:pt>
                <c:pt idx="14">
                  <c:v>1.0</c:v>
                </c:pt>
                <c:pt idx="15">
                  <c:v>0.0</c:v>
                </c:pt>
                <c:pt idx="16">
                  <c:v>1.0</c:v>
                </c:pt>
                <c:pt idx="17">
                  <c:v>1.0</c:v>
                </c:pt>
                <c:pt idx="18">
                  <c:v>3.0</c:v>
                </c:pt>
                <c:pt idx="19">
                  <c:v>1.0</c:v>
                </c:pt>
              </c:numCache>
            </c:numRef>
          </c:val>
        </c:ser>
        <c:ser>
          <c:idx val="1"/>
          <c:order val="5"/>
          <c:tx>
            <c:strRef>
              <c:f>Sheet4!$F$2</c:f>
              <c:strCache>
                <c:ptCount val="1"/>
                <c:pt idx="0">
                  <c:v>On track to exceed the target</c:v>
                </c:pt>
              </c:strCache>
            </c:strRef>
          </c:tx>
          <c:spPr>
            <a:solidFill>
              <a:schemeClr val="accent3">
                <a:lumMod val="50000"/>
              </a:schemeClr>
            </a:solidFill>
            <a:ln>
              <a:solidFill>
                <a:schemeClr val="accent3">
                  <a:lumMod val="75000"/>
                </a:schemeClr>
              </a:solidFill>
            </a:ln>
          </c:spPr>
          <c:cat>
            <c:strRef>
              <c:f>Sheet4!$A$3:$A$22</c:f>
              <c:strCache>
                <c:ptCount val="20"/>
                <c:pt idx="0">
                  <c:v>Target 1</c:v>
                </c:pt>
                <c:pt idx="1">
                  <c:v>Target 2</c:v>
                </c:pt>
                <c:pt idx="2">
                  <c:v>Target 3</c:v>
                </c:pt>
                <c:pt idx="3">
                  <c:v>Target 4</c:v>
                </c:pt>
                <c:pt idx="4">
                  <c:v>Target 5</c:v>
                </c:pt>
                <c:pt idx="5">
                  <c:v>Target 6</c:v>
                </c:pt>
                <c:pt idx="6">
                  <c:v>Target 7</c:v>
                </c:pt>
                <c:pt idx="7">
                  <c:v>Target 8</c:v>
                </c:pt>
                <c:pt idx="8">
                  <c:v>Target 9</c:v>
                </c:pt>
                <c:pt idx="9">
                  <c:v>Target 10</c:v>
                </c:pt>
                <c:pt idx="10">
                  <c:v>Target 11</c:v>
                </c:pt>
                <c:pt idx="11">
                  <c:v>Target 12</c:v>
                </c:pt>
                <c:pt idx="12">
                  <c:v>Target 13</c:v>
                </c:pt>
                <c:pt idx="13">
                  <c:v>Target 14</c:v>
                </c:pt>
                <c:pt idx="14">
                  <c:v>Target 15</c:v>
                </c:pt>
                <c:pt idx="15">
                  <c:v>Target 16</c:v>
                </c:pt>
                <c:pt idx="16">
                  <c:v>Target 17</c:v>
                </c:pt>
                <c:pt idx="17">
                  <c:v>Target 18</c:v>
                </c:pt>
                <c:pt idx="18">
                  <c:v>Target 19</c:v>
                </c:pt>
                <c:pt idx="19">
                  <c:v>Target 20</c:v>
                </c:pt>
              </c:strCache>
            </c:strRef>
          </c:cat>
          <c:val>
            <c:numRef>
              <c:f>Sheet4!$F$3:$F$22</c:f>
              <c:numCache>
                <c:formatCode>General</c:formatCode>
                <c:ptCount val="20"/>
                <c:pt idx="0">
                  <c:v>0.0</c:v>
                </c:pt>
                <c:pt idx="1">
                  <c:v>0.0</c:v>
                </c:pt>
                <c:pt idx="2">
                  <c:v>0.0</c:v>
                </c:pt>
                <c:pt idx="3">
                  <c:v>0.0</c:v>
                </c:pt>
                <c:pt idx="4">
                  <c:v>0.0</c:v>
                </c:pt>
                <c:pt idx="5">
                  <c:v>0.0</c:v>
                </c:pt>
                <c:pt idx="6">
                  <c:v>0.0</c:v>
                </c:pt>
                <c:pt idx="7">
                  <c:v>0.0</c:v>
                </c:pt>
                <c:pt idx="8">
                  <c:v>0.0</c:v>
                </c:pt>
                <c:pt idx="9">
                  <c:v>0.0</c:v>
                </c:pt>
                <c:pt idx="10">
                  <c:v>0.0</c:v>
                </c:pt>
                <c:pt idx="11">
                  <c:v>0.0</c:v>
                </c:pt>
                <c:pt idx="12">
                  <c:v>0.0</c:v>
                </c:pt>
                <c:pt idx="13">
                  <c:v>0.0</c:v>
                </c:pt>
                <c:pt idx="14">
                  <c:v>0.0</c:v>
                </c:pt>
                <c:pt idx="15">
                  <c:v>0.0</c:v>
                </c:pt>
                <c:pt idx="16">
                  <c:v>0.0</c:v>
                </c:pt>
                <c:pt idx="17">
                  <c:v>0.0</c:v>
                </c:pt>
                <c:pt idx="18">
                  <c:v>0.0</c:v>
                </c:pt>
                <c:pt idx="19">
                  <c:v>0.0</c:v>
                </c:pt>
              </c:numCache>
            </c:numRef>
          </c:val>
        </c:ser>
        <c:gapWidth val="55"/>
        <c:overlap val="100"/>
        <c:axId val="272201480"/>
        <c:axId val="272205192"/>
      </c:barChart>
      <c:catAx>
        <c:axId val="272201480"/>
        <c:scaling>
          <c:orientation val="maxMin"/>
        </c:scaling>
        <c:axPos val="l"/>
        <c:majorTickMark val="none"/>
        <c:tickLblPos val="nextTo"/>
        <c:txPr>
          <a:bodyPr/>
          <a:lstStyle/>
          <a:p>
            <a:pPr>
              <a:defRPr lang="en-CA"/>
            </a:pPr>
            <a:endParaRPr lang="en-US"/>
          </a:p>
        </c:txPr>
        <c:crossAx val="272205192"/>
        <c:crosses val="autoZero"/>
        <c:auto val="1"/>
        <c:lblAlgn val="ctr"/>
        <c:lblOffset val="100"/>
      </c:catAx>
      <c:valAx>
        <c:axId val="272205192"/>
        <c:scaling>
          <c:orientation val="minMax"/>
        </c:scaling>
        <c:axPos val="t"/>
        <c:majorGridlines/>
        <c:numFmt formatCode="0%" sourceLinked="1"/>
        <c:majorTickMark val="none"/>
        <c:tickLblPos val="nextTo"/>
        <c:txPr>
          <a:bodyPr/>
          <a:lstStyle/>
          <a:p>
            <a:pPr>
              <a:defRPr lang="en-CA"/>
            </a:pPr>
            <a:endParaRPr lang="en-US"/>
          </a:p>
        </c:txPr>
        <c:crossAx val="272201480"/>
        <c:crosses val="autoZero"/>
        <c:crossBetween val="between"/>
      </c:valAx>
    </c:plotArea>
    <c:legend>
      <c:legendPos val="r"/>
      <c:layout>
        <c:manualLayout>
          <c:xMode val="edge"/>
          <c:yMode val="edge"/>
          <c:x val="0.813367737355327"/>
          <c:y val="0.41361195235211"/>
          <c:w val="0.174495288219012"/>
          <c:h val="0.322480237307616"/>
        </c:manualLayout>
      </c:layout>
      <c:txPr>
        <a:bodyPr/>
        <a:lstStyle/>
        <a:p>
          <a:pPr>
            <a:defRPr lang="en-CA"/>
          </a:pPr>
          <a:endParaRPr lang="en-US"/>
        </a:p>
      </c:txPr>
    </c:legend>
    <c:plotVisOnly val="1"/>
    <c:dispBlanksAs val="gap"/>
  </c:chart>
  <c:externalData r:id="rId2"/>
</c:chartSpace>
</file>

<file path=ppt/charts/chart8.xml><?xml version="1.0" encoding="utf-8"?>
<c:chartSpace xmlns:c="http://schemas.openxmlformats.org/drawingml/2006/chart" xmlns:a="http://schemas.openxmlformats.org/drawingml/2006/main" xmlns:r="http://schemas.openxmlformats.org/officeDocument/2006/relationships">
  <c:date1904 val="1"/>
  <c:lang val="en-US"/>
  <c:style val="2"/>
  <c:clrMapOvr bg1="lt1" tx1="dk1" bg2="lt2" tx2="dk2" accent1="accent1" accent2="accent2" accent3="accent3" accent4="accent4" accent5="accent5" accent6="accent6" hlink="hlink" folHlink="folHlink"/>
  <c:chart>
    <c:title>
      <c:tx>
        <c:rich>
          <a:bodyPr/>
          <a:lstStyle/>
          <a:p>
            <a:pPr marL="0" marR="0" indent="0" algn="ctr" defTabSz="914400" rtl="0" eaLnBrk="1" fontAlgn="auto" latinLnBrk="0" hangingPunct="1">
              <a:lnSpc>
                <a:spcPct val="100000"/>
              </a:lnSpc>
              <a:spcBef>
                <a:spcPts val="0"/>
              </a:spcBef>
              <a:spcAft>
                <a:spcPts val="0"/>
              </a:spcAft>
              <a:buClrTx/>
              <a:buSzTx/>
              <a:buFontTx/>
              <a:buNone/>
              <a:tabLst/>
              <a:defRPr lang="en-CA" sz="1800" b="1" i="0" u="none" strike="noStrike" kern="1200" baseline="0">
                <a:solidFill>
                  <a:sysClr val="windowText" lastClr="000000"/>
                </a:solidFill>
                <a:latin typeface="+mn-lt"/>
                <a:ea typeface="+mn-ea"/>
                <a:cs typeface="+mn-cs"/>
              </a:defRPr>
            </a:pPr>
            <a:r>
              <a:rPr lang="en-US" sz="1400" b="1" i="0" baseline="0" dirty="0" smtClean="0">
                <a:effectLst/>
              </a:rPr>
              <a:t>South America - regional assessment (7/9 Parties)</a:t>
            </a:r>
            <a:endParaRPr lang="en-US" dirty="0"/>
          </a:p>
        </c:rich>
      </c:tx>
      <c:layout>
        <c:manualLayout>
          <c:xMode val="edge"/>
          <c:yMode val="edge"/>
          <c:x val="0.307246796356338"/>
          <c:y val="0.0111386133186534"/>
        </c:manualLayout>
      </c:layout>
    </c:title>
    <c:plotArea>
      <c:layout>
        <c:manualLayout>
          <c:layoutTarget val="inner"/>
          <c:xMode val="edge"/>
          <c:yMode val="edge"/>
          <c:x val="0.161812797049017"/>
          <c:y val="0.0885424744414871"/>
          <c:w val="0.694536381911947"/>
          <c:h val="0.893474219737943"/>
        </c:manualLayout>
      </c:layout>
      <c:barChart>
        <c:barDir val="bar"/>
        <c:grouping val="percentStacked"/>
        <c:ser>
          <c:idx val="0"/>
          <c:order val="0"/>
          <c:tx>
            <c:v>No information</c:v>
          </c:tx>
          <c:spPr>
            <a:solidFill>
              <a:schemeClr val="bg1">
                <a:lumMod val="85000"/>
              </a:schemeClr>
            </a:solidFill>
          </c:spPr>
          <c:cat>
            <c:strRef>
              <c:f>Sheet4!$A$3:$A$22</c:f>
              <c:strCache>
                <c:ptCount val="20"/>
                <c:pt idx="0">
                  <c:v>Target 1</c:v>
                </c:pt>
                <c:pt idx="1">
                  <c:v>Target 2</c:v>
                </c:pt>
                <c:pt idx="2">
                  <c:v>Target 3</c:v>
                </c:pt>
                <c:pt idx="3">
                  <c:v>Target 4</c:v>
                </c:pt>
                <c:pt idx="4">
                  <c:v>Target 5</c:v>
                </c:pt>
                <c:pt idx="5">
                  <c:v>Target 6</c:v>
                </c:pt>
                <c:pt idx="6">
                  <c:v>Target 7</c:v>
                </c:pt>
                <c:pt idx="7">
                  <c:v>Target 8</c:v>
                </c:pt>
                <c:pt idx="8">
                  <c:v>Target 9</c:v>
                </c:pt>
                <c:pt idx="9">
                  <c:v>Target 10</c:v>
                </c:pt>
                <c:pt idx="10">
                  <c:v>Target 11</c:v>
                </c:pt>
                <c:pt idx="11">
                  <c:v>Target 12</c:v>
                </c:pt>
                <c:pt idx="12">
                  <c:v>Target 13</c:v>
                </c:pt>
                <c:pt idx="13">
                  <c:v>Target 14</c:v>
                </c:pt>
                <c:pt idx="14">
                  <c:v>Target 15</c:v>
                </c:pt>
                <c:pt idx="15">
                  <c:v>Target 16</c:v>
                </c:pt>
                <c:pt idx="16">
                  <c:v>Target 17</c:v>
                </c:pt>
                <c:pt idx="17">
                  <c:v>Target 18</c:v>
                </c:pt>
                <c:pt idx="18">
                  <c:v>Target 19</c:v>
                </c:pt>
                <c:pt idx="19">
                  <c:v>Target 20</c:v>
                </c:pt>
              </c:strCache>
            </c:strRef>
          </c:cat>
          <c:val>
            <c:numRef>
              <c:f>Sheet4!$G$3:$G$22</c:f>
              <c:numCache>
                <c:formatCode>General</c:formatCode>
                <c:ptCount val="20"/>
                <c:pt idx="0">
                  <c:v>0.0</c:v>
                </c:pt>
                <c:pt idx="1">
                  <c:v>0.0</c:v>
                </c:pt>
                <c:pt idx="2">
                  <c:v>0.0</c:v>
                </c:pt>
                <c:pt idx="3">
                  <c:v>0.0</c:v>
                </c:pt>
                <c:pt idx="4">
                  <c:v>0.0</c:v>
                </c:pt>
                <c:pt idx="5">
                  <c:v>0.0</c:v>
                </c:pt>
                <c:pt idx="6">
                  <c:v>0.0</c:v>
                </c:pt>
                <c:pt idx="7">
                  <c:v>1.0</c:v>
                </c:pt>
                <c:pt idx="8">
                  <c:v>1.0</c:v>
                </c:pt>
                <c:pt idx="9">
                  <c:v>1.0</c:v>
                </c:pt>
                <c:pt idx="10">
                  <c:v>0.0</c:v>
                </c:pt>
                <c:pt idx="11">
                  <c:v>0.0</c:v>
                </c:pt>
                <c:pt idx="12">
                  <c:v>1.0</c:v>
                </c:pt>
                <c:pt idx="13">
                  <c:v>1.0</c:v>
                </c:pt>
                <c:pt idx="14">
                  <c:v>0.0</c:v>
                </c:pt>
                <c:pt idx="15">
                  <c:v>0.0</c:v>
                </c:pt>
                <c:pt idx="16">
                  <c:v>0.0</c:v>
                </c:pt>
                <c:pt idx="17">
                  <c:v>0.0</c:v>
                </c:pt>
                <c:pt idx="18">
                  <c:v>0.0</c:v>
                </c:pt>
                <c:pt idx="19">
                  <c:v>0.0</c:v>
                </c:pt>
              </c:numCache>
            </c:numRef>
          </c:val>
        </c:ser>
        <c:ser>
          <c:idx val="5"/>
          <c:order val="1"/>
          <c:tx>
            <c:strRef>
              <c:f>Sheet4!$B$2</c:f>
              <c:strCache>
                <c:ptCount val="1"/>
                <c:pt idx="0">
                  <c:v>Moving away from  target</c:v>
                </c:pt>
              </c:strCache>
            </c:strRef>
          </c:tx>
          <c:spPr>
            <a:solidFill>
              <a:schemeClr val="accent2">
                <a:lumMod val="75000"/>
              </a:schemeClr>
            </a:solidFill>
          </c:spPr>
          <c:cat>
            <c:strRef>
              <c:f>Sheet4!$A$3:$A$22</c:f>
              <c:strCache>
                <c:ptCount val="20"/>
                <c:pt idx="0">
                  <c:v>Target 1</c:v>
                </c:pt>
                <c:pt idx="1">
                  <c:v>Target 2</c:v>
                </c:pt>
                <c:pt idx="2">
                  <c:v>Target 3</c:v>
                </c:pt>
                <c:pt idx="3">
                  <c:v>Target 4</c:v>
                </c:pt>
                <c:pt idx="4">
                  <c:v>Target 5</c:v>
                </c:pt>
                <c:pt idx="5">
                  <c:v>Target 6</c:v>
                </c:pt>
                <c:pt idx="6">
                  <c:v>Target 7</c:v>
                </c:pt>
                <c:pt idx="7">
                  <c:v>Target 8</c:v>
                </c:pt>
                <c:pt idx="8">
                  <c:v>Target 9</c:v>
                </c:pt>
                <c:pt idx="9">
                  <c:v>Target 10</c:v>
                </c:pt>
                <c:pt idx="10">
                  <c:v>Target 11</c:v>
                </c:pt>
                <c:pt idx="11">
                  <c:v>Target 12</c:v>
                </c:pt>
                <c:pt idx="12">
                  <c:v>Target 13</c:v>
                </c:pt>
                <c:pt idx="13">
                  <c:v>Target 14</c:v>
                </c:pt>
                <c:pt idx="14">
                  <c:v>Target 15</c:v>
                </c:pt>
                <c:pt idx="15">
                  <c:v>Target 16</c:v>
                </c:pt>
                <c:pt idx="16">
                  <c:v>Target 17</c:v>
                </c:pt>
                <c:pt idx="17">
                  <c:v>Target 18</c:v>
                </c:pt>
                <c:pt idx="18">
                  <c:v>Target 19</c:v>
                </c:pt>
                <c:pt idx="19">
                  <c:v>Target 20</c:v>
                </c:pt>
              </c:strCache>
            </c:strRef>
          </c:cat>
          <c:val>
            <c:numRef>
              <c:f>Sheet4!$B$3:$B$22</c:f>
              <c:numCache>
                <c:formatCode>General</c:formatCode>
                <c:ptCount val="20"/>
                <c:pt idx="0">
                  <c:v>0.0</c:v>
                </c:pt>
                <c:pt idx="1">
                  <c:v>0.0</c:v>
                </c:pt>
                <c:pt idx="2">
                  <c:v>0.0</c:v>
                </c:pt>
                <c:pt idx="3">
                  <c:v>0.0</c:v>
                </c:pt>
                <c:pt idx="4">
                  <c:v>0.0</c:v>
                </c:pt>
                <c:pt idx="5">
                  <c:v>0.0</c:v>
                </c:pt>
                <c:pt idx="6">
                  <c:v>0.0</c:v>
                </c:pt>
                <c:pt idx="7">
                  <c:v>0.0</c:v>
                </c:pt>
                <c:pt idx="8">
                  <c:v>0.0</c:v>
                </c:pt>
                <c:pt idx="9">
                  <c:v>0.0</c:v>
                </c:pt>
                <c:pt idx="10">
                  <c:v>0.0</c:v>
                </c:pt>
                <c:pt idx="11">
                  <c:v>0.0</c:v>
                </c:pt>
                <c:pt idx="12">
                  <c:v>0.0</c:v>
                </c:pt>
                <c:pt idx="13">
                  <c:v>0.0</c:v>
                </c:pt>
                <c:pt idx="14">
                  <c:v>0.0</c:v>
                </c:pt>
                <c:pt idx="15">
                  <c:v>0.0</c:v>
                </c:pt>
                <c:pt idx="16">
                  <c:v>0.0</c:v>
                </c:pt>
                <c:pt idx="17">
                  <c:v>0.0</c:v>
                </c:pt>
                <c:pt idx="18">
                  <c:v>0.0</c:v>
                </c:pt>
                <c:pt idx="19">
                  <c:v>0.0</c:v>
                </c:pt>
              </c:numCache>
            </c:numRef>
          </c:val>
        </c:ser>
        <c:ser>
          <c:idx val="4"/>
          <c:order val="2"/>
          <c:tx>
            <c:strRef>
              <c:f>Sheet4!$C$2</c:f>
              <c:strCache>
                <c:ptCount val="1"/>
                <c:pt idx="0">
                  <c:v>No progress</c:v>
                </c:pt>
              </c:strCache>
            </c:strRef>
          </c:tx>
          <c:spPr>
            <a:solidFill>
              <a:schemeClr val="accent2">
                <a:lumMod val="60000"/>
                <a:lumOff val="40000"/>
              </a:schemeClr>
            </a:solidFill>
          </c:spPr>
          <c:cat>
            <c:strRef>
              <c:f>Sheet4!$A$3:$A$22</c:f>
              <c:strCache>
                <c:ptCount val="20"/>
                <c:pt idx="0">
                  <c:v>Target 1</c:v>
                </c:pt>
                <c:pt idx="1">
                  <c:v>Target 2</c:v>
                </c:pt>
                <c:pt idx="2">
                  <c:v>Target 3</c:v>
                </c:pt>
                <c:pt idx="3">
                  <c:v>Target 4</c:v>
                </c:pt>
                <c:pt idx="4">
                  <c:v>Target 5</c:v>
                </c:pt>
                <c:pt idx="5">
                  <c:v>Target 6</c:v>
                </c:pt>
                <c:pt idx="6">
                  <c:v>Target 7</c:v>
                </c:pt>
                <c:pt idx="7">
                  <c:v>Target 8</c:v>
                </c:pt>
                <c:pt idx="8">
                  <c:v>Target 9</c:v>
                </c:pt>
                <c:pt idx="9">
                  <c:v>Target 10</c:v>
                </c:pt>
                <c:pt idx="10">
                  <c:v>Target 11</c:v>
                </c:pt>
                <c:pt idx="11">
                  <c:v>Target 12</c:v>
                </c:pt>
                <c:pt idx="12">
                  <c:v>Target 13</c:v>
                </c:pt>
                <c:pt idx="13">
                  <c:v>Target 14</c:v>
                </c:pt>
                <c:pt idx="14">
                  <c:v>Target 15</c:v>
                </c:pt>
                <c:pt idx="15">
                  <c:v>Target 16</c:v>
                </c:pt>
                <c:pt idx="16">
                  <c:v>Target 17</c:v>
                </c:pt>
                <c:pt idx="17">
                  <c:v>Target 18</c:v>
                </c:pt>
                <c:pt idx="18">
                  <c:v>Target 19</c:v>
                </c:pt>
                <c:pt idx="19">
                  <c:v>Target 20</c:v>
                </c:pt>
              </c:strCache>
            </c:strRef>
          </c:cat>
          <c:val>
            <c:numRef>
              <c:f>Sheet4!$C$3:$C$22</c:f>
              <c:numCache>
                <c:formatCode>General</c:formatCode>
                <c:ptCount val="20"/>
                <c:pt idx="0">
                  <c:v>0.0</c:v>
                </c:pt>
                <c:pt idx="1">
                  <c:v>0.0</c:v>
                </c:pt>
                <c:pt idx="2">
                  <c:v>1.0</c:v>
                </c:pt>
                <c:pt idx="3">
                  <c:v>2.0</c:v>
                </c:pt>
                <c:pt idx="4">
                  <c:v>1.0</c:v>
                </c:pt>
                <c:pt idx="5">
                  <c:v>3.0</c:v>
                </c:pt>
                <c:pt idx="6">
                  <c:v>1.0</c:v>
                </c:pt>
                <c:pt idx="7">
                  <c:v>1.0</c:v>
                </c:pt>
                <c:pt idx="8">
                  <c:v>1.0</c:v>
                </c:pt>
                <c:pt idx="9">
                  <c:v>4.0</c:v>
                </c:pt>
                <c:pt idx="10">
                  <c:v>1.0</c:v>
                </c:pt>
                <c:pt idx="11">
                  <c:v>3.0</c:v>
                </c:pt>
                <c:pt idx="12">
                  <c:v>2.0</c:v>
                </c:pt>
                <c:pt idx="13">
                  <c:v>1.0</c:v>
                </c:pt>
                <c:pt idx="14">
                  <c:v>1.0</c:v>
                </c:pt>
                <c:pt idx="15">
                  <c:v>3.0</c:v>
                </c:pt>
                <c:pt idx="16">
                  <c:v>0.0</c:v>
                </c:pt>
                <c:pt idx="17">
                  <c:v>2.0</c:v>
                </c:pt>
                <c:pt idx="18">
                  <c:v>0.0</c:v>
                </c:pt>
                <c:pt idx="19">
                  <c:v>2.0</c:v>
                </c:pt>
              </c:numCache>
            </c:numRef>
          </c:val>
        </c:ser>
        <c:ser>
          <c:idx val="3"/>
          <c:order val="3"/>
          <c:tx>
            <c:strRef>
              <c:f>Sheet4!$D$2</c:f>
              <c:strCache>
                <c:ptCount val="1"/>
                <c:pt idx="0">
                  <c:v>Progress but at insufecient rate </c:v>
                </c:pt>
              </c:strCache>
            </c:strRef>
          </c:tx>
          <c:spPr>
            <a:solidFill>
              <a:schemeClr val="accent6">
                <a:lumMod val="60000"/>
                <a:lumOff val="40000"/>
              </a:schemeClr>
            </a:solidFill>
          </c:spPr>
          <c:cat>
            <c:strRef>
              <c:f>Sheet4!$A$3:$A$22</c:f>
              <c:strCache>
                <c:ptCount val="20"/>
                <c:pt idx="0">
                  <c:v>Target 1</c:v>
                </c:pt>
                <c:pt idx="1">
                  <c:v>Target 2</c:v>
                </c:pt>
                <c:pt idx="2">
                  <c:v>Target 3</c:v>
                </c:pt>
                <c:pt idx="3">
                  <c:v>Target 4</c:v>
                </c:pt>
                <c:pt idx="4">
                  <c:v>Target 5</c:v>
                </c:pt>
                <c:pt idx="5">
                  <c:v>Target 6</c:v>
                </c:pt>
                <c:pt idx="6">
                  <c:v>Target 7</c:v>
                </c:pt>
                <c:pt idx="7">
                  <c:v>Target 8</c:v>
                </c:pt>
                <c:pt idx="8">
                  <c:v>Target 9</c:v>
                </c:pt>
                <c:pt idx="9">
                  <c:v>Target 10</c:v>
                </c:pt>
                <c:pt idx="10">
                  <c:v>Target 11</c:v>
                </c:pt>
                <c:pt idx="11">
                  <c:v>Target 12</c:v>
                </c:pt>
                <c:pt idx="12">
                  <c:v>Target 13</c:v>
                </c:pt>
                <c:pt idx="13">
                  <c:v>Target 14</c:v>
                </c:pt>
                <c:pt idx="14">
                  <c:v>Target 15</c:v>
                </c:pt>
                <c:pt idx="15">
                  <c:v>Target 16</c:v>
                </c:pt>
                <c:pt idx="16">
                  <c:v>Target 17</c:v>
                </c:pt>
                <c:pt idx="17">
                  <c:v>Target 18</c:v>
                </c:pt>
                <c:pt idx="18">
                  <c:v>Target 19</c:v>
                </c:pt>
                <c:pt idx="19">
                  <c:v>Target 20</c:v>
                </c:pt>
              </c:strCache>
            </c:strRef>
          </c:cat>
          <c:val>
            <c:numRef>
              <c:f>Sheet4!$D$3:$D$22</c:f>
              <c:numCache>
                <c:formatCode>General</c:formatCode>
                <c:ptCount val="20"/>
                <c:pt idx="0">
                  <c:v>6.0</c:v>
                </c:pt>
                <c:pt idx="1">
                  <c:v>6.0</c:v>
                </c:pt>
                <c:pt idx="2">
                  <c:v>5.0</c:v>
                </c:pt>
                <c:pt idx="3">
                  <c:v>4.0</c:v>
                </c:pt>
                <c:pt idx="4">
                  <c:v>5.0</c:v>
                </c:pt>
                <c:pt idx="5">
                  <c:v>4.0</c:v>
                </c:pt>
                <c:pt idx="6">
                  <c:v>4.0</c:v>
                </c:pt>
                <c:pt idx="7">
                  <c:v>4.0</c:v>
                </c:pt>
                <c:pt idx="8">
                  <c:v>5.0</c:v>
                </c:pt>
                <c:pt idx="9">
                  <c:v>2.0</c:v>
                </c:pt>
                <c:pt idx="10">
                  <c:v>3.0</c:v>
                </c:pt>
                <c:pt idx="11">
                  <c:v>4.0</c:v>
                </c:pt>
                <c:pt idx="12">
                  <c:v>4.0</c:v>
                </c:pt>
                <c:pt idx="13">
                  <c:v>4.0</c:v>
                </c:pt>
                <c:pt idx="14">
                  <c:v>5.0</c:v>
                </c:pt>
                <c:pt idx="15">
                  <c:v>4.0</c:v>
                </c:pt>
                <c:pt idx="16">
                  <c:v>6.0</c:v>
                </c:pt>
                <c:pt idx="17">
                  <c:v>4.0</c:v>
                </c:pt>
                <c:pt idx="18">
                  <c:v>4.0</c:v>
                </c:pt>
                <c:pt idx="19">
                  <c:v>4.0</c:v>
                </c:pt>
              </c:numCache>
            </c:numRef>
          </c:val>
        </c:ser>
        <c:ser>
          <c:idx val="2"/>
          <c:order val="4"/>
          <c:tx>
            <c:strRef>
              <c:f>Sheet4!$E$2</c:f>
              <c:strCache>
                <c:ptCount val="1"/>
                <c:pt idx="0">
                  <c:v>On track to meet the  Target,</c:v>
                </c:pt>
              </c:strCache>
            </c:strRef>
          </c:tx>
          <c:spPr>
            <a:solidFill>
              <a:schemeClr val="accent3">
                <a:lumMod val="60000"/>
                <a:lumOff val="40000"/>
              </a:schemeClr>
            </a:solidFill>
          </c:spPr>
          <c:cat>
            <c:strRef>
              <c:f>Sheet4!$A$3:$A$22</c:f>
              <c:strCache>
                <c:ptCount val="20"/>
                <c:pt idx="0">
                  <c:v>Target 1</c:v>
                </c:pt>
                <c:pt idx="1">
                  <c:v>Target 2</c:v>
                </c:pt>
                <c:pt idx="2">
                  <c:v>Target 3</c:v>
                </c:pt>
                <c:pt idx="3">
                  <c:v>Target 4</c:v>
                </c:pt>
                <c:pt idx="4">
                  <c:v>Target 5</c:v>
                </c:pt>
                <c:pt idx="5">
                  <c:v>Target 6</c:v>
                </c:pt>
                <c:pt idx="6">
                  <c:v>Target 7</c:v>
                </c:pt>
                <c:pt idx="7">
                  <c:v>Target 8</c:v>
                </c:pt>
                <c:pt idx="8">
                  <c:v>Target 9</c:v>
                </c:pt>
                <c:pt idx="9">
                  <c:v>Target 10</c:v>
                </c:pt>
                <c:pt idx="10">
                  <c:v>Target 11</c:v>
                </c:pt>
                <c:pt idx="11">
                  <c:v>Target 12</c:v>
                </c:pt>
                <c:pt idx="12">
                  <c:v>Target 13</c:v>
                </c:pt>
                <c:pt idx="13">
                  <c:v>Target 14</c:v>
                </c:pt>
                <c:pt idx="14">
                  <c:v>Target 15</c:v>
                </c:pt>
                <c:pt idx="15">
                  <c:v>Target 16</c:v>
                </c:pt>
                <c:pt idx="16">
                  <c:v>Target 17</c:v>
                </c:pt>
                <c:pt idx="17">
                  <c:v>Target 18</c:v>
                </c:pt>
                <c:pt idx="18">
                  <c:v>Target 19</c:v>
                </c:pt>
                <c:pt idx="19">
                  <c:v>Target 20</c:v>
                </c:pt>
              </c:strCache>
            </c:strRef>
          </c:cat>
          <c:val>
            <c:numRef>
              <c:f>Sheet4!$E$3:$E$22</c:f>
              <c:numCache>
                <c:formatCode>General</c:formatCode>
                <c:ptCount val="20"/>
                <c:pt idx="0">
                  <c:v>1.0</c:v>
                </c:pt>
                <c:pt idx="1">
                  <c:v>1.0</c:v>
                </c:pt>
                <c:pt idx="2">
                  <c:v>1.0</c:v>
                </c:pt>
                <c:pt idx="3">
                  <c:v>1.0</c:v>
                </c:pt>
                <c:pt idx="4">
                  <c:v>1.0</c:v>
                </c:pt>
                <c:pt idx="5">
                  <c:v>0.0</c:v>
                </c:pt>
                <c:pt idx="6">
                  <c:v>2.0</c:v>
                </c:pt>
                <c:pt idx="7">
                  <c:v>1.0</c:v>
                </c:pt>
                <c:pt idx="8">
                  <c:v>0.0</c:v>
                </c:pt>
                <c:pt idx="9">
                  <c:v>0.0</c:v>
                </c:pt>
                <c:pt idx="10">
                  <c:v>3.0</c:v>
                </c:pt>
                <c:pt idx="11">
                  <c:v>0.0</c:v>
                </c:pt>
                <c:pt idx="12">
                  <c:v>0.0</c:v>
                </c:pt>
                <c:pt idx="13">
                  <c:v>1.0</c:v>
                </c:pt>
                <c:pt idx="14">
                  <c:v>1.0</c:v>
                </c:pt>
                <c:pt idx="15">
                  <c:v>0.0</c:v>
                </c:pt>
                <c:pt idx="16">
                  <c:v>1.0</c:v>
                </c:pt>
                <c:pt idx="17">
                  <c:v>1.0</c:v>
                </c:pt>
                <c:pt idx="18">
                  <c:v>3.0</c:v>
                </c:pt>
                <c:pt idx="19">
                  <c:v>1.0</c:v>
                </c:pt>
              </c:numCache>
            </c:numRef>
          </c:val>
        </c:ser>
        <c:ser>
          <c:idx val="1"/>
          <c:order val="5"/>
          <c:tx>
            <c:strRef>
              <c:f>Sheet4!$F$2</c:f>
              <c:strCache>
                <c:ptCount val="1"/>
                <c:pt idx="0">
                  <c:v>On track to exceed the target</c:v>
                </c:pt>
              </c:strCache>
            </c:strRef>
          </c:tx>
          <c:spPr>
            <a:solidFill>
              <a:schemeClr val="accent3">
                <a:lumMod val="50000"/>
              </a:schemeClr>
            </a:solidFill>
            <a:ln>
              <a:solidFill>
                <a:schemeClr val="accent3">
                  <a:lumMod val="75000"/>
                </a:schemeClr>
              </a:solidFill>
            </a:ln>
          </c:spPr>
          <c:cat>
            <c:strRef>
              <c:f>Sheet4!$A$3:$A$22</c:f>
              <c:strCache>
                <c:ptCount val="20"/>
                <c:pt idx="0">
                  <c:v>Target 1</c:v>
                </c:pt>
                <c:pt idx="1">
                  <c:v>Target 2</c:v>
                </c:pt>
                <c:pt idx="2">
                  <c:v>Target 3</c:v>
                </c:pt>
                <c:pt idx="3">
                  <c:v>Target 4</c:v>
                </c:pt>
                <c:pt idx="4">
                  <c:v>Target 5</c:v>
                </c:pt>
                <c:pt idx="5">
                  <c:v>Target 6</c:v>
                </c:pt>
                <c:pt idx="6">
                  <c:v>Target 7</c:v>
                </c:pt>
                <c:pt idx="7">
                  <c:v>Target 8</c:v>
                </c:pt>
                <c:pt idx="8">
                  <c:v>Target 9</c:v>
                </c:pt>
                <c:pt idx="9">
                  <c:v>Target 10</c:v>
                </c:pt>
                <c:pt idx="10">
                  <c:v>Target 11</c:v>
                </c:pt>
                <c:pt idx="11">
                  <c:v>Target 12</c:v>
                </c:pt>
                <c:pt idx="12">
                  <c:v>Target 13</c:v>
                </c:pt>
                <c:pt idx="13">
                  <c:v>Target 14</c:v>
                </c:pt>
                <c:pt idx="14">
                  <c:v>Target 15</c:v>
                </c:pt>
                <c:pt idx="15">
                  <c:v>Target 16</c:v>
                </c:pt>
                <c:pt idx="16">
                  <c:v>Target 17</c:v>
                </c:pt>
                <c:pt idx="17">
                  <c:v>Target 18</c:v>
                </c:pt>
                <c:pt idx="18">
                  <c:v>Target 19</c:v>
                </c:pt>
                <c:pt idx="19">
                  <c:v>Target 20</c:v>
                </c:pt>
              </c:strCache>
            </c:strRef>
          </c:cat>
          <c:val>
            <c:numRef>
              <c:f>Sheet4!$F$3:$F$22</c:f>
              <c:numCache>
                <c:formatCode>General</c:formatCode>
                <c:ptCount val="20"/>
                <c:pt idx="0">
                  <c:v>0.0</c:v>
                </c:pt>
                <c:pt idx="1">
                  <c:v>0.0</c:v>
                </c:pt>
                <c:pt idx="2">
                  <c:v>0.0</c:v>
                </c:pt>
                <c:pt idx="3">
                  <c:v>0.0</c:v>
                </c:pt>
                <c:pt idx="4">
                  <c:v>0.0</c:v>
                </c:pt>
                <c:pt idx="5">
                  <c:v>0.0</c:v>
                </c:pt>
                <c:pt idx="6">
                  <c:v>0.0</c:v>
                </c:pt>
                <c:pt idx="7">
                  <c:v>0.0</c:v>
                </c:pt>
                <c:pt idx="8">
                  <c:v>0.0</c:v>
                </c:pt>
                <c:pt idx="9">
                  <c:v>0.0</c:v>
                </c:pt>
                <c:pt idx="10">
                  <c:v>0.0</c:v>
                </c:pt>
                <c:pt idx="11">
                  <c:v>0.0</c:v>
                </c:pt>
                <c:pt idx="12">
                  <c:v>0.0</c:v>
                </c:pt>
                <c:pt idx="13">
                  <c:v>0.0</c:v>
                </c:pt>
                <c:pt idx="14">
                  <c:v>0.0</c:v>
                </c:pt>
                <c:pt idx="15">
                  <c:v>0.0</c:v>
                </c:pt>
                <c:pt idx="16">
                  <c:v>0.0</c:v>
                </c:pt>
                <c:pt idx="17">
                  <c:v>0.0</c:v>
                </c:pt>
                <c:pt idx="18">
                  <c:v>0.0</c:v>
                </c:pt>
                <c:pt idx="19">
                  <c:v>0.0</c:v>
                </c:pt>
              </c:numCache>
            </c:numRef>
          </c:val>
        </c:ser>
        <c:gapWidth val="55"/>
        <c:overlap val="100"/>
        <c:axId val="272270120"/>
        <c:axId val="272273832"/>
      </c:barChart>
      <c:catAx>
        <c:axId val="272270120"/>
        <c:scaling>
          <c:orientation val="maxMin"/>
        </c:scaling>
        <c:axPos val="l"/>
        <c:majorTickMark val="none"/>
        <c:tickLblPos val="nextTo"/>
        <c:txPr>
          <a:bodyPr/>
          <a:lstStyle/>
          <a:p>
            <a:pPr>
              <a:defRPr lang="en-CA"/>
            </a:pPr>
            <a:endParaRPr lang="en-US"/>
          </a:p>
        </c:txPr>
        <c:crossAx val="272273832"/>
        <c:crosses val="autoZero"/>
        <c:auto val="1"/>
        <c:lblAlgn val="ctr"/>
        <c:lblOffset val="100"/>
      </c:catAx>
      <c:valAx>
        <c:axId val="272273832"/>
        <c:scaling>
          <c:orientation val="minMax"/>
        </c:scaling>
        <c:axPos val="t"/>
        <c:majorGridlines/>
        <c:numFmt formatCode="0%" sourceLinked="1"/>
        <c:majorTickMark val="none"/>
        <c:tickLblPos val="nextTo"/>
        <c:txPr>
          <a:bodyPr/>
          <a:lstStyle/>
          <a:p>
            <a:pPr>
              <a:defRPr lang="en-CA"/>
            </a:pPr>
            <a:endParaRPr lang="en-US"/>
          </a:p>
        </c:txPr>
        <c:crossAx val="272270120"/>
        <c:crosses val="autoZero"/>
        <c:crossBetween val="between"/>
      </c:valAx>
    </c:plotArea>
    <c:plotVisOnly val="1"/>
    <c:dispBlanksAs val="gap"/>
  </c:chart>
  <c:externalData r:id="rId2"/>
</c:chartSpace>
</file>

<file path=ppt/charts/chart9.xml><?xml version="1.0" encoding="utf-8"?>
<c:chartSpace xmlns:c="http://schemas.openxmlformats.org/drawingml/2006/chart" xmlns:a="http://schemas.openxmlformats.org/drawingml/2006/main" xmlns:r="http://schemas.openxmlformats.org/officeDocument/2006/relationships">
  <c:date1904 val="1"/>
  <c:lang val="en-US"/>
  <c:style val="2"/>
  <c:clrMapOvr bg1="lt1" tx1="dk1" bg2="lt2" tx2="dk2" accent1="accent1" accent2="accent2" accent3="accent3" accent4="accent4" accent5="accent5" accent6="accent6" hlink="hlink" folHlink="folHlink"/>
  <c:chart>
    <c:title>
      <c:tx>
        <c:rich>
          <a:bodyPr/>
          <a:lstStyle/>
          <a:p>
            <a:pPr marL="0" marR="0" indent="0" algn="ctr" defTabSz="914400" rtl="0" eaLnBrk="1" fontAlgn="auto" latinLnBrk="0" hangingPunct="1">
              <a:lnSpc>
                <a:spcPct val="100000"/>
              </a:lnSpc>
              <a:spcBef>
                <a:spcPts val="0"/>
              </a:spcBef>
              <a:spcAft>
                <a:spcPts val="0"/>
              </a:spcAft>
              <a:buClrTx/>
              <a:buSzTx/>
              <a:buFontTx/>
              <a:buNone/>
              <a:tabLst/>
              <a:defRPr lang="en-US" sz="1400" b="1" i="0" u="none" strike="noStrike" kern="1200" baseline="0" dirty="0">
                <a:solidFill>
                  <a:sysClr val="windowText" lastClr="000000"/>
                </a:solidFill>
                <a:effectLst/>
                <a:latin typeface="+mn-lt"/>
                <a:ea typeface="+mn-ea"/>
                <a:cs typeface="+mn-cs"/>
              </a:defRPr>
            </a:pPr>
            <a:r>
              <a:rPr lang="en-US" sz="1400" b="1" i="0" u="none" strike="noStrike" kern="1200" baseline="0" dirty="0" smtClean="0">
                <a:solidFill>
                  <a:sysClr val="windowText" lastClr="000000"/>
                </a:solidFill>
                <a:effectLst/>
                <a:latin typeface="+mn-lt"/>
                <a:ea typeface="+mn-ea"/>
                <a:cs typeface="+mn-cs"/>
              </a:rPr>
              <a:t>Global  (122 Parties)</a:t>
            </a:r>
            <a:endParaRPr lang="en-US" sz="1400" b="1" i="0" u="none" strike="noStrike" kern="1200" baseline="0" dirty="0">
              <a:solidFill>
                <a:sysClr val="windowText" lastClr="000000"/>
              </a:solidFill>
              <a:effectLst/>
              <a:latin typeface="+mn-lt"/>
              <a:ea typeface="+mn-ea"/>
              <a:cs typeface="+mn-cs"/>
            </a:endParaRPr>
          </a:p>
        </c:rich>
      </c:tx>
      <c:layout/>
    </c:title>
    <c:plotArea>
      <c:layout>
        <c:manualLayout>
          <c:layoutTarget val="inner"/>
          <c:xMode val="edge"/>
          <c:yMode val="edge"/>
          <c:x val="0.150988845144357"/>
          <c:y val="0.0911773741350513"/>
          <c:w val="0.787400043744532"/>
          <c:h val="0.887989292531616"/>
        </c:manualLayout>
      </c:layout>
      <c:barChart>
        <c:barDir val="bar"/>
        <c:grouping val="percentStacked"/>
        <c:ser>
          <c:idx val="5"/>
          <c:order val="0"/>
          <c:tx>
            <c:strRef>
              <c:f>'For GBO'!$G$3</c:f>
              <c:strCache>
                <c:ptCount val="1"/>
                <c:pt idx="0">
                  <c:v>No information</c:v>
                </c:pt>
              </c:strCache>
            </c:strRef>
          </c:tx>
          <c:spPr>
            <a:solidFill>
              <a:schemeClr val="bg1">
                <a:lumMod val="85000"/>
              </a:schemeClr>
            </a:solidFill>
          </c:spPr>
          <c:cat>
            <c:strRef>
              <c:f>'For GBO'!$A$4:$A$23</c:f>
              <c:strCache>
                <c:ptCount val="20"/>
                <c:pt idx="0">
                  <c:v>Target 1</c:v>
                </c:pt>
                <c:pt idx="1">
                  <c:v>Target 2</c:v>
                </c:pt>
                <c:pt idx="2">
                  <c:v>Target 3</c:v>
                </c:pt>
                <c:pt idx="3">
                  <c:v>Target 4</c:v>
                </c:pt>
                <c:pt idx="4">
                  <c:v>Target 5</c:v>
                </c:pt>
                <c:pt idx="5">
                  <c:v>Target 6</c:v>
                </c:pt>
                <c:pt idx="6">
                  <c:v>Target 7</c:v>
                </c:pt>
                <c:pt idx="7">
                  <c:v>Target 8</c:v>
                </c:pt>
                <c:pt idx="8">
                  <c:v>Target 9</c:v>
                </c:pt>
                <c:pt idx="9">
                  <c:v>Target 10</c:v>
                </c:pt>
                <c:pt idx="10">
                  <c:v>Target 11</c:v>
                </c:pt>
                <c:pt idx="11">
                  <c:v>Target 12</c:v>
                </c:pt>
                <c:pt idx="12">
                  <c:v>Target 13</c:v>
                </c:pt>
                <c:pt idx="13">
                  <c:v>Target 14</c:v>
                </c:pt>
                <c:pt idx="14">
                  <c:v>Target 15</c:v>
                </c:pt>
                <c:pt idx="15">
                  <c:v>Target 16</c:v>
                </c:pt>
                <c:pt idx="16">
                  <c:v>Target 17</c:v>
                </c:pt>
                <c:pt idx="17">
                  <c:v>Target 18</c:v>
                </c:pt>
                <c:pt idx="18">
                  <c:v>Target 19</c:v>
                </c:pt>
                <c:pt idx="19">
                  <c:v>Target 20</c:v>
                </c:pt>
              </c:strCache>
            </c:strRef>
          </c:cat>
          <c:val>
            <c:numRef>
              <c:f>'For GBO'!$G$4:$G$23</c:f>
              <c:numCache>
                <c:formatCode>General</c:formatCode>
                <c:ptCount val="20"/>
                <c:pt idx="0">
                  <c:v>12.0</c:v>
                </c:pt>
                <c:pt idx="1">
                  <c:v>12.0</c:v>
                </c:pt>
                <c:pt idx="2">
                  <c:v>32.0</c:v>
                </c:pt>
                <c:pt idx="3">
                  <c:v>13.0</c:v>
                </c:pt>
                <c:pt idx="4">
                  <c:v>11.0</c:v>
                </c:pt>
                <c:pt idx="5">
                  <c:v>18.0</c:v>
                </c:pt>
                <c:pt idx="6">
                  <c:v>13.0</c:v>
                </c:pt>
                <c:pt idx="7">
                  <c:v>23.0</c:v>
                </c:pt>
                <c:pt idx="8">
                  <c:v>18.0</c:v>
                </c:pt>
                <c:pt idx="9">
                  <c:v>40.0</c:v>
                </c:pt>
                <c:pt idx="10">
                  <c:v>8.0</c:v>
                </c:pt>
                <c:pt idx="11">
                  <c:v>12.0</c:v>
                </c:pt>
                <c:pt idx="12">
                  <c:v>24.0</c:v>
                </c:pt>
                <c:pt idx="13">
                  <c:v>25.0</c:v>
                </c:pt>
                <c:pt idx="14">
                  <c:v>19.0</c:v>
                </c:pt>
                <c:pt idx="15">
                  <c:v>21.0</c:v>
                </c:pt>
                <c:pt idx="16">
                  <c:v>5.0</c:v>
                </c:pt>
                <c:pt idx="17">
                  <c:v>24.0</c:v>
                </c:pt>
                <c:pt idx="18">
                  <c:v>9.0</c:v>
                </c:pt>
                <c:pt idx="19">
                  <c:v>19.0</c:v>
                </c:pt>
              </c:numCache>
            </c:numRef>
          </c:val>
        </c:ser>
        <c:ser>
          <c:idx val="0"/>
          <c:order val="1"/>
          <c:tx>
            <c:strRef>
              <c:f>'For GBO'!$B$3</c:f>
              <c:strCache>
                <c:ptCount val="1"/>
                <c:pt idx="0">
                  <c:v>Moving away from  target</c:v>
                </c:pt>
              </c:strCache>
            </c:strRef>
          </c:tx>
          <c:spPr>
            <a:solidFill>
              <a:schemeClr val="accent2">
                <a:lumMod val="75000"/>
              </a:schemeClr>
            </a:solidFill>
          </c:spPr>
          <c:cat>
            <c:strRef>
              <c:f>'For GBO'!$A$4:$A$23</c:f>
              <c:strCache>
                <c:ptCount val="20"/>
                <c:pt idx="0">
                  <c:v>Target 1</c:v>
                </c:pt>
                <c:pt idx="1">
                  <c:v>Target 2</c:v>
                </c:pt>
                <c:pt idx="2">
                  <c:v>Target 3</c:v>
                </c:pt>
                <c:pt idx="3">
                  <c:v>Target 4</c:v>
                </c:pt>
                <c:pt idx="4">
                  <c:v>Target 5</c:v>
                </c:pt>
                <c:pt idx="5">
                  <c:v>Target 6</c:v>
                </c:pt>
                <c:pt idx="6">
                  <c:v>Target 7</c:v>
                </c:pt>
                <c:pt idx="7">
                  <c:v>Target 8</c:v>
                </c:pt>
                <c:pt idx="8">
                  <c:v>Target 9</c:v>
                </c:pt>
                <c:pt idx="9">
                  <c:v>Target 10</c:v>
                </c:pt>
                <c:pt idx="10">
                  <c:v>Target 11</c:v>
                </c:pt>
                <c:pt idx="11">
                  <c:v>Target 12</c:v>
                </c:pt>
                <c:pt idx="12">
                  <c:v>Target 13</c:v>
                </c:pt>
                <c:pt idx="13">
                  <c:v>Target 14</c:v>
                </c:pt>
                <c:pt idx="14">
                  <c:v>Target 15</c:v>
                </c:pt>
                <c:pt idx="15">
                  <c:v>Target 16</c:v>
                </c:pt>
                <c:pt idx="16">
                  <c:v>Target 17</c:v>
                </c:pt>
                <c:pt idx="17">
                  <c:v>Target 18</c:v>
                </c:pt>
                <c:pt idx="18">
                  <c:v>Target 19</c:v>
                </c:pt>
                <c:pt idx="19">
                  <c:v>Target 20</c:v>
                </c:pt>
              </c:strCache>
            </c:strRef>
          </c:cat>
          <c:val>
            <c:numRef>
              <c:f>'For GBO'!$B$4:$B$23</c:f>
              <c:numCache>
                <c:formatCode>General</c:formatCode>
                <c:ptCount val="20"/>
                <c:pt idx="0">
                  <c:v>0.0</c:v>
                </c:pt>
                <c:pt idx="1">
                  <c:v>1.0</c:v>
                </c:pt>
                <c:pt idx="2">
                  <c:v>2.0</c:v>
                </c:pt>
                <c:pt idx="3">
                  <c:v>1.0</c:v>
                </c:pt>
                <c:pt idx="4">
                  <c:v>10.0</c:v>
                </c:pt>
                <c:pt idx="5">
                  <c:v>1.0</c:v>
                </c:pt>
                <c:pt idx="6">
                  <c:v>1.0</c:v>
                </c:pt>
                <c:pt idx="7">
                  <c:v>10.0</c:v>
                </c:pt>
                <c:pt idx="8">
                  <c:v>2.0</c:v>
                </c:pt>
                <c:pt idx="9">
                  <c:v>7.0</c:v>
                </c:pt>
                <c:pt idx="10">
                  <c:v>0.0</c:v>
                </c:pt>
                <c:pt idx="11">
                  <c:v>4.0</c:v>
                </c:pt>
                <c:pt idx="12">
                  <c:v>0.0</c:v>
                </c:pt>
                <c:pt idx="13">
                  <c:v>3.0</c:v>
                </c:pt>
                <c:pt idx="14">
                  <c:v>1.0</c:v>
                </c:pt>
                <c:pt idx="15">
                  <c:v>0.0</c:v>
                </c:pt>
                <c:pt idx="16">
                  <c:v>0.0</c:v>
                </c:pt>
                <c:pt idx="17">
                  <c:v>0.0</c:v>
                </c:pt>
                <c:pt idx="18">
                  <c:v>0.0</c:v>
                </c:pt>
                <c:pt idx="19">
                  <c:v>1.0</c:v>
                </c:pt>
              </c:numCache>
            </c:numRef>
          </c:val>
        </c:ser>
        <c:ser>
          <c:idx val="1"/>
          <c:order val="2"/>
          <c:tx>
            <c:strRef>
              <c:f>'For GBO'!$C$3</c:f>
              <c:strCache>
                <c:ptCount val="1"/>
                <c:pt idx="0">
                  <c:v>No progress</c:v>
                </c:pt>
              </c:strCache>
            </c:strRef>
          </c:tx>
          <c:spPr>
            <a:solidFill>
              <a:schemeClr val="accent2">
                <a:lumMod val="60000"/>
                <a:lumOff val="40000"/>
              </a:schemeClr>
            </a:solidFill>
          </c:spPr>
          <c:cat>
            <c:strRef>
              <c:f>'For GBO'!$A$4:$A$23</c:f>
              <c:strCache>
                <c:ptCount val="20"/>
                <c:pt idx="0">
                  <c:v>Target 1</c:v>
                </c:pt>
                <c:pt idx="1">
                  <c:v>Target 2</c:v>
                </c:pt>
                <c:pt idx="2">
                  <c:v>Target 3</c:v>
                </c:pt>
                <c:pt idx="3">
                  <c:v>Target 4</c:v>
                </c:pt>
                <c:pt idx="4">
                  <c:v>Target 5</c:v>
                </c:pt>
                <c:pt idx="5">
                  <c:v>Target 6</c:v>
                </c:pt>
                <c:pt idx="6">
                  <c:v>Target 7</c:v>
                </c:pt>
                <c:pt idx="7">
                  <c:v>Target 8</c:v>
                </c:pt>
                <c:pt idx="8">
                  <c:v>Target 9</c:v>
                </c:pt>
                <c:pt idx="9">
                  <c:v>Target 10</c:v>
                </c:pt>
                <c:pt idx="10">
                  <c:v>Target 11</c:v>
                </c:pt>
                <c:pt idx="11">
                  <c:v>Target 12</c:v>
                </c:pt>
                <c:pt idx="12">
                  <c:v>Target 13</c:v>
                </c:pt>
                <c:pt idx="13">
                  <c:v>Target 14</c:v>
                </c:pt>
                <c:pt idx="14">
                  <c:v>Target 15</c:v>
                </c:pt>
                <c:pt idx="15">
                  <c:v>Target 16</c:v>
                </c:pt>
                <c:pt idx="16">
                  <c:v>Target 17</c:v>
                </c:pt>
                <c:pt idx="17">
                  <c:v>Target 18</c:v>
                </c:pt>
                <c:pt idx="18">
                  <c:v>Target 19</c:v>
                </c:pt>
                <c:pt idx="19">
                  <c:v>Target 20</c:v>
                </c:pt>
              </c:strCache>
            </c:strRef>
          </c:cat>
          <c:val>
            <c:numRef>
              <c:f>'For GBO'!$C$4:$C$23</c:f>
              <c:numCache>
                <c:formatCode>General</c:formatCode>
                <c:ptCount val="20"/>
                <c:pt idx="0">
                  <c:v>8.0</c:v>
                </c:pt>
                <c:pt idx="1">
                  <c:v>19.0</c:v>
                </c:pt>
                <c:pt idx="2">
                  <c:v>25.0</c:v>
                </c:pt>
                <c:pt idx="3">
                  <c:v>27.0</c:v>
                </c:pt>
                <c:pt idx="4">
                  <c:v>26.0</c:v>
                </c:pt>
                <c:pt idx="5">
                  <c:v>32.0</c:v>
                </c:pt>
                <c:pt idx="6">
                  <c:v>24.0</c:v>
                </c:pt>
                <c:pt idx="7">
                  <c:v>24.0</c:v>
                </c:pt>
                <c:pt idx="8">
                  <c:v>31.0</c:v>
                </c:pt>
                <c:pt idx="9">
                  <c:v>26.0</c:v>
                </c:pt>
                <c:pt idx="10">
                  <c:v>4.0</c:v>
                </c:pt>
                <c:pt idx="11">
                  <c:v>31.0</c:v>
                </c:pt>
                <c:pt idx="12">
                  <c:v>20.0</c:v>
                </c:pt>
                <c:pt idx="13">
                  <c:v>17.0</c:v>
                </c:pt>
                <c:pt idx="14">
                  <c:v>15.0</c:v>
                </c:pt>
                <c:pt idx="15">
                  <c:v>21.0</c:v>
                </c:pt>
                <c:pt idx="16">
                  <c:v>11.0</c:v>
                </c:pt>
                <c:pt idx="17">
                  <c:v>19.0</c:v>
                </c:pt>
                <c:pt idx="18">
                  <c:v>12.0</c:v>
                </c:pt>
                <c:pt idx="19">
                  <c:v>24.0</c:v>
                </c:pt>
              </c:numCache>
            </c:numRef>
          </c:val>
        </c:ser>
        <c:ser>
          <c:idx val="2"/>
          <c:order val="3"/>
          <c:tx>
            <c:strRef>
              <c:f>'For GBO'!$D$3</c:f>
              <c:strCache>
                <c:ptCount val="1"/>
                <c:pt idx="0">
                  <c:v>Progress but at insufecient rate </c:v>
                </c:pt>
              </c:strCache>
            </c:strRef>
          </c:tx>
          <c:spPr>
            <a:solidFill>
              <a:schemeClr val="accent6">
                <a:lumMod val="60000"/>
                <a:lumOff val="40000"/>
              </a:schemeClr>
            </a:solidFill>
          </c:spPr>
          <c:cat>
            <c:strRef>
              <c:f>'For GBO'!$A$4:$A$23</c:f>
              <c:strCache>
                <c:ptCount val="20"/>
                <c:pt idx="0">
                  <c:v>Target 1</c:v>
                </c:pt>
                <c:pt idx="1">
                  <c:v>Target 2</c:v>
                </c:pt>
                <c:pt idx="2">
                  <c:v>Target 3</c:v>
                </c:pt>
                <c:pt idx="3">
                  <c:v>Target 4</c:v>
                </c:pt>
                <c:pt idx="4">
                  <c:v>Target 5</c:v>
                </c:pt>
                <c:pt idx="5">
                  <c:v>Target 6</c:v>
                </c:pt>
                <c:pt idx="6">
                  <c:v>Target 7</c:v>
                </c:pt>
                <c:pt idx="7">
                  <c:v>Target 8</c:v>
                </c:pt>
                <c:pt idx="8">
                  <c:v>Target 9</c:v>
                </c:pt>
                <c:pt idx="9">
                  <c:v>Target 10</c:v>
                </c:pt>
                <c:pt idx="10">
                  <c:v>Target 11</c:v>
                </c:pt>
                <c:pt idx="11">
                  <c:v>Target 12</c:v>
                </c:pt>
                <c:pt idx="12">
                  <c:v>Target 13</c:v>
                </c:pt>
                <c:pt idx="13">
                  <c:v>Target 14</c:v>
                </c:pt>
                <c:pt idx="14">
                  <c:v>Target 15</c:v>
                </c:pt>
                <c:pt idx="15">
                  <c:v>Target 16</c:v>
                </c:pt>
                <c:pt idx="16">
                  <c:v>Target 17</c:v>
                </c:pt>
                <c:pt idx="17">
                  <c:v>Target 18</c:v>
                </c:pt>
                <c:pt idx="18">
                  <c:v>Target 19</c:v>
                </c:pt>
                <c:pt idx="19">
                  <c:v>Target 20</c:v>
                </c:pt>
              </c:strCache>
            </c:strRef>
          </c:cat>
          <c:val>
            <c:numRef>
              <c:f>'For GBO'!$D$4:$D$23</c:f>
              <c:numCache>
                <c:formatCode>General</c:formatCode>
                <c:ptCount val="20"/>
                <c:pt idx="0">
                  <c:v>81.0</c:v>
                </c:pt>
                <c:pt idx="1">
                  <c:v>73.0</c:v>
                </c:pt>
                <c:pt idx="2">
                  <c:v>56.0</c:v>
                </c:pt>
                <c:pt idx="3">
                  <c:v>76.0</c:v>
                </c:pt>
                <c:pt idx="4">
                  <c:v>63.0</c:v>
                </c:pt>
                <c:pt idx="5">
                  <c:v>64.0</c:v>
                </c:pt>
                <c:pt idx="6">
                  <c:v>70.0</c:v>
                </c:pt>
                <c:pt idx="7">
                  <c:v>57.0</c:v>
                </c:pt>
                <c:pt idx="8">
                  <c:v>64.0</c:v>
                </c:pt>
                <c:pt idx="9">
                  <c:v>41.0</c:v>
                </c:pt>
                <c:pt idx="10">
                  <c:v>77.0</c:v>
                </c:pt>
                <c:pt idx="11">
                  <c:v>70.0</c:v>
                </c:pt>
                <c:pt idx="12">
                  <c:v>63.0</c:v>
                </c:pt>
                <c:pt idx="13">
                  <c:v>73.0</c:v>
                </c:pt>
                <c:pt idx="14">
                  <c:v>82.0</c:v>
                </c:pt>
                <c:pt idx="15">
                  <c:v>52.0</c:v>
                </c:pt>
                <c:pt idx="16">
                  <c:v>65.0</c:v>
                </c:pt>
                <c:pt idx="17">
                  <c:v>58.0</c:v>
                </c:pt>
                <c:pt idx="18">
                  <c:v>79.0</c:v>
                </c:pt>
                <c:pt idx="19">
                  <c:v>62.0</c:v>
                </c:pt>
              </c:numCache>
            </c:numRef>
          </c:val>
        </c:ser>
        <c:ser>
          <c:idx val="3"/>
          <c:order val="4"/>
          <c:tx>
            <c:strRef>
              <c:f>'For GBO'!$E$3</c:f>
              <c:strCache>
                <c:ptCount val="1"/>
                <c:pt idx="0">
                  <c:v>On track to meet the  Target,</c:v>
                </c:pt>
              </c:strCache>
            </c:strRef>
          </c:tx>
          <c:spPr>
            <a:solidFill>
              <a:schemeClr val="accent3">
                <a:lumMod val="60000"/>
                <a:lumOff val="40000"/>
              </a:schemeClr>
            </a:solidFill>
          </c:spPr>
          <c:cat>
            <c:strRef>
              <c:f>'For GBO'!$A$4:$A$23</c:f>
              <c:strCache>
                <c:ptCount val="20"/>
                <c:pt idx="0">
                  <c:v>Target 1</c:v>
                </c:pt>
                <c:pt idx="1">
                  <c:v>Target 2</c:v>
                </c:pt>
                <c:pt idx="2">
                  <c:v>Target 3</c:v>
                </c:pt>
                <c:pt idx="3">
                  <c:v>Target 4</c:v>
                </c:pt>
                <c:pt idx="4">
                  <c:v>Target 5</c:v>
                </c:pt>
                <c:pt idx="5">
                  <c:v>Target 6</c:v>
                </c:pt>
                <c:pt idx="6">
                  <c:v>Target 7</c:v>
                </c:pt>
                <c:pt idx="7">
                  <c:v>Target 8</c:v>
                </c:pt>
                <c:pt idx="8">
                  <c:v>Target 9</c:v>
                </c:pt>
                <c:pt idx="9">
                  <c:v>Target 10</c:v>
                </c:pt>
                <c:pt idx="10">
                  <c:v>Target 11</c:v>
                </c:pt>
                <c:pt idx="11">
                  <c:v>Target 12</c:v>
                </c:pt>
                <c:pt idx="12">
                  <c:v>Target 13</c:v>
                </c:pt>
                <c:pt idx="13">
                  <c:v>Target 14</c:v>
                </c:pt>
                <c:pt idx="14">
                  <c:v>Target 15</c:v>
                </c:pt>
                <c:pt idx="15">
                  <c:v>Target 16</c:v>
                </c:pt>
                <c:pt idx="16">
                  <c:v>Target 17</c:v>
                </c:pt>
                <c:pt idx="17">
                  <c:v>Target 18</c:v>
                </c:pt>
                <c:pt idx="18">
                  <c:v>Target 19</c:v>
                </c:pt>
                <c:pt idx="19">
                  <c:v>Target 20</c:v>
                </c:pt>
              </c:strCache>
            </c:strRef>
          </c:cat>
          <c:val>
            <c:numRef>
              <c:f>'For GBO'!$E$4:$E$23</c:f>
              <c:numCache>
                <c:formatCode>General</c:formatCode>
                <c:ptCount val="20"/>
                <c:pt idx="0">
                  <c:v>21.0</c:v>
                </c:pt>
                <c:pt idx="1">
                  <c:v>17.0</c:v>
                </c:pt>
                <c:pt idx="2">
                  <c:v>7.0</c:v>
                </c:pt>
                <c:pt idx="3">
                  <c:v>5.0</c:v>
                </c:pt>
                <c:pt idx="4">
                  <c:v>11.0</c:v>
                </c:pt>
                <c:pt idx="5">
                  <c:v>7.0</c:v>
                </c:pt>
                <c:pt idx="6">
                  <c:v>14.0</c:v>
                </c:pt>
                <c:pt idx="7">
                  <c:v>8.0</c:v>
                </c:pt>
                <c:pt idx="8">
                  <c:v>7.0</c:v>
                </c:pt>
                <c:pt idx="9">
                  <c:v>7.0</c:v>
                </c:pt>
                <c:pt idx="10">
                  <c:v>33.0</c:v>
                </c:pt>
                <c:pt idx="11">
                  <c:v>5.0</c:v>
                </c:pt>
                <c:pt idx="12">
                  <c:v>15.0</c:v>
                </c:pt>
                <c:pt idx="13">
                  <c:v>4.0</c:v>
                </c:pt>
                <c:pt idx="14">
                  <c:v>5.0</c:v>
                </c:pt>
                <c:pt idx="15">
                  <c:v>27.0</c:v>
                </c:pt>
                <c:pt idx="16">
                  <c:v>35.0</c:v>
                </c:pt>
                <c:pt idx="17">
                  <c:v>21.0</c:v>
                </c:pt>
                <c:pt idx="18">
                  <c:v>22.0</c:v>
                </c:pt>
                <c:pt idx="19">
                  <c:v>16.0</c:v>
                </c:pt>
              </c:numCache>
            </c:numRef>
          </c:val>
        </c:ser>
        <c:ser>
          <c:idx val="4"/>
          <c:order val="5"/>
          <c:tx>
            <c:strRef>
              <c:f>'For GBO'!$F$3</c:f>
              <c:strCache>
                <c:ptCount val="1"/>
                <c:pt idx="0">
                  <c:v>On track to exceed the target</c:v>
                </c:pt>
              </c:strCache>
            </c:strRef>
          </c:tx>
          <c:spPr>
            <a:solidFill>
              <a:schemeClr val="accent3">
                <a:lumMod val="50000"/>
              </a:schemeClr>
            </a:solidFill>
          </c:spPr>
          <c:cat>
            <c:strRef>
              <c:f>'For GBO'!$A$4:$A$23</c:f>
              <c:strCache>
                <c:ptCount val="20"/>
                <c:pt idx="0">
                  <c:v>Target 1</c:v>
                </c:pt>
                <c:pt idx="1">
                  <c:v>Target 2</c:v>
                </c:pt>
                <c:pt idx="2">
                  <c:v>Target 3</c:v>
                </c:pt>
                <c:pt idx="3">
                  <c:v>Target 4</c:v>
                </c:pt>
                <c:pt idx="4">
                  <c:v>Target 5</c:v>
                </c:pt>
                <c:pt idx="5">
                  <c:v>Target 6</c:v>
                </c:pt>
                <c:pt idx="6">
                  <c:v>Target 7</c:v>
                </c:pt>
                <c:pt idx="7">
                  <c:v>Target 8</c:v>
                </c:pt>
                <c:pt idx="8">
                  <c:v>Target 9</c:v>
                </c:pt>
                <c:pt idx="9">
                  <c:v>Target 10</c:v>
                </c:pt>
                <c:pt idx="10">
                  <c:v>Target 11</c:v>
                </c:pt>
                <c:pt idx="11">
                  <c:v>Target 12</c:v>
                </c:pt>
                <c:pt idx="12">
                  <c:v>Target 13</c:v>
                </c:pt>
                <c:pt idx="13">
                  <c:v>Target 14</c:v>
                </c:pt>
                <c:pt idx="14">
                  <c:v>Target 15</c:v>
                </c:pt>
                <c:pt idx="15">
                  <c:v>Target 16</c:v>
                </c:pt>
                <c:pt idx="16">
                  <c:v>Target 17</c:v>
                </c:pt>
                <c:pt idx="17">
                  <c:v>Target 18</c:v>
                </c:pt>
                <c:pt idx="18">
                  <c:v>Target 19</c:v>
                </c:pt>
                <c:pt idx="19">
                  <c:v>Target 20</c:v>
                </c:pt>
              </c:strCache>
            </c:strRef>
          </c:cat>
          <c:val>
            <c:numRef>
              <c:f>'For GBO'!$F$4:$F$23</c:f>
              <c:numCache>
                <c:formatCode>General</c:formatCode>
                <c:ptCount val="20"/>
                <c:pt idx="0">
                  <c:v>0.0</c:v>
                </c:pt>
                <c:pt idx="1">
                  <c:v>0.0</c:v>
                </c:pt>
                <c:pt idx="2">
                  <c:v>0.0</c:v>
                </c:pt>
                <c:pt idx="3">
                  <c:v>0.0</c:v>
                </c:pt>
                <c:pt idx="4">
                  <c:v>0.0</c:v>
                </c:pt>
                <c:pt idx="5">
                  <c:v>0.0</c:v>
                </c:pt>
                <c:pt idx="6">
                  <c:v>0.0</c:v>
                </c:pt>
                <c:pt idx="7">
                  <c:v>0.0</c:v>
                </c:pt>
                <c:pt idx="8">
                  <c:v>0.0</c:v>
                </c:pt>
                <c:pt idx="9">
                  <c:v>0.0</c:v>
                </c:pt>
                <c:pt idx="10">
                  <c:v>0.0</c:v>
                </c:pt>
                <c:pt idx="11">
                  <c:v>0.0</c:v>
                </c:pt>
                <c:pt idx="12">
                  <c:v>0.0</c:v>
                </c:pt>
                <c:pt idx="13">
                  <c:v>0.0</c:v>
                </c:pt>
                <c:pt idx="14">
                  <c:v>0.0</c:v>
                </c:pt>
                <c:pt idx="15">
                  <c:v>1.0</c:v>
                </c:pt>
                <c:pt idx="16">
                  <c:v>6.0</c:v>
                </c:pt>
                <c:pt idx="17">
                  <c:v>0.0</c:v>
                </c:pt>
                <c:pt idx="18">
                  <c:v>0.0</c:v>
                </c:pt>
                <c:pt idx="19">
                  <c:v>0.0</c:v>
                </c:pt>
              </c:numCache>
            </c:numRef>
          </c:val>
        </c:ser>
        <c:gapWidth val="55"/>
        <c:overlap val="100"/>
        <c:axId val="272335240"/>
        <c:axId val="272339112"/>
      </c:barChart>
      <c:catAx>
        <c:axId val="272335240"/>
        <c:scaling>
          <c:orientation val="maxMin"/>
        </c:scaling>
        <c:axPos val="l"/>
        <c:numFmt formatCode="General" sourceLinked="1"/>
        <c:majorTickMark val="none"/>
        <c:tickLblPos val="nextTo"/>
        <c:txPr>
          <a:bodyPr rot="0" vert="horz"/>
          <a:lstStyle/>
          <a:p>
            <a:pPr>
              <a:defRPr lang="en-CA" sz="1000" b="0" i="0" u="none" strike="noStrike" baseline="0">
                <a:solidFill>
                  <a:srgbClr val="000000"/>
                </a:solidFill>
                <a:latin typeface="Calibri"/>
                <a:ea typeface="Calibri"/>
                <a:cs typeface="Calibri"/>
              </a:defRPr>
            </a:pPr>
            <a:endParaRPr lang="en-US"/>
          </a:p>
        </c:txPr>
        <c:crossAx val="272339112"/>
        <c:crosses val="autoZero"/>
        <c:auto val="1"/>
        <c:lblAlgn val="ctr"/>
        <c:lblOffset val="100"/>
      </c:catAx>
      <c:valAx>
        <c:axId val="272339112"/>
        <c:scaling>
          <c:orientation val="minMax"/>
        </c:scaling>
        <c:axPos val="t"/>
        <c:majorGridlines/>
        <c:numFmt formatCode="0%" sourceLinked="0"/>
        <c:majorTickMark val="none"/>
        <c:tickLblPos val="nextTo"/>
        <c:txPr>
          <a:bodyPr rot="0" vert="horz"/>
          <a:lstStyle/>
          <a:p>
            <a:pPr>
              <a:defRPr lang="en-CA" sz="1000" b="0" i="0" u="none" strike="noStrike" baseline="0">
                <a:solidFill>
                  <a:srgbClr val="000000"/>
                </a:solidFill>
                <a:latin typeface="Calibri"/>
                <a:ea typeface="Calibri"/>
                <a:cs typeface="Calibri"/>
              </a:defRPr>
            </a:pPr>
            <a:endParaRPr lang="en-US"/>
          </a:p>
        </c:txPr>
        <c:crossAx val="272335240"/>
        <c:crosses val="autoZero"/>
        <c:crossBetween val="between"/>
      </c:valAx>
    </c:plotArea>
    <c:plotVisOnly val="1"/>
    <c:dispBlanksAs val="gap"/>
  </c:chart>
  <c:txPr>
    <a:bodyPr/>
    <a:lstStyle/>
    <a:p>
      <a:pPr>
        <a:defRPr sz="1000" b="0" i="0" u="none" strike="noStrike" baseline="0">
          <a:solidFill>
            <a:srgbClr val="000000"/>
          </a:solidFill>
          <a:latin typeface="Calibri"/>
          <a:ea typeface="Calibri"/>
          <a:cs typeface="Calibri"/>
        </a:defRPr>
      </a:pPr>
      <a:endParaRPr lang="en-US"/>
    </a:p>
  </c:txPr>
  <c:externalData r:id="rId2"/>
</c:chartSpace>
</file>

<file path=ppt/drawings/drawing1.xml><?xml version="1.0" encoding="utf-8"?>
<c:userShapes xmlns:c="http://schemas.openxmlformats.org/drawingml/2006/chart">
  <cdr:relSizeAnchor xmlns:cdr="http://schemas.openxmlformats.org/drawingml/2006/chartDrawing">
    <cdr:from>
      <cdr:x>0.02655</cdr:x>
      <cdr:y>0.67133</cdr:y>
    </cdr:from>
    <cdr:to>
      <cdr:x>0.19166</cdr:x>
      <cdr:y>0.74592</cdr:y>
    </cdr:to>
    <cdr:sp macro="" textlink="">
      <cdr:nvSpPr>
        <cdr:cNvPr id="2" name="TextBox 1"/>
        <cdr:cNvSpPr txBox="1"/>
      </cdr:nvSpPr>
      <cdr:spPr>
        <a:xfrm xmlns:a="http://schemas.openxmlformats.org/drawingml/2006/main">
          <a:off x="189690" y="2883882"/>
          <a:ext cx="1179505" cy="32042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en-US" sz="1600" b="1" dirty="0" smtClean="0"/>
            <a:t>Tierra</a:t>
          </a:r>
          <a:endParaRPr lang="en-US" sz="1600" b="1" dirty="0"/>
        </a:p>
      </cdr:txBody>
    </cdr:sp>
  </cdr:relSizeAnchor>
  <cdr:relSizeAnchor xmlns:cdr="http://schemas.openxmlformats.org/drawingml/2006/chartDrawing">
    <cdr:from>
      <cdr:x>0.03174</cdr:x>
      <cdr:y>0.43463</cdr:y>
    </cdr:from>
    <cdr:to>
      <cdr:x>0.73423</cdr:x>
      <cdr:y>0.50923</cdr:y>
    </cdr:to>
    <cdr:sp macro="" textlink="">
      <cdr:nvSpPr>
        <cdr:cNvPr id="3" name="TextBox 1"/>
        <cdr:cNvSpPr txBox="1"/>
      </cdr:nvSpPr>
      <cdr:spPr>
        <a:xfrm xmlns:a="http://schemas.openxmlformats.org/drawingml/2006/main">
          <a:off x="199507" y="1867087"/>
          <a:ext cx="4416203" cy="320465"/>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defRPr/>
          </a:pPr>
          <a:r>
            <a:rPr lang="es-ES" sz="1600" b="1" dirty="0" smtClean="0"/>
            <a:t>Áreas en jurisdicción nacional (0-200 millas náuticas)</a:t>
          </a:r>
          <a:endParaRPr lang="es-ES" sz="1600" b="1" dirty="0"/>
        </a:p>
      </cdr:txBody>
    </cdr:sp>
  </cdr:relSizeAnchor>
  <cdr:relSizeAnchor xmlns:cdr="http://schemas.openxmlformats.org/drawingml/2006/chartDrawing">
    <cdr:from>
      <cdr:x>0.02891</cdr:x>
      <cdr:y>0.19326</cdr:y>
    </cdr:from>
    <cdr:to>
      <cdr:x>0.59121</cdr:x>
      <cdr:y>0.26785</cdr:y>
    </cdr:to>
    <cdr:sp macro="" textlink="">
      <cdr:nvSpPr>
        <cdr:cNvPr id="5" name="TextBox 1"/>
        <cdr:cNvSpPr txBox="1"/>
      </cdr:nvSpPr>
      <cdr:spPr>
        <a:xfrm xmlns:a="http://schemas.openxmlformats.org/drawingml/2006/main">
          <a:off x="181743" y="830219"/>
          <a:ext cx="3534899" cy="320422"/>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marL="0" marR="0" indent="0" defTabSz="914400" eaLnBrk="1" fontAlgn="auto" latinLnBrk="0" hangingPunct="1">
            <a:lnSpc>
              <a:spcPct val="100000"/>
            </a:lnSpc>
            <a:spcBef>
              <a:spcPts val="0"/>
            </a:spcBef>
            <a:spcAft>
              <a:spcPts val="0"/>
            </a:spcAft>
            <a:buClrTx/>
            <a:buSzTx/>
            <a:buFontTx/>
            <a:buNone/>
            <a:tabLst/>
            <a:defRPr/>
          </a:pPr>
          <a:r>
            <a:rPr lang="es-ES" sz="1600" b="1" noProof="0" dirty="0" smtClean="0">
              <a:latin typeface="+mn-lt"/>
              <a:ea typeface="+mn-ea"/>
              <a:cs typeface="+mn-cs"/>
            </a:rPr>
            <a:t>Mares territoriales (0-12 millas náuticas)</a:t>
          </a:r>
          <a:endParaRPr lang="es-ES" sz="1600" b="1" noProof="0"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cs typeface="Arial" charset="0"/>
              </a:defRPr>
            </a:lvl1pPr>
          </a:lstStyle>
          <a:p>
            <a:pPr>
              <a:defRPr/>
            </a:pPr>
            <a:endParaRPr lang="en-CA" alt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cs typeface="Arial" charset="0"/>
              </a:defRPr>
            </a:lvl1pPr>
          </a:lstStyle>
          <a:p>
            <a:pPr>
              <a:defRPr/>
            </a:pPr>
            <a:fld id="{BB4204D5-45BD-468F-965A-DB72B3A8EC17}" type="datetimeFigureOut">
              <a:rPr lang="en-CA" altLang="en-US"/>
              <a:pPr>
                <a:defRPr/>
              </a:pPr>
              <a:t>4/15/15</a:t>
            </a:fld>
            <a:endParaRPr lang="en-CA" alt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CA"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endParaRPr lang="en-CA" altLang="en-US" noProof="0" smtClean="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cs typeface="Arial" charset="0"/>
              </a:defRPr>
            </a:lvl1pPr>
          </a:lstStyle>
          <a:p>
            <a:pPr>
              <a:defRPr/>
            </a:pPr>
            <a:endParaRPr lang="en-CA" alt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cs typeface="Arial" charset="0"/>
              </a:defRPr>
            </a:lvl1pPr>
          </a:lstStyle>
          <a:p>
            <a:pPr>
              <a:defRPr/>
            </a:pPr>
            <a:fld id="{051A6EEF-F399-429B-8054-A323F0AA2788}" type="slidenum">
              <a:rPr lang="en-CA" altLang="en-US"/>
              <a:pPr>
                <a:defRPr/>
              </a:pPr>
              <a:t>‹#›</a:t>
            </a:fld>
            <a:endParaRPr lang="en-CA"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6.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7.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0.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bwMode="auto">
          <a:noFill/>
          <a:ln>
            <a:solidFill>
              <a:srgbClr val="000000"/>
            </a:solidFill>
            <a:miter lim="800000"/>
            <a:headEnd/>
            <a:tailEnd/>
          </a:ln>
        </p:spPr>
      </p:sp>
      <p:sp>
        <p:nvSpPr>
          <p:cNvPr id="74755" name="Notes Placeholder 2"/>
          <p:cNvSpPr>
            <a:spLocks noGrp="1"/>
          </p:cNvSpPr>
          <p:nvPr>
            <p:ph type="body" idx="1"/>
          </p:nvPr>
        </p:nvSpPr>
        <p:spPr bwMode="auto">
          <a:noFill/>
        </p:spPr>
        <p:txBody>
          <a:bodyPr/>
          <a:lstStyle/>
          <a:p>
            <a:pPr eaLnBrk="1" hangingPunct="1">
              <a:spcBef>
                <a:spcPct val="0"/>
              </a:spcBef>
            </a:pPr>
            <a:r>
              <a:rPr lang="en-US" altLang="en-US" dirty="0" smtClean="0">
                <a:ea typeface="ＭＳ Ｐゴシック" pitchFamily="34" charset="-128"/>
              </a:rPr>
              <a:t>Total time: 45 minutes for making this presentation.  </a:t>
            </a:r>
          </a:p>
          <a:p>
            <a:pPr eaLnBrk="1" hangingPunct="1">
              <a:spcBef>
                <a:spcPct val="0"/>
              </a:spcBef>
            </a:pPr>
            <a:endParaRPr lang="en-US" altLang="en-US" dirty="0" smtClean="0">
              <a:ea typeface="ＭＳ Ｐゴシック" pitchFamily="34" charset="-128"/>
            </a:endParaRPr>
          </a:p>
          <a:p>
            <a:pPr eaLnBrk="1" hangingPunct="1">
              <a:spcBef>
                <a:spcPct val="0"/>
              </a:spcBef>
            </a:pPr>
            <a:r>
              <a:rPr lang="en-US" altLang="en-US" dirty="0" smtClean="0">
                <a:ea typeface="ＭＳ Ｐゴシック" pitchFamily="34" charset="-128"/>
              </a:rPr>
              <a:t>The objective is to update participants on the status of, and trends in, implementing internationally agreed actions under the Convention and its Protocol.  This update should serve as the basis for subsequent discussions on how to make use of the opportunities offered by the GEF-6 funding to implement NBSAPs and Aichi targets.  Participants should be invited to raise questions. If you do not have sufficient information to respond, you can first invite GEF or other participants to answer or promise to bring their questions back to our office for a subsequent follow-up.</a:t>
            </a:r>
          </a:p>
        </p:txBody>
      </p:sp>
      <p:sp>
        <p:nvSpPr>
          <p:cNvPr id="74756" name="Slide Number Placeholder 3"/>
          <p:cNvSpPr>
            <a:spLocks noGrp="1"/>
          </p:cNvSpPr>
          <p:nvPr>
            <p:ph type="sldNum" sz="quarter" idx="5"/>
          </p:nvPr>
        </p:nvSpPr>
        <p:spPr bwMode="auto">
          <a:noFill/>
          <a:ln>
            <a:miter lim="800000"/>
            <a:headEnd/>
            <a:tailEnd/>
          </a:ln>
        </p:spPr>
        <p:txBody>
          <a:bodyPr/>
          <a:lstStyle/>
          <a:p>
            <a:fld id="{B6BB50A5-7C77-4E13-829A-6E9486EAA812}" type="slidenum">
              <a:rPr lang="en-US" altLang="en-US" smtClean="0">
                <a:ea typeface="ＭＳ Ｐゴシック" pitchFamily="34" charset="-128"/>
              </a:rPr>
              <a:pPr/>
              <a:t>1</a:t>
            </a:fld>
            <a:endParaRPr lang="en-US" altLang="en-US" smtClean="0">
              <a:ea typeface="ＭＳ Ｐゴシック" pitchFamily="34"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bwMode="auto">
          <a:noFill/>
          <a:ln>
            <a:solidFill>
              <a:srgbClr val="000000"/>
            </a:solidFill>
            <a:miter lim="800000"/>
            <a:headEnd/>
            <a:tailEnd/>
          </a:ln>
        </p:spPr>
      </p:sp>
      <p:sp>
        <p:nvSpPr>
          <p:cNvPr id="83971" name="Notes Placeholder 2"/>
          <p:cNvSpPr>
            <a:spLocks noGrp="1"/>
          </p:cNvSpPr>
          <p:nvPr>
            <p:ph type="body" idx="1"/>
          </p:nvPr>
        </p:nvSpPr>
        <p:spPr bwMode="auto">
          <a:noFill/>
        </p:spPr>
        <p:txBody>
          <a:bodyPr/>
          <a:lstStyle/>
          <a:p>
            <a:pPr>
              <a:spcBef>
                <a:spcPct val="0"/>
              </a:spcBef>
              <a:spcAft>
                <a:spcPts val="100"/>
              </a:spcAft>
            </a:pPr>
            <a:r>
              <a:rPr lang="en-US" altLang="en-US" dirty="0" smtClean="0"/>
              <a:t>En</a:t>
            </a:r>
            <a:r>
              <a:rPr lang="en-US" altLang="en-US" baseline="0" dirty="0" smtClean="0"/>
              <a:t> </a:t>
            </a:r>
            <a:r>
              <a:rPr lang="en-US" altLang="en-US" baseline="0" dirty="0" err="1" smtClean="0"/>
              <a:t>sur</a:t>
            </a:r>
            <a:r>
              <a:rPr lang="en-US" altLang="en-US" baseline="0" dirty="0" smtClean="0"/>
              <a:t> </a:t>
            </a:r>
            <a:r>
              <a:rPr lang="en-US" altLang="en-US" baseline="0" dirty="0" err="1" smtClean="0"/>
              <a:t>america</a:t>
            </a:r>
            <a:r>
              <a:rPr lang="en-US" altLang="en-US" baseline="0" dirty="0" smtClean="0"/>
              <a:t> Guyana, Peru y Uruguay </a:t>
            </a:r>
            <a:r>
              <a:rPr lang="en-US" altLang="en-US" baseline="0" dirty="0" err="1" smtClean="0"/>
              <a:t>han</a:t>
            </a:r>
            <a:r>
              <a:rPr lang="en-US" altLang="en-US" baseline="0" dirty="0" smtClean="0"/>
              <a:t> </a:t>
            </a:r>
            <a:r>
              <a:rPr lang="en-US" altLang="en-US" baseline="0" dirty="0" err="1" smtClean="0"/>
              <a:t>ratificado</a:t>
            </a:r>
            <a:r>
              <a:rPr lang="en-US" altLang="en-US" baseline="0" dirty="0" smtClean="0"/>
              <a:t> el </a:t>
            </a:r>
            <a:r>
              <a:rPr lang="en-US" altLang="en-US" baseline="0" dirty="0" err="1" smtClean="0"/>
              <a:t>Protocolo</a:t>
            </a:r>
            <a:endParaRPr lang="en-US" altLang="en-US" dirty="0" smtClean="0"/>
          </a:p>
          <a:p>
            <a:pPr>
              <a:spcBef>
                <a:spcPct val="0"/>
              </a:spcBef>
              <a:spcAft>
                <a:spcPts val="100"/>
              </a:spcAft>
            </a:pPr>
            <a:endParaRPr lang="en-US" altLang="en-US" dirty="0" smtClean="0"/>
          </a:p>
          <a:p>
            <a:pPr>
              <a:spcBef>
                <a:spcPct val="0"/>
              </a:spcBef>
              <a:spcAft>
                <a:spcPts val="100"/>
              </a:spcAft>
            </a:pPr>
            <a:r>
              <a:rPr lang="en-US" altLang="en-US" dirty="0" smtClean="0"/>
              <a:t>- Entry into force of the Protocol on 12 October 2014;</a:t>
            </a:r>
          </a:p>
          <a:p>
            <a:pPr>
              <a:spcBef>
                <a:spcPct val="0"/>
              </a:spcBef>
              <a:spcAft>
                <a:spcPts val="100"/>
              </a:spcAft>
            </a:pPr>
            <a:r>
              <a:rPr lang="en-US" altLang="en-US" dirty="0" smtClean="0"/>
              <a:t>- Launch of a functional ABS-CH platform prior to the entry into force of NP to facilitate its </a:t>
            </a:r>
            <a:r>
              <a:rPr lang="en-US" altLang="en-US" dirty="0" err="1" smtClean="0"/>
              <a:t>operationalization</a:t>
            </a:r>
            <a:endParaRPr lang="en-US" altLang="en-US" dirty="0" smtClean="0"/>
          </a:p>
          <a:p>
            <a:pPr>
              <a:spcBef>
                <a:spcPct val="0"/>
              </a:spcBef>
              <a:spcAft>
                <a:spcPts val="100"/>
              </a:spcAft>
            </a:pPr>
            <a:r>
              <a:rPr lang="en-US" altLang="en-US" dirty="0" smtClean="0"/>
              <a:t>- With the functional ABS-CH and the results of COP MOP-1, target 16 is poised to become the first of the Aichi Biodiversity Targets to be fully achieved</a:t>
            </a:r>
          </a:p>
          <a:p>
            <a:endParaRPr lang="en-CA" altLang="es-ES" dirty="0" smtClean="0"/>
          </a:p>
          <a:p>
            <a:r>
              <a:rPr lang="en-CA" altLang="es-ES" dirty="0" smtClean="0"/>
              <a:t>The Nagoya Protocol is in force </a:t>
            </a:r>
            <a:r>
              <a:rPr lang="es-ES" altLang="es-ES" b="1" dirty="0" smtClean="0"/>
              <a:t>5: </a:t>
            </a:r>
            <a:r>
              <a:rPr lang="en-CA" altLang="es-ES" dirty="0" smtClean="0"/>
              <a:t>The Nagoya Protocol will enter into force on 12 October 2014, ahead of the deadline set.</a:t>
            </a:r>
          </a:p>
          <a:p>
            <a:endParaRPr lang="en-CA" altLang="es-ES" dirty="0" smtClean="0"/>
          </a:p>
          <a:p>
            <a:r>
              <a:rPr lang="en-CA" altLang="es-ES" dirty="0" smtClean="0"/>
              <a:t>The Nagoya Protocol is operational, consistent with national </a:t>
            </a:r>
            <a:r>
              <a:rPr lang="es-ES" altLang="es-ES" dirty="0" err="1" smtClean="0"/>
              <a:t>legislation</a:t>
            </a:r>
            <a:r>
              <a:rPr lang="es-ES" altLang="es-ES" dirty="0" smtClean="0"/>
              <a:t> </a:t>
            </a:r>
            <a:r>
              <a:rPr lang="es-ES" altLang="es-ES" b="1" dirty="0" smtClean="0"/>
              <a:t>4: </a:t>
            </a:r>
            <a:r>
              <a:rPr lang="en-CA" altLang="es-ES" dirty="0" smtClean="0"/>
              <a:t>Given progress that has been made, it is likely that the Nagoya Protocol will be operational by 2015 in those countries that have ratified it</a:t>
            </a:r>
          </a:p>
          <a:p>
            <a:endParaRPr lang="en-CA" altLang="es-ES" dirty="0" smtClean="0"/>
          </a:p>
          <a:p>
            <a:pPr eaLnBrk="1" hangingPunct="1">
              <a:spcBef>
                <a:spcPct val="0"/>
              </a:spcBef>
            </a:pPr>
            <a:r>
              <a:rPr lang="en-CA" altLang="en-US" dirty="0" smtClean="0"/>
              <a:t>For GBO-4 information from 65 national reports provided by Parties to the Convention on Biological Diversity was assessed</a:t>
            </a:r>
          </a:p>
          <a:p>
            <a:pPr eaLnBrk="1" hangingPunct="1">
              <a:spcBef>
                <a:spcPct val="0"/>
              </a:spcBef>
            </a:pPr>
            <a:endParaRPr lang="en-CA" altLang="en-US" dirty="0" smtClean="0"/>
          </a:p>
          <a:p>
            <a:pPr eaLnBrk="1" hangingPunct="1">
              <a:spcBef>
                <a:spcPct val="0"/>
              </a:spcBef>
            </a:pPr>
            <a:r>
              <a:rPr lang="en-CA" altLang="en-US" dirty="0" smtClean="0"/>
              <a:t>The information shows that for all of the Aichi Biodiversity Targets progress is being made at an insufficient rate to attain the targets by their deadline (yellow area). </a:t>
            </a:r>
            <a:endParaRPr lang="es-ES" altLang="es-ES" dirty="0" smtClean="0"/>
          </a:p>
        </p:txBody>
      </p:sp>
      <p:sp>
        <p:nvSpPr>
          <p:cNvPr id="83972" name="Slide Number Placeholder 3"/>
          <p:cNvSpPr>
            <a:spLocks noGrp="1"/>
          </p:cNvSpPr>
          <p:nvPr>
            <p:ph type="sldNum" sz="quarter" idx="5"/>
          </p:nvPr>
        </p:nvSpPr>
        <p:spPr bwMode="auto">
          <a:noFill/>
          <a:ln>
            <a:miter lim="800000"/>
            <a:headEnd/>
            <a:tailEnd/>
          </a:ln>
        </p:spPr>
        <p:txBody>
          <a:bodyPr/>
          <a:lstStyle/>
          <a:p>
            <a:fld id="{BA7FDAF7-417E-4FCF-9C91-DBCCE658E0D6}" type="slidenum">
              <a:rPr lang="en-CA" altLang="en-US" smtClean="0"/>
              <a:pPr/>
              <a:t>13</a:t>
            </a:fld>
            <a:endParaRPr lang="en-CA"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bwMode="auto">
          <a:noFill/>
          <a:ln>
            <a:solidFill>
              <a:srgbClr val="000000"/>
            </a:solidFill>
            <a:miter lim="800000"/>
            <a:headEnd/>
            <a:tailEnd/>
          </a:ln>
        </p:spPr>
      </p:sp>
      <p:sp>
        <p:nvSpPr>
          <p:cNvPr id="86019" name="Notes Placeholder 2"/>
          <p:cNvSpPr>
            <a:spLocks noGrp="1"/>
          </p:cNvSpPr>
          <p:nvPr>
            <p:ph type="body" idx="1"/>
          </p:nvPr>
        </p:nvSpPr>
        <p:spPr bwMode="auto">
          <a:noFill/>
        </p:spPr>
        <p:txBody>
          <a:bodyPr/>
          <a:lstStyle/>
          <a:p>
            <a:r>
              <a:rPr lang="en-CA" altLang="es-ES" i="1" smtClean="0"/>
              <a:t>Recent trends, current status and projections</a:t>
            </a:r>
          </a:p>
          <a:p>
            <a:r>
              <a:rPr lang="en-CA" altLang="es-ES" smtClean="0"/>
              <a:t>(Target 17) National biodiversity strategies and action plans are expected to be in place for most Parties by 2015, helping to translate the aims of the Strategic Plan for Biodiversity 2011–2020 into </a:t>
            </a:r>
            <a:r>
              <a:rPr lang="es-ES" altLang="es-ES" smtClean="0"/>
              <a:t>national actions. </a:t>
            </a:r>
          </a:p>
          <a:p>
            <a:endParaRPr lang="en-CA" altLang="es-ES" smtClean="0"/>
          </a:p>
          <a:p>
            <a:r>
              <a:rPr lang="en-CA" altLang="es-ES" smtClean="0"/>
              <a:t>Submission of NBSAPs to Secretariat by (end of) 2015 </a:t>
            </a:r>
            <a:r>
              <a:rPr lang="es-ES" altLang="es-ES" b="1" smtClean="0"/>
              <a:t>4: </a:t>
            </a:r>
            <a:r>
              <a:rPr lang="en-CA" altLang="es-ES" smtClean="0"/>
              <a:t>For those Parties for which information is available, about 40% are expected to have completed their NBSAP by October 2014 and about 90% by the end of 2015</a:t>
            </a:r>
          </a:p>
          <a:p>
            <a:endParaRPr lang="en-CA" altLang="es-ES" smtClean="0"/>
          </a:p>
          <a:p>
            <a:r>
              <a:rPr lang="en-CA" altLang="es-ES" smtClean="0"/>
              <a:t>NBSAPs adopted as effective policy instrument </a:t>
            </a:r>
            <a:r>
              <a:rPr lang="es-ES" altLang="es-ES" b="1" smtClean="0"/>
              <a:t>3: </a:t>
            </a:r>
            <a:r>
              <a:rPr lang="en-CA" altLang="es-ES" smtClean="0"/>
              <a:t>The adequacy of available updated NBSAPs in terms of following COP guidance is variable</a:t>
            </a:r>
          </a:p>
          <a:p>
            <a:endParaRPr lang="en-CA" altLang="es-ES" smtClean="0"/>
          </a:p>
          <a:p>
            <a:r>
              <a:rPr lang="es-ES" altLang="es-ES" smtClean="0"/>
              <a:t>NBSAPs are being implemented </a:t>
            </a:r>
            <a:r>
              <a:rPr lang="es-ES" altLang="es-ES" b="1" smtClean="0"/>
              <a:t>3: </a:t>
            </a:r>
            <a:r>
              <a:rPr lang="en-CA" altLang="es-ES" smtClean="0"/>
              <a:t>The degree of implementation of updated </a:t>
            </a:r>
            <a:r>
              <a:rPr lang="es-ES" altLang="es-ES" smtClean="0"/>
              <a:t>NBSAPs is variable</a:t>
            </a:r>
          </a:p>
          <a:p>
            <a:endParaRPr lang="en-CA" altLang="es-ES" smtClean="0"/>
          </a:p>
          <a:p>
            <a:pPr eaLnBrk="1" hangingPunct="1">
              <a:spcBef>
                <a:spcPct val="0"/>
              </a:spcBef>
            </a:pPr>
            <a:r>
              <a:rPr lang="en-CA" altLang="en-US" smtClean="0"/>
              <a:t>For GBO-4 information from 65 national reports provided by Parties to the Convention on Biological Diversity was assessed</a:t>
            </a:r>
          </a:p>
          <a:p>
            <a:pPr eaLnBrk="1" hangingPunct="1">
              <a:spcBef>
                <a:spcPct val="0"/>
              </a:spcBef>
            </a:pPr>
            <a:endParaRPr lang="en-CA" altLang="en-US" smtClean="0"/>
          </a:p>
          <a:p>
            <a:pPr eaLnBrk="1" hangingPunct="1">
              <a:spcBef>
                <a:spcPct val="0"/>
              </a:spcBef>
            </a:pPr>
            <a:r>
              <a:rPr lang="en-CA" altLang="en-US" smtClean="0"/>
              <a:t>The information shows that for all of the Aichi Biodiversity Targets progress is being made at an insufficient rate to attain the targets by their deadline (yellow area). </a:t>
            </a:r>
            <a:endParaRPr lang="es-ES" altLang="es-ES" smtClean="0"/>
          </a:p>
        </p:txBody>
      </p:sp>
      <p:sp>
        <p:nvSpPr>
          <p:cNvPr id="86020" name="Slide Number Placeholder 3"/>
          <p:cNvSpPr>
            <a:spLocks noGrp="1"/>
          </p:cNvSpPr>
          <p:nvPr>
            <p:ph type="sldNum" sz="quarter" idx="5"/>
          </p:nvPr>
        </p:nvSpPr>
        <p:spPr bwMode="auto">
          <a:noFill/>
          <a:ln>
            <a:miter lim="800000"/>
            <a:headEnd/>
            <a:tailEnd/>
          </a:ln>
        </p:spPr>
        <p:txBody>
          <a:bodyPr/>
          <a:lstStyle/>
          <a:p>
            <a:fld id="{6F2915DA-5608-4439-BC32-A3B7154DB837}" type="slidenum">
              <a:rPr lang="en-US" altLang="en-US" smtClean="0">
                <a:ea typeface="ＭＳ Ｐゴシック" pitchFamily="34" charset="-128"/>
              </a:rPr>
              <a:pPr/>
              <a:t>14</a:t>
            </a:fld>
            <a:endParaRPr lang="en-US" altLang="en-US" smtClean="0">
              <a:ea typeface="ＭＳ Ｐゴシック" pitchFamily="34" charset="-128"/>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bwMode="auto">
          <a:noFill/>
          <a:ln>
            <a:solidFill>
              <a:srgbClr val="000000"/>
            </a:solidFill>
            <a:miter lim="800000"/>
            <a:headEnd/>
            <a:tailEnd/>
          </a:ln>
        </p:spPr>
      </p:sp>
      <p:sp>
        <p:nvSpPr>
          <p:cNvPr id="79875" name="Notes Placeholder 2"/>
          <p:cNvSpPr>
            <a:spLocks noGrp="1"/>
          </p:cNvSpPr>
          <p:nvPr>
            <p:ph type="body" idx="1"/>
          </p:nvPr>
        </p:nvSpPr>
        <p:spPr bwMode="auto">
          <a:noFill/>
        </p:spPr>
        <p:txBody>
          <a:bodyPr/>
          <a:lstStyle/>
          <a:p>
            <a:r>
              <a:rPr lang="en-CA" altLang="es-ES" dirty="0" smtClean="0"/>
              <a:t>Decision XII/7: Mainstreaming gender </a:t>
            </a:r>
            <a:r>
              <a:rPr lang="en-CA" altLang="es-ES" dirty="0" smtClean="0"/>
              <a:t>considerations</a:t>
            </a:r>
          </a:p>
          <a:p>
            <a:endParaRPr lang="es-ES" altLang="es-ES" noProof="0" dirty="0" smtClean="0"/>
          </a:p>
          <a:p>
            <a:r>
              <a:rPr lang="es-ES" altLang="es-ES" noProof="0" dirty="0" smtClean="0"/>
              <a:t>A</a:t>
            </a:r>
            <a:r>
              <a:rPr lang="es-ES" altLang="es-ES" baseline="0" noProof="0" dirty="0" smtClean="0"/>
              <a:t> traves de la decision XII/7, la COP 12 alento a las Partes a integrar las consideraciones de genero en sus Estrategias Nacionales y Planes de Accion sobre la Biodiversidad y sus indicadores nacional, reconocio el Plan de Accion sobre Genero 2015-2020 and pidio al Secretario Ejecutivo de apoyar la implementacion del Plan de Accion de Genero, incluyendo al nivel nacional. </a:t>
            </a:r>
            <a:r>
              <a:rPr lang="en-CA" altLang="es-ES" baseline="0" dirty="0" smtClean="0"/>
              <a:t> </a:t>
            </a:r>
            <a:endParaRPr lang="es-ES" altLang="es-ES" dirty="0" smtClean="0"/>
          </a:p>
          <a:p>
            <a:endParaRPr lang="es-ES" altLang="es-ES" dirty="0" smtClean="0"/>
          </a:p>
        </p:txBody>
      </p:sp>
      <p:sp>
        <p:nvSpPr>
          <p:cNvPr id="79876" name="Slide Number Placeholder 3"/>
          <p:cNvSpPr>
            <a:spLocks noGrp="1"/>
          </p:cNvSpPr>
          <p:nvPr>
            <p:ph type="sldNum" sz="quarter" idx="5"/>
          </p:nvPr>
        </p:nvSpPr>
        <p:spPr bwMode="auto">
          <a:noFill/>
          <a:ln>
            <a:miter lim="800000"/>
            <a:headEnd/>
            <a:tailEnd/>
          </a:ln>
        </p:spPr>
        <p:txBody>
          <a:bodyPr/>
          <a:lstStyle/>
          <a:p>
            <a:fld id="{2F893BE9-5693-4448-B8E7-85FDAEFE68A1}" type="slidenum">
              <a:rPr lang="en-CA" altLang="en-US" smtClean="0"/>
              <a:pPr/>
              <a:t>16</a:t>
            </a:fld>
            <a:endParaRPr lang="en-CA"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bwMode="auto">
          <a:noFill/>
          <a:ln>
            <a:solidFill>
              <a:srgbClr val="000000"/>
            </a:solidFill>
            <a:miter lim="800000"/>
            <a:headEnd/>
            <a:tailEnd/>
          </a:ln>
        </p:spPr>
      </p:sp>
      <p:sp>
        <p:nvSpPr>
          <p:cNvPr id="84995" name="Notes Placeholder 2"/>
          <p:cNvSpPr>
            <a:spLocks noGrp="1"/>
          </p:cNvSpPr>
          <p:nvPr>
            <p:ph type="body" idx="1"/>
          </p:nvPr>
        </p:nvSpPr>
        <p:spPr bwMode="auto">
          <a:noFill/>
        </p:spPr>
        <p:txBody>
          <a:bodyPr/>
          <a:lstStyle/>
          <a:p>
            <a:r>
              <a:rPr lang="en-CA" altLang="es-ES" i="1" smtClean="0"/>
              <a:t>Recent trends, current status and projections</a:t>
            </a:r>
          </a:p>
          <a:p>
            <a:endParaRPr lang="en-CA" altLang="es-ES" smtClean="0"/>
          </a:p>
          <a:p>
            <a:r>
              <a:rPr lang="en-CA" altLang="es-ES" smtClean="0"/>
              <a:t>(Target 19) Data and information on biodiversity are being shared much more widely through initiatives promoting and facilitating free and open access to digitized records from natural history collections and observations, including through citizen science networks; however, much data and information remain inaccessible and capacity is lacking to mobilize them in many countries. </a:t>
            </a:r>
          </a:p>
          <a:p>
            <a:endParaRPr lang="en-CA" altLang="es-ES" smtClean="0"/>
          </a:p>
          <a:p>
            <a:r>
              <a:rPr lang="en-CA" altLang="es-ES" smtClean="0"/>
              <a:t>Knowledge, the science base and technologies relating to biodiversity, its values, functioning, status and trends, and the consequences of its loss, are improved </a:t>
            </a:r>
            <a:r>
              <a:rPr lang="es-ES" altLang="es-ES" b="1" smtClean="0"/>
              <a:t>4: </a:t>
            </a:r>
            <a:r>
              <a:rPr lang="en-CA" altLang="es-ES" smtClean="0"/>
              <a:t>Significant effort on delivery of information and knowledge relevant to decision makers is being made, and relevant processes and institutions are </a:t>
            </a:r>
            <a:r>
              <a:rPr lang="es-ES" altLang="es-ES" smtClean="0"/>
              <a:t>in place</a:t>
            </a:r>
          </a:p>
          <a:p>
            <a:endParaRPr lang="en-CA" altLang="es-ES" smtClean="0"/>
          </a:p>
          <a:p>
            <a:r>
              <a:rPr lang="en-CA" altLang="es-ES" smtClean="0"/>
              <a:t>Biodiversity knowledge, the science base and technologies are widely shared and transferred and applied </a:t>
            </a:r>
            <a:r>
              <a:rPr lang="es-ES" altLang="es-ES" b="1" smtClean="0"/>
              <a:t>3: </a:t>
            </a:r>
            <a:r>
              <a:rPr lang="en-CA" altLang="es-ES" smtClean="0"/>
              <a:t>Improvements in analysis and interpretation of data gathered from disparate collecting and monitoring systems. However, coordination to guarantee models and technologies that can integrate this knowledge into functional applied systems needs to be improved</a:t>
            </a:r>
          </a:p>
          <a:p>
            <a:endParaRPr lang="en-CA" altLang="en-US" smtClean="0">
              <a:ea typeface="ＭＳ Ｐゴシック" pitchFamily="34" charset="-128"/>
            </a:endParaRPr>
          </a:p>
          <a:p>
            <a:pPr eaLnBrk="1" hangingPunct="1">
              <a:spcBef>
                <a:spcPct val="0"/>
              </a:spcBef>
            </a:pPr>
            <a:r>
              <a:rPr lang="en-CA" altLang="en-US" smtClean="0"/>
              <a:t>For GBO-4 information from 65 national reports provided by Parties to the Convention on Biological Diversity was assessed</a:t>
            </a:r>
          </a:p>
          <a:p>
            <a:pPr eaLnBrk="1" hangingPunct="1">
              <a:spcBef>
                <a:spcPct val="0"/>
              </a:spcBef>
            </a:pPr>
            <a:endParaRPr lang="en-CA" altLang="en-US" smtClean="0"/>
          </a:p>
          <a:p>
            <a:pPr eaLnBrk="1" hangingPunct="1">
              <a:spcBef>
                <a:spcPct val="0"/>
              </a:spcBef>
            </a:pPr>
            <a:r>
              <a:rPr lang="en-CA" altLang="en-US" smtClean="0"/>
              <a:t>The information shows that for all of the Aichi Biodiversity Targets progress is being made at an insufficient rate to attain the targets by their deadline (yellow area). </a:t>
            </a:r>
            <a:endParaRPr lang="en-US" altLang="en-US" smtClean="0">
              <a:ea typeface="ＭＳ Ｐゴシック" pitchFamily="34" charset="-128"/>
            </a:endParaRPr>
          </a:p>
        </p:txBody>
      </p:sp>
      <p:sp>
        <p:nvSpPr>
          <p:cNvPr id="84996" name="Slide Number Placeholder 3"/>
          <p:cNvSpPr>
            <a:spLocks noGrp="1"/>
          </p:cNvSpPr>
          <p:nvPr>
            <p:ph type="sldNum" sz="quarter" idx="5"/>
          </p:nvPr>
        </p:nvSpPr>
        <p:spPr bwMode="auto">
          <a:noFill/>
          <a:ln>
            <a:miter lim="800000"/>
            <a:headEnd/>
            <a:tailEnd/>
          </a:ln>
        </p:spPr>
        <p:txBody>
          <a:bodyPr/>
          <a:lstStyle/>
          <a:p>
            <a:fld id="{A4365A0E-A8D9-45B4-B709-1827E1026BC8}" type="slidenum">
              <a:rPr lang="en-US" altLang="en-US" smtClean="0">
                <a:ea typeface="ＭＳ Ｐゴシック" pitchFamily="34" charset="-128"/>
              </a:rPr>
              <a:pPr/>
              <a:t>17</a:t>
            </a:fld>
            <a:endParaRPr lang="en-US" altLang="en-US" smtClean="0">
              <a:ea typeface="ＭＳ Ｐゴシック" pitchFamily="34" charset="-128"/>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a:solidFill>
                  <a:srgbClr val="FFFFFF"/>
                </a:solidFill>
              </a14:hiddenFill>
            </a:ext>
          </a:extLst>
        </p:spPr>
      </p:sp>
      <p:sp>
        <p:nvSpPr>
          <p:cNvPr id="88067" name="Notes Placeholder 2"/>
          <p:cNvSpPr>
            <a:spLocks noGrp="1"/>
          </p:cNvSpPr>
          <p:nvPr>
            <p:ph type="body" idx="1"/>
          </p:nvPr>
        </p:nvSpPr>
        <p:spPr bwMode="auto">
          <a:noFill/>
          <a:extLst>
            <a:ext uri="{909E8E84-426E-40DD-AFC4-6F175D3DCCD1}">
              <a14:hiddenFill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a:solidFill>
                  <a:srgbClr val="FFFFFF"/>
                </a:solidFill>
              </a14:hiddenFill>
            </a:ext>
            <a:ext uri="{91240B29-F687-4F45-9708-019B960494DF}">
              <a14:hiddenLine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w="9525">
                <a:solidFill>
                  <a:srgbClr val="000000"/>
                </a:solidFill>
                <a:miter lim="800000"/>
                <a:headEnd/>
                <a:tailEnd/>
              </a14:hiddenLine>
            </a:ext>
          </a:extLst>
        </p:spPr>
        <p:txBody>
          <a:bodyPr/>
          <a:lstStyle/>
          <a:p>
            <a:endParaRPr lang="en-CA" altLang="es-ES" sz="1200" i="1" baseline="0" dirty="0" smtClean="0"/>
          </a:p>
          <a:p>
            <a:pPr>
              <a:buFontTx/>
              <a:buChar char="-"/>
            </a:pPr>
            <a:r>
              <a:rPr lang="en-CA" altLang="es-ES" sz="1200" i="1" baseline="0" dirty="0" err="1" smtClean="0"/>
              <a:t>Tienen</a:t>
            </a:r>
            <a:r>
              <a:rPr lang="en-CA" altLang="es-ES" sz="1200" i="1" baseline="0" dirty="0" smtClean="0"/>
              <a:t> </a:t>
            </a:r>
            <a:r>
              <a:rPr lang="en-CA" altLang="es-ES" sz="1200" i="1" baseline="0" dirty="0" err="1" smtClean="0"/>
              <a:t>metas</a:t>
            </a:r>
            <a:r>
              <a:rPr lang="en-CA" altLang="es-ES" sz="1200" i="1" baseline="0" dirty="0" smtClean="0"/>
              <a:t> </a:t>
            </a:r>
            <a:r>
              <a:rPr lang="en-CA" altLang="es-ES" sz="1200" i="1" baseline="0" dirty="0" err="1" smtClean="0"/>
              <a:t>nacionales</a:t>
            </a:r>
            <a:r>
              <a:rPr lang="en-CA" altLang="es-ES" sz="1200" i="1" baseline="0" dirty="0" smtClean="0"/>
              <a:t> </a:t>
            </a:r>
            <a:r>
              <a:rPr lang="en-CA" altLang="es-ES" sz="1200" i="1" baseline="0" dirty="0" err="1" smtClean="0"/>
              <a:t>y</a:t>
            </a:r>
            <a:r>
              <a:rPr lang="en-CA" altLang="es-ES" sz="1200" i="1" baseline="0" dirty="0" smtClean="0"/>
              <a:t> planes de </a:t>
            </a:r>
            <a:r>
              <a:rPr lang="en-CA" altLang="es-ES" sz="1200" i="1" baseline="0" dirty="0" err="1" smtClean="0"/>
              <a:t>accion</a:t>
            </a:r>
            <a:r>
              <a:rPr lang="en-CA" altLang="es-ES" sz="1200" i="1" baseline="0" dirty="0" smtClean="0"/>
              <a:t> en </a:t>
            </a:r>
            <a:r>
              <a:rPr lang="en-CA" altLang="es-ES" sz="1200" i="1" baseline="0" dirty="0" err="1" smtClean="0"/>
              <a:t>relacion</a:t>
            </a:r>
            <a:r>
              <a:rPr lang="en-CA" altLang="es-ES" sz="1200" i="1" baseline="0" dirty="0" smtClean="0"/>
              <a:t> a la </a:t>
            </a:r>
            <a:r>
              <a:rPr lang="en-CA" altLang="es-ES" sz="1200" i="1" baseline="0" dirty="0" err="1" smtClean="0"/>
              <a:t>tematica</a:t>
            </a:r>
            <a:r>
              <a:rPr lang="en-CA" altLang="es-ES" sz="1200" i="1" baseline="0" dirty="0" smtClean="0"/>
              <a:t> de </a:t>
            </a:r>
            <a:r>
              <a:rPr lang="en-CA" altLang="es-ES" sz="1200" i="1" baseline="0" dirty="0" err="1" smtClean="0"/>
              <a:t>estos</a:t>
            </a:r>
            <a:r>
              <a:rPr lang="en-CA" altLang="es-ES" sz="1200" i="1" baseline="0" dirty="0" smtClean="0"/>
              <a:t> </a:t>
            </a:r>
            <a:r>
              <a:rPr lang="en-CA" altLang="es-ES" sz="1200" i="1" baseline="0" dirty="0" err="1" smtClean="0"/>
              <a:t>temas</a:t>
            </a:r>
            <a:r>
              <a:rPr lang="en-CA" altLang="es-ES" sz="1200" i="1" baseline="0" dirty="0" smtClean="0"/>
              <a:t>? </a:t>
            </a:r>
            <a:r>
              <a:rPr lang="en-CA" altLang="es-ES" sz="1200" i="1" baseline="0" dirty="0" err="1" smtClean="0"/>
              <a:t>Cuales</a:t>
            </a:r>
            <a:r>
              <a:rPr lang="en-CA" altLang="es-ES" sz="1200" i="1" baseline="0" dirty="0" smtClean="0"/>
              <a:t> son?</a:t>
            </a:r>
          </a:p>
          <a:p>
            <a:pPr>
              <a:buFontTx/>
              <a:buChar char="-"/>
            </a:pPr>
            <a:r>
              <a:rPr lang="en-CA" altLang="es-ES" sz="1200" i="1" baseline="0" dirty="0" smtClean="0"/>
              <a:t> </a:t>
            </a:r>
            <a:r>
              <a:rPr lang="en-CA" altLang="es-ES" sz="1200" i="1" baseline="0" dirty="0" err="1" smtClean="0"/>
              <a:t>Tienen</a:t>
            </a:r>
            <a:r>
              <a:rPr lang="en-CA" altLang="es-ES" sz="1200" i="1" baseline="0" dirty="0" smtClean="0"/>
              <a:t> </a:t>
            </a:r>
            <a:r>
              <a:rPr lang="en-CA" altLang="es-ES" sz="1200" i="1" baseline="0" dirty="0" err="1" smtClean="0"/>
              <a:t>financiamiento</a:t>
            </a:r>
            <a:r>
              <a:rPr lang="en-CA" altLang="es-ES" sz="1200" i="1" baseline="0" dirty="0" smtClean="0"/>
              <a:t> </a:t>
            </a:r>
            <a:r>
              <a:rPr lang="en-CA" altLang="es-ES" sz="1200" i="1" baseline="0" dirty="0" err="1" smtClean="0"/>
              <a:t>para</a:t>
            </a:r>
            <a:r>
              <a:rPr lang="en-CA" altLang="es-ES" sz="1200" i="1" baseline="0" dirty="0" smtClean="0"/>
              <a:t> </a:t>
            </a:r>
            <a:r>
              <a:rPr lang="en-CA" altLang="es-ES" sz="1200" i="1" baseline="0" dirty="0" err="1" smtClean="0"/>
              <a:t>estos</a:t>
            </a:r>
            <a:r>
              <a:rPr lang="en-CA" altLang="es-ES" sz="1200" i="1" baseline="0" dirty="0" smtClean="0"/>
              <a:t> planes? Fuentes? Son </a:t>
            </a:r>
            <a:r>
              <a:rPr lang="en-CA" altLang="es-ES" sz="1200" i="1" baseline="0" dirty="0" err="1" smtClean="0"/>
              <a:t>sufficientes</a:t>
            </a:r>
            <a:r>
              <a:rPr lang="en-CA" altLang="es-ES" sz="1200" i="1" baseline="0" dirty="0" smtClean="0"/>
              <a:t>?</a:t>
            </a:r>
          </a:p>
          <a:p>
            <a:pPr>
              <a:buFontTx/>
              <a:buChar char="-"/>
            </a:pPr>
            <a:r>
              <a:rPr lang="en-CA" altLang="es-ES" sz="1200" i="1" baseline="0" dirty="0" smtClean="0"/>
              <a:t> </a:t>
            </a:r>
            <a:r>
              <a:rPr lang="en-CA" altLang="es-ES" sz="1200" i="1" baseline="0" dirty="0" err="1" smtClean="0"/>
              <a:t>Que</a:t>
            </a:r>
            <a:r>
              <a:rPr lang="en-CA" altLang="es-ES" sz="1200" i="1" baseline="0" dirty="0" smtClean="0"/>
              <a:t> </a:t>
            </a:r>
            <a:r>
              <a:rPr lang="en-CA" altLang="es-ES" sz="1200" i="1" baseline="0" dirty="0" err="1" smtClean="0"/>
              <a:t>apoyo</a:t>
            </a:r>
            <a:r>
              <a:rPr lang="en-CA" altLang="es-ES" sz="1200" i="1" baseline="0" dirty="0" smtClean="0"/>
              <a:t> </a:t>
            </a:r>
            <a:r>
              <a:rPr lang="en-CA" altLang="es-ES" sz="1200" i="1" baseline="0" dirty="0" err="1" smtClean="0"/>
              <a:t>adicional</a:t>
            </a:r>
            <a:r>
              <a:rPr lang="en-CA" altLang="es-ES" sz="1200" i="1" baseline="0" dirty="0" smtClean="0"/>
              <a:t> a lo </a:t>
            </a:r>
            <a:r>
              <a:rPr lang="en-CA" altLang="es-ES" sz="1200" i="1" baseline="0" dirty="0" err="1" smtClean="0"/>
              <a:t>que</a:t>
            </a:r>
            <a:r>
              <a:rPr lang="en-CA" altLang="es-ES" sz="1200" i="1" baseline="0" dirty="0" smtClean="0"/>
              <a:t> se </a:t>
            </a:r>
            <a:r>
              <a:rPr lang="en-CA" altLang="es-ES" sz="1200" i="1" baseline="0" dirty="0" err="1" smtClean="0"/>
              <a:t>esta</a:t>
            </a:r>
            <a:r>
              <a:rPr lang="en-CA" altLang="es-ES" sz="1200" i="1" baseline="0" dirty="0" smtClean="0"/>
              <a:t> </a:t>
            </a:r>
            <a:r>
              <a:rPr lang="en-CA" altLang="es-ES" sz="1200" i="1" baseline="0" dirty="0" err="1" smtClean="0"/>
              <a:t>ofreciendo</a:t>
            </a:r>
            <a:r>
              <a:rPr lang="en-CA" altLang="es-ES" sz="1200" i="1" baseline="0" dirty="0" smtClean="0"/>
              <a:t> se </a:t>
            </a:r>
            <a:r>
              <a:rPr lang="en-CA" altLang="es-ES" sz="1200" i="1" baseline="0" dirty="0" err="1" smtClean="0"/>
              <a:t>necesitaria</a:t>
            </a:r>
            <a:r>
              <a:rPr lang="en-CA" altLang="es-ES" sz="1200" i="1" baseline="0" dirty="0" smtClean="0"/>
              <a:t> </a:t>
            </a:r>
            <a:r>
              <a:rPr lang="en-CA" altLang="es-ES" sz="1200" i="1" baseline="0" dirty="0" err="1" smtClean="0"/>
              <a:t>para</a:t>
            </a:r>
            <a:r>
              <a:rPr lang="en-CA" altLang="es-ES" sz="1200" i="1" baseline="0" dirty="0" smtClean="0"/>
              <a:t> </a:t>
            </a:r>
            <a:r>
              <a:rPr lang="en-CA" altLang="es-ES" sz="1200" i="1" baseline="0" dirty="0" err="1" smtClean="0"/>
              <a:t>implementar</a:t>
            </a:r>
            <a:r>
              <a:rPr lang="en-CA" altLang="es-ES" sz="1200" i="1" baseline="0" dirty="0" smtClean="0"/>
              <a:t> </a:t>
            </a:r>
            <a:r>
              <a:rPr lang="en-CA" altLang="es-ES" sz="1200" i="1" baseline="0" dirty="0" err="1" smtClean="0"/>
              <a:t>estas</a:t>
            </a:r>
            <a:r>
              <a:rPr lang="en-CA" altLang="es-ES" sz="1200" i="1" baseline="0" dirty="0" smtClean="0"/>
              <a:t> </a:t>
            </a:r>
            <a:r>
              <a:rPr lang="en-CA" altLang="es-ES" sz="1200" i="1" baseline="0" dirty="0" err="1" smtClean="0"/>
              <a:t>acciones</a:t>
            </a:r>
            <a:r>
              <a:rPr lang="en-CA" altLang="es-ES" sz="1200" i="1" baseline="0" dirty="0" smtClean="0"/>
              <a:t>?</a:t>
            </a:r>
          </a:p>
          <a:p>
            <a:pPr>
              <a:buFontTx/>
              <a:buChar char="-"/>
            </a:pPr>
            <a:r>
              <a:rPr lang="en-CA" altLang="es-ES" sz="1200" i="1" baseline="0" dirty="0" smtClean="0"/>
              <a:t> </a:t>
            </a:r>
            <a:endParaRPr lang="en-CA" altLang="es-ES" sz="1200" i="1" dirty="0" smtClean="0"/>
          </a:p>
          <a:p>
            <a:endParaRPr lang="en-CA" altLang="es-ES" i="1" dirty="0" smtClean="0"/>
          </a:p>
        </p:txBody>
      </p:sp>
      <p:sp>
        <p:nvSpPr>
          <p:cNvPr id="88068" name="Slide Number Placeholder 3"/>
          <p:cNvSpPr>
            <a:spLocks noGrp="1"/>
          </p:cNvSpPr>
          <p:nvPr>
            <p:ph type="sldNum" sz="quarter" idx="5"/>
          </p:nvPr>
        </p:nvSpPr>
        <p:spPr bwMode="auto">
          <a:noFill/>
          <a:extLst>
            <a:ext uri="{909E8E84-426E-40DD-AFC4-6F175D3DCCD1}">
              <a14:hiddenFill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a:solidFill>
                  <a:srgbClr val="FFFFFF"/>
                </a:solidFill>
              </a14:hiddenFill>
            </a:ext>
            <a:ext uri="{91240B29-F687-4F45-9708-019B960494DF}">
              <a14:hiddenLine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B3CC2AB5-52EF-46C5-8191-E3B25A65487E}" type="slidenum">
              <a:rPr lang="en-US" altLang="en-US" smtClean="0">
                <a:ea typeface="MS PGothic" pitchFamily="34" charset="-128"/>
              </a:rPr>
              <a:pPr eaLnBrk="1" hangingPunct="1">
                <a:spcBef>
                  <a:spcPct val="0"/>
                </a:spcBef>
              </a:pPr>
              <a:t>18</a:t>
            </a:fld>
            <a:endParaRPr lang="en-US" altLang="en-US" smtClean="0">
              <a:ea typeface="MS PGothic" pitchFamily="34"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bwMode="auto">
          <a:noFill/>
          <a:ln>
            <a:solidFill>
              <a:srgbClr val="000000"/>
            </a:solidFill>
            <a:miter lim="800000"/>
            <a:headEnd/>
            <a:tailEnd/>
          </a:ln>
        </p:spPr>
      </p:sp>
      <p:sp>
        <p:nvSpPr>
          <p:cNvPr id="89091" name="Notes Placeholder 2"/>
          <p:cNvSpPr>
            <a:spLocks noGrp="1"/>
          </p:cNvSpPr>
          <p:nvPr>
            <p:ph type="body" idx="1"/>
          </p:nvPr>
        </p:nvSpPr>
        <p:spPr bwMode="auto">
          <a:noFill/>
        </p:spPr>
        <p:txBody>
          <a:bodyPr/>
          <a:lstStyle/>
          <a:p>
            <a:r>
              <a:rPr lang="en-CA" altLang="es-ES" i="1" smtClean="0"/>
              <a:t>Recent trends, current status and projections</a:t>
            </a:r>
          </a:p>
          <a:p>
            <a:endParaRPr lang="en-CA" altLang="es-ES" smtClean="0"/>
          </a:p>
          <a:p>
            <a:r>
              <a:rPr lang="en-CA" altLang="es-ES" smtClean="0"/>
              <a:t>(Target 1) Based on the limited evidence available, public awareness of biodiversity and its importance appears to be increasing in both the developed and developing world, although it remains at a low level in some countries. </a:t>
            </a:r>
          </a:p>
          <a:p>
            <a:endParaRPr lang="en-CA" altLang="es-ES" smtClean="0"/>
          </a:p>
          <a:p>
            <a:r>
              <a:rPr lang="en-CA" altLang="es-ES" smtClean="0"/>
              <a:t>People are aware of the values of biodiversity: Limited geographical coverage of indicators. </a:t>
            </a:r>
            <a:r>
              <a:rPr lang="es-ES" altLang="es-ES" smtClean="0"/>
              <a:t>Strong regional differences</a:t>
            </a:r>
          </a:p>
          <a:p>
            <a:endParaRPr lang="en-CA" altLang="es-ES" smtClean="0"/>
          </a:p>
          <a:p>
            <a:r>
              <a:rPr lang="en-CA" altLang="es-ES" smtClean="0"/>
              <a:t>People are aware of the steps they can take to conserve and </a:t>
            </a:r>
            <a:r>
              <a:rPr lang="es-ES" altLang="es-ES" smtClean="0"/>
              <a:t>sustainably use biodiversity: </a:t>
            </a:r>
            <a:r>
              <a:rPr lang="en-CA" altLang="es-ES" smtClean="0"/>
              <a:t>Evidence suggests a growing knowledge of actions available, but limited understanding of which will have positive impacts</a:t>
            </a:r>
          </a:p>
          <a:p>
            <a:endParaRPr lang="en-CA" altLang="es-ES" smtClean="0"/>
          </a:p>
          <a:p>
            <a:pPr eaLnBrk="1" hangingPunct="1">
              <a:spcBef>
                <a:spcPct val="0"/>
              </a:spcBef>
            </a:pPr>
            <a:r>
              <a:rPr lang="en-CA" altLang="en-US" smtClean="0"/>
              <a:t>For GBO-4 information from 65 national reports provided by Parties to the Convention on Biological Diversity was assessed</a:t>
            </a:r>
          </a:p>
          <a:p>
            <a:pPr eaLnBrk="1" hangingPunct="1">
              <a:spcBef>
                <a:spcPct val="0"/>
              </a:spcBef>
            </a:pPr>
            <a:endParaRPr lang="en-CA" altLang="en-US" smtClean="0"/>
          </a:p>
          <a:p>
            <a:pPr eaLnBrk="1" hangingPunct="1">
              <a:spcBef>
                <a:spcPct val="0"/>
              </a:spcBef>
            </a:pPr>
            <a:r>
              <a:rPr lang="en-CA" altLang="en-US" smtClean="0"/>
              <a:t>The information shows that for all of the Aichi Biodiversity Targets progress is being made at an insufficient rate to attain the targets by their deadline (yellow area). </a:t>
            </a:r>
            <a:endParaRPr lang="en-CA" altLang="es-ES" smtClean="0"/>
          </a:p>
        </p:txBody>
      </p:sp>
      <p:sp>
        <p:nvSpPr>
          <p:cNvPr id="89092" name="Slide Number Placeholder 3"/>
          <p:cNvSpPr>
            <a:spLocks noGrp="1"/>
          </p:cNvSpPr>
          <p:nvPr>
            <p:ph type="sldNum" sz="quarter" idx="5"/>
          </p:nvPr>
        </p:nvSpPr>
        <p:spPr bwMode="auto">
          <a:noFill/>
          <a:ln>
            <a:miter lim="800000"/>
            <a:headEnd/>
            <a:tailEnd/>
          </a:ln>
        </p:spPr>
        <p:txBody>
          <a:bodyPr/>
          <a:lstStyle/>
          <a:p>
            <a:fld id="{9C80F5C8-A075-4C00-9D92-F7163855B2F6}" type="slidenum">
              <a:rPr lang="en-US" altLang="en-US" smtClean="0">
                <a:ea typeface="ＭＳ Ｐゴシック" pitchFamily="34" charset="-128"/>
              </a:rPr>
              <a:pPr/>
              <a:t>19</a:t>
            </a:fld>
            <a:endParaRPr lang="en-US" altLang="en-US" smtClean="0">
              <a:ea typeface="ＭＳ Ｐゴシック" pitchFamily="34"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0114" name="Slide Image Placeholder 1"/>
          <p:cNvSpPr>
            <a:spLocks noGrp="1" noRot="1" noChangeAspect="1" noTextEdit="1"/>
          </p:cNvSpPr>
          <p:nvPr>
            <p:ph type="sldImg"/>
          </p:nvPr>
        </p:nvSpPr>
        <p:spPr bwMode="auto">
          <a:noFill/>
          <a:ln>
            <a:solidFill>
              <a:srgbClr val="000000"/>
            </a:solidFill>
            <a:miter lim="800000"/>
            <a:headEnd/>
            <a:tailEnd/>
          </a:ln>
        </p:spPr>
      </p:sp>
      <p:sp>
        <p:nvSpPr>
          <p:cNvPr id="90115" name="Notes Placeholder 2"/>
          <p:cNvSpPr>
            <a:spLocks noGrp="1"/>
          </p:cNvSpPr>
          <p:nvPr>
            <p:ph type="body" idx="1"/>
          </p:nvPr>
        </p:nvSpPr>
        <p:spPr bwMode="auto">
          <a:noFill/>
        </p:spPr>
        <p:txBody>
          <a:bodyPr/>
          <a:lstStyle/>
          <a:p>
            <a:r>
              <a:rPr lang="en-CA" altLang="es-ES" i="1" smtClean="0"/>
              <a:t>Recent trends, current status and projections</a:t>
            </a:r>
          </a:p>
          <a:p>
            <a:endParaRPr lang="en-CA" altLang="es-ES" smtClean="0"/>
          </a:p>
          <a:p>
            <a:r>
              <a:rPr lang="en-CA" altLang="es-ES" smtClean="0"/>
              <a:t>(Target 2) Important progress has been achieved in incorporating biodiversity values into planning processes and strategies to reduce poverty. There has also been progress when it comes to integrating natural capital into national accounts. Wide variations among countries remain, but international initiatives are helping to reduce these differences. </a:t>
            </a:r>
          </a:p>
          <a:p>
            <a:endParaRPr lang="en-CA" altLang="es-ES" smtClean="0"/>
          </a:p>
          <a:p>
            <a:r>
              <a:rPr lang="en-CA" altLang="es-ES" smtClean="0"/>
              <a:t>Biodiversity values integrated into national and local development and poverty reduction strategies: Differences between regions. Evidence largely based on poverty reduction strategies</a:t>
            </a:r>
          </a:p>
          <a:p>
            <a:endParaRPr lang="en-CA" altLang="es-ES" smtClean="0"/>
          </a:p>
          <a:p>
            <a:r>
              <a:rPr lang="en-CA" altLang="es-ES" smtClean="0"/>
              <a:t>Biodiversity values integrated into national and local </a:t>
            </a:r>
            <a:r>
              <a:rPr lang="es-ES" altLang="es-ES" smtClean="0"/>
              <a:t>planning processes: </a:t>
            </a:r>
            <a:r>
              <a:rPr lang="en-CA" altLang="es-ES" smtClean="0"/>
              <a:t>The evidence shows regional variation and it is not clear if biodiversity is actually taken into </a:t>
            </a:r>
            <a:r>
              <a:rPr lang="es-ES" altLang="es-ES" smtClean="0"/>
              <a:t>consideration</a:t>
            </a:r>
          </a:p>
          <a:p>
            <a:endParaRPr lang="en-CA" altLang="es-ES" smtClean="0"/>
          </a:p>
          <a:p>
            <a:r>
              <a:rPr lang="en-CA" altLang="es-ES" smtClean="0"/>
              <a:t>Biodiversity values incorporated into national accounting, </a:t>
            </a:r>
            <a:r>
              <a:rPr lang="es-ES" altLang="es-ES" smtClean="0"/>
              <a:t>as appropriate: </a:t>
            </a:r>
            <a:r>
              <a:rPr lang="en-CA" altLang="es-ES" smtClean="0"/>
              <a:t>Initiatives such as WAVES show growing trend</a:t>
            </a:r>
          </a:p>
          <a:p>
            <a:r>
              <a:rPr lang="es-ES" altLang="es-ES" smtClean="0"/>
              <a:t>towards such incorporation </a:t>
            </a:r>
          </a:p>
          <a:p>
            <a:endParaRPr lang="es-ES" altLang="es-ES" smtClean="0"/>
          </a:p>
          <a:p>
            <a:r>
              <a:rPr lang="en-CA" altLang="es-ES" smtClean="0"/>
              <a:t>Biodiversity values incorporated into reporting systems: Improved accounting implies improvement in </a:t>
            </a:r>
            <a:r>
              <a:rPr lang="es-ES" altLang="es-ES" smtClean="0"/>
              <a:t>reporting</a:t>
            </a:r>
          </a:p>
          <a:p>
            <a:endParaRPr lang="en-CA" altLang="es-ES" smtClean="0"/>
          </a:p>
          <a:p>
            <a:pPr eaLnBrk="1" hangingPunct="1">
              <a:spcBef>
                <a:spcPct val="0"/>
              </a:spcBef>
            </a:pPr>
            <a:r>
              <a:rPr lang="en-CA" altLang="en-US" smtClean="0"/>
              <a:t>For GBO-4 information from 65 national reports provided by Parties to the Convention on Biological Diversity was assessed</a:t>
            </a:r>
          </a:p>
          <a:p>
            <a:pPr eaLnBrk="1" hangingPunct="1">
              <a:spcBef>
                <a:spcPct val="0"/>
              </a:spcBef>
            </a:pPr>
            <a:endParaRPr lang="en-CA" altLang="en-US" smtClean="0"/>
          </a:p>
          <a:p>
            <a:pPr eaLnBrk="1" hangingPunct="1">
              <a:spcBef>
                <a:spcPct val="0"/>
              </a:spcBef>
            </a:pPr>
            <a:r>
              <a:rPr lang="en-CA" altLang="en-US" smtClean="0"/>
              <a:t>The information shows that for all of the Aichi Biodiversity Targets progress is being made at an insufficient rate to attain the targets by their deadline (yellow area). </a:t>
            </a:r>
          </a:p>
          <a:p>
            <a:pPr eaLnBrk="1" hangingPunct="1">
              <a:spcBef>
                <a:spcPct val="0"/>
              </a:spcBef>
            </a:pPr>
            <a:endParaRPr lang="en-CA" altLang="es-ES" smtClean="0"/>
          </a:p>
        </p:txBody>
      </p:sp>
      <p:sp>
        <p:nvSpPr>
          <p:cNvPr id="90116" name="Slide Number Placeholder 3"/>
          <p:cNvSpPr>
            <a:spLocks noGrp="1"/>
          </p:cNvSpPr>
          <p:nvPr>
            <p:ph type="sldNum" sz="quarter" idx="5"/>
          </p:nvPr>
        </p:nvSpPr>
        <p:spPr bwMode="auto">
          <a:noFill/>
          <a:ln>
            <a:miter lim="800000"/>
            <a:headEnd/>
            <a:tailEnd/>
          </a:ln>
        </p:spPr>
        <p:txBody>
          <a:bodyPr/>
          <a:lstStyle/>
          <a:p>
            <a:fld id="{FF4F8EEE-C369-4670-B365-281D68D2B35C}" type="slidenum">
              <a:rPr lang="en-US" altLang="en-US" smtClean="0">
                <a:ea typeface="ＭＳ Ｐゴシック" pitchFamily="34" charset="-128"/>
              </a:rPr>
              <a:pPr/>
              <a:t>21</a:t>
            </a:fld>
            <a:endParaRPr lang="en-US" altLang="en-US" smtClean="0">
              <a:ea typeface="ＭＳ Ｐゴシック" pitchFamily="34" charset="-128"/>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bwMode="auto">
          <a:noFill/>
          <a:ln>
            <a:solidFill>
              <a:srgbClr val="000000"/>
            </a:solidFill>
            <a:miter lim="800000"/>
            <a:headEnd/>
            <a:tailEnd/>
          </a:ln>
        </p:spPr>
      </p:sp>
      <p:sp>
        <p:nvSpPr>
          <p:cNvPr id="92163" name="Notes Placeholder 2"/>
          <p:cNvSpPr>
            <a:spLocks noGrp="1"/>
          </p:cNvSpPr>
          <p:nvPr>
            <p:ph type="body" idx="1"/>
          </p:nvPr>
        </p:nvSpPr>
        <p:spPr bwMode="auto">
          <a:noFill/>
        </p:spPr>
        <p:txBody>
          <a:bodyPr/>
          <a:lstStyle/>
          <a:p>
            <a:r>
              <a:rPr lang="en-CA" altLang="es-ES" i="1" smtClean="0"/>
              <a:t>Recent trends, current status and projections</a:t>
            </a:r>
          </a:p>
          <a:p>
            <a:endParaRPr lang="en-CA" altLang="es-ES" smtClean="0"/>
          </a:p>
          <a:p>
            <a:r>
              <a:rPr lang="en-CA" altLang="es-ES" smtClean="0"/>
              <a:t>(Target 7) Increased certified forestry, especially in boreal and temperate zones, and increased adoption of good agricultural practices signify more sustainable </a:t>
            </a:r>
            <a:r>
              <a:rPr lang="es-ES" altLang="es-ES" smtClean="0"/>
              <a:t>production. Nevertheless, unsustainable practices </a:t>
            </a:r>
            <a:r>
              <a:rPr lang="en-CA" altLang="es-ES" smtClean="0"/>
              <a:t>in agriculture, aquaculture and forestry still cause substantial environmental degradation and biodiversity loss. </a:t>
            </a:r>
          </a:p>
          <a:p>
            <a:endParaRPr lang="en-CA" altLang="es-ES" smtClean="0"/>
          </a:p>
          <a:p>
            <a:r>
              <a:rPr lang="en-CA" altLang="es-ES" smtClean="0"/>
              <a:t>Areas under agriculture are managed sustainably, ensuring </a:t>
            </a:r>
            <a:r>
              <a:rPr lang="es-ES" altLang="es-ES" smtClean="0"/>
              <a:t>conservation of biodiversity </a:t>
            </a:r>
            <a:r>
              <a:rPr lang="es-ES" altLang="es-ES" b="1" smtClean="0"/>
              <a:t>3: </a:t>
            </a:r>
            <a:r>
              <a:rPr lang="en-CA" altLang="es-ES" smtClean="0"/>
              <a:t>Increasing area under sustainable management, based on organic certification and conservation agriculture. Nutrient use flattening globally. </a:t>
            </a:r>
            <a:r>
              <a:rPr lang="es-ES" altLang="es-ES" smtClean="0"/>
              <a:t>No-till techniques expanding</a:t>
            </a:r>
          </a:p>
          <a:p>
            <a:endParaRPr lang="es-ES" altLang="es-ES" smtClean="0"/>
          </a:p>
          <a:p>
            <a:r>
              <a:rPr lang="en-CA" altLang="es-ES" smtClean="0"/>
              <a:t>Areas under aquaculture are managed sustainably, ensuring </a:t>
            </a:r>
            <a:r>
              <a:rPr lang="es-ES" altLang="es-ES" smtClean="0"/>
              <a:t>conservation of biodiversity </a:t>
            </a:r>
            <a:r>
              <a:rPr lang="es-ES" altLang="es-ES" b="1" smtClean="0"/>
              <a:t>3: </a:t>
            </a:r>
            <a:r>
              <a:rPr lang="en-CA" altLang="es-ES" smtClean="0"/>
              <a:t>Progress with sustainability standards being introduced, but in the context of very rapid expansion. Questions about sustainability of </a:t>
            </a:r>
            <a:r>
              <a:rPr lang="es-ES" altLang="es-ES" smtClean="0"/>
              <a:t>expansion of freshwater aquaculture </a:t>
            </a:r>
          </a:p>
          <a:p>
            <a:endParaRPr lang="es-ES" altLang="es-ES" smtClean="0"/>
          </a:p>
          <a:p>
            <a:r>
              <a:rPr lang="en-CA" altLang="es-ES" smtClean="0"/>
              <a:t>Areas under forestry are managed sustainably, ensuring </a:t>
            </a:r>
            <a:r>
              <a:rPr lang="es-ES" altLang="es-ES" smtClean="0"/>
              <a:t>conservation of biodiversity </a:t>
            </a:r>
            <a:r>
              <a:rPr lang="es-ES" altLang="es-ES" b="1" smtClean="0"/>
              <a:t>3: </a:t>
            </a:r>
            <a:r>
              <a:rPr lang="en-CA" altLang="es-ES" smtClean="0"/>
              <a:t>Increasing forest certification and criterion indicators. Certified forestry mostly in northern countries, much slower in tropical countries</a:t>
            </a:r>
          </a:p>
          <a:p>
            <a:endParaRPr lang="en-CA" altLang="es-ES" smtClean="0"/>
          </a:p>
          <a:p>
            <a:pPr eaLnBrk="1" hangingPunct="1">
              <a:spcBef>
                <a:spcPct val="0"/>
              </a:spcBef>
            </a:pPr>
            <a:r>
              <a:rPr lang="en-CA" altLang="en-US" smtClean="0"/>
              <a:t>For GBO-4 information from 65 national reports provided by Parties to the Convention on Biological Diversity was assessed</a:t>
            </a:r>
          </a:p>
          <a:p>
            <a:pPr eaLnBrk="1" hangingPunct="1">
              <a:spcBef>
                <a:spcPct val="0"/>
              </a:spcBef>
            </a:pPr>
            <a:endParaRPr lang="en-CA" altLang="en-US" smtClean="0"/>
          </a:p>
          <a:p>
            <a:pPr eaLnBrk="1" hangingPunct="1">
              <a:spcBef>
                <a:spcPct val="0"/>
              </a:spcBef>
            </a:pPr>
            <a:r>
              <a:rPr lang="en-CA" altLang="en-US" smtClean="0"/>
              <a:t>The information shows that for all of the Aichi Biodiversity Targets progress is being made at an insufficient rate to attain the targets by their deadline (yellow area). </a:t>
            </a:r>
            <a:endParaRPr lang="en-CA" altLang="es-ES" smtClean="0"/>
          </a:p>
        </p:txBody>
      </p:sp>
      <p:sp>
        <p:nvSpPr>
          <p:cNvPr id="92164" name="Slide Number Placeholder 3"/>
          <p:cNvSpPr>
            <a:spLocks noGrp="1"/>
          </p:cNvSpPr>
          <p:nvPr>
            <p:ph type="sldNum" sz="quarter" idx="5"/>
          </p:nvPr>
        </p:nvSpPr>
        <p:spPr bwMode="auto">
          <a:noFill/>
          <a:ln>
            <a:miter lim="800000"/>
            <a:headEnd/>
            <a:tailEnd/>
          </a:ln>
        </p:spPr>
        <p:txBody>
          <a:bodyPr/>
          <a:lstStyle/>
          <a:p>
            <a:fld id="{A4ECE697-94BC-4F6B-A385-E45A8F698808}" type="slidenum">
              <a:rPr lang="en-US" altLang="en-US" smtClean="0">
                <a:ea typeface="ＭＳ Ｐゴシック" pitchFamily="34" charset="-128"/>
              </a:rPr>
              <a:pPr/>
              <a:t>22</a:t>
            </a:fld>
            <a:endParaRPr lang="en-US" altLang="en-US" smtClean="0">
              <a:ea typeface="ＭＳ Ｐゴシック" pitchFamily="34"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3186" name="Slide Image Placeholder 1"/>
          <p:cNvSpPr>
            <a:spLocks noGrp="1" noRot="1" noChangeAspect="1" noTextEdit="1"/>
          </p:cNvSpPr>
          <p:nvPr>
            <p:ph type="sldImg"/>
          </p:nvPr>
        </p:nvSpPr>
        <p:spPr bwMode="auto">
          <a:noFill/>
          <a:ln>
            <a:solidFill>
              <a:srgbClr val="000000"/>
            </a:solidFill>
            <a:miter lim="800000"/>
            <a:headEnd/>
            <a:tailEnd/>
          </a:ln>
        </p:spPr>
      </p:sp>
      <p:sp>
        <p:nvSpPr>
          <p:cNvPr id="93187" name="Notes Placeholder 2"/>
          <p:cNvSpPr>
            <a:spLocks noGrp="1"/>
          </p:cNvSpPr>
          <p:nvPr>
            <p:ph type="body" idx="1"/>
          </p:nvPr>
        </p:nvSpPr>
        <p:spPr bwMode="auto">
          <a:noFill/>
        </p:spPr>
        <p:txBody>
          <a:bodyPr/>
          <a:lstStyle/>
          <a:p>
            <a:r>
              <a:rPr lang="en-CA" altLang="es-ES" i="1" smtClean="0"/>
              <a:t>Recent trends, current status and projections</a:t>
            </a:r>
          </a:p>
          <a:p>
            <a:endParaRPr lang="es-ES" altLang="es-ES" smtClean="0"/>
          </a:p>
          <a:p>
            <a:r>
              <a:rPr lang="en-CA" altLang="es-ES" smtClean="0"/>
              <a:t>(Target 18) </a:t>
            </a:r>
            <a:r>
              <a:rPr lang="es-ES" altLang="es-ES" smtClean="0"/>
              <a:t>Traditional knowledge continues </a:t>
            </a:r>
            <a:r>
              <a:rPr lang="en-CA" altLang="es-ES" smtClean="0"/>
              <a:t>to decline as indicated by the loss of linguistic diversity and large-scale displacement of indigenous and local communities, although this trend is reversed in some places through growing interest in traditional cultures and involvement of local communities in management of protected areas. </a:t>
            </a:r>
          </a:p>
          <a:p>
            <a:endParaRPr lang="en-CA" altLang="es-ES" smtClean="0"/>
          </a:p>
          <a:p>
            <a:r>
              <a:rPr lang="en-CA" altLang="es-ES" smtClean="0"/>
              <a:t>Traditional knowledge, innovations and practices of indigenous and local communities are respected </a:t>
            </a:r>
            <a:r>
              <a:rPr lang="es-ES" altLang="es-ES" b="1" smtClean="0"/>
              <a:t>3: </a:t>
            </a:r>
            <a:r>
              <a:rPr lang="en-CA" altLang="es-ES" smtClean="0"/>
              <a:t>Processes are under way internationally and in a number of countries to strengthen respect for, recognition and promotion of, traditional knowledge and customary sustainable use</a:t>
            </a:r>
          </a:p>
          <a:p>
            <a:endParaRPr lang="en-CA" altLang="es-ES" smtClean="0"/>
          </a:p>
          <a:p>
            <a:r>
              <a:rPr lang="en-CA" altLang="es-ES" smtClean="0"/>
              <a:t>Traditional knowledge, innovations and practices are fully integrated and reflected in implementation of the </a:t>
            </a:r>
            <a:r>
              <a:rPr lang="es-ES" altLang="es-ES" smtClean="0"/>
              <a:t>Convention … </a:t>
            </a:r>
            <a:r>
              <a:rPr lang="es-ES" altLang="es-ES" b="1" smtClean="0"/>
              <a:t>3: </a:t>
            </a:r>
            <a:r>
              <a:rPr lang="en-CA" altLang="es-ES" smtClean="0"/>
              <a:t>Traditional knowledge and customary sustainable use need to be further integrated across all relevant actions under the Convention</a:t>
            </a:r>
          </a:p>
          <a:p>
            <a:endParaRPr lang="en-CA" altLang="es-ES" smtClean="0"/>
          </a:p>
          <a:p>
            <a:r>
              <a:rPr lang="en-CA" altLang="es-ES" smtClean="0"/>
              <a:t>… with the full and effective participation of indigenous and </a:t>
            </a:r>
            <a:r>
              <a:rPr lang="es-ES" altLang="es-ES" smtClean="0"/>
              <a:t>local communities </a:t>
            </a:r>
            <a:r>
              <a:rPr lang="es-ES" altLang="es-ES" b="1" smtClean="0"/>
              <a:t>3: </a:t>
            </a:r>
            <a:r>
              <a:rPr lang="en-CA" altLang="es-ES" smtClean="0"/>
              <a:t>Efforts continue to enhance the capacities of indigenous and local communities to participate meaningfully in relevant processes locally, nationally and internationally but limited funding </a:t>
            </a:r>
            <a:r>
              <a:rPr lang="es-ES" altLang="es-ES" smtClean="0"/>
              <a:t>and capacity remain obstacles</a:t>
            </a:r>
          </a:p>
          <a:p>
            <a:endParaRPr lang="en-CA" altLang="es-ES" smtClean="0"/>
          </a:p>
          <a:p>
            <a:pPr eaLnBrk="1" hangingPunct="1">
              <a:spcBef>
                <a:spcPct val="0"/>
              </a:spcBef>
            </a:pPr>
            <a:r>
              <a:rPr lang="en-CA" altLang="en-US" smtClean="0"/>
              <a:t>For GBO-4 information from 65 national reports provided by Parties to the Convention on Biological Diversity was assessed</a:t>
            </a:r>
          </a:p>
          <a:p>
            <a:pPr eaLnBrk="1" hangingPunct="1">
              <a:spcBef>
                <a:spcPct val="0"/>
              </a:spcBef>
            </a:pPr>
            <a:endParaRPr lang="en-CA" altLang="en-US" smtClean="0"/>
          </a:p>
          <a:p>
            <a:pPr eaLnBrk="1" hangingPunct="1">
              <a:spcBef>
                <a:spcPct val="0"/>
              </a:spcBef>
            </a:pPr>
            <a:r>
              <a:rPr lang="en-CA" altLang="en-US" smtClean="0"/>
              <a:t>The information shows that for all of the Aichi Biodiversity Targets progress is being made at an insufficient rate to attain the targets by their deadline (yellow area). </a:t>
            </a:r>
            <a:endParaRPr lang="en-CA" altLang="es-ES" smtClean="0"/>
          </a:p>
        </p:txBody>
      </p:sp>
      <p:sp>
        <p:nvSpPr>
          <p:cNvPr id="93188" name="Slide Number Placeholder 3"/>
          <p:cNvSpPr>
            <a:spLocks noGrp="1"/>
          </p:cNvSpPr>
          <p:nvPr>
            <p:ph type="sldNum" sz="quarter" idx="5"/>
          </p:nvPr>
        </p:nvSpPr>
        <p:spPr bwMode="auto">
          <a:noFill/>
          <a:ln>
            <a:miter lim="800000"/>
            <a:headEnd/>
            <a:tailEnd/>
          </a:ln>
        </p:spPr>
        <p:txBody>
          <a:bodyPr/>
          <a:lstStyle/>
          <a:p>
            <a:fld id="{24066B21-6969-4DD7-9C8B-CC3D2E52CC19}" type="slidenum">
              <a:rPr lang="en-US" altLang="en-US" smtClean="0">
                <a:ea typeface="ＭＳ Ｐゴシック" pitchFamily="34" charset="-128"/>
              </a:rPr>
              <a:pPr/>
              <a:t>23</a:t>
            </a:fld>
            <a:endParaRPr lang="en-US" altLang="en-US" smtClean="0">
              <a:ea typeface="ＭＳ Ｐゴシック" pitchFamily="34"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bwMode="auto">
          <a:noFill/>
          <a:ln>
            <a:solidFill>
              <a:srgbClr val="000000"/>
            </a:solidFill>
            <a:miter lim="800000"/>
            <a:headEnd/>
            <a:tailEnd/>
          </a:ln>
        </p:spPr>
      </p:sp>
      <p:sp>
        <p:nvSpPr>
          <p:cNvPr id="94211" name="Notes Placeholder 2"/>
          <p:cNvSpPr>
            <a:spLocks noGrp="1"/>
          </p:cNvSpPr>
          <p:nvPr>
            <p:ph type="body" idx="1"/>
          </p:nvPr>
        </p:nvSpPr>
        <p:spPr bwMode="auto">
          <a:noFill/>
        </p:spPr>
        <p:txBody>
          <a:bodyPr/>
          <a:lstStyle/>
          <a:p>
            <a:r>
              <a:rPr lang="en-CA" altLang="es-ES" smtClean="0"/>
              <a:t>Mobilization of financial resources implementing the Strategic Plan for Biodiversity 2011–2020 from all sources has increased substantially from 2010 levels </a:t>
            </a:r>
            <a:r>
              <a:rPr lang="es-ES" altLang="es-ES" b="1" smtClean="0"/>
              <a:t>3: </a:t>
            </a:r>
            <a:r>
              <a:rPr lang="en-CA" altLang="es-ES" smtClean="0"/>
              <a:t>Limited information on many funding sources, including domestic funding, innovative financial mechanisms, and the private sector. General increase in bilateral ODA against 2006–2010 </a:t>
            </a:r>
            <a:r>
              <a:rPr lang="es-ES" altLang="es-ES" smtClean="0"/>
              <a:t>baseline.</a:t>
            </a:r>
          </a:p>
          <a:p>
            <a:endParaRPr lang="en-CA" altLang="en-US" smtClean="0">
              <a:ea typeface="ＭＳ Ｐゴシック" pitchFamily="34" charset="-128"/>
            </a:endParaRPr>
          </a:p>
          <a:p>
            <a:pPr eaLnBrk="1" hangingPunct="1">
              <a:spcBef>
                <a:spcPct val="0"/>
              </a:spcBef>
            </a:pPr>
            <a:r>
              <a:rPr lang="en-CA" altLang="en-US" smtClean="0"/>
              <a:t>For GBO-4 information from 65 national reports provided by Parties to the Convention on Biological Diversity was assessed</a:t>
            </a:r>
          </a:p>
          <a:p>
            <a:pPr eaLnBrk="1" hangingPunct="1">
              <a:spcBef>
                <a:spcPct val="0"/>
              </a:spcBef>
            </a:pPr>
            <a:endParaRPr lang="en-CA" altLang="en-US" smtClean="0"/>
          </a:p>
          <a:p>
            <a:pPr eaLnBrk="1" hangingPunct="1">
              <a:spcBef>
                <a:spcPct val="0"/>
              </a:spcBef>
            </a:pPr>
            <a:r>
              <a:rPr lang="en-CA" altLang="en-US" smtClean="0"/>
              <a:t>The information shows that for all of the Aichi Biodiversity Targets progress is being made at an insufficient rate to attain the targets by their deadline (yellow area). </a:t>
            </a:r>
            <a:endParaRPr lang="en-US" altLang="en-US" smtClean="0">
              <a:ea typeface="ＭＳ Ｐゴシック" pitchFamily="34" charset="-128"/>
            </a:endParaRPr>
          </a:p>
        </p:txBody>
      </p:sp>
      <p:sp>
        <p:nvSpPr>
          <p:cNvPr id="94212" name="Slide Number Placeholder 3"/>
          <p:cNvSpPr>
            <a:spLocks noGrp="1"/>
          </p:cNvSpPr>
          <p:nvPr>
            <p:ph type="sldNum" sz="quarter" idx="5"/>
          </p:nvPr>
        </p:nvSpPr>
        <p:spPr bwMode="auto">
          <a:noFill/>
          <a:ln>
            <a:miter lim="800000"/>
            <a:headEnd/>
            <a:tailEnd/>
          </a:ln>
        </p:spPr>
        <p:txBody>
          <a:bodyPr/>
          <a:lstStyle/>
          <a:p>
            <a:fld id="{19A2A9CB-9EDF-4B53-8D44-06D8898E73A8}" type="slidenum">
              <a:rPr lang="en-US" altLang="en-US" smtClean="0">
                <a:ea typeface="ＭＳ Ｐゴシック" pitchFamily="34" charset="-128"/>
              </a:rPr>
              <a:pPr/>
              <a:t>26</a:t>
            </a:fld>
            <a:endParaRPr lang="en-US" altLang="en-US" smtClean="0">
              <a:ea typeface="ＭＳ Ｐゴシック"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5778" name="Slide Image Placeholder 1"/>
          <p:cNvSpPr>
            <a:spLocks noGrp="1" noRot="1" noChangeAspect="1" noTextEdit="1"/>
          </p:cNvSpPr>
          <p:nvPr>
            <p:ph type="sldImg"/>
          </p:nvPr>
        </p:nvSpPr>
        <p:spPr bwMode="auto">
          <a:noFill/>
          <a:ln>
            <a:solidFill>
              <a:srgbClr val="000000"/>
            </a:solidFill>
            <a:miter lim="800000"/>
            <a:headEnd/>
            <a:tailEnd/>
          </a:ln>
        </p:spPr>
      </p:sp>
      <p:sp>
        <p:nvSpPr>
          <p:cNvPr id="75779" name="Notes Placeholder 2"/>
          <p:cNvSpPr>
            <a:spLocks noGrp="1"/>
          </p:cNvSpPr>
          <p:nvPr>
            <p:ph type="body" idx="1"/>
          </p:nvPr>
        </p:nvSpPr>
        <p:spPr bwMode="auto">
          <a:noFill/>
        </p:spPr>
        <p:txBody>
          <a:bodyPr/>
          <a:lstStyle/>
          <a:p>
            <a:pPr eaLnBrk="1" hangingPunct="1">
              <a:spcBef>
                <a:spcPct val="0"/>
              </a:spcBef>
            </a:pPr>
            <a:endParaRPr lang="pt-BR" altLang="en-US" sz="2800" dirty="0" smtClean="0">
              <a:solidFill>
                <a:srgbClr val="008000"/>
              </a:solidFill>
            </a:endParaRPr>
          </a:p>
        </p:txBody>
      </p:sp>
      <p:sp>
        <p:nvSpPr>
          <p:cNvPr id="75780" name="Slide Number Placeholder 3"/>
          <p:cNvSpPr>
            <a:spLocks noGrp="1"/>
          </p:cNvSpPr>
          <p:nvPr>
            <p:ph type="sldNum" sz="quarter" idx="5"/>
          </p:nvPr>
        </p:nvSpPr>
        <p:spPr bwMode="auto">
          <a:noFill/>
          <a:ln>
            <a:miter lim="800000"/>
            <a:headEnd/>
            <a:tailEnd/>
          </a:ln>
        </p:spPr>
        <p:txBody>
          <a:bodyPr/>
          <a:lstStyle/>
          <a:p>
            <a:fld id="{10792B7B-C4D3-4C37-9B7D-7B84E8667E8B}" type="slidenum">
              <a:rPr lang="en-US" altLang="en-US" smtClean="0">
                <a:ea typeface="ＭＳ Ｐゴシック" pitchFamily="34" charset="-128"/>
              </a:rPr>
              <a:pPr/>
              <a:t>2</a:t>
            </a:fld>
            <a:endParaRPr lang="en-US" altLang="en-US" smtClean="0">
              <a:ea typeface="ＭＳ Ｐゴシック" pitchFamily="34"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bwMode="auto">
          <a:noFill/>
          <a:ln>
            <a:solidFill>
              <a:srgbClr val="000000"/>
            </a:solidFill>
            <a:miter lim="800000"/>
            <a:headEnd/>
            <a:tailEnd/>
          </a:ln>
        </p:spPr>
      </p:sp>
      <p:sp>
        <p:nvSpPr>
          <p:cNvPr id="95235" name="Notes Placeholder 2"/>
          <p:cNvSpPr>
            <a:spLocks noGrp="1"/>
          </p:cNvSpPr>
          <p:nvPr>
            <p:ph type="body" idx="1"/>
          </p:nvPr>
        </p:nvSpPr>
        <p:spPr bwMode="auto">
          <a:noFill/>
        </p:spPr>
        <p:txBody>
          <a:bodyPr/>
          <a:lstStyle/>
          <a:p>
            <a:r>
              <a:rPr lang="en-CA" altLang="es-ES" smtClean="0"/>
              <a:t>T20</a:t>
            </a:r>
            <a:endParaRPr lang="es-ES" altLang="es-ES" smtClean="0"/>
          </a:p>
          <a:p>
            <a:r>
              <a:rPr lang="en-CA" altLang="es-ES" smtClean="0"/>
              <a:t>Decision XII/3: Resource mobilization</a:t>
            </a:r>
            <a:endParaRPr lang="es-ES" altLang="es-ES" smtClean="0"/>
          </a:p>
          <a:p>
            <a:r>
              <a:rPr lang="en-CA" altLang="es-ES" smtClean="0"/>
              <a:t>Decision XII/30: Financial mechanism</a:t>
            </a:r>
            <a:endParaRPr lang="es-ES" altLang="es-ES" smtClean="0"/>
          </a:p>
          <a:p>
            <a:pPr eaLnBrk="1" hangingPunct="1">
              <a:spcBef>
                <a:spcPct val="0"/>
              </a:spcBef>
            </a:pPr>
            <a:endParaRPr lang="en-CA" altLang="en-US" smtClean="0"/>
          </a:p>
          <a:p>
            <a:r>
              <a:rPr lang="en-CA" altLang="es-ES" smtClean="0"/>
              <a:t>In decision XII/3 on resource mobilization, the Conference of the Parties recognizes that resource mobilization for implementing the Strategic Plan for Biodiversity 2011-2020 and the Aichi Biodiversity Targets has an important role to play in the Financing For Development process, and the post-2015 United Nations Sustainable Development Agenda, and the critical importance of domestic resource mobilization for implementing the Strategic Plan for Biodiversity 2011-2020, and acknowledges that, in many developing countries, domestic resources already cover the largest share of biodiversity-related resource mobilization.</a:t>
            </a:r>
            <a:br>
              <a:rPr lang="en-CA" altLang="es-ES" smtClean="0"/>
            </a:br>
            <a:endParaRPr lang="en-CA" altLang="es-ES" smtClean="0"/>
          </a:p>
          <a:p>
            <a:r>
              <a:rPr lang="en-CA" altLang="es-ES" b="1" smtClean="0"/>
              <a:t>Targets for resource mobilization</a:t>
            </a:r>
            <a:r>
              <a:rPr lang="en-CA" altLang="es-ES" smtClean="0"/>
              <a:t/>
            </a:r>
            <a:br>
              <a:rPr lang="en-CA" altLang="es-ES" smtClean="0"/>
            </a:br>
            <a:endParaRPr lang="en-CA" altLang="es-ES" smtClean="0"/>
          </a:p>
          <a:p>
            <a:r>
              <a:rPr lang="en-CA" altLang="es-ES" smtClean="0"/>
              <a:t>Decision XII/3 reaffirms its commitment to an overall substantial increase in total biodiversity-related funding for the implementation of the Strategic Plan for Biodiversity 2011–2020 from a variety of sources, and adopts an addition targets for resource mobilization: mobilize domestic financial resources from all sources to reduce the gap between identified needs and available resources at domestic level, for effectively implementing by 2020 Parties’ national biodiversity strategies and action plans. It urges Parties and other Governments, with the support of international and regional organizations, to develop their national resource mobilization strategies or finance plans consistent with identified needs and priorities, using the targets for resource mobilization as a flexible framework.</a:t>
            </a:r>
            <a:br>
              <a:rPr lang="en-CA" altLang="es-ES" smtClean="0"/>
            </a:br>
            <a:endParaRPr lang="en-CA" altLang="es-ES" smtClean="0"/>
          </a:p>
          <a:p>
            <a:r>
              <a:rPr lang="en-CA" altLang="es-ES" smtClean="0"/>
              <a:t>The decision further decides to review, at the thirteenth meeting of the Conference of the Parties, progress towards the above targets, and their adequacy, and to consider the need for appropriate action, based on information provided by Parties through the Financial Reporting Framework, including their respective identified resource needs, and taking into account their absorption capacities.</a:t>
            </a:r>
            <a:br>
              <a:rPr lang="en-CA" altLang="es-ES" smtClean="0"/>
            </a:br>
            <a:endParaRPr lang="en-CA" altLang="es-ES" smtClean="0"/>
          </a:p>
          <a:p>
            <a:r>
              <a:rPr lang="en-CA" altLang="es-ES" b="1" smtClean="0"/>
              <a:t>Strategy for resource mobilization</a:t>
            </a:r>
            <a:r>
              <a:rPr lang="en-CA" altLang="es-ES" smtClean="0"/>
              <a:t/>
            </a:r>
            <a:br>
              <a:rPr lang="en-CA" altLang="es-ES" smtClean="0"/>
            </a:br>
            <a:endParaRPr lang="en-CA" altLang="es-ES" smtClean="0"/>
          </a:p>
          <a:p>
            <a:r>
              <a:rPr lang="en-CA" altLang="es-ES" smtClean="0"/>
              <a:t>Decision XII/3 extends the strategy for resource mobilization in support of the achievement of the Convention’s three objectives until 2020. It welcomes the second report of the High-level Panel on the Global Assessment of Resources for Implementing the Strategic Plan for Biodiversity 2011-2020, and encourages Parties to consider its findings and the implementation of its recommendations.</a:t>
            </a:r>
            <a:br>
              <a:rPr lang="en-CA" altLang="es-ES" smtClean="0"/>
            </a:br>
            <a:endParaRPr lang="en-CA" altLang="es-ES" smtClean="0"/>
          </a:p>
          <a:p>
            <a:r>
              <a:rPr lang="en-CA" altLang="es-ES" smtClean="0"/>
              <a:t>The decision welcomes the list of concrete and effective actions, as a flexible framework to complement the strategy for resource mobilization, and encourages Parties to make use of the strategy along with the list, as appropriate, for achieving Aichi Biodiversity Target 20 and associated financial targets.</a:t>
            </a:r>
            <a:br>
              <a:rPr lang="en-CA" altLang="es-ES" smtClean="0"/>
            </a:br>
            <a:endParaRPr lang="en-CA" altLang="es-ES" smtClean="0"/>
          </a:p>
          <a:p>
            <a:r>
              <a:rPr lang="en-CA" altLang="es-ES" b="1" smtClean="0"/>
              <a:t>Voluntary guidelines on safeguards</a:t>
            </a:r>
            <a:r>
              <a:rPr lang="en-CA" altLang="es-ES" smtClean="0"/>
              <a:t/>
            </a:r>
            <a:br>
              <a:rPr lang="en-CA" altLang="es-ES" smtClean="0"/>
            </a:br>
            <a:endParaRPr lang="en-CA" altLang="es-ES" smtClean="0"/>
          </a:p>
          <a:p>
            <a:r>
              <a:rPr lang="en-CA" altLang="es-ES" smtClean="0"/>
              <a:t>Decision XII/3 adopts the voluntary guidelines on safeguards in biodiversity financing mechanisms, and urges Parties, other Governments, business organizations and other stakeholders to take the voluntary guidelines on safeguards in biodiversity financing mechanisms into account when selecting, designing and implementing biodiversity financing mechanisms, and when developing instrument-specific safeguards for them, with a view to effectively harnessing their positive effects and avoiding or mitigating negative effects, and to consider undertaking, as appropriate, a review and assessment of existing legislation and policies governing biodiversity financing mechanisms, with a view to identifying opportunities for mainstreaming biodiversity and strengthening current policies and their complementary safeguards, and to make information on this work available to the Executive Secretary, including practical experiences and lessons learned.</a:t>
            </a:r>
            <a:br>
              <a:rPr lang="en-CA" altLang="es-ES" smtClean="0"/>
            </a:br>
            <a:endParaRPr lang="en-CA" altLang="es-ES" smtClean="0"/>
          </a:p>
          <a:p>
            <a:r>
              <a:rPr lang="en-CA" altLang="es-ES" smtClean="0"/>
              <a:t>The decision requests the Executive Secretary to compile a synthesis of the information provided by Parties for consideration by the Subsidiary Body for Implementation, at its first meeting.</a:t>
            </a:r>
            <a:br>
              <a:rPr lang="en-CA" altLang="es-ES" smtClean="0"/>
            </a:br>
            <a:endParaRPr lang="en-CA" altLang="es-ES" smtClean="0"/>
          </a:p>
          <a:p>
            <a:r>
              <a:rPr lang="en-CA" altLang="es-ES" b="1" smtClean="0"/>
              <a:t>Modalities and milestones for incentive reform</a:t>
            </a:r>
            <a:r>
              <a:rPr lang="en-CA" altLang="es-ES" smtClean="0"/>
              <a:t/>
            </a:r>
            <a:br>
              <a:rPr lang="en-CA" altLang="es-ES" smtClean="0"/>
            </a:br>
            <a:r>
              <a:rPr lang="en-CA" altLang="es-ES" smtClean="0"/>
              <a:t>Decision XII/3 adopts the milestones, as contained in annex I to the present decision, as a flexible framework for the full implementation of Aichi Biodiversity Target 3, in a manner that is consistent and in harmony with the Convention and other relevant international obligations, taking into account national socioeconomic conditions, and invites Parties to report progress in achieving these milestones, as well as any additional milestones and timelines established at the national level, through their national reports or, as appropriate, through the online reporting framework on implementing the Strategic Plan for Biodiversity 2011-2020 and the Aichi Biodiversity Targets, and, in submitting to the Executive Secretary the information referred to in paragraph 28 below in their national reports, to include in particular information on practical experiences in the implementation of biodiversity-related positive incentives and lessons learned in applying options for overcoming obstacles encountered in implementing policies for addressing harmful incentives.</a:t>
            </a:r>
            <a:br>
              <a:rPr lang="en-CA" altLang="es-ES" smtClean="0"/>
            </a:br>
            <a:endParaRPr lang="en-CA" altLang="es-ES" smtClean="0"/>
          </a:p>
          <a:p>
            <a:r>
              <a:rPr lang="en-CA" altLang="es-ES" b="1" smtClean="0"/>
              <a:t>Financial reporting, transparency and accessibility of information</a:t>
            </a:r>
            <a:r>
              <a:rPr lang="en-CA" altLang="es-ES" smtClean="0"/>
              <a:t/>
            </a:r>
            <a:br>
              <a:rPr lang="en-CA" altLang="es-ES" smtClean="0"/>
            </a:br>
            <a:r>
              <a:rPr lang="en-CA" altLang="es-ES" smtClean="0"/>
              <a:t>Decision XII/3 adopts the revised Financial Reporting Framework, and requests the Executive Secretary to make the revised financial reporting framework available online to Parties and other Governments no later than 1 June 2015, and invites Parties and other Governments to report thereon, using online reporting systems, where feasible, by 31 December 2015. It also requests the Executive Secretary to integrate the financial reporting framework into the draft guidelines for the sixth national report, in a manner that maintains consistency between the formats for the fifth and sixth national reports as per paragraph 10 of decision X/10, in order to allow for long-term tracking of progress towards the achievement of all the Aichi Biodiversity Targets in an integrated and coordinated manner. The Executive Secretary is also requested to develop, for consideration by the Subsidiary Body on Implementation at its first meeting, options for strengthening systems of information on biodiversity-related international financial resource flows to developing countries, as well as on domestic resource flows, making use of the Financial Reporting Framework, with a view to further increasing transparency and accessibility of information to support the implementation of Article 20 of the Convention.</a:t>
            </a:r>
            <a:br>
              <a:rPr lang="en-CA" altLang="es-ES" smtClean="0"/>
            </a:br>
            <a:r>
              <a:rPr lang="en-CA" altLang="es-ES" smtClean="0"/>
              <a:t>The decision urges Parties and other Governments to report on their contribution to the collective efforts to reach the global targets for resource mobilization, against the established baseline, in their sixth national reports as well as subsequent national reports, and requests the Executive Secretary: to initiate technical work, subject to the availability of resources and in close cooperation with Parties as well as relevant international organizations, such as the United Nations Development Programme and the World Bank, by organizing a technical expert workshop on identifying, accessing, compiling and aggregating domestic and international biodiversity-related investments and impacts, with a view to (i) presenting, sharing and reviewing existing national experiences; (ii) assessing experiences and methodologies applied in other sectors with a view to identifying opportunities for methodological transfer; and (iii) identifying options for convergence towards, and possible elements of, a common methodology; and to make the report of the workshop available as an element of voluntary guidance for Parties, with a view to facilitating financial reporting on domestic expenditures and the development of national finance plans;</a:t>
            </a:r>
            <a:br>
              <a:rPr lang="en-CA" altLang="es-ES" smtClean="0"/>
            </a:br>
            <a:endParaRPr lang="en-CA" altLang="es-ES" smtClean="0"/>
          </a:p>
          <a:p>
            <a:r>
              <a:rPr lang="en-CA" altLang="es-ES" b="1" smtClean="0"/>
              <a:t>Collective action of indigenous and local communities</a:t>
            </a:r>
            <a:r>
              <a:rPr lang="en-CA" altLang="es-ES" smtClean="0"/>
              <a:t/>
            </a:r>
            <a:br>
              <a:rPr lang="en-CA" altLang="es-ES" smtClean="0"/>
            </a:br>
            <a:r>
              <a:rPr lang="en-CA" altLang="es-ES" smtClean="0"/>
              <a:t>Decision XII/3 recognizes, in the financial reporting framework, the role of collective action, including by indigenous and local communities, and non-market-based approaches for mobilizing resources for achieving the objectives of the Convention, including approaches such as community-based natural resource management, shared governance or joint management of protected areas, or through indigenous and community conserved territories and areas, and resolves to include activities that encourage and support such approaches into reporting under the Convention. It takes note of the report “Conceptual and Methodological Framework for Evaluating the Contribution of Collective Action to Biodiversity Conservation” and its summary, and invites Parties, other Governments, and relevant stakeholder organizations to consider the following steps for its further development: (a) To evaluate the contribution of collective action to biodiversity conservation and resource mobilization, including by establishing pilot projects, making use of, and further developing, as appropriate, the “Conceptual and Methodological Framework for Evaluating the Contribution of Collective Action to Biodiversity Conservation” , and other experiences; (b) To provide, within available resources, financial and technical assistance to developing country Parties and Parties with economies in transition for undertaking activities referred to in subparagraph (a) above; (c) To provide, through the Financial Reporting Framework and other means, information on the contribution of collective action to biodiversity conservation, including on experiences and lessons learned in applying pertinent methodologies.</a:t>
            </a:r>
            <a:br>
              <a:rPr lang="en-CA" altLang="es-ES" smtClean="0"/>
            </a:br>
            <a:endParaRPr lang="en-CA" altLang="es-ES" smtClean="0"/>
          </a:p>
          <a:p>
            <a:r>
              <a:rPr lang="en-CA" altLang="es-ES" smtClean="0"/>
              <a:t>The decision requests the Executive Secretary, subject to the availability of resources, to facilitate the exchange of views and experiences on collective action of indigenous and local communities and make this information available through the clearing house mechanism of the Convention and to the Subsidiary Body on Implementation at its first meeting for its consideration for update and provision of relevant guidelines.</a:t>
            </a:r>
            <a:br>
              <a:rPr lang="en-CA" altLang="es-ES" smtClean="0"/>
            </a:br>
            <a:endParaRPr lang="en-CA" altLang="es-ES" smtClean="0"/>
          </a:p>
          <a:p>
            <a:r>
              <a:rPr lang="en-CA" altLang="es-ES" b="1" smtClean="0"/>
              <a:t>Global monitoring report</a:t>
            </a:r>
            <a:r>
              <a:rPr lang="en-CA" altLang="es-ES" smtClean="0"/>
              <a:t/>
            </a:r>
            <a:br>
              <a:rPr lang="en-CA" altLang="es-ES" smtClean="0"/>
            </a:br>
            <a:r>
              <a:rPr lang="en-CA" altLang="es-ES" smtClean="0"/>
              <a:t>Decision XII/3 welcomes the global monitoring report on the implementation of the strategy for resource mobilization and encourages Parties to consider its findings, and further requests the Executive Secretary to include in the Global Monitoring Report on the Implementation of the Strategy for Resource Mobilization, available quantitative information on funding sources and flows as well as information on progress made in replicating and upscaling successful biodiversity financing mechanisms, as well as to further update and populate the clearing house mechanism of the Convention, with a view to sharing pertinent national programmes and initiatives and associated good practices and lessons learned.</a:t>
            </a:r>
            <a:br>
              <a:rPr lang="en-CA" altLang="es-ES" smtClean="0"/>
            </a:br>
            <a:endParaRPr lang="en-CA" altLang="es-ES" smtClean="0"/>
          </a:p>
          <a:p>
            <a:r>
              <a:rPr lang="en-CA" altLang="es-ES" b="1" smtClean="0"/>
              <a:t>Technical support and capacity-building</a:t>
            </a:r>
            <a:r>
              <a:rPr lang="en-CA" altLang="es-ES" smtClean="0"/>
              <a:t/>
            </a:r>
            <a:br>
              <a:rPr lang="en-CA" altLang="es-ES" smtClean="0"/>
            </a:br>
            <a:r>
              <a:rPr lang="en-CA" altLang="es-ES" smtClean="0"/>
              <a:t>Decision XII/3 notes several initiatives and organizations: the Bio-Bridge Initiative; the Development Assistance Committee of the Organisation for Economic Co-operation and Development; the Biodiversity Finance Initiative of the United Nations Development Programme; the Food and Agriculture Organization of the United Nations, the United Nations Conference on Trade and Development, the United Nations Development Programme, the United Nations Environment Programme and its initiative on the Economics of Ecosystems and Biodiversity, the International Union for Conservation of Nature (IUCN), the World Trade Organization. It requests the Executive Secretary to continue and further strengthen cooperation with relevant organizations and initiatives, with a view to catalysing and supporting the provision of technical guidance and capacity-building on financial reporting, the identification of funding needs, gaps, and priorities, and the development of national resource mobilization strategies, and, in line with the programme of work on incentive measures, on the implementation of the milestones for the full operationalization of Aichi Biodiversity Target 3, including, subject to the availability of financial resources, by organizing workshops on these matters.</a:t>
            </a:r>
            <a:endParaRPr lang="en-CA" altLang="en-US" smtClean="0"/>
          </a:p>
        </p:txBody>
      </p:sp>
      <p:sp>
        <p:nvSpPr>
          <p:cNvPr id="95236" name="Slide Number Placeholder 3"/>
          <p:cNvSpPr>
            <a:spLocks noGrp="1"/>
          </p:cNvSpPr>
          <p:nvPr>
            <p:ph type="sldNum" sz="quarter" idx="5"/>
          </p:nvPr>
        </p:nvSpPr>
        <p:spPr bwMode="auto">
          <a:noFill/>
          <a:ln>
            <a:miter lim="800000"/>
            <a:headEnd/>
            <a:tailEnd/>
          </a:ln>
        </p:spPr>
        <p:txBody>
          <a:bodyPr/>
          <a:lstStyle/>
          <a:p>
            <a:fld id="{FAD13DDE-92A1-4AF0-802B-61CCAD3E8DB4}" type="slidenum">
              <a:rPr lang="en-CA" altLang="en-US" smtClean="0"/>
              <a:pPr/>
              <a:t>27</a:t>
            </a:fld>
            <a:endParaRPr lang="en-CA" alt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a:solidFill>
                  <a:srgbClr val="FFFFFF"/>
                </a:solidFill>
              </a14:hiddenFill>
            </a:ext>
          </a:extLst>
        </p:spPr>
      </p:sp>
      <p:sp>
        <p:nvSpPr>
          <p:cNvPr id="96259" name="Notes Placeholder 2"/>
          <p:cNvSpPr>
            <a:spLocks noGrp="1"/>
          </p:cNvSpPr>
          <p:nvPr>
            <p:ph type="body" idx="1"/>
          </p:nvPr>
        </p:nvSpPr>
        <p:spPr bwMode="auto">
          <a:noFill/>
          <a:extLst>
            <a:ext uri="{909E8E84-426E-40DD-AFC4-6F175D3DCCD1}">
              <a14:hiddenFill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a:solidFill>
                  <a:srgbClr val="FFFFFF"/>
                </a:solidFill>
              </a14:hiddenFill>
            </a:ext>
            <a:ext uri="{91240B29-F687-4F45-9708-019B960494DF}">
              <a14:hiddenLine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w="9525">
                <a:solidFill>
                  <a:srgbClr val="000000"/>
                </a:solidFill>
                <a:miter lim="800000"/>
                <a:headEnd/>
                <a:tailEnd/>
              </a14:hiddenLine>
            </a:ext>
          </a:extLst>
        </p:spPr>
        <p:txBody>
          <a:bodyPr/>
          <a:lstStyle/>
          <a:p>
            <a:endParaRPr lang="en-CA" altLang="es-ES" i="1" smtClean="0"/>
          </a:p>
        </p:txBody>
      </p:sp>
      <p:sp>
        <p:nvSpPr>
          <p:cNvPr id="96260" name="Slide Number Placeholder 3"/>
          <p:cNvSpPr>
            <a:spLocks noGrp="1"/>
          </p:cNvSpPr>
          <p:nvPr>
            <p:ph type="sldNum" sz="quarter" idx="5"/>
          </p:nvPr>
        </p:nvSpPr>
        <p:spPr bwMode="auto">
          <a:noFill/>
          <a:extLst>
            <a:ext uri="{909E8E84-426E-40DD-AFC4-6F175D3DCCD1}">
              <a14:hiddenFill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a:solidFill>
                  <a:srgbClr val="FFFFFF"/>
                </a:solidFill>
              </a14:hiddenFill>
            </a:ext>
            <a:ext uri="{91240B29-F687-4F45-9708-019B960494DF}">
              <a14:hiddenLine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4D7310D5-A727-4CE7-A40E-1BF5C6031AA5}" type="slidenum">
              <a:rPr lang="en-US" altLang="en-US" smtClean="0">
                <a:ea typeface="MS PGothic" pitchFamily="34" charset="-128"/>
              </a:rPr>
              <a:pPr eaLnBrk="1" hangingPunct="1">
                <a:spcBef>
                  <a:spcPct val="0"/>
                </a:spcBef>
              </a:pPr>
              <a:t>28</a:t>
            </a:fld>
            <a:endParaRPr lang="en-US" altLang="en-US" smtClean="0">
              <a:ea typeface="MS PGothic" pitchFamily="34" charset="-128"/>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bwMode="auto">
          <a:noFill/>
          <a:ln>
            <a:solidFill>
              <a:srgbClr val="000000"/>
            </a:solidFill>
            <a:miter lim="800000"/>
            <a:headEnd/>
            <a:tailEnd/>
          </a:ln>
        </p:spPr>
      </p:sp>
      <p:sp>
        <p:nvSpPr>
          <p:cNvPr id="97283" name="Notes Placeholder 2"/>
          <p:cNvSpPr>
            <a:spLocks noGrp="1"/>
          </p:cNvSpPr>
          <p:nvPr>
            <p:ph type="body" idx="1"/>
          </p:nvPr>
        </p:nvSpPr>
        <p:spPr bwMode="auto">
          <a:noFill/>
        </p:spPr>
        <p:txBody>
          <a:bodyPr/>
          <a:lstStyle/>
          <a:p>
            <a:r>
              <a:rPr lang="en-CA" altLang="es-ES" i="1" smtClean="0"/>
              <a:t>Recent trends, current status and projections</a:t>
            </a:r>
          </a:p>
          <a:p>
            <a:endParaRPr lang="en-CA" altLang="es-ES" smtClean="0"/>
          </a:p>
          <a:p>
            <a:r>
              <a:rPr lang="en-CA" altLang="es-ES" smtClean="0"/>
              <a:t>(Target 3) Governments continue to provide subsidies harmful to biodiversity, and while agricultural subsidies are increasingly shifting towards positive incentives for conserving biodiversity, the evidence on whether these incentives will achieve their aims is inconclusive.</a:t>
            </a:r>
          </a:p>
          <a:p>
            <a:endParaRPr lang="en-CA" altLang="es-ES" smtClean="0"/>
          </a:p>
          <a:p>
            <a:r>
              <a:rPr lang="en-CA" altLang="es-ES" smtClean="0"/>
              <a:t>Incentives, including subsidies, harmful to biodiversity, eliminated, phased out or reformed in order to minimize or </a:t>
            </a:r>
            <a:r>
              <a:rPr lang="es-ES" altLang="es-ES" smtClean="0"/>
              <a:t>avoid negative impacts: </a:t>
            </a:r>
            <a:r>
              <a:rPr lang="en-CA" altLang="es-ES" smtClean="0"/>
              <a:t>No significant overall progress, some advances but some backward movement. Increasing recognition of harmful subsidies but little action </a:t>
            </a:r>
          </a:p>
          <a:p>
            <a:endParaRPr lang="en-CA" altLang="es-ES" smtClean="0"/>
          </a:p>
          <a:p>
            <a:r>
              <a:rPr lang="en-CA" altLang="es-ES" smtClean="0"/>
              <a:t>Positive incentives for conservation and sustainable use of </a:t>
            </a:r>
            <a:r>
              <a:rPr lang="es-ES" altLang="es-ES" smtClean="0"/>
              <a:t>biodiversity developed and applied: </a:t>
            </a:r>
            <a:r>
              <a:rPr lang="en-CA" altLang="es-ES" smtClean="0"/>
              <a:t>Good progress but better targeting needed. Too small and still outweighed by perverse incentives</a:t>
            </a:r>
          </a:p>
          <a:p>
            <a:endParaRPr lang="en-CA" altLang="es-ES" smtClean="0"/>
          </a:p>
          <a:p>
            <a:pPr eaLnBrk="1" hangingPunct="1">
              <a:spcBef>
                <a:spcPct val="0"/>
              </a:spcBef>
            </a:pPr>
            <a:r>
              <a:rPr lang="en-CA" altLang="en-US" smtClean="0"/>
              <a:t>For GBO-4 information from 65 national reports provided by Parties to the Convention on Biological Diversity was assessed</a:t>
            </a:r>
          </a:p>
          <a:p>
            <a:pPr eaLnBrk="1" hangingPunct="1">
              <a:spcBef>
                <a:spcPct val="0"/>
              </a:spcBef>
            </a:pPr>
            <a:endParaRPr lang="en-CA" altLang="en-US" smtClean="0"/>
          </a:p>
          <a:p>
            <a:pPr eaLnBrk="1" hangingPunct="1">
              <a:spcBef>
                <a:spcPct val="0"/>
              </a:spcBef>
            </a:pPr>
            <a:r>
              <a:rPr lang="en-CA" altLang="en-US" smtClean="0"/>
              <a:t>The information shows that for all of the Aichi Biodiversity Targets progress is being made at an insufficient rate to attain the targets by their deadline (yellow area). </a:t>
            </a:r>
            <a:endParaRPr lang="en-CA" altLang="es-ES" smtClean="0"/>
          </a:p>
        </p:txBody>
      </p:sp>
      <p:sp>
        <p:nvSpPr>
          <p:cNvPr id="97284" name="Slide Number Placeholder 3"/>
          <p:cNvSpPr>
            <a:spLocks noGrp="1"/>
          </p:cNvSpPr>
          <p:nvPr>
            <p:ph type="sldNum" sz="quarter" idx="5"/>
          </p:nvPr>
        </p:nvSpPr>
        <p:spPr bwMode="auto">
          <a:noFill/>
          <a:ln>
            <a:miter lim="800000"/>
            <a:headEnd/>
            <a:tailEnd/>
          </a:ln>
        </p:spPr>
        <p:txBody>
          <a:bodyPr/>
          <a:lstStyle/>
          <a:p>
            <a:fld id="{220EF12E-1853-4944-BE66-2B0611F5F950}" type="slidenum">
              <a:rPr lang="en-US" altLang="en-US" smtClean="0">
                <a:ea typeface="ＭＳ Ｐゴシック" pitchFamily="34" charset="-128"/>
              </a:rPr>
              <a:pPr/>
              <a:t>29</a:t>
            </a:fld>
            <a:endParaRPr lang="en-US" altLang="en-US" smtClean="0">
              <a:ea typeface="ＭＳ Ｐゴシック" pitchFamily="34" charset="-128"/>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8306" name="Slide Image Placeholder 1"/>
          <p:cNvSpPr>
            <a:spLocks noGrp="1" noRot="1" noChangeAspect="1" noTextEdit="1"/>
          </p:cNvSpPr>
          <p:nvPr>
            <p:ph type="sldImg"/>
          </p:nvPr>
        </p:nvSpPr>
        <p:spPr bwMode="auto">
          <a:noFill/>
          <a:ln>
            <a:solidFill>
              <a:srgbClr val="000000"/>
            </a:solidFill>
            <a:miter lim="800000"/>
            <a:headEnd/>
            <a:tailEnd/>
          </a:ln>
        </p:spPr>
      </p:sp>
      <p:sp>
        <p:nvSpPr>
          <p:cNvPr id="98307" name="Notes Placeholder 2"/>
          <p:cNvSpPr>
            <a:spLocks noGrp="1"/>
          </p:cNvSpPr>
          <p:nvPr>
            <p:ph type="body" idx="1"/>
          </p:nvPr>
        </p:nvSpPr>
        <p:spPr bwMode="auto">
          <a:noFill/>
        </p:spPr>
        <p:txBody>
          <a:bodyPr/>
          <a:lstStyle/>
          <a:p>
            <a:r>
              <a:rPr lang="en-CA" altLang="es-ES" i="1" smtClean="0"/>
              <a:t>Recent trends, current status and projections</a:t>
            </a:r>
          </a:p>
          <a:p>
            <a:endParaRPr lang="en-CA" altLang="es-ES" smtClean="0"/>
          </a:p>
          <a:p>
            <a:r>
              <a:rPr lang="en-CA" altLang="es-ES" smtClean="0"/>
              <a:t>(Target 4) While natural resources are being used much more efficiently to produce goods and services, this progress is overwhelmed by our greatly increased total levels of consumption. It is unlikely that ecosystems can be kept within safe ecological limits given current patterns of consumption.</a:t>
            </a:r>
          </a:p>
          <a:p>
            <a:endParaRPr lang="en-CA" altLang="en-US" smtClean="0"/>
          </a:p>
          <a:p>
            <a:r>
              <a:rPr lang="en-CA" altLang="es-ES" smtClean="0"/>
              <a:t>Governments, business and stakeholders at all levels have taken steps to achieve, or have implemented, plans for </a:t>
            </a:r>
            <a:r>
              <a:rPr lang="es-ES" altLang="es-ES" smtClean="0"/>
              <a:t>sustainable production and consumption…: </a:t>
            </a:r>
            <a:r>
              <a:rPr lang="en-CA" altLang="es-ES" smtClean="0"/>
              <a:t>Many plans for sustainable production and consumption are in place, but they are still </a:t>
            </a:r>
            <a:r>
              <a:rPr lang="es-ES" altLang="es-ES" smtClean="0"/>
              <a:t>limited in scale</a:t>
            </a:r>
          </a:p>
          <a:p>
            <a:endParaRPr lang="es-ES" altLang="es-ES" smtClean="0"/>
          </a:p>
          <a:p>
            <a:r>
              <a:rPr lang="en-CA" altLang="es-ES" smtClean="0"/>
              <a:t>… and have kept the impacts of use of natural resources well within safe ecological limits: All measures show an increase in natural </a:t>
            </a:r>
            <a:r>
              <a:rPr lang="es-ES" altLang="es-ES" smtClean="0"/>
              <a:t>resource use</a:t>
            </a:r>
          </a:p>
          <a:p>
            <a:endParaRPr lang="en-CA" altLang="en-US" smtClean="0">
              <a:ea typeface="ＭＳ Ｐゴシック" pitchFamily="34" charset="-128"/>
            </a:endParaRPr>
          </a:p>
          <a:p>
            <a:pPr eaLnBrk="1" hangingPunct="1">
              <a:spcBef>
                <a:spcPct val="0"/>
              </a:spcBef>
            </a:pPr>
            <a:r>
              <a:rPr lang="en-CA" altLang="en-US" smtClean="0"/>
              <a:t>For GBO-4 information from 65 national reports provided by Parties to the Convention on Biological Diversity was assessed</a:t>
            </a:r>
          </a:p>
          <a:p>
            <a:pPr eaLnBrk="1" hangingPunct="1">
              <a:spcBef>
                <a:spcPct val="0"/>
              </a:spcBef>
            </a:pPr>
            <a:endParaRPr lang="en-CA" altLang="en-US" smtClean="0"/>
          </a:p>
          <a:p>
            <a:pPr eaLnBrk="1" hangingPunct="1">
              <a:spcBef>
                <a:spcPct val="0"/>
              </a:spcBef>
            </a:pPr>
            <a:r>
              <a:rPr lang="en-CA" altLang="en-US" smtClean="0"/>
              <a:t>The information shows that for all of the Aichi Biodiversity Targets progress is being made at an insufficient rate to attain the targets by their deadline (yellow area). </a:t>
            </a:r>
            <a:endParaRPr lang="en-US" altLang="en-US" smtClean="0">
              <a:ea typeface="ＭＳ Ｐゴシック" pitchFamily="34" charset="-128"/>
            </a:endParaRPr>
          </a:p>
        </p:txBody>
      </p:sp>
      <p:sp>
        <p:nvSpPr>
          <p:cNvPr id="98308" name="Slide Number Placeholder 3"/>
          <p:cNvSpPr>
            <a:spLocks noGrp="1"/>
          </p:cNvSpPr>
          <p:nvPr>
            <p:ph type="sldNum" sz="quarter" idx="5"/>
          </p:nvPr>
        </p:nvSpPr>
        <p:spPr bwMode="auto">
          <a:noFill/>
          <a:ln>
            <a:miter lim="800000"/>
            <a:headEnd/>
            <a:tailEnd/>
          </a:ln>
        </p:spPr>
        <p:txBody>
          <a:bodyPr/>
          <a:lstStyle/>
          <a:p>
            <a:fld id="{41879EF5-FBA4-4338-BA53-67E5261FAB90}" type="slidenum">
              <a:rPr lang="en-US" altLang="en-US" smtClean="0">
                <a:ea typeface="ＭＳ Ｐゴシック" pitchFamily="34" charset="-128"/>
              </a:rPr>
              <a:pPr/>
              <a:t>30</a:t>
            </a:fld>
            <a:endParaRPr lang="en-US" altLang="en-US" smtClean="0">
              <a:ea typeface="ＭＳ Ｐゴシック" pitchFamily="34" charset="-128"/>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99330" name="Slide Image Placeholder 1"/>
          <p:cNvSpPr>
            <a:spLocks noGrp="1" noRot="1" noChangeAspect="1" noTextEdit="1"/>
          </p:cNvSpPr>
          <p:nvPr>
            <p:ph type="sldImg"/>
          </p:nvPr>
        </p:nvSpPr>
        <p:spPr bwMode="auto">
          <a:noFill/>
          <a:ln>
            <a:solidFill>
              <a:srgbClr val="000000"/>
            </a:solidFill>
            <a:miter lim="800000"/>
            <a:headEnd/>
            <a:tailEnd/>
          </a:ln>
        </p:spPr>
      </p:sp>
      <p:sp>
        <p:nvSpPr>
          <p:cNvPr id="99331" name="Notes Placeholder 2"/>
          <p:cNvSpPr>
            <a:spLocks noGrp="1"/>
          </p:cNvSpPr>
          <p:nvPr>
            <p:ph type="body" idx="1"/>
          </p:nvPr>
        </p:nvSpPr>
        <p:spPr bwMode="auto">
          <a:noFill/>
        </p:spPr>
        <p:txBody>
          <a:bodyPr/>
          <a:lstStyle/>
          <a:p>
            <a:r>
              <a:rPr lang="en-CA" altLang="es-ES" i="1" smtClean="0"/>
              <a:t>Recent trends, current status and projections</a:t>
            </a:r>
          </a:p>
          <a:p>
            <a:endParaRPr lang="en-CA" altLang="es-ES" smtClean="0"/>
          </a:p>
          <a:p>
            <a:r>
              <a:rPr lang="en-CA" altLang="es-ES" smtClean="0"/>
              <a:t>(Target 6) Overfishing continues to be a major problem, with an increasing percentage of fish stocks overexploited, depleted or collapsed, and inappropriate fishing practices causing damage to habitats and non-target species. On the other hand,</a:t>
            </a:r>
          </a:p>
          <a:p>
            <a:r>
              <a:rPr lang="en-CA" altLang="es-ES" smtClean="0"/>
              <a:t>an increasing number of fisheries, concentrated in the developed countries, are certified as sustainable. </a:t>
            </a:r>
          </a:p>
          <a:p>
            <a:endParaRPr lang="en-CA" altLang="es-ES" smtClean="0"/>
          </a:p>
          <a:p>
            <a:r>
              <a:rPr lang="en-CA" altLang="es-ES" smtClean="0"/>
              <a:t>All fish and invertebrate stocks and aquatic plants are managed and harvested sustainably, legally and applying </a:t>
            </a:r>
            <a:r>
              <a:rPr lang="es-ES" altLang="es-ES" smtClean="0"/>
              <a:t>ecosystem based approaches </a:t>
            </a:r>
            <a:r>
              <a:rPr lang="es-ES" altLang="es-ES" b="1" smtClean="0"/>
              <a:t>3: </a:t>
            </a:r>
            <a:r>
              <a:rPr lang="en-CA" altLang="es-ES" smtClean="0"/>
              <a:t>Great regional variation, positive for some countries but data limited for many developing </a:t>
            </a:r>
            <a:r>
              <a:rPr lang="es-ES" altLang="es-ES" smtClean="0"/>
              <a:t>countries</a:t>
            </a:r>
          </a:p>
          <a:p>
            <a:endParaRPr lang="en-CA" altLang="es-ES" smtClean="0"/>
          </a:p>
          <a:p>
            <a:r>
              <a:rPr lang="en-CA" altLang="es-ES" smtClean="0"/>
              <a:t>Recovery plans and measures are in place for all depleted </a:t>
            </a:r>
            <a:r>
              <a:rPr lang="es-ES" altLang="es-ES" smtClean="0"/>
              <a:t>species </a:t>
            </a:r>
            <a:r>
              <a:rPr lang="es-ES" altLang="es-ES" b="1" smtClean="0"/>
              <a:t>3: </a:t>
            </a:r>
            <a:r>
              <a:rPr lang="en-CA" altLang="es-ES" smtClean="0"/>
              <a:t>Variable, progress in some regions </a:t>
            </a:r>
          </a:p>
          <a:p>
            <a:endParaRPr lang="en-CA" altLang="es-ES" smtClean="0"/>
          </a:p>
          <a:p>
            <a:r>
              <a:rPr lang="en-CA" altLang="es-ES" smtClean="0"/>
              <a:t>Fisheries have no significant adverse impacts on threatened </a:t>
            </a:r>
            <a:r>
              <a:rPr lang="es-ES" altLang="es-ES" smtClean="0"/>
              <a:t>species and vulnerable ecosystems </a:t>
            </a:r>
            <a:r>
              <a:rPr lang="es-ES" altLang="es-ES" b="1" smtClean="0"/>
              <a:t>2: </a:t>
            </a:r>
            <a:r>
              <a:rPr lang="en-CA" altLang="es-ES" smtClean="0"/>
              <a:t>Some progress e.g. on long-lining used in tuna fisheries, but practices still impacting vulnerable </a:t>
            </a:r>
            <a:r>
              <a:rPr lang="es-ES" altLang="es-ES" smtClean="0"/>
              <a:t>ecosystems</a:t>
            </a:r>
          </a:p>
          <a:p>
            <a:endParaRPr lang="en-CA" altLang="es-ES" smtClean="0"/>
          </a:p>
          <a:p>
            <a:r>
              <a:rPr lang="en-CA" altLang="es-ES" smtClean="0"/>
              <a:t>The impacts of fisheries on stocks, species and ecosystems are within safe ecological limits, i.e. overfishing avoided </a:t>
            </a:r>
            <a:r>
              <a:rPr lang="es-ES" altLang="es-ES" b="1" smtClean="0"/>
              <a:t>2: </a:t>
            </a:r>
            <a:r>
              <a:rPr lang="en-CA" altLang="es-ES" smtClean="0"/>
              <a:t>Overexploitation remains an issue globally, but </a:t>
            </a:r>
            <a:r>
              <a:rPr lang="es-ES" altLang="es-ES" smtClean="0"/>
              <a:t>with regional variation</a:t>
            </a:r>
          </a:p>
          <a:p>
            <a:endParaRPr lang="en-CA" altLang="es-ES" smtClean="0"/>
          </a:p>
          <a:p>
            <a:pPr eaLnBrk="1" hangingPunct="1">
              <a:spcBef>
                <a:spcPct val="0"/>
              </a:spcBef>
            </a:pPr>
            <a:r>
              <a:rPr lang="en-CA" altLang="en-US" smtClean="0"/>
              <a:t>For GBO-4 information from 65 national reports provided by Parties to the Convention on Biological Diversity was assessed</a:t>
            </a:r>
          </a:p>
          <a:p>
            <a:pPr eaLnBrk="1" hangingPunct="1">
              <a:spcBef>
                <a:spcPct val="0"/>
              </a:spcBef>
            </a:pPr>
            <a:endParaRPr lang="en-CA" altLang="en-US" smtClean="0"/>
          </a:p>
          <a:p>
            <a:pPr eaLnBrk="1" hangingPunct="1">
              <a:spcBef>
                <a:spcPct val="0"/>
              </a:spcBef>
            </a:pPr>
            <a:r>
              <a:rPr lang="en-CA" altLang="en-US" smtClean="0"/>
              <a:t>The information shows that for all of the Aichi Biodiversity Targets progress is being made at an insufficient rate to attain the targets by their deadline (yellow area). </a:t>
            </a:r>
            <a:endParaRPr lang="en-CA" altLang="es-ES" smtClean="0"/>
          </a:p>
        </p:txBody>
      </p:sp>
      <p:sp>
        <p:nvSpPr>
          <p:cNvPr id="99332" name="Slide Number Placeholder 3"/>
          <p:cNvSpPr>
            <a:spLocks noGrp="1"/>
          </p:cNvSpPr>
          <p:nvPr>
            <p:ph type="sldNum" sz="quarter" idx="5"/>
          </p:nvPr>
        </p:nvSpPr>
        <p:spPr bwMode="auto">
          <a:noFill/>
          <a:ln>
            <a:miter lim="800000"/>
            <a:headEnd/>
            <a:tailEnd/>
          </a:ln>
        </p:spPr>
        <p:txBody>
          <a:bodyPr/>
          <a:lstStyle/>
          <a:p>
            <a:fld id="{DCB79EB7-FA1E-4B25-966B-16260C35041D}" type="slidenum">
              <a:rPr lang="en-US" altLang="en-US" smtClean="0">
                <a:ea typeface="ＭＳ Ｐゴシック" pitchFamily="34" charset="-128"/>
              </a:rPr>
              <a:pPr/>
              <a:t>31</a:t>
            </a:fld>
            <a:endParaRPr lang="en-US" altLang="en-US" smtClean="0">
              <a:ea typeface="ＭＳ Ｐゴシック" pitchFamily="34" charset="-128"/>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1378" name="Slide Image Placeholder 1"/>
          <p:cNvSpPr>
            <a:spLocks noGrp="1" noRot="1" noChangeAspect="1" noTextEdit="1"/>
          </p:cNvSpPr>
          <p:nvPr>
            <p:ph type="sldImg"/>
          </p:nvPr>
        </p:nvSpPr>
        <p:spPr bwMode="auto">
          <a:noFill/>
          <a:ln>
            <a:solidFill>
              <a:srgbClr val="000000"/>
            </a:solidFill>
            <a:miter lim="800000"/>
            <a:headEnd/>
            <a:tailEnd/>
          </a:ln>
        </p:spPr>
      </p:sp>
      <p:sp>
        <p:nvSpPr>
          <p:cNvPr id="101379" name="Notes Placeholder 2"/>
          <p:cNvSpPr>
            <a:spLocks noGrp="1"/>
          </p:cNvSpPr>
          <p:nvPr>
            <p:ph type="body" idx="1"/>
          </p:nvPr>
        </p:nvSpPr>
        <p:spPr bwMode="auto">
          <a:noFill/>
        </p:spPr>
        <p:txBody>
          <a:bodyPr/>
          <a:lstStyle/>
          <a:p>
            <a:r>
              <a:rPr lang="en-CA" altLang="es-ES" i="1" smtClean="0"/>
              <a:t>Recent trends, current status and projections</a:t>
            </a:r>
          </a:p>
          <a:p>
            <a:endParaRPr lang="en-CA" altLang="es-ES" smtClean="0"/>
          </a:p>
          <a:p>
            <a:r>
              <a:rPr lang="en-CA" altLang="es-ES" smtClean="0"/>
              <a:t>(Target 9) Governments are increasingly taking steps to control and eradicate invasive alien species. For example a growing number of eradications, particularly from islands, show that reversing the threat from invasive species is often feasible and effective. However the overall rate of invasions, with great economic and ecological costs, shows no sign of slowing. Preventive measures have been taken in a limited number of countries. </a:t>
            </a:r>
          </a:p>
          <a:p>
            <a:endParaRPr lang="en-CA" altLang="es-ES" smtClean="0"/>
          </a:p>
          <a:p>
            <a:r>
              <a:rPr lang="en-CA" altLang="es-ES" smtClean="0"/>
              <a:t>Invasive alien species identified and prioritized </a:t>
            </a:r>
            <a:r>
              <a:rPr lang="es-ES" altLang="es-ES" b="1" smtClean="0"/>
              <a:t>3: </a:t>
            </a:r>
            <a:r>
              <a:rPr lang="en-CA" altLang="es-ES" smtClean="0"/>
              <a:t>Measures taken in many countries to develop lists of invasive alien species</a:t>
            </a:r>
          </a:p>
          <a:p>
            <a:endParaRPr lang="en-CA" altLang="es-ES" smtClean="0"/>
          </a:p>
          <a:p>
            <a:r>
              <a:rPr lang="es-ES" altLang="es-ES" smtClean="0"/>
              <a:t>Pathways identified and prioritized </a:t>
            </a:r>
            <a:r>
              <a:rPr lang="es-ES" altLang="es-ES" b="1" smtClean="0"/>
              <a:t>3: </a:t>
            </a:r>
            <a:r>
              <a:rPr lang="en-CA" altLang="es-ES" smtClean="0"/>
              <a:t>Major pathways are identified, but not efficiently controlled at a global scale</a:t>
            </a:r>
          </a:p>
          <a:p>
            <a:endParaRPr lang="en-CA" altLang="es-ES" smtClean="0"/>
          </a:p>
          <a:p>
            <a:r>
              <a:rPr lang="en-CA" altLang="es-ES" smtClean="0"/>
              <a:t>Priority species controlled or eradicated </a:t>
            </a:r>
            <a:r>
              <a:rPr lang="es-ES" altLang="es-ES" b="1" smtClean="0"/>
              <a:t>3: </a:t>
            </a:r>
            <a:r>
              <a:rPr lang="en-CA" altLang="es-ES" smtClean="0"/>
              <a:t>Some control and eradication, but data limited</a:t>
            </a:r>
          </a:p>
          <a:p>
            <a:endParaRPr lang="en-CA" altLang="es-ES" smtClean="0"/>
          </a:p>
          <a:p>
            <a:r>
              <a:rPr lang="en-CA" altLang="es-ES" smtClean="0"/>
              <a:t>Introduction and establishment of IAS prevented </a:t>
            </a:r>
            <a:r>
              <a:rPr lang="es-ES" altLang="es-ES" b="1" smtClean="0"/>
              <a:t>2: </a:t>
            </a:r>
            <a:r>
              <a:rPr lang="en-CA" altLang="es-ES" smtClean="0"/>
              <a:t>Some measures in place, but not sufficient to prevent continuing large increase in IAS</a:t>
            </a:r>
          </a:p>
          <a:p>
            <a:endParaRPr lang="en-CA" altLang="es-ES" smtClean="0"/>
          </a:p>
          <a:p>
            <a:pPr eaLnBrk="1" hangingPunct="1">
              <a:spcBef>
                <a:spcPct val="0"/>
              </a:spcBef>
            </a:pPr>
            <a:r>
              <a:rPr lang="en-CA" altLang="en-US" smtClean="0"/>
              <a:t>For GBO-4 information from 65 national reports provided by Parties to the Convention on Biological Diversity was assessed</a:t>
            </a:r>
          </a:p>
          <a:p>
            <a:pPr eaLnBrk="1" hangingPunct="1">
              <a:spcBef>
                <a:spcPct val="0"/>
              </a:spcBef>
            </a:pPr>
            <a:endParaRPr lang="en-CA" altLang="en-US" smtClean="0"/>
          </a:p>
          <a:p>
            <a:pPr eaLnBrk="1" hangingPunct="1">
              <a:spcBef>
                <a:spcPct val="0"/>
              </a:spcBef>
            </a:pPr>
            <a:r>
              <a:rPr lang="en-CA" altLang="en-US" smtClean="0"/>
              <a:t>The information shows that for all of the Aichi Biodiversity Targets progress is being made at an insufficient rate to attain the targets by their deadline (yellow area). </a:t>
            </a:r>
            <a:endParaRPr lang="en-CA" altLang="es-ES" smtClean="0"/>
          </a:p>
        </p:txBody>
      </p:sp>
      <p:sp>
        <p:nvSpPr>
          <p:cNvPr id="101380" name="Slide Number Placeholder 3"/>
          <p:cNvSpPr>
            <a:spLocks noGrp="1"/>
          </p:cNvSpPr>
          <p:nvPr>
            <p:ph type="sldNum" sz="quarter" idx="5"/>
          </p:nvPr>
        </p:nvSpPr>
        <p:spPr bwMode="auto">
          <a:noFill/>
          <a:ln>
            <a:miter lim="800000"/>
            <a:headEnd/>
            <a:tailEnd/>
          </a:ln>
        </p:spPr>
        <p:txBody>
          <a:bodyPr/>
          <a:lstStyle/>
          <a:p>
            <a:fld id="{88EC8182-568B-4E90-92E5-7F784FC63141}" type="slidenum">
              <a:rPr lang="en-US" altLang="en-US" smtClean="0">
                <a:ea typeface="ＭＳ Ｐゴシック" pitchFamily="34" charset="-128"/>
              </a:rPr>
              <a:pPr/>
              <a:t>32</a:t>
            </a:fld>
            <a:endParaRPr lang="en-US" altLang="en-US" smtClean="0">
              <a:ea typeface="ＭＳ Ｐゴシック" pitchFamily="34" charset="-128"/>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2402" name="Slide Image Placeholder 1"/>
          <p:cNvSpPr>
            <a:spLocks noGrp="1" noRot="1" noChangeAspect="1" noTextEdit="1"/>
          </p:cNvSpPr>
          <p:nvPr>
            <p:ph type="sldImg"/>
          </p:nvPr>
        </p:nvSpPr>
        <p:spPr bwMode="auto">
          <a:noFill/>
          <a:ln>
            <a:solidFill>
              <a:srgbClr val="000000"/>
            </a:solidFill>
            <a:miter lim="800000"/>
            <a:headEnd/>
            <a:tailEnd/>
          </a:ln>
        </p:spPr>
      </p:sp>
      <p:sp>
        <p:nvSpPr>
          <p:cNvPr id="102403" name="Notes Placeholder 2"/>
          <p:cNvSpPr>
            <a:spLocks noGrp="1"/>
          </p:cNvSpPr>
          <p:nvPr>
            <p:ph type="body" idx="1"/>
          </p:nvPr>
        </p:nvSpPr>
        <p:spPr bwMode="auto">
          <a:noFill/>
        </p:spPr>
        <p:txBody>
          <a:bodyPr/>
          <a:lstStyle/>
          <a:p>
            <a:r>
              <a:rPr lang="en-CA" altLang="es-ES" i="1" smtClean="0"/>
              <a:t>Recent trends, current status and projections</a:t>
            </a:r>
          </a:p>
          <a:p>
            <a:r>
              <a:rPr lang="es-ES" altLang="es-ES" smtClean="0"/>
              <a:t>(Target 13) </a:t>
            </a:r>
            <a:r>
              <a:rPr lang="en-CA" altLang="es-ES" smtClean="0"/>
              <a:t>Genetic diversity of domesticated livestock is eroding, with more than one-fifth of breeds at risk of extinction</a:t>
            </a:r>
          </a:p>
          <a:p>
            <a:r>
              <a:rPr lang="en-CA" altLang="es-ES" smtClean="0"/>
              <a:t>and the wild relatives of domesticated crop species are increasingly threatened by habitat fragmentation and </a:t>
            </a:r>
            <a:r>
              <a:rPr lang="es-ES" altLang="es-ES" smtClean="0"/>
              <a:t>climate change.</a:t>
            </a:r>
          </a:p>
          <a:p>
            <a:endParaRPr lang="en-CA" altLang="en-US" smtClean="0"/>
          </a:p>
          <a:p>
            <a:r>
              <a:rPr lang="en-CA" altLang="es-ES" smtClean="0"/>
              <a:t>The genetic diversity of cultivated plants is maintained </a:t>
            </a:r>
            <a:r>
              <a:rPr lang="es-ES" altLang="es-ES" b="1" smtClean="0"/>
              <a:t>3: </a:t>
            </a:r>
            <a:r>
              <a:rPr lang="en-CA" altLang="es-ES" i="1" smtClean="0"/>
              <a:t>Ex situ </a:t>
            </a:r>
            <a:r>
              <a:rPr lang="en-CA" altLang="es-ES" smtClean="0"/>
              <a:t>collections of plant genetic resources continue to improve, albeit with some gaps. There is limited support to ensure long term conservation of local varieties of crops in the face of changes in agricultural practices and market </a:t>
            </a:r>
            <a:r>
              <a:rPr lang="es-ES" altLang="es-ES" smtClean="0"/>
              <a:t>preferences</a:t>
            </a:r>
          </a:p>
          <a:p>
            <a:endParaRPr lang="en-CA" altLang="es-ES" smtClean="0"/>
          </a:p>
          <a:p>
            <a:r>
              <a:rPr lang="en-CA" altLang="es-ES" smtClean="0"/>
              <a:t>The genetic diversity of farmed and domesticated animals </a:t>
            </a:r>
            <a:r>
              <a:rPr lang="es-ES" altLang="es-ES" smtClean="0"/>
              <a:t>is maintained </a:t>
            </a:r>
            <a:r>
              <a:rPr lang="es-ES" altLang="es-ES" b="1" smtClean="0"/>
              <a:t>3: </a:t>
            </a:r>
            <a:r>
              <a:rPr lang="en-CA" altLang="es-ES" smtClean="0"/>
              <a:t>There are increasing activities to conserve breeds in their production environment and in gene banks, including through </a:t>
            </a:r>
            <a:r>
              <a:rPr lang="en-CA" altLang="es-ES" i="1" smtClean="0"/>
              <a:t>in-vitro </a:t>
            </a:r>
            <a:r>
              <a:rPr lang="en-CA" altLang="es-ES" smtClean="0"/>
              <a:t>conservation, but to date, these are insufficient</a:t>
            </a:r>
          </a:p>
          <a:p>
            <a:endParaRPr lang="en-CA" altLang="es-ES" smtClean="0"/>
          </a:p>
          <a:p>
            <a:r>
              <a:rPr lang="en-CA" altLang="es-ES" smtClean="0"/>
              <a:t>The genetic diversity of wild relatives is maintained </a:t>
            </a:r>
            <a:r>
              <a:rPr lang="es-ES" altLang="es-ES" b="1" smtClean="0"/>
              <a:t>2: </a:t>
            </a:r>
            <a:r>
              <a:rPr lang="en-CA" altLang="es-ES" smtClean="0"/>
              <a:t>Gradual increase in the conservation of wild </a:t>
            </a:r>
            <a:r>
              <a:rPr lang="es-ES" altLang="es-ES" smtClean="0"/>
              <a:t>relatives of crop plants in </a:t>
            </a:r>
            <a:r>
              <a:rPr lang="es-ES" altLang="es-ES" i="1" smtClean="0"/>
              <a:t>ex situ </a:t>
            </a:r>
            <a:r>
              <a:rPr lang="es-ES" altLang="es-ES" smtClean="0"/>
              <a:t>facilities but </a:t>
            </a:r>
            <a:r>
              <a:rPr lang="en-CA" altLang="es-ES" smtClean="0"/>
              <a:t>their conservation in the wild remains largely insecure, with few protected area management </a:t>
            </a:r>
            <a:r>
              <a:rPr lang="es-ES" altLang="es-ES" smtClean="0"/>
              <a:t>plans addressing wild relatives</a:t>
            </a:r>
          </a:p>
          <a:p>
            <a:endParaRPr lang="en-CA" altLang="es-ES" smtClean="0"/>
          </a:p>
          <a:p>
            <a:r>
              <a:rPr lang="en-CA" altLang="es-ES" smtClean="0"/>
              <a:t>The genetic diversity of socio-economically as well as culturally valuable species is maintained: Insufficient data to evaluate this element of the </a:t>
            </a:r>
            <a:r>
              <a:rPr lang="es-ES" altLang="es-ES" smtClean="0"/>
              <a:t>target</a:t>
            </a:r>
          </a:p>
          <a:p>
            <a:endParaRPr lang="en-CA" altLang="es-ES" smtClean="0"/>
          </a:p>
          <a:p>
            <a:r>
              <a:rPr lang="en-CA" altLang="es-ES" smtClean="0"/>
              <a:t>Strategies have been developed and implemented for minimizing genetic erosion and safeguarding genetic </a:t>
            </a:r>
            <a:r>
              <a:rPr lang="es-ES" altLang="es-ES" smtClean="0"/>
              <a:t>diversity </a:t>
            </a:r>
            <a:r>
              <a:rPr lang="es-ES" altLang="es-ES" b="1" smtClean="0"/>
              <a:t>3: </a:t>
            </a:r>
            <a:r>
              <a:rPr lang="en-CA" altLang="es-ES" smtClean="0"/>
              <a:t>The FAO Global Plans of Action for plant and animal genetic resources provide frameworks for the development of national and international </a:t>
            </a:r>
            <a:r>
              <a:rPr lang="es-ES" altLang="es-ES" smtClean="0"/>
              <a:t>strategies and action plans</a:t>
            </a:r>
          </a:p>
          <a:p>
            <a:endParaRPr lang="en-CA" altLang="en-US" smtClean="0">
              <a:ea typeface="ＭＳ Ｐゴシック" pitchFamily="34" charset="-128"/>
            </a:endParaRPr>
          </a:p>
          <a:p>
            <a:pPr eaLnBrk="1" hangingPunct="1">
              <a:spcBef>
                <a:spcPct val="0"/>
              </a:spcBef>
            </a:pPr>
            <a:r>
              <a:rPr lang="en-CA" altLang="en-US" smtClean="0"/>
              <a:t>For GBO-4 information from 65 national reports provided by Parties to the Convention on Biological Diversity was assessed</a:t>
            </a:r>
          </a:p>
          <a:p>
            <a:pPr eaLnBrk="1" hangingPunct="1">
              <a:spcBef>
                <a:spcPct val="0"/>
              </a:spcBef>
            </a:pPr>
            <a:endParaRPr lang="en-CA" altLang="en-US" smtClean="0"/>
          </a:p>
          <a:p>
            <a:pPr eaLnBrk="1" hangingPunct="1">
              <a:spcBef>
                <a:spcPct val="0"/>
              </a:spcBef>
            </a:pPr>
            <a:r>
              <a:rPr lang="en-CA" altLang="en-US" smtClean="0"/>
              <a:t>The information shows that for all of the Aichi Biodiversity Targets progress is being made at an insufficient rate to attain the targets by their deadline (yellow area). </a:t>
            </a:r>
            <a:endParaRPr lang="en-US" altLang="en-US" smtClean="0">
              <a:ea typeface="ＭＳ Ｐゴシック" pitchFamily="34" charset="-128"/>
            </a:endParaRPr>
          </a:p>
        </p:txBody>
      </p:sp>
      <p:sp>
        <p:nvSpPr>
          <p:cNvPr id="102404" name="Slide Number Placeholder 3"/>
          <p:cNvSpPr>
            <a:spLocks noGrp="1"/>
          </p:cNvSpPr>
          <p:nvPr>
            <p:ph type="sldNum" sz="quarter" idx="5"/>
          </p:nvPr>
        </p:nvSpPr>
        <p:spPr bwMode="auto">
          <a:noFill/>
          <a:ln>
            <a:miter lim="800000"/>
            <a:headEnd/>
            <a:tailEnd/>
          </a:ln>
        </p:spPr>
        <p:txBody>
          <a:bodyPr/>
          <a:lstStyle/>
          <a:p>
            <a:fld id="{4F1E6D64-4ED0-4B01-A8D9-2BFDACE60754}" type="slidenum">
              <a:rPr lang="en-US" altLang="en-US" smtClean="0">
                <a:ea typeface="ＭＳ Ｐゴシック" pitchFamily="34" charset="-128"/>
              </a:rPr>
              <a:pPr/>
              <a:t>33</a:t>
            </a:fld>
            <a:endParaRPr lang="en-US" altLang="en-US" smtClean="0">
              <a:ea typeface="ＭＳ Ｐゴシック" pitchFamily="34" charset="-128"/>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bwMode="auto">
          <a:noFill/>
          <a:ln>
            <a:solidFill>
              <a:srgbClr val="000000"/>
            </a:solidFill>
            <a:miter lim="800000"/>
            <a:headEnd/>
            <a:tailEnd/>
          </a:ln>
        </p:spPr>
      </p:sp>
      <p:sp>
        <p:nvSpPr>
          <p:cNvPr id="100355" name="Notes Placeholder 2"/>
          <p:cNvSpPr>
            <a:spLocks noGrp="1"/>
          </p:cNvSpPr>
          <p:nvPr>
            <p:ph type="body" idx="1"/>
          </p:nvPr>
        </p:nvSpPr>
        <p:spPr bwMode="auto">
          <a:noFill/>
        </p:spPr>
        <p:txBody>
          <a:bodyPr/>
          <a:lstStyle/>
          <a:p>
            <a:r>
              <a:rPr lang="en-CA" altLang="es-ES" i="1" smtClean="0"/>
              <a:t>Recent trends, current status and projections</a:t>
            </a:r>
          </a:p>
          <a:p>
            <a:endParaRPr lang="en-CA" altLang="es-ES" smtClean="0"/>
          </a:p>
          <a:p>
            <a:r>
              <a:rPr lang="es-ES" altLang="es-ES" smtClean="0"/>
              <a:t>(Target 15) </a:t>
            </a:r>
            <a:r>
              <a:rPr lang="en-CA" altLang="es-ES" smtClean="0"/>
              <a:t>However, restoration is under way for some depleted or degraded ecosystems, especially wetlands and forests, sometimes on a very ambitious scale, as in China. Many countries, organizations and companies have pledged to restore large areas. Abandonment of farmland in some regions including Europe, North America and East Asia is enabling ‘passive restoration’ on a </a:t>
            </a:r>
            <a:r>
              <a:rPr lang="es-ES" altLang="es-ES" smtClean="0"/>
              <a:t>significant scale. </a:t>
            </a:r>
          </a:p>
          <a:p>
            <a:endParaRPr lang="en-CA" altLang="es-ES" smtClean="0"/>
          </a:p>
          <a:p>
            <a:r>
              <a:rPr lang="en-CA" altLang="es-ES" smtClean="0"/>
              <a:t>Ecosystem resilience and the contribution of biodiversity to carbon stocks have been enhanced through conservation </a:t>
            </a:r>
            <a:r>
              <a:rPr lang="es-ES" altLang="es-ES" smtClean="0"/>
              <a:t>and restoration </a:t>
            </a:r>
            <a:r>
              <a:rPr lang="es-ES" altLang="es-ES" b="1" smtClean="0"/>
              <a:t>2: </a:t>
            </a:r>
            <a:r>
              <a:rPr lang="es-ES" altLang="es-ES" smtClean="0"/>
              <a:t>Despite restoration and conservation efforts, </a:t>
            </a:r>
            <a:r>
              <a:rPr lang="en-CA" altLang="es-ES" smtClean="0"/>
              <a:t>there is still a net loss of forests, a major global </a:t>
            </a:r>
            <a:r>
              <a:rPr lang="es-ES" altLang="es-ES" smtClean="0"/>
              <a:t>carbon stock</a:t>
            </a:r>
          </a:p>
          <a:p>
            <a:endParaRPr lang="en-CA" altLang="es-ES" smtClean="0"/>
          </a:p>
          <a:p>
            <a:r>
              <a:rPr lang="en-CA" altLang="es-ES" smtClean="0"/>
              <a:t>At least 15 per cent of degraded ecosystems are restored, contributing to climate change mitigation and adaptation, </a:t>
            </a:r>
            <a:r>
              <a:rPr lang="es-ES" altLang="es-ES" smtClean="0"/>
              <a:t>and to combating desertification </a:t>
            </a:r>
            <a:r>
              <a:rPr lang="es-ES" altLang="es-ES" b="1" smtClean="0"/>
              <a:t>3: </a:t>
            </a:r>
            <a:r>
              <a:rPr lang="en-CA" altLang="es-ES" smtClean="0"/>
              <a:t>Many restoration activities under way, but hard to assess whether they will restore 15% of </a:t>
            </a:r>
            <a:r>
              <a:rPr lang="es-ES" altLang="es-ES" smtClean="0"/>
              <a:t>degraded areas</a:t>
            </a:r>
          </a:p>
          <a:p>
            <a:endParaRPr lang="en-CA" altLang="es-ES" smtClean="0"/>
          </a:p>
          <a:p>
            <a:pPr eaLnBrk="1" hangingPunct="1">
              <a:spcBef>
                <a:spcPct val="0"/>
              </a:spcBef>
            </a:pPr>
            <a:r>
              <a:rPr lang="en-CA" altLang="en-US" smtClean="0"/>
              <a:t>For GBO-4 information from 65 national reports provided by Parties to the Convention on Biological Diversity was assessed</a:t>
            </a:r>
          </a:p>
          <a:p>
            <a:pPr eaLnBrk="1" hangingPunct="1">
              <a:spcBef>
                <a:spcPct val="0"/>
              </a:spcBef>
            </a:pPr>
            <a:endParaRPr lang="en-CA" altLang="en-US" smtClean="0"/>
          </a:p>
          <a:p>
            <a:pPr eaLnBrk="1" hangingPunct="1">
              <a:spcBef>
                <a:spcPct val="0"/>
              </a:spcBef>
            </a:pPr>
            <a:r>
              <a:rPr lang="en-CA" altLang="en-US" smtClean="0"/>
              <a:t>The information shows that for all of the Aichi Biodiversity Targets progress is being made at an insufficient rate to attain the targets by their deadline (yellow area). </a:t>
            </a:r>
            <a:endParaRPr lang="es-ES" altLang="es-ES" smtClean="0"/>
          </a:p>
        </p:txBody>
      </p:sp>
      <p:sp>
        <p:nvSpPr>
          <p:cNvPr id="100356" name="Slide Number Placeholder 3"/>
          <p:cNvSpPr>
            <a:spLocks noGrp="1"/>
          </p:cNvSpPr>
          <p:nvPr>
            <p:ph type="sldNum" sz="quarter" idx="5"/>
          </p:nvPr>
        </p:nvSpPr>
        <p:spPr bwMode="auto">
          <a:noFill/>
          <a:ln>
            <a:miter lim="800000"/>
            <a:headEnd/>
            <a:tailEnd/>
          </a:ln>
        </p:spPr>
        <p:txBody>
          <a:bodyPr/>
          <a:lstStyle/>
          <a:p>
            <a:fld id="{086CBC09-4ED9-4F0B-8051-15703C92EBD9}" type="slidenum">
              <a:rPr lang="en-US" altLang="en-US" smtClean="0">
                <a:ea typeface="ＭＳ Ｐゴシック" pitchFamily="34" charset="-128"/>
              </a:rPr>
              <a:pPr/>
              <a:t>34</a:t>
            </a:fld>
            <a:endParaRPr lang="en-US" altLang="en-US" smtClean="0">
              <a:ea typeface="ＭＳ Ｐゴシック" pitchFamily="34" charset="-128"/>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34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a:solidFill>
                  <a:srgbClr val="FFFFFF"/>
                </a:solidFill>
              </a14:hiddenFill>
            </a:ext>
          </a:extLst>
        </p:spPr>
      </p:sp>
      <p:sp>
        <p:nvSpPr>
          <p:cNvPr id="103427" name="Notes Placeholder 2"/>
          <p:cNvSpPr>
            <a:spLocks noGrp="1"/>
          </p:cNvSpPr>
          <p:nvPr>
            <p:ph type="body" idx="1"/>
          </p:nvPr>
        </p:nvSpPr>
        <p:spPr bwMode="auto">
          <a:noFill/>
          <a:extLst>
            <a:ext uri="{909E8E84-426E-40DD-AFC4-6F175D3DCCD1}">
              <a14:hiddenFill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a:solidFill>
                  <a:srgbClr val="FFFFFF"/>
                </a:solidFill>
              </a14:hiddenFill>
            </a:ext>
            <a:ext uri="{91240B29-F687-4F45-9708-019B960494DF}">
              <a14:hiddenLine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w="9525">
                <a:solidFill>
                  <a:srgbClr val="000000"/>
                </a:solidFill>
                <a:miter lim="800000"/>
                <a:headEnd/>
                <a:tailEnd/>
              </a14:hiddenLine>
            </a:ext>
          </a:extLst>
        </p:spPr>
        <p:txBody>
          <a:bodyPr/>
          <a:lstStyle/>
          <a:p>
            <a:endParaRPr lang="en-CA" altLang="es-ES" i="1" smtClean="0"/>
          </a:p>
        </p:txBody>
      </p:sp>
      <p:sp>
        <p:nvSpPr>
          <p:cNvPr id="103428" name="Slide Number Placeholder 3"/>
          <p:cNvSpPr>
            <a:spLocks noGrp="1"/>
          </p:cNvSpPr>
          <p:nvPr>
            <p:ph type="sldNum" sz="quarter" idx="5"/>
          </p:nvPr>
        </p:nvSpPr>
        <p:spPr bwMode="auto">
          <a:noFill/>
          <a:extLst>
            <a:ext uri="{909E8E84-426E-40DD-AFC4-6F175D3DCCD1}">
              <a14:hiddenFill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a:solidFill>
                  <a:srgbClr val="FFFFFF"/>
                </a:solidFill>
              </a14:hiddenFill>
            </a:ext>
            <a:ext uri="{91240B29-F687-4F45-9708-019B960494DF}">
              <a14:hiddenLine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E7333D84-DDD2-4525-99A5-E610DC7A4BDC}" type="slidenum">
              <a:rPr lang="en-US" altLang="en-US" smtClean="0">
                <a:ea typeface="MS PGothic" pitchFamily="34" charset="-128"/>
              </a:rPr>
              <a:pPr eaLnBrk="1" hangingPunct="1">
                <a:spcBef>
                  <a:spcPct val="0"/>
                </a:spcBef>
              </a:pPr>
              <a:t>35</a:t>
            </a:fld>
            <a:endParaRPr lang="en-US" altLang="en-US" smtClean="0">
              <a:ea typeface="MS PGothic" pitchFamily="34" charset="-128"/>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4450" name="Slide Image Placeholder 1"/>
          <p:cNvSpPr>
            <a:spLocks noGrp="1" noRot="1" noChangeAspect="1" noTextEdit="1"/>
          </p:cNvSpPr>
          <p:nvPr>
            <p:ph type="sldImg"/>
          </p:nvPr>
        </p:nvSpPr>
        <p:spPr bwMode="auto">
          <a:noFill/>
          <a:ln>
            <a:solidFill>
              <a:srgbClr val="000000"/>
            </a:solidFill>
            <a:miter lim="800000"/>
            <a:headEnd/>
            <a:tailEnd/>
          </a:ln>
        </p:spPr>
      </p:sp>
      <p:sp>
        <p:nvSpPr>
          <p:cNvPr id="104451" name="Notes Placeholder 2"/>
          <p:cNvSpPr>
            <a:spLocks noGrp="1"/>
          </p:cNvSpPr>
          <p:nvPr>
            <p:ph type="body" idx="1"/>
          </p:nvPr>
        </p:nvSpPr>
        <p:spPr bwMode="auto">
          <a:noFill/>
        </p:spPr>
        <p:txBody>
          <a:bodyPr/>
          <a:lstStyle/>
          <a:p>
            <a:r>
              <a:rPr lang="en-CA" altLang="es-ES" i="1" smtClean="0"/>
              <a:t>Recent trends, current status and projections</a:t>
            </a:r>
          </a:p>
          <a:p>
            <a:endParaRPr lang="en-CA" altLang="es-ES" smtClean="0"/>
          </a:p>
          <a:p>
            <a:r>
              <a:rPr lang="en-CA" altLang="es-ES" smtClean="0"/>
              <a:t>(Target 5) Loss of forest habitats in some regions, for example the Brazilian Amazon, has been significantly slowed. However, deforestation in many other tropical areas of the world is still increasing, and habitats of all types, including grasslands, wetlands and river systems, continue to be fragmented and degraded. </a:t>
            </a:r>
          </a:p>
          <a:p>
            <a:endParaRPr lang="en-CA" altLang="es-ES" smtClean="0"/>
          </a:p>
          <a:p>
            <a:r>
              <a:rPr lang="en-CA" altLang="es-ES" smtClean="0"/>
              <a:t>The rate of loss of forests is at least halved and where feasible brought close to zero: Deforestation significantly slowed in some tropical areas, although still great regional </a:t>
            </a:r>
            <a:r>
              <a:rPr lang="es-ES" altLang="es-ES" smtClean="0"/>
              <a:t>variation</a:t>
            </a:r>
          </a:p>
          <a:p>
            <a:endParaRPr lang="es-ES" altLang="es-ES" smtClean="0"/>
          </a:p>
          <a:p>
            <a:r>
              <a:rPr lang="en-CA" altLang="es-ES" smtClean="0"/>
              <a:t>The loss of all habitats is at least halved and where feasible </a:t>
            </a:r>
            <a:r>
              <a:rPr lang="es-ES" altLang="es-ES" smtClean="0"/>
              <a:t>brought close to zero: </a:t>
            </a:r>
            <a:r>
              <a:rPr lang="en-CA" altLang="es-ES" smtClean="0"/>
              <a:t>Varies among habitat types, data scarce for some </a:t>
            </a:r>
            <a:r>
              <a:rPr lang="es-ES" altLang="es-ES" smtClean="0"/>
              <a:t>biomes</a:t>
            </a:r>
          </a:p>
          <a:p>
            <a:endParaRPr lang="en-CA" altLang="es-ES" smtClean="0"/>
          </a:p>
          <a:p>
            <a:r>
              <a:rPr lang="en-CA" altLang="es-ES" smtClean="0"/>
              <a:t>Degradation and fragmentation are significantly reduced: Habitats of all types, including forests, grasslands, wetlands and river systems, continue to be fragmented and degraded.</a:t>
            </a:r>
          </a:p>
          <a:p>
            <a:endParaRPr lang="en-CA" altLang="es-ES" smtClean="0"/>
          </a:p>
          <a:p>
            <a:pPr eaLnBrk="1" hangingPunct="1">
              <a:spcBef>
                <a:spcPct val="0"/>
              </a:spcBef>
            </a:pPr>
            <a:r>
              <a:rPr lang="en-CA" altLang="en-US" smtClean="0"/>
              <a:t>For GBO-4 information from 65 national reports provided by Parties to the Convention on Biological Diversity was assessed</a:t>
            </a:r>
          </a:p>
          <a:p>
            <a:pPr eaLnBrk="1" hangingPunct="1">
              <a:spcBef>
                <a:spcPct val="0"/>
              </a:spcBef>
            </a:pPr>
            <a:endParaRPr lang="en-CA" altLang="en-US" smtClean="0"/>
          </a:p>
          <a:p>
            <a:pPr eaLnBrk="1" hangingPunct="1">
              <a:spcBef>
                <a:spcPct val="0"/>
              </a:spcBef>
            </a:pPr>
            <a:r>
              <a:rPr lang="en-CA" altLang="en-US" smtClean="0"/>
              <a:t>The information shows that for all of the Aichi Biodiversity Targets progress is being made at an insufficient rate to attain the targets by their deadline (yellow area). </a:t>
            </a:r>
            <a:endParaRPr lang="en-CA" altLang="es-ES" smtClean="0"/>
          </a:p>
        </p:txBody>
      </p:sp>
      <p:sp>
        <p:nvSpPr>
          <p:cNvPr id="104452" name="Slide Number Placeholder 3"/>
          <p:cNvSpPr>
            <a:spLocks noGrp="1"/>
          </p:cNvSpPr>
          <p:nvPr>
            <p:ph type="sldNum" sz="quarter" idx="5"/>
          </p:nvPr>
        </p:nvSpPr>
        <p:spPr bwMode="auto">
          <a:noFill/>
          <a:ln>
            <a:miter lim="800000"/>
            <a:headEnd/>
            <a:tailEnd/>
          </a:ln>
        </p:spPr>
        <p:txBody>
          <a:bodyPr/>
          <a:lstStyle/>
          <a:p>
            <a:fld id="{8FB457F9-8048-4E4A-9679-C8ED9604D900}" type="slidenum">
              <a:rPr lang="en-US" altLang="en-US" smtClean="0">
                <a:ea typeface="ＭＳ Ｐゴシック" pitchFamily="34" charset="-128"/>
              </a:rPr>
              <a:pPr/>
              <a:t>36</a:t>
            </a:fld>
            <a:endParaRPr lang="en-US" altLang="en-US" smtClean="0">
              <a:ea typeface="ＭＳ Ｐゴシック"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headEnd/>
            <a:tailEnd/>
          </a:ln>
        </p:spPr>
      </p:sp>
      <p:sp>
        <p:nvSpPr>
          <p:cNvPr id="76803" name="Notes Placeholder 2"/>
          <p:cNvSpPr>
            <a:spLocks noGrp="1"/>
          </p:cNvSpPr>
          <p:nvPr>
            <p:ph type="body" idx="1"/>
          </p:nvPr>
        </p:nvSpPr>
        <p:spPr bwMode="auto">
          <a:noFill/>
        </p:spPr>
        <p:txBody>
          <a:bodyPr/>
          <a:lstStyle/>
          <a:p>
            <a:endParaRPr lang="en-CA" altLang="es-ES" dirty="0" smtClean="0"/>
          </a:p>
          <a:p>
            <a:r>
              <a:rPr lang="en-CA" altLang="es-ES" dirty="0" smtClean="0"/>
              <a:t>A total of 35 decisions were adopted in </a:t>
            </a:r>
            <a:r>
              <a:rPr lang="en-CA" altLang="es-ES" dirty="0" err="1" smtClean="0"/>
              <a:t>Pyeongchang</a:t>
            </a:r>
            <a:r>
              <a:rPr lang="en-CA" altLang="es-ES" dirty="0" smtClean="0"/>
              <a:t>:</a:t>
            </a:r>
          </a:p>
          <a:p>
            <a:endParaRPr lang="en-CA" altLang="es-ES" dirty="0" smtClean="0"/>
          </a:p>
          <a:p>
            <a:r>
              <a:rPr lang="en-CA" altLang="es-ES" dirty="0" smtClean="0"/>
              <a:t>Decision XII/1: Mid-term review of progress in implementation of the Strategic Plan for Biodiversity 2011-2020 including the fourth edition of the Global Biodiversity Outlook, and actions to enhance implementation</a:t>
            </a:r>
            <a:endParaRPr lang="es-ES" altLang="es-ES" dirty="0" smtClean="0"/>
          </a:p>
          <a:p>
            <a:r>
              <a:rPr lang="en-CA" altLang="es-ES" dirty="0" smtClean="0"/>
              <a:t>Decision XII/2: Review of progress in providing support in implementing the objectives of the Convention and the Strategic Plan for Biodiversity 2011-2020, and enhancement of capacity-building, technical and scientific cooperation and other initiatives to assist implementation</a:t>
            </a:r>
            <a:endParaRPr lang="es-ES" altLang="es-ES" dirty="0" smtClean="0"/>
          </a:p>
          <a:p>
            <a:r>
              <a:rPr lang="en-CA" altLang="es-ES" dirty="0" smtClean="0"/>
              <a:t>Decision XII/3: Resource mobilization</a:t>
            </a:r>
            <a:endParaRPr lang="es-ES" altLang="es-ES" dirty="0" smtClean="0"/>
          </a:p>
          <a:p>
            <a:r>
              <a:rPr lang="en-CA" altLang="es-ES" dirty="0" smtClean="0"/>
              <a:t>Decision XII/4: Integrating biodiversity into the post-2015 United Nations development agenda and the sustainable development goals</a:t>
            </a:r>
            <a:endParaRPr lang="es-ES" altLang="es-ES" dirty="0" smtClean="0"/>
          </a:p>
          <a:p>
            <a:r>
              <a:rPr lang="en-CA" altLang="es-ES" dirty="0" smtClean="0"/>
              <a:t>Decision XII/5: Biodiversity for poverty eradication and sustainable development</a:t>
            </a:r>
            <a:endParaRPr lang="es-ES" altLang="es-ES" dirty="0" smtClean="0"/>
          </a:p>
          <a:p>
            <a:r>
              <a:rPr lang="en-CA" altLang="es-ES" dirty="0" smtClean="0"/>
              <a:t>Decision XII/6: Cooperation with other conventions, international organizations and initiatives</a:t>
            </a:r>
            <a:endParaRPr lang="es-ES" altLang="es-ES" dirty="0" smtClean="0"/>
          </a:p>
          <a:p>
            <a:r>
              <a:rPr lang="en-CA" altLang="es-ES" dirty="0" smtClean="0"/>
              <a:t>Decision XII/7: Mainstreaming gender considerations</a:t>
            </a:r>
            <a:endParaRPr lang="es-ES" altLang="es-ES" dirty="0" smtClean="0"/>
          </a:p>
          <a:p>
            <a:r>
              <a:rPr lang="en-CA" altLang="es-ES" dirty="0" smtClean="0"/>
              <a:t>Decision XII/8: Stakeholder engagement</a:t>
            </a:r>
            <a:endParaRPr lang="es-ES" altLang="es-ES" dirty="0" smtClean="0"/>
          </a:p>
          <a:p>
            <a:r>
              <a:rPr lang="en-CA" altLang="es-ES" dirty="0" smtClean="0"/>
              <a:t>Decision XII/9: Engagement with </a:t>
            </a:r>
            <a:r>
              <a:rPr lang="en-CA" altLang="es-ES" dirty="0" err="1" smtClean="0"/>
              <a:t>subnational</a:t>
            </a:r>
            <a:r>
              <a:rPr lang="en-CA" altLang="es-ES" dirty="0" smtClean="0"/>
              <a:t> and local governments</a:t>
            </a:r>
            <a:endParaRPr lang="es-ES" altLang="es-ES" dirty="0" smtClean="0"/>
          </a:p>
          <a:p>
            <a:r>
              <a:rPr lang="en-CA" altLang="es-ES" dirty="0" smtClean="0"/>
              <a:t>Decision XII/10: Business engagement</a:t>
            </a:r>
            <a:endParaRPr lang="es-ES" altLang="es-ES" dirty="0" smtClean="0"/>
          </a:p>
          <a:p>
            <a:r>
              <a:rPr lang="en-CA" altLang="es-ES" dirty="0" smtClean="0"/>
              <a:t>Decision XII/11: Biodiversity and tourism development</a:t>
            </a:r>
            <a:endParaRPr lang="es-ES" altLang="es-ES" dirty="0" smtClean="0"/>
          </a:p>
          <a:p>
            <a:r>
              <a:rPr lang="en-CA" altLang="es-ES" dirty="0" smtClean="0"/>
              <a:t>Decision XII/12: Article 8(j) and related provisions</a:t>
            </a:r>
            <a:endParaRPr lang="es-ES" altLang="es-ES" dirty="0" smtClean="0"/>
          </a:p>
          <a:p>
            <a:r>
              <a:rPr lang="en-CA" altLang="es-ES" dirty="0" smtClean="0"/>
              <a:t>Decision XII/13: Access and benefit-sharing</a:t>
            </a:r>
            <a:endParaRPr lang="es-ES" altLang="es-ES" dirty="0" smtClean="0"/>
          </a:p>
          <a:p>
            <a:r>
              <a:rPr lang="en-CA" altLang="es-ES" dirty="0" smtClean="0"/>
              <a:t>Decision XII/14: Liability and redress in the context of paragraph 2 of Article 14 of the Convention</a:t>
            </a:r>
            <a:endParaRPr lang="es-ES" altLang="es-ES" dirty="0" smtClean="0"/>
          </a:p>
          <a:p>
            <a:r>
              <a:rPr lang="en-CA" altLang="es-ES" dirty="0" smtClean="0"/>
              <a:t>Decision XII/15: Global Strategy for Plant Conservation 2011-2020</a:t>
            </a:r>
            <a:endParaRPr lang="es-ES" altLang="es-ES" dirty="0" smtClean="0"/>
          </a:p>
          <a:p>
            <a:r>
              <a:rPr lang="en-CA" altLang="es-ES" dirty="0" smtClean="0"/>
              <a:t>Decision XII/16: Invasive alien species: management of risks associated with introduction of alien species as pets, aquarium and terrarium species, and as live bait and live food, and related issues</a:t>
            </a:r>
            <a:endParaRPr lang="es-ES" altLang="es-ES" dirty="0" smtClean="0"/>
          </a:p>
          <a:p>
            <a:r>
              <a:rPr lang="en-CA" altLang="es-ES" dirty="0" smtClean="0"/>
              <a:t>Decision XII/17: Invasive alien species: review of work and considerations for future work</a:t>
            </a:r>
            <a:endParaRPr lang="es-ES" altLang="es-ES" dirty="0" smtClean="0"/>
          </a:p>
          <a:p>
            <a:r>
              <a:rPr lang="en-CA" altLang="es-ES" dirty="0" smtClean="0"/>
              <a:t>Decision XII/18: Sustainable use of biodiversity: </a:t>
            </a:r>
            <a:r>
              <a:rPr lang="en-CA" altLang="es-ES" dirty="0" err="1" smtClean="0"/>
              <a:t>bushmeat</a:t>
            </a:r>
            <a:r>
              <a:rPr lang="en-CA" altLang="es-ES" dirty="0" smtClean="0"/>
              <a:t> and sustainable wildlife management</a:t>
            </a:r>
            <a:endParaRPr lang="es-ES" altLang="es-ES" dirty="0" smtClean="0"/>
          </a:p>
          <a:p>
            <a:r>
              <a:rPr lang="en-CA" altLang="es-ES" dirty="0" smtClean="0"/>
              <a:t>Decision XII/19: Ecosystem conservation and restoration</a:t>
            </a:r>
            <a:endParaRPr lang="es-ES" altLang="es-ES" dirty="0" smtClean="0"/>
          </a:p>
          <a:p>
            <a:r>
              <a:rPr lang="en-CA" altLang="es-ES" dirty="0" smtClean="0"/>
              <a:t>Decision XII/20: Biodiversity and climate change and disaster risk reduction</a:t>
            </a:r>
            <a:endParaRPr lang="es-ES" altLang="es-ES" dirty="0" smtClean="0"/>
          </a:p>
          <a:p>
            <a:r>
              <a:rPr lang="en-CA" altLang="es-ES" dirty="0" smtClean="0"/>
              <a:t>Decision XII/21: Biodiversity and human health</a:t>
            </a:r>
            <a:endParaRPr lang="es-ES" altLang="es-ES" dirty="0" smtClean="0"/>
          </a:p>
          <a:p>
            <a:r>
              <a:rPr lang="en-CA" altLang="es-ES" dirty="0" smtClean="0"/>
              <a:t>Decision XII/22: Marine and coastal biodiversity: ecologically or biologically significant marine areas (EBSAS)</a:t>
            </a:r>
            <a:endParaRPr lang="es-ES" altLang="es-ES" dirty="0" smtClean="0"/>
          </a:p>
          <a:p>
            <a:r>
              <a:rPr lang="en-CA" altLang="es-ES" dirty="0" smtClean="0"/>
              <a:t>Decision XII/23: Marine and coastal biodiversity: Impacts on marine and coastal biodiversity of anthropogenic underwater noise and ocean acidification, priority actions to achieve Aichi Biodiversity Target 10 for coral reefs and closely associated ecosystems, and marine spatial planning and training initiatives</a:t>
            </a:r>
            <a:endParaRPr lang="es-ES" altLang="es-ES" dirty="0" smtClean="0"/>
          </a:p>
          <a:p>
            <a:r>
              <a:rPr lang="en-CA" altLang="es-ES" dirty="0" smtClean="0"/>
              <a:t>Decision XII/24: New and emerging issues: synthetic biology</a:t>
            </a:r>
            <a:endParaRPr lang="es-ES" altLang="es-ES" dirty="0" smtClean="0"/>
          </a:p>
          <a:p>
            <a:r>
              <a:rPr lang="en-CA" altLang="es-ES" dirty="0" smtClean="0"/>
              <a:t>Decision XII/25: Intergovernmental Science-Policy Platform on Biodiversity and Ecosystem Services</a:t>
            </a:r>
            <a:endParaRPr lang="es-ES" altLang="es-ES" dirty="0" smtClean="0"/>
          </a:p>
          <a:p>
            <a:r>
              <a:rPr lang="en-CA" altLang="es-ES" dirty="0" smtClean="0"/>
              <a:t>Decision XII/26: Improving the efficiency of structures and processes of the Convention: Subsidiary Body on Implementation</a:t>
            </a:r>
            <a:endParaRPr lang="es-ES" altLang="es-ES" dirty="0" smtClean="0"/>
          </a:p>
          <a:p>
            <a:r>
              <a:rPr lang="en-CA" altLang="es-ES" dirty="0" smtClean="0"/>
              <a:t>Decision XII/27: Improving the efficiency of structures and processes of the Convention: Concurrent meetings of the Conference of the Parties to the Convention and of the Conference of the Parties serving as the meetings of the Parties to the Protocols</a:t>
            </a:r>
            <a:endParaRPr lang="es-ES" altLang="es-ES" dirty="0" smtClean="0"/>
          </a:p>
          <a:p>
            <a:r>
              <a:rPr lang="en-CA" altLang="es-ES" dirty="0" smtClean="0"/>
              <a:t>Decision XII/28: Retirement of decisions</a:t>
            </a:r>
            <a:endParaRPr lang="es-ES" altLang="es-ES" dirty="0" smtClean="0"/>
          </a:p>
          <a:p>
            <a:r>
              <a:rPr lang="en-CA" altLang="es-ES" dirty="0" smtClean="0"/>
              <a:t>Decision XII/29: Improving the efficiency of structures and processes under the Convention: other matters</a:t>
            </a:r>
            <a:endParaRPr lang="es-ES" altLang="es-ES" dirty="0" smtClean="0"/>
          </a:p>
          <a:p>
            <a:r>
              <a:rPr lang="en-CA" altLang="es-ES" dirty="0" smtClean="0"/>
              <a:t>Decision XII/30: Financial mechanism</a:t>
            </a:r>
            <a:endParaRPr lang="es-ES" altLang="es-ES" dirty="0" smtClean="0"/>
          </a:p>
          <a:p>
            <a:r>
              <a:rPr lang="en-CA" altLang="es-ES" dirty="0" smtClean="0"/>
              <a:t>Decision XII/31: Multi-year programme of work of the Conference of the Parties up to 2020</a:t>
            </a:r>
            <a:endParaRPr lang="es-ES" altLang="es-ES" dirty="0" smtClean="0"/>
          </a:p>
          <a:p>
            <a:r>
              <a:rPr lang="en-CA" altLang="es-ES" dirty="0" smtClean="0"/>
              <a:t>Decision XII/32: Administration of the Convention and the budget for the Trust Funds of the Convention</a:t>
            </a:r>
            <a:endParaRPr lang="es-ES" altLang="es-ES" dirty="0" smtClean="0"/>
          </a:p>
          <a:p>
            <a:r>
              <a:rPr lang="en-CA" altLang="es-ES" dirty="0" smtClean="0"/>
              <a:t>Decision XII/33: Tribute to the Government and people of the Republic of Korea 224</a:t>
            </a:r>
            <a:endParaRPr lang="es-ES" altLang="es-ES" dirty="0" smtClean="0"/>
          </a:p>
          <a:p>
            <a:r>
              <a:rPr lang="en-CA" altLang="es-ES" dirty="0" smtClean="0"/>
              <a:t>Decision XII/34: Date and venue of the thirteenth meeting of the Conference of the Parties</a:t>
            </a:r>
            <a:endParaRPr lang="es-ES" altLang="es-ES" dirty="0" smtClean="0"/>
          </a:p>
          <a:p>
            <a:r>
              <a:rPr lang="en-CA" altLang="es-ES" dirty="0" smtClean="0"/>
              <a:t>Decision XII/35: Date and venue of the fourteenth and fifteenth meetings of the Conference of the Parties</a:t>
            </a:r>
            <a:endParaRPr lang="es-ES" altLang="es-ES" dirty="0" smtClean="0"/>
          </a:p>
          <a:p>
            <a:pPr eaLnBrk="1" hangingPunct="1">
              <a:spcBef>
                <a:spcPct val="0"/>
              </a:spcBef>
            </a:pPr>
            <a:endParaRPr lang="en-CA" altLang="en-US" dirty="0" smtClean="0"/>
          </a:p>
        </p:txBody>
      </p:sp>
      <p:sp>
        <p:nvSpPr>
          <p:cNvPr id="76804" name="Slide Number Placeholder 3"/>
          <p:cNvSpPr>
            <a:spLocks noGrp="1"/>
          </p:cNvSpPr>
          <p:nvPr>
            <p:ph type="sldNum" sz="quarter" idx="5"/>
          </p:nvPr>
        </p:nvSpPr>
        <p:spPr bwMode="auto">
          <a:noFill/>
          <a:ln>
            <a:miter lim="800000"/>
            <a:headEnd/>
            <a:tailEnd/>
          </a:ln>
        </p:spPr>
        <p:txBody>
          <a:bodyPr/>
          <a:lstStyle/>
          <a:p>
            <a:fld id="{E67EB843-FF54-47FE-AE07-91A5EDD11A9A}" type="slidenum">
              <a:rPr lang="en-CA" altLang="en-US" smtClean="0"/>
              <a:pPr/>
              <a:t>3</a:t>
            </a:fld>
            <a:endParaRPr lang="en-CA" alt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7522" name="Slide Image Placeholder 1"/>
          <p:cNvSpPr>
            <a:spLocks noGrp="1" noRot="1" noChangeAspect="1" noTextEdit="1"/>
          </p:cNvSpPr>
          <p:nvPr>
            <p:ph type="sldImg"/>
          </p:nvPr>
        </p:nvSpPr>
        <p:spPr bwMode="auto">
          <a:noFill/>
          <a:ln>
            <a:solidFill>
              <a:srgbClr val="000000"/>
            </a:solidFill>
            <a:miter lim="800000"/>
            <a:headEnd/>
            <a:tailEnd/>
          </a:ln>
        </p:spPr>
      </p:sp>
      <p:sp>
        <p:nvSpPr>
          <p:cNvPr id="107523" name="Notes Placeholder 2"/>
          <p:cNvSpPr>
            <a:spLocks noGrp="1"/>
          </p:cNvSpPr>
          <p:nvPr>
            <p:ph type="body" idx="1"/>
          </p:nvPr>
        </p:nvSpPr>
        <p:spPr bwMode="auto">
          <a:noFill/>
        </p:spPr>
        <p:txBody>
          <a:bodyPr/>
          <a:lstStyle/>
          <a:p>
            <a:r>
              <a:rPr lang="en-CA" altLang="es-ES" i="1" smtClean="0"/>
              <a:t>Recent trends, current status and projections</a:t>
            </a:r>
          </a:p>
          <a:p>
            <a:endParaRPr lang="en-CA" altLang="es-ES" smtClean="0"/>
          </a:p>
          <a:p>
            <a:r>
              <a:rPr lang="en-CA" altLang="es-ES" smtClean="0"/>
              <a:t>(Target 8) Nutrient pollution has stabilized in parts of Europe and North America but is projected to increase in other regions, and remains a significant threat to aquatic and terrestrial biodiversity. Other forms of pollution such as from chemicals, pesticides and plastics are increasing. </a:t>
            </a:r>
          </a:p>
          <a:p>
            <a:endParaRPr lang="en-CA" altLang="es-ES" smtClean="0"/>
          </a:p>
          <a:p>
            <a:r>
              <a:rPr lang="en-CA" altLang="es-ES" smtClean="0"/>
              <a:t>Pollutants (of all types) have been brought to levels that are not detrimental to ecosystem function and biodiversity: Highly variable between pollutants</a:t>
            </a:r>
          </a:p>
          <a:p>
            <a:endParaRPr lang="en-CA" altLang="es-ES" smtClean="0"/>
          </a:p>
          <a:p>
            <a:r>
              <a:rPr lang="en-CA" altLang="es-ES" smtClean="0"/>
              <a:t>Pollution from excess nutrients has been brought to levels that are not detrimental to ecosystem function and </a:t>
            </a:r>
            <a:r>
              <a:rPr lang="es-ES" altLang="es-ES" smtClean="0"/>
              <a:t>biodiversity </a:t>
            </a:r>
            <a:r>
              <a:rPr lang="es-ES" altLang="es-ES" b="1" smtClean="0"/>
              <a:t>1: </a:t>
            </a:r>
            <a:r>
              <a:rPr lang="en-CA" altLang="es-ES" smtClean="0"/>
              <a:t>Nutrient use leveling off in some regions, e.g. Europe and North America, but at levels that are still detrimental to biodiversity. Still rising in other regions. Very high regional variation</a:t>
            </a:r>
          </a:p>
          <a:p>
            <a:endParaRPr lang="en-CA" altLang="es-ES" smtClean="0"/>
          </a:p>
          <a:p>
            <a:pPr eaLnBrk="1" hangingPunct="1">
              <a:spcBef>
                <a:spcPct val="0"/>
              </a:spcBef>
            </a:pPr>
            <a:r>
              <a:rPr lang="en-CA" altLang="en-US" smtClean="0"/>
              <a:t>For GBO-4 information from 65 national reports provided by Parties to the Convention on Biological Diversity was assessed</a:t>
            </a:r>
          </a:p>
          <a:p>
            <a:pPr eaLnBrk="1" hangingPunct="1">
              <a:spcBef>
                <a:spcPct val="0"/>
              </a:spcBef>
            </a:pPr>
            <a:endParaRPr lang="en-CA" altLang="en-US" smtClean="0"/>
          </a:p>
          <a:p>
            <a:pPr eaLnBrk="1" hangingPunct="1">
              <a:spcBef>
                <a:spcPct val="0"/>
              </a:spcBef>
            </a:pPr>
            <a:r>
              <a:rPr lang="en-CA" altLang="en-US" smtClean="0"/>
              <a:t>The information shows that for all of the Aichi Biodiversity Targets progress is being made at an insufficient rate to attain the targets by their deadline (yellow area). </a:t>
            </a:r>
            <a:endParaRPr lang="en-CA" altLang="es-ES" smtClean="0"/>
          </a:p>
        </p:txBody>
      </p:sp>
      <p:sp>
        <p:nvSpPr>
          <p:cNvPr id="107524" name="Slide Number Placeholder 3"/>
          <p:cNvSpPr>
            <a:spLocks noGrp="1"/>
          </p:cNvSpPr>
          <p:nvPr>
            <p:ph type="sldNum" sz="quarter" idx="5"/>
          </p:nvPr>
        </p:nvSpPr>
        <p:spPr bwMode="auto">
          <a:noFill/>
          <a:ln>
            <a:miter lim="800000"/>
            <a:headEnd/>
            <a:tailEnd/>
          </a:ln>
        </p:spPr>
        <p:txBody>
          <a:bodyPr/>
          <a:lstStyle/>
          <a:p>
            <a:fld id="{787446B6-9137-4BD3-8E4E-4CD255CB8A5A}" type="slidenum">
              <a:rPr lang="en-US" altLang="en-US" smtClean="0">
                <a:ea typeface="ＭＳ Ｐゴシック" pitchFamily="34" charset="-128"/>
              </a:rPr>
              <a:pPr/>
              <a:t>37</a:t>
            </a:fld>
            <a:endParaRPr lang="en-US" altLang="en-US" smtClean="0">
              <a:ea typeface="ＭＳ Ｐゴシック" pitchFamily="34" charset="-128"/>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8546" name="Slide Image Placeholder 1"/>
          <p:cNvSpPr>
            <a:spLocks noGrp="1" noRot="1" noChangeAspect="1" noTextEdit="1"/>
          </p:cNvSpPr>
          <p:nvPr>
            <p:ph type="sldImg"/>
          </p:nvPr>
        </p:nvSpPr>
        <p:spPr bwMode="auto">
          <a:noFill/>
          <a:ln>
            <a:solidFill>
              <a:srgbClr val="000000"/>
            </a:solidFill>
            <a:miter lim="800000"/>
            <a:headEnd/>
            <a:tailEnd/>
          </a:ln>
        </p:spPr>
      </p:sp>
      <p:sp>
        <p:nvSpPr>
          <p:cNvPr id="108547" name="Notes Placeholder 2"/>
          <p:cNvSpPr>
            <a:spLocks noGrp="1"/>
          </p:cNvSpPr>
          <p:nvPr>
            <p:ph type="body" idx="1"/>
          </p:nvPr>
        </p:nvSpPr>
        <p:spPr bwMode="auto">
          <a:noFill/>
        </p:spPr>
        <p:txBody>
          <a:bodyPr/>
          <a:lstStyle/>
          <a:p>
            <a:r>
              <a:rPr lang="en-CA" altLang="es-ES" i="1" smtClean="0"/>
              <a:t>Recent trends, current status and projections</a:t>
            </a:r>
          </a:p>
          <a:p>
            <a:endParaRPr lang="en-CA" altLang="es-ES" smtClean="0"/>
          </a:p>
          <a:p>
            <a:r>
              <a:rPr lang="en-CA" altLang="es-ES" smtClean="0"/>
              <a:t>(Target 10) Multiple land and marine based pressures on coral reefs continue to increase, although some large coral areas are being incorporated into marine protected areas. Less information is available regarding trends for other ecosystems especially vulnerable to climate change, including mountain ecosystems such as cloud forest and páramos (high altitude tundra in tropical Americas) as well as low-lying ecosystems vulnerable to sea-level rise.</a:t>
            </a:r>
          </a:p>
          <a:p>
            <a:endParaRPr lang="en-CA" altLang="en-US" smtClean="0"/>
          </a:p>
          <a:p>
            <a:r>
              <a:rPr lang="en-CA" altLang="es-ES" smtClean="0"/>
              <a:t>Multiple anthropogenic pressures on coral reefs are minimized, so as to maintain their integrity and functioning </a:t>
            </a:r>
            <a:r>
              <a:rPr lang="en-CA" altLang="es-ES" b="1" smtClean="0"/>
              <a:t>1: </a:t>
            </a:r>
            <a:r>
              <a:rPr lang="en-CA" altLang="es-ES" smtClean="0"/>
              <a:t>Pressures such as land-based pollution, uncontrolled tourism still increasing, although new marine protected areas may ease overfishing </a:t>
            </a:r>
            <a:r>
              <a:rPr lang="es-ES" altLang="es-ES" smtClean="0"/>
              <a:t>in some reef regions</a:t>
            </a:r>
          </a:p>
          <a:p>
            <a:endParaRPr lang="en-CA" altLang="es-ES" smtClean="0"/>
          </a:p>
          <a:p>
            <a:r>
              <a:rPr lang="en-CA" altLang="es-ES" smtClean="0"/>
              <a:t>Multiple anthropogenic pressures on other vulnerable ecosystems impacted by climate change or ocean acidification are minimized, so as to maintain their integrity </a:t>
            </a:r>
            <a:r>
              <a:rPr lang="es-ES" altLang="es-ES" smtClean="0"/>
              <a:t>and functioning: </a:t>
            </a:r>
            <a:r>
              <a:rPr lang="en-CA" altLang="es-ES" smtClean="0"/>
              <a:t>Insufficient information was available to evaluate the target for other vulnerable ecosystems including seagrass habitats, mangroves and </a:t>
            </a:r>
            <a:r>
              <a:rPr lang="es-ES" altLang="es-ES" smtClean="0"/>
              <a:t>mountains</a:t>
            </a:r>
          </a:p>
          <a:p>
            <a:endParaRPr lang="en-CA" altLang="en-US" smtClean="0">
              <a:ea typeface="ＭＳ Ｐゴシック" pitchFamily="34" charset="-128"/>
            </a:endParaRPr>
          </a:p>
          <a:p>
            <a:pPr eaLnBrk="1" hangingPunct="1">
              <a:spcBef>
                <a:spcPct val="0"/>
              </a:spcBef>
            </a:pPr>
            <a:r>
              <a:rPr lang="en-CA" altLang="en-US" smtClean="0"/>
              <a:t>For GBO-4 information from 65 national reports provided by Parties to the Convention on Biological Diversity was assessed</a:t>
            </a:r>
          </a:p>
          <a:p>
            <a:pPr eaLnBrk="1" hangingPunct="1">
              <a:spcBef>
                <a:spcPct val="0"/>
              </a:spcBef>
            </a:pPr>
            <a:endParaRPr lang="en-CA" altLang="en-US" smtClean="0"/>
          </a:p>
          <a:p>
            <a:pPr eaLnBrk="1" hangingPunct="1">
              <a:spcBef>
                <a:spcPct val="0"/>
              </a:spcBef>
            </a:pPr>
            <a:r>
              <a:rPr lang="en-CA" altLang="en-US" smtClean="0"/>
              <a:t>The information shows that for all of the Aichi Biodiversity Targets progress is being made at an insufficient rate to attain the targets by their deadline (yellow area). </a:t>
            </a:r>
            <a:endParaRPr lang="en-US" altLang="en-US" smtClean="0">
              <a:ea typeface="ＭＳ Ｐゴシック" pitchFamily="34" charset="-128"/>
            </a:endParaRPr>
          </a:p>
        </p:txBody>
      </p:sp>
      <p:sp>
        <p:nvSpPr>
          <p:cNvPr id="108548" name="Slide Number Placeholder 3"/>
          <p:cNvSpPr>
            <a:spLocks noGrp="1"/>
          </p:cNvSpPr>
          <p:nvPr>
            <p:ph type="sldNum" sz="quarter" idx="5"/>
          </p:nvPr>
        </p:nvSpPr>
        <p:spPr bwMode="auto">
          <a:noFill/>
          <a:ln>
            <a:miter lim="800000"/>
            <a:headEnd/>
            <a:tailEnd/>
          </a:ln>
        </p:spPr>
        <p:txBody>
          <a:bodyPr/>
          <a:lstStyle/>
          <a:p>
            <a:fld id="{C9EA0EB9-73F4-4732-B376-BD03752EED87}" type="slidenum">
              <a:rPr lang="en-US" altLang="en-US" smtClean="0">
                <a:ea typeface="ＭＳ Ｐゴシック" pitchFamily="34" charset="-128"/>
              </a:rPr>
              <a:pPr/>
              <a:t>38</a:t>
            </a:fld>
            <a:endParaRPr lang="en-US" altLang="en-US" smtClean="0">
              <a:ea typeface="ＭＳ Ｐゴシック" pitchFamily="34" charset="-128"/>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5474" name="Slide Image Placeholder 1"/>
          <p:cNvSpPr>
            <a:spLocks noGrp="1" noRot="1" noChangeAspect="1" noTextEdit="1"/>
          </p:cNvSpPr>
          <p:nvPr>
            <p:ph type="sldImg"/>
          </p:nvPr>
        </p:nvSpPr>
        <p:spPr bwMode="auto">
          <a:noFill/>
          <a:ln>
            <a:solidFill>
              <a:srgbClr val="000000"/>
            </a:solidFill>
            <a:miter lim="800000"/>
            <a:headEnd/>
            <a:tailEnd/>
          </a:ln>
        </p:spPr>
      </p:sp>
      <p:sp>
        <p:nvSpPr>
          <p:cNvPr id="105475" name="Notes Placeholder 2"/>
          <p:cNvSpPr>
            <a:spLocks noGrp="1"/>
          </p:cNvSpPr>
          <p:nvPr>
            <p:ph type="body" idx="1"/>
          </p:nvPr>
        </p:nvSpPr>
        <p:spPr bwMode="auto">
          <a:noFill/>
        </p:spPr>
        <p:txBody>
          <a:bodyPr/>
          <a:lstStyle/>
          <a:p>
            <a:r>
              <a:rPr lang="en-CA" altLang="es-ES" i="1" smtClean="0"/>
              <a:t>Recent trends, current status and projections</a:t>
            </a:r>
          </a:p>
          <a:p>
            <a:r>
              <a:rPr lang="en-CA" altLang="es-ES" smtClean="0"/>
              <a:t>(Target 12) Despite individual success stories, the average risk of extinction for birds, mammals and amphibians is still increasing. </a:t>
            </a:r>
          </a:p>
          <a:p>
            <a:endParaRPr lang="en-CA" altLang="es-ES" smtClean="0"/>
          </a:p>
          <a:p>
            <a:r>
              <a:rPr lang="en-CA" altLang="es-ES" smtClean="0"/>
              <a:t>Extinction of known threatened species has been prevented </a:t>
            </a:r>
            <a:r>
              <a:rPr lang="es-ES" altLang="es-ES" b="1" smtClean="0"/>
              <a:t>2: </a:t>
            </a:r>
            <a:r>
              <a:rPr lang="en-CA" altLang="es-ES" smtClean="0"/>
              <a:t>Further extinctions likely by 2020, e.g. for amphibians and fish. For bird and mammal species some evidence measures have prevented </a:t>
            </a:r>
            <a:r>
              <a:rPr lang="es-ES" altLang="es-ES" smtClean="0"/>
              <a:t>extinctions</a:t>
            </a:r>
          </a:p>
          <a:p>
            <a:endParaRPr lang="es-ES" altLang="es-ES" smtClean="0"/>
          </a:p>
          <a:p>
            <a:r>
              <a:rPr lang="en-CA" altLang="es-ES" smtClean="0"/>
              <a:t>The conservation status of those species most in decline has been improved and sustained </a:t>
            </a:r>
            <a:r>
              <a:rPr lang="en-CA" altLang="es-ES" b="1" smtClean="0"/>
              <a:t>1: </a:t>
            </a:r>
            <a:r>
              <a:rPr lang="en-CA" altLang="es-ES" smtClean="0"/>
              <a:t>Red List Index still declining, no sign overall of reduced risk of extinction across groups of species. Very large regional differences</a:t>
            </a:r>
          </a:p>
          <a:p>
            <a:endParaRPr lang="en-CA" altLang="es-ES" smtClean="0"/>
          </a:p>
          <a:p>
            <a:pPr eaLnBrk="1" hangingPunct="1">
              <a:spcBef>
                <a:spcPct val="0"/>
              </a:spcBef>
            </a:pPr>
            <a:r>
              <a:rPr lang="en-CA" altLang="en-US" smtClean="0"/>
              <a:t>For GBO-4 information from 65 national reports provided by Parties to the Convention on Biological Diversity was assessed</a:t>
            </a:r>
          </a:p>
          <a:p>
            <a:pPr eaLnBrk="1" hangingPunct="1">
              <a:spcBef>
                <a:spcPct val="0"/>
              </a:spcBef>
            </a:pPr>
            <a:endParaRPr lang="en-CA" altLang="en-US" smtClean="0"/>
          </a:p>
          <a:p>
            <a:pPr eaLnBrk="1" hangingPunct="1">
              <a:spcBef>
                <a:spcPct val="0"/>
              </a:spcBef>
            </a:pPr>
            <a:r>
              <a:rPr lang="en-CA" altLang="en-US" smtClean="0"/>
              <a:t>The information shows that for all of the Aichi Biodiversity Targets progress is being made at an insufficient rate to attain the targets by their deadline (yellow area). </a:t>
            </a:r>
            <a:endParaRPr lang="en-CA" altLang="es-ES" smtClean="0"/>
          </a:p>
        </p:txBody>
      </p:sp>
      <p:sp>
        <p:nvSpPr>
          <p:cNvPr id="105476" name="Slide Number Placeholder 3"/>
          <p:cNvSpPr>
            <a:spLocks noGrp="1"/>
          </p:cNvSpPr>
          <p:nvPr>
            <p:ph type="sldNum" sz="quarter" idx="5"/>
          </p:nvPr>
        </p:nvSpPr>
        <p:spPr bwMode="auto">
          <a:noFill/>
          <a:ln>
            <a:miter lim="800000"/>
            <a:headEnd/>
            <a:tailEnd/>
          </a:ln>
        </p:spPr>
        <p:txBody>
          <a:bodyPr/>
          <a:lstStyle/>
          <a:p>
            <a:fld id="{0B76C5E2-EBD6-4E6E-9D02-A85E325E417D}" type="slidenum">
              <a:rPr lang="en-US" altLang="en-US" smtClean="0">
                <a:ea typeface="ＭＳ Ｐゴシック" pitchFamily="34" charset="-128"/>
              </a:rPr>
              <a:pPr/>
              <a:t>39</a:t>
            </a:fld>
            <a:endParaRPr lang="en-US" altLang="en-US" smtClean="0">
              <a:ea typeface="ＭＳ Ｐゴシック" pitchFamily="34" charset="-128"/>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bwMode="auto">
          <a:noFill/>
          <a:ln>
            <a:solidFill>
              <a:srgbClr val="000000"/>
            </a:solidFill>
            <a:miter lim="800000"/>
            <a:headEnd/>
            <a:tailEnd/>
          </a:ln>
        </p:spPr>
      </p:sp>
      <p:sp>
        <p:nvSpPr>
          <p:cNvPr id="106499" name="Notes Placeholder 2"/>
          <p:cNvSpPr>
            <a:spLocks noGrp="1"/>
          </p:cNvSpPr>
          <p:nvPr>
            <p:ph type="body" idx="1"/>
          </p:nvPr>
        </p:nvSpPr>
        <p:spPr bwMode="auto">
          <a:noFill/>
        </p:spPr>
        <p:txBody>
          <a:bodyPr/>
          <a:lstStyle/>
          <a:p>
            <a:r>
              <a:rPr lang="en-CA" altLang="es-ES" i="1" smtClean="0"/>
              <a:t>Recent trends, current status and projections</a:t>
            </a:r>
          </a:p>
          <a:p>
            <a:r>
              <a:rPr lang="en-CA" altLang="es-ES" smtClean="0"/>
              <a:t>(Target 14) </a:t>
            </a:r>
            <a:r>
              <a:rPr lang="es-ES" altLang="es-ES" smtClean="0"/>
              <a:t>Habitats important for ecosystem services, for </a:t>
            </a:r>
            <a:r>
              <a:rPr lang="en-CA" altLang="es-ES" smtClean="0"/>
              <a:t>example wetlands and forests, continue to be lost and degraded. </a:t>
            </a:r>
          </a:p>
          <a:p>
            <a:endParaRPr lang="en-CA" altLang="es-ES" smtClean="0"/>
          </a:p>
          <a:p>
            <a:r>
              <a:rPr lang="en-CA" altLang="es-ES" smtClean="0"/>
              <a:t>Ecosystems that provide essential services, including services related to water, and contribute to health, livelihoods and well-being, are restored and safeguarded … </a:t>
            </a:r>
            <a:r>
              <a:rPr lang="es-ES" altLang="es-ES" b="1" smtClean="0"/>
              <a:t>2: </a:t>
            </a:r>
            <a:r>
              <a:rPr lang="en-CA" altLang="es-ES" smtClean="0"/>
              <a:t>High variation across ecosystems and services. Ecosystems particularly important for services, e.g. wetlands and coral reefs, still in decline</a:t>
            </a:r>
          </a:p>
          <a:p>
            <a:endParaRPr lang="en-CA" altLang="es-ES" smtClean="0"/>
          </a:p>
          <a:p>
            <a:r>
              <a:rPr lang="en-CA" altLang="es-ES" smtClean="0"/>
              <a:t>… taking into account the needs of women, indigenous and local communities, and the poor and vulnerable </a:t>
            </a:r>
            <a:r>
              <a:rPr lang="en-CA" altLang="es-ES" b="1" smtClean="0"/>
              <a:t>1: </a:t>
            </a:r>
            <a:r>
              <a:rPr lang="en-CA" altLang="es-ES" smtClean="0"/>
              <a:t>Poor communities and women especially impacted by continuing loss of ecosystem </a:t>
            </a:r>
            <a:r>
              <a:rPr lang="es-ES" altLang="es-ES" smtClean="0"/>
              <a:t>services</a:t>
            </a:r>
          </a:p>
          <a:p>
            <a:endParaRPr lang="en-CA" altLang="es-ES" smtClean="0"/>
          </a:p>
          <a:p>
            <a:pPr eaLnBrk="1" hangingPunct="1">
              <a:spcBef>
                <a:spcPct val="0"/>
              </a:spcBef>
            </a:pPr>
            <a:r>
              <a:rPr lang="en-CA" altLang="en-US" smtClean="0"/>
              <a:t>For GBO-4 information from 65 national reports provided by Parties to the Convention on Biological Diversity was assessed</a:t>
            </a:r>
          </a:p>
          <a:p>
            <a:pPr eaLnBrk="1" hangingPunct="1">
              <a:spcBef>
                <a:spcPct val="0"/>
              </a:spcBef>
            </a:pPr>
            <a:endParaRPr lang="en-CA" altLang="en-US" smtClean="0"/>
          </a:p>
          <a:p>
            <a:pPr eaLnBrk="1" hangingPunct="1">
              <a:spcBef>
                <a:spcPct val="0"/>
              </a:spcBef>
            </a:pPr>
            <a:r>
              <a:rPr lang="en-CA" altLang="en-US" smtClean="0"/>
              <a:t>The information shows that for all of the Aichi Biodiversity Targets progress is being made at an insufficient rate to attain the targets by their deadline (yellow area). </a:t>
            </a:r>
            <a:endParaRPr lang="es-ES" altLang="es-ES" smtClean="0"/>
          </a:p>
        </p:txBody>
      </p:sp>
      <p:sp>
        <p:nvSpPr>
          <p:cNvPr id="106500" name="Slide Number Placeholder 3"/>
          <p:cNvSpPr>
            <a:spLocks noGrp="1"/>
          </p:cNvSpPr>
          <p:nvPr>
            <p:ph type="sldNum" sz="quarter" idx="5"/>
          </p:nvPr>
        </p:nvSpPr>
        <p:spPr bwMode="auto">
          <a:noFill/>
          <a:ln>
            <a:miter lim="800000"/>
            <a:headEnd/>
            <a:tailEnd/>
          </a:ln>
        </p:spPr>
        <p:txBody>
          <a:bodyPr/>
          <a:lstStyle/>
          <a:p>
            <a:fld id="{FF4687AA-9362-4894-A666-131D325A66F8}" type="slidenum">
              <a:rPr lang="en-US" altLang="en-US" smtClean="0">
                <a:ea typeface="ＭＳ Ｐゴシック" pitchFamily="34" charset="-128"/>
              </a:rPr>
              <a:pPr/>
              <a:t>40</a:t>
            </a:fld>
            <a:endParaRPr lang="en-US" altLang="en-US" smtClean="0">
              <a:ea typeface="ＭＳ Ｐゴシック" pitchFamily="34" charset="-128"/>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4690" name="Slide Image Placeholder 1"/>
          <p:cNvSpPr>
            <a:spLocks noGrp="1" noRot="1" noChangeAspect="1" noTextEdit="1"/>
          </p:cNvSpPr>
          <p:nvPr>
            <p:ph type="sldImg"/>
          </p:nvPr>
        </p:nvSpPr>
        <p:spPr bwMode="auto">
          <a:noFill/>
          <a:ln>
            <a:solidFill>
              <a:srgbClr val="000000"/>
            </a:solidFill>
            <a:miter lim="800000"/>
            <a:headEnd/>
            <a:tailEnd/>
          </a:ln>
        </p:spPr>
      </p:sp>
      <p:sp>
        <p:nvSpPr>
          <p:cNvPr id="114691" name="Notes Placeholder 2"/>
          <p:cNvSpPr>
            <a:spLocks noGrp="1"/>
          </p:cNvSpPr>
          <p:nvPr>
            <p:ph type="body" idx="1"/>
          </p:nvPr>
        </p:nvSpPr>
        <p:spPr bwMode="auto">
          <a:noFill/>
        </p:spPr>
        <p:txBody>
          <a:bodyPr/>
          <a:lstStyle/>
          <a:p>
            <a:r>
              <a:rPr lang="en-US" altLang="en-US" smtClean="0"/>
              <a:t>The first COP/MOP of the Nagoya Protocol on Access and Benefit-sharing convened in Pyeongchang, Republic of Korea</a:t>
            </a:r>
          </a:p>
          <a:p>
            <a:endParaRPr lang="en-US" altLang="en-US" b="1" smtClean="0"/>
          </a:p>
          <a:p>
            <a:r>
              <a:rPr lang="en-US" altLang="en-US" smtClean="0"/>
              <a:t>54 Parties to the Nagoya Protocol adopted a total of 13 decisions.</a:t>
            </a:r>
          </a:p>
          <a:p>
            <a:endParaRPr lang="en-US" altLang="en-US" smtClean="0"/>
          </a:p>
          <a:p>
            <a:r>
              <a:rPr lang="en-CA" altLang="en-US" smtClean="0"/>
              <a:t>NP-1/1. Rules of procedure for meetings of the Conference of the Parties serving as the meeting of the Parties to the Nagoya Protocol</a:t>
            </a:r>
          </a:p>
          <a:p>
            <a:r>
              <a:rPr lang="en-CA" altLang="en-US" smtClean="0"/>
              <a:t>NP-1/2. The Access and Benefit-sharing Clearing-House and information-sharing (Article 14)</a:t>
            </a:r>
          </a:p>
          <a:p>
            <a:r>
              <a:rPr lang="en-CA" altLang="en-US" smtClean="0"/>
              <a:t>NP-1/3. Monitoring and reporting (Article 29)</a:t>
            </a:r>
          </a:p>
          <a:p>
            <a:r>
              <a:rPr lang="en-CA" altLang="en-US" smtClean="0"/>
              <a:t>NP-1/4. Cooperative procedures and institutional mechanisms to promote compliance with the Nagoya Protocol and to address cases of non-compliance</a:t>
            </a:r>
          </a:p>
          <a:p>
            <a:r>
              <a:rPr lang="en-CA" altLang="en-US" smtClean="0"/>
              <a:t>NP-1/5. Model contractual clauses, voluntary codes of conduct, guidelines and best practices and/or standards (Articles 19 and 20)</a:t>
            </a:r>
          </a:p>
          <a:p>
            <a:r>
              <a:rPr lang="en-CA" altLang="en-US" smtClean="0"/>
              <a:t>NP-1/6. Matters related to the financial mechanism</a:t>
            </a:r>
          </a:p>
          <a:p>
            <a:r>
              <a:rPr lang="en-CA" altLang="en-US" smtClean="0"/>
              <a:t>NP-1/7. Resource mobilization for the implementation of the Nagoya Protocol</a:t>
            </a:r>
          </a:p>
          <a:p>
            <a:r>
              <a:rPr lang="en-CA" altLang="en-US" smtClean="0"/>
              <a:t>NP-1/8. Measures to assist in capacity-building and capacity development (Article 22)</a:t>
            </a:r>
          </a:p>
          <a:p>
            <a:r>
              <a:rPr lang="en-CA" altLang="en-US" smtClean="0"/>
              <a:t>NP-1/9. Measures to raise awareness of the importance of genetic resources and associated traditional knowledge (Article 21)</a:t>
            </a:r>
          </a:p>
          <a:p>
            <a:r>
              <a:rPr lang="en-CA" altLang="en-US" smtClean="0"/>
              <a:t>NP-1/10. The need for and modalities of a global multilateral benefit-sharing mechanism (Article 10)</a:t>
            </a:r>
          </a:p>
          <a:p>
            <a:r>
              <a:rPr lang="en-CA" altLang="en-US" smtClean="0"/>
              <a:t>NP-1/11. Improving the efficiency of structures and processes under the Convention and the Protocols: Subsidiary Body on Implementation</a:t>
            </a:r>
          </a:p>
          <a:p>
            <a:r>
              <a:rPr lang="en-CA" altLang="en-US" smtClean="0"/>
              <a:t>NP-1/12. Improving the efficiency of structures and processes under the Convention and the Protocols: concurrent meetings of the Conference of the Parties and the Conference of the Parties serving as the meeting of the Parties to the Protocols</a:t>
            </a:r>
          </a:p>
          <a:p>
            <a:r>
              <a:rPr lang="en-CA" altLang="en-US" smtClean="0"/>
              <a:t>NP-1/13. Programme budget for the biennium following the entry into force of the Nagoya Protocol</a:t>
            </a:r>
          </a:p>
          <a:p>
            <a:endParaRPr lang="en-CA" altLang="en-US" smtClean="0"/>
          </a:p>
          <a:p>
            <a:endParaRPr lang="en-CA" altLang="en-US" smtClean="0"/>
          </a:p>
        </p:txBody>
      </p:sp>
      <p:sp>
        <p:nvSpPr>
          <p:cNvPr id="114692" name="Slide Number Placeholder 3"/>
          <p:cNvSpPr>
            <a:spLocks noGrp="1"/>
          </p:cNvSpPr>
          <p:nvPr>
            <p:ph type="sldNum" sz="quarter" idx="5"/>
          </p:nvPr>
        </p:nvSpPr>
        <p:spPr bwMode="auto">
          <a:noFill/>
          <a:ln>
            <a:miter lim="800000"/>
            <a:headEnd/>
            <a:tailEnd/>
          </a:ln>
        </p:spPr>
        <p:txBody>
          <a:bodyPr/>
          <a:lstStyle/>
          <a:p>
            <a:fld id="{46E767D1-5139-4470-97DC-D30355237402}" type="slidenum">
              <a:rPr lang="en-CA" altLang="en-US" smtClean="0"/>
              <a:pPr/>
              <a:t>41</a:t>
            </a:fld>
            <a:endParaRPr lang="en-CA" alt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6738" name="Slide Image Placeholder 1"/>
          <p:cNvSpPr>
            <a:spLocks noGrp="1" noRot="1" noChangeAspect="1" noTextEdit="1"/>
          </p:cNvSpPr>
          <p:nvPr>
            <p:ph type="sldImg"/>
          </p:nvPr>
        </p:nvSpPr>
        <p:spPr bwMode="auto">
          <a:noFill/>
          <a:ln>
            <a:solidFill>
              <a:srgbClr val="000000"/>
            </a:solidFill>
            <a:miter lim="800000"/>
            <a:headEnd/>
            <a:tailEnd/>
          </a:ln>
        </p:spPr>
      </p:sp>
      <p:sp>
        <p:nvSpPr>
          <p:cNvPr id="116739" name="Notes Placeholder 2"/>
          <p:cNvSpPr>
            <a:spLocks noGrp="1"/>
          </p:cNvSpPr>
          <p:nvPr>
            <p:ph type="body" idx="1"/>
          </p:nvPr>
        </p:nvSpPr>
        <p:spPr bwMode="auto">
          <a:noFill/>
        </p:spPr>
        <p:txBody>
          <a:bodyPr/>
          <a:lstStyle/>
          <a:p>
            <a:pPr eaLnBrk="1" hangingPunct="1">
              <a:spcBef>
                <a:spcPct val="0"/>
              </a:spcBef>
            </a:pPr>
            <a:r>
              <a:rPr lang="en-US" altLang="en-US" sz="1100" smtClean="0"/>
              <a:t>The Nagoya Protocol seeks to create legal certainty through a transparent framework on ABS.</a:t>
            </a:r>
          </a:p>
          <a:p>
            <a:pPr eaLnBrk="1" hangingPunct="1">
              <a:spcBef>
                <a:spcPct val="0"/>
              </a:spcBef>
            </a:pPr>
            <a:endParaRPr lang="en-US" altLang="en-US" sz="1100" smtClean="0"/>
          </a:p>
        </p:txBody>
      </p:sp>
      <p:sp>
        <p:nvSpPr>
          <p:cNvPr id="116740" name="Slide Number Placeholder 3"/>
          <p:cNvSpPr>
            <a:spLocks noGrp="1"/>
          </p:cNvSpPr>
          <p:nvPr>
            <p:ph type="sldNum" sz="quarter" idx="5"/>
          </p:nvPr>
        </p:nvSpPr>
        <p:spPr bwMode="auto">
          <a:noFill/>
          <a:ln>
            <a:miter lim="800000"/>
            <a:headEnd/>
            <a:tailEnd/>
          </a:ln>
        </p:spPr>
        <p:txBody>
          <a:bodyPr/>
          <a:lstStyle/>
          <a:p>
            <a:fld id="{2C8EEBF9-3B34-42F8-BD9E-02BD2F425E36}" type="slidenum">
              <a:rPr lang="en-CA" altLang="en-US" smtClean="0"/>
              <a:pPr/>
              <a:t>42</a:t>
            </a:fld>
            <a:endParaRPr lang="en-CA" alt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7762" name="Slide Image Placeholder 1"/>
          <p:cNvSpPr>
            <a:spLocks noGrp="1" noRot="1" noChangeAspect="1" noTextEdit="1"/>
          </p:cNvSpPr>
          <p:nvPr>
            <p:ph type="sldImg"/>
          </p:nvPr>
        </p:nvSpPr>
        <p:spPr bwMode="auto">
          <a:noFill/>
          <a:ln>
            <a:solidFill>
              <a:srgbClr val="000000"/>
            </a:solidFill>
            <a:miter lim="800000"/>
            <a:headEnd/>
            <a:tailEnd/>
          </a:ln>
        </p:spPr>
      </p:sp>
      <p:sp>
        <p:nvSpPr>
          <p:cNvPr id="117763" name="Notes Placeholder 2"/>
          <p:cNvSpPr>
            <a:spLocks noGrp="1"/>
          </p:cNvSpPr>
          <p:nvPr>
            <p:ph type="body" idx="1"/>
          </p:nvPr>
        </p:nvSpPr>
        <p:spPr bwMode="auto">
          <a:noFill/>
        </p:spPr>
        <p:txBody>
          <a:bodyPr/>
          <a:lstStyle/>
          <a:p>
            <a:pPr eaLnBrk="1" hangingPunct="1">
              <a:spcBef>
                <a:spcPct val="0"/>
              </a:spcBef>
            </a:pPr>
            <a:endParaRPr lang="en-US" altLang="en-US" sz="1100" smtClean="0"/>
          </a:p>
        </p:txBody>
      </p:sp>
      <p:sp>
        <p:nvSpPr>
          <p:cNvPr id="117764" name="Slide Number Placeholder 3"/>
          <p:cNvSpPr>
            <a:spLocks noGrp="1"/>
          </p:cNvSpPr>
          <p:nvPr>
            <p:ph type="sldNum" sz="quarter" idx="5"/>
          </p:nvPr>
        </p:nvSpPr>
        <p:spPr bwMode="auto">
          <a:noFill/>
          <a:ln>
            <a:miter lim="800000"/>
            <a:headEnd/>
            <a:tailEnd/>
          </a:ln>
        </p:spPr>
        <p:txBody>
          <a:bodyPr/>
          <a:lstStyle/>
          <a:p>
            <a:fld id="{245C9017-9E5C-4989-8E53-F1151C01DE62}" type="slidenum">
              <a:rPr lang="en-CA" altLang="en-US" smtClean="0"/>
              <a:pPr/>
              <a:t>43</a:t>
            </a:fld>
            <a:endParaRPr lang="en-CA" alt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8786" name="Slide Image Placeholder 1"/>
          <p:cNvSpPr>
            <a:spLocks noGrp="1" noRot="1" noChangeAspect="1" noTextEdit="1"/>
          </p:cNvSpPr>
          <p:nvPr>
            <p:ph type="sldImg"/>
          </p:nvPr>
        </p:nvSpPr>
        <p:spPr bwMode="auto">
          <a:noFill/>
          <a:ln>
            <a:solidFill>
              <a:srgbClr val="000000"/>
            </a:solidFill>
            <a:miter lim="800000"/>
            <a:headEnd/>
            <a:tailEnd/>
          </a:ln>
        </p:spPr>
      </p:sp>
      <p:sp>
        <p:nvSpPr>
          <p:cNvPr id="8195" name="Notes Placeholder 2"/>
          <p:cNvSpPr>
            <a:spLocks noGrp="1"/>
          </p:cNvSpPr>
          <p:nvPr>
            <p:ph type="body" idx="1"/>
          </p:nvPr>
        </p:nvSpPr>
        <p:spPr bwMode="auto">
          <a:extLst/>
        </p:spPr>
        <p:txBody>
          <a:bodyPr/>
          <a:lstStyle/>
          <a:p>
            <a:pPr eaLnBrk="1" hangingPunct="1">
              <a:spcBef>
                <a:spcPct val="0"/>
              </a:spcBef>
              <a:defRPr/>
            </a:pPr>
            <a:r>
              <a:rPr lang="en-US" altLang="en-US" sz="1100" dirty="0" smtClean="0"/>
              <a:t>Countries need take actions </a:t>
            </a:r>
            <a:r>
              <a:rPr lang="en-CA" altLang="en-US" sz="1100" dirty="0" smtClean="0"/>
              <a:t>to </a:t>
            </a:r>
            <a:r>
              <a:rPr lang="en-CA" altLang="en-US" sz="1100" b="1" dirty="0" smtClean="0">
                <a:solidFill>
                  <a:srgbClr val="147B33"/>
                </a:solidFill>
                <a:ea typeface="ＭＳ Ｐゴシック" pitchFamily="34" charset="-128"/>
                <a:cs typeface="Arial" charset="0"/>
              </a:rPr>
              <a:t>create the necessary enabling environment </a:t>
            </a:r>
            <a:r>
              <a:rPr lang="en-CA" altLang="en-US" sz="1100" dirty="0" smtClean="0"/>
              <a:t>for ABS to play an effective role in scientific and economic development as well as in conservation and sustainable use of biodiversity. These efforts include:</a:t>
            </a:r>
          </a:p>
          <a:p>
            <a:pPr eaLnBrk="1" hangingPunct="1">
              <a:spcBef>
                <a:spcPct val="0"/>
              </a:spcBef>
              <a:defRPr/>
            </a:pPr>
            <a:r>
              <a:rPr lang="en-CA" altLang="en-US" sz="1100" dirty="0" smtClean="0"/>
              <a:t>- Ratification of the Protocol for those that have not already done so</a:t>
            </a:r>
          </a:p>
          <a:p>
            <a:pPr marL="171450" indent="-171450" eaLnBrk="1" hangingPunct="1">
              <a:spcBef>
                <a:spcPct val="0"/>
              </a:spcBef>
              <a:buFontTx/>
              <a:buChar char="-"/>
              <a:defRPr/>
            </a:pPr>
            <a:r>
              <a:rPr lang="en-CA" altLang="en-US" sz="1100" dirty="0" smtClean="0"/>
              <a:t>Development of their national legal frameworks including ABS measures</a:t>
            </a:r>
          </a:p>
          <a:p>
            <a:pPr marL="171450" indent="-171450" eaLnBrk="1" hangingPunct="1">
              <a:spcBef>
                <a:spcPct val="0"/>
              </a:spcBef>
              <a:buFontTx/>
              <a:buChar char="-"/>
              <a:defRPr/>
            </a:pPr>
            <a:r>
              <a:rPr lang="en-CA" altLang="en-US" sz="1100" dirty="0" smtClean="0"/>
              <a:t>Putting in place the necessary institutional arrangements such as competent national authorities</a:t>
            </a:r>
          </a:p>
          <a:p>
            <a:pPr marL="171450" indent="-171450" eaLnBrk="1" hangingPunct="1">
              <a:spcBef>
                <a:spcPct val="0"/>
              </a:spcBef>
              <a:buFontTx/>
              <a:buChar char="-"/>
              <a:defRPr/>
            </a:pPr>
            <a:r>
              <a:rPr lang="en-CA" altLang="en-US" sz="1100" dirty="0" smtClean="0"/>
              <a:t>Undertaking capacity-building for implementing the Protocol including to implement national ABS measures and negotiate agreements</a:t>
            </a:r>
          </a:p>
          <a:p>
            <a:pPr marL="171450" indent="-171450" eaLnBrk="1" hangingPunct="1">
              <a:spcBef>
                <a:spcPct val="0"/>
              </a:spcBef>
              <a:buFontTx/>
              <a:buChar char="-"/>
              <a:defRPr/>
            </a:pPr>
            <a:r>
              <a:rPr lang="en-CA" altLang="en-US" sz="1100" dirty="0" smtClean="0"/>
              <a:t>Raising the awareness of the different actors (providers and users of GR and TK) involved in access and benefit-sharing</a:t>
            </a:r>
          </a:p>
          <a:p>
            <a:pPr marL="171450" indent="-171450" eaLnBrk="1" hangingPunct="1">
              <a:spcBef>
                <a:spcPct val="0"/>
              </a:spcBef>
              <a:buFontTx/>
              <a:buChar char="-"/>
              <a:defRPr/>
            </a:pPr>
            <a:endParaRPr lang="en-CA" altLang="en-US" sz="1100" dirty="0" smtClean="0"/>
          </a:p>
          <a:p>
            <a:pPr eaLnBrk="1" hangingPunct="1">
              <a:spcBef>
                <a:spcPct val="0"/>
              </a:spcBef>
              <a:defRPr/>
            </a:pPr>
            <a:r>
              <a:rPr lang="en-CA" altLang="en-US" sz="1100" dirty="0" smtClean="0"/>
              <a:t>Actors involved in ABS:</a:t>
            </a:r>
            <a:r>
              <a:rPr lang="en-US" altLang="en-US" sz="1100" smtClean="0"/>
              <a:t> governments, </a:t>
            </a:r>
            <a:r>
              <a:rPr lang="en-US" altLang="en-US" sz="1100" dirty="0" smtClean="0"/>
              <a:t>ILCs, research institutions, universities, botanical gardens, ex situ collections, business community as users of GR (e.g. cosmetics, botanicals, pharma, agricultural sector, food and beverages, industrial biotech)</a:t>
            </a:r>
            <a:endParaRPr lang="en-CA" altLang="en-US" sz="1100" dirty="0" smtClean="0"/>
          </a:p>
        </p:txBody>
      </p:sp>
      <p:sp>
        <p:nvSpPr>
          <p:cNvPr id="118788" name="Slide Number Placeholder 3"/>
          <p:cNvSpPr>
            <a:spLocks noGrp="1"/>
          </p:cNvSpPr>
          <p:nvPr>
            <p:ph type="sldNum" sz="quarter" idx="5"/>
          </p:nvPr>
        </p:nvSpPr>
        <p:spPr bwMode="auto">
          <a:noFill/>
          <a:ln>
            <a:miter lim="800000"/>
            <a:headEnd/>
            <a:tailEnd/>
          </a:ln>
        </p:spPr>
        <p:txBody>
          <a:bodyPr/>
          <a:lstStyle/>
          <a:p>
            <a:fld id="{7782A343-3A66-4BFB-84FD-4335DF4940DD}" type="slidenum">
              <a:rPr lang="en-CA" altLang="en-US" smtClean="0"/>
              <a:pPr/>
              <a:t>44</a:t>
            </a:fld>
            <a:endParaRPr lang="en-CA" alt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p:spPr>
      </p:sp>
      <p:sp>
        <p:nvSpPr>
          <p:cNvPr id="409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CA" altLang="en-US" sz="1100" smtClean="0"/>
          </a:p>
        </p:txBody>
      </p:sp>
      <p:sp>
        <p:nvSpPr>
          <p:cNvPr id="8196" name="Slide Number Placeholder 3"/>
          <p:cNvSpPr>
            <a:spLocks noGrp="1"/>
          </p:cNvSpPr>
          <p:nvPr>
            <p:ph type="sldNum" sz="quarter" idx="5"/>
          </p:nvPr>
        </p:nvSpPr>
        <p:spPr bwMode="auto">
          <a:extLst>
            <a:ext uri="{909E8E84-426E-40DD-AFC4-6F175D3DCCD1}">
              <a14:hiddenFill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a:solidFill>
                  <a:srgbClr val="FFFFFF"/>
                </a:solidFill>
              </a14:hiddenFill>
            </a:ext>
            <a:ext uri="{91240B29-F687-4F45-9708-019B960494DF}">
              <a14:hiddenLine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fontAlgn="base">
              <a:spcBef>
                <a:spcPct val="0"/>
              </a:spcBef>
              <a:spcAft>
                <a:spcPct val="0"/>
              </a:spcAft>
              <a:defRPr/>
            </a:pPr>
            <a:fld id="{C99624CF-8985-4588-8782-8C595091E9A8}" type="slidenum">
              <a:rPr lang="en-CA" altLang="en-US" smtClean="0"/>
              <a:pPr fontAlgn="base">
                <a:spcBef>
                  <a:spcPct val="0"/>
                </a:spcBef>
                <a:spcAft>
                  <a:spcPct val="0"/>
                </a:spcAft>
                <a:defRPr/>
              </a:pPr>
              <a:t>45</a:t>
            </a:fld>
            <a:endParaRPr lang="en-CA" altLang="en-US" dirty="0"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bwMode="auto">
          <a:noFill/>
          <a:ln>
            <a:solidFill>
              <a:srgbClr val="000000"/>
            </a:solidFill>
            <a:miter lim="800000"/>
            <a:headEnd/>
            <a:tailEnd/>
          </a:ln>
        </p:spPr>
      </p:sp>
      <p:sp>
        <p:nvSpPr>
          <p:cNvPr id="109571" name="Notes Placeholder 2"/>
          <p:cNvSpPr>
            <a:spLocks noGrp="1"/>
          </p:cNvSpPr>
          <p:nvPr>
            <p:ph type="body" idx="1"/>
          </p:nvPr>
        </p:nvSpPr>
        <p:spPr bwMode="auto">
          <a:noFill/>
        </p:spPr>
        <p:txBody>
          <a:bodyPr/>
          <a:lstStyle/>
          <a:p>
            <a:r>
              <a:rPr lang="en-CA" altLang="es-ES" smtClean="0"/>
              <a:t>A total of 14 decisions were adopted:</a:t>
            </a:r>
            <a:endParaRPr lang="es-ES" altLang="es-ES" smtClean="0"/>
          </a:p>
          <a:p>
            <a:r>
              <a:rPr lang="es-ES" altLang="es-ES" smtClean="0"/>
              <a:t>BS-VII/1. Compliance</a:t>
            </a:r>
          </a:p>
          <a:p>
            <a:r>
              <a:rPr lang="en-CA" altLang="es-ES" smtClean="0"/>
              <a:t>BS-VII/2. Operation and Activities of the Biosafety Clearing-House</a:t>
            </a:r>
          </a:p>
          <a:p>
            <a:r>
              <a:rPr lang="en-CA" altLang="es-ES" smtClean="0"/>
              <a:t>BS-VII/3. Assessment and review of the effectiveness of the Protocol (Article 35)</a:t>
            </a:r>
          </a:p>
          <a:p>
            <a:r>
              <a:rPr lang="en-CA" altLang="es-ES" smtClean="0"/>
              <a:t>BS-VII/4. Contained use of living modified organisms</a:t>
            </a:r>
          </a:p>
          <a:p>
            <a:r>
              <a:rPr lang="en-CA" altLang="es-ES" smtClean="0"/>
              <a:t>BS-VII/5. Matters related to the financial mechanism and resources</a:t>
            </a:r>
          </a:p>
          <a:p>
            <a:r>
              <a:rPr lang="en-CA" altLang="es-ES" smtClean="0"/>
              <a:t>BS-VII/7. Report of the Executive Secretary on the administration of the Protocol</a:t>
            </a:r>
          </a:p>
          <a:p>
            <a:r>
              <a:rPr lang="en-CA" altLang="es-ES" smtClean="0"/>
              <a:t>BS-VII/8. Handling, transport, packaging and identification (Article 18)</a:t>
            </a:r>
          </a:p>
          <a:p>
            <a:r>
              <a:rPr lang="en-CA" altLang="es-ES" smtClean="0"/>
              <a:t>BS-VII/9. Report of the Executive Secretary on the administration of the Protocol and on</a:t>
            </a:r>
          </a:p>
          <a:p>
            <a:r>
              <a:rPr lang="en-CA" altLang="es-ES" smtClean="0"/>
              <a:t>budgetary matters: improving the efficiency of structures and processes under the</a:t>
            </a:r>
          </a:p>
          <a:p>
            <a:r>
              <a:rPr lang="en-CA" altLang="es-ES" smtClean="0"/>
              <a:t>Convention and its protocols</a:t>
            </a:r>
          </a:p>
          <a:p>
            <a:r>
              <a:rPr lang="en-CA" altLang="es-ES" smtClean="0"/>
              <a:t>BS-VII/10. Unintentional transboundary movements and emergency measures (Article 17)</a:t>
            </a:r>
          </a:p>
          <a:p>
            <a:r>
              <a:rPr lang="en-CA" altLang="es-ES" smtClean="0"/>
              <a:t>BS-VII/11. Nagoya – Kuala Lumpur Supplementary Protocol on Liability and Redress</a:t>
            </a:r>
          </a:p>
          <a:p>
            <a:r>
              <a:rPr lang="en-CA" altLang="es-ES" smtClean="0"/>
              <a:t>BS-VII/12. Risk assessment and risk management (Articles 15 and 16)</a:t>
            </a:r>
          </a:p>
          <a:p>
            <a:r>
              <a:rPr lang="es-ES" altLang="es-ES" smtClean="0"/>
              <a:t>BS-VII/13. Socio-economic considerations</a:t>
            </a:r>
          </a:p>
          <a:p>
            <a:r>
              <a:rPr lang="en-CA" altLang="es-ES" smtClean="0"/>
              <a:t>BS-VII/14. Monitoring and reporting (Article 33)</a:t>
            </a:r>
            <a:endParaRPr lang="en-CA" altLang="en-US" smtClean="0"/>
          </a:p>
        </p:txBody>
      </p:sp>
      <p:sp>
        <p:nvSpPr>
          <p:cNvPr id="109572" name="Slide Number Placeholder 3"/>
          <p:cNvSpPr>
            <a:spLocks noGrp="1"/>
          </p:cNvSpPr>
          <p:nvPr>
            <p:ph type="sldNum" sz="quarter" idx="5"/>
          </p:nvPr>
        </p:nvSpPr>
        <p:spPr bwMode="auto">
          <a:noFill/>
          <a:ln>
            <a:miter lim="800000"/>
            <a:headEnd/>
            <a:tailEnd/>
          </a:ln>
        </p:spPr>
        <p:txBody>
          <a:bodyPr/>
          <a:lstStyle/>
          <a:p>
            <a:fld id="{DBFC9F56-8CBA-40FA-A473-3AE1480C9426}" type="slidenum">
              <a:rPr lang="en-CA" altLang="en-US" smtClean="0"/>
              <a:pPr/>
              <a:t>46</a:t>
            </a:fld>
            <a:endParaRPr lang="en-CA"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bwMode="auto">
          <a:noFill/>
          <a:ln>
            <a:solidFill>
              <a:srgbClr val="000000"/>
            </a:solidFill>
            <a:miter lim="800000"/>
            <a:headEnd/>
            <a:tailEnd/>
          </a:ln>
        </p:spPr>
      </p:sp>
      <p:sp>
        <p:nvSpPr>
          <p:cNvPr id="77827" name="Notes Placeholder 2"/>
          <p:cNvSpPr>
            <a:spLocks noGrp="1"/>
          </p:cNvSpPr>
          <p:nvPr>
            <p:ph type="body" idx="1"/>
          </p:nvPr>
        </p:nvSpPr>
        <p:spPr bwMode="auto">
          <a:noFill/>
        </p:spPr>
        <p:txBody>
          <a:bodyPr/>
          <a:lstStyle/>
          <a:p>
            <a:pPr eaLnBrk="1" hangingPunct="1">
              <a:spcBef>
                <a:spcPct val="0"/>
              </a:spcBef>
            </a:pPr>
            <a:r>
              <a:rPr lang="en-CA" altLang="en-US" dirty="0" smtClean="0"/>
              <a:t>Building from the conclusion that efforts to implement the Strategic Plan will need to be scaled up if it is to be achieved, one of the key outcomes from COP 12 is the </a:t>
            </a:r>
            <a:r>
              <a:rPr lang="en-US" altLang="en-US" dirty="0" smtClean="0">
                <a:solidFill>
                  <a:srgbClr val="147B33"/>
                </a:solidFill>
                <a:ea typeface="ＭＳ Ｐゴシック" pitchFamily="34" charset="-128"/>
              </a:rPr>
              <a:t>The </a:t>
            </a:r>
            <a:r>
              <a:rPr lang="en-US" altLang="en-US" dirty="0" err="1" smtClean="0">
                <a:solidFill>
                  <a:srgbClr val="147B33"/>
                </a:solidFill>
                <a:ea typeface="ＭＳ Ｐゴシック" pitchFamily="34" charset="-128"/>
              </a:rPr>
              <a:t>Pyeongchang</a:t>
            </a:r>
            <a:r>
              <a:rPr lang="en-US" altLang="en-US" dirty="0" smtClean="0">
                <a:solidFill>
                  <a:srgbClr val="147B33"/>
                </a:solidFill>
                <a:ea typeface="ＭＳ Ｐゴシック" pitchFamily="34" charset="-128"/>
              </a:rPr>
              <a:t> Roadmap. </a:t>
            </a:r>
          </a:p>
          <a:p>
            <a:pPr eaLnBrk="1" hangingPunct="1">
              <a:spcBef>
                <a:spcPct val="0"/>
              </a:spcBef>
            </a:pPr>
            <a:endParaRPr lang="en-CA" altLang="en-US" dirty="0" smtClean="0"/>
          </a:p>
          <a:p>
            <a:r>
              <a:rPr lang="en-US" altLang="en-US" dirty="0" smtClean="0">
                <a:solidFill>
                  <a:srgbClr val="147B33"/>
                </a:solidFill>
                <a:ea typeface="ＭＳ Ｐゴシック" pitchFamily="34" charset="-128"/>
              </a:rPr>
              <a:t>The </a:t>
            </a:r>
            <a:r>
              <a:rPr lang="en-US" altLang="en-US" dirty="0" err="1" smtClean="0">
                <a:solidFill>
                  <a:srgbClr val="147B33"/>
                </a:solidFill>
                <a:ea typeface="ＭＳ Ｐゴシック" pitchFamily="34" charset="-128"/>
              </a:rPr>
              <a:t>Pyeongchang</a:t>
            </a:r>
            <a:r>
              <a:rPr lang="en-US" altLang="en-US" dirty="0" smtClean="0">
                <a:solidFill>
                  <a:srgbClr val="147B33"/>
                </a:solidFill>
                <a:ea typeface="ＭＳ Ｐゴシック" pitchFamily="34" charset="-128"/>
              </a:rPr>
              <a:t> Roadmap is a collection of decisions </a:t>
            </a:r>
            <a:r>
              <a:rPr lang="en-US" altLang="en-US" dirty="0" smtClean="0"/>
              <a:t>which aim to enhance the implementation of the Strategic Plan for Biodiversity 2011-2020 and achievement of the Aichi Biodiversity Targets.</a:t>
            </a:r>
          </a:p>
          <a:p>
            <a:endParaRPr lang="en-US" altLang="en-US" dirty="0" smtClean="0"/>
          </a:p>
          <a:p>
            <a:r>
              <a:rPr lang="en-US" altLang="en-US" dirty="0" smtClean="0"/>
              <a:t>The Roadmap contains decisions related to further actions to enhance the implementation of the Strategic Plan (Decision  XII/1 – based on GBO-4) and  Enhancing capacity-building and technical and scientific cooperation (Decision XII/2)</a:t>
            </a:r>
          </a:p>
          <a:p>
            <a:endParaRPr lang="en-US" altLang="en-US" dirty="0" smtClean="0"/>
          </a:p>
          <a:p>
            <a:pPr eaLnBrk="1" hangingPunct="1">
              <a:spcBef>
                <a:spcPct val="0"/>
              </a:spcBef>
            </a:pPr>
            <a:r>
              <a:rPr lang="en-US" altLang="en-US" i="1" dirty="0" smtClean="0"/>
              <a:t>Resource Mobilization</a:t>
            </a:r>
          </a:p>
          <a:p>
            <a:pPr eaLnBrk="1" hangingPunct="1">
              <a:spcBef>
                <a:spcPct val="0"/>
              </a:spcBef>
            </a:pPr>
            <a:endParaRPr lang="en-US" altLang="en-US" dirty="0" smtClean="0"/>
          </a:p>
          <a:p>
            <a:r>
              <a:rPr lang="en-US" altLang="en-US" dirty="0" smtClean="0">
                <a:solidFill>
                  <a:srgbClr val="147B33"/>
                </a:solidFill>
                <a:ea typeface="ＭＳ Ｐゴシック" pitchFamily="34" charset="-128"/>
              </a:rPr>
              <a:t>The </a:t>
            </a:r>
            <a:r>
              <a:rPr lang="en-US" altLang="en-US" dirty="0" err="1" smtClean="0">
                <a:solidFill>
                  <a:srgbClr val="147B33"/>
                </a:solidFill>
                <a:ea typeface="ＭＳ Ｐゴシック" pitchFamily="34" charset="-128"/>
              </a:rPr>
              <a:t>Pyeongchang</a:t>
            </a:r>
            <a:r>
              <a:rPr lang="en-US" altLang="en-US" dirty="0" smtClean="0">
                <a:solidFill>
                  <a:srgbClr val="147B33"/>
                </a:solidFill>
                <a:ea typeface="ＭＳ Ｐゴシック" pitchFamily="34" charset="-128"/>
              </a:rPr>
              <a:t> Roadmap also addresses issues related to the mobilization of resources. As Part of decision XII/3 several targets on resource mobilization were adopted including a commitment to double total biodiversity related international financial resource flows to developing countries </a:t>
            </a:r>
            <a:r>
              <a:rPr lang="en-GB" altLang="en-US" dirty="0" smtClean="0"/>
              <a:t>by 2015…</a:t>
            </a:r>
            <a:r>
              <a:rPr lang="en-US" altLang="en-US" dirty="0" smtClean="0">
                <a:solidFill>
                  <a:srgbClr val="147B33"/>
                </a:solidFill>
                <a:ea typeface="ＭＳ Ｐゴシック" pitchFamily="34" charset="-128"/>
              </a:rPr>
              <a:t> as well as to mobilize financial resources from all sources. </a:t>
            </a:r>
            <a:endParaRPr lang="en-US" altLang="en-US" dirty="0" smtClean="0"/>
          </a:p>
          <a:p>
            <a:pPr eaLnBrk="1" hangingPunct="1">
              <a:spcBef>
                <a:spcPct val="0"/>
              </a:spcBef>
            </a:pPr>
            <a:endParaRPr lang="en-CA" altLang="en-US" dirty="0" smtClean="0"/>
          </a:p>
          <a:p>
            <a:endParaRPr lang="en-US" altLang="en-US" dirty="0" smtClean="0"/>
          </a:p>
          <a:p>
            <a:pPr eaLnBrk="1" hangingPunct="1">
              <a:spcBef>
                <a:spcPct val="0"/>
              </a:spcBef>
            </a:pPr>
            <a:r>
              <a:rPr lang="en-US" altLang="en-US" i="1" dirty="0" smtClean="0"/>
              <a:t>Sustainable development and poverty eradication</a:t>
            </a:r>
          </a:p>
          <a:p>
            <a:pPr eaLnBrk="1" hangingPunct="1">
              <a:spcBef>
                <a:spcPct val="0"/>
              </a:spcBef>
            </a:pPr>
            <a:endParaRPr lang="en-US" altLang="en-US" i="1" dirty="0" smtClean="0"/>
          </a:p>
          <a:p>
            <a:pPr eaLnBrk="1" hangingPunct="1">
              <a:spcBef>
                <a:spcPct val="0"/>
              </a:spcBef>
            </a:pPr>
            <a:r>
              <a:rPr lang="en-GB" altLang="en-US" dirty="0" smtClean="0"/>
              <a:t>Welcomed</a:t>
            </a:r>
            <a:r>
              <a:rPr lang="en-GB" altLang="en-US" i="1" dirty="0" smtClean="0"/>
              <a:t> </a:t>
            </a:r>
            <a:r>
              <a:rPr lang="en-GB" altLang="en-US" dirty="0" smtClean="0"/>
              <a:t>the integration of biodiversity and ecosystem aspects into the sustainable development goals</a:t>
            </a:r>
          </a:p>
          <a:p>
            <a:pPr eaLnBrk="1" hangingPunct="1">
              <a:spcBef>
                <a:spcPct val="0"/>
              </a:spcBef>
            </a:pPr>
            <a:endParaRPr lang="en-GB" altLang="en-US" i="1" dirty="0" smtClean="0"/>
          </a:p>
          <a:p>
            <a:pPr eaLnBrk="1" hangingPunct="1">
              <a:spcBef>
                <a:spcPct val="0"/>
              </a:spcBef>
            </a:pPr>
            <a:r>
              <a:rPr lang="en-GB" altLang="en-US" dirty="0" smtClean="0"/>
              <a:t>Welcomed the Chennai Guidance for the Integration of Biodiversity and Poverty Eradication</a:t>
            </a:r>
            <a:endParaRPr lang="en-US" altLang="en-US" dirty="0" smtClean="0"/>
          </a:p>
          <a:p>
            <a:pPr eaLnBrk="1" hangingPunct="1">
              <a:spcBef>
                <a:spcPct val="0"/>
              </a:spcBef>
            </a:pPr>
            <a:endParaRPr lang="en-US" altLang="en-US" dirty="0" smtClean="0">
              <a:solidFill>
                <a:srgbClr val="147B33"/>
              </a:solidFill>
              <a:ea typeface="ＭＳ Ｐゴシック" pitchFamily="34" charset="-128"/>
            </a:endParaRPr>
          </a:p>
          <a:p>
            <a:pPr eaLnBrk="1" hangingPunct="1">
              <a:spcBef>
                <a:spcPct val="0"/>
              </a:spcBef>
            </a:pPr>
            <a:r>
              <a:rPr lang="en-US" altLang="en-US" dirty="0" smtClean="0">
                <a:solidFill>
                  <a:srgbClr val="147B33"/>
                </a:solidFill>
                <a:ea typeface="ＭＳ Ｐゴシック" pitchFamily="34" charset="-128"/>
              </a:rPr>
              <a:t>The </a:t>
            </a:r>
            <a:r>
              <a:rPr lang="en-US" altLang="en-US" dirty="0" err="1" smtClean="0">
                <a:solidFill>
                  <a:srgbClr val="147B33"/>
                </a:solidFill>
                <a:ea typeface="ＭＳ Ｐゴシック" pitchFamily="34" charset="-128"/>
              </a:rPr>
              <a:t>Pyeongchang</a:t>
            </a:r>
            <a:r>
              <a:rPr lang="en-US" altLang="en-US" dirty="0" smtClean="0">
                <a:solidFill>
                  <a:srgbClr val="147B33"/>
                </a:solidFill>
                <a:ea typeface="ＭＳ Ｐゴシック" pitchFamily="34" charset="-128"/>
              </a:rPr>
              <a:t> Roadmap also addresses issues associated with the integration of biodiversity into sustainable development (Decision XII/4) as well as poverty eradication (Decision XII/5)</a:t>
            </a:r>
            <a:endParaRPr lang="en-CA" altLang="en-US" dirty="0" smtClean="0"/>
          </a:p>
          <a:p>
            <a:pPr eaLnBrk="1" hangingPunct="1">
              <a:spcBef>
                <a:spcPct val="0"/>
              </a:spcBef>
            </a:pPr>
            <a:endParaRPr lang="en-CA" altLang="en-US" dirty="0" smtClean="0"/>
          </a:p>
          <a:p>
            <a:pPr eaLnBrk="1" hangingPunct="1">
              <a:spcBef>
                <a:spcPct val="0"/>
              </a:spcBef>
            </a:pPr>
            <a:r>
              <a:rPr lang="en-US" altLang="en-US" i="1" dirty="0" smtClean="0"/>
              <a:t>Cooperation</a:t>
            </a:r>
          </a:p>
          <a:p>
            <a:pPr eaLnBrk="1" hangingPunct="1">
              <a:spcBef>
                <a:spcPct val="0"/>
              </a:spcBef>
            </a:pPr>
            <a:endParaRPr lang="en-US" altLang="en-US" dirty="0" smtClean="0"/>
          </a:p>
          <a:p>
            <a:pPr eaLnBrk="1" hangingPunct="1">
              <a:spcBef>
                <a:spcPct val="0"/>
              </a:spcBef>
            </a:pPr>
            <a:r>
              <a:rPr lang="en-US" altLang="en-US" dirty="0" smtClean="0"/>
              <a:t>Improve cooperation among biodiversity-related conventions and other organizations</a:t>
            </a:r>
          </a:p>
          <a:p>
            <a:pPr eaLnBrk="1" hangingPunct="1">
              <a:spcBef>
                <a:spcPct val="0"/>
              </a:spcBef>
            </a:pPr>
            <a:endParaRPr lang="en-US" altLang="en-US" dirty="0" smtClean="0"/>
          </a:p>
          <a:p>
            <a:pPr eaLnBrk="1" hangingPunct="1">
              <a:spcBef>
                <a:spcPct val="0"/>
              </a:spcBef>
            </a:pPr>
            <a:r>
              <a:rPr lang="en-GB" altLang="en-US" dirty="0" smtClean="0"/>
              <a:t>Invites the United Nations and other organizations to further the integration of the Aichi Biodiversity Targets throughout the United Nations system</a:t>
            </a:r>
          </a:p>
          <a:p>
            <a:pPr eaLnBrk="1" hangingPunct="1">
              <a:spcBef>
                <a:spcPct val="0"/>
              </a:spcBef>
            </a:pPr>
            <a:endParaRPr lang="en-GB" altLang="en-US" dirty="0" smtClean="0"/>
          </a:p>
          <a:p>
            <a:pPr eaLnBrk="1" hangingPunct="1">
              <a:spcBef>
                <a:spcPct val="0"/>
              </a:spcBef>
            </a:pPr>
            <a:r>
              <a:rPr lang="en-GB" altLang="en-US" dirty="0" smtClean="0"/>
              <a:t>Calls on the Liaison Group of the Biodiversity-related Conventions to enhance coherence and cooperation in the implementation of the Strategic Plan for Biodiversity</a:t>
            </a:r>
            <a:endParaRPr lang="en-US" altLang="en-US" dirty="0" smtClean="0"/>
          </a:p>
          <a:p>
            <a:pPr eaLnBrk="1" hangingPunct="1">
              <a:spcBef>
                <a:spcPct val="0"/>
              </a:spcBef>
            </a:pPr>
            <a:endParaRPr lang="en-CA" altLang="en-US" dirty="0" smtClean="0"/>
          </a:p>
          <a:p>
            <a:pPr eaLnBrk="1" hangingPunct="1">
              <a:spcBef>
                <a:spcPct val="0"/>
              </a:spcBef>
            </a:pPr>
            <a:r>
              <a:rPr lang="en-CA" altLang="en-US" dirty="0" smtClean="0"/>
              <a:t>The final element of the </a:t>
            </a:r>
            <a:r>
              <a:rPr lang="en-US" altLang="en-US" dirty="0" err="1" smtClean="0">
                <a:solidFill>
                  <a:srgbClr val="147B33"/>
                </a:solidFill>
                <a:ea typeface="ＭＳ Ｐゴシック" pitchFamily="34" charset="-128"/>
              </a:rPr>
              <a:t>Pyeongchang</a:t>
            </a:r>
            <a:r>
              <a:rPr lang="en-US" altLang="en-US" dirty="0" smtClean="0">
                <a:solidFill>
                  <a:srgbClr val="147B33"/>
                </a:solidFill>
                <a:ea typeface="ＭＳ Ｐゴシック" pitchFamily="34" charset="-128"/>
              </a:rPr>
              <a:t> Roadmap addresses issues associated with cooperation with other conventions and international </a:t>
            </a:r>
            <a:r>
              <a:rPr lang="en-US" altLang="en-US" dirty="0" err="1" smtClean="0">
                <a:solidFill>
                  <a:srgbClr val="147B33"/>
                </a:solidFill>
                <a:ea typeface="ＭＳ Ｐゴシック" pitchFamily="34" charset="-128"/>
              </a:rPr>
              <a:t>organisations</a:t>
            </a:r>
            <a:r>
              <a:rPr lang="en-US" altLang="en-US" dirty="0" smtClean="0">
                <a:solidFill>
                  <a:srgbClr val="147B33"/>
                </a:solidFill>
                <a:ea typeface="ＭＳ Ｐゴシック" pitchFamily="34" charset="-128"/>
              </a:rPr>
              <a:t> (decision XII/6)</a:t>
            </a:r>
            <a:endParaRPr lang="en-CA" altLang="en-US" dirty="0" smtClean="0"/>
          </a:p>
          <a:p>
            <a:pPr eaLnBrk="1" hangingPunct="1">
              <a:spcBef>
                <a:spcPct val="0"/>
              </a:spcBef>
            </a:pPr>
            <a:endParaRPr lang="en-CA" altLang="en-US" dirty="0" smtClean="0"/>
          </a:p>
          <a:p>
            <a:pPr eaLnBrk="1" hangingPunct="1">
              <a:spcBef>
                <a:spcPct val="0"/>
              </a:spcBef>
            </a:pPr>
            <a:r>
              <a:rPr lang="en-CA" altLang="en-US" dirty="0" smtClean="0"/>
              <a:t>This decision recognises that the implementation of the Strategic Plan will require the involvement of a range of actors throughout society. </a:t>
            </a:r>
          </a:p>
          <a:p>
            <a:endParaRPr lang="en-US" altLang="en-US" dirty="0" smtClean="0"/>
          </a:p>
          <a:p>
            <a:pPr eaLnBrk="1" hangingPunct="1">
              <a:spcBef>
                <a:spcPct val="0"/>
              </a:spcBef>
            </a:pPr>
            <a:endParaRPr lang="en-CA" altLang="en-US" dirty="0" smtClean="0"/>
          </a:p>
          <a:p>
            <a:pPr eaLnBrk="1" hangingPunct="1">
              <a:spcBef>
                <a:spcPct val="0"/>
              </a:spcBef>
            </a:pPr>
            <a:endParaRPr lang="en-CA" altLang="en-US" dirty="0" smtClean="0"/>
          </a:p>
          <a:p>
            <a:pPr eaLnBrk="1" hangingPunct="1">
              <a:spcBef>
                <a:spcPct val="0"/>
              </a:spcBef>
            </a:pPr>
            <a:endParaRPr lang="en-CA" altLang="en-US" b="1" dirty="0" smtClean="0"/>
          </a:p>
          <a:p>
            <a:endParaRPr lang="en-US" altLang="en-US" dirty="0" smtClean="0"/>
          </a:p>
        </p:txBody>
      </p:sp>
      <p:sp>
        <p:nvSpPr>
          <p:cNvPr id="77828" name="Slide Number Placeholder 3"/>
          <p:cNvSpPr>
            <a:spLocks noGrp="1"/>
          </p:cNvSpPr>
          <p:nvPr>
            <p:ph type="sldNum" sz="quarter" idx="5"/>
          </p:nvPr>
        </p:nvSpPr>
        <p:spPr bwMode="auto">
          <a:noFill/>
          <a:ln>
            <a:miter lim="800000"/>
            <a:headEnd/>
            <a:tailEnd/>
          </a:ln>
        </p:spPr>
        <p:txBody>
          <a:bodyPr/>
          <a:lstStyle/>
          <a:p>
            <a:fld id="{8AC21D46-6F87-4E6F-B002-8CFB74E99575}" type="slidenum">
              <a:rPr lang="en-CA" altLang="en-US" smtClean="0"/>
              <a:pPr/>
              <a:t>4</a:t>
            </a:fld>
            <a:endParaRPr lang="en-CA" alt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bwMode="auto">
          <a:noFill/>
          <a:ln>
            <a:solidFill>
              <a:srgbClr val="000000"/>
            </a:solidFill>
            <a:miter lim="800000"/>
            <a:headEnd/>
            <a:tailEnd/>
          </a:ln>
        </p:spPr>
      </p:sp>
      <p:sp>
        <p:nvSpPr>
          <p:cNvPr id="110595" name="Notes Placeholder 2"/>
          <p:cNvSpPr>
            <a:spLocks noGrp="1"/>
          </p:cNvSpPr>
          <p:nvPr>
            <p:ph type="body" idx="1"/>
          </p:nvPr>
        </p:nvSpPr>
        <p:spPr bwMode="auto">
          <a:noFill/>
        </p:spPr>
        <p:txBody>
          <a:bodyPr/>
          <a:lstStyle/>
          <a:p>
            <a:r>
              <a:rPr lang="en-US" altLang="en-US" b="1" smtClean="0">
                <a:solidFill>
                  <a:srgbClr val="147B33"/>
                </a:solidFill>
                <a:ea typeface="ＭＳ Ｐゴシック" pitchFamily="34" charset="-128"/>
              </a:rPr>
              <a:t>Risk Assessment and Risk Management (Articles 15 and 16)</a:t>
            </a:r>
          </a:p>
          <a:p>
            <a:endParaRPr lang="en-CA" altLang="es-ES" smtClean="0"/>
          </a:p>
          <a:p>
            <a:pPr eaLnBrk="1" hangingPunct="1">
              <a:spcBef>
                <a:spcPct val="0"/>
              </a:spcBef>
            </a:pPr>
            <a:r>
              <a:rPr lang="en-US" altLang="en-US" smtClean="0"/>
              <a:t>- Welcomed the results of the testing of the Guidance on Risk Assessment of LMOs and invitation to test or use it </a:t>
            </a:r>
          </a:p>
          <a:p>
            <a:pPr eaLnBrk="1" hangingPunct="1">
              <a:spcBef>
                <a:spcPct val="0"/>
              </a:spcBef>
            </a:pPr>
            <a:r>
              <a:rPr lang="en-US" altLang="en-US" smtClean="0"/>
              <a:t>- Extension of Online Forum and the AHTEG; with a mandate to revise the Guidance</a:t>
            </a:r>
          </a:p>
          <a:p>
            <a:pPr eaLnBrk="1" hangingPunct="1">
              <a:spcBef>
                <a:spcPct val="0"/>
              </a:spcBef>
            </a:pPr>
            <a:r>
              <a:rPr lang="en-US" altLang="en-US" smtClean="0"/>
              <a:t>- Recommended a coordinated approach with the COP on the issue of synthetic biology</a:t>
            </a:r>
          </a:p>
          <a:p>
            <a:endParaRPr lang="en-CA" altLang="es-ES" smtClean="0"/>
          </a:p>
          <a:p>
            <a:r>
              <a:rPr lang="en-GB" altLang="en-US" b="1" smtClean="0">
                <a:solidFill>
                  <a:srgbClr val="147B33"/>
                </a:solidFill>
                <a:ea typeface="ＭＳ Ｐゴシック" pitchFamily="34" charset="-128"/>
              </a:rPr>
              <a:t>Socio-economic considerations (Article 26)</a:t>
            </a:r>
          </a:p>
          <a:p>
            <a:pPr>
              <a:spcBef>
                <a:spcPct val="0"/>
              </a:spcBef>
            </a:pPr>
            <a:r>
              <a:rPr lang="en-GB" altLang="en-US" smtClean="0">
                <a:cs typeface="Arial" charset="0"/>
              </a:rPr>
              <a:t>- AHTEG on Socio-economic Considerations to be extended  with a mandate to further develop conceptual clarity on socio-economic considerations arising from the impact of LMOs </a:t>
            </a:r>
          </a:p>
          <a:p>
            <a:pPr>
              <a:spcBef>
                <a:spcPct val="0"/>
              </a:spcBef>
            </a:pPr>
            <a:r>
              <a:rPr lang="en-GB" altLang="en-US" smtClean="0">
                <a:cs typeface="Arial" charset="0"/>
              </a:rPr>
              <a:t>- Convening of online discussion groups to facilitate the exchange of views on socio-economic considerations in the context of Protocol Article 26(1)</a:t>
            </a:r>
            <a:endParaRPr lang="en-GB" altLang="en-US" smtClean="0"/>
          </a:p>
          <a:p>
            <a:endParaRPr lang="en-CA" altLang="es-ES" smtClean="0"/>
          </a:p>
          <a:p>
            <a:r>
              <a:rPr lang="en-US" altLang="en-US" b="1" smtClean="0">
                <a:solidFill>
                  <a:srgbClr val="147B33"/>
                </a:solidFill>
                <a:ea typeface="ＭＳ Ｐゴシック" pitchFamily="34" charset="-128"/>
              </a:rPr>
              <a:t>Assessment and review of the effectiveness of the Protocol (Article 35) </a:t>
            </a:r>
          </a:p>
          <a:p>
            <a:r>
              <a:rPr lang="en-US" altLang="en-US" smtClean="0"/>
              <a:t>- Third assessment and review of effectiveness of the Protocol to be combined with the mid-term evaluation of the Strategic Plan at COP-MOP</a:t>
            </a:r>
          </a:p>
          <a:p>
            <a:r>
              <a:rPr lang="en-US" altLang="en-US" smtClean="0"/>
              <a:t>- Evaluation to draw upon information from the third national reports as a primary source, the BCH, and, where appropriate, additional data collected through surveys</a:t>
            </a:r>
          </a:p>
          <a:p>
            <a:endParaRPr lang="en-CA" altLang="es-ES" smtClean="0"/>
          </a:p>
          <a:p>
            <a:r>
              <a:rPr lang="en-US" altLang="en-US" b="1" smtClean="0">
                <a:solidFill>
                  <a:srgbClr val="147B33"/>
                </a:solidFill>
                <a:ea typeface="ＭＳ Ｐゴシック" pitchFamily="34" charset="-128"/>
              </a:rPr>
              <a:t>Progress on other Articles of the Protocol:</a:t>
            </a:r>
          </a:p>
          <a:p>
            <a:pPr marL="0" lvl="1"/>
            <a:r>
              <a:rPr lang="en-US" altLang="en-US" smtClean="0"/>
              <a:t>- Nagoya – Kuala Lumpur Supplementary Protocol on Liability and Redress </a:t>
            </a:r>
          </a:p>
          <a:p>
            <a:pPr marL="0" lvl="1"/>
            <a:r>
              <a:rPr lang="en-US" altLang="en-US" smtClean="0"/>
              <a:t>- Unintentional Transboundary Movements and Emergency Measures (Article 17)</a:t>
            </a:r>
          </a:p>
          <a:p>
            <a:pPr marL="0" lvl="1"/>
            <a:r>
              <a:rPr lang="en-US" altLang="en-US" smtClean="0"/>
              <a:t>- Handling, Transport, Packaging and Identification (Article 18)</a:t>
            </a:r>
          </a:p>
          <a:p>
            <a:pPr marL="0" lvl="1"/>
            <a:r>
              <a:rPr lang="en-US" altLang="en-US" smtClean="0"/>
              <a:t>- Contained Use (Article 6)</a:t>
            </a:r>
          </a:p>
          <a:p>
            <a:endParaRPr lang="es-ES" altLang="es-ES" smtClean="0"/>
          </a:p>
        </p:txBody>
      </p:sp>
      <p:sp>
        <p:nvSpPr>
          <p:cNvPr id="110596" name="Slide Number Placeholder 3"/>
          <p:cNvSpPr>
            <a:spLocks noGrp="1"/>
          </p:cNvSpPr>
          <p:nvPr>
            <p:ph type="sldNum" sz="quarter" idx="5"/>
          </p:nvPr>
        </p:nvSpPr>
        <p:spPr bwMode="auto">
          <a:noFill/>
          <a:ln>
            <a:miter lim="800000"/>
            <a:headEnd/>
            <a:tailEnd/>
          </a:ln>
        </p:spPr>
        <p:txBody>
          <a:bodyPr/>
          <a:lstStyle/>
          <a:p>
            <a:fld id="{E4B14BB0-C665-49EB-BEBA-9FBB5181DBC6}" type="slidenum">
              <a:rPr lang="en-CA" altLang="en-US" smtClean="0"/>
              <a:pPr/>
              <a:t>47</a:t>
            </a:fld>
            <a:endParaRPr lang="en-CA" alt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1618" name="Slide Image Placeholder 1"/>
          <p:cNvSpPr>
            <a:spLocks noGrp="1" noRot="1" noChangeAspect="1" noTextEdit="1"/>
          </p:cNvSpPr>
          <p:nvPr>
            <p:ph type="sldImg"/>
          </p:nvPr>
        </p:nvSpPr>
        <p:spPr bwMode="auto">
          <a:noFill/>
          <a:ln>
            <a:solidFill>
              <a:srgbClr val="000000"/>
            </a:solidFill>
            <a:miter lim="800000"/>
            <a:headEnd/>
            <a:tailEnd/>
          </a:ln>
        </p:spPr>
      </p:sp>
      <p:sp>
        <p:nvSpPr>
          <p:cNvPr id="111619" name="Notes Placeholder 2"/>
          <p:cNvSpPr>
            <a:spLocks noGrp="1"/>
          </p:cNvSpPr>
          <p:nvPr>
            <p:ph type="body" idx="1"/>
          </p:nvPr>
        </p:nvSpPr>
        <p:spPr bwMode="auto">
          <a:noFill/>
        </p:spPr>
        <p:txBody>
          <a:bodyPr/>
          <a:lstStyle/>
          <a:p>
            <a:pPr>
              <a:spcBef>
                <a:spcPct val="0"/>
              </a:spcBef>
            </a:pPr>
            <a:r>
              <a:rPr lang="en-US" altLang="en-US" smtClean="0"/>
              <a:t>The OPS-5 report noted that the introduction of the RAF and the STAR systems contributed to the decline in the funding requests for biosafety projects; because each country decides which priorities to support with its national allocation, in some countries biosafety is a lower national priority ; in other cases the biosafety focal points are less involved in the prioritization of GEF national allocation; and in other cases countries prefer to address biosafety through transboundary projects which can be challenging with the individual country allocations.</a:t>
            </a:r>
          </a:p>
        </p:txBody>
      </p:sp>
      <p:sp>
        <p:nvSpPr>
          <p:cNvPr id="111620" name="Slide Number Placeholder 3"/>
          <p:cNvSpPr>
            <a:spLocks noGrp="1"/>
          </p:cNvSpPr>
          <p:nvPr>
            <p:ph type="sldNum" sz="quarter" idx="5"/>
          </p:nvPr>
        </p:nvSpPr>
        <p:spPr bwMode="auto">
          <a:noFill/>
          <a:ln>
            <a:miter lim="800000"/>
            <a:headEnd/>
            <a:tailEnd/>
          </a:ln>
        </p:spPr>
        <p:txBody>
          <a:bodyPr/>
          <a:lstStyle/>
          <a:p>
            <a:fld id="{E0809C5B-A5B3-477F-AB5E-A06F14869563}" type="slidenum">
              <a:rPr lang="en-US" altLang="en-US" smtClean="0">
                <a:latin typeface="Arial" charset="0"/>
              </a:rPr>
              <a:pPr/>
              <a:t>48</a:t>
            </a:fld>
            <a:endParaRPr lang="en-US" altLang="en-US" smtClean="0">
              <a:latin typeface="Arial" charset="0"/>
            </a:endParaRPr>
          </a:p>
        </p:txBody>
      </p:sp>
      <p:sp>
        <p:nvSpPr>
          <p:cNvPr id="111621" name="Date Placeholder 4"/>
          <p:cNvSpPr>
            <a:spLocks noGrp="1"/>
          </p:cNvSpPr>
          <p:nvPr>
            <p:ph type="dt" sz="quarter" idx="1"/>
          </p:nvPr>
        </p:nvSpPr>
        <p:spPr bwMode="auto">
          <a:noFill/>
          <a:ln>
            <a:miter lim="800000"/>
            <a:headEnd/>
            <a:tailEnd/>
          </a:ln>
        </p:spPr>
        <p:txBody>
          <a:bodyPr/>
          <a:lstStyle/>
          <a:p>
            <a:r>
              <a:rPr lang="en-US" altLang="en-US" smtClean="0">
                <a:latin typeface="Arial" charset="0"/>
              </a:rPr>
              <a:t>22 March 2011</a:t>
            </a:r>
          </a:p>
        </p:txBody>
      </p:sp>
      <p:sp>
        <p:nvSpPr>
          <p:cNvPr id="111622" name="Footer Placeholder 5"/>
          <p:cNvSpPr>
            <a:spLocks noGrp="1"/>
          </p:cNvSpPr>
          <p:nvPr>
            <p:ph type="ftr" sz="quarter" idx="4"/>
          </p:nvPr>
        </p:nvSpPr>
        <p:spPr bwMode="auto">
          <a:noFill/>
          <a:ln>
            <a:miter lim="800000"/>
            <a:headEnd/>
            <a:tailEnd/>
          </a:ln>
        </p:spPr>
        <p:txBody>
          <a:bodyPr/>
          <a:lstStyle/>
          <a:p>
            <a:r>
              <a:rPr lang="en-US" altLang="en-US" smtClean="0">
                <a:latin typeface="Arial" charset="0"/>
              </a:rPr>
              <a:t>Kyiv, Ukraine</a:t>
            </a:r>
          </a:p>
        </p:txBody>
      </p:sp>
      <p:sp>
        <p:nvSpPr>
          <p:cNvPr id="111623" name="Header Placeholder 6"/>
          <p:cNvSpPr>
            <a:spLocks noGrp="1"/>
          </p:cNvSpPr>
          <p:nvPr>
            <p:ph type="hdr" sz="quarter"/>
          </p:nvPr>
        </p:nvSpPr>
        <p:spPr bwMode="auto">
          <a:noFill/>
          <a:ln>
            <a:miter lim="800000"/>
            <a:headEnd/>
            <a:tailEnd/>
          </a:ln>
        </p:spPr>
        <p:txBody>
          <a:bodyPr/>
          <a:lstStyle/>
          <a:p>
            <a:r>
              <a:rPr lang="en-US" altLang="en-US" smtClean="0">
                <a:latin typeface="Arial" charset="0"/>
              </a:rPr>
              <a:t>GEF Expanded Constituency Workshop</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264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2643" name="Rectangle 3"/>
          <p:cNvSpPr>
            <a:spLocks noGrp="1" noChangeArrowheads="1"/>
          </p:cNvSpPr>
          <p:nvPr>
            <p:ph type="body" idx="1"/>
          </p:nvPr>
        </p:nvSpPr>
        <p:spPr bwMode="auto">
          <a:noFill/>
        </p:spPr>
        <p:txBody>
          <a:bodyPr/>
          <a:lstStyle/>
          <a:p>
            <a:r>
              <a:rPr lang="en-CA" altLang="en-US" dirty="0" err="1" smtClean="0"/>
              <a:t>Estas</a:t>
            </a:r>
            <a:r>
              <a:rPr lang="en-CA" altLang="en-US" dirty="0" smtClean="0"/>
              <a:t> </a:t>
            </a:r>
            <a:r>
              <a:rPr lang="en-CA" altLang="en-US" dirty="0" err="1" smtClean="0"/>
              <a:t>acciones</a:t>
            </a:r>
            <a:r>
              <a:rPr lang="en-CA" altLang="en-US" dirty="0" smtClean="0"/>
              <a:t> </a:t>
            </a:r>
            <a:r>
              <a:rPr lang="en-CA" altLang="en-US" dirty="0" err="1" smtClean="0"/>
              <a:t>tambien</a:t>
            </a:r>
            <a:r>
              <a:rPr lang="en-CA" altLang="en-US" dirty="0" smtClean="0"/>
              <a:t> son </a:t>
            </a:r>
            <a:r>
              <a:rPr lang="en-CA" altLang="en-US" dirty="0" err="1" smtClean="0"/>
              <a:t>muy</a:t>
            </a:r>
            <a:r>
              <a:rPr lang="en-CA" altLang="en-US" dirty="0" smtClean="0"/>
              <a:t> </a:t>
            </a:r>
            <a:r>
              <a:rPr lang="en-CA" altLang="en-US" dirty="0" err="1" smtClean="0"/>
              <a:t>relevantes</a:t>
            </a:r>
            <a:r>
              <a:rPr lang="en-CA" altLang="en-US" dirty="0" smtClean="0"/>
              <a:t> al </a:t>
            </a:r>
            <a:r>
              <a:rPr lang="en-CA" altLang="en-US" dirty="0" err="1" smtClean="0"/>
              <a:t>Protocolo</a:t>
            </a:r>
            <a:r>
              <a:rPr lang="en-CA" altLang="en-US" dirty="0" smtClean="0"/>
              <a:t> de Nagoya</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366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3667" name="Rectangle 3"/>
          <p:cNvSpPr>
            <a:spLocks noGrp="1" noChangeArrowheads="1"/>
          </p:cNvSpPr>
          <p:nvPr>
            <p:ph type="body" idx="1"/>
          </p:nvPr>
        </p:nvSpPr>
        <p:spPr bwMode="auto">
          <a:noFill/>
        </p:spPr>
        <p:txBody>
          <a:bodyPr/>
          <a:lstStyle/>
          <a:p>
            <a:r>
              <a:rPr lang="en-CA" altLang="en-US" smtClean="0"/>
              <a:t>For What? Priorities for GEF-6</a:t>
            </a:r>
            <a:br>
              <a:rPr lang="en-CA" altLang="en-US" smtClean="0"/>
            </a:br>
            <a:r>
              <a:rPr lang="en-CA" altLang="en-US" smtClean="0"/>
              <a:t>(Outcome-oriented framework of programme priorities 2014-2018: COP Decision XI/5, Appendix II, paragraph 2(n))</a:t>
            </a:r>
          </a:p>
          <a:p>
            <a:endParaRPr lang="en-CA" altLang="en-US" smtClean="0"/>
          </a:p>
          <a:p>
            <a:r>
              <a:rPr lang="en-CA" altLang="en-US" smtClean="0"/>
              <a:t>Based on COP guidance to the GEF, in particular:</a:t>
            </a:r>
          </a:p>
          <a:p>
            <a:r>
              <a:rPr lang="en-CA" altLang="en-US" smtClean="0"/>
              <a:t>Elements of the Strategic Plan for the CPB</a:t>
            </a:r>
          </a:p>
          <a:p>
            <a:r>
              <a:rPr lang="en-CA" altLang="en-US" smtClean="0"/>
              <a:t>Framework and action plan for capacity building</a:t>
            </a:r>
          </a:p>
          <a:p>
            <a:r>
              <a:rPr lang="en-CA" altLang="en-US" smtClean="0"/>
              <a:t>N-KLSP ratification &amp; implementation</a:t>
            </a:r>
          </a:p>
          <a:p>
            <a:endParaRPr lang="en-CA" altLang="en-US" smtClean="0"/>
          </a:p>
          <a:p>
            <a:r>
              <a:rPr lang="en-CA" altLang="en-US" smtClean="0"/>
              <a:t>Activities identified in country stocktaking:</a:t>
            </a:r>
          </a:p>
          <a:p>
            <a:r>
              <a:rPr lang="en-CA" altLang="en-US" smtClean="0"/>
              <a:t>Main priority - supporting NBF implementation</a:t>
            </a:r>
          </a:p>
          <a:p>
            <a:r>
              <a:rPr lang="en-CA" altLang="en-US" smtClean="0"/>
              <a:t>Thematic projects addressing specific CPB provisions</a:t>
            </a:r>
          </a:p>
          <a:p>
            <a:endParaRPr lang="en-CA" alt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19810" name="Slide Image Placeholder 1"/>
          <p:cNvSpPr>
            <a:spLocks noGrp="1" noRot="1" noChangeAspect="1" noTextEdit="1"/>
          </p:cNvSpPr>
          <p:nvPr>
            <p:ph type="sldImg"/>
          </p:nvPr>
        </p:nvSpPr>
        <p:spPr bwMode="auto">
          <a:noFill/>
          <a:ln>
            <a:solidFill>
              <a:srgbClr val="000000"/>
            </a:solidFill>
            <a:miter lim="800000"/>
            <a:headEnd/>
            <a:tailEnd/>
          </a:ln>
        </p:spPr>
      </p:sp>
      <p:sp>
        <p:nvSpPr>
          <p:cNvPr id="119811" name="Notes Placeholder 2"/>
          <p:cNvSpPr>
            <a:spLocks noGrp="1"/>
          </p:cNvSpPr>
          <p:nvPr>
            <p:ph type="body" idx="1"/>
          </p:nvPr>
        </p:nvSpPr>
        <p:spPr bwMode="auto">
          <a:noFill/>
        </p:spPr>
        <p:txBody>
          <a:bodyPr/>
          <a:lstStyle/>
          <a:p>
            <a:endParaRPr lang="es-ES" altLang="es-ES" smtClean="0"/>
          </a:p>
        </p:txBody>
      </p:sp>
      <p:sp>
        <p:nvSpPr>
          <p:cNvPr id="119812" name="Slide Number Placeholder 3"/>
          <p:cNvSpPr>
            <a:spLocks noGrp="1"/>
          </p:cNvSpPr>
          <p:nvPr>
            <p:ph type="sldNum" sz="quarter" idx="5"/>
          </p:nvPr>
        </p:nvSpPr>
        <p:spPr bwMode="auto">
          <a:noFill/>
          <a:ln>
            <a:miter lim="800000"/>
            <a:headEnd/>
            <a:tailEnd/>
          </a:ln>
        </p:spPr>
        <p:txBody>
          <a:bodyPr/>
          <a:lstStyle/>
          <a:p>
            <a:fld id="{40DA85B3-7457-467E-A7FA-C0BAC4DF7028}" type="slidenum">
              <a:rPr lang="en-CA" altLang="en-US" smtClean="0"/>
              <a:pPr/>
              <a:t>51</a:t>
            </a:fld>
            <a:endParaRPr lang="en-CA" alt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1858" name="Slide Image Placeholder 1"/>
          <p:cNvSpPr>
            <a:spLocks noGrp="1" noRot="1" noChangeAspect="1" noTextEdit="1"/>
          </p:cNvSpPr>
          <p:nvPr>
            <p:ph type="sldImg"/>
          </p:nvPr>
        </p:nvSpPr>
        <p:spPr bwMode="auto">
          <a:noFill/>
          <a:ln>
            <a:solidFill>
              <a:srgbClr val="000000"/>
            </a:solidFill>
            <a:miter lim="800000"/>
            <a:headEnd/>
            <a:tailEnd/>
          </a:ln>
        </p:spPr>
      </p:sp>
      <p:sp>
        <p:nvSpPr>
          <p:cNvPr id="121859" name="Notes Placeholder 2"/>
          <p:cNvSpPr>
            <a:spLocks noGrp="1"/>
          </p:cNvSpPr>
          <p:nvPr>
            <p:ph type="body" idx="1"/>
          </p:nvPr>
        </p:nvSpPr>
        <p:spPr bwMode="auto">
          <a:noFill/>
        </p:spPr>
        <p:txBody>
          <a:bodyPr/>
          <a:lstStyle/>
          <a:p>
            <a:pPr eaLnBrk="1" hangingPunct="1">
              <a:spcBef>
                <a:spcPct val="0"/>
              </a:spcBef>
            </a:pPr>
            <a:endParaRPr lang="en-US" altLang="en-US" smtClean="0">
              <a:solidFill>
                <a:srgbClr val="147B33"/>
              </a:solidFill>
              <a:ea typeface="ＭＳ Ｐゴシック" pitchFamily="34" charset="-128"/>
            </a:endParaRPr>
          </a:p>
          <a:p>
            <a:pPr eaLnBrk="1" hangingPunct="1">
              <a:spcBef>
                <a:spcPct val="0"/>
              </a:spcBef>
            </a:pPr>
            <a:r>
              <a:rPr lang="en-US" altLang="en-US" smtClean="0">
                <a:solidFill>
                  <a:srgbClr val="147B33"/>
                </a:solidFill>
                <a:ea typeface="ＭＳ Ｐゴシック" pitchFamily="34" charset="-128"/>
              </a:rPr>
              <a:t> </a:t>
            </a:r>
            <a:endParaRPr lang="en-US" altLang="en-US" smtClean="0">
              <a:ea typeface="ＭＳ Ｐゴシック" pitchFamily="34" charset="-128"/>
            </a:endParaRPr>
          </a:p>
        </p:txBody>
      </p:sp>
      <p:sp>
        <p:nvSpPr>
          <p:cNvPr id="121860" name="Slide Number Placeholder 3"/>
          <p:cNvSpPr>
            <a:spLocks noGrp="1"/>
          </p:cNvSpPr>
          <p:nvPr>
            <p:ph type="sldNum" sz="quarter" idx="5"/>
          </p:nvPr>
        </p:nvSpPr>
        <p:spPr bwMode="auto">
          <a:noFill/>
          <a:ln>
            <a:miter lim="800000"/>
            <a:headEnd/>
            <a:tailEnd/>
          </a:ln>
        </p:spPr>
        <p:txBody>
          <a:bodyPr/>
          <a:lstStyle/>
          <a:p>
            <a:fld id="{525967D0-07C1-4634-9B75-291BFDAFDF1C}" type="slidenum">
              <a:rPr lang="en-US" altLang="en-US" smtClean="0">
                <a:ea typeface="ＭＳ Ｐゴシック" pitchFamily="34" charset="-128"/>
              </a:rPr>
              <a:pPr/>
              <a:t>54</a:t>
            </a:fld>
            <a:endParaRPr lang="en-US" altLang="en-US" smtClean="0">
              <a:ea typeface="ＭＳ Ｐゴシック" pitchFamily="34"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8850" name="Slide Image Placeholder 1"/>
          <p:cNvSpPr>
            <a:spLocks noGrp="1" noRot="1" noChangeAspect="1" noTextEdit="1"/>
          </p:cNvSpPr>
          <p:nvPr>
            <p:ph type="sldImg"/>
          </p:nvPr>
        </p:nvSpPr>
        <p:spPr bwMode="auto">
          <a:noFill/>
          <a:ln>
            <a:solidFill>
              <a:srgbClr val="000000"/>
            </a:solidFill>
            <a:miter lim="800000"/>
            <a:headEnd/>
            <a:tailEnd/>
          </a:ln>
        </p:spPr>
      </p:sp>
      <p:sp>
        <p:nvSpPr>
          <p:cNvPr id="78851" name="Notes Placeholder 2"/>
          <p:cNvSpPr>
            <a:spLocks noGrp="1"/>
          </p:cNvSpPr>
          <p:nvPr>
            <p:ph type="body" idx="1"/>
          </p:nvPr>
        </p:nvSpPr>
        <p:spPr bwMode="auto">
          <a:noFill/>
        </p:spPr>
        <p:txBody>
          <a:bodyPr/>
          <a:lstStyle/>
          <a:p>
            <a:pPr eaLnBrk="1" hangingPunct="1">
              <a:spcBef>
                <a:spcPct val="0"/>
              </a:spcBef>
            </a:pPr>
            <a:r>
              <a:rPr lang="en-CA" altLang="en-US" dirty="0" smtClean="0"/>
              <a:t>During the High Level Segment of COP 12 </a:t>
            </a:r>
            <a:r>
              <a:rPr lang="en-US" altLang="en-US" dirty="0" smtClean="0"/>
              <a:t>Ministers and other heads of delegation adopted the </a:t>
            </a:r>
            <a:r>
              <a:rPr lang="en-US" altLang="en-US" dirty="0" err="1" smtClean="0">
                <a:solidFill>
                  <a:srgbClr val="147B33"/>
                </a:solidFill>
                <a:ea typeface="ＭＳ Ｐゴシック" pitchFamily="34" charset="-128"/>
              </a:rPr>
              <a:t>Gangwon</a:t>
            </a:r>
            <a:r>
              <a:rPr lang="en-US" altLang="en-US" dirty="0" smtClean="0">
                <a:solidFill>
                  <a:srgbClr val="147B33"/>
                </a:solidFill>
                <a:ea typeface="ＭＳ Ｐゴシック" pitchFamily="34" charset="-128"/>
              </a:rPr>
              <a:t> Declaration On Biodiversity For Sustainable Development. The declaration, among other things reaffirms the commitment to implement the Strategic Plan for Biodiversity 2011-2020 and emphasizes its relevant to the post 2015 sustainable development agenda. </a:t>
            </a:r>
          </a:p>
          <a:p>
            <a:pPr eaLnBrk="1" hangingPunct="1">
              <a:spcBef>
                <a:spcPct val="0"/>
              </a:spcBef>
            </a:pPr>
            <a:endParaRPr lang="en-CA" altLang="en-US" dirty="0" smtClean="0"/>
          </a:p>
        </p:txBody>
      </p:sp>
      <p:sp>
        <p:nvSpPr>
          <p:cNvPr id="78852" name="Slide Number Placeholder 3"/>
          <p:cNvSpPr>
            <a:spLocks noGrp="1"/>
          </p:cNvSpPr>
          <p:nvPr>
            <p:ph type="sldNum" sz="quarter" idx="5"/>
          </p:nvPr>
        </p:nvSpPr>
        <p:spPr bwMode="auto">
          <a:noFill/>
          <a:ln>
            <a:miter lim="800000"/>
            <a:headEnd/>
            <a:tailEnd/>
          </a:ln>
        </p:spPr>
        <p:txBody>
          <a:bodyPr/>
          <a:lstStyle/>
          <a:p>
            <a:fld id="{5F04CF2F-31EB-42E9-8900-AAEEF39B5847}" type="slidenum">
              <a:rPr lang="en-CA" altLang="en-US" smtClean="0"/>
              <a:pPr/>
              <a:t>5</a:t>
            </a:fld>
            <a:endParaRPr lang="en-CA"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bwMode="auto">
          <a:noFill/>
          <a:ln>
            <a:solidFill>
              <a:srgbClr val="000000"/>
            </a:solidFill>
            <a:miter lim="800000"/>
            <a:headEnd/>
            <a:tailEnd/>
          </a:ln>
        </p:spPr>
      </p:sp>
      <p:sp>
        <p:nvSpPr>
          <p:cNvPr id="80899" name="Notes Placeholder 2"/>
          <p:cNvSpPr>
            <a:spLocks noGrp="1"/>
          </p:cNvSpPr>
          <p:nvPr>
            <p:ph type="body" idx="1"/>
          </p:nvPr>
        </p:nvSpPr>
        <p:spPr bwMode="auto">
          <a:noFill/>
        </p:spPr>
        <p:txBody>
          <a:bodyPr/>
          <a:lstStyle/>
          <a:p>
            <a:r>
              <a:rPr lang="en-CA" altLang="es-ES" i="1" dirty="0" smtClean="0"/>
              <a:t>% de </a:t>
            </a:r>
            <a:r>
              <a:rPr lang="en-CA" altLang="es-ES" i="1" dirty="0" err="1" smtClean="0"/>
              <a:t>las</a:t>
            </a:r>
            <a:r>
              <a:rPr lang="en-CA" altLang="es-ES" i="1" dirty="0" smtClean="0"/>
              <a:t> 122 </a:t>
            </a:r>
            <a:r>
              <a:rPr lang="en-CA" altLang="es-ES" i="1" dirty="0" err="1" smtClean="0"/>
              <a:t>Partes</a:t>
            </a:r>
            <a:endParaRPr lang="en-CA" altLang="es-ES" i="1" dirty="0" smtClean="0"/>
          </a:p>
        </p:txBody>
      </p:sp>
      <p:sp>
        <p:nvSpPr>
          <p:cNvPr id="80900" name="Slide Number Placeholder 3"/>
          <p:cNvSpPr>
            <a:spLocks noGrp="1"/>
          </p:cNvSpPr>
          <p:nvPr>
            <p:ph type="sldNum" sz="quarter" idx="5"/>
          </p:nvPr>
        </p:nvSpPr>
        <p:spPr bwMode="auto">
          <a:noFill/>
          <a:ln>
            <a:miter lim="800000"/>
            <a:headEnd/>
            <a:tailEnd/>
          </a:ln>
        </p:spPr>
        <p:txBody>
          <a:bodyPr/>
          <a:lstStyle/>
          <a:p>
            <a:fld id="{4BD98655-B8CC-4E9C-B704-745C499E4AF0}" type="slidenum">
              <a:rPr lang="en-US" altLang="en-US" smtClean="0">
                <a:ea typeface="ＭＳ Ｐゴシック" pitchFamily="34" charset="-128"/>
              </a:rPr>
              <a:pPr/>
              <a:t>7</a:t>
            </a:fld>
            <a:endParaRPr lang="en-US" altLang="en-US" smtClean="0">
              <a:ea typeface="ＭＳ Ｐゴシック" pitchFamily="34" charset="-128"/>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bwMode="auto">
          <a:noFill/>
          <a:ln>
            <a:solidFill>
              <a:srgbClr val="000000"/>
            </a:solidFill>
            <a:miter lim="800000"/>
            <a:headEnd/>
            <a:tailEnd/>
          </a:ln>
        </p:spPr>
      </p:sp>
      <p:sp>
        <p:nvSpPr>
          <p:cNvPr id="81923" name="Notes Placeholder 2"/>
          <p:cNvSpPr>
            <a:spLocks noGrp="1"/>
          </p:cNvSpPr>
          <p:nvPr>
            <p:ph type="body" idx="1"/>
          </p:nvPr>
        </p:nvSpPr>
        <p:spPr bwMode="auto">
          <a:noFill/>
        </p:spPr>
        <p:txBody>
          <a:bodyPr/>
          <a:lstStyle/>
          <a:p>
            <a:endParaRPr lang="en-CA" altLang="es-ES" i="1" smtClean="0"/>
          </a:p>
        </p:txBody>
      </p:sp>
      <p:sp>
        <p:nvSpPr>
          <p:cNvPr id="81924" name="Slide Number Placeholder 3"/>
          <p:cNvSpPr>
            <a:spLocks noGrp="1"/>
          </p:cNvSpPr>
          <p:nvPr>
            <p:ph type="sldNum" sz="quarter" idx="5"/>
          </p:nvPr>
        </p:nvSpPr>
        <p:spPr bwMode="auto">
          <a:noFill/>
          <a:ln>
            <a:miter lim="800000"/>
            <a:headEnd/>
            <a:tailEnd/>
          </a:ln>
        </p:spPr>
        <p:txBody>
          <a:bodyPr/>
          <a:lstStyle/>
          <a:p>
            <a:fld id="{55468876-4B6D-42EB-8077-F4DD0F8D5E88}" type="slidenum">
              <a:rPr lang="en-US" altLang="en-US" smtClean="0">
                <a:ea typeface="ＭＳ Ｐゴシック" pitchFamily="34" charset="-128"/>
              </a:rPr>
              <a:pPr/>
              <a:t>9</a:t>
            </a:fld>
            <a:endParaRPr lang="en-US" altLang="en-US" smtClean="0">
              <a:ea typeface="ＭＳ Ｐゴシック" pitchFamily="34" charset="-128"/>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a:solidFill>
                  <a:srgbClr val="FFFFFF"/>
                </a:solidFill>
              </a14:hiddenFill>
            </a:ext>
          </a:extLst>
        </p:spPr>
      </p:sp>
      <p:sp>
        <p:nvSpPr>
          <p:cNvPr id="82947" name="Notes Placeholder 2"/>
          <p:cNvSpPr>
            <a:spLocks noGrp="1"/>
          </p:cNvSpPr>
          <p:nvPr>
            <p:ph type="body" idx="1"/>
          </p:nvPr>
        </p:nvSpPr>
        <p:spPr bwMode="auto">
          <a:noFill/>
          <a:extLst>
            <a:ext uri="{909E8E84-426E-40DD-AFC4-6F175D3DCCD1}">
              <a14:hiddenFill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a:solidFill>
                  <a:srgbClr val="FFFFFF"/>
                </a:solidFill>
              </a14:hiddenFill>
            </a:ext>
            <a:ext uri="{91240B29-F687-4F45-9708-019B960494DF}">
              <a14:hiddenLine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w="9525">
                <a:solidFill>
                  <a:srgbClr val="000000"/>
                </a:solidFill>
                <a:miter lim="800000"/>
                <a:headEnd/>
                <a:tailEnd/>
              </a14:hiddenLine>
            </a:ext>
          </a:extLst>
        </p:spPr>
        <p:txBody>
          <a:bodyPr/>
          <a:lstStyle/>
          <a:p>
            <a:r>
              <a:rPr lang="en-CA" altLang="es-ES" i="1" dirty="0" smtClean="0"/>
              <a:t>GBO4 – </a:t>
            </a:r>
            <a:r>
              <a:rPr lang="en-CA" altLang="es-ES" i="1" dirty="0" err="1" smtClean="0"/>
              <a:t>Perspectiva</a:t>
            </a:r>
            <a:r>
              <a:rPr lang="en-CA" altLang="es-ES" i="1" dirty="0" smtClean="0"/>
              <a:t> </a:t>
            </a:r>
            <a:r>
              <a:rPr lang="en-CA" altLang="es-ES" i="1" dirty="0" err="1" smtClean="0"/>
              <a:t>Munidal</a:t>
            </a:r>
            <a:r>
              <a:rPr lang="en-CA" altLang="es-ES" i="1" baseline="0" dirty="0" smtClean="0"/>
              <a:t> </a:t>
            </a:r>
            <a:r>
              <a:rPr lang="en-CA" altLang="es-ES" i="1" baseline="0" dirty="0" err="1" smtClean="0"/>
              <a:t>sobre</a:t>
            </a:r>
            <a:r>
              <a:rPr lang="en-CA" altLang="es-ES" i="1" baseline="0" dirty="0" smtClean="0"/>
              <a:t> la </a:t>
            </a:r>
            <a:r>
              <a:rPr lang="en-CA" altLang="es-ES" i="1" baseline="0" dirty="0" err="1" smtClean="0"/>
              <a:t>Biodiversidad</a:t>
            </a:r>
            <a:endParaRPr lang="en-CA" altLang="es-ES" i="1" baseline="0" dirty="0" smtClean="0"/>
          </a:p>
          <a:p>
            <a:endParaRPr lang="en-CA" altLang="es-ES" sz="1800" i="1" baseline="0" dirty="0" smtClean="0"/>
          </a:p>
          <a:p>
            <a:pPr>
              <a:buFontTx/>
              <a:buChar char="-"/>
            </a:pPr>
            <a:r>
              <a:rPr lang="en-CA" altLang="es-ES" sz="1800" i="1" baseline="0" dirty="0" err="1" smtClean="0"/>
              <a:t>Tienen</a:t>
            </a:r>
            <a:r>
              <a:rPr lang="en-CA" altLang="es-ES" sz="1800" i="1" baseline="0" dirty="0" smtClean="0"/>
              <a:t> </a:t>
            </a:r>
            <a:r>
              <a:rPr lang="en-CA" altLang="es-ES" sz="1800" i="1" baseline="0" dirty="0" err="1" smtClean="0"/>
              <a:t>metas</a:t>
            </a:r>
            <a:r>
              <a:rPr lang="en-CA" altLang="es-ES" sz="1800" i="1" baseline="0" dirty="0" smtClean="0"/>
              <a:t> </a:t>
            </a:r>
            <a:r>
              <a:rPr lang="en-CA" altLang="es-ES" sz="1800" i="1" baseline="0" dirty="0" err="1" smtClean="0"/>
              <a:t>nacionales</a:t>
            </a:r>
            <a:r>
              <a:rPr lang="en-CA" altLang="es-ES" sz="1800" i="1" baseline="0" dirty="0" smtClean="0"/>
              <a:t> </a:t>
            </a:r>
            <a:r>
              <a:rPr lang="en-CA" altLang="es-ES" sz="1800" i="1" baseline="0" dirty="0" err="1" smtClean="0"/>
              <a:t>y</a:t>
            </a:r>
            <a:r>
              <a:rPr lang="en-CA" altLang="es-ES" sz="1800" i="1" baseline="0" dirty="0" smtClean="0"/>
              <a:t> planes de </a:t>
            </a:r>
            <a:r>
              <a:rPr lang="en-CA" altLang="es-ES" sz="1800" i="1" baseline="0" dirty="0" err="1" smtClean="0"/>
              <a:t>accion</a:t>
            </a:r>
            <a:r>
              <a:rPr lang="en-CA" altLang="es-ES" sz="1800" i="1" baseline="0" dirty="0" smtClean="0"/>
              <a:t> en </a:t>
            </a:r>
            <a:r>
              <a:rPr lang="en-CA" altLang="es-ES" sz="1800" i="1" baseline="0" dirty="0" err="1" smtClean="0"/>
              <a:t>relacion</a:t>
            </a:r>
            <a:r>
              <a:rPr lang="en-CA" altLang="es-ES" sz="1800" i="1" baseline="0" dirty="0" smtClean="0"/>
              <a:t> a la </a:t>
            </a:r>
            <a:r>
              <a:rPr lang="en-CA" altLang="es-ES" sz="1800" i="1" baseline="0" dirty="0" err="1" smtClean="0"/>
              <a:t>tematica</a:t>
            </a:r>
            <a:r>
              <a:rPr lang="en-CA" altLang="es-ES" sz="1800" i="1" baseline="0" dirty="0" smtClean="0"/>
              <a:t> de </a:t>
            </a:r>
            <a:r>
              <a:rPr lang="en-CA" altLang="es-ES" sz="1800" i="1" baseline="0" dirty="0" err="1" smtClean="0"/>
              <a:t>estas</a:t>
            </a:r>
            <a:r>
              <a:rPr lang="en-CA" altLang="es-ES" sz="1800" i="1" baseline="0" dirty="0" smtClean="0"/>
              <a:t> </a:t>
            </a:r>
            <a:r>
              <a:rPr lang="en-CA" altLang="es-ES" sz="1800" i="1" baseline="0" dirty="0" err="1" smtClean="0"/>
              <a:t>temas</a:t>
            </a:r>
            <a:r>
              <a:rPr lang="en-CA" altLang="es-ES" sz="1800" i="1" baseline="0" dirty="0" smtClean="0"/>
              <a:t>? </a:t>
            </a:r>
            <a:r>
              <a:rPr lang="en-CA" altLang="es-ES" sz="1800" i="1" baseline="0" dirty="0" err="1" smtClean="0"/>
              <a:t>Cuales</a:t>
            </a:r>
            <a:r>
              <a:rPr lang="en-CA" altLang="es-ES" sz="1800" i="1" baseline="0" dirty="0" smtClean="0"/>
              <a:t> son?</a:t>
            </a:r>
          </a:p>
          <a:p>
            <a:pPr>
              <a:buFontTx/>
              <a:buChar char="-"/>
            </a:pPr>
            <a:r>
              <a:rPr lang="en-CA" altLang="es-ES" sz="1800" i="1" baseline="0" dirty="0" smtClean="0"/>
              <a:t> </a:t>
            </a:r>
            <a:r>
              <a:rPr lang="en-CA" altLang="es-ES" sz="1800" i="1" baseline="0" dirty="0" err="1" smtClean="0"/>
              <a:t>Tienen</a:t>
            </a:r>
            <a:r>
              <a:rPr lang="en-CA" altLang="es-ES" sz="1800" i="1" baseline="0" dirty="0" smtClean="0"/>
              <a:t> </a:t>
            </a:r>
            <a:r>
              <a:rPr lang="en-CA" altLang="es-ES" sz="1800" i="1" baseline="0" dirty="0" err="1" smtClean="0"/>
              <a:t>financiamiento</a:t>
            </a:r>
            <a:r>
              <a:rPr lang="en-CA" altLang="es-ES" sz="1800" i="1" baseline="0" dirty="0" smtClean="0"/>
              <a:t> </a:t>
            </a:r>
            <a:r>
              <a:rPr lang="en-CA" altLang="es-ES" sz="1800" i="1" baseline="0" dirty="0" err="1" smtClean="0"/>
              <a:t>para</a:t>
            </a:r>
            <a:r>
              <a:rPr lang="en-CA" altLang="es-ES" sz="1800" i="1" baseline="0" dirty="0" smtClean="0"/>
              <a:t> </a:t>
            </a:r>
            <a:r>
              <a:rPr lang="en-CA" altLang="es-ES" sz="1800" i="1" baseline="0" dirty="0" err="1" smtClean="0"/>
              <a:t>estos</a:t>
            </a:r>
            <a:r>
              <a:rPr lang="en-CA" altLang="es-ES" sz="1800" i="1" baseline="0" dirty="0" smtClean="0"/>
              <a:t> planes? Fuentes? Son </a:t>
            </a:r>
            <a:r>
              <a:rPr lang="en-CA" altLang="es-ES" sz="1800" i="1" baseline="0" dirty="0" err="1" smtClean="0"/>
              <a:t>sufficientes</a:t>
            </a:r>
            <a:r>
              <a:rPr lang="en-CA" altLang="es-ES" sz="1800" i="1" baseline="0" dirty="0" smtClean="0"/>
              <a:t>?</a:t>
            </a:r>
          </a:p>
          <a:p>
            <a:pPr>
              <a:buFontTx/>
              <a:buChar char="-"/>
            </a:pPr>
            <a:r>
              <a:rPr lang="en-CA" altLang="es-ES" sz="1800" i="1" baseline="0" dirty="0" smtClean="0"/>
              <a:t> </a:t>
            </a:r>
            <a:r>
              <a:rPr lang="en-CA" altLang="es-ES" sz="1800" i="1" baseline="0" dirty="0" err="1" smtClean="0"/>
              <a:t>Que</a:t>
            </a:r>
            <a:r>
              <a:rPr lang="en-CA" altLang="es-ES" sz="1800" i="1" baseline="0" dirty="0" smtClean="0"/>
              <a:t> </a:t>
            </a:r>
            <a:r>
              <a:rPr lang="en-CA" altLang="es-ES" sz="1800" i="1" baseline="0" dirty="0" err="1" smtClean="0"/>
              <a:t>apoyo</a:t>
            </a:r>
            <a:r>
              <a:rPr lang="en-CA" altLang="es-ES" sz="1800" i="1" baseline="0" dirty="0" smtClean="0"/>
              <a:t> </a:t>
            </a:r>
            <a:r>
              <a:rPr lang="en-CA" altLang="es-ES" sz="1800" i="1" baseline="0" dirty="0" err="1" smtClean="0"/>
              <a:t>adicional</a:t>
            </a:r>
            <a:r>
              <a:rPr lang="en-CA" altLang="es-ES" sz="1800" i="1" baseline="0" dirty="0" smtClean="0"/>
              <a:t> a lo </a:t>
            </a:r>
            <a:r>
              <a:rPr lang="en-CA" altLang="es-ES" sz="1800" i="1" baseline="0" dirty="0" err="1" smtClean="0"/>
              <a:t>que</a:t>
            </a:r>
            <a:r>
              <a:rPr lang="en-CA" altLang="es-ES" sz="1800" i="1" baseline="0" dirty="0" smtClean="0"/>
              <a:t> se </a:t>
            </a:r>
            <a:r>
              <a:rPr lang="en-CA" altLang="es-ES" sz="1800" i="1" baseline="0" dirty="0" err="1" smtClean="0"/>
              <a:t>esta</a:t>
            </a:r>
            <a:r>
              <a:rPr lang="en-CA" altLang="es-ES" sz="1800" i="1" baseline="0" dirty="0" smtClean="0"/>
              <a:t> </a:t>
            </a:r>
            <a:r>
              <a:rPr lang="en-CA" altLang="es-ES" sz="1800" i="1" baseline="0" dirty="0" err="1" smtClean="0"/>
              <a:t>ofreciendo</a:t>
            </a:r>
            <a:r>
              <a:rPr lang="en-CA" altLang="es-ES" sz="1800" i="1" baseline="0" dirty="0" smtClean="0"/>
              <a:t> se </a:t>
            </a:r>
            <a:r>
              <a:rPr lang="en-CA" altLang="es-ES" sz="1800" i="1" baseline="0" dirty="0" err="1" smtClean="0"/>
              <a:t>necesitaria</a:t>
            </a:r>
            <a:r>
              <a:rPr lang="en-CA" altLang="es-ES" sz="1800" i="1" baseline="0" dirty="0" smtClean="0"/>
              <a:t> </a:t>
            </a:r>
            <a:r>
              <a:rPr lang="en-CA" altLang="es-ES" sz="1800" i="1" baseline="0" dirty="0" err="1" smtClean="0"/>
              <a:t>para</a:t>
            </a:r>
            <a:r>
              <a:rPr lang="en-CA" altLang="es-ES" sz="1800" i="1" baseline="0" dirty="0" smtClean="0"/>
              <a:t> </a:t>
            </a:r>
            <a:r>
              <a:rPr lang="en-CA" altLang="es-ES" sz="1800" i="1" baseline="0" dirty="0" err="1" smtClean="0"/>
              <a:t>implementar</a:t>
            </a:r>
            <a:r>
              <a:rPr lang="en-CA" altLang="es-ES" sz="1800" i="1" baseline="0" dirty="0" smtClean="0"/>
              <a:t> </a:t>
            </a:r>
            <a:r>
              <a:rPr lang="en-CA" altLang="es-ES" sz="1800" i="1" baseline="0" dirty="0" err="1" smtClean="0"/>
              <a:t>estas</a:t>
            </a:r>
            <a:r>
              <a:rPr lang="en-CA" altLang="es-ES" sz="1800" i="1" baseline="0" dirty="0" smtClean="0"/>
              <a:t> </a:t>
            </a:r>
            <a:r>
              <a:rPr lang="en-CA" altLang="es-ES" sz="1800" i="1" baseline="0" dirty="0" err="1" smtClean="0"/>
              <a:t>acciones</a:t>
            </a:r>
            <a:r>
              <a:rPr lang="en-CA" altLang="es-ES" sz="1800" i="1" baseline="0" dirty="0" smtClean="0"/>
              <a:t>?</a:t>
            </a:r>
          </a:p>
          <a:p>
            <a:pPr>
              <a:buFontTx/>
              <a:buChar char="-"/>
            </a:pPr>
            <a:r>
              <a:rPr lang="en-CA" altLang="es-ES" sz="1800" i="1" baseline="0" dirty="0" smtClean="0"/>
              <a:t> </a:t>
            </a:r>
            <a:endParaRPr lang="en-CA" altLang="es-ES" sz="1800" i="1" dirty="0" smtClean="0"/>
          </a:p>
        </p:txBody>
      </p:sp>
      <p:sp>
        <p:nvSpPr>
          <p:cNvPr id="82948" name="Slide Number Placeholder 3"/>
          <p:cNvSpPr>
            <a:spLocks noGrp="1"/>
          </p:cNvSpPr>
          <p:nvPr>
            <p:ph type="sldNum" sz="quarter" idx="5"/>
          </p:nvPr>
        </p:nvSpPr>
        <p:spPr bwMode="auto">
          <a:noFill/>
          <a:extLst>
            <a:ext uri="{909E8E84-426E-40DD-AFC4-6F175D3DCCD1}">
              <a14:hiddenFill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a:solidFill>
                  <a:srgbClr val="FFFFFF"/>
                </a:solidFill>
              </a14:hiddenFill>
            </a:ext>
            <a:ext uri="{91240B29-F687-4F45-9708-019B960494DF}">
              <a14:hiddenLine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5E3F34E2-E411-42AB-9142-A063CE73A758}" type="slidenum">
              <a:rPr lang="en-US" altLang="en-US" smtClean="0">
                <a:ea typeface="MS PGothic" pitchFamily="34" charset="-128"/>
              </a:rPr>
              <a:pPr eaLnBrk="1" hangingPunct="1">
                <a:spcBef>
                  <a:spcPct val="0"/>
                </a:spcBef>
              </a:pPr>
              <a:t>10</a:t>
            </a:fld>
            <a:endParaRPr lang="en-US" altLang="en-US" smtClean="0">
              <a:ea typeface="MS PGothic" pitchFamily="34" charset="-128"/>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bwMode="auto">
          <a:noFill/>
          <a:ln>
            <a:solidFill>
              <a:srgbClr val="000000"/>
            </a:solidFill>
            <a:miter lim="800000"/>
            <a:headEnd/>
            <a:tailEnd/>
          </a:ln>
        </p:spPr>
      </p:sp>
      <p:sp>
        <p:nvSpPr>
          <p:cNvPr id="87043" name="Notes Placeholder 2"/>
          <p:cNvSpPr>
            <a:spLocks noGrp="1"/>
          </p:cNvSpPr>
          <p:nvPr>
            <p:ph type="body" idx="1"/>
          </p:nvPr>
        </p:nvSpPr>
        <p:spPr bwMode="auto">
          <a:noFill/>
        </p:spPr>
        <p:txBody>
          <a:bodyPr/>
          <a:lstStyle/>
          <a:p>
            <a:r>
              <a:rPr lang="en-CA" altLang="es-ES" i="1" smtClean="0"/>
              <a:t>Recent trends, current status and projections</a:t>
            </a:r>
          </a:p>
          <a:p>
            <a:r>
              <a:rPr lang="en-CA" altLang="es-ES" smtClean="0"/>
              <a:t> (Target 11) Taking current commitments into account, the element of Target 11 on conserving 17 per cent of terrestrial areas by 2020 is likely to be met globally, although protected area networks remain ecologically unrepresentative and many critical sites for biodiversity are poorly conserved. The element to protect 10% of coastal and marine areas is on course to be met in coastal waters, although open ocean and deep sea areas, including the high seas, are not well covered. Inadequate management of protected areas remains widespread. </a:t>
            </a:r>
          </a:p>
          <a:p>
            <a:endParaRPr lang="en-CA" altLang="es-ES" smtClean="0"/>
          </a:p>
          <a:p>
            <a:r>
              <a:rPr lang="en-CA" altLang="es-ES" smtClean="0"/>
              <a:t>At least 17 per cent of terrestrial and inland water areas are </a:t>
            </a:r>
            <a:r>
              <a:rPr lang="es-ES" altLang="es-ES" smtClean="0"/>
              <a:t>conserved </a:t>
            </a:r>
            <a:r>
              <a:rPr lang="es-ES" altLang="es-ES" b="1" smtClean="0"/>
              <a:t>4: </a:t>
            </a:r>
            <a:r>
              <a:rPr lang="en-CA" altLang="es-ES" smtClean="0"/>
              <a:t>Extrapolations show good progress and the target will be achieved if existing commitments on designating protected areas are implemented. Inland water protection has distinct issues.</a:t>
            </a:r>
          </a:p>
          <a:p>
            <a:endParaRPr lang="en-CA" altLang="es-ES" smtClean="0"/>
          </a:p>
          <a:p>
            <a:r>
              <a:rPr lang="en-CA" altLang="es-ES" smtClean="0"/>
              <a:t>At least 10 per cent of coastal and marine areas are </a:t>
            </a:r>
            <a:r>
              <a:rPr lang="es-ES" altLang="es-ES" smtClean="0"/>
              <a:t>conserved </a:t>
            </a:r>
            <a:r>
              <a:rPr lang="es-ES" altLang="es-ES" b="1" smtClean="0"/>
              <a:t>3: </a:t>
            </a:r>
            <a:r>
              <a:rPr lang="en-CA" altLang="es-ES" smtClean="0"/>
              <a:t>Marine protected areas are accelerating but extrapolations suggest we are not on track to meet the target. With existing commitments, the target would be met for territorial waters but not for exclusive economic zones or high seas</a:t>
            </a:r>
          </a:p>
          <a:p>
            <a:endParaRPr lang="en-CA" altLang="es-ES" smtClean="0"/>
          </a:p>
          <a:p>
            <a:r>
              <a:rPr lang="en-CA" altLang="es-ES" smtClean="0"/>
              <a:t>Areas of particular importance for biodiversity and </a:t>
            </a:r>
            <a:r>
              <a:rPr lang="es-ES" altLang="es-ES" smtClean="0"/>
              <a:t>ecosystem services conserved </a:t>
            </a:r>
            <a:r>
              <a:rPr lang="es-ES" altLang="es-ES" b="1" smtClean="0"/>
              <a:t>3: </a:t>
            </a:r>
            <a:r>
              <a:rPr lang="en-CA" altLang="es-ES" smtClean="0"/>
              <a:t>Progress for protected Key Biodiversity Areas, but still important gaps. No separate measure for </a:t>
            </a:r>
            <a:r>
              <a:rPr lang="es-ES" altLang="es-ES" smtClean="0"/>
              <a:t>ecosystem services</a:t>
            </a:r>
          </a:p>
          <a:p>
            <a:endParaRPr lang="en-CA" altLang="es-ES" smtClean="0"/>
          </a:p>
          <a:p>
            <a:r>
              <a:rPr lang="en-CA" altLang="es-ES" smtClean="0"/>
              <a:t>Conserved areas are ecologically representative </a:t>
            </a:r>
            <a:r>
              <a:rPr lang="es-ES" altLang="es-ES" b="1" smtClean="0"/>
              <a:t>3: </a:t>
            </a:r>
            <a:r>
              <a:rPr lang="en-CA" altLang="es-ES" smtClean="0"/>
              <a:t>Progress, and possible to meet this target for terrestrial ecosystems if additional protected areas are representative. Progress with marine and freshwater areas, but much further to go</a:t>
            </a:r>
          </a:p>
          <a:p>
            <a:endParaRPr lang="en-CA" altLang="es-ES" smtClean="0"/>
          </a:p>
          <a:p>
            <a:r>
              <a:rPr lang="en-CA" altLang="es-ES" smtClean="0"/>
              <a:t>Conserved areas are effectively and equitably managed </a:t>
            </a:r>
            <a:r>
              <a:rPr lang="es-ES" altLang="es-ES" b="1" smtClean="0"/>
              <a:t>3: </a:t>
            </a:r>
            <a:r>
              <a:rPr lang="en-CA" altLang="es-ES" smtClean="0"/>
              <a:t>Reasonable evidence of improved effectiveness, but small sample size. Increasing trend towards community involvement in protection. Very dependent on region and location</a:t>
            </a:r>
          </a:p>
          <a:p>
            <a:endParaRPr lang="en-CA" altLang="es-ES" smtClean="0"/>
          </a:p>
          <a:p>
            <a:r>
              <a:rPr lang="en-CA" altLang="es-ES" smtClean="0"/>
              <a:t>Conserved areas are well connected and integrated into the </a:t>
            </a:r>
            <a:r>
              <a:rPr lang="es-ES" altLang="es-ES" smtClean="0"/>
              <a:t>wider landscape and seascape </a:t>
            </a:r>
            <a:r>
              <a:rPr lang="es-ES" altLang="es-ES" b="1" smtClean="0"/>
              <a:t>3: </a:t>
            </a:r>
            <a:r>
              <a:rPr lang="en-CA" altLang="es-ES" smtClean="0"/>
              <a:t>Initiatives exist to develop corridors and transboundary parks, but there is still not sufficient connection. Freshwater protected areas </a:t>
            </a:r>
            <a:r>
              <a:rPr lang="es-ES" altLang="es-ES" smtClean="0"/>
              <a:t>remain very disconnected</a:t>
            </a:r>
          </a:p>
          <a:p>
            <a:endParaRPr lang="en-CA" altLang="es-ES" smtClean="0"/>
          </a:p>
          <a:p>
            <a:pPr eaLnBrk="1" hangingPunct="1">
              <a:spcBef>
                <a:spcPct val="0"/>
              </a:spcBef>
            </a:pPr>
            <a:r>
              <a:rPr lang="en-CA" altLang="en-US" smtClean="0"/>
              <a:t>For GBO-4 information from 65 national reports provided by Parties to the Convention on Biological Diversity was assessed</a:t>
            </a:r>
          </a:p>
          <a:p>
            <a:pPr eaLnBrk="1" hangingPunct="1">
              <a:spcBef>
                <a:spcPct val="0"/>
              </a:spcBef>
            </a:pPr>
            <a:endParaRPr lang="en-CA" altLang="en-US" smtClean="0"/>
          </a:p>
          <a:p>
            <a:pPr eaLnBrk="1" hangingPunct="1">
              <a:spcBef>
                <a:spcPct val="0"/>
              </a:spcBef>
            </a:pPr>
            <a:r>
              <a:rPr lang="en-CA" altLang="en-US" smtClean="0"/>
              <a:t>The information shows that for all of the Aichi Biodiversity Targets progress is being made at an insufficient rate to attain the targets by their deadline (yellow area). </a:t>
            </a:r>
            <a:endParaRPr lang="en-CA" altLang="es-ES" smtClean="0"/>
          </a:p>
        </p:txBody>
      </p:sp>
      <p:sp>
        <p:nvSpPr>
          <p:cNvPr id="87044" name="Slide Number Placeholder 3"/>
          <p:cNvSpPr>
            <a:spLocks noGrp="1"/>
          </p:cNvSpPr>
          <p:nvPr>
            <p:ph type="sldNum" sz="quarter" idx="5"/>
          </p:nvPr>
        </p:nvSpPr>
        <p:spPr bwMode="auto">
          <a:noFill/>
          <a:ln>
            <a:miter lim="800000"/>
            <a:headEnd/>
            <a:tailEnd/>
          </a:ln>
        </p:spPr>
        <p:txBody>
          <a:bodyPr/>
          <a:lstStyle/>
          <a:p>
            <a:fld id="{B07A8112-C58C-490A-B86F-578CB6B1E77C}" type="slidenum">
              <a:rPr lang="en-US" altLang="en-US" smtClean="0">
                <a:ea typeface="ＭＳ Ｐゴシック" pitchFamily="34" charset="-128"/>
              </a:rPr>
              <a:pPr/>
              <a:t>11</a:t>
            </a:fld>
            <a:endParaRPr lang="en-US" altLang="en-US" smtClean="0">
              <a:ea typeface="ＭＳ Ｐゴシック" pitchFamily="34" charset="-128"/>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BDB3981C-4EFE-48DF-9D58-FCF75F0C69BA}" type="datetimeFigureOut">
              <a:rPr lang="en-US" altLang="en-US"/>
              <a:pPr>
                <a:defRPr/>
              </a:pPr>
              <a:t>4/15/15</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04B61294-EFB7-48E4-B62D-75114015E883}" type="slidenum">
              <a:rPr lang="en-US" altLang="en-US"/>
              <a:pPr>
                <a:defRPr/>
              </a:pPr>
              <a:t>‹#›</a:t>
            </a:fld>
            <a:endParaRPr lang="en-US"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F956B7A-AAED-4B9F-9F13-1A4A0185DD68}" type="datetimeFigureOut">
              <a:rPr lang="en-US" altLang="en-US"/>
              <a:pPr>
                <a:defRPr/>
              </a:pPr>
              <a:t>4/15/15</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23B164EB-4EB6-4556-8AD4-F0974A2F3036}" type="slidenum">
              <a:rPr lang="en-US" altLang="en-US"/>
              <a:pPr>
                <a:defRPr/>
              </a:pPr>
              <a:t>‹#›</a:t>
            </a:fld>
            <a:endParaRPr lang="en-US"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1D9DB8E-9D20-4BA3-8664-C69954688E62}" type="datetimeFigureOut">
              <a:rPr lang="en-US" altLang="en-US"/>
              <a:pPr>
                <a:defRPr/>
              </a:pPr>
              <a:t>4/15/15</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959A85F8-F227-4AA1-8F21-9F8B3D94D17F}" type="slidenum">
              <a:rPr lang="en-US" altLang="en-US"/>
              <a:pPr>
                <a:defRPr/>
              </a:pPr>
              <a:t>‹#›</a:t>
            </a:fld>
            <a:endParaRPr lang="en-US"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Content Placeholder 2"/>
          <p:cNvSpPr>
            <a:spLocks noGrp="1"/>
          </p:cNvSpPr>
          <p:nvPr>
            <p:ph sz="half" idx="10"/>
          </p:nvPr>
        </p:nvSpPr>
        <p:spPr>
          <a:xfrm>
            <a:off x="467544" y="1484784"/>
            <a:ext cx="8208912" cy="360040"/>
          </a:xfrm>
        </p:spPr>
        <p:txBody>
          <a:bodyPr/>
          <a:lstStyle>
            <a:lvl1pPr>
              <a:buNone/>
              <a:defRPr sz="1600">
                <a:solidFill>
                  <a:srgbClr val="0072A9"/>
                </a:solidFill>
                <a:latin typeface="Constantia" pitchFamily="18" charset="0"/>
              </a:defRPr>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lvl1pPr>
              <a:defRPr/>
            </a:lvl1pPr>
          </a:lstStyle>
          <a:p>
            <a:pPr>
              <a:defRPr/>
            </a:pPr>
            <a:fld id="{D2C2B1C3-486E-4334-B78A-42314EF603EA}" type="datetimeFigureOut">
              <a:rPr lang="en-GB" altLang="en-US"/>
              <a:pPr>
                <a:defRPr/>
              </a:pPr>
              <a:t>4/15/15</a:t>
            </a:fld>
            <a:endParaRPr lang="en-GB" altLang="en-US"/>
          </a:p>
        </p:txBody>
      </p:sp>
      <p:sp>
        <p:nvSpPr>
          <p:cNvPr id="5" name="Footer Placeholder 4"/>
          <p:cNvSpPr>
            <a:spLocks noGrp="1"/>
          </p:cNvSpPr>
          <p:nvPr>
            <p:ph type="ftr" sz="quarter" idx="11"/>
          </p:nvPr>
        </p:nvSpPr>
        <p:spPr/>
        <p:txBody>
          <a:bodyPr/>
          <a:lstStyle>
            <a:lvl1pPr algn="l">
              <a:defRPr/>
            </a:lvl1pPr>
          </a:lstStyle>
          <a:p>
            <a:pPr>
              <a:defRPr/>
            </a:pPr>
            <a:endParaRPr lang="en-GB" altLang="en-US"/>
          </a:p>
        </p:txBody>
      </p:sp>
      <p:sp>
        <p:nvSpPr>
          <p:cNvPr id="6" name="Slide Number Placeholder 5"/>
          <p:cNvSpPr>
            <a:spLocks noGrp="1"/>
          </p:cNvSpPr>
          <p:nvPr>
            <p:ph type="sldNum" sz="quarter" idx="12"/>
          </p:nvPr>
        </p:nvSpPr>
        <p:spPr/>
        <p:txBody>
          <a:bodyPr/>
          <a:lstStyle>
            <a:lvl1pPr>
              <a:defRPr/>
            </a:lvl1pPr>
          </a:lstStyle>
          <a:p>
            <a:pPr>
              <a:defRPr/>
            </a:pPr>
            <a:fld id="{B68DA08A-5EB6-49EB-B260-D73FD5FC8D6B}" type="slidenum">
              <a:rPr lang="en-GB" altLang="en-US"/>
              <a:pPr>
                <a:defRPr/>
              </a:pPr>
              <a:t>‹#›</a:t>
            </a:fld>
            <a:endParaRPr lang="en-GB"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4114800" cy="990600"/>
          </a:xfrm>
        </p:spPr>
        <p:txBody>
          <a:bodyPr/>
          <a:lstStyle/>
          <a:p>
            <a:r>
              <a:rPr lang="en-US" dirty="0" smtClean="0"/>
              <a:t>Click to edit Master title style</a:t>
            </a:r>
            <a:endParaRPr lang="en-GB" dirty="0"/>
          </a:p>
        </p:txBody>
      </p:sp>
      <p:sp>
        <p:nvSpPr>
          <p:cNvPr id="3" name="Content Placeholder 2"/>
          <p:cNvSpPr>
            <a:spLocks noGrp="1"/>
          </p:cNvSpPr>
          <p:nvPr>
            <p:ph idx="1"/>
          </p:nvPr>
        </p:nvSpPr>
        <p:spPr>
          <a:xfrm>
            <a:off x="304800" y="1600200"/>
            <a:ext cx="8382000" cy="4525963"/>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4" name="Date Placeholder 3"/>
          <p:cNvSpPr>
            <a:spLocks noGrp="1"/>
          </p:cNvSpPr>
          <p:nvPr>
            <p:ph type="dt" sz="half" idx="10"/>
          </p:nvPr>
        </p:nvSpPr>
        <p:spPr/>
        <p:txBody>
          <a:bodyPr/>
          <a:lstStyle>
            <a:lvl1pPr>
              <a:defRPr/>
            </a:lvl1pPr>
          </a:lstStyle>
          <a:p>
            <a:pPr>
              <a:defRPr/>
            </a:pPr>
            <a:fld id="{133CA718-A355-4F23-98C2-121E39836474}" type="datetimeFigureOut">
              <a:rPr lang="en-GB" altLang="en-US"/>
              <a:pPr>
                <a:defRPr/>
              </a:pPr>
              <a:t>4/15/15</a:t>
            </a:fld>
            <a:endParaRPr lang="en-GB" altLang="en-US"/>
          </a:p>
        </p:txBody>
      </p:sp>
      <p:sp>
        <p:nvSpPr>
          <p:cNvPr id="5" name="Footer Placeholder 4"/>
          <p:cNvSpPr>
            <a:spLocks noGrp="1"/>
          </p:cNvSpPr>
          <p:nvPr>
            <p:ph type="ftr" sz="quarter" idx="11"/>
          </p:nvPr>
        </p:nvSpPr>
        <p:spPr/>
        <p:txBody>
          <a:bodyPr/>
          <a:lstStyle>
            <a:lvl1pPr algn="l">
              <a:defRPr/>
            </a:lvl1pPr>
          </a:lstStyle>
          <a:p>
            <a:pPr>
              <a:defRPr/>
            </a:pPr>
            <a:endParaRPr lang="en-GB" altLang="en-US"/>
          </a:p>
        </p:txBody>
      </p:sp>
      <p:sp>
        <p:nvSpPr>
          <p:cNvPr id="6" name="Slide Number Placeholder 5"/>
          <p:cNvSpPr>
            <a:spLocks noGrp="1"/>
          </p:cNvSpPr>
          <p:nvPr>
            <p:ph type="sldNum" sz="quarter" idx="12"/>
          </p:nvPr>
        </p:nvSpPr>
        <p:spPr/>
        <p:txBody>
          <a:bodyPr/>
          <a:lstStyle>
            <a:lvl1pPr>
              <a:defRPr/>
            </a:lvl1pPr>
          </a:lstStyle>
          <a:p>
            <a:pPr>
              <a:defRPr/>
            </a:pPr>
            <a:fld id="{AB41D8E2-74CF-4529-ADD2-70F89CCB3439}" type="slidenum">
              <a:rPr lang="en-GB" altLang="en-US"/>
              <a:pPr>
                <a:defRPr/>
              </a:pPr>
              <a:t>‹#›</a:t>
            </a:fld>
            <a:endParaRPr lang="en-GB"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DC2EC970-5F28-49A4-A48D-D87A58BD1216}" type="datetimeFigureOut">
              <a:rPr lang="en-GB" altLang="en-US"/>
              <a:pPr>
                <a:defRPr/>
              </a:pPr>
              <a:t>4/15/15</a:t>
            </a:fld>
            <a:endParaRPr lang="en-GB" altLang="en-US"/>
          </a:p>
        </p:txBody>
      </p:sp>
      <p:sp>
        <p:nvSpPr>
          <p:cNvPr id="5" name="Footer Placeholder 4"/>
          <p:cNvSpPr>
            <a:spLocks noGrp="1"/>
          </p:cNvSpPr>
          <p:nvPr>
            <p:ph type="ftr" sz="quarter" idx="11"/>
          </p:nvPr>
        </p:nvSpPr>
        <p:spPr/>
        <p:txBody>
          <a:bodyPr/>
          <a:lstStyle>
            <a:lvl1pPr algn="l">
              <a:defRPr/>
            </a:lvl1pPr>
          </a:lstStyle>
          <a:p>
            <a:pPr>
              <a:defRPr/>
            </a:pPr>
            <a:endParaRPr lang="en-GB" altLang="en-US"/>
          </a:p>
        </p:txBody>
      </p:sp>
      <p:sp>
        <p:nvSpPr>
          <p:cNvPr id="6" name="Slide Number Placeholder 5"/>
          <p:cNvSpPr>
            <a:spLocks noGrp="1"/>
          </p:cNvSpPr>
          <p:nvPr>
            <p:ph type="sldNum" sz="quarter" idx="12"/>
          </p:nvPr>
        </p:nvSpPr>
        <p:spPr/>
        <p:txBody>
          <a:bodyPr/>
          <a:lstStyle>
            <a:lvl1pPr>
              <a:defRPr/>
            </a:lvl1pPr>
          </a:lstStyle>
          <a:p>
            <a:pPr>
              <a:defRPr/>
            </a:pPr>
            <a:fld id="{45FFE455-DE83-4B80-8449-EEC4F9CD9366}" type="slidenum">
              <a:rPr lang="en-GB" altLang="en-US"/>
              <a:pPr>
                <a:defRPr/>
              </a:pPr>
              <a:t>‹#›</a:t>
            </a:fld>
            <a:endParaRPr lang="en-GB"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3"/>
          <p:cNvSpPr>
            <a:spLocks noGrp="1"/>
          </p:cNvSpPr>
          <p:nvPr>
            <p:ph type="dt" sz="half" idx="10"/>
          </p:nvPr>
        </p:nvSpPr>
        <p:spPr/>
        <p:txBody>
          <a:bodyPr/>
          <a:lstStyle>
            <a:lvl1pPr>
              <a:defRPr/>
            </a:lvl1pPr>
          </a:lstStyle>
          <a:p>
            <a:pPr>
              <a:defRPr/>
            </a:pPr>
            <a:fld id="{21871B9D-BD76-487E-820A-02F45F66E209}" type="datetimeFigureOut">
              <a:rPr lang="en-GB" altLang="en-US"/>
              <a:pPr>
                <a:defRPr/>
              </a:pPr>
              <a:t>4/15/15</a:t>
            </a:fld>
            <a:endParaRPr lang="en-GB" altLang="en-US"/>
          </a:p>
        </p:txBody>
      </p:sp>
      <p:sp>
        <p:nvSpPr>
          <p:cNvPr id="6" name="Footer Placeholder 4"/>
          <p:cNvSpPr>
            <a:spLocks noGrp="1"/>
          </p:cNvSpPr>
          <p:nvPr>
            <p:ph type="ftr" sz="quarter" idx="11"/>
          </p:nvPr>
        </p:nvSpPr>
        <p:spPr/>
        <p:txBody>
          <a:bodyPr/>
          <a:lstStyle>
            <a:lvl1pPr algn="l">
              <a:defRPr/>
            </a:lvl1pPr>
          </a:lstStyle>
          <a:p>
            <a:pPr>
              <a:defRPr/>
            </a:pPr>
            <a:endParaRPr lang="en-GB" altLang="en-US"/>
          </a:p>
        </p:txBody>
      </p:sp>
      <p:sp>
        <p:nvSpPr>
          <p:cNvPr id="7" name="Slide Number Placeholder 5"/>
          <p:cNvSpPr>
            <a:spLocks noGrp="1"/>
          </p:cNvSpPr>
          <p:nvPr>
            <p:ph type="sldNum" sz="quarter" idx="12"/>
          </p:nvPr>
        </p:nvSpPr>
        <p:spPr/>
        <p:txBody>
          <a:bodyPr/>
          <a:lstStyle>
            <a:lvl1pPr>
              <a:defRPr/>
            </a:lvl1pPr>
          </a:lstStyle>
          <a:p>
            <a:pPr>
              <a:defRPr/>
            </a:pPr>
            <a:fld id="{AC0F7CFE-D6A1-44EA-BE56-79255CEF6562}" type="slidenum">
              <a:rPr lang="en-GB" altLang="en-US"/>
              <a:pPr>
                <a:defRPr/>
              </a:pPr>
              <a:t>‹#›</a:t>
            </a:fld>
            <a:endParaRPr lang="en-GB"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3"/>
          <p:cNvSpPr>
            <a:spLocks noGrp="1"/>
          </p:cNvSpPr>
          <p:nvPr>
            <p:ph type="dt" sz="half" idx="10"/>
          </p:nvPr>
        </p:nvSpPr>
        <p:spPr/>
        <p:txBody>
          <a:bodyPr/>
          <a:lstStyle>
            <a:lvl1pPr>
              <a:defRPr/>
            </a:lvl1pPr>
          </a:lstStyle>
          <a:p>
            <a:pPr>
              <a:defRPr/>
            </a:pPr>
            <a:fld id="{F5A4C42F-DF24-4C8A-8253-870104E7F3F9}" type="datetimeFigureOut">
              <a:rPr lang="en-GB" altLang="en-US"/>
              <a:pPr>
                <a:defRPr/>
              </a:pPr>
              <a:t>4/15/15</a:t>
            </a:fld>
            <a:endParaRPr lang="en-GB" altLang="en-US"/>
          </a:p>
        </p:txBody>
      </p:sp>
      <p:sp>
        <p:nvSpPr>
          <p:cNvPr id="8" name="Footer Placeholder 4"/>
          <p:cNvSpPr>
            <a:spLocks noGrp="1"/>
          </p:cNvSpPr>
          <p:nvPr>
            <p:ph type="ftr" sz="quarter" idx="11"/>
          </p:nvPr>
        </p:nvSpPr>
        <p:spPr/>
        <p:txBody>
          <a:bodyPr/>
          <a:lstStyle>
            <a:lvl1pPr algn="l">
              <a:defRPr/>
            </a:lvl1pPr>
          </a:lstStyle>
          <a:p>
            <a:pPr>
              <a:defRPr/>
            </a:pPr>
            <a:endParaRPr lang="en-GB" altLang="en-US"/>
          </a:p>
        </p:txBody>
      </p:sp>
      <p:sp>
        <p:nvSpPr>
          <p:cNvPr id="9" name="Slide Number Placeholder 5"/>
          <p:cNvSpPr>
            <a:spLocks noGrp="1"/>
          </p:cNvSpPr>
          <p:nvPr>
            <p:ph type="sldNum" sz="quarter" idx="12"/>
          </p:nvPr>
        </p:nvSpPr>
        <p:spPr/>
        <p:txBody>
          <a:bodyPr/>
          <a:lstStyle>
            <a:lvl1pPr>
              <a:defRPr/>
            </a:lvl1pPr>
          </a:lstStyle>
          <a:p>
            <a:pPr>
              <a:defRPr/>
            </a:pPr>
            <a:fld id="{DBCDE062-41FE-48C4-BB3B-6A82C370FC4D}" type="slidenum">
              <a:rPr lang="en-GB" altLang="en-US"/>
              <a:pPr>
                <a:defRPr/>
              </a:pPr>
              <a:t>‹#›</a:t>
            </a:fld>
            <a:endParaRPr lang="en-GB"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3"/>
          <p:cNvSpPr>
            <a:spLocks noGrp="1"/>
          </p:cNvSpPr>
          <p:nvPr>
            <p:ph type="dt" sz="half" idx="10"/>
          </p:nvPr>
        </p:nvSpPr>
        <p:spPr/>
        <p:txBody>
          <a:bodyPr/>
          <a:lstStyle>
            <a:lvl1pPr>
              <a:defRPr/>
            </a:lvl1pPr>
          </a:lstStyle>
          <a:p>
            <a:pPr>
              <a:defRPr/>
            </a:pPr>
            <a:fld id="{7DCF27B6-CFDE-4E30-A337-922F362C98C0}" type="datetimeFigureOut">
              <a:rPr lang="en-GB" altLang="en-US"/>
              <a:pPr>
                <a:defRPr/>
              </a:pPr>
              <a:t>4/15/15</a:t>
            </a:fld>
            <a:endParaRPr lang="en-GB" altLang="en-US"/>
          </a:p>
        </p:txBody>
      </p:sp>
      <p:sp>
        <p:nvSpPr>
          <p:cNvPr id="4" name="Footer Placeholder 4"/>
          <p:cNvSpPr>
            <a:spLocks noGrp="1"/>
          </p:cNvSpPr>
          <p:nvPr>
            <p:ph type="ftr" sz="quarter" idx="11"/>
          </p:nvPr>
        </p:nvSpPr>
        <p:spPr/>
        <p:txBody>
          <a:bodyPr/>
          <a:lstStyle>
            <a:lvl1pPr algn="l">
              <a:defRPr/>
            </a:lvl1pPr>
          </a:lstStyle>
          <a:p>
            <a:pPr>
              <a:defRPr/>
            </a:pPr>
            <a:endParaRPr lang="en-GB" altLang="en-US"/>
          </a:p>
        </p:txBody>
      </p:sp>
      <p:sp>
        <p:nvSpPr>
          <p:cNvPr id="5" name="Slide Number Placeholder 5"/>
          <p:cNvSpPr>
            <a:spLocks noGrp="1"/>
          </p:cNvSpPr>
          <p:nvPr>
            <p:ph type="sldNum" sz="quarter" idx="12"/>
          </p:nvPr>
        </p:nvSpPr>
        <p:spPr/>
        <p:txBody>
          <a:bodyPr/>
          <a:lstStyle>
            <a:lvl1pPr>
              <a:defRPr/>
            </a:lvl1pPr>
          </a:lstStyle>
          <a:p>
            <a:pPr>
              <a:defRPr/>
            </a:pPr>
            <a:fld id="{2C23D354-8D79-4AF0-A0BA-E7290D911110}" type="slidenum">
              <a:rPr lang="en-GB" altLang="en-US"/>
              <a:pPr>
                <a:defRPr/>
              </a:pPr>
              <a:t>‹#›</a:t>
            </a:fld>
            <a:endParaRPr lang="en-GB"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600515A8-ABCA-4208-8F80-1D2B70B369F5}" type="datetimeFigureOut">
              <a:rPr lang="en-GB" altLang="en-US"/>
              <a:pPr>
                <a:defRPr/>
              </a:pPr>
              <a:t>4/15/15</a:t>
            </a:fld>
            <a:endParaRPr lang="en-GB" altLang="en-US"/>
          </a:p>
        </p:txBody>
      </p:sp>
      <p:sp>
        <p:nvSpPr>
          <p:cNvPr id="3" name="Footer Placeholder 4"/>
          <p:cNvSpPr>
            <a:spLocks noGrp="1"/>
          </p:cNvSpPr>
          <p:nvPr>
            <p:ph type="ftr" sz="quarter" idx="11"/>
          </p:nvPr>
        </p:nvSpPr>
        <p:spPr/>
        <p:txBody>
          <a:bodyPr/>
          <a:lstStyle>
            <a:lvl1pPr algn="l">
              <a:defRPr/>
            </a:lvl1pPr>
          </a:lstStyle>
          <a:p>
            <a:pPr>
              <a:defRPr/>
            </a:pPr>
            <a:endParaRPr lang="en-GB" altLang="en-US"/>
          </a:p>
        </p:txBody>
      </p:sp>
      <p:sp>
        <p:nvSpPr>
          <p:cNvPr id="4" name="Slide Number Placeholder 5"/>
          <p:cNvSpPr>
            <a:spLocks noGrp="1"/>
          </p:cNvSpPr>
          <p:nvPr>
            <p:ph type="sldNum" sz="quarter" idx="12"/>
          </p:nvPr>
        </p:nvSpPr>
        <p:spPr/>
        <p:txBody>
          <a:bodyPr/>
          <a:lstStyle>
            <a:lvl1pPr>
              <a:defRPr/>
            </a:lvl1pPr>
          </a:lstStyle>
          <a:p>
            <a:pPr>
              <a:defRPr/>
            </a:pPr>
            <a:fld id="{439AF8D6-B76F-42C6-A7A5-E7DFFD687595}" type="slidenum">
              <a:rPr lang="en-GB" altLang="en-US"/>
              <a:pPr>
                <a:defRPr/>
              </a:pPr>
              <a:t>‹#›</a:t>
            </a:fld>
            <a:endParaRPr lang="en-GB"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0E3C8FF-CBA1-4094-A14F-56D82397C0F7}" type="datetimeFigureOut">
              <a:rPr lang="en-US" altLang="en-US"/>
              <a:pPr>
                <a:defRPr/>
              </a:pPr>
              <a:t>4/15/15</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AEB4AC16-8995-4C8C-B5CA-583912FADBBE}" type="slidenum">
              <a:rPr lang="en-US" altLang="en-US"/>
              <a:pPr>
                <a:defRPr/>
              </a:pPr>
              <a:t>‹#›</a:t>
            </a:fld>
            <a:endParaRPr lang="en-US"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D2D7AF11-2C1F-4DEF-A4FF-4929AEC096C1}" type="datetimeFigureOut">
              <a:rPr lang="en-GB" altLang="en-US"/>
              <a:pPr>
                <a:defRPr/>
              </a:pPr>
              <a:t>4/15/15</a:t>
            </a:fld>
            <a:endParaRPr lang="en-GB" altLang="en-US"/>
          </a:p>
        </p:txBody>
      </p:sp>
      <p:sp>
        <p:nvSpPr>
          <p:cNvPr id="6" name="Footer Placeholder 4"/>
          <p:cNvSpPr>
            <a:spLocks noGrp="1"/>
          </p:cNvSpPr>
          <p:nvPr>
            <p:ph type="ftr" sz="quarter" idx="11"/>
          </p:nvPr>
        </p:nvSpPr>
        <p:spPr/>
        <p:txBody>
          <a:bodyPr/>
          <a:lstStyle>
            <a:lvl1pPr algn="l">
              <a:defRPr/>
            </a:lvl1pPr>
          </a:lstStyle>
          <a:p>
            <a:pPr>
              <a:defRPr/>
            </a:pPr>
            <a:endParaRPr lang="en-GB" altLang="en-US"/>
          </a:p>
        </p:txBody>
      </p:sp>
      <p:sp>
        <p:nvSpPr>
          <p:cNvPr id="7" name="Slide Number Placeholder 5"/>
          <p:cNvSpPr>
            <a:spLocks noGrp="1"/>
          </p:cNvSpPr>
          <p:nvPr>
            <p:ph type="sldNum" sz="quarter" idx="12"/>
          </p:nvPr>
        </p:nvSpPr>
        <p:spPr/>
        <p:txBody>
          <a:bodyPr/>
          <a:lstStyle>
            <a:lvl1pPr>
              <a:defRPr/>
            </a:lvl1pPr>
          </a:lstStyle>
          <a:p>
            <a:pPr>
              <a:defRPr/>
            </a:pPr>
            <a:fld id="{E2C2DD0C-DC41-4B14-BEE9-8A7A2909B95C}" type="slidenum">
              <a:rPr lang="en-GB" altLang="en-US"/>
              <a:pPr>
                <a:defRPr/>
              </a:pPr>
              <a:t>‹#›</a:t>
            </a:fld>
            <a:endParaRPr lang="en-GB"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7902D072-A77D-472C-A368-0B2ACB88AF8C}" type="datetimeFigureOut">
              <a:rPr lang="en-GB" altLang="en-US"/>
              <a:pPr>
                <a:defRPr/>
              </a:pPr>
              <a:t>4/15/15</a:t>
            </a:fld>
            <a:endParaRPr lang="en-GB" altLang="en-US"/>
          </a:p>
        </p:txBody>
      </p:sp>
      <p:sp>
        <p:nvSpPr>
          <p:cNvPr id="6" name="Footer Placeholder 4"/>
          <p:cNvSpPr>
            <a:spLocks noGrp="1"/>
          </p:cNvSpPr>
          <p:nvPr>
            <p:ph type="ftr" sz="quarter" idx="11"/>
          </p:nvPr>
        </p:nvSpPr>
        <p:spPr/>
        <p:txBody>
          <a:bodyPr/>
          <a:lstStyle>
            <a:lvl1pPr algn="l">
              <a:defRPr/>
            </a:lvl1pPr>
          </a:lstStyle>
          <a:p>
            <a:pPr>
              <a:defRPr/>
            </a:pPr>
            <a:endParaRPr lang="en-GB" altLang="en-US"/>
          </a:p>
        </p:txBody>
      </p:sp>
      <p:sp>
        <p:nvSpPr>
          <p:cNvPr id="7" name="Slide Number Placeholder 5"/>
          <p:cNvSpPr>
            <a:spLocks noGrp="1"/>
          </p:cNvSpPr>
          <p:nvPr>
            <p:ph type="sldNum" sz="quarter" idx="12"/>
          </p:nvPr>
        </p:nvSpPr>
        <p:spPr/>
        <p:txBody>
          <a:bodyPr/>
          <a:lstStyle>
            <a:lvl1pPr>
              <a:defRPr/>
            </a:lvl1pPr>
          </a:lstStyle>
          <a:p>
            <a:pPr>
              <a:defRPr/>
            </a:pPr>
            <a:fld id="{F6449260-34F3-4207-847B-2EF8BF9EAA34}" type="slidenum">
              <a:rPr lang="en-GB" altLang="en-US"/>
              <a:pPr>
                <a:defRPr/>
              </a:pPr>
              <a:t>‹#›</a:t>
            </a:fld>
            <a:endParaRPr lang="en-GB"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0CE1A9D4-29C7-4F1B-BCCB-5313F22A7B3E}" type="datetimeFigureOut">
              <a:rPr lang="en-GB" altLang="en-US"/>
              <a:pPr>
                <a:defRPr/>
              </a:pPr>
              <a:t>4/15/15</a:t>
            </a:fld>
            <a:endParaRPr lang="en-GB" altLang="en-US"/>
          </a:p>
        </p:txBody>
      </p:sp>
      <p:sp>
        <p:nvSpPr>
          <p:cNvPr id="5" name="Footer Placeholder 4"/>
          <p:cNvSpPr>
            <a:spLocks noGrp="1"/>
          </p:cNvSpPr>
          <p:nvPr>
            <p:ph type="ftr" sz="quarter" idx="11"/>
          </p:nvPr>
        </p:nvSpPr>
        <p:spPr/>
        <p:txBody>
          <a:bodyPr/>
          <a:lstStyle>
            <a:lvl1pPr algn="l">
              <a:defRPr/>
            </a:lvl1pPr>
          </a:lstStyle>
          <a:p>
            <a:pPr>
              <a:defRPr/>
            </a:pPr>
            <a:endParaRPr lang="en-GB" altLang="en-US"/>
          </a:p>
        </p:txBody>
      </p:sp>
      <p:sp>
        <p:nvSpPr>
          <p:cNvPr id="6" name="Slide Number Placeholder 5"/>
          <p:cNvSpPr>
            <a:spLocks noGrp="1"/>
          </p:cNvSpPr>
          <p:nvPr>
            <p:ph type="sldNum" sz="quarter" idx="12"/>
          </p:nvPr>
        </p:nvSpPr>
        <p:spPr/>
        <p:txBody>
          <a:bodyPr/>
          <a:lstStyle>
            <a:lvl1pPr>
              <a:defRPr/>
            </a:lvl1pPr>
          </a:lstStyle>
          <a:p>
            <a:pPr>
              <a:defRPr/>
            </a:pPr>
            <a:fld id="{BDFEF3C3-2354-4CC5-B4A4-9CA271A3F174}" type="slidenum">
              <a:rPr lang="en-GB" altLang="en-US"/>
              <a:pPr>
                <a:defRPr/>
              </a:pPr>
              <a:t>‹#›</a:t>
            </a:fld>
            <a:endParaRPr lang="en-GB"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lvl1pPr>
              <a:defRPr/>
            </a:lvl1pPr>
          </a:lstStyle>
          <a:p>
            <a:pPr>
              <a:defRPr/>
            </a:pPr>
            <a:fld id="{26E3C4A3-481D-4300-973C-05A3EC8F8B29}" type="datetimeFigureOut">
              <a:rPr lang="en-GB" altLang="en-US"/>
              <a:pPr>
                <a:defRPr/>
              </a:pPr>
              <a:t>4/15/15</a:t>
            </a:fld>
            <a:endParaRPr lang="en-GB" altLang="en-US"/>
          </a:p>
        </p:txBody>
      </p:sp>
      <p:sp>
        <p:nvSpPr>
          <p:cNvPr id="5" name="Footer Placeholder 4"/>
          <p:cNvSpPr>
            <a:spLocks noGrp="1"/>
          </p:cNvSpPr>
          <p:nvPr>
            <p:ph type="ftr" sz="quarter" idx="11"/>
          </p:nvPr>
        </p:nvSpPr>
        <p:spPr/>
        <p:txBody>
          <a:bodyPr/>
          <a:lstStyle>
            <a:lvl1pPr algn="l">
              <a:defRPr/>
            </a:lvl1pPr>
          </a:lstStyle>
          <a:p>
            <a:pPr>
              <a:defRPr/>
            </a:pPr>
            <a:endParaRPr lang="en-GB" altLang="en-US"/>
          </a:p>
        </p:txBody>
      </p:sp>
      <p:sp>
        <p:nvSpPr>
          <p:cNvPr id="6" name="Slide Number Placeholder 5"/>
          <p:cNvSpPr>
            <a:spLocks noGrp="1"/>
          </p:cNvSpPr>
          <p:nvPr>
            <p:ph type="sldNum" sz="quarter" idx="12"/>
          </p:nvPr>
        </p:nvSpPr>
        <p:spPr/>
        <p:txBody>
          <a:bodyPr/>
          <a:lstStyle>
            <a:lvl1pPr>
              <a:defRPr/>
            </a:lvl1pPr>
          </a:lstStyle>
          <a:p>
            <a:pPr>
              <a:defRPr/>
            </a:pPr>
            <a:fld id="{CB656D7D-D59B-44B3-8C95-DB1817959280}" type="slidenum">
              <a:rPr lang="en-GB" altLang="en-US"/>
              <a:pPr>
                <a:defRPr/>
              </a:pPr>
              <a:t>‹#›</a:t>
            </a:fld>
            <a:endParaRPr lang="en-GB"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xAndObj" preserve="1">
  <p:cSld name="Título, texto y objetos">
    <p:spTree>
      <p:nvGrpSpPr>
        <p:cNvPr id="1" name=""/>
        <p:cNvGrpSpPr/>
        <p:nvPr/>
      </p:nvGrpSpPr>
      <p:grpSpPr>
        <a:xfrm>
          <a:off x="0" y="0"/>
          <a:ext cx="0" cy="0"/>
          <a:chOff x="0" y="0"/>
          <a:chExt cx="0" cy="0"/>
        </a:xfrm>
      </p:grpSpPr>
      <p:sp>
        <p:nvSpPr>
          <p:cNvPr id="2" name="1 Título"/>
          <p:cNvSpPr>
            <a:spLocks noGrp="1"/>
          </p:cNvSpPr>
          <p:nvPr>
            <p:ph type="title"/>
          </p:nvPr>
        </p:nvSpPr>
        <p:spPr>
          <a:xfrm>
            <a:off x="152400" y="228600"/>
            <a:ext cx="4343400" cy="990600"/>
          </a:xfrm>
        </p:spPr>
        <p:txBody>
          <a:bodyPr/>
          <a:lstStyle/>
          <a:p>
            <a:r>
              <a:rPr lang="es-ES" smtClean="0"/>
              <a:t>Haga clic para modificar el estilo de título del patrón</a:t>
            </a:r>
            <a:endParaRPr lang="en-US"/>
          </a:p>
        </p:txBody>
      </p:sp>
      <p:sp>
        <p:nvSpPr>
          <p:cNvPr id="3" name="2 Marcador de texto"/>
          <p:cNvSpPr>
            <a:spLocks noGrp="1"/>
          </p:cNvSpPr>
          <p:nvPr>
            <p:ph type="body" sz="half" idx="1"/>
          </p:nvPr>
        </p:nvSpPr>
        <p:spPr>
          <a:xfrm>
            <a:off x="457200" y="1600200"/>
            <a:ext cx="4038600" cy="4525963"/>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4" name="3 Marcador de contenido"/>
          <p:cNvSpPr>
            <a:spLocks noGrp="1"/>
          </p:cNvSpPr>
          <p:nvPr>
            <p:ph sz="half" idx="2"/>
          </p:nvPr>
        </p:nvSpPr>
        <p:spPr>
          <a:xfrm>
            <a:off x="4648200" y="1600200"/>
            <a:ext cx="4038600" cy="4525963"/>
          </a:xfrm>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n-US"/>
          </a:p>
        </p:txBody>
      </p:sp>
      <p:sp>
        <p:nvSpPr>
          <p:cNvPr id="5" name="Date Placeholder 3"/>
          <p:cNvSpPr>
            <a:spLocks noGrp="1"/>
          </p:cNvSpPr>
          <p:nvPr>
            <p:ph type="dt" sz="half" idx="10"/>
          </p:nvPr>
        </p:nvSpPr>
        <p:spPr/>
        <p:txBody>
          <a:bodyPr/>
          <a:lstStyle>
            <a:lvl1pPr>
              <a:defRPr/>
            </a:lvl1pPr>
          </a:lstStyle>
          <a:p>
            <a:pPr>
              <a:defRPr/>
            </a:pPr>
            <a:fld id="{1A43409D-3944-465F-AF66-291ECA065AE1}" type="datetimeFigureOut">
              <a:rPr lang="en-GB" altLang="en-US"/>
              <a:pPr>
                <a:defRPr/>
              </a:pPr>
              <a:t>4/15/15</a:t>
            </a:fld>
            <a:endParaRPr lang="en-GB" altLang="en-US"/>
          </a:p>
        </p:txBody>
      </p:sp>
      <p:sp>
        <p:nvSpPr>
          <p:cNvPr id="6" name="Footer Placeholder 4"/>
          <p:cNvSpPr>
            <a:spLocks noGrp="1"/>
          </p:cNvSpPr>
          <p:nvPr>
            <p:ph type="ftr" sz="quarter" idx="11"/>
          </p:nvPr>
        </p:nvSpPr>
        <p:spPr/>
        <p:txBody>
          <a:bodyPr/>
          <a:lstStyle>
            <a:lvl1pPr algn="l">
              <a:defRPr/>
            </a:lvl1pPr>
          </a:lstStyle>
          <a:p>
            <a:pPr>
              <a:defRPr/>
            </a:pPr>
            <a:endParaRPr lang="en-GB" altLang="en-US"/>
          </a:p>
        </p:txBody>
      </p:sp>
      <p:sp>
        <p:nvSpPr>
          <p:cNvPr id="7" name="Slide Number Placeholder 5"/>
          <p:cNvSpPr>
            <a:spLocks noGrp="1"/>
          </p:cNvSpPr>
          <p:nvPr>
            <p:ph type="sldNum" sz="quarter" idx="12"/>
          </p:nvPr>
        </p:nvSpPr>
        <p:spPr/>
        <p:txBody>
          <a:bodyPr/>
          <a:lstStyle>
            <a:lvl1pPr>
              <a:defRPr/>
            </a:lvl1pPr>
          </a:lstStyle>
          <a:p>
            <a:pPr>
              <a:defRPr/>
            </a:pPr>
            <a:fld id="{A013054B-F8FE-4A30-9DBE-598DF729902B}" type="slidenum">
              <a:rPr lang="en-GB" altLang="en-US"/>
              <a:pPr>
                <a:defRPr/>
              </a:pPr>
              <a:t>‹#›</a:t>
            </a:fld>
            <a:endParaRPr lang="en-GB"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0C84AC5F-452F-4710-883B-9BE115DFFD6F}" type="datetimeFigureOut">
              <a:rPr lang="en-US" altLang="en-US"/>
              <a:pPr>
                <a:defRPr/>
              </a:pPr>
              <a:t>4/15/15</a:t>
            </a:fld>
            <a:endParaRPr lang="en-US" altLang="en-US"/>
          </a:p>
        </p:txBody>
      </p:sp>
      <p:sp>
        <p:nvSpPr>
          <p:cNvPr id="5" name="Footer Placeholder 4"/>
          <p:cNvSpPr>
            <a:spLocks noGrp="1"/>
          </p:cNvSpPr>
          <p:nvPr>
            <p:ph type="ftr" sz="quarter" idx="11"/>
          </p:nvPr>
        </p:nvSpPr>
        <p:spPr/>
        <p:txBody>
          <a:bodyPr/>
          <a:lstStyle>
            <a:lvl1pPr>
              <a:defRPr/>
            </a:lvl1pPr>
          </a:lstStyle>
          <a:p>
            <a:pPr>
              <a:defRPr/>
            </a:pPr>
            <a:endParaRPr lang="en-US" altLang="en-US"/>
          </a:p>
        </p:txBody>
      </p:sp>
      <p:sp>
        <p:nvSpPr>
          <p:cNvPr id="6" name="Slide Number Placeholder 5"/>
          <p:cNvSpPr>
            <a:spLocks noGrp="1"/>
          </p:cNvSpPr>
          <p:nvPr>
            <p:ph type="sldNum" sz="quarter" idx="12"/>
          </p:nvPr>
        </p:nvSpPr>
        <p:spPr/>
        <p:txBody>
          <a:bodyPr/>
          <a:lstStyle>
            <a:lvl1pPr>
              <a:defRPr/>
            </a:lvl1pPr>
          </a:lstStyle>
          <a:p>
            <a:pPr>
              <a:defRPr/>
            </a:pPr>
            <a:fld id="{05B3A4BD-CD86-4BCB-88CF-3580AEBDDAD5}" type="slidenum">
              <a:rPr lang="en-US" altLang="en-US"/>
              <a:pPr>
                <a:defRPr/>
              </a:pPr>
              <a:t>‹#›</a:t>
            </a:fld>
            <a:endParaRPr lang="en-US"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6BBFF04D-0A63-415D-A359-E26A234A2520}" type="datetimeFigureOut">
              <a:rPr lang="en-US" altLang="en-US"/>
              <a:pPr>
                <a:defRPr/>
              </a:pPr>
              <a:t>4/15/15</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ltLang="en-US"/>
          </a:p>
        </p:txBody>
      </p:sp>
      <p:sp>
        <p:nvSpPr>
          <p:cNvPr id="7" name="Slide Number Placeholder 5"/>
          <p:cNvSpPr>
            <a:spLocks noGrp="1"/>
          </p:cNvSpPr>
          <p:nvPr>
            <p:ph type="sldNum" sz="quarter" idx="12"/>
          </p:nvPr>
        </p:nvSpPr>
        <p:spPr/>
        <p:txBody>
          <a:bodyPr/>
          <a:lstStyle>
            <a:lvl1pPr>
              <a:defRPr/>
            </a:lvl1pPr>
          </a:lstStyle>
          <a:p>
            <a:pPr>
              <a:defRPr/>
            </a:pPr>
            <a:fld id="{1CCEA1E5-DBDF-43F1-B17A-1AB02D23791F}" type="slidenum">
              <a:rPr lang="en-US" altLang="en-US"/>
              <a:pPr>
                <a:defRPr/>
              </a:pPr>
              <a:t>‹#›</a:t>
            </a:fld>
            <a:endParaRPr lang="en-US"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D053C5CA-6BE3-4DF6-9A28-5EC02F093726}" type="datetimeFigureOut">
              <a:rPr lang="en-US" altLang="en-US"/>
              <a:pPr>
                <a:defRPr/>
              </a:pPr>
              <a:t>4/15/15</a:t>
            </a:fld>
            <a:endParaRPr lang="en-US" altLang="en-US"/>
          </a:p>
        </p:txBody>
      </p:sp>
      <p:sp>
        <p:nvSpPr>
          <p:cNvPr id="8" name="Footer Placeholder 4"/>
          <p:cNvSpPr>
            <a:spLocks noGrp="1"/>
          </p:cNvSpPr>
          <p:nvPr>
            <p:ph type="ftr" sz="quarter" idx="11"/>
          </p:nvPr>
        </p:nvSpPr>
        <p:spPr/>
        <p:txBody>
          <a:bodyPr/>
          <a:lstStyle>
            <a:lvl1pPr>
              <a:defRPr/>
            </a:lvl1pPr>
          </a:lstStyle>
          <a:p>
            <a:pPr>
              <a:defRPr/>
            </a:pPr>
            <a:endParaRPr lang="en-US" altLang="en-US"/>
          </a:p>
        </p:txBody>
      </p:sp>
      <p:sp>
        <p:nvSpPr>
          <p:cNvPr id="9" name="Slide Number Placeholder 5"/>
          <p:cNvSpPr>
            <a:spLocks noGrp="1"/>
          </p:cNvSpPr>
          <p:nvPr>
            <p:ph type="sldNum" sz="quarter" idx="12"/>
          </p:nvPr>
        </p:nvSpPr>
        <p:spPr/>
        <p:txBody>
          <a:bodyPr/>
          <a:lstStyle>
            <a:lvl1pPr>
              <a:defRPr/>
            </a:lvl1pPr>
          </a:lstStyle>
          <a:p>
            <a:pPr>
              <a:defRPr/>
            </a:pPr>
            <a:fld id="{5495573C-C14E-4C7B-A039-AEDC21F02F8C}" type="slidenum">
              <a:rPr lang="en-US" altLang="en-US"/>
              <a:pPr>
                <a:defRPr/>
              </a:pPr>
              <a:t>‹#›</a:t>
            </a:fld>
            <a:endParaRPr lang="en-US"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5948989F-33AE-4B92-951A-64A4D84D94F7}" type="datetimeFigureOut">
              <a:rPr lang="en-US" altLang="en-US"/>
              <a:pPr>
                <a:defRPr/>
              </a:pPr>
              <a:t>4/15/15</a:t>
            </a:fld>
            <a:endParaRPr lang="en-US" altLang="en-US"/>
          </a:p>
        </p:txBody>
      </p:sp>
      <p:sp>
        <p:nvSpPr>
          <p:cNvPr id="4" name="Footer Placeholder 4"/>
          <p:cNvSpPr>
            <a:spLocks noGrp="1"/>
          </p:cNvSpPr>
          <p:nvPr>
            <p:ph type="ftr" sz="quarter" idx="11"/>
          </p:nvPr>
        </p:nvSpPr>
        <p:spPr/>
        <p:txBody>
          <a:bodyPr/>
          <a:lstStyle>
            <a:lvl1pPr>
              <a:defRPr/>
            </a:lvl1pPr>
          </a:lstStyle>
          <a:p>
            <a:pPr>
              <a:defRPr/>
            </a:pPr>
            <a:endParaRPr lang="en-US" altLang="en-US"/>
          </a:p>
        </p:txBody>
      </p:sp>
      <p:sp>
        <p:nvSpPr>
          <p:cNvPr id="5" name="Slide Number Placeholder 5"/>
          <p:cNvSpPr>
            <a:spLocks noGrp="1"/>
          </p:cNvSpPr>
          <p:nvPr>
            <p:ph type="sldNum" sz="quarter" idx="12"/>
          </p:nvPr>
        </p:nvSpPr>
        <p:spPr/>
        <p:txBody>
          <a:bodyPr/>
          <a:lstStyle>
            <a:lvl1pPr>
              <a:defRPr/>
            </a:lvl1pPr>
          </a:lstStyle>
          <a:p>
            <a:pPr>
              <a:defRPr/>
            </a:pPr>
            <a:fld id="{6C1357C6-103C-4F8C-849E-FE160782CCC7}" type="slidenum">
              <a:rPr lang="en-US" altLang="en-US"/>
              <a:pPr>
                <a:defRPr/>
              </a:pPr>
              <a:t>‹#›</a:t>
            </a:fld>
            <a:endParaRPr lang="en-US"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CE93EB9D-EEDF-4BAC-878B-A641657D1D6B}" type="datetimeFigureOut">
              <a:rPr lang="en-US" altLang="en-US"/>
              <a:pPr>
                <a:defRPr/>
              </a:pPr>
              <a:t>4/15/15</a:t>
            </a:fld>
            <a:endParaRPr lang="en-US" altLang="en-US"/>
          </a:p>
        </p:txBody>
      </p:sp>
      <p:sp>
        <p:nvSpPr>
          <p:cNvPr id="3" name="Footer Placeholder 4"/>
          <p:cNvSpPr>
            <a:spLocks noGrp="1"/>
          </p:cNvSpPr>
          <p:nvPr>
            <p:ph type="ftr" sz="quarter" idx="11"/>
          </p:nvPr>
        </p:nvSpPr>
        <p:spPr/>
        <p:txBody>
          <a:bodyPr/>
          <a:lstStyle>
            <a:lvl1pPr>
              <a:defRPr/>
            </a:lvl1pPr>
          </a:lstStyle>
          <a:p>
            <a:pPr>
              <a:defRPr/>
            </a:pPr>
            <a:endParaRPr lang="en-US" altLang="en-US"/>
          </a:p>
        </p:txBody>
      </p:sp>
      <p:sp>
        <p:nvSpPr>
          <p:cNvPr id="4" name="Slide Number Placeholder 5"/>
          <p:cNvSpPr>
            <a:spLocks noGrp="1"/>
          </p:cNvSpPr>
          <p:nvPr>
            <p:ph type="sldNum" sz="quarter" idx="12"/>
          </p:nvPr>
        </p:nvSpPr>
        <p:spPr/>
        <p:txBody>
          <a:bodyPr/>
          <a:lstStyle>
            <a:lvl1pPr>
              <a:defRPr/>
            </a:lvl1pPr>
          </a:lstStyle>
          <a:p>
            <a:pPr>
              <a:defRPr/>
            </a:pPr>
            <a:fld id="{6A1382B3-8D59-4DDD-A0B0-6D22FD652056}" type="slidenum">
              <a:rPr lang="en-US" altLang="en-US"/>
              <a:pPr>
                <a:defRPr/>
              </a:pPr>
              <a:t>‹#›</a:t>
            </a:fld>
            <a:endParaRPr lang="en-US"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F860304D-D811-4892-ABA9-57C4130830E4}" type="datetimeFigureOut">
              <a:rPr lang="en-US" altLang="en-US"/>
              <a:pPr>
                <a:defRPr/>
              </a:pPr>
              <a:t>4/15/15</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ltLang="en-US"/>
          </a:p>
        </p:txBody>
      </p:sp>
      <p:sp>
        <p:nvSpPr>
          <p:cNvPr id="7" name="Slide Number Placeholder 5"/>
          <p:cNvSpPr>
            <a:spLocks noGrp="1"/>
          </p:cNvSpPr>
          <p:nvPr>
            <p:ph type="sldNum" sz="quarter" idx="12"/>
          </p:nvPr>
        </p:nvSpPr>
        <p:spPr/>
        <p:txBody>
          <a:bodyPr/>
          <a:lstStyle>
            <a:lvl1pPr>
              <a:defRPr/>
            </a:lvl1pPr>
          </a:lstStyle>
          <a:p>
            <a:pPr>
              <a:defRPr/>
            </a:pPr>
            <a:fld id="{A18E5A35-366B-4E19-B35C-C39F5CA4A7D4}" type="slidenum">
              <a:rPr lang="en-US" altLang="en-US"/>
              <a:pPr>
                <a:defRPr/>
              </a:pPr>
              <a:t>‹#›</a:t>
            </a:fld>
            <a:endParaRPr lang="en-US"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EC339622-0DF6-411F-8582-3F914D2F6C96}" type="datetimeFigureOut">
              <a:rPr lang="en-US" altLang="en-US"/>
              <a:pPr>
                <a:defRPr/>
              </a:pPr>
              <a:t>4/15/15</a:t>
            </a:fld>
            <a:endParaRPr lang="en-US" altLang="en-US"/>
          </a:p>
        </p:txBody>
      </p:sp>
      <p:sp>
        <p:nvSpPr>
          <p:cNvPr id="6" name="Footer Placeholder 4"/>
          <p:cNvSpPr>
            <a:spLocks noGrp="1"/>
          </p:cNvSpPr>
          <p:nvPr>
            <p:ph type="ftr" sz="quarter" idx="11"/>
          </p:nvPr>
        </p:nvSpPr>
        <p:spPr/>
        <p:txBody>
          <a:bodyPr/>
          <a:lstStyle>
            <a:lvl1pPr>
              <a:defRPr/>
            </a:lvl1pPr>
          </a:lstStyle>
          <a:p>
            <a:pPr>
              <a:defRPr/>
            </a:pPr>
            <a:endParaRPr lang="en-US" altLang="en-US"/>
          </a:p>
        </p:txBody>
      </p:sp>
      <p:sp>
        <p:nvSpPr>
          <p:cNvPr id="7" name="Slide Number Placeholder 5"/>
          <p:cNvSpPr>
            <a:spLocks noGrp="1"/>
          </p:cNvSpPr>
          <p:nvPr>
            <p:ph type="sldNum" sz="quarter" idx="12"/>
          </p:nvPr>
        </p:nvSpPr>
        <p:spPr/>
        <p:txBody>
          <a:bodyPr/>
          <a:lstStyle>
            <a:lvl1pPr>
              <a:defRPr/>
            </a:lvl1pPr>
          </a:lstStyle>
          <a:p>
            <a:pPr>
              <a:defRPr/>
            </a:pPr>
            <a:fld id="{98BA3BBA-9E0B-4671-AF06-30D1698421C5}" type="slidenum">
              <a:rPr lang="en-US" altLang="en-US"/>
              <a:pPr>
                <a:defRPr/>
              </a:pPr>
              <a:t>‹#›</a:t>
            </a:fld>
            <a:endParaRPr lang="en-US" alt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theme" Target="../theme/theme2.xml"/><Relationship Id="rId14" Type="http://schemas.openxmlformats.org/officeDocument/2006/relationships/image" Target="../media/image1.png"/><Relationship Id="rId15" Type="http://schemas.openxmlformats.org/officeDocument/2006/relationships/image" Target="../media/image2.pn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cs typeface="Arial" charset="0"/>
              </a:defRPr>
            </a:lvl1pPr>
          </a:lstStyle>
          <a:p>
            <a:pPr>
              <a:defRPr/>
            </a:pPr>
            <a:fld id="{79484B59-59D6-43B4-9B65-59FB7D1CD4DE}" type="datetimeFigureOut">
              <a:rPr lang="en-US" altLang="en-US"/>
              <a:pPr>
                <a:defRPr/>
              </a:pPr>
              <a:t>4/15/15</a:t>
            </a:fld>
            <a:endParaRPr lang="en-US" alt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cs typeface="Arial" charset="0"/>
              </a:defRPr>
            </a:lvl1pPr>
          </a:lstStyle>
          <a:p>
            <a:pPr>
              <a:defRPr/>
            </a:pPr>
            <a:endParaRPr lang="en-US" alt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cs typeface="Arial" charset="0"/>
              </a:defRPr>
            </a:lvl1pPr>
          </a:lstStyle>
          <a:p>
            <a:pPr>
              <a:defRPr/>
            </a:pPr>
            <a:fld id="{E882AF8A-510B-4DA9-98EB-1E0FE409CA17}"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4301" r:id="rId1"/>
    <p:sldLayoutId id="2147484302" r:id="rId2"/>
    <p:sldLayoutId id="2147484303" r:id="rId3"/>
    <p:sldLayoutId id="2147484304" r:id="rId4"/>
    <p:sldLayoutId id="2147484305" r:id="rId5"/>
    <p:sldLayoutId id="2147484306" r:id="rId6"/>
    <p:sldLayoutId id="2147484307" r:id="rId7"/>
    <p:sldLayoutId id="2147484308" r:id="rId8"/>
    <p:sldLayoutId id="2147484309" r:id="rId9"/>
    <p:sldLayoutId id="2147484310" r:id="rId10"/>
    <p:sldLayoutId id="2147484311" r:id="rId11"/>
    <p:sldLayoutId id="2147484312"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bg>
      <p:bgPr>
        <a:solidFill>
          <a:schemeClr val="bg1"/>
        </a:solidFill>
        <a:effectLst/>
      </p:bgPr>
    </p:bg>
    <p:spTree>
      <p:nvGrpSpPr>
        <p:cNvPr id="1" name=""/>
        <p:cNvGrpSpPr/>
        <p:nvPr/>
      </p:nvGrpSpPr>
      <p:grpSpPr>
        <a:xfrm>
          <a:off x="0" y="0"/>
          <a:ext cx="0" cy="0"/>
          <a:chOff x="0" y="0"/>
          <a:chExt cx="0" cy="0"/>
        </a:xfrm>
      </p:grpSpPr>
      <p:pic>
        <p:nvPicPr>
          <p:cNvPr id="2050" name="Picture 14" descr="\\file1\d_user_doc\Working Folders\Mateusz\cbd-logo-spine-gray97%.png"/>
          <p:cNvPicPr>
            <a:picLocks noChangeAspect="1" noChangeArrowheads="1"/>
          </p:cNvPicPr>
          <p:nvPr userDrawn="1"/>
        </p:nvPicPr>
        <p:blipFill>
          <a:blip r:embed="rId14" cstate="print"/>
          <a:srcRect/>
          <a:stretch>
            <a:fillRect/>
          </a:stretch>
        </p:blipFill>
        <p:spPr bwMode="auto">
          <a:xfrm>
            <a:off x="4953000" y="2362200"/>
            <a:ext cx="3398838" cy="4114800"/>
          </a:xfrm>
          <a:prstGeom prst="rect">
            <a:avLst/>
          </a:prstGeom>
          <a:noFill/>
          <a:ln w="9525">
            <a:noFill/>
            <a:miter lim="800000"/>
            <a:headEnd/>
            <a:tailEnd/>
          </a:ln>
        </p:spPr>
      </p:pic>
      <p:sp>
        <p:nvSpPr>
          <p:cNvPr id="2051" name="Title Placeholder 1"/>
          <p:cNvSpPr>
            <a:spLocks noGrp="1"/>
          </p:cNvSpPr>
          <p:nvPr>
            <p:ph type="title"/>
          </p:nvPr>
        </p:nvSpPr>
        <p:spPr bwMode="auto">
          <a:xfrm>
            <a:off x="152400" y="228600"/>
            <a:ext cx="4343400" cy="990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2052"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2"/>
            <a:r>
              <a:rPr lang="en-US" altLang="en-US" smtClean="0"/>
              <a:t>Third level</a:t>
            </a:r>
          </a:p>
          <a:p>
            <a:pPr lvl="3"/>
            <a:r>
              <a:rPr lang="en-US" altLang="en-US" smtClean="0"/>
              <a:t>Fourth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cs typeface="Arial" charset="0"/>
              </a:defRPr>
            </a:lvl1pPr>
          </a:lstStyle>
          <a:p>
            <a:pPr>
              <a:defRPr/>
            </a:pPr>
            <a:fld id="{A5AB2262-C081-43C6-9772-8F02FE94317B}" type="datetimeFigureOut">
              <a:rPr lang="en-GB" altLang="en-US"/>
              <a:pPr>
                <a:defRPr/>
              </a:pPr>
              <a:t>4/15/15</a:t>
            </a:fld>
            <a:endParaRPr lang="en-GB" alt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cs typeface="Arial" charset="0"/>
              </a:defRPr>
            </a:lvl1pPr>
          </a:lstStyle>
          <a:p>
            <a:pPr>
              <a:defRPr/>
            </a:pPr>
            <a:endParaRPr lang="en-GB" alt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cs typeface="Arial" charset="0"/>
              </a:defRPr>
            </a:lvl1pPr>
          </a:lstStyle>
          <a:p>
            <a:pPr>
              <a:defRPr/>
            </a:pPr>
            <a:fld id="{E63E7479-8BD8-4446-9013-45B85F56843A}" type="slidenum">
              <a:rPr lang="en-GB" altLang="en-US"/>
              <a:pPr>
                <a:defRPr/>
              </a:pPr>
              <a:t>‹#›</a:t>
            </a:fld>
            <a:endParaRPr lang="en-GB" altLang="en-US"/>
          </a:p>
        </p:txBody>
      </p:sp>
      <p:pic>
        <p:nvPicPr>
          <p:cNvPr id="2056" name="Picture 9" descr="U:\Working Folders\38-00-OMG\38-13-UNDB\Logo\_logo for UN\en\for web\png\UNDB+UN-logo-en-RGB-150dpi.png"/>
          <p:cNvPicPr>
            <a:picLocks noChangeAspect="1" noChangeArrowheads="1"/>
          </p:cNvPicPr>
          <p:nvPr userDrawn="1"/>
        </p:nvPicPr>
        <p:blipFill>
          <a:blip r:embed="rId15" cstate="print"/>
          <a:srcRect/>
          <a:stretch>
            <a:fillRect/>
          </a:stretch>
        </p:blipFill>
        <p:spPr bwMode="auto">
          <a:xfrm>
            <a:off x="4618038" y="304800"/>
            <a:ext cx="4068762" cy="754063"/>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313" r:id="rId1"/>
    <p:sldLayoutId id="2147484314" r:id="rId2"/>
    <p:sldLayoutId id="2147484315" r:id="rId3"/>
    <p:sldLayoutId id="2147484316" r:id="rId4"/>
    <p:sldLayoutId id="2147484317" r:id="rId5"/>
    <p:sldLayoutId id="2147484318" r:id="rId6"/>
    <p:sldLayoutId id="2147484319" r:id="rId7"/>
    <p:sldLayoutId id="2147484320" r:id="rId8"/>
    <p:sldLayoutId id="2147484321" r:id="rId9"/>
    <p:sldLayoutId id="2147484322" r:id="rId10"/>
    <p:sldLayoutId id="2147484323" r:id="rId11"/>
    <p:sldLayoutId id="2147484324" r:id="rId12"/>
  </p:sldLayoutIdLst>
  <p:txStyles>
    <p:titleStyle>
      <a:lvl1pPr algn="l" rtl="0" eaLnBrk="0" fontAlgn="base" hangingPunct="0">
        <a:spcBef>
          <a:spcPct val="0"/>
        </a:spcBef>
        <a:spcAft>
          <a:spcPct val="0"/>
        </a:spcAft>
        <a:defRPr sz="2400" b="1" kern="1200">
          <a:solidFill>
            <a:srgbClr val="009B48"/>
          </a:solidFill>
          <a:latin typeface="Arial" pitchFamily="34" charset="0"/>
          <a:ea typeface="+mj-ea"/>
          <a:cs typeface="Arial" pitchFamily="34" charset="0"/>
        </a:defRPr>
      </a:lvl1pPr>
      <a:lvl2pPr algn="l" rtl="0" eaLnBrk="0" fontAlgn="base" hangingPunct="0">
        <a:spcBef>
          <a:spcPct val="0"/>
        </a:spcBef>
        <a:spcAft>
          <a:spcPct val="0"/>
        </a:spcAft>
        <a:defRPr sz="2400" b="1">
          <a:solidFill>
            <a:srgbClr val="009B48"/>
          </a:solidFill>
          <a:latin typeface="Arial" charset="0"/>
          <a:cs typeface="Arial" charset="0"/>
        </a:defRPr>
      </a:lvl2pPr>
      <a:lvl3pPr algn="l" rtl="0" eaLnBrk="0" fontAlgn="base" hangingPunct="0">
        <a:spcBef>
          <a:spcPct val="0"/>
        </a:spcBef>
        <a:spcAft>
          <a:spcPct val="0"/>
        </a:spcAft>
        <a:defRPr sz="2400" b="1">
          <a:solidFill>
            <a:srgbClr val="009B48"/>
          </a:solidFill>
          <a:latin typeface="Arial" charset="0"/>
          <a:cs typeface="Arial" charset="0"/>
        </a:defRPr>
      </a:lvl3pPr>
      <a:lvl4pPr algn="l" rtl="0" eaLnBrk="0" fontAlgn="base" hangingPunct="0">
        <a:spcBef>
          <a:spcPct val="0"/>
        </a:spcBef>
        <a:spcAft>
          <a:spcPct val="0"/>
        </a:spcAft>
        <a:defRPr sz="2400" b="1">
          <a:solidFill>
            <a:srgbClr val="009B48"/>
          </a:solidFill>
          <a:latin typeface="Arial" charset="0"/>
          <a:cs typeface="Arial" charset="0"/>
        </a:defRPr>
      </a:lvl4pPr>
      <a:lvl5pPr algn="l" rtl="0" eaLnBrk="0" fontAlgn="base" hangingPunct="0">
        <a:spcBef>
          <a:spcPct val="0"/>
        </a:spcBef>
        <a:spcAft>
          <a:spcPct val="0"/>
        </a:spcAft>
        <a:defRPr sz="2400" b="1">
          <a:solidFill>
            <a:srgbClr val="009B48"/>
          </a:solidFill>
          <a:latin typeface="Arial" charset="0"/>
          <a:cs typeface="Arial" charset="0"/>
        </a:defRPr>
      </a:lvl5pPr>
      <a:lvl6pPr marL="457200" algn="l" rtl="0" fontAlgn="base">
        <a:spcBef>
          <a:spcPct val="0"/>
        </a:spcBef>
        <a:spcAft>
          <a:spcPct val="0"/>
        </a:spcAft>
        <a:defRPr sz="2400" b="1">
          <a:solidFill>
            <a:srgbClr val="009B48"/>
          </a:solidFill>
          <a:latin typeface="Arial" charset="0"/>
          <a:cs typeface="Arial" charset="0"/>
        </a:defRPr>
      </a:lvl6pPr>
      <a:lvl7pPr marL="914400" algn="l" rtl="0" fontAlgn="base">
        <a:spcBef>
          <a:spcPct val="0"/>
        </a:spcBef>
        <a:spcAft>
          <a:spcPct val="0"/>
        </a:spcAft>
        <a:defRPr sz="2400" b="1">
          <a:solidFill>
            <a:srgbClr val="009B48"/>
          </a:solidFill>
          <a:latin typeface="Arial" charset="0"/>
          <a:cs typeface="Arial" charset="0"/>
        </a:defRPr>
      </a:lvl7pPr>
      <a:lvl8pPr marL="1371600" algn="l" rtl="0" fontAlgn="base">
        <a:spcBef>
          <a:spcPct val="0"/>
        </a:spcBef>
        <a:spcAft>
          <a:spcPct val="0"/>
        </a:spcAft>
        <a:defRPr sz="2400" b="1">
          <a:solidFill>
            <a:srgbClr val="009B48"/>
          </a:solidFill>
          <a:latin typeface="Arial" charset="0"/>
          <a:cs typeface="Arial" charset="0"/>
        </a:defRPr>
      </a:lvl8pPr>
      <a:lvl9pPr marL="1828800" algn="l" rtl="0" fontAlgn="base">
        <a:spcBef>
          <a:spcPct val="0"/>
        </a:spcBef>
        <a:spcAft>
          <a:spcPct val="0"/>
        </a:spcAft>
        <a:defRPr sz="2400" b="1">
          <a:solidFill>
            <a:srgbClr val="009B48"/>
          </a:solidFill>
          <a:latin typeface="Arial" charset="0"/>
          <a:cs typeface="Arial" charset="0"/>
        </a:defRPr>
      </a:lvl9pPr>
    </p:titleStyle>
    <p:bodyStyle>
      <a:lvl1pPr marL="342900" indent="-342900" algn="l" rtl="0" eaLnBrk="0" fontAlgn="base" hangingPunct="0">
        <a:spcBef>
          <a:spcPct val="20000"/>
        </a:spcBef>
        <a:spcAft>
          <a:spcPct val="0"/>
        </a:spcAft>
        <a:buFont typeface="Arial" charset="0"/>
        <a:defRPr kern="1200">
          <a:solidFill>
            <a:srgbClr val="00483A"/>
          </a:solidFill>
          <a:latin typeface="Arial" pitchFamily="34" charset="0"/>
          <a:ea typeface="+mn-ea"/>
          <a:cs typeface="Arial" pitchFamily="34" charset="0"/>
        </a:defRPr>
      </a:lvl1pPr>
      <a:lvl2pPr marL="742950" indent="-285750" algn="l" rtl="0" eaLnBrk="0" fontAlgn="base" hangingPunct="0">
        <a:spcBef>
          <a:spcPct val="20000"/>
        </a:spcBef>
        <a:spcAft>
          <a:spcPct val="0"/>
        </a:spcAft>
        <a:buFont typeface="Arial" charset="0"/>
        <a:buChar char="–"/>
        <a:defRPr sz="1600" kern="1200">
          <a:solidFill>
            <a:srgbClr val="00483A"/>
          </a:solidFill>
          <a:latin typeface="Arial" pitchFamily="34" charset="0"/>
          <a:ea typeface="+mn-ea"/>
          <a:cs typeface="Arial" pitchFamily="34" charset="0"/>
        </a:defRPr>
      </a:lvl2pPr>
      <a:lvl3pPr marL="1143000" indent="-228600" algn="l" rtl="0" eaLnBrk="0" fontAlgn="base" hangingPunct="0">
        <a:spcBef>
          <a:spcPct val="20000"/>
        </a:spcBef>
        <a:spcAft>
          <a:spcPct val="0"/>
        </a:spcAft>
        <a:buFont typeface="Arial" charset="0"/>
        <a:buChar char="•"/>
        <a:defRPr kern="1200">
          <a:solidFill>
            <a:srgbClr val="00483A"/>
          </a:solidFill>
          <a:latin typeface="Arial" pitchFamily="34" charset="0"/>
          <a:ea typeface="+mn-ea"/>
          <a:cs typeface="Arial" pitchFamily="34" charset="0"/>
        </a:defRPr>
      </a:lvl3pPr>
      <a:lvl4pPr marL="1600200" indent="-228600" algn="l" rtl="0" eaLnBrk="0" fontAlgn="base" hangingPunct="0">
        <a:spcBef>
          <a:spcPct val="20000"/>
        </a:spcBef>
        <a:spcAft>
          <a:spcPct val="0"/>
        </a:spcAft>
        <a:buFont typeface="Arial" charset="0"/>
        <a:buChar char="–"/>
        <a:defRPr kern="1200">
          <a:solidFill>
            <a:srgbClr val="00483A"/>
          </a:solidFill>
          <a:latin typeface="Arial" pitchFamily="34" charset="0"/>
          <a:ea typeface="+mn-ea"/>
          <a:cs typeface="Arial" pitchFamily="34" charset="0"/>
        </a:defRPr>
      </a:lvl4pPr>
      <a:lvl5pPr marL="2057400" indent="-228600" algn="l" rtl="0" eaLnBrk="0" fontAlgn="base" hangingPunct="0">
        <a:spcBef>
          <a:spcPct val="20000"/>
        </a:spcBef>
        <a:spcAft>
          <a:spcPct val="0"/>
        </a:spcAft>
        <a:buFont typeface="Arial" charset="0"/>
        <a:buChar char="»"/>
        <a:defRPr sz="1600" kern="1200">
          <a:solidFill>
            <a:srgbClr val="00483A"/>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png"/><Relationship Id="rId5" Type="http://schemas.openxmlformats.org/officeDocument/2006/relationships/image" Target="../media/image5.png"/><Relationship Id="rId6" Type="http://schemas.openxmlformats.org/officeDocument/2006/relationships/image" Target="../media/image6.png"/><Relationship Id="rId7"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3.png"/><Relationship Id="rId5" Type="http://schemas.openxmlformats.org/officeDocument/2006/relationships/image" Target="../media/image16.png"/><Relationship Id="rId6" Type="http://schemas.openxmlformats.org/officeDocument/2006/relationships/image" Target="../media/image17.jpeg"/><Relationship Id="rId7" Type="http://schemas.openxmlformats.org/officeDocument/2006/relationships/image" Target="../media/image18.jpeg"/><Relationship Id="rId8" Type="http://schemas.openxmlformats.org/officeDocument/2006/relationships/image" Target="../media/image19.jpeg"/><Relationship Id="rId9" Type="http://schemas.openxmlformats.org/officeDocument/2006/relationships/image" Target="../media/image20.jpeg"/><Relationship Id="rId10" Type="http://schemas.openxmlformats.org/officeDocument/2006/relationships/chart" Target="../charts/chart2.xml"/><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4" Type="http://schemas.openxmlformats.org/officeDocument/2006/relationships/image" Target="../media/image22.png"/><Relationship Id="rId5" Type="http://schemas.openxmlformats.org/officeDocument/2006/relationships/image" Target="../media/image23.png"/><Relationship Id="rId6" Type="http://schemas.openxmlformats.org/officeDocument/2006/relationships/image" Target="../media/image24.png"/><Relationship Id="rId7" Type="http://schemas.openxmlformats.org/officeDocument/2006/relationships/image" Target="../media/image25.png"/><Relationship Id="rId8" Type="http://schemas.openxmlformats.org/officeDocument/2006/relationships/image" Target="../media/image26.png"/><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chart" Target="../charts/chart3.xml"/><Relationship Id="rId3" Type="http://schemas.openxmlformats.org/officeDocument/2006/relationships/image" Target="../media/image21.jpeg"/></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4" Type="http://schemas.openxmlformats.org/officeDocument/2006/relationships/image" Target="../media/image27.png"/><Relationship Id="rId5" Type="http://schemas.openxmlformats.org/officeDocument/2006/relationships/image" Target="../media/image24.png"/><Relationship Id="rId6" Type="http://schemas.openxmlformats.org/officeDocument/2006/relationships/image" Target="../media/image5.png"/><Relationship Id="rId7"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28.png"/><Relationship Id="rId5" Type="http://schemas.openxmlformats.org/officeDocument/2006/relationships/image" Target="../media/image18.jpeg"/><Relationship Id="rId6" Type="http://schemas.openxmlformats.org/officeDocument/2006/relationships/image" Target="../media/image5.png"/><Relationship Id="rId7"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18.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image" Target="../media/image29.jpeg"/><Relationship Id="rId4" Type="http://schemas.openxmlformats.org/officeDocument/2006/relationships/image" Target="../media/image24.png"/><Relationship Id="rId5" Type="http://schemas.openxmlformats.org/officeDocument/2006/relationships/image" Target="../media/image30.png"/><Relationship Id="rId6" Type="http://schemas.openxmlformats.org/officeDocument/2006/relationships/image" Target="../media/image5.png"/><Relationship Id="rId7"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8.xml.rels><?xml version="1.0" encoding="UTF-8" standalone="yes"?>
<Relationships xmlns="http://schemas.openxmlformats.org/package/2006/relationships"><Relationship Id="rId3" Type="http://schemas.openxmlformats.org/officeDocument/2006/relationships/image" Target="../media/image31.jpeg"/><Relationship Id="rId4" Type="http://schemas.openxmlformats.org/officeDocument/2006/relationships/image" Target="../media/image32.jpeg"/><Relationship Id="rId5" Type="http://schemas.openxmlformats.org/officeDocument/2006/relationships/image" Target="../media/image33.jpeg"/><Relationship Id="rId6" Type="http://schemas.openxmlformats.org/officeDocument/2006/relationships/image" Target="../media/image34.jpeg"/><Relationship Id="rId7" Type="http://schemas.openxmlformats.org/officeDocument/2006/relationships/image" Target="../media/image35.jpeg"/><Relationship Id="rId8" Type="http://schemas.openxmlformats.org/officeDocument/2006/relationships/image" Target="../media/image11.png"/><Relationship Id="rId9" Type="http://schemas.openxmlformats.org/officeDocument/2006/relationships/chart" Target="../charts/chart4.xml"/><Relationship Id="rId10" Type="http://schemas.openxmlformats.org/officeDocument/2006/relationships/image" Target="../media/image9.png"/><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31.jpeg"/><Relationship Id="rId5" Type="http://schemas.openxmlformats.org/officeDocument/2006/relationships/image" Target="../media/image36.png"/><Relationship Id="rId6" Type="http://schemas.openxmlformats.org/officeDocument/2006/relationships/image" Target="../media/image5.png"/><Relationship Id="rId7"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5.png"/><Relationship Id="rId5" Type="http://schemas.openxmlformats.org/officeDocument/2006/relationships/image" Target="../media/image24.png"/><Relationship Id="rId6" Type="http://schemas.openxmlformats.org/officeDocument/2006/relationships/image" Target="../media/image32.jpeg"/><Relationship Id="rId7" Type="http://schemas.openxmlformats.org/officeDocument/2006/relationships/image" Target="../media/image37.png"/><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33.jpeg"/><Relationship Id="rId5" Type="http://schemas.openxmlformats.org/officeDocument/2006/relationships/image" Target="../media/image38.png"/><Relationship Id="rId6" Type="http://schemas.openxmlformats.org/officeDocument/2006/relationships/image" Target="../media/image5.png"/><Relationship Id="rId7"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39.jpeg"/><Relationship Id="rId5" Type="http://schemas.openxmlformats.org/officeDocument/2006/relationships/image" Target="../media/image40.png"/><Relationship Id="rId6" Type="http://schemas.openxmlformats.org/officeDocument/2006/relationships/image" Target="../media/image5.png"/><Relationship Id="rId7"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4" Type="http://schemas.openxmlformats.org/officeDocument/2006/relationships/image" Target="../media/image43.jpeg"/><Relationship Id="rId1" Type="http://schemas.openxmlformats.org/officeDocument/2006/relationships/slideLayout" Target="../slideLayouts/slideLayout4.xml"/><Relationship Id="rId2" Type="http://schemas.openxmlformats.org/officeDocument/2006/relationships/image" Target="../media/image41.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4.png"/><Relationship Id="rId3" Type="http://schemas.openxmlformats.org/officeDocument/2006/relationships/image" Target="../media/image45.jpeg"/></Relationships>
</file>

<file path=ppt/slides/_rels/slide26.xml.rels><?xml version="1.0" encoding="UTF-8" standalone="yes"?>
<Relationships xmlns="http://schemas.openxmlformats.org/package/2006/relationships"><Relationship Id="rId3" Type="http://schemas.openxmlformats.org/officeDocument/2006/relationships/image" Target="../media/image46.jpeg"/><Relationship Id="rId4" Type="http://schemas.openxmlformats.org/officeDocument/2006/relationships/image" Target="../media/image24.png"/><Relationship Id="rId5" Type="http://schemas.openxmlformats.org/officeDocument/2006/relationships/image" Target="../media/image47.png"/><Relationship Id="rId6" Type="http://schemas.openxmlformats.org/officeDocument/2006/relationships/image" Target="../media/image5.png"/><Relationship Id="rId7"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8.xml.rels><?xml version="1.0" encoding="UTF-8" standalone="yes"?>
<Relationships xmlns="http://schemas.openxmlformats.org/package/2006/relationships"><Relationship Id="rId3" Type="http://schemas.openxmlformats.org/officeDocument/2006/relationships/image" Target="../media/image48.jpeg"/><Relationship Id="rId4" Type="http://schemas.openxmlformats.org/officeDocument/2006/relationships/image" Target="../media/image49.jpeg"/><Relationship Id="rId5" Type="http://schemas.openxmlformats.org/officeDocument/2006/relationships/image" Target="../media/image50.jpeg"/><Relationship Id="rId6" Type="http://schemas.openxmlformats.org/officeDocument/2006/relationships/image" Target="../media/image51.jpeg"/><Relationship Id="rId7" Type="http://schemas.openxmlformats.org/officeDocument/2006/relationships/image" Target="../media/image52.jpeg"/><Relationship Id="rId8" Type="http://schemas.openxmlformats.org/officeDocument/2006/relationships/image" Target="../media/image53.jpeg"/><Relationship Id="rId9" Type="http://schemas.openxmlformats.org/officeDocument/2006/relationships/image" Target="../media/image10.png"/><Relationship Id="rId10" Type="http://schemas.openxmlformats.org/officeDocument/2006/relationships/image" Target="../media/image9.png"/><Relationship Id="rId11" Type="http://schemas.openxmlformats.org/officeDocument/2006/relationships/chart" Target="../charts/chart5.xml"/><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29.xml.rels><?xml version="1.0" encoding="UTF-8" standalone="yes"?>
<Relationships xmlns="http://schemas.openxmlformats.org/package/2006/relationships"><Relationship Id="rId3" Type="http://schemas.openxmlformats.org/officeDocument/2006/relationships/image" Target="../media/image24.png"/><Relationship Id="rId4" Type="http://schemas.openxmlformats.org/officeDocument/2006/relationships/image" Target="../media/image48.jpeg"/><Relationship Id="rId5" Type="http://schemas.openxmlformats.org/officeDocument/2006/relationships/image" Target="../media/image54.png"/><Relationship Id="rId6" Type="http://schemas.openxmlformats.org/officeDocument/2006/relationships/image" Target="../media/image5.png"/><Relationship Id="rId7"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22.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4" Type="http://schemas.openxmlformats.org/officeDocument/2006/relationships/image" Target="../media/image7.png"/><Relationship Id="rId5"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5.png"/><Relationship Id="rId5" Type="http://schemas.openxmlformats.org/officeDocument/2006/relationships/image" Target="../media/image24.png"/><Relationship Id="rId6" Type="http://schemas.openxmlformats.org/officeDocument/2006/relationships/image" Target="../media/image49.jpeg"/><Relationship Id="rId7" Type="http://schemas.openxmlformats.org/officeDocument/2006/relationships/image" Target="../media/image55.png"/><Relationship Id="rId1" Type="http://schemas.openxmlformats.org/officeDocument/2006/relationships/slideLayout" Target="../slideLayouts/slideLayout1.xml"/><Relationship Id="rId2" Type="http://schemas.openxmlformats.org/officeDocument/2006/relationships/notesSlide" Target="../notesSlides/notesSlide23.xml"/></Relationships>
</file>

<file path=ppt/slides/_rels/slide31.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56.jpeg"/><Relationship Id="rId5" Type="http://schemas.openxmlformats.org/officeDocument/2006/relationships/image" Target="../media/image5.png"/><Relationship Id="rId6" Type="http://schemas.openxmlformats.org/officeDocument/2006/relationships/image" Target="../media/image24.png"/><Relationship Id="rId7" Type="http://schemas.openxmlformats.org/officeDocument/2006/relationships/image" Target="../media/image57.png"/><Relationship Id="rId1" Type="http://schemas.openxmlformats.org/officeDocument/2006/relationships/slideLayout" Target="../slideLayouts/slideLayout1.xml"/><Relationship Id="rId2" Type="http://schemas.openxmlformats.org/officeDocument/2006/relationships/notesSlide" Target="../notesSlides/notesSlide24.xml"/></Relationships>
</file>

<file path=ppt/slides/_rels/slide32.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58.jpeg"/><Relationship Id="rId5" Type="http://schemas.openxmlformats.org/officeDocument/2006/relationships/image" Target="../media/image5.png"/><Relationship Id="rId6" Type="http://schemas.openxmlformats.org/officeDocument/2006/relationships/image" Target="../media/image24.png"/><Relationship Id="rId7" Type="http://schemas.openxmlformats.org/officeDocument/2006/relationships/image" Target="../media/image59.png"/><Relationship Id="rId1" Type="http://schemas.openxmlformats.org/officeDocument/2006/relationships/slideLayout" Target="../slideLayouts/slideLayout1.xml"/><Relationship Id="rId2" Type="http://schemas.openxmlformats.org/officeDocument/2006/relationships/notesSlide" Target="../notesSlides/notesSlide25.xml"/></Relationships>
</file>

<file path=ppt/slides/_rels/slide33.xml.rels><?xml version="1.0" encoding="UTF-8" standalone="yes"?>
<Relationships xmlns="http://schemas.openxmlformats.org/package/2006/relationships"><Relationship Id="rId3" Type="http://schemas.openxmlformats.org/officeDocument/2006/relationships/image" Target="../media/image60.png"/><Relationship Id="rId4" Type="http://schemas.openxmlformats.org/officeDocument/2006/relationships/image" Target="../media/image5.png"/><Relationship Id="rId5" Type="http://schemas.openxmlformats.org/officeDocument/2006/relationships/image" Target="../media/image24.png"/><Relationship Id="rId6" Type="http://schemas.openxmlformats.org/officeDocument/2006/relationships/image" Target="../media/image53.jpeg"/><Relationship Id="rId7" Type="http://schemas.openxmlformats.org/officeDocument/2006/relationships/image" Target="../media/image61.png"/><Relationship Id="rId1" Type="http://schemas.openxmlformats.org/officeDocument/2006/relationships/slideLayout" Target="../slideLayouts/slideLayout1.xml"/><Relationship Id="rId2" Type="http://schemas.openxmlformats.org/officeDocument/2006/relationships/notesSlide" Target="../notesSlides/notesSlide26.xml"/></Relationships>
</file>

<file path=ppt/slides/_rels/slide34.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5.png"/><Relationship Id="rId5" Type="http://schemas.openxmlformats.org/officeDocument/2006/relationships/image" Target="../media/image24.png"/><Relationship Id="rId6" Type="http://schemas.openxmlformats.org/officeDocument/2006/relationships/image" Target="../media/image51.jpeg"/><Relationship Id="rId7" Type="http://schemas.openxmlformats.org/officeDocument/2006/relationships/image" Target="../media/image62.png"/><Relationship Id="rId8" Type="http://schemas.openxmlformats.org/officeDocument/2006/relationships/image" Target="../media/image63.png"/><Relationship Id="rId1" Type="http://schemas.openxmlformats.org/officeDocument/2006/relationships/slideLayout" Target="../slideLayouts/slideLayout1.xml"/><Relationship Id="rId2" Type="http://schemas.openxmlformats.org/officeDocument/2006/relationships/notesSlide" Target="../notesSlides/notesSlide27.xml"/></Relationships>
</file>

<file path=ppt/slides/_rels/slide35.xml.rels><?xml version="1.0" encoding="UTF-8" standalone="yes"?>
<Relationships xmlns="http://schemas.openxmlformats.org/package/2006/relationships"><Relationship Id="rId3" Type="http://schemas.openxmlformats.org/officeDocument/2006/relationships/image" Target="../media/image64.jpeg"/><Relationship Id="rId4" Type="http://schemas.openxmlformats.org/officeDocument/2006/relationships/image" Target="../media/image65.jpeg"/><Relationship Id="rId5" Type="http://schemas.openxmlformats.org/officeDocument/2006/relationships/image" Target="../media/image66.jpeg"/><Relationship Id="rId6" Type="http://schemas.openxmlformats.org/officeDocument/2006/relationships/image" Target="../media/image67.jpeg"/><Relationship Id="rId7" Type="http://schemas.openxmlformats.org/officeDocument/2006/relationships/image" Target="../media/image68.jpeg"/><Relationship Id="rId8" Type="http://schemas.openxmlformats.org/officeDocument/2006/relationships/image" Target="../media/image12.png"/><Relationship Id="rId9" Type="http://schemas.openxmlformats.org/officeDocument/2006/relationships/image" Target="../media/image9.png"/><Relationship Id="rId10" Type="http://schemas.openxmlformats.org/officeDocument/2006/relationships/chart" Target="../charts/chart6.xml"/><Relationship Id="rId1" Type="http://schemas.openxmlformats.org/officeDocument/2006/relationships/slideLayout" Target="../slideLayouts/slideLayout1.xml"/><Relationship Id="rId2" Type="http://schemas.openxmlformats.org/officeDocument/2006/relationships/notesSlide" Target="../notesSlides/notesSlide28.xml"/></Relationships>
</file>

<file path=ppt/slides/_rels/slide36.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5.png"/><Relationship Id="rId5" Type="http://schemas.openxmlformats.org/officeDocument/2006/relationships/image" Target="../media/image24.png"/><Relationship Id="rId6" Type="http://schemas.openxmlformats.org/officeDocument/2006/relationships/image" Target="../media/image64.jpeg"/><Relationship Id="rId7" Type="http://schemas.openxmlformats.org/officeDocument/2006/relationships/image" Target="../media/image69.png"/><Relationship Id="rId1" Type="http://schemas.openxmlformats.org/officeDocument/2006/relationships/slideLayout" Target="../slideLayouts/slideLayout1.xml"/><Relationship Id="rId2" Type="http://schemas.openxmlformats.org/officeDocument/2006/relationships/notesSlide" Target="../notesSlides/notesSlide29.xml"/></Relationships>
</file>

<file path=ppt/slides/_rels/slide37.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5.png"/><Relationship Id="rId5" Type="http://schemas.openxmlformats.org/officeDocument/2006/relationships/image" Target="../media/image24.png"/><Relationship Id="rId6" Type="http://schemas.openxmlformats.org/officeDocument/2006/relationships/image" Target="../media/image67.jpeg"/><Relationship Id="rId7" Type="http://schemas.openxmlformats.org/officeDocument/2006/relationships/image" Target="../media/image70.png"/><Relationship Id="rId1" Type="http://schemas.openxmlformats.org/officeDocument/2006/relationships/slideLayout" Target="../slideLayouts/slideLayout1.xml"/><Relationship Id="rId2" Type="http://schemas.openxmlformats.org/officeDocument/2006/relationships/notesSlide" Target="../notesSlides/notesSlide30.xml"/></Relationships>
</file>

<file path=ppt/slides/_rels/slide38.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71.jpeg"/><Relationship Id="rId5" Type="http://schemas.openxmlformats.org/officeDocument/2006/relationships/image" Target="../media/image5.png"/><Relationship Id="rId6" Type="http://schemas.openxmlformats.org/officeDocument/2006/relationships/image" Target="../media/image24.png"/><Relationship Id="rId7" Type="http://schemas.openxmlformats.org/officeDocument/2006/relationships/image" Target="../media/image72.png"/><Relationship Id="rId1" Type="http://schemas.openxmlformats.org/officeDocument/2006/relationships/slideLayout" Target="../slideLayouts/slideLayout1.xml"/><Relationship Id="rId2" Type="http://schemas.openxmlformats.org/officeDocument/2006/relationships/notesSlide" Target="../notesSlides/notesSlide31.xml"/></Relationships>
</file>

<file path=ppt/slides/_rels/slide39.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73.png"/><Relationship Id="rId5" Type="http://schemas.openxmlformats.org/officeDocument/2006/relationships/image" Target="../media/image5.png"/><Relationship Id="rId6" Type="http://schemas.openxmlformats.org/officeDocument/2006/relationships/image" Target="../media/image24.png"/><Relationship Id="rId7" Type="http://schemas.openxmlformats.org/officeDocument/2006/relationships/image" Target="../media/image65.jpeg"/><Relationship Id="rId1" Type="http://schemas.openxmlformats.org/officeDocument/2006/relationships/slideLayout" Target="../slideLayouts/slideLayout1.xml"/><Relationship Id="rId2" Type="http://schemas.openxmlformats.org/officeDocument/2006/relationships/notesSlide" Target="../notesSlides/notesSlide3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7.png"/><Relationship Id="rId5"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74.jpeg"/><Relationship Id="rId5" Type="http://schemas.openxmlformats.org/officeDocument/2006/relationships/image" Target="../media/image5.png"/><Relationship Id="rId6" Type="http://schemas.openxmlformats.org/officeDocument/2006/relationships/image" Target="../media/image24.png"/><Relationship Id="rId7" Type="http://schemas.openxmlformats.org/officeDocument/2006/relationships/image" Target="../media/image75.png"/><Relationship Id="rId1" Type="http://schemas.openxmlformats.org/officeDocument/2006/relationships/slideLayout" Target="../slideLayouts/slideLayout1.xml"/><Relationship Id="rId2" Type="http://schemas.openxmlformats.org/officeDocument/2006/relationships/notesSlide" Target="../notesSlides/notesSlide33.xml"/></Relationships>
</file>

<file path=ppt/slides/_rels/slide41.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15.png"/><Relationship Id="rId5" Type="http://schemas.openxmlformats.org/officeDocument/2006/relationships/image" Target="../media/image76.png"/><Relationship Id="rId6"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notesSlide" Target="../notesSlides/notesSlide3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9.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9.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9.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9.png"/></Relationships>
</file>

<file path=ppt/slides/_rels/slide46.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77.png"/><Relationship Id="rId5"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notesSlide" Target="../notesSlides/notesSlide39.xml"/></Relationships>
</file>

<file path=ppt/slides/_rels/slide47.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77.png"/><Relationship Id="rId5"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8.xml.rels><?xml version="1.0" encoding="UTF-8" standalone="yes"?>
<Relationships xmlns="http://schemas.openxmlformats.org/package/2006/relationships"><Relationship Id="rId3" Type="http://schemas.openxmlformats.org/officeDocument/2006/relationships/image" Target="../media/image78.jpeg"/><Relationship Id="rId4" Type="http://schemas.openxmlformats.org/officeDocument/2006/relationships/image" Target="../media/image79.jpeg"/><Relationship Id="rId5" Type="http://schemas.openxmlformats.org/officeDocument/2006/relationships/image" Target="../media/image80.jpeg"/><Relationship Id="rId1" Type="http://schemas.openxmlformats.org/officeDocument/2006/relationships/slideLayout" Target="../slideLayouts/slideLayout7.xml"/><Relationship Id="rId2" Type="http://schemas.openxmlformats.org/officeDocument/2006/relationships/notesSlide" Target="../notesSlides/notesSlide41.xml"/></Relationships>
</file>

<file path=ppt/slides/_rels/slide49.xml.rels><?xml version="1.0" encoding="UTF-8" standalone="yes"?>
<Relationships xmlns="http://schemas.openxmlformats.org/package/2006/relationships"><Relationship Id="rId3" Type="http://schemas.openxmlformats.org/officeDocument/2006/relationships/image" Target="../media/image81.png"/><Relationship Id="rId4" Type="http://schemas.openxmlformats.org/officeDocument/2006/relationships/image" Target="../media/image82.png"/><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7.png"/><Relationship Id="rId5"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3" Type="http://schemas.openxmlformats.org/officeDocument/2006/relationships/image" Target="../media/image81.png"/><Relationship Id="rId4" Type="http://schemas.openxmlformats.org/officeDocument/2006/relationships/hyperlink" Target="http://www.flickr.com/photos/43554229@N04/5158805013/in/photostream" TargetMode="External"/><Relationship Id="rId5" Type="http://schemas.openxmlformats.org/officeDocument/2006/relationships/image" Target="../media/image83.jpeg"/><Relationship Id="rId6" Type="http://schemas.openxmlformats.org/officeDocument/2006/relationships/image" Target="../media/image84.jpeg"/><Relationship Id="rId7" Type="http://schemas.openxmlformats.org/officeDocument/2006/relationships/hyperlink" Target="http://www.flickr.com/photos/43554229@N04/5158858199/in/photostream" TargetMode="External"/><Relationship Id="rId8" Type="http://schemas.openxmlformats.org/officeDocument/2006/relationships/image" Target="../media/image85.jpeg"/><Relationship Id="rId1" Type="http://schemas.openxmlformats.org/officeDocument/2006/relationships/slideLayout" Target="../slideLayouts/slideLayout2.xml"/><Relationship Id="rId2" Type="http://schemas.openxmlformats.org/officeDocument/2006/relationships/notesSlide" Target="../notesSlides/notesSlide4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78.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chart" Target="../charts/char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chart" Target="../charts/chart8.xml"/><Relationship Id="rId3" Type="http://schemas.openxmlformats.org/officeDocument/2006/relationships/chart" Target="../charts/chart9.xml"/></Relationships>
</file>

<file path=ppt/slides/_rels/slide54.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7.png"/><Relationship Id="rId5" Type="http://schemas.openxmlformats.org/officeDocument/2006/relationships/image" Target="../media/image5.png"/><Relationship Id="rId6" Type="http://schemas.openxmlformats.org/officeDocument/2006/relationships/image" Target="../media/image4.png"/><Relationship Id="rId7"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45.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2.png"/><Relationship Id="rId5" Type="http://schemas.openxmlformats.org/officeDocument/2006/relationships/image" Target="../media/image13.png"/><Relationship Id="rId6" Type="http://schemas.openxmlformats.org/officeDocument/2006/relationships/image" Target="../media/image14.png"/><Relationship Id="rId1" Type="http://schemas.openxmlformats.org/officeDocument/2006/relationships/slideLayout" Target="../slideLayouts/slideLayout12.xml"/><Relationship Id="rId2"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chart" Target="../charts/chart1.xml"/><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4" Type="http://schemas.openxmlformats.org/officeDocument/2006/relationships/image" Target="../media/image13.png"/><Relationship Id="rId5" Type="http://schemas.openxmlformats.org/officeDocument/2006/relationships/image" Target="../media/image11.png"/><Relationship Id="rId6" Type="http://schemas.openxmlformats.org/officeDocument/2006/relationships/image" Target="../media/image10.png"/><Relationship Id="rId7" Type="http://schemas.openxmlformats.org/officeDocument/2006/relationships/image" Target="../media/image12.png"/><Relationship Id="rId1" Type="http://schemas.openxmlformats.org/officeDocument/2006/relationships/slideLayout" Target="../slideLayouts/slideLayout14.xml"/><Relationship Id="rId2"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9.png"/><Relationship Id="rId5" Type="http://schemas.openxmlformats.org/officeDocument/2006/relationships/image" Target="../media/image5.png"/><Relationship Id="rId6" Type="http://schemas.openxmlformats.org/officeDocument/2006/relationships/image" Target="../media/image13.png"/><Relationship Id="rId7" Type="http://schemas.openxmlformats.org/officeDocument/2006/relationships/image" Target="../media/image16.png"/><Relationship Id="rId8" Type="http://schemas.openxmlformats.org/officeDocument/2006/relationships/image" Target="../media/image11.png"/><Relationship Id="rId9" Type="http://schemas.openxmlformats.org/officeDocument/2006/relationships/image" Target="../media/image10.png"/><Relationship Id="rId10" Type="http://schemas.openxmlformats.org/officeDocument/2006/relationships/image" Target="../media/image12.png"/><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2290" name="TextBox 5"/>
          <p:cNvSpPr txBox="1">
            <a:spLocks noChangeArrowheads="1"/>
          </p:cNvSpPr>
          <p:nvPr/>
        </p:nvSpPr>
        <p:spPr bwMode="auto">
          <a:xfrm>
            <a:off x="-228600" y="1447800"/>
            <a:ext cx="9144000" cy="1938338"/>
          </a:xfrm>
          <a:prstGeom prst="rect">
            <a:avLst/>
          </a:prstGeom>
          <a:noFill/>
          <a:ln>
            <a:noFill/>
          </a:ln>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marL="342900" indent="-342900" algn="ctr" eaLnBrk="1" hangingPunct="1">
              <a:defRPr/>
            </a:pPr>
            <a:r>
              <a:rPr lang="es-ES" altLang="en-US" sz="4000" b="1" dirty="0" smtClean="0">
                <a:solidFill>
                  <a:srgbClr val="008000"/>
                </a:solidFill>
                <a:latin typeface="Calibri" pitchFamily="34" charset="0"/>
                <a:ea typeface="+mn-ea"/>
                <a:cs typeface="Arial" pitchFamily="34" charset="0"/>
              </a:rPr>
              <a:t>El estado de la implementación del Convenio sobre la diversidad biológica y sus Protocolos</a:t>
            </a:r>
            <a:endParaRPr lang="es-ES" altLang="en-US" sz="4000" b="1" dirty="0">
              <a:solidFill>
                <a:srgbClr val="008000"/>
              </a:solidFill>
              <a:latin typeface="Calibri" pitchFamily="34" charset="0"/>
              <a:ea typeface="+mn-ea"/>
              <a:cs typeface="Arial" pitchFamily="34" charset="0"/>
            </a:endParaRPr>
          </a:p>
        </p:txBody>
      </p:sp>
      <p:sp>
        <p:nvSpPr>
          <p:cNvPr id="16" name="Rectangle 15"/>
          <p:cNvSpPr/>
          <p:nvPr/>
        </p:nvSpPr>
        <p:spPr>
          <a:xfrm>
            <a:off x="6162675" y="5565775"/>
            <a:ext cx="2730500" cy="118268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defRPr/>
            </a:pPr>
            <a:endParaRPr lang="es-ES" altLang="en-US" sz="1800" dirty="0" smtClean="0">
              <a:solidFill>
                <a:srgbClr val="FFFFFF"/>
              </a:solidFill>
              <a:ea typeface="ＭＳ Ｐゴシック" pitchFamily="34" charset="-128"/>
              <a:cs typeface="Arial" charset="0"/>
            </a:endParaRPr>
          </a:p>
        </p:txBody>
      </p:sp>
      <p:pic>
        <p:nvPicPr>
          <p:cNvPr id="16388" name="Picture 9" descr="CBD_PowerPointTemplate_UN.jpg"/>
          <p:cNvPicPr>
            <a:picLocks noChangeAspect="1"/>
          </p:cNvPicPr>
          <p:nvPr/>
        </p:nvPicPr>
        <p:blipFill>
          <a:blip r:embed="rId3" cstate="print"/>
          <a:srcRect/>
          <a:stretch>
            <a:fillRect/>
          </a:stretch>
        </p:blipFill>
        <p:spPr bwMode="auto">
          <a:xfrm>
            <a:off x="2590800" y="5830888"/>
            <a:ext cx="914400" cy="914400"/>
          </a:xfrm>
          <a:prstGeom prst="rect">
            <a:avLst/>
          </a:prstGeom>
          <a:noFill/>
          <a:ln w="9525">
            <a:noFill/>
            <a:miter lim="800000"/>
            <a:headEnd/>
            <a:tailEnd/>
          </a:ln>
        </p:spPr>
      </p:pic>
      <p:sp>
        <p:nvSpPr>
          <p:cNvPr id="16389" name="Rectangle 1"/>
          <p:cNvSpPr>
            <a:spLocks noChangeArrowheads="1"/>
          </p:cNvSpPr>
          <p:nvPr/>
        </p:nvSpPr>
        <p:spPr bwMode="auto">
          <a:xfrm>
            <a:off x="1303338" y="3429000"/>
            <a:ext cx="6750050" cy="461963"/>
          </a:xfrm>
          <a:prstGeom prst="rect">
            <a:avLst/>
          </a:prstGeom>
          <a:noFill/>
          <a:ln w="9525">
            <a:noFill/>
            <a:miter lim="800000"/>
            <a:headEnd/>
            <a:tailEnd/>
          </a:ln>
        </p:spPr>
        <p:txBody>
          <a:bodyPr>
            <a:spAutoFit/>
          </a:bodyPr>
          <a:lstStyle/>
          <a:p>
            <a:r>
              <a:rPr lang="es-ES" altLang="en-US" sz="2400">
                <a:solidFill>
                  <a:srgbClr val="FF6600"/>
                </a:solidFill>
              </a:rPr>
              <a:t>Secretaría del Convenio sobre la Diversidad Biológica </a:t>
            </a:r>
          </a:p>
        </p:txBody>
      </p:sp>
      <p:pic>
        <p:nvPicPr>
          <p:cNvPr id="16390" name="Picture 8" descr="UNDB-logo-es-RGB-300dpi"/>
          <p:cNvPicPr>
            <a:picLocks noChangeAspect="1" noChangeArrowheads="1"/>
          </p:cNvPicPr>
          <p:nvPr/>
        </p:nvPicPr>
        <p:blipFill>
          <a:blip r:embed="rId4" cstate="print"/>
          <a:srcRect/>
          <a:stretch>
            <a:fillRect/>
          </a:stretch>
        </p:blipFill>
        <p:spPr bwMode="auto">
          <a:xfrm>
            <a:off x="3886200" y="5872163"/>
            <a:ext cx="2730500" cy="893762"/>
          </a:xfrm>
          <a:prstGeom prst="rect">
            <a:avLst/>
          </a:prstGeom>
          <a:noFill/>
          <a:ln w="9525">
            <a:noFill/>
            <a:miter lim="800000"/>
            <a:headEnd/>
            <a:tailEnd/>
          </a:ln>
        </p:spPr>
      </p:pic>
      <p:pic>
        <p:nvPicPr>
          <p:cNvPr id="16391" name="Picture 11" descr="CBD_logo_es-RGB-60"/>
          <p:cNvPicPr>
            <a:picLocks noChangeAspect="1" noChangeArrowheads="1"/>
          </p:cNvPicPr>
          <p:nvPr/>
        </p:nvPicPr>
        <p:blipFill>
          <a:blip r:embed="rId5" cstate="print"/>
          <a:srcRect/>
          <a:stretch>
            <a:fillRect/>
          </a:stretch>
        </p:blipFill>
        <p:spPr bwMode="auto">
          <a:xfrm>
            <a:off x="198438" y="5875338"/>
            <a:ext cx="2209800" cy="815975"/>
          </a:xfrm>
          <a:prstGeom prst="rect">
            <a:avLst/>
          </a:prstGeom>
          <a:noFill/>
          <a:ln w="9525">
            <a:noFill/>
            <a:miter lim="800000"/>
            <a:headEnd/>
            <a:tailEnd/>
          </a:ln>
        </p:spPr>
      </p:pic>
      <p:pic>
        <p:nvPicPr>
          <p:cNvPr id="16392" name="Picture 12" descr="unep-es-gray"/>
          <p:cNvPicPr>
            <a:picLocks noChangeAspect="1" noChangeArrowheads="1"/>
          </p:cNvPicPr>
          <p:nvPr/>
        </p:nvPicPr>
        <p:blipFill>
          <a:blip r:embed="rId6" cstate="print"/>
          <a:srcRect/>
          <a:stretch>
            <a:fillRect/>
          </a:stretch>
        </p:blipFill>
        <p:spPr bwMode="auto">
          <a:xfrm>
            <a:off x="6791325" y="5827713"/>
            <a:ext cx="950913" cy="830262"/>
          </a:xfrm>
          <a:prstGeom prst="rect">
            <a:avLst/>
          </a:prstGeom>
          <a:noFill/>
          <a:ln w="9525">
            <a:noFill/>
            <a:miter lim="800000"/>
            <a:headEnd/>
            <a:tailEnd/>
          </a:ln>
        </p:spPr>
      </p:pic>
      <p:pic>
        <p:nvPicPr>
          <p:cNvPr id="16393" name="Picture 3" descr="U:\Working Folders\Logos\COP\COP-12\cop-12-logo-web\cop-12-logo-variant-colour-web.png"/>
          <p:cNvPicPr>
            <a:picLocks noChangeAspect="1" noChangeArrowheads="1"/>
          </p:cNvPicPr>
          <p:nvPr/>
        </p:nvPicPr>
        <p:blipFill>
          <a:blip r:embed="rId7" cstate="print"/>
          <a:srcRect/>
          <a:stretch>
            <a:fillRect/>
          </a:stretch>
        </p:blipFill>
        <p:spPr bwMode="auto">
          <a:xfrm>
            <a:off x="8053388" y="5827713"/>
            <a:ext cx="838200" cy="9096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6626" name="TextBox 5"/>
          <p:cNvSpPr txBox="1">
            <a:spLocks noChangeArrowheads="1"/>
          </p:cNvSpPr>
          <p:nvPr/>
        </p:nvSpPr>
        <p:spPr bwMode="auto">
          <a:xfrm>
            <a:off x="1905000" y="838200"/>
            <a:ext cx="5181600" cy="708025"/>
          </a:xfrm>
          <a:prstGeom prst="rect">
            <a:avLst/>
          </a:prstGeom>
          <a:noFill/>
          <a:ln>
            <a:noFill/>
          </a:ln>
          <a:extLst>
            <a:ext uri="{909E8E84-426E-40DD-AFC4-6F175D3DCCD1}">
              <a14:hiddenFill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a:solidFill>
                  <a:srgbClr val="FFFFFF"/>
                </a:solidFill>
              </a14:hiddenFill>
            </a:ext>
            <a:ext uri="{91240B29-F687-4F45-9708-019B960494DF}">
              <a14:hiddenLine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pPr>
            <a:r>
              <a:rPr lang="pt-BR" altLang="en-US" sz="4000" b="1" dirty="0">
                <a:solidFill>
                  <a:srgbClr val="008000"/>
                </a:solidFill>
                <a:latin typeface="Arial" charset="0"/>
                <a:ea typeface="MS PGothic" pitchFamily="34" charset="-128"/>
              </a:rPr>
              <a:t>Progreso notable </a:t>
            </a:r>
          </a:p>
        </p:txBody>
      </p:sp>
      <p:sp>
        <p:nvSpPr>
          <p:cNvPr id="26627" name="Rectangle 10"/>
          <p:cNvSpPr>
            <a:spLocks noChangeArrowheads="1"/>
          </p:cNvSpPr>
          <p:nvPr/>
        </p:nvSpPr>
        <p:spPr bwMode="auto">
          <a:xfrm>
            <a:off x="1600200" y="2133600"/>
            <a:ext cx="4167188" cy="2032000"/>
          </a:xfrm>
          <a:prstGeom prst="rect">
            <a:avLst/>
          </a:prstGeom>
          <a:noFill/>
          <a:ln>
            <a:noFill/>
          </a:ln>
          <a:extLst>
            <a:ext uri="{909E8E84-426E-40DD-AFC4-6F175D3DCCD1}">
              <a14:hiddenFill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a:solidFill>
                  <a:srgbClr val="FFFFFF"/>
                </a:solidFill>
              </a14:hiddenFill>
            </a:ext>
            <a:ext uri="{91240B29-F687-4F45-9708-019B960494DF}">
              <a14:hiddenLine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w="9525">
                <a:solidFill>
                  <a:srgbClr val="000000"/>
                </a:solidFill>
                <a:miter lim="800000"/>
                <a:headEnd/>
                <a:tailEnd/>
              </a14:hiddenLine>
            </a:ext>
          </a:extLst>
        </p:spPr>
        <p:txBody>
          <a:bodyPr>
            <a:spAutoFit/>
          </a:bodyPr>
          <a:lstStyle>
            <a:lvl1pPr marL="342900" indent="-342900"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eaLnBrk="1" hangingPunct="1">
              <a:spcBef>
                <a:spcPct val="0"/>
              </a:spcBef>
              <a:buFontTx/>
              <a:buNone/>
            </a:pPr>
            <a:endParaRPr lang="pt-BR" altLang="en-US" sz="1800">
              <a:solidFill>
                <a:srgbClr val="008000"/>
              </a:solidFill>
            </a:endParaRPr>
          </a:p>
          <a:p>
            <a:pPr eaLnBrk="1" hangingPunct="1">
              <a:spcBef>
                <a:spcPct val="0"/>
              </a:spcBef>
              <a:buFontTx/>
              <a:buNone/>
            </a:pPr>
            <a:r>
              <a:rPr lang="pt-BR" altLang="en-US" sz="1800">
                <a:solidFill>
                  <a:srgbClr val="008000"/>
                </a:solidFill>
              </a:rPr>
              <a:t> </a:t>
            </a:r>
          </a:p>
          <a:p>
            <a:pPr eaLnBrk="1" hangingPunct="1">
              <a:spcBef>
                <a:spcPct val="0"/>
              </a:spcBef>
              <a:buFontTx/>
              <a:buNone/>
            </a:pPr>
            <a:endParaRPr lang="pt-BR" altLang="en-US" sz="1800">
              <a:solidFill>
                <a:srgbClr val="008000"/>
              </a:solidFill>
            </a:endParaRPr>
          </a:p>
          <a:p>
            <a:pPr eaLnBrk="1" hangingPunct="1">
              <a:spcBef>
                <a:spcPct val="0"/>
              </a:spcBef>
              <a:buFontTx/>
              <a:buNone/>
            </a:pPr>
            <a:endParaRPr lang="pt-BR" altLang="en-US" sz="1800">
              <a:solidFill>
                <a:srgbClr val="008000"/>
              </a:solidFill>
            </a:endParaRPr>
          </a:p>
          <a:p>
            <a:pPr eaLnBrk="1" hangingPunct="1">
              <a:spcBef>
                <a:spcPct val="0"/>
              </a:spcBef>
              <a:buFontTx/>
              <a:buNone/>
            </a:pPr>
            <a:endParaRPr lang="pt-BR" altLang="en-US" sz="1800">
              <a:solidFill>
                <a:srgbClr val="008000"/>
              </a:solidFill>
            </a:endParaRPr>
          </a:p>
          <a:p>
            <a:pPr eaLnBrk="1" hangingPunct="1">
              <a:spcBef>
                <a:spcPct val="0"/>
              </a:spcBef>
              <a:buFontTx/>
              <a:buNone/>
            </a:pPr>
            <a:endParaRPr lang="pt-BR" altLang="en-US" sz="1800">
              <a:solidFill>
                <a:srgbClr val="008000"/>
              </a:solidFill>
            </a:endParaRPr>
          </a:p>
          <a:p>
            <a:pPr eaLnBrk="1" hangingPunct="1">
              <a:spcBef>
                <a:spcPct val="0"/>
              </a:spcBef>
              <a:buFontTx/>
              <a:buNone/>
            </a:pPr>
            <a:endParaRPr lang="pt-BR" altLang="en-US" sz="1800">
              <a:solidFill>
                <a:srgbClr val="008000"/>
              </a:solidFill>
            </a:endParaRPr>
          </a:p>
        </p:txBody>
      </p:sp>
      <p:pic>
        <p:nvPicPr>
          <p:cNvPr id="26628" name="Picture 3"/>
          <p:cNvPicPr>
            <a:picLocks noChangeAspect="1" noChangeArrowheads="1"/>
          </p:cNvPicPr>
          <p:nvPr/>
        </p:nvPicPr>
        <p:blipFill>
          <a:blip r:embed="rId3" cstate="print">
            <a:extLst>
              <a:ext uri="{28A0092B-C50C-407E-A947-70E740481C1C}">
                <a14:useLocalDpi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val="0"/>
              </a:ext>
            </a:extLst>
          </a:blip>
          <a:srcRect b="83446"/>
          <a:stretch>
            <a:fillRect/>
          </a:stretch>
        </p:blipFill>
        <p:spPr bwMode="auto">
          <a:xfrm>
            <a:off x="0" y="-12700"/>
            <a:ext cx="9144000" cy="838200"/>
          </a:xfrm>
          <a:prstGeom prst="rect">
            <a:avLst/>
          </a:prstGeom>
          <a:noFill/>
          <a:ln>
            <a:noFill/>
          </a:ln>
          <a:extLst>
            <a:ext uri="{909E8E84-426E-40DD-AFC4-6F175D3DCCD1}">
              <a14:hiddenFill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a:solidFill>
                  <a:srgbClr val="FFFFFF"/>
                </a:solidFill>
              </a14:hiddenFill>
            </a:ext>
            <a:ext uri="{91240B29-F687-4F45-9708-019B960494DF}">
              <a14:hiddenLine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w="9525">
                <a:solidFill>
                  <a:srgbClr val="000000"/>
                </a:solidFill>
                <a:miter lim="800000"/>
                <a:headEnd/>
                <a:tailEnd/>
              </a14:hiddenLine>
            </a:ext>
          </a:extLst>
        </p:spPr>
      </p:pic>
      <p:pic>
        <p:nvPicPr>
          <p:cNvPr id="26629" name="Image 3" descr="Screen Shot 2014-10-01 at 21.36.40.png"/>
          <p:cNvPicPr>
            <a:picLocks noChangeAspect="1"/>
          </p:cNvPicPr>
          <p:nvPr/>
        </p:nvPicPr>
        <p:blipFill>
          <a:blip r:embed="rId4" cstate="print">
            <a:extLst>
              <a:ext uri="{28A0092B-C50C-407E-A947-70E740481C1C}">
                <a14:useLocalDpi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val="0"/>
              </a:ext>
            </a:extLst>
          </a:blip>
          <a:srcRect/>
          <a:stretch>
            <a:fillRect/>
          </a:stretch>
        </p:blipFill>
        <p:spPr bwMode="auto">
          <a:xfrm>
            <a:off x="2590800" y="1717675"/>
            <a:ext cx="1289050" cy="831850"/>
          </a:xfrm>
          <a:prstGeom prst="rect">
            <a:avLst/>
          </a:prstGeom>
          <a:noFill/>
          <a:ln>
            <a:noFill/>
          </a:ln>
          <a:extLst>
            <a:ext uri="{909E8E84-426E-40DD-AFC4-6F175D3DCCD1}">
              <a14:hiddenFill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a:solidFill>
                  <a:srgbClr val="FFFFFF"/>
                </a:solidFill>
              </a14:hiddenFill>
            </a:ext>
            <a:ext uri="{91240B29-F687-4F45-9708-019B960494DF}">
              <a14:hiddenLine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w="9525">
                <a:solidFill>
                  <a:srgbClr val="000000"/>
                </a:solidFill>
                <a:miter lim="800000"/>
                <a:headEnd/>
                <a:tailEnd/>
              </a14:hiddenLine>
            </a:ext>
          </a:extLst>
        </p:spPr>
      </p:pic>
      <p:pic>
        <p:nvPicPr>
          <p:cNvPr id="26630" name="Image 2" descr="Screen Shot 2014-10-01 at 21.36.24.png"/>
          <p:cNvPicPr>
            <a:picLocks noChangeAspect="1"/>
          </p:cNvPicPr>
          <p:nvPr/>
        </p:nvPicPr>
        <p:blipFill>
          <a:blip r:embed="rId5" cstate="print">
            <a:extLst>
              <a:ext uri="{28A0092B-C50C-407E-A947-70E740481C1C}">
                <a14:useLocalDpi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val="0"/>
              </a:ext>
            </a:extLst>
          </a:blip>
          <a:srcRect/>
          <a:stretch>
            <a:fillRect/>
          </a:stretch>
        </p:blipFill>
        <p:spPr bwMode="auto">
          <a:xfrm>
            <a:off x="4572000" y="1695450"/>
            <a:ext cx="1071563" cy="876300"/>
          </a:xfrm>
          <a:prstGeom prst="rect">
            <a:avLst/>
          </a:prstGeom>
          <a:noFill/>
          <a:ln>
            <a:noFill/>
          </a:ln>
          <a:extLst>
            <a:ext uri="{909E8E84-426E-40DD-AFC4-6F175D3DCCD1}">
              <a14:hiddenFill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a:solidFill>
                  <a:srgbClr val="FFFFFF"/>
                </a:solidFill>
              </a14:hiddenFill>
            </a:ext>
            <a:ext uri="{91240B29-F687-4F45-9708-019B960494DF}">
              <a14:hiddenLine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w="9525">
                <a:solidFill>
                  <a:srgbClr val="000000"/>
                </a:solidFill>
                <a:miter lim="800000"/>
                <a:headEnd/>
                <a:tailEnd/>
              </a14:hiddenLine>
            </a:ext>
          </a:extLst>
        </p:spPr>
      </p:pic>
      <p:pic>
        <p:nvPicPr>
          <p:cNvPr id="26631" name="Picture 12" descr="\\Biodiv.org\shares\UserDoc\Working Folders\Logos\Aichi Targets icons\jpg\11.jpg"/>
          <p:cNvPicPr>
            <a:picLocks noChangeAspect="1" noChangeArrowheads="1"/>
          </p:cNvPicPr>
          <p:nvPr/>
        </p:nvPicPr>
        <p:blipFill>
          <a:blip r:embed="rId6" cstate="print">
            <a:extLst>
              <a:ext uri="{28A0092B-C50C-407E-A947-70E740481C1C}">
                <a14:useLocalDpi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val="0"/>
              </a:ext>
            </a:extLst>
          </a:blip>
          <a:srcRect/>
          <a:stretch>
            <a:fillRect/>
          </a:stretch>
        </p:blipFill>
        <p:spPr bwMode="auto">
          <a:xfrm>
            <a:off x="1060450" y="2743200"/>
            <a:ext cx="1079500" cy="1079500"/>
          </a:xfrm>
          <a:prstGeom prst="rect">
            <a:avLst/>
          </a:prstGeom>
          <a:noFill/>
          <a:ln>
            <a:noFill/>
          </a:ln>
          <a:extLst>
            <a:ext uri="{909E8E84-426E-40DD-AFC4-6F175D3DCCD1}">
              <a14:hiddenFill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a:solidFill>
                  <a:srgbClr val="FFFFFF"/>
                </a:solidFill>
              </a14:hiddenFill>
            </a:ext>
            <a:ext uri="{91240B29-F687-4F45-9708-019B960494DF}">
              <a14:hiddenLine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w="9525">
                <a:solidFill>
                  <a:srgbClr val="000000"/>
                </a:solidFill>
                <a:miter lim="800000"/>
                <a:headEnd/>
                <a:tailEnd/>
              </a14:hiddenLine>
            </a:ext>
          </a:extLst>
        </p:spPr>
      </p:pic>
      <p:pic>
        <p:nvPicPr>
          <p:cNvPr id="26632" name="Picture 18" descr="\\Biodiv.org\shares\UserDoc\Working Folders\Logos\Aichi Targets icons\jpg\17.jpg"/>
          <p:cNvPicPr>
            <a:picLocks noChangeAspect="1" noChangeArrowheads="1"/>
          </p:cNvPicPr>
          <p:nvPr/>
        </p:nvPicPr>
        <p:blipFill>
          <a:blip r:embed="rId7" cstate="print">
            <a:extLst>
              <a:ext uri="{28A0092B-C50C-407E-A947-70E740481C1C}">
                <a14:useLocalDpi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val="0"/>
              </a:ext>
            </a:extLst>
          </a:blip>
          <a:srcRect/>
          <a:stretch>
            <a:fillRect/>
          </a:stretch>
        </p:blipFill>
        <p:spPr bwMode="auto">
          <a:xfrm>
            <a:off x="4581525" y="2813050"/>
            <a:ext cx="1077913" cy="1079500"/>
          </a:xfrm>
          <a:prstGeom prst="rect">
            <a:avLst/>
          </a:prstGeom>
          <a:noFill/>
          <a:ln>
            <a:noFill/>
          </a:ln>
          <a:extLst>
            <a:ext uri="{909E8E84-426E-40DD-AFC4-6F175D3DCCD1}">
              <a14:hiddenFill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a:solidFill>
                  <a:srgbClr val="FFFFFF"/>
                </a:solidFill>
              </a14:hiddenFill>
            </a:ext>
            <a:ext uri="{91240B29-F687-4F45-9708-019B960494DF}">
              <a14:hiddenLine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w="9525">
                <a:solidFill>
                  <a:srgbClr val="000000"/>
                </a:solidFill>
                <a:miter lim="800000"/>
                <a:headEnd/>
                <a:tailEnd/>
              </a14:hiddenLine>
            </a:ext>
          </a:extLst>
        </p:spPr>
      </p:pic>
      <p:pic>
        <p:nvPicPr>
          <p:cNvPr id="26633" name="Picture 17" descr="\\Biodiv.org\shares\UserDoc\Working Folders\Logos\Aichi Targets icons\jpg\16.jpg"/>
          <p:cNvPicPr>
            <a:picLocks noChangeAspect="1" noChangeArrowheads="1"/>
          </p:cNvPicPr>
          <p:nvPr/>
        </p:nvPicPr>
        <p:blipFill>
          <a:blip r:embed="rId8" cstate="print">
            <a:extLst>
              <a:ext uri="{28A0092B-C50C-407E-A947-70E740481C1C}">
                <a14:useLocalDpi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val="0"/>
              </a:ext>
            </a:extLst>
          </a:blip>
          <a:srcRect/>
          <a:stretch>
            <a:fillRect/>
          </a:stretch>
        </p:blipFill>
        <p:spPr bwMode="auto">
          <a:xfrm>
            <a:off x="2743200" y="2746375"/>
            <a:ext cx="1079500" cy="1076325"/>
          </a:xfrm>
          <a:prstGeom prst="rect">
            <a:avLst/>
          </a:prstGeom>
          <a:noFill/>
          <a:ln>
            <a:noFill/>
          </a:ln>
          <a:extLst>
            <a:ext uri="{909E8E84-426E-40DD-AFC4-6F175D3DCCD1}">
              <a14:hiddenFill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a:solidFill>
                  <a:srgbClr val="FFFFFF"/>
                </a:solidFill>
              </a14:hiddenFill>
            </a:ext>
            <a:ext uri="{91240B29-F687-4F45-9708-019B960494DF}">
              <a14:hiddenLine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w="9525">
                <a:solidFill>
                  <a:srgbClr val="000000"/>
                </a:solidFill>
                <a:miter lim="800000"/>
                <a:headEnd/>
                <a:tailEnd/>
              </a14:hiddenLine>
            </a:ext>
          </a:extLst>
        </p:spPr>
      </p:pic>
      <p:pic>
        <p:nvPicPr>
          <p:cNvPr id="26634" name="Picture 21" descr="\\Biodiv.org\shares\UserDoc\Working Folders\Logos\Aichi Targets icons\jpg\19.jpg"/>
          <p:cNvPicPr>
            <a:picLocks noChangeAspect="1" noChangeArrowheads="1"/>
          </p:cNvPicPr>
          <p:nvPr/>
        </p:nvPicPr>
        <p:blipFill>
          <a:blip r:embed="rId9" cstate="print">
            <a:extLst>
              <a:ext uri="{28A0092B-C50C-407E-A947-70E740481C1C}">
                <a14:useLocalDpi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val="0"/>
              </a:ext>
            </a:extLst>
          </a:blip>
          <a:srcRect/>
          <a:stretch>
            <a:fillRect/>
          </a:stretch>
        </p:blipFill>
        <p:spPr bwMode="auto">
          <a:xfrm>
            <a:off x="6324600" y="2813050"/>
            <a:ext cx="1079500" cy="1079500"/>
          </a:xfrm>
          <a:prstGeom prst="rect">
            <a:avLst/>
          </a:prstGeom>
          <a:noFill/>
          <a:ln>
            <a:noFill/>
          </a:ln>
          <a:extLst>
            <a:ext uri="{909E8E84-426E-40DD-AFC4-6F175D3DCCD1}">
              <a14:hiddenFill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a:solidFill>
                  <a:srgbClr val="FFFFFF"/>
                </a:solidFill>
              </a14:hiddenFill>
            </a:ext>
            <a:ext uri="{91240B29-F687-4F45-9708-019B960494DF}">
              <a14:hiddenLine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w="9525">
                <a:solidFill>
                  <a:srgbClr val="000000"/>
                </a:solidFill>
                <a:miter lim="800000"/>
                <a:headEnd/>
                <a:tailEnd/>
              </a14:hiddenLine>
            </a:ext>
          </a:extLst>
        </p:spPr>
      </p:pic>
      <p:graphicFrame>
        <p:nvGraphicFramePr>
          <p:cNvPr id="13" name="Chart 12"/>
          <p:cNvGraphicFramePr>
            <a:graphicFrameLocks/>
          </p:cNvGraphicFramePr>
          <p:nvPr>
            <p:extLst>
              <p:ext uri="{D42A27DB-BD31-4B8C-83A1-F6EECF244321}">
                <p14:modId xmlns:a="http://schemas.openxmlformats.org/drawingml/2006/main" xmlns:r="http://schemas.openxmlformats.org/officeDocument/2006/relationships" xmlns:p="http://schemas.openxmlformats.org/presentationml/2006/main" xmlns:p14="http://schemas.microsoft.com/office/powerpoint/2010/main" xmlns="" xmlns:mv="urn:schemas-microsoft-com:mac:vml" xmlns:mc="http://schemas.openxmlformats.org/markup-compatibility/2006" val="1358655022"/>
              </p:ext>
            </p:extLst>
          </p:nvPr>
        </p:nvGraphicFramePr>
        <p:xfrm>
          <a:off x="0" y="4495800"/>
          <a:ext cx="7162799" cy="2362200"/>
        </p:xfrm>
        <a:graphic>
          <a:graphicData uri="http://schemas.openxmlformats.org/drawingml/2006/chart">
            <c:chart xmlns:c="http://schemas.openxmlformats.org/drawingml/2006/chart" xmlns:r="http://schemas.openxmlformats.org/officeDocument/2006/relationships" r:id="rId10"/>
          </a:graphicData>
        </a:graphic>
      </p:graphicFrame>
      <p:sp>
        <p:nvSpPr>
          <p:cNvPr id="14" name="Right Brace 13"/>
          <p:cNvSpPr/>
          <p:nvPr/>
        </p:nvSpPr>
        <p:spPr>
          <a:xfrm>
            <a:off x="6934200" y="1676400"/>
            <a:ext cx="381000" cy="838200"/>
          </a:xfrm>
          <a:prstGeom prst="rightBrace">
            <a:avLst/>
          </a:prstGeom>
          <a:solidFill>
            <a:schemeClr val="bg1"/>
          </a:solidFill>
          <a:ln>
            <a:solidFill>
              <a:srgbClr val="FF66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solidFill>
                <a:srgbClr val="FF6600"/>
              </a:solidFill>
            </a:endParaRPr>
          </a:p>
        </p:txBody>
      </p:sp>
      <p:sp>
        <p:nvSpPr>
          <p:cNvPr id="15" name="TextBox 14"/>
          <p:cNvSpPr txBox="1"/>
          <p:nvPr/>
        </p:nvSpPr>
        <p:spPr>
          <a:xfrm>
            <a:off x="7315200" y="1524000"/>
            <a:ext cx="1828800" cy="1200329"/>
          </a:xfrm>
          <a:prstGeom prst="rect">
            <a:avLst/>
          </a:prstGeom>
          <a:noFill/>
        </p:spPr>
        <p:txBody>
          <a:bodyPr wrap="square" rtlCol="0">
            <a:spAutoFit/>
          </a:bodyPr>
          <a:lstStyle/>
          <a:p>
            <a:r>
              <a:rPr lang="en-CA" dirty="0" err="1" smtClean="0"/>
              <a:t>Basado</a:t>
            </a:r>
            <a:r>
              <a:rPr lang="en-CA" dirty="0" smtClean="0"/>
              <a:t> en GBO4: 65 </a:t>
            </a:r>
            <a:r>
              <a:rPr lang="en-CA" dirty="0" err="1" smtClean="0"/>
              <a:t>informes</a:t>
            </a:r>
            <a:r>
              <a:rPr lang="en-CA" dirty="0" smtClean="0"/>
              <a:t> + </a:t>
            </a:r>
            <a:r>
              <a:rPr lang="en-CA" dirty="0" err="1" smtClean="0"/>
              <a:t>fuentes</a:t>
            </a:r>
            <a:r>
              <a:rPr lang="en-CA" dirty="0" smtClean="0"/>
              <a:t> </a:t>
            </a:r>
            <a:r>
              <a:rPr lang="en-CA" dirty="0" err="1" smtClean="0"/>
              <a:t>cientificas</a:t>
            </a:r>
            <a:endParaRPr lang="en-CA" dirty="0"/>
          </a:p>
        </p:txBody>
      </p:sp>
      <p:sp>
        <p:nvSpPr>
          <p:cNvPr id="16" name="TextBox 15"/>
          <p:cNvSpPr txBox="1"/>
          <p:nvPr/>
        </p:nvSpPr>
        <p:spPr>
          <a:xfrm>
            <a:off x="7696200" y="4876800"/>
            <a:ext cx="1600200" cy="1200329"/>
          </a:xfrm>
          <a:prstGeom prst="rect">
            <a:avLst/>
          </a:prstGeom>
          <a:noFill/>
        </p:spPr>
        <p:txBody>
          <a:bodyPr wrap="square" rtlCol="0">
            <a:spAutoFit/>
          </a:bodyPr>
          <a:lstStyle/>
          <a:p>
            <a:r>
              <a:rPr lang="en-CA" dirty="0" err="1" smtClean="0"/>
              <a:t>Basado</a:t>
            </a:r>
            <a:r>
              <a:rPr lang="en-CA" dirty="0" smtClean="0"/>
              <a:t> en 7 </a:t>
            </a:r>
            <a:r>
              <a:rPr lang="en-CA" dirty="0" err="1" smtClean="0"/>
              <a:t>informes</a:t>
            </a:r>
            <a:r>
              <a:rPr lang="en-CA" dirty="0" smtClean="0"/>
              <a:t> </a:t>
            </a:r>
            <a:r>
              <a:rPr lang="en-CA" dirty="0" err="1" smtClean="0"/>
              <a:t>nacionales</a:t>
            </a:r>
            <a:r>
              <a:rPr lang="en-CA" dirty="0" smtClean="0"/>
              <a:t> de </a:t>
            </a:r>
            <a:r>
              <a:rPr lang="en-CA" dirty="0" err="1" smtClean="0"/>
              <a:t>esta</a:t>
            </a:r>
            <a:r>
              <a:rPr lang="en-CA" dirty="0" smtClean="0"/>
              <a:t> region</a:t>
            </a:r>
            <a:endParaRPr lang="en-CA" dirty="0"/>
          </a:p>
        </p:txBody>
      </p:sp>
      <p:sp>
        <p:nvSpPr>
          <p:cNvPr id="17" name="Right Brace 16"/>
          <p:cNvSpPr/>
          <p:nvPr/>
        </p:nvSpPr>
        <p:spPr>
          <a:xfrm>
            <a:off x="7239000" y="4572000"/>
            <a:ext cx="381000" cy="2133600"/>
          </a:xfrm>
          <a:prstGeom prst="rightBrace">
            <a:avLst/>
          </a:prstGeom>
          <a:solidFill>
            <a:schemeClr val="bg1"/>
          </a:solidFill>
          <a:ln>
            <a:solidFill>
              <a:srgbClr val="FF66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CA" dirty="0">
              <a:solidFill>
                <a:srgbClr val="FF6600"/>
              </a:solidFill>
            </a:endParaRPr>
          </a:p>
        </p:txBody>
      </p:sp>
    </p:spTree>
    <p:extLst>
      <p:ext uri="{BB962C8B-B14F-4D97-AF65-F5344CB8AC3E}">
        <p14:creationId xmlns:a="http://schemas.openxmlformats.org/drawingml/2006/main" xmlns:r="http://schemas.openxmlformats.org/officeDocument/2006/relationships" xmlns:p="http://schemas.openxmlformats.org/presentationml/2006/main" xmlns:p14="http://schemas.microsoft.com/office/powerpoint/2010/main" xmlns="" xmlns:mv="urn:schemas-microsoft-com:mac:vml" xmlns:mc="http://schemas.openxmlformats.org/markup-compatibility/2006" val="229103940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 name="Rectangle 20"/>
          <p:cNvSpPr/>
          <p:nvPr/>
        </p:nvSpPr>
        <p:spPr>
          <a:xfrm>
            <a:off x="0" y="5541963"/>
            <a:ext cx="2730500" cy="118268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defRPr/>
            </a:pPr>
            <a:endParaRPr lang="en-US" altLang="en-US" sz="1800" smtClean="0">
              <a:solidFill>
                <a:srgbClr val="FFFFFF"/>
              </a:solidFill>
              <a:ea typeface="ＭＳ Ｐゴシック" pitchFamily="34" charset="-128"/>
              <a:cs typeface="Arial" charset="0"/>
            </a:endParaRPr>
          </a:p>
        </p:txBody>
      </p:sp>
      <p:pic>
        <p:nvPicPr>
          <p:cNvPr id="31748" name="Picture 5" descr="\\Biodiv.org\shares\UserDoc\Working Folders\Logos\Aichi Targets icons\jpg\11.jpg"/>
          <p:cNvPicPr>
            <a:picLocks noChangeAspect="1" noChangeArrowheads="1"/>
          </p:cNvPicPr>
          <p:nvPr/>
        </p:nvPicPr>
        <p:blipFill>
          <a:blip r:embed="rId3" cstate="print"/>
          <a:srcRect/>
          <a:stretch>
            <a:fillRect/>
          </a:stretch>
        </p:blipFill>
        <p:spPr bwMode="auto">
          <a:xfrm>
            <a:off x="-6350" y="0"/>
            <a:ext cx="1371600" cy="1371600"/>
          </a:xfrm>
          <a:prstGeom prst="rect">
            <a:avLst/>
          </a:prstGeom>
          <a:noFill/>
          <a:ln w="9525">
            <a:noFill/>
            <a:miter lim="800000"/>
            <a:headEnd/>
            <a:tailEnd/>
          </a:ln>
        </p:spPr>
      </p:pic>
      <p:pic>
        <p:nvPicPr>
          <p:cNvPr id="31749" name="Picture 9"/>
          <p:cNvPicPr>
            <a:picLocks noChangeAspect="1" noChangeArrowheads="1"/>
          </p:cNvPicPr>
          <p:nvPr/>
        </p:nvPicPr>
        <p:blipFill>
          <a:blip r:embed="rId4" cstate="print"/>
          <a:srcRect/>
          <a:stretch>
            <a:fillRect/>
          </a:stretch>
        </p:blipFill>
        <p:spPr bwMode="auto">
          <a:xfrm>
            <a:off x="1917700" y="5867400"/>
            <a:ext cx="6350000" cy="336550"/>
          </a:xfrm>
          <a:prstGeom prst="rect">
            <a:avLst/>
          </a:prstGeom>
          <a:noFill/>
          <a:ln w="9525">
            <a:noFill/>
            <a:miter lim="800000"/>
            <a:headEnd/>
            <a:tailEnd/>
          </a:ln>
        </p:spPr>
      </p:pic>
      <p:pic>
        <p:nvPicPr>
          <p:cNvPr id="31750" name="Picture 13"/>
          <p:cNvPicPr>
            <a:picLocks noChangeAspect="1" noChangeArrowheads="1"/>
          </p:cNvPicPr>
          <p:nvPr/>
        </p:nvPicPr>
        <p:blipFill>
          <a:blip r:embed="rId5" cstate="print"/>
          <a:srcRect/>
          <a:stretch>
            <a:fillRect/>
          </a:stretch>
        </p:blipFill>
        <p:spPr bwMode="auto">
          <a:xfrm>
            <a:off x="2568575" y="6219825"/>
            <a:ext cx="5715000" cy="169863"/>
          </a:xfrm>
          <a:prstGeom prst="rect">
            <a:avLst/>
          </a:prstGeom>
          <a:noFill/>
          <a:ln w="9525">
            <a:noFill/>
            <a:miter lim="800000"/>
            <a:headEnd/>
            <a:tailEnd/>
          </a:ln>
        </p:spPr>
      </p:pic>
      <p:pic>
        <p:nvPicPr>
          <p:cNvPr id="31752" name="Picture 10"/>
          <p:cNvPicPr>
            <a:picLocks noChangeAspect="1" noChangeArrowheads="1"/>
          </p:cNvPicPr>
          <p:nvPr/>
        </p:nvPicPr>
        <p:blipFill>
          <a:blip r:embed="rId6" cstate="print"/>
          <a:srcRect/>
          <a:stretch>
            <a:fillRect/>
          </a:stretch>
        </p:blipFill>
        <p:spPr bwMode="auto">
          <a:xfrm>
            <a:off x="1604963" y="1025525"/>
            <a:ext cx="5329237" cy="255588"/>
          </a:xfrm>
          <a:prstGeom prst="rect">
            <a:avLst/>
          </a:prstGeom>
          <a:noFill/>
          <a:ln w="9525">
            <a:noFill/>
            <a:miter lim="800000"/>
            <a:headEnd/>
            <a:tailEnd/>
          </a:ln>
        </p:spPr>
      </p:pic>
      <p:pic>
        <p:nvPicPr>
          <p:cNvPr id="31753" name="Picture 12"/>
          <p:cNvPicPr>
            <a:picLocks noChangeAspect="1" noChangeArrowheads="1"/>
          </p:cNvPicPr>
          <p:nvPr/>
        </p:nvPicPr>
        <p:blipFill>
          <a:blip r:embed="rId7" cstate="print"/>
          <a:srcRect/>
          <a:stretch>
            <a:fillRect/>
          </a:stretch>
        </p:blipFill>
        <p:spPr bwMode="auto">
          <a:xfrm>
            <a:off x="815975" y="1444625"/>
            <a:ext cx="7515225" cy="3648075"/>
          </a:xfrm>
          <a:prstGeom prst="rect">
            <a:avLst/>
          </a:prstGeom>
          <a:noFill/>
          <a:ln w="9525">
            <a:noFill/>
            <a:miter lim="800000"/>
            <a:headEnd/>
            <a:tailEnd/>
          </a:ln>
        </p:spPr>
      </p:pic>
      <p:pic>
        <p:nvPicPr>
          <p:cNvPr id="31754" name="Picture 13"/>
          <p:cNvPicPr>
            <a:picLocks noChangeAspect="1" noChangeArrowheads="1"/>
          </p:cNvPicPr>
          <p:nvPr/>
        </p:nvPicPr>
        <p:blipFill>
          <a:blip r:embed="rId8" cstate="print"/>
          <a:srcRect/>
          <a:stretch>
            <a:fillRect/>
          </a:stretch>
        </p:blipFill>
        <p:spPr bwMode="auto">
          <a:xfrm>
            <a:off x="838200" y="5092700"/>
            <a:ext cx="7543800" cy="15906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graphicFrame>
        <p:nvGraphicFramePr>
          <p:cNvPr id="2" name="Chart 1"/>
          <p:cNvGraphicFramePr/>
          <p:nvPr/>
        </p:nvGraphicFramePr>
        <p:xfrm>
          <a:off x="381000" y="457200"/>
          <a:ext cx="8305800" cy="5867400"/>
        </p:xfrm>
        <a:graphic>
          <a:graphicData uri="http://schemas.openxmlformats.org/drawingml/2006/chart">
            <c:chart xmlns:c="http://schemas.openxmlformats.org/drawingml/2006/chart" xmlns:r="http://schemas.openxmlformats.org/officeDocument/2006/relationships" r:id="rId2"/>
          </a:graphicData>
        </a:graphic>
      </p:graphicFrame>
      <p:pic>
        <p:nvPicPr>
          <p:cNvPr id="3" name="Picture 5" descr="\\Biodiv.org\shares\UserDoc\Working Folders\Logos\Aichi Targets icons\jpg\11.jpg"/>
          <p:cNvPicPr>
            <a:picLocks noChangeAspect="1" noChangeArrowheads="1"/>
          </p:cNvPicPr>
          <p:nvPr/>
        </p:nvPicPr>
        <p:blipFill>
          <a:blip r:embed="rId3" cstate="print"/>
          <a:srcRect/>
          <a:stretch>
            <a:fillRect/>
          </a:stretch>
        </p:blipFill>
        <p:spPr bwMode="auto">
          <a:xfrm>
            <a:off x="-6350" y="0"/>
            <a:ext cx="1371600" cy="1371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7653" name="Picture 17" descr="\\Biodiv.org\shares\UserDoc\Working Folders\Logos\Aichi Targets icons\jpg\16.jpg"/>
          <p:cNvPicPr>
            <a:picLocks noChangeAspect="1" noChangeArrowheads="1"/>
          </p:cNvPicPr>
          <p:nvPr/>
        </p:nvPicPr>
        <p:blipFill>
          <a:blip r:embed="rId3" cstate="print"/>
          <a:srcRect/>
          <a:stretch>
            <a:fillRect/>
          </a:stretch>
        </p:blipFill>
        <p:spPr bwMode="auto">
          <a:xfrm>
            <a:off x="0" y="914400"/>
            <a:ext cx="1079500" cy="1076325"/>
          </a:xfrm>
          <a:prstGeom prst="rect">
            <a:avLst/>
          </a:prstGeom>
          <a:noFill/>
          <a:ln w="9525">
            <a:noFill/>
            <a:miter lim="800000"/>
            <a:headEnd/>
            <a:tailEnd/>
          </a:ln>
        </p:spPr>
      </p:pic>
      <p:pic>
        <p:nvPicPr>
          <p:cNvPr id="27654" name="Picture 9"/>
          <p:cNvPicPr>
            <a:picLocks noChangeAspect="1" noChangeArrowheads="1"/>
          </p:cNvPicPr>
          <p:nvPr/>
        </p:nvPicPr>
        <p:blipFill>
          <a:blip r:embed="rId4" cstate="print"/>
          <a:srcRect/>
          <a:stretch>
            <a:fillRect/>
          </a:stretch>
        </p:blipFill>
        <p:spPr bwMode="auto">
          <a:xfrm>
            <a:off x="1676400" y="2057400"/>
            <a:ext cx="6543675" cy="2308225"/>
          </a:xfrm>
          <a:prstGeom prst="rect">
            <a:avLst/>
          </a:prstGeom>
          <a:noFill/>
          <a:ln w="9525">
            <a:noFill/>
            <a:miter lim="800000"/>
            <a:headEnd/>
            <a:tailEnd/>
          </a:ln>
        </p:spPr>
      </p:pic>
      <p:pic>
        <p:nvPicPr>
          <p:cNvPr id="27656" name="Picture 10"/>
          <p:cNvPicPr>
            <a:picLocks noChangeAspect="1" noChangeArrowheads="1"/>
          </p:cNvPicPr>
          <p:nvPr/>
        </p:nvPicPr>
        <p:blipFill>
          <a:blip r:embed="rId5" cstate="print"/>
          <a:srcRect/>
          <a:stretch>
            <a:fillRect/>
          </a:stretch>
        </p:blipFill>
        <p:spPr bwMode="auto">
          <a:xfrm>
            <a:off x="2443163" y="1428750"/>
            <a:ext cx="5329237" cy="255588"/>
          </a:xfrm>
          <a:prstGeom prst="rect">
            <a:avLst/>
          </a:prstGeom>
          <a:noFill/>
          <a:ln w="9525">
            <a:noFill/>
            <a:miter lim="800000"/>
            <a:headEnd/>
            <a:tailEnd/>
          </a:ln>
        </p:spPr>
      </p:pic>
      <p:pic>
        <p:nvPicPr>
          <p:cNvPr id="6" name="Picture 10" descr="CBD_logo_es-RGB-60"/>
          <p:cNvPicPr>
            <a:picLocks noChangeAspect="1" noChangeArrowheads="1"/>
          </p:cNvPicPr>
          <p:nvPr/>
        </p:nvPicPr>
        <p:blipFill>
          <a:blip r:embed="rId6" cstate="print"/>
          <a:srcRect/>
          <a:stretch>
            <a:fillRect/>
          </a:stretch>
        </p:blipFill>
        <p:spPr bwMode="auto">
          <a:xfrm>
            <a:off x="66675" y="127000"/>
            <a:ext cx="2209800" cy="817563"/>
          </a:xfrm>
          <a:prstGeom prst="rect">
            <a:avLst/>
          </a:prstGeom>
          <a:noFill/>
          <a:ln w="9525">
            <a:noFill/>
            <a:miter lim="800000"/>
            <a:headEnd/>
            <a:tailEnd/>
          </a:ln>
        </p:spPr>
      </p:pic>
      <p:pic>
        <p:nvPicPr>
          <p:cNvPr id="7" name="Picture 3" descr="U:\Working Folders\Logos\COP\COP-12\cop-12-logo-web\cop-12-logo-variant-colour-web.png"/>
          <p:cNvPicPr>
            <a:picLocks noChangeAspect="1" noChangeArrowheads="1"/>
          </p:cNvPicPr>
          <p:nvPr/>
        </p:nvPicPr>
        <p:blipFill>
          <a:blip r:embed="rId7" cstate="print"/>
          <a:srcRect/>
          <a:stretch>
            <a:fillRect/>
          </a:stretch>
        </p:blipFill>
        <p:spPr bwMode="auto">
          <a:xfrm>
            <a:off x="8001000" y="233363"/>
            <a:ext cx="838200" cy="9096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 name="Rectangle 15"/>
          <p:cNvSpPr/>
          <p:nvPr/>
        </p:nvSpPr>
        <p:spPr>
          <a:xfrm>
            <a:off x="6162675" y="5565775"/>
            <a:ext cx="2730500" cy="118268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defRPr/>
            </a:pPr>
            <a:endParaRPr lang="en-US" altLang="en-US" sz="1800" smtClean="0">
              <a:solidFill>
                <a:srgbClr val="FFFFFF"/>
              </a:solidFill>
              <a:ea typeface="ＭＳ Ｐゴシック" pitchFamily="34" charset="-128"/>
              <a:cs typeface="Arial" charset="0"/>
            </a:endParaRPr>
          </a:p>
        </p:txBody>
      </p:sp>
      <p:pic>
        <p:nvPicPr>
          <p:cNvPr id="29704" name="Picture 10"/>
          <p:cNvPicPr>
            <a:picLocks noChangeAspect="1" noChangeArrowheads="1"/>
          </p:cNvPicPr>
          <p:nvPr/>
        </p:nvPicPr>
        <p:blipFill>
          <a:blip r:embed="rId3" cstate="print"/>
          <a:srcRect/>
          <a:stretch>
            <a:fillRect/>
          </a:stretch>
        </p:blipFill>
        <p:spPr bwMode="auto">
          <a:xfrm>
            <a:off x="1474788" y="1684338"/>
            <a:ext cx="5327650" cy="255587"/>
          </a:xfrm>
          <a:prstGeom prst="rect">
            <a:avLst/>
          </a:prstGeom>
          <a:noFill/>
          <a:ln w="9525">
            <a:noFill/>
            <a:miter lim="800000"/>
            <a:headEnd/>
            <a:tailEnd/>
          </a:ln>
        </p:spPr>
      </p:pic>
      <p:pic>
        <p:nvPicPr>
          <p:cNvPr id="29705" name="Picture 11"/>
          <p:cNvPicPr>
            <a:picLocks noChangeAspect="1" noChangeArrowheads="1"/>
          </p:cNvPicPr>
          <p:nvPr/>
        </p:nvPicPr>
        <p:blipFill>
          <a:blip r:embed="rId4" cstate="print"/>
          <a:srcRect/>
          <a:stretch>
            <a:fillRect/>
          </a:stretch>
        </p:blipFill>
        <p:spPr bwMode="auto">
          <a:xfrm>
            <a:off x="723900" y="2171700"/>
            <a:ext cx="7810500" cy="2822606"/>
          </a:xfrm>
          <a:prstGeom prst="rect">
            <a:avLst/>
          </a:prstGeom>
          <a:noFill/>
          <a:ln w="9525">
            <a:noFill/>
            <a:miter lim="800000"/>
            <a:headEnd/>
            <a:tailEnd/>
          </a:ln>
        </p:spPr>
      </p:pic>
      <p:pic>
        <p:nvPicPr>
          <p:cNvPr id="29706" name="Picture 18" descr="\\Biodiv.org\shares\UserDoc\Working Folders\Logos\Aichi Targets icons\jpg\17.jpg"/>
          <p:cNvPicPr>
            <a:picLocks noChangeAspect="1" noChangeArrowheads="1"/>
          </p:cNvPicPr>
          <p:nvPr/>
        </p:nvPicPr>
        <p:blipFill>
          <a:blip r:embed="rId5" cstate="print"/>
          <a:srcRect/>
          <a:stretch>
            <a:fillRect/>
          </a:stretch>
        </p:blipFill>
        <p:spPr bwMode="auto">
          <a:xfrm>
            <a:off x="0" y="914400"/>
            <a:ext cx="1077912" cy="1079500"/>
          </a:xfrm>
          <a:prstGeom prst="rect">
            <a:avLst/>
          </a:prstGeom>
          <a:noFill/>
          <a:ln w="9525">
            <a:noFill/>
            <a:miter lim="800000"/>
            <a:headEnd/>
            <a:tailEnd/>
          </a:ln>
        </p:spPr>
      </p:pic>
      <p:pic>
        <p:nvPicPr>
          <p:cNvPr id="7" name="Picture 10" descr="CBD_logo_es-RGB-60"/>
          <p:cNvPicPr>
            <a:picLocks noChangeAspect="1" noChangeArrowheads="1"/>
          </p:cNvPicPr>
          <p:nvPr/>
        </p:nvPicPr>
        <p:blipFill>
          <a:blip r:embed="rId6" cstate="print"/>
          <a:srcRect/>
          <a:stretch>
            <a:fillRect/>
          </a:stretch>
        </p:blipFill>
        <p:spPr bwMode="auto">
          <a:xfrm>
            <a:off x="66675" y="76200"/>
            <a:ext cx="2209800" cy="817563"/>
          </a:xfrm>
          <a:prstGeom prst="rect">
            <a:avLst/>
          </a:prstGeom>
          <a:noFill/>
          <a:ln w="9525">
            <a:noFill/>
            <a:miter lim="800000"/>
            <a:headEnd/>
            <a:tailEnd/>
          </a:ln>
        </p:spPr>
      </p:pic>
      <p:pic>
        <p:nvPicPr>
          <p:cNvPr id="8" name="Picture 3" descr="U:\Working Folders\Logos\COP\COP-12\cop-12-logo-web\cop-12-logo-variant-colour-web.png"/>
          <p:cNvPicPr>
            <a:picLocks noChangeAspect="1" noChangeArrowheads="1"/>
          </p:cNvPicPr>
          <p:nvPr/>
        </p:nvPicPr>
        <p:blipFill>
          <a:blip r:embed="rId7" cstate="print"/>
          <a:srcRect/>
          <a:stretch>
            <a:fillRect/>
          </a:stretch>
        </p:blipFill>
        <p:spPr bwMode="auto">
          <a:xfrm>
            <a:off x="8001000" y="233363"/>
            <a:ext cx="838200" cy="9096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74650"/>
            <a:ext cx="7772400" cy="733425"/>
          </a:xfrm>
        </p:spPr>
        <p:txBody>
          <a:bodyPr rtlCol="0">
            <a:normAutofit fontScale="90000"/>
          </a:bodyPr>
          <a:lstStyle/>
          <a:p>
            <a:pPr fontAlgn="auto">
              <a:spcAft>
                <a:spcPts val="0"/>
              </a:spcAft>
              <a:defRPr/>
            </a:pPr>
            <a:r>
              <a:rPr lang="es-ES" b="1" dirty="0" err="1" smtClean="0">
                <a:solidFill>
                  <a:srgbClr val="006600"/>
                </a:solidFill>
              </a:rPr>
              <a:t>EPANBs</a:t>
            </a:r>
            <a:r>
              <a:rPr lang="es-ES" b="1" dirty="0" smtClean="0">
                <a:solidFill>
                  <a:srgbClr val="006600"/>
                </a:solidFill>
              </a:rPr>
              <a:t> recibidas post-2010</a:t>
            </a:r>
            <a:endParaRPr lang="es-ES" b="1" dirty="0">
              <a:solidFill>
                <a:srgbClr val="006600"/>
              </a:solidFill>
            </a:endParaRPr>
          </a:p>
        </p:txBody>
      </p:sp>
      <p:graphicFrame>
        <p:nvGraphicFramePr>
          <p:cNvPr id="4" name="Table 3"/>
          <p:cNvGraphicFramePr>
            <a:graphicFrameLocks noGrp="1"/>
          </p:cNvGraphicFramePr>
          <p:nvPr/>
        </p:nvGraphicFramePr>
        <p:xfrm>
          <a:off x="457200" y="1447799"/>
          <a:ext cx="8077200" cy="3797227"/>
        </p:xfrm>
        <a:graphic>
          <a:graphicData uri="http://schemas.openxmlformats.org/drawingml/2006/table">
            <a:tbl>
              <a:tblPr firstRow="1" firstCol="1" bandRow="1">
                <a:tableStyleId>{5C22544A-7EE6-4342-B048-85BDC9FD1C3A}</a:tableStyleId>
              </a:tblPr>
              <a:tblGrid>
                <a:gridCol w="6960141"/>
                <a:gridCol w="1117059"/>
              </a:tblGrid>
              <a:tr h="374726">
                <a:tc>
                  <a:txBody>
                    <a:bodyPr/>
                    <a:lstStyle/>
                    <a:p>
                      <a:pPr marL="0" marR="0">
                        <a:spcBef>
                          <a:spcPts val="0"/>
                        </a:spcBef>
                        <a:spcAft>
                          <a:spcPts val="0"/>
                        </a:spcAft>
                      </a:pPr>
                      <a:r>
                        <a:rPr lang="es-MX" sz="1800" noProof="0" dirty="0" smtClean="0">
                          <a:effectLst/>
                        </a:rPr>
                        <a:t>EPANBs</a:t>
                      </a:r>
                      <a:r>
                        <a:rPr lang="es-MX" sz="1800" baseline="0" noProof="0" dirty="0" smtClean="0">
                          <a:effectLst/>
                        </a:rPr>
                        <a:t> entregadas al </a:t>
                      </a:r>
                      <a:r>
                        <a:rPr lang="es-MX" sz="1800" noProof="0" dirty="0" smtClean="0">
                          <a:effectLst/>
                        </a:rPr>
                        <a:t>CBD</a:t>
                      </a:r>
                      <a:endParaRPr lang="es-MX" sz="1800" noProof="0" dirty="0">
                        <a:effectLst/>
                        <a:latin typeface="Calibri"/>
                        <a:ea typeface="Calibri"/>
                        <a:cs typeface="Times New Roman"/>
                      </a:endParaRPr>
                    </a:p>
                  </a:txBody>
                  <a:tcPr marL="68580" marR="68580" marT="0" marB="0" anchor="ctr"/>
                </a:tc>
                <a:tc>
                  <a:txBody>
                    <a:bodyPr/>
                    <a:lstStyle/>
                    <a:p>
                      <a:pPr marL="0" marR="0" algn="ctr">
                        <a:spcBef>
                          <a:spcPts val="0"/>
                        </a:spcBef>
                        <a:spcAft>
                          <a:spcPts val="0"/>
                        </a:spcAft>
                      </a:pPr>
                      <a:r>
                        <a:rPr lang="en-GB" sz="1800" dirty="0" smtClean="0">
                          <a:effectLst/>
                        </a:rPr>
                        <a:t>44</a:t>
                      </a:r>
                      <a:endParaRPr lang="en-GB" sz="1800" dirty="0">
                        <a:effectLst/>
                        <a:latin typeface="Calibri"/>
                        <a:ea typeface="Calibri"/>
                        <a:cs typeface="Times New Roman"/>
                      </a:endParaRPr>
                    </a:p>
                  </a:txBody>
                  <a:tcPr marL="68580" marR="68580" marT="0" marB="0" anchor="ctr"/>
                </a:tc>
              </a:tr>
              <a:tr h="424693">
                <a:tc>
                  <a:txBody>
                    <a:bodyPr/>
                    <a:lstStyle/>
                    <a:p>
                      <a:pPr marL="0" marR="0">
                        <a:spcBef>
                          <a:spcPts val="0"/>
                        </a:spcBef>
                        <a:spcAft>
                          <a:spcPts val="0"/>
                        </a:spcAft>
                      </a:pPr>
                      <a:r>
                        <a:rPr lang="es-MX" sz="1800" noProof="0" dirty="0" smtClean="0">
                          <a:effectLst/>
                        </a:rPr>
                        <a:t>EPANBs</a:t>
                      </a:r>
                      <a:r>
                        <a:rPr lang="es-MX" sz="1800" baseline="0" noProof="0" dirty="0" smtClean="0">
                          <a:effectLst/>
                        </a:rPr>
                        <a:t>  terminadas pero no entregadas (falta aprobación final) </a:t>
                      </a:r>
                      <a:endParaRPr lang="es-MX" sz="1800" noProof="0" dirty="0">
                        <a:effectLst/>
                        <a:latin typeface="Calibri"/>
                        <a:ea typeface="Calibri"/>
                        <a:cs typeface="Times New Roman"/>
                      </a:endParaRPr>
                    </a:p>
                  </a:txBody>
                  <a:tcPr marL="68580" marR="68580" marT="0" marB="0" anchor="ctr"/>
                </a:tc>
                <a:tc>
                  <a:txBody>
                    <a:bodyPr/>
                    <a:lstStyle/>
                    <a:p>
                      <a:pPr marL="0" marR="0" algn="ctr">
                        <a:spcBef>
                          <a:spcPts val="0"/>
                        </a:spcBef>
                        <a:spcAft>
                          <a:spcPts val="0"/>
                        </a:spcAft>
                      </a:pPr>
                      <a:r>
                        <a:rPr lang="en-GB" sz="1800" dirty="0">
                          <a:effectLst/>
                        </a:rPr>
                        <a:t>13</a:t>
                      </a:r>
                      <a:endParaRPr lang="en-GB" sz="1800" dirty="0">
                        <a:effectLst/>
                        <a:latin typeface="Calibri"/>
                        <a:ea typeface="Calibri"/>
                        <a:cs typeface="Times New Roman"/>
                      </a:endParaRPr>
                    </a:p>
                  </a:txBody>
                  <a:tcPr marL="68580" marR="68580" marT="0" marB="0" anchor="ctr"/>
                </a:tc>
              </a:tr>
              <a:tr h="374726">
                <a:tc>
                  <a:txBody>
                    <a:bodyPr/>
                    <a:lstStyle/>
                    <a:p>
                      <a:pPr marL="0" marR="0">
                        <a:spcBef>
                          <a:spcPts val="0"/>
                        </a:spcBef>
                        <a:spcAft>
                          <a:spcPts val="0"/>
                        </a:spcAft>
                      </a:pPr>
                      <a:r>
                        <a:rPr lang="es-MX" sz="1800" noProof="0" dirty="0" smtClean="0">
                          <a:effectLst/>
                        </a:rPr>
                        <a:t>Serán entregadas entre abril y junio 2015</a:t>
                      </a:r>
                      <a:endParaRPr lang="es-MX" sz="1800" noProof="0" dirty="0">
                        <a:effectLst/>
                        <a:latin typeface="Calibri"/>
                        <a:ea typeface="Calibri"/>
                        <a:cs typeface="Times New Roman"/>
                      </a:endParaRPr>
                    </a:p>
                  </a:txBody>
                  <a:tcPr marL="68580" marR="68580" marT="0" marB="0" anchor="ctr"/>
                </a:tc>
                <a:tc>
                  <a:txBody>
                    <a:bodyPr/>
                    <a:lstStyle/>
                    <a:p>
                      <a:pPr marL="0" marR="0" algn="ctr">
                        <a:spcBef>
                          <a:spcPts val="0"/>
                        </a:spcBef>
                        <a:spcAft>
                          <a:spcPts val="0"/>
                        </a:spcAft>
                      </a:pPr>
                      <a:r>
                        <a:rPr lang="en-GB" sz="1800" dirty="0" smtClean="0">
                          <a:effectLst/>
                        </a:rPr>
                        <a:t>19</a:t>
                      </a:r>
                      <a:endParaRPr lang="en-GB" sz="1800" dirty="0">
                        <a:effectLst/>
                        <a:latin typeface="Calibri"/>
                        <a:ea typeface="Calibri"/>
                        <a:cs typeface="Times New Roman"/>
                      </a:endParaRPr>
                    </a:p>
                  </a:txBody>
                  <a:tcPr marL="68580" marR="68580" marT="0" marB="0" anchor="ctr"/>
                </a:tc>
              </a:tr>
              <a:tr h="374726">
                <a:tc>
                  <a:txBody>
                    <a:bodyPr/>
                    <a:lstStyle/>
                    <a:p>
                      <a:pPr marL="0" marR="0">
                        <a:spcBef>
                          <a:spcPts val="0"/>
                        </a:spcBef>
                        <a:spcAft>
                          <a:spcPts val="0"/>
                        </a:spcAft>
                      </a:pPr>
                      <a:r>
                        <a:rPr lang="es-MX" sz="1800" noProof="0" dirty="0" smtClean="0">
                          <a:effectLst/>
                        </a:rPr>
                        <a:t>Serán entregadas entre  julio y</a:t>
                      </a:r>
                      <a:r>
                        <a:rPr lang="es-MX" sz="1800" baseline="0" noProof="0" dirty="0" smtClean="0">
                          <a:effectLst/>
                        </a:rPr>
                        <a:t> septiembre </a:t>
                      </a:r>
                      <a:r>
                        <a:rPr lang="es-MX" sz="1800" noProof="0" dirty="0" smtClean="0">
                          <a:effectLst/>
                        </a:rPr>
                        <a:t>2015</a:t>
                      </a:r>
                      <a:endParaRPr lang="es-MX" sz="1800" noProof="0" dirty="0">
                        <a:effectLst/>
                        <a:latin typeface="Calibri"/>
                        <a:ea typeface="Calibri"/>
                        <a:cs typeface="Times New Roman"/>
                      </a:endParaRPr>
                    </a:p>
                  </a:txBody>
                  <a:tcPr marL="68580" marR="68580" marT="0" marB="0" anchor="ctr"/>
                </a:tc>
                <a:tc>
                  <a:txBody>
                    <a:bodyPr/>
                    <a:lstStyle/>
                    <a:p>
                      <a:pPr marL="0" marR="0" algn="ctr">
                        <a:spcBef>
                          <a:spcPts val="0"/>
                        </a:spcBef>
                        <a:spcAft>
                          <a:spcPts val="0"/>
                        </a:spcAft>
                      </a:pPr>
                      <a:r>
                        <a:rPr lang="en-GB" sz="1800" dirty="0">
                          <a:effectLst/>
                        </a:rPr>
                        <a:t>21</a:t>
                      </a:r>
                      <a:endParaRPr lang="en-GB" sz="1800" dirty="0">
                        <a:effectLst/>
                        <a:latin typeface="Calibri"/>
                        <a:ea typeface="Calibri"/>
                        <a:cs typeface="Times New Roman"/>
                      </a:endParaRPr>
                    </a:p>
                  </a:txBody>
                  <a:tcPr marL="68580" marR="68580" marT="0" marB="0" anchor="ctr"/>
                </a:tc>
              </a:tr>
              <a:tr h="374726">
                <a:tc>
                  <a:txBody>
                    <a:bodyPr/>
                    <a:lstStyle/>
                    <a:p>
                      <a:pPr marL="0" marR="0">
                        <a:spcBef>
                          <a:spcPts val="0"/>
                        </a:spcBef>
                        <a:spcAft>
                          <a:spcPts val="0"/>
                        </a:spcAft>
                      </a:pPr>
                      <a:r>
                        <a:rPr lang="es-MX" sz="1800" noProof="0" dirty="0" smtClean="0">
                          <a:effectLst/>
                        </a:rPr>
                        <a:t>Serán entregadas a finales del 2015</a:t>
                      </a:r>
                      <a:endParaRPr lang="es-MX" sz="1800" noProof="0" dirty="0">
                        <a:effectLst/>
                        <a:latin typeface="Calibri"/>
                        <a:ea typeface="Calibri"/>
                        <a:cs typeface="Times New Roman"/>
                      </a:endParaRPr>
                    </a:p>
                  </a:txBody>
                  <a:tcPr marL="68580" marR="68580" marT="0" marB="0" anchor="b"/>
                </a:tc>
                <a:tc>
                  <a:txBody>
                    <a:bodyPr/>
                    <a:lstStyle/>
                    <a:p>
                      <a:pPr marL="0" marR="0" algn="ctr">
                        <a:spcBef>
                          <a:spcPts val="0"/>
                        </a:spcBef>
                        <a:spcAft>
                          <a:spcPts val="0"/>
                        </a:spcAft>
                      </a:pPr>
                      <a:r>
                        <a:rPr lang="en-GB" sz="1800" dirty="0" smtClean="0">
                          <a:effectLst/>
                          <a:latin typeface="Calibri"/>
                          <a:ea typeface="Calibri"/>
                          <a:cs typeface="Times New Roman"/>
                        </a:rPr>
                        <a:t>20</a:t>
                      </a:r>
                      <a:endParaRPr lang="en-GB" sz="1800" dirty="0">
                        <a:effectLst/>
                        <a:latin typeface="Calibri"/>
                        <a:ea typeface="Calibri"/>
                        <a:cs typeface="Times New Roman"/>
                      </a:endParaRPr>
                    </a:p>
                  </a:txBody>
                  <a:tcPr marL="68580" marR="68580" marT="0" marB="0" anchor="ctr"/>
                </a:tc>
              </a:tr>
              <a:tr h="374726">
                <a:tc>
                  <a:txBody>
                    <a:bodyPr/>
                    <a:lstStyle/>
                    <a:p>
                      <a:pPr marL="0" marR="0">
                        <a:spcBef>
                          <a:spcPts val="0"/>
                        </a:spcBef>
                        <a:spcAft>
                          <a:spcPts val="0"/>
                        </a:spcAft>
                      </a:pPr>
                      <a:r>
                        <a:rPr lang="es-MX" sz="1800" noProof="0" dirty="0" smtClean="0">
                          <a:effectLst/>
                        </a:rPr>
                        <a:t>En progreso</a:t>
                      </a:r>
                      <a:endParaRPr lang="es-MX" sz="1800" noProof="0" dirty="0">
                        <a:effectLst/>
                        <a:latin typeface="Calibri"/>
                        <a:ea typeface="Calibri"/>
                        <a:cs typeface="Times New Roman"/>
                      </a:endParaRPr>
                    </a:p>
                  </a:txBody>
                  <a:tcPr marL="68580" marR="68580" marT="0" marB="0" anchor="ctr"/>
                </a:tc>
                <a:tc>
                  <a:txBody>
                    <a:bodyPr/>
                    <a:lstStyle/>
                    <a:p>
                      <a:pPr marL="0" marR="0" algn="ctr">
                        <a:spcBef>
                          <a:spcPts val="0"/>
                        </a:spcBef>
                        <a:spcAft>
                          <a:spcPts val="0"/>
                        </a:spcAft>
                      </a:pPr>
                      <a:r>
                        <a:rPr lang="en-GB" sz="1800" dirty="0" smtClean="0">
                          <a:effectLst/>
                          <a:latin typeface="Calibri"/>
                          <a:ea typeface="Calibri"/>
                          <a:cs typeface="Times New Roman"/>
                        </a:rPr>
                        <a:t>58</a:t>
                      </a:r>
                      <a:endParaRPr lang="en-GB" sz="1800" dirty="0">
                        <a:effectLst/>
                        <a:latin typeface="Calibri"/>
                        <a:ea typeface="Calibri"/>
                        <a:cs typeface="Times New Roman"/>
                      </a:endParaRPr>
                    </a:p>
                  </a:txBody>
                  <a:tcPr marL="68580" marR="68580" marT="0" marB="0" anchor="ctr"/>
                </a:tc>
              </a:tr>
              <a:tr h="374726">
                <a:tc>
                  <a:txBody>
                    <a:bodyPr/>
                    <a:lstStyle/>
                    <a:p>
                      <a:pPr marL="0" marR="0">
                        <a:spcBef>
                          <a:spcPts val="0"/>
                        </a:spcBef>
                        <a:spcAft>
                          <a:spcPts val="0"/>
                        </a:spcAft>
                      </a:pPr>
                      <a:r>
                        <a:rPr lang="es-MX" sz="1800" noProof="0" dirty="0" smtClean="0">
                          <a:effectLst/>
                        </a:rPr>
                        <a:t>No han comenzado el proceso</a:t>
                      </a:r>
                      <a:endParaRPr lang="es-MX" sz="1800" noProof="0" dirty="0">
                        <a:effectLst/>
                        <a:latin typeface="Calibri"/>
                        <a:ea typeface="Calibri"/>
                        <a:cs typeface="Times New Roman"/>
                      </a:endParaRPr>
                    </a:p>
                  </a:txBody>
                  <a:tcPr marL="68580" marR="68580" marT="0" marB="0" anchor="ctr"/>
                </a:tc>
                <a:tc>
                  <a:txBody>
                    <a:bodyPr/>
                    <a:lstStyle/>
                    <a:p>
                      <a:pPr marL="0" marR="0" algn="ctr">
                        <a:spcBef>
                          <a:spcPts val="0"/>
                        </a:spcBef>
                        <a:spcAft>
                          <a:spcPts val="0"/>
                        </a:spcAft>
                      </a:pPr>
                      <a:r>
                        <a:rPr lang="en-GB" sz="1800" dirty="0" smtClean="0">
                          <a:effectLst/>
                          <a:latin typeface="Calibri"/>
                          <a:ea typeface="Calibri"/>
                          <a:cs typeface="Times New Roman"/>
                        </a:rPr>
                        <a:t>8</a:t>
                      </a:r>
                      <a:endParaRPr lang="en-GB" sz="1800" dirty="0">
                        <a:effectLst/>
                        <a:latin typeface="Calibri"/>
                        <a:ea typeface="Calibri"/>
                        <a:cs typeface="Times New Roman"/>
                      </a:endParaRPr>
                    </a:p>
                  </a:txBody>
                  <a:tcPr marL="68580" marR="68580" marT="0" marB="0" anchor="ctr"/>
                </a:tc>
              </a:tr>
              <a:tr h="374726">
                <a:tc>
                  <a:txBody>
                    <a:bodyPr/>
                    <a:lstStyle/>
                    <a:p>
                      <a:pPr marL="0" marR="0">
                        <a:spcBef>
                          <a:spcPts val="0"/>
                        </a:spcBef>
                        <a:spcAft>
                          <a:spcPts val="0"/>
                        </a:spcAft>
                      </a:pPr>
                      <a:r>
                        <a:rPr lang="es-MX" sz="1800" noProof="0" dirty="0" smtClean="0">
                          <a:effectLst/>
                        </a:rPr>
                        <a:t>No tienen planes para revisar las EPANBs</a:t>
                      </a:r>
                      <a:endParaRPr lang="es-MX" sz="1800" noProof="0" dirty="0">
                        <a:effectLst/>
                        <a:latin typeface="Calibri"/>
                        <a:ea typeface="Calibri"/>
                        <a:cs typeface="Times New Roman"/>
                      </a:endParaRPr>
                    </a:p>
                  </a:txBody>
                  <a:tcPr marL="68580" marR="68580" marT="0" marB="0" anchor="ctr"/>
                </a:tc>
                <a:tc>
                  <a:txBody>
                    <a:bodyPr/>
                    <a:lstStyle/>
                    <a:p>
                      <a:pPr marL="0" marR="0" algn="ctr">
                        <a:spcBef>
                          <a:spcPts val="0"/>
                        </a:spcBef>
                        <a:spcAft>
                          <a:spcPts val="0"/>
                        </a:spcAft>
                      </a:pPr>
                      <a:r>
                        <a:rPr lang="en-GB" sz="1800">
                          <a:effectLst/>
                        </a:rPr>
                        <a:t>8</a:t>
                      </a:r>
                      <a:endParaRPr lang="en-GB" sz="1800">
                        <a:effectLst/>
                        <a:latin typeface="Calibri"/>
                        <a:ea typeface="Calibri"/>
                        <a:cs typeface="Times New Roman"/>
                      </a:endParaRPr>
                    </a:p>
                  </a:txBody>
                  <a:tcPr marL="68580" marR="68580" marT="0" marB="0" anchor="ctr"/>
                </a:tc>
              </a:tr>
              <a:tr h="374726">
                <a:tc>
                  <a:txBody>
                    <a:bodyPr/>
                    <a:lstStyle/>
                    <a:p>
                      <a:pPr marL="0" marR="0">
                        <a:spcBef>
                          <a:spcPts val="0"/>
                        </a:spcBef>
                        <a:spcAft>
                          <a:spcPts val="0"/>
                        </a:spcAft>
                      </a:pPr>
                      <a:r>
                        <a:rPr lang="es-MX" sz="1800" noProof="0" dirty="0" smtClean="0">
                          <a:effectLst/>
                        </a:rPr>
                        <a:t>No se cuenta con información</a:t>
                      </a:r>
                      <a:endParaRPr lang="es-MX" sz="1800" noProof="0" dirty="0">
                        <a:effectLst/>
                        <a:latin typeface="Calibri"/>
                        <a:ea typeface="Calibri"/>
                        <a:cs typeface="Times New Roman"/>
                      </a:endParaRPr>
                    </a:p>
                  </a:txBody>
                  <a:tcPr marL="68580" marR="68580" marT="0" marB="0" anchor="ctr"/>
                </a:tc>
                <a:tc>
                  <a:txBody>
                    <a:bodyPr/>
                    <a:lstStyle/>
                    <a:p>
                      <a:pPr marL="0" marR="0" algn="ctr">
                        <a:spcBef>
                          <a:spcPts val="0"/>
                        </a:spcBef>
                        <a:spcAft>
                          <a:spcPts val="0"/>
                        </a:spcAft>
                      </a:pPr>
                      <a:r>
                        <a:rPr lang="en-GB" sz="1800">
                          <a:effectLst/>
                        </a:rPr>
                        <a:t>3</a:t>
                      </a:r>
                      <a:endParaRPr lang="en-GB" sz="1800">
                        <a:effectLst/>
                        <a:latin typeface="Calibri"/>
                        <a:ea typeface="Calibri"/>
                        <a:cs typeface="Times New Roman"/>
                      </a:endParaRPr>
                    </a:p>
                  </a:txBody>
                  <a:tcPr marL="68580" marR="68580" marT="0" marB="0" anchor="ctr"/>
                </a:tc>
              </a:tr>
              <a:tr h="374726">
                <a:tc>
                  <a:txBody>
                    <a:bodyPr/>
                    <a:lstStyle/>
                    <a:p>
                      <a:pPr marL="0" marR="0">
                        <a:spcBef>
                          <a:spcPts val="0"/>
                        </a:spcBef>
                        <a:spcAft>
                          <a:spcPts val="0"/>
                        </a:spcAft>
                      </a:pPr>
                      <a:r>
                        <a:rPr lang="es-MX" sz="1800" noProof="0" dirty="0" smtClean="0">
                          <a:effectLst/>
                        </a:rPr>
                        <a:t>TOTAL</a:t>
                      </a:r>
                      <a:endParaRPr lang="es-MX" sz="1800" noProof="0" dirty="0">
                        <a:effectLst/>
                        <a:latin typeface="Calibri"/>
                        <a:ea typeface="Calibri"/>
                        <a:cs typeface="Times New Roman"/>
                      </a:endParaRPr>
                    </a:p>
                  </a:txBody>
                  <a:tcPr marL="68580" marR="68580" marT="0" marB="0" anchor="ctr"/>
                </a:tc>
                <a:tc>
                  <a:txBody>
                    <a:bodyPr/>
                    <a:lstStyle/>
                    <a:p>
                      <a:pPr marL="0" marR="0" algn="ctr">
                        <a:spcBef>
                          <a:spcPts val="0"/>
                        </a:spcBef>
                        <a:spcAft>
                          <a:spcPts val="0"/>
                        </a:spcAft>
                      </a:pPr>
                      <a:r>
                        <a:rPr lang="en-GB" sz="1800" dirty="0">
                          <a:effectLst/>
                        </a:rPr>
                        <a:t>194</a:t>
                      </a:r>
                      <a:endParaRPr lang="en-GB" sz="1800" dirty="0">
                        <a:effectLst/>
                        <a:latin typeface="Calibri"/>
                        <a:ea typeface="Calibri"/>
                        <a:cs typeface="Times New Roman"/>
                      </a:endParaRPr>
                    </a:p>
                  </a:txBody>
                  <a:tcPr marL="68580" marR="68580" marT="0" marB="0" anchor="ctr"/>
                </a:tc>
              </a:tr>
            </a:tbl>
          </a:graphicData>
        </a:graphic>
      </p:graphicFrame>
      <p:sp>
        <p:nvSpPr>
          <p:cNvPr id="30761" name="TextBox 4"/>
          <p:cNvSpPr txBox="1">
            <a:spLocks noChangeArrowheads="1"/>
          </p:cNvSpPr>
          <p:nvPr/>
        </p:nvSpPr>
        <p:spPr bwMode="auto">
          <a:xfrm>
            <a:off x="6858000" y="6096000"/>
            <a:ext cx="2057400" cy="323850"/>
          </a:xfrm>
          <a:prstGeom prst="rect">
            <a:avLst/>
          </a:prstGeom>
          <a:noFill/>
          <a:ln w="9525">
            <a:noFill/>
            <a:miter lim="800000"/>
            <a:headEnd/>
            <a:tailEnd/>
          </a:ln>
        </p:spPr>
        <p:txBody>
          <a:bodyPr>
            <a:spAutoFit/>
          </a:bodyPr>
          <a:lstStyle/>
          <a:p>
            <a:r>
              <a:rPr lang="es-ES" altLang="en-US" sz="1500" i="1" dirty="0"/>
              <a:t>Al </a:t>
            </a:r>
            <a:r>
              <a:rPr lang="es-ES" altLang="en-US" sz="1500" i="1" dirty="0" smtClean="0"/>
              <a:t>8 abril del </a:t>
            </a:r>
            <a:r>
              <a:rPr lang="es-ES" altLang="en-US" sz="1500" i="1" dirty="0"/>
              <a:t>2015</a:t>
            </a:r>
          </a:p>
        </p:txBody>
      </p:sp>
      <p:pic>
        <p:nvPicPr>
          <p:cNvPr id="30762" name="Picture 18" descr="\\Biodiv.org\shares\UserDoc\Working Folders\Logos\Aichi Targets icons\jpg\17.jpg"/>
          <p:cNvPicPr>
            <a:picLocks noChangeAspect="1" noChangeArrowheads="1"/>
          </p:cNvPicPr>
          <p:nvPr/>
        </p:nvPicPr>
        <p:blipFill>
          <a:blip r:embed="rId2" cstate="print"/>
          <a:srcRect/>
          <a:stretch>
            <a:fillRect/>
          </a:stretch>
        </p:blipFill>
        <p:spPr bwMode="auto">
          <a:xfrm>
            <a:off x="0" y="0"/>
            <a:ext cx="1077913" cy="1079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506" name="Title 1"/>
          <p:cNvSpPr>
            <a:spLocks noGrp="1"/>
          </p:cNvSpPr>
          <p:nvPr>
            <p:ph type="title"/>
          </p:nvPr>
        </p:nvSpPr>
        <p:spPr>
          <a:xfrm>
            <a:off x="152400" y="228600"/>
            <a:ext cx="4800600" cy="1371600"/>
          </a:xfrm>
        </p:spPr>
        <p:txBody>
          <a:bodyPr/>
          <a:lstStyle/>
          <a:p>
            <a:r>
              <a:rPr lang="en-US" altLang="en-US" sz="3200" dirty="0" smtClean="0">
                <a:solidFill>
                  <a:srgbClr val="1C8720"/>
                </a:solidFill>
                <a:latin typeface="Arial" charset="0"/>
                <a:cs typeface="Arial" charset="0"/>
              </a:rPr>
              <a:t>Plan de </a:t>
            </a:r>
            <a:r>
              <a:rPr lang="es-ES" altLang="en-US" sz="3200" dirty="0" smtClean="0">
                <a:solidFill>
                  <a:srgbClr val="1C8720"/>
                </a:solidFill>
                <a:latin typeface="Arial" charset="0"/>
                <a:cs typeface="Arial" charset="0"/>
              </a:rPr>
              <a:t>Accion</a:t>
            </a:r>
            <a:r>
              <a:rPr lang="en-US" altLang="en-US" sz="3200" dirty="0" smtClean="0">
                <a:solidFill>
                  <a:srgbClr val="1C8720"/>
                </a:solidFill>
                <a:latin typeface="Arial" charset="0"/>
                <a:cs typeface="Arial" charset="0"/>
              </a:rPr>
              <a:t> </a:t>
            </a:r>
            <a:r>
              <a:rPr lang="en-US" altLang="en-US" sz="3200" dirty="0" err="1" smtClean="0">
                <a:solidFill>
                  <a:srgbClr val="1C8720"/>
                </a:solidFill>
                <a:latin typeface="Arial" charset="0"/>
                <a:cs typeface="Arial" charset="0"/>
              </a:rPr>
              <a:t>sobre</a:t>
            </a:r>
            <a:r>
              <a:rPr lang="en-US" altLang="en-US" sz="3200" dirty="0" smtClean="0">
                <a:solidFill>
                  <a:srgbClr val="1C8720"/>
                </a:solidFill>
                <a:latin typeface="Arial" charset="0"/>
                <a:cs typeface="Arial" charset="0"/>
              </a:rPr>
              <a:t> </a:t>
            </a:r>
            <a:r>
              <a:rPr lang="en-US" altLang="en-US" sz="3200" dirty="0" err="1" smtClean="0">
                <a:solidFill>
                  <a:srgbClr val="1C8720"/>
                </a:solidFill>
                <a:latin typeface="Arial" charset="0"/>
                <a:cs typeface="Arial" charset="0"/>
              </a:rPr>
              <a:t>Genero</a:t>
            </a:r>
            <a:r>
              <a:rPr lang="en-US" altLang="en-US" sz="3200" dirty="0" smtClean="0">
                <a:solidFill>
                  <a:srgbClr val="1C8720"/>
                </a:solidFill>
                <a:latin typeface="Arial" charset="0"/>
                <a:cs typeface="Arial" charset="0"/>
              </a:rPr>
              <a:t> de la CBD</a:t>
            </a:r>
            <a:r>
              <a:rPr lang="en-US" altLang="en-US" sz="3200" dirty="0" smtClean="0">
                <a:solidFill>
                  <a:srgbClr val="1C8720"/>
                </a:solidFill>
                <a:latin typeface="Arial" charset="0"/>
                <a:cs typeface="Arial" charset="0"/>
              </a:rPr>
              <a:t>, </a:t>
            </a:r>
            <a:r>
              <a:rPr lang="en-US" altLang="en-US" sz="3200" dirty="0" smtClean="0">
                <a:solidFill>
                  <a:srgbClr val="1C8720"/>
                </a:solidFill>
                <a:latin typeface="Arial" charset="0"/>
                <a:cs typeface="Arial" charset="0"/>
              </a:rPr>
              <a:t>2015-2020</a:t>
            </a:r>
            <a:br>
              <a:rPr lang="en-US" altLang="en-US" sz="3200" dirty="0" smtClean="0">
                <a:solidFill>
                  <a:srgbClr val="1C8720"/>
                </a:solidFill>
                <a:latin typeface="Arial" charset="0"/>
                <a:cs typeface="Arial" charset="0"/>
              </a:rPr>
            </a:br>
            <a:r>
              <a:rPr lang="en-US" altLang="en-US" sz="2800" dirty="0" smtClean="0">
                <a:solidFill>
                  <a:srgbClr val="FF6600"/>
                </a:solidFill>
                <a:latin typeface="Arial" charset="0"/>
                <a:cs typeface="Arial" charset="0"/>
              </a:rPr>
              <a:t>(COP 12 </a:t>
            </a:r>
            <a:r>
              <a:rPr lang="en-US" altLang="en-US" sz="2800" dirty="0" smtClean="0">
                <a:solidFill>
                  <a:srgbClr val="FF6600"/>
                </a:solidFill>
                <a:latin typeface="Arial" charset="0"/>
                <a:cs typeface="Arial" charset="0"/>
              </a:rPr>
              <a:t>Decision </a:t>
            </a:r>
            <a:r>
              <a:rPr lang="en-US" altLang="en-US" sz="2800" dirty="0" smtClean="0">
                <a:solidFill>
                  <a:srgbClr val="FF6600"/>
                </a:solidFill>
                <a:latin typeface="Arial" charset="0"/>
                <a:cs typeface="Arial" charset="0"/>
              </a:rPr>
              <a:t>XII/7)</a:t>
            </a:r>
          </a:p>
        </p:txBody>
      </p:sp>
      <p:sp>
        <p:nvSpPr>
          <p:cNvPr id="21507" name="Content Placeholder 2"/>
          <p:cNvSpPr>
            <a:spLocks noGrp="1"/>
          </p:cNvSpPr>
          <p:nvPr>
            <p:ph idx="1"/>
          </p:nvPr>
        </p:nvSpPr>
        <p:spPr>
          <a:xfrm>
            <a:off x="212725" y="2057400"/>
            <a:ext cx="8474075" cy="3810000"/>
          </a:xfrm>
        </p:spPr>
        <p:txBody>
          <a:bodyPr/>
          <a:lstStyle/>
          <a:p>
            <a:pPr indent="0" algn="just"/>
            <a:r>
              <a:rPr lang="es-ES" altLang="en-US" sz="2200" dirty="0" smtClean="0">
                <a:solidFill>
                  <a:srgbClr val="1C8720"/>
                </a:solidFill>
                <a:latin typeface="Arial" charset="0"/>
                <a:cs typeface="Arial" charset="0"/>
              </a:rPr>
              <a:t> Incluye una variedad de acciones </a:t>
            </a:r>
            <a:r>
              <a:rPr lang="es-ES" altLang="en-US" sz="2200" dirty="0" smtClean="0">
                <a:solidFill>
                  <a:srgbClr val="1C8720"/>
                </a:solidFill>
                <a:latin typeface="Arial" charset="0"/>
                <a:cs typeface="Arial" charset="0"/>
              </a:rPr>
              <a:t>que las Partes pueden tomar para promover la integracion de una perspectiva de genero bajo el Convenio atraves de:</a:t>
            </a:r>
            <a:endParaRPr lang="es-ES" altLang="en-US" sz="2200" dirty="0" smtClean="0">
              <a:solidFill>
                <a:srgbClr val="1C8720"/>
              </a:solidFill>
              <a:latin typeface="Arial" charset="0"/>
              <a:cs typeface="Arial" charset="0"/>
            </a:endParaRPr>
          </a:p>
          <a:p>
            <a:pPr marL="857250" lvl="1" indent="-457200">
              <a:buNone/>
            </a:pPr>
            <a:endParaRPr lang="es-ES" altLang="en-US" sz="2200" dirty="0" smtClean="0">
              <a:solidFill>
                <a:srgbClr val="1C8720"/>
              </a:solidFill>
              <a:latin typeface="Arial" charset="0"/>
              <a:cs typeface="Arial" charset="0"/>
            </a:endParaRPr>
          </a:p>
          <a:p>
            <a:pPr marL="857250" lvl="1" indent="-457200">
              <a:buFont typeface="Arial" charset="0"/>
              <a:buChar char="•"/>
            </a:pPr>
            <a:r>
              <a:rPr lang="es-ES" altLang="en-US" sz="2200" dirty="0" smtClean="0">
                <a:solidFill>
                  <a:srgbClr val="1C8720"/>
                </a:solidFill>
                <a:latin typeface="Arial" charset="0"/>
                <a:cs typeface="Arial" charset="0"/>
              </a:rPr>
              <a:t>Las Estragias Nacionales (EPANBs)</a:t>
            </a:r>
          </a:p>
          <a:p>
            <a:pPr marL="857250" lvl="1" indent="-457200">
              <a:buFont typeface="Arial" charset="0"/>
              <a:buChar char="•"/>
            </a:pPr>
            <a:r>
              <a:rPr lang="es-ES" altLang="en-US" sz="2200" dirty="0" smtClean="0">
                <a:solidFill>
                  <a:srgbClr val="1C8720"/>
                </a:solidFill>
                <a:latin typeface="Arial" charset="0"/>
                <a:cs typeface="Arial" charset="0"/>
              </a:rPr>
              <a:t>La capacitacion </a:t>
            </a:r>
          </a:p>
          <a:p>
            <a:pPr marL="857250" lvl="1" indent="-457200">
              <a:buFont typeface="Arial" charset="0"/>
              <a:buChar char="•"/>
            </a:pPr>
            <a:r>
              <a:rPr lang="es-ES" altLang="en-US" sz="2200" dirty="0" smtClean="0">
                <a:solidFill>
                  <a:srgbClr val="1C8720"/>
                </a:solidFill>
                <a:latin typeface="Arial" charset="0"/>
                <a:cs typeface="Arial" charset="0"/>
              </a:rPr>
              <a:t>La movilizacion de recursos</a:t>
            </a:r>
            <a:endParaRPr lang="es-ES" altLang="en-US" sz="2200" dirty="0" smtClean="0">
              <a:solidFill>
                <a:srgbClr val="1C8720"/>
              </a:solidFill>
              <a:latin typeface="Arial" charset="0"/>
              <a:cs typeface="Arial" charset="0"/>
            </a:endParaRPr>
          </a:p>
        </p:txBody>
      </p:sp>
      <p:sp>
        <p:nvSpPr>
          <p:cNvPr id="2052" name="TextBox 3"/>
          <p:cNvSpPr txBox="1">
            <a:spLocks noChangeArrowheads="1"/>
          </p:cNvSpPr>
          <p:nvPr/>
        </p:nvSpPr>
        <p:spPr bwMode="auto">
          <a:xfrm>
            <a:off x="228600" y="4998184"/>
            <a:ext cx="8763000" cy="1631216"/>
          </a:xfrm>
          <a:prstGeom prst="rect">
            <a:avLst/>
          </a:prstGeom>
          <a:solidFill>
            <a:schemeClr val="bg1">
              <a:lumMod val="95000"/>
            </a:schemeClr>
          </a:solidFill>
          <a:ln>
            <a:noFill/>
          </a:ln>
        </p:spPr>
        <p:txBody>
          <a:bodyPr>
            <a:spAutoFit/>
          </a:bodyPr>
          <a:lstStyle>
            <a:lvl1pPr eaLnBrk="0" hangingPunct="0">
              <a:defRPr sz="2800" b="1">
                <a:solidFill>
                  <a:schemeClr val="tx1"/>
                </a:solidFill>
                <a:latin typeface="Calibri" pitchFamily="34" charset="0"/>
                <a:cs typeface="Arial" charset="0"/>
              </a:defRPr>
            </a:lvl1pPr>
            <a:lvl2pPr marL="742950" indent="-285750" eaLnBrk="0" hangingPunct="0">
              <a:defRPr sz="2800" b="1">
                <a:solidFill>
                  <a:schemeClr val="tx1"/>
                </a:solidFill>
                <a:latin typeface="Calibri" pitchFamily="34" charset="0"/>
                <a:cs typeface="Arial" charset="0"/>
              </a:defRPr>
            </a:lvl2pPr>
            <a:lvl3pPr marL="1143000" indent="-228600" eaLnBrk="0" hangingPunct="0">
              <a:defRPr sz="2800" b="1">
                <a:solidFill>
                  <a:schemeClr val="tx1"/>
                </a:solidFill>
                <a:latin typeface="Calibri" pitchFamily="34" charset="0"/>
                <a:cs typeface="Arial" charset="0"/>
              </a:defRPr>
            </a:lvl3pPr>
            <a:lvl4pPr marL="1600200" indent="-228600" eaLnBrk="0" hangingPunct="0">
              <a:defRPr sz="2800" b="1">
                <a:solidFill>
                  <a:schemeClr val="tx1"/>
                </a:solidFill>
                <a:latin typeface="Calibri" pitchFamily="34" charset="0"/>
                <a:cs typeface="Arial" charset="0"/>
              </a:defRPr>
            </a:lvl4pPr>
            <a:lvl5pPr marL="2057400" indent="-228600" eaLnBrk="0" hangingPunct="0">
              <a:defRPr sz="2800" b="1">
                <a:solidFill>
                  <a:schemeClr val="tx1"/>
                </a:solidFill>
                <a:latin typeface="Calibri" pitchFamily="34" charset="0"/>
                <a:cs typeface="Arial" charset="0"/>
              </a:defRPr>
            </a:lvl5pPr>
            <a:lvl6pPr marL="2514600" indent="-228600" algn="ctr" eaLnBrk="0" fontAlgn="base" hangingPunct="0">
              <a:spcBef>
                <a:spcPct val="0"/>
              </a:spcBef>
              <a:spcAft>
                <a:spcPct val="0"/>
              </a:spcAft>
              <a:defRPr sz="2800" b="1">
                <a:solidFill>
                  <a:schemeClr val="tx1"/>
                </a:solidFill>
                <a:latin typeface="Calibri" pitchFamily="34" charset="0"/>
                <a:cs typeface="Arial" charset="0"/>
              </a:defRPr>
            </a:lvl6pPr>
            <a:lvl7pPr marL="2971800" indent="-228600" algn="ctr" eaLnBrk="0" fontAlgn="base" hangingPunct="0">
              <a:spcBef>
                <a:spcPct val="0"/>
              </a:spcBef>
              <a:spcAft>
                <a:spcPct val="0"/>
              </a:spcAft>
              <a:defRPr sz="2800" b="1">
                <a:solidFill>
                  <a:schemeClr val="tx1"/>
                </a:solidFill>
                <a:latin typeface="Calibri" pitchFamily="34" charset="0"/>
                <a:cs typeface="Arial" charset="0"/>
              </a:defRPr>
            </a:lvl7pPr>
            <a:lvl8pPr marL="3429000" indent="-228600" algn="ctr" eaLnBrk="0" fontAlgn="base" hangingPunct="0">
              <a:spcBef>
                <a:spcPct val="0"/>
              </a:spcBef>
              <a:spcAft>
                <a:spcPct val="0"/>
              </a:spcAft>
              <a:defRPr sz="2800" b="1">
                <a:solidFill>
                  <a:schemeClr val="tx1"/>
                </a:solidFill>
                <a:latin typeface="Calibri" pitchFamily="34" charset="0"/>
                <a:cs typeface="Arial" charset="0"/>
              </a:defRPr>
            </a:lvl8pPr>
            <a:lvl9pPr marL="3886200" indent="-228600" algn="ctr" eaLnBrk="0" fontAlgn="base" hangingPunct="0">
              <a:spcBef>
                <a:spcPct val="0"/>
              </a:spcBef>
              <a:spcAft>
                <a:spcPct val="0"/>
              </a:spcAft>
              <a:defRPr sz="2800" b="1">
                <a:solidFill>
                  <a:schemeClr val="tx1"/>
                </a:solidFill>
                <a:latin typeface="Calibri" pitchFamily="34" charset="0"/>
                <a:cs typeface="Arial" charset="0"/>
              </a:defRPr>
            </a:lvl9pPr>
          </a:lstStyle>
          <a:p>
            <a:r>
              <a:rPr lang="es-ES" altLang="es-ES" sz="2000" b="0" dirty="0" smtClean="0"/>
              <a:t>A traves de la decision XII/7, la COP 12 alento a las Partes a integrar las consideraciones de genero en sus Estrategias Nacionales y Planes de Accion sobre la Biodiversidad y sus indicadores nacional, reconocio el Plan de Accion sobre Genero 2015-2020 and pidio al Secretario Ejecutivo de apoyar la implementacion del Plan de Accion de Genero, incluyendo al nivel nacional. </a:t>
            </a:r>
            <a:r>
              <a:rPr lang="en-CA" altLang="es-ES" sz="2000" b="0" dirty="0" smtClean="0"/>
              <a:t> </a:t>
            </a:r>
            <a:endParaRPr lang="es-ES" altLang="es-ES" sz="2000" b="0" dirty="0" smtClean="0"/>
          </a:p>
        </p:txBody>
      </p:sp>
      <p:pic>
        <p:nvPicPr>
          <p:cNvPr id="5" name="Picture 11" descr="CBD_logo_es-RGB-60"/>
          <p:cNvPicPr>
            <a:picLocks noChangeAspect="1" noChangeArrowheads="1"/>
          </p:cNvPicPr>
          <p:nvPr/>
        </p:nvPicPr>
        <p:blipFill>
          <a:blip r:embed="rId3" cstate="print"/>
          <a:srcRect/>
          <a:stretch>
            <a:fillRect/>
          </a:stretch>
        </p:blipFill>
        <p:spPr bwMode="auto">
          <a:xfrm>
            <a:off x="6102523" y="152400"/>
            <a:ext cx="2889077" cy="1066800"/>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 name="Rectangle 15"/>
          <p:cNvSpPr/>
          <p:nvPr/>
        </p:nvSpPr>
        <p:spPr>
          <a:xfrm>
            <a:off x="6162675" y="5565775"/>
            <a:ext cx="2730500" cy="118268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defRPr/>
            </a:pPr>
            <a:endParaRPr lang="en-US" altLang="en-US" sz="1800" smtClean="0">
              <a:solidFill>
                <a:srgbClr val="FFFFFF"/>
              </a:solidFill>
              <a:ea typeface="ＭＳ Ｐゴシック" pitchFamily="34" charset="-128"/>
              <a:cs typeface="Arial" charset="0"/>
            </a:endParaRPr>
          </a:p>
        </p:txBody>
      </p:sp>
      <p:pic>
        <p:nvPicPr>
          <p:cNvPr id="28676" name="Picture 11" descr="\\Biodiv.org\shares\UserDoc\Working Folders\Logos\Aichi Targets icons\jpg\19.jpg"/>
          <p:cNvPicPr>
            <a:picLocks noChangeAspect="1" noChangeArrowheads="1"/>
          </p:cNvPicPr>
          <p:nvPr/>
        </p:nvPicPr>
        <p:blipFill>
          <a:blip r:embed="rId3" cstate="print"/>
          <a:srcRect/>
          <a:stretch>
            <a:fillRect/>
          </a:stretch>
        </p:blipFill>
        <p:spPr bwMode="auto">
          <a:xfrm>
            <a:off x="0" y="971550"/>
            <a:ext cx="1160463" cy="1162050"/>
          </a:xfrm>
          <a:prstGeom prst="rect">
            <a:avLst/>
          </a:prstGeom>
          <a:noFill/>
          <a:ln w="9525">
            <a:noFill/>
            <a:miter lim="800000"/>
            <a:headEnd/>
            <a:tailEnd/>
          </a:ln>
        </p:spPr>
      </p:pic>
      <p:pic>
        <p:nvPicPr>
          <p:cNvPr id="28681" name="Picture 10"/>
          <p:cNvPicPr>
            <a:picLocks noChangeAspect="1" noChangeArrowheads="1"/>
          </p:cNvPicPr>
          <p:nvPr/>
        </p:nvPicPr>
        <p:blipFill>
          <a:blip r:embed="rId4" cstate="print"/>
          <a:srcRect/>
          <a:stretch>
            <a:fillRect/>
          </a:stretch>
        </p:blipFill>
        <p:spPr bwMode="auto">
          <a:xfrm>
            <a:off x="2063750" y="2259013"/>
            <a:ext cx="5327650" cy="255587"/>
          </a:xfrm>
          <a:prstGeom prst="rect">
            <a:avLst/>
          </a:prstGeom>
          <a:noFill/>
          <a:ln w="9525">
            <a:noFill/>
            <a:miter lim="800000"/>
            <a:headEnd/>
            <a:tailEnd/>
          </a:ln>
        </p:spPr>
      </p:pic>
      <p:pic>
        <p:nvPicPr>
          <p:cNvPr id="28682" name="Picture 11"/>
          <p:cNvPicPr>
            <a:picLocks noChangeAspect="1" noChangeArrowheads="1"/>
          </p:cNvPicPr>
          <p:nvPr/>
        </p:nvPicPr>
        <p:blipFill>
          <a:blip r:embed="rId5" cstate="print"/>
          <a:srcRect/>
          <a:stretch>
            <a:fillRect/>
          </a:stretch>
        </p:blipFill>
        <p:spPr bwMode="auto">
          <a:xfrm>
            <a:off x="1127125" y="2630487"/>
            <a:ext cx="6591300" cy="2779713"/>
          </a:xfrm>
          <a:prstGeom prst="rect">
            <a:avLst/>
          </a:prstGeom>
          <a:noFill/>
          <a:ln w="9525">
            <a:noFill/>
            <a:miter lim="800000"/>
            <a:headEnd/>
            <a:tailEnd/>
          </a:ln>
        </p:spPr>
      </p:pic>
      <p:pic>
        <p:nvPicPr>
          <p:cNvPr id="7" name="Picture 10" descr="CBD_logo_es-RGB-60"/>
          <p:cNvPicPr>
            <a:picLocks noChangeAspect="1" noChangeArrowheads="1"/>
          </p:cNvPicPr>
          <p:nvPr/>
        </p:nvPicPr>
        <p:blipFill>
          <a:blip r:embed="rId6" cstate="print"/>
          <a:srcRect/>
          <a:stretch>
            <a:fillRect/>
          </a:stretch>
        </p:blipFill>
        <p:spPr bwMode="auto">
          <a:xfrm>
            <a:off x="66675" y="76200"/>
            <a:ext cx="2209800" cy="817563"/>
          </a:xfrm>
          <a:prstGeom prst="rect">
            <a:avLst/>
          </a:prstGeom>
          <a:noFill/>
          <a:ln w="9525">
            <a:noFill/>
            <a:miter lim="800000"/>
            <a:headEnd/>
            <a:tailEnd/>
          </a:ln>
        </p:spPr>
      </p:pic>
      <p:pic>
        <p:nvPicPr>
          <p:cNvPr id="8" name="Picture 3" descr="U:\Working Folders\Logos\COP\COP-12\cop-12-logo-web\cop-12-logo-variant-colour-web.png"/>
          <p:cNvPicPr>
            <a:picLocks noChangeAspect="1" noChangeArrowheads="1"/>
          </p:cNvPicPr>
          <p:nvPr/>
        </p:nvPicPr>
        <p:blipFill>
          <a:blip r:embed="rId7" cstate="print"/>
          <a:srcRect/>
          <a:stretch>
            <a:fillRect/>
          </a:stretch>
        </p:blipFill>
        <p:spPr bwMode="auto">
          <a:xfrm>
            <a:off x="8077200" y="233363"/>
            <a:ext cx="838200" cy="9096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 name="Rectangle 15"/>
          <p:cNvSpPr/>
          <p:nvPr/>
        </p:nvSpPr>
        <p:spPr>
          <a:xfrm>
            <a:off x="6162675" y="5565775"/>
            <a:ext cx="2730500" cy="118268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defRPr/>
            </a:pPr>
            <a:endParaRPr lang="es-ES" altLang="en-US" sz="1800" dirty="0" smtClean="0">
              <a:solidFill>
                <a:srgbClr val="FFFFFF"/>
              </a:solidFill>
              <a:ea typeface="ＭＳ Ｐゴシック" pitchFamily="34" charset="-128"/>
              <a:cs typeface="Arial" charset="0"/>
            </a:endParaRPr>
          </a:p>
        </p:txBody>
      </p:sp>
      <p:sp>
        <p:nvSpPr>
          <p:cNvPr id="7" name="TextBox 5"/>
          <p:cNvSpPr txBox="1">
            <a:spLocks noChangeArrowheads="1"/>
          </p:cNvSpPr>
          <p:nvPr/>
        </p:nvSpPr>
        <p:spPr bwMode="auto">
          <a:xfrm>
            <a:off x="992188" y="838200"/>
            <a:ext cx="7543800" cy="708025"/>
          </a:xfrm>
          <a:prstGeom prst="rect">
            <a:avLst/>
          </a:prstGeom>
          <a:noFill/>
          <a:ln>
            <a:noFill/>
          </a:ln>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eaLnBrk="1" hangingPunct="1">
              <a:defRPr/>
            </a:pPr>
            <a:r>
              <a:rPr lang="es-ES" altLang="en-US" sz="4000" b="1" dirty="0" smtClean="0">
                <a:solidFill>
                  <a:srgbClr val="008000"/>
                </a:solidFill>
              </a:rPr>
              <a:t>Progreso insuficiente</a:t>
            </a:r>
            <a:endParaRPr lang="es-ES" altLang="en-US" sz="4000" b="1" dirty="0">
              <a:solidFill>
                <a:srgbClr val="003300"/>
              </a:solidFill>
              <a:latin typeface="+mj-lt"/>
              <a:ea typeface="+mj-ea"/>
              <a:cs typeface="+mj-cs"/>
            </a:endParaRPr>
          </a:p>
        </p:txBody>
      </p:sp>
      <p:pic>
        <p:nvPicPr>
          <p:cNvPr id="33798" name="Picture 2" descr="\\Biodiv.org\shares\UserDoc\Working Folders\Logos\Aichi Targets icons\jpg\01.jpg"/>
          <p:cNvPicPr>
            <a:picLocks noChangeAspect="1" noChangeArrowheads="1"/>
          </p:cNvPicPr>
          <p:nvPr/>
        </p:nvPicPr>
        <p:blipFill>
          <a:blip r:embed="rId3" cstate="print">
            <a:extLst>
              <a:ext uri="{28A0092B-C50C-407E-A947-70E740481C1C}">
                <a14:useLocalDpi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val="0"/>
              </a:ext>
            </a:extLst>
          </a:blip>
          <a:srcRect/>
          <a:stretch>
            <a:fillRect/>
          </a:stretch>
        </p:blipFill>
        <p:spPr bwMode="auto">
          <a:xfrm>
            <a:off x="762000" y="2656557"/>
            <a:ext cx="1079500" cy="1079500"/>
          </a:xfrm>
          <a:prstGeom prst="rect">
            <a:avLst/>
          </a:prstGeom>
          <a:noFill/>
          <a:ln>
            <a:noFill/>
          </a:ln>
          <a:extLst>
            <a:ext uri="{909E8E84-426E-40DD-AFC4-6F175D3DCCD1}">
              <a14:hiddenFill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a:solidFill>
                  <a:srgbClr val="FFFFFF"/>
                </a:solidFill>
              </a14:hiddenFill>
            </a:ext>
            <a:ext uri="{91240B29-F687-4F45-9708-019B960494DF}">
              <a14:hiddenLine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w="9525">
                <a:solidFill>
                  <a:srgbClr val="000000"/>
                </a:solidFill>
                <a:miter lim="800000"/>
                <a:headEnd/>
                <a:tailEnd/>
              </a14:hiddenLine>
            </a:ext>
          </a:extLst>
        </p:spPr>
      </p:pic>
      <p:pic>
        <p:nvPicPr>
          <p:cNvPr id="33799" name="Picture 3" descr="\\Biodiv.org\shares\UserDoc\Working Folders\Logos\Aichi Targets icons\jpg\02.jpg"/>
          <p:cNvPicPr>
            <a:picLocks noChangeAspect="1" noChangeArrowheads="1"/>
          </p:cNvPicPr>
          <p:nvPr/>
        </p:nvPicPr>
        <p:blipFill>
          <a:blip r:embed="rId4" cstate="print">
            <a:extLst>
              <a:ext uri="{28A0092B-C50C-407E-A947-70E740481C1C}">
                <a14:useLocalDpi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val="0"/>
              </a:ext>
            </a:extLst>
          </a:blip>
          <a:srcRect/>
          <a:stretch>
            <a:fillRect/>
          </a:stretch>
        </p:blipFill>
        <p:spPr bwMode="auto">
          <a:xfrm>
            <a:off x="2236252" y="2661568"/>
            <a:ext cx="1079500" cy="1079500"/>
          </a:xfrm>
          <a:prstGeom prst="rect">
            <a:avLst/>
          </a:prstGeom>
          <a:noFill/>
          <a:ln>
            <a:noFill/>
          </a:ln>
          <a:extLst>
            <a:ext uri="{909E8E84-426E-40DD-AFC4-6F175D3DCCD1}">
              <a14:hiddenFill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a:solidFill>
                  <a:srgbClr val="FFFFFF"/>
                </a:solidFill>
              </a14:hiddenFill>
            </a:ext>
            <a:ext uri="{91240B29-F687-4F45-9708-019B960494DF}">
              <a14:hiddenLine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w="9525">
                <a:solidFill>
                  <a:srgbClr val="000000"/>
                </a:solidFill>
                <a:miter lim="800000"/>
                <a:headEnd/>
                <a:tailEnd/>
              </a14:hiddenLine>
            </a:ext>
          </a:extLst>
        </p:spPr>
      </p:pic>
      <p:pic>
        <p:nvPicPr>
          <p:cNvPr id="33800" name="Picture 8" descr="\\Biodiv.org\shares\UserDoc\Working Folders\Logos\Aichi Targets icons\jpg\07.jpg"/>
          <p:cNvPicPr>
            <a:picLocks noChangeAspect="1" noChangeArrowheads="1"/>
          </p:cNvPicPr>
          <p:nvPr/>
        </p:nvPicPr>
        <p:blipFill>
          <a:blip r:embed="rId5" cstate="print">
            <a:extLst>
              <a:ext uri="{28A0092B-C50C-407E-A947-70E740481C1C}">
                <a14:useLocalDpi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val="0"/>
              </a:ext>
            </a:extLst>
          </a:blip>
          <a:srcRect/>
          <a:stretch>
            <a:fillRect/>
          </a:stretch>
        </p:blipFill>
        <p:spPr bwMode="auto">
          <a:xfrm>
            <a:off x="3668981" y="2656557"/>
            <a:ext cx="1079500" cy="1079500"/>
          </a:xfrm>
          <a:prstGeom prst="rect">
            <a:avLst/>
          </a:prstGeom>
          <a:noFill/>
          <a:ln>
            <a:noFill/>
          </a:ln>
          <a:extLst>
            <a:ext uri="{909E8E84-426E-40DD-AFC4-6F175D3DCCD1}">
              <a14:hiddenFill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a:solidFill>
                  <a:srgbClr val="FFFFFF"/>
                </a:solidFill>
              </a14:hiddenFill>
            </a:ext>
            <a:ext uri="{91240B29-F687-4F45-9708-019B960494DF}">
              <a14:hiddenLine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w="9525">
                <a:solidFill>
                  <a:srgbClr val="000000"/>
                </a:solidFill>
                <a:miter lim="800000"/>
                <a:headEnd/>
                <a:tailEnd/>
              </a14:hiddenLine>
            </a:ext>
          </a:extLst>
        </p:spPr>
      </p:pic>
      <p:pic>
        <p:nvPicPr>
          <p:cNvPr id="33801" name="Picture 19" descr="\\Biodiv.org\shares\UserDoc\Working Folders\Logos\Aichi Targets icons\jpg\18.jpg"/>
          <p:cNvPicPr>
            <a:picLocks noChangeAspect="1" noChangeArrowheads="1"/>
          </p:cNvPicPr>
          <p:nvPr/>
        </p:nvPicPr>
        <p:blipFill>
          <a:blip r:embed="rId6" cstate="print">
            <a:extLst>
              <a:ext uri="{28A0092B-C50C-407E-A947-70E740481C1C}">
                <a14:useLocalDpi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val="0"/>
              </a:ext>
            </a:extLst>
          </a:blip>
          <a:srcRect/>
          <a:stretch>
            <a:fillRect/>
          </a:stretch>
        </p:blipFill>
        <p:spPr bwMode="auto">
          <a:xfrm>
            <a:off x="5132875" y="2591918"/>
            <a:ext cx="1077913" cy="1079500"/>
          </a:xfrm>
          <a:prstGeom prst="rect">
            <a:avLst/>
          </a:prstGeom>
          <a:noFill/>
          <a:ln>
            <a:noFill/>
          </a:ln>
          <a:extLst>
            <a:ext uri="{909E8E84-426E-40DD-AFC4-6F175D3DCCD1}">
              <a14:hiddenFill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a:solidFill>
                  <a:srgbClr val="FFFFFF"/>
                </a:solidFill>
              </a14:hiddenFill>
            </a:ext>
            <a:ext uri="{91240B29-F687-4F45-9708-019B960494DF}">
              <a14:hiddenLine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w="9525">
                <a:solidFill>
                  <a:srgbClr val="000000"/>
                </a:solidFill>
                <a:miter lim="800000"/>
                <a:headEnd/>
                <a:tailEnd/>
              </a14:hiddenLine>
            </a:ext>
          </a:extLst>
        </p:spPr>
      </p:pic>
      <p:pic>
        <p:nvPicPr>
          <p:cNvPr id="33803" name="Picture 3" descr="\\Biodiv.org\shares\UserDoc\Working Folders\Logos\Aichi Targets icons\jpg\20.jpg"/>
          <p:cNvPicPr>
            <a:picLocks noChangeAspect="1" noChangeArrowheads="1"/>
          </p:cNvPicPr>
          <p:nvPr/>
        </p:nvPicPr>
        <p:blipFill>
          <a:blip r:embed="rId7" cstate="print">
            <a:extLst>
              <a:ext uri="{28A0092B-C50C-407E-A947-70E740481C1C}">
                <a14:useLocalDpi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val="0"/>
              </a:ext>
            </a:extLst>
          </a:blip>
          <a:srcRect/>
          <a:stretch>
            <a:fillRect/>
          </a:stretch>
        </p:blipFill>
        <p:spPr bwMode="auto">
          <a:xfrm>
            <a:off x="6629400" y="2626049"/>
            <a:ext cx="1011237" cy="1011237"/>
          </a:xfrm>
          <a:prstGeom prst="rect">
            <a:avLst/>
          </a:prstGeom>
          <a:noFill/>
          <a:ln>
            <a:noFill/>
          </a:ln>
          <a:extLst>
            <a:ext uri="{909E8E84-426E-40DD-AFC4-6F175D3DCCD1}">
              <a14:hiddenFill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a:solidFill>
                  <a:srgbClr val="FFFFFF"/>
                </a:solidFill>
              </a14:hiddenFill>
            </a:ext>
            <a:ext uri="{91240B29-F687-4F45-9708-019B960494DF}">
              <a14:hiddenLine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w="9525">
                <a:solidFill>
                  <a:srgbClr val="000000"/>
                </a:solidFill>
                <a:miter lim="800000"/>
                <a:headEnd/>
                <a:tailEnd/>
              </a14:hiddenLine>
            </a:ext>
          </a:extLst>
        </p:spPr>
      </p:pic>
      <p:pic>
        <p:nvPicPr>
          <p:cNvPr id="13" name="Image 8" descr="Screen Shot 2014-10-01 at 21.36.59.png"/>
          <p:cNvPicPr>
            <a:picLocks noChangeAspect="1"/>
          </p:cNvPicPr>
          <p:nvPr/>
        </p:nvPicPr>
        <p:blipFill>
          <a:blip r:embed="rId8" cstate="print">
            <a:extLst>
              <a:ext uri="{28A0092B-C50C-407E-A947-70E740481C1C}">
                <a14:useLocalDpi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val="0"/>
              </a:ext>
            </a:extLst>
          </a:blip>
          <a:srcRect/>
          <a:stretch>
            <a:fillRect/>
          </a:stretch>
        </p:blipFill>
        <p:spPr bwMode="auto">
          <a:xfrm>
            <a:off x="3699545" y="1562750"/>
            <a:ext cx="1414462" cy="919163"/>
          </a:xfrm>
          <a:prstGeom prst="rect">
            <a:avLst/>
          </a:prstGeom>
          <a:noFill/>
          <a:ln>
            <a:noFill/>
          </a:ln>
          <a:extLst>
            <a:ext uri="{909E8E84-426E-40DD-AFC4-6F175D3DCCD1}">
              <a14:hiddenFill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a:solidFill>
                  <a:srgbClr val="FFFFFF"/>
                </a:solidFill>
              </a14:hiddenFill>
            </a:ext>
            <a:ext uri="{91240B29-F687-4F45-9708-019B960494DF}">
              <a14:hiddenLine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w="9525">
                <a:solidFill>
                  <a:srgbClr val="000000"/>
                </a:solidFill>
                <a:miter lim="800000"/>
                <a:headEnd/>
                <a:tailEnd/>
              </a14:hiddenLine>
            </a:ext>
          </a:extLst>
        </p:spPr>
      </p:pic>
      <p:graphicFrame>
        <p:nvGraphicFramePr>
          <p:cNvPr id="17" name="Chart 16"/>
          <p:cNvGraphicFramePr>
            <a:graphicFrameLocks/>
          </p:cNvGraphicFramePr>
          <p:nvPr>
            <p:extLst>
              <p:ext uri="{D42A27DB-BD31-4B8C-83A1-F6EECF244321}">
                <p14:modId xmlns:a="http://schemas.openxmlformats.org/drawingml/2006/main" xmlns:r="http://schemas.openxmlformats.org/officeDocument/2006/relationships" xmlns:p="http://schemas.openxmlformats.org/presentationml/2006/main" xmlns:p14="http://schemas.microsoft.com/office/powerpoint/2010/main" xmlns="" xmlns:mv="urn:schemas-microsoft-com:mac:vml" xmlns:mc="http://schemas.openxmlformats.org/markup-compatibility/2006" val="2970330183"/>
              </p:ext>
            </p:extLst>
          </p:nvPr>
        </p:nvGraphicFramePr>
        <p:xfrm>
          <a:off x="914400" y="4005263"/>
          <a:ext cx="7315200" cy="2743200"/>
        </p:xfrm>
        <a:graphic>
          <a:graphicData uri="http://schemas.openxmlformats.org/drawingml/2006/chart">
            <c:chart xmlns:c="http://schemas.openxmlformats.org/drawingml/2006/chart" xmlns:r="http://schemas.openxmlformats.org/officeDocument/2006/relationships" r:id="rId9"/>
          </a:graphicData>
        </a:graphic>
      </p:graphicFrame>
      <p:pic>
        <p:nvPicPr>
          <p:cNvPr id="12" name="Picture 3"/>
          <p:cNvPicPr>
            <a:picLocks noChangeAspect="1" noChangeArrowheads="1"/>
          </p:cNvPicPr>
          <p:nvPr/>
        </p:nvPicPr>
        <p:blipFill>
          <a:blip r:embed="rId10" cstate="print">
            <a:extLst>
              <a:ext uri="{28A0092B-C50C-407E-A947-70E740481C1C}">
                <a14:useLocalDpi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val="0"/>
              </a:ext>
            </a:extLst>
          </a:blip>
          <a:srcRect b="83446"/>
          <a:stretch>
            <a:fillRect/>
          </a:stretch>
        </p:blipFill>
        <p:spPr bwMode="auto">
          <a:xfrm>
            <a:off x="0" y="-12700"/>
            <a:ext cx="9144000" cy="838200"/>
          </a:xfrm>
          <a:prstGeom prst="rect">
            <a:avLst/>
          </a:prstGeom>
          <a:noFill/>
          <a:ln>
            <a:noFill/>
          </a:ln>
          <a:extLst>
            <a:ext uri="{909E8E84-426E-40DD-AFC4-6F175D3DCCD1}">
              <a14:hiddenFill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a:solidFill>
                  <a:srgbClr val="FFFFFF"/>
                </a:solidFill>
              </a14:hiddenFill>
            </a:ext>
            <a:ext uri="{91240B29-F687-4F45-9708-019B960494DF}">
              <a14:hiddenLine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w="9525">
                <a:solidFill>
                  <a:srgbClr val="000000"/>
                </a:solidFill>
                <a:miter lim="800000"/>
                <a:headEnd/>
                <a:tailEnd/>
              </a14:hiddenLine>
            </a:ext>
          </a:extLst>
        </p:spPr>
      </p:pic>
    </p:spTree>
    <p:extLst>
      <p:ext uri="{BB962C8B-B14F-4D97-AF65-F5344CB8AC3E}">
        <p14:creationId xmlns:a="http://schemas.openxmlformats.org/drawingml/2006/main" xmlns:r="http://schemas.openxmlformats.org/officeDocument/2006/relationships" xmlns:p="http://schemas.openxmlformats.org/presentationml/2006/main" xmlns:p14="http://schemas.microsoft.com/office/powerpoint/2010/main" xmlns="" xmlns:mv="urn:schemas-microsoft-com:mac:vml" xmlns:mc="http://schemas.openxmlformats.org/markup-compatibility/2006" val="364590153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 name="Rectangle 15"/>
          <p:cNvSpPr/>
          <p:nvPr/>
        </p:nvSpPr>
        <p:spPr>
          <a:xfrm>
            <a:off x="6162675" y="5565775"/>
            <a:ext cx="2730500" cy="118268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defRPr/>
            </a:pPr>
            <a:endParaRPr lang="en-US" altLang="en-US" sz="1800" smtClean="0">
              <a:solidFill>
                <a:srgbClr val="FFFFFF"/>
              </a:solidFill>
              <a:ea typeface="ＭＳ Ｐゴシック" pitchFamily="34" charset="-128"/>
              <a:cs typeface="Arial" charset="0"/>
            </a:endParaRPr>
          </a:p>
        </p:txBody>
      </p:sp>
      <p:pic>
        <p:nvPicPr>
          <p:cNvPr id="34824" name="Picture 10"/>
          <p:cNvPicPr>
            <a:picLocks noChangeAspect="1" noChangeArrowheads="1"/>
          </p:cNvPicPr>
          <p:nvPr/>
        </p:nvPicPr>
        <p:blipFill>
          <a:blip r:embed="rId3" cstate="print"/>
          <a:srcRect/>
          <a:stretch>
            <a:fillRect/>
          </a:stretch>
        </p:blipFill>
        <p:spPr bwMode="auto">
          <a:xfrm>
            <a:off x="2373313" y="1779588"/>
            <a:ext cx="5329237" cy="255587"/>
          </a:xfrm>
          <a:prstGeom prst="rect">
            <a:avLst/>
          </a:prstGeom>
          <a:noFill/>
          <a:ln w="9525">
            <a:noFill/>
            <a:miter lim="800000"/>
            <a:headEnd/>
            <a:tailEnd/>
          </a:ln>
        </p:spPr>
      </p:pic>
      <p:pic>
        <p:nvPicPr>
          <p:cNvPr id="34825" name="Picture 2" descr="\\Biodiv.org\shares\UserDoc\Working Folders\Logos\Aichi Targets icons\jpg\01.jpg"/>
          <p:cNvPicPr>
            <a:picLocks noChangeAspect="1" noChangeArrowheads="1"/>
          </p:cNvPicPr>
          <p:nvPr/>
        </p:nvPicPr>
        <p:blipFill>
          <a:blip r:embed="rId4" cstate="print"/>
          <a:srcRect/>
          <a:stretch>
            <a:fillRect/>
          </a:stretch>
        </p:blipFill>
        <p:spPr bwMode="auto">
          <a:xfrm>
            <a:off x="0" y="990600"/>
            <a:ext cx="1079500" cy="1079500"/>
          </a:xfrm>
          <a:prstGeom prst="rect">
            <a:avLst/>
          </a:prstGeom>
          <a:noFill/>
          <a:ln w="9525">
            <a:noFill/>
            <a:miter lim="800000"/>
            <a:headEnd/>
            <a:tailEnd/>
          </a:ln>
        </p:spPr>
      </p:pic>
      <p:pic>
        <p:nvPicPr>
          <p:cNvPr id="34826" name="Picture 11"/>
          <p:cNvPicPr>
            <a:picLocks noChangeAspect="1" noChangeArrowheads="1"/>
          </p:cNvPicPr>
          <p:nvPr/>
        </p:nvPicPr>
        <p:blipFill>
          <a:blip r:embed="rId5" cstate="print"/>
          <a:srcRect/>
          <a:stretch>
            <a:fillRect/>
          </a:stretch>
        </p:blipFill>
        <p:spPr bwMode="auto">
          <a:xfrm>
            <a:off x="1647825" y="2362200"/>
            <a:ext cx="6619875" cy="2414588"/>
          </a:xfrm>
          <a:prstGeom prst="rect">
            <a:avLst/>
          </a:prstGeom>
          <a:noFill/>
          <a:ln w="9525">
            <a:noFill/>
            <a:miter lim="800000"/>
            <a:headEnd/>
            <a:tailEnd/>
          </a:ln>
        </p:spPr>
      </p:pic>
      <p:pic>
        <p:nvPicPr>
          <p:cNvPr id="7" name="Picture 10" descr="CBD_logo_es-RGB-60"/>
          <p:cNvPicPr>
            <a:picLocks noChangeAspect="1" noChangeArrowheads="1"/>
          </p:cNvPicPr>
          <p:nvPr/>
        </p:nvPicPr>
        <p:blipFill>
          <a:blip r:embed="rId6" cstate="print"/>
          <a:srcRect/>
          <a:stretch>
            <a:fillRect/>
          </a:stretch>
        </p:blipFill>
        <p:spPr bwMode="auto">
          <a:xfrm>
            <a:off x="66675" y="127000"/>
            <a:ext cx="2209800" cy="817563"/>
          </a:xfrm>
          <a:prstGeom prst="rect">
            <a:avLst/>
          </a:prstGeom>
          <a:noFill/>
          <a:ln w="9525">
            <a:noFill/>
            <a:miter lim="800000"/>
            <a:headEnd/>
            <a:tailEnd/>
          </a:ln>
        </p:spPr>
      </p:pic>
      <p:pic>
        <p:nvPicPr>
          <p:cNvPr id="8" name="Picture 3" descr="U:\Working Folders\Logos\COP\COP-12\cop-12-logo-web\cop-12-logo-variant-colour-web.png"/>
          <p:cNvPicPr>
            <a:picLocks noChangeAspect="1" noChangeArrowheads="1"/>
          </p:cNvPicPr>
          <p:nvPr/>
        </p:nvPicPr>
        <p:blipFill>
          <a:blip r:embed="rId7" cstate="print"/>
          <a:srcRect/>
          <a:stretch>
            <a:fillRect/>
          </a:stretch>
        </p:blipFill>
        <p:spPr bwMode="auto">
          <a:xfrm>
            <a:off x="8077200" y="233363"/>
            <a:ext cx="838200" cy="9096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 name="Rectangle 15"/>
          <p:cNvSpPr/>
          <p:nvPr/>
        </p:nvSpPr>
        <p:spPr>
          <a:xfrm>
            <a:off x="6162675" y="5565775"/>
            <a:ext cx="2730500" cy="118268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defRPr/>
            </a:pPr>
            <a:endParaRPr lang="en-US" altLang="en-US" sz="1800" smtClean="0">
              <a:solidFill>
                <a:srgbClr val="FFFFFF"/>
              </a:solidFill>
              <a:ea typeface="ＭＳ Ｐゴシック" pitchFamily="34" charset="-128"/>
              <a:cs typeface="Arial" charset="0"/>
            </a:endParaRPr>
          </a:p>
        </p:txBody>
      </p:sp>
      <p:sp>
        <p:nvSpPr>
          <p:cNvPr id="17411" name="Rectangle 1"/>
          <p:cNvSpPr>
            <a:spLocks noChangeArrowheads="1"/>
          </p:cNvSpPr>
          <p:nvPr/>
        </p:nvSpPr>
        <p:spPr bwMode="auto">
          <a:xfrm>
            <a:off x="304800" y="381000"/>
            <a:ext cx="8442325" cy="5078313"/>
          </a:xfrm>
          <a:prstGeom prst="rect">
            <a:avLst/>
          </a:prstGeom>
          <a:noFill/>
          <a:ln w="9525">
            <a:noFill/>
            <a:miter lim="800000"/>
            <a:headEnd/>
            <a:tailEnd/>
          </a:ln>
        </p:spPr>
        <p:txBody>
          <a:bodyPr>
            <a:spAutoFit/>
          </a:bodyPr>
          <a:lstStyle/>
          <a:p>
            <a:pPr marL="342900" indent="-342900" algn="ctr"/>
            <a:endParaRPr lang="es-ES" altLang="en-US" sz="4000" b="1" dirty="0">
              <a:solidFill>
                <a:srgbClr val="008000"/>
              </a:solidFill>
            </a:endParaRPr>
          </a:p>
          <a:p>
            <a:pPr marL="342900" indent="-342900">
              <a:buFont typeface="Arial" charset="0"/>
              <a:buChar char="•"/>
            </a:pPr>
            <a:endParaRPr lang="es-ES" altLang="en-US" sz="2800" dirty="0">
              <a:solidFill>
                <a:srgbClr val="008000"/>
              </a:solidFill>
            </a:endParaRPr>
          </a:p>
          <a:p>
            <a:pPr marL="971550" lvl="1" indent="-514350">
              <a:buClr>
                <a:srgbClr val="FF6600"/>
              </a:buClr>
              <a:buFont typeface="Arial"/>
              <a:buChar char="•"/>
            </a:pPr>
            <a:r>
              <a:rPr lang="es-ES" altLang="en-US" sz="3200" dirty="0">
                <a:solidFill>
                  <a:srgbClr val="008000"/>
                </a:solidFill>
              </a:rPr>
              <a:t>COP12/MOP7/MOP1 y Hoja de Ruta de Pyongchang</a:t>
            </a:r>
            <a:r>
              <a:rPr lang="es-ES" altLang="en-US" sz="3200" dirty="0" smtClean="0">
                <a:solidFill>
                  <a:srgbClr val="008000"/>
                </a:solidFill>
              </a:rPr>
              <a:t> </a:t>
            </a:r>
          </a:p>
          <a:p>
            <a:pPr marL="971550" lvl="1" indent="-514350">
              <a:buClr>
                <a:srgbClr val="FF6600"/>
              </a:buClr>
              <a:buFont typeface="Arial"/>
              <a:buChar char="•"/>
            </a:pPr>
            <a:endParaRPr lang="es-ES" altLang="en-US" sz="3200" dirty="0" smtClean="0">
              <a:solidFill>
                <a:srgbClr val="008000"/>
              </a:solidFill>
            </a:endParaRPr>
          </a:p>
          <a:p>
            <a:pPr marL="971550" lvl="1" indent="-514350">
              <a:buClr>
                <a:srgbClr val="FF6600"/>
              </a:buClr>
              <a:buFont typeface="Arial"/>
              <a:buChar char="•"/>
            </a:pPr>
            <a:r>
              <a:rPr lang="es-ES" altLang="en-US" sz="3200" dirty="0" smtClean="0">
                <a:solidFill>
                  <a:srgbClr val="008000"/>
                </a:solidFill>
              </a:rPr>
              <a:t>Progreso hacía las </a:t>
            </a:r>
            <a:r>
              <a:rPr lang="es-ES" altLang="en-US" sz="3200" dirty="0">
                <a:solidFill>
                  <a:srgbClr val="008000"/>
                </a:solidFill>
              </a:rPr>
              <a:t>Metas </a:t>
            </a:r>
            <a:r>
              <a:rPr lang="es-ES" altLang="en-US" sz="3200" dirty="0" smtClean="0">
                <a:solidFill>
                  <a:srgbClr val="008000"/>
                </a:solidFill>
              </a:rPr>
              <a:t>de Aichi </a:t>
            </a:r>
          </a:p>
          <a:p>
            <a:pPr marL="971550" lvl="1" indent="-514350">
              <a:buClr>
                <a:srgbClr val="FF6600"/>
              </a:buClr>
              <a:buFont typeface="Arial"/>
              <a:buChar char="•"/>
            </a:pPr>
            <a:endParaRPr lang="es-ES" altLang="en-US" sz="3200" dirty="0" smtClean="0">
              <a:solidFill>
                <a:srgbClr val="008000"/>
              </a:solidFill>
            </a:endParaRPr>
          </a:p>
          <a:p>
            <a:pPr marL="971550" lvl="1" indent="-514350">
              <a:buClr>
                <a:srgbClr val="FF6600"/>
              </a:buClr>
              <a:buFont typeface="Arial"/>
              <a:buChar char="•"/>
            </a:pPr>
            <a:r>
              <a:rPr lang="es-ES" altLang="en-US" sz="3200" dirty="0">
                <a:solidFill>
                  <a:srgbClr val="008000"/>
                </a:solidFill>
              </a:rPr>
              <a:t>Protocolo de Cartagena</a:t>
            </a:r>
            <a:r>
              <a:rPr lang="es-ES" altLang="en-US" sz="3200" dirty="0" smtClean="0">
                <a:solidFill>
                  <a:srgbClr val="008000"/>
                </a:solidFill>
              </a:rPr>
              <a:t> – Bioseguridad</a:t>
            </a:r>
          </a:p>
          <a:p>
            <a:pPr marL="971550" lvl="1" indent="-514350">
              <a:buClr>
                <a:srgbClr val="FF6600"/>
              </a:buClr>
              <a:buFont typeface="Arial"/>
              <a:buChar char="•"/>
            </a:pPr>
            <a:endParaRPr lang="es-ES" altLang="en-US" sz="3200" dirty="0" smtClean="0">
              <a:solidFill>
                <a:srgbClr val="008000"/>
              </a:solidFill>
            </a:endParaRPr>
          </a:p>
          <a:p>
            <a:pPr marL="971550" lvl="1" indent="-514350">
              <a:buClr>
                <a:srgbClr val="FF6600"/>
              </a:buClr>
              <a:buFont typeface="Arial"/>
              <a:buChar char="•"/>
            </a:pPr>
            <a:r>
              <a:rPr lang="es-ES" altLang="en-US" sz="3200" dirty="0">
                <a:solidFill>
                  <a:srgbClr val="008000"/>
                </a:solidFill>
              </a:rPr>
              <a:t>Protocolo de Nagoya – Acceso y </a:t>
            </a:r>
            <a:r>
              <a:rPr lang="es-ES" altLang="en-US" sz="3200" dirty="0" smtClean="0">
                <a:solidFill>
                  <a:srgbClr val="008000"/>
                </a:solidFill>
              </a:rPr>
              <a:t>beneficios</a:t>
            </a:r>
            <a:endParaRPr lang="es-ES" altLang="en-US" sz="3200" dirty="0">
              <a:solidFill>
                <a:srgbClr val="008000"/>
              </a:solidFill>
            </a:endParaRPr>
          </a:p>
        </p:txBody>
      </p:sp>
      <p:pic>
        <p:nvPicPr>
          <p:cNvPr id="17412" name="Picture 3" descr="U:\Working Folders\Logos\COP\COP-12\cop-12-logo-web\cop-12-logo-variant-colour-web.png"/>
          <p:cNvPicPr>
            <a:picLocks noChangeAspect="1" noChangeArrowheads="1"/>
          </p:cNvPicPr>
          <p:nvPr/>
        </p:nvPicPr>
        <p:blipFill>
          <a:blip r:embed="rId3" cstate="print"/>
          <a:srcRect/>
          <a:stretch>
            <a:fillRect/>
          </a:stretch>
        </p:blipFill>
        <p:spPr bwMode="auto">
          <a:xfrm>
            <a:off x="8153400" y="5872163"/>
            <a:ext cx="838200" cy="909637"/>
          </a:xfrm>
          <a:prstGeom prst="rect">
            <a:avLst/>
          </a:prstGeom>
          <a:noFill/>
          <a:ln w="9525">
            <a:noFill/>
            <a:miter lim="800000"/>
            <a:headEnd/>
            <a:tailEnd/>
          </a:ln>
        </p:spPr>
      </p:pic>
      <p:pic>
        <p:nvPicPr>
          <p:cNvPr id="17413" name="Picture 11" descr="CBD_logo_es-RGB-60"/>
          <p:cNvPicPr>
            <a:picLocks noChangeAspect="1" noChangeArrowheads="1"/>
          </p:cNvPicPr>
          <p:nvPr/>
        </p:nvPicPr>
        <p:blipFill>
          <a:blip r:embed="rId4" cstate="print"/>
          <a:srcRect/>
          <a:stretch>
            <a:fillRect/>
          </a:stretch>
        </p:blipFill>
        <p:spPr bwMode="auto">
          <a:xfrm>
            <a:off x="152400" y="5819775"/>
            <a:ext cx="2209800" cy="815975"/>
          </a:xfrm>
          <a:prstGeom prst="rect">
            <a:avLst/>
          </a:prstGeom>
          <a:noFill/>
          <a:ln w="9525">
            <a:noFill/>
            <a:miter lim="800000"/>
            <a:headEnd/>
            <a:tailEnd/>
          </a:ln>
        </p:spPr>
      </p:pic>
      <p:sp>
        <p:nvSpPr>
          <p:cNvPr id="6" name="Title 1"/>
          <p:cNvSpPr txBox="1">
            <a:spLocks/>
          </p:cNvSpPr>
          <p:nvPr/>
        </p:nvSpPr>
        <p:spPr bwMode="auto">
          <a:xfrm>
            <a:off x="209550" y="228600"/>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s-MX" altLang="en-US" sz="4400" b="1" i="0" u="none" strike="noStrike" kern="1200" cap="none" spc="0" normalizeH="0" baseline="0" noProof="0" smtClean="0">
                <a:ln>
                  <a:noFill/>
                </a:ln>
                <a:solidFill>
                  <a:srgbClr val="147B33"/>
                </a:solidFill>
                <a:effectLst/>
                <a:uLnTx/>
                <a:uFillTx/>
                <a:latin typeface="+mj-lt"/>
                <a:ea typeface="ＭＳ Ｐゴシック" pitchFamily="34" charset="-128"/>
                <a:cs typeface="+mj-cs"/>
              </a:rPr>
              <a:t>Panorama de la presentación</a:t>
            </a:r>
            <a:endParaRPr kumimoji="0" lang="es-MX" altLang="en-US" sz="4400" b="0" i="0" u="none" strike="noStrike" kern="1200" cap="none" spc="0" normalizeH="0" baseline="0" noProof="0" dirty="0" smtClean="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35842" name="Title 3"/>
          <p:cNvSpPr>
            <a:spLocks noGrp="1"/>
          </p:cNvSpPr>
          <p:nvPr>
            <p:ph type="title"/>
          </p:nvPr>
        </p:nvSpPr>
        <p:spPr>
          <a:xfrm>
            <a:off x="457200" y="1008062"/>
            <a:ext cx="8229600" cy="592138"/>
          </a:xfrm>
        </p:spPr>
        <p:txBody>
          <a:bodyPr/>
          <a:lstStyle/>
          <a:p>
            <a:r>
              <a:rPr lang="en-US" altLang="en-US" sz="1600" dirty="0" smtClean="0">
                <a:latin typeface="Arial" charset="0"/>
                <a:cs typeface="Arial" charset="0"/>
              </a:rPr>
              <a:t>Example: COP-12 Decision XII/2/C</a:t>
            </a:r>
            <a:br>
              <a:rPr lang="en-US" altLang="en-US" sz="1600" dirty="0" smtClean="0">
                <a:latin typeface="Arial" charset="0"/>
                <a:cs typeface="Arial" charset="0"/>
              </a:rPr>
            </a:br>
            <a:r>
              <a:rPr lang="en-US" altLang="en-US" sz="1600" dirty="0" smtClean="0">
                <a:latin typeface="Arial" charset="0"/>
                <a:cs typeface="Arial" charset="0"/>
              </a:rPr>
              <a:t>Communication, education and public awareness and the United Nations Decade on Biodiversity (UNDB)</a:t>
            </a:r>
          </a:p>
        </p:txBody>
      </p:sp>
      <p:sp>
        <p:nvSpPr>
          <p:cNvPr id="3" name="Content Placeholder 2"/>
          <p:cNvSpPr txBox="1">
            <a:spLocks/>
          </p:cNvSpPr>
          <p:nvPr/>
        </p:nvSpPr>
        <p:spPr bwMode="auto">
          <a:xfrm>
            <a:off x="457200" y="1874837"/>
            <a:ext cx="8229600" cy="4525963"/>
          </a:xfrm>
          <a:prstGeom prst="rect">
            <a:avLst/>
          </a:prstGeom>
          <a:noFill/>
          <a:ln>
            <a:noFill/>
          </a:ln>
          <a:extLst/>
        </p:spPr>
        <p:txBody>
          <a:bodyPr/>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eaLnBrk="1" fontAlgn="auto" hangingPunct="1">
              <a:spcAft>
                <a:spcPts val="0"/>
              </a:spcAft>
              <a:buFont typeface="Arial" panose="020B0604020202020204" pitchFamily="34" charset="0"/>
              <a:buNone/>
              <a:defRPr/>
            </a:pPr>
            <a:r>
              <a:rPr lang="en-US" sz="1600" dirty="0" smtClean="0">
                <a:solidFill>
                  <a:sysClr val="windowText" lastClr="000000"/>
                </a:solidFill>
              </a:rPr>
              <a:t>GEF can support actions by Parties to promote public awareness of the values of biodiversity, including assistance to:</a:t>
            </a:r>
          </a:p>
          <a:p>
            <a:pPr eaLnBrk="1" fontAlgn="auto" hangingPunct="1">
              <a:spcAft>
                <a:spcPts val="0"/>
              </a:spcAft>
              <a:buFont typeface="Arial" panose="020B0604020202020204" pitchFamily="34" charset="0"/>
              <a:buChar char="•"/>
              <a:defRPr/>
            </a:pPr>
            <a:r>
              <a:rPr lang="en-US" sz="1600" dirty="0" smtClean="0">
                <a:solidFill>
                  <a:sysClr val="windowText" lastClr="000000"/>
                </a:solidFill>
              </a:rPr>
              <a:t>Establish and use national indicators for Aichi Target 1, for NBSAPs;</a:t>
            </a:r>
          </a:p>
          <a:p>
            <a:pPr eaLnBrk="1" fontAlgn="auto" hangingPunct="1">
              <a:spcAft>
                <a:spcPts val="0"/>
              </a:spcAft>
              <a:buFont typeface="Arial" panose="020B0604020202020204" pitchFamily="34" charset="0"/>
              <a:buChar char="•"/>
              <a:defRPr/>
            </a:pPr>
            <a:r>
              <a:rPr lang="en-US" sz="1600" dirty="0" smtClean="0">
                <a:solidFill>
                  <a:sysClr val="windowText" lastClr="000000"/>
                </a:solidFill>
              </a:rPr>
              <a:t>Promote surveys on public awareness for general public, and key target groups;</a:t>
            </a:r>
          </a:p>
          <a:p>
            <a:pPr eaLnBrk="1" fontAlgn="auto" hangingPunct="1">
              <a:spcAft>
                <a:spcPts val="0"/>
              </a:spcAft>
              <a:buFont typeface="Arial" panose="020B0604020202020204" pitchFamily="34" charset="0"/>
              <a:buChar char="•"/>
              <a:defRPr/>
            </a:pPr>
            <a:r>
              <a:rPr lang="en-US" sz="1600" dirty="0" smtClean="0">
                <a:solidFill>
                  <a:sysClr val="windowText" lastClr="000000"/>
                </a:solidFill>
              </a:rPr>
              <a:t>Work through mechanisms such as national committees, to promote communication strategies for the UNDB and the Strategic Plan for Biodiversity 2011-2020;</a:t>
            </a:r>
          </a:p>
          <a:p>
            <a:pPr eaLnBrk="1" fontAlgn="auto" hangingPunct="1">
              <a:spcAft>
                <a:spcPts val="0"/>
              </a:spcAft>
              <a:buFont typeface="Arial" panose="020B0604020202020204" pitchFamily="34" charset="0"/>
              <a:buChar char="•"/>
              <a:defRPr/>
            </a:pPr>
            <a:r>
              <a:rPr lang="en-US" sz="1600" dirty="0" smtClean="0">
                <a:solidFill>
                  <a:sysClr val="windowText" lastClr="000000"/>
                </a:solidFill>
              </a:rPr>
              <a:t>Work with subnational authorities and their networks of partners to implement national biodiversity strategies and action plans;</a:t>
            </a:r>
          </a:p>
          <a:p>
            <a:pPr eaLnBrk="1" fontAlgn="auto" hangingPunct="1">
              <a:spcAft>
                <a:spcPts val="0"/>
              </a:spcAft>
              <a:buFont typeface="Arial" panose="020B0604020202020204" pitchFamily="34" charset="0"/>
              <a:buChar char="•"/>
              <a:defRPr/>
            </a:pPr>
            <a:r>
              <a:rPr lang="en-US" sz="1600" dirty="0" smtClean="0">
                <a:solidFill>
                  <a:sysClr val="windowText" lastClr="000000"/>
                </a:solidFill>
              </a:rPr>
              <a:t>Promote research and guidance on </a:t>
            </a:r>
            <a:r>
              <a:rPr lang="en-US" sz="1600" dirty="0" err="1" smtClean="0">
                <a:solidFill>
                  <a:sysClr val="windowText" lastClr="000000"/>
                </a:solidFill>
              </a:rPr>
              <a:t>behavioural</a:t>
            </a:r>
            <a:r>
              <a:rPr lang="en-US" sz="1600" dirty="0" smtClean="0">
                <a:solidFill>
                  <a:sysClr val="windowText" lastClr="000000"/>
                </a:solidFill>
              </a:rPr>
              <a:t> change methodologies and approaches to support communication and awareness-raising for the achievement of the Aichi Targets;</a:t>
            </a:r>
          </a:p>
          <a:p>
            <a:pPr marL="0" indent="0" eaLnBrk="1" fontAlgn="auto" hangingPunct="1">
              <a:spcAft>
                <a:spcPts val="0"/>
              </a:spcAft>
              <a:buFont typeface="Arial" charset="0"/>
              <a:buNone/>
              <a:defRPr/>
            </a:pPr>
            <a:r>
              <a:rPr lang="en-US" sz="1600" dirty="0" smtClean="0">
                <a:solidFill>
                  <a:sysClr val="windowText" lastClr="000000"/>
                </a:solidFill>
              </a:rPr>
              <a:t>GEF can also assist the ES to carry out the following:</a:t>
            </a:r>
          </a:p>
          <a:p>
            <a:pPr eaLnBrk="1" hangingPunct="1">
              <a:defRPr/>
            </a:pPr>
            <a:r>
              <a:rPr lang="en-US" sz="1600" dirty="0" smtClean="0">
                <a:solidFill>
                  <a:sysClr val="windowText" lastClr="000000"/>
                </a:solidFill>
              </a:rPr>
              <a:t>Facilitate the development of a global communication strategy for the UNDB;</a:t>
            </a:r>
          </a:p>
          <a:p>
            <a:pPr eaLnBrk="1" hangingPunct="1">
              <a:defRPr/>
            </a:pPr>
            <a:r>
              <a:rPr lang="en-US" sz="1600" dirty="0" smtClean="0">
                <a:solidFill>
                  <a:sysClr val="windowText" lastClr="000000"/>
                </a:solidFill>
              </a:rPr>
              <a:t>Develop, update and improve toolkits for communication, education and public awareness, ensuring that tools and approaches are relevant for the Strategic Plan for Biodiversity 2011-2020 and take into account new communication, marketing and social marketing perspectives;</a:t>
            </a:r>
          </a:p>
        </p:txBody>
      </p:sp>
      <p:pic>
        <p:nvPicPr>
          <p:cNvPr id="35844" name="Picture 3"/>
          <p:cNvPicPr>
            <a:picLocks noChangeAspect="1" noChangeArrowheads="1"/>
          </p:cNvPicPr>
          <p:nvPr/>
        </p:nvPicPr>
        <p:blipFill>
          <a:blip r:embed="rId2" cstate="print"/>
          <a:srcRect b="83446"/>
          <a:stretch>
            <a:fillRect/>
          </a:stretch>
        </p:blipFill>
        <p:spPr bwMode="auto">
          <a:xfrm>
            <a:off x="0" y="-12700"/>
            <a:ext cx="9144000" cy="838200"/>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36866" name="Picture 3" descr="U:\Working Folders\Logos\COP\COP-12\cop-12-logo-web\cop-12-logo-variant-colour-web.png"/>
          <p:cNvPicPr>
            <a:picLocks noChangeAspect="1" noChangeArrowheads="1"/>
          </p:cNvPicPr>
          <p:nvPr/>
        </p:nvPicPr>
        <p:blipFill>
          <a:blip r:embed="rId3" cstate="print"/>
          <a:srcRect/>
          <a:stretch>
            <a:fillRect/>
          </a:stretch>
        </p:blipFill>
        <p:spPr bwMode="auto">
          <a:xfrm>
            <a:off x="8077200" y="157163"/>
            <a:ext cx="838200" cy="909637"/>
          </a:xfrm>
          <a:prstGeom prst="rect">
            <a:avLst/>
          </a:prstGeom>
          <a:noFill/>
          <a:ln w="9525">
            <a:noFill/>
            <a:miter lim="800000"/>
            <a:headEnd/>
            <a:tailEnd/>
          </a:ln>
        </p:spPr>
      </p:pic>
      <p:pic>
        <p:nvPicPr>
          <p:cNvPr id="36869" name="Picture 9" descr="CBD_logo_es-RGB-60"/>
          <p:cNvPicPr>
            <a:picLocks noChangeAspect="1" noChangeArrowheads="1"/>
          </p:cNvPicPr>
          <p:nvPr/>
        </p:nvPicPr>
        <p:blipFill>
          <a:blip r:embed="rId4" cstate="print"/>
          <a:srcRect/>
          <a:stretch>
            <a:fillRect/>
          </a:stretch>
        </p:blipFill>
        <p:spPr bwMode="auto">
          <a:xfrm>
            <a:off x="66675" y="23813"/>
            <a:ext cx="2209800" cy="817562"/>
          </a:xfrm>
          <a:prstGeom prst="rect">
            <a:avLst/>
          </a:prstGeom>
          <a:noFill/>
          <a:ln w="9525">
            <a:noFill/>
            <a:miter lim="800000"/>
            <a:headEnd/>
            <a:tailEnd/>
          </a:ln>
        </p:spPr>
      </p:pic>
      <p:pic>
        <p:nvPicPr>
          <p:cNvPr id="36871" name="Picture 10"/>
          <p:cNvPicPr>
            <a:picLocks noChangeAspect="1" noChangeArrowheads="1"/>
          </p:cNvPicPr>
          <p:nvPr/>
        </p:nvPicPr>
        <p:blipFill>
          <a:blip r:embed="rId5" cstate="print"/>
          <a:srcRect/>
          <a:stretch>
            <a:fillRect/>
          </a:stretch>
        </p:blipFill>
        <p:spPr bwMode="auto">
          <a:xfrm>
            <a:off x="2228850" y="1497012"/>
            <a:ext cx="5327650" cy="255588"/>
          </a:xfrm>
          <a:prstGeom prst="rect">
            <a:avLst/>
          </a:prstGeom>
          <a:noFill/>
          <a:ln w="9525">
            <a:noFill/>
            <a:miter lim="800000"/>
            <a:headEnd/>
            <a:tailEnd/>
          </a:ln>
        </p:spPr>
      </p:pic>
      <p:pic>
        <p:nvPicPr>
          <p:cNvPr id="36872" name="Picture 3" descr="\\Biodiv.org\shares\UserDoc\Working Folders\Logos\Aichi Targets icons\jpg\02.jpg"/>
          <p:cNvPicPr>
            <a:picLocks noChangeAspect="1" noChangeArrowheads="1"/>
          </p:cNvPicPr>
          <p:nvPr/>
        </p:nvPicPr>
        <p:blipFill>
          <a:blip r:embed="rId6" cstate="print"/>
          <a:srcRect/>
          <a:stretch>
            <a:fillRect/>
          </a:stretch>
        </p:blipFill>
        <p:spPr bwMode="auto">
          <a:xfrm>
            <a:off x="304800" y="1447800"/>
            <a:ext cx="1079500" cy="1079500"/>
          </a:xfrm>
          <a:prstGeom prst="rect">
            <a:avLst/>
          </a:prstGeom>
          <a:noFill/>
          <a:ln w="9525">
            <a:noFill/>
            <a:miter lim="800000"/>
            <a:headEnd/>
            <a:tailEnd/>
          </a:ln>
        </p:spPr>
      </p:pic>
      <p:pic>
        <p:nvPicPr>
          <p:cNvPr id="36873" name="Picture 11"/>
          <p:cNvPicPr>
            <a:picLocks noChangeAspect="1" noChangeArrowheads="1"/>
          </p:cNvPicPr>
          <p:nvPr/>
        </p:nvPicPr>
        <p:blipFill>
          <a:blip r:embed="rId7" cstate="print"/>
          <a:srcRect/>
          <a:stretch>
            <a:fillRect/>
          </a:stretch>
        </p:blipFill>
        <p:spPr bwMode="auto">
          <a:xfrm>
            <a:off x="1774825" y="1800225"/>
            <a:ext cx="6076950" cy="4371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 name="Rectangle 15"/>
          <p:cNvSpPr/>
          <p:nvPr/>
        </p:nvSpPr>
        <p:spPr>
          <a:xfrm>
            <a:off x="6162675" y="5565775"/>
            <a:ext cx="2730500" cy="118268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defRPr/>
            </a:pPr>
            <a:endParaRPr lang="en-US" altLang="en-US" sz="1800" smtClean="0">
              <a:solidFill>
                <a:srgbClr val="FFFFFF"/>
              </a:solidFill>
              <a:ea typeface="ＭＳ Ｐゴシック" pitchFamily="34" charset="-128"/>
              <a:cs typeface="Arial" charset="0"/>
            </a:endParaRPr>
          </a:p>
        </p:txBody>
      </p:sp>
      <p:sp>
        <p:nvSpPr>
          <p:cNvPr id="21" name="Rectangle 20"/>
          <p:cNvSpPr/>
          <p:nvPr/>
        </p:nvSpPr>
        <p:spPr>
          <a:xfrm>
            <a:off x="0" y="5541963"/>
            <a:ext cx="2730500" cy="118268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defRPr/>
            </a:pPr>
            <a:endParaRPr lang="en-US" altLang="en-US" sz="1800" smtClean="0">
              <a:solidFill>
                <a:srgbClr val="FFFFFF"/>
              </a:solidFill>
              <a:ea typeface="ＭＳ Ｐゴシック" pitchFamily="34" charset="-128"/>
              <a:cs typeface="Arial" charset="0"/>
            </a:endParaRPr>
          </a:p>
        </p:txBody>
      </p:sp>
      <p:pic>
        <p:nvPicPr>
          <p:cNvPr id="38921" name="Picture 10"/>
          <p:cNvPicPr>
            <a:picLocks noChangeAspect="1" noChangeArrowheads="1"/>
          </p:cNvPicPr>
          <p:nvPr/>
        </p:nvPicPr>
        <p:blipFill>
          <a:blip r:embed="rId3" cstate="print"/>
          <a:srcRect/>
          <a:stretch>
            <a:fillRect/>
          </a:stretch>
        </p:blipFill>
        <p:spPr bwMode="auto">
          <a:xfrm>
            <a:off x="2366962" y="2563812"/>
            <a:ext cx="5329238" cy="255588"/>
          </a:xfrm>
          <a:prstGeom prst="rect">
            <a:avLst/>
          </a:prstGeom>
          <a:noFill/>
          <a:ln w="9525">
            <a:noFill/>
            <a:miter lim="800000"/>
            <a:headEnd/>
            <a:tailEnd/>
          </a:ln>
        </p:spPr>
      </p:pic>
      <p:pic>
        <p:nvPicPr>
          <p:cNvPr id="38922" name="Picture 8" descr="\\Biodiv.org\shares\UserDoc\Working Folders\Logos\Aichi Targets icons\jpg\07.jpg"/>
          <p:cNvPicPr>
            <a:picLocks noChangeAspect="1" noChangeArrowheads="1"/>
          </p:cNvPicPr>
          <p:nvPr/>
        </p:nvPicPr>
        <p:blipFill>
          <a:blip r:embed="rId4" cstate="print"/>
          <a:srcRect/>
          <a:stretch>
            <a:fillRect/>
          </a:stretch>
        </p:blipFill>
        <p:spPr bwMode="auto">
          <a:xfrm>
            <a:off x="0" y="2057400"/>
            <a:ext cx="1079500" cy="1079500"/>
          </a:xfrm>
          <a:prstGeom prst="rect">
            <a:avLst/>
          </a:prstGeom>
          <a:noFill/>
          <a:ln w="9525">
            <a:noFill/>
            <a:miter lim="800000"/>
            <a:headEnd/>
            <a:tailEnd/>
          </a:ln>
        </p:spPr>
      </p:pic>
      <p:pic>
        <p:nvPicPr>
          <p:cNvPr id="38923" name="Picture 12"/>
          <p:cNvPicPr>
            <a:picLocks noChangeAspect="1" noChangeArrowheads="1"/>
          </p:cNvPicPr>
          <p:nvPr/>
        </p:nvPicPr>
        <p:blipFill>
          <a:blip r:embed="rId5" cstate="print"/>
          <a:srcRect/>
          <a:stretch>
            <a:fillRect/>
          </a:stretch>
        </p:blipFill>
        <p:spPr bwMode="auto">
          <a:xfrm>
            <a:off x="1987550" y="2860675"/>
            <a:ext cx="6089650" cy="3540125"/>
          </a:xfrm>
          <a:prstGeom prst="rect">
            <a:avLst/>
          </a:prstGeom>
          <a:noFill/>
          <a:ln w="9525">
            <a:noFill/>
            <a:miter lim="800000"/>
            <a:headEnd/>
            <a:tailEnd/>
          </a:ln>
        </p:spPr>
      </p:pic>
      <p:pic>
        <p:nvPicPr>
          <p:cNvPr id="8" name="Picture 10" descr="CBD_logo_es-RGB-60"/>
          <p:cNvPicPr>
            <a:picLocks noChangeAspect="1" noChangeArrowheads="1"/>
          </p:cNvPicPr>
          <p:nvPr/>
        </p:nvPicPr>
        <p:blipFill>
          <a:blip r:embed="rId6" cstate="print"/>
          <a:srcRect/>
          <a:stretch>
            <a:fillRect/>
          </a:stretch>
        </p:blipFill>
        <p:spPr bwMode="auto">
          <a:xfrm>
            <a:off x="66675" y="127000"/>
            <a:ext cx="2209800" cy="817563"/>
          </a:xfrm>
          <a:prstGeom prst="rect">
            <a:avLst/>
          </a:prstGeom>
          <a:noFill/>
          <a:ln w="9525">
            <a:noFill/>
            <a:miter lim="800000"/>
            <a:headEnd/>
            <a:tailEnd/>
          </a:ln>
        </p:spPr>
      </p:pic>
      <p:pic>
        <p:nvPicPr>
          <p:cNvPr id="9" name="Picture 3" descr="U:\Working Folders\Logos\COP\COP-12\cop-12-logo-web\cop-12-logo-variant-colour-web.png"/>
          <p:cNvPicPr>
            <a:picLocks noChangeAspect="1" noChangeArrowheads="1"/>
          </p:cNvPicPr>
          <p:nvPr/>
        </p:nvPicPr>
        <p:blipFill>
          <a:blip r:embed="rId7" cstate="print"/>
          <a:srcRect/>
          <a:stretch>
            <a:fillRect/>
          </a:stretch>
        </p:blipFill>
        <p:spPr bwMode="auto">
          <a:xfrm>
            <a:off x="8077200" y="157163"/>
            <a:ext cx="838200" cy="9096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 name="Rectangle 15"/>
          <p:cNvSpPr/>
          <p:nvPr/>
        </p:nvSpPr>
        <p:spPr>
          <a:xfrm>
            <a:off x="6162675" y="5565775"/>
            <a:ext cx="2730500" cy="118268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defRPr/>
            </a:pPr>
            <a:endParaRPr lang="en-US" altLang="en-US" sz="1800" smtClean="0">
              <a:solidFill>
                <a:srgbClr val="FFFFFF"/>
              </a:solidFill>
              <a:ea typeface="ＭＳ Ｐゴシック" pitchFamily="34" charset="-128"/>
              <a:cs typeface="Arial" charset="0"/>
            </a:endParaRPr>
          </a:p>
        </p:txBody>
      </p:sp>
      <p:sp>
        <p:nvSpPr>
          <p:cNvPr id="21" name="Rectangle 20"/>
          <p:cNvSpPr/>
          <p:nvPr/>
        </p:nvSpPr>
        <p:spPr>
          <a:xfrm>
            <a:off x="0" y="5541963"/>
            <a:ext cx="2730500" cy="118268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defRPr/>
            </a:pPr>
            <a:endParaRPr lang="en-US" altLang="en-US" sz="1800" smtClean="0">
              <a:solidFill>
                <a:srgbClr val="FFFFFF"/>
              </a:solidFill>
              <a:ea typeface="ＭＳ Ｐゴシック" pitchFamily="34" charset="-128"/>
              <a:cs typeface="Arial" charset="0"/>
            </a:endParaRPr>
          </a:p>
        </p:txBody>
      </p:sp>
      <p:pic>
        <p:nvPicPr>
          <p:cNvPr id="39945" name="Picture 10"/>
          <p:cNvPicPr>
            <a:picLocks noChangeAspect="1" noChangeArrowheads="1"/>
          </p:cNvPicPr>
          <p:nvPr/>
        </p:nvPicPr>
        <p:blipFill>
          <a:blip r:embed="rId3" cstate="print"/>
          <a:srcRect/>
          <a:stretch>
            <a:fillRect/>
          </a:stretch>
        </p:blipFill>
        <p:spPr bwMode="auto">
          <a:xfrm>
            <a:off x="1758950" y="1557338"/>
            <a:ext cx="5329238" cy="255587"/>
          </a:xfrm>
          <a:prstGeom prst="rect">
            <a:avLst/>
          </a:prstGeom>
          <a:noFill/>
          <a:ln w="9525">
            <a:noFill/>
            <a:miter lim="800000"/>
            <a:headEnd/>
            <a:tailEnd/>
          </a:ln>
        </p:spPr>
      </p:pic>
      <p:pic>
        <p:nvPicPr>
          <p:cNvPr id="39946" name="Picture 19" descr="\\Biodiv.org\shares\UserDoc\Working Folders\Logos\Aichi Targets icons\jpg\18.jpg"/>
          <p:cNvPicPr>
            <a:picLocks noChangeAspect="1" noChangeArrowheads="1"/>
          </p:cNvPicPr>
          <p:nvPr/>
        </p:nvPicPr>
        <p:blipFill>
          <a:blip r:embed="rId4" cstate="print"/>
          <a:srcRect/>
          <a:stretch>
            <a:fillRect/>
          </a:stretch>
        </p:blipFill>
        <p:spPr bwMode="auto">
          <a:xfrm>
            <a:off x="0" y="1054100"/>
            <a:ext cx="1079500" cy="1079500"/>
          </a:xfrm>
          <a:prstGeom prst="rect">
            <a:avLst/>
          </a:prstGeom>
          <a:noFill/>
          <a:ln w="9525">
            <a:noFill/>
            <a:miter lim="800000"/>
            <a:headEnd/>
            <a:tailEnd/>
          </a:ln>
        </p:spPr>
      </p:pic>
      <p:pic>
        <p:nvPicPr>
          <p:cNvPr id="39947" name="Picture 12"/>
          <p:cNvPicPr>
            <a:picLocks noChangeAspect="1" noChangeArrowheads="1"/>
          </p:cNvPicPr>
          <p:nvPr/>
        </p:nvPicPr>
        <p:blipFill>
          <a:blip r:embed="rId5" cstate="print"/>
          <a:srcRect/>
          <a:stretch>
            <a:fillRect/>
          </a:stretch>
        </p:blipFill>
        <p:spPr bwMode="auto">
          <a:xfrm>
            <a:off x="1484313" y="2101850"/>
            <a:ext cx="5876925" cy="3308350"/>
          </a:xfrm>
          <a:prstGeom prst="rect">
            <a:avLst/>
          </a:prstGeom>
          <a:noFill/>
          <a:ln w="9525">
            <a:noFill/>
            <a:miter lim="800000"/>
            <a:headEnd/>
            <a:tailEnd/>
          </a:ln>
        </p:spPr>
      </p:pic>
      <p:pic>
        <p:nvPicPr>
          <p:cNvPr id="8" name="Picture 10" descr="CBD_logo_es-RGB-60"/>
          <p:cNvPicPr>
            <a:picLocks noChangeAspect="1" noChangeArrowheads="1"/>
          </p:cNvPicPr>
          <p:nvPr/>
        </p:nvPicPr>
        <p:blipFill>
          <a:blip r:embed="rId6" cstate="print"/>
          <a:srcRect/>
          <a:stretch>
            <a:fillRect/>
          </a:stretch>
        </p:blipFill>
        <p:spPr bwMode="auto">
          <a:xfrm>
            <a:off x="66675" y="127000"/>
            <a:ext cx="2209800" cy="817563"/>
          </a:xfrm>
          <a:prstGeom prst="rect">
            <a:avLst/>
          </a:prstGeom>
          <a:noFill/>
          <a:ln w="9525">
            <a:noFill/>
            <a:miter lim="800000"/>
            <a:headEnd/>
            <a:tailEnd/>
          </a:ln>
        </p:spPr>
      </p:pic>
      <p:pic>
        <p:nvPicPr>
          <p:cNvPr id="9" name="Picture 3" descr="U:\Working Folders\Logos\COP\COP-12\cop-12-logo-web\cop-12-logo-variant-colour-web.png"/>
          <p:cNvPicPr>
            <a:picLocks noChangeAspect="1" noChangeArrowheads="1"/>
          </p:cNvPicPr>
          <p:nvPr/>
        </p:nvPicPr>
        <p:blipFill>
          <a:blip r:embed="rId7" cstate="print"/>
          <a:srcRect/>
          <a:stretch>
            <a:fillRect/>
          </a:stretch>
        </p:blipFill>
        <p:spPr bwMode="auto">
          <a:xfrm>
            <a:off x="8077200" y="157163"/>
            <a:ext cx="838200" cy="9096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40962" name="Title 1"/>
          <p:cNvSpPr>
            <a:spLocks noGrp="1"/>
          </p:cNvSpPr>
          <p:nvPr>
            <p:ph type="title"/>
          </p:nvPr>
        </p:nvSpPr>
        <p:spPr/>
        <p:txBody>
          <a:bodyPr/>
          <a:lstStyle/>
          <a:p>
            <a:pPr algn="r"/>
            <a:r>
              <a:rPr lang="en-US" altLang="en-US" sz="2400" b="1" smtClean="0">
                <a:latin typeface="Arial Narrow" pitchFamily="34" charset="0"/>
                <a:cs typeface="Times New Roman" pitchFamily="18" charset="0"/>
              </a:rPr>
              <a:t>The Convention on Biological Diversity, its Nagoya Protocol  and</a:t>
            </a:r>
            <a:br>
              <a:rPr lang="en-US" altLang="en-US" sz="2400" b="1" smtClean="0">
                <a:latin typeface="Arial Narrow" pitchFamily="34" charset="0"/>
                <a:cs typeface="Times New Roman" pitchFamily="18" charset="0"/>
              </a:rPr>
            </a:br>
            <a:r>
              <a:rPr lang="en-US" altLang="en-US" sz="2400" b="1" smtClean="0">
                <a:latin typeface="Arial Narrow" pitchFamily="34" charset="0"/>
                <a:cs typeface="Times New Roman" pitchFamily="18" charset="0"/>
              </a:rPr>
              <a:t> Indigenous Peoples and Local Communities (IP and LCs)</a:t>
            </a:r>
          </a:p>
        </p:txBody>
      </p:sp>
      <p:sp>
        <p:nvSpPr>
          <p:cNvPr id="40963" name="Slide Number Placeholder 3"/>
          <p:cNvSpPr>
            <a:spLocks noGrp="1"/>
          </p:cNvSpPr>
          <p:nvPr>
            <p:ph type="sldNum" sz="quarter" idx="12"/>
          </p:nvPr>
        </p:nvSpPr>
        <p:spPr bwMode="auto">
          <a:noFill/>
          <a:ln>
            <a:miter lim="800000"/>
            <a:headEnd/>
            <a:tailEnd/>
          </a:ln>
        </p:spPr>
        <p:txBody>
          <a:bodyPr/>
          <a:lstStyle/>
          <a:p>
            <a:fld id="{DBDD9E7E-7667-4D5B-BC89-F2B5DFF3806D}" type="slidenum">
              <a:rPr lang="en-US" altLang="es-ES" smtClean="0"/>
              <a:pPr/>
              <a:t>24</a:t>
            </a:fld>
            <a:endParaRPr lang="en-US" altLang="es-ES" smtClean="0"/>
          </a:p>
        </p:txBody>
      </p:sp>
      <p:pic>
        <p:nvPicPr>
          <p:cNvPr id="40964" name="Picture 4"/>
          <p:cNvPicPr>
            <a:picLocks noGrp="1" noChangeAspect="1" noChangeArrowheads="1"/>
          </p:cNvPicPr>
          <p:nvPr>
            <p:ph sz="half" idx="2"/>
          </p:nvPr>
        </p:nvPicPr>
        <p:blipFill>
          <a:blip r:embed="rId2" cstate="print"/>
          <a:srcRect l="33333" t="21509" r="31250" b="8684"/>
          <a:stretch>
            <a:fillRect/>
          </a:stretch>
        </p:blipFill>
        <p:spPr>
          <a:xfrm>
            <a:off x="5943600" y="1614488"/>
            <a:ext cx="1562100" cy="2400300"/>
          </a:xfrm>
        </p:spPr>
      </p:pic>
      <p:pic>
        <p:nvPicPr>
          <p:cNvPr id="40965" name="Picture 7" descr="Text of the Convention on Biological Diversity"/>
          <p:cNvPicPr>
            <a:picLocks noChangeAspect="1" noChangeArrowheads="1"/>
          </p:cNvPicPr>
          <p:nvPr/>
        </p:nvPicPr>
        <p:blipFill>
          <a:blip r:embed="rId3" cstate="print"/>
          <a:srcRect/>
          <a:stretch>
            <a:fillRect/>
          </a:stretch>
        </p:blipFill>
        <p:spPr bwMode="auto">
          <a:xfrm>
            <a:off x="1079500" y="1614488"/>
            <a:ext cx="1727200" cy="2554287"/>
          </a:xfrm>
          <a:prstGeom prst="rect">
            <a:avLst/>
          </a:prstGeom>
          <a:noFill/>
          <a:ln w="9525">
            <a:noFill/>
            <a:miter lim="800000"/>
            <a:headEnd/>
            <a:tailEnd/>
          </a:ln>
        </p:spPr>
      </p:pic>
      <p:sp>
        <p:nvSpPr>
          <p:cNvPr id="40966" name="Rectangle 6"/>
          <p:cNvSpPr>
            <a:spLocks noChangeArrowheads="1"/>
          </p:cNvSpPr>
          <p:nvPr/>
        </p:nvSpPr>
        <p:spPr bwMode="auto">
          <a:xfrm>
            <a:off x="292100" y="4189413"/>
            <a:ext cx="8269288" cy="2246312"/>
          </a:xfrm>
          <a:prstGeom prst="rect">
            <a:avLst/>
          </a:prstGeom>
          <a:noFill/>
          <a:ln w="9525">
            <a:noFill/>
            <a:miter lim="800000"/>
            <a:headEnd/>
            <a:tailEnd/>
          </a:ln>
        </p:spPr>
        <p:txBody>
          <a:bodyPr>
            <a:spAutoFit/>
          </a:bodyPr>
          <a:lstStyle/>
          <a:p>
            <a:pPr eaLnBrk="0" hangingPunct="0"/>
            <a:r>
              <a:rPr lang="en-US" altLang="es-AR" sz="2000">
                <a:solidFill>
                  <a:srgbClr val="000000"/>
                </a:solidFill>
                <a:latin typeface="Arial Narrow" pitchFamily="34" charset="0"/>
              </a:rPr>
              <a:t>The </a:t>
            </a:r>
            <a:r>
              <a:rPr lang="en-US" altLang="es-AR" sz="2000">
                <a:solidFill>
                  <a:srgbClr val="006600"/>
                </a:solidFill>
                <a:latin typeface="Arial Narrow" pitchFamily="34" charset="0"/>
              </a:rPr>
              <a:t>CBD</a:t>
            </a:r>
            <a:r>
              <a:rPr lang="en-US" altLang="es-AR" sz="2000">
                <a:solidFill>
                  <a:srgbClr val="000000"/>
                </a:solidFill>
                <a:latin typeface="Arial Narrow" pitchFamily="34" charset="0"/>
              </a:rPr>
              <a:t> addresses knowledge, innovations and practices (Traditional Knowledge) and Customary use of Biodiversity of IP and LCs in its Articles 8, paragraph (j), and 10 paragraph (c). COP adopted three indicators including Community-Based Monitoring and Information Systems (CBMIS).</a:t>
            </a:r>
          </a:p>
          <a:p>
            <a:pPr eaLnBrk="0" hangingPunct="0"/>
            <a:r>
              <a:rPr lang="en-US" altLang="es-AR" sz="2000">
                <a:solidFill>
                  <a:srgbClr val="000000"/>
                </a:solidFill>
                <a:latin typeface="Arial Narrow" pitchFamily="34" charset="0"/>
              </a:rPr>
              <a:t>The </a:t>
            </a:r>
            <a:r>
              <a:rPr lang="en-US" altLang="es-AR" sz="2000">
                <a:solidFill>
                  <a:srgbClr val="006600"/>
                </a:solidFill>
                <a:latin typeface="Arial Narrow" pitchFamily="34" charset="0"/>
              </a:rPr>
              <a:t>Nagoya Protocol</a:t>
            </a:r>
            <a:r>
              <a:rPr lang="en-US" altLang="es-AR" sz="2000">
                <a:solidFill>
                  <a:srgbClr val="000000"/>
                </a:solidFill>
                <a:latin typeface="Arial Narrow" pitchFamily="34" charset="0"/>
              </a:rPr>
              <a:t> addresses traditional knowledge associated with genetic resources and the importance of the community protocols in the ABS process.</a:t>
            </a:r>
            <a:endParaRPr lang="en-US" altLang="en-US" sz="2000">
              <a:solidFill>
                <a:srgbClr val="003300"/>
              </a:solidFill>
              <a:latin typeface="Arial Rounded MT Bold" pitchFamily="34" charset="0"/>
            </a:endParaRPr>
          </a:p>
          <a:p>
            <a:pPr eaLnBrk="0" hangingPunct="0"/>
            <a:endParaRPr lang="en-US" altLang="en-US" sz="2000">
              <a:solidFill>
                <a:srgbClr val="003300"/>
              </a:solidFill>
              <a:latin typeface="Arial Rounded MT Bold" pitchFamily="34" charset="0"/>
            </a:endParaRPr>
          </a:p>
        </p:txBody>
      </p:sp>
      <p:pic>
        <p:nvPicPr>
          <p:cNvPr id="40967" name="Picture 13"/>
          <p:cNvPicPr>
            <a:picLocks noChangeAspect="1" noChangeArrowheads="1"/>
          </p:cNvPicPr>
          <p:nvPr/>
        </p:nvPicPr>
        <p:blipFill>
          <a:blip r:embed="rId4" cstate="print"/>
          <a:srcRect/>
          <a:stretch>
            <a:fillRect/>
          </a:stretch>
        </p:blipFill>
        <p:spPr bwMode="auto">
          <a:xfrm>
            <a:off x="3314700" y="1614488"/>
            <a:ext cx="1981200" cy="2479675"/>
          </a:xfrm>
          <a:prstGeom prst="rect">
            <a:avLst/>
          </a:prstGeom>
          <a:noFill/>
          <a:ln w="9525">
            <a:noFill/>
            <a:miter lim="800000"/>
            <a:headEnd/>
            <a:tailEnd/>
          </a:ln>
        </p:spPr>
      </p:pic>
    </p:spTree>
  </p:cSld>
  <p:clrMapOvr>
    <a:masterClrMapping/>
  </p:clrMapOvr>
  <p:transition>
    <p:strips dir="rd"/>
  </p:transition>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41986" name="Title 1"/>
          <p:cNvSpPr>
            <a:spLocks noGrp="1"/>
          </p:cNvSpPr>
          <p:nvPr>
            <p:ph type="title"/>
          </p:nvPr>
        </p:nvSpPr>
        <p:spPr/>
        <p:txBody>
          <a:bodyPr/>
          <a:lstStyle/>
          <a:p>
            <a:pPr algn="r"/>
            <a:r>
              <a:rPr lang="en-GB" altLang="en-US" sz="2400" b="1" smtClean="0"/>
              <a:t>SCBD Activities on Traditional Knowledge (TK) and Customary Sustainable Use of Biological Diversity (CSU) 2015-2016</a:t>
            </a:r>
            <a:endParaRPr lang="en-US" altLang="en-US" sz="2400" smtClean="0"/>
          </a:p>
        </p:txBody>
      </p:sp>
      <p:sp>
        <p:nvSpPr>
          <p:cNvPr id="41987" name="Slide Number Placeholder 4"/>
          <p:cNvSpPr>
            <a:spLocks noGrp="1"/>
          </p:cNvSpPr>
          <p:nvPr>
            <p:ph type="sldNum" sz="quarter" idx="12"/>
          </p:nvPr>
        </p:nvSpPr>
        <p:spPr bwMode="auto">
          <a:noFill/>
          <a:ln>
            <a:miter lim="800000"/>
            <a:headEnd/>
            <a:tailEnd/>
          </a:ln>
        </p:spPr>
        <p:txBody>
          <a:bodyPr/>
          <a:lstStyle/>
          <a:p>
            <a:fld id="{B723D2D9-1CEA-4AA0-AFEB-A9A5B7605AAD}" type="slidenum">
              <a:rPr lang="en-US" altLang="es-ES" smtClean="0"/>
              <a:pPr/>
              <a:t>25</a:t>
            </a:fld>
            <a:endParaRPr lang="en-US" altLang="es-ES" smtClean="0"/>
          </a:p>
        </p:txBody>
      </p:sp>
      <p:pic>
        <p:nvPicPr>
          <p:cNvPr id="41988" name="Picture 5" descr="world"/>
          <p:cNvPicPr>
            <a:picLocks noChangeAspect="1" noChangeArrowheads="1"/>
          </p:cNvPicPr>
          <p:nvPr/>
        </p:nvPicPr>
        <p:blipFill>
          <a:blip r:embed="rId2" cstate="print"/>
          <a:srcRect/>
          <a:stretch>
            <a:fillRect/>
          </a:stretch>
        </p:blipFill>
        <p:spPr bwMode="auto">
          <a:xfrm>
            <a:off x="952500" y="1936750"/>
            <a:ext cx="4540250" cy="2492375"/>
          </a:xfrm>
          <a:prstGeom prst="rect">
            <a:avLst/>
          </a:prstGeom>
          <a:noFill/>
          <a:ln w="9525">
            <a:noFill/>
            <a:miter lim="800000"/>
            <a:headEnd/>
            <a:tailEnd/>
          </a:ln>
        </p:spPr>
      </p:pic>
      <p:sp>
        <p:nvSpPr>
          <p:cNvPr id="41989" name="TextBox 1"/>
          <p:cNvSpPr txBox="1">
            <a:spLocks noChangeArrowheads="1"/>
          </p:cNvSpPr>
          <p:nvPr/>
        </p:nvSpPr>
        <p:spPr bwMode="auto">
          <a:xfrm>
            <a:off x="495300" y="1168400"/>
            <a:ext cx="8064500" cy="1169988"/>
          </a:xfrm>
          <a:prstGeom prst="rect">
            <a:avLst/>
          </a:prstGeom>
          <a:noFill/>
          <a:ln w="9525">
            <a:noFill/>
            <a:miter lim="800000"/>
            <a:headEnd/>
            <a:tailEnd/>
          </a:ln>
        </p:spPr>
        <p:txBody>
          <a:bodyPr>
            <a:spAutoFit/>
          </a:bodyPr>
          <a:lstStyle/>
          <a:p>
            <a:pPr eaLnBrk="0" hangingPunct="0"/>
            <a:r>
              <a:rPr lang="en-GB" altLang="en-US" sz="2000">
                <a:solidFill>
                  <a:srgbClr val="3333FF"/>
                </a:solidFill>
                <a:latin typeface="Arial Narrow" pitchFamily="34" charset="0"/>
                <a:cs typeface="Times New Roman" pitchFamily="18" charset="0"/>
              </a:rPr>
              <a:t>Project: Training Programme on </a:t>
            </a:r>
            <a:r>
              <a:rPr lang="en-GB" altLang="en-US" sz="2000">
                <a:solidFill>
                  <a:srgbClr val="009900"/>
                </a:solidFill>
                <a:latin typeface="Arial Narrow" pitchFamily="34" charset="0"/>
                <a:cs typeface="Times New Roman" pitchFamily="18" charset="0"/>
              </a:rPr>
              <a:t>Community Protocols</a:t>
            </a:r>
            <a:r>
              <a:rPr lang="en-GB" altLang="en-US" sz="2000">
                <a:solidFill>
                  <a:srgbClr val="3333FF"/>
                </a:solidFill>
                <a:latin typeface="Arial Narrow" pitchFamily="34" charset="0"/>
                <a:cs typeface="Times New Roman" pitchFamily="18" charset="0"/>
              </a:rPr>
              <a:t>, </a:t>
            </a:r>
            <a:r>
              <a:rPr lang="en-GB" altLang="en-US" sz="2000">
                <a:solidFill>
                  <a:srgbClr val="CC0066"/>
                </a:solidFill>
                <a:latin typeface="Arial Narrow" pitchFamily="34" charset="0"/>
                <a:cs typeface="Times New Roman" pitchFamily="18" charset="0"/>
              </a:rPr>
              <a:t>Indicators</a:t>
            </a:r>
            <a:r>
              <a:rPr lang="en-GB" altLang="en-US" sz="2000">
                <a:solidFill>
                  <a:srgbClr val="3333FF"/>
                </a:solidFill>
                <a:latin typeface="Arial Narrow" pitchFamily="34" charset="0"/>
                <a:cs typeface="Times New Roman" pitchFamily="18" charset="0"/>
              </a:rPr>
              <a:t> and </a:t>
            </a:r>
            <a:r>
              <a:rPr lang="en-GB" altLang="en-US" sz="2000">
                <a:solidFill>
                  <a:srgbClr val="C00000"/>
                </a:solidFill>
                <a:latin typeface="Arial Narrow" pitchFamily="34" charset="0"/>
                <a:cs typeface="Times New Roman" pitchFamily="18" charset="0"/>
              </a:rPr>
              <a:t>Customary Sustainable Use </a:t>
            </a:r>
            <a:r>
              <a:rPr lang="en-GB" altLang="en-US" sz="2000">
                <a:solidFill>
                  <a:srgbClr val="3333FF"/>
                </a:solidFill>
                <a:latin typeface="Arial Narrow" pitchFamily="34" charset="0"/>
                <a:cs typeface="Times New Roman" pitchFamily="18" charset="0"/>
              </a:rPr>
              <a:t>within the Strategic Plan for Biodiversity 2011-2020</a:t>
            </a:r>
            <a:r>
              <a:rPr lang="en-US" altLang="en-US" sz="2000">
                <a:solidFill>
                  <a:srgbClr val="3333FF"/>
                </a:solidFill>
                <a:latin typeface="Arial Narrow" pitchFamily="34" charset="0"/>
                <a:cs typeface="Times New Roman" pitchFamily="18" charset="0"/>
              </a:rPr>
              <a:t> </a:t>
            </a:r>
            <a:endParaRPr lang="en-GB" altLang="en-US" sz="4800">
              <a:solidFill>
                <a:srgbClr val="3333FF"/>
              </a:solidFill>
              <a:latin typeface="Arial Narrow" pitchFamily="34" charset="0"/>
            </a:endParaRPr>
          </a:p>
          <a:p>
            <a:pPr eaLnBrk="0" hangingPunct="0"/>
            <a:endParaRPr lang="en-US" altLang="en-US" sz="3000">
              <a:solidFill>
                <a:srgbClr val="003300"/>
              </a:solidFill>
              <a:latin typeface="Arial Rounded MT Bold" pitchFamily="34" charset="0"/>
            </a:endParaRPr>
          </a:p>
        </p:txBody>
      </p:sp>
      <p:sp>
        <p:nvSpPr>
          <p:cNvPr id="41990" name="TextBox 2"/>
          <p:cNvSpPr txBox="1">
            <a:spLocks noChangeArrowheads="1"/>
          </p:cNvSpPr>
          <p:nvPr/>
        </p:nvSpPr>
        <p:spPr bwMode="auto">
          <a:xfrm>
            <a:off x="1231900" y="3602038"/>
            <a:ext cx="1714500" cy="646112"/>
          </a:xfrm>
          <a:prstGeom prst="rect">
            <a:avLst/>
          </a:prstGeom>
          <a:noFill/>
          <a:ln w="9525">
            <a:noFill/>
            <a:miter lim="800000"/>
            <a:headEnd/>
            <a:tailEnd/>
          </a:ln>
        </p:spPr>
        <p:txBody>
          <a:bodyPr>
            <a:spAutoFit/>
          </a:bodyPr>
          <a:lstStyle/>
          <a:p>
            <a:pPr eaLnBrk="0" hangingPunct="0"/>
            <a:r>
              <a:rPr lang="en-US" altLang="en-US">
                <a:solidFill>
                  <a:srgbClr val="003300"/>
                </a:solidFill>
                <a:latin typeface="Arial Narrow" pitchFamily="34" charset="0"/>
              </a:rPr>
              <a:t>Lac WS</a:t>
            </a:r>
          </a:p>
          <a:p>
            <a:pPr eaLnBrk="0" hangingPunct="0"/>
            <a:r>
              <a:rPr lang="en-US" altLang="en-US">
                <a:solidFill>
                  <a:srgbClr val="003300"/>
                </a:solidFill>
                <a:latin typeface="Arial Narrow" pitchFamily="34" charset="0"/>
              </a:rPr>
              <a:t>Sept-Oct-2015</a:t>
            </a:r>
          </a:p>
        </p:txBody>
      </p:sp>
      <p:sp>
        <p:nvSpPr>
          <p:cNvPr id="41991" name="Rectangle 3"/>
          <p:cNvSpPr>
            <a:spLocks noChangeArrowheads="1"/>
          </p:cNvSpPr>
          <p:nvPr/>
        </p:nvSpPr>
        <p:spPr bwMode="auto">
          <a:xfrm>
            <a:off x="133350" y="2890838"/>
            <a:ext cx="1606550" cy="830262"/>
          </a:xfrm>
          <a:prstGeom prst="rect">
            <a:avLst/>
          </a:prstGeom>
          <a:noFill/>
          <a:ln w="9525">
            <a:noFill/>
            <a:miter lim="800000"/>
            <a:headEnd/>
            <a:tailEnd/>
          </a:ln>
        </p:spPr>
        <p:txBody>
          <a:bodyPr>
            <a:spAutoFit/>
          </a:bodyPr>
          <a:lstStyle/>
          <a:p>
            <a:pPr eaLnBrk="0" hangingPunct="0"/>
            <a:r>
              <a:rPr lang="en-US" altLang="en-US" sz="1600">
                <a:solidFill>
                  <a:srgbClr val="003300"/>
                </a:solidFill>
                <a:latin typeface="Arial Narrow" pitchFamily="34" charset="0"/>
              </a:rPr>
              <a:t>Global Workshop</a:t>
            </a:r>
          </a:p>
          <a:p>
            <a:pPr eaLnBrk="0" hangingPunct="0"/>
            <a:r>
              <a:rPr lang="en-US" altLang="en-US" sz="1600">
                <a:solidFill>
                  <a:srgbClr val="003300"/>
                </a:solidFill>
                <a:latin typeface="Arial Narrow" pitchFamily="34" charset="0"/>
              </a:rPr>
              <a:t>June 2015 - Guatemala</a:t>
            </a:r>
          </a:p>
        </p:txBody>
      </p:sp>
      <p:sp>
        <p:nvSpPr>
          <p:cNvPr id="41992" name="Rectangle 6"/>
          <p:cNvSpPr>
            <a:spLocks noChangeArrowheads="1"/>
          </p:cNvSpPr>
          <p:nvPr/>
        </p:nvSpPr>
        <p:spPr bwMode="auto">
          <a:xfrm>
            <a:off x="3065463" y="3690938"/>
            <a:ext cx="1463675" cy="738187"/>
          </a:xfrm>
          <a:prstGeom prst="rect">
            <a:avLst/>
          </a:prstGeom>
          <a:noFill/>
          <a:ln w="9525">
            <a:noFill/>
            <a:miter lim="800000"/>
            <a:headEnd/>
            <a:tailEnd/>
          </a:ln>
        </p:spPr>
        <p:txBody>
          <a:bodyPr wrap="none">
            <a:spAutoFit/>
          </a:bodyPr>
          <a:lstStyle/>
          <a:p>
            <a:pPr eaLnBrk="0" hangingPunct="0"/>
            <a:r>
              <a:rPr lang="en-US" altLang="en-US">
                <a:solidFill>
                  <a:srgbClr val="003300"/>
                </a:solidFill>
                <a:latin typeface="Arial Narrow" pitchFamily="34" charset="0"/>
              </a:rPr>
              <a:t>Africa WS</a:t>
            </a:r>
          </a:p>
          <a:p>
            <a:pPr eaLnBrk="0" hangingPunct="0"/>
            <a:r>
              <a:rPr lang="en-US" altLang="en-US">
                <a:solidFill>
                  <a:srgbClr val="003300"/>
                </a:solidFill>
                <a:latin typeface="Arial Narrow" pitchFamily="34" charset="0"/>
              </a:rPr>
              <a:t>Oct-Dec 2015</a:t>
            </a:r>
            <a:r>
              <a:rPr lang="en-US" altLang="en-US" sz="2400">
                <a:solidFill>
                  <a:srgbClr val="003300"/>
                </a:solidFill>
                <a:latin typeface="Arial Rounded MT Bold" pitchFamily="34" charset="0"/>
              </a:rPr>
              <a:t> </a:t>
            </a:r>
          </a:p>
        </p:txBody>
      </p:sp>
      <p:sp>
        <p:nvSpPr>
          <p:cNvPr id="41993" name="Rectangle 14"/>
          <p:cNvSpPr>
            <a:spLocks noChangeArrowheads="1"/>
          </p:cNvSpPr>
          <p:nvPr/>
        </p:nvSpPr>
        <p:spPr bwMode="auto">
          <a:xfrm>
            <a:off x="4762500" y="3013075"/>
            <a:ext cx="1041400" cy="708025"/>
          </a:xfrm>
          <a:prstGeom prst="rect">
            <a:avLst/>
          </a:prstGeom>
          <a:noFill/>
          <a:ln w="9525">
            <a:noFill/>
            <a:miter lim="800000"/>
            <a:headEnd/>
            <a:tailEnd/>
          </a:ln>
        </p:spPr>
        <p:txBody>
          <a:bodyPr wrap="none">
            <a:spAutoFit/>
          </a:bodyPr>
          <a:lstStyle/>
          <a:p>
            <a:pPr algn="ctr">
              <a:spcBef>
                <a:spcPct val="50000"/>
              </a:spcBef>
            </a:pPr>
            <a:r>
              <a:rPr lang="en-US" altLang="en-US" sz="1600">
                <a:latin typeface="Arial Narrow" pitchFamily="34" charset="0"/>
              </a:rPr>
              <a:t>Pacific WS</a:t>
            </a:r>
          </a:p>
          <a:p>
            <a:pPr algn="ctr">
              <a:spcBef>
                <a:spcPct val="50000"/>
              </a:spcBef>
            </a:pPr>
            <a:r>
              <a:rPr lang="en-US" altLang="en-US" sz="1600">
                <a:latin typeface="Arial Narrow" pitchFamily="34" charset="0"/>
              </a:rPr>
              <a:t>June 2016</a:t>
            </a:r>
          </a:p>
        </p:txBody>
      </p:sp>
      <p:sp>
        <p:nvSpPr>
          <p:cNvPr id="41994" name="Rectangle 14"/>
          <p:cNvSpPr>
            <a:spLocks noChangeArrowheads="1"/>
          </p:cNvSpPr>
          <p:nvPr/>
        </p:nvSpPr>
        <p:spPr bwMode="auto">
          <a:xfrm>
            <a:off x="5283200" y="2257425"/>
            <a:ext cx="1096963" cy="708025"/>
          </a:xfrm>
          <a:prstGeom prst="rect">
            <a:avLst/>
          </a:prstGeom>
          <a:noFill/>
          <a:ln w="9525">
            <a:noFill/>
            <a:miter lim="800000"/>
            <a:headEnd/>
            <a:tailEnd/>
          </a:ln>
        </p:spPr>
        <p:txBody>
          <a:bodyPr wrap="none">
            <a:spAutoFit/>
          </a:bodyPr>
          <a:lstStyle/>
          <a:p>
            <a:pPr algn="ctr">
              <a:spcBef>
                <a:spcPct val="50000"/>
              </a:spcBef>
            </a:pPr>
            <a:r>
              <a:rPr lang="en-US" altLang="en-US" sz="1600">
                <a:solidFill>
                  <a:schemeClr val="hlink"/>
                </a:solidFill>
                <a:latin typeface="Arial Narrow" pitchFamily="34" charset="0"/>
              </a:rPr>
              <a:t>Asia WS</a:t>
            </a:r>
          </a:p>
          <a:p>
            <a:pPr algn="ctr">
              <a:spcBef>
                <a:spcPct val="50000"/>
              </a:spcBef>
            </a:pPr>
            <a:r>
              <a:rPr lang="en-US" altLang="en-US" sz="1600">
                <a:solidFill>
                  <a:schemeClr val="hlink"/>
                </a:solidFill>
                <a:latin typeface="Arial Narrow" pitchFamily="34" charset="0"/>
              </a:rPr>
              <a:t>March 2016</a:t>
            </a:r>
          </a:p>
        </p:txBody>
      </p:sp>
      <p:sp>
        <p:nvSpPr>
          <p:cNvPr id="8" name="Rectangle 7"/>
          <p:cNvSpPr/>
          <p:nvPr/>
        </p:nvSpPr>
        <p:spPr>
          <a:xfrm>
            <a:off x="133350" y="4429125"/>
            <a:ext cx="6108700" cy="2032000"/>
          </a:xfrm>
          <a:prstGeom prst="rect">
            <a:avLst/>
          </a:prstGeom>
        </p:spPr>
        <p:style>
          <a:lnRef idx="1">
            <a:schemeClr val="accent5"/>
          </a:lnRef>
          <a:fillRef idx="2">
            <a:schemeClr val="accent5"/>
          </a:fillRef>
          <a:effectRef idx="1">
            <a:schemeClr val="accent5"/>
          </a:effectRef>
          <a:fontRef idx="minor">
            <a:schemeClr val="dk1"/>
          </a:fontRef>
        </p:style>
        <p:txBody>
          <a:bodyPr>
            <a:spAutoFit/>
          </a:bodyPr>
          <a:lstStyle/>
          <a:p>
            <a:pPr marL="342900" indent="-342900" eaLnBrk="0" hangingPunct="0">
              <a:buFont typeface="Wingdings" panose="05000000000000000000" pitchFamily="2" charset="2"/>
              <a:buChar char="ü"/>
              <a:defRPr/>
            </a:pPr>
            <a:r>
              <a:rPr lang="en-US" dirty="0">
                <a:latin typeface="Arial Narrow" panose="020B0606020202030204" pitchFamily="34" charset="0"/>
              </a:rPr>
              <a:t>20 National or Subnational Training Workshops on Community Protocols, CSU and Indicators (5 per region) organized by trainers participants in the regional workshops</a:t>
            </a:r>
          </a:p>
          <a:p>
            <a:pPr marL="342900" indent="-342900" eaLnBrk="0" hangingPunct="0">
              <a:buFont typeface="Wingdings" panose="05000000000000000000" pitchFamily="2" charset="2"/>
              <a:buChar char="ü"/>
              <a:defRPr/>
            </a:pPr>
            <a:r>
              <a:rPr lang="en-US" dirty="0">
                <a:latin typeface="Arial Narrow" panose="020B0606020202030204" pitchFamily="34" charset="0"/>
              </a:rPr>
              <a:t>10 training materials/resources on Community Protocols, CSU and Indicators for national and subnational training workshops  in Indigenous languages developed by trainers participants in the regional workshops</a:t>
            </a:r>
          </a:p>
        </p:txBody>
      </p:sp>
      <p:sp>
        <p:nvSpPr>
          <p:cNvPr id="9" name="TextBox 8"/>
          <p:cNvSpPr txBox="1"/>
          <p:nvPr/>
        </p:nvSpPr>
        <p:spPr>
          <a:xfrm>
            <a:off x="6496050" y="1993900"/>
            <a:ext cx="2457450" cy="4402138"/>
          </a:xfrm>
          <a:prstGeom prst="rect">
            <a:avLst/>
          </a:prstGeom>
        </p:spPr>
        <p:style>
          <a:lnRef idx="1">
            <a:schemeClr val="accent3"/>
          </a:lnRef>
          <a:fillRef idx="2">
            <a:schemeClr val="accent3"/>
          </a:fillRef>
          <a:effectRef idx="1">
            <a:schemeClr val="accent3"/>
          </a:effectRef>
          <a:fontRef idx="minor">
            <a:schemeClr val="dk1"/>
          </a:fontRef>
        </p:style>
        <p:txBody>
          <a:bodyPr>
            <a:spAutoFit/>
          </a:bodyPr>
          <a:lstStyle/>
          <a:p>
            <a:pPr marL="0" lvl="1" eaLnBrk="0" hangingPunct="0">
              <a:defRPr/>
            </a:pPr>
            <a:r>
              <a:rPr lang="en-US" sz="1400" dirty="0">
                <a:latin typeface="Arial Narrow" panose="020B0606020202030204" pitchFamily="34" charset="0"/>
              </a:rPr>
              <a:t>Participants will be able to develop:</a:t>
            </a:r>
          </a:p>
          <a:p>
            <a:pPr marL="0" lvl="1" eaLnBrk="0" hangingPunct="0">
              <a:defRPr/>
            </a:pPr>
            <a:endParaRPr lang="en-US" sz="1400" dirty="0">
              <a:latin typeface="Arial Narrow" panose="020B0606020202030204" pitchFamily="34" charset="0"/>
            </a:endParaRPr>
          </a:p>
          <a:p>
            <a:pPr marL="285750" lvl="1" indent="-285750" eaLnBrk="0" hangingPunct="0">
              <a:buFont typeface="Wingdings" panose="05000000000000000000" pitchFamily="2" charset="2"/>
              <a:buChar char="ü"/>
              <a:defRPr/>
            </a:pPr>
            <a:r>
              <a:rPr lang="en-US" sz="1400" dirty="0">
                <a:latin typeface="Arial Narrow" panose="020B0606020202030204" pitchFamily="34" charset="0"/>
              </a:rPr>
              <a:t> Community Protocols on traditional knowledge and will contribute to the process of entering into force of the Nagoya Protocol on Access and Benefit Sharing (ABS)</a:t>
            </a:r>
          </a:p>
          <a:p>
            <a:pPr marL="0" lvl="1" eaLnBrk="0" hangingPunct="0">
              <a:defRPr/>
            </a:pPr>
            <a:endParaRPr lang="en-US" sz="1400" dirty="0">
              <a:latin typeface="Arial Narrow" panose="020B0606020202030204" pitchFamily="34" charset="0"/>
            </a:endParaRPr>
          </a:p>
          <a:p>
            <a:pPr marL="285750" lvl="1" indent="-285750" eaLnBrk="0" hangingPunct="0">
              <a:buFont typeface="Wingdings" panose="05000000000000000000" pitchFamily="2" charset="2"/>
              <a:buChar char="ü"/>
              <a:defRPr/>
            </a:pPr>
            <a:r>
              <a:rPr lang="en-US" sz="1400" dirty="0"/>
              <a:t>Use indicators on TK and CSU of biodiversity </a:t>
            </a:r>
            <a:r>
              <a:rPr lang="en-GB" sz="1400" dirty="0"/>
              <a:t>including Community-Based Monitoring and Information Systems (</a:t>
            </a:r>
            <a:r>
              <a:rPr lang="en-GB" sz="1400" dirty="0" err="1"/>
              <a:t>CBMIS</a:t>
            </a:r>
            <a:r>
              <a:rPr lang="en-GB" sz="1400" dirty="0"/>
              <a:t>) </a:t>
            </a:r>
            <a:r>
              <a:rPr lang="en-US" sz="1400" dirty="0"/>
              <a:t>and assess the implementation of Target 18 of the Strategic Plan for Biodiversity. </a:t>
            </a:r>
            <a:endParaRPr lang="en-US" sz="1400" dirty="0">
              <a:latin typeface="Arial Narrow" panose="020B0606020202030204" pitchFamily="34" charset="0"/>
            </a:endParaRPr>
          </a:p>
        </p:txBody>
      </p:sp>
      <p:pic>
        <p:nvPicPr>
          <p:cNvPr id="41997" name="Picture 14" descr="\\Biodiv.org\shares\UserDoc\Working Folders\Logos\Japan Biodiversity Fund\Japan_Fund_Logo\English\logo\jpeg\JBF_e_D 2.jpg"/>
          <p:cNvPicPr>
            <a:picLocks noChangeAspect="1" noChangeArrowheads="1"/>
          </p:cNvPicPr>
          <p:nvPr/>
        </p:nvPicPr>
        <p:blipFill>
          <a:blip r:embed="rId3" cstate="print"/>
          <a:srcRect/>
          <a:stretch>
            <a:fillRect/>
          </a:stretch>
        </p:blipFill>
        <p:spPr bwMode="auto">
          <a:xfrm>
            <a:off x="160338" y="1903413"/>
            <a:ext cx="879475" cy="798512"/>
          </a:xfrm>
          <a:prstGeom prst="rect">
            <a:avLst/>
          </a:prstGeom>
          <a:noFill/>
          <a:ln w="9525">
            <a:noFill/>
            <a:miter lim="800000"/>
            <a:headEnd/>
            <a:tailEnd/>
          </a:ln>
        </p:spPr>
      </p:pic>
    </p:spTree>
  </p:cSld>
  <p:clrMapOvr>
    <a:masterClrMapping/>
  </p:clrMapOvr>
  <p:transition>
    <p:strips dir="rd"/>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1" name="Rectangle 20"/>
          <p:cNvSpPr/>
          <p:nvPr/>
        </p:nvSpPr>
        <p:spPr>
          <a:xfrm>
            <a:off x="0" y="5541963"/>
            <a:ext cx="2730500" cy="118268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defRPr/>
            </a:pPr>
            <a:endParaRPr lang="en-US" altLang="en-US" sz="1800" smtClean="0">
              <a:solidFill>
                <a:srgbClr val="FFFFFF"/>
              </a:solidFill>
              <a:ea typeface="ＭＳ Ｐゴシック" pitchFamily="34" charset="-128"/>
              <a:cs typeface="Arial" charset="0"/>
            </a:endParaRPr>
          </a:p>
        </p:txBody>
      </p:sp>
      <p:pic>
        <p:nvPicPr>
          <p:cNvPr id="43012" name="Picture 3" descr="\\Biodiv.org\shares\UserDoc\Working Folders\Logos\Aichi Targets icons\jpg\20.jpg"/>
          <p:cNvPicPr>
            <a:picLocks noChangeAspect="1" noChangeArrowheads="1"/>
          </p:cNvPicPr>
          <p:nvPr/>
        </p:nvPicPr>
        <p:blipFill>
          <a:blip r:embed="rId3" cstate="print"/>
          <a:srcRect/>
          <a:stretch>
            <a:fillRect/>
          </a:stretch>
        </p:blipFill>
        <p:spPr bwMode="auto">
          <a:xfrm>
            <a:off x="0" y="1084262"/>
            <a:ext cx="1354137" cy="1354138"/>
          </a:xfrm>
          <a:prstGeom prst="rect">
            <a:avLst/>
          </a:prstGeom>
          <a:noFill/>
          <a:ln w="9525">
            <a:noFill/>
            <a:miter lim="800000"/>
            <a:headEnd/>
            <a:tailEnd/>
          </a:ln>
        </p:spPr>
      </p:pic>
      <p:pic>
        <p:nvPicPr>
          <p:cNvPr id="43016" name="Picture 10"/>
          <p:cNvPicPr>
            <a:picLocks noChangeAspect="1" noChangeArrowheads="1"/>
          </p:cNvPicPr>
          <p:nvPr/>
        </p:nvPicPr>
        <p:blipFill>
          <a:blip r:embed="rId4" cstate="print"/>
          <a:srcRect/>
          <a:stretch>
            <a:fillRect/>
          </a:stretch>
        </p:blipFill>
        <p:spPr bwMode="auto">
          <a:xfrm>
            <a:off x="1906588" y="2438400"/>
            <a:ext cx="5329237" cy="255588"/>
          </a:xfrm>
          <a:prstGeom prst="rect">
            <a:avLst/>
          </a:prstGeom>
          <a:noFill/>
          <a:ln w="9525">
            <a:noFill/>
            <a:miter lim="800000"/>
            <a:headEnd/>
            <a:tailEnd/>
          </a:ln>
        </p:spPr>
      </p:pic>
      <p:pic>
        <p:nvPicPr>
          <p:cNvPr id="43017" name="Picture 11"/>
          <p:cNvPicPr>
            <a:picLocks noChangeAspect="1" noChangeArrowheads="1"/>
          </p:cNvPicPr>
          <p:nvPr/>
        </p:nvPicPr>
        <p:blipFill>
          <a:blip r:embed="rId5" cstate="print"/>
          <a:srcRect/>
          <a:stretch>
            <a:fillRect/>
          </a:stretch>
        </p:blipFill>
        <p:spPr bwMode="auto">
          <a:xfrm>
            <a:off x="1304925" y="2895600"/>
            <a:ext cx="6604000" cy="1281113"/>
          </a:xfrm>
          <a:prstGeom prst="rect">
            <a:avLst/>
          </a:prstGeom>
          <a:noFill/>
          <a:ln w="9525">
            <a:noFill/>
            <a:miter lim="800000"/>
            <a:headEnd/>
            <a:tailEnd/>
          </a:ln>
        </p:spPr>
      </p:pic>
      <p:pic>
        <p:nvPicPr>
          <p:cNvPr id="7" name="Picture 10" descr="CBD_logo_es-RGB-60"/>
          <p:cNvPicPr>
            <a:picLocks noChangeAspect="1" noChangeArrowheads="1"/>
          </p:cNvPicPr>
          <p:nvPr/>
        </p:nvPicPr>
        <p:blipFill>
          <a:blip r:embed="rId6" cstate="print"/>
          <a:srcRect/>
          <a:stretch>
            <a:fillRect/>
          </a:stretch>
        </p:blipFill>
        <p:spPr bwMode="auto">
          <a:xfrm>
            <a:off x="66675" y="127000"/>
            <a:ext cx="2209800" cy="817563"/>
          </a:xfrm>
          <a:prstGeom prst="rect">
            <a:avLst/>
          </a:prstGeom>
          <a:noFill/>
          <a:ln w="9525">
            <a:noFill/>
            <a:miter lim="800000"/>
            <a:headEnd/>
            <a:tailEnd/>
          </a:ln>
        </p:spPr>
      </p:pic>
      <p:pic>
        <p:nvPicPr>
          <p:cNvPr id="8" name="Picture 3" descr="U:\Working Folders\Logos\COP\COP-12\cop-12-logo-web\cop-12-logo-variant-colour-web.png"/>
          <p:cNvPicPr>
            <a:picLocks noChangeAspect="1" noChangeArrowheads="1"/>
          </p:cNvPicPr>
          <p:nvPr/>
        </p:nvPicPr>
        <p:blipFill>
          <a:blip r:embed="rId7" cstate="print"/>
          <a:srcRect/>
          <a:stretch>
            <a:fillRect/>
          </a:stretch>
        </p:blipFill>
        <p:spPr bwMode="auto">
          <a:xfrm>
            <a:off x="8077200" y="233363"/>
            <a:ext cx="838200" cy="9096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44034" name="ZoneTexte 2"/>
          <p:cNvSpPr txBox="1">
            <a:spLocks noChangeArrowheads="1"/>
          </p:cNvSpPr>
          <p:nvPr/>
        </p:nvSpPr>
        <p:spPr bwMode="auto">
          <a:xfrm>
            <a:off x="152400" y="825500"/>
            <a:ext cx="8813800" cy="762000"/>
          </a:xfrm>
          <a:prstGeom prst="rect">
            <a:avLst/>
          </a:prstGeom>
          <a:noFill/>
          <a:ln w="9525">
            <a:noFill/>
            <a:miter lim="800000"/>
            <a:headEnd/>
            <a:tailEnd/>
          </a:ln>
        </p:spPr>
        <p:txBody>
          <a:bodyPr anchor="ctr"/>
          <a:lstStyle/>
          <a:p>
            <a:pPr algn="ctr"/>
            <a:r>
              <a:rPr lang="es-AR" altLang="en-US" sz="2800" b="1">
                <a:solidFill>
                  <a:srgbClr val="147B33"/>
                </a:solidFill>
                <a:ea typeface="ＭＳ Ｐゴシック" pitchFamily="34" charset="-128"/>
              </a:rPr>
              <a:t>COP12: Estrategia para la Movilización de Recursos</a:t>
            </a:r>
          </a:p>
        </p:txBody>
      </p:sp>
      <p:sp>
        <p:nvSpPr>
          <p:cNvPr id="44035" name="Rectangle 1"/>
          <p:cNvSpPr>
            <a:spLocks noChangeArrowheads="1"/>
          </p:cNvSpPr>
          <p:nvPr/>
        </p:nvSpPr>
        <p:spPr bwMode="auto">
          <a:xfrm>
            <a:off x="312738" y="1625600"/>
            <a:ext cx="8374062" cy="4494213"/>
          </a:xfrm>
          <a:prstGeom prst="rect">
            <a:avLst/>
          </a:prstGeom>
          <a:noFill/>
          <a:ln w="9525">
            <a:noFill/>
            <a:miter lim="800000"/>
            <a:headEnd/>
            <a:tailEnd/>
          </a:ln>
        </p:spPr>
        <p:txBody>
          <a:bodyPr>
            <a:spAutoFit/>
          </a:bodyPr>
          <a:lstStyle/>
          <a:p>
            <a:pPr marL="457200" indent="-457200">
              <a:buFont typeface="Arial" charset="0"/>
              <a:buChar char="•"/>
            </a:pPr>
            <a:r>
              <a:rPr lang="es-AR" altLang="en-US" sz="2600"/>
              <a:t>Metas para la movilización de recursos</a:t>
            </a:r>
          </a:p>
          <a:p>
            <a:pPr marL="457200" indent="-457200">
              <a:buFont typeface="Arial" charset="0"/>
              <a:buChar char="•"/>
            </a:pPr>
            <a:r>
              <a:rPr lang="es-AR" altLang="en-US" sz="2600"/>
              <a:t>Extensión de la Estrategia para la movilización de recursos con actividades concretas</a:t>
            </a:r>
          </a:p>
          <a:p>
            <a:pPr marL="457200" indent="-457200">
              <a:buFont typeface="Arial" charset="0"/>
              <a:buChar char="•"/>
            </a:pPr>
            <a:r>
              <a:rPr lang="es-AR" altLang="en-US" sz="2600"/>
              <a:t>Lineamientos voluntarios en salvaguardias</a:t>
            </a:r>
          </a:p>
          <a:p>
            <a:pPr marL="457200" indent="-457200">
              <a:buFont typeface="Arial" charset="0"/>
              <a:buChar char="•"/>
            </a:pPr>
            <a:r>
              <a:rPr lang="es-AR" altLang="en-US" sz="2600"/>
              <a:t>Modalidades e hitos para la reforma de incentivos </a:t>
            </a:r>
            <a:r>
              <a:rPr lang="es-AR" altLang="en-US" sz="2200"/>
              <a:t>(meta 3)</a:t>
            </a:r>
          </a:p>
          <a:p>
            <a:pPr marL="457200" indent="-457200">
              <a:buFont typeface="Arial" charset="0"/>
              <a:buChar char="•"/>
            </a:pPr>
            <a:r>
              <a:rPr lang="es-AR" altLang="en-US" sz="2600"/>
              <a:t>Reporte financiero, transparencia y acceso a la información</a:t>
            </a:r>
          </a:p>
          <a:p>
            <a:pPr marL="457200" indent="-457200">
              <a:buFont typeface="Arial" charset="0"/>
              <a:buChar char="•"/>
            </a:pPr>
            <a:r>
              <a:rPr lang="es-AR" altLang="en-US" sz="2600"/>
              <a:t>Acción colectiva de pueblos indígenas y comunidades locales</a:t>
            </a:r>
          </a:p>
          <a:p>
            <a:pPr marL="457200" indent="-457200">
              <a:buFont typeface="Arial" charset="0"/>
              <a:buChar char="•"/>
            </a:pPr>
            <a:r>
              <a:rPr lang="es-AR" altLang="en-US" sz="2600"/>
              <a:t>Reporte de monitoreo global</a:t>
            </a:r>
          </a:p>
          <a:p>
            <a:pPr marL="457200" indent="-457200">
              <a:buFont typeface="Arial" charset="0"/>
              <a:buChar char="•"/>
            </a:pPr>
            <a:r>
              <a:rPr lang="es-AR" altLang="en-US" sz="2600"/>
              <a:t>Apoyo técnico y desarrollo de capacidades</a:t>
            </a:r>
          </a:p>
        </p:txBody>
      </p:sp>
      <p:pic>
        <p:nvPicPr>
          <p:cNvPr id="44036" name="Picture 3"/>
          <p:cNvPicPr>
            <a:picLocks noChangeAspect="1" noChangeArrowheads="1"/>
          </p:cNvPicPr>
          <p:nvPr/>
        </p:nvPicPr>
        <p:blipFill>
          <a:blip r:embed="rId3" cstate="print"/>
          <a:srcRect b="83446"/>
          <a:stretch>
            <a:fillRect/>
          </a:stretch>
        </p:blipFill>
        <p:spPr bwMode="auto">
          <a:xfrm>
            <a:off x="0" y="-12700"/>
            <a:ext cx="9144000" cy="838200"/>
          </a:xfrm>
          <a:prstGeom prst="rect">
            <a:avLst/>
          </a:prstGeom>
          <a:noFill/>
          <a:ln w="9525">
            <a:noFill/>
            <a:miter lim="800000"/>
            <a:headEnd/>
            <a:tailEnd/>
          </a:ln>
        </p:spPr>
      </p:pic>
      <p:pic>
        <p:nvPicPr>
          <p:cNvPr id="44037" name="Picture 3" descr="U:\Working Folders\Logos\COP\COP-12\cop-12-logo-web\cop-12-logo-variant-colour-web.png"/>
          <p:cNvPicPr>
            <a:picLocks noChangeAspect="1" noChangeArrowheads="1"/>
          </p:cNvPicPr>
          <p:nvPr/>
        </p:nvPicPr>
        <p:blipFill>
          <a:blip r:embed="rId4" cstate="print"/>
          <a:srcRect/>
          <a:stretch>
            <a:fillRect/>
          </a:stretch>
        </p:blipFill>
        <p:spPr bwMode="auto">
          <a:xfrm>
            <a:off x="8153400" y="5875338"/>
            <a:ext cx="838200" cy="909637"/>
          </a:xfrm>
          <a:prstGeom prst="rect">
            <a:avLst/>
          </a:prstGeom>
          <a:noFill/>
          <a:ln w="9525">
            <a:noFill/>
            <a:miter lim="800000"/>
            <a:headEnd/>
            <a:tailEnd/>
          </a:ln>
        </p:spPr>
      </p:pic>
    </p:spTree>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 name="Rectangle 15"/>
          <p:cNvSpPr/>
          <p:nvPr/>
        </p:nvSpPr>
        <p:spPr>
          <a:xfrm>
            <a:off x="6162675" y="5565775"/>
            <a:ext cx="2730500" cy="118268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defRPr/>
            </a:pPr>
            <a:endParaRPr lang="en-US" altLang="en-US" sz="1800" smtClean="0">
              <a:solidFill>
                <a:srgbClr val="FFFFFF"/>
              </a:solidFill>
              <a:ea typeface="ＭＳ Ｐゴシック" pitchFamily="34" charset="-128"/>
              <a:cs typeface="Arial" charset="0"/>
            </a:endParaRPr>
          </a:p>
        </p:txBody>
      </p:sp>
      <p:sp>
        <p:nvSpPr>
          <p:cNvPr id="7" name="TextBox 5"/>
          <p:cNvSpPr txBox="1">
            <a:spLocks noChangeArrowheads="1"/>
          </p:cNvSpPr>
          <p:nvPr/>
        </p:nvSpPr>
        <p:spPr bwMode="auto">
          <a:xfrm>
            <a:off x="881063" y="914400"/>
            <a:ext cx="7543800" cy="708025"/>
          </a:xfrm>
          <a:prstGeom prst="rect">
            <a:avLst/>
          </a:prstGeom>
          <a:noFill/>
          <a:ln>
            <a:noFill/>
          </a:ln>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eaLnBrk="1" hangingPunct="1">
              <a:defRPr/>
            </a:pPr>
            <a:r>
              <a:rPr lang="pt-BR" altLang="en-US" sz="4000" b="1" dirty="0" smtClean="0">
                <a:solidFill>
                  <a:srgbClr val="008000"/>
                </a:solidFill>
              </a:rPr>
              <a:t>Progreso insignificante</a:t>
            </a:r>
            <a:endParaRPr lang="en-US" altLang="en-US" sz="4000" b="1" dirty="0">
              <a:solidFill>
                <a:srgbClr val="003300"/>
              </a:solidFill>
              <a:latin typeface="+mj-lt"/>
              <a:ea typeface="+mj-ea"/>
              <a:cs typeface="+mj-cs"/>
            </a:endParaRPr>
          </a:p>
        </p:txBody>
      </p:sp>
      <p:pic>
        <p:nvPicPr>
          <p:cNvPr id="45062" name="Picture 4" descr="\\Biodiv.org\shares\UserDoc\Working Folders\Logos\Aichi Targets icons\jpg\03.jpg"/>
          <p:cNvPicPr>
            <a:picLocks noChangeAspect="1" noChangeArrowheads="1"/>
          </p:cNvPicPr>
          <p:nvPr/>
        </p:nvPicPr>
        <p:blipFill>
          <a:blip r:embed="rId3" cstate="print">
            <a:extLst>
              <a:ext uri="{28A0092B-C50C-407E-A947-70E740481C1C}">
                <a14:useLocalDpi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val="0"/>
              </a:ext>
            </a:extLst>
          </a:blip>
          <a:srcRect/>
          <a:stretch>
            <a:fillRect/>
          </a:stretch>
        </p:blipFill>
        <p:spPr bwMode="auto">
          <a:xfrm>
            <a:off x="881063" y="2895600"/>
            <a:ext cx="1079500" cy="1079500"/>
          </a:xfrm>
          <a:prstGeom prst="rect">
            <a:avLst/>
          </a:prstGeom>
          <a:noFill/>
          <a:ln>
            <a:noFill/>
          </a:ln>
          <a:extLst>
            <a:ext uri="{909E8E84-426E-40DD-AFC4-6F175D3DCCD1}">
              <a14:hiddenFill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a:solidFill>
                  <a:srgbClr val="FFFFFF"/>
                </a:solidFill>
              </a14:hiddenFill>
            </a:ext>
            <a:ext uri="{91240B29-F687-4F45-9708-019B960494DF}">
              <a14:hiddenLine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w="9525">
                <a:solidFill>
                  <a:srgbClr val="000000"/>
                </a:solidFill>
                <a:miter lim="800000"/>
                <a:headEnd/>
                <a:tailEnd/>
              </a14:hiddenLine>
            </a:ext>
          </a:extLst>
        </p:spPr>
      </p:pic>
      <p:pic>
        <p:nvPicPr>
          <p:cNvPr id="45063" name="Picture 5" descr="\\Biodiv.org\shares\UserDoc\Working Folders\Logos\Aichi Targets icons\jpg\04.jpg"/>
          <p:cNvPicPr>
            <a:picLocks noChangeAspect="1" noChangeArrowheads="1"/>
          </p:cNvPicPr>
          <p:nvPr/>
        </p:nvPicPr>
        <p:blipFill>
          <a:blip r:embed="rId4" cstate="print">
            <a:extLst>
              <a:ext uri="{28A0092B-C50C-407E-A947-70E740481C1C}">
                <a14:useLocalDpi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val="0"/>
              </a:ext>
            </a:extLst>
          </a:blip>
          <a:srcRect/>
          <a:stretch>
            <a:fillRect/>
          </a:stretch>
        </p:blipFill>
        <p:spPr bwMode="auto">
          <a:xfrm>
            <a:off x="2133600" y="2895600"/>
            <a:ext cx="1079500" cy="1079500"/>
          </a:xfrm>
          <a:prstGeom prst="rect">
            <a:avLst/>
          </a:prstGeom>
          <a:noFill/>
          <a:ln>
            <a:noFill/>
          </a:ln>
          <a:extLst>
            <a:ext uri="{909E8E84-426E-40DD-AFC4-6F175D3DCCD1}">
              <a14:hiddenFill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a:solidFill>
                  <a:srgbClr val="FFFFFF"/>
                </a:solidFill>
              </a14:hiddenFill>
            </a:ext>
            <a:ext uri="{91240B29-F687-4F45-9708-019B960494DF}">
              <a14:hiddenLine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w="9525">
                <a:solidFill>
                  <a:srgbClr val="000000"/>
                </a:solidFill>
                <a:miter lim="800000"/>
                <a:headEnd/>
                <a:tailEnd/>
              </a14:hiddenLine>
            </a:ext>
          </a:extLst>
        </p:spPr>
      </p:pic>
      <p:pic>
        <p:nvPicPr>
          <p:cNvPr id="45064" name="Picture 7" descr="\\Biodiv.org\shares\UserDoc\Working Folders\Logos\Aichi Targets icons\jpg\06.jpg"/>
          <p:cNvPicPr>
            <a:picLocks noChangeAspect="1" noChangeArrowheads="1"/>
          </p:cNvPicPr>
          <p:nvPr/>
        </p:nvPicPr>
        <p:blipFill>
          <a:blip r:embed="rId5" cstate="print">
            <a:extLst>
              <a:ext uri="{28A0092B-C50C-407E-A947-70E740481C1C}">
                <a14:useLocalDpi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val="0"/>
              </a:ext>
            </a:extLst>
          </a:blip>
          <a:srcRect/>
          <a:stretch>
            <a:fillRect/>
          </a:stretch>
        </p:blipFill>
        <p:spPr bwMode="auto">
          <a:xfrm>
            <a:off x="3573463" y="2886419"/>
            <a:ext cx="1079500" cy="1079500"/>
          </a:xfrm>
          <a:prstGeom prst="rect">
            <a:avLst/>
          </a:prstGeom>
          <a:noFill/>
          <a:ln>
            <a:noFill/>
          </a:ln>
          <a:extLst>
            <a:ext uri="{909E8E84-426E-40DD-AFC4-6F175D3DCCD1}">
              <a14:hiddenFill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a:solidFill>
                  <a:srgbClr val="FFFFFF"/>
                </a:solidFill>
              </a14:hiddenFill>
            </a:ext>
            <a:ext uri="{91240B29-F687-4F45-9708-019B960494DF}">
              <a14:hiddenLine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w="9525">
                <a:solidFill>
                  <a:srgbClr val="000000"/>
                </a:solidFill>
                <a:miter lim="800000"/>
                <a:headEnd/>
                <a:tailEnd/>
              </a14:hiddenLine>
            </a:ext>
          </a:extLst>
        </p:spPr>
      </p:pic>
      <p:pic>
        <p:nvPicPr>
          <p:cNvPr id="45065" name="Picture 16" descr="\\Biodiv.org\shares\UserDoc\Working Folders\Logos\Aichi Targets icons\jpg\15.jpg"/>
          <p:cNvPicPr>
            <a:picLocks noChangeAspect="1" noChangeArrowheads="1"/>
          </p:cNvPicPr>
          <p:nvPr/>
        </p:nvPicPr>
        <p:blipFill>
          <a:blip r:embed="rId6" cstate="print">
            <a:extLst>
              <a:ext uri="{28A0092B-C50C-407E-A947-70E740481C1C}">
                <a14:useLocalDpi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val="0"/>
              </a:ext>
            </a:extLst>
          </a:blip>
          <a:srcRect/>
          <a:stretch>
            <a:fillRect/>
          </a:stretch>
        </p:blipFill>
        <p:spPr bwMode="auto">
          <a:xfrm>
            <a:off x="7477431" y="2829422"/>
            <a:ext cx="1079500" cy="1079500"/>
          </a:xfrm>
          <a:prstGeom prst="rect">
            <a:avLst/>
          </a:prstGeom>
          <a:noFill/>
          <a:ln>
            <a:noFill/>
          </a:ln>
          <a:extLst>
            <a:ext uri="{909E8E84-426E-40DD-AFC4-6F175D3DCCD1}">
              <a14:hiddenFill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a:solidFill>
                  <a:srgbClr val="FFFFFF"/>
                </a:solidFill>
              </a14:hiddenFill>
            </a:ext>
            <a:ext uri="{91240B29-F687-4F45-9708-019B960494DF}">
              <a14:hiddenLine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w="9525">
                <a:solidFill>
                  <a:srgbClr val="000000"/>
                </a:solidFill>
                <a:miter lim="800000"/>
                <a:headEnd/>
                <a:tailEnd/>
              </a14:hiddenLine>
            </a:ext>
          </a:extLst>
        </p:spPr>
      </p:pic>
      <p:pic>
        <p:nvPicPr>
          <p:cNvPr id="45066" name="Picture 10" descr="\\Biodiv.org\shares\UserDoc\Working Folders\Logos\Aichi Targets icons\jpg\09.jpg"/>
          <p:cNvPicPr>
            <a:picLocks noChangeAspect="1" noChangeArrowheads="1"/>
          </p:cNvPicPr>
          <p:nvPr/>
        </p:nvPicPr>
        <p:blipFill>
          <a:blip r:embed="rId7" cstate="print">
            <a:extLst>
              <a:ext uri="{28A0092B-C50C-407E-A947-70E740481C1C}">
                <a14:useLocalDpi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val="0"/>
              </a:ext>
            </a:extLst>
          </a:blip>
          <a:srcRect/>
          <a:stretch>
            <a:fillRect/>
          </a:stretch>
        </p:blipFill>
        <p:spPr bwMode="auto">
          <a:xfrm>
            <a:off x="4908014" y="2886419"/>
            <a:ext cx="1079500" cy="1079500"/>
          </a:xfrm>
          <a:prstGeom prst="rect">
            <a:avLst/>
          </a:prstGeom>
          <a:noFill/>
          <a:ln>
            <a:noFill/>
          </a:ln>
          <a:extLst>
            <a:ext uri="{909E8E84-426E-40DD-AFC4-6F175D3DCCD1}">
              <a14:hiddenFill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a:solidFill>
                  <a:srgbClr val="FFFFFF"/>
                </a:solidFill>
              </a14:hiddenFill>
            </a:ext>
            <a:ext uri="{91240B29-F687-4F45-9708-019B960494DF}">
              <a14:hiddenLine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w="9525">
                <a:solidFill>
                  <a:srgbClr val="000000"/>
                </a:solidFill>
                <a:miter lim="800000"/>
                <a:headEnd/>
                <a:tailEnd/>
              </a14:hiddenLine>
            </a:ext>
          </a:extLst>
        </p:spPr>
      </p:pic>
      <p:pic>
        <p:nvPicPr>
          <p:cNvPr id="45067" name="Picture 14" descr="\\Biodiv.org\shares\UserDoc\Working Folders\Logos\Aichi Targets icons\jpg\13.jpg"/>
          <p:cNvPicPr>
            <a:picLocks noChangeAspect="1" noChangeArrowheads="1"/>
          </p:cNvPicPr>
          <p:nvPr/>
        </p:nvPicPr>
        <p:blipFill>
          <a:blip r:embed="rId8" cstate="print">
            <a:extLst>
              <a:ext uri="{28A0092B-C50C-407E-A947-70E740481C1C}">
                <a14:useLocalDpi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val="0"/>
              </a:ext>
            </a:extLst>
          </a:blip>
          <a:srcRect/>
          <a:stretch>
            <a:fillRect/>
          </a:stretch>
        </p:blipFill>
        <p:spPr bwMode="auto">
          <a:xfrm>
            <a:off x="6162675" y="2840439"/>
            <a:ext cx="1079500" cy="1079500"/>
          </a:xfrm>
          <a:prstGeom prst="rect">
            <a:avLst/>
          </a:prstGeom>
          <a:noFill/>
          <a:ln>
            <a:noFill/>
          </a:ln>
          <a:extLst>
            <a:ext uri="{909E8E84-426E-40DD-AFC4-6F175D3DCCD1}">
              <a14:hiddenFill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a:solidFill>
                  <a:srgbClr val="FFFFFF"/>
                </a:solidFill>
              </a14:hiddenFill>
            </a:ext>
            <a:ext uri="{91240B29-F687-4F45-9708-019B960494DF}">
              <a14:hiddenLine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w="9525">
                <a:solidFill>
                  <a:srgbClr val="000000"/>
                </a:solidFill>
                <a:miter lim="800000"/>
                <a:headEnd/>
                <a:tailEnd/>
              </a14:hiddenLine>
            </a:ext>
          </a:extLst>
        </p:spPr>
      </p:pic>
      <p:pic>
        <p:nvPicPr>
          <p:cNvPr id="15" name="Image 10" descr="Screen Shot 2014-10-01 at 21.37.41.png"/>
          <p:cNvPicPr>
            <a:picLocks noChangeAspect="1"/>
          </p:cNvPicPr>
          <p:nvPr/>
        </p:nvPicPr>
        <p:blipFill>
          <a:blip r:embed="rId9" cstate="print">
            <a:extLst>
              <a:ext uri="{28A0092B-C50C-407E-A947-70E740481C1C}">
                <a14:useLocalDpi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val="0"/>
              </a:ext>
            </a:extLst>
          </a:blip>
          <a:srcRect/>
          <a:stretch>
            <a:fillRect/>
          </a:stretch>
        </p:blipFill>
        <p:spPr bwMode="auto">
          <a:xfrm>
            <a:off x="3844925" y="1698204"/>
            <a:ext cx="1295400" cy="911225"/>
          </a:xfrm>
          <a:prstGeom prst="rect">
            <a:avLst/>
          </a:prstGeom>
          <a:noFill/>
          <a:ln>
            <a:noFill/>
          </a:ln>
          <a:extLst>
            <a:ext uri="{909E8E84-426E-40DD-AFC4-6F175D3DCCD1}">
              <a14:hiddenFill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a:solidFill>
                  <a:srgbClr val="FFFFFF"/>
                </a:solidFill>
              </a14:hiddenFill>
            </a:ext>
            <a:ext uri="{91240B29-F687-4F45-9708-019B960494DF}">
              <a14:hiddenLine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w="9525">
                <a:solidFill>
                  <a:srgbClr val="000000"/>
                </a:solidFill>
                <a:miter lim="800000"/>
                <a:headEnd/>
                <a:tailEnd/>
              </a14:hiddenLine>
            </a:ext>
          </a:extLst>
        </p:spPr>
      </p:pic>
      <p:pic>
        <p:nvPicPr>
          <p:cNvPr id="14" name="Picture 3"/>
          <p:cNvPicPr>
            <a:picLocks noChangeAspect="1" noChangeArrowheads="1"/>
          </p:cNvPicPr>
          <p:nvPr/>
        </p:nvPicPr>
        <p:blipFill>
          <a:blip r:embed="rId10" cstate="print">
            <a:extLst>
              <a:ext uri="{28A0092B-C50C-407E-A947-70E740481C1C}">
                <a14:useLocalDpi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val="0"/>
              </a:ext>
            </a:extLst>
          </a:blip>
          <a:srcRect b="83446"/>
          <a:stretch>
            <a:fillRect/>
          </a:stretch>
        </p:blipFill>
        <p:spPr bwMode="auto">
          <a:xfrm>
            <a:off x="0" y="-12700"/>
            <a:ext cx="9144000" cy="838200"/>
          </a:xfrm>
          <a:prstGeom prst="rect">
            <a:avLst/>
          </a:prstGeom>
          <a:noFill/>
          <a:ln>
            <a:noFill/>
          </a:ln>
          <a:extLst>
            <a:ext uri="{909E8E84-426E-40DD-AFC4-6F175D3DCCD1}">
              <a14:hiddenFill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a:solidFill>
                  <a:srgbClr val="FFFFFF"/>
                </a:solidFill>
              </a14:hiddenFill>
            </a:ext>
            <a:ext uri="{91240B29-F687-4F45-9708-019B960494DF}">
              <a14:hiddenLine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w="9525">
                <a:solidFill>
                  <a:srgbClr val="000000"/>
                </a:solidFill>
                <a:miter lim="800000"/>
                <a:headEnd/>
                <a:tailEnd/>
              </a14:hiddenLine>
            </a:ext>
          </a:extLst>
        </p:spPr>
      </p:pic>
      <p:graphicFrame>
        <p:nvGraphicFramePr>
          <p:cNvPr id="19" name="Chart 18"/>
          <p:cNvGraphicFramePr>
            <a:graphicFrameLocks/>
          </p:cNvGraphicFramePr>
          <p:nvPr>
            <p:extLst>
              <p:ext uri="{D42A27DB-BD31-4B8C-83A1-F6EECF244321}">
                <p14:modId xmlns:a="http://schemas.openxmlformats.org/drawingml/2006/main" xmlns:r="http://schemas.openxmlformats.org/officeDocument/2006/relationships" xmlns:p="http://schemas.openxmlformats.org/presentationml/2006/main" xmlns:p14="http://schemas.microsoft.com/office/powerpoint/2010/main" xmlns="" xmlns:mv="urn:schemas-microsoft-com:mac:vml" xmlns:mc="http://schemas.openxmlformats.org/markup-compatibility/2006" val="1172097980"/>
              </p:ext>
            </p:extLst>
          </p:nvPr>
        </p:nvGraphicFramePr>
        <p:xfrm>
          <a:off x="881064" y="3956653"/>
          <a:ext cx="7348536" cy="2743200"/>
        </p:xfrm>
        <a:graphic>
          <a:graphicData uri="http://schemas.openxmlformats.org/drawingml/2006/chart">
            <c:chart xmlns:c="http://schemas.openxmlformats.org/drawingml/2006/chart" xmlns:r="http://schemas.openxmlformats.org/officeDocument/2006/relationships" r:id="rId11"/>
          </a:graphicData>
        </a:graphic>
      </p:graphicFrame>
    </p:spTree>
    <p:extLst>
      <p:ext uri="{BB962C8B-B14F-4D97-AF65-F5344CB8AC3E}">
        <p14:creationId xmlns:a="http://schemas.openxmlformats.org/drawingml/2006/main" xmlns:r="http://schemas.openxmlformats.org/officeDocument/2006/relationships" xmlns:p="http://schemas.openxmlformats.org/presentationml/2006/main" xmlns:p14="http://schemas.microsoft.com/office/powerpoint/2010/main" xmlns="" xmlns:mv="urn:schemas-microsoft-com:mac:vml" xmlns:mc="http://schemas.openxmlformats.org/markup-compatibility/2006" val="2015670861"/>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6087" name="Picture 10"/>
          <p:cNvPicPr>
            <a:picLocks noChangeAspect="1" noChangeArrowheads="1"/>
          </p:cNvPicPr>
          <p:nvPr/>
        </p:nvPicPr>
        <p:blipFill>
          <a:blip r:embed="rId3" cstate="print"/>
          <a:srcRect/>
          <a:stretch>
            <a:fillRect/>
          </a:stretch>
        </p:blipFill>
        <p:spPr bwMode="auto">
          <a:xfrm>
            <a:off x="2012950" y="1828800"/>
            <a:ext cx="5327650" cy="257175"/>
          </a:xfrm>
          <a:prstGeom prst="rect">
            <a:avLst/>
          </a:prstGeom>
          <a:noFill/>
          <a:ln w="9525">
            <a:noFill/>
            <a:miter lim="800000"/>
            <a:headEnd/>
            <a:tailEnd/>
          </a:ln>
        </p:spPr>
      </p:pic>
      <p:pic>
        <p:nvPicPr>
          <p:cNvPr id="46088" name="Picture 4" descr="\\Biodiv.org\shares\UserDoc\Working Folders\Logos\Aichi Targets icons\jpg\03.jpg"/>
          <p:cNvPicPr>
            <a:picLocks noChangeAspect="1" noChangeArrowheads="1"/>
          </p:cNvPicPr>
          <p:nvPr/>
        </p:nvPicPr>
        <p:blipFill>
          <a:blip r:embed="rId4" cstate="print"/>
          <a:srcRect/>
          <a:stretch>
            <a:fillRect/>
          </a:stretch>
        </p:blipFill>
        <p:spPr bwMode="auto">
          <a:xfrm>
            <a:off x="0" y="1219200"/>
            <a:ext cx="1079500" cy="1079500"/>
          </a:xfrm>
          <a:prstGeom prst="rect">
            <a:avLst/>
          </a:prstGeom>
          <a:noFill/>
          <a:ln w="9525">
            <a:noFill/>
            <a:miter lim="800000"/>
            <a:headEnd/>
            <a:tailEnd/>
          </a:ln>
        </p:spPr>
      </p:pic>
      <p:pic>
        <p:nvPicPr>
          <p:cNvPr id="46089" name="Picture 11"/>
          <p:cNvPicPr>
            <a:picLocks noChangeAspect="1" noChangeArrowheads="1"/>
          </p:cNvPicPr>
          <p:nvPr/>
        </p:nvPicPr>
        <p:blipFill>
          <a:blip r:embed="rId5" cstate="print"/>
          <a:srcRect/>
          <a:stretch>
            <a:fillRect/>
          </a:stretch>
        </p:blipFill>
        <p:spPr bwMode="auto">
          <a:xfrm>
            <a:off x="1219200" y="2209800"/>
            <a:ext cx="6696075" cy="2416175"/>
          </a:xfrm>
          <a:prstGeom prst="rect">
            <a:avLst/>
          </a:prstGeom>
          <a:noFill/>
          <a:ln w="9525">
            <a:noFill/>
            <a:miter lim="800000"/>
            <a:headEnd/>
            <a:tailEnd/>
          </a:ln>
        </p:spPr>
      </p:pic>
      <p:pic>
        <p:nvPicPr>
          <p:cNvPr id="5" name="Picture 10" descr="CBD_logo_es-RGB-60"/>
          <p:cNvPicPr>
            <a:picLocks noChangeAspect="1" noChangeArrowheads="1"/>
          </p:cNvPicPr>
          <p:nvPr/>
        </p:nvPicPr>
        <p:blipFill>
          <a:blip r:embed="rId6" cstate="print"/>
          <a:srcRect/>
          <a:stretch>
            <a:fillRect/>
          </a:stretch>
        </p:blipFill>
        <p:spPr bwMode="auto">
          <a:xfrm>
            <a:off x="66675" y="127000"/>
            <a:ext cx="2209800" cy="817563"/>
          </a:xfrm>
          <a:prstGeom prst="rect">
            <a:avLst/>
          </a:prstGeom>
          <a:noFill/>
          <a:ln w="9525">
            <a:noFill/>
            <a:miter lim="800000"/>
            <a:headEnd/>
            <a:tailEnd/>
          </a:ln>
        </p:spPr>
      </p:pic>
      <p:pic>
        <p:nvPicPr>
          <p:cNvPr id="6" name="Picture 3" descr="U:\Working Folders\Logos\COP\COP-12\cop-12-logo-web\cop-12-logo-variant-colour-web.png"/>
          <p:cNvPicPr>
            <a:picLocks noChangeAspect="1" noChangeArrowheads="1"/>
          </p:cNvPicPr>
          <p:nvPr/>
        </p:nvPicPr>
        <p:blipFill>
          <a:blip r:embed="rId7" cstate="print"/>
          <a:srcRect/>
          <a:stretch>
            <a:fillRect/>
          </a:stretch>
        </p:blipFill>
        <p:spPr bwMode="auto">
          <a:xfrm>
            <a:off x="8077200" y="157163"/>
            <a:ext cx="838200" cy="9096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8434" name="ZoneTexte 2"/>
          <p:cNvSpPr txBox="1">
            <a:spLocks noChangeArrowheads="1"/>
          </p:cNvSpPr>
          <p:nvPr/>
        </p:nvSpPr>
        <p:spPr bwMode="auto">
          <a:xfrm>
            <a:off x="0" y="152400"/>
            <a:ext cx="9077325" cy="1752600"/>
          </a:xfrm>
          <a:prstGeom prst="rect">
            <a:avLst/>
          </a:prstGeom>
          <a:noFill/>
          <a:ln w="9525">
            <a:noFill/>
            <a:miter lim="800000"/>
            <a:headEnd/>
            <a:tailEnd/>
          </a:ln>
        </p:spPr>
        <p:txBody>
          <a:bodyPr anchor="ctr"/>
          <a:lstStyle/>
          <a:p>
            <a:pPr algn="ctr"/>
            <a:r>
              <a:rPr lang="es-ES" altLang="en-US" sz="4000" b="1" dirty="0">
                <a:solidFill>
                  <a:srgbClr val="147B33"/>
                </a:solidFill>
                <a:ea typeface="ＭＳ Ｐゴシック" pitchFamily="34" charset="-128"/>
              </a:rPr>
              <a:t>CBD COP 12 - </a:t>
            </a:r>
            <a:r>
              <a:rPr lang="es-ES" altLang="en-US" sz="4000" b="1" dirty="0" smtClean="0">
                <a:solidFill>
                  <a:srgbClr val="147B33"/>
                </a:solidFill>
                <a:ea typeface="ＭＳ Ｐゴシック" pitchFamily="34" charset="-128"/>
              </a:rPr>
              <a:t>Octubre </a:t>
            </a:r>
            <a:r>
              <a:rPr lang="es-ES" altLang="en-US" sz="4000" b="1" dirty="0">
                <a:solidFill>
                  <a:srgbClr val="147B33"/>
                </a:solidFill>
                <a:ea typeface="ＭＳ Ｐゴシック" pitchFamily="34" charset="-128"/>
              </a:rPr>
              <a:t>2014 - Corea</a:t>
            </a:r>
          </a:p>
          <a:p>
            <a:pPr algn="ctr"/>
            <a:endParaRPr lang="en-US" altLang="en-US" sz="1600" b="1" dirty="0">
              <a:solidFill>
                <a:srgbClr val="147B33"/>
              </a:solidFill>
              <a:ea typeface="ＭＳ Ｐゴシック" pitchFamily="34" charset="-128"/>
            </a:endParaRPr>
          </a:p>
          <a:p>
            <a:pPr algn="ctr"/>
            <a:r>
              <a:rPr lang="en-US" altLang="en-US" sz="3200" b="1" dirty="0">
                <a:ea typeface="ＭＳ Ｐゴシック" pitchFamily="34" charset="-128"/>
              </a:rPr>
              <a:t> </a:t>
            </a:r>
            <a:endParaRPr lang="en-US" altLang="en-US" sz="3200" b="1" dirty="0">
              <a:solidFill>
                <a:srgbClr val="147B33"/>
              </a:solidFill>
              <a:ea typeface="ＭＳ Ｐゴシック" pitchFamily="34" charset="-128"/>
            </a:endParaRPr>
          </a:p>
        </p:txBody>
      </p:sp>
      <p:pic>
        <p:nvPicPr>
          <p:cNvPr id="18435" name="Picture 2" descr="http://www.iisd.ca/biodiv/cop12/images/17oct/10IMG_4137-gavel-close.jpg"/>
          <p:cNvPicPr>
            <a:picLocks noChangeAspect="1" noChangeArrowheads="1"/>
          </p:cNvPicPr>
          <p:nvPr/>
        </p:nvPicPr>
        <p:blipFill>
          <a:blip r:embed="rId3" cstate="print"/>
          <a:srcRect/>
          <a:stretch>
            <a:fillRect/>
          </a:stretch>
        </p:blipFill>
        <p:spPr bwMode="auto">
          <a:xfrm>
            <a:off x="180975" y="1295400"/>
            <a:ext cx="4772025" cy="3094038"/>
          </a:xfrm>
          <a:prstGeom prst="rect">
            <a:avLst/>
          </a:prstGeom>
          <a:noFill/>
          <a:ln w="9525">
            <a:noFill/>
            <a:miter lim="800000"/>
            <a:headEnd/>
            <a:tailEnd/>
          </a:ln>
        </p:spPr>
      </p:pic>
      <p:pic>
        <p:nvPicPr>
          <p:cNvPr id="18436" name="Picture 3" descr="U:\Working Folders\Logos\COP\COP-12\cop-12-logo-web\cop-12-logo-variant-colour-web.png"/>
          <p:cNvPicPr>
            <a:picLocks noChangeAspect="1" noChangeArrowheads="1"/>
          </p:cNvPicPr>
          <p:nvPr/>
        </p:nvPicPr>
        <p:blipFill>
          <a:blip r:embed="rId4" cstate="print"/>
          <a:srcRect/>
          <a:stretch>
            <a:fillRect/>
          </a:stretch>
        </p:blipFill>
        <p:spPr bwMode="auto">
          <a:xfrm>
            <a:off x="5181600" y="2627313"/>
            <a:ext cx="3733800" cy="4052887"/>
          </a:xfrm>
          <a:prstGeom prst="rect">
            <a:avLst/>
          </a:prstGeom>
          <a:noFill/>
          <a:ln w="9525">
            <a:noFill/>
            <a:miter lim="800000"/>
            <a:headEnd/>
            <a:tailEnd/>
          </a:ln>
        </p:spPr>
      </p:pic>
      <p:pic>
        <p:nvPicPr>
          <p:cNvPr id="18437" name="Picture 11" descr="CBD_logo_es-RGB-60"/>
          <p:cNvPicPr>
            <a:picLocks noChangeAspect="1" noChangeArrowheads="1"/>
          </p:cNvPicPr>
          <p:nvPr/>
        </p:nvPicPr>
        <p:blipFill>
          <a:blip r:embed="rId5" cstate="print"/>
          <a:srcRect/>
          <a:stretch>
            <a:fillRect/>
          </a:stretch>
        </p:blipFill>
        <p:spPr bwMode="auto">
          <a:xfrm>
            <a:off x="152400" y="5819775"/>
            <a:ext cx="2209800" cy="815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7106" name="Picture 3" descr="U:\Working Folders\Logos\COP\COP-12\cop-12-logo-web\cop-12-logo-variant-colour-web.png"/>
          <p:cNvPicPr>
            <a:picLocks noChangeAspect="1" noChangeArrowheads="1"/>
          </p:cNvPicPr>
          <p:nvPr/>
        </p:nvPicPr>
        <p:blipFill>
          <a:blip r:embed="rId3" cstate="print"/>
          <a:srcRect/>
          <a:stretch>
            <a:fillRect/>
          </a:stretch>
        </p:blipFill>
        <p:spPr bwMode="auto">
          <a:xfrm>
            <a:off x="7848600" y="157163"/>
            <a:ext cx="838200" cy="909637"/>
          </a:xfrm>
          <a:prstGeom prst="rect">
            <a:avLst/>
          </a:prstGeom>
          <a:noFill/>
          <a:ln w="9525">
            <a:noFill/>
            <a:miter lim="800000"/>
            <a:headEnd/>
            <a:tailEnd/>
          </a:ln>
        </p:spPr>
      </p:pic>
      <p:pic>
        <p:nvPicPr>
          <p:cNvPr id="47109" name="Picture 9" descr="CBD_logo_es-RGB-60"/>
          <p:cNvPicPr>
            <a:picLocks noChangeAspect="1" noChangeArrowheads="1"/>
          </p:cNvPicPr>
          <p:nvPr/>
        </p:nvPicPr>
        <p:blipFill>
          <a:blip r:embed="rId4" cstate="print"/>
          <a:srcRect/>
          <a:stretch>
            <a:fillRect/>
          </a:stretch>
        </p:blipFill>
        <p:spPr bwMode="auto">
          <a:xfrm>
            <a:off x="66675" y="127000"/>
            <a:ext cx="2209800" cy="817563"/>
          </a:xfrm>
          <a:prstGeom prst="rect">
            <a:avLst/>
          </a:prstGeom>
          <a:noFill/>
          <a:ln w="9525">
            <a:noFill/>
            <a:miter lim="800000"/>
            <a:headEnd/>
            <a:tailEnd/>
          </a:ln>
        </p:spPr>
      </p:pic>
      <p:pic>
        <p:nvPicPr>
          <p:cNvPr id="47111" name="Picture 10"/>
          <p:cNvPicPr>
            <a:picLocks noChangeAspect="1" noChangeArrowheads="1"/>
          </p:cNvPicPr>
          <p:nvPr/>
        </p:nvPicPr>
        <p:blipFill>
          <a:blip r:embed="rId5" cstate="print"/>
          <a:srcRect/>
          <a:stretch>
            <a:fillRect/>
          </a:stretch>
        </p:blipFill>
        <p:spPr bwMode="auto">
          <a:xfrm>
            <a:off x="2166938" y="2209800"/>
            <a:ext cx="5327650" cy="257175"/>
          </a:xfrm>
          <a:prstGeom prst="rect">
            <a:avLst/>
          </a:prstGeom>
          <a:noFill/>
          <a:ln w="9525">
            <a:noFill/>
            <a:miter lim="800000"/>
            <a:headEnd/>
            <a:tailEnd/>
          </a:ln>
        </p:spPr>
      </p:pic>
      <p:pic>
        <p:nvPicPr>
          <p:cNvPr id="47112" name="Picture 5" descr="\\Biodiv.org\shares\UserDoc\Working Folders\Logos\Aichi Targets icons\jpg\04.jpg"/>
          <p:cNvPicPr>
            <a:picLocks noChangeAspect="1" noChangeArrowheads="1"/>
          </p:cNvPicPr>
          <p:nvPr/>
        </p:nvPicPr>
        <p:blipFill>
          <a:blip r:embed="rId6" cstate="print"/>
          <a:srcRect/>
          <a:stretch>
            <a:fillRect/>
          </a:stretch>
        </p:blipFill>
        <p:spPr bwMode="auto">
          <a:xfrm>
            <a:off x="0" y="1143000"/>
            <a:ext cx="1079500" cy="1079500"/>
          </a:xfrm>
          <a:prstGeom prst="rect">
            <a:avLst/>
          </a:prstGeom>
          <a:noFill/>
          <a:ln w="9525">
            <a:noFill/>
            <a:miter lim="800000"/>
            <a:headEnd/>
            <a:tailEnd/>
          </a:ln>
        </p:spPr>
      </p:pic>
      <p:pic>
        <p:nvPicPr>
          <p:cNvPr id="47113" name="Picture 10"/>
          <p:cNvPicPr>
            <a:picLocks noChangeAspect="1" noChangeArrowheads="1"/>
          </p:cNvPicPr>
          <p:nvPr/>
        </p:nvPicPr>
        <p:blipFill>
          <a:blip r:embed="rId7" cstate="print"/>
          <a:srcRect/>
          <a:stretch>
            <a:fillRect/>
          </a:stretch>
        </p:blipFill>
        <p:spPr bwMode="auto">
          <a:xfrm>
            <a:off x="1447800" y="2738438"/>
            <a:ext cx="6400800" cy="23320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8130" name="Picture 3" descr="U:\Working Folders\Logos\COP\COP-12\cop-12-logo-web\cop-12-logo-variant-colour-web.png"/>
          <p:cNvPicPr>
            <a:picLocks noChangeAspect="1" noChangeArrowheads="1"/>
          </p:cNvPicPr>
          <p:nvPr/>
        </p:nvPicPr>
        <p:blipFill>
          <a:blip r:embed="rId3" cstate="print"/>
          <a:srcRect/>
          <a:stretch>
            <a:fillRect/>
          </a:stretch>
        </p:blipFill>
        <p:spPr bwMode="auto">
          <a:xfrm>
            <a:off x="8170863" y="157163"/>
            <a:ext cx="838200" cy="909637"/>
          </a:xfrm>
          <a:prstGeom prst="rect">
            <a:avLst/>
          </a:prstGeom>
          <a:noFill/>
          <a:ln w="9525">
            <a:noFill/>
            <a:miter lim="800000"/>
            <a:headEnd/>
            <a:tailEnd/>
          </a:ln>
        </p:spPr>
      </p:pic>
      <p:pic>
        <p:nvPicPr>
          <p:cNvPr id="48131" name="Picture 4" descr="\\Biodiv.org\shares\UserDoc\Working Folders\Logos\Aichi Targets icons\jpg\06.jpg"/>
          <p:cNvPicPr>
            <a:picLocks noChangeAspect="1" noChangeArrowheads="1"/>
          </p:cNvPicPr>
          <p:nvPr/>
        </p:nvPicPr>
        <p:blipFill>
          <a:blip r:embed="rId4" cstate="print"/>
          <a:srcRect/>
          <a:stretch>
            <a:fillRect/>
          </a:stretch>
        </p:blipFill>
        <p:spPr bwMode="auto">
          <a:xfrm>
            <a:off x="511175" y="2736850"/>
            <a:ext cx="1319213" cy="1320800"/>
          </a:xfrm>
          <a:prstGeom prst="rect">
            <a:avLst/>
          </a:prstGeom>
          <a:noFill/>
          <a:ln w="9525">
            <a:noFill/>
            <a:miter lim="800000"/>
            <a:headEnd/>
            <a:tailEnd/>
          </a:ln>
        </p:spPr>
      </p:pic>
      <p:pic>
        <p:nvPicPr>
          <p:cNvPr id="48134" name="Picture 9" descr="CBD_logo_es-RGB-60"/>
          <p:cNvPicPr>
            <a:picLocks noChangeAspect="1" noChangeArrowheads="1"/>
          </p:cNvPicPr>
          <p:nvPr/>
        </p:nvPicPr>
        <p:blipFill>
          <a:blip r:embed="rId5" cstate="print"/>
          <a:srcRect/>
          <a:stretch>
            <a:fillRect/>
          </a:stretch>
        </p:blipFill>
        <p:spPr bwMode="auto">
          <a:xfrm>
            <a:off x="66675" y="127000"/>
            <a:ext cx="2209800" cy="817563"/>
          </a:xfrm>
          <a:prstGeom prst="rect">
            <a:avLst/>
          </a:prstGeom>
          <a:noFill/>
          <a:ln w="9525">
            <a:noFill/>
            <a:miter lim="800000"/>
            <a:headEnd/>
            <a:tailEnd/>
          </a:ln>
        </p:spPr>
      </p:pic>
      <p:pic>
        <p:nvPicPr>
          <p:cNvPr id="48136" name="Picture 10"/>
          <p:cNvPicPr>
            <a:picLocks noChangeAspect="1" noChangeArrowheads="1"/>
          </p:cNvPicPr>
          <p:nvPr/>
        </p:nvPicPr>
        <p:blipFill>
          <a:blip r:embed="rId6" cstate="print"/>
          <a:srcRect/>
          <a:stretch>
            <a:fillRect/>
          </a:stretch>
        </p:blipFill>
        <p:spPr bwMode="auto">
          <a:xfrm>
            <a:off x="2744788" y="1050925"/>
            <a:ext cx="5330825" cy="255588"/>
          </a:xfrm>
          <a:prstGeom prst="rect">
            <a:avLst/>
          </a:prstGeom>
          <a:noFill/>
          <a:ln w="9525">
            <a:noFill/>
            <a:miter lim="800000"/>
            <a:headEnd/>
            <a:tailEnd/>
          </a:ln>
        </p:spPr>
      </p:pic>
      <p:pic>
        <p:nvPicPr>
          <p:cNvPr id="48137" name="Picture 11"/>
          <p:cNvPicPr>
            <a:picLocks noChangeAspect="1" noChangeArrowheads="1"/>
          </p:cNvPicPr>
          <p:nvPr/>
        </p:nvPicPr>
        <p:blipFill>
          <a:blip r:embed="rId7" cstate="print"/>
          <a:srcRect/>
          <a:stretch>
            <a:fillRect/>
          </a:stretch>
        </p:blipFill>
        <p:spPr bwMode="auto">
          <a:xfrm>
            <a:off x="2276475" y="1412875"/>
            <a:ext cx="5991225" cy="3968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2226" name="Picture 3" descr="U:\Working Folders\Logos\COP\COP-12\cop-12-logo-web\cop-12-logo-variant-colour-web.png"/>
          <p:cNvPicPr>
            <a:picLocks noChangeAspect="1" noChangeArrowheads="1"/>
          </p:cNvPicPr>
          <p:nvPr/>
        </p:nvPicPr>
        <p:blipFill>
          <a:blip r:embed="rId3" cstate="print"/>
          <a:srcRect/>
          <a:stretch>
            <a:fillRect/>
          </a:stretch>
        </p:blipFill>
        <p:spPr bwMode="auto">
          <a:xfrm>
            <a:off x="7848600" y="157163"/>
            <a:ext cx="838200" cy="909637"/>
          </a:xfrm>
          <a:prstGeom prst="rect">
            <a:avLst/>
          </a:prstGeom>
          <a:noFill/>
          <a:ln w="9525">
            <a:noFill/>
            <a:miter lim="800000"/>
            <a:headEnd/>
            <a:tailEnd/>
          </a:ln>
        </p:spPr>
      </p:pic>
      <p:pic>
        <p:nvPicPr>
          <p:cNvPr id="52227" name="Picture 2" descr="\\Biodiv.org\shares\UserDoc\Working Folders\Logos\Aichi Targets icons\jpg\09.jpg"/>
          <p:cNvPicPr>
            <a:picLocks noChangeAspect="1" noChangeArrowheads="1"/>
          </p:cNvPicPr>
          <p:nvPr/>
        </p:nvPicPr>
        <p:blipFill>
          <a:blip r:embed="rId4" cstate="print"/>
          <a:srcRect/>
          <a:stretch>
            <a:fillRect/>
          </a:stretch>
        </p:blipFill>
        <p:spPr bwMode="auto">
          <a:xfrm>
            <a:off x="304800" y="1728788"/>
            <a:ext cx="1260475" cy="1260475"/>
          </a:xfrm>
          <a:prstGeom prst="rect">
            <a:avLst/>
          </a:prstGeom>
          <a:noFill/>
          <a:ln w="9525">
            <a:noFill/>
            <a:miter lim="800000"/>
            <a:headEnd/>
            <a:tailEnd/>
          </a:ln>
        </p:spPr>
      </p:pic>
      <p:pic>
        <p:nvPicPr>
          <p:cNvPr id="52230" name="Picture 9" descr="CBD_logo_es-RGB-60"/>
          <p:cNvPicPr>
            <a:picLocks noChangeAspect="1" noChangeArrowheads="1"/>
          </p:cNvPicPr>
          <p:nvPr/>
        </p:nvPicPr>
        <p:blipFill>
          <a:blip r:embed="rId5" cstate="print"/>
          <a:srcRect/>
          <a:stretch>
            <a:fillRect/>
          </a:stretch>
        </p:blipFill>
        <p:spPr bwMode="auto">
          <a:xfrm>
            <a:off x="66675" y="127000"/>
            <a:ext cx="2209800" cy="817563"/>
          </a:xfrm>
          <a:prstGeom prst="rect">
            <a:avLst/>
          </a:prstGeom>
          <a:noFill/>
          <a:ln w="9525">
            <a:noFill/>
            <a:miter lim="800000"/>
            <a:headEnd/>
            <a:tailEnd/>
          </a:ln>
        </p:spPr>
      </p:pic>
      <p:pic>
        <p:nvPicPr>
          <p:cNvPr id="52232" name="Picture 10"/>
          <p:cNvPicPr>
            <a:picLocks noChangeAspect="1" noChangeArrowheads="1"/>
          </p:cNvPicPr>
          <p:nvPr/>
        </p:nvPicPr>
        <p:blipFill>
          <a:blip r:embed="rId6" cstate="print"/>
          <a:srcRect/>
          <a:stretch>
            <a:fillRect/>
          </a:stretch>
        </p:blipFill>
        <p:spPr bwMode="auto">
          <a:xfrm>
            <a:off x="2181225" y="1295400"/>
            <a:ext cx="5327650" cy="257175"/>
          </a:xfrm>
          <a:prstGeom prst="rect">
            <a:avLst/>
          </a:prstGeom>
          <a:noFill/>
          <a:ln w="9525">
            <a:noFill/>
            <a:miter lim="800000"/>
            <a:headEnd/>
            <a:tailEnd/>
          </a:ln>
        </p:spPr>
      </p:pic>
      <p:pic>
        <p:nvPicPr>
          <p:cNvPr id="52233" name="Picture 10"/>
          <p:cNvPicPr>
            <a:picLocks noChangeAspect="1" noChangeArrowheads="1"/>
          </p:cNvPicPr>
          <p:nvPr/>
        </p:nvPicPr>
        <p:blipFill>
          <a:blip r:embed="rId7" cstate="print"/>
          <a:srcRect/>
          <a:stretch>
            <a:fillRect/>
          </a:stretch>
        </p:blipFill>
        <p:spPr bwMode="auto">
          <a:xfrm>
            <a:off x="2147888" y="1714500"/>
            <a:ext cx="5395912" cy="39020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3250" name="Picture 3" descr="U:\Working Folders\Logos\COP\COP-12\cop-12-logo-web\cop-12-logo-variant-colour-web.png"/>
          <p:cNvPicPr>
            <a:picLocks noChangeAspect="1" noChangeArrowheads="1"/>
          </p:cNvPicPr>
          <p:nvPr/>
        </p:nvPicPr>
        <p:blipFill>
          <a:blip r:embed="rId3" cstate="print"/>
          <a:srcRect/>
          <a:stretch>
            <a:fillRect/>
          </a:stretch>
        </p:blipFill>
        <p:spPr bwMode="auto">
          <a:xfrm>
            <a:off x="8072021" y="152400"/>
            <a:ext cx="843379" cy="914400"/>
          </a:xfrm>
          <a:prstGeom prst="rect">
            <a:avLst/>
          </a:prstGeom>
          <a:noFill/>
          <a:ln w="9525">
            <a:noFill/>
            <a:miter lim="800000"/>
            <a:headEnd/>
            <a:tailEnd/>
          </a:ln>
        </p:spPr>
      </p:pic>
      <p:pic>
        <p:nvPicPr>
          <p:cNvPr id="53253" name="Picture 9" descr="CBD_logo_es-RGB-60"/>
          <p:cNvPicPr>
            <a:picLocks noChangeAspect="1" noChangeArrowheads="1"/>
          </p:cNvPicPr>
          <p:nvPr/>
        </p:nvPicPr>
        <p:blipFill>
          <a:blip r:embed="rId4" cstate="print"/>
          <a:srcRect/>
          <a:stretch>
            <a:fillRect/>
          </a:stretch>
        </p:blipFill>
        <p:spPr bwMode="auto">
          <a:xfrm>
            <a:off x="66675" y="127000"/>
            <a:ext cx="1762125" cy="652463"/>
          </a:xfrm>
          <a:prstGeom prst="rect">
            <a:avLst/>
          </a:prstGeom>
          <a:noFill/>
          <a:ln w="9525">
            <a:noFill/>
            <a:miter lim="800000"/>
            <a:headEnd/>
            <a:tailEnd/>
          </a:ln>
        </p:spPr>
      </p:pic>
      <p:pic>
        <p:nvPicPr>
          <p:cNvPr id="53255" name="Picture 10"/>
          <p:cNvPicPr>
            <a:picLocks noChangeAspect="1" noChangeArrowheads="1"/>
          </p:cNvPicPr>
          <p:nvPr/>
        </p:nvPicPr>
        <p:blipFill>
          <a:blip r:embed="rId5" cstate="print"/>
          <a:srcRect/>
          <a:stretch>
            <a:fillRect/>
          </a:stretch>
        </p:blipFill>
        <p:spPr bwMode="auto">
          <a:xfrm>
            <a:off x="2284413" y="806450"/>
            <a:ext cx="5327650" cy="255588"/>
          </a:xfrm>
          <a:prstGeom prst="rect">
            <a:avLst/>
          </a:prstGeom>
          <a:noFill/>
          <a:ln w="9525">
            <a:noFill/>
            <a:miter lim="800000"/>
            <a:headEnd/>
            <a:tailEnd/>
          </a:ln>
        </p:spPr>
      </p:pic>
      <p:pic>
        <p:nvPicPr>
          <p:cNvPr id="53256" name="Picture 14" descr="\\Biodiv.org\shares\UserDoc\Working Folders\Logos\Aichi Targets icons\jpg\13.jpg"/>
          <p:cNvPicPr>
            <a:picLocks noChangeAspect="1" noChangeArrowheads="1"/>
          </p:cNvPicPr>
          <p:nvPr/>
        </p:nvPicPr>
        <p:blipFill>
          <a:blip r:embed="rId6" cstate="print"/>
          <a:srcRect/>
          <a:stretch>
            <a:fillRect/>
          </a:stretch>
        </p:blipFill>
        <p:spPr bwMode="auto">
          <a:xfrm>
            <a:off x="539750" y="2844800"/>
            <a:ext cx="1079500" cy="1079500"/>
          </a:xfrm>
          <a:prstGeom prst="rect">
            <a:avLst/>
          </a:prstGeom>
          <a:noFill/>
          <a:ln w="9525">
            <a:noFill/>
            <a:miter lim="800000"/>
            <a:headEnd/>
            <a:tailEnd/>
          </a:ln>
        </p:spPr>
      </p:pic>
      <p:pic>
        <p:nvPicPr>
          <p:cNvPr id="53257" name="Picture 10"/>
          <p:cNvPicPr>
            <a:picLocks noChangeAspect="1" noChangeArrowheads="1"/>
          </p:cNvPicPr>
          <p:nvPr/>
        </p:nvPicPr>
        <p:blipFill>
          <a:blip r:embed="rId7" cstate="print"/>
          <a:srcRect/>
          <a:stretch>
            <a:fillRect/>
          </a:stretch>
        </p:blipFill>
        <p:spPr bwMode="auto">
          <a:xfrm>
            <a:off x="2179638" y="1084263"/>
            <a:ext cx="5343525" cy="4600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49154" name="Picture 3" descr="U:\Working Folders\Logos\COP\COP-12\cop-12-logo-web\cop-12-logo-variant-colour-web.png"/>
          <p:cNvPicPr>
            <a:picLocks noChangeAspect="1" noChangeArrowheads="1"/>
          </p:cNvPicPr>
          <p:nvPr/>
        </p:nvPicPr>
        <p:blipFill>
          <a:blip r:embed="rId3" cstate="print"/>
          <a:srcRect/>
          <a:stretch>
            <a:fillRect/>
          </a:stretch>
        </p:blipFill>
        <p:spPr bwMode="auto">
          <a:xfrm>
            <a:off x="7848600" y="157163"/>
            <a:ext cx="838200" cy="909637"/>
          </a:xfrm>
          <a:prstGeom prst="rect">
            <a:avLst/>
          </a:prstGeom>
          <a:noFill/>
          <a:ln w="9525">
            <a:noFill/>
            <a:miter lim="800000"/>
            <a:headEnd/>
            <a:tailEnd/>
          </a:ln>
        </p:spPr>
      </p:pic>
      <p:pic>
        <p:nvPicPr>
          <p:cNvPr id="49157" name="Picture 10" descr="CBD_logo_es-RGB-60"/>
          <p:cNvPicPr>
            <a:picLocks noChangeAspect="1" noChangeArrowheads="1"/>
          </p:cNvPicPr>
          <p:nvPr/>
        </p:nvPicPr>
        <p:blipFill>
          <a:blip r:embed="rId4" cstate="print"/>
          <a:srcRect/>
          <a:stretch>
            <a:fillRect/>
          </a:stretch>
        </p:blipFill>
        <p:spPr bwMode="auto">
          <a:xfrm>
            <a:off x="66675" y="96837"/>
            <a:ext cx="2209800" cy="817563"/>
          </a:xfrm>
          <a:prstGeom prst="rect">
            <a:avLst/>
          </a:prstGeom>
          <a:noFill/>
          <a:ln w="9525">
            <a:noFill/>
            <a:miter lim="800000"/>
            <a:headEnd/>
            <a:tailEnd/>
          </a:ln>
        </p:spPr>
      </p:pic>
      <p:pic>
        <p:nvPicPr>
          <p:cNvPr id="49159" name="Picture 10"/>
          <p:cNvPicPr>
            <a:picLocks noChangeAspect="1" noChangeArrowheads="1"/>
          </p:cNvPicPr>
          <p:nvPr/>
        </p:nvPicPr>
        <p:blipFill>
          <a:blip r:embed="rId5" cstate="print"/>
          <a:srcRect/>
          <a:stretch>
            <a:fillRect/>
          </a:stretch>
        </p:blipFill>
        <p:spPr bwMode="auto">
          <a:xfrm>
            <a:off x="2101850" y="1752600"/>
            <a:ext cx="5329238" cy="255588"/>
          </a:xfrm>
          <a:prstGeom prst="rect">
            <a:avLst/>
          </a:prstGeom>
          <a:noFill/>
          <a:ln w="9525">
            <a:noFill/>
            <a:miter lim="800000"/>
            <a:headEnd/>
            <a:tailEnd/>
          </a:ln>
        </p:spPr>
      </p:pic>
      <p:pic>
        <p:nvPicPr>
          <p:cNvPr id="49160" name="Picture 16" descr="\\Biodiv.org\shares\UserDoc\Working Folders\Logos\Aichi Targets icons\jpg\15.jpg"/>
          <p:cNvPicPr>
            <a:picLocks noChangeAspect="1" noChangeArrowheads="1"/>
          </p:cNvPicPr>
          <p:nvPr/>
        </p:nvPicPr>
        <p:blipFill>
          <a:blip r:embed="rId6" cstate="print"/>
          <a:srcRect/>
          <a:stretch>
            <a:fillRect/>
          </a:stretch>
        </p:blipFill>
        <p:spPr bwMode="auto">
          <a:xfrm>
            <a:off x="290513" y="2876550"/>
            <a:ext cx="1079500" cy="1079500"/>
          </a:xfrm>
          <a:prstGeom prst="rect">
            <a:avLst/>
          </a:prstGeom>
          <a:noFill/>
          <a:ln w="9525">
            <a:noFill/>
            <a:miter lim="800000"/>
            <a:headEnd/>
            <a:tailEnd/>
          </a:ln>
        </p:spPr>
      </p:pic>
      <p:pic>
        <p:nvPicPr>
          <p:cNvPr id="49161" name="Picture 11"/>
          <p:cNvPicPr>
            <a:picLocks noChangeAspect="1" noChangeArrowheads="1"/>
          </p:cNvPicPr>
          <p:nvPr/>
        </p:nvPicPr>
        <p:blipFill>
          <a:blip r:embed="rId7" cstate="print"/>
          <a:srcRect/>
          <a:stretch>
            <a:fillRect/>
          </a:stretch>
        </p:blipFill>
        <p:spPr bwMode="auto">
          <a:xfrm>
            <a:off x="1762125" y="2286000"/>
            <a:ext cx="6010275" cy="1128713"/>
          </a:xfrm>
          <a:prstGeom prst="rect">
            <a:avLst/>
          </a:prstGeom>
          <a:noFill/>
          <a:ln w="9525">
            <a:noFill/>
            <a:miter lim="800000"/>
            <a:headEnd/>
            <a:tailEnd/>
          </a:ln>
        </p:spPr>
      </p:pic>
      <p:pic>
        <p:nvPicPr>
          <p:cNvPr id="49162" name="Picture 12"/>
          <p:cNvPicPr>
            <a:picLocks noChangeAspect="1" noChangeArrowheads="1"/>
          </p:cNvPicPr>
          <p:nvPr/>
        </p:nvPicPr>
        <p:blipFill>
          <a:blip r:embed="rId8" cstate="print"/>
          <a:srcRect/>
          <a:stretch>
            <a:fillRect/>
          </a:stretch>
        </p:blipFill>
        <p:spPr bwMode="auto">
          <a:xfrm>
            <a:off x="1770063" y="3414713"/>
            <a:ext cx="6002337" cy="10810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 name="Rectangle 15"/>
          <p:cNvSpPr/>
          <p:nvPr/>
        </p:nvSpPr>
        <p:spPr>
          <a:xfrm>
            <a:off x="6162675" y="5565775"/>
            <a:ext cx="2730500" cy="118268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defRPr/>
            </a:pPr>
            <a:endParaRPr lang="en-US" altLang="en-US" sz="1800" smtClean="0">
              <a:solidFill>
                <a:srgbClr val="FFFFFF"/>
              </a:solidFill>
              <a:ea typeface="ＭＳ Ｐゴシック" pitchFamily="34" charset="-128"/>
              <a:cs typeface="Arial" charset="0"/>
            </a:endParaRPr>
          </a:p>
        </p:txBody>
      </p:sp>
      <p:sp>
        <p:nvSpPr>
          <p:cNvPr id="7" name="TextBox 5"/>
          <p:cNvSpPr txBox="1">
            <a:spLocks noChangeArrowheads="1"/>
          </p:cNvSpPr>
          <p:nvPr/>
        </p:nvSpPr>
        <p:spPr bwMode="auto">
          <a:xfrm>
            <a:off x="961222" y="838200"/>
            <a:ext cx="7543800" cy="708025"/>
          </a:xfrm>
          <a:prstGeom prst="rect">
            <a:avLst/>
          </a:prstGeom>
          <a:noFill/>
          <a:ln>
            <a:noFill/>
          </a:ln>
          <a:extLst/>
        </p:spPr>
        <p:txBody>
          <a:bodyPr>
            <a:spAutoFit/>
          </a:bodyPr>
          <a:lstStyle>
            <a:lvl1pPr eaLnBrk="0" hangingPunct="0">
              <a:defRPr>
                <a:solidFill>
                  <a:schemeClr val="tx1"/>
                </a:solidFill>
                <a:latin typeface="Arial" pitchFamily="34" charset="0"/>
                <a:ea typeface="ＭＳ Ｐゴシック" pitchFamily="34" charset="-128"/>
              </a:defRPr>
            </a:lvl1pPr>
            <a:lvl2pPr marL="742950" indent="-285750" eaLnBrk="0" hangingPunct="0">
              <a:defRPr>
                <a:solidFill>
                  <a:schemeClr val="tx1"/>
                </a:solidFill>
                <a:latin typeface="Arial" pitchFamily="34" charset="0"/>
                <a:ea typeface="ＭＳ Ｐゴシック" pitchFamily="34" charset="-128"/>
              </a:defRPr>
            </a:lvl2pPr>
            <a:lvl3pPr marL="1143000" indent="-228600" eaLnBrk="0" hangingPunct="0">
              <a:defRPr>
                <a:solidFill>
                  <a:schemeClr val="tx1"/>
                </a:solidFill>
                <a:latin typeface="Arial" pitchFamily="34" charset="0"/>
                <a:ea typeface="ＭＳ Ｐゴシック" pitchFamily="34" charset="-128"/>
              </a:defRPr>
            </a:lvl3pPr>
            <a:lvl4pPr marL="1600200" indent="-228600" eaLnBrk="0" hangingPunct="0">
              <a:defRPr>
                <a:solidFill>
                  <a:schemeClr val="tx1"/>
                </a:solidFill>
                <a:latin typeface="Arial" pitchFamily="34" charset="0"/>
                <a:ea typeface="ＭＳ Ｐゴシック" pitchFamily="34" charset="-128"/>
              </a:defRPr>
            </a:lvl4pPr>
            <a:lvl5pPr marL="2057400" indent="-228600" eaLnBrk="0" hangingPunct="0">
              <a:defRPr>
                <a:solidFill>
                  <a:schemeClr val="tx1"/>
                </a:solidFill>
                <a:latin typeface="Arial" pitchFamily="34" charset="0"/>
                <a:ea typeface="ＭＳ Ｐゴシック" pitchFamily="34" charset="-128"/>
              </a:defRPr>
            </a:lvl5pPr>
            <a:lvl6pPr marL="25146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6pPr>
            <a:lvl7pPr marL="29718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7pPr>
            <a:lvl8pPr marL="34290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8pPr>
            <a:lvl9pPr marL="3886200" indent="-228600" defTabSz="457200" eaLnBrk="0" fontAlgn="base" hangingPunct="0">
              <a:spcBef>
                <a:spcPct val="0"/>
              </a:spcBef>
              <a:spcAft>
                <a:spcPct val="0"/>
              </a:spcAft>
              <a:defRPr>
                <a:solidFill>
                  <a:schemeClr val="tx1"/>
                </a:solidFill>
                <a:latin typeface="Arial" pitchFamily="34" charset="0"/>
                <a:ea typeface="ＭＳ Ｐゴシック" pitchFamily="34" charset="-128"/>
              </a:defRPr>
            </a:lvl9pPr>
          </a:lstStyle>
          <a:p>
            <a:pPr algn="ctr" eaLnBrk="1" hangingPunct="1">
              <a:defRPr/>
            </a:pPr>
            <a:r>
              <a:rPr lang="pt-BR" altLang="en-US" sz="4000" b="1" dirty="0" smtClean="0">
                <a:solidFill>
                  <a:srgbClr val="008000"/>
                </a:solidFill>
              </a:rPr>
              <a:t>Progreso marginal/regresivo</a:t>
            </a:r>
            <a:endParaRPr lang="en-US" altLang="en-US" sz="4000" b="1" dirty="0">
              <a:solidFill>
                <a:srgbClr val="003300"/>
              </a:solidFill>
              <a:latin typeface="+mj-lt"/>
              <a:ea typeface="+mj-ea"/>
              <a:cs typeface="+mj-cs"/>
            </a:endParaRPr>
          </a:p>
        </p:txBody>
      </p:sp>
      <p:pic>
        <p:nvPicPr>
          <p:cNvPr id="54278" name="Picture 6" descr="\\Biodiv.org\shares\UserDoc\Working Folders\Logos\Aichi Targets icons\jpg\05.jpg"/>
          <p:cNvPicPr>
            <a:picLocks noChangeAspect="1" noChangeArrowheads="1"/>
          </p:cNvPicPr>
          <p:nvPr/>
        </p:nvPicPr>
        <p:blipFill>
          <a:blip r:embed="rId3" cstate="print">
            <a:extLst>
              <a:ext uri="{28A0092B-C50C-407E-A947-70E740481C1C}">
                <a14:useLocalDpi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val="0"/>
              </a:ext>
            </a:extLst>
          </a:blip>
          <a:srcRect/>
          <a:stretch>
            <a:fillRect/>
          </a:stretch>
        </p:blipFill>
        <p:spPr bwMode="auto">
          <a:xfrm>
            <a:off x="1171575" y="2743200"/>
            <a:ext cx="1079500" cy="1079500"/>
          </a:xfrm>
          <a:prstGeom prst="rect">
            <a:avLst/>
          </a:prstGeom>
          <a:noFill/>
          <a:ln>
            <a:noFill/>
          </a:ln>
          <a:extLst>
            <a:ext uri="{909E8E84-426E-40DD-AFC4-6F175D3DCCD1}">
              <a14:hiddenFill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a:solidFill>
                  <a:srgbClr val="FFFFFF"/>
                </a:solidFill>
              </a14:hiddenFill>
            </a:ext>
            <a:ext uri="{91240B29-F687-4F45-9708-019B960494DF}">
              <a14:hiddenLine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w="9525">
                <a:solidFill>
                  <a:srgbClr val="000000"/>
                </a:solidFill>
                <a:miter lim="800000"/>
                <a:headEnd/>
                <a:tailEnd/>
              </a14:hiddenLine>
            </a:ext>
          </a:extLst>
        </p:spPr>
      </p:pic>
      <p:pic>
        <p:nvPicPr>
          <p:cNvPr id="54279" name="Picture 13" descr="\\Biodiv.org\shares\UserDoc\Working Folders\Logos\Aichi Targets icons\jpg\12.jpg"/>
          <p:cNvPicPr>
            <a:picLocks noChangeAspect="1" noChangeArrowheads="1"/>
          </p:cNvPicPr>
          <p:nvPr/>
        </p:nvPicPr>
        <p:blipFill>
          <a:blip r:embed="rId4" cstate="print">
            <a:extLst>
              <a:ext uri="{28A0092B-C50C-407E-A947-70E740481C1C}">
                <a14:useLocalDpi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val="0"/>
              </a:ext>
            </a:extLst>
          </a:blip>
          <a:srcRect/>
          <a:stretch>
            <a:fillRect/>
          </a:stretch>
        </p:blipFill>
        <p:spPr bwMode="auto">
          <a:xfrm>
            <a:off x="5748338" y="2743200"/>
            <a:ext cx="1079500" cy="1079500"/>
          </a:xfrm>
          <a:prstGeom prst="rect">
            <a:avLst/>
          </a:prstGeom>
          <a:noFill/>
          <a:ln>
            <a:noFill/>
          </a:ln>
          <a:extLst>
            <a:ext uri="{909E8E84-426E-40DD-AFC4-6F175D3DCCD1}">
              <a14:hiddenFill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a:solidFill>
                  <a:srgbClr val="FFFFFF"/>
                </a:solidFill>
              </a14:hiddenFill>
            </a:ext>
            <a:ext uri="{91240B29-F687-4F45-9708-019B960494DF}">
              <a14:hiddenLine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w="9525">
                <a:solidFill>
                  <a:srgbClr val="000000"/>
                </a:solidFill>
                <a:miter lim="800000"/>
                <a:headEnd/>
                <a:tailEnd/>
              </a14:hiddenLine>
            </a:ext>
          </a:extLst>
        </p:spPr>
      </p:pic>
      <p:pic>
        <p:nvPicPr>
          <p:cNvPr id="54280" name="Picture 15" descr="\\Biodiv.org\shares\UserDoc\Working Folders\Logos\Aichi Targets icons\jpg\14.jpg"/>
          <p:cNvPicPr>
            <a:picLocks noChangeAspect="1" noChangeArrowheads="1"/>
          </p:cNvPicPr>
          <p:nvPr/>
        </p:nvPicPr>
        <p:blipFill>
          <a:blip r:embed="rId5" cstate="print">
            <a:extLst>
              <a:ext uri="{28A0092B-C50C-407E-A947-70E740481C1C}">
                <a14:useLocalDpi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val="0"/>
              </a:ext>
            </a:extLst>
          </a:blip>
          <a:srcRect/>
          <a:stretch>
            <a:fillRect/>
          </a:stretch>
        </p:blipFill>
        <p:spPr bwMode="auto">
          <a:xfrm>
            <a:off x="7086600" y="2744787"/>
            <a:ext cx="1079500" cy="1077913"/>
          </a:xfrm>
          <a:prstGeom prst="rect">
            <a:avLst/>
          </a:prstGeom>
          <a:noFill/>
          <a:ln>
            <a:noFill/>
          </a:ln>
          <a:extLst>
            <a:ext uri="{909E8E84-426E-40DD-AFC4-6F175D3DCCD1}">
              <a14:hiddenFill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a:solidFill>
                  <a:srgbClr val="FFFFFF"/>
                </a:solidFill>
              </a14:hiddenFill>
            </a:ext>
            <a:ext uri="{91240B29-F687-4F45-9708-019B960494DF}">
              <a14:hiddenLine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w="9525">
                <a:solidFill>
                  <a:srgbClr val="000000"/>
                </a:solidFill>
                <a:miter lim="800000"/>
                <a:headEnd/>
                <a:tailEnd/>
              </a14:hiddenLine>
            </a:ext>
          </a:extLst>
        </p:spPr>
      </p:pic>
      <p:pic>
        <p:nvPicPr>
          <p:cNvPr id="54281" name="Picture 9" descr="\\Biodiv.org\shares\UserDoc\Working Folders\Logos\Aichi Targets icons\jpg\08.jpg"/>
          <p:cNvPicPr>
            <a:picLocks noChangeAspect="1" noChangeArrowheads="1"/>
          </p:cNvPicPr>
          <p:nvPr/>
        </p:nvPicPr>
        <p:blipFill>
          <a:blip r:embed="rId6" cstate="print">
            <a:extLst>
              <a:ext uri="{28A0092B-C50C-407E-A947-70E740481C1C}">
                <a14:useLocalDpi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val="0"/>
              </a:ext>
            </a:extLst>
          </a:blip>
          <a:srcRect/>
          <a:stretch>
            <a:fillRect/>
          </a:stretch>
        </p:blipFill>
        <p:spPr bwMode="auto">
          <a:xfrm>
            <a:off x="2667000" y="2734019"/>
            <a:ext cx="1079500" cy="1079500"/>
          </a:xfrm>
          <a:prstGeom prst="rect">
            <a:avLst/>
          </a:prstGeom>
          <a:noFill/>
          <a:ln>
            <a:noFill/>
          </a:ln>
          <a:extLst>
            <a:ext uri="{909E8E84-426E-40DD-AFC4-6F175D3DCCD1}">
              <a14:hiddenFill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a:solidFill>
                  <a:srgbClr val="FFFFFF"/>
                </a:solidFill>
              </a14:hiddenFill>
            </a:ext>
            <a:ext uri="{91240B29-F687-4F45-9708-019B960494DF}">
              <a14:hiddenLine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w="9525">
                <a:solidFill>
                  <a:srgbClr val="000000"/>
                </a:solidFill>
                <a:miter lim="800000"/>
                <a:headEnd/>
                <a:tailEnd/>
              </a14:hiddenLine>
            </a:ext>
          </a:extLst>
        </p:spPr>
      </p:pic>
      <p:pic>
        <p:nvPicPr>
          <p:cNvPr id="54282" name="Picture 11" descr="\\Biodiv.org\shares\UserDoc\Working Folders\Logos\Aichi Targets icons\jpg\10.jpg"/>
          <p:cNvPicPr>
            <a:picLocks noChangeAspect="1" noChangeArrowheads="1"/>
          </p:cNvPicPr>
          <p:nvPr/>
        </p:nvPicPr>
        <p:blipFill>
          <a:blip r:embed="rId7" cstate="print">
            <a:extLst>
              <a:ext uri="{28A0092B-C50C-407E-A947-70E740481C1C}">
                <a14:useLocalDpi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val="0"/>
              </a:ext>
            </a:extLst>
          </a:blip>
          <a:srcRect/>
          <a:stretch>
            <a:fillRect/>
          </a:stretch>
        </p:blipFill>
        <p:spPr bwMode="auto">
          <a:xfrm>
            <a:off x="4156974" y="2734019"/>
            <a:ext cx="1079500" cy="1079500"/>
          </a:xfrm>
          <a:prstGeom prst="rect">
            <a:avLst/>
          </a:prstGeom>
          <a:noFill/>
          <a:ln>
            <a:noFill/>
          </a:ln>
          <a:extLst>
            <a:ext uri="{909E8E84-426E-40DD-AFC4-6F175D3DCCD1}">
              <a14:hiddenFill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a:solidFill>
                  <a:srgbClr val="FFFFFF"/>
                </a:solidFill>
              </a14:hiddenFill>
            </a:ext>
            <a:ext uri="{91240B29-F687-4F45-9708-019B960494DF}">
              <a14:hiddenLine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w="9525">
                <a:solidFill>
                  <a:srgbClr val="000000"/>
                </a:solidFill>
                <a:miter lim="800000"/>
                <a:headEnd/>
                <a:tailEnd/>
              </a14:hiddenLine>
            </a:ext>
          </a:extLst>
        </p:spPr>
      </p:pic>
      <p:grpSp>
        <p:nvGrpSpPr>
          <p:cNvPr id="2" name="Grouper 27"/>
          <p:cNvGrpSpPr>
            <a:grpSpLocks/>
          </p:cNvGrpSpPr>
          <p:nvPr/>
        </p:nvGrpSpPr>
        <p:grpSpPr bwMode="auto">
          <a:xfrm>
            <a:off x="3712531" y="1629903"/>
            <a:ext cx="1388391" cy="1104116"/>
            <a:chOff x="863600" y="1598926"/>
            <a:chExt cx="1828800" cy="1804674"/>
          </a:xfrm>
        </p:grpSpPr>
        <p:pic>
          <p:nvPicPr>
            <p:cNvPr id="14" name="Image 22" descr="Screen Shot 2014-10-01 at 21.37.56.png"/>
            <p:cNvPicPr>
              <a:picLocks noChangeAspect="1"/>
            </p:cNvPicPr>
            <p:nvPr/>
          </p:nvPicPr>
          <p:blipFill>
            <a:blip r:embed="rId8" cstate="print">
              <a:extLst>
                <a:ext uri="{28A0092B-C50C-407E-A947-70E740481C1C}">
                  <a14:useLocalDpi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val="0"/>
                </a:ext>
              </a:extLst>
            </a:blip>
            <a:srcRect/>
            <a:stretch>
              <a:fillRect/>
            </a:stretch>
          </p:blipFill>
          <p:spPr bwMode="auto">
            <a:xfrm>
              <a:off x="863600" y="1598926"/>
              <a:ext cx="1811868" cy="1766572"/>
            </a:xfrm>
            <a:prstGeom prst="rect">
              <a:avLst/>
            </a:prstGeom>
            <a:noFill/>
            <a:ln>
              <a:noFill/>
            </a:ln>
            <a:extLst>
              <a:ext uri="{909E8E84-426E-40DD-AFC4-6F175D3DCCD1}">
                <a14:hiddenFill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a:solidFill>
                    <a:srgbClr val="FFFFFF"/>
                  </a:solidFill>
                </a14:hiddenFill>
              </a:ext>
              <a:ext uri="{91240B29-F687-4F45-9708-019B960494DF}">
                <a14:hiddenLine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w="9525">
                  <a:solidFill>
                    <a:srgbClr val="000000"/>
                  </a:solidFill>
                  <a:miter lim="800000"/>
                  <a:headEnd/>
                  <a:tailEnd/>
                </a14:hiddenLine>
              </a:ext>
            </a:extLst>
          </p:spPr>
        </p:pic>
        <p:sp>
          <p:nvSpPr>
            <p:cNvPr id="15" name="Rectangle 14"/>
            <p:cNvSpPr/>
            <p:nvPr/>
          </p:nvSpPr>
          <p:spPr>
            <a:xfrm>
              <a:off x="2201847" y="2894015"/>
              <a:ext cx="490553" cy="35795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 name="Rectangle 16"/>
            <p:cNvSpPr/>
            <p:nvPr/>
          </p:nvSpPr>
          <p:spPr>
            <a:xfrm>
              <a:off x="1118113" y="3319084"/>
              <a:ext cx="1371087" cy="8451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grpSp>
      <p:pic>
        <p:nvPicPr>
          <p:cNvPr id="19" name="Picture 3"/>
          <p:cNvPicPr>
            <a:picLocks noChangeAspect="1" noChangeArrowheads="1"/>
          </p:cNvPicPr>
          <p:nvPr/>
        </p:nvPicPr>
        <p:blipFill>
          <a:blip r:embed="rId9" cstate="print">
            <a:extLst>
              <a:ext uri="{28A0092B-C50C-407E-A947-70E740481C1C}">
                <a14:useLocalDpi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val="0"/>
              </a:ext>
            </a:extLst>
          </a:blip>
          <a:srcRect b="83446"/>
          <a:stretch>
            <a:fillRect/>
          </a:stretch>
        </p:blipFill>
        <p:spPr bwMode="auto">
          <a:xfrm>
            <a:off x="0" y="-12700"/>
            <a:ext cx="9144000" cy="838200"/>
          </a:xfrm>
          <a:prstGeom prst="rect">
            <a:avLst/>
          </a:prstGeom>
          <a:noFill/>
          <a:ln>
            <a:noFill/>
          </a:ln>
          <a:extLst>
            <a:ext uri="{909E8E84-426E-40DD-AFC4-6F175D3DCCD1}">
              <a14:hiddenFill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a:solidFill>
                  <a:srgbClr val="FFFFFF"/>
                </a:solidFill>
              </a14:hiddenFill>
            </a:ext>
            <a:ext uri="{91240B29-F687-4F45-9708-019B960494DF}">
              <a14:hiddenLine xmlns:a="http://schemas.openxmlformats.org/drawingml/2006/main" xmlns:r="http://schemas.openxmlformats.org/officeDocument/2006/relationships" xmlns:p="http://schemas.openxmlformats.org/presentationml/2006/main" xmlns:a14="http://schemas.microsoft.com/office/drawing/2010/main" xmlns="" xmlns:mv="urn:schemas-microsoft-com:mac:vml" xmlns:mc="http://schemas.openxmlformats.org/markup-compatibility/2006" w="9525">
                <a:solidFill>
                  <a:srgbClr val="000000"/>
                </a:solidFill>
                <a:miter lim="800000"/>
                <a:headEnd/>
                <a:tailEnd/>
              </a14:hiddenLine>
            </a:ext>
          </a:extLst>
        </p:spPr>
      </p:pic>
      <p:graphicFrame>
        <p:nvGraphicFramePr>
          <p:cNvPr id="21" name="Chart 20"/>
          <p:cNvGraphicFramePr>
            <a:graphicFrameLocks/>
          </p:cNvGraphicFramePr>
          <p:nvPr>
            <p:extLst>
              <p:ext uri="{D42A27DB-BD31-4B8C-83A1-F6EECF244321}">
                <p14:modId xmlns:a="http://schemas.openxmlformats.org/drawingml/2006/main" xmlns:r="http://schemas.openxmlformats.org/officeDocument/2006/relationships" xmlns:p="http://schemas.openxmlformats.org/presentationml/2006/main" xmlns:p14="http://schemas.microsoft.com/office/powerpoint/2010/main" xmlns="" xmlns:mv="urn:schemas-microsoft-com:mac:vml" xmlns:mc="http://schemas.openxmlformats.org/markup-compatibility/2006" val="1163765627"/>
              </p:ext>
            </p:extLst>
          </p:nvPr>
        </p:nvGraphicFramePr>
        <p:xfrm>
          <a:off x="961222" y="3992973"/>
          <a:ext cx="7323309" cy="2743200"/>
        </p:xfrm>
        <a:graphic>
          <a:graphicData uri="http://schemas.openxmlformats.org/drawingml/2006/chart">
            <c:chart xmlns:c="http://schemas.openxmlformats.org/drawingml/2006/chart" xmlns:r="http://schemas.openxmlformats.org/officeDocument/2006/relationships" r:id="rId10"/>
          </a:graphicData>
        </a:graphic>
      </p:graphicFrame>
    </p:spTree>
    <p:extLst>
      <p:ext uri="{BB962C8B-B14F-4D97-AF65-F5344CB8AC3E}">
        <p14:creationId xmlns:a="http://schemas.openxmlformats.org/drawingml/2006/main" xmlns:r="http://schemas.openxmlformats.org/officeDocument/2006/relationships" xmlns:p="http://schemas.openxmlformats.org/presentationml/2006/main" xmlns:p14="http://schemas.microsoft.com/office/powerpoint/2010/main" xmlns="" xmlns:mv="urn:schemas-microsoft-com:mac:vml" xmlns:mc="http://schemas.openxmlformats.org/markup-compatibility/2006" val="91925212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 name="Rectangle 15"/>
          <p:cNvSpPr/>
          <p:nvPr/>
        </p:nvSpPr>
        <p:spPr>
          <a:xfrm>
            <a:off x="6162675" y="5565775"/>
            <a:ext cx="2730500" cy="118268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defRPr/>
            </a:pPr>
            <a:endParaRPr lang="en-US" altLang="en-US" sz="1800" smtClean="0">
              <a:solidFill>
                <a:srgbClr val="FFFFFF"/>
              </a:solidFill>
              <a:ea typeface="ＭＳ Ｐゴシック" pitchFamily="34" charset="-128"/>
              <a:cs typeface="Arial" charset="0"/>
            </a:endParaRPr>
          </a:p>
        </p:txBody>
      </p:sp>
      <p:sp>
        <p:nvSpPr>
          <p:cNvPr id="21" name="Rectangle 20"/>
          <p:cNvSpPr/>
          <p:nvPr/>
        </p:nvSpPr>
        <p:spPr>
          <a:xfrm>
            <a:off x="0" y="5541963"/>
            <a:ext cx="2730500" cy="118268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defRPr/>
            </a:pPr>
            <a:endParaRPr lang="en-US" altLang="en-US" sz="1800" smtClean="0">
              <a:solidFill>
                <a:srgbClr val="FFFFFF"/>
              </a:solidFill>
              <a:ea typeface="ＭＳ Ｐゴシック" pitchFamily="34" charset="-128"/>
              <a:cs typeface="Arial" charset="0"/>
            </a:endParaRPr>
          </a:p>
        </p:txBody>
      </p:sp>
      <p:pic>
        <p:nvPicPr>
          <p:cNvPr id="55300" name="Picture 3" descr="U:\Working Folders\Logos\COP\COP-12\cop-12-logo-web\cop-12-logo-variant-colour-web.png"/>
          <p:cNvPicPr>
            <a:picLocks noChangeAspect="1" noChangeArrowheads="1"/>
          </p:cNvPicPr>
          <p:nvPr/>
        </p:nvPicPr>
        <p:blipFill>
          <a:blip r:embed="rId3" cstate="print"/>
          <a:srcRect/>
          <a:stretch>
            <a:fillRect/>
          </a:stretch>
        </p:blipFill>
        <p:spPr bwMode="auto">
          <a:xfrm>
            <a:off x="7848600" y="157163"/>
            <a:ext cx="838200" cy="909637"/>
          </a:xfrm>
          <a:prstGeom prst="rect">
            <a:avLst/>
          </a:prstGeom>
          <a:noFill/>
          <a:ln w="9525">
            <a:noFill/>
            <a:miter lim="800000"/>
            <a:headEnd/>
            <a:tailEnd/>
          </a:ln>
        </p:spPr>
      </p:pic>
      <p:pic>
        <p:nvPicPr>
          <p:cNvPr id="55303" name="Picture 11" descr="CBD_logo_es-RGB-60"/>
          <p:cNvPicPr>
            <a:picLocks noChangeAspect="1" noChangeArrowheads="1"/>
          </p:cNvPicPr>
          <p:nvPr/>
        </p:nvPicPr>
        <p:blipFill>
          <a:blip r:embed="rId4" cstate="print"/>
          <a:srcRect/>
          <a:stretch>
            <a:fillRect/>
          </a:stretch>
        </p:blipFill>
        <p:spPr bwMode="auto">
          <a:xfrm>
            <a:off x="66675" y="127000"/>
            <a:ext cx="2209800" cy="817563"/>
          </a:xfrm>
          <a:prstGeom prst="rect">
            <a:avLst/>
          </a:prstGeom>
          <a:noFill/>
          <a:ln w="9525">
            <a:noFill/>
            <a:miter lim="800000"/>
            <a:headEnd/>
            <a:tailEnd/>
          </a:ln>
        </p:spPr>
      </p:pic>
      <p:pic>
        <p:nvPicPr>
          <p:cNvPr id="55305" name="Picture 10"/>
          <p:cNvPicPr>
            <a:picLocks noChangeAspect="1" noChangeArrowheads="1"/>
          </p:cNvPicPr>
          <p:nvPr/>
        </p:nvPicPr>
        <p:blipFill>
          <a:blip r:embed="rId5" cstate="print"/>
          <a:srcRect/>
          <a:stretch>
            <a:fillRect/>
          </a:stretch>
        </p:blipFill>
        <p:spPr bwMode="auto">
          <a:xfrm>
            <a:off x="2320925" y="1447800"/>
            <a:ext cx="5329238" cy="257175"/>
          </a:xfrm>
          <a:prstGeom prst="rect">
            <a:avLst/>
          </a:prstGeom>
          <a:noFill/>
          <a:ln w="9525">
            <a:noFill/>
            <a:miter lim="800000"/>
            <a:headEnd/>
            <a:tailEnd/>
          </a:ln>
        </p:spPr>
      </p:pic>
      <p:pic>
        <p:nvPicPr>
          <p:cNvPr id="55306" name="Picture 6" descr="\\Biodiv.org\shares\UserDoc\Working Folders\Logos\Aichi Targets icons\jpg\05.jpg"/>
          <p:cNvPicPr>
            <a:picLocks noChangeAspect="1" noChangeArrowheads="1"/>
          </p:cNvPicPr>
          <p:nvPr/>
        </p:nvPicPr>
        <p:blipFill>
          <a:blip r:embed="rId6" cstate="print"/>
          <a:srcRect/>
          <a:stretch>
            <a:fillRect/>
          </a:stretch>
        </p:blipFill>
        <p:spPr bwMode="auto">
          <a:xfrm>
            <a:off x="285750" y="2057400"/>
            <a:ext cx="1079500" cy="1079500"/>
          </a:xfrm>
          <a:prstGeom prst="rect">
            <a:avLst/>
          </a:prstGeom>
          <a:noFill/>
          <a:ln w="9525">
            <a:noFill/>
            <a:miter lim="800000"/>
            <a:headEnd/>
            <a:tailEnd/>
          </a:ln>
        </p:spPr>
      </p:pic>
      <p:pic>
        <p:nvPicPr>
          <p:cNvPr id="55307" name="Picture 12"/>
          <p:cNvPicPr>
            <a:picLocks noChangeAspect="1" noChangeArrowheads="1"/>
          </p:cNvPicPr>
          <p:nvPr/>
        </p:nvPicPr>
        <p:blipFill>
          <a:blip r:embed="rId7" cstate="print"/>
          <a:srcRect/>
          <a:stretch>
            <a:fillRect/>
          </a:stretch>
        </p:blipFill>
        <p:spPr bwMode="auto">
          <a:xfrm>
            <a:off x="2124075" y="1816100"/>
            <a:ext cx="5724525" cy="33845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8370" name="Picture 3" descr="U:\Working Folders\Logos\COP\COP-12\cop-12-logo-web\cop-12-logo-variant-colour-web.png"/>
          <p:cNvPicPr>
            <a:picLocks noChangeAspect="1" noChangeArrowheads="1"/>
          </p:cNvPicPr>
          <p:nvPr/>
        </p:nvPicPr>
        <p:blipFill>
          <a:blip r:embed="rId3" cstate="print"/>
          <a:srcRect/>
          <a:stretch>
            <a:fillRect/>
          </a:stretch>
        </p:blipFill>
        <p:spPr bwMode="auto">
          <a:xfrm>
            <a:off x="7848600" y="157163"/>
            <a:ext cx="838200" cy="909637"/>
          </a:xfrm>
          <a:prstGeom prst="rect">
            <a:avLst/>
          </a:prstGeom>
          <a:noFill/>
          <a:ln w="9525">
            <a:noFill/>
            <a:miter lim="800000"/>
            <a:headEnd/>
            <a:tailEnd/>
          </a:ln>
        </p:spPr>
      </p:pic>
      <p:pic>
        <p:nvPicPr>
          <p:cNvPr id="58373" name="Picture 9" descr="CBD_logo_es-RGB-60"/>
          <p:cNvPicPr>
            <a:picLocks noChangeAspect="1" noChangeArrowheads="1"/>
          </p:cNvPicPr>
          <p:nvPr/>
        </p:nvPicPr>
        <p:blipFill>
          <a:blip r:embed="rId4" cstate="print"/>
          <a:srcRect/>
          <a:stretch>
            <a:fillRect/>
          </a:stretch>
        </p:blipFill>
        <p:spPr bwMode="auto">
          <a:xfrm>
            <a:off x="66675" y="127000"/>
            <a:ext cx="2209800" cy="817563"/>
          </a:xfrm>
          <a:prstGeom prst="rect">
            <a:avLst/>
          </a:prstGeom>
          <a:noFill/>
          <a:ln w="9525">
            <a:noFill/>
            <a:miter lim="800000"/>
            <a:headEnd/>
            <a:tailEnd/>
          </a:ln>
        </p:spPr>
      </p:pic>
      <p:pic>
        <p:nvPicPr>
          <p:cNvPr id="58375" name="Picture 10"/>
          <p:cNvPicPr>
            <a:picLocks noChangeAspect="1" noChangeArrowheads="1"/>
          </p:cNvPicPr>
          <p:nvPr/>
        </p:nvPicPr>
        <p:blipFill>
          <a:blip r:embed="rId5" cstate="print"/>
          <a:srcRect/>
          <a:stretch>
            <a:fillRect/>
          </a:stretch>
        </p:blipFill>
        <p:spPr bwMode="auto">
          <a:xfrm>
            <a:off x="2284413" y="2016125"/>
            <a:ext cx="5327650" cy="255588"/>
          </a:xfrm>
          <a:prstGeom prst="rect">
            <a:avLst/>
          </a:prstGeom>
          <a:noFill/>
          <a:ln w="9525">
            <a:noFill/>
            <a:miter lim="800000"/>
            <a:headEnd/>
            <a:tailEnd/>
          </a:ln>
        </p:spPr>
      </p:pic>
      <p:pic>
        <p:nvPicPr>
          <p:cNvPr id="58376" name="Picture 9" descr="\\Biodiv.org\shares\UserDoc\Working Folders\Logos\Aichi Targets icons\jpg\08.jpg"/>
          <p:cNvPicPr>
            <a:picLocks noChangeAspect="1" noChangeArrowheads="1"/>
          </p:cNvPicPr>
          <p:nvPr/>
        </p:nvPicPr>
        <p:blipFill>
          <a:blip r:embed="rId6" cstate="print"/>
          <a:srcRect/>
          <a:stretch>
            <a:fillRect/>
          </a:stretch>
        </p:blipFill>
        <p:spPr bwMode="auto">
          <a:xfrm>
            <a:off x="0" y="1371600"/>
            <a:ext cx="1079500" cy="1079500"/>
          </a:xfrm>
          <a:prstGeom prst="rect">
            <a:avLst/>
          </a:prstGeom>
          <a:noFill/>
          <a:ln w="9525">
            <a:noFill/>
            <a:miter lim="800000"/>
            <a:headEnd/>
            <a:tailEnd/>
          </a:ln>
        </p:spPr>
      </p:pic>
      <p:pic>
        <p:nvPicPr>
          <p:cNvPr id="58377" name="Picture 10"/>
          <p:cNvPicPr>
            <a:picLocks noChangeAspect="1" noChangeArrowheads="1"/>
          </p:cNvPicPr>
          <p:nvPr/>
        </p:nvPicPr>
        <p:blipFill>
          <a:blip r:embed="rId7" cstate="print"/>
          <a:srcRect/>
          <a:stretch>
            <a:fillRect/>
          </a:stretch>
        </p:blipFill>
        <p:spPr bwMode="auto">
          <a:xfrm>
            <a:off x="1976438" y="2590800"/>
            <a:ext cx="5943600" cy="21605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9394" name="Picture 3" descr="U:\Working Folders\Logos\COP\COP-12\cop-12-logo-web\cop-12-logo-variant-colour-web.png"/>
          <p:cNvPicPr>
            <a:picLocks noChangeAspect="1" noChangeArrowheads="1"/>
          </p:cNvPicPr>
          <p:nvPr/>
        </p:nvPicPr>
        <p:blipFill>
          <a:blip r:embed="rId3" cstate="print"/>
          <a:srcRect/>
          <a:stretch>
            <a:fillRect/>
          </a:stretch>
        </p:blipFill>
        <p:spPr bwMode="auto">
          <a:xfrm>
            <a:off x="7848600" y="157163"/>
            <a:ext cx="838200" cy="909637"/>
          </a:xfrm>
          <a:prstGeom prst="rect">
            <a:avLst/>
          </a:prstGeom>
          <a:noFill/>
          <a:ln w="9525">
            <a:noFill/>
            <a:miter lim="800000"/>
            <a:headEnd/>
            <a:tailEnd/>
          </a:ln>
        </p:spPr>
      </p:pic>
      <p:pic>
        <p:nvPicPr>
          <p:cNvPr id="59395" name="Picture 3" descr="\\Biodiv.org\shares\UserDoc\Working Folders\Logos\Aichi Targets icons\jpg\10.jpg"/>
          <p:cNvPicPr>
            <a:picLocks noChangeAspect="1" noChangeArrowheads="1"/>
          </p:cNvPicPr>
          <p:nvPr/>
        </p:nvPicPr>
        <p:blipFill>
          <a:blip r:embed="rId4" cstate="print"/>
          <a:srcRect/>
          <a:stretch>
            <a:fillRect/>
          </a:stretch>
        </p:blipFill>
        <p:spPr bwMode="auto">
          <a:xfrm>
            <a:off x="0" y="1295400"/>
            <a:ext cx="1220788" cy="1219200"/>
          </a:xfrm>
          <a:prstGeom prst="rect">
            <a:avLst/>
          </a:prstGeom>
          <a:noFill/>
          <a:ln w="9525">
            <a:noFill/>
            <a:miter lim="800000"/>
            <a:headEnd/>
            <a:tailEnd/>
          </a:ln>
        </p:spPr>
      </p:pic>
      <p:pic>
        <p:nvPicPr>
          <p:cNvPr id="59398" name="Picture 9" descr="CBD_logo_es-RGB-60"/>
          <p:cNvPicPr>
            <a:picLocks noChangeAspect="1" noChangeArrowheads="1"/>
          </p:cNvPicPr>
          <p:nvPr/>
        </p:nvPicPr>
        <p:blipFill>
          <a:blip r:embed="rId5" cstate="print"/>
          <a:srcRect/>
          <a:stretch>
            <a:fillRect/>
          </a:stretch>
        </p:blipFill>
        <p:spPr bwMode="auto">
          <a:xfrm>
            <a:off x="66675" y="127000"/>
            <a:ext cx="2209800" cy="817563"/>
          </a:xfrm>
          <a:prstGeom prst="rect">
            <a:avLst/>
          </a:prstGeom>
          <a:noFill/>
          <a:ln w="9525">
            <a:noFill/>
            <a:miter lim="800000"/>
            <a:headEnd/>
            <a:tailEnd/>
          </a:ln>
        </p:spPr>
      </p:pic>
      <p:pic>
        <p:nvPicPr>
          <p:cNvPr id="59400" name="Picture 10"/>
          <p:cNvPicPr>
            <a:picLocks noChangeAspect="1" noChangeArrowheads="1"/>
          </p:cNvPicPr>
          <p:nvPr/>
        </p:nvPicPr>
        <p:blipFill>
          <a:blip r:embed="rId6" cstate="print"/>
          <a:srcRect/>
          <a:stretch>
            <a:fillRect/>
          </a:stretch>
        </p:blipFill>
        <p:spPr bwMode="auto">
          <a:xfrm>
            <a:off x="2133600" y="1981200"/>
            <a:ext cx="5329238" cy="255588"/>
          </a:xfrm>
          <a:prstGeom prst="rect">
            <a:avLst/>
          </a:prstGeom>
          <a:noFill/>
          <a:ln w="9525">
            <a:noFill/>
            <a:miter lim="800000"/>
            <a:headEnd/>
            <a:tailEnd/>
          </a:ln>
        </p:spPr>
      </p:pic>
      <p:pic>
        <p:nvPicPr>
          <p:cNvPr id="59401" name="Picture 10"/>
          <p:cNvPicPr>
            <a:picLocks noChangeAspect="1" noChangeArrowheads="1"/>
          </p:cNvPicPr>
          <p:nvPr/>
        </p:nvPicPr>
        <p:blipFill>
          <a:blip r:embed="rId7" cstate="print"/>
          <a:srcRect/>
          <a:stretch>
            <a:fillRect/>
          </a:stretch>
        </p:blipFill>
        <p:spPr bwMode="auto">
          <a:xfrm>
            <a:off x="1589088" y="2368550"/>
            <a:ext cx="6183312" cy="2438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6322" name="Picture 3" descr="U:\Working Folders\Logos\COP\COP-12\cop-12-logo-web\cop-12-logo-variant-colour-web.png"/>
          <p:cNvPicPr>
            <a:picLocks noChangeAspect="1" noChangeArrowheads="1"/>
          </p:cNvPicPr>
          <p:nvPr/>
        </p:nvPicPr>
        <p:blipFill>
          <a:blip r:embed="rId3" cstate="print"/>
          <a:srcRect/>
          <a:stretch>
            <a:fillRect/>
          </a:stretch>
        </p:blipFill>
        <p:spPr bwMode="auto">
          <a:xfrm>
            <a:off x="7848600" y="157163"/>
            <a:ext cx="838200" cy="909637"/>
          </a:xfrm>
          <a:prstGeom prst="rect">
            <a:avLst/>
          </a:prstGeom>
          <a:noFill/>
          <a:ln w="9525">
            <a:noFill/>
            <a:miter lim="800000"/>
            <a:headEnd/>
            <a:tailEnd/>
          </a:ln>
        </p:spPr>
      </p:pic>
      <p:pic>
        <p:nvPicPr>
          <p:cNvPr id="56323" name="Picture 2"/>
          <p:cNvPicPr>
            <a:picLocks noChangeAspect="1" noChangeArrowheads="1"/>
          </p:cNvPicPr>
          <p:nvPr/>
        </p:nvPicPr>
        <p:blipFill>
          <a:blip r:embed="rId4" cstate="print"/>
          <a:srcRect/>
          <a:stretch>
            <a:fillRect/>
          </a:stretch>
        </p:blipFill>
        <p:spPr bwMode="auto">
          <a:xfrm>
            <a:off x="1906588" y="1905000"/>
            <a:ext cx="6796087" cy="2771775"/>
          </a:xfrm>
          <a:prstGeom prst="rect">
            <a:avLst/>
          </a:prstGeom>
          <a:noFill/>
          <a:ln w="9525">
            <a:noFill/>
            <a:miter lim="800000"/>
            <a:headEnd/>
            <a:tailEnd/>
          </a:ln>
        </p:spPr>
      </p:pic>
      <p:pic>
        <p:nvPicPr>
          <p:cNvPr id="56326" name="Picture 9" descr="CBD_logo_es-RGB-60"/>
          <p:cNvPicPr>
            <a:picLocks noChangeAspect="1" noChangeArrowheads="1"/>
          </p:cNvPicPr>
          <p:nvPr/>
        </p:nvPicPr>
        <p:blipFill>
          <a:blip r:embed="rId5" cstate="print"/>
          <a:srcRect/>
          <a:stretch>
            <a:fillRect/>
          </a:stretch>
        </p:blipFill>
        <p:spPr bwMode="auto">
          <a:xfrm>
            <a:off x="66675" y="127000"/>
            <a:ext cx="2209800" cy="817563"/>
          </a:xfrm>
          <a:prstGeom prst="rect">
            <a:avLst/>
          </a:prstGeom>
          <a:noFill/>
          <a:ln w="9525">
            <a:noFill/>
            <a:miter lim="800000"/>
            <a:headEnd/>
            <a:tailEnd/>
          </a:ln>
        </p:spPr>
      </p:pic>
      <p:pic>
        <p:nvPicPr>
          <p:cNvPr id="56328" name="Picture 10"/>
          <p:cNvPicPr>
            <a:picLocks noChangeAspect="1" noChangeArrowheads="1"/>
          </p:cNvPicPr>
          <p:nvPr/>
        </p:nvPicPr>
        <p:blipFill>
          <a:blip r:embed="rId6" cstate="print"/>
          <a:srcRect/>
          <a:stretch>
            <a:fillRect/>
          </a:stretch>
        </p:blipFill>
        <p:spPr bwMode="auto">
          <a:xfrm>
            <a:off x="2443163" y="1428750"/>
            <a:ext cx="5329237" cy="255588"/>
          </a:xfrm>
          <a:prstGeom prst="rect">
            <a:avLst/>
          </a:prstGeom>
          <a:noFill/>
          <a:ln w="9525">
            <a:noFill/>
            <a:miter lim="800000"/>
            <a:headEnd/>
            <a:tailEnd/>
          </a:ln>
        </p:spPr>
      </p:pic>
      <p:pic>
        <p:nvPicPr>
          <p:cNvPr id="56329" name="Picture 13" descr="\\Biodiv.org\shares\UserDoc\Working Folders\Logos\Aichi Targets icons\jpg\12.jpg"/>
          <p:cNvPicPr>
            <a:picLocks noChangeAspect="1" noChangeArrowheads="1"/>
          </p:cNvPicPr>
          <p:nvPr/>
        </p:nvPicPr>
        <p:blipFill>
          <a:blip r:embed="rId7" cstate="print"/>
          <a:srcRect/>
          <a:stretch>
            <a:fillRect/>
          </a:stretch>
        </p:blipFill>
        <p:spPr bwMode="auto">
          <a:xfrm>
            <a:off x="0" y="1219200"/>
            <a:ext cx="1079500" cy="1079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9458" name="Rectangle 1"/>
          <p:cNvSpPr>
            <a:spLocks noChangeArrowheads="1"/>
          </p:cNvSpPr>
          <p:nvPr/>
        </p:nvSpPr>
        <p:spPr bwMode="auto">
          <a:xfrm>
            <a:off x="152400" y="1587500"/>
            <a:ext cx="8839200" cy="954088"/>
          </a:xfrm>
          <a:prstGeom prst="rect">
            <a:avLst/>
          </a:prstGeom>
          <a:noFill/>
          <a:ln w="9525">
            <a:noFill/>
            <a:miter lim="800000"/>
            <a:headEnd/>
            <a:tailEnd/>
          </a:ln>
        </p:spPr>
        <p:txBody>
          <a:bodyPr>
            <a:spAutoFit/>
          </a:bodyPr>
          <a:lstStyle/>
          <a:p>
            <a:pPr marL="342900" indent="-342900" algn="ctr"/>
            <a:r>
              <a:rPr lang="es-ES" altLang="en-US" sz="2800" dirty="0">
                <a:solidFill>
                  <a:srgbClr val="FF6600"/>
                </a:solidFill>
              </a:rPr>
              <a:t>Una colección de decisiones para mejorar la implementación del Plan </a:t>
            </a:r>
            <a:r>
              <a:rPr lang="es-ES" altLang="en-US" sz="2800" dirty="0" smtClean="0">
                <a:solidFill>
                  <a:srgbClr val="FF6600"/>
                </a:solidFill>
              </a:rPr>
              <a:t>Estratégico</a:t>
            </a:r>
            <a:endParaRPr lang="es-ES" altLang="en-US" sz="2800" dirty="0">
              <a:solidFill>
                <a:srgbClr val="FF6600"/>
              </a:solidFill>
            </a:endParaRPr>
          </a:p>
        </p:txBody>
      </p:sp>
      <p:sp>
        <p:nvSpPr>
          <p:cNvPr id="19459" name="Rectangle 3"/>
          <p:cNvSpPr>
            <a:spLocks noChangeArrowheads="1"/>
          </p:cNvSpPr>
          <p:nvPr/>
        </p:nvSpPr>
        <p:spPr bwMode="auto">
          <a:xfrm>
            <a:off x="98425" y="2438400"/>
            <a:ext cx="8475663" cy="3785652"/>
          </a:xfrm>
          <a:prstGeom prst="rect">
            <a:avLst/>
          </a:prstGeom>
          <a:noFill/>
          <a:ln w="9525">
            <a:noFill/>
            <a:miter lim="800000"/>
            <a:headEnd/>
            <a:tailEnd/>
          </a:ln>
        </p:spPr>
        <p:txBody>
          <a:bodyPr>
            <a:spAutoFit/>
          </a:bodyPr>
          <a:lstStyle/>
          <a:p>
            <a:pPr marL="800100" lvl="1" indent="-342900">
              <a:buFont typeface="Arial" charset="0"/>
              <a:buChar char="•"/>
            </a:pPr>
            <a:r>
              <a:rPr lang="es-ES" altLang="en-US" sz="3000" dirty="0" smtClean="0">
                <a:solidFill>
                  <a:srgbClr val="008000"/>
                </a:solidFill>
              </a:rPr>
              <a:t>Medidas para alcanzar los Objetivos Estrategicios </a:t>
            </a:r>
            <a:r>
              <a:rPr lang="es-ES" altLang="en-US" sz="3000" dirty="0">
                <a:solidFill>
                  <a:srgbClr val="008000"/>
                </a:solidFill>
              </a:rPr>
              <a:t>(XII/1)</a:t>
            </a:r>
            <a:endParaRPr lang="es-ES" altLang="en-US" sz="3000" dirty="0" smtClean="0">
              <a:solidFill>
                <a:srgbClr val="008000"/>
              </a:solidFill>
            </a:endParaRPr>
          </a:p>
          <a:p>
            <a:pPr marL="800100" lvl="1" indent="-342900">
              <a:buFont typeface="Arial" charset="0"/>
              <a:buChar char="•"/>
            </a:pPr>
            <a:r>
              <a:rPr lang="es-ES" altLang="en-US" sz="3000" dirty="0" smtClean="0">
                <a:solidFill>
                  <a:srgbClr val="008000"/>
                </a:solidFill>
              </a:rPr>
              <a:t>Desarrollo </a:t>
            </a:r>
            <a:r>
              <a:rPr lang="es-ES" altLang="en-US" sz="3000" dirty="0">
                <a:solidFill>
                  <a:srgbClr val="008000"/>
                </a:solidFill>
              </a:rPr>
              <a:t>de capacidades y</a:t>
            </a:r>
            <a:r>
              <a:rPr lang="es-ES" altLang="en-US" sz="3000" dirty="0" smtClean="0">
                <a:solidFill>
                  <a:srgbClr val="008000"/>
                </a:solidFill>
              </a:rPr>
              <a:t> cooperación </a:t>
            </a:r>
            <a:r>
              <a:rPr lang="es-ES" altLang="en-US" sz="3000" dirty="0">
                <a:solidFill>
                  <a:srgbClr val="008000"/>
                </a:solidFill>
              </a:rPr>
              <a:t>científica y técnica (XII/2)</a:t>
            </a:r>
          </a:p>
          <a:p>
            <a:pPr marL="800100" lvl="1" indent="-342900">
              <a:buFont typeface="Arial" charset="0"/>
              <a:buChar char="•"/>
            </a:pPr>
            <a:r>
              <a:rPr lang="es-ES" altLang="en-US" sz="3000" dirty="0">
                <a:solidFill>
                  <a:srgbClr val="008000"/>
                </a:solidFill>
              </a:rPr>
              <a:t>Movilización de recursos (XII/3)</a:t>
            </a:r>
          </a:p>
          <a:p>
            <a:pPr marL="800100" lvl="1" indent="-342900">
              <a:buFont typeface="Arial" charset="0"/>
              <a:buChar char="•"/>
            </a:pPr>
            <a:r>
              <a:rPr lang="es-ES" altLang="en-US" sz="3000" dirty="0">
                <a:solidFill>
                  <a:srgbClr val="008000"/>
                </a:solidFill>
              </a:rPr>
              <a:t>Desarrollo sostenible y erradicación de la pobreza (XII/4-5)</a:t>
            </a:r>
          </a:p>
          <a:p>
            <a:pPr marL="800100" lvl="1" indent="-342900">
              <a:buFont typeface="Arial" charset="0"/>
              <a:buChar char="•"/>
            </a:pPr>
            <a:r>
              <a:rPr lang="es-ES" altLang="en-US" sz="3000" dirty="0" smtClean="0">
                <a:solidFill>
                  <a:srgbClr val="008000"/>
                </a:solidFill>
              </a:rPr>
              <a:t>Cooperación entre Convenios y otros (</a:t>
            </a:r>
            <a:r>
              <a:rPr lang="es-ES" altLang="en-US" sz="3000" dirty="0">
                <a:solidFill>
                  <a:srgbClr val="008000"/>
                </a:solidFill>
              </a:rPr>
              <a:t>XII/6)</a:t>
            </a:r>
          </a:p>
        </p:txBody>
      </p:sp>
      <p:pic>
        <p:nvPicPr>
          <p:cNvPr id="19460" name="Picture 5"/>
          <p:cNvPicPr>
            <a:picLocks noChangeAspect="1" noChangeArrowheads="1"/>
          </p:cNvPicPr>
          <p:nvPr/>
        </p:nvPicPr>
        <p:blipFill>
          <a:blip r:embed="rId3" cstate="print"/>
          <a:srcRect t="33504" b="49799"/>
          <a:stretch>
            <a:fillRect/>
          </a:stretch>
        </p:blipFill>
        <p:spPr bwMode="auto">
          <a:xfrm>
            <a:off x="-3175" y="-15875"/>
            <a:ext cx="9223375" cy="862013"/>
          </a:xfrm>
          <a:prstGeom prst="rect">
            <a:avLst/>
          </a:prstGeom>
          <a:noFill/>
          <a:ln w="9525">
            <a:noFill/>
            <a:miter lim="800000"/>
            <a:headEnd/>
            <a:tailEnd/>
          </a:ln>
        </p:spPr>
      </p:pic>
      <p:pic>
        <p:nvPicPr>
          <p:cNvPr id="19461" name="Picture 3" descr="U:\Working Folders\Logos\COP\COP-12\cop-12-logo-web\cop-12-logo-variant-colour-web.png"/>
          <p:cNvPicPr>
            <a:picLocks noChangeAspect="1" noChangeArrowheads="1"/>
          </p:cNvPicPr>
          <p:nvPr/>
        </p:nvPicPr>
        <p:blipFill>
          <a:blip r:embed="rId4" cstate="print"/>
          <a:srcRect/>
          <a:stretch>
            <a:fillRect/>
          </a:stretch>
        </p:blipFill>
        <p:spPr bwMode="auto">
          <a:xfrm>
            <a:off x="8153400" y="5875338"/>
            <a:ext cx="838200" cy="909637"/>
          </a:xfrm>
          <a:prstGeom prst="rect">
            <a:avLst/>
          </a:prstGeom>
          <a:noFill/>
          <a:ln w="9525">
            <a:noFill/>
            <a:miter lim="800000"/>
            <a:headEnd/>
            <a:tailEnd/>
          </a:ln>
        </p:spPr>
      </p:pic>
      <p:sp>
        <p:nvSpPr>
          <p:cNvPr id="19462" name="Rectangle 1"/>
          <p:cNvSpPr>
            <a:spLocks noChangeArrowheads="1"/>
          </p:cNvSpPr>
          <p:nvPr/>
        </p:nvSpPr>
        <p:spPr bwMode="auto">
          <a:xfrm>
            <a:off x="838200" y="968375"/>
            <a:ext cx="7467600" cy="708025"/>
          </a:xfrm>
          <a:prstGeom prst="rect">
            <a:avLst/>
          </a:prstGeom>
          <a:noFill/>
          <a:ln w="9525">
            <a:noFill/>
            <a:miter lim="800000"/>
            <a:headEnd/>
            <a:tailEnd/>
          </a:ln>
        </p:spPr>
        <p:txBody>
          <a:bodyPr>
            <a:spAutoFit/>
          </a:bodyPr>
          <a:lstStyle/>
          <a:p>
            <a:pPr algn="ctr"/>
            <a:r>
              <a:rPr lang="es-ES" altLang="en-US" sz="4000" b="1">
                <a:solidFill>
                  <a:srgbClr val="147B33"/>
                </a:solidFill>
                <a:ea typeface="ＭＳ Ｐゴシック" pitchFamily="34" charset="-128"/>
              </a:rPr>
              <a:t>La Hoja de Ruta de Pyeongchang</a:t>
            </a:r>
          </a:p>
        </p:txBody>
      </p:sp>
      <p:pic>
        <p:nvPicPr>
          <p:cNvPr id="19463" name="Picture 11" descr="CBD_logo_es-RGB-60"/>
          <p:cNvPicPr>
            <a:picLocks noChangeAspect="1" noChangeArrowheads="1"/>
          </p:cNvPicPr>
          <p:nvPr/>
        </p:nvPicPr>
        <p:blipFill>
          <a:blip r:embed="rId5" cstate="print"/>
          <a:srcRect/>
          <a:stretch>
            <a:fillRect/>
          </a:stretch>
        </p:blipFill>
        <p:spPr bwMode="auto">
          <a:xfrm>
            <a:off x="6505575" y="6249988"/>
            <a:ext cx="1447800" cy="5349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57346" name="Picture 3" descr="U:\Working Folders\Logos\COP\COP-12\cop-12-logo-web\cop-12-logo-variant-colour-web.png"/>
          <p:cNvPicPr>
            <a:picLocks noChangeAspect="1" noChangeArrowheads="1"/>
          </p:cNvPicPr>
          <p:nvPr/>
        </p:nvPicPr>
        <p:blipFill>
          <a:blip r:embed="rId3" cstate="print"/>
          <a:srcRect/>
          <a:stretch>
            <a:fillRect/>
          </a:stretch>
        </p:blipFill>
        <p:spPr bwMode="auto">
          <a:xfrm>
            <a:off x="7848600" y="157163"/>
            <a:ext cx="838200" cy="909637"/>
          </a:xfrm>
          <a:prstGeom prst="rect">
            <a:avLst/>
          </a:prstGeom>
          <a:noFill/>
          <a:ln w="9525">
            <a:noFill/>
            <a:miter lim="800000"/>
            <a:headEnd/>
            <a:tailEnd/>
          </a:ln>
        </p:spPr>
      </p:pic>
      <p:pic>
        <p:nvPicPr>
          <p:cNvPr id="57347" name="Picture 3" descr="\\Biodiv.org\shares\UserDoc\Working Folders\Logos\Aichi Targets icons\jpg\14.jpg"/>
          <p:cNvPicPr>
            <a:picLocks noChangeAspect="1" noChangeArrowheads="1"/>
          </p:cNvPicPr>
          <p:nvPr/>
        </p:nvPicPr>
        <p:blipFill>
          <a:blip r:embed="rId4" cstate="print"/>
          <a:srcRect/>
          <a:stretch>
            <a:fillRect/>
          </a:stretch>
        </p:blipFill>
        <p:spPr bwMode="auto">
          <a:xfrm>
            <a:off x="0" y="1447800"/>
            <a:ext cx="1311275" cy="1311275"/>
          </a:xfrm>
          <a:prstGeom prst="rect">
            <a:avLst/>
          </a:prstGeom>
          <a:noFill/>
          <a:ln w="9525">
            <a:noFill/>
            <a:miter lim="800000"/>
            <a:headEnd/>
            <a:tailEnd/>
          </a:ln>
        </p:spPr>
      </p:pic>
      <p:pic>
        <p:nvPicPr>
          <p:cNvPr id="57350" name="Picture 9" descr="CBD_logo_es-RGB-60"/>
          <p:cNvPicPr>
            <a:picLocks noChangeAspect="1" noChangeArrowheads="1"/>
          </p:cNvPicPr>
          <p:nvPr/>
        </p:nvPicPr>
        <p:blipFill>
          <a:blip r:embed="rId5" cstate="print"/>
          <a:srcRect/>
          <a:stretch>
            <a:fillRect/>
          </a:stretch>
        </p:blipFill>
        <p:spPr bwMode="auto">
          <a:xfrm>
            <a:off x="66675" y="127000"/>
            <a:ext cx="2209800" cy="817563"/>
          </a:xfrm>
          <a:prstGeom prst="rect">
            <a:avLst/>
          </a:prstGeom>
          <a:noFill/>
          <a:ln w="9525">
            <a:noFill/>
            <a:miter lim="800000"/>
            <a:headEnd/>
            <a:tailEnd/>
          </a:ln>
        </p:spPr>
      </p:pic>
      <p:pic>
        <p:nvPicPr>
          <p:cNvPr id="57352" name="Picture 10"/>
          <p:cNvPicPr>
            <a:picLocks noChangeAspect="1" noChangeArrowheads="1"/>
          </p:cNvPicPr>
          <p:nvPr/>
        </p:nvPicPr>
        <p:blipFill>
          <a:blip r:embed="rId6" cstate="print"/>
          <a:srcRect/>
          <a:stretch>
            <a:fillRect/>
          </a:stretch>
        </p:blipFill>
        <p:spPr bwMode="auto">
          <a:xfrm>
            <a:off x="2503488" y="1568450"/>
            <a:ext cx="5329237" cy="255588"/>
          </a:xfrm>
          <a:prstGeom prst="rect">
            <a:avLst/>
          </a:prstGeom>
          <a:noFill/>
          <a:ln w="9525">
            <a:noFill/>
            <a:miter lim="800000"/>
            <a:headEnd/>
            <a:tailEnd/>
          </a:ln>
        </p:spPr>
      </p:pic>
      <p:pic>
        <p:nvPicPr>
          <p:cNvPr id="57353" name="Picture 10"/>
          <p:cNvPicPr>
            <a:picLocks noChangeAspect="1" noChangeArrowheads="1"/>
          </p:cNvPicPr>
          <p:nvPr/>
        </p:nvPicPr>
        <p:blipFill>
          <a:blip r:embed="rId7" cstate="print"/>
          <a:srcRect/>
          <a:stretch>
            <a:fillRect/>
          </a:stretch>
        </p:blipFill>
        <p:spPr bwMode="auto">
          <a:xfrm>
            <a:off x="2216150" y="1981200"/>
            <a:ext cx="5903913" cy="2492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5538" name="ZoneTexte 2"/>
          <p:cNvSpPr txBox="1">
            <a:spLocks noChangeArrowheads="1"/>
          </p:cNvSpPr>
          <p:nvPr/>
        </p:nvSpPr>
        <p:spPr bwMode="auto">
          <a:xfrm>
            <a:off x="30163" y="2286000"/>
            <a:ext cx="9077325" cy="1600200"/>
          </a:xfrm>
          <a:prstGeom prst="rect">
            <a:avLst/>
          </a:prstGeom>
          <a:noFill/>
          <a:ln w="9525">
            <a:noFill/>
            <a:miter lim="800000"/>
            <a:headEnd/>
            <a:tailEnd/>
          </a:ln>
        </p:spPr>
        <p:txBody>
          <a:bodyPr anchor="ctr"/>
          <a:lstStyle/>
          <a:p>
            <a:pPr algn="ctr" eaLnBrk="0" hangingPunct="0">
              <a:spcBef>
                <a:spcPct val="20000"/>
              </a:spcBef>
              <a:buFont typeface="Arial" charset="0"/>
              <a:buNone/>
            </a:pPr>
            <a:r>
              <a:rPr lang="es-AR" altLang="en-US" sz="4000" b="1" dirty="0">
                <a:solidFill>
                  <a:srgbClr val="147B33"/>
                </a:solidFill>
                <a:ea typeface="ＭＳ Ｐゴシック" pitchFamily="34" charset="-128"/>
              </a:rPr>
              <a:t>Protocolo de Nagoya </a:t>
            </a:r>
            <a:endParaRPr lang="es-AR" altLang="en-US" sz="4000" b="1" dirty="0" smtClean="0">
              <a:solidFill>
                <a:srgbClr val="147B33"/>
              </a:solidFill>
              <a:ea typeface="ＭＳ Ｐゴシック" pitchFamily="34" charset="-128"/>
            </a:endParaRPr>
          </a:p>
          <a:p>
            <a:pPr algn="ctr" eaLnBrk="0" hangingPunct="0">
              <a:spcBef>
                <a:spcPct val="20000"/>
              </a:spcBef>
              <a:buFont typeface="Arial" charset="0"/>
              <a:buNone/>
            </a:pPr>
            <a:r>
              <a:rPr lang="es-AR" altLang="en-US" sz="3600" b="1" dirty="0" smtClean="0">
                <a:solidFill>
                  <a:srgbClr val="147B33"/>
                </a:solidFill>
                <a:ea typeface="ＭＳ Ｐゴシック" pitchFamily="34" charset="-128"/>
              </a:rPr>
              <a:t>sobre </a:t>
            </a:r>
            <a:r>
              <a:rPr lang="es-AR" altLang="en-US" sz="3600" b="1" dirty="0">
                <a:solidFill>
                  <a:srgbClr val="147B33"/>
                </a:solidFill>
                <a:ea typeface="ＭＳ Ｐゴシック" pitchFamily="34" charset="-128"/>
              </a:rPr>
              <a:t>acceso </a:t>
            </a:r>
            <a:r>
              <a:rPr lang="es-AR" altLang="en-US" sz="3600" b="1" dirty="0" smtClean="0">
                <a:solidFill>
                  <a:srgbClr val="147B33"/>
                </a:solidFill>
                <a:ea typeface="ＭＳ Ｐゴシック" pitchFamily="34" charset="-128"/>
              </a:rPr>
              <a:t>y participación </a:t>
            </a:r>
            <a:r>
              <a:rPr lang="es-AR" altLang="en-US" sz="3600" b="1" dirty="0">
                <a:solidFill>
                  <a:srgbClr val="147B33"/>
                </a:solidFill>
                <a:ea typeface="ＭＳ Ｐゴシック" pitchFamily="34" charset="-128"/>
              </a:rPr>
              <a:t>en los beneficios</a:t>
            </a:r>
          </a:p>
          <a:p>
            <a:pPr algn="ctr" eaLnBrk="0" hangingPunct="0">
              <a:spcBef>
                <a:spcPct val="20000"/>
              </a:spcBef>
              <a:buFont typeface="Arial" charset="0"/>
              <a:buNone/>
            </a:pPr>
            <a:r>
              <a:rPr lang="en-US" altLang="en-US" sz="2800" b="1" dirty="0">
                <a:solidFill>
                  <a:srgbClr val="FF6600"/>
                </a:solidFill>
                <a:ea typeface="ＭＳ Ｐゴシック" pitchFamily="34" charset="-128"/>
              </a:rPr>
              <a:t>COP-MOP 1</a:t>
            </a:r>
            <a:endParaRPr lang="en-US" altLang="en-US" sz="2800" dirty="0">
              <a:solidFill>
                <a:srgbClr val="FF6600"/>
              </a:solidFill>
              <a:ea typeface="ＭＳ Ｐゴシック" pitchFamily="34" charset="-128"/>
            </a:endParaRPr>
          </a:p>
          <a:p>
            <a:pPr algn="ctr" eaLnBrk="0" hangingPunct="0">
              <a:spcBef>
                <a:spcPct val="20000"/>
              </a:spcBef>
              <a:buFont typeface="Arial" charset="0"/>
              <a:buNone/>
            </a:pPr>
            <a:r>
              <a:rPr lang="en-CA" altLang="en-US" sz="2400" dirty="0">
                <a:ea typeface="ＭＳ Ｐゴシック" pitchFamily="34" charset="-128"/>
              </a:rPr>
              <a:t>13 </a:t>
            </a:r>
            <a:r>
              <a:rPr lang="en-CA" altLang="en-US" sz="2400" dirty="0" err="1">
                <a:ea typeface="ＭＳ Ｐゴシック" pitchFamily="34" charset="-128"/>
              </a:rPr>
              <a:t>oct</a:t>
            </a:r>
            <a:r>
              <a:rPr lang="en-CA" altLang="en-US" sz="2400" dirty="0">
                <a:ea typeface="ＭＳ Ｐゴシック" pitchFamily="34" charset="-128"/>
              </a:rPr>
              <a:t>. al 17 </a:t>
            </a:r>
            <a:r>
              <a:rPr lang="en-CA" altLang="en-US" sz="2400" dirty="0" err="1">
                <a:ea typeface="ＭＳ Ｐゴシック" pitchFamily="34" charset="-128"/>
              </a:rPr>
              <a:t>oct</a:t>
            </a:r>
            <a:r>
              <a:rPr lang="en-CA" altLang="en-US" sz="2400" dirty="0">
                <a:ea typeface="ＭＳ Ｐゴシック" pitchFamily="34" charset="-128"/>
              </a:rPr>
              <a:t>. 2014</a:t>
            </a:r>
          </a:p>
        </p:txBody>
      </p:sp>
      <p:pic>
        <p:nvPicPr>
          <p:cNvPr id="65539" name="Picture 3" descr="U:\Working Folders\Logos\COP\COP-12\cop-12-logo-web\cop-12-logo-variant-colour-web.png"/>
          <p:cNvPicPr>
            <a:picLocks noChangeAspect="1" noChangeArrowheads="1"/>
          </p:cNvPicPr>
          <p:nvPr/>
        </p:nvPicPr>
        <p:blipFill>
          <a:blip r:embed="rId3" cstate="print"/>
          <a:srcRect/>
          <a:stretch>
            <a:fillRect/>
          </a:stretch>
        </p:blipFill>
        <p:spPr bwMode="auto">
          <a:xfrm>
            <a:off x="8153400" y="5875338"/>
            <a:ext cx="838200" cy="909637"/>
          </a:xfrm>
          <a:prstGeom prst="rect">
            <a:avLst/>
          </a:prstGeom>
          <a:noFill/>
          <a:ln w="9525">
            <a:noFill/>
            <a:miter lim="800000"/>
            <a:headEnd/>
            <a:tailEnd/>
          </a:ln>
        </p:spPr>
      </p:pic>
      <p:grpSp>
        <p:nvGrpSpPr>
          <p:cNvPr id="65540" name="Group 6"/>
          <p:cNvGrpSpPr>
            <a:grpSpLocks/>
          </p:cNvGrpSpPr>
          <p:nvPr/>
        </p:nvGrpSpPr>
        <p:grpSpPr bwMode="auto">
          <a:xfrm>
            <a:off x="0" y="0"/>
            <a:ext cx="16571913" cy="1028700"/>
            <a:chOff x="0" y="838200"/>
            <a:chExt cx="16572564" cy="1028700"/>
          </a:xfrm>
        </p:grpSpPr>
        <p:pic>
          <p:nvPicPr>
            <p:cNvPr id="65542" name="Picture 2"/>
            <p:cNvPicPr>
              <a:picLocks noChangeAspect="1" noChangeArrowheads="1"/>
            </p:cNvPicPr>
            <p:nvPr/>
          </p:nvPicPr>
          <p:blipFill>
            <a:blip r:embed="rId4" cstate="print"/>
            <a:srcRect l="809" t="52165" b="3470"/>
            <a:stretch>
              <a:fillRect/>
            </a:stretch>
          </p:blipFill>
          <p:spPr bwMode="auto">
            <a:xfrm>
              <a:off x="5867400" y="838200"/>
              <a:ext cx="10705164" cy="990600"/>
            </a:xfrm>
            <a:prstGeom prst="rect">
              <a:avLst/>
            </a:prstGeom>
            <a:noFill/>
            <a:ln w="9525">
              <a:noFill/>
              <a:miter lim="800000"/>
              <a:headEnd/>
              <a:tailEnd/>
            </a:ln>
          </p:spPr>
        </p:pic>
        <p:pic>
          <p:nvPicPr>
            <p:cNvPr id="65543" name="Picture 2"/>
            <p:cNvPicPr>
              <a:picLocks noChangeAspect="1" noChangeArrowheads="1"/>
            </p:cNvPicPr>
            <p:nvPr/>
          </p:nvPicPr>
          <p:blipFill>
            <a:blip r:embed="rId5" cstate="print"/>
            <a:srcRect/>
            <a:stretch>
              <a:fillRect/>
            </a:stretch>
          </p:blipFill>
          <p:spPr bwMode="auto">
            <a:xfrm>
              <a:off x="0" y="838200"/>
              <a:ext cx="6181725" cy="1028700"/>
            </a:xfrm>
            <a:prstGeom prst="rect">
              <a:avLst/>
            </a:prstGeom>
            <a:noFill/>
            <a:ln w="9525">
              <a:noFill/>
              <a:miter lim="800000"/>
              <a:headEnd/>
              <a:tailEnd/>
            </a:ln>
          </p:spPr>
        </p:pic>
      </p:grpSp>
      <p:pic>
        <p:nvPicPr>
          <p:cNvPr id="65541" name="Picture 7" descr="CBD_logo_es-RGB-60"/>
          <p:cNvPicPr>
            <a:picLocks noChangeAspect="1" noChangeArrowheads="1"/>
          </p:cNvPicPr>
          <p:nvPr/>
        </p:nvPicPr>
        <p:blipFill>
          <a:blip r:embed="rId6" cstate="print"/>
          <a:srcRect/>
          <a:stretch>
            <a:fillRect/>
          </a:stretch>
        </p:blipFill>
        <p:spPr bwMode="auto">
          <a:xfrm>
            <a:off x="6477000" y="6053138"/>
            <a:ext cx="1501775" cy="5540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7586" name="Title 1"/>
          <p:cNvSpPr>
            <a:spLocks noGrp="1"/>
          </p:cNvSpPr>
          <p:nvPr>
            <p:ph type="title"/>
          </p:nvPr>
        </p:nvSpPr>
        <p:spPr>
          <a:xfrm>
            <a:off x="0" y="914400"/>
            <a:ext cx="8229600" cy="609600"/>
          </a:xfrm>
        </p:spPr>
        <p:txBody>
          <a:bodyPr/>
          <a:lstStyle/>
          <a:p>
            <a:pPr eaLnBrk="1" hangingPunct="1"/>
            <a:r>
              <a:rPr lang="es-AR" altLang="en-US" sz="2800" b="1" smtClean="0">
                <a:solidFill>
                  <a:srgbClr val="147B33"/>
                </a:solidFill>
                <a:ea typeface="ＭＳ Ｐゴシック" pitchFamily="34" charset="-128"/>
                <a:cs typeface="Arial" charset="0"/>
              </a:rPr>
              <a:t>Por qué es importante el Protocolo de Nagoya?</a:t>
            </a:r>
          </a:p>
        </p:txBody>
      </p:sp>
      <p:sp>
        <p:nvSpPr>
          <p:cNvPr id="23555" name="Content Placeholder 2"/>
          <p:cNvSpPr>
            <a:spLocks noGrp="1"/>
          </p:cNvSpPr>
          <p:nvPr>
            <p:ph idx="1"/>
          </p:nvPr>
        </p:nvSpPr>
        <p:spPr>
          <a:xfrm>
            <a:off x="152400" y="1752600"/>
            <a:ext cx="8991600" cy="4953000"/>
          </a:xfrm>
        </p:spPr>
        <p:txBody>
          <a:bodyPr rtlCol="0">
            <a:normAutofit fontScale="85000" lnSpcReduction="20000"/>
          </a:bodyPr>
          <a:lstStyle/>
          <a:p>
            <a:pPr eaLnBrk="1" fontAlgn="auto" hangingPunct="1">
              <a:spcAft>
                <a:spcPts val="0"/>
              </a:spcAft>
              <a:buFont typeface="Arial" pitchFamily="34" charset="0"/>
              <a:buChar char="•"/>
              <a:defRPr/>
            </a:pPr>
            <a:r>
              <a:rPr lang="es-AR" altLang="en-US" sz="2800" b="1" dirty="0" smtClean="0">
                <a:solidFill>
                  <a:srgbClr val="147B33"/>
                </a:solidFill>
                <a:latin typeface="+mj-lt"/>
                <a:ea typeface="ＭＳ Ｐゴシック" pitchFamily="34" charset="-128"/>
                <a:cs typeface="Arial" charset="0"/>
              </a:rPr>
              <a:t>Nuevo tratado internacional: </a:t>
            </a:r>
          </a:p>
          <a:p>
            <a:pPr lvl="1" eaLnBrk="1" fontAlgn="auto" hangingPunct="1">
              <a:spcAft>
                <a:spcPts val="0"/>
              </a:spcAft>
              <a:buFont typeface="Arial" pitchFamily="34" charset="0"/>
              <a:buChar char="•"/>
              <a:defRPr/>
            </a:pPr>
            <a:r>
              <a:rPr lang="es-AR" altLang="en-US" sz="2400" dirty="0" smtClean="0"/>
              <a:t>Entró en vigor el 12 de octubre del 2014 </a:t>
            </a:r>
          </a:p>
          <a:p>
            <a:pPr lvl="1" eaLnBrk="1" fontAlgn="auto" hangingPunct="1">
              <a:spcAft>
                <a:spcPts val="0"/>
              </a:spcAft>
              <a:buFont typeface="Arial" pitchFamily="34" charset="0"/>
              <a:buChar char="•"/>
              <a:defRPr/>
            </a:pPr>
            <a:r>
              <a:rPr lang="es-AR" altLang="en-US" sz="2400" dirty="0" smtClean="0"/>
              <a:t>Avanza el tercer objetivo del Convenio: </a:t>
            </a:r>
            <a:r>
              <a:rPr lang="es-AR" sz="2400" b="1" dirty="0" smtClean="0"/>
              <a:t>la participación justa y equitativa en los beneficios que se deriven de la utilización de los recursos genéticos, </a:t>
            </a:r>
            <a:r>
              <a:rPr lang="es-AR" sz="2400" dirty="0" smtClean="0"/>
              <a:t>mediante, entre otras cosas, un acceso adecuado a esos recursos y una transferencia apropiada de tecnologías pertinentes</a:t>
            </a:r>
          </a:p>
          <a:p>
            <a:pPr lvl="1" eaLnBrk="1" fontAlgn="auto" hangingPunct="1">
              <a:spcAft>
                <a:spcPts val="0"/>
              </a:spcAft>
              <a:buFont typeface="Arial" pitchFamily="34" charset="0"/>
              <a:buChar char="•"/>
              <a:defRPr/>
            </a:pPr>
            <a:endParaRPr lang="es-AR" altLang="en-US" sz="1800" dirty="0" smtClean="0"/>
          </a:p>
          <a:p>
            <a:pPr eaLnBrk="1" fontAlgn="auto" hangingPunct="1">
              <a:spcAft>
                <a:spcPts val="600"/>
              </a:spcAft>
              <a:buFont typeface="Arial" pitchFamily="34" charset="0"/>
              <a:buChar char="•"/>
              <a:defRPr/>
            </a:pPr>
            <a:r>
              <a:rPr lang="es-AR" altLang="en-US" sz="2700" b="1" dirty="0" smtClean="0">
                <a:solidFill>
                  <a:srgbClr val="147B33"/>
                </a:solidFill>
                <a:latin typeface="+mj-lt"/>
                <a:ea typeface="ＭＳ Ｐゴシック" pitchFamily="34" charset="-128"/>
                <a:cs typeface="Arial" charset="0"/>
              </a:rPr>
              <a:t>Actualmente tiene 59 Partes</a:t>
            </a:r>
          </a:p>
          <a:p>
            <a:pPr eaLnBrk="1" fontAlgn="auto" hangingPunct="1">
              <a:spcAft>
                <a:spcPts val="600"/>
              </a:spcAft>
              <a:buFont typeface="Arial" pitchFamily="34" charset="0"/>
              <a:buChar char="•"/>
              <a:defRPr/>
            </a:pPr>
            <a:r>
              <a:rPr lang="es-AR" altLang="en-US" sz="2700" b="1" dirty="0" smtClean="0">
                <a:solidFill>
                  <a:srgbClr val="147B33"/>
                </a:solidFill>
                <a:latin typeface="+mj-lt"/>
                <a:ea typeface="ＭＳ Ｐゴシック" pitchFamily="34" charset="-128"/>
                <a:cs typeface="Arial" charset="0"/>
              </a:rPr>
              <a:t>Proporciona seguridad jurídica y un marco transparente para ABS: </a:t>
            </a:r>
          </a:p>
          <a:p>
            <a:pPr lvl="1" eaLnBrk="1" fontAlgn="auto" hangingPunct="1">
              <a:spcBef>
                <a:spcPts val="650"/>
              </a:spcBef>
              <a:spcAft>
                <a:spcPts val="0"/>
              </a:spcAft>
              <a:buClr>
                <a:srgbClr val="00483A"/>
              </a:buClr>
              <a:buFontTx/>
              <a:buChar char="•"/>
              <a:defRPr/>
            </a:pPr>
            <a:r>
              <a:rPr lang="es-AR" altLang="en-US" sz="2400" b="1" dirty="0" smtClean="0"/>
              <a:t>Para proveedores: </a:t>
            </a:r>
          </a:p>
          <a:p>
            <a:pPr marL="1146175" lvl="1" indent="-231775" eaLnBrk="1" fontAlgn="auto" hangingPunct="1">
              <a:spcBef>
                <a:spcPts val="650"/>
              </a:spcBef>
              <a:spcAft>
                <a:spcPts val="0"/>
              </a:spcAft>
              <a:buClr>
                <a:srgbClr val="00483A"/>
              </a:buClr>
              <a:buFontTx/>
              <a:buChar char="•"/>
              <a:defRPr/>
            </a:pPr>
            <a:r>
              <a:rPr lang="es-AR" altLang="en-US" sz="2400" dirty="0" smtClean="0"/>
              <a:t>Fortaleciendo las oportunidades para la participación justa y equitativa derivada de la utilización de los recursos genéticos </a:t>
            </a:r>
            <a:endParaRPr lang="es-AR" altLang="en-US" sz="2400" b="1" dirty="0" smtClean="0"/>
          </a:p>
          <a:p>
            <a:pPr lvl="2" eaLnBrk="1" fontAlgn="auto" hangingPunct="1">
              <a:spcBef>
                <a:spcPts val="650"/>
              </a:spcBef>
              <a:spcAft>
                <a:spcPts val="0"/>
              </a:spcAft>
              <a:buClr>
                <a:srgbClr val="00483A"/>
              </a:buClr>
              <a:buFontTx/>
              <a:buChar char="•"/>
              <a:defRPr/>
            </a:pPr>
            <a:r>
              <a:rPr lang="es-AR" altLang="en-US" dirty="0" smtClean="0"/>
              <a:t>Previniendo la apropiación indebida de los recursos genéticos y conocimientos tradicionales asociados</a:t>
            </a:r>
            <a:endParaRPr lang="es-AR" altLang="en-US" b="1" dirty="0" smtClean="0"/>
          </a:p>
          <a:p>
            <a:pPr lvl="1" eaLnBrk="1" fontAlgn="auto" hangingPunct="1">
              <a:spcBef>
                <a:spcPts val="650"/>
              </a:spcBef>
              <a:spcAft>
                <a:spcPts val="0"/>
              </a:spcAft>
              <a:buClr>
                <a:srgbClr val="00483A"/>
              </a:buClr>
              <a:buFontTx/>
              <a:buChar char="•"/>
              <a:defRPr/>
            </a:pPr>
            <a:r>
              <a:rPr lang="es-AR" altLang="en-US" sz="2400" b="1" dirty="0" smtClean="0"/>
              <a:t>Para usuarios: </a:t>
            </a:r>
            <a:r>
              <a:rPr lang="es-AR" altLang="en-US" sz="2400" dirty="0" smtClean="0"/>
              <a:t>Estableciendo procedimientos claros y condiciones predecibles para el acceso a recursos genéticos</a:t>
            </a:r>
          </a:p>
        </p:txBody>
      </p:sp>
      <p:pic>
        <p:nvPicPr>
          <p:cNvPr id="67588" name="Picture 4"/>
          <p:cNvPicPr>
            <a:picLocks noChangeAspect="1" noChangeArrowheads="1"/>
          </p:cNvPicPr>
          <p:nvPr/>
        </p:nvPicPr>
        <p:blipFill>
          <a:blip r:embed="rId3" cstate="print"/>
          <a:srcRect t="17239" b="66441"/>
          <a:stretch>
            <a:fillRect/>
          </a:stretch>
        </p:blipFill>
        <p:spPr bwMode="auto">
          <a:xfrm>
            <a:off x="-23813" y="0"/>
            <a:ext cx="9167813" cy="838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8610" name="Title 1"/>
          <p:cNvSpPr>
            <a:spLocks noGrp="1"/>
          </p:cNvSpPr>
          <p:nvPr>
            <p:ph type="title"/>
          </p:nvPr>
        </p:nvSpPr>
        <p:spPr>
          <a:xfrm>
            <a:off x="533400" y="762000"/>
            <a:ext cx="8229600" cy="609600"/>
          </a:xfrm>
        </p:spPr>
        <p:txBody>
          <a:bodyPr/>
          <a:lstStyle/>
          <a:p>
            <a:pPr eaLnBrk="1" hangingPunct="1"/>
            <a:r>
              <a:rPr lang="es-AR" altLang="en-US" sz="2800" b="1" dirty="0" smtClean="0">
                <a:solidFill>
                  <a:srgbClr val="147B33"/>
                </a:solidFill>
                <a:ea typeface="ＭＳ Ｐゴシック" pitchFamily="34" charset="-128"/>
                <a:cs typeface="Arial" charset="0"/>
              </a:rPr>
              <a:t>Por qué es importante el Protocolo de Nagoya?</a:t>
            </a:r>
          </a:p>
        </p:txBody>
      </p:sp>
      <p:sp>
        <p:nvSpPr>
          <p:cNvPr id="23555" name="Content Placeholder 2"/>
          <p:cNvSpPr>
            <a:spLocks noGrp="1"/>
          </p:cNvSpPr>
          <p:nvPr>
            <p:ph idx="1"/>
          </p:nvPr>
        </p:nvSpPr>
        <p:spPr>
          <a:xfrm>
            <a:off x="123825" y="1371600"/>
            <a:ext cx="8867775" cy="5029200"/>
          </a:xfrm>
        </p:spPr>
        <p:txBody>
          <a:bodyPr rtlCol="0">
            <a:normAutofit fontScale="25000" lnSpcReduction="20000"/>
          </a:bodyPr>
          <a:lstStyle/>
          <a:p>
            <a:pPr marL="0" indent="0" eaLnBrk="1" fontAlgn="auto" hangingPunct="1">
              <a:spcAft>
                <a:spcPts val="0"/>
              </a:spcAft>
              <a:buFont typeface="Arial" pitchFamily="34" charset="0"/>
              <a:buNone/>
              <a:defRPr/>
            </a:pPr>
            <a:r>
              <a:rPr lang="es-AR" altLang="en-US" sz="9600" b="1" dirty="0" smtClean="0">
                <a:solidFill>
                  <a:srgbClr val="FF6600"/>
                </a:solidFill>
                <a:latin typeface="+mj-lt"/>
                <a:ea typeface="ＭＳ Ｐゴシック" pitchFamily="34" charset="-128"/>
                <a:cs typeface="Arial" charset="0"/>
              </a:rPr>
              <a:t>Promueve el desarrollo de una manera sostenible: </a:t>
            </a:r>
          </a:p>
          <a:p>
            <a:pPr eaLnBrk="1" fontAlgn="auto" hangingPunct="1">
              <a:spcAft>
                <a:spcPts val="0"/>
              </a:spcAft>
              <a:buFont typeface="Arial" pitchFamily="34" charset="0"/>
              <a:buChar char="•"/>
              <a:defRPr/>
            </a:pPr>
            <a:r>
              <a:rPr lang="es-AR" altLang="en-US" sz="9600" dirty="0" smtClean="0">
                <a:solidFill>
                  <a:srgbClr val="00483A"/>
                </a:solidFill>
              </a:rPr>
              <a:t>Beneficios compartidos, como: transferencia de tecnología, investigación conjunta y el desarrollo de capacidades puede crear oportunidades para que los países </a:t>
            </a:r>
            <a:r>
              <a:rPr lang="es-AR" altLang="en-US" sz="9600" b="1" dirty="0" smtClean="0">
                <a:solidFill>
                  <a:srgbClr val="00483A"/>
                </a:solidFill>
              </a:rPr>
              <a:t>desarrollen capacidades de investigación doméstica y puedan agregar valor a sus propios recursos genéticos</a:t>
            </a:r>
          </a:p>
          <a:p>
            <a:pPr eaLnBrk="1" fontAlgn="auto" hangingPunct="1">
              <a:spcAft>
                <a:spcPts val="0"/>
              </a:spcAft>
              <a:buFont typeface="Arial" pitchFamily="34" charset="0"/>
              <a:buChar char="•"/>
              <a:defRPr/>
            </a:pPr>
            <a:r>
              <a:rPr lang="es-AR" altLang="en-US" sz="9600" dirty="0" smtClean="0">
                <a:solidFill>
                  <a:srgbClr val="00483A"/>
                </a:solidFill>
              </a:rPr>
              <a:t>Desarrollo de </a:t>
            </a:r>
            <a:r>
              <a:rPr lang="es-AR" altLang="en-US" sz="9600" b="1" dirty="0" smtClean="0">
                <a:solidFill>
                  <a:srgbClr val="00483A"/>
                </a:solidFill>
              </a:rPr>
              <a:t>nuevos productos </a:t>
            </a:r>
            <a:r>
              <a:rPr lang="es-AR" altLang="en-US" sz="9600" dirty="0" smtClean="0">
                <a:solidFill>
                  <a:srgbClr val="00483A"/>
                </a:solidFill>
              </a:rPr>
              <a:t>basados en recursos genéticos y conocimiento tradicional</a:t>
            </a:r>
            <a:endParaRPr lang="es-AR" altLang="en-US" sz="9600" b="1" dirty="0" smtClean="0">
              <a:solidFill>
                <a:srgbClr val="00483A"/>
              </a:solidFill>
            </a:endParaRPr>
          </a:p>
          <a:p>
            <a:pPr eaLnBrk="1" fontAlgn="auto" hangingPunct="1">
              <a:spcAft>
                <a:spcPts val="0"/>
              </a:spcAft>
              <a:buFont typeface="Arial" pitchFamily="34" charset="0"/>
              <a:buChar char="•"/>
              <a:defRPr/>
            </a:pPr>
            <a:r>
              <a:rPr lang="es-AR" altLang="en-US" sz="9600" dirty="0" smtClean="0">
                <a:solidFill>
                  <a:srgbClr val="00483A"/>
                </a:solidFill>
              </a:rPr>
              <a:t>Promoviendo nuevas </a:t>
            </a:r>
            <a:r>
              <a:rPr lang="es-AR" altLang="en-US" sz="9600" b="1" dirty="0" smtClean="0">
                <a:solidFill>
                  <a:srgbClr val="00483A"/>
                </a:solidFill>
              </a:rPr>
              <a:t>oportunidades de negocios</a:t>
            </a:r>
          </a:p>
          <a:p>
            <a:pPr eaLnBrk="1" fontAlgn="auto" hangingPunct="1">
              <a:spcAft>
                <a:spcPts val="0"/>
              </a:spcAft>
              <a:buFont typeface="Arial" pitchFamily="34" charset="0"/>
              <a:buChar char="•"/>
              <a:defRPr/>
            </a:pPr>
            <a:r>
              <a:rPr lang="es-AR" altLang="en-US" sz="9600" b="1" dirty="0" smtClean="0">
                <a:solidFill>
                  <a:srgbClr val="00483A"/>
                </a:solidFill>
              </a:rPr>
              <a:t>Avance de la investigación científica </a:t>
            </a:r>
            <a:r>
              <a:rPr lang="es-AR" altLang="en-US" sz="9600" dirty="0" smtClean="0">
                <a:solidFill>
                  <a:srgbClr val="00483A"/>
                </a:solidFill>
              </a:rPr>
              <a:t>para la conservación y uso sostenible de la biodiversidad</a:t>
            </a:r>
            <a:endParaRPr lang="es-AR" altLang="en-US" sz="9600" b="1" dirty="0" smtClean="0">
              <a:solidFill>
                <a:srgbClr val="00483A"/>
              </a:solidFill>
            </a:endParaRPr>
          </a:p>
          <a:p>
            <a:pPr eaLnBrk="1" fontAlgn="auto" hangingPunct="1">
              <a:spcAft>
                <a:spcPts val="0"/>
              </a:spcAft>
              <a:buFont typeface="Arial" pitchFamily="34" charset="0"/>
              <a:buChar char="•"/>
              <a:defRPr/>
            </a:pPr>
            <a:r>
              <a:rPr lang="es-AR" altLang="en-US" sz="9600" dirty="0" smtClean="0">
                <a:solidFill>
                  <a:srgbClr val="00483A"/>
                </a:solidFill>
              </a:rPr>
              <a:t>Compartir beneficios crea un incentivo para una </a:t>
            </a:r>
            <a:r>
              <a:rPr lang="es-AR" altLang="en-US" sz="9600" b="1" dirty="0" smtClean="0">
                <a:solidFill>
                  <a:srgbClr val="00483A"/>
                </a:solidFill>
              </a:rPr>
              <a:t>mayor conservación y uso sostenible de la biodiversidad </a:t>
            </a:r>
          </a:p>
          <a:p>
            <a:pPr eaLnBrk="1" fontAlgn="auto" hangingPunct="1">
              <a:spcAft>
                <a:spcPts val="0"/>
              </a:spcAft>
              <a:buFont typeface="Arial" pitchFamily="34" charset="0"/>
              <a:buChar char="•"/>
              <a:defRPr/>
            </a:pPr>
            <a:r>
              <a:rPr lang="es-AR" altLang="en-US" sz="9600" b="1" dirty="0" smtClean="0">
                <a:solidFill>
                  <a:srgbClr val="00483A"/>
                </a:solidFill>
              </a:rPr>
              <a:t>Los pueblos indígenas y comunidades locales se pueden beneficiar de su conocimiento tradicional asociado con los recursos genéticos, </a:t>
            </a:r>
            <a:r>
              <a:rPr lang="es-AR" altLang="en-US" sz="9600" dirty="0" smtClean="0">
                <a:solidFill>
                  <a:srgbClr val="00483A"/>
                </a:solidFill>
              </a:rPr>
              <a:t>creando incentivos para promover y proteger el conocimiento tradicional</a:t>
            </a:r>
          </a:p>
          <a:p>
            <a:pPr lvl="3" eaLnBrk="1" fontAlgn="auto" hangingPunct="1">
              <a:spcBef>
                <a:spcPts val="650"/>
              </a:spcBef>
              <a:spcAft>
                <a:spcPts val="0"/>
              </a:spcAft>
              <a:buClr>
                <a:srgbClr val="00483A"/>
              </a:buClr>
              <a:buFontTx/>
              <a:buChar char="•"/>
              <a:defRPr/>
            </a:pPr>
            <a:endParaRPr lang="es-AR" altLang="en-US" sz="2200" dirty="0" smtClean="0">
              <a:solidFill>
                <a:srgbClr val="00483A"/>
              </a:solidFill>
            </a:endParaRPr>
          </a:p>
          <a:p>
            <a:pPr eaLnBrk="1" fontAlgn="auto" hangingPunct="1">
              <a:spcAft>
                <a:spcPts val="0"/>
              </a:spcAft>
              <a:buFont typeface="Arial" pitchFamily="34" charset="0"/>
              <a:buChar char="•"/>
              <a:defRPr/>
            </a:pPr>
            <a:endParaRPr lang="es-AR" altLang="en-US" sz="2400" dirty="0" smtClean="0"/>
          </a:p>
        </p:txBody>
      </p:sp>
      <p:pic>
        <p:nvPicPr>
          <p:cNvPr id="68612" name="Picture 4"/>
          <p:cNvPicPr>
            <a:picLocks noChangeAspect="1" noChangeArrowheads="1"/>
          </p:cNvPicPr>
          <p:nvPr/>
        </p:nvPicPr>
        <p:blipFill>
          <a:blip r:embed="rId3" cstate="print"/>
          <a:srcRect t="17239" b="66441"/>
          <a:stretch>
            <a:fillRect/>
          </a:stretch>
        </p:blipFill>
        <p:spPr bwMode="auto">
          <a:xfrm>
            <a:off x="-23813" y="0"/>
            <a:ext cx="9167813" cy="838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9634" name="Title 1"/>
          <p:cNvSpPr>
            <a:spLocks noGrp="1"/>
          </p:cNvSpPr>
          <p:nvPr>
            <p:ph type="title"/>
          </p:nvPr>
        </p:nvSpPr>
        <p:spPr>
          <a:xfrm>
            <a:off x="15875" y="850900"/>
            <a:ext cx="8229600" cy="609600"/>
          </a:xfrm>
        </p:spPr>
        <p:txBody>
          <a:bodyPr/>
          <a:lstStyle/>
          <a:p>
            <a:pPr eaLnBrk="1" hangingPunct="1"/>
            <a:r>
              <a:rPr lang="es-AR" altLang="en-US" sz="2800" b="1" dirty="0" smtClean="0">
                <a:solidFill>
                  <a:srgbClr val="147B33"/>
                </a:solidFill>
                <a:ea typeface="ＭＳ Ｐゴシック" pitchFamily="34" charset="-128"/>
                <a:cs typeface="Arial" charset="0"/>
              </a:rPr>
              <a:t>Por qué es esencial el apoyo del GEF?</a:t>
            </a:r>
          </a:p>
        </p:txBody>
      </p:sp>
      <p:sp>
        <p:nvSpPr>
          <p:cNvPr id="23555" name="Content Placeholder 2"/>
          <p:cNvSpPr>
            <a:spLocks noGrp="1"/>
          </p:cNvSpPr>
          <p:nvPr>
            <p:ph idx="1"/>
          </p:nvPr>
        </p:nvSpPr>
        <p:spPr>
          <a:xfrm>
            <a:off x="152400" y="1524000"/>
            <a:ext cx="8915400" cy="5181600"/>
          </a:xfrm>
        </p:spPr>
        <p:txBody>
          <a:bodyPr rtlCol="0">
            <a:normAutofit/>
          </a:bodyPr>
          <a:lstStyle/>
          <a:p>
            <a:pPr eaLnBrk="1" fontAlgn="auto" hangingPunct="1">
              <a:lnSpc>
                <a:spcPct val="110000"/>
              </a:lnSpc>
              <a:spcAft>
                <a:spcPts val="0"/>
              </a:spcAft>
              <a:buFont typeface="Arial" pitchFamily="34" charset="0"/>
              <a:buChar char="•"/>
              <a:defRPr/>
            </a:pPr>
            <a:r>
              <a:rPr lang="es-AR" altLang="en-US" sz="2800" dirty="0" smtClean="0">
                <a:solidFill>
                  <a:srgbClr val="006600"/>
                </a:solidFill>
              </a:rPr>
              <a:t>Con la entrada en vigor del Protocolo, los países necesitan recursos para </a:t>
            </a:r>
            <a:r>
              <a:rPr lang="es-AR" altLang="en-US" sz="2800" b="1" dirty="0" smtClean="0">
                <a:solidFill>
                  <a:srgbClr val="FF6600"/>
                </a:solidFill>
                <a:latin typeface="+mj-lt"/>
                <a:ea typeface="ＭＳ Ｐゴシック" pitchFamily="34" charset="-128"/>
                <a:cs typeface="Arial" charset="0"/>
              </a:rPr>
              <a:t>establecer un entorno propicio </a:t>
            </a:r>
            <a:r>
              <a:rPr lang="es-AR" altLang="en-US" sz="2800" dirty="0" smtClean="0">
                <a:solidFill>
                  <a:srgbClr val="006600"/>
                </a:solidFill>
              </a:rPr>
              <a:t>para ABS para contribuir eficazmente al desarrollo económico y científico, a la erradicación de la pobreza, así como a la conservación y uso sostenible de la biodiversidad</a:t>
            </a:r>
          </a:p>
          <a:p>
            <a:pPr eaLnBrk="1" fontAlgn="auto" hangingPunct="1">
              <a:lnSpc>
                <a:spcPct val="110000"/>
              </a:lnSpc>
              <a:spcAft>
                <a:spcPts val="0"/>
              </a:spcAft>
              <a:buFont typeface="Arial" pitchFamily="34" charset="0"/>
              <a:buChar char="•"/>
              <a:defRPr/>
            </a:pPr>
            <a:endParaRPr lang="es-AR" altLang="en-US" sz="2800" dirty="0" smtClean="0">
              <a:solidFill>
                <a:srgbClr val="006600"/>
              </a:solidFill>
            </a:endParaRPr>
          </a:p>
          <a:p>
            <a:pPr eaLnBrk="1" fontAlgn="auto" hangingPunct="1">
              <a:lnSpc>
                <a:spcPct val="110000"/>
              </a:lnSpc>
              <a:spcBef>
                <a:spcPts val="650"/>
              </a:spcBef>
              <a:spcAft>
                <a:spcPts val="0"/>
              </a:spcAft>
              <a:buClr>
                <a:srgbClr val="00483A"/>
              </a:buClr>
              <a:buFontTx/>
              <a:buChar char="•"/>
              <a:defRPr/>
            </a:pPr>
            <a:r>
              <a:rPr lang="es-AR" altLang="en-US" sz="2800" dirty="0" smtClean="0">
                <a:solidFill>
                  <a:srgbClr val="006600"/>
                </a:solidFill>
              </a:rPr>
              <a:t>Estos esfuerzos contribuirán a lograr la totalidad de la Meta de Aichi 16: </a:t>
            </a:r>
            <a:r>
              <a:rPr lang="es-AR" altLang="en-US" sz="2800" b="1" dirty="0" smtClean="0">
                <a:solidFill>
                  <a:srgbClr val="006600"/>
                </a:solidFill>
              </a:rPr>
              <a:t>El Protocolo de Nagoya estará en vigor y </a:t>
            </a:r>
            <a:r>
              <a:rPr lang="es-AR" altLang="en-US" sz="2800" b="1" u="sng" dirty="0" smtClean="0">
                <a:solidFill>
                  <a:srgbClr val="006600"/>
                </a:solidFill>
              </a:rPr>
              <a:t>en funcionamiento, conforme a la legislación nacional</a:t>
            </a:r>
            <a:endParaRPr lang="es-AR" altLang="en-US" sz="2800" dirty="0" smtClean="0">
              <a:solidFill>
                <a:srgbClr val="006600"/>
              </a:solidFill>
            </a:endParaRPr>
          </a:p>
        </p:txBody>
      </p:sp>
      <p:pic>
        <p:nvPicPr>
          <p:cNvPr id="69636" name="Picture 4"/>
          <p:cNvPicPr>
            <a:picLocks noChangeAspect="1" noChangeArrowheads="1"/>
          </p:cNvPicPr>
          <p:nvPr/>
        </p:nvPicPr>
        <p:blipFill>
          <a:blip r:embed="rId3" cstate="print"/>
          <a:srcRect t="17239" b="66441"/>
          <a:stretch>
            <a:fillRect/>
          </a:stretch>
        </p:blipFill>
        <p:spPr bwMode="auto">
          <a:xfrm>
            <a:off x="-23813" y="0"/>
            <a:ext cx="9167813" cy="838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50" name="Title 1"/>
          <p:cNvSpPr>
            <a:spLocks noGrp="1"/>
          </p:cNvSpPr>
          <p:nvPr>
            <p:ph type="title"/>
          </p:nvPr>
        </p:nvSpPr>
        <p:spPr>
          <a:xfrm>
            <a:off x="304800" y="838200"/>
            <a:ext cx="8229600" cy="609600"/>
          </a:xfrm>
        </p:spPr>
        <p:txBody>
          <a:bodyPr/>
          <a:lstStyle/>
          <a:p>
            <a:pPr eaLnBrk="1" hangingPunct="1"/>
            <a:r>
              <a:rPr lang="en-US" altLang="en-US" sz="3200" b="1" dirty="0" err="1" smtClean="0">
                <a:solidFill>
                  <a:srgbClr val="147B33"/>
                </a:solidFill>
                <a:ea typeface="ＭＳ Ｐゴシック" pitchFamily="34" charset="-128"/>
                <a:cs typeface="Arial" charset="0"/>
              </a:rPr>
              <a:t>Acciones</a:t>
            </a:r>
            <a:r>
              <a:rPr lang="en-US" altLang="en-US" sz="3200" b="1" dirty="0" smtClean="0">
                <a:solidFill>
                  <a:srgbClr val="147B33"/>
                </a:solidFill>
                <a:ea typeface="ＭＳ Ｐゴシック" pitchFamily="34" charset="-128"/>
                <a:cs typeface="Arial" charset="0"/>
              </a:rPr>
              <a:t> </a:t>
            </a:r>
            <a:r>
              <a:rPr lang="en-US" altLang="en-US" sz="3200" b="1" dirty="0" err="1" smtClean="0">
                <a:solidFill>
                  <a:srgbClr val="147B33"/>
                </a:solidFill>
                <a:ea typeface="ＭＳ Ｐゴシック" pitchFamily="34" charset="-128"/>
                <a:cs typeface="Arial" charset="0"/>
              </a:rPr>
              <a:t>Urgentes</a:t>
            </a:r>
            <a:endParaRPr lang="en-US" altLang="en-US" sz="3200" b="1" dirty="0" smtClean="0">
              <a:solidFill>
                <a:srgbClr val="147B33"/>
              </a:solidFill>
              <a:ea typeface="ＭＳ Ｐゴシック" pitchFamily="34" charset="-128"/>
              <a:cs typeface="Arial" charset="0"/>
            </a:endParaRPr>
          </a:p>
        </p:txBody>
      </p:sp>
      <p:sp>
        <p:nvSpPr>
          <p:cNvPr id="2051" name="Content Placeholder 2"/>
          <p:cNvSpPr>
            <a:spLocks noGrp="1"/>
          </p:cNvSpPr>
          <p:nvPr>
            <p:ph idx="1"/>
          </p:nvPr>
        </p:nvSpPr>
        <p:spPr>
          <a:xfrm>
            <a:off x="109538" y="1447800"/>
            <a:ext cx="8915400" cy="5486400"/>
          </a:xfrm>
        </p:spPr>
        <p:txBody>
          <a:bodyPr/>
          <a:lstStyle/>
          <a:p>
            <a:pPr marL="342900" lvl="1" indent="-342900" eaLnBrk="1" hangingPunct="1">
              <a:lnSpc>
                <a:spcPct val="110000"/>
              </a:lnSpc>
              <a:buFont typeface="Arial" charset="0"/>
              <a:buChar char="•"/>
            </a:pPr>
            <a:r>
              <a:rPr lang="en-US" altLang="en-US" sz="2400" b="1" dirty="0" err="1" smtClean="0">
                <a:solidFill>
                  <a:srgbClr val="147B33"/>
                </a:solidFill>
                <a:ea typeface="ＭＳ Ｐゴシック" pitchFamily="34" charset="-128"/>
                <a:cs typeface="Arial" charset="0"/>
              </a:rPr>
              <a:t>Ratificar</a:t>
            </a:r>
            <a:r>
              <a:rPr lang="en-US" altLang="en-US" sz="2400" b="1" dirty="0" smtClean="0">
                <a:solidFill>
                  <a:srgbClr val="147B33"/>
                </a:solidFill>
                <a:ea typeface="ＭＳ Ｐゴシック" pitchFamily="34" charset="-128"/>
                <a:cs typeface="Arial" charset="0"/>
              </a:rPr>
              <a:t> el </a:t>
            </a:r>
            <a:r>
              <a:rPr lang="en-US" altLang="en-US" sz="2400" b="1" dirty="0" err="1" smtClean="0">
                <a:solidFill>
                  <a:srgbClr val="147B33"/>
                </a:solidFill>
                <a:ea typeface="ＭＳ Ｐゴシック" pitchFamily="34" charset="-128"/>
                <a:cs typeface="Arial" charset="0"/>
              </a:rPr>
              <a:t>Protocolo</a:t>
            </a:r>
            <a:r>
              <a:rPr lang="en-US" altLang="en-US" sz="2400" b="1" dirty="0" smtClean="0">
                <a:solidFill>
                  <a:srgbClr val="147B33"/>
                </a:solidFill>
                <a:ea typeface="ＭＳ Ｐゴシック" pitchFamily="34" charset="-128"/>
                <a:cs typeface="Arial" charset="0"/>
              </a:rPr>
              <a:t> de Nagoya </a:t>
            </a:r>
          </a:p>
          <a:p>
            <a:pPr marL="342900" lvl="1" indent="-342900" eaLnBrk="1" hangingPunct="1">
              <a:lnSpc>
                <a:spcPct val="110000"/>
              </a:lnSpc>
              <a:buFont typeface="Arial" charset="0"/>
              <a:buChar char="•"/>
            </a:pPr>
            <a:r>
              <a:rPr lang="en-US" altLang="en-US" sz="2400" dirty="0" err="1" smtClean="0">
                <a:ea typeface="ＭＳ Ｐゴシック" pitchFamily="34" charset="-128"/>
                <a:cs typeface="Arial" charset="0"/>
              </a:rPr>
              <a:t>Desarrollar</a:t>
            </a:r>
            <a:r>
              <a:rPr lang="en-US" altLang="en-US" sz="2400" dirty="0" smtClean="0">
                <a:ea typeface="ＭＳ Ｐゴシック" pitchFamily="34" charset="-128"/>
                <a:cs typeface="Arial" charset="0"/>
              </a:rPr>
              <a:t> </a:t>
            </a:r>
            <a:r>
              <a:rPr lang="en-US" altLang="en-US" sz="2400" dirty="0" err="1" smtClean="0">
                <a:ea typeface="ＭＳ Ｐゴシック" pitchFamily="34" charset="-128"/>
                <a:cs typeface="Arial" charset="0"/>
              </a:rPr>
              <a:t>una</a:t>
            </a:r>
            <a:r>
              <a:rPr lang="en-US" altLang="en-US" sz="2400" dirty="0" smtClean="0">
                <a:ea typeface="ＭＳ Ｐゴシック" pitchFamily="34" charset="-128"/>
                <a:cs typeface="Arial" charset="0"/>
              </a:rPr>
              <a:t> </a:t>
            </a:r>
            <a:r>
              <a:rPr lang="en-US" altLang="en-US" sz="2400" b="1" dirty="0" err="1" smtClean="0">
                <a:solidFill>
                  <a:srgbClr val="147B33"/>
                </a:solidFill>
                <a:ea typeface="ＭＳ Ｐゴシック" pitchFamily="34" charset="-128"/>
                <a:cs typeface="Arial" charset="0"/>
              </a:rPr>
              <a:t>estrategia</a:t>
            </a:r>
            <a:r>
              <a:rPr lang="en-US" altLang="en-US" sz="2400" b="1" dirty="0" smtClean="0">
                <a:solidFill>
                  <a:srgbClr val="147B33"/>
                </a:solidFill>
                <a:ea typeface="ＭＳ Ｐゴシック" pitchFamily="34" charset="-128"/>
                <a:cs typeface="Arial" charset="0"/>
              </a:rPr>
              <a:t> de APB</a:t>
            </a:r>
          </a:p>
          <a:p>
            <a:pPr marL="342900" lvl="1" indent="-342900" eaLnBrk="1" hangingPunct="1">
              <a:lnSpc>
                <a:spcPct val="110000"/>
              </a:lnSpc>
              <a:buFont typeface="Arial" charset="0"/>
              <a:buChar char="•"/>
            </a:pPr>
            <a:r>
              <a:rPr lang="en-US" altLang="en-US" sz="2400" dirty="0" err="1" smtClean="0"/>
              <a:t>Desarrollar</a:t>
            </a:r>
            <a:r>
              <a:rPr lang="en-US" altLang="en-US" sz="2400" dirty="0" smtClean="0"/>
              <a:t> (or </a:t>
            </a:r>
            <a:r>
              <a:rPr lang="en-US" altLang="en-US" sz="2400" dirty="0" err="1" smtClean="0"/>
              <a:t>modificar</a:t>
            </a:r>
            <a:r>
              <a:rPr lang="en-US" altLang="en-US" sz="2400" dirty="0" smtClean="0"/>
              <a:t>) el </a:t>
            </a:r>
            <a:r>
              <a:rPr lang="en-US" altLang="en-US" sz="2400" b="1" dirty="0" err="1" smtClean="0">
                <a:solidFill>
                  <a:srgbClr val="147B33"/>
                </a:solidFill>
                <a:ea typeface="ＭＳ Ｐゴシック" pitchFamily="34" charset="-128"/>
                <a:cs typeface="Arial" charset="0"/>
              </a:rPr>
              <a:t>marco</a:t>
            </a:r>
            <a:r>
              <a:rPr lang="en-US" altLang="en-US" sz="2400" b="1" dirty="0" smtClean="0">
                <a:solidFill>
                  <a:srgbClr val="147B33"/>
                </a:solidFill>
                <a:ea typeface="ＭＳ Ｐゴシック" pitchFamily="34" charset="-128"/>
                <a:cs typeface="Arial" charset="0"/>
              </a:rPr>
              <a:t> </a:t>
            </a:r>
            <a:r>
              <a:rPr lang="en-US" altLang="en-US" sz="2400" b="1" dirty="0" err="1" smtClean="0">
                <a:solidFill>
                  <a:srgbClr val="147B33"/>
                </a:solidFill>
                <a:ea typeface="ＭＳ Ｐゴシック" pitchFamily="34" charset="-128"/>
                <a:cs typeface="Arial" charset="0"/>
              </a:rPr>
              <a:t>legislativo</a:t>
            </a:r>
            <a:r>
              <a:rPr lang="en-US" altLang="en-US" sz="2400" b="1" dirty="0" smtClean="0">
                <a:solidFill>
                  <a:srgbClr val="147B33"/>
                </a:solidFill>
                <a:ea typeface="ＭＳ Ｐゴシック" pitchFamily="34" charset="-128"/>
                <a:cs typeface="Arial" charset="0"/>
              </a:rPr>
              <a:t> o </a:t>
            </a:r>
            <a:r>
              <a:rPr lang="en-US" altLang="en-US" sz="2400" b="1" dirty="0" err="1" smtClean="0">
                <a:solidFill>
                  <a:srgbClr val="147B33"/>
                </a:solidFill>
                <a:ea typeface="ＭＳ Ｐゴシック" pitchFamily="34" charset="-128"/>
                <a:cs typeface="Arial" charset="0"/>
              </a:rPr>
              <a:t>regulatorio</a:t>
            </a:r>
            <a:r>
              <a:rPr lang="en-US" altLang="en-US" sz="2400" b="1" dirty="0" smtClean="0">
                <a:solidFill>
                  <a:srgbClr val="147B33"/>
                </a:solidFill>
                <a:ea typeface="ＭＳ Ｐゴシック" pitchFamily="34" charset="-128"/>
                <a:cs typeface="Arial" charset="0"/>
              </a:rPr>
              <a:t> de APB </a:t>
            </a:r>
          </a:p>
          <a:p>
            <a:pPr marL="342900" lvl="1" indent="-342900" eaLnBrk="1" hangingPunct="1">
              <a:lnSpc>
                <a:spcPct val="110000"/>
              </a:lnSpc>
              <a:buFont typeface="Arial" charset="0"/>
              <a:buChar char="•"/>
            </a:pPr>
            <a:r>
              <a:rPr lang="en-US" altLang="en-US" sz="2400" dirty="0" err="1" smtClean="0"/>
              <a:t>Poner</a:t>
            </a:r>
            <a:r>
              <a:rPr lang="en-US" altLang="en-US" sz="2400" dirty="0" smtClean="0"/>
              <a:t> en </a:t>
            </a:r>
            <a:r>
              <a:rPr lang="en-US" altLang="en-US" sz="2400" dirty="0" err="1" smtClean="0"/>
              <a:t>marcha</a:t>
            </a:r>
            <a:r>
              <a:rPr lang="en-US" altLang="en-US" sz="2400" dirty="0" smtClean="0"/>
              <a:t> los </a:t>
            </a:r>
            <a:r>
              <a:rPr lang="en-US" altLang="en-US" sz="2400" dirty="0" err="1" smtClean="0"/>
              <a:t>necesarios</a:t>
            </a:r>
            <a:r>
              <a:rPr lang="en-US" altLang="en-US" sz="2400" dirty="0" smtClean="0"/>
              <a:t> </a:t>
            </a:r>
            <a:r>
              <a:rPr lang="en-US" altLang="en-US" sz="2400" b="1" dirty="0" err="1" smtClean="0">
                <a:solidFill>
                  <a:srgbClr val="147B33"/>
                </a:solidFill>
                <a:ea typeface="ＭＳ Ｐゴシック" pitchFamily="34" charset="-128"/>
              </a:rPr>
              <a:t>arreglos</a:t>
            </a:r>
            <a:r>
              <a:rPr lang="en-US" altLang="en-US" sz="2400" b="1" dirty="0" smtClean="0">
                <a:solidFill>
                  <a:srgbClr val="147B33"/>
                </a:solidFill>
                <a:ea typeface="ＭＳ Ｐゴシック" pitchFamily="34" charset="-128"/>
              </a:rPr>
              <a:t> </a:t>
            </a:r>
            <a:r>
              <a:rPr lang="en-US" altLang="en-US" sz="2400" b="1" dirty="0" err="1" smtClean="0">
                <a:solidFill>
                  <a:srgbClr val="147B33"/>
                </a:solidFill>
                <a:ea typeface="ＭＳ Ｐゴシック" pitchFamily="34" charset="-128"/>
              </a:rPr>
              <a:t>institucionales</a:t>
            </a:r>
            <a:r>
              <a:rPr lang="en-US" altLang="en-US" sz="2400" b="1" dirty="0" smtClean="0">
                <a:solidFill>
                  <a:srgbClr val="147B33"/>
                </a:solidFill>
                <a:ea typeface="ＭＳ Ｐゴシック" pitchFamily="34" charset="-128"/>
              </a:rPr>
              <a:t> </a:t>
            </a:r>
          </a:p>
          <a:p>
            <a:pPr marL="342900" lvl="1" indent="-342900" eaLnBrk="1" hangingPunct="1">
              <a:lnSpc>
                <a:spcPct val="110000"/>
              </a:lnSpc>
              <a:buFont typeface="Arial" charset="0"/>
              <a:buChar char="•"/>
            </a:pPr>
            <a:r>
              <a:rPr lang="en-US" altLang="en-US" sz="2400" dirty="0" err="1" smtClean="0"/>
              <a:t>Desarrollar</a:t>
            </a:r>
            <a:r>
              <a:rPr lang="en-US" altLang="en-US" sz="2400" dirty="0" smtClean="0"/>
              <a:t> </a:t>
            </a:r>
            <a:r>
              <a:rPr lang="en-US" altLang="en-US" sz="2400" b="1" dirty="0" err="1" smtClean="0">
                <a:solidFill>
                  <a:srgbClr val="147B33"/>
                </a:solidFill>
                <a:ea typeface="ＭＳ Ｐゴシック" pitchFamily="34" charset="-128"/>
              </a:rPr>
              <a:t>capacidad</a:t>
            </a:r>
            <a:r>
              <a:rPr lang="en-US" altLang="en-US" sz="2400" dirty="0" smtClean="0"/>
              <a:t> </a:t>
            </a:r>
            <a:r>
              <a:rPr lang="en-US" altLang="en-US" sz="2400" dirty="0" err="1" smtClean="0"/>
              <a:t>para</a:t>
            </a:r>
            <a:r>
              <a:rPr lang="en-US" altLang="en-US" sz="2400" dirty="0" smtClean="0"/>
              <a:t> </a:t>
            </a:r>
            <a:r>
              <a:rPr lang="en-US" altLang="en-US" sz="2400" dirty="0" err="1" smtClean="0"/>
              <a:t>aplicar</a:t>
            </a:r>
            <a:r>
              <a:rPr lang="en-US" altLang="en-US" sz="2400" dirty="0" smtClean="0"/>
              <a:t> y </a:t>
            </a:r>
            <a:r>
              <a:rPr lang="en-US" altLang="en-US" sz="2400" dirty="0" err="1" smtClean="0"/>
              <a:t>cumplir</a:t>
            </a:r>
            <a:r>
              <a:rPr lang="en-US" altLang="en-US" sz="2400" dirty="0" smtClean="0"/>
              <a:t> con </a:t>
            </a:r>
            <a:r>
              <a:rPr lang="en-US" altLang="en-US" sz="2400" dirty="0" err="1" smtClean="0"/>
              <a:t>las</a:t>
            </a:r>
            <a:r>
              <a:rPr lang="en-US" altLang="en-US" sz="2400" dirty="0" smtClean="0"/>
              <a:t> </a:t>
            </a:r>
            <a:r>
              <a:rPr lang="en-US" altLang="en-US" sz="2400" dirty="0" err="1" smtClean="0"/>
              <a:t>obligaciones</a:t>
            </a:r>
            <a:r>
              <a:rPr lang="en-US" altLang="en-US" sz="2400" dirty="0" smtClean="0"/>
              <a:t> del </a:t>
            </a:r>
            <a:r>
              <a:rPr lang="en-US" altLang="en-US" sz="2400" dirty="0" err="1" smtClean="0"/>
              <a:t>Protocolo</a:t>
            </a:r>
            <a:r>
              <a:rPr lang="en-US" altLang="en-US" sz="2400" dirty="0" smtClean="0"/>
              <a:t>, </a:t>
            </a:r>
            <a:r>
              <a:rPr lang="en-US" altLang="en-US" sz="2400" dirty="0" err="1" smtClean="0"/>
              <a:t>incluida</a:t>
            </a:r>
            <a:r>
              <a:rPr lang="en-US" altLang="en-US" sz="2400" dirty="0" smtClean="0"/>
              <a:t> la </a:t>
            </a:r>
            <a:r>
              <a:rPr lang="en-US" altLang="en-US" sz="2400" dirty="0" err="1" smtClean="0"/>
              <a:t>capacidad</a:t>
            </a:r>
            <a:r>
              <a:rPr lang="en-US" altLang="en-US" sz="2400" dirty="0" smtClean="0"/>
              <a:t> </a:t>
            </a:r>
            <a:r>
              <a:rPr lang="en-US" altLang="en-US" sz="2400" dirty="0" err="1" smtClean="0"/>
              <a:t>para</a:t>
            </a:r>
            <a:r>
              <a:rPr lang="en-US" altLang="en-US" sz="2400" dirty="0" smtClean="0"/>
              <a:t>:</a:t>
            </a:r>
          </a:p>
          <a:p>
            <a:pPr marL="800100" lvl="3" indent="-342900" eaLnBrk="1" hangingPunct="1">
              <a:lnSpc>
                <a:spcPct val="110000"/>
              </a:lnSpc>
              <a:buFont typeface="Arial" charset="0"/>
              <a:buChar char="•"/>
            </a:pPr>
            <a:r>
              <a:rPr lang="en-US" altLang="en-US" sz="2400" dirty="0" smtClean="0"/>
              <a:t>El </a:t>
            </a:r>
            <a:r>
              <a:rPr lang="en-US" altLang="en-US" sz="2400" dirty="0" err="1" smtClean="0"/>
              <a:t>desarrollo</a:t>
            </a:r>
            <a:r>
              <a:rPr lang="en-US" altLang="en-US" sz="2400" dirty="0" smtClean="0"/>
              <a:t>, </a:t>
            </a:r>
            <a:r>
              <a:rPr lang="en-US" altLang="en-US" sz="2400" dirty="0" err="1" smtClean="0"/>
              <a:t>aplicación</a:t>
            </a:r>
            <a:r>
              <a:rPr lang="en-US" altLang="en-US" sz="2400" dirty="0" smtClean="0"/>
              <a:t> y </a:t>
            </a:r>
            <a:r>
              <a:rPr lang="en-US" altLang="en-US" sz="2400" dirty="0" err="1" smtClean="0"/>
              <a:t>cumplimiento</a:t>
            </a:r>
            <a:r>
              <a:rPr lang="en-US" altLang="en-US" sz="2400" dirty="0" smtClean="0"/>
              <a:t> de </a:t>
            </a:r>
            <a:r>
              <a:rPr lang="en-US" altLang="en-US" sz="2400" dirty="0" err="1" smtClean="0"/>
              <a:t>las</a:t>
            </a:r>
            <a:r>
              <a:rPr lang="en-US" altLang="en-US" sz="2400" dirty="0" smtClean="0"/>
              <a:t> </a:t>
            </a:r>
            <a:r>
              <a:rPr lang="en-US" altLang="en-US" sz="2400" dirty="0" err="1" smtClean="0"/>
              <a:t>medidas</a:t>
            </a:r>
            <a:r>
              <a:rPr lang="en-US" altLang="en-US" sz="2400" dirty="0" smtClean="0"/>
              <a:t> de APB</a:t>
            </a:r>
          </a:p>
          <a:p>
            <a:pPr marL="800100" lvl="3" indent="-342900" eaLnBrk="1" hangingPunct="1">
              <a:lnSpc>
                <a:spcPct val="110000"/>
              </a:lnSpc>
              <a:buFont typeface="Arial" charset="0"/>
              <a:buChar char="•"/>
            </a:pPr>
            <a:r>
              <a:rPr lang="en-US" altLang="en-US" sz="2400" dirty="0" smtClean="0"/>
              <a:t>La </a:t>
            </a:r>
            <a:r>
              <a:rPr lang="en-US" altLang="en-US" sz="2400" dirty="0" err="1" smtClean="0"/>
              <a:t>negociación</a:t>
            </a:r>
            <a:r>
              <a:rPr lang="en-US" altLang="en-US" sz="2400" dirty="0" smtClean="0"/>
              <a:t> de </a:t>
            </a:r>
            <a:r>
              <a:rPr lang="en-US" altLang="en-US" sz="2400" dirty="0" err="1" smtClean="0"/>
              <a:t>las</a:t>
            </a:r>
            <a:r>
              <a:rPr lang="en-US" altLang="en-US" sz="2400" dirty="0" smtClean="0"/>
              <a:t> </a:t>
            </a:r>
            <a:r>
              <a:rPr lang="en-US" altLang="en-US" sz="2400" dirty="0" err="1" smtClean="0"/>
              <a:t>condiciones</a:t>
            </a:r>
            <a:r>
              <a:rPr lang="en-US" altLang="en-US" sz="2400" dirty="0" smtClean="0"/>
              <a:t> </a:t>
            </a:r>
            <a:r>
              <a:rPr lang="en-US" altLang="en-US" sz="2400" dirty="0" err="1" smtClean="0"/>
              <a:t>mutuamente</a:t>
            </a:r>
            <a:r>
              <a:rPr lang="en-US" altLang="en-US" sz="2400" dirty="0" smtClean="0"/>
              <a:t> </a:t>
            </a:r>
            <a:r>
              <a:rPr lang="en-US" altLang="en-US" sz="2400" dirty="0" err="1" smtClean="0"/>
              <a:t>acordadas</a:t>
            </a:r>
            <a:endParaRPr lang="en-US" altLang="en-US" sz="2400" dirty="0" smtClean="0"/>
          </a:p>
          <a:p>
            <a:pPr marL="800100" lvl="3" indent="-342900" eaLnBrk="1" hangingPunct="1">
              <a:lnSpc>
                <a:spcPct val="110000"/>
              </a:lnSpc>
              <a:buFont typeface="Arial" charset="0"/>
              <a:buChar char="•"/>
            </a:pPr>
            <a:r>
              <a:rPr lang="en-US" altLang="en-US" sz="2400" dirty="0" err="1" smtClean="0"/>
              <a:t>Añadir</a:t>
            </a:r>
            <a:r>
              <a:rPr lang="en-US" altLang="en-US" sz="2400" dirty="0" smtClean="0"/>
              <a:t> valor a los </a:t>
            </a:r>
            <a:r>
              <a:rPr lang="en-US" altLang="en-US" sz="2400" dirty="0" err="1" smtClean="0"/>
              <a:t>recursos</a:t>
            </a:r>
            <a:r>
              <a:rPr lang="en-US" altLang="en-US" sz="2400" dirty="0" smtClean="0"/>
              <a:t> </a:t>
            </a:r>
            <a:r>
              <a:rPr lang="en-US" altLang="en-US" sz="2400" dirty="0" err="1" smtClean="0"/>
              <a:t>genéticos</a:t>
            </a:r>
            <a:endParaRPr lang="en-US" altLang="en-US" sz="2400" dirty="0" smtClean="0"/>
          </a:p>
          <a:p>
            <a:pPr marL="342900" lvl="2" indent="-342900" eaLnBrk="1" hangingPunct="1">
              <a:lnSpc>
                <a:spcPct val="110000"/>
              </a:lnSpc>
            </a:pPr>
            <a:r>
              <a:rPr lang="en-US" altLang="en-US" dirty="0" err="1" smtClean="0"/>
              <a:t>Aumentar</a:t>
            </a:r>
            <a:r>
              <a:rPr lang="en-US" altLang="en-US" dirty="0" smtClean="0"/>
              <a:t> la </a:t>
            </a:r>
            <a:r>
              <a:rPr lang="en-US" altLang="en-US" b="1" dirty="0" err="1" smtClean="0">
                <a:solidFill>
                  <a:srgbClr val="147B33"/>
                </a:solidFill>
                <a:ea typeface="ＭＳ Ｐゴシック" pitchFamily="34" charset="-128"/>
              </a:rPr>
              <a:t>concienciación</a:t>
            </a:r>
            <a:r>
              <a:rPr lang="en-US" altLang="en-US" b="1" dirty="0" smtClean="0">
                <a:solidFill>
                  <a:srgbClr val="147B33"/>
                </a:solidFill>
                <a:ea typeface="ＭＳ Ｐゴシック" pitchFamily="34" charset="-128"/>
              </a:rPr>
              <a:t> </a:t>
            </a:r>
            <a:r>
              <a:rPr lang="en-US" altLang="en-US" dirty="0" smtClean="0"/>
              <a:t>de los </a:t>
            </a:r>
            <a:r>
              <a:rPr lang="en-US" altLang="en-US" dirty="0" err="1" smtClean="0"/>
              <a:t>actores</a:t>
            </a:r>
            <a:r>
              <a:rPr lang="en-US" altLang="en-US" dirty="0" smtClean="0"/>
              <a:t> </a:t>
            </a:r>
            <a:r>
              <a:rPr lang="en-US" altLang="en-US" dirty="0" err="1" smtClean="0"/>
              <a:t>implicados</a:t>
            </a:r>
            <a:endParaRPr lang="en-US" altLang="en-US" dirty="0" smtClean="0"/>
          </a:p>
          <a:p>
            <a:pPr marL="342900" lvl="2" indent="-342900" eaLnBrk="1" hangingPunct="1">
              <a:lnSpc>
                <a:spcPct val="110000"/>
              </a:lnSpc>
            </a:pPr>
            <a:r>
              <a:rPr lang="en-US" altLang="en-US" dirty="0" err="1" smtClean="0"/>
              <a:t>Participar</a:t>
            </a:r>
            <a:r>
              <a:rPr lang="en-US" altLang="en-US" dirty="0" smtClean="0"/>
              <a:t> en el </a:t>
            </a:r>
            <a:r>
              <a:rPr lang="en-US" altLang="en-US" b="1" dirty="0" smtClean="0">
                <a:solidFill>
                  <a:srgbClr val="147B33"/>
                </a:solidFill>
                <a:ea typeface="ＭＳ Ｐゴシック" pitchFamily="34" charset="-128"/>
              </a:rPr>
              <a:t>Centro de </a:t>
            </a:r>
            <a:r>
              <a:rPr lang="en-US" altLang="en-US" b="1" dirty="0" err="1" smtClean="0">
                <a:solidFill>
                  <a:srgbClr val="147B33"/>
                </a:solidFill>
                <a:ea typeface="ＭＳ Ｐゴシック" pitchFamily="34" charset="-128"/>
              </a:rPr>
              <a:t>Intercambio</a:t>
            </a:r>
            <a:r>
              <a:rPr lang="en-US" altLang="en-US" b="1" dirty="0" smtClean="0">
                <a:solidFill>
                  <a:srgbClr val="147B33"/>
                </a:solidFill>
                <a:ea typeface="ＭＳ Ｐゴシック" pitchFamily="34" charset="-128"/>
              </a:rPr>
              <a:t> de Information de APB</a:t>
            </a:r>
          </a:p>
          <a:p>
            <a:pPr marL="0" indent="0" eaLnBrk="1" hangingPunct="1">
              <a:lnSpc>
                <a:spcPct val="110000"/>
              </a:lnSpc>
              <a:buFont typeface="Arial" charset="0"/>
              <a:buNone/>
            </a:pPr>
            <a:endParaRPr lang="en-CA" altLang="en-US" sz="2400" dirty="0" smtClean="0"/>
          </a:p>
        </p:txBody>
      </p:sp>
      <p:pic>
        <p:nvPicPr>
          <p:cNvPr id="2052" name="Picture 4"/>
          <p:cNvPicPr>
            <a:picLocks noChangeAspect="1" noChangeArrowheads="1"/>
          </p:cNvPicPr>
          <p:nvPr/>
        </p:nvPicPr>
        <p:blipFill>
          <a:blip r:embed="rId3" cstate="print"/>
          <a:srcRect t="17239" b="66441"/>
          <a:stretch>
            <a:fillRect/>
          </a:stretch>
        </p:blipFill>
        <p:spPr bwMode="auto">
          <a:xfrm>
            <a:off x="-17463" y="0"/>
            <a:ext cx="9167813" cy="838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0418" name="ZoneTexte 2"/>
          <p:cNvSpPr txBox="1">
            <a:spLocks noChangeArrowheads="1"/>
          </p:cNvSpPr>
          <p:nvPr/>
        </p:nvSpPr>
        <p:spPr bwMode="auto">
          <a:xfrm>
            <a:off x="30163" y="2438400"/>
            <a:ext cx="9077325" cy="1828800"/>
          </a:xfrm>
          <a:prstGeom prst="rect">
            <a:avLst/>
          </a:prstGeom>
          <a:noFill/>
          <a:ln w="9525">
            <a:noFill/>
            <a:miter lim="800000"/>
            <a:headEnd/>
            <a:tailEnd/>
          </a:ln>
        </p:spPr>
        <p:txBody>
          <a:bodyPr anchor="ctr"/>
          <a:lstStyle/>
          <a:p>
            <a:pPr algn="ctr" eaLnBrk="0" hangingPunct="0">
              <a:spcBef>
                <a:spcPct val="20000"/>
              </a:spcBef>
              <a:buFont typeface="Arial" charset="0"/>
              <a:buNone/>
            </a:pPr>
            <a:r>
              <a:rPr lang="es-AR" altLang="en-US" sz="4000" b="1" dirty="0">
                <a:solidFill>
                  <a:srgbClr val="147B33"/>
                </a:solidFill>
                <a:ea typeface="ＭＳ Ｐゴシック" pitchFamily="34" charset="-128"/>
              </a:rPr>
              <a:t>Protocolo de Cartagena </a:t>
            </a:r>
            <a:endParaRPr lang="es-AR" altLang="en-US" sz="4000" b="1" dirty="0" smtClean="0">
              <a:solidFill>
                <a:srgbClr val="147B33"/>
              </a:solidFill>
              <a:ea typeface="ＭＳ Ｐゴシック" pitchFamily="34" charset="-128"/>
            </a:endParaRPr>
          </a:p>
          <a:p>
            <a:pPr algn="ctr" eaLnBrk="0" hangingPunct="0">
              <a:spcBef>
                <a:spcPct val="20000"/>
              </a:spcBef>
              <a:buFont typeface="Arial" charset="0"/>
              <a:buNone/>
            </a:pPr>
            <a:r>
              <a:rPr lang="es-AR" altLang="en-US" sz="4000" b="1" dirty="0" smtClean="0">
                <a:solidFill>
                  <a:srgbClr val="147B33"/>
                </a:solidFill>
                <a:ea typeface="ＭＳ Ｐゴシック" pitchFamily="34" charset="-128"/>
              </a:rPr>
              <a:t>sobre</a:t>
            </a:r>
            <a:r>
              <a:rPr lang="es-AR" altLang="en-US" sz="4000" b="1" dirty="0" smtClean="0">
                <a:solidFill>
                  <a:srgbClr val="147B33"/>
                </a:solidFill>
                <a:ea typeface="ＭＳ Ｐゴシック" pitchFamily="34" charset="-128"/>
              </a:rPr>
              <a:t> Bioseguridad</a:t>
            </a:r>
          </a:p>
          <a:p>
            <a:pPr algn="ctr" eaLnBrk="0" hangingPunct="0">
              <a:spcBef>
                <a:spcPct val="20000"/>
              </a:spcBef>
              <a:buFont typeface="Arial" charset="0"/>
              <a:buNone/>
            </a:pPr>
            <a:r>
              <a:rPr lang="es-AR" altLang="en-US" sz="2800" b="1" dirty="0">
                <a:solidFill>
                  <a:srgbClr val="FF6600"/>
                </a:solidFill>
                <a:ea typeface="ＭＳ Ｐゴシック" pitchFamily="34" charset="-128"/>
              </a:rPr>
              <a:t>COP-MOP 7</a:t>
            </a:r>
            <a:endParaRPr lang="es-AR" altLang="en-US" sz="2800" dirty="0">
              <a:solidFill>
                <a:srgbClr val="FF6600"/>
              </a:solidFill>
              <a:ea typeface="ＭＳ Ｐゴシック" pitchFamily="34" charset="-128"/>
            </a:endParaRPr>
          </a:p>
          <a:p>
            <a:pPr algn="ctr" eaLnBrk="0" hangingPunct="0">
              <a:spcBef>
                <a:spcPct val="20000"/>
              </a:spcBef>
              <a:buFont typeface="Arial" charset="0"/>
              <a:buNone/>
            </a:pPr>
            <a:r>
              <a:rPr lang="es-AR" altLang="en-US" sz="2400" dirty="0">
                <a:ea typeface="ＭＳ Ｐゴシック" pitchFamily="34" charset="-128"/>
              </a:rPr>
              <a:t>29 sept. al 3 oct. 2014</a:t>
            </a:r>
            <a:endParaRPr lang="es-AR" altLang="en-US" sz="2400" dirty="0">
              <a:solidFill>
                <a:srgbClr val="147B33"/>
              </a:solidFill>
              <a:ea typeface="ＭＳ Ｐゴシック" pitchFamily="34" charset="-128"/>
            </a:endParaRPr>
          </a:p>
        </p:txBody>
      </p:sp>
      <p:pic>
        <p:nvPicPr>
          <p:cNvPr id="60419" name="Picture 3" descr="U:\Working Folders\Logos\COP\COP-12\cop-12-logo-web\cop-12-logo-variant-colour-web.png"/>
          <p:cNvPicPr>
            <a:picLocks noChangeAspect="1" noChangeArrowheads="1"/>
          </p:cNvPicPr>
          <p:nvPr/>
        </p:nvPicPr>
        <p:blipFill>
          <a:blip r:embed="rId3" cstate="print"/>
          <a:srcRect/>
          <a:stretch>
            <a:fillRect/>
          </a:stretch>
        </p:blipFill>
        <p:spPr bwMode="auto">
          <a:xfrm>
            <a:off x="8153400" y="5875338"/>
            <a:ext cx="838200" cy="909637"/>
          </a:xfrm>
          <a:prstGeom prst="rect">
            <a:avLst/>
          </a:prstGeom>
          <a:noFill/>
          <a:ln w="9525">
            <a:noFill/>
            <a:miter lim="800000"/>
            <a:headEnd/>
            <a:tailEnd/>
          </a:ln>
        </p:spPr>
      </p:pic>
      <p:pic>
        <p:nvPicPr>
          <p:cNvPr id="60420" name="Picture 3"/>
          <p:cNvPicPr>
            <a:picLocks noChangeAspect="1" noChangeArrowheads="1"/>
          </p:cNvPicPr>
          <p:nvPr/>
        </p:nvPicPr>
        <p:blipFill>
          <a:blip r:embed="rId4" cstate="print"/>
          <a:srcRect/>
          <a:stretch>
            <a:fillRect/>
          </a:stretch>
        </p:blipFill>
        <p:spPr bwMode="auto">
          <a:xfrm>
            <a:off x="0" y="0"/>
            <a:ext cx="9144000" cy="914400"/>
          </a:xfrm>
          <a:prstGeom prst="rect">
            <a:avLst/>
          </a:prstGeom>
          <a:noFill/>
          <a:ln w="9525">
            <a:noFill/>
            <a:miter lim="800000"/>
            <a:headEnd/>
            <a:tailEnd/>
          </a:ln>
        </p:spPr>
      </p:pic>
      <p:pic>
        <p:nvPicPr>
          <p:cNvPr id="60421" name="Picture 5" descr="CBD_logo_es-RGB-60"/>
          <p:cNvPicPr>
            <a:picLocks noChangeAspect="1" noChangeArrowheads="1"/>
          </p:cNvPicPr>
          <p:nvPr/>
        </p:nvPicPr>
        <p:blipFill>
          <a:blip r:embed="rId5" cstate="print"/>
          <a:srcRect/>
          <a:stretch>
            <a:fillRect/>
          </a:stretch>
        </p:blipFill>
        <p:spPr bwMode="auto">
          <a:xfrm>
            <a:off x="6477000" y="6053138"/>
            <a:ext cx="1501775" cy="5540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sp>
        <p:nvSpPr>
          <p:cNvPr id="61442" name="TextBox 9"/>
          <p:cNvSpPr txBox="1">
            <a:spLocks noChangeArrowheads="1"/>
          </p:cNvSpPr>
          <p:nvPr/>
        </p:nvSpPr>
        <p:spPr bwMode="auto">
          <a:xfrm>
            <a:off x="196850" y="1524000"/>
            <a:ext cx="8794750" cy="4078288"/>
          </a:xfrm>
          <a:prstGeom prst="rect">
            <a:avLst/>
          </a:prstGeom>
          <a:noFill/>
          <a:ln w="9525">
            <a:noFill/>
            <a:miter lim="800000"/>
            <a:headEnd/>
            <a:tailEnd/>
          </a:ln>
        </p:spPr>
        <p:txBody>
          <a:bodyPr>
            <a:spAutoFit/>
          </a:bodyPr>
          <a:lstStyle/>
          <a:p>
            <a:r>
              <a:rPr lang="es-AR" altLang="en-US" sz="3200" b="1">
                <a:solidFill>
                  <a:srgbClr val="147B33"/>
                </a:solidFill>
                <a:ea typeface="ＭＳ Ｐゴシック" pitchFamily="34" charset="-128"/>
              </a:rPr>
              <a:t>Progreso hacia la implementación del Protocolo, en particular:</a:t>
            </a:r>
          </a:p>
          <a:p>
            <a:endParaRPr lang="es-AR" altLang="en-US" sz="1500" b="1">
              <a:solidFill>
                <a:srgbClr val="147B33"/>
              </a:solidFill>
              <a:ea typeface="ＭＳ Ｐゴシック" pitchFamily="34" charset="-128"/>
            </a:endParaRPr>
          </a:p>
          <a:p>
            <a:pPr lvl="1" indent="-457200">
              <a:buFont typeface="Arial" charset="0"/>
              <a:buChar char="•"/>
            </a:pPr>
            <a:r>
              <a:rPr lang="es-AR" altLang="en-US" sz="3000">
                <a:ea typeface="ＭＳ Ｐゴシック" pitchFamily="34" charset="-128"/>
              </a:rPr>
              <a:t>Evaluación y gestión de riesgo (Art. 15 y16)</a:t>
            </a:r>
          </a:p>
          <a:p>
            <a:pPr lvl="1" indent="-457200">
              <a:buFont typeface="Arial" charset="0"/>
              <a:buChar char="•"/>
            </a:pPr>
            <a:endParaRPr lang="es-AR" altLang="en-US" sz="3000">
              <a:ea typeface="ＭＳ Ｐゴシック" pitchFamily="34" charset="-128"/>
            </a:endParaRPr>
          </a:p>
          <a:p>
            <a:pPr lvl="1" indent="-457200">
              <a:buFont typeface="Arial" charset="0"/>
              <a:buChar char="•"/>
            </a:pPr>
            <a:r>
              <a:rPr lang="es-AR" altLang="en-US" sz="3000">
                <a:ea typeface="ＭＳ Ｐゴシック" pitchFamily="34" charset="-128"/>
              </a:rPr>
              <a:t>Consideraciones socio-económicas  (Art. 26)</a:t>
            </a:r>
          </a:p>
          <a:p>
            <a:pPr lvl="1" indent="-457200">
              <a:buFont typeface="Arial" charset="0"/>
              <a:buChar char="•"/>
            </a:pPr>
            <a:endParaRPr lang="es-AR" altLang="en-US" sz="3000">
              <a:ea typeface="ＭＳ Ｐゴシック" pitchFamily="34" charset="-128"/>
            </a:endParaRPr>
          </a:p>
          <a:p>
            <a:pPr lvl="1" indent="-457200">
              <a:buFont typeface="Arial" charset="0"/>
              <a:buChar char="•"/>
            </a:pPr>
            <a:r>
              <a:rPr lang="es-AR" altLang="en-US" sz="3000">
                <a:ea typeface="ＭＳ Ｐゴシック" pitchFamily="34" charset="-128"/>
              </a:rPr>
              <a:t>Evaluación y revisión de la eficacia del Protocolo (Art. 35) </a:t>
            </a:r>
          </a:p>
        </p:txBody>
      </p:sp>
      <p:pic>
        <p:nvPicPr>
          <p:cNvPr id="61443" name="Picture 3" descr="U:\Working Folders\Logos\COP\COP-12\cop-12-logo-web\cop-12-logo-variant-colour-web.png"/>
          <p:cNvPicPr>
            <a:picLocks noChangeAspect="1" noChangeArrowheads="1"/>
          </p:cNvPicPr>
          <p:nvPr/>
        </p:nvPicPr>
        <p:blipFill>
          <a:blip r:embed="rId3" cstate="print"/>
          <a:srcRect/>
          <a:stretch>
            <a:fillRect/>
          </a:stretch>
        </p:blipFill>
        <p:spPr bwMode="auto">
          <a:xfrm>
            <a:off x="8153400" y="5875338"/>
            <a:ext cx="838200" cy="909637"/>
          </a:xfrm>
          <a:prstGeom prst="rect">
            <a:avLst/>
          </a:prstGeom>
          <a:noFill/>
          <a:ln w="9525">
            <a:noFill/>
            <a:miter lim="800000"/>
            <a:headEnd/>
            <a:tailEnd/>
          </a:ln>
        </p:spPr>
      </p:pic>
      <p:pic>
        <p:nvPicPr>
          <p:cNvPr id="61444" name="Picture 3"/>
          <p:cNvPicPr>
            <a:picLocks noChangeAspect="1" noChangeArrowheads="1"/>
          </p:cNvPicPr>
          <p:nvPr/>
        </p:nvPicPr>
        <p:blipFill>
          <a:blip r:embed="rId4" cstate="print"/>
          <a:srcRect/>
          <a:stretch>
            <a:fillRect/>
          </a:stretch>
        </p:blipFill>
        <p:spPr bwMode="auto">
          <a:xfrm>
            <a:off x="0" y="0"/>
            <a:ext cx="9144000" cy="914400"/>
          </a:xfrm>
          <a:prstGeom prst="rect">
            <a:avLst/>
          </a:prstGeom>
          <a:noFill/>
          <a:ln w="9525">
            <a:noFill/>
            <a:miter lim="800000"/>
            <a:headEnd/>
            <a:tailEnd/>
          </a:ln>
        </p:spPr>
      </p:pic>
      <p:pic>
        <p:nvPicPr>
          <p:cNvPr id="61445" name="Picture 5" descr="CBD_logo_es-RGB-60"/>
          <p:cNvPicPr>
            <a:picLocks noChangeAspect="1" noChangeArrowheads="1"/>
          </p:cNvPicPr>
          <p:nvPr/>
        </p:nvPicPr>
        <p:blipFill>
          <a:blip r:embed="rId5" cstate="print"/>
          <a:srcRect/>
          <a:stretch>
            <a:fillRect/>
          </a:stretch>
        </p:blipFill>
        <p:spPr bwMode="auto">
          <a:xfrm>
            <a:off x="6477000" y="6019800"/>
            <a:ext cx="1501775" cy="55562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62466" name="Picture 2"/>
          <p:cNvPicPr>
            <a:picLocks noChangeAspect="1" noChangeArrowheads="1"/>
          </p:cNvPicPr>
          <p:nvPr/>
        </p:nvPicPr>
        <p:blipFill>
          <a:blip r:embed="rId3" cstate="print"/>
          <a:srcRect/>
          <a:stretch>
            <a:fillRect/>
          </a:stretch>
        </p:blipFill>
        <p:spPr bwMode="auto">
          <a:xfrm>
            <a:off x="0" y="5791200"/>
            <a:ext cx="9144000" cy="1066800"/>
          </a:xfrm>
          <a:prstGeom prst="rect">
            <a:avLst/>
          </a:prstGeom>
          <a:noFill/>
          <a:ln w="9525">
            <a:noFill/>
            <a:miter lim="800000"/>
            <a:headEnd/>
            <a:tailEnd/>
          </a:ln>
        </p:spPr>
      </p:pic>
      <p:sp>
        <p:nvSpPr>
          <p:cNvPr id="62467" name="TextBox 4"/>
          <p:cNvSpPr txBox="1">
            <a:spLocks noChangeArrowheads="1"/>
          </p:cNvSpPr>
          <p:nvPr/>
        </p:nvSpPr>
        <p:spPr bwMode="auto">
          <a:xfrm>
            <a:off x="1684338" y="0"/>
            <a:ext cx="7142162" cy="954088"/>
          </a:xfrm>
          <a:prstGeom prst="rect">
            <a:avLst/>
          </a:prstGeom>
          <a:noFill/>
          <a:ln w="9525">
            <a:noFill/>
            <a:miter lim="800000"/>
            <a:headEnd/>
            <a:tailEnd/>
          </a:ln>
        </p:spPr>
        <p:txBody>
          <a:bodyPr>
            <a:spAutoFit/>
          </a:bodyPr>
          <a:lstStyle/>
          <a:p>
            <a:pPr algn="ctr"/>
            <a:r>
              <a:rPr lang="es-AR" altLang="en-US" sz="2800" b="1">
                <a:solidFill>
                  <a:schemeClr val="accent2"/>
                </a:solidFill>
              </a:rPr>
              <a:t>Apoyo del FMAM (GEF) para bioseguridad – estado y tendencias</a:t>
            </a:r>
          </a:p>
        </p:txBody>
      </p:sp>
      <p:sp>
        <p:nvSpPr>
          <p:cNvPr id="62468" name="Rectangle 8"/>
          <p:cNvSpPr>
            <a:spLocks noChangeArrowheads="1"/>
          </p:cNvSpPr>
          <p:nvPr/>
        </p:nvSpPr>
        <p:spPr bwMode="auto">
          <a:xfrm>
            <a:off x="1684338" y="822325"/>
            <a:ext cx="7467600" cy="5016500"/>
          </a:xfrm>
          <a:prstGeom prst="rect">
            <a:avLst/>
          </a:prstGeom>
          <a:noFill/>
          <a:ln w="9525">
            <a:noFill/>
            <a:miter lim="800000"/>
            <a:headEnd/>
            <a:tailEnd/>
          </a:ln>
        </p:spPr>
        <p:txBody>
          <a:bodyPr>
            <a:spAutoFit/>
          </a:bodyPr>
          <a:lstStyle/>
          <a:p>
            <a:pPr marL="342900" indent="-342900">
              <a:spcBef>
                <a:spcPts val="600"/>
              </a:spcBef>
              <a:spcAft>
                <a:spcPts val="600"/>
              </a:spcAft>
              <a:buFontTx/>
              <a:buChar char="•"/>
            </a:pPr>
            <a:r>
              <a:rPr lang="es-AR" altLang="en-US" sz="2400"/>
              <a:t>Desde el GEF-4, se han reducido significativamente los recursos GEF programados para bioseguridad:</a:t>
            </a:r>
          </a:p>
          <a:p>
            <a:pPr marL="800100" lvl="1" indent="-342900">
              <a:spcBef>
                <a:spcPts val="600"/>
              </a:spcBef>
              <a:spcAft>
                <a:spcPts val="600"/>
              </a:spcAft>
              <a:buFontTx/>
              <a:buChar char="–"/>
            </a:pPr>
            <a:r>
              <a:rPr lang="es-AR" altLang="en-US" sz="2200"/>
              <a:t>En GEF-4, la asignación nacional fue de$75M (8% del total de la meta de áreas focales de biodiversidad) </a:t>
            </a:r>
          </a:p>
          <a:p>
            <a:pPr marL="800100" lvl="1" indent="-342900">
              <a:spcBef>
                <a:spcPts val="600"/>
              </a:spcBef>
              <a:spcAft>
                <a:spcPts val="600"/>
              </a:spcAft>
              <a:buFontTx/>
              <a:buChar char="–"/>
            </a:pPr>
            <a:r>
              <a:rPr lang="es-AR" altLang="en-US" sz="2200"/>
              <a:t>En GEF-5, la asignación nacional fue de $40M (4%)</a:t>
            </a:r>
          </a:p>
          <a:p>
            <a:pPr marL="800100" lvl="1" indent="-342900">
              <a:spcBef>
                <a:spcPts val="600"/>
              </a:spcBef>
              <a:spcAft>
                <a:spcPts val="600"/>
              </a:spcAft>
              <a:buFontTx/>
              <a:buChar char="–"/>
            </a:pPr>
            <a:r>
              <a:rPr lang="es-AR" altLang="en-US" sz="2200"/>
              <a:t>In GEF-6, la asignación nacional es de $30M (2%)</a:t>
            </a:r>
          </a:p>
          <a:p>
            <a:pPr marL="342900" indent="-342900">
              <a:spcBef>
                <a:spcPts val="600"/>
              </a:spcBef>
              <a:spcAft>
                <a:spcPts val="600"/>
              </a:spcAft>
              <a:buFontTx/>
              <a:buChar char="•"/>
            </a:pPr>
            <a:r>
              <a:rPr lang="es-AR" altLang="en-US" sz="2400"/>
              <a:t>Varios factores que han influenciado esta tendencia:</a:t>
            </a:r>
          </a:p>
          <a:p>
            <a:pPr marL="800100" lvl="1" indent="-342900">
              <a:spcBef>
                <a:spcPts val="600"/>
              </a:spcBef>
              <a:spcAft>
                <a:spcPts val="600"/>
              </a:spcAft>
              <a:buFontTx/>
              <a:buChar char="–"/>
            </a:pPr>
            <a:r>
              <a:rPr lang="es-AR" altLang="en-US" sz="2000"/>
              <a:t>En algunos países, la bioseguridad tiene una prioridad menor, comparado con otros temas de biodiversidad</a:t>
            </a:r>
          </a:p>
          <a:p>
            <a:pPr marL="800100" lvl="1" indent="-342900">
              <a:spcBef>
                <a:spcPts val="600"/>
              </a:spcBef>
              <a:spcAft>
                <a:spcPts val="600"/>
              </a:spcAft>
              <a:buFontTx/>
              <a:buChar char="–"/>
            </a:pPr>
            <a:r>
              <a:rPr lang="es-AR" altLang="en-US" sz="2000"/>
              <a:t>Los puntos focales del Protocolo no están involucrados activamente en la priorización de la asignación de los recursos GEF para el país</a:t>
            </a:r>
          </a:p>
        </p:txBody>
      </p:sp>
      <p:pic>
        <p:nvPicPr>
          <p:cNvPr id="62469" name="Picture 1"/>
          <p:cNvPicPr>
            <a:picLocks noChangeAspect="1" noChangeArrowheads="1"/>
          </p:cNvPicPr>
          <p:nvPr/>
        </p:nvPicPr>
        <p:blipFill>
          <a:blip r:embed="rId4" cstate="print"/>
          <a:srcRect/>
          <a:stretch>
            <a:fillRect/>
          </a:stretch>
        </p:blipFill>
        <p:spPr bwMode="auto">
          <a:xfrm>
            <a:off x="0" y="304800"/>
            <a:ext cx="1524000" cy="5570538"/>
          </a:xfrm>
          <a:prstGeom prst="rect">
            <a:avLst/>
          </a:prstGeom>
          <a:noFill/>
          <a:ln w="9525">
            <a:noFill/>
            <a:miter lim="800000"/>
            <a:headEnd/>
            <a:tailEnd/>
          </a:ln>
        </p:spPr>
      </p:pic>
      <p:pic>
        <p:nvPicPr>
          <p:cNvPr id="62470" name="Picture 3" descr="parte_baixo_apresentacao"/>
          <p:cNvPicPr>
            <a:picLocks noChangeAspect="1" noChangeArrowheads="1"/>
          </p:cNvPicPr>
          <p:nvPr/>
        </p:nvPicPr>
        <p:blipFill>
          <a:blip r:embed="rId5" cstate="print"/>
          <a:srcRect/>
          <a:stretch>
            <a:fillRect/>
          </a:stretch>
        </p:blipFill>
        <p:spPr bwMode="auto">
          <a:xfrm>
            <a:off x="38100" y="5875338"/>
            <a:ext cx="9067800" cy="806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a:xfrm>
            <a:off x="76200" y="0"/>
            <a:ext cx="6781800" cy="685800"/>
          </a:xfrm>
        </p:spPr>
        <p:txBody>
          <a:bodyPr/>
          <a:lstStyle/>
          <a:p>
            <a:pPr algn="l"/>
            <a:r>
              <a:rPr lang="es-AR" altLang="en-US" sz="2800" b="1" dirty="0" smtClean="0">
                <a:solidFill>
                  <a:srgbClr val="006600"/>
                </a:solidFill>
              </a:rPr>
              <a:t>COP-MOP 7 - Decisiones relacionadas al GEF</a:t>
            </a:r>
          </a:p>
        </p:txBody>
      </p:sp>
      <p:sp>
        <p:nvSpPr>
          <p:cNvPr id="7171" name="Rectangle 3"/>
          <p:cNvSpPr>
            <a:spLocks noGrp="1" noChangeArrowheads="1"/>
          </p:cNvSpPr>
          <p:nvPr>
            <p:ph type="body" idx="1"/>
          </p:nvPr>
        </p:nvSpPr>
        <p:spPr>
          <a:xfrm>
            <a:off x="76200" y="533400"/>
            <a:ext cx="6937375" cy="5943600"/>
          </a:xfrm>
        </p:spPr>
        <p:txBody>
          <a:bodyPr/>
          <a:lstStyle/>
          <a:p>
            <a:pPr marL="0" indent="0">
              <a:buFontTx/>
              <a:buNone/>
              <a:defRPr/>
            </a:pPr>
            <a:r>
              <a:rPr lang="es-AR" altLang="en-US" sz="2800" b="1" dirty="0" smtClean="0">
                <a:solidFill>
                  <a:srgbClr val="FF6600"/>
                </a:solidFill>
              </a:rPr>
              <a:t>Se invita/alienta a los países </a:t>
            </a:r>
            <a:r>
              <a:rPr lang="es-AR" altLang="en-US" sz="2300" b="1" dirty="0" smtClean="0">
                <a:solidFill>
                  <a:srgbClr val="FF6600"/>
                </a:solidFill>
              </a:rPr>
              <a:t>a</a:t>
            </a:r>
            <a:r>
              <a:rPr lang="es-AR" altLang="en-US" sz="2300" dirty="0" smtClean="0">
                <a:solidFill>
                  <a:srgbClr val="0081C6"/>
                </a:solidFill>
              </a:rPr>
              <a:t>:  </a:t>
            </a:r>
          </a:p>
          <a:p>
            <a:pPr>
              <a:spcBef>
                <a:spcPts val="600"/>
              </a:spcBef>
              <a:spcAft>
                <a:spcPts val="600"/>
              </a:spcAft>
              <a:defRPr/>
            </a:pPr>
            <a:r>
              <a:rPr lang="es-AR" altLang="en-US" sz="2300" dirty="0" smtClean="0"/>
              <a:t>Priorizar los proyectos de bioseguridad cuando programen su asignación nacional del GEF-6</a:t>
            </a:r>
          </a:p>
          <a:p>
            <a:pPr>
              <a:spcBef>
                <a:spcPts val="600"/>
              </a:spcBef>
              <a:spcAft>
                <a:spcPts val="600"/>
              </a:spcAft>
              <a:defRPr/>
            </a:pPr>
            <a:r>
              <a:rPr lang="es-AR" altLang="en-US" sz="2300" dirty="0" smtClean="0"/>
              <a:t>Incorporar bioseguridad en proyectos </a:t>
            </a:r>
            <a:r>
              <a:rPr lang="es-AR" altLang="en-US" sz="2300" dirty="0" err="1" smtClean="0"/>
              <a:t>multi</a:t>
            </a:r>
            <a:r>
              <a:rPr lang="es-AR" altLang="en-US" sz="2300" dirty="0" smtClean="0"/>
              <a:t>-focales</a:t>
            </a:r>
          </a:p>
          <a:p>
            <a:pPr>
              <a:spcBef>
                <a:spcPts val="600"/>
              </a:spcBef>
              <a:spcAft>
                <a:spcPts val="600"/>
              </a:spcAft>
              <a:defRPr/>
            </a:pPr>
            <a:r>
              <a:rPr lang="es-AR" altLang="en-US" sz="2300" dirty="0" smtClean="0"/>
              <a:t>Cooperar a nivel regional y subregional para pedir apoyo a GEF para proyectos conjuntos</a:t>
            </a:r>
          </a:p>
          <a:p>
            <a:pPr>
              <a:spcBef>
                <a:spcPts val="600"/>
              </a:spcBef>
              <a:spcAft>
                <a:spcPts val="600"/>
              </a:spcAft>
              <a:defRPr/>
            </a:pPr>
            <a:r>
              <a:rPr lang="es-AR" altLang="en-US" sz="2300" dirty="0" smtClean="0"/>
              <a:t>Concientizar a los oficiales relevante s(por ej. los puntos focales de GEF), sobre la importancia de la bioseguridad y las obligaciones nacionales dentro del Protocolo</a:t>
            </a:r>
          </a:p>
          <a:p>
            <a:pPr>
              <a:spcBef>
                <a:spcPts val="600"/>
              </a:spcBef>
              <a:spcAft>
                <a:spcPts val="600"/>
              </a:spcAft>
              <a:defRPr/>
            </a:pPr>
            <a:r>
              <a:rPr lang="es-AR" altLang="en-US" sz="2300" dirty="0" smtClean="0"/>
              <a:t>Mejorar la coordinación entre el Protocolo, el CDB y los puntos focales de GEF</a:t>
            </a:r>
          </a:p>
          <a:p>
            <a:pPr>
              <a:spcBef>
                <a:spcPts val="600"/>
              </a:spcBef>
              <a:spcAft>
                <a:spcPts val="600"/>
              </a:spcAft>
              <a:defRPr/>
            </a:pPr>
            <a:r>
              <a:rPr lang="es-AR" altLang="en-US" sz="2300" dirty="0" smtClean="0"/>
              <a:t>Integrar y priorizar bioseguridad en las EPANBs y en los planes nacionales de desarrollo</a:t>
            </a:r>
            <a:endParaRPr lang="es-AR" altLang="en-US" sz="2300" dirty="0"/>
          </a:p>
        </p:txBody>
      </p:sp>
      <p:pic>
        <p:nvPicPr>
          <p:cNvPr id="63492" name="Picture 6"/>
          <p:cNvPicPr>
            <a:picLocks noChangeAspect="1" noChangeArrowheads="1"/>
          </p:cNvPicPr>
          <p:nvPr/>
        </p:nvPicPr>
        <p:blipFill>
          <a:blip r:embed="rId3"/>
          <a:srcRect/>
          <a:stretch>
            <a:fillRect/>
          </a:stretch>
        </p:blipFill>
        <p:spPr bwMode="auto">
          <a:xfrm>
            <a:off x="4567238" y="3424238"/>
            <a:ext cx="9525" cy="9525"/>
          </a:xfrm>
          <a:prstGeom prst="rect">
            <a:avLst/>
          </a:prstGeom>
          <a:noFill/>
          <a:ln w="9525">
            <a:noFill/>
            <a:miter lim="800000"/>
            <a:headEnd/>
            <a:tailEnd/>
          </a:ln>
        </p:spPr>
      </p:pic>
      <p:pic>
        <p:nvPicPr>
          <p:cNvPr id="63493" name="Picture 7"/>
          <p:cNvPicPr>
            <a:picLocks noChangeAspect="1" noChangeArrowheads="1"/>
          </p:cNvPicPr>
          <p:nvPr/>
        </p:nvPicPr>
        <p:blipFill>
          <a:blip r:embed="rId3"/>
          <a:srcRect/>
          <a:stretch>
            <a:fillRect/>
          </a:stretch>
        </p:blipFill>
        <p:spPr bwMode="auto">
          <a:xfrm>
            <a:off x="4567238" y="3424238"/>
            <a:ext cx="9525" cy="9525"/>
          </a:xfrm>
          <a:prstGeom prst="rect">
            <a:avLst/>
          </a:prstGeom>
          <a:noFill/>
          <a:ln w="9525">
            <a:noFill/>
            <a:miter lim="800000"/>
            <a:headEnd/>
            <a:tailEnd/>
          </a:ln>
        </p:spPr>
      </p:pic>
      <p:pic>
        <p:nvPicPr>
          <p:cNvPr id="63494" name="Picture 8"/>
          <p:cNvPicPr>
            <a:picLocks noChangeAspect="1" noChangeArrowheads="1"/>
          </p:cNvPicPr>
          <p:nvPr/>
        </p:nvPicPr>
        <p:blipFill>
          <a:blip r:embed="rId3"/>
          <a:srcRect/>
          <a:stretch>
            <a:fillRect/>
          </a:stretch>
        </p:blipFill>
        <p:spPr bwMode="auto">
          <a:xfrm>
            <a:off x="4567238" y="3424238"/>
            <a:ext cx="9525" cy="9525"/>
          </a:xfrm>
          <a:prstGeom prst="rect">
            <a:avLst/>
          </a:prstGeom>
          <a:noFill/>
          <a:ln w="9525">
            <a:noFill/>
            <a:miter lim="800000"/>
            <a:headEnd/>
            <a:tailEnd/>
          </a:ln>
        </p:spPr>
      </p:pic>
      <p:pic>
        <p:nvPicPr>
          <p:cNvPr id="63495" name="Picture 2"/>
          <p:cNvPicPr>
            <a:picLocks noChangeAspect="1" noChangeArrowheads="1"/>
          </p:cNvPicPr>
          <p:nvPr/>
        </p:nvPicPr>
        <p:blipFill>
          <a:blip r:embed="rId4" cstate="print"/>
          <a:srcRect/>
          <a:stretch>
            <a:fillRect/>
          </a:stretch>
        </p:blipFill>
        <p:spPr bwMode="auto">
          <a:xfrm>
            <a:off x="7089775" y="-4763"/>
            <a:ext cx="2054225" cy="6858001"/>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0482" name="Rectangle 1"/>
          <p:cNvSpPr>
            <a:spLocks noChangeArrowheads="1"/>
          </p:cNvSpPr>
          <p:nvPr/>
        </p:nvSpPr>
        <p:spPr bwMode="auto">
          <a:xfrm>
            <a:off x="33338" y="906463"/>
            <a:ext cx="8839200" cy="1138237"/>
          </a:xfrm>
          <a:prstGeom prst="rect">
            <a:avLst/>
          </a:prstGeom>
          <a:noFill/>
          <a:ln w="9525">
            <a:noFill/>
            <a:miter lim="800000"/>
            <a:headEnd/>
            <a:tailEnd/>
          </a:ln>
        </p:spPr>
        <p:txBody>
          <a:bodyPr>
            <a:spAutoFit/>
          </a:bodyPr>
          <a:lstStyle/>
          <a:p>
            <a:pPr algn="ctr"/>
            <a:r>
              <a:rPr lang="es-ES" altLang="en-US" sz="4000" b="1" dirty="0">
                <a:solidFill>
                  <a:srgbClr val="147B33"/>
                </a:solidFill>
                <a:ea typeface="ＭＳ Ｐゴシック" pitchFamily="34" charset="-128"/>
              </a:rPr>
              <a:t>Declaración de Gangwon</a:t>
            </a:r>
          </a:p>
          <a:p>
            <a:pPr algn="ctr"/>
            <a:r>
              <a:rPr lang="es-ES" altLang="en-US" sz="2800" b="1" dirty="0">
                <a:solidFill>
                  <a:srgbClr val="FF6600"/>
                </a:solidFill>
                <a:ea typeface="ＭＳ Ｐゴシック" pitchFamily="34" charset="-128"/>
              </a:rPr>
              <a:t>sobre biodiversidad para el desarrollo sostenible</a:t>
            </a:r>
          </a:p>
        </p:txBody>
      </p:sp>
      <p:sp>
        <p:nvSpPr>
          <p:cNvPr id="20483" name="Rectangle 3"/>
          <p:cNvSpPr>
            <a:spLocks noChangeArrowheads="1"/>
          </p:cNvSpPr>
          <p:nvPr/>
        </p:nvSpPr>
        <p:spPr bwMode="auto">
          <a:xfrm>
            <a:off x="-152400" y="2292350"/>
            <a:ext cx="8750300" cy="4032250"/>
          </a:xfrm>
          <a:prstGeom prst="rect">
            <a:avLst/>
          </a:prstGeom>
          <a:noFill/>
          <a:ln w="9525">
            <a:noFill/>
            <a:miter lim="800000"/>
            <a:headEnd/>
            <a:tailEnd/>
          </a:ln>
        </p:spPr>
        <p:txBody>
          <a:bodyPr>
            <a:spAutoFit/>
          </a:bodyPr>
          <a:lstStyle/>
          <a:p>
            <a:pPr marL="800100" lvl="1" indent="-342900">
              <a:buFont typeface="Arial" charset="0"/>
              <a:buChar char="•"/>
            </a:pPr>
            <a:r>
              <a:rPr lang="es-ES" altLang="en-US" sz="2800" dirty="0">
                <a:solidFill>
                  <a:srgbClr val="008000"/>
                </a:solidFill>
              </a:rPr>
              <a:t>Reafirma el compromiso para implementar el Plan Estratégico para la diversidad biológica</a:t>
            </a:r>
          </a:p>
          <a:p>
            <a:pPr marL="800100" lvl="1" indent="-342900">
              <a:buFont typeface="Arial" charset="0"/>
              <a:buChar char="•"/>
            </a:pPr>
            <a:endParaRPr lang="es-ES" altLang="en-US" sz="2800" dirty="0">
              <a:solidFill>
                <a:srgbClr val="008000"/>
              </a:solidFill>
            </a:endParaRPr>
          </a:p>
          <a:p>
            <a:pPr marL="800100" lvl="1" indent="-342900">
              <a:buFont typeface="Arial" charset="0"/>
              <a:buChar char="•"/>
            </a:pPr>
            <a:r>
              <a:rPr lang="es-ES" altLang="en-US" sz="2800" dirty="0">
                <a:solidFill>
                  <a:srgbClr val="008000"/>
                </a:solidFill>
              </a:rPr>
              <a:t>Hace énfasis en la relevancia del Plan Estratégico para la agenda de desarrollo post-2015</a:t>
            </a:r>
          </a:p>
          <a:p>
            <a:pPr marL="800100" lvl="1" indent="-342900">
              <a:buFont typeface="Arial" charset="0"/>
              <a:buChar char="•"/>
            </a:pPr>
            <a:endParaRPr lang="es-ES" altLang="en-US" sz="1600" dirty="0">
              <a:solidFill>
                <a:srgbClr val="008000"/>
              </a:solidFill>
            </a:endParaRPr>
          </a:p>
          <a:p>
            <a:pPr marL="800100" lvl="1" indent="-342900">
              <a:buFont typeface="Arial" charset="0"/>
              <a:buChar char="•"/>
            </a:pPr>
            <a:r>
              <a:rPr lang="es-ES" altLang="en-US" sz="2800" dirty="0">
                <a:solidFill>
                  <a:srgbClr val="008000"/>
                </a:solidFill>
              </a:rPr>
              <a:t>Invita a la Asamblea General de las Naciones Unidas a integrar el Plan Estratégico en la agenda de desarrollo post-2015</a:t>
            </a:r>
          </a:p>
          <a:p>
            <a:pPr marL="800100" lvl="1" indent="-342900">
              <a:buFont typeface="Arial" charset="0"/>
              <a:buChar char="•"/>
            </a:pPr>
            <a:endParaRPr lang="es-ES" altLang="en-US" sz="1600" dirty="0">
              <a:solidFill>
                <a:srgbClr val="008000"/>
              </a:solidFill>
            </a:endParaRPr>
          </a:p>
        </p:txBody>
      </p:sp>
      <p:sp>
        <p:nvSpPr>
          <p:cNvPr id="20484" name="Rectangle 5"/>
          <p:cNvSpPr>
            <a:spLocks noChangeArrowheads="1"/>
          </p:cNvSpPr>
          <p:nvPr/>
        </p:nvSpPr>
        <p:spPr bwMode="auto">
          <a:xfrm>
            <a:off x="7162800" y="1676400"/>
            <a:ext cx="4572000" cy="369888"/>
          </a:xfrm>
          <a:prstGeom prst="rect">
            <a:avLst/>
          </a:prstGeom>
          <a:noFill/>
          <a:ln w="9525">
            <a:noFill/>
            <a:miter lim="800000"/>
            <a:headEnd/>
            <a:tailEnd/>
          </a:ln>
        </p:spPr>
        <p:txBody>
          <a:bodyPr>
            <a:spAutoFit/>
          </a:bodyPr>
          <a:lstStyle/>
          <a:p>
            <a:r>
              <a:rPr lang="es-ES" altLang="en-US"/>
              <a:t>. </a:t>
            </a:r>
          </a:p>
        </p:txBody>
      </p:sp>
      <p:pic>
        <p:nvPicPr>
          <p:cNvPr id="20485" name="Picture 5"/>
          <p:cNvPicPr>
            <a:picLocks noChangeAspect="1" noChangeArrowheads="1"/>
          </p:cNvPicPr>
          <p:nvPr/>
        </p:nvPicPr>
        <p:blipFill>
          <a:blip r:embed="rId3" cstate="print"/>
          <a:srcRect t="33504" b="49799"/>
          <a:stretch>
            <a:fillRect/>
          </a:stretch>
        </p:blipFill>
        <p:spPr bwMode="auto">
          <a:xfrm>
            <a:off x="-3175" y="-15875"/>
            <a:ext cx="9147175" cy="862013"/>
          </a:xfrm>
          <a:prstGeom prst="rect">
            <a:avLst/>
          </a:prstGeom>
          <a:noFill/>
          <a:ln w="9525">
            <a:noFill/>
            <a:miter lim="800000"/>
            <a:headEnd/>
            <a:tailEnd/>
          </a:ln>
        </p:spPr>
      </p:pic>
      <p:pic>
        <p:nvPicPr>
          <p:cNvPr id="20486" name="Picture 3" descr="U:\Working Folders\Logos\COP\COP-12\cop-12-logo-web\cop-12-logo-variant-colour-web.png"/>
          <p:cNvPicPr>
            <a:picLocks noChangeAspect="1" noChangeArrowheads="1"/>
          </p:cNvPicPr>
          <p:nvPr/>
        </p:nvPicPr>
        <p:blipFill>
          <a:blip r:embed="rId4" cstate="print"/>
          <a:srcRect/>
          <a:stretch>
            <a:fillRect/>
          </a:stretch>
        </p:blipFill>
        <p:spPr bwMode="auto">
          <a:xfrm>
            <a:off x="8153400" y="5875338"/>
            <a:ext cx="838200" cy="909637"/>
          </a:xfrm>
          <a:prstGeom prst="rect">
            <a:avLst/>
          </a:prstGeom>
          <a:noFill/>
          <a:ln w="9525">
            <a:noFill/>
            <a:miter lim="800000"/>
            <a:headEnd/>
            <a:tailEnd/>
          </a:ln>
        </p:spPr>
      </p:pic>
      <p:pic>
        <p:nvPicPr>
          <p:cNvPr id="20487" name="Picture 11" descr="CBD_logo_es-RGB-60"/>
          <p:cNvPicPr>
            <a:picLocks noChangeAspect="1" noChangeArrowheads="1"/>
          </p:cNvPicPr>
          <p:nvPr/>
        </p:nvPicPr>
        <p:blipFill>
          <a:blip r:embed="rId5" cstate="print"/>
          <a:srcRect/>
          <a:stretch>
            <a:fillRect/>
          </a:stretch>
        </p:blipFill>
        <p:spPr bwMode="auto">
          <a:xfrm>
            <a:off x="6432550" y="6096000"/>
            <a:ext cx="1460500" cy="539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152400" y="0"/>
            <a:ext cx="6096000" cy="762000"/>
          </a:xfrm>
        </p:spPr>
        <p:txBody>
          <a:bodyPr/>
          <a:lstStyle/>
          <a:p>
            <a:r>
              <a:rPr lang="es-AR" altLang="en-US" sz="3200" b="1" smtClean="0">
                <a:solidFill>
                  <a:srgbClr val="F58426"/>
                </a:solidFill>
              </a:rPr>
              <a:t>Áreas prioritarias</a:t>
            </a:r>
          </a:p>
        </p:txBody>
      </p:sp>
      <p:sp>
        <p:nvSpPr>
          <p:cNvPr id="64515" name="Rectangle 3"/>
          <p:cNvSpPr>
            <a:spLocks noGrp="1" noChangeArrowheads="1"/>
          </p:cNvSpPr>
          <p:nvPr>
            <p:ph type="body" idx="1"/>
          </p:nvPr>
        </p:nvSpPr>
        <p:spPr>
          <a:xfrm>
            <a:off x="152400" y="728663"/>
            <a:ext cx="6324600" cy="6738937"/>
          </a:xfrm>
        </p:spPr>
        <p:txBody>
          <a:bodyPr/>
          <a:lstStyle/>
          <a:p>
            <a:pPr marL="457200" indent="-457200">
              <a:buFontTx/>
              <a:buAutoNum type="arabicPeriod"/>
            </a:pPr>
            <a:r>
              <a:rPr lang="es-AR" altLang="en-US" sz="2300" dirty="0" smtClean="0">
                <a:solidFill>
                  <a:srgbClr val="262626"/>
                </a:solidFill>
              </a:rPr>
              <a:t>Marco nacional de bioseguridad</a:t>
            </a:r>
          </a:p>
          <a:p>
            <a:pPr marL="457200" indent="-457200">
              <a:buFontTx/>
              <a:buAutoNum type="arabicPeriod"/>
            </a:pPr>
            <a:r>
              <a:rPr lang="es-AR" altLang="en-US" sz="2300" dirty="0" smtClean="0">
                <a:solidFill>
                  <a:srgbClr val="262626"/>
                </a:solidFill>
              </a:rPr>
              <a:t>Evaluación y gestión de riesgo; </a:t>
            </a:r>
          </a:p>
          <a:p>
            <a:pPr marL="457200" indent="-457200">
              <a:buFontTx/>
              <a:buAutoNum type="arabicPeriod"/>
            </a:pPr>
            <a:r>
              <a:rPr lang="es-AR" altLang="en-US" sz="2300" dirty="0" smtClean="0">
                <a:solidFill>
                  <a:srgbClr val="262626"/>
                </a:solidFill>
              </a:rPr>
              <a:t>Manejo, transporte, empaque e identificación de OVM (LMOs); </a:t>
            </a:r>
          </a:p>
          <a:p>
            <a:pPr marL="457200" indent="-457200">
              <a:buFontTx/>
              <a:buAutoNum type="arabicPeriod"/>
            </a:pPr>
            <a:r>
              <a:rPr lang="es-AR" altLang="en-US" sz="2300" dirty="0" smtClean="0">
                <a:solidFill>
                  <a:srgbClr val="262626"/>
                </a:solidFill>
              </a:rPr>
              <a:t>Responsabilidad y compensación (N-KLSP ratificación e implementación); </a:t>
            </a:r>
          </a:p>
          <a:p>
            <a:pPr marL="457200" indent="-457200">
              <a:buFontTx/>
              <a:buAutoNum type="arabicPeriod"/>
            </a:pPr>
            <a:r>
              <a:rPr lang="es-AR" altLang="en-US" sz="2300" dirty="0" smtClean="0">
                <a:solidFill>
                  <a:srgbClr val="262626"/>
                </a:solidFill>
              </a:rPr>
              <a:t>Concientización, educación, acceso a la información y participación</a:t>
            </a:r>
          </a:p>
          <a:p>
            <a:pPr marL="457200" indent="-457200">
              <a:buFontTx/>
              <a:buAutoNum type="arabicPeriod"/>
            </a:pPr>
            <a:r>
              <a:rPr lang="es-AR" altLang="en-US" sz="2300" dirty="0" smtClean="0">
                <a:solidFill>
                  <a:srgbClr val="262626"/>
                </a:solidFill>
              </a:rPr>
              <a:t>Intercambio de información (participación en el BCH)</a:t>
            </a:r>
          </a:p>
          <a:p>
            <a:pPr marL="457200" indent="-457200">
              <a:buFontTx/>
              <a:buAutoNum type="arabicPeriod"/>
            </a:pPr>
            <a:r>
              <a:rPr lang="es-AR" altLang="en-US" sz="2300" dirty="0" smtClean="0">
                <a:solidFill>
                  <a:srgbClr val="262626"/>
                </a:solidFill>
              </a:rPr>
              <a:t>Educación y entrenamiento sobre bioseguridad</a:t>
            </a:r>
          </a:p>
          <a:p>
            <a:pPr marL="457200" indent="-457200">
              <a:buFontTx/>
              <a:buAutoNum type="arabicPeriod"/>
            </a:pPr>
            <a:r>
              <a:rPr lang="es-AR" altLang="en-US" sz="2300" dirty="0" smtClean="0">
                <a:solidFill>
                  <a:srgbClr val="262626"/>
                </a:solidFill>
              </a:rPr>
              <a:t>Actividades recomendadas por el Comité de Cumplimiento </a:t>
            </a:r>
          </a:p>
          <a:p>
            <a:pPr marL="457200" indent="-457200">
              <a:buFontTx/>
              <a:buAutoNum type="arabicPeriod"/>
            </a:pPr>
            <a:r>
              <a:rPr lang="es-AR" altLang="en-US" sz="2300" dirty="0" smtClean="0">
                <a:solidFill>
                  <a:srgbClr val="262626"/>
                </a:solidFill>
              </a:rPr>
              <a:t>Consideraciones socio-económicas</a:t>
            </a:r>
          </a:p>
          <a:p>
            <a:pPr marL="457200" indent="-457200">
              <a:buFontTx/>
              <a:buNone/>
            </a:pPr>
            <a:endParaRPr lang="en-US" altLang="en-US" sz="2800" b="1" dirty="0" smtClean="0">
              <a:solidFill>
                <a:srgbClr val="0081C6"/>
              </a:solidFill>
            </a:endParaRPr>
          </a:p>
        </p:txBody>
      </p:sp>
      <p:pic>
        <p:nvPicPr>
          <p:cNvPr id="64516" name="Picture 6"/>
          <p:cNvPicPr>
            <a:picLocks noChangeAspect="1" noChangeArrowheads="1"/>
          </p:cNvPicPr>
          <p:nvPr/>
        </p:nvPicPr>
        <p:blipFill>
          <a:blip r:embed="rId3"/>
          <a:srcRect/>
          <a:stretch>
            <a:fillRect/>
          </a:stretch>
        </p:blipFill>
        <p:spPr bwMode="auto">
          <a:xfrm>
            <a:off x="4567238" y="3424238"/>
            <a:ext cx="9525" cy="9525"/>
          </a:xfrm>
          <a:prstGeom prst="rect">
            <a:avLst/>
          </a:prstGeom>
          <a:noFill/>
          <a:ln w="9525">
            <a:noFill/>
            <a:miter lim="800000"/>
            <a:headEnd/>
            <a:tailEnd/>
          </a:ln>
        </p:spPr>
      </p:pic>
      <p:pic>
        <p:nvPicPr>
          <p:cNvPr id="64517" name="Picture 7"/>
          <p:cNvPicPr>
            <a:picLocks noChangeAspect="1" noChangeArrowheads="1"/>
          </p:cNvPicPr>
          <p:nvPr/>
        </p:nvPicPr>
        <p:blipFill>
          <a:blip r:embed="rId3"/>
          <a:srcRect/>
          <a:stretch>
            <a:fillRect/>
          </a:stretch>
        </p:blipFill>
        <p:spPr bwMode="auto">
          <a:xfrm>
            <a:off x="4567238" y="3424238"/>
            <a:ext cx="9525" cy="9525"/>
          </a:xfrm>
          <a:prstGeom prst="rect">
            <a:avLst/>
          </a:prstGeom>
          <a:noFill/>
          <a:ln w="9525">
            <a:noFill/>
            <a:miter lim="800000"/>
            <a:headEnd/>
            <a:tailEnd/>
          </a:ln>
        </p:spPr>
      </p:pic>
      <p:pic>
        <p:nvPicPr>
          <p:cNvPr id="64518" name="Picture 8"/>
          <p:cNvPicPr>
            <a:picLocks noChangeAspect="1" noChangeArrowheads="1"/>
          </p:cNvPicPr>
          <p:nvPr/>
        </p:nvPicPr>
        <p:blipFill>
          <a:blip r:embed="rId3"/>
          <a:srcRect/>
          <a:stretch>
            <a:fillRect/>
          </a:stretch>
        </p:blipFill>
        <p:spPr bwMode="auto">
          <a:xfrm>
            <a:off x="4567238" y="3424238"/>
            <a:ext cx="9525" cy="9525"/>
          </a:xfrm>
          <a:prstGeom prst="rect">
            <a:avLst/>
          </a:prstGeom>
          <a:noFill/>
          <a:ln w="9525">
            <a:noFill/>
            <a:miter lim="800000"/>
            <a:headEnd/>
            <a:tailEnd/>
          </a:ln>
        </p:spPr>
      </p:pic>
      <p:pic>
        <p:nvPicPr>
          <p:cNvPr id="64519" name="Picture 6" descr="000000-187">
            <a:hlinkClick r:id="rId4"/>
          </p:cNvPr>
          <p:cNvPicPr>
            <a:picLocks noChangeAspect="1" noChangeArrowheads="1"/>
          </p:cNvPicPr>
          <p:nvPr/>
        </p:nvPicPr>
        <p:blipFill>
          <a:blip r:embed="rId5" cstate="print"/>
          <a:srcRect/>
          <a:stretch>
            <a:fillRect/>
          </a:stretch>
        </p:blipFill>
        <p:spPr bwMode="auto">
          <a:xfrm>
            <a:off x="6597650" y="2882900"/>
            <a:ext cx="2559050" cy="1887538"/>
          </a:xfrm>
          <a:prstGeom prst="rect">
            <a:avLst/>
          </a:prstGeom>
          <a:noFill/>
          <a:ln w="9525">
            <a:noFill/>
            <a:miter lim="800000"/>
            <a:headEnd/>
            <a:tailEnd/>
          </a:ln>
        </p:spPr>
      </p:pic>
      <p:pic>
        <p:nvPicPr>
          <p:cNvPr id="64520" name="Picture 9" descr="C:\Users\Thora Amend\Pictures\Brasilien-Fotos.Cyro\061_Meninos_Com. do Catuá.jpg"/>
          <p:cNvPicPr>
            <a:picLocks noChangeAspect="1" noChangeArrowheads="1"/>
          </p:cNvPicPr>
          <p:nvPr/>
        </p:nvPicPr>
        <p:blipFill>
          <a:blip r:embed="rId6" cstate="print"/>
          <a:srcRect/>
          <a:stretch>
            <a:fillRect/>
          </a:stretch>
        </p:blipFill>
        <p:spPr bwMode="auto">
          <a:xfrm>
            <a:off x="6597650" y="0"/>
            <a:ext cx="2559050" cy="2895600"/>
          </a:xfrm>
          <a:prstGeom prst="rect">
            <a:avLst/>
          </a:prstGeom>
          <a:noFill/>
          <a:ln w="9525">
            <a:noFill/>
            <a:miter lim="800000"/>
            <a:headEnd/>
            <a:tailEnd/>
          </a:ln>
        </p:spPr>
      </p:pic>
      <p:pic>
        <p:nvPicPr>
          <p:cNvPr id="64521" name="Picture 13" descr="000000-241">
            <a:hlinkClick r:id="rId7"/>
          </p:cNvPr>
          <p:cNvPicPr>
            <a:picLocks noChangeAspect="1" noChangeArrowheads="1"/>
          </p:cNvPicPr>
          <p:nvPr/>
        </p:nvPicPr>
        <p:blipFill>
          <a:blip r:embed="rId8" cstate="print"/>
          <a:srcRect/>
          <a:stretch>
            <a:fillRect/>
          </a:stretch>
        </p:blipFill>
        <p:spPr bwMode="auto">
          <a:xfrm>
            <a:off x="6619875" y="4770438"/>
            <a:ext cx="2514600" cy="20875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70658" name="Content Placeholder 2"/>
          <p:cNvSpPr>
            <a:spLocks noGrp="1"/>
          </p:cNvSpPr>
          <p:nvPr>
            <p:ph idx="1"/>
          </p:nvPr>
        </p:nvSpPr>
        <p:spPr>
          <a:xfrm>
            <a:off x="457200" y="304800"/>
            <a:ext cx="8305800" cy="762000"/>
          </a:xfrm>
        </p:spPr>
        <p:txBody>
          <a:bodyPr/>
          <a:lstStyle/>
          <a:p>
            <a:pPr marL="0" indent="0" algn="ctr">
              <a:buFont typeface="Arial" charset="0"/>
              <a:buNone/>
            </a:pPr>
            <a:r>
              <a:rPr lang="es-HN" altLang="en-US" sz="3600" b="1" dirty="0" smtClean="0">
                <a:solidFill>
                  <a:srgbClr val="006600"/>
                </a:solidFill>
              </a:rPr>
              <a:t>Asignación y uso de recursos GEF, por país </a:t>
            </a:r>
          </a:p>
        </p:txBody>
      </p:sp>
      <p:sp>
        <p:nvSpPr>
          <p:cNvPr id="70659" name="Content Placeholder 2"/>
          <p:cNvSpPr txBox="1">
            <a:spLocks/>
          </p:cNvSpPr>
          <p:nvPr/>
        </p:nvSpPr>
        <p:spPr bwMode="auto">
          <a:xfrm>
            <a:off x="457200" y="2133600"/>
            <a:ext cx="8305800" cy="3505200"/>
          </a:xfrm>
          <a:prstGeom prst="rect">
            <a:avLst/>
          </a:prstGeom>
          <a:noFill/>
          <a:ln w="9525">
            <a:noFill/>
            <a:miter lim="800000"/>
            <a:headEnd/>
            <a:tailEnd/>
          </a:ln>
        </p:spPr>
        <p:txBody>
          <a:bodyPr/>
          <a:lstStyle/>
          <a:p>
            <a:pPr marL="342900" indent="-342900" eaLnBrk="0" hangingPunct="0">
              <a:spcBef>
                <a:spcPct val="20000"/>
              </a:spcBef>
              <a:buFont typeface="Arial" charset="0"/>
              <a:buChar char="•"/>
            </a:pPr>
            <a:endParaRPr lang="en-US" altLang="en-US" sz="2800"/>
          </a:p>
        </p:txBody>
      </p:sp>
      <p:pic>
        <p:nvPicPr>
          <p:cNvPr id="70660" name="Picture 2"/>
          <p:cNvPicPr>
            <a:picLocks noChangeAspect="1" noChangeArrowheads="1"/>
          </p:cNvPicPr>
          <p:nvPr/>
        </p:nvPicPr>
        <p:blipFill>
          <a:blip r:embed="rId3" cstate="print"/>
          <a:srcRect/>
          <a:stretch>
            <a:fillRect/>
          </a:stretch>
        </p:blipFill>
        <p:spPr bwMode="auto">
          <a:xfrm>
            <a:off x="0" y="5791200"/>
            <a:ext cx="9144000" cy="1066800"/>
          </a:xfrm>
          <a:prstGeom prst="rect">
            <a:avLst/>
          </a:prstGeom>
          <a:noFill/>
          <a:ln w="9525">
            <a:noFill/>
            <a:miter lim="800000"/>
            <a:headEnd/>
            <a:tailEnd/>
          </a:ln>
        </p:spPr>
      </p:pic>
      <p:graphicFrame>
        <p:nvGraphicFramePr>
          <p:cNvPr id="3" name="Table 2"/>
          <p:cNvGraphicFramePr>
            <a:graphicFrameLocks noGrp="1"/>
          </p:cNvGraphicFramePr>
          <p:nvPr/>
        </p:nvGraphicFramePr>
        <p:xfrm>
          <a:off x="152400" y="1143000"/>
          <a:ext cx="8839199" cy="4312920"/>
        </p:xfrm>
        <a:graphic>
          <a:graphicData uri="http://schemas.openxmlformats.org/drawingml/2006/table">
            <a:tbl>
              <a:tblPr>
                <a:tableStyleId>{5C22544A-7EE6-4342-B048-85BDC9FD1C3A}</a:tableStyleId>
              </a:tblPr>
              <a:tblGrid>
                <a:gridCol w="1157388"/>
                <a:gridCol w="1340876"/>
                <a:gridCol w="1354991"/>
                <a:gridCol w="1157388"/>
                <a:gridCol w="1344406"/>
                <a:gridCol w="1326762"/>
                <a:gridCol w="1157388"/>
              </a:tblGrid>
              <a:tr h="609600">
                <a:tc>
                  <a:txBody>
                    <a:bodyPr/>
                    <a:lstStyle/>
                    <a:p>
                      <a:pPr algn="l" rtl="0" fontAlgn="b"/>
                      <a:r>
                        <a:rPr lang="es-AR" sz="1300" b="1" u="none" strike="noStrike" noProof="0" dirty="0" smtClean="0">
                          <a:effectLst/>
                        </a:rPr>
                        <a:t>País (BD) </a:t>
                      </a:r>
                      <a:endParaRPr lang="es-AR" sz="1300" b="1" i="0" u="none" strike="noStrike" noProof="0" dirty="0">
                        <a:solidFill>
                          <a:srgbClr val="000000"/>
                        </a:solidFill>
                        <a:effectLst/>
                        <a:latin typeface="Calibri"/>
                      </a:endParaRPr>
                    </a:p>
                  </a:txBody>
                  <a:tcPr marL="9525" marR="9525" marT="9525" marB="0" anchor="b"/>
                </a:tc>
                <a:tc>
                  <a:txBody>
                    <a:bodyPr/>
                    <a:lstStyle/>
                    <a:p>
                      <a:pPr algn="ctr" rtl="0" fontAlgn="b"/>
                      <a:r>
                        <a:rPr lang="es-AR" sz="1300" b="1" u="none" strike="noStrike" noProof="0" dirty="0" smtClean="0">
                          <a:effectLst/>
                        </a:rPr>
                        <a:t>Asignación GEF-4</a:t>
                      </a:r>
                      <a:endParaRPr lang="es-AR" sz="1300" b="1" i="0" u="none" strike="noStrike" noProof="0" dirty="0">
                        <a:solidFill>
                          <a:srgbClr val="000000"/>
                        </a:solidFill>
                        <a:effectLst/>
                        <a:latin typeface="Calibri"/>
                      </a:endParaRPr>
                    </a:p>
                  </a:txBody>
                  <a:tcPr marL="9525" marR="9525" marT="9525" marB="0" anchor="b"/>
                </a:tc>
                <a:tc>
                  <a:txBody>
                    <a:bodyPr/>
                    <a:lstStyle/>
                    <a:p>
                      <a:pPr algn="ctr" rtl="0" fontAlgn="b"/>
                      <a:r>
                        <a:rPr lang="es-AR" sz="1300" b="1" u="none" strike="noStrike" noProof="0" dirty="0" smtClean="0">
                          <a:effectLst/>
                        </a:rPr>
                        <a:t>Uso</a:t>
                      </a:r>
                      <a:endParaRPr lang="es-AR" sz="1300" b="1" i="0" u="none" strike="noStrike" noProof="0" dirty="0">
                        <a:solidFill>
                          <a:srgbClr val="000000"/>
                        </a:solidFill>
                        <a:effectLst/>
                        <a:latin typeface="Calibri"/>
                      </a:endParaRPr>
                    </a:p>
                  </a:txBody>
                  <a:tcPr marL="9525" marR="9525" marT="9525" marB="0" anchor="b"/>
                </a:tc>
                <a:tc>
                  <a:txBody>
                    <a:bodyPr/>
                    <a:lstStyle/>
                    <a:p>
                      <a:pPr algn="ctr" rtl="0" fontAlgn="b"/>
                      <a:r>
                        <a:rPr lang="es-AR" sz="1300" b="1" u="none" strike="noStrike" noProof="0" dirty="0" smtClean="0">
                          <a:solidFill>
                            <a:srgbClr val="FF0000"/>
                          </a:solidFill>
                          <a:effectLst/>
                        </a:rPr>
                        <a:t>Porcentaje</a:t>
                      </a:r>
                      <a:r>
                        <a:rPr lang="es-AR" sz="1300" b="1" u="none" strike="noStrike" baseline="0" noProof="0" dirty="0" smtClean="0">
                          <a:solidFill>
                            <a:srgbClr val="FF0000"/>
                          </a:solidFill>
                          <a:effectLst/>
                        </a:rPr>
                        <a:t> </a:t>
                      </a:r>
                      <a:r>
                        <a:rPr lang="es-AR" sz="1300" b="1" u="none" strike="noStrike" noProof="0" dirty="0" smtClean="0">
                          <a:solidFill>
                            <a:srgbClr val="FF0000"/>
                          </a:solidFill>
                          <a:effectLst/>
                        </a:rPr>
                        <a:t>GEF4</a:t>
                      </a:r>
                      <a:endParaRPr lang="es-AR" sz="1300" b="1" i="0" u="none" strike="noStrike" noProof="0" dirty="0">
                        <a:solidFill>
                          <a:srgbClr val="FF0000"/>
                        </a:solidFill>
                        <a:effectLst/>
                        <a:latin typeface="Calibri"/>
                      </a:endParaRPr>
                    </a:p>
                  </a:txBody>
                  <a:tcPr marL="9525" marR="9525" marT="9525" marB="0" anchor="b"/>
                </a:tc>
                <a:tc>
                  <a:txBody>
                    <a:bodyPr/>
                    <a:lstStyle/>
                    <a:p>
                      <a:pPr algn="ctr" rtl="0" fontAlgn="b"/>
                      <a:r>
                        <a:rPr lang="es-AR" sz="1300" b="1" u="none" strike="noStrike" noProof="0" dirty="0" smtClean="0">
                          <a:effectLst/>
                        </a:rPr>
                        <a:t>Asignación GEF-5</a:t>
                      </a:r>
                      <a:endParaRPr lang="es-AR" sz="1300" b="1" i="0" u="none" strike="noStrike" noProof="0" dirty="0">
                        <a:solidFill>
                          <a:srgbClr val="000000"/>
                        </a:solidFill>
                        <a:effectLst/>
                        <a:latin typeface="Calibri"/>
                      </a:endParaRPr>
                    </a:p>
                  </a:txBody>
                  <a:tcPr marL="9525" marR="9525" marT="9525" marB="0" anchor="b"/>
                </a:tc>
                <a:tc>
                  <a:txBody>
                    <a:bodyPr/>
                    <a:lstStyle/>
                    <a:p>
                      <a:pPr algn="ctr" rtl="0" fontAlgn="b"/>
                      <a:r>
                        <a:rPr lang="es-AR" sz="1300" b="1" u="none" strike="noStrike" noProof="0" dirty="0" smtClean="0">
                          <a:effectLst/>
                        </a:rPr>
                        <a:t>Uso</a:t>
                      </a:r>
                      <a:endParaRPr lang="es-AR" sz="1300" b="1" i="0" u="none" strike="noStrike" noProof="0" dirty="0">
                        <a:solidFill>
                          <a:srgbClr val="000000"/>
                        </a:solidFill>
                        <a:effectLst/>
                        <a:latin typeface="Calibri"/>
                      </a:endParaRPr>
                    </a:p>
                  </a:txBody>
                  <a:tcPr marL="9525" marR="9525" marT="9525" marB="0" anchor="b"/>
                </a:tc>
                <a:tc>
                  <a:txBody>
                    <a:bodyPr/>
                    <a:lstStyle/>
                    <a:p>
                      <a:pPr algn="ctr" rtl="0" fontAlgn="b"/>
                      <a:r>
                        <a:rPr lang="es-AR" sz="1300" b="1" u="none" strike="noStrike" noProof="0" dirty="0" smtClean="0">
                          <a:solidFill>
                            <a:srgbClr val="FF0000"/>
                          </a:solidFill>
                          <a:effectLst/>
                        </a:rPr>
                        <a:t>Porcentaje</a:t>
                      </a:r>
                      <a:r>
                        <a:rPr lang="es-AR" sz="1300" b="1" u="none" strike="noStrike" baseline="0" noProof="0" dirty="0" smtClean="0">
                          <a:solidFill>
                            <a:srgbClr val="FF0000"/>
                          </a:solidFill>
                          <a:effectLst/>
                        </a:rPr>
                        <a:t> </a:t>
                      </a:r>
                      <a:r>
                        <a:rPr lang="es-AR" sz="1300" b="1" u="none" strike="noStrike" noProof="0" dirty="0" smtClean="0">
                          <a:solidFill>
                            <a:srgbClr val="FF0000"/>
                          </a:solidFill>
                          <a:effectLst/>
                        </a:rPr>
                        <a:t>GEF5</a:t>
                      </a:r>
                      <a:endParaRPr lang="es-AR" sz="1300" b="1" i="0" u="none" strike="noStrike" noProof="0" dirty="0">
                        <a:solidFill>
                          <a:srgbClr val="FF0000"/>
                        </a:solidFill>
                        <a:effectLst/>
                        <a:latin typeface="+mn-lt"/>
                      </a:endParaRPr>
                    </a:p>
                  </a:txBody>
                  <a:tcPr marL="9525" marR="9525" marT="9525" marB="0" anchor="b"/>
                </a:tc>
              </a:tr>
              <a:tr h="411480">
                <a:tc>
                  <a:txBody>
                    <a:bodyPr/>
                    <a:lstStyle/>
                    <a:p>
                      <a:pPr algn="l" rtl="0" fontAlgn="b"/>
                      <a:r>
                        <a:rPr lang="es-AR" sz="1300" u="none" strike="noStrike" noProof="0" dirty="0" smtClean="0">
                          <a:effectLst/>
                        </a:rPr>
                        <a:t>Argentina</a:t>
                      </a:r>
                      <a:endParaRPr lang="es-AR" sz="1300" b="0" i="0" u="none" strike="noStrike" noProof="0" dirty="0">
                        <a:solidFill>
                          <a:srgbClr val="000000"/>
                        </a:solidFill>
                        <a:effectLst/>
                        <a:latin typeface="Calibri"/>
                      </a:endParaRPr>
                    </a:p>
                  </a:txBody>
                  <a:tcPr marL="9525" marR="9525" marT="9525" marB="0" anchor="b"/>
                </a:tc>
                <a:tc>
                  <a:txBody>
                    <a:bodyPr/>
                    <a:lstStyle/>
                    <a:p>
                      <a:pPr algn="ctr" rtl="0" fontAlgn="b"/>
                      <a:r>
                        <a:rPr lang="es-AR" sz="1300" u="none" strike="noStrike" noProof="0" dirty="0" smtClean="0">
                          <a:effectLst/>
                        </a:rPr>
                        <a:t>15.10</a:t>
                      </a:r>
                      <a:endParaRPr lang="es-AR" sz="1300" b="0" i="0" u="none" strike="noStrike" noProof="0" dirty="0">
                        <a:solidFill>
                          <a:srgbClr val="000000"/>
                        </a:solidFill>
                        <a:effectLst/>
                        <a:latin typeface="Calibri"/>
                      </a:endParaRPr>
                    </a:p>
                  </a:txBody>
                  <a:tcPr marL="9525" marR="9525" marT="9525" marB="0" anchor="b"/>
                </a:tc>
                <a:tc>
                  <a:txBody>
                    <a:bodyPr/>
                    <a:lstStyle/>
                    <a:p>
                      <a:pPr algn="ctr" rtl="0" fontAlgn="b"/>
                      <a:r>
                        <a:rPr lang="es-AR" sz="1300" u="none" strike="noStrike" noProof="0" dirty="0" smtClean="0">
                          <a:effectLst/>
                        </a:rPr>
                        <a:t>14.48</a:t>
                      </a:r>
                      <a:endParaRPr lang="es-AR" sz="1300" b="0" i="0" u="none" strike="noStrike" noProof="0" dirty="0">
                        <a:solidFill>
                          <a:srgbClr val="000000"/>
                        </a:solidFill>
                        <a:effectLst/>
                        <a:latin typeface="Calibri"/>
                      </a:endParaRPr>
                    </a:p>
                  </a:txBody>
                  <a:tcPr marL="9525" marR="9525" marT="9525" marB="0" anchor="b"/>
                </a:tc>
                <a:tc>
                  <a:txBody>
                    <a:bodyPr/>
                    <a:lstStyle/>
                    <a:p>
                      <a:pPr algn="ctr" rtl="0" fontAlgn="b"/>
                      <a:r>
                        <a:rPr lang="es-AR" sz="1300" u="none" strike="noStrike" noProof="0" dirty="0" smtClean="0">
                          <a:solidFill>
                            <a:srgbClr val="FF0000"/>
                          </a:solidFill>
                          <a:effectLst/>
                        </a:rPr>
                        <a:t>95.89%</a:t>
                      </a:r>
                      <a:endParaRPr lang="es-AR" sz="1300" b="0" i="0" u="none" strike="noStrike" noProof="0" dirty="0">
                        <a:solidFill>
                          <a:srgbClr val="FF0000"/>
                        </a:solidFill>
                        <a:effectLst/>
                        <a:latin typeface="Calibri"/>
                      </a:endParaRPr>
                    </a:p>
                  </a:txBody>
                  <a:tcPr marL="9525" marR="9525" marT="9525" marB="0" anchor="b"/>
                </a:tc>
                <a:tc>
                  <a:txBody>
                    <a:bodyPr/>
                    <a:lstStyle/>
                    <a:p>
                      <a:pPr algn="ctr" rtl="0" fontAlgn="b"/>
                      <a:r>
                        <a:rPr lang="es-AR" sz="1300" u="none" strike="noStrike" noProof="0" dirty="0" smtClean="0">
                          <a:effectLst/>
                        </a:rPr>
                        <a:t>14.61</a:t>
                      </a:r>
                      <a:endParaRPr lang="es-AR" sz="1300" b="0" i="0" u="none" strike="noStrike" noProof="0" dirty="0">
                        <a:solidFill>
                          <a:srgbClr val="000000"/>
                        </a:solidFill>
                        <a:effectLst/>
                        <a:latin typeface="Calibri"/>
                      </a:endParaRPr>
                    </a:p>
                  </a:txBody>
                  <a:tcPr marL="9525" marR="9525" marT="9525" marB="0" anchor="b"/>
                </a:tc>
                <a:tc>
                  <a:txBody>
                    <a:bodyPr/>
                    <a:lstStyle/>
                    <a:p>
                      <a:pPr algn="ctr" rtl="0" fontAlgn="b"/>
                      <a:r>
                        <a:rPr lang="es-AR" sz="1300" u="none" strike="noStrike" noProof="0" dirty="0" smtClean="0">
                          <a:effectLst/>
                        </a:rPr>
                        <a:t>14.52</a:t>
                      </a:r>
                      <a:endParaRPr lang="es-AR" sz="1300" b="0" i="0" u="none" strike="noStrike" noProof="0" dirty="0">
                        <a:solidFill>
                          <a:srgbClr val="000000"/>
                        </a:solidFill>
                        <a:effectLst/>
                        <a:latin typeface="Calibri"/>
                      </a:endParaRPr>
                    </a:p>
                  </a:txBody>
                  <a:tcPr marL="9525" marR="9525" marT="9525" marB="0" anchor="b"/>
                </a:tc>
                <a:tc>
                  <a:txBody>
                    <a:bodyPr/>
                    <a:lstStyle/>
                    <a:p>
                      <a:pPr algn="ctr" rtl="0" fontAlgn="b"/>
                      <a:r>
                        <a:rPr lang="es-AR" sz="1300" u="none" strike="noStrike" noProof="0" dirty="0" smtClean="0">
                          <a:solidFill>
                            <a:srgbClr val="FF0000"/>
                          </a:solidFill>
                          <a:effectLst/>
                        </a:rPr>
                        <a:t>99.38%</a:t>
                      </a:r>
                      <a:endParaRPr lang="es-AR" sz="1300" b="0" i="0" u="none" strike="noStrike" noProof="0" dirty="0">
                        <a:solidFill>
                          <a:srgbClr val="FF0000"/>
                        </a:solidFill>
                        <a:effectLst/>
                        <a:latin typeface="Calibri"/>
                      </a:endParaRPr>
                    </a:p>
                  </a:txBody>
                  <a:tcPr marL="9525" marR="9525" marT="9525" marB="0" anchor="b"/>
                </a:tc>
              </a:tr>
              <a:tr h="411480">
                <a:tc>
                  <a:txBody>
                    <a:bodyPr/>
                    <a:lstStyle/>
                    <a:p>
                      <a:pPr algn="l" rtl="0" fontAlgn="b"/>
                      <a:r>
                        <a:rPr lang="es-AR" sz="1300" u="none" strike="noStrike" noProof="0" dirty="0" smtClean="0">
                          <a:effectLst/>
                        </a:rPr>
                        <a:t>Bolivia</a:t>
                      </a:r>
                      <a:endParaRPr lang="es-AR" sz="1300" b="0" i="0" u="none" strike="noStrike" noProof="0" dirty="0">
                        <a:solidFill>
                          <a:srgbClr val="000000"/>
                        </a:solidFill>
                        <a:effectLst/>
                        <a:latin typeface="Calibri"/>
                      </a:endParaRPr>
                    </a:p>
                  </a:txBody>
                  <a:tcPr marL="9525" marR="9525" marT="9525" marB="0" anchor="b"/>
                </a:tc>
                <a:tc>
                  <a:txBody>
                    <a:bodyPr/>
                    <a:lstStyle/>
                    <a:p>
                      <a:pPr algn="ctr" rtl="0" fontAlgn="b"/>
                      <a:r>
                        <a:rPr lang="es-AR" sz="1300" u="none" strike="noStrike" noProof="0" dirty="0" smtClean="0">
                          <a:effectLst/>
                        </a:rPr>
                        <a:t>11.60</a:t>
                      </a:r>
                      <a:endParaRPr lang="es-AR" sz="1300" b="0" i="0" u="none" strike="noStrike" noProof="0" dirty="0">
                        <a:solidFill>
                          <a:srgbClr val="000000"/>
                        </a:solidFill>
                        <a:effectLst/>
                        <a:latin typeface="Calibri"/>
                      </a:endParaRPr>
                    </a:p>
                  </a:txBody>
                  <a:tcPr marL="9525" marR="9525" marT="9525" marB="0" anchor="b"/>
                </a:tc>
                <a:tc>
                  <a:txBody>
                    <a:bodyPr/>
                    <a:lstStyle/>
                    <a:p>
                      <a:pPr algn="ctr" rtl="0" fontAlgn="b"/>
                      <a:r>
                        <a:rPr lang="es-AR" sz="1300" u="none" strike="noStrike" noProof="0" dirty="0" smtClean="0">
                          <a:effectLst/>
                        </a:rPr>
                        <a:t>10.34</a:t>
                      </a:r>
                      <a:endParaRPr lang="es-AR" sz="1300" b="0" i="0" u="none" strike="noStrike" noProof="0" dirty="0">
                        <a:solidFill>
                          <a:srgbClr val="000000"/>
                        </a:solidFill>
                        <a:effectLst/>
                        <a:latin typeface="Calibri"/>
                      </a:endParaRPr>
                    </a:p>
                  </a:txBody>
                  <a:tcPr marL="9525" marR="9525" marT="9525" marB="0" anchor="b"/>
                </a:tc>
                <a:tc>
                  <a:txBody>
                    <a:bodyPr/>
                    <a:lstStyle/>
                    <a:p>
                      <a:pPr algn="ctr" rtl="0" fontAlgn="b"/>
                      <a:r>
                        <a:rPr lang="es-AR" sz="1300" u="none" strike="noStrike" noProof="0" dirty="0" smtClean="0">
                          <a:solidFill>
                            <a:srgbClr val="FF0000"/>
                          </a:solidFill>
                          <a:effectLst/>
                        </a:rPr>
                        <a:t>89.14%</a:t>
                      </a:r>
                      <a:endParaRPr lang="es-AR" sz="1300" b="0" i="0" u="none" strike="noStrike" noProof="0" dirty="0">
                        <a:solidFill>
                          <a:srgbClr val="FF0000"/>
                        </a:solidFill>
                        <a:effectLst/>
                        <a:latin typeface="Calibri"/>
                      </a:endParaRPr>
                    </a:p>
                  </a:txBody>
                  <a:tcPr marL="9525" marR="9525" marT="9525" marB="0" anchor="b"/>
                </a:tc>
                <a:tc>
                  <a:txBody>
                    <a:bodyPr/>
                    <a:lstStyle/>
                    <a:p>
                      <a:pPr algn="ctr" rtl="0" fontAlgn="b"/>
                      <a:r>
                        <a:rPr lang="es-AR" sz="1300" u="none" strike="noStrike" noProof="0" dirty="0" smtClean="0">
                          <a:effectLst/>
                        </a:rPr>
                        <a:t>11.44</a:t>
                      </a:r>
                      <a:endParaRPr lang="es-AR" sz="1300" b="0" i="0" u="none" strike="noStrike" noProof="0" dirty="0">
                        <a:solidFill>
                          <a:srgbClr val="000000"/>
                        </a:solidFill>
                        <a:effectLst/>
                        <a:latin typeface="Calibri"/>
                      </a:endParaRPr>
                    </a:p>
                  </a:txBody>
                  <a:tcPr marL="9525" marR="9525" marT="9525" marB="0" anchor="b"/>
                </a:tc>
                <a:tc>
                  <a:txBody>
                    <a:bodyPr/>
                    <a:lstStyle/>
                    <a:p>
                      <a:pPr algn="ctr" rtl="0" fontAlgn="b"/>
                      <a:r>
                        <a:rPr lang="es-AR" sz="1300" u="none" strike="noStrike" noProof="0" dirty="0" smtClean="0">
                          <a:effectLst/>
                        </a:rPr>
                        <a:t>10.34</a:t>
                      </a:r>
                      <a:endParaRPr lang="es-AR" sz="1300" b="0" i="0" u="none" strike="noStrike" noProof="0" dirty="0">
                        <a:solidFill>
                          <a:srgbClr val="000000"/>
                        </a:solidFill>
                        <a:effectLst/>
                        <a:latin typeface="Calibri"/>
                      </a:endParaRPr>
                    </a:p>
                  </a:txBody>
                  <a:tcPr marL="9525" marR="9525" marT="9525" marB="0" anchor="b"/>
                </a:tc>
                <a:tc>
                  <a:txBody>
                    <a:bodyPr/>
                    <a:lstStyle/>
                    <a:p>
                      <a:pPr algn="ctr" rtl="0" fontAlgn="b"/>
                      <a:r>
                        <a:rPr lang="es-AR" sz="1300" u="none" strike="noStrike" noProof="0" dirty="0" smtClean="0">
                          <a:solidFill>
                            <a:srgbClr val="FF0000"/>
                          </a:solidFill>
                          <a:effectLst/>
                        </a:rPr>
                        <a:t>90.38%</a:t>
                      </a:r>
                      <a:endParaRPr lang="es-AR" sz="1300" b="0" i="0" u="none" strike="noStrike" noProof="0" dirty="0">
                        <a:solidFill>
                          <a:srgbClr val="FF0000"/>
                        </a:solidFill>
                        <a:effectLst/>
                        <a:latin typeface="Calibri"/>
                      </a:endParaRPr>
                    </a:p>
                  </a:txBody>
                  <a:tcPr marL="9525" marR="9525" marT="9525" marB="0" anchor="b"/>
                </a:tc>
              </a:tr>
              <a:tr h="411480">
                <a:tc>
                  <a:txBody>
                    <a:bodyPr/>
                    <a:lstStyle/>
                    <a:p>
                      <a:pPr algn="l" rtl="0" fontAlgn="b"/>
                      <a:r>
                        <a:rPr lang="es-AR" sz="1300" u="none" strike="noStrike" noProof="0" dirty="0" smtClean="0">
                          <a:effectLst/>
                        </a:rPr>
                        <a:t>Brasil</a:t>
                      </a:r>
                      <a:endParaRPr lang="es-AR" sz="1300" b="0" i="0" u="none" strike="noStrike" noProof="0" dirty="0">
                        <a:solidFill>
                          <a:srgbClr val="000000"/>
                        </a:solidFill>
                        <a:effectLst/>
                        <a:latin typeface="Calibri"/>
                      </a:endParaRPr>
                    </a:p>
                  </a:txBody>
                  <a:tcPr marL="9525" marR="9525" marT="9525" marB="0" anchor="b"/>
                </a:tc>
                <a:tc>
                  <a:txBody>
                    <a:bodyPr/>
                    <a:lstStyle/>
                    <a:p>
                      <a:pPr algn="ctr" rtl="0" fontAlgn="b"/>
                      <a:r>
                        <a:rPr lang="es-AR" sz="1300" u="none" strike="noStrike" noProof="0" dirty="0" smtClean="0">
                          <a:effectLst/>
                        </a:rPr>
                        <a:t>66.60</a:t>
                      </a:r>
                      <a:endParaRPr lang="es-AR" sz="1300" b="0" i="0" u="none" strike="noStrike" noProof="0" dirty="0">
                        <a:solidFill>
                          <a:srgbClr val="000000"/>
                        </a:solidFill>
                        <a:effectLst/>
                        <a:latin typeface="Calibri"/>
                      </a:endParaRPr>
                    </a:p>
                  </a:txBody>
                  <a:tcPr marL="9525" marR="9525" marT="9525" marB="0" anchor="b"/>
                </a:tc>
                <a:tc>
                  <a:txBody>
                    <a:bodyPr/>
                    <a:lstStyle/>
                    <a:p>
                      <a:pPr algn="ctr" rtl="0" fontAlgn="b"/>
                      <a:r>
                        <a:rPr lang="es-AR" sz="1300" u="none" strike="noStrike" noProof="0" dirty="0" smtClean="0">
                          <a:effectLst/>
                        </a:rPr>
                        <a:t>66.59</a:t>
                      </a:r>
                      <a:endParaRPr lang="es-AR" sz="1300" b="0" i="0" u="none" strike="noStrike" noProof="0" dirty="0">
                        <a:solidFill>
                          <a:srgbClr val="000000"/>
                        </a:solidFill>
                        <a:effectLst/>
                        <a:latin typeface="Calibri"/>
                      </a:endParaRPr>
                    </a:p>
                  </a:txBody>
                  <a:tcPr marL="9525" marR="9525" marT="9525" marB="0" anchor="b"/>
                </a:tc>
                <a:tc>
                  <a:txBody>
                    <a:bodyPr/>
                    <a:lstStyle/>
                    <a:p>
                      <a:pPr algn="ctr" rtl="0" fontAlgn="b"/>
                      <a:r>
                        <a:rPr lang="es-AR" sz="1300" u="none" strike="noStrike" noProof="0" dirty="0" smtClean="0">
                          <a:solidFill>
                            <a:srgbClr val="FF0000"/>
                          </a:solidFill>
                          <a:effectLst/>
                        </a:rPr>
                        <a:t>99.98%</a:t>
                      </a:r>
                      <a:endParaRPr lang="es-AR" sz="1300" b="0" i="0" u="none" strike="noStrike" noProof="0" dirty="0">
                        <a:solidFill>
                          <a:srgbClr val="FF0000"/>
                        </a:solidFill>
                        <a:effectLst/>
                        <a:latin typeface="Calibri"/>
                      </a:endParaRPr>
                    </a:p>
                  </a:txBody>
                  <a:tcPr marL="9525" marR="9525" marT="9525" marB="0" anchor="b"/>
                </a:tc>
                <a:tc>
                  <a:txBody>
                    <a:bodyPr/>
                    <a:lstStyle/>
                    <a:p>
                      <a:pPr algn="ctr" rtl="0" fontAlgn="b"/>
                      <a:r>
                        <a:rPr lang="es-AR" sz="1300" u="none" strike="noStrike" noProof="0" dirty="0" smtClean="0">
                          <a:effectLst/>
                        </a:rPr>
                        <a:t>68.22</a:t>
                      </a:r>
                      <a:endParaRPr lang="es-AR" sz="1300" b="0" i="0" u="none" strike="noStrike" noProof="0" dirty="0">
                        <a:solidFill>
                          <a:srgbClr val="000000"/>
                        </a:solidFill>
                        <a:effectLst/>
                        <a:latin typeface="Calibri"/>
                      </a:endParaRPr>
                    </a:p>
                  </a:txBody>
                  <a:tcPr marL="9525" marR="9525" marT="9525" marB="0" anchor="b"/>
                </a:tc>
                <a:tc>
                  <a:txBody>
                    <a:bodyPr/>
                    <a:lstStyle/>
                    <a:p>
                      <a:pPr algn="ctr" rtl="0" fontAlgn="b"/>
                      <a:r>
                        <a:rPr lang="es-AR" sz="1300" u="none" strike="noStrike" noProof="0" dirty="0" smtClean="0">
                          <a:effectLst/>
                        </a:rPr>
                        <a:t>67.72</a:t>
                      </a:r>
                      <a:endParaRPr lang="es-AR" sz="1300" b="0" i="0" u="none" strike="noStrike" noProof="0" dirty="0">
                        <a:solidFill>
                          <a:srgbClr val="000000"/>
                        </a:solidFill>
                        <a:effectLst/>
                        <a:latin typeface="Calibri"/>
                      </a:endParaRPr>
                    </a:p>
                  </a:txBody>
                  <a:tcPr marL="9525" marR="9525" marT="9525" marB="0" anchor="b"/>
                </a:tc>
                <a:tc>
                  <a:txBody>
                    <a:bodyPr/>
                    <a:lstStyle/>
                    <a:p>
                      <a:pPr algn="ctr" rtl="0" fontAlgn="b"/>
                      <a:r>
                        <a:rPr lang="es-AR" sz="1300" u="none" strike="noStrike" noProof="0" dirty="0" smtClean="0">
                          <a:solidFill>
                            <a:srgbClr val="FF0000"/>
                          </a:solidFill>
                          <a:effectLst/>
                        </a:rPr>
                        <a:t>99.27%</a:t>
                      </a:r>
                      <a:endParaRPr lang="es-AR" sz="1300" b="0" i="0" u="none" strike="noStrike" noProof="0" dirty="0">
                        <a:solidFill>
                          <a:srgbClr val="FF0000"/>
                        </a:solidFill>
                        <a:effectLst/>
                        <a:latin typeface="Calibri"/>
                      </a:endParaRPr>
                    </a:p>
                  </a:txBody>
                  <a:tcPr marL="9525" marR="9525" marT="9525" marB="0" anchor="b"/>
                </a:tc>
              </a:tr>
              <a:tr h="411480">
                <a:tc>
                  <a:txBody>
                    <a:bodyPr/>
                    <a:lstStyle/>
                    <a:p>
                      <a:pPr algn="l" rtl="0" fontAlgn="b"/>
                      <a:r>
                        <a:rPr lang="es-AR" sz="1300" u="none" strike="noStrike" noProof="0" dirty="0" smtClean="0">
                          <a:effectLst/>
                        </a:rPr>
                        <a:t>Chile</a:t>
                      </a:r>
                      <a:endParaRPr lang="es-AR" sz="1300" b="0" i="0" u="none" strike="noStrike" noProof="0" dirty="0">
                        <a:solidFill>
                          <a:srgbClr val="000000"/>
                        </a:solidFill>
                        <a:effectLst/>
                        <a:latin typeface="Calibri"/>
                      </a:endParaRPr>
                    </a:p>
                  </a:txBody>
                  <a:tcPr marL="9525" marR="9525" marT="9525" marB="0" anchor="b"/>
                </a:tc>
                <a:tc>
                  <a:txBody>
                    <a:bodyPr/>
                    <a:lstStyle/>
                    <a:p>
                      <a:pPr algn="ctr" rtl="0" fontAlgn="b"/>
                      <a:r>
                        <a:rPr lang="es-AR" sz="1300" u="none" strike="noStrike" noProof="0" dirty="0" smtClean="0">
                          <a:effectLst/>
                        </a:rPr>
                        <a:t>16.15</a:t>
                      </a:r>
                      <a:endParaRPr lang="es-AR" sz="1300" b="0" i="0" u="none" strike="noStrike" noProof="0" dirty="0">
                        <a:solidFill>
                          <a:srgbClr val="000000"/>
                        </a:solidFill>
                        <a:effectLst/>
                        <a:latin typeface="Calibri"/>
                      </a:endParaRPr>
                    </a:p>
                  </a:txBody>
                  <a:tcPr marL="9525" marR="9525" marT="9525" marB="0" anchor="b"/>
                </a:tc>
                <a:tc>
                  <a:txBody>
                    <a:bodyPr/>
                    <a:lstStyle/>
                    <a:p>
                      <a:pPr algn="ctr" rtl="0" fontAlgn="b"/>
                      <a:r>
                        <a:rPr lang="es-AR" sz="1300" u="none" strike="noStrike" noProof="0" dirty="0" smtClean="0">
                          <a:effectLst/>
                        </a:rPr>
                        <a:t>12.78</a:t>
                      </a:r>
                      <a:endParaRPr lang="es-AR" sz="1300" b="0" i="0" u="none" strike="noStrike" noProof="0" dirty="0">
                        <a:solidFill>
                          <a:srgbClr val="000000"/>
                        </a:solidFill>
                        <a:effectLst/>
                        <a:latin typeface="Calibri"/>
                      </a:endParaRPr>
                    </a:p>
                  </a:txBody>
                  <a:tcPr marL="9525" marR="9525" marT="9525" marB="0" anchor="b"/>
                </a:tc>
                <a:tc>
                  <a:txBody>
                    <a:bodyPr/>
                    <a:lstStyle/>
                    <a:p>
                      <a:pPr algn="ctr" rtl="0" fontAlgn="b"/>
                      <a:r>
                        <a:rPr lang="es-AR" sz="1300" u="none" strike="noStrike" noProof="0" dirty="0" smtClean="0">
                          <a:solidFill>
                            <a:srgbClr val="FF0000"/>
                          </a:solidFill>
                          <a:effectLst/>
                        </a:rPr>
                        <a:t>79.13%</a:t>
                      </a:r>
                      <a:endParaRPr lang="es-AR" sz="1300" b="0" i="0" u="none" strike="noStrike" noProof="0" dirty="0">
                        <a:solidFill>
                          <a:srgbClr val="FF0000"/>
                        </a:solidFill>
                        <a:effectLst/>
                        <a:latin typeface="Calibri"/>
                      </a:endParaRPr>
                    </a:p>
                  </a:txBody>
                  <a:tcPr marL="9525" marR="9525" marT="9525" marB="0" anchor="b"/>
                </a:tc>
                <a:tc>
                  <a:txBody>
                    <a:bodyPr/>
                    <a:lstStyle/>
                    <a:p>
                      <a:pPr algn="ctr" rtl="0" fontAlgn="b"/>
                      <a:r>
                        <a:rPr lang="es-AR" sz="1300" u="none" strike="noStrike" noProof="0" dirty="0" smtClean="0">
                          <a:effectLst/>
                        </a:rPr>
                        <a:t>18.09</a:t>
                      </a:r>
                      <a:endParaRPr lang="es-AR" sz="1300" b="0" i="0" u="none" strike="noStrike" noProof="0" dirty="0">
                        <a:solidFill>
                          <a:srgbClr val="000000"/>
                        </a:solidFill>
                        <a:effectLst/>
                        <a:latin typeface="Calibri"/>
                      </a:endParaRPr>
                    </a:p>
                  </a:txBody>
                  <a:tcPr marL="9525" marR="9525" marT="9525" marB="0" anchor="b"/>
                </a:tc>
                <a:tc>
                  <a:txBody>
                    <a:bodyPr/>
                    <a:lstStyle/>
                    <a:p>
                      <a:pPr algn="ctr" rtl="0" fontAlgn="b"/>
                      <a:r>
                        <a:rPr lang="es-AR" sz="1300" u="none" strike="noStrike" noProof="0" dirty="0" smtClean="0">
                          <a:effectLst/>
                        </a:rPr>
                        <a:t>17.41</a:t>
                      </a:r>
                      <a:endParaRPr lang="es-AR" sz="1300" b="0" i="0" u="none" strike="noStrike" noProof="0" dirty="0">
                        <a:solidFill>
                          <a:srgbClr val="000000"/>
                        </a:solidFill>
                        <a:effectLst/>
                        <a:latin typeface="Calibri"/>
                      </a:endParaRPr>
                    </a:p>
                  </a:txBody>
                  <a:tcPr marL="9525" marR="9525" marT="9525" marB="0" anchor="b"/>
                </a:tc>
                <a:tc>
                  <a:txBody>
                    <a:bodyPr/>
                    <a:lstStyle/>
                    <a:p>
                      <a:pPr algn="ctr" rtl="0" fontAlgn="b"/>
                      <a:r>
                        <a:rPr lang="es-AR" sz="1300" u="none" strike="noStrike" noProof="0" dirty="0" smtClean="0">
                          <a:solidFill>
                            <a:srgbClr val="FF0000"/>
                          </a:solidFill>
                          <a:effectLst/>
                        </a:rPr>
                        <a:t>96.24%</a:t>
                      </a:r>
                      <a:endParaRPr lang="es-AR" sz="1300" b="0" i="0" u="none" strike="noStrike" noProof="0" dirty="0">
                        <a:solidFill>
                          <a:srgbClr val="FF0000"/>
                        </a:solidFill>
                        <a:effectLst/>
                        <a:latin typeface="Calibri"/>
                      </a:endParaRPr>
                    </a:p>
                  </a:txBody>
                  <a:tcPr marL="9525" marR="9525" marT="9525" marB="0" anchor="b"/>
                </a:tc>
              </a:tr>
              <a:tr h="411480">
                <a:tc>
                  <a:txBody>
                    <a:bodyPr/>
                    <a:lstStyle/>
                    <a:p>
                      <a:pPr algn="l" rtl="0" fontAlgn="b"/>
                      <a:r>
                        <a:rPr lang="es-AR" sz="1300" u="none" strike="noStrike" noProof="0" dirty="0" smtClean="0">
                          <a:effectLst/>
                        </a:rPr>
                        <a:t>Colombia</a:t>
                      </a:r>
                      <a:endParaRPr lang="es-AR" sz="1300" b="0" i="0" u="none" strike="noStrike" noProof="0" dirty="0">
                        <a:solidFill>
                          <a:srgbClr val="000000"/>
                        </a:solidFill>
                        <a:effectLst/>
                        <a:latin typeface="Calibri"/>
                      </a:endParaRPr>
                    </a:p>
                  </a:txBody>
                  <a:tcPr marL="9525" marR="9525" marT="9525" marB="0" anchor="b"/>
                </a:tc>
                <a:tc>
                  <a:txBody>
                    <a:bodyPr/>
                    <a:lstStyle/>
                    <a:p>
                      <a:pPr algn="ctr" rtl="0" fontAlgn="b"/>
                      <a:r>
                        <a:rPr lang="es-AR" sz="1300" u="none" strike="noStrike" noProof="0" dirty="0" smtClean="0">
                          <a:effectLst/>
                        </a:rPr>
                        <a:t>38.65</a:t>
                      </a:r>
                      <a:endParaRPr lang="es-AR" sz="1300" b="0" i="0" u="none" strike="noStrike" noProof="0" dirty="0">
                        <a:solidFill>
                          <a:srgbClr val="000000"/>
                        </a:solidFill>
                        <a:effectLst/>
                        <a:latin typeface="Calibri"/>
                      </a:endParaRPr>
                    </a:p>
                  </a:txBody>
                  <a:tcPr marL="9525" marR="9525" marT="9525" marB="0" anchor="b"/>
                </a:tc>
                <a:tc>
                  <a:txBody>
                    <a:bodyPr/>
                    <a:lstStyle/>
                    <a:p>
                      <a:pPr algn="ctr" rtl="0" fontAlgn="b"/>
                      <a:r>
                        <a:rPr lang="es-AR" sz="1300" u="none" strike="noStrike" noProof="0" dirty="0" smtClean="0">
                          <a:effectLst/>
                        </a:rPr>
                        <a:t>33.27</a:t>
                      </a:r>
                      <a:endParaRPr lang="es-AR" sz="1300" b="0" i="0" u="none" strike="noStrike" noProof="0" dirty="0">
                        <a:solidFill>
                          <a:srgbClr val="000000"/>
                        </a:solidFill>
                        <a:effectLst/>
                        <a:latin typeface="Calibri"/>
                      </a:endParaRPr>
                    </a:p>
                  </a:txBody>
                  <a:tcPr marL="9525" marR="9525" marT="9525" marB="0" anchor="b"/>
                </a:tc>
                <a:tc>
                  <a:txBody>
                    <a:bodyPr/>
                    <a:lstStyle/>
                    <a:p>
                      <a:pPr algn="ctr" rtl="0" fontAlgn="b"/>
                      <a:r>
                        <a:rPr lang="es-AR" sz="1300" u="none" strike="noStrike" noProof="0" dirty="0" smtClean="0">
                          <a:solidFill>
                            <a:srgbClr val="FF0000"/>
                          </a:solidFill>
                          <a:effectLst/>
                        </a:rPr>
                        <a:t>86.08%</a:t>
                      </a:r>
                      <a:endParaRPr lang="es-AR" sz="1300" b="0" i="0" u="none" strike="noStrike" noProof="0" dirty="0">
                        <a:solidFill>
                          <a:srgbClr val="FF0000"/>
                        </a:solidFill>
                        <a:effectLst/>
                        <a:latin typeface="Calibri"/>
                      </a:endParaRPr>
                    </a:p>
                  </a:txBody>
                  <a:tcPr marL="9525" marR="9525" marT="9525" marB="0" anchor="b"/>
                </a:tc>
                <a:tc>
                  <a:txBody>
                    <a:bodyPr/>
                    <a:lstStyle/>
                    <a:p>
                      <a:pPr algn="ctr" rtl="0" fontAlgn="b"/>
                      <a:r>
                        <a:rPr lang="es-AR" sz="1300" u="none" strike="noStrike" noProof="0" dirty="0" smtClean="0">
                          <a:effectLst/>
                        </a:rPr>
                        <a:t>37.49</a:t>
                      </a:r>
                      <a:endParaRPr lang="es-AR" sz="1300" b="0" i="0" u="none" strike="noStrike" noProof="0" dirty="0">
                        <a:solidFill>
                          <a:srgbClr val="000000"/>
                        </a:solidFill>
                        <a:effectLst/>
                        <a:latin typeface="Calibri"/>
                      </a:endParaRPr>
                    </a:p>
                  </a:txBody>
                  <a:tcPr marL="9525" marR="9525" marT="9525" marB="0" anchor="b"/>
                </a:tc>
                <a:tc>
                  <a:txBody>
                    <a:bodyPr/>
                    <a:lstStyle/>
                    <a:p>
                      <a:pPr algn="ctr" rtl="0" fontAlgn="b"/>
                      <a:r>
                        <a:rPr lang="es-AR" sz="1300" u="none" strike="noStrike" noProof="0" dirty="0" smtClean="0">
                          <a:effectLst/>
                        </a:rPr>
                        <a:t>36.67</a:t>
                      </a:r>
                      <a:endParaRPr lang="es-AR" sz="1300" b="0" i="0" u="none" strike="noStrike" noProof="0" dirty="0">
                        <a:solidFill>
                          <a:srgbClr val="000000"/>
                        </a:solidFill>
                        <a:effectLst/>
                        <a:latin typeface="Calibri"/>
                      </a:endParaRPr>
                    </a:p>
                  </a:txBody>
                  <a:tcPr marL="9525" marR="9525" marT="9525" marB="0" anchor="b"/>
                </a:tc>
                <a:tc>
                  <a:txBody>
                    <a:bodyPr/>
                    <a:lstStyle/>
                    <a:p>
                      <a:pPr algn="ctr" rtl="0" fontAlgn="b"/>
                      <a:r>
                        <a:rPr lang="es-AR" sz="1300" u="none" strike="noStrike" noProof="0" dirty="0" smtClean="0">
                          <a:solidFill>
                            <a:srgbClr val="FF0000"/>
                          </a:solidFill>
                          <a:effectLst/>
                        </a:rPr>
                        <a:t>97.81%</a:t>
                      </a:r>
                      <a:endParaRPr lang="es-AR" sz="1300" b="0" i="0" u="none" strike="noStrike" noProof="0" dirty="0">
                        <a:solidFill>
                          <a:srgbClr val="FF0000"/>
                        </a:solidFill>
                        <a:effectLst/>
                        <a:latin typeface="Calibri"/>
                      </a:endParaRPr>
                    </a:p>
                  </a:txBody>
                  <a:tcPr marL="9525" marR="9525" marT="9525" marB="0" anchor="b"/>
                </a:tc>
              </a:tr>
              <a:tr h="411480">
                <a:tc>
                  <a:txBody>
                    <a:bodyPr/>
                    <a:lstStyle/>
                    <a:p>
                      <a:pPr algn="l" rtl="0" fontAlgn="b"/>
                      <a:r>
                        <a:rPr lang="es-AR" sz="1300" u="none" strike="noStrike" noProof="0" dirty="0" smtClean="0">
                          <a:effectLst/>
                        </a:rPr>
                        <a:t>Ecuador</a:t>
                      </a:r>
                      <a:endParaRPr lang="es-AR" sz="1300" b="0" i="0" u="none" strike="noStrike" noProof="0" dirty="0">
                        <a:solidFill>
                          <a:srgbClr val="000000"/>
                        </a:solidFill>
                        <a:effectLst/>
                        <a:latin typeface="Calibri"/>
                      </a:endParaRPr>
                    </a:p>
                  </a:txBody>
                  <a:tcPr marL="9525" marR="9525" marT="9525" marB="0" anchor="b"/>
                </a:tc>
                <a:tc>
                  <a:txBody>
                    <a:bodyPr/>
                    <a:lstStyle/>
                    <a:p>
                      <a:pPr algn="ctr" rtl="0" fontAlgn="b"/>
                      <a:r>
                        <a:rPr lang="es-AR" sz="1300" u="none" strike="noStrike" noProof="0" dirty="0" smtClean="0">
                          <a:effectLst/>
                        </a:rPr>
                        <a:t>23.95</a:t>
                      </a:r>
                      <a:endParaRPr lang="es-AR" sz="1300" b="0" i="0" u="none" strike="noStrike" noProof="0" dirty="0">
                        <a:solidFill>
                          <a:srgbClr val="000000"/>
                        </a:solidFill>
                        <a:effectLst/>
                        <a:latin typeface="Calibri"/>
                      </a:endParaRPr>
                    </a:p>
                  </a:txBody>
                  <a:tcPr marL="9525" marR="9525" marT="9525" marB="0" anchor="b"/>
                </a:tc>
                <a:tc>
                  <a:txBody>
                    <a:bodyPr/>
                    <a:lstStyle/>
                    <a:p>
                      <a:pPr algn="ctr" rtl="0" fontAlgn="b"/>
                      <a:r>
                        <a:rPr lang="es-AR" sz="1300" u="none" strike="noStrike" noProof="0" dirty="0" smtClean="0">
                          <a:effectLst/>
                        </a:rPr>
                        <a:t>23.98</a:t>
                      </a:r>
                      <a:endParaRPr lang="es-AR" sz="1300" b="0" i="0" u="none" strike="noStrike" noProof="0" dirty="0">
                        <a:solidFill>
                          <a:srgbClr val="000000"/>
                        </a:solidFill>
                        <a:effectLst/>
                        <a:latin typeface="Calibri"/>
                      </a:endParaRPr>
                    </a:p>
                  </a:txBody>
                  <a:tcPr marL="9525" marR="9525" marT="9525" marB="0" anchor="b"/>
                </a:tc>
                <a:tc>
                  <a:txBody>
                    <a:bodyPr/>
                    <a:lstStyle/>
                    <a:p>
                      <a:pPr algn="ctr" rtl="0" fontAlgn="b"/>
                      <a:r>
                        <a:rPr lang="es-AR" sz="1300" u="none" strike="noStrike" noProof="0" dirty="0" smtClean="0">
                          <a:solidFill>
                            <a:srgbClr val="FF0000"/>
                          </a:solidFill>
                          <a:effectLst/>
                        </a:rPr>
                        <a:t>100.13%</a:t>
                      </a:r>
                      <a:endParaRPr lang="es-AR" sz="1300" b="0" i="0" u="none" strike="noStrike" noProof="0" dirty="0">
                        <a:solidFill>
                          <a:srgbClr val="FF0000"/>
                        </a:solidFill>
                        <a:effectLst/>
                        <a:latin typeface="Calibri"/>
                      </a:endParaRPr>
                    </a:p>
                  </a:txBody>
                  <a:tcPr marL="9525" marR="9525" marT="9525" marB="0" anchor="b"/>
                </a:tc>
                <a:tc>
                  <a:txBody>
                    <a:bodyPr/>
                    <a:lstStyle/>
                    <a:p>
                      <a:pPr algn="ctr" rtl="0" fontAlgn="b"/>
                      <a:r>
                        <a:rPr lang="es-AR" sz="1300" u="none" strike="noStrike" noProof="0" dirty="0" smtClean="0">
                          <a:effectLst/>
                        </a:rPr>
                        <a:t>24.37</a:t>
                      </a:r>
                      <a:endParaRPr lang="es-AR" sz="1300" b="0" i="0" u="none" strike="noStrike" noProof="0" dirty="0">
                        <a:solidFill>
                          <a:srgbClr val="000000"/>
                        </a:solidFill>
                        <a:effectLst/>
                        <a:latin typeface="Calibri"/>
                      </a:endParaRPr>
                    </a:p>
                  </a:txBody>
                  <a:tcPr marL="9525" marR="9525" marT="9525" marB="0" anchor="b"/>
                </a:tc>
                <a:tc>
                  <a:txBody>
                    <a:bodyPr/>
                    <a:lstStyle/>
                    <a:p>
                      <a:pPr algn="ctr" rtl="0" fontAlgn="b"/>
                      <a:r>
                        <a:rPr lang="es-AR" sz="1300" u="none" strike="noStrike" noProof="0" dirty="0" smtClean="0">
                          <a:effectLst/>
                        </a:rPr>
                        <a:t>22.70</a:t>
                      </a:r>
                      <a:endParaRPr lang="es-AR" sz="1300" b="0" i="0" u="none" strike="noStrike" noProof="0" dirty="0">
                        <a:solidFill>
                          <a:srgbClr val="000000"/>
                        </a:solidFill>
                        <a:effectLst/>
                        <a:latin typeface="Calibri"/>
                      </a:endParaRPr>
                    </a:p>
                  </a:txBody>
                  <a:tcPr marL="9525" marR="9525" marT="9525" marB="0" anchor="b"/>
                </a:tc>
                <a:tc>
                  <a:txBody>
                    <a:bodyPr/>
                    <a:lstStyle/>
                    <a:p>
                      <a:pPr algn="ctr" rtl="0" fontAlgn="b"/>
                      <a:r>
                        <a:rPr lang="es-AR" sz="1300" u="none" strike="noStrike" noProof="0" dirty="0" smtClean="0">
                          <a:solidFill>
                            <a:srgbClr val="FF0000"/>
                          </a:solidFill>
                          <a:effectLst/>
                        </a:rPr>
                        <a:t>93.15%</a:t>
                      </a:r>
                      <a:endParaRPr lang="es-AR" sz="1300" b="0" i="0" u="none" strike="noStrike" noProof="0" dirty="0">
                        <a:solidFill>
                          <a:srgbClr val="FF0000"/>
                        </a:solidFill>
                        <a:effectLst/>
                        <a:latin typeface="Calibri"/>
                      </a:endParaRPr>
                    </a:p>
                  </a:txBody>
                  <a:tcPr marL="9525" marR="9525" marT="9525" marB="0" anchor="b"/>
                </a:tc>
              </a:tr>
              <a:tr h="411480">
                <a:tc>
                  <a:txBody>
                    <a:bodyPr/>
                    <a:lstStyle/>
                    <a:p>
                      <a:pPr algn="l" rtl="0" fontAlgn="b"/>
                      <a:r>
                        <a:rPr lang="es-AR" sz="1300" u="none" strike="noStrike" noProof="0" dirty="0" smtClean="0">
                          <a:effectLst/>
                        </a:rPr>
                        <a:t>Paraguay</a:t>
                      </a:r>
                      <a:endParaRPr lang="es-AR" sz="1300" b="0" i="0" u="none" strike="noStrike" noProof="0" dirty="0">
                        <a:solidFill>
                          <a:srgbClr val="000000"/>
                        </a:solidFill>
                        <a:effectLst/>
                        <a:latin typeface="Calibri"/>
                      </a:endParaRPr>
                    </a:p>
                  </a:txBody>
                  <a:tcPr marL="9525" marR="9525" marT="9525" marB="0" anchor="b"/>
                </a:tc>
                <a:tc>
                  <a:txBody>
                    <a:bodyPr/>
                    <a:lstStyle/>
                    <a:p>
                      <a:pPr algn="ctr" rtl="0" fontAlgn="b"/>
                      <a:r>
                        <a:rPr lang="es-AR" sz="1300" u="none" strike="noStrike" noProof="0" dirty="0" smtClean="0">
                          <a:effectLst/>
                        </a:rPr>
                        <a:t>3.80</a:t>
                      </a:r>
                      <a:endParaRPr lang="es-AR" sz="1300" b="0" i="0" u="none" strike="noStrike" noProof="0" dirty="0">
                        <a:solidFill>
                          <a:srgbClr val="000000"/>
                        </a:solidFill>
                        <a:effectLst/>
                        <a:latin typeface="Calibri"/>
                      </a:endParaRPr>
                    </a:p>
                  </a:txBody>
                  <a:tcPr marL="9525" marR="9525" marT="9525" marB="0" anchor="b"/>
                </a:tc>
                <a:tc>
                  <a:txBody>
                    <a:bodyPr/>
                    <a:lstStyle/>
                    <a:p>
                      <a:pPr algn="ctr" rtl="0" fontAlgn="b"/>
                      <a:r>
                        <a:rPr lang="es-AR" sz="1300" u="none" strike="noStrike" noProof="0" dirty="0" smtClean="0">
                          <a:effectLst/>
                        </a:rPr>
                        <a:t>1.30</a:t>
                      </a:r>
                      <a:endParaRPr lang="es-AR" sz="1300" b="0" i="0" u="none" strike="noStrike" noProof="0" dirty="0">
                        <a:solidFill>
                          <a:srgbClr val="000000"/>
                        </a:solidFill>
                        <a:effectLst/>
                        <a:latin typeface="Calibri"/>
                      </a:endParaRPr>
                    </a:p>
                  </a:txBody>
                  <a:tcPr marL="9525" marR="9525" marT="9525" marB="0" anchor="b"/>
                </a:tc>
                <a:tc>
                  <a:txBody>
                    <a:bodyPr/>
                    <a:lstStyle/>
                    <a:p>
                      <a:pPr algn="ctr" rtl="0" fontAlgn="b"/>
                      <a:r>
                        <a:rPr lang="es-AR" sz="1300" u="none" strike="noStrike" noProof="0" dirty="0" smtClean="0">
                          <a:solidFill>
                            <a:srgbClr val="FF0000"/>
                          </a:solidFill>
                          <a:effectLst/>
                        </a:rPr>
                        <a:t>34.21%</a:t>
                      </a:r>
                      <a:endParaRPr lang="es-AR" sz="1300" b="0" i="0" u="none" strike="noStrike" noProof="0" dirty="0">
                        <a:solidFill>
                          <a:srgbClr val="FF0000"/>
                        </a:solidFill>
                        <a:effectLst/>
                        <a:latin typeface="Calibri"/>
                      </a:endParaRPr>
                    </a:p>
                  </a:txBody>
                  <a:tcPr marL="9525" marR="9525" marT="9525" marB="0" anchor="b"/>
                </a:tc>
                <a:tc>
                  <a:txBody>
                    <a:bodyPr/>
                    <a:lstStyle/>
                    <a:p>
                      <a:pPr algn="ctr" rtl="0" fontAlgn="b"/>
                      <a:r>
                        <a:rPr lang="es-AR" sz="1300" u="none" strike="noStrike" noProof="0" dirty="0" smtClean="0">
                          <a:effectLst/>
                        </a:rPr>
                        <a:t>2.95</a:t>
                      </a:r>
                      <a:endParaRPr lang="es-AR" sz="1300" b="0" i="0" u="none" strike="noStrike" noProof="0" dirty="0">
                        <a:solidFill>
                          <a:srgbClr val="000000"/>
                        </a:solidFill>
                        <a:effectLst/>
                        <a:latin typeface="Calibri"/>
                      </a:endParaRPr>
                    </a:p>
                  </a:txBody>
                  <a:tcPr marL="9525" marR="9525" marT="9525" marB="0" anchor="b"/>
                </a:tc>
                <a:tc>
                  <a:txBody>
                    <a:bodyPr/>
                    <a:lstStyle/>
                    <a:p>
                      <a:pPr algn="ctr" rtl="0" fontAlgn="b"/>
                      <a:r>
                        <a:rPr lang="es-AR" sz="1300" u="none" strike="noStrike" noProof="0" dirty="0" smtClean="0">
                          <a:effectLst/>
                        </a:rPr>
                        <a:t>2.95</a:t>
                      </a:r>
                      <a:endParaRPr lang="es-AR" sz="1300" b="0" i="0" u="none" strike="noStrike" noProof="0" dirty="0">
                        <a:solidFill>
                          <a:srgbClr val="000000"/>
                        </a:solidFill>
                        <a:effectLst/>
                        <a:latin typeface="Calibri"/>
                      </a:endParaRPr>
                    </a:p>
                  </a:txBody>
                  <a:tcPr marL="9525" marR="9525" marT="9525" marB="0" anchor="b"/>
                </a:tc>
                <a:tc>
                  <a:txBody>
                    <a:bodyPr/>
                    <a:lstStyle/>
                    <a:p>
                      <a:pPr algn="ctr" rtl="0" fontAlgn="b"/>
                      <a:r>
                        <a:rPr lang="es-AR" sz="1300" u="none" strike="noStrike" noProof="0" dirty="0" smtClean="0">
                          <a:solidFill>
                            <a:srgbClr val="FF0000"/>
                          </a:solidFill>
                          <a:effectLst/>
                        </a:rPr>
                        <a:t>100.00%</a:t>
                      </a:r>
                      <a:endParaRPr lang="es-AR" sz="1300" b="0" i="0" u="none" strike="noStrike" noProof="0" dirty="0">
                        <a:solidFill>
                          <a:srgbClr val="FF0000"/>
                        </a:solidFill>
                        <a:effectLst/>
                        <a:latin typeface="Calibri"/>
                      </a:endParaRPr>
                    </a:p>
                  </a:txBody>
                  <a:tcPr marL="9525" marR="9525" marT="9525" marB="0" anchor="b"/>
                </a:tc>
              </a:tr>
              <a:tr h="411480">
                <a:tc>
                  <a:txBody>
                    <a:bodyPr/>
                    <a:lstStyle/>
                    <a:p>
                      <a:pPr algn="l" rtl="0" fontAlgn="b"/>
                      <a:r>
                        <a:rPr lang="es-AR" sz="1300" u="none" strike="noStrike" noProof="0" smtClean="0">
                          <a:effectLst/>
                        </a:rPr>
                        <a:t>Perú</a:t>
                      </a:r>
                      <a:endParaRPr lang="es-AR" sz="1300" b="0" i="0" u="none" strike="noStrike" noProof="0" dirty="0">
                        <a:solidFill>
                          <a:srgbClr val="000000"/>
                        </a:solidFill>
                        <a:effectLst/>
                        <a:latin typeface="Calibri"/>
                      </a:endParaRPr>
                    </a:p>
                  </a:txBody>
                  <a:tcPr marL="9525" marR="9525" marT="9525" marB="0" anchor="b"/>
                </a:tc>
                <a:tc>
                  <a:txBody>
                    <a:bodyPr/>
                    <a:lstStyle/>
                    <a:p>
                      <a:pPr algn="ctr" rtl="0" fontAlgn="b"/>
                      <a:r>
                        <a:rPr lang="es-AR" sz="1300" u="none" strike="noStrike" noProof="0" dirty="0" smtClean="0">
                          <a:effectLst/>
                        </a:rPr>
                        <a:t>25.75</a:t>
                      </a:r>
                      <a:endParaRPr lang="es-AR" sz="1300" b="0" i="0" u="none" strike="noStrike" noProof="0" dirty="0">
                        <a:solidFill>
                          <a:srgbClr val="000000"/>
                        </a:solidFill>
                        <a:effectLst/>
                        <a:latin typeface="Calibri"/>
                      </a:endParaRPr>
                    </a:p>
                  </a:txBody>
                  <a:tcPr marL="9525" marR="9525" marT="9525" marB="0" anchor="b"/>
                </a:tc>
                <a:tc>
                  <a:txBody>
                    <a:bodyPr/>
                    <a:lstStyle/>
                    <a:p>
                      <a:pPr algn="ctr" rtl="0" fontAlgn="b"/>
                      <a:r>
                        <a:rPr lang="es-AR" sz="1300" u="none" strike="noStrike" noProof="0" dirty="0" smtClean="0">
                          <a:effectLst/>
                        </a:rPr>
                        <a:t>20.40</a:t>
                      </a:r>
                      <a:endParaRPr lang="es-AR" sz="1300" b="0" i="0" u="none" strike="noStrike" noProof="0" dirty="0">
                        <a:solidFill>
                          <a:srgbClr val="000000"/>
                        </a:solidFill>
                        <a:effectLst/>
                        <a:latin typeface="Calibri"/>
                      </a:endParaRPr>
                    </a:p>
                  </a:txBody>
                  <a:tcPr marL="9525" marR="9525" marT="9525" marB="0" anchor="b"/>
                </a:tc>
                <a:tc>
                  <a:txBody>
                    <a:bodyPr/>
                    <a:lstStyle/>
                    <a:p>
                      <a:pPr algn="ctr" rtl="0" fontAlgn="b"/>
                      <a:r>
                        <a:rPr lang="es-AR" sz="1300" u="none" strike="noStrike" noProof="0" dirty="0" smtClean="0">
                          <a:solidFill>
                            <a:srgbClr val="FF0000"/>
                          </a:solidFill>
                          <a:effectLst/>
                        </a:rPr>
                        <a:t>79.22%</a:t>
                      </a:r>
                      <a:endParaRPr lang="es-AR" sz="1300" b="0" i="0" u="none" strike="noStrike" noProof="0" dirty="0">
                        <a:solidFill>
                          <a:srgbClr val="FF0000"/>
                        </a:solidFill>
                        <a:effectLst/>
                        <a:latin typeface="Calibri"/>
                      </a:endParaRPr>
                    </a:p>
                  </a:txBody>
                  <a:tcPr marL="9525" marR="9525" marT="9525" marB="0" anchor="b"/>
                </a:tc>
                <a:tc>
                  <a:txBody>
                    <a:bodyPr/>
                    <a:lstStyle/>
                    <a:p>
                      <a:pPr algn="ctr" rtl="0" fontAlgn="b"/>
                      <a:r>
                        <a:rPr lang="es-AR" sz="1300" u="none" strike="noStrike" noProof="0" dirty="0" smtClean="0">
                          <a:effectLst/>
                        </a:rPr>
                        <a:t>26.25</a:t>
                      </a:r>
                      <a:endParaRPr lang="es-AR" sz="1300" b="0" i="0" u="none" strike="noStrike" noProof="0" dirty="0">
                        <a:solidFill>
                          <a:srgbClr val="000000"/>
                        </a:solidFill>
                        <a:effectLst/>
                        <a:latin typeface="Calibri"/>
                      </a:endParaRPr>
                    </a:p>
                  </a:txBody>
                  <a:tcPr marL="9525" marR="9525" marT="9525" marB="0" anchor="b"/>
                </a:tc>
                <a:tc>
                  <a:txBody>
                    <a:bodyPr/>
                    <a:lstStyle/>
                    <a:p>
                      <a:pPr algn="ctr" rtl="0" fontAlgn="b"/>
                      <a:r>
                        <a:rPr lang="es-AR" sz="1300" u="none" strike="noStrike" noProof="0" dirty="0" smtClean="0">
                          <a:effectLst/>
                        </a:rPr>
                        <a:t>24.99</a:t>
                      </a:r>
                      <a:endParaRPr lang="es-AR" sz="1300" b="0" i="0" u="none" strike="noStrike" noProof="0" dirty="0">
                        <a:solidFill>
                          <a:srgbClr val="000000"/>
                        </a:solidFill>
                        <a:effectLst/>
                        <a:latin typeface="Calibri"/>
                      </a:endParaRPr>
                    </a:p>
                  </a:txBody>
                  <a:tcPr marL="9525" marR="9525" marT="9525" marB="0" anchor="b"/>
                </a:tc>
                <a:tc>
                  <a:txBody>
                    <a:bodyPr/>
                    <a:lstStyle/>
                    <a:p>
                      <a:pPr algn="ctr" rtl="0" fontAlgn="b"/>
                      <a:r>
                        <a:rPr lang="es-AR" sz="1300" u="none" strike="noStrike" noProof="0" dirty="0" smtClean="0">
                          <a:solidFill>
                            <a:srgbClr val="FF0000"/>
                          </a:solidFill>
                          <a:effectLst/>
                        </a:rPr>
                        <a:t>95.20%</a:t>
                      </a:r>
                      <a:endParaRPr lang="es-AR" sz="1300" b="0" i="0" u="none" strike="noStrike" noProof="0" dirty="0">
                        <a:solidFill>
                          <a:srgbClr val="FF0000"/>
                        </a:solidFill>
                        <a:effectLst/>
                        <a:latin typeface="Calibri"/>
                      </a:endParaRPr>
                    </a:p>
                  </a:txBody>
                  <a:tcPr marL="9525" marR="9525" marT="9525" marB="0" anchor="b"/>
                </a:tc>
              </a:tr>
              <a:tr h="411480">
                <a:tc>
                  <a:txBody>
                    <a:bodyPr/>
                    <a:lstStyle/>
                    <a:p>
                      <a:pPr algn="l" rtl="0" fontAlgn="b"/>
                      <a:r>
                        <a:rPr lang="es-AR" sz="1300" u="none" strike="noStrike" noProof="0" dirty="0" smtClean="0">
                          <a:effectLst/>
                        </a:rPr>
                        <a:t>Uruguay</a:t>
                      </a:r>
                      <a:endParaRPr lang="es-AR" sz="1300" b="0" i="0" u="none" strike="noStrike" noProof="0" dirty="0">
                        <a:solidFill>
                          <a:srgbClr val="000000"/>
                        </a:solidFill>
                        <a:effectLst/>
                        <a:latin typeface="Calibri"/>
                      </a:endParaRPr>
                    </a:p>
                  </a:txBody>
                  <a:tcPr marL="9525" marR="9525" marT="9525" marB="0" anchor="b"/>
                </a:tc>
                <a:tc>
                  <a:txBody>
                    <a:bodyPr/>
                    <a:lstStyle/>
                    <a:p>
                      <a:pPr algn="ctr" rtl="0" fontAlgn="b"/>
                      <a:r>
                        <a:rPr lang="es-AR" sz="1300" u="none" strike="noStrike" noProof="0" dirty="0" smtClean="0">
                          <a:effectLst/>
                        </a:rPr>
                        <a:t>3.80</a:t>
                      </a:r>
                      <a:endParaRPr lang="es-AR" sz="1300" b="0" i="0" u="none" strike="noStrike" noProof="0" dirty="0">
                        <a:solidFill>
                          <a:srgbClr val="000000"/>
                        </a:solidFill>
                        <a:effectLst/>
                        <a:latin typeface="Calibri"/>
                      </a:endParaRPr>
                    </a:p>
                  </a:txBody>
                  <a:tcPr marL="9525" marR="9525" marT="9525" marB="0" anchor="b"/>
                </a:tc>
                <a:tc>
                  <a:txBody>
                    <a:bodyPr/>
                    <a:lstStyle/>
                    <a:p>
                      <a:pPr algn="ctr" rtl="0" fontAlgn="b"/>
                      <a:r>
                        <a:rPr lang="es-AR" sz="1300" u="none" strike="noStrike" noProof="0" dirty="0" smtClean="0">
                          <a:effectLst/>
                        </a:rPr>
                        <a:t>1.10</a:t>
                      </a:r>
                      <a:endParaRPr lang="es-AR" sz="1300" b="0" i="0" u="none" strike="noStrike" noProof="0" dirty="0">
                        <a:solidFill>
                          <a:srgbClr val="000000"/>
                        </a:solidFill>
                        <a:effectLst/>
                        <a:latin typeface="Calibri"/>
                      </a:endParaRPr>
                    </a:p>
                  </a:txBody>
                  <a:tcPr marL="9525" marR="9525" marT="9525" marB="0" anchor="b"/>
                </a:tc>
                <a:tc>
                  <a:txBody>
                    <a:bodyPr/>
                    <a:lstStyle/>
                    <a:p>
                      <a:pPr algn="ctr" rtl="0" fontAlgn="b"/>
                      <a:r>
                        <a:rPr lang="es-AR" sz="1300" u="none" strike="noStrike" noProof="0" dirty="0" smtClean="0">
                          <a:solidFill>
                            <a:srgbClr val="FF0000"/>
                          </a:solidFill>
                          <a:effectLst/>
                        </a:rPr>
                        <a:t>28.95%</a:t>
                      </a:r>
                      <a:endParaRPr lang="es-AR" sz="1300" b="0" i="0" u="none" strike="noStrike" noProof="0" dirty="0">
                        <a:solidFill>
                          <a:srgbClr val="FF0000"/>
                        </a:solidFill>
                        <a:effectLst/>
                        <a:latin typeface="Calibri"/>
                      </a:endParaRPr>
                    </a:p>
                  </a:txBody>
                  <a:tcPr marL="9525" marR="9525" marT="9525" marB="0" anchor="b"/>
                </a:tc>
                <a:tc>
                  <a:txBody>
                    <a:bodyPr/>
                    <a:lstStyle/>
                    <a:p>
                      <a:pPr algn="ctr" rtl="0" fontAlgn="b"/>
                      <a:r>
                        <a:rPr lang="es-AR" sz="1300" u="none" strike="noStrike" noProof="0" dirty="0" smtClean="0">
                          <a:effectLst/>
                        </a:rPr>
                        <a:t>1.99</a:t>
                      </a:r>
                      <a:endParaRPr lang="es-AR" sz="1300" b="0" i="0" u="none" strike="noStrike" noProof="0" dirty="0">
                        <a:solidFill>
                          <a:srgbClr val="000000"/>
                        </a:solidFill>
                        <a:effectLst/>
                        <a:latin typeface="Calibri"/>
                      </a:endParaRPr>
                    </a:p>
                  </a:txBody>
                  <a:tcPr marL="9525" marR="9525" marT="9525" marB="0" anchor="b"/>
                </a:tc>
                <a:tc>
                  <a:txBody>
                    <a:bodyPr/>
                    <a:lstStyle/>
                    <a:p>
                      <a:pPr algn="ctr" rtl="0" fontAlgn="b"/>
                      <a:r>
                        <a:rPr lang="es-AR" sz="1300" u="none" strike="noStrike" noProof="0" dirty="0" smtClean="0">
                          <a:effectLst/>
                        </a:rPr>
                        <a:t>2.04</a:t>
                      </a:r>
                      <a:endParaRPr lang="es-AR" sz="1300" b="0" i="0" u="none" strike="noStrike" noProof="0" dirty="0">
                        <a:solidFill>
                          <a:srgbClr val="000000"/>
                        </a:solidFill>
                        <a:effectLst/>
                        <a:latin typeface="Calibri"/>
                      </a:endParaRPr>
                    </a:p>
                  </a:txBody>
                  <a:tcPr marL="9525" marR="9525" marT="9525" marB="0" anchor="b"/>
                </a:tc>
                <a:tc>
                  <a:txBody>
                    <a:bodyPr/>
                    <a:lstStyle/>
                    <a:p>
                      <a:pPr algn="ctr" rtl="0" fontAlgn="b"/>
                      <a:r>
                        <a:rPr lang="es-AR" sz="1300" u="none" strike="noStrike" noProof="0" dirty="0" smtClean="0">
                          <a:solidFill>
                            <a:srgbClr val="FF0000"/>
                          </a:solidFill>
                          <a:effectLst/>
                        </a:rPr>
                        <a:t>102.51%</a:t>
                      </a:r>
                      <a:endParaRPr lang="es-AR" sz="1300" b="0" i="0" u="none" strike="noStrike" noProof="0" dirty="0">
                        <a:solidFill>
                          <a:srgbClr val="FF0000"/>
                        </a:solidFill>
                        <a:effectLst/>
                        <a:latin typeface="Calibri"/>
                      </a:endParaRPr>
                    </a:p>
                  </a:txBody>
                  <a:tcPr marL="9525" marR="9525" marT="9525" marB="0" anchor="b"/>
                </a:tc>
              </a:tr>
            </a:tbl>
          </a:graphicData>
        </a:graphic>
      </p:graphicFrame>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graphicFrame>
        <p:nvGraphicFramePr>
          <p:cNvPr id="3" name="Chart 2"/>
          <p:cNvGraphicFramePr>
            <a:graphicFrameLocks/>
          </p:cNvGraphicFramePr>
          <p:nvPr/>
        </p:nvGraphicFramePr>
        <p:xfrm>
          <a:off x="0" y="0"/>
          <a:ext cx="9144000" cy="6858000"/>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0">
  <p:cSld>
    <p:spTree>
      <p:nvGrpSpPr>
        <p:cNvPr id="1" name=""/>
        <p:cNvGrpSpPr/>
        <p:nvPr/>
      </p:nvGrpSpPr>
      <p:grpSpPr>
        <a:xfrm>
          <a:off x="0" y="0"/>
          <a:ext cx="0" cy="0"/>
          <a:chOff x="0" y="0"/>
          <a:chExt cx="0" cy="0"/>
        </a:xfrm>
      </p:grpSpPr>
      <p:graphicFrame>
        <p:nvGraphicFramePr>
          <p:cNvPr id="3" name="Chart 2"/>
          <p:cNvGraphicFramePr>
            <a:graphicFrameLocks/>
          </p:cNvGraphicFramePr>
          <p:nvPr/>
        </p:nvGraphicFramePr>
        <p:xfrm>
          <a:off x="0" y="0"/>
          <a:ext cx="5181600" cy="6841067"/>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4" name="Chart 3"/>
          <p:cNvGraphicFramePr>
            <a:graphicFrameLocks/>
          </p:cNvGraphicFramePr>
          <p:nvPr/>
        </p:nvGraphicFramePr>
        <p:xfrm>
          <a:off x="4572000" y="0"/>
          <a:ext cx="4572000" cy="67056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16" name="Rectangle 15"/>
          <p:cNvSpPr/>
          <p:nvPr/>
        </p:nvSpPr>
        <p:spPr>
          <a:xfrm>
            <a:off x="6162675" y="5565775"/>
            <a:ext cx="2730500" cy="1182688"/>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defRPr/>
            </a:pPr>
            <a:endParaRPr lang="en-US" altLang="en-US" sz="1800" smtClean="0">
              <a:solidFill>
                <a:srgbClr val="FFFFFF"/>
              </a:solidFill>
              <a:ea typeface="ＭＳ Ｐゴシック" pitchFamily="34" charset="-128"/>
              <a:cs typeface="Arial" charset="0"/>
            </a:endParaRPr>
          </a:p>
        </p:txBody>
      </p:sp>
      <p:pic>
        <p:nvPicPr>
          <p:cNvPr id="72707" name="Picture 9" descr="CBD_PowerPointTemplate_UN.jpg"/>
          <p:cNvPicPr>
            <a:picLocks noChangeAspect="1"/>
          </p:cNvPicPr>
          <p:nvPr/>
        </p:nvPicPr>
        <p:blipFill>
          <a:blip r:embed="rId3" cstate="print"/>
          <a:srcRect/>
          <a:stretch>
            <a:fillRect/>
          </a:stretch>
        </p:blipFill>
        <p:spPr bwMode="auto">
          <a:xfrm>
            <a:off x="3962400" y="5638800"/>
            <a:ext cx="914400" cy="914400"/>
          </a:xfrm>
          <a:prstGeom prst="rect">
            <a:avLst/>
          </a:prstGeom>
          <a:noFill/>
          <a:ln w="9525">
            <a:noFill/>
            <a:miter lim="800000"/>
            <a:headEnd/>
            <a:tailEnd/>
          </a:ln>
        </p:spPr>
      </p:pic>
      <p:sp>
        <p:nvSpPr>
          <p:cNvPr id="21" name="Rectangle 20"/>
          <p:cNvSpPr/>
          <p:nvPr/>
        </p:nvSpPr>
        <p:spPr>
          <a:xfrm>
            <a:off x="0" y="5541963"/>
            <a:ext cx="2730500" cy="118268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lvl1pPr eaLnBrk="0" hangingPunct="0">
              <a:spcBef>
                <a:spcPct val="20000"/>
              </a:spcBef>
              <a:buFont typeface="Arial" charset="0"/>
              <a:buChar char="•"/>
              <a:defRPr sz="3200">
                <a:solidFill>
                  <a:schemeClr val="tx1"/>
                </a:solidFill>
                <a:latin typeface="Calibri" pitchFamily="34" charset="0"/>
              </a:defRPr>
            </a:lvl1pPr>
            <a:lvl2pPr marL="742950" indent="-285750" eaLnBrk="0" hangingPunct="0">
              <a:spcBef>
                <a:spcPct val="20000"/>
              </a:spcBef>
              <a:buFont typeface="Arial" charset="0"/>
              <a:buChar char="–"/>
              <a:defRPr sz="2800">
                <a:solidFill>
                  <a:schemeClr val="tx1"/>
                </a:solidFill>
                <a:latin typeface="Calibri" pitchFamily="34" charset="0"/>
              </a:defRPr>
            </a:lvl2pPr>
            <a:lvl3pPr marL="1143000" indent="-228600" eaLnBrk="0" hangingPunct="0">
              <a:spcBef>
                <a:spcPct val="20000"/>
              </a:spcBef>
              <a:buFont typeface="Arial" charset="0"/>
              <a:buChar char="•"/>
              <a:defRPr sz="2400">
                <a:solidFill>
                  <a:schemeClr val="tx1"/>
                </a:solidFill>
                <a:latin typeface="Calibri" pitchFamily="34" charset="0"/>
              </a:defRPr>
            </a:lvl3pPr>
            <a:lvl4pPr marL="1600200" indent="-228600" eaLnBrk="0" hangingPunct="0">
              <a:spcBef>
                <a:spcPct val="20000"/>
              </a:spcBef>
              <a:buFont typeface="Arial" charset="0"/>
              <a:buChar char="–"/>
              <a:defRPr sz="2000">
                <a:solidFill>
                  <a:schemeClr val="tx1"/>
                </a:solidFill>
                <a:latin typeface="Calibri" pitchFamily="34" charset="0"/>
              </a:defRPr>
            </a:lvl4pPr>
            <a:lvl5pPr marL="2057400" indent="-228600" eaLnBrk="0" hangingPunct="0">
              <a:spcBef>
                <a:spcPct val="20000"/>
              </a:spcBef>
              <a:buFont typeface="Arial" charset="0"/>
              <a:buChar char="»"/>
              <a:defRPr sz="20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defRPr>
            </a:lvl9pPr>
          </a:lstStyle>
          <a:p>
            <a:pPr algn="ctr" eaLnBrk="1" hangingPunct="1">
              <a:spcBef>
                <a:spcPct val="0"/>
              </a:spcBef>
              <a:buFontTx/>
              <a:buNone/>
              <a:defRPr/>
            </a:pPr>
            <a:endParaRPr lang="en-US" altLang="en-US" sz="1800" smtClean="0">
              <a:solidFill>
                <a:srgbClr val="FFFFFF"/>
              </a:solidFill>
              <a:ea typeface="ＭＳ Ｐゴシック" pitchFamily="34" charset="-128"/>
              <a:cs typeface="Arial" charset="0"/>
            </a:endParaRPr>
          </a:p>
        </p:txBody>
      </p:sp>
      <p:pic>
        <p:nvPicPr>
          <p:cNvPr id="72709" name="Picture 3" descr="U:\Working Folders\Logos\COP\COP-12\cop-12-logo-web\cop-12-logo-variant-colour-web.png"/>
          <p:cNvPicPr>
            <a:picLocks noChangeAspect="1" noChangeArrowheads="1"/>
          </p:cNvPicPr>
          <p:nvPr/>
        </p:nvPicPr>
        <p:blipFill>
          <a:blip r:embed="rId4" cstate="print"/>
          <a:srcRect/>
          <a:stretch>
            <a:fillRect/>
          </a:stretch>
        </p:blipFill>
        <p:spPr bwMode="auto">
          <a:xfrm>
            <a:off x="7848600" y="157163"/>
            <a:ext cx="838200" cy="909637"/>
          </a:xfrm>
          <a:prstGeom prst="rect">
            <a:avLst/>
          </a:prstGeom>
          <a:noFill/>
          <a:ln w="9525">
            <a:noFill/>
            <a:miter lim="800000"/>
            <a:headEnd/>
            <a:tailEnd/>
          </a:ln>
        </p:spPr>
      </p:pic>
      <p:sp>
        <p:nvSpPr>
          <p:cNvPr id="72710" name="Rectangle 5"/>
          <p:cNvSpPr>
            <a:spLocks noChangeArrowheads="1"/>
          </p:cNvSpPr>
          <p:nvPr/>
        </p:nvSpPr>
        <p:spPr bwMode="auto">
          <a:xfrm>
            <a:off x="539750" y="2819400"/>
            <a:ext cx="4537075" cy="2530475"/>
          </a:xfrm>
          <a:prstGeom prst="rect">
            <a:avLst/>
          </a:prstGeom>
          <a:noFill/>
          <a:ln w="9525">
            <a:noFill/>
            <a:miter lim="800000"/>
            <a:headEnd/>
            <a:tailEnd/>
          </a:ln>
        </p:spPr>
        <p:txBody>
          <a:bodyPr>
            <a:spAutoFit/>
          </a:bodyPr>
          <a:lstStyle/>
          <a:p>
            <a:r>
              <a:rPr lang="en-CA" altLang="ko-KR" sz="2000" dirty="0">
                <a:solidFill>
                  <a:srgbClr val="006600"/>
                </a:solidFill>
                <a:ea typeface="Gulim" pitchFamily="34" charset="-127"/>
              </a:rPr>
              <a:t>Secretariat of the </a:t>
            </a:r>
          </a:p>
          <a:p>
            <a:r>
              <a:rPr lang="en-CA" altLang="ko-KR" sz="2000" dirty="0">
                <a:solidFill>
                  <a:srgbClr val="006600"/>
                </a:solidFill>
                <a:ea typeface="Gulim" pitchFamily="34" charset="-127"/>
              </a:rPr>
              <a:t>Convention on Biological Diversity</a:t>
            </a:r>
          </a:p>
          <a:p>
            <a:r>
              <a:rPr lang="en-CA" altLang="ko-KR" sz="2000" dirty="0">
                <a:solidFill>
                  <a:srgbClr val="006600"/>
                </a:solidFill>
                <a:ea typeface="Gulim" pitchFamily="34" charset="-127"/>
              </a:rPr>
              <a:t>World Trade Centre</a:t>
            </a:r>
          </a:p>
          <a:p>
            <a:r>
              <a:rPr lang="en-CA" altLang="ko-KR" sz="2000" dirty="0">
                <a:solidFill>
                  <a:srgbClr val="006600"/>
                </a:solidFill>
                <a:ea typeface="Gulim" pitchFamily="34" charset="-127"/>
              </a:rPr>
              <a:t>413 St. Jacques street, Suite 800</a:t>
            </a:r>
          </a:p>
          <a:p>
            <a:r>
              <a:rPr lang="en-CA" altLang="ko-KR" sz="2000" dirty="0">
                <a:solidFill>
                  <a:srgbClr val="006600"/>
                </a:solidFill>
                <a:ea typeface="Gulim" pitchFamily="34" charset="-127"/>
              </a:rPr>
              <a:t>Montreal, Quebec, Canada H2Y 1N9</a:t>
            </a:r>
          </a:p>
          <a:p>
            <a:r>
              <a:rPr lang="en-CA" altLang="ko-KR" sz="2000" dirty="0">
                <a:solidFill>
                  <a:srgbClr val="006600"/>
                </a:solidFill>
                <a:ea typeface="Gulim" pitchFamily="34" charset="-127"/>
              </a:rPr>
              <a:t>Tel. 1 (514) 288 2220</a:t>
            </a:r>
          </a:p>
          <a:p>
            <a:r>
              <a:rPr lang="en-CA" altLang="ko-KR" sz="2000" dirty="0">
                <a:solidFill>
                  <a:srgbClr val="006600"/>
                </a:solidFill>
                <a:ea typeface="Gulim" pitchFamily="34" charset="-127"/>
              </a:rPr>
              <a:t>secretariat@cbd.int </a:t>
            </a:r>
          </a:p>
          <a:p>
            <a:r>
              <a:rPr lang="en-CA" altLang="ko-KR" sz="2000" dirty="0">
                <a:solidFill>
                  <a:srgbClr val="006600"/>
                </a:solidFill>
                <a:ea typeface="Gulim" pitchFamily="34" charset="-127"/>
              </a:rPr>
              <a:t>www.cbd.int</a:t>
            </a:r>
            <a:endParaRPr lang="en-US" altLang="ko-KR" sz="2000" dirty="0">
              <a:solidFill>
                <a:srgbClr val="006600"/>
              </a:solidFill>
              <a:ea typeface="Gulim" pitchFamily="34" charset="-127"/>
            </a:endParaRPr>
          </a:p>
        </p:txBody>
      </p:sp>
      <p:sp>
        <p:nvSpPr>
          <p:cNvPr id="2" name="TextBox 1"/>
          <p:cNvSpPr txBox="1"/>
          <p:nvPr/>
        </p:nvSpPr>
        <p:spPr>
          <a:xfrm>
            <a:off x="2209800" y="1755775"/>
            <a:ext cx="5181600" cy="708025"/>
          </a:xfrm>
          <a:prstGeom prst="rect">
            <a:avLst/>
          </a:prstGeom>
        </p:spPr>
        <p:style>
          <a:lnRef idx="2">
            <a:schemeClr val="dk1"/>
          </a:lnRef>
          <a:fillRef idx="1">
            <a:schemeClr val="lt1"/>
          </a:fillRef>
          <a:effectRef idx="0">
            <a:schemeClr val="dk1"/>
          </a:effectRef>
          <a:fontRef idx="minor">
            <a:schemeClr val="dk1"/>
          </a:fontRef>
        </p:style>
        <p:txBody>
          <a:bodyPr>
            <a:spAutoFit/>
          </a:bodyPr>
          <a:lstStyle/>
          <a:p>
            <a:pPr algn="ctr">
              <a:defRPr/>
            </a:pPr>
            <a:r>
              <a:rPr lang="en-CA" sz="4000" b="1" dirty="0" err="1"/>
              <a:t>Gracias</a:t>
            </a:r>
            <a:r>
              <a:rPr lang="en-CA" sz="4000" b="1" dirty="0"/>
              <a:t>!!</a:t>
            </a:r>
            <a:endParaRPr lang="es-ES" sz="4000" b="1" dirty="0"/>
          </a:p>
        </p:txBody>
      </p:sp>
      <p:pic>
        <p:nvPicPr>
          <p:cNvPr id="72712" name="Picture 10" descr="CBD_logo_es-RGB-60"/>
          <p:cNvPicPr>
            <a:picLocks noChangeAspect="1" noChangeArrowheads="1"/>
          </p:cNvPicPr>
          <p:nvPr/>
        </p:nvPicPr>
        <p:blipFill>
          <a:blip r:embed="rId5" cstate="print"/>
          <a:srcRect/>
          <a:stretch>
            <a:fillRect/>
          </a:stretch>
        </p:blipFill>
        <p:spPr bwMode="auto">
          <a:xfrm>
            <a:off x="152400" y="144463"/>
            <a:ext cx="2057400" cy="760412"/>
          </a:xfrm>
          <a:prstGeom prst="rect">
            <a:avLst/>
          </a:prstGeom>
          <a:noFill/>
          <a:ln w="9525">
            <a:noFill/>
            <a:miter lim="800000"/>
            <a:headEnd/>
            <a:tailEnd/>
          </a:ln>
        </p:spPr>
      </p:pic>
      <p:pic>
        <p:nvPicPr>
          <p:cNvPr id="72713" name="Picture 8" descr="UNDB-logo-es-RGB-300dpi"/>
          <p:cNvPicPr>
            <a:picLocks noChangeAspect="1" noChangeArrowheads="1"/>
          </p:cNvPicPr>
          <p:nvPr/>
        </p:nvPicPr>
        <p:blipFill>
          <a:blip r:embed="rId6" cstate="print"/>
          <a:srcRect/>
          <a:stretch>
            <a:fillRect/>
          </a:stretch>
        </p:blipFill>
        <p:spPr bwMode="auto">
          <a:xfrm>
            <a:off x="4953000" y="5686425"/>
            <a:ext cx="2730500" cy="893763"/>
          </a:xfrm>
          <a:prstGeom prst="rect">
            <a:avLst/>
          </a:prstGeom>
          <a:noFill/>
          <a:ln w="9525">
            <a:noFill/>
            <a:miter lim="800000"/>
            <a:headEnd/>
            <a:tailEnd/>
          </a:ln>
        </p:spPr>
      </p:pic>
      <p:pic>
        <p:nvPicPr>
          <p:cNvPr id="72714" name="Picture 12" descr="unep-es-gray"/>
          <p:cNvPicPr>
            <a:picLocks noChangeAspect="1" noChangeArrowheads="1"/>
          </p:cNvPicPr>
          <p:nvPr/>
        </p:nvPicPr>
        <p:blipFill>
          <a:blip r:embed="rId7" cstate="print"/>
          <a:srcRect/>
          <a:stretch>
            <a:fillRect/>
          </a:stretch>
        </p:blipFill>
        <p:spPr bwMode="auto">
          <a:xfrm>
            <a:off x="7945438" y="5705475"/>
            <a:ext cx="950912" cy="830263"/>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3554" name="ZoneTexte 202"/>
          <p:cNvSpPr txBox="1">
            <a:spLocks noChangeArrowheads="1"/>
          </p:cNvSpPr>
          <p:nvPr/>
        </p:nvSpPr>
        <p:spPr bwMode="auto">
          <a:xfrm>
            <a:off x="1939925" y="6183313"/>
            <a:ext cx="811213" cy="522287"/>
          </a:xfrm>
          <a:prstGeom prst="rect">
            <a:avLst/>
          </a:prstGeom>
          <a:noFill/>
          <a:ln w="9525">
            <a:noFill/>
            <a:miter lim="800000"/>
            <a:headEnd/>
            <a:tailEnd/>
          </a:ln>
        </p:spPr>
        <p:txBody>
          <a:bodyPr>
            <a:spAutoFit/>
          </a:bodyPr>
          <a:lstStyle/>
          <a:p>
            <a:pPr algn="ctr"/>
            <a:r>
              <a:rPr lang="fr-FR" altLang="en-US" sz="900" b="1">
                <a:ea typeface="ＭＳ Ｐゴシック" pitchFamily="34" charset="-128"/>
              </a:rPr>
              <a:t>No se ha evaluado</a:t>
            </a:r>
          </a:p>
          <a:p>
            <a:pPr algn="ctr"/>
            <a:endParaRPr lang="en-US" altLang="en-US" sz="900" b="1">
              <a:ea typeface="ＭＳ Ｐゴシック" pitchFamily="34" charset="-128"/>
            </a:endParaRPr>
          </a:p>
        </p:txBody>
      </p:sp>
      <p:pic>
        <p:nvPicPr>
          <p:cNvPr id="23555" name="Image 213" descr="Screen Shot 2014-10-01 at 21.37.41.png"/>
          <p:cNvPicPr>
            <a:picLocks noChangeAspect="1"/>
          </p:cNvPicPr>
          <p:nvPr/>
        </p:nvPicPr>
        <p:blipFill>
          <a:blip r:embed="rId2" cstate="print"/>
          <a:srcRect/>
          <a:stretch>
            <a:fillRect/>
          </a:stretch>
        </p:blipFill>
        <p:spPr bwMode="auto">
          <a:xfrm>
            <a:off x="1981200" y="3165475"/>
            <a:ext cx="735013" cy="517525"/>
          </a:xfrm>
          <a:prstGeom prst="rect">
            <a:avLst/>
          </a:prstGeom>
          <a:noFill/>
          <a:ln w="9525">
            <a:noFill/>
            <a:miter lim="800000"/>
            <a:headEnd/>
            <a:tailEnd/>
          </a:ln>
        </p:spPr>
      </p:pic>
      <p:sp>
        <p:nvSpPr>
          <p:cNvPr id="23556" name="ZoneTexte 1"/>
          <p:cNvSpPr txBox="1">
            <a:spLocks noChangeArrowheads="1"/>
          </p:cNvSpPr>
          <p:nvPr/>
        </p:nvSpPr>
        <p:spPr bwMode="auto">
          <a:xfrm>
            <a:off x="714375" y="622300"/>
            <a:ext cx="496888" cy="6081713"/>
          </a:xfrm>
          <a:prstGeom prst="rect">
            <a:avLst/>
          </a:prstGeom>
          <a:noFill/>
          <a:ln w="9525">
            <a:noFill/>
            <a:miter lim="800000"/>
            <a:headEnd/>
            <a:tailEnd/>
          </a:ln>
        </p:spPr>
        <p:txBody>
          <a:bodyPr wrap="none">
            <a:spAutoFit/>
          </a:bodyPr>
          <a:lstStyle/>
          <a:p>
            <a:pPr algn="r">
              <a:lnSpc>
                <a:spcPts val="4700"/>
              </a:lnSpc>
            </a:pPr>
            <a:r>
              <a:rPr lang="en-US" altLang="en-US" sz="2400" b="1">
                <a:ea typeface="ＭＳ Ｐゴシック" pitchFamily="34" charset="-128"/>
              </a:rPr>
              <a:t>1</a:t>
            </a:r>
          </a:p>
          <a:p>
            <a:pPr algn="r">
              <a:lnSpc>
                <a:spcPts val="4700"/>
              </a:lnSpc>
            </a:pPr>
            <a:r>
              <a:rPr lang="en-US" altLang="en-US" sz="2400" b="1">
                <a:ea typeface="ＭＳ Ｐゴシック" pitchFamily="34" charset="-128"/>
              </a:rPr>
              <a:t>2</a:t>
            </a:r>
          </a:p>
          <a:p>
            <a:pPr algn="r">
              <a:lnSpc>
                <a:spcPts val="4700"/>
              </a:lnSpc>
            </a:pPr>
            <a:r>
              <a:rPr lang="en-US" altLang="en-US" sz="2400" b="1">
                <a:ea typeface="ＭＳ Ｐゴシック" pitchFamily="34" charset="-128"/>
              </a:rPr>
              <a:t>3</a:t>
            </a:r>
          </a:p>
          <a:p>
            <a:pPr algn="r">
              <a:lnSpc>
                <a:spcPts val="4700"/>
              </a:lnSpc>
            </a:pPr>
            <a:r>
              <a:rPr lang="en-US" altLang="en-US" sz="2400" b="1">
                <a:ea typeface="ＭＳ Ｐゴシック" pitchFamily="34" charset="-128"/>
              </a:rPr>
              <a:t>4</a:t>
            </a:r>
          </a:p>
          <a:p>
            <a:pPr algn="r">
              <a:lnSpc>
                <a:spcPts val="4700"/>
              </a:lnSpc>
            </a:pPr>
            <a:r>
              <a:rPr lang="en-US" altLang="en-US" sz="2400" b="1">
                <a:ea typeface="ＭＳ Ｐゴシック" pitchFamily="34" charset="-128"/>
              </a:rPr>
              <a:t>5</a:t>
            </a:r>
          </a:p>
          <a:p>
            <a:pPr algn="r">
              <a:lnSpc>
                <a:spcPts val="4700"/>
              </a:lnSpc>
            </a:pPr>
            <a:r>
              <a:rPr lang="en-US" altLang="en-US" sz="2400" b="1">
                <a:ea typeface="ＭＳ Ｐゴシック" pitchFamily="34" charset="-128"/>
              </a:rPr>
              <a:t>6</a:t>
            </a:r>
          </a:p>
          <a:p>
            <a:pPr algn="r">
              <a:lnSpc>
                <a:spcPts val="4700"/>
              </a:lnSpc>
            </a:pPr>
            <a:r>
              <a:rPr lang="en-US" altLang="en-US" sz="2400" b="1">
                <a:ea typeface="ＭＳ Ｐゴシック" pitchFamily="34" charset="-128"/>
              </a:rPr>
              <a:t>7</a:t>
            </a:r>
          </a:p>
          <a:p>
            <a:pPr algn="r">
              <a:lnSpc>
                <a:spcPts val="4700"/>
              </a:lnSpc>
            </a:pPr>
            <a:r>
              <a:rPr lang="en-US" altLang="en-US" sz="2400" b="1">
                <a:ea typeface="ＭＳ Ｐゴシック" pitchFamily="34" charset="-128"/>
              </a:rPr>
              <a:t>8</a:t>
            </a:r>
          </a:p>
          <a:p>
            <a:pPr algn="r">
              <a:lnSpc>
                <a:spcPts val="4700"/>
              </a:lnSpc>
            </a:pPr>
            <a:r>
              <a:rPr lang="en-US" altLang="en-US" sz="2400" b="1">
                <a:ea typeface="ＭＳ Ｐゴシック" pitchFamily="34" charset="-128"/>
              </a:rPr>
              <a:t>9</a:t>
            </a:r>
          </a:p>
          <a:p>
            <a:pPr algn="r">
              <a:lnSpc>
                <a:spcPts val="4700"/>
              </a:lnSpc>
            </a:pPr>
            <a:r>
              <a:rPr lang="en-US" altLang="en-US" sz="2400" b="1">
                <a:ea typeface="ＭＳ Ｐゴシック" pitchFamily="34" charset="-128"/>
              </a:rPr>
              <a:t>10</a:t>
            </a:r>
          </a:p>
        </p:txBody>
      </p:sp>
      <p:sp>
        <p:nvSpPr>
          <p:cNvPr id="29" name="Rectangle 28"/>
          <p:cNvSpPr/>
          <p:nvPr/>
        </p:nvSpPr>
        <p:spPr>
          <a:xfrm>
            <a:off x="7231063" y="5105400"/>
            <a:ext cx="647700" cy="165100"/>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2" name="Rectangle 131"/>
          <p:cNvSpPr/>
          <p:nvPr/>
        </p:nvSpPr>
        <p:spPr>
          <a:xfrm>
            <a:off x="2020888" y="5499100"/>
            <a:ext cx="715962" cy="153988"/>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1" name="Rectangle 140"/>
          <p:cNvSpPr/>
          <p:nvPr/>
        </p:nvSpPr>
        <p:spPr>
          <a:xfrm>
            <a:off x="3113088" y="3517900"/>
            <a:ext cx="715962" cy="153988"/>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560" name="ZoneTexte 200"/>
          <p:cNvSpPr txBox="1">
            <a:spLocks noChangeArrowheads="1"/>
          </p:cNvSpPr>
          <p:nvPr/>
        </p:nvSpPr>
        <p:spPr bwMode="auto">
          <a:xfrm>
            <a:off x="1165225" y="4989513"/>
            <a:ext cx="811213" cy="369887"/>
          </a:xfrm>
          <a:prstGeom prst="rect">
            <a:avLst/>
          </a:prstGeom>
          <a:noFill/>
          <a:ln w="9525">
            <a:noFill/>
            <a:miter lim="800000"/>
            <a:headEnd/>
            <a:tailEnd/>
          </a:ln>
        </p:spPr>
        <p:txBody>
          <a:bodyPr>
            <a:spAutoFit/>
          </a:bodyPr>
          <a:lstStyle/>
          <a:p>
            <a:pPr algn="ctr"/>
            <a:r>
              <a:rPr lang="fr-FR" altLang="en-US" sz="900" b="1">
                <a:ea typeface="ＭＳ Ｐゴシック" pitchFamily="34" charset="-128"/>
              </a:rPr>
              <a:t>No se ha evaluado</a:t>
            </a:r>
          </a:p>
        </p:txBody>
      </p:sp>
      <p:sp>
        <p:nvSpPr>
          <p:cNvPr id="23561" name="ZoneTexte 203"/>
          <p:cNvSpPr txBox="1">
            <a:spLocks noChangeArrowheads="1"/>
          </p:cNvSpPr>
          <p:nvPr/>
        </p:nvSpPr>
        <p:spPr bwMode="auto">
          <a:xfrm>
            <a:off x="4935538" y="596900"/>
            <a:ext cx="496887" cy="6081713"/>
          </a:xfrm>
          <a:prstGeom prst="rect">
            <a:avLst/>
          </a:prstGeom>
          <a:noFill/>
          <a:ln w="9525">
            <a:noFill/>
            <a:miter lim="800000"/>
            <a:headEnd/>
            <a:tailEnd/>
          </a:ln>
        </p:spPr>
        <p:txBody>
          <a:bodyPr wrap="none">
            <a:spAutoFit/>
          </a:bodyPr>
          <a:lstStyle/>
          <a:p>
            <a:pPr>
              <a:lnSpc>
                <a:spcPts val="4700"/>
              </a:lnSpc>
            </a:pPr>
            <a:r>
              <a:rPr lang="en-US" altLang="en-US" sz="2400" b="1">
                <a:ea typeface="ＭＳ Ｐゴシック" pitchFamily="34" charset="-128"/>
              </a:rPr>
              <a:t>11</a:t>
            </a:r>
          </a:p>
          <a:p>
            <a:pPr>
              <a:lnSpc>
                <a:spcPts val="4700"/>
              </a:lnSpc>
            </a:pPr>
            <a:r>
              <a:rPr lang="en-US" altLang="en-US" sz="2400" b="1">
                <a:ea typeface="ＭＳ Ｐゴシック" pitchFamily="34" charset="-128"/>
              </a:rPr>
              <a:t>12</a:t>
            </a:r>
          </a:p>
          <a:p>
            <a:pPr>
              <a:lnSpc>
                <a:spcPts val="4700"/>
              </a:lnSpc>
            </a:pPr>
            <a:r>
              <a:rPr lang="en-US" altLang="en-US" sz="2400" b="1">
                <a:ea typeface="ＭＳ Ｐゴシック" pitchFamily="34" charset="-128"/>
              </a:rPr>
              <a:t>13</a:t>
            </a:r>
          </a:p>
          <a:p>
            <a:pPr>
              <a:lnSpc>
                <a:spcPts val="4700"/>
              </a:lnSpc>
            </a:pPr>
            <a:r>
              <a:rPr lang="en-US" altLang="en-US" sz="2400" b="1">
                <a:ea typeface="ＭＳ Ｐゴシック" pitchFamily="34" charset="-128"/>
              </a:rPr>
              <a:t>14</a:t>
            </a:r>
          </a:p>
          <a:p>
            <a:pPr>
              <a:lnSpc>
                <a:spcPts val="4700"/>
              </a:lnSpc>
            </a:pPr>
            <a:r>
              <a:rPr lang="en-US" altLang="en-US" sz="2400" b="1">
                <a:ea typeface="ＭＳ Ｐゴシック" pitchFamily="34" charset="-128"/>
              </a:rPr>
              <a:t>15</a:t>
            </a:r>
          </a:p>
          <a:p>
            <a:pPr>
              <a:lnSpc>
                <a:spcPts val="4700"/>
              </a:lnSpc>
            </a:pPr>
            <a:r>
              <a:rPr lang="en-US" altLang="en-US" sz="2400" b="1">
                <a:ea typeface="ＭＳ Ｐゴシック" pitchFamily="34" charset="-128"/>
              </a:rPr>
              <a:t>16</a:t>
            </a:r>
          </a:p>
          <a:p>
            <a:pPr>
              <a:lnSpc>
                <a:spcPts val="4700"/>
              </a:lnSpc>
            </a:pPr>
            <a:r>
              <a:rPr lang="en-US" altLang="en-US" sz="2400" b="1">
                <a:ea typeface="ＭＳ Ｐゴシック" pitchFamily="34" charset="-128"/>
              </a:rPr>
              <a:t>17</a:t>
            </a:r>
          </a:p>
          <a:p>
            <a:pPr>
              <a:lnSpc>
                <a:spcPts val="4700"/>
              </a:lnSpc>
            </a:pPr>
            <a:r>
              <a:rPr lang="en-US" altLang="en-US" sz="2400" b="1">
                <a:ea typeface="ＭＳ Ｐゴシック" pitchFamily="34" charset="-128"/>
              </a:rPr>
              <a:t>18</a:t>
            </a:r>
          </a:p>
          <a:p>
            <a:pPr>
              <a:lnSpc>
                <a:spcPts val="4700"/>
              </a:lnSpc>
            </a:pPr>
            <a:r>
              <a:rPr lang="en-US" altLang="en-US" sz="2400" b="1">
                <a:ea typeface="ＭＳ Ｐゴシック" pitchFamily="34" charset="-128"/>
              </a:rPr>
              <a:t>19</a:t>
            </a:r>
          </a:p>
          <a:p>
            <a:pPr>
              <a:lnSpc>
                <a:spcPts val="4700"/>
              </a:lnSpc>
            </a:pPr>
            <a:r>
              <a:rPr lang="en-US" altLang="en-US" sz="2400" b="1">
                <a:ea typeface="ＭＳ Ｐゴシック" pitchFamily="34" charset="-128"/>
              </a:rPr>
              <a:t>20</a:t>
            </a:r>
          </a:p>
        </p:txBody>
      </p:sp>
      <p:sp>
        <p:nvSpPr>
          <p:cNvPr id="258" name="Rectangle 257"/>
          <p:cNvSpPr/>
          <p:nvPr/>
        </p:nvSpPr>
        <p:spPr>
          <a:xfrm>
            <a:off x="6334125" y="5511800"/>
            <a:ext cx="715963" cy="153988"/>
          </a:xfrm>
          <a:prstGeom prst="rect">
            <a:avLst/>
          </a:prstGeom>
          <a:solidFill>
            <a:srgbClr val="FFFFF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563" name="ZoneTexte 309"/>
          <p:cNvSpPr txBox="1">
            <a:spLocks noChangeArrowheads="1"/>
          </p:cNvSpPr>
          <p:nvPr/>
        </p:nvSpPr>
        <p:spPr bwMode="auto">
          <a:xfrm>
            <a:off x="7639050" y="2030413"/>
            <a:ext cx="811213" cy="369332"/>
          </a:xfrm>
          <a:prstGeom prst="rect">
            <a:avLst/>
          </a:prstGeom>
          <a:noFill/>
          <a:ln w="9525">
            <a:noFill/>
            <a:miter lim="800000"/>
            <a:headEnd/>
            <a:tailEnd/>
          </a:ln>
        </p:spPr>
        <p:txBody>
          <a:bodyPr>
            <a:spAutoFit/>
          </a:bodyPr>
          <a:lstStyle/>
          <a:p>
            <a:pPr algn="ctr"/>
            <a:r>
              <a:rPr lang="fr-FR" altLang="en-US" sz="900" b="1" dirty="0" err="1" smtClean="0">
                <a:ea typeface="ＭＳ Ｐゴシック" pitchFamily="34" charset="-128"/>
              </a:rPr>
              <a:t>Estado</a:t>
            </a:r>
            <a:r>
              <a:rPr lang="fr-FR" altLang="en-US" sz="900" b="1" dirty="0" smtClean="0">
                <a:ea typeface="ＭＳ Ｐゴシック" pitchFamily="34" charset="-128"/>
              </a:rPr>
              <a:t> no es </a:t>
            </a:r>
            <a:r>
              <a:rPr lang="fr-FR" altLang="en-US" sz="900" b="1" dirty="0" err="1" smtClean="0">
                <a:ea typeface="ＭＳ Ｐゴシック" pitchFamily="34" charset="-128"/>
              </a:rPr>
              <a:t>claro</a:t>
            </a:r>
            <a:endParaRPr lang="en-US" altLang="en-US" sz="900" b="1" dirty="0">
              <a:ea typeface="ＭＳ Ｐゴシック" pitchFamily="34" charset="-128"/>
            </a:endParaRPr>
          </a:p>
        </p:txBody>
      </p:sp>
      <p:sp>
        <p:nvSpPr>
          <p:cNvPr id="23564" name="Title 1"/>
          <p:cNvSpPr>
            <a:spLocks noGrp="1"/>
          </p:cNvSpPr>
          <p:nvPr>
            <p:ph type="title"/>
          </p:nvPr>
        </p:nvSpPr>
        <p:spPr>
          <a:xfrm>
            <a:off x="192088" y="-333375"/>
            <a:ext cx="8766175" cy="1143000"/>
          </a:xfrm>
        </p:spPr>
        <p:txBody>
          <a:bodyPr/>
          <a:lstStyle/>
          <a:p>
            <a:pPr eaLnBrk="1" hangingPunct="1"/>
            <a:r>
              <a:rPr lang="es-ES" altLang="es-EC" sz="3600" b="1" dirty="0" smtClean="0">
                <a:solidFill>
                  <a:srgbClr val="006600"/>
                </a:solidFill>
                <a:ea typeface="ＭＳ Ｐゴシック" pitchFamily="34" charset="-128"/>
              </a:rPr>
              <a:t>“</a:t>
            </a:r>
            <a:r>
              <a:rPr lang="es-ES" altLang="en-US" sz="3600" b="1" dirty="0" smtClean="0">
                <a:solidFill>
                  <a:srgbClr val="006600"/>
                </a:solidFill>
                <a:ea typeface="ＭＳ Ｐゴシック" pitchFamily="34" charset="-128"/>
              </a:rPr>
              <a:t>Tablero</a:t>
            </a:r>
            <a:r>
              <a:rPr lang="es-ES" altLang="es-EC" sz="3600" b="1" dirty="0" smtClean="0">
                <a:solidFill>
                  <a:srgbClr val="006600"/>
                </a:solidFill>
                <a:ea typeface="ＭＳ Ｐゴシック" pitchFamily="34" charset="-128"/>
              </a:rPr>
              <a:t>”</a:t>
            </a:r>
            <a:r>
              <a:rPr lang="es-ES" altLang="en-US" sz="3600" b="1" dirty="0" smtClean="0">
                <a:solidFill>
                  <a:srgbClr val="006600"/>
                </a:solidFill>
                <a:ea typeface="ＭＳ Ｐゴシック" pitchFamily="34" charset="-128"/>
              </a:rPr>
              <a:t> Progreso hacia etas de Aichi</a:t>
            </a:r>
            <a:endParaRPr lang="en-GB" altLang="en-US" sz="3600" b="1" dirty="0" smtClean="0">
              <a:solidFill>
                <a:srgbClr val="006600"/>
              </a:solidFill>
              <a:ea typeface="ＭＳ Ｐゴシック" pitchFamily="34" charset="-128"/>
            </a:endParaRPr>
          </a:p>
        </p:txBody>
      </p:sp>
      <p:sp>
        <p:nvSpPr>
          <p:cNvPr id="23565" name="ZoneTexte 355"/>
          <p:cNvSpPr txBox="1">
            <a:spLocks noChangeArrowheads="1"/>
          </p:cNvSpPr>
          <p:nvPr/>
        </p:nvSpPr>
        <p:spPr bwMode="auto">
          <a:xfrm>
            <a:off x="374650" y="1668463"/>
            <a:ext cx="573088" cy="523875"/>
          </a:xfrm>
          <a:prstGeom prst="rect">
            <a:avLst/>
          </a:prstGeom>
          <a:noFill/>
          <a:ln w="9525">
            <a:noFill/>
            <a:miter lim="800000"/>
            <a:headEnd/>
            <a:tailEnd/>
          </a:ln>
        </p:spPr>
        <p:txBody>
          <a:bodyPr>
            <a:spAutoFit/>
          </a:bodyPr>
          <a:lstStyle/>
          <a:p>
            <a:pPr algn="ctr"/>
            <a:r>
              <a:rPr lang="en-US" altLang="en-US" sz="2800" b="1">
                <a:ea typeface="ＭＳ Ｐゴシック" pitchFamily="34" charset="-128"/>
              </a:rPr>
              <a:t>A</a:t>
            </a:r>
          </a:p>
        </p:txBody>
      </p:sp>
      <p:cxnSp>
        <p:nvCxnSpPr>
          <p:cNvPr id="361" name="Connecteur droit 360"/>
          <p:cNvCxnSpPr>
            <a:cxnSpLocks noChangeShapeType="1"/>
            <a:stCxn id="23565" idx="0"/>
          </p:cNvCxnSpPr>
          <p:nvPr/>
        </p:nvCxnSpPr>
        <p:spPr bwMode="auto">
          <a:xfrm flipH="1" flipV="1">
            <a:off x="660400" y="944563"/>
            <a:ext cx="1588" cy="723900"/>
          </a:xfrm>
          <a:prstGeom prst="line">
            <a:avLst/>
          </a:prstGeom>
          <a:noFill/>
          <a:ln w="25400">
            <a:solidFill>
              <a:schemeClr val="tx1"/>
            </a:solidFill>
            <a:round/>
            <a:headEnd/>
            <a:tailEnd/>
          </a:ln>
          <a:effectLst>
            <a:outerShdw blurRad="40000" dist="20000" dir="5400000" rotWithShape="0">
              <a:srgbClr val="808080">
                <a:alpha val="37999"/>
              </a:srgbClr>
            </a:outerShdw>
          </a:effectLst>
          <a:extLst>
            <a:ext uri="{909E8E84-426E-40DD-AFC4-6F175D3DCCD1}">
              <a14:hiddenFill xmlns:a="http://schemas.openxmlformats.org/drawingml/2006/main" xmlns:r="http://schemas.openxmlformats.org/officeDocument/2006/relationships" xmlns:p="http://schemas.openxmlformats.org/presentationml/2006/main" xmlns="" xmlns:a14="http://schemas.microsoft.com/office/drawing/2010/main" xmlns:mv="urn:schemas-microsoft-com:mac:vml" xmlns:mc="http://schemas.openxmlformats.org/markup-compatibility/2006">
                <a:noFill/>
              </a14:hiddenFill>
            </a:ext>
          </a:extLst>
        </p:spPr>
      </p:cxnSp>
      <p:cxnSp>
        <p:nvCxnSpPr>
          <p:cNvPr id="362" name="Connecteur droit 361"/>
          <p:cNvCxnSpPr>
            <a:cxnSpLocks noChangeShapeType="1"/>
            <a:endCxn id="23565" idx="2"/>
          </p:cNvCxnSpPr>
          <p:nvPr/>
        </p:nvCxnSpPr>
        <p:spPr bwMode="auto">
          <a:xfrm flipV="1">
            <a:off x="660400" y="2192338"/>
            <a:ext cx="1588" cy="749300"/>
          </a:xfrm>
          <a:prstGeom prst="line">
            <a:avLst/>
          </a:prstGeom>
          <a:noFill/>
          <a:ln w="25400">
            <a:solidFill>
              <a:schemeClr val="tx1"/>
            </a:solidFill>
            <a:round/>
            <a:headEnd/>
            <a:tailEnd/>
          </a:ln>
          <a:effectLst>
            <a:outerShdw blurRad="40000" dist="20000" dir="5400000" rotWithShape="0">
              <a:srgbClr val="808080">
                <a:alpha val="37999"/>
              </a:srgbClr>
            </a:outerShdw>
          </a:effectLst>
          <a:extLst>
            <a:ext uri="{909E8E84-426E-40DD-AFC4-6F175D3DCCD1}">
              <a14:hiddenFill xmlns:a="http://schemas.openxmlformats.org/drawingml/2006/main" xmlns:r="http://schemas.openxmlformats.org/officeDocument/2006/relationships" xmlns:p="http://schemas.openxmlformats.org/presentationml/2006/main" xmlns="" xmlns:a14="http://schemas.microsoft.com/office/drawing/2010/main" xmlns:mv="urn:schemas-microsoft-com:mac:vml" xmlns:mc="http://schemas.openxmlformats.org/markup-compatibility/2006">
                <a:noFill/>
              </a14:hiddenFill>
            </a:ext>
          </a:extLst>
        </p:spPr>
      </p:cxnSp>
      <p:sp>
        <p:nvSpPr>
          <p:cNvPr id="23568" name="ZoneTexte 365"/>
          <p:cNvSpPr txBox="1">
            <a:spLocks noChangeArrowheads="1"/>
          </p:cNvSpPr>
          <p:nvPr/>
        </p:nvSpPr>
        <p:spPr bwMode="auto">
          <a:xfrm>
            <a:off x="392113" y="4429125"/>
            <a:ext cx="573087" cy="522288"/>
          </a:xfrm>
          <a:prstGeom prst="rect">
            <a:avLst/>
          </a:prstGeom>
          <a:noFill/>
          <a:ln w="9525">
            <a:noFill/>
            <a:miter lim="800000"/>
            <a:headEnd/>
            <a:tailEnd/>
          </a:ln>
        </p:spPr>
        <p:txBody>
          <a:bodyPr>
            <a:spAutoFit/>
          </a:bodyPr>
          <a:lstStyle/>
          <a:p>
            <a:pPr algn="ctr"/>
            <a:r>
              <a:rPr lang="en-US" altLang="en-US" sz="2800" b="1">
                <a:ea typeface="ＭＳ Ｐゴシック" pitchFamily="34" charset="-128"/>
              </a:rPr>
              <a:t>B</a:t>
            </a:r>
          </a:p>
        </p:txBody>
      </p:sp>
      <p:cxnSp>
        <p:nvCxnSpPr>
          <p:cNvPr id="367" name="Connecteur droit 366"/>
          <p:cNvCxnSpPr>
            <a:cxnSpLocks noChangeShapeType="1"/>
            <a:stCxn id="23568" idx="0"/>
          </p:cNvCxnSpPr>
          <p:nvPr/>
        </p:nvCxnSpPr>
        <p:spPr bwMode="auto">
          <a:xfrm flipH="1" flipV="1">
            <a:off x="677863" y="3348038"/>
            <a:ext cx="0" cy="1081087"/>
          </a:xfrm>
          <a:prstGeom prst="line">
            <a:avLst/>
          </a:prstGeom>
          <a:noFill/>
          <a:ln w="25400">
            <a:solidFill>
              <a:schemeClr val="tx1"/>
            </a:solidFill>
            <a:round/>
            <a:headEnd/>
            <a:tailEnd/>
          </a:ln>
          <a:effectLst>
            <a:outerShdw blurRad="40000" dist="20000" dir="5400000" rotWithShape="0">
              <a:srgbClr val="808080">
                <a:alpha val="37999"/>
              </a:srgbClr>
            </a:outerShdw>
          </a:effectLst>
          <a:extLst>
            <a:ext uri="{909E8E84-426E-40DD-AFC4-6F175D3DCCD1}">
              <a14:hiddenFill xmlns:a="http://schemas.openxmlformats.org/drawingml/2006/main" xmlns:r="http://schemas.openxmlformats.org/officeDocument/2006/relationships" xmlns:p="http://schemas.openxmlformats.org/presentationml/2006/main" xmlns="" xmlns:a14="http://schemas.microsoft.com/office/drawing/2010/main" xmlns:mv="urn:schemas-microsoft-com:mac:vml" xmlns:mc="http://schemas.openxmlformats.org/markup-compatibility/2006">
                <a:noFill/>
              </a14:hiddenFill>
            </a:ext>
          </a:extLst>
        </p:spPr>
      </p:cxnSp>
      <p:cxnSp>
        <p:nvCxnSpPr>
          <p:cNvPr id="368" name="Connecteur droit 367"/>
          <p:cNvCxnSpPr>
            <a:cxnSpLocks noChangeShapeType="1"/>
            <a:endCxn id="23568" idx="2"/>
          </p:cNvCxnSpPr>
          <p:nvPr/>
        </p:nvCxnSpPr>
        <p:spPr bwMode="auto">
          <a:xfrm flipV="1">
            <a:off x="677863" y="4951413"/>
            <a:ext cx="0" cy="1581150"/>
          </a:xfrm>
          <a:prstGeom prst="line">
            <a:avLst/>
          </a:prstGeom>
          <a:noFill/>
          <a:ln w="25400">
            <a:solidFill>
              <a:schemeClr val="tx1"/>
            </a:solidFill>
            <a:round/>
            <a:headEnd/>
            <a:tailEnd/>
          </a:ln>
          <a:effectLst>
            <a:outerShdw blurRad="40000" dist="20000" dir="5400000" rotWithShape="0">
              <a:srgbClr val="808080">
                <a:alpha val="37999"/>
              </a:srgbClr>
            </a:outerShdw>
          </a:effectLst>
          <a:extLst>
            <a:ext uri="{909E8E84-426E-40DD-AFC4-6F175D3DCCD1}">
              <a14:hiddenFill xmlns:a="http://schemas.openxmlformats.org/drawingml/2006/main" xmlns:r="http://schemas.openxmlformats.org/officeDocument/2006/relationships" xmlns:p="http://schemas.openxmlformats.org/presentationml/2006/main" xmlns="" xmlns:a14="http://schemas.microsoft.com/office/drawing/2010/main" xmlns:mv="urn:schemas-microsoft-com:mac:vml" xmlns:mc="http://schemas.openxmlformats.org/markup-compatibility/2006">
                <a:noFill/>
              </a14:hiddenFill>
            </a:ext>
          </a:extLst>
        </p:spPr>
      </p:cxnSp>
      <p:sp>
        <p:nvSpPr>
          <p:cNvPr id="23571" name="ZoneTexte 370"/>
          <p:cNvSpPr txBox="1">
            <a:spLocks noChangeArrowheads="1"/>
          </p:cNvSpPr>
          <p:nvPr/>
        </p:nvSpPr>
        <p:spPr bwMode="auto">
          <a:xfrm>
            <a:off x="4506913" y="1401763"/>
            <a:ext cx="573087" cy="523875"/>
          </a:xfrm>
          <a:prstGeom prst="rect">
            <a:avLst/>
          </a:prstGeom>
          <a:noFill/>
          <a:ln w="9525">
            <a:noFill/>
            <a:miter lim="800000"/>
            <a:headEnd/>
            <a:tailEnd/>
          </a:ln>
        </p:spPr>
        <p:txBody>
          <a:bodyPr>
            <a:spAutoFit/>
          </a:bodyPr>
          <a:lstStyle/>
          <a:p>
            <a:pPr algn="ctr"/>
            <a:r>
              <a:rPr lang="en-US" altLang="en-US" sz="2800" b="1">
                <a:ea typeface="ＭＳ Ｐゴシック" pitchFamily="34" charset="-128"/>
              </a:rPr>
              <a:t>C</a:t>
            </a:r>
          </a:p>
        </p:txBody>
      </p:sp>
      <p:cxnSp>
        <p:nvCxnSpPr>
          <p:cNvPr id="372" name="Connecteur droit 371"/>
          <p:cNvCxnSpPr>
            <a:cxnSpLocks noChangeShapeType="1"/>
          </p:cNvCxnSpPr>
          <p:nvPr/>
        </p:nvCxnSpPr>
        <p:spPr bwMode="auto">
          <a:xfrm flipH="1" flipV="1">
            <a:off x="4830763" y="965200"/>
            <a:ext cx="0" cy="436563"/>
          </a:xfrm>
          <a:prstGeom prst="line">
            <a:avLst/>
          </a:prstGeom>
          <a:noFill/>
          <a:ln w="25400">
            <a:solidFill>
              <a:schemeClr val="tx1"/>
            </a:solidFill>
            <a:round/>
            <a:headEnd/>
            <a:tailEnd/>
          </a:ln>
          <a:effectLst>
            <a:outerShdw blurRad="40000" dist="20000" dir="5400000" rotWithShape="0">
              <a:srgbClr val="808080">
                <a:alpha val="37999"/>
              </a:srgbClr>
            </a:outerShdw>
          </a:effectLst>
          <a:extLst>
            <a:ext uri="{909E8E84-426E-40DD-AFC4-6F175D3DCCD1}">
              <a14:hiddenFill xmlns:a="http://schemas.openxmlformats.org/drawingml/2006/main" xmlns:r="http://schemas.openxmlformats.org/officeDocument/2006/relationships" xmlns:p="http://schemas.openxmlformats.org/presentationml/2006/main" xmlns="" xmlns:a14="http://schemas.microsoft.com/office/drawing/2010/main" xmlns:mv="urn:schemas-microsoft-com:mac:vml" xmlns:mc="http://schemas.openxmlformats.org/markup-compatibility/2006">
                <a:noFill/>
              </a14:hiddenFill>
            </a:ext>
          </a:extLst>
        </p:spPr>
      </p:cxnSp>
      <p:cxnSp>
        <p:nvCxnSpPr>
          <p:cNvPr id="373" name="Connecteur droit 372"/>
          <p:cNvCxnSpPr>
            <a:cxnSpLocks noChangeShapeType="1"/>
          </p:cNvCxnSpPr>
          <p:nvPr/>
        </p:nvCxnSpPr>
        <p:spPr bwMode="auto">
          <a:xfrm flipV="1">
            <a:off x="4830763" y="1925638"/>
            <a:ext cx="0" cy="444500"/>
          </a:xfrm>
          <a:prstGeom prst="line">
            <a:avLst/>
          </a:prstGeom>
          <a:noFill/>
          <a:ln w="25400">
            <a:solidFill>
              <a:schemeClr val="tx1"/>
            </a:solidFill>
            <a:round/>
            <a:headEnd/>
            <a:tailEnd/>
          </a:ln>
          <a:effectLst>
            <a:outerShdw blurRad="40000" dist="20000" dir="5400000" rotWithShape="0">
              <a:srgbClr val="808080">
                <a:alpha val="37999"/>
              </a:srgbClr>
            </a:outerShdw>
          </a:effectLst>
          <a:extLst>
            <a:ext uri="{909E8E84-426E-40DD-AFC4-6F175D3DCCD1}">
              <a14:hiddenFill xmlns:a="http://schemas.openxmlformats.org/drawingml/2006/main" xmlns:r="http://schemas.openxmlformats.org/officeDocument/2006/relationships" xmlns:p="http://schemas.openxmlformats.org/presentationml/2006/main" xmlns="" xmlns:a14="http://schemas.microsoft.com/office/drawing/2010/main" xmlns:mv="urn:schemas-microsoft-com:mac:vml" xmlns:mc="http://schemas.openxmlformats.org/markup-compatibility/2006">
                <a:noFill/>
              </a14:hiddenFill>
            </a:ext>
          </a:extLst>
        </p:spPr>
      </p:cxnSp>
      <p:sp>
        <p:nvSpPr>
          <p:cNvPr id="23574" name="ZoneTexte 378"/>
          <p:cNvSpPr txBox="1">
            <a:spLocks noChangeArrowheads="1"/>
          </p:cNvSpPr>
          <p:nvPr/>
        </p:nvSpPr>
        <p:spPr bwMode="auto">
          <a:xfrm>
            <a:off x="4541838" y="3162300"/>
            <a:ext cx="574675" cy="523875"/>
          </a:xfrm>
          <a:prstGeom prst="rect">
            <a:avLst/>
          </a:prstGeom>
          <a:noFill/>
          <a:ln w="9525">
            <a:noFill/>
            <a:miter lim="800000"/>
            <a:headEnd/>
            <a:tailEnd/>
          </a:ln>
        </p:spPr>
        <p:txBody>
          <a:bodyPr>
            <a:spAutoFit/>
          </a:bodyPr>
          <a:lstStyle/>
          <a:p>
            <a:pPr algn="ctr"/>
            <a:r>
              <a:rPr lang="en-US" altLang="en-US" sz="2800" b="1">
                <a:ea typeface="ＭＳ Ｐゴシック" pitchFamily="34" charset="-128"/>
              </a:rPr>
              <a:t>D</a:t>
            </a:r>
          </a:p>
        </p:txBody>
      </p:sp>
      <p:cxnSp>
        <p:nvCxnSpPr>
          <p:cNvPr id="380" name="Connecteur droit 379"/>
          <p:cNvCxnSpPr>
            <a:cxnSpLocks noChangeShapeType="1"/>
          </p:cNvCxnSpPr>
          <p:nvPr/>
        </p:nvCxnSpPr>
        <p:spPr bwMode="auto">
          <a:xfrm flipH="1" flipV="1">
            <a:off x="4846638" y="2725738"/>
            <a:ext cx="1587" cy="436562"/>
          </a:xfrm>
          <a:prstGeom prst="line">
            <a:avLst/>
          </a:prstGeom>
          <a:noFill/>
          <a:ln w="25400">
            <a:solidFill>
              <a:schemeClr val="tx1"/>
            </a:solidFill>
            <a:round/>
            <a:headEnd/>
            <a:tailEnd/>
          </a:ln>
          <a:effectLst>
            <a:outerShdw blurRad="40000" dist="20000" dir="5400000" rotWithShape="0">
              <a:srgbClr val="808080">
                <a:alpha val="37999"/>
              </a:srgbClr>
            </a:outerShdw>
          </a:effectLst>
          <a:extLst>
            <a:ext uri="{909E8E84-426E-40DD-AFC4-6F175D3DCCD1}">
              <a14:hiddenFill xmlns:a="http://schemas.openxmlformats.org/drawingml/2006/main" xmlns:r="http://schemas.openxmlformats.org/officeDocument/2006/relationships" xmlns:p="http://schemas.openxmlformats.org/presentationml/2006/main" xmlns="" xmlns:a14="http://schemas.microsoft.com/office/drawing/2010/main" xmlns:mv="urn:schemas-microsoft-com:mac:vml" xmlns:mc="http://schemas.openxmlformats.org/markup-compatibility/2006">
                <a:noFill/>
              </a14:hiddenFill>
            </a:ext>
          </a:extLst>
        </p:spPr>
      </p:cxnSp>
      <p:cxnSp>
        <p:nvCxnSpPr>
          <p:cNvPr id="381" name="Connecteur droit 380"/>
          <p:cNvCxnSpPr>
            <a:cxnSpLocks noChangeShapeType="1"/>
          </p:cNvCxnSpPr>
          <p:nvPr/>
        </p:nvCxnSpPr>
        <p:spPr bwMode="auto">
          <a:xfrm flipV="1">
            <a:off x="4846638" y="3686175"/>
            <a:ext cx="1587" cy="446088"/>
          </a:xfrm>
          <a:prstGeom prst="line">
            <a:avLst/>
          </a:prstGeom>
          <a:noFill/>
          <a:ln w="25400">
            <a:solidFill>
              <a:schemeClr val="tx1"/>
            </a:solidFill>
            <a:round/>
            <a:headEnd/>
            <a:tailEnd/>
          </a:ln>
          <a:effectLst>
            <a:outerShdw blurRad="40000" dist="20000" dir="5400000" rotWithShape="0">
              <a:srgbClr val="808080">
                <a:alpha val="37999"/>
              </a:srgbClr>
            </a:outerShdw>
          </a:effectLst>
          <a:extLst>
            <a:ext uri="{909E8E84-426E-40DD-AFC4-6F175D3DCCD1}">
              <a14:hiddenFill xmlns:a="http://schemas.openxmlformats.org/drawingml/2006/main" xmlns:r="http://schemas.openxmlformats.org/officeDocument/2006/relationships" xmlns:p="http://schemas.openxmlformats.org/presentationml/2006/main" xmlns="" xmlns:a14="http://schemas.microsoft.com/office/drawing/2010/main" xmlns:mv="urn:schemas-microsoft-com:mac:vml" xmlns:mc="http://schemas.openxmlformats.org/markup-compatibility/2006">
                <a:noFill/>
              </a14:hiddenFill>
            </a:ext>
          </a:extLst>
        </p:spPr>
      </p:cxnSp>
      <p:sp>
        <p:nvSpPr>
          <p:cNvPr id="23577" name="ZoneTexte 388"/>
          <p:cNvSpPr txBox="1">
            <a:spLocks noChangeArrowheads="1"/>
          </p:cNvSpPr>
          <p:nvPr/>
        </p:nvSpPr>
        <p:spPr bwMode="auto">
          <a:xfrm>
            <a:off x="4541838" y="5262563"/>
            <a:ext cx="574675" cy="523875"/>
          </a:xfrm>
          <a:prstGeom prst="rect">
            <a:avLst/>
          </a:prstGeom>
          <a:noFill/>
          <a:ln w="9525">
            <a:noFill/>
            <a:miter lim="800000"/>
            <a:headEnd/>
            <a:tailEnd/>
          </a:ln>
        </p:spPr>
        <p:txBody>
          <a:bodyPr>
            <a:spAutoFit/>
          </a:bodyPr>
          <a:lstStyle/>
          <a:p>
            <a:pPr algn="ctr"/>
            <a:r>
              <a:rPr lang="en-US" altLang="en-US" sz="2800" b="1">
                <a:ea typeface="ＭＳ Ｐゴシック" pitchFamily="34" charset="-128"/>
              </a:rPr>
              <a:t>E</a:t>
            </a:r>
          </a:p>
        </p:txBody>
      </p:sp>
      <p:cxnSp>
        <p:nvCxnSpPr>
          <p:cNvPr id="390" name="Connecteur droit 389"/>
          <p:cNvCxnSpPr>
            <a:cxnSpLocks noChangeShapeType="1"/>
          </p:cNvCxnSpPr>
          <p:nvPr/>
        </p:nvCxnSpPr>
        <p:spPr bwMode="auto">
          <a:xfrm flipH="1" flipV="1">
            <a:off x="4846638" y="4554538"/>
            <a:ext cx="1587" cy="708025"/>
          </a:xfrm>
          <a:prstGeom prst="line">
            <a:avLst/>
          </a:prstGeom>
          <a:noFill/>
          <a:ln w="25400">
            <a:solidFill>
              <a:schemeClr val="tx1"/>
            </a:solidFill>
            <a:round/>
            <a:headEnd/>
            <a:tailEnd/>
          </a:ln>
          <a:effectLst>
            <a:outerShdw blurRad="40000" dist="20000" dir="5400000" rotWithShape="0">
              <a:srgbClr val="808080">
                <a:alpha val="37999"/>
              </a:srgbClr>
            </a:outerShdw>
          </a:effectLst>
          <a:extLst>
            <a:ext uri="{909E8E84-426E-40DD-AFC4-6F175D3DCCD1}">
              <a14:hiddenFill xmlns:a="http://schemas.openxmlformats.org/drawingml/2006/main" xmlns:r="http://schemas.openxmlformats.org/officeDocument/2006/relationships" xmlns:p="http://schemas.openxmlformats.org/presentationml/2006/main" xmlns="" xmlns:a14="http://schemas.microsoft.com/office/drawing/2010/main" xmlns:mv="urn:schemas-microsoft-com:mac:vml" xmlns:mc="http://schemas.openxmlformats.org/markup-compatibility/2006">
                <a:noFill/>
              </a14:hiddenFill>
            </a:ext>
          </a:extLst>
        </p:spPr>
      </p:cxnSp>
      <p:cxnSp>
        <p:nvCxnSpPr>
          <p:cNvPr id="391" name="Connecteur droit 390"/>
          <p:cNvCxnSpPr>
            <a:cxnSpLocks noChangeShapeType="1"/>
          </p:cNvCxnSpPr>
          <p:nvPr/>
        </p:nvCxnSpPr>
        <p:spPr bwMode="auto">
          <a:xfrm flipV="1">
            <a:off x="4846638" y="5786438"/>
            <a:ext cx="1587" cy="631825"/>
          </a:xfrm>
          <a:prstGeom prst="line">
            <a:avLst/>
          </a:prstGeom>
          <a:noFill/>
          <a:ln w="25400">
            <a:solidFill>
              <a:schemeClr val="tx1"/>
            </a:solidFill>
            <a:round/>
            <a:headEnd/>
            <a:tailEnd/>
          </a:ln>
          <a:effectLst>
            <a:outerShdw blurRad="40000" dist="20000" dir="5400000" rotWithShape="0">
              <a:srgbClr val="808080">
                <a:alpha val="37999"/>
              </a:srgbClr>
            </a:outerShdw>
          </a:effectLst>
          <a:extLst>
            <a:ext uri="{909E8E84-426E-40DD-AFC4-6F175D3DCCD1}">
              <a14:hiddenFill xmlns:a="http://schemas.openxmlformats.org/drawingml/2006/main" xmlns:r="http://schemas.openxmlformats.org/officeDocument/2006/relationships" xmlns:p="http://schemas.openxmlformats.org/presentationml/2006/main" xmlns="" xmlns:a14="http://schemas.microsoft.com/office/drawing/2010/main" xmlns:mv="urn:schemas-microsoft-com:mac:vml" xmlns:mc="http://schemas.openxmlformats.org/markup-compatibility/2006">
                <a:noFill/>
              </a14:hiddenFill>
            </a:ext>
          </a:extLst>
        </p:spPr>
      </p:cxnSp>
      <p:sp>
        <p:nvSpPr>
          <p:cNvPr id="23580" name="ZoneTexte 394"/>
          <p:cNvSpPr txBox="1">
            <a:spLocks noChangeArrowheads="1"/>
          </p:cNvSpPr>
          <p:nvPr/>
        </p:nvSpPr>
        <p:spPr bwMode="auto">
          <a:xfrm rot="-5400000">
            <a:off x="-1234281" y="1753394"/>
            <a:ext cx="3232150" cy="338138"/>
          </a:xfrm>
          <a:prstGeom prst="rect">
            <a:avLst/>
          </a:prstGeom>
          <a:noFill/>
          <a:ln w="9525">
            <a:noFill/>
            <a:miter lim="800000"/>
            <a:headEnd/>
            <a:tailEnd/>
          </a:ln>
        </p:spPr>
        <p:txBody>
          <a:bodyPr>
            <a:spAutoFit/>
          </a:bodyPr>
          <a:lstStyle/>
          <a:p>
            <a:pPr algn="ctr"/>
            <a:r>
              <a:rPr lang="en-US" altLang="en-US" sz="1600" b="1">
                <a:ea typeface="ＭＳ Ｐゴシック" pitchFamily="34" charset="-128"/>
              </a:rPr>
              <a:t>causas subyacentes</a:t>
            </a:r>
          </a:p>
        </p:txBody>
      </p:sp>
      <p:sp>
        <p:nvSpPr>
          <p:cNvPr id="23581" name="ZoneTexte 396"/>
          <p:cNvSpPr txBox="1">
            <a:spLocks noChangeArrowheads="1"/>
          </p:cNvSpPr>
          <p:nvPr/>
        </p:nvSpPr>
        <p:spPr bwMode="auto">
          <a:xfrm>
            <a:off x="1468438" y="441325"/>
            <a:ext cx="2578100" cy="369888"/>
          </a:xfrm>
          <a:prstGeom prst="rect">
            <a:avLst/>
          </a:prstGeom>
          <a:noFill/>
          <a:ln w="9525">
            <a:noFill/>
            <a:miter lim="800000"/>
            <a:headEnd/>
            <a:tailEnd/>
          </a:ln>
        </p:spPr>
        <p:txBody>
          <a:bodyPr>
            <a:spAutoFit/>
          </a:bodyPr>
          <a:lstStyle/>
          <a:p>
            <a:pPr algn="ctr"/>
            <a:r>
              <a:rPr lang="en-US" altLang="en-US" i="1" dirty="0" err="1">
                <a:solidFill>
                  <a:srgbClr val="FF6600"/>
                </a:solidFill>
                <a:ea typeface="ＭＳ Ｐゴシック" pitchFamily="34" charset="-128"/>
              </a:rPr>
              <a:t>Elementos</a:t>
            </a:r>
            <a:r>
              <a:rPr lang="en-US" altLang="en-US" i="1" dirty="0">
                <a:solidFill>
                  <a:srgbClr val="FF6600"/>
                </a:solidFill>
                <a:ea typeface="ＭＳ Ｐゴシック" pitchFamily="34" charset="-128"/>
              </a:rPr>
              <a:t> de la meta</a:t>
            </a:r>
          </a:p>
        </p:txBody>
      </p:sp>
      <p:sp>
        <p:nvSpPr>
          <p:cNvPr id="23582" name="ZoneTexte 397"/>
          <p:cNvSpPr txBox="1">
            <a:spLocks noChangeArrowheads="1"/>
          </p:cNvSpPr>
          <p:nvPr/>
        </p:nvSpPr>
        <p:spPr bwMode="auto">
          <a:xfrm>
            <a:off x="5607050" y="427038"/>
            <a:ext cx="2576513" cy="369887"/>
          </a:xfrm>
          <a:prstGeom prst="rect">
            <a:avLst/>
          </a:prstGeom>
          <a:noFill/>
          <a:ln w="9525">
            <a:noFill/>
            <a:miter lim="800000"/>
            <a:headEnd/>
            <a:tailEnd/>
          </a:ln>
        </p:spPr>
        <p:txBody>
          <a:bodyPr>
            <a:spAutoFit/>
          </a:bodyPr>
          <a:lstStyle/>
          <a:p>
            <a:pPr algn="ctr"/>
            <a:r>
              <a:rPr lang="en-US" altLang="en-US" i="1" dirty="0" err="1">
                <a:solidFill>
                  <a:srgbClr val="FF6600"/>
                </a:solidFill>
                <a:ea typeface="ＭＳ Ｐゴシック" pitchFamily="34" charset="-128"/>
              </a:rPr>
              <a:t>Elementos</a:t>
            </a:r>
            <a:r>
              <a:rPr lang="en-US" altLang="en-US" i="1" dirty="0">
                <a:solidFill>
                  <a:srgbClr val="FF6600"/>
                </a:solidFill>
                <a:ea typeface="ＭＳ Ｐゴシック" pitchFamily="34" charset="-128"/>
              </a:rPr>
              <a:t> de la meta</a:t>
            </a:r>
          </a:p>
        </p:txBody>
      </p:sp>
      <p:pic>
        <p:nvPicPr>
          <p:cNvPr id="23583" name="Image 194" descr="Screen Shot 2014-10-01 at 21.36.59.png"/>
          <p:cNvPicPr>
            <a:picLocks noChangeAspect="1"/>
          </p:cNvPicPr>
          <p:nvPr/>
        </p:nvPicPr>
        <p:blipFill>
          <a:blip r:embed="rId3" cstate="print"/>
          <a:srcRect/>
          <a:stretch>
            <a:fillRect/>
          </a:stretch>
        </p:blipFill>
        <p:spPr bwMode="auto">
          <a:xfrm>
            <a:off x="1231900" y="800100"/>
            <a:ext cx="722313" cy="469900"/>
          </a:xfrm>
          <a:prstGeom prst="rect">
            <a:avLst/>
          </a:prstGeom>
          <a:noFill/>
          <a:ln w="9525">
            <a:noFill/>
            <a:miter lim="800000"/>
            <a:headEnd/>
            <a:tailEnd/>
          </a:ln>
        </p:spPr>
      </p:pic>
      <p:pic>
        <p:nvPicPr>
          <p:cNvPr id="23584" name="Image 195" descr="Screen Shot 2014-10-01 at 21.36.59.png"/>
          <p:cNvPicPr>
            <a:picLocks noChangeAspect="1"/>
          </p:cNvPicPr>
          <p:nvPr/>
        </p:nvPicPr>
        <p:blipFill>
          <a:blip r:embed="rId3" cstate="print"/>
          <a:srcRect/>
          <a:stretch>
            <a:fillRect/>
          </a:stretch>
        </p:blipFill>
        <p:spPr bwMode="auto">
          <a:xfrm>
            <a:off x="1955800" y="812800"/>
            <a:ext cx="722313" cy="469900"/>
          </a:xfrm>
          <a:prstGeom prst="rect">
            <a:avLst/>
          </a:prstGeom>
          <a:noFill/>
          <a:ln w="9525">
            <a:noFill/>
            <a:miter lim="800000"/>
            <a:headEnd/>
            <a:tailEnd/>
          </a:ln>
        </p:spPr>
      </p:pic>
      <p:pic>
        <p:nvPicPr>
          <p:cNvPr id="23585" name="Image 196" descr="Screen Shot 2014-10-01 at 21.36.59.png"/>
          <p:cNvPicPr>
            <a:picLocks noChangeAspect="1"/>
          </p:cNvPicPr>
          <p:nvPr/>
        </p:nvPicPr>
        <p:blipFill>
          <a:blip r:embed="rId3" cstate="print"/>
          <a:srcRect/>
          <a:stretch>
            <a:fillRect/>
          </a:stretch>
        </p:blipFill>
        <p:spPr bwMode="auto">
          <a:xfrm>
            <a:off x="1231900" y="1384300"/>
            <a:ext cx="722313" cy="469900"/>
          </a:xfrm>
          <a:prstGeom prst="rect">
            <a:avLst/>
          </a:prstGeom>
          <a:noFill/>
          <a:ln w="9525">
            <a:noFill/>
            <a:miter lim="800000"/>
            <a:headEnd/>
            <a:tailEnd/>
          </a:ln>
        </p:spPr>
      </p:pic>
      <p:pic>
        <p:nvPicPr>
          <p:cNvPr id="23586" name="Image 197" descr="Screen Shot 2014-10-01 at 21.36.59.png"/>
          <p:cNvPicPr>
            <a:picLocks noChangeAspect="1"/>
          </p:cNvPicPr>
          <p:nvPr/>
        </p:nvPicPr>
        <p:blipFill>
          <a:blip r:embed="rId3" cstate="print"/>
          <a:srcRect/>
          <a:stretch>
            <a:fillRect/>
          </a:stretch>
        </p:blipFill>
        <p:spPr bwMode="auto">
          <a:xfrm>
            <a:off x="1968500" y="1384300"/>
            <a:ext cx="722313" cy="469900"/>
          </a:xfrm>
          <a:prstGeom prst="rect">
            <a:avLst/>
          </a:prstGeom>
          <a:noFill/>
          <a:ln w="9525">
            <a:noFill/>
            <a:miter lim="800000"/>
            <a:headEnd/>
            <a:tailEnd/>
          </a:ln>
        </p:spPr>
      </p:pic>
      <p:pic>
        <p:nvPicPr>
          <p:cNvPr id="23587" name="Image 198" descr="Screen Shot 2014-10-01 at 21.36.59.png"/>
          <p:cNvPicPr>
            <a:picLocks noChangeAspect="1"/>
          </p:cNvPicPr>
          <p:nvPr/>
        </p:nvPicPr>
        <p:blipFill>
          <a:blip r:embed="rId3" cstate="print"/>
          <a:srcRect/>
          <a:stretch>
            <a:fillRect/>
          </a:stretch>
        </p:blipFill>
        <p:spPr bwMode="auto">
          <a:xfrm>
            <a:off x="2705100" y="1384300"/>
            <a:ext cx="722313" cy="469900"/>
          </a:xfrm>
          <a:prstGeom prst="rect">
            <a:avLst/>
          </a:prstGeom>
          <a:noFill/>
          <a:ln w="9525">
            <a:noFill/>
            <a:miter lim="800000"/>
            <a:headEnd/>
            <a:tailEnd/>
          </a:ln>
        </p:spPr>
      </p:pic>
      <p:pic>
        <p:nvPicPr>
          <p:cNvPr id="23588" name="Image 204" descr="Screen Shot 2014-10-01 at 21.36.59.png"/>
          <p:cNvPicPr>
            <a:picLocks noChangeAspect="1"/>
          </p:cNvPicPr>
          <p:nvPr/>
        </p:nvPicPr>
        <p:blipFill>
          <a:blip r:embed="rId3" cstate="print"/>
          <a:srcRect/>
          <a:stretch>
            <a:fillRect/>
          </a:stretch>
        </p:blipFill>
        <p:spPr bwMode="auto">
          <a:xfrm>
            <a:off x="3441700" y="1384300"/>
            <a:ext cx="722313" cy="469900"/>
          </a:xfrm>
          <a:prstGeom prst="rect">
            <a:avLst/>
          </a:prstGeom>
          <a:noFill/>
          <a:ln w="9525">
            <a:noFill/>
            <a:miter lim="800000"/>
            <a:headEnd/>
            <a:tailEnd/>
          </a:ln>
        </p:spPr>
      </p:pic>
      <p:pic>
        <p:nvPicPr>
          <p:cNvPr id="23589" name="Image 205" descr="Screen Shot 2014-10-01 at 21.36.59.png"/>
          <p:cNvPicPr>
            <a:picLocks noChangeAspect="1"/>
          </p:cNvPicPr>
          <p:nvPr/>
        </p:nvPicPr>
        <p:blipFill>
          <a:blip r:embed="rId3" cstate="print"/>
          <a:srcRect/>
          <a:stretch>
            <a:fillRect/>
          </a:stretch>
        </p:blipFill>
        <p:spPr bwMode="auto">
          <a:xfrm>
            <a:off x="1981200" y="1993900"/>
            <a:ext cx="722313" cy="469900"/>
          </a:xfrm>
          <a:prstGeom prst="rect">
            <a:avLst/>
          </a:prstGeom>
          <a:noFill/>
          <a:ln w="9525">
            <a:noFill/>
            <a:miter lim="800000"/>
            <a:headEnd/>
            <a:tailEnd/>
          </a:ln>
        </p:spPr>
      </p:pic>
      <p:pic>
        <p:nvPicPr>
          <p:cNvPr id="23590" name="Image 206" descr="Screen Shot 2014-10-01 at 21.36.59.png"/>
          <p:cNvPicPr>
            <a:picLocks noChangeAspect="1"/>
          </p:cNvPicPr>
          <p:nvPr/>
        </p:nvPicPr>
        <p:blipFill>
          <a:blip r:embed="rId3" cstate="print"/>
          <a:srcRect/>
          <a:stretch>
            <a:fillRect/>
          </a:stretch>
        </p:blipFill>
        <p:spPr bwMode="auto">
          <a:xfrm>
            <a:off x="1257300" y="2603500"/>
            <a:ext cx="722313" cy="469900"/>
          </a:xfrm>
          <a:prstGeom prst="rect">
            <a:avLst/>
          </a:prstGeom>
          <a:noFill/>
          <a:ln w="9525">
            <a:noFill/>
            <a:miter lim="800000"/>
            <a:headEnd/>
            <a:tailEnd/>
          </a:ln>
        </p:spPr>
      </p:pic>
      <p:pic>
        <p:nvPicPr>
          <p:cNvPr id="23591" name="Image 207" descr="Screen Shot 2014-10-01 at 21.37.41.png"/>
          <p:cNvPicPr>
            <a:picLocks noChangeAspect="1"/>
          </p:cNvPicPr>
          <p:nvPr/>
        </p:nvPicPr>
        <p:blipFill>
          <a:blip r:embed="rId2" cstate="print"/>
          <a:srcRect/>
          <a:stretch>
            <a:fillRect/>
          </a:stretch>
        </p:blipFill>
        <p:spPr bwMode="auto">
          <a:xfrm>
            <a:off x="1244600" y="1997075"/>
            <a:ext cx="735013" cy="517525"/>
          </a:xfrm>
          <a:prstGeom prst="rect">
            <a:avLst/>
          </a:prstGeom>
          <a:noFill/>
          <a:ln w="9525">
            <a:noFill/>
            <a:miter lim="800000"/>
            <a:headEnd/>
            <a:tailEnd/>
          </a:ln>
        </p:spPr>
      </p:pic>
      <p:pic>
        <p:nvPicPr>
          <p:cNvPr id="23592" name="Image 212" descr="Screen Shot 2014-10-01 at 21.36.59.png"/>
          <p:cNvPicPr>
            <a:picLocks noChangeAspect="1"/>
          </p:cNvPicPr>
          <p:nvPr/>
        </p:nvPicPr>
        <p:blipFill>
          <a:blip r:embed="rId3" cstate="print"/>
          <a:srcRect/>
          <a:stretch>
            <a:fillRect/>
          </a:stretch>
        </p:blipFill>
        <p:spPr bwMode="auto">
          <a:xfrm>
            <a:off x="1257300" y="3175000"/>
            <a:ext cx="722313" cy="469900"/>
          </a:xfrm>
          <a:prstGeom prst="rect">
            <a:avLst/>
          </a:prstGeom>
          <a:noFill/>
          <a:ln w="9525">
            <a:noFill/>
            <a:miter lim="800000"/>
            <a:headEnd/>
            <a:tailEnd/>
          </a:ln>
        </p:spPr>
      </p:pic>
      <p:pic>
        <p:nvPicPr>
          <p:cNvPr id="23593" name="Image 214" descr="Screen Shot 2014-10-01 at 21.36.59.png"/>
          <p:cNvPicPr>
            <a:picLocks noChangeAspect="1"/>
          </p:cNvPicPr>
          <p:nvPr/>
        </p:nvPicPr>
        <p:blipFill>
          <a:blip r:embed="rId3" cstate="print"/>
          <a:srcRect/>
          <a:stretch>
            <a:fillRect/>
          </a:stretch>
        </p:blipFill>
        <p:spPr bwMode="auto">
          <a:xfrm>
            <a:off x="1257300" y="3771900"/>
            <a:ext cx="722313" cy="469900"/>
          </a:xfrm>
          <a:prstGeom prst="rect">
            <a:avLst/>
          </a:prstGeom>
          <a:noFill/>
          <a:ln w="9525">
            <a:noFill/>
            <a:miter lim="800000"/>
            <a:headEnd/>
            <a:tailEnd/>
          </a:ln>
        </p:spPr>
      </p:pic>
      <p:pic>
        <p:nvPicPr>
          <p:cNvPr id="23594" name="Image 218" descr="Screen Shot 2014-10-01 at 21.36.59.png"/>
          <p:cNvPicPr>
            <a:picLocks noChangeAspect="1"/>
          </p:cNvPicPr>
          <p:nvPr/>
        </p:nvPicPr>
        <p:blipFill>
          <a:blip r:embed="rId3" cstate="print"/>
          <a:srcRect/>
          <a:stretch>
            <a:fillRect/>
          </a:stretch>
        </p:blipFill>
        <p:spPr bwMode="auto">
          <a:xfrm>
            <a:off x="1993900" y="3771900"/>
            <a:ext cx="722313" cy="469900"/>
          </a:xfrm>
          <a:prstGeom prst="rect">
            <a:avLst/>
          </a:prstGeom>
          <a:noFill/>
          <a:ln w="9525">
            <a:noFill/>
            <a:miter lim="800000"/>
            <a:headEnd/>
            <a:tailEnd/>
          </a:ln>
        </p:spPr>
      </p:pic>
      <p:pic>
        <p:nvPicPr>
          <p:cNvPr id="23595" name="Image 219" descr="Screen Shot 2014-10-01 at 21.37.41.png"/>
          <p:cNvPicPr>
            <a:picLocks noChangeAspect="1"/>
          </p:cNvPicPr>
          <p:nvPr/>
        </p:nvPicPr>
        <p:blipFill>
          <a:blip r:embed="rId2" cstate="print"/>
          <a:srcRect/>
          <a:stretch>
            <a:fillRect/>
          </a:stretch>
        </p:blipFill>
        <p:spPr bwMode="auto">
          <a:xfrm>
            <a:off x="2705100" y="3762375"/>
            <a:ext cx="735013" cy="517525"/>
          </a:xfrm>
          <a:prstGeom prst="rect">
            <a:avLst/>
          </a:prstGeom>
          <a:noFill/>
          <a:ln w="9525">
            <a:noFill/>
            <a:miter lim="800000"/>
            <a:headEnd/>
            <a:tailEnd/>
          </a:ln>
        </p:spPr>
      </p:pic>
      <p:pic>
        <p:nvPicPr>
          <p:cNvPr id="23596" name="Image 220" descr="Screen Shot 2014-10-01 at 21.37.41.png"/>
          <p:cNvPicPr>
            <a:picLocks noChangeAspect="1"/>
          </p:cNvPicPr>
          <p:nvPr/>
        </p:nvPicPr>
        <p:blipFill>
          <a:blip r:embed="rId2" cstate="print"/>
          <a:srcRect/>
          <a:stretch>
            <a:fillRect/>
          </a:stretch>
        </p:blipFill>
        <p:spPr bwMode="auto">
          <a:xfrm>
            <a:off x="3429000" y="3762375"/>
            <a:ext cx="735013" cy="517525"/>
          </a:xfrm>
          <a:prstGeom prst="rect">
            <a:avLst/>
          </a:prstGeom>
          <a:noFill/>
          <a:ln w="9525">
            <a:noFill/>
            <a:miter lim="800000"/>
            <a:headEnd/>
            <a:tailEnd/>
          </a:ln>
        </p:spPr>
      </p:pic>
      <p:pic>
        <p:nvPicPr>
          <p:cNvPr id="23597" name="Image 221" descr="Screen Shot 2014-10-01 at 21.36.59.png"/>
          <p:cNvPicPr>
            <a:picLocks noChangeAspect="1"/>
          </p:cNvPicPr>
          <p:nvPr/>
        </p:nvPicPr>
        <p:blipFill>
          <a:blip r:embed="rId3" cstate="print"/>
          <a:srcRect/>
          <a:stretch>
            <a:fillRect/>
          </a:stretch>
        </p:blipFill>
        <p:spPr bwMode="auto">
          <a:xfrm>
            <a:off x="1231900" y="4381500"/>
            <a:ext cx="722313" cy="469900"/>
          </a:xfrm>
          <a:prstGeom prst="rect">
            <a:avLst/>
          </a:prstGeom>
          <a:noFill/>
          <a:ln w="9525">
            <a:noFill/>
            <a:miter lim="800000"/>
            <a:headEnd/>
            <a:tailEnd/>
          </a:ln>
        </p:spPr>
      </p:pic>
      <p:pic>
        <p:nvPicPr>
          <p:cNvPr id="23598" name="Image 222" descr="Screen Shot 2014-10-01 at 21.36.59.png"/>
          <p:cNvPicPr>
            <a:picLocks noChangeAspect="1"/>
          </p:cNvPicPr>
          <p:nvPr/>
        </p:nvPicPr>
        <p:blipFill>
          <a:blip r:embed="rId3" cstate="print"/>
          <a:srcRect/>
          <a:stretch>
            <a:fillRect/>
          </a:stretch>
        </p:blipFill>
        <p:spPr bwMode="auto">
          <a:xfrm>
            <a:off x="1968500" y="4381500"/>
            <a:ext cx="722313" cy="469900"/>
          </a:xfrm>
          <a:prstGeom prst="rect">
            <a:avLst/>
          </a:prstGeom>
          <a:noFill/>
          <a:ln w="9525">
            <a:noFill/>
            <a:miter lim="800000"/>
            <a:headEnd/>
            <a:tailEnd/>
          </a:ln>
        </p:spPr>
      </p:pic>
      <p:pic>
        <p:nvPicPr>
          <p:cNvPr id="23599" name="Image 223" descr="Screen Shot 2014-10-01 at 21.36.59.png"/>
          <p:cNvPicPr>
            <a:picLocks noChangeAspect="1"/>
          </p:cNvPicPr>
          <p:nvPr/>
        </p:nvPicPr>
        <p:blipFill>
          <a:blip r:embed="rId3" cstate="print"/>
          <a:srcRect/>
          <a:stretch>
            <a:fillRect/>
          </a:stretch>
        </p:blipFill>
        <p:spPr bwMode="auto">
          <a:xfrm>
            <a:off x="2717800" y="4381500"/>
            <a:ext cx="722313" cy="469900"/>
          </a:xfrm>
          <a:prstGeom prst="rect">
            <a:avLst/>
          </a:prstGeom>
          <a:noFill/>
          <a:ln w="9525">
            <a:noFill/>
            <a:miter lim="800000"/>
            <a:headEnd/>
            <a:tailEnd/>
          </a:ln>
        </p:spPr>
      </p:pic>
      <p:grpSp>
        <p:nvGrpSpPr>
          <p:cNvPr id="23600" name="Grouper 224"/>
          <p:cNvGrpSpPr>
            <a:grpSpLocks/>
          </p:cNvGrpSpPr>
          <p:nvPr/>
        </p:nvGrpSpPr>
        <p:grpSpPr bwMode="auto">
          <a:xfrm>
            <a:off x="2006600" y="4902200"/>
            <a:ext cx="698500" cy="647700"/>
            <a:chOff x="863600" y="1598926"/>
            <a:chExt cx="1828800" cy="1804674"/>
          </a:xfrm>
        </p:grpSpPr>
        <p:pic>
          <p:nvPicPr>
            <p:cNvPr id="23649" name="Image 225" descr="Screen Shot 2014-10-01 at 21.37.56.png"/>
            <p:cNvPicPr>
              <a:picLocks noChangeAspect="1"/>
            </p:cNvPicPr>
            <p:nvPr/>
          </p:nvPicPr>
          <p:blipFill>
            <a:blip r:embed="rId4" cstate="print"/>
            <a:srcRect/>
            <a:stretch>
              <a:fillRect/>
            </a:stretch>
          </p:blipFill>
          <p:spPr bwMode="auto">
            <a:xfrm>
              <a:off x="863600" y="1598926"/>
              <a:ext cx="1811868" cy="1766572"/>
            </a:xfrm>
            <a:prstGeom prst="rect">
              <a:avLst/>
            </a:prstGeom>
            <a:noFill/>
            <a:ln w="9525">
              <a:noFill/>
              <a:miter lim="800000"/>
              <a:headEnd/>
              <a:tailEnd/>
            </a:ln>
          </p:spPr>
        </p:pic>
        <p:sp>
          <p:nvSpPr>
            <p:cNvPr id="227" name="Rectangle 226"/>
            <p:cNvSpPr/>
            <p:nvPr/>
          </p:nvSpPr>
          <p:spPr>
            <a:xfrm>
              <a:off x="2201949" y="2894931"/>
              <a:ext cx="490451" cy="35827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28" name="Rectangle 227"/>
            <p:cNvSpPr/>
            <p:nvPr/>
          </p:nvSpPr>
          <p:spPr>
            <a:xfrm>
              <a:off x="1117139" y="3319560"/>
              <a:ext cx="1371600" cy="8404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grpSp>
      <p:pic>
        <p:nvPicPr>
          <p:cNvPr id="23601" name="Image 228" descr="Screen Shot 2014-10-01 at 21.36.59.png"/>
          <p:cNvPicPr>
            <a:picLocks noChangeAspect="1"/>
          </p:cNvPicPr>
          <p:nvPr/>
        </p:nvPicPr>
        <p:blipFill>
          <a:blip r:embed="rId3" cstate="print"/>
          <a:srcRect/>
          <a:stretch>
            <a:fillRect/>
          </a:stretch>
        </p:blipFill>
        <p:spPr bwMode="auto">
          <a:xfrm>
            <a:off x="1219200" y="5575300"/>
            <a:ext cx="722313" cy="469900"/>
          </a:xfrm>
          <a:prstGeom prst="rect">
            <a:avLst/>
          </a:prstGeom>
          <a:noFill/>
          <a:ln w="9525">
            <a:noFill/>
            <a:miter lim="800000"/>
            <a:headEnd/>
            <a:tailEnd/>
          </a:ln>
        </p:spPr>
      </p:pic>
      <p:pic>
        <p:nvPicPr>
          <p:cNvPr id="23602" name="Image 229" descr="Screen Shot 2014-10-01 at 21.36.59.png"/>
          <p:cNvPicPr>
            <a:picLocks noChangeAspect="1"/>
          </p:cNvPicPr>
          <p:nvPr/>
        </p:nvPicPr>
        <p:blipFill>
          <a:blip r:embed="rId3" cstate="print"/>
          <a:srcRect/>
          <a:stretch>
            <a:fillRect/>
          </a:stretch>
        </p:blipFill>
        <p:spPr bwMode="auto">
          <a:xfrm>
            <a:off x="1955800" y="5575300"/>
            <a:ext cx="722313" cy="469900"/>
          </a:xfrm>
          <a:prstGeom prst="rect">
            <a:avLst/>
          </a:prstGeom>
          <a:noFill/>
          <a:ln w="9525">
            <a:noFill/>
            <a:miter lim="800000"/>
            <a:headEnd/>
            <a:tailEnd/>
          </a:ln>
        </p:spPr>
      </p:pic>
      <p:pic>
        <p:nvPicPr>
          <p:cNvPr id="23603" name="Image 230" descr="Screen Shot 2014-10-01 at 21.36.59.png"/>
          <p:cNvPicPr>
            <a:picLocks noChangeAspect="1"/>
          </p:cNvPicPr>
          <p:nvPr/>
        </p:nvPicPr>
        <p:blipFill>
          <a:blip r:embed="rId3" cstate="print"/>
          <a:srcRect/>
          <a:stretch>
            <a:fillRect/>
          </a:stretch>
        </p:blipFill>
        <p:spPr bwMode="auto">
          <a:xfrm>
            <a:off x="2705100" y="5575300"/>
            <a:ext cx="722313" cy="469900"/>
          </a:xfrm>
          <a:prstGeom prst="rect">
            <a:avLst/>
          </a:prstGeom>
          <a:noFill/>
          <a:ln w="9525">
            <a:noFill/>
            <a:miter lim="800000"/>
            <a:headEnd/>
            <a:tailEnd/>
          </a:ln>
        </p:spPr>
      </p:pic>
      <p:pic>
        <p:nvPicPr>
          <p:cNvPr id="23604" name="Image 231" descr="Screen Shot 2014-10-01 at 21.37.41.png"/>
          <p:cNvPicPr>
            <a:picLocks noChangeAspect="1"/>
          </p:cNvPicPr>
          <p:nvPr/>
        </p:nvPicPr>
        <p:blipFill>
          <a:blip r:embed="rId2" cstate="print"/>
          <a:srcRect/>
          <a:stretch>
            <a:fillRect/>
          </a:stretch>
        </p:blipFill>
        <p:spPr bwMode="auto">
          <a:xfrm>
            <a:off x="3403600" y="5565775"/>
            <a:ext cx="735013" cy="517525"/>
          </a:xfrm>
          <a:prstGeom prst="rect">
            <a:avLst/>
          </a:prstGeom>
          <a:noFill/>
          <a:ln w="9525">
            <a:noFill/>
            <a:miter lim="800000"/>
            <a:headEnd/>
            <a:tailEnd/>
          </a:ln>
        </p:spPr>
      </p:pic>
      <p:grpSp>
        <p:nvGrpSpPr>
          <p:cNvPr id="23605" name="Grouper 232"/>
          <p:cNvGrpSpPr>
            <a:grpSpLocks/>
          </p:cNvGrpSpPr>
          <p:nvPr/>
        </p:nvGrpSpPr>
        <p:grpSpPr bwMode="auto">
          <a:xfrm>
            <a:off x="1244600" y="6070600"/>
            <a:ext cx="698500" cy="647700"/>
            <a:chOff x="863600" y="1598926"/>
            <a:chExt cx="1828800" cy="1804674"/>
          </a:xfrm>
        </p:grpSpPr>
        <p:pic>
          <p:nvPicPr>
            <p:cNvPr id="23646" name="Image 233" descr="Screen Shot 2014-10-01 at 21.37.56.png"/>
            <p:cNvPicPr>
              <a:picLocks noChangeAspect="1"/>
            </p:cNvPicPr>
            <p:nvPr/>
          </p:nvPicPr>
          <p:blipFill>
            <a:blip r:embed="rId4" cstate="print"/>
            <a:srcRect/>
            <a:stretch>
              <a:fillRect/>
            </a:stretch>
          </p:blipFill>
          <p:spPr bwMode="auto">
            <a:xfrm>
              <a:off x="863600" y="1598926"/>
              <a:ext cx="1811868" cy="1766572"/>
            </a:xfrm>
            <a:prstGeom prst="rect">
              <a:avLst/>
            </a:prstGeom>
            <a:noFill/>
            <a:ln w="9525">
              <a:noFill/>
              <a:miter lim="800000"/>
              <a:headEnd/>
              <a:tailEnd/>
            </a:ln>
          </p:spPr>
        </p:pic>
        <p:sp>
          <p:nvSpPr>
            <p:cNvPr id="235" name="Rectangle 234"/>
            <p:cNvSpPr/>
            <p:nvPr/>
          </p:nvSpPr>
          <p:spPr>
            <a:xfrm>
              <a:off x="2201949" y="2894931"/>
              <a:ext cx="490451" cy="35827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6" name="Rectangle 235"/>
            <p:cNvSpPr/>
            <p:nvPr/>
          </p:nvSpPr>
          <p:spPr>
            <a:xfrm>
              <a:off x="1117139" y="3319560"/>
              <a:ext cx="1371600" cy="8404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grpSp>
      <p:grpSp>
        <p:nvGrpSpPr>
          <p:cNvPr id="23606" name="Grouper 236"/>
          <p:cNvGrpSpPr>
            <a:grpSpLocks/>
          </p:cNvGrpSpPr>
          <p:nvPr/>
        </p:nvGrpSpPr>
        <p:grpSpPr bwMode="auto">
          <a:xfrm>
            <a:off x="2743200" y="3136900"/>
            <a:ext cx="698500" cy="647700"/>
            <a:chOff x="863600" y="1598926"/>
            <a:chExt cx="1828800" cy="1804674"/>
          </a:xfrm>
        </p:grpSpPr>
        <p:pic>
          <p:nvPicPr>
            <p:cNvPr id="23643" name="Image 237" descr="Screen Shot 2014-10-01 at 21.37.56.png"/>
            <p:cNvPicPr>
              <a:picLocks noChangeAspect="1"/>
            </p:cNvPicPr>
            <p:nvPr/>
          </p:nvPicPr>
          <p:blipFill>
            <a:blip r:embed="rId4" cstate="print"/>
            <a:srcRect/>
            <a:stretch>
              <a:fillRect/>
            </a:stretch>
          </p:blipFill>
          <p:spPr bwMode="auto">
            <a:xfrm>
              <a:off x="863600" y="1598926"/>
              <a:ext cx="1811868" cy="1766572"/>
            </a:xfrm>
            <a:prstGeom prst="rect">
              <a:avLst/>
            </a:prstGeom>
            <a:noFill/>
            <a:ln w="9525">
              <a:noFill/>
              <a:miter lim="800000"/>
              <a:headEnd/>
              <a:tailEnd/>
            </a:ln>
          </p:spPr>
        </p:pic>
        <p:sp>
          <p:nvSpPr>
            <p:cNvPr id="239" name="Rectangle 238"/>
            <p:cNvSpPr/>
            <p:nvPr/>
          </p:nvSpPr>
          <p:spPr>
            <a:xfrm>
              <a:off x="2201949" y="2894931"/>
              <a:ext cx="490451" cy="35827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40" name="Rectangle 239"/>
            <p:cNvSpPr/>
            <p:nvPr/>
          </p:nvSpPr>
          <p:spPr>
            <a:xfrm>
              <a:off x="1117139" y="3319560"/>
              <a:ext cx="1371600" cy="8404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grpSp>
      <p:pic>
        <p:nvPicPr>
          <p:cNvPr id="23607" name="Image 240" descr="Screen Shot 2014-10-01 at 21.37.41.png"/>
          <p:cNvPicPr>
            <a:picLocks noChangeAspect="1"/>
          </p:cNvPicPr>
          <p:nvPr/>
        </p:nvPicPr>
        <p:blipFill>
          <a:blip r:embed="rId2" cstate="print"/>
          <a:srcRect/>
          <a:stretch>
            <a:fillRect/>
          </a:stretch>
        </p:blipFill>
        <p:spPr bwMode="auto">
          <a:xfrm>
            <a:off x="1993900" y="2593975"/>
            <a:ext cx="735013" cy="517525"/>
          </a:xfrm>
          <a:prstGeom prst="rect">
            <a:avLst/>
          </a:prstGeom>
          <a:noFill/>
          <a:ln w="9525">
            <a:noFill/>
            <a:miter lim="800000"/>
            <a:headEnd/>
            <a:tailEnd/>
          </a:ln>
        </p:spPr>
      </p:pic>
      <p:pic>
        <p:nvPicPr>
          <p:cNvPr id="23608" name="Image 241" descr="Screen Shot 2014-10-01 at 21.36.40.png"/>
          <p:cNvPicPr>
            <a:picLocks noChangeAspect="1"/>
          </p:cNvPicPr>
          <p:nvPr/>
        </p:nvPicPr>
        <p:blipFill>
          <a:blip r:embed="rId5" cstate="print"/>
          <a:srcRect/>
          <a:stretch>
            <a:fillRect/>
          </a:stretch>
        </p:blipFill>
        <p:spPr bwMode="auto">
          <a:xfrm>
            <a:off x="5575300" y="809625"/>
            <a:ext cx="711200" cy="460375"/>
          </a:xfrm>
          <a:prstGeom prst="rect">
            <a:avLst/>
          </a:prstGeom>
          <a:noFill/>
          <a:ln w="9525">
            <a:noFill/>
            <a:miter lim="800000"/>
            <a:headEnd/>
            <a:tailEnd/>
          </a:ln>
        </p:spPr>
      </p:pic>
      <p:pic>
        <p:nvPicPr>
          <p:cNvPr id="23609" name="Image 251" descr="Screen Shot 2014-10-01 at 21.36.59.png"/>
          <p:cNvPicPr>
            <a:picLocks noChangeAspect="1"/>
          </p:cNvPicPr>
          <p:nvPr/>
        </p:nvPicPr>
        <p:blipFill>
          <a:blip r:embed="rId3" cstate="print"/>
          <a:srcRect/>
          <a:stretch>
            <a:fillRect/>
          </a:stretch>
        </p:blipFill>
        <p:spPr bwMode="auto">
          <a:xfrm>
            <a:off x="6299200" y="800100"/>
            <a:ext cx="722313" cy="469900"/>
          </a:xfrm>
          <a:prstGeom prst="rect">
            <a:avLst/>
          </a:prstGeom>
          <a:noFill/>
          <a:ln w="9525">
            <a:noFill/>
            <a:miter lim="800000"/>
            <a:headEnd/>
            <a:tailEnd/>
          </a:ln>
        </p:spPr>
      </p:pic>
      <p:pic>
        <p:nvPicPr>
          <p:cNvPr id="23610" name="Image 252" descr="Screen Shot 2014-10-01 at 21.36.59.png"/>
          <p:cNvPicPr>
            <a:picLocks noChangeAspect="1"/>
          </p:cNvPicPr>
          <p:nvPr/>
        </p:nvPicPr>
        <p:blipFill>
          <a:blip r:embed="rId3" cstate="print"/>
          <a:srcRect/>
          <a:stretch>
            <a:fillRect/>
          </a:stretch>
        </p:blipFill>
        <p:spPr bwMode="auto">
          <a:xfrm>
            <a:off x="7035800" y="800100"/>
            <a:ext cx="722313" cy="469900"/>
          </a:xfrm>
          <a:prstGeom prst="rect">
            <a:avLst/>
          </a:prstGeom>
          <a:noFill/>
          <a:ln w="9525">
            <a:noFill/>
            <a:miter lim="800000"/>
            <a:headEnd/>
            <a:tailEnd/>
          </a:ln>
        </p:spPr>
      </p:pic>
      <p:pic>
        <p:nvPicPr>
          <p:cNvPr id="23611" name="Image 253" descr="Screen Shot 2014-10-01 at 21.36.59.png"/>
          <p:cNvPicPr>
            <a:picLocks noChangeAspect="1"/>
          </p:cNvPicPr>
          <p:nvPr/>
        </p:nvPicPr>
        <p:blipFill>
          <a:blip r:embed="rId3" cstate="print"/>
          <a:srcRect/>
          <a:stretch>
            <a:fillRect/>
          </a:stretch>
        </p:blipFill>
        <p:spPr bwMode="auto">
          <a:xfrm>
            <a:off x="7785100" y="800100"/>
            <a:ext cx="722313" cy="469900"/>
          </a:xfrm>
          <a:prstGeom prst="rect">
            <a:avLst/>
          </a:prstGeom>
          <a:noFill/>
          <a:ln w="9525">
            <a:noFill/>
            <a:miter lim="800000"/>
            <a:headEnd/>
            <a:tailEnd/>
          </a:ln>
        </p:spPr>
      </p:pic>
      <p:pic>
        <p:nvPicPr>
          <p:cNvPr id="23612" name="Image 254" descr="Screen Shot 2014-10-01 at 21.37.41.png"/>
          <p:cNvPicPr>
            <a:picLocks noChangeAspect="1"/>
          </p:cNvPicPr>
          <p:nvPr/>
        </p:nvPicPr>
        <p:blipFill>
          <a:blip r:embed="rId2" cstate="print"/>
          <a:srcRect/>
          <a:stretch>
            <a:fillRect/>
          </a:stretch>
        </p:blipFill>
        <p:spPr bwMode="auto">
          <a:xfrm>
            <a:off x="5549900" y="1323975"/>
            <a:ext cx="735013" cy="517525"/>
          </a:xfrm>
          <a:prstGeom prst="rect">
            <a:avLst/>
          </a:prstGeom>
          <a:noFill/>
          <a:ln w="9525">
            <a:noFill/>
            <a:miter lim="800000"/>
            <a:headEnd/>
            <a:tailEnd/>
          </a:ln>
        </p:spPr>
      </p:pic>
      <p:grpSp>
        <p:nvGrpSpPr>
          <p:cNvPr id="23613" name="Grouper 255"/>
          <p:cNvGrpSpPr>
            <a:grpSpLocks/>
          </p:cNvGrpSpPr>
          <p:nvPr/>
        </p:nvGrpSpPr>
        <p:grpSpPr bwMode="auto">
          <a:xfrm>
            <a:off x="6324600" y="1257300"/>
            <a:ext cx="698500" cy="647700"/>
            <a:chOff x="863600" y="1598926"/>
            <a:chExt cx="1828800" cy="1804674"/>
          </a:xfrm>
        </p:grpSpPr>
        <p:pic>
          <p:nvPicPr>
            <p:cNvPr id="23640" name="Image 256" descr="Screen Shot 2014-10-01 at 21.37.56.png"/>
            <p:cNvPicPr>
              <a:picLocks noChangeAspect="1"/>
            </p:cNvPicPr>
            <p:nvPr/>
          </p:nvPicPr>
          <p:blipFill>
            <a:blip r:embed="rId4" cstate="print"/>
            <a:srcRect/>
            <a:stretch>
              <a:fillRect/>
            </a:stretch>
          </p:blipFill>
          <p:spPr bwMode="auto">
            <a:xfrm>
              <a:off x="863600" y="1598926"/>
              <a:ext cx="1811868" cy="1766572"/>
            </a:xfrm>
            <a:prstGeom prst="rect">
              <a:avLst/>
            </a:prstGeom>
            <a:noFill/>
            <a:ln w="9525">
              <a:noFill/>
              <a:miter lim="800000"/>
              <a:headEnd/>
              <a:tailEnd/>
            </a:ln>
          </p:spPr>
        </p:pic>
        <p:sp>
          <p:nvSpPr>
            <p:cNvPr id="263" name="Rectangle 262"/>
            <p:cNvSpPr/>
            <p:nvPr/>
          </p:nvSpPr>
          <p:spPr>
            <a:xfrm>
              <a:off x="2201949" y="2894931"/>
              <a:ext cx="490451" cy="35827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64" name="Rectangle 263"/>
            <p:cNvSpPr/>
            <p:nvPr/>
          </p:nvSpPr>
          <p:spPr>
            <a:xfrm>
              <a:off x="1117139" y="3319560"/>
              <a:ext cx="1371600" cy="8404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grpSp>
      <p:pic>
        <p:nvPicPr>
          <p:cNvPr id="23614" name="Image 264" descr="Screen Shot 2014-10-01 at 21.36.59.png"/>
          <p:cNvPicPr>
            <a:picLocks noChangeAspect="1"/>
          </p:cNvPicPr>
          <p:nvPr/>
        </p:nvPicPr>
        <p:blipFill>
          <a:blip r:embed="rId3" cstate="print"/>
          <a:srcRect/>
          <a:stretch>
            <a:fillRect/>
          </a:stretch>
        </p:blipFill>
        <p:spPr bwMode="auto">
          <a:xfrm>
            <a:off x="5562600" y="1968500"/>
            <a:ext cx="722313" cy="469900"/>
          </a:xfrm>
          <a:prstGeom prst="rect">
            <a:avLst/>
          </a:prstGeom>
          <a:noFill/>
          <a:ln w="9525">
            <a:noFill/>
            <a:miter lim="800000"/>
            <a:headEnd/>
            <a:tailEnd/>
          </a:ln>
        </p:spPr>
      </p:pic>
      <p:pic>
        <p:nvPicPr>
          <p:cNvPr id="23615" name="Image 265" descr="Screen Shot 2014-10-01 at 21.36.59.png"/>
          <p:cNvPicPr>
            <a:picLocks noChangeAspect="1"/>
          </p:cNvPicPr>
          <p:nvPr/>
        </p:nvPicPr>
        <p:blipFill>
          <a:blip r:embed="rId3" cstate="print"/>
          <a:srcRect/>
          <a:stretch>
            <a:fillRect/>
          </a:stretch>
        </p:blipFill>
        <p:spPr bwMode="auto">
          <a:xfrm>
            <a:off x="6299200" y="1968500"/>
            <a:ext cx="722313" cy="469900"/>
          </a:xfrm>
          <a:prstGeom prst="rect">
            <a:avLst/>
          </a:prstGeom>
          <a:noFill/>
          <a:ln w="9525">
            <a:noFill/>
            <a:miter lim="800000"/>
            <a:headEnd/>
            <a:tailEnd/>
          </a:ln>
        </p:spPr>
      </p:pic>
      <p:pic>
        <p:nvPicPr>
          <p:cNvPr id="23616" name="Image 266" descr="Screen Shot 2014-10-01 at 21.37.41.png"/>
          <p:cNvPicPr>
            <a:picLocks noChangeAspect="1"/>
          </p:cNvPicPr>
          <p:nvPr/>
        </p:nvPicPr>
        <p:blipFill>
          <a:blip r:embed="rId2" cstate="print"/>
          <a:srcRect/>
          <a:stretch>
            <a:fillRect/>
          </a:stretch>
        </p:blipFill>
        <p:spPr bwMode="auto">
          <a:xfrm>
            <a:off x="7010400" y="1958975"/>
            <a:ext cx="735013" cy="517525"/>
          </a:xfrm>
          <a:prstGeom prst="rect">
            <a:avLst/>
          </a:prstGeom>
          <a:noFill/>
          <a:ln w="9525">
            <a:noFill/>
            <a:miter lim="800000"/>
            <a:headEnd/>
            <a:tailEnd/>
          </a:ln>
        </p:spPr>
      </p:pic>
      <p:pic>
        <p:nvPicPr>
          <p:cNvPr id="23617" name="Image 267" descr="Screen Shot 2014-10-01 at 21.36.59.png"/>
          <p:cNvPicPr>
            <a:picLocks noChangeAspect="1"/>
          </p:cNvPicPr>
          <p:nvPr/>
        </p:nvPicPr>
        <p:blipFill>
          <a:blip r:embed="rId3" cstate="print"/>
          <a:srcRect/>
          <a:stretch>
            <a:fillRect/>
          </a:stretch>
        </p:blipFill>
        <p:spPr bwMode="auto">
          <a:xfrm>
            <a:off x="8356600" y="1968500"/>
            <a:ext cx="722313" cy="469900"/>
          </a:xfrm>
          <a:prstGeom prst="rect">
            <a:avLst/>
          </a:prstGeom>
          <a:noFill/>
          <a:ln w="9525">
            <a:noFill/>
            <a:miter lim="800000"/>
            <a:headEnd/>
            <a:tailEnd/>
          </a:ln>
        </p:spPr>
      </p:pic>
      <p:pic>
        <p:nvPicPr>
          <p:cNvPr id="23618" name="Image 277" descr="Screen Shot 2014-10-01 at 21.37.41.png"/>
          <p:cNvPicPr>
            <a:picLocks noChangeAspect="1"/>
          </p:cNvPicPr>
          <p:nvPr/>
        </p:nvPicPr>
        <p:blipFill>
          <a:blip r:embed="rId2" cstate="print"/>
          <a:srcRect/>
          <a:stretch>
            <a:fillRect/>
          </a:stretch>
        </p:blipFill>
        <p:spPr bwMode="auto">
          <a:xfrm>
            <a:off x="5549900" y="2543175"/>
            <a:ext cx="735013" cy="517525"/>
          </a:xfrm>
          <a:prstGeom prst="rect">
            <a:avLst/>
          </a:prstGeom>
          <a:noFill/>
          <a:ln w="9525">
            <a:noFill/>
            <a:miter lim="800000"/>
            <a:headEnd/>
            <a:tailEnd/>
          </a:ln>
        </p:spPr>
      </p:pic>
      <p:grpSp>
        <p:nvGrpSpPr>
          <p:cNvPr id="23619" name="Grouper 278"/>
          <p:cNvGrpSpPr>
            <a:grpSpLocks/>
          </p:cNvGrpSpPr>
          <p:nvPr/>
        </p:nvGrpSpPr>
        <p:grpSpPr bwMode="auto">
          <a:xfrm>
            <a:off x="6311900" y="2514600"/>
            <a:ext cx="698500" cy="647700"/>
            <a:chOff x="863600" y="1598926"/>
            <a:chExt cx="1828800" cy="1804674"/>
          </a:xfrm>
        </p:grpSpPr>
        <p:pic>
          <p:nvPicPr>
            <p:cNvPr id="23637" name="Image 279" descr="Screen Shot 2014-10-01 at 21.37.56.png"/>
            <p:cNvPicPr>
              <a:picLocks noChangeAspect="1"/>
            </p:cNvPicPr>
            <p:nvPr/>
          </p:nvPicPr>
          <p:blipFill>
            <a:blip r:embed="rId4" cstate="print"/>
            <a:srcRect/>
            <a:stretch>
              <a:fillRect/>
            </a:stretch>
          </p:blipFill>
          <p:spPr bwMode="auto">
            <a:xfrm>
              <a:off x="863600" y="1598926"/>
              <a:ext cx="1811868" cy="1766572"/>
            </a:xfrm>
            <a:prstGeom prst="rect">
              <a:avLst/>
            </a:prstGeom>
            <a:noFill/>
            <a:ln w="9525">
              <a:noFill/>
              <a:miter lim="800000"/>
              <a:headEnd/>
              <a:tailEnd/>
            </a:ln>
          </p:spPr>
        </p:pic>
        <p:sp>
          <p:nvSpPr>
            <p:cNvPr id="281" name="Rectangle 280"/>
            <p:cNvSpPr/>
            <p:nvPr/>
          </p:nvSpPr>
          <p:spPr>
            <a:xfrm>
              <a:off x="2201949" y="2894931"/>
              <a:ext cx="490451" cy="35827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82" name="Rectangle 281"/>
            <p:cNvSpPr/>
            <p:nvPr/>
          </p:nvSpPr>
          <p:spPr>
            <a:xfrm>
              <a:off x="1117139" y="3319560"/>
              <a:ext cx="1371600" cy="8404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grpSp>
      <p:pic>
        <p:nvPicPr>
          <p:cNvPr id="23620" name="Image 282" descr="Screen Shot 2014-10-01 at 21.37.41.png"/>
          <p:cNvPicPr>
            <a:picLocks noChangeAspect="1"/>
          </p:cNvPicPr>
          <p:nvPr/>
        </p:nvPicPr>
        <p:blipFill>
          <a:blip r:embed="rId2" cstate="print"/>
          <a:srcRect/>
          <a:stretch>
            <a:fillRect/>
          </a:stretch>
        </p:blipFill>
        <p:spPr bwMode="auto">
          <a:xfrm>
            <a:off x="5549900" y="3127375"/>
            <a:ext cx="735013" cy="517525"/>
          </a:xfrm>
          <a:prstGeom prst="rect">
            <a:avLst/>
          </a:prstGeom>
          <a:noFill/>
          <a:ln w="9525">
            <a:noFill/>
            <a:miter lim="800000"/>
            <a:headEnd/>
            <a:tailEnd/>
          </a:ln>
        </p:spPr>
      </p:pic>
      <p:pic>
        <p:nvPicPr>
          <p:cNvPr id="23621" name="Image 284" descr="Screen Shot 2014-10-01 at 21.36.24.png"/>
          <p:cNvPicPr>
            <a:picLocks noChangeAspect="1"/>
          </p:cNvPicPr>
          <p:nvPr/>
        </p:nvPicPr>
        <p:blipFill>
          <a:blip r:embed="rId6" cstate="print"/>
          <a:srcRect/>
          <a:stretch>
            <a:fillRect/>
          </a:stretch>
        </p:blipFill>
        <p:spPr bwMode="auto">
          <a:xfrm>
            <a:off x="5600700" y="3714750"/>
            <a:ext cx="660400" cy="569913"/>
          </a:xfrm>
          <a:prstGeom prst="rect">
            <a:avLst/>
          </a:prstGeom>
          <a:noFill/>
          <a:ln w="9525">
            <a:noFill/>
            <a:miter lim="800000"/>
            <a:headEnd/>
            <a:tailEnd/>
          </a:ln>
        </p:spPr>
      </p:pic>
      <p:pic>
        <p:nvPicPr>
          <p:cNvPr id="23622" name="Image 285" descr="Screen Shot 2014-10-01 at 21.36.40.png"/>
          <p:cNvPicPr>
            <a:picLocks noChangeAspect="1"/>
          </p:cNvPicPr>
          <p:nvPr/>
        </p:nvPicPr>
        <p:blipFill>
          <a:blip r:embed="rId5" cstate="print"/>
          <a:srcRect/>
          <a:stretch>
            <a:fillRect/>
          </a:stretch>
        </p:blipFill>
        <p:spPr bwMode="auto">
          <a:xfrm>
            <a:off x="6299200" y="3756025"/>
            <a:ext cx="711200" cy="460375"/>
          </a:xfrm>
          <a:prstGeom prst="rect">
            <a:avLst/>
          </a:prstGeom>
          <a:noFill/>
          <a:ln w="9525">
            <a:noFill/>
            <a:miter lim="800000"/>
            <a:headEnd/>
            <a:tailEnd/>
          </a:ln>
        </p:spPr>
      </p:pic>
      <p:pic>
        <p:nvPicPr>
          <p:cNvPr id="23623" name="Image 286" descr="Screen Shot 2014-10-01 at 21.36.40.png"/>
          <p:cNvPicPr>
            <a:picLocks noChangeAspect="1"/>
          </p:cNvPicPr>
          <p:nvPr/>
        </p:nvPicPr>
        <p:blipFill>
          <a:blip r:embed="rId5" cstate="print"/>
          <a:srcRect/>
          <a:stretch>
            <a:fillRect/>
          </a:stretch>
        </p:blipFill>
        <p:spPr bwMode="auto">
          <a:xfrm>
            <a:off x="5537200" y="4378325"/>
            <a:ext cx="711200" cy="460375"/>
          </a:xfrm>
          <a:prstGeom prst="rect">
            <a:avLst/>
          </a:prstGeom>
          <a:noFill/>
          <a:ln w="9525">
            <a:noFill/>
            <a:miter lim="800000"/>
            <a:headEnd/>
            <a:tailEnd/>
          </a:ln>
        </p:spPr>
      </p:pic>
      <p:pic>
        <p:nvPicPr>
          <p:cNvPr id="23624" name="Image 287" descr="Screen Shot 2014-10-01 at 21.36.59.png"/>
          <p:cNvPicPr>
            <a:picLocks noChangeAspect="1"/>
          </p:cNvPicPr>
          <p:nvPr/>
        </p:nvPicPr>
        <p:blipFill>
          <a:blip r:embed="rId3" cstate="print"/>
          <a:srcRect/>
          <a:stretch>
            <a:fillRect/>
          </a:stretch>
        </p:blipFill>
        <p:spPr bwMode="auto">
          <a:xfrm>
            <a:off x="6286500" y="4368800"/>
            <a:ext cx="722313" cy="469900"/>
          </a:xfrm>
          <a:prstGeom prst="rect">
            <a:avLst/>
          </a:prstGeom>
          <a:noFill/>
          <a:ln w="9525">
            <a:noFill/>
            <a:miter lim="800000"/>
            <a:headEnd/>
            <a:tailEnd/>
          </a:ln>
        </p:spPr>
      </p:pic>
      <p:pic>
        <p:nvPicPr>
          <p:cNvPr id="23625" name="Image 288" descr="Screen Shot 2014-10-01 at 21.36.59.png"/>
          <p:cNvPicPr>
            <a:picLocks noChangeAspect="1"/>
          </p:cNvPicPr>
          <p:nvPr/>
        </p:nvPicPr>
        <p:blipFill>
          <a:blip r:embed="rId3" cstate="print"/>
          <a:srcRect/>
          <a:stretch>
            <a:fillRect/>
          </a:stretch>
        </p:blipFill>
        <p:spPr bwMode="auto">
          <a:xfrm>
            <a:off x="7023100" y="4368800"/>
            <a:ext cx="722313" cy="469900"/>
          </a:xfrm>
          <a:prstGeom prst="rect">
            <a:avLst/>
          </a:prstGeom>
          <a:noFill/>
          <a:ln w="9525">
            <a:noFill/>
            <a:miter lim="800000"/>
            <a:headEnd/>
            <a:tailEnd/>
          </a:ln>
        </p:spPr>
      </p:pic>
      <p:pic>
        <p:nvPicPr>
          <p:cNvPr id="23626" name="Image 289" descr="Screen Shot 2014-10-01 at 21.36.59.png"/>
          <p:cNvPicPr>
            <a:picLocks noChangeAspect="1"/>
          </p:cNvPicPr>
          <p:nvPr/>
        </p:nvPicPr>
        <p:blipFill>
          <a:blip r:embed="rId3" cstate="print"/>
          <a:srcRect/>
          <a:stretch>
            <a:fillRect/>
          </a:stretch>
        </p:blipFill>
        <p:spPr bwMode="auto">
          <a:xfrm>
            <a:off x="5537200" y="4965700"/>
            <a:ext cx="722313" cy="469900"/>
          </a:xfrm>
          <a:prstGeom prst="rect">
            <a:avLst/>
          </a:prstGeom>
          <a:noFill/>
          <a:ln w="9525">
            <a:noFill/>
            <a:miter lim="800000"/>
            <a:headEnd/>
            <a:tailEnd/>
          </a:ln>
        </p:spPr>
      </p:pic>
      <p:pic>
        <p:nvPicPr>
          <p:cNvPr id="23627" name="Image 293" descr="Screen Shot 2014-10-01 at 21.36.59.png"/>
          <p:cNvPicPr>
            <a:picLocks noChangeAspect="1"/>
          </p:cNvPicPr>
          <p:nvPr/>
        </p:nvPicPr>
        <p:blipFill>
          <a:blip r:embed="rId3" cstate="print"/>
          <a:srcRect/>
          <a:stretch>
            <a:fillRect/>
          </a:stretch>
        </p:blipFill>
        <p:spPr bwMode="auto">
          <a:xfrm>
            <a:off x="6273800" y="4965700"/>
            <a:ext cx="722313" cy="469900"/>
          </a:xfrm>
          <a:prstGeom prst="rect">
            <a:avLst/>
          </a:prstGeom>
          <a:noFill/>
          <a:ln w="9525">
            <a:noFill/>
            <a:miter lim="800000"/>
            <a:headEnd/>
            <a:tailEnd/>
          </a:ln>
        </p:spPr>
      </p:pic>
      <p:pic>
        <p:nvPicPr>
          <p:cNvPr id="23628" name="Image 294" descr="Screen Shot 2014-10-01 at 21.36.59.png"/>
          <p:cNvPicPr>
            <a:picLocks noChangeAspect="1"/>
          </p:cNvPicPr>
          <p:nvPr/>
        </p:nvPicPr>
        <p:blipFill>
          <a:blip r:embed="rId3" cstate="print"/>
          <a:srcRect/>
          <a:stretch>
            <a:fillRect/>
          </a:stretch>
        </p:blipFill>
        <p:spPr bwMode="auto">
          <a:xfrm>
            <a:off x="7023100" y="4965700"/>
            <a:ext cx="722313" cy="469900"/>
          </a:xfrm>
          <a:prstGeom prst="rect">
            <a:avLst/>
          </a:prstGeom>
          <a:noFill/>
          <a:ln w="9525">
            <a:noFill/>
            <a:miter lim="800000"/>
            <a:headEnd/>
            <a:tailEnd/>
          </a:ln>
        </p:spPr>
      </p:pic>
      <p:pic>
        <p:nvPicPr>
          <p:cNvPr id="23629" name="Image 295" descr="Screen Shot 2014-10-01 at 21.36.40.png"/>
          <p:cNvPicPr>
            <a:picLocks noChangeAspect="1"/>
          </p:cNvPicPr>
          <p:nvPr/>
        </p:nvPicPr>
        <p:blipFill>
          <a:blip r:embed="rId5" cstate="print"/>
          <a:srcRect/>
          <a:stretch>
            <a:fillRect/>
          </a:stretch>
        </p:blipFill>
        <p:spPr bwMode="auto">
          <a:xfrm>
            <a:off x="5562600" y="5572125"/>
            <a:ext cx="711200" cy="460375"/>
          </a:xfrm>
          <a:prstGeom prst="rect">
            <a:avLst/>
          </a:prstGeom>
          <a:noFill/>
          <a:ln w="9525">
            <a:noFill/>
            <a:miter lim="800000"/>
            <a:headEnd/>
            <a:tailEnd/>
          </a:ln>
        </p:spPr>
      </p:pic>
      <p:pic>
        <p:nvPicPr>
          <p:cNvPr id="23630" name="Image 305" descr="Screen Shot 2014-10-01 at 21.36.59.png"/>
          <p:cNvPicPr>
            <a:picLocks noChangeAspect="1"/>
          </p:cNvPicPr>
          <p:nvPr/>
        </p:nvPicPr>
        <p:blipFill>
          <a:blip r:embed="rId3" cstate="print"/>
          <a:srcRect/>
          <a:stretch>
            <a:fillRect/>
          </a:stretch>
        </p:blipFill>
        <p:spPr bwMode="auto">
          <a:xfrm>
            <a:off x="6286500" y="5549900"/>
            <a:ext cx="722313" cy="469900"/>
          </a:xfrm>
          <a:prstGeom prst="rect">
            <a:avLst/>
          </a:prstGeom>
          <a:noFill/>
          <a:ln w="9525">
            <a:noFill/>
            <a:miter lim="800000"/>
            <a:headEnd/>
            <a:tailEnd/>
          </a:ln>
        </p:spPr>
      </p:pic>
      <p:pic>
        <p:nvPicPr>
          <p:cNvPr id="23631" name="Image 306" descr="Screen Shot 2014-10-01 at 21.36.59.png"/>
          <p:cNvPicPr>
            <a:picLocks noChangeAspect="1"/>
          </p:cNvPicPr>
          <p:nvPr/>
        </p:nvPicPr>
        <p:blipFill>
          <a:blip r:embed="rId3" cstate="print"/>
          <a:srcRect/>
          <a:stretch>
            <a:fillRect/>
          </a:stretch>
        </p:blipFill>
        <p:spPr bwMode="auto">
          <a:xfrm>
            <a:off x="5549900" y="6146800"/>
            <a:ext cx="722313" cy="469900"/>
          </a:xfrm>
          <a:prstGeom prst="rect">
            <a:avLst/>
          </a:prstGeom>
          <a:noFill/>
          <a:ln w="9525">
            <a:noFill/>
            <a:miter lim="800000"/>
            <a:headEnd/>
            <a:tailEnd/>
          </a:ln>
        </p:spPr>
      </p:pic>
      <p:sp>
        <p:nvSpPr>
          <p:cNvPr id="23632" name="ZoneTexte 307"/>
          <p:cNvSpPr txBox="1">
            <a:spLocks noChangeArrowheads="1"/>
          </p:cNvSpPr>
          <p:nvPr/>
        </p:nvSpPr>
        <p:spPr bwMode="auto">
          <a:xfrm rot="-5400000">
            <a:off x="-1227931" y="4496594"/>
            <a:ext cx="3232150" cy="338138"/>
          </a:xfrm>
          <a:prstGeom prst="rect">
            <a:avLst/>
          </a:prstGeom>
          <a:noFill/>
          <a:ln w="9525">
            <a:noFill/>
            <a:miter lim="800000"/>
            <a:headEnd/>
            <a:tailEnd/>
          </a:ln>
        </p:spPr>
        <p:txBody>
          <a:bodyPr>
            <a:spAutoFit/>
          </a:bodyPr>
          <a:lstStyle/>
          <a:p>
            <a:pPr algn="ctr"/>
            <a:r>
              <a:rPr lang="en-US" altLang="en-US" sz="1600" b="1">
                <a:ea typeface="ＭＳ Ｐゴシック" pitchFamily="34" charset="-128"/>
              </a:rPr>
              <a:t>presiones directas</a:t>
            </a:r>
          </a:p>
        </p:txBody>
      </p:sp>
      <p:sp>
        <p:nvSpPr>
          <p:cNvPr id="23633" name="ZoneTexte 325"/>
          <p:cNvSpPr txBox="1">
            <a:spLocks noChangeArrowheads="1"/>
          </p:cNvSpPr>
          <p:nvPr/>
        </p:nvSpPr>
        <p:spPr bwMode="auto">
          <a:xfrm rot="-5400000">
            <a:off x="3371056" y="1388269"/>
            <a:ext cx="2192338" cy="584200"/>
          </a:xfrm>
          <a:prstGeom prst="rect">
            <a:avLst/>
          </a:prstGeom>
          <a:noFill/>
          <a:ln w="9525">
            <a:noFill/>
            <a:miter lim="800000"/>
            <a:headEnd/>
            <a:tailEnd/>
          </a:ln>
        </p:spPr>
        <p:txBody>
          <a:bodyPr>
            <a:spAutoFit/>
          </a:bodyPr>
          <a:lstStyle/>
          <a:p>
            <a:pPr algn="ctr"/>
            <a:r>
              <a:rPr lang="es-ES" altLang="en-US" sz="1600" b="1">
                <a:ea typeface="ＭＳ Ｐゴシック" pitchFamily="34" charset="-128"/>
              </a:rPr>
              <a:t>situación de</a:t>
            </a:r>
          </a:p>
          <a:p>
            <a:pPr algn="ctr"/>
            <a:r>
              <a:rPr lang="es-ES" altLang="en-US" sz="1600" b="1">
                <a:ea typeface="ＭＳ Ｐゴシック" pitchFamily="34" charset="-128"/>
              </a:rPr>
              <a:t>la diversidad biológica</a:t>
            </a:r>
            <a:endParaRPr lang="en-US" altLang="en-US" sz="1600" b="1">
              <a:ea typeface="ＭＳ Ｐゴシック" pitchFamily="34" charset="-128"/>
            </a:endParaRPr>
          </a:p>
        </p:txBody>
      </p:sp>
      <p:sp>
        <p:nvSpPr>
          <p:cNvPr id="23634" name="ZoneTexte 326"/>
          <p:cNvSpPr txBox="1">
            <a:spLocks noChangeArrowheads="1"/>
          </p:cNvSpPr>
          <p:nvPr/>
        </p:nvSpPr>
        <p:spPr bwMode="auto">
          <a:xfrm rot="-5400000">
            <a:off x="3383756" y="3153569"/>
            <a:ext cx="2192338" cy="584200"/>
          </a:xfrm>
          <a:prstGeom prst="rect">
            <a:avLst/>
          </a:prstGeom>
          <a:noFill/>
          <a:ln w="9525">
            <a:noFill/>
            <a:miter lim="800000"/>
            <a:headEnd/>
            <a:tailEnd/>
          </a:ln>
        </p:spPr>
        <p:txBody>
          <a:bodyPr>
            <a:spAutoFit/>
          </a:bodyPr>
          <a:lstStyle/>
          <a:p>
            <a:pPr algn="ctr"/>
            <a:r>
              <a:rPr lang="es-ES" altLang="en-US" sz="1600" b="1">
                <a:ea typeface="ＭＳ Ｐゴシック" pitchFamily="34" charset="-128"/>
              </a:rPr>
              <a:t>los beneficios de la diversidad biológica</a:t>
            </a:r>
            <a:endParaRPr lang="en-US" altLang="en-US" sz="1600" b="1">
              <a:ea typeface="ＭＳ Ｐゴシック" pitchFamily="34" charset="-128"/>
            </a:endParaRPr>
          </a:p>
        </p:txBody>
      </p:sp>
      <p:sp>
        <p:nvSpPr>
          <p:cNvPr id="23635" name="ZoneTexte 327"/>
          <p:cNvSpPr txBox="1">
            <a:spLocks noChangeArrowheads="1"/>
          </p:cNvSpPr>
          <p:nvPr/>
        </p:nvSpPr>
        <p:spPr bwMode="auto">
          <a:xfrm rot="-5400000">
            <a:off x="3205163" y="5384800"/>
            <a:ext cx="2547938" cy="338137"/>
          </a:xfrm>
          <a:prstGeom prst="rect">
            <a:avLst/>
          </a:prstGeom>
          <a:noFill/>
          <a:ln w="9525">
            <a:noFill/>
            <a:miter lim="800000"/>
            <a:headEnd/>
            <a:tailEnd/>
          </a:ln>
        </p:spPr>
        <p:txBody>
          <a:bodyPr>
            <a:spAutoFit/>
          </a:bodyPr>
          <a:lstStyle/>
          <a:p>
            <a:pPr algn="ctr"/>
            <a:r>
              <a:rPr lang="en-US" altLang="en-US" sz="1600" b="1">
                <a:ea typeface="ＭＳ Ｐゴシック" pitchFamily="34" charset="-128"/>
              </a:rPr>
              <a:t>Mejorar la implementación</a:t>
            </a:r>
          </a:p>
        </p:txBody>
      </p:sp>
      <p:pic>
        <p:nvPicPr>
          <p:cNvPr id="23636" name="Image 337" descr="Screen Shot 2014-10-01 at 21.36.59.png"/>
          <p:cNvPicPr>
            <a:picLocks noChangeAspect="1"/>
          </p:cNvPicPr>
          <p:nvPr/>
        </p:nvPicPr>
        <p:blipFill>
          <a:blip r:embed="rId3" cstate="print"/>
          <a:srcRect/>
          <a:stretch>
            <a:fillRect/>
          </a:stretch>
        </p:blipFill>
        <p:spPr bwMode="auto">
          <a:xfrm>
            <a:off x="6286500" y="3124200"/>
            <a:ext cx="722313" cy="469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sp>
        <p:nvSpPr>
          <p:cNvPr id="24578" name="TextBox 5"/>
          <p:cNvSpPr txBox="1">
            <a:spLocks noChangeArrowheads="1"/>
          </p:cNvSpPr>
          <p:nvPr/>
        </p:nvSpPr>
        <p:spPr bwMode="auto">
          <a:xfrm>
            <a:off x="0" y="685800"/>
            <a:ext cx="9144000" cy="553998"/>
          </a:xfrm>
          <a:prstGeom prst="rect">
            <a:avLst/>
          </a:prstGeom>
          <a:noFill/>
          <a:ln w="9525">
            <a:noFill/>
            <a:miter lim="800000"/>
            <a:headEnd/>
            <a:tailEnd/>
          </a:ln>
        </p:spPr>
        <p:txBody>
          <a:bodyPr>
            <a:spAutoFit/>
          </a:bodyPr>
          <a:lstStyle/>
          <a:p>
            <a:pPr algn="ctr"/>
            <a:r>
              <a:rPr lang="es-ES" altLang="en-US" sz="3000" b="1" dirty="0">
                <a:solidFill>
                  <a:srgbClr val="008000"/>
                </a:solidFill>
                <a:latin typeface="Arial" charset="0"/>
                <a:ea typeface="ＭＳ Ｐゴシック" pitchFamily="34" charset="-128"/>
              </a:rPr>
              <a:t>Evaluación de</a:t>
            </a:r>
            <a:r>
              <a:rPr lang="es-ES" altLang="en-US" sz="3000" b="1" dirty="0" smtClean="0">
                <a:solidFill>
                  <a:srgbClr val="008000"/>
                </a:solidFill>
                <a:latin typeface="Arial" charset="0"/>
                <a:ea typeface="ＭＳ Ｐゴシック" pitchFamily="34" charset="-128"/>
              </a:rPr>
              <a:t> progreso hacia las metas</a:t>
            </a:r>
          </a:p>
        </p:txBody>
      </p:sp>
      <p:sp>
        <p:nvSpPr>
          <p:cNvPr id="24579" name="Rectangle 10"/>
          <p:cNvSpPr>
            <a:spLocks noChangeArrowheads="1"/>
          </p:cNvSpPr>
          <p:nvPr/>
        </p:nvSpPr>
        <p:spPr bwMode="auto">
          <a:xfrm>
            <a:off x="1600200" y="2133600"/>
            <a:ext cx="4167188" cy="2032000"/>
          </a:xfrm>
          <a:prstGeom prst="rect">
            <a:avLst/>
          </a:prstGeom>
          <a:noFill/>
          <a:ln w="9525">
            <a:noFill/>
            <a:miter lim="800000"/>
            <a:headEnd/>
            <a:tailEnd/>
          </a:ln>
        </p:spPr>
        <p:txBody>
          <a:bodyPr>
            <a:spAutoFit/>
          </a:bodyPr>
          <a:lstStyle/>
          <a:p>
            <a:pPr marL="342900" indent="-342900"/>
            <a:endParaRPr lang="pt-BR" altLang="en-US">
              <a:solidFill>
                <a:srgbClr val="008000"/>
              </a:solidFill>
            </a:endParaRPr>
          </a:p>
          <a:p>
            <a:pPr marL="342900" indent="-342900"/>
            <a:r>
              <a:rPr lang="pt-BR" altLang="en-US">
                <a:solidFill>
                  <a:srgbClr val="008000"/>
                </a:solidFill>
              </a:rPr>
              <a:t> </a:t>
            </a:r>
          </a:p>
          <a:p>
            <a:pPr marL="342900" indent="-342900"/>
            <a:endParaRPr lang="pt-BR" altLang="en-US">
              <a:solidFill>
                <a:srgbClr val="008000"/>
              </a:solidFill>
            </a:endParaRPr>
          </a:p>
          <a:p>
            <a:pPr marL="342900" indent="-342900"/>
            <a:endParaRPr lang="pt-BR" altLang="en-US">
              <a:solidFill>
                <a:srgbClr val="008000"/>
              </a:solidFill>
            </a:endParaRPr>
          </a:p>
          <a:p>
            <a:pPr marL="342900" indent="-342900"/>
            <a:endParaRPr lang="pt-BR" altLang="en-US">
              <a:solidFill>
                <a:srgbClr val="008000"/>
              </a:solidFill>
            </a:endParaRPr>
          </a:p>
          <a:p>
            <a:pPr marL="342900" indent="-342900"/>
            <a:endParaRPr lang="pt-BR" altLang="en-US">
              <a:solidFill>
                <a:srgbClr val="008000"/>
              </a:solidFill>
            </a:endParaRPr>
          </a:p>
          <a:p>
            <a:pPr marL="342900" indent="-342900"/>
            <a:endParaRPr lang="pt-BR" altLang="en-US">
              <a:solidFill>
                <a:srgbClr val="008000"/>
              </a:solidFill>
            </a:endParaRPr>
          </a:p>
        </p:txBody>
      </p:sp>
      <p:pic>
        <p:nvPicPr>
          <p:cNvPr id="24580" name="Picture 3"/>
          <p:cNvPicPr>
            <a:picLocks noChangeAspect="1" noChangeArrowheads="1"/>
          </p:cNvPicPr>
          <p:nvPr/>
        </p:nvPicPr>
        <p:blipFill>
          <a:blip r:embed="rId3" cstate="print"/>
          <a:srcRect b="83446"/>
          <a:stretch>
            <a:fillRect/>
          </a:stretch>
        </p:blipFill>
        <p:spPr bwMode="auto">
          <a:xfrm>
            <a:off x="0" y="-12700"/>
            <a:ext cx="9144000" cy="698500"/>
          </a:xfrm>
          <a:prstGeom prst="rect">
            <a:avLst/>
          </a:prstGeom>
          <a:noFill/>
          <a:ln w="9525">
            <a:noFill/>
            <a:miter lim="800000"/>
            <a:headEnd/>
            <a:tailEnd/>
          </a:ln>
        </p:spPr>
      </p:pic>
      <p:graphicFrame>
        <p:nvGraphicFramePr>
          <p:cNvPr id="15" name="Chart 14"/>
          <p:cNvGraphicFramePr>
            <a:graphicFrameLocks/>
          </p:cNvGraphicFramePr>
          <p:nvPr/>
        </p:nvGraphicFramePr>
        <p:xfrm>
          <a:off x="152400" y="1600200"/>
          <a:ext cx="8762999" cy="5199062"/>
        </p:xfrm>
        <a:graphic>
          <a:graphicData uri="http://schemas.openxmlformats.org/drawingml/2006/chart">
            <c:chart xmlns:c="http://schemas.openxmlformats.org/drawingml/2006/chart" xmlns:r="http://schemas.openxmlformats.org/officeDocument/2006/relationships" r:id="rId4"/>
          </a:graphicData>
        </a:graphic>
      </p:graphicFrame>
      <p:sp>
        <p:nvSpPr>
          <p:cNvPr id="6" name="Rectangle 5"/>
          <p:cNvSpPr/>
          <p:nvPr/>
        </p:nvSpPr>
        <p:spPr>
          <a:xfrm>
            <a:off x="1676400" y="914400"/>
            <a:ext cx="6172200" cy="553998"/>
          </a:xfrm>
          <a:prstGeom prst="rect">
            <a:avLst/>
          </a:prstGeom>
        </p:spPr>
        <p:txBody>
          <a:bodyPr wrap="square">
            <a:spAutoFit/>
          </a:bodyPr>
          <a:lstStyle/>
          <a:p>
            <a:pPr algn="ctr"/>
            <a:r>
              <a:rPr lang="es-ES" altLang="en-US" b="1" dirty="0" smtClean="0">
                <a:solidFill>
                  <a:srgbClr val="FF6600"/>
                </a:solidFill>
                <a:latin typeface="Arial" charset="0"/>
                <a:ea typeface="ＭＳ Ｐゴシック" pitchFamily="34" charset="-128"/>
              </a:rPr>
              <a:t>Basado en informes nacionales de 122 Partes (%) </a:t>
            </a:r>
            <a:r>
              <a:rPr lang="es-ES" altLang="en-US" sz="3000" dirty="0" smtClean="0">
                <a:solidFill>
                  <a:srgbClr val="FF6600"/>
                </a:solidFill>
                <a:latin typeface="Arial" charset="0"/>
                <a:ea typeface="ＭＳ Ｐゴシック" pitchFamily="34" charset="-128"/>
              </a:rPr>
              <a:t>  </a:t>
            </a:r>
            <a:endParaRPr lang="es-ES" altLang="en-US" sz="3000" b="1" dirty="0">
              <a:solidFill>
                <a:srgbClr val="FF6600"/>
              </a:solidFill>
              <a:latin typeface="Arial" charset="0"/>
              <a:ea typeface="ＭＳ Ｐゴシック" pitchFamily="34" charset="-128"/>
            </a:endParaRPr>
          </a:p>
        </p:txBody>
      </p:sp>
      <p:sp useBgFill="1">
        <p:nvSpPr>
          <p:cNvPr id="7" name="ZoneTexte 12"/>
          <p:cNvSpPr txBox="1">
            <a:spLocks noChangeArrowheads="1"/>
          </p:cNvSpPr>
          <p:nvPr/>
        </p:nvSpPr>
        <p:spPr bwMode="auto">
          <a:xfrm>
            <a:off x="6324600" y="2743200"/>
            <a:ext cx="2133599" cy="307777"/>
          </a:xfrm>
          <a:prstGeom prst="rect">
            <a:avLst/>
          </a:prstGeom>
          <a:ln w="9525">
            <a:noFill/>
            <a:miter lim="800000"/>
            <a:headEnd/>
            <a:tailEnd/>
          </a:ln>
        </p:spPr>
        <p:txBody>
          <a:bodyPr wrap="square">
            <a:spAutoFit/>
          </a:bodyP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es-ES" altLang="en-US" sz="1400" b="1" dirty="0">
                <a:ea typeface="ＭＳ Ｐゴシック" pitchFamily="34" charset="-128"/>
              </a:rPr>
              <a:t>Nos alejamos de la meta</a:t>
            </a:r>
            <a:endParaRPr lang="en-US" altLang="en-US" sz="1400" b="1" dirty="0">
              <a:ea typeface="ＭＳ Ｐゴシック" pitchFamily="34" charset="-128"/>
            </a:endParaRPr>
          </a:p>
        </p:txBody>
      </p:sp>
      <p:sp useBgFill="1">
        <p:nvSpPr>
          <p:cNvPr id="8" name="ZoneTexte 13"/>
          <p:cNvSpPr txBox="1">
            <a:spLocks noChangeArrowheads="1"/>
          </p:cNvSpPr>
          <p:nvPr/>
        </p:nvSpPr>
        <p:spPr bwMode="auto">
          <a:xfrm>
            <a:off x="6324600" y="3124201"/>
            <a:ext cx="2133600" cy="307777"/>
          </a:xfrm>
          <a:prstGeom prst="rect">
            <a:avLst/>
          </a:prstGeom>
          <a:ln w="9525">
            <a:noFill/>
            <a:miter lim="800000"/>
            <a:headEnd/>
            <a:tailEnd/>
          </a:ln>
        </p:spPr>
        <p:txBody>
          <a:bodyPr wrap="square">
            <a:spAutoFit/>
          </a:bodyPr>
          <a:lstStyle/>
          <a:p>
            <a:r>
              <a:rPr lang="en-US" altLang="en-US" sz="1400" b="1" dirty="0">
                <a:ea typeface="ＭＳ Ｐゴシック" pitchFamily="34" charset="-128"/>
              </a:rPr>
              <a:t>Sin </a:t>
            </a:r>
            <a:r>
              <a:rPr lang="en-US" altLang="en-US" sz="1400" b="1" dirty="0" err="1">
                <a:ea typeface="ＭＳ Ｐゴシック" pitchFamily="34" charset="-128"/>
              </a:rPr>
              <a:t>progreso</a:t>
            </a:r>
            <a:r>
              <a:rPr lang="en-US" altLang="en-US" sz="1400" b="1" dirty="0">
                <a:ea typeface="ＭＳ Ｐゴシック" pitchFamily="34" charset="-128"/>
              </a:rPr>
              <a:t> </a:t>
            </a:r>
            <a:r>
              <a:rPr lang="en-US" altLang="en-US" sz="1400" b="1" dirty="0" err="1" smtClean="0">
                <a:ea typeface="ＭＳ Ｐゴシック" pitchFamily="34" charset="-128"/>
              </a:rPr>
              <a:t>significativo</a:t>
            </a:r>
            <a:endParaRPr lang="en-US" altLang="en-US" sz="1400" b="1" dirty="0">
              <a:ea typeface="ＭＳ Ｐゴシック" pitchFamily="34" charset="-128"/>
            </a:endParaRPr>
          </a:p>
        </p:txBody>
      </p:sp>
      <p:sp useBgFill="1">
        <p:nvSpPr>
          <p:cNvPr id="9" name="ZoneTexte 14"/>
          <p:cNvSpPr txBox="1">
            <a:spLocks noChangeArrowheads="1"/>
          </p:cNvSpPr>
          <p:nvPr/>
        </p:nvSpPr>
        <p:spPr bwMode="auto">
          <a:xfrm>
            <a:off x="6324600" y="3581400"/>
            <a:ext cx="2549540" cy="523220"/>
          </a:xfrm>
          <a:prstGeom prst="rect">
            <a:avLst/>
          </a:prstGeom>
          <a:ln w="9525">
            <a:noFill/>
            <a:miter lim="800000"/>
            <a:headEnd/>
            <a:tailEnd/>
          </a:ln>
        </p:spPr>
        <p:txBody>
          <a:bodyPr wrap="square">
            <a:spAutoFit/>
          </a:bodyPr>
          <a:lstStyle/>
          <a:p>
            <a:r>
              <a:rPr lang="es-ES" altLang="en-US" sz="1400" b="1" dirty="0" smtClean="0">
                <a:ea typeface="ＭＳ Ｐゴシック" pitchFamily="34" charset="-128"/>
              </a:rPr>
              <a:t>Avanzado, ritmo insuficiente</a:t>
            </a:r>
          </a:p>
          <a:p>
            <a:endParaRPr lang="en-US" altLang="en-US" sz="1400" b="1" dirty="0">
              <a:ea typeface="ＭＳ Ｐゴシック" pitchFamily="34" charset="-128"/>
            </a:endParaRPr>
          </a:p>
        </p:txBody>
      </p:sp>
      <p:sp useBgFill="1">
        <p:nvSpPr>
          <p:cNvPr id="10" name="ZoneTexte 15"/>
          <p:cNvSpPr txBox="1">
            <a:spLocks noChangeArrowheads="1"/>
          </p:cNvSpPr>
          <p:nvPr/>
        </p:nvSpPr>
        <p:spPr bwMode="auto">
          <a:xfrm>
            <a:off x="6324600" y="4038600"/>
            <a:ext cx="2667000" cy="307777"/>
          </a:xfrm>
          <a:prstGeom prst="rect">
            <a:avLst/>
          </a:prstGeom>
          <a:ln w="9525">
            <a:noFill/>
            <a:miter lim="800000"/>
            <a:headEnd/>
            <a:tailEnd/>
          </a:ln>
        </p:spPr>
        <p:txBody>
          <a:bodyPr wrap="square">
            <a:spAutoFit/>
          </a:bodyPr>
          <a:lstStyle/>
          <a:p>
            <a:r>
              <a:rPr lang="es-ES" altLang="en-US" sz="1400" b="1" dirty="0">
                <a:ea typeface="ＭＳ Ｐゴシック" pitchFamily="34" charset="-128"/>
              </a:rPr>
              <a:t>En camino a </a:t>
            </a:r>
            <a:r>
              <a:rPr lang="es-ES" altLang="en-US" sz="1400" b="1" dirty="0" smtClean="0">
                <a:ea typeface="ＭＳ Ｐゴシック" pitchFamily="34" charset="-128"/>
              </a:rPr>
              <a:t>alcanzar la </a:t>
            </a:r>
            <a:r>
              <a:rPr lang="es-ES" altLang="en-US" sz="1400" b="1" dirty="0">
                <a:ea typeface="ＭＳ Ｐゴシック" pitchFamily="34" charset="-128"/>
              </a:rPr>
              <a:t>meta</a:t>
            </a:r>
            <a:endParaRPr lang="en-US" altLang="en-US" sz="1400" b="1" dirty="0">
              <a:ea typeface="ＭＳ Ｐゴシック" pitchFamily="34" charset="-128"/>
            </a:endParaRPr>
          </a:p>
        </p:txBody>
      </p:sp>
      <p:sp useBgFill="1">
        <p:nvSpPr>
          <p:cNvPr id="11" name="ZoneTexte 17"/>
          <p:cNvSpPr txBox="1">
            <a:spLocks noChangeArrowheads="1"/>
          </p:cNvSpPr>
          <p:nvPr/>
        </p:nvSpPr>
        <p:spPr bwMode="auto">
          <a:xfrm>
            <a:off x="6324600" y="4419600"/>
            <a:ext cx="2819399" cy="307777"/>
          </a:xfrm>
          <a:prstGeom prst="rect">
            <a:avLst/>
          </a:prstGeom>
          <a:ln w="9525">
            <a:noFill/>
            <a:miter lim="800000"/>
            <a:headEnd/>
            <a:tailEnd/>
          </a:ln>
        </p:spPr>
        <p:txBody>
          <a:bodyPr wrap="square">
            <a:spAutoFit/>
          </a:bodyPr>
          <a:lstStyle/>
          <a:p>
            <a:r>
              <a:rPr lang="es-ES" altLang="en-US" sz="1400" b="1" dirty="0">
                <a:ea typeface="ＭＳ Ｐゴシック" pitchFamily="34" charset="-128"/>
              </a:rPr>
              <a:t>En camino a </a:t>
            </a:r>
            <a:r>
              <a:rPr lang="es-ES" altLang="en-US" sz="1400" b="1" dirty="0" smtClean="0">
                <a:ea typeface="ＭＳ Ｐゴシック" pitchFamily="34" charset="-128"/>
              </a:rPr>
              <a:t>superar la </a:t>
            </a:r>
            <a:r>
              <a:rPr lang="es-ES" altLang="en-US" sz="1400" b="1" dirty="0">
                <a:ea typeface="ＭＳ Ｐゴシック" pitchFamily="34" charset="-128"/>
              </a:rPr>
              <a:t>meta</a:t>
            </a:r>
            <a:endParaRPr lang="en-US" altLang="en-US" sz="1400" b="1" dirty="0">
              <a:ea typeface="ＭＳ Ｐゴシック" pitchFamily="34" charset="-128"/>
            </a:endParaRPr>
          </a:p>
        </p:txBody>
      </p:sp>
      <p:sp useBgFill="1">
        <p:nvSpPr>
          <p:cNvPr id="12" name="ZoneTexte 19"/>
          <p:cNvSpPr txBox="1">
            <a:spLocks noChangeArrowheads="1"/>
          </p:cNvSpPr>
          <p:nvPr/>
        </p:nvSpPr>
        <p:spPr bwMode="auto">
          <a:xfrm>
            <a:off x="6341412" y="2286000"/>
            <a:ext cx="2345388" cy="307777"/>
          </a:xfrm>
          <a:prstGeom prst="rect">
            <a:avLst/>
          </a:prstGeom>
          <a:ln w="9525">
            <a:noFill/>
            <a:miter lim="800000"/>
            <a:headEnd/>
            <a:tailEnd/>
          </a:ln>
        </p:spPr>
        <p:txBody>
          <a:bodyPr wrap="square">
            <a:spAutoFit/>
          </a:bodyPr>
          <a:lstStyle/>
          <a:p>
            <a:r>
              <a:rPr lang="es-ES" altLang="en-US" sz="1400" b="1" dirty="0" smtClean="0">
                <a:ea typeface="ＭＳ Ｐゴシック" pitchFamily="34" charset="-128"/>
              </a:rPr>
              <a:t>Información insuficiente</a:t>
            </a:r>
            <a:endParaRPr lang="en-US" altLang="en-US" sz="1400" b="1" dirty="0">
              <a:ea typeface="ＭＳ Ｐゴシック" pitchFamily="34" charset="-128"/>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showMasterSp="0" show="0">
  <p:cSld>
    <p:spTree>
      <p:nvGrpSpPr>
        <p:cNvPr id="1" name=""/>
        <p:cNvGrpSpPr/>
        <p:nvPr/>
      </p:nvGrpSpPr>
      <p:grpSpPr>
        <a:xfrm>
          <a:off x="0" y="0"/>
          <a:ext cx="0" cy="0"/>
          <a:chOff x="0" y="0"/>
          <a:chExt cx="0" cy="0"/>
        </a:xfrm>
      </p:grpSpPr>
      <p:pic>
        <p:nvPicPr>
          <p:cNvPr id="22541" name="Picture 2"/>
          <p:cNvPicPr>
            <a:picLocks noChangeAspect="1" noChangeArrowheads="1"/>
          </p:cNvPicPr>
          <p:nvPr/>
        </p:nvPicPr>
        <p:blipFill>
          <a:blip r:embed="rId2" cstate="print"/>
          <a:srcRect l="809" t="5760" b="54790"/>
          <a:stretch>
            <a:fillRect/>
          </a:stretch>
        </p:blipFill>
        <p:spPr bwMode="auto">
          <a:xfrm>
            <a:off x="0" y="0"/>
            <a:ext cx="9220200" cy="838200"/>
          </a:xfrm>
          <a:prstGeom prst="rect">
            <a:avLst/>
          </a:prstGeom>
          <a:noFill/>
          <a:ln w="9525">
            <a:noFill/>
            <a:miter lim="800000"/>
            <a:headEnd/>
            <a:tailEnd/>
          </a:ln>
        </p:spPr>
      </p:pic>
      <p:grpSp>
        <p:nvGrpSpPr>
          <p:cNvPr id="21" name="Group 20"/>
          <p:cNvGrpSpPr/>
          <p:nvPr/>
        </p:nvGrpSpPr>
        <p:grpSpPr>
          <a:xfrm>
            <a:off x="457200" y="1143000"/>
            <a:ext cx="7959725" cy="4941887"/>
            <a:chOff x="749300" y="2119313"/>
            <a:chExt cx="7667625" cy="4637087"/>
          </a:xfrm>
        </p:grpSpPr>
        <p:sp useBgFill="1">
          <p:nvSpPr>
            <p:cNvPr id="22530" name="ZoneTexte 12"/>
            <p:cNvSpPr txBox="1">
              <a:spLocks noChangeArrowheads="1"/>
            </p:cNvSpPr>
            <p:nvPr/>
          </p:nvSpPr>
          <p:spPr bwMode="auto">
            <a:xfrm>
              <a:off x="2709863" y="2212975"/>
              <a:ext cx="1381125" cy="923925"/>
            </a:xfrm>
            <a:prstGeom prst="rect">
              <a:avLst/>
            </a:prstGeom>
            <a:ln w="9525">
              <a:noFill/>
              <a:miter lim="800000"/>
              <a:headEnd/>
              <a:tailEnd/>
            </a:ln>
          </p:spPr>
          <p:txBody>
            <a:bodyPr>
              <a:spAutoFit/>
            </a:bodyPr>
            <a:lstStyle/>
            <a:p>
              <a:pPr algn="ctr"/>
              <a:r>
                <a:rPr lang="es-ES" altLang="en-US" b="1" dirty="0">
                  <a:ea typeface="ＭＳ Ｐゴシック" pitchFamily="34" charset="-128"/>
                </a:rPr>
                <a:t>Nos alejamos de la meta</a:t>
              </a:r>
              <a:endParaRPr lang="en-US" altLang="en-US" b="1" dirty="0">
                <a:ea typeface="ＭＳ Ｐゴシック" pitchFamily="34" charset="-128"/>
              </a:endParaRPr>
            </a:p>
          </p:txBody>
        </p:sp>
        <p:sp useBgFill="1">
          <p:nvSpPr>
            <p:cNvPr id="22531" name="ZoneTexte 13"/>
            <p:cNvSpPr txBox="1">
              <a:spLocks noChangeArrowheads="1"/>
            </p:cNvSpPr>
            <p:nvPr/>
          </p:nvSpPr>
          <p:spPr bwMode="auto">
            <a:xfrm>
              <a:off x="2711450" y="4229854"/>
              <a:ext cx="1454150" cy="606467"/>
            </a:xfrm>
            <a:prstGeom prst="rect">
              <a:avLst/>
            </a:prstGeom>
            <a:ln w="9525">
              <a:noFill/>
              <a:miter lim="800000"/>
              <a:headEnd/>
              <a:tailEnd/>
            </a:ln>
          </p:spPr>
          <p:txBody>
            <a:bodyPr>
              <a:spAutoFit/>
            </a:bodyPr>
            <a:lstStyle/>
            <a:p>
              <a:pPr algn="ctr"/>
              <a:r>
                <a:rPr lang="en-US" altLang="en-US" b="1" dirty="0">
                  <a:ea typeface="ＭＳ Ｐゴシック" pitchFamily="34" charset="-128"/>
                </a:rPr>
                <a:t>Sin </a:t>
              </a:r>
              <a:r>
                <a:rPr lang="en-US" altLang="en-US" b="1" dirty="0" err="1">
                  <a:ea typeface="ＭＳ Ｐゴシック" pitchFamily="34" charset="-128"/>
                </a:rPr>
                <a:t>progreso</a:t>
              </a:r>
              <a:r>
                <a:rPr lang="en-US" altLang="en-US" b="1" dirty="0">
                  <a:ea typeface="ＭＳ Ｐゴシック" pitchFamily="34" charset="-128"/>
                </a:rPr>
                <a:t> </a:t>
              </a:r>
              <a:r>
                <a:rPr lang="en-US" altLang="en-US" b="1" dirty="0" err="1" smtClean="0">
                  <a:ea typeface="ＭＳ Ｐゴシック" pitchFamily="34" charset="-128"/>
                </a:rPr>
                <a:t>significativo</a:t>
              </a:r>
              <a:endParaRPr lang="en-US" altLang="en-US" b="1" dirty="0">
                <a:ea typeface="ＭＳ Ｐゴシック" pitchFamily="34" charset="-128"/>
              </a:endParaRPr>
            </a:p>
          </p:txBody>
        </p:sp>
        <p:sp useBgFill="1">
          <p:nvSpPr>
            <p:cNvPr id="22532" name="ZoneTexte 14"/>
            <p:cNvSpPr txBox="1">
              <a:spLocks noChangeArrowheads="1"/>
            </p:cNvSpPr>
            <p:nvPr/>
          </p:nvSpPr>
          <p:spPr bwMode="auto">
            <a:xfrm>
              <a:off x="2624138" y="5372100"/>
              <a:ext cx="1900237" cy="1200150"/>
            </a:xfrm>
            <a:prstGeom prst="rect">
              <a:avLst/>
            </a:prstGeom>
            <a:ln w="9525">
              <a:noFill/>
              <a:miter lim="800000"/>
              <a:headEnd/>
              <a:tailEnd/>
            </a:ln>
          </p:spPr>
          <p:txBody>
            <a:bodyPr>
              <a:spAutoFit/>
            </a:bodyPr>
            <a:lstStyle/>
            <a:p>
              <a:pPr algn="ctr"/>
              <a:r>
                <a:rPr lang="es-ES" altLang="en-US" b="1" dirty="0">
                  <a:ea typeface="ＭＳ Ｐゴシック" pitchFamily="34" charset="-128"/>
                </a:rPr>
                <a:t>Se ha avanzado  hacia la meta, pero a un ritmo insuficiente</a:t>
              </a:r>
              <a:endParaRPr lang="en-US" altLang="en-US" b="1" dirty="0">
                <a:ea typeface="ＭＳ Ｐゴシック" pitchFamily="34" charset="-128"/>
              </a:endParaRPr>
            </a:p>
          </p:txBody>
        </p:sp>
        <p:sp useBgFill="1">
          <p:nvSpPr>
            <p:cNvPr id="22533" name="ZoneTexte 15"/>
            <p:cNvSpPr txBox="1">
              <a:spLocks noChangeArrowheads="1"/>
            </p:cNvSpPr>
            <p:nvPr/>
          </p:nvSpPr>
          <p:spPr bwMode="auto">
            <a:xfrm>
              <a:off x="6977063" y="2276475"/>
              <a:ext cx="1381125" cy="923925"/>
            </a:xfrm>
            <a:prstGeom prst="rect">
              <a:avLst/>
            </a:prstGeom>
            <a:ln w="9525">
              <a:noFill/>
              <a:miter lim="800000"/>
              <a:headEnd/>
              <a:tailEnd/>
            </a:ln>
          </p:spPr>
          <p:txBody>
            <a:bodyPr>
              <a:spAutoFit/>
            </a:bodyPr>
            <a:lstStyle/>
            <a:p>
              <a:pPr algn="ctr"/>
              <a:r>
                <a:rPr lang="es-ES" altLang="en-US" b="1" dirty="0">
                  <a:ea typeface="ＭＳ Ｐゴシック" pitchFamily="34" charset="-128"/>
                </a:rPr>
                <a:t>En camino a alcanzar</a:t>
              </a:r>
            </a:p>
            <a:p>
              <a:pPr algn="ctr"/>
              <a:r>
                <a:rPr lang="es-ES" altLang="en-US" b="1" dirty="0">
                  <a:ea typeface="ＭＳ Ｐゴシック" pitchFamily="34" charset="-128"/>
                </a:rPr>
                <a:t>la meta</a:t>
              </a:r>
              <a:endParaRPr lang="en-US" altLang="en-US" b="1" dirty="0">
                <a:ea typeface="ＭＳ Ｐゴシック" pitchFamily="34" charset="-128"/>
              </a:endParaRPr>
            </a:p>
          </p:txBody>
        </p:sp>
        <p:sp useBgFill="1">
          <p:nvSpPr>
            <p:cNvPr id="22534" name="ZoneTexte 17"/>
            <p:cNvSpPr txBox="1">
              <a:spLocks noChangeArrowheads="1"/>
            </p:cNvSpPr>
            <p:nvPr/>
          </p:nvSpPr>
          <p:spPr bwMode="auto">
            <a:xfrm>
              <a:off x="6967538" y="3913188"/>
              <a:ext cx="1382712" cy="923925"/>
            </a:xfrm>
            <a:prstGeom prst="rect">
              <a:avLst/>
            </a:prstGeom>
            <a:ln w="9525">
              <a:noFill/>
              <a:miter lim="800000"/>
              <a:headEnd/>
              <a:tailEnd/>
            </a:ln>
          </p:spPr>
          <p:txBody>
            <a:bodyPr>
              <a:spAutoFit/>
            </a:bodyPr>
            <a:lstStyle/>
            <a:p>
              <a:pPr algn="ctr"/>
              <a:r>
                <a:rPr lang="es-ES" altLang="en-US" b="1" dirty="0">
                  <a:ea typeface="ＭＳ Ｐゴシック" pitchFamily="34" charset="-128"/>
                </a:rPr>
                <a:t>En camino a superar</a:t>
              </a:r>
            </a:p>
            <a:p>
              <a:pPr algn="ctr"/>
              <a:r>
                <a:rPr lang="es-ES" altLang="en-US" b="1" dirty="0">
                  <a:ea typeface="ＭＳ Ｐゴシック" pitchFamily="34" charset="-128"/>
                </a:rPr>
                <a:t>la meta</a:t>
              </a:r>
              <a:endParaRPr lang="en-US" altLang="en-US" b="1" dirty="0">
                <a:ea typeface="ＭＳ Ｐゴシック" pitchFamily="34" charset="-128"/>
              </a:endParaRPr>
            </a:p>
          </p:txBody>
        </p:sp>
        <p:sp useBgFill="1">
          <p:nvSpPr>
            <p:cNvPr id="22535" name="ZoneTexte 19"/>
            <p:cNvSpPr txBox="1">
              <a:spLocks noChangeArrowheads="1"/>
            </p:cNvSpPr>
            <p:nvPr/>
          </p:nvSpPr>
          <p:spPr bwMode="auto">
            <a:xfrm>
              <a:off x="6858000" y="5372100"/>
              <a:ext cx="1558925" cy="1200150"/>
            </a:xfrm>
            <a:prstGeom prst="rect">
              <a:avLst/>
            </a:prstGeom>
            <a:ln w="9525">
              <a:noFill/>
              <a:miter lim="800000"/>
              <a:headEnd/>
              <a:tailEnd/>
            </a:ln>
          </p:spPr>
          <p:txBody>
            <a:bodyPr>
              <a:spAutoFit/>
            </a:bodyPr>
            <a:lstStyle/>
            <a:p>
              <a:pPr algn="ctr"/>
              <a:r>
                <a:rPr lang="es-ES" altLang="en-US" b="1" dirty="0">
                  <a:ea typeface="ＭＳ Ｐゴシック" pitchFamily="34" charset="-128"/>
                </a:rPr>
                <a:t>No hubo información suficiente disponible</a:t>
              </a:r>
              <a:endParaRPr lang="en-US" altLang="en-US" b="1" dirty="0">
                <a:ea typeface="ＭＳ Ｐゴシック" pitchFamily="34" charset="-128"/>
              </a:endParaRPr>
            </a:p>
          </p:txBody>
        </p:sp>
        <p:grpSp>
          <p:nvGrpSpPr>
            <p:cNvPr id="22536" name="Grouper 1"/>
            <p:cNvGrpSpPr>
              <a:grpSpLocks/>
            </p:cNvGrpSpPr>
            <p:nvPr/>
          </p:nvGrpSpPr>
          <p:grpSpPr bwMode="auto">
            <a:xfrm>
              <a:off x="5132388" y="5303838"/>
              <a:ext cx="1692275" cy="1452562"/>
              <a:chOff x="5030928" y="4740784"/>
              <a:chExt cx="1790946" cy="1419218"/>
            </a:xfrm>
          </p:grpSpPr>
          <p:sp>
            <p:nvSpPr>
              <p:cNvPr id="19" name="Rectangle 18"/>
              <p:cNvSpPr>
                <a:spLocks noChangeArrowheads="1"/>
              </p:cNvSpPr>
              <p:nvPr/>
            </p:nvSpPr>
            <p:spPr bwMode="auto">
              <a:xfrm>
                <a:off x="5224135" y="4740784"/>
                <a:ext cx="1456614" cy="1419218"/>
              </a:xfrm>
              <a:prstGeom prst="rect">
                <a:avLst/>
              </a:prstGeom>
              <a:solidFill>
                <a:srgbClr val="F2F2F2"/>
              </a:solidFill>
              <a:ln>
                <a:noFill/>
              </a:ln>
              <a:effectLst>
                <a:outerShdw blurRad="40000" dist="88900" dir="2400014" rotWithShape="0">
                  <a:srgbClr val="808080">
                    <a:alpha val="10999"/>
                  </a:srgbClr>
                </a:outerShdw>
              </a:effectLst>
              <a:extLst>
                <a:ext uri="{91240B29-F687-4F45-9708-019B960494DF}">
                  <a14:hiddenLine xmlns:a="http://schemas.openxmlformats.org/drawingml/2006/main" xmlns:r="http://schemas.openxmlformats.org/officeDocument/2006/relationships" xmlns:p="http://schemas.openxmlformats.org/presentationml/2006/main"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nchor="ctr"/>
              <a:lstStyle/>
              <a:p>
                <a:pPr algn="ctr" fontAlgn="auto">
                  <a:spcBef>
                    <a:spcPts val="0"/>
                  </a:spcBef>
                  <a:spcAft>
                    <a:spcPts val="0"/>
                  </a:spcAft>
                  <a:defRPr/>
                </a:pPr>
                <a:endParaRPr lang="en-US">
                  <a:solidFill>
                    <a:schemeClr val="lt1"/>
                  </a:solidFill>
                  <a:latin typeface="+mn-lt"/>
                </a:endParaRPr>
              </a:p>
            </p:txBody>
          </p:sp>
          <p:sp>
            <p:nvSpPr>
              <p:cNvPr id="22548" name="ZoneTexte 20"/>
              <p:cNvSpPr txBox="1">
                <a:spLocks noChangeArrowheads="1"/>
              </p:cNvSpPr>
              <p:nvPr/>
            </p:nvSpPr>
            <p:spPr bwMode="auto">
              <a:xfrm>
                <a:off x="5030928" y="5128238"/>
                <a:ext cx="1790946" cy="631506"/>
              </a:xfrm>
              <a:prstGeom prst="rect">
                <a:avLst/>
              </a:prstGeom>
              <a:noFill/>
              <a:ln w="9525">
                <a:noFill/>
                <a:miter lim="800000"/>
                <a:headEnd/>
                <a:tailEnd/>
              </a:ln>
            </p:spPr>
            <p:txBody>
              <a:bodyPr>
                <a:spAutoFit/>
              </a:bodyPr>
              <a:lstStyle/>
              <a:p>
                <a:pPr algn="ctr"/>
                <a:r>
                  <a:rPr lang="fr-FR" altLang="en-US">
                    <a:ea typeface="ＭＳ Ｐゴシック" pitchFamily="34" charset="-128"/>
                  </a:rPr>
                  <a:t>No se ha evaluado</a:t>
                </a:r>
                <a:endParaRPr lang="en-US" altLang="en-US">
                  <a:ea typeface="ＭＳ Ｐゴシック" pitchFamily="34" charset="-128"/>
                </a:endParaRPr>
              </a:p>
            </p:txBody>
          </p:sp>
        </p:grpSp>
        <p:pic>
          <p:nvPicPr>
            <p:cNvPr id="22537" name="Image 2" descr="Screen Shot 2014-10-01 at 21.36.24.png"/>
            <p:cNvPicPr>
              <a:picLocks noChangeAspect="1"/>
            </p:cNvPicPr>
            <p:nvPr/>
          </p:nvPicPr>
          <p:blipFill>
            <a:blip r:embed="rId3" cstate="print"/>
            <a:srcRect/>
            <a:stretch>
              <a:fillRect/>
            </a:stretch>
          </p:blipFill>
          <p:spPr bwMode="auto">
            <a:xfrm>
              <a:off x="5181600" y="3630613"/>
              <a:ext cx="1744663" cy="1504950"/>
            </a:xfrm>
            <a:prstGeom prst="rect">
              <a:avLst/>
            </a:prstGeom>
            <a:noFill/>
            <a:ln w="9525">
              <a:noFill/>
              <a:miter lim="800000"/>
              <a:headEnd/>
              <a:tailEnd/>
            </a:ln>
          </p:spPr>
        </p:pic>
        <p:pic>
          <p:nvPicPr>
            <p:cNvPr id="22538" name="Image 3" descr="Screen Shot 2014-10-01 at 21.36.40.png"/>
            <p:cNvPicPr>
              <a:picLocks noChangeAspect="1"/>
            </p:cNvPicPr>
            <p:nvPr/>
          </p:nvPicPr>
          <p:blipFill>
            <a:blip r:embed="rId4" cstate="print"/>
            <a:srcRect/>
            <a:stretch>
              <a:fillRect/>
            </a:stretch>
          </p:blipFill>
          <p:spPr bwMode="auto">
            <a:xfrm>
              <a:off x="5118100" y="2306638"/>
              <a:ext cx="1808163" cy="1168400"/>
            </a:xfrm>
            <a:prstGeom prst="rect">
              <a:avLst/>
            </a:prstGeom>
            <a:noFill/>
            <a:ln w="9525">
              <a:noFill/>
              <a:miter lim="800000"/>
              <a:headEnd/>
              <a:tailEnd/>
            </a:ln>
          </p:spPr>
        </p:pic>
        <p:pic>
          <p:nvPicPr>
            <p:cNvPr id="22539" name="Image 8" descr="Screen Shot 2014-10-01 at 21.36.59.png"/>
            <p:cNvPicPr>
              <a:picLocks noChangeAspect="1"/>
            </p:cNvPicPr>
            <p:nvPr/>
          </p:nvPicPr>
          <p:blipFill>
            <a:blip r:embed="rId5" cstate="print"/>
            <a:srcRect/>
            <a:stretch>
              <a:fillRect/>
            </a:stretch>
          </p:blipFill>
          <p:spPr bwMode="auto">
            <a:xfrm>
              <a:off x="762000" y="5397500"/>
              <a:ext cx="1862138" cy="1211263"/>
            </a:xfrm>
            <a:prstGeom prst="rect">
              <a:avLst/>
            </a:prstGeom>
            <a:noFill/>
            <a:ln w="9525">
              <a:noFill/>
              <a:miter lim="800000"/>
              <a:headEnd/>
              <a:tailEnd/>
            </a:ln>
          </p:spPr>
        </p:pic>
        <p:pic>
          <p:nvPicPr>
            <p:cNvPr id="22540" name="Image 10" descr="Screen Shot 2014-10-01 at 21.37.41.png"/>
            <p:cNvPicPr>
              <a:picLocks noChangeAspect="1"/>
            </p:cNvPicPr>
            <p:nvPr/>
          </p:nvPicPr>
          <p:blipFill>
            <a:blip r:embed="rId6" cstate="print"/>
            <a:srcRect/>
            <a:stretch>
              <a:fillRect/>
            </a:stretch>
          </p:blipFill>
          <p:spPr bwMode="auto">
            <a:xfrm>
              <a:off x="749300" y="3889375"/>
              <a:ext cx="1925638" cy="1355725"/>
            </a:xfrm>
            <a:prstGeom prst="rect">
              <a:avLst/>
            </a:prstGeom>
            <a:noFill/>
            <a:ln w="9525">
              <a:noFill/>
              <a:miter lim="800000"/>
              <a:headEnd/>
              <a:tailEnd/>
            </a:ln>
          </p:spPr>
        </p:pic>
        <p:grpSp>
          <p:nvGrpSpPr>
            <p:cNvPr id="22543" name="Grouper 27"/>
            <p:cNvGrpSpPr>
              <a:grpSpLocks/>
            </p:cNvGrpSpPr>
            <p:nvPr/>
          </p:nvGrpSpPr>
          <p:grpSpPr bwMode="auto">
            <a:xfrm>
              <a:off x="863600" y="2119313"/>
              <a:ext cx="1828800" cy="1803400"/>
              <a:chOff x="863600" y="1598926"/>
              <a:chExt cx="1828800" cy="1804674"/>
            </a:xfrm>
          </p:grpSpPr>
          <p:pic>
            <p:nvPicPr>
              <p:cNvPr id="22544" name="Image 22" descr="Screen Shot 2014-10-01 at 21.37.56.png"/>
              <p:cNvPicPr>
                <a:picLocks noChangeAspect="1"/>
              </p:cNvPicPr>
              <p:nvPr/>
            </p:nvPicPr>
            <p:blipFill>
              <a:blip r:embed="rId7" cstate="print"/>
              <a:srcRect/>
              <a:stretch>
                <a:fillRect/>
              </a:stretch>
            </p:blipFill>
            <p:spPr bwMode="auto">
              <a:xfrm>
                <a:off x="863600" y="1598926"/>
                <a:ext cx="1811868" cy="1766572"/>
              </a:xfrm>
              <a:prstGeom prst="rect">
                <a:avLst/>
              </a:prstGeom>
              <a:noFill/>
              <a:ln w="9525">
                <a:noFill/>
                <a:miter lim="800000"/>
                <a:headEnd/>
                <a:tailEnd/>
              </a:ln>
            </p:spPr>
          </p:pic>
          <p:sp>
            <p:nvSpPr>
              <p:cNvPr id="24" name="Rectangle 23"/>
              <p:cNvSpPr/>
              <p:nvPr/>
            </p:nvSpPr>
            <p:spPr>
              <a:xfrm>
                <a:off x="2201863" y="2895241"/>
                <a:ext cx="490537" cy="35585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7" name="Rectangle 26"/>
              <p:cNvSpPr/>
              <p:nvPr/>
            </p:nvSpPr>
            <p:spPr>
              <a:xfrm>
                <a:off x="1117600" y="3319403"/>
                <a:ext cx="1371600" cy="8419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grpSp>
      </p:gr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mc:Ignorable="mv" mc:PreserveAttributes="mv:*">
  <p:cSld>
    <p:spTree>
      <p:nvGrpSpPr>
        <p:cNvPr id="1" name=""/>
        <p:cNvGrpSpPr/>
        <p:nvPr/>
      </p:nvGrpSpPr>
      <p:grpSpPr>
        <a:xfrm>
          <a:off x="0" y="0"/>
          <a:ext cx="0" cy="0"/>
          <a:chOff x="0" y="0"/>
          <a:chExt cx="0" cy="0"/>
        </a:xfrm>
      </p:grpSpPr>
      <p:pic>
        <p:nvPicPr>
          <p:cNvPr id="25602" name="Picture 3" descr="U:\Working Folders\Logos\COP\COP-12\cop-12-logo-web\cop-12-logo-variant-colour-web.png"/>
          <p:cNvPicPr>
            <a:picLocks noChangeAspect="1" noChangeArrowheads="1"/>
          </p:cNvPicPr>
          <p:nvPr/>
        </p:nvPicPr>
        <p:blipFill>
          <a:blip r:embed="rId3" cstate="print"/>
          <a:srcRect/>
          <a:stretch>
            <a:fillRect/>
          </a:stretch>
        </p:blipFill>
        <p:spPr bwMode="auto">
          <a:xfrm>
            <a:off x="8153400" y="5872163"/>
            <a:ext cx="838200" cy="909637"/>
          </a:xfrm>
          <a:prstGeom prst="rect">
            <a:avLst/>
          </a:prstGeom>
          <a:noFill/>
          <a:ln w="9525">
            <a:noFill/>
            <a:miter lim="800000"/>
            <a:headEnd/>
            <a:tailEnd/>
          </a:ln>
        </p:spPr>
      </p:pic>
      <p:sp>
        <p:nvSpPr>
          <p:cNvPr id="25603" name="TextBox 5"/>
          <p:cNvSpPr txBox="1">
            <a:spLocks noChangeArrowheads="1"/>
          </p:cNvSpPr>
          <p:nvPr/>
        </p:nvSpPr>
        <p:spPr bwMode="auto">
          <a:xfrm>
            <a:off x="0" y="990600"/>
            <a:ext cx="9144000" cy="5478463"/>
          </a:xfrm>
          <a:prstGeom prst="rect">
            <a:avLst/>
          </a:prstGeom>
          <a:noFill/>
          <a:ln w="9525">
            <a:noFill/>
            <a:miter lim="800000"/>
            <a:headEnd/>
            <a:tailEnd/>
          </a:ln>
        </p:spPr>
        <p:txBody>
          <a:bodyPr>
            <a:spAutoFit/>
          </a:bodyPr>
          <a:lstStyle/>
          <a:p>
            <a:pPr algn="ctr"/>
            <a:r>
              <a:rPr lang="es-ES" altLang="en-US" sz="3600" b="1">
                <a:solidFill>
                  <a:srgbClr val="008000"/>
                </a:solidFill>
                <a:latin typeface="Arial" charset="0"/>
                <a:ea typeface="ＭＳ Ｐゴシック" pitchFamily="34" charset="-128"/>
              </a:rPr>
              <a:t>Evaluación de las metas</a:t>
            </a:r>
          </a:p>
          <a:p>
            <a:endParaRPr lang="es-ES" altLang="en-US" sz="3600">
              <a:solidFill>
                <a:srgbClr val="008000"/>
              </a:solidFill>
              <a:latin typeface="Arial" charset="0"/>
              <a:ea typeface="ＭＳ Ｐゴシック" pitchFamily="34" charset="-128"/>
            </a:endParaRPr>
          </a:p>
          <a:p>
            <a:r>
              <a:rPr lang="es-ES" altLang="en-US" sz="3600">
                <a:solidFill>
                  <a:srgbClr val="008000"/>
                </a:solidFill>
                <a:latin typeface="Arial" charset="0"/>
                <a:ea typeface="ＭＳ Ｐゴシック" pitchFamily="34" charset="-128"/>
              </a:rPr>
              <a:t>	Notable</a:t>
            </a:r>
          </a:p>
          <a:p>
            <a:pPr>
              <a:lnSpc>
                <a:spcPct val="150000"/>
              </a:lnSpc>
            </a:pPr>
            <a:r>
              <a:rPr lang="es-ES" altLang="en-US" sz="3600">
                <a:solidFill>
                  <a:srgbClr val="008000"/>
                </a:solidFill>
                <a:latin typeface="Arial" charset="0"/>
                <a:ea typeface="ＭＳ Ｐゴシック" pitchFamily="34" charset="-128"/>
              </a:rPr>
              <a:t>	Insuficiente</a:t>
            </a:r>
          </a:p>
          <a:p>
            <a:pPr>
              <a:lnSpc>
                <a:spcPct val="150000"/>
              </a:lnSpc>
            </a:pPr>
            <a:r>
              <a:rPr lang="es-ES" altLang="en-US" sz="3600">
                <a:solidFill>
                  <a:srgbClr val="008000"/>
                </a:solidFill>
                <a:latin typeface="Arial" charset="0"/>
                <a:ea typeface="ＭＳ Ｐゴシック" pitchFamily="34" charset="-128"/>
              </a:rPr>
              <a:t>	Insignificante</a:t>
            </a:r>
          </a:p>
          <a:p>
            <a:pPr>
              <a:lnSpc>
                <a:spcPct val="150000"/>
              </a:lnSpc>
            </a:pPr>
            <a:r>
              <a:rPr lang="es-ES" altLang="en-US" sz="3600">
                <a:solidFill>
                  <a:srgbClr val="008000"/>
                </a:solidFill>
                <a:latin typeface="Arial" charset="0"/>
                <a:ea typeface="ＭＳ Ｐゴシック" pitchFamily="34" charset="-128"/>
              </a:rPr>
              <a:t>	Marginal/Regresiva</a:t>
            </a:r>
            <a:endParaRPr lang="es-ES" altLang="en-US" sz="3600" b="1">
              <a:solidFill>
                <a:srgbClr val="003300"/>
              </a:solidFill>
              <a:latin typeface="Arial" charset="0"/>
              <a:ea typeface="ＭＳ Ｐゴシック" pitchFamily="34" charset="-128"/>
            </a:endParaRPr>
          </a:p>
          <a:p>
            <a:endParaRPr lang="es-ES" altLang="en-US" sz="4000">
              <a:solidFill>
                <a:srgbClr val="008000"/>
              </a:solidFill>
              <a:latin typeface="Arial" charset="0"/>
              <a:ea typeface="ＭＳ Ｐゴシック" pitchFamily="34" charset="-128"/>
            </a:endParaRPr>
          </a:p>
          <a:p>
            <a:r>
              <a:rPr lang="es-ES" altLang="en-US" sz="4000">
                <a:solidFill>
                  <a:srgbClr val="008000"/>
                </a:solidFill>
                <a:latin typeface="Arial" charset="0"/>
                <a:ea typeface="ＭＳ Ｐゴシック" pitchFamily="34" charset="-128"/>
              </a:rPr>
              <a:t>   </a:t>
            </a:r>
            <a:endParaRPr lang="es-ES" altLang="en-US" sz="4000" b="1">
              <a:solidFill>
                <a:srgbClr val="008000"/>
              </a:solidFill>
              <a:latin typeface="Arial" charset="0"/>
              <a:ea typeface="ＭＳ Ｐゴシック" pitchFamily="34" charset="-128"/>
            </a:endParaRPr>
          </a:p>
        </p:txBody>
      </p:sp>
      <p:sp>
        <p:nvSpPr>
          <p:cNvPr id="25604" name="Rectangle 10"/>
          <p:cNvSpPr>
            <a:spLocks noChangeArrowheads="1"/>
          </p:cNvSpPr>
          <p:nvPr/>
        </p:nvSpPr>
        <p:spPr bwMode="auto">
          <a:xfrm>
            <a:off x="1600200" y="2133600"/>
            <a:ext cx="4167188" cy="2032000"/>
          </a:xfrm>
          <a:prstGeom prst="rect">
            <a:avLst/>
          </a:prstGeom>
          <a:noFill/>
          <a:ln w="9525">
            <a:noFill/>
            <a:miter lim="800000"/>
            <a:headEnd/>
            <a:tailEnd/>
          </a:ln>
        </p:spPr>
        <p:txBody>
          <a:bodyPr>
            <a:spAutoFit/>
          </a:bodyPr>
          <a:lstStyle/>
          <a:p>
            <a:pPr marL="342900" indent="-342900"/>
            <a:endParaRPr lang="pt-BR" altLang="en-US">
              <a:solidFill>
                <a:srgbClr val="008000"/>
              </a:solidFill>
            </a:endParaRPr>
          </a:p>
          <a:p>
            <a:pPr marL="342900" indent="-342900"/>
            <a:r>
              <a:rPr lang="pt-BR" altLang="en-US">
                <a:solidFill>
                  <a:srgbClr val="008000"/>
                </a:solidFill>
              </a:rPr>
              <a:t> </a:t>
            </a:r>
          </a:p>
          <a:p>
            <a:pPr marL="342900" indent="-342900"/>
            <a:endParaRPr lang="pt-BR" altLang="en-US">
              <a:solidFill>
                <a:srgbClr val="008000"/>
              </a:solidFill>
            </a:endParaRPr>
          </a:p>
          <a:p>
            <a:pPr marL="342900" indent="-342900"/>
            <a:endParaRPr lang="pt-BR" altLang="en-US">
              <a:solidFill>
                <a:srgbClr val="008000"/>
              </a:solidFill>
            </a:endParaRPr>
          </a:p>
          <a:p>
            <a:pPr marL="342900" indent="-342900"/>
            <a:endParaRPr lang="pt-BR" altLang="en-US">
              <a:solidFill>
                <a:srgbClr val="008000"/>
              </a:solidFill>
            </a:endParaRPr>
          </a:p>
          <a:p>
            <a:pPr marL="342900" indent="-342900"/>
            <a:endParaRPr lang="pt-BR" altLang="en-US">
              <a:solidFill>
                <a:srgbClr val="008000"/>
              </a:solidFill>
            </a:endParaRPr>
          </a:p>
          <a:p>
            <a:pPr marL="342900" indent="-342900"/>
            <a:endParaRPr lang="pt-BR" altLang="en-US">
              <a:solidFill>
                <a:srgbClr val="008000"/>
              </a:solidFill>
            </a:endParaRPr>
          </a:p>
        </p:txBody>
      </p:sp>
      <p:pic>
        <p:nvPicPr>
          <p:cNvPr id="25605" name="Picture 3"/>
          <p:cNvPicPr>
            <a:picLocks noChangeAspect="1" noChangeArrowheads="1"/>
          </p:cNvPicPr>
          <p:nvPr/>
        </p:nvPicPr>
        <p:blipFill>
          <a:blip r:embed="rId4" cstate="print"/>
          <a:srcRect b="83446"/>
          <a:stretch>
            <a:fillRect/>
          </a:stretch>
        </p:blipFill>
        <p:spPr bwMode="auto">
          <a:xfrm>
            <a:off x="0" y="-12700"/>
            <a:ext cx="9144000" cy="838200"/>
          </a:xfrm>
          <a:prstGeom prst="rect">
            <a:avLst/>
          </a:prstGeom>
          <a:noFill/>
          <a:ln w="9525">
            <a:noFill/>
            <a:miter lim="800000"/>
            <a:headEnd/>
            <a:tailEnd/>
          </a:ln>
        </p:spPr>
      </p:pic>
      <p:pic>
        <p:nvPicPr>
          <p:cNvPr id="25606" name="Picture 11" descr="CBD_logo_es-RGB-60"/>
          <p:cNvPicPr>
            <a:picLocks noChangeAspect="1" noChangeArrowheads="1"/>
          </p:cNvPicPr>
          <p:nvPr/>
        </p:nvPicPr>
        <p:blipFill>
          <a:blip r:embed="rId5" cstate="print"/>
          <a:srcRect/>
          <a:stretch>
            <a:fillRect/>
          </a:stretch>
        </p:blipFill>
        <p:spPr bwMode="auto">
          <a:xfrm>
            <a:off x="152400" y="5819775"/>
            <a:ext cx="2209800" cy="815975"/>
          </a:xfrm>
          <a:prstGeom prst="rect">
            <a:avLst/>
          </a:prstGeom>
          <a:noFill/>
          <a:ln w="9525">
            <a:noFill/>
            <a:miter lim="800000"/>
            <a:headEnd/>
            <a:tailEnd/>
          </a:ln>
        </p:spPr>
      </p:pic>
      <p:pic>
        <p:nvPicPr>
          <p:cNvPr id="25607" name="Image 3" descr="Screen Shot 2014-10-01 at 21.36.40.png"/>
          <p:cNvPicPr>
            <a:picLocks noChangeAspect="1"/>
          </p:cNvPicPr>
          <p:nvPr/>
        </p:nvPicPr>
        <p:blipFill>
          <a:blip r:embed="rId6" cstate="print"/>
          <a:srcRect/>
          <a:stretch>
            <a:fillRect/>
          </a:stretch>
        </p:blipFill>
        <p:spPr bwMode="auto">
          <a:xfrm>
            <a:off x="5148263" y="1874838"/>
            <a:ext cx="1287462" cy="831850"/>
          </a:xfrm>
          <a:prstGeom prst="rect">
            <a:avLst/>
          </a:prstGeom>
          <a:noFill/>
          <a:ln w="9525">
            <a:noFill/>
            <a:miter lim="800000"/>
            <a:headEnd/>
            <a:tailEnd/>
          </a:ln>
        </p:spPr>
      </p:pic>
      <p:pic>
        <p:nvPicPr>
          <p:cNvPr id="25608" name="Image 2" descr="Screen Shot 2014-10-01 at 21.36.24.png"/>
          <p:cNvPicPr>
            <a:picLocks noChangeAspect="1"/>
          </p:cNvPicPr>
          <p:nvPr/>
        </p:nvPicPr>
        <p:blipFill>
          <a:blip r:embed="rId7" cstate="print"/>
          <a:srcRect/>
          <a:stretch>
            <a:fillRect/>
          </a:stretch>
        </p:blipFill>
        <p:spPr bwMode="auto">
          <a:xfrm>
            <a:off x="7010400" y="1830388"/>
            <a:ext cx="1016000" cy="876300"/>
          </a:xfrm>
          <a:prstGeom prst="rect">
            <a:avLst/>
          </a:prstGeom>
          <a:noFill/>
          <a:ln w="9525">
            <a:noFill/>
            <a:miter lim="800000"/>
            <a:headEnd/>
            <a:tailEnd/>
          </a:ln>
        </p:spPr>
      </p:pic>
      <p:pic>
        <p:nvPicPr>
          <p:cNvPr id="25609" name="Image 8" descr="Screen Shot 2014-10-01 at 21.36.59.png"/>
          <p:cNvPicPr>
            <a:picLocks noChangeAspect="1"/>
          </p:cNvPicPr>
          <p:nvPr/>
        </p:nvPicPr>
        <p:blipFill>
          <a:blip r:embed="rId8" cstate="print"/>
          <a:srcRect/>
          <a:stretch>
            <a:fillRect/>
          </a:stretch>
        </p:blipFill>
        <p:spPr bwMode="auto">
          <a:xfrm>
            <a:off x="5021263" y="2809875"/>
            <a:ext cx="1414462" cy="919163"/>
          </a:xfrm>
          <a:prstGeom prst="rect">
            <a:avLst/>
          </a:prstGeom>
          <a:noFill/>
          <a:ln w="9525">
            <a:noFill/>
            <a:miter lim="800000"/>
            <a:headEnd/>
            <a:tailEnd/>
          </a:ln>
        </p:spPr>
      </p:pic>
      <p:pic>
        <p:nvPicPr>
          <p:cNvPr id="25610" name="Image 10" descr="Screen Shot 2014-10-01 at 21.37.41.png"/>
          <p:cNvPicPr>
            <a:picLocks noChangeAspect="1"/>
          </p:cNvPicPr>
          <p:nvPr/>
        </p:nvPicPr>
        <p:blipFill>
          <a:blip r:embed="rId9" cstate="print"/>
          <a:srcRect/>
          <a:stretch>
            <a:fillRect/>
          </a:stretch>
        </p:blipFill>
        <p:spPr bwMode="auto">
          <a:xfrm>
            <a:off x="5140325" y="3694113"/>
            <a:ext cx="1295400" cy="911225"/>
          </a:xfrm>
          <a:prstGeom prst="rect">
            <a:avLst/>
          </a:prstGeom>
          <a:noFill/>
          <a:ln w="9525">
            <a:noFill/>
            <a:miter lim="800000"/>
            <a:headEnd/>
            <a:tailEnd/>
          </a:ln>
        </p:spPr>
      </p:pic>
      <p:grpSp>
        <p:nvGrpSpPr>
          <p:cNvPr id="25611" name="Grouper 27"/>
          <p:cNvGrpSpPr>
            <a:grpSpLocks/>
          </p:cNvGrpSpPr>
          <p:nvPr/>
        </p:nvGrpSpPr>
        <p:grpSpPr bwMode="auto">
          <a:xfrm>
            <a:off x="5021263" y="4719638"/>
            <a:ext cx="1414462" cy="1152525"/>
            <a:chOff x="863600" y="1598926"/>
            <a:chExt cx="1828800" cy="1804674"/>
          </a:xfrm>
        </p:grpSpPr>
        <p:pic>
          <p:nvPicPr>
            <p:cNvPr id="25612" name="Image 22" descr="Screen Shot 2014-10-01 at 21.37.56.png"/>
            <p:cNvPicPr>
              <a:picLocks noChangeAspect="1"/>
            </p:cNvPicPr>
            <p:nvPr/>
          </p:nvPicPr>
          <p:blipFill>
            <a:blip r:embed="rId10" cstate="print"/>
            <a:srcRect/>
            <a:stretch>
              <a:fillRect/>
            </a:stretch>
          </p:blipFill>
          <p:spPr bwMode="auto">
            <a:xfrm>
              <a:off x="863600" y="1598926"/>
              <a:ext cx="1811868" cy="1766572"/>
            </a:xfrm>
            <a:prstGeom prst="rect">
              <a:avLst/>
            </a:prstGeom>
            <a:noFill/>
            <a:ln w="9525">
              <a:noFill/>
              <a:miter lim="800000"/>
              <a:headEnd/>
              <a:tailEnd/>
            </a:ln>
          </p:spPr>
        </p:pic>
        <p:sp>
          <p:nvSpPr>
            <p:cNvPr id="23" name="Rectangle 22"/>
            <p:cNvSpPr/>
            <p:nvPr/>
          </p:nvSpPr>
          <p:spPr>
            <a:xfrm>
              <a:off x="2201847" y="2894015"/>
              <a:ext cx="490553" cy="35795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4" name="Rectangle 23"/>
            <p:cNvSpPr/>
            <p:nvPr/>
          </p:nvSpPr>
          <p:spPr>
            <a:xfrm>
              <a:off x="1118113" y="3319084"/>
              <a:ext cx="1371087" cy="8451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gr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5771</TotalTime>
  <Words>10750</Words>
  <Application>Microsoft Macintosh PowerPoint</Application>
  <PresentationFormat>On-screen Show (4:3)</PresentationFormat>
  <Paragraphs>827</Paragraphs>
  <Slides>54</Slides>
  <Notes>45</Notes>
  <HiddenSlides>7</HiddenSlides>
  <MMClips>0</MMClips>
  <ScaleCrop>false</ScaleCrop>
  <HeadingPairs>
    <vt:vector size="4" baseType="variant">
      <vt:variant>
        <vt:lpstr>Design Template</vt:lpstr>
      </vt:variant>
      <vt:variant>
        <vt:i4>2</vt:i4>
      </vt:variant>
      <vt:variant>
        <vt:lpstr>Slide Titles</vt:lpstr>
      </vt:variant>
      <vt:variant>
        <vt:i4>54</vt:i4>
      </vt:variant>
    </vt:vector>
  </HeadingPairs>
  <TitlesOfParts>
    <vt:vector size="56" baseType="lpstr">
      <vt:lpstr>Office Theme</vt:lpstr>
      <vt:lpstr>1_Office Theme</vt:lpstr>
      <vt:lpstr>Slide 1</vt:lpstr>
      <vt:lpstr>Slide 2</vt:lpstr>
      <vt:lpstr>Slide 3</vt:lpstr>
      <vt:lpstr>Slide 4</vt:lpstr>
      <vt:lpstr>Slide 5</vt:lpstr>
      <vt:lpstr>“Tablero” Progreso hacia etas de Aichi</vt:lpstr>
      <vt:lpstr>Slide 7</vt:lpstr>
      <vt:lpstr>Slide 8</vt:lpstr>
      <vt:lpstr>Slide 9</vt:lpstr>
      <vt:lpstr>Slide 10</vt:lpstr>
      <vt:lpstr>Slide 11</vt:lpstr>
      <vt:lpstr>Slide 12</vt:lpstr>
      <vt:lpstr>Slide 13</vt:lpstr>
      <vt:lpstr>Slide 14</vt:lpstr>
      <vt:lpstr>EPANBs recibidas post-2010</vt:lpstr>
      <vt:lpstr>Plan de Accion sobre Genero de la CBD, 2015-2020 (COP 12 Decision XII/7)</vt:lpstr>
      <vt:lpstr>Slide 17</vt:lpstr>
      <vt:lpstr>Slide 18</vt:lpstr>
      <vt:lpstr>Slide 19</vt:lpstr>
      <vt:lpstr>Example: COP-12 Decision XII/2/C Communication, education and public awareness and the United Nations Decade on Biodiversity (UNDB)</vt:lpstr>
      <vt:lpstr>Slide 21</vt:lpstr>
      <vt:lpstr>Slide 22</vt:lpstr>
      <vt:lpstr>Slide 23</vt:lpstr>
      <vt:lpstr>The Convention on Biological Diversity, its Nagoya Protocol  and  Indigenous Peoples and Local Communities (IP and LCs)</vt:lpstr>
      <vt:lpstr>SCBD Activities on Traditional Knowledge (TK) and Customary Sustainable Use of Biological Diversity (CSU) 2015-2016</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Por qué es importante el Protocolo de Nagoya?</vt:lpstr>
      <vt:lpstr>Por qué es importante el Protocolo de Nagoya?</vt:lpstr>
      <vt:lpstr>Por qué es esencial el apoyo del GEF?</vt:lpstr>
      <vt:lpstr>Acciones Urgentes</vt:lpstr>
      <vt:lpstr>Slide 46</vt:lpstr>
      <vt:lpstr>Slide 47</vt:lpstr>
      <vt:lpstr>Slide 48</vt:lpstr>
      <vt:lpstr>COP-MOP 7 - Decisiones relacionadas al GEF</vt:lpstr>
      <vt:lpstr>Áreas prioritarias</vt:lpstr>
      <vt:lpstr>Slide 51</vt:lpstr>
      <vt:lpstr>Slide 52</vt:lpstr>
      <vt:lpstr>Slide 53</vt:lpstr>
      <vt:lpstr>Slide 54</vt:lpstr>
    </vt:vector>
  </TitlesOfParts>
  <Company>SCBD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Anonymous</dc:creator>
  <cp:lastModifiedBy>Nadine Saad</cp:lastModifiedBy>
  <cp:revision>283</cp:revision>
  <dcterms:created xsi:type="dcterms:W3CDTF">2015-04-15T14:27:00Z</dcterms:created>
  <dcterms:modified xsi:type="dcterms:W3CDTF">2015-04-15T14:41:29Z</dcterms:modified>
</cp:coreProperties>
</file>