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6" r:id="rId2"/>
  </p:sldMasterIdLst>
  <p:notesMasterIdLst>
    <p:notesMasterId r:id="rId15"/>
  </p:notesMasterIdLst>
  <p:handoutMasterIdLst>
    <p:handoutMasterId r:id="rId16"/>
  </p:handoutMasterIdLst>
  <p:sldIdLst>
    <p:sldId id="383" r:id="rId3"/>
    <p:sldId id="357" r:id="rId4"/>
    <p:sldId id="374" r:id="rId5"/>
    <p:sldId id="348" r:id="rId6"/>
    <p:sldId id="381" r:id="rId7"/>
    <p:sldId id="382" r:id="rId8"/>
    <p:sldId id="384" r:id="rId9"/>
    <p:sldId id="385" r:id="rId10"/>
    <p:sldId id="386" r:id="rId11"/>
    <p:sldId id="389" r:id="rId12"/>
    <p:sldId id="390" r:id="rId13"/>
    <p:sldId id="391" r:id="rId14"/>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5" autoAdjust="0"/>
    <p:restoredTop sz="86409" autoAdjust="0"/>
  </p:normalViewPr>
  <p:slideViewPr>
    <p:cSldViewPr>
      <p:cViewPr varScale="1">
        <p:scale>
          <a:sx n="79" d="100"/>
          <a:sy n="79" d="100"/>
        </p:scale>
        <p:origin x="1380" y="96"/>
      </p:cViewPr>
      <p:guideLst>
        <p:guide orient="horz" pos="2160"/>
        <p:guide pos="2880"/>
      </p:guideLst>
    </p:cSldViewPr>
  </p:slideViewPr>
  <p:outlineViewPr>
    <p:cViewPr>
      <p:scale>
        <a:sx n="33" d="100"/>
        <a:sy n="33" d="100"/>
      </p:scale>
      <p:origin x="0" y="-24690"/>
    </p:cViewPr>
  </p:outlineViewPr>
  <p:notesTextViewPr>
    <p:cViewPr>
      <p:scale>
        <a:sx n="100" d="100"/>
        <a:sy n="100" d="100"/>
      </p:scale>
      <p:origin x="0" y="0"/>
    </p:cViewPr>
  </p:notesTextViewPr>
  <p:notesViewPr>
    <p:cSldViewPr>
      <p:cViewPr varScale="1">
        <p:scale>
          <a:sx n="133" d="100"/>
          <a:sy n="133" d="100"/>
        </p:scale>
        <p:origin x="-528" y="-96"/>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7840" cy="464820"/>
          </a:xfrm>
          <a:prstGeom prst="rect">
            <a:avLst/>
          </a:prstGeom>
        </p:spPr>
        <p:txBody>
          <a:bodyPr vert="horz" lIns="92349" tIns="46175" rIns="92349" bIns="46175" rtlCol="0"/>
          <a:lstStyle>
            <a:lvl1pPr algn="l">
              <a:defRPr sz="1200"/>
            </a:lvl1pPr>
          </a:lstStyle>
          <a:p>
            <a:endParaRPr lang="en-US" dirty="0"/>
          </a:p>
        </p:txBody>
      </p:sp>
      <p:sp>
        <p:nvSpPr>
          <p:cNvPr id="3" name="Date Placeholder 2"/>
          <p:cNvSpPr>
            <a:spLocks noGrp="1"/>
          </p:cNvSpPr>
          <p:nvPr>
            <p:ph type="dt" sz="quarter" idx="1"/>
          </p:nvPr>
        </p:nvSpPr>
        <p:spPr>
          <a:xfrm>
            <a:off x="3970938" y="2"/>
            <a:ext cx="3037840" cy="464820"/>
          </a:xfrm>
          <a:prstGeom prst="rect">
            <a:avLst/>
          </a:prstGeom>
        </p:spPr>
        <p:txBody>
          <a:bodyPr vert="horz" lIns="92349" tIns="46175" rIns="92349" bIns="46175" rtlCol="0"/>
          <a:lstStyle>
            <a:lvl1pPr algn="r">
              <a:defRPr sz="1200"/>
            </a:lvl1pPr>
          </a:lstStyle>
          <a:p>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2349" tIns="46175" rIns="92349" bIns="4617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2349" tIns="46175" rIns="92349" bIns="46175" rtlCol="0" anchor="b"/>
          <a:lstStyle>
            <a:lvl1pPr algn="r">
              <a:defRPr sz="1200"/>
            </a:lvl1pPr>
          </a:lstStyle>
          <a:p>
            <a:fld id="{B1270BB1-7768-41F8-9F1B-E2E7E9320AB4}" type="slidenum">
              <a:rPr lang="en-US" smtClean="0"/>
              <a:pPr/>
              <a:t>‹#›</a:t>
            </a:fld>
            <a:endParaRPr lang="es-ES" dirty="0"/>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6"/>
            <a:ext cx="3038145" cy="464205"/>
          </a:xfrm>
          <a:prstGeom prst="rect">
            <a:avLst/>
          </a:prstGeom>
        </p:spPr>
        <p:txBody>
          <a:bodyPr vert="horz" lIns="87362" tIns="43679" rIns="87362" bIns="43679" rtlCol="0"/>
          <a:lstStyle>
            <a:lvl1pPr algn="l">
              <a:defRPr sz="1100"/>
            </a:lvl1pPr>
          </a:lstStyle>
          <a:p>
            <a:endParaRPr lang="en-US" dirty="0"/>
          </a:p>
        </p:txBody>
      </p:sp>
      <p:sp>
        <p:nvSpPr>
          <p:cNvPr id="3" name="Date Placeholder 2"/>
          <p:cNvSpPr>
            <a:spLocks noGrp="1"/>
          </p:cNvSpPr>
          <p:nvPr>
            <p:ph type="dt" idx="1"/>
          </p:nvPr>
        </p:nvSpPr>
        <p:spPr>
          <a:xfrm>
            <a:off x="3970734" y="6"/>
            <a:ext cx="3038145" cy="464205"/>
          </a:xfrm>
          <a:prstGeom prst="rect">
            <a:avLst/>
          </a:prstGeom>
        </p:spPr>
        <p:txBody>
          <a:bodyPr vert="horz" lIns="87362" tIns="43679" rIns="87362" bIns="43679"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7362" tIns="43679" rIns="87362" bIns="43679" rtlCol="0" anchor="ctr"/>
          <a:lstStyle/>
          <a:p>
            <a:endParaRPr lang="en-US" dirty="0"/>
          </a:p>
        </p:txBody>
      </p:sp>
      <p:sp>
        <p:nvSpPr>
          <p:cNvPr id="5" name="Notes Placeholder 4"/>
          <p:cNvSpPr>
            <a:spLocks noGrp="1"/>
          </p:cNvSpPr>
          <p:nvPr>
            <p:ph type="body" sz="quarter" idx="3"/>
          </p:nvPr>
        </p:nvSpPr>
        <p:spPr>
          <a:xfrm>
            <a:off x="701349" y="4416102"/>
            <a:ext cx="5607711" cy="4182458"/>
          </a:xfrm>
          <a:prstGeom prst="rect">
            <a:avLst/>
          </a:prstGeom>
        </p:spPr>
        <p:txBody>
          <a:bodyPr vert="horz" lIns="87362" tIns="43679" rIns="87362" bIns="436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3"/>
            <a:ext cx="3038145" cy="464205"/>
          </a:xfrm>
          <a:prstGeom prst="rect">
            <a:avLst/>
          </a:prstGeom>
        </p:spPr>
        <p:txBody>
          <a:bodyPr vert="horz" lIns="87362" tIns="43679" rIns="87362" bIns="43679" rtlCol="0" anchor="b"/>
          <a:lstStyle>
            <a:lvl1pPr algn="l">
              <a:defRPr sz="1100"/>
            </a:lvl1pPr>
          </a:lstStyle>
          <a:p>
            <a:endParaRPr lang="en-US" dirty="0"/>
          </a:p>
        </p:txBody>
      </p:sp>
      <p:sp>
        <p:nvSpPr>
          <p:cNvPr id="7" name="Slide Number Placeholder 6"/>
          <p:cNvSpPr>
            <a:spLocks noGrp="1"/>
          </p:cNvSpPr>
          <p:nvPr>
            <p:ph type="sldNum" sz="quarter" idx="5"/>
          </p:nvPr>
        </p:nvSpPr>
        <p:spPr>
          <a:xfrm>
            <a:off x="3970734" y="8830663"/>
            <a:ext cx="3038145" cy="464205"/>
          </a:xfrm>
          <a:prstGeom prst="rect">
            <a:avLst/>
          </a:prstGeom>
        </p:spPr>
        <p:txBody>
          <a:bodyPr vert="horz" lIns="87362" tIns="43679" rIns="87362" bIns="43679" rtlCol="0" anchor="b"/>
          <a:lstStyle>
            <a:lvl1pPr algn="r">
              <a:defRPr sz="1100"/>
            </a:lvl1pPr>
          </a:lstStyle>
          <a:p>
            <a:fld id="{AC37F9C5-DADA-40EF-BCE0-F0AA5007CB72}" type="slidenum">
              <a:rPr lang="en-US" smtClean="0"/>
              <a:pPr/>
              <a:t>‹#›</a:t>
            </a:fld>
            <a:endParaRPr lang="es-ES" dirty="0"/>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1</a:t>
            </a:fld>
            <a:endParaRPr lang="es-ES" altLang="en-US" dirty="0" smtClean="0">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dirty="0" smtClean="0">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dirty="0" smtClean="0">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dirty="0" smtClean="0">
              <a:solidFill>
                <a:srgbClr val="000000"/>
              </a:solidFill>
            </a:endParaRPr>
          </a:p>
        </p:txBody>
      </p:sp>
    </p:spTree>
    <p:extLst>
      <p:ext uri="{BB962C8B-B14F-4D97-AF65-F5344CB8AC3E}">
        <p14:creationId xmlns:p14="http://schemas.microsoft.com/office/powerpoint/2010/main" val="2629731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s-ES" dirty="0"/>
          </a:p>
        </p:txBody>
      </p:sp>
    </p:spTree>
    <p:extLst>
      <p:ext uri="{BB962C8B-B14F-4D97-AF65-F5344CB8AC3E}">
        <p14:creationId xmlns:p14="http://schemas.microsoft.com/office/powerpoint/2010/main" val="1073809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7</a:t>
            </a:fld>
            <a:endParaRPr lang="es-E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endParaRPr lang="en-US" dirty="0"/>
          </a:p>
        </p:txBody>
      </p:sp>
    </p:spTree>
    <p:extLst>
      <p:ext uri="{BB962C8B-B14F-4D97-AF65-F5344CB8AC3E}">
        <p14:creationId xmlns:p14="http://schemas.microsoft.com/office/powerpoint/2010/main" val="85035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BO" noProof="0" dirty="0" smtClean="0"/>
              <a:t>Hacer hincapié en que esta es otra "política de acreditación", similar a las salvaguardias y las normas fiduciarias. </a:t>
            </a:r>
            <a:endParaRPr lang="es-BO" noProof="0"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s-ES" dirty="0"/>
          </a:p>
        </p:txBody>
      </p:sp>
    </p:spTree>
    <p:extLst>
      <p:ext uri="{BB962C8B-B14F-4D97-AF65-F5344CB8AC3E}">
        <p14:creationId xmlns:p14="http://schemas.microsoft.com/office/powerpoint/2010/main" val="185354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10</a:t>
            </a:fld>
            <a:endParaRPr lang="es-ES" dirty="0"/>
          </a:p>
        </p:txBody>
      </p:sp>
    </p:spTree>
    <p:extLst>
      <p:ext uri="{BB962C8B-B14F-4D97-AF65-F5344CB8AC3E}">
        <p14:creationId xmlns:p14="http://schemas.microsoft.com/office/powerpoint/2010/main" val="24925100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itle 5"/>
          <p:cNvSpPr txBox="1">
            <a:spLocks/>
          </p:cNvSpPr>
          <p:nvPr/>
        </p:nvSpPr>
        <p:spPr>
          <a:xfrm>
            <a:off x="685800" y="3810000"/>
            <a:ext cx="7772400" cy="1143000"/>
          </a:xfrm>
          <a:prstGeom prst="rect">
            <a:avLst/>
          </a:prstGeom>
        </p:spPr>
        <p:txBody>
          <a:bodyPr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a:defRPr/>
            </a:pPr>
            <a:r>
              <a:rPr dirty="0" smtClean="0"/>
              <a:t>¿Preguntas?</a:t>
            </a:r>
            <a:endParaRPr lang="es-ES" dirty="0"/>
          </a:p>
        </p:txBody>
      </p:sp>
      <p:sp>
        <p:nvSpPr>
          <p:cNvPr id="3" name="Title 1"/>
          <p:cNvSpPr txBox="1">
            <a:spLocks/>
          </p:cNvSpPr>
          <p:nvPr/>
        </p:nvSpPr>
        <p:spPr>
          <a:xfrm>
            <a:off x="685800" y="2286000"/>
            <a:ext cx="7772400" cy="1470025"/>
          </a:xfrm>
          <a:prstGeom prst="rect">
            <a:avLst/>
          </a:prstGeom>
        </p:spPr>
        <p:txBody>
          <a:bodyPr anchor="ctr">
            <a:normAutofit lnSpcReduction="10000"/>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a:defRPr/>
            </a:pPr>
            <a:r>
              <a:rPr lang="en-US" sz="4800" dirty="0" smtClean="0">
                <a:solidFill>
                  <a:srgbClr val="00642D"/>
                </a:solidFill>
              </a:rPr>
              <a:t>Muchas gracias por su atención.</a:t>
            </a:r>
          </a:p>
        </p:txBody>
      </p:sp>
      <p:pic>
        <p:nvPicPr>
          <p:cNvPr id="4"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6694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dirty="0" smtClean="0"/>
              <a:t>¿Preguntas?</a:t>
            </a:r>
            <a:endParaRPr lang="es-E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rPr>
              <a:t>Muchas gracias por su atención.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76200"/>
            <a:ext cx="9144000" cy="1247775"/>
            <a:chOff x="0" y="152400"/>
            <a:chExt cx="9144000" cy="1248156"/>
          </a:xfrm>
        </p:grpSpPr>
        <p:pic>
          <p:nvPicPr>
            <p:cNvPr id="5" name="Picture 4"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5240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80299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2625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36000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2820641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
        <p:nvSpPr>
          <p:cNvPr id="2" name="TextBox 1"/>
          <p:cNvSpPr txBox="1"/>
          <p:nvPr userDrawn="1"/>
        </p:nvSpPr>
        <p:spPr>
          <a:xfrm>
            <a:off x="8610600" y="6520934"/>
            <a:ext cx="533400" cy="369332"/>
          </a:xfrm>
          <a:prstGeom prst="rect">
            <a:avLst/>
          </a:prstGeom>
          <a:noFill/>
        </p:spPr>
        <p:txBody>
          <a:bodyPr wrap="square" rtlCol="0">
            <a:spAutoFit/>
          </a:bodyPr>
          <a:lstStyle/>
          <a:p>
            <a:fld id="{B32BFA3A-4429-4CC1-A267-469C357498EB}" type="slidenum">
              <a:rPr lang="en-US" smtClean="0"/>
              <a:t>‹#›</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2052" name="Picture 4" descr="GEF-PPT-BG.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8078999"/>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eaLnBrk="0" fontAlgn="base" hangingPunct="0">
        <a:spcBef>
          <a:spcPct val="0"/>
        </a:spcBef>
        <a:spcAft>
          <a:spcPct val="0"/>
        </a:spcAft>
        <a:defRPr sz="4400" b="1" kern="1200">
          <a:solidFill>
            <a:srgbClr val="1F497D"/>
          </a:solidFill>
          <a:latin typeface="+mj-lt"/>
          <a:ea typeface="+mj-ea"/>
          <a:cs typeface="+mj-cs"/>
        </a:defRPr>
      </a:lvl1pPr>
      <a:lvl2pPr algn="ctr" rtl="0" eaLnBrk="0" fontAlgn="base" hangingPunct="0">
        <a:spcBef>
          <a:spcPct val="0"/>
        </a:spcBef>
        <a:spcAft>
          <a:spcPct val="0"/>
        </a:spcAft>
        <a:defRPr sz="4400" b="1">
          <a:solidFill>
            <a:srgbClr val="1F497D"/>
          </a:solidFill>
          <a:latin typeface="Calibri" pitchFamily="34" charset="0"/>
        </a:defRPr>
      </a:lvl2pPr>
      <a:lvl3pPr algn="ctr" rtl="0" eaLnBrk="0" fontAlgn="base" hangingPunct="0">
        <a:spcBef>
          <a:spcPct val="0"/>
        </a:spcBef>
        <a:spcAft>
          <a:spcPct val="0"/>
        </a:spcAft>
        <a:defRPr sz="4400" b="1">
          <a:solidFill>
            <a:srgbClr val="1F497D"/>
          </a:solidFill>
          <a:latin typeface="Calibri" pitchFamily="34" charset="0"/>
        </a:defRPr>
      </a:lvl3pPr>
      <a:lvl4pPr algn="ctr" rtl="0" eaLnBrk="0" fontAlgn="base" hangingPunct="0">
        <a:spcBef>
          <a:spcPct val="0"/>
        </a:spcBef>
        <a:spcAft>
          <a:spcPct val="0"/>
        </a:spcAft>
        <a:defRPr sz="4400" b="1">
          <a:solidFill>
            <a:srgbClr val="1F497D"/>
          </a:solidFill>
          <a:latin typeface="Calibri" pitchFamily="34" charset="0"/>
        </a:defRPr>
      </a:lvl4pPr>
      <a:lvl5pPr algn="ctr" rtl="0" eaLnBrk="0" fontAlgn="base" hangingPunct="0">
        <a:spcBef>
          <a:spcPct val="0"/>
        </a:spcBef>
        <a:spcAft>
          <a:spcPct val="0"/>
        </a:spcAft>
        <a:defRPr sz="4400" b="1">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s-EC" dirty="0" smtClean="0">
                <a:solidFill>
                  <a:srgbClr val="00642D"/>
                </a:solidFill>
                <a:latin typeface="+mn-lt"/>
              </a:rPr>
              <a:t>Políticas del FMAM-6</a:t>
            </a:r>
            <a:endParaRPr lang="es-EC" dirty="0">
              <a:latin typeface="+mn-lt"/>
            </a:endParaRPr>
          </a:p>
        </p:txBody>
      </p:sp>
      <p:sp>
        <p:nvSpPr>
          <p:cNvPr id="3" name="Subtitle 2"/>
          <p:cNvSpPr>
            <a:spLocks noGrp="1"/>
          </p:cNvSpPr>
          <p:nvPr>
            <p:ph type="subTitle" idx="1"/>
          </p:nvPr>
        </p:nvSpPr>
        <p:spPr>
          <a:xfrm>
            <a:off x="1371600" y="3581400"/>
            <a:ext cx="6400800" cy="2819400"/>
          </a:xfrm>
        </p:spPr>
        <p:txBody>
          <a:bodyPr/>
          <a:lstStyle/>
          <a:p>
            <a:pPr eaLnBrk="1" hangingPunct="1">
              <a:lnSpc>
                <a:spcPct val="80000"/>
              </a:lnSpc>
              <a:defRPr/>
            </a:pPr>
            <a:r>
              <a:rPr lang="es-EC" b="1" dirty="0" smtClean="0">
                <a:solidFill>
                  <a:schemeClr val="tx1"/>
                </a:solidFill>
                <a:latin typeface="Andes" panose="02000000000000000000" pitchFamily="50" charset="0"/>
              </a:rPr>
              <a:t>Taller de </a:t>
            </a:r>
            <a:r>
              <a:rPr lang="es-EC" b="1" dirty="0">
                <a:solidFill>
                  <a:schemeClr val="tx1"/>
                </a:solidFill>
                <a:latin typeface="Andes" panose="02000000000000000000" pitchFamily="50" charset="0"/>
              </a:rPr>
              <a:t>Circunscripción </a:t>
            </a:r>
            <a:r>
              <a:rPr lang="es-EC" b="1" dirty="0" smtClean="0">
                <a:solidFill>
                  <a:schemeClr val="tx1"/>
                </a:solidFill>
                <a:latin typeface="Andes" panose="02000000000000000000" pitchFamily="50" charset="0"/>
              </a:rPr>
              <a:t>Ampliada </a:t>
            </a:r>
          </a:p>
          <a:p>
            <a:pPr eaLnBrk="1" hangingPunct="1">
              <a:lnSpc>
                <a:spcPct val="80000"/>
              </a:lnSpc>
              <a:buFont typeface="Arial" charset="0"/>
              <a:buNone/>
              <a:defRPr/>
            </a:pPr>
            <a:r>
              <a:rPr lang="es-EC" b="1" dirty="0" smtClean="0">
                <a:solidFill>
                  <a:schemeClr val="tx1"/>
                </a:solidFill>
                <a:latin typeface="Andes" panose="02000000000000000000" pitchFamily="50" charset="0"/>
              </a:rPr>
              <a:t>del FMAM</a:t>
            </a:r>
            <a:endParaRPr lang="es-EC" b="1" dirty="0" smtClean="0">
              <a:solidFill>
                <a:srgbClr val="00642D"/>
              </a:solidFill>
              <a:latin typeface="Andes" panose="02000000000000000000" pitchFamily="50" charset="0"/>
              <a:cs typeface="Times New Roman" panose="02020603050405020304" pitchFamily="18" charset="0"/>
            </a:endParaRPr>
          </a:p>
          <a:p>
            <a:pPr eaLnBrk="1" hangingPunct="1">
              <a:lnSpc>
                <a:spcPct val="80000"/>
              </a:lnSpc>
              <a:buFont typeface="Arial" charset="0"/>
              <a:buNone/>
              <a:defRPr/>
            </a:pPr>
            <a:endParaRPr lang="es-EC" b="1" dirty="0" smtClean="0">
              <a:solidFill>
                <a:schemeClr val="tx1"/>
              </a:solidFill>
              <a:latin typeface="Andes" panose="02000000000000000000" pitchFamily="50" charset="0"/>
            </a:endParaRPr>
          </a:p>
          <a:p>
            <a:pPr>
              <a:lnSpc>
                <a:spcPct val="80000"/>
              </a:lnSpc>
              <a:defRPr/>
            </a:pPr>
            <a:r>
              <a:rPr lang="es-EC" b="1" dirty="0" smtClean="0">
                <a:solidFill>
                  <a:schemeClr val="tx1"/>
                </a:solidFill>
                <a:latin typeface="Andes" panose="02000000000000000000" pitchFamily="50" charset="0"/>
              </a:rPr>
              <a:t>Asunción, Paraguay</a:t>
            </a:r>
            <a:endParaRPr lang="es-EC" dirty="0" smtClean="0">
              <a:solidFill>
                <a:schemeClr val="tx1"/>
              </a:solidFill>
              <a:latin typeface="Andes" panose="02000000000000000000" pitchFamily="50" charset="0"/>
              <a:cs typeface="Times New Roman" pitchFamily="18" charset="0"/>
            </a:endParaRPr>
          </a:p>
          <a:p>
            <a:pPr>
              <a:lnSpc>
                <a:spcPct val="80000"/>
              </a:lnSpc>
              <a:defRPr/>
            </a:pPr>
            <a:r>
              <a:rPr lang="es-EC" dirty="0" smtClean="0">
                <a:solidFill>
                  <a:schemeClr val="tx1"/>
                </a:solidFill>
                <a:latin typeface="Andes" panose="02000000000000000000" pitchFamily="50" charset="0"/>
              </a:rPr>
              <a:t>14 y 15 de Abril de 2015</a:t>
            </a:r>
          </a:p>
          <a:p>
            <a:pPr eaLnBrk="1" hangingPunct="1">
              <a:buFont typeface="Arial" charset="0"/>
              <a:buNone/>
              <a:defRPr/>
            </a:pPr>
            <a:endParaRPr lang="es-EC" sz="3200" dirty="0">
              <a:latin typeface="Andes" panose="02000000000000000000" pitchFamily="50" charset="0"/>
            </a:endParaRPr>
          </a:p>
        </p:txBody>
      </p:sp>
    </p:spTree>
    <p:extLst>
      <p:ext uri="{BB962C8B-B14F-4D97-AF65-F5344CB8AC3E}">
        <p14:creationId xmlns:p14="http://schemas.microsoft.com/office/powerpoint/2010/main" val="6920698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smtClean="0"/>
              <a:t>Plan de Acción sobre Igualdad de Género (PAIG)</a:t>
            </a:r>
            <a:endParaRPr lang="es-ES" sz="2800" dirty="0" smtClean="0">
              <a:latin typeface="Calibri" pitchFamily="34" charset="0"/>
            </a:endParaRPr>
          </a:p>
        </p:txBody>
      </p:sp>
      <p:sp>
        <p:nvSpPr>
          <p:cNvPr id="2" name="Rectangle 1"/>
          <p:cNvSpPr/>
          <p:nvPr/>
        </p:nvSpPr>
        <p:spPr>
          <a:xfrm>
            <a:off x="304800" y="990600"/>
            <a:ext cx="8534400" cy="1200329"/>
          </a:xfrm>
          <a:prstGeom prst="rect">
            <a:avLst/>
          </a:prstGeom>
        </p:spPr>
        <p:txBody>
          <a:bodyPr wrap="square">
            <a:spAutoFit/>
          </a:bodyPr>
          <a:lstStyle/>
          <a:p>
            <a:endParaRPr lang="en-US" dirty="0"/>
          </a:p>
          <a:p>
            <a:endParaRPr lang="en-US" dirty="0" smtClean="0"/>
          </a:p>
          <a:p>
            <a:endParaRPr lang="en-US" dirty="0"/>
          </a:p>
          <a:p>
            <a:endParaRPr lang="en-US" dirty="0"/>
          </a:p>
        </p:txBody>
      </p:sp>
      <p:sp>
        <p:nvSpPr>
          <p:cNvPr id="3" name="Rectangle 2"/>
          <p:cNvSpPr/>
          <p:nvPr/>
        </p:nvSpPr>
        <p:spPr>
          <a:xfrm>
            <a:off x="304799" y="762001"/>
            <a:ext cx="8507187" cy="3170099"/>
          </a:xfrm>
          <a:prstGeom prst="rect">
            <a:avLst/>
          </a:prstGeom>
        </p:spPr>
        <p:txBody>
          <a:bodyPr wrap="square">
            <a:spAutoFit/>
          </a:bodyPr>
          <a:lstStyle/>
          <a:p>
            <a:pPr marL="342900" indent="-342900">
              <a:buFont typeface="Wingdings" panose="05000000000000000000" pitchFamily="2" charset="2"/>
              <a:buChar char="q"/>
            </a:pPr>
            <a:r>
              <a:rPr lang="es-VE" sz="2000" b="1" dirty="0" smtClean="0">
                <a:latin typeface="+mn-lt"/>
              </a:rPr>
              <a:t>Constituye una hoja de ruta específica para implementar la Política del FMAM sobre Integración de las Cuestiones de Género,</a:t>
            </a:r>
            <a:r>
              <a:rPr lang="es-VE" sz="2000" dirty="0" smtClean="0">
                <a:latin typeface="+mn-lt"/>
              </a:rPr>
              <a:t> que se basa en las estrategias y los planes sobre género ya existentes o previstos en las Agencias del FMAM. </a:t>
            </a:r>
          </a:p>
          <a:p>
            <a:pPr marL="342900" indent="-342900">
              <a:buFont typeface="Wingdings" panose="05000000000000000000" pitchFamily="2" charset="2"/>
              <a:buChar char="q"/>
            </a:pPr>
            <a:r>
              <a:rPr lang="es-VE" sz="2000" b="1" dirty="0" smtClean="0">
                <a:latin typeface="+mn-lt"/>
              </a:rPr>
              <a:t>Objetivo: </a:t>
            </a:r>
            <a:r>
              <a:rPr lang="es-VE" sz="2000" dirty="0" smtClean="0">
                <a:latin typeface="+mn-lt"/>
              </a:rPr>
              <a:t>poner en práctica la incorporación de las cuestiones de género en la programación y las políticas del FMAM para promover tanto la meta</a:t>
            </a:r>
            <a:br>
              <a:rPr lang="es-VE" sz="2000" dirty="0" smtClean="0">
                <a:latin typeface="+mn-lt"/>
              </a:rPr>
            </a:br>
            <a:r>
              <a:rPr lang="es-VE" sz="2000" dirty="0" smtClean="0">
                <a:latin typeface="+mn-lt"/>
              </a:rPr>
              <a:t>de lograr beneficios para el medio ambiente mundial como la de propiciar la igualdad de género y el empoderamiento de la mujer.</a:t>
            </a:r>
          </a:p>
          <a:p>
            <a:pPr marL="342900" indent="-342900">
              <a:buFont typeface="Wingdings" panose="05000000000000000000" pitchFamily="2" charset="2"/>
              <a:buChar char="q"/>
            </a:pPr>
            <a:r>
              <a:rPr lang="es-VE" sz="2000" b="1" dirty="0" smtClean="0">
                <a:latin typeface="+mn-lt"/>
              </a:rPr>
              <a:t>Duración: </a:t>
            </a:r>
            <a:r>
              <a:rPr lang="es-VE" sz="2000" dirty="0" smtClean="0">
                <a:latin typeface="+mn-lt"/>
              </a:rPr>
              <a:t>Inicialmente, el período del FMAM-6 (ej. de 2015 a ej. de 2018). </a:t>
            </a:r>
          </a:p>
          <a:p>
            <a:endParaRPr lang="es-VE" sz="2000" dirty="0" smtClean="0">
              <a:latin typeface="+mn-lt"/>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4743" y="3886200"/>
            <a:ext cx="5077244"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688157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1718" y="609600"/>
            <a:ext cx="7352282" cy="5334000"/>
          </a:xfrm>
        </p:spPr>
        <p:txBody>
          <a:bodyPr/>
          <a:lstStyle/>
          <a:p>
            <a:pPr marL="0" indent="0">
              <a:buNone/>
            </a:pPr>
            <a:r>
              <a:rPr lang="es-DO" sz="1500" b="1" dirty="0" smtClean="0"/>
              <a:t>1. Ciclo de los proyectos</a:t>
            </a:r>
          </a:p>
          <a:p>
            <a:r>
              <a:rPr lang="es-DO" sz="1500" dirty="0" smtClean="0"/>
              <a:t>Redactar un documento de orientación sobre la incorporación de las cuestiones de género en el ciclo de los proyectos del FMAM.</a:t>
            </a:r>
          </a:p>
          <a:p>
            <a:r>
              <a:rPr lang="es-DO" sz="1500" dirty="0" smtClean="0"/>
              <a:t>Incorporar el tema en los modelos de proyectos y las orientaciones.</a:t>
            </a:r>
            <a:endParaRPr lang="es-DO" sz="1500" b="1" dirty="0" smtClean="0"/>
          </a:p>
          <a:p>
            <a:pPr marL="0" indent="0">
              <a:buNone/>
            </a:pPr>
            <a:r>
              <a:rPr lang="es-DO" sz="1500" b="1" dirty="0" smtClean="0"/>
              <a:t> 2. Programación y políticas</a:t>
            </a:r>
          </a:p>
          <a:p>
            <a:r>
              <a:rPr lang="es-DO" sz="1500" dirty="0" smtClean="0"/>
              <a:t>Respaldar proyectos que respondan a la cuestión del género, sobre la base de la demanda de los países y en consonancia con la estrategia del FMAM-6.	</a:t>
            </a:r>
          </a:p>
          <a:p>
            <a:r>
              <a:rPr lang="es-DO" sz="1500" dirty="0" smtClean="0"/>
              <a:t>Incorporar el tema del género en los documentos clave referidos a las políticas y estrategias del FMAM. </a:t>
            </a:r>
          </a:p>
          <a:p>
            <a:pPr marL="0" indent="0">
              <a:buNone/>
            </a:pPr>
            <a:r>
              <a:rPr lang="es-DO" sz="1500" b="1" dirty="0" smtClean="0"/>
              <a:t>3. Gestión de los conocimientos</a:t>
            </a:r>
          </a:p>
          <a:p>
            <a:r>
              <a:rPr lang="es-DO" sz="1500" dirty="0" smtClean="0"/>
              <a:t>Mejorar la gestión de los conocimientos sobre igualdad de género, de conformidad con la nueva estrategia general para la gestión de los conocimientos (productos de conocimiento, página web, etc.).</a:t>
            </a:r>
          </a:p>
          <a:p>
            <a:pPr marL="0" indent="0">
              <a:buNone/>
            </a:pPr>
            <a:r>
              <a:rPr lang="es-DO" sz="1500" b="1" dirty="0" smtClean="0"/>
              <a:t>4. Gestión basada en los resultados</a:t>
            </a:r>
          </a:p>
          <a:p>
            <a:r>
              <a:rPr lang="es-DO" sz="1500" dirty="0" smtClean="0"/>
              <a:t>Consolidar los mecanismos de rendición de cuentas de todo el FMAM en lo que respecta a la incorporación de las cuestiones de género estableciendo indicadores y metas institucionales y de cada área focal. </a:t>
            </a:r>
          </a:p>
          <a:p>
            <a:pPr marL="0" indent="0">
              <a:buNone/>
            </a:pPr>
            <a:r>
              <a:rPr lang="es-DO" sz="1500" b="1" dirty="0" smtClean="0"/>
              <a:t>5. Fortalecimiento de la capacidad</a:t>
            </a:r>
          </a:p>
          <a:p>
            <a:r>
              <a:rPr lang="es-DO" sz="1500" dirty="0" smtClean="0"/>
              <a:t>Fortalecer la capacidad de la Secretaría del FMAM (tanto en el nivel institucional como en el de su personal) y de los coordinadores de operaciones y los asociados del FMAM en los países. </a:t>
            </a:r>
          </a:p>
          <a:p>
            <a:pPr marL="0" indent="0">
              <a:buNone/>
            </a:pPr>
            <a:endParaRPr lang="es-DO" sz="1500" dirty="0" smtClean="0">
              <a:solidFill>
                <a:srgbClr val="FF0000"/>
              </a:solidFill>
            </a:endParaRPr>
          </a:p>
          <a:p>
            <a:endParaRPr lang="es-DO" sz="1450" dirty="0">
              <a:solidFill>
                <a:srgbClr val="FF0000"/>
              </a:solidFill>
            </a:endParaRPr>
          </a:p>
        </p:txBody>
      </p:sp>
      <p:sp>
        <p:nvSpPr>
          <p:cNvPr id="4"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s-MX" sz="3200" dirty="0" smtClean="0">
                <a:latin typeface="Calibri" pitchFamily="34" charset="0"/>
              </a:rPr>
              <a:t>Elementos principales</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62200"/>
            <a:ext cx="1791718" cy="3128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3181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172" y="1143000"/>
            <a:ext cx="6629400" cy="4724400"/>
          </a:xfrm>
        </p:spPr>
        <p:txBody>
          <a:bodyPr/>
          <a:lstStyle/>
          <a:p>
            <a:pPr marL="457200" indent="-457200">
              <a:buFont typeface="+mj-lt"/>
              <a:buAutoNum type="arabicPeriod"/>
            </a:pPr>
            <a:r>
              <a:rPr lang="es-ES_tradnl" sz="1600" dirty="0" smtClean="0"/>
              <a:t>Porcentaje de proyectos para los que se han realizado </a:t>
            </a:r>
            <a:r>
              <a:rPr lang="es-ES_tradnl" sz="1600" b="1" dirty="0" smtClean="0"/>
              <a:t>análisis de las cuestiones de género</a:t>
            </a:r>
            <a:r>
              <a:rPr lang="es-ES_tradnl" sz="1600" dirty="0" smtClean="0"/>
              <a:t> durante la etapa de preparación.</a:t>
            </a:r>
          </a:p>
          <a:p>
            <a:pPr marL="457200" indent="-457200">
              <a:buFont typeface="+mj-lt"/>
              <a:buAutoNum type="arabicPeriod"/>
            </a:pPr>
            <a:r>
              <a:rPr lang="es-ES_tradnl" sz="1600" dirty="0" smtClean="0"/>
              <a:t>Porcentaje de proyectos en los que se ha incorporado un </a:t>
            </a:r>
            <a:r>
              <a:rPr lang="es-ES_tradnl" sz="1600" b="1" dirty="0" smtClean="0"/>
              <a:t>marco de resultados que tiene en cuenta las cuestiones de género</a:t>
            </a:r>
            <a:r>
              <a:rPr lang="es-ES_tradnl" sz="1600" dirty="0" smtClean="0"/>
              <a:t> (por ejemplo, productos, resultados, indicadores, presupuesto, etc., que atienden a las cuestiones de género).</a:t>
            </a:r>
          </a:p>
          <a:p>
            <a:pPr marL="457200" indent="-457200">
              <a:buFont typeface="+mj-lt"/>
              <a:buAutoNum type="arabicPeriod"/>
            </a:pPr>
            <a:r>
              <a:rPr lang="es-ES_tradnl" sz="1600" dirty="0" smtClean="0"/>
              <a:t>Proporción </a:t>
            </a:r>
            <a:r>
              <a:rPr lang="es-ES_tradnl" sz="1600" b="1" dirty="0" smtClean="0"/>
              <a:t>de mujeres y hombres como beneficiarios directos</a:t>
            </a:r>
            <a:r>
              <a:rPr lang="es-ES_tradnl" sz="1600" dirty="0" smtClean="0"/>
              <a:t> del proyecto. </a:t>
            </a:r>
          </a:p>
          <a:p>
            <a:pPr marL="457200" indent="-457200">
              <a:buFont typeface="+mj-lt"/>
              <a:buAutoNum type="arabicPeriod"/>
            </a:pPr>
            <a:r>
              <a:rPr lang="es-ES_tradnl" sz="1600" dirty="0" smtClean="0"/>
              <a:t>Proporción </a:t>
            </a:r>
            <a:r>
              <a:rPr lang="es-ES_tradnl" sz="1600" b="1" dirty="0" smtClean="0"/>
              <a:t>de informes nacionales vinculados con los convenios y las convenciones en los que se incorporaron dimensiones de género </a:t>
            </a:r>
            <a:r>
              <a:rPr lang="es-ES_tradnl" sz="1600" dirty="0" smtClean="0"/>
              <a:t>(por ejemplo, planes de acción nacionales en materia de biodiversidad, programas nacionales de acción para la adaptación, análisis de diagnóstico transfronterizo / programas de acción estratégicos, etc.)</a:t>
            </a:r>
          </a:p>
          <a:p>
            <a:pPr marL="457200" indent="-457200">
              <a:buFont typeface="+mj-lt"/>
              <a:buAutoNum type="arabicPeriod"/>
            </a:pPr>
            <a:r>
              <a:rPr lang="es-ES_tradnl" sz="1600" dirty="0" smtClean="0"/>
              <a:t>Porcentaje de </a:t>
            </a:r>
            <a:r>
              <a:rPr lang="es-ES_tradnl" sz="1600" b="1" dirty="0" smtClean="0"/>
              <a:t>informes de seguimiento y evaluación</a:t>
            </a:r>
            <a:r>
              <a:rPr lang="es-ES_tradnl" sz="1600" dirty="0" smtClean="0"/>
              <a:t> en los que se incorporan temas vinculados con la igualdad de género y el empoderamiento de la mujer, y se evalúan los resultados o los avances. </a:t>
            </a:r>
          </a:p>
          <a:p>
            <a:endParaRPr lang="es-ES_tradnl" sz="1600" dirty="0"/>
          </a:p>
        </p:txBody>
      </p:sp>
      <p:sp>
        <p:nvSpPr>
          <p:cNvPr id="4"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a:latin typeface="Calibri" pitchFamily="34" charset="0"/>
              </a:rPr>
              <a:t>Indicadores básicos sobre género del FMAM-6</a:t>
            </a:r>
            <a:endParaRPr lang="es-ES" sz="2800" dirty="0" smtClean="0">
              <a:latin typeface="Calibri" pitchFamily="34" charset="0"/>
            </a:endParaRPr>
          </a:p>
        </p:txBody>
      </p:sp>
      <p:pic>
        <p:nvPicPr>
          <p:cNvPr id="7"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72086" y="2758616"/>
            <a:ext cx="2057400" cy="29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7573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lstStyle/>
          <a:p>
            <a:r>
              <a:rPr lang="en-US" sz="3200" dirty="0">
                <a:latin typeface="+mn-lt"/>
              </a:rPr>
              <a:t>Reseña</a:t>
            </a:r>
            <a:endParaRPr lang="es-ES" sz="3200" dirty="0">
              <a:latin typeface="+mn-lt"/>
            </a:endParaRPr>
          </a:p>
        </p:txBody>
      </p:sp>
      <p:sp>
        <p:nvSpPr>
          <p:cNvPr id="3" name="Content Placeholder 2"/>
          <p:cNvSpPr>
            <a:spLocks noGrp="1"/>
          </p:cNvSpPr>
          <p:nvPr>
            <p:ph idx="1"/>
          </p:nvPr>
        </p:nvSpPr>
        <p:spPr>
          <a:xfrm>
            <a:off x="457200" y="685800"/>
            <a:ext cx="8534400" cy="5105400"/>
          </a:xfrm>
        </p:spPr>
        <p:txBody>
          <a:bodyPr/>
          <a:lstStyle/>
          <a:p>
            <a:pPr marL="0" indent="0">
              <a:buNone/>
            </a:pPr>
            <a:r>
              <a:rPr lang="es-PA" sz="2000" b="1" dirty="0" smtClean="0">
                <a:solidFill>
                  <a:srgbClr val="00B0F0"/>
                </a:solidFill>
              </a:rPr>
              <a:t>Antecedentes: </a:t>
            </a:r>
            <a:r>
              <a:rPr lang="es-PA" sz="2000" dirty="0" smtClean="0"/>
              <a:t>Las políticas del FMAM por lo general se someten a la aprobación del Consejo a través de los documentos de dicho órgano, pero no incluyen las deliberaciones ni las opiniones manifestadas por sus miembros durante la reunión. </a:t>
            </a:r>
            <a:endParaRPr lang="es-PA" sz="2000" b="1" dirty="0" smtClean="0">
              <a:solidFill>
                <a:srgbClr val="00B0F0"/>
              </a:solidFill>
              <a:cs typeface="Times New Roman" panose="02020603050405020304" pitchFamily="18" charset="0"/>
            </a:endParaRPr>
          </a:p>
          <a:p>
            <a:pPr marL="0" indent="0">
              <a:buNone/>
            </a:pPr>
            <a:endParaRPr lang="es-PA" sz="2000" b="1" dirty="0" smtClean="0">
              <a:solidFill>
                <a:srgbClr val="00B0F0"/>
              </a:solidFill>
              <a:cs typeface="Times New Roman" panose="02020603050405020304" pitchFamily="18" charset="0"/>
            </a:endParaRPr>
          </a:p>
          <a:p>
            <a:pPr marL="0" indent="0">
              <a:buNone/>
            </a:pPr>
            <a:r>
              <a:rPr lang="es-PA" sz="2000" b="1" dirty="0" smtClean="0">
                <a:solidFill>
                  <a:srgbClr val="00B0F0"/>
                </a:solidFill>
              </a:rPr>
              <a:t>Marco de Políticas del FMAM: </a:t>
            </a:r>
            <a:r>
              <a:rPr lang="es-PA" sz="2000" dirty="0" smtClean="0"/>
              <a:t>En el FMAM-6 se establecieron los tipos y las jerarquías correspondientes al Marco de Políticas y Procedimientos.</a:t>
            </a:r>
          </a:p>
          <a:p>
            <a:pPr marL="0" lvl="0" indent="0">
              <a:buNone/>
            </a:pPr>
            <a:endParaRPr lang="es-PA" sz="2000" dirty="0" smtClean="0">
              <a:cs typeface="Times New Roman" panose="02020603050405020304" pitchFamily="18" charset="0"/>
            </a:endParaRPr>
          </a:p>
          <a:p>
            <a:pPr marL="0" indent="0">
              <a:spcBef>
                <a:spcPts val="600"/>
              </a:spcBef>
              <a:buNone/>
            </a:pPr>
            <a:r>
              <a:rPr lang="es-PA" sz="2000" b="1" dirty="0" smtClean="0"/>
              <a:t>Política:</a:t>
            </a:r>
            <a:r>
              <a:rPr lang="es-PA" sz="2000" dirty="0" smtClean="0"/>
              <a:t> Declaración de principios o valores aprobada por el Consejo del FMAM que </a:t>
            </a:r>
            <a:r>
              <a:rPr lang="es-PA" sz="2000" u="sng" dirty="0" smtClean="0"/>
              <a:t>rige o limita</a:t>
            </a:r>
            <a:r>
              <a:rPr lang="es-PA" sz="2000" dirty="0" smtClean="0"/>
              <a:t> las actividades emprendidas para lograr los objetivos institucionales de la Secretaría del FMAM. </a:t>
            </a:r>
            <a:endParaRPr lang="es-PA" sz="2000" dirty="0" smtClean="0">
              <a:cs typeface="Times New Roman" panose="02020603050405020304" pitchFamily="18" charset="0"/>
            </a:endParaRPr>
          </a:p>
          <a:p>
            <a:pPr marL="0" indent="0">
              <a:spcBef>
                <a:spcPts val="600"/>
              </a:spcBef>
              <a:buNone/>
            </a:pPr>
            <a:endParaRPr lang="es-PA" sz="2000" dirty="0" smtClean="0">
              <a:cs typeface="Times New Roman" panose="02020603050405020304" pitchFamily="18" charset="0"/>
            </a:endParaRPr>
          </a:p>
          <a:p>
            <a:pPr marL="0" indent="0">
              <a:spcBef>
                <a:spcPts val="600"/>
              </a:spcBef>
              <a:buNone/>
            </a:pPr>
            <a:r>
              <a:rPr lang="es-PA" sz="2000" b="1" dirty="0" smtClean="0"/>
              <a:t>Orientación: </a:t>
            </a:r>
            <a:r>
              <a:rPr lang="es-PA" sz="2000" dirty="0" smtClean="0"/>
              <a:t>Información adicional que ayuda a explicar o implementar una política en particular. Las orientaciones son aprobadas por la Dirección Ejecutiva, responsable de la política, del tema o del área operacional correspondiente. </a:t>
            </a:r>
            <a:endParaRPr lang="es-PA" sz="2000" b="1" dirty="0" smtClean="0">
              <a:cs typeface="Times New Roman" panose="02020603050405020304" pitchFamily="18" charset="0"/>
            </a:endParaRPr>
          </a:p>
          <a:p>
            <a:pPr marL="0" indent="0">
              <a:buNone/>
            </a:pPr>
            <a:endParaRPr lang="es-P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15310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76200"/>
            <a:ext cx="6248400" cy="685800"/>
          </a:xfrm>
        </p:spPr>
        <p:txBody>
          <a:bodyPr/>
          <a:lstStyle/>
          <a:p>
            <a:r>
              <a:rPr lang="en-US" sz="3200" dirty="0">
                <a:solidFill>
                  <a:srgbClr val="002060"/>
                </a:solidFill>
                <a:latin typeface="+mn-lt"/>
              </a:rPr>
              <a:t>Cuotas de </a:t>
            </a:r>
            <a:r>
              <a:rPr lang="en-US" sz="3200" dirty="0" err="1" smtClean="0">
                <a:solidFill>
                  <a:srgbClr val="002060"/>
                </a:solidFill>
                <a:latin typeface="+mn-lt"/>
              </a:rPr>
              <a:t>las</a:t>
            </a:r>
            <a:r>
              <a:rPr lang="en-US" sz="3200" dirty="0" smtClean="0">
                <a:solidFill>
                  <a:srgbClr val="002060"/>
                </a:solidFill>
                <a:latin typeface="+mn-lt"/>
              </a:rPr>
              <a:t> </a:t>
            </a:r>
            <a:r>
              <a:rPr lang="en-US" sz="3200" dirty="0" err="1" smtClean="0">
                <a:solidFill>
                  <a:srgbClr val="002060"/>
                </a:solidFill>
                <a:latin typeface="+mn-lt"/>
              </a:rPr>
              <a:t>Agencias</a:t>
            </a:r>
            <a:endParaRPr lang="es-ES" sz="3200" dirty="0">
              <a:solidFill>
                <a:srgbClr val="002060"/>
              </a:solidFill>
              <a:latin typeface="+mn-lt"/>
            </a:endParaRPr>
          </a:p>
        </p:txBody>
      </p:sp>
      <p:sp>
        <p:nvSpPr>
          <p:cNvPr id="3" name="Content Placeholder 2"/>
          <p:cNvSpPr>
            <a:spLocks noGrp="1"/>
          </p:cNvSpPr>
          <p:nvPr>
            <p:ph idx="1"/>
          </p:nvPr>
        </p:nvSpPr>
        <p:spPr>
          <a:xfrm>
            <a:off x="381000" y="762000"/>
            <a:ext cx="8458200" cy="4724400"/>
          </a:xfrm>
        </p:spPr>
        <p:txBody>
          <a:bodyPr/>
          <a:lstStyle/>
          <a:p>
            <a:pPr marL="0" indent="0">
              <a:buNone/>
            </a:pPr>
            <a:r>
              <a:rPr lang="es-CL" sz="2000" dirty="0" smtClean="0"/>
              <a:t>La nueva estructura de las cuotas de los organismos, aprobada por el Consejo en junio de 2012.</a:t>
            </a:r>
          </a:p>
          <a:p>
            <a:r>
              <a:rPr lang="es-CL" sz="2000" dirty="0"/>
              <a:t>P</a:t>
            </a:r>
            <a:r>
              <a:rPr lang="es-CL" sz="2000" dirty="0" smtClean="0"/>
              <a:t>royectos hasta por US$10 millones de donación inclusive </a:t>
            </a:r>
            <a:r>
              <a:rPr lang="es-CL" sz="2000" dirty="0" smtClean="0">
                <a:sym typeface="Wingdings" panose="05000000000000000000" pitchFamily="2" charset="2"/>
              </a:rPr>
              <a:t> </a:t>
            </a:r>
            <a:r>
              <a:rPr lang="es-CL" sz="2000" b="1" dirty="0" smtClean="0">
                <a:solidFill>
                  <a:srgbClr val="FF0000"/>
                </a:solidFill>
              </a:rPr>
              <a:t>9,5 %</a:t>
            </a:r>
            <a:r>
              <a:rPr lang="es-CL" sz="2000" dirty="0" smtClean="0"/>
              <a:t> de la donación</a:t>
            </a:r>
          </a:p>
          <a:p>
            <a:r>
              <a:rPr lang="es-CL" sz="2000" dirty="0" smtClean="0"/>
              <a:t>Proyectos que superen los US$10 millones </a:t>
            </a:r>
            <a:r>
              <a:rPr lang="es-CL" sz="2000" dirty="0" smtClean="0">
                <a:sym typeface="Wingdings" panose="05000000000000000000" pitchFamily="2" charset="2"/>
              </a:rPr>
              <a:t> </a:t>
            </a:r>
            <a:r>
              <a:rPr lang="es-CL" sz="2000" b="1" dirty="0" smtClean="0">
                <a:solidFill>
                  <a:srgbClr val="FF0000"/>
                </a:solidFill>
              </a:rPr>
              <a:t>9,0 % </a:t>
            </a:r>
            <a:r>
              <a:rPr lang="es-CL" sz="2000" dirty="0" smtClean="0"/>
              <a:t>de la donación. </a:t>
            </a:r>
            <a:endParaRPr lang="es-CL" sz="2000" dirty="0">
              <a:cs typeface="Times New Roman" panose="02020603050405020304" pitchFamily="18" charset="0"/>
            </a:endParaRPr>
          </a:p>
          <a:p>
            <a:r>
              <a:rPr lang="es-CL" sz="2000" dirty="0" smtClean="0"/>
              <a:t>Enfoques programáticos, las cuotas de las Agencias serán las mismas que para el resto de los proyectos. </a:t>
            </a:r>
            <a:endParaRPr lang="es-CL" sz="2000" dirty="0"/>
          </a:p>
          <a:p>
            <a:r>
              <a:rPr lang="es-CL" sz="2000" dirty="0" smtClean="0"/>
              <a:t>En los proyectos del Programa de Pequeñas Donaciones </a:t>
            </a:r>
            <a:r>
              <a:rPr lang="es-CL" sz="2000" dirty="0" smtClean="0">
                <a:sym typeface="Wingdings" panose="05000000000000000000" pitchFamily="2" charset="2"/>
              </a:rPr>
              <a:t> </a:t>
            </a:r>
            <a:r>
              <a:rPr lang="es-CL" sz="2000" b="1" dirty="0" smtClean="0">
                <a:solidFill>
                  <a:srgbClr val="FF0000"/>
                </a:solidFill>
              </a:rPr>
              <a:t>4,0 %</a:t>
            </a:r>
            <a:r>
              <a:rPr lang="es-CL" sz="2000" dirty="0" smtClean="0"/>
              <a:t>. </a:t>
            </a:r>
            <a:endParaRPr lang="es-CL" sz="2000" dirty="0">
              <a:cs typeface="Times New Roman" panose="02020603050405020304" pitchFamily="18" charset="0"/>
            </a:endParaRPr>
          </a:p>
          <a:p>
            <a:r>
              <a:rPr lang="es-CL" sz="2000" dirty="0" smtClean="0">
                <a:cs typeface="Times New Roman" panose="02020603050405020304" pitchFamily="18" charset="0"/>
              </a:rPr>
              <a:t>Para las nuevas Agencias de proyectos del FMAM </a:t>
            </a:r>
            <a:r>
              <a:rPr lang="es-CL" sz="2000" dirty="0" smtClean="0">
                <a:cs typeface="Times New Roman" panose="02020603050405020304" pitchFamily="18" charset="0"/>
                <a:sym typeface="Wingdings" panose="05000000000000000000" pitchFamily="2" charset="2"/>
              </a:rPr>
              <a:t> </a:t>
            </a:r>
            <a:r>
              <a:rPr lang="es-CL" sz="2000" b="1" dirty="0" smtClean="0">
                <a:solidFill>
                  <a:srgbClr val="FF0000"/>
                </a:solidFill>
                <a:cs typeface="Times New Roman" panose="02020603050405020304" pitchFamily="18" charset="0"/>
              </a:rPr>
              <a:t>9,0 %</a:t>
            </a:r>
            <a:r>
              <a:rPr lang="es-CL" sz="2000" dirty="0" smtClean="0">
                <a:cs typeface="Times New Roman" panose="02020603050405020304" pitchFamily="18" charset="0"/>
              </a:rPr>
              <a:t> de la donación del proyecto o el programa, independientemente del monto de dicha donación.</a:t>
            </a:r>
          </a:p>
          <a:p>
            <a:r>
              <a:rPr lang="es-CL" sz="2000" dirty="0" smtClean="0">
                <a:cs typeface="Times New Roman" panose="02020603050405020304" pitchFamily="18" charset="0"/>
              </a:rPr>
              <a:t>En el caso de las DPP (PPG), las cuotas se fijan en el mismo porcentaje que el proyecto al que corresponden dichas donaciones. </a:t>
            </a:r>
          </a:p>
          <a:p>
            <a:pPr marL="0" indent="0">
              <a:buNone/>
            </a:pPr>
            <a:endParaRPr lang="es-CL" sz="2000" dirty="0">
              <a:cs typeface="Times New Roman" panose="02020603050405020304" pitchFamily="18" charset="0"/>
            </a:endParaRPr>
          </a:p>
        </p:txBody>
      </p:sp>
    </p:spTree>
    <p:extLst>
      <p:ext uri="{BB962C8B-B14F-4D97-AF65-F5344CB8AC3E}">
        <p14:creationId xmlns:p14="http://schemas.microsoft.com/office/powerpoint/2010/main" val="41986798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001000" cy="533400"/>
          </a:xfrm>
        </p:spPr>
        <p:txBody>
          <a:bodyPr/>
          <a:lstStyle/>
          <a:p>
            <a:r>
              <a:rPr lang="en-US" sz="3200" dirty="0" smtClean="0">
                <a:latin typeface="+mn-lt"/>
              </a:rPr>
              <a:t>Política de Cancelación de Proyectos</a:t>
            </a:r>
            <a:endParaRPr lang="es-ES" sz="3200" dirty="0">
              <a:latin typeface="+mn-lt"/>
              <a:cs typeface="Times New Roman" panose="02020603050405020304" pitchFamily="18" charset="0"/>
            </a:endParaRPr>
          </a:p>
        </p:txBody>
      </p:sp>
      <p:sp>
        <p:nvSpPr>
          <p:cNvPr id="3" name="Content Placeholder 2"/>
          <p:cNvSpPr>
            <a:spLocks noGrp="1"/>
          </p:cNvSpPr>
          <p:nvPr>
            <p:ph idx="1"/>
          </p:nvPr>
        </p:nvSpPr>
        <p:spPr>
          <a:xfrm>
            <a:off x="304800" y="609600"/>
            <a:ext cx="8610600" cy="5029200"/>
          </a:xfrm>
        </p:spPr>
        <p:txBody>
          <a:bodyPr/>
          <a:lstStyle/>
          <a:p>
            <a:pPr marL="0" indent="0">
              <a:spcAft>
                <a:spcPts val="0"/>
              </a:spcAft>
              <a:buNone/>
            </a:pPr>
            <a:r>
              <a:rPr lang="es-EC" sz="1700" b="1" dirty="0" smtClean="0">
                <a:solidFill>
                  <a:srgbClr val="7030A0"/>
                </a:solidFill>
              </a:rPr>
              <a:t>Objetivos: </a:t>
            </a:r>
          </a:p>
          <a:p>
            <a:pPr marL="457200" indent="-285750">
              <a:spcBef>
                <a:spcPts val="0"/>
              </a:spcBef>
              <a:spcAft>
                <a:spcPts val="600"/>
              </a:spcAft>
              <a:buFont typeface="Arial" panose="020B0604020202020204" pitchFamily="34" charset="0"/>
              <a:buChar char="•"/>
            </a:pPr>
            <a:r>
              <a:rPr lang="es-EC" sz="1700" dirty="0" smtClean="0"/>
              <a:t>Mejorar la eficiencia en las operaciones del FMAM, en particular, reducir el tiempo que lleva preparar y ejecutar los proyectos. </a:t>
            </a:r>
          </a:p>
          <a:p>
            <a:pPr marL="457200" indent="-285750">
              <a:spcBef>
                <a:spcPts val="0"/>
              </a:spcBef>
              <a:spcAft>
                <a:spcPts val="600"/>
              </a:spcAft>
              <a:buFont typeface="Arial" panose="020B0604020202020204" pitchFamily="34" charset="0"/>
              <a:buChar char="•"/>
            </a:pPr>
            <a:r>
              <a:rPr lang="es-EC" sz="1700" dirty="0" smtClean="0"/>
              <a:t>Garantizar que los proyectos financiados por el FMAM se mantienen relevantes con los objetivos y las prioridades de este último y de los países receptores.</a:t>
            </a:r>
          </a:p>
          <a:p>
            <a:pPr marL="457200" indent="-285750">
              <a:spcBef>
                <a:spcPts val="0"/>
              </a:spcBef>
              <a:spcAft>
                <a:spcPts val="600"/>
              </a:spcAft>
              <a:buFont typeface="Arial" panose="020B0604020202020204" pitchFamily="34" charset="0"/>
              <a:buChar char="•"/>
            </a:pPr>
            <a:endParaRPr lang="es-EC" sz="1700" dirty="0" smtClean="0"/>
          </a:p>
          <a:p>
            <a:pPr marL="0" indent="0">
              <a:buNone/>
            </a:pPr>
            <a:r>
              <a:rPr lang="es-EC" sz="1700" dirty="0" smtClean="0">
                <a:cs typeface="Times New Roman" panose="02020603050405020304" pitchFamily="18" charset="0"/>
              </a:rPr>
              <a:t>Para implementar la política se aplica un </a:t>
            </a:r>
            <a:r>
              <a:rPr lang="es-EC" sz="1700" b="1" dirty="0" smtClean="0">
                <a:solidFill>
                  <a:srgbClr val="7030A0"/>
                </a:solidFill>
                <a:cs typeface="Times New Roman" panose="02020603050405020304" pitchFamily="18" charset="0"/>
              </a:rPr>
              <a:t>enfoque gradual:</a:t>
            </a:r>
            <a:r>
              <a:rPr lang="es-EC" sz="1700" dirty="0" smtClean="0">
                <a:cs typeface="Times New Roman" panose="02020603050405020304" pitchFamily="18" charset="0"/>
              </a:rPr>
              <a:t> </a:t>
            </a:r>
          </a:p>
          <a:p>
            <a:r>
              <a:rPr lang="es-EC" sz="1700" dirty="0" smtClean="0"/>
              <a:t>Transcurridos </a:t>
            </a:r>
            <a:r>
              <a:rPr lang="es-EC" sz="1700" b="1" u="sng" dirty="0" smtClean="0">
                <a:solidFill>
                  <a:srgbClr val="7030A0"/>
                </a:solidFill>
              </a:rPr>
              <a:t>12 meses</a:t>
            </a:r>
            <a:r>
              <a:rPr lang="es-EC" sz="1700" dirty="0" smtClean="0"/>
              <a:t> desde que el Consejo aprueba el FIP, se envía una notificación al organismo y al coordinador de operaciones del país receptor para informar que quedan 6 meses para presentar el proyecto y someterlo a la ratificación de la Dirección Ejecutiva. </a:t>
            </a:r>
          </a:p>
          <a:p>
            <a:r>
              <a:rPr lang="es-EC" sz="1700" dirty="0" smtClean="0"/>
              <a:t>Al cabo de </a:t>
            </a:r>
            <a:r>
              <a:rPr lang="es-EC" sz="1700" b="1" u="sng" dirty="0" smtClean="0">
                <a:solidFill>
                  <a:srgbClr val="7030A0"/>
                </a:solidFill>
              </a:rPr>
              <a:t>18 meses</a:t>
            </a:r>
            <a:r>
              <a:rPr lang="es-EC" sz="1700" dirty="0" smtClean="0"/>
              <a:t>, la Secretaría comunica a todas las partes interesadas la cancelación del proyecto. </a:t>
            </a:r>
          </a:p>
          <a:p>
            <a:r>
              <a:rPr lang="es-EC" sz="1700" dirty="0" smtClean="0"/>
              <a:t>La Secretaría considerará excepciones a la Política de Cancelación descrita solo en casos extraordinarios y, de aceptarlas, notificará al Consejo. </a:t>
            </a:r>
          </a:p>
          <a:p>
            <a:r>
              <a:rPr lang="es-EC" sz="1700" dirty="0" smtClean="0"/>
              <a:t>Los proyectos cancelados </a:t>
            </a:r>
            <a:r>
              <a:rPr lang="es-EC" sz="1700" u="sng" dirty="0" smtClean="0"/>
              <a:t>pueden volver a presentarse dentro de un plazo de un año</a:t>
            </a:r>
            <a:r>
              <a:rPr lang="es-EC" sz="1700" dirty="0" smtClean="0"/>
              <a:t> desde su cancelación para obtener la ratificación de la Dirección Ejecutiva, si se dispone de recursos. </a:t>
            </a:r>
          </a:p>
          <a:p>
            <a:pPr marL="0" indent="0">
              <a:buNone/>
            </a:pPr>
            <a:endParaRPr lang="es-EC"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15486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63562"/>
          </a:xfrm>
        </p:spPr>
        <p:txBody>
          <a:bodyPr/>
          <a:lstStyle/>
          <a:p>
            <a:r>
              <a:rPr lang="en-US" sz="3200" dirty="0" err="1"/>
              <a:t>Política</a:t>
            </a:r>
            <a:r>
              <a:rPr lang="en-US" sz="3200" dirty="0"/>
              <a:t> de </a:t>
            </a:r>
            <a:r>
              <a:rPr lang="en-US" sz="3200" dirty="0" err="1"/>
              <a:t>cofinanciamiento</a:t>
            </a:r>
            <a:r>
              <a:rPr lang="en-US" sz="3200" dirty="0"/>
              <a:t> del FMAM</a:t>
            </a:r>
            <a:endParaRPr lang="es-E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762000"/>
            <a:ext cx="8686800" cy="5257800"/>
          </a:xfrm>
        </p:spPr>
        <p:txBody>
          <a:bodyPr/>
          <a:lstStyle/>
          <a:p>
            <a:pPr indent="-285750">
              <a:spcBef>
                <a:spcPts val="1200"/>
              </a:spcBef>
            </a:pPr>
            <a:r>
              <a:rPr lang="es-PY" sz="2000" b="1" dirty="0" smtClean="0"/>
              <a:t>Definición:</a:t>
            </a:r>
            <a:r>
              <a:rPr lang="es-PY" sz="2000" dirty="0" smtClean="0"/>
              <a:t> Recursos que se suman a la donación del FMAM y que son suministrados por el propio organismo asociado del FMAM o por otras fuentes distintas del FMAM que respaldan la ejecución del proyecto financiado por este y el logro de sus objetivos.</a:t>
            </a:r>
          </a:p>
          <a:p>
            <a:pPr indent="-285750">
              <a:spcBef>
                <a:spcPts val="0"/>
              </a:spcBef>
            </a:pPr>
            <a:endParaRPr lang="es-PY" sz="2000" dirty="0" smtClean="0"/>
          </a:p>
          <a:p>
            <a:pPr indent="-285750">
              <a:spcBef>
                <a:spcPts val="1200"/>
              </a:spcBef>
            </a:pPr>
            <a:r>
              <a:rPr lang="es-PY" sz="2000" dirty="0" smtClean="0"/>
              <a:t>El cofinanciamiento es </a:t>
            </a:r>
            <a:r>
              <a:rPr lang="es-PY" sz="2000" u="sng" dirty="0" smtClean="0"/>
              <a:t>obligatorio</a:t>
            </a:r>
            <a:r>
              <a:rPr lang="es-PY" sz="2000" dirty="0" smtClean="0"/>
              <a:t> para todos los proyectos mayores y medianos, y para los enfoques programáticos del FMAM. Es </a:t>
            </a:r>
            <a:r>
              <a:rPr lang="es-PY" sz="2000" u="sng" dirty="0" smtClean="0"/>
              <a:t>opcional</a:t>
            </a:r>
            <a:r>
              <a:rPr lang="es-PY" sz="2000" dirty="0" smtClean="0"/>
              <a:t> para las actividades habilitantes. </a:t>
            </a:r>
          </a:p>
          <a:p>
            <a:pPr indent="-285750">
              <a:spcBef>
                <a:spcPts val="0"/>
              </a:spcBef>
            </a:pPr>
            <a:endParaRPr lang="es-PY" sz="2000" dirty="0" smtClean="0"/>
          </a:p>
          <a:p>
            <a:pPr lvl="1">
              <a:buFont typeface="Courier New" panose="02070309020205020404" pitchFamily="49" charset="0"/>
              <a:buChar char="o"/>
            </a:pPr>
            <a:r>
              <a:rPr lang="es-PY" sz="2000" dirty="0" smtClean="0">
                <a:cs typeface="Times New Roman" panose="02020603050405020304" pitchFamily="18" charset="0"/>
              </a:rPr>
              <a:t>Para ser </a:t>
            </a:r>
            <a:r>
              <a:rPr lang="es-PY" sz="2000" u="sng" dirty="0" smtClean="0">
                <a:cs typeface="Times New Roman" panose="02020603050405020304" pitchFamily="18" charset="0"/>
              </a:rPr>
              <a:t>incluidos en el programa de trabajo</a:t>
            </a:r>
            <a:r>
              <a:rPr lang="es-PY" sz="2000" dirty="0" smtClean="0">
                <a:cs typeface="Times New Roman" panose="02020603050405020304" pitchFamily="18" charset="0"/>
              </a:rPr>
              <a:t>, los FIP y los enfoques programáticos deben consignar el cofinanciamiento </a:t>
            </a:r>
            <a:r>
              <a:rPr lang="es-PY" sz="2000" b="1" dirty="0" smtClean="0">
                <a:solidFill>
                  <a:srgbClr val="0070C0"/>
                </a:solidFill>
                <a:cs typeface="Times New Roman" panose="02020603050405020304" pitchFamily="18" charset="0"/>
              </a:rPr>
              <a:t>indicativo</a:t>
            </a:r>
            <a:r>
              <a:rPr lang="es-PY" sz="2000" dirty="0" smtClean="0">
                <a:cs typeface="Times New Roman" panose="02020603050405020304" pitchFamily="18" charset="0"/>
              </a:rPr>
              <a:t>. </a:t>
            </a:r>
          </a:p>
          <a:p>
            <a:pPr lvl="1">
              <a:buFont typeface="Courier New" panose="02070309020205020404" pitchFamily="49" charset="0"/>
              <a:buChar char="o"/>
            </a:pPr>
            <a:r>
              <a:rPr lang="es-PY" sz="2000" dirty="0" smtClean="0">
                <a:cs typeface="Times New Roman" panose="02020603050405020304" pitchFamily="18" charset="0"/>
              </a:rPr>
              <a:t>Para lograr la ratificación de la Dirección Ejecutiva, los organismos deben haber </a:t>
            </a:r>
            <a:r>
              <a:rPr lang="es-PY" sz="2000" b="1" dirty="0" smtClean="0">
                <a:solidFill>
                  <a:srgbClr val="0070C0"/>
                </a:solidFill>
                <a:cs typeface="Times New Roman" panose="02020603050405020304" pitchFamily="18" charset="0"/>
              </a:rPr>
              <a:t>confirmado </a:t>
            </a:r>
            <a:r>
              <a:rPr lang="es-PY" sz="2000" dirty="0" smtClean="0">
                <a:cs typeface="Times New Roman" panose="02020603050405020304" pitchFamily="18" charset="0"/>
              </a:rPr>
              <a:t>el cofinanciamiento y ofrecer constancia de ello. </a:t>
            </a:r>
          </a:p>
          <a:p>
            <a:pPr lvl="1">
              <a:buFont typeface="Courier New" panose="02070309020205020404" pitchFamily="49" charset="0"/>
              <a:buChar char="o"/>
            </a:pPr>
            <a:r>
              <a:rPr lang="es-PY" sz="2000" dirty="0" smtClean="0">
                <a:cs typeface="Times New Roman" panose="02020603050405020304" pitchFamily="18" charset="0"/>
              </a:rPr>
              <a:t>Los organismos deben consignar el cofinanciamiento desglosado por fuente y por tipo. </a:t>
            </a:r>
          </a:p>
          <a:p>
            <a:pPr marL="0" indent="0">
              <a:buNone/>
            </a:pPr>
            <a:endParaRPr lang="es-PY" sz="1800" dirty="0">
              <a:cs typeface="Times New Roman" panose="02020603050405020304" pitchFamily="18" charset="0"/>
            </a:endParaRPr>
          </a:p>
        </p:txBody>
      </p:sp>
    </p:spTree>
    <p:extLst>
      <p:ext uri="{BB962C8B-B14F-4D97-AF65-F5344CB8AC3E}">
        <p14:creationId xmlns:p14="http://schemas.microsoft.com/office/powerpoint/2010/main" val="220149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329534" cy="524655"/>
          </a:xfrm>
        </p:spPr>
        <p:txBody>
          <a:bodyPr/>
          <a:lstStyle/>
          <a:p>
            <a:r>
              <a:rPr lang="en-US" sz="3200" dirty="0" err="1"/>
              <a:t>Política</a:t>
            </a:r>
            <a:r>
              <a:rPr lang="en-US" sz="3200" dirty="0"/>
              <a:t> de </a:t>
            </a:r>
            <a:r>
              <a:rPr lang="en-US" sz="3200" dirty="0" err="1"/>
              <a:t>cofinanciamiento</a:t>
            </a:r>
            <a:r>
              <a:rPr lang="en-US" sz="3200" dirty="0"/>
              <a:t> del FMAM</a:t>
            </a:r>
            <a:endParaRPr lang="es-E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33400" y="762000"/>
            <a:ext cx="8229600" cy="5181600"/>
          </a:xfrm>
        </p:spPr>
        <p:txBody>
          <a:bodyPr/>
          <a:lstStyle/>
          <a:p>
            <a:pPr>
              <a:spcAft>
                <a:spcPts val="600"/>
              </a:spcAft>
            </a:pPr>
            <a:r>
              <a:rPr lang="es-ES" sz="2000" dirty="0" smtClean="0"/>
              <a:t>No habrán umbrales </a:t>
            </a:r>
            <a:r>
              <a:rPr lang="es-ES" sz="2000" dirty="0"/>
              <a:t>mínimos y / o fuentes de cofinanciación específicos fijados para los distintos proyectos o programas de </a:t>
            </a:r>
            <a:r>
              <a:rPr lang="es-ES" sz="2000" dirty="0" smtClean="0"/>
              <a:t>trabajo</a:t>
            </a:r>
          </a:p>
          <a:p>
            <a:pPr>
              <a:spcAft>
                <a:spcPts val="600"/>
              </a:spcAft>
            </a:pPr>
            <a:endParaRPr lang="es-ES" sz="2000" dirty="0"/>
          </a:p>
          <a:p>
            <a:pPr>
              <a:spcAft>
                <a:spcPts val="600"/>
              </a:spcAft>
            </a:pPr>
            <a:r>
              <a:rPr lang="es-ES" sz="2000" dirty="0"/>
              <a:t>Orientación del Consejo del FMAM: la </a:t>
            </a:r>
            <a:r>
              <a:rPr lang="es-ES" sz="2000" u="sng" dirty="0" smtClean="0"/>
              <a:t>aspiración</a:t>
            </a:r>
            <a:r>
              <a:rPr lang="es-ES" sz="2000" dirty="0" smtClean="0"/>
              <a:t> de </a:t>
            </a:r>
            <a:r>
              <a:rPr lang="es-ES" sz="2000" dirty="0"/>
              <a:t>la </a:t>
            </a:r>
            <a:r>
              <a:rPr lang="es-ES" sz="2000" b="1" dirty="0"/>
              <a:t>cartera general </a:t>
            </a:r>
            <a:r>
              <a:rPr lang="es-ES" sz="2000" dirty="0"/>
              <a:t>del FMAM </a:t>
            </a:r>
            <a:r>
              <a:rPr lang="es-ES" sz="2000" dirty="0" smtClean="0"/>
              <a:t>es alcanzar </a:t>
            </a:r>
            <a:r>
              <a:rPr lang="es-ES" sz="2000" dirty="0"/>
              <a:t>una relación de </a:t>
            </a:r>
            <a:r>
              <a:rPr lang="es-ES" sz="2000" dirty="0" err="1"/>
              <a:t>co</a:t>
            </a:r>
            <a:r>
              <a:rPr lang="es-ES" sz="2000" dirty="0"/>
              <a:t>-financiación de al menos 6: </a:t>
            </a:r>
            <a:r>
              <a:rPr lang="es-ES" sz="2000" dirty="0" smtClean="0"/>
              <a:t>1</a:t>
            </a:r>
          </a:p>
          <a:p>
            <a:pPr>
              <a:spcAft>
                <a:spcPts val="600"/>
              </a:spcAft>
            </a:pPr>
            <a:endParaRPr lang="es-ES" sz="2000" dirty="0" smtClean="0"/>
          </a:p>
          <a:p>
            <a:pPr>
              <a:spcAft>
                <a:spcPts val="600"/>
              </a:spcAft>
            </a:pPr>
            <a:r>
              <a:rPr lang="es-ES" sz="2000" dirty="0" smtClean="0"/>
              <a:t>Hay expectativas </a:t>
            </a:r>
            <a:r>
              <a:rPr lang="es-ES" sz="2000" dirty="0"/>
              <a:t>de mayor cofinanciamiento en los países de ingreso mediano alto </a:t>
            </a:r>
            <a:r>
              <a:rPr lang="es-ES" sz="2000" u="sng" dirty="0"/>
              <a:t>que no son</a:t>
            </a:r>
            <a:r>
              <a:rPr lang="es-ES" sz="2000" dirty="0"/>
              <a:t> </a:t>
            </a:r>
            <a:r>
              <a:rPr lang="es-ES" sz="2000" dirty="0" smtClean="0"/>
              <a:t>Pequeños </a:t>
            </a:r>
            <a:r>
              <a:rPr lang="es-ES" sz="2000" dirty="0"/>
              <a:t>Estados </a:t>
            </a:r>
            <a:r>
              <a:rPr lang="es-ES" sz="2000" dirty="0" smtClean="0"/>
              <a:t>Insulares </a:t>
            </a:r>
            <a:r>
              <a:rPr lang="es-ES" sz="2000" dirty="0"/>
              <a:t>en </a:t>
            </a:r>
            <a:r>
              <a:rPr lang="es-ES" sz="2000" dirty="0" smtClean="0"/>
              <a:t>Desarrollo</a:t>
            </a:r>
            <a:r>
              <a:rPr lang="es-ES" sz="2000" dirty="0"/>
              <a:t>.</a:t>
            </a:r>
            <a:endParaRPr lang="es-ES" sz="2000" dirty="0" smtClean="0"/>
          </a:p>
          <a:p>
            <a:pPr>
              <a:spcAft>
                <a:spcPts val="600"/>
              </a:spcAft>
            </a:pPr>
            <a:endParaRPr lang="es-ES" sz="2000" dirty="0"/>
          </a:p>
          <a:p>
            <a:pPr>
              <a:spcAft>
                <a:spcPts val="600"/>
              </a:spcAft>
            </a:pPr>
            <a:r>
              <a:rPr lang="es-ES" sz="2000" dirty="0"/>
              <a:t>Este objetivo se refiere </a:t>
            </a:r>
            <a:r>
              <a:rPr lang="es-ES" sz="2000" b="1" dirty="0"/>
              <a:t>a la cartera en su totalidad</a:t>
            </a:r>
            <a:r>
              <a:rPr lang="es-ES" sz="2000" dirty="0"/>
              <a:t>, no a cada proyecto</a:t>
            </a:r>
            <a:endParaRPr lang="es-ES" sz="2000" dirty="0" smtClean="0"/>
          </a:p>
          <a:p>
            <a:pPr>
              <a:spcAft>
                <a:spcPts val="600"/>
              </a:spcAft>
            </a:pPr>
            <a:endParaRPr lang="es-ES" sz="2000" dirty="0" smtClean="0"/>
          </a:p>
          <a:p>
            <a:r>
              <a:rPr lang="es-ES" sz="2000" dirty="0">
                <a:cs typeface="Times New Roman" panose="02020603050405020304" pitchFamily="18" charset="0"/>
              </a:rPr>
              <a:t>Se alienta a los países y las agencias para asegurar alto nivel de cofinanciación</a:t>
            </a:r>
          </a:p>
        </p:txBody>
      </p:sp>
    </p:spTree>
    <p:extLst>
      <p:ext uri="{BB962C8B-B14F-4D97-AF65-F5344CB8AC3E}">
        <p14:creationId xmlns:p14="http://schemas.microsoft.com/office/powerpoint/2010/main" val="2078062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876800" y="2261377"/>
            <a:ext cx="4267200" cy="2286000"/>
          </a:xfrm>
        </p:spPr>
        <p:txBody>
          <a:bodyPr rtlCol="0">
            <a:noAutofit/>
          </a:bodyPr>
          <a:lstStyle/>
          <a:p>
            <a:pPr algn="l">
              <a:defRPr/>
            </a:pPr>
            <a:r>
              <a:rPr sz="4200" dirty="0">
                <a:solidFill>
                  <a:srgbClr val="00642D"/>
                </a:solidFill>
                <a:latin typeface="+mn-lt"/>
              </a:rPr>
              <a:t>PLAN DE ACCIÓN SOBRE IGUALDAD DE GÉNERO</a:t>
            </a:r>
            <a:br>
              <a:rPr sz="4200" dirty="0">
                <a:solidFill>
                  <a:srgbClr val="00642D"/>
                </a:solidFill>
                <a:latin typeface="+mn-lt"/>
              </a:rPr>
            </a:br>
            <a:endParaRPr lang="es-ES" sz="4200" dirty="0">
              <a:solidFill>
                <a:srgbClr val="00642D"/>
              </a:solidFill>
              <a:latin typeface="+mn-lt"/>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30277"/>
            <a:ext cx="4038600" cy="31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9763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599" y="631371"/>
            <a:ext cx="6858000" cy="5083629"/>
          </a:xfrm>
        </p:spPr>
        <p:txBody>
          <a:bodyPr/>
          <a:lstStyle/>
          <a:p>
            <a:pPr>
              <a:spcBef>
                <a:spcPct val="0"/>
              </a:spcBef>
              <a:buFont typeface="Wingdings" panose="05000000000000000000" pitchFamily="2" charset="2"/>
              <a:buChar char="§"/>
            </a:pPr>
            <a:r>
              <a:rPr lang="es-PA" sz="2300" b="1" i="1" dirty="0" smtClean="0"/>
              <a:t>Política del FMAM sobre Integración de las Cuestiones de Género (2011) </a:t>
            </a:r>
          </a:p>
          <a:p>
            <a:pPr marL="0" indent="0">
              <a:spcBef>
                <a:spcPct val="0"/>
              </a:spcBef>
              <a:buNone/>
            </a:pPr>
            <a:r>
              <a:rPr lang="es-PA" sz="1900" dirty="0" smtClean="0"/>
              <a:t>"El FMAM reconoce que la igualdad de género es una meta importante en el contexto de los proyectos que financia, puesto que promueve tanto los objetivos del FMAM de lograr beneficios para el medio ambiente mundial, como los de igualdad de género y de inclusión social".</a:t>
            </a:r>
          </a:p>
          <a:p>
            <a:pPr>
              <a:spcBef>
                <a:spcPct val="0"/>
              </a:spcBef>
              <a:buFont typeface="Wingdings" panose="05000000000000000000" pitchFamily="2" charset="2"/>
              <a:buChar char="§"/>
            </a:pPr>
            <a:r>
              <a:rPr lang="es-PA" sz="2300" b="1" i="1" dirty="0" smtClean="0"/>
              <a:t>La Estrategia FMAM 2020</a:t>
            </a:r>
            <a:r>
              <a:rPr lang="es-PA" dirty="0" smtClean="0"/>
              <a:t> </a:t>
            </a:r>
          </a:p>
          <a:p>
            <a:pPr marL="0" indent="0">
              <a:spcBef>
                <a:spcPct val="0"/>
              </a:spcBef>
              <a:buNone/>
            </a:pPr>
            <a:r>
              <a:rPr lang="es-PA" sz="1900" dirty="0" smtClean="0"/>
              <a:t>El FMAM asume el compromiso de consolidar aún más el énfasis </a:t>
            </a:r>
            <a:br>
              <a:rPr lang="es-PA" sz="1900" dirty="0" smtClean="0"/>
            </a:br>
            <a:r>
              <a:rPr lang="es-PA" sz="1900" dirty="0" smtClean="0"/>
              <a:t>en la igualdad de género y la potenciación de la mujer. </a:t>
            </a:r>
          </a:p>
          <a:p>
            <a:pPr marL="0" indent="0">
              <a:spcBef>
                <a:spcPct val="0"/>
              </a:spcBef>
              <a:buNone/>
            </a:pPr>
            <a:endParaRPr lang="es-PA" sz="1900" dirty="0" smtClean="0">
              <a:cs typeface="Arial" charset="0"/>
            </a:endParaRPr>
          </a:p>
          <a:p>
            <a:pPr>
              <a:spcBef>
                <a:spcPct val="0"/>
              </a:spcBef>
            </a:pPr>
            <a:r>
              <a:rPr lang="es-PA" sz="2300" b="1" i="1" dirty="0" smtClean="0"/>
              <a:t>Recomendaciones normativas para el FMAM-6: </a:t>
            </a:r>
          </a:p>
          <a:p>
            <a:pPr marL="0" indent="0">
              <a:spcBef>
                <a:spcPct val="0"/>
              </a:spcBef>
              <a:buNone/>
            </a:pPr>
            <a:r>
              <a:rPr lang="es-PA" sz="1900" dirty="0" smtClean="0"/>
              <a:t>La Secretaría del FMAM, junto con los organismos del FMAM </a:t>
            </a:r>
            <a:br>
              <a:rPr lang="es-PA" sz="1900" dirty="0" smtClean="0"/>
            </a:br>
            <a:r>
              <a:rPr lang="es-PA" sz="1900" dirty="0" smtClean="0"/>
              <a:t>y otros asociados pertinentes, debe elaborar un plan de acción sobre género para lograr una mejor incorporación de este tema </a:t>
            </a:r>
            <a:br>
              <a:rPr lang="es-PA" sz="1900" dirty="0" smtClean="0"/>
            </a:br>
            <a:r>
              <a:rPr lang="es-PA" sz="1900" dirty="0" smtClean="0"/>
              <a:t>en las actividades habituales. </a:t>
            </a:r>
            <a:endParaRPr lang="es-PA" sz="1900" dirty="0">
              <a:cs typeface="Arial" charset="0"/>
            </a:endParaRPr>
          </a:p>
        </p:txBody>
      </p:sp>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Introducción</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1" y="2221832"/>
            <a:ext cx="2286000" cy="3717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15742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686800" cy="5029200"/>
          </a:xfrm>
        </p:spPr>
        <p:txBody>
          <a:bodyPr/>
          <a:lstStyle/>
          <a:p>
            <a:r>
              <a:rPr lang="es-US" sz="1650" dirty="0" smtClean="0"/>
              <a:t>La </a:t>
            </a:r>
            <a:r>
              <a:rPr lang="es-US" sz="1650" b="1" i="1" dirty="0" smtClean="0"/>
              <a:t>Política sobre Integración de las Cuestiones de Género</a:t>
            </a:r>
            <a:r>
              <a:rPr lang="es-US" sz="1650" dirty="0" smtClean="0"/>
              <a:t> (PL/SD/02) se aprobó en 2011. </a:t>
            </a:r>
          </a:p>
          <a:p>
            <a:pPr lvl="1">
              <a:buFontTx/>
              <a:buChar char="-"/>
            </a:pPr>
            <a:r>
              <a:rPr lang="es-US" sz="1650" dirty="0" smtClean="0"/>
              <a:t>Establece el compromiso del FMAM de procurar la igualdad de género </a:t>
            </a:r>
            <a:br>
              <a:rPr lang="es-US" sz="1650" dirty="0" smtClean="0"/>
            </a:br>
            <a:r>
              <a:rPr lang="es-US" sz="1650" dirty="0" smtClean="0"/>
              <a:t>a través de sus operaciones. </a:t>
            </a:r>
          </a:p>
          <a:p>
            <a:pPr lvl="1">
              <a:buFontTx/>
              <a:buChar char="-"/>
            </a:pPr>
            <a:r>
              <a:rPr lang="es-US" sz="1650" dirty="0" smtClean="0"/>
              <a:t>En ella se insta a los organismos del FMAM a formular políticas, estrategias o planes de acción que cumplan siete criterios mínimos: </a:t>
            </a:r>
          </a:p>
          <a:p>
            <a:pPr lvl="2">
              <a:buFont typeface="+mj-lt"/>
              <a:buAutoNum type="arabicParenR"/>
            </a:pPr>
            <a:r>
              <a:rPr lang="es-US" sz="1650" dirty="0" smtClean="0"/>
              <a:t> contar con la capacidad institucional necesaria para incorporar las cuestiones de género;</a:t>
            </a:r>
            <a:endParaRPr lang="es-US" sz="1650" dirty="0" smtClean="0">
              <a:cs typeface="Times New Roman" panose="02020603050405020304" pitchFamily="18" charset="0"/>
            </a:endParaRPr>
          </a:p>
          <a:p>
            <a:pPr lvl="2">
              <a:buFont typeface="+mj-lt"/>
              <a:buAutoNum type="arabicParenR"/>
            </a:pPr>
            <a:r>
              <a:rPr lang="es-US" sz="1650" dirty="0" smtClean="0"/>
              <a:t>tener en cuenta los elementos relativos al género en el diseño, la ejecución y el examen de los proyectos; </a:t>
            </a:r>
          </a:p>
          <a:p>
            <a:pPr lvl="2">
              <a:buFont typeface="+mj-lt"/>
              <a:buAutoNum type="arabicParenR"/>
            </a:pPr>
            <a:r>
              <a:rPr lang="es-US" sz="1650" dirty="0" smtClean="0"/>
              <a:t>realizar un análisis de las cuestiones de género en el proyecto; </a:t>
            </a:r>
          </a:p>
          <a:p>
            <a:pPr lvl="2">
              <a:buFont typeface="+mj-lt"/>
              <a:buAutoNum type="arabicParenR"/>
            </a:pPr>
            <a:r>
              <a:rPr lang="es-US" sz="1650" dirty="0" smtClean="0"/>
              <a:t>adoptar medidas para minimizar o mitigar los impactos adversos en la esfera del género; </a:t>
            </a:r>
          </a:p>
          <a:p>
            <a:pPr lvl="2">
              <a:buFont typeface="+mj-lt"/>
              <a:buAutoNum type="arabicParenR"/>
            </a:pPr>
            <a:r>
              <a:rPr lang="es-US" sz="1650" dirty="0" smtClean="0"/>
              <a:t>integrar actividades en las que se tenga en cuenta la perspectiva de género; </a:t>
            </a:r>
          </a:p>
          <a:p>
            <a:pPr lvl="2">
              <a:buFont typeface="+mj-lt"/>
              <a:buAutoNum type="arabicParenR"/>
            </a:pPr>
            <a:r>
              <a:rPr lang="es-US" sz="1650" dirty="0" smtClean="0"/>
              <a:t>realizar el seguimiento y la evaluación de los avances en la incorporación de las cuestiones de género;</a:t>
            </a:r>
          </a:p>
          <a:p>
            <a:pPr lvl="2">
              <a:buFont typeface="+mj-lt"/>
              <a:buAutoNum type="arabicParenR"/>
            </a:pPr>
            <a:r>
              <a:rPr lang="es-US" sz="1650" dirty="0" smtClean="0"/>
              <a:t>incluir la participación de expertos en el tema del </a:t>
            </a:r>
            <a:r>
              <a:rPr lang="es-US" sz="1650" dirty="0"/>
              <a:t>género en los proyectos.</a:t>
            </a:r>
            <a:endParaRPr lang="es-US" sz="1650" dirty="0">
              <a:cs typeface="Times New Roman" pitchFamily="18" charset="0"/>
            </a:endParaRPr>
          </a:p>
        </p:txBody>
      </p:sp>
      <p:sp>
        <p:nvSpPr>
          <p:cNvPr id="4" name="Rectangle 3"/>
          <p:cNvSpPr txBox="1">
            <a:spLocks noChangeArrowheads="1"/>
          </p:cNvSpPr>
          <p:nvPr/>
        </p:nvSpPr>
        <p:spPr bwMode="auto">
          <a:xfrm>
            <a:off x="0" y="0"/>
            <a:ext cx="9144000" cy="7620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s-BO" sz="2600" dirty="0" smtClean="0"/>
              <a:t>Política del FMAM sobre Integración </a:t>
            </a:r>
            <a:br>
              <a:rPr lang="es-BO" sz="2600" dirty="0" smtClean="0"/>
            </a:br>
            <a:r>
              <a:rPr lang="es-BO" sz="2600" dirty="0" smtClean="0"/>
              <a:t>de las Cuestiones de Género</a:t>
            </a:r>
          </a:p>
        </p:txBody>
      </p:sp>
    </p:spTree>
    <p:extLst>
      <p:ext uri="{BB962C8B-B14F-4D97-AF65-F5344CB8AC3E}">
        <p14:creationId xmlns:p14="http://schemas.microsoft.com/office/powerpoint/2010/main" val="26140677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7778</TotalTime>
  <Words>941</Words>
  <Application>Microsoft Office PowerPoint</Application>
  <PresentationFormat>On-screen Show (4:3)</PresentationFormat>
  <Paragraphs>101</Paragraphs>
  <Slides>12</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Andes</vt:lpstr>
      <vt:lpstr>Arial</vt:lpstr>
      <vt:lpstr>Calibri</vt:lpstr>
      <vt:lpstr>Courier New</vt:lpstr>
      <vt:lpstr>Times New Roman</vt:lpstr>
      <vt:lpstr>Wingdings</vt:lpstr>
      <vt:lpstr>Office Theme</vt:lpstr>
      <vt:lpstr>1_Office Theme</vt:lpstr>
      <vt:lpstr>Políticas del FMAM-6</vt:lpstr>
      <vt:lpstr>Reseña</vt:lpstr>
      <vt:lpstr>Cuotas de las Agencias</vt:lpstr>
      <vt:lpstr>Política de Cancelación de Proyectos</vt:lpstr>
      <vt:lpstr>Política de cofinanciamiento del FMAM</vt:lpstr>
      <vt:lpstr>Política de cofinanciamiento del FMAM</vt:lpstr>
      <vt:lpstr>PLAN DE ACCIÓN SOBRE IGUALDAD DE GÉNERO </vt:lpstr>
      <vt:lpstr>PowerPoint Presentation</vt:lpstr>
      <vt:lpstr>PowerPoint Presentation</vt:lpstr>
      <vt:lpstr>Plan de Acción sobre Igualdad de Género (PAIG)</vt:lpstr>
      <vt:lpstr>Elementos principales</vt:lpstr>
      <vt:lpstr>Indicadores básicos sobre género del FMAM-6</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Nicolas Alejandro Marquez Pizzanelli</cp:lastModifiedBy>
  <cp:revision>577</cp:revision>
  <cp:lastPrinted>2015-01-27T21:21:59Z</cp:lastPrinted>
  <dcterms:created xsi:type="dcterms:W3CDTF">2011-03-08T15:42:01Z</dcterms:created>
  <dcterms:modified xsi:type="dcterms:W3CDTF">2015-04-13T12:43:58Z</dcterms:modified>
</cp:coreProperties>
</file>