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2" r:id="rId3"/>
    <p:sldId id="266" r:id="rId4"/>
    <p:sldId id="261" r:id="rId5"/>
    <p:sldId id="285" r:id="rId6"/>
    <p:sldId id="286" r:id="rId7"/>
    <p:sldId id="287" r:id="rId8"/>
    <p:sldId id="288" r:id="rId9"/>
    <p:sldId id="289" r:id="rId10"/>
    <p:sldId id="290" r:id="rId11"/>
    <p:sldId id="292" r:id="rId12"/>
    <p:sldId id="293" r:id="rId13"/>
    <p:sldId id="291" r:id="rId14"/>
    <p:sldId id="283" r:id="rId15"/>
    <p:sldId id="279" r:id="rId16"/>
  </p:sldIdLst>
  <p:sldSz cx="9144000" cy="6858000" type="screen4x3"/>
  <p:notesSz cx="6858000" cy="9144000"/>
  <p:embeddedFontLst>
    <p:embeddedFont>
      <p:font typeface="Montserrat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4372986-46BB-46E8-B37E-99EE39ECFCC4}">
  <a:tblStyle styleId="{64372986-46BB-46E8-B37E-99EE39ECFCC4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456" autoAdjust="0"/>
  </p:normalViewPr>
  <p:slideViewPr>
    <p:cSldViewPr>
      <p:cViewPr varScale="1">
        <p:scale>
          <a:sx n="46" d="100"/>
          <a:sy n="46" d="100"/>
        </p:scale>
        <p:origin x="946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6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461B3-082B-4640-89B7-02C96B7C6299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84445-571C-449B-9FB1-4319CDCC2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73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00117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8877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3563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8269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2148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2850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8113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7882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232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3718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5225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2600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3132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0670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3620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0360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C7F464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012326" y="2960550"/>
            <a:ext cx="5445899" cy="240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r">
              <a:spcBef>
                <a:spcPts val="0"/>
              </a:spcBef>
              <a:buSzPct val="100000"/>
              <a:defRPr sz="4800"/>
            </a:lvl1pPr>
            <a:lvl2pPr lvl="1" algn="r">
              <a:spcBef>
                <a:spcPts val="0"/>
              </a:spcBef>
              <a:buSzPct val="100000"/>
              <a:defRPr sz="6000"/>
            </a:lvl2pPr>
            <a:lvl3pPr lvl="2" algn="r">
              <a:spcBef>
                <a:spcPts val="0"/>
              </a:spcBef>
              <a:buSzPct val="100000"/>
              <a:defRPr sz="6000"/>
            </a:lvl3pPr>
            <a:lvl4pPr lvl="3" algn="r">
              <a:spcBef>
                <a:spcPts val="0"/>
              </a:spcBef>
              <a:buSzPct val="100000"/>
              <a:defRPr sz="6000"/>
            </a:lvl4pPr>
            <a:lvl5pPr lvl="4" algn="r">
              <a:spcBef>
                <a:spcPts val="0"/>
              </a:spcBef>
              <a:buSzPct val="100000"/>
              <a:defRPr sz="6000"/>
            </a:lvl5pPr>
            <a:lvl6pPr lvl="5" algn="r">
              <a:spcBef>
                <a:spcPts val="0"/>
              </a:spcBef>
              <a:buSzPct val="100000"/>
              <a:defRPr sz="6000"/>
            </a:lvl6pPr>
            <a:lvl7pPr lvl="6" algn="r">
              <a:spcBef>
                <a:spcPts val="0"/>
              </a:spcBef>
              <a:buSzPct val="100000"/>
              <a:defRPr sz="6000"/>
            </a:lvl7pPr>
            <a:lvl8pPr lvl="7" algn="r">
              <a:spcBef>
                <a:spcPts val="0"/>
              </a:spcBef>
              <a:buSzPct val="100000"/>
              <a:defRPr sz="6000"/>
            </a:lvl8pPr>
            <a:lvl9pPr lvl="8" algn="r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6208125" y="5619452"/>
            <a:ext cx="2250000" cy="137699"/>
          </a:xfrm>
          <a:prstGeom prst="rect">
            <a:avLst/>
          </a:prstGeom>
          <a:solidFill>
            <a:srgbClr val="4ECDC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110"/>
            <a:ext cx="1676400" cy="11927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1" y="72639"/>
            <a:ext cx="842159" cy="921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8889" y="17035"/>
            <a:ext cx="651083" cy="1294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91201" y="0"/>
            <a:ext cx="7761599" cy="1292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91201" y="1811604"/>
            <a:ext cx="7761599" cy="4412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/>
          <p:nvPr/>
        </p:nvSpPr>
        <p:spPr>
          <a:xfrm>
            <a:off x="813272" y="1506190"/>
            <a:ext cx="1533600" cy="137699"/>
          </a:xfrm>
          <a:prstGeom prst="rect">
            <a:avLst/>
          </a:prstGeom>
          <a:solidFill>
            <a:srgbClr val="4ECDC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5" name="Shape 25"/>
          <p:cNvSpPr/>
          <p:nvPr/>
        </p:nvSpPr>
        <p:spPr>
          <a:xfrm>
            <a:off x="1" y="0"/>
            <a:ext cx="137699" cy="6858000"/>
          </a:xfrm>
          <a:prstGeom prst="rect">
            <a:avLst/>
          </a:prstGeom>
          <a:solidFill>
            <a:srgbClr val="C7F46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807" y="-18826"/>
            <a:ext cx="1066800" cy="7590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835" y="6019802"/>
            <a:ext cx="535919" cy="586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8754" y="6019800"/>
            <a:ext cx="414326" cy="8235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rgbClr val="4ECDC4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-3" y="6720302"/>
            <a:ext cx="9144000" cy="137699"/>
          </a:xfrm>
          <a:prstGeom prst="rect">
            <a:avLst/>
          </a:prstGeom>
          <a:solidFill>
            <a:srgbClr val="C7F46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110"/>
            <a:ext cx="1676400" cy="11927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1" y="72639"/>
            <a:ext cx="842159" cy="921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8889" y="17035"/>
            <a:ext cx="651083" cy="129409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91201" y="634299"/>
            <a:ext cx="7761599" cy="65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91201" y="1811604"/>
            <a:ext cx="7761599" cy="441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C7F464"/>
              </a:buClr>
              <a:buSzPct val="100000"/>
              <a:buFont typeface="Montserrat"/>
              <a:buChar char="▣"/>
              <a:defRPr sz="24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480"/>
              </a:spcBef>
              <a:buClr>
                <a:srgbClr val="C7F464"/>
              </a:buClr>
              <a:buSzPct val="100000"/>
              <a:buFont typeface="Montserrat"/>
              <a:buChar char="□"/>
              <a:defRPr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480"/>
              </a:spcBef>
              <a:buClr>
                <a:srgbClr val="C7F464"/>
              </a:buClr>
              <a:buSzPct val="100000"/>
              <a:buFont typeface="Montserrat"/>
              <a:defRPr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360"/>
              </a:spcBef>
              <a:buClr>
                <a:srgbClr val="C7F464"/>
              </a:buClr>
              <a:buSzPct val="100000"/>
              <a:buFont typeface="Montserrat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360"/>
              </a:spcBef>
              <a:buClr>
                <a:srgbClr val="C7F464"/>
              </a:buClr>
              <a:buSzPct val="100000"/>
              <a:buFont typeface="Montserrat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360"/>
              </a:spcBef>
              <a:buClr>
                <a:srgbClr val="C7F464"/>
              </a:buClr>
              <a:buSzPct val="100000"/>
              <a:buFont typeface="Montserrat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360"/>
              </a:spcBef>
              <a:buClr>
                <a:srgbClr val="C7F464"/>
              </a:buClr>
              <a:buSzPct val="100000"/>
              <a:buFont typeface="Montserrat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360"/>
              </a:spcBef>
              <a:buClr>
                <a:srgbClr val="C7F464"/>
              </a:buClr>
              <a:buSzPct val="100000"/>
              <a:buFont typeface="Montserrat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360"/>
              </a:spcBef>
              <a:buClr>
                <a:srgbClr val="C7F464"/>
              </a:buClr>
              <a:buSzPct val="100000"/>
              <a:buFont typeface="Montserrat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Shape 24"/>
          <p:cNvSpPr/>
          <p:nvPr userDrawn="1"/>
        </p:nvSpPr>
        <p:spPr>
          <a:xfrm>
            <a:off x="813272" y="1506190"/>
            <a:ext cx="1533600" cy="137699"/>
          </a:xfrm>
          <a:prstGeom prst="rect">
            <a:avLst/>
          </a:prstGeom>
          <a:solidFill>
            <a:srgbClr val="4ECDC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5" name="Shape 25"/>
          <p:cNvSpPr/>
          <p:nvPr userDrawn="1"/>
        </p:nvSpPr>
        <p:spPr>
          <a:xfrm>
            <a:off x="1" y="0"/>
            <a:ext cx="137699" cy="6858000"/>
          </a:xfrm>
          <a:prstGeom prst="rect">
            <a:avLst/>
          </a:prstGeom>
          <a:solidFill>
            <a:srgbClr val="C7F46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6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ctrTitle"/>
          </p:nvPr>
        </p:nvSpPr>
        <p:spPr>
          <a:xfrm>
            <a:off x="3012327" y="2960550"/>
            <a:ext cx="5445899" cy="240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dirty="0" smtClean="0"/>
              <a:t>How to achieve stakeholder engagement – A Lebanese Pespective</a:t>
            </a:r>
            <a:endParaRPr lang="e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110"/>
            <a:ext cx="1676400" cy="1192780"/>
          </a:xfrm>
          <a:prstGeom prst="rect">
            <a:avLst/>
          </a:prstGeom>
        </p:spPr>
      </p:pic>
      <p:sp>
        <p:nvSpPr>
          <p:cNvPr id="6" name="Shape 70"/>
          <p:cNvSpPr txBox="1">
            <a:spLocks/>
          </p:cNvSpPr>
          <p:nvPr/>
        </p:nvSpPr>
        <p:spPr>
          <a:xfrm>
            <a:off x="5334000" y="5867402"/>
            <a:ext cx="3099874" cy="776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F464"/>
              </a:buClr>
              <a:buSzPct val="100000"/>
              <a:buFont typeface="Montserrat"/>
              <a:buChar char="▣"/>
              <a:defRPr sz="24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7F464"/>
              </a:buClr>
              <a:buSzPct val="100000"/>
              <a:buFont typeface="Montserrat"/>
              <a:buChar char="□"/>
              <a:defRPr sz="20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7F464"/>
              </a:buClr>
              <a:buSzPct val="100000"/>
              <a:buFont typeface="Montserrat"/>
              <a:buNone/>
              <a:defRPr sz="20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7F464"/>
              </a:buClr>
              <a:buSzPct val="100000"/>
              <a:buFont typeface="Montserrat"/>
              <a:buNone/>
              <a:defRPr sz="18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7F464"/>
              </a:buClr>
              <a:buSzPct val="100000"/>
              <a:buFont typeface="Montserrat"/>
              <a:buNone/>
              <a:defRPr sz="18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7F464"/>
              </a:buClr>
              <a:buSzPct val="100000"/>
              <a:buFont typeface="Montserrat"/>
              <a:buNone/>
              <a:defRPr sz="18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7F464"/>
              </a:buClr>
              <a:buSzPct val="100000"/>
              <a:buFont typeface="Montserrat"/>
              <a:buNone/>
              <a:defRPr sz="18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7F464"/>
              </a:buClr>
              <a:buSzPct val="100000"/>
              <a:buFont typeface="Montserrat"/>
              <a:buNone/>
              <a:defRPr sz="18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7F464"/>
              </a:buClr>
              <a:buSzPct val="100000"/>
              <a:buFont typeface="Montserrat"/>
              <a:buNone/>
              <a:defRPr sz="18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" sz="1400" dirty="0"/>
              <a:t>Mary Awad</a:t>
            </a:r>
          </a:p>
          <a:p>
            <a:pPr>
              <a:spcBef>
                <a:spcPts val="0"/>
              </a:spcBef>
              <a:buNone/>
            </a:pPr>
            <a:r>
              <a:rPr lang="en" sz="1400" dirty="0"/>
              <a:t>Ministry of Environment </a:t>
            </a:r>
          </a:p>
          <a:p>
            <a:pPr>
              <a:spcBef>
                <a:spcPts val="0"/>
              </a:spcBef>
              <a:buNone/>
            </a:pPr>
            <a:r>
              <a:rPr lang="en" sz="1400" dirty="0"/>
              <a:t>Lebanon</a:t>
            </a:r>
            <a:endParaRPr lang="en" sz="20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691202" y="0"/>
            <a:ext cx="7761599" cy="1292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Practical tips for mainstreaming and stakeholder engagement</a:t>
            </a:r>
            <a:endParaRPr lang="en" dirty="0"/>
          </a:p>
        </p:txBody>
      </p:sp>
      <p:sp>
        <p:nvSpPr>
          <p:cNvPr id="9" name="Shape 187"/>
          <p:cNvSpPr txBox="1">
            <a:spLocks/>
          </p:cNvSpPr>
          <p:nvPr/>
        </p:nvSpPr>
        <p:spPr>
          <a:xfrm>
            <a:off x="902590" y="4855763"/>
            <a:ext cx="7772400" cy="119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ct val="100000"/>
              <a:buFont typeface="Montserrat"/>
              <a:buNone/>
              <a:defRPr sz="3000" b="1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-US" sz="6000" dirty="0">
                <a:solidFill>
                  <a:srgbClr val="C7F464"/>
                </a:solidFill>
              </a:rPr>
              <a:t>Join hands and events</a:t>
            </a:r>
            <a:endParaRPr lang="en" sz="4000" dirty="0">
              <a:solidFill>
                <a:srgbClr val="C7F464"/>
              </a:solidFill>
            </a:endParaRPr>
          </a:p>
        </p:txBody>
      </p:sp>
      <p:grpSp>
        <p:nvGrpSpPr>
          <p:cNvPr id="8" name="Shape 507"/>
          <p:cNvGrpSpPr/>
          <p:nvPr/>
        </p:nvGrpSpPr>
        <p:grpSpPr>
          <a:xfrm>
            <a:off x="3429000" y="1981200"/>
            <a:ext cx="2470500" cy="1827766"/>
            <a:chOff x="5255200" y="3006475"/>
            <a:chExt cx="511700" cy="378575"/>
          </a:xfrm>
        </p:grpSpPr>
        <p:sp>
          <p:nvSpPr>
            <p:cNvPr id="10" name="Shape 508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0" t="0" r="0" b="0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454F5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509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0" t="0" r="0" b="0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454F5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6128929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691202" y="0"/>
            <a:ext cx="7761599" cy="1292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Practical tips for mainstreaming and stakeholder engagement</a:t>
            </a:r>
            <a:endParaRPr lang="en" dirty="0"/>
          </a:p>
        </p:txBody>
      </p:sp>
      <p:sp>
        <p:nvSpPr>
          <p:cNvPr id="9" name="Shape 187"/>
          <p:cNvSpPr txBox="1">
            <a:spLocks/>
          </p:cNvSpPr>
          <p:nvPr/>
        </p:nvSpPr>
        <p:spPr>
          <a:xfrm>
            <a:off x="914400" y="4537033"/>
            <a:ext cx="7772400" cy="119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ct val="100000"/>
              <a:buFont typeface="Montserrat"/>
              <a:buNone/>
              <a:defRPr sz="3000" b="1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-US" sz="6000" dirty="0">
                <a:solidFill>
                  <a:srgbClr val="C7F464"/>
                </a:solidFill>
              </a:rPr>
              <a:t>Be out and around</a:t>
            </a:r>
            <a:endParaRPr lang="en" sz="4000" dirty="0">
              <a:solidFill>
                <a:srgbClr val="C7F464"/>
              </a:solidFill>
            </a:endParaRPr>
          </a:p>
        </p:txBody>
      </p:sp>
      <p:sp>
        <p:nvSpPr>
          <p:cNvPr id="7" name="Shape 575"/>
          <p:cNvSpPr/>
          <p:nvPr/>
        </p:nvSpPr>
        <p:spPr>
          <a:xfrm>
            <a:off x="3671418" y="2133600"/>
            <a:ext cx="2258364" cy="2258230"/>
          </a:xfrm>
          <a:custGeom>
            <a:avLst/>
            <a:gdLst/>
            <a:ahLst/>
            <a:cxnLst/>
            <a:rect l="0" t="0" r="0" b="0"/>
            <a:pathLst>
              <a:path w="16902" h="16901" extrusionOk="0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454F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227406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691202" y="0"/>
            <a:ext cx="7761599" cy="1292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Practical tips for mainstreaming and stakeholder engagement</a:t>
            </a:r>
            <a:endParaRPr lang="en" dirty="0"/>
          </a:p>
        </p:txBody>
      </p:sp>
      <p:sp>
        <p:nvSpPr>
          <p:cNvPr id="9" name="Shape 187"/>
          <p:cNvSpPr txBox="1">
            <a:spLocks/>
          </p:cNvSpPr>
          <p:nvPr/>
        </p:nvSpPr>
        <p:spPr>
          <a:xfrm>
            <a:off x="1136066" y="4876802"/>
            <a:ext cx="7772400" cy="119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ct val="100000"/>
              <a:buFont typeface="Montserrat"/>
              <a:buNone/>
              <a:defRPr sz="3000" b="1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-US" sz="6000" dirty="0">
                <a:solidFill>
                  <a:srgbClr val="C7F464"/>
                </a:solidFill>
              </a:rPr>
              <a:t>Take the lead</a:t>
            </a:r>
            <a:endParaRPr lang="en" sz="6000" dirty="0">
              <a:solidFill>
                <a:srgbClr val="C7F464"/>
              </a:solidFill>
            </a:endParaRPr>
          </a:p>
        </p:txBody>
      </p:sp>
      <p:grpSp>
        <p:nvGrpSpPr>
          <p:cNvPr id="11" name="Shape 541"/>
          <p:cNvGrpSpPr/>
          <p:nvPr/>
        </p:nvGrpSpPr>
        <p:grpSpPr>
          <a:xfrm>
            <a:off x="3352800" y="2088933"/>
            <a:ext cx="3338932" cy="2448098"/>
            <a:chOff x="4610450" y="3703750"/>
            <a:chExt cx="453050" cy="332175"/>
          </a:xfrm>
        </p:grpSpPr>
        <p:sp>
          <p:nvSpPr>
            <p:cNvPr id="13" name="Shape 542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0" t="0" r="0" b="0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454F5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543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0" t="0" r="0" b="0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454F5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7505101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691202" y="0"/>
            <a:ext cx="7761599" cy="1292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Practical tips for mainstreaming and stakeholder engagement</a:t>
            </a:r>
            <a:endParaRPr lang="en" dirty="0"/>
          </a:p>
        </p:txBody>
      </p:sp>
      <p:sp>
        <p:nvSpPr>
          <p:cNvPr id="9" name="Shape 187"/>
          <p:cNvSpPr txBox="1">
            <a:spLocks/>
          </p:cNvSpPr>
          <p:nvPr/>
        </p:nvSpPr>
        <p:spPr>
          <a:xfrm>
            <a:off x="990600" y="5333866"/>
            <a:ext cx="7772400" cy="119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ct val="100000"/>
              <a:buFont typeface="Montserrat"/>
              <a:buNone/>
              <a:defRPr sz="3000" b="1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-US" sz="6000" dirty="0">
                <a:solidFill>
                  <a:srgbClr val="C7F464"/>
                </a:solidFill>
              </a:rPr>
              <a:t>Spread positive energy</a:t>
            </a:r>
            <a:endParaRPr lang="en" sz="6000" dirty="0">
              <a:solidFill>
                <a:srgbClr val="C7F464"/>
              </a:solidFill>
            </a:endParaRPr>
          </a:p>
        </p:txBody>
      </p:sp>
      <p:grpSp>
        <p:nvGrpSpPr>
          <p:cNvPr id="15" name="Shape 564"/>
          <p:cNvGrpSpPr/>
          <p:nvPr/>
        </p:nvGrpSpPr>
        <p:grpSpPr>
          <a:xfrm>
            <a:off x="3886200" y="1828800"/>
            <a:ext cx="1905000" cy="2483034"/>
            <a:chOff x="2624850" y="4296000"/>
            <a:chExt cx="380400" cy="495825"/>
          </a:xfrm>
        </p:grpSpPr>
        <p:sp>
          <p:nvSpPr>
            <p:cNvPr id="16" name="Shape 565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0" t="0" r="0" b="0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454F5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Shape 566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0" t="0" r="0" b="0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454F5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Shape 567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0" t="0" r="0" b="0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454F5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919172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691202" y="0"/>
            <a:ext cx="7761599" cy="1292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dirty="0" smtClean="0"/>
              <a:t>Failure is possible</a:t>
            </a:r>
            <a:endParaRPr lang="en" dirty="0"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91202" y="1811604"/>
            <a:ext cx="7761599" cy="441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228600"/>
            <a:r>
              <a:rPr lang="en" sz="3200" dirty="0"/>
              <a:t> Stand by until the subject matter you deal with becomes a priority at the stakeholder’s institution or entity</a:t>
            </a:r>
          </a:p>
          <a:p>
            <a:pPr marL="228600">
              <a:buNone/>
            </a:pPr>
            <a:endParaRPr lang="en" sz="3200" dirty="0"/>
          </a:p>
          <a:p>
            <a:pPr marL="457200" indent="-228600"/>
            <a:r>
              <a:rPr lang="en" sz="3200" dirty="0"/>
              <a:t> Wait until that specific person gets replaced and enhance networking with the new recruit</a:t>
            </a:r>
          </a:p>
          <a:p>
            <a:pPr marL="228600"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33177831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/>
        </p:nvSpPr>
        <p:spPr>
          <a:xfrm>
            <a:off x="0" y="0"/>
            <a:ext cx="9144000" cy="2619900"/>
          </a:xfrm>
          <a:prstGeom prst="rect">
            <a:avLst/>
          </a:prstGeom>
          <a:solidFill>
            <a:srgbClr val="C7F46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31" name="Shape 331"/>
          <p:cNvSpPr txBox="1">
            <a:spLocks noGrp="1"/>
          </p:cNvSpPr>
          <p:nvPr>
            <p:ph type="ctrTitle" idx="4294967295"/>
          </p:nvPr>
        </p:nvSpPr>
        <p:spPr>
          <a:xfrm>
            <a:off x="582502" y="1650475"/>
            <a:ext cx="6746099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sz="12000">
                <a:solidFill>
                  <a:srgbClr val="4ECDC4"/>
                </a:solidFill>
              </a:rPr>
              <a:t>Thanks!</a:t>
            </a:r>
          </a:p>
        </p:txBody>
      </p:sp>
      <p:sp>
        <p:nvSpPr>
          <p:cNvPr id="332" name="Shape 332"/>
          <p:cNvSpPr txBox="1">
            <a:spLocks noGrp="1"/>
          </p:cNvSpPr>
          <p:nvPr>
            <p:ph type="subTitle" idx="4294967295"/>
          </p:nvPr>
        </p:nvSpPr>
        <p:spPr>
          <a:xfrm>
            <a:off x="701984" y="2917881"/>
            <a:ext cx="5025299" cy="83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000" b="1"/>
              <a:t>Any questions?</a:t>
            </a:r>
          </a:p>
        </p:txBody>
      </p:sp>
      <p:sp>
        <p:nvSpPr>
          <p:cNvPr id="333" name="Shape 333"/>
          <p:cNvSpPr txBox="1">
            <a:spLocks noGrp="1"/>
          </p:cNvSpPr>
          <p:nvPr>
            <p:ph type="body" idx="4294967295"/>
          </p:nvPr>
        </p:nvSpPr>
        <p:spPr>
          <a:xfrm>
            <a:off x="701977" y="4598652"/>
            <a:ext cx="6665099" cy="1892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000" dirty="0"/>
              <a:t>Mary Awad</a:t>
            </a:r>
          </a:p>
          <a:p>
            <a:pPr>
              <a:spcBef>
                <a:spcPts val="0"/>
              </a:spcBef>
              <a:buNone/>
            </a:pPr>
            <a:r>
              <a:rPr lang="en" sz="2000" dirty="0"/>
              <a:t>Ministry of Environment</a:t>
            </a:r>
          </a:p>
          <a:p>
            <a:pPr>
              <a:spcBef>
                <a:spcPts val="0"/>
              </a:spcBef>
              <a:buNone/>
            </a:pPr>
            <a:r>
              <a:rPr lang="en" sz="2000"/>
              <a:t>climatechange@moe.gov.lb</a:t>
            </a:r>
            <a:endParaRPr lang="en" sz="2000" dirty="0"/>
          </a:p>
        </p:txBody>
      </p:sp>
      <p:sp>
        <p:nvSpPr>
          <p:cNvPr id="334" name="Shape 334"/>
          <p:cNvSpPr/>
          <p:nvPr/>
        </p:nvSpPr>
        <p:spPr>
          <a:xfrm>
            <a:off x="813272" y="4100265"/>
            <a:ext cx="1533600" cy="137699"/>
          </a:xfrm>
          <a:prstGeom prst="rect">
            <a:avLst/>
          </a:prstGeom>
          <a:solidFill>
            <a:srgbClr val="454F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>
              <a:solidFill>
                <a:srgbClr val="454F5B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ctrTitle" idx="4294967295"/>
          </p:nvPr>
        </p:nvSpPr>
        <p:spPr>
          <a:xfrm>
            <a:off x="1066802" y="4953000"/>
            <a:ext cx="7198199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/>
            <a:r>
              <a:rPr lang="en" sz="4800" dirty="0">
                <a:solidFill>
                  <a:srgbClr val="FFFFFF"/>
                </a:solidFill>
              </a:rPr>
              <a:t>Share a story about stakeholder engagement gone wrong</a:t>
            </a:r>
          </a:p>
        </p:txBody>
      </p:sp>
      <p:grpSp>
        <p:nvGrpSpPr>
          <p:cNvPr id="95" name="Shape 95"/>
          <p:cNvGrpSpPr/>
          <p:nvPr/>
        </p:nvGrpSpPr>
        <p:grpSpPr>
          <a:xfrm>
            <a:off x="3568955" y="1105062"/>
            <a:ext cx="2006084" cy="2006084"/>
            <a:chOff x="3782699" y="1538287"/>
            <a:chExt cx="1578600" cy="1578600"/>
          </a:xfrm>
        </p:grpSpPr>
        <p:sp>
          <p:nvSpPr>
            <p:cNvPr id="96" name="Shape 96"/>
            <p:cNvSpPr/>
            <p:nvPr/>
          </p:nvSpPr>
          <p:spPr>
            <a:xfrm>
              <a:off x="3782700" y="2757487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" name="Shape 97"/>
            <p:cNvSpPr/>
            <p:nvPr/>
          </p:nvSpPr>
          <p:spPr>
            <a:xfrm rot="-5400000">
              <a:off x="5001900" y="2757487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" name="Shape 98"/>
            <p:cNvSpPr/>
            <p:nvPr/>
          </p:nvSpPr>
          <p:spPr>
            <a:xfrm rot="5400000">
              <a:off x="3782699" y="1538287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" name="Shape 99"/>
            <p:cNvSpPr/>
            <p:nvPr/>
          </p:nvSpPr>
          <p:spPr>
            <a:xfrm rot="10800000">
              <a:off x="5001899" y="1538287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1" name="Shape 570"/>
          <p:cNvSpPr/>
          <p:nvPr/>
        </p:nvSpPr>
        <p:spPr>
          <a:xfrm>
            <a:off x="3982121" y="1500210"/>
            <a:ext cx="1136195" cy="1143000"/>
          </a:xfrm>
          <a:custGeom>
            <a:avLst/>
            <a:gdLst/>
            <a:ahLst/>
            <a:cxnLst/>
            <a:rect l="0" t="0" r="0" b="0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2488597" y="1823752"/>
            <a:ext cx="4186200" cy="3210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2800" b="0" dirty="0">
                <a:solidFill>
                  <a:srgbClr val="FFFFFF"/>
                </a:solidFill>
              </a:rPr>
              <a:t>Although the situation is not the same in every country, there are some useful ways to ensure that the relevant stakeholders stay engaged in your cause </a:t>
            </a:r>
          </a:p>
        </p:txBody>
      </p:sp>
      <p:grpSp>
        <p:nvGrpSpPr>
          <p:cNvPr id="134" name="Shape 134"/>
          <p:cNvGrpSpPr/>
          <p:nvPr/>
        </p:nvGrpSpPr>
        <p:grpSpPr>
          <a:xfrm>
            <a:off x="1883406" y="740567"/>
            <a:ext cx="5377191" cy="5376866"/>
            <a:chOff x="3782699" y="1538287"/>
            <a:chExt cx="1578600" cy="1578600"/>
          </a:xfrm>
        </p:grpSpPr>
        <p:sp>
          <p:nvSpPr>
            <p:cNvPr id="135" name="Shape 135"/>
            <p:cNvSpPr/>
            <p:nvPr/>
          </p:nvSpPr>
          <p:spPr>
            <a:xfrm>
              <a:off x="3782700" y="2757487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 rot="-5400000">
              <a:off x="5001900" y="2757487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 rot="5400000">
              <a:off x="3782699" y="1538287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 rot="10800000">
              <a:off x="5001899" y="1538287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691202" y="0"/>
            <a:ext cx="7761599" cy="1292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Practical tips for mainstreaming and stakeholder engagement</a:t>
            </a:r>
            <a:endParaRPr lang="en" dirty="0"/>
          </a:p>
        </p:txBody>
      </p:sp>
      <p:grpSp>
        <p:nvGrpSpPr>
          <p:cNvPr id="4" name="Shape 410"/>
          <p:cNvGrpSpPr/>
          <p:nvPr/>
        </p:nvGrpSpPr>
        <p:grpSpPr>
          <a:xfrm>
            <a:off x="3581402" y="1752602"/>
            <a:ext cx="2292195" cy="2050717"/>
            <a:chOff x="1926350" y="995225"/>
            <a:chExt cx="428650" cy="356600"/>
          </a:xfrm>
        </p:grpSpPr>
        <p:sp>
          <p:nvSpPr>
            <p:cNvPr id="5" name="Shape 411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0" t="0" r="0" b="0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4F5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" name="Shape 412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0" t="0" r="0" b="0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454F5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Shape 413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0" t="0" r="0" b="0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454F5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Shape 414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0" t="0" r="0" b="0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454F5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9" name="Shape 187"/>
          <p:cNvSpPr txBox="1">
            <a:spLocks/>
          </p:cNvSpPr>
          <p:nvPr/>
        </p:nvSpPr>
        <p:spPr>
          <a:xfrm>
            <a:off x="873917" y="4572002"/>
            <a:ext cx="7772400" cy="119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ct val="100000"/>
              <a:buFont typeface="Montserrat"/>
              <a:buNone/>
              <a:defRPr sz="3000" b="1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" sz="6000" dirty="0">
                <a:solidFill>
                  <a:srgbClr val="C7F464"/>
                </a:solidFill>
              </a:rPr>
              <a:t>Do your background work</a:t>
            </a:r>
            <a:endParaRPr lang="en" sz="4000" dirty="0">
              <a:solidFill>
                <a:srgbClr val="C7F464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691202" y="0"/>
            <a:ext cx="7761599" cy="1292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Practical tips for mainstreaming and stakeholder engagement</a:t>
            </a:r>
            <a:endParaRPr lang="en" dirty="0"/>
          </a:p>
        </p:txBody>
      </p:sp>
      <p:sp>
        <p:nvSpPr>
          <p:cNvPr id="9" name="Shape 187"/>
          <p:cNvSpPr txBox="1">
            <a:spLocks/>
          </p:cNvSpPr>
          <p:nvPr/>
        </p:nvSpPr>
        <p:spPr>
          <a:xfrm>
            <a:off x="1028700" y="5486402"/>
            <a:ext cx="7772400" cy="119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ct val="100000"/>
              <a:buFont typeface="Montserrat"/>
              <a:buNone/>
              <a:defRPr sz="3000" b="1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-US" sz="6000" dirty="0">
                <a:solidFill>
                  <a:srgbClr val="C7F464"/>
                </a:solidFill>
              </a:rPr>
              <a:t>Join the circle or have others join yours</a:t>
            </a:r>
            <a:endParaRPr lang="en" sz="4000" dirty="0">
              <a:solidFill>
                <a:srgbClr val="C7F464"/>
              </a:solidFill>
            </a:endParaRPr>
          </a:p>
        </p:txBody>
      </p:sp>
      <p:sp>
        <p:nvSpPr>
          <p:cNvPr id="10" name="Shape 568"/>
          <p:cNvSpPr/>
          <p:nvPr/>
        </p:nvSpPr>
        <p:spPr>
          <a:xfrm>
            <a:off x="3810000" y="1600202"/>
            <a:ext cx="2209800" cy="2209937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454F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569773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691202" y="0"/>
            <a:ext cx="7761599" cy="1292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Practical tips for mainstreaming and stakeholder engagement</a:t>
            </a:r>
            <a:endParaRPr lang="en" dirty="0"/>
          </a:p>
        </p:txBody>
      </p:sp>
      <p:sp>
        <p:nvSpPr>
          <p:cNvPr id="9" name="Shape 187"/>
          <p:cNvSpPr txBox="1">
            <a:spLocks/>
          </p:cNvSpPr>
          <p:nvPr/>
        </p:nvSpPr>
        <p:spPr>
          <a:xfrm>
            <a:off x="873917" y="4800602"/>
            <a:ext cx="7772400" cy="119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ct val="100000"/>
              <a:buFont typeface="Montserrat"/>
              <a:buNone/>
              <a:defRPr sz="3000" b="1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-US" sz="6000" dirty="0">
                <a:solidFill>
                  <a:srgbClr val="C7F464"/>
                </a:solidFill>
              </a:rPr>
              <a:t>Know your friend and your </a:t>
            </a:r>
            <a:r>
              <a:rPr lang="en-US" sz="6000" dirty="0" smtClean="0">
                <a:solidFill>
                  <a:srgbClr val="C7F464"/>
                </a:solidFill>
              </a:rPr>
              <a:t>foe</a:t>
            </a:r>
            <a:endParaRPr lang="en" sz="4000" dirty="0">
              <a:solidFill>
                <a:srgbClr val="C7F464"/>
              </a:solidFill>
            </a:endParaRPr>
          </a:p>
        </p:txBody>
      </p:sp>
      <p:sp>
        <p:nvSpPr>
          <p:cNvPr id="10" name="Shape 473"/>
          <p:cNvSpPr/>
          <p:nvPr/>
        </p:nvSpPr>
        <p:spPr>
          <a:xfrm>
            <a:off x="2438402" y="1861809"/>
            <a:ext cx="2005343" cy="2005343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454F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" name="Shape 474"/>
          <p:cNvSpPr/>
          <p:nvPr/>
        </p:nvSpPr>
        <p:spPr>
          <a:xfrm>
            <a:off x="4760119" y="1880859"/>
            <a:ext cx="2005343" cy="2005343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454F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17805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691202" y="0"/>
            <a:ext cx="7761599" cy="1292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Practical tips for mainstreaming and stakeholder engagement</a:t>
            </a:r>
            <a:endParaRPr lang="en" dirty="0"/>
          </a:p>
        </p:txBody>
      </p:sp>
      <p:sp>
        <p:nvSpPr>
          <p:cNvPr id="9" name="Shape 187"/>
          <p:cNvSpPr txBox="1">
            <a:spLocks/>
          </p:cNvSpPr>
          <p:nvPr/>
        </p:nvSpPr>
        <p:spPr>
          <a:xfrm>
            <a:off x="1028700" y="5486402"/>
            <a:ext cx="7772400" cy="119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ct val="100000"/>
              <a:buFont typeface="Montserrat"/>
              <a:buNone/>
              <a:defRPr sz="3000" b="1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-US" sz="6000" dirty="0">
                <a:solidFill>
                  <a:srgbClr val="C7F464"/>
                </a:solidFill>
              </a:rPr>
              <a:t>Book yourself a slot on their agendas</a:t>
            </a:r>
            <a:endParaRPr lang="en" sz="4000" dirty="0">
              <a:solidFill>
                <a:srgbClr val="C7F464"/>
              </a:solidFill>
            </a:endParaRPr>
          </a:p>
        </p:txBody>
      </p:sp>
      <p:grpSp>
        <p:nvGrpSpPr>
          <p:cNvPr id="6" name="Shape 439"/>
          <p:cNvGrpSpPr/>
          <p:nvPr/>
        </p:nvGrpSpPr>
        <p:grpSpPr>
          <a:xfrm>
            <a:off x="3962400" y="1600200"/>
            <a:ext cx="2057400" cy="2057400"/>
            <a:chOff x="2594325" y="1627175"/>
            <a:chExt cx="440850" cy="440850"/>
          </a:xfrm>
        </p:grpSpPr>
        <p:sp>
          <p:nvSpPr>
            <p:cNvPr id="7" name="Shape 440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0" t="0" r="0" b="0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454F5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Shape 441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0" t="0" r="0" b="0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454F5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442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0" t="0" r="0" b="0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454F5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5130991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691202" y="0"/>
            <a:ext cx="7761599" cy="1292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Practical tips for mainstreaming and stakeholder engagement</a:t>
            </a:r>
            <a:endParaRPr lang="en" dirty="0"/>
          </a:p>
        </p:txBody>
      </p:sp>
      <p:sp>
        <p:nvSpPr>
          <p:cNvPr id="9" name="Shape 187"/>
          <p:cNvSpPr txBox="1">
            <a:spLocks/>
          </p:cNvSpPr>
          <p:nvPr/>
        </p:nvSpPr>
        <p:spPr>
          <a:xfrm>
            <a:off x="902590" y="4855763"/>
            <a:ext cx="7772400" cy="119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ct val="100000"/>
              <a:buFont typeface="Montserrat"/>
              <a:buNone/>
              <a:defRPr sz="3000" b="1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-US" sz="6000" dirty="0">
                <a:solidFill>
                  <a:srgbClr val="C7F464"/>
                </a:solidFill>
              </a:rPr>
              <a:t>Know what to share…and share</a:t>
            </a:r>
            <a:endParaRPr lang="en" sz="4000" dirty="0">
              <a:solidFill>
                <a:srgbClr val="C7F464"/>
              </a:solidFill>
            </a:endParaRPr>
          </a:p>
        </p:txBody>
      </p:sp>
      <p:grpSp>
        <p:nvGrpSpPr>
          <p:cNvPr id="10" name="Shape 462"/>
          <p:cNvGrpSpPr/>
          <p:nvPr/>
        </p:nvGrpSpPr>
        <p:grpSpPr>
          <a:xfrm>
            <a:off x="3429002" y="1447800"/>
            <a:ext cx="2610081" cy="2381272"/>
            <a:chOff x="6625350" y="1613750"/>
            <a:chExt cx="480525" cy="438400"/>
          </a:xfrm>
        </p:grpSpPr>
        <p:sp>
          <p:nvSpPr>
            <p:cNvPr id="12" name="Shape 463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0" t="0" r="0" b="0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54F5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Shape 464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0" t="0" r="0" b="0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54F5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465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0" t="0" r="0" b="0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454F5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Shape 466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0" t="0" r="0" b="0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454F5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467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0" t="0" r="0" b="0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454F5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386835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691202" y="0"/>
            <a:ext cx="7761599" cy="1292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Practical tips for mainstreaming and stakeholder engagement</a:t>
            </a:r>
            <a:endParaRPr lang="en" dirty="0"/>
          </a:p>
        </p:txBody>
      </p:sp>
      <p:sp>
        <p:nvSpPr>
          <p:cNvPr id="9" name="Shape 187"/>
          <p:cNvSpPr txBox="1">
            <a:spLocks/>
          </p:cNvSpPr>
          <p:nvPr/>
        </p:nvSpPr>
        <p:spPr>
          <a:xfrm>
            <a:off x="902590" y="4855763"/>
            <a:ext cx="7772400" cy="119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ct val="100000"/>
              <a:buFont typeface="Montserrat"/>
              <a:buNone/>
              <a:defRPr sz="3000" b="1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-US" sz="6000" dirty="0">
                <a:solidFill>
                  <a:srgbClr val="C7F464"/>
                </a:solidFill>
              </a:rPr>
              <a:t>Know what to ask…and ask</a:t>
            </a:r>
            <a:endParaRPr lang="en" sz="4000" dirty="0">
              <a:solidFill>
                <a:srgbClr val="C7F464"/>
              </a:solidFill>
            </a:endParaRPr>
          </a:p>
        </p:txBody>
      </p:sp>
      <p:grpSp>
        <p:nvGrpSpPr>
          <p:cNvPr id="11" name="Shape 510"/>
          <p:cNvGrpSpPr/>
          <p:nvPr/>
        </p:nvGrpSpPr>
        <p:grpSpPr>
          <a:xfrm>
            <a:off x="3657602" y="1752600"/>
            <a:ext cx="2004497" cy="2045768"/>
            <a:chOff x="3955900" y="2984500"/>
            <a:chExt cx="414000" cy="422525"/>
          </a:xfrm>
        </p:grpSpPr>
        <p:sp>
          <p:nvSpPr>
            <p:cNvPr id="17" name="Shape 511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0" t="0" r="0" b="0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54F5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Shape 512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0" t="0" r="0" b="0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454F5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Shape 513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0" t="0" r="0" b="0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454F5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820453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demon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217</Words>
  <Application>Microsoft Office PowerPoint</Application>
  <PresentationFormat>On-screen Show (4:3)</PresentationFormat>
  <Paragraphs>35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Montserrat</vt:lpstr>
      <vt:lpstr>Desdemona template</vt:lpstr>
      <vt:lpstr>How to achieve stakeholder engagement – A Lebanese Pespective</vt:lpstr>
      <vt:lpstr>Share a story about stakeholder engagement gone wrong</vt:lpstr>
      <vt:lpstr>Although the situation is not the same in every country, there are some useful ways to ensure that the relevant stakeholders stay engaged in your cause </vt:lpstr>
      <vt:lpstr>Practical tips for mainstreaming and stakeholder engagement</vt:lpstr>
      <vt:lpstr>Practical tips for mainstreaming and stakeholder engagement</vt:lpstr>
      <vt:lpstr>Practical tips for mainstreaming and stakeholder engagement</vt:lpstr>
      <vt:lpstr>Practical tips for mainstreaming and stakeholder engagement</vt:lpstr>
      <vt:lpstr>Practical tips for mainstreaming and stakeholder engagement</vt:lpstr>
      <vt:lpstr>Practical tips for mainstreaming and stakeholder engagement</vt:lpstr>
      <vt:lpstr>Practical tips for mainstreaming and stakeholder engagement</vt:lpstr>
      <vt:lpstr>Practical tips for mainstreaming and stakeholder engagement</vt:lpstr>
      <vt:lpstr>Practical tips for mainstreaming and stakeholder engagement</vt:lpstr>
      <vt:lpstr>Practical tips for mainstreaming and stakeholder engagement</vt:lpstr>
      <vt:lpstr>Failure is possible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Lea Kai Aboujaoudé</dc:creator>
  <cp:lastModifiedBy>Nicolas Alejandro Marquez Pizzanelli</cp:lastModifiedBy>
  <cp:revision>29</cp:revision>
  <dcterms:modified xsi:type="dcterms:W3CDTF">2016-09-27T21:00:44Z</dcterms:modified>
</cp:coreProperties>
</file>