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Sheet6!$A$4:$A$25</c:f>
              <c:strCache>
                <c:ptCount val="22"/>
                <c:pt idx="0">
                  <c:v>Tropical montane grasslands (and savannas)</c:v>
                </c:pt>
                <c:pt idx="1">
                  <c:v>Tropical tidal forests</c:v>
                </c:pt>
                <c:pt idx="2">
                  <c:v>Subtropical dry (deciduous) broadleaf forests</c:v>
                </c:pt>
                <c:pt idx="3">
                  <c:v>Temperate broadleaf and mixed forests</c:v>
                </c:pt>
                <c:pt idx="4">
                  <c:v>Xeric scrublands (spiny thickets)</c:v>
                </c:pt>
                <c:pt idx="5">
                  <c:v>Fresh Water Rivers</c:v>
                </c:pt>
                <c:pt idx="6">
                  <c:v>Other: upper sources of great rivers</c:v>
                </c:pt>
                <c:pt idx="7">
                  <c:v>Subtropical grasslands (and savannas)</c:v>
                </c:pt>
                <c:pt idx="8">
                  <c:v>Temperate marshes and wetlands</c:v>
                </c:pt>
                <c:pt idx="9">
                  <c:v>Deserts (Temperate zone)</c:v>
                </c:pt>
                <c:pt idx="10">
                  <c:v>Fresh water lakes</c:v>
                </c:pt>
                <c:pt idx="11">
                  <c:v>Other: forested savanna</c:v>
                </c:pt>
                <c:pt idx="12">
                  <c:v>Subtropical moist and rain lowland forests</c:v>
                </c:pt>
                <c:pt idx="13">
                  <c:v>Tropical dry (deciduous) broadleaf forests</c:v>
                </c:pt>
                <c:pt idx="14">
                  <c:v>Tropical flooded grasslands (and savannas)</c:v>
                </c:pt>
                <c:pt idx="15">
                  <c:v>Tropical moist and rain montane forests</c:v>
                </c:pt>
                <c:pt idx="16">
                  <c:v>Tropical marshes and wetlands</c:v>
                </c:pt>
                <c:pt idx="17">
                  <c:v>Tropical grasslands (and savannas)</c:v>
                </c:pt>
                <c:pt idx="18">
                  <c:v>Urban and peri-urban ecosystems</c:v>
                </c:pt>
                <c:pt idx="19">
                  <c:v>Marine and coastal ecosystem (including estuaries)</c:v>
                </c:pt>
                <c:pt idx="20">
                  <c:v>Tropical moist and rain lowland forests</c:v>
                </c:pt>
                <c:pt idx="21">
                  <c:v>Mangroves</c:v>
                </c:pt>
              </c:strCache>
            </c:strRef>
          </c:cat>
          <c:val>
            <c:numRef>
              <c:f>Sheet6!$B$4:$B$25</c:f>
              <c:numCache>
                <c:formatCode>General</c:formatCode>
                <c:ptCount val="2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6</c:v>
                </c:pt>
                <c:pt idx="14">
                  <c:v>6</c:v>
                </c:pt>
                <c:pt idx="15">
                  <c:v>8</c:v>
                </c:pt>
                <c:pt idx="16">
                  <c:v>10</c:v>
                </c:pt>
                <c:pt idx="17">
                  <c:v>11</c:v>
                </c:pt>
                <c:pt idx="18">
                  <c:v>14</c:v>
                </c:pt>
                <c:pt idx="19">
                  <c:v>17</c:v>
                </c:pt>
                <c:pt idx="20">
                  <c:v>20</c:v>
                </c:pt>
                <c:pt idx="21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69343696"/>
        <c:axId val="369347224"/>
      </c:barChart>
      <c:catAx>
        <c:axId val="369343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347224"/>
        <c:crosses val="autoZero"/>
        <c:auto val="1"/>
        <c:lblAlgn val="ctr"/>
        <c:lblOffset val="100"/>
        <c:noMultiLvlLbl val="0"/>
      </c:catAx>
      <c:valAx>
        <c:axId val="369347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343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Sheet6!$A$16:$A$25</c:f>
              <c:strCache>
                <c:ptCount val="10"/>
                <c:pt idx="0">
                  <c:v>Subtropical moist and rain lowland forests</c:v>
                </c:pt>
                <c:pt idx="1">
                  <c:v>Tropical dry (deciduous) broadleaf forests</c:v>
                </c:pt>
                <c:pt idx="2">
                  <c:v>Tropical flooded grasslands (and savannas)</c:v>
                </c:pt>
                <c:pt idx="3">
                  <c:v>Tropical moist and rain montane forests</c:v>
                </c:pt>
                <c:pt idx="4">
                  <c:v>Tropical marshes and wetlands</c:v>
                </c:pt>
                <c:pt idx="5">
                  <c:v>Tropical grasslands (and savannas)</c:v>
                </c:pt>
                <c:pt idx="6">
                  <c:v>Urban and peri-urban ecosystems</c:v>
                </c:pt>
                <c:pt idx="7">
                  <c:v>Marine and coastal ecosystem (including estuaries)</c:v>
                </c:pt>
                <c:pt idx="8">
                  <c:v>Tropical moist and rain lowland forests</c:v>
                </c:pt>
                <c:pt idx="9">
                  <c:v>Mangroves</c:v>
                </c:pt>
              </c:strCache>
            </c:strRef>
          </c:cat>
          <c:val>
            <c:numRef>
              <c:f>Sheet6!$B$16:$B$25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17</c:v>
                </c:pt>
                <c:pt idx="8">
                  <c:v>20</c:v>
                </c:pt>
                <c:pt idx="9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0131584"/>
        <c:axId val="520125704"/>
      </c:barChart>
      <c:catAx>
        <c:axId val="520131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125704"/>
        <c:crosses val="autoZero"/>
        <c:auto val="1"/>
        <c:lblAlgn val="ctr"/>
        <c:lblOffset val="100"/>
        <c:noMultiLvlLbl val="0"/>
      </c:catAx>
      <c:valAx>
        <c:axId val="520125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131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Sheet7!$B$2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Sheet7!$A$3:$A$17</c:f>
              <c:strCache>
                <c:ptCount val="15"/>
                <c:pt idx="0">
                  <c:v>Land clearing for slash and burn agriculture </c:v>
                </c:pt>
                <c:pt idx="1">
                  <c:v>Deforestation for fuelwood and charcoal production</c:v>
                </c:pt>
                <c:pt idx="2">
                  <c:v>Deforestation for mining, particularly ASGM</c:v>
                </c:pt>
                <c:pt idx="3">
                  <c:v>Poor waste management practices and non-availability of alternative materials that leads to the emission of POPs and the potential for increased marine debris </c:v>
                </c:pt>
                <c:pt idx="4">
                  <c:v>Climate change induced variability (temperature, wind and rainfall)</c:v>
                </c:pt>
                <c:pt idx="5">
                  <c:v>Land clearing for low-input large scale agriculture</c:v>
                </c:pt>
                <c:pt idx="6">
                  <c:v>Increased consumption of chemicals and subsequent poor disposal that can lead to the introduction of endocrine disruptors, waste pharmaceuticals, and micro plastics into the environment.</c:v>
                </c:pt>
                <c:pt idx="7">
                  <c:v>Coastal and marine habitat degradation</c:v>
                </c:pt>
                <c:pt idx="8">
                  <c:v>Encroachment of protected areas</c:v>
                </c:pt>
                <c:pt idx="9">
                  <c:v>Increased air pollution including POPS and Hg from heavy industrial sources</c:v>
                </c:pt>
                <c:pt idx="10">
                  <c:v>Invasive alien species</c:v>
                </c:pt>
                <c:pt idx="11">
                  <c:v>High concentration of CO2 in the atmosphere due to overreliance on fossil fuels.</c:v>
                </c:pt>
                <c:pt idx="12">
                  <c:v>Increasing herd size, resulting in overgrazing</c:v>
                </c:pt>
                <c:pt idx="13">
                  <c:v>Overharvesting of bush-meat</c:v>
                </c:pt>
                <c:pt idx="14">
                  <c:v>Overharvesting of timber and non-timber forest products)</c:v>
                </c:pt>
              </c:strCache>
            </c:strRef>
          </c:cat>
          <c:val>
            <c:numRef>
              <c:f>Sheet7!$B$3:$B$17</c:f>
              <c:numCache>
                <c:formatCode>General</c:formatCode>
                <c:ptCount val="15"/>
                <c:pt idx="0">
                  <c:v>28</c:v>
                </c:pt>
                <c:pt idx="1">
                  <c:v>28</c:v>
                </c:pt>
                <c:pt idx="2">
                  <c:v>10</c:v>
                </c:pt>
                <c:pt idx="3">
                  <c:v>9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Sheet7!$C$2</c:f>
              <c:strCache>
                <c:ptCount val="1"/>
                <c:pt idx="0">
                  <c:v>Regional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Sheet7!$A$3:$A$17</c:f>
              <c:strCache>
                <c:ptCount val="15"/>
                <c:pt idx="0">
                  <c:v>Land clearing for slash and burn agriculture </c:v>
                </c:pt>
                <c:pt idx="1">
                  <c:v>Deforestation for fuelwood and charcoal production</c:v>
                </c:pt>
                <c:pt idx="2">
                  <c:v>Deforestation for mining, particularly ASGM</c:v>
                </c:pt>
                <c:pt idx="3">
                  <c:v>Poor waste management practices and non-availability of alternative materials that leads to the emission of POPs and the potential for increased marine debris </c:v>
                </c:pt>
                <c:pt idx="4">
                  <c:v>Climate change induced variability (temperature, wind and rainfall)</c:v>
                </c:pt>
                <c:pt idx="5">
                  <c:v>Land clearing for low-input large scale agriculture</c:v>
                </c:pt>
                <c:pt idx="6">
                  <c:v>Increased consumption of chemicals and subsequent poor disposal that can lead to the introduction of endocrine disruptors, waste pharmaceuticals, and micro plastics into the environment.</c:v>
                </c:pt>
                <c:pt idx="7">
                  <c:v>Coastal and marine habitat degradation</c:v>
                </c:pt>
                <c:pt idx="8">
                  <c:v>Encroachment of protected areas</c:v>
                </c:pt>
                <c:pt idx="9">
                  <c:v>Increased air pollution including POPS and Hg from heavy industrial sources</c:v>
                </c:pt>
                <c:pt idx="10">
                  <c:v>Invasive alien species</c:v>
                </c:pt>
                <c:pt idx="11">
                  <c:v>High concentration of CO2 in the atmosphere due to overreliance on fossil fuels.</c:v>
                </c:pt>
                <c:pt idx="12">
                  <c:v>Increasing herd size, resulting in overgrazing</c:v>
                </c:pt>
                <c:pt idx="13">
                  <c:v>Overharvesting of bush-meat</c:v>
                </c:pt>
                <c:pt idx="14">
                  <c:v>Overharvesting of timber and non-timber forest products)</c:v>
                </c:pt>
              </c:strCache>
            </c:strRef>
          </c:cat>
          <c:val>
            <c:numRef>
              <c:f>Sheet7!$C$3:$C$17</c:f>
              <c:numCache>
                <c:formatCode>General</c:formatCode>
                <c:ptCount val="15"/>
                <c:pt idx="0">
                  <c:v>9</c:v>
                </c:pt>
                <c:pt idx="1">
                  <c:v>6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  <c:pt idx="11">
                  <c:v>3</c:v>
                </c:pt>
                <c:pt idx="1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0130016"/>
        <c:axId val="520131976"/>
      </c:barChart>
      <c:catAx>
        <c:axId val="520130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131976"/>
        <c:crosses val="autoZero"/>
        <c:auto val="1"/>
        <c:lblAlgn val="ctr"/>
        <c:lblOffset val="100"/>
        <c:noMultiLvlLbl val="0"/>
      </c:catAx>
      <c:valAx>
        <c:axId val="520131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130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542864545046184"/>
          <c:y val="6.1450906958841471E-2"/>
          <c:w val="0.19073201237551116"/>
          <c:h val="0.21278978425048647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Sheet7!$B$2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Sheet7!$A$3:$A$10</c:f>
              <c:strCache>
                <c:ptCount val="8"/>
                <c:pt idx="0">
                  <c:v>Land clearing for slash and burn agriculture </c:v>
                </c:pt>
                <c:pt idx="1">
                  <c:v>Deforestation for fuelwood and charcoal production</c:v>
                </c:pt>
                <c:pt idx="2">
                  <c:v>Deforestation for mining, particularly ASGM</c:v>
                </c:pt>
                <c:pt idx="3">
                  <c:v>Poor waste management practices and non-availability of alternative materials that leads to the emission of POPs and the potential for increased marine debris </c:v>
                </c:pt>
                <c:pt idx="4">
                  <c:v>Climate change induced variability (temperature, wind and rainfall)</c:v>
                </c:pt>
                <c:pt idx="5">
                  <c:v>Land clearing for low-input large scale agriculture</c:v>
                </c:pt>
                <c:pt idx="6">
                  <c:v>Increased consumption of chemicals and subsequent poor disposal that can lead to the introduction of endocrine disruptors, waste pharmaceuticals, and micro plastics into the environment.</c:v>
                </c:pt>
                <c:pt idx="7">
                  <c:v>Coastal and marine habitat degradation</c:v>
                </c:pt>
              </c:strCache>
            </c:strRef>
          </c:cat>
          <c:val>
            <c:numRef>
              <c:f>Sheet7!$B$3:$B$10</c:f>
              <c:numCache>
                <c:formatCode>General</c:formatCode>
                <c:ptCount val="8"/>
                <c:pt idx="0">
                  <c:v>28</c:v>
                </c:pt>
                <c:pt idx="1">
                  <c:v>28</c:v>
                </c:pt>
                <c:pt idx="2">
                  <c:v>10</c:v>
                </c:pt>
                <c:pt idx="3">
                  <c:v>9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Sheet7!$C$2</c:f>
              <c:strCache>
                <c:ptCount val="1"/>
                <c:pt idx="0">
                  <c:v>Regional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Sheet7!$A$3:$A$10</c:f>
              <c:strCache>
                <c:ptCount val="8"/>
                <c:pt idx="0">
                  <c:v>Land clearing for slash and burn agriculture </c:v>
                </c:pt>
                <c:pt idx="1">
                  <c:v>Deforestation for fuelwood and charcoal production</c:v>
                </c:pt>
                <c:pt idx="2">
                  <c:v>Deforestation for mining, particularly ASGM</c:v>
                </c:pt>
                <c:pt idx="3">
                  <c:v>Poor waste management practices and non-availability of alternative materials that leads to the emission of POPs and the potential for increased marine debris </c:v>
                </c:pt>
                <c:pt idx="4">
                  <c:v>Climate change induced variability (temperature, wind and rainfall)</c:v>
                </c:pt>
                <c:pt idx="5">
                  <c:v>Land clearing for low-input large scale agriculture</c:v>
                </c:pt>
                <c:pt idx="6">
                  <c:v>Increased consumption of chemicals and subsequent poor disposal that can lead to the introduction of endocrine disruptors, waste pharmaceuticals, and micro plastics into the environment.</c:v>
                </c:pt>
                <c:pt idx="7">
                  <c:v>Coastal and marine habitat degradation</c:v>
                </c:pt>
              </c:strCache>
            </c:strRef>
          </c:cat>
          <c:val>
            <c:numRef>
              <c:f>Sheet7!$C$3:$C$10</c:f>
              <c:numCache>
                <c:formatCode>General</c:formatCode>
                <c:ptCount val="8"/>
                <c:pt idx="0">
                  <c:v>9</c:v>
                </c:pt>
                <c:pt idx="1">
                  <c:v>6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0124136"/>
        <c:axId val="520126488"/>
      </c:barChart>
      <c:catAx>
        <c:axId val="520124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126488"/>
        <c:crosses val="autoZero"/>
        <c:auto val="1"/>
        <c:lblAlgn val="l"/>
        <c:lblOffset val="100"/>
        <c:noMultiLvlLbl val="0"/>
      </c:catAx>
      <c:valAx>
        <c:axId val="520126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124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147673864059863"/>
          <c:y val="9.7126707217811095E-2"/>
          <c:w val="0.19197175430734775"/>
          <c:h val="0.21332338614122087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Sheet5!$B$3</c:f>
              <c:strCache>
                <c:ptCount val="1"/>
                <c:pt idx="0">
                  <c:v>National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Sheet5!$A$4:$A$26</c:f>
              <c:strCache>
                <c:ptCount val="23"/>
                <c:pt idx="0">
                  <c:v>Rebuilding Marine Fisheries</c:v>
                </c:pt>
                <c:pt idx="1">
                  <c:v>Promote integrated low-carbon urban systems</c:v>
                </c:pt>
                <c:pt idx="2">
                  <c:v>Promote innovative business models, financing and policy mechanism to support low-carbon technologies at scale</c:v>
                </c:pt>
                <c:pt idx="3">
                  <c:v>Other: Mangrove management is a national and regional concern that the GEF should still support.</c:v>
                </c:pt>
                <c:pt idx="4">
                  <c:v>Other: The Northern part of the country (Guinea) is affected by negative impacts of climate change. That's why adaptation solutions should be designed and implemented to address this situation</c:v>
                </c:pt>
                <c:pt idx="5">
                  <c:v>The country hosts an important population of chimps that deserves to  be protected (Guinea).</c:v>
                </c:pt>
                <c:pt idx="6">
                  <c:v>Reduce transboundary pollution of Coasts and Large Marine Ecosystems</c:v>
                </c:pt>
                <c:pt idx="7">
                  <c:v>Develop the enabling conditions, tools and environment for the sound management of harmful chemicals and wastes</c:v>
                </c:pt>
                <c:pt idx="8">
                  <c:v>Development of efficient energy technologies in key sector (industry, commercial, transport and residential) </c:v>
                </c:pt>
                <c:pt idx="9">
                  <c:v>Promote transfer and development of low-carbon technologies</c:v>
                </c:pt>
                <c:pt idx="10">
                  <c:v>Reduce the prevalence of harmful chemicals and waste and support the implementation of clean alternative technologies/substances.</c:v>
                </c:pt>
                <c:pt idx="11">
                  <c:v>Enforcement of law towards protecting threatened species </c:v>
                </c:pt>
                <c:pt idx="12">
                  <c:v>Restore and Protect Coastal Habitats</c:v>
                </c:pt>
                <c:pt idx="13">
                  <c:v>Utilization of renewable energy </c:v>
                </c:pt>
                <c:pt idx="14">
                  <c:v>Integrating biodiversity into the productive sectors (i.e. forestry, fisheries, mining, etc.)</c:v>
                </c:pt>
                <c:pt idx="15">
                  <c:v>Integrating Biodiversity and ecosystem services into development and finance planning (Including Natural Capital Accounting)</c:v>
                </c:pt>
                <c:pt idx="16">
                  <c:v>Promote forest and landscape restoration to address forest loss and degradation </c:v>
                </c:pt>
                <c:pt idx="17">
                  <c:v>Climate Smart Agriculture to address degradation in agricultural and rangeland systems </c:v>
                </c:pt>
                <c:pt idx="18">
                  <c:v>The creation and effective management of protected Areas</c:v>
                </c:pt>
                <c:pt idx="19">
                  <c:v>Prevention, control and management of Invasive Alien Species </c:v>
                </c:pt>
                <c:pt idx="20">
                  <c:v>Sustainable use of plant and animal genetic resources</c:v>
                </c:pt>
                <c:pt idx="21">
                  <c:v>Sustainable Management of Surface &amp; Groundwater systems (freshwater)</c:v>
                </c:pt>
                <c:pt idx="22">
                  <c:v>Other: Integrated Waste Management</c:v>
                </c:pt>
              </c:strCache>
            </c:strRef>
          </c:cat>
          <c:val>
            <c:numRef>
              <c:f>Sheet5!$B$4:$B$26</c:f>
              <c:numCache>
                <c:formatCode>General</c:formatCode>
                <c:ptCount val="2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  <c:pt idx="12">
                  <c:v>5</c:v>
                </c:pt>
                <c:pt idx="13">
                  <c:v>6</c:v>
                </c:pt>
                <c:pt idx="14">
                  <c:v>7</c:v>
                </c:pt>
                <c:pt idx="15">
                  <c:v>10</c:v>
                </c:pt>
                <c:pt idx="16">
                  <c:v>17</c:v>
                </c:pt>
                <c:pt idx="17">
                  <c:v>19</c:v>
                </c:pt>
                <c:pt idx="18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Sheet5!$C$3</c:f>
              <c:strCache>
                <c:ptCount val="1"/>
                <c:pt idx="0">
                  <c:v>Regional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Sheet5!$A$4:$A$26</c:f>
              <c:strCache>
                <c:ptCount val="23"/>
                <c:pt idx="0">
                  <c:v>Rebuilding Marine Fisheries</c:v>
                </c:pt>
                <c:pt idx="1">
                  <c:v>Promote integrated low-carbon urban systems</c:v>
                </c:pt>
                <c:pt idx="2">
                  <c:v>Promote innovative business models, financing and policy mechanism to support low-carbon technologies at scale</c:v>
                </c:pt>
                <c:pt idx="3">
                  <c:v>Other: Mangrove management is a national and regional concern that the GEF should still support.</c:v>
                </c:pt>
                <c:pt idx="4">
                  <c:v>Other: The Northern part of the country (Guinea) is affected by negative impacts of climate change. That's why adaptation solutions should be designed and implemented to address this situation</c:v>
                </c:pt>
                <c:pt idx="5">
                  <c:v>The country hosts an important population of chimps that deserves to  be protected (Guinea).</c:v>
                </c:pt>
                <c:pt idx="6">
                  <c:v>Reduce transboundary pollution of Coasts and Large Marine Ecosystems</c:v>
                </c:pt>
                <c:pt idx="7">
                  <c:v>Develop the enabling conditions, tools and environment for the sound management of harmful chemicals and wastes</c:v>
                </c:pt>
                <c:pt idx="8">
                  <c:v>Development of efficient energy technologies in key sector (industry, commercial, transport and residential) </c:v>
                </c:pt>
                <c:pt idx="9">
                  <c:v>Promote transfer and development of low-carbon technologies</c:v>
                </c:pt>
                <c:pt idx="10">
                  <c:v>Reduce the prevalence of harmful chemicals and waste and support the implementation of clean alternative technologies/substances.</c:v>
                </c:pt>
                <c:pt idx="11">
                  <c:v>Enforcement of law towards protecting threatened species </c:v>
                </c:pt>
                <c:pt idx="12">
                  <c:v>Restore and Protect Coastal Habitats</c:v>
                </c:pt>
                <c:pt idx="13">
                  <c:v>Utilization of renewable energy </c:v>
                </c:pt>
                <c:pt idx="14">
                  <c:v>Integrating biodiversity into the productive sectors (i.e. forestry, fisheries, mining, etc.)</c:v>
                </c:pt>
                <c:pt idx="15">
                  <c:v>Integrating Biodiversity and ecosystem services into development and finance planning (Including Natural Capital Accounting)</c:v>
                </c:pt>
                <c:pt idx="16">
                  <c:v>Promote forest and landscape restoration to address forest loss and degradation </c:v>
                </c:pt>
                <c:pt idx="17">
                  <c:v>Climate Smart Agriculture to address degradation in agricultural and rangeland systems </c:v>
                </c:pt>
                <c:pt idx="18">
                  <c:v>The creation and effective management of protected Areas</c:v>
                </c:pt>
                <c:pt idx="19">
                  <c:v>Prevention, control and management of Invasive Alien Species </c:v>
                </c:pt>
                <c:pt idx="20">
                  <c:v>Sustainable use of plant and animal genetic resources</c:v>
                </c:pt>
                <c:pt idx="21">
                  <c:v>Sustainable Management of Surface &amp; Groundwater systems (freshwater)</c:v>
                </c:pt>
                <c:pt idx="22">
                  <c:v>Other: Integrated Waste Management</c:v>
                </c:pt>
              </c:strCache>
            </c:strRef>
          </c:cat>
          <c:val>
            <c:numRef>
              <c:f>Sheet5!$C$4:$C$26</c:f>
              <c:numCache>
                <c:formatCode>General</c:formatCode>
                <c:ptCount val="23"/>
                <c:pt idx="1">
                  <c:v>1</c:v>
                </c:pt>
                <c:pt idx="3">
                  <c:v>1</c:v>
                </c:pt>
                <c:pt idx="6">
                  <c:v>4</c:v>
                </c:pt>
                <c:pt idx="7">
                  <c:v>3</c:v>
                </c:pt>
                <c:pt idx="8">
                  <c:v>5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6</c:v>
                </c:pt>
                <c:pt idx="15">
                  <c:v>4</c:v>
                </c:pt>
                <c:pt idx="16">
                  <c:v>11</c:v>
                </c:pt>
                <c:pt idx="17">
                  <c:v>6</c:v>
                </c:pt>
                <c:pt idx="18">
                  <c:v>8</c:v>
                </c:pt>
                <c:pt idx="20">
                  <c:v>2</c:v>
                </c:pt>
                <c:pt idx="2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0126096"/>
        <c:axId val="520127664"/>
      </c:barChart>
      <c:catAx>
        <c:axId val="520126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127664"/>
        <c:crosses val="autoZero"/>
        <c:auto val="1"/>
        <c:lblAlgn val="ctr"/>
        <c:lblOffset val="100"/>
        <c:noMultiLvlLbl val="0"/>
      </c:catAx>
      <c:valAx>
        <c:axId val="520127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12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464731442846423"/>
          <c:y val="5.3391825177233967E-3"/>
          <c:w val="0.23312429870957271"/>
          <c:h val="0.14943515684221745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Sheet5!$B$3</c:f>
              <c:strCache>
                <c:ptCount val="1"/>
                <c:pt idx="0">
                  <c:v>National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Sheet5!$A$10:$A$22</c:f>
              <c:strCache>
                <c:ptCount val="13"/>
                <c:pt idx="0">
                  <c:v>Reduce transboundary pollution of Coasts and Large Marine Ecosystems</c:v>
                </c:pt>
                <c:pt idx="1">
                  <c:v>Develop the enabling conditions, tools and environment for the sound management of harmful chemicals and wastes</c:v>
                </c:pt>
                <c:pt idx="2">
                  <c:v>Development of efficient energy technologies in key sector (industry, commercial, transport and residential) </c:v>
                </c:pt>
                <c:pt idx="3">
                  <c:v>Promote transfer and development of low-carbon technologies</c:v>
                </c:pt>
                <c:pt idx="4">
                  <c:v>Reduce the prevalence of harmful chemicals and waste and support the implementation of clean alternative technologies/substances.</c:v>
                </c:pt>
                <c:pt idx="5">
                  <c:v>Enforcement of law towards protecting threatened species </c:v>
                </c:pt>
                <c:pt idx="6">
                  <c:v>Restore and Protect Coastal Habitats</c:v>
                </c:pt>
                <c:pt idx="7">
                  <c:v>Utilization of renewable energy </c:v>
                </c:pt>
                <c:pt idx="8">
                  <c:v>Integrating biodiversity into the productive sectors (i.e. forestry, fisheries, mining, etc.)</c:v>
                </c:pt>
                <c:pt idx="9">
                  <c:v>Integrating Biodiversity and ecosystem services into development and finance planning (Including Natural Capital Accounting)</c:v>
                </c:pt>
                <c:pt idx="10">
                  <c:v>Promote forest and landscape restoration to address forest loss and degradation </c:v>
                </c:pt>
                <c:pt idx="11">
                  <c:v>Climate Smart Agriculture to address degradation in agricultural and rangeland systems </c:v>
                </c:pt>
                <c:pt idx="12">
                  <c:v>The creation and effective management of protected Areas</c:v>
                </c:pt>
              </c:strCache>
            </c:strRef>
          </c:cat>
          <c:val>
            <c:numRef>
              <c:f>Sheet5!$B$10:$B$22</c:f>
              <c:numCache>
                <c:formatCode>General</c:formatCode>
                <c:ptCount val="13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10</c:v>
                </c:pt>
                <c:pt idx="10">
                  <c:v>17</c:v>
                </c:pt>
                <c:pt idx="11">
                  <c:v>19</c:v>
                </c:pt>
                <c:pt idx="12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Sheet5!$C$3</c:f>
              <c:strCache>
                <c:ptCount val="1"/>
                <c:pt idx="0">
                  <c:v>Regional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Sheet5!$A$10:$A$22</c:f>
              <c:strCache>
                <c:ptCount val="13"/>
                <c:pt idx="0">
                  <c:v>Reduce transboundary pollution of Coasts and Large Marine Ecosystems</c:v>
                </c:pt>
                <c:pt idx="1">
                  <c:v>Develop the enabling conditions, tools and environment for the sound management of harmful chemicals and wastes</c:v>
                </c:pt>
                <c:pt idx="2">
                  <c:v>Development of efficient energy technologies in key sector (industry, commercial, transport and residential) </c:v>
                </c:pt>
                <c:pt idx="3">
                  <c:v>Promote transfer and development of low-carbon technologies</c:v>
                </c:pt>
                <c:pt idx="4">
                  <c:v>Reduce the prevalence of harmful chemicals and waste and support the implementation of clean alternative technologies/substances.</c:v>
                </c:pt>
                <c:pt idx="5">
                  <c:v>Enforcement of law towards protecting threatened species </c:v>
                </c:pt>
                <c:pt idx="6">
                  <c:v>Restore and Protect Coastal Habitats</c:v>
                </c:pt>
                <c:pt idx="7">
                  <c:v>Utilization of renewable energy </c:v>
                </c:pt>
                <c:pt idx="8">
                  <c:v>Integrating biodiversity into the productive sectors (i.e. forestry, fisheries, mining, etc.)</c:v>
                </c:pt>
                <c:pt idx="9">
                  <c:v>Integrating Biodiversity and ecosystem services into development and finance planning (Including Natural Capital Accounting)</c:v>
                </c:pt>
                <c:pt idx="10">
                  <c:v>Promote forest and landscape restoration to address forest loss and degradation </c:v>
                </c:pt>
                <c:pt idx="11">
                  <c:v>Climate Smart Agriculture to address degradation in agricultural and rangeland systems </c:v>
                </c:pt>
                <c:pt idx="12">
                  <c:v>The creation and effective management of protected Areas</c:v>
                </c:pt>
              </c:strCache>
            </c:strRef>
          </c:cat>
          <c:val>
            <c:numRef>
              <c:f>Sheet5!$C$10:$C$22</c:f>
              <c:numCache>
                <c:formatCode>General</c:formatCode>
                <c:ptCount val="13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6</c:v>
                </c:pt>
                <c:pt idx="9">
                  <c:v>4</c:v>
                </c:pt>
                <c:pt idx="10">
                  <c:v>11</c:v>
                </c:pt>
                <c:pt idx="11">
                  <c:v>6</c:v>
                </c:pt>
                <c:pt idx="1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0125312"/>
        <c:axId val="520133544"/>
      </c:barChart>
      <c:catAx>
        <c:axId val="520125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133544"/>
        <c:crosses val="autoZero"/>
        <c:auto val="1"/>
        <c:lblAlgn val="ctr"/>
        <c:lblOffset val="100"/>
        <c:noMultiLvlLbl val="0"/>
      </c:catAx>
      <c:valAx>
        <c:axId val="520133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12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58951597018959"/>
          <c:y val="0.57213468735256268"/>
          <c:w val="0.2146552885077847"/>
          <c:h val="0.24403750578298131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Sheet8!$B$2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Sheet8!$A$3:$A$12</c:f>
              <c:strCache>
                <c:ptCount val="10"/>
                <c:pt idx="0">
                  <c:v>Integrated Approach Programs (i.e. Food Security, Commodities)</c:v>
                </c:pt>
                <c:pt idx="1">
                  <c:v>National Multifocal Area Projects</c:v>
                </c:pt>
                <c:pt idx="2">
                  <c:v>Regional Multifocal Area Projects</c:v>
                </c:pt>
                <c:pt idx="3">
                  <c:v>Programmatic Approaches using PFD and Child Projects (i.e. Illegal Wildlife Trade)</c:v>
                </c:pt>
                <c:pt idx="4">
                  <c:v>Single Focal Area Projects</c:v>
                </c:pt>
                <c:pt idx="5">
                  <c:v>Global projects</c:v>
                </c:pt>
                <c:pt idx="6">
                  <c:v>Other: Successive projects to address issues</c:v>
                </c:pt>
                <c:pt idx="7">
                  <c:v>Other: Regional project in the same ecosystem as forest sustainable management West Africa</c:v>
                </c:pt>
                <c:pt idx="8">
                  <c:v>Other: Sustainable Waste Management</c:v>
                </c:pt>
                <c:pt idx="9">
                  <c:v>Other: Income Generating Activities are essential points we have to insist to address Global Environment Benefits.</c:v>
                </c:pt>
              </c:strCache>
            </c:strRef>
          </c:cat>
          <c:val>
            <c:numRef>
              <c:f>Sheet8!$B$3:$B$12</c:f>
              <c:numCache>
                <c:formatCode>General</c:formatCode>
                <c:ptCount val="10"/>
                <c:pt idx="0">
                  <c:v>45</c:v>
                </c:pt>
                <c:pt idx="1">
                  <c:v>40</c:v>
                </c:pt>
                <c:pt idx="2">
                  <c:v>28</c:v>
                </c:pt>
                <c:pt idx="3">
                  <c:v>16</c:v>
                </c:pt>
                <c:pt idx="4">
                  <c:v>10</c:v>
                </c:pt>
                <c:pt idx="5">
                  <c:v>5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0129624"/>
        <c:axId val="520129232"/>
      </c:barChart>
      <c:catAx>
        <c:axId val="520129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129232"/>
        <c:crosses val="autoZero"/>
        <c:auto val="1"/>
        <c:lblAlgn val="ctr"/>
        <c:lblOffset val="100"/>
        <c:noMultiLvlLbl val="0"/>
      </c:catAx>
      <c:valAx>
        <c:axId val="520129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129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Sheet8!$B$2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Sheet8!$A$3:$A$8</c:f>
              <c:strCache>
                <c:ptCount val="6"/>
                <c:pt idx="0">
                  <c:v>Integrated Approach Programs (i.e. Food Security, Commodities)</c:v>
                </c:pt>
                <c:pt idx="1">
                  <c:v>National Multifocal Area Projects</c:v>
                </c:pt>
                <c:pt idx="2">
                  <c:v>Regional Multifocal Area Projects</c:v>
                </c:pt>
                <c:pt idx="3">
                  <c:v>Programmatic Approaches using PFD and Child Projects (i.e. Illegal Wildlife Trade)</c:v>
                </c:pt>
                <c:pt idx="4">
                  <c:v>Single Focal Area Projects</c:v>
                </c:pt>
                <c:pt idx="5">
                  <c:v>Global projects</c:v>
                </c:pt>
              </c:strCache>
            </c:strRef>
          </c:cat>
          <c:val>
            <c:numRef>
              <c:f>Sheet8!$B$3:$B$8</c:f>
              <c:numCache>
                <c:formatCode>General</c:formatCode>
                <c:ptCount val="6"/>
                <c:pt idx="0">
                  <c:v>45</c:v>
                </c:pt>
                <c:pt idx="1">
                  <c:v>40</c:v>
                </c:pt>
                <c:pt idx="2">
                  <c:v>28</c:v>
                </c:pt>
                <c:pt idx="3">
                  <c:v>16</c:v>
                </c:pt>
                <c:pt idx="4">
                  <c:v>10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0120216"/>
        <c:axId val="520119824"/>
      </c:barChart>
      <c:catAx>
        <c:axId val="520120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119824"/>
        <c:crosses val="autoZero"/>
        <c:auto val="1"/>
        <c:lblAlgn val="ctr"/>
        <c:lblOffset val="100"/>
        <c:noMultiLvlLbl val="0"/>
      </c:catAx>
      <c:valAx>
        <c:axId val="520119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120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2877C-3E07-4A53-9D0A-C2D505F724A1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273A8-82F5-41A1-BF2E-82EE3AA5F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18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273A8-82F5-41A1-BF2E-82EE3AA5F8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1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F2EB-2C58-4EE1-8023-4DC3F17703C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5AD7-5392-4A8D-B894-A4D62A6D5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7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F2EB-2C58-4EE1-8023-4DC3F17703C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5AD7-5392-4A8D-B894-A4D62A6D5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1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F2EB-2C58-4EE1-8023-4DC3F17703C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5AD7-5392-4A8D-B894-A4D62A6D5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5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F2EB-2C58-4EE1-8023-4DC3F17703C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5AD7-5392-4A8D-B894-A4D62A6D5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6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F2EB-2C58-4EE1-8023-4DC3F17703C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5AD7-5392-4A8D-B894-A4D62A6D5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3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F2EB-2C58-4EE1-8023-4DC3F17703C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5AD7-5392-4A8D-B894-A4D62A6D5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8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F2EB-2C58-4EE1-8023-4DC3F17703C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5AD7-5392-4A8D-B894-A4D62A6D5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4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F2EB-2C58-4EE1-8023-4DC3F17703C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5AD7-5392-4A8D-B894-A4D62A6D5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3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F2EB-2C58-4EE1-8023-4DC3F17703C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5AD7-5392-4A8D-B894-A4D62A6D5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1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F2EB-2C58-4EE1-8023-4DC3F17703C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5AD7-5392-4A8D-B894-A4D62A6D5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4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F2EB-2C58-4EE1-8023-4DC3F17703C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5AD7-5392-4A8D-B894-A4D62A6D5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CF2EB-2C58-4EE1-8023-4DC3F17703C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B5AD7-5392-4A8D-B894-A4D62A6D5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8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48009" y="-444844"/>
            <a:ext cx="2075935" cy="73243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509441" y="2983278"/>
            <a:ext cx="6879515" cy="91295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Potential Pressures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16566"/>
              </p:ext>
            </p:extLst>
          </p:nvPr>
        </p:nvGraphicFramePr>
        <p:xfrm>
          <a:off x="2669059" y="86499"/>
          <a:ext cx="8822725" cy="6793013"/>
        </p:xfrm>
        <a:graphic>
          <a:graphicData uri="http://schemas.openxmlformats.org/drawingml/2006/table">
            <a:tbl>
              <a:tblPr/>
              <a:tblGrid>
                <a:gridCol w="959308"/>
                <a:gridCol w="1002913"/>
                <a:gridCol w="406980"/>
                <a:gridCol w="6453524"/>
              </a:tblGrid>
              <a:tr h="449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National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Regional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No.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Environmental Pressures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 clearing for slash and burn agriculture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 clearing for low-input large scale agriculture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Increasing herd size, resulting in overgrazing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Deforestation for fuelwood and charcoal production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Deforestation for mining, particularly ASGM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Overharvesting of bush-meat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Overharvesting of freshwater Fish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Overharvesting of marine fish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Overharvesting of timber and non-timber forest products)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Encroachment of protected areas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Overuse of surface and groundwater systems (rivers and aquifers),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Climate change induced variability (temperature, wind and rainfall)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Invasive alien species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Poaching and illegal wildlife trade -IWT (species and parts)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Increased air pollution including POPS and Hg from heavy industrial sources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Increased consumption of chemicals and subsequent poor disposal that can lead to the introduction of endocrine disruptors, waste pharmaceuticals, and micro plastics into the environment.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Poor waste management practices and non-availability of alternative materials that leads to the emission of POPs and the potential for increased marine debris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concentration of CO2 in the atmosphere due to overreliance on fossil fuels.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Coastal and marine habitat degradation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Eutrophication of marine waters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16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34472"/>
            <a:ext cx="7886700" cy="565616"/>
          </a:xfrm>
        </p:spPr>
        <p:txBody>
          <a:bodyPr>
            <a:noAutofit/>
          </a:bodyPr>
          <a:lstStyle/>
          <a:p>
            <a:r>
              <a:rPr lang="en-US" b="1" dirty="0" smtClean="0"/>
              <a:t>Solutions</a:t>
            </a:r>
            <a:endParaRPr lang="en-US" b="1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1927413" y="914400"/>
          <a:ext cx="8511987" cy="5809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295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1895476" y="200025"/>
          <a:ext cx="8201025" cy="642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76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34471"/>
            <a:ext cx="7886700" cy="87756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 Modality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2152650" y="1012031"/>
          <a:ext cx="8327091" cy="5671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748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1838325" y="600076"/>
          <a:ext cx="8515350" cy="564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427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54122" y="-346051"/>
            <a:ext cx="2075935" cy="73243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520597" y="2816845"/>
            <a:ext cx="6959257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pecific biomes </a:t>
            </a:r>
            <a:endParaRPr lang="en-US" sz="48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919795"/>
              </p:ext>
            </p:extLst>
          </p:nvPr>
        </p:nvGraphicFramePr>
        <p:xfrm>
          <a:off x="1868949" y="305742"/>
          <a:ext cx="4605989" cy="5526654"/>
        </p:xfrm>
        <a:graphic>
          <a:graphicData uri="http://schemas.openxmlformats.org/drawingml/2006/table">
            <a:tbl>
              <a:tblPr/>
              <a:tblGrid>
                <a:gridCol w="677050"/>
                <a:gridCol w="677050"/>
                <a:gridCol w="3251889"/>
              </a:tblGrid>
              <a:tr h="4179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BIOMES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</a:tr>
              <a:tr h="289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Tropical moist and rain lowland forests.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89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Tropical moist and rain montane forests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Tropical dry (deciduous) broadleaf forests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89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Tropical grasslands (and savannas)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Tropical flooded grasslands (and savannas)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89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Tropical shrub-lands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Tropical montane grasslands (and savannas)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89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Tropical marshes and wetlands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Tropical tidal forests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89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Mangroves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Corals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89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Subtropical moist and rain lowland forests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Subtropical moist and rain montane forests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699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Subtropical dry (deciduous) broadleaf forests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Subtropical grasslands (and savannas)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68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Subtropical flooded grasslands (and savannas)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Subtropical shrub-lands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68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Subtropical montane grasslands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514701"/>
              </p:ext>
            </p:extLst>
          </p:nvPr>
        </p:nvGraphicFramePr>
        <p:xfrm>
          <a:off x="6969210" y="713521"/>
          <a:ext cx="5053914" cy="5205212"/>
        </p:xfrm>
        <a:graphic>
          <a:graphicData uri="http://schemas.openxmlformats.org/drawingml/2006/table">
            <a:tbl>
              <a:tblPr/>
              <a:tblGrid>
                <a:gridCol w="742892"/>
                <a:gridCol w="742892"/>
                <a:gridCol w="3568130"/>
              </a:tblGrid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Temperate broadleaf and mixed forests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Temperate needle-leaf (coniferous) forests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Boreal forests/ Taiga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Temperate grasslands (steppe and desert grasslands)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Temperate flooded grasslands (and savannas)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Temperate shrub-lands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Temperate Montane grasslands (steppes and Alpine vegetation)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Temperate marshes and wetlands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Tundra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Mediterranean forests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Mediterranean Woodlands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Mediterranean scrub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Deserts (Temperate zone)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Xeric scrublands (spiny thickets)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Fresh water lakes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Fresh Water Rivers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Marine and coastal ecosystem (including estuaries)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 and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-urban ecosystems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Other: upper sources of great rivers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54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Other: forested savanna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3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42797"/>
            <a:ext cx="2075935" cy="73243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-2285497" y="2863338"/>
            <a:ext cx="6858002" cy="1112086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Environmental Solutions</a:t>
            </a:r>
            <a:endParaRPr lang="en-US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749945"/>
              </p:ext>
            </p:extLst>
          </p:nvPr>
        </p:nvGraphicFramePr>
        <p:xfrm>
          <a:off x="2631990" y="49425"/>
          <a:ext cx="9428206" cy="6739913"/>
        </p:xfrm>
        <a:graphic>
          <a:graphicData uri="http://schemas.openxmlformats.org/drawingml/2006/table">
            <a:tbl>
              <a:tblPr/>
              <a:tblGrid>
                <a:gridCol w="965869"/>
                <a:gridCol w="1009773"/>
                <a:gridCol w="702451"/>
                <a:gridCol w="6750113"/>
              </a:tblGrid>
              <a:tr h="3670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National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Regional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No.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Potential Solutions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creation and effective management of protected Areas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Prevention, control and management of Invasive Alien Species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Enforcement of law towards protecting threatened species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Climate Smart Agriculture to address degradation in agricultural and rangeland systems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Promote forest and landscape restoration to address forest loss and degradation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Sustainable use of plant and animal genetic resources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Integrating biodiversity into the productive sectors (i.e. forestry, fisheries, mining, etc.)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Integrating Biodiversity and ecosystem services into development and finance planning (Including Natural Capital Accounting)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Sustainable Management of Surface &amp; Groundwater systems (freshwater)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Rebuilding Marine Fisheries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Restore and Protect Coastal Habitats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Reduce transboundary pollution of Coasts and Large Marine Ecosystems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the enabling conditions, tools and environment for the sound management of harmful chemicals and wastes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Reduce the prevalence of harmful chemicals and waste and support the implementation of clean alternative technologies/substances.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Utilization of renewable energy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 of efficient energy technologies in key sector (industry, commercial, transport and residential)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Promote integrated low-carbon urban systems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Promote transfer and development of low-carbon technologies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Promote innovative business models, financing and policy mechanism to support low-carbon technologies at scale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35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98045" y="-427964"/>
            <a:ext cx="2075935" cy="73243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517321" y="2872222"/>
            <a:ext cx="6896392" cy="115194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Programming Modalities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691926"/>
              </p:ext>
            </p:extLst>
          </p:nvPr>
        </p:nvGraphicFramePr>
        <p:xfrm>
          <a:off x="2248931" y="172990"/>
          <a:ext cx="8526162" cy="6122448"/>
        </p:xfrm>
        <a:graphic>
          <a:graphicData uri="http://schemas.openxmlformats.org/drawingml/2006/table">
            <a:tbl>
              <a:tblPr/>
              <a:tblGrid>
                <a:gridCol w="1469261"/>
                <a:gridCol w="7056901"/>
              </a:tblGrid>
              <a:tr h="7650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GEF programming modalities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</a:tr>
              <a:tr h="5302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Integrated Approach Programs (i.e. Food Security, Commodities)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5302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Programmatic Approaches using PFD and Child Projects (i.e. Illegal Wildlife Trade)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 Multifocal Area Projects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5302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Multifocal Area Projects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Focal Area Projects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5302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projects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Other: Regional project in the same ecosystem as forest sustainable management West Africa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5302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Other: Sustainable Waste Management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Other: Successive projects to address issues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5302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Other: Income Generating Activities are essential points we have to insist to address Global Environment Benefits.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67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Coastal West Africa Trends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  <a:p>
            <a:r>
              <a:rPr lang="en-US" sz="3600" b="1" dirty="0"/>
              <a:t>GEF ECW 2016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6607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"/>
            <a:ext cx="7886700" cy="91440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Biomes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1806389" y="806825"/>
          <a:ext cx="8431306" cy="5862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74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1824039" y="357189"/>
          <a:ext cx="8472486" cy="6186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661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21025"/>
            <a:ext cx="7886700" cy="833717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Environmental Pressures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1860177" y="1135856"/>
          <a:ext cx="8310283" cy="5722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486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2095501" y="400050"/>
          <a:ext cx="8058149" cy="6243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043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869</Words>
  <Application>Microsoft Office PowerPoint</Application>
  <PresentationFormat>Widescreen</PresentationFormat>
  <Paragraphs>302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Potential Pressures</vt:lpstr>
      <vt:lpstr>Specific biomes </vt:lpstr>
      <vt:lpstr>PowerPoint Presentation</vt:lpstr>
      <vt:lpstr>Programming Modalities</vt:lpstr>
      <vt:lpstr>Coastal West Africa Trends</vt:lpstr>
      <vt:lpstr>Biomes</vt:lpstr>
      <vt:lpstr>PowerPoint Presentation</vt:lpstr>
      <vt:lpstr>Environmental Pressures</vt:lpstr>
      <vt:lpstr>PowerPoint Presentation</vt:lpstr>
      <vt:lpstr>Solutions</vt:lpstr>
      <vt:lpstr>PowerPoint Presentation</vt:lpstr>
      <vt:lpstr>Programming Modality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Holde Severin</dc:creator>
  <cp:lastModifiedBy>Robert T. Schreiber</cp:lastModifiedBy>
  <cp:revision>16</cp:revision>
  <dcterms:created xsi:type="dcterms:W3CDTF">2016-02-18T05:07:24Z</dcterms:created>
  <dcterms:modified xsi:type="dcterms:W3CDTF">2016-05-12T08:44:00Z</dcterms:modified>
</cp:coreProperties>
</file>