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19"/>
  </p:notesMasterIdLst>
  <p:handoutMasterIdLst>
    <p:handoutMasterId r:id="rId20"/>
  </p:handoutMasterIdLst>
  <p:sldIdLst>
    <p:sldId id="430" r:id="rId2"/>
    <p:sldId id="458" r:id="rId3"/>
    <p:sldId id="467" r:id="rId4"/>
    <p:sldId id="453" r:id="rId5"/>
    <p:sldId id="454" r:id="rId6"/>
    <p:sldId id="468" r:id="rId7"/>
    <p:sldId id="459" r:id="rId8"/>
    <p:sldId id="463" r:id="rId9"/>
    <p:sldId id="443" r:id="rId10"/>
    <p:sldId id="461" r:id="rId11"/>
    <p:sldId id="444" r:id="rId12"/>
    <p:sldId id="455" r:id="rId13"/>
    <p:sldId id="456" r:id="rId14"/>
    <p:sldId id="445" r:id="rId15"/>
    <p:sldId id="464" r:id="rId16"/>
    <p:sldId id="462" r:id="rId17"/>
    <p:sldId id="466" r:id="rId18"/>
  </p:sldIdLst>
  <p:sldSz cx="9144000" cy="6858000" type="screen4x3"/>
  <p:notesSz cx="9296400" cy="7010400"/>
  <p:defaultTextStyle>
    <a:defPPr>
      <a:defRPr lang="fr-F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208" userDrawn="1">
          <p15:clr>
            <a:srgbClr val="A4A3A4"/>
          </p15:clr>
        </p15:guide>
        <p15:guide id="2" pos="2929"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izuru Aoki" initials="CA" lastIdx="1" clrIdx="0">
    <p:extLst>
      <p:ext uri="{19B8F6BF-5375-455C-9EA6-DF929625EA0E}">
        <p15:presenceInfo xmlns:p15="http://schemas.microsoft.com/office/powerpoint/2012/main" userId="S-1-5-21-88094858-919529-1617787245-39579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0000FF"/>
    <a:srgbClr val="006600"/>
    <a:srgbClr val="000099"/>
    <a:srgbClr val="FF0066"/>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128" autoAdjust="0"/>
    <p:restoredTop sz="83206" autoAdjust="0"/>
  </p:normalViewPr>
  <p:slideViewPr>
    <p:cSldViewPr>
      <p:cViewPr varScale="1">
        <p:scale>
          <a:sx n="56" d="100"/>
          <a:sy n="56" d="100"/>
        </p:scale>
        <p:origin x="1520" y="5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133" d="100"/>
          <a:sy n="133" d="100"/>
        </p:scale>
        <p:origin x="-528" y="-96"/>
      </p:cViewPr>
      <p:guideLst>
        <p:guide orient="horz" pos="2208"/>
        <p:guide pos="292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028440" cy="350520"/>
          </a:xfrm>
          <a:prstGeom prst="rect">
            <a:avLst/>
          </a:prstGeom>
        </p:spPr>
        <p:txBody>
          <a:bodyPr vert="horz" lIns="92414" tIns="46207" rIns="92414" bIns="46207" rtlCol="0"/>
          <a:lstStyle>
            <a:lvl1pPr algn="l">
              <a:defRPr sz="1200"/>
            </a:lvl1pPr>
          </a:lstStyle>
          <a:p>
            <a:endParaRPr lang="en-US" dirty="0"/>
          </a:p>
        </p:txBody>
      </p:sp>
      <p:sp>
        <p:nvSpPr>
          <p:cNvPr id="3" name="Date Placeholder 2"/>
          <p:cNvSpPr>
            <a:spLocks noGrp="1"/>
          </p:cNvSpPr>
          <p:nvPr>
            <p:ph type="dt" sz="quarter" idx="1"/>
          </p:nvPr>
        </p:nvSpPr>
        <p:spPr>
          <a:xfrm>
            <a:off x="5265809" y="0"/>
            <a:ext cx="4028440" cy="350520"/>
          </a:xfrm>
          <a:prstGeom prst="rect">
            <a:avLst/>
          </a:prstGeom>
        </p:spPr>
        <p:txBody>
          <a:bodyPr vert="horz" lIns="92414" tIns="46207" rIns="92414" bIns="46207" rtlCol="0"/>
          <a:lstStyle>
            <a:lvl1pPr algn="r">
              <a:defRPr sz="1200"/>
            </a:lvl1pPr>
          </a:lstStyle>
          <a:p>
            <a:endParaRPr lang="en-US" dirty="0"/>
          </a:p>
        </p:txBody>
      </p:sp>
      <p:sp>
        <p:nvSpPr>
          <p:cNvPr id="4" name="Footer Placeholder 3"/>
          <p:cNvSpPr>
            <a:spLocks noGrp="1"/>
          </p:cNvSpPr>
          <p:nvPr>
            <p:ph type="ftr" sz="quarter" idx="2"/>
          </p:nvPr>
        </p:nvSpPr>
        <p:spPr>
          <a:xfrm>
            <a:off x="1" y="6658664"/>
            <a:ext cx="4028440" cy="350520"/>
          </a:xfrm>
          <a:prstGeom prst="rect">
            <a:avLst/>
          </a:prstGeom>
        </p:spPr>
        <p:txBody>
          <a:bodyPr vert="horz" lIns="92414" tIns="46207" rIns="92414" bIns="46207" rtlCol="0" anchor="b"/>
          <a:lstStyle>
            <a:lvl1pPr algn="l">
              <a:defRPr sz="1200"/>
            </a:lvl1pPr>
          </a:lstStyle>
          <a:p>
            <a:endParaRPr lang="en-US" dirty="0"/>
          </a:p>
        </p:txBody>
      </p:sp>
      <p:sp>
        <p:nvSpPr>
          <p:cNvPr id="5" name="Slide Number Placeholder 4"/>
          <p:cNvSpPr>
            <a:spLocks noGrp="1"/>
          </p:cNvSpPr>
          <p:nvPr>
            <p:ph type="sldNum" sz="quarter" idx="3"/>
          </p:nvPr>
        </p:nvSpPr>
        <p:spPr>
          <a:xfrm>
            <a:off x="5265809" y="6658664"/>
            <a:ext cx="4028440" cy="350520"/>
          </a:xfrm>
          <a:prstGeom prst="rect">
            <a:avLst/>
          </a:prstGeom>
        </p:spPr>
        <p:txBody>
          <a:bodyPr vert="horz" lIns="92414" tIns="46207" rIns="92414" bIns="46207" rtlCol="0" anchor="b"/>
          <a:lstStyle>
            <a:lvl1pPr algn="r">
              <a:defRPr sz="1200"/>
            </a:lvl1pPr>
          </a:lstStyle>
          <a:p>
            <a:fld id="{B1270BB1-7768-41F8-9F1B-E2E7E9320AB4}" type="slidenum">
              <a:rPr lang="en-US" smtClean="0"/>
              <a:pPr/>
              <a:t>‹#›</a:t>
            </a:fld>
            <a:endParaRPr lang="en-US" dirty="0"/>
          </a:p>
        </p:txBody>
      </p:sp>
    </p:spTree>
    <p:extLst>
      <p:ext uri="{BB962C8B-B14F-4D97-AF65-F5344CB8AC3E}">
        <p14:creationId xmlns:p14="http://schemas.microsoft.com/office/powerpoint/2010/main" val="4012657932"/>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4"/>
            <a:ext cx="4028844" cy="350056"/>
          </a:xfrm>
          <a:prstGeom prst="rect">
            <a:avLst/>
          </a:prstGeom>
        </p:spPr>
        <p:txBody>
          <a:bodyPr vert="horz" lIns="87423" tIns="43711" rIns="87423" bIns="43711" rtlCol="0"/>
          <a:lstStyle>
            <a:lvl1pPr algn="l">
              <a:defRPr sz="1100"/>
            </a:lvl1pPr>
          </a:lstStyle>
          <a:p>
            <a:endParaRPr lang="en-US" dirty="0"/>
          </a:p>
        </p:txBody>
      </p:sp>
      <p:sp>
        <p:nvSpPr>
          <p:cNvPr id="3" name="Date Placeholder 2"/>
          <p:cNvSpPr>
            <a:spLocks noGrp="1"/>
          </p:cNvSpPr>
          <p:nvPr>
            <p:ph type="dt" idx="1"/>
          </p:nvPr>
        </p:nvSpPr>
        <p:spPr>
          <a:xfrm>
            <a:off x="5265539" y="4"/>
            <a:ext cx="4028844" cy="350056"/>
          </a:xfrm>
          <a:prstGeom prst="rect">
            <a:avLst/>
          </a:prstGeom>
        </p:spPr>
        <p:txBody>
          <a:bodyPr vert="horz" lIns="87423" tIns="43711" rIns="87423" bIns="43711" rtlCol="0"/>
          <a:lstStyle>
            <a:lvl1pPr algn="r">
              <a:defRPr sz="1100"/>
            </a:lvl1pPr>
          </a:lstStyle>
          <a:p>
            <a:endParaRPr lang="en-US" dirty="0"/>
          </a:p>
        </p:txBody>
      </p:sp>
      <p:sp>
        <p:nvSpPr>
          <p:cNvPr id="4" name="Slide Image Placeholder 3"/>
          <p:cNvSpPr>
            <a:spLocks noGrp="1" noRot="1" noChangeAspect="1"/>
          </p:cNvSpPr>
          <p:nvPr>
            <p:ph type="sldImg" idx="2"/>
          </p:nvPr>
        </p:nvSpPr>
        <p:spPr>
          <a:xfrm>
            <a:off x="2897188" y="527050"/>
            <a:ext cx="3505200" cy="2628900"/>
          </a:xfrm>
          <a:prstGeom prst="rect">
            <a:avLst/>
          </a:prstGeom>
          <a:noFill/>
          <a:ln w="12700">
            <a:solidFill>
              <a:prstClr val="black"/>
            </a:solidFill>
          </a:ln>
        </p:spPr>
        <p:txBody>
          <a:bodyPr vert="horz" lIns="87423" tIns="43711" rIns="87423" bIns="43711" rtlCol="0" anchor="ctr"/>
          <a:lstStyle/>
          <a:p>
            <a:endParaRPr lang="en-US" dirty="0"/>
          </a:p>
        </p:txBody>
      </p:sp>
      <p:sp>
        <p:nvSpPr>
          <p:cNvPr id="5" name="Notes Placeholder 4"/>
          <p:cNvSpPr>
            <a:spLocks noGrp="1"/>
          </p:cNvSpPr>
          <p:nvPr>
            <p:ph type="body" sz="quarter" idx="3"/>
          </p:nvPr>
        </p:nvSpPr>
        <p:spPr>
          <a:xfrm>
            <a:off x="930049" y="3330176"/>
            <a:ext cx="7436312" cy="3153984"/>
          </a:xfrm>
          <a:prstGeom prst="rect">
            <a:avLst/>
          </a:prstGeom>
        </p:spPr>
        <p:txBody>
          <a:bodyPr vert="horz" lIns="87423" tIns="43711" rIns="87423" bIns="43711"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6659188"/>
            <a:ext cx="4028844" cy="350056"/>
          </a:xfrm>
          <a:prstGeom prst="rect">
            <a:avLst/>
          </a:prstGeom>
        </p:spPr>
        <p:txBody>
          <a:bodyPr vert="horz" lIns="87423" tIns="43711" rIns="87423" bIns="43711" rtlCol="0" anchor="b"/>
          <a:lstStyle>
            <a:lvl1pPr algn="l">
              <a:defRPr sz="1100"/>
            </a:lvl1pPr>
          </a:lstStyle>
          <a:p>
            <a:endParaRPr lang="en-US" dirty="0"/>
          </a:p>
        </p:txBody>
      </p:sp>
      <p:sp>
        <p:nvSpPr>
          <p:cNvPr id="7" name="Slide Number Placeholder 6"/>
          <p:cNvSpPr>
            <a:spLocks noGrp="1"/>
          </p:cNvSpPr>
          <p:nvPr>
            <p:ph type="sldNum" sz="quarter" idx="5"/>
          </p:nvPr>
        </p:nvSpPr>
        <p:spPr>
          <a:xfrm>
            <a:off x="5265539" y="6659188"/>
            <a:ext cx="4028844" cy="350056"/>
          </a:xfrm>
          <a:prstGeom prst="rect">
            <a:avLst/>
          </a:prstGeom>
        </p:spPr>
        <p:txBody>
          <a:bodyPr vert="horz" lIns="87423" tIns="43711" rIns="87423" bIns="43711" rtlCol="0" anchor="b"/>
          <a:lstStyle>
            <a:lvl1pPr algn="r">
              <a:defRPr sz="1100"/>
            </a:lvl1pPr>
          </a:lstStyle>
          <a:p>
            <a:fld id="{AC37F9C5-DADA-40EF-BCE0-F0AA5007CB72}" type="slidenum">
              <a:rPr lang="en-US" smtClean="0"/>
              <a:pPr/>
              <a:t>‹#›</a:t>
            </a:fld>
            <a:endParaRPr lang="en-US" dirty="0"/>
          </a:p>
        </p:txBody>
      </p:sp>
    </p:spTree>
    <p:extLst>
      <p:ext uri="{BB962C8B-B14F-4D97-AF65-F5344CB8AC3E}">
        <p14:creationId xmlns:p14="http://schemas.microsoft.com/office/powerpoint/2010/main" val="3186437734"/>
      </p:ext>
    </p:extLst>
  </p:cSld>
  <p:clrMap bg1="lt1" tx1="dk1" bg2="lt2" tx2="dk2" accent1="accent1" accent2="accent2" accent3="accent3" accent4="accent4" accent5="accent5" accent6="accent6" hlink="hlink" folHlink="folHlink"/>
  <p:hf/>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a:p>
            <a:endParaRPr lang="fr-FR" dirty="0"/>
          </a:p>
        </p:txBody>
      </p:sp>
      <p:sp>
        <p:nvSpPr>
          <p:cNvPr id="163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7575">
              <a:defRPr>
                <a:solidFill>
                  <a:schemeClr val="tx1"/>
                </a:solidFill>
                <a:latin typeface="Arial" charset="0"/>
                <a:cs typeface="Arial" charset="0"/>
              </a:defRPr>
            </a:lvl1pPr>
            <a:lvl2pPr marL="742950" indent="-285750" defTabSz="917575">
              <a:defRPr>
                <a:solidFill>
                  <a:schemeClr val="tx1"/>
                </a:solidFill>
                <a:latin typeface="Arial" charset="0"/>
                <a:cs typeface="Arial" charset="0"/>
              </a:defRPr>
            </a:lvl2pPr>
            <a:lvl3pPr marL="1143000" indent="-228600" defTabSz="917575">
              <a:defRPr>
                <a:solidFill>
                  <a:schemeClr val="tx1"/>
                </a:solidFill>
                <a:latin typeface="Arial" charset="0"/>
                <a:cs typeface="Arial" charset="0"/>
              </a:defRPr>
            </a:lvl3pPr>
            <a:lvl4pPr marL="1600200" indent="-228600" defTabSz="917575">
              <a:defRPr>
                <a:solidFill>
                  <a:schemeClr val="tx1"/>
                </a:solidFill>
                <a:latin typeface="Arial" charset="0"/>
                <a:cs typeface="Arial" charset="0"/>
              </a:defRPr>
            </a:lvl4pPr>
            <a:lvl5pPr marL="2057400" indent="-228600" defTabSz="917575">
              <a:defRPr>
                <a:solidFill>
                  <a:schemeClr val="tx1"/>
                </a:solidFill>
                <a:latin typeface="Arial" charset="0"/>
                <a:cs typeface="Arial" charset="0"/>
              </a:defRPr>
            </a:lvl5pPr>
            <a:lvl6pPr marL="2514600" indent="-228600" defTabSz="917575" eaLnBrk="0" fontAlgn="base" hangingPunct="0">
              <a:spcBef>
                <a:spcPct val="0"/>
              </a:spcBef>
              <a:spcAft>
                <a:spcPct val="0"/>
              </a:spcAft>
              <a:defRPr>
                <a:solidFill>
                  <a:schemeClr val="tx1"/>
                </a:solidFill>
                <a:latin typeface="Arial" charset="0"/>
                <a:cs typeface="Arial" charset="0"/>
              </a:defRPr>
            </a:lvl6pPr>
            <a:lvl7pPr marL="2971800" indent="-228600" defTabSz="917575" eaLnBrk="0" fontAlgn="base" hangingPunct="0">
              <a:spcBef>
                <a:spcPct val="0"/>
              </a:spcBef>
              <a:spcAft>
                <a:spcPct val="0"/>
              </a:spcAft>
              <a:defRPr>
                <a:solidFill>
                  <a:schemeClr val="tx1"/>
                </a:solidFill>
                <a:latin typeface="Arial" charset="0"/>
                <a:cs typeface="Arial" charset="0"/>
              </a:defRPr>
            </a:lvl7pPr>
            <a:lvl8pPr marL="3429000" indent="-228600" defTabSz="917575" eaLnBrk="0" fontAlgn="base" hangingPunct="0">
              <a:spcBef>
                <a:spcPct val="0"/>
              </a:spcBef>
              <a:spcAft>
                <a:spcPct val="0"/>
              </a:spcAft>
              <a:defRPr>
                <a:solidFill>
                  <a:schemeClr val="tx1"/>
                </a:solidFill>
                <a:latin typeface="Arial" charset="0"/>
                <a:cs typeface="Arial" charset="0"/>
              </a:defRPr>
            </a:lvl8pPr>
            <a:lvl9pPr marL="3886200" indent="-228600" defTabSz="917575" eaLnBrk="0" fontAlgn="base" hangingPunct="0">
              <a:spcBef>
                <a:spcPct val="0"/>
              </a:spcBef>
              <a:spcAft>
                <a:spcPct val="0"/>
              </a:spcAft>
              <a:defRPr>
                <a:solidFill>
                  <a:schemeClr val="tx1"/>
                </a:solidFill>
                <a:latin typeface="Arial" charset="0"/>
                <a:cs typeface="Arial" charset="0"/>
              </a:defRPr>
            </a:lvl9pPr>
          </a:lstStyle>
          <a:p>
            <a:fld id="{DA8F7060-8BD9-46FF-A9F7-BB3F402E41B0}" type="slidenum">
              <a:rPr lang="en-US" smtClean="0"/>
              <a:pPr/>
              <a:t>1</a:t>
            </a:fld>
            <a:endParaRPr lang="en-US" dirty="0"/>
          </a:p>
        </p:txBody>
      </p:sp>
      <p:sp>
        <p:nvSpPr>
          <p:cNvPr id="16389" name="Header Placeholder 6"/>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7575">
              <a:defRPr>
                <a:solidFill>
                  <a:schemeClr val="tx1"/>
                </a:solidFill>
                <a:latin typeface="Arial" charset="0"/>
                <a:cs typeface="Arial" charset="0"/>
              </a:defRPr>
            </a:lvl1pPr>
            <a:lvl2pPr marL="742950" indent="-285750" defTabSz="917575">
              <a:defRPr>
                <a:solidFill>
                  <a:schemeClr val="tx1"/>
                </a:solidFill>
                <a:latin typeface="Arial" charset="0"/>
                <a:cs typeface="Arial" charset="0"/>
              </a:defRPr>
            </a:lvl2pPr>
            <a:lvl3pPr marL="1143000" indent="-228600" defTabSz="917575">
              <a:defRPr>
                <a:solidFill>
                  <a:schemeClr val="tx1"/>
                </a:solidFill>
                <a:latin typeface="Arial" charset="0"/>
                <a:cs typeface="Arial" charset="0"/>
              </a:defRPr>
            </a:lvl3pPr>
            <a:lvl4pPr marL="1600200" indent="-228600" defTabSz="917575">
              <a:defRPr>
                <a:solidFill>
                  <a:schemeClr val="tx1"/>
                </a:solidFill>
                <a:latin typeface="Arial" charset="0"/>
                <a:cs typeface="Arial" charset="0"/>
              </a:defRPr>
            </a:lvl4pPr>
            <a:lvl5pPr marL="2057400" indent="-228600" defTabSz="917575">
              <a:defRPr>
                <a:solidFill>
                  <a:schemeClr val="tx1"/>
                </a:solidFill>
                <a:latin typeface="Arial" charset="0"/>
                <a:cs typeface="Arial" charset="0"/>
              </a:defRPr>
            </a:lvl5pPr>
            <a:lvl6pPr marL="2514600" indent="-228600" defTabSz="917575" eaLnBrk="0" fontAlgn="base" hangingPunct="0">
              <a:spcBef>
                <a:spcPct val="0"/>
              </a:spcBef>
              <a:spcAft>
                <a:spcPct val="0"/>
              </a:spcAft>
              <a:defRPr>
                <a:solidFill>
                  <a:schemeClr val="tx1"/>
                </a:solidFill>
                <a:latin typeface="Arial" charset="0"/>
                <a:cs typeface="Arial" charset="0"/>
              </a:defRPr>
            </a:lvl6pPr>
            <a:lvl7pPr marL="2971800" indent="-228600" defTabSz="917575" eaLnBrk="0" fontAlgn="base" hangingPunct="0">
              <a:spcBef>
                <a:spcPct val="0"/>
              </a:spcBef>
              <a:spcAft>
                <a:spcPct val="0"/>
              </a:spcAft>
              <a:defRPr>
                <a:solidFill>
                  <a:schemeClr val="tx1"/>
                </a:solidFill>
                <a:latin typeface="Arial" charset="0"/>
                <a:cs typeface="Arial" charset="0"/>
              </a:defRPr>
            </a:lvl7pPr>
            <a:lvl8pPr marL="3429000" indent="-228600" defTabSz="917575" eaLnBrk="0" fontAlgn="base" hangingPunct="0">
              <a:spcBef>
                <a:spcPct val="0"/>
              </a:spcBef>
              <a:spcAft>
                <a:spcPct val="0"/>
              </a:spcAft>
              <a:defRPr>
                <a:solidFill>
                  <a:schemeClr val="tx1"/>
                </a:solidFill>
                <a:latin typeface="Arial" charset="0"/>
                <a:cs typeface="Arial" charset="0"/>
              </a:defRPr>
            </a:lvl8pPr>
            <a:lvl9pPr marL="3886200" indent="-228600" defTabSz="917575" eaLnBrk="0" fontAlgn="base" hangingPunct="0">
              <a:spcBef>
                <a:spcPct val="0"/>
              </a:spcBef>
              <a:spcAft>
                <a:spcPct val="0"/>
              </a:spcAft>
              <a:defRPr>
                <a:solidFill>
                  <a:schemeClr val="tx1"/>
                </a:solidFill>
                <a:latin typeface="Arial" charset="0"/>
                <a:cs typeface="Arial" charset="0"/>
              </a:defRPr>
            </a:lvl9pPr>
          </a:lstStyle>
          <a:p>
            <a:endParaRPr lang="fr-FR" dirty="0"/>
          </a:p>
        </p:txBody>
      </p:sp>
    </p:spTree>
    <p:extLst>
      <p:ext uri="{BB962C8B-B14F-4D97-AF65-F5344CB8AC3E}">
        <p14:creationId xmlns:p14="http://schemas.microsoft.com/office/powerpoint/2010/main" val="112621624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and this is the associated guidance text adopted by UNCCD COP 12.</a:t>
            </a:r>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endParaRPr lang="en-US" dirty="0"/>
          </a:p>
        </p:txBody>
      </p:sp>
      <p:sp>
        <p:nvSpPr>
          <p:cNvPr id="6" name="Footer Placeholder 5"/>
          <p:cNvSpPr>
            <a:spLocks noGrp="1"/>
          </p:cNvSpPr>
          <p:nvPr>
            <p:ph type="ftr" sz="quarter" idx="12"/>
          </p:nvPr>
        </p:nvSpPr>
        <p:spPr/>
        <p:txBody>
          <a:bodyPr/>
          <a:lstStyle/>
          <a:p>
            <a:endParaRPr lang="en-US" dirty="0"/>
          </a:p>
        </p:txBody>
      </p:sp>
      <p:sp>
        <p:nvSpPr>
          <p:cNvPr id="7" name="Slide Number Placeholder 6"/>
          <p:cNvSpPr>
            <a:spLocks noGrp="1"/>
          </p:cNvSpPr>
          <p:nvPr>
            <p:ph type="sldNum" sz="quarter" idx="13"/>
          </p:nvPr>
        </p:nvSpPr>
        <p:spPr/>
        <p:txBody>
          <a:bodyPr/>
          <a:lstStyle/>
          <a:p>
            <a:fld id="{AC37F9C5-DADA-40EF-BCE0-F0AA5007CB72}" type="slidenum">
              <a:rPr lang="en-US" smtClean="0"/>
              <a:pPr/>
              <a:t>10</a:t>
            </a:fld>
            <a:endParaRPr lang="en-US" dirty="0"/>
          </a:p>
        </p:txBody>
      </p:sp>
    </p:spTree>
    <p:extLst>
      <p:ext uri="{BB962C8B-B14F-4D97-AF65-F5344CB8AC3E}">
        <p14:creationId xmlns:p14="http://schemas.microsoft.com/office/powerpoint/2010/main" val="6539994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Practically speaking, synergy elements are</a:t>
            </a:r>
            <a:r>
              <a:rPr lang="en-US" baseline="0" dirty="0"/>
              <a:t> increasingly being envisaged by recipient countries, as can be seen by increasing multi-focal area and multi-trust fund projects related to land degradation.</a:t>
            </a:r>
            <a:endParaRPr lang="en-US" dirty="0"/>
          </a:p>
        </p:txBody>
      </p:sp>
      <p:sp>
        <p:nvSpPr>
          <p:cNvPr id="4" name="Slide Number Placeholder 3"/>
          <p:cNvSpPr>
            <a:spLocks noGrp="1"/>
          </p:cNvSpPr>
          <p:nvPr>
            <p:ph type="sldNum" sz="quarter" idx="10"/>
          </p:nvPr>
        </p:nvSpPr>
        <p:spPr/>
        <p:txBody>
          <a:bodyPr/>
          <a:lstStyle/>
          <a:p>
            <a:fld id="{9BE608A2-C298-4E8D-9016-6440ABD74FAC}" type="slidenum">
              <a:rPr lang="en-US" smtClean="0"/>
              <a:t>11</a:t>
            </a:fld>
            <a:endParaRPr lang="en-US"/>
          </a:p>
        </p:txBody>
      </p:sp>
    </p:spTree>
    <p:extLst>
      <p:ext uri="{BB962C8B-B14F-4D97-AF65-F5344CB8AC3E}">
        <p14:creationId xmlns:p14="http://schemas.microsoft.com/office/powerpoint/2010/main" val="16656529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Some practical</a:t>
            </a:r>
            <a:r>
              <a:rPr lang="en-US" baseline="0" dirty="0"/>
              <a:t> examples of institutional arrangements that strengthen synergy at the national/regional level.</a:t>
            </a:r>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endParaRPr lang="en-US" dirty="0"/>
          </a:p>
        </p:txBody>
      </p:sp>
      <p:sp>
        <p:nvSpPr>
          <p:cNvPr id="6" name="Footer Placeholder 5"/>
          <p:cNvSpPr>
            <a:spLocks noGrp="1"/>
          </p:cNvSpPr>
          <p:nvPr>
            <p:ph type="ftr" sz="quarter" idx="12"/>
          </p:nvPr>
        </p:nvSpPr>
        <p:spPr/>
        <p:txBody>
          <a:bodyPr/>
          <a:lstStyle/>
          <a:p>
            <a:endParaRPr lang="en-US" dirty="0"/>
          </a:p>
        </p:txBody>
      </p:sp>
      <p:sp>
        <p:nvSpPr>
          <p:cNvPr id="7" name="Slide Number Placeholder 6"/>
          <p:cNvSpPr>
            <a:spLocks noGrp="1"/>
          </p:cNvSpPr>
          <p:nvPr>
            <p:ph type="sldNum" sz="quarter" idx="13"/>
          </p:nvPr>
        </p:nvSpPr>
        <p:spPr/>
        <p:txBody>
          <a:bodyPr/>
          <a:lstStyle/>
          <a:p>
            <a:fld id="{AC37F9C5-DADA-40EF-BCE0-F0AA5007CB72}" type="slidenum">
              <a:rPr lang="en-US" smtClean="0"/>
              <a:pPr/>
              <a:t>12</a:t>
            </a:fld>
            <a:endParaRPr lang="en-US" dirty="0"/>
          </a:p>
        </p:txBody>
      </p:sp>
    </p:spTree>
    <p:extLst>
      <p:ext uri="{BB962C8B-B14F-4D97-AF65-F5344CB8AC3E}">
        <p14:creationId xmlns:p14="http://schemas.microsoft.com/office/powerpoint/2010/main" val="37368204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endParaRPr lang="en-US" dirty="0"/>
          </a:p>
        </p:txBody>
      </p:sp>
      <p:sp>
        <p:nvSpPr>
          <p:cNvPr id="6" name="Footer Placeholder 5"/>
          <p:cNvSpPr>
            <a:spLocks noGrp="1"/>
          </p:cNvSpPr>
          <p:nvPr>
            <p:ph type="ftr" sz="quarter" idx="12"/>
          </p:nvPr>
        </p:nvSpPr>
        <p:spPr/>
        <p:txBody>
          <a:bodyPr/>
          <a:lstStyle/>
          <a:p>
            <a:endParaRPr lang="en-US" dirty="0"/>
          </a:p>
        </p:txBody>
      </p:sp>
      <p:sp>
        <p:nvSpPr>
          <p:cNvPr id="7" name="Slide Number Placeholder 6"/>
          <p:cNvSpPr>
            <a:spLocks noGrp="1"/>
          </p:cNvSpPr>
          <p:nvPr>
            <p:ph type="sldNum" sz="quarter" idx="13"/>
          </p:nvPr>
        </p:nvSpPr>
        <p:spPr/>
        <p:txBody>
          <a:bodyPr/>
          <a:lstStyle/>
          <a:p>
            <a:fld id="{AC37F9C5-DADA-40EF-BCE0-F0AA5007CB72}" type="slidenum">
              <a:rPr lang="en-US" smtClean="0"/>
              <a:pPr/>
              <a:t>13</a:t>
            </a:fld>
            <a:endParaRPr lang="en-US" dirty="0"/>
          </a:p>
        </p:txBody>
      </p:sp>
    </p:spTree>
    <p:extLst>
      <p:ext uri="{BB962C8B-B14F-4D97-AF65-F5344CB8AC3E}">
        <p14:creationId xmlns:p14="http://schemas.microsoft.com/office/powerpoint/2010/main" val="314186634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a:t>The GEF evolved</a:t>
            </a:r>
            <a:r>
              <a:rPr lang="en-US" baseline="0" dirty="0"/>
              <a:t> over time</a:t>
            </a:r>
          </a:p>
          <a:p>
            <a:pPr marL="171450" indent="-171450">
              <a:buFontTx/>
              <a:buChar char="-"/>
            </a:pPr>
            <a:r>
              <a:rPr lang="en-US" baseline="0" dirty="0"/>
              <a:t>In GEF-4 and GEF-5, mostly single-focal area projects</a:t>
            </a:r>
          </a:p>
          <a:p>
            <a:pPr marL="0" indent="0">
              <a:buFontTx/>
              <a:buNone/>
            </a:pPr>
            <a:r>
              <a:rPr lang="en-US" baseline="0" dirty="0"/>
              <a:t>(ANIMATION)</a:t>
            </a:r>
          </a:p>
          <a:p>
            <a:pPr marL="171450" indent="-171450">
              <a:buFontTx/>
              <a:buChar char="-"/>
            </a:pPr>
            <a:r>
              <a:rPr lang="en-US" baseline="0" dirty="0"/>
              <a:t>In GEF-6, we had focal areas and – on top of the focal areas – a few Integrated Approach </a:t>
            </a:r>
            <a:r>
              <a:rPr lang="en-US" baseline="0" dirty="0" err="1"/>
              <a:t>Pillots</a:t>
            </a:r>
            <a:r>
              <a:rPr lang="en-US" baseline="0" dirty="0"/>
              <a:t> and some other cross-cutting initiatives</a:t>
            </a:r>
          </a:p>
          <a:p>
            <a:pPr marL="0" indent="0">
              <a:buFontTx/>
              <a:buNone/>
            </a:pPr>
            <a:r>
              <a:rPr lang="en-US" baseline="0" dirty="0"/>
              <a:t>(ANIMATION)</a:t>
            </a:r>
          </a:p>
          <a:p>
            <a:pPr marL="171450" indent="-171450">
              <a:buFontTx/>
              <a:buChar char="-"/>
            </a:pPr>
            <a:r>
              <a:rPr lang="en-US" baseline="0" dirty="0"/>
              <a:t>Going forward, we believe it is important to continue and strengthen these IAPs and perhaps expand them further</a:t>
            </a:r>
          </a:p>
        </p:txBody>
      </p:sp>
      <p:sp>
        <p:nvSpPr>
          <p:cNvPr id="4" name="Slide Number Placeholder 3"/>
          <p:cNvSpPr>
            <a:spLocks noGrp="1"/>
          </p:cNvSpPr>
          <p:nvPr>
            <p:ph type="sldNum" sz="quarter" idx="10"/>
          </p:nvPr>
        </p:nvSpPr>
        <p:spPr/>
        <p:txBody>
          <a:bodyPr/>
          <a:lstStyle/>
          <a:p>
            <a:fld id="{0087241D-FC74-4E30-9F37-A81AA9063518}" type="slidenum">
              <a:rPr lang="en-US" smtClean="0"/>
              <a:t>14</a:t>
            </a:fld>
            <a:endParaRPr lang="en-US"/>
          </a:p>
        </p:txBody>
      </p:sp>
    </p:spTree>
    <p:extLst>
      <p:ext uri="{BB962C8B-B14F-4D97-AF65-F5344CB8AC3E}">
        <p14:creationId xmlns:p14="http://schemas.microsoft.com/office/powerpoint/2010/main" val="261652376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just a reiteration</a:t>
            </a:r>
            <a:r>
              <a:rPr lang="en-US" baseline="0" dirty="0"/>
              <a:t> of a slide that was presented earlier today in the GEF-7 overview session. It presents an analysis of the country priorities for future programming, which seem to converge around a number of distinct areas – READ LIST</a:t>
            </a:r>
            <a:endParaRPr lang="en-US" dirty="0"/>
          </a:p>
        </p:txBody>
      </p:sp>
      <p:sp>
        <p:nvSpPr>
          <p:cNvPr id="4" name="Slide Number Placeholder 3"/>
          <p:cNvSpPr>
            <a:spLocks noGrp="1"/>
          </p:cNvSpPr>
          <p:nvPr>
            <p:ph type="sldNum" sz="quarter" idx="10"/>
          </p:nvPr>
        </p:nvSpPr>
        <p:spPr/>
        <p:txBody>
          <a:bodyPr/>
          <a:lstStyle/>
          <a:p>
            <a:fld id="{8C525817-CBED-4CB8-8EBF-0FB9264DFA97}" type="slidenum">
              <a:rPr lang="en-US" smtClean="0"/>
              <a:t>15</a:t>
            </a:fld>
            <a:endParaRPr lang="en-US" dirty="0"/>
          </a:p>
        </p:txBody>
      </p:sp>
    </p:spTree>
    <p:extLst>
      <p:ext uri="{BB962C8B-B14F-4D97-AF65-F5344CB8AC3E}">
        <p14:creationId xmlns:p14="http://schemas.microsoft.com/office/powerpoint/2010/main" val="238604109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Each table</a:t>
            </a:r>
            <a:r>
              <a:rPr lang="en-US" baseline="0" dirty="0"/>
              <a:t> to report back with not more than 2-3 examples of cross-cutting, multi-focal or multi-benefit, multi-trust fund, or Integrated Approach Pilot projects in their country.</a:t>
            </a:r>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endParaRPr lang="en-US" dirty="0"/>
          </a:p>
        </p:txBody>
      </p:sp>
      <p:sp>
        <p:nvSpPr>
          <p:cNvPr id="6" name="Footer Placeholder 5"/>
          <p:cNvSpPr>
            <a:spLocks noGrp="1"/>
          </p:cNvSpPr>
          <p:nvPr>
            <p:ph type="ftr" sz="quarter" idx="12"/>
          </p:nvPr>
        </p:nvSpPr>
        <p:spPr/>
        <p:txBody>
          <a:bodyPr/>
          <a:lstStyle/>
          <a:p>
            <a:endParaRPr lang="en-US" dirty="0"/>
          </a:p>
        </p:txBody>
      </p:sp>
      <p:sp>
        <p:nvSpPr>
          <p:cNvPr id="7" name="Slide Number Placeholder 6"/>
          <p:cNvSpPr>
            <a:spLocks noGrp="1"/>
          </p:cNvSpPr>
          <p:nvPr>
            <p:ph type="sldNum" sz="quarter" idx="13"/>
          </p:nvPr>
        </p:nvSpPr>
        <p:spPr/>
        <p:txBody>
          <a:bodyPr/>
          <a:lstStyle/>
          <a:p>
            <a:fld id="{AC37F9C5-DADA-40EF-BCE0-F0AA5007CB72}" type="slidenum">
              <a:rPr lang="en-US" smtClean="0"/>
              <a:pPr/>
              <a:t>16</a:t>
            </a:fld>
            <a:endParaRPr lang="en-US" dirty="0"/>
          </a:p>
        </p:txBody>
      </p:sp>
    </p:spTree>
    <p:extLst>
      <p:ext uri="{BB962C8B-B14F-4D97-AF65-F5344CB8AC3E}">
        <p14:creationId xmlns:p14="http://schemas.microsoft.com/office/powerpoint/2010/main" val="66394130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Ask</a:t>
            </a:r>
            <a:r>
              <a:rPr lang="en-US" baseline="0" dirty="0"/>
              <a:t> 3 tables to step up and volunteer to report back; then ask rest of the tables to add or comment in case they feel that additional programming priorities are needed in GEF-7. </a:t>
            </a:r>
          </a:p>
          <a:p>
            <a:endParaRPr lang="en-US" baseline="0" dirty="0"/>
          </a:p>
          <a:p>
            <a:r>
              <a:rPr lang="en-US" baseline="0" dirty="0"/>
              <a:t>Take notes and summarize briefly a list of Impact Programs that would address all the priorities that were raised during the discussion. They should hopefully match the Impact Program list for GEF-7 replenishment which the GEF Secretariat developed. But if not, equally good to know.</a:t>
            </a:r>
          </a:p>
          <a:p>
            <a:endParaRPr lang="en-US" baseline="0" dirty="0"/>
          </a:p>
          <a:p>
            <a:r>
              <a:rPr lang="en-US" baseline="0" dirty="0"/>
              <a:t>Thank participants for active and rich discussion. They were heard.</a:t>
            </a:r>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endParaRPr lang="en-US" dirty="0"/>
          </a:p>
        </p:txBody>
      </p:sp>
      <p:sp>
        <p:nvSpPr>
          <p:cNvPr id="6" name="Footer Placeholder 5"/>
          <p:cNvSpPr>
            <a:spLocks noGrp="1"/>
          </p:cNvSpPr>
          <p:nvPr>
            <p:ph type="ftr" sz="quarter" idx="12"/>
          </p:nvPr>
        </p:nvSpPr>
        <p:spPr/>
        <p:txBody>
          <a:bodyPr/>
          <a:lstStyle/>
          <a:p>
            <a:endParaRPr lang="en-US" dirty="0"/>
          </a:p>
        </p:txBody>
      </p:sp>
      <p:sp>
        <p:nvSpPr>
          <p:cNvPr id="7" name="Slide Number Placeholder 6"/>
          <p:cNvSpPr>
            <a:spLocks noGrp="1"/>
          </p:cNvSpPr>
          <p:nvPr>
            <p:ph type="sldNum" sz="quarter" idx="13"/>
          </p:nvPr>
        </p:nvSpPr>
        <p:spPr/>
        <p:txBody>
          <a:bodyPr/>
          <a:lstStyle/>
          <a:p>
            <a:fld id="{AC37F9C5-DADA-40EF-BCE0-F0AA5007CB72}" type="slidenum">
              <a:rPr lang="en-US" smtClean="0"/>
              <a:pPr/>
              <a:t>17</a:t>
            </a:fld>
            <a:endParaRPr lang="en-US" dirty="0"/>
          </a:p>
        </p:txBody>
      </p:sp>
    </p:spTree>
    <p:extLst>
      <p:ext uri="{BB962C8B-B14F-4D97-AF65-F5344CB8AC3E}">
        <p14:creationId xmlns:p14="http://schemas.microsoft.com/office/powerpoint/2010/main" val="28019073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THIS SLIDE PRESENTS AGAIN THE SESSION STRUCTURE – SKIP AS NEEDED</a:t>
            </a:r>
          </a:p>
          <a:p>
            <a:endParaRPr lang="en-US" baseline="0" dirty="0"/>
          </a:p>
          <a:p>
            <a:r>
              <a:rPr lang="en-US" baseline="0" dirty="0"/>
              <a:t>After this slide, the participating MEA secretariat representatives (whoever made it to this specific ECW), will have an opportunity to present on key agreements and their guidance to the GEF.</a:t>
            </a:r>
          </a:p>
          <a:p>
            <a:endParaRPr lang="en-US" baseline="0" dirty="0"/>
          </a:p>
          <a:p>
            <a:r>
              <a:rPr lang="en-US" baseline="0" dirty="0"/>
              <a:t>Then, GEF will present on the remaining Conventions who are not able to participate today, and their guidance, before providing an overview of the available tools and modalities under the GEF to support synergy elements.</a:t>
            </a:r>
          </a:p>
          <a:p>
            <a:endParaRPr lang="en-US" baseline="0" dirty="0"/>
          </a:p>
          <a:p>
            <a:r>
              <a:rPr lang="en-US" baseline="0" dirty="0"/>
              <a:t>Finally, and most importantly, we will have a discussion that will include elements of the entire morning’s session, including on GEF-7, transformational programming, and synergies between Conventions. This discussion is meant to give you an opportunity to really start thinking about what could be done with GEF-7 resources – including by learning from lessons from GEF-6 and discussing impactful programming.</a:t>
            </a:r>
          </a:p>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endParaRPr lang="en-US" dirty="0"/>
          </a:p>
        </p:txBody>
      </p:sp>
      <p:sp>
        <p:nvSpPr>
          <p:cNvPr id="6" name="Footer Placeholder 5"/>
          <p:cNvSpPr>
            <a:spLocks noGrp="1"/>
          </p:cNvSpPr>
          <p:nvPr>
            <p:ph type="ftr" sz="quarter" idx="12"/>
          </p:nvPr>
        </p:nvSpPr>
        <p:spPr/>
        <p:txBody>
          <a:bodyPr/>
          <a:lstStyle/>
          <a:p>
            <a:endParaRPr lang="en-US" dirty="0"/>
          </a:p>
        </p:txBody>
      </p:sp>
      <p:sp>
        <p:nvSpPr>
          <p:cNvPr id="7" name="Slide Number Placeholder 6"/>
          <p:cNvSpPr>
            <a:spLocks noGrp="1"/>
          </p:cNvSpPr>
          <p:nvPr>
            <p:ph type="sldNum" sz="quarter" idx="13"/>
          </p:nvPr>
        </p:nvSpPr>
        <p:spPr/>
        <p:txBody>
          <a:bodyPr/>
          <a:lstStyle/>
          <a:p>
            <a:fld id="{AC37F9C5-DADA-40EF-BCE0-F0AA5007CB72}" type="slidenum">
              <a:rPr lang="en-US" smtClean="0"/>
              <a:pPr/>
              <a:t>2</a:t>
            </a:fld>
            <a:endParaRPr lang="en-US" dirty="0"/>
          </a:p>
        </p:txBody>
      </p:sp>
    </p:spTree>
    <p:extLst>
      <p:ext uri="{BB962C8B-B14F-4D97-AF65-F5344CB8AC3E}">
        <p14:creationId xmlns:p14="http://schemas.microsoft.com/office/powerpoint/2010/main" val="15398095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a:t>DEFER TO CONVENTION REPRESENTATIVES TO DO THEIR PRESENTATION(S)</a:t>
            </a:r>
          </a:p>
          <a:p>
            <a:endParaRPr lang="en-US" baseline="0" dirty="0"/>
          </a:p>
          <a:p>
            <a:r>
              <a:rPr lang="en-US" baseline="0" dirty="0"/>
              <a:t>AFTER MEA PRESENTATIONS, START OVER WITH NEXT SLIDE (SLIDE 7)</a:t>
            </a:r>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endParaRPr lang="en-US" dirty="0"/>
          </a:p>
        </p:txBody>
      </p:sp>
      <p:sp>
        <p:nvSpPr>
          <p:cNvPr id="6" name="Footer Placeholder 5"/>
          <p:cNvSpPr>
            <a:spLocks noGrp="1"/>
          </p:cNvSpPr>
          <p:nvPr>
            <p:ph type="ftr" sz="quarter" idx="12"/>
          </p:nvPr>
        </p:nvSpPr>
        <p:spPr/>
        <p:txBody>
          <a:bodyPr/>
          <a:lstStyle/>
          <a:p>
            <a:endParaRPr lang="en-US" dirty="0"/>
          </a:p>
        </p:txBody>
      </p:sp>
      <p:sp>
        <p:nvSpPr>
          <p:cNvPr id="7" name="Slide Number Placeholder 6"/>
          <p:cNvSpPr>
            <a:spLocks noGrp="1"/>
          </p:cNvSpPr>
          <p:nvPr>
            <p:ph type="sldNum" sz="quarter" idx="13"/>
          </p:nvPr>
        </p:nvSpPr>
        <p:spPr/>
        <p:txBody>
          <a:bodyPr/>
          <a:lstStyle/>
          <a:p>
            <a:fld id="{AC37F9C5-DADA-40EF-BCE0-F0AA5007CB72}" type="slidenum">
              <a:rPr lang="en-US" smtClean="0"/>
              <a:pPr/>
              <a:t>3</a:t>
            </a:fld>
            <a:endParaRPr lang="en-US" dirty="0"/>
          </a:p>
        </p:txBody>
      </p:sp>
    </p:spTree>
    <p:extLst>
      <p:ext uri="{BB962C8B-B14F-4D97-AF65-F5344CB8AC3E}">
        <p14:creationId xmlns:p14="http://schemas.microsoft.com/office/powerpoint/2010/main" val="1095334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Thanks</a:t>
            </a:r>
            <a:r>
              <a:rPr lang="en-US" baseline="0" dirty="0"/>
              <a:t> to Sakhile from CBD for the slide.</a:t>
            </a:r>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endParaRPr lang="en-US" dirty="0"/>
          </a:p>
        </p:txBody>
      </p:sp>
      <p:sp>
        <p:nvSpPr>
          <p:cNvPr id="6" name="Footer Placeholder 5"/>
          <p:cNvSpPr>
            <a:spLocks noGrp="1"/>
          </p:cNvSpPr>
          <p:nvPr>
            <p:ph type="ftr" sz="quarter" idx="12"/>
          </p:nvPr>
        </p:nvSpPr>
        <p:spPr/>
        <p:txBody>
          <a:bodyPr/>
          <a:lstStyle/>
          <a:p>
            <a:endParaRPr lang="en-US" dirty="0"/>
          </a:p>
        </p:txBody>
      </p:sp>
      <p:sp>
        <p:nvSpPr>
          <p:cNvPr id="7" name="Slide Number Placeholder 6"/>
          <p:cNvSpPr>
            <a:spLocks noGrp="1"/>
          </p:cNvSpPr>
          <p:nvPr>
            <p:ph type="sldNum" sz="quarter" idx="13"/>
          </p:nvPr>
        </p:nvSpPr>
        <p:spPr/>
        <p:txBody>
          <a:bodyPr/>
          <a:lstStyle/>
          <a:p>
            <a:fld id="{AC37F9C5-DADA-40EF-BCE0-F0AA5007CB72}" type="slidenum">
              <a:rPr lang="en-US" smtClean="0"/>
              <a:pPr/>
              <a:t>4</a:t>
            </a:fld>
            <a:endParaRPr lang="en-US" dirty="0"/>
          </a:p>
        </p:txBody>
      </p:sp>
    </p:spTree>
    <p:extLst>
      <p:ext uri="{BB962C8B-B14F-4D97-AF65-F5344CB8AC3E}">
        <p14:creationId xmlns:p14="http://schemas.microsoft.com/office/powerpoint/2010/main" val="16969790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CBD guidance</a:t>
            </a:r>
            <a:r>
              <a:rPr lang="en-US" baseline="0" dirty="0"/>
              <a:t> and decision related to synergy elements.</a:t>
            </a:r>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endParaRPr lang="en-US" dirty="0"/>
          </a:p>
        </p:txBody>
      </p:sp>
      <p:sp>
        <p:nvSpPr>
          <p:cNvPr id="6" name="Footer Placeholder 5"/>
          <p:cNvSpPr>
            <a:spLocks noGrp="1"/>
          </p:cNvSpPr>
          <p:nvPr>
            <p:ph type="ftr" sz="quarter" idx="12"/>
          </p:nvPr>
        </p:nvSpPr>
        <p:spPr/>
        <p:txBody>
          <a:bodyPr/>
          <a:lstStyle/>
          <a:p>
            <a:endParaRPr lang="en-US" dirty="0"/>
          </a:p>
        </p:txBody>
      </p:sp>
      <p:sp>
        <p:nvSpPr>
          <p:cNvPr id="7" name="Slide Number Placeholder 6"/>
          <p:cNvSpPr>
            <a:spLocks noGrp="1"/>
          </p:cNvSpPr>
          <p:nvPr>
            <p:ph type="sldNum" sz="quarter" idx="13"/>
          </p:nvPr>
        </p:nvSpPr>
        <p:spPr/>
        <p:txBody>
          <a:bodyPr/>
          <a:lstStyle/>
          <a:p>
            <a:fld id="{AC37F9C5-DADA-40EF-BCE0-F0AA5007CB72}" type="slidenum">
              <a:rPr lang="en-US" smtClean="0"/>
              <a:pPr/>
              <a:t>5</a:t>
            </a:fld>
            <a:endParaRPr lang="en-US" dirty="0"/>
          </a:p>
        </p:txBody>
      </p:sp>
    </p:spTree>
    <p:extLst>
      <p:ext uri="{BB962C8B-B14F-4D97-AF65-F5344CB8AC3E}">
        <p14:creationId xmlns:p14="http://schemas.microsoft.com/office/powerpoint/2010/main" val="21420781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…Continued</a:t>
            </a:r>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endParaRPr lang="en-US" dirty="0"/>
          </a:p>
        </p:txBody>
      </p:sp>
      <p:sp>
        <p:nvSpPr>
          <p:cNvPr id="6" name="Footer Placeholder 5"/>
          <p:cNvSpPr>
            <a:spLocks noGrp="1"/>
          </p:cNvSpPr>
          <p:nvPr>
            <p:ph type="ftr" sz="quarter" idx="12"/>
          </p:nvPr>
        </p:nvSpPr>
        <p:spPr/>
        <p:txBody>
          <a:bodyPr/>
          <a:lstStyle/>
          <a:p>
            <a:endParaRPr lang="en-US" dirty="0"/>
          </a:p>
        </p:txBody>
      </p:sp>
      <p:sp>
        <p:nvSpPr>
          <p:cNvPr id="7" name="Slide Number Placeholder 6"/>
          <p:cNvSpPr>
            <a:spLocks noGrp="1"/>
          </p:cNvSpPr>
          <p:nvPr>
            <p:ph type="sldNum" sz="quarter" idx="13"/>
          </p:nvPr>
        </p:nvSpPr>
        <p:spPr/>
        <p:txBody>
          <a:bodyPr/>
          <a:lstStyle/>
          <a:p>
            <a:fld id="{AC37F9C5-DADA-40EF-BCE0-F0AA5007CB72}" type="slidenum">
              <a:rPr lang="en-US" smtClean="0"/>
              <a:pPr/>
              <a:t>6</a:t>
            </a:fld>
            <a:endParaRPr lang="en-US" dirty="0"/>
          </a:p>
        </p:txBody>
      </p:sp>
    </p:spTree>
    <p:extLst>
      <p:ext uri="{BB962C8B-B14F-4D97-AF65-F5344CB8AC3E}">
        <p14:creationId xmlns:p14="http://schemas.microsoft.com/office/powerpoint/2010/main" val="963245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UNFCCC guidance related</a:t>
            </a:r>
            <a:r>
              <a:rPr lang="en-US" baseline="0" dirty="0"/>
              <a:t> to the GEF and synergistic programming.</a:t>
            </a:r>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endParaRPr lang="en-US" dirty="0"/>
          </a:p>
        </p:txBody>
      </p:sp>
      <p:sp>
        <p:nvSpPr>
          <p:cNvPr id="6" name="Footer Placeholder 5"/>
          <p:cNvSpPr>
            <a:spLocks noGrp="1"/>
          </p:cNvSpPr>
          <p:nvPr>
            <p:ph type="ftr" sz="quarter" idx="12"/>
          </p:nvPr>
        </p:nvSpPr>
        <p:spPr/>
        <p:txBody>
          <a:bodyPr/>
          <a:lstStyle/>
          <a:p>
            <a:endParaRPr lang="en-US" dirty="0"/>
          </a:p>
        </p:txBody>
      </p:sp>
      <p:sp>
        <p:nvSpPr>
          <p:cNvPr id="7" name="Slide Number Placeholder 6"/>
          <p:cNvSpPr>
            <a:spLocks noGrp="1"/>
          </p:cNvSpPr>
          <p:nvPr>
            <p:ph type="sldNum" sz="quarter" idx="13"/>
          </p:nvPr>
        </p:nvSpPr>
        <p:spPr/>
        <p:txBody>
          <a:bodyPr/>
          <a:lstStyle/>
          <a:p>
            <a:fld id="{AC37F9C5-DADA-40EF-BCE0-F0AA5007CB72}" type="slidenum">
              <a:rPr lang="en-US" smtClean="0"/>
              <a:pPr/>
              <a:t>7</a:t>
            </a:fld>
            <a:endParaRPr lang="en-US" dirty="0"/>
          </a:p>
        </p:txBody>
      </p:sp>
    </p:spTree>
    <p:extLst>
      <p:ext uri="{BB962C8B-B14F-4D97-AF65-F5344CB8AC3E}">
        <p14:creationId xmlns:p14="http://schemas.microsoft.com/office/powerpoint/2010/main" val="30056713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chemicals conventions also deal with synergies in their decision language. But: the synergy language mostly relates to synergy WITHIN/BETWEEN the chemicals conventions (Basel, Rotterdam,</a:t>
            </a:r>
            <a:r>
              <a:rPr lang="en-US" baseline="0" dirty="0"/>
              <a:t> Stockholm and </a:t>
            </a:r>
            <a:r>
              <a:rPr lang="en-US" baseline="0" dirty="0" err="1"/>
              <a:t>Minamata</a:t>
            </a:r>
            <a:r>
              <a:rPr lang="en-US" baseline="0" dirty="0"/>
              <a:t> Conventions). Not so much with other MEAs beyond chemicals.</a:t>
            </a:r>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endParaRPr lang="en-US" dirty="0"/>
          </a:p>
        </p:txBody>
      </p:sp>
      <p:sp>
        <p:nvSpPr>
          <p:cNvPr id="6" name="Footer Placeholder 5"/>
          <p:cNvSpPr>
            <a:spLocks noGrp="1"/>
          </p:cNvSpPr>
          <p:nvPr>
            <p:ph type="ftr" sz="quarter" idx="12"/>
          </p:nvPr>
        </p:nvSpPr>
        <p:spPr/>
        <p:txBody>
          <a:bodyPr/>
          <a:lstStyle/>
          <a:p>
            <a:endParaRPr lang="en-US" dirty="0"/>
          </a:p>
        </p:txBody>
      </p:sp>
      <p:sp>
        <p:nvSpPr>
          <p:cNvPr id="7" name="Slide Number Placeholder 6"/>
          <p:cNvSpPr>
            <a:spLocks noGrp="1"/>
          </p:cNvSpPr>
          <p:nvPr>
            <p:ph type="sldNum" sz="quarter" idx="13"/>
          </p:nvPr>
        </p:nvSpPr>
        <p:spPr/>
        <p:txBody>
          <a:bodyPr/>
          <a:lstStyle/>
          <a:p>
            <a:fld id="{AC37F9C5-DADA-40EF-BCE0-F0AA5007CB72}" type="slidenum">
              <a:rPr lang="en-US" smtClean="0"/>
              <a:pPr/>
              <a:t>8</a:t>
            </a:fld>
            <a:endParaRPr lang="en-US" dirty="0"/>
          </a:p>
        </p:txBody>
      </p:sp>
    </p:spTree>
    <p:extLst>
      <p:ext uri="{BB962C8B-B14F-4D97-AF65-F5344CB8AC3E}">
        <p14:creationId xmlns:p14="http://schemas.microsoft.com/office/powerpoint/2010/main" val="30437605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Target 15.3: By 2030, combat desertification, restore degraded land and soil, including land affected by desertification, drought and floods, and strive to achieve a land degradation-neutral world.</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This slide and land degradation really is just one example of an area where GEF support for SDG implementation, hand-in-hand with MEA implementation (in this case UNCCD), becomes clear.</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GEF has been requested to support LDN target setting at the national level.</a:t>
            </a:r>
            <a:endParaRPr lang="en-US" dirty="0"/>
          </a:p>
        </p:txBody>
      </p:sp>
      <p:sp>
        <p:nvSpPr>
          <p:cNvPr id="4" name="Slide Number Placeholder 3"/>
          <p:cNvSpPr>
            <a:spLocks noGrp="1"/>
          </p:cNvSpPr>
          <p:nvPr>
            <p:ph type="sldNum" sz="quarter" idx="10"/>
          </p:nvPr>
        </p:nvSpPr>
        <p:spPr/>
        <p:txBody>
          <a:bodyPr/>
          <a:lstStyle/>
          <a:p>
            <a:fld id="{9BE608A2-C298-4E8D-9016-6440ABD74FAC}" type="slidenum">
              <a:rPr lang="en-US" smtClean="0"/>
              <a:t>9</a:t>
            </a:fld>
            <a:endParaRPr lang="en-US"/>
          </a:p>
        </p:txBody>
      </p:sp>
    </p:spTree>
    <p:extLst>
      <p:ext uri="{BB962C8B-B14F-4D97-AF65-F5344CB8AC3E}">
        <p14:creationId xmlns:p14="http://schemas.microsoft.com/office/powerpoint/2010/main" val="128689093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124200"/>
            <a:ext cx="6400800" cy="1752600"/>
          </a:xfrm>
        </p:spPr>
        <p:txBody>
          <a:bodyPr/>
          <a:lstStyle>
            <a:lvl1pPr marL="0" indent="0" algn="ctr">
              <a:buNone/>
              <a:defRPr sz="2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8" name="Title 7"/>
          <p:cNvSpPr>
            <a:spLocks noGrp="1"/>
          </p:cNvSpPr>
          <p:nvPr>
            <p:ph type="title"/>
          </p:nvPr>
        </p:nvSpPr>
        <p:spPr>
          <a:xfrm>
            <a:off x="457200" y="1828800"/>
            <a:ext cx="8229600" cy="1143000"/>
          </a:xfrm>
        </p:spPr>
        <p:txBody>
          <a:bodyPr/>
          <a:lstStyle>
            <a:lvl1pPr>
              <a:defRPr>
                <a:solidFill>
                  <a:srgbClr val="00B050"/>
                </a:solidFill>
              </a:defRPr>
            </a:lvl1pPr>
          </a:lstStyle>
          <a:p>
            <a:r>
              <a:rPr lang="en-US" dirty="0"/>
              <a:t>Click to edit Master title style</a:t>
            </a:r>
          </a:p>
        </p:txBody>
      </p:sp>
      <p:grpSp>
        <p:nvGrpSpPr>
          <p:cNvPr id="10" name="Group 9"/>
          <p:cNvGrpSpPr/>
          <p:nvPr userDrawn="1"/>
        </p:nvGrpSpPr>
        <p:grpSpPr>
          <a:xfrm>
            <a:off x="0" y="76200"/>
            <a:ext cx="9144000" cy="1248156"/>
            <a:chOff x="0" y="152400"/>
            <a:chExt cx="9144000" cy="1248156"/>
          </a:xfrm>
        </p:grpSpPr>
        <p:pic>
          <p:nvPicPr>
            <p:cNvPr id="6" name="Picture 5" descr="GEF-20-PPT-BG-blank.png"/>
            <p:cNvPicPr>
              <a:picLocks noChangeAspect="1"/>
            </p:cNvPicPr>
            <p:nvPr userDrawn="1"/>
          </p:nvPicPr>
          <p:blipFill>
            <a:blip r:embed="rId2" cstate="print"/>
            <a:stretch>
              <a:fillRect/>
            </a:stretch>
          </p:blipFill>
          <p:spPr>
            <a:xfrm>
              <a:off x="0" y="152400"/>
              <a:ext cx="9144000" cy="1246632"/>
            </a:xfrm>
            <a:prstGeom prst="rect">
              <a:avLst/>
            </a:prstGeom>
            <a:effectLst>
              <a:reflection blurRad="6350" stA="50000" endA="300" endPos="38500" dist="50800" dir="5400000" sy="-100000" algn="bl" rotWithShape="0"/>
            </a:effectLst>
          </p:spPr>
        </p:pic>
        <p:pic>
          <p:nvPicPr>
            <p:cNvPr id="7" name="Picture 6" descr="GEF-PPT-BG.png"/>
            <p:cNvPicPr>
              <a:picLocks noChangeAspect="1"/>
            </p:cNvPicPr>
            <p:nvPr userDrawn="1"/>
          </p:nvPicPr>
          <p:blipFill>
            <a:blip r:embed="rId3" cstate="print"/>
            <a:stretch>
              <a:fillRect/>
            </a:stretch>
          </p:blipFill>
          <p:spPr>
            <a:xfrm>
              <a:off x="0" y="152400"/>
              <a:ext cx="9144000" cy="1248156"/>
            </a:xfrm>
            <a:prstGeom prst="rect">
              <a:avLst/>
            </a:prstGeom>
          </p:spPr>
        </p:pic>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838200"/>
          </a:xfrm>
        </p:spPr>
        <p:txBody>
          <a:bodyPr/>
          <a:lstStyle>
            <a:lvl1pPr>
              <a:defRPr sz="3600"/>
            </a:lvl1pPr>
          </a:lstStyle>
          <a:p>
            <a:r>
              <a:rPr lang="en-US" dirty="0"/>
              <a:t>Click to edit Master title style</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6" name="Title 5"/>
          <p:cNvSpPr txBox="1">
            <a:spLocks/>
          </p:cNvSpPr>
          <p:nvPr/>
        </p:nvSpPr>
        <p:spPr>
          <a:xfrm>
            <a:off x="685800" y="3810000"/>
            <a:ext cx="77724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b="1" kern="1200">
                <a:solidFill>
                  <a:srgbClr val="1F497D"/>
                </a:solidFill>
                <a:latin typeface="+mj-lt"/>
                <a:ea typeface="+mj-ea"/>
                <a:cs typeface="+mj-cs"/>
              </a:defRPr>
            </a:lvl1pPr>
          </a:lstStyle>
          <a:p>
            <a:r>
              <a:rPr lang="en-US" dirty="0"/>
              <a:t>Questions?</a:t>
            </a:r>
          </a:p>
        </p:txBody>
      </p:sp>
      <p:sp>
        <p:nvSpPr>
          <p:cNvPr id="7" name="Title 1"/>
          <p:cNvSpPr txBox="1">
            <a:spLocks/>
          </p:cNvSpPr>
          <p:nvPr/>
        </p:nvSpPr>
        <p:spPr>
          <a:xfrm>
            <a:off x="685800" y="2286000"/>
            <a:ext cx="7772400" cy="147002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b="1" kern="1200">
                <a:solidFill>
                  <a:srgbClr val="1F497D"/>
                </a:solidFill>
                <a:latin typeface="+mj-lt"/>
                <a:ea typeface="+mj-ea"/>
                <a:cs typeface="+mj-cs"/>
              </a:defRPr>
            </a:lvl1pPr>
          </a:lstStyle>
          <a:p>
            <a:r>
              <a:rPr lang="en-US" sz="4800" dirty="0">
                <a:solidFill>
                  <a:srgbClr val="00642D"/>
                </a:solidFill>
                <a:latin typeface="+mn-lt"/>
                <a:ea typeface="+mn-ea"/>
                <a:cs typeface="+mn-cs"/>
              </a:rPr>
              <a:t>Thank you for your attention</a:t>
            </a:r>
          </a:p>
        </p:txBody>
      </p:sp>
      <p:pic>
        <p:nvPicPr>
          <p:cNvPr id="9" name="Picture 8" descr="GEF-PPT-BG.png"/>
          <p:cNvPicPr>
            <a:picLocks noChangeAspect="1"/>
          </p:cNvPicPr>
          <p:nvPr userDrawn="1"/>
        </p:nvPicPr>
        <p:blipFill>
          <a:blip r:embed="rId2" cstate="print"/>
          <a:stretch>
            <a:fillRect/>
          </a:stretch>
        </p:blipFill>
        <p:spPr>
          <a:xfrm>
            <a:off x="0" y="5609844"/>
            <a:ext cx="9144000" cy="1248156"/>
          </a:xfrm>
          <a:prstGeom prst="rect">
            <a:avLst/>
          </a:prstGeom>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userDrawn="1">
  <p:cSld name="1_Title Slide">
    <p:spTree>
      <p:nvGrpSpPr>
        <p:cNvPr id="1" name=""/>
        <p:cNvGrpSpPr/>
        <p:nvPr/>
      </p:nvGrpSpPr>
      <p:grpSpPr>
        <a:xfrm>
          <a:off x="0" y="0"/>
          <a:ext cx="0" cy="0"/>
          <a:chOff x="0" y="0"/>
          <a:chExt cx="0" cy="0"/>
        </a:xfrm>
      </p:grpSpPr>
      <p:grpSp>
        <p:nvGrpSpPr>
          <p:cNvPr id="4" name="Group 6"/>
          <p:cNvGrpSpPr>
            <a:grpSpLocks/>
          </p:cNvGrpSpPr>
          <p:nvPr userDrawn="1"/>
        </p:nvGrpSpPr>
        <p:grpSpPr bwMode="auto">
          <a:xfrm>
            <a:off x="0" y="2"/>
            <a:ext cx="9144000" cy="1247775"/>
            <a:chOff x="0" y="0"/>
            <a:chExt cx="9144000" cy="1248156"/>
          </a:xfrm>
        </p:grpSpPr>
        <p:pic>
          <p:nvPicPr>
            <p:cNvPr id="5" name="Picture 4" descr="GEF-20-PPT-BG-blank.png"/>
            <p:cNvPicPr>
              <a:picLocks noChangeAspect="1"/>
            </p:cNvPicPr>
            <p:nvPr userDrawn="1"/>
          </p:nvPicPr>
          <p:blipFill>
            <a:blip r:embed="rId2" cstate="screen"/>
            <a:stretch>
              <a:fillRect/>
            </a:stretch>
          </p:blipFill>
          <p:spPr>
            <a:xfrm>
              <a:off x="0" y="0"/>
              <a:ext cx="9144000" cy="1246632"/>
            </a:xfrm>
            <a:prstGeom prst="rect">
              <a:avLst/>
            </a:prstGeom>
            <a:effectLst>
              <a:reflection blurRad="6350" stA="50000" endA="300" endPos="38500" dist="50800" dir="5400000" sy="-100000" algn="bl" rotWithShape="0"/>
            </a:effectLst>
          </p:spPr>
        </p:pic>
        <p:pic>
          <p:nvPicPr>
            <p:cNvPr id="6" name="Picture 7" descr="GEF-PPT-BG.pn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0"/>
              <a:ext cx="9144000" cy="1248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 name="Subtitle 2"/>
          <p:cNvSpPr>
            <a:spLocks noGrp="1"/>
          </p:cNvSpPr>
          <p:nvPr>
            <p:ph type="subTitle" idx="1"/>
          </p:nvPr>
        </p:nvSpPr>
        <p:spPr>
          <a:xfrm>
            <a:off x="1371600" y="3124200"/>
            <a:ext cx="6400800" cy="1752600"/>
          </a:xfrm>
        </p:spPr>
        <p:txBody>
          <a:bodyPr/>
          <a:lstStyle>
            <a:lvl1pPr marL="0" indent="0" algn="ctr">
              <a:buNone/>
              <a:defRPr sz="2100">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endParaRPr lang="en-US" dirty="0"/>
          </a:p>
        </p:txBody>
      </p:sp>
      <p:sp>
        <p:nvSpPr>
          <p:cNvPr id="8" name="Title 7"/>
          <p:cNvSpPr>
            <a:spLocks noGrp="1"/>
          </p:cNvSpPr>
          <p:nvPr>
            <p:ph type="title"/>
          </p:nvPr>
        </p:nvSpPr>
        <p:spPr>
          <a:xfrm>
            <a:off x="457200" y="1828800"/>
            <a:ext cx="8229600" cy="1143000"/>
          </a:xfrm>
        </p:spPr>
        <p:txBody>
          <a:bodyPr/>
          <a:lstStyle>
            <a:lvl1pPr>
              <a:defRPr>
                <a:solidFill>
                  <a:srgbClr val="00B050"/>
                </a:solidFill>
              </a:defRPr>
            </a:lvl1pPr>
          </a:lstStyle>
          <a:p>
            <a:r>
              <a:rPr lang="en-US"/>
              <a:t>Click to edit Master title style</a:t>
            </a:r>
            <a:endParaRPr lang="en-US" dirty="0"/>
          </a:p>
        </p:txBody>
      </p:sp>
    </p:spTree>
    <p:extLst>
      <p:ext uri="{BB962C8B-B14F-4D97-AF65-F5344CB8AC3E}">
        <p14:creationId xmlns:p14="http://schemas.microsoft.com/office/powerpoint/2010/main" val="11311821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5" name="Picture 4" descr="GEF-PPT-BG.png"/>
          <p:cNvPicPr>
            <a:picLocks noChangeAspect="1"/>
          </p:cNvPicPr>
          <p:nvPr userDrawn="1"/>
        </p:nvPicPr>
        <p:blipFill>
          <a:blip r:embed="rId8" cstate="print"/>
          <a:stretch>
            <a:fillRect/>
          </a:stretch>
        </p:blipFill>
        <p:spPr>
          <a:xfrm>
            <a:off x="0" y="5609844"/>
            <a:ext cx="9144000" cy="1248156"/>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3" r:id="rId3"/>
    <p:sldLayoutId id="2147483654" r:id="rId4"/>
    <p:sldLayoutId id="2147483655" r:id="rId5"/>
    <p:sldLayoutId id="2147483662" r:id="rId6"/>
  </p:sldLayoutIdLst>
  <p:txStyles>
    <p:titleStyle>
      <a:lvl1pPr algn="ctr" rtl="0" fontAlgn="base">
        <a:spcBef>
          <a:spcPct val="0"/>
        </a:spcBef>
        <a:spcAft>
          <a:spcPct val="0"/>
        </a:spcAft>
        <a:defRPr sz="4400" b="1" kern="1200">
          <a:solidFill>
            <a:srgbClr val="1F497D"/>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emf"/><Relationship Id="rId7" Type="http://schemas.openxmlformats.org/officeDocument/2006/relationships/image" Target="../media/image9.png"/><Relationship Id="rId2" Type="http://schemas.openxmlformats.org/officeDocument/2006/relationships/notesSlide" Target="../notesSlides/notesSlide1.xml"/><Relationship Id="rId1" Type="http://schemas.openxmlformats.org/officeDocument/2006/relationships/slideLayout" Target="../slideLayouts/slideLayout4.xml"/><Relationship Id="rId6" Type="http://schemas.openxmlformats.org/officeDocument/2006/relationships/image" Target="../media/image8.jpeg"/><Relationship Id="rId5" Type="http://schemas.openxmlformats.org/officeDocument/2006/relationships/image" Target="../media/image7.png"/><Relationship Id="rId4" Type="http://schemas.openxmlformats.org/officeDocument/2006/relationships/image" Target="../media/image6.gi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image" Target="../media/image16.jpeg"/><Relationship Id="rId3" Type="http://schemas.openxmlformats.org/officeDocument/2006/relationships/image" Target="../media/image11.png"/><Relationship Id="rId7" Type="http://schemas.openxmlformats.org/officeDocument/2006/relationships/image" Target="../media/image15.jpeg"/><Relationship Id="rId2" Type="http://schemas.openxmlformats.org/officeDocument/2006/relationships/notesSlide" Target="../notesSlides/notesSlide9.xml"/><Relationship Id="rId1" Type="http://schemas.openxmlformats.org/officeDocument/2006/relationships/slideLayout" Target="../slideLayouts/slideLayout4.xml"/><Relationship Id="rId6" Type="http://schemas.openxmlformats.org/officeDocument/2006/relationships/image" Target="../media/image14.jpeg"/><Relationship Id="rId5" Type="http://schemas.openxmlformats.org/officeDocument/2006/relationships/image" Target="../media/image13.jpeg"/><Relationship Id="rId4" Type="http://schemas.openxmlformats.org/officeDocument/2006/relationships/image" Target="../media/image1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Title 3"/>
          <p:cNvSpPr>
            <a:spLocks noGrp="1"/>
          </p:cNvSpPr>
          <p:nvPr>
            <p:ph type="title"/>
          </p:nvPr>
        </p:nvSpPr>
        <p:spPr>
          <a:xfrm>
            <a:off x="79621" y="1891261"/>
            <a:ext cx="9144000" cy="2676346"/>
          </a:xfrm>
        </p:spPr>
        <p:txBody>
          <a:bodyPr>
            <a:noAutofit/>
          </a:bodyPr>
          <a:lstStyle/>
          <a:p>
            <a:pPr>
              <a:spcBef>
                <a:spcPts val="0"/>
              </a:spcBef>
            </a:pPr>
            <a:r>
              <a:rPr lang="en-US" b="1" dirty="0">
                <a:solidFill>
                  <a:srgbClr val="000099"/>
                </a:solidFill>
                <a:latin typeface="Garamond" panose="02020404030301010803" pitchFamily="18" charset="0"/>
                <a:ea typeface="ＭＳ Ｐゴシック" pitchFamily="34" charset="-128"/>
                <a:cs typeface="Arial" charset="0"/>
              </a:rPr>
              <a:t>Facilitating synergies in implementing multilateral environmental agreements towards sustainable development at the National Level</a:t>
            </a:r>
            <a:br>
              <a:rPr lang="en-US" sz="4000" b="1" dirty="0">
                <a:solidFill>
                  <a:srgbClr val="000099"/>
                </a:solidFill>
                <a:latin typeface="Garamond" panose="02020404030301010803" pitchFamily="18" charset="0"/>
                <a:ea typeface="ＭＳ Ｐゴシック" pitchFamily="34" charset="-128"/>
                <a:cs typeface="Arial" charset="0"/>
              </a:rPr>
            </a:br>
            <a:endParaRPr lang="en-US" sz="2000" dirty="0">
              <a:solidFill>
                <a:srgbClr val="000099"/>
              </a:solidFill>
              <a:latin typeface="Garamond" panose="02020404030301010803" pitchFamily="18" charset="0"/>
              <a:ea typeface="ＭＳ Ｐゴシック" pitchFamily="34" charset="-128"/>
              <a:cs typeface="Arial" charset="0"/>
            </a:endParaRPr>
          </a:p>
        </p:txBody>
      </p:sp>
      <p:sp>
        <p:nvSpPr>
          <p:cNvPr id="6146" name="Subtitle 9"/>
          <p:cNvSpPr>
            <a:spLocks noGrp="1"/>
          </p:cNvSpPr>
          <p:nvPr>
            <p:ph type="subTitle" idx="4294967295"/>
          </p:nvPr>
        </p:nvSpPr>
        <p:spPr>
          <a:xfrm>
            <a:off x="0" y="4419600"/>
            <a:ext cx="9067800" cy="1426693"/>
          </a:xfrm>
        </p:spPr>
        <p:txBody>
          <a:bodyPr>
            <a:normAutofit fontScale="85000" lnSpcReduction="20000"/>
          </a:bodyPr>
          <a:lstStyle/>
          <a:p>
            <a:pPr marL="0" indent="0" algn="ctr">
              <a:buNone/>
            </a:pPr>
            <a:r>
              <a:rPr lang="en-US" sz="2800" dirty="0">
                <a:latin typeface="Garamond" panose="02020404030301010803" pitchFamily="18" charset="0"/>
                <a:ea typeface="ＭＳ Ｐゴシック" pitchFamily="34" charset="-128"/>
                <a:cs typeface="Arial" charset="0"/>
              </a:rPr>
              <a:t>GEF Expanded Constituency Workshop </a:t>
            </a:r>
          </a:p>
          <a:p>
            <a:pPr marL="0" indent="0" algn="ctr">
              <a:buNone/>
            </a:pPr>
            <a:r>
              <a:rPr lang="en-US" sz="2800" dirty="0">
                <a:latin typeface="Garamond" panose="02020404030301010803" pitchFamily="18" charset="0"/>
                <a:ea typeface="ＭＳ Ｐゴシック" pitchFamily="34" charset="-128"/>
                <a:cs typeface="Arial" charset="0"/>
              </a:rPr>
              <a:t>for Asia</a:t>
            </a:r>
            <a:endParaRPr lang="en-US" sz="2800" dirty="0">
              <a:solidFill>
                <a:schemeClr val="tx1"/>
              </a:solidFill>
              <a:latin typeface="Garamond" panose="02020404030301010803" pitchFamily="18" charset="0"/>
              <a:ea typeface="ＭＳ Ｐゴシック" pitchFamily="34" charset="-128"/>
              <a:cs typeface="Arial" charset="0"/>
            </a:endParaRPr>
          </a:p>
          <a:p>
            <a:pPr marL="0" indent="0" algn="ctr" eaLnBrk="1" hangingPunct="1">
              <a:lnSpc>
                <a:spcPct val="80000"/>
              </a:lnSpc>
              <a:buNone/>
            </a:pPr>
            <a:endParaRPr lang="en-US" sz="2800" dirty="0">
              <a:latin typeface="Garamond" panose="02020404030301010803" pitchFamily="18" charset="0"/>
              <a:ea typeface="ＭＳ Ｐゴシック" pitchFamily="34" charset="-128"/>
              <a:cs typeface="Arial" charset="0"/>
            </a:endParaRPr>
          </a:p>
          <a:p>
            <a:pPr marL="0" indent="0" algn="ctr" eaLnBrk="1" hangingPunct="1">
              <a:lnSpc>
                <a:spcPct val="80000"/>
              </a:lnSpc>
              <a:buNone/>
            </a:pPr>
            <a:r>
              <a:rPr lang="en-US" sz="2800" dirty="0">
                <a:latin typeface="Garamond" panose="02020404030301010803" pitchFamily="18" charset="0"/>
                <a:ea typeface="ＭＳ Ｐゴシック" pitchFamily="34" charset="-128"/>
                <a:cs typeface="Arial" charset="0"/>
              </a:rPr>
              <a:t>5 April 2017</a:t>
            </a:r>
            <a:endParaRPr lang="en-US" sz="2800" dirty="0">
              <a:solidFill>
                <a:schemeClr val="tx1"/>
              </a:solidFill>
              <a:latin typeface="Garamond" panose="02020404030301010803" pitchFamily="18" charset="0"/>
              <a:ea typeface="ＭＳ Ｐゴシック" pitchFamily="34" charset="-128"/>
              <a:cs typeface="Arial" charset="0"/>
            </a:endParaRPr>
          </a:p>
        </p:txBody>
      </p:sp>
      <p:pic>
        <p:nvPicPr>
          <p:cNvPr id="6" name="Picture 5"/>
          <p:cNvPicPr>
            <a:picLocks noChangeAspect="1"/>
          </p:cNvPicPr>
          <p:nvPr/>
        </p:nvPicPr>
        <p:blipFill>
          <a:blip r:embed="rId3"/>
          <a:stretch>
            <a:fillRect/>
          </a:stretch>
        </p:blipFill>
        <p:spPr>
          <a:xfrm>
            <a:off x="1726526" y="764071"/>
            <a:ext cx="2391721" cy="905462"/>
          </a:xfrm>
          <a:prstGeom prst="rect">
            <a:avLst/>
          </a:prstGeo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257800" y="1005421"/>
            <a:ext cx="1915155" cy="587314"/>
          </a:xfrm>
          <a:prstGeom prst="rect">
            <a:avLst/>
          </a:prstGeom>
        </p:spPr>
      </p:pic>
      <p:pic>
        <p:nvPicPr>
          <p:cNvPr id="8" name="Pictur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016792" y="193065"/>
            <a:ext cx="2740632" cy="597317"/>
          </a:xfrm>
          <a:prstGeom prst="rect">
            <a:avLst/>
          </a:prstGeom>
        </p:spPr>
      </p:pic>
      <p:pic>
        <p:nvPicPr>
          <p:cNvPr id="10" name="Picture 9"/>
          <p:cNvPicPr>
            <a:picLocks noChangeAspect="1"/>
          </p:cNvPicPr>
          <p:nvPr/>
        </p:nvPicPr>
        <p:blipFill rotWithShape="1">
          <a:blip r:embed="rId6" cstate="print">
            <a:extLst>
              <a:ext uri="{28A0092B-C50C-407E-A947-70E740481C1C}">
                <a14:useLocalDpi xmlns:a14="http://schemas.microsoft.com/office/drawing/2010/main" val="0"/>
              </a:ext>
            </a:extLst>
          </a:blip>
          <a:srcRect t="10268" b="41002"/>
          <a:stretch/>
        </p:blipFill>
        <p:spPr>
          <a:xfrm>
            <a:off x="6629400" y="0"/>
            <a:ext cx="2514600" cy="790382"/>
          </a:xfrm>
          <a:prstGeom prst="rect">
            <a:avLst/>
          </a:prstGeom>
        </p:spPr>
      </p:pic>
      <p:pic>
        <p:nvPicPr>
          <p:cNvPr id="2" name="Picture 1"/>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9621" y="73851"/>
            <a:ext cx="1268760" cy="1602371"/>
          </a:xfrm>
          <a:prstGeom prst="rect">
            <a:avLst/>
          </a:prstGeom>
        </p:spPr>
      </p:pic>
    </p:spTree>
    <p:extLst>
      <p:ext uri="{BB962C8B-B14F-4D97-AF65-F5344CB8AC3E}">
        <p14:creationId xmlns:p14="http://schemas.microsoft.com/office/powerpoint/2010/main" val="1431913874"/>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457200" y="228600"/>
            <a:ext cx="8229600" cy="792162"/>
          </a:xfrm>
        </p:spPr>
        <p:txBody>
          <a:bodyPr/>
          <a:lstStyle/>
          <a:p>
            <a:r>
              <a:rPr lang="en-US" dirty="0"/>
              <a:t>Key agreements and GEF guidance</a:t>
            </a:r>
          </a:p>
        </p:txBody>
      </p:sp>
      <p:sp>
        <p:nvSpPr>
          <p:cNvPr id="7" name="Content Placeholder 2"/>
          <p:cNvSpPr>
            <a:spLocks noGrp="1"/>
          </p:cNvSpPr>
          <p:nvPr>
            <p:ph idx="1"/>
          </p:nvPr>
        </p:nvSpPr>
        <p:spPr>
          <a:xfrm>
            <a:off x="304800" y="1066800"/>
            <a:ext cx="8382000" cy="4525963"/>
          </a:xfrm>
        </p:spPr>
        <p:txBody>
          <a:bodyPr/>
          <a:lstStyle/>
          <a:p>
            <a:pPr marL="0" indent="0" algn="ctr">
              <a:buNone/>
            </a:pPr>
            <a:r>
              <a:rPr lang="en-US" sz="2800" b="1" dirty="0">
                <a:solidFill>
                  <a:srgbClr val="00B050"/>
                </a:solidFill>
                <a:latin typeface="Garamond" panose="02020404030301010803" pitchFamily="18" charset="0"/>
              </a:rPr>
              <a:t>UN Convention to Combat Desertification:</a:t>
            </a:r>
          </a:p>
          <a:p>
            <a:pPr marL="0" indent="0" algn="ctr">
              <a:buNone/>
            </a:pPr>
            <a:endParaRPr lang="en-US" sz="1000" b="1" dirty="0">
              <a:solidFill>
                <a:srgbClr val="00B050"/>
              </a:solidFill>
              <a:latin typeface="Garamond" panose="02020404030301010803" pitchFamily="18" charset="0"/>
            </a:endParaRPr>
          </a:p>
          <a:p>
            <a:pPr marL="0" indent="0">
              <a:buNone/>
            </a:pPr>
            <a:r>
              <a:rPr lang="en-US" sz="2400" dirty="0">
                <a:latin typeface="Garamond" panose="02020404030301010803" pitchFamily="18" charset="0"/>
              </a:rPr>
              <a:t>“Invites the GEF to continue its support for the implementation of the convention […] in light of the 2030 Agenda for Sustainable Development, </a:t>
            </a:r>
            <a:r>
              <a:rPr lang="en-US" sz="2400" b="1" dirty="0">
                <a:latin typeface="Garamond" panose="02020404030301010803" pitchFamily="18" charset="0"/>
              </a:rPr>
              <a:t>in particular target 15.3</a:t>
            </a:r>
            <a:r>
              <a:rPr lang="en-US" sz="2400" dirty="0">
                <a:latin typeface="Garamond" panose="02020404030301010803" pitchFamily="18" charset="0"/>
              </a:rPr>
              <a:t>”;</a:t>
            </a:r>
          </a:p>
          <a:p>
            <a:pPr marL="0" indent="0">
              <a:buNone/>
            </a:pPr>
            <a:endParaRPr lang="en-US" sz="1100" dirty="0">
              <a:latin typeface="Garamond" panose="02020404030301010803" pitchFamily="18" charset="0"/>
            </a:endParaRPr>
          </a:p>
          <a:p>
            <a:pPr marL="0" indent="0">
              <a:buNone/>
            </a:pPr>
            <a:r>
              <a:rPr lang="en-US" sz="2400" dirty="0">
                <a:latin typeface="Garamond" panose="02020404030301010803" pitchFamily="18" charset="0"/>
              </a:rPr>
              <a:t>“Invites the GEF to […] consider technical and financial support for voluntary </a:t>
            </a:r>
            <a:r>
              <a:rPr lang="en-US" sz="2400" b="1" dirty="0">
                <a:latin typeface="Garamond" panose="02020404030301010803" pitchFamily="18" charset="0"/>
              </a:rPr>
              <a:t>national land degradation neutrality target-setting</a:t>
            </a:r>
            <a:r>
              <a:rPr lang="en-US" sz="2400" dirty="0">
                <a:latin typeface="Garamond" panose="02020404030301010803" pitchFamily="18" charset="0"/>
              </a:rPr>
              <a:t>”</a:t>
            </a:r>
          </a:p>
          <a:p>
            <a:pPr marL="0" indent="0">
              <a:buNone/>
            </a:pPr>
            <a:endParaRPr lang="en-US" sz="1200" dirty="0">
              <a:latin typeface="Garamond" panose="02020404030301010803" pitchFamily="18" charset="0"/>
            </a:endParaRPr>
          </a:p>
          <a:p>
            <a:pPr marL="0" indent="0">
              <a:buNone/>
            </a:pPr>
            <a:r>
              <a:rPr lang="en-US" sz="2400" dirty="0">
                <a:latin typeface="Garamond" panose="02020404030301010803" pitchFamily="18" charset="0"/>
              </a:rPr>
              <a:t>“Invites country Parties to formulate and </a:t>
            </a:r>
            <a:r>
              <a:rPr lang="en-US" sz="2400" b="1" dirty="0">
                <a:latin typeface="Garamond" panose="02020404030301010803" pitchFamily="18" charset="0"/>
              </a:rPr>
              <a:t>integrate in their National Adaptation Plan voluntary targets to achieve LDN </a:t>
            </a:r>
            <a:r>
              <a:rPr lang="en-US" sz="2400" dirty="0">
                <a:latin typeface="Garamond" panose="02020404030301010803" pitchFamily="18" charset="0"/>
              </a:rPr>
              <a:t>in accordance with their specific national circumstances and development priorities.” </a:t>
            </a:r>
            <a:r>
              <a:rPr lang="en-US" sz="1600" i="1" dirty="0">
                <a:latin typeface="Garamond" panose="02020404030301010803" pitchFamily="18" charset="0"/>
              </a:rPr>
              <a:t>(COP 12)</a:t>
            </a:r>
          </a:p>
          <a:p>
            <a:pPr lvl="2"/>
            <a:endParaRPr lang="en-US" sz="1600" dirty="0">
              <a:latin typeface="Garamond" panose="02020404030301010803" pitchFamily="18" charset="0"/>
            </a:endParaRPr>
          </a:p>
          <a:p>
            <a:pPr lvl="1"/>
            <a:endParaRPr lang="en-US" sz="2000" dirty="0">
              <a:latin typeface="Garamond" panose="02020404030301010803" pitchFamily="18" charset="0"/>
            </a:endParaRPr>
          </a:p>
          <a:p>
            <a:pPr lvl="1"/>
            <a:endParaRPr lang="en-US" sz="2000" dirty="0">
              <a:latin typeface="Garamond" panose="02020404030301010803" pitchFamily="18" charset="0"/>
            </a:endParaRPr>
          </a:p>
          <a:p>
            <a:endParaRPr lang="en-US" sz="2400" dirty="0">
              <a:latin typeface="Garamond" panose="02020404030301010803" pitchFamily="18" charset="0"/>
            </a:endParaRPr>
          </a:p>
        </p:txBody>
      </p:sp>
    </p:spTree>
    <p:extLst>
      <p:ext uri="{BB962C8B-B14F-4D97-AF65-F5344CB8AC3E}">
        <p14:creationId xmlns:p14="http://schemas.microsoft.com/office/powerpoint/2010/main" val="25625102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alpha val="87000"/>
            </a:schemeClr>
          </a:solidFill>
        </p:spPr>
        <p:txBody>
          <a:bodyPr/>
          <a:lstStyle/>
          <a:p>
            <a:r>
              <a:rPr lang="en-US" dirty="0">
                <a:solidFill>
                  <a:srgbClr val="006600"/>
                </a:solidFill>
                <a:latin typeface="Garamond" panose="02020404030301010803" pitchFamily="18" charset="0"/>
                <a:cs typeface="Arial" panose="020B0604020202020204" pitchFamily="34" charset="0"/>
              </a:rPr>
              <a:t>Seeking Synergy and Multiple Benefits</a:t>
            </a:r>
          </a:p>
        </p:txBody>
      </p:sp>
      <p:sp>
        <p:nvSpPr>
          <p:cNvPr id="4" name="Content Placeholder 2"/>
          <p:cNvSpPr txBox="1">
            <a:spLocks/>
          </p:cNvSpPr>
          <p:nvPr/>
        </p:nvSpPr>
        <p:spPr>
          <a:xfrm>
            <a:off x="4114801" y="1143000"/>
            <a:ext cx="4933950" cy="4800600"/>
          </a:xfrm>
          <a:prstGeom prst="rect">
            <a:avLst/>
          </a:prstGeom>
          <a:solidFill>
            <a:schemeClr val="bg1">
              <a:alpha val="87000"/>
            </a:schemeClr>
          </a:solidFill>
        </p:spPr>
        <p:txBody>
          <a:bodyPr vert="horz" lIns="68580" tIns="34290" rIns="68580" bIns="3429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latin typeface="Garamond" panose="02020404030301010803" pitchFamily="18" charset="0"/>
                <a:cs typeface="Arial" panose="020B0604020202020204" pitchFamily="34" charset="0"/>
              </a:rPr>
              <a:t>Growing interest by countries in cross-cutting projects with multiple benefits</a:t>
            </a:r>
          </a:p>
          <a:p>
            <a:pPr lvl="1">
              <a:buFont typeface="Wingdings" panose="05000000000000000000" pitchFamily="2" charset="2"/>
              <a:buChar char="ü"/>
            </a:pPr>
            <a:r>
              <a:rPr lang="en-US" sz="2000" dirty="0">
                <a:latin typeface="Garamond" panose="02020404030301010803" pitchFamily="18" charset="0"/>
                <a:cs typeface="Arial" panose="020B0604020202020204" pitchFamily="34" charset="0"/>
              </a:rPr>
              <a:t>47 out of 74 land degradation projects (FY13-15) are multi-focal;</a:t>
            </a:r>
          </a:p>
          <a:p>
            <a:pPr lvl="1">
              <a:buFont typeface="Wingdings" panose="05000000000000000000" pitchFamily="2" charset="2"/>
              <a:buChar char="ü"/>
            </a:pPr>
            <a:r>
              <a:rPr lang="en-US" sz="2000" dirty="0">
                <a:latin typeface="Garamond" panose="02020404030301010803" pitchFamily="18" charset="0"/>
                <a:cs typeface="Arial" panose="020B0604020202020204" pitchFamily="34" charset="0"/>
              </a:rPr>
              <a:t>$227 million from land degradation, $300 million from biodiversity, climate change, SFM, etc.</a:t>
            </a:r>
          </a:p>
          <a:p>
            <a:pPr lvl="1">
              <a:buFont typeface="Wingdings" panose="05000000000000000000" pitchFamily="2" charset="2"/>
              <a:buChar char="ü"/>
            </a:pPr>
            <a:r>
              <a:rPr lang="en-US" sz="2000" dirty="0">
                <a:latin typeface="Garamond" panose="02020404030301010803" pitchFamily="18" charset="0"/>
                <a:cs typeface="Arial" panose="020B0604020202020204" pitchFamily="34" charset="0"/>
              </a:rPr>
              <a:t>41 more projects addressing land agenda supported by funds for climate change (LDCF, SCCF, AF)</a:t>
            </a:r>
          </a:p>
          <a:p>
            <a:pPr lvl="1">
              <a:buFont typeface="Wingdings" panose="05000000000000000000" pitchFamily="2" charset="2"/>
              <a:buChar char="ü"/>
            </a:pPr>
            <a:r>
              <a:rPr lang="en-US" sz="2000" dirty="0">
                <a:latin typeface="Garamond" panose="02020404030301010803" pitchFamily="18" charset="0"/>
                <a:cs typeface="Arial" panose="020B0604020202020204" pitchFamily="34" charset="0"/>
              </a:rPr>
              <a:t>$297 million from climate-related funds</a:t>
            </a:r>
          </a:p>
          <a:p>
            <a:r>
              <a:rPr lang="en-US" sz="2400" dirty="0">
                <a:latin typeface="Garamond" panose="02020404030301010803" pitchFamily="18" charset="0"/>
                <a:cs typeface="Arial" panose="020B0604020202020204" pitchFamily="34" charset="0"/>
              </a:rPr>
              <a:t>Synergy among Rio Conventions on the ground</a:t>
            </a:r>
          </a:p>
          <a:p>
            <a:pPr lvl="1">
              <a:buFont typeface="Wingdings" panose="05000000000000000000" pitchFamily="2" charset="2"/>
              <a:buChar char="ü"/>
            </a:pPr>
            <a:endParaRPr lang="en-US" sz="2000" dirty="0">
              <a:latin typeface="Garamond" panose="02020404030301010803" pitchFamily="18" charset="0"/>
              <a:cs typeface="Arial" panose="020B0604020202020204" pitchFamily="34" charset="0"/>
            </a:endParaRP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8600" y="1676400"/>
            <a:ext cx="3989164" cy="3124200"/>
          </a:xfrm>
          <a:prstGeom prst="rect">
            <a:avLst/>
          </a:prstGeom>
        </p:spPr>
      </p:pic>
    </p:spTree>
    <p:extLst>
      <p:ext uri="{BB962C8B-B14F-4D97-AF65-F5344CB8AC3E}">
        <p14:creationId xmlns:p14="http://schemas.microsoft.com/office/powerpoint/2010/main" val="13567790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a:spLocks noGrp="1"/>
          </p:cNvSpPr>
          <p:nvPr>
            <p:ph idx="1"/>
          </p:nvPr>
        </p:nvSpPr>
        <p:spPr>
          <a:xfrm>
            <a:off x="304800" y="1112837"/>
            <a:ext cx="8382000" cy="4525963"/>
          </a:xfrm>
        </p:spPr>
        <p:txBody>
          <a:bodyPr>
            <a:normAutofit/>
          </a:bodyPr>
          <a:lstStyle/>
          <a:p>
            <a:pPr marL="0" indent="0">
              <a:buNone/>
            </a:pPr>
            <a:r>
              <a:rPr lang="en-US" altLang="en-US" sz="2300" b="1" i="1" dirty="0">
                <a:latin typeface="Garamond" panose="02020404030301010803" pitchFamily="18" charset="0"/>
                <a:ea typeface="ＭＳ Ｐゴシック" panose="020B0600070205080204" pitchFamily="34" charset="-128"/>
              </a:rPr>
              <a:t>Example of institutional arrangements at the national/regional level:</a:t>
            </a:r>
          </a:p>
          <a:p>
            <a:pPr marL="0" indent="0">
              <a:buNone/>
            </a:pPr>
            <a:endParaRPr lang="en-US" altLang="en-US" sz="1200" b="1" i="1" dirty="0">
              <a:latin typeface="Garamond" panose="02020404030301010803" pitchFamily="18" charset="0"/>
              <a:ea typeface="ＭＳ Ｐゴシック" panose="020B0600070205080204" pitchFamily="34" charset="-128"/>
            </a:endParaRPr>
          </a:p>
          <a:p>
            <a:pPr>
              <a:buFont typeface="Wingdings" panose="05000000000000000000" pitchFamily="2" charset="2"/>
              <a:buChar char="ü"/>
            </a:pPr>
            <a:r>
              <a:rPr lang="en-US" altLang="en-US" sz="2200" dirty="0">
                <a:latin typeface="Garamond" panose="02020404030301010803" pitchFamily="18" charset="0"/>
                <a:ea typeface="ＭＳ Ｐゴシック" panose="020B0600070205080204" pitchFamily="34" charset="-128"/>
              </a:rPr>
              <a:t>Informal and/or formal </a:t>
            </a:r>
            <a:r>
              <a:rPr lang="en-US" altLang="en-US" sz="2200" b="1" dirty="0">
                <a:latin typeface="Garamond" panose="02020404030301010803" pitchFamily="18" charset="0"/>
                <a:ea typeface="ＭＳ Ｐゴシック" panose="020B0600070205080204" pitchFamily="34" charset="-128"/>
              </a:rPr>
              <a:t>committees</a:t>
            </a:r>
            <a:r>
              <a:rPr lang="en-US" altLang="en-US" sz="2200" dirty="0">
                <a:latin typeface="Garamond" panose="02020404030301010803" pitchFamily="18" charset="0"/>
                <a:ea typeface="ＭＳ Ｐゴシック" panose="020B0600070205080204" pitchFamily="34" charset="-128"/>
              </a:rPr>
              <a:t> to coordinate between national focal points, different ministries and agencies, and other stakeholders.</a:t>
            </a:r>
          </a:p>
          <a:p>
            <a:pPr>
              <a:buFont typeface="Wingdings" panose="05000000000000000000" pitchFamily="2" charset="2"/>
              <a:buChar char="ü"/>
            </a:pPr>
            <a:r>
              <a:rPr lang="en-US" altLang="en-US" sz="2200" b="1" dirty="0">
                <a:latin typeface="Garamond" panose="02020404030301010803" pitchFamily="18" charset="0"/>
                <a:ea typeface="ＭＳ Ｐゴシック" panose="020B0600070205080204" pitchFamily="34" charset="-128"/>
              </a:rPr>
              <a:t>National GEF committees</a:t>
            </a:r>
            <a:r>
              <a:rPr lang="en-US" altLang="en-US" sz="2200" dirty="0">
                <a:latin typeface="Garamond" panose="02020404030301010803" pitchFamily="18" charset="0"/>
                <a:ea typeface="ＭＳ Ｐゴシック" panose="020B0600070205080204" pitchFamily="34" charset="-128"/>
              </a:rPr>
              <a:t> as mechanisms for national focal points to foster the coherent implementation of the MEAs and SDGs.</a:t>
            </a:r>
          </a:p>
          <a:p>
            <a:pPr>
              <a:buFont typeface="Wingdings" panose="05000000000000000000" pitchFamily="2" charset="2"/>
              <a:buChar char="ü"/>
            </a:pPr>
            <a:r>
              <a:rPr lang="en-US" altLang="en-US" sz="2200" b="1" dirty="0">
                <a:latin typeface="Garamond" panose="02020404030301010803" pitchFamily="18" charset="0"/>
                <a:ea typeface="ＭＳ Ｐゴシック" panose="020B0600070205080204" pitchFamily="34" charset="-128"/>
              </a:rPr>
              <a:t>National strategy for the implementation across MEAs and SDGs.</a:t>
            </a:r>
            <a:endParaRPr lang="en-US" altLang="en-US" sz="2200" dirty="0">
              <a:latin typeface="Garamond" panose="02020404030301010803" pitchFamily="18" charset="0"/>
              <a:ea typeface="ＭＳ Ｐゴシック" panose="020B0600070205080204" pitchFamily="34" charset="-128"/>
            </a:endParaRPr>
          </a:p>
          <a:p>
            <a:pPr>
              <a:buFont typeface="Wingdings" panose="05000000000000000000" pitchFamily="2" charset="2"/>
              <a:buChar char="ü"/>
            </a:pPr>
            <a:r>
              <a:rPr lang="en-US" altLang="en-US" sz="2200" b="1" dirty="0">
                <a:latin typeface="Garamond" panose="02020404030301010803" pitchFamily="18" charset="0"/>
                <a:ea typeface="ＭＳ Ｐゴシック" panose="020B0600070205080204" pitchFamily="34" charset="-128"/>
              </a:rPr>
              <a:t>Regional initiatives</a:t>
            </a:r>
            <a:r>
              <a:rPr lang="en-US" altLang="en-US" sz="2200" dirty="0">
                <a:latin typeface="Garamond" panose="02020404030301010803" pitchFamily="18" charset="0"/>
                <a:ea typeface="ＭＳ Ｐゴシック" panose="020B0600070205080204" pitchFamily="34" charset="-128"/>
              </a:rPr>
              <a:t> including learning and peer-to-peer exchange, regional centers of excellence in data monitoring and reporting, implementation of large-scale, cross-cutting impact programs.</a:t>
            </a:r>
          </a:p>
          <a:p>
            <a:pPr marL="0" indent="0">
              <a:buFont typeface="Arial" panose="020B0604020202020204" pitchFamily="34" charset="0"/>
              <a:buChar char="•"/>
            </a:pPr>
            <a:endParaRPr lang="en-US" altLang="en-US" sz="2200" dirty="0">
              <a:latin typeface="Garamond" panose="02020404030301010803" pitchFamily="18" charset="0"/>
              <a:ea typeface="ＭＳ Ｐゴシック" panose="020B0600070205080204" pitchFamily="34" charset="-128"/>
            </a:endParaRPr>
          </a:p>
        </p:txBody>
      </p:sp>
      <p:sp>
        <p:nvSpPr>
          <p:cNvPr id="3" name="Title 1"/>
          <p:cNvSpPr>
            <a:spLocks noGrp="1"/>
          </p:cNvSpPr>
          <p:nvPr>
            <p:ph type="title"/>
          </p:nvPr>
        </p:nvSpPr>
        <p:spPr>
          <a:xfrm>
            <a:off x="0" y="152400"/>
            <a:ext cx="9144000" cy="838200"/>
          </a:xfrm>
          <a:solidFill>
            <a:schemeClr val="bg1">
              <a:alpha val="87000"/>
            </a:schemeClr>
          </a:solidFill>
        </p:spPr>
        <p:txBody>
          <a:bodyPr/>
          <a:lstStyle/>
          <a:p>
            <a:r>
              <a:rPr lang="en-US" sz="3600" dirty="0">
                <a:solidFill>
                  <a:srgbClr val="006600"/>
                </a:solidFill>
                <a:latin typeface="Garamond" panose="02020404030301010803" pitchFamily="18" charset="0"/>
                <a:cs typeface="Arial" panose="020B0604020202020204" pitchFamily="34" charset="0"/>
              </a:rPr>
              <a:t>Seeking Synergy and Multiple Benefits</a:t>
            </a:r>
          </a:p>
        </p:txBody>
      </p:sp>
    </p:spTree>
    <p:extLst>
      <p:ext uri="{BB962C8B-B14F-4D97-AF65-F5344CB8AC3E}">
        <p14:creationId xmlns:p14="http://schemas.microsoft.com/office/powerpoint/2010/main" val="35429834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228600" y="914400"/>
            <a:ext cx="8686800" cy="4343400"/>
          </a:xfrm>
        </p:spPr>
        <p:txBody>
          <a:bodyPr>
            <a:noAutofit/>
          </a:bodyPr>
          <a:lstStyle/>
          <a:p>
            <a:pPr marL="0" indent="0">
              <a:buFont typeface="Arial" charset="0"/>
              <a:buNone/>
              <a:defRPr/>
            </a:pPr>
            <a:r>
              <a:rPr lang="en-US" sz="2400" b="1" i="1" dirty="0">
                <a:latin typeface="Garamond" panose="02020404030301010803" pitchFamily="18" charset="0"/>
              </a:rPr>
              <a:t>Additional entry points for synergies at the national level:</a:t>
            </a:r>
          </a:p>
          <a:p>
            <a:pPr marL="0" indent="0">
              <a:buFont typeface="Arial" charset="0"/>
              <a:buNone/>
              <a:defRPr/>
            </a:pPr>
            <a:endParaRPr lang="en-US" sz="800" b="1" i="1" dirty="0">
              <a:latin typeface="Garamond" panose="02020404030301010803" pitchFamily="18" charset="0"/>
            </a:endParaRPr>
          </a:p>
          <a:p>
            <a:pPr>
              <a:buFont typeface="Wingdings" panose="05000000000000000000" pitchFamily="2" charset="2"/>
              <a:buChar char="ü"/>
              <a:defRPr/>
            </a:pPr>
            <a:r>
              <a:rPr lang="en-US" sz="2150" b="1" dirty="0">
                <a:latin typeface="Garamond" panose="02020404030301010803" pitchFamily="18" charset="0"/>
              </a:rPr>
              <a:t>Sustainable Development Goals:</a:t>
            </a:r>
            <a:r>
              <a:rPr lang="en-US" sz="2150" dirty="0">
                <a:latin typeface="Garamond" panose="02020404030301010803" pitchFamily="18" charset="0"/>
              </a:rPr>
              <a:t> Coordinating framework for achieving multiple goals. Integration of MEAs and SDGs in national development.</a:t>
            </a:r>
          </a:p>
          <a:p>
            <a:pPr>
              <a:buFont typeface="Wingdings" panose="05000000000000000000" pitchFamily="2" charset="2"/>
              <a:buChar char="ü"/>
              <a:defRPr/>
            </a:pPr>
            <a:r>
              <a:rPr lang="en-US" sz="2150" b="1" dirty="0">
                <a:latin typeface="Garamond" panose="02020404030301010803" pitchFamily="18" charset="0"/>
              </a:rPr>
              <a:t>Implementation of ecosystem-based approaches to climate change adaptation: </a:t>
            </a:r>
            <a:r>
              <a:rPr lang="en-US" sz="2150" dirty="0" err="1">
                <a:latin typeface="Garamond" panose="02020404030301010803" pitchFamily="18" charset="0"/>
              </a:rPr>
              <a:t>EbA</a:t>
            </a:r>
            <a:r>
              <a:rPr lang="en-US" sz="2150" dirty="0">
                <a:latin typeface="Garamond" panose="02020404030301010803" pitchFamily="18" charset="0"/>
              </a:rPr>
              <a:t> enable people to adapt to the impacts of climate change by sustainably managing, conserving and restoring ecosystems. </a:t>
            </a:r>
          </a:p>
          <a:p>
            <a:pPr>
              <a:buFont typeface="Wingdings" panose="05000000000000000000" pitchFamily="2" charset="2"/>
              <a:buChar char="ü"/>
              <a:defRPr/>
            </a:pPr>
            <a:r>
              <a:rPr lang="en-US" sz="2150" b="1" dirty="0">
                <a:latin typeface="Garamond" panose="02020404030301010803" pitchFamily="18" charset="0"/>
              </a:rPr>
              <a:t>National planning and reporting</a:t>
            </a:r>
            <a:r>
              <a:rPr lang="en-US" sz="2150" dirty="0">
                <a:latin typeface="Garamond" panose="02020404030301010803" pitchFamily="18" charset="0"/>
              </a:rPr>
              <a:t> (e.g. links between UNFCCC NAPs, CBD NBSAPs, and UNCCD NAPs, national reports)</a:t>
            </a:r>
          </a:p>
          <a:p>
            <a:pPr>
              <a:buFont typeface="Wingdings" panose="05000000000000000000" pitchFamily="2" charset="2"/>
              <a:buChar char="ü"/>
              <a:defRPr/>
            </a:pPr>
            <a:r>
              <a:rPr lang="en-US" sz="2150" b="1" dirty="0">
                <a:latin typeface="Garamond" panose="02020404030301010803" pitchFamily="18" charset="0"/>
              </a:rPr>
              <a:t>Sustainable land management: </a:t>
            </a:r>
            <a:r>
              <a:rPr lang="en-US" sz="2150" dirty="0">
                <a:latin typeface="Garamond" panose="02020404030301010803" pitchFamily="18" charset="0"/>
              </a:rPr>
              <a:t>links with biodiversity, climate change and land degradation, relevant to all 3 Rio Conventions.</a:t>
            </a:r>
          </a:p>
          <a:p>
            <a:pPr>
              <a:buFont typeface="Wingdings" panose="05000000000000000000" pitchFamily="2" charset="2"/>
              <a:buChar char="ü"/>
              <a:defRPr/>
            </a:pPr>
            <a:r>
              <a:rPr lang="en-US" sz="2150" b="1" dirty="0">
                <a:latin typeface="Garamond" panose="02020404030301010803" pitchFamily="18" charset="0"/>
              </a:rPr>
              <a:t>Ecosystem restoration: </a:t>
            </a:r>
            <a:r>
              <a:rPr lang="en-US" sz="2150" dirty="0">
                <a:latin typeface="Garamond" panose="02020404030301010803" pitchFamily="18" charset="0"/>
              </a:rPr>
              <a:t>contributes to biodiversity conservation, climate change adaptation and mitigation and combatting land degradation, relevant to most </a:t>
            </a:r>
            <a:r>
              <a:rPr lang="en-US" sz="2150" dirty="0" err="1">
                <a:latin typeface="Garamond" panose="02020404030301010803" pitchFamily="18" charset="0"/>
              </a:rPr>
              <a:t>MEAs.</a:t>
            </a:r>
            <a:endParaRPr lang="en-US" sz="2150" dirty="0">
              <a:latin typeface="Garamond" panose="02020404030301010803" pitchFamily="18" charset="0"/>
            </a:endParaRPr>
          </a:p>
          <a:p>
            <a:pPr>
              <a:buFont typeface="Arial" charset="0"/>
              <a:buNone/>
              <a:defRPr/>
            </a:pPr>
            <a:endParaRPr lang="en-US" sz="2000" dirty="0">
              <a:latin typeface="Garamond" panose="02020404030301010803" pitchFamily="18" charset="0"/>
            </a:endParaRPr>
          </a:p>
        </p:txBody>
      </p:sp>
      <p:sp>
        <p:nvSpPr>
          <p:cNvPr id="3" name="Title 1"/>
          <p:cNvSpPr>
            <a:spLocks noGrp="1"/>
          </p:cNvSpPr>
          <p:nvPr>
            <p:ph type="title"/>
          </p:nvPr>
        </p:nvSpPr>
        <p:spPr>
          <a:xfrm>
            <a:off x="0" y="152400"/>
            <a:ext cx="9144000" cy="838200"/>
          </a:xfrm>
          <a:solidFill>
            <a:schemeClr val="bg1">
              <a:alpha val="87000"/>
            </a:schemeClr>
          </a:solidFill>
        </p:spPr>
        <p:txBody>
          <a:bodyPr/>
          <a:lstStyle/>
          <a:p>
            <a:r>
              <a:rPr lang="en-US" sz="3600" dirty="0">
                <a:solidFill>
                  <a:srgbClr val="006600"/>
                </a:solidFill>
                <a:latin typeface="Garamond" panose="02020404030301010803" pitchFamily="18" charset="0"/>
                <a:cs typeface="Arial" panose="020B0604020202020204" pitchFamily="34" charset="0"/>
              </a:rPr>
              <a:t>Seeking Synergy and Multiple Benefits</a:t>
            </a:r>
          </a:p>
        </p:txBody>
      </p:sp>
    </p:spTree>
    <p:extLst>
      <p:ext uri="{BB962C8B-B14F-4D97-AF65-F5344CB8AC3E}">
        <p14:creationId xmlns:p14="http://schemas.microsoft.com/office/powerpoint/2010/main" val="2937728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744718" y="3516443"/>
            <a:ext cx="461665" cy="1219116"/>
          </a:xfrm>
          <a:prstGeom prst="rect">
            <a:avLst/>
          </a:prstGeom>
          <a:noFill/>
        </p:spPr>
        <p:txBody>
          <a:bodyPr vert="vert270" wrap="none" rtlCol="0">
            <a:spAutoFit/>
          </a:bodyPr>
          <a:lstStyle/>
          <a:p>
            <a:r>
              <a:rPr lang="en-US" b="1" dirty="0">
                <a:solidFill>
                  <a:prstClr val="white"/>
                </a:solidFill>
              </a:rPr>
              <a:t>Biodiversity</a:t>
            </a:r>
          </a:p>
        </p:txBody>
      </p:sp>
      <p:sp>
        <p:nvSpPr>
          <p:cNvPr id="30" name="Left Brace 29"/>
          <p:cNvSpPr/>
          <p:nvPr/>
        </p:nvSpPr>
        <p:spPr>
          <a:xfrm>
            <a:off x="1331078" y="1487268"/>
            <a:ext cx="190500" cy="582858"/>
          </a:xfrm>
          <a:prstGeom prst="leftBrace">
            <a:avLst/>
          </a:prstGeom>
          <a:ln w="6350">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32" name="Left Brace 31"/>
          <p:cNvSpPr/>
          <p:nvPr/>
        </p:nvSpPr>
        <p:spPr>
          <a:xfrm>
            <a:off x="1299921" y="2173068"/>
            <a:ext cx="221657" cy="533400"/>
          </a:xfrm>
          <a:prstGeom prst="leftBrace">
            <a:avLst/>
          </a:prstGeom>
          <a:ln w="6350">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6" name="Rectangle 5"/>
          <p:cNvSpPr/>
          <p:nvPr/>
        </p:nvSpPr>
        <p:spPr>
          <a:xfrm>
            <a:off x="1811869" y="2020668"/>
            <a:ext cx="1462260" cy="307777"/>
          </a:xfrm>
          <a:prstGeom prst="rect">
            <a:avLst/>
          </a:prstGeom>
        </p:spPr>
        <p:txBody>
          <a:bodyPr wrap="none">
            <a:spAutoFit/>
          </a:bodyPr>
          <a:lstStyle/>
          <a:p>
            <a:pPr marL="285750" indent="-285750" algn="ctr">
              <a:buFont typeface="Wingdings" pitchFamily="2" charset="2"/>
              <a:buChar char="v"/>
            </a:pPr>
            <a:r>
              <a:rPr lang="en-US" sz="1400" b="1" dirty="0">
                <a:solidFill>
                  <a:prstClr val="white"/>
                </a:solidFill>
              </a:rPr>
              <a:t>Commodities</a:t>
            </a:r>
          </a:p>
        </p:txBody>
      </p:sp>
      <p:sp>
        <p:nvSpPr>
          <p:cNvPr id="7" name="TextBox 6"/>
          <p:cNvSpPr txBox="1"/>
          <p:nvPr/>
        </p:nvSpPr>
        <p:spPr>
          <a:xfrm>
            <a:off x="3167380" y="2020668"/>
            <a:ext cx="1945790" cy="307777"/>
          </a:xfrm>
          <a:prstGeom prst="rect">
            <a:avLst/>
          </a:prstGeom>
          <a:noFill/>
        </p:spPr>
        <p:txBody>
          <a:bodyPr wrap="none" rtlCol="0">
            <a:spAutoFit/>
          </a:bodyPr>
          <a:lstStyle/>
          <a:p>
            <a:pPr marL="742950" lvl="1" indent="-285750" algn="ctr">
              <a:buFont typeface="Wingdings" pitchFamily="2" charset="2"/>
              <a:buChar char="v"/>
            </a:pPr>
            <a:r>
              <a:rPr lang="en-US" sz="1400" b="1" dirty="0">
                <a:solidFill>
                  <a:prstClr val="white"/>
                </a:solidFill>
              </a:rPr>
              <a:t>Food Security</a:t>
            </a:r>
            <a:endParaRPr lang="en-US" sz="1400" dirty="0">
              <a:solidFill>
                <a:prstClr val="black"/>
              </a:solidFill>
            </a:endParaRPr>
          </a:p>
        </p:txBody>
      </p:sp>
      <p:sp>
        <p:nvSpPr>
          <p:cNvPr id="9" name="Rectangle 8"/>
          <p:cNvSpPr/>
          <p:nvPr/>
        </p:nvSpPr>
        <p:spPr>
          <a:xfrm>
            <a:off x="5643321" y="2020668"/>
            <a:ext cx="881973" cy="307777"/>
          </a:xfrm>
          <a:prstGeom prst="rect">
            <a:avLst/>
          </a:prstGeom>
        </p:spPr>
        <p:txBody>
          <a:bodyPr wrap="none">
            <a:spAutoFit/>
          </a:bodyPr>
          <a:lstStyle/>
          <a:p>
            <a:pPr marL="285750" indent="-285750">
              <a:buFont typeface="Wingdings" pitchFamily="2" charset="2"/>
              <a:buChar char="v"/>
            </a:pPr>
            <a:r>
              <a:rPr lang="en-US" sz="1400" b="1" dirty="0">
                <a:solidFill>
                  <a:prstClr val="white"/>
                </a:solidFill>
              </a:rPr>
              <a:t>Cities</a:t>
            </a:r>
            <a:endParaRPr lang="en-US" sz="1400" dirty="0">
              <a:solidFill>
                <a:prstClr val="black"/>
              </a:solidFill>
            </a:endParaRPr>
          </a:p>
        </p:txBody>
      </p:sp>
      <p:sp>
        <p:nvSpPr>
          <p:cNvPr id="8" name="Title 7"/>
          <p:cNvSpPr>
            <a:spLocks noGrp="1"/>
          </p:cNvSpPr>
          <p:nvPr>
            <p:ph type="title"/>
          </p:nvPr>
        </p:nvSpPr>
        <p:spPr>
          <a:xfrm>
            <a:off x="76200" y="76200"/>
            <a:ext cx="9144000" cy="838200"/>
          </a:xfrm>
        </p:spPr>
        <p:txBody>
          <a:bodyPr/>
          <a:lstStyle/>
          <a:p>
            <a:r>
              <a:rPr lang="en-US" dirty="0">
                <a:solidFill>
                  <a:srgbClr val="008000"/>
                </a:solidFill>
                <a:latin typeface="Garamond" panose="02020404030301010803" pitchFamily="18" charset="0"/>
                <a:cs typeface="Arial" panose="020B0604020202020204" pitchFamily="34" charset="0"/>
              </a:rPr>
              <a:t>GEF-6 Programming Structure</a:t>
            </a:r>
          </a:p>
        </p:txBody>
      </p:sp>
      <p:sp>
        <p:nvSpPr>
          <p:cNvPr id="3075" name="Rectangle 3074"/>
          <p:cNvSpPr/>
          <p:nvPr/>
        </p:nvSpPr>
        <p:spPr>
          <a:xfrm>
            <a:off x="5855677" y="2846741"/>
            <a:ext cx="1233324" cy="292994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sz="2400" b="1" dirty="0">
                <a:solidFill>
                  <a:prstClr val="white"/>
                </a:solidFill>
                <a:latin typeface="Garamond" panose="02020404030301010803" pitchFamily="18" charset="0"/>
                <a:cs typeface="Arial" panose="020B0604020202020204" pitchFamily="34" charset="0"/>
              </a:rPr>
              <a:t>International Waters</a:t>
            </a:r>
          </a:p>
        </p:txBody>
      </p:sp>
      <p:sp>
        <p:nvSpPr>
          <p:cNvPr id="3072" name="Rectangle 3071"/>
          <p:cNvSpPr/>
          <p:nvPr/>
        </p:nvSpPr>
        <p:spPr>
          <a:xfrm>
            <a:off x="4638878" y="2861844"/>
            <a:ext cx="1336864" cy="291484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sz="2400" b="1" dirty="0">
                <a:solidFill>
                  <a:prstClr val="white"/>
                </a:solidFill>
                <a:latin typeface="Garamond" panose="02020404030301010803" pitchFamily="18" charset="0"/>
                <a:cs typeface="Arial" panose="020B0604020202020204" pitchFamily="34" charset="0"/>
              </a:rPr>
              <a:t>Sustainable Forest Management</a:t>
            </a:r>
          </a:p>
        </p:txBody>
      </p:sp>
      <p:sp>
        <p:nvSpPr>
          <p:cNvPr id="29" name="Rectangle 28"/>
          <p:cNvSpPr/>
          <p:nvPr/>
        </p:nvSpPr>
        <p:spPr>
          <a:xfrm>
            <a:off x="3443076" y="2851821"/>
            <a:ext cx="1214768" cy="29248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sz="2400" b="1" dirty="0">
                <a:solidFill>
                  <a:prstClr val="white"/>
                </a:solidFill>
                <a:latin typeface="Garamond" panose="02020404030301010803" pitchFamily="18" charset="0"/>
                <a:cs typeface="Arial" panose="020B0604020202020204" pitchFamily="34" charset="0"/>
              </a:rPr>
              <a:t>Climate Change</a:t>
            </a:r>
          </a:p>
        </p:txBody>
      </p:sp>
      <p:sp>
        <p:nvSpPr>
          <p:cNvPr id="25" name="Rectangle 24"/>
          <p:cNvSpPr/>
          <p:nvPr/>
        </p:nvSpPr>
        <p:spPr>
          <a:xfrm>
            <a:off x="2205368" y="2846867"/>
            <a:ext cx="1252918" cy="29298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sz="2400" b="1" dirty="0">
                <a:solidFill>
                  <a:prstClr val="white"/>
                </a:solidFill>
                <a:latin typeface="Garamond" panose="02020404030301010803" pitchFamily="18" charset="0"/>
                <a:cs typeface="Arial" panose="020B0604020202020204" pitchFamily="34" charset="0"/>
              </a:rPr>
              <a:t>Land Degradation</a:t>
            </a:r>
          </a:p>
        </p:txBody>
      </p:sp>
      <p:sp>
        <p:nvSpPr>
          <p:cNvPr id="3076" name="Rectangle 3075"/>
          <p:cNvSpPr/>
          <p:nvPr/>
        </p:nvSpPr>
        <p:spPr>
          <a:xfrm>
            <a:off x="7064439" y="2861844"/>
            <a:ext cx="1214768" cy="291484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sz="2400" b="1" dirty="0">
                <a:solidFill>
                  <a:prstClr val="white"/>
                </a:solidFill>
                <a:latin typeface="Garamond" panose="02020404030301010803" pitchFamily="18" charset="0"/>
                <a:cs typeface="Arial" panose="020B0604020202020204" pitchFamily="34" charset="0"/>
              </a:rPr>
              <a:t>Chemicals &amp; Waste</a:t>
            </a:r>
          </a:p>
        </p:txBody>
      </p:sp>
      <p:sp>
        <p:nvSpPr>
          <p:cNvPr id="21" name="Rectangle 20"/>
          <p:cNvSpPr/>
          <p:nvPr/>
        </p:nvSpPr>
        <p:spPr>
          <a:xfrm>
            <a:off x="1122678" y="2835334"/>
            <a:ext cx="1082690" cy="29413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sz="2400" b="1" dirty="0">
                <a:solidFill>
                  <a:prstClr val="white"/>
                </a:solidFill>
                <a:latin typeface="Garamond" panose="02020404030301010803" pitchFamily="18" charset="0"/>
                <a:cs typeface="Arial" panose="020B0604020202020204" pitchFamily="34" charset="0"/>
              </a:rPr>
              <a:t>Biodiversity</a:t>
            </a:r>
          </a:p>
          <a:p>
            <a:pPr algn="ctr"/>
            <a:endParaRPr lang="en-US" sz="2400" b="1" dirty="0">
              <a:solidFill>
                <a:prstClr val="white"/>
              </a:solidFill>
              <a:latin typeface="Garamond" panose="02020404030301010803" pitchFamily="18" charset="0"/>
              <a:cs typeface="Arial" panose="020B0604020202020204" pitchFamily="34" charset="0"/>
            </a:endParaRPr>
          </a:p>
        </p:txBody>
      </p:sp>
      <p:sp>
        <p:nvSpPr>
          <p:cNvPr id="26" name="Trapezoid 25"/>
          <p:cNvSpPr/>
          <p:nvPr/>
        </p:nvSpPr>
        <p:spPr>
          <a:xfrm>
            <a:off x="762000" y="1487268"/>
            <a:ext cx="4191000" cy="1359473"/>
          </a:xfrm>
          <a:prstGeom prst="trapezoid">
            <a:avLst>
              <a:gd name="adj" fmla="val 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200" b="1" dirty="0">
                <a:solidFill>
                  <a:prstClr val="white"/>
                </a:solidFill>
                <a:latin typeface="Garamond" panose="02020404030301010803" pitchFamily="18" charset="0"/>
                <a:cs typeface="Arial" panose="020B0604020202020204" pitchFamily="34" charset="0"/>
              </a:rPr>
              <a:t>Integrated Approach Pilots:</a:t>
            </a:r>
          </a:p>
          <a:p>
            <a:pPr marL="342900" indent="-342900">
              <a:buFont typeface="Wingdings" panose="05000000000000000000" pitchFamily="2" charset="2"/>
              <a:buChar char="Ø"/>
            </a:pPr>
            <a:r>
              <a:rPr lang="en-US" sz="2200" dirty="0">
                <a:solidFill>
                  <a:prstClr val="white"/>
                </a:solidFill>
                <a:latin typeface="Garamond" panose="02020404030301010803" pitchFamily="18" charset="0"/>
                <a:cs typeface="Arial" panose="020B0604020202020204" pitchFamily="34" charset="0"/>
              </a:rPr>
              <a:t>Sustainable Cities</a:t>
            </a:r>
          </a:p>
          <a:p>
            <a:pPr marL="342900" indent="-342900">
              <a:buFont typeface="Wingdings" panose="05000000000000000000" pitchFamily="2" charset="2"/>
              <a:buChar char="Ø"/>
            </a:pPr>
            <a:r>
              <a:rPr lang="en-US" sz="2200" dirty="0">
                <a:solidFill>
                  <a:prstClr val="white"/>
                </a:solidFill>
                <a:latin typeface="Garamond" panose="02020404030301010803" pitchFamily="18" charset="0"/>
                <a:cs typeface="Arial" panose="020B0604020202020204" pitchFamily="34" charset="0"/>
              </a:rPr>
              <a:t>Food Security</a:t>
            </a:r>
          </a:p>
          <a:p>
            <a:pPr marL="342900" indent="-342900">
              <a:buFont typeface="Wingdings" panose="05000000000000000000" pitchFamily="2" charset="2"/>
              <a:buChar char="Ø"/>
            </a:pPr>
            <a:r>
              <a:rPr lang="en-US" sz="2200" dirty="0">
                <a:solidFill>
                  <a:prstClr val="white"/>
                </a:solidFill>
                <a:latin typeface="Garamond" panose="02020404030301010803" pitchFamily="18" charset="0"/>
                <a:cs typeface="Arial" panose="020B0604020202020204" pitchFamily="34" charset="0"/>
              </a:rPr>
              <a:t>Commodity Supply Chain</a:t>
            </a:r>
          </a:p>
        </p:txBody>
      </p:sp>
      <p:sp>
        <p:nvSpPr>
          <p:cNvPr id="16" name="Trapezoid 15"/>
          <p:cNvSpPr/>
          <p:nvPr/>
        </p:nvSpPr>
        <p:spPr>
          <a:xfrm>
            <a:off x="4505994" y="1482188"/>
            <a:ext cx="4180806" cy="1353146"/>
          </a:xfrm>
          <a:prstGeom prst="trapezoid">
            <a:avLst>
              <a:gd name="adj" fmla="val 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200" b="1" dirty="0">
                <a:solidFill>
                  <a:prstClr val="white"/>
                </a:solidFill>
                <a:latin typeface="Garamond" panose="02020404030301010803" pitchFamily="18" charset="0"/>
                <a:cs typeface="Arial" panose="020B0604020202020204" pitchFamily="34" charset="0"/>
              </a:rPr>
              <a:t>Other cross-cutting initiatives:</a:t>
            </a:r>
          </a:p>
          <a:p>
            <a:pPr marL="342900" indent="-342900">
              <a:buFont typeface="Wingdings" panose="05000000000000000000" pitchFamily="2" charset="2"/>
              <a:buChar char="Ø"/>
            </a:pPr>
            <a:r>
              <a:rPr lang="en-US" sz="2200" dirty="0">
                <a:solidFill>
                  <a:prstClr val="white"/>
                </a:solidFill>
                <a:latin typeface="Garamond" panose="02020404030301010803" pitchFamily="18" charset="0"/>
                <a:cs typeface="Arial" panose="020B0604020202020204" pitchFamily="34" charset="0"/>
              </a:rPr>
              <a:t>Sustainable fisheries</a:t>
            </a:r>
          </a:p>
          <a:p>
            <a:pPr marL="342900" indent="-342900">
              <a:buFont typeface="Wingdings" panose="05000000000000000000" pitchFamily="2" charset="2"/>
              <a:buChar char="Ø"/>
            </a:pPr>
            <a:r>
              <a:rPr lang="en-US" sz="2200" dirty="0">
                <a:solidFill>
                  <a:prstClr val="white"/>
                </a:solidFill>
                <a:latin typeface="Garamond" panose="02020404030301010803" pitchFamily="18" charset="0"/>
                <a:cs typeface="Arial" panose="020B0604020202020204" pitchFamily="34" charset="0"/>
              </a:rPr>
              <a:t>Illegal wildlife trade</a:t>
            </a:r>
          </a:p>
          <a:p>
            <a:pPr marL="342900" indent="-342900">
              <a:buFont typeface="Wingdings" panose="05000000000000000000" pitchFamily="2" charset="2"/>
              <a:buChar char="Ø"/>
            </a:pPr>
            <a:r>
              <a:rPr lang="en-US" sz="2200" dirty="0">
                <a:solidFill>
                  <a:prstClr val="white"/>
                </a:solidFill>
                <a:latin typeface="Garamond" panose="02020404030301010803" pitchFamily="18" charset="0"/>
                <a:cs typeface="Arial" panose="020B0604020202020204" pitchFamily="34" charset="0"/>
              </a:rPr>
              <a:t>Amazon sustainable landscapes</a:t>
            </a:r>
          </a:p>
        </p:txBody>
      </p:sp>
    </p:spTree>
    <p:extLst>
      <p:ext uri="{BB962C8B-B14F-4D97-AF65-F5344CB8AC3E}">
        <p14:creationId xmlns:p14="http://schemas.microsoft.com/office/powerpoint/2010/main" val="34788310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fade">
                                      <p:cBhvr>
                                        <p:cTn id="7" dur="500"/>
                                        <p:tgtEl>
                                          <p:spTgt spid="2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fade">
                                      <p:cBhvr>
                                        <p:cTn id="12"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1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1432946"/>
          </a:xfrm>
        </p:spPr>
        <p:txBody>
          <a:bodyPr vert="horz" wrap="square" lIns="205740" tIns="45720" rIns="205740" bIns="45720" numCol="1" anchor="ctr" anchorCtr="0" compatLnSpc="1">
            <a:prstTxWarp prst="textNoShape">
              <a:avLst/>
            </a:prstTxWarp>
            <a:normAutofit/>
          </a:bodyPr>
          <a:lstStyle/>
          <a:p>
            <a:r>
              <a:rPr lang="en-US" sz="3600" dirty="0">
                <a:latin typeface="Garamond" panose="02020404030301010803" pitchFamily="18" charset="0"/>
              </a:rPr>
              <a:t>Assessing </a:t>
            </a:r>
            <a:r>
              <a:rPr lang="en-US" sz="3600" b="1" dirty="0">
                <a:solidFill>
                  <a:srgbClr val="92D050"/>
                </a:solidFill>
                <a:latin typeface="Garamond" panose="02020404030301010803" pitchFamily="18" charset="0"/>
              </a:rPr>
              <a:t>national priorities</a:t>
            </a:r>
            <a:r>
              <a:rPr lang="en-US" sz="3600" dirty="0">
                <a:latin typeface="Garamond" panose="02020404030301010803" pitchFamily="18" charset="0"/>
              </a:rPr>
              <a:t> as expressed in INDCs, NBSAPs and COP guidance</a:t>
            </a:r>
          </a:p>
        </p:txBody>
      </p:sp>
      <p:graphicFrame>
        <p:nvGraphicFramePr>
          <p:cNvPr id="4" name="Table 3"/>
          <p:cNvGraphicFramePr>
            <a:graphicFrameLocks noGrp="1"/>
          </p:cNvGraphicFramePr>
          <p:nvPr>
            <p:extLst>
              <p:ext uri="{D42A27DB-BD31-4B8C-83A1-F6EECF244321}">
                <p14:modId xmlns:p14="http://schemas.microsoft.com/office/powerpoint/2010/main" val="3794310488"/>
              </p:ext>
            </p:extLst>
          </p:nvPr>
        </p:nvGraphicFramePr>
        <p:xfrm>
          <a:off x="241975" y="1676400"/>
          <a:ext cx="8660053" cy="3962402"/>
        </p:xfrm>
        <a:graphic>
          <a:graphicData uri="http://schemas.openxmlformats.org/drawingml/2006/table">
            <a:tbl>
              <a:tblPr firstRow="1" firstCol="1" bandRow="1">
                <a:tableStyleId>{68D230F3-CF80-4859-8CE7-A43EE81993B5}</a:tableStyleId>
              </a:tblPr>
              <a:tblGrid>
                <a:gridCol w="4606411">
                  <a:extLst>
                    <a:ext uri="{9D8B030D-6E8A-4147-A177-3AD203B41FA5}">
                      <a16:colId xmlns:a16="http://schemas.microsoft.com/office/drawing/2014/main" val="20000"/>
                    </a:ext>
                  </a:extLst>
                </a:gridCol>
                <a:gridCol w="550550">
                  <a:extLst>
                    <a:ext uri="{9D8B030D-6E8A-4147-A177-3AD203B41FA5}">
                      <a16:colId xmlns:a16="http://schemas.microsoft.com/office/drawing/2014/main" val="20001"/>
                    </a:ext>
                  </a:extLst>
                </a:gridCol>
                <a:gridCol w="708166">
                  <a:extLst>
                    <a:ext uri="{9D8B030D-6E8A-4147-A177-3AD203B41FA5}">
                      <a16:colId xmlns:a16="http://schemas.microsoft.com/office/drawing/2014/main" val="20002"/>
                    </a:ext>
                  </a:extLst>
                </a:gridCol>
                <a:gridCol w="708166">
                  <a:extLst>
                    <a:ext uri="{9D8B030D-6E8A-4147-A177-3AD203B41FA5}">
                      <a16:colId xmlns:a16="http://schemas.microsoft.com/office/drawing/2014/main" val="20003"/>
                    </a:ext>
                  </a:extLst>
                </a:gridCol>
                <a:gridCol w="708166">
                  <a:extLst>
                    <a:ext uri="{9D8B030D-6E8A-4147-A177-3AD203B41FA5}">
                      <a16:colId xmlns:a16="http://schemas.microsoft.com/office/drawing/2014/main" val="20004"/>
                    </a:ext>
                  </a:extLst>
                </a:gridCol>
                <a:gridCol w="708166">
                  <a:extLst>
                    <a:ext uri="{9D8B030D-6E8A-4147-A177-3AD203B41FA5}">
                      <a16:colId xmlns:a16="http://schemas.microsoft.com/office/drawing/2014/main" val="20005"/>
                    </a:ext>
                  </a:extLst>
                </a:gridCol>
                <a:gridCol w="670428">
                  <a:extLst>
                    <a:ext uri="{9D8B030D-6E8A-4147-A177-3AD203B41FA5}">
                      <a16:colId xmlns:a16="http://schemas.microsoft.com/office/drawing/2014/main" val="20006"/>
                    </a:ext>
                  </a:extLst>
                </a:gridCol>
              </a:tblGrid>
              <a:tr h="256088">
                <a:tc gridSpan="7">
                  <a:txBody>
                    <a:bodyPr/>
                    <a:lstStyle/>
                    <a:p>
                      <a:endParaRPr lang="en-US" sz="1400" b="0" dirty="0">
                        <a:effectLst/>
                        <a:latin typeface="Garamond" panose="02020404030301010803" pitchFamily="18" charset="0"/>
                      </a:endParaRPr>
                    </a:p>
                  </a:txBody>
                  <a:tcPr marL="37062" marR="37062"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273989">
                <a:tc>
                  <a:txBody>
                    <a:bodyPr/>
                    <a:lstStyle/>
                    <a:p>
                      <a:pPr marL="0" marR="0" algn="just">
                        <a:lnSpc>
                          <a:spcPct val="107000"/>
                        </a:lnSpc>
                        <a:spcBef>
                          <a:spcPts val="0"/>
                        </a:spcBef>
                        <a:spcAft>
                          <a:spcPts val="0"/>
                        </a:spcAft>
                      </a:pPr>
                      <a:endParaRPr lang="en-US" sz="1400" b="0" dirty="0">
                        <a:effectLst/>
                        <a:latin typeface="Garamond" panose="02020404030301010803" pitchFamily="18" charset="0"/>
                        <a:ea typeface="Calibri" panose="020F0502020204030204" pitchFamily="34" charset="0"/>
                        <a:cs typeface="Times New Roman" panose="02020603050405020304" pitchFamily="18" charset="0"/>
                      </a:endParaRPr>
                    </a:p>
                  </a:txBody>
                  <a:tcPr marL="37062" marR="37062" marT="0" marB="0"/>
                </a:tc>
                <a:tc>
                  <a:txBody>
                    <a:bodyPr/>
                    <a:lstStyle/>
                    <a:p>
                      <a:pPr marL="0" marR="0" algn="just">
                        <a:lnSpc>
                          <a:spcPct val="107000"/>
                        </a:lnSpc>
                        <a:spcBef>
                          <a:spcPts val="0"/>
                        </a:spcBef>
                        <a:spcAft>
                          <a:spcPts val="0"/>
                        </a:spcAft>
                      </a:pPr>
                      <a:r>
                        <a:rPr lang="en-US" sz="1400" b="1" dirty="0">
                          <a:effectLst/>
                          <a:latin typeface="Garamond" panose="02020404030301010803" pitchFamily="18" charset="0"/>
                        </a:rPr>
                        <a:t>AFR</a:t>
                      </a:r>
                      <a:endParaRPr lang="en-US" sz="1400" b="1" dirty="0">
                        <a:effectLst/>
                        <a:latin typeface="Garamond" panose="02020404030301010803" pitchFamily="18" charset="0"/>
                        <a:ea typeface="Calibri" panose="020F0502020204030204" pitchFamily="34" charset="0"/>
                        <a:cs typeface="Times New Roman" panose="02020603050405020304" pitchFamily="18" charset="0"/>
                      </a:endParaRPr>
                    </a:p>
                  </a:txBody>
                  <a:tcPr marL="37062" marR="37062" marT="0" marB="0"/>
                </a:tc>
                <a:tc>
                  <a:txBody>
                    <a:bodyPr/>
                    <a:lstStyle/>
                    <a:p>
                      <a:pPr marL="0" marR="0" algn="just">
                        <a:lnSpc>
                          <a:spcPct val="107000"/>
                        </a:lnSpc>
                        <a:spcBef>
                          <a:spcPts val="0"/>
                        </a:spcBef>
                        <a:spcAft>
                          <a:spcPts val="0"/>
                        </a:spcAft>
                      </a:pPr>
                      <a:r>
                        <a:rPr lang="en-US" sz="1400" b="1" dirty="0">
                          <a:effectLst/>
                          <a:latin typeface="Garamond" panose="02020404030301010803" pitchFamily="18" charset="0"/>
                        </a:rPr>
                        <a:t>ASIA</a:t>
                      </a:r>
                      <a:endParaRPr lang="en-US" sz="1400" b="1" dirty="0">
                        <a:effectLst/>
                        <a:latin typeface="Garamond" panose="02020404030301010803" pitchFamily="18" charset="0"/>
                        <a:ea typeface="Calibri" panose="020F0502020204030204" pitchFamily="34" charset="0"/>
                        <a:cs typeface="Times New Roman" panose="02020603050405020304" pitchFamily="18" charset="0"/>
                      </a:endParaRPr>
                    </a:p>
                  </a:txBody>
                  <a:tcPr marL="37062" marR="37062" marT="0" marB="0"/>
                </a:tc>
                <a:tc>
                  <a:txBody>
                    <a:bodyPr/>
                    <a:lstStyle/>
                    <a:p>
                      <a:pPr marL="0" marR="0" algn="just">
                        <a:lnSpc>
                          <a:spcPct val="107000"/>
                        </a:lnSpc>
                        <a:spcBef>
                          <a:spcPts val="0"/>
                        </a:spcBef>
                        <a:spcAft>
                          <a:spcPts val="0"/>
                        </a:spcAft>
                      </a:pPr>
                      <a:r>
                        <a:rPr lang="en-US" sz="1400" b="1" dirty="0">
                          <a:effectLst/>
                          <a:latin typeface="Garamond" panose="02020404030301010803" pitchFamily="18" charset="0"/>
                        </a:rPr>
                        <a:t>ECA</a:t>
                      </a:r>
                      <a:endParaRPr lang="en-US" sz="1400" b="1" dirty="0">
                        <a:effectLst/>
                        <a:latin typeface="Garamond" panose="02020404030301010803" pitchFamily="18" charset="0"/>
                        <a:ea typeface="Calibri" panose="020F0502020204030204" pitchFamily="34" charset="0"/>
                        <a:cs typeface="Times New Roman" panose="02020603050405020304" pitchFamily="18" charset="0"/>
                      </a:endParaRPr>
                    </a:p>
                  </a:txBody>
                  <a:tcPr marL="37062" marR="37062" marT="0" marB="0"/>
                </a:tc>
                <a:tc>
                  <a:txBody>
                    <a:bodyPr/>
                    <a:lstStyle/>
                    <a:p>
                      <a:pPr marL="0" marR="0" algn="just">
                        <a:lnSpc>
                          <a:spcPct val="107000"/>
                        </a:lnSpc>
                        <a:spcBef>
                          <a:spcPts val="0"/>
                        </a:spcBef>
                        <a:spcAft>
                          <a:spcPts val="0"/>
                        </a:spcAft>
                      </a:pPr>
                      <a:r>
                        <a:rPr lang="en-US" sz="1400" b="1" dirty="0">
                          <a:effectLst/>
                          <a:latin typeface="Garamond" panose="02020404030301010803" pitchFamily="18" charset="0"/>
                        </a:rPr>
                        <a:t>LAC</a:t>
                      </a:r>
                      <a:endParaRPr lang="en-US" sz="1400" b="1" dirty="0">
                        <a:effectLst/>
                        <a:latin typeface="Garamond" panose="02020404030301010803" pitchFamily="18" charset="0"/>
                        <a:ea typeface="Calibri" panose="020F0502020204030204" pitchFamily="34" charset="0"/>
                        <a:cs typeface="Times New Roman" panose="02020603050405020304" pitchFamily="18" charset="0"/>
                      </a:endParaRPr>
                    </a:p>
                  </a:txBody>
                  <a:tcPr marL="37062" marR="37062" marT="0" marB="0"/>
                </a:tc>
                <a:tc>
                  <a:txBody>
                    <a:bodyPr/>
                    <a:lstStyle/>
                    <a:p>
                      <a:pPr marL="0" marR="0" algn="just">
                        <a:lnSpc>
                          <a:spcPct val="107000"/>
                        </a:lnSpc>
                        <a:spcBef>
                          <a:spcPts val="0"/>
                        </a:spcBef>
                        <a:spcAft>
                          <a:spcPts val="0"/>
                        </a:spcAft>
                      </a:pPr>
                      <a:r>
                        <a:rPr lang="en-US" sz="1400" b="1" dirty="0">
                          <a:effectLst/>
                          <a:latin typeface="Garamond" panose="02020404030301010803" pitchFamily="18" charset="0"/>
                        </a:rPr>
                        <a:t>SIDS</a:t>
                      </a:r>
                      <a:endParaRPr lang="en-US" sz="1400" b="1" dirty="0">
                        <a:effectLst/>
                        <a:latin typeface="Garamond" panose="02020404030301010803" pitchFamily="18" charset="0"/>
                        <a:ea typeface="Calibri" panose="020F0502020204030204" pitchFamily="34" charset="0"/>
                        <a:cs typeface="Times New Roman" panose="02020603050405020304" pitchFamily="18" charset="0"/>
                      </a:endParaRPr>
                    </a:p>
                  </a:txBody>
                  <a:tcPr marL="37062" marR="37062" marT="0" marB="0"/>
                </a:tc>
                <a:tc>
                  <a:txBody>
                    <a:bodyPr/>
                    <a:lstStyle/>
                    <a:p>
                      <a:pPr marL="0" marR="0" algn="just">
                        <a:lnSpc>
                          <a:spcPct val="107000"/>
                        </a:lnSpc>
                        <a:spcBef>
                          <a:spcPts val="0"/>
                        </a:spcBef>
                        <a:spcAft>
                          <a:spcPts val="0"/>
                        </a:spcAft>
                      </a:pPr>
                      <a:r>
                        <a:rPr lang="en-US" sz="1400" b="1" dirty="0">
                          <a:effectLst/>
                          <a:latin typeface="Garamond" panose="02020404030301010803" pitchFamily="18" charset="0"/>
                        </a:rPr>
                        <a:t>Total</a:t>
                      </a:r>
                      <a:endParaRPr lang="en-US" sz="1400" b="1" dirty="0">
                        <a:effectLst/>
                        <a:latin typeface="Garamond" panose="02020404030301010803" pitchFamily="18" charset="0"/>
                        <a:ea typeface="Calibri" panose="020F0502020204030204" pitchFamily="34" charset="0"/>
                        <a:cs typeface="Times New Roman" panose="02020603050405020304" pitchFamily="18" charset="0"/>
                      </a:endParaRPr>
                    </a:p>
                  </a:txBody>
                  <a:tcPr marL="37062" marR="37062" marT="0" marB="0"/>
                </a:tc>
                <a:extLst>
                  <a:ext uri="{0D108BD9-81ED-4DB2-BD59-A6C34878D82A}">
                    <a16:rowId xmlns:a16="http://schemas.microsoft.com/office/drawing/2014/main" val="10001"/>
                  </a:ext>
                </a:extLst>
              </a:tr>
              <a:tr h="264025">
                <a:tc>
                  <a:txBody>
                    <a:bodyPr/>
                    <a:lstStyle/>
                    <a:p>
                      <a:pPr algn="just" rtl="0" fontAlgn="ctr"/>
                      <a:r>
                        <a:rPr lang="en-US" sz="1400" b="1" i="0" u="none" strike="noStrike" dirty="0">
                          <a:solidFill>
                            <a:srgbClr val="000000"/>
                          </a:solidFill>
                          <a:effectLst/>
                          <a:latin typeface="Garamond" panose="02020404030301010803" pitchFamily="18" charset="0"/>
                        </a:rPr>
                        <a:t>Restoration and Reforestation</a:t>
                      </a:r>
                    </a:p>
                  </a:txBody>
                  <a:tcPr marL="4763" marR="4763" marT="4763" marB="0" anchor="ctr"/>
                </a:tc>
                <a:tc>
                  <a:txBody>
                    <a:bodyPr/>
                    <a:lstStyle/>
                    <a:p>
                      <a:pPr algn="just" rtl="0" fontAlgn="ctr"/>
                      <a:r>
                        <a:rPr lang="en-US" sz="1400" b="0" i="0" u="none" strike="noStrike" dirty="0">
                          <a:solidFill>
                            <a:srgbClr val="000000"/>
                          </a:solidFill>
                          <a:effectLst/>
                          <a:latin typeface="Garamond" panose="02020404030301010803" pitchFamily="18" charset="0"/>
                        </a:rPr>
                        <a:t>98%</a:t>
                      </a:r>
                    </a:p>
                  </a:txBody>
                  <a:tcPr marL="4763" marR="4763" marT="4763" marB="0" anchor="ctr"/>
                </a:tc>
                <a:tc>
                  <a:txBody>
                    <a:bodyPr/>
                    <a:lstStyle/>
                    <a:p>
                      <a:pPr algn="just" rtl="0" fontAlgn="ctr"/>
                      <a:r>
                        <a:rPr lang="en-US" sz="1400" b="0" i="0" u="none" strike="noStrike" dirty="0">
                          <a:solidFill>
                            <a:srgbClr val="000000"/>
                          </a:solidFill>
                          <a:effectLst/>
                          <a:latin typeface="Garamond" panose="02020404030301010803" pitchFamily="18" charset="0"/>
                        </a:rPr>
                        <a:t>100%</a:t>
                      </a:r>
                    </a:p>
                  </a:txBody>
                  <a:tcPr marL="4763" marR="4763" marT="4763" marB="0" anchor="ctr"/>
                </a:tc>
                <a:tc>
                  <a:txBody>
                    <a:bodyPr/>
                    <a:lstStyle/>
                    <a:p>
                      <a:pPr algn="just" rtl="0" fontAlgn="ctr"/>
                      <a:r>
                        <a:rPr lang="en-US" sz="1400" b="0" i="0" u="none" strike="noStrike" dirty="0">
                          <a:solidFill>
                            <a:srgbClr val="000000"/>
                          </a:solidFill>
                          <a:effectLst/>
                          <a:latin typeface="Garamond" panose="02020404030301010803" pitchFamily="18" charset="0"/>
                        </a:rPr>
                        <a:t>96%</a:t>
                      </a:r>
                    </a:p>
                  </a:txBody>
                  <a:tcPr marL="4763" marR="4763" marT="4763" marB="0" anchor="ctr"/>
                </a:tc>
                <a:tc>
                  <a:txBody>
                    <a:bodyPr/>
                    <a:lstStyle/>
                    <a:p>
                      <a:pPr algn="just" rtl="0" fontAlgn="ctr"/>
                      <a:r>
                        <a:rPr lang="en-US" sz="1400" b="0" i="0" u="none" strike="noStrike" dirty="0">
                          <a:solidFill>
                            <a:srgbClr val="000000"/>
                          </a:solidFill>
                          <a:effectLst/>
                          <a:latin typeface="Garamond" panose="02020404030301010803" pitchFamily="18" charset="0"/>
                        </a:rPr>
                        <a:t>100%</a:t>
                      </a:r>
                    </a:p>
                  </a:txBody>
                  <a:tcPr marL="4763" marR="4763" marT="4763" marB="0" anchor="ctr"/>
                </a:tc>
                <a:tc>
                  <a:txBody>
                    <a:bodyPr/>
                    <a:lstStyle/>
                    <a:p>
                      <a:pPr algn="just" rtl="0" fontAlgn="ctr"/>
                      <a:r>
                        <a:rPr lang="en-US" sz="1400" b="0" i="0" u="none" strike="noStrike" dirty="0">
                          <a:solidFill>
                            <a:srgbClr val="000000"/>
                          </a:solidFill>
                          <a:effectLst/>
                          <a:latin typeface="Garamond" panose="02020404030301010803" pitchFamily="18" charset="0"/>
                        </a:rPr>
                        <a:t>97%</a:t>
                      </a:r>
                    </a:p>
                  </a:txBody>
                  <a:tcPr marL="4763" marR="4763" marT="4763" marB="0" anchor="ctr"/>
                </a:tc>
                <a:tc>
                  <a:txBody>
                    <a:bodyPr/>
                    <a:lstStyle/>
                    <a:p>
                      <a:pPr algn="just" rtl="0" fontAlgn="ctr"/>
                      <a:r>
                        <a:rPr lang="en-US" sz="1400" b="0" i="0" u="none" strike="noStrike" dirty="0">
                          <a:solidFill>
                            <a:srgbClr val="000000"/>
                          </a:solidFill>
                          <a:effectLst/>
                          <a:latin typeface="Garamond" panose="02020404030301010803" pitchFamily="18" charset="0"/>
                        </a:rPr>
                        <a:t>98%</a:t>
                      </a:r>
                    </a:p>
                  </a:txBody>
                  <a:tcPr marL="4763" marR="4763" marT="4763" marB="0" anchor="ctr"/>
                </a:tc>
                <a:extLst>
                  <a:ext uri="{0D108BD9-81ED-4DB2-BD59-A6C34878D82A}">
                    <a16:rowId xmlns:a16="http://schemas.microsoft.com/office/drawing/2014/main" val="10002"/>
                  </a:ext>
                </a:extLst>
              </a:tr>
              <a:tr h="264025">
                <a:tc>
                  <a:txBody>
                    <a:bodyPr/>
                    <a:lstStyle/>
                    <a:p>
                      <a:pPr algn="just" rtl="0" fontAlgn="ctr"/>
                      <a:r>
                        <a:rPr lang="en-US" sz="1400" b="1" i="0" u="none" strike="noStrike" dirty="0">
                          <a:solidFill>
                            <a:srgbClr val="000000"/>
                          </a:solidFill>
                          <a:effectLst/>
                          <a:latin typeface="Garamond" panose="02020404030301010803" pitchFamily="18" charset="0"/>
                        </a:rPr>
                        <a:t>Energy</a:t>
                      </a:r>
                    </a:p>
                  </a:txBody>
                  <a:tcPr marL="4763" marR="4763" marT="4763" marB="0" anchor="ctr"/>
                </a:tc>
                <a:tc>
                  <a:txBody>
                    <a:bodyPr/>
                    <a:lstStyle/>
                    <a:p>
                      <a:pPr algn="just" rtl="0" fontAlgn="ctr"/>
                      <a:r>
                        <a:rPr lang="en-US" sz="1400" b="0" i="0" u="none" strike="noStrike" dirty="0">
                          <a:solidFill>
                            <a:srgbClr val="000000"/>
                          </a:solidFill>
                          <a:effectLst/>
                          <a:latin typeface="Garamond" panose="02020404030301010803" pitchFamily="18" charset="0"/>
                        </a:rPr>
                        <a:t>98%</a:t>
                      </a:r>
                    </a:p>
                  </a:txBody>
                  <a:tcPr marL="4763" marR="4763" marT="4763" marB="0" anchor="ctr"/>
                </a:tc>
                <a:tc>
                  <a:txBody>
                    <a:bodyPr/>
                    <a:lstStyle/>
                    <a:p>
                      <a:pPr algn="just" rtl="0" fontAlgn="ctr"/>
                      <a:r>
                        <a:rPr lang="en-US" sz="1400" b="0" i="0" u="none" strike="noStrike" dirty="0">
                          <a:solidFill>
                            <a:srgbClr val="000000"/>
                          </a:solidFill>
                          <a:effectLst/>
                          <a:latin typeface="Garamond" panose="02020404030301010803" pitchFamily="18" charset="0"/>
                        </a:rPr>
                        <a:t>100%</a:t>
                      </a:r>
                    </a:p>
                  </a:txBody>
                  <a:tcPr marL="4763" marR="4763" marT="4763" marB="0" anchor="ctr"/>
                </a:tc>
                <a:tc>
                  <a:txBody>
                    <a:bodyPr/>
                    <a:lstStyle/>
                    <a:p>
                      <a:pPr algn="just" rtl="0" fontAlgn="ctr"/>
                      <a:r>
                        <a:rPr lang="en-US" sz="1400" b="0" i="0" u="none" strike="noStrike" dirty="0">
                          <a:solidFill>
                            <a:srgbClr val="000000"/>
                          </a:solidFill>
                          <a:effectLst/>
                          <a:latin typeface="Garamond" panose="02020404030301010803" pitchFamily="18" charset="0"/>
                        </a:rPr>
                        <a:t>88%</a:t>
                      </a:r>
                    </a:p>
                  </a:txBody>
                  <a:tcPr marL="4763" marR="4763" marT="4763" marB="0" anchor="ctr"/>
                </a:tc>
                <a:tc>
                  <a:txBody>
                    <a:bodyPr/>
                    <a:lstStyle/>
                    <a:p>
                      <a:pPr algn="just" rtl="0" fontAlgn="ctr"/>
                      <a:r>
                        <a:rPr lang="en-US" sz="1400" b="0" i="0" u="none" strike="noStrike" dirty="0">
                          <a:solidFill>
                            <a:srgbClr val="000000"/>
                          </a:solidFill>
                          <a:effectLst/>
                          <a:latin typeface="Garamond" panose="02020404030301010803" pitchFamily="18" charset="0"/>
                        </a:rPr>
                        <a:t>90%</a:t>
                      </a:r>
                    </a:p>
                  </a:txBody>
                  <a:tcPr marL="4763" marR="4763" marT="4763" marB="0" anchor="ctr"/>
                </a:tc>
                <a:tc>
                  <a:txBody>
                    <a:bodyPr/>
                    <a:lstStyle/>
                    <a:p>
                      <a:pPr algn="just" rtl="0" fontAlgn="ctr"/>
                      <a:r>
                        <a:rPr lang="en-US" sz="1400" b="0" i="0" u="none" strike="noStrike" dirty="0">
                          <a:solidFill>
                            <a:srgbClr val="000000"/>
                          </a:solidFill>
                          <a:effectLst/>
                          <a:latin typeface="Garamond" panose="02020404030301010803" pitchFamily="18" charset="0"/>
                        </a:rPr>
                        <a:t>97%</a:t>
                      </a:r>
                    </a:p>
                  </a:txBody>
                  <a:tcPr marL="4763" marR="4763" marT="4763" marB="0" anchor="ctr"/>
                </a:tc>
                <a:tc>
                  <a:txBody>
                    <a:bodyPr/>
                    <a:lstStyle/>
                    <a:p>
                      <a:pPr algn="just" rtl="0" fontAlgn="ctr"/>
                      <a:r>
                        <a:rPr lang="en-US" sz="1400" b="0" i="0" u="none" strike="noStrike" dirty="0">
                          <a:solidFill>
                            <a:srgbClr val="000000"/>
                          </a:solidFill>
                          <a:effectLst/>
                          <a:latin typeface="Garamond" panose="02020404030301010803" pitchFamily="18" charset="0"/>
                        </a:rPr>
                        <a:t>95%</a:t>
                      </a:r>
                    </a:p>
                  </a:txBody>
                  <a:tcPr marL="4763" marR="4763" marT="4763" marB="0" anchor="ctr"/>
                </a:tc>
                <a:extLst>
                  <a:ext uri="{0D108BD9-81ED-4DB2-BD59-A6C34878D82A}">
                    <a16:rowId xmlns:a16="http://schemas.microsoft.com/office/drawing/2014/main" val="10003"/>
                  </a:ext>
                </a:extLst>
              </a:tr>
              <a:tr h="264025">
                <a:tc>
                  <a:txBody>
                    <a:bodyPr/>
                    <a:lstStyle/>
                    <a:p>
                      <a:pPr algn="just" rtl="0" fontAlgn="ctr"/>
                      <a:r>
                        <a:rPr lang="en-US" sz="1400" b="1" i="0" u="none" strike="noStrike" dirty="0">
                          <a:solidFill>
                            <a:srgbClr val="000000"/>
                          </a:solidFill>
                          <a:effectLst/>
                          <a:latin typeface="Garamond" panose="02020404030301010803" pitchFamily="18" charset="0"/>
                        </a:rPr>
                        <a:t>Food Security</a:t>
                      </a:r>
                    </a:p>
                  </a:txBody>
                  <a:tcPr marL="4763" marR="4763" marT="4763" marB="0" anchor="ctr"/>
                </a:tc>
                <a:tc>
                  <a:txBody>
                    <a:bodyPr/>
                    <a:lstStyle/>
                    <a:p>
                      <a:pPr algn="just" rtl="0" fontAlgn="ctr"/>
                      <a:r>
                        <a:rPr lang="en-US" sz="1400" b="0" i="0" u="none" strike="noStrike" dirty="0">
                          <a:solidFill>
                            <a:srgbClr val="000000"/>
                          </a:solidFill>
                          <a:effectLst/>
                          <a:latin typeface="Garamond" panose="02020404030301010803" pitchFamily="18" charset="0"/>
                        </a:rPr>
                        <a:t>98%</a:t>
                      </a:r>
                    </a:p>
                  </a:txBody>
                  <a:tcPr marL="4763" marR="4763" marT="4763" marB="0" anchor="ctr"/>
                </a:tc>
                <a:tc>
                  <a:txBody>
                    <a:bodyPr/>
                    <a:lstStyle/>
                    <a:p>
                      <a:pPr algn="just" rtl="0" fontAlgn="ctr"/>
                      <a:r>
                        <a:rPr lang="en-US" sz="1400" b="0" i="0" u="none" strike="noStrike" dirty="0">
                          <a:solidFill>
                            <a:srgbClr val="000000"/>
                          </a:solidFill>
                          <a:effectLst/>
                          <a:latin typeface="Garamond" panose="02020404030301010803" pitchFamily="18" charset="0"/>
                        </a:rPr>
                        <a:t>100%</a:t>
                      </a:r>
                    </a:p>
                  </a:txBody>
                  <a:tcPr marL="4763" marR="4763" marT="4763" marB="0" anchor="ctr"/>
                </a:tc>
                <a:tc>
                  <a:txBody>
                    <a:bodyPr/>
                    <a:lstStyle/>
                    <a:p>
                      <a:pPr algn="just" rtl="0" fontAlgn="ctr"/>
                      <a:r>
                        <a:rPr lang="en-US" sz="1400" b="0" i="0" u="none" strike="noStrike" dirty="0">
                          <a:solidFill>
                            <a:srgbClr val="000000"/>
                          </a:solidFill>
                          <a:effectLst/>
                          <a:latin typeface="Garamond" panose="02020404030301010803" pitchFamily="18" charset="0"/>
                        </a:rPr>
                        <a:t>83%</a:t>
                      </a:r>
                    </a:p>
                  </a:txBody>
                  <a:tcPr marL="4763" marR="4763" marT="4763" marB="0" anchor="ctr"/>
                </a:tc>
                <a:tc>
                  <a:txBody>
                    <a:bodyPr/>
                    <a:lstStyle/>
                    <a:p>
                      <a:pPr algn="just" rtl="0" fontAlgn="ctr"/>
                      <a:r>
                        <a:rPr lang="en-US" sz="1400" b="0" i="0" u="none" strike="noStrike" dirty="0">
                          <a:solidFill>
                            <a:srgbClr val="000000"/>
                          </a:solidFill>
                          <a:effectLst/>
                          <a:latin typeface="Garamond" panose="02020404030301010803" pitchFamily="18" charset="0"/>
                        </a:rPr>
                        <a:t>100%</a:t>
                      </a:r>
                    </a:p>
                  </a:txBody>
                  <a:tcPr marL="4763" marR="4763" marT="4763" marB="0" anchor="ctr"/>
                </a:tc>
                <a:tc>
                  <a:txBody>
                    <a:bodyPr/>
                    <a:lstStyle/>
                    <a:p>
                      <a:pPr algn="just" rtl="0" fontAlgn="ctr"/>
                      <a:r>
                        <a:rPr lang="en-US" sz="1400" b="0" i="0" u="none" strike="noStrike" dirty="0">
                          <a:solidFill>
                            <a:srgbClr val="000000"/>
                          </a:solidFill>
                          <a:effectLst/>
                          <a:latin typeface="Garamond" panose="02020404030301010803" pitchFamily="18" charset="0"/>
                        </a:rPr>
                        <a:t>91%</a:t>
                      </a:r>
                    </a:p>
                  </a:txBody>
                  <a:tcPr marL="4763" marR="4763" marT="4763" marB="0" anchor="ctr"/>
                </a:tc>
                <a:tc>
                  <a:txBody>
                    <a:bodyPr/>
                    <a:lstStyle/>
                    <a:p>
                      <a:pPr algn="just" rtl="0" fontAlgn="ctr"/>
                      <a:r>
                        <a:rPr lang="en-US" sz="1400" b="0" i="0" u="none" strike="noStrike" dirty="0">
                          <a:solidFill>
                            <a:srgbClr val="000000"/>
                          </a:solidFill>
                          <a:effectLst/>
                          <a:latin typeface="Garamond" panose="02020404030301010803" pitchFamily="18" charset="0"/>
                        </a:rPr>
                        <a:t>94%</a:t>
                      </a:r>
                    </a:p>
                  </a:txBody>
                  <a:tcPr marL="4763" marR="4763" marT="4763" marB="0" anchor="ctr"/>
                </a:tc>
                <a:extLst>
                  <a:ext uri="{0D108BD9-81ED-4DB2-BD59-A6C34878D82A}">
                    <a16:rowId xmlns:a16="http://schemas.microsoft.com/office/drawing/2014/main" val="10004"/>
                  </a:ext>
                </a:extLst>
              </a:tr>
              <a:tr h="264025">
                <a:tc>
                  <a:txBody>
                    <a:bodyPr/>
                    <a:lstStyle/>
                    <a:p>
                      <a:pPr algn="just" rtl="0" fontAlgn="ctr"/>
                      <a:r>
                        <a:rPr lang="en-US" sz="1400" b="1" i="0" u="none" strike="noStrike" dirty="0">
                          <a:solidFill>
                            <a:srgbClr val="000000"/>
                          </a:solidFill>
                          <a:effectLst/>
                          <a:latin typeface="Garamond" panose="02020404030301010803" pitchFamily="18" charset="0"/>
                        </a:rPr>
                        <a:t>Sustainable Cities</a:t>
                      </a:r>
                    </a:p>
                  </a:txBody>
                  <a:tcPr marL="4763" marR="4763" marT="4763" marB="0" anchor="ctr"/>
                </a:tc>
                <a:tc>
                  <a:txBody>
                    <a:bodyPr/>
                    <a:lstStyle/>
                    <a:p>
                      <a:pPr algn="just" rtl="0" fontAlgn="ctr"/>
                      <a:r>
                        <a:rPr lang="en-US" sz="1400" b="0" i="0" u="none" strike="noStrike" dirty="0">
                          <a:solidFill>
                            <a:srgbClr val="000000"/>
                          </a:solidFill>
                          <a:effectLst/>
                          <a:latin typeface="Garamond" panose="02020404030301010803" pitchFamily="18" charset="0"/>
                        </a:rPr>
                        <a:t>96%</a:t>
                      </a:r>
                    </a:p>
                  </a:txBody>
                  <a:tcPr marL="4763" marR="4763" marT="4763" marB="0" anchor="ctr"/>
                </a:tc>
                <a:tc>
                  <a:txBody>
                    <a:bodyPr/>
                    <a:lstStyle/>
                    <a:p>
                      <a:pPr algn="just" rtl="0" fontAlgn="ctr"/>
                      <a:r>
                        <a:rPr lang="en-US" sz="1400" b="0" i="0" u="none" strike="noStrike" dirty="0">
                          <a:solidFill>
                            <a:srgbClr val="000000"/>
                          </a:solidFill>
                          <a:effectLst/>
                          <a:latin typeface="Garamond" panose="02020404030301010803" pitchFamily="18" charset="0"/>
                        </a:rPr>
                        <a:t>94%</a:t>
                      </a:r>
                    </a:p>
                  </a:txBody>
                  <a:tcPr marL="4763" marR="4763" marT="4763" marB="0" anchor="ctr"/>
                </a:tc>
                <a:tc>
                  <a:txBody>
                    <a:bodyPr/>
                    <a:lstStyle/>
                    <a:p>
                      <a:pPr algn="just" rtl="0" fontAlgn="ctr"/>
                      <a:r>
                        <a:rPr lang="en-US" sz="1400" b="0" i="0" u="none" strike="noStrike" dirty="0">
                          <a:solidFill>
                            <a:srgbClr val="000000"/>
                          </a:solidFill>
                          <a:effectLst/>
                          <a:latin typeface="Garamond" panose="02020404030301010803" pitchFamily="18" charset="0"/>
                        </a:rPr>
                        <a:t>83%</a:t>
                      </a:r>
                    </a:p>
                  </a:txBody>
                  <a:tcPr marL="4763" marR="4763" marT="4763" marB="0" anchor="ctr"/>
                </a:tc>
                <a:tc>
                  <a:txBody>
                    <a:bodyPr/>
                    <a:lstStyle/>
                    <a:p>
                      <a:pPr algn="just" rtl="0" fontAlgn="ctr"/>
                      <a:r>
                        <a:rPr lang="en-US" sz="1400" b="0" i="0" u="none" strike="noStrike" dirty="0">
                          <a:solidFill>
                            <a:srgbClr val="000000"/>
                          </a:solidFill>
                          <a:effectLst/>
                          <a:latin typeface="Garamond" panose="02020404030301010803" pitchFamily="18" charset="0"/>
                        </a:rPr>
                        <a:t>80%</a:t>
                      </a:r>
                    </a:p>
                  </a:txBody>
                  <a:tcPr marL="4763" marR="4763" marT="4763" marB="0" anchor="ctr"/>
                </a:tc>
                <a:tc>
                  <a:txBody>
                    <a:bodyPr/>
                    <a:lstStyle/>
                    <a:p>
                      <a:pPr algn="just" rtl="0" fontAlgn="ctr"/>
                      <a:r>
                        <a:rPr lang="en-US" sz="1400" b="0" i="0" u="none" strike="noStrike" dirty="0">
                          <a:solidFill>
                            <a:srgbClr val="000000"/>
                          </a:solidFill>
                          <a:effectLst/>
                          <a:latin typeface="Garamond" panose="02020404030301010803" pitchFamily="18" charset="0"/>
                        </a:rPr>
                        <a:t>94%</a:t>
                      </a:r>
                    </a:p>
                  </a:txBody>
                  <a:tcPr marL="4763" marR="4763" marT="4763" marB="0" anchor="ctr"/>
                </a:tc>
                <a:tc>
                  <a:txBody>
                    <a:bodyPr/>
                    <a:lstStyle/>
                    <a:p>
                      <a:pPr algn="just" rtl="0" fontAlgn="ctr"/>
                      <a:r>
                        <a:rPr lang="en-US" sz="1400" b="0" i="0" u="none" strike="noStrike" dirty="0">
                          <a:solidFill>
                            <a:srgbClr val="000000"/>
                          </a:solidFill>
                          <a:effectLst/>
                          <a:latin typeface="Garamond" panose="02020404030301010803" pitchFamily="18" charset="0"/>
                        </a:rPr>
                        <a:t>91%</a:t>
                      </a:r>
                    </a:p>
                  </a:txBody>
                  <a:tcPr marL="4763" marR="4763" marT="4763" marB="0" anchor="ctr"/>
                </a:tc>
                <a:extLst>
                  <a:ext uri="{0D108BD9-81ED-4DB2-BD59-A6C34878D82A}">
                    <a16:rowId xmlns:a16="http://schemas.microsoft.com/office/drawing/2014/main" val="10005"/>
                  </a:ext>
                </a:extLst>
              </a:tr>
              <a:tr h="264025">
                <a:tc>
                  <a:txBody>
                    <a:bodyPr/>
                    <a:lstStyle/>
                    <a:p>
                      <a:pPr algn="just" rtl="0" fontAlgn="ctr"/>
                      <a:r>
                        <a:rPr lang="en-US" sz="1400" b="1" i="0" u="none" strike="noStrike" dirty="0">
                          <a:solidFill>
                            <a:srgbClr val="000000"/>
                          </a:solidFill>
                          <a:effectLst/>
                          <a:latin typeface="Garamond" panose="02020404030301010803" pitchFamily="18" charset="0"/>
                        </a:rPr>
                        <a:t>Environmental and Water Security</a:t>
                      </a:r>
                    </a:p>
                  </a:txBody>
                  <a:tcPr marL="4763" marR="4763" marT="4763" marB="0" anchor="ctr"/>
                </a:tc>
                <a:tc>
                  <a:txBody>
                    <a:bodyPr/>
                    <a:lstStyle/>
                    <a:p>
                      <a:pPr algn="just" rtl="0" fontAlgn="ctr"/>
                      <a:r>
                        <a:rPr lang="en-US" sz="1400" b="0" i="0" u="none" strike="noStrike" dirty="0">
                          <a:solidFill>
                            <a:srgbClr val="000000"/>
                          </a:solidFill>
                          <a:effectLst/>
                          <a:latin typeface="Garamond" panose="02020404030301010803" pitchFamily="18" charset="0"/>
                        </a:rPr>
                        <a:t>94%</a:t>
                      </a:r>
                    </a:p>
                  </a:txBody>
                  <a:tcPr marL="4763" marR="4763" marT="4763" marB="0" anchor="ctr"/>
                </a:tc>
                <a:tc>
                  <a:txBody>
                    <a:bodyPr/>
                    <a:lstStyle/>
                    <a:p>
                      <a:pPr algn="just" rtl="0" fontAlgn="ctr"/>
                      <a:r>
                        <a:rPr lang="en-US" sz="1400" b="0" i="0" u="none" strike="noStrike" dirty="0">
                          <a:solidFill>
                            <a:srgbClr val="000000"/>
                          </a:solidFill>
                          <a:effectLst/>
                          <a:latin typeface="Garamond" panose="02020404030301010803" pitchFamily="18" charset="0"/>
                        </a:rPr>
                        <a:t>100%</a:t>
                      </a:r>
                    </a:p>
                  </a:txBody>
                  <a:tcPr marL="4763" marR="4763" marT="4763" marB="0" anchor="ctr"/>
                </a:tc>
                <a:tc>
                  <a:txBody>
                    <a:bodyPr/>
                    <a:lstStyle/>
                    <a:p>
                      <a:pPr algn="just" rtl="0" fontAlgn="ctr"/>
                      <a:r>
                        <a:rPr lang="en-US" sz="1400" b="0" i="0" u="none" strike="noStrike" dirty="0">
                          <a:solidFill>
                            <a:srgbClr val="000000"/>
                          </a:solidFill>
                          <a:effectLst/>
                          <a:latin typeface="Garamond" panose="02020404030301010803" pitchFamily="18" charset="0"/>
                        </a:rPr>
                        <a:t>58%</a:t>
                      </a:r>
                    </a:p>
                  </a:txBody>
                  <a:tcPr marL="4763" marR="4763" marT="4763" marB="0" anchor="ctr"/>
                </a:tc>
                <a:tc>
                  <a:txBody>
                    <a:bodyPr/>
                    <a:lstStyle/>
                    <a:p>
                      <a:pPr algn="just" rtl="0" fontAlgn="ctr"/>
                      <a:r>
                        <a:rPr lang="en-US" sz="1400" b="0" i="0" u="none" strike="noStrike" dirty="0">
                          <a:solidFill>
                            <a:srgbClr val="000000"/>
                          </a:solidFill>
                          <a:effectLst/>
                          <a:latin typeface="Garamond" panose="02020404030301010803" pitchFamily="18" charset="0"/>
                        </a:rPr>
                        <a:t>95%</a:t>
                      </a:r>
                    </a:p>
                  </a:txBody>
                  <a:tcPr marL="4763" marR="4763" marT="4763" marB="0" anchor="ctr"/>
                </a:tc>
                <a:tc>
                  <a:txBody>
                    <a:bodyPr/>
                    <a:lstStyle/>
                    <a:p>
                      <a:pPr algn="just" rtl="0" fontAlgn="ctr"/>
                      <a:r>
                        <a:rPr lang="en-US" sz="1400" b="0" i="0" u="none" strike="noStrike" dirty="0">
                          <a:solidFill>
                            <a:srgbClr val="000000"/>
                          </a:solidFill>
                          <a:effectLst/>
                          <a:latin typeface="Garamond" panose="02020404030301010803" pitchFamily="18" charset="0"/>
                        </a:rPr>
                        <a:t>91%</a:t>
                      </a:r>
                    </a:p>
                  </a:txBody>
                  <a:tcPr marL="4763" marR="4763" marT="4763" marB="0" anchor="ctr"/>
                </a:tc>
                <a:tc>
                  <a:txBody>
                    <a:bodyPr/>
                    <a:lstStyle/>
                    <a:p>
                      <a:pPr algn="just" rtl="0" fontAlgn="ctr"/>
                      <a:r>
                        <a:rPr lang="en-US" sz="1400" b="0" i="0" u="none" strike="noStrike" dirty="0">
                          <a:solidFill>
                            <a:srgbClr val="000000"/>
                          </a:solidFill>
                          <a:effectLst/>
                          <a:latin typeface="Garamond" panose="02020404030301010803" pitchFamily="18" charset="0"/>
                        </a:rPr>
                        <a:t>88%</a:t>
                      </a:r>
                    </a:p>
                  </a:txBody>
                  <a:tcPr marL="4763" marR="4763" marT="4763" marB="0" anchor="ctr"/>
                </a:tc>
                <a:extLst>
                  <a:ext uri="{0D108BD9-81ED-4DB2-BD59-A6C34878D82A}">
                    <a16:rowId xmlns:a16="http://schemas.microsoft.com/office/drawing/2014/main" val="10006"/>
                  </a:ext>
                </a:extLst>
              </a:tr>
              <a:tr h="264025">
                <a:tc>
                  <a:txBody>
                    <a:bodyPr/>
                    <a:lstStyle/>
                    <a:p>
                      <a:pPr algn="just" rtl="0" fontAlgn="ctr"/>
                      <a:r>
                        <a:rPr lang="en-US" sz="1400" b="1" i="0" u="none" strike="noStrike" dirty="0">
                          <a:solidFill>
                            <a:srgbClr val="000000"/>
                          </a:solidFill>
                          <a:effectLst/>
                          <a:latin typeface="Garamond" panose="02020404030301010803" pitchFamily="18" charset="0"/>
                        </a:rPr>
                        <a:t>Resilience</a:t>
                      </a:r>
                    </a:p>
                  </a:txBody>
                  <a:tcPr marL="4763" marR="4763" marT="4763" marB="0" anchor="ctr"/>
                </a:tc>
                <a:tc>
                  <a:txBody>
                    <a:bodyPr/>
                    <a:lstStyle/>
                    <a:p>
                      <a:pPr algn="just" rtl="0" fontAlgn="ctr"/>
                      <a:r>
                        <a:rPr lang="en-US" sz="1400" b="0" i="0" u="none" strike="noStrike" dirty="0">
                          <a:solidFill>
                            <a:srgbClr val="000000"/>
                          </a:solidFill>
                          <a:effectLst/>
                          <a:latin typeface="Garamond" panose="02020404030301010803" pitchFamily="18" charset="0"/>
                        </a:rPr>
                        <a:t>98%</a:t>
                      </a:r>
                    </a:p>
                  </a:txBody>
                  <a:tcPr marL="4763" marR="4763" marT="4763" marB="0" anchor="ctr"/>
                </a:tc>
                <a:tc>
                  <a:txBody>
                    <a:bodyPr/>
                    <a:lstStyle/>
                    <a:p>
                      <a:pPr algn="just" rtl="0" fontAlgn="ctr"/>
                      <a:r>
                        <a:rPr lang="en-US" sz="1400" b="0" i="0" u="none" strike="noStrike" dirty="0">
                          <a:solidFill>
                            <a:srgbClr val="000000"/>
                          </a:solidFill>
                          <a:effectLst/>
                          <a:latin typeface="Garamond" panose="02020404030301010803" pitchFamily="18" charset="0"/>
                        </a:rPr>
                        <a:t>100%</a:t>
                      </a:r>
                    </a:p>
                  </a:txBody>
                  <a:tcPr marL="4763" marR="4763" marT="4763" marB="0" anchor="ctr"/>
                </a:tc>
                <a:tc>
                  <a:txBody>
                    <a:bodyPr/>
                    <a:lstStyle/>
                    <a:p>
                      <a:pPr algn="just" rtl="0" fontAlgn="ctr"/>
                      <a:r>
                        <a:rPr lang="en-US" sz="1400" b="0" i="0" u="none" strike="noStrike" dirty="0">
                          <a:solidFill>
                            <a:srgbClr val="000000"/>
                          </a:solidFill>
                          <a:effectLst/>
                          <a:latin typeface="Garamond" panose="02020404030301010803" pitchFamily="18" charset="0"/>
                        </a:rPr>
                        <a:t>63%</a:t>
                      </a:r>
                    </a:p>
                  </a:txBody>
                  <a:tcPr marL="4763" marR="4763" marT="4763" marB="0" anchor="ctr"/>
                </a:tc>
                <a:tc>
                  <a:txBody>
                    <a:bodyPr/>
                    <a:lstStyle/>
                    <a:p>
                      <a:pPr algn="just" rtl="0" fontAlgn="ctr"/>
                      <a:r>
                        <a:rPr lang="en-US" sz="1400" b="0" i="0" u="none" strike="noStrike" dirty="0">
                          <a:solidFill>
                            <a:srgbClr val="000000"/>
                          </a:solidFill>
                          <a:effectLst/>
                          <a:latin typeface="Garamond" panose="02020404030301010803" pitchFamily="18" charset="0"/>
                        </a:rPr>
                        <a:t>80%</a:t>
                      </a:r>
                    </a:p>
                  </a:txBody>
                  <a:tcPr marL="4763" marR="4763" marT="4763" marB="0" anchor="ctr"/>
                </a:tc>
                <a:tc>
                  <a:txBody>
                    <a:bodyPr/>
                    <a:lstStyle/>
                    <a:p>
                      <a:pPr algn="just" rtl="0" fontAlgn="ctr"/>
                      <a:r>
                        <a:rPr lang="en-US" sz="1400" b="0" i="0" u="none" strike="noStrike" dirty="0">
                          <a:solidFill>
                            <a:srgbClr val="000000"/>
                          </a:solidFill>
                          <a:effectLst/>
                          <a:latin typeface="Garamond" panose="02020404030301010803" pitchFamily="18" charset="0"/>
                        </a:rPr>
                        <a:t>91%</a:t>
                      </a:r>
                    </a:p>
                  </a:txBody>
                  <a:tcPr marL="4763" marR="4763" marT="4763" marB="0" anchor="ctr"/>
                </a:tc>
                <a:tc>
                  <a:txBody>
                    <a:bodyPr/>
                    <a:lstStyle/>
                    <a:p>
                      <a:pPr algn="just" rtl="0" fontAlgn="ctr"/>
                      <a:r>
                        <a:rPr lang="en-US" sz="1400" b="0" i="0" u="none" strike="noStrike" dirty="0">
                          <a:solidFill>
                            <a:srgbClr val="000000"/>
                          </a:solidFill>
                          <a:effectLst/>
                          <a:latin typeface="Garamond" panose="02020404030301010803" pitchFamily="18" charset="0"/>
                        </a:rPr>
                        <a:t>88%</a:t>
                      </a:r>
                    </a:p>
                  </a:txBody>
                  <a:tcPr marL="4763" marR="4763" marT="4763" marB="0" anchor="ctr"/>
                </a:tc>
                <a:extLst>
                  <a:ext uri="{0D108BD9-81ED-4DB2-BD59-A6C34878D82A}">
                    <a16:rowId xmlns:a16="http://schemas.microsoft.com/office/drawing/2014/main" val="10007"/>
                  </a:ext>
                </a:extLst>
              </a:tr>
              <a:tr h="264025">
                <a:tc>
                  <a:txBody>
                    <a:bodyPr/>
                    <a:lstStyle/>
                    <a:p>
                      <a:pPr algn="just" rtl="0" fontAlgn="ctr"/>
                      <a:r>
                        <a:rPr lang="en-US" sz="1400" b="1" i="0" u="none" strike="noStrike" dirty="0">
                          <a:solidFill>
                            <a:srgbClr val="000000"/>
                          </a:solidFill>
                          <a:effectLst/>
                          <a:latin typeface="Garamond" panose="02020404030301010803" pitchFamily="18" charset="0"/>
                        </a:rPr>
                        <a:t>Fisheries</a:t>
                      </a:r>
                    </a:p>
                  </a:txBody>
                  <a:tcPr marL="4763" marR="4763" marT="4763" marB="0" anchor="ctr"/>
                </a:tc>
                <a:tc>
                  <a:txBody>
                    <a:bodyPr/>
                    <a:lstStyle/>
                    <a:p>
                      <a:pPr algn="just" rtl="0" fontAlgn="ctr"/>
                      <a:r>
                        <a:rPr lang="en-US" sz="1400" b="0" i="0" u="none" strike="noStrike" dirty="0">
                          <a:solidFill>
                            <a:srgbClr val="000000"/>
                          </a:solidFill>
                          <a:effectLst/>
                          <a:latin typeface="Garamond" panose="02020404030301010803" pitchFamily="18" charset="0"/>
                        </a:rPr>
                        <a:t>75%</a:t>
                      </a:r>
                    </a:p>
                  </a:txBody>
                  <a:tcPr marL="4763" marR="4763" marT="4763" marB="0" anchor="ctr"/>
                </a:tc>
                <a:tc>
                  <a:txBody>
                    <a:bodyPr/>
                    <a:lstStyle/>
                    <a:p>
                      <a:pPr algn="just" rtl="0" fontAlgn="ctr"/>
                      <a:r>
                        <a:rPr lang="en-US" sz="1400" b="0" i="0" u="none" strike="noStrike" dirty="0">
                          <a:solidFill>
                            <a:srgbClr val="000000"/>
                          </a:solidFill>
                          <a:effectLst/>
                          <a:latin typeface="Garamond" panose="02020404030301010803" pitchFamily="18" charset="0"/>
                        </a:rPr>
                        <a:t>82%</a:t>
                      </a:r>
                    </a:p>
                  </a:txBody>
                  <a:tcPr marL="4763" marR="4763" marT="4763" marB="0" anchor="ctr"/>
                </a:tc>
                <a:tc>
                  <a:txBody>
                    <a:bodyPr/>
                    <a:lstStyle/>
                    <a:p>
                      <a:pPr algn="just" rtl="0" fontAlgn="ctr"/>
                      <a:r>
                        <a:rPr lang="en-US" sz="1400" b="0" i="0" u="none" strike="noStrike" dirty="0">
                          <a:solidFill>
                            <a:srgbClr val="000000"/>
                          </a:solidFill>
                          <a:effectLst/>
                          <a:latin typeface="Garamond" panose="02020404030301010803" pitchFamily="18" charset="0"/>
                        </a:rPr>
                        <a:t>67%</a:t>
                      </a:r>
                    </a:p>
                  </a:txBody>
                  <a:tcPr marL="4763" marR="4763" marT="4763" marB="0" anchor="ctr"/>
                </a:tc>
                <a:tc>
                  <a:txBody>
                    <a:bodyPr/>
                    <a:lstStyle/>
                    <a:p>
                      <a:pPr algn="just" rtl="0" fontAlgn="ctr"/>
                      <a:r>
                        <a:rPr lang="en-US" sz="1400" b="0" i="0" u="none" strike="noStrike" dirty="0">
                          <a:solidFill>
                            <a:srgbClr val="000000"/>
                          </a:solidFill>
                          <a:effectLst/>
                          <a:latin typeface="Garamond" panose="02020404030301010803" pitchFamily="18" charset="0"/>
                        </a:rPr>
                        <a:t>85%</a:t>
                      </a:r>
                    </a:p>
                  </a:txBody>
                  <a:tcPr marL="4763" marR="4763" marT="4763" marB="0" anchor="ctr"/>
                </a:tc>
                <a:tc>
                  <a:txBody>
                    <a:bodyPr/>
                    <a:lstStyle/>
                    <a:p>
                      <a:pPr algn="just" rtl="0" fontAlgn="ctr"/>
                      <a:r>
                        <a:rPr lang="en-US" sz="1400" b="0" i="0" u="none" strike="noStrike" dirty="0">
                          <a:solidFill>
                            <a:srgbClr val="000000"/>
                          </a:solidFill>
                          <a:effectLst/>
                          <a:latin typeface="Garamond" panose="02020404030301010803" pitchFamily="18" charset="0"/>
                        </a:rPr>
                        <a:t>85%</a:t>
                      </a:r>
                    </a:p>
                  </a:txBody>
                  <a:tcPr marL="4763" marR="4763" marT="4763" marB="0" anchor="ctr"/>
                </a:tc>
                <a:tc>
                  <a:txBody>
                    <a:bodyPr/>
                    <a:lstStyle/>
                    <a:p>
                      <a:pPr algn="just" rtl="0" fontAlgn="ctr"/>
                      <a:r>
                        <a:rPr lang="en-US" sz="1400" b="0" i="0" u="none" strike="noStrike" dirty="0">
                          <a:solidFill>
                            <a:srgbClr val="000000"/>
                          </a:solidFill>
                          <a:effectLst/>
                          <a:latin typeface="Garamond" panose="02020404030301010803" pitchFamily="18" charset="0"/>
                        </a:rPr>
                        <a:t>78%</a:t>
                      </a:r>
                    </a:p>
                  </a:txBody>
                  <a:tcPr marL="4763" marR="4763" marT="4763" marB="0" anchor="ctr"/>
                </a:tc>
                <a:extLst>
                  <a:ext uri="{0D108BD9-81ED-4DB2-BD59-A6C34878D82A}">
                    <a16:rowId xmlns:a16="http://schemas.microsoft.com/office/drawing/2014/main" val="10008"/>
                  </a:ext>
                </a:extLst>
              </a:tr>
              <a:tr h="264025">
                <a:tc>
                  <a:txBody>
                    <a:bodyPr/>
                    <a:lstStyle/>
                    <a:p>
                      <a:pPr algn="just" rtl="0" fontAlgn="ctr"/>
                      <a:r>
                        <a:rPr lang="en-US" sz="1400" b="1" i="0" u="none" strike="noStrike" dirty="0">
                          <a:solidFill>
                            <a:srgbClr val="000000"/>
                          </a:solidFill>
                          <a:effectLst/>
                          <a:latin typeface="Garamond" panose="02020404030301010803" pitchFamily="18" charset="0"/>
                        </a:rPr>
                        <a:t>Natural Capital</a:t>
                      </a:r>
                    </a:p>
                  </a:txBody>
                  <a:tcPr marL="4763" marR="4763" marT="4763" marB="0" anchor="ctr"/>
                </a:tc>
                <a:tc>
                  <a:txBody>
                    <a:bodyPr/>
                    <a:lstStyle/>
                    <a:p>
                      <a:pPr algn="just" rtl="0" fontAlgn="ctr"/>
                      <a:r>
                        <a:rPr lang="en-US" sz="1400" b="0" i="0" u="none" strike="noStrike" dirty="0">
                          <a:solidFill>
                            <a:srgbClr val="000000"/>
                          </a:solidFill>
                          <a:effectLst/>
                          <a:latin typeface="Garamond" panose="02020404030301010803" pitchFamily="18" charset="0"/>
                        </a:rPr>
                        <a:t>73%</a:t>
                      </a:r>
                    </a:p>
                  </a:txBody>
                  <a:tcPr marL="4763" marR="4763" marT="4763" marB="0" anchor="ctr"/>
                </a:tc>
                <a:tc>
                  <a:txBody>
                    <a:bodyPr/>
                    <a:lstStyle/>
                    <a:p>
                      <a:pPr algn="just" rtl="0" fontAlgn="ctr"/>
                      <a:r>
                        <a:rPr lang="en-US" sz="1400" b="0" i="0" u="none" strike="noStrike" dirty="0">
                          <a:solidFill>
                            <a:srgbClr val="000000"/>
                          </a:solidFill>
                          <a:effectLst/>
                          <a:latin typeface="Garamond" panose="02020404030301010803" pitchFamily="18" charset="0"/>
                        </a:rPr>
                        <a:t>76%</a:t>
                      </a:r>
                    </a:p>
                  </a:txBody>
                  <a:tcPr marL="4763" marR="4763" marT="4763" marB="0" anchor="ctr"/>
                </a:tc>
                <a:tc>
                  <a:txBody>
                    <a:bodyPr/>
                    <a:lstStyle/>
                    <a:p>
                      <a:pPr algn="just" rtl="0" fontAlgn="ctr"/>
                      <a:r>
                        <a:rPr lang="en-US" sz="1400" b="0" i="0" u="none" strike="noStrike" dirty="0">
                          <a:solidFill>
                            <a:srgbClr val="000000"/>
                          </a:solidFill>
                          <a:effectLst/>
                          <a:latin typeface="Garamond" panose="02020404030301010803" pitchFamily="18" charset="0"/>
                        </a:rPr>
                        <a:t>50%</a:t>
                      </a:r>
                    </a:p>
                  </a:txBody>
                  <a:tcPr marL="4763" marR="4763" marT="4763" marB="0" anchor="ctr"/>
                </a:tc>
                <a:tc>
                  <a:txBody>
                    <a:bodyPr/>
                    <a:lstStyle/>
                    <a:p>
                      <a:pPr algn="just" rtl="0" fontAlgn="ctr"/>
                      <a:r>
                        <a:rPr lang="en-US" sz="1400" b="0" i="0" u="none" strike="noStrike" dirty="0">
                          <a:solidFill>
                            <a:srgbClr val="000000"/>
                          </a:solidFill>
                          <a:effectLst/>
                          <a:latin typeface="Garamond" panose="02020404030301010803" pitchFamily="18" charset="0"/>
                        </a:rPr>
                        <a:t>85%</a:t>
                      </a:r>
                    </a:p>
                  </a:txBody>
                  <a:tcPr marL="4763" marR="4763" marT="4763" marB="0" anchor="ctr"/>
                </a:tc>
                <a:tc>
                  <a:txBody>
                    <a:bodyPr/>
                    <a:lstStyle/>
                    <a:p>
                      <a:pPr algn="just" rtl="0" fontAlgn="ctr"/>
                      <a:r>
                        <a:rPr lang="en-US" sz="1400" b="0" i="0" u="none" strike="noStrike" dirty="0">
                          <a:solidFill>
                            <a:srgbClr val="000000"/>
                          </a:solidFill>
                          <a:effectLst/>
                          <a:latin typeface="Garamond" panose="02020404030301010803" pitchFamily="18" charset="0"/>
                        </a:rPr>
                        <a:t>71%</a:t>
                      </a:r>
                    </a:p>
                  </a:txBody>
                  <a:tcPr marL="4763" marR="4763" marT="4763" marB="0" anchor="ctr"/>
                </a:tc>
                <a:tc>
                  <a:txBody>
                    <a:bodyPr/>
                    <a:lstStyle/>
                    <a:p>
                      <a:pPr algn="just" rtl="0" fontAlgn="ctr"/>
                      <a:r>
                        <a:rPr lang="en-US" sz="1400" b="0" i="0" u="none" strike="noStrike" dirty="0">
                          <a:solidFill>
                            <a:srgbClr val="000000"/>
                          </a:solidFill>
                          <a:effectLst/>
                          <a:latin typeface="Garamond" panose="02020404030301010803" pitchFamily="18" charset="0"/>
                        </a:rPr>
                        <a:t>71%</a:t>
                      </a:r>
                    </a:p>
                  </a:txBody>
                  <a:tcPr marL="4763" marR="4763" marT="4763" marB="0" anchor="ctr"/>
                </a:tc>
                <a:extLst>
                  <a:ext uri="{0D108BD9-81ED-4DB2-BD59-A6C34878D82A}">
                    <a16:rowId xmlns:a16="http://schemas.microsoft.com/office/drawing/2014/main" val="10009"/>
                  </a:ext>
                </a:extLst>
              </a:tr>
              <a:tr h="264025">
                <a:tc>
                  <a:txBody>
                    <a:bodyPr/>
                    <a:lstStyle/>
                    <a:p>
                      <a:pPr algn="just" rtl="0" fontAlgn="ctr"/>
                      <a:r>
                        <a:rPr lang="en-US" sz="1400" b="1" i="0" u="none" strike="noStrike" dirty="0">
                          <a:solidFill>
                            <a:srgbClr val="000000"/>
                          </a:solidFill>
                          <a:effectLst/>
                          <a:latin typeface="Garamond" panose="02020404030301010803" pitchFamily="18" charset="0"/>
                        </a:rPr>
                        <a:t>Healthy Oceans and Coastal Systems</a:t>
                      </a:r>
                    </a:p>
                  </a:txBody>
                  <a:tcPr marL="4763" marR="4763" marT="4763" marB="0" anchor="ctr"/>
                </a:tc>
                <a:tc>
                  <a:txBody>
                    <a:bodyPr/>
                    <a:lstStyle/>
                    <a:p>
                      <a:pPr algn="just" rtl="0" fontAlgn="ctr"/>
                      <a:r>
                        <a:rPr lang="en-US" sz="1400" b="0" i="0" u="none" strike="noStrike" dirty="0">
                          <a:solidFill>
                            <a:srgbClr val="000000"/>
                          </a:solidFill>
                          <a:effectLst/>
                          <a:latin typeface="Garamond" panose="02020404030301010803" pitchFamily="18" charset="0"/>
                        </a:rPr>
                        <a:t>58%</a:t>
                      </a:r>
                    </a:p>
                  </a:txBody>
                  <a:tcPr marL="4763" marR="4763" marT="4763" marB="0" anchor="ctr"/>
                </a:tc>
                <a:tc>
                  <a:txBody>
                    <a:bodyPr/>
                    <a:lstStyle/>
                    <a:p>
                      <a:pPr algn="just" rtl="0" fontAlgn="ctr"/>
                      <a:r>
                        <a:rPr lang="en-US" sz="1400" b="0" i="0" u="none" strike="noStrike" dirty="0">
                          <a:solidFill>
                            <a:srgbClr val="000000"/>
                          </a:solidFill>
                          <a:effectLst/>
                          <a:latin typeface="Garamond" panose="02020404030301010803" pitchFamily="18" charset="0"/>
                        </a:rPr>
                        <a:t>71%</a:t>
                      </a:r>
                    </a:p>
                  </a:txBody>
                  <a:tcPr marL="4763" marR="4763" marT="4763" marB="0" anchor="ctr"/>
                </a:tc>
                <a:tc>
                  <a:txBody>
                    <a:bodyPr/>
                    <a:lstStyle/>
                    <a:p>
                      <a:pPr algn="just" rtl="0" fontAlgn="ctr"/>
                      <a:r>
                        <a:rPr lang="en-US" sz="1400" b="0" i="0" u="none" strike="noStrike" dirty="0">
                          <a:solidFill>
                            <a:srgbClr val="000000"/>
                          </a:solidFill>
                          <a:effectLst/>
                          <a:latin typeface="Garamond" panose="02020404030301010803" pitchFamily="18" charset="0"/>
                        </a:rPr>
                        <a:t>54%</a:t>
                      </a:r>
                    </a:p>
                  </a:txBody>
                  <a:tcPr marL="4763" marR="4763" marT="4763" marB="0" anchor="ctr"/>
                </a:tc>
                <a:tc>
                  <a:txBody>
                    <a:bodyPr/>
                    <a:lstStyle/>
                    <a:p>
                      <a:pPr algn="just" rtl="0" fontAlgn="ctr"/>
                      <a:r>
                        <a:rPr lang="en-US" sz="1400" b="0" i="0" u="none" strike="noStrike" dirty="0">
                          <a:solidFill>
                            <a:srgbClr val="000000"/>
                          </a:solidFill>
                          <a:effectLst/>
                          <a:latin typeface="Garamond" panose="02020404030301010803" pitchFamily="18" charset="0"/>
                        </a:rPr>
                        <a:t>80%</a:t>
                      </a:r>
                    </a:p>
                  </a:txBody>
                  <a:tcPr marL="4763" marR="4763" marT="4763" marB="0" anchor="ctr"/>
                </a:tc>
                <a:tc>
                  <a:txBody>
                    <a:bodyPr/>
                    <a:lstStyle/>
                    <a:p>
                      <a:pPr algn="just" rtl="0" fontAlgn="ctr"/>
                      <a:r>
                        <a:rPr lang="en-US" sz="1400" b="0" i="0" u="none" strike="noStrike" dirty="0">
                          <a:solidFill>
                            <a:srgbClr val="000000"/>
                          </a:solidFill>
                          <a:effectLst/>
                          <a:latin typeface="Garamond" panose="02020404030301010803" pitchFamily="18" charset="0"/>
                        </a:rPr>
                        <a:t>76%</a:t>
                      </a:r>
                    </a:p>
                  </a:txBody>
                  <a:tcPr marL="4763" marR="4763" marT="4763" marB="0" anchor="ctr"/>
                </a:tc>
                <a:tc>
                  <a:txBody>
                    <a:bodyPr/>
                    <a:lstStyle/>
                    <a:p>
                      <a:pPr algn="just" rtl="0" fontAlgn="ctr"/>
                      <a:r>
                        <a:rPr lang="en-US" sz="1400" b="0" i="0" u="none" strike="noStrike" dirty="0">
                          <a:solidFill>
                            <a:srgbClr val="000000"/>
                          </a:solidFill>
                          <a:effectLst/>
                          <a:latin typeface="Garamond" panose="02020404030301010803" pitchFamily="18" charset="0"/>
                        </a:rPr>
                        <a:t>66%</a:t>
                      </a:r>
                    </a:p>
                  </a:txBody>
                  <a:tcPr marL="4763" marR="4763" marT="4763" marB="0" anchor="ctr"/>
                </a:tc>
                <a:extLst>
                  <a:ext uri="{0D108BD9-81ED-4DB2-BD59-A6C34878D82A}">
                    <a16:rowId xmlns:a16="http://schemas.microsoft.com/office/drawing/2014/main" val="10010"/>
                  </a:ext>
                </a:extLst>
              </a:tr>
              <a:tr h="264025">
                <a:tc>
                  <a:txBody>
                    <a:bodyPr/>
                    <a:lstStyle/>
                    <a:p>
                      <a:pPr algn="just" rtl="0" fontAlgn="ctr"/>
                      <a:r>
                        <a:rPr lang="en-US" sz="1400" b="1" i="0" u="none" strike="noStrike" dirty="0">
                          <a:solidFill>
                            <a:srgbClr val="000000"/>
                          </a:solidFill>
                          <a:effectLst/>
                          <a:latin typeface="Garamond" panose="02020404030301010803" pitchFamily="18" charset="0"/>
                        </a:rPr>
                        <a:t>Green Financing</a:t>
                      </a:r>
                    </a:p>
                  </a:txBody>
                  <a:tcPr marL="4763" marR="4763" marT="4763" marB="0" anchor="ctr"/>
                </a:tc>
                <a:tc>
                  <a:txBody>
                    <a:bodyPr/>
                    <a:lstStyle/>
                    <a:p>
                      <a:pPr algn="just" rtl="0" fontAlgn="ctr"/>
                      <a:r>
                        <a:rPr lang="en-US" sz="1400" b="0" i="0" u="none" strike="noStrike" dirty="0">
                          <a:solidFill>
                            <a:srgbClr val="000000"/>
                          </a:solidFill>
                          <a:effectLst/>
                          <a:latin typeface="Garamond" panose="02020404030301010803" pitchFamily="18" charset="0"/>
                        </a:rPr>
                        <a:t>60%</a:t>
                      </a:r>
                    </a:p>
                  </a:txBody>
                  <a:tcPr marL="4763" marR="4763" marT="4763" marB="0" anchor="ctr"/>
                </a:tc>
                <a:tc>
                  <a:txBody>
                    <a:bodyPr/>
                    <a:lstStyle/>
                    <a:p>
                      <a:pPr algn="just" rtl="0" fontAlgn="ctr"/>
                      <a:r>
                        <a:rPr lang="en-US" sz="1400" b="0" i="0" u="none" strike="noStrike" dirty="0">
                          <a:solidFill>
                            <a:srgbClr val="000000"/>
                          </a:solidFill>
                          <a:effectLst/>
                          <a:latin typeface="Garamond" panose="02020404030301010803" pitchFamily="18" charset="0"/>
                        </a:rPr>
                        <a:t>65%</a:t>
                      </a:r>
                    </a:p>
                  </a:txBody>
                  <a:tcPr marL="4763" marR="4763" marT="4763" marB="0" anchor="ctr"/>
                </a:tc>
                <a:tc>
                  <a:txBody>
                    <a:bodyPr/>
                    <a:lstStyle/>
                    <a:p>
                      <a:pPr algn="just" rtl="0" fontAlgn="ctr"/>
                      <a:r>
                        <a:rPr lang="en-US" sz="1400" b="0" i="0" u="none" strike="noStrike" dirty="0">
                          <a:solidFill>
                            <a:srgbClr val="000000"/>
                          </a:solidFill>
                          <a:effectLst/>
                          <a:latin typeface="Garamond" panose="02020404030301010803" pitchFamily="18" charset="0"/>
                        </a:rPr>
                        <a:t>50%</a:t>
                      </a:r>
                    </a:p>
                  </a:txBody>
                  <a:tcPr marL="4763" marR="4763" marT="4763" marB="0" anchor="ctr"/>
                </a:tc>
                <a:tc>
                  <a:txBody>
                    <a:bodyPr/>
                    <a:lstStyle/>
                    <a:p>
                      <a:pPr algn="just" rtl="0" fontAlgn="ctr"/>
                      <a:r>
                        <a:rPr lang="en-US" sz="1400" b="0" i="0" u="none" strike="noStrike" dirty="0">
                          <a:solidFill>
                            <a:srgbClr val="000000"/>
                          </a:solidFill>
                          <a:effectLst/>
                          <a:latin typeface="Garamond" panose="02020404030301010803" pitchFamily="18" charset="0"/>
                        </a:rPr>
                        <a:t>80%</a:t>
                      </a:r>
                    </a:p>
                  </a:txBody>
                  <a:tcPr marL="4763" marR="4763" marT="4763" marB="0" anchor="ctr"/>
                </a:tc>
                <a:tc>
                  <a:txBody>
                    <a:bodyPr/>
                    <a:lstStyle/>
                    <a:p>
                      <a:pPr algn="just" rtl="0" fontAlgn="ctr"/>
                      <a:r>
                        <a:rPr lang="en-US" sz="1400" b="0" i="0" u="none" strike="noStrike" dirty="0">
                          <a:solidFill>
                            <a:srgbClr val="000000"/>
                          </a:solidFill>
                          <a:effectLst/>
                          <a:latin typeface="Garamond" panose="02020404030301010803" pitchFamily="18" charset="0"/>
                        </a:rPr>
                        <a:t>56%</a:t>
                      </a:r>
                    </a:p>
                  </a:txBody>
                  <a:tcPr marL="4763" marR="4763" marT="4763" marB="0" anchor="ctr"/>
                </a:tc>
                <a:tc>
                  <a:txBody>
                    <a:bodyPr/>
                    <a:lstStyle/>
                    <a:p>
                      <a:pPr algn="just" rtl="0" fontAlgn="ctr"/>
                      <a:r>
                        <a:rPr lang="en-US" sz="1400" b="0" i="0" u="none" strike="noStrike" dirty="0">
                          <a:solidFill>
                            <a:srgbClr val="000000"/>
                          </a:solidFill>
                          <a:effectLst/>
                          <a:latin typeface="Garamond" panose="02020404030301010803" pitchFamily="18" charset="0"/>
                        </a:rPr>
                        <a:t>61%</a:t>
                      </a:r>
                    </a:p>
                  </a:txBody>
                  <a:tcPr marL="4763" marR="4763" marT="4763" marB="0" anchor="ctr"/>
                </a:tc>
                <a:extLst>
                  <a:ext uri="{0D108BD9-81ED-4DB2-BD59-A6C34878D82A}">
                    <a16:rowId xmlns:a16="http://schemas.microsoft.com/office/drawing/2014/main" val="10011"/>
                  </a:ext>
                </a:extLst>
              </a:tr>
              <a:tr h="264025">
                <a:tc>
                  <a:txBody>
                    <a:bodyPr/>
                    <a:lstStyle/>
                    <a:p>
                      <a:pPr algn="just" rtl="0" fontAlgn="ctr"/>
                      <a:r>
                        <a:rPr lang="en-US" sz="1400" b="1" i="0" u="none" strike="noStrike" dirty="0">
                          <a:solidFill>
                            <a:srgbClr val="000000"/>
                          </a:solidFill>
                          <a:effectLst/>
                          <a:latin typeface="Garamond" panose="02020404030301010803" pitchFamily="18" charset="0"/>
                        </a:rPr>
                        <a:t>Green Infrastructure</a:t>
                      </a:r>
                    </a:p>
                  </a:txBody>
                  <a:tcPr marL="4763" marR="4763" marT="4763" marB="0" anchor="ctr"/>
                </a:tc>
                <a:tc>
                  <a:txBody>
                    <a:bodyPr/>
                    <a:lstStyle/>
                    <a:p>
                      <a:pPr algn="just" rtl="0" fontAlgn="ctr"/>
                      <a:r>
                        <a:rPr lang="en-US" sz="1400" b="0" i="0" u="none" strike="noStrike" dirty="0">
                          <a:solidFill>
                            <a:srgbClr val="000000"/>
                          </a:solidFill>
                          <a:effectLst/>
                          <a:latin typeface="Garamond" panose="02020404030301010803" pitchFamily="18" charset="0"/>
                        </a:rPr>
                        <a:t>40%</a:t>
                      </a:r>
                    </a:p>
                  </a:txBody>
                  <a:tcPr marL="4763" marR="4763" marT="4763" marB="0" anchor="ctr"/>
                </a:tc>
                <a:tc>
                  <a:txBody>
                    <a:bodyPr/>
                    <a:lstStyle/>
                    <a:p>
                      <a:pPr algn="just" rtl="0" fontAlgn="ctr"/>
                      <a:r>
                        <a:rPr lang="en-US" sz="1400" b="0" i="0" u="none" strike="noStrike" dirty="0">
                          <a:solidFill>
                            <a:srgbClr val="000000"/>
                          </a:solidFill>
                          <a:effectLst/>
                          <a:latin typeface="Garamond" panose="02020404030301010803" pitchFamily="18" charset="0"/>
                        </a:rPr>
                        <a:t>53%</a:t>
                      </a:r>
                    </a:p>
                  </a:txBody>
                  <a:tcPr marL="4763" marR="4763" marT="4763" marB="0" anchor="ctr"/>
                </a:tc>
                <a:tc>
                  <a:txBody>
                    <a:bodyPr/>
                    <a:lstStyle/>
                    <a:p>
                      <a:pPr algn="just" rtl="0" fontAlgn="ctr"/>
                      <a:r>
                        <a:rPr lang="en-US" sz="1400" b="0" i="0" u="none" strike="noStrike" dirty="0">
                          <a:solidFill>
                            <a:srgbClr val="000000"/>
                          </a:solidFill>
                          <a:effectLst/>
                          <a:latin typeface="Garamond" panose="02020404030301010803" pitchFamily="18" charset="0"/>
                        </a:rPr>
                        <a:t>25%</a:t>
                      </a:r>
                    </a:p>
                  </a:txBody>
                  <a:tcPr marL="4763" marR="4763" marT="4763" marB="0" anchor="ctr"/>
                </a:tc>
                <a:tc>
                  <a:txBody>
                    <a:bodyPr/>
                    <a:lstStyle/>
                    <a:p>
                      <a:pPr algn="just" rtl="0" fontAlgn="ctr"/>
                      <a:r>
                        <a:rPr lang="en-US" sz="1400" b="0" i="0" u="none" strike="noStrike" dirty="0">
                          <a:solidFill>
                            <a:srgbClr val="000000"/>
                          </a:solidFill>
                          <a:effectLst/>
                          <a:latin typeface="Garamond" panose="02020404030301010803" pitchFamily="18" charset="0"/>
                        </a:rPr>
                        <a:t>60%</a:t>
                      </a:r>
                    </a:p>
                  </a:txBody>
                  <a:tcPr marL="4763" marR="4763" marT="4763" marB="0" anchor="ctr"/>
                </a:tc>
                <a:tc>
                  <a:txBody>
                    <a:bodyPr/>
                    <a:lstStyle/>
                    <a:p>
                      <a:pPr algn="just" rtl="0" fontAlgn="ctr"/>
                      <a:r>
                        <a:rPr lang="en-US" sz="1400" b="0" i="0" u="none" strike="noStrike" dirty="0">
                          <a:solidFill>
                            <a:srgbClr val="000000"/>
                          </a:solidFill>
                          <a:effectLst/>
                          <a:latin typeface="Garamond" panose="02020404030301010803" pitchFamily="18" charset="0"/>
                        </a:rPr>
                        <a:t>29%</a:t>
                      </a:r>
                    </a:p>
                  </a:txBody>
                  <a:tcPr marL="4763" marR="4763" marT="4763" marB="0" anchor="ctr"/>
                </a:tc>
                <a:tc>
                  <a:txBody>
                    <a:bodyPr/>
                    <a:lstStyle/>
                    <a:p>
                      <a:pPr algn="just" rtl="0" fontAlgn="ctr"/>
                      <a:r>
                        <a:rPr lang="en-US" sz="1400" b="0" i="0" u="none" strike="noStrike" dirty="0">
                          <a:solidFill>
                            <a:srgbClr val="000000"/>
                          </a:solidFill>
                          <a:effectLst/>
                          <a:latin typeface="Garamond" panose="02020404030301010803" pitchFamily="18" charset="0"/>
                        </a:rPr>
                        <a:t>39%</a:t>
                      </a:r>
                    </a:p>
                  </a:txBody>
                  <a:tcPr marL="4763" marR="4763" marT="4763" marB="0" anchor="ctr"/>
                </a:tc>
                <a:extLst>
                  <a:ext uri="{0D108BD9-81ED-4DB2-BD59-A6C34878D82A}">
                    <a16:rowId xmlns:a16="http://schemas.microsoft.com/office/drawing/2014/main" val="10012"/>
                  </a:ext>
                </a:extLst>
              </a:tr>
              <a:tr h="264025">
                <a:tc>
                  <a:txBody>
                    <a:bodyPr/>
                    <a:lstStyle/>
                    <a:p>
                      <a:pPr algn="just" rtl="0" fontAlgn="ctr"/>
                      <a:r>
                        <a:rPr lang="en-US" sz="1400" b="1" i="0" u="none" strike="noStrike" dirty="0">
                          <a:solidFill>
                            <a:srgbClr val="000000"/>
                          </a:solidFill>
                          <a:effectLst/>
                          <a:latin typeface="Garamond" panose="02020404030301010803" pitchFamily="18" charset="0"/>
                        </a:rPr>
                        <a:t>Commodities</a:t>
                      </a:r>
                    </a:p>
                  </a:txBody>
                  <a:tcPr marL="4763" marR="4763" marT="4763" marB="0" anchor="ctr"/>
                </a:tc>
                <a:tc>
                  <a:txBody>
                    <a:bodyPr/>
                    <a:lstStyle/>
                    <a:p>
                      <a:pPr algn="just" rtl="0" fontAlgn="ctr"/>
                      <a:r>
                        <a:rPr lang="en-US" sz="1400" b="0" i="0" u="none" strike="noStrike" dirty="0">
                          <a:solidFill>
                            <a:srgbClr val="000000"/>
                          </a:solidFill>
                          <a:effectLst/>
                          <a:latin typeface="Garamond" panose="02020404030301010803" pitchFamily="18" charset="0"/>
                        </a:rPr>
                        <a:t>6%</a:t>
                      </a:r>
                    </a:p>
                  </a:txBody>
                  <a:tcPr marL="4763" marR="4763" marT="4763" marB="0" anchor="ctr"/>
                </a:tc>
                <a:tc>
                  <a:txBody>
                    <a:bodyPr/>
                    <a:lstStyle/>
                    <a:p>
                      <a:pPr algn="just" rtl="0" fontAlgn="ctr"/>
                      <a:r>
                        <a:rPr lang="en-US" sz="1400" b="0" i="0" u="none" strike="noStrike" dirty="0">
                          <a:solidFill>
                            <a:srgbClr val="000000"/>
                          </a:solidFill>
                          <a:effectLst/>
                          <a:latin typeface="Garamond" panose="02020404030301010803" pitchFamily="18" charset="0"/>
                        </a:rPr>
                        <a:t>18%</a:t>
                      </a:r>
                    </a:p>
                  </a:txBody>
                  <a:tcPr marL="4763" marR="4763" marT="4763" marB="0" anchor="ctr"/>
                </a:tc>
                <a:tc>
                  <a:txBody>
                    <a:bodyPr/>
                    <a:lstStyle/>
                    <a:p>
                      <a:pPr algn="just" rtl="0" fontAlgn="ctr"/>
                      <a:r>
                        <a:rPr lang="en-US" sz="1400" b="0" i="0" u="none" strike="noStrike" dirty="0">
                          <a:solidFill>
                            <a:srgbClr val="000000"/>
                          </a:solidFill>
                          <a:effectLst/>
                          <a:latin typeface="Garamond" panose="02020404030301010803" pitchFamily="18" charset="0"/>
                        </a:rPr>
                        <a:t>0%</a:t>
                      </a:r>
                    </a:p>
                  </a:txBody>
                  <a:tcPr marL="4763" marR="4763" marT="4763" marB="0" anchor="ctr"/>
                </a:tc>
                <a:tc>
                  <a:txBody>
                    <a:bodyPr/>
                    <a:lstStyle/>
                    <a:p>
                      <a:pPr algn="just" rtl="0" fontAlgn="ctr"/>
                      <a:r>
                        <a:rPr lang="en-US" sz="1400" b="0" i="0" u="none" strike="noStrike" dirty="0">
                          <a:solidFill>
                            <a:srgbClr val="000000"/>
                          </a:solidFill>
                          <a:effectLst/>
                          <a:latin typeface="Garamond" panose="02020404030301010803" pitchFamily="18" charset="0"/>
                        </a:rPr>
                        <a:t>50%</a:t>
                      </a:r>
                    </a:p>
                  </a:txBody>
                  <a:tcPr marL="4763" marR="4763" marT="4763" marB="0" anchor="ctr"/>
                </a:tc>
                <a:tc>
                  <a:txBody>
                    <a:bodyPr/>
                    <a:lstStyle/>
                    <a:p>
                      <a:pPr algn="just" rtl="0" fontAlgn="ctr"/>
                      <a:r>
                        <a:rPr lang="en-US" sz="1400" b="0" i="0" u="none" strike="noStrike" dirty="0">
                          <a:solidFill>
                            <a:srgbClr val="000000"/>
                          </a:solidFill>
                          <a:effectLst/>
                          <a:latin typeface="Garamond" panose="02020404030301010803" pitchFamily="18" charset="0"/>
                        </a:rPr>
                        <a:t>3%</a:t>
                      </a:r>
                    </a:p>
                  </a:txBody>
                  <a:tcPr marL="4763" marR="4763" marT="4763" marB="0" anchor="ctr"/>
                </a:tc>
                <a:tc>
                  <a:txBody>
                    <a:bodyPr/>
                    <a:lstStyle/>
                    <a:p>
                      <a:pPr algn="just" rtl="0" fontAlgn="ctr"/>
                      <a:r>
                        <a:rPr lang="en-US" sz="1400" b="0" i="0" u="none" strike="noStrike" dirty="0">
                          <a:solidFill>
                            <a:srgbClr val="000000"/>
                          </a:solidFill>
                          <a:effectLst/>
                          <a:latin typeface="Garamond" panose="02020404030301010803" pitchFamily="18" charset="0"/>
                        </a:rPr>
                        <a:t>12%</a:t>
                      </a:r>
                    </a:p>
                  </a:txBody>
                  <a:tcPr marL="4763" marR="4763" marT="4763" marB="0" anchor="ctr"/>
                </a:tc>
                <a:extLst>
                  <a:ext uri="{0D108BD9-81ED-4DB2-BD59-A6C34878D82A}">
                    <a16:rowId xmlns:a16="http://schemas.microsoft.com/office/drawing/2014/main" val="10013"/>
                  </a:ext>
                </a:extLst>
              </a:tr>
              <a:tr h="264025">
                <a:tc>
                  <a:txBody>
                    <a:bodyPr/>
                    <a:lstStyle/>
                    <a:p>
                      <a:pPr algn="just" rtl="0" fontAlgn="ctr"/>
                      <a:r>
                        <a:rPr lang="en-US" sz="1400" b="1" i="0" u="none" strike="noStrike" dirty="0">
                          <a:solidFill>
                            <a:srgbClr val="000000"/>
                          </a:solidFill>
                          <a:effectLst/>
                          <a:latin typeface="Garamond" panose="02020404030301010803" pitchFamily="18" charset="0"/>
                        </a:rPr>
                        <a:t>Amazon Landscapes</a:t>
                      </a:r>
                    </a:p>
                  </a:txBody>
                  <a:tcPr marL="4763" marR="4763" marT="4763" marB="0" anchor="ctr"/>
                </a:tc>
                <a:tc>
                  <a:txBody>
                    <a:bodyPr/>
                    <a:lstStyle/>
                    <a:p>
                      <a:pPr algn="just" rtl="0" fontAlgn="ctr"/>
                      <a:r>
                        <a:rPr lang="en-US" sz="1400" b="0" i="0" u="none" strike="noStrike" dirty="0">
                          <a:solidFill>
                            <a:srgbClr val="000000"/>
                          </a:solidFill>
                          <a:effectLst/>
                          <a:latin typeface="Garamond" panose="02020404030301010803" pitchFamily="18" charset="0"/>
                        </a:rPr>
                        <a:t>-</a:t>
                      </a:r>
                    </a:p>
                  </a:txBody>
                  <a:tcPr marL="4763" marR="4763" marT="4763" marB="0" anchor="ctr"/>
                </a:tc>
                <a:tc>
                  <a:txBody>
                    <a:bodyPr/>
                    <a:lstStyle/>
                    <a:p>
                      <a:pPr algn="just" rtl="0" fontAlgn="ctr"/>
                      <a:r>
                        <a:rPr lang="en-US" sz="1400" b="0" i="0" u="none" strike="noStrike" dirty="0">
                          <a:solidFill>
                            <a:srgbClr val="000000"/>
                          </a:solidFill>
                          <a:effectLst/>
                          <a:latin typeface="Garamond" panose="02020404030301010803" pitchFamily="18" charset="0"/>
                        </a:rPr>
                        <a:t>-</a:t>
                      </a:r>
                    </a:p>
                  </a:txBody>
                  <a:tcPr marL="4763" marR="4763" marT="4763" marB="0" anchor="ctr"/>
                </a:tc>
                <a:tc>
                  <a:txBody>
                    <a:bodyPr/>
                    <a:lstStyle/>
                    <a:p>
                      <a:pPr algn="just" rtl="0" fontAlgn="ctr"/>
                      <a:r>
                        <a:rPr lang="en-US" sz="1400" b="0" i="0" u="none" strike="noStrike" dirty="0">
                          <a:solidFill>
                            <a:srgbClr val="000000"/>
                          </a:solidFill>
                          <a:effectLst/>
                          <a:latin typeface="Garamond" panose="02020404030301010803" pitchFamily="18" charset="0"/>
                        </a:rPr>
                        <a:t>-</a:t>
                      </a:r>
                    </a:p>
                  </a:txBody>
                  <a:tcPr marL="4763" marR="4763" marT="4763" marB="0" anchor="ctr"/>
                </a:tc>
                <a:tc>
                  <a:txBody>
                    <a:bodyPr/>
                    <a:lstStyle/>
                    <a:p>
                      <a:pPr algn="just" rtl="0" fontAlgn="ctr"/>
                      <a:r>
                        <a:rPr lang="en-US" sz="1400" b="0" i="0" u="none" strike="noStrike" dirty="0">
                          <a:solidFill>
                            <a:srgbClr val="000000"/>
                          </a:solidFill>
                          <a:effectLst/>
                          <a:latin typeface="Garamond" panose="02020404030301010803" pitchFamily="18" charset="0"/>
                        </a:rPr>
                        <a:t>89%</a:t>
                      </a:r>
                    </a:p>
                  </a:txBody>
                  <a:tcPr marL="4763" marR="4763" marT="4763" marB="0" anchor="ctr"/>
                </a:tc>
                <a:tc>
                  <a:txBody>
                    <a:bodyPr/>
                    <a:lstStyle/>
                    <a:p>
                      <a:pPr algn="just" rtl="0" fontAlgn="ctr"/>
                      <a:r>
                        <a:rPr lang="en-US" sz="1400" b="0" i="0" u="none" strike="noStrike" dirty="0">
                          <a:solidFill>
                            <a:srgbClr val="000000"/>
                          </a:solidFill>
                          <a:effectLst/>
                          <a:latin typeface="Garamond" panose="02020404030301010803" pitchFamily="18" charset="0"/>
                        </a:rPr>
                        <a:t>-</a:t>
                      </a:r>
                    </a:p>
                  </a:txBody>
                  <a:tcPr marL="4763" marR="4763" marT="4763" marB="0" anchor="ctr"/>
                </a:tc>
                <a:tc>
                  <a:txBody>
                    <a:bodyPr/>
                    <a:lstStyle/>
                    <a:p>
                      <a:pPr algn="just" rtl="0" fontAlgn="ctr"/>
                      <a:r>
                        <a:rPr lang="en-US" sz="1400" b="0" i="0" u="none" strike="noStrike" dirty="0">
                          <a:solidFill>
                            <a:srgbClr val="000000"/>
                          </a:solidFill>
                          <a:effectLst/>
                          <a:latin typeface="Garamond" panose="02020404030301010803" pitchFamily="18" charset="0"/>
                        </a:rPr>
                        <a:t>89%</a:t>
                      </a:r>
                    </a:p>
                  </a:txBody>
                  <a:tcPr marL="4763" marR="4763" marT="4763" marB="0" anchor="ctr"/>
                </a:tc>
                <a:extLst>
                  <a:ext uri="{0D108BD9-81ED-4DB2-BD59-A6C34878D82A}">
                    <a16:rowId xmlns:a16="http://schemas.microsoft.com/office/drawing/2014/main" val="10014"/>
                  </a:ext>
                </a:extLst>
              </a:tr>
            </a:tbl>
          </a:graphicData>
        </a:graphic>
      </p:graphicFrame>
    </p:spTree>
    <p:extLst>
      <p:ext uri="{BB962C8B-B14F-4D97-AF65-F5344CB8AC3E}">
        <p14:creationId xmlns:p14="http://schemas.microsoft.com/office/powerpoint/2010/main" val="3603387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sz="4000" dirty="0">
                <a:latin typeface="Garamond" panose="02020404030301010803" pitchFamily="18" charset="0"/>
              </a:rPr>
              <a:t>Questions for today’s discussion</a:t>
            </a:r>
          </a:p>
        </p:txBody>
      </p:sp>
      <p:sp>
        <p:nvSpPr>
          <p:cNvPr id="3" name="Content Placeholder 2"/>
          <p:cNvSpPr>
            <a:spLocks noGrp="1"/>
          </p:cNvSpPr>
          <p:nvPr>
            <p:ph idx="1"/>
          </p:nvPr>
        </p:nvSpPr>
        <p:spPr>
          <a:xfrm>
            <a:off x="304800" y="1341437"/>
            <a:ext cx="8534400" cy="4525963"/>
          </a:xfrm>
        </p:spPr>
        <p:txBody>
          <a:bodyPr/>
          <a:lstStyle/>
          <a:p>
            <a:pPr marL="514350" indent="-514350">
              <a:buFont typeface="+mj-lt"/>
              <a:buAutoNum type="arabicParenR"/>
            </a:pPr>
            <a:r>
              <a:rPr lang="en-US" sz="2800" dirty="0">
                <a:latin typeface="Garamond" panose="02020404030301010803" pitchFamily="18" charset="0"/>
              </a:rPr>
              <a:t>What is an example of cross-cutting/integrated GEF financing in your country, past or present, and was it helpful?</a:t>
            </a:r>
          </a:p>
          <a:p>
            <a:pPr marL="514350" indent="-514350">
              <a:buFont typeface="+mj-lt"/>
              <a:buAutoNum type="arabicParenR"/>
            </a:pPr>
            <a:endParaRPr lang="en-US" sz="2800" dirty="0">
              <a:latin typeface="Garamond" panose="02020404030301010803" pitchFamily="18" charset="0"/>
            </a:endParaRPr>
          </a:p>
          <a:p>
            <a:pPr marL="0" indent="0">
              <a:buNone/>
            </a:pPr>
            <a:r>
              <a:rPr lang="en-US" sz="2800" dirty="0">
                <a:latin typeface="Garamond" panose="02020404030301010803" pitchFamily="18" charset="0"/>
              </a:rPr>
              <a:t>	</a:t>
            </a:r>
            <a:r>
              <a:rPr lang="en-US" sz="2400" dirty="0">
                <a:solidFill>
                  <a:srgbClr val="00B050"/>
                </a:solidFill>
                <a:latin typeface="Garamond" panose="02020404030301010803" pitchFamily="18" charset="0"/>
              </a:rPr>
              <a:t>10 min discussion in small groups (each table)</a:t>
            </a:r>
          </a:p>
          <a:p>
            <a:pPr marL="0" indent="0">
              <a:buNone/>
            </a:pPr>
            <a:r>
              <a:rPr lang="en-US" sz="2400" dirty="0">
                <a:solidFill>
                  <a:srgbClr val="00B050"/>
                </a:solidFill>
                <a:latin typeface="Garamond" panose="02020404030301010803" pitchFamily="18" charset="0"/>
              </a:rPr>
              <a:t>	…then short reporting back (1 person per table)</a:t>
            </a:r>
          </a:p>
        </p:txBody>
      </p:sp>
    </p:spTree>
    <p:extLst>
      <p:ext uri="{BB962C8B-B14F-4D97-AF65-F5344CB8AC3E}">
        <p14:creationId xmlns:p14="http://schemas.microsoft.com/office/powerpoint/2010/main" val="2352434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fade">
                                      <p:cBhvr>
                                        <p:cTn id="1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sz="4000" dirty="0">
                <a:latin typeface="Garamond" panose="02020404030301010803" pitchFamily="18" charset="0"/>
              </a:rPr>
              <a:t>Questions for today’s discussion</a:t>
            </a:r>
          </a:p>
        </p:txBody>
      </p:sp>
      <p:sp>
        <p:nvSpPr>
          <p:cNvPr id="3" name="Content Placeholder 2"/>
          <p:cNvSpPr>
            <a:spLocks noGrp="1"/>
          </p:cNvSpPr>
          <p:nvPr>
            <p:ph idx="1"/>
          </p:nvPr>
        </p:nvSpPr>
        <p:spPr>
          <a:xfrm>
            <a:off x="304800" y="1341437"/>
            <a:ext cx="8534400" cy="4525963"/>
          </a:xfrm>
        </p:spPr>
        <p:txBody>
          <a:bodyPr/>
          <a:lstStyle/>
          <a:p>
            <a:pPr marL="514350" indent="-514350">
              <a:buFont typeface="+mj-lt"/>
              <a:buAutoNum type="arabicParenR"/>
            </a:pPr>
            <a:r>
              <a:rPr lang="en-US" sz="2800" dirty="0">
                <a:latin typeface="Garamond" panose="02020404030301010803" pitchFamily="18" charset="0"/>
              </a:rPr>
              <a:t>What is an example of cross-cutting/integrated GEF financing in your country, past or present, and was it helpful?</a:t>
            </a:r>
          </a:p>
          <a:p>
            <a:pPr marL="514350" indent="-514350">
              <a:buFont typeface="+mj-lt"/>
              <a:buAutoNum type="arabicParenR"/>
            </a:pPr>
            <a:r>
              <a:rPr lang="en-US" sz="2800" b="1" dirty="0">
                <a:latin typeface="Garamond" panose="02020404030301010803" pitchFamily="18" charset="0"/>
              </a:rPr>
              <a:t>What cross-cutting, transformational impact programs could be most helpful in your country/region and could be practically feasible in GEF-7?</a:t>
            </a:r>
          </a:p>
          <a:p>
            <a:pPr marL="0" indent="0">
              <a:buNone/>
            </a:pPr>
            <a:r>
              <a:rPr lang="en-US" dirty="0">
                <a:latin typeface="Garamond" panose="02020404030301010803" pitchFamily="18" charset="0"/>
              </a:rPr>
              <a:t>	</a:t>
            </a:r>
            <a:r>
              <a:rPr lang="en-US" sz="2800" dirty="0">
                <a:solidFill>
                  <a:srgbClr val="00B050"/>
                </a:solidFill>
                <a:latin typeface="Garamond" panose="02020404030301010803" pitchFamily="18" charset="0"/>
              </a:rPr>
              <a:t>10-15 min discussion in small groups (each table)</a:t>
            </a:r>
          </a:p>
          <a:p>
            <a:pPr marL="0" indent="0">
              <a:buNone/>
            </a:pPr>
            <a:r>
              <a:rPr lang="en-US" sz="2800" dirty="0">
                <a:solidFill>
                  <a:srgbClr val="00B050"/>
                </a:solidFill>
                <a:latin typeface="Garamond" panose="02020404030301010803" pitchFamily="18" charset="0"/>
              </a:rPr>
              <a:t>	…then reporting back with short list of priorities for 	GEF-7 programming</a:t>
            </a:r>
          </a:p>
          <a:p>
            <a:pPr marL="0" indent="0">
              <a:buNone/>
            </a:pPr>
            <a:endParaRPr lang="en-US" sz="2800" b="1" dirty="0">
              <a:latin typeface="Garamond" panose="02020404030301010803" pitchFamily="18" charset="0"/>
            </a:endParaRPr>
          </a:p>
        </p:txBody>
      </p:sp>
    </p:spTree>
    <p:extLst>
      <p:ext uri="{BB962C8B-B14F-4D97-AF65-F5344CB8AC3E}">
        <p14:creationId xmlns:p14="http://schemas.microsoft.com/office/powerpoint/2010/main" val="40862334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fade">
                                      <p:cBhvr>
                                        <p:cTn id="1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Session objectives?</a:t>
            </a:r>
          </a:p>
        </p:txBody>
      </p:sp>
      <p:sp>
        <p:nvSpPr>
          <p:cNvPr id="3" name="Content Placeholder 2"/>
          <p:cNvSpPr>
            <a:spLocks noGrp="1"/>
          </p:cNvSpPr>
          <p:nvPr>
            <p:ph idx="1"/>
          </p:nvPr>
        </p:nvSpPr>
        <p:spPr/>
        <p:txBody>
          <a:bodyPr/>
          <a:lstStyle/>
          <a:p>
            <a:pPr marL="514350" indent="-514350">
              <a:buFont typeface="+mj-lt"/>
              <a:buAutoNum type="arabicPeriod"/>
            </a:pPr>
            <a:r>
              <a:rPr lang="en-US" dirty="0">
                <a:ln w="19050" cap="rnd" cmpd="dbl">
                  <a:noFill/>
                </a:ln>
                <a:solidFill>
                  <a:schemeClr val="bg2">
                    <a:lumMod val="25000"/>
                  </a:schemeClr>
                </a:solidFill>
                <a:latin typeface="Garamond" panose="02020404030301010803" pitchFamily="18" charset="0"/>
                <a:cs typeface="Arial" panose="020B0604020202020204" pitchFamily="34" charset="0"/>
              </a:rPr>
              <a:t>To understand </a:t>
            </a:r>
            <a:r>
              <a:rPr lang="en-US" b="1" dirty="0">
                <a:ln w="19050" cap="rnd" cmpd="dbl">
                  <a:noFill/>
                </a:ln>
                <a:solidFill>
                  <a:schemeClr val="bg2">
                    <a:lumMod val="25000"/>
                  </a:schemeClr>
                </a:solidFill>
                <a:latin typeface="Garamond" panose="02020404030301010803" pitchFamily="18" charset="0"/>
                <a:cs typeface="Arial" panose="020B0604020202020204" pitchFamily="34" charset="0"/>
              </a:rPr>
              <a:t>milestone global agreements </a:t>
            </a:r>
            <a:r>
              <a:rPr lang="en-US" dirty="0">
                <a:ln w="19050" cap="rnd" cmpd="dbl">
                  <a:noFill/>
                </a:ln>
                <a:solidFill>
                  <a:schemeClr val="bg2">
                    <a:lumMod val="25000"/>
                  </a:schemeClr>
                </a:solidFill>
                <a:latin typeface="Garamond" panose="02020404030301010803" pitchFamily="18" charset="0"/>
                <a:cs typeface="Arial" panose="020B0604020202020204" pitchFamily="34" charset="0"/>
              </a:rPr>
              <a:t>and </a:t>
            </a:r>
            <a:r>
              <a:rPr lang="en-US" b="1" dirty="0">
                <a:ln w="19050" cap="rnd" cmpd="dbl">
                  <a:noFill/>
                </a:ln>
                <a:solidFill>
                  <a:schemeClr val="bg2">
                    <a:lumMod val="25000"/>
                  </a:schemeClr>
                </a:solidFill>
                <a:latin typeface="Garamond" panose="02020404030301010803" pitchFamily="18" charset="0"/>
                <a:cs typeface="Arial" panose="020B0604020202020204" pitchFamily="34" charset="0"/>
              </a:rPr>
              <a:t>recent MEA guidance </a:t>
            </a:r>
            <a:r>
              <a:rPr lang="en-US" dirty="0">
                <a:ln w="19050" cap="rnd" cmpd="dbl">
                  <a:noFill/>
                </a:ln>
                <a:solidFill>
                  <a:schemeClr val="bg2">
                    <a:lumMod val="25000"/>
                  </a:schemeClr>
                </a:solidFill>
                <a:latin typeface="Garamond" panose="02020404030301010803" pitchFamily="18" charset="0"/>
                <a:cs typeface="Arial" panose="020B0604020202020204" pitchFamily="34" charset="0"/>
              </a:rPr>
              <a:t>to the GEF; </a:t>
            </a:r>
          </a:p>
          <a:p>
            <a:pPr marL="514350" indent="-514350">
              <a:buFont typeface="+mj-lt"/>
              <a:buAutoNum type="arabicPeriod"/>
            </a:pPr>
            <a:r>
              <a:rPr lang="en-US" dirty="0">
                <a:ln w="19050" cap="rnd" cmpd="dbl">
                  <a:noFill/>
                </a:ln>
                <a:solidFill>
                  <a:schemeClr val="bg2">
                    <a:lumMod val="25000"/>
                  </a:schemeClr>
                </a:solidFill>
                <a:latin typeface="Garamond" panose="02020404030301010803" pitchFamily="18" charset="0"/>
                <a:cs typeface="Arial" panose="020B0604020202020204" pitchFamily="34" charset="0"/>
              </a:rPr>
              <a:t>To </a:t>
            </a:r>
            <a:r>
              <a:rPr lang="en-US" b="1" dirty="0">
                <a:ln w="19050" cap="rnd" cmpd="dbl">
                  <a:noFill/>
                </a:ln>
                <a:solidFill>
                  <a:schemeClr val="bg2">
                    <a:lumMod val="25000"/>
                  </a:schemeClr>
                </a:solidFill>
                <a:latin typeface="Garamond" panose="02020404030301010803" pitchFamily="18" charset="0"/>
                <a:cs typeface="Arial" panose="020B0604020202020204" pitchFamily="34" charset="0"/>
              </a:rPr>
              <a:t>enhance synergies among MEAs </a:t>
            </a:r>
            <a:r>
              <a:rPr lang="en-US" dirty="0">
                <a:ln w="19050" cap="rnd" cmpd="dbl">
                  <a:noFill/>
                </a:ln>
                <a:solidFill>
                  <a:schemeClr val="bg2">
                    <a:lumMod val="25000"/>
                  </a:schemeClr>
                </a:solidFill>
                <a:latin typeface="Garamond" panose="02020404030301010803" pitchFamily="18" charset="0"/>
                <a:cs typeface="Arial" panose="020B0604020202020204" pitchFamily="34" charset="0"/>
              </a:rPr>
              <a:t>and </a:t>
            </a:r>
            <a:r>
              <a:rPr lang="en-US" b="1" dirty="0">
                <a:ln w="19050" cap="rnd" cmpd="dbl">
                  <a:noFill/>
                </a:ln>
                <a:solidFill>
                  <a:schemeClr val="bg2">
                    <a:lumMod val="25000"/>
                  </a:schemeClr>
                </a:solidFill>
                <a:latin typeface="Garamond" panose="02020404030301010803" pitchFamily="18" charset="0"/>
                <a:cs typeface="Arial" panose="020B0604020202020204" pitchFamily="34" charset="0"/>
              </a:rPr>
              <a:t>promote GEF program integration</a:t>
            </a:r>
            <a:r>
              <a:rPr lang="en-US" dirty="0">
                <a:ln w="19050" cap="rnd" cmpd="dbl">
                  <a:noFill/>
                </a:ln>
                <a:solidFill>
                  <a:schemeClr val="bg2">
                    <a:lumMod val="25000"/>
                  </a:schemeClr>
                </a:solidFill>
                <a:latin typeface="Garamond" panose="02020404030301010803" pitchFamily="18" charset="0"/>
                <a:cs typeface="Arial" panose="020B0604020202020204" pitchFamily="34" charset="0"/>
              </a:rPr>
              <a:t>; </a:t>
            </a:r>
          </a:p>
          <a:p>
            <a:pPr marL="514350" indent="-514350">
              <a:buFont typeface="+mj-lt"/>
              <a:buAutoNum type="arabicPeriod"/>
            </a:pPr>
            <a:r>
              <a:rPr lang="en-US" dirty="0">
                <a:ln w="19050" cap="rnd" cmpd="dbl">
                  <a:noFill/>
                </a:ln>
                <a:solidFill>
                  <a:schemeClr val="bg2">
                    <a:lumMod val="25000"/>
                  </a:schemeClr>
                </a:solidFill>
                <a:latin typeface="Garamond" panose="02020404030301010803" pitchFamily="18" charset="0"/>
                <a:cs typeface="Arial" panose="020B0604020202020204" pitchFamily="34" charset="0"/>
              </a:rPr>
              <a:t>To discuss needs, barriers, and </a:t>
            </a:r>
            <a:r>
              <a:rPr lang="en-US" b="1" dirty="0">
                <a:ln w="19050" cap="rnd" cmpd="dbl">
                  <a:noFill/>
                </a:ln>
                <a:solidFill>
                  <a:schemeClr val="bg2">
                    <a:lumMod val="25000"/>
                  </a:schemeClr>
                </a:solidFill>
                <a:latin typeface="Garamond" panose="02020404030301010803" pitchFamily="18" charset="0"/>
                <a:cs typeface="Arial" panose="020B0604020202020204" pitchFamily="34" charset="0"/>
              </a:rPr>
              <a:t>country priorities to integrated programming</a:t>
            </a:r>
            <a:r>
              <a:rPr lang="en-US" dirty="0">
                <a:ln w="19050" cap="rnd" cmpd="dbl">
                  <a:noFill/>
                </a:ln>
                <a:solidFill>
                  <a:schemeClr val="bg2">
                    <a:lumMod val="25000"/>
                  </a:schemeClr>
                </a:solidFill>
                <a:latin typeface="Garamond" panose="02020404030301010803" pitchFamily="18" charset="0"/>
                <a:cs typeface="Arial" panose="020B0604020202020204" pitchFamily="34" charset="0"/>
              </a:rPr>
              <a:t>.</a:t>
            </a:r>
          </a:p>
          <a:p>
            <a:endParaRPr lang="en-US" dirty="0">
              <a:solidFill>
                <a:srgbClr val="0070C0"/>
              </a:solidFill>
            </a:endParaRPr>
          </a:p>
        </p:txBody>
      </p:sp>
    </p:spTree>
    <p:extLst>
      <p:ext uri="{BB962C8B-B14F-4D97-AF65-F5344CB8AC3E}">
        <p14:creationId xmlns:p14="http://schemas.microsoft.com/office/powerpoint/2010/main" val="9421104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85800" y="2362200"/>
            <a:ext cx="7772400" cy="838200"/>
          </a:xfrm>
        </p:spPr>
        <p:txBody>
          <a:bodyPr/>
          <a:lstStyle/>
          <a:p>
            <a:r>
              <a:rPr lang="en-US" dirty="0"/>
              <a:t>Time for Conventions…</a:t>
            </a:r>
          </a:p>
        </p:txBody>
      </p:sp>
    </p:spTree>
    <p:extLst>
      <p:ext uri="{BB962C8B-B14F-4D97-AF65-F5344CB8AC3E}">
        <p14:creationId xmlns:p14="http://schemas.microsoft.com/office/powerpoint/2010/main" val="6776417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92162"/>
          </a:xfrm>
        </p:spPr>
        <p:txBody>
          <a:bodyPr/>
          <a:lstStyle/>
          <a:p>
            <a:r>
              <a:rPr lang="en-US" sz="4000" dirty="0">
                <a:latin typeface="Garamond" panose="02020404030301010803" pitchFamily="18" charset="0"/>
              </a:rPr>
              <a:t>Key agreements and GEF guidance</a:t>
            </a:r>
          </a:p>
        </p:txBody>
      </p:sp>
      <p:sp>
        <p:nvSpPr>
          <p:cNvPr id="3" name="Content Placeholder 2"/>
          <p:cNvSpPr>
            <a:spLocks noGrp="1"/>
          </p:cNvSpPr>
          <p:nvPr>
            <p:ph idx="1"/>
          </p:nvPr>
        </p:nvSpPr>
        <p:spPr>
          <a:xfrm>
            <a:off x="457200" y="1219200"/>
            <a:ext cx="8229600" cy="4525963"/>
          </a:xfrm>
        </p:spPr>
        <p:txBody>
          <a:bodyPr/>
          <a:lstStyle/>
          <a:p>
            <a:pPr marL="0" indent="0" algn="ctr">
              <a:buNone/>
            </a:pPr>
            <a:r>
              <a:rPr lang="en-US" sz="2800" b="1" dirty="0">
                <a:solidFill>
                  <a:srgbClr val="00B050"/>
                </a:solidFill>
                <a:latin typeface="Garamond" panose="02020404030301010803" pitchFamily="18" charset="0"/>
              </a:rPr>
              <a:t>UN General Assembly:</a:t>
            </a:r>
          </a:p>
          <a:p>
            <a:pPr marL="0" indent="0" algn="ctr">
              <a:buNone/>
            </a:pPr>
            <a:endParaRPr lang="en-US" sz="1000" b="1" dirty="0">
              <a:latin typeface="Garamond" panose="02020404030301010803" pitchFamily="18" charset="0"/>
            </a:endParaRPr>
          </a:p>
          <a:p>
            <a:pPr>
              <a:buFont typeface="Wingdings" panose="05000000000000000000" pitchFamily="2" charset="2"/>
              <a:buChar char="Ø"/>
            </a:pPr>
            <a:r>
              <a:rPr lang="en-US" sz="2800" dirty="0">
                <a:latin typeface="Garamond" panose="02020404030301010803" pitchFamily="18" charset="0"/>
              </a:rPr>
              <a:t>Noted the </a:t>
            </a:r>
            <a:r>
              <a:rPr lang="en-US" sz="2800" b="1" dirty="0">
                <a:latin typeface="Garamond" panose="02020404030301010803" pitchFamily="18" charset="0"/>
              </a:rPr>
              <a:t>need for enhanced cooperation among the Rio Conventions </a:t>
            </a:r>
            <a:r>
              <a:rPr lang="en-US" sz="2800" dirty="0">
                <a:latin typeface="Garamond" panose="02020404030301010803" pitchFamily="18" charset="0"/>
              </a:rPr>
              <a:t>(2009);</a:t>
            </a:r>
          </a:p>
          <a:p>
            <a:pPr marL="0" indent="0">
              <a:buNone/>
            </a:pPr>
            <a:endParaRPr lang="en-US" sz="1600" dirty="0">
              <a:latin typeface="Garamond" panose="02020404030301010803" pitchFamily="18" charset="0"/>
            </a:endParaRPr>
          </a:p>
          <a:p>
            <a:pPr>
              <a:buFont typeface="Wingdings" panose="05000000000000000000" pitchFamily="2" charset="2"/>
              <a:buChar char="Ø"/>
            </a:pPr>
            <a:r>
              <a:rPr lang="en-US" sz="2800" dirty="0">
                <a:latin typeface="Garamond" panose="02020404030301010803" pitchFamily="18" charset="0"/>
              </a:rPr>
              <a:t>Adopted The Future We Want (Rio+20), encouraging </a:t>
            </a:r>
            <a:r>
              <a:rPr lang="en-US" sz="2800" b="1" dirty="0">
                <a:latin typeface="Garamond" panose="02020404030301010803" pitchFamily="18" charset="0"/>
              </a:rPr>
              <a:t>coordination and cooperation between </a:t>
            </a:r>
            <a:r>
              <a:rPr lang="en-US" sz="2800" b="1" dirty="0" err="1">
                <a:latin typeface="Garamond" panose="02020404030301010803" pitchFamily="18" charset="0"/>
              </a:rPr>
              <a:t>MEAs</a:t>
            </a:r>
            <a:r>
              <a:rPr lang="en-US" sz="2800" dirty="0" err="1">
                <a:latin typeface="Garamond" panose="02020404030301010803" pitchFamily="18" charset="0"/>
              </a:rPr>
              <a:t>.</a:t>
            </a:r>
            <a:endParaRPr lang="en-US" sz="2800" dirty="0">
              <a:latin typeface="Garamond" panose="02020404030301010803" pitchFamily="18" charset="0"/>
            </a:endParaRPr>
          </a:p>
          <a:p>
            <a:endParaRPr lang="en-US" dirty="0">
              <a:latin typeface="Garamond" panose="02020404030301010803" pitchFamily="18" charset="0"/>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32500" y="4284853"/>
            <a:ext cx="3111500" cy="25731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893786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143000"/>
            <a:ext cx="8632371" cy="4724400"/>
          </a:xfrm>
        </p:spPr>
        <p:txBody>
          <a:bodyPr/>
          <a:lstStyle/>
          <a:p>
            <a:pPr marL="0" indent="0" algn="ctr">
              <a:buNone/>
            </a:pPr>
            <a:r>
              <a:rPr lang="en-US" sz="2800" b="1" dirty="0">
                <a:solidFill>
                  <a:srgbClr val="00B050"/>
                </a:solidFill>
                <a:latin typeface="Garamond" panose="02020404030301010803" pitchFamily="18" charset="0"/>
              </a:rPr>
              <a:t>Convention on Biological Diversity:</a:t>
            </a:r>
          </a:p>
          <a:p>
            <a:pPr marL="457200" lvl="1" indent="0">
              <a:buNone/>
            </a:pPr>
            <a:endParaRPr lang="en-US" sz="1800" dirty="0">
              <a:latin typeface="Garamond" panose="02020404030301010803" pitchFamily="18" charset="0"/>
            </a:endParaRPr>
          </a:p>
          <a:p>
            <a:pPr marL="457200" lvl="1" indent="0">
              <a:buNone/>
            </a:pPr>
            <a:r>
              <a:rPr lang="en-US" dirty="0">
                <a:latin typeface="Garamond" panose="02020404030301010803" pitchFamily="18" charset="0"/>
              </a:rPr>
              <a:t>“Encourages Parties to </a:t>
            </a:r>
            <a:r>
              <a:rPr lang="en-US" b="1" dirty="0">
                <a:latin typeface="Garamond" panose="02020404030301010803" pitchFamily="18" charset="0"/>
              </a:rPr>
              <a:t>promote synergies between biodiversity and climate-change</a:t>
            </a:r>
            <a:r>
              <a:rPr lang="en-US" dirty="0">
                <a:latin typeface="Garamond" panose="02020404030301010803" pitchFamily="18" charset="0"/>
              </a:rPr>
              <a:t> policies and measures” </a:t>
            </a:r>
            <a:r>
              <a:rPr lang="en-US" sz="2000" i="1" dirty="0">
                <a:latin typeface="Garamond" panose="02020404030301010803" pitchFamily="18" charset="0"/>
              </a:rPr>
              <a:t>(decision XI/21);</a:t>
            </a:r>
            <a:endParaRPr lang="en-US" i="1" dirty="0">
              <a:latin typeface="Garamond" panose="02020404030301010803" pitchFamily="18" charset="0"/>
            </a:endParaRPr>
          </a:p>
          <a:p>
            <a:pPr marL="457200" lvl="1" indent="0">
              <a:buNone/>
            </a:pPr>
            <a:endParaRPr lang="en-US" sz="1400" dirty="0">
              <a:latin typeface="Garamond" panose="02020404030301010803" pitchFamily="18" charset="0"/>
            </a:endParaRPr>
          </a:p>
          <a:p>
            <a:pPr marL="457200" lvl="1" indent="0">
              <a:buNone/>
            </a:pPr>
            <a:r>
              <a:rPr lang="en-US" dirty="0">
                <a:latin typeface="Garamond" panose="02020404030301010803" pitchFamily="18" charset="0"/>
              </a:rPr>
              <a:t>“Requests the Global Environment Facility […] to </a:t>
            </a:r>
            <a:r>
              <a:rPr lang="en-US" b="1" dirty="0">
                <a:latin typeface="Garamond" panose="02020404030301010803" pitchFamily="18" charset="0"/>
              </a:rPr>
              <a:t>support projects and activities to improve synergies</a:t>
            </a:r>
            <a:r>
              <a:rPr lang="en-US" dirty="0">
                <a:latin typeface="Garamond" panose="02020404030301010803" pitchFamily="18" charset="0"/>
              </a:rPr>
              <a:t> among relevant multilateral environment agreements” </a:t>
            </a:r>
            <a:r>
              <a:rPr lang="en-US" sz="2000" i="1" dirty="0">
                <a:latin typeface="Garamond" panose="02020404030301010803" pitchFamily="18" charset="0"/>
              </a:rPr>
              <a:t>(decision XI/6)</a:t>
            </a:r>
            <a:r>
              <a:rPr lang="en-US" dirty="0">
                <a:latin typeface="Garamond" panose="02020404030301010803" pitchFamily="18" charset="0"/>
              </a:rPr>
              <a:t>;</a:t>
            </a:r>
          </a:p>
          <a:p>
            <a:pPr lvl="1">
              <a:buFont typeface="Wingdings" panose="05000000000000000000" pitchFamily="2" charset="2"/>
              <a:buChar char="Ø"/>
            </a:pPr>
            <a:endParaRPr lang="en-US" sz="2400" dirty="0">
              <a:latin typeface="Garamond" panose="02020404030301010803" pitchFamily="18" charset="0"/>
            </a:endParaRPr>
          </a:p>
          <a:p>
            <a:pPr lvl="2"/>
            <a:endParaRPr lang="en-US" sz="1800" dirty="0">
              <a:latin typeface="Garamond" panose="02020404030301010803" pitchFamily="18" charset="0"/>
            </a:endParaRPr>
          </a:p>
          <a:p>
            <a:pPr lvl="1"/>
            <a:endParaRPr lang="en-US" sz="2400" dirty="0">
              <a:latin typeface="Garamond" panose="02020404030301010803" pitchFamily="18" charset="0"/>
            </a:endParaRPr>
          </a:p>
          <a:p>
            <a:pPr lvl="1"/>
            <a:endParaRPr lang="en-US" sz="2400" dirty="0">
              <a:latin typeface="Garamond" panose="02020404030301010803" pitchFamily="18" charset="0"/>
            </a:endParaRPr>
          </a:p>
          <a:p>
            <a:endParaRPr lang="en-US" sz="2800" dirty="0">
              <a:latin typeface="Garamond" panose="02020404030301010803" pitchFamily="18" charset="0"/>
            </a:endParaRPr>
          </a:p>
        </p:txBody>
      </p:sp>
      <p:sp>
        <p:nvSpPr>
          <p:cNvPr id="5" name="Title 1"/>
          <p:cNvSpPr>
            <a:spLocks noGrp="1"/>
          </p:cNvSpPr>
          <p:nvPr>
            <p:ph type="title"/>
          </p:nvPr>
        </p:nvSpPr>
        <p:spPr>
          <a:xfrm>
            <a:off x="457200" y="228600"/>
            <a:ext cx="8229600" cy="792162"/>
          </a:xfrm>
        </p:spPr>
        <p:txBody>
          <a:bodyPr/>
          <a:lstStyle/>
          <a:p>
            <a:r>
              <a:rPr lang="en-US" sz="4000" dirty="0">
                <a:latin typeface="Garamond" panose="02020404030301010803" pitchFamily="18" charset="0"/>
              </a:rPr>
              <a:t>Key agreements and GEF guidance</a:t>
            </a:r>
          </a:p>
        </p:txBody>
      </p:sp>
    </p:spTree>
    <p:extLst>
      <p:ext uri="{BB962C8B-B14F-4D97-AF65-F5344CB8AC3E}">
        <p14:creationId xmlns:p14="http://schemas.microsoft.com/office/powerpoint/2010/main" val="11522274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143000"/>
            <a:ext cx="8632371" cy="4724400"/>
          </a:xfrm>
        </p:spPr>
        <p:txBody>
          <a:bodyPr/>
          <a:lstStyle/>
          <a:p>
            <a:pPr marL="0" indent="0" algn="ctr">
              <a:buNone/>
            </a:pPr>
            <a:r>
              <a:rPr lang="en-US" sz="2800" b="1" dirty="0">
                <a:solidFill>
                  <a:srgbClr val="00B050"/>
                </a:solidFill>
                <a:latin typeface="Garamond" panose="02020404030301010803" pitchFamily="18" charset="0"/>
              </a:rPr>
              <a:t>Convention on Biological Diversity:</a:t>
            </a:r>
          </a:p>
          <a:p>
            <a:pPr marL="457200" lvl="1" indent="0">
              <a:buNone/>
            </a:pPr>
            <a:endParaRPr lang="en-US" sz="1000" b="1" i="1" dirty="0">
              <a:solidFill>
                <a:srgbClr val="00B050"/>
              </a:solidFill>
              <a:latin typeface="Garamond" panose="02020404030301010803" pitchFamily="18" charset="0"/>
            </a:endParaRPr>
          </a:p>
          <a:p>
            <a:pPr marL="57150" indent="0">
              <a:buNone/>
            </a:pPr>
            <a:r>
              <a:rPr lang="en-US" sz="2400" b="1" i="1" dirty="0">
                <a:solidFill>
                  <a:srgbClr val="00B050"/>
                </a:solidFill>
                <a:latin typeface="Garamond" panose="02020404030301010803" pitchFamily="18" charset="0"/>
              </a:rPr>
              <a:t>GEF to provide financial resources for: </a:t>
            </a:r>
          </a:p>
          <a:p>
            <a:pPr marL="57150" indent="0">
              <a:buNone/>
            </a:pPr>
            <a:endParaRPr lang="en-US" sz="1000" b="1" i="1" dirty="0">
              <a:solidFill>
                <a:srgbClr val="00B050"/>
              </a:solidFill>
              <a:latin typeface="Garamond" panose="02020404030301010803" pitchFamily="18" charset="0"/>
            </a:endParaRPr>
          </a:p>
          <a:p>
            <a:pPr marL="457200" lvl="1" indent="0">
              <a:buNone/>
            </a:pPr>
            <a:r>
              <a:rPr lang="en-US" sz="2400" dirty="0">
                <a:latin typeface="Garamond" panose="02020404030301010803" pitchFamily="18" charset="0"/>
              </a:rPr>
              <a:t>“</a:t>
            </a:r>
            <a:r>
              <a:rPr lang="en-US" sz="2400" b="1" dirty="0">
                <a:latin typeface="Garamond" panose="02020404030301010803" pitchFamily="18" charset="0"/>
              </a:rPr>
              <a:t>Capacity-building</a:t>
            </a:r>
            <a:r>
              <a:rPr lang="en-US" sz="2400" dirty="0">
                <a:latin typeface="Garamond" panose="02020404030301010803" pitchFamily="18" charset="0"/>
              </a:rPr>
              <a:t> with the aim of increasing the effectiveness in addressing environmental issues through their </a:t>
            </a:r>
            <a:r>
              <a:rPr lang="en-US" sz="2400" b="1" dirty="0">
                <a:latin typeface="Garamond" panose="02020404030301010803" pitchFamily="18" charset="0"/>
              </a:rPr>
              <a:t>commitments under the CBD, UNFCCC, and the UNCCD</a:t>
            </a:r>
            <a:r>
              <a:rPr lang="en-US" sz="2400" dirty="0">
                <a:latin typeface="Garamond" panose="02020404030301010803" pitchFamily="18" charset="0"/>
              </a:rPr>
              <a:t>, inter alia, </a:t>
            </a:r>
            <a:r>
              <a:rPr lang="en-US" sz="2400" b="1" dirty="0">
                <a:latin typeface="Garamond" panose="02020404030301010803" pitchFamily="18" charset="0"/>
              </a:rPr>
              <a:t>by applying the ecosystem approach</a:t>
            </a:r>
            <a:r>
              <a:rPr lang="en-US" sz="2400" dirty="0">
                <a:latin typeface="Garamond" panose="02020404030301010803" pitchFamily="18" charset="0"/>
              </a:rPr>
              <a:t>”</a:t>
            </a:r>
          </a:p>
          <a:p>
            <a:pPr marL="457200" lvl="1" indent="0">
              <a:buNone/>
            </a:pPr>
            <a:endParaRPr lang="en-US" sz="1200" dirty="0">
              <a:latin typeface="Garamond" panose="02020404030301010803" pitchFamily="18" charset="0"/>
            </a:endParaRPr>
          </a:p>
          <a:p>
            <a:pPr marL="457200" lvl="1" indent="0">
              <a:buNone/>
            </a:pPr>
            <a:r>
              <a:rPr lang="en-US" sz="2400" dirty="0">
                <a:latin typeface="Garamond" panose="02020404030301010803" pitchFamily="18" charset="0"/>
              </a:rPr>
              <a:t>“</a:t>
            </a:r>
            <a:r>
              <a:rPr lang="en-US" sz="2400" b="1" dirty="0">
                <a:latin typeface="Garamond" panose="02020404030301010803" pitchFamily="18" charset="0"/>
              </a:rPr>
              <a:t>Developing synergy-oriented </a:t>
            </a:r>
            <a:r>
              <a:rPr lang="en-US" sz="2400" b="1" dirty="0" err="1">
                <a:latin typeface="Garamond" panose="02020404030301010803" pitchFamily="18" charset="0"/>
              </a:rPr>
              <a:t>programmes</a:t>
            </a:r>
            <a:r>
              <a:rPr lang="en-US" sz="2400" b="1" dirty="0">
                <a:latin typeface="Garamond" panose="02020404030301010803" pitchFamily="18" charset="0"/>
              </a:rPr>
              <a:t> </a:t>
            </a:r>
            <a:r>
              <a:rPr lang="en-US" sz="2400" dirty="0">
                <a:latin typeface="Garamond" panose="02020404030301010803" pitchFamily="18" charset="0"/>
              </a:rPr>
              <a:t>to conserve and sustainably manage all ecosystems, such as forests, wetlands and marine environments, that also contribute to poverty eradication” </a:t>
            </a:r>
            <a:r>
              <a:rPr lang="en-US" sz="1800" i="1" dirty="0">
                <a:latin typeface="Garamond" panose="02020404030301010803" pitchFamily="18" charset="0"/>
              </a:rPr>
              <a:t>(decision X/24)</a:t>
            </a:r>
            <a:endParaRPr lang="en-US" sz="2400" dirty="0">
              <a:latin typeface="Garamond" panose="02020404030301010803" pitchFamily="18" charset="0"/>
            </a:endParaRPr>
          </a:p>
          <a:p>
            <a:pPr lvl="1">
              <a:buFont typeface="Wingdings" panose="05000000000000000000" pitchFamily="2" charset="2"/>
              <a:buChar char="Ø"/>
            </a:pPr>
            <a:endParaRPr lang="en-US" sz="2400" dirty="0">
              <a:latin typeface="Garamond" panose="02020404030301010803" pitchFamily="18" charset="0"/>
            </a:endParaRPr>
          </a:p>
          <a:p>
            <a:pPr lvl="2"/>
            <a:endParaRPr lang="en-US" sz="1800" dirty="0">
              <a:latin typeface="Garamond" panose="02020404030301010803" pitchFamily="18" charset="0"/>
            </a:endParaRPr>
          </a:p>
          <a:p>
            <a:pPr lvl="1"/>
            <a:endParaRPr lang="en-US" sz="2400" dirty="0">
              <a:latin typeface="Garamond" panose="02020404030301010803" pitchFamily="18" charset="0"/>
            </a:endParaRPr>
          </a:p>
          <a:p>
            <a:pPr lvl="1"/>
            <a:endParaRPr lang="en-US" sz="2400" dirty="0">
              <a:latin typeface="Garamond" panose="02020404030301010803" pitchFamily="18" charset="0"/>
            </a:endParaRPr>
          </a:p>
          <a:p>
            <a:endParaRPr lang="en-US" sz="2800" dirty="0">
              <a:latin typeface="Garamond" panose="02020404030301010803" pitchFamily="18" charset="0"/>
            </a:endParaRPr>
          </a:p>
        </p:txBody>
      </p:sp>
      <p:sp>
        <p:nvSpPr>
          <p:cNvPr id="5" name="Title 1"/>
          <p:cNvSpPr>
            <a:spLocks noGrp="1"/>
          </p:cNvSpPr>
          <p:nvPr>
            <p:ph type="title"/>
          </p:nvPr>
        </p:nvSpPr>
        <p:spPr>
          <a:xfrm>
            <a:off x="457200" y="228600"/>
            <a:ext cx="8229600" cy="792162"/>
          </a:xfrm>
        </p:spPr>
        <p:txBody>
          <a:bodyPr/>
          <a:lstStyle/>
          <a:p>
            <a:r>
              <a:rPr lang="en-US" sz="4000" dirty="0">
                <a:latin typeface="Garamond" panose="02020404030301010803" pitchFamily="18" charset="0"/>
              </a:rPr>
              <a:t>Key agreements and GEF guidance</a:t>
            </a:r>
          </a:p>
        </p:txBody>
      </p:sp>
    </p:spTree>
    <p:extLst>
      <p:ext uri="{BB962C8B-B14F-4D97-AF65-F5344CB8AC3E}">
        <p14:creationId xmlns:p14="http://schemas.microsoft.com/office/powerpoint/2010/main" val="21877011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066800"/>
            <a:ext cx="8458200" cy="4525963"/>
          </a:xfrm>
        </p:spPr>
        <p:txBody>
          <a:bodyPr/>
          <a:lstStyle/>
          <a:p>
            <a:pPr marL="0" indent="0" algn="ctr">
              <a:buNone/>
            </a:pPr>
            <a:r>
              <a:rPr lang="en-US" sz="2800" b="1" dirty="0">
                <a:solidFill>
                  <a:srgbClr val="00B050"/>
                </a:solidFill>
                <a:latin typeface="Garamond" panose="02020404030301010803" pitchFamily="18" charset="0"/>
              </a:rPr>
              <a:t>UN Framework Convention on Climate Change:</a:t>
            </a:r>
            <a:endParaRPr lang="en-US" sz="2800" dirty="0">
              <a:latin typeface="Garamond" panose="02020404030301010803" pitchFamily="18" charset="0"/>
            </a:endParaRPr>
          </a:p>
          <a:p>
            <a:pPr marL="0" indent="0">
              <a:buNone/>
            </a:pPr>
            <a:endParaRPr lang="en-US" sz="1000" dirty="0">
              <a:latin typeface="Garamond" panose="02020404030301010803" pitchFamily="18" charset="0"/>
            </a:endParaRPr>
          </a:p>
          <a:p>
            <a:pPr marL="0" indent="0">
              <a:buNone/>
            </a:pPr>
            <a:r>
              <a:rPr lang="en-US" sz="2400" dirty="0">
                <a:latin typeface="Garamond" panose="02020404030301010803" pitchFamily="18" charset="0"/>
              </a:rPr>
              <a:t>“</a:t>
            </a:r>
            <a:r>
              <a:rPr lang="en-US" sz="2400" b="1" dirty="0">
                <a:latin typeface="Garamond" panose="02020404030301010803" pitchFamily="18" charset="0"/>
              </a:rPr>
              <a:t>Encourages the Global Environment Facility </a:t>
            </a:r>
            <a:r>
              <a:rPr lang="en-US" sz="2400" dirty="0">
                <a:latin typeface="Garamond" panose="02020404030301010803" pitchFamily="18" charset="0"/>
              </a:rPr>
              <a:t>[…] to align […] programming with […] nationally determined contributions, where they exist, during the seventh replenishment, and to </a:t>
            </a:r>
            <a:r>
              <a:rPr lang="en-US" sz="2400" b="1" dirty="0">
                <a:latin typeface="Garamond" panose="02020404030301010803" pitchFamily="18" charset="0"/>
              </a:rPr>
              <a:t>continue to promote synergies across its focal areas</a:t>
            </a:r>
            <a:r>
              <a:rPr lang="en-US" sz="2400" dirty="0">
                <a:latin typeface="Garamond" panose="02020404030301010803" pitchFamily="18" charset="0"/>
              </a:rPr>
              <a:t>.”</a:t>
            </a:r>
          </a:p>
          <a:p>
            <a:pPr marL="0" indent="0">
              <a:buNone/>
            </a:pPr>
            <a:endParaRPr lang="en-US" sz="1000" dirty="0">
              <a:latin typeface="Garamond" panose="02020404030301010803" pitchFamily="18" charset="0"/>
            </a:endParaRPr>
          </a:p>
          <a:p>
            <a:pPr marL="0" indent="0">
              <a:buNone/>
            </a:pPr>
            <a:r>
              <a:rPr lang="en-US" sz="2400" dirty="0">
                <a:latin typeface="Garamond" panose="02020404030301010803" pitchFamily="18" charset="0"/>
              </a:rPr>
              <a:t>“Requests the Global Environment Facility […] to </a:t>
            </a:r>
            <a:r>
              <a:rPr lang="en-US" sz="2400" b="1" dirty="0">
                <a:latin typeface="Garamond" panose="02020404030301010803" pitchFamily="18" charset="0"/>
              </a:rPr>
              <a:t>take into consideration climate risks in all its </a:t>
            </a:r>
            <a:r>
              <a:rPr lang="en-US" sz="2400" b="1" dirty="0" err="1">
                <a:latin typeface="Garamond" panose="02020404030301010803" pitchFamily="18" charset="0"/>
              </a:rPr>
              <a:t>programmes</a:t>
            </a:r>
            <a:r>
              <a:rPr lang="en-US" sz="2400" dirty="0">
                <a:latin typeface="Garamond" panose="02020404030301010803" pitchFamily="18" charset="0"/>
              </a:rPr>
              <a:t> and operations […].” </a:t>
            </a:r>
            <a:r>
              <a:rPr lang="en-US" sz="1800" i="1" dirty="0">
                <a:latin typeface="Garamond" panose="02020404030301010803" pitchFamily="18" charset="0"/>
              </a:rPr>
              <a:t>(decision 11/CP.22)</a:t>
            </a:r>
          </a:p>
          <a:p>
            <a:pPr marL="0" indent="0">
              <a:buNone/>
            </a:pPr>
            <a:endParaRPr lang="en-US" sz="1600" i="1" dirty="0">
              <a:latin typeface="Garamond" panose="02020404030301010803" pitchFamily="18" charset="0"/>
            </a:endParaRPr>
          </a:p>
          <a:p>
            <a:pPr>
              <a:buFont typeface="Wingdings" panose="05000000000000000000" pitchFamily="2" charset="2"/>
              <a:buChar char="ü"/>
            </a:pPr>
            <a:r>
              <a:rPr lang="en-US" sz="2400" i="1" dirty="0">
                <a:solidFill>
                  <a:schemeClr val="accent2">
                    <a:lumMod val="75000"/>
                  </a:schemeClr>
                </a:solidFill>
                <a:latin typeface="Garamond" panose="02020404030301010803" pitchFamily="18" charset="0"/>
              </a:rPr>
              <a:t>(I)NDCs frequently mention biodiversity, ecosystem-based approaches, land degradation…</a:t>
            </a:r>
            <a:endParaRPr lang="en-US" sz="1800" i="1" dirty="0">
              <a:solidFill>
                <a:schemeClr val="accent2">
                  <a:lumMod val="75000"/>
                </a:schemeClr>
              </a:solidFill>
              <a:latin typeface="Garamond" panose="02020404030301010803" pitchFamily="18" charset="0"/>
            </a:endParaRPr>
          </a:p>
          <a:p>
            <a:pPr lvl="1"/>
            <a:endParaRPr lang="en-US" sz="2400" dirty="0">
              <a:latin typeface="Garamond" panose="02020404030301010803" pitchFamily="18" charset="0"/>
            </a:endParaRPr>
          </a:p>
          <a:p>
            <a:pPr lvl="1"/>
            <a:endParaRPr lang="en-US" sz="2400" dirty="0">
              <a:latin typeface="Garamond" panose="02020404030301010803" pitchFamily="18" charset="0"/>
            </a:endParaRPr>
          </a:p>
          <a:p>
            <a:endParaRPr lang="en-US" sz="2800" dirty="0">
              <a:latin typeface="Garamond" panose="02020404030301010803" pitchFamily="18" charset="0"/>
            </a:endParaRPr>
          </a:p>
        </p:txBody>
      </p:sp>
      <p:sp>
        <p:nvSpPr>
          <p:cNvPr id="5" name="Title 1"/>
          <p:cNvSpPr>
            <a:spLocks noGrp="1"/>
          </p:cNvSpPr>
          <p:nvPr>
            <p:ph type="title"/>
          </p:nvPr>
        </p:nvSpPr>
        <p:spPr>
          <a:xfrm>
            <a:off x="457200" y="228600"/>
            <a:ext cx="8229600" cy="792162"/>
          </a:xfrm>
        </p:spPr>
        <p:txBody>
          <a:bodyPr/>
          <a:lstStyle/>
          <a:p>
            <a:r>
              <a:rPr lang="en-US" sz="4000" dirty="0">
                <a:latin typeface="Garamond" panose="02020404030301010803" pitchFamily="18" charset="0"/>
              </a:rPr>
              <a:t>Key agreements and GEF guidance</a:t>
            </a:r>
          </a:p>
        </p:txBody>
      </p:sp>
    </p:spTree>
    <p:extLst>
      <p:ext uri="{BB962C8B-B14F-4D97-AF65-F5344CB8AC3E}">
        <p14:creationId xmlns:p14="http://schemas.microsoft.com/office/powerpoint/2010/main" val="10415386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Effect transition="in" filter="fade">
                                      <p:cBhvr>
                                        <p:cTn id="7" dur="1000"/>
                                        <p:tgtEl>
                                          <p:spTgt spid="3">
                                            <p:txEl>
                                              <p:pRg st="6" end="6"/>
                                            </p:txEl>
                                          </p:spTgt>
                                        </p:tgtEl>
                                      </p:cBhvr>
                                    </p:animEffect>
                                    <p:anim calcmode="lin" valueType="num">
                                      <p:cBhvr>
                                        <p:cTn id="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066800"/>
            <a:ext cx="8382000" cy="4525963"/>
          </a:xfrm>
        </p:spPr>
        <p:txBody>
          <a:bodyPr/>
          <a:lstStyle/>
          <a:p>
            <a:pPr marL="0" indent="0" algn="ctr">
              <a:buNone/>
            </a:pPr>
            <a:r>
              <a:rPr lang="en-US" sz="2800" b="1" dirty="0">
                <a:solidFill>
                  <a:srgbClr val="00B050"/>
                </a:solidFill>
                <a:latin typeface="Garamond" panose="02020404030301010803" pitchFamily="18" charset="0"/>
              </a:rPr>
              <a:t>Stockholm Convention and Minamata:</a:t>
            </a:r>
          </a:p>
          <a:p>
            <a:pPr marL="0" indent="0" algn="ctr">
              <a:buNone/>
            </a:pPr>
            <a:endParaRPr lang="en-US" sz="1000" b="1" dirty="0">
              <a:solidFill>
                <a:srgbClr val="00B050"/>
              </a:solidFill>
              <a:latin typeface="Garamond" panose="02020404030301010803" pitchFamily="18" charset="0"/>
            </a:endParaRPr>
          </a:p>
          <a:p>
            <a:pPr marL="0" indent="0">
              <a:buNone/>
            </a:pPr>
            <a:r>
              <a:rPr lang="en-US" sz="2400" dirty="0">
                <a:latin typeface="Garamond" panose="02020404030301010803" pitchFamily="18" charset="0"/>
              </a:rPr>
              <a:t>“Stressed that the </a:t>
            </a:r>
            <a:r>
              <a:rPr lang="en-US" sz="2400" b="1" dirty="0">
                <a:latin typeface="Garamond" panose="02020404030301010803" pitchFamily="18" charset="0"/>
              </a:rPr>
              <a:t>sound management of chemicals and wastes has a global environmental benefit</a:t>
            </a:r>
            <a:r>
              <a:rPr lang="en-US" sz="2400" dirty="0">
                <a:latin typeface="Garamond" panose="02020404030301010803" pitchFamily="18" charset="0"/>
              </a:rPr>
              <a:t> and is an essential element of sustainable development;</a:t>
            </a:r>
          </a:p>
          <a:p>
            <a:pPr marL="0" indent="0">
              <a:buNone/>
            </a:pPr>
            <a:endParaRPr lang="en-US" sz="1100" dirty="0">
              <a:latin typeface="Garamond" panose="02020404030301010803" pitchFamily="18" charset="0"/>
            </a:endParaRPr>
          </a:p>
          <a:p>
            <a:pPr marL="0" indent="0">
              <a:buNone/>
            </a:pPr>
            <a:r>
              <a:rPr lang="en-US" sz="2400" dirty="0">
                <a:latin typeface="Garamond" panose="02020404030301010803" pitchFamily="18" charset="0"/>
              </a:rPr>
              <a:t>“Encouraged the Facility to </a:t>
            </a:r>
            <a:r>
              <a:rPr lang="en-US" sz="2400" b="1" dirty="0">
                <a:latin typeface="Garamond" panose="02020404030301010803" pitchFamily="18" charset="0"/>
              </a:rPr>
              <a:t>continue to enhance synergies in its activities</a:t>
            </a:r>
            <a:r>
              <a:rPr lang="en-US" sz="2400" dirty="0">
                <a:latin typeface="Garamond" panose="02020404030301010803" pitchFamily="18" charset="0"/>
              </a:rPr>
              <a:t>”</a:t>
            </a:r>
          </a:p>
          <a:p>
            <a:pPr marL="0" indent="0">
              <a:buNone/>
            </a:pPr>
            <a:endParaRPr lang="en-US" sz="1200" dirty="0">
              <a:latin typeface="Garamond" panose="02020404030301010803" pitchFamily="18" charset="0"/>
            </a:endParaRPr>
          </a:p>
          <a:p>
            <a:pPr marL="0" indent="0">
              <a:buNone/>
            </a:pPr>
            <a:r>
              <a:rPr lang="en-US" sz="2400" dirty="0">
                <a:latin typeface="Garamond" panose="02020404030301010803" pitchFamily="18" charset="0"/>
              </a:rPr>
              <a:t>“Identification of possible elements of guidance from the Stockholm Convention to the GEF that also address the relevant priorities of the Basel and Rotterdam conventions.” </a:t>
            </a:r>
            <a:r>
              <a:rPr lang="en-US" sz="1600" i="1" dirty="0">
                <a:latin typeface="Garamond" panose="02020404030301010803" pitchFamily="18" charset="0"/>
              </a:rPr>
              <a:t>(decision SC-7/21)</a:t>
            </a:r>
          </a:p>
          <a:p>
            <a:pPr lvl="2"/>
            <a:endParaRPr lang="en-US" sz="1600" dirty="0">
              <a:latin typeface="Garamond" panose="02020404030301010803" pitchFamily="18" charset="0"/>
            </a:endParaRPr>
          </a:p>
          <a:p>
            <a:pPr lvl="1"/>
            <a:endParaRPr lang="en-US" sz="2000" dirty="0">
              <a:latin typeface="Garamond" panose="02020404030301010803" pitchFamily="18" charset="0"/>
            </a:endParaRPr>
          </a:p>
          <a:p>
            <a:pPr lvl="1"/>
            <a:endParaRPr lang="en-US" sz="2000" dirty="0">
              <a:latin typeface="Garamond" panose="02020404030301010803" pitchFamily="18" charset="0"/>
            </a:endParaRPr>
          </a:p>
          <a:p>
            <a:endParaRPr lang="en-US" sz="2400" dirty="0">
              <a:latin typeface="Garamond" panose="02020404030301010803" pitchFamily="18" charset="0"/>
            </a:endParaRPr>
          </a:p>
        </p:txBody>
      </p:sp>
      <p:sp>
        <p:nvSpPr>
          <p:cNvPr id="5" name="Title 1"/>
          <p:cNvSpPr>
            <a:spLocks noGrp="1"/>
          </p:cNvSpPr>
          <p:nvPr>
            <p:ph type="title"/>
          </p:nvPr>
        </p:nvSpPr>
        <p:spPr>
          <a:xfrm>
            <a:off x="457200" y="228600"/>
            <a:ext cx="8229600" cy="792162"/>
          </a:xfrm>
        </p:spPr>
        <p:txBody>
          <a:bodyPr/>
          <a:lstStyle/>
          <a:p>
            <a:r>
              <a:rPr lang="en-US" sz="4000" dirty="0">
                <a:latin typeface="Garamond" panose="02020404030301010803" pitchFamily="18" charset="0"/>
              </a:rPr>
              <a:t>Key agreements and GEF guidance</a:t>
            </a:r>
          </a:p>
        </p:txBody>
      </p:sp>
    </p:spTree>
    <p:extLst>
      <p:ext uri="{BB962C8B-B14F-4D97-AF65-F5344CB8AC3E}">
        <p14:creationId xmlns:p14="http://schemas.microsoft.com/office/powerpoint/2010/main" val="7251739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onut 13"/>
          <p:cNvSpPr/>
          <p:nvPr/>
        </p:nvSpPr>
        <p:spPr>
          <a:xfrm>
            <a:off x="5882279" y="1600200"/>
            <a:ext cx="2753356" cy="3581399"/>
          </a:xfrm>
          <a:prstGeom prst="donut">
            <a:avLst>
              <a:gd name="adj" fmla="val 466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p:cNvSpPr>
            <a:spLocks noGrp="1"/>
          </p:cNvSpPr>
          <p:nvPr>
            <p:ph type="title"/>
          </p:nvPr>
        </p:nvSpPr>
        <p:spPr>
          <a:xfrm>
            <a:off x="0" y="152400"/>
            <a:ext cx="9144000" cy="732307"/>
          </a:xfrm>
          <a:solidFill>
            <a:schemeClr val="bg1">
              <a:alpha val="87000"/>
            </a:schemeClr>
          </a:solidFill>
        </p:spPr>
        <p:txBody>
          <a:bodyPr/>
          <a:lstStyle/>
          <a:p>
            <a:r>
              <a:rPr lang="en-US" sz="4400" dirty="0">
                <a:solidFill>
                  <a:srgbClr val="006600"/>
                </a:solidFill>
                <a:latin typeface="Garamond" panose="02020404030301010803" pitchFamily="18" charset="0"/>
                <a:cs typeface="Arial" panose="020B0604020202020204" pitchFamily="34" charset="0"/>
              </a:rPr>
              <a:t>Land as a central element</a:t>
            </a:r>
          </a:p>
        </p:txBody>
      </p:sp>
      <p:sp>
        <p:nvSpPr>
          <p:cNvPr id="4" name="Content Placeholder 2"/>
          <p:cNvSpPr txBox="1">
            <a:spLocks/>
          </p:cNvSpPr>
          <p:nvPr/>
        </p:nvSpPr>
        <p:spPr>
          <a:xfrm>
            <a:off x="257256" y="884706"/>
            <a:ext cx="5187036" cy="4840029"/>
          </a:xfrm>
          <a:prstGeom prst="rect">
            <a:avLst/>
          </a:prstGeom>
          <a:solidFill>
            <a:schemeClr val="bg1">
              <a:alpha val="87000"/>
            </a:schemeClr>
          </a:solidFill>
        </p:spPr>
        <p:txBody>
          <a:bodyPr vert="horz" lIns="68580" tIns="34290" rIns="68580" bIns="3429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000" dirty="0">
                <a:solidFill>
                  <a:schemeClr val="tx2">
                    <a:lumMod val="60000"/>
                    <a:lumOff val="40000"/>
                  </a:schemeClr>
                </a:solidFill>
                <a:latin typeface="Garamond" panose="02020404030301010803" pitchFamily="18" charset="0"/>
                <a:cs typeface="Arial" panose="020B0604020202020204" pitchFamily="34" charset="0"/>
              </a:rPr>
              <a:t>SDG 15, Target 15.3: Land Degradation Neutrality</a:t>
            </a:r>
          </a:p>
          <a:p>
            <a:pPr marL="457200" lvl="1" indent="0">
              <a:buNone/>
            </a:pPr>
            <a:r>
              <a:rPr lang="en-US" sz="2000" dirty="0">
                <a:latin typeface="Garamond" panose="02020404030301010803" pitchFamily="18" charset="0"/>
                <a:cs typeface="Arial" panose="020B0604020202020204" pitchFamily="34" charset="0"/>
                <a:sym typeface="Wingdings" panose="05000000000000000000" pitchFamily="2" charset="2"/>
              </a:rPr>
              <a:t> “by 2030, combat desertification, and restore degraded land and soil, including land affected by desertification, drought and floods, and strive to achieve a land-degradation neutral world.”</a:t>
            </a:r>
            <a:endParaRPr lang="en-US" sz="2000" dirty="0">
              <a:latin typeface="Garamond" panose="02020404030301010803" pitchFamily="18" charset="0"/>
              <a:cs typeface="Arial" panose="020B0604020202020204" pitchFamily="34" charset="0"/>
            </a:endParaRPr>
          </a:p>
          <a:p>
            <a:pPr>
              <a:buFont typeface="Wingdings" panose="05000000000000000000" pitchFamily="2" charset="2"/>
              <a:buChar char="§"/>
            </a:pPr>
            <a:r>
              <a:rPr lang="en-US" sz="2000" dirty="0">
                <a:latin typeface="Garamond" panose="02020404030301010803" pitchFamily="18" charset="0"/>
                <a:cs typeface="Arial" panose="020B0604020202020204" pitchFamily="34" charset="0"/>
              </a:rPr>
              <a:t>Land agenda embodies the importance of tackling complex, interdependent issues in an integrated manner</a:t>
            </a:r>
          </a:p>
          <a:p>
            <a:pPr>
              <a:buFont typeface="Wingdings" panose="05000000000000000000" pitchFamily="2" charset="2"/>
              <a:buChar char="§"/>
            </a:pPr>
            <a:r>
              <a:rPr lang="en-US" sz="2000" dirty="0">
                <a:latin typeface="Garamond" panose="02020404030301010803" pitchFamily="18" charset="0"/>
                <a:cs typeface="Arial" panose="020B0604020202020204" pitchFamily="34" charset="0"/>
              </a:rPr>
              <a:t>How we protect and manage land resources sustainably will have impacts on multiple goals</a:t>
            </a:r>
          </a:p>
          <a:p>
            <a:pPr>
              <a:buFont typeface="Wingdings" panose="05000000000000000000" pitchFamily="2" charset="2"/>
              <a:buChar char="§"/>
            </a:pPr>
            <a:r>
              <a:rPr lang="en-US" sz="2000" dirty="0">
                <a:latin typeface="Garamond" panose="02020404030301010803" pitchFamily="18" charset="0"/>
                <a:cs typeface="Arial" panose="020B0604020202020204" pitchFamily="34" charset="0"/>
              </a:rPr>
              <a:t>UNCCD COP 12 (2015):</a:t>
            </a:r>
          </a:p>
          <a:p>
            <a:pPr lvl="1">
              <a:buFont typeface="Wingdings" panose="05000000000000000000" pitchFamily="2" charset="2"/>
              <a:buChar char="ü"/>
            </a:pPr>
            <a:r>
              <a:rPr lang="en-US" sz="2000" dirty="0">
                <a:latin typeface="Garamond" panose="02020404030301010803" pitchFamily="18" charset="0"/>
                <a:cs typeface="Arial" panose="020B0604020202020204" pitchFamily="34" charset="0"/>
              </a:rPr>
              <a:t>Addressing LDN will be priority area for GEF support;</a:t>
            </a:r>
          </a:p>
          <a:p>
            <a:pPr lvl="1">
              <a:buFont typeface="Wingdings" panose="05000000000000000000" pitchFamily="2" charset="2"/>
              <a:buChar char="ü"/>
            </a:pPr>
            <a:r>
              <a:rPr lang="en-US" sz="2000" dirty="0">
                <a:latin typeface="Garamond" panose="02020404030301010803" pitchFamily="18" charset="0"/>
                <a:cs typeface="Arial" panose="020B0604020202020204" pitchFamily="34" charset="0"/>
              </a:rPr>
              <a:t>LDN guiding principle for implementation of Convention.</a:t>
            </a:r>
          </a:p>
          <a:p>
            <a:endParaRPr lang="en-US" sz="2000" dirty="0">
              <a:latin typeface="Garamond" panose="02020404030301010803" pitchFamily="18" charset="0"/>
              <a:cs typeface="Arial" panose="020B0604020202020204" pitchFamily="34" charset="0"/>
            </a:endParaRPr>
          </a:p>
          <a:p>
            <a:pPr marL="457200" lvl="1" indent="0">
              <a:buNone/>
            </a:pPr>
            <a:endParaRPr lang="en-US" sz="1600" dirty="0">
              <a:latin typeface="Garamond" panose="02020404030301010803" pitchFamily="18" charset="0"/>
              <a:cs typeface="Arial" panose="020B0604020202020204" pitchFamily="34" charset="0"/>
            </a:endParaRPr>
          </a:p>
          <a:p>
            <a:pPr marL="0" indent="0">
              <a:buNone/>
            </a:pPr>
            <a:endParaRPr lang="en-US" sz="2000" dirty="0">
              <a:latin typeface="Garamond" panose="02020404030301010803" pitchFamily="18" charset="0"/>
              <a:cs typeface="Arial" panose="020B0604020202020204" pitchFamily="34" charset="0"/>
            </a:endParaRPr>
          </a:p>
          <a:p>
            <a:endParaRPr lang="en-US" sz="2000" dirty="0">
              <a:latin typeface="Garamond" panose="02020404030301010803" pitchFamily="18" charset="0"/>
              <a:cs typeface="Arial" panose="020B0604020202020204" pitchFamily="34" charset="0"/>
            </a:endParaRPr>
          </a:p>
        </p:txBody>
      </p:sp>
      <p:pic>
        <p:nvPicPr>
          <p:cNvPr id="7" name="Picture 6"/>
          <p:cNvPicPr>
            <a:picLocks noChangeAspect="1"/>
          </p:cNvPicPr>
          <p:nvPr/>
        </p:nvPicPr>
        <p:blipFill>
          <a:blip r:embed="rId3"/>
          <a:stretch>
            <a:fillRect/>
          </a:stretch>
        </p:blipFill>
        <p:spPr>
          <a:xfrm>
            <a:off x="6755614" y="1202475"/>
            <a:ext cx="1010557" cy="1010557"/>
          </a:xfrm>
          <a:prstGeom prst="rect">
            <a:avLst/>
          </a:prstGeom>
        </p:spPr>
      </p:pic>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755614" y="4714178"/>
            <a:ext cx="1010557" cy="1010557"/>
          </a:xfrm>
          <a:prstGeom prst="rect">
            <a:avLst/>
          </a:prstGeom>
        </p:spPr>
      </p:pic>
      <p:pic>
        <p:nvPicPr>
          <p:cNvPr id="9" name="Picture 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520492" y="3695457"/>
            <a:ext cx="1010556" cy="1010556"/>
          </a:xfrm>
          <a:prstGeom prst="rect">
            <a:avLst/>
          </a:prstGeom>
        </p:spPr>
      </p:pic>
      <p:pic>
        <p:nvPicPr>
          <p:cNvPr id="10" name="Picture 9"/>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027133" y="2281480"/>
            <a:ext cx="1010557" cy="1010557"/>
          </a:xfrm>
          <a:prstGeom prst="rect">
            <a:avLst/>
          </a:prstGeom>
        </p:spPr>
      </p:pic>
      <p:pic>
        <p:nvPicPr>
          <p:cNvPr id="11" name="Picture 10"/>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444292" y="2281480"/>
            <a:ext cx="1046488" cy="1046488"/>
          </a:xfrm>
          <a:prstGeom prst="rect">
            <a:avLst/>
          </a:prstGeom>
        </p:spPr>
      </p:pic>
      <p:pic>
        <p:nvPicPr>
          <p:cNvPr id="13" name="Picture 12"/>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8002749" y="3695457"/>
            <a:ext cx="1046488" cy="1046488"/>
          </a:xfrm>
          <a:prstGeom prst="rect">
            <a:avLst/>
          </a:prstGeom>
        </p:spPr>
      </p:pic>
    </p:spTree>
    <p:extLst>
      <p:ext uri="{BB962C8B-B14F-4D97-AF65-F5344CB8AC3E}">
        <p14:creationId xmlns:p14="http://schemas.microsoft.com/office/powerpoint/2010/main" val="220649511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14275</TotalTime>
  <Words>1849</Words>
  <Application>Microsoft Office PowerPoint</Application>
  <PresentationFormat>On-screen Show (4:3)</PresentationFormat>
  <Paragraphs>277</Paragraphs>
  <Slides>17</Slides>
  <Notes>17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ＭＳ Ｐゴシック</vt:lpstr>
      <vt:lpstr>Arial</vt:lpstr>
      <vt:lpstr>Calibri</vt:lpstr>
      <vt:lpstr>Garamond</vt:lpstr>
      <vt:lpstr>Times New Roman</vt:lpstr>
      <vt:lpstr>Wingdings</vt:lpstr>
      <vt:lpstr>Office Theme</vt:lpstr>
      <vt:lpstr>Facilitating synergies in implementing multilateral environmental agreements towards sustainable development at the National Level </vt:lpstr>
      <vt:lpstr>Session objectives?</vt:lpstr>
      <vt:lpstr>Time for Conventions…</vt:lpstr>
      <vt:lpstr>Key agreements and GEF guidance</vt:lpstr>
      <vt:lpstr>Key agreements and GEF guidance</vt:lpstr>
      <vt:lpstr>Key agreements and GEF guidance</vt:lpstr>
      <vt:lpstr>Key agreements and GEF guidance</vt:lpstr>
      <vt:lpstr>Key agreements and GEF guidance</vt:lpstr>
      <vt:lpstr>Land as a central element</vt:lpstr>
      <vt:lpstr>Key agreements and GEF guidance</vt:lpstr>
      <vt:lpstr>Seeking Synergy and Multiple Benefits</vt:lpstr>
      <vt:lpstr>Seeking Synergy and Multiple Benefits</vt:lpstr>
      <vt:lpstr>Seeking Synergy and Multiple Benefits</vt:lpstr>
      <vt:lpstr>GEF-6 Programming Structure</vt:lpstr>
      <vt:lpstr>Assessing national priorities as expressed in INDCs, NBSAPs and COP guidance</vt:lpstr>
      <vt:lpstr>Questions for today’s discussion</vt:lpstr>
      <vt:lpstr>Questions for today’s discussion</vt:lpstr>
    </vt:vector>
  </TitlesOfParts>
  <Company>The World Bank Group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Focal Area and Cross Cutting Strategies – Chemicals</dc:title>
  <dc:creator>dschinn@thegef.org</dc:creator>
  <cp:lastModifiedBy>Anil Bruce Sookdeo</cp:lastModifiedBy>
  <cp:revision>818</cp:revision>
  <cp:lastPrinted>2015-05-27T15:20:06Z</cp:lastPrinted>
  <dcterms:created xsi:type="dcterms:W3CDTF">2011-03-08T15:42:01Z</dcterms:created>
  <dcterms:modified xsi:type="dcterms:W3CDTF">2017-04-05T01:48:23Z</dcterms:modified>
</cp:coreProperties>
</file>