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5153" r:id="rId1"/>
    <p:sldMasterId id="2147485362" r:id="rId2"/>
  </p:sldMasterIdLst>
  <p:notesMasterIdLst>
    <p:notesMasterId r:id="rId11"/>
  </p:notesMasterIdLst>
  <p:handoutMasterIdLst>
    <p:handoutMasterId r:id="rId12"/>
  </p:handoutMasterIdLst>
  <p:sldIdLst>
    <p:sldId id="421" r:id="rId3"/>
    <p:sldId id="417" r:id="rId4"/>
    <p:sldId id="425" r:id="rId5"/>
    <p:sldId id="403" r:id="rId6"/>
    <p:sldId id="432" r:id="rId7"/>
    <p:sldId id="431" r:id="rId8"/>
    <p:sldId id="429" r:id="rId9"/>
    <p:sldId id="424" r:id="rId1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agner,Madison V" initials="WV"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006600"/>
    <a:srgbClr val="CCFFCC"/>
    <a:srgbClr val="D8D3E0"/>
    <a:srgbClr val="000099"/>
    <a:srgbClr val="007542"/>
    <a:srgbClr val="4C4C4C"/>
    <a:srgbClr val="4D59A4"/>
    <a:srgbClr val="00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870" autoAdjust="0"/>
  </p:normalViewPr>
  <p:slideViewPr>
    <p:cSldViewPr>
      <p:cViewPr varScale="1">
        <p:scale>
          <a:sx n="52" d="100"/>
          <a:sy n="52" d="100"/>
        </p:scale>
        <p:origin x="1700" y="52"/>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bwMode="auto">
          <a:xfrm>
            <a:off x="0" y="1"/>
            <a:ext cx="3040266" cy="465138"/>
          </a:xfrm>
          <a:prstGeom prst="rect">
            <a:avLst/>
          </a:prstGeom>
          <a:noFill/>
          <a:ln w="9525">
            <a:noFill/>
            <a:miter lim="800000"/>
            <a:headEnd/>
            <a:tailEnd/>
          </a:ln>
          <a:effectLst/>
        </p:spPr>
        <p:txBody>
          <a:bodyPr vert="horz" wrap="square" lIns="92539" tIns="46270" rIns="92539" bIns="46270" numCol="1" anchor="t" anchorCtr="0" compatLnSpc="1">
            <a:prstTxWarp prst="textNoShape">
              <a:avLst/>
            </a:prstTxWarp>
          </a:bodyPr>
          <a:lstStyle>
            <a:lvl1pPr defTabSz="924539">
              <a:defRPr sz="1200"/>
            </a:lvl1pPr>
          </a:lstStyle>
          <a:p>
            <a:pPr>
              <a:defRPr/>
            </a:pPr>
            <a:endParaRPr lang="en-US"/>
          </a:p>
        </p:txBody>
      </p:sp>
      <p:sp>
        <p:nvSpPr>
          <p:cNvPr id="144387" name="Rectangle 3"/>
          <p:cNvSpPr>
            <a:spLocks noGrp="1" noChangeArrowheads="1"/>
          </p:cNvSpPr>
          <p:nvPr>
            <p:ph type="dt" sz="quarter" idx="1"/>
          </p:nvPr>
        </p:nvSpPr>
        <p:spPr bwMode="auto">
          <a:xfrm>
            <a:off x="3968518" y="1"/>
            <a:ext cx="3040266" cy="465138"/>
          </a:xfrm>
          <a:prstGeom prst="rect">
            <a:avLst/>
          </a:prstGeom>
          <a:noFill/>
          <a:ln w="9525">
            <a:noFill/>
            <a:miter lim="800000"/>
            <a:headEnd/>
            <a:tailEnd/>
          </a:ln>
          <a:effectLst/>
        </p:spPr>
        <p:txBody>
          <a:bodyPr vert="horz" wrap="square" lIns="92539" tIns="46270" rIns="92539" bIns="46270" numCol="1" anchor="t" anchorCtr="0" compatLnSpc="1">
            <a:prstTxWarp prst="textNoShape">
              <a:avLst/>
            </a:prstTxWarp>
          </a:bodyPr>
          <a:lstStyle>
            <a:lvl1pPr algn="r" defTabSz="924539">
              <a:defRPr sz="1200"/>
            </a:lvl1pPr>
          </a:lstStyle>
          <a:p>
            <a:pPr>
              <a:defRPr/>
            </a:pPr>
            <a:endParaRPr lang="en-US"/>
          </a:p>
        </p:txBody>
      </p:sp>
      <p:sp>
        <p:nvSpPr>
          <p:cNvPr id="144388" name="Rectangle 4"/>
          <p:cNvSpPr>
            <a:spLocks noGrp="1" noChangeArrowheads="1"/>
          </p:cNvSpPr>
          <p:nvPr>
            <p:ph type="ftr" sz="quarter" idx="2"/>
          </p:nvPr>
        </p:nvSpPr>
        <p:spPr bwMode="auto">
          <a:xfrm>
            <a:off x="0" y="8829676"/>
            <a:ext cx="3040266" cy="465138"/>
          </a:xfrm>
          <a:prstGeom prst="rect">
            <a:avLst/>
          </a:prstGeom>
          <a:noFill/>
          <a:ln w="9525">
            <a:noFill/>
            <a:miter lim="800000"/>
            <a:headEnd/>
            <a:tailEnd/>
          </a:ln>
          <a:effectLst/>
        </p:spPr>
        <p:txBody>
          <a:bodyPr vert="horz" wrap="square" lIns="92539" tIns="46270" rIns="92539" bIns="46270" numCol="1" anchor="b" anchorCtr="0" compatLnSpc="1">
            <a:prstTxWarp prst="textNoShape">
              <a:avLst/>
            </a:prstTxWarp>
          </a:bodyPr>
          <a:lstStyle>
            <a:lvl1pPr defTabSz="924539">
              <a:defRPr sz="1200"/>
            </a:lvl1pPr>
          </a:lstStyle>
          <a:p>
            <a:pPr>
              <a:defRPr/>
            </a:pPr>
            <a:endParaRPr lang="en-US"/>
          </a:p>
        </p:txBody>
      </p:sp>
      <p:sp>
        <p:nvSpPr>
          <p:cNvPr id="144389" name="Rectangle 5"/>
          <p:cNvSpPr>
            <a:spLocks noGrp="1" noChangeArrowheads="1"/>
          </p:cNvSpPr>
          <p:nvPr>
            <p:ph type="sldNum" sz="quarter" idx="3"/>
          </p:nvPr>
        </p:nvSpPr>
        <p:spPr bwMode="auto">
          <a:xfrm>
            <a:off x="3968518" y="8829676"/>
            <a:ext cx="3040266" cy="465138"/>
          </a:xfrm>
          <a:prstGeom prst="rect">
            <a:avLst/>
          </a:prstGeom>
          <a:noFill/>
          <a:ln w="9525">
            <a:noFill/>
            <a:miter lim="800000"/>
            <a:headEnd/>
            <a:tailEnd/>
          </a:ln>
          <a:effectLst/>
        </p:spPr>
        <p:txBody>
          <a:bodyPr vert="horz" wrap="square" lIns="92539" tIns="46270" rIns="92539" bIns="46270" numCol="1" anchor="b" anchorCtr="0" compatLnSpc="1">
            <a:prstTxWarp prst="textNoShape">
              <a:avLst/>
            </a:prstTxWarp>
          </a:bodyPr>
          <a:lstStyle>
            <a:lvl1pPr algn="r" defTabSz="924539">
              <a:defRPr sz="1200"/>
            </a:lvl1pPr>
          </a:lstStyle>
          <a:p>
            <a:pPr>
              <a:defRPr/>
            </a:pPr>
            <a:fld id="{61FA9D57-F590-4819-82AD-8D28213D12C2}" type="slidenum">
              <a:rPr lang="en-US"/>
              <a:pPr>
                <a:defRPr/>
              </a:pPr>
              <a:t>‹#›</a:t>
            </a:fld>
            <a:endParaRPr lang="en-US"/>
          </a:p>
        </p:txBody>
      </p:sp>
    </p:spTree>
    <p:extLst>
      <p:ext uri="{BB962C8B-B14F-4D97-AF65-F5344CB8AC3E}">
        <p14:creationId xmlns:p14="http://schemas.microsoft.com/office/powerpoint/2010/main" val="196861224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1"/>
            <a:ext cx="3040266" cy="465138"/>
          </a:xfrm>
          <a:prstGeom prst="rect">
            <a:avLst/>
          </a:prstGeom>
          <a:noFill/>
          <a:ln w="9525">
            <a:noFill/>
            <a:miter lim="800000"/>
            <a:headEnd/>
            <a:tailEnd/>
          </a:ln>
          <a:effectLst/>
        </p:spPr>
        <p:txBody>
          <a:bodyPr vert="horz" wrap="square" lIns="92539" tIns="46270" rIns="92539" bIns="46270" numCol="1" anchor="t" anchorCtr="0" compatLnSpc="1">
            <a:prstTxWarp prst="textNoShape">
              <a:avLst/>
            </a:prstTxWarp>
          </a:bodyPr>
          <a:lstStyle>
            <a:lvl1pPr defTabSz="924539">
              <a:defRPr sz="1200"/>
            </a:lvl1pPr>
          </a:lstStyle>
          <a:p>
            <a:pPr>
              <a:defRPr/>
            </a:pPr>
            <a:endParaRPr lang="en-US"/>
          </a:p>
        </p:txBody>
      </p:sp>
      <p:sp>
        <p:nvSpPr>
          <p:cNvPr id="9219" name="Rectangle 3"/>
          <p:cNvSpPr>
            <a:spLocks noGrp="1" noChangeArrowheads="1"/>
          </p:cNvSpPr>
          <p:nvPr>
            <p:ph type="dt" idx="1"/>
          </p:nvPr>
        </p:nvSpPr>
        <p:spPr bwMode="auto">
          <a:xfrm>
            <a:off x="3968518" y="1"/>
            <a:ext cx="3040266" cy="465138"/>
          </a:xfrm>
          <a:prstGeom prst="rect">
            <a:avLst/>
          </a:prstGeom>
          <a:noFill/>
          <a:ln w="9525">
            <a:noFill/>
            <a:miter lim="800000"/>
            <a:headEnd/>
            <a:tailEnd/>
          </a:ln>
          <a:effectLst/>
        </p:spPr>
        <p:txBody>
          <a:bodyPr vert="horz" wrap="square" lIns="92539" tIns="46270" rIns="92539" bIns="46270" numCol="1" anchor="t" anchorCtr="0" compatLnSpc="1">
            <a:prstTxWarp prst="textNoShape">
              <a:avLst/>
            </a:prstTxWarp>
          </a:bodyPr>
          <a:lstStyle>
            <a:lvl1pPr algn="r" defTabSz="924539">
              <a:defRPr sz="1200"/>
            </a:lvl1pPr>
          </a:lstStyle>
          <a:p>
            <a:pPr>
              <a:defRPr/>
            </a:pPr>
            <a:endParaRPr lang="en-US"/>
          </a:p>
        </p:txBody>
      </p:sp>
      <p:sp>
        <p:nvSpPr>
          <p:cNvPr id="11268" name="Rectangle 4"/>
          <p:cNvSpPr>
            <a:spLocks noGrp="1" noRot="1" noChangeAspect="1" noChangeArrowheads="1" noTextEdit="1"/>
          </p:cNvSpPr>
          <p:nvPr>
            <p:ph type="sldImg" idx="2"/>
          </p:nvPr>
        </p:nvSpPr>
        <p:spPr bwMode="auto">
          <a:xfrm>
            <a:off x="1179513" y="696913"/>
            <a:ext cx="4651375" cy="3487737"/>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701851" y="4414838"/>
            <a:ext cx="5606703" cy="4184650"/>
          </a:xfrm>
          <a:prstGeom prst="rect">
            <a:avLst/>
          </a:prstGeom>
          <a:noFill/>
          <a:ln w="9525">
            <a:noFill/>
            <a:miter lim="800000"/>
            <a:headEnd/>
            <a:tailEnd/>
          </a:ln>
          <a:effectLst/>
        </p:spPr>
        <p:txBody>
          <a:bodyPr vert="horz" wrap="square" lIns="92539" tIns="46270" rIns="92539" bIns="4627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829676"/>
            <a:ext cx="3040266" cy="465138"/>
          </a:xfrm>
          <a:prstGeom prst="rect">
            <a:avLst/>
          </a:prstGeom>
          <a:noFill/>
          <a:ln w="9525">
            <a:noFill/>
            <a:miter lim="800000"/>
            <a:headEnd/>
            <a:tailEnd/>
          </a:ln>
          <a:effectLst/>
        </p:spPr>
        <p:txBody>
          <a:bodyPr vert="horz" wrap="square" lIns="92539" tIns="46270" rIns="92539" bIns="46270" numCol="1" anchor="b" anchorCtr="0" compatLnSpc="1">
            <a:prstTxWarp prst="textNoShape">
              <a:avLst/>
            </a:prstTxWarp>
          </a:bodyPr>
          <a:lstStyle>
            <a:lvl1pPr defTabSz="924539">
              <a:defRPr sz="1200"/>
            </a:lvl1pPr>
          </a:lstStyle>
          <a:p>
            <a:pPr>
              <a:defRPr/>
            </a:pPr>
            <a:endParaRPr lang="en-US"/>
          </a:p>
        </p:txBody>
      </p:sp>
      <p:sp>
        <p:nvSpPr>
          <p:cNvPr id="9223" name="Rectangle 7"/>
          <p:cNvSpPr>
            <a:spLocks noGrp="1" noChangeArrowheads="1"/>
          </p:cNvSpPr>
          <p:nvPr>
            <p:ph type="sldNum" sz="quarter" idx="5"/>
          </p:nvPr>
        </p:nvSpPr>
        <p:spPr bwMode="auto">
          <a:xfrm>
            <a:off x="3968518" y="8829676"/>
            <a:ext cx="3040266" cy="465138"/>
          </a:xfrm>
          <a:prstGeom prst="rect">
            <a:avLst/>
          </a:prstGeom>
          <a:noFill/>
          <a:ln w="9525">
            <a:noFill/>
            <a:miter lim="800000"/>
            <a:headEnd/>
            <a:tailEnd/>
          </a:ln>
          <a:effectLst/>
        </p:spPr>
        <p:txBody>
          <a:bodyPr vert="horz" wrap="square" lIns="92539" tIns="46270" rIns="92539" bIns="46270" numCol="1" anchor="b" anchorCtr="0" compatLnSpc="1">
            <a:prstTxWarp prst="textNoShape">
              <a:avLst/>
            </a:prstTxWarp>
          </a:bodyPr>
          <a:lstStyle>
            <a:lvl1pPr algn="r" defTabSz="924539">
              <a:defRPr sz="1200"/>
            </a:lvl1pPr>
          </a:lstStyle>
          <a:p>
            <a:pPr>
              <a:defRPr/>
            </a:pPr>
            <a:fld id="{F77E4B2C-ADAE-430C-A9E6-5A9E00BFE248}" type="slidenum">
              <a:rPr lang="en-US"/>
              <a:pPr>
                <a:defRPr/>
              </a:pPr>
              <a:t>‹#›</a:t>
            </a:fld>
            <a:endParaRPr lang="en-US"/>
          </a:p>
        </p:txBody>
      </p:sp>
    </p:spTree>
    <p:extLst>
      <p:ext uri="{BB962C8B-B14F-4D97-AF65-F5344CB8AC3E}">
        <p14:creationId xmlns:p14="http://schemas.microsoft.com/office/powerpoint/2010/main" val="721253076"/>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Hello and good morning to all!</a:t>
            </a:r>
          </a:p>
          <a:p>
            <a:endParaRPr lang="en-US" dirty="0"/>
          </a:p>
          <a:p>
            <a:r>
              <a:rPr lang="en-US" dirty="0"/>
              <a:t>I would like to express my big thanks and appreciation to all of the sponsors for the kind invitation to join this exciting and important event, and especially</a:t>
            </a:r>
            <a:r>
              <a:rPr lang="en-US" baseline="0" dirty="0"/>
              <a:t> to the government of Jamaica for their wonderful and gracious hospitality. </a:t>
            </a:r>
          </a:p>
          <a:p>
            <a:endParaRPr lang="en-US" baseline="0" dirty="0"/>
          </a:p>
          <a:p>
            <a:r>
              <a:rPr lang="en-US" baseline="0" dirty="0"/>
              <a:t>It’s wonderful to be here and together with all of you, to see if we can hatch some new ideas and generate greater momentum toward an effective and supportive environmental rule of law in the Americas - - a rule of law which advances and supports our efforts to protect and nourish the amazing, beautiful and astonishingly diverse nature and people of this hemisphere    </a:t>
            </a:r>
            <a:endParaRPr lang="en-US" dirty="0"/>
          </a:p>
        </p:txBody>
      </p:sp>
      <p:sp>
        <p:nvSpPr>
          <p:cNvPr id="4" name="Slide Number Placeholder 3"/>
          <p:cNvSpPr>
            <a:spLocks noGrp="1"/>
          </p:cNvSpPr>
          <p:nvPr>
            <p:ph type="sldNum" sz="quarter" idx="10"/>
          </p:nvPr>
        </p:nvSpPr>
        <p:spPr/>
        <p:txBody>
          <a:bodyPr/>
          <a:lstStyle/>
          <a:p>
            <a:fld id="{AC37F9C5-DADA-40EF-BCE0-F0AA5007CB72}" type="slidenum">
              <a:rPr lang="en-US" smtClean="0">
                <a:solidFill>
                  <a:prstClr val="black"/>
                </a:solidFill>
              </a:rPr>
              <a:pPr/>
              <a:t>1</a:t>
            </a:fld>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Header Placeholder 6"/>
          <p:cNvSpPr>
            <a:spLocks noGrp="1"/>
          </p:cNvSpPr>
          <p:nvPr>
            <p:ph type="hdr" sz="quarter" idx="13"/>
          </p:nvPr>
        </p:nvSpPr>
        <p:spPr/>
        <p:txBody>
          <a:bodyPr/>
          <a:lstStyle/>
          <a:p>
            <a:endParaRPr lang="en-US">
              <a:solidFill>
                <a:prstClr val="black"/>
              </a:solidFill>
            </a:endParaRPr>
          </a:p>
        </p:txBody>
      </p:sp>
    </p:spTree>
    <p:extLst>
      <p:ext uri="{BB962C8B-B14F-4D97-AF65-F5344CB8AC3E}">
        <p14:creationId xmlns:p14="http://schemas.microsoft.com/office/powerpoint/2010/main" val="872257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AC37F9C5-DADA-40EF-BCE0-F0AA5007CB72}" type="slidenum">
              <a:rPr lang="en-US" smtClean="0">
                <a:solidFill>
                  <a:prstClr val="black"/>
                </a:solidFill>
              </a:rPr>
              <a:pPr/>
              <a:t>2</a:t>
            </a:fld>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Header Placeholder 6"/>
          <p:cNvSpPr>
            <a:spLocks noGrp="1"/>
          </p:cNvSpPr>
          <p:nvPr>
            <p:ph type="hdr" sz="quarter" idx="13"/>
          </p:nvPr>
        </p:nvSpPr>
        <p:spPr/>
        <p:txBody>
          <a:bodyPr/>
          <a:lstStyle/>
          <a:p>
            <a:endParaRPr lang="en-US">
              <a:solidFill>
                <a:prstClr val="black"/>
              </a:solidFill>
            </a:endParaRPr>
          </a:p>
        </p:txBody>
      </p:sp>
    </p:spTree>
    <p:extLst>
      <p:ext uri="{BB962C8B-B14F-4D97-AF65-F5344CB8AC3E}">
        <p14:creationId xmlns:p14="http://schemas.microsoft.com/office/powerpoint/2010/main" val="8716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dirty="0">
                <a:latin typeface="Arial" panose="020B0604020202020204" pitchFamily="34" charset="0"/>
                <a:cs typeface="Arial" panose="020B0604020202020204" pitchFamily="34" charset="0"/>
              </a:rPr>
              <a:t>A</a:t>
            </a: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GEF supported </a:t>
            </a:r>
            <a:r>
              <a:rPr lang="en-US" sz="1200" baseline="0" dirty="0">
                <a:latin typeface="Arial" panose="020B0604020202020204" pitchFamily="34" charset="0"/>
                <a:cs typeface="Arial" panose="020B0604020202020204" pitchFamily="34" charset="0"/>
              </a:rPr>
              <a:t>Integrated Watershed Management project in the mountain highlands of Nicaragua is another illustration of the importance of a good enabling environment.  The project seeks to restore and protect a beautiful and economically important watershed, including a </a:t>
            </a:r>
            <a:r>
              <a:rPr lang="en-US" sz="1200" baseline="0" dirty="0" err="1">
                <a:latin typeface="Arial" panose="020B0604020202020204" pitchFamily="34" charset="0"/>
                <a:cs typeface="Arial" panose="020B0604020202020204" pitchFamily="34" charset="0"/>
              </a:rPr>
              <a:t>Ramsar</a:t>
            </a:r>
            <a:r>
              <a:rPr lang="en-US" sz="1200" baseline="0" dirty="0">
                <a:latin typeface="Arial" panose="020B0604020202020204" pitchFamily="34" charset="0"/>
                <a:cs typeface="Arial" panose="020B0604020202020204" pitchFamily="34" charset="0"/>
              </a:rPr>
              <a:t> site, after years of serious impacts, </a:t>
            </a:r>
            <a:r>
              <a:rPr lang="en-US" sz="1200" baseline="0" dirty="0" err="1">
                <a:latin typeface="Arial" panose="020B0604020202020204" pitchFamily="34" charset="0"/>
                <a:cs typeface="Arial" panose="020B0604020202020204" pitchFamily="34" charset="0"/>
              </a:rPr>
              <a:t>mis</a:t>
            </a:r>
            <a:r>
              <a:rPr lang="en-US" sz="1200" baseline="0" dirty="0">
                <a:latin typeface="Arial" panose="020B0604020202020204" pitchFamily="34" charset="0"/>
                <a:cs typeface="Arial" panose="020B0604020202020204" pitchFamily="34" charset="0"/>
              </a:rPr>
              <a:t>-uses and water diversions.  </a:t>
            </a:r>
          </a:p>
          <a:p>
            <a:endParaRPr lang="en-US" sz="1200" baseline="0" dirty="0">
              <a:latin typeface="Arial" panose="020B0604020202020204" pitchFamily="34" charset="0"/>
              <a:cs typeface="Arial" panose="020B0604020202020204" pitchFamily="34" charset="0"/>
            </a:endParaRPr>
          </a:p>
          <a:p>
            <a:r>
              <a:rPr lang="en-US" sz="1200" baseline="0" dirty="0">
                <a:latin typeface="Arial" panose="020B0604020202020204" pitchFamily="34" charset="0"/>
                <a:cs typeface="Arial" panose="020B0604020202020204" pitchFamily="34" charset="0"/>
              </a:rPr>
              <a:t>The project has several components:  (1) working with ministries and stakeholders on watershed protection and restoration planning; (2) supporting agro-forestry and </a:t>
            </a:r>
            <a:r>
              <a:rPr lang="en-US" sz="1200" baseline="0" dirty="0" err="1">
                <a:latin typeface="Arial" panose="020B0604020202020204" pitchFamily="34" charset="0"/>
                <a:cs typeface="Arial" panose="020B0604020202020204" pitchFamily="34" charset="0"/>
              </a:rPr>
              <a:t>silvo</a:t>
            </a:r>
            <a:r>
              <a:rPr lang="en-US" sz="1200" baseline="0" dirty="0">
                <a:latin typeface="Arial" panose="020B0604020202020204" pitchFamily="34" charset="0"/>
                <a:cs typeface="Arial" panose="020B0604020202020204" pitchFamily="34" charset="0"/>
              </a:rPr>
              <a:t>-pastoral practices consistent with ecological and livelihood goals, including shade grown coffee and SFM certification; and (3) not least, third, establishing a mechanism for payment of environmental services (PES), for example for use of the lake and river waters that previously were diverted to farmers at little cost.  In other words, putting value on natural capital.</a:t>
            </a:r>
          </a:p>
          <a:p>
            <a:endParaRPr lang="en-US" sz="1200" baseline="0" dirty="0">
              <a:latin typeface="Arial" panose="020B0604020202020204" pitchFamily="34" charset="0"/>
              <a:cs typeface="Arial" panose="020B0604020202020204" pitchFamily="34" charset="0"/>
            </a:endParaRPr>
          </a:p>
          <a:p>
            <a:r>
              <a:rPr lang="en-US" sz="1200" baseline="0" dirty="0">
                <a:latin typeface="Arial" panose="020B0604020202020204" pitchFamily="34" charset="0"/>
                <a:cs typeface="Arial" panose="020B0604020202020204" pitchFamily="34" charset="0"/>
              </a:rPr>
              <a:t>The project manager mentioned that this last part, in particular, is hard - - it requires lots of dialogue and really a change in culture . . . but the better understanding of the full and alternative values of the ecosystems, and the commitment of the participants, is giving it a much stronger chance (see also GEF publication on PES schemes)</a:t>
            </a:r>
          </a:p>
          <a:p>
            <a:endParaRPr lang="en-US" sz="1200" baseline="0" dirty="0">
              <a:latin typeface="Arial" panose="020B0604020202020204" pitchFamily="34" charset="0"/>
              <a:cs typeface="Arial" panose="020B0604020202020204" pitchFamily="34" charset="0"/>
            </a:endParaRPr>
          </a:p>
          <a:p>
            <a:r>
              <a:rPr lang="en-US" sz="1200" baseline="0" dirty="0">
                <a:latin typeface="Arial" panose="020B0604020202020204" pitchFamily="34" charset="0"/>
                <a:cs typeface="Arial" panose="020B0604020202020204" pitchFamily="34" charset="0"/>
              </a:rPr>
              <a:t>An important “lesson” here is that work upstream should take on board “best practices”, such as PES schemes, but that these are also evolving and - - critically - - vary according to country, place and situation!  And the knowledge about this is with the people there.</a:t>
            </a:r>
          </a:p>
          <a:p>
            <a:endParaRPr lang="en-US" sz="1200" baseline="0" dirty="0">
              <a:latin typeface="Arial" panose="020B0604020202020204" pitchFamily="34" charset="0"/>
              <a:cs typeface="Arial" panose="020B0604020202020204" pitchFamily="34" charset="0"/>
            </a:endParaRPr>
          </a:p>
          <a:p>
            <a:r>
              <a:rPr lang="en-US" sz="1200" baseline="0" dirty="0">
                <a:latin typeface="Arial" panose="020B0604020202020204" pitchFamily="34" charset="0"/>
                <a:cs typeface="Arial" panose="020B0604020202020204" pitchFamily="34" charset="0"/>
              </a:rPr>
              <a:t>In another illustration, a GEF project many years ago (the GEF National Biodiversity Project in Brazil) helped to </a:t>
            </a:r>
            <a:r>
              <a:rPr lang="en-US" sz="1200" kern="1200" dirty="0">
                <a:solidFill>
                  <a:schemeClr val="tx1"/>
                </a:solidFill>
                <a:effectLst/>
                <a:latin typeface="Arial" charset="0"/>
                <a:ea typeface="Arial" charset="0"/>
                <a:cs typeface="Arial" charset="0"/>
              </a:rPr>
              <a:t>establish what eventually became the Secretariat of Biodiversity and Forests within Brazil’s Ministry of Environment, which has been instrumental in developing Brazil’s legal framework for biodiversity and in formulating the National Biodiversity Strategy . . . In sum, work</a:t>
            </a:r>
            <a:r>
              <a:rPr lang="en-US" sz="1200" kern="1200" baseline="0" dirty="0">
                <a:solidFill>
                  <a:schemeClr val="tx1"/>
                </a:solidFill>
                <a:effectLst/>
                <a:latin typeface="Arial" charset="0"/>
                <a:ea typeface="Arial" charset="0"/>
                <a:cs typeface="Arial" charset="0"/>
              </a:rPr>
              <a:t> upstream can lead to many things . . .</a:t>
            </a:r>
            <a:endParaRPr lang="en-US" dirty="0"/>
          </a:p>
        </p:txBody>
      </p:sp>
      <p:sp>
        <p:nvSpPr>
          <p:cNvPr id="4" name="Slide Number Placeholder 3"/>
          <p:cNvSpPr>
            <a:spLocks noGrp="1"/>
          </p:cNvSpPr>
          <p:nvPr>
            <p:ph type="sldNum" sz="quarter" idx="10"/>
          </p:nvPr>
        </p:nvSpPr>
        <p:spPr/>
        <p:txBody>
          <a:bodyPr/>
          <a:lstStyle/>
          <a:p>
            <a:fld id="{AC37F9C5-DADA-40EF-BCE0-F0AA5007CB72}" type="slidenum">
              <a:rPr lang="en-US" smtClean="0">
                <a:solidFill>
                  <a:prstClr val="black"/>
                </a:solidFill>
              </a:rPr>
              <a:pPr/>
              <a:t>3</a:t>
            </a:fld>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Header Placeholder 6"/>
          <p:cNvSpPr>
            <a:spLocks noGrp="1"/>
          </p:cNvSpPr>
          <p:nvPr>
            <p:ph type="hdr" sz="quarter" idx="13"/>
          </p:nvPr>
        </p:nvSpPr>
        <p:spPr/>
        <p:txBody>
          <a:bodyPr/>
          <a:lstStyle/>
          <a:p>
            <a:endParaRPr lang="en-US">
              <a:solidFill>
                <a:prstClr val="black"/>
              </a:solidFill>
            </a:endParaRPr>
          </a:p>
        </p:txBody>
      </p:sp>
    </p:spTree>
    <p:extLst>
      <p:ext uri="{BB962C8B-B14F-4D97-AF65-F5344CB8AC3E}">
        <p14:creationId xmlns:p14="http://schemas.microsoft.com/office/powerpoint/2010/main" val="195521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37F9C5-DADA-40EF-BCE0-F0AA5007CB72}" type="slidenum">
              <a:rPr lang="en-US" smtClean="0">
                <a:solidFill>
                  <a:prstClr val="black"/>
                </a:solidFill>
              </a:rPr>
              <a:pPr/>
              <a:t>4</a:t>
            </a:fld>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Header Placeholder 6"/>
          <p:cNvSpPr>
            <a:spLocks noGrp="1"/>
          </p:cNvSpPr>
          <p:nvPr>
            <p:ph type="hdr" sz="quarter" idx="13"/>
          </p:nvPr>
        </p:nvSpPr>
        <p:spPr/>
        <p:txBody>
          <a:bodyPr/>
          <a:lstStyle/>
          <a:p>
            <a:endParaRPr lang="en-US">
              <a:solidFill>
                <a:prstClr val="black"/>
              </a:solidFill>
            </a:endParaRPr>
          </a:p>
        </p:txBody>
      </p:sp>
    </p:spTree>
    <p:extLst>
      <p:ext uri="{BB962C8B-B14F-4D97-AF65-F5344CB8AC3E}">
        <p14:creationId xmlns:p14="http://schemas.microsoft.com/office/powerpoint/2010/main" val="1386311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37F9C5-DADA-40EF-BCE0-F0AA5007CB72}" type="slidenum">
              <a:rPr lang="en-US" smtClean="0">
                <a:solidFill>
                  <a:prstClr val="black"/>
                </a:solidFill>
              </a:rPr>
              <a:pPr/>
              <a:t>5</a:t>
            </a:fld>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Header Placeholder 6"/>
          <p:cNvSpPr>
            <a:spLocks noGrp="1"/>
          </p:cNvSpPr>
          <p:nvPr>
            <p:ph type="hdr" sz="quarter" idx="13"/>
          </p:nvPr>
        </p:nvSpPr>
        <p:spPr/>
        <p:txBody>
          <a:bodyPr/>
          <a:lstStyle/>
          <a:p>
            <a:endParaRPr lang="en-US">
              <a:solidFill>
                <a:prstClr val="black"/>
              </a:solidFill>
            </a:endParaRPr>
          </a:p>
        </p:txBody>
      </p:sp>
    </p:spTree>
    <p:extLst>
      <p:ext uri="{BB962C8B-B14F-4D97-AF65-F5344CB8AC3E}">
        <p14:creationId xmlns:p14="http://schemas.microsoft.com/office/powerpoint/2010/main" val="2364538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37F9C5-DADA-40EF-BCE0-F0AA5007CB72}" type="slidenum">
              <a:rPr lang="en-US" smtClean="0">
                <a:solidFill>
                  <a:prstClr val="black"/>
                </a:solidFill>
              </a:rPr>
              <a:pPr/>
              <a:t>6</a:t>
            </a:fld>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Header Placeholder 6"/>
          <p:cNvSpPr>
            <a:spLocks noGrp="1"/>
          </p:cNvSpPr>
          <p:nvPr>
            <p:ph type="hdr" sz="quarter" idx="13"/>
          </p:nvPr>
        </p:nvSpPr>
        <p:spPr/>
        <p:txBody>
          <a:bodyPr/>
          <a:lstStyle/>
          <a:p>
            <a:endParaRPr lang="en-US">
              <a:solidFill>
                <a:prstClr val="black"/>
              </a:solidFill>
            </a:endParaRPr>
          </a:p>
        </p:txBody>
      </p:sp>
    </p:spTree>
    <p:extLst>
      <p:ext uri="{BB962C8B-B14F-4D97-AF65-F5344CB8AC3E}">
        <p14:creationId xmlns:p14="http://schemas.microsoft.com/office/powerpoint/2010/main" val="3285585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A</a:t>
            </a:r>
            <a:r>
              <a:rPr lang="en-US" baseline="0" dirty="0"/>
              <a:t> key theme of this presentation is that international efforts need to consider and address both u</a:t>
            </a:r>
            <a:r>
              <a:rPr lang="en-US" dirty="0"/>
              <a:t>pstream and downstream issues, including issues of governance (norms,</a:t>
            </a:r>
            <a:r>
              <a:rPr lang="en-US" baseline="0" dirty="0"/>
              <a:t> institutions, implementation, accountability). This is all fair enough, of course - - the importance of a holistic and integrated approach.</a:t>
            </a:r>
          </a:p>
          <a:p>
            <a:endParaRPr lang="en-US" dirty="0"/>
          </a:p>
          <a:p>
            <a:r>
              <a:rPr lang="en-US" dirty="0"/>
              <a:t>But what it means is not always obvious.</a:t>
            </a:r>
            <a:r>
              <a:rPr lang="en-US" baseline="0" dirty="0"/>
              <a:t>  The next time I present these ideas we might </a:t>
            </a:r>
            <a:r>
              <a:rPr lang="en-US" dirty="0"/>
              <a:t>reverse</a:t>
            </a:r>
            <a:r>
              <a:rPr lang="en-US" baseline="0" dirty="0"/>
              <a:t> the presentation, so that the “IPN part” comes upstream and the “GEF part” comes downstream.  This is because the two “parts” of the  stream are inter-connected, so that action on one end (or in the middle) reinforces the other (both normatively and ecologically).  Eduardo would want me to say, for example, that IPN findings provide important lessons for upstream work in the future (if heeded!).  Similarly, the work of the GEF can just as well be viewed as “downstream” implementation of MEAS!</a:t>
            </a:r>
          </a:p>
          <a:p>
            <a:endParaRPr lang="en-US" baseline="0" dirty="0"/>
          </a:p>
          <a:p>
            <a:r>
              <a:rPr lang="en-US" baseline="0" dirty="0"/>
              <a:t>BUT here there is also another dimension, where the feedback loop may not be so positive.  In the “real world” there can also be an inverse relationship between the stringency of norms and the strength of accountability.  For, example, the development of stronger downstream accountability/enforcement can lead to pressure to weaken the upstream norms and enabling environment, and vice versa.  There is literature on this, but I offer this thought because: (a) I’ve seen and heard it in action, from influential legal offices in the course of working on these issues; and (b) because Rio 1992 to Rio 2012 may be an example of a mirror image between strong policies/weak accountability (1992) and pressure now on policies as accountability has gained ground . . . We need to keep a watch on this!</a:t>
            </a:r>
          </a:p>
          <a:p>
            <a:endParaRPr lang="en-US" baseline="0" dirty="0"/>
          </a:p>
          <a:p>
            <a:r>
              <a:rPr lang="en-US" baseline="0" dirty="0"/>
              <a:t>A second core theme running through my remarks is that meaningful public and community participation is core to GEF, IPN and this broader work.  Firstly, the interests of people and the environment are closely intertwined, as the </a:t>
            </a:r>
            <a:r>
              <a:rPr lang="en-US" baseline="0" dirty="0" err="1"/>
              <a:t>Brundtland</a:t>
            </a:r>
            <a:r>
              <a:rPr lang="en-US" baseline="0" dirty="0"/>
              <a:t> Report vivified and we see every day.  Secondly, local people have expertise, knowledge, and rights that need to be recognized and integrated into international decisions that affect them.  This is the idea in this presentation about “trails, streams and rivers”, the need to be out there in a supportive way together to do this work, up the river, on the roads, along the trails, where the people live.  The contact between different places and worlds is amazing, there’s so much potential to learn and help each other</a:t>
            </a:r>
          </a:p>
          <a:p>
            <a:endParaRPr lang="en-US" baseline="0" dirty="0"/>
          </a:p>
          <a:p>
            <a:r>
              <a:rPr lang="en-US" baseline="0" dirty="0"/>
              <a:t>And finally, I would like to say one or two words about the contributions of law and lawyers.  The good news, I think, is that law and lawyers have a big potential contribution to make in this work. As we’ve been discussing, </a:t>
            </a:r>
            <a:r>
              <a:rPr lang="en-US" b="1" baseline="0" dirty="0"/>
              <a:t>LAW</a:t>
            </a:r>
            <a:r>
              <a:rPr lang="en-US" baseline="0" dirty="0"/>
              <a:t> is a key part of an enabling environment - a way to advance values, key strategic goals and priorities - and a basis to enforce and implement.  And </a:t>
            </a:r>
            <a:r>
              <a:rPr lang="en-US" b="1" baseline="0" dirty="0"/>
              <a:t>LAWYERS </a:t>
            </a:r>
            <a:r>
              <a:rPr lang="en-US" b="0" baseline="0" dirty="0"/>
              <a:t>have much </a:t>
            </a:r>
            <a:r>
              <a:rPr lang="en-US" baseline="0" dirty="0"/>
              <a:t>to offer, but watchwords here might be humility and openness to working with colleagues.  As I’ve seen it, a key role is not just advising on risk or even fighting/advocating to protect rights, but also using knowledge and training to help build and create the enabling environments upstream (whether in treaties, national laws or elsewhere).  We also need to work in an inter-disciplinary way - - lawyers may think in a certain way, but to address global and local environmental problems we need other ways too.  And lastly, I think of what </a:t>
            </a:r>
            <a:r>
              <a:rPr lang="en-US" baseline="0"/>
              <a:t>young Mahatma Gandhi </a:t>
            </a:r>
            <a:r>
              <a:rPr lang="en-US" baseline="0" dirty="0"/>
              <a:t>said when practicing law in South Africa:  I’ve discovered the true role of lawyers, to join two parties torn asunder.  In a field of work where political will and negotiating tensions are so high, let us see if we can help on this too!</a:t>
            </a:r>
            <a:endParaRPr lang="en-US" dirty="0"/>
          </a:p>
        </p:txBody>
      </p:sp>
      <p:sp>
        <p:nvSpPr>
          <p:cNvPr id="4" name="Slide Number Placeholder 3"/>
          <p:cNvSpPr>
            <a:spLocks noGrp="1"/>
          </p:cNvSpPr>
          <p:nvPr>
            <p:ph type="sldNum" sz="quarter" idx="10"/>
          </p:nvPr>
        </p:nvSpPr>
        <p:spPr/>
        <p:txBody>
          <a:bodyPr/>
          <a:lstStyle/>
          <a:p>
            <a:fld id="{AC37F9C5-DADA-40EF-BCE0-F0AA5007CB72}" type="slidenum">
              <a:rPr lang="en-US" smtClean="0">
                <a:solidFill>
                  <a:prstClr val="black"/>
                </a:solidFill>
              </a:rPr>
              <a:pPr/>
              <a:t>7</a:t>
            </a:fld>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Header Placeholder 6"/>
          <p:cNvSpPr>
            <a:spLocks noGrp="1"/>
          </p:cNvSpPr>
          <p:nvPr>
            <p:ph type="hdr" sz="quarter" idx="13"/>
          </p:nvPr>
        </p:nvSpPr>
        <p:spPr/>
        <p:txBody>
          <a:bodyPr/>
          <a:lstStyle/>
          <a:p>
            <a:endParaRPr lang="en-US">
              <a:solidFill>
                <a:prstClr val="black"/>
              </a:solidFill>
            </a:endParaRPr>
          </a:p>
        </p:txBody>
      </p:sp>
    </p:spTree>
    <p:extLst>
      <p:ext uri="{BB962C8B-B14F-4D97-AF65-F5344CB8AC3E}">
        <p14:creationId xmlns:p14="http://schemas.microsoft.com/office/powerpoint/2010/main" val="646511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turn to the</a:t>
            </a:r>
            <a:r>
              <a:rPr lang="en-US" baseline="0" dirty="0"/>
              <a:t> second part of this presentation, through the lens of the work of the Inspection Panel (IPN).</a:t>
            </a:r>
          </a:p>
          <a:p>
            <a:endParaRPr lang="en-US" baseline="0" dirty="0"/>
          </a:p>
          <a:p>
            <a:r>
              <a:rPr lang="en-US" baseline="0" dirty="0"/>
              <a:t>Originally my colleague and former Executive Secretary of the Inspection Panel Eduardo Abbott was going to join us to make the second half of this presentation, but he could not make it  So I shall try to fill in his (big) shoes as I did once before when I succeeded him as Panel ES ! A bit of déjà vu . . .!</a:t>
            </a:r>
          </a:p>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F77E4B2C-ADAE-430C-A9E6-5A9E00BFE248}" type="slidenum">
              <a:rPr lang="en-US" smtClean="0"/>
              <a:pPr>
                <a:defRPr/>
              </a:pPr>
              <a:t>8</a:t>
            </a:fld>
            <a:endParaRPr lang="en-US"/>
          </a:p>
        </p:txBody>
      </p:sp>
    </p:spTree>
    <p:extLst>
      <p:ext uri="{BB962C8B-B14F-4D97-AF65-F5344CB8AC3E}">
        <p14:creationId xmlns:p14="http://schemas.microsoft.com/office/powerpoint/2010/main" val="23995128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0"/>
            <a:ext cx="9144000" cy="1247775"/>
            <a:chOff x="0" y="0"/>
            <a:chExt cx="9144000" cy="1248156"/>
          </a:xfrm>
        </p:grpSpPr>
        <p:pic>
          <p:nvPicPr>
            <p:cNvPr id="5" name="Picture 4" descr="GEF-20-PPT-BG-blank.png"/>
            <p:cNvPicPr>
              <a:picLocks noChangeAspect="1"/>
            </p:cNvPicPr>
            <p:nvPr userDrawn="1"/>
          </p:nvPicPr>
          <p:blipFill>
            <a:blip r:embed="rId2" cstate="screen"/>
            <a:stretch>
              <a:fillRect/>
            </a:stretch>
          </p:blipFill>
          <p:spPr>
            <a:xfrm>
              <a:off x="0" y="0"/>
              <a:ext cx="9144000" cy="1246632"/>
            </a:xfrm>
            <a:prstGeom prst="rect">
              <a:avLst/>
            </a:prstGeom>
            <a:effectLst>
              <a:reflection blurRad="6350" stA="50000" endA="300" endPos="38500" dist="50800" dir="5400000" sy="-100000" algn="bl" rotWithShape="0"/>
            </a:effectLst>
          </p:spPr>
        </p:pic>
        <p:pic>
          <p:nvPicPr>
            <p:cNvPr id="6" name="Picture 7" descr="GEF-PPT-BG.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248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 name="Subtitle 2"/>
          <p:cNvSpPr>
            <a:spLocks noGrp="1"/>
          </p:cNvSpPr>
          <p:nvPr>
            <p:ph type="subTitle" idx="1"/>
          </p:nvPr>
        </p:nvSpPr>
        <p:spPr>
          <a:xfrm>
            <a:off x="1371600" y="3124200"/>
            <a:ext cx="6400800" cy="1752600"/>
          </a:xfrm>
        </p:spPr>
        <p:txBody>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Title 7"/>
          <p:cNvSpPr>
            <a:spLocks noGrp="1"/>
          </p:cNvSpPr>
          <p:nvPr>
            <p:ph type="title"/>
          </p:nvPr>
        </p:nvSpPr>
        <p:spPr>
          <a:xfrm>
            <a:off x="457200" y="1828800"/>
            <a:ext cx="8229600" cy="1143000"/>
          </a:xfrm>
        </p:spPr>
        <p:txBody>
          <a:bodyPr/>
          <a:lstStyle>
            <a:lvl1pPr>
              <a:defRPr>
                <a:solidFill>
                  <a:srgbClr val="00B050"/>
                </a:solidFill>
              </a:defRPr>
            </a:lvl1pPr>
          </a:lstStyle>
          <a:p>
            <a:r>
              <a:rPr lang="en-US"/>
              <a:t>Click to edit Master title style</a:t>
            </a:r>
            <a:endParaRPr lang="en-US" dirty="0"/>
          </a:p>
        </p:txBody>
      </p:sp>
    </p:spTree>
    <p:extLst>
      <p:ext uri="{BB962C8B-B14F-4D97-AF65-F5344CB8AC3E}">
        <p14:creationId xmlns:p14="http://schemas.microsoft.com/office/powerpoint/2010/main" val="1607935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8318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9667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439139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Title 5"/>
          <p:cNvSpPr txBox="1">
            <a:spLocks/>
          </p:cNvSpPr>
          <p:nvPr/>
        </p:nvSpPr>
        <p:spPr>
          <a:xfrm>
            <a:off x="685800" y="3810000"/>
            <a:ext cx="777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1F497D"/>
                </a:solidFill>
                <a:latin typeface="+mj-lt"/>
                <a:ea typeface="+mj-ea"/>
                <a:cs typeface="+mj-cs"/>
              </a:defRPr>
            </a:lvl1pPr>
          </a:lstStyle>
          <a:p>
            <a:r>
              <a:rPr lang="en-US" dirty="0"/>
              <a:t>Questions?</a:t>
            </a:r>
          </a:p>
        </p:txBody>
      </p:sp>
      <p:sp>
        <p:nvSpPr>
          <p:cNvPr id="7" name="Title 1"/>
          <p:cNvSpPr txBox="1">
            <a:spLocks/>
          </p:cNvSpPr>
          <p:nvPr/>
        </p:nvSpPr>
        <p:spPr>
          <a:xfrm>
            <a:off x="685800" y="22860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1F497D"/>
                </a:solidFill>
                <a:latin typeface="+mj-lt"/>
                <a:ea typeface="+mj-ea"/>
                <a:cs typeface="+mj-cs"/>
              </a:defRPr>
            </a:lvl1pPr>
          </a:lstStyle>
          <a:p>
            <a:r>
              <a:rPr lang="en-US" sz="4800" dirty="0">
                <a:solidFill>
                  <a:srgbClr val="00642D"/>
                </a:solidFill>
              </a:rPr>
              <a:t>Thank you for your attention</a:t>
            </a:r>
          </a:p>
        </p:txBody>
      </p:sp>
      <p:pic>
        <p:nvPicPr>
          <p:cNvPr id="9" name="Picture 8" descr="GEF-PPT-BG.png"/>
          <p:cNvPicPr>
            <a:picLocks noChangeAspect="1"/>
          </p:cNvPicPr>
          <p:nvPr userDrawn="1"/>
        </p:nvPicPr>
        <p:blipFill>
          <a:blip r:embed="rId2" cstate="print"/>
          <a:stretch>
            <a:fillRect/>
          </a:stretch>
        </p:blipFill>
        <p:spPr>
          <a:xfrm>
            <a:off x="0" y="5609844"/>
            <a:ext cx="9144000" cy="1248156"/>
          </a:xfrm>
          <a:prstGeom prst="rect">
            <a:avLst/>
          </a:prstGeom>
        </p:spPr>
      </p:pic>
    </p:spTree>
    <p:extLst>
      <p:ext uri="{BB962C8B-B14F-4D97-AF65-F5344CB8AC3E}">
        <p14:creationId xmlns:p14="http://schemas.microsoft.com/office/powerpoint/2010/main" val="3959773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4481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4014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87993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898989"/>
                </a:solidFill>
              </a:defRPr>
            </a:lvl1pPr>
          </a:lstStyle>
          <a:p>
            <a:pPr>
              <a:defRPr/>
            </a:pPr>
            <a:fld id="{A9463838-C3C5-4559-9F76-FCAEC6727CA7}" type="datetime1">
              <a:rPr lang="en-US"/>
              <a:pPr>
                <a:defRPr/>
              </a:pPr>
              <a:t>1/23/2019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898989"/>
                </a:solidFill>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898989"/>
                </a:solidFill>
              </a:defRPr>
            </a:lvl1pPr>
          </a:lstStyle>
          <a:p>
            <a:pPr>
              <a:defRPr/>
            </a:pPr>
            <a:fld id="{9B3DB71F-CB63-4D2F-92E5-3120CBF1081C}" type="slidenum">
              <a:rPr lang="en-US"/>
              <a:pPr>
                <a:defRPr/>
              </a:pPr>
              <a:t>‹#›</a:t>
            </a:fld>
            <a:endParaRPr lang="en-US"/>
          </a:p>
        </p:txBody>
      </p:sp>
    </p:spTree>
    <p:extLst>
      <p:ext uri="{BB962C8B-B14F-4D97-AF65-F5344CB8AC3E}">
        <p14:creationId xmlns:p14="http://schemas.microsoft.com/office/powerpoint/2010/main" val="701061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GEF-PPT-BG.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610225"/>
            <a:ext cx="9144000" cy="1247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862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Title Only Without Number">
    <p:spTree>
      <p:nvGrpSpPr>
        <p:cNvPr id="1" name=""/>
        <p:cNvGrpSpPr/>
        <p:nvPr/>
      </p:nvGrpSpPr>
      <p:grpSpPr>
        <a:xfrm>
          <a:off x="0" y="0"/>
          <a:ext cx="0" cy="0"/>
          <a:chOff x="0" y="0"/>
          <a:chExt cx="0" cy="0"/>
        </a:xfrm>
      </p:grpSpPr>
      <p:graphicFrame>
        <p:nvGraphicFramePr>
          <p:cNvPr id="4" name="Object 3" hidden="1"/>
          <p:cNvGraphicFramePr>
            <a:graphicFrameLocks/>
          </p:cNvGraphicFramePr>
          <p:nvPr userDrawn="1">
            <p:custDataLst>
              <p:tags r:id="rId2"/>
            </p:custDataLst>
            <p:extLst>
              <p:ext uri="{D42A27DB-BD31-4B8C-83A1-F6EECF244321}">
                <p14:modId xmlns:p14="http://schemas.microsoft.com/office/powerpoint/2010/main" val="39922044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719" name="think-cell Slide" r:id="rId4" imgW="360" imgH="360" progId="">
                  <p:embed/>
                </p:oleObj>
              </mc:Choice>
              <mc:Fallback>
                <p:oleObj name="think-cell Slide" r:id="rId4" imgW="360" imgH="36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McK 2. Slide Title"/>
          <p:cNvSpPr>
            <a:spLocks noGrp="1"/>
          </p:cNvSpPr>
          <p:nvPr>
            <p:ph type="title"/>
          </p:nvPr>
        </p:nvSpPr>
        <p:spPr>
          <a:xfrm>
            <a:off x="121489" y="234863"/>
            <a:ext cx="8794113" cy="298327"/>
          </a:xfrm>
        </p:spPr>
        <p:txBody>
          <a:bodyPr/>
          <a:lstStyle/>
          <a:p>
            <a:r>
              <a:rPr lang="en-US"/>
              <a:t>Click to edit Master title style</a:t>
            </a:r>
          </a:p>
        </p:txBody>
      </p:sp>
    </p:spTree>
    <p:extLst>
      <p:ext uri="{BB962C8B-B14F-4D97-AF65-F5344CB8AC3E}">
        <p14:creationId xmlns:p14="http://schemas.microsoft.com/office/powerpoint/2010/main" val="4075021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124200"/>
            <a:ext cx="6400800" cy="1752600"/>
          </a:xfrm>
        </p:spPr>
        <p:txBody>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itle 7"/>
          <p:cNvSpPr>
            <a:spLocks noGrp="1"/>
          </p:cNvSpPr>
          <p:nvPr>
            <p:ph type="title"/>
          </p:nvPr>
        </p:nvSpPr>
        <p:spPr>
          <a:xfrm>
            <a:off x="457200" y="1828800"/>
            <a:ext cx="8229600" cy="1143000"/>
          </a:xfrm>
        </p:spPr>
        <p:txBody>
          <a:bodyPr/>
          <a:lstStyle>
            <a:lvl1pPr>
              <a:defRPr>
                <a:solidFill>
                  <a:srgbClr val="00B050"/>
                </a:solidFill>
              </a:defRPr>
            </a:lvl1pPr>
          </a:lstStyle>
          <a:p>
            <a:r>
              <a:rPr lang="en-US" dirty="0"/>
              <a:t>Click to edit Master title style</a:t>
            </a:r>
          </a:p>
        </p:txBody>
      </p:sp>
      <p:grpSp>
        <p:nvGrpSpPr>
          <p:cNvPr id="10" name="Group 9"/>
          <p:cNvGrpSpPr/>
          <p:nvPr userDrawn="1"/>
        </p:nvGrpSpPr>
        <p:grpSpPr>
          <a:xfrm>
            <a:off x="0" y="76200"/>
            <a:ext cx="9144000" cy="1248156"/>
            <a:chOff x="0" y="152400"/>
            <a:chExt cx="9144000" cy="1248156"/>
          </a:xfrm>
        </p:grpSpPr>
        <p:pic>
          <p:nvPicPr>
            <p:cNvPr id="6" name="Picture 5" descr="GEF-20-PPT-BG-blank.png"/>
            <p:cNvPicPr>
              <a:picLocks noChangeAspect="1"/>
            </p:cNvPicPr>
            <p:nvPr userDrawn="1"/>
          </p:nvPicPr>
          <p:blipFill>
            <a:blip r:embed="rId2" cstate="print"/>
            <a:stretch>
              <a:fillRect/>
            </a:stretch>
          </p:blipFill>
          <p:spPr>
            <a:xfrm>
              <a:off x="0" y="152400"/>
              <a:ext cx="9144000" cy="1246632"/>
            </a:xfrm>
            <a:prstGeom prst="rect">
              <a:avLst/>
            </a:prstGeom>
            <a:effectLst>
              <a:reflection blurRad="6350" stA="50000" endA="300" endPos="38500" dist="50800" dir="5400000" sy="-100000" algn="bl" rotWithShape="0"/>
            </a:effectLst>
          </p:spPr>
        </p:pic>
        <p:pic>
          <p:nvPicPr>
            <p:cNvPr id="7" name="Picture 6" descr="GEF-PPT-BG.png"/>
            <p:cNvPicPr>
              <a:picLocks noChangeAspect="1"/>
            </p:cNvPicPr>
            <p:nvPr userDrawn="1"/>
          </p:nvPicPr>
          <p:blipFill>
            <a:blip r:embed="rId3" cstate="print"/>
            <a:stretch>
              <a:fillRect/>
            </a:stretch>
          </p:blipFill>
          <p:spPr>
            <a:xfrm>
              <a:off x="0" y="152400"/>
              <a:ext cx="9144000" cy="1248156"/>
            </a:xfrm>
            <a:prstGeom prst="rect">
              <a:avLst/>
            </a:prstGeom>
          </p:spPr>
        </p:pic>
      </p:grpSp>
    </p:spTree>
    <p:extLst>
      <p:ext uri="{BB962C8B-B14F-4D97-AF65-F5344CB8AC3E}">
        <p14:creationId xmlns:p14="http://schemas.microsoft.com/office/powerpoint/2010/main" val="3957524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124200"/>
            <a:ext cx="6400800" cy="1752600"/>
          </a:xfrm>
        </p:spPr>
        <p:txBody>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itle 7"/>
          <p:cNvSpPr>
            <a:spLocks noGrp="1"/>
          </p:cNvSpPr>
          <p:nvPr>
            <p:ph type="title"/>
          </p:nvPr>
        </p:nvSpPr>
        <p:spPr>
          <a:xfrm>
            <a:off x="457200" y="1828800"/>
            <a:ext cx="8229600" cy="1143000"/>
          </a:xfrm>
        </p:spPr>
        <p:txBody>
          <a:bodyPr/>
          <a:lstStyle>
            <a:lvl1pPr>
              <a:defRPr>
                <a:solidFill>
                  <a:srgbClr val="00B050"/>
                </a:solidFill>
              </a:defRPr>
            </a:lvl1pPr>
          </a:lstStyle>
          <a:p>
            <a:r>
              <a:rPr lang="en-US" dirty="0"/>
              <a:t>Click to edit Master title style</a:t>
            </a:r>
          </a:p>
        </p:txBody>
      </p:sp>
      <p:grpSp>
        <p:nvGrpSpPr>
          <p:cNvPr id="10" name="Group 9"/>
          <p:cNvGrpSpPr/>
          <p:nvPr userDrawn="1"/>
        </p:nvGrpSpPr>
        <p:grpSpPr>
          <a:xfrm>
            <a:off x="0" y="76200"/>
            <a:ext cx="9144000" cy="1248156"/>
            <a:chOff x="0" y="152400"/>
            <a:chExt cx="9144000" cy="1248156"/>
          </a:xfrm>
        </p:grpSpPr>
        <p:pic>
          <p:nvPicPr>
            <p:cNvPr id="6" name="Picture 5" descr="GEF-20-PPT-BG-blank.png"/>
            <p:cNvPicPr>
              <a:picLocks noChangeAspect="1"/>
            </p:cNvPicPr>
            <p:nvPr userDrawn="1"/>
          </p:nvPicPr>
          <p:blipFill>
            <a:blip r:embed="rId2" cstate="print"/>
            <a:stretch>
              <a:fillRect/>
            </a:stretch>
          </p:blipFill>
          <p:spPr>
            <a:xfrm>
              <a:off x="0" y="152400"/>
              <a:ext cx="9144000" cy="1246632"/>
            </a:xfrm>
            <a:prstGeom prst="rect">
              <a:avLst/>
            </a:prstGeom>
            <a:effectLst>
              <a:reflection blurRad="6350" stA="50000" endA="300" endPos="38500" dist="50800" dir="5400000" sy="-100000" algn="bl" rotWithShape="0"/>
            </a:effectLst>
          </p:spPr>
        </p:pic>
        <p:pic>
          <p:nvPicPr>
            <p:cNvPr id="7" name="Picture 6" descr="GEF-PPT-BG.png"/>
            <p:cNvPicPr>
              <a:picLocks noChangeAspect="1"/>
            </p:cNvPicPr>
            <p:nvPr userDrawn="1"/>
          </p:nvPicPr>
          <p:blipFill>
            <a:blip r:embed="rId3" cstate="print"/>
            <a:stretch>
              <a:fillRect/>
            </a:stretch>
          </p:blipFill>
          <p:spPr>
            <a:xfrm>
              <a:off x="0" y="152400"/>
              <a:ext cx="9144000" cy="1248156"/>
            </a:xfrm>
            <a:prstGeom prst="rect">
              <a:avLst/>
            </a:prstGeom>
          </p:spPr>
        </p:pic>
      </p:grpSp>
    </p:spTree>
    <p:extLst>
      <p:ext uri="{BB962C8B-B14F-4D97-AF65-F5344CB8AC3E}">
        <p14:creationId xmlns:p14="http://schemas.microsoft.com/office/powerpoint/2010/main" val="44170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5.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8" name="Picture 4" descr="GEF-PPT-BG.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5610225"/>
            <a:ext cx="9144000" cy="1247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58" r:id="rId1"/>
    <p:sldLayoutId id="2147485354" r:id="rId2"/>
    <p:sldLayoutId id="2147485355" r:id="rId3"/>
    <p:sldLayoutId id="2147485356" r:id="rId4"/>
    <p:sldLayoutId id="2147485359" r:id="rId5"/>
    <p:sldLayoutId id="2147485360" r:id="rId6"/>
    <p:sldLayoutId id="2147485361" r:id="rId7"/>
    <p:sldLayoutId id="2147485368" r:id="rId8"/>
  </p:sldLayoutIdLst>
  <p:txStyles>
    <p:titleStyle>
      <a:lvl1pPr algn="ctr" rtl="0" eaLnBrk="0" fontAlgn="base" hangingPunct="0">
        <a:spcBef>
          <a:spcPct val="0"/>
        </a:spcBef>
        <a:spcAft>
          <a:spcPct val="0"/>
        </a:spcAft>
        <a:defRPr sz="4400" b="1" kern="1200">
          <a:solidFill>
            <a:srgbClr val="1F497D"/>
          </a:solidFill>
          <a:latin typeface="+mj-lt"/>
          <a:ea typeface="ＭＳ Ｐゴシック" charset="-128"/>
          <a:cs typeface="ＭＳ Ｐゴシック" charset="-128"/>
        </a:defRPr>
      </a:lvl1pPr>
      <a:lvl2pPr algn="ctr" rtl="0" eaLnBrk="0" fontAlgn="base" hangingPunct="0">
        <a:spcBef>
          <a:spcPct val="0"/>
        </a:spcBef>
        <a:spcAft>
          <a:spcPct val="0"/>
        </a:spcAft>
        <a:defRPr sz="4400" b="1">
          <a:solidFill>
            <a:srgbClr val="1F497D"/>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b="1">
          <a:solidFill>
            <a:srgbClr val="1F497D"/>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b="1">
          <a:solidFill>
            <a:srgbClr val="1F497D"/>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b="1">
          <a:solidFill>
            <a:srgbClr val="1F497D"/>
          </a:solidFill>
          <a:latin typeface="Calibri" pitchFamily="34"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GEF-PPT-BG.png"/>
          <p:cNvPicPr>
            <a:picLocks noChangeAspect="1"/>
          </p:cNvPicPr>
          <p:nvPr/>
        </p:nvPicPr>
        <p:blipFill>
          <a:blip r:embed="rId7" cstate="print"/>
          <a:stretch>
            <a:fillRect/>
          </a:stretch>
        </p:blipFill>
        <p:spPr>
          <a:xfrm>
            <a:off x="0" y="5609844"/>
            <a:ext cx="9144000" cy="1248156"/>
          </a:xfrm>
          <a:prstGeom prst="rect">
            <a:avLst/>
          </a:prstGeom>
        </p:spPr>
      </p:pic>
    </p:spTree>
    <p:extLst>
      <p:ext uri="{BB962C8B-B14F-4D97-AF65-F5344CB8AC3E}">
        <p14:creationId xmlns:p14="http://schemas.microsoft.com/office/powerpoint/2010/main" val="2890491133"/>
      </p:ext>
    </p:extLst>
  </p:cSld>
  <p:clrMap bg1="lt1" tx1="dk1" bg2="lt2" tx2="dk2" accent1="accent1" accent2="accent2" accent3="accent3" accent4="accent4" accent5="accent5" accent6="accent6" hlink="hlink" folHlink="folHlink"/>
  <p:sldLayoutIdLst>
    <p:sldLayoutId id="2147485363" r:id="rId1"/>
    <p:sldLayoutId id="2147485364" r:id="rId2"/>
    <p:sldLayoutId id="2147485365" r:id="rId3"/>
    <p:sldLayoutId id="2147485366" r:id="rId4"/>
    <p:sldLayoutId id="2147485367" r:id="rId5"/>
  </p:sldLayoutIdLst>
  <p:hf hdr="0" ftr="0" dt="0"/>
  <p:txStyles>
    <p:titleStyle>
      <a:lvl1pPr algn="ctr" rtl="0" fontAlgn="base">
        <a:spcBef>
          <a:spcPct val="0"/>
        </a:spcBef>
        <a:spcAft>
          <a:spcPct val="0"/>
        </a:spcAft>
        <a:defRPr sz="4400" b="1" kern="1200">
          <a:solidFill>
            <a:srgbClr val="1F497D"/>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oleObject" Target="../embeddings/oleObject2.bin"/><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9.png"/><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1752600"/>
          </a:xfrm>
        </p:spPr>
        <p:txBody>
          <a:bodyPr/>
          <a:lstStyle/>
          <a:p>
            <a:r>
              <a:rPr lang="en-US" sz="3600" dirty="0">
                <a:solidFill>
                  <a:schemeClr val="accent1"/>
                </a:solidFill>
              </a:rPr>
              <a:t>GEF Conflict Resolution Function</a:t>
            </a:r>
            <a:br>
              <a:rPr lang="en-US" sz="2400" dirty="0"/>
            </a:br>
            <a:endParaRPr lang="en-US" sz="2800" dirty="0">
              <a:solidFill>
                <a:srgbClr val="00B0F0"/>
              </a:solidFill>
              <a:latin typeface="+mn-lt"/>
            </a:endParaRPr>
          </a:p>
        </p:txBody>
      </p:sp>
      <p:sp>
        <p:nvSpPr>
          <p:cNvPr id="3" name="Subtitle 2"/>
          <p:cNvSpPr>
            <a:spLocks noGrp="1"/>
          </p:cNvSpPr>
          <p:nvPr>
            <p:ph type="subTitle" idx="1"/>
          </p:nvPr>
        </p:nvSpPr>
        <p:spPr>
          <a:xfrm>
            <a:off x="1371600" y="3581400"/>
            <a:ext cx="6400800" cy="1905000"/>
          </a:xfrm>
        </p:spPr>
        <p:txBody>
          <a:bodyPr/>
          <a:lstStyle/>
          <a:p>
            <a:pPr>
              <a:lnSpc>
                <a:spcPct val="80000"/>
              </a:lnSpc>
              <a:defRPr/>
            </a:pPr>
            <a:endParaRPr lang="en-US" b="1" dirty="0">
              <a:solidFill>
                <a:schemeClr val="tx1"/>
              </a:solidFill>
              <a:latin typeface="Andes" panose="02000000000000000000" pitchFamily="50" charset="0"/>
            </a:endParaRPr>
          </a:p>
          <a:p>
            <a:pPr>
              <a:lnSpc>
                <a:spcPct val="80000"/>
              </a:lnSpc>
              <a:defRPr/>
            </a:pPr>
            <a:r>
              <a:rPr lang="en-US" sz="3200" b="1" dirty="0">
                <a:solidFill>
                  <a:srgbClr val="00B050"/>
                </a:solidFill>
                <a:latin typeface="Andes" panose="02000000000000000000" pitchFamily="50" charset="0"/>
              </a:rPr>
              <a:t>GEF Introduction Seminar</a:t>
            </a:r>
          </a:p>
          <a:p>
            <a:pPr>
              <a:lnSpc>
                <a:spcPct val="80000"/>
              </a:lnSpc>
              <a:defRPr/>
            </a:pPr>
            <a:endParaRPr lang="en-US" sz="1800" dirty="0">
              <a:solidFill>
                <a:srgbClr val="00B050"/>
              </a:solidFill>
              <a:latin typeface="Andes" panose="02000000000000000000" pitchFamily="50" charset="0"/>
              <a:cs typeface="Times New Roman" pitchFamily="18" charset="0"/>
            </a:endParaRPr>
          </a:p>
          <a:p>
            <a:pPr>
              <a:lnSpc>
                <a:spcPct val="80000"/>
              </a:lnSpc>
              <a:defRPr/>
            </a:pPr>
            <a:r>
              <a:rPr lang="en-US" sz="2400" dirty="0">
                <a:solidFill>
                  <a:srgbClr val="00B050"/>
                </a:solidFill>
                <a:latin typeface="Andes" panose="02000000000000000000" pitchFamily="50" charset="0"/>
                <a:cs typeface="Times New Roman" pitchFamily="18" charset="0"/>
              </a:rPr>
              <a:t>Washington, D.C.</a:t>
            </a:r>
          </a:p>
          <a:p>
            <a:pPr>
              <a:lnSpc>
                <a:spcPct val="80000"/>
              </a:lnSpc>
              <a:defRPr/>
            </a:pPr>
            <a:r>
              <a:rPr lang="en-US" sz="2400" dirty="0">
                <a:solidFill>
                  <a:srgbClr val="00B050"/>
                </a:solidFill>
                <a:latin typeface="Andes" panose="02000000000000000000" pitchFamily="50" charset="0"/>
                <a:cs typeface="Times New Roman" pitchFamily="18" charset="0"/>
              </a:rPr>
              <a:t>January 23, 2019</a:t>
            </a:r>
          </a:p>
          <a:p>
            <a:pPr>
              <a:lnSpc>
                <a:spcPct val="80000"/>
              </a:lnSpc>
              <a:defRPr/>
            </a:pPr>
            <a:endParaRPr lang="en-US" sz="1200" dirty="0">
              <a:solidFill>
                <a:schemeClr val="tx1"/>
              </a:solidFill>
              <a:latin typeface="Andes" panose="02000000000000000000" pitchFamily="50" charset="0"/>
              <a:cs typeface="Times New Roman" pitchFamily="18" charset="0"/>
            </a:endParaRPr>
          </a:p>
          <a:p>
            <a:endParaRPr lang="en-US" sz="3200" dirty="0">
              <a:latin typeface="Andes" panose="02000000000000000000" pitchFamily="50" charset="0"/>
            </a:endParaRPr>
          </a:p>
        </p:txBody>
      </p:sp>
    </p:spTree>
    <p:extLst>
      <p:ext uri="{BB962C8B-B14F-4D97-AF65-F5344CB8AC3E}">
        <p14:creationId xmlns:p14="http://schemas.microsoft.com/office/powerpoint/2010/main" val="3700803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29216" y="1797855"/>
            <a:ext cx="3449320" cy="1790908"/>
          </a:xfrm>
        </p:spPr>
        <p:txBody>
          <a:bodyPr/>
          <a:lstStyle/>
          <a:p>
            <a:pPr>
              <a:lnSpc>
                <a:spcPct val="80000"/>
              </a:lnSpc>
              <a:defRPr/>
            </a:pPr>
            <a:endParaRPr lang="en-US" sz="1200" dirty="0">
              <a:solidFill>
                <a:schemeClr val="tx1"/>
              </a:solidFill>
              <a:latin typeface="Andes" panose="02000000000000000000" pitchFamily="50" charset="0"/>
              <a:cs typeface="Times New Roman" pitchFamily="18" charset="0"/>
            </a:endParaRPr>
          </a:p>
          <a:p>
            <a:r>
              <a:rPr lang="en-US" sz="2400" b="1" dirty="0">
                <a:solidFill>
                  <a:srgbClr val="00B050"/>
                </a:solidFill>
                <a:latin typeface="+mj-lt"/>
              </a:rPr>
              <a:t>Includes addressing conflicts and responding to concerns of affected people</a:t>
            </a:r>
          </a:p>
        </p:txBody>
      </p:sp>
      <p:sp>
        <p:nvSpPr>
          <p:cNvPr id="2" name="Title 1"/>
          <p:cNvSpPr>
            <a:spLocks noGrp="1"/>
          </p:cNvSpPr>
          <p:nvPr>
            <p:ph type="title"/>
          </p:nvPr>
        </p:nvSpPr>
        <p:spPr>
          <a:xfrm>
            <a:off x="272716" y="1371600"/>
            <a:ext cx="3810000" cy="937685"/>
          </a:xfrm>
        </p:spPr>
        <p:txBody>
          <a:bodyPr/>
          <a:lstStyle/>
          <a:p>
            <a:r>
              <a:rPr lang="en-US" sz="2400" dirty="0">
                <a:solidFill>
                  <a:srgbClr val="00B0F0"/>
                </a:solidFill>
                <a:latin typeface="+mn-lt"/>
              </a:rPr>
              <a:t>GEF - -  working for the global environment . . .</a:t>
            </a:r>
            <a:br>
              <a:rPr lang="en-US" sz="1800" dirty="0">
                <a:solidFill>
                  <a:srgbClr val="00B0F0"/>
                </a:solidFill>
                <a:latin typeface="+mn-lt"/>
              </a:rPr>
            </a:br>
            <a:endParaRPr lang="en-US" sz="1800" dirty="0">
              <a:solidFill>
                <a:srgbClr val="00B0F0"/>
              </a:solidFill>
              <a:latin typeface="+mn-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116" y="2309285"/>
            <a:ext cx="3505200" cy="195067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446" y="4572000"/>
            <a:ext cx="3048000" cy="2286000"/>
          </a:xfrm>
          <a:prstGeom prst="rect">
            <a:avLst/>
          </a:prstGeom>
        </p:spPr>
      </p:pic>
      <p:pic>
        <p:nvPicPr>
          <p:cNvPr id="7" name="Picture 6">
            <a:extLst>
              <a:ext uri="{FF2B5EF4-FFF2-40B4-BE49-F238E27FC236}">
                <a16:creationId xmlns:a16="http://schemas.microsoft.com/office/drawing/2014/main" id="{622D03CE-39B8-40E3-AFB2-3707FC100F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0200" y="4572000"/>
            <a:ext cx="3048000" cy="2286000"/>
          </a:xfrm>
          <a:prstGeom prst="rect">
            <a:avLst/>
          </a:prstGeom>
        </p:spPr>
      </p:pic>
    </p:spTree>
    <p:extLst>
      <p:ext uri="{BB962C8B-B14F-4D97-AF65-F5344CB8AC3E}">
        <p14:creationId xmlns:p14="http://schemas.microsoft.com/office/powerpoint/2010/main" val="2088325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52162"/>
            <a:ext cx="7924800" cy="1648238"/>
          </a:xfrm>
        </p:spPr>
        <p:txBody>
          <a:bodyPr/>
          <a:lstStyle/>
          <a:p>
            <a:r>
              <a:rPr lang="en-US" sz="3600" dirty="0">
                <a:solidFill>
                  <a:srgbClr val="00B0F0"/>
                </a:solidFill>
                <a:latin typeface="+mn-lt"/>
              </a:rPr>
              <a:t>Projects to protect the global environment - - but it’s complicated out there and things can go wrong</a:t>
            </a:r>
          </a:p>
        </p:txBody>
      </p:sp>
      <p:sp>
        <p:nvSpPr>
          <p:cNvPr id="3" name="Subtitle 2"/>
          <p:cNvSpPr>
            <a:spLocks noGrp="1"/>
          </p:cNvSpPr>
          <p:nvPr>
            <p:ph type="subTitle" idx="1"/>
          </p:nvPr>
        </p:nvSpPr>
        <p:spPr>
          <a:xfrm>
            <a:off x="-2743200" y="2362200"/>
            <a:ext cx="11887200" cy="1435986"/>
          </a:xfrm>
        </p:spPr>
        <p:txBody>
          <a:bodyPr/>
          <a:lstStyle/>
          <a:p>
            <a:pPr lvl="8" algn="l">
              <a:spcBef>
                <a:spcPts val="600"/>
              </a:spcBef>
            </a:pPr>
            <a:endParaRPr lang="en-US" altLang="ja-JP" sz="1500" dirty="0">
              <a:latin typeface="Arial" panose="020B0604020202020204" pitchFamily="34" charset="0"/>
              <a:cs typeface="Arial" panose="020B0604020202020204" pitchFamily="34" charset="0"/>
            </a:endParaRPr>
          </a:p>
          <a:p>
            <a:pPr lvl="8" algn="l">
              <a:spcBef>
                <a:spcPts val="600"/>
              </a:spcBef>
            </a:pPr>
            <a:endParaRPr lang="en-US" altLang="ja-JP" sz="1500" dirty="0">
              <a:latin typeface="Arial" panose="020B0604020202020204" pitchFamily="34" charset="0"/>
              <a:cs typeface="Arial" panose="020B0604020202020204" pitchFamily="34" charset="0"/>
            </a:endParaRPr>
          </a:p>
          <a:p>
            <a:pPr lvl="8" algn="l">
              <a:spcBef>
                <a:spcPts val="600"/>
              </a:spcBef>
            </a:pPr>
            <a:endParaRPr lang="en-US" altLang="ja-JP" sz="1500" dirty="0">
              <a:latin typeface="Arial" panose="020B0604020202020204" pitchFamily="34" charset="0"/>
              <a:cs typeface="Arial" panose="020B0604020202020204" pitchFamily="34" charset="0"/>
            </a:endParaRPr>
          </a:p>
          <a:p>
            <a:pPr lvl="8" algn="l">
              <a:spcBef>
                <a:spcPts val="600"/>
              </a:spcBef>
            </a:pPr>
            <a:r>
              <a:rPr lang="en-US" altLang="ja-JP" sz="1500" dirty="0">
                <a:solidFill>
                  <a:srgbClr val="00B050"/>
                </a:solidFill>
                <a:latin typeface="Arial" panose="020B0604020202020204" pitchFamily="34" charset="0"/>
                <a:cs typeface="Arial" panose="020B0604020202020204" pitchFamily="34" charset="0"/>
              </a:rPr>
              <a:t>A project in the highlands of Nicaragua</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2" y="3657600"/>
            <a:ext cx="4840523" cy="3230451"/>
          </a:xfrm>
          <a:prstGeom prst="rect">
            <a:avLst/>
          </a:prstGeom>
        </p:spPr>
      </p:pic>
      <p:graphicFrame>
        <p:nvGraphicFramePr>
          <p:cNvPr id="6" name="Object 2">
            <a:extLst>
              <a:ext uri="{FF2B5EF4-FFF2-40B4-BE49-F238E27FC236}">
                <a16:creationId xmlns:a16="http://schemas.microsoft.com/office/drawing/2014/main" id="{9C99DAD6-72E5-46E4-A564-3AB1D8775FA9}"/>
              </a:ext>
            </a:extLst>
          </p:cNvPr>
          <p:cNvGraphicFramePr>
            <a:graphicFrameLocks noChangeAspect="1"/>
          </p:cNvGraphicFramePr>
          <p:nvPr>
            <p:extLst>
              <p:ext uri="{D42A27DB-BD31-4B8C-83A1-F6EECF244321}">
                <p14:modId xmlns:p14="http://schemas.microsoft.com/office/powerpoint/2010/main" val="510579489"/>
              </p:ext>
            </p:extLst>
          </p:nvPr>
        </p:nvGraphicFramePr>
        <p:xfrm>
          <a:off x="5257800" y="3809999"/>
          <a:ext cx="2549525" cy="3064073"/>
        </p:xfrm>
        <a:graphic>
          <a:graphicData uri="http://schemas.openxmlformats.org/presentationml/2006/ole">
            <mc:AlternateContent xmlns:mc="http://schemas.openxmlformats.org/markup-compatibility/2006">
              <mc:Choice xmlns:v="urn:schemas-microsoft-com:vml" Requires="v">
                <p:oleObj spid="_x0000_s27655" name="Image" r:id="rId5" imgW="3758730" imgH="4520635" progId="">
                  <p:embed/>
                </p:oleObj>
              </mc:Choice>
              <mc:Fallback>
                <p:oleObj name="Image" r:id="rId5" imgW="3758730" imgH="4520635" progId="">
                  <p:embed/>
                  <p:pic>
                    <p:nvPicPr>
                      <p:cNvPr id="6"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3809999"/>
                        <a:ext cx="2549525" cy="30640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84707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990600"/>
          </a:xfrm>
        </p:spPr>
        <p:txBody>
          <a:bodyPr/>
          <a:lstStyle/>
          <a:p>
            <a:r>
              <a:rPr lang="en-US" sz="3600" dirty="0">
                <a:solidFill>
                  <a:srgbClr val="00B0F0"/>
                </a:solidFill>
                <a:latin typeface="+mn-lt"/>
              </a:rPr>
              <a:t>GEF Framework – Responding to Problems</a:t>
            </a:r>
          </a:p>
        </p:txBody>
      </p:sp>
      <p:sp>
        <p:nvSpPr>
          <p:cNvPr id="3" name="Subtitle 2"/>
          <p:cNvSpPr>
            <a:spLocks noGrp="1"/>
          </p:cNvSpPr>
          <p:nvPr>
            <p:ph type="subTitle" idx="1"/>
          </p:nvPr>
        </p:nvSpPr>
        <p:spPr>
          <a:xfrm>
            <a:off x="455141" y="2209800"/>
            <a:ext cx="8229600" cy="4343400"/>
          </a:xfrm>
        </p:spPr>
        <p:txBody>
          <a:bodyPr/>
          <a:lstStyle/>
          <a:p>
            <a:pPr marL="457200" indent="-457200" algn="l">
              <a:spcBef>
                <a:spcPts val="600"/>
              </a:spcBef>
              <a:spcAft>
                <a:spcPts val="0"/>
              </a:spcAft>
              <a:buFont typeface="Wingdings" panose="05000000000000000000" pitchFamily="2" charset="2"/>
              <a:buChar char="v"/>
            </a:pPr>
            <a:r>
              <a:rPr lang="en-US" altLang="ja-JP" sz="2400" dirty="0">
                <a:solidFill>
                  <a:srgbClr val="00B050"/>
                </a:solidFill>
                <a:latin typeface="Arial" panose="020B0604020202020204" pitchFamily="34" charset="0"/>
                <a:cs typeface="Arial" panose="020B0604020202020204" pitchFamily="34" charset="0"/>
              </a:rPr>
              <a:t>Two parts: Agency mechanisms; GEF CRC</a:t>
            </a:r>
          </a:p>
          <a:p>
            <a:pPr marL="914400" lvl="1" indent="-457200" algn="l">
              <a:spcBef>
                <a:spcPts val="600"/>
              </a:spcBef>
              <a:spcAft>
                <a:spcPts val="0"/>
              </a:spcAft>
              <a:buFont typeface="Wingdings" panose="05000000000000000000" pitchFamily="2" charset="2"/>
              <a:buChar char="ü"/>
            </a:pPr>
            <a:endParaRPr lang="en-US" altLang="ja-JP" sz="2400" dirty="0">
              <a:solidFill>
                <a:srgbClr val="00B050"/>
              </a:solidFill>
              <a:latin typeface="Arial" panose="020B0604020202020204" pitchFamily="34" charset="0"/>
              <a:cs typeface="Arial" panose="020B0604020202020204" pitchFamily="34" charset="0"/>
            </a:endParaRPr>
          </a:p>
          <a:p>
            <a:pPr marL="457200" indent="-457200" algn="l">
              <a:spcBef>
                <a:spcPts val="600"/>
              </a:spcBef>
              <a:spcAft>
                <a:spcPts val="0"/>
              </a:spcAft>
              <a:buFont typeface="Wingdings" panose="05000000000000000000" pitchFamily="2" charset="2"/>
              <a:buChar char="v"/>
            </a:pPr>
            <a:r>
              <a:rPr lang="en-US" altLang="ja-JP" sz="2400" dirty="0">
                <a:solidFill>
                  <a:srgbClr val="00B050"/>
                </a:solidFill>
                <a:latin typeface="Arial" panose="020B0604020202020204" pitchFamily="34" charset="0"/>
                <a:cs typeface="Arial" panose="020B0604020202020204" pitchFamily="34" charset="0"/>
              </a:rPr>
              <a:t>Available to receive and respond to complaints </a:t>
            </a:r>
          </a:p>
          <a:p>
            <a:pPr marL="457200" indent="-457200" algn="l">
              <a:spcBef>
                <a:spcPts val="600"/>
              </a:spcBef>
              <a:spcAft>
                <a:spcPts val="0"/>
              </a:spcAft>
              <a:buFont typeface="Wingdings" panose="05000000000000000000" pitchFamily="2" charset="2"/>
              <a:buChar char="v"/>
            </a:pPr>
            <a:endParaRPr lang="en-US" altLang="ja-JP" sz="2400" dirty="0">
              <a:solidFill>
                <a:srgbClr val="00B050"/>
              </a:solidFill>
              <a:latin typeface="Arial" panose="020B0604020202020204" pitchFamily="34" charset="0"/>
              <a:cs typeface="Arial" panose="020B0604020202020204" pitchFamily="34" charset="0"/>
            </a:endParaRPr>
          </a:p>
          <a:p>
            <a:pPr marL="342900" indent="-342900" algn="l">
              <a:spcBef>
                <a:spcPts val="600"/>
              </a:spcBef>
              <a:spcAft>
                <a:spcPts val="0"/>
              </a:spcAft>
              <a:buFont typeface="Wingdings" panose="05000000000000000000" pitchFamily="2" charset="2"/>
              <a:buChar char="v"/>
            </a:pPr>
            <a:r>
              <a:rPr lang="en-US" altLang="ja-JP" sz="2400" dirty="0">
                <a:solidFill>
                  <a:srgbClr val="00B050"/>
                </a:solidFill>
                <a:latin typeface="Arial" panose="020B0604020202020204" pitchFamily="34" charset="0"/>
                <a:cs typeface="Arial" panose="020B0604020202020204" pitchFamily="34" charset="0"/>
              </a:rPr>
              <a:t> More than just managing risk</a:t>
            </a:r>
          </a:p>
          <a:p>
            <a:pPr marL="342900" indent="-342900" algn="l">
              <a:spcBef>
                <a:spcPts val="600"/>
              </a:spcBef>
              <a:spcAft>
                <a:spcPts val="0"/>
              </a:spcAft>
              <a:buFont typeface="Wingdings" panose="05000000000000000000" pitchFamily="2" charset="2"/>
              <a:buChar char="v"/>
            </a:pPr>
            <a:endParaRPr lang="en-US" altLang="ja-JP" sz="2400" dirty="0">
              <a:solidFill>
                <a:srgbClr val="00B050"/>
              </a:solidFill>
              <a:latin typeface="Arial" panose="020B0604020202020204" pitchFamily="34" charset="0"/>
              <a:cs typeface="Arial" panose="020B0604020202020204" pitchFamily="34" charset="0"/>
            </a:endParaRPr>
          </a:p>
          <a:p>
            <a:pPr marL="800100" lvl="1" indent="-342900" algn="l">
              <a:spcBef>
                <a:spcPts val="600"/>
              </a:spcBef>
              <a:spcAft>
                <a:spcPts val="0"/>
              </a:spcAft>
              <a:buFont typeface="Wingdings" panose="05000000000000000000" pitchFamily="2" charset="2"/>
              <a:buChar char="Ø"/>
            </a:pPr>
            <a:r>
              <a:rPr lang="en-US" altLang="ja-JP" sz="2000" dirty="0">
                <a:solidFill>
                  <a:srgbClr val="00B050"/>
                </a:solidFill>
                <a:latin typeface="Arial" panose="020B0604020202020204" pitchFamily="34" charset="0"/>
                <a:cs typeface="Arial" panose="020B0604020202020204" pitchFamily="34" charset="0"/>
              </a:rPr>
              <a:t>Making the system better, more responsive</a:t>
            </a:r>
          </a:p>
          <a:p>
            <a:pPr marL="800100" lvl="1" indent="-342900" algn="l">
              <a:spcBef>
                <a:spcPts val="600"/>
              </a:spcBef>
              <a:spcAft>
                <a:spcPts val="0"/>
              </a:spcAft>
              <a:buFont typeface="Wingdings" panose="05000000000000000000" pitchFamily="2" charset="2"/>
              <a:buChar char="Ø"/>
            </a:pPr>
            <a:r>
              <a:rPr lang="en-US" altLang="ja-JP" sz="2000" dirty="0">
                <a:solidFill>
                  <a:srgbClr val="00B050"/>
                </a:solidFill>
                <a:latin typeface="Arial" panose="020B0604020202020204" pitchFamily="34" charset="0"/>
                <a:cs typeface="Arial" panose="020B0604020202020204" pitchFamily="34" charset="0"/>
              </a:rPr>
              <a:t>Resolving problems</a:t>
            </a:r>
          </a:p>
          <a:p>
            <a:pPr marL="800100" lvl="1" indent="-342900" algn="l">
              <a:spcBef>
                <a:spcPts val="600"/>
              </a:spcBef>
              <a:spcAft>
                <a:spcPts val="0"/>
              </a:spcAft>
              <a:buFont typeface="Wingdings" panose="05000000000000000000" pitchFamily="2" charset="2"/>
              <a:buChar char="Ø"/>
            </a:pPr>
            <a:r>
              <a:rPr lang="en-US" altLang="ja-JP" sz="2000" dirty="0">
                <a:solidFill>
                  <a:srgbClr val="00B050"/>
                </a:solidFill>
                <a:latin typeface="Arial" panose="020B0604020202020204" pitchFamily="34" charset="0"/>
                <a:cs typeface="Arial" panose="020B0604020202020204" pitchFamily="34" charset="0"/>
              </a:rPr>
              <a:t>Giving people a voice, enlisting their expertise </a:t>
            </a:r>
          </a:p>
          <a:p>
            <a:pPr marL="800100" lvl="1" indent="-342900" algn="l">
              <a:spcBef>
                <a:spcPts val="600"/>
              </a:spcBef>
              <a:spcAft>
                <a:spcPts val="0"/>
              </a:spcAft>
              <a:buFont typeface="Wingdings" panose="05000000000000000000" pitchFamily="2" charset="2"/>
              <a:buChar char="Ø"/>
            </a:pPr>
            <a:r>
              <a:rPr lang="en-US" altLang="ja-JP" sz="2000" dirty="0">
                <a:solidFill>
                  <a:srgbClr val="00B050"/>
                </a:solidFill>
                <a:latin typeface="Arial" panose="020B0604020202020204" pitchFamily="34" charset="0"/>
                <a:cs typeface="Arial" panose="020B0604020202020204" pitchFamily="34" charset="0"/>
              </a:rPr>
              <a:t>Meeting other GEF policies: gender, IPs, SE</a:t>
            </a:r>
          </a:p>
          <a:p>
            <a:pPr algn="l">
              <a:spcBef>
                <a:spcPts val="600"/>
              </a:spcBef>
              <a:spcAft>
                <a:spcPts val="0"/>
              </a:spcAft>
            </a:pPr>
            <a:endParaRPr lang="en-US" altLang="ja-JP"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1298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914400"/>
          </a:xfrm>
        </p:spPr>
        <p:txBody>
          <a:bodyPr/>
          <a:lstStyle/>
          <a:p>
            <a:r>
              <a:rPr lang="en-US" sz="3600" dirty="0">
                <a:solidFill>
                  <a:srgbClr val="00B0F0"/>
                </a:solidFill>
                <a:latin typeface="+mn-lt"/>
              </a:rPr>
              <a:t>Important features – and challenges</a:t>
            </a:r>
          </a:p>
        </p:txBody>
      </p:sp>
      <p:sp>
        <p:nvSpPr>
          <p:cNvPr id="3" name="Subtitle 2"/>
          <p:cNvSpPr>
            <a:spLocks noGrp="1"/>
          </p:cNvSpPr>
          <p:nvPr>
            <p:ph type="subTitle" idx="1"/>
          </p:nvPr>
        </p:nvSpPr>
        <p:spPr>
          <a:xfrm>
            <a:off x="457200" y="2667000"/>
            <a:ext cx="8229600" cy="4038600"/>
          </a:xfrm>
        </p:spPr>
        <p:txBody>
          <a:bodyPr/>
          <a:lstStyle/>
          <a:p>
            <a:pPr marL="457200" indent="-457200" algn="l">
              <a:spcBef>
                <a:spcPts val="600"/>
              </a:spcBef>
              <a:spcAft>
                <a:spcPts val="0"/>
              </a:spcAft>
              <a:buFont typeface="Wingdings" panose="05000000000000000000" pitchFamily="2" charset="2"/>
              <a:buChar char="v"/>
            </a:pPr>
            <a:r>
              <a:rPr lang="en-US" altLang="ja-JP" dirty="0">
                <a:solidFill>
                  <a:srgbClr val="00B050"/>
                </a:solidFill>
                <a:latin typeface="Arial" panose="020B0604020202020204" pitchFamily="34" charset="0"/>
                <a:cs typeface="Arial" panose="020B0604020202020204" pitchFamily="34" charset="0"/>
              </a:rPr>
              <a:t>Accessibility - - any language, simple and fair process</a:t>
            </a:r>
          </a:p>
          <a:p>
            <a:pPr marL="457200" indent="-457200" algn="l">
              <a:spcBef>
                <a:spcPts val="600"/>
              </a:spcBef>
              <a:spcAft>
                <a:spcPts val="0"/>
              </a:spcAft>
              <a:buFont typeface="Wingdings" panose="05000000000000000000" pitchFamily="2" charset="2"/>
              <a:buChar char="v"/>
            </a:pPr>
            <a:endParaRPr lang="en-US" altLang="ja-JP" dirty="0">
              <a:solidFill>
                <a:srgbClr val="00B050"/>
              </a:solidFill>
              <a:latin typeface="Arial" panose="020B0604020202020204" pitchFamily="34" charset="0"/>
              <a:cs typeface="Arial" panose="020B0604020202020204" pitchFamily="34" charset="0"/>
            </a:endParaRPr>
          </a:p>
          <a:p>
            <a:pPr marL="457200" indent="-457200" algn="l">
              <a:spcBef>
                <a:spcPts val="600"/>
              </a:spcBef>
              <a:spcAft>
                <a:spcPts val="0"/>
              </a:spcAft>
              <a:buFont typeface="Wingdings" panose="05000000000000000000" pitchFamily="2" charset="2"/>
              <a:buChar char="v"/>
            </a:pPr>
            <a:r>
              <a:rPr lang="en-US" altLang="ja-JP" dirty="0">
                <a:solidFill>
                  <a:srgbClr val="00B050"/>
                </a:solidFill>
                <a:latin typeface="Arial" panose="020B0604020202020204" pitchFamily="34" charset="0"/>
                <a:cs typeface="Arial" panose="020B0604020202020204" pitchFamily="34" charset="0"/>
              </a:rPr>
              <a:t>Independence and integrity</a:t>
            </a:r>
          </a:p>
          <a:p>
            <a:pPr marL="457200" indent="-457200" algn="l">
              <a:spcBef>
                <a:spcPts val="600"/>
              </a:spcBef>
              <a:spcAft>
                <a:spcPts val="0"/>
              </a:spcAft>
              <a:buFont typeface="Wingdings" panose="05000000000000000000" pitchFamily="2" charset="2"/>
              <a:buChar char="v"/>
            </a:pPr>
            <a:endParaRPr lang="en-US" altLang="ja-JP" dirty="0">
              <a:solidFill>
                <a:srgbClr val="00B050"/>
              </a:solidFill>
              <a:latin typeface="Arial" panose="020B0604020202020204" pitchFamily="34" charset="0"/>
              <a:cs typeface="Arial" panose="020B0604020202020204" pitchFamily="34" charset="0"/>
            </a:endParaRPr>
          </a:p>
          <a:p>
            <a:pPr marL="457200" indent="-457200" algn="l">
              <a:spcBef>
                <a:spcPts val="600"/>
              </a:spcBef>
              <a:spcAft>
                <a:spcPts val="0"/>
              </a:spcAft>
              <a:buFont typeface="Wingdings" panose="05000000000000000000" pitchFamily="2" charset="2"/>
              <a:buChar char="v"/>
            </a:pPr>
            <a:r>
              <a:rPr lang="en-US" altLang="ja-JP" dirty="0">
                <a:solidFill>
                  <a:srgbClr val="00B050"/>
                </a:solidFill>
                <a:latin typeface="Arial" panose="020B0604020202020204" pitchFamily="34" charset="0"/>
                <a:cs typeface="Arial" panose="020B0604020202020204" pitchFamily="34" charset="0"/>
              </a:rPr>
              <a:t>Facilitation + independent check on policy compliance – resolving disputes, accountability, learning . . .</a:t>
            </a:r>
          </a:p>
          <a:p>
            <a:pPr marL="457200" indent="-457200" algn="l">
              <a:spcBef>
                <a:spcPts val="600"/>
              </a:spcBef>
              <a:spcAft>
                <a:spcPts val="0"/>
              </a:spcAft>
              <a:buFont typeface="Wingdings" panose="05000000000000000000" pitchFamily="2" charset="2"/>
              <a:buChar char="v"/>
            </a:pPr>
            <a:endParaRPr lang="en-US" altLang="ja-JP"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8380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914400"/>
          </a:xfrm>
        </p:spPr>
        <p:txBody>
          <a:bodyPr/>
          <a:lstStyle/>
          <a:p>
            <a:r>
              <a:rPr lang="en-US" sz="3600" dirty="0">
                <a:solidFill>
                  <a:srgbClr val="00B0F0"/>
                </a:solidFill>
                <a:latin typeface="+mn-lt"/>
              </a:rPr>
              <a:t>Examples of concerns raised</a:t>
            </a:r>
          </a:p>
        </p:txBody>
      </p:sp>
      <p:sp>
        <p:nvSpPr>
          <p:cNvPr id="3" name="Subtitle 2"/>
          <p:cNvSpPr>
            <a:spLocks noGrp="1"/>
          </p:cNvSpPr>
          <p:nvPr>
            <p:ph type="subTitle" idx="1"/>
          </p:nvPr>
        </p:nvSpPr>
        <p:spPr>
          <a:xfrm>
            <a:off x="457200" y="2518611"/>
            <a:ext cx="8229600" cy="3805989"/>
          </a:xfrm>
        </p:spPr>
        <p:txBody>
          <a:bodyPr/>
          <a:lstStyle/>
          <a:p>
            <a:pPr marL="457200" indent="-457200" algn="l">
              <a:spcBef>
                <a:spcPts val="600"/>
              </a:spcBef>
              <a:spcAft>
                <a:spcPts val="0"/>
              </a:spcAft>
              <a:buFont typeface="Wingdings" panose="05000000000000000000" pitchFamily="2" charset="2"/>
              <a:buChar char="v"/>
            </a:pPr>
            <a:r>
              <a:rPr lang="en-US" altLang="ja-JP" sz="2400" dirty="0">
                <a:solidFill>
                  <a:srgbClr val="00B050"/>
                </a:solidFill>
                <a:latin typeface="Arial" panose="020B0604020202020204" pitchFamily="34" charset="0"/>
                <a:cs typeface="Arial" panose="020B0604020202020204" pitchFamily="34" charset="0"/>
              </a:rPr>
              <a:t>Conflict Resolution Commissioner - claims</a:t>
            </a:r>
          </a:p>
          <a:p>
            <a:pPr marL="914400" lvl="1" indent="-457200" algn="l">
              <a:spcBef>
                <a:spcPts val="600"/>
              </a:spcBef>
              <a:spcAft>
                <a:spcPts val="0"/>
              </a:spcAft>
              <a:buFont typeface="Wingdings" panose="05000000000000000000" pitchFamily="2" charset="2"/>
              <a:buChar char="ü"/>
            </a:pPr>
            <a:r>
              <a:rPr lang="en-US" altLang="ja-JP" sz="2000" dirty="0">
                <a:solidFill>
                  <a:srgbClr val="00B050"/>
                </a:solidFill>
                <a:latin typeface="Arial" panose="020B0604020202020204" pitchFamily="34" charset="0"/>
                <a:cs typeface="Arial" panose="020B0604020202020204" pitchFamily="34" charset="0"/>
              </a:rPr>
              <a:t>Lack of public engagement (Guyana, Brazil)</a:t>
            </a:r>
          </a:p>
          <a:p>
            <a:pPr marL="914400" lvl="1" indent="-457200" algn="l">
              <a:spcBef>
                <a:spcPts val="600"/>
              </a:spcBef>
              <a:spcAft>
                <a:spcPts val="0"/>
              </a:spcAft>
              <a:buFont typeface="Wingdings" panose="05000000000000000000" pitchFamily="2" charset="2"/>
              <a:buChar char="ü"/>
            </a:pPr>
            <a:r>
              <a:rPr lang="en-US" altLang="ja-JP" sz="2000" dirty="0">
                <a:solidFill>
                  <a:srgbClr val="00B050"/>
                </a:solidFill>
                <a:latin typeface="Arial" panose="020B0604020202020204" pitchFamily="34" charset="0"/>
                <a:cs typeface="Arial" panose="020B0604020202020204" pitchFamily="34" charset="0"/>
              </a:rPr>
              <a:t>Concerns about project design &amp; goals (Carib. beekeepers) </a:t>
            </a:r>
          </a:p>
          <a:p>
            <a:pPr marL="914400" lvl="1" indent="-457200" algn="l">
              <a:spcBef>
                <a:spcPts val="600"/>
              </a:spcBef>
              <a:spcAft>
                <a:spcPts val="0"/>
              </a:spcAft>
              <a:buFont typeface="Wingdings" panose="05000000000000000000" pitchFamily="2" charset="2"/>
              <a:buChar char="ü"/>
            </a:pPr>
            <a:r>
              <a:rPr lang="en-US" altLang="ja-JP" sz="2000" dirty="0">
                <a:solidFill>
                  <a:srgbClr val="00B050"/>
                </a:solidFill>
                <a:latin typeface="Arial" panose="020B0604020202020204" pitchFamily="34" charset="0"/>
                <a:cs typeface="Arial" panose="020B0604020202020204" pitchFamily="34" charset="0"/>
              </a:rPr>
              <a:t>CSO network issues - - and limits of role</a:t>
            </a:r>
          </a:p>
          <a:p>
            <a:pPr marL="457200" indent="-457200" algn="l">
              <a:spcBef>
                <a:spcPts val="600"/>
              </a:spcBef>
              <a:spcAft>
                <a:spcPts val="0"/>
              </a:spcAft>
              <a:buFont typeface="Wingdings" panose="05000000000000000000" pitchFamily="2" charset="2"/>
              <a:buChar char="v"/>
            </a:pPr>
            <a:endParaRPr lang="en-US" altLang="ja-JP" sz="2400" dirty="0">
              <a:solidFill>
                <a:srgbClr val="00B050"/>
              </a:solidFill>
              <a:latin typeface="Arial" panose="020B0604020202020204" pitchFamily="34" charset="0"/>
              <a:cs typeface="Arial" panose="020B0604020202020204" pitchFamily="34" charset="0"/>
            </a:endParaRPr>
          </a:p>
          <a:p>
            <a:pPr marL="342900" indent="-342900" algn="l">
              <a:spcBef>
                <a:spcPts val="600"/>
              </a:spcBef>
              <a:spcAft>
                <a:spcPts val="0"/>
              </a:spcAft>
              <a:buFont typeface="Wingdings" panose="05000000000000000000" pitchFamily="2" charset="2"/>
              <a:buChar char="v"/>
            </a:pPr>
            <a:r>
              <a:rPr lang="en-US" altLang="ja-JP" sz="2400" dirty="0">
                <a:solidFill>
                  <a:srgbClr val="00B050"/>
                </a:solidFill>
                <a:latin typeface="Arial" panose="020B0604020202020204" pitchFamily="34" charset="0"/>
                <a:cs typeface="Arial" panose="020B0604020202020204" pitchFamily="34" charset="0"/>
              </a:rPr>
              <a:t>Agency mechanisms - claims</a:t>
            </a:r>
          </a:p>
          <a:p>
            <a:pPr marL="800100" lvl="1" indent="-342900" algn="l">
              <a:spcBef>
                <a:spcPts val="600"/>
              </a:spcBef>
              <a:spcAft>
                <a:spcPts val="0"/>
              </a:spcAft>
              <a:buFont typeface="Wingdings" panose="05000000000000000000" pitchFamily="2" charset="2"/>
              <a:buChar char="ü"/>
            </a:pPr>
            <a:r>
              <a:rPr lang="en-US" altLang="ja-JP" sz="2000" dirty="0">
                <a:solidFill>
                  <a:srgbClr val="00B050"/>
                </a:solidFill>
                <a:latin typeface="Arial" panose="020B0604020202020204" pitchFamily="34" charset="0"/>
                <a:cs typeface="Arial" panose="020B0604020202020204" pitchFamily="34" charset="0"/>
              </a:rPr>
              <a:t>Procurement issues</a:t>
            </a:r>
          </a:p>
          <a:p>
            <a:pPr marL="800100" lvl="1" indent="-342900" algn="l">
              <a:spcBef>
                <a:spcPts val="600"/>
              </a:spcBef>
              <a:spcAft>
                <a:spcPts val="0"/>
              </a:spcAft>
              <a:buFont typeface="Wingdings" panose="05000000000000000000" pitchFamily="2" charset="2"/>
              <a:buChar char="ü"/>
            </a:pPr>
            <a:r>
              <a:rPr lang="en-US" altLang="ja-JP" sz="2000" dirty="0">
                <a:solidFill>
                  <a:srgbClr val="00B050"/>
                </a:solidFill>
                <a:latin typeface="Arial" panose="020B0604020202020204" pitchFamily="34" charset="0"/>
                <a:cs typeface="Arial" panose="020B0604020202020204" pitchFamily="34" charset="0"/>
              </a:rPr>
              <a:t>Community rights and protected areas</a:t>
            </a:r>
          </a:p>
          <a:p>
            <a:pPr marL="800100" lvl="1" indent="-342900" algn="l">
              <a:spcBef>
                <a:spcPts val="600"/>
              </a:spcBef>
              <a:spcAft>
                <a:spcPts val="0"/>
              </a:spcAft>
              <a:buFont typeface="Wingdings" panose="05000000000000000000" pitchFamily="2" charset="2"/>
              <a:buChar char="ü"/>
            </a:pPr>
            <a:r>
              <a:rPr lang="en-US" altLang="ja-JP" sz="2000" dirty="0">
                <a:solidFill>
                  <a:srgbClr val="00B050"/>
                </a:solidFill>
                <a:latin typeface="Arial" panose="020B0604020202020204" pitchFamily="34" charset="0"/>
                <a:cs typeface="Arial" panose="020B0604020202020204" pitchFamily="34" charset="0"/>
              </a:rPr>
              <a:t>Retaliation </a:t>
            </a:r>
          </a:p>
          <a:p>
            <a:pPr algn="l">
              <a:spcBef>
                <a:spcPts val="600"/>
              </a:spcBef>
              <a:spcAft>
                <a:spcPts val="0"/>
              </a:spcAft>
            </a:pPr>
            <a:endParaRPr lang="en-US" altLang="ja-JP"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6645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838200"/>
          </a:xfrm>
        </p:spPr>
        <p:txBody>
          <a:bodyPr/>
          <a:lstStyle/>
          <a:p>
            <a:r>
              <a:rPr lang="en-US" sz="3200" dirty="0">
                <a:solidFill>
                  <a:srgbClr val="00B0F0"/>
                </a:solidFill>
                <a:latin typeface="+mn-lt"/>
              </a:rPr>
              <a:t>Concluding thoughts . . .</a:t>
            </a:r>
          </a:p>
        </p:txBody>
      </p:sp>
      <p:sp>
        <p:nvSpPr>
          <p:cNvPr id="3" name="Subtitle 2"/>
          <p:cNvSpPr>
            <a:spLocks noGrp="1"/>
          </p:cNvSpPr>
          <p:nvPr>
            <p:ph type="subTitle" idx="1"/>
          </p:nvPr>
        </p:nvSpPr>
        <p:spPr>
          <a:xfrm>
            <a:off x="636431" y="2209800"/>
            <a:ext cx="8077200" cy="4038600"/>
          </a:xfrm>
        </p:spPr>
        <p:txBody>
          <a:bodyPr/>
          <a:lstStyle/>
          <a:p>
            <a:pPr marL="171450" indent="-171450">
              <a:lnSpc>
                <a:spcPct val="80000"/>
              </a:lnSpc>
              <a:buFont typeface="Wingdings" panose="05000000000000000000" pitchFamily="2" charset="2"/>
              <a:buChar char="v"/>
              <a:defRPr/>
            </a:pPr>
            <a:endParaRPr lang="en-US" sz="1200" dirty="0">
              <a:solidFill>
                <a:schemeClr val="tx1"/>
              </a:solidFill>
              <a:latin typeface="Andes" panose="02000000000000000000" pitchFamily="50" charset="0"/>
              <a:cs typeface="Times New Roman" pitchFamily="18" charset="0"/>
            </a:endParaRPr>
          </a:p>
          <a:p>
            <a:pPr marL="457200" indent="-457200" algn="l">
              <a:buFont typeface="Wingdings" panose="05000000000000000000" pitchFamily="2" charset="2"/>
              <a:buChar char="v"/>
            </a:pPr>
            <a:r>
              <a:rPr lang="en-US" sz="2400" dirty="0">
                <a:latin typeface="Andes" panose="02000000000000000000" pitchFamily="50" charset="0"/>
              </a:rPr>
              <a:t>Requirement to have a good system in place to respond to grievances and help resolve problems; report </a:t>
            </a:r>
            <a:r>
              <a:rPr lang="en-US" sz="2400">
                <a:latin typeface="Andes" panose="02000000000000000000" pitchFamily="50" charset="0"/>
              </a:rPr>
              <a:t>to Council!</a:t>
            </a:r>
            <a:endParaRPr lang="en-US" sz="2400" dirty="0">
              <a:latin typeface="Andes" panose="02000000000000000000" pitchFamily="50" charset="0"/>
            </a:endParaRPr>
          </a:p>
          <a:p>
            <a:pPr marL="457200" indent="-457200" algn="l">
              <a:buFont typeface="Wingdings" panose="05000000000000000000" pitchFamily="2" charset="2"/>
              <a:buChar char="v"/>
            </a:pPr>
            <a:endParaRPr lang="en-US" sz="2400" dirty="0">
              <a:latin typeface="Andes" panose="02000000000000000000" pitchFamily="50" charset="0"/>
            </a:endParaRPr>
          </a:p>
          <a:p>
            <a:pPr marL="457200" indent="-457200" algn="l">
              <a:buFont typeface="Wingdings" panose="05000000000000000000" pitchFamily="2" charset="2"/>
              <a:buChar char="v"/>
            </a:pPr>
            <a:r>
              <a:rPr lang="en-US" sz="2400" dirty="0">
                <a:latin typeface="Andes" panose="02000000000000000000" pitchFamily="50" charset="0"/>
              </a:rPr>
              <a:t>Being </a:t>
            </a:r>
            <a:r>
              <a:rPr lang="en-US" sz="2400" i="1" dirty="0">
                <a:latin typeface="Andes" panose="02000000000000000000" pitchFamily="50" charset="0"/>
              </a:rPr>
              <a:t>responsive</a:t>
            </a:r>
            <a:r>
              <a:rPr lang="en-US" sz="2400" dirty="0">
                <a:latin typeface="Andes" panose="02000000000000000000" pitchFamily="50" charset="0"/>
              </a:rPr>
              <a:t> - - things can go wrong</a:t>
            </a:r>
          </a:p>
          <a:p>
            <a:pPr marL="457200" indent="-457200" algn="l">
              <a:buFont typeface="Wingdings" panose="05000000000000000000" pitchFamily="2" charset="2"/>
              <a:buChar char="v"/>
            </a:pPr>
            <a:endParaRPr lang="en-US" sz="2400" dirty="0">
              <a:latin typeface="Andes" panose="02000000000000000000" pitchFamily="50" charset="0"/>
            </a:endParaRPr>
          </a:p>
          <a:p>
            <a:pPr marL="457200" indent="-457200" algn="l">
              <a:buFont typeface="Wingdings" panose="05000000000000000000" pitchFamily="2" charset="2"/>
              <a:buChar char="v"/>
            </a:pPr>
            <a:r>
              <a:rPr lang="en-US" sz="2400" dirty="0">
                <a:latin typeface="Andes" panose="02000000000000000000" pitchFamily="50" charset="0"/>
              </a:rPr>
              <a:t>Participation of and benefits to local communities</a:t>
            </a:r>
          </a:p>
          <a:p>
            <a:pPr marL="457200" indent="-457200" algn="l">
              <a:buFont typeface="Wingdings" panose="05000000000000000000" pitchFamily="2" charset="2"/>
              <a:buChar char="v"/>
            </a:pPr>
            <a:endParaRPr lang="en-US" sz="2400" dirty="0">
              <a:latin typeface="Andes" panose="02000000000000000000" pitchFamily="50" charset="0"/>
            </a:endParaRPr>
          </a:p>
          <a:p>
            <a:pPr marL="457200" indent="-457200" algn="l">
              <a:buFont typeface="Wingdings" panose="05000000000000000000" pitchFamily="2" charset="2"/>
              <a:buChar char="v"/>
            </a:pPr>
            <a:r>
              <a:rPr lang="en-US" sz="2400" dirty="0">
                <a:latin typeface="Andes" panose="02000000000000000000" pitchFamily="50" charset="0"/>
              </a:rPr>
              <a:t>Importance of building awareness . . .www.thegef.org, Conflict Resolution</a:t>
            </a:r>
          </a:p>
          <a:p>
            <a:pPr marL="457200" indent="-457200" algn="l">
              <a:buFont typeface="Wingdings" panose="05000000000000000000" pitchFamily="2" charset="2"/>
              <a:buChar char="v"/>
            </a:pPr>
            <a:endParaRPr lang="en-US" sz="2400" dirty="0">
              <a:latin typeface="Andes" panose="02000000000000000000" pitchFamily="50" charset="0"/>
            </a:endParaRPr>
          </a:p>
          <a:p>
            <a:pPr marL="457200" indent="-457200" algn="l">
              <a:buFont typeface="Wingdings" panose="05000000000000000000" pitchFamily="2" charset="2"/>
              <a:buChar char="v"/>
            </a:pPr>
            <a:endParaRPr lang="en-US" sz="2400" dirty="0">
              <a:latin typeface="Andes" panose="02000000000000000000" pitchFamily="50" charset="0"/>
            </a:endParaRPr>
          </a:p>
        </p:txBody>
      </p:sp>
      <p:pic>
        <p:nvPicPr>
          <p:cNvPr id="4" name="Picture 2" descr="https://farm9.staticflickr.com/8086/8589279535_2400c1584f_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9591" y="3292980"/>
            <a:ext cx="1796495" cy="1222135"/>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7191" y="1558763"/>
            <a:ext cx="1996440" cy="935831"/>
          </a:xfrm>
          <a:prstGeom prst="rect">
            <a:avLst/>
          </a:prstGeom>
        </p:spPr>
      </p:pic>
    </p:spTree>
    <p:extLst>
      <p:ext uri="{BB962C8B-B14F-4D97-AF65-F5344CB8AC3E}">
        <p14:creationId xmlns:p14="http://schemas.microsoft.com/office/powerpoint/2010/main" val="1351558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6666620" cy="1371600"/>
          </a:xfrm>
        </p:spPr>
        <p:txBody>
          <a:bodyPr/>
          <a:lstStyle/>
          <a:p>
            <a:r>
              <a:rPr lang="en-US" sz="3600" dirty="0"/>
              <a:t>Thank you</a:t>
            </a:r>
          </a:p>
        </p:txBody>
      </p:sp>
      <p:sp>
        <p:nvSpPr>
          <p:cNvPr id="3" name="Content Placeholder 2"/>
          <p:cNvSpPr txBox="1">
            <a:spLocks/>
          </p:cNvSpPr>
          <p:nvPr/>
        </p:nvSpPr>
        <p:spPr>
          <a:xfrm>
            <a:off x="410441" y="2286000"/>
            <a:ext cx="8534400" cy="4572000"/>
          </a:xfrm>
          <a:prstGeom prst="rect">
            <a:avLst/>
          </a:prstGeom>
        </p:spPr>
        <p:txBody>
          <a:bodyP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itchFamily="2" charset="2"/>
              <a:buChar char="v"/>
            </a:pPr>
            <a:endParaRPr lang="en-US" sz="1600" dirty="0"/>
          </a:p>
          <a:p>
            <a:pPr algn="just">
              <a:buFont typeface="Wingdings" pitchFamily="2" charset="2"/>
              <a:buChar char="v"/>
            </a:pPr>
            <a:endParaRPr lang="en-US" sz="1600" dirty="0"/>
          </a:p>
          <a:p>
            <a:pPr marL="368300" eaLnBrk="1" hangingPunct="1">
              <a:lnSpc>
                <a:spcPct val="90000"/>
              </a:lnSpc>
              <a:spcBef>
                <a:spcPct val="60000"/>
              </a:spcBef>
              <a:buClr>
                <a:schemeClr val="tx1"/>
              </a:buClr>
            </a:pPr>
            <a:endParaRPr lang="en-US" sz="1600" dirty="0"/>
          </a:p>
          <a:p>
            <a:pPr marL="368300" eaLnBrk="1" hangingPunct="1">
              <a:lnSpc>
                <a:spcPct val="90000"/>
              </a:lnSpc>
              <a:spcBef>
                <a:spcPct val="60000"/>
              </a:spcBef>
              <a:buClr>
                <a:schemeClr val="tx1"/>
              </a:buClr>
            </a:pPr>
            <a:endParaRPr lang="en-US" sz="2500" dirty="0"/>
          </a:p>
          <a:p>
            <a:pPr marL="368300" eaLnBrk="1" hangingPunct="1">
              <a:lnSpc>
                <a:spcPct val="90000"/>
              </a:lnSpc>
              <a:spcBef>
                <a:spcPct val="60000"/>
              </a:spcBef>
              <a:buClr>
                <a:schemeClr val="tx1"/>
              </a:buClr>
            </a:pPr>
            <a:endParaRPr lang="en-US" sz="2400" dirty="0"/>
          </a:p>
          <a:p>
            <a:pPr marL="368300" eaLnBrk="1" hangingPunct="1">
              <a:lnSpc>
                <a:spcPct val="90000"/>
              </a:lnSpc>
              <a:spcBef>
                <a:spcPct val="60000"/>
              </a:spcBef>
              <a:buClr>
                <a:schemeClr val="tx1"/>
              </a:buClr>
            </a:pPr>
            <a:endParaRPr lang="en-US" sz="2400" dirty="0"/>
          </a:p>
          <a:p>
            <a:pPr marL="368300" eaLnBrk="1" hangingPunct="1">
              <a:lnSpc>
                <a:spcPct val="90000"/>
              </a:lnSpc>
              <a:spcBef>
                <a:spcPct val="60000"/>
              </a:spcBef>
              <a:buClr>
                <a:schemeClr val="tx1"/>
              </a:buClr>
            </a:pPr>
            <a:endParaRPr lang="en-US" sz="3000" dirty="0"/>
          </a:p>
        </p:txBody>
      </p:sp>
      <p:graphicFrame>
        <p:nvGraphicFramePr>
          <p:cNvPr id="6" name="Object 2"/>
          <p:cNvGraphicFramePr>
            <a:graphicFrameLocks noChangeAspect="1"/>
          </p:cNvGraphicFramePr>
          <p:nvPr>
            <p:extLst>
              <p:ext uri="{D42A27DB-BD31-4B8C-83A1-F6EECF244321}">
                <p14:modId xmlns:p14="http://schemas.microsoft.com/office/powerpoint/2010/main" val="2840529657"/>
              </p:ext>
            </p:extLst>
          </p:nvPr>
        </p:nvGraphicFramePr>
        <p:xfrm>
          <a:off x="3525837" y="2743200"/>
          <a:ext cx="2092325" cy="2514600"/>
        </p:xfrm>
        <a:graphic>
          <a:graphicData uri="http://schemas.openxmlformats.org/presentationml/2006/ole">
            <mc:AlternateContent xmlns:mc="http://schemas.openxmlformats.org/markup-compatibility/2006">
              <mc:Choice xmlns:v="urn:schemas-microsoft-com:vml" Requires="v">
                <p:oleObj spid="_x0000_s25687" name="Image" r:id="rId4" imgW="3758730" imgH="4520635" progId="">
                  <p:embed/>
                </p:oleObj>
              </mc:Choice>
              <mc:Fallback>
                <p:oleObj name="Image" r:id="rId4" imgW="3758730" imgH="452063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5837" y="2743200"/>
                        <a:ext cx="2092325" cy="2514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099149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GEF ECW 2012 Template Englis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4121</TotalTime>
  <Words>1527</Words>
  <Application>Microsoft Office PowerPoint</Application>
  <PresentationFormat>On-screen Show (4:3)</PresentationFormat>
  <Paragraphs>90</Paragraphs>
  <Slides>8</Slides>
  <Notes>8</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2</vt:i4>
      </vt:variant>
      <vt:variant>
        <vt:lpstr>Slide Titles</vt:lpstr>
      </vt:variant>
      <vt:variant>
        <vt:i4>8</vt:i4>
      </vt:variant>
    </vt:vector>
  </HeadingPairs>
  <TitlesOfParts>
    <vt:vector size="18" baseType="lpstr">
      <vt:lpstr>ＭＳ Ｐゴシック</vt:lpstr>
      <vt:lpstr>Andes</vt:lpstr>
      <vt:lpstr>Arial</vt:lpstr>
      <vt:lpstr>Calibri</vt:lpstr>
      <vt:lpstr>Times New Roman</vt:lpstr>
      <vt:lpstr>Wingdings</vt:lpstr>
      <vt:lpstr>1_GEF ECW 2012 Template English</vt:lpstr>
      <vt:lpstr>1_Office Theme</vt:lpstr>
      <vt:lpstr>think-cell Slide</vt:lpstr>
      <vt:lpstr>Image</vt:lpstr>
      <vt:lpstr>GEF Conflict Resolution Function </vt:lpstr>
      <vt:lpstr>GEF - -  working for the global environment . . . </vt:lpstr>
      <vt:lpstr>Projects to protect the global environment - - but it’s complicated out there and things can go wrong</vt:lpstr>
      <vt:lpstr>GEF Framework – Responding to Problems</vt:lpstr>
      <vt:lpstr>Important features – and challenges</vt:lpstr>
      <vt:lpstr>Examples of concerns raised</vt:lpstr>
      <vt:lpstr>Concluding thoughts . . .</vt:lpstr>
      <vt:lpstr>Thank you</vt:lpstr>
    </vt:vector>
  </TitlesOfParts>
  <Company>The World Bank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GEF Orientation Session for New Council and Alternate Members</dc:title>
  <dc:creator>wb330903</dc:creator>
  <cp:lastModifiedBy>Peter Lallas</cp:lastModifiedBy>
  <cp:revision>558</cp:revision>
  <cp:lastPrinted>2015-03-27T14:56:59Z</cp:lastPrinted>
  <dcterms:created xsi:type="dcterms:W3CDTF">2013-01-17T00:22:08Z</dcterms:created>
  <dcterms:modified xsi:type="dcterms:W3CDTF">2019-01-23T20:41:57Z</dcterms:modified>
</cp:coreProperties>
</file>