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66" r:id="rId2"/>
    <p:sldId id="278" r:id="rId3"/>
    <p:sldId id="291" r:id="rId4"/>
    <p:sldId id="279" r:id="rId5"/>
    <p:sldId id="289" r:id="rId6"/>
    <p:sldId id="293" r:id="rId7"/>
    <p:sldId id="292" r:id="rId8"/>
    <p:sldId id="295" r:id="rId9"/>
    <p:sldId id="296" r:id="rId10"/>
    <p:sldId id="290" r:id="rId11"/>
    <p:sldId id="267" r:id="rId12"/>
    <p:sldId id="271" r:id="rId13"/>
    <p:sldId id="259" r:id="rId14"/>
    <p:sldId id="273" r:id="rId15"/>
    <p:sldId id="274" r:id="rId16"/>
    <p:sldId id="275" r:id="rId17"/>
    <p:sldId id="276" r:id="rId18"/>
    <p:sldId id="281" r:id="rId19"/>
    <p:sldId id="282" r:id="rId20"/>
    <p:sldId id="280" r:id="rId21"/>
    <p:sldId id="265"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8853"/>
    <a:srgbClr val="3228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p:cViewPr varScale="1">
        <p:scale>
          <a:sx n="80" d="100"/>
          <a:sy n="80" d="100"/>
        </p:scale>
        <p:origin x="72" y="6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image" Target="../media/image6.png"/></Relationships>
</file>

<file path=ppt/diagrams/_rels/drawing1.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EC93B8-C45A-470D-8314-3EC1574D5A2D}" type="doc">
      <dgm:prSet loTypeId="urn:microsoft.com/office/officeart/2018/2/layout/IconLabelList" loCatId="icon" qsTypeId="urn:microsoft.com/office/officeart/2005/8/quickstyle/simple4" qsCatId="simple" csTypeId="urn:microsoft.com/office/officeart/2018/5/colors/Iconchunking_neutralbg_accent2_2" csCatId="accent2" phldr="1"/>
      <dgm:spPr/>
      <dgm:t>
        <a:bodyPr/>
        <a:lstStyle/>
        <a:p>
          <a:endParaRPr lang="en-US"/>
        </a:p>
      </dgm:t>
    </dgm:pt>
    <dgm:pt modelId="{D399811F-6FD4-4D45-A873-3207A3A606BF}">
      <dgm:prSet/>
      <dgm:spPr/>
      <dgm:t>
        <a:bodyPr/>
        <a:lstStyle/>
        <a:p>
          <a:pPr>
            <a:lnSpc>
              <a:spcPct val="100000"/>
            </a:lnSpc>
          </a:pPr>
          <a:r>
            <a:rPr lang="en-US" b="1" dirty="0">
              <a:latin typeface="Arial" pitchFamily="34" charset="0"/>
              <a:cs typeface="Arial" pitchFamily="34" charset="0"/>
            </a:rPr>
            <a:t>VISION: </a:t>
          </a:r>
        </a:p>
        <a:p>
          <a:pPr>
            <a:lnSpc>
              <a:spcPct val="100000"/>
            </a:lnSpc>
          </a:pPr>
          <a:r>
            <a:rPr lang="en-US" dirty="0">
              <a:latin typeface="Arial" pitchFamily="34" charset="0"/>
              <a:cs typeface="Arial" pitchFamily="34" charset="0"/>
            </a:rPr>
            <a:t>To supports natural resource/environmental governance for all Sierra Leoneans to participate and benefit from economic growth while preserving its natural capital for long-term development</a:t>
          </a:r>
          <a:r>
            <a:rPr lang="en-US" b="1" dirty="0"/>
            <a:t> </a:t>
          </a:r>
          <a:endParaRPr lang="en-US" dirty="0"/>
        </a:p>
      </dgm:t>
    </dgm:pt>
    <dgm:pt modelId="{297D89FD-CF77-43FE-9E92-923A9B7562E0}" type="parTrans" cxnId="{ADDEF944-3046-44DA-B7BB-463DF6BC0B23}">
      <dgm:prSet/>
      <dgm:spPr/>
      <dgm:t>
        <a:bodyPr/>
        <a:lstStyle/>
        <a:p>
          <a:endParaRPr lang="en-US"/>
        </a:p>
      </dgm:t>
    </dgm:pt>
    <dgm:pt modelId="{8640610F-D11B-4F81-98D5-D17A6ADC6E62}" type="sibTrans" cxnId="{ADDEF944-3046-44DA-B7BB-463DF6BC0B23}">
      <dgm:prSet/>
      <dgm:spPr/>
      <dgm:t>
        <a:bodyPr/>
        <a:lstStyle/>
        <a:p>
          <a:endParaRPr lang="en-US"/>
        </a:p>
      </dgm:t>
    </dgm:pt>
    <dgm:pt modelId="{985E0FDE-E5E8-451B-8D61-95798F863D26}">
      <dgm:prSet/>
      <dgm:spPr/>
      <dgm:t>
        <a:bodyPr/>
        <a:lstStyle/>
        <a:p>
          <a:endParaRPr lang="en-US"/>
        </a:p>
      </dgm:t>
    </dgm:pt>
    <dgm:pt modelId="{C4F86B12-0417-4636-993B-7EC09107EE2C}" type="parTrans" cxnId="{939C6B4B-CF34-4484-BBC7-90BF7F9ACA98}">
      <dgm:prSet/>
      <dgm:spPr/>
      <dgm:t>
        <a:bodyPr/>
        <a:lstStyle/>
        <a:p>
          <a:endParaRPr lang="en-US"/>
        </a:p>
      </dgm:t>
    </dgm:pt>
    <dgm:pt modelId="{16965209-71AB-4509-A042-E64D6BF55C69}" type="sibTrans" cxnId="{939C6B4B-CF34-4484-BBC7-90BF7F9ACA98}">
      <dgm:prSet/>
      <dgm:spPr/>
      <dgm:t>
        <a:bodyPr/>
        <a:lstStyle/>
        <a:p>
          <a:endParaRPr lang="en-US"/>
        </a:p>
      </dgm:t>
    </dgm:pt>
    <dgm:pt modelId="{997A2BCC-B64F-4926-84B8-BC71B7B3DDE1}" type="pres">
      <dgm:prSet presAssocID="{CCEC93B8-C45A-470D-8314-3EC1574D5A2D}" presName="root" presStyleCnt="0">
        <dgm:presLayoutVars>
          <dgm:dir/>
          <dgm:resizeHandles val="exact"/>
        </dgm:presLayoutVars>
      </dgm:prSet>
      <dgm:spPr/>
      <dgm:t>
        <a:bodyPr/>
        <a:lstStyle/>
        <a:p>
          <a:endParaRPr lang="en-US"/>
        </a:p>
      </dgm:t>
    </dgm:pt>
    <dgm:pt modelId="{BCC9CB21-A2B4-439D-84E3-01FC872FA5C3}" type="pres">
      <dgm:prSet presAssocID="{D399811F-6FD4-4D45-A873-3207A3A606BF}" presName="compNode" presStyleCnt="0"/>
      <dgm:spPr/>
    </dgm:pt>
    <dgm:pt modelId="{C712DF56-5369-4160-97DD-AD568F423192}" type="pres">
      <dgm:prSet presAssocID="{D399811F-6FD4-4D45-A873-3207A3A606BF}"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Eye"/>
        </a:ext>
      </dgm:extLst>
    </dgm:pt>
    <dgm:pt modelId="{841ACBB5-D7F8-477D-A115-13C7AE7BD2E5}" type="pres">
      <dgm:prSet presAssocID="{D399811F-6FD4-4D45-A873-3207A3A606BF}" presName="spaceRect" presStyleCnt="0"/>
      <dgm:spPr/>
    </dgm:pt>
    <dgm:pt modelId="{918E053B-5922-4C01-A26B-EA588FE4F55F}" type="pres">
      <dgm:prSet presAssocID="{D399811F-6FD4-4D45-A873-3207A3A606BF}" presName="textRect" presStyleLbl="revTx" presStyleIdx="0" presStyleCnt="1" custScaleX="171149" custScaleY="268260">
        <dgm:presLayoutVars>
          <dgm:chMax val="1"/>
          <dgm:chPref val="1"/>
        </dgm:presLayoutVars>
      </dgm:prSet>
      <dgm:spPr/>
      <dgm:t>
        <a:bodyPr/>
        <a:lstStyle/>
        <a:p>
          <a:endParaRPr lang="en-US"/>
        </a:p>
      </dgm:t>
    </dgm:pt>
  </dgm:ptLst>
  <dgm:cxnLst>
    <dgm:cxn modelId="{A07E799A-8712-4EFC-96FF-ABF6D903B331}" type="presOf" srcId="{CCEC93B8-C45A-470D-8314-3EC1574D5A2D}" destId="{997A2BCC-B64F-4926-84B8-BC71B7B3DDE1}" srcOrd="0" destOrd="0" presId="urn:microsoft.com/office/officeart/2018/2/layout/IconLabelList"/>
    <dgm:cxn modelId="{ADDEF944-3046-44DA-B7BB-463DF6BC0B23}" srcId="{CCEC93B8-C45A-470D-8314-3EC1574D5A2D}" destId="{D399811F-6FD4-4D45-A873-3207A3A606BF}" srcOrd="0" destOrd="0" parTransId="{297D89FD-CF77-43FE-9E92-923A9B7562E0}" sibTransId="{8640610F-D11B-4F81-98D5-D17A6ADC6E62}"/>
    <dgm:cxn modelId="{939C6B4B-CF34-4484-BBC7-90BF7F9ACA98}" srcId="{D399811F-6FD4-4D45-A873-3207A3A606BF}" destId="{985E0FDE-E5E8-451B-8D61-95798F863D26}" srcOrd="0" destOrd="0" parTransId="{C4F86B12-0417-4636-993B-7EC09107EE2C}" sibTransId="{16965209-71AB-4509-A042-E64D6BF55C69}"/>
    <dgm:cxn modelId="{F96C8FB3-5E3E-4077-961E-3163D564D987}" type="presOf" srcId="{D399811F-6FD4-4D45-A873-3207A3A606BF}" destId="{918E053B-5922-4C01-A26B-EA588FE4F55F}" srcOrd="0" destOrd="0" presId="urn:microsoft.com/office/officeart/2018/2/layout/IconLabelList"/>
    <dgm:cxn modelId="{6271B0AE-EA5E-4E4E-84B6-3D3AF5D3090B}" type="presParOf" srcId="{997A2BCC-B64F-4926-84B8-BC71B7B3DDE1}" destId="{BCC9CB21-A2B4-439D-84E3-01FC872FA5C3}" srcOrd="0" destOrd="0" presId="urn:microsoft.com/office/officeart/2018/2/layout/IconLabelList"/>
    <dgm:cxn modelId="{3903D736-99A8-4B5B-9B33-F5049B5CBFC5}" type="presParOf" srcId="{BCC9CB21-A2B4-439D-84E3-01FC872FA5C3}" destId="{C712DF56-5369-4160-97DD-AD568F423192}" srcOrd="0" destOrd="0" presId="urn:microsoft.com/office/officeart/2018/2/layout/IconLabelList"/>
    <dgm:cxn modelId="{FB4582CF-C153-4210-B014-731556117E5D}" type="presParOf" srcId="{BCC9CB21-A2B4-439D-84E3-01FC872FA5C3}" destId="{841ACBB5-D7F8-477D-A115-13C7AE7BD2E5}" srcOrd="1" destOrd="0" presId="urn:microsoft.com/office/officeart/2018/2/layout/IconLabelList"/>
    <dgm:cxn modelId="{A6B88296-AA3F-4A41-911D-2C2FA9F3E9DF}" type="presParOf" srcId="{BCC9CB21-A2B4-439D-84E3-01FC872FA5C3}" destId="{918E053B-5922-4C01-A26B-EA588FE4F55F}"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E296F0-3D77-4DEF-A076-99A62D76015F}" type="doc">
      <dgm:prSet loTypeId="urn:microsoft.com/office/officeart/2005/8/layout/default" loCatId="list" qsTypeId="urn:microsoft.com/office/officeart/2005/8/quickstyle/simple3" qsCatId="simple" csTypeId="urn:microsoft.com/office/officeart/2005/8/colors/colorful2" csCatId="colorful" phldr="1"/>
      <dgm:spPr/>
      <dgm:t>
        <a:bodyPr/>
        <a:lstStyle/>
        <a:p>
          <a:endParaRPr lang="en-US"/>
        </a:p>
      </dgm:t>
    </dgm:pt>
    <dgm:pt modelId="{1609D520-44D9-43C3-8E0A-E5782CDA560F}">
      <dgm:prSet/>
      <dgm:spPr/>
      <dgm:t>
        <a:bodyPr/>
        <a:lstStyle/>
        <a:p>
          <a:r>
            <a:rPr lang="en-US" b="1" dirty="0"/>
            <a:t>RELEVANCE:</a:t>
          </a:r>
          <a:endParaRPr lang="en-US" dirty="0"/>
        </a:p>
      </dgm:t>
    </dgm:pt>
    <dgm:pt modelId="{83B1BF7D-7158-4545-AD37-AB32C22AB0A9}" type="parTrans" cxnId="{CCCDADE6-44B6-4705-AAFD-0093ABD2F825}">
      <dgm:prSet/>
      <dgm:spPr/>
      <dgm:t>
        <a:bodyPr/>
        <a:lstStyle/>
        <a:p>
          <a:endParaRPr lang="en-US"/>
        </a:p>
      </dgm:t>
    </dgm:pt>
    <dgm:pt modelId="{1CB4F804-B221-4482-925E-E814914A23E9}" type="sibTrans" cxnId="{CCCDADE6-44B6-4705-AAFD-0093ABD2F825}">
      <dgm:prSet/>
      <dgm:spPr/>
      <dgm:t>
        <a:bodyPr/>
        <a:lstStyle/>
        <a:p>
          <a:endParaRPr lang="en-US"/>
        </a:p>
      </dgm:t>
    </dgm:pt>
    <dgm:pt modelId="{043DE20B-6205-4960-BE89-15E74B7751CB}">
      <dgm:prSet/>
      <dgm:spPr/>
      <dgm:t>
        <a:bodyPr/>
        <a:lstStyle/>
        <a:p>
          <a:r>
            <a:rPr lang="en-US" dirty="0"/>
            <a:t>Draft National Development Plan: Cluster 5: Empowering Women, Children and Persons with disabilities; Cluster 6: Youth Employment  and Cluster 7 – Addressing Vulnerabilities and Building Resilience</a:t>
          </a:r>
        </a:p>
      </dgm:t>
    </dgm:pt>
    <dgm:pt modelId="{1E610F19-3388-4254-A1AD-FCD7E23917D9}" type="parTrans" cxnId="{E0E3213E-3883-4569-A8D6-79F4C3A7A172}">
      <dgm:prSet/>
      <dgm:spPr/>
      <dgm:t>
        <a:bodyPr/>
        <a:lstStyle/>
        <a:p>
          <a:endParaRPr lang="en-US"/>
        </a:p>
      </dgm:t>
    </dgm:pt>
    <dgm:pt modelId="{AF7CF39D-E7C9-4700-B5FD-1490651ECE23}" type="sibTrans" cxnId="{E0E3213E-3883-4569-A8D6-79F4C3A7A172}">
      <dgm:prSet/>
      <dgm:spPr/>
      <dgm:t>
        <a:bodyPr/>
        <a:lstStyle/>
        <a:p>
          <a:endParaRPr lang="en-US"/>
        </a:p>
      </dgm:t>
    </dgm:pt>
    <dgm:pt modelId="{0B67528B-EAF9-4A30-8B95-AFC3BF956EBA}">
      <dgm:prSet/>
      <dgm:spPr/>
      <dgm:t>
        <a:bodyPr/>
        <a:lstStyle/>
        <a:p>
          <a:r>
            <a:rPr lang="en-US" dirty="0"/>
            <a:t>Contributes to the achievement of 15 of the Sustainable Development Goals (SDGs).</a:t>
          </a:r>
        </a:p>
      </dgm:t>
    </dgm:pt>
    <dgm:pt modelId="{66783C50-A4E9-4BB6-9059-4D8871114369}" type="parTrans" cxnId="{9A09ACFE-6242-4E9A-8978-524332CD8FFC}">
      <dgm:prSet/>
      <dgm:spPr/>
      <dgm:t>
        <a:bodyPr/>
        <a:lstStyle/>
        <a:p>
          <a:endParaRPr lang="en-US"/>
        </a:p>
      </dgm:t>
    </dgm:pt>
    <dgm:pt modelId="{EC2BAF01-7212-4896-8626-89337D494508}" type="sibTrans" cxnId="{9A09ACFE-6242-4E9A-8978-524332CD8FFC}">
      <dgm:prSet/>
      <dgm:spPr/>
      <dgm:t>
        <a:bodyPr/>
        <a:lstStyle/>
        <a:p>
          <a:endParaRPr lang="en-US"/>
        </a:p>
      </dgm:t>
    </dgm:pt>
    <dgm:pt modelId="{FB36ED97-4A3C-4A1E-AA38-A4CF78E32276}" type="pres">
      <dgm:prSet presAssocID="{B6E296F0-3D77-4DEF-A076-99A62D76015F}" presName="diagram" presStyleCnt="0">
        <dgm:presLayoutVars>
          <dgm:dir/>
          <dgm:resizeHandles val="exact"/>
        </dgm:presLayoutVars>
      </dgm:prSet>
      <dgm:spPr/>
      <dgm:t>
        <a:bodyPr/>
        <a:lstStyle/>
        <a:p>
          <a:endParaRPr lang="en-US"/>
        </a:p>
      </dgm:t>
    </dgm:pt>
    <dgm:pt modelId="{EEA523EE-94C1-40E4-A6B4-8CB90B32672B}" type="pres">
      <dgm:prSet presAssocID="{1609D520-44D9-43C3-8E0A-E5782CDA560F}" presName="node" presStyleLbl="node1" presStyleIdx="0" presStyleCnt="1" custScaleY="150267" custLinFactNeighborX="2020" custLinFactNeighborY="2009">
        <dgm:presLayoutVars>
          <dgm:bulletEnabled val="1"/>
        </dgm:presLayoutVars>
      </dgm:prSet>
      <dgm:spPr/>
      <dgm:t>
        <a:bodyPr/>
        <a:lstStyle/>
        <a:p>
          <a:endParaRPr lang="en-US"/>
        </a:p>
      </dgm:t>
    </dgm:pt>
  </dgm:ptLst>
  <dgm:cxnLst>
    <dgm:cxn modelId="{2FD1F433-7C4D-4770-9AB7-183A5D0FA481}" type="presOf" srcId="{1609D520-44D9-43C3-8E0A-E5782CDA560F}" destId="{EEA523EE-94C1-40E4-A6B4-8CB90B32672B}" srcOrd="0" destOrd="0" presId="urn:microsoft.com/office/officeart/2005/8/layout/default"/>
    <dgm:cxn modelId="{9A09ACFE-6242-4E9A-8978-524332CD8FFC}" srcId="{1609D520-44D9-43C3-8E0A-E5782CDA560F}" destId="{0B67528B-EAF9-4A30-8B95-AFC3BF956EBA}" srcOrd="1" destOrd="0" parTransId="{66783C50-A4E9-4BB6-9059-4D8871114369}" sibTransId="{EC2BAF01-7212-4896-8626-89337D494508}"/>
    <dgm:cxn modelId="{CCCDADE6-44B6-4705-AAFD-0093ABD2F825}" srcId="{B6E296F0-3D77-4DEF-A076-99A62D76015F}" destId="{1609D520-44D9-43C3-8E0A-E5782CDA560F}" srcOrd="0" destOrd="0" parTransId="{83B1BF7D-7158-4545-AD37-AB32C22AB0A9}" sibTransId="{1CB4F804-B221-4482-925E-E814914A23E9}"/>
    <dgm:cxn modelId="{F392310F-596C-4999-A8C7-7C5396404A0B}" type="presOf" srcId="{B6E296F0-3D77-4DEF-A076-99A62D76015F}" destId="{FB36ED97-4A3C-4A1E-AA38-A4CF78E32276}" srcOrd="0" destOrd="0" presId="urn:microsoft.com/office/officeart/2005/8/layout/default"/>
    <dgm:cxn modelId="{CE6C7C6C-BF1D-45B1-91C7-A1D6A2019A18}" type="presOf" srcId="{043DE20B-6205-4960-BE89-15E74B7751CB}" destId="{EEA523EE-94C1-40E4-A6B4-8CB90B32672B}" srcOrd="0" destOrd="1" presId="urn:microsoft.com/office/officeart/2005/8/layout/default"/>
    <dgm:cxn modelId="{3ACDC842-0189-46EC-B999-2E90EEF78DE0}" type="presOf" srcId="{0B67528B-EAF9-4A30-8B95-AFC3BF956EBA}" destId="{EEA523EE-94C1-40E4-A6B4-8CB90B32672B}" srcOrd="0" destOrd="2" presId="urn:microsoft.com/office/officeart/2005/8/layout/default"/>
    <dgm:cxn modelId="{E0E3213E-3883-4569-A8D6-79F4C3A7A172}" srcId="{1609D520-44D9-43C3-8E0A-E5782CDA560F}" destId="{043DE20B-6205-4960-BE89-15E74B7751CB}" srcOrd="0" destOrd="0" parTransId="{1E610F19-3388-4254-A1AD-FCD7E23917D9}" sibTransId="{AF7CF39D-E7C9-4700-B5FD-1490651ECE23}"/>
    <dgm:cxn modelId="{373247FB-4389-4B66-A22D-2140434E560C}" type="presParOf" srcId="{FB36ED97-4A3C-4A1E-AA38-A4CF78E32276}" destId="{EEA523EE-94C1-40E4-A6B4-8CB90B32672B}" srcOrd="0"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3C1B30-1F84-4DE8-8BF1-4A5BB12DAE6E}"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DB69DD3C-DE79-46B9-A13F-6B1EC6DE1EBF}">
      <dgm:prSet phldrT="[Text]"/>
      <dgm:spPr/>
      <dgm:t>
        <a:bodyPr/>
        <a:lstStyle/>
        <a:p>
          <a:r>
            <a:rPr lang="en-GB" b="1" dirty="0"/>
            <a:t>Component 1:</a:t>
          </a:r>
          <a:r>
            <a:rPr lang="en-GB" dirty="0"/>
            <a:t> </a:t>
          </a:r>
          <a:r>
            <a:rPr lang="en-GB" dirty="0">
              <a:latin typeface="Calibri" panose="020F0502020204030204" pitchFamily="34" charset="0"/>
            </a:rPr>
            <a:t>Generating sound scientific knowledge and access to information</a:t>
          </a:r>
        </a:p>
        <a:p>
          <a:endParaRPr lang="en-US" dirty="0"/>
        </a:p>
      </dgm:t>
    </dgm:pt>
    <dgm:pt modelId="{A841449D-070F-497B-9BBF-15FB5AF89234}" type="parTrans" cxnId="{652B53BF-47BC-465F-B982-3D6970577B25}">
      <dgm:prSet/>
      <dgm:spPr/>
      <dgm:t>
        <a:bodyPr/>
        <a:lstStyle/>
        <a:p>
          <a:endParaRPr lang="en-US"/>
        </a:p>
      </dgm:t>
    </dgm:pt>
    <dgm:pt modelId="{F42AAB83-6AD3-44B7-98D3-F2BEA1B45F1F}" type="sibTrans" cxnId="{652B53BF-47BC-465F-B982-3D6970577B25}">
      <dgm:prSet/>
      <dgm:spPr/>
      <dgm:t>
        <a:bodyPr/>
        <a:lstStyle/>
        <a:p>
          <a:endParaRPr lang="en-US"/>
        </a:p>
      </dgm:t>
    </dgm:pt>
    <dgm:pt modelId="{0A0846CB-6F96-4871-A7DE-953A00B5FCA6}">
      <dgm:prSet phldrT="[Text]"/>
      <dgm:spPr/>
      <dgm:t>
        <a:bodyPr/>
        <a:lstStyle/>
        <a:p>
          <a:r>
            <a:rPr lang="en-GB" b="1" dirty="0"/>
            <a:t>Component 2:</a:t>
          </a:r>
          <a:r>
            <a:rPr lang="en-GB" dirty="0"/>
            <a:t> </a:t>
          </a:r>
          <a:r>
            <a:rPr lang="en-GB" dirty="0">
              <a:latin typeface="Calibri" panose="020F0502020204030204" pitchFamily="34" charset="0"/>
            </a:rPr>
            <a:t>Climate information internalized into coastal development policy and plans</a:t>
          </a:r>
          <a:endParaRPr lang="en-US" dirty="0"/>
        </a:p>
      </dgm:t>
    </dgm:pt>
    <dgm:pt modelId="{BF89869C-DCDA-467A-9EED-ED7773464339}" type="parTrans" cxnId="{E8E8AB59-9880-4798-89CB-AC8111DB99DB}">
      <dgm:prSet/>
      <dgm:spPr/>
      <dgm:t>
        <a:bodyPr/>
        <a:lstStyle/>
        <a:p>
          <a:endParaRPr lang="en-US"/>
        </a:p>
      </dgm:t>
    </dgm:pt>
    <dgm:pt modelId="{92586699-C4E3-4768-9F29-18BBB1BA0936}" type="sibTrans" cxnId="{E8E8AB59-9880-4798-89CB-AC8111DB99DB}">
      <dgm:prSet/>
      <dgm:spPr/>
      <dgm:t>
        <a:bodyPr/>
        <a:lstStyle/>
        <a:p>
          <a:endParaRPr lang="en-US"/>
        </a:p>
      </dgm:t>
    </dgm:pt>
    <dgm:pt modelId="{241886B4-8FCB-4AA6-BB23-5E0141ED63AB}">
      <dgm:prSet phldrT="[Text]"/>
      <dgm:spPr/>
      <dgm:t>
        <a:bodyPr/>
        <a:lstStyle/>
        <a:p>
          <a:pPr>
            <a:buFont typeface="Wingdings" panose="05000000000000000000" pitchFamily="2" charset="2"/>
            <a:buChar char="§"/>
          </a:pPr>
          <a:r>
            <a:rPr lang="en-GB" b="1" dirty="0"/>
            <a:t>Component </a:t>
          </a:r>
          <a:r>
            <a:rPr lang="en-GB" dirty="0">
              <a:latin typeface="Calibri" panose="020F0502020204030204" pitchFamily="34" charset="0"/>
            </a:rPr>
            <a:t>3: Awareness and alternative, innovative activities to support adaptation in the coastal zone</a:t>
          </a:r>
          <a:endParaRPr lang="en-US" dirty="0"/>
        </a:p>
      </dgm:t>
    </dgm:pt>
    <dgm:pt modelId="{A49E39EB-89E1-47D7-B8D6-D75CC910E06B}" type="parTrans" cxnId="{7EA1FC7E-4D37-4F5D-8D36-C39232831E52}">
      <dgm:prSet/>
      <dgm:spPr/>
      <dgm:t>
        <a:bodyPr/>
        <a:lstStyle/>
        <a:p>
          <a:endParaRPr lang="en-US"/>
        </a:p>
      </dgm:t>
    </dgm:pt>
    <dgm:pt modelId="{C53BD1BD-C296-449C-A28F-9F358E575785}" type="sibTrans" cxnId="{7EA1FC7E-4D37-4F5D-8D36-C39232831E52}">
      <dgm:prSet/>
      <dgm:spPr/>
      <dgm:t>
        <a:bodyPr/>
        <a:lstStyle/>
        <a:p>
          <a:endParaRPr lang="en-US"/>
        </a:p>
      </dgm:t>
    </dgm:pt>
    <dgm:pt modelId="{399BE961-F339-4B06-94D2-8AA742FEECA7}" type="pres">
      <dgm:prSet presAssocID="{013C1B30-1F84-4DE8-8BF1-4A5BB12DAE6E}" presName="outerComposite" presStyleCnt="0">
        <dgm:presLayoutVars>
          <dgm:chMax val="5"/>
          <dgm:dir/>
          <dgm:resizeHandles val="exact"/>
        </dgm:presLayoutVars>
      </dgm:prSet>
      <dgm:spPr/>
      <dgm:t>
        <a:bodyPr/>
        <a:lstStyle/>
        <a:p>
          <a:endParaRPr lang="en-US"/>
        </a:p>
      </dgm:t>
    </dgm:pt>
    <dgm:pt modelId="{1148AF22-6627-49DE-8F2B-6619CCC3F331}" type="pres">
      <dgm:prSet presAssocID="{013C1B30-1F84-4DE8-8BF1-4A5BB12DAE6E}" presName="dummyMaxCanvas" presStyleCnt="0">
        <dgm:presLayoutVars/>
      </dgm:prSet>
      <dgm:spPr/>
    </dgm:pt>
    <dgm:pt modelId="{A0DFCD92-155D-45C6-8470-4D175267DE3F}" type="pres">
      <dgm:prSet presAssocID="{013C1B30-1F84-4DE8-8BF1-4A5BB12DAE6E}" presName="ThreeNodes_1" presStyleLbl="node1" presStyleIdx="0" presStyleCnt="3" custScaleX="117647" custLinFactNeighborX="4994" custLinFactNeighborY="-5023">
        <dgm:presLayoutVars>
          <dgm:bulletEnabled val="1"/>
        </dgm:presLayoutVars>
      </dgm:prSet>
      <dgm:spPr/>
      <dgm:t>
        <a:bodyPr/>
        <a:lstStyle/>
        <a:p>
          <a:endParaRPr lang="en-US"/>
        </a:p>
      </dgm:t>
    </dgm:pt>
    <dgm:pt modelId="{A59B1C3A-7FC0-425F-9ABE-2C33380C3FB0}" type="pres">
      <dgm:prSet presAssocID="{013C1B30-1F84-4DE8-8BF1-4A5BB12DAE6E}" presName="ThreeNodes_2" presStyleLbl="node1" presStyleIdx="1" presStyleCnt="3" custLinFactNeighborX="-166" custLinFactNeighborY="3349">
        <dgm:presLayoutVars>
          <dgm:bulletEnabled val="1"/>
        </dgm:presLayoutVars>
      </dgm:prSet>
      <dgm:spPr/>
      <dgm:t>
        <a:bodyPr/>
        <a:lstStyle/>
        <a:p>
          <a:endParaRPr lang="en-US"/>
        </a:p>
      </dgm:t>
    </dgm:pt>
    <dgm:pt modelId="{8A9486AB-9AB6-44E2-B2F2-F06A9A6C7467}" type="pres">
      <dgm:prSet presAssocID="{013C1B30-1F84-4DE8-8BF1-4A5BB12DAE6E}" presName="ThreeNodes_3" presStyleLbl="node1" presStyleIdx="2" presStyleCnt="3">
        <dgm:presLayoutVars>
          <dgm:bulletEnabled val="1"/>
        </dgm:presLayoutVars>
      </dgm:prSet>
      <dgm:spPr/>
      <dgm:t>
        <a:bodyPr/>
        <a:lstStyle/>
        <a:p>
          <a:endParaRPr lang="en-US"/>
        </a:p>
      </dgm:t>
    </dgm:pt>
    <dgm:pt modelId="{3F6D1854-19C6-429B-84C5-1366E8B5CDD8}" type="pres">
      <dgm:prSet presAssocID="{013C1B30-1F84-4DE8-8BF1-4A5BB12DAE6E}" presName="ThreeConn_1-2" presStyleLbl="fgAccFollowNode1" presStyleIdx="0" presStyleCnt="2">
        <dgm:presLayoutVars>
          <dgm:bulletEnabled val="1"/>
        </dgm:presLayoutVars>
      </dgm:prSet>
      <dgm:spPr/>
      <dgm:t>
        <a:bodyPr/>
        <a:lstStyle/>
        <a:p>
          <a:endParaRPr lang="en-US"/>
        </a:p>
      </dgm:t>
    </dgm:pt>
    <dgm:pt modelId="{CD5C7793-F664-4D50-91A9-0CD811D498CA}" type="pres">
      <dgm:prSet presAssocID="{013C1B30-1F84-4DE8-8BF1-4A5BB12DAE6E}" presName="ThreeConn_2-3" presStyleLbl="fgAccFollowNode1" presStyleIdx="1" presStyleCnt="2">
        <dgm:presLayoutVars>
          <dgm:bulletEnabled val="1"/>
        </dgm:presLayoutVars>
      </dgm:prSet>
      <dgm:spPr/>
      <dgm:t>
        <a:bodyPr/>
        <a:lstStyle/>
        <a:p>
          <a:endParaRPr lang="en-US"/>
        </a:p>
      </dgm:t>
    </dgm:pt>
    <dgm:pt modelId="{B81E8704-0A5F-4FF8-9AF8-EA98225752FC}" type="pres">
      <dgm:prSet presAssocID="{013C1B30-1F84-4DE8-8BF1-4A5BB12DAE6E}" presName="ThreeNodes_1_text" presStyleLbl="node1" presStyleIdx="2" presStyleCnt="3">
        <dgm:presLayoutVars>
          <dgm:bulletEnabled val="1"/>
        </dgm:presLayoutVars>
      </dgm:prSet>
      <dgm:spPr/>
      <dgm:t>
        <a:bodyPr/>
        <a:lstStyle/>
        <a:p>
          <a:endParaRPr lang="en-US"/>
        </a:p>
      </dgm:t>
    </dgm:pt>
    <dgm:pt modelId="{CCEB9815-CFE2-4A50-A734-F1ADACCAFBFD}" type="pres">
      <dgm:prSet presAssocID="{013C1B30-1F84-4DE8-8BF1-4A5BB12DAE6E}" presName="ThreeNodes_2_text" presStyleLbl="node1" presStyleIdx="2" presStyleCnt="3">
        <dgm:presLayoutVars>
          <dgm:bulletEnabled val="1"/>
        </dgm:presLayoutVars>
      </dgm:prSet>
      <dgm:spPr/>
      <dgm:t>
        <a:bodyPr/>
        <a:lstStyle/>
        <a:p>
          <a:endParaRPr lang="en-US"/>
        </a:p>
      </dgm:t>
    </dgm:pt>
    <dgm:pt modelId="{F81B55E8-B6CF-4383-9168-E32A2A1DCC7E}" type="pres">
      <dgm:prSet presAssocID="{013C1B30-1F84-4DE8-8BF1-4A5BB12DAE6E}" presName="ThreeNodes_3_text" presStyleLbl="node1" presStyleIdx="2" presStyleCnt="3">
        <dgm:presLayoutVars>
          <dgm:bulletEnabled val="1"/>
        </dgm:presLayoutVars>
      </dgm:prSet>
      <dgm:spPr/>
      <dgm:t>
        <a:bodyPr/>
        <a:lstStyle/>
        <a:p>
          <a:endParaRPr lang="en-US"/>
        </a:p>
      </dgm:t>
    </dgm:pt>
  </dgm:ptLst>
  <dgm:cxnLst>
    <dgm:cxn modelId="{652B53BF-47BC-465F-B982-3D6970577B25}" srcId="{013C1B30-1F84-4DE8-8BF1-4A5BB12DAE6E}" destId="{DB69DD3C-DE79-46B9-A13F-6B1EC6DE1EBF}" srcOrd="0" destOrd="0" parTransId="{A841449D-070F-497B-9BBF-15FB5AF89234}" sibTransId="{F42AAB83-6AD3-44B7-98D3-F2BEA1B45F1F}"/>
    <dgm:cxn modelId="{DE87CA89-C70D-4291-A2FD-08D4E4ACDD8F}" type="presOf" srcId="{0A0846CB-6F96-4871-A7DE-953A00B5FCA6}" destId="{CCEB9815-CFE2-4A50-A734-F1ADACCAFBFD}" srcOrd="1" destOrd="0" presId="urn:microsoft.com/office/officeart/2005/8/layout/vProcess5"/>
    <dgm:cxn modelId="{E8E8AB59-9880-4798-89CB-AC8111DB99DB}" srcId="{013C1B30-1F84-4DE8-8BF1-4A5BB12DAE6E}" destId="{0A0846CB-6F96-4871-A7DE-953A00B5FCA6}" srcOrd="1" destOrd="0" parTransId="{BF89869C-DCDA-467A-9EED-ED7773464339}" sibTransId="{92586699-C4E3-4768-9F29-18BBB1BA0936}"/>
    <dgm:cxn modelId="{07AF6544-60B7-44FC-8E6F-47861B959EE9}" type="presOf" srcId="{013C1B30-1F84-4DE8-8BF1-4A5BB12DAE6E}" destId="{399BE961-F339-4B06-94D2-8AA742FEECA7}" srcOrd="0" destOrd="0" presId="urn:microsoft.com/office/officeart/2005/8/layout/vProcess5"/>
    <dgm:cxn modelId="{F8555497-2B18-4042-B9DB-A925936F7B7C}" type="presOf" srcId="{241886B4-8FCB-4AA6-BB23-5E0141ED63AB}" destId="{F81B55E8-B6CF-4383-9168-E32A2A1DCC7E}" srcOrd="1" destOrd="0" presId="urn:microsoft.com/office/officeart/2005/8/layout/vProcess5"/>
    <dgm:cxn modelId="{214E4457-2B08-4790-861E-BD1DB08F9E9D}" type="presOf" srcId="{F42AAB83-6AD3-44B7-98D3-F2BEA1B45F1F}" destId="{3F6D1854-19C6-429B-84C5-1366E8B5CDD8}" srcOrd="0" destOrd="0" presId="urn:microsoft.com/office/officeart/2005/8/layout/vProcess5"/>
    <dgm:cxn modelId="{7EA1FC7E-4D37-4F5D-8D36-C39232831E52}" srcId="{013C1B30-1F84-4DE8-8BF1-4A5BB12DAE6E}" destId="{241886B4-8FCB-4AA6-BB23-5E0141ED63AB}" srcOrd="2" destOrd="0" parTransId="{A49E39EB-89E1-47D7-B8D6-D75CC910E06B}" sibTransId="{C53BD1BD-C296-449C-A28F-9F358E575785}"/>
    <dgm:cxn modelId="{1A5DCA4C-495D-452C-8295-148DBC52FA56}" type="presOf" srcId="{92586699-C4E3-4768-9F29-18BBB1BA0936}" destId="{CD5C7793-F664-4D50-91A9-0CD811D498CA}" srcOrd="0" destOrd="0" presId="urn:microsoft.com/office/officeart/2005/8/layout/vProcess5"/>
    <dgm:cxn modelId="{52E24A90-7685-4A27-9EF5-E74DB2919AE8}" type="presOf" srcId="{241886B4-8FCB-4AA6-BB23-5E0141ED63AB}" destId="{8A9486AB-9AB6-44E2-B2F2-F06A9A6C7467}" srcOrd="0" destOrd="0" presId="urn:microsoft.com/office/officeart/2005/8/layout/vProcess5"/>
    <dgm:cxn modelId="{9F3D153B-A356-43F5-8246-91657349763E}" type="presOf" srcId="{0A0846CB-6F96-4871-A7DE-953A00B5FCA6}" destId="{A59B1C3A-7FC0-425F-9ABE-2C33380C3FB0}" srcOrd="0" destOrd="0" presId="urn:microsoft.com/office/officeart/2005/8/layout/vProcess5"/>
    <dgm:cxn modelId="{6FF99AA9-A6A8-48DD-A5CB-2FEC32BFDF15}" type="presOf" srcId="{DB69DD3C-DE79-46B9-A13F-6B1EC6DE1EBF}" destId="{B81E8704-0A5F-4FF8-9AF8-EA98225752FC}" srcOrd="1" destOrd="0" presId="urn:microsoft.com/office/officeart/2005/8/layout/vProcess5"/>
    <dgm:cxn modelId="{2E6F2931-7091-46CA-83A8-E08E1872B082}" type="presOf" srcId="{DB69DD3C-DE79-46B9-A13F-6B1EC6DE1EBF}" destId="{A0DFCD92-155D-45C6-8470-4D175267DE3F}" srcOrd="0" destOrd="0" presId="urn:microsoft.com/office/officeart/2005/8/layout/vProcess5"/>
    <dgm:cxn modelId="{4ECA6679-8526-48EF-B4DC-22E5DC036CFA}" type="presParOf" srcId="{399BE961-F339-4B06-94D2-8AA742FEECA7}" destId="{1148AF22-6627-49DE-8F2B-6619CCC3F331}" srcOrd="0" destOrd="0" presId="urn:microsoft.com/office/officeart/2005/8/layout/vProcess5"/>
    <dgm:cxn modelId="{1B1C1562-48C1-4CDB-B4F9-E362FDC32347}" type="presParOf" srcId="{399BE961-F339-4B06-94D2-8AA742FEECA7}" destId="{A0DFCD92-155D-45C6-8470-4D175267DE3F}" srcOrd="1" destOrd="0" presId="urn:microsoft.com/office/officeart/2005/8/layout/vProcess5"/>
    <dgm:cxn modelId="{BCE2C4C8-22BB-41DC-BE8A-46C06C9FCFFE}" type="presParOf" srcId="{399BE961-F339-4B06-94D2-8AA742FEECA7}" destId="{A59B1C3A-7FC0-425F-9ABE-2C33380C3FB0}" srcOrd="2" destOrd="0" presId="urn:microsoft.com/office/officeart/2005/8/layout/vProcess5"/>
    <dgm:cxn modelId="{9B807AC6-135B-41CD-804D-BEA736D51DAD}" type="presParOf" srcId="{399BE961-F339-4B06-94D2-8AA742FEECA7}" destId="{8A9486AB-9AB6-44E2-B2F2-F06A9A6C7467}" srcOrd="3" destOrd="0" presId="urn:microsoft.com/office/officeart/2005/8/layout/vProcess5"/>
    <dgm:cxn modelId="{F3A7C95A-E8DD-4DFB-9260-6B7669074368}" type="presParOf" srcId="{399BE961-F339-4B06-94D2-8AA742FEECA7}" destId="{3F6D1854-19C6-429B-84C5-1366E8B5CDD8}" srcOrd="4" destOrd="0" presId="urn:microsoft.com/office/officeart/2005/8/layout/vProcess5"/>
    <dgm:cxn modelId="{BB97BADE-3A84-4C87-9937-09FD828991E7}" type="presParOf" srcId="{399BE961-F339-4B06-94D2-8AA742FEECA7}" destId="{CD5C7793-F664-4D50-91A9-0CD811D498CA}" srcOrd="5" destOrd="0" presId="urn:microsoft.com/office/officeart/2005/8/layout/vProcess5"/>
    <dgm:cxn modelId="{F884A7F2-DDE4-4AFE-8B0E-A9F85C70EE39}" type="presParOf" srcId="{399BE961-F339-4B06-94D2-8AA742FEECA7}" destId="{B81E8704-0A5F-4FF8-9AF8-EA98225752FC}" srcOrd="6" destOrd="0" presId="urn:microsoft.com/office/officeart/2005/8/layout/vProcess5"/>
    <dgm:cxn modelId="{7B4CF90E-85BD-4139-9D2F-880471B49660}" type="presParOf" srcId="{399BE961-F339-4B06-94D2-8AA742FEECA7}" destId="{CCEB9815-CFE2-4A50-A734-F1ADACCAFBFD}" srcOrd="7" destOrd="0" presId="urn:microsoft.com/office/officeart/2005/8/layout/vProcess5"/>
    <dgm:cxn modelId="{B7A446D9-17BE-4756-934E-DBB3A693D3F9}" type="presParOf" srcId="{399BE961-F339-4B06-94D2-8AA742FEECA7}" destId="{F81B55E8-B6CF-4383-9168-E32A2A1DCC7E}"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2BE97F-4353-4612-AF6A-D514EF10FE7E}"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DB73CF9B-8D58-49B4-A27F-C0F625276414}">
      <dgm:prSet phldrT="[Text]"/>
      <dgm:spPr/>
      <dgm:t>
        <a:bodyPr/>
        <a:lstStyle/>
        <a:p>
          <a:r>
            <a:rPr lang="en-US" dirty="0"/>
            <a:t>Outcome </a:t>
          </a:r>
        </a:p>
      </dgm:t>
    </dgm:pt>
    <dgm:pt modelId="{A6F0BEE7-5B39-40C6-8D65-6BAC54EF65A3}" type="parTrans" cxnId="{F888F6CA-E501-4044-91D2-8E4C697C7A9A}">
      <dgm:prSet/>
      <dgm:spPr/>
      <dgm:t>
        <a:bodyPr/>
        <a:lstStyle/>
        <a:p>
          <a:endParaRPr lang="en-US"/>
        </a:p>
      </dgm:t>
    </dgm:pt>
    <dgm:pt modelId="{7224D22E-A7A0-4AC4-A699-D8712B5B7018}" type="sibTrans" cxnId="{F888F6CA-E501-4044-91D2-8E4C697C7A9A}">
      <dgm:prSet/>
      <dgm:spPr/>
      <dgm:t>
        <a:bodyPr/>
        <a:lstStyle/>
        <a:p>
          <a:endParaRPr lang="en-US"/>
        </a:p>
      </dgm:t>
    </dgm:pt>
    <dgm:pt modelId="{C30353F3-6F66-4E6A-B83F-2B9629A4B5D2}">
      <dgm:prSet phldrT="[Text]" custT="1"/>
      <dgm:spPr/>
      <dgm:t>
        <a:bodyPr/>
        <a:lstStyle/>
        <a:p>
          <a:r>
            <a:rPr lang="en-GB" sz="2400" b="1" dirty="0"/>
            <a:t>OUTCOME 1. </a:t>
          </a:r>
          <a:r>
            <a:rPr lang="en-GB" sz="2400" dirty="0"/>
            <a:t>Enhanced availability of high quality climate risk information that is critical for development decision-making in the coastal zone</a:t>
          </a:r>
          <a:endParaRPr lang="en-US" sz="2400" dirty="0"/>
        </a:p>
      </dgm:t>
    </dgm:pt>
    <dgm:pt modelId="{5E728AC3-D51A-42BC-A042-E69619B96DBC}" type="parTrans" cxnId="{B66068F5-ED89-4562-A02C-53D0DAA178EE}">
      <dgm:prSet/>
      <dgm:spPr/>
      <dgm:t>
        <a:bodyPr/>
        <a:lstStyle/>
        <a:p>
          <a:endParaRPr lang="en-US"/>
        </a:p>
      </dgm:t>
    </dgm:pt>
    <dgm:pt modelId="{A5A201D9-0D56-4977-9B0A-29F9104D0538}" type="sibTrans" cxnId="{B66068F5-ED89-4562-A02C-53D0DAA178EE}">
      <dgm:prSet/>
      <dgm:spPr/>
      <dgm:t>
        <a:bodyPr/>
        <a:lstStyle/>
        <a:p>
          <a:endParaRPr lang="en-US"/>
        </a:p>
      </dgm:t>
    </dgm:pt>
    <dgm:pt modelId="{C61F50D1-DE4C-4733-8689-70CB0314A6E2}">
      <dgm:prSet phldrT="[Text]"/>
      <dgm:spPr/>
      <dgm:t>
        <a:bodyPr/>
        <a:lstStyle/>
        <a:p>
          <a:r>
            <a:rPr lang="en-US" dirty="0"/>
            <a:t>Outputs</a:t>
          </a:r>
        </a:p>
      </dgm:t>
    </dgm:pt>
    <dgm:pt modelId="{4B228A6B-8B67-4480-B65D-48DA176D2CA8}" type="parTrans" cxnId="{22288B8B-822A-4B86-9DB9-7C55FA194819}">
      <dgm:prSet/>
      <dgm:spPr/>
      <dgm:t>
        <a:bodyPr/>
        <a:lstStyle/>
        <a:p>
          <a:endParaRPr lang="en-US"/>
        </a:p>
      </dgm:t>
    </dgm:pt>
    <dgm:pt modelId="{CDF9679E-DDB6-4B53-A5F7-217D120151E9}" type="sibTrans" cxnId="{22288B8B-822A-4B86-9DB9-7C55FA194819}">
      <dgm:prSet/>
      <dgm:spPr/>
      <dgm:t>
        <a:bodyPr/>
        <a:lstStyle/>
        <a:p>
          <a:endParaRPr lang="en-US"/>
        </a:p>
      </dgm:t>
    </dgm:pt>
    <dgm:pt modelId="{BB0094B2-BF0D-40F3-92BF-B0A28271F4BA}">
      <dgm:prSet phldrT="[Text]" custT="1"/>
      <dgm:spPr/>
      <dgm:t>
        <a:bodyPr/>
        <a:lstStyle/>
        <a:p>
          <a:r>
            <a:rPr lang="en-GB" sz="2400" b="1" dirty="0"/>
            <a:t>Output 1.1:</a:t>
          </a:r>
          <a:r>
            <a:rPr lang="en-GB" sz="2400" dirty="0"/>
            <a:t>  </a:t>
          </a:r>
          <a:r>
            <a:rPr lang="en-US" sz="2400" dirty="0"/>
            <a:t>Climate and oceanographic monitoring network (with 6 automated oceanographic monitoring systems) and related data processing systems installed along the coastal zone to improve the knowledge base for measuring future climate induced risks</a:t>
          </a:r>
        </a:p>
      </dgm:t>
    </dgm:pt>
    <dgm:pt modelId="{6F5F7A41-446E-40C4-97B0-15BA8A886248}" type="parTrans" cxnId="{7BAE360C-8FFF-449E-9F67-2CC256333D96}">
      <dgm:prSet/>
      <dgm:spPr/>
      <dgm:t>
        <a:bodyPr/>
        <a:lstStyle/>
        <a:p>
          <a:endParaRPr lang="en-US"/>
        </a:p>
      </dgm:t>
    </dgm:pt>
    <dgm:pt modelId="{B221CB78-97D8-4D15-8C05-5CE611C88060}" type="sibTrans" cxnId="{7BAE360C-8FFF-449E-9F67-2CC256333D96}">
      <dgm:prSet/>
      <dgm:spPr/>
      <dgm:t>
        <a:bodyPr/>
        <a:lstStyle/>
        <a:p>
          <a:endParaRPr lang="en-US"/>
        </a:p>
      </dgm:t>
    </dgm:pt>
    <dgm:pt modelId="{91F0B5CD-95E1-40FC-A95B-E0E43380104B}">
      <dgm:prSet phldrT="[Text]" custT="1"/>
      <dgm:spPr/>
      <dgm:t>
        <a:bodyPr/>
        <a:lstStyle/>
        <a:p>
          <a:r>
            <a:rPr lang="en-GB" sz="2400" b="1" dirty="0"/>
            <a:t>Output 1.2:</a:t>
          </a:r>
          <a:r>
            <a:rPr lang="en-GB" sz="2400" dirty="0"/>
            <a:t> Institutional capacity of MFMR, EPA-SL, SLMD/A, ONS, SLMQ and USL-IMBO for assessing coastal hazard risk and vulnerability to climate change through probabilistic modelling is strengthened</a:t>
          </a:r>
          <a:endParaRPr lang="en-US" sz="2400" dirty="0"/>
        </a:p>
      </dgm:t>
    </dgm:pt>
    <dgm:pt modelId="{D3A65F7E-E6F4-4DBC-B6C0-1E9E9CC326B3}" type="parTrans" cxnId="{AED70323-8355-4173-A699-12A96F2BB402}">
      <dgm:prSet/>
      <dgm:spPr/>
      <dgm:t>
        <a:bodyPr/>
        <a:lstStyle/>
        <a:p>
          <a:endParaRPr lang="en-US"/>
        </a:p>
      </dgm:t>
    </dgm:pt>
    <dgm:pt modelId="{45ACD14B-8352-4B76-AF37-A0F619BDFA04}" type="sibTrans" cxnId="{AED70323-8355-4173-A699-12A96F2BB402}">
      <dgm:prSet/>
      <dgm:spPr/>
      <dgm:t>
        <a:bodyPr/>
        <a:lstStyle/>
        <a:p>
          <a:endParaRPr lang="en-US"/>
        </a:p>
      </dgm:t>
    </dgm:pt>
    <dgm:pt modelId="{08A0A4EE-A68C-4527-A110-58E79FB23277}">
      <dgm:prSet phldrT="[Text]"/>
      <dgm:spPr/>
      <dgm:t>
        <a:bodyPr/>
        <a:lstStyle/>
        <a:p>
          <a:r>
            <a:rPr lang="en-US" dirty="0"/>
            <a:t>Outputs</a:t>
          </a:r>
        </a:p>
      </dgm:t>
    </dgm:pt>
    <dgm:pt modelId="{564CF881-FBDD-4B7F-8F0B-1CC12AC40236}" type="parTrans" cxnId="{3BE6F4AB-7FA5-4845-9E7B-DCE101D5D215}">
      <dgm:prSet/>
      <dgm:spPr/>
      <dgm:t>
        <a:bodyPr/>
        <a:lstStyle/>
        <a:p>
          <a:endParaRPr lang="en-US"/>
        </a:p>
      </dgm:t>
    </dgm:pt>
    <dgm:pt modelId="{0413E56E-B6BB-4309-BDA1-497499736D81}" type="sibTrans" cxnId="{3BE6F4AB-7FA5-4845-9E7B-DCE101D5D215}">
      <dgm:prSet/>
      <dgm:spPr/>
      <dgm:t>
        <a:bodyPr/>
        <a:lstStyle/>
        <a:p>
          <a:endParaRPr lang="en-US"/>
        </a:p>
      </dgm:t>
    </dgm:pt>
    <dgm:pt modelId="{321B9B0C-2442-4D36-917C-E8FC3C0A1E19}">
      <dgm:prSet phldrT="[Text]" custT="1"/>
      <dgm:spPr/>
      <dgm:t>
        <a:bodyPr/>
        <a:lstStyle/>
        <a:p>
          <a:r>
            <a:rPr lang="en-GB" sz="2400" b="1" dirty="0"/>
            <a:t>Output 1.3:</a:t>
          </a:r>
          <a:r>
            <a:rPr lang="en-GB" sz="2400" dirty="0"/>
            <a:t> A </a:t>
          </a:r>
          <a:r>
            <a:rPr lang="en-GB" sz="2400" dirty="0" err="1"/>
            <a:t>systematical</a:t>
          </a:r>
          <a:r>
            <a:rPr lang="en-GB" sz="2400" dirty="0"/>
            <a:t> link between the collected data and the existing CIDMEWS (web based GIS) is established</a:t>
          </a:r>
          <a:endParaRPr lang="en-US" sz="2400" dirty="0"/>
        </a:p>
      </dgm:t>
    </dgm:pt>
    <dgm:pt modelId="{74B2559A-F191-4CAC-962A-E0B0522A61BC}" type="parTrans" cxnId="{70C2C39F-E834-4F7B-984D-5AC666CECBDE}">
      <dgm:prSet/>
      <dgm:spPr/>
      <dgm:t>
        <a:bodyPr/>
        <a:lstStyle/>
        <a:p>
          <a:endParaRPr lang="en-US"/>
        </a:p>
      </dgm:t>
    </dgm:pt>
    <dgm:pt modelId="{062A8574-62C2-4181-A22E-24186C1F1C56}" type="sibTrans" cxnId="{70C2C39F-E834-4F7B-984D-5AC666CECBDE}">
      <dgm:prSet/>
      <dgm:spPr/>
      <dgm:t>
        <a:bodyPr/>
        <a:lstStyle/>
        <a:p>
          <a:endParaRPr lang="en-US"/>
        </a:p>
      </dgm:t>
    </dgm:pt>
    <dgm:pt modelId="{D364321C-3A2C-43CD-A53F-670A1BDC0BD5}">
      <dgm:prSet phldrT="[Text]" custT="1"/>
      <dgm:spPr/>
      <dgm:t>
        <a:bodyPr/>
        <a:lstStyle/>
        <a:p>
          <a:r>
            <a:rPr lang="en-GB" sz="2400" b="1" dirty="0"/>
            <a:t>Output 1.4:</a:t>
          </a:r>
          <a:r>
            <a:rPr lang="en-GB" sz="2400" dirty="0"/>
            <a:t> The human capacity of the MFMR, EPA-SL, MLGRD is strengthened, skilled and trained on CVA techniques</a:t>
          </a:r>
          <a:endParaRPr lang="en-US" sz="2400" dirty="0"/>
        </a:p>
      </dgm:t>
    </dgm:pt>
    <dgm:pt modelId="{1AA311D7-F8B6-4487-8F25-7BF833DA058F}" type="parTrans" cxnId="{61E26999-A8C0-4CB0-B89E-460A7D11DEDE}">
      <dgm:prSet/>
      <dgm:spPr/>
      <dgm:t>
        <a:bodyPr/>
        <a:lstStyle/>
        <a:p>
          <a:endParaRPr lang="en-US"/>
        </a:p>
      </dgm:t>
    </dgm:pt>
    <dgm:pt modelId="{46227887-303B-4ABA-9AB3-B5E10C764224}" type="sibTrans" cxnId="{61E26999-A8C0-4CB0-B89E-460A7D11DEDE}">
      <dgm:prSet/>
      <dgm:spPr/>
      <dgm:t>
        <a:bodyPr/>
        <a:lstStyle/>
        <a:p>
          <a:endParaRPr lang="en-US"/>
        </a:p>
      </dgm:t>
    </dgm:pt>
    <dgm:pt modelId="{E5194B41-61A4-4290-A603-61D37D01810C}">
      <dgm:prSet phldrT="[Text]" custT="1"/>
      <dgm:spPr/>
      <dgm:t>
        <a:bodyPr/>
        <a:lstStyle/>
        <a:p>
          <a:endParaRPr lang="en-US" sz="2400" dirty="0"/>
        </a:p>
      </dgm:t>
    </dgm:pt>
    <dgm:pt modelId="{1D1E8298-A4EA-4C75-AA3B-263E28D2ABAF}" type="parTrans" cxnId="{1DACF6C1-56EF-4A96-B6E6-1FBB5B95655D}">
      <dgm:prSet/>
      <dgm:spPr/>
      <dgm:t>
        <a:bodyPr/>
        <a:lstStyle/>
        <a:p>
          <a:endParaRPr lang="en-US"/>
        </a:p>
      </dgm:t>
    </dgm:pt>
    <dgm:pt modelId="{3E0AD26D-D150-4F92-A763-9B037592A52D}" type="sibTrans" cxnId="{1DACF6C1-56EF-4A96-B6E6-1FBB5B95655D}">
      <dgm:prSet/>
      <dgm:spPr/>
      <dgm:t>
        <a:bodyPr/>
        <a:lstStyle/>
        <a:p>
          <a:endParaRPr lang="en-US"/>
        </a:p>
      </dgm:t>
    </dgm:pt>
    <dgm:pt modelId="{F1202EDB-A86F-4BDB-9A32-F6DB40C712A5}">
      <dgm:prSet phldrT="[Text]" custT="1"/>
      <dgm:spPr/>
      <dgm:t>
        <a:bodyPr/>
        <a:lstStyle/>
        <a:p>
          <a:endParaRPr lang="en-US" sz="2400" dirty="0"/>
        </a:p>
      </dgm:t>
    </dgm:pt>
    <dgm:pt modelId="{B7175176-BE63-4880-86C3-3750DB9C47B0}" type="parTrans" cxnId="{EFC62692-10D9-484D-80C0-47DBE5189021}">
      <dgm:prSet/>
      <dgm:spPr/>
      <dgm:t>
        <a:bodyPr/>
        <a:lstStyle/>
        <a:p>
          <a:endParaRPr lang="en-US"/>
        </a:p>
      </dgm:t>
    </dgm:pt>
    <dgm:pt modelId="{CB1A405E-94B8-410B-B5D1-B599CB5FC385}" type="sibTrans" cxnId="{EFC62692-10D9-484D-80C0-47DBE5189021}">
      <dgm:prSet/>
      <dgm:spPr/>
      <dgm:t>
        <a:bodyPr/>
        <a:lstStyle/>
        <a:p>
          <a:endParaRPr lang="en-US"/>
        </a:p>
      </dgm:t>
    </dgm:pt>
    <dgm:pt modelId="{AA3110FD-7623-4F54-AD7B-8B57CE72A84A}" type="pres">
      <dgm:prSet presAssocID="{9F2BE97F-4353-4612-AF6A-D514EF10FE7E}" presName="linearFlow" presStyleCnt="0">
        <dgm:presLayoutVars>
          <dgm:dir/>
          <dgm:animLvl val="lvl"/>
          <dgm:resizeHandles val="exact"/>
        </dgm:presLayoutVars>
      </dgm:prSet>
      <dgm:spPr/>
      <dgm:t>
        <a:bodyPr/>
        <a:lstStyle/>
        <a:p>
          <a:endParaRPr lang="en-US"/>
        </a:p>
      </dgm:t>
    </dgm:pt>
    <dgm:pt modelId="{471A2551-F446-48CF-9DAD-CB86456FC4A8}" type="pres">
      <dgm:prSet presAssocID="{DB73CF9B-8D58-49B4-A27F-C0F625276414}" presName="composite" presStyleCnt="0"/>
      <dgm:spPr/>
    </dgm:pt>
    <dgm:pt modelId="{E4AF7532-9CA2-477A-A441-A2ECEE6ED863}" type="pres">
      <dgm:prSet presAssocID="{DB73CF9B-8D58-49B4-A27F-C0F625276414}" presName="parentText" presStyleLbl="alignNode1" presStyleIdx="0" presStyleCnt="3">
        <dgm:presLayoutVars>
          <dgm:chMax val="1"/>
          <dgm:bulletEnabled val="1"/>
        </dgm:presLayoutVars>
      </dgm:prSet>
      <dgm:spPr/>
      <dgm:t>
        <a:bodyPr/>
        <a:lstStyle/>
        <a:p>
          <a:endParaRPr lang="en-US"/>
        </a:p>
      </dgm:t>
    </dgm:pt>
    <dgm:pt modelId="{A81D2E05-28D8-41E8-81EF-92D87151E91A}" type="pres">
      <dgm:prSet presAssocID="{DB73CF9B-8D58-49B4-A27F-C0F625276414}" presName="descendantText" presStyleLbl="alignAcc1" presStyleIdx="0" presStyleCnt="3" custScaleY="119779">
        <dgm:presLayoutVars>
          <dgm:bulletEnabled val="1"/>
        </dgm:presLayoutVars>
      </dgm:prSet>
      <dgm:spPr/>
      <dgm:t>
        <a:bodyPr/>
        <a:lstStyle/>
        <a:p>
          <a:endParaRPr lang="en-US"/>
        </a:p>
      </dgm:t>
    </dgm:pt>
    <dgm:pt modelId="{29905947-A8BA-49E4-8EA5-7DCC17BCC19B}" type="pres">
      <dgm:prSet presAssocID="{7224D22E-A7A0-4AC4-A699-D8712B5B7018}" presName="sp" presStyleCnt="0"/>
      <dgm:spPr/>
    </dgm:pt>
    <dgm:pt modelId="{7534F7BF-0BA1-419F-B192-587AA41EE0B4}" type="pres">
      <dgm:prSet presAssocID="{C61F50D1-DE4C-4733-8689-70CB0314A6E2}" presName="composite" presStyleCnt="0"/>
      <dgm:spPr/>
    </dgm:pt>
    <dgm:pt modelId="{80749B0F-EA56-46F0-AF2F-7024D26B1160}" type="pres">
      <dgm:prSet presAssocID="{C61F50D1-DE4C-4733-8689-70CB0314A6E2}" presName="parentText" presStyleLbl="alignNode1" presStyleIdx="1" presStyleCnt="3">
        <dgm:presLayoutVars>
          <dgm:chMax val="1"/>
          <dgm:bulletEnabled val="1"/>
        </dgm:presLayoutVars>
      </dgm:prSet>
      <dgm:spPr/>
      <dgm:t>
        <a:bodyPr/>
        <a:lstStyle/>
        <a:p>
          <a:endParaRPr lang="en-US"/>
        </a:p>
      </dgm:t>
    </dgm:pt>
    <dgm:pt modelId="{6A5116F9-9B7F-4356-9E0E-7FD4653C7B80}" type="pres">
      <dgm:prSet presAssocID="{C61F50D1-DE4C-4733-8689-70CB0314A6E2}" presName="descendantText" presStyleLbl="alignAcc1" presStyleIdx="1" presStyleCnt="3" custScaleY="308434">
        <dgm:presLayoutVars>
          <dgm:bulletEnabled val="1"/>
        </dgm:presLayoutVars>
      </dgm:prSet>
      <dgm:spPr/>
      <dgm:t>
        <a:bodyPr/>
        <a:lstStyle/>
        <a:p>
          <a:endParaRPr lang="en-US"/>
        </a:p>
      </dgm:t>
    </dgm:pt>
    <dgm:pt modelId="{5775FC00-A063-4702-AD33-45A913814923}" type="pres">
      <dgm:prSet presAssocID="{CDF9679E-DDB6-4B53-A5F7-217D120151E9}" presName="sp" presStyleCnt="0"/>
      <dgm:spPr/>
    </dgm:pt>
    <dgm:pt modelId="{60AC8AC3-2EBE-4089-B7D4-6C5C86B42120}" type="pres">
      <dgm:prSet presAssocID="{08A0A4EE-A68C-4527-A110-58E79FB23277}" presName="composite" presStyleCnt="0"/>
      <dgm:spPr/>
    </dgm:pt>
    <dgm:pt modelId="{D92A370A-A1B9-4E30-869E-74A7CDE59F44}" type="pres">
      <dgm:prSet presAssocID="{08A0A4EE-A68C-4527-A110-58E79FB23277}" presName="parentText" presStyleLbl="alignNode1" presStyleIdx="2" presStyleCnt="3">
        <dgm:presLayoutVars>
          <dgm:chMax val="1"/>
          <dgm:bulletEnabled val="1"/>
        </dgm:presLayoutVars>
      </dgm:prSet>
      <dgm:spPr/>
      <dgm:t>
        <a:bodyPr/>
        <a:lstStyle/>
        <a:p>
          <a:endParaRPr lang="en-US"/>
        </a:p>
      </dgm:t>
    </dgm:pt>
    <dgm:pt modelId="{F86F470C-8DF1-4200-9B21-8D852107661B}" type="pres">
      <dgm:prSet presAssocID="{08A0A4EE-A68C-4527-A110-58E79FB23277}" presName="descendantText" presStyleLbl="alignAcc1" presStyleIdx="2" presStyleCnt="3" custScaleY="178717">
        <dgm:presLayoutVars>
          <dgm:bulletEnabled val="1"/>
        </dgm:presLayoutVars>
      </dgm:prSet>
      <dgm:spPr/>
      <dgm:t>
        <a:bodyPr/>
        <a:lstStyle/>
        <a:p>
          <a:endParaRPr lang="en-US"/>
        </a:p>
      </dgm:t>
    </dgm:pt>
  </dgm:ptLst>
  <dgm:cxnLst>
    <dgm:cxn modelId="{BCCD6E59-E9A2-4C32-B0CA-FDFA8C1CACC7}" type="presOf" srcId="{BB0094B2-BF0D-40F3-92BF-B0A28271F4BA}" destId="{6A5116F9-9B7F-4356-9E0E-7FD4653C7B80}" srcOrd="0" destOrd="0" presId="urn:microsoft.com/office/officeart/2005/8/layout/chevron2"/>
    <dgm:cxn modelId="{3BE6F4AB-7FA5-4845-9E7B-DCE101D5D215}" srcId="{9F2BE97F-4353-4612-AF6A-D514EF10FE7E}" destId="{08A0A4EE-A68C-4527-A110-58E79FB23277}" srcOrd="2" destOrd="0" parTransId="{564CF881-FBDD-4B7F-8F0B-1CC12AC40236}" sibTransId="{0413E56E-B6BB-4309-BDA1-497499736D81}"/>
    <dgm:cxn modelId="{7BAE360C-8FFF-449E-9F67-2CC256333D96}" srcId="{C61F50D1-DE4C-4733-8689-70CB0314A6E2}" destId="{BB0094B2-BF0D-40F3-92BF-B0A28271F4BA}" srcOrd="0" destOrd="0" parTransId="{6F5F7A41-446E-40C4-97B0-15BA8A886248}" sibTransId="{B221CB78-97D8-4D15-8C05-5CE611C88060}"/>
    <dgm:cxn modelId="{22288B8B-822A-4B86-9DB9-7C55FA194819}" srcId="{9F2BE97F-4353-4612-AF6A-D514EF10FE7E}" destId="{C61F50D1-DE4C-4733-8689-70CB0314A6E2}" srcOrd="1" destOrd="0" parTransId="{4B228A6B-8B67-4480-B65D-48DA176D2CA8}" sibTransId="{CDF9679E-DDB6-4B53-A5F7-217D120151E9}"/>
    <dgm:cxn modelId="{1FEAFCA9-9075-4ADA-BBD9-C4622EB8FA67}" type="presOf" srcId="{E5194B41-61A4-4290-A603-61D37D01810C}" destId="{6A5116F9-9B7F-4356-9E0E-7FD4653C7B80}" srcOrd="0" destOrd="1" presId="urn:microsoft.com/office/officeart/2005/8/layout/chevron2"/>
    <dgm:cxn modelId="{AED70323-8355-4173-A699-12A96F2BB402}" srcId="{C61F50D1-DE4C-4733-8689-70CB0314A6E2}" destId="{91F0B5CD-95E1-40FC-A95B-E0E43380104B}" srcOrd="2" destOrd="0" parTransId="{D3A65F7E-E6F4-4DBC-B6C0-1E9E9CC326B3}" sibTransId="{45ACD14B-8352-4B76-AF37-A0F619BDFA04}"/>
    <dgm:cxn modelId="{676B37AF-AB63-48B8-8779-7627263FB813}" type="presOf" srcId="{C30353F3-6F66-4E6A-B83F-2B9629A4B5D2}" destId="{A81D2E05-28D8-41E8-81EF-92D87151E91A}" srcOrd="0" destOrd="0" presId="urn:microsoft.com/office/officeart/2005/8/layout/chevron2"/>
    <dgm:cxn modelId="{480841B2-B900-45B7-B95D-DEACC3718B24}" type="presOf" srcId="{DB73CF9B-8D58-49B4-A27F-C0F625276414}" destId="{E4AF7532-9CA2-477A-A441-A2ECEE6ED863}" srcOrd="0" destOrd="0" presId="urn:microsoft.com/office/officeart/2005/8/layout/chevron2"/>
    <dgm:cxn modelId="{EFC62692-10D9-484D-80C0-47DBE5189021}" srcId="{08A0A4EE-A68C-4527-A110-58E79FB23277}" destId="{F1202EDB-A86F-4BDB-9A32-F6DB40C712A5}" srcOrd="1" destOrd="0" parTransId="{B7175176-BE63-4880-86C3-3750DB9C47B0}" sibTransId="{CB1A405E-94B8-410B-B5D1-B599CB5FC385}"/>
    <dgm:cxn modelId="{721CC1E0-11E9-4C33-AE63-A6F3E2003F6E}" type="presOf" srcId="{9F2BE97F-4353-4612-AF6A-D514EF10FE7E}" destId="{AA3110FD-7623-4F54-AD7B-8B57CE72A84A}" srcOrd="0" destOrd="0" presId="urn:microsoft.com/office/officeart/2005/8/layout/chevron2"/>
    <dgm:cxn modelId="{1DACF6C1-56EF-4A96-B6E6-1FBB5B95655D}" srcId="{C61F50D1-DE4C-4733-8689-70CB0314A6E2}" destId="{E5194B41-61A4-4290-A603-61D37D01810C}" srcOrd="1" destOrd="0" parTransId="{1D1E8298-A4EA-4C75-AA3B-263E28D2ABAF}" sibTransId="{3E0AD26D-D150-4F92-A763-9B037592A52D}"/>
    <dgm:cxn modelId="{61E26999-A8C0-4CB0-B89E-460A7D11DEDE}" srcId="{08A0A4EE-A68C-4527-A110-58E79FB23277}" destId="{D364321C-3A2C-43CD-A53F-670A1BDC0BD5}" srcOrd="2" destOrd="0" parTransId="{1AA311D7-F8B6-4487-8F25-7BF833DA058F}" sibTransId="{46227887-303B-4ABA-9AB3-B5E10C764224}"/>
    <dgm:cxn modelId="{7C350832-D5FB-4BCC-BE13-C41C85D3DCC5}" type="presOf" srcId="{91F0B5CD-95E1-40FC-A95B-E0E43380104B}" destId="{6A5116F9-9B7F-4356-9E0E-7FD4653C7B80}" srcOrd="0" destOrd="2" presId="urn:microsoft.com/office/officeart/2005/8/layout/chevron2"/>
    <dgm:cxn modelId="{6E1FDBEA-72FE-4BA2-9F62-CB4BB4A444DD}" type="presOf" srcId="{321B9B0C-2442-4D36-917C-E8FC3C0A1E19}" destId="{F86F470C-8DF1-4200-9B21-8D852107661B}" srcOrd="0" destOrd="0" presId="urn:microsoft.com/office/officeart/2005/8/layout/chevron2"/>
    <dgm:cxn modelId="{938EC9B7-327D-4930-AC31-7D3D2D6DCAF4}" type="presOf" srcId="{D364321C-3A2C-43CD-A53F-670A1BDC0BD5}" destId="{F86F470C-8DF1-4200-9B21-8D852107661B}" srcOrd="0" destOrd="2" presId="urn:microsoft.com/office/officeart/2005/8/layout/chevron2"/>
    <dgm:cxn modelId="{F888F6CA-E501-4044-91D2-8E4C697C7A9A}" srcId="{9F2BE97F-4353-4612-AF6A-D514EF10FE7E}" destId="{DB73CF9B-8D58-49B4-A27F-C0F625276414}" srcOrd="0" destOrd="0" parTransId="{A6F0BEE7-5B39-40C6-8D65-6BAC54EF65A3}" sibTransId="{7224D22E-A7A0-4AC4-A699-D8712B5B7018}"/>
    <dgm:cxn modelId="{A6A766D3-80EC-45BF-A2B2-A38B1A397064}" type="presOf" srcId="{F1202EDB-A86F-4BDB-9A32-F6DB40C712A5}" destId="{F86F470C-8DF1-4200-9B21-8D852107661B}" srcOrd="0" destOrd="1" presId="urn:microsoft.com/office/officeart/2005/8/layout/chevron2"/>
    <dgm:cxn modelId="{C9280575-72E4-4A12-A0CF-FF027EE456EB}" type="presOf" srcId="{C61F50D1-DE4C-4733-8689-70CB0314A6E2}" destId="{80749B0F-EA56-46F0-AF2F-7024D26B1160}" srcOrd="0" destOrd="0" presId="urn:microsoft.com/office/officeart/2005/8/layout/chevron2"/>
    <dgm:cxn modelId="{70C2C39F-E834-4F7B-984D-5AC666CECBDE}" srcId="{08A0A4EE-A68C-4527-A110-58E79FB23277}" destId="{321B9B0C-2442-4D36-917C-E8FC3C0A1E19}" srcOrd="0" destOrd="0" parTransId="{74B2559A-F191-4CAC-962A-E0B0522A61BC}" sibTransId="{062A8574-62C2-4181-A22E-24186C1F1C56}"/>
    <dgm:cxn modelId="{B66068F5-ED89-4562-A02C-53D0DAA178EE}" srcId="{DB73CF9B-8D58-49B4-A27F-C0F625276414}" destId="{C30353F3-6F66-4E6A-B83F-2B9629A4B5D2}" srcOrd="0" destOrd="0" parTransId="{5E728AC3-D51A-42BC-A042-E69619B96DBC}" sibTransId="{A5A201D9-0D56-4977-9B0A-29F9104D0538}"/>
    <dgm:cxn modelId="{60A34072-47FE-4FB0-8518-14A804E47691}" type="presOf" srcId="{08A0A4EE-A68C-4527-A110-58E79FB23277}" destId="{D92A370A-A1B9-4E30-869E-74A7CDE59F44}" srcOrd="0" destOrd="0" presId="urn:microsoft.com/office/officeart/2005/8/layout/chevron2"/>
    <dgm:cxn modelId="{5E4F45CA-DF4E-4C82-8113-699ED1D961CD}" type="presParOf" srcId="{AA3110FD-7623-4F54-AD7B-8B57CE72A84A}" destId="{471A2551-F446-48CF-9DAD-CB86456FC4A8}" srcOrd="0" destOrd="0" presId="urn:microsoft.com/office/officeart/2005/8/layout/chevron2"/>
    <dgm:cxn modelId="{391C8860-DF46-4244-9B07-5210C237ACCB}" type="presParOf" srcId="{471A2551-F446-48CF-9DAD-CB86456FC4A8}" destId="{E4AF7532-9CA2-477A-A441-A2ECEE6ED863}" srcOrd="0" destOrd="0" presId="urn:microsoft.com/office/officeart/2005/8/layout/chevron2"/>
    <dgm:cxn modelId="{AF62ADEA-865B-47FF-9612-E9A27624C74C}" type="presParOf" srcId="{471A2551-F446-48CF-9DAD-CB86456FC4A8}" destId="{A81D2E05-28D8-41E8-81EF-92D87151E91A}" srcOrd="1" destOrd="0" presId="urn:microsoft.com/office/officeart/2005/8/layout/chevron2"/>
    <dgm:cxn modelId="{DEE1A6DC-E8C2-409E-9D42-D8E192C2DE6E}" type="presParOf" srcId="{AA3110FD-7623-4F54-AD7B-8B57CE72A84A}" destId="{29905947-A8BA-49E4-8EA5-7DCC17BCC19B}" srcOrd="1" destOrd="0" presId="urn:microsoft.com/office/officeart/2005/8/layout/chevron2"/>
    <dgm:cxn modelId="{87D202B4-D9CE-4FBD-AFEB-301960CB4461}" type="presParOf" srcId="{AA3110FD-7623-4F54-AD7B-8B57CE72A84A}" destId="{7534F7BF-0BA1-419F-B192-587AA41EE0B4}" srcOrd="2" destOrd="0" presId="urn:microsoft.com/office/officeart/2005/8/layout/chevron2"/>
    <dgm:cxn modelId="{B00166C1-271B-4C71-94BE-28D66AA8B57B}" type="presParOf" srcId="{7534F7BF-0BA1-419F-B192-587AA41EE0B4}" destId="{80749B0F-EA56-46F0-AF2F-7024D26B1160}" srcOrd="0" destOrd="0" presId="urn:microsoft.com/office/officeart/2005/8/layout/chevron2"/>
    <dgm:cxn modelId="{C5AAD9A6-744A-49E1-8454-DA7739393AA3}" type="presParOf" srcId="{7534F7BF-0BA1-419F-B192-587AA41EE0B4}" destId="{6A5116F9-9B7F-4356-9E0E-7FD4653C7B80}" srcOrd="1" destOrd="0" presId="urn:microsoft.com/office/officeart/2005/8/layout/chevron2"/>
    <dgm:cxn modelId="{F69063FE-5F46-45D1-8B62-604E9092B5E3}" type="presParOf" srcId="{AA3110FD-7623-4F54-AD7B-8B57CE72A84A}" destId="{5775FC00-A063-4702-AD33-45A913814923}" srcOrd="3" destOrd="0" presId="urn:microsoft.com/office/officeart/2005/8/layout/chevron2"/>
    <dgm:cxn modelId="{79BAEDF3-D090-4593-9306-59383CFBF5A0}" type="presParOf" srcId="{AA3110FD-7623-4F54-AD7B-8B57CE72A84A}" destId="{60AC8AC3-2EBE-4089-B7D4-6C5C86B42120}" srcOrd="4" destOrd="0" presId="urn:microsoft.com/office/officeart/2005/8/layout/chevron2"/>
    <dgm:cxn modelId="{A82273E5-63B7-4676-852C-2C4A9044077A}" type="presParOf" srcId="{60AC8AC3-2EBE-4089-B7D4-6C5C86B42120}" destId="{D92A370A-A1B9-4E30-869E-74A7CDE59F44}" srcOrd="0" destOrd="0" presId="urn:microsoft.com/office/officeart/2005/8/layout/chevron2"/>
    <dgm:cxn modelId="{D5D3B382-1EF8-46CD-8074-EFB07959BCAD}" type="presParOf" srcId="{60AC8AC3-2EBE-4089-B7D4-6C5C86B42120}" destId="{F86F470C-8DF1-4200-9B21-8D852107661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F2BE97F-4353-4612-AF6A-D514EF10FE7E}"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DB73CF9B-8D58-49B4-A27F-C0F625276414}">
      <dgm:prSet phldrT="[Text]"/>
      <dgm:spPr/>
      <dgm:t>
        <a:bodyPr/>
        <a:lstStyle/>
        <a:p>
          <a:r>
            <a:rPr lang="en-US" dirty="0"/>
            <a:t>Outcome </a:t>
          </a:r>
        </a:p>
      </dgm:t>
    </dgm:pt>
    <dgm:pt modelId="{A6F0BEE7-5B39-40C6-8D65-6BAC54EF65A3}" type="parTrans" cxnId="{F888F6CA-E501-4044-91D2-8E4C697C7A9A}">
      <dgm:prSet/>
      <dgm:spPr/>
      <dgm:t>
        <a:bodyPr/>
        <a:lstStyle/>
        <a:p>
          <a:endParaRPr lang="en-US"/>
        </a:p>
      </dgm:t>
    </dgm:pt>
    <dgm:pt modelId="{7224D22E-A7A0-4AC4-A699-D8712B5B7018}" type="sibTrans" cxnId="{F888F6CA-E501-4044-91D2-8E4C697C7A9A}">
      <dgm:prSet/>
      <dgm:spPr/>
      <dgm:t>
        <a:bodyPr/>
        <a:lstStyle/>
        <a:p>
          <a:endParaRPr lang="en-US"/>
        </a:p>
      </dgm:t>
    </dgm:pt>
    <dgm:pt modelId="{C30353F3-6F66-4E6A-B83F-2B9629A4B5D2}">
      <dgm:prSet phldrT="[Text]" custT="1"/>
      <dgm:spPr/>
      <dgm:t>
        <a:bodyPr/>
        <a:lstStyle/>
        <a:p>
          <a:r>
            <a:rPr lang="en-GB" sz="1800" b="1" dirty="0"/>
            <a:t>OUTCOME 2. </a:t>
          </a:r>
          <a:r>
            <a:rPr lang="en-GB" sz="1800" dirty="0"/>
            <a:t>Appropriate protection measures, policy, budgeting and legal tools and integrated coordination mechanisms developed to improve and support policy design and implementation in dealing with current and long-term coastal challenges. </a:t>
          </a:r>
          <a:endParaRPr lang="en-US" sz="1800" dirty="0"/>
        </a:p>
      </dgm:t>
    </dgm:pt>
    <dgm:pt modelId="{5E728AC3-D51A-42BC-A042-E69619B96DBC}" type="parTrans" cxnId="{B66068F5-ED89-4562-A02C-53D0DAA178EE}">
      <dgm:prSet/>
      <dgm:spPr/>
      <dgm:t>
        <a:bodyPr/>
        <a:lstStyle/>
        <a:p>
          <a:endParaRPr lang="en-US"/>
        </a:p>
      </dgm:t>
    </dgm:pt>
    <dgm:pt modelId="{A5A201D9-0D56-4977-9B0A-29F9104D0538}" type="sibTrans" cxnId="{B66068F5-ED89-4562-A02C-53D0DAA178EE}">
      <dgm:prSet/>
      <dgm:spPr/>
      <dgm:t>
        <a:bodyPr/>
        <a:lstStyle/>
        <a:p>
          <a:endParaRPr lang="en-US"/>
        </a:p>
      </dgm:t>
    </dgm:pt>
    <dgm:pt modelId="{C61F50D1-DE4C-4733-8689-70CB0314A6E2}">
      <dgm:prSet phldrT="[Text]"/>
      <dgm:spPr/>
      <dgm:t>
        <a:bodyPr/>
        <a:lstStyle/>
        <a:p>
          <a:r>
            <a:rPr lang="en-US" dirty="0"/>
            <a:t>Outputs</a:t>
          </a:r>
        </a:p>
      </dgm:t>
    </dgm:pt>
    <dgm:pt modelId="{4B228A6B-8B67-4480-B65D-48DA176D2CA8}" type="parTrans" cxnId="{22288B8B-822A-4B86-9DB9-7C55FA194819}">
      <dgm:prSet/>
      <dgm:spPr/>
      <dgm:t>
        <a:bodyPr/>
        <a:lstStyle/>
        <a:p>
          <a:endParaRPr lang="en-US"/>
        </a:p>
      </dgm:t>
    </dgm:pt>
    <dgm:pt modelId="{CDF9679E-DDB6-4B53-A5F7-217D120151E9}" type="sibTrans" cxnId="{22288B8B-822A-4B86-9DB9-7C55FA194819}">
      <dgm:prSet/>
      <dgm:spPr/>
      <dgm:t>
        <a:bodyPr/>
        <a:lstStyle/>
        <a:p>
          <a:endParaRPr lang="en-US"/>
        </a:p>
      </dgm:t>
    </dgm:pt>
    <dgm:pt modelId="{BB0094B2-BF0D-40F3-92BF-B0A28271F4BA}">
      <dgm:prSet phldrT="[Text]"/>
      <dgm:spPr/>
      <dgm:t>
        <a:bodyPr/>
        <a:lstStyle/>
        <a:p>
          <a:r>
            <a:rPr lang="en-US" b="1" dirty="0"/>
            <a:t>Output 2.1:</a:t>
          </a:r>
          <a:r>
            <a:rPr lang="en-US" dirty="0"/>
            <a:t> Sea Level Rise and coastal erosion profiles developed for the six target pilot sites to support the strengthening of Coastal Zone Management Plans at both urban and district levels</a:t>
          </a:r>
        </a:p>
      </dgm:t>
    </dgm:pt>
    <dgm:pt modelId="{6F5F7A41-446E-40C4-97B0-15BA8A886248}" type="parTrans" cxnId="{7BAE360C-8FFF-449E-9F67-2CC256333D96}">
      <dgm:prSet/>
      <dgm:spPr/>
      <dgm:t>
        <a:bodyPr/>
        <a:lstStyle/>
        <a:p>
          <a:endParaRPr lang="en-US"/>
        </a:p>
      </dgm:t>
    </dgm:pt>
    <dgm:pt modelId="{B221CB78-97D8-4D15-8C05-5CE611C88060}" type="sibTrans" cxnId="{7BAE360C-8FFF-449E-9F67-2CC256333D96}">
      <dgm:prSet/>
      <dgm:spPr/>
      <dgm:t>
        <a:bodyPr/>
        <a:lstStyle/>
        <a:p>
          <a:endParaRPr lang="en-US"/>
        </a:p>
      </dgm:t>
    </dgm:pt>
    <dgm:pt modelId="{91F0B5CD-95E1-40FC-A95B-E0E43380104B}">
      <dgm:prSet phldrT="[Text]"/>
      <dgm:spPr/>
      <dgm:t>
        <a:bodyPr/>
        <a:lstStyle/>
        <a:p>
          <a:r>
            <a:rPr lang="en-US" b="1" dirty="0"/>
            <a:t>Output 2.2:</a:t>
          </a:r>
          <a:r>
            <a:rPr lang="en-US" dirty="0"/>
            <a:t> Ecosystem based adaptation design guidance to support future climate resilient planning and development in place</a:t>
          </a:r>
        </a:p>
      </dgm:t>
    </dgm:pt>
    <dgm:pt modelId="{D3A65F7E-E6F4-4DBC-B6C0-1E9E9CC326B3}" type="parTrans" cxnId="{AED70323-8355-4173-A699-12A96F2BB402}">
      <dgm:prSet/>
      <dgm:spPr/>
      <dgm:t>
        <a:bodyPr/>
        <a:lstStyle/>
        <a:p>
          <a:endParaRPr lang="en-US"/>
        </a:p>
      </dgm:t>
    </dgm:pt>
    <dgm:pt modelId="{45ACD14B-8352-4B76-AF37-A0F619BDFA04}" type="sibTrans" cxnId="{AED70323-8355-4173-A699-12A96F2BB402}">
      <dgm:prSet/>
      <dgm:spPr/>
      <dgm:t>
        <a:bodyPr/>
        <a:lstStyle/>
        <a:p>
          <a:endParaRPr lang="en-US"/>
        </a:p>
      </dgm:t>
    </dgm:pt>
    <dgm:pt modelId="{08A0A4EE-A68C-4527-A110-58E79FB23277}">
      <dgm:prSet phldrT="[Text]"/>
      <dgm:spPr/>
      <dgm:t>
        <a:bodyPr/>
        <a:lstStyle/>
        <a:p>
          <a:r>
            <a:rPr lang="en-US" dirty="0"/>
            <a:t>Outputs</a:t>
          </a:r>
        </a:p>
      </dgm:t>
    </dgm:pt>
    <dgm:pt modelId="{564CF881-FBDD-4B7F-8F0B-1CC12AC40236}" type="parTrans" cxnId="{3BE6F4AB-7FA5-4845-9E7B-DCE101D5D215}">
      <dgm:prSet/>
      <dgm:spPr/>
      <dgm:t>
        <a:bodyPr/>
        <a:lstStyle/>
        <a:p>
          <a:endParaRPr lang="en-US"/>
        </a:p>
      </dgm:t>
    </dgm:pt>
    <dgm:pt modelId="{0413E56E-B6BB-4309-BDA1-497499736D81}" type="sibTrans" cxnId="{3BE6F4AB-7FA5-4845-9E7B-DCE101D5D215}">
      <dgm:prSet/>
      <dgm:spPr/>
      <dgm:t>
        <a:bodyPr/>
        <a:lstStyle/>
        <a:p>
          <a:endParaRPr lang="en-US"/>
        </a:p>
      </dgm:t>
    </dgm:pt>
    <dgm:pt modelId="{321B9B0C-2442-4D36-917C-E8FC3C0A1E19}">
      <dgm:prSet phldrT="[Text]"/>
      <dgm:spPr/>
      <dgm:t>
        <a:bodyPr/>
        <a:lstStyle/>
        <a:p>
          <a:r>
            <a:rPr lang="x-none" b="1" dirty="0"/>
            <a:t>Output 2.3:</a:t>
          </a:r>
          <a:r>
            <a:rPr lang="x-none" dirty="0"/>
            <a:t> </a:t>
          </a:r>
          <a:r>
            <a:rPr lang="en-US" dirty="0"/>
            <a:t>Marine spatial plan framework to compliment with ICZM is developed</a:t>
          </a:r>
        </a:p>
      </dgm:t>
    </dgm:pt>
    <dgm:pt modelId="{74B2559A-F191-4CAC-962A-E0B0522A61BC}" type="parTrans" cxnId="{70C2C39F-E834-4F7B-984D-5AC666CECBDE}">
      <dgm:prSet/>
      <dgm:spPr/>
      <dgm:t>
        <a:bodyPr/>
        <a:lstStyle/>
        <a:p>
          <a:endParaRPr lang="en-US"/>
        </a:p>
      </dgm:t>
    </dgm:pt>
    <dgm:pt modelId="{062A8574-62C2-4181-A22E-24186C1F1C56}" type="sibTrans" cxnId="{70C2C39F-E834-4F7B-984D-5AC666CECBDE}">
      <dgm:prSet/>
      <dgm:spPr/>
      <dgm:t>
        <a:bodyPr/>
        <a:lstStyle/>
        <a:p>
          <a:endParaRPr lang="en-US"/>
        </a:p>
      </dgm:t>
    </dgm:pt>
    <dgm:pt modelId="{D364321C-3A2C-43CD-A53F-670A1BDC0BD5}">
      <dgm:prSet phldrT="[Text]"/>
      <dgm:spPr/>
      <dgm:t>
        <a:bodyPr/>
        <a:lstStyle/>
        <a:p>
          <a:r>
            <a:rPr lang="x-none" b="1" dirty="0"/>
            <a:t>Output 2.4:</a:t>
          </a:r>
          <a:r>
            <a:rPr lang="x-none" dirty="0"/>
            <a:t>  </a:t>
          </a:r>
          <a:r>
            <a:rPr lang="en-GB" dirty="0"/>
            <a:t>Sierra Leone ICZM is strengthened with the establishment of SL-ICZM-WG and sustainability mechanisms</a:t>
          </a:r>
          <a:r>
            <a:rPr lang="x-none" dirty="0"/>
            <a:t>.</a:t>
          </a:r>
          <a:endParaRPr lang="en-US" dirty="0"/>
        </a:p>
      </dgm:t>
    </dgm:pt>
    <dgm:pt modelId="{1AA311D7-F8B6-4487-8F25-7BF833DA058F}" type="parTrans" cxnId="{61E26999-A8C0-4CB0-B89E-460A7D11DEDE}">
      <dgm:prSet/>
      <dgm:spPr/>
      <dgm:t>
        <a:bodyPr/>
        <a:lstStyle/>
        <a:p>
          <a:endParaRPr lang="en-US"/>
        </a:p>
      </dgm:t>
    </dgm:pt>
    <dgm:pt modelId="{46227887-303B-4ABA-9AB3-B5E10C764224}" type="sibTrans" cxnId="{61E26999-A8C0-4CB0-B89E-460A7D11DEDE}">
      <dgm:prSet/>
      <dgm:spPr/>
      <dgm:t>
        <a:bodyPr/>
        <a:lstStyle/>
        <a:p>
          <a:endParaRPr lang="en-US"/>
        </a:p>
      </dgm:t>
    </dgm:pt>
    <dgm:pt modelId="{E5194B41-61A4-4290-A603-61D37D01810C}">
      <dgm:prSet phldrT="[Text]"/>
      <dgm:spPr/>
      <dgm:t>
        <a:bodyPr/>
        <a:lstStyle/>
        <a:p>
          <a:endParaRPr lang="en-US" dirty="0"/>
        </a:p>
      </dgm:t>
    </dgm:pt>
    <dgm:pt modelId="{1D1E8298-A4EA-4C75-AA3B-263E28D2ABAF}" type="parTrans" cxnId="{1DACF6C1-56EF-4A96-B6E6-1FBB5B95655D}">
      <dgm:prSet/>
      <dgm:spPr/>
      <dgm:t>
        <a:bodyPr/>
        <a:lstStyle/>
        <a:p>
          <a:endParaRPr lang="en-US"/>
        </a:p>
      </dgm:t>
    </dgm:pt>
    <dgm:pt modelId="{3E0AD26D-D150-4F92-A763-9B037592A52D}" type="sibTrans" cxnId="{1DACF6C1-56EF-4A96-B6E6-1FBB5B95655D}">
      <dgm:prSet/>
      <dgm:spPr/>
      <dgm:t>
        <a:bodyPr/>
        <a:lstStyle/>
        <a:p>
          <a:endParaRPr lang="en-US"/>
        </a:p>
      </dgm:t>
    </dgm:pt>
    <dgm:pt modelId="{AA3110FD-7623-4F54-AD7B-8B57CE72A84A}" type="pres">
      <dgm:prSet presAssocID="{9F2BE97F-4353-4612-AF6A-D514EF10FE7E}" presName="linearFlow" presStyleCnt="0">
        <dgm:presLayoutVars>
          <dgm:dir/>
          <dgm:animLvl val="lvl"/>
          <dgm:resizeHandles val="exact"/>
        </dgm:presLayoutVars>
      </dgm:prSet>
      <dgm:spPr/>
      <dgm:t>
        <a:bodyPr/>
        <a:lstStyle/>
        <a:p>
          <a:endParaRPr lang="en-US"/>
        </a:p>
      </dgm:t>
    </dgm:pt>
    <dgm:pt modelId="{471A2551-F446-48CF-9DAD-CB86456FC4A8}" type="pres">
      <dgm:prSet presAssocID="{DB73CF9B-8D58-49B4-A27F-C0F625276414}" presName="composite" presStyleCnt="0"/>
      <dgm:spPr/>
    </dgm:pt>
    <dgm:pt modelId="{E4AF7532-9CA2-477A-A441-A2ECEE6ED863}" type="pres">
      <dgm:prSet presAssocID="{DB73CF9B-8D58-49B4-A27F-C0F625276414}" presName="parentText" presStyleLbl="alignNode1" presStyleIdx="0" presStyleCnt="3">
        <dgm:presLayoutVars>
          <dgm:chMax val="1"/>
          <dgm:bulletEnabled val="1"/>
        </dgm:presLayoutVars>
      </dgm:prSet>
      <dgm:spPr/>
      <dgm:t>
        <a:bodyPr/>
        <a:lstStyle/>
        <a:p>
          <a:endParaRPr lang="en-US"/>
        </a:p>
      </dgm:t>
    </dgm:pt>
    <dgm:pt modelId="{A81D2E05-28D8-41E8-81EF-92D87151E91A}" type="pres">
      <dgm:prSet presAssocID="{DB73CF9B-8D58-49B4-A27F-C0F625276414}" presName="descendantText" presStyleLbl="alignAcc1" presStyleIdx="0" presStyleCnt="3" custScaleY="119779">
        <dgm:presLayoutVars>
          <dgm:bulletEnabled val="1"/>
        </dgm:presLayoutVars>
      </dgm:prSet>
      <dgm:spPr/>
      <dgm:t>
        <a:bodyPr/>
        <a:lstStyle/>
        <a:p>
          <a:endParaRPr lang="en-US"/>
        </a:p>
      </dgm:t>
    </dgm:pt>
    <dgm:pt modelId="{29905947-A8BA-49E4-8EA5-7DCC17BCC19B}" type="pres">
      <dgm:prSet presAssocID="{7224D22E-A7A0-4AC4-A699-D8712B5B7018}" presName="sp" presStyleCnt="0"/>
      <dgm:spPr/>
    </dgm:pt>
    <dgm:pt modelId="{7534F7BF-0BA1-419F-B192-587AA41EE0B4}" type="pres">
      <dgm:prSet presAssocID="{C61F50D1-DE4C-4733-8689-70CB0314A6E2}" presName="composite" presStyleCnt="0"/>
      <dgm:spPr/>
    </dgm:pt>
    <dgm:pt modelId="{80749B0F-EA56-46F0-AF2F-7024D26B1160}" type="pres">
      <dgm:prSet presAssocID="{C61F50D1-DE4C-4733-8689-70CB0314A6E2}" presName="parentText" presStyleLbl="alignNode1" presStyleIdx="1" presStyleCnt="3">
        <dgm:presLayoutVars>
          <dgm:chMax val="1"/>
          <dgm:bulletEnabled val="1"/>
        </dgm:presLayoutVars>
      </dgm:prSet>
      <dgm:spPr/>
      <dgm:t>
        <a:bodyPr/>
        <a:lstStyle/>
        <a:p>
          <a:endParaRPr lang="en-US"/>
        </a:p>
      </dgm:t>
    </dgm:pt>
    <dgm:pt modelId="{6A5116F9-9B7F-4356-9E0E-7FD4653C7B80}" type="pres">
      <dgm:prSet presAssocID="{C61F50D1-DE4C-4733-8689-70CB0314A6E2}" presName="descendantText" presStyleLbl="alignAcc1" presStyleIdx="1" presStyleCnt="3" custScaleY="295781">
        <dgm:presLayoutVars>
          <dgm:bulletEnabled val="1"/>
        </dgm:presLayoutVars>
      </dgm:prSet>
      <dgm:spPr/>
      <dgm:t>
        <a:bodyPr/>
        <a:lstStyle/>
        <a:p>
          <a:endParaRPr lang="en-US"/>
        </a:p>
      </dgm:t>
    </dgm:pt>
    <dgm:pt modelId="{5775FC00-A063-4702-AD33-45A913814923}" type="pres">
      <dgm:prSet presAssocID="{CDF9679E-DDB6-4B53-A5F7-217D120151E9}" presName="sp" presStyleCnt="0"/>
      <dgm:spPr/>
    </dgm:pt>
    <dgm:pt modelId="{60AC8AC3-2EBE-4089-B7D4-6C5C86B42120}" type="pres">
      <dgm:prSet presAssocID="{08A0A4EE-A68C-4527-A110-58E79FB23277}" presName="composite" presStyleCnt="0"/>
      <dgm:spPr/>
    </dgm:pt>
    <dgm:pt modelId="{D92A370A-A1B9-4E30-869E-74A7CDE59F44}" type="pres">
      <dgm:prSet presAssocID="{08A0A4EE-A68C-4527-A110-58E79FB23277}" presName="parentText" presStyleLbl="alignNode1" presStyleIdx="2" presStyleCnt="3">
        <dgm:presLayoutVars>
          <dgm:chMax val="1"/>
          <dgm:bulletEnabled val="1"/>
        </dgm:presLayoutVars>
      </dgm:prSet>
      <dgm:spPr/>
      <dgm:t>
        <a:bodyPr/>
        <a:lstStyle/>
        <a:p>
          <a:endParaRPr lang="en-US"/>
        </a:p>
      </dgm:t>
    </dgm:pt>
    <dgm:pt modelId="{F86F470C-8DF1-4200-9B21-8D852107661B}" type="pres">
      <dgm:prSet presAssocID="{08A0A4EE-A68C-4527-A110-58E79FB23277}" presName="descendantText" presStyleLbl="alignAcc1" presStyleIdx="2" presStyleCnt="3" custScaleY="178717">
        <dgm:presLayoutVars>
          <dgm:bulletEnabled val="1"/>
        </dgm:presLayoutVars>
      </dgm:prSet>
      <dgm:spPr/>
      <dgm:t>
        <a:bodyPr/>
        <a:lstStyle/>
        <a:p>
          <a:endParaRPr lang="en-US"/>
        </a:p>
      </dgm:t>
    </dgm:pt>
  </dgm:ptLst>
  <dgm:cxnLst>
    <dgm:cxn modelId="{BCCD6E59-E9A2-4C32-B0CA-FDFA8C1CACC7}" type="presOf" srcId="{BB0094B2-BF0D-40F3-92BF-B0A28271F4BA}" destId="{6A5116F9-9B7F-4356-9E0E-7FD4653C7B80}" srcOrd="0" destOrd="0" presId="urn:microsoft.com/office/officeart/2005/8/layout/chevron2"/>
    <dgm:cxn modelId="{3BE6F4AB-7FA5-4845-9E7B-DCE101D5D215}" srcId="{9F2BE97F-4353-4612-AF6A-D514EF10FE7E}" destId="{08A0A4EE-A68C-4527-A110-58E79FB23277}" srcOrd="2" destOrd="0" parTransId="{564CF881-FBDD-4B7F-8F0B-1CC12AC40236}" sibTransId="{0413E56E-B6BB-4309-BDA1-497499736D81}"/>
    <dgm:cxn modelId="{7BAE360C-8FFF-449E-9F67-2CC256333D96}" srcId="{C61F50D1-DE4C-4733-8689-70CB0314A6E2}" destId="{BB0094B2-BF0D-40F3-92BF-B0A28271F4BA}" srcOrd="0" destOrd="0" parTransId="{6F5F7A41-446E-40C4-97B0-15BA8A886248}" sibTransId="{B221CB78-97D8-4D15-8C05-5CE611C88060}"/>
    <dgm:cxn modelId="{22288B8B-822A-4B86-9DB9-7C55FA194819}" srcId="{9F2BE97F-4353-4612-AF6A-D514EF10FE7E}" destId="{C61F50D1-DE4C-4733-8689-70CB0314A6E2}" srcOrd="1" destOrd="0" parTransId="{4B228A6B-8B67-4480-B65D-48DA176D2CA8}" sibTransId="{CDF9679E-DDB6-4B53-A5F7-217D120151E9}"/>
    <dgm:cxn modelId="{1FEAFCA9-9075-4ADA-BBD9-C4622EB8FA67}" type="presOf" srcId="{E5194B41-61A4-4290-A603-61D37D01810C}" destId="{6A5116F9-9B7F-4356-9E0E-7FD4653C7B80}" srcOrd="0" destOrd="1" presId="urn:microsoft.com/office/officeart/2005/8/layout/chevron2"/>
    <dgm:cxn modelId="{AED70323-8355-4173-A699-12A96F2BB402}" srcId="{C61F50D1-DE4C-4733-8689-70CB0314A6E2}" destId="{91F0B5CD-95E1-40FC-A95B-E0E43380104B}" srcOrd="2" destOrd="0" parTransId="{D3A65F7E-E6F4-4DBC-B6C0-1E9E9CC326B3}" sibTransId="{45ACD14B-8352-4B76-AF37-A0F619BDFA04}"/>
    <dgm:cxn modelId="{676B37AF-AB63-48B8-8779-7627263FB813}" type="presOf" srcId="{C30353F3-6F66-4E6A-B83F-2B9629A4B5D2}" destId="{A81D2E05-28D8-41E8-81EF-92D87151E91A}" srcOrd="0" destOrd="0" presId="urn:microsoft.com/office/officeart/2005/8/layout/chevron2"/>
    <dgm:cxn modelId="{480841B2-B900-45B7-B95D-DEACC3718B24}" type="presOf" srcId="{DB73CF9B-8D58-49B4-A27F-C0F625276414}" destId="{E4AF7532-9CA2-477A-A441-A2ECEE6ED863}" srcOrd="0" destOrd="0" presId="urn:microsoft.com/office/officeart/2005/8/layout/chevron2"/>
    <dgm:cxn modelId="{721CC1E0-11E9-4C33-AE63-A6F3E2003F6E}" type="presOf" srcId="{9F2BE97F-4353-4612-AF6A-D514EF10FE7E}" destId="{AA3110FD-7623-4F54-AD7B-8B57CE72A84A}" srcOrd="0" destOrd="0" presId="urn:microsoft.com/office/officeart/2005/8/layout/chevron2"/>
    <dgm:cxn modelId="{1DACF6C1-56EF-4A96-B6E6-1FBB5B95655D}" srcId="{C61F50D1-DE4C-4733-8689-70CB0314A6E2}" destId="{E5194B41-61A4-4290-A603-61D37D01810C}" srcOrd="1" destOrd="0" parTransId="{1D1E8298-A4EA-4C75-AA3B-263E28D2ABAF}" sibTransId="{3E0AD26D-D150-4F92-A763-9B037592A52D}"/>
    <dgm:cxn modelId="{61E26999-A8C0-4CB0-B89E-460A7D11DEDE}" srcId="{08A0A4EE-A68C-4527-A110-58E79FB23277}" destId="{D364321C-3A2C-43CD-A53F-670A1BDC0BD5}" srcOrd="1" destOrd="0" parTransId="{1AA311D7-F8B6-4487-8F25-7BF833DA058F}" sibTransId="{46227887-303B-4ABA-9AB3-B5E10C764224}"/>
    <dgm:cxn modelId="{7C350832-D5FB-4BCC-BE13-C41C85D3DCC5}" type="presOf" srcId="{91F0B5CD-95E1-40FC-A95B-E0E43380104B}" destId="{6A5116F9-9B7F-4356-9E0E-7FD4653C7B80}" srcOrd="0" destOrd="2" presId="urn:microsoft.com/office/officeart/2005/8/layout/chevron2"/>
    <dgm:cxn modelId="{6E1FDBEA-72FE-4BA2-9F62-CB4BB4A444DD}" type="presOf" srcId="{321B9B0C-2442-4D36-917C-E8FC3C0A1E19}" destId="{F86F470C-8DF1-4200-9B21-8D852107661B}" srcOrd="0" destOrd="0" presId="urn:microsoft.com/office/officeart/2005/8/layout/chevron2"/>
    <dgm:cxn modelId="{938EC9B7-327D-4930-AC31-7D3D2D6DCAF4}" type="presOf" srcId="{D364321C-3A2C-43CD-A53F-670A1BDC0BD5}" destId="{F86F470C-8DF1-4200-9B21-8D852107661B}" srcOrd="0" destOrd="1" presId="urn:microsoft.com/office/officeart/2005/8/layout/chevron2"/>
    <dgm:cxn modelId="{F888F6CA-E501-4044-91D2-8E4C697C7A9A}" srcId="{9F2BE97F-4353-4612-AF6A-D514EF10FE7E}" destId="{DB73CF9B-8D58-49B4-A27F-C0F625276414}" srcOrd="0" destOrd="0" parTransId="{A6F0BEE7-5B39-40C6-8D65-6BAC54EF65A3}" sibTransId="{7224D22E-A7A0-4AC4-A699-D8712B5B7018}"/>
    <dgm:cxn modelId="{C9280575-72E4-4A12-A0CF-FF027EE456EB}" type="presOf" srcId="{C61F50D1-DE4C-4733-8689-70CB0314A6E2}" destId="{80749B0F-EA56-46F0-AF2F-7024D26B1160}" srcOrd="0" destOrd="0" presId="urn:microsoft.com/office/officeart/2005/8/layout/chevron2"/>
    <dgm:cxn modelId="{70C2C39F-E834-4F7B-984D-5AC666CECBDE}" srcId="{08A0A4EE-A68C-4527-A110-58E79FB23277}" destId="{321B9B0C-2442-4D36-917C-E8FC3C0A1E19}" srcOrd="0" destOrd="0" parTransId="{74B2559A-F191-4CAC-962A-E0B0522A61BC}" sibTransId="{062A8574-62C2-4181-A22E-24186C1F1C56}"/>
    <dgm:cxn modelId="{B66068F5-ED89-4562-A02C-53D0DAA178EE}" srcId="{DB73CF9B-8D58-49B4-A27F-C0F625276414}" destId="{C30353F3-6F66-4E6A-B83F-2B9629A4B5D2}" srcOrd="0" destOrd="0" parTransId="{5E728AC3-D51A-42BC-A042-E69619B96DBC}" sibTransId="{A5A201D9-0D56-4977-9B0A-29F9104D0538}"/>
    <dgm:cxn modelId="{60A34072-47FE-4FB0-8518-14A804E47691}" type="presOf" srcId="{08A0A4EE-A68C-4527-A110-58E79FB23277}" destId="{D92A370A-A1B9-4E30-869E-74A7CDE59F44}" srcOrd="0" destOrd="0" presId="urn:microsoft.com/office/officeart/2005/8/layout/chevron2"/>
    <dgm:cxn modelId="{5E4F45CA-DF4E-4C82-8113-699ED1D961CD}" type="presParOf" srcId="{AA3110FD-7623-4F54-AD7B-8B57CE72A84A}" destId="{471A2551-F446-48CF-9DAD-CB86456FC4A8}" srcOrd="0" destOrd="0" presId="urn:microsoft.com/office/officeart/2005/8/layout/chevron2"/>
    <dgm:cxn modelId="{391C8860-DF46-4244-9B07-5210C237ACCB}" type="presParOf" srcId="{471A2551-F446-48CF-9DAD-CB86456FC4A8}" destId="{E4AF7532-9CA2-477A-A441-A2ECEE6ED863}" srcOrd="0" destOrd="0" presId="urn:microsoft.com/office/officeart/2005/8/layout/chevron2"/>
    <dgm:cxn modelId="{AF62ADEA-865B-47FF-9612-E9A27624C74C}" type="presParOf" srcId="{471A2551-F446-48CF-9DAD-CB86456FC4A8}" destId="{A81D2E05-28D8-41E8-81EF-92D87151E91A}" srcOrd="1" destOrd="0" presId="urn:microsoft.com/office/officeart/2005/8/layout/chevron2"/>
    <dgm:cxn modelId="{DEE1A6DC-E8C2-409E-9D42-D8E192C2DE6E}" type="presParOf" srcId="{AA3110FD-7623-4F54-AD7B-8B57CE72A84A}" destId="{29905947-A8BA-49E4-8EA5-7DCC17BCC19B}" srcOrd="1" destOrd="0" presId="urn:microsoft.com/office/officeart/2005/8/layout/chevron2"/>
    <dgm:cxn modelId="{87D202B4-D9CE-4FBD-AFEB-301960CB4461}" type="presParOf" srcId="{AA3110FD-7623-4F54-AD7B-8B57CE72A84A}" destId="{7534F7BF-0BA1-419F-B192-587AA41EE0B4}" srcOrd="2" destOrd="0" presId="urn:microsoft.com/office/officeart/2005/8/layout/chevron2"/>
    <dgm:cxn modelId="{B00166C1-271B-4C71-94BE-28D66AA8B57B}" type="presParOf" srcId="{7534F7BF-0BA1-419F-B192-587AA41EE0B4}" destId="{80749B0F-EA56-46F0-AF2F-7024D26B1160}" srcOrd="0" destOrd="0" presId="urn:microsoft.com/office/officeart/2005/8/layout/chevron2"/>
    <dgm:cxn modelId="{C5AAD9A6-744A-49E1-8454-DA7739393AA3}" type="presParOf" srcId="{7534F7BF-0BA1-419F-B192-587AA41EE0B4}" destId="{6A5116F9-9B7F-4356-9E0E-7FD4653C7B80}" srcOrd="1" destOrd="0" presId="urn:microsoft.com/office/officeart/2005/8/layout/chevron2"/>
    <dgm:cxn modelId="{F69063FE-5F46-45D1-8B62-604E9092B5E3}" type="presParOf" srcId="{AA3110FD-7623-4F54-AD7B-8B57CE72A84A}" destId="{5775FC00-A063-4702-AD33-45A913814923}" srcOrd="3" destOrd="0" presId="urn:microsoft.com/office/officeart/2005/8/layout/chevron2"/>
    <dgm:cxn modelId="{79BAEDF3-D090-4593-9306-59383CFBF5A0}" type="presParOf" srcId="{AA3110FD-7623-4F54-AD7B-8B57CE72A84A}" destId="{60AC8AC3-2EBE-4089-B7D4-6C5C86B42120}" srcOrd="4" destOrd="0" presId="urn:microsoft.com/office/officeart/2005/8/layout/chevron2"/>
    <dgm:cxn modelId="{A82273E5-63B7-4676-852C-2C4A9044077A}" type="presParOf" srcId="{60AC8AC3-2EBE-4089-B7D4-6C5C86B42120}" destId="{D92A370A-A1B9-4E30-869E-74A7CDE59F44}" srcOrd="0" destOrd="0" presId="urn:microsoft.com/office/officeart/2005/8/layout/chevron2"/>
    <dgm:cxn modelId="{D5D3B382-1EF8-46CD-8074-EFB07959BCAD}" type="presParOf" srcId="{60AC8AC3-2EBE-4089-B7D4-6C5C86B42120}" destId="{F86F470C-8DF1-4200-9B21-8D852107661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F2BE97F-4353-4612-AF6A-D514EF10FE7E}"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DB73CF9B-8D58-49B4-A27F-C0F625276414}">
      <dgm:prSet phldrT="[Text]"/>
      <dgm:spPr/>
      <dgm:t>
        <a:bodyPr/>
        <a:lstStyle/>
        <a:p>
          <a:r>
            <a:rPr lang="en-US" dirty="0"/>
            <a:t>Outcome </a:t>
          </a:r>
        </a:p>
      </dgm:t>
    </dgm:pt>
    <dgm:pt modelId="{A6F0BEE7-5B39-40C6-8D65-6BAC54EF65A3}" type="parTrans" cxnId="{F888F6CA-E501-4044-91D2-8E4C697C7A9A}">
      <dgm:prSet/>
      <dgm:spPr/>
      <dgm:t>
        <a:bodyPr/>
        <a:lstStyle/>
        <a:p>
          <a:endParaRPr lang="en-US"/>
        </a:p>
      </dgm:t>
    </dgm:pt>
    <dgm:pt modelId="{7224D22E-A7A0-4AC4-A699-D8712B5B7018}" type="sibTrans" cxnId="{F888F6CA-E501-4044-91D2-8E4C697C7A9A}">
      <dgm:prSet/>
      <dgm:spPr/>
      <dgm:t>
        <a:bodyPr/>
        <a:lstStyle/>
        <a:p>
          <a:endParaRPr lang="en-US"/>
        </a:p>
      </dgm:t>
    </dgm:pt>
    <dgm:pt modelId="{C30353F3-6F66-4E6A-B83F-2B9629A4B5D2}">
      <dgm:prSet phldrT="[Text]" custT="1"/>
      <dgm:spPr/>
      <dgm:t>
        <a:bodyPr/>
        <a:lstStyle/>
        <a:p>
          <a:r>
            <a:rPr lang="en-GB" sz="2400" b="1" dirty="0"/>
            <a:t>OUTCOME 3. </a:t>
          </a:r>
          <a:r>
            <a:rPr lang="en-GB" sz="2400" dirty="0"/>
            <a:t>Public awareness enhanced and climate resilient alternatives to sand mining promoted for better adhesion of policy makers and communities on adaptation </a:t>
          </a:r>
          <a:endParaRPr lang="en-US" sz="2400" dirty="0"/>
        </a:p>
      </dgm:t>
    </dgm:pt>
    <dgm:pt modelId="{5E728AC3-D51A-42BC-A042-E69619B96DBC}" type="parTrans" cxnId="{B66068F5-ED89-4562-A02C-53D0DAA178EE}">
      <dgm:prSet/>
      <dgm:spPr/>
      <dgm:t>
        <a:bodyPr/>
        <a:lstStyle/>
        <a:p>
          <a:endParaRPr lang="en-US"/>
        </a:p>
      </dgm:t>
    </dgm:pt>
    <dgm:pt modelId="{A5A201D9-0D56-4977-9B0A-29F9104D0538}" type="sibTrans" cxnId="{B66068F5-ED89-4562-A02C-53D0DAA178EE}">
      <dgm:prSet/>
      <dgm:spPr/>
      <dgm:t>
        <a:bodyPr/>
        <a:lstStyle/>
        <a:p>
          <a:endParaRPr lang="en-US"/>
        </a:p>
      </dgm:t>
    </dgm:pt>
    <dgm:pt modelId="{C61F50D1-DE4C-4733-8689-70CB0314A6E2}">
      <dgm:prSet phldrT="[Text]"/>
      <dgm:spPr/>
      <dgm:t>
        <a:bodyPr/>
        <a:lstStyle/>
        <a:p>
          <a:r>
            <a:rPr lang="en-US" dirty="0"/>
            <a:t>Outputs</a:t>
          </a:r>
        </a:p>
      </dgm:t>
    </dgm:pt>
    <dgm:pt modelId="{4B228A6B-8B67-4480-B65D-48DA176D2CA8}" type="parTrans" cxnId="{22288B8B-822A-4B86-9DB9-7C55FA194819}">
      <dgm:prSet/>
      <dgm:spPr/>
      <dgm:t>
        <a:bodyPr/>
        <a:lstStyle/>
        <a:p>
          <a:endParaRPr lang="en-US"/>
        </a:p>
      </dgm:t>
    </dgm:pt>
    <dgm:pt modelId="{CDF9679E-DDB6-4B53-A5F7-217D120151E9}" type="sibTrans" cxnId="{22288B8B-822A-4B86-9DB9-7C55FA194819}">
      <dgm:prSet/>
      <dgm:spPr/>
      <dgm:t>
        <a:bodyPr/>
        <a:lstStyle/>
        <a:p>
          <a:endParaRPr lang="en-US"/>
        </a:p>
      </dgm:t>
    </dgm:pt>
    <dgm:pt modelId="{BB0094B2-BF0D-40F3-92BF-B0A28271F4BA}">
      <dgm:prSet phldrT="[Text]" custT="1"/>
      <dgm:spPr/>
      <dgm:t>
        <a:bodyPr/>
        <a:lstStyle/>
        <a:p>
          <a:r>
            <a:rPr lang="en-US" sz="2400" b="1" dirty="0"/>
            <a:t>Output 3.1:</a:t>
          </a:r>
          <a:r>
            <a:rPr lang="en-US" sz="2400" dirty="0"/>
            <a:t> An outreach communication, information and awareness strategy designed and implemented to enhance decision-making and foster public awareness and safety about the potential impacts of climate change</a:t>
          </a:r>
        </a:p>
      </dgm:t>
    </dgm:pt>
    <dgm:pt modelId="{6F5F7A41-446E-40C4-97B0-15BA8A886248}" type="parTrans" cxnId="{7BAE360C-8FFF-449E-9F67-2CC256333D96}">
      <dgm:prSet/>
      <dgm:spPr/>
      <dgm:t>
        <a:bodyPr/>
        <a:lstStyle/>
        <a:p>
          <a:endParaRPr lang="en-US"/>
        </a:p>
      </dgm:t>
    </dgm:pt>
    <dgm:pt modelId="{B221CB78-97D8-4D15-8C05-5CE611C88060}" type="sibTrans" cxnId="{7BAE360C-8FFF-449E-9F67-2CC256333D96}">
      <dgm:prSet/>
      <dgm:spPr/>
      <dgm:t>
        <a:bodyPr/>
        <a:lstStyle/>
        <a:p>
          <a:endParaRPr lang="en-US"/>
        </a:p>
      </dgm:t>
    </dgm:pt>
    <dgm:pt modelId="{08A0A4EE-A68C-4527-A110-58E79FB23277}">
      <dgm:prSet phldrT="[Text]"/>
      <dgm:spPr/>
      <dgm:t>
        <a:bodyPr/>
        <a:lstStyle/>
        <a:p>
          <a:r>
            <a:rPr lang="en-US" dirty="0"/>
            <a:t>Outputs</a:t>
          </a:r>
        </a:p>
      </dgm:t>
    </dgm:pt>
    <dgm:pt modelId="{564CF881-FBDD-4B7F-8F0B-1CC12AC40236}" type="parTrans" cxnId="{3BE6F4AB-7FA5-4845-9E7B-DCE101D5D215}">
      <dgm:prSet/>
      <dgm:spPr/>
      <dgm:t>
        <a:bodyPr/>
        <a:lstStyle/>
        <a:p>
          <a:endParaRPr lang="en-US"/>
        </a:p>
      </dgm:t>
    </dgm:pt>
    <dgm:pt modelId="{0413E56E-B6BB-4309-BDA1-497499736D81}" type="sibTrans" cxnId="{3BE6F4AB-7FA5-4845-9E7B-DCE101D5D215}">
      <dgm:prSet/>
      <dgm:spPr/>
      <dgm:t>
        <a:bodyPr/>
        <a:lstStyle/>
        <a:p>
          <a:endParaRPr lang="en-US"/>
        </a:p>
      </dgm:t>
    </dgm:pt>
    <dgm:pt modelId="{321B9B0C-2442-4D36-917C-E8FC3C0A1E19}">
      <dgm:prSet phldrT="[Text]" custT="1"/>
      <dgm:spPr/>
      <dgm:t>
        <a:bodyPr/>
        <a:lstStyle/>
        <a:p>
          <a:r>
            <a:rPr lang="en-US" sz="2400" b="1" dirty="0"/>
            <a:t>Output 3.3:</a:t>
          </a:r>
          <a:r>
            <a:rPr lang="en-US" sz="2400" dirty="0"/>
            <a:t> Participatory implementation of urgent and priority medium-scale soft (non-structural) and hard (structural) coastal adaptation works undertaken to protect coastal community at risks</a:t>
          </a:r>
        </a:p>
      </dgm:t>
    </dgm:pt>
    <dgm:pt modelId="{74B2559A-F191-4CAC-962A-E0B0522A61BC}" type="parTrans" cxnId="{70C2C39F-E834-4F7B-984D-5AC666CECBDE}">
      <dgm:prSet/>
      <dgm:spPr/>
      <dgm:t>
        <a:bodyPr/>
        <a:lstStyle/>
        <a:p>
          <a:endParaRPr lang="en-US"/>
        </a:p>
      </dgm:t>
    </dgm:pt>
    <dgm:pt modelId="{062A8574-62C2-4181-A22E-24186C1F1C56}" type="sibTrans" cxnId="{70C2C39F-E834-4F7B-984D-5AC666CECBDE}">
      <dgm:prSet/>
      <dgm:spPr/>
      <dgm:t>
        <a:bodyPr/>
        <a:lstStyle/>
        <a:p>
          <a:endParaRPr lang="en-US"/>
        </a:p>
      </dgm:t>
    </dgm:pt>
    <dgm:pt modelId="{D364321C-3A2C-43CD-A53F-670A1BDC0BD5}">
      <dgm:prSet phldrT="[Text]" custT="1"/>
      <dgm:spPr/>
      <dgm:t>
        <a:bodyPr/>
        <a:lstStyle/>
        <a:p>
          <a:r>
            <a:rPr lang="en-GB" sz="2400" b="1" dirty="0"/>
            <a:t>Output 3.4:</a:t>
          </a:r>
          <a:r>
            <a:rPr lang="en-GB" sz="2400" dirty="0"/>
            <a:t> </a:t>
          </a:r>
          <a:r>
            <a:rPr lang="en-US" sz="2400" dirty="0"/>
            <a:t>Early Warning Systems are extended to target sites in the coastal zone to protect fishing and farming communities</a:t>
          </a:r>
        </a:p>
      </dgm:t>
    </dgm:pt>
    <dgm:pt modelId="{1AA311D7-F8B6-4487-8F25-7BF833DA058F}" type="parTrans" cxnId="{61E26999-A8C0-4CB0-B89E-460A7D11DEDE}">
      <dgm:prSet/>
      <dgm:spPr/>
      <dgm:t>
        <a:bodyPr/>
        <a:lstStyle/>
        <a:p>
          <a:endParaRPr lang="en-US"/>
        </a:p>
      </dgm:t>
    </dgm:pt>
    <dgm:pt modelId="{46227887-303B-4ABA-9AB3-B5E10C764224}" type="sibTrans" cxnId="{61E26999-A8C0-4CB0-B89E-460A7D11DEDE}">
      <dgm:prSet/>
      <dgm:spPr/>
      <dgm:t>
        <a:bodyPr/>
        <a:lstStyle/>
        <a:p>
          <a:endParaRPr lang="en-US"/>
        </a:p>
      </dgm:t>
    </dgm:pt>
    <dgm:pt modelId="{30303AF9-FCE3-4F02-9C45-15709394AB0B}">
      <dgm:prSet phldrT="[Text]"/>
      <dgm:spPr/>
      <dgm:t>
        <a:bodyPr/>
        <a:lstStyle/>
        <a:p>
          <a:endParaRPr lang="en-US" sz="1700" dirty="0"/>
        </a:p>
      </dgm:t>
    </dgm:pt>
    <dgm:pt modelId="{0D1F6189-3533-4EAC-9A7C-BEFB35AA132C}" type="parTrans" cxnId="{B10EBE48-F6D2-46B2-BA85-3F0C7FD08A47}">
      <dgm:prSet/>
      <dgm:spPr/>
      <dgm:t>
        <a:bodyPr/>
        <a:lstStyle/>
        <a:p>
          <a:endParaRPr lang="en-US"/>
        </a:p>
      </dgm:t>
    </dgm:pt>
    <dgm:pt modelId="{FDDF4FC2-E59E-4CA6-928D-54A2F56F969E}" type="sibTrans" cxnId="{B10EBE48-F6D2-46B2-BA85-3F0C7FD08A47}">
      <dgm:prSet/>
      <dgm:spPr/>
      <dgm:t>
        <a:bodyPr/>
        <a:lstStyle/>
        <a:p>
          <a:endParaRPr lang="en-US"/>
        </a:p>
      </dgm:t>
    </dgm:pt>
    <dgm:pt modelId="{5367EC93-024B-4B9B-A689-B8763ECDA9DE}">
      <dgm:prSet phldrT="[Text]" custT="1"/>
      <dgm:spPr/>
      <dgm:t>
        <a:bodyPr/>
        <a:lstStyle/>
        <a:p>
          <a:r>
            <a:rPr lang="en-US" sz="2400" b="1" dirty="0"/>
            <a:t>Output 3.2:</a:t>
          </a:r>
          <a:r>
            <a:rPr lang="en-US" sz="2400" dirty="0"/>
            <a:t>  Adaptation strategies for alternative livelihoods are designed to strengthen women and sand miner youth association’s resilience to CC impact on the coastal zone so as to reduce pressure on natural resources</a:t>
          </a:r>
        </a:p>
      </dgm:t>
    </dgm:pt>
    <dgm:pt modelId="{1FDD487F-4523-47E1-9174-0EBF4B258B39}" type="parTrans" cxnId="{3F08C43A-C8BF-426B-BEC5-9768BF1F1360}">
      <dgm:prSet/>
      <dgm:spPr/>
      <dgm:t>
        <a:bodyPr/>
        <a:lstStyle/>
        <a:p>
          <a:endParaRPr lang="en-US"/>
        </a:p>
      </dgm:t>
    </dgm:pt>
    <dgm:pt modelId="{12E5F0A8-6866-49F5-8B40-BA85B28ED014}" type="sibTrans" cxnId="{3F08C43A-C8BF-426B-BEC5-9768BF1F1360}">
      <dgm:prSet/>
      <dgm:spPr/>
      <dgm:t>
        <a:bodyPr/>
        <a:lstStyle/>
        <a:p>
          <a:endParaRPr lang="en-US"/>
        </a:p>
      </dgm:t>
    </dgm:pt>
    <dgm:pt modelId="{A1A3D83D-B635-4986-A055-6FB811738E3E}">
      <dgm:prSet phldrT="[Text]" custT="1"/>
      <dgm:spPr/>
      <dgm:t>
        <a:bodyPr/>
        <a:lstStyle/>
        <a:p>
          <a:endParaRPr lang="en-US" sz="2400" dirty="0"/>
        </a:p>
      </dgm:t>
    </dgm:pt>
    <dgm:pt modelId="{A9CBC3D5-B6D1-4A1D-A945-1578CA62E71E}" type="parTrans" cxnId="{BA334D94-A176-40C1-B341-E55C0EDC88E8}">
      <dgm:prSet/>
      <dgm:spPr/>
      <dgm:t>
        <a:bodyPr/>
        <a:lstStyle/>
        <a:p>
          <a:endParaRPr lang="en-US"/>
        </a:p>
      </dgm:t>
    </dgm:pt>
    <dgm:pt modelId="{C52858B6-F188-483F-BEA6-726FACB9814A}" type="sibTrans" cxnId="{BA334D94-A176-40C1-B341-E55C0EDC88E8}">
      <dgm:prSet/>
      <dgm:spPr/>
      <dgm:t>
        <a:bodyPr/>
        <a:lstStyle/>
        <a:p>
          <a:endParaRPr lang="en-US"/>
        </a:p>
      </dgm:t>
    </dgm:pt>
    <dgm:pt modelId="{A8FDBD24-90E9-496F-8FEB-09454A9586B0}">
      <dgm:prSet phldrT="[Text]" custT="1"/>
      <dgm:spPr/>
      <dgm:t>
        <a:bodyPr/>
        <a:lstStyle/>
        <a:p>
          <a:endParaRPr lang="en-US" sz="2400" dirty="0"/>
        </a:p>
      </dgm:t>
    </dgm:pt>
    <dgm:pt modelId="{4DC6A3B1-0051-4E71-B3A3-988FC1ED988E}" type="parTrans" cxnId="{3B9BC252-4E4E-4113-A878-16E40F196984}">
      <dgm:prSet/>
      <dgm:spPr/>
    </dgm:pt>
    <dgm:pt modelId="{3384DCCC-5BE4-4654-98DA-BB17F5A83E9C}" type="sibTrans" cxnId="{3B9BC252-4E4E-4113-A878-16E40F196984}">
      <dgm:prSet/>
      <dgm:spPr/>
    </dgm:pt>
    <dgm:pt modelId="{02A5BC27-6EB6-4689-9303-66917C7EF5AD}">
      <dgm:prSet phldrT="[Text]" custT="1"/>
      <dgm:spPr/>
      <dgm:t>
        <a:bodyPr/>
        <a:lstStyle/>
        <a:p>
          <a:endParaRPr lang="en-US" sz="2400" dirty="0"/>
        </a:p>
      </dgm:t>
    </dgm:pt>
    <dgm:pt modelId="{F8C2DED0-02E8-4C58-BC75-24DEB4BE5A9C}" type="parTrans" cxnId="{A2E3417F-DB2C-49AA-B6AA-538EA7F11DD1}">
      <dgm:prSet/>
      <dgm:spPr/>
    </dgm:pt>
    <dgm:pt modelId="{43D613B1-59F9-49D2-AE6F-964A2B4CADD2}" type="sibTrans" cxnId="{A2E3417F-DB2C-49AA-B6AA-538EA7F11DD1}">
      <dgm:prSet/>
      <dgm:spPr/>
    </dgm:pt>
    <dgm:pt modelId="{023529E0-DFA2-4229-B1FA-9ADED769E433}">
      <dgm:prSet phldrT="[Text]" custT="1"/>
      <dgm:spPr/>
      <dgm:t>
        <a:bodyPr/>
        <a:lstStyle/>
        <a:p>
          <a:endParaRPr lang="en-US" sz="2400" dirty="0"/>
        </a:p>
      </dgm:t>
    </dgm:pt>
    <dgm:pt modelId="{37BD44F8-7A94-4910-BAE3-CC5DEEAA7F40}" type="parTrans" cxnId="{042A617D-B59C-44DC-9624-0250B462B8E7}">
      <dgm:prSet/>
      <dgm:spPr/>
    </dgm:pt>
    <dgm:pt modelId="{A76DBEF3-4E7E-4AFB-965A-995DE60AEB61}" type="sibTrans" cxnId="{042A617D-B59C-44DC-9624-0250B462B8E7}">
      <dgm:prSet/>
      <dgm:spPr/>
    </dgm:pt>
    <dgm:pt modelId="{94D76271-20E6-4FE8-A0A6-BCC42923509F}">
      <dgm:prSet phldrT="[Text]" custT="1"/>
      <dgm:spPr/>
      <dgm:t>
        <a:bodyPr/>
        <a:lstStyle/>
        <a:p>
          <a:endParaRPr lang="en-US" sz="2400" dirty="0"/>
        </a:p>
      </dgm:t>
    </dgm:pt>
    <dgm:pt modelId="{03AC36AF-2504-4846-A14E-0DE2F9F0FF94}" type="parTrans" cxnId="{144488BB-974A-4A62-ABD7-28C150831394}">
      <dgm:prSet/>
      <dgm:spPr/>
    </dgm:pt>
    <dgm:pt modelId="{362E5BDC-40FA-4454-8CCB-E3C43B101CB1}" type="sibTrans" cxnId="{144488BB-974A-4A62-ABD7-28C150831394}">
      <dgm:prSet/>
      <dgm:spPr/>
    </dgm:pt>
    <dgm:pt modelId="{AA3110FD-7623-4F54-AD7B-8B57CE72A84A}" type="pres">
      <dgm:prSet presAssocID="{9F2BE97F-4353-4612-AF6A-D514EF10FE7E}" presName="linearFlow" presStyleCnt="0">
        <dgm:presLayoutVars>
          <dgm:dir/>
          <dgm:animLvl val="lvl"/>
          <dgm:resizeHandles val="exact"/>
        </dgm:presLayoutVars>
      </dgm:prSet>
      <dgm:spPr/>
      <dgm:t>
        <a:bodyPr/>
        <a:lstStyle/>
        <a:p>
          <a:endParaRPr lang="en-US"/>
        </a:p>
      </dgm:t>
    </dgm:pt>
    <dgm:pt modelId="{471A2551-F446-48CF-9DAD-CB86456FC4A8}" type="pres">
      <dgm:prSet presAssocID="{DB73CF9B-8D58-49B4-A27F-C0F625276414}" presName="composite" presStyleCnt="0"/>
      <dgm:spPr/>
    </dgm:pt>
    <dgm:pt modelId="{E4AF7532-9CA2-477A-A441-A2ECEE6ED863}" type="pres">
      <dgm:prSet presAssocID="{DB73CF9B-8D58-49B4-A27F-C0F625276414}" presName="parentText" presStyleLbl="alignNode1" presStyleIdx="0" presStyleCnt="3">
        <dgm:presLayoutVars>
          <dgm:chMax val="1"/>
          <dgm:bulletEnabled val="1"/>
        </dgm:presLayoutVars>
      </dgm:prSet>
      <dgm:spPr/>
      <dgm:t>
        <a:bodyPr/>
        <a:lstStyle/>
        <a:p>
          <a:endParaRPr lang="en-US"/>
        </a:p>
      </dgm:t>
    </dgm:pt>
    <dgm:pt modelId="{A81D2E05-28D8-41E8-81EF-92D87151E91A}" type="pres">
      <dgm:prSet presAssocID="{DB73CF9B-8D58-49B4-A27F-C0F625276414}" presName="descendantText" presStyleLbl="alignAcc1" presStyleIdx="0" presStyleCnt="3" custScaleY="136263">
        <dgm:presLayoutVars>
          <dgm:bulletEnabled val="1"/>
        </dgm:presLayoutVars>
      </dgm:prSet>
      <dgm:spPr/>
      <dgm:t>
        <a:bodyPr/>
        <a:lstStyle/>
        <a:p>
          <a:endParaRPr lang="en-US"/>
        </a:p>
      </dgm:t>
    </dgm:pt>
    <dgm:pt modelId="{29905947-A8BA-49E4-8EA5-7DCC17BCC19B}" type="pres">
      <dgm:prSet presAssocID="{7224D22E-A7A0-4AC4-A699-D8712B5B7018}" presName="sp" presStyleCnt="0"/>
      <dgm:spPr/>
    </dgm:pt>
    <dgm:pt modelId="{7534F7BF-0BA1-419F-B192-587AA41EE0B4}" type="pres">
      <dgm:prSet presAssocID="{C61F50D1-DE4C-4733-8689-70CB0314A6E2}" presName="composite" presStyleCnt="0"/>
      <dgm:spPr/>
    </dgm:pt>
    <dgm:pt modelId="{80749B0F-EA56-46F0-AF2F-7024D26B1160}" type="pres">
      <dgm:prSet presAssocID="{C61F50D1-DE4C-4733-8689-70CB0314A6E2}" presName="parentText" presStyleLbl="alignNode1" presStyleIdx="1" presStyleCnt="3">
        <dgm:presLayoutVars>
          <dgm:chMax val="1"/>
          <dgm:bulletEnabled val="1"/>
        </dgm:presLayoutVars>
      </dgm:prSet>
      <dgm:spPr/>
      <dgm:t>
        <a:bodyPr/>
        <a:lstStyle/>
        <a:p>
          <a:endParaRPr lang="en-US"/>
        </a:p>
      </dgm:t>
    </dgm:pt>
    <dgm:pt modelId="{6A5116F9-9B7F-4356-9E0E-7FD4653C7B80}" type="pres">
      <dgm:prSet presAssocID="{C61F50D1-DE4C-4733-8689-70CB0314A6E2}" presName="descendantText" presStyleLbl="alignAcc1" presStyleIdx="1" presStyleCnt="3" custScaleY="295781">
        <dgm:presLayoutVars>
          <dgm:bulletEnabled val="1"/>
        </dgm:presLayoutVars>
      </dgm:prSet>
      <dgm:spPr/>
      <dgm:t>
        <a:bodyPr/>
        <a:lstStyle/>
        <a:p>
          <a:endParaRPr lang="en-US"/>
        </a:p>
      </dgm:t>
    </dgm:pt>
    <dgm:pt modelId="{5775FC00-A063-4702-AD33-45A913814923}" type="pres">
      <dgm:prSet presAssocID="{CDF9679E-DDB6-4B53-A5F7-217D120151E9}" presName="sp" presStyleCnt="0"/>
      <dgm:spPr/>
    </dgm:pt>
    <dgm:pt modelId="{60AC8AC3-2EBE-4089-B7D4-6C5C86B42120}" type="pres">
      <dgm:prSet presAssocID="{08A0A4EE-A68C-4527-A110-58E79FB23277}" presName="composite" presStyleCnt="0"/>
      <dgm:spPr/>
    </dgm:pt>
    <dgm:pt modelId="{D92A370A-A1B9-4E30-869E-74A7CDE59F44}" type="pres">
      <dgm:prSet presAssocID="{08A0A4EE-A68C-4527-A110-58E79FB23277}" presName="parentText" presStyleLbl="alignNode1" presStyleIdx="2" presStyleCnt="3">
        <dgm:presLayoutVars>
          <dgm:chMax val="1"/>
          <dgm:bulletEnabled val="1"/>
        </dgm:presLayoutVars>
      </dgm:prSet>
      <dgm:spPr/>
      <dgm:t>
        <a:bodyPr/>
        <a:lstStyle/>
        <a:p>
          <a:endParaRPr lang="en-US"/>
        </a:p>
      </dgm:t>
    </dgm:pt>
    <dgm:pt modelId="{F86F470C-8DF1-4200-9B21-8D852107661B}" type="pres">
      <dgm:prSet presAssocID="{08A0A4EE-A68C-4527-A110-58E79FB23277}" presName="descendantText" presStyleLbl="alignAcc1" presStyleIdx="2" presStyleCnt="3" custScaleY="230945" custLinFactY="15573" custLinFactNeighborX="783" custLinFactNeighborY="100000">
        <dgm:presLayoutVars>
          <dgm:bulletEnabled val="1"/>
        </dgm:presLayoutVars>
      </dgm:prSet>
      <dgm:spPr/>
      <dgm:t>
        <a:bodyPr/>
        <a:lstStyle/>
        <a:p>
          <a:endParaRPr lang="en-US"/>
        </a:p>
      </dgm:t>
    </dgm:pt>
  </dgm:ptLst>
  <dgm:cxnLst>
    <dgm:cxn modelId="{BA334D94-A176-40C1-B341-E55C0EDC88E8}" srcId="{C61F50D1-DE4C-4733-8689-70CB0314A6E2}" destId="{A1A3D83D-B635-4986-A055-6FB811738E3E}" srcOrd="1" destOrd="0" parTransId="{A9CBC3D5-B6D1-4A1D-A945-1578CA62E71E}" sibTransId="{C52858B6-F188-483F-BEA6-726FACB9814A}"/>
    <dgm:cxn modelId="{BCCD6E59-E9A2-4C32-B0CA-FDFA8C1CACC7}" type="presOf" srcId="{BB0094B2-BF0D-40F3-92BF-B0A28271F4BA}" destId="{6A5116F9-9B7F-4356-9E0E-7FD4653C7B80}" srcOrd="0" destOrd="0" presId="urn:microsoft.com/office/officeart/2005/8/layout/chevron2"/>
    <dgm:cxn modelId="{3BE6F4AB-7FA5-4845-9E7B-DCE101D5D215}" srcId="{9F2BE97F-4353-4612-AF6A-D514EF10FE7E}" destId="{08A0A4EE-A68C-4527-A110-58E79FB23277}" srcOrd="2" destOrd="0" parTransId="{564CF881-FBDD-4B7F-8F0B-1CC12AC40236}" sibTransId="{0413E56E-B6BB-4309-BDA1-497499736D81}"/>
    <dgm:cxn modelId="{7BAE360C-8FFF-449E-9F67-2CC256333D96}" srcId="{C61F50D1-DE4C-4733-8689-70CB0314A6E2}" destId="{BB0094B2-BF0D-40F3-92BF-B0A28271F4BA}" srcOrd="0" destOrd="0" parTransId="{6F5F7A41-446E-40C4-97B0-15BA8A886248}" sibTransId="{B221CB78-97D8-4D15-8C05-5CE611C88060}"/>
    <dgm:cxn modelId="{CEC6FE78-4B17-4232-A8FF-D0EAC0FF8F0B}" type="presOf" srcId="{A8FDBD24-90E9-496F-8FEB-09454A9586B0}" destId="{F86F470C-8DF1-4200-9B21-8D852107661B}" srcOrd="0" destOrd="0" presId="urn:microsoft.com/office/officeart/2005/8/layout/chevron2"/>
    <dgm:cxn modelId="{22288B8B-822A-4B86-9DB9-7C55FA194819}" srcId="{9F2BE97F-4353-4612-AF6A-D514EF10FE7E}" destId="{C61F50D1-DE4C-4733-8689-70CB0314A6E2}" srcOrd="1" destOrd="0" parTransId="{4B228A6B-8B67-4480-B65D-48DA176D2CA8}" sibTransId="{CDF9679E-DDB6-4B53-A5F7-217D120151E9}"/>
    <dgm:cxn modelId="{B10EBE48-F6D2-46B2-BA85-3F0C7FD08A47}" srcId="{08A0A4EE-A68C-4527-A110-58E79FB23277}" destId="{30303AF9-FCE3-4F02-9C45-15709394AB0B}" srcOrd="5" destOrd="0" parTransId="{0D1F6189-3533-4EAC-9A7C-BEFB35AA132C}" sibTransId="{FDDF4FC2-E59E-4CA6-928D-54A2F56F969E}"/>
    <dgm:cxn modelId="{3F08C43A-C8BF-426B-BEC5-9768BF1F1360}" srcId="{C61F50D1-DE4C-4733-8689-70CB0314A6E2}" destId="{5367EC93-024B-4B9B-A689-B8763ECDA9DE}" srcOrd="2" destOrd="0" parTransId="{1FDD487F-4523-47E1-9174-0EBF4B258B39}" sibTransId="{12E5F0A8-6866-49F5-8B40-BA85B28ED014}"/>
    <dgm:cxn modelId="{676B37AF-AB63-48B8-8779-7627263FB813}" type="presOf" srcId="{C30353F3-6F66-4E6A-B83F-2B9629A4B5D2}" destId="{A81D2E05-28D8-41E8-81EF-92D87151E91A}" srcOrd="0" destOrd="0" presId="urn:microsoft.com/office/officeart/2005/8/layout/chevron2"/>
    <dgm:cxn modelId="{3B9BC252-4E4E-4113-A878-16E40F196984}" srcId="{08A0A4EE-A68C-4527-A110-58E79FB23277}" destId="{A8FDBD24-90E9-496F-8FEB-09454A9586B0}" srcOrd="0" destOrd="0" parTransId="{4DC6A3B1-0051-4E71-B3A3-988FC1ED988E}" sibTransId="{3384DCCC-5BE4-4654-98DA-BB17F5A83E9C}"/>
    <dgm:cxn modelId="{9AA2BCCB-2FB4-459F-8AEE-AF300076F709}" type="presOf" srcId="{5367EC93-024B-4B9B-A689-B8763ECDA9DE}" destId="{6A5116F9-9B7F-4356-9E0E-7FD4653C7B80}" srcOrd="0" destOrd="2" presId="urn:microsoft.com/office/officeart/2005/8/layout/chevron2"/>
    <dgm:cxn modelId="{480841B2-B900-45B7-B95D-DEACC3718B24}" type="presOf" srcId="{DB73CF9B-8D58-49B4-A27F-C0F625276414}" destId="{E4AF7532-9CA2-477A-A441-A2ECEE6ED863}" srcOrd="0" destOrd="0" presId="urn:microsoft.com/office/officeart/2005/8/layout/chevron2"/>
    <dgm:cxn modelId="{248F865C-89AF-45C0-B797-FC7E685074B9}" type="presOf" srcId="{02A5BC27-6EB6-4689-9303-66917C7EF5AD}" destId="{F86F470C-8DF1-4200-9B21-8D852107661B}" srcOrd="0" destOrd="1" presId="urn:microsoft.com/office/officeart/2005/8/layout/chevron2"/>
    <dgm:cxn modelId="{042A617D-B59C-44DC-9624-0250B462B8E7}" srcId="{08A0A4EE-A68C-4527-A110-58E79FB23277}" destId="{023529E0-DFA2-4229-B1FA-9ADED769E433}" srcOrd="2" destOrd="0" parTransId="{37BD44F8-7A94-4910-BAE3-CC5DEEAA7F40}" sibTransId="{A76DBEF3-4E7E-4AFB-965A-995DE60AEB61}"/>
    <dgm:cxn modelId="{DFE08E25-5A47-43BE-91CE-A76F292B1809}" type="presOf" srcId="{30303AF9-FCE3-4F02-9C45-15709394AB0B}" destId="{F86F470C-8DF1-4200-9B21-8D852107661B}" srcOrd="0" destOrd="5" presId="urn:microsoft.com/office/officeart/2005/8/layout/chevron2"/>
    <dgm:cxn modelId="{721CC1E0-11E9-4C33-AE63-A6F3E2003F6E}" type="presOf" srcId="{9F2BE97F-4353-4612-AF6A-D514EF10FE7E}" destId="{AA3110FD-7623-4F54-AD7B-8B57CE72A84A}" srcOrd="0" destOrd="0" presId="urn:microsoft.com/office/officeart/2005/8/layout/chevron2"/>
    <dgm:cxn modelId="{144488BB-974A-4A62-ABD7-28C150831394}" srcId="{08A0A4EE-A68C-4527-A110-58E79FB23277}" destId="{94D76271-20E6-4FE8-A0A6-BCC42923509F}" srcOrd="3" destOrd="0" parTransId="{03AC36AF-2504-4846-A14E-0DE2F9F0FF94}" sibTransId="{362E5BDC-40FA-4454-8CCB-E3C43B101CB1}"/>
    <dgm:cxn modelId="{FE3F06E4-F222-4D5C-8150-8E0AF1031584}" type="presOf" srcId="{A1A3D83D-B635-4986-A055-6FB811738E3E}" destId="{6A5116F9-9B7F-4356-9E0E-7FD4653C7B80}" srcOrd="0" destOrd="1" presId="urn:microsoft.com/office/officeart/2005/8/layout/chevron2"/>
    <dgm:cxn modelId="{61E26999-A8C0-4CB0-B89E-460A7D11DEDE}" srcId="{08A0A4EE-A68C-4527-A110-58E79FB23277}" destId="{D364321C-3A2C-43CD-A53F-670A1BDC0BD5}" srcOrd="6" destOrd="0" parTransId="{1AA311D7-F8B6-4487-8F25-7BF833DA058F}" sibTransId="{46227887-303B-4ABA-9AB3-B5E10C764224}"/>
    <dgm:cxn modelId="{6E1FDBEA-72FE-4BA2-9F62-CB4BB4A444DD}" type="presOf" srcId="{321B9B0C-2442-4D36-917C-E8FC3C0A1E19}" destId="{F86F470C-8DF1-4200-9B21-8D852107661B}" srcOrd="0" destOrd="4" presId="urn:microsoft.com/office/officeart/2005/8/layout/chevron2"/>
    <dgm:cxn modelId="{938EC9B7-327D-4930-AC31-7D3D2D6DCAF4}" type="presOf" srcId="{D364321C-3A2C-43CD-A53F-670A1BDC0BD5}" destId="{F86F470C-8DF1-4200-9B21-8D852107661B}" srcOrd="0" destOrd="6" presId="urn:microsoft.com/office/officeart/2005/8/layout/chevron2"/>
    <dgm:cxn modelId="{F888F6CA-E501-4044-91D2-8E4C697C7A9A}" srcId="{9F2BE97F-4353-4612-AF6A-D514EF10FE7E}" destId="{DB73CF9B-8D58-49B4-A27F-C0F625276414}" srcOrd="0" destOrd="0" parTransId="{A6F0BEE7-5B39-40C6-8D65-6BAC54EF65A3}" sibTransId="{7224D22E-A7A0-4AC4-A699-D8712B5B7018}"/>
    <dgm:cxn modelId="{C9280575-72E4-4A12-A0CF-FF027EE456EB}" type="presOf" srcId="{C61F50D1-DE4C-4733-8689-70CB0314A6E2}" destId="{80749B0F-EA56-46F0-AF2F-7024D26B1160}" srcOrd="0" destOrd="0" presId="urn:microsoft.com/office/officeart/2005/8/layout/chevron2"/>
    <dgm:cxn modelId="{6042E32F-8EDA-45DC-B663-C76BFAF771FA}" type="presOf" srcId="{94D76271-20E6-4FE8-A0A6-BCC42923509F}" destId="{F86F470C-8DF1-4200-9B21-8D852107661B}" srcOrd="0" destOrd="3" presId="urn:microsoft.com/office/officeart/2005/8/layout/chevron2"/>
    <dgm:cxn modelId="{70C2C39F-E834-4F7B-984D-5AC666CECBDE}" srcId="{08A0A4EE-A68C-4527-A110-58E79FB23277}" destId="{321B9B0C-2442-4D36-917C-E8FC3C0A1E19}" srcOrd="4" destOrd="0" parTransId="{74B2559A-F191-4CAC-962A-E0B0522A61BC}" sibTransId="{062A8574-62C2-4181-A22E-24186C1F1C56}"/>
    <dgm:cxn modelId="{46936075-094A-4AFE-A4A4-D67450B617C5}" type="presOf" srcId="{023529E0-DFA2-4229-B1FA-9ADED769E433}" destId="{F86F470C-8DF1-4200-9B21-8D852107661B}" srcOrd="0" destOrd="2" presId="urn:microsoft.com/office/officeart/2005/8/layout/chevron2"/>
    <dgm:cxn modelId="{A2E3417F-DB2C-49AA-B6AA-538EA7F11DD1}" srcId="{08A0A4EE-A68C-4527-A110-58E79FB23277}" destId="{02A5BC27-6EB6-4689-9303-66917C7EF5AD}" srcOrd="1" destOrd="0" parTransId="{F8C2DED0-02E8-4C58-BC75-24DEB4BE5A9C}" sibTransId="{43D613B1-59F9-49D2-AE6F-964A2B4CADD2}"/>
    <dgm:cxn modelId="{B66068F5-ED89-4562-A02C-53D0DAA178EE}" srcId="{DB73CF9B-8D58-49B4-A27F-C0F625276414}" destId="{C30353F3-6F66-4E6A-B83F-2B9629A4B5D2}" srcOrd="0" destOrd="0" parTransId="{5E728AC3-D51A-42BC-A042-E69619B96DBC}" sibTransId="{A5A201D9-0D56-4977-9B0A-29F9104D0538}"/>
    <dgm:cxn modelId="{60A34072-47FE-4FB0-8518-14A804E47691}" type="presOf" srcId="{08A0A4EE-A68C-4527-A110-58E79FB23277}" destId="{D92A370A-A1B9-4E30-869E-74A7CDE59F44}" srcOrd="0" destOrd="0" presId="urn:microsoft.com/office/officeart/2005/8/layout/chevron2"/>
    <dgm:cxn modelId="{5E4F45CA-DF4E-4C82-8113-699ED1D961CD}" type="presParOf" srcId="{AA3110FD-7623-4F54-AD7B-8B57CE72A84A}" destId="{471A2551-F446-48CF-9DAD-CB86456FC4A8}" srcOrd="0" destOrd="0" presId="urn:microsoft.com/office/officeart/2005/8/layout/chevron2"/>
    <dgm:cxn modelId="{391C8860-DF46-4244-9B07-5210C237ACCB}" type="presParOf" srcId="{471A2551-F446-48CF-9DAD-CB86456FC4A8}" destId="{E4AF7532-9CA2-477A-A441-A2ECEE6ED863}" srcOrd="0" destOrd="0" presId="urn:microsoft.com/office/officeart/2005/8/layout/chevron2"/>
    <dgm:cxn modelId="{AF62ADEA-865B-47FF-9612-E9A27624C74C}" type="presParOf" srcId="{471A2551-F446-48CF-9DAD-CB86456FC4A8}" destId="{A81D2E05-28D8-41E8-81EF-92D87151E91A}" srcOrd="1" destOrd="0" presId="urn:microsoft.com/office/officeart/2005/8/layout/chevron2"/>
    <dgm:cxn modelId="{DEE1A6DC-E8C2-409E-9D42-D8E192C2DE6E}" type="presParOf" srcId="{AA3110FD-7623-4F54-AD7B-8B57CE72A84A}" destId="{29905947-A8BA-49E4-8EA5-7DCC17BCC19B}" srcOrd="1" destOrd="0" presId="urn:microsoft.com/office/officeart/2005/8/layout/chevron2"/>
    <dgm:cxn modelId="{87D202B4-D9CE-4FBD-AFEB-301960CB4461}" type="presParOf" srcId="{AA3110FD-7623-4F54-AD7B-8B57CE72A84A}" destId="{7534F7BF-0BA1-419F-B192-587AA41EE0B4}" srcOrd="2" destOrd="0" presId="urn:microsoft.com/office/officeart/2005/8/layout/chevron2"/>
    <dgm:cxn modelId="{B00166C1-271B-4C71-94BE-28D66AA8B57B}" type="presParOf" srcId="{7534F7BF-0BA1-419F-B192-587AA41EE0B4}" destId="{80749B0F-EA56-46F0-AF2F-7024D26B1160}" srcOrd="0" destOrd="0" presId="urn:microsoft.com/office/officeart/2005/8/layout/chevron2"/>
    <dgm:cxn modelId="{C5AAD9A6-744A-49E1-8454-DA7739393AA3}" type="presParOf" srcId="{7534F7BF-0BA1-419F-B192-587AA41EE0B4}" destId="{6A5116F9-9B7F-4356-9E0E-7FD4653C7B80}" srcOrd="1" destOrd="0" presId="urn:microsoft.com/office/officeart/2005/8/layout/chevron2"/>
    <dgm:cxn modelId="{F69063FE-5F46-45D1-8B62-604E9092B5E3}" type="presParOf" srcId="{AA3110FD-7623-4F54-AD7B-8B57CE72A84A}" destId="{5775FC00-A063-4702-AD33-45A913814923}" srcOrd="3" destOrd="0" presId="urn:microsoft.com/office/officeart/2005/8/layout/chevron2"/>
    <dgm:cxn modelId="{79BAEDF3-D090-4593-9306-59383CFBF5A0}" type="presParOf" srcId="{AA3110FD-7623-4F54-AD7B-8B57CE72A84A}" destId="{60AC8AC3-2EBE-4089-B7D4-6C5C86B42120}" srcOrd="4" destOrd="0" presId="urn:microsoft.com/office/officeart/2005/8/layout/chevron2"/>
    <dgm:cxn modelId="{A82273E5-63B7-4676-852C-2C4A9044077A}" type="presParOf" srcId="{60AC8AC3-2EBE-4089-B7D4-6C5C86B42120}" destId="{D92A370A-A1B9-4E30-869E-74A7CDE59F44}" srcOrd="0" destOrd="0" presId="urn:microsoft.com/office/officeart/2005/8/layout/chevron2"/>
    <dgm:cxn modelId="{D5D3B382-1EF8-46CD-8074-EFB07959BCAD}" type="presParOf" srcId="{60AC8AC3-2EBE-4089-B7D4-6C5C86B42120}" destId="{F86F470C-8DF1-4200-9B21-8D852107661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018C7D4-D185-4863-975E-7E24D0E78690}" type="doc">
      <dgm:prSet loTypeId="urn:microsoft.com/office/officeart/2005/8/layout/hChevron3" loCatId="process" qsTypeId="urn:microsoft.com/office/officeart/2005/8/quickstyle/simple1" qsCatId="simple" csTypeId="urn:microsoft.com/office/officeart/2005/8/colors/accent1_2" csCatId="accent1" phldr="1"/>
      <dgm:spPr/>
    </dgm:pt>
    <dgm:pt modelId="{77063518-25F4-4EA4-A1D9-06770E018110}">
      <dgm:prSet phldrT="[Text]"/>
      <dgm:spPr/>
      <dgm:t>
        <a:bodyPr/>
        <a:lstStyle/>
        <a:p>
          <a:r>
            <a:rPr lang="en-US" dirty="0"/>
            <a:t>Inception workshop</a:t>
          </a:r>
        </a:p>
      </dgm:t>
    </dgm:pt>
    <dgm:pt modelId="{F83574CE-E0CD-4B1A-8EBD-3A9195E66A87}" type="parTrans" cxnId="{85EF587F-F16A-4D8C-A6A6-591F17DEDF58}">
      <dgm:prSet/>
      <dgm:spPr/>
      <dgm:t>
        <a:bodyPr/>
        <a:lstStyle/>
        <a:p>
          <a:endParaRPr lang="en-US"/>
        </a:p>
      </dgm:t>
    </dgm:pt>
    <dgm:pt modelId="{2ACBCEA1-83BB-407A-88AC-A10B308C6E1A}" type="sibTrans" cxnId="{85EF587F-F16A-4D8C-A6A6-591F17DEDF58}">
      <dgm:prSet/>
      <dgm:spPr/>
      <dgm:t>
        <a:bodyPr/>
        <a:lstStyle/>
        <a:p>
          <a:endParaRPr lang="en-US"/>
        </a:p>
      </dgm:t>
    </dgm:pt>
    <dgm:pt modelId="{C3B8A3C0-9823-4432-8CF5-691367F55DFA}">
      <dgm:prSet phldrT="[Text]"/>
      <dgm:spPr/>
      <dgm:t>
        <a:bodyPr/>
        <a:lstStyle/>
        <a:p>
          <a:r>
            <a:rPr lang="en-US" dirty="0"/>
            <a:t>Formation of Technical committee</a:t>
          </a:r>
        </a:p>
      </dgm:t>
    </dgm:pt>
    <dgm:pt modelId="{8A581D3A-E0BE-4BA1-BEC4-9F1D216C8AB6}" type="parTrans" cxnId="{EFC71F86-53C3-45E0-AE62-C06E95003301}">
      <dgm:prSet/>
      <dgm:spPr/>
      <dgm:t>
        <a:bodyPr/>
        <a:lstStyle/>
        <a:p>
          <a:endParaRPr lang="en-US"/>
        </a:p>
      </dgm:t>
    </dgm:pt>
    <dgm:pt modelId="{46E88C5C-1488-40D3-B75E-00A210C8D26C}" type="sibTrans" cxnId="{EFC71F86-53C3-45E0-AE62-C06E95003301}">
      <dgm:prSet/>
      <dgm:spPr/>
      <dgm:t>
        <a:bodyPr/>
        <a:lstStyle/>
        <a:p>
          <a:endParaRPr lang="en-US"/>
        </a:p>
      </dgm:t>
    </dgm:pt>
    <dgm:pt modelId="{7E579A28-8F14-4148-AE3F-874F44EE2B8A}">
      <dgm:prSet phldrT="[Text]"/>
      <dgm:spPr/>
      <dgm:t>
        <a:bodyPr/>
        <a:lstStyle/>
        <a:p>
          <a:r>
            <a:rPr lang="en-US" dirty="0"/>
            <a:t>Staffing </a:t>
          </a:r>
        </a:p>
      </dgm:t>
    </dgm:pt>
    <dgm:pt modelId="{8A573E29-D349-4E5B-8099-A1AEDC9219BF}" type="parTrans" cxnId="{9D730CBE-B507-4A1D-8DA9-314E3932876D}">
      <dgm:prSet/>
      <dgm:spPr/>
      <dgm:t>
        <a:bodyPr/>
        <a:lstStyle/>
        <a:p>
          <a:endParaRPr lang="en-US"/>
        </a:p>
      </dgm:t>
    </dgm:pt>
    <dgm:pt modelId="{543E289F-F2C1-4B8C-A1A0-E56282EB5295}" type="sibTrans" cxnId="{9D730CBE-B507-4A1D-8DA9-314E3932876D}">
      <dgm:prSet/>
      <dgm:spPr/>
      <dgm:t>
        <a:bodyPr/>
        <a:lstStyle/>
        <a:p>
          <a:endParaRPr lang="en-US"/>
        </a:p>
      </dgm:t>
    </dgm:pt>
    <dgm:pt modelId="{07E85B13-C405-4DCA-BAD0-2BFE06A439AC}">
      <dgm:prSet/>
      <dgm:spPr/>
      <dgm:t>
        <a:bodyPr/>
        <a:lstStyle/>
        <a:p>
          <a:r>
            <a:rPr lang="en-US" dirty="0"/>
            <a:t>Awareness Raising </a:t>
          </a:r>
          <a:endParaRPr lang="x-none" dirty="0"/>
        </a:p>
      </dgm:t>
    </dgm:pt>
    <dgm:pt modelId="{6429D0D9-561B-4A1E-93E8-3C6AD18E4A4F}" type="parTrans" cxnId="{0473F8FC-A887-496D-9547-D3DF2A1A8C35}">
      <dgm:prSet/>
      <dgm:spPr/>
      <dgm:t>
        <a:bodyPr/>
        <a:lstStyle/>
        <a:p>
          <a:endParaRPr lang="x-none"/>
        </a:p>
      </dgm:t>
    </dgm:pt>
    <dgm:pt modelId="{E709A3CC-A22A-4C42-9245-3AE61428C890}" type="sibTrans" cxnId="{0473F8FC-A887-496D-9547-D3DF2A1A8C35}">
      <dgm:prSet/>
      <dgm:spPr/>
      <dgm:t>
        <a:bodyPr/>
        <a:lstStyle/>
        <a:p>
          <a:endParaRPr lang="x-none"/>
        </a:p>
      </dgm:t>
    </dgm:pt>
    <dgm:pt modelId="{B732A973-D7B7-4331-B6A1-87FA0E7D56C9}" type="pres">
      <dgm:prSet presAssocID="{8018C7D4-D185-4863-975E-7E24D0E78690}" presName="Name0" presStyleCnt="0">
        <dgm:presLayoutVars>
          <dgm:dir/>
          <dgm:resizeHandles val="exact"/>
        </dgm:presLayoutVars>
      </dgm:prSet>
      <dgm:spPr/>
    </dgm:pt>
    <dgm:pt modelId="{292D44D3-A1AB-4530-898B-3A61690BD3F3}" type="pres">
      <dgm:prSet presAssocID="{77063518-25F4-4EA4-A1D9-06770E018110}" presName="parTxOnly" presStyleLbl="node1" presStyleIdx="0" presStyleCnt="4" custLinFactNeighborX="-1702" custLinFactNeighborY="0">
        <dgm:presLayoutVars>
          <dgm:bulletEnabled val="1"/>
        </dgm:presLayoutVars>
      </dgm:prSet>
      <dgm:spPr/>
      <dgm:t>
        <a:bodyPr/>
        <a:lstStyle/>
        <a:p>
          <a:endParaRPr lang="en-US"/>
        </a:p>
      </dgm:t>
    </dgm:pt>
    <dgm:pt modelId="{86718498-E411-40D6-AFB5-4B7803CF0FC4}" type="pres">
      <dgm:prSet presAssocID="{2ACBCEA1-83BB-407A-88AC-A10B308C6E1A}" presName="parSpace" presStyleCnt="0"/>
      <dgm:spPr/>
    </dgm:pt>
    <dgm:pt modelId="{CA7A6808-2946-4469-88F3-EFC48DA9943D}" type="pres">
      <dgm:prSet presAssocID="{C3B8A3C0-9823-4432-8CF5-691367F55DFA}" presName="parTxOnly" presStyleLbl="node1" presStyleIdx="1" presStyleCnt="4">
        <dgm:presLayoutVars>
          <dgm:bulletEnabled val="1"/>
        </dgm:presLayoutVars>
      </dgm:prSet>
      <dgm:spPr/>
      <dgm:t>
        <a:bodyPr/>
        <a:lstStyle/>
        <a:p>
          <a:endParaRPr lang="en-US"/>
        </a:p>
      </dgm:t>
    </dgm:pt>
    <dgm:pt modelId="{9CD91A74-584C-4EA1-86B6-BA169657C649}" type="pres">
      <dgm:prSet presAssocID="{46E88C5C-1488-40D3-B75E-00A210C8D26C}" presName="parSpace" presStyleCnt="0"/>
      <dgm:spPr/>
    </dgm:pt>
    <dgm:pt modelId="{EE6F2363-B629-4346-A6E3-9A87596C6B2D}" type="pres">
      <dgm:prSet presAssocID="{7E579A28-8F14-4148-AE3F-874F44EE2B8A}" presName="parTxOnly" presStyleLbl="node1" presStyleIdx="2" presStyleCnt="4">
        <dgm:presLayoutVars>
          <dgm:bulletEnabled val="1"/>
        </dgm:presLayoutVars>
      </dgm:prSet>
      <dgm:spPr/>
      <dgm:t>
        <a:bodyPr/>
        <a:lstStyle/>
        <a:p>
          <a:endParaRPr lang="en-US"/>
        </a:p>
      </dgm:t>
    </dgm:pt>
    <dgm:pt modelId="{2DDF0F71-9C7D-4C90-B1D2-883DD39DDDEF}" type="pres">
      <dgm:prSet presAssocID="{543E289F-F2C1-4B8C-A1A0-E56282EB5295}" presName="parSpace" presStyleCnt="0"/>
      <dgm:spPr/>
    </dgm:pt>
    <dgm:pt modelId="{7E77BB15-6857-4FF6-A8EF-923220FA80ED}" type="pres">
      <dgm:prSet presAssocID="{07E85B13-C405-4DCA-BAD0-2BFE06A439AC}" presName="parTxOnly" presStyleLbl="node1" presStyleIdx="3" presStyleCnt="4" custLinFactNeighborX="1756" custLinFactNeighborY="2633">
        <dgm:presLayoutVars>
          <dgm:bulletEnabled val="1"/>
        </dgm:presLayoutVars>
      </dgm:prSet>
      <dgm:spPr/>
      <dgm:t>
        <a:bodyPr/>
        <a:lstStyle/>
        <a:p>
          <a:endParaRPr lang="en-US"/>
        </a:p>
      </dgm:t>
    </dgm:pt>
  </dgm:ptLst>
  <dgm:cxnLst>
    <dgm:cxn modelId="{4A5F8919-715D-4A38-BE77-7A3E57047298}" type="presOf" srcId="{77063518-25F4-4EA4-A1D9-06770E018110}" destId="{292D44D3-A1AB-4530-898B-3A61690BD3F3}" srcOrd="0" destOrd="0" presId="urn:microsoft.com/office/officeart/2005/8/layout/hChevron3"/>
    <dgm:cxn modelId="{4374AC55-DA18-409A-8E83-C370801FC982}" type="presOf" srcId="{07E85B13-C405-4DCA-BAD0-2BFE06A439AC}" destId="{7E77BB15-6857-4FF6-A8EF-923220FA80ED}" srcOrd="0" destOrd="0" presId="urn:microsoft.com/office/officeart/2005/8/layout/hChevron3"/>
    <dgm:cxn modelId="{3624728F-A850-494F-B394-53F76104474E}" type="presOf" srcId="{8018C7D4-D185-4863-975E-7E24D0E78690}" destId="{B732A973-D7B7-4331-B6A1-87FA0E7D56C9}" srcOrd="0" destOrd="0" presId="urn:microsoft.com/office/officeart/2005/8/layout/hChevron3"/>
    <dgm:cxn modelId="{EFC71F86-53C3-45E0-AE62-C06E95003301}" srcId="{8018C7D4-D185-4863-975E-7E24D0E78690}" destId="{C3B8A3C0-9823-4432-8CF5-691367F55DFA}" srcOrd="1" destOrd="0" parTransId="{8A581D3A-E0BE-4BA1-BEC4-9F1D216C8AB6}" sibTransId="{46E88C5C-1488-40D3-B75E-00A210C8D26C}"/>
    <dgm:cxn modelId="{99573975-6CA8-4DD1-8D5A-18FA2CF43570}" type="presOf" srcId="{C3B8A3C0-9823-4432-8CF5-691367F55DFA}" destId="{CA7A6808-2946-4469-88F3-EFC48DA9943D}" srcOrd="0" destOrd="0" presId="urn:microsoft.com/office/officeart/2005/8/layout/hChevron3"/>
    <dgm:cxn modelId="{0473F8FC-A887-496D-9547-D3DF2A1A8C35}" srcId="{8018C7D4-D185-4863-975E-7E24D0E78690}" destId="{07E85B13-C405-4DCA-BAD0-2BFE06A439AC}" srcOrd="3" destOrd="0" parTransId="{6429D0D9-561B-4A1E-93E8-3C6AD18E4A4F}" sibTransId="{E709A3CC-A22A-4C42-9245-3AE61428C890}"/>
    <dgm:cxn modelId="{9D730CBE-B507-4A1D-8DA9-314E3932876D}" srcId="{8018C7D4-D185-4863-975E-7E24D0E78690}" destId="{7E579A28-8F14-4148-AE3F-874F44EE2B8A}" srcOrd="2" destOrd="0" parTransId="{8A573E29-D349-4E5B-8099-A1AEDC9219BF}" sibTransId="{543E289F-F2C1-4B8C-A1A0-E56282EB5295}"/>
    <dgm:cxn modelId="{137389B7-9C92-49BE-BC70-59298800BDCA}" type="presOf" srcId="{7E579A28-8F14-4148-AE3F-874F44EE2B8A}" destId="{EE6F2363-B629-4346-A6E3-9A87596C6B2D}" srcOrd="0" destOrd="0" presId="urn:microsoft.com/office/officeart/2005/8/layout/hChevron3"/>
    <dgm:cxn modelId="{85EF587F-F16A-4D8C-A6A6-591F17DEDF58}" srcId="{8018C7D4-D185-4863-975E-7E24D0E78690}" destId="{77063518-25F4-4EA4-A1D9-06770E018110}" srcOrd="0" destOrd="0" parTransId="{F83574CE-E0CD-4B1A-8EBD-3A9195E66A87}" sibTransId="{2ACBCEA1-83BB-407A-88AC-A10B308C6E1A}"/>
    <dgm:cxn modelId="{F7F692A5-C288-4316-9C54-F705CBEC37A7}" type="presParOf" srcId="{B732A973-D7B7-4331-B6A1-87FA0E7D56C9}" destId="{292D44D3-A1AB-4530-898B-3A61690BD3F3}" srcOrd="0" destOrd="0" presId="urn:microsoft.com/office/officeart/2005/8/layout/hChevron3"/>
    <dgm:cxn modelId="{97D3D664-F9CE-4368-A70C-363C138E1D9A}" type="presParOf" srcId="{B732A973-D7B7-4331-B6A1-87FA0E7D56C9}" destId="{86718498-E411-40D6-AFB5-4B7803CF0FC4}" srcOrd="1" destOrd="0" presId="urn:microsoft.com/office/officeart/2005/8/layout/hChevron3"/>
    <dgm:cxn modelId="{E8EED5FC-0993-4016-AE54-08F9D036213F}" type="presParOf" srcId="{B732A973-D7B7-4331-B6A1-87FA0E7D56C9}" destId="{CA7A6808-2946-4469-88F3-EFC48DA9943D}" srcOrd="2" destOrd="0" presId="urn:microsoft.com/office/officeart/2005/8/layout/hChevron3"/>
    <dgm:cxn modelId="{D585FF08-4CB1-488C-BF21-7C4E15DC6F01}" type="presParOf" srcId="{B732A973-D7B7-4331-B6A1-87FA0E7D56C9}" destId="{9CD91A74-584C-4EA1-86B6-BA169657C649}" srcOrd="3" destOrd="0" presId="urn:microsoft.com/office/officeart/2005/8/layout/hChevron3"/>
    <dgm:cxn modelId="{8908F9D1-46DB-4E2A-96E2-C52AB8D65E77}" type="presParOf" srcId="{B732A973-D7B7-4331-B6A1-87FA0E7D56C9}" destId="{EE6F2363-B629-4346-A6E3-9A87596C6B2D}" srcOrd="4" destOrd="0" presId="urn:microsoft.com/office/officeart/2005/8/layout/hChevron3"/>
    <dgm:cxn modelId="{7CE0CDBA-9386-469B-AFA1-B79B2C2290DA}" type="presParOf" srcId="{B732A973-D7B7-4331-B6A1-87FA0E7D56C9}" destId="{2DDF0F71-9C7D-4C90-B1D2-883DD39DDDEF}" srcOrd="5" destOrd="0" presId="urn:microsoft.com/office/officeart/2005/8/layout/hChevron3"/>
    <dgm:cxn modelId="{F50212F8-8E02-43D8-909D-A4C19D00DD96}" type="presParOf" srcId="{B732A973-D7B7-4331-B6A1-87FA0E7D56C9}" destId="{7E77BB15-6857-4FF6-A8EF-923220FA80ED}"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12DF56-5369-4160-97DD-AD568F423192}">
      <dsp:nvSpPr>
        <dsp:cNvPr id="0" name=""/>
        <dsp:cNvSpPr/>
      </dsp:nvSpPr>
      <dsp:spPr>
        <a:xfrm>
          <a:off x="2724821" y="302866"/>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18E053B-5922-4C01-A26B-EA588FE4F55F}">
      <dsp:nvSpPr>
        <dsp:cNvPr id="0" name=""/>
        <dsp:cNvSpPr/>
      </dsp:nvSpPr>
      <dsp:spPr>
        <a:xfrm>
          <a:off x="3" y="2111442"/>
          <a:ext cx="7393636" cy="1931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977900">
            <a:lnSpc>
              <a:spcPct val="100000"/>
            </a:lnSpc>
            <a:spcBef>
              <a:spcPct val="0"/>
            </a:spcBef>
            <a:spcAft>
              <a:spcPct val="35000"/>
            </a:spcAft>
          </a:pPr>
          <a:r>
            <a:rPr lang="en-US" sz="2200" b="1" kern="1200" dirty="0">
              <a:latin typeface="Arial" pitchFamily="34" charset="0"/>
              <a:cs typeface="Arial" pitchFamily="34" charset="0"/>
            </a:rPr>
            <a:t>VISION: </a:t>
          </a:r>
        </a:p>
        <a:p>
          <a:pPr lvl="0" algn="ctr" defTabSz="977900">
            <a:lnSpc>
              <a:spcPct val="100000"/>
            </a:lnSpc>
            <a:spcBef>
              <a:spcPct val="0"/>
            </a:spcBef>
            <a:spcAft>
              <a:spcPct val="35000"/>
            </a:spcAft>
          </a:pPr>
          <a:r>
            <a:rPr lang="en-US" sz="2200" kern="1200" dirty="0">
              <a:latin typeface="Arial" pitchFamily="34" charset="0"/>
              <a:cs typeface="Arial" pitchFamily="34" charset="0"/>
            </a:rPr>
            <a:t>To supports natural resource/environmental governance for all Sierra Leoneans to participate and benefit from economic growth while preserving its natural capital for long-term development</a:t>
          </a:r>
          <a:r>
            <a:rPr lang="en-US" sz="2200" b="1" kern="1200" dirty="0"/>
            <a:t> </a:t>
          </a:r>
          <a:endParaRPr lang="en-US" sz="2200" kern="1200" dirty="0"/>
        </a:p>
      </dsp:txBody>
      <dsp:txXfrm>
        <a:off x="3" y="2111442"/>
        <a:ext cx="7393636" cy="19314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A523EE-94C1-40E4-A6B4-8CB90B32672B}">
      <dsp:nvSpPr>
        <dsp:cNvPr id="0" name=""/>
        <dsp:cNvSpPr/>
      </dsp:nvSpPr>
      <dsp:spPr>
        <a:xfrm>
          <a:off x="3750" y="3380"/>
          <a:ext cx="3836334" cy="3458847"/>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kern="1200" dirty="0"/>
            <a:t>RELEVANCE:</a:t>
          </a:r>
          <a:endParaRPr lang="en-US" sz="2400" kern="1200" dirty="0"/>
        </a:p>
        <a:p>
          <a:pPr marL="171450" lvl="1" indent="-171450" algn="l" defTabSz="844550">
            <a:lnSpc>
              <a:spcPct val="90000"/>
            </a:lnSpc>
            <a:spcBef>
              <a:spcPct val="0"/>
            </a:spcBef>
            <a:spcAft>
              <a:spcPct val="15000"/>
            </a:spcAft>
            <a:buChar char="••"/>
          </a:pPr>
          <a:r>
            <a:rPr lang="en-US" sz="1900" kern="1200" dirty="0"/>
            <a:t>Draft National Development Plan: Cluster 5: Empowering Women, Children and Persons with disabilities; Cluster 6: Youth Employment  and Cluster 7 – Addressing Vulnerabilities and Building Resilience</a:t>
          </a:r>
        </a:p>
        <a:p>
          <a:pPr marL="171450" lvl="1" indent="-171450" algn="l" defTabSz="844550">
            <a:lnSpc>
              <a:spcPct val="90000"/>
            </a:lnSpc>
            <a:spcBef>
              <a:spcPct val="0"/>
            </a:spcBef>
            <a:spcAft>
              <a:spcPct val="15000"/>
            </a:spcAft>
            <a:buChar char="••"/>
          </a:pPr>
          <a:r>
            <a:rPr lang="en-US" sz="1900" kern="1200" dirty="0"/>
            <a:t>Contributes to the achievement of 15 of the Sustainable Development Goals (SDGs).</a:t>
          </a:r>
        </a:p>
      </dsp:txBody>
      <dsp:txXfrm>
        <a:off x="3750" y="3380"/>
        <a:ext cx="3836334" cy="34588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DFCD92-155D-45C6-8470-4D175267DE3F}">
      <dsp:nvSpPr>
        <dsp:cNvPr id="0" name=""/>
        <dsp:cNvSpPr/>
      </dsp:nvSpPr>
      <dsp:spPr>
        <a:xfrm>
          <a:off x="4" y="0"/>
          <a:ext cx="8911239" cy="14470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GB" sz="2400" b="1" kern="1200" dirty="0"/>
            <a:t>Component 1:</a:t>
          </a:r>
          <a:r>
            <a:rPr lang="en-GB" sz="2400" kern="1200" dirty="0"/>
            <a:t> </a:t>
          </a:r>
          <a:r>
            <a:rPr lang="en-GB" sz="2400" kern="1200" dirty="0">
              <a:latin typeface="Calibri" panose="020F0502020204030204" pitchFamily="34" charset="0"/>
            </a:rPr>
            <a:t>Generating sound scientific knowledge and access to information</a:t>
          </a:r>
        </a:p>
        <a:p>
          <a:pPr lvl="0" algn="l" defTabSz="1066800">
            <a:lnSpc>
              <a:spcPct val="90000"/>
            </a:lnSpc>
            <a:spcBef>
              <a:spcPct val="0"/>
            </a:spcBef>
            <a:spcAft>
              <a:spcPct val="35000"/>
            </a:spcAft>
          </a:pPr>
          <a:endParaRPr lang="en-US" sz="2400" kern="1200" dirty="0"/>
        </a:p>
      </dsp:txBody>
      <dsp:txXfrm>
        <a:off x="42385" y="42381"/>
        <a:ext cx="7089223" cy="1362240"/>
      </dsp:txXfrm>
    </dsp:sp>
    <dsp:sp modelId="{A59B1C3A-7FC0-425F-9ABE-2C33380C3FB0}">
      <dsp:nvSpPr>
        <dsp:cNvPr id="0" name=""/>
        <dsp:cNvSpPr/>
      </dsp:nvSpPr>
      <dsp:spPr>
        <a:xfrm>
          <a:off x="989940" y="1736630"/>
          <a:ext cx="7574557" cy="14470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GB" sz="2400" b="1" kern="1200" dirty="0"/>
            <a:t>Component 2:</a:t>
          </a:r>
          <a:r>
            <a:rPr lang="en-GB" sz="2400" kern="1200" dirty="0"/>
            <a:t> </a:t>
          </a:r>
          <a:r>
            <a:rPr lang="en-GB" sz="2400" kern="1200" dirty="0">
              <a:latin typeface="Calibri" panose="020F0502020204030204" pitchFamily="34" charset="0"/>
            </a:rPr>
            <a:t>Climate information internalized into coastal development policy and plans</a:t>
          </a:r>
          <a:endParaRPr lang="en-US" sz="2400" kern="1200" dirty="0"/>
        </a:p>
      </dsp:txBody>
      <dsp:txXfrm>
        <a:off x="1032321" y="1779011"/>
        <a:ext cx="5880900" cy="1362240"/>
      </dsp:txXfrm>
    </dsp:sp>
    <dsp:sp modelId="{8A9486AB-9AB6-44E2-B2F2-F06A9A6C7467}">
      <dsp:nvSpPr>
        <dsp:cNvPr id="0" name=""/>
        <dsp:cNvSpPr/>
      </dsp:nvSpPr>
      <dsp:spPr>
        <a:xfrm>
          <a:off x="1670857" y="3376340"/>
          <a:ext cx="7574557" cy="14470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buFont typeface="Wingdings" panose="05000000000000000000" pitchFamily="2" charset="2"/>
            <a:buChar char="§"/>
          </a:pPr>
          <a:r>
            <a:rPr lang="en-GB" sz="2400" b="1" kern="1200" dirty="0"/>
            <a:t>Component </a:t>
          </a:r>
          <a:r>
            <a:rPr lang="en-GB" sz="2400" kern="1200" dirty="0">
              <a:latin typeface="Calibri" panose="020F0502020204030204" pitchFamily="34" charset="0"/>
            </a:rPr>
            <a:t>3: Awareness and alternative, innovative activities to support adaptation in the coastal zone</a:t>
          </a:r>
          <a:endParaRPr lang="en-US" sz="2400" kern="1200" dirty="0"/>
        </a:p>
      </dsp:txBody>
      <dsp:txXfrm>
        <a:off x="1713238" y="3418721"/>
        <a:ext cx="5880900" cy="1362240"/>
      </dsp:txXfrm>
    </dsp:sp>
    <dsp:sp modelId="{3F6D1854-19C6-429B-84C5-1366E8B5CDD8}">
      <dsp:nvSpPr>
        <dsp:cNvPr id="0" name=""/>
        <dsp:cNvSpPr/>
      </dsp:nvSpPr>
      <dsp:spPr>
        <a:xfrm>
          <a:off x="6968176" y="1097310"/>
          <a:ext cx="940551" cy="940551"/>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7179800" y="1097310"/>
        <a:ext cx="517303" cy="707765"/>
      </dsp:txXfrm>
    </dsp:sp>
    <dsp:sp modelId="{CD5C7793-F664-4D50-91A9-0CD811D498CA}">
      <dsp:nvSpPr>
        <dsp:cNvPr id="0" name=""/>
        <dsp:cNvSpPr/>
      </dsp:nvSpPr>
      <dsp:spPr>
        <a:xfrm>
          <a:off x="7636519" y="2775833"/>
          <a:ext cx="940551" cy="940551"/>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7848143" y="2775833"/>
        <a:ext cx="517303" cy="7077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AF7532-9CA2-477A-A441-A2ECEE6ED863}">
      <dsp:nvSpPr>
        <dsp:cNvPr id="0" name=""/>
        <dsp:cNvSpPr/>
      </dsp:nvSpPr>
      <dsp:spPr>
        <a:xfrm rot="5400000">
          <a:off x="-181517" y="263304"/>
          <a:ext cx="1210115" cy="84708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a:t>Outcome </a:t>
          </a:r>
        </a:p>
      </dsp:txBody>
      <dsp:txXfrm rot="-5400000">
        <a:off x="1" y="505326"/>
        <a:ext cx="847080" cy="363035"/>
      </dsp:txXfrm>
    </dsp:sp>
    <dsp:sp modelId="{A81D2E05-28D8-41E8-81EF-92D87151E91A}">
      <dsp:nvSpPr>
        <dsp:cNvPr id="0" name=""/>
        <dsp:cNvSpPr/>
      </dsp:nvSpPr>
      <dsp:spPr>
        <a:xfrm rot="5400000">
          <a:off x="4423673" y="-3572593"/>
          <a:ext cx="942151" cy="809533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GB" sz="2400" b="1" kern="1200" dirty="0"/>
            <a:t>OUTCOME 1. </a:t>
          </a:r>
          <a:r>
            <a:rPr lang="en-GB" sz="2400" kern="1200" dirty="0"/>
            <a:t>Enhanced availability of high quality climate risk information that is critical for development decision-making in the coastal zone</a:t>
          </a:r>
          <a:endParaRPr lang="en-US" sz="2400" kern="1200" dirty="0"/>
        </a:p>
      </dsp:txBody>
      <dsp:txXfrm rot="-5400000">
        <a:off x="847081" y="49991"/>
        <a:ext cx="8049344" cy="850167"/>
      </dsp:txXfrm>
    </dsp:sp>
    <dsp:sp modelId="{80749B0F-EA56-46F0-AF2F-7024D26B1160}">
      <dsp:nvSpPr>
        <dsp:cNvPr id="0" name=""/>
        <dsp:cNvSpPr/>
      </dsp:nvSpPr>
      <dsp:spPr>
        <a:xfrm rot="5400000">
          <a:off x="-181517" y="2163033"/>
          <a:ext cx="1210115" cy="84708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a:t>Outputs</a:t>
          </a:r>
        </a:p>
      </dsp:txBody>
      <dsp:txXfrm rot="-5400000">
        <a:off x="1" y="2405055"/>
        <a:ext cx="847080" cy="363035"/>
      </dsp:txXfrm>
    </dsp:sp>
    <dsp:sp modelId="{6A5116F9-9B7F-4356-9E0E-7FD4653C7B80}">
      <dsp:nvSpPr>
        <dsp:cNvPr id="0" name=""/>
        <dsp:cNvSpPr/>
      </dsp:nvSpPr>
      <dsp:spPr>
        <a:xfrm rot="5400000">
          <a:off x="3681716" y="-1672865"/>
          <a:ext cx="2426064" cy="809533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GB" sz="2400" b="1" kern="1200" dirty="0"/>
            <a:t>Output 1.1:</a:t>
          </a:r>
          <a:r>
            <a:rPr lang="en-GB" sz="2400" kern="1200" dirty="0"/>
            <a:t>  </a:t>
          </a:r>
          <a:r>
            <a:rPr lang="en-US" sz="2400" kern="1200" dirty="0"/>
            <a:t>Climate and oceanographic monitoring network (with 6 automated oceanographic monitoring systems) and related data processing systems installed along the coastal zone to improve the knowledge base for measuring future climate induced risks</a:t>
          </a:r>
        </a:p>
        <a:p>
          <a:pPr marL="228600" lvl="1" indent="-228600" algn="l" defTabSz="1066800">
            <a:lnSpc>
              <a:spcPct val="90000"/>
            </a:lnSpc>
            <a:spcBef>
              <a:spcPct val="0"/>
            </a:spcBef>
            <a:spcAft>
              <a:spcPct val="15000"/>
            </a:spcAft>
            <a:buChar char="••"/>
          </a:pPr>
          <a:endParaRPr lang="en-US" sz="2400" kern="1200" dirty="0"/>
        </a:p>
        <a:p>
          <a:pPr marL="228600" lvl="1" indent="-228600" algn="l" defTabSz="1066800">
            <a:lnSpc>
              <a:spcPct val="90000"/>
            </a:lnSpc>
            <a:spcBef>
              <a:spcPct val="0"/>
            </a:spcBef>
            <a:spcAft>
              <a:spcPct val="15000"/>
            </a:spcAft>
            <a:buChar char="••"/>
          </a:pPr>
          <a:r>
            <a:rPr lang="en-GB" sz="2400" b="1" kern="1200" dirty="0"/>
            <a:t>Output 1.2:</a:t>
          </a:r>
          <a:r>
            <a:rPr lang="en-GB" sz="2400" kern="1200" dirty="0"/>
            <a:t> Institutional capacity of MFMR, EPA-SL, SLMD/A, ONS, SLMQ and USL-IMBO for assessing coastal hazard risk and vulnerability to climate change through probabilistic modelling is strengthened</a:t>
          </a:r>
          <a:endParaRPr lang="en-US" sz="2400" kern="1200" dirty="0"/>
        </a:p>
      </dsp:txBody>
      <dsp:txXfrm rot="-5400000">
        <a:off x="847081" y="1280201"/>
        <a:ext cx="7976905" cy="2189202"/>
      </dsp:txXfrm>
    </dsp:sp>
    <dsp:sp modelId="{D92A370A-A1B9-4E30-869E-74A7CDE59F44}">
      <dsp:nvSpPr>
        <dsp:cNvPr id="0" name=""/>
        <dsp:cNvSpPr/>
      </dsp:nvSpPr>
      <dsp:spPr>
        <a:xfrm rot="5400000">
          <a:off x="-181517" y="3948805"/>
          <a:ext cx="1210115" cy="84708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a:t>Outputs</a:t>
          </a:r>
        </a:p>
      </dsp:txBody>
      <dsp:txXfrm rot="-5400000">
        <a:off x="1" y="4190827"/>
        <a:ext cx="847080" cy="363035"/>
      </dsp:txXfrm>
    </dsp:sp>
    <dsp:sp modelId="{F86F470C-8DF1-4200-9B21-8D852107661B}">
      <dsp:nvSpPr>
        <dsp:cNvPr id="0" name=""/>
        <dsp:cNvSpPr/>
      </dsp:nvSpPr>
      <dsp:spPr>
        <a:xfrm rot="5400000">
          <a:off x="4191877" y="112907"/>
          <a:ext cx="1405742" cy="809533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GB" sz="2400" b="1" kern="1200" dirty="0"/>
            <a:t>Output 1.3:</a:t>
          </a:r>
          <a:r>
            <a:rPr lang="en-GB" sz="2400" kern="1200" dirty="0"/>
            <a:t> A </a:t>
          </a:r>
          <a:r>
            <a:rPr lang="en-GB" sz="2400" kern="1200" dirty="0" err="1"/>
            <a:t>systematical</a:t>
          </a:r>
          <a:r>
            <a:rPr lang="en-GB" sz="2400" kern="1200" dirty="0"/>
            <a:t> link between the collected data and the existing CIDMEWS (web based GIS) is established</a:t>
          </a:r>
          <a:endParaRPr lang="en-US" sz="2400" kern="1200" dirty="0"/>
        </a:p>
        <a:p>
          <a:pPr marL="228600" lvl="1" indent="-228600" algn="l" defTabSz="1066800">
            <a:lnSpc>
              <a:spcPct val="90000"/>
            </a:lnSpc>
            <a:spcBef>
              <a:spcPct val="0"/>
            </a:spcBef>
            <a:spcAft>
              <a:spcPct val="15000"/>
            </a:spcAft>
            <a:buChar char="••"/>
          </a:pPr>
          <a:endParaRPr lang="en-US" sz="2400" kern="1200" dirty="0"/>
        </a:p>
        <a:p>
          <a:pPr marL="228600" lvl="1" indent="-228600" algn="l" defTabSz="1066800">
            <a:lnSpc>
              <a:spcPct val="90000"/>
            </a:lnSpc>
            <a:spcBef>
              <a:spcPct val="0"/>
            </a:spcBef>
            <a:spcAft>
              <a:spcPct val="15000"/>
            </a:spcAft>
            <a:buChar char="••"/>
          </a:pPr>
          <a:r>
            <a:rPr lang="en-GB" sz="2400" b="1" kern="1200" dirty="0"/>
            <a:t>Output 1.4:</a:t>
          </a:r>
          <a:r>
            <a:rPr lang="en-GB" sz="2400" kern="1200" dirty="0"/>
            <a:t> The human capacity of the MFMR, EPA-SL, MLGRD is strengthened, skilled and trained on CVA techniques</a:t>
          </a:r>
          <a:endParaRPr lang="en-US" sz="2400" kern="1200" dirty="0"/>
        </a:p>
      </dsp:txBody>
      <dsp:txXfrm rot="-5400000">
        <a:off x="847081" y="3526327"/>
        <a:ext cx="8026713" cy="12684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AF7532-9CA2-477A-A441-A2ECEE6ED863}">
      <dsp:nvSpPr>
        <dsp:cNvPr id="0" name=""/>
        <dsp:cNvSpPr/>
      </dsp:nvSpPr>
      <dsp:spPr>
        <a:xfrm rot="5400000">
          <a:off x="-178968" y="258074"/>
          <a:ext cx="1193123" cy="83518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a:t>Outcome </a:t>
          </a:r>
        </a:p>
      </dsp:txBody>
      <dsp:txXfrm rot="-5400000">
        <a:off x="1" y="496698"/>
        <a:ext cx="835186" cy="357937"/>
      </dsp:txXfrm>
    </dsp:sp>
    <dsp:sp modelId="{A81D2E05-28D8-41E8-81EF-92D87151E91A}">
      <dsp:nvSpPr>
        <dsp:cNvPr id="0" name=""/>
        <dsp:cNvSpPr/>
      </dsp:nvSpPr>
      <dsp:spPr>
        <a:xfrm rot="5400000">
          <a:off x="4323548" y="-3485951"/>
          <a:ext cx="928922" cy="790564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b="1" kern="1200" dirty="0"/>
            <a:t>OUTCOME 2. </a:t>
          </a:r>
          <a:r>
            <a:rPr lang="en-GB" sz="1800" kern="1200" dirty="0"/>
            <a:t>Appropriate protection measures, policy, budgeting and legal tools and integrated coordination mechanisms developed to improve and support policy design and implementation in dealing with current and long-term coastal challenges. </a:t>
          </a:r>
          <a:endParaRPr lang="en-US" sz="1800" kern="1200" dirty="0"/>
        </a:p>
      </dsp:txBody>
      <dsp:txXfrm rot="-5400000">
        <a:off x="835186" y="47757"/>
        <a:ext cx="7860300" cy="838230"/>
      </dsp:txXfrm>
    </dsp:sp>
    <dsp:sp modelId="{80749B0F-EA56-46F0-AF2F-7024D26B1160}">
      <dsp:nvSpPr>
        <dsp:cNvPr id="0" name=""/>
        <dsp:cNvSpPr/>
      </dsp:nvSpPr>
      <dsp:spPr>
        <a:xfrm rot="5400000">
          <a:off x="-178968" y="2077232"/>
          <a:ext cx="1193123" cy="83518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a:t>Outputs</a:t>
          </a:r>
        </a:p>
      </dsp:txBody>
      <dsp:txXfrm rot="-5400000">
        <a:off x="1" y="2315856"/>
        <a:ext cx="835186" cy="357937"/>
      </dsp:txXfrm>
    </dsp:sp>
    <dsp:sp modelId="{6A5116F9-9B7F-4356-9E0E-7FD4653C7B80}">
      <dsp:nvSpPr>
        <dsp:cNvPr id="0" name=""/>
        <dsp:cNvSpPr/>
      </dsp:nvSpPr>
      <dsp:spPr>
        <a:xfrm rot="5400000">
          <a:off x="3641074" y="-1666793"/>
          <a:ext cx="2293871" cy="790564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b="1" kern="1200" dirty="0"/>
            <a:t>Output 2.1:</a:t>
          </a:r>
          <a:r>
            <a:rPr lang="en-US" sz="1400" kern="1200" dirty="0"/>
            <a:t> Sea Level Rise and coastal erosion profiles developed for the six target pilot sites to support the strengthening of Coastal Zone Management Plans at both urban and district levels</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b="1" kern="1200" dirty="0"/>
            <a:t>Output 2.2:</a:t>
          </a:r>
          <a:r>
            <a:rPr lang="en-US" sz="1400" kern="1200" dirty="0"/>
            <a:t> Ecosystem based adaptation design guidance to support future climate resilient planning and development in place</a:t>
          </a:r>
        </a:p>
      </dsp:txBody>
      <dsp:txXfrm rot="-5400000">
        <a:off x="835187" y="1251072"/>
        <a:ext cx="7793668" cy="2069915"/>
      </dsp:txXfrm>
    </dsp:sp>
    <dsp:sp modelId="{D92A370A-A1B9-4E30-869E-74A7CDE59F44}">
      <dsp:nvSpPr>
        <dsp:cNvPr id="0" name=""/>
        <dsp:cNvSpPr/>
      </dsp:nvSpPr>
      <dsp:spPr>
        <a:xfrm rot="5400000">
          <a:off x="-178968" y="3784034"/>
          <a:ext cx="1193123" cy="83518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a:t>Outputs</a:t>
          </a:r>
        </a:p>
      </dsp:txBody>
      <dsp:txXfrm rot="-5400000">
        <a:off x="1" y="4022658"/>
        <a:ext cx="835186" cy="357937"/>
      </dsp:txXfrm>
    </dsp:sp>
    <dsp:sp modelId="{F86F470C-8DF1-4200-9B21-8D852107661B}">
      <dsp:nvSpPr>
        <dsp:cNvPr id="0" name=""/>
        <dsp:cNvSpPr/>
      </dsp:nvSpPr>
      <dsp:spPr>
        <a:xfrm rot="5400000">
          <a:off x="4095007" y="40008"/>
          <a:ext cx="1386004" cy="790564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x-none" sz="1400" b="1" kern="1200" dirty="0"/>
            <a:t>Output 2.3:</a:t>
          </a:r>
          <a:r>
            <a:rPr lang="x-none" sz="1400" kern="1200" dirty="0"/>
            <a:t> </a:t>
          </a:r>
          <a:r>
            <a:rPr lang="en-US" sz="1400" kern="1200" dirty="0"/>
            <a:t>Marine spatial plan framework to compliment with ICZM is developed</a:t>
          </a:r>
        </a:p>
        <a:p>
          <a:pPr marL="114300" lvl="1" indent="-114300" algn="l" defTabSz="622300">
            <a:lnSpc>
              <a:spcPct val="90000"/>
            </a:lnSpc>
            <a:spcBef>
              <a:spcPct val="0"/>
            </a:spcBef>
            <a:spcAft>
              <a:spcPct val="15000"/>
            </a:spcAft>
            <a:buChar char="••"/>
          </a:pPr>
          <a:r>
            <a:rPr lang="x-none" sz="1400" b="1" kern="1200" dirty="0"/>
            <a:t>Output 2.4:</a:t>
          </a:r>
          <a:r>
            <a:rPr lang="x-none" sz="1400" kern="1200" dirty="0"/>
            <a:t>  </a:t>
          </a:r>
          <a:r>
            <a:rPr lang="en-GB" sz="1400" kern="1200" dirty="0"/>
            <a:t>Sierra Leone ICZM is strengthened with the establishment of SL-ICZM-WG and sustainability mechanisms</a:t>
          </a:r>
          <a:r>
            <a:rPr lang="x-none" sz="1400" kern="1200" dirty="0"/>
            <a:t>.</a:t>
          </a:r>
          <a:endParaRPr lang="en-US" sz="1400" kern="1200" dirty="0"/>
        </a:p>
      </dsp:txBody>
      <dsp:txXfrm rot="-5400000">
        <a:off x="835187" y="3367488"/>
        <a:ext cx="7837987" cy="12506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AF7532-9CA2-477A-A441-A2ECEE6ED863}">
      <dsp:nvSpPr>
        <dsp:cNvPr id="0" name=""/>
        <dsp:cNvSpPr/>
      </dsp:nvSpPr>
      <dsp:spPr>
        <a:xfrm rot="5400000">
          <a:off x="-172081" y="311842"/>
          <a:ext cx="1147208" cy="80304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Outcome </a:t>
          </a:r>
        </a:p>
      </dsp:txBody>
      <dsp:txXfrm rot="-5400000">
        <a:off x="1" y="541284"/>
        <a:ext cx="803045" cy="344163"/>
      </dsp:txXfrm>
    </dsp:sp>
    <dsp:sp modelId="{A81D2E05-28D8-41E8-81EF-92D87151E91A}">
      <dsp:nvSpPr>
        <dsp:cNvPr id="0" name=""/>
        <dsp:cNvSpPr/>
      </dsp:nvSpPr>
      <dsp:spPr>
        <a:xfrm rot="5400000">
          <a:off x="4263892" y="-3456289"/>
          <a:ext cx="1016093" cy="793778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GB" sz="2400" b="1" kern="1200" dirty="0"/>
            <a:t>OUTCOME 3. </a:t>
          </a:r>
          <a:r>
            <a:rPr lang="en-GB" sz="2400" kern="1200" dirty="0"/>
            <a:t>Public awareness enhanced and climate resilient alternatives to sand mining promoted for better adhesion of policy makers and communities on adaptation </a:t>
          </a:r>
          <a:endParaRPr lang="en-US" sz="2400" kern="1200" dirty="0"/>
        </a:p>
      </dsp:txBody>
      <dsp:txXfrm rot="-5400000">
        <a:off x="803045" y="54160"/>
        <a:ext cx="7888185" cy="916889"/>
      </dsp:txXfrm>
    </dsp:sp>
    <dsp:sp modelId="{80749B0F-EA56-46F0-AF2F-7024D26B1160}">
      <dsp:nvSpPr>
        <dsp:cNvPr id="0" name=""/>
        <dsp:cNvSpPr/>
      </dsp:nvSpPr>
      <dsp:spPr>
        <a:xfrm rot="5400000">
          <a:off x="-172081" y="2065408"/>
          <a:ext cx="1147208" cy="80304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Outputs</a:t>
          </a:r>
        </a:p>
      </dsp:txBody>
      <dsp:txXfrm rot="-5400000">
        <a:off x="1" y="2294850"/>
        <a:ext cx="803045" cy="344163"/>
      </dsp:txXfrm>
    </dsp:sp>
    <dsp:sp modelId="{6A5116F9-9B7F-4356-9E0E-7FD4653C7B80}">
      <dsp:nvSpPr>
        <dsp:cNvPr id="0" name=""/>
        <dsp:cNvSpPr/>
      </dsp:nvSpPr>
      <dsp:spPr>
        <a:xfrm rot="5400000">
          <a:off x="3669141" y="-1702724"/>
          <a:ext cx="2205596" cy="793778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t>Output 3.1:</a:t>
          </a:r>
          <a:r>
            <a:rPr lang="en-US" sz="2400" kern="1200" dirty="0"/>
            <a:t> An outreach communication, information and awareness strategy designed and implemented to enhance decision-making and foster public awareness and safety about the potential impacts of climate change</a:t>
          </a:r>
        </a:p>
        <a:p>
          <a:pPr marL="228600" lvl="1" indent="-228600" algn="l" defTabSz="1066800">
            <a:lnSpc>
              <a:spcPct val="90000"/>
            </a:lnSpc>
            <a:spcBef>
              <a:spcPct val="0"/>
            </a:spcBef>
            <a:spcAft>
              <a:spcPct val="15000"/>
            </a:spcAft>
            <a:buChar char="••"/>
          </a:pPr>
          <a:endParaRPr lang="en-US" sz="2400" kern="1200" dirty="0"/>
        </a:p>
        <a:p>
          <a:pPr marL="228600" lvl="1" indent="-228600" algn="l" defTabSz="1066800">
            <a:lnSpc>
              <a:spcPct val="90000"/>
            </a:lnSpc>
            <a:spcBef>
              <a:spcPct val="0"/>
            </a:spcBef>
            <a:spcAft>
              <a:spcPct val="15000"/>
            </a:spcAft>
            <a:buChar char="••"/>
          </a:pPr>
          <a:r>
            <a:rPr lang="en-US" sz="2400" b="1" kern="1200" dirty="0"/>
            <a:t>Output 3.2:</a:t>
          </a:r>
          <a:r>
            <a:rPr lang="en-US" sz="2400" kern="1200" dirty="0"/>
            <a:t>  Adaptation strategies for alternative livelihoods are designed to strengthen women and sand miner youth association’s resilience to CC impact on the coastal zone so as to reduce pressure on natural resources</a:t>
          </a:r>
        </a:p>
      </dsp:txBody>
      <dsp:txXfrm rot="-5400000">
        <a:off x="803046" y="1271039"/>
        <a:ext cx="7830119" cy="1990260"/>
      </dsp:txXfrm>
    </dsp:sp>
    <dsp:sp modelId="{D92A370A-A1B9-4E30-869E-74A7CDE59F44}">
      <dsp:nvSpPr>
        <dsp:cNvPr id="0" name=""/>
        <dsp:cNvSpPr/>
      </dsp:nvSpPr>
      <dsp:spPr>
        <a:xfrm rot="5400000">
          <a:off x="-172081" y="3905669"/>
          <a:ext cx="1147208" cy="80304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Outputs</a:t>
          </a:r>
        </a:p>
      </dsp:txBody>
      <dsp:txXfrm rot="-5400000">
        <a:off x="1" y="4135111"/>
        <a:ext cx="803045" cy="344163"/>
      </dsp:txXfrm>
    </dsp:sp>
    <dsp:sp modelId="{F86F470C-8DF1-4200-9B21-8D852107661B}">
      <dsp:nvSpPr>
        <dsp:cNvPr id="0" name=""/>
        <dsp:cNvSpPr/>
      </dsp:nvSpPr>
      <dsp:spPr>
        <a:xfrm rot="5400000">
          <a:off x="3910877" y="142094"/>
          <a:ext cx="1722123" cy="793778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endParaRPr lang="en-US" sz="2400" kern="1200" dirty="0"/>
        </a:p>
        <a:p>
          <a:pPr marL="228600" lvl="1" indent="-228600" algn="l" defTabSz="1066800">
            <a:lnSpc>
              <a:spcPct val="90000"/>
            </a:lnSpc>
            <a:spcBef>
              <a:spcPct val="0"/>
            </a:spcBef>
            <a:spcAft>
              <a:spcPct val="15000"/>
            </a:spcAft>
            <a:buChar char="••"/>
          </a:pPr>
          <a:endParaRPr lang="en-US" sz="2400" kern="1200" dirty="0"/>
        </a:p>
        <a:p>
          <a:pPr marL="228600" lvl="1" indent="-228600" algn="l" defTabSz="1066800">
            <a:lnSpc>
              <a:spcPct val="90000"/>
            </a:lnSpc>
            <a:spcBef>
              <a:spcPct val="0"/>
            </a:spcBef>
            <a:spcAft>
              <a:spcPct val="15000"/>
            </a:spcAft>
            <a:buChar char="••"/>
          </a:pPr>
          <a:endParaRPr lang="en-US" sz="2400" kern="1200" dirty="0"/>
        </a:p>
        <a:p>
          <a:pPr marL="228600" lvl="1" indent="-228600" algn="l" defTabSz="1066800">
            <a:lnSpc>
              <a:spcPct val="90000"/>
            </a:lnSpc>
            <a:spcBef>
              <a:spcPct val="0"/>
            </a:spcBef>
            <a:spcAft>
              <a:spcPct val="15000"/>
            </a:spcAft>
            <a:buChar char="••"/>
          </a:pPr>
          <a:endParaRPr lang="en-US" sz="2400" kern="1200" dirty="0"/>
        </a:p>
        <a:p>
          <a:pPr marL="228600" lvl="1" indent="-228600" algn="l" defTabSz="1066800">
            <a:lnSpc>
              <a:spcPct val="90000"/>
            </a:lnSpc>
            <a:spcBef>
              <a:spcPct val="0"/>
            </a:spcBef>
            <a:spcAft>
              <a:spcPct val="15000"/>
            </a:spcAft>
            <a:buChar char="••"/>
          </a:pPr>
          <a:r>
            <a:rPr lang="en-US" sz="2400" b="1" kern="1200" dirty="0"/>
            <a:t>Output 3.3:</a:t>
          </a:r>
          <a:r>
            <a:rPr lang="en-US" sz="2400" kern="1200" dirty="0"/>
            <a:t> Participatory implementation of urgent and priority medium-scale soft (non-structural) and hard (structural) coastal adaptation works undertaken to protect coastal community at risks</a:t>
          </a:r>
        </a:p>
        <a:p>
          <a:pPr marL="171450" lvl="1" indent="-171450" algn="l" defTabSz="755650">
            <a:lnSpc>
              <a:spcPct val="90000"/>
            </a:lnSpc>
            <a:spcBef>
              <a:spcPct val="0"/>
            </a:spcBef>
            <a:spcAft>
              <a:spcPct val="15000"/>
            </a:spcAft>
            <a:buChar char="••"/>
          </a:pPr>
          <a:endParaRPr lang="en-US" sz="1700" kern="1200" dirty="0"/>
        </a:p>
        <a:p>
          <a:pPr marL="228600" lvl="1" indent="-228600" algn="l" defTabSz="1066800">
            <a:lnSpc>
              <a:spcPct val="90000"/>
            </a:lnSpc>
            <a:spcBef>
              <a:spcPct val="0"/>
            </a:spcBef>
            <a:spcAft>
              <a:spcPct val="15000"/>
            </a:spcAft>
            <a:buChar char="••"/>
          </a:pPr>
          <a:r>
            <a:rPr lang="en-GB" sz="2400" b="1" kern="1200" dirty="0"/>
            <a:t>Output 3.4:</a:t>
          </a:r>
          <a:r>
            <a:rPr lang="en-GB" sz="2400" kern="1200" dirty="0"/>
            <a:t> </a:t>
          </a:r>
          <a:r>
            <a:rPr lang="en-US" sz="2400" kern="1200" dirty="0"/>
            <a:t>Early Warning Systems are extended to target sites in the coastal zone to protect fishing and farming communities</a:t>
          </a:r>
        </a:p>
      </dsp:txBody>
      <dsp:txXfrm rot="-5400000">
        <a:off x="803046" y="3333993"/>
        <a:ext cx="7853720" cy="155398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D44D3-A1AB-4530-898B-3A61690BD3F3}">
      <dsp:nvSpPr>
        <dsp:cNvPr id="0" name=""/>
        <dsp:cNvSpPr/>
      </dsp:nvSpPr>
      <dsp:spPr>
        <a:xfrm>
          <a:off x="0" y="982579"/>
          <a:ext cx="1791890" cy="71675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20003" bIns="40005" numCol="1" spcCol="1270" anchor="ctr" anchorCtr="0">
          <a:noAutofit/>
        </a:bodyPr>
        <a:lstStyle/>
        <a:p>
          <a:pPr lvl="0" algn="ctr" defTabSz="666750">
            <a:lnSpc>
              <a:spcPct val="90000"/>
            </a:lnSpc>
            <a:spcBef>
              <a:spcPct val="0"/>
            </a:spcBef>
            <a:spcAft>
              <a:spcPct val="35000"/>
            </a:spcAft>
          </a:pPr>
          <a:r>
            <a:rPr lang="en-US" sz="1500" kern="1200" dirty="0"/>
            <a:t>Inception workshop</a:t>
          </a:r>
        </a:p>
      </dsp:txBody>
      <dsp:txXfrm>
        <a:off x="0" y="982579"/>
        <a:ext cx="1612701" cy="716756"/>
      </dsp:txXfrm>
    </dsp:sp>
    <dsp:sp modelId="{CA7A6808-2946-4469-88F3-EFC48DA9943D}">
      <dsp:nvSpPr>
        <dsp:cNvPr id="0" name=""/>
        <dsp:cNvSpPr/>
      </dsp:nvSpPr>
      <dsp:spPr>
        <a:xfrm>
          <a:off x="1435298" y="982579"/>
          <a:ext cx="1791890" cy="71675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lvl="0" algn="ctr" defTabSz="666750">
            <a:lnSpc>
              <a:spcPct val="90000"/>
            </a:lnSpc>
            <a:spcBef>
              <a:spcPct val="0"/>
            </a:spcBef>
            <a:spcAft>
              <a:spcPct val="35000"/>
            </a:spcAft>
          </a:pPr>
          <a:r>
            <a:rPr lang="en-US" sz="1500" kern="1200" dirty="0"/>
            <a:t>Formation of Technical committee</a:t>
          </a:r>
        </a:p>
      </dsp:txBody>
      <dsp:txXfrm>
        <a:off x="1793676" y="982579"/>
        <a:ext cx="1075134" cy="716756"/>
      </dsp:txXfrm>
    </dsp:sp>
    <dsp:sp modelId="{EE6F2363-B629-4346-A6E3-9A87596C6B2D}">
      <dsp:nvSpPr>
        <dsp:cNvPr id="0" name=""/>
        <dsp:cNvSpPr/>
      </dsp:nvSpPr>
      <dsp:spPr>
        <a:xfrm>
          <a:off x="2868810" y="982579"/>
          <a:ext cx="1791890" cy="71675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lvl="0" algn="ctr" defTabSz="666750">
            <a:lnSpc>
              <a:spcPct val="90000"/>
            </a:lnSpc>
            <a:spcBef>
              <a:spcPct val="0"/>
            </a:spcBef>
            <a:spcAft>
              <a:spcPct val="35000"/>
            </a:spcAft>
          </a:pPr>
          <a:r>
            <a:rPr lang="en-US" sz="1500" kern="1200" dirty="0"/>
            <a:t>Staffing </a:t>
          </a:r>
        </a:p>
      </dsp:txBody>
      <dsp:txXfrm>
        <a:off x="3227188" y="982579"/>
        <a:ext cx="1075134" cy="716756"/>
      </dsp:txXfrm>
    </dsp:sp>
    <dsp:sp modelId="{7E77BB15-6857-4FF6-A8EF-923220FA80ED}">
      <dsp:nvSpPr>
        <dsp:cNvPr id="0" name=""/>
        <dsp:cNvSpPr/>
      </dsp:nvSpPr>
      <dsp:spPr>
        <a:xfrm>
          <a:off x="4304109" y="1001451"/>
          <a:ext cx="1791890" cy="71675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lvl="0" algn="ctr" defTabSz="666750">
            <a:lnSpc>
              <a:spcPct val="90000"/>
            </a:lnSpc>
            <a:spcBef>
              <a:spcPct val="0"/>
            </a:spcBef>
            <a:spcAft>
              <a:spcPct val="35000"/>
            </a:spcAft>
          </a:pPr>
          <a:r>
            <a:rPr lang="en-US" sz="1500" kern="1200" dirty="0"/>
            <a:t>Awareness Raising </a:t>
          </a:r>
          <a:endParaRPr lang="x-none" sz="1500" kern="1200" dirty="0"/>
        </a:p>
      </dsp:txBody>
      <dsp:txXfrm>
        <a:off x="4662487" y="1001451"/>
        <a:ext cx="1075134" cy="716756"/>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0111CE-6601-4FF3-9D70-1716312D025D}" type="datetimeFigureOut">
              <a:rPr lang="en-US" smtClean="0"/>
              <a:t>1/16/2019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B8626A-31ED-4370-8E4E-3AE6C079FEBA}" type="slidenum">
              <a:rPr lang="en-US" smtClean="0"/>
              <a:t>‹#›</a:t>
            </a:fld>
            <a:endParaRPr lang="en-US"/>
          </a:p>
        </p:txBody>
      </p:sp>
    </p:spTree>
    <p:extLst>
      <p:ext uri="{BB962C8B-B14F-4D97-AF65-F5344CB8AC3E}">
        <p14:creationId xmlns:p14="http://schemas.microsoft.com/office/powerpoint/2010/main" val="1710728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7075E43D-645C-4779-A6CF-DB62143B4D5B}" type="slidenum">
              <a:rPr lang="en-US"/>
              <a:pPr/>
              <a:t>1</a:t>
            </a:fld>
            <a:endParaRPr lang="en-US"/>
          </a:p>
        </p:txBody>
      </p:sp>
      <p:sp>
        <p:nvSpPr>
          <p:cNvPr id="31747" name="Rectangle 2"/>
          <p:cNvSpPr>
            <a:spLocks noGrp="1" noRot="1" noChangeAspect="1" noChangeArrowheads="1" noTextEdit="1"/>
          </p:cNvSpPr>
          <p:nvPr>
            <p:ph type="sldImg"/>
          </p:nvPr>
        </p:nvSpPr>
        <p:spPr>
          <a:xfrm>
            <a:off x="1150938" y="690563"/>
            <a:ext cx="4560887" cy="3421062"/>
          </a:xfrm>
          <a:ln w="12700" cap="flat">
            <a:solidFill>
              <a:srgbClr val="000000"/>
            </a:solidFill>
          </a:ln>
        </p:spPr>
      </p:sp>
      <p:sp>
        <p:nvSpPr>
          <p:cNvPr id="31748" name="Rectangle 3"/>
          <p:cNvSpPr>
            <a:spLocks noGrp="1" noChangeArrowheads="1"/>
          </p:cNvSpPr>
          <p:nvPr>
            <p:ph type="body" idx="1"/>
          </p:nvPr>
        </p:nvSpPr>
        <p:spPr>
          <a:xfrm>
            <a:off x="915988" y="4342414"/>
            <a:ext cx="5026025" cy="311368"/>
          </a:xfrm>
          <a:noFill/>
          <a:ln/>
        </p:spPr>
        <p:txBody>
          <a:bodyPr lIns="92282" tIns="46141" rIns="92282" bIns="46141"/>
          <a:lstStyle/>
          <a:p>
            <a:pPr eaLnBrk="1" hangingPunct="1"/>
            <a:endParaRPr lang="en-GB"/>
          </a:p>
        </p:txBody>
      </p:sp>
    </p:spTree>
    <p:extLst>
      <p:ext uri="{BB962C8B-B14F-4D97-AF65-F5344CB8AC3E}">
        <p14:creationId xmlns:p14="http://schemas.microsoft.com/office/powerpoint/2010/main" val="847492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62ECE8-BDAF-489E-8BFA-106427B353F3}"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4B1ED-3945-461E-B4EB-CF82E86AA2D0}" type="slidenum">
              <a:rPr lang="en-US" smtClean="0"/>
              <a:t>‹#›</a:t>
            </a:fld>
            <a:endParaRPr lang="en-US"/>
          </a:p>
        </p:txBody>
      </p:sp>
    </p:spTree>
    <p:extLst>
      <p:ext uri="{BB962C8B-B14F-4D97-AF65-F5344CB8AC3E}">
        <p14:creationId xmlns:p14="http://schemas.microsoft.com/office/powerpoint/2010/main" val="3715062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62ECE8-BDAF-489E-8BFA-106427B353F3}"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4B1ED-3945-461E-B4EB-CF82E86AA2D0}" type="slidenum">
              <a:rPr lang="en-US" smtClean="0"/>
              <a:t>‹#›</a:t>
            </a:fld>
            <a:endParaRPr lang="en-US"/>
          </a:p>
        </p:txBody>
      </p:sp>
    </p:spTree>
    <p:extLst>
      <p:ext uri="{BB962C8B-B14F-4D97-AF65-F5344CB8AC3E}">
        <p14:creationId xmlns:p14="http://schemas.microsoft.com/office/powerpoint/2010/main" val="2689509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62ECE8-BDAF-489E-8BFA-106427B353F3}"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4B1ED-3945-461E-B4EB-CF82E86AA2D0}" type="slidenum">
              <a:rPr lang="en-US" smtClean="0"/>
              <a:t>‹#›</a:t>
            </a:fld>
            <a:endParaRPr lang="en-US"/>
          </a:p>
        </p:txBody>
      </p:sp>
    </p:spTree>
    <p:extLst>
      <p:ext uri="{BB962C8B-B14F-4D97-AF65-F5344CB8AC3E}">
        <p14:creationId xmlns:p14="http://schemas.microsoft.com/office/powerpoint/2010/main" val="3551223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62ECE8-BDAF-489E-8BFA-106427B353F3}"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4B1ED-3945-461E-B4EB-CF82E86AA2D0}" type="slidenum">
              <a:rPr lang="en-US" smtClean="0"/>
              <a:t>‹#›</a:t>
            </a:fld>
            <a:endParaRPr lang="en-US"/>
          </a:p>
        </p:txBody>
      </p:sp>
    </p:spTree>
    <p:extLst>
      <p:ext uri="{BB962C8B-B14F-4D97-AF65-F5344CB8AC3E}">
        <p14:creationId xmlns:p14="http://schemas.microsoft.com/office/powerpoint/2010/main" val="589637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62ECE8-BDAF-489E-8BFA-106427B353F3}"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4B1ED-3945-461E-B4EB-CF82E86AA2D0}" type="slidenum">
              <a:rPr lang="en-US" smtClean="0"/>
              <a:t>‹#›</a:t>
            </a:fld>
            <a:endParaRPr lang="en-US"/>
          </a:p>
        </p:txBody>
      </p:sp>
    </p:spTree>
    <p:extLst>
      <p:ext uri="{BB962C8B-B14F-4D97-AF65-F5344CB8AC3E}">
        <p14:creationId xmlns:p14="http://schemas.microsoft.com/office/powerpoint/2010/main" val="3069003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62ECE8-BDAF-489E-8BFA-106427B353F3}"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B4B1ED-3945-461E-B4EB-CF82E86AA2D0}" type="slidenum">
              <a:rPr lang="en-US" smtClean="0"/>
              <a:t>‹#›</a:t>
            </a:fld>
            <a:endParaRPr lang="en-US"/>
          </a:p>
        </p:txBody>
      </p:sp>
    </p:spTree>
    <p:extLst>
      <p:ext uri="{BB962C8B-B14F-4D97-AF65-F5344CB8AC3E}">
        <p14:creationId xmlns:p14="http://schemas.microsoft.com/office/powerpoint/2010/main" val="387015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62ECE8-BDAF-489E-8BFA-106427B353F3}" type="datetimeFigureOut">
              <a:rPr lang="en-US" smtClean="0"/>
              <a:t>1/16/2019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B4B1ED-3945-461E-B4EB-CF82E86AA2D0}" type="slidenum">
              <a:rPr lang="en-US" smtClean="0"/>
              <a:t>‹#›</a:t>
            </a:fld>
            <a:endParaRPr lang="en-US"/>
          </a:p>
        </p:txBody>
      </p:sp>
    </p:spTree>
    <p:extLst>
      <p:ext uri="{BB962C8B-B14F-4D97-AF65-F5344CB8AC3E}">
        <p14:creationId xmlns:p14="http://schemas.microsoft.com/office/powerpoint/2010/main" val="4354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62ECE8-BDAF-489E-8BFA-106427B353F3}" type="datetimeFigureOut">
              <a:rPr lang="en-US" smtClean="0"/>
              <a:t>1/16/2019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B4B1ED-3945-461E-B4EB-CF82E86AA2D0}" type="slidenum">
              <a:rPr lang="en-US" smtClean="0"/>
              <a:t>‹#›</a:t>
            </a:fld>
            <a:endParaRPr lang="en-US"/>
          </a:p>
        </p:txBody>
      </p:sp>
    </p:spTree>
    <p:extLst>
      <p:ext uri="{BB962C8B-B14F-4D97-AF65-F5344CB8AC3E}">
        <p14:creationId xmlns:p14="http://schemas.microsoft.com/office/powerpoint/2010/main" val="2430006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62ECE8-BDAF-489E-8BFA-106427B353F3}" type="datetimeFigureOut">
              <a:rPr lang="en-US" smtClean="0"/>
              <a:t>1/16/2019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B4B1ED-3945-461E-B4EB-CF82E86AA2D0}" type="slidenum">
              <a:rPr lang="en-US" smtClean="0"/>
              <a:t>‹#›</a:t>
            </a:fld>
            <a:endParaRPr lang="en-US"/>
          </a:p>
        </p:txBody>
      </p:sp>
    </p:spTree>
    <p:extLst>
      <p:ext uri="{BB962C8B-B14F-4D97-AF65-F5344CB8AC3E}">
        <p14:creationId xmlns:p14="http://schemas.microsoft.com/office/powerpoint/2010/main" val="1039419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62ECE8-BDAF-489E-8BFA-106427B353F3}"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B4B1ED-3945-461E-B4EB-CF82E86AA2D0}" type="slidenum">
              <a:rPr lang="en-US" smtClean="0"/>
              <a:t>‹#›</a:t>
            </a:fld>
            <a:endParaRPr lang="en-US"/>
          </a:p>
        </p:txBody>
      </p:sp>
    </p:spTree>
    <p:extLst>
      <p:ext uri="{BB962C8B-B14F-4D97-AF65-F5344CB8AC3E}">
        <p14:creationId xmlns:p14="http://schemas.microsoft.com/office/powerpoint/2010/main" val="3100020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62ECE8-BDAF-489E-8BFA-106427B353F3}"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B4B1ED-3945-461E-B4EB-CF82E86AA2D0}" type="slidenum">
              <a:rPr lang="en-US" smtClean="0"/>
              <a:t>‹#›</a:t>
            </a:fld>
            <a:endParaRPr lang="en-US"/>
          </a:p>
        </p:txBody>
      </p:sp>
    </p:spTree>
    <p:extLst>
      <p:ext uri="{BB962C8B-B14F-4D97-AF65-F5344CB8AC3E}">
        <p14:creationId xmlns:p14="http://schemas.microsoft.com/office/powerpoint/2010/main" val="3506330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62ECE8-BDAF-489E-8BFA-106427B353F3}" type="datetimeFigureOut">
              <a:rPr lang="en-US" smtClean="0"/>
              <a:t>1/16/2019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4B1ED-3945-461E-B4EB-CF82E86AA2D0}" type="slidenum">
              <a:rPr lang="en-US" smtClean="0"/>
              <a:t>‹#›</a:t>
            </a:fld>
            <a:endParaRPr lang="en-US"/>
          </a:p>
        </p:txBody>
      </p:sp>
    </p:spTree>
    <p:extLst>
      <p:ext uri="{BB962C8B-B14F-4D97-AF65-F5344CB8AC3E}">
        <p14:creationId xmlns:p14="http://schemas.microsoft.com/office/powerpoint/2010/main" val="880828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990600" y="3173557"/>
            <a:ext cx="8153400" cy="103043"/>
            <a:chOff x="-4734" y="608266"/>
            <a:chExt cx="9144302" cy="103042"/>
          </a:xfrm>
        </p:grpSpPr>
        <p:cxnSp>
          <p:nvCxnSpPr>
            <p:cNvPr id="23" name="Straight Connector 22"/>
            <p:cNvCxnSpPr/>
            <p:nvPr/>
          </p:nvCxnSpPr>
          <p:spPr>
            <a:xfrm>
              <a:off x="-4734" y="608266"/>
              <a:ext cx="9144302" cy="0"/>
            </a:xfrm>
            <a:prstGeom prst="line">
              <a:avLst/>
            </a:prstGeom>
            <a:ln w="476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34" y="711308"/>
              <a:ext cx="9144302" cy="0"/>
            </a:xfrm>
            <a:prstGeom prst="line">
              <a:avLst/>
            </a:prstGeom>
            <a:ln w="4762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990600" y="1295400"/>
            <a:ext cx="8153400" cy="103043"/>
            <a:chOff x="-4734" y="608266"/>
            <a:chExt cx="9144302" cy="103042"/>
          </a:xfrm>
        </p:grpSpPr>
        <p:cxnSp>
          <p:nvCxnSpPr>
            <p:cNvPr id="20" name="Straight Connector 19"/>
            <p:cNvCxnSpPr/>
            <p:nvPr/>
          </p:nvCxnSpPr>
          <p:spPr>
            <a:xfrm>
              <a:off x="-4734" y="608266"/>
              <a:ext cx="9144302" cy="0"/>
            </a:xfrm>
            <a:prstGeom prst="line">
              <a:avLst/>
            </a:prstGeom>
            <a:ln w="476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34" y="711308"/>
              <a:ext cx="9144302" cy="0"/>
            </a:xfrm>
            <a:prstGeom prst="line">
              <a:avLst/>
            </a:prstGeom>
            <a:ln w="4762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 name="Text Box 3"/>
          <p:cNvSpPr txBox="1">
            <a:spLocks noChangeArrowheads="1"/>
          </p:cNvSpPr>
          <p:nvPr/>
        </p:nvSpPr>
        <p:spPr bwMode="auto">
          <a:xfrm>
            <a:off x="1981200" y="3418582"/>
            <a:ext cx="6692411" cy="1077218"/>
          </a:xfrm>
          <a:prstGeom prst="rect">
            <a:avLst/>
          </a:prstGeom>
          <a:noFill/>
          <a:ln w="12700">
            <a:noFill/>
            <a:miter lim="800000"/>
            <a:headEnd type="none" w="sm" len="sm"/>
            <a:tailEnd type="none" w="sm" len="sm"/>
          </a:ln>
        </p:spPr>
        <p:txBody>
          <a:bodyPr wrap="square">
            <a:spAutoFit/>
          </a:bodyPr>
          <a:lstStyle/>
          <a:p>
            <a:pPr algn="ctr"/>
            <a:r>
              <a:rPr lang="en-US" sz="3200" b="1" u="none" dirty="0">
                <a:solidFill>
                  <a:srgbClr val="0070C0"/>
                </a:solidFill>
                <a:latin typeface="Arial" pitchFamily="34" charset="0"/>
                <a:cs typeface="Arial" pitchFamily="34" charset="0"/>
              </a:rPr>
              <a:t>Inclusive Growth and Sustainable Environment Cluster </a:t>
            </a:r>
            <a:endParaRPr lang="en-GB" sz="3200" b="1" u="none" dirty="0">
              <a:solidFill>
                <a:srgbClr val="0070C0"/>
              </a:solidFill>
              <a:latin typeface="Arial" pitchFamily="34" charset="0"/>
              <a:cs typeface="Arial" pitchFamily="34" charset="0"/>
            </a:endParaRPr>
          </a:p>
        </p:txBody>
      </p:sp>
      <p:sp>
        <p:nvSpPr>
          <p:cNvPr id="11" name="Text Box 15"/>
          <p:cNvSpPr txBox="1">
            <a:spLocks noChangeArrowheads="1"/>
          </p:cNvSpPr>
          <p:nvPr/>
        </p:nvSpPr>
        <p:spPr bwMode="auto">
          <a:xfrm>
            <a:off x="2971800" y="4823936"/>
            <a:ext cx="4495800" cy="738664"/>
          </a:xfrm>
          <a:prstGeom prst="rect">
            <a:avLst/>
          </a:prstGeom>
          <a:noFill/>
          <a:ln w="9525">
            <a:noFill/>
            <a:miter lim="800000"/>
            <a:headEnd/>
            <a:tailEnd/>
          </a:ln>
        </p:spPr>
        <p:txBody>
          <a:bodyPr wrap="square">
            <a:spAutoFit/>
          </a:bodyPr>
          <a:lstStyle/>
          <a:p>
            <a:pPr algn="ctr">
              <a:spcBef>
                <a:spcPct val="50000"/>
              </a:spcBef>
            </a:pPr>
            <a:r>
              <a:rPr lang="en-GB" sz="1400" b="1" i="1" u="none" dirty="0">
                <a:solidFill>
                  <a:srgbClr val="6991B9"/>
                </a:solidFill>
              </a:rPr>
              <a:t>Tanzila W. Sankoh</a:t>
            </a:r>
          </a:p>
          <a:p>
            <a:pPr algn="ctr"/>
            <a:r>
              <a:rPr lang="en-US" sz="1400" b="1" i="1" u="none" dirty="0">
                <a:solidFill>
                  <a:srgbClr val="6991B9"/>
                </a:solidFill>
              </a:rPr>
              <a:t>Acting Team Lead</a:t>
            </a:r>
          </a:p>
          <a:p>
            <a:pPr algn="ctr"/>
            <a:r>
              <a:rPr lang="en-GB" sz="1400" b="1" i="1" dirty="0">
                <a:solidFill>
                  <a:srgbClr val="6991B9"/>
                </a:solidFill>
              </a:rPr>
              <a:t>tanzila</a:t>
            </a:r>
            <a:r>
              <a:rPr lang="en-GB" sz="1400" b="1" i="1" u="none" dirty="0">
                <a:solidFill>
                  <a:srgbClr val="6991B9"/>
                </a:solidFill>
              </a:rPr>
              <a:t>.sankoh@undp.org</a:t>
            </a:r>
          </a:p>
        </p:txBody>
      </p:sp>
      <p:sp>
        <p:nvSpPr>
          <p:cNvPr id="12" name="McK Date"/>
          <p:cNvSpPr txBox="1">
            <a:spLocks noChangeArrowheads="1"/>
          </p:cNvSpPr>
          <p:nvPr>
            <p:custDataLst>
              <p:tags r:id="rId1"/>
            </p:custDataLst>
          </p:nvPr>
        </p:nvSpPr>
        <p:spPr bwMode="auto">
          <a:xfrm>
            <a:off x="1828800" y="5948706"/>
            <a:ext cx="6455706" cy="512763"/>
          </a:xfrm>
          <a:prstGeom prst="rect">
            <a:avLst/>
          </a:prstGeom>
          <a:noFill/>
          <a:ln w="12700">
            <a:noFill/>
            <a:miter lim="800000"/>
            <a:headEnd type="none" w="sm" len="sm"/>
            <a:tailEnd type="none" w="sm" len="sm"/>
          </a:ln>
        </p:spPr>
        <p:txBody>
          <a:bodyPr lIns="0" tIns="0" rIns="0" bIns="0"/>
          <a:lstStyle/>
          <a:p>
            <a:pPr algn="ctr"/>
            <a:r>
              <a:rPr lang="en-US" sz="1200" b="1" i="1" u="none" dirty="0">
                <a:solidFill>
                  <a:srgbClr val="6991B9"/>
                </a:solidFill>
              </a:rPr>
              <a:t>COUNTRY OFFICE - SIERRA LEONE</a:t>
            </a:r>
          </a:p>
          <a:p>
            <a:pPr algn="ctr"/>
            <a:r>
              <a:rPr lang="en-US" sz="1200" b="1" i="1" u="none" dirty="0">
                <a:solidFill>
                  <a:srgbClr val="6991B9"/>
                </a:solidFill>
              </a:rPr>
              <a:t>October, 2018</a:t>
            </a:r>
          </a:p>
        </p:txBody>
      </p:sp>
      <p:pic>
        <p:nvPicPr>
          <p:cNvPr id="1026" name="Picture 2" descr="C:\Users\admin\Pictures\UNDP%20logo%20jp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163855"/>
            <a:ext cx="1610409" cy="363674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0"/>
            <a:ext cx="9144000" cy="685800"/>
            <a:chOff x="0" y="0"/>
            <a:chExt cx="9144000" cy="685800"/>
          </a:xfrm>
        </p:grpSpPr>
        <p:sp>
          <p:nvSpPr>
            <p:cNvPr id="4" name="Rectangle 3"/>
            <p:cNvSpPr/>
            <p:nvPr/>
          </p:nvSpPr>
          <p:spPr>
            <a:xfrm>
              <a:off x="0" y="0"/>
              <a:ext cx="9144000" cy="6858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685800"/>
              <a:ext cx="9144000" cy="0"/>
            </a:xfrm>
            <a:prstGeom prst="line">
              <a:avLst/>
            </a:prstGeom>
            <a:ln w="53975">
              <a:solidFill>
                <a:srgbClr val="938853"/>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5174" y="6400800"/>
            <a:ext cx="9149174" cy="429418"/>
            <a:chOff x="-5174" y="6400800"/>
            <a:chExt cx="9149174" cy="429418"/>
          </a:xfrm>
        </p:grpSpPr>
        <p:sp>
          <p:nvSpPr>
            <p:cNvPr id="13" name="Rectangle 12"/>
            <p:cNvSpPr/>
            <p:nvPr/>
          </p:nvSpPr>
          <p:spPr>
            <a:xfrm>
              <a:off x="0" y="6400800"/>
              <a:ext cx="9144000" cy="42941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5174" y="6400800"/>
              <a:ext cx="9144000" cy="0"/>
            </a:xfrm>
            <a:prstGeom prst="line">
              <a:avLst/>
            </a:prstGeom>
            <a:ln w="53975">
              <a:solidFill>
                <a:srgbClr val="938853"/>
              </a:solidFill>
            </a:ln>
          </p:spPr>
          <p:style>
            <a:lnRef idx="1">
              <a:schemeClr val="accent1"/>
            </a:lnRef>
            <a:fillRef idx="0">
              <a:schemeClr val="accent1"/>
            </a:fillRef>
            <a:effectRef idx="0">
              <a:schemeClr val="accent1"/>
            </a:effectRef>
            <a:fontRef idx="minor">
              <a:schemeClr val="tx1"/>
            </a:fontRef>
          </p:style>
        </p:cxnSp>
      </p:grpSp>
      <p:pic>
        <p:nvPicPr>
          <p:cNvPr id="25" name="Picture 24">
            <a:extLst>
              <a:ext uri="{FF2B5EF4-FFF2-40B4-BE49-F238E27FC236}">
                <a16:creationId xmlns:a16="http://schemas.microsoft.com/office/drawing/2014/main" xmlns="" id="{3BFCD8CB-C794-4586-BB67-542E542E37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7216" y="1416528"/>
            <a:ext cx="2375696" cy="1781772"/>
          </a:xfrm>
          <a:prstGeom prst="rect">
            <a:avLst/>
          </a:prstGeom>
        </p:spPr>
      </p:pic>
      <p:pic>
        <p:nvPicPr>
          <p:cNvPr id="3" name="Picture 2">
            <a:extLst>
              <a:ext uri="{FF2B5EF4-FFF2-40B4-BE49-F238E27FC236}">
                <a16:creationId xmlns:a16="http://schemas.microsoft.com/office/drawing/2014/main" xmlns="" id="{5E9A5F20-49EE-4812-B81F-7F464E2120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3768" y="1447800"/>
            <a:ext cx="2375696" cy="1583797"/>
          </a:xfrm>
          <a:prstGeom prst="rect">
            <a:avLst/>
          </a:prstGeom>
        </p:spPr>
      </p:pic>
      <p:pic>
        <p:nvPicPr>
          <p:cNvPr id="29" name="Picture 28" descr="C:\Users\user\Desktop\KROOBAY CLEANING ACTIVITY\113_0383.JPG">
            <a:extLst>
              <a:ext uri="{FF2B5EF4-FFF2-40B4-BE49-F238E27FC236}">
                <a16:creationId xmlns:a16="http://schemas.microsoft.com/office/drawing/2014/main" xmlns="" id="{289137F8-1C1D-4689-8981-1BEBA2A6418D}"/>
              </a:ext>
            </a:extLst>
          </p:cNvPr>
          <p:cNvPicPr/>
          <p:nvPr/>
        </p:nvPicPr>
        <p:blipFill>
          <a:blip r:embed="rId7" cstate="print"/>
          <a:srcRect/>
          <a:stretch>
            <a:fillRect/>
          </a:stretch>
        </p:blipFill>
        <p:spPr bwMode="auto">
          <a:xfrm>
            <a:off x="1835505" y="1354953"/>
            <a:ext cx="2375696" cy="1691171"/>
          </a:xfrm>
          <a:prstGeom prst="rect">
            <a:avLst/>
          </a:prstGeom>
          <a:noFill/>
          <a:ln w="9525">
            <a:noFill/>
            <a:miter lim="800000"/>
            <a:headEnd/>
            <a:tailEnd/>
          </a:ln>
        </p:spPr>
      </p:pic>
    </p:spTree>
    <p:extLst>
      <p:ext uri="{BB962C8B-B14F-4D97-AF65-F5344CB8AC3E}">
        <p14:creationId xmlns:p14="http://schemas.microsoft.com/office/powerpoint/2010/main" val="27899433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980A60-ED10-44AE-952A-55AEFFA73A08}"/>
              </a:ext>
            </a:extLst>
          </p:cNvPr>
          <p:cNvSpPr>
            <a:spLocks noGrp="1"/>
          </p:cNvSpPr>
          <p:nvPr>
            <p:ph type="ctrTitle"/>
          </p:nvPr>
        </p:nvSpPr>
        <p:spPr>
          <a:xfrm>
            <a:off x="0" y="14259"/>
            <a:ext cx="9144000" cy="762000"/>
          </a:xfrm>
          <a:solidFill>
            <a:srgbClr val="00B050"/>
          </a:solidFill>
        </p:spPr>
        <p:txBody>
          <a:bodyPr>
            <a:normAutofit/>
          </a:bodyPr>
          <a:lstStyle/>
          <a:p>
            <a:r>
              <a:rPr lang="en-US" sz="3600" dirty="0"/>
              <a:t>CURRENT GEF FUNDED PROJECTS</a:t>
            </a:r>
          </a:p>
        </p:txBody>
      </p:sp>
      <p:sp>
        <p:nvSpPr>
          <p:cNvPr id="3" name="Subtitle 2">
            <a:extLst>
              <a:ext uri="{FF2B5EF4-FFF2-40B4-BE49-F238E27FC236}">
                <a16:creationId xmlns:a16="http://schemas.microsoft.com/office/drawing/2014/main" xmlns="" id="{BD9CC741-0073-4A26-A0A9-20663B4FF9A6}"/>
              </a:ext>
            </a:extLst>
          </p:cNvPr>
          <p:cNvSpPr>
            <a:spLocks noGrp="1"/>
          </p:cNvSpPr>
          <p:nvPr>
            <p:ph type="subTitle" idx="1"/>
          </p:nvPr>
        </p:nvSpPr>
        <p:spPr>
          <a:xfrm>
            <a:off x="533400" y="914400"/>
            <a:ext cx="4191000" cy="5638800"/>
          </a:xfrm>
        </p:spPr>
        <p:txBody>
          <a:bodyPr>
            <a:normAutofit lnSpcReduction="10000"/>
          </a:bodyPr>
          <a:lstStyle/>
          <a:p>
            <a:pPr algn="l"/>
            <a:r>
              <a:rPr lang="en-US" sz="1400" b="1" dirty="0">
                <a:solidFill>
                  <a:schemeClr val="tx1"/>
                </a:solidFill>
                <a:cs typeface="Arial" pitchFamily="34" charset="0"/>
              </a:rPr>
              <a:t>Project 6:</a:t>
            </a:r>
            <a:r>
              <a:rPr lang="en-US" sz="1400" dirty="0">
                <a:solidFill>
                  <a:schemeClr val="tx1"/>
                </a:solidFill>
                <a:effectLst>
                  <a:outerShdw blurRad="38100" dist="38100" dir="2700000" algn="tl">
                    <a:srgbClr val="000000">
                      <a:alpha val="43137"/>
                    </a:srgbClr>
                  </a:outerShdw>
                </a:effectLst>
                <a:cs typeface="Arial" panose="020B0604020202020204" pitchFamily="34" charset="0"/>
              </a:rPr>
              <a:t> </a:t>
            </a:r>
            <a:r>
              <a:rPr lang="en-US" sz="1400" dirty="0">
                <a:solidFill>
                  <a:schemeClr val="tx1"/>
                </a:solidFill>
              </a:rPr>
              <a:t>Adapting to Climate Change Induced Coastal Risks management in Sierra Leone.</a:t>
            </a:r>
          </a:p>
          <a:p>
            <a:pPr algn="l"/>
            <a:endParaRPr lang="en-US" sz="1400" b="1" dirty="0">
              <a:solidFill>
                <a:schemeClr val="tx1"/>
              </a:solidFill>
              <a:cs typeface="Arial" pitchFamily="34" charset="0"/>
            </a:endParaRPr>
          </a:p>
          <a:p>
            <a:pPr algn="l"/>
            <a:r>
              <a:rPr lang="en-US" sz="1400" b="1" dirty="0">
                <a:solidFill>
                  <a:schemeClr val="tx1"/>
                </a:solidFill>
                <a:cs typeface="Arial" pitchFamily="34" charset="0"/>
              </a:rPr>
              <a:t>Objective: </a:t>
            </a:r>
          </a:p>
          <a:p>
            <a:pPr algn="l"/>
            <a:r>
              <a:rPr lang="en-US" sz="1400" dirty="0">
                <a:solidFill>
                  <a:schemeClr val="tx1"/>
                </a:solidFill>
                <a:cs typeface="Arial" pitchFamily="34" charset="0"/>
              </a:rPr>
              <a:t>To strengthen the ability of coastal communities to systematically manage climate change risks and impacts on physical infrastructures and economic livelihoods.</a:t>
            </a:r>
          </a:p>
          <a:p>
            <a:pPr algn="l"/>
            <a:endParaRPr lang="en-US" sz="1400" dirty="0">
              <a:solidFill>
                <a:schemeClr val="tx1"/>
              </a:solidFill>
              <a:cs typeface="Arial" pitchFamily="34" charset="0"/>
            </a:endParaRPr>
          </a:p>
          <a:p>
            <a:pPr algn="l"/>
            <a:r>
              <a:rPr lang="en-US" sz="1400" b="1" dirty="0">
                <a:solidFill>
                  <a:schemeClr val="tx1"/>
                </a:solidFill>
                <a:cs typeface="Arial" pitchFamily="34" charset="0"/>
              </a:rPr>
              <a:t>Project budget</a:t>
            </a:r>
            <a:r>
              <a:rPr lang="en-US" sz="1400" dirty="0">
                <a:solidFill>
                  <a:schemeClr val="tx1"/>
                </a:solidFill>
                <a:cs typeface="Arial" pitchFamily="34" charset="0"/>
              </a:rPr>
              <a:t>: 10,165,000</a:t>
            </a:r>
          </a:p>
          <a:p>
            <a:pPr algn="l"/>
            <a:endParaRPr lang="en-US" sz="1400" dirty="0">
              <a:solidFill>
                <a:schemeClr val="tx1"/>
              </a:solidFill>
              <a:cs typeface="Arial" pitchFamily="34" charset="0"/>
            </a:endParaRPr>
          </a:p>
          <a:p>
            <a:pPr algn="l"/>
            <a:r>
              <a:rPr lang="en-US" sz="1400" b="1" dirty="0">
                <a:solidFill>
                  <a:schemeClr val="tx1"/>
                </a:solidFill>
                <a:cs typeface="Arial" pitchFamily="34" charset="0"/>
              </a:rPr>
              <a:t>Project Location: </a:t>
            </a:r>
            <a:r>
              <a:rPr lang="en-US" sz="1400" dirty="0">
                <a:solidFill>
                  <a:schemeClr val="tx1"/>
                </a:solidFill>
                <a:cs typeface="Arial" pitchFamily="34" charset="0"/>
              </a:rPr>
              <a:t>Hamilton, Lakka, </a:t>
            </a:r>
            <a:r>
              <a:rPr lang="en-US" sz="1400" dirty="0" err="1">
                <a:solidFill>
                  <a:schemeClr val="tx1"/>
                </a:solidFill>
                <a:cs typeface="Arial" pitchFamily="34" charset="0"/>
              </a:rPr>
              <a:t>Tombo</a:t>
            </a:r>
            <a:r>
              <a:rPr lang="en-US" sz="1400" dirty="0">
                <a:solidFill>
                  <a:schemeClr val="tx1"/>
                </a:solidFill>
                <a:cs typeface="Arial" pitchFamily="34" charset="0"/>
              </a:rPr>
              <a:t>, Conakry Dee, </a:t>
            </a:r>
            <a:r>
              <a:rPr lang="en-US" sz="1400" dirty="0" err="1">
                <a:solidFill>
                  <a:schemeClr val="tx1"/>
                </a:solidFill>
                <a:cs typeface="Arial" pitchFamily="34" charset="0"/>
              </a:rPr>
              <a:t>Shenge</a:t>
            </a:r>
            <a:r>
              <a:rPr lang="en-US" sz="1400" dirty="0">
                <a:solidFill>
                  <a:schemeClr val="tx1"/>
                </a:solidFill>
                <a:cs typeface="Arial" pitchFamily="34" charset="0"/>
              </a:rPr>
              <a:t> and Turtle Island.</a:t>
            </a:r>
          </a:p>
          <a:p>
            <a:pPr algn="l"/>
            <a:endParaRPr lang="en-US" sz="1400" dirty="0">
              <a:solidFill>
                <a:schemeClr val="tx1"/>
              </a:solidFill>
              <a:cs typeface="Arial" pitchFamily="34" charset="0"/>
            </a:endParaRPr>
          </a:p>
          <a:p>
            <a:pPr algn="l"/>
            <a:r>
              <a:rPr lang="en-US" sz="1400" b="1" dirty="0">
                <a:solidFill>
                  <a:schemeClr val="tx1"/>
                </a:solidFill>
                <a:cs typeface="Arial" pitchFamily="34" charset="0"/>
              </a:rPr>
              <a:t>Project Duration: </a:t>
            </a:r>
            <a:r>
              <a:rPr lang="en-US" sz="1400" dirty="0">
                <a:solidFill>
                  <a:schemeClr val="tx1"/>
                </a:solidFill>
                <a:cs typeface="Arial" pitchFamily="34" charset="0"/>
              </a:rPr>
              <a:t>Five years started mid last year</a:t>
            </a:r>
          </a:p>
          <a:p>
            <a:pPr algn="l"/>
            <a:endParaRPr lang="en-US" sz="1400" b="1" dirty="0">
              <a:solidFill>
                <a:schemeClr val="tx1"/>
              </a:solidFill>
              <a:cs typeface="Arial" pitchFamily="34" charset="0"/>
            </a:endParaRPr>
          </a:p>
          <a:p>
            <a:pPr algn="l"/>
            <a:r>
              <a:rPr lang="en-US" sz="1400" b="1" dirty="0">
                <a:solidFill>
                  <a:schemeClr val="tx1"/>
                </a:solidFill>
                <a:cs typeface="Arial" pitchFamily="34" charset="0"/>
              </a:rPr>
              <a:t>Status: </a:t>
            </a:r>
          </a:p>
          <a:p>
            <a:pPr algn="l"/>
            <a:r>
              <a:rPr lang="en-US" sz="1400" dirty="0">
                <a:solidFill>
                  <a:schemeClr val="tx1"/>
                </a:solidFill>
                <a:cs typeface="Arial" pitchFamily="34" charset="0"/>
              </a:rPr>
              <a:t>Project implementation started on time, all national staff have been recruited and project implementation will start in full swing this year</a:t>
            </a:r>
          </a:p>
          <a:p>
            <a:pPr algn="l"/>
            <a:endParaRPr lang="en-US" sz="1400" dirty="0">
              <a:solidFill>
                <a:schemeClr val="tx1"/>
              </a:solidFill>
              <a:cs typeface="Arial" pitchFamily="34" charset="0"/>
            </a:endParaRPr>
          </a:p>
          <a:p>
            <a:pPr algn="l"/>
            <a:r>
              <a:rPr lang="en-US" sz="1400" b="1" dirty="0">
                <a:solidFill>
                  <a:schemeClr val="tx1"/>
                </a:solidFill>
                <a:cs typeface="Arial" pitchFamily="34" charset="0"/>
              </a:rPr>
              <a:t>Executing Agency: </a:t>
            </a:r>
            <a:r>
              <a:rPr lang="en-US" sz="1400" dirty="0">
                <a:solidFill>
                  <a:schemeClr val="tx1"/>
                </a:solidFill>
                <a:cs typeface="Arial" pitchFamily="34" charset="0"/>
              </a:rPr>
              <a:t>Ministry of Water  resources.</a:t>
            </a:r>
          </a:p>
          <a:p>
            <a:pPr algn="l"/>
            <a:endParaRPr lang="en-US" sz="1400" b="1" dirty="0">
              <a:solidFill>
                <a:schemeClr val="tx1"/>
              </a:solidFill>
              <a:cs typeface="Arial" pitchFamily="34" charset="0"/>
            </a:endParaRPr>
          </a:p>
          <a:p>
            <a:pPr algn="l"/>
            <a:r>
              <a:rPr lang="en-US" sz="1400" b="1" dirty="0">
                <a:solidFill>
                  <a:schemeClr val="tx1"/>
                </a:solidFill>
                <a:cs typeface="Arial" pitchFamily="34" charset="0"/>
              </a:rPr>
              <a:t>Implementation Modality: </a:t>
            </a:r>
            <a:r>
              <a:rPr lang="en-US" sz="1400" dirty="0">
                <a:solidFill>
                  <a:schemeClr val="tx1"/>
                </a:solidFill>
                <a:cs typeface="Arial" pitchFamily="34" charset="0"/>
              </a:rPr>
              <a:t>National  Implementation  </a:t>
            </a:r>
          </a:p>
          <a:p>
            <a:r>
              <a:rPr lang="en-US" sz="1400" dirty="0">
                <a:solidFill>
                  <a:schemeClr val="tx1"/>
                </a:solidFill>
                <a:cs typeface="Arial" pitchFamily="34" charset="0"/>
              </a:rPr>
              <a:t>                 Modality.</a:t>
            </a:r>
          </a:p>
          <a:p>
            <a:pPr marL="457200" indent="-457200" algn="l">
              <a:buFont typeface="Arial" panose="020B0604020202020204" pitchFamily="34" charset="0"/>
              <a:buChar char="•"/>
            </a:pPr>
            <a:endParaRPr lang="en-US" sz="1400" dirty="0">
              <a:cs typeface="Arial" pitchFamily="34" charset="0"/>
            </a:endParaRPr>
          </a:p>
        </p:txBody>
      </p:sp>
      <p:pic>
        <p:nvPicPr>
          <p:cNvPr id="8" name="Picture 7" descr="C:\Users\Timoteo\Dropbox\Cargas de cámara\SIERRA LEONE\20160521_130021_Richtone(HDR).jpg">
            <a:extLst>
              <a:ext uri="{FF2B5EF4-FFF2-40B4-BE49-F238E27FC236}">
                <a16:creationId xmlns:a16="http://schemas.microsoft.com/office/drawing/2014/main" xmlns="" id="{DAA9E496-C005-4274-9461-31DD628C14D4}"/>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34771" y="914400"/>
            <a:ext cx="4309229" cy="5638800"/>
          </a:xfrm>
          <a:prstGeom prst="rect">
            <a:avLst/>
          </a:prstGeom>
          <a:noFill/>
          <a:ln>
            <a:noFill/>
          </a:ln>
        </p:spPr>
      </p:pic>
    </p:spTree>
    <p:extLst>
      <p:ext uri="{BB962C8B-B14F-4D97-AF65-F5344CB8AC3E}">
        <p14:creationId xmlns:p14="http://schemas.microsoft.com/office/powerpoint/2010/main" val="41099744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E57882-F358-4AF1-BB51-766A41134610}"/>
              </a:ext>
            </a:extLst>
          </p:cNvPr>
          <p:cNvSpPr>
            <a:spLocks noGrp="1"/>
          </p:cNvSpPr>
          <p:nvPr>
            <p:ph type="ctrTitle"/>
          </p:nvPr>
        </p:nvSpPr>
        <p:spPr>
          <a:xfrm>
            <a:off x="1066800" y="228600"/>
            <a:ext cx="6858000" cy="617546"/>
          </a:xfrm>
        </p:spPr>
        <p:txBody>
          <a:bodyPr>
            <a:normAutofit/>
          </a:bodyPr>
          <a:lstStyle/>
          <a:p>
            <a:r>
              <a:rPr lang="en-US" sz="3300" dirty="0"/>
              <a:t>Project Objective</a:t>
            </a:r>
          </a:p>
        </p:txBody>
      </p:sp>
      <p:sp>
        <p:nvSpPr>
          <p:cNvPr id="3" name="Subtitle 2">
            <a:extLst>
              <a:ext uri="{FF2B5EF4-FFF2-40B4-BE49-F238E27FC236}">
                <a16:creationId xmlns:a16="http://schemas.microsoft.com/office/drawing/2014/main" xmlns="" id="{77238DDD-EE85-4DB2-A5F3-7BFE81C6297C}"/>
              </a:ext>
            </a:extLst>
          </p:cNvPr>
          <p:cNvSpPr>
            <a:spLocks noGrp="1"/>
          </p:cNvSpPr>
          <p:nvPr>
            <p:ph type="subTitle" idx="1"/>
          </p:nvPr>
        </p:nvSpPr>
        <p:spPr>
          <a:xfrm>
            <a:off x="111642" y="1904654"/>
            <a:ext cx="4537444" cy="3912685"/>
          </a:xfrm>
        </p:spPr>
        <p:txBody>
          <a:bodyPr>
            <a:normAutofit fontScale="55000" lnSpcReduction="20000"/>
          </a:bodyPr>
          <a:lstStyle/>
          <a:p>
            <a:pPr algn="just"/>
            <a:r>
              <a:rPr lang="en-US" sz="2400" u="sng" dirty="0">
                <a:solidFill>
                  <a:schemeClr val="tx1"/>
                </a:solidFill>
              </a:rPr>
              <a:t>Project Objective</a:t>
            </a:r>
            <a:endParaRPr lang="en-GB" sz="2400" i="1" u="sng" dirty="0">
              <a:solidFill>
                <a:schemeClr val="tx1"/>
              </a:solidFill>
              <a:latin typeface="Calibri" panose="020F0502020204030204" pitchFamily="34" charset="0"/>
            </a:endParaRPr>
          </a:p>
          <a:p>
            <a:pPr marL="257175" indent="-257175" algn="just">
              <a:buFont typeface="Wingdings" panose="05000000000000000000" pitchFamily="2" charset="2"/>
              <a:buChar char="§"/>
            </a:pPr>
            <a:r>
              <a:rPr lang="en-GB" i="1" dirty="0">
                <a:solidFill>
                  <a:schemeClr val="tx1"/>
                </a:solidFill>
                <a:latin typeface="Calibri" panose="020F0502020204030204" pitchFamily="34" charset="0"/>
              </a:rPr>
              <a:t>Strengthen the ability of coastal communities to systematically manage climate change risks and impacts on physical infrastructure and economic livelihoods</a:t>
            </a:r>
          </a:p>
          <a:p>
            <a:pPr algn="just"/>
            <a:endParaRPr lang="en-US" dirty="0">
              <a:solidFill>
                <a:schemeClr val="tx1"/>
              </a:solidFill>
            </a:endParaRPr>
          </a:p>
          <a:p>
            <a:pPr marL="257175" indent="-257175" algn="l">
              <a:buFont typeface="Wingdings" panose="05000000000000000000" pitchFamily="2" charset="2"/>
              <a:buChar char="§"/>
            </a:pPr>
            <a:r>
              <a:rPr lang="en-US" u="sng" dirty="0">
                <a:solidFill>
                  <a:schemeClr val="tx1"/>
                </a:solidFill>
              </a:rPr>
              <a:t>Duration</a:t>
            </a:r>
            <a:r>
              <a:rPr lang="en-US" dirty="0">
                <a:solidFill>
                  <a:schemeClr val="tx1"/>
                </a:solidFill>
              </a:rPr>
              <a:t>: 5-year project (April 2018 –March 2023)</a:t>
            </a:r>
          </a:p>
          <a:p>
            <a:pPr algn="l"/>
            <a:endParaRPr lang="en-US" dirty="0">
              <a:solidFill>
                <a:schemeClr val="tx1"/>
              </a:solidFill>
            </a:endParaRPr>
          </a:p>
          <a:p>
            <a:pPr marL="257175" indent="-257175" algn="l">
              <a:buFont typeface="Wingdings" panose="05000000000000000000" pitchFamily="2" charset="2"/>
              <a:buChar char="§"/>
            </a:pPr>
            <a:r>
              <a:rPr lang="en-US" u="sng" dirty="0">
                <a:solidFill>
                  <a:schemeClr val="tx1"/>
                </a:solidFill>
              </a:rPr>
              <a:t>Estimated budget</a:t>
            </a:r>
            <a:r>
              <a:rPr lang="en-US" dirty="0">
                <a:solidFill>
                  <a:schemeClr val="tx1"/>
                </a:solidFill>
              </a:rPr>
              <a:t>: $ 10,165,000 USD</a:t>
            </a:r>
          </a:p>
          <a:p>
            <a:pPr marL="257175" indent="-257175" algn="l">
              <a:buFont typeface="Wingdings" panose="05000000000000000000" pitchFamily="2" charset="2"/>
              <a:buChar char="§"/>
            </a:pPr>
            <a:r>
              <a:rPr lang="en-US" dirty="0">
                <a:solidFill>
                  <a:schemeClr val="tx1"/>
                </a:solidFill>
              </a:rPr>
              <a:t>2018 budget:  $ 3,204,607</a:t>
            </a:r>
          </a:p>
          <a:p>
            <a:pPr marL="257175" indent="-257175" algn="l">
              <a:buFont typeface="Wingdings" panose="05000000000000000000" pitchFamily="2" charset="2"/>
              <a:buChar char="§"/>
            </a:pPr>
            <a:endParaRPr lang="en-US" dirty="0">
              <a:solidFill>
                <a:schemeClr val="tx1"/>
              </a:solidFill>
            </a:endParaRPr>
          </a:p>
          <a:p>
            <a:pPr marL="257175" indent="-257175" algn="l">
              <a:buFont typeface="Wingdings" panose="05000000000000000000" pitchFamily="2" charset="2"/>
              <a:buChar char="§"/>
            </a:pPr>
            <a:r>
              <a:rPr lang="en-US" dirty="0">
                <a:solidFill>
                  <a:schemeClr val="tx1"/>
                </a:solidFill>
              </a:rPr>
              <a:t>Project Locations: Hamilton. Lakka, </a:t>
            </a:r>
            <a:r>
              <a:rPr lang="en-US" dirty="0" err="1">
                <a:solidFill>
                  <a:schemeClr val="tx1"/>
                </a:solidFill>
              </a:rPr>
              <a:t>Conacry</a:t>
            </a:r>
            <a:r>
              <a:rPr lang="en-US" dirty="0">
                <a:solidFill>
                  <a:schemeClr val="tx1"/>
                </a:solidFill>
              </a:rPr>
              <a:t> Dee, </a:t>
            </a:r>
            <a:r>
              <a:rPr lang="en-US" dirty="0" err="1">
                <a:solidFill>
                  <a:schemeClr val="tx1"/>
                </a:solidFill>
              </a:rPr>
              <a:t>Tombo</a:t>
            </a:r>
            <a:r>
              <a:rPr lang="en-US" dirty="0">
                <a:solidFill>
                  <a:schemeClr val="tx1"/>
                </a:solidFill>
              </a:rPr>
              <a:t>, </a:t>
            </a:r>
            <a:r>
              <a:rPr lang="en-US" dirty="0" err="1">
                <a:solidFill>
                  <a:schemeClr val="tx1"/>
                </a:solidFill>
              </a:rPr>
              <a:t>Shenge</a:t>
            </a:r>
            <a:r>
              <a:rPr lang="en-US" dirty="0">
                <a:solidFill>
                  <a:schemeClr val="tx1"/>
                </a:solidFill>
              </a:rPr>
              <a:t> &amp; </a:t>
            </a:r>
            <a:r>
              <a:rPr lang="en-US" dirty="0" err="1">
                <a:solidFill>
                  <a:schemeClr val="tx1"/>
                </a:solidFill>
              </a:rPr>
              <a:t>Tutle</a:t>
            </a:r>
            <a:r>
              <a:rPr lang="en-US" dirty="0">
                <a:solidFill>
                  <a:schemeClr val="tx1"/>
                </a:solidFill>
              </a:rPr>
              <a:t> Island</a:t>
            </a:r>
          </a:p>
          <a:p>
            <a:pPr marL="257175" indent="-257175" algn="l">
              <a:buFont typeface="Wingdings" panose="05000000000000000000" pitchFamily="2" charset="2"/>
              <a:buChar char="§"/>
            </a:pPr>
            <a:endParaRPr lang="en-US" dirty="0"/>
          </a:p>
          <a:p>
            <a:pPr algn="l"/>
            <a:endParaRPr lang="en-US" dirty="0"/>
          </a:p>
          <a:p>
            <a:pPr marL="257175" indent="-257175" algn="l">
              <a:buFont typeface="Arial" panose="020B0604020202020204" pitchFamily="34" charset="0"/>
              <a:buChar char="•"/>
            </a:pPr>
            <a:endParaRPr lang="en-US" dirty="0"/>
          </a:p>
          <a:p>
            <a:pPr marL="257175" indent="-257175" algn="l">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xmlns="" id="{096DF3F2-793C-4325-A343-7318C88716CB}"/>
              </a:ext>
            </a:extLst>
          </p:cNvPr>
          <p:cNvPicPr/>
          <p:nvPr/>
        </p:nvPicPr>
        <p:blipFill rotWithShape="1">
          <a:blip r:embed="rId2"/>
          <a:srcRect t="7618" b="12782"/>
          <a:stretch/>
        </p:blipFill>
        <p:spPr bwMode="auto">
          <a:xfrm>
            <a:off x="4722123" y="1917937"/>
            <a:ext cx="4375298" cy="3745220"/>
          </a:xfrm>
          <a:prstGeom prst="rect">
            <a:avLst/>
          </a:prstGeom>
          <a:ln w="9525" cap="flat" cmpd="sng" algn="ctr">
            <a:solidFill>
              <a:sysClr val="window" lastClr="FFFFFF"/>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45154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18EA860B-E051-4018-8EB7-8A6DF5332ADF}"/>
              </a:ext>
            </a:extLst>
          </p:cNvPr>
          <p:cNvSpPr>
            <a:spLocks noGrp="1"/>
          </p:cNvSpPr>
          <p:nvPr>
            <p:ph type="body" idx="1"/>
          </p:nvPr>
        </p:nvSpPr>
        <p:spPr>
          <a:xfrm>
            <a:off x="103668" y="1346650"/>
            <a:ext cx="8258848" cy="4415101"/>
          </a:xfrm>
        </p:spPr>
        <p:txBody>
          <a:bodyPr/>
          <a:lstStyle/>
          <a:p>
            <a:endParaRPr lang="en-US" dirty="0"/>
          </a:p>
        </p:txBody>
      </p:sp>
      <p:grpSp>
        <p:nvGrpSpPr>
          <p:cNvPr id="4" name="Canvas 340">
            <a:extLst>
              <a:ext uri="{FF2B5EF4-FFF2-40B4-BE49-F238E27FC236}">
                <a16:creationId xmlns:a16="http://schemas.microsoft.com/office/drawing/2014/main" xmlns="" id="{50015389-7D2A-4ACA-91B2-BE0F669290FC}"/>
              </a:ext>
            </a:extLst>
          </p:cNvPr>
          <p:cNvGrpSpPr/>
          <p:nvPr/>
        </p:nvGrpSpPr>
        <p:grpSpPr>
          <a:xfrm>
            <a:off x="1076547" y="1256205"/>
            <a:ext cx="7902649" cy="4505546"/>
            <a:chOff x="145452" y="14190"/>
            <a:chExt cx="6378538" cy="3950970"/>
          </a:xfrm>
        </p:grpSpPr>
        <p:sp>
          <p:nvSpPr>
            <p:cNvPr id="5" name="Rectangle 4">
              <a:extLst>
                <a:ext uri="{FF2B5EF4-FFF2-40B4-BE49-F238E27FC236}">
                  <a16:creationId xmlns:a16="http://schemas.microsoft.com/office/drawing/2014/main" xmlns="" id="{B9969FAF-3C6D-4FF5-8C9E-1BDE0FF0A070}"/>
                </a:ext>
              </a:extLst>
            </p:cNvPr>
            <p:cNvSpPr/>
            <p:nvPr/>
          </p:nvSpPr>
          <p:spPr>
            <a:xfrm>
              <a:off x="145452" y="14190"/>
              <a:ext cx="6378538" cy="3950970"/>
            </a:xfrm>
            <a:prstGeom prst="rect">
              <a:avLst/>
            </a:prstGeom>
            <a:noFill/>
            <a:ln w="12700" cap="flat" cmpd="sng" algn="ctr">
              <a:solidFill>
                <a:srgbClr val="CFCDCD"/>
              </a:solidFill>
              <a:prstDash val="solid"/>
              <a:miter lim="800000"/>
              <a:headEnd type="none" w="med" len="med"/>
              <a:tailEnd type="none" w="med" len="med"/>
            </a:ln>
          </p:spPr>
        </p:sp>
        <p:sp>
          <p:nvSpPr>
            <p:cNvPr id="6" name="Rectangle 5">
              <a:extLst>
                <a:ext uri="{FF2B5EF4-FFF2-40B4-BE49-F238E27FC236}">
                  <a16:creationId xmlns:a16="http://schemas.microsoft.com/office/drawing/2014/main" xmlns="" id="{F9E21821-3051-421C-89E4-CAA0ADCF5582}"/>
                </a:ext>
              </a:extLst>
            </p:cNvPr>
            <p:cNvSpPr>
              <a:spLocks noChangeArrowheads="1"/>
            </p:cNvSpPr>
            <p:nvPr/>
          </p:nvSpPr>
          <p:spPr bwMode="auto">
            <a:xfrm>
              <a:off x="325120" y="571500"/>
              <a:ext cx="4686300" cy="293370"/>
            </a:xfrm>
            <a:prstGeom prst="rect">
              <a:avLst/>
            </a:prstGeom>
            <a:solidFill>
              <a:srgbClr val="FF9900"/>
            </a:solidFill>
            <a:ln w="9525">
              <a:solidFill>
                <a:srgbClr val="000000"/>
              </a:solidFill>
              <a:miter lim="800000"/>
              <a:headEnd/>
              <a:tailEnd/>
            </a:ln>
            <a:effectLst>
              <a:outerShdw dist="107763" dir="2700000" algn="ctr" rotWithShape="0">
                <a:srgbClr val="808080">
                  <a:alpha val="50000"/>
                </a:srgbClr>
              </a:outerShdw>
            </a:effectLst>
          </p:spPr>
          <p:txBody>
            <a:bodyPr rot="0" vert="horz" wrap="square" lIns="68580" tIns="34290" rIns="68580" bIns="34290" anchor="t" anchorCtr="0" upright="1">
              <a:noAutofit/>
            </a:bodyPr>
            <a:lstStyle/>
            <a:p>
              <a:pPr algn="ctr">
                <a:spcAft>
                  <a:spcPts val="225"/>
                </a:spcAft>
              </a:pPr>
              <a:r>
                <a:rPr lang="en-US" sz="1500" b="1" dirty="0">
                  <a:latin typeface="Calibri" panose="020F0502020204030204" pitchFamily="34" charset="0"/>
                  <a:ea typeface="SimSun" panose="02010600030101010101" pitchFamily="2" charset="-122"/>
                  <a:cs typeface="Times New Roman" panose="02020603050405020304" pitchFamily="18" charset="0"/>
                </a:rPr>
                <a:t>Project Board</a:t>
              </a:r>
              <a:endParaRPr lang="en-US" sz="1500" dirty="0">
                <a:latin typeface="Calibri" panose="020F0502020204030204" pitchFamily="34" charset="0"/>
                <a:ea typeface="SimSun" panose="02010600030101010101" pitchFamily="2" charset="-122"/>
                <a:cs typeface="Times New Roman" panose="02020603050405020304" pitchFamily="18" charset="0"/>
              </a:endParaRPr>
            </a:p>
          </p:txBody>
        </p:sp>
        <p:sp>
          <p:nvSpPr>
            <p:cNvPr id="7" name="Rectangle 6">
              <a:extLst>
                <a:ext uri="{FF2B5EF4-FFF2-40B4-BE49-F238E27FC236}">
                  <a16:creationId xmlns:a16="http://schemas.microsoft.com/office/drawing/2014/main" xmlns="" id="{F63F3D21-4547-4E5C-B6D3-AC562D0207D8}"/>
                </a:ext>
              </a:extLst>
            </p:cNvPr>
            <p:cNvSpPr>
              <a:spLocks noChangeArrowheads="1"/>
            </p:cNvSpPr>
            <p:nvPr/>
          </p:nvSpPr>
          <p:spPr bwMode="auto">
            <a:xfrm>
              <a:off x="325120" y="800100"/>
              <a:ext cx="1485900" cy="571500"/>
            </a:xfrm>
            <a:prstGeom prst="rect">
              <a:avLst/>
            </a:prstGeom>
            <a:solidFill>
              <a:srgbClr val="FFCC00"/>
            </a:solidFill>
            <a:ln w="9525">
              <a:solidFill>
                <a:srgbClr val="000000"/>
              </a:solidFill>
              <a:miter lim="800000"/>
              <a:headEnd/>
              <a:tailEnd/>
            </a:ln>
            <a:effectLst>
              <a:outerShdw dist="107763" dir="2700000" algn="ctr" rotWithShape="0">
                <a:srgbClr val="808080">
                  <a:alpha val="50000"/>
                </a:srgbClr>
              </a:outerShdw>
            </a:effectLst>
          </p:spPr>
          <p:txBody>
            <a:bodyPr rot="0" vert="horz" wrap="square" lIns="68580" tIns="34290" rIns="68580" bIns="34290" anchor="t" anchorCtr="0" upright="1">
              <a:noAutofit/>
            </a:bodyPr>
            <a:lstStyle/>
            <a:p>
              <a:pPr algn="ctr">
                <a:spcAft>
                  <a:spcPts val="225"/>
                </a:spcAft>
              </a:pPr>
              <a:r>
                <a:rPr lang="en-US" sz="1050" b="1" dirty="0">
                  <a:latin typeface="Calibri" panose="020F0502020204030204" pitchFamily="34" charset="0"/>
                  <a:ea typeface="SimSun" panose="02010600030101010101" pitchFamily="2" charset="-122"/>
                  <a:cs typeface="Times New Roman" panose="02020603050405020304" pitchFamily="18" charset="0"/>
                </a:rPr>
                <a:t>Senior Beneficiary:  </a:t>
              </a:r>
              <a:endParaRPr lang="en-US" sz="1050" dirty="0">
                <a:latin typeface="Calibri" panose="020F0502020204030204" pitchFamily="34" charset="0"/>
                <a:ea typeface="SimSun" panose="02010600030101010101" pitchFamily="2" charset="-122"/>
                <a:cs typeface="Times New Roman" panose="02020603050405020304" pitchFamily="18" charset="0"/>
              </a:endParaRPr>
            </a:p>
            <a:p>
              <a:pPr algn="ctr">
                <a:spcAft>
                  <a:spcPts val="225"/>
                </a:spcAft>
              </a:pPr>
              <a:r>
                <a:rPr lang="en-US" sz="788" dirty="0">
                  <a:latin typeface="Calibri" panose="020F0502020204030204" pitchFamily="34" charset="0"/>
                  <a:ea typeface="SimSun" panose="02010600030101010101" pitchFamily="2" charset="-122"/>
                  <a:cs typeface="Times New Roman" panose="02020603050405020304" pitchFamily="18" charset="0"/>
                </a:rPr>
                <a:t>EPA-SL, USL-IMBO, GEO DEPT, MFMR, NTB, Local Communities, Municipal Authorities</a:t>
              </a:r>
            </a:p>
          </p:txBody>
        </p:sp>
        <p:sp>
          <p:nvSpPr>
            <p:cNvPr id="8" name="Rectangle 7">
              <a:extLst>
                <a:ext uri="{FF2B5EF4-FFF2-40B4-BE49-F238E27FC236}">
                  <a16:creationId xmlns:a16="http://schemas.microsoft.com/office/drawing/2014/main" xmlns="" id="{7A3FF106-CE1D-47D4-B1AC-7BE048486000}"/>
                </a:ext>
              </a:extLst>
            </p:cNvPr>
            <p:cNvSpPr>
              <a:spLocks noChangeArrowheads="1"/>
            </p:cNvSpPr>
            <p:nvPr/>
          </p:nvSpPr>
          <p:spPr bwMode="auto">
            <a:xfrm>
              <a:off x="1811020" y="800100"/>
              <a:ext cx="1600200" cy="571500"/>
            </a:xfrm>
            <a:prstGeom prst="rect">
              <a:avLst/>
            </a:prstGeom>
            <a:solidFill>
              <a:srgbClr val="FFCC00"/>
            </a:solidFill>
            <a:ln w="9525">
              <a:solidFill>
                <a:srgbClr val="000000"/>
              </a:solidFill>
              <a:miter lim="800000"/>
              <a:headEnd/>
              <a:tailEnd/>
            </a:ln>
            <a:effectLst>
              <a:outerShdw dist="107763" dir="2700000" algn="ctr" rotWithShape="0">
                <a:srgbClr val="808080">
                  <a:alpha val="50000"/>
                </a:srgbClr>
              </a:outerShdw>
            </a:effectLst>
          </p:spPr>
          <p:txBody>
            <a:bodyPr rot="0" vert="horz" wrap="square" lIns="68580" tIns="34290" rIns="68580" bIns="34290" anchor="t" anchorCtr="0" upright="1">
              <a:noAutofit/>
            </a:bodyPr>
            <a:lstStyle/>
            <a:p>
              <a:pPr algn="ctr">
                <a:spcAft>
                  <a:spcPts val="225"/>
                </a:spcAft>
              </a:pPr>
              <a:r>
                <a:rPr lang="en-US" sz="1350" b="1" dirty="0">
                  <a:latin typeface="Calibri" panose="020F0502020204030204" pitchFamily="34" charset="0"/>
                  <a:ea typeface="SimSun" panose="02010600030101010101" pitchFamily="2" charset="-122"/>
                  <a:cs typeface="Times New Roman" panose="02020603050405020304" pitchFamily="18" charset="0"/>
                </a:rPr>
                <a:t>Executive:</a:t>
              </a:r>
              <a:endParaRPr lang="en-US" sz="1350" dirty="0">
                <a:latin typeface="Calibri" panose="020F0502020204030204" pitchFamily="34" charset="0"/>
                <a:ea typeface="SimSun" panose="02010600030101010101" pitchFamily="2" charset="-122"/>
                <a:cs typeface="Times New Roman" panose="02020603050405020304" pitchFamily="18" charset="0"/>
              </a:endParaRPr>
            </a:p>
            <a:p>
              <a:pPr algn="ctr">
                <a:spcAft>
                  <a:spcPts val="225"/>
                </a:spcAft>
              </a:pPr>
              <a:r>
                <a:rPr lang="en-US" sz="1350" b="1" dirty="0">
                  <a:latin typeface="Calibri" panose="020F0502020204030204" pitchFamily="34" charset="0"/>
                  <a:ea typeface="SimSun" panose="02010600030101010101" pitchFamily="2" charset="-122"/>
                  <a:cs typeface="Times New Roman" panose="02020603050405020304" pitchFamily="18" charset="0"/>
                </a:rPr>
                <a:t>UNDP</a:t>
              </a:r>
              <a:endParaRPr lang="en-US" sz="1350" dirty="0">
                <a:latin typeface="Calibri" panose="020F0502020204030204" pitchFamily="34" charset="0"/>
                <a:ea typeface="SimSun" panose="02010600030101010101" pitchFamily="2" charset="-122"/>
                <a:cs typeface="Times New Roman" panose="02020603050405020304" pitchFamily="18" charset="0"/>
              </a:endParaRPr>
            </a:p>
            <a:p>
              <a:pPr algn="ctr">
                <a:spcAft>
                  <a:spcPts val="225"/>
                </a:spcAft>
              </a:pPr>
              <a:r>
                <a:rPr lang="en-US" sz="750" dirty="0">
                  <a:latin typeface="Calibri" panose="020F0502020204030204" pitchFamily="34" charset="0"/>
                  <a:ea typeface="SimSun" panose="02010600030101010101" pitchFamily="2" charset="-122"/>
                  <a:cs typeface="Arial" panose="020B0604020202020204" pitchFamily="34" charset="0"/>
                </a:rPr>
                <a:t> </a:t>
              </a:r>
              <a:endParaRPr lang="en-US" sz="750" dirty="0">
                <a:latin typeface="Calibri" panose="020F0502020204030204" pitchFamily="34" charset="0"/>
                <a:ea typeface="SimSun" panose="02010600030101010101" pitchFamily="2" charset="-122"/>
                <a:cs typeface="Times New Roman" panose="02020603050405020304" pitchFamily="18" charset="0"/>
              </a:endParaRPr>
            </a:p>
            <a:p>
              <a:pPr algn="ctr">
                <a:spcAft>
                  <a:spcPts val="225"/>
                </a:spcAft>
              </a:pPr>
              <a:r>
                <a:rPr lang="en-US" sz="675" b="1" dirty="0">
                  <a:latin typeface="Calibri" panose="020F0502020204030204" pitchFamily="34" charset="0"/>
                  <a:ea typeface="SimSun" panose="02010600030101010101" pitchFamily="2" charset="-122"/>
                  <a:cs typeface="Times New Roman" panose="02020603050405020304" pitchFamily="18" charset="0"/>
                </a:rPr>
                <a:t> </a:t>
              </a:r>
              <a:endParaRPr lang="en-US" sz="750" dirty="0">
                <a:latin typeface="Calibri" panose="020F0502020204030204" pitchFamily="34" charset="0"/>
                <a:ea typeface="SimSun" panose="02010600030101010101" pitchFamily="2" charset="-122"/>
                <a:cs typeface="Times New Roman" panose="02020603050405020304" pitchFamily="18" charset="0"/>
              </a:endParaRPr>
            </a:p>
            <a:p>
              <a:pPr algn="ctr">
                <a:spcAft>
                  <a:spcPts val="225"/>
                </a:spcAft>
              </a:pPr>
              <a:r>
                <a:rPr lang="en-US" sz="750" b="1" dirty="0">
                  <a:latin typeface="Calibri" panose="020F0502020204030204" pitchFamily="34" charset="0"/>
                  <a:ea typeface="SimSun" panose="02010600030101010101" pitchFamily="2" charset="-122"/>
                  <a:cs typeface="Times New Roman" panose="02020603050405020304" pitchFamily="18" charset="0"/>
                </a:rPr>
                <a:t> </a:t>
              </a:r>
              <a:endParaRPr lang="en-US" sz="750" dirty="0">
                <a:latin typeface="Calibri" panose="020F0502020204030204" pitchFamily="34" charset="0"/>
                <a:ea typeface="SimSun" panose="02010600030101010101" pitchFamily="2" charset="-122"/>
                <a:cs typeface="Times New Roman" panose="02020603050405020304" pitchFamily="18" charset="0"/>
              </a:endParaRPr>
            </a:p>
          </p:txBody>
        </p:sp>
        <p:sp>
          <p:nvSpPr>
            <p:cNvPr id="9" name="Rectangle 8">
              <a:extLst>
                <a:ext uri="{FF2B5EF4-FFF2-40B4-BE49-F238E27FC236}">
                  <a16:creationId xmlns:a16="http://schemas.microsoft.com/office/drawing/2014/main" xmlns="" id="{3513F9B3-39E0-45E4-BED1-517C1737C825}"/>
                </a:ext>
              </a:extLst>
            </p:cNvPr>
            <p:cNvSpPr>
              <a:spLocks noChangeArrowheads="1"/>
            </p:cNvSpPr>
            <p:nvPr/>
          </p:nvSpPr>
          <p:spPr bwMode="auto">
            <a:xfrm>
              <a:off x="3411220" y="800100"/>
              <a:ext cx="1600200" cy="571500"/>
            </a:xfrm>
            <a:prstGeom prst="rect">
              <a:avLst/>
            </a:prstGeom>
            <a:solidFill>
              <a:srgbClr val="FFCC00"/>
            </a:solidFill>
            <a:ln w="9525">
              <a:solidFill>
                <a:srgbClr val="000000"/>
              </a:solidFill>
              <a:miter lim="800000"/>
              <a:headEnd/>
              <a:tailEnd/>
            </a:ln>
            <a:effectLst>
              <a:outerShdw dist="107763" dir="2700000" algn="ctr" rotWithShape="0">
                <a:srgbClr val="808080">
                  <a:alpha val="50000"/>
                </a:srgbClr>
              </a:outerShdw>
            </a:effectLst>
          </p:spPr>
          <p:txBody>
            <a:bodyPr rot="0" vert="horz" wrap="square" lIns="68580" tIns="34290" rIns="68580" bIns="34290" anchor="t" anchorCtr="0" upright="1">
              <a:noAutofit/>
            </a:bodyPr>
            <a:lstStyle/>
            <a:p>
              <a:pPr algn="ctr">
                <a:spcAft>
                  <a:spcPts val="225"/>
                </a:spcAft>
              </a:pPr>
              <a:r>
                <a:rPr lang="en-US" sz="1200" b="1" dirty="0">
                  <a:latin typeface="Calibri" panose="020F0502020204030204" pitchFamily="34" charset="0"/>
                  <a:ea typeface="SimSun" panose="02010600030101010101" pitchFamily="2" charset="-122"/>
                  <a:cs typeface="Times New Roman" panose="02020603050405020304" pitchFamily="18" charset="0"/>
                </a:rPr>
                <a:t>Senior Supplier:</a:t>
              </a:r>
              <a:endParaRPr lang="en-US" sz="1200" dirty="0">
                <a:latin typeface="Calibri" panose="020F0502020204030204" pitchFamily="34" charset="0"/>
                <a:ea typeface="SimSun" panose="02010600030101010101" pitchFamily="2" charset="-122"/>
                <a:cs typeface="Times New Roman" panose="02020603050405020304" pitchFamily="18" charset="0"/>
              </a:endParaRPr>
            </a:p>
            <a:p>
              <a:pPr algn="ctr">
                <a:spcAft>
                  <a:spcPts val="225"/>
                </a:spcAft>
              </a:pPr>
              <a:r>
                <a:rPr lang="en-US" sz="1200" b="1" dirty="0">
                  <a:latin typeface="Calibri" panose="020F0502020204030204" pitchFamily="34" charset="0"/>
                  <a:ea typeface="SimSun" panose="02010600030101010101" pitchFamily="2" charset="-122"/>
                  <a:cs typeface="Times New Roman" panose="02020603050405020304" pitchFamily="18" charset="0"/>
                </a:rPr>
                <a:t>UNDP-GEF</a:t>
              </a:r>
              <a:endParaRPr lang="en-US" sz="1200" dirty="0">
                <a:latin typeface="Calibri" panose="020F0502020204030204" pitchFamily="34" charset="0"/>
                <a:ea typeface="SimSun" panose="02010600030101010101" pitchFamily="2" charset="-122"/>
                <a:cs typeface="Times New Roman" panose="02020603050405020304" pitchFamily="18" charset="0"/>
              </a:endParaRPr>
            </a:p>
            <a:p>
              <a:pPr algn="ctr">
                <a:spcAft>
                  <a:spcPts val="225"/>
                </a:spcAft>
              </a:pPr>
              <a:r>
                <a:rPr lang="es-ES" sz="750" dirty="0">
                  <a:latin typeface="Calibri" panose="020F0502020204030204" pitchFamily="34" charset="0"/>
                  <a:ea typeface="SimSun" panose="02010600030101010101" pitchFamily="2" charset="-122"/>
                  <a:cs typeface="Times New Roman" panose="02020603050405020304" pitchFamily="18" charset="0"/>
                </a:rPr>
                <a:t> </a:t>
              </a:r>
              <a:endParaRPr lang="en-US" sz="750" dirty="0">
                <a:latin typeface="Calibri" panose="020F0502020204030204" pitchFamily="34" charset="0"/>
                <a:ea typeface="SimSun" panose="02010600030101010101" pitchFamily="2" charset="-122"/>
                <a:cs typeface="Times New Roman" panose="02020603050405020304" pitchFamily="18" charset="0"/>
              </a:endParaRPr>
            </a:p>
          </p:txBody>
        </p:sp>
        <p:cxnSp>
          <p:nvCxnSpPr>
            <p:cNvPr id="10" name="AutoShape 347">
              <a:extLst>
                <a:ext uri="{FF2B5EF4-FFF2-40B4-BE49-F238E27FC236}">
                  <a16:creationId xmlns:a16="http://schemas.microsoft.com/office/drawing/2014/main" xmlns="" id="{746D81F0-DC94-4429-A5D5-5259CD38EEB0}"/>
                </a:ext>
              </a:extLst>
            </p:cNvPr>
            <p:cNvCxnSpPr>
              <a:cxnSpLocks noChangeShapeType="1"/>
            </p:cNvCxnSpPr>
            <p:nvPr/>
          </p:nvCxnSpPr>
          <p:spPr bwMode="auto">
            <a:xfrm>
              <a:off x="2611120" y="1371600"/>
              <a:ext cx="635" cy="84391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1" name="Rectangle 10">
              <a:extLst>
                <a:ext uri="{FF2B5EF4-FFF2-40B4-BE49-F238E27FC236}">
                  <a16:creationId xmlns:a16="http://schemas.microsoft.com/office/drawing/2014/main" xmlns="" id="{34D874A7-C6C2-43A2-A9D9-4B1B0720163E}"/>
                </a:ext>
              </a:extLst>
            </p:cNvPr>
            <p:cNvSpPr>
              <a:spLocks noChangeArrowheads="1"/>
            </p:cNvSpPr>
            <p:nvPr/>
          </p:nvSpPr>
          <p:spPr bwMode="auto">
            <a:xfrm>
              <a:off x="210820" y="2228850"/>
              <a:ext cx="1074420" cy="542290"/>
            </a:xfrm>
            <a:prstGeom prst="rect">
              <a:avLst/>
            </a:prstGeom>
            <a:solidFill>
              <a:srgbClr val="FFCC00"/>
            </a:solidFill>
            <a:ln w="9525">
              <a:solidFill>
                <a:srgbClr val="000000"/>
              </a:solidFill>
              <a:miter lim="800000"/>
              <a:headEnd/>
              <a:tailEnd/>
            </a:ln>
            <a:effectLst>
              <a:outerShdw dist="107763" dir="2700000" algn="ctr" rotWithShape="0">
                <a:srgbClr val="808080">
                  <a:alpha val="50000"/>
                </a:srgbClr>
              </a:outerShdw>
            </a:effectLst>
          </p:spPr>
          <p:txBody>
            <a:bodyPr rot="0" vert="horz" wrap="square" lIns="68580" tIns="34290" rIns="68580" bIns="34290" anchor="t" anchorCtr="0" upright="1">
              <a:noAutofit/>
            </a:bodyPr>
            <a:lstStyle/>
            <a:p>
              <a:pPr algn="ctr">
                <a:spcAft>
                  <a:spcPts val="225"/>
                </a:spcAft>
              </a:pPr>
              <a:r>
                <a:rPr lang="en-US" sz="900" b="1" dirty="0">
                  <a:latin typeface="Calibri" panose="020F0502020204030204" pitchFamily="34" charset="0"/>
                  <a:ea typeface="SimSun" panose="02010600030101010101" pitchFamily="2" charset="-122"/>
                  <a:cs typeface="Times New Roman" panose="02020603050405020304" pitchFamily="18" charset="0"/>
                </a:rPr>
                <a:t>Project Assurance</a:t>
              </a:r>
              <a:endParaRPr lang="en-US" sz="900" dirty="0">
                <a:latin typeface="Calibri" panose="020F0502020204030204" pitchFamily="34" charset="0"/>
                <a:ea typeface="SimSun" panose="02010600030101010101" pitchFamily="2" charset="-122"/>
                <a:cs typeface="Times New Roman" panose="02020603050405020304" pitchFamily="18" charset="0"/>
              </a:endParaRPr>
            </a:p>
            <a:p>
              <a:pPr algn="ctr">
                <a:spcAft>
                  <a:spcPts val="225"/>
                </a:spcAft>
              </a:pPr>
              <a:r>
                <a:rPr lang="en-GB" sz="900" b="1" dirty="0">
                  <a:latin typeface="Arial" panose="020B0604020202020204" pitchFamily="34" charset="0"/>
                  <a:ea typeface="Times New Roman" panose="02020603050405020304" pitchFamily="18" charset="0"/>
                  <a:cs typeface="Times New Roman" panose="02020603050405020304" pitchFamily="18" charset="0"/>
                </a:rPr>
                <a:t>UNDP CO</a:t>
              </a:r>
              <a:endParaRPr lang="en-US" sz="900" dirty="0">
                <a:latin typeface="Calibri" panose="020F0502020204030204" pitchFamily="34" charset="0"/>
                <a:ea typeface="SimSun" panose="02010600030101010101" pitchFamily="2" charset="-122"/>
                <a:cs typeface="Times New Roman" panose="02020603050405020304" pitchFamily="18" charset="0"/>
              </a:endParaRPr>
            </a:p>
            <a:p>
              <a:pPr algn="ctr">
                <a:spcAft>
                  <a:spcPts val="225"/>
                </a:spcAft>
              </a:pPr>
              <a:r>
                <a:rPr lang="en-GB" sz="900" b="1" dirty="0">
                  <a:latin typeface="Arial" panose="020B0604020202020204" pitchFamily="34" charset="0"/>
                  <a:ea typeface="Times New Roman" panose="02020603050405020304" pitchFamily="18" charset="0"/>
                  <a:cs typeface="Times New Roman" panose="02020603050405020304" pitchFamily="18" charset="0"/>
                </a:rPr>
                <a:t>UNDP-GEF</a:t>
              </a:r>
              <a:endParaRPr lang="en-US" sz="900" dirty="0">
                <a:latin typeface="Calibri" panose="020F0502020204030204" pitchFamily="34" charset="0"/>
                <a:ea typeface="SimSun" panose="02010600030101010101" pitchFamily="2" charset="-122"/>
                <a:cs typeface="Times New Roman" panose="02020603050405020304" pitchFamily="18" charset="0"/>
              </a:endParaRPr>
            </a:p>
            <a:p>
              <a:pPr algn="ctr">
                <a:spcAft>
                  <a:spcPts val="225"/>
                </a:spcAft>
              </a:pPr>
              <a:r>
                <a:rPr lang="en-US" sz="675" b="1" dirty="0">
                  <a:latin typeface="Calibri" panose="020F0502020204030204" pitchFamily="34" charset="0"/>
                  <a:ea typeface="SimSun" panose="02010600030101010101" pitchFamily="2" charset="-122"/>
                  <a:cs typeface="Times New Roman" panose="02020603050405020304" pitchFamily="18" charset="0"/>
                </a:rPr>
                <a:t> </a:t>
              </a:r>
              <a:endParaRPr lang="en-US" sz="750" dirty="0">
                <a:latin typeface="Calibri" panose="020F0502020204030204" pitchFamily="34" charset="0"/>
                <a:ea typeface="SimSun" panose="02010600030101010101" pitchFamily="2" charset="-122"/>
                <a:cs typeface="Times New Roman" panose="02020603050405020304" pitchFamily="18" charset="0"/>
              </a:endParaRPr>
            </a:p>
            <a:p>
              <a:pPr algn="ctr">
                <a:spcAft>
                  <a:spcPts val="225"/>
                </a:spcAft>
              </a:pPr>
              <a:r>
                <a:rPr lang="en-GB" sz="600" b="1" dirty="0">
                  <a:latin typeface="Arial" panose="020B0604020202020204" pitchFamily="34" charset="0"/>
                  <a:ea typeface="SimSun" panose="02010600030101010101" pitchFamily="2" charset="-122"/>
                  <a:cs typeface="Times New Roman" panose="02020603050405020304" pitchFamily="18" charset="0"/>
                </a:rPr>
                <a:t> </a:t>
              </a:r>
              <a:endParaRPr lang="en-US" sz="600" dirty="0">
                <a:latin typeface="Arial" panose="020B0604020202020204" pitchFamily="34" charset="0"/>
                <a:ea typeface="SimSun" panose="02010600030101010101" pitchFamily="2" charset="-122"/>
                <a:cs typeface="Times New Roman" panose="02020603050405020304" pitchFamily="18" charset="0"/>
              </a:endParaRPr>
            </a:p>
          </p:txBody>
        </p:sp>
        <p:cxnSp>
          <p:nvCxnSpPr>
            <p:cNvPr id="12" name="AutoShape 350">
              <a:extLst>
                <a:ext uri="{FF2B5EF4-FFF2-40B4-BE49-F238E27FC236}">
                  <a16:creationId xmlns:a16="http://schemas.microsoft.com/office/drawing/2014/main" xmlns="" id="{92EC5CBB-90D4-4119-951A-275891452BB3}"/>
                </a:ext>
              </a:extLst>
            </p:cNvPr>
            <p:cNvCxnSpPr>
              <a:cxnSpLocks noChangeShapeType="1"/>
            </p:cNvCxnSpPr>
            <p:nvPr/>
          </p:nvCxnSpPr>
          <p:spPr bwMode="auto">
            <a:xfrm>
              <a:off x="2106295" y="1749425"/>
              <a:ext cx="538480" cy="63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3" name="AutoShape 351">
              <a:extLst>
                <a:ext uri="{FF2B5EF4-FFF2-40B4-BE49-F238E27FC236}">
                  <a16:creationId xmlns:a16="http://schemas.microsoft.com/office/drawing/2014/main" xmlns="" id="{D5336996-D813-449A-89F7-AA789EC446BE}"/>
                </a:ext>
              </a:extLst>
            </p:cNvPr>
            <p:cNvSpPr>
              <a:spLocks noChangeArrowheads="1"/>
            </p:cNvSpPr>
            <p:nvPr/>
          </p:nvSpPr>
          <p:spPr bwMode="auto">
            <a:xfrm>
              <a:off x="279550" y="135255"/>
              <a:ext cx="4914900" cy="342900"/>
            </a:xfrm>
            <a:prstGeom prst="roundRect">
              <a:avLst>
                <a:gd name="adj" fmla="val 16667"/>
              </a:avLst>
            </a:prstGeom>
            <a:solidFill>
              <a:srgbClr val="99CCFF"/>
            </a:solidFill>
            <a:ln w="9525">
              <a:solidFill>
                <a:srgbClr val="000000"/>
              </a:solidFill>
              <a:round/>
              <a:headEnd/>
              <a:tailEnd/>
            </a:ln>
          </p:spPr>
          <p:txBody>
            <a:bodyPr rot="0" vert="horz" wrap="square" lIns="68580" tIns="34290" rIns="68580" bIns="34290" anchor="t" anchorCtr="0" upright="1">
              <a:noAutofit/>
            </a:bodyPr>
            <a:lstStyle/>
            <a:p>
              <a:pPr algn="ctr"/>
              <a:r>
                <a:rPr lang="en-US" b="1" dirty="0">
                  <a:latin typeface="Calibri" panose="020F0502020204030204" pitchFamily="34" charset="0"/>
                  <a:ea typeface="SimSun" panose="02010600030101010101" pitchFamily="2" charset="-122"/>
                  <a:cs typeface="Times New Roman" panose="02020603050405020304" pitchFamily="18" charset="0"/>
                </a:rPr>
                <a:t>Project Organization Structure</a:t>
              </a:r>
              <a:endParaRPr lang="en-US" dirty="0">
                <a:latin typeface="Calibri" panose="020F0502020204030204" pitchFamily="34" charset="0"/>
                <a:ea typeface="SimSun" panose="02010600030101010101" pitchFamily="2" charset="-122"/>
                <a:cs typeface="Times New Roman" panose="02020603050405020304" pitchFamily="18" charset="0"/>
              </a:endParaRPr>
            </a:p>
          </p:txBody>
        </p:sp>
        <p:sp>
          <p:nvSpPr>
            <p:cNvPr id="14" name="Rectangle 13">
              <a:extLst>
                <a:ext uri="{FF2B5EF4-FFF2-40B4-BE49-F238E27FC236}">
                  <a16:creationId xmlns:a16="http://schemas.microsoft.com/office/drawing/2014/main" xmlns="" id="{EDFBE0F9-54D9-4F47-82E0-DFF87859E4F9}"/>
                </a:ext>
              </a:extLst>
            </p:cNvPr>
            <p:cNvSpPr>
              <a:spLocks noChangeArrowheads="1"/>
            </p:cNvSpPr>
            <p:nvPr/>
          </p:nvSpPr>
          <p:spPr bwMode="auto">
            <a:xfrm>
              <a:off x="210820" y="3101340"/>
              <a:ext cx="1485900" cy="685800"/>
            </a:xfrm>
            <a:prstGeom prst="rect">
              <a:avLst/>
            </a:prstGeom>
            <a:solidFill>
              <a:srgbClr val="FFFF99"/>
            </a:solidFill>
            <a:ln w="9525">
              <a:solidFill>
                <a:srgbClr val="000000"/>
              </a:solidFill>
              <a:miter lim="800000"/>
              <a:headEnd/>
              <a:tailEnd/>
            </a:ln>
            <a:effectLst>
              <a:outerShdw dist="107763" dir="2700000" algn="ctr" rotWithShape="0">
                <a:srgbClr val="808080">
                  <a:alpha val="50000"/>
                </a:srgbClr>
              </a:outerShdw>
            </a:effectLst>
          </p:spPr>
          <p:txBody>
            <a:bodyPr rot="0" vert="horz" wrap="square" lIns="68580" tIns="34290" rIns="68580" bIns="34290" anchor="t" anchorCtr="0" upright="1">
              <a:noAutofit/>
            </a:bodyPr>
            <a:lstStyle/>
            <a:p>
              <a:pPr algn="ctr"/>
              <a:r>
                <a:rPr lang="en-US" sz="1200" b="1" dirty="0">
                  <a:latin typeface="Calibri" panose="020F0502020204030204" pitchFamily="34" charset="0"/>
                  <a:ea typeface="SimSun" panose="02010600030101010101" pitchFamily="2" charset="-122"/>
                  <a:cs typeface="Times New Roman" panose="02020603050405020304" pitchFamily="18" charset="0"/>
                </a:rPr>
                <a:t>TEAM A</a:t>
              </a:r>
              <a:endParaRPr lang="en-US" sz="1200" dirty="0">
                <a:latin typeface="Calibri" panose="020F0502020204030204" pitchFamily="34" charset="0"/>
                <a:ea typeface="SimSun" panose="02010600030101010101" pitchFamily="2" charset="-122"/>
                <a:cs typeface="Times New Roman" panose="02020603050405020304" pitchFamily="18" charset="0"/>
              </a:endParaRPr>
            </a:p>
            <a:p>
              <a:pPr algn="ctr"/>
              <a:r>
                <a:rPr lang="en-US" sz="1200" dirty="0">
                  <a:latin typeface="Calibri" panose="020F0502020204030204" pitchFamily="34" charset="0"/>
                  <a:ea typeface="SimSun" panose="02010600030101010101" pitchFamily="2" charset="-122"/>
                  <a:cs typeface="Times New Roman" panose="02020603050405020304" pitchFamily="18" charset="0"/>
                </a:rPr>
                <a:t> </a:t>
              </a:r>
            </a:p>
            <a:p>
              <a:pPr algn="ctr"/>
              <a:r>
                <a:rPr lang="en-US" sz="1200" dirty="0">
                  <a:latin typeface="Calibri" panose="020F0502020204030204" pitchFamily="34" charset="0"/>
                  <a:ea typeface="SimSun" panose="02010600030101010101" pitchFamily="2" charset="-122"/>
                  <a:cs typeface="Times New Roman" panose="02020603050405020304" pitchFamily="18" charset="0"/>
                </a:rPr>
                <a:t>USL-IBMO</a:t>
              </a:r>
            </a:p>
            <a:p>
              <a:pPr algn="ctr"/>
              <a:r>
                <a:rPr lang="en-US" sz="1200" dirty="0">
                  <a:latin typeface="Calibri" panose="020F0502020204030204" pitchFamily="34" charset="0"/>
                  <a:ea typeface="SimSun" panose="02010600030101010101" pitchFamily="2" charset="-122"/>
                  <a:cs typeface="Times New Roman" panose="02020603050405020304" pitchFamily="18" charset="0"/>
                </a:rPr>
                <a:t> </a:t>
              </a:r>
            </a:p>
            <a:p>
              <a:pPr algn="ctr">
                <a:spcAft>
                  <a:spcPts val="225"/>
                </a:spcAft>
              </a:pPr>
              <a:r>
                <a:rPr lang="en-US" sz="675" dirty="0">
                  <a:latin typeface="Calibri" panose="020F0502020204030204" pitchFamily="34" charset="0"/>
                  <a:ea typeface="SimSun" panose="02010600030101010101" pitchFamily="2" charset="-122"/>
                  <a:cs typeface="Times New Roman" panose="02020603050405020304" pitchFamily="18" charset="0"/>
                </a:rPr>
                <a:t> </a:t>
              </a:r>
              <a:endParaRPr lang="en-US" sz="750" dirty="0">
                <a:latin typeface="Calibri" panose="020F0502020204030204" pitchFamily="34" charset="0"/>
                <a:ea typeface="SimSun" panose="02010600030101010101" pitchFamily="2" charset="-122"/>
                <a:cs typeface="Times New Roman" panose="02020603050405020304" pitchFamily="18" charset="0"/>
              </a:endParaRPr>
            </a:p>
          </p:txBody>
        </p:sp>
        <p:sp>
          <p:nvSpPr>
            <p:cNvPr id="15" name="Rectangle 14">
              <a:extLst>
                <a:ext uri="{FF2B5EF4-FFF2-40B4-BE49-F238E27FC236}">
                  <a16:creationId xmlns:a16="http://schemas.microsoft.com/office/drawing/2014/main" xmlns="" id="{173906CE-74A8-4546-8B18-AB808B41DFD3}"/>
                </a:ext>
              </a:extLst>
            </p:cNvPr>
            <p:cNvSpPr>
              <a:spLocks noChangeArrowheads="1"/>
            </p:cNvSpPr>
            <p:nvPr/>
          </p:nvSpPr>
          <p:spPr bwMode="auto">
            <a:xfrm>
              <a:off x="3525520" y="3101340"/>
              <a:ext cx="1485900" cy="685800"/>
            </a:xfrm>
            <a:prstGeom prst="rect">
              <a:avLst/>
            </a:prstGeom>
            <a:solidFill>
              <a:srgbClr val="FFFF99"/>
            </a:solidFill>
            <a:ln w="9525">
              <a:solidFill>
                <a:srgbClr val="000000"/>
              </a:solidFill>
              <a:miter lim="800000"/>
              <a:headEnd/>
              <a:tailEnd/>
            </a:ln>
            <a:effectLst>
              <a:outerShdw dist="107763" dir="2700000" algn="ctr" rotWithShape="0">
                <a:srgbClr val="808080">
                  <a:alpha val="50000"/>
                </a:srgbClr>
              </a:outerShdw>
            </a:effectLst>
          </p:spPr>
          <p:txBody>
            <a:bodyPr rot="0" vert="horz" wrap="square" lIns="68580" tIns="34290" rIns="68580" bIns="34290" anchor="t" anchorCtr="0" upright="1">
              <a:noAutofit/>
            </a:bodyPr>
            <a:lstStyle/>
            <a:p>
              <a:pPr algn="ctr">
                <a:spcAft>
                  <a:spcPts val="225"/>
                </a:spcAft>
              </a:pPr>
              <a:r>
                <a:rPr lang="en-US" sz="1200" b="1" dirty="0">
                  <a:latin typeface="Calibri" panose="020F0502020204030204" pitchFamily="34" charset="0"/>
                  <a:ea typeface="SimSun" panose="02010600030101010101" pitchFamily="2" charset="-122"/>
                  <a:cs typeface="Times New Roman" panose="02020603050405020304" pitchFamily="18" charset="0"/>
                </a:rPr>
                <a:t>TEAM C</a:t>
              </a:r>
              <a:endParaRPr lang="en-US" sz="1200" dirty="0">
                <a:latin typeface="Calibri" panose="020F0502020204030204" pitchFamily="34" charset="0"/>
                <a:ea typeface="SimSun" panose="02010600030101010101" pitchFamily="2" charset="-122"/>
                <a:cs typeface="Times New Roman" panose="02020603050405020304" pitchFamily="18" charset="0"/>
              </a:endParaRPr>
            </a:p>
            <a:p>
              <a:pPr algn="ctr">
                <a:spcAft>
                  <a:spcPts val="225"/>
                </a:spcAft>
              </a:pPr>
              <a:r>
                <a:rPr lang="en-US" sz="1200" dirty="0">
                  <a:latin typeface="Calibri" panose="020F0502020204030204" pitchFamily="34" charset="0"/>
                  <a:ea typeface="SimSun" panose="02010600030101010101" pitchFamily="2" charset="-122"/>
                  <a:cs typeface="Times New Roman" panose="02020603050405020304" pitchFamily="18" charset="0"/>
                </a:rPr>
                <a:t>MFMR &amp; NTB</a:t>
              </a:r>
            </a:p>
          </p:txBody>
        </p:sp>
        <p:cxnSp>
          <p:nvCxnSpPr>
            <p:cNvPr id="16" name="AutoShape 354">
              <a:extLst>
                <a:ext uri="{FF2B5EF4-FFF2-40B4-BE49-F238E27FC236}">
                  <a16:creationId xmlns:a16="http://schemas.microsoft.com/office/drawing/2014/main" xmlns="" id="{AB745D60-381D-45EB-BF37-0EEE8CA6D182}"/>
                </a:ext>
              </a:extLst>
            </p:cNvPr>
            <p:cNvCxnSpPr>
              <a:cxnSpLocks noChangeShapeType="1"/>
            </p:cNvCxnSpPr>
            <p:nvPr/>
          </p:nvCxnSpPr>
          <p:spPr bwMode="auto">
            <a:xfrm rot="5400000">
              <a:off x="1668145" y="2158365"/>
              <a:ext cx="228600" cy="1657350"/>
            </a:xfrm>
            <a:prstGeom prst="bentConnector3">
              <a:avLst>
                <a:gd name="adj1" fmla="val 49722"/>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17" name="AutoShape 355">
              <a:extLst>
                <a:ext uri="{FF2B5EF4-FFF2-40B4-BE49-F238E27FC236}">
                  <a16:creationId xmlns:a16="http://schemas.microsoft.com/office/drawing/2014/main" xmlns="" id="{B1192805-5CE2-43A5-BC54-711D40D3159F}"/>
                </a:ext>
              </a:extLst>
            </p:cNvPr>
            <p:cNvCxnSpPr>
              <a:cxnSpLocks noChangeShapeType="1"/>
            </p:cNvCxnSpPr>
            <p:nvPr/>
          </p:nvCxnSpPr>
          <p:spPr bwMode="auto">
            <a:xfrm rot="16200000" flipH="1">
              <a:off x="3325495" y="2158365"/>
              <a:ext cx="228600" cy="1657350"/>
            </a:xfrm>
            <a:prstGeom prst="bentConnector3">
              <a:avLst>
                <a:gd name="adj1" fmla="val 49722"/>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sp>
          <p:nvSpPr>
            <p:cNvPr id="18" name="Rectangle 17">
              <a:extLst>
                <a:ext uri="{FF2B5EF4-FFF2-40B4-BE49-F238E27FC236}">
                  <a16:creationId xmlns:a16="http://schemas.microsoft.com/office/drawing/2014/main" xmlns="" id="{78F437C0-DBCB-4A03-9544-2343A0DB59BE}"/>
                </a:ext>
              </a:extLst>
            </p:cNvPr>
            <p:cNvSpPr>
              <a:spLocks noChangeArrowheads="1"/>
            </p:cNvSpPr>
            <p:nvPr/>
          </p:nvSpPr>
          <p:spPr bwMode="auto">
            <a:xfrm>
              <a:off x="1807247" y="3101340"/>
              <a:ext cx="1600200" cy="685800"/>
            </a:xfrm>
            <a:prstGeom prst="rect">
              <a:avLst/>
            </a:prstGeom>
            <a:solidFill>
              <a:srgbClr val="FFFF99"/>
            </a:solidFill>
            <a:ln w="9525">
              <a:solidFill>
                <a:srgbClr val="000000"/>
              </a:solidFill>
              <a:miter lim="800000"/>
              <a:headEnd/>
              <a:tailEnd/>
            </a:ln>
            <a:effectLst>
              <a:outerShdw dist="107763" dir="2700000" algn="ctr" rotWithShape="0">
                <a:srgbClr val="808080">
                  <a:alpha val="50000"/>
                </a:srgbClr>
              </a:outerShdw>
            </a:effectLst>
          </p:spPr>
          <p:txBody>
            <a:bodyPr rot="0" vert="horz" wrap="square" lIns="68580" tIns="34290" rIns="68580" bIns="34290" anchor="t" anchorCtr="0" upright="1">
              <a:noAutofit/>
            </a:bodyPr>
            <a:lstStyle/>
            <a:p>
              <a:pPr algn="ctr">
                <a:spcAft>
                  <a:spcPts val="225"/>
                </a:spcAft>
              </a:pPr>
              <a:r>
                <a:rPr lang="en-US" sz="1200" b="1" dirty="0">
                  <a:latin typeface="Calibri" panose="020F0502020204030204" pitchFamily="34" charset="0"/>
                  <a:ea typeface="SimSun" panose="02010600030101010101" pitchFamily="2" charset="-122"/>
                  <a:cs typeface="Times New Roman" panose="02020603050405020304" pitchFamily="18" charset="0"/>
                </a:rPr>
                <a:t>TEAM B</a:t>
              </a:r>
              <a:endParaRPr lang="en-US" sz="1200" dirty="0">
                <a:latin typeface="Calibri" panose="020F0502020204030204" pitchFamily="34" charset="0"/>
                <a:ea typeface="SimSun" panose="02010600030101010101" pitchFamily="2" charset="-122"/>
                <a:cs typeface="Times New Roman" panose="02020603050405020304" pitchFamily="18" charset="0"/>
              </a:endParaRPr>
            </a:p>
            <a:p>
              <a:pPr algn="ctr">
                <a:spcAft>
                  <a:spcPts val="225"/>
                </a:spcAft>
              </a:pPr>
              <a:r>
                <a:rPr lang="en-US" sz="1200" dirty="0">
                  <a:latin typeface="Calibri" panose="020F0502020204030204" pitchFamily="34" charset="0"/>
                  <a:ea typeface="SimSun" panose="02010600030101010101" pitchFamily="2" charset="-122"/>
                  <a:cs typeface="Times New Roman" panose="02020603050405020304" pitchFamily="18" charset="0"/>
                </a:rPr>
                <a:t>EPA -SL</a:t>
              </a:r>
            </a:p>
            <a:p>
              <a:pPr algn="ctr">
                <a:spcAft>
                  <a:spcPts val="225"/>
                </a:spcAft>
              </a:pPr>
              <a:r>
                <a:rPr lang="en-US" sz="750" dirty="0">
                  <a:latin typeface="Calibri" panose="020F0502020204030204" pitchFamily="34" charset="0"/>
                  <a:ea typeface="SimSun" panose="02010600030101010101" pitchFamily="2" charset="-122"/>
                  <a:cs typeface="Times New Roman" panose="02020603050405020304" pitchFamily="18" charset="0"/>
                </a:rPr>
                <a:t> </a:t>
              </a:r>
            </a:p>
          </p:txBody>
        </p:sp>
        <p:cxnSp>
          <p:nvCxnSpPr>
            <p:cNvPr id="19" name="AutoShape 358">
              <a:extLst>
                <a:ext uri="{FF2B5EF4-FFF2-40B4-BE49-F238E27FC236}">
                  <a16:creationId xmlns:a16="http://schemas.microsoft.com/office/drawing/2014/main" xmlns="" id="{BDFF4B3D-7FF2-4723-90B2-348938F662E5}"/>
                </a:ext>
              </a:extLst>
            </p:cNvPr>
            <p:cNvCxnSpPr>
              <a:cxnSpLocks noChangeShapeType="1"/>
            </p:cNvCxnSpPr>
            <p:nvPr/>
          </p:nvCxnSpPr>
          <p:spPr bwMode="auto">
            <a:xfrm rot="16200000">
              <a:off x="1639570" y="514350"/>
              <a:ext cx="114300" cy="1828800"/>
            </a:xfrm>
            <a:prstGeom prst="bentConnector3">
              <a:avLst>
                <a:gd name="adj1" fmla="val 50000"/>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sp>
          <p:nvSpPr>
            <p:cNvPr id="20" name="Rectangle 19">
              <a:extLst>
                <a:ext uri="{FF2B5EF4-FFF2-40B4-BE49-F238E27FC236}">
                  <a16:creationId xmlns:a16="http://schemas.microsoft.com/office/drawing/2014/main" xmlns="" id="{21A15DEB-006C-4F74-A192-228247A29B53}"/>
                </a:ext>
              </a:extLst>
            </p:cNvPr>
            <p:cNvSpPr>
              <a:spLocks noChangeArrowheads="1"/>
            </p:cNvSpPr>
            <p:nvPr/>
          </p:nvSpPr>
          <p:spPr bwMode="auto">
            <a:xfrm>
              <a:off x="1177290" y="1514475"/>
              <a:ext cx="1057910" cy="475200"/>
            </a:xfrm>
            <a:prstGeom prst="rect">
              <a:avLst/>
            </a:prstGeom>
            <a:solidFill>
              <a:srgbClr val="FFCC99"/>
            </a:solidFill>
            <a:ln w="9525">
              <a:solidFill>
                <a:srgbClr val="000000"/>
              </a:solidFill>
              <a:miter lim="800000"/>
              <a:headEnd/>
              <a:tailEnd/>
            </a:ln>
            <a:effectLst>
              <a:outerShdw dist="107763" dir="2700000" algn="ctr" rotWithShape="0">
                <a:srgbClr val="808080">
                  <a:alpha val="50000"/>
                </a:srgbClr>
              </a:outerShdw>
            </a:effectLst>
          </p:spPr>
          <p:txBody>
            <a:bodyPr rot="0" vert="horz" wrap="square" lIns="68580" tIns="34290" rIns="68580" bIns="34290" anchor="t" anchorCtr="0" upright="1">
              <a:noAutofit/>
            </a:bodyPr>
            <a:lstStyle/>
            <a:p>
              <a:pPr algn="ctr">
                <a:spcAft>
                  <a:spcPts val="225"/>
                </a:spcAft>
              </a:pPr>
              <a:r>
                <a:rPr lang="en-US" sz="1050" b="1" dirty="0">
                  <a:latin typeface="Calibri" panose="020F0502020204030204" pitchFamily="34" charset="0"/>
                  <a:ea typeface="SimSun" panose="02010600030101010101" pitchFamily="2" charset="-122"/>
                  <a:cs typeface="Times New Roman" panose="02020603050405020304" pitchFamily="18" charset="0"/>
                </a:rPr>
                <a:t>Project Steering</a:t>
              </a:r>
              <a:endParaRPr lang="en-US" sz="1050" dirty="0">
                <a:latin typeface="Calibri" panose="020F0502020204030204" pitchFamily="34" charset="0"/>
                <a:ea typeface="SimSun" panose="02010600030101010101" pitchFamily="2" charset="-122"/>
                <a:cs typeface="Times New Roman" panose="02020603050405020304" pitchFamily="18" charset="0"/>
              </a:endParaRPr>
            </a:p>
            <a:p>
              <a:pPr algn="ctr">
                <a:spcAft>
                  <a:spcPts val="225"/>
                </a:spcAft>
              </a:pPr>
              <a:r>
                <a:rPr lang="en-GB" sz="1050" dirty="0">
                  <a:latin typeface="Garamond" panose="02020404030301010803" pitchFamily="18" charset="0"/>
                  <a:ea typeface="SimSun" panose="02010600030101010101" pitchFamily="2" charset="-122"/>
                  <a:cs typeface="Times New Roman" panose="02020603050405020304" pitchFamily="18" charset="0"/>
                </a:rPr>
                <a:t>Committee</a:t>
              </a:r>
              <a:endParaRPr lang="en-US" sz="1050" dirty="0">
                <a:latin typeface="Calibri" panose="020F0502020204030204" pitchFamily="34" charset="0"/>
                <a:ea typeface="SimSun" panose="02010600030101010101" pitchFamily="2" charset="-122"/>
                <a:cs typeface="Times New Roman" panose="02020603050405020304" pitchFamily="18" charset="0"/>
              </a:endParaRPr>
            </a:p>
          </p:txBody>
        </p:sp>
        <p:cxnSp>
          <p:nvCxnSpPr>
            <p:cNvPr id="21" name="AutoShape 347">
              <a:extLst>
                <a:ext uri="{FF2B5EF4-FFF2-40B4-BE49-F238E27FC236}">
                  <a16:creationId xmlns:a16="http://schemas.microsoft.com/office/drawing/2014/main" xmlns="" id="{DABDEF63-66A4-4AA7-86B3-C75F996BF268}"/>
                </a:ext>
              </a:extLst>
            </p:cNvPr>
            <p:cNvCxnSpPr>
              <a:cxnSpLocks noChangeShapeType="1"/>
            </p:cNvCxnSpPr>
            <p:nvPr/>
          </p:nvCxnSpPr>
          <p:spPr bwMode="auto">
            <a:xfrm>
              <a:off x="781685" y="1484630"/>
              <a:ext cx="635" cy="74866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2" name="AutoShape 350">
              <a:extLst>
                <a:ext uri="{FF2B5EF4-FFF2-40B4-BE49-F238E27FC236}">
                  <a16:creationId xmlns:a16="http://schemas.microsoft.com/office/drawing/2014/main" xmlns="" id="{9FEDBB3C-2B00-44A1-B3AE-540A114EF9A7}"/>
                </a:ext>
              </a:extLst>
            </p:cNvPr>
            <p:cNvCxnSpPr>
              <a:cxnSpLocks noChangeShapeType="1"/>
            </p:cNvCxnSpPr>
            <p:nvPr/>
          </p:nvCxnSpPr>
          <p:spPr bwMode="auto">
            <a:xfrm>
              <a:off x="2610786" y="1752283"/>
              <a:ext cx="252429"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23" name="Rectangle 22">
              <a:extLst>
                <a:ext uri="{FF2B5EF4-FFF2-40B4-BE49-F238E27FC236}">
                  <a16:creationId xmlns:a16="http://schemas.microsoft.com/office/drawing/2014/main" xmlns="" id="{0E37EA43-4C11-427F-9E01-8937D25BC819}"/>
                </a:ext>
              </a:extLst>
            </p:cNvPr>
            <p:cNvSpPr>
              <a:spLocks noChangeArrowheads="1"/>
            </p:cNvSpPr>
            <p:nvPr/>
          </p:nvSpPr>
          <p:spPr bwMode="auto">
            <a:xfrm>
              <a:off x="1763394" y="2120276"/>
              <a:ext cx="1696035" cy="752475"/>
            </a:xfrm>
            <a:prstGeom prst="rect">
              <a:avLst/>
            </a:prstGeom>
            <a:solidFill>
              <a:srgbClr val="FFCC99"/>
            </a:solidFill>
            <a:ln w="9525">
              <a:solidFill>
                <a:srgbClr val="000000"/>
              </a:solidFill>
              <a:miter lim="800000"/>
              <a:headEnd/>
              <a:tailEnd/>
            </a:ln>
            <a:effectLst>
              <a:outerShdw dist="107763" dir="2700000" algn="ctr" rotWithShape="0">
                <a:srgbClr val="808080">
                  <a:alpha val="50000"/>
                </a:srgbClr>
              </a:outerShdw>
            </a:effectLst>
          </p:spPr>
          <p:txBody>
            <a:bodyPr rot="0" vert="horz" wrap="square" lIns="68580" tIns="34290" rIns="68580" bIns="34290" anchor="t" anchorCtr="0" upright="1">
              <a:noAutofit/>
            </a:bodyPr>
            <a:lstStyle/>
            <a:p>
              <a:pPr algn="ctr">
                <a:spcAft>
                  <a:spcPts val="225"/>
                </a:spcAft>
              </a:pPr>
              <a:r>
                <a:rPr lang="en-US" sz="1050" b="1" dirty="0">
                  <a:latin typeface="Calibri" panose="020F0502020204030204" pitchFamily="34" charset="0"/>
                  <a:ea typeface="SimSun" panose="02010600030101010101" pitchFamily="2" charset="-122"/>
                  <a:cs typeface="Times New Roman" panose="02020603050405020304" pitchFamily="18" charset="0"/>
                </a:rPr>
                <a:t>Project Coordinating Unit</a:t>
              </a:r>
              <a:endParaRPr lang="en-US" sz="1050" dirty="0">
                <a:latin typeface="Calibri" panose="020F0502020204030204" pitchFamily="34" charset="0"/>
                <a:ea typeface="SimSun" panose="02010600030101010101" pitchFamily="2" charset="-122"/>
                <a:cs typeface="Times New Roman" panose="02020603050405020304" pitchFamily="18" charset="0"/>
              </a:endParaRPr>
            </a:p>
            <a:p>
              <a:pPr algn="ctr">
                <a:spcAft>
                  <a:spcPts val="225"/>
                </a:spcAft>
              </a:pPr>
              <a:r>
                <a:rPr lang="en-US" sz="1050" dirty="0">
                  <a:latin typeface="Calibri" panose="020F0502020204030204" pitchFamily="34" charset="0"/>
                  <a:ea typeface="SimSun" panose="02010600030101010101" pitchFamily="2" charset="-122"/>
                  <a:cs typeface="Times New Roman" panose="02020603050405020304" pitchFamily="18" charset="0"/>
                </a:rPr>
                <a:t>Project Manager, M&amp;E, CTA, Finance &amp; Admin, Driver</a:t>
              </a:r>
            </a:p>
          </p:txBody>
        </p:sp>
        <p:sp>
          <p:nvSpPr>
            <p:cNvPr id="24" name="Rectangle 23">
              <a:extLst>
                <a:ext uri="{FF2B5EF4-FFF2-40B4-BE49-F238E27FC236}">
                  <a16:creationId xmlns:a16="http://schemas.microsoft.com/office/drawing/2014/main" xmlns="" id="{F2EF7EEF-3A3B-4862-AEBD-09FB43EA1DFC}"/>
                </a:ext>
              </a:extLst>
            </p:cNvPr>
            <p:cNvSpPr>
              <a:spLocks noChangeArrowheads="1"/>
            </p:cNvSpPr>
            <p:nvPr/>
          </p:nvSpPr>
          <p:spPr bwMode="auto">
            <a:xfrm>
              <a:off x="2862659" y="1504950"/>
              <a:ext cx="1129030" cy="476250"/>
            </a:xfrm>
            <a:prstGeom prst="rect">
              <a:avLst/>
            </a:prstGeom>
            <a:solidFill>
              <a:srgbClr val="FFCC99"/>
            </a:solidFill>
            <a:ln w="9525">
              <a:solidFill>
                <a:srgbClr val="000000"/>
              </a:solidFill>
              <a:miter lim="800000"/>
              <a:headEnd/>
              <a:tailEnd/>
            </a:ln>
            <a:effectLst>
              <a:outerShdw dist="107763" dir="2700000" algn="ctr" rotWithShape="0">
                <a:srgbClr val="808080">
                  <a:alpha val="50000"/>
                </a:srgbClr>
              </a:outerShdw>
            </a:effectLst>
          </p:spPr>
          <p:txBody>
            <a:bodyPr rot="0" vert="horz" wrap="square" lIns="68580" tIns="34290" rIns="68580" bIns="34290" anchor="t" anchorCtr="0" upright="1">
              <a:noAutofit/>
            </a:bodyPr>
            <a:lstStyle/>
            <a:p>
              <a:pPr algn="ctr">
                <a:spcAft>
                  <a:spcPts val="225"/>
                </a:spcAft>
              </a:pPr>
              <a:r>
                <a:rPr lang="en-US" sz="1050" b="1" dirty="0">
                  <a:latin typeface="Calibri" panose="020F0502020204030204" pitchFamily="34" charset="0"/>
                  <a:ea typeface="SimSun" panose="02010600030101010101" pitchFamily="2" charset="-122"/>
                  <a:cs typeface="Times New Roman" panose="02020603050405020304" pitchFamily="18" charset="0"/>
                </a:rPr>
                <a:t>Project Technical</a:t>
              </a:r>
              <a:endParaRPr lang="en-US" sz="1050" dirty="0">
                <a:latin typeface="Calibri" panose="020F0502020204030204" pitchFamily="34" charset="0"/>
                <a:ea typeface="SimSun" panose="02010600030101010101" pitchFamily="2" charset="-122"/>
                <a:cs typeface="Times New Roman" panose="02020603050405020304" pitchFamily="18" charset="0"/>
              </a:endParaRPr>
            </a:p>
            <a:p>
              <a:pPr algn="ctr">
                <a:spcAft>
                  <a:spcPts val="225"/>
                </a:spcAft>
              </a:pPr>
              <a:r>
                <a:rPr lang="en-GB" sz="1050" dirty="0">
                  <a:latin typeface="Garamond" panose="02020404030301010803" pitchFamily="18" charset="0"/>
                  <a:ea typeface="SimSun" panose="02010600030101010101" pitchFamily="2" charset="-122"/>
                  <a:cs typeface="Times New Roman" panose="02020603050405020304" pitchFamily="18" charset="0"/>
                </a:rPr>
                <a:t>Committee</a:t>
              </a:r>
              <a:endParaRPr lang="en-US" sz="1050" dirty="0">
                <a:latin typeface="Calibri" panose="020F0502020204030204" pitchFamily="34" charset="0"/>
                <a:ea typeface="SimSun" panose="02010600030101010101" pitchFamily="2" charset="-122"/>
                <a:cs typeface="Times New Roman" panose="02020603050405020304" pitchFamily="18" charset="0"/>
              </a:endParaRPr>
            </a:p>
            <a:p>
              <a:pPr algn="ctr">
                <a:spcBef>
                  <a:spcPts val="450"/>
                </a:spcBef>
                <a:spcAft>
                  <a:spcPts val="225"/>
                </a:spcAft>
              </a:pPr>
              <a:r>
                <a:rPr lang="en-US" sz="600" dirty="0">
                  <a:latin typeface="Calibri" panose="020F0502020204030204" pitchFamily="34" charset="0"/>
                  <a:ea typeface="SimSun" panose="02010600030101010101" pitchFamily="2" charset="-122"/>
                  <a:cs typeface="Times New Roman" panose="02020603050405020304" pitchFamily="18" charset="0"/>
                </a:rPr>
                <a:t> </a:t>
              </a:r>
              <a:endParaRPr lang="en-US" sz="750" dirty="0">
                <a:latin typeface="Calibri" panose="020F0502020204030204" pitchFamily="34" charset="0"/>
                <a:ea typeface="SimSun" panose="02010600030101010101" pitchFamily="2" charset="-122"/>
                <a:cs typeface="Times New Roman" panose="02020603050405020304" pitchFamily="18" charset="0"/>
              </a:endParaRPr>
            </a:p>
          </p:txBody>
        </p:sp>
      </p:grpSp>
    </p:spTree>
    <p:extLst>
      <p:ext uri="{BB962C8B-B14F-4D97-AF65-F5344CB8AC3E}">
        <p14:creationId xmlns:p14="http://schemas.microsoft.com/office/powerpoint/2010/main" val="13852787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D8A1B7-B613-45B7-A090-E467809274AC}"/>
              </a:ext>
            </a:extLst>
          </p:cNvPr>
          <p:cNvSpPr>
            <a:spLocks noGrp="1"/>
          </p:cNvSpPr>
          <p:nvPr>
            <p:ph type="ctrTitle"/>
          </p:nvPr>
        </p:nvSpPr>
        <p:spPr>
          <a:xfrm>
            <a:off x="632637" y="965376"/>
            <a:ext cx="6858000" cy="609572"/>
          </a:xfrm>
        </p:spPr>
        <p:txBody>
          <a:bodyPr>
            <a:normAutofit fontScale="90000"/>
          </a:bodyPr>
          <a:lstStyle/>
          <a:p>
            <a:r>
              <a:rPr lang="en-US" dirty="0"/>
              <a:t>Project Background</a:t>
            </a:r>
          </a:p>
        </p:txBody>
      </p:sp>
      <p:sp>
        <p:nvSpPr>
          <p:cNvPr id="3" name="Subtitle 2">
            <a:extLst>
              <a:ext uri="{FF2B5EF4-FFF2-40B4-BE49-F238E27FC236}">
                <a16:creationId xmlns:a16="http://schemas.microsoft.com/office/drawing/2014/main" xmlns="" id="{BB0AEDD5-39C0-479D-92E2-0273C808F516}"/>
              </a:ext>
            </a:extLst>
          </p:cNvPr>
          <p:cNvSpPr>
            <a:spLocks noGrp="1"/>
          </p:cNvSpPr>
          <p:nvPr>
            <p:ph type="subTitle" idx="1"/>
          </p:nvPr>
        </p:nvSpPr>
        <p:spPr>
          <a:xfrm>
            <a:off x="103667" y="1646717"/>
            <a:ext cx="8947298" cy="4250366"/>
          </a:xfrm>
        </p:spPr>
        <p:txBody>
          <a:bodyPr>
            <a:normAutofit fontScale="62500" lnSpcReduction="20000"/>
          </a:bodyPr>
          <a:lstStyle/>
          <a:p>
            <a:pPr marL="257175" indent="-257175" algn="just">
              <a:buFont typeface="Wingdings" panose="05000000000000000000" pitchFamily="2" charset="2"/>
              <a:buChar char="§"/>
            </a:pPr>
            <a:r>
              <a:rPr lang="en-GB" dirty="0">
                <a:solidFill>
                  <a:schemeClr val="tx1"/>
                </a:solidFill>
                <a:latin typeface="Calibri" panose="020F0502020204030204" pitchFamily="34" charset="0"/>
                <a:cs typeface="Times New Roman" panose="02020603050405020304" pitchFamily="18" charset="0"/>
              </a:rPr>
              <a:t>High vulnerable of the coastal zone to climate change impacts</a:t>
            </a:r>
          </a:p>
          <a:p>
            <a:pPr marL="257175" indent="-257175" algn="just">
              <a:buFont typeface="Wingdings" panose="05000000000000000000" pitchFamily="2" charset="2"/>
              <a:buChar char="§"/>
            </a:pPr>
            <a:endParaRPr lang="en-GB" dirty="0">
              <a:solidFill>
                <a:schemeClr val="tx1"/>
              </a:solidFill>
              <a:latin typeface="Calibri" panose="020F0502020204030204" pitchFamily="34" charset="0"/>
              <a:cs typeface="Times New Roman" panose="02020603050405020304" pitchFamily="18" charset="0"/>
            </a:endParaRPr>
          </a:p>
          <a:p>
            <a:pPr marL="257175" indent="-257175" algn="just">
              <a:buFont typeface="Wingdings" panose="05000000000000000000" pitchFamily="2" charset="2"/>
              <a:buChar char="§"/>
            </a:pPr>
            <a:r>
              <a:rPr lang="en-GB" dirty="0">
                <a:solidFill>
                  <a:schemeClr val="tx1"/>
                </a:solidFill>
                <a:latin typeface="Calibri" panose="020F0502020204030204" pitchFamily="34" charset="0"/>
                <a:cs typeface="Times New Roman" panose="02020603050405020304" pitchFamily="18" charset="0"/>
              </a:rPr>
              <a:t>Limited (and dispersed) information and knowledge management</a:t>
            </a:r>
          </a:p>
          <a:p>
            <a:pPr marL="257175" indent="-257175" algn="just">
              <a:buFont typeface="Wingdings" panose="05000000000000000000" pitchFamily="2" charset="2"/>
              <a:buChar char="§"/>
            </a:pPr>
            <a:endParaRPr lang="en-GB" dirty="0">
              <a:solidFill>
                <a:schemeClr val="tx1"/>
              </a:solidFill>
              <a:latin typeface="Calibri" panose="020F0502020204030204" pitchFamily="34" charset="0"/>
              <a:cs typeface="Times New Roman" panose="02020603050405020304" pitchFamily="18" charset="0"/>
            </a:endParaRPr>
          </a:p>
          <a:p>
            <a:pPr marL="257175" indent="-257175" algn="just">
              <a:buFont typeface="Wingdings" panose="05000000000000000000" pitchFamily="2" charset="2"/>
              <a:buChar char="§"/>
            </a:pPr>
            <a:r>
              <a:rPr lang="en-US" dirty="0">
                <a:solidFill>
                  <a:schemeClr val="tx1"/>
                </a:solidFill>
                <a:latin typeface="Calibri" panose="020F0502020204030204" pitchFamily="34" charset="0"/>
                <a:cs typeface="Times New Roman" panose="02020603050405020304" pitchFamily="18" charset="0"/>
              </a:rPr>
              <a:t>Inadequate institutional and policy capacities for ICZM</a:t>
            </a:r>
          </a:p>
          <a:p>
            <a:pPr marL="257175" indent="-257175" algn="just">
              <a:buFont typeface="Wingdings" panose="05000000000000000000" pitchFamily="2" charset="2"/>
              <a:buChar char="§"/>
            </a:pPr>
            <a:endParaRPr lang="en-US" dirty="0">
              <a:solidFill>
                <a:schemeClr val="tx1"/>
              </a:solidFill>
              <a:latin typeface="Calibri" panose="020F0502020204030204" pitchFamily="34" charset="0"/>
              <a:cs typeface="Times New Roman" panose="02020603050405020304" pitchFamily="18" charset="0"/>
            </a:endParaRPr>
          </a:p>
          <a:p>
            <a:pPr marL="257175" indent="-257175" algn="just">
              <a:buFont typeface="Wingdings" panose="05000000000000000000" pitchFamily="2" charset="2"/>
              <a:buChar char="§"/>
            </a:pPr>
            <a:r>
              <a:rPr lang="en-US" dirty="0">
                <a:solidFill>
                  <a:schemeClr val="tx1"/>
                </a:solidFill>
                <a:latin typeface="Calibri" panose="020F0502020204030204" pitchFamily="34" charset="0"/>
                <a:cs typeface="Times New Roman" panose="02020603050405020304" pitchFamily="18" charset="0"/>
              </a:rPr>
              <a:t>Lack of awareness  on coastal risks along the coast</a:t>
            </a:r>
          </a:p>
          <a:p>
            <a:pPr marL="257175" indent="-257175" algn="just">
              <a:buFont typeface="Wingdings" panose="05000000000000000000" pitchFamily="2" charset="2"/>
              <a:buChar char="§"/>
            </a:pPr>
            <a:endParaRPr lang="en-US" dirty="0">
              <a:solidFill>
                <a:schemeClr val="tx1"/>
              </a:solidFill>
              <a:latin typeface="Calibri" panose="020F0502020204030204" pitchFamily="34" charset="0"/>
              <a:cs typeface="Times New Roman" panose="02020603050405020304" pitchFamily="18" charset="0"/>
            </a:endParaRPr>
          </a:p>
          <a:p>
            <a:pPr marL="257175" indent="-257175" algn="just">
              <a:buFont typeface="Wingdings" panose="05000000000000000000" pitchFamily="2" charset="2"/>
              <a:buChar char="§"/>
            </a:pPr>
            <a:r>
              <a:rPr lang="en-US" dirty="0">
                <a:solidFill>
                  <a:schemeClr val="tx1"/>
                </a:solidFill>
                <a:latin typeface="Calibri" panose="020F0502020204030204" pitchFamily="34" charset="0"/>
                <a:cs typeface="Times New Roman" panose="02020603050405020304" pitchFamily="18" charset="0"/>
              </a:rPr>
              <a:t>Inadequate resources and financial constraints</a:t>
            </a:r>
          </a:p>
          <a:p>
            <a:pPr marL="257175" indent="-257175" algn="just">
              <a:buFont typeface="Wingdings" panose="05000000000000000000" pitchFamily="2" charset="2"/>
              <a:buChar char="§"/>
            </a:pPr>
            <a:endParaRPr lang="en-US" dirty="0">
              <a:solidFill>
                <a:schemeClr val="tx1"/>
              </a:solidFill>
              <a:latin typeface="Calibri" panose="020F0502020204030204" pitchFamily="34" charset="0"/>
              <a:cs typeface="Times New Roman" panose="02020603050405020304" pitchFamily="18" charset="0"/>
            </a:endParaRPr>
          </a:p>
          <a:p>
            <a:pPr marL="257175" indent="-257175" algn="just">
              <a:buFont typeface="Wingdings" panose="05000000000000000000" pitchFamily="2" charset="2"/>
              <a:buChar char="§"/>
            </a:pPr>
            <a:r>
              <a:rPr lang="x-none" dirty="0">
                <a:solidFill>
                  <a:schemeClr val="tx1"/>
                </a:solidFill>
                <a:latin typeface="Calibri" panose="020F0502020204030204" pitchFamily="34" charset="0"/>
                <a:cs typeface="Times New Roman" panose="02020603050405020304" pitchFamily="18" charset="0"/>
              </a:rPr>
              <a:t>Socio-economic factors – Population and Poverty</a:t>
            </a:r>
            <a:endParaRPr lang="en-US" dirty="0">
              <a:solidFill>
                <a:schemeClr val="tx1"/>
              </a:solidFill>
              <a:latin typeface="Calibri" panose="020F0502020204030204" pitchFamily="34" charset="0"/>
              <a:cs typeface="Times New Roman" panose="02020603050405020304" pitchFamily="18" charset="0"/>
            </a:endParaRPr>
          </a:p>
          <a:p>
            <a:pPr marL="257175" indent="-257175" algn="just">
              <a:buFont typeface="Wingdings" panose="05000000000000000000" pitchFamily="2" charset="2"/>
              <a:buChar char="§"/>
            </a:pPr>
            <a:endParaRPr lang="en-US" dirty="0">
              <a:solidFill>
                <a:schemeClr val="tx1"/>
              </a:solidFill>
              <a:latin typeface="Calibri" panose="020F0502020204030204" pitchFamily="34" charset="0"/>
              <a:cs typeface="Times New Roman" panose="02020603050405020304" pitchFamily="18" charset="0"/>
            </a:endParaRPr>
          </a:p>
          <a:p>
            <a:pPr marL="257175" indent="-257175" algn="just">
              <a:buFont typeface="Wingdings" panose="05000000000000000000" pitchFamily="2" charset="2"/>
              <a:buChar char="§"/>
            </a:pPr>
            <a:r>
              <a:rPr lang="en-US" dirty="0">
                <a:solidFill>
                  <a:schemeClr val="tx1"/>
                </a:solidFill>
                <a:latin typeface="Calibri" panose="020F0502020204030204" pitchFamily="34" charset="0"/>
                <a:cs typeface="Times New Roman" panose="02020603050405020304" pitchFamily="18" charset="0"/>
              </a:rPr>
              <a:t>Need for climate resilience livelihood options</a:t>
            </a:r>
          </a:p>
          <a:p>
            <a:pPr marL="257175" indent="-257175" algn="just">
              <a:buFont typeface="Wingdings" panose="05000000000000000000" pitchFamily="2" charset="2"/>
              <a:buChar char="§"/>
            </a:pPr>
            <a:endParaRPr lang="en-US" dirty="0">
              <a:latin typeface="Calibri" panose="020F0502020204030204" pitchFamily="34" charset="0"/>
              <a:cs typeface="Times New Roman" panose="02020603050405020304" pitchFamily="18" charset="0"/>
            </a:endParaRPr>
          </a:p>
          <a:p>
            <a:pPr algn="just"/>
            <a:endParaRPr lang="en-US" dirty="0">
              <a:latin typeface="Calibri" panose="020F0502020204030204" pitchFamily="34" charset="0"/>
              <a:cs typeface="Times New Roman" panose="02020603050405020304" pitchFamily="18" charset="0"/>
            </a:endParaRPr>
          </a:p>
          <a:p>
            <a:pPr marL="257175" indent="-257175" algn="just">
              <a:buFont typeface="Wingdings" panose="05000000000000000000" pitchFamily="2" charset="2"/>
              <a:buChar char="§"/>
            </a:pPr>
            <a:endParaRPr lang="en-US" dirty="0">
              <a:latin typeface="Calibri" panose="020F0502020204030204" pitchFamily="34" charset="0"/>
              <a:cs typeface="Times New Roman" panose="02020603050405020304" pitchFamily="18" charset="0"/>
            </a:endParaRPr>
          </a:p>
          <a:p>
            <a:pPr marL="257175" indent="-257175" algn="just">
              <a:buFont typeface="Wingdings" panose="05000000000000000000" pitchFamily="2" charset="2"/>
              <a:buChar char="§"/>
            </a:pPr>
            <a:endParaRPr lang="en-US" dirty="0">
              <a:latin typeface="Calibri" panose="020F0502020204030204" pitchFamily="34" charset="0"/>
              <a:cs typeface="Times New Roman" panose="02020603050405020304" pitchFamily="18" charset="0"/>
            </a:endParaRPr>
          </a:p>
          <a:p>
            <a:pPr marL="257175" indent="-257175" algn="just">
              <a:buFont typeface="Wingdings" panose="05000000000000000000" pitchFamily="2" charset="2"/>
              <a:buChar char="§"/>
            </a:pPr>
            <a:endParaRPr lang="en-GB" u="sng" dirty="0">
              <a:latin typeface="Calibri" panose="020F0502020204030204" pitchFamily="34" charset="0"/>
              <a:cs typeface="Times New Roman" panose="02020603050405020304" pitchFamily="18" charset="0"/>
            </a:endParaRPr>
          </a:p>
          <a:p>
            <a:pPr marL="257175" indent="-257175" algn="just">
              <a:buFont typeface="Wingdings" panose="05000000000000000000" pitchFamily="2" charset="2"/>
              <a:buChar char="§"/>
            </a:pPr>
            <a:endParaRPr lang="en-US" dirty="0"/>
          </a:p>
        </p:txBody>
      </p:sp>
      <p:pic>
        <p:nvPicPr>
          <p:cNvPr id="5" name="Picture 4" descr="C:\Users\Timoteo\Dropbox\Cargas de cámara\SIERRA LEONE\20160521_130021_Richtone(HDR).jpg">
            <a:extLst>
              <a:ext uri="{FF2B5EF4-FFF2-40B4-BE49-F238E27FC236}">
                <a16:creationId xmlns:a16="http://schemas.microsoft.com/office/drawing/2014/main" xmlns="" id="{885E057D-107D-4DA3-A1A9-514D2A5362C5}"/>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67400" y="3592476"/>
            <a:ext cx="2992180" cy="2033477"/>
          </a:xfrm>
          <a:prstGeom prst="rect">
            <a:avLst/>
          </a:prstGeom>
          <a:noFill/>
          <a:ln>
            <a:noFill/>
          </a:ln>
        </p:spPr>
      </p:pic>
    </p:spTree>
    <p:extLst>
      <p:ext uri="{BB962C8B-B14F-4D97-AF65-F5344CB8AC3E}">
        <p14:creationId xmlns:p14="http://schemas.microsoft.com/office/powerpoint/2010/main" val="32975450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2132A60-EC71-4C40-86FE-6DA14ACC3CE4}"/>
              </a:ext>
            </a:extLst>
          </p:cNvPr>
          <p:cNvSpPr>
            <a:spLocks noGrp="1"/>
          </p:cNvSpPr>
          <p:nvPr>
            <p:ph type="subTitle" idx="1"/>
          </p:nvPr>
        </p:nvSpPr>
        <p:spPr>
          <a:xfrm>
            <a:off x="87284" y="957003"/>
            <a:ext cx="8940338" cy="5043747"/>
          </a:xfrm>
        </p:spPr>
        <p:txBody>
          <a:bodyPr/>
          <a:lstStyle/>
          <a:p>
            <a:endParaRPr lang="en-US" dirty="0"/>
          </a:p>
        </p:txBody>
      </p:sp>
      <p:graphicFrame>
        <p:nvGraphicFramePr>
          <p:cNvPr id="4" name="Diagram 3">
            <a:extLst>
              <a:ext uri="{FF2B5EF4-FFF2-40B4-BE49-F238E27FC236}">
                <a16:creationId xmlns:a16="http://schemas.microsoft.com/office/drawing/2014/main" xmlns="" id="{3E04E360-6056-4260-B0DD-AAC56B6865F0}"/>
              </a:ext>
            </a:extLst>
          </p:cNvPr>
          <p:cNvGraphicFramePr/>
          <p:nvPr>
            <p:extLst/>
          </p:nvPr>
        </p:nvGraphicFramePr>
        <p:xfrm>
          <a:off x="116378" y="1077654"/>
          <a:ext cx="8911244" cy="48233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03208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xmlns="" id="{EA122C50-64FD-43E5-8BBB-29A6022BF0D0}"/>
              </a:ext>
            </a:extLst>
          </p:cNvPr>
          <p:cNvGraphicFramePr/>
          <p:nvPr>
            <p:extLst/>
          </p:nvPr>
        </p:nvGraphicFramePr>
        <p:xfrm>
          <a:off x="0" y="1019349"/>
          <a:ext cx="8942417" cy="49814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14317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xmlns="" id="{EA122C50-64FD-43E5-8BBB-29A6022BF0D0}"/>
              </a:ext>
            </a:extLst>
          </p:cNvPr>
          <p:cNvGraphicFramePr/>
          <p:nvPr>
            <p:extLst/>
          </p:nvPr>
        </p:nvGraphicFramePr>
        <p:xfrm>
          <a:off x="201584" y="1028700"/>
          <a:ext cx="8740833"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349584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xmlns="" id="{EA122C50-64FD-43E5-8BBB-29A6022BF0D0}"/>
              </a:ext>
            </a:extLst>
          </p:cNvPr>
          <p:cNvGraphicFramePr/>
          <p:nvPr>
            <p:extLst>
              <p:ext uri="{D42A27DB-BD31-4B8C-83A1-F6EECF244321}">
                <p14:modId xmlns:p14="http://schemas.microsoft.com/office/powerpoint/2010/main" val="190674415"/>
              </p:ext>
            </p:extLst>
          </p:nvPr>
        </p:nvGraphicFramePr>
        <p:xfrm>
          <a:off x="201584" y="1028700"/>
          <a:ext cx="8740833" cy="4972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90924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F423C3-B680-42EF-9239-45A2768EBC9D}"/>
              </a:ext>
            </a:extLst>
          </p:cNvPr>
          <p:cNvSpPr>
            <a:spLocks noGrp="1"/>
          </p:cNvSpPr>
          <p:nvPr>
            <p:ph type="ctrTitle"/>
          </p:nvPr>
        </p:nvSpPr>
        <p:spPr>
          <a:xfrm>
            <a:off x="808074" y="1204608"/>
            <a:ext cx="6858000" cy="601598"/>
          </a:xfrm>
        </p:spPr>
        <p:txBody>
          <a:bodyPr>
            <a:normAutofit fontScale="90000"/>
          </a:bodyPr>
          <a:lstStyle/>
          <a:p>
            <a:r>
              <a:rPr lang="en-US" dirty="0"/>
              <a:t>Key Activities </a:t>
            </a:r>
          </a:p>
        </p:txBody>
      </p:sp>
      <p:sp>
        <p:nvSpPr>
          <p:cNvPr id="3" name="Subtitle 2">
            <a:extLst>
              <a:ext uri="{FF2B5EF4-FFF2-40B4-BE49-F238E27FC236}">
                <a16:creationId xmlns:a16="http://schemas.microsoft.com/office/drawing/2014/main" xmlns="" id="{3C26CF03-3845-4423-A023-6419AB4CCB8D}"/>
              </a:ext>
            </a:extLst>
          </p:cNvPr>
          <p:cNvSpPr>
            <a:spLocks noGrp="1"/>
          </p:cNvSpPr>
          <p:nvPr>
            <p:ph type="subTitle" idx="1"/>
          </p:nvPr>
        </p:nvSpPr>
        <p:spPr>
          <a:xfrm>
            <a:off x="159488" y="2149105"/>
            <a:ext cx="8803758" cy="3724055"/>
          </a:xfrm>
        </p:spPr>
        <p:txBody>
          <a:bodyPr>
            <a:normAutofit fontScale="70000" lnSpcReduction="20000"/>
          </a:bodyPr>
          <a:lstStyle/>
          <a:p>
            <a:pPr marL="257175" indent="-257175" algn="l">
              <a:buFont typeface="Arial" panose="020B0604020202020204" pitchFamily="34" charset="0"/>
              <a:buChar char="•"/>
            </a:pPr>
            <a:r>
              <a:rPr lang="en-US" dirty="0"/>
              <a:t>Procure and install OMS equipment</a:t>
            </a:r>
          </a:p>
          <a:p>
            <a:pPr algn="l"/>
            <a:endParaRPr lang="en-US" dirty="0"/>
          </a:p>
          <a:p>
            <a:pPr marL="257175" indent="-257175" algn="l">
              <a:buFont typeface="Arial" panose="020B0604020202020204" pitchFamily="34" charset="0"/>
              <a:buChar char="•"/>
            </a:pPr>
            <a:r>
              <a:rPr lang="en-US" dirty="0"/>
              <a:t>Strengthen of Institutional human capacity </a:t>
            </a:r>
          </a:p>
          <a:p>
            <a:pPr algn="l"/>
            <a:endParaRPr lang="en-US" dirty="0"/>
          </a:p>
          <a:p>
            <a:pPr marL="257175" indent="-257175" algn="l">
              <a:buFont typeface="Arial" panose="020B0604020202020204" pitchFamily="34" charset="0"/>
              <a:buChar char="•"/>
            </a:pPr>
            <a:r>
              <a:rPr lang="en-US" dirty="0"/>
              <a:t> Formation of </a:t>
            </a:r>
            <a:r>
              <a:rPr lang="x-none" dirty="0"/>
              <a:t>partnerships between Regional Meteorological</a:t>
            </a:r>
            <a:r>
              <a:rPr lang="en-US" dirty="0"/>
              <a:t>Centre</a:t>
            </a:r>
          </a:p>
          <a:p>
            <a:pPr algn="l"/>
            <a:endParaRPr lang="en-US" dirty="0"/>
          </a:p>
          <a:p>
            <a:pPr marL="257175" indent="-257175" algn="l">
              <a:buFont typeface="Arial" panose="020B0604020202020204" pitchFamily="34" charset="0"/>
              <a:buChar char="•"/>
            </a:pPr>
            <a:r>
              <a:rPr lang="x-none" dirty="0"/>
              <a:t>Establish partnerships between </a:t>
            </a:r>
            <a:r>
              <a:rPr lang="en-US" dirty="0"/>
              <a:t>stakeholders</a:t>
            </a:r>
            <a:r>
              <a:rPr lang="x-none" dirty="0"/>
              <a:t>, Regional and International Oceanographic Centres</a:t>
            </a:r>
            <a:endParaRPr lang="en-US" dirty="0"/>
          </a:p>
          <a:p>
            <a:pPr algn="l"/>
            <a:endParaRPr lang="en-US" dirty="0"/>
          </a:p>
          <a:p>
            <a:pPr marL="257175" indent="-257175" algn="l">
              <a:buFont typeface="Arial" panose="020B0604020202020204" pitchFamily="34" charset="0"/>
              <a:buChar char="•"/>
            </a:pPr>
            <a:r>
              <a:rPr lang="x-none" dirty="0"/>
              <a:t>Develop communications, transmission and data exchange interventions</a:t>
            </a:r>
            <a:endParaRPr lang="en-US" dirty="0"/>
          </a:p>
          <a:p>
            <a:pPr marL="257175" indent="-257175" algn="l">
              <a:buFont typeface="Arial" panose="020B0604020202020204" pitchFamily="34" charset="0"/>
              <a:buChar char="•"/>
            </a:pPr>
            <a:endParaRPr lang="en-US" dirty="0"/>
          </a:p>
          <a:p>
            <a:pPr algn="l"/>
            <a:endParaRPr lang="en-US" dirty="0"/>
          </a:p>
        </p:txBody>
      </p:sp>
    </p:spTree>
    <p:extLst>
      <p:ext uri="{BB962C8B-B14F-4D97-AF65-F5344CB8AC3E}">
        <p14:creationId xmlns:p14="http://schemas.microsoft.com/office/powerpoint/2010/main" val="2314963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6641E5-0E76-471B-A831-6EEF34A2F91A}"/>
              </a:ext>
            </a:extLst>
          </p:cNvPr>
          <p:cNvSpPr>
            <a:spLocks noGrp="1"/>
          </p:cNvSpPr>
          <p:nvPr>
            <p:ph type="ctrTitle"/>
          </p:nvPr>
        </p:nvSpPr>
        <p:spPr>
          <a:xfrm>
            <a:off x="863895" y="1108915"/>
            <a:ext cx="6858000" cy="713240"/>
          </a:xfrm>
        </p:spPr>
        <p:txBody>
          <a:bodyPr>
            <a:normAutofit fontScale="90000"/>
          </a:bodyPr>
          <a:lstStyle/>
          <a:p>
            <a:r>
              <a:rPr lang="en-US" dirty="0"/>
              <a:t>Key Activities Cont.  </a:t>
            </a:r>
          </a:p>
        </p:txBody>
      </p:sp>
      <p:sp>
        <p:nvSpPr>
          <p:cNvPr id="3" name="Subtitle 2">
            <a:extLst>
              <a:ext uri="{FF2B5EF4-FFF2-40B4-BE49-F238E27FC236}">
                <a16:creationId xmlns:a16="http://schemas.microsoft.com/office/drawing/2014/main" xmlns="" id="{BEDA5C7E-1FCA-445E-B17A-85C1C20B410E}"/>
              </a:ext>
            </a:extLst>
          </p:cNvPr>
          <p:cNvSpPr>
            <a:spLocks noGrp="1"/>
          </p:cNvSpPr>
          <p:nvPr>
            <p:ph type="subTitle" idx="1"/>
          </p:nvPr>
        </p:nvSpPr>
        <p:spPr>
          <a:xfrm>
            <a:off x="271131" y="1989618"/>
            <a:ext cx="8731988" cy="3604438"/>
          </a:xfrm>
        </p:spPr>
        <p:txBody>
          <a:bodyPr>
            <a:normAutofit fontScale="70000" lnSpcReduction="20000"/>
          </a:bodyPr>
          <a:lstStyle/>
          <a:p>
            <a:pPr marL="257175" indent="-257175" algn="l">
              <a:buFont typeface="Arial" panose="020B0604020202020204" pitchFamily="34" charset="0"/>
              <a:buChar char="•"/>
            </a:pPr>
            <a:r>
              <a:rPr lang="en-US" dirty="0"/>
              <a:t>A</a:t>
            </a:r>
            <a:r>
              <a:rPr lang="x-none" dirty="0"/>
              <a:t>ssessments of community assets (infrastructure and ecosystems)</a:t>
            </a:r>
            <a:endParaRPr lang="en-US" dirty="0"/>
          </a:p>
          <a:p>
            <a:pPr algn="l"/>
            <a:endParaRPr lang="en-US" dirty="0"/>
          </a:p>
          <a:p>
            <a:pPr marL="257175" indent="-257175" algn="l">
              <a:buFont typeface="Arial" panose="020B0604020202020204" pitchFamily="34" charset="0"/>
              <a:buChar char="•"/>
            </a:pPr>
            <a:r>
              <a:rPr lang="en-US" dirty="0"/>
              <a:t>D</a:t>
            </a:r>
            <a:r>
              <a:rPr lang="x-none" dirty="0"/>
              <a:t>evelop a decision support tool</a:t>
            </a:r>
            <a:r>
              <a:rPr lang="en-US" dirty="0"/>
              <a:t> for </a:t>
            </a:r>
            <a:r>
              <a:rPr lang="x-none" dirty="0"/>
              <a:t>government decision</a:t>
            </a:r>
            <a:endParaRPr lang="en-US" dirty="0"/>
          </a:p>
          <a:p>
            <a:pPr algn="l"/>
            <a:endParaRPr lang="en-US" dirty="0"/>
          </a:p>
          <a:p>
            <a:pPr marL="257175" indent="-257175" algn="l">
              <a:buFont typeface="Arial" panose="020B0604020202020204" pitchFamily="34" charset="0"/>
              <a:buChar char="•"/>
            </a:pPr>
            <a:r>
              <a:rPr lang="x-none" dirty="0"/>
              <a:t>Develop specific EbA guidance manual to support construction of ecosystem based interventions</a:t>
            </a:r>
            <a:endParaRPr lang="en-US" dirty="0"/>
          </a:p>
          <a:p>
            <a:pPr algn="l"/>
            <a:endParaRPr lang="en-US" dirty="0"/>
          </a:p>
          <a:p>
            <a:pPr marL="257175" indent="-257175" algn="l">
              <a:buFont typeface="Arial" panose="020B0604020202020204" pitchFamily="34" charset="0"/>
              <a:buChar char="•"/>
            </a:pPr>
            <a:r>
              <a:rPr lang="en-US" dirty="0"/>
              <a:t>Public awareness rising on climate change impacts and </a:t>
            </a:r>
            <a:r>
              <a:rPr lang="en-US" dirty="0" err="1"/>
              <a:t>adatations</a:t>
            </a:r>
            <a:endParaRPr lang="en-US" dirty="0"/>
          </a:p>
          <a:p>
            <a:pPr algn="l"/>
            <a:endParaRPr lang="en-US" dirty="0"/>
          </a:p>
          <a:p>
            <a:pPr marL="257175" indent="-257175" algn="l">
              <a:buFont typeface="Arial" panose="020B0604020202020204" pitchFamily="34" charset="0"/>
              <a:buChar char="•"/>
            </a:pPr>
            <a:r>
              <a:rPr lang="en-US" dirty="0"/>
              <a:t>Develop strategies for alternative livelihoods</a:t>
            </a:r>
          </a:p>
        </p:txBody>
      </p:sp>
    </p:spTree>
    <p:extLst>
      <p:ext uri="{BB962C8B-B14F-4D97-AF65-F5344CB8AC3E}">
        <p14:creationId xmlns:p14="http://schemas.microsoft.com/office/powerpoint/2010/main" val="8227029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45659" y="4572000"/>
            <a:ext cx="5293730" cy="1964266"/>
          </a:xfrm>
          <a:prstGeom prst="rect">
            <a:avLst/>
          </a:prstGeom>
          <a:solidFill>
            <a:srgbClr val="5E4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b="1" dirty="0">
                <a:solidFill>
                  <a:srgbClr val="FFFFFF"/>
                </a:solidFill>
                <a:latin typeface="Arial" pitchFamily="34" charset="0"/>
                <a:cs typeface="Arial" pitchFamily="34" charset="0"/>
              </a:rPr>
              <a:t>The Sierra Leone Context </a:t>
            </a:r>
          </a:p>
        </p:txBody>
      </p:sp>
      <p:pic>
        <p:nvPicPr>
          <p:cNvPr id="4" name="Picture 3" descr="Macintosh HD:Users:SasAir:Desktop:Kono Farm.jpg">
            <a:extLst>
              <a:ext uri="{FF2B5EF4-FFF2-40B4-BE49-F238E27FC236}">
                <a16:creationId xmlns:a16="http://schemas.microsoft.com/office/drawing/2014/main" xmlns="" id="{B8960351-9CF0-4090-8E3E-831027753F85}"/>
              </a:ext>
            </a:extLst>
          </p:cNvPr>
          <p:cNvPicPr/>
          <p:nvPr/>
        </p:nvPicPr>
        <p:blipFill rotWithShape="1">
          <a:blip r:embed="rId2" cstate="print">
            <a:extLst>
              <a:ext uri="{28A0092B-C50C-407E-A947-70E740481C1C}">
                <a14:useLocalDpi xmlns:a14="http://schemas.microsoft.com/office/drawing/2010/main" val="0"/>
              </a:ext>
            </a:extLst>
          </a:blip>
          <a:srcRect l="13971" r="-3" b="-3"/>
          <a:stretch/>
        </p:blipFill>
        <p:spPr bwMode="auto">
          <a:xfrm>
            <a:off x="245660" y="313344"/>
            <a:ext cx="5293729" cy="4107392"/>
          </a:xfrm>
          <a:prstGeom prst="rect">
            <a:avLst/>
          </a:prstGeom>
          <a:noFill/>
        </p:spPr>
      </p:pic>
      <p:sp>
        <p:nvSpPr>
          <p:cNvPr id="11" name="Rectangle 10">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686922" y="321732"/>
            <a:ext cx="3152278" cy="6070550"/>
          </a:xfrm>
        </p:spPr>
        <p:txBody>
          <a:bodyPr anchor="ctr">
            <a:normAutofit fontScale="92500" lnSpcReduction="10000"/>
          </a:bodyPr>
          <a:lstStyle/>
          <a:p>
            <a:pPr>
              <a:lnSpc>
                <a:spcPct val="90000"/>
              </a:lnSpc>
            </a:pPr>
            <a:r>
              <a:rPr lang="en-US" sz="1700" dirty="0">
                <a:solidFill>
                  <a:srgbClr val="FFFFFF"/>
                </a:solidFill>
                <a:latin typeface="Arial" panose="020B0604020202020204" pitchFamily="34" charset="0"/>
                <a:cs typeface="Arial" pitchFamily="34" charset="0"/>
              </a:rPr>
              <a:t>Sierra Leone is  endowed with natural resources that can be used for the benefit of all. </a:t>
            </a:r>
          </a:p>
          <a:p>
            <a:pPr>
              <a:lnSpc>
                <a:spcPct val="90000"/>
              </a:lnSpc>
            </a:pPr>
            <a:r>
              <a:rPr lang="en-US" sz="1700" dirty="0">
                <a:solidFill>
                  <a:srgbClr val="FFFFFF"/>
                </a:solidFill>
                <a:latin typeface="Arial" panose="020B0604020202020204" pitchFamily="34" charset="0"/>
                <a:cs typeface="Arial" pitchFamily="34" charset="0"/>
              </a:rPr>
              <a:t>The vast majority of people rely on natural resources for their livelihoods but these face a host of different pressures including internal and external shocks. </a:t>
            </a:r>
          </a:p>
          <a:p>
            <a:pPr>
              <a:lnSpc>
                <a:spcPct val="90000"/>
              </a:lnSpc>
            </a:pPr>
            <a:r>
              <a:rPr lang="en-GB" sz="1700" dirty="0">
                <a:solidFill>
                  <a:srgbClr val="FFFFFF"/>
                </a:solidFill>
                <a:latin typeface="Arial" panose="020B0604020202020204" pitchFamily="34" charset="0"/>
                <a:cs typeface="Arial" panose="020B0604020202020204" pitchFamily="34" charset="0"/>
              </a:rPr>
              <a:t>High youth population confronted with series of economic and social challenges and high incidences of extreme poverty.</a:t>
            </a:r>
            <a:endParaRPr lang="en-US" sz="1700" dirty="0">
              <a:solidFill>
                <a:srgbClr val="FFFFFF"/>
              </a:solidFill>
              <a:latin typeface="Arial" panose="020B0604020202020204" pitchFamily="34" charset="0"/>
              <a:cs typeface="Arial" pitchFamily="34" charset="0"/>
            </a:endParaRPr>
          </a:p>
          <a:p>
            <a:pPr>
              <a:lnSpc>
                <a:spcPct val="90000"/>
              </a:lnSpc>
            </a:pPr>
            <a:r>
              <a:rPr lang="en-US" sz="1700" dirty="0">
                <a:solidFill>
                  <a:srgbClr val="FFFFFF"/>
                </a:solidFill>
                <a:latin typeface="Arial" panose="020B0604020202020204" pitchFamily="34" charset="0"/>
                <a:cs typeface="Arial" pitchFamily="34" charset="0"/>
              </a:rPr>
              <a:t>Highly vulnerable to climate change and disasters, with weak institutional capacities.</a:t>
            </a:r>
          </a:p>
          <a:p>
            <a:pPr>
              <a:lnSpc>
                <a:spcPct val="90000"/>
              </a:lnSpc>
            </a:pPr>
            <a:r>
              <a:rPr lang="en-US" sz="1700" dirty="0">
                <a:solidFill>
                  <a:srgbClr val="FFFFFF"/>
                </a:solidFill>
                <a:latin typeface="Arial" panose="020B0604020202020204" pitchFamily="34" charset="0"/>
                <a:cs typeface="Arial" pitchFamily="34" charset="0"/>
              </a:rPr>
              <a:t> To address these vulnerabilities and foster inclusive growth and resilience the IGSE cluster has a vision which is geared towards addressing the above mentioned challenges.</a:t>
            </a:r>
            <a:r>
              <a:rPr lang="en-GB" sz="1700" dirty="0">
                <a:solidFill>
                  <a:srgbClr val="FFFFFF"/>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86981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261E55-5D83-4196-81B7-CEA66F52210B}"/>
              </a:ext>
            </a:extLst>
          </p:cNvPr>
          <p:cNvSpPr>
            <a:spLocks noGrp="1"/>
          </p:cNvSpPr>
          <p:nvPr>
            <p:ph type="ctrTitle"/>
          </p:nvPr>
        </p:nvSpPr>
        <p:spPr>
          <a:xfrm>
            <a:off x="1143000" y="1699023"/>
            <a:ext cx="6858000" cy="960446"/>
          </a:xfrm>
        </p:spPr>
        <p:txBody>
          <a:bodyPr/>
          <a:lstStyle/>
          <a:p>
            <a:r>
              <a:rPr lang="en-US" dirty="0"/>
              <a:t>Project accomplishments</a:t>
            </a:r>
          </a:p>
        </p:txBody>
      </p:sp>
      <p:sp>
        <p:nvSpPr>
          <p:cNvPr id="3" name="Subtitle 2">
            <a:extLst>
              <a:ext uri="{FF2B5EF4-FFF2-40B4-BE49-F238E27FC236}">
                <a16:creationId xmlns:a16="http://schemas.microsoft.com/office/drawing/2014/main" xmlns="" id="{82D81170-71C9-4E9D-A00E-566322FFAA8C}"/>
              </a:ext>
            </a:extLst>
          </p:cNvPr>
          <p:cNvSpPr>
            <a:spLocks noGrp="1"/>
          </p:cNvSpPr>
          <p:nvPr>
            <p:ph type="subTitle" idx="1"/>
          </p:nvPr>
        </p:nvSpPr>
        <p:spPr>
          <a:xfrm>
            <a:off x="382773" y="2779086"/>
            <a:ext cx="7618228" cy="2021515"/>
          </a:xfrm>
        </p:spPr>
        <p:txBody>
          <a:bodyPr/>
          <a:lstStyle/>
          <a:p>
            <a:endParaRPr lang="en-US" dirty="0"/>
          </a:p>
        </p:txBody>
      </p:sp>
      <p:graphicFrame>
        <p:nvGraphicFramePr>
          <p:cNvPr id="4" name="Diagram 3">
            <a:extLst>
              <a:ext uri="{FF2B5EF4-FFF2-40B4-BE49-F238E27FC236}">
                <a16:creationId xmlns:a16="http://schemas.microsoft.com/office/drawing/2014/main" xmlns="" id="{AFE819EB-177D-467C-8AF4-0611EF6EB241}"/>
              </a:ext>
            </a:extLst>
          </p:cNvPr>
          <p:cNvGraphicFramePr/>
          <p:nvPr>
            <p:extLst/>
          </p:nvPr>
        </p:nvGraphicFramePr>
        <p:xfrm>
          <a:off x="1524000" y="2779085"/>
          <a:ext cx="6096000" cy="26819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64127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A0E0B34-19D2-40DD-88C8-C66DFB008D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1"/>
          <p:cNvSpPr txBox="1">
            <a:spLocks/>
          </p:cNvSpPr>
          <p:nvPr/>
        </p:nvSpPr>
        <p:spPr bwMode="auto">
          <a:xfrm>
            <a:off x="1377416" y="2908300"/>
            <a:ext cx="6389168" cy="1358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2800" b="1" i="0">
                <a:solidFill>
                  <a:srgbClr val="003399"/>
                </a:solidFill>
                <a:latin typeface="Myriad Pro"/>
                <a:ea typeface="ＭＳ Ｐゴシック" charset="-128"/>
                <a:cs typeface="ＭＳ Ｐゴシック" charset="-128"/>
              </a:defRPr>
            </a:lvl1pPr>
            <a:lvl2pPr marL="742950" indent="-285750" algn="l" rtl="0" eaLnBrk="0" fontAlgn="base" hangingPunct="0">
              <a:spcBef>
                <a:spcPct val="20000"/>
              </a:spcBef>
              <a:spcAft>
                <a:spcPct val="0"/>
              </a:spcAft>
              <a:buChar char="–"/>
              <a:defRPr sz="4000">
                <a:solidFill>
                  <a:schemeClr val="tx1"/>
                </a:solidFill>
                <a:latin typeface="Myriad Pro"/>
                <a:ea typeface="ＭＳ Ｐゴシック" charset="-128"/>
              </a:defRPr>
            </a:lvl2pPr>
            <a:lvl3pPr marL="1143000" indent="-228600" algn="l" rtl="0" eaLnBrk="0" fontAlgn="base" hangingPunct="0">
              <a:spcBef>
                <a:spcPct val="20000"/>
              </a:spcBef>
              <a:spcAft>
                <a:spcPct val="0"/>
              </a:spcAft>
              <a:buChar char="•"/>
              <a:defRPr sz="4000">
                <a:solidFill>
                  <a:schemeClr val="tx1"/>
                </a:solidFill>
                <a:latin typeface="Myriad Pro"/>
                <a:ea typeface="ＭＳ Ｐゴシック" charset="-128"/>
              </a:defRPr>
            </a:lvl3pPr>
            <a:lvl4pPr marL="1600200" indent="-228600" algn="l" rtl="0" eaLnBrk="0" fontAlgn="base" hangingPunct="0">
              <a:spcBef>
                <a:spcPct val="20000"/>
              </a:spcBef>
              <a:spcAft>
                <a:spcPct val="0"/>
              </a:spcAft>
              <a:buChar char="–"/>
              <a:defRPr sz="4000">
                <a:solidFill>
                  <a:schemeClr val="tx1"/>
                </a:solidFill>
                <a:latin typeface="Myriad Pro"/>
                <a:ea typeface="ＭＳ Ｐゴシック" charset="-128"/>
              </a:defRPr>
            </a:lvl4pPr>
            <a:lvl5pPr marL="2057400" indent="-228600" algn="l" rtl="0" eaLnBrk="0" fontAlgn="base" hangingPunct="0">
              <a:spcBef>
                <a:spcPct val="20000"/>
              </a:spcBef>
              <a:spcAft>
                <a:spcPct val="0"/>
              </a:spcAft>
              <a:buChar char="»"/>
              <a:defRPr sz="4000">
                <a:solidFill>
                  <a:schemeClr val="tx1"/>
                </a:solidFill>
                <a:latin typeface="Myriad Pro"/>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US" sz="6000" dirty="0">
                <a:solidFill>
                  <a:srgbClr val="002060"/>
                </a:solidFill>
                <a:latin typeface="Arial" panose="020B0604020202020204" pitchFamily="34" charset="0"/>
                <a:ea typeface="ＭＳ Ｐゴシック" charset="0"/>
                <a:cs typeface="Arial" panose="020B0604020202020204" pitchFamily="34" charset="0"/>
              </a:rPr>
              <a:t>THANK YOU </a:t>
            </a:r>
          </a:p>
        </p:txBody>
      </p:sp>
      <p:sp>
        <p:nvSpPr>
          <p:cNvPr id="6" name="TextBox 5"/>
          <p:cNvSpPr txBox="1"/>
          <p:nvPr/>
        </p:nvSpPr>
        <p:spPr>
          <a:xfrm>
            <a:off x="218964" y="6426327"/>
            <a:ext cx="8706071" cy="430887"/>
          </a:xfrm>
          <a:prstGeom prst="rect">
            <a:avLst/>
          </a:prstGeom>
          <a:solidFill>
            <a:schemeClr val="bg1">
              <a:alpha val="39000"/>
            </a:schemeClr>
          </a:solidFill>
        </p:spPr>
        <p:txBody>
          <a:bodyPr wrap="square" rtlCol="0">
            <a:spAutoFit/>
          </a:bodyPr>
          <a:lstStyle/>
          <a:p>
            <a:r>
              <a:rPr lang="en-US" dirty="0">
                <a:solidFill>
                  <a:srgbClr val="FF0000"/>
                </a:solidFill>
              </a:rPr>
              <a:t>Photo credits:  All IGSE Staff</a:t>
            </a:r>
          </a:p>
          <a:p>
            <a:endParaRPr lang="en-US" sz="400" dirty="0"/>
          </a:p>
        </p:txBody>
      </p:sp>
    </p:spTree>
    <p:extLst>
      <p:ext uri="{BB962C8B-B14F-4D97-AF65-F5344CB8AC3E}">
        <p14:creationId xmlns:p14="http://schemas.microsoft.com/office/powerpoint/2010/main" val="10639516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xmlns="" id="{876248C8-0720-48AB-91BA-5F530BB41E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6569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99594CE9-381B-4281-A029-F09BAA9B070F}"/>
              </a:ext>
            </a:extLst>
          </p:cNvPr>
          <p:cNvSpPr>
            <a:spLocks noGrp="1"/>
          </p:cNvSpPr>
          <p:nvPr>
            <p:ph type="title"/>
          </p:nvPr>
        </p:nvSpPr>
        <p:spPr>
          <a:xfrm>
            <a:off x="946403" y="545676"/>
            <a:ext cx="7393787" cy="1325562"/>
          </a:xfrm>
        </p:spPr>
        <p:txBody>
          <a:bodyPr vert="horz" lIns="91440" tIns="45720" rIns="91440" bIns="45720" rtlCol="0">
            <a:normAutofit/>
          </a:bodyPr>
          <a:lstStyle/>
          <a:p>
            <a:pPr>
              <a:lnSpc>
                <a:spcPct val="90000"/>
              </a:lnSpc>
            </a:pPr>
            <a:r>
              <a:rPr lang="en-US" sz="4100" b="1" kern="1200" dirty="0">
                <a:latin typeface="+mj-lt"/>
                <a:ea typeface="+mj-ea"/>
                <a:cs typeface="+mj-cs"/>
              </a:rPr>
              <a:t>Inclusive Growth and Sustainable Environment (IGSE)Cluster.</a:t>
            </a:r>
            <a:endParaRPr lang="en-US" sz="4100" kern="1200" dirty="0">
              <a:latin typeface="+mj-lt"/>
              <a:ea typeface="+mj-ea"/>
              <a:cs typeface="+mj-cs"/>
            </a:endParaRPr>
          </a:p>
        </p:txBody>
      </p:sp>
      <p:sp>
        <p:nvSpPr>
          <p:cNvPr id="41" name="Rectangle 40">
            <a:extLst>
              <a:ext uri="{FF2B5EF4-FFF2-40B4-BE49-F238E27FC236}">
                <a16:creationId xmlns:a16="http://schemas.microsoft.com/office/drawing/2014/main" xmlns="" id="{523BEDA7-D0B8-4802-8168-92452653BC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85800" cy="6858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xmlns="" id="{D2EFF34B-7B1A-4F9D-8CEE-A40962BC7C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822793" y="0"/>
            <a:ext cx="342900" cy="6858000"/>
          </a:xfrm>
          <a:prstGeom prst="rect">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25" name="Content Placeholder 2">
            <a:extLst>
              <a:ext uri="{FF2B5EF4-FFF2-40B4-BE49-F238E27FC236}">
                <a16:creationId xmlns:a16="http://schemas.microsoft.com/office/drawing/2014/main" xmlns="" id="{138A37A7-D019-49F3-8AFE-AD8FB7D2A164}"/>
              </a:ext>
            </a:extLst>
          </p:cNvPr>
          <p:cNvGraphicFramePr>
            <a:graphicFrameLocks noGrp="1"/>
          </p:cNvGraphicFramePr>
          <p:nvPr>
            <p:ph idx="1"/>
            <p:extLst>
              <p:ext uri="{D42A27DB-BD31-4B8C-83A1-F6EECF244321}">
                <p14:modId xmlns:p14="http://schemas.microsoft.com/office/powerpoint/2010/main" val="2418274095"/>
              </p:ext>
            </p:extLst>
          </p:nvPr>
        </p:nvGraphicFramePr>
        <p:xfrm>
          <a:off x="946547" y="2207418"/>
          <a:ext cx="7393643" cy="43457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09603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1490" y="365125"/>
            <a:ext cx="3840085" cy="1692794"/>
          </a:xfrm>
        </p:spPr>
        <p:txBody>
          <a:bodyPr vert="horz" lIns="91440" tIns="45720" rIns="91440" bIns="45720" rtlCol="0">
            <a:normAutofit/>
          </a:bodyPr>
          <a:lstStyle/>
          <a:p>
            <a:pPr>
              <a:lnSpc>
                <a:spcPct val="90000"/>
              </a:lnSpc>
            </a:pPr>
            <a:r>
              <a:rPr lang="en-US" sz="2800" b="1"/>
              <a:t>Inclusive Growth and Sustainable Environment (IGSE)Cluster.</a:t>
            </a:r>
          </a:p>
        </p:txBody>
      </p:sp>
      <p:cxnSp>
        <p:nvCxnSpPr>
          <p:cNvPr id="48" name="Straight Arrow Connector 43">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xmlns="" id="{B2E1E855-38B2-4440-91EB-1EEF6A6C93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840" r="16419" b="-1"/>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graphicFrame>
        <p:nvGraphicFramePr>
          <p:cNvPr id="14" name="Subtitle 2">
            <a:extLst>
              <a:ext uri="{FF2B5EF4-FFF2-40B4-BE49-F238E27FC236}">
                <a16:creationId xmlns:a16="http://schemas.microsoft.com/office/drawing/2014/main" xmlns="" id="{B29C1EB1-3A03-45F7-AFCE-A361B002F427}"/>
              </a:ext>
            </a:extLst>
          </p:cNvPr>
          <p:cNvGraphicFramePr/>
          <p:nvPr>
            <p:extLst>
              <p:ext uri="{D42A27DB-BD31-4B8C-83A1-F6EECF244321}">
                <p14:modId xmlns:p14="http://schemas.microsoft.com/office/powerpoint/2010/main" val="1522711758"/>
              </p:ext>
            </p:extLst>
          </p:nvPr>
        </p:nvGraphicFramePr>
        <p:xfrm>
          <a:off x="491490" y="2575034"/>
          <a:ext cx="3840085" cy="34622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29692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CA5824-59CD-4451-A97E-256B8C2D3CCC}"/>
              </a:ext>
            </a:extLst>
          </p:cNvPr>
          <p:cNvSpPr>
            <a:spLocks noGrp="1"/>
          </p:cNvSpPr>
          <p:nvPr>
            <p:ph type="title"/>
          </p:nvPr>
        </p:nvSpPr>
        <p:spPr>
          <a:xfrm>
            <a:off x="0" y="74643"/>
            <a:ext cx="9144000" cy="944562"/>
          </a:xfrm>
          <a:solidFill>
            <a:srgbClr val="00B050"/>
          </a:solidFill>
        </p:spPr>
        <p:txBody>
          <a:bodyPr>
            <a:normAutofit/>
          </a:bodyPr>
          <a:lstStyle/>
          <a:p>
            <a:r>
              <a:rPr lang="en-US" sz="3200" dirty="0">
                <a:latin typeface="Arial" panose="020B0604020202020204" pitchFamily="34" charset="0"/>
                <a:cs typeface="Arial" panose="020B0604020202020204" pitchFamily="34" charset="0"/>
              </a:rPr>
              <a:t>Current GEF Funded Projects</a:t>
            </a:r>
          </a:p>
        </p:txBody>
      </p:sp>
      <p:sp>
        <p:nvSpPr>
          <p:cNvPr id="3" name="Content Placeholder 2">
            <a:extLst>
              <a:ext uri="{FF2B5EF4-FFF2-40B4-BE49-F238E27FC236}">
                <a16:creationId xmlns:a16="http://schemas.microsoft.com/office/drawing/2014/main" xmlns="" id="{7ECE4C63-8527-4A85-8814-7118F6D6FD40}"/>
              </a:ext>
            </a:extLst>
          </p:cNvPr>
          <p:cNvSpPr>
            <a:spLocks noGrp="1"/>
          </p:cNvSpPr>
          <p:nvPr>
            <p:ph idx="1"/>
          </p:nvPr>
        </p:nvSpPr>
        <p:spPr>
          <a:xfrm>
            <a:off x="228601" y="1019204"/>
            <a:ext cx="4724398" cy="5686396"/>
          </a:xfrm>
        </p:spPr>
        <p:txBody>
          <a:bodyPr>
            <a:normAutofit fontScale="25000" lnSpcReduction="20000"/>
          </a:bodyPr>
          <a:lstStyle/>
          <a:p>
            <a:pPr marL="0" indent="0">
              <a:buNone/>
            </a:pPr>
            <a:r>
              <a:rPr lang="en-US" sz="7200" b="1" dirty="0">
                <a:cs typeface="Arial" pitchFamily="34" charset="0"/>
              </a:rPr>
              <a:t>Project 1:</a:t>
            </a:r>
            <a:r>
              <a:rPr lang="en-US" sz="7200" dirty="0">
                <a:effectLst>
                  <a:outerShdw blurRad="38100" dist="38100" dir="2700000" algn="tl">
                    <a:srgbClr val="000000">
                      <a:alpha val="43137"/>
                    </a:srgbClr>
                  </a:outerShdw>
                </a:effectLst>
                <a:cs typeface="Arial" panose="020B0604020202020204" pitchFamily="34" charset="0"/>
              </a:rPr>
              <a:t> </a:t>
            </a:r>
            <a:r>
              <a:rPr lang="en-US" sz="7200" b="1" dirty="0"/>
              <a:t>Efficient Energy Production and Utilization of Charcoal.</a:t>
            </a:r>
          </a:p>
          <a:p>
            <a:pPr marL="0" indent="0">
              <a:buNone/>
            </a:pPr>
            <a:endParaRPr lang="en-US" sz="7200" b="1" dirty="0"/>
          </a:p>
          <a:p>
            <a:pPr marL="0" indent="0">
              <a:buNone/>
            </a:pPr>
            <a:r>
              <a:rPr lang="en-US" sz="7200" b="1" dirty="0">
                <a:cs typeface="Arial" pitchFamily="34" charset="0"/>
              </a:rPr>
              <a:t>Objective: </a:t>
            </a:r>
          </a:p>
          <a:p>
            <a:pPr marL="0" indent="0">
              <a:buNone/>
            </a:pPr>
            <a:r>
              <a:rPr lang="en-US" sz="7200" dirty="0">
                <a:cs typeface="Arial" pitchFamily="34" charset="0"/>
              </a:rPr>
              <a:t>The project seeks the reduction of Green House Gas [GHG] emissions in the rural household and industrial sectors of Sierra Leone through integrated and sustainable biomass resource production and utilization, and promotion of sustainable biomass energy technologies in Sierra Leone using market based approaches.</a:t>
            </a:r>
          </a:p>
          <a:p>
            <a:pPr marL="0" indent="0">
              <a:buNone/>
            </a:pPr>
            <a:endParaRPr lang="en-US" sz="7200" dirty="0">
              <a:cs typeface="Arial" pitchFamily="34" charset="0"/>
            </a:endParaRPr>
          </a:p>
          <a:p>
            <a:pPr marL="0" indent="0">
              <a:buNone/>
            </a:pPr>
            <a:r>
              <a:rPr lang="en-US" sz="7200" b="1" dirty="0">
                <a:cs typeface="Arial" pitchFamily="34" charset="0"/>
              </a:rPr>
              <a:t>Project Budget: </a:t>
            </a:r>
            <a:r>
              <a:rPr lang="en-US" sz="7200" dirty="0">
                <a:cs typeface="Arial" pitchFamily="34" charset="0"/>
              </a:rPr>
              <a:t>1,968,000 USD</a:t>
            </a:r>
          </a:p>
          <a:p>
            <a:pPr marL="0" indent="0">
              <a:buNone/>
            </a:pPr>
            <a:endParaRPr lang="en-US" sz="7200" dirty="0">
              <a:cs typeface="Arial" pitchFamily="34" charset="0"/>
            </a:endParaRPr>
          </a:p>
          <a:p>
            <a:pPr marL="0" indent="0">
              <a:buNone/>
            </a:pPr>
            <a:r>
              <a:rPr lang="en-US" sz="7200" b="1" dirty="0">
                <a:cs typeface="Arial" pitchFamily="34" charset="0"/>
              </a:rPr>
              <a:t>Project Duration: </a:t>
            </a:r>
            <a:r>
              <a:rPr lang="en-US" sz="7200" dirty="0">
                <a:cs typeface="Arial" pitchFamily="34" charset="0"/>
              </a:rPr>
              <a:t>3 years (2019 end of project)</a:t>
            </a:r>
          </a:p>
          <a:p>
            <a:pPr marL="0" indent="0">
              <a:buNone/>
            </a:pPr>
            <a:endParaRPr lang="en-US" sz="7200" dirty="0">
              <a:cs typeface="Arial" pitchFamily="34" charset="0"/>
            </a:endParaRPr>
          </a:p>
          <a:p>
            <a:pPr marL="0" indent="0">
              <a:buNone/>
            </a:pPr>
            <a:r>
              <a:rPr lang="en-US" sz="7200" b="1" dirty="0">
                <a:cs typeface="Arial" pitchFamily="34" charset="0"/>
              </a:rPr>
              <a:t>Project Location: </a:t>
            </a:r>
            <a:r>
              <a:rPr lang="en-US" sz="7200" dirty="0">
                <a:cs typeface="Arial" pitchFamily="34" charset="0"/>
              </a:rPr>
              <a:t>Sierra Leone</a:t>
            </a:r>
          </a:p>
          <a:p>
            <a:pPr marL="0" indent="0">
              <a:buNone/>
            </a:pPr>
            <a:endParaRPr lang="en-US" sz="7200" dirty="0">
              <a:cs typeface="Arial" pitchFamily="34" charset="0"/>
            </a:endParaRPr>
          </a:p>
          <a:p>
            <a:pPr marL="0" indent="0">
              <a:buNone/>
            </a:pPr>
            <a:r>
              <a:rPr lang="en-US" sz="7200" b="1" dirty="0">
                <a:cs typeface="Arial" pitchFamily="34" charset="0"/>
              </a:rPr>
              <a:t>Executing Agency: </a:t>
            </a:r>
            <a:r>
              <a:rPr lang="en-US" sz="7200" dirty="0">
                <a:cs typeface="Arial" pitchFamily="34" charset="0"/>
              </a:rPr>
              <a:t>Ministry of Energy</a:t>
            </a:r>
          </a:p>
          <a:p>
            <a:endParaRPr lang="en-US" sz="7200" dirty="0">
              <a:cs typeface="Arial" pitchFamily="34" charset="0"/>
            </a:endParaRPr>
          </a:p>
          <a:p>
            <a:pPr marL="0" indent="0">
              <a:buNone/>
            </a:pPr>
            <a:r>
              <a:rPr lang="en-US" sz="7200" b="1" dirty="0">
                <a:cs typeface="Arial" pitchFamily="34" charset="0"/>
              </a:rPr>
              <a:t>Implementation Modality: </a:t>
            </a:r>
            <a:r>
              <a:rPr lang="en-US" sz="7200" dirty="0">
                <a:cs typeface="Arial" pitchFamily="34" charset="0"/>
              </a:rPr>
              <a:t>Direct  Implementation  Modality.</a:t>
            </a:r>
          </a:p>
          <a:p>
            <a:endParaRPr lang="en-US" sz="7200" dirty="0">
              <a:cs typeface="Arial" pitchFamily="34" charset="0"/>
            </a:endParaRPr>
          </a:p>
          <a:p>
            <a:endParaRPr lang="en-US" sz="3300" dirty="0">
              <a:cs typeface="Arial" pitchFamily="34" charset="0"/>
            </a:endParaRPr>
          </a:p>
        </p:txBody>
      </p:sp>
      <p:pic>
        <p:nvPicPr>
          <p:cNvPr id="6" name="Picture 5">
            <a:extLst>
              <a:ext uri="{FF2B5EF4-FFF2-40B4-BE49-F238E27FC236}">
                <a16:creationId xmlns:a16="http://schemas.microsoft.com/office/drawing/2014/main" xmlns="" id="{DB534411-71A0-4AF8-9473-11A2BA3FF9FB}"/>
              </a:ext>
            </a:extLst>
          </p:cNvPr>
          <p:cNvPicPr>
            <a:picLocks noChangeAspect="1"/>
          </p:cNvPicPr>
          <p:nvPr/>
        </p:nvPicPr>
        <p:blipFill>
          <a:blip r:embed="rId2"/>
          <a:stretch>
            <a:fillRect/>
          </a:stretch>
        </p:blipFill>
        <p:spPr>
          <a:xfrm>
            <a:off x="5050836" y="1066800"/>
            <a:ext cx="3945117" cy="5257799"/>
          </a:xfrm>
          <a:prstGeom prst="rect">
            <a:avLst/>
          </a:prstGeom>
        </p:spPr>
      </p:pic>
    </p:spTree>
    <p:extLst>
      <p:ext uri="{BB962C8B-B14F-4D97-AF65-F5344CB8AC3E}">
        <p14:creationId xmlns:p14="http://schemas.microsoft.com/office/powerpoint/2010/main" val="1524311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CA5824-59CD-4451-A97E-256B8C2D3CCC}"/>
              </a:ext>
            </a:extLst>
          </p:cNvPr>
          <p:cNvSpPr>
            <a:spLocks noGrp="1"/>
          </p:cNvSpPr>
          <p:nvPr>
            <p:ph type="title"/>
          </p:nvPr>
        </p:nvSpPr>
        <p:spPr>
          <a:xfrm>
            <a:off x="0" y="74643"/>
            <a:ext cx="9144000" cy="944562"/>
          </a:xfrm>
          <a:solidFill>
            <a:srgbClr val="00B050"/>
          </a:solidFill>
        </p:spPr>
        <p:txBody>
          <a:bodyPr>
            <a:normAutofit/>
          </a:bodyPr>
          <a:lstStyle/>
          <a:p>
            <a:r>
              <a:rPr lang="en-US" sz="3200" dirty="0">
                <a:latin typeface="Arial" panose="020B0604020202020204" pitchFamily="34" charset="0"/>
                <a:cs typeface="Arial" panose="020B0604020202020204" pitchFamily="34" charset="0"/>
              </a:rPr>
              <a:t>COOKSTOVE PROJECT STATUS</a:t>
            </a:r>
          </a:p>
        </p:txBody>
      </p:sp>
      <p:sp>
        <p:nvSpPr>
          <p:cNvPr id="3" name="Content Placeholder 2">
            <a:extLst>
              <a:ext uri="{FF2B5EF4-FFF2-40B4-BE49-F238E27FC236}">
                <a16:creationId xmlns:a16="http://schemas.microsoft.com/office/drawing/2014/main" xmlns="" id="{7ECE4C63-8527-4A85-8814-7118F6D6FD40}"/>
              </a:ext>
            </a:extLst>
          </p:cNvPr>
          <p:cNvSpPr>
            <a:spLocks noGrp="1"/>
          </p:cNvSpPr>
          <p:nvPr>
            <p:ph idx="1"/>
          </p:nvPr>
        </p:nvSpPr>
        <p:spPr>
          <a:xfrm>
            <a:off x="228600" y="1019204"/>
            <a:ext cx="8610599" cy="5686396"/>
          </a:xfrm>
        </p:spPr>
        <p:txBody>
          <a:bodyPr>
            <a:normAutofit fontScale="62500" lnSpcReduction="20000"/>
          </a:bodyPr>
          <a:lstStyle/>
          <a:p>
            <a:pPr marL="0" indent="0">
              <a:buNone/>
            </a:pPr>
            <a:r>
              <a:rPr lang="en-GB" sz="2000" b="1" dirty="0"/>
              <a:t>Output1: Strengthening policy and institutional frameworks for the deployment of energy efficiency and biomass energy businesses.</a:t>
            </a:r>
          </a:p>
          <a:p>
            <a:pPr marL="0" indent="0">
              <a:buNone/>
            </a:pPr>
            <a:r>
              <a:rPr lang="en-GB" sz="2000" b="1" dirty="0"/>
              <a:t>Result</a:t>
            </a:r>
          </a:p>
          <a:p>
            <a:pPr lvl="1"/>
            <a:r>
              <a:rPr lang="en-US" sz="2000" dirty="0"/>
              <a:t>The Ministry of energy was supported to </a:t>
            </a:r>
            <a:r>
              <a:rPr lang="en-GB" sz="2000" dirty="0"/>
              <a:t>harmonization and update of the national energy policy and development of the renewable and energy efficiency policies.</a:t>
            </a:r>
          </a:p>
          <a:p>
            <a:pPr lvl="1"/>
            <a:endParaRPr lang="en-GB" sz="2000" dirty="0"/>
          </a:p>
          <a:p>
            <a:pPr marL="0" indent="0">
              <a:buNone/>
            </a:pPr>
            <a:r>
              <a:rPr lang="en-GB" sz="2000" b="1" dirty="0">
                <a:solidFill>
                  <a:schemeClr val="dk1"/>
                </a:solidFill>
              </a:rPr>
              <a:t>Output 2: Improved, more efficient production and efficient utilization of certified charcoal and cookstove </a:t>
            </a:r>
          </a:p>
          <a:p>
            <a:pPr marL="400050" lvl="1" indent="0">
              <a:buNone/>
            </a:pPr>
            <a:r>
              <a:rPr lang="en-GB" sz="2000" b="1" dirty="0"/>
              <a:t>Result</a:t>
            </a:r>
          </a:p>
          <a:p>
            <a:pPr lvl="1"/>
            <a:r>
              <a:rPr lang="en-GB" sz="2000" dirty="0"/>
              <a:t>Established 40 hectares of community-based forest  in Port </a:t>
            </a:r>
            <a:r>
              <a:rPr lang="en-GB" sz="2000" dirty="0" err="1"/>
              <a:t>Loko</a:t>
            </a:r>
            <a:r>
              <a:rPr lang="en-GB" sz="2000" dirty="0"/>
              <a:t> and Moyamba district for the production of certified charcoal as affordable, sustainable, renewable energy sources.</a:t>
            </a:r>
          </a:p>
          <a:p>
            <a:pPr lvl="1"/>
            <a:r>
              <a:rPr lang="en-US" sz="2000" dirty="0">
                <a:cs typeface="Arial" pitchFamily="34" charset="0"/>
              </a:rPr>
              <a:t>100 cookstoves in the four regions</a:t>
            </a:r>
            <a:r>
              <a:rPr lang="en-US" sz="2000" dirty="0"/>
              <a:t> were identify and train </a:t>
            </a:r>
            <a:r>
              <a:rPr lang="en-GB" sz="2000" dirty="0"/>
              <a:t>in cookstove fabrication, production and maintenance in the four regions of the country</a:t>
            </a:r>
          </a:p>
          <a:p>
            <a:pPr lvl="1"/>
            <a:r>
              <a:rPr lang="en-US" sz="2000" dirty="0"/>
              <a:t>Conduct Gender audit and training </a:t>
            </a:r>
          </a:p>
          <a:p>
            <a:pPr lvl="0"/>
            <a:r>
              <a:rPr lang="en-US" sz="2000" dirty="0"/>
              <a:t>The recruitment of Financial Engineering Expert provided support in the establishment of procedures and implementing arrangements of the grant which will facilitate an increased number of investments in improved, more efficient charcoal and improved cookstove production. </a:t>
            </a:r>
            <a:endParaRPr lang="x-none" sz="2000" dirty="0"/>
          </a:p>
          <a:p>
            <a:pPr lvl="1"/>
            <a:endParaRPr lang="en-US" sz="2000" dirty="0"/>
          </a:p>
          <a:p>
            <a:pPr marL="457200" lvl="1" indent="0">
              <a:buNone/>
            </a:pPr>
            <a:endParaRPr lang="en-US" sz="2000" dirty="0"/>
          </a:p>
          <a:p>
            <a:r>
              <a:rPr lang="en-GB" sz="2000" b="1" dirty="0">
                <a:solidFill>
                  <a:schemeClr val="dk1"/>
                </a:solidFill>
              </a:rPr>
              <a:t>Output 3: Development of public-private initiatives for the improved and more efficient production of charcoal and the scaling up of improved cookstove production</a:t>
            </a:r>
          </a:p>
          <a:p>
            <a:endParaRPr lang="en-GB" sz="2000" dirty="0"/>
          </a:p>
          <a:p>
            <a:endParaRPr lang="en-GB" sz="2000" dirty="0"/>
          </a:p>
          <a:p>
            <a:pPr marL="0" indent="0">
              <a:buNone/>
            </a:pPr>
            <a:r>
              <a:rPr lang="en-GB" sz="2000" b="1" dirty="0"/>
              <a:t>Key Outstanding activities</a:t>
            </a:r>
          </a:p>
          <a:p>
            <a:r>
              <a:rPr lang="en-US" sz="2000" dirty="0"/>
              <a:t>Establishment of Grant/Rebate scheme for increased production of improved cookstoves to increase the n</a:t>
            </a:r>
            <a:r>
              <a:rPr lang="en-GB" sz="2000" dirty="0"/>
              <a:t>umber of poor households using improved cook stoves.</a:t>
            </a:r>
          </a:p>
          <a:p>
            <a:r>
              <a:rPr lang="en-US" sz="2000" dirty="0">
                <a:solidFill>
                  <a:schemeClr val="dk1"/>
                </a:solidFill>
                <a:cs typeface="Calibri" pitchFamily="34" charset="0"/>
              </a:rPr>
              <a:t>Maintenance of the 40 hectares of woodlot.</a:t>
            </a:r>
          </a:p>
          <a:p>
            <a:r>
              <a:rPr lang="en-GB" sz="2000" dirty="0"/>
              <a:t>Complete the rehabilitation and installation of a standard laboratory equipment to the Renewable Energy </a:t>
            </a:r>
            <a:r>
              <a:rPr lang="en-GB" sz="2000" dirty="0" err="1"/>
              <a:t>Center</a:t>
            </a:r>
            <a:r>
              <a:rPr lang="en-GB" sz="2000" dirty="0"/>
              <a:t> to act as a one-stop </a:t>
            </a:r>
            <a:r>
              <a:rPr lang="en-GB" sz="2000" dirty="0" err="1"/>
              <a:t>center</a:t>
            </a:r>
            <a:r>
              <a:rPr lang="en-GB" sz="2000" dirty="0"/>
              <a:t> and the </a:t>
            </a:r>
            <a:r>
              <a:rPr lang="en-GB" sz="2000" dirty="0" err="1"/>
              <a:t>Center</a:t>
            </a:r>
            <a:r>
              <a:rPr lang="en-GB" sz="2000" dirty="0"/>
              <a:t> of Excellence to provide an integrated set of information and coordination services to the value chain actors and stakeholders in the biomass sector</a:t>
            </a:r>
            <a:r>
              <a:rPr lang="en-US" sz="2000" dirty="0"/>
              <a:t>.</a:t>
            </a:r>
          </a:p>
          <a:p>
            <a:endParaRPr lang="en-US" sz="2000" dirty="0">
              <a:solidFill>
                <a:schemeClr val="dk1"/>
              </a:solidFill>
              <a:cs typeface="Calibri" pitchFamily="34" charset="0"/>
            </a:endParaRPr>
          </a:p>
          <a:p>
            <a:endParaRPr lang="en-GB" sz="2000" dirty="0"/>
          </a:p>
          <a:p>
            <a:endParaRPr lang="en-GB" sz="2000" b="1" dirty="0"/>
          </a:p>
          <a:p>
            <a:endParaRPr lang="en-US" sz="1600" dirty="0">
              <a:cs typeface="Arial" pitchFamily="34" charset="0"/>
            </a:endParaRPr>
          </a:p>
        </p:txBody>
      </p:sp>
    </p:spTree>
    <p:extLst>
      <p:ext uri="{BB962C8B-B14F-4D97-AF65-F5344CB8AC3E}">
        <p14:creationId xmlns:p14="http://schemas.microsoft.com/office/powerpoint/2010/main" val="42568606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CA5824-59CD-4451-A97E-256B8C2D3CCC}"/>
              </a:ext>
            </a:extLst>
          </p:cNvPr>
          <p:cNvSpPr>
            <a:spLocks noGrp="1"/>
          </p:cNvSpPr>
          <p:nvPr>
            <p:ph type="title"/>
          </p:nvPr>
        </p:nvSpPr>
        <p:spPr>
          <a:xfrm>
            <a:off x="0" y="74643"/>
            <a:ext cx="9144000" cy="944562"/>
          </a:xfrm>
          <a:solidFill>
            <a:srgbClr val="00B050"/>
          </a:solidFill>
        </p:spPr>
        <p:txBody>
          <a:bodyPr>
            <a:normAutofit/>
          </a:bodyPr>
          <a:lstStyle/>
          <a:p>
            <a:r>
              <a:rPr lang="en-US" sz="3200" dirty="0">
                <a:latin typeface="Arial" panose="020B0604020202020204" pitchFamily="34" charset="0"/>
                <a:cs typeface="Arial" panose="020B0604020202020204" pitchFamily="34" charset="0"/>
              </a:rPr>
              <a:t>Current GEF Funded Projects</a:t>
            </a:r>
          </a:p>
        </p:txBody>
      </p:sp>
      <p:sp>
        <p:nvSpPr>
          <p:cNvPr id="7" name="Content Placeholder 2">
            <a:extLst>
              <a:ext uri="{FF2B5EF4-FFF2-40B4-BE49-F238E27FC236}">
                <a16:creationId xmlns:a16="http://schemas.microsoft.com/office/drawing/2014/main" xmlns="" id="{A5E5F592-981B-485A-9ACA-079D8B88F64A}"/>
              </a:ext>
            </a:extLst>
          </p:cNvPr>
          <p:cNvSpPr txBox="1">
            <a:spLocks/>
          </p:cNvSpPr>
          <p:nvPr/>
        </p:nvSpPr>
        <p:spPr>
          <a:xfrm>
            <a:off x="604491" y="1019206"/>
            <a:ext cx="4169790" cy="5832988"/>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800" b="1" dirty="0">
              <a:solidFill>
                <a:schemeClr val="tx2"/>
              </a:solidFill>
              <a:cs typeface="Arial" pitchFamily="34" charset="0"/>
            </a:endParaRPr>
          </a:p>
          <a:p>
            <a:pPr marL="0" indent="0">
              <a:buNone/>
            </a:pPr>
            <a:r>
              <a:rPr lang="en-US" sz="1800" b="1" dirty="0">
                <a:cs typeface="Arial" pitchFamily="34" charset="0"/>
              </a:rPr>
              <a:t>Project 5:</a:t>
            </a:r>
            <a:r>
              <a:rPr lang="en-US" sz="1800" dirty="0">
                <a:effectLst>
                  <a:outerShdw blurRad="38100" dist="38100" dir="2700000" algn="tl">
                    <a:srgbClr val="000000">
                      <a:alpha val="43137"/>
                    </a:srgbClr>
                  </a:outerShdw>
                </a:effectLst>
                <a:cs typeface="Arial" panose="020B0604020202020204" pitchFamily="34" charset="0"/>
              </a:rPr>
              <a:t> </a:t>
            </a:r>
            <a:r>
              <a:rPr lang="en-US" sz="1500" b="1" dirty="0"/>
              <a:t>Adaptive Water Security Project.</a:t>
            </a:r>
          </a:p>
          <a:p>
            <a:pPr marL="0" indent="0">
              <a:buNone/>
            </a:pPr>
            <a:endParaRPr lang="en-US" sz="1500" b="1" dirty="0">
              <a:cs typeface="Arial" pitchFamily="34" charset="0"/>
            </a:endParaRPr>
          </a:p>
          <a:p>
            <a:pPr marL="0" indent="0">
              <a:buNone/>
            </a:pPr>
            <a:r>
              <a:rPr lang="en-US" sz="1500" b="1" dirty="0">
                <a:cs typeface="Arial" pitchFamily="34" charset="0"/>
              </a:rPr>
              <a:t>Objective: </a:t>
            </a:r>
            <a:r>
              <a:rPr lang="en-US" sz="1500" dirty="0">
                <a:cs typeface="Arial" pitchFamily="34" charset="0"/>
              </a:rPr>
              <a:t>To enhance the adaptive capacity of decision-makers in the public and private sector involved in water provision to plan for and respond to climate change risks on water resources.</a:t>
            </a:r>
          </a:p>
          <a:p>
            <a:pPr marL="0" indent="0">
              <a:buNone/>
            </a:pPr>
            <a:endParaRPr lang="en-US" sz="1500" dirty="0">
              <a:cs typeface="Arial" pitchFamily="34" charset="0"/>
            </a:endParaRPr>
          </a:p>
          <a:p>
            <a:pPr marL="0" indent="0">
              <a:buNone/>
            </a:pPr>
            <a:r>
              <a:rPr lang="en-US" sz="1500" b="1" dirty="0">
                <a:cs typeface="Arial" pitchFamily="34" charset="0"/>
              </a:rPr>
              <a:t>Project Budget: 3,090,000 USD</a:t>
            </a:r>
          </a:p>
          <a:p>
            <a:pPr marL="0" indent="0">
              <a:buNone/>
            </a:pPr>
            <a:endParaRPr lang="en-US" sz="1500" b="1" dirty="0">
              <a:cs typeface="Arial" pitchFamily="34" charset="0"/>
            </a:endParaRPr>
          </a:p>
          <a:p>
            <a:pPr marL="0" indent="0">
              <a:buNone/>
            </a:pPr>
            <a:r>
              <a:rPr lang="en-US" sz="1500" b="1" dirty="0">
                <a:cs typeface="Arial" pitchFamily="34" charset="0"/>
              </a:rPr>
              <a:t>Project Location: </a:t>
            </a:r>
            <a:r>
              <a:rPr lang="en-US" sz="1500" dirty="0">
                <a:cs typeface="Arial" pitchFamily="34" charset="0"/>
              </a:rPr>
              <a:t>Freetown, Kono, Kambia and Pujehun</a:t>
            </a:r>
          </a:p>
          <a:p>
            <a:pPr marL="0" indent="0">
              <a:buNone/>
            </a:pPr>
            <a:endParaRPr lang="en-US" sz="1500" dirty="0">
              <a:cs typeface="Arial" pitchFamily="34" charset="0"/>
            </a:endParaRPr>
          </a:p>
          <a:p>
            <a:pPr marL="0" indent="0">
              <a:buNone/>
            </a:pPr>
            <a:r>
              <a:rPr lang="en-US" sz="1500" b="1" dirty="0">
                <a:cs typeface="Arial" pitchFamily="34" charset="0"/>
              </a:rPr>
              <a:t>Project Duration:  </a:t>
            </a:r>
            <a:r>
              <a:rPr lang="en-US" sz="1500" dirty="0">
                <a:cs typeface="Arial" pitchFamily="34" charset="0"/>
              </a:rPr>
              <a:t>3 years (2019 is the last year of  </a:t>
            </a:r>
          </a:p>
          <a:p>
            <a:pPr marL="0" indent="0">
              <a:buNone/>
            </a:pPr>
            <a:r>
              <a:rPr lang="en-US" sz="1500" dirty="0">
                <a:cs typeface="Arial" pitchFamily="34" charset="0"/>
              </a:rPr>
              <a:t>                                 implementation)</a:t>
            </a:r>
          </a:p>
          <a:p>
            <a:pPr marL="0" indent="0">
              <a:buNone/>
            </a:pPr>
            <a:endParaRPr lang="en-US" sz="1500" b="1" dirty="0">
              <a:cs typeface="Arial" pitchFamily="34" charset="0"/>
            </a:endParaRPr>
          </a:p>
          <a:p>
            <a:pPr marL="0" indent="0">
              <a:buNone/>
            </a:pPr>
            <a:r>
              <a:rPr lang="en-US" sz="1500" b="1" dirty="0">
                <a:cs typeface="Arial" pitchFamily="34" charset="0"/>
              </a:rPr>
              <a:t>Status: </a:t>
            </a:r>
          </a:p>
          <a:p>
            <a:r>
              <a:rPr lang="en-US" sz="1500" dirty="0">
                <a:cs typeface="Arial" pitchFamily="34" charset="0"/>
              </a:rPr>
              <a:t>Project implementation has been slow over the years due to the challenges in the sourcing of technical expertise for the establishment of innovative Water supply systems therefore a no cost extension for 6 months was requested and granted for an efficient completion and reporting on the project. </a:t>
            </a:r>
          </a:p>
          <a:p>
            <a:r>
              <a:rPr lang="en-US" sz="1500" dirty="0">
                <a:cs typeface="Arial" pitchFamily="34" charset="0"/>
              </a:rPr>
              <a:t>A mid term Evaluation was also conducted and it is at its final stages of completion.</a:t>
            </a:r>
          </a:p>
          <a:p>
            <a:pPr marL="0" indent="0">
              <a:buNone/>
            </a:pPr>
            <a:endParaRPr lang="en-US" sz="1500" b="1" dirty="0">
              <a:cs typeface="Arial" pitchFamily="34" charset="0"/>
            </a:endParaRPr>
          </a:p>
          <a:p>
            <a:pPr marL="0" indent="0">
              <a:buNone/>
            </a:pPr>
            <a:r>
              <a:rPr lang="en-US" sz="1500" b="1" dirty="0">
                <a:cs typeface="Arial" pitchFamily="34" charset="0"/>
              </a:rPr>
              <a:t>Executing Agency: </a:t>
            </a:r>
            <a:r>
              <a:rPr lang="en-US" sz="1500" dirty="0">
                <a:cs typeface="Arial" pitchFamily="34" charset="0"/>
              </a:rPr>
              <a:t>Ministry of Water    </a:t>
            </a:r>
          </a:p>
          <a:p>
            <a:pPr marL="0" indent="0">
              <a:buNone/>
            </a:pPr>
            <a:r>
              <a:rPr lang="en-US" sz="1500" dirty="0">
                <a:cs typeface="Arial" pitchFamily="34" charset="0"/>
              </a:rPr>
              <a:t>                                      Resources.</a:t>
            </a:r>
          </a:p>
          <a:p>
            <a:pPr marL="0" indent="0">
              <a:buNone/>
            </a:pPr>
            <a:endParaRPr lang="en-US" sz="1500" dirty="0">
              <a:cs typeface="Arial" pitchFamily="34" charset="0"/>
            </a:endParaRPr>
          </a:p>
          <a:p>
            <a:pPr marL="0" indent="0">
              <a:buNone/>
            </a:pPr>
            <a:r>
              <a:rPr lang="en-US" sz="1500" b="1" dirty="0">
                <a:cs typeface="Arial" pitchFamily="34" charset="0"/>
              </a:rPr>
              <a:t>Implementation Modality: </a:t>
            </a:r>
            <a:r>
              <a:rPr lang="en-US" sz="1500" dirty="0">
                <a:cs typeface="Arial" pitchFamily="34" charset="0"/>
              </a:rPr>
              <a:t>National            </a:t>
            </a:r>
          </a:p>
          <a:p>
            <a:pPr marL="0" indent="0">
              <a:buNone/>
            </a:pPr>
            <a:r>
              <a:rPr lang="en-US" sz="1500" dirty="0">
                <a:cs typeface="Arial" pitchFamily="34" charset="0"/>
              </a:rPr>
              <a:t>                                                  Implementation  </a:t>
            </a:r>
          </a:p>
          <a:p>
            <a:pPr marL="0" indent="0">
              <a:buNone/>
            </a:pPr>
            <a:r>
              <a:rPr lang="en-US" sz="1500" dirty="0">
                <a:cs typeface="Arial" pitchFamily="34" charset="0"/>
              </a:rPr>
              <a:t>                                                 Modality.</a:t>
            </a:r>
          </a:p>
          <a:p>
            <a:endParaRPr lang="en-US" sz="1800" dirty="0">
              <a:cs typeface="Arial" pitchFamily="34" charset="0"/>
            </a:endParaRPr>
          </a:p>
        </p:txBody>
      </p:sp>
      <p:pic>
        <p:nvPicPr>
          <p:cNvPr id="8" name="Picture 7" descr="C:\Users\Sam Gob\Pictures\monitoring pic\IMG_20180422_185633.jpg">
            <a:extLst>
              <a:ext uri="{FF2B5EF4-FFF2-40B4-BE49-F238E27FC236}">
                <a16:creationId xmlns:a16="http://schemas.microsoft.com/office/drawing/2014/main" xmlns="" id="{50C89311-EA0C-4B9E-A494-4FDA3170EF86}"/>
              </a:ext>
            </a:extLst>
          </p:cNvPr>
          <p:cNvPicPr/>
          <p:nvPr/>
        </p:nvPicPr>
        <p:blipFill>
          <a:blip r:embed="rId2" cstate="print"/>
          <a:srcRect/>
          <a:stretch>
            <a:fillRect/>
          </a:stretch>
        </p:blipFill>
        <p:spPr bwMode="auto">
          <a:xfrm>
            <a:off x="4953000" y="1119419"/>
            <a:ext cx="4083377" cy="5663938"/>
          </a:xfrm>
          <a:prstGeom prst="rect">
            <a:avLst/>
          </a:prstGeom>
          <a:noFill/>
          <a:ln w="9525">
            <a:noFill/>
            <a:miter lim="800000"/>
            <a:headEnd/>
            <a:tailEnd/>
          </a:ln>
        </p:spPr>
      </p:pic>
    </p:spTree>
    <p:extLst>
      <p:ext uri="{BB962C8B-B14F-4D97-AF65-F5344CB8AC3E}">
        <p14:creationId xmlns:p14="http://schemas.microsoft.com/office/powerpoint/2010/main" val="13778940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CA5824-59CD-4451-A97E-256B8C2D3CCC}"/>
              </a:ext>
            </a:extLst>
          </p:cNvPr>
          <p:cNvSpPr>
            <a:spLocks noGrp="1"/>
          </p:cNvSpPr>
          <p:nvPr>
            <p:ph type="title"/>
          </p:nvPr>
        </p:nvSpPr>
        <p:spPr>
          <a:xfrm>
            <a:off x="0" y="74643"/>
            <a:ext cx="9144000" cy="944562"/>
          </a:xfrm>
          <a:solidFill>
            <a:srgbClr val="00B050"/>
          </a:solidFill>
        </p:spPr>
        <p:txBody>
          <a:bodyPr>
            <a:normAutofit/>
          </a:bodyPr>
          <a:lstStyle/>
          <a:p>
            <a:r>
              <a:rPr lang="en-US" sz="3200" dirty="0">
                <a:latin typeface="Arial" panose="020B0604020202020204" pitchFamily="34" charset="0"/>
                <a:cs typeface="Arial" panose="020B0604020202020204" pitchFamily="34" charset="0"/>
              </a:rPr>
              <a:t>WATER PROJECT STATUS</a:t>
            </a:r>
          </a:p>
        </p:txBody>
      </p:sp>
      <p:sp>
        <p:nvSpPr>
          <p:cNvPr id="3" name="Content Placeholder 2">
            <a:extLst>
              <a:ext uri="{FF2B5EF4-FFF2-40B4-BE49-F238E27FC236}">
                <a16:creationId xmlns:a16="http://schemas.microsoft.com/office/drawing/2014/main" xmlns="" id="{7ECE4C63-8527-4A85-8814-7118F6D6FD40}"/>
              </a:ext>
            </a:extLst>
          </p:cNvPr>
          <p:cNvSpPr>
            <a:spLocks noGrp="1"/>
          </p:cNvSpPr>
          <p:nvPr>
            <p:ph idx="1"/>
          </p:nvPr>
        </p:nvSpPr>
        <p:spPr>
          <a:xfrm>
            <a:off x="228600" y="1019204"/>
            <a:ext cx="8610599" cy="5686396"/>
          </a:xfrm>
        </p:spPr>
        <p:txBody>
          <a:bodyPr>
            <a:normAutofit fontScale="25000" lnSpcReduction="20000"/>
          </a:bodyPr>
          <a:lstStyle/>
          <a:p>
            <a:pPr marL="0" indent="0">
              <a:buNone/>
            </a:pPr>
            <a:endParaRPr lang="en-US" sz="6400" b="1" dirty="0"/>
          </a:p>
          <a:p>
            <a:pPr marL="0" indent="0">
              <a:buNone/>
            </a:pPr>
            <a:r>
              <a:rPr lang="en-US" sz="6400" b="1" dirty="0"/>
              <a:t>Output 1</a:t>
            </a:r>
          </a:p>
          <a:p>
            <a:pPr marL="0" indent="0" defTabSz="457200">
              <a:spcBef>
                <a:spcPts val="0"/>
              </a:spcBef>
              <a:buNone/>
              <a:defRPr/>
            </a:pPr>
            <a:r>
              <a:rPr lang="en-ZA" sz="6400" dirty="0">
                <a:solidFill>
                  <a:schemeClr val="dk1"/>
                </a:solidFill>
              </a:rPr>
              <a:t>More than 50 officers from the Ministry of Water Resources, esp. the Water Policy Planning Coordinating Unit (WPPCU), the Sierra Leone Environmental Protection Agency (EPA) and Districts leaders provided with relevant climate risks management guidelines/tools and </a:t>
            </a:r>
            <a:r>
              <a:rPr lang="en-GB" sz="6400" dirty="0">
                <a:solidFill>
                  <a:schemeClr val="dk1"/>
                </a:solidFill>
              </a:rPr>
              <a:t>trained on how the results of the climate risk/vulnerability assessments should be used to adjust regulations and policies governing the water sector at national (NWSP, RWSS) and local level (Districts development plans)</a:t>
            </a:r>
          </a:p>
          <a:p>
            <a:pPr marL="400050" lvl="1" indent="0" defTabSz="457200">
              <a:spcBef>
                <a:spcPts val="0"/>
              </a:spcBef>
              <a:buNone/>
              <a:defRPr/>
            </a:pPr>
            <a:r>
              <a:rPr lang="en-GB" sz="6000" b="1" dirty="0">
                <a:solidFill>
                  <a:schemeClr val="dk1"/>
                </a:solidFill>
              </a:rPr>
              <a:t>Result</a:t>
            </a:r>
          </a:p>
          <a:p>
            <a:pPr lvl="1" defTabSz="457200">
              <a:spcBef>
                <a:spcPts val="0"/>
              </a:spcBef>
              <a:defRPr/>
            </a:pPr>
            <a:r>
              <a:rPr lang="en-ZA" sz="6400" dirty="0">
                <a:solidFill>
                  <a:schemeClr val="dk1"/>
                </a:solidFill>
              </a:rPr>
              <a:t>Climate change resilience plan and emergency contingency plan for the Guma Reservoir</a:t>
            </a:r>
          </a:p>
          <a:p>
            <a:pPr lvl="1" defTabSz="457200">
              <a:spcBef>
                <a:spcPts val="0"/>
              </a:spcBef>
              <a:defRPr/>
            </a:pPr>
            <a:r>
              <a:rPr lang="en-ZA" sz="6400" dirty="0">
                <a:solidFill>
                  <a:schemeClr val="dk1"/>
                </a:solidFill>
              </a:rPr>
              <a:t>Baseline water point mapping</a:t>
            </a:r>
          </a:p>
          <a:p>
            <a:pPr lvl="1" defTabSz="457200">
              <a:spcBef>
                <a:spcPts val="0"/>
              </a:spcBef>
              <a:defRPr/>
            </a:pPr>
            <a:r>
              <a:rPr lang="en-US" sz="6400" dirty="0"/>
              <a:t>climate change risk management tools and guidelines for integration into water policies and stakeholders trained</a:t>
            </a:r>
          </a:p>
          <a:p>
            <a:pPr lvl="1" defTabSz="457200">
              <a:spcBef>
                <a:spcPts val="0"/>
              </a:spcBef>
              <a:defRPr/>
            </a:pPr>
            <a:r>
              <a:rPr lang="en-US" sz="6400" dirty="0"/>
              <a:t>A climate change resilience plan has been developed for the Guma Valley Reservoir, resulting in increased understanding of climate change-related issues that can affect water supply in Freetown as such a contingency plan has been developed.</a:t>
            </a:r>
          </a:p>
          <a:p>
            <a:pPr lvl="1" defTabSz="457200">
              <a:spcBef>
                <a:spcPts val="0"/>
              </a:spcBef>
              <a:defRPr/>
            </a:pPr>
            <a:r>
              <a:rPr lang="en-ZA" sz="6400" dirty="0">
                <a:solidFill>
                  <a:schemeClr val="dk1"/>
                </a:solidFill>
              </a:rPr>
              <a:t>Supported the annual WASH sector review conference participated in by the Sierra Leone Business forum and wash donors.</a:t>
            </a:r>
          </a:p>
          <a:p>
            <a:pPr lvl="1" defTabSz="457200">
              <a:spcBef>
                <a:spcPts val="0"/>
              </a:spcBef>
              <a:defRPr/>
            </a:pPr>
            <a:r>
              <a:rPr lang="en-ZA" sz="6400" dirty="0">
                <a:solidFill>
                  <a:schemeClr val="dk1"/>
                </a:solidFill>
              </a:rPr>
              <a:t>The staff of the ministry of Water Resources have been funded for a number of trainings </a:t>
            </a:r>
            <a:r>
              <a:rPr lang="en-ZA" sz="6400" dirty="0" err="1">
                <a:solidFill>
                  <a:schemeClr val="dk1"/>
                </a:solidFill>
              </a:rPr>
              <a:t>e.g</a:t>
            </a:r>
            <a:r>
              <a:rPr lang="en-ZA" sz="6400" dirty="0">
                <a:solidFill>
                  <a:schemeClr val="dk1"/>
                </a:solidFill>
              </a:rPr>
              <a:t> on water quality, hydrological monitoring etc</a:t>
            </a:r>
            <a:endParaRPr lang="en-US" sz="6400" dirty="0">
              <a:solidFill>
                <a:schemeClr val="dk1"/>
              </a:solidFill>
            </a:endParaRPr>
          </a:p>
          <a:p>
            <a:pPr lvl="1" defTabSz="457200">
              <a:spcBef>
                <a:spcPts val="0"/>
              </a:spcBef>
              <a:defRPr/>
            </a:pPr>
            <a:endParaRPr lang="en-US" sz="6400" dirty="0">
              <a:solidFill>
                <a:schemeClr val="dk1"/>
              </a:solidFill>
            </a:endParaRPr>
          </a:p>
          <a:p>
            <a:pPr marL="0" indent="0">
              <a:buNone/>
            </a:pPr>
            <a:r>
              <a:rPr lang="en-ZA" sz="6400" b="1" dirty="0">
                <a:solidFill>
                  <a:schemeClr val="dk1"/>
                </a:solidFill>
              </a:rPr>
              <a:t>Output 2: </a:t>
            </a:r>
            <a:r>
              <a:rPr lang="en-ZA" sz="6400" dirty="0">
                <a:solidFill>
                  <a:schemeClr val="dk1"/>
                </a:solidFill>
              </a:rPr>
              <a:t>Pilot demonstrations of innovative climate resilient rainwater collection in at least 3 public building with reservoirs established to support the bottleneck of drink water supply in the dry season</a:t>
            </a:r>
          </a:p>
          <a:p>
            <a:pPr marL="400050" lvl="1" indent="0">
              <a:buNone/>
            </a:pPr>
            <a:r>
              <a:rPr lang="en-US" sz="6000" b="1" dirty="0">
                <a:solidFill>
                  <a:schemeClr val="dk1"/>
                </a:solidFill>
              </a:rPr>
              <a:t>Result</a:t>
            </a:r>
          </a:p>
          <a:p>
            <a:pPr lvl="1"/>
            <a:r>
              <a:rPr lang="en-GB" sz="6400" dirty="0"/>
              <a:t>Constructed one rooftop rainwater collection system with 10,000 litres of reservoir at the Freetown Teachers Training College- ongoing</a:t>
            </a:r>
            <a:endParaRPr lang="x-none" sz="6400" dirty="0"/>
          </a:p>
          <a:p>
            <a:pPr lvl="1"/>
            <a:r>
              <a:rPr lang="en-GB" sz="6400" dirty="0"/>
              <a:t>Two (2) spring boxes one in </a:t>
            </a:r>
            <a:r>
              <a:rPr lang="en-GB" sz="6400" dirty="0" err="1"/>
              <a:t>Mayenkeni</a:t>
            </a:r>
            <a:r>
              <a:rPr lang="en-GB" sz="6400" dirty="0"/>
              <a:t> and one at the Back of American Embassy, IMATT- ongoing</a:t>
            </a:r>
            <a:endParaRPr lang="x-none" sz="6400" dirty="0"/>
          </a:p>
          <a:p>
            <a:endParaRPr lang="en-GB" sz="6400" dirty="0"/>
          </a:p>
          <a:p>
            <a:endParaRPr lang="en-US" sz="6400" dirty="0">
              <a:solidFill>
                <a:schemeClr val="dk1"/>
              </a:solidFill>
              <a:cs typeface="Calibri" pitchFamily="34" charset="0"/>
            </a:endParaRPr>
          </a:p>
          <a:p>
            <a:endParaRPr lang="en-GB" sz="5600" dirty="0"/>
          </a:p>
          <a:p>
            <a:endParaRPr lang="en-GB" sz="1600" b="1" dirty="0"/>
          </a:p>
          <a:p>
            <a:endParaRPr lang="en-US" sz="1600" dirty="0">
              <a:cs typeface="Arial" pitchFamily="34" charset="0"/>
            </a:endParaRPr>
          </a:p>
        </p:txBody>
      </p:sp>
    </p:spTree>
    <p:extLst>
      <p:ext uri="{BB962C8B-B14F-4D97-AF65-F5344CB8AC3E}">
        <p14:creationId xmlns:p14="http://schemas.microsoft.com/office/powerpoint/2010/main" val="5187808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CA5824-59CD-4451-A97E-256B8C2D3CCC}"/>
              </a:ext>
            </a:extLst>
          </p:cNvPr>
          <p:cNvSpPr>
            <a:spLocks noGrp="1"/>
          </p:cNvSpPr>
          <p:nvPr>
            <p:ph type="title"/>
          </p:nvPr>
        </p:nvSpPr>
        <p:spPr>
          <a:xfrm>
            <a:off x="0" y="74643"/>
            <a:ext cx="9144000" cy="944562"/>
          </a:xfrm>
          <a:solidFill>
            <a:srgbClr val="00B050"/>
          </a:solidFill>
        </p:spPr>
        <p:txBody>
          <a:bodyPr>
            <a:normAutofit/>
          </a:bodyPr>
          <a:lstStyle/>
          <a:p>
            <a:r>
              <a:rPr lang="en-US" sz="3200" dirty="0">
                <a:latin typeface="Arial" panose="020B0604020202020204" pitchFamily="34" charset="0"/>
                <a:cs typeface="Arial" panose="020B0604020202020204" pitchFamily="34" charset="0"/>
              </a:rPr>
              <a:t>WATER PROJECT STATUS</a:t>
            </a:r>
          </a:p>
        </p:txBody>
      </p:sp>
      <p:sp>
        <p:nvSpPr>
          <p:cNvPr id="3" name="Content Placeholder 2">
            <a:extLst>
              <a:ext uri="{FF2B5EF4-FFF2-40B4-BE49-F238E27FC236}">
                <a16:creationId xmlns:a16="http://schemas.microsoft.com/office/drawing/2014/main" xmlns="" id="{7ECE4C63-8527-4A85-8814-7118F6D6FD40}"/>
              </a:ext>
            </a:extLst>
          </p:cNvPr>
          <p:cNvSpPr>
            <a:spLocks noGrp="1"/>
          </p:cNvSpPr>
          <p:nvPr>
            <p:ph idx="1"/>
          </p:nvPr>
        </p:nvSpPr>
        <p:spPr>
          <a:xfrm>
            <a:off x="228600" y="1019204"/>
            <a:ext cx="8610599" cy="5686396"/>
          </a:xfrm>
        </p:spPr>
        <p:txBody>
          <a:bodyPr>
            <a:normAutofit fontScale="25000" lnSpcReduction="20000"/>
          </a:bodyPr>
          <a:lstStyle/>
          <a:p>
            <a:pPr marL="457200" lvl="1" indent="0">
              <a:buNone/>
            </a:pPr>
            <a:endParaRPr lang="en-GB" sz="6400" b="1" dirty="0"/>
          </a:p>
          <a:p>
            <a:pPr marL="457200" lvl="1" indent="0">
              <a:buNone/>
            </a:pPr>
            <a:r>
              <a:rPr lang="en-GB" sz="6400" b="1" dirty="0"/>
              <a:t>Output 2 Result Continue</a:t>
            </a:r>
          </a:p>
          <a:p>
            <a:pPr lvl="1"/>
            <a:r>
              <a:rPr lang="en-GB" sz="6400" dirty="0"/>
              <a:t>Installed Solar Panels, Inverter/Charge controller, Lightning Arrester and maintenance service at the Water Directorate of the Ministry of Water Resources-ongoing</a:t>
            </a:r>
            <a:endParaRPr lang="x-none" sz="6400" dirty="0"/>
          </a:p>
          <a:p>
            <a:pPr lvl="1"/>
            <a:r>
              <a:rPr lang="en-GB" sz="6400" dirty="0"/>
              <a:t>Constructed 1 solar powered boreholes at Tree Planting- ongoing</a:t>
            </a:r>
            <a:endParaRPr lang="en-GB" sz="6400" b="1" dirty="0"/>
          </a:p>
          <a:p>
            <a:pPr lvl="1"/>
            <a:r>
              <a:rPr lang="en-GB" sz="6400" dirty="0"/>
              <a:t>Constructed three (03) Spring Boxes with distribution network of maximum 350m and eight (08) taps per spring box; 1 in Kambia; 1 in Kono and 1 in Pujehun- ongoing</a:t>
            </a:r>
            <a:endParaRPr lang="x-none" sz="6400" dirty="0"/>
          </a:p>
          <a:p>
            <a:pPr lvl="1"/>
            <a:r>
              <a:rPr lang="en-GB" sz="6400" dirty="0"/>
              <a:t>Rehabilitated One (01) Gravity Water System with distribution network of maximum 350m and eight (08) taps in Kono; ongoing</a:t>
            </a:r>
            <a:endParaRPr lang="x-none" sz="6400" dirty="0"/>
          </a:p>
          <a:p>
            <a:pPr lvl="1"/>
            <a:r>
              <a:rPr lang="en-GB" sz="6400" dirty="0"/>
              <a:t>Constructed one (01) Rain Water Harvesting facilities, 6m³ storage tanks and distribution network of maximum 250m; 3 in Freetown and 1 in Pujehun- ongoing</a:t>
            </a:r>
            <a:endParaRPr lang="x-none" sz="6400" dirty="0"/>
          </a:p>
          <a:p>
            <a:pPr lvl="1"/>
            <a:r>
              <a:rPr lang="en-GB" sz="6400" dirty="0"/>
              <a:t>Constructed Twelve (12) boreholes equipped with solar powered boreholes and (4 No 5m3) elevated Poly storage tanks in communities in Freetown (4), Kambia (2), Pujehun (4) and Kono (2)- ongoing</a:t>
            </a:r>
            <a:endParaRPr lang="x-none" sz="6400" dirty="0"/>
          </a:p>
          <a:p>
            <a:endParaRPr lang="en-GB" sz="6400" dirty="0"/>
          </a:p>
          <a:p>
            <a:pPr marL="0" indent="0">
              <a:buNone/>
            </a:pPr>
            <a:r>
              <a:rPr lang="en-GB" sz="6400" b="1" dirty="0"/>
              <a:t>Key Outstanding activities</a:t>
            </a:r>
          </a:p>
          <a:p>
            <a:r>
              <a:rPr lang="en-ZA" sz="6400" dirty="0">
                <a:solidFill>
                  <a:schemeClr val="dk1"/>
                </a:solidFill>
              </a:rPr>
              <a:t>Relevant experiences/lessons from community oriented climate resilient water infrastructure and management practices (including gender differentiated issues) identified, and widely shared/disseminated to facilitate replication in other vulnerable areas</a:t>
            </a:r>
            <a:endParaRPr lang="en-US" sz="6400" dirty="0">
              <a:solidFill>
                <a:schemeClr val="dk1"/>
              </a:solidFill>
            </a:endParaRPr>
          </a:p>
          <a:p>
            <a:r>
              <a:rPr lang="en-ZA" sz="6400" dirty="0">
                <a:solidFill>
                  <a:schemeClr val="dk1"/>
                </a:solidFill>
              </a:rPr>
              <a:t>Regular dialogues established between parliamentarians, local council members, traditional authorities, NGOs/CBOs, and private sector (WASH committees) on the impacts of climate change on water supply in Pujehun, Kambia and Kono districts</a:t>
            </a:r>
            <a:r>
              <a:rPr lang="en-ZA" sz="6400" b="1" dirty="0">
                <a:solidFill>
                  <a:schemeClr val="dk1"/>
                </a:solidFill>
              </a:rPr>
              <a:t> </a:t>
            </a:r>
          </a:p>
          <a:p>
            <a:r>
              <a:rPr lang="en-ZA" sz="6400" dirty="0">
                <a:solidFill>
                  <a:schemeClr val="dk1"/>
                </a:solidFill>
              </a:rPr>
              <a:t>At least two dialogues under the Sierra Leone Business Forum and WASH Donors Investment Platform initiated on managing climate change risks on water provision and usage</a:t>
            </a:r>
          </a:p>
          <a:p>
            <a:endParaRPr lang="en-US" sz="6400" dirty="0">
              <a:solidFill>
                <a:schemeClr val="dk1"/>
              </a:solidFill>
            </a:endParaRPr>
          </a:p>
          <a:p>
            <a:endParaRPr lang="en-US" sz="6400" dirty="0">
              <a:solidFill>
                <a:schemeClr val="dk1"/>
              </a:solidFill>
              <a:cs typeface="Calibri" pitchFamily="34" charset="0"/>
            </a:endParaRPr>
          </a:p>
          <a:p>
            <a:endParaRPr lang="en-GB" sz="6400" dirty="0"/>
          </a:p>
          <a:p>
            <a:endParaRPr lang="en-GB" sz="6400" b="1" dirty="0"/>
          </a:p>
          <a:p>
            <a:endParaRPr lang="en-US" sz="1600" dirty="0">
              <a:cs typeface="Arial" pitchFamily="34" charset="0"/>
            </a:endParaRPr>
          </a:p>
        </p:txBody>
      </p:sp>
    </p:spTree>
    <p:extLst>
      <p:ext uri="{BB962C8B-B14F-4D97-AF65-F5344CB8AC3E}">
        <p14:creationId xmlns:p14="http://schemas.microsoft.com/office/powerpoint/2010/main" val="355210122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ESIZE" val="Yes"/>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TotalTime>
  <Words>2109</Words>
  <Application>Microsoft Office PowerPoint</Application>
  <PresentationFormat>On-screen Show (4:3)</PresentationFormat>
  <Paragraphs>253</Paragraphs>
  <Slides>21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ＭＳ Ｐゴシック</vt:lpstr>
      <vt:lpstr>SimSun</vt:lpstr>
      <vt:lpstr>Arial</vt:lpstr>
      <vt:lpstr>Calibri</vt:lpstr>
      <vt:lpstr>Garamond</vt:lpstr>
      <vt:lpstr>Times New Roman</vt:lpstr>
      <vt:lpstr>Wingdings</vt:lpstr>
      <vt:lpstr>Office Theme</vt:lpstr>
      <vt:lpstr>PowerPoint Presentation</vt:lpstr>
      <vt:lpstr>The Sierra Leone Context </vt:lpstr>
      <vt:lpstr>Inclusive Growth and Sustainable Environment (IGSE)Cluster.</vt:lpstr>
      <vt:lpstr>Inclusive Growth and Sustainable Environment (IGSE)Cluster.</vt:lpstr>
      <vt:lpstr>Current GEF Funded Projects</vt:lpstr>
      <vt:lpstr>COOKSTOVE PROJECT STATUS</vt:lpstr>
      <vt:lpstr>Current GEF Funded Projects</vt:lpstr>
      <vt:lpstr>WATER PROJECT STATUS</vt:lpstr>
      <vt:lpstr>WATER PROJECT STATUS</vt:lpstr>
      <vt:lpstr>CURRENT GEF FUNDED PROJECTS</vt:lpstr>
      <vt:lpstr>Project Objective</vt:lpstr>
      <vt:lpstr>PowerPoint Presentation</vt:lpstr>
      <vt:lpstr>Project Background</vt:lpstr>
      <vt:lpstr>PowerPoint Presentation</vt:lpstr>
      <vt:lpstr>PowerPoint Presentation</vt:lpstr>
      <vt:lpstr>PowerPoint Presentation</vt:lpstr>
      <vt:lpstr>PowerPoint Presentation</vt:lpstr>
      <vt:lpstr>Key Activities </vt:lpstr>
      <vt:lpstr>Key Activities Cont.  </vt:lpstr>
      <vt:lpstr>Project accomplishments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Luseni Kappia</dc:creator>
  <cp:lastModifiedBy>Admin</cp:lastModifiedBy>
  <cp:revision>42</cp:revision>
  <dcterms:created xsi:type="dcterms:W3CDTF">2018-10-01T15:43:59Z</dcterms:created>
  <dcterms:modified xsi:type="dcterms:W3CDTF">2019-01-16T13:38:05Z</dcterms:modified>
</cp:coreProperties>
</file>