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0"/>
  </p:notesMasterIdLst>
  <p:sldIdLst>
    <p:sldId id="261" r:id="rId4"/>
    <p:sldId id="279" r:id="rId5"/>
    <p:sldId id="257" r:id="rId6"/>
    <p:sldId id="259" r:id="rId7"/>
    <p:sldId id="262" r:id="rId8"/>
    <p:sldId id="263" r:id="rId9"/>
    <p:sldId id="264" r:id="rId10"/>
    <p:sldId id="265" r:id="rId11"/>
    <p:sldId id="266" r:id="rId12"/>
    <p:sldId id="267" r:id="rId13"/>
    <p:sldId id="268" r:id="rId14"/>
    <p:sldId id="270" r:id="rId15"/>
    <p:sldId id="271" r:id="rId16"/>
    <p:sldId id="287" r:id="rId17"/>
    <p:sldId id="292" r:id="rId18"/>
    <p:sldId id="289" r:id="rId19"/>
    <p:sldId id="290" r:id="rId20"/>
    <p:sldId id="291" r:id="rId21"/>
    <p:sldId id="276" r:id="rId22"/>
    <p:sldId id="277" r:id="rId23"/>
    <p:sldId id="281" r:id="rId24"/>
    <p:sldId id="282" r:id="rId25"/>
    <p:sldId id="283" r:id="rId26"/>
    <p:sldId id="284" r:id="rId27"/>
    <p:sldId id="285" r:id="rId28"/>
    <p:sldId id="28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71321" autoAdjust="0"/>
  </p:normalViewPr>
  <p:slideViewPr>
    <p:cSldViewPr snapToGrid="0">
      <p:cViewPr varScale="1">
        <p:scale>
          <a:sx n="34" d="100"/>
          <a:sy n="34" d="100"/>
        </p:scale>
        <p:origin x="9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M. Cowan" userId="3f8a583e-52f5-4e33-a94a-24032c5a8a7b" providerId="ADAL" clId="{1BA39A22-BF35-4B4E-9312-F39BB15E8FDC}"/>
  </pc:docChgLst>
  <pc:docChgLst>
    <pc:chgData name="Robert T. Schreiber" userId="7217f2b9-6cab-487b-83ce-6d780528ca97" providerId="ADAL" clId="{730A2E55-EADC-498A-9F88-9C322AE3B8FA}"/>
    <pc:docChg chg="modSld">
      <pc:chgData name="Robert T. Schreiber" userId="7217f2b9-6cab-487b-83ce-6d780528ca97" providerId="ADAL" clId="{730A2E55-EADC-498A-9F88-9C322AE3B8FA}" dt="2019-02-12T15:28:41.717" v="2"/>
      <pc:docMkLst>
        <pc:docMk/>
      </pc:docMkLst>
      <pc:sldChg chg="delSp modSp">
        <pc:chgData name="Robert T. Schreiber" userId="7217f2b9-6cab-487b-83ce-6d780528ca97" providerId="ADAL" clId="{730A2E55-EADC-498A-9F88-9C322AE3B8FA}" dt="2019-02-12T15:28:41.717" v="2"/>
        <pc:sldMkLst>
          <pc:docMk/>
          <pc:sldMk cId="1382442726" sldId="261"/>
        </pc:sldMkLst>
        <pc:spChg chg="del mod">
          <ac:chgData name="Robert T. Schreiber" userId="7217f2b9-6cab-487b-83ce-6d780528ca97" providerId="ADAL" clId="{730A2E55-EADC-498A-9F88-9C322AE3B8FA}" dt="2019-02-12T15:28:41.717" v="2"/>
          <ac:spMkLst>
            <pc:docMk/>
            <pc:sldMk cId="1382442726" sldId="261"/>
            <ac:spMk id="3" creationId="{133F64BB-92EC-447B-8FC7-08D99FD7A8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34D655B4-0BF7-4701-B6B3-A7802283C297}" type="datetimeFigureOut">
              <a:rPr lang="en-US" smtClean="0"/>
              <a:t>2/12/2019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1" y="4473894"/>
            <a:ext cx="5608320" cy="3660458"/>
          </a:xfrm>
          <a:prstGeom prst="rect">
            <a:avLst/>
          </a:prstGeom>
        </p:spPr>
        <p:txBody>
          <a:bodyPr vert="horz" lIns="93172" tIns="46587" rIns="93172"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72" tIns="46587" rIns="93172" bIns="46587" rtlCol="0" anchor="b"/>
          <a:lstStyle>
            <a:lvl1pPr algn="r">
              <a:defRPr sz="1200"/>
            </a:lvl1pPr>
          </a:lstStyle>
          <a:p>
            <a:fld id="{08D2ABE5-F639-40F8-811F-D98AEBAEF03C}" type="slidenum">
              <a:rPr lang="en-US" smtClean="0"/>
              <a:t>‹#›</a:t>
            </a:fld>
            <a:endParaRPr lang="en-US"/>
          </a:p>
        </p:txBody>
      </p:sp>
    </p:spTree>
    <p:extLst>
      <p:ext uri="{BB962C8B-B14F-4D97-AF65-F5344CB8AC3E}">
        <p14:creationId xmlns:p14="http://schemas.microsoft.com/office/powerpoint/2010/main" val="12769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a:t>
            </a:r>
            <a:r>
              <a:rPr lang="en-US" dirty="0"/>
              <a:t> </a:t>
            </a:r>
            <a:r>
              <a:rPr lang="en-US" dirty="0" err="1"/>
              <a:t>m'appelle</a:t>
            </a:r>
            <a:r>
              <a:rPr lang="en-US" dirty="0"/>
              <a:t>……  </a:t>
            </a:r>
            <a:r>
              <a:rPr lang="fr-FR" dirty="0"/>
              <a:t>et je suis directeur(</a:t>
            </a:r>
            <a:r>
              <a:rPr lang="fr-FR" dirty="0" err="1"/>
              <a:t>trice</a:t>
            </a:r>
            <a:r>
              <a:rPr lang="fr-FR" dirty="0"/>
              <a:t>) de programme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J'ai grand plaisir à être ici aujourd’hui parmi vous pour faire une présentation générale des orientations de FEM-7. Comme vous le verrez, il s'agit d'un programme ambitieux, à fort impact, qui permettra d'avoir des effets positifs sur l'environnement mondial partout dans le monde. </a:t>
            </a:r>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a:t>
            </a:fld>
            <a:endParaRPr lang="en-US"/>
          </a:p>
        </p:txBody>
      </p:sp>
    </p:spTree>
    <p:extLst>
      <p:ext uri="{BB962C8B-B14F-4D97-AF65-F5344CB8AC3E}">
        <p14:creationId xmlns:p14="http://schemas.microsoft.com/office/powerpoint/2010/main" val="58772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fr-FR" dirty="0"/>
              <a:t>Le secteur public, le secteur privé et la société civile ont commencé à prendre les mesures nécessaires pour améliorer la gestion des terres et la production alimentaire, notamment en prenant les engagements indispensables à la mise en œuvre de solutions. À ce jour, cela s’est toutefois avéré insuffisant pour obtenir des résultats concrets sur le terrain. S’il s’agit d’atteindre les objectifs mondiaux de protection de notre planète, d’absorption des émissions de gaz à effet de serre et d’apport d’aliments nutritifs et d’un coût abordable à une population mondiale en expansion, il faudra intégrer les stratégies et les acteurs concernés dans le cadre d’une approche systémique associant les dimensions horizontales (interventions avec des acteurs dans des paysages spatialement explicites, réforme des politiques publiques, renforcement de la gouvernance, etc.) et verticales (valeur alimentaire, et engagements et financements au niveau des chaînes de valeur).</a:t>
            </a:r>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11</a:t>
            </a:fld>
            <a:endParaRPr lang="en-US"/>
          </a:p>
        </p:txBody>
      </p:sp>
    </p:spTree>
    <p:extLst>
      <p:ext uri="{BB962C8B-B14F-4D97-AF65-F5344CB8AC3E}">
        <p14:creationId xmlns:p14="http://schemas.microsoft.com/office/powerpoint/2010/main" val="1794153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financement du FEM sera utilisé pour aider les pays à s’assurer que les terres productives font partie intégrante des paysages qui assurent des services écosystémiques et protègent les écosystèmes naturels et les sols dont ils dépendent. Pendant FEM-7, nous nous emploierons à intervenir dans des espaces géographiques spatialement explicites où les systèmes alimentaires et écologiques sont intégrés dans les paysages. Au sein de ces paysages, la mise en œuvre à grande échelle d’un ensemble de stratégies et d’interventions connexes doit reconnaître l’interdépendance de ces objectifs en les poursuivant simultanément dans le cadre des besoins propres à ces paysages. Ces espaces géographiques doivent également se caractériser par les dimensions suivantes : </a:t>
            </a:r>
          </a:p>
          <a:p>
            <a:endParaRPr lang="en-US" dirty="0"/>
          </a:p>
          <a:p>
            <a:pPr marL="0" indent="0" defTabSz="931723">
              <a:buFont typeface="Arial" panose="020B0604020202020204" pitchFamily="34" charset="0"/>
              <a:buNone/>
              <a:defRPr/>
            </a:pPr>
            <a:r>
              <a:rPr lang="fr-FR" b="1" dirty="0">
                <a:solidFill>
                  <a:prstClr val="black"/>
                </a:solidFill>
              </a:rPr>
              <a:t>•    éléments concrets établissant les menaces sur l’environnement </a:t>
            </a:r>
            <a:r>
              <a:rPr lang="fr-FR" b="0" dirty="0">
                <a:solidFill>
                  <a:prstClr val="black"/>
                </a:solidFill>
              </a:rPr>
              <a:t>(déforestation induite par les cultures de produits de base, systèmes agricoles non viables, etc.)</a:t>
            </a:r>
          </a:p>
          <a:p>
            <a:pPr marL="0" indent="0" defTabSz="931723">
              <a:buFont typeface="Arial" panose="020B0604020202020204" pitchFamily="34" charset="0"/>
              <a:buNone/>
              <a:defRPr/>
            </a:pPr>
            <a:r>
              <a:rPr lang="fr-FR" b="1" dirty="0">
                <a:solidFill>
                  <a:prstClr val="black"/>
                </a:solidFill>
              </a:rPr>
              <a:t>•    capacité à avoir des effets positifs pour l’environnement mondial </a:t>
            </a:r>
            <a:r>
              <a:rPr lang="fr-FR" b="0" dirty="0">
                <a:solidFill>
                  <a:prstClr val="black"/>
                </a:solidFill>
              </a:rPr>
              <a:t>(réduction des émissions de GES, préservation de la biodiversité, restauration des terres, etc.)</a:t>
            </a:r>
          </a:p>
          <a:p>
            <a:pPr marL="0" indent="0" defTabSz="931723">
              <a:buFont typeface="Arial" panose="020B0604020202020204" pitchFamily="34" charset="0"/>
              <a:buNone/>
              <a:defRPr/>
            </a:pPr>
            <a:r>
              <a:rPr lang="fr-FR" b="1" dirty="0">
                <a:solidFill>
                  <a:prstClr val="black"/>
                </a:solidFill>
              </a:rPr>
              <a:t>•    éléments concrets établissant l'existence d'un engagement </a:t>
            </a:r>
            <a:r>
              <a:rPr lang="fr-FR" b="0" dirty="0">
                <a:solidFill>
                  <a:prstClr val="black"/>
                </a:solidFill>
              </a:rPr>
              <a:t>à promouvoir des chaînes d'approvisionnement ou de valeur</a:t>
            </a:r>
            <a:r>
              <a:rPr lang="fr-FR" b="1" dirty="0">
                <a:solidFill>
                  <a:prstClr val="black"/>
                </a:solidFill>
              </a:rPr>
              <a:t> viables à long terme </a:t>
            </a:r>
          </a:p>
          <a:p>
            <a:pPr marL="0" indent="0" defTabSz="931723">
              <a:buFont typeface="Arial" panose="020B0604020202020204" pitchFamily="34" charset="0"/>
              <a:buNone/>
              <a:defRPr/>
            </a:pPr>
            <a:r>
              <a:rPr lang="fr-FR" b="1" dirty="0">
                <a:solidFill>
                  <a:prstClr val="black"/>
                </a:solidFill>
              </a:rPr>
              <a:t>•    potentiel d'application d'une approche globale de l'utilisation des terres </a:t>
            </a:r>
            <a:r>
              <a:rPr lang="fr-FR" b="0" dirty="0">
                <a:solidFill>
                  <a:prstClr val="black"/>
                </a:solidFill>
              </a:rPr>
              <a:t>– associant production, préservation et restauration à grande échelle.</a:t>
            </a:r>
            <a:r>
              <a:rPr lang="fr-FR" b="1" dirty="0">
                <a:solidFill>
                  <a:prstClr val="black"/>
                </a:solidFill>
              </a:rPr>
              <a:t> </a:t>
            </a:r>
          </a:p>
          <a:p>
            <a:pPr marL="0" indent="0" defTabSz="931723">
              <a:buFont typeface="Arial" panose="020B0604020202020204" pitchFamily="34" charset="0"/>
              <a:buNone/>
              <a:defRPr/>
            </a:pPr>
            <a:r>
              <a:rPr lang="fr-FR" b="1" dirty="0">
                <a:solidFill>
                  <a:prstClr val="black"/>
                </a:solidFill>
              </a:rPr>
              <a:t> </a:t>
            </a:r>
          </a:p>
          <a:p>
            <a:r>
              <a:rPr lang="en-US" dirty="0"/>
              <a:t> </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12</a:t>
            </a:fld>
            <a:endParaRPr lang="en-US"/>
          </a:p>
        </p:txBody>
      </p:sp>
    </p:spTree>
    <p:extLst>
      <p:ext uri="{BB962C8B-B14F-4D97-AF65-F5344CB8AC3E}">
        <p14:creationId xmlns:p14="http://schemas.microsoft.com/office/powerpoint/2010/main" val="146130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fr-FR" dirty="0"/>
              <a:t>L’approche basée sur la chaîne d’approvisionnement ou de valeur suppose la mobilisation de multiples acteurs appartenant aux différentes composantes du système alimentaire. Elle associe intervenants et interventions au niveau de la production à l’échelon national, infranational et territorial, aux acteurs de la demande en aval, dont les entreprises de transformation, les négociants et les fabricants, et, en dernier lieu, l’utilisateur final. Le financement est un aspect important pour tous les acteurs du secteur privé et joue un rôle transversal dans cette approche. Par cette approche intégrée, il est possible de rechercher la viabilité à chaque maillon de la chaîne alimentaire, ce qui permet d’avoir des effets positifs sur l’environnement dans des paysages importants pour la production alimentaire et les valeurs écosystémiques. </a:t>
            </a:r>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13</a:t>
            </a:fld>
            <a:endParaRPr lang="en-US"/>
          </a:p>
        </p:txBody>
      </p:sp>
    </p:spTree>
    <p:extLst>
      <p:ext uri="{BB962C8B-B14F-4D97-AF65-F5344CB8AC3E}">
        <p14:creationId xmlns:p14="http://schemas.microsoft.com/office/powerpoint/2010/main" val="348703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À l’échelle mondiale, ce sont surtout les villes qui tirent la croissance économique. La moitié de la population mondiale vit aujourd’hui en zone urbaine. Les villes sont aussi à l’origine de graves problèmes environnementaux. Elles sont responsables de 70 % des émissions de GES, produisent plus d’un milliard de tonnes de déchets par an, et leurs besoins peuvent directement compromettre la fourniture de services écosystémiques d’une importance vitale pour elles-mêmes et pour la région. La recherche de la viabilité dans les villes est devenue un enjeu mondial, comme l’attestent les objectifs de développement durable (ODD), l’Accord de Paris et le Nouveau Programme pour les villes. </a:t>
            </a:r>
          </a:p>
          <a:p>
            <a:endParaRPr lang="en-US" dirty="0"/>
          </a:p>
          <a:p>
            <a:r>
              <a:rPr lang="fr-FR" dirty="0"/>
              <a:t>Les villes se prêtent tout naturellement à des solutions intégrées. Elles sont aussi des pôles dynamiques d’innovation et de transformation à grande échelle, et constituent donc un excellent tremplin pour améliorer l’état environnemental de la planète tout en s’inscrivant sur une trajectoire de croissance durable. </a:t>
            </a:r>
          </a:p>
          <a:p>
            <a:endParaRPr lang="fr-FR" dirty="0"/>
          </a:p>
          <a:p>
            <a:r>
              <a:rPr lang="fr-FR" dirty="0"/>
              <a:t>Le Programme à impacts transversaux « villes durables », qui sera mis en œuvre pendant FEM-7, tirera parti des acquis des programmes intégrés pilotes de FEM-6 pour apporter des solutions à des problèmes clés et exploiter les possibilités de transformation pour faire émerger des villes durables. </a:t>
            </a:r>
          </a:p>
          <a:p>
            <a:endParaRPr lang="fr-FR" dirty="0"/>
          </a:p>
          <a:p>
            <a:r>
              <a:rPr lang="fr-FR" dirty="0"/>
              <a:t>Contrairement aux programmes enfermés dans un carcan sectoriel, le Programme à impacts transversaux « villes durables » vise à appuyer des projets qui se traduiront par des résultats intégrés et auront des effets positifs pour l’environnement mondial, comme l’atténuation du changement climatique ou la préservation de la biodiversité. Nous chercherons à constituer des partenariats plus solides pour nourrir les échanges intersectoriels et faire en sorte que les acquis soient appliqués au niveau des villes. Le programme tirera parti de l’aptitude du FEM à s’attaquer à des problèmes multisectoriels et à appliquer cette approche dans le contexte des villes. </a:t>
            </a:r>
          </a:p>
          <a:p>
            <a:endParaRPr lang="fr-FR" dirty="0"/>
          </a:p>
          <a:p>
            <a:endParaRPr lang="en-US" dirty="0"/>
          </a:p>
        </p:txBody>
      </p:sp>
      <p:sp>
        <p:nvSpPr>
          <p:cNvPr id="4" name="Slide Number Placeholder 3"/>
          <p:cNvSpPr>
            <a:spLocks noGrp="1"/>
          </p:cNvSpPr>
          <p:nvPr>
            <p:ph type="sldNum" sz="quarter" idx="10"/>
          </p:nvPr>
        </p:nvSpPr>
        <p:spPr/>
        <p:txBody>
          <a:bodyPr/>
          <a:lstStyle/>
          <a:p>
            <a:pPr defTabSz="931723">
              <a:defRPr/>
            </a:pPr>
            <a:fld id="{08D2ABE5-F639-40F8-811F-D98AEBAEF03C}" type="slidenum">
              <a:rPr lang="en-US">
                <a:solidFill>
                  <a:prstClr val="black"/>
                </a:solidFill>
                <a:latin typeface="Calibri" panose="020F0502020204030204"/>
              </a:rPr>
              <a:pPr defTabSz="931723">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664636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fr-FR" dirty="0"/>
              <a:t>Beaucoup d’efforts ont été déployés dans le monde pour promouvoir un développement viable des villes par le biais, par exemple, de réseaux mondiaux de villes, de différents dirigeants municipaux et d’interventions sectorielles. Les ODD, l’Accord de Paris et le Nouveau Programme pour les villes ont prolongé cette impulsion de portée mondiale pour rendre les villes plus durables. </a:t>
            </a:r>
          </a:p>
          <a:p>
            <a:pPr defTabSz="931723">
              <a:defRPr/>
            </a:pPr>
            <a:endParaRPr lang="fr-FR" dirty="0"/>
          </a:p>
          <a:p>
            <a:pPr defTabSz="931723">
              <a:defRPr/>
            </a:pPr>
            <a:r>
              <a:rPr lang="fr-FR" dirty="0"/>
              <a:t>Nous nous sommes appuyés sur ses réalisations pendant FEM-6 et avons adopté une approche à double volet. Nous avons créé la Plateforme mondiale </a:t>
            </a:r>
            <a:r>
              <a:rPr lang="fr-FR"/>
              <a:t>pour des </a:t>
            </a:r>
            <a:r>
              <a:rPr lang="fr-FR" dirty="0"/>
              <a:t>villes durables, réunissant ainsi des experts, des institutions financières et des villes pour s’engager sur la voie de la viabilité à long terme. [L’image représentant la Plateforme apparaît sur la diapositive. Les logos des institutions participantes et des organisations prêtant leur concours au FEM y figurent également.]</a:t>
            </a:r>
          </a:p>
          <a:p>
            <a:endParaRPr lang="en-US" dirty="0">
              <a:solidFill>
                <a:srgbClr val="C0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15</a:t>
            </a:fld>
            <a:endParaRPr lang="en-US"/>
          </a:p>
        </p:txBody>
      </p:sp>
    </p:spTree>
    <p:extLst>
      <p:ext uri="{BB962C8B-B14F-4D97-AF65-F5344CB8AC3E}">
        <p14:creationId xmlns:p14="http://schemas.microsoft.com/office/powerpoint/2010/main" val="784642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a:p>
            <a:pPr defTabSz="930057" eaLnBrk="0" fontAlgn="base" hangingPunct="0">
              <a:spcBef>
                <a:spcPct val="30000"/>
              </a:spcBef>
              <a:spcAft>
                <a:spcPct val="0"/>
              </a:spcAft>
              <a:defRPr/>
            </a:pPr>
            <a:r>
              <a:rPr lang="fr-FR" dirty="0"/>
              <a:t>Pendant FEM-7, nous nous appuierons sur l’approche à double volet adoptée pendant FEM-6 en ayant pour ambition d’avoir des impacts à plus grande échelle et en mettant l’accent sur l’innovation. </a:t>
            </a:r>
          </a:p>
          <a:p>
            <a:pPr defTabSz="930057" eaLnBrk="0" fontAlgn="base" hangingPunct="0">
              <a:spcBef>
                <a:spcPct val="30000"/>
              </a:spcBef>
              <a:spcAft>
                <a:spcPct val="0"/>
              </a:spcAft>
              <a:defRPr/>
            </a:pPr>
            <a:endParaRPr lang="fr-FR" dirty="0"/>
          </a:p>
          <a:p>
            <a:pPr defTabSz="930057" eaLnBrk="0" fontAlgn="base" hangingPunct="0">
              <a:spcBef>
                <a:spcPct val="30000"/>
              </a:spcBef>
              <a:spcAft>
                <a:spcPct val="0"/>
              </a:spcAft>
              <a:defRPr/>
            </a:pPr>
            <a:r>
              <a:rPr lang="fr-FR" dirty="0"/>
              <a:t>Nous travaillerons avec les administrations nationales, les villes et nos partenaires pour proposer des modèles commerciaux construits autour de transports à faible intensité de carbone, d’un bâti à haut rendement énergétique, d’une gestion intelligente des déchets, d’une énergie verte et d’infrastructures résilientes. </a:t>
            </a:r>
          </a:p>
          <a:p>
            <a:pPr defTabSz="930057" eaLnBrk="0" fontAlgn="base" hangingPunct="0">
              <a:spcBef>
                <a:spcPct val="30000"/>
              </a:spcBef>
              <a:spcAft>
                <a:spcPct val="0"/>
              </a:spcAft>
              <a:defRPr/>
            </a:pPr>
            <a:endParaRPr lang="fr-FR" dirty="0"/>
          </a:p>
          <a:p>
            <a:pPr defTabSz="930057" eaLnBrk="0" fontAlgn="base" hangingPunct="0">
              <a:spcBef>
                <a:spcPct val="30000"/>
              </a:spcBef>
              <a:spcAft>
                <a:spcPct val="0"/>
              </a:spcAft>
              <a:defRPr/>
            </a:pPr>
            <a:r>
              <a:rPr lang="fr-FR" dirty="0"/>
              <a:t>Cela impliquera de travailler avec tout un éventail d’acteurs, et nous renforcerons la Plateforme mondiale à cette fin. Nous chercherons tout particulièrement à mobiliser plus activement le secteur privé autour de cette dynamique. Cet acteur détient la clé au problème de l’énorme déficit de financement des infrastructures urbaines et peut apporter des solutions innovantes et durables. </a:t>
            </a:r>
          </a:p>
          <a:p>
            <a:pPr defTabSz="930057" eaLnBrk="0" fontAlgn="base" hangingPunct="0">
              <a:spcBef>
                <a:spcPct val="30000"/>
              </a:spcBef>
              <a:spcAft>
                <a:spcPct val="0"/>
              </a:spcAft>
              <a:defRPr/>
            </a:pPr>
            <a:endParaRPr lang="fr-FR" dirty="0"/>
          </a:p>
          <a:p>
            <a:pPr defTabSz="930057" eaLnBrk="0" fontAlgn="base" hangingPunct="0">
              <a:spcBef>
                <a:spcPct val="30000"/>
              </a:spcBef>
              <a:spcAft>
                <a:spcPct val="0"/>
              </a:spcAft>
              <a:defRPr/>
            </a:pPr>
            <a:r>
              <a:rPr lang="fr-FR" dirty="0"/>
              <a:t>Enfin, nous nous emploierons à apporter des solutions aux problèmes clés de gouvernance des villes et à créer les conditions qui favorisent la viabilité à long terme. Nous veillerons également à ce que l’égalité des sexes et l’inclusion, dans leurs rapports essentiels avec le développement, soient systématiquement prises en compte dans cette approche de la viabilité à long terme. </a:t>
            </a:r>
          </a:p>
          <a:p>
            <a:pPr defTabSz="930057" eaLnBrk="0" fontAlgn="base" hangingPunct="0">
              <a:spcBef>
                <a:spcPct val="30000"/>
              </a:spcBef>
              <a:spcAft>
                <a:spcPct val="0"/>
              </a:spcAft>
              <a:defRPr/>
            </a:pPr>
            <a:endParaRPr lang="en-US" dirty="0"/>
          </a:p>
        </p:txBody>
      </p:sp>
      <p:sp>
        <p:nvSpPr>
          <p:cNvPr id="4" name="Header Placeholder 3"/>
          <p:cNvSpPr>
            <a:spLocks noGrp="1"/>
          </p:cNvSpPr>
          <p:nvPr>
            <p:ph type="hdr" sz="quarter" idx="10"/>
          </p:nvPr>
        </p:nvSpPr>
        <p:spPr/>
        <p:txBody>
          <a:bodyPr/>
          <a:lstStyle/>
          <a:p>
            <a:pPr defTabSz="931723">
              <a:defRPr/>
            </a:pPr>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23">
              <a:defRPr/>
            </a:pPr>
            <a:fld id="{D650E20D-8F26-4A94-AFFD-39FE3E6F4B8B}" type="slidenum">
              <a:rPr lang="en-US">
                <a:solidFill>
                  <a:prstClr val="black"/>
                </a:solidFill>
                <a:latin typeface="Calibri" panose="020F0502020204030204"/>
              </a:rPr>
              <a:pPr defTabSz="931723">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0196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À titre indicatif, les pôles d’investissement sont les suivants :</a:t>
            </a:r>
          </a:p>
          <a:p>
            <a:endParaRPr lang="fr-FR" dirty="0"/>
          </a:p>
          <a:p>
            <a:r>
              <a:rPr lang="fr-FR" b="1" dirty="0"/>
              <a:t>Aménagement de l’espace à partir d’éléments factuels </a:t>
            </a:r>
            <a:r>
              <a:rPr lang="fr-FR" dirty="0"/>
              <a:t>– au niveau national, régional et local. Cela conduira à l’élaboration de solutions intégrées pour les villes et la région environnante.</a:t>
            </a:r>
          </a:p>
          <a:p>
            <a:endParaRPr lang="fr-FR" dirty="0"/>
          </a:p>
          <a:p>
            <a:r>
              <a:rPr lang="fr-FR" b="1" dirty="0"/>
              <a:t>Intégration des infrastructures </a:t>
            </a:r>
            <a:r>
              <a:rPr lang="fr-FR" dirty="0"/>
              <a:t>à l’échelle nationale, régionale et locale, par exemple, connectivité intra et interurbaine. Cela se traduira par une utilisation efficiente des ressources. </a:t>
            </a:r>
          </a:p>
          <a:p>
            <a:endParaRPr lang="fr-FR" dirty="0"/>
          </a:p>
          <a:p>
            <a:r>
              <a:rPr lang="fr-FR" b="1" dirty="0"/>
              <a:t>Création d’une résilience robuste</a:t>
            </a:r>
            <a:r>
              <a:rPr lang="fr-FR" dirty="0"/>
              <a:t> couplée à des systèmes intelligents et des solutions pour les quartiers insalubres, et en mettant l’accent sur des solutions numériques, intelligentes à l’appui d’une planification, d’une surveillance et de services universels efficaces. </a:t>
            </a:r>
          </a:p>
          <a:p>
            <a:endParaRPr lang="fr-FR" dirty="0"/>
          </a:p>
          <a:p>
            <a:r>
              <a:rPr lang="fr-FR" b="1" dirty="0"/>
              <a:t>Mécanismes de financement </a:t>
            </a:r>
            <a:r>
              <a:rPr lang="fr-FR" dirty="0"/>
              <a:t>pour un urbanisme durable. Accent mis sur le renforcement de la capacité financière au niveau municipal, notamment par des modes de monétisation de produits dérivés de la recherche de viabilité, comme la création de valeur foncière. </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23">
              <a:defRPr/>
            </a:pPr>
            <a:fld id="{08D2ABE5-F639-40F8-811F-D98AEBAEF03C}" type="slidenum">
              <a:rPr lang="en-US">
                <a:solidFill>
                  <a:prstClr val="black"/>
                </a:solidFill>
                <a:latin typeface="Calibri" panose="020F0502020204030204"/>
              </a:rPr>
              <a:pPr defTabSz="93172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327347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fr-FR" dirty="0"/>
              <a:t>La diapositive se passe d’explications. Aucun texte nécessaire. La carte fait ressortir les zones biologiquement ultrasensibles dans lesquelles se trouvent des villes. À utiliser seulement comme référence pour souligner l’importance de l’adoption d’une approche garantissant la viabilité à long terme pour l’aménagement urbain, et illustrer la transformation profonde qui peut être menée à bien. </a:t>
            </a:r>
            <a:endParaRPr lang="en-US" dirty="0"/>
          </a:p>
          <a:p>
            <a:endParaRPr lang="en-US" dirty="0"/>
          </a:p>
        </p:txBody>
      </p:sp>
      <p:sp>
        <p:nvSpPr>
          <p:cNvPr id="4" name="Slide Number Placeholder 3"/>
          <p:cNvSpPr>
            <a:spLocks noGrp="1"/>
          </p:cNvSpPr>
          <p:nvPr>
            <p:ph type="sldNum" sz="quarter" idx="10"/>
          </p:nvPr>
        </p:nvSpPr>
        <p:spPr/>
        <p:txBody>
          <a:bodyPr/>
          <a:lstStyle/>
          <a:p>
            <a:pPr defTabSz="931723">
              <a:defRPr/>
            </a:pPr>
            <a:fld id="{08D2ABE5-F639-40F8-811F-D98AEBAEF03C}" type="slidenum">
              <a:rPr lang="en-US">
                <a:solidFill>
                  <a:prstClr val="black"/>
                </a:solidFill>
                <a:latin typeface="Calibri" panose="020F0502020204030204"/>
              </a:rPr>
              <a:pPr defTabSz="931723">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21924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fr-FR" dirty="0"/>
              <a:t>L’Amazonie, le bassin du Congo et un certain nombre de paysages des zones arides sont d’importance mondiale pour la préservation de la biodiversité et le piégeage du carbone. Ils fournissent des moyens de subsistance aux populations qui dépendent de la forêt et de l’agriculture pour survivre, et, en tant que tels, doivent être considérés comme des « écosystèmes essentiels » dans lesquels une approche concertée de gestion durable des forêts (GDF) peut être extrêmement utile. Dans ces écosystèmes d’importance mondiale, nous pouvons peser sur la trajectoire future du développement en la faisant passer d’un processus de raréfaction des ressources naturelles et d’érosion de la biodiversité à une dynamique basée sur la bonne gestion du patrimoine naturel et sur l’existence de paysages productifs. Les dernières données scientifiques montrent aussi que ces écosystèmes d’importance mondiale doivent faire l’objet d’une gestion écosystémique intégrée pour préserver « leur intégrité et leurs fonctions écologiques » et continuer à avoir des effets positifs sur l’environnement mondial. Des projets ponctuels et isolés ne sont pas à la mesure de ces grands écosystèmes, comme on l’a déjà montré une grande partie de la série d’investissements réalisés dans la GDF. Il est temps de faire évoluer ces investissements vers un Programme à impacts transversaux avec des priorités géographiques précises pour tirer parti, avant qu’il ne soit trop tard, de l’impact que nous pouvons avoir sur des biomes et des systèmes forestiers d’importance vitale. Ces trois massifs forestiers essentiels constituent les principaux écosystèmes et, peut-être, le dernier endroit où une approche intégrée et concertée de GDF peut réellement transformer le cours du développement et avoir des effets positifs multiples sur la biodiversité, le changement climatique et la dégradation des sols.</a:t>
            </a:r>
            <a:endParaRPr lang="en-US"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19</a:t>
            </a:fld>
            <a:endParaRPr lang="en-US"/>
          </a:p>
        </p:txBody>
      </p:sp>
    </p:spTree>
    <p:extLst>
      <p:ext uri="{BB962C8B-B14F-4D97-AF65-F5344CB8AC3E}">
        <p14:creationId xmlns:p14="http://schemas.microsoft.com/office/powerpoint/2010/main" val="4049429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investissements du FEM seront axés sur les aspects suivants : </a:t>
            </a:r>
          </a:p>
          <a:p>
            <a:r>
              <a:rPr lang="fr-FR" dirty="0"/>
              <a:t>• promouvoir la coordination transnationale des actions sur les biomes au niveau régional</a:t>
            </a:r>
          </a:p>
          <a:p>
            <a:r>
              <a:rPr lang="fr-FR" dirty="0"/>
              <a:t>• </a:t>
            </a:r>
            <a:r>
              <a:rPr lang="fr-FR" b="0" dirty="0"/>
              <a:t>créer un environnement plus favorable à la gouvernance des forêts</a:t>
            </a:r>
          </a:p>
          <a:p>
            <a:r>
              <a:rPr lang="fr-FR" b="0" dirty="0"/>
              <a:t>• accompagner une planification rationnelle de l’utilisation des terres dans les paysages à usage mixte</a:t>
            </a:r>
          </a:p>
          <a:p>
            <a:r>
              <a:rPr lang="fr-FR" b="0" dirty="0"/>
              <a:t>• renforcer </a:t>
            </a:r>
            <a:r>
              <a:rPr lang="fr-FR" dirty="0"/>
              <a:t>les aires protégées</a:t>
            </a:r>
          </a:p>
          <a:p>
            <a:r>
              <a:rPr lang="fr-FR" dirty="0"/>
              <a:t>• promouvoir une agriculture respectueuse de l’environnement pour réduire la pression sur les forêts</a:t>
            </a:r>
          </a:p>
          <a:p>
            <a:r>
              <a:rPr lang="fr-FR" dirty="0"/>
              <a:t>• utiliser les marchés, le mécanisme REDD+ et d’autres formes de rémunération des services écologiques pour une exploitation durable des forêts</a:t>
            </a:r>
          </a:p>
          <a:p>
            <a:pPr marL="465861" indent="-465861">
              <a:buFont typeface="Arial" panose="020B0604020202020204" pitchFamily="34" charset="0"/>
              <a:buChar char="•"/>
            </a:pPr>
            <a:endParaRPr lang="en-US" dirty="0">
              <a:solidFill>
                <a:prstClr val="white">
                  <a:lumMod val="95000"/>
                </a:prstClr>
              </a:solidFill>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20</a:t>
            </a:fld>
            <a:endParaRPr lang="en-US"/>
          </a:p>
        </p:txBody>
      </p:sp>
    </p:spTree>
    <p:extLst>
      <p:ext uri="{BB962C8B-B14F-4D97-AF65-F5344CB8AC3E}">
        <p14:creationId xmlns:p14="http://schemas.microsoft.com/office/powerpoint/2010/main" val="370539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fr-FR" dirty="0"/>
              <a:t>L’expérience acquise pendant FEM-6 sera mise à profit pour FEM-7, période pendant laquelle une série mûrement réfléchie de Programmes à impacts transversaux et d’investissements dans les domaines d’intervention contribuera à la transformation de systèmes économiques clés tout en facilitant la réalisation des objectifs des accords multilatéraux sur l’environnement, sans se limiter à une seule convention. Les Programmes à impacts transversaux deviendront ainsi partie intégrante des stratégies pour les domaines d’intervention et seront le reflet des demandes importantes que les pays ont fait figurer dans leurs contributions déterminées au niveau national, leurs stratégies et plans d’action nationaux pour la biodiversité et leurs programmes d’action nationaux. Les investissements proposés reflètent fidèlement les objectifs et directives clés des Conférences des parties compétentes, et les investissements dans des activités qui permettent le mieux d’atteindre des objectifs indépendants dans le cadre des domaines d’intervention. Cette « matrice » de résultats de l’architecture de programmation de FEM-7 sera complétée d’investissements d’avant-garde qui pourront aider les pays membres du FEM à se préparer aux problématiques émergentes et aux réponses à y apporter dans un proche avenir.</a:t>
            </a:r>
            <a:endParaRPr lang="en-US"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2</a:t>
            </a:fld>
            <a:endParaRPr lang="en-US"/>
          </a:p>
        </p:txBody>
      </p:sp>
    </p:spTree>
    <p:extLst>
      <p:ext uri="{BB962C8B-B14F-4D97-AF65-F5344CB8AC3E}">
        <p14:creationId xmlns:p14="http://schemas.microsoft.com/office/powerpoint/2010/main" val="1581094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fr-FR" dirty="0"/>
              <a:t>Alors que nous approchons de la phase de mise en œuvre de FEM-7, il est important de bien comprendre toutes les questions que pose le lancement des Programmes à impacts transversaux de façon à ce que tous les pays y aient accès de façon équitable.</a:t>
            </a:r>
            <a:endParaRPr lang="en-US" dirty="0"/>
          </a:p>
        </p:txBody>
      </p:sp>
      <p:sp>
        <p:nvSpPr>
          <p:cNvPr id="4" name="Slide Number Placeholder 3"/>
          <p:cNvSpPr>
            <a:spLocks noGrp="1"/>
          </p:cNvSpPr>
          <p:nvPr>
            <p:ph type="sldNum" sz="quarter" idx="10"/>
          </p:nvPr>
        </p:nvSpPr>
        <p:spPr/>
        <p:txBody>
          <a:bodyPr/>
          <a:lstStyle/>
          <a:p>
            <a:pPr defTabSz="931723">
              <a:defRPr/>
            </a:pPr>
            <a:fld id="{C2806ECE-FC9D-49D0-9649-99AB112941A4}" type="slidenum">
              <a:rPr lang="en-US">
                <a:solidFill>
                  <a:prstClr val="black"/>
                </a:solidFill>
                <a:latin typeface="Calibri" panose="020F0502020204030204"/>
              </a:rPr>
              <a:pPr defTabSz="931723">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239193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 pour tous les investissements du FEM, la décision relève essentiellement des pays, qui doivent décider de l’utilisation et des priorités d’affectation des ressources qui leur sont allouées dans le cadre STAR, en les consacrant à des investissements dans les domaines d’intervention ou à des Programmes à impacts transversaux. Comme d’habitude aussi, les pays choisiront l’Agence avec laquelle ils souhaitent concevoir et mettre en œuvre les projets qui, dans le cas des Programmes à impacts transversaux, sont rattachés à ces programmes. Les pays retenus recevront des ressources incitatives selon un ratio STAR-incitation de 2:1.</a:t>
            </a:r>
            <a:endParaRPr lang="en-US" dirty="0"/>
          </a:p>
        </p:txBody>
      </p:sp>
      <p:sp>
        <p:nvSpPr>
          <p:cNvPr id="4" name="Slide Number Placeholder 3"/>
          <p:cNvSpPr>
            <a:spLocks noGrp="1"/>
          </p:cNvSpPr>
          <p:nvPr>
            <p:ph type="sldNum" sz="quarter" idx="10"/>
          </p:nvPr>
        </p:nvSpPr>
        <p:spPr/>
        <p:txBody>
          <a:bodyPr/>
          <a:lstStyle/>
          <a:p>
            <a:fld id="{51864E3C-37FA-46BC-89A3-D47F177B1DD8}" type="slidenum">
              <a:rPr lang="en-US" smtClean="0"/>
              <a:t>22</a:t>
            </a:fld>
            <a:endParaRPr lang="en-US"/>
          </a:p>
        </p:txBody>
      </p:sp>
    </p:spTree>
    <p:extLst>
      <p:ext uri="{BB962C8B-B14F-4D97-AF65-F5344CB8AC3E}">
        <p14:creationId xmlns:p14="http://schemas.microsoft.com/office/powerpoint/2010/main" val="41477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Exemple de mode d’application de l’allocation pour deux pays ayant décidé de participer à un Programme à impacts transversaux, mais avec un niveau de ressources différent au titre du STAR, l’un recevant 4 millions de dollars, l’autre 8 millions. Tous les deux reçoivent des ressources de contrepartie dans les conditions présentées sur la diapositive, et tous les deux ont également accès aux prestations (partage de connaissances, enseignements tirés de l’expérience, etc.) de la Plateforme mondiale d’appui et de coordination qui sera mise en place pour chaque programme.</a:t>
            </a:r>
            <a:endParaRPr lang="en-US" dirty="0"/>
          </a:p>
        </p:txBody>
      </p:sp>
      <p:sp>
        <p:nvSpPr>
          <p:cNvPr id="4" name="Slide Number Placeholder 3"/>
          <p:cNvSpPr>
            <a:spLocks noGrp="1"/>
          </p:cNvSpPr>
          <p:nvPr>
            <p:ph type="sldNum" sz="quarter" idx="10"/>
          </p:nvPr>
        </p:nvSpPr>
        <p:spPr/>
        <p:txBody>
          <a:bodyPr/>
          <a:lstStyle/>
          <a:p>
            <a:pPr defTabSz="931723">
              <a:defRPr/>
            </a:pPr>
            <a:fld id="{8C525817-CBED-4CB8-8EBF-0FB9264DFA97}" type="slidenum">
              <a:rPr lang="en-US">
                <a:solidFill>
                  <a:prstClr val="black"/>
                </a:solidFill>
                <a:latin typeface="Calibri" panose="020F0502020204030204"/>
              </a:rPr>
              <a:pPr defTabSz="93172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007247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 toujours, les Agences joueront un rôle important dans les programmes. Dans le cas des Programmes à impacts transversaux, l’Agence chef de file pilotera la préparation d’un DPC et travaillera en coordination avec les Agences chargées des propositions et projets rattachés au programme. Le choix des Agences chef de file pour les Programmes à impacts transversaux résultera d’un processus de consultations des entités intéressées, ce processus étant facilité par le Secrétariat du FEM. L’Agence chef de file sera également chargée de préparer la composante mondiale et/ou régionale de coopération et d’échange d’informations, qui vise à assurer l’assistance technique, l’assurance qualité et l’homogénéité de tous les projets rattachés au programme. Enfin, l’Agence chef de file et le Secrétariat du FEM faciliteront et guideront les interventions des Agences participantes pour veiller à la cohérence des projets proposés par les pays. </a:t>
            </a:r>
            <a:r>
              <a:rPr lang="en-US" dirty="0"/>
              <a:t>  </a:t>
            </a:r>
          </a:p>
        </p:txBody>
      </p:sp>
      <p:sp>
        <p:nvSpPr>
          <p:cNvPr id="4" name="Slide Number Placeholder 3"/>
          <p:cNvSpPr>
            <a:spLocks noGrp="1"/>
          </p:cNvSpPr>
          <p:nvPr>
            <p:ph type="sldNum" sz="quarter" idx="10"/>
          </p:nvPr>
        </p:nvSpPr>
        <p:spPr/>
        <p:txBody>
          <a:bodyPr/>
          <a:lstStyle/>
          <a:p>
            <a:pPr defTabSz="931723">
              <a:defRPr/>
            </a:pPr>
            <a:fld id="{8C525817-CBED-4CB8-8EBF-0FB9264DFA97}" type="slidenum">
              <a:rPr lang="en-US">
                <a:solidFill>
                  <a:prstClr val="black"/>
                </a:solidFill>
                <a:latin typeface="Calibri" panose="020F0502020204030204"/>
              </a:rPr>
              <a:pPr defTabSz="931723">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35413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rôle du Secrétariat du FEM est de veiller à ce que tous les pays soient placés sur un pied d’égalité devant chaque Programme à impacts transversaux. À cette fin, il s’assurera que tous les pays connaissent le processus de participation et ont la possibilité de prendre part à chacun de ces programmes. Le Secrétariat préparera et diffusera des annonces ou appels à propositions présentant les objectifs du programme et les critères de sélection, qui correspondront tous aux orientations de programmation approuvées pour FEM-7. Il collaborera étroitement avec les Agences sur les directives applicables aux programmes et aux projets, et sur les questions qui reviennent souvent pour mieux guider les pays. Enfin, si la demande émanant des pays dépasse les ressources de contrepartie disponibles pour un programme donné, le Secrétariat du FEM facilitera un processus de sélection des pays par l'Agence chef de file. </a:t>
            </a:r>
            <a:endParaRPr lang="en-US" dirty="0"/>
          </a:p>
        </p:txBody>
      </p:sp>
      <p:sp>
        <p:nvSpPr>
          <p:cNvPr id="4" name="Slide Number Placeholder 3"/>
          <p:cNvSpPr>
            <a:spLocks noGrp="1"/>
          </p:cNvSpPr>
          <p:nvPr>
            <p:ph type="sldNum" sz="quarter" idx="10"/>
          </p:nvPr>
        </p:nvSpPr>
        <p:spPr/>
        <p:txBody>
          <a:bodyPr/>
          <a:lstStyle/>
          <a:p>
            <a:pPr defTabSz="931723">
              <a:defRPr/>
            </a:pPr>
            <a:fld id="{8C525817-CBED-4CB8-8EBF-0FB9264DFA97}" type="slidenum">
              <a:rPr lang="en-US">
                <a:solidFill>
                  <a:prstClr val="black"/>
                </a:solidFill>
                <a:latin typeface="Calibri" panose="020F0502020204030204"/>
              </a:rPr>
              <a:pPr defTabSz="931723">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284428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Cette diapositive conclut la présentation générale des orientations de programmation pour FEM-7 et de certains aspects propres à leur mise en œuvre. Je répondrai maintenant aux questions que vous pourriez avoir. </a:t>
            </a:r>
            <a:endParaRPr lang="en-US" dirty="0"/>
          </a:p>
        </p:txBody>
      </p:sp>
      <p:sp>
        <p:nvSpPr>
          <p:cNvPr id="4" name="Slide Number Placeholder 3"/>
          <p:cNvSpPr>
            <a:spLocks noGrp="1"/>
          </p:cNvSpPr>
          <p:nvPr>
            <p:ph type="sldNum" sz="quarter" idx="10"/>
          </p:nvPr>
        </p:nvSpPr>
        <p:spPr/>
        <p:txBody>
          <a:bodyPr/>
          <a:lstStyle/>
          <a:p>
            <a:fld id="{51864E3C-37FA-46BC-89A3-D47F177B1DD8}" type="slidenum">
              <a:rPr lang="en-US" smtClean="0"/>
              <a:t>26</a:t>
            </a:fld>
            <a:endParaRPr lang="en-US"/>
          </a:p>
        </p:txBody>
      </p:sp>
    </p:spTree>
    <p:extLst>
      <p:ext uri="{BB962C8B-B14F-4D97-AF65-F5344CB8AC3E}">
        <p14:creationId xmlns:p14="http://schemas.microsoft.com/office/powerpoint/2010/main" val="397250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Calibri" panose="020F0502020204030204" pitchFamily="34" charset="0"/>
                <a:ea typeface="Calibri" panose="020F0502020204030204" pitchFamily="34" charset="0"/>
              </a:rPr>
              <a:t>Pendant FEM-7, le but de la stratégie pour le domaine d’intervention « diversité biologique » est de préserver la biodiversité d’importance mondiale dans les paysages terrestres et marins. Pour atteindre ce but, les investissements du FEM contribueront à la réalisation des trois objectifs suivants, qui figurent dans les directives données par la 13e Conférence des Parties à la CDB :  </a:t>
            </a:r>
          </a:p>
          <a:p>
            <a:r>
              <a:rPr lang="fr-FR" dirty="0">
                <a:latin typeface="Calibri" panose="020F0502020204030204" pitchFamily="34" charset="0"/>
                <a:ea typeface="Calibri" panose="020F0502020204030204" pitchFamily="34" charset="0"/>
              </a:rPr>
              <a:t> </a:t>
            </a:r>
          </a:p>
          <a:p>
            <a:r>
              <a:rPr lang="fr-FR" dirty="0">
                <a:latin typeface="Calibri" panose="020F0502020204030204" pitchFamily="34" charset="0"/>
                <a:ea typeface="Calibri" panose="020F0502020204030204" pitchFamily="34" charset="0"/>
              </a:rPr>
              <a:t>• Prendre systématiquement en compte la biodiversité dans les différents secteurs ainsi que dans les paysages terrestres et marins ;</a:t>
            </a:r>
          </a:p>
          <a:p>
            <a:r>
              <a:rPr lang="fr-FR" dirty="0">
                <a:latin typeface="Calibri" panose="020F0502020204030204" pitchFamily="34" charset="0"/>
                <a:ea typeface="Calibri" panose="020F0502020204030204" pitchFamily="34" charset="0"/>
              </a:rPr>
              <a:t>• S’attaquer aux facteurs directs de dégradation pour protéger les habitats et les espèces ; et </a:t>
            </a:r>
          </a:p>
          <a:p>
            <a:r>
              <a:rPr lang="fr-FR" dirty="0">
                <a:latin typeface="Calibri" panose="020F0502020204030204" pitchFamily="34" charset="0"/>
                <a:ea typeface="Calibri" panose="020F0502020204030204" pitchFamily="34" charset="0"/>
              </a:rPr>
              <a:t>• Continuer à développer la politique et le cadre institutionnel relatifs à la biodiversité.  </a:t>
            </a:r>
          </a:p>
          <a:p>
            <a:r>
              <a:rPr lang="en-US" dirty="0">
                <a:latin typeface="Calibri" panose="020F0502020204030204" pitchFamily="34" charset="0"/>
                <a:ea typeface="Calibri" panose="020F0502020204030204" pitchFamily="34" charset="0"/>
              </a:rPr>
              <a:t> </a:t>
            </a:r>
            <a:endParaRPr lang="en-US" sz="1000" dirty="0">
              <a:latin typeface="Times New Roman" panose="02020603050405020304" pitchFamily="18" charset="0"/>
              <a:ea typeface="Calibri" panose="020F0502020204030204" pitchFamily="34" charset="0"/>
            </a:endParaRPr>
          </a:p>
          <a:p>
            <a:r>
              <a:rPr lang="fr-FR" dirty="0">
                <a:latin typeface="Calibri" panose="020F0502020204030204" pitchFamily="34" charset="0"/>
                <a:ea typeface="Calibri" panose="020F0502020204030204" pitchFamily="34" charset="0"/>
              </a:rPr>
              <a:t>Toute la série de choix de programmation possibles figurant dans la stratégie répond aussi directement au plan stratégique pour la biodiversité (2011-2020), notamment eu égard à l’importance croissante de l’objectif de prise en compte systématique de la biodiversité. </a:t>
            </a:r>
          </a:p>
          <a:p>
            <a:r>
              <a:rPr lang="en-US" dirty="0">
                <a:latin typeface="Calibri" panose="020F0502020204030204" pitchFamily="34" charset="0"/>
                <a:ea typeface="Calibri" panose="020F0502020204030204" pitchFamily="34" charset="0"/>
              </a:rPr>
              <a:t> </a:t>
            </a:r>
            <a:endParaRPr lang="en-US" sz="1000" dirty="0">
              <a:latin typeface="Times New Roman" panose="02020603050405020304" pitchFamily="18" charset="0"/>
              <a:ea typeface="Calibri" panose="020F0502020204030204" pitchFamily="34" charset="0"/>
            </a:endParaRPr>
          </a:p>
          <a:p>
            <a:r>
              <a:rPr lang="fr-FR" dirty="0">
                <a:latin typeface="Calibri" panose="020F0502020204030204" pitchFamily="34" charset="0"/>
                <a:ea typeface="Calibri" panose="020F0502020204030204" pitchFamily="34" charset="0"/>
              </a:rPr>
              <a:t>Les investissements dans le domaine d’intervention « diversité biologique », les Programmes à impacts transversaux « systèmes alimentaires, utilisation des terres et restauration », « villes durables » et « gestion durable des forêts », et les investissements dans le domaine d’intervention « eaux internationales » contribuent tous ensemble à la réalisation du but et des trois objectifs de la stratégie pour le domaine d’intervention « diversité biologique ». </a:t>
            </a:r>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4</a:t>
            </a:fld>
            <a:endParaRPr lang="en-US"/>
          </a:p>
        </p:txBody>
      </p:sp>
    </p:spTree>
    <p:extLst>
      <p:ext uri="{BB962C8B-B14F-4D97-AF65-F5344CB8AC3E}">
        <p14:creationId xmlns:p14="http://schemas.microsoft.com/office/powerpoint/2010/main" val="42695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233" defTabSz="931723"/>
            <a:r>
              <a:rPr lang="fr-FR" sz="1400" dirty="0"/>
              <a:t>Le but de la stratégie pour le domaine d’intervention « changements climatiques » est d’obtenir des résultats majeurs en matière d’atténuation, mesurés par la réduction ou la prévention des émissions de GES. Nous y parviendrons en réalisant un ensemble d’investissements pour promouvoir des technologies nouvelles et innovantes dans le cadre du domaine d’intervention, en investissant dans des Programmes à impacts transversaux et en conduisant des activités habitantes. Plus précisément, la stratégie permettra de : </a:t>
            </a:r>
          </a:p>
          <a:p>
            <a:pPr marL="58233" defTabSz="931723"/>
            <a:endParaRPr lang="en-US" sz="1400" dirty="0"/>
          </a:p>
          <a:p>
            <a:pPr marL="58233" defTabSz="931723"/>
            <a:r>
              <a:rPr lang="fr-FR" sz="1400" dirty="0"/>
              <a:t>Promouvoir l’innovation, les transferts de technologies, et les politiques et stratégies d’accompagnement, notamment par les moyens suivants : </a:t>
            </a:r>
          </a:p>
          <a:p>
            <a:pPr marL="58233" defTabSz="931723"/>
            <a:endParaRPr lang="en-US" sz="1400" dirty="0">
              <a:solidFill>
                <a:srgbClr val="00FF00"/>
              </a:solidFill>
            </a:endParaRPr>
          </a:p>
          <a:p>
            <a:pPr lvl="1" indent="-232930" defTabSz="931723"/>
            <a:r>
              <a:rPr lang="fr-FR" sz="1400" dirty="0"/>
              <a:t>Systèmes décentralisés de production et de stockage d'électricité renouvelable </a:t>
            </a:r>
          </a:p>
          <a:p>
            <a:pPr lvl="1" indent="-232930" defTabSz="931723"/>
            <a:r>
              <a:rPr lang="fr-FR" sz="1400" dirty="0"/>
              <a:t>Technologies de propulsion électrique et mobilité électrique </a:t>
            </a:r>
          </a:p>
          <a:p>
            <a:pPr lvl="1" indent="-232930" defTabSz="931723"/>
            <a:r>
              <a:rPr lang="fr-FR" sz="1400" dirty="0"/>
              <a:t>Promotion accélérée de l’efficacité énergétique </a:t>
            </a:r>
          </a:p>
          <a:p>
            <a:pPr lvl="1" indent="-232930" defTabSz="931723"/>
            <a:r>
              <a:rPr lang="fr-FR" sz="1400" dirty="0"/>
              <a:t>Innovations pour les technologies propres </a:t>
            </a:r>
            <a:endParaRPr lang="en-US" sz="1400" dirty="0"/>
          </a:p>
          <a:p>
            <a:pPr lvl="1" indent="-232930" defTabSz="931723"/>
            <a:endParaRPr lang="en-US" sz="1400" dirty="0"/>
          </a:p>
          <a:p>
            <a:pPr defTabSz="931723"/>
            <a:r>
              <a:rPr lang="fr-FR" sz="1400" dirty="0">
                <a:solidFill>
                  <a:srgbClr val="00FF00"/>
                </a:solidFill>
              </a:rPr>
              <a:t>Démontrer la viabilité de solutions d'atténuation aux impacts systémiques via les Programmes à impacts transversaux. </a:t>
            </a:r>
          </a:p>
          <a:p>
            <a:pPr defTabSz="931723"/>
            <a:endParaRPr lang="fr-FR" sz="1400" dirty="0">
              <a:solidFill>
                <a:srgbClr val="00FF00"/>
              </a:solidFill>
            </a:endParaRPr>
          </a:p>
          <a:p>
            <a:pPr defTabSz="931723"/>
            <a:r>
              <a:rPr lang="fr-FR" sz="1400" dirty="0">
                <a:solidFill>
                  <a:srgbClr val="00FF00"/>
                </a:solidFill>
              </a:rPr>
              <a:t>Et, enfin, favoriser des conditions propices à la prise en compte systématique des problèmes d'atténuation dans les stratégies de développement durable, en nous appuyant sur :</a:t>
            </a:r>
          </a:p>
          <a:p>
            <a:pPr defTabSz="931723"/>
            <a:r>
              <a:rPr lang="fr-FR" sz="1400" dirty="0">
                <a:solidFill>
                  <a:srgbClr val="00FF00"/>
                </a:solidFill>
              </a:rPr>
              <a:t>L'Initiative de renforcement des capacités pour la transparence </a:t>
            </a:r>
          </a:p>
          <a:p>
            <a:pPr defTabSz="931723"/>
            <a:r>
              <a:rPr lang="fr-FR" sz="1400" dirty="0">
                <a:solidFill>
                  <a:srgbClr val="00FF00"/>
                </a:solidFill>
              </a:rPr>
              <a:t>Les contributions déterminées au niveau national</a:t>
            </a:r>
          </a:p>
          <a:p>
            <a:pPr defTabSz="931723"/>
            <a:r>
              <a:rPr lang="fr-FR" sz="1400" dirty="0">
                <a:solidFill>
                  <a:srgbClr val="00FF00"/>
                </a:solidFill>
              </a:rPr>
              <a:t>Les communications nationales et les rapports biennaux.</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5</a:t>
            </a:fld>
            <a:endParaRPr lang="en-US"/>
          </a:p>
        </p:txBody>
      </p:sp>
    </p:spTree>
    <p:extLst>
      <p:ext uri="{BB962C8B-B14F-4D97-AF65-F5344CB8AC3E}">
        <p14:creationId xmlns:p14="http://schemas.microsoft.com/office/powerpoint/2010/main" val="4277713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848" defTabSz="931723"/>
            <a:r>
              <a:rPr lang="fr-FR" dirty="0"/>
              <a:t>Les investissements dans le domaine d’intervention « dégradation des sols » appuieront et compléteront les activités au titre des Programmes à impacts transversaux « systèmes alimentaires, utilisation des terres et restauration », et « zones arides » dans le cadre du programme « gestion durable des forêts ». </a:t>
            </a:r>
            <a:endParaRPr lang="en-US" dirty="0"/>
          </a:p>
          <a:p>
            <a:pPr marL="114848" defTabSz="931723"/>
            <a:endParaRPr lang="en-US" dirty="0"/>
          </a:p>
          <a:p>
            <a:pPr marL="114848" defTabSz="931723"/>
            <a:r>
              <a:rPr lang="fr-FR" dirty="0"/>
              <a:t>Plus précisément, nous favoriserons l’application sur le terrain du concept de neutralité en matière de dégradation des sols (NDS).</a:t>
            </a:r>
          </a:p>
          <a:p>
            <a:pPr marL="114848" defTabSz="931723"/>
            <a:endParaRPr lang="fr-FR" dirty="0"/>
          </a:p>
          <a:p>
            <a:pPr marL="114848" defTabSz="931723">
              <a:defRPr/>
            </a:pPr>
            <a:r>
              <a:rPr lang="fr-FR" dirty="0"/>
              <a:t>L’application sur le terrain de la NDS est un objectif général appuyé par plusieurs objectifs spécifiques qui contribueront tous à cette neutralité, notamment par des activités sur les thèmes suivants : </a:t>
            </a:r>
          </a:p>
          <a:p>
            <a:pPr marL="114848" defTabSz="931723">
              <a:defRPr/>
            </a:pPr>
            <a:r>
              <a:rPr lang="fr-FR" dirty="0"/>
              <a:t>-	Gestion durable des sols</a:t>
            </a:r>
          </a:p>
          <a:p>
            <a:pPr marL="114848" defTabSz="931723">
              <a:defRPr/>
            </a:pPr>
            <a:r>
              <a:rPr lang="fr-FR" dirty="0"/>
              <a:t>-	Gestion durable des forêts</a:t>
            </a:r>
          </a:p>
          <a:p>
            <a:pPr marL="114848" defTabSz="931723">
              <a:defRPr/>
            </a:pPr>
            <a:r>
              <a:rPr lang="fr-FR" dirty="0"/>
              <a:t>-	Restauration des forêts et des paysages </a:t>
            </a:r>
          </a:p>
          <a:p>
            <a:pPr marL="114848" defTabSz="931723">
              <a:defRPr/>
            </a:pPr>
            <a:r>
              <a:rPr lang="fr-FR" dirty="0"/>
              <a:t>-	Gestion intégrée des ressources naturelles au service d’écosystèmes agricoles résilients </a:t>
            </a:r>
          </a:p>
          <a:p>
            <a:pPr marL="114848" defTabSz="931723"/>
            <a:endParaRPr lang="en-US" dirty="0"/>
          </a:p>
          <a:p>
            <a:pPr marL="114848" defTabSz="931723"/>
            <a:r>
              <a:rPr lang="fr-FR" dirty="0"/>
              <a:t>Nous créerons aussi un environnement favorisant l’application de la NDS dans le monde, et nous appuierons les activités habitantes au titre de la CNULD. </a:t>
            </a:r>
          </a:p>
          <a:p>
            <a:pPr marL="114848" defTabSz="931723"/>
            <a:endParaRPr lang="en-US" dirty="0"/>
          </a:p>
          <a:p>
            <a:pPr marL="114848" defTabSz="931723"/>
            <a:r>
              <a:rPr lang="fr-FR" dirty="0"/>
              <a:t>Il convient de noter que l’allocation à l’appui du domaine d’intervention « dégradation des sols » pendant FEM-7 a sensiblement augmenté (+ 10 %) par rapport à FEM-6. Cela dénote l’importance que le FEM attache à ce domaine d’intervention et à sa capacité à créer de multiples effets positifs sur l’environnement, tout en préservant les moyens de subsistance des petits paysans et des populations locales.</a:t>
            </a:r>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6</a:t>
            </a:fld>
            <a:endParaRPr lang="en-US"/>
          </a:p>
        </p:txBody>
      </p:sp>
    </p:spTree>
    <p:extLst>
      <p:ext uri="{BB962C8B-B14F-4D97-AF65-F5344CB8AC3E}">
        <p14:creationId xmlns:p14="http://schemas.microsoft.com/office/powerpoint/2010/main" val="173636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r>
              <a:rPr lang="fr-FR" sz="1400" dirty="0"/>
              <a:t>Le domaine d’intervention « eaux internationales » comporte trois grands objectifs : Premièrement, renforcer les opportunités offertes par l’économie bleue dans les habitats côtiers essentiels tels que les aires protégées marines, les deltas et les grands écosystèmes marins, en développant une pêche viable et en réduisant la pollution. </a:t>
            </a:r>
            <a:r>
              <a:rPr lang="en-US" sz="1400" dirty="0"/>
              <a:t> </a:t>
            </a:r>
          </a:p>
          <a:p>
            <a:pPr defTabSz="931723"/>
            <a:endParaRPr lang="en-US" sz="1400" dirty="0"/>
          </a:p>
          <a:p>
            <a:pPr defTabSz="931723"/>
            <a:r>
              <a:rPr lang="fr-FR" sz="1400" dirty="0"/>
              <a:t>Deuxièmement, améliorer la gouvernance des zones ne relevant d’aucune juridiction nationale (ZAJN). Il s’agira notamment d’encourager activement des réformes de la gouvernance pour mettre fin à la pêche illicite, non autorisée ou non réglementée et à la surexploitation des ressources halieutiques, et de gérer durablement la pêche en mer, d’accompagner les travaux qui visent à réduire les subventions à la pêche ayant un effet néfaste, et de renforcer la collaboration entre les pays partageant de grands écosystèmes marins, les instances des conventions sur les mers régionales et les organismes régionaux de gestion halieutique, pour ce qui concerne la gestion de périmètres déterminés dans les eaux nationales et les ZAJN.</a:t>
            </a:r>
          </a:p>
          <a:p>
            <a:pPr defTabSz="931723"/>
            <a:endParaRPr lang="en-US" sz="1400" dirty="0"/>
          </a:p>
          <a:p>
            <a:pPr defTabSz="931723"/>
            <a:r>
              <a:rPr lang="fr-FR" sz="1400" dirty="0"/>
              <a:t>Troisièmement, renforcer la sécurité en matière d’eau dans les écosystèmes dulcicoles, en facilitant les échanges d’informations, en renforçant la gouvernance régionale et nationale, et en resserrant la coopération entre les pays ayant en commun des bassins hydrographiques et des nappes souterraines. </a:t>
            </a:r>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7</a:t>
            </a:fld>
            <a:endParaRPr lang="en-US"/>
          </a:p>
        </p:txBody>
      </p:sp>
    </p:spTree>
    <p:extLst>
      <p:ext uri="{BB962C8B-B14F-4D97-AF65-F5344CB8AC3E}">
        <p14:creationId xmlns:p14="http://schemas.microsoft.com/office/powerpoint/2010/main" val="131797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r>
              <a:rPr lang="fr-FR" sz="1400" dirty="0"/>
              <a:t>Le domaine d’intervention « substances chimiques et déchets » comporte quatre programmes/points d’accès aux ressources du FEM pour permettre aux pays d’obtenir les résultats recherchés dans ce domaine. </a:t>
            </a:r>
          </a:p>
          <a:p>
            <a:pPr defTabSz="931723"/>
            <a:endParaRPr lang="fr-FR" sz="1400" dirty="0"/>
          </a:p>
          <a:p>
            <a:pPr defTabSz="931723"/>
            <a:r>
              <a:rPr lang="fr-FR" sz="1400" dirty="0"/>
              <a:t>Avec le programme sur les produits chimiques industriels, nous chercherons à éviter et éliminer l’utilisation des POP, du mercure et des substances appauvrissant la couche d’ozone, en faisant porter l’effort sur les principaux secteurs industriels (or, textiles, produits de consommation, etc.) qui utilisent ou produisent les substances chimiques visées dans les accords multilatéraux sur l’environnement. </a:t>
            </a:r>
          </a:p>
          <a:p>
            <a:pPr defTabSz="931723"/>
            <a:endParaRPr lang="en-US" sz="1400" dirty="0"/>
          </a:p>
          <a:p>
            <a:pPr indent="-232930" defTabSz="931723">
              <a:defRPr/>
            </a:pPr>
            <a:r>
              <a:rPr lang="fr-FR" sz="1400" dirty="0"/>
              <a:t>Ensuite, dans le programme sur les produits chimiques agricoles, nous chercherons essentiellement à éliminer les substances chimiques nocives utilisées dans l’agriculture, telles que les POP périmés et les produits chimiques agricoles à base de mercure, et proposerons des solutions de remplacement et des pratiques sobres en produits chimiques/sans produits chimiques. Ce programme portera également sur la gestion et l’élimination sans risque des films plastiques agricoles contaminés par les POP, et des produits chimiques à base de mercure utilisés dans l’agriculture.</a:t>
            </a:r>
            <a:endParaRPr lang="en-US" sz="1400" dirty="0"/>
          </a:p>
          <a:p>
            <a:pPr indent="-232930" defTabSz="931723"/>
            <a:endParaRPr lang="en-US" sz="1400" dirty="0"/>
          </a:p>
          <a:p>
            <a:pPr defTabSz="931723"/>
            <a:r>
              <a:rPr lang="fr-FR" sz="1400" dirty="0"/>
              <a:t>Nous conduisons aussi un programme consacré aux pays les moins avancés et aux petits États insulaires en développement. Il s’agira ici d’encourager des approches régionales, de servir d’incubateur à des technologies mises au point dans ces pays et de s’employer à créer des économies d’échelle pour assurer une saine gestion des substances chimiques et des déchets.</a:t>
            </a:r>
          </a:p>
          <a:p>
            <a:pPr defTabSz="931723"/>
            <a:endParaRPr lang="en-US" sz="1400" dirty="0"/>
          </a:p>
          <a:p>
            <a:pPr defTabSz="931723"/>
            <a:r>
              <a:rPr lang="fr-FR" sz="1400" dirty="0"/>
              <a:t>Enfin, nous financerons aussi des activités habitantes relatives aux différentes conventions et aux obligations des pays. Il s’agit notamment de : </a:t>
            </a:r>
          </a:p>
          <a:p>
            <a:pPr defTabSz="931723"/>
            <a:endParaRPr lang="en-US" sz="1400" dirty="0"/>
          </a:p>
          <a:p>
            <a:pPr lvl="1" indent="-232930" defTabSz="931723"/>
            <a:r>
              <a:rPr lang="fr-FR" sz="1400" dirty="0"/>
              <a:t>La Convention de Stockholm, notamment les plans nationaux de mise en œuvre et leur mise à jour</a:t>
            </a:r>
          </a:p>
          <a:p>
            <a:pPr lvl="1" indent="-232930" defTabSz="931723"/>
            <a:r>
              <a:rPr lang="fr-FR" sz="1400" dirty="0"/>
              <a:t>La Convention de Minamata, notamment les évaluations initiales au titre de la Convention et les plans d’action nationaux relatifs à l’exploitation minière artisanale et à petite échelle de l’or </a:t>
            </a:r>
          </a:p>
          <a:p>
            <a:pPr lvl="1" indent="-232930" defTabSz="931723"/>
            <a:r>
              <a:rPr lang="fr-FR" sz="1400" dirty="0"/>
              <a:t>Les plans mondiaux de surveillance des produits chimiques, en rapport avec l’évaluation de l’efficacité dans le cadre des conventions sur les substances chimiques.</a:t>
            </a:r>
          </a:p>
          <a:p>
            <a:pPr lvl="1" indent="-232930" defTabSz="931723"/>
            <a:endParaRPr lang="en-US" sz="1400"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8</a:t>
            </a:fld>
            <a:endParaRPr lang="en-US"/>
          </a:p>
        </p:txBody>
      </p:sp>
    </p:spTree>
    <p:extLst>
      <p:ext uri="{BB962C8B-B14F-4D97-AF65-F5344CB8AC3E}">
        <p14:creationId xmlns:p14="http://schemas.microsoft.com/office/powerpoint/2010/main" val="118243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stratégie pour FEM-7 comporte un certain nombre de Programmes à impacts transversaux qui « déplacent le curseur ». Le FEM sera ainsi mieux placé pour aider les pays à adopter une approche globale et intégrée qui permettra une transformation plus profonde de systèmes économiques clés, tout en s’inscrivant dans le droit fil de leurs priorités nationales de développement. Cet ensemble ciblé de priorités établies par les pays peut-être le moteur d’un renforcement des synergies, de l’intégration et des impacts des investissements du FEM, et peut promouvoir une utilisation plus efficace des ressources et mobiliser les financements du secteur privé. </a:t>
            </a:r>
          </a:p>
          <a:p>
            <a:endParaRPr lang="en-US" dirty="0"/>
          </a:p>
          <a:p>
            <a:r>
              <a:rPr lang="fr-FR" dirty="0"/>
              <a:t>Les Programmes à impacts transversaux s’attaquent collectivement aux principaux facteurs de dégradation de l’environnement et/ou ont des effets positifs multiples sur les nombreuses thématiques dans lesquelles le FEM a vocation à intervenir. De nombreuses priorités font également appel à des plateformes régionales ou mondiales qui répondent de mieux en mieux aux besoins et qui mobilisent toute une série d’acteurs et de ressources autour d’engagements politiques.</a:t>
            </a:r>
            <a:endParaRPr lang="en-US"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9</a:t>
            </a:fld>
            <a:endParaRPr lang="en-US"/>
          </a:p>
        </p:txBody>
      </p:sp>
    </p:spTree>
    <p:extLst>
      <p:ext uri="{BB962C8B-B14F-4D97-AF65-F5344CB8AC3E}">
        <p14:creationId xmlns:p14="http://schemas.microsoft.com/office/powerpoint/2010/main" val="48685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fr-FR" dirty="0">
                <a:latin typeface="Arial" panose="020B0604020202020204" pitchFamily="34" charset="0"/>
                <a:cs typeface="Arial" panose="020B0604020202020204" pitchFamily="34" charset="0"/>
              </a:rPr>
              <a:t>Dans le monde, les pays ont une approche très différente des systèmes alimentaires et de l’utilisation des terres. Par exemple, la production agricole destinée aux chaînes mondiales d’approvisionnement alimentaire est un moteur important des changements d’affectation des terres et de la dégradation de l’environnement dans les forêts tropicales et les tourbières d’Asie du Sud-Est, d’Afrique et d’Amérique latine. L’accroissement de la demande de produits de base agricoles (huile de palme, viande de bœuf, soja, café et cacao, notamment), qui alimentent le système alimentaire mondial en matières premières, fera augmenter les risques de déforestation dans de nombreux pays de ces régions. Il en est de même de la riziculture irriguée en Asie du Sud-Est, qui est une source importante d’externalités négatives telles que les émissions de méthane, l’eutrophisation due à une utilisation excessive de fertilisants et la surexploitation des eaux de surface et des nappes souterraines. En Afrique subsaharienne, le bétail parcourant les savanes est à l’origine d’importantes émissions de méthane, et la faible productivité de l’agriculture paysanne est un élément clé de la dégradation des terres et du recul de la couverture végétale. Du fait de ces différences d’une région à l’autre, aucune formule universelle ne permettra d’apporter la transformation profonde que nécessitent les systèmes utilisés dans le monde. Les solutions doivent cibler les points d’entrée voulus dans les pays bénéficiaires pour justifier le financement du surcoût par le FEM, et tirer le meilleur parti du potentiel de transformation profonde des systèmes alimentaires et de l’utilisation des terres.</a:t>
            </a:r>
            <a:endParaRPr lang="en-US" dirty="0">
              <a:latin typeface="Arial" panose="020B0604020202020204" pitchFamily="34" charset="0"/>
              <a:cs typeface="Arial" panose="020B0604020202020204" pitchFamily="34" charset="0"/>
            </a:endParaRPr>
          </a:p>
          <a:p>
            <a:pPr defTabSz="931723">
              <a:defRPr/>
            </a:pPr>
            <a:endParaRPr lang="en-US" dirty="0">
              <a:latin typeface="Arial" panose="020B0604020202020204" pitchFamily="34" charset="0"/>
              <a:cs typeface="Arial" panose="020B0604020202020204" pitchFamily="34" charset="0"/>
            </a:endParaRPr>
          </a:p>
          <a:p>
            <a:pPr defTabSz="931723">
              <a:defRPr/>
            </a:pPr>
            <a:r>
              <a:rPr lang="fr-FR" dirty="0">
                <a:latin typeface="Arial" panose="020B0604020202020204" pitchFamily="34" charset="0"/>
                <a:cs typeface="Arial" panose="020B0604020202020204" pitchFamily="34" charset="0"/>
              </a:rPr>
              <a:t>Il s’agira ici de s’appuyer sur l’expérience et les atouts du FEM pour organiser l’action à mener autour des trois points d’entrée suivants, qui offrent la possibilité d’optimiser les effets positifs sur l’environnement mondial : 1) promouvoir des systèmes alimentaires viables pour réduire les impacts sur les habitats naturels et faire diminuer les émissions de GES ; 2) s’attaquer aux filières des principaux produits de base agricoles, qui contribuent pour beaucoup à la destruction des forêts tropicales ; et 3) redoubler d’effort pour restaurer et remettre en valeur à des fins multiples les terres ayant subi des dégradations, réduisant ainsi les pressions qui pèsent sur les habitats naturels.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10</a:t>
            </a:fld>
            <a:endParaRPr lang="en-US"/>
          </a:p>
        </p:txBody>
      </p:sp>
    </p:spTree>
    <p:extLst>
      <p:ext uri="{BB962C8B-B14F-4D97-AF65-F5344CB8AC3E}">
        <p14:creationId xmlns:p14="http://schemas.microsoft.com/office/powerpoint/2010/main" val="212879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4C33-9F53-493C-9CE2-F7266C92BE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12BDDB-79C4-4B81-8680-9A3670708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65F50-F4A6-411E-A074-A5181FFA91EE}"/>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5" name="Footer Placeholder 4">
            <a:extLst>
              <a:ext uri="{FF2B5EF4-FFF2-40B4-BE49-F238E27FC236}">
                <a16:creationId xmlns:a16="http://schemas.microsoft.com/office/drawing/2014/main" id="{60385F4B-BDFD-44EF-9D34-8D556ACF2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5CAA2-9512-45C2-982E-B0C753453499}"/>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1574665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CEB3-113B-4CA7-ACA0-281ABB4F0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5EE2B2-A370-4220-87B6-4C07FF37A4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A82BF-AFCA-4EA5-B2A0-838DCAAF22D9}"/>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5" name="Footer Placeholder 4">
            <a:extLst>
              <a:ext uri="{FF2B5EF4-FFF2-40B4-BE49-F238E27FC236}">
                <a16:creationId xmlns:a16="http://schemas.microsoft.com/office/drawing/2014/main" id="{EAD949B6-7677-4E70-B948-8FD74E433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CAD41-5E63-4EA6-ABDC-C504AC780BEB}"/>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216536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23261-4211-475E-8E71-934B295C8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BA016-3F3D-4A9C-8D11-0E73F9880E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0C852-8F83-4C53-8EDF-44ABB9FF18A3}"/>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5" name="Footer Placeholder 4">
            <a:extLst>
              <a:ext uri="{FF2B5EF4-FFF2-40B4-BE49-F238E27FC236}">
                <a16:creationId xmlns:a16="http://schemas.microsoft.com/office/drawing/2014/main" id="{7DD22A70-2D7D-4274-A46F-C4E412EAF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D7F78-06B2-4E90-B50A-87F997FB1F32}"/>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3819022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F88354CD-685B-4415-9FF2-11FEC04A99DD}" type="datetime1">
              <a:rPr lang="en-US" smtClean="0">
                <a:solidFill>
                  <a:prstClr val="white"/>
                </a:solidFill>
              </a:rPr>
              <a:t>2/12/2019</a:t>
            </a:fld>
            <a:endParaRPr lang="en-US">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7770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gn="r">
              <a:defRPr/>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0FE9AA78-B8B6-446A-84B1-7A3A29B50800}" type="datetime1">
              <a:rPr lang="en-US" smtClean="0">
                <a:solidFill>
                  <a:prstClr val="white"/>
                </a:solidFill>
              </a:rPr>
              <a:t>2/12/2019</a:t>
            </a:fld>
            <a:endParaRPr lang="en-US">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230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76EC24B9-E8FD-4645-BB18-265CB4942ABE}" type="datetime1">
              <a:rPr lang="en-US" smtClean="0">
                <a:solidFill>
                  <a:prstClr val="white"/>
                </a:solidFill>
              </a:rPr>
              <a:t>2/12/2019</a:t>
            </a:fld>
            <a:endParaRPr lang="en-US">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619744"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04538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BA158D35-2513-4B32-B333-449CDA93021B}" type="datetime1">
              <a:rPr lang="en-US" smtClean="0">
                <a:solidFill>
                  <a:prstClr val="white"/>
                </a:solidFill>
              </a:rPr>
              <a:t>2/12/2019</a:t>
            </a:fld>
            <a:endParaRPr lang="en-US">
              <a:solidFill>
                <a:prstClr val="white"/>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5126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C8EF94D8-F31D-4DC5-A229-A3A5223E99EF}" type="datetime1">
              <a:rPr lang="en-US" smtClean="0">
                <a:solidFill>
                  <a:prstClr val="white"/>
                </a:solidFill>
              </a:rPr>
              <a:t>2/12/2019</a:t>
            </a:fld>
            <a:endParaRPr lang="en-US">
              <a:solidFill>
                <a:prstClr val="white"/>
              </a:solidFill>
            </a:endParaRPr>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9" name="Slide Number Placeholder 8"/>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86506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0ED50C47-B8FC-44F5-9979-87A86B4040ED}" type="datetime1">
              <a:rPr lang="en-US" smtClean="0">
                <a:solidFill>
                  <a:prstClr val="white"/>
                </a:solidFill>
              </a:rPr>
              <a:t>2/12/2019</a:t>
            </a:fld>
            <a:endParaRPr lang="en-US">
              <a:solidFill>
                <a:prstClr val="white"/>
              </a:solidFill>
            </a:endParaRPr>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33564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88F9656D-EBE3-4866-9AC8-FBBE8A051D4C}" type="datetime1">
              <a:rPr lang="en-US" smtClean="0">
                <a:solidFill>
                  <a:prstClr val="white"/>
                </a:solidFill>
              </a:rPr>
              <a:t>2/12/2019</a:t>
            </a:fld>
            <a:endParaRPr lang="en-US">
              <a:solidFill>
                <a:prstClr val="white"/>
              </a:solidFill>
            </a:endParaRPr>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4465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A58C3564-CA29-46DB-974F-A11257788FCC}" type="datetime1">
              <a:rPr lang="en-US" smtClean="0">
                <a:solidFill>
                  <a:prstClr val="white"/>
                </a:solidFill>
              </a:rPr>
              <a:t>2/12/2019</a:t>
            </a:fld>
            <a:endParaRPr lang="en-US">
              <a:solidFill>
                <a:prstClr val="white"/>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3241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5C69-270D-4DFE-8B16-8E936E9FA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A423C-CA9F-4E7A-A6BE-D6B7DAF390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56189-6983-4CD8-9C0B-EFBE4B685CA6}"/>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5" name="Footer Placeholder 4">
            <a:extLst>
              <a:ext uri="{FF2B5EF4-FFF2-40B4-BE49-F238E27FC236}">
                <a16:creationId xmlns:a16="http://schemas.microsoft.com/office/drawing/2014/main" id="{EB9FE8D2-0B3C-49FF-A1A3-010C2AED9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BD2DB-8012-49BB-8EC8-39D94AF07662}"/>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228789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E440511E-D94C-4662-BC98-7F198100FF08}" type="datetime1">
              <a:rPr lang="en-US" smtClean="0">
                <a:solidFill>
                  <a:prstClr val="white"/>
                </a:solidFill>
              </a:rPr>
              <a:t>2/12/2019</a:t>
            </a:fld>
            <a:endParaRPr lang="en-US">
              <a:solidFill>
                <a:prstClr val="white"/>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6418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F853D371-A9F2-43C3-86E8-85740142CF9F}" type="datetime1">
              <a:rPr lang="en-US" smtClean="0">
                <a:solidFill>
                  <a:prstClr val="white"/>
                </a:solidFill>
              </a:rPr>
              <a:t>2/12/2019</a:t>
            </a:fld>
            <a:endParaRPr lang="en-US">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92303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844D4AD8-2B58-4BAD-BC53-8950E3E8F005}" type="datetime1">
              <a:rPr lang="en-US" smtClean="0">
                <a:solidFill>
                  <a:prstClr val="white"/>
                </a:solidFill>
              </a:rPr>
              <a:t>2/12/2019</a:t>
            </a:fld>
            <a:endParaRPr lang="en-US">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23197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560131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83678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88988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0758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40346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83112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0369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E669-6971-493E-8C76-D2EB064F86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58B0CD-46F4-4D06-85E6-C1FC92EC33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E01A46-FB1B-4F24-BE61-0A30DE8D18DE}"/>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5" name="Footer Placeholder 4">
            <a:extLst>
              <a:ext uri="{FF2B5EF4-FFF2-40B4-BE49-F238E27FC236}">
                <a16:creationId xmlns:a16="http://schemas.microsoft.com/office/drawing/2014/main" id="{33C2DD50-9B79-4F98-A9B1-61CE4B400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10F0A-E717-4F86-A075-812571B42A55}"/>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1977005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9537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39519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02202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22238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2/12/2019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860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AAAAB-BB51-4A6C-8F8C-0E0F05AD3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AD248-306B-4032-97C8-683B64306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A5EFB-5B19-45DE-B5F0-B703C1619F1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347771-A874-48A5-847B-9F2B25C12EF1}"/>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6" name="Footer Placeholder 5">
            <a:extLst>
              <a:ext uri="{FF2B5EF4-FFF2-40B4-BE49-F238E27FC236}">
                <a16:creationId xmlns:a16="http://schemas.microsoft.com/office/drawing/2014/main" id="{C20EAC90-AC21-441A-9E67-53EA230CF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B8E898-B193-4A24-B195-42705B8B52C9}"/>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130123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6742-E289-408B-944A-A06354BC7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042E14-E5BA-49B3-B453-114331324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D5A6DA-672E-426F-9C42-EFF0A43F23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C411B-76A5-47EA-BED6-5445A0F04C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80C083-172E-4C17-8C53-1846F41B21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3D6403-D24E-4847-8353-7D5D0F691EAC}"/>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8" name="Footer Placeholder 7">
            <a:extLst>
              <a:ext uri="{FF2B5EF4-FFF2-40B4-BE49-F238E27FC236}">
                <a16:creationId xmlns:a16="http://schemas.microsoft.com/office/drawing/2014/main" id="{7F6FB06B-EAEC-4171-8474-B06F5071E7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DBAF39-4A0A-4432-A1FE-6BD592E5B482}"/>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396112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54EB-B6F3-41BD-833E-4D69C619CC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DBF4-D9C4-4FAD-846F-BE2F477AC79C}"/>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4" name="Footer Placeholder 3">
            <a:extLst>
              <a:ext uri="{FF2B5EF4-FFF2-40B4-BE49-F238E27FC236}">
                <a16:creationId xmlns:a16="http://schemas.microsoft.com/office/drawing/2014/main" id="{F886590E-8255-4C67-9510-703F5D3CDA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A32D54-F257-4FCE-B681-78280EE665A3}"/>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383823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0DBF34-FD49-4035-A4CC-D670ACBC33B9}"/>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3" name="Footer Placeholder 2">
            <a:extLst>
              <a:ext uri="{FF2B5EF4-FFF2-40B4-BE49-F238E27FC236}">
                <a16:creationId xmlns:a16="http://schemas.microsoft.com/office/drawing/2014/main" id="{1C5EFF9A-188E-40BA-B144-18D728CC84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5063B7-C8A2-47A7-995D-610059C63F12}"/>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224732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D67A7-35A1-40F0-A9B2-1AA3F3083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1C0E0F-0E80-4FA4-B63C-56E97ABA6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683C86-E438-42D6-B64A-B95163F7D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212691-22A6-450D-A312-4C5FE2B84ABC}"/>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6" name="Footer Placeholder 5">
            <a:extLst>
              <a:ext uri="{FF2B5EF4-FFF2-40B4-BE49-F238E27FC236}">
                <a16:creationId xmlns:a16="http://schemas.microsoft.com/office/drawing/2014/main" id="{5E9AD042-FFA4-4F7A-84F5-780ECEDB0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56C69-FE48-43F3-8CFE-68710D8913C1}"/>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246387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2876-F024-4AEF-96D8-018D3F625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925C45-C045-4C25-9B33-5B56DF921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D72639-F3CD-494A-90A8-7DC1EDCCF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B36444-9A17-44F0-9173-C30C416FB119}"/>
              </a:ext>
            </a:extLst>
          </p:cNvPr>
          <p:cNvSpPr>
            <a:spLocks noGrp="1"/>
          </p:cNvSpPr>
          <p:nvPr>
            <p:ph type="dt" sz="half" idx="10"/>
          </p:nvPr>
        </p:nvSpPr>
        <p:spPr/>
        <p:txBody>
          <a:bodyPr/>
          <a:lstStyle/>
          <a:p>
            <a:fld id="{E5B2DDC8-7CB7-4DFA-8901-601390F88D86}" type="datetimeFigureOut">
              <a:rPr lang="en-US" smtClean="0"/>
              <a:t>2/12/2019</a:t>
            </a:fld>
            <a:endParaRPr lang="en-US"/>
          </a:p>
        </p:txBody>
      </p:sp>
      <p:sp>
        <p:nvSpPr>
          <p:cNvPr id="6" name="Footer Placeholder 5">
            <a:extLst>
              <a:ext uri="{FF2B5EF4-FFF2-40B4-BE49-F238E27FC236}">
                <a16:creationId xmlns:a16="http://schemas.microsoft.com/office/drawing/2014/main" id="{4598AFA6-E389-4B17-A945-697496547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265700-A36E-4974-A91B-7D565A023915}"/>
              </a:ext>
            </a:extLst>
          </p:cNvPr>
          <p:cNvSpPr>
            <a:spLocks noGrp="1"/>
          </p:cNvSpPr>
          <p:nvPr>
            <p:ph type="sldNum" sz="quarter" idx="12"/>
          </p:nvPr>
        </p:nvSpPr>
        <p:spPr/>
        <p:txBody>
          <a:bodyPr/>
          <a:lstStyle/>
          <a:p>
            <a:fld id="{8D580EB2-C92C-428B-96A2-21EE87AE25D3}" type="slidenum">
              <a:rPr lang="en-US" smtClean="0"/>
              <a:t>‹#›</a:t>
            </a:fld>
            <a:endParaRPr lang="en-US"/>
          </a:p>
        </p:txBody>
      </p:sp>
    </p:spTree>
    <p:extLst>
      <p:ext uri="{BB962C8B-B14F-4D97-AF65-F5344CB8AC3E}">
        <p14:creationId xmlns:p14="http://schemas.microsoft.com/office/powerpoint/2010/main" val="364100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6F7FDF-A690-4DB6-BF39-A130D71EAB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DE674-1E36-4928-9A6F-4121E049B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55CE0-7A7F-41FD-8451-B1936E5C89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2DDC8-7CB7-4DFA-8901-601390F88D86}" type="datetimeFigureOut">
              <a:rPr lang="en-US" smtClean="0"/>
              <a:t>2/12/2019</a:t>
            </a:fld>
            <a:endParaRPr lang="en-US"/>
          </a:p>
        </p:txBody>
      </p:sp>
      <p:sp>
        <p:nvSpPr>
          <p:cNvPr id="5" name="Footer Placeholder 4">
            <a:extLst>
              <a:ext uri="{FF2B5EF4-FFF2-40B4-BE49-F238E27FC236}">
                <a16:creationId xmlns:a16="http://schemas.microsoft.com/office/drawing/2014/main" id="{BAE266EC-444E-49A5-890C-5BED2DDB3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BDD8B2-09BD-4A37-96DE-3702588C58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80EB2-C92C-428B-96A2-21EE87AE25D3}" type="slidenum">
              <a:rPr lang="en-US" smtClean="0"/>
              <a:t>‹#›</a:t>
            </a:fld>
            <a:endParaRPr lang="en-US"/>
          </a:p>
        </p:txBody>
      </p:sp>
    </p:spTree>
    <p:extLst>
      <p:ext uri="{BB962C8B-B14F-4D97-AF65-F5344CB8AC3E}">
        <p14:creationId xmlns:p14="http://schemas.microsoft.com/office/powerpoint/2010/main" val="220666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6"/>
            <a:ext cx="12192000" cy="1454727"/>
          </a:xfrm>
          <a:prstGeom prst="rect">
            <a:avLst/>
          </a:prstGeom>
        </p:spPr>
        <p:txBody>
          <a:bodyPr vert="horz" lIns="274320" tIns="91440" rIns="274320" bIns="91440" rtlCol="0" anchor="ctr">
            <a:normAutofit/>
          </a:bodyPr>
          <a:lstStyle/>
          <a:p>
            <a:r>
              <a:rPr lang="en-US"/>
              <a:t>Click to edit Master title style</a:t>
            </a:r>
          </a:p>
        </p:txBody>
      </p:sp>
      <p:sp>
        <p:nvSpPr>
          <p:cNvPr id="3" name="Text Placeholder 2"/>
          <p:cNvSpPr>
            <a:spLocks noGrp="1"/>
          </p:cNvSpPr>
          <p:nvPr>
            <p:ph type="body" idx="1"/>
          </p:nvPr>
        </p:nvSpPr>
        <p:spPr>
          <a:xfrm>
            <a:off x="0" y="1454727"/>
            <a:ext cx="12192000" cy="5403272"/>
          </a:xfrm>
          <a:prstGeom prst="rect">
            <a:avLst/>
          </a:prstGeom>
        </p:spPr>
        <p:txBody>
          <a:bodyPr vert="horz" lIns="274320" tIns="91440" rIns="274320"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2708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2100" kern="1200">
          <a:solidFill>
            <a:schemeClr val="tx1"/>
          </a:solidFill>
          <a:latin typeface="+mj-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2/12/2019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8829315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png"/><Relationship Id="rId3" Type="http://schemas.openxmlformats.org/officeDocument/2006/relationships/image" Target="../media/image17.wmf"/><Relationship Id="rId7" Type="http://schemas.openxmlformats.org/officeDocument/2006/relationships/image" Target="../media/image21.wmf"/><Relationship Id="rId12"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wmf"/><Relationship Id="rId11" Type="http://schemas.openxmlformats.org/officeDocument/2006/relationships/image" Target="../media/image25.jpeg"/><Relationship Id="rId5" Type="http://schemas.openxmlformats.org/officeDocument/2006/relationships/image" Target="../media/image19.wmf"/><Relationship Id="rId10" Type="http://schemas.openxmlformats.org/officeDocument/2006/relationships/image" Target="../media/image24.png"/><Relationship Id="rId4" Type="http://schemas.openxmlformats.org/officeDocument/2006/relationships/image" Target="../media/image18.wmf"/><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4.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http://upload.wikimedia.org/wikipedia/commons/6/67/Male_maldives.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F3DE-CFB6-4A48-8251-2AFBE33102AF}"/>
              </a:ext>
            </a:extLst>
          </p:cNvPr>
          <p:cNvSpPr>
            <a:spLocks noGrp="1"/>
          </p:cNvSpPr>
          <p:nvPr>
            <p:ph type="title"/>
          </p:nvPr>
        </p:nvSpPr>
        <p:spPr>
          <a:xfrm>
            <a:off x="289560" y="400050"/>
            <a:ext cx="4084319" cy="1489710"/>
          </a:xfrm>
          <a:noFill/>
        </p:spPr>
        <p:txBody>
          <a:bodyPr vert="horz" lIns="91440" tIns="45720" rIns="91440" bIns="45720" rtlCol="0" anchor="b">
            <a:normAutofit fontScale="90000"/>
          </a:bodyPr>
          <a:lstStyle/>
          <a:p>
            <a:pPr algn="ctr"/>
            <a:r>
              <a:rPr lang="fr-FR" sz="3200" b="1" dirty="0"/>
              <a:t>Rendre opérationnelles les orientations de programmation de FEM-7</a:t>
            </a:r>
            <a:endParaRPr lang="en-US" sz="3200" dirty="0"/>
          </a:p>
        </p:txBody>
      </p:sp>
      <p:pic>
        <p:nvPicPr>
          <p:cNvPr id="11" name="Picture 2">
            <a:extLst>
              <a:ext uri="{FF2B5EF4-FFF2-40B4-BE49-F238E27FC236}">
                <a16:creationId xmlns:a16="http://schemas.microsoft.com/office/drawing/2014/main" id="{44DF55F9-D19C-4350-A3B1-17A5DE9938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53" r="1" b="23996"/>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27EB242-7F62-4DC0-8A40-6EB4AE6BD9E6}"/>
              </a:ext>
            </a:extLst>
          </p:cNvPr>
          <p:cNvGrpSpPr/>
          <p:nvPr/>
        </p:nvGrpSpPr>
        <p:grpSpPr>
          <a:xfrm>
            <a:off x="1574031" y="4831081"/>
            <a:ext cx="1714614" cy="1827106"/>
            <a:chOff x="178744" y="4572000"/>
            <a:chExt cx="1094952" cy="1198087"/>
          </a:xfrm>
        </p:grpSpPr>
        <p:sp>
          <p:nvSpPr>
            <p:cNvPr id="6" name="Rectangle 5">
              <a:extLst>
                <a:ext uri="{FF2B5EF4-FFF2-40B4-BE49-F238E27FC236}">
                  <a16:creationId xmlns:a16="http://schemas.microsoft.com/office/drawing/2014/main" id="{BC83BA8C-D2DF-4620-8CA5-C6717E22F5AB}"/>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ort-GEF logo colored NOTAG transparent">
              <a:extLst>
                <a:ext uri="{FF2B5EF4-FFF2-40B4-BE49-F238E27FC236}">
                  <a16:creationId xmlns:a16="http://schemas.microsoft.com/office/drawing/2014/main" id="{0F9653A1-9248-4626-9F68-0B582CF597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38244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6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9E0F85-1728-4BDD-8900-C23785149EAC}"/>
              </a:ext>
            </a:extLst>
          </p:cNvPr>
          <p:cNvSpPr>
            <a:spLocks noGrp="1"/>
          </p:cNvSpPr>
          <p:nvPr>
            <p:ph type="title"/>
          </p:nvPr>
        </p:nvSpPr>
        <p:spPr>
          <a:xfrm>
            <a:off x="524256" y="4767072"/>
            <a:ext cx="6594189" cy="1625210"/>
          </a:xfrm>
        </p:spPr>
        <p:txBody>
          <a:bodyPr>
            <a:normAutofit/>
          </a:bodyPr>
          <a:lstStyle/>
          <a:p>
            <a:pPr algn="ctr"/>
            <a:r>
              <a:rPr lang="fr-FR" sz="2400" b="1" dirty="0">
                <a:solidFill>
                  <a:srgbClr val="FFFFFF"/>
                </a:solidFill>
                <a:latin typeface="Arial" panose="020B0604020202020204" pitchFamily="34" charset="0"/>
                <a:cs typeface="Arial" panose="020B0604020202020204" pitchFamily="34" charset="0"/>
              </a:rPr>
              <a:t>Systèmes alimentaires, utilisation des terres et restauration</a:t>
            </a:r>
            <a:br>
              <a:rPr lang="en-US" sz="2400" b="1" dirty="0">
                <a:solidFill>
                  <a:srgbClr val="FFFFFF"/>
                </a:solidFill>
              </a:rPr>
            </a:br>
            <a:r>
              <a:rPr lang="fr-FR" sz="2400" b="1" i="1" dirty="0">
                <a:solidFill>
                  <a:srgbClr val="FFFFFF"/>
                </a:solidFill>
              </a:rPr>
              <a:t>Promouvoir une transformation profonde </a:t>
            </a:r>
            <a:br>
              <a:rPr lang="fr-FR" sz="2400" b="1" i="1" dirty="0">
                <a:solidFill>
                  <a:srgbClr val="FFFFFF"/>
                </a:solidFill>
              </a:rPr>
            </a:br>
            <a:r>
              <a:rPr lang="fr-FR" sz="2400" b="1" i="1" dirty="0">
                <a:solidFill>
                  <a:srgbClr val="FFFFFF"/>
                </a:solidFill>
              </a:rPr>
              <a:t>vers une « viabilité à long terme »</a:t>
            </a:r>
            <a:endParaRPr lang="en-US" sz="2400" dirty="0">
              <a:solidFill>
                <a:srgbClr val="FFFFFF"/>
              </a:solidFill>
            </a:endParaRPr>
          </a:p>
        </p:txBody>
      </p:sp>
      <p:pic>
        <p:nvPicPr>
          <p:cNvPr id="5" name="Content Placeholder 7" descr="File:&lt;strong&gt;Farm land&lt;/strong&gt; in Da Lat, Vietnam.JPG - Wikimedia Commons">
            <a:extLst>
              <a:ext uri="{FF2B5EF4-FFF2-40B4-BE49-F238E27FC236}">
                <a16:creationId xmlns:a16="http://schemas.microsoft.com/office/drawing/2014/main" id="{CD55564C-692A-4787-9F44-523EFFBDF5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5" r="1" b="9766"/>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C75EC4BC-F1D1-45FB-921B-5433F2F5E0F2}"/>
              </a:ext>
            </a:extLst>
          </p:cNvPr>
          <p:cNvSpPr txBox="1">
            <a:spLocks noGrp="1"/>
          </p:cNvSpPr>
          <p:nvPr>
            <p:ph idx="1"/>
          </p:nvPr>
        </p:nvSpPr>
        <p:spPr>
          <a:xfrm>
            <a:off x="7697337" y="928047"/>
            <a:ext cx="4167116" cy="4842039"/>
          </a:xfrm>
          <a:prstGeom prst="rect">
            <a:avLst/>
          </a:prstGeom>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400" dirty="0">
                <a:solidFill>
                  <a:srgbClr val="FFFFFF"/>
                </a:solidFill>
              </a:rPr>
              <a:t>Des chaînes de valeur agroalimentaires </a:t>
            </a:r>
            <a:r>
              <a:rPr lang="fr-FR" sz="2400" b="1" dirty="0">
                <a:solidFill>
                  <a:srgbClr val="FFFFFF"/>
                </a:solidFill>
              </a:rPr>
              <a:t>efficaces et efficientes </a:t>
            </a:r>
            <a:r>
              <a:rPr lang="fr-FR" sz="2400" dirty="0">
                <a:solidFill>
                  <a:srgbClr val="FFFFFF"/>
                </a:solidFill>
              </a:rPr>
              <a:t>aux effets positifs multiples</a:t>
            </a:r>
            <a:endParaRPr lang="en-US" sz="2400" dirty="0">
              <a:solidFill>
                <a:srgbClr val="FFFFFF"/>
              </a:solidFill>
            </a:endParaRPr>
          </a:p>
          <a:p>
            <a:r>
              <a:rPr lang="fr-FR" sz="2400" dirty="0">
                <a:solidFill>
                  <a:srgbClr val="FFFFFF"/>
                </a:solidFill>
              </a:rPr>
              <a:t>Des filières d'approvisionnement </a:t>
            </a:r>
            <a:r>
              <a:rPr lang="fr-FR" sz="2400" b="1" dirty="0">
                <a:solidFill>
                  <a:srgbClr val="FFFFFF"/>
                </a:solidFill>
              </a:rPr>
              <a:t>sans déforestation</a:t>
            </a:r>
            <a:endParaRPr lang="en-US" sz="2400" dirty="0">
              <a:solidFill>
                <a:srgbClr val="FFFFFF"/>
              </a:solidFill>
            </a:endParaRPr>
          </a:p>
          <a:p>
            <a:r>
              <a:rPr lang="fr-FR" sz="2400" b="1" dirty="0">
                <a:solidFill>
                  <a:srgbClr val="FFFFFF"/>
                </a:solidFill>
              </a:rPr>
              <a:t>Restauration plus large </a:t>
            </a:r>
            <a:r>
              <a:rPr lang="fr-FR" sz="2400" dirty="0">
                <a:solidFill>
                  <a:srgbClr val="FFFFFF"/>
                </a:solidFill>
              </a:rPr>
              <a:t>des terres ayant subi des dégradations</a:t>
            </a:r>
            <a:endParaRPr lang="en-US" sz="2400" dirty="0">
              <a:solidFill>
                <a:srgbClr val="FFFFFF"/>
              </a:solidFill>
            </a:endParaRPr>
          </a:p>
        </p:txBody>
      </p:sp>
      <p:grpSp>
        <p:nvGrpSpPr>
          <p:cNvPr id="9" name="Group 8">
            <a:extLst>
              <a:ext uri="{FF2B5EF4-FFF2-40B4-BE49-F238E27FC236}">
                <a16:creationId xmlns:a16="http://schemas.microsoft.com/office/drawing/2014/main" id="{514AC9C4-9789-41AB-A4B9-14D2E44802D5}"/>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26DF3415-7F21-4D2D-8ED0-1953258A461B}"/>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ort-GEF logo colored NOTAG transparent">
              <a:extLst>
                <a:ext uri="{FF2B5EF4-FFF2-40B4-BE49-F238E27FC236}">
                  <a16:creationId xmlns:a16="http://schemas.microsoft.com/office/drawing/2014/main" id="{9C96339F-03F3-44C7-984F-9045484754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5415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7CD950-7DE2-4BE0-B4F2-3DF55A7B1AF5}"/>
              </a:ext>
            </a:extLst>
          </p:cNvPr>
          <p:cNvSpPr>
            <a:spLocks noGrp="1"/>
          </p:cNvSpPr>
          <p:nvPr>
            <p:ph type="title"/>
          </p:nvPr>
        </p:nvSpPr>
        <p:spPr>
          <a:xfrm>
            <a:off x="504969" y="963877"/>
            <a:ext cx="4077692" cy="4930246"/>
          </a:xfrm>
        </p:spPr>
        <p:txBody>
          <a:bodyPr vert="horz" lIns="91440" tIns="45720" rIns="91440" bIns="45720" rtlCol="0" anchor="ctr">
            <a:normAutofit fontScale="90000"/>
          </a:bodyPr>
          <a:lstStyle/>
          <a:p>
            <a:pPr algn="r"/>
            <a:r>
              <a:rPr lang="fr-FR" b="1" dirty="0">
                <a:solidFill>
                  <a:schemeClr val="accent1"/>
                </a:solidFill>
                <a:effectLst>
                  <a:outerShdw blurRad="38100" dist="38100" dir="2700000" algn="tl">
                    <a:srgbClr val="000000">
                      <a:alpha val="43137"/>
                    </a:srgbClr>
                  </a:outerShdw>
                </a:effectLst>
              </a:rPr>
              <a:t>Stratégie pendant FEM-7 pour le programme </a:t>
            </a:r>
            <a:br>
              <a:rPr lang="fr-FR" b="1" dirty="0">
                <a:solidFill>
                  <a:schemeClr val="accent1"/>
                </a:solidFill>
                <a:effectLst>
                  <a:outerShdw blurRad="38100" dist="38100" dir="2700000" algn="tl">
                    <a:srgbClr val="000000">
                      <a:alpha val="43137"/>
                    </a:srgbClr>
                  </a:outerShdw>
                </a:effectLst>
              </a:rPr>
            </a:br>
            <a:r>
              <a:rPr lang="fr-FR" b="1" dirty="0">
                <a:solidFill>
                  <a:schemeClr val="accent1"/>
                </a:solidFill>
                <a:effectLst>
                  <a:outerShdw blurRad="38100" dist="38100" dir="2700000" algn="tl">
                    <a:srgbClr val="000000">
                      <a:alpha val="43137"/>
                    </a:srgbClr>
                  </a:outerShdw>
                </a:effectLst>
              </a:rPr>
              <a:t>« systèmes alimentaires, utilisation des terres et restauration »</a:t>
            </a:r>
            <a:endParaRPr lang="en-US" kern="1200" dirty="0">
              <a:solidFill>
                <a:schemeClr val="accent1"/>
              </a:solidFill>
              <a:effectLst>
                <a:outerShdw blurRad="38100" dist="38100" dir="2700000" algn="tl">
                  <a:srgbClr val="000000">
                    <a:alpha val="43137"/>
                  </a:srgbClr>
                </a:outerShdw>
              </a:effectLst>
              <a:latin typeface="+mj-lt"/>
              <a:ea typeface="+mj-ea"/>
              <a:cs typeface="+mj-cs"/>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DCFA6587-AB29-46D6-B349-44C68AEF356E}"/>
              </a:ext>
            </a:extLst>
          </p:cNvPr>
          <p:cNvSpPr txBox="1">
            <a:spLocks/>
          </p:cNvSpPr>
          <p:nvPr/>
        </p:nvSpPr>
        <p:spPr>
          <a:xfrm>
            <a:off x="4976031" y="963877"/>
            <a:ext cx="6377769" cy="49302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600" b="1" dirty="0"/>
              <a:t>Deux grandes priorités pour le financement du FEM </a:t>
            </a:r>
            <a:r>
              <a:rPr lang="en-US" sz="2600" b="1" dirty="0"/>
              <a:t>: </a:t>
            </a:r>
          </a:p>
          <a:p>
            <a:endParaRPr lang="en-US" sz="2400" dirty="0"/>
          </a:p>
          <a:p>
            <a:pPr marL="557213"/>
            <a:r>
              <a:rPr lang="fr-FR" sz="2400" dirty="0"/>
              <a:t>Espaces géographiques spatialement explicites, définis en fonction de leur importance mondiale du point de vue des produits de base, de la production alimentaire et du rétablissement des services fournis par les écosystèmes</a:t>
            </a:r>
          </a:p>
          <a:p>
            <a:pPr marL="328613" indent="0">
              <a:buNone/>
            </a:pPr>
            <a:endParaRPr lang="en-US" sz="2400" dirty="0"/>
          </a:p>
          <a:p>
            <a:pPr marL="557213"/>
            <a:r>
              <a:rPr lang="fr-FR" sz="2400" dirty="0"/>
              <a:t>Chaînes de valeur ou d'approvisionnement existantes</a:t>
            </a:r>
            <a:endParaRPr lang="en-US" sz="2400" dirty="0"/>
          </a:p>
        </p:txBody>
      </p:sp>
      <p:grpSp>
        <p:nvGrpSpPr>
          <p:cNvPr id="8" name="Group 7">
            <a:extLst>
              <a:ext uri="{FF2B5EF4-FFF2-40B4-BE49-F238E27FC236}">
                <a16:creationId xmlns:a16="http://schemas.microsoft.com/office/drawing/2014/main" id="{2A1524F8-8B14-4088-A9A8-F8AB6AFDB4A8}"/>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8C66286B-7141-4730-BF49-70F7AF3C4F68}"/>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ort-GEF logo colored NOTAG transparent">
              <a:extLst>
                <a:ext uri="{FF2B5EF4-FFF2-40B4-BE49-F238E27FC236}">
                  <a16:creationId xmlns:a16="http://schemas.microsoft.com/office/drawing/2014/main" id="{45E09761-5CE7-41C9-84EA-591D7AB6180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24344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791AA-191F-4E00-9962-E25B6B1A396F}"/>
              </a:ext>
            </a:extLst>
          </p:cNvPr>
          <p:cNvPicPr>
            <a:picLocks noChangeAspect="1"/>
          </p:cNvPicPr>
          <p:nvPr/>
        </p:nvPicPr>
        <p:blipFill>
          <a:blip r:embed="rId3"/>
          <a:stretch>
            <a:fillRect/>
          </a:stretch>
        </p:blipFill>
        <p:spPr>
          <a:xfrm>
            <a:off x="6566491" y="694449"/>
            <a:ext cx="4062594" cy="3260277"/>
          </a:xfrm>
          <a:prstGeom prst="rect">
            <a:avLst/>
          </a:prstGeom>
        </p:spPr>
      </p:pic>
      <p:sp>
        <p:nvSpPr>
          <p:cNvPr id="2" name="Title 1">
            <a:extLst>
              <a:ext uri="{FF2B5EF4-FFF2-40B4-BE49-F238E27FC236}">
                <a16:creationId xmlns:a16="http://schemas.microsoft.com/office/drawing/2014/main" id="{2C35B453-208D-467E-9430-A9D8FA6FB698}"/>
              </a:ext>
            </a:extLst>
          </p:cNvPr>
          <p:cNvSpPr>
            <a:spLocks noGrp="1"/>
          </p:cNvSpPr>
          <p:nvPr>
            <p:ph type="title"/>
          </p:nvPr>
        </p:nvSpPr>
        <p:spPr>
          <a:xfrm>
            <a:off x="1527393" y="225870"/>
            <a:ext cx="4119701" cy="5753818"/>
          </a:xfrm>
        </p:spPr>
        <p:txBody>
          <a:bodyPr vert="horz" lIns="68580" tIns="34290" rIns="68580" bIns="34290" rtlCol="0" anchor="b">
            <a:normAutofit fontScale="90000"/>
          </a:bodyPr>
          <a:lstStyle/>
          <a:p>
            <a:r>
              <a:rPr lang="en-US" sz="3000" b="1" dirty="0" err="1">
                <a:solidFill>
                  <a:schemeClr val="tx1">
                    <a:lumMod val="85000"/>
                  </a:schemeClr>
                </a:solidFill>
                <a:latin typeface="Arial" panose="020B0604020202020204" pitchFamily="34" charset="0"/>
                <a:cs typeface="Arial" panose="020B0604020202020204" pitchFamily="34" charset="0"/>
              </a:rPr>
              <a:t>Espaces</a:t>
            </a:r>
            <a:r>
              <a:rPr lang="en-US" sz="3000" b="1" dirty="0">
                <a:solidFill>
                  <a:schemeClr val="tx1">
                    <a:lumMod val="85000"/>
                  </a:schemeClr>
                </a:solidFill>
                <a:latin typeface="Arial" panose="020B0604020202020204" pitchFamily="34" charset="0"/>
                <a:cs typeface="Arial" panose="020B0604020202020204" pitchFamily="34" charset="0"/>
              </a:rPr>
              <a:t> </a:t>
            </a:r>
            <a:r>
              <a:rPr lang="en-US" sz="3000" b="1" dirty="0" err="1">
                <a:solidFill>
                  <a:schemeClr val="tx1">
                    <a:lumMod val="85000"/>
                  </a:schemeClr>
                </a:solidFill>
                <a:latin typeface="Arial" panose="020B0604020202020204" pitchFamily="34" charset="0"/>
                <a:cs typeface="Arial" panose="020B0604020202020204" pitchFamily="34" charset="0"/>
              </a:rPr>
              <a:t>géographiques</a:t>
            </a:r>
            <a:r>
              <a:rPr lang="en-US" sz="3000" b="1" dirty="0">
                <a:solidFill>
                  <a:schemeClr val="tx1">
                    <a:lumMod val="85000"/>
                  </a:schemeClr>
                </a:solidFill>
                <a:latin typeface="Arial" panose="020B0604020202020204" pitchFamily="34" charset="0"/>
                <a:cs typeface="Arial" panose="020B0604020202020204" pitchFamily="34" charset="0"/>
              </a:rPr>
              <a:t> </a:t>
            </a:r>
            <a:r>
              <a:rPr lang="en-US" sz="3000" b="1" dirty="0" err="1">
                <a:solidFill>
                  <a:schemeClr val="tx1">
                    <a:lumMod val="85000"/>
                  </a:schemeClr>
                </a:solidFill>
                <a:latin typeface="Arial" panose="020B0604020202020204" pitchFamily="34" charset="0"/>
                <a:cs typeface="Arial" panose="020B0604020202020204" pitchFamily="34" charset="0"/>
              </a:rPr>
              <a:t>spatialement</a:t>
            </a:r>
            <a:r>
              <a:rPr lang="en-US" sz="3000" b="1" dirty="0">
                <a:solidFill>
                  <a:schemeClr val="tx1">
                    <a:lumMod val="85000"/>
                  </a:schemeClr>
                </a:solidFill>
                <a:latin typeface="Arial" panose="020B0604020202020204" pitchFamily="34" charset="0"/>
                <a:cs typeface="Arial" panose="020B0604020202020204" pitchFamily="34" charset="0"/>
              </a:rPr>
              <a:t> </a:t>
            </a:r>
            <a:r>
              <a:rPr lang="en-US" sz="3000" b="1" dirty="0" err="1">
                <a:solidFill>
                  <a:schemeClr val="tx1">
                    <a:lumMod val="85000"/>
                  </a:schemeClr>
                </a:solidFill>
                <a:latin typeface="Arial" panose="020B0604020202020204" pitchFamily="34" charset="0"/>
                <a:cs typeface="Arial" panose="020B0604020202020204" pitchFamily="34" charset="0"/>
              </a:rPr>
              <a:t>explicites</a:t>
            </a:r>
            <a:br>
              <a:rPr lang="en-US" sz="2100" dirty="0">
                <a:solidFill>
                  <a:schemeClr val="tx1">
                    <a:lumMod val="85000"/>
                  </a:schemeClr>
                </a:solidFill>
                <a:latin typeface="Arial" panose="020B0604020202020204" pitchFamily="34" charset="0"/>
                <a:cs typeface="Arial" panose="020B0604020202020204" pitchFamily="34" charset="0"/>
              </a:rPr>
            </a:b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fr-FR" sz="2100" dirty="0">
                <a:latin typeface="Arial" panose="020B0604020202020204" pitchFamily="34" charset="0"/>
                <a:cs typeface="Arial" panose="020B0604020202020204" pitchFamily="34" charset="0"/>
              </a:rPr>
              <a:t>Éléments concrets établissant les menaces sur l'environnement (</a:t>
            </a:r>
            <a:r>
              <a:rPr lang="fr-FR" sz="2100" i="1" dirty="0">
                <a:latin typeface="Arial" panose="020B0604020202020204" pitchFamily="34" charset="0"/>
                <a:cs typeface="Arial" panose="020B0604020202020204" pitchFamily="34" charset="0"/>
              </a:rPr>
              <a:t>déforestation induite par les cultures de produits de base, systèmes agricoles non viables, etc.)</a:t>
            </a:r>
            <a:br>
              <a:rPr lang="en-US" sz="2100" dirty="0">
                <a:latin typeface="Arial" panose="020B0604020202020204" pitchFamily="34" charset="0"/>
                <a:cs typeface="Arial" panose="020B0604020202020204" pitchFamily="34" charset="0"/>
              </a:rPr>
            </a:b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fr-FR" sz="2100" dirty="0">
                <a:latin typeface="Arial" panose="020B0604020202020204" pitchFamily="34" charset="0"/>
                <a:cs typeface="Arial" panose="020B0604020202020204" pitchFamily="34" charset="0"/>
              </a:rPr>
              <a:t>Éléments concrets établissant l'existence d'un engagement à promouvoir des chaînes d'approvisionnement ou de valeur viables à long terme</a:t>
            </a:r>
            <a:br>
              <a:rPr lang="en-US" sz="2100" dirty="0">
                <a:latin typeface="Arial" panose="020B0604020202020204" pitchFamily="34" charset="0"/>
                <a:cs typeface="Arial" panose="020B0604020202020204" pitchFamily="34" charset="0"/>
              </a:rPr>
            </a:b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fr-FR" sz="2100" dirty="0">
                <a:latin typeface="Arial" panose="020B0604020202020204" pitchFamily="34" charset="0"/>
                <a:cs typeface="Arial" panose="020B0604020202020204" pitchFamily="34" charset="0"/>
              </a:rPr>
              <a:t>Potentiel d'application d'une approche globale de l'utilisation des terres </a:t>
            </a:r>
            <a:r>
              <a:rPr lang="fr-FR" sz="2100" i="1" dirty="0">
                <a:latin typeface="Arial" panose="020B0604020202020204" pitchFamily="34" charset="0"/>
                <a:cs typeface="Arial" panose="020B0604020202020204" pitchFamily="34" charset="0"/>
              </a:rPr>
              <a:t>– associant production, préservation et restauration à grande échelle</a:t>
            </a:r>
            <a:endParaRPr lang="en-US" sz="2100" i="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9067B80-0523-4415-9811-D066D23B2DAD}"/>
              </a:ext>
            </a:extLst>
          </p:cNvPr>
          <p:cNvSpPr/>
          <p:nvPr/>
        </p:nvSpPr>
        <p:spPr>
          <a:xfrm>
            <a:off x="6062686" y="4225362"/>
            <a:ext cx="4700332" cy="2308324"/>
          </a:xfrm>
          <a:prstGeom prst="rect">
            <a:avLst/>
          </a:prstGeom>
        </p:spPr>
        <p:txBody>
          <a:bodyPr wrap="square">
            <a:spAutoFit/>
          </a:bodyPr>
          <a:lstStyle/>
          <a:p>
            <a:pPr defTabSz="457200"/>
            <a:r>
              <a:rPr lang="fr-FR" dirty="0">
                <a:solidFill>
                  <a:prstClr val="white"/>
                </a:solidFill>
              </a:rPr>
              <a:t>Accent sur une </a:t>
            </a:r>
            <a:r>
              <a:rPr lang="fr-FR" b="1" dirty="0">
                <a:solidFill>
                  <a:prstClr val="white"/>
                </a:solidFill>
              </a:rPr>
              <a:t>planification globale de l'utilisation des terres</a:t>
            </a:r>
            <a:endParaRPr lang="en-US" b="1" dirty="0">
              <a:latin typeface="Calibri" panose="020F0502020204030204"/>
            </a:endParaRPr>
          </a:p>
          <a:p>
            <a:pPr marL="342900" indent="-342900" defTabSz="457200">
              <a:buFont typeface="+mj-lt"/>
              <a:buAutoNum type="alphaLcPeriod"/>
            </a:pPr>
            <a:r>
              <a:rPr lang="fr-FR" dirty="0">
                <a:solidFill>
                  <a:prstClr val="white"/>
                </a:solidFill>
              </a:rPr>
              <a:t>Juste équilibre entre la demande d'accroissement de la production alimentaire et la mise à profit des services fournis par les écosystèmes</a:t>
            </a:r>
            <a:endParaRPr lang="en-US" dirty="0">
              <a:solidFill>
                <a:prstClr val="white"/>
              </a:solidFill>
              <a:latin typeface="Calibri" panose="020F0502020204030204"/>
            </a:endParaRPr>
          </a:p>
          <a:p>
            <a:pPr marL="342900" indent="-342900" defTabSz="457200">
              <a:buFont typeface="+mj-lt"/>
              <a:buAutoNum type="alphaLcPeriod"/>
            </a:pPr>
            <a:r>
              <a:rPr lang="fr-FR" dirty="0">
                <a:solidFill>
                  <a:prstClr val="white"/>
                </a:solidFill>
              </a:rPr>
              <a:t>Meilleur ciblage des paysages pour apporter des solutions intégrées à grande échelle</a:t>
            </a: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9D1CFD29-6DC8-4D4F-A917-5C6D36737083}"/>
              </a:ext>
            </a:extLst>
          </p:cNvPr>
          <p:cNvSpPr txBox="1"/>
          <p:nvPr/>
        </p:nvSpPr>
        <p:spPr>
          <a:xfrm>
            <a:off x="6016967" y="307656"/>
            <a:ext cx="45719" cy="6018402"/>
          </a:xfrm>
          <a:prstGeom prst="rect">
            <a:avLst/>
          </a:prstGeom>
          <a:solidFill>
            <a:schemeClr val="tx1">
              <a:lumMod val="85000"/>
            </a:schemeClr>
          </a:solidFill>
        </p:spPr>
        <p:txBody>
          <a:bodyPr wrap="square" rtlCol="0">
            <a:spAutoFit/>
          </a:bodyPr>
          <a:lstStyle/>
          <a:p>
            <a:endParaRPr lang="en-US" dirty="0"/>
          </a:p>
        </p:txBody>
      </p:sp>
      <p:grpSp>
        <p:nvGrpSpPr>
          <p:cNvPr id="7" name="Group 6">
            <a:extLst>
              <a:ext uri="{FF2B5EF4-FFF2-40B4-BE49-F238E27FC236}">
                <a16:creationId xmlns:a16="http://schemas.microsoft.com/office/drawing/2014/main" id="{62B3351C-18CA-4B5D-BA68-33B61E1AFD21}"/>
              </a:ext>
            </a:extLst>
          </p:cNvPr>
          <p:cNvGrpSpPr/>
          <p:nvPr/>
        </p:nvGrpSpPr>
        <p:grpSpPr>
          <a:xfrm>
            <a:off x="10847115" y="5338179"/>
            <a:ext cx="1094952" cy="1198087"/>
            <a:chOff x="178744" y="4572000"/>
            <a:chExt cx="1094952" cy="1198087"/>
          </a:xfrm>
          <a:solidFill>
            <a:schemeClr val="tx1"/>
          </a:solidFill>
        </p:grpSpPr>
        <p:sp>
          <p:nvSpPr>
            <p:cNvPr id="8" name="Rectangle 7">
              <a:extLst>
                <a:ext uri="{FF2B5EF4-FFF2-40B4-BE49-F238E27FC236}">
                  <a16:creationId xmlns:a16="http://schemas.microsoft.com/office/drawing/2014/main" id="{426D371E-4FF5-4994-B7D2-4CAD24C49A9D}"/>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ED5A5923-13E5-45C1-9A33-C1DF1CD6FE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2891453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45B8-71F0-4F2E-9F21-70FACBBDA3A1}"/>
              </a:ext>
            </a:extLst>
          </p:cNvPr>
          <p:cNvSpPr>
            <a:spLocks noGrp="1"/>
          </p:cNvSpPr>
          <p:nvPr>
            <p:ph type="ctrTitle"/>
          </p:nvPr>
        </p:nvSpPr>
        <p:spPr>
          <a:xfrm>
            <a:off x="873457" y="0"/>
            <a:ext cx="11204811" cy="1045801"/>
          </a:xfrm>
        </p:spPr>
        <p:txBody>
          <a:bodyPr>
            <a:normAutofit fontScale="90000"/>
          </a:bodyPr>
          <a:lstStyle/>
          <a:p>
            <a:r>
              <a:rPr lang="fr-FR" sz="4000" b="1" dirty="0">
                <a:latin typeface="Arial" panose="020B0604020202020204" pitchFamily="34" charset="0"/>
                <a:cs typeface="Arial" panose="020B0604020202020204" pitchFamily="34" charset="0"/>
              </a:rPr>
              <a:t>Chaîne d'approvisionnement/de valeur existante</a:t>
            </a:r>
            <a:endParaRPr lang="en-US" sz="4000" dirty="0"/>
          </a:p>
        </p:txBody>
      </p:sp>
      <p:sp>
        <p:nvSpPr>
          <p:cNvPr id="3" name="Subtitle 2">
            <a:extLst>
              <a:ext uri="{FF2B5EF4-FFF2-40B4-BE49-F238E27FC236}">
                <a16:creationId xmlns:a16="http://schemas.microsoft.com/office/drawing/2014/main" id="{5C3A15C8-C399-4CC3-B0E0-EE46EB8EEBB8}"/>
              </a:ext>
            </a:extLst>
          </p:cNvPr>
          <p:cNvSpPr>
            <a:spLocks noGrp="1"/>
          </p:cNvSpPr>
          <p:nvPr>
            <p:ph type="subTitle" idx="1"/>
          </p:nvPr>
        </p:nvSpPr>
        <p:spPr/>
        <p:txBody>
          <a:bodyPr/>
          <a:lstStyle/>
          <a:p>
            <a:endParaRPr lang="en-US"/>
          </a:p>
        </p:txBody>
      </p:sp>
      <p:grpSp>
        <p:nvGrpSpPr>
          <p:cNvPr id="4" name="Group 3">
            <a:extLst>
              <a:ext uri="{FF2B5EF4-FFF2-40B4-BE49-F238E27FC236}">
                <a16:creationId xmlns:a16="http://schemas.microsoft.com/office/drawing/2014/main" id="{91A85C19-9A42-472B-AE4C-935005DA884A}"/>
              </a:ext>
            </a:extLst>
          </p:cNvPr>
          <p:cNvGrpSpPr/>
          <p:nvPr/>
        </p:nvGrpSpPr>
        <p:grpSpPr>
          <a:xfrm>
            <a:off x="2867025" y="1916113"/>
            <a:ext cx="6457950" cy="3371850"/>
            <a:chOff x="1880235" y="1249870"/>
            <a:chExt cx="8610600" cy="4495800"/>
          </a:xfrm>
        </p:grpSpPr>
        <p:grpSp>
          <p:nvGrpSpPr>
            <p:cNvPr id="5" name="Group 4">
              <a:extLst>
                <a:ext uri="{FF2B5EF4-FFF2-40B4-BE49-F238E27FC236}">
                  <a16:creationId xmlns:a16="http://schemas.microsoft.com/office/drawing/2014/main" id="{F5E634D7-F67C-42FA-8C67-B8BF6AE740C3}"/>
                </a:ext>
              </a:extLst>
            </p:cNvPr>
            <p:cNvGrpSpPr/>
            <p:nvPr/>
          </p:nvGrpSpPr>
          <p:grpSpPr>
            <a:xfrm>
              <a:off x="1880235" y="1249870"/>
              <a:ext cx="8610600" cy="4495800"/>
              <a:chOff x="413658" y="658200"/>
              <a:chExt cx="8610600" cy="4495800"/>
            </a:xfrm>
          </p:grpSpPr>
          <p:grpSp>
            <p:nvGrpSpPr>
              <p:cNvPr id="9" name="Group 4">
                <a:extLst>
                  <a:ext uri="{FF2B5EF4-FFF2-40B4-BE49-F238E27FC236}">
                    <a16:creationId xmlns:a16="http://schemas.microsoft.com/office/drawing/2014/main" id="{53FBCA96-8C45-41B8-A6CD-AF6A89E7DE99}"/>
                  </a:ext>
                </a:extLst>
              </p:cNvPr>
              <p:cNvGrpSpPr>
                <a:grpSpLocks/>
              </p:cNvGrpSpPr>
              <p:nvPr/>
            </p:nvGrpSpPr>
            <p:grpSpPr bwMode="auto">
              <a:xfrm>
                <a:off x="413658" y="658200"/>
                <a:ext cx="8610600" cy="4495800"/>
                <a:chOff x="432" y="1392"/>
                <a:chExt cx="5424" cy="2832"/>
              </a:xfrm>
            </p:grpSpPr>
            <p:sp>
              <p:nvSpPr>
                <p:cNvPr id="15" name="AutoShape 5">
                  <a:extLst>
                    <a:ext uri="{FF2B5EF4-FFF2-40B4-BE49-F238E27FC236}">
                      <a16:creationId xmlns:a16="http://schemas.microsoft.com/office/drawing/2014/main" id="{29AD4E61-DF46-4F7D-8034-3CA1AD6C6219}"/>
                    </a:ext>
                  </a:extLst>
                </p:cNvPr>
                <p:cNvSpPr>
                  <a:spLocks noChangeArrowheads="1"/>
                </p:cNvSpPr>
                <p:nvPr/>
              </p:nvSpPr>
              <p:spPr bwMode="auto">
                <a:xfrm>
                  <a:off x="4848" y="1392"/>
                  <a:ext cx="1008" cy="2832"/>
                </a:xfrm>
                <a:prstGeom prst="flowChartAlternateProcess">
                  <a:avLst/>
                </a:prstGeom>
                <a:gradFill rotWithShape="0">
                  <a:gsLst>
                    <a:gs pos="0">
                      <a:srgbClr val="6F9600">
                        <a:gamma/>
                        <a:shade val="46275"/>
                        <a:invGamma/>
                      </a:srgbClr>
                    </a:gs>
                    <a:gs pos="50000">
                      <a:srgbClr val="6F9600"/>
                    </a:gs>
                    <a:gs pos="100000">
                      <a:srgbClr val="6F9600">
                        <a:gamma/>
                        <a:shade val="46275"/>
                        <a:invGamma/>
                      </a:srgbClr>
                    </a:gs>
                  </a:gsLst>
                  <a:lin ang="189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sz="1350"/>
                </a:p>
              </p:txBody>
            </p:sp>
            <p:sp>
              <p:nvSpPr>
                <p:cNvPr id="16" name="AutoShape 6">
                  <a:extLst>
                    <a:ext uri="{FF2B5EF4-FFF2-40B4-BE49-F238E27FC236}">
                      <a16:creationId xmlns:a16="http://schemas.microsoft.com/office/drawing/2014/main" id="{A7110159-AAD1-4067-920D-C1C313CE8B78}"/>
                    </a:ext>
                  </a:extLst>
                </p:cNvPr>
                <p:cNvSpPr>
                  <a:spLocks noChangeArrowheads="1"/>
                </p:cNvSpPr>
                <p:nvPr/>
              </p:nvSpPr>
              <p:spPr bwMode="auto">
                <a:xfrm>
                  <a:off x="432" y="1392"/>
                  <a:ext cx="1008" cy="2832"/>
                </a:xfrm>
                <a:prstGeom prst="flowChartAlternateProcess">
                  <a:avLst/>
                </a:prstGeom>
                <a:gradFill rotWithShape="0">
                  <a:gsLst>
                    <a:gs pos="0">
                      <a:srgbClr val="6F9600">
                        <a:gamma/>
                        <a:shade val="46275"/>
                        <a:invGamma/>
                      </a:srgbClr>
                    </a:gs>
                    <a:gs pos="50000">
                      <a:srgbClr val="6F9600"/>
                    </a:gs>
                    <a:gs pos="100000">
                      <a:srgbClr val="6F9600">
                        <a:gamma/>
                        <a:shade val="46275"/>
                        <a:invGamma/>
                      </a:srgbClr>
                    </a:gs>
                  </a:gsLst>
                  <a:lin ang="189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sz="1350"/>
                </a:p>
              </p:txBody>
            </p:sp>
            <p:pic>
              <p:nvPicPr>
                <p:cNvPr id="17" name="Picture 7" descr="MCBD08562_0000[1]">
                  <a:extLst>
                    <a:ext uri="{FF2B5EF4-FFF2-40B4-BE49-F238E27FC236}">
                      <a16:creationId xmlns:a16="http://schemas.microsoft.com/office/drawing/2014/main" id="{897C8308-7E52-4B51-A0FA-D0CF3464A3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 y="3272"/>
                  <a:ext cx="1008" cy="64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8">
                  <a:extLst>
                    <a:ext uri="{FF2B5EF4-FFF2-40B4-BE49-F238E27FC236}">
                      <a16:creationId xmlns:a16="http://schemas.microsoft.com/office/drawing/2014/main" id="{7F3C9B4D-E5DF-4244-A667-9FB6C5343DA5}"/>
                    </a:ext>
                  </a:extLst>
                </p:cNvPr>
                <p:cNvSpPr>
                  <a:spLocks noChangeAspect="1" noChangeArrowheads="1"/>
                </p:cNvSpPr>
                <p:nvPr/>
              </p:nvSpPr>
              <p:spPr bwMode="auto">
                <a:xfrm>
                  <a:off x="3744" y="2208"/>
                  <a:ext cx="1140" cy="109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a:solidFill>
                    <a:srgbClr val="FF0000"/>
                  </a:solidFill>
                  <a:miter lim="800000"/>
                  <a:headEnd/>
                  <a:tailEnd/>
                </a:ln>
                <a:effectLst>
                  <a:outerShdw dist="107763" dir="2700000" algn="ctr" rotWithShape="0">
                    <a:schemeClr val="bg2">
                      <a:alpha val="50000"/>
                    </a:schemeClr>
                  </a:outerShdw>
                </a:effectLst>
              </p:spPr>
              <p:txBody>
                <a:bodyPr wrap="none" anchor="ctr"/>
                <a:lstStyle/>
                <a:p>
                  <a:endParaRPr lang="en-US" sz="1350"/>
                </a:p>
              </p:txBody>
            </p:sp>
            <p:sp>
              <p:nvSpPr>
                <p:cNvPr id="19" name="AutoShape 9">
                  <a:extLst>
                    <a:ext uri="{FF2B5EF4-FFF2-40B4-BE49-F238E27FC236}">
                      <a16:creationId xmlns:a16="http://schemas.microsoft.com/office/drawing/2014/main" id="{CAB4ADA3-CF61-4290-83DD-778488052E84}"/>
                    </a:ext>
                  </a:extLst>
                </p:cNvPr>
                <p:cNvSpPr>
                  <a:spLocks noChangeArrowheads="1"/>
                </p:cNvSpPr>
                <p:nvPr/>
              </p:nvSpPr>
              <p:spPr bwMode="auto">
                <a:xfrm>
                  <a:off x="2688" y="1392"/>
                  <a:ext cx="1008" cy="2832"/>
                </a:xfrm>
                <a:prstGeom prst="flowChartAlternateProcess">
                  <a:avLst/>
                </a:prstGeom>
                <a:gradFill rotWithShape="0">
                  <a:gsLst>
                    <a:gs pos="0">
                      <a:srgbClr val="6F9600">
                        <a:gamma/>
                        <a:shade val="46275"/>
                        <a:invGamma/>
                      </a:srgbClr>
                    </a:gs>
                    <a:gs pos="50000">
                      <a:srgbClr val="6F9600"/>
                    </a:gs>
                    <a:gs pos="100000">
                      <a:srgbClr val="6F9600">
                        <a:gamma/>
                        <a:shade val="46275"/>
                        <a:invGamma/>
                      </a:srgbClr>
                    </a:gs>
                  </a:gsLst>
                  <a:lin ang="189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sz="1350"/>
                </a:p>
              </p:txBody>
            </p:sp>
            <p:sp>
              <p:nvSpPr>
                <p:cNvPr id="20" name="AutoShape 10">
                  <a:extLst>
                    <a:ext uri="{FF2B5EF4-FFF2-40B4-BE49-F238E27FC236}">
                      <a16:creationId xmlns:a16="http://schemas.microsoft.com/office/drawing/2014/main" id="{8F18B977-2144-404F-8CB6-F03B5C920511}"/>
                    </a:ext>
                  </a:extLst>
                </p:cNvPr>
                <p:cNvSpPr>
                  <a:spLocks noChangeAspect="1" noChangeArrowheads="1"/>
                </p:cNvSpPr>
                <p:nvPr/>
              </p:nvSpPr>
              <p:spPr bwMode="auto">
                <a:xfrm>
                  <a:off x="1465" y="2208"/>
                  <a:ext cx="1210" cy="11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a:solidFill>
                    <a:srgbClr val="FF0000"/>
                  </a:solidFill>
                  <a:miter lim="800000"/>
                  <a:headEnd/>
                  <a:tailEnd/>
                </a:ln>
                <a:effectLst>
                  <a:outerShdw dist="107763" dir="2700000" algn="ctr" rotWithShape="0">
                    <a:schemeClr val="bg2">
                      <a:alpha val="50000"/>
                    </a:schemeClr>
                  </a:outerShdw>
                </a:effectLst>
              </p:spPr>
              <p:txBody>
                <a:bodyPr wrap="none" anchor="ctr"/>
                <a:lstStyle/>
                <a:p>
                  <a:endParaRPr lang="en-US" sz="1350" dirty="0"/>
                </a:p>
              </p:txBody>
            </p:sp>
            <p:pic>
              <p:nvPicPr>
                <p:cNvPr id="21" name="Picture 11" descr="MCj03316970000[1]">
                  <a:extLst>
                    <a:ext uri="{FF2B5EF4-FFF2-40B4-BE49-F238E27FC236}">
                      <a16:creationId xmlns:a16="http://schemas.microsoft.com/office/drawing/2014/main" id="{27ECAA18-D586-49D4-AE70-AFF371FAAD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41" y="2448"/>
                  <a:ext cx="511" cy="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MCj02373790000[1]">
                  <a:extLst>
                    <a:ext uri="{FF2B5EF4-FFF2-40B4-BE49-F238E27FC236}">
                      <a16:creationId xmlns:a16="http://schemas.microsoft.com/office/drawing/2014/main" id="{A6EF3A49-1253-437A-B58A-70AE494729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8" y="1872"/>
                  <a:ext cx="1075" cy="17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j0157763">
                  <a:extLst>
                    <a:ext uri="{FF2B5EF4-FFF2-40B4-BE49-F238E27FC236}">
                      <a16:creationId xmlns:a16="http://schemas.microsoft.com/office/drawing/2014/main" id="{98F54330-B7EE-4C8B-BDCA-B61F1D853E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 y="2759"/>
                  <a:ext cx="619" cy="6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MCj03259140000[1]">
                  <a:extLst>
                    <a:ext uri="{FF2B5EF4-FFF2-40B4-BE49-F238E27FC236}">
                      <a16:creationId xmlns:a16="http://schemas.microsoft.com/office/drawing/2014/main" id="{AA521542-2201-4C6F-AFBD-03807A5A0D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2" y="1824"/>
                  <a:ext cx="720" cy="718"/>
                </a:xfrm>
                <a:prstGeom prst="rect">
                  <a:avLst/>
                </a:prstGeom>
                <a:noFill/>
                <a:extLst>
                  <a:ext uri="{909E8E84-426E-40DD-AFC4-6F175D3DCCD1}">
                    <a14:hiddenFill xmlns:a14="http://schemas.microsoft.com/office/drawing/2010/main">
                      <a:solidFill>
                        <a:srgbClr val="FFFFFF"/>
                      </a:solidFill>
                    </a14:hiddenFill>
                  </a:ext>
                </a:extLst>
              </p:spPr>
            </p:pic>
            <p:sp>
              <p:nvSpPr>
                <p:cNvPr id="25" name="WordArt 15">
                  <a:extLst>
                    <a:ext uri="{FF2B5EF4-FFF2-40B4-BE49-F238E27FC236}">
                      <a16:creationId xmlns:a16="http://schemas.microsoft.com/office/drawing/2014/main" id="{DE32647F-0C78-404D-99A8-C9AE57C75C24}"/>
                    </a:ext>
                  </a:extLst>
                </p:cNvPr>
                <p:cNvSpPr>
                  <a:spLocks noChangeArrowheads="1" noChangeShapeType="1" noTextEdit="1"/>
                </p:cNvSpPr>
                <p:nvPr/>
              </p:nvSpPr>
              <p:spPr bwMode="auto">
                <a:xfrm>
                  <a:off x="2688" y="3719"/>
                  <a:ext cx="1008" cy="3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ln w="9525">
                        <a:solidFill>
                          <a:srgbClr val="000000"/>
                        </a:solidFill>
                        <a:round/>
                        <a:headEnd/>
                        <a:tailEnd/>
                      </a:ln>
                      <a:solidFill>
                        <a:srgbClr val="FFFFFF"/>
                      </a:solidFill>
                      <a:latin typeface="Arial Black" panose="020B0A04020102020204" pitchFamily="34" charset="0"/>
                    </a:rPr>
                    <a:t>Manufacturer</a:t>
                  </a:r>
                </a:p>
              </p:txBody>
            </p:sp>
            <p:sp>
              <p:nvSpPr>
                <p:cNvPr id="26" name="WordArt 16">
                  <a:extLst>
                    <a:ext uri="{FF2B5EF4-FFF2-40B4-BE49-F238E27FC236}">
                      <a16:creationId xmlns:a16="http://schemas.microsoft.com/office/drawing/2014/main" id="{B965AF7F-74BE-47C3-9DA3-863EE2560BE7}"/>
                    </a:ext>
                  </a:extLst>
                </p:cNvPr>
                <p:cNvSpPr>
                  <a:spLocks noChangeArrowheads="1" noChangeShapeType="1" noTextEdit="1"/>
                </p:cNvSpPr>
                <p:nvPr/>
              </p:nvSpPr>
              <p:spPr bwMode="auto">
                <a:xfrm>
                  <a:off x="532" y="3902"/>
                  <a:ext cx="816" cy="2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ln w="9525">
                        <a:solidFill>
                          <a:srgbClr val="000000"/>
                        </a:solidFill>
                        <a:round/>
                        <a:headEnd/>
                        <a:tailEnd/>
                      </a:ln>
                      <a:solidFill>
                        <a:srgbClr val="FFFFFF"/>
                      </a:solidFill>
                      <a:latin typeface="Arial Black" panose="020B0A04020102020204" pitchFamily="34" charset="0"/>
                    </a:rPr>
                    <a:t>Producer</a:t>
                  </a:r>
                </a:p>
              </p:txBody>
            </p:sp>
            <p:sp>
              <p:nvSpPr>
                <p:cNvPr id="27" name="WordArt 17">
                  <a:extLst>
                    <a:ext uri="{FF2B5EF4-FFF2-40B4-BE49-F238E27FC236}">
                      <a16:creationId xmlns:a16="http://schemas.microsoft.com/office/drawing/2014/main" id="{8089E3FD-5C62-46D3-8965-3B9424D1A1FC}"/>
                    </a:ext>
                  </a:extLst>
                </p:cNvPr>
                <p:cNvSpPr>
                  <a:spLocks noChangeArrowheads="1" noChangeShapeType="1" noTextEdit="1"/>
                </p:cNvSpPr>
                <p:nvPr/>
              </p:nvSpPr>
              <p:spPr bwMode="auto">
                <a:xfrm>
                  <a:off x="4992" y="3714"/>
                  <a:ext cx="768" cy="4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FFFFFF"/>
                      </a:solidFill>
                      <a:latin typeface="Arial Black" panose="020B0A04020102020204" pitchFamily="34" charset="0"/>
                    </a:rPr>
                    <a:t>Market </a:t>
                  </a:r>
                  <a:endParaRPr lang="en-US" sz="2700" kern="10" dirty="0">
                    <a:ln w="9525">
                      <a:solidFill>
                        <a:srgbClr val="000000"/>
                      </a:solidFill>
                      <a:round/>
                      <a:headEnd/>
                      <a:tailEnd/>
                    </a:ln>
                    <a:solidFill>
                      <a:srgbClr val="FFFFFF"/>
                    </a:solidFill>
                    <a:latin typeface="Arial Black" panose="020B0A04020102020204" pitchFamily="34" charset="0"/>
                  </a:endParaRPr>
                </a:p>
                <a:p>
                  <a:pPr algn="ctr"/>
                  <a:r>
                    <a:rPr lang="en-US" sz="2700" kern="10" dirty="0">
                      <a:ln w="9525">
                        <a:solidFill>
                          <a:srgbClr val="000000"/>
                        </a:solidFill>
                        <a:round/>
                        <a:headEnd/>
                        <a:tailEnd/>
                      </a:ln>
                      <a:solidFill>
                        <a:srgbClr val="FFFFFF"/>
                      </a:solidFill>
                      <a:latin typeface="Arial Black" panose="020B0A04020102020204" pitchFamily="34" charset="0"/>
                    </a:rPr>
                    <a:t>Demand</a:t>
                  </a:r>
                </a:p>
              </p:txBody>
            </p:sp>
          </p:grpSp>
          <p:pic>
            <p:nvPicPr>
              <p:cNvPr id="10" name="Picture 4" descr="Image result for cartoon cow grazing">
                <a:extLst>
                  <a:ext uri="{FF2B5EF4-FFF2-40B4-BE49-F238E27FC236}">
                    <a16:creationId xmlns:a16="http://schemas.microsoft.com/office/drawing/2014/main" id="{3DABAC39-1D17-4AC7-9909-04E1512423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18" y="717899"/>
                <a:ext cx="899160" cy="8823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BCC9ED-8963-4B88-A9A3-F8A66640376E}"/>
                  </a:ext>
                </a:extLst>
              </p:cNvPr>
              <p:cNvPicPr>
                <a:picLocks noChangeAspect="1"/>
              </p:cNvPicPr>
              <p:nvPr/>
            </p:nvPicPr>
            <p:blipFill>
              <a:blip r:embed="rId9"/>
              <a:stretch>
                <a:fillRect/>
              </a:stretch>
            </p:blipFill>
            <p:spPr>
              <a:xfrm>
                <a:off x="2378190" y="2478269"/>
                <a:ext cx="1047750" cy="742950"/>
              </a:xfrm>
              <a:prstGeom prst="rect">
                <a:avLst/>
              </a:prstGeom>
            </p:spPr>
          </p:pic>
          <p:pic>
            <p:nvPicPr>
              <p:cNvPr id="12" name="Picture 11">
                <a:extLst>
                  <a:ext uri="{FF2B5EF4-FFF2-40B4-BE49-F238E27FC236}">
                    <a16:creationId xmlns:a16="http://schemas.microsoft.com/office/drawing/2014/main" id="{781E4849-8149-4BDC-A19F-FA8590505750}"/>
                  </a:ext>
                </a:extLst>
              </p:cNvPr>
              <p:cNvPicPr>
                <a:picLocks noChangeAspect="1"/>
              </p:cNvPicPr>
              <p:nvPr/>
            </p:nvPicPr>
            <p:blipFill>
              <a:blip r:embed="rId10"/>
              <a:stretch>
                <a:fillRect/>
              </a:stretch>
            </p:blipFill>
            <p:spPr>
              <a:xfrm>
                <a:off x="486256" y="1580062"/>
                <a:ext cx="680085" cy="884111"/>
              </a:xfrm>
              <a:prstGeom prst="rect">
                <a:avLst/>
              </a:prstGeom>
            </p:spPr>
          </p:pic>
          <p:pic>
            <p:nvPicPr>
              <p:cNvPr id="13" name="Picture 10" descr="http://i.istockimg.com/file_thumbview_approve/6419666/3/stock-illustration-6419666-soybeans-sprig-with-bean-pods-and-three-leaves-clipart.jpg">
                <a:extLst>
                  <a:ext uri="{FF2B5EF4-FFF2-40B4-BE49-F238E27FC236}">
                    <a16:creationId xmlns:a16="http://schemas.microsoft.com/office/drawing/2014/main" id="{458BD82B-5E2F-430D-B396-987D76255A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4485" y="1580063"/>
                <a:ext cx="718109" cy="8802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Image result for kitkat cartoon">
                <a:extLst>
                  <a:ext uri="{FF2B5EF4-FFF2-40B4-BE49-F238E27FC236}">
                    <a16:creationId xmlns:a16="http://schemas.microsoft.com/office/drawing/2014/main" id="{3055E3D8-012F-4E19-A44F-8BFDB64A1C8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5482" y="2435406"/>
                <a:ext cx="785813" cy="7858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D59C2FA-EFF6-4731-B05A-2CEF50B3B573}"/>
                </a:ext>
              </a:extLst>
            </p:cNvPr>
            <p:cNvSpPr txBox="1"/>
            <p:nvPr/>
          </p:nvSpPr>
          <p:spPr>
            <a:xfrm>
              <a:off x="3986043" y="3749638"/>
              <a:ext cx="817563" cy="261611"/>
            </a:xfrm>
            <a:prstGeom prst="rect">
              <a:avLst/>
            </a:prstGeom>
            <a:noFill/>
          </p:spPr>
          <p:txBody>
            <a:bodyPr vert="horz" wrap="square" rtlCol="0">
              <a:spAutoFit/>
            </a:bodyPr>
            <a:lstStyle/>
            <a:p>
              <a:r>
                <a:rPr lang="en-US" sz="675" b="1" dirty="0"/>
                <a:t>Processed</a:t>
              </a:r>
            </a:p>
          </p:txBody>
        </p:sp>
        <p:sp>
          <p:nvSpPr>
            <p:cNvPr id="7" name="TextBox 6">
              <a:extLst>
                <a:ext uri="{FF2B5EF4-FFF2-40B4-BE49-F238E27FC236}">
                  <a16:creationId xmlns:a16="http://schemas.microsoft.com/office/drawing/2014/main" id="{5465969A-5003-4BA9-9374-5FB7DB1C729D}"/>
                </a:ext>
              </a:extLst>
            </p:cNvPr>
            <p:cNvSpPr txBox="1"/>
            <p:nvPr/>
          </p:nvSpPr>
          <p:spPr>
            <a:xfrm>
              <a:off x="8393198" y="2683605"/>
              <a:ext cx="410540" cy="1588643"/>
            </a:xfrm>
            <a:prstGeom prst="rect">
              <a:avLst/>
            </a:prstGeom>
            <a:noFill/>
          </p:spPr>
          <p:txBody>
            <a:bodyPr vert="wordArtVert" wrap="square" rtlCol="0">
              <a:spAutoFit/>
            </a:bodyPr>
            <a:lstStyle/>
            <a:p>
              <a:r>
                <a:rPr lang="en-US" sz="675" b="1" dirty="0"/>
                <a:t>Retailed</a:t>
              </a:r>
            </a:p>
          </p:txBody>
        </p:sp>
        <p:sp>
          <p:nvSpPr>
            <p:cNvPr id="8" name="TextBox 7">
              <a:extLst>
                <a:ext uri="{FF2B5EF4-FFF2-40B4-BE49-F238E27FC236}">
                  <a16:creationId xmlns:a16="http://schemas.microsoft.com/office/drawing/2014/main" id="{5F4B4015-A801-45D1-94A6-D7D71BC534A9}"/>
                </a:ext>
              </a:extLst>
            </p:cNvPr>
            <p:cNvSpPr txBox="1"/>
            <p:nvPr/>
          </p:nvSpPr>
          <p:spPr>
            <a:xfrm>
              <a:off x="4908308" y="2914809"/>
              <a:ext cx="410540" cy="1588643"/>
            </a:xfrm>
            <a:prstGeom prst="rect">
              <a:avLst/>
            </a:prstGeom>
            <a:noFill/>
          </p:spPr>
          <p:txBody>
            <a:bodyPr vert="wordArtVert" wrap="square" rtlCol="0">
              <a:spAutoFit/>
            </a:bodyPr>
            <a:lstStyle/>
            <a:p>
              <a:r>
                <a:rPr lang="en-US" sz="675" b="1" dirty="0"/>
                <a:t>Traded</a:t>
              </a:r>
            </a:p>
          </p:txBody>
        </p:sp>
      </p:grpSp>
      <p:sp>
        <p:nvSpPr>
          <p:cNvPr id="28" name="WordArt 16">
            <a:extLst>
              <a:ext uri="{FF2B5EF4-FFF2-40B4-BE49-F238E27FC236}">
                <a16:creationId xmlns:a16="http://schemas.microsoft.com/office/drawing/2014/main" id="{466D7261-807D-45E4-BB6B-DC3685D1B23D}"/>
              </a:ext>
            </a:extLst>
          </p:cNvPr>
          <p:cNvSpPr>
            <a:spLocks noChangeArrowheads="1" noChangeShapeType="1" noTextEdit="1"/>
          </p:cNvSpPr>
          <p:nvPr/>
        </p:nvSpPr>
        <p:spPr bwMode="auto">
          <a:xfrm>
            <a:off x="2983706" y="5417795"/>
            <a:ext cx="6224587" cy="3429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ln w="9525">
                  <a:solidFill>
                    <a:srgbClr val="000000"/>
                  </a:solidFill>
                  <a:round/>
                  <a:headEnd/>
                  <a:tailEnd/>
                </a:ln>
                <a:solidFill>
                  <a:srgbClr val="4622FC"/>
                </a:solidFill>
                <a:latin typeface="Arial Black" panose="020B0A04020102020204" pitchFamily="34" charset="0"/>
              </a:rPr>
              <a:t>Transactions </a:t>
            </a:r>
            <a:r>
              <a:rPr lang="en-US" sz="2700" kern="10" dirty="0" err="1">
                <a:ln w="9525">
                  <a:solidFill>
                    <a:srgbClr val="000000"/>
                  </a:solidFill>
                  <a:round/>
                  <a:headEnd/>
                  <a:tailEnd/>
                </a:ln>
                <a:solidFill>
                  <a:srgbClr val="4622FC"/>
                </a:solidFill>
                <a:latin typeface="Arial Black" panose="020B0A04020102020204" pitchFamily="34" charset="0"/>
              </a:rPr>
              <a:t>financières</a:t>
            </a:r>
            <a:endParaRPr lang="en-US" sz="2700" kern="10" dirty="0">
              <a:ln w="9525">
                <a:solidFill>
                  <a:srgbClr val="000000"/>
                </a:solidFill>
                <a:round/>
                <a:headEnd/>
                <a:tailEnd/>
              </a:ln>
              <a:solidFill>
                <a:srgbClr val="4622FC"/>
              </a:solidFill>
              <a:latin typeface="Arial Black" panose="020B0A04020102020204" pitchFamily="34" charset="0"/>
            </a:endParaRPr>
          </a:p>
        </p:txBody>
      </p:sp>
      <p:grpSp>
        <p:nvGrpSpPr>
          <p:cNvPr id="30" name="Group 29">
            <a:extLst>
              <a:ext uri="{FF2B5EF4-FFF2-40B4-BE49-F238E27FC236}">
                <a16:creationId xmlns:a16="http://schemas.microsoft.com/office/drawing/2014/main" id="{3FC01864-353B-4F97-A5B5-EC00B30886A2}"/>
              </a:ext>
            </a:extLst>
          </p:cNvPr>
          <p:cNvGrpSpPr/>
          <p:nvPr/>
        </p:nvGrpSpPr>
        <p:grpSpPr>
          <a:xfrm>
            <a:off x="10847115" y="5338179"/>
            <a:ext cx="1094952" cy="1198087"/>
            <a:chOff x="178744" y="4572000"/>
            <a:chExt cx="1094952" cy="1198087"/>
          </a:xfrm>
        </p:grpSpPr>
        <p:sp>
          <p:nvSpPr>
            <p:cNvPr id="31" name="Rectangle 30">
              <a:extLst>
                <a:ext uri="{FF2B5EF4-FFF2-40B4-BE49-F238E27FC236}">
                  <a16:creationId xmlns:a16="http://schemas.microsoft.com/office/drawing/2014/main" id="{43D2FC1B-428C-4A46-A32A-957B484B585A}"/>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Short-GEF logo colored NOTAG transparent">
              <a:extLst>
                <a:ext uri="{FF2B5EF4-FFF2-40B4-BE49-F238E27FC236}">
                  <a16:creationId xmlns:a16="http://schemas.microsoft.com/office/drawing/2014/main" id="{E373FCFF-A1F7-4691-87E7-F320BCF01229}"/>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8097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5FF1-85EE-4854-A580-42A5EFA1FCF2}"/>
              </a:ext>
            </a:extLst>
          </p:cNvPr>
          <p:cNvSpPr>
            <a:spLocks noGrp="1"/>
          </p:cNvSpPr>
          <p:nvPr>
            <p:ph type="title"/>
          </p:nvPr>
        </p:nvSpPr>
        <p:spPr/>
        <p:txBody>
          <a:bodyPr>
            <a:normAutofit fontScale="90000"/>
          </a:bodyPr>
          <a:lstStyle/>
          <a:p>
            <a:pPr algn="ctr"/>
            <a:r>
              <a:rPr lang="fr-FR" sz="4000" b="1" dirty="0">
                <a:latin typeface="Arial" panose="020B0604020202020204" pitchFamily="34" charset="0"/>
                <a:cs typeface="Arial" panose="020B0604020202020204" pitchFamily="34" charset="0"/>
              </a:rPr>
              <a:t>Le Programme à impacts transversaux </a:t>
            </a:r>
            <a:br>
              <a:rPr lang="fr-FR" sz="4000" b="1" dirty="0">
                <a:latin typeface="Arial" panose="020B0604020202020204" pitchFamily="34" charset="0"/>
                <a:cs typeface="Arial" panose="020B0604020202020204" pitchFamily="34" charset="0"/>
              </a:rPr>
            </a:br>
            <a:r>
              <a:rPr lang="fr-FR" sz="4000" b="1" dirty="0">
                <a:latin typeface="Arial" panose="020B0604020202020204" pitchFamily="34" charset="0"/>
                <a:cs typeface="Arial" panose="020B0604020202020204" pitchFamily="34" charset="0"/>
              </a:rPr>
              <a:t>« villes durables » pendant FEM-7</a:t>
            </a:r>
            <a:br>
              <a:rPr lang="en-US"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sp>
        <p:nvSpPr>
          <p:cNvPr id="22" name="Content Placeholder 2">
            <a:extLst>
              <a:ext uri="{FF2B5EF4-FFF2-40B4-BE49-F238E27FC236}">
                <a16:creationId xmlns:a16="http://schemas.microsoft.com/office/drawing/2014/main" id="{54804941-704B-4843-A5CE-C0EB6455A525}"/>
              </a:ext>
            </a:extLst>
          </p:cNvPr>
          <p:cNvSpPr txBox="1">
            <a:spLocks/>
          </p:cNvSpPr>
          <p:nvPr/>
        </p:nvSpPr>
        <p:spPr>
          <a:xfrm>
            <a:off x="838200" y="1344656"/>
            <a:ext cx="4511040" cy="51640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0"/>
              </a:spcBef>
              <a:spcAft>
                <a:spcPts val="900"/>
              </a:spcAft>
              <a:defRPr/>
            </a:pPr>
            <a:r>
              <a:rPr lang="fr-FR" sz="2400" dirty="0">
                <a:solidFill>
                  <a:prstClr val="black"/>
                </a:solidFill>
                <a:cs typeface="Arial" panose="020B0604020202020204" pitchFamily="34" charset="0"/>
              </a:rPr>
              <a:t>Une approche intégrée d'investissement dans les villes pour avoir des effets positifs sur l'environnement mondial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lvl="0">
              <a:spcBef>
                <a:spcPts val="0"/>
              </a:spcBef>
              <a:spcAft>
                <a:spcPts val="900"/>
              </a:spcAft>
              <a:defRPr/>
            </a:pPr>
            <a:r>
              <a:rPr lang="fr-FR" sz="2400" dirty="0">
                <a:solidFill>
                  <a:prstClr val="black"/>
                </a:solidFill>
                <a:ea typeface="ＭＳ Ｐゴシック" pitchFamily="34" charset="-128"/>
                <a:cs typeface="Arial" panose="020B0604020202020204" pitchFamily="34" charset="0"/>
              </a:rPr>
              <a:t>Des partenariats multidimensionnels – </a:t>
            </a:r>
            <a:r>
              <a:rPr lang="fr-FR" sz="2400" i="1" dirty="0">
                <a:solidFill>
                  <a:prstClr val="black"/>
                </a:solidFill>
                <a:ea typeface="ＭＳ Ｐゴシック" pitchFamily="34" charset="-128"/>
                <a:cs typeface="Arial" panose="020B0604020202020204" pitchFamily="34" charset="0"/>
              </a:rPr>
              <a:t>Plateforme mondiale, dispositifs à l'échelon national, villes/municipalités </a:t>
            </a:r>
            <a:r>
              <a:rPr lang="fr-FR" sz="2400" dirty="0">
                <a:solidFill>
                  <a:prstClr val="black"/>
                </a:solidFill>
                <a:ea typeface="ＭＳ Ｐゴシック" pitchFamily="34" charset="-128"/>
                <a:cs typeface="Arial" panose="020B0604020202020204" pitchFamily="34" charset="0"/>
              </a:rPr>
              <a:t>– pour passer à la vitesse supérieure</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Arial" panose="020B0604020202020204" pitchFamily="34" charset="0"/>
            </a:endParaRPr>
          </a:p>
          <a:p>
            <a:pPr lvl="0">
              <a:spcBef>
                <a:spcPts val="0"/>
              </a:spcBef>
              <a:spcAft>
                <a:spcPts val="900"/>
              </a:spcAft>
              <a:defRPr/>
            </a:pPr>
            <a:r>
              <a:rPr lang="fr-FR" sz="2400" dirty="0">
                <a:solidFill>
                  <a:prstClr val="black"/>
                </a:solidFill>
                <a:ea typeface="ＭＳ Ｐゴシック" pitchFamily="34" charset="-128"/>
                <a:cs typeface="Arial" panose="020B0604020202020204" pitchFamily="34" charset="0"/>
              </a:rPr>
              <a:t>Des interventions </a:t>
            </a:r>
            <a:r>
              <a:rPr lang="fr-FR" sz="2400" dirty="0" err="1">
                <a:solidFill>
                  <a:prstClr val="black"/>
                </a:solidFill>
                <a:ea typeface="ＭＳ Ｐゴシック" pitchFamily="34" charset="-128"/>
                <a:cs typeface="Arial" panose="020B0604020202020204" pitchFamily="34" charset="0"/>
              </a:rPr>
              <a:t>transsectorielles</a:t>
            </a:r>
            <a:r>
              <a:rPr lang="fr-FR" sz="2400" dirty="0">
                <a:solidFill>
                  <a:prstClr val="black"/>
                </a:solidFill>
                <a:ea typeface="ＭＳ Ｐゴシック" pitchFamily="34" charset="-128"/>
                <a:cs typeface="Arial" panose="020B0604020202020204" pitchFamily="34" charset="0"/>
              </a:rPr>
              <a:t> pour obtenir des résultats à tous les niveaux et pour tous les acteurs</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Arial" panose="020B0604020202020204" pitchFamily="34" charset="0"/>
            </a:endParaRPr>
          </a:p>
        </p:txBody>
      </p:sp>
      <p:pic>
        <p:nvPicPr>
          <p:cNvPr id="23" name="Picture 22" descr="Start With Why By Simon Sinek | Leadership, Life and Business Tips and ...">
            <a:extLst>
              <a:ext uri="{FF2B5EF4-FFF2-40B4-BE49-F238E27FC236}">
                <a16:creationId xmlns:a16="http://schemas.microsoft.com/office/drawing/2014/main" id="{ACCB517E-D79B-4819-8F54-80830D95C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683" y="1451911"/>
            <a:ext cx="5705117" cy="3490912"/>
          </a:xfrm>
          <a:prstGeom prst="rect">
            <a:avLst/>
          </a:prstGeom>
        </p:spPr>
      </p:pic>
      <p:grpSp>
        <p:nvGrpSpPr>
          <p:cNvPr id="6" name="Group 5">
            <a:extLst>
              <a:ext uri="{FF2B5EF4-FFF2-40B4-BE49-F238E27FC236}">
                <a16:creationId xmlns:a16="http://schemas.microsoft.com/office/drawing/2014/main" id="{90436A8F-DEBA-4FFB-BC34-B71DEF073C07}"/>
              </a:ext>
            </a:extLst>
          </p:cNvPr>
          <p:cNvGrpSpPr/>
          <p:nvPr/>
        </p:nvGrpSpPr>
        <p:grpSpPr>
          <a:xfrm>
            <a:off x="10847115" y="5338179"/>
            <a:ext cx="1094952" cy="1198087"/>
            <a:chOff x="178744" y="4572000"/>
            <a:chExt cx="1094952" cy="1198087"/>
          </a:xfrm>
        </p:grpSpPr>
        <p:sp>
          <p:nvSpPr>
            <p:cNvPr id="7" name="Rectangle 6">
              <a:extLst>
                <a:ext uri="{FF2B5EF4-FFF2-40B4-BE49-F238E27FC236}">
                  <a16:creationId xmlns:a16="http://schemas.microsoft.com/office/drawing/2014/main" id="{8AB2F97F-58B7-4433-9515-515CFC2829F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ort-GEF logo colored NOTAG transparent">
              <a:extLst>
                <a:ext uri="{FF2B5EF4-FFF2-40B4-BE49-F238E27FC236}">
                  <a16:creationId xmlns:a16="http://schemas.microsoft.com/office/drawing/2014/main" id="{544846E0-7C94-41C3-A2D6-AF4484BCD9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94045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69FE1-E1D7-4D34-AC90-4A026D425115}"/>
              </a:ext>
            </a:extLst>
          </p:cNvPr>
          <p:cNvSpPr>
            <a:spLocks noGrp="1"/>
          </p:cNvSpPr>
          <p:nvPr>
            <p:ph type="sldNum" sz="quarter" idx="12"/>
          </p:nvPr>
        </p:nvSpPr>
        <p:spPr/>
        <p:txBody>
          <a:bodyPr/>
          <a:lstStyle/>
          <a:p>
            <a:fld id="{72385D58-8F20-4F62-857F-F2CE7700E861}" type="slidenum">
              <a:rPr lang="en-US" smtClean="0">
                <a:solidFill>
                  <a:prstClr val="white"/>
                </a:solidFill>
              </a:rPr>
              <a:pPr/>
              <a:t>15</a:t>
            </a:fld>
            <a:endParaRPr lang="en-US">
              <a:solidFill>
                <a:prstClr val="white"/>
              </a:solidFill>
            </a:endParaRPr>
          </a:p>
        </p:txBody>
      </p:sp>
      <p:sp>
        <p:nvSpPr>
          <p:cNvPr id="3" name="Title 1">
            <a:extLst>
              <a:ext uri="{FF2B5EF4-FFF2-40B4-BE49-F238E27FC236}">
                <a16:creationId xmlns:a16="http://schemas.microsoft.com/office/drawing/2014/main" id="{6626D94B-487C-45DF-B551-5ED971F9CDF6}"/>
              </a:ext>
            </a:extLst>
          </p:cNvPr>
          <p:cNvSpPr txBox="1">
            <a:spLocks/>
          </p:cNvSpPr>
          <p:nvPr/>
        </p:nvSpPr>
        <p:spPr>
          <a:xfrm>
            <a:off x="739585" y="174552"/>
            <a:ext cx="12344400" cy="990600"/>
          </a:xfrm>
          <a:prstGeom prst="rect">
            <a:avLst/>
          </a:prstGeom>
        </p:spPr>
        <p:txBody>
          <a:bodyP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a:latin typeface="Arial" panose="020B0604020202020204" pitchFamily="34" charset="0"/>
                <a:cs typeface="Arial" panose="020B0604020202020204" pitchFamily="34" charset="0"/>
              </a:rPr>
              <a:t>GEF-6 Sustainable Cities Integrated Approach Pilot</a:t>
            </a:r>
            <a:br>
              <a:rPr lang="en-US" sz="3600" b="1">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5F6CD8E-0E75-48FC-AE62-6D41D44A0122}"/>
              </a:ext>
            </a:extLst>
          </p:cNvPr>
          <p:cNvGrpSpPr/>
          <p:nvPr/>
        </p:nvGrpSpPr>
        <p:grpSpPr>
          <a:xfrm>
            <a:off x="5413977" y="823197"/>
            <a:ext cx="3961501" cy="2752033"/>
            <a:chOff x="6736997" y="1710890"/>
            <a:chExt cx="5282001" cy="3669377"/>
          </a:xfrm>
        </p:grpSpPr>
        <p:grpSp>
          <p:nvGrpSpPr>
            <p:cNvPr id="5" name="Group 4">
              <a:extLst>
                <a:ext uri="{FF2B5EF4-FFF2-40B4-BE49-F238E27FC236}">
                  <a16:creationId xmlns:a16="http://schemas.microsoft.com/office/drawing/2014/main" id="{636ABA55-6487-4BB1-B180-A716044D68D5}"/>
                </a:ext>
              </a:extLst>
            </p:cNvPr>
            <p:cNvGrpSpPr/>
            <p:nvPr/>
          </p:nvGrpSpPr>
          <p:grpSpPr>
            <a:xfrm>
              <a:off x="6793133" y="1710890"/>
              <a:ext cx="5225865" cy="3669377"/>
              <a:chOff x="6793133" y="1710890"/>
              <a:chExt cx="5225865" cy="3669377"/>
            </a:xfrm>
          </p:grpSpPr>
          <p:pic>
            <p:nvPicPr>
              <p:cNvPr id="7" name="Picture 6">
                <a:extLst>
                  <a:ext uri="{FF2B5EF4-FFF2-40B4-BE49-F238E27FC236}">
                    <a16:creationId xmlns:a16="http://schemas.microsoft.com/office/drawing/2014/main" id="{CD14524A-AE0D-4468-89E5-72E78C4673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93133" y="2411601"/>
                <a:ext cx="5148187" cy="1961166"/>
              </a:xfrm>
              <a:prstGeom prst="rect">
                <a:avLst/>
              </a:prstGeom>
            </p:spPr>
          </p:pic>
          <p:pic>
            <p:nvPicPr>
              <p:cNvPr id="8" name="Picture 7">
                <a:extLst>
                  <a:ext uri="{FF2B5EF4-FFF2-40B4-BE49-F238E27FC236}">
                    <a16:creationId xmlns:a16="http://schemas.microsoft.com/office/drawing/2014/main" id="{FCACD3C3-BCCA-4AB4-B21E-DCC607EC9C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2893" y="4536892"/>
                <a:ext cx="5106104" cy="843375"/>
              </a:xfrm>
              <a:prstGeom prst="rect">
                <a:avLst/>
              </a:prstGeom>
            </p:spPr>
          </p:pic>
          <p:sp>
            <p:nvSpPr>
              <p:cNvPr id="9" name="Rectangle 8">
                <a:extLst>
                  <a:ext uri="{FF2B5EF4-FFF2-40B4-BE49-F238E27FC236}">
                    <a16:creationId xmlns:a16="http://schemas.microsoft.com/office/drawing/2014/main" id="{03F6DCA7-F66B-4C9E-A6BC-00C39ECEFF14}"/>
                  </a:ext>
                </a:extLst>
              </p:cNvPr>
              <p:cNvSpPr/>
              <p:nvPr/>
            </p:nvSpPr>
            <p:spPr>
              <a:xfrm>
                <a:off x="6793134" y="1710890"/>
                <a:ext cx="5225864" cy="2242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6" name="Rectangle 5">
              <a:extLst>
                <a:ext uri="{FF2B5EF4-FFF2-40B4-BE49-F238E27FC236}">
                  <a16:creationId xmlns:a16="http://schemas.microsoft.com/office/drawing/2014/main" id="{D4D8087B-2A15-46DE-9C41-A8D51C9F29EE}"/>
                </a:ext>
              </a:extLst>
            </p:cNvPr>
            <p:cNvSpPr/>
            <p:nvPr/>
          </p:nvSpPr>
          <p:spPr>
            <a:xfrm>
              <a:off x="6736997" y="1924309"/>
              <a:ext cx="5281998" cy="4514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City-level Projects (28 cities, 11 countries)   </a:t>
              </a:r>
            </a:p>
          </p:txBody>
        </p:sp>
      </p:grpSp>
      <p:pic>
        <p:nvPicPr>
          <p:cNvPr id="10" name="Picture 9">
            <a:extLst>
              <a:ext uri="{FF2B5EF4-FFF2-40B4-BE49-F238E27FC236}">
                <a16:creationId xmlns:a16="http://schemas.microsoft.com/office/drawing/2014/main" id="{FCEFE6F1-44FF-46C6-BD5C-39344C9B7ABF}"/>
              </a:ext>
            </a:extLst>
          </p:cNvPr>
          <p:cNvPicPr/>
          <p:nvPr/>
        </p:nvPicPr>
        <p:blipFill rotWithShape="1">
          <a:blip r:embed="rId5" cstate="email">
            <a:extLst>
              <a:ext uri="{28A0092B-C50C-407E-A947-70E740481C1C}">
                <a14:useLocalDpi xmlns:a14="http://schemas.microsoft.com/office/drawing/2010/main"/>
              </a:ext>
            </a:extLst>
          </a:blip>
          <a:srcRect t="-1077"/>
          <a:stretch/>
        </p:blipFill>
        <p:spPr>
          <a:xfrm>
            <a:off x="1867083" y="792946"/>
            <a:ext cx="3124200" cy="5497080"/>
          </a:xfrm>
          <a:prstGeom prst="rect">
            <a:avLst/>
          </a:prstGeom>
        </p:spPr>
      </p:pic>
      <p:pic>
        <p:nvPicPr>
          <p:cNvPr id="11" name="Picture 10">
            <a:extLst>
              <a:ext uri="{FF2B5EF4-FFF2-40B4-BE49-F238E27FC236}">
                <a16:creationId xmlns:a16="http://schemas.microsoft.com/office/drawing/2014/main" id="{CCD2C84D-9300-4214-8434-B19BCDC886E3}"/>
              </a:ext>
            </a:extLst>
          </p:cNvPr>
          <p:cNvPicPr>
            <a:picLocks noChangeAspect="1"/>
          </p:cNvPicPr>
          <p:nvPr/>
        </p:nvPicPr>
        <p:blipFill>
          <a:blip r:embed="rId6"/>
          <a:stretch>
            <a:fillRect/>
          </a:stretch>
        </p:blipFill>
        <p:spPr>
          <a:xfrm>
            <a:off x="7394728" y="4707093"/>
            <a:ext cx="672048" cy="655248"/>
          </a:xfrm>
          <a:prstGeom prst="rect">
            <a:avLst/>
          </a:prstGeom>
        </p:spPr>
      </p:pic>
      <p:pic>
        <p:nvPicPr>
          <p:cNvPr id="12" name="Picture 11">
            <a:extLst>
              <a:ext uri="{FF2B5EF4-FFF2-40B4-BE49-F238E27FC236}">
                <a16:creationId xmlns:a16="http://schemas.microsoft.com/office/drawing/2014/main" id="{429A323B-32B5-4500-B5EB-AABF43EFA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0776" y="5316661"/>
            <a:ext cx="2936936" cy="395698"/>
          </a:xfrm>
          <a:prstGeom prst="rect">
            <a:avLst/>
          </a:prstGeom>
        </p:spPr>
      </p:pic>
      <p:pic>
        <p:nvPicPr>
          <p:cNvPr id="13" name="Picture 12">
            <a:extLst>
              <a:ext uri="{FF2B5EF4-FFF2-40B4-BE49-F238E27FC236}">
                <a16:creationId xmlns:a16="http://schemas.microsoft.com/office/drawing/2014/main" id="{7CEE837B-5666-44B5-9552-4BDDDC65FD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6975" y="4721759"/>
            <a:ext cx="1315559" cy="460446"/>
          </a:xfrm>
          <a:prstGeom prst="rect">
            <a:avLst/>
          </a:prstGeom>
        </p:spPr>
      </p:pic>
      <p:pic>
        <p:nvPicPr>
          <p:cNvPr id="14" name="Picture 13">
            <a:extLst>
              <a:ext uri="{FF2B5EF4-FFF2-40B4-BE49-F238E27FC236}">
                <a16:creationId xmlns:a16="http://schemas.microsoft.com/office/drawing/2014/main" id="{1C7E21AB-D053-4942-A568-0C401453CB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9164" y="3784781"/>
            <a:ext cx="685800" cy="685800"/>
          </a:xfrm>
          <a:prstGeom prst="rect">
            <a:avLst/>
          </a:prstGeom>
        </p:spPr>
      </p:pic>
      <p:pic>
        <p:nvPicPr>
          <p:cNvPr id="15" name="Picture 14">
            <a:extLst>
              <a:ext uri="{FF2B5EF4-FFF2-40B4-BE49-F238E27FC236}">
                <a16:creationId xmlns:a16="http://schemas.microsoft.com/office/drawing/2014/main" id="{16C6BCAD-1B94-4D93-B496-B821BFF580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3350" y="5826796"/>
            <a:ext cx="1454776" cy="394868"/>
          </a:xfrm>
          <a:prstGeom prst="rect">
            <a:avLst/>
          </a:prstGeom>
        </p:spPr>
      </p:pic>
      <p:pic>
        <p:nvPicPr>
          <p:cNvPr id="16" name="Picture 15">
            <a:extLst>
              <a:ext uri="{FF2B5EF4-FFF2-40B4-BE49-F238E27FC236}">
                <a16:creationId xmlns:a16="http://schemas.microsoft.com/office/drawing/2014/main" id="{97D8B55C-BB35-4694-B2C4-16D1892C7E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9078" y="5920434"/>
            <a:ext cx="1177098" cy="207593"/>
          </a:xfrm>
          <a:prstGeom prst="rect">
            <a:avLst/>
          </a:prstGeom>
        </p:spPr>
      </p:pic>
      <p:pic>
        <p:nvPicPr>
          <p:cNvPr id="17" name="Picture 16">
            <a:extLst>
              <a:ext uri="{FF2B5EF4-FFF2-40B4-BE49-F238E27FC236}">
                <a16:creationId xmlns:a16="http://schemas.microsoft.com/office/drawing/2014/main" id="{7CDAD863-25F0-4876-A8A8-1BB1EDB0C2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3175" y="3855842"/>
            <a:ext cx="1067401" cy="626597"/>
          </a:xfrm>
          <a:prstGeom prst="rect">
            <a:avLst/>
          </a:prstGeom>
        </p:spPr>
      </p:pic>
      <p:pic>
        <p:nvPicPr>
          <p:cNvPr id="18" name="Picture 17">
            <a:extLst>
              <a:ext uri="{FF2B5EF4-FFF2-40B4-BE49-F238E27FC236}">
                <a16:creationId xmlns:a16="http://schemas.microsoft.com/office/drawing/2014/main" id="{E8EF3CFF-6595-43A4-A727-7E2A8B9E5F9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168" t="15356" r="5628" b="15979"/>
          <a:stretch/>
        </p:blipFill>
        <p:spPr>
          <a:xfrm>
            <a:off x="8103965" y="3799884"/>
            <a:ext cx="1692478" cy="683946"/>
          </a:xfrm>
          <a:prstGeom prst="rect">
            <a:avLst/>
          </a:prstGeom>
        </p:spPr>
      </p:pic>
      <p:pic>
        <p:nvPicPr>
          <p:cNvPr id="19" name="Picture 18">
            <a:extLst>
              <a:ext uri="{FF2B5EF4-FFF2-40B4-BE49-F238E27FC236}">
                <a16:creationId xmlns:a16="http://schemas.microsoft.com/office/drawing/2014/main" id="{B98A714B-D3FF-4D5B-B144-9BDBAC05C6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68126" y="5230771"/>
            <a:ext cx="1189321" cy="624316"/>
          </a:xfrm>
          <a:prstGeom prst="rect">
            <a:avLst/>
          </a:prstGeom>
        </p:spPr>
      </p:pic>
      <p:pic>
        <p:nvPicPr>
          <p:cNvPr id="20" name="Picture 19">
            <a:extLst>
              <a:ext uri="{FF2B5EF4-FFF2-40B4-BE49-F238E27FC236}">
                <a16:creationId xmlns:a16="http://schemas.microsoft.com/office/drawing/2014/main" id="{7B3F20B7-6035-4265-B352-FC1D911D8D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87997" y="4643241"/>
            <a:ext cx="1124104" cy="513341"/>
          </a:xfrm>
          <a:prstGeom prst="rect">
            <a:avLst/>
          </a:prstGeom>
        </p:spPr>
      </p:pic>
      <p:sp>
        <p:nvSpPr>
          <p:cNvPr id="21" name="Title 1">
            <a:extLst>
              <a:ext uri="{FF2B5EF4-FFF2-40B4-BE49-F238E27FC236}">
                <a16:creationId xmlns:a16="http://schemas.microsoft.com/office/drawing/2014/main" id="{9BA6AB36-D2A2-4623-8245-FEF935C52339}"/>
              </a:ext>
            </a:extLst>
          </p:cNvPr>
          <p:cNvSpPr txBox="1">
            <a:spLocks/>
          </p:cNvSpPr>
          <p:nvPr/>
        </p:nvSpPr>
        <p:spPr>
          <a:xfrm>
            <a:off x="-97536" y="297646"/>
            <a:ext cx="12937681" cy="990600"/>
          </a:xfrm>
          <a:prstGeom prst="rect">
            <a:avLst/>
          </a:prstGeom>
        </p:spPr>
        <p:txBody>
          <a:bodyP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fr-FR" sz="3200" b="1" dirty="0">
                <a:solidFill>
                  <a:schemeClr val="bg1"/>
                </a:solidFill>
                <a:latin typeface="Arial" panose="020B0604020202020204" pitchFamily="34" charset="0"/>
                <a:cs typeface="Arial" panose="020B0604020202020204" pitchFamily="34" charset="0"/>
              </a:rPr>
              <a:t>Le programme intégré pilote « villes durables » pendant FEM-6</a:t>
            </a:r>
            <a:br>
              <a:rPr lang="en-US" sz="3600" b="1" dirty="0">
                <a:solidFill>
                  <a:schemeClr val="bg1"/>
                </a:solidFill>
                <a:latin typeface="Arial" panose="020B0604020202020204" pitchFamily="34" charset="0"/>
                <a:cs typeface="Arial" panose="020B0604020202020204" pitchFamily="34" charset="0"/>
              </a:rPr>
            </a:br>
            <a:endParaRPr lang="en-US" sz="3600" dirty="0">
              <a:solidFill>
                <a:schemeClr val="bg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995E61B-6EA9-4948-B2EC-1DE274D8102A}"/>
              </a:ext>
            </a:extLst>
          </p:cNvPr>
          <p:cNvGrpSpPr/>
          <p:nvPr/>
        </p:nvGrpSpPr>
        <p:grpSpPr>
          <a:xfrm>
            <a:off x="10847115" y="5338179"/>
            <a:ext cx="1094952" cy="1198087"/>
            <a:chOff x="178744" y="4572000"/>
            <a:chExt cx="1094952" cy="1198087"/>
          </a:xfrm>
          <a:solidFill>
            <a:schemeClr val="tx1"/>
          </a:solidFill>
        </p:grpSpPr>
        <p:sp>
          <p:nvSpPr>
            <p:cNvPr id="23" name="Rectangle 22">
              <a:extLst>
                <a:ext uri="{FF2B5EF4-FFF2-40B4-BE49-F238E27FC236}">
                  <a16:creationId xmlns:a16="http://schemas.microsoft.com/office/drawing/2014/main" id="{C51811B2-C7AF-44BD-BAC6-8CE0ACD0CBAC}"/>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Short-GEF logo colored NOTAG transparent">
              <a:extLst>
                <a:ext uri="{FF2B5EF4-FFF2-40B4-BE49-F238E27FC236}">
                  <a16:creationId xmlns:a16="http://schemas.microsoft.com/office/drawing/2014/main" id="{26DADF6F-27D4-48CA-A7B9-21608320D215}"/>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325031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05"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B5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90" name="Title 3"/>
          <p:cNvSpPr>
            <a:spLocks noGrp="1"/>
          </p:cNvSpPr>
          <p:nvPr>
            <p:ph type="title"/>
          </p:nvPr>
        </p:nvSpPr>
        <p:spPr>
          <a:xfrm>
            <a:off x="-286602" y="4039737"/>
            <a:ext cx="7672456" cy="2352545"/>
          </a:xfrm>
        </p:spPr>
        <p:txBody>
          <a:bodyPr>
            <a:normAutofit/>
          </a:bodyPr>
          <a:lstStyle/>
          <a:p>
            <a:pPr algn="r"/>
            <a:r>
              <a:rPr lang="en-US" sz="2400" b="1" dirty="0">
                <a:solidFill>
                  <a:srgbClr val="FFFFFF"/>
                </a:solidFill>
                <a:latin typeface="Arial" charset="0"/>
                <a:ea typeface="ＭＳ Ｐゴシック" pitchFamily="34" charset="-128"/>
                <a:cs typeface="Arial" charset="0"/>
              </a:rPr>
              <a:t>NOTRE APPROCHE PENDANT </a:t>
            </a:r>
            <a:r>
              <a:rPr lang="en-US" sz="2400" b="1" dirty="0" err="1">
                <a:solidFill>
                  <a:srgbClr val="FFFFFF"/>
                </a:solidFill>
                <a:latin typeface="Arial" charset="0"/>
                <a:ea typeface="ＭＳ Ｐゴシック" pitchFamily="34" charset="-128"/>
                <a:cs typeface="Arial" charset="0"/>
              </a:rPr>
              <a:t>PENDANT</a:t>
            </a:r>
            <a:r>
              <a:rPr lang="en-US" sz="2400" b="1" dirty="0">
                <a:solidFill>
                  <a:srgbClr val="FFFFFF"/>
                </a:solidFill>
                <a:latin typeface="Arial" charset="0"/>
                <a:ea typeface="ＭＳ Ｐゴシック" pitchFamily="34" charset="-128"/>
                <a:cs typeface="Arial" charset="0"/>
              </a:rPr>
              <a:t> FEM-7 </a:t>
            </a:r>
            <a:r>
              <a:rPr lang="en-US" sz="2400" b="1" i="1" dirty="0" err="1">
                <a:solidFill>
                  <a:srgbClr val="FFFFFF"/>
                </a:solidFill>
                <a:latin typeface="Arial" charset="0"/>
                <a:ea typeface="ＭＳ Ｐゴシック" pitchFamily="34" charset="-128"/>
                <a:cs typeface="Arial" charset="0"/>
              </a:rPr>
              <a:t>dans</a:t>
            </a:r>
            <a:r>
              <a:rPr lang="en-US" sz="2400" b="1" i="1" dirty="0">
                <a:solidFill>
                  <a:srgbClr val="FFFFFF"/>
                </a:solidFill>
                <a:latin typeface="Arial" charset="0"/>
                <a:ea typeface="ＭＳ Ｐゴシック" pitchFamily="34" charset="-128"/>
                <a:cs typeface="Arial" charset="0"/>
              </a:rPr>
              <a:t> le </a:t>
            </a:r>
            <a:r>
              <a:rPr lang="en-US" sz="2400" b="1" i="1" dirty="0" err="1">
                <a:solidFill>
                  <a:srgbClr val="FFFFFF"/>
                </a:solidFill>
                <a:latin typeface="Arial" charset="0"/>
                <a:ea typeface="ＭＳ Ｐゴシック" pitchFamily="34" charset="-128"/>
                <a:cs typeface="Arial" charset="0"/>
              </a:rPr>
              <a:t>prolongement</a:t>
            </a:r>
            <a:r>
              <a:rPr lang="en-US" sz="2400" b="1" i="1" dirty="0">
                <a:solidFill>
                  <a:srgbClr val="FFFFFF"/>
                </a:solidFill>
                <a:latin typeface="Arial" charset="0"/>
                <a:ea typeface="ＭＳ Ｐゴシック" pitchFamily="34" charset="-128"/>
                <a:cs typeface="Arial" charset="0"/>
              </a:rPr>
              <a:t> de FEM-6</a:t>
            </a:r>
          </a:p>
        </p:txBody>
      </p:sp>
      <p:pic>
        <p:nvPicPr>
          <p:cNvPr id="5" name="Picture 2" descr="File:Male maldives.jpg">
            <a:hlinkClick r:id="rId3"/>
            <a:extLst>
              <a:ext uri="{FF2B5EF4-FFF2-40B4-BE49-F238E27FC236}">
                <a16:creationId xmlns:a16="http://schemas.microsoft.com/office/drawing/2014/main" id="{DD9EBC07-59A4-49DC-9E21-E5CC522AA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0" r="1" b="5243"/>
          <a:stretch/>
        </p:blipFill>
        <p:spPr bwMode="auto">
          <a:xfrm>
            <a:off x="327547" y="321733"/>
            <a:ext cx="7058306" cy="41062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lnSpcReduction="10000"/>
          </a:bodyPr>
          <a:lstStyle/>
          <a:p>
            <a:pPr marL="0" indent="0">
              <a:buNone/>
            </a:pPr>
            <a:r>
              <a:rPr lang="fr-FR" sz="2000" dirty="0">
                <a:solidFill>
                  <a:srgbClr val="FFFFFF"/>
                </a:solidFill>
              </a:rPr>
              <a:t>Pour obtenir des résultats à grande échelle et transformer la ville, le Programme à impacts transversaux :</a:t>
            </a:r>
            <a:endParaRPr lang="en-US" sz="2000" dirty="0">
              <a:solidFill>
                <a:srgbClr val="FFFFFF"/>
              </a:solidFill>
            </a:endParaRPr>
          </a:p>
          <a:p>
            <a:pPr>
              <a:buFontTx/>
              <a:buChar char="-"/>
            </a:pPr>
            <a:r>
              <a:rPr lang="fr-FR" sz="2000" dirty="0">
                <a:solidFill>
                  <a:srgbClr val="FFFFFF"/>
                </a:solidFill>
              </a:rPr>
              <a:t>favorisera des modèles d'exploitation innovants à l'appui de solutions et d'investissements intégrés</a:t>
            </a:r>
          </a:p>
          <a:p>
            <a:pPr>
              <a:buFontTx/>
              <a:buChar char="-"/>
            </a:pPr>
            <a:r>
              <a:rPr lang="fr-FR" sz="2000" dirty="0">
                <a:solidFill>
                  <a:srgbClr val="FFFFFF"/>
                </a:solidFill>
              </a:rPr>
              <a:t>renforcera la Plateforme mondiale pour mobiliser davantage d'acteurs </a:t>
            </a:r>
            <a:endParaRPr lang="en-US" sz="2000" dirty="0">
              <a:solidFill>
                <a:srgbClr val="FFFFFF"/>
              </a:solidFill>
            </a:endParaRPr>
          </a:p>
          <a:p>
            <a:pPr>
              <a:buFontTx/>
              <a:buChar char="-"/>
            </a:pPr>
            <a:r>
              <a:rPr lang="fr-FR" sz="2000" dirty="0">
                <a:solidFill>
                  <a:srgbClr val="FFFFFF"/>
                </a:solidFill>
              </a:rPr>
              <a:t>créera un environnement porteur et prendra en compte les questions transversales de l'égalité des sexes et de l'inclusion</a:t>
            </a:r>
            <a:endParaRPr lang="en-US" sz="2000" dirty="0">
              <a:solidFill>
                <a:srgbClr val="FFFFFF"/>
              </a:solidFill>
            </a:endParaRPr>
          </a:p>
        </p:txBody>
      </p:sp>
      <p:grpSp>
        <p:nvGrpSpPr>
          <p:cNvPr id="9" name="Group 8">
            <a:extLst>
              <a:ext uri="{FF2B5EF4-FFF2-40B4-BE49-F238E27FC236}">
                <a16:creationId xmlns:a16="http://schemas.microsoft.com/office/drawing/2014/main" id="{B1EDD811-5FE1-41A3-8C58-ABF79F547132}"/>
              </a:ext>
            </a:extLst>
          </p:cNvPr>
          <p:cNvGrpSpPr/>
          <p:nvPr/>
        </p:nvGrpSpPr>
        <p:grpSpPr>
          <a:xfrm>
            <a:off x="312306" y="5338179"/>
            <a:ext cx="1094952" cy="1198087"/>
            <a:chOff x="178744" y="4572000"/>
            <a:chExt cx="1094952" cy="1198087"/>
          </a:xfrm>
        </p:grpSpPr>
        <p:sp>
          <p:nvSpPr>
            <p:cNvPr id="2" name="Rectangle 1">
              <a:extLst>
                <a:ext uri="{FF2B5EF4-FFF2-40B4-BE49-F238E27FC236}">
                  <a16:creationId xmlns:a16="http://schemas.microsoft.com/office/drawing/2014/main" id="{CC2551CE-3948-4C15-A6B0-FA4069D1AC5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ort-GEF logo colored NOTAG transparent">
              <a:extLst>
                <a:ext uri="{FF2B5EF4-FFF2-40B4-BE49-F238E27FC236}">
                  <a16:creationId xmlns:a16="http://schemas.microsoft.com/office/drawing/2014/main" id="{4E08BA5F-ABE2-4E0D-864F-CD833CB06B8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0166232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18">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59" name="Rectangle 2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27940E-A944-4805-BD0D-0000F1D9800D}"/>
              </a:ext>
            </a:extLst>
          </p:cNvPr>
          <p:cNvSpPr>
            <a:spLocks noGrp="1"/>
          </p:cNvSpPr>
          <p:nvPr>
            <p:ph type="title"/>
          </p:nvPr>
        </p:nvSpPr>
        <p:spPr>
          <a:xfrm>
            <a:off x="774699" y="762000"/>
            <a:ext cx="3911757" cy="3340100"/>
          </a:xfrm>
        </p:spPr>
        <p:txBody>
          <a:bodyPr>
            <a:normAutofit/>
          </a:bodyPr>
          <a:lstStyle/>
          <a:p>
            <a:r>
              <a:rPr lang="en-US" b="1" dirty="0" err="1">
                <a:solidFill>
                  <a:srgbClr val="FFFFFF"/>
                </a:solidFill>
              </a:rPr>
              <a:t>Priorités</a:t>
            </a:r>
            <a:r>
              <a:rPr lang="en-US" b="1" dirty="0">
                <a:solidFill>
                  <a:srgbClr val="FFFFFF"/>
                </a:solidFill>
              </a:rPr>
              <a:t> </a:t>
            </a:r>
            <a:r>
              <a:rPr lang="en-US" b="1" dirty="0" err="1">
                <a:solidFill>
                  <a:srgbClr val="FFFFFF"/>
                </a:solidFill>
              </a:rPr>
              <a:t>d'investissement</a:t>
            </a:r>
            <a:r>
              <a:rPr lang="en-US" b="1" dirty="0">
                <a:solidFill>
                  <a:srgbClr val="FFFFFF"/>
                </a:solidFill>
              </a:rPr>
              <a:t> pendant FEM-7</a:t>
            </a:r>
            <a:endParaRPr lang="en-US" dirty="0">
              <a:solidFill>
                <a:srgbClr val="FFFFFF"/>
              </a:solidFill>
            </a:endParaRPr>
          </a:p>
        </p:txBody>
      </p:sp>
      <p:sp>
        <p:nvSpPr>
          <p:cNvPr id="5" name="Content Placeholder 2">
            <a:extLst>
              <a:ext uri="{FF2B5EF4-FFF2-40B4-BE49-F238E27FC236}">
                <a16:creationId xmlns:a16="http://schemas.microsoft.com/office/drawing/2014/main" id="{8C9C57DC-7435-4C2E-AEA1-CE77E8677293}"/>
              </a:ext>
            </a:extLst>
          </p:cNvPr>
          <p:cNvSpPr>
            <a:spLocks noGrp="1"/>
          </p:cNvSpPr>
          <p:nvPr>
            <p:ph idx="1"/>
          </p:nvPr>
        </p:nvSpPr>
        <p:spPr>
          <a:xfrm>
            <a:off x="7658103" y="795548"/>
            <a:ext cx="3759198" cy="5275603"/>
          </a:xfrm>
        </p:spPr>
        <p:txBody>
          <a:bodyPr anchor="ctr">
            <a:normAutofit/>
          </a:bodyPr>
          <a:lstStyle/>
          <a:p>
            <a:r>
              <a:rPr lang="fr-FR" sz="2000" b="1" dirty="0"/>
              <a:t>Aménagement de l’espace à partir d’éléments factuels </a:t>
            </a:r>
            <a:r>
              <a:rPr lang="en-US" sz="2000" dirty="0"/>
              <a:t>— </a:t>
            </a:r>
            <a:r>
              <a:rPr lang="fr-FR" sz="2000" dirty="0"/>
              <a:t>au niveau national, régional et local</a:t>
            </a:r>
            <a:endParaRPr lang="en-US" sz="2000" dirty="0"/>
          </a:p>
          <a:p>
            <a:r>
              <a:rPr lang="fr-FR" sz="2000" b="1" dirty="0"/>
              <a:t>Urbanisation décarbonée parallèlement à une intégration des infrastructures </a:t>
            </a:r>
            <a:r>
              <a:rPr lang="fr-FR" sz="2000" dirty="0"/>
              <a:t>à l'échelle nationale, régionale et locale</a:t>
            </a:r>
            <a:endParaRPr lang="en-US" sz="2000" dirty="0"/>
          </a:p>
          <a:p>
            <a:r>
              <a:rPr lang="fr-FR" sz="2000" b="1" dirty="0"/>
              <a:t>Création d’une résilience robuste </a:t>
            </a:r>
            <a:r>
              <a:rPr lang="fr-FR" sz="2000" dirty="0"/>
              <a:t>couplée à des systèmes intelligents et des solutions pour les quartiers insalubres</a:t>
            </a:r>
            <a:endParaRPr lang="en-US" sz="2000" dirty="0"/>
          </a:p>
          <a:p>
            <a:r>
              <a:rPr lang="en-US" sz="2000" b="1" dirty="0" err="1"/>
              <a:t>Financements</a:t>
            </a:r>
            <a:r>
              <a:rPr lang="en-US" sz="2000" b="1" dirty="0"/>
              <a:t> </a:t>
            </a:r>
            <a:r>
              <a:rPr lang="en-US" sz="2000" b="1" dirty="0" err="1"/>
              <a:t>en</a:t>
            </a:r>
            <a:r>
              <a:rPr lang="en-US" sz="2000" b="1" dirty="0"/>
              <a:t> cascade </a:t>
            </a:r>
            <a:r>
              <a:rPr lang="en-US" sz="2000" dirty="0"/>
              <a:t>pour un </a:t>
            </a:r>
            <a:r>
              <a:rPr lang="en-US" sz="2000" dirty="0" err="1"/>
              <a:t>urbanisme</a:t>
            </a:r>
            <a:r>
              <a:rPr lang="en-US" sz="2000" dirty="0"/>
              <a:t> durable.</a:t>
            </a:r>
          </a:p>
        </p:txBody>
      </p:sp>
      <p:sp>
        <p:nvSpPr>
          <p:cNvPr id="60" name="Rectangle 2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 name="Graphic 15">
            <a:extLst>
              <a:ext uri="{FF2B5EF4-FFF2-40B4-BE49-F238E27FC236}">
                <a16:creationId xmlns:a16="http://schemas.microsoft.com/office/drawing/2014/main" id="{CCE9410E-5C4C-40E9-BF44-D96184D22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3078" y="2576514"/>
            <a:ext cx="1705848" cy="1705848"/>
          </a:xfrm>
          <a:prstGeom prst="rect">
            <a:avLst/>
          </a:prstGeom>
        </p:spPr>
      </p:pic>
      <p:grpSp>
        <p:nvGrpSpPr>
          <p:cNvPr id="10" name="Group 9">
            <a:extLst>
              <a:ext uri="{FF2B5EF4-FFF2-40B4-BE49-F238E27FC236}">
                <a16:creationId xmlns:a16="http://schemas.microsoft.com/office/drawing/2014/main" id="{177FFBCB-8C03-4ACB-BDE5-44E2BD21488E}"/>
              </a:ext>
            </a:extLst>
          </p:cNvPr>
          <p:cNvGrpSpPr/>
          <p:nvPr/>
        </p:nvGrpSpPr>
        <p:grpSpPr>
          <a:xfrm>
            <a:off x="458921" y="5200992"/>
            <a:ext cx="1094952" cy="1198087"/>
            <a:chOff x="178744" y="4572000"/>
            <a:chExt cx="1094952" cy="1198087"/>
          </a:xfrm>
        </p:grpSpPr>
        <p:sp>
          <p:nvSpPr>
            <p:cNvPr id="11" name="Rectangle 10">
              <a:extLst>
                <a:ext uri="{FF2B5EF4-FFF2-40B4-BE49-F238E27FC236}">
                  <a16:creationId xmlns:a16="http://schemas.microsoft.com/office/drawing/2014/main" id="{73917667-150C-4C31-B5FF-B7687304EC68}"/>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ort-GEF logo colored NOTAG transparent">
              <a:extLst>
                <a:ext uri="{FF2B5EF4-FFF2-40B4-BE49-F238E27FC236}">
                  <a16:creationId xmlns:a16="http://schemas.microsoft.com/office/drawing/2014/main" id="{7DE15251-9021-4D3A-8EB6-7B937E7133D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402152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EE908A-F44F-41AF-A267-49CB71A62DCF}"/>
              </a:ext>
            </a:extLst>
          </p:cNvPr>
          <p:cNvSpPr>
            <a:spLocks noGrp="1"/>
          </p:cNvSpPr>
          <p:nvPr>
            <p:ph type="title"/>
          </p:nvPr>
        </p:nvSpPr>
        <p:spPr>
          <a:xfrm>
            <a:off x="172652" y="0"/>
            <a:ext cx="4305605" cy="1989447"/>
          </a:xfrm>
          <a:noFill/>
          <a:ln w="19050">
            <a:solidFill>
              <a:schemeClr val="bg1"/>
            </a:solidFill>
          </a:ln>
        </p:spPr>
        <p:txBody>
          <a:bodyPr vert="horz" wrap="square" lIns="91440" tIns="45720" rIns="91440" bIns="45720" rtlCol="0" anchor="ctr">
            <a:normAutofit/>
          </a:bodyPr>
          <a:lstStyle/>
          <a:p>
            <a:pPr algn="ctr"/>
            <a:r>
              <a:rPr lang="fr-FR" sz="2600" b="1" dirty="0">
                <a:solidFill>
                  <a:schemeClr val="bg1"/>
                </a:solidFill>
              </a:rPr>
              <a:t>Principaux effets positifs sur l'environnement mondial du Programme à impacts transversaux « villes durables » pendant FEM-7</a:t>
            </a:r>
            <a:endParaRPr lang="en-US" sz="2600" kern="1200" dirty="0">
              <a:solidFill>
                <a:schemeClr val="bg1"/>
              </a:solidFill>
              <a:latin typeface="+mj-lt"/>
              <a:ea typeface="+mj-ea"/>
              <a:cs typeface="+mj-cs"/>
            </a:endParaRPr>
          </a:p>
        </p:txBody>
      </p:sp>
      <p:sp>
        <p:nvSpPr>
          <p:cNvPr id="4" name="Content Placeholder 2">
            <a:extLst>
              <a:ext uri="{FF2B5EF4-FFF2-40B4-BE49-F238E27FC236}">
                <a16:creationId xmlns:a16="http://schemas.microsoft.com/office/drawing/2014/main" id="{87C963E8-825C-4E96-B33B-E089E14D28E8}"/>
              </a:ext>
            </a:extLst>
          </p:cNvPr>
          <p:cNvSpPr txBox="1">
            <a:spLocks/>
          </p:cNvSpPr>
          <p:nvPr/>
        </p:nvSpPr>
        <p:spPr>
          <a:xfrm>
            <a:off x="230550" y="2169994"/>
            <a:ext cx="4380228" cy="468800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defRPr/>
            </a:pPr>
            <a:r>
              <a:rPr lang="en-US" sz="1600" b="1" dirty="0" err="1">
                <a:solidFill>
                  <a:srgbClr val="FFC000"/>
                </a:solidFill>
                <a:latin typeface="Arial" panose="020B0604020202020204" pitchFamily="34" charset="0"/>
                <a:cs typeface="Arial" panose="020B0604020202020204" pitchFamily="34" charset="0"/>
              </a:rPr>
              <a:t>Atténuation</a:t>
            </a:r>
            <a:r>
              <a:rPr lang="en-US" sz="1600" b="1" dirty="0">
                <a:solidFill>
                  <a:srgbClr val="FFC000"/>
                </a:solidFill>
                <a:latin typeface="Arial" panose="020B0604020202020204" pitchFamily="34" charset="0"/>
                <a:cs typeface="Arial" panose="020B0604020202020204" pitchFamily="34" charset="0"/>
              </a:rPr>
              <a:t> du </a:t>
            </a:r>
            <a:r>
              <a:rPr lang="en-US" sz="1600" b="1" dirty="0" err="1">
                <a:solidFill>
                  <a:srgbClr val="FFC000"/>
                </a:solidFill>
                <a:latin typeface="Arial" panose="020B0604020202020204" pitchFamily="34" charset="0"/>
                <a:cs typeface="Arial" panose="020B0604020202020204" pitchFamily="34" charset="0"/>
              </a:rPr>
              <a:t>changement</a:t>
            </a:r>
            <a:r>
              <a:rPr lang="en-US" sz="1600" b="1" dirty="0">
                <a:solidFill>
                  <a:srgbClr val="FFC000"/>
                </a:solidFill>
                <a:latin typeface="Arial" panose="020B0604020202020204" pitchFamily="34" charset="0"/>
                <a:cs typeface="Arial" panose="020B0604020202020204" pitchFamily="34" charset="0"/>
              </a:rPr>
              <a:t> </a:t>
            </a:r>
            <a:r>
              <a:rPr lang="en-US" sz="1600" b="1" dirty="0" err="1">
                <a:solidFill>
                  <a:srgbClr val="FFC000"/>
                </a:solidFill>
                <a:latin typeface="Arial" panose="020B0604020202020204" pitchFamily="34" charset="0"/>
                <a:cs typeface="Arial" panose="020B0604020202020204" pitchFamily="34" charset="0"/>
              </a:rPr>
              <a:t>climatique</a:t>
            </a:r>
            <a:r>
              <a:rPr lang="en-US" sz="1600" b="1" dirty="0">
                <a:solidFill>
                  <a:srgbClr val="FFC000"/>
                </a:solidFill>
                <a:latin typeface="Arial" panose="020B0604020202020204" pitchFamily="34" charset="0"/>
                <a:cs typeface="Arial" panose="020B0604020202020204" pitchFamily="34" charset="0"/>
              </a:rPr>
              <a:t> : </a:t>
            </a:r>
            <a:r>
              <a:rPr lang="fr-FR" sz="1600" b="1" dirty="0">
                <a:solidFill>
                  <a:prstClr val="white"/>
                </a:solidFill>
                <a:latin typeface="Arial" panose="020B0604020202020204" pitchFamily="34" charset="0"/>
                <a:cs typeface="Arial" panose="020B0604020202020204" pitchFamily="34" charset="0"/>
              </a:rPr>
              <a:t>Décarbonisation des villes par des solutions sobres en carbone</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buFont typeface="Wingdings" panose="05000000000000000000" pitchFamily="2" charset="2"/>
              <a:buChar char="§"/>
              <a:defRPr/>
            </a:pPr>
            <a:r>
              <a:rPr lang="fr-FR" sz="1600" b="1" dirty="0">
                <a:solidFill>
                  <a:srgbClr val="FFC000"/>
                </a:solidFill>
                <a:latin typeface="Arial" panose="020B0604020202020204" pitchFamily="34" charset="0"/>
                <a:cs typeface="Arial" panose="020B0604020202020204" pitchFamily="34" charset="0"/>
              </a:rPr>
              <a:t>Biodiversité et dégradation des sols </a:t>
            </a:r>
            <a:r>
              <a:rPr kumimoji="0" lang="en-US" sz="16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lang="fr-FR" sz="1600" b="1" dirty="0">
                <a:solidFill>
                  <a:prstClr val="white"/>
                </a:solidFill>
                <a:latin typeface="Arial" panose="020B0604020202020204" pitchFamily="34" charset="0"/>
                <a:cs typeface="Arial" panose="020B0604020202020204" pitchFamily="34" charset="0"/>
              </a:rPr>
              <a:t>Planification intégrée de l'utilisation des sols pour prévenir la disparition/dégradation des habitats en zone périurbaine</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buFont typeface="Wingdings" panose="05000000000000000000" pitchFamily="2" charset="2"/>
              <a:buChar char="§"/>
              <a:defRPr/>
            </a:pPr>
            <a:r>
              <a:rPr lang="en-US" sz="1600" b="1" dirty="0" err="1">
                <a:solidFill>
                  <a:srgbClr val="FFC000"/>
                </a:solidFill>
                <a:latin typeface="Arial" panose="020B0604020202020204" pitchFamily="34" charset="0"/>
                <a:cs typeface="Arial" panose="020B0604020202020204" pitchFamily="34" charset="0"/>
              </a:rPr>
              <a:t>Système</a:t>
            </a:r>
            <a:r>
              <a:rPr lang="en-US" sz="1600" b="1" dirty="0">
                <a:solidFill>
                  <a:srgbClr val="FFC000"/>
                </a:solidFill>
                <a:latin typeface="Arial" panose="020B0604020202020204" pitchFamily="34" charset="0"/>
                <a:cs typeface="Arial" panose="020B0604020202020204" pitchFamily="34" charset="0"/>
              </a:rPr>
              <a:t> </a:t>
            </a:r>
            <a:r>
              <a:rPr lang="en-US" sz="1600" b="1" dirty="0" err="1">
                <a:solidFill>
                  <a:srgbClr val="FFC000"/>
                </a:solidFill>
                <a:latin typeface="Arial" panose="020B0604020202020204" pitchFamily="34" charset="0"/>
                <a:cs typeface="Arial" panose="020B0604020202020204" pitchFamily="34" charset="0"/>
              </a:rPr>
              <a:t>alimentaire</a:t>
            </a:r>
            <a:r>
              <a:rPr lang="en-US" sz="1600" b="1" dirty="0">
                <a:solidFill>
                  <a:srgbClr val="FFC000"/>
                </a:solidFill>
                <a:latin typeface="Arial" panose="020B0604020202020204" pitchFamily="34" charset="0"/>
                <a:cs typeface="Arial" panose="020B0604020202020204" pitchFamily="34" charset="0"/>
              </a:rPr>
              <a:t> : </a:t>
            </a:r>
            <a:r>
              <a:rPr lang="fr-FR" sz="1600" b="1" dirty="0">
                <a:solidFill>
                  <a:prstClr val="white"/>
                </a:solidFill>
                <a:latin typeface="Arial" panose="020B0604020202020204" pitchFamily="34" charset="0"/>
                <a:cs typeface="Arial" panose="020B0604020202020204" pitchFamily="34" charset="0"/>
              </a:rPr>
              <a:t>Planification intégrée de l'utilisation des terres pour prévenir la perte de terres agricoles ; logistique/système de transport pour assurer la distribution des denrées alimentaires</a:t>
            </a:r>
          </a:p>
          <a:p>
            <a:pPr lvl="0">
              <a:buFont typeface="Wingdings" panose="05000000000000000000" pitchFamily="2" charset="2"/>
              <a:buChar char="§"/>
              <a:defRPr/>
            </a:pPr>
            <a:r>
              <a:rPr lang="en-US" sz="1600" b="1" dirty="0" err="1">
                <a:solidFill>
                  <a:srgbClr val="FFC000"/>
                </a:solidFill>
                <a:latin typeface="Arial" panose="020B0604020202020204" pitchFamily="34" charset="0"/>
                <a:cs typeface="Arial" panose="020B0604020202020204" pitchFamily="34" charset="0"/>
              </a:rPr>
              <a:t>Plastiques</a:t>
            </a:r>
            <a:r>
              <a:rPr lang="en-US" sz="1600" b="1" dirty="0">
                <a:solidFill>
                  <a:srgbClr val="FFC000"/>
                </a:solidFill>
                <a:latin typeface="Arial" panose="020B0604020202020204" pitchFamily="34" charset="0"/>
                <a:cs typeface="Arial" panose="020B0604020202020204" pitchFamily="34" charset="0"/>
              </a:rPr>
              <a:t> </a:t>
            </a:r>
            <a:r>
              <a:rPr lang="en-US" sz="1600" b="1" dirty="0" err="1">
                <a:solidFill>
                  <a:srgbClr val="FFC000"/>
                </a:solidFill>
                <a:latin typeface="Arial" panose="020B0604020202020204" pitchFamily="34" charset="0"/>
                <a:cs typeface="Arial" panose="020B0604020202020204" pitchFamily="34" charset="0"/>
              </a:rPr>
              <a:t>en</a:t>
            </a:r>
            <a:r>
              <a:rPr lang="en-US" sz="1600" b="1" dirty="0">
                <a:solidFill>
                  <a:srgbClr val="FFC000"/>
                </a:solidFill>
                <a:latin typeface="Arial" panose="020B0604020202020204" pitchFamily="34" charset="0"/>
                <a:cs typeface="Arial" panose="020B0604020202020204" pitchFamily="34" charset="0"/>
              </a:rPr>
              <a:t> </a:t>
            </a:r>
            <a:r>
              <a:rPr lang="en-US" sz="1600" b="1" dirty="0" err="1">
                <a:solidFill>
                  <a:srgbClr val="FFC000"/>
                </a:solidFill>
                <a:latin typeface="Arial" panose="020B0604020202020204" pitchFamily="34" charset="0"/>
                <a:cs typeface="Arial" panose="020B0604020202020204" pitchFamily="34" charset="0"/>
              </a:rPr>
              <a:t>mer</a:t>
            </a:r>
            <a:r>
              <a:rPr lang="en-US" sz="1600" b="1" dirty="0">
                <a:solidFill>
                  <a:srgbClr val="FFC000"/>
                </a:solidFill>
                <a:latin typeface="Arial" panose="020B0604020202020204" pitchFamily="34" charset="0"/>
                <a:cs typeface="Arial" panose="020B0604020202020204" pitchFamily="34" charset="0"/>
              </a:rPr>
              <a:t> : </a:t>
            </a:r>
            <a:r>
              <a:rPr lang="en-US" sz="1600" b="1" dirty="0">
                <a:solidFill>
                  <a:prstClr val="white"/>
                </a:solidFill>
                <a:latin typeface="Arial" panose="020B0604020202020204" pitchFamily="34" charset="0"/>
                <a:cs typeface="Arial" panose="020B0604020202020204" pitchFamily="34" charset="0"/>
              </a:rPr>
              <a:t>Application de </a:t>
            </a:r>
            <a:r>
              <a:rPr lang="en-US" sz="1600" b="1" dirty="0" err="1">
                <a:solidFill>
                  <a:prstClr val="white"/>
                </a:solidFill>
                <a:latin typeface="Arial" panose="020B0604020202020204" pitchFamily="34" charset="0"/>
                <a:cs typeface="Arial" panose="020B0604020202020204" pitchFamily="34" charset="0"/>
              </a:rPr>
              <a:t>l'économie</a:t>
            </a:r>
            <a:r>
              <a:rPr lang="en-US" sz="1600" b="1" dirty="0">
                <a:solidFill>
                  <a:prstClr val="white"/>
                </a:solidFill>
                <a:latin typeface="Arial" panose="020B0604020202020204" pitchFamily="34" charset="0"/>
                <a:cs typeface="Arial" panose="020B0604020202020204" pitchFamily="34" charset="0"/>
              </a:rPr>
              <a:t> </a:t>
            </a:r>
            <a:r>
              <a:rPr lang="en-US" sz="1600" b="1" dirty="0" err="1">
                <a:solidFill>
                  <a:prstClr val="white"/>
                </a:solidFill>
                <a:latin typeface="Arial" panose="020B0604020202020204" pitchFamily="34" charset="0"/>
                <a:cs typeface="Arial" panose="020B0604020202020204" pitchFamily="34" charset="0"/>
              </a:rPr>
              <a:t>circulaire</a:t>
            </a:r>
            <a:r>
              <a:rPr lang="en-US" sz="1600" b="1" dirty="0">
                <a:solidFill>
                  <a:prstClr val="white"/>
                </a:solidFill>
                <a:latin typeface="Arial" panose="020B0604020202020204" pitchFamily="34" charset="0"/>
                <a:cs typeface="Arial" panose="020B0604020202020204" pitchFamily="34" charset="0"/>
              </a:rPr>
              <a:t> </a:t>
            </a:r>
            <a:r>
              <a:rPr lang="fr-FR" sz="1600" b="1" dirty="0">
                <a:solidFill>
                  <a:prstClr val="white"/>
                </a:solidFill>
                <a:latin typeface="Arial" panose="020B0604020202020204" pitchFamily="34" charset="0"/>
                <a:cs typeface="Arial" panose="020B0604020202020204" pitchFamily="34" charset="0"/>
              </a:rPr>
              <a:t>pour prendre en compte l'ingénierie de construction et la technique des nouveaux matériaux </a:t>
            </a:r>
            <a:r>
              <a:rPr lang="en-US" sz="1600" b="1" dirty="0">
                <a:solidFill>
                  <a:prstClr val="white"/>
                </a:solidFill>
                <a:latin typeface="Arial" panose="020B0604020202020204" pitchFamily="34" charset="0"/>
                <a:cs typeface="Arial" panose="020B0604020202020204" pitchFamily="34" charset="0"/>
              </a:rPr>
              <a:t>; </a:t>
            </a:r>
            <a:r>
              <a:rPr lang="en-US" sz="1600" b="1" dirty="0" err="1">
                <a:solidFill>
                  <a:prstClr val="white"/>
                </a:solidFill>
                <a:latin typeface="Arial" panose="020B0604020202020204" pitchFamily="34" charset="0"/>
                <a:cs typeface="Arial" panose="020B0604020202020204" pitchFamily="34" charset="0"/>
              </a:rPr>
              <a:t>utilisation</a:t>
            </a:r>
            <a:r>
              <a:rPr lang="en-US" sz="1600" b="1" dirty="0">
                <a:solidFill>
                  <a:prstClr val="white"/>
                </a:solidFill>
                <a:latin typeface="Arial" panose="020B0604020202020204" pitchFamily="34" charset="0"/>
                <a:cs typeface="Arial" panose="020B0604020202020204" pitchFamily="34" charset="0"/>
              </a:rPr>
              <a:t> par les </a:t>
            </a:r>
            <a:r>
              <a:rPr lang="en-US" sz="1600" b="1" dirty="0" err="1">
                <a:solidFill>
                  <a:prstClr val="white"/>
                </a:solidFill>
                <a:latin typeface="Arial" panose="020B0604020202020204" pitchFamily="34" charset="0"/>
                <a:cs typeface="Arial" panose="020B0604020202020204" pitchFamily="34" charset="0"/>
              </a:rPr>
              <a:t>consommateurs</a:t>
            </a:r>
            <a:r>
              <a:rPr lang="en-US" sz="1600" b="1" dirty="0">
                <a:solidFill>
                  <a:prstClr val="white"/>
                </a:solidFill>
                <a:latin typeface="Arial" panose="020B0604020202020204" pitchFamily="34" charset="0"/>
                <a:cs typeface="Arial" panose="020B0604020202020204" pitchFamily="34" charset="0"/>
              </a:rPr>
              <a:t> ; et </a:t>
            </a:r>
            <a:r>
              <a:rPr lang="en-US" sz="1600" b="1" dirty="0" err="1">
                <a:solidFill>
                  <a:prstClr val="white"/>
                </a:solidFill>
                <a:latin typeface="Arial" panose="020B0604020202020204" pitchFamily="34" charset="0"/>
                <a:cs typeface="Arial" panose="020B0604020202020204" pitchFamily="34" charset="0"/>
              </a:rPr>
              <a:t>récupération</a:t>
            </a:r>
            <a:r>
              <a:rPr lang="en-US" sz="1600" b="1" dirty="0">
                <a:solidFill>
                  <a:prstClr val="white"/>
                </a:solidFill>
                <a:latin typeface="Arial" panose="020B0604020202020204" pitchFamily="34" charset="0"/>
                <a:cs typeface="Arial" panose="020B0604020202020204" pitchFamily="34" charset="0"/>
              </a:rPr>
              <a:t> et </a:t>
            </a:r>
            <a:r>
              <a:rPr lang="en-US" sz="1600" b="1" dirty="0" err="1">
                <a:solidFill>
                  <a:prstClr val="white"/>
                </a:solidFill>
                <a:latin typeface="Arial" panose="020B0604020202020204" pitchFamily="34" charset="0"/>
                <a:cs typeface="Arial" panose="020B0604020202020204" pitchFamily="34" charset="0"/>
              </a:rPr>
              <a:t>recyclage</a:t>
            </a:r>
            <a:r>
              <a:rPr lang="en-US" sz="1600" b="1" dirty="0">
                <a:solidFill>
                  <a:prstClr val="white"/>
                </a:solidFill>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buFont typeface="Wingdings" panose="05000000000000000000" pitchFamily="2" charset="2"/>
              <a:buChar char="§"/>
              <a:defRPr/>
            </a:pPr>
            <a:r>
              <a:rPr kumimoji="0" lang="en-US" sz="16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Résilience</a:t>
            </a:r>
            <a:r>
              <a:rPr kumimoji="0" lang="en-US" sz="16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 </a:t>
            </a:r>
            <a:r>
              <a:rPr lang="fr-FR" sz="1600" b="1" dirty="0">
                <a:solidFill>
                  <a:prstClr val="white"/>
                </a:solidFill>
                <a:latin typeface="Arial" panose="020B0604020202020204" pitchFamily="34" charset="0"/>
                <a:cs typeface="Arial" panose="020B0604020202020204" pitchFamily="34" charset="0"/>
              </a:rPr>
              <a:t>Urbanisme à même d'absorber les chocs potentiels</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A9A15C8-6678-48AF-A142-C292BC62BB98}"/>
              </a:ext>
            </a:extLst>
          </p:cNvPr>
          <p:cNvPicPr>
            <a:picLocks noChangeAspect="1"/>
          </p:cNvPicPr>
          <p:nvPr/>
        </p:nvPicPr>
        <p:blipFill rotWithShape="1">
          <a:blip r:embed="rId3"/>
          <a:srcRect l="12393" t="25136" r="4916" b="7299"/>
          <a:stretch/>
        </p:blipFill>
        <p:spPr bwMode="auto">
          <a:xfrm>
            <a:off x="5297763" y="1988730"/>
            <a:ext cx="6250769" cy="2719672"/>
          </a:xfrm>
          <a:prstGeom prst="rect">
            <a:avLst/>
          </a:prstGeom>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B77A6C07-7D1F-44AE-9155-81871E0B99B8}"/>
              </a:ext>
            </a:extLst>
          </p:cNvPr>
          <p:cNvSpPr txBox="1"/>
          <p:nvPr/>
        </p:nvSpPr>
        <p:spPr>
          <a:xfrm>
            <a:off x="5254245" y="4708402"/>
            <a:ext cx="5882328" cy="338554"/>
          </a:xfrm>
          <a:prstGeom prst="rect">
            <a:avLst/>
          </a:prstGeom>
          <a:noFill/>
        </p:spPr>
        <p:txBody>
          <a:bodyPr wrap="square" rtlCol="0">
            <a:spAutoFit/>
          </a:bodyPr>
          <a:lstStyle/>
          <a:p>
            <a:pPr lvl="0" algn="ctr">
              <a:defRPr/>
            </a:pPr>
            <a:r>
              <a:rPr lang="fr-FR" sz="1600" dirty="0">
                <a:solidFill>
                  <a:prstClr val="black"/>
                </a:solidFill>
              </a:rPr>
              <a:t>32 villes dans des zones biologiquement ultrasensibles de la planète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9EFE2878-E133-485B-8F20-01EAC0DCFCAF}"/>
              </a:ext>
            </a:extLst>
          </p:cNvPr>
          <p:cNvGrpSpPr/>
          <p:nvPr/>
        </p:nvGrpSpPr>
        <p:grpSpPr>
          <a:xfrm>
            <a:off x="10847115" y="5338179"/>
            <a:ext cx="1094952" cy="1198087"/>
            <a:chOff x="178744" y="4572000"/>
            <a:chExt cx="1094952" cy="1198087"/>
          </a:xfrm>
        </p:grpSpPr>
        <p:sp>
          <p:nvSpPr>
            <p:cNvPr id="9" name="Rectangle 8">
              <a:extLst>
                <a:ext uri="{FF2B5EF4-FFF2-40B4-BE49-F238E27FC236}">
                  <a16:creationId xmlns:a16="http://schemas.microsoft.com/office/drawing/2014/main" id="{3795058A-7301-41AB-A277-58ACECCA2687}"/>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ort-GEF logo colored NOTAG transparent">
              <a:extLst>
                <a:ext uri="{FF2B5EF4-FFF2-40B4-BE49-F238E27FC236}">
                  <a16:creationId xmlns:a16="http://schemas.microsoft.com/office/drawing/2014/main" id="{E8CC8793-699F-4B8B-85BC-FA9F8A93C8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91303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71E7-6721-4990-A3DF-3862CBC8C483}"/>
              </a:ext>
            </a:extLst>
          </p:cNvPr>
          <p:cNvSpPr>
            <a:spLocks noGrp="1"/>
          </p:cNvSpPr>
          <p:nvPr>
            <p:ph type="title"/>
          </p:nvPr>
        </p:nvSpPr>
        <p:spPr>
          <a:xfrm>
            <a:off x="837853" y="360466"/>
            <a:ext cx="10515600" cy="1325563"/>
          </a:xfrm>
        </p:spPr>
        <p:txBody>
          <a:bodyPr/>
          <a:lstStyle/>
          <a:p>
            <a:pPr algn="ctr"/>
            <a:r>
              <a:rPr lang="en-US" b="1" dirty="0">
                <a:latin typeface="Calibri Light" panose="020F0302020204030204" pitchFamily="34" charset="0"/>
                <a:cs typeface="Calibri Light" panose="020F0302020204030204" pitchFamily="34" charset="0"/>
              </a:rPr>
              <a:t>Gestion durable des </a:t>
            </a:r>
            <a:r>
              <a:rPr lang="en-US" b="1" dirty="0" err="1">
                <a:latin typeface="Calibri Light" panose="020F0302020204030204" pitchFamily="34" charset="0"/>
                <a:cs typeface="Calibri Light" panose="020F0302020204030204" pitchFamily="34" charset="0"/>
              </a:rPr>
              <a:t>forêts</a:t>
            </a:r>
            <a:endParaRPr lang="en-US" dirty="0"/>
          </a:p>
        </p:txBody>
      </p:sp>
      <p:sp>
        <p:nvSpPr>
          <p:cNvPr id="7" name="Rectangle 6">
            <a:extLst>
              <a:ext uri="{FF2B5EF4-FFF2-40B4-BE49-F238E27FC236}">
                <a16:creationId xmlns:a16="http://schemas.microsoft.com/office/drawing/2014/main" id="{00C339F1-74DE-4621-8ACD-266871F78863}"/>
              </a:ext>
            </a:extLst>
          </p:cNvPr>
          <p:cNvSpPr/>
          <p:nvPr/>
        </p:nvSpPr>
        <p:spPr>
          <a:xfrm>
            <a:off x="4377907" y="1860889"/>
            <a:ext cx="4008213" cy="369332"/>
          </a:xfrm>
          <a:prstGeom prst="rect">
            <a:avLst/>
          </a:prstGeom>
        </p:spPr>
        <p:txBody>
          <a:bodyPr wrap="none">
            <a:spAutoFit/>
          </a:bodyPr>
          <a:lstStyle/>
          <a:p>
            <a:pPr lvl="0"/>
            <a:r>
              <a:rPr lang="fr-FR" dirty="0">
                <a:latin typeface="Calibri Light" panose="020F0302020204030204" pitchFamily="34" charset="0"/>
                <a:cs typeface="Calibri Light" panose="020F0302020204030204" pitchFamily="34" charset="0"/>
              </a:rPr>
              <a:t>Thème des </a:t>
            </a:r>
            <a:r>
              <a:rPr lang="fr-FR" b="1" dirty="0">
                <a:latin typeface="Calibri Light" panose="020F0302020204030204" pitchFamily="34" charset="0"/>
                <a:cs typeface="Calibri Light" panose="020F0302020204030204" pitchFamily="34" charset="0"/>
              </a:rPr>
              <a:t>forêts d'importance mondiale</a:t>
            </a:r>
            <a:endParaRPr lang="en-US" b="1" dirty="0"/>
          </a:p>
        </p:txBody>
      </p:sp>
      <p:grpSp>
        <p:nvGrpSpPr>
          <p:cNvPr id="14" name="Group 13">
            <a:extLst>
              <a:ext uri="{FF2B5EF4-FFF2-40B4-BE49-F238E27FC236}">
                <a16:creationId xmlns:a16="http://schemas.microsoft.com/office/drawing/2014/main" id="{33E14380-D7B0-4D81-B1AA-C7DFA54DF344}"/>
              </a:ext>
            </a:extLst>
          </p:cNvPr>
          <p:cNvGrpSpPr/>
          <p:nvPr/>
        </p:nvGrpSpPr>
        <p:grpSpPr>
          <a:xfrm>
            <a:off x="1064525" y="2467399"/>
            <a:ext cx="3469077" cy="1908653"/>
            <a:chOff x="9526" y="944107"/>
            <a:chExt cx="3004839" cy="1870115"/>
          </a:xfrm>
        </p:grpSpPr>
        <p:sp>
          <p:nvSpPr>
            <p:cNvPr id="21" name="Rectangle 20">
              <a:extLst>
                <a:ext uri="{FF2B5EF4-FFF2-40B4-BE49-F238E27FC236}">
                  <a16:creationId xmlns:a16="http://schemas.microsoft.com/office/drawing/2014/main" id="{0E0313B4-0074-412C-8F18-C913E34C13B8}"/>
                </a:ext>
              </a:extLst>
            </p:cNvPr>
            <p:cNvSpPr/>
            <p:nvPr/>
          </p:nvSpPr>
          <p:spPr>
            <a:xfrm>
              <a:off x="9526" y="944107"/>
              <a:ext cx="3004839" cy="1870115"/>
            </a:xfrm>
            <a:prstGeom prst="rect">
              <a:avLst/>
            </a:prstGeom>
            <a:solidFill>
              <a:srgbClr val="70AD47">
                <a:lumMod val="50000"/>
              </a:srgbClr>
            </a:solidFill>
            <a:ln w="12700" cap="flat" cmpd="sng" algn="ctr">
              <a:noFill/>
              <a:prstDash val="solid"/>
              <a:miter lim="800000"/>
            </a:ln>
            <a:effectLst/>
          </p:spPr>
        </p:sp>
        <p:sp>
          <p:nvSpPr>
            <p:cNvPr id="22" name="TextBox 21">
              <a:extLst>
                <a:ext uri="{FF2B5EF4-FFF2-40B4-BE49-F238E27FC236}">
                  <a16:creationId xmlns:a16="http://schemas.microsoft.com/office/drawing/2014/main" id="{D6ABC0BF-DE4C-43EC-B1A4-890E246DD390}"/>
                </a:ext>
              </a:extLst>
            </p:cNvPr>
            <p:cNvSpPr txBox="1"/>
            <p:nvPr/>
          </p:nvSpPr>
          <p:spPr>
            <a:xfrm>
              <a:off x="9526" y="944107"/>
              <a:ext cx="3004839" cy="1870115"/>
            </a:xfrm>
            <a:prstGeom prst="rect">
              <a:avLst/>
            </a:prstGeom>
            <a:noFill/>
            <a:ln>
              <a:noFill/>
            </a:ln>
            <a:effectLst/>
          </p:spPr>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defRPr/>
              </a:pPr>
              <a:r>
                <a:rPr lang="en-US" sz="4400" dirty="0" err="1">
                  <a:solidFill>
                    <a:sysClr val="window" lastClr="FFFFFF"/>
                  </a:solidFill>
                </a:rPr>
                <a:t>Forêt</a:t>
              </a:r>
              <a:r>
                <a:rPr lang="en-US" sz="4400" dirty="0">
                  <a:solidFill>
                    <a:sysClr val="window" lastClr="FFFFFF"/>
                  </a:solidFill>
                </a:rPr>
                <a:t> </a:t>
              </a:r>
              <a:r>
                <a:rPr lang="en-US" sz="4400" dirty="0" err="1">
                  <a:solidFill>
                    <a:sysClr val="window" lastClr="FFFFFF"/>
                  </a:solidFill>
                </a:rPr>
                <a:t>amazonienne</a:t>
              </a:r>
              <a:endPar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FAF0D9E6-0054-4755-9467-3D3543BCB759}"/>
              </a:ext>
            </a:extLst>
          </p:cNvPr>
          <p:cNvGrpSpPr/>
          <p:nvPr/>
        </p:nvGrpSpPr>
        <p:grpSpPr>
          <a:xfrm>
            <a:off x="4479953" y="2457933"/>
            <a:ext cx="3695056" cy="1918120"/>
            <a:chOff x="3009828" y="934640"/>
            <a:chExt cx="3133176" cy="1923599"/>
          </a:xfrm>
        </p:grpSpPr>
        <p:sp>
          <p:nvSpPr>
            <p:cNvPr id="19" name="Rectangle 18">
              <a:extLst>
                <a:ext uri="{FF2B5EF4-FFF2-40B4-BE49-F238E27FC236}">
                  <a16:creationId xmlns:a16="http://schemas.microsoft.com/office/drawing/2014/main" id="{B000DC65-82B0-42FB-92A9-C07623776F39}"/>
                </a:ext>
              </a:extLst>
            </p:cNvPr>
            <p:cNvSpPr/>
            <p:nvPr/>
          </p:nvSpPr>
          <p:spPr>
            <a:xfrm>
              <a:off x="3009828" y="934640"/>
              <a:ext cx="3133176" cy="1923599"/>
            </a:xfrm>
            <a:prstGeom prst="rect">
              <a:avLst/>
            </a:prstGeom>
            <a:solidFill>
              <a:srgbClr val="70AD47">
                <a:lumMod val="75000"/>
              </a:srgbClr>
            </a:solidFill>
            <a:ln w="12700" cap="flat" cmpd="sng" algn="ctr">
              <a:noFill/>
              <a:prstDash val="solid"/>
              <a:miter lim="800000"/>
            </a:ln>
            <a:effectLst/>
          </p:spPr>
        </p:sp>
        <p:sp>
          <p:nvSpPr>
            <p:cNvPr id="20" name="TextBox 19">
              <a:extLst>
                <a:ext uri="{FF2B5EF4-FFF2-40B4-BE49-F238E27FC236}">
                  <a16:creationId xmlns:a16="http://schemas.microsoft.com/office/drawing/2014/main" id="{125FB583-48EB-4ED1-9CC1-1B3600C11175}"/>
                </a:ext>
              </a:extLst>
            </p:cNvPr>
            <p:cNvSpPr txBox="1"/>
            <p:nvPr/>
          </p:nvSpPr>
          <p:spPr>
            <a:xfrm>
              <a:off x="3009828" y="934640"/>
              <a:ext cx="3133176" cy="1923599"/>
            </a:xfrm>
            <a:prstGeom prst="rect">
              <a:avLst/>
            </a:prstGeom>
            <a:noFill/>
            <a:ln>
              <a:noFill/>
            </a:ln>
            <a:effectLst/>
          </p:spPr>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defRPr/>
              </a:pPr>
              <a:r>
                <a:rPr lang="fr-FR" sz="4400" dirty="0">
                  <a:solidFill>
                    <a:sysClr val="window" lastClr="FFFFFF"/>
                  </a:solidFill>
                </a:rPr>
                <a:t>Forêt du bassin du Congo</a:t>
              </a:r>
              <a:endPar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F62F23BC-574E-40A1-994F-79935E3FA8CF}"/>
              </a:ext>
            </a:extLst>
          </p:cNvPr>
          <p:cNvGrpSpPr/>
          <p:nvPr/>
        </p:nvGrpSpPr>
        <p:grpSpPr>
          <a:xfrm>
            <a:off x="7658397" y="2448489"/>
            <a:ext cx="3200577" cy="1927564"/>
            <a:chOff x="6139160" y="925197"/>
            <a:chExt cx="3004839" cy="1961022"/>
          </a:xfrm>
        </p:grpSpPr>
        <p:sp>
          <p:nvSpPr>
            <p:cNvPr id="17" name="Rectangle 16">
              <a:extLst>
                <a:ext uri="{FF2B5EF4-FFF2-40B4-BE49-F238E27FC236}">
                  <a16:creationId xmlns:a16="http://schemas.microsoft.com/office/drawing/2014/main" id="{C9620F7E-7D2C-4FA3-82AE-084B8A6A8515}"/>
                </a:ext>
              </a:extLst>
            </p:cNvPr>
            <p:cNvSpPr/>
            <p:nvPr/>
          </p:nvSpPr>
          <p:spPr>
            <a:xfrm>
              <a:off x="6139160" y="925197"/>
              <a:ext cx="3004839" cy="1961022"/>
            </a:xfrm>
            <a:prstGeom prst="rect">
              <a:avLst/>
            </a:prstGeom>
            <a:solidFill>
              <a:srgbClr val="FFC000">
                <a:lumMod val="75000"/>
              </a:srgbClr>
            </a:solidFill>
            <a:ln w="12700" cap="flat" cmpd="sng" algn="ctr">
              <a:noFill/>
              <a:prstDash val="solid"/>
              <a:miter lim="800000"/>
            </a:ln>
            <a:effectLst/>
          </p:spPr>
        </p:sp>
        <p:sp>
          <p:nvSpPr>
            <p:cNvPr id="18" name="TextBox 17">
              <a:extLst>
                <a:ext uri="{FF2B5EF4-FFF2-40B4-BE49-F238E27FC236}">
                  <a16:creationId xmlns:a16="http://schemas.microsoft.com/office/drawing/2014/main" id="{850A320A-5B4B-4561-A3BA-D3C9908067DE}"/>
                </a:ext>
              </a:extLst>
            </p:cNvPr>
            <p:cNvSpPr txBox="1"/>
            <p:nvPr/>
          </p:nvSpPr>
          <p:spPr>
            <a:xfrm>
              <a:off x="6139160" y="925197"/>
              <a:ext cx="3004839" cy="1961022"/>
            </a:xfrm>
            <a:prstGeom prst="rect">
              <a:avLst/>
            </a:prstGeom>
            <a:noFill/>
            <a:ln>
              <a:noFill/>
            </a:ln>
            <a:effectLst/>
          </p:spPr>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defRPr/>
              </a:pPr>
              <a:r>
                <a:rPr lang="en-US" sz="4400" dirty="0" err="1">
                  <a:solidFill>
                    <a:sysClr val="window" lastClr="FFFFFF"/>
                  </a:solidFill>
                </a:rPr>
                <a:t>Forêts</a:t>
              </a:r>
              <a:r>
                <a:rPr lang="en-US" sz="4400" dirty="0">
                  <a:solidFill>
                    <a:sysClr val="window" lastClr="FFFFFF"/>
                  </a:solidFill>
                </a:rPr>
                <a:t> des zones </a:t>
              </a:r>
              <a:r>
                <a:rPr lang="en-US" sz="4400" dirty="0" err="1">
                  <a:solidFill>
                    <a:sysClr val="window" lastClr="FFFFFF"/>
                  </a:solidFill>
                </a:rPr>
                <a:t>arides</a:t>
              </a:r>
              <a:endPar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23" name="Rectangle 22">
            <a:extLst>
              <a:ext uri="{FF2B5EF4-FFF2-40B4-BE49-F238E27FC236}">
                <a16:creationId xmlns:a16="http://schemas.microsoft.com/office/drawing/2014/main" id="{CFF02106-3DE8-42A0-A7A1-87593B239998}"/>
              </a:ext>
            </a:extLst>
          </p:cNvPr>
          <p:cNvSpPr/>
          <p:nvPr/>
        </p:nvSpPr>
        <p:spPr>
          <a:xfrm>
            <a:off x="3217682" y="4462765"/>
            <a:ext cx="6096000" cy="646331"/>
          </a:xfrm>
          <a:prstGeom prst="rect">
            <a:avLst/>
          </a:prstGeom>
        </p:spPr>
        <p:txBody>
          <a:bodyPr>
            <a:spAutoFit/>
          </a:bodyPr>
          <a:lstStyle/>
          <a:p>
            <a:pPr algn="ctr"/>
            <a:r>
              <a:rPr lang="fr-FR" dirty="0"/>
              <a:t>Approche </a:t>
            </a:r>
            <a:r>
              <a:rPr lang="fr-FR" dirty="0" err="1"/>
              <a:t>écosystèmique</a:t>
            </a:r>
            <a:r>
              <a:rPr lang="fr-FR" dirty="0"/>
              <a:t> régionale nécessaire </a:t>
            </a:r>
          </a:p>
          <a:p>
            <a:pPr algn="ctr"/>
            <a:r>
              <a:rPr lang="fr-FR" dirty="0"/>
              <a:t>pour préserver l'intégrité du biome</a:t>
            </a:r>
            <a:endParaRPr lang="en-US" dirty="0"/>
          </a:p>
        </p:txBody>
      </p:sp>
      <p:grpSp>
        <p:nvGrpSpPr>
          <p:cNvPr id="25" name="Group 24">
            <a:extLst>
              <a:ext uri="{FF2B5EF4-FFF2-40B4-BE49-F238E27FC236}">
                <a16:creationId xmlns:a16="http://schemas.microsoft.com/office/drawing/2014/main" id="{175B36BC-6E46-4C7A-80B0-BB48E8529E64}"/>
              </a:ext>
            </a:extLst>
          </p:cNvPr>
          <p:cNvGrpSpPr/>
          <p:nvPr/>
        </p:nvGrpSpPr>
        <p:grpSpPr>
          <a:xfrm>
            <a:off x="682035" y="5152763"/>
            <a:ext cx="1094952" cy="1198087"/>
            <a:chOff x="178744" y="4572000"/>
            <a:chExt cx="1094952" cy="1198087"/>
          </a:xfrm>
        </p:grpSpPr>
        <p:sp>
          <p:nvSpPr>
            <p:cNvPr id="26" name="Rectangle 25">
              <a:extLst>
                <a:ext uri="{FF2B5EF4-FFF2-40B4-BE49-F238E27FC236}">
                  <a16:creationId xmlns:a16="http://schemas.microsoft.com/office/drawing/2014/main" id="{F1E5E92E-DE59-4303-B44A-F939F6BEC21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Short-GEF logo colored NOTAG transparent">
              <a:extLst>
                <a:ext uri="{FF2B5EF4-FFF2-40B4-BE49-F238E27FC236}">
                  <a16:creationId xmlns:a16="http://schemas.microsoft.com/office/drawing/2014/main" id="{FCBB1A8C-B9A5-41FA-8D25-8B36F455C7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74557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52F578-D3AB-4289-AD69-E7798E40917E}"/>
              </a:ext>
            </a:extLst>
          </p:cNvPr>
          <p:cNvSpPr>
            <a:spLocks noGrp="1"/>
          </p:cNvSpPr>
          <p:nvPr>
            <p:ph type="sldNum" sz="quarter" idx="12"/>
          </p:nvPr>
        </p:nvSpPr>
        <p:spPr/>
        <p:txBody>
          <a:bodyPr/>
          <a:lstStyle/>
          <a:p>
            <a:fld id="{72385D58-8F20-4F62-857F-F2CE7700E861}" type="slidenum">
              <a:rPr lang="en-US" smtClean="0">
                <a:solidFill>
                  <a:prstClr val="white"/>
                </a:solidFill>
              </a:rPr>
              <a:pPr/>
              <a:t>2</a:t>
            </a:fld>
            <a:endParaRPr lang="en-US">
              <a:solidFill>
                <a:prstClr val="white"/>
              </a:solidFill>
            </a:endParaRPr>
          </a:p>
        </p:txBody>
      </p:sp>
      <p:pic>
        <p:nvPicPr>
          <p:cNvPr id="4" name="Picture 3">
            <a:extLst>
              <a:ext uri="{FF2B5EF4-FFF2-40B4-BE49-F238E27FC236}">
                <a16:creationId xmlns:a16="http://schemas.microsoft.com/office/drawing/2014/main" id="{C6BD0A87-11D8-482F-9845-12E534EB3CC7}"/>
              </a:ext>
            </a:extLst>
          </p:cNvPr>
          <p:cNvPicPr>
            <a:picLocks noChangeAspect="1"/>
          </p:cNvPicPr>
          <p:nvPr/>
        </p:nvPicPr>
        <p:blipFill>
          <a:blip r:embed="rId3"/>
          <a:stretch>
            <a:fillRect/>
          </a:stretch>
        </p:blipFill>
        <p:spPr>
          <a:xfrm>
            <a:off x="1657727" y="645935"/>
            <a:ext cx="8876545" cy="5566130"/>
          </a:xfrm>
          <a:prstGeom prst="rect">
            <a:avLst/>
          </a:prstGeom>
        </p:spPr>
      </p:pic>
      <p:pic>
        <p:nvPicPr>
          <p:cNvPr id="5" name="Picture 4">
            <a:extLst>
              <a:ext uri="{FF2B5EF4-FFF2-40B4-BE49-F238E27FC236}">
                <a16:creationId xmlns:a16="http://schemas.microsoft.com/office/drawing/2014/main" id="{4820786E-E3B8-4F74-B56A-D017896651D9}"/>
              </a:ext>
            </a:extLst>
          </p:cNvPr>
          <p:cNvPicPr>
            <a:picLocks noChangeAspect="1"/>
          </p:cNvPicPr>
          <p:nvPr/>
        </p:nvPicPr>
        <p:blipFill>
          <a:blip r:embed="rId4"/>
          <a:stretch>
            <a:fillRect/>
          </a:stretch>
        </p:blipFill>
        <p:spPr>
          <a:xfrm>
            <a:off x="2694671" y="1179381"/>
            <a:ext cx="7839601" cy="4499238"/>
          </a:xfrm>
          <a:prstGeom prst="rect">
            <a:avLst/>
          </a:prstGeom>
        </p:spPr>
      </p:pic>
      <p:pic>
        <p:nvPicPr>
          <p:cNvPr id="6" name="Picture 5">
            <a:extLst>
              <a:ext uri="{FF2B5EF4-FFF2-40B4-BE49-F238E27FC236}">
                <a16:creationId xmlns:a16="http://schemas.microsoft.com/office/drawing/2014/main" id="{FD724FA2-7344-48F4-9EC4-37A1A029B681}"/>
              </a:ext>
            </a:extLst>
          </p:cNvPr>
          <p:cNvPicPr>
            <a:picLocks noChangeAspect="1"/>
          </p:cNvPicPr>
          <p:nvPr/>
        </p:nvPicPr>
        <p:blipFill>
          <a:blip r:embed="rId5"/>
          <a:stretch>
            <a:fillRect/>
          </a:stretch>
        </p:blipFill>
        <p:spPr>
          <a:xfrm>
            <a:off x="2922756" y="1734166"/>
            <a:ext cx="6346486" cy="3810330"/>
          </a:xfrm>
          <a:prstGeom prst="rect">
            <a:avLst/>
          </a:prstGeom>
        </p:spPr>
      </p:pic>
      <p:sp>
        <p:nvSpPr>
          <p:cNvPr id="7" name="Title 2">
            <a:extLst>
              <a:ext uri="{FF2B5EF4-FFF2-40B4-BE49-F238E27FC236}">
                <a16:creationId xmlns:a16="http://schemas.microsoft.com/office/drawing/2014/main" id="{81C7D9FC-E209-4BA9-83B2-7F1304055FD7}"/>
              </a:ext>
            </a:extLst>
          </p:cNvPr>
          <p:cNvSpPr>
            <a:spLocks noGrp="1"/>
          </p:cNvSpPr>
          <p:nvPr>
            <p:ph type="title"/>
          </p:nvPr>
        </p:nvSpPr>
        <p:spPr>
          <a:xfrm>
            <a:off x="197963" y="-388130"/>
            <a:ext cx="12192000" cy="1454727"/>
          </a:xfrm>
        </p:spPr>
        <p:txBody>
          <a:bodyPr>
            <a:normAutofit/>
          </a:bodyPr>
          <a:lstStyle/>
          <a:p>
            <a:pPr algn="ctr"/>
            <a:r>
              <a:rPr lang="fr-FR" sz="4000" b="1" dirty="0">
                <a:solidFill>
                  <a:schemeClr val="bg1"/>
                </a:solidFill>
              </a:rPr>
              <a:t>Cadre de résultats de la programmation de FEM-7</a:t>
            </a:r>
            <a:endParaRPr lang="en-US" sz="4000" b="1" dirty="0">
              <a:solidFill>
                <a:schemeClr val="bg1"/>
              </a:solidFill>
            </a:endParaRPr>
          </a:p>
        </p:txBody>
      </p:sp>
      <p:grpSp>
        <p:nvGrpSpPr>
          <p:cNvPr id="9" name="Group 8">
            <a:extLst>
              <a:ext uri="{FF2B5EF4-FFF2-40B4-BE49-F238E27FC236}">
                <a16:creationId xmlns:a16="http://schemas.microsoft.com/office/drawing/2014/main" id="{72C6D9F9-5852-4347-AE5A-01D5836AB2B8}"/>
              </a:ext>
            </a:extLst>
          </p:cNvPr>
          <p:cNvGrpSpPr/>
          <p:nvPr/>
        </p:nvGrpSpPr>
        <p:grpSpPr>
          <a:xfrm>
            <a:off x="312306" y="5338179"/>
            <a:ext cx="1094952" cy="1198087"/>
            <a:chOff x="178744" y="4572000"/>
            <a:chExt cx="1094952" cy="1198087"/>
          </a:xfrm>
          <a:solidFill>
            <a:schemeClr val="tx1"/>
          </a:solidFill>
        </p:grpSpPr>
        <p:sp>
          <p:nvSpPr>
            <p:cNvPr id="10" name="Rectangle 9">
              <a:extLst>
                <a:ext uri="{FF2B5EF4-FFF2-40B4-BE49-F238E27FC236}">
                  <a16:creationId xmlns:a16="http://schemas.microsoft.com/office/drawing/2014/main" id="{73E1D44B-A05A-47D2-84B4-EF8E0924BE59}"/>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ort-GEF logo colored NOTAG transparent">
              <a:extLst>
                <a:ext uri="{FF2B5EF4-FFF2-40B4-BE49-F238E27FC236}">
                  <a16:creationId xmlns:a16="http://schemas.microsoft.com/office/drawing/2014/main" id="{1A52D03F-F394-49D7-832D-52191B7BC82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33014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E8D53207-50D3-45EC-B4D5-200CDC81FD20}"/>
              </a:ext>
            </a:extLst>
          </p:cNvPr>
          <p:cNvSpPr txBox="1">
            <a:spLocks/>
          </p:cNvSpPr>
          <p:nvPr/>
        </p:nvSpPr>
        <p:spPr>
          <a:xfrm>
            <a:off x="4976031" y="963877"/>
            <a:ext cx="6377769" cy="4930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000" dirty="0">
              <a:latin typeface="+mn-lt"/>
              <a:ea typeface="+mn-ea"/>
              <a:cs typeface="+mn-cs"/>
            </a:endParaRPr>
          </a:p>
          <a:p>
            <a:pPr marL="342900" indent="-228600">
              <a:spcAft>
                <a:spcPts val="600"/>
              </a:spcAft>
              <a:buFont typeface="Arial" panose="020B0604020202020204" pitchFamily="34" charset="0"/>
              <a:buChar char="•"/>
            </a:pPr>
            <a:r>
              <a:rPr lang="fr-FR" sz="2000" dirty="0">
                <a:latin typeface="+mn-lt"/>
                <a:ea typeface="+mn-ea"/>
                <a:cs typeface="+mn-cs"/>
              </a:rPr>
              <a:t>Créer un environnement plus favorable à la gouvernance des forêts</a:t>
            </a:r>
          </a:p>
          <a:p>
            <a:pPr marL="342900" indent="-228600">
              <a:spcAft>
                <a:spcPts val="600"/>
              </a:spcAft>
              <a:buFont typeface="Arial" panose="020B0604020202020204" pitchFamily="34" charset="0"/>
              <a:buChar char="•"/>
            </a:pPr>
            <a:r>
              <a:rPr lang="fr-FR" sz="2000" dirty="0">
                <a:latin typeface="+mn-lt"/>
                <a:ea typeface="+mn-ea"/>
                <a:cs typeface="+mn-cs"/>
              </a:rPr>
              <a:t>Accompagner une planification rationnelle de l'utilisation des terres dans les paysages à usage mixte</a:t>
            </a:r>
          </a:p>
          <a:p>
            <a:pPr marL="342900" indent="-228600">
              <a:spcAft>
                <a:spcPts val="600"/>
              </a:spcAft>
              <a:buFont typeface="Arial" panose="020B0604020202020204" pitchFamily="34" charset="0"/>
              <a:buChar char="•"/>
            </a:pPr>
            <a:r>
              <a:rPr lang="en-US" sz="2000" dirty="0" err="1">
                <a:latin typeface="+mn-lt"/>
                <a:ea typeface="+mn-ea"/>
                <a:cs typeface="+mn-cs"/>
              </a:rPr>
              <a:t>Renforcer</a:t>
            </a:r>
            <a:r>
              <a:rPr lang="en-US" sz="2000" dirty="0">
                <a:latin typeface="+mn-lt"/>
                <a:ea typeface="+mn-ea"/>
                <a:cs typeface="+mn-cs"/>
              </a:rPr>
              <a:t> les </a:t>
            </a:r>
            <a:r>
              <a:rPr lang="en-US" sz="2000" dirty="0" err="1">
                <a:latin typeface="+mn-lt"/>
                <a:ea typeface="+mn-ea"/>
                <a:cs typeface="+mn-cs"/>
              </a:rPr>
              <a:t>aires</a:t>
            </a:r>
            <a:r>
              <a:rPr lang="en-US" sz="2000" dirty="0">
                <a:latin typeface="+mn-lt"/>
                <a:ea typeface="+mn-ea"/>
                <a:cs typeface="+mn-cs"/>
              </a:rPr>
              <a:t> protégées </a:t>
            </a:r>
          </a:p>
          <a:p>
            <a:pPr marL="342900" indent="-228600">
              <a:spcAft>
                <a:spcPts val="600"/>
              </a:spcAft>
              <a:buFont typeface="Arial" panose="020B0604020202020204" pitchFamily="34" charset="0"/>
              <a:buChar char="•"/>
            </a:pPr>
            <a:r>
              <a:rPr lang="fr-FR" sz="2000" dirty="0">
                <a:latin typeface="+mn-lt"/>
                <a:ea typeface="+mn-ea"/>
                <a:cs typeface="+mn-cs"/>
              </a:rPr>
              <a:t>Apporter les précisions nécessaires à la politique foncière et aux autres instruments applicables</a:t>
            </a:r>
          </a:p>
          <a:p>
            <a:pPr marL="342900" indent="-228600">
              <a:spcAft>
                <a:spcPts val="600"/>
              </a:spcAft>
              <a:buFont typeface="Arial" panose="020B0604020202020204" pitchFamily="34" charset="0"/>
              <a:buChar char="•"/>
            </a:pPr>
            <a:r>
              <a:rPr lang="fr-FR" sz="2000" dirty="0">
                <a:latin typeface="+mn-lt"/>
                <a:ea typeface="+mn-ea"/>
                <a:cs typeface="+mn-cs"/>
              </a:rPr>
              <a:t>Appuyer la gestion des terres utilisées pour des cultures de rente et de subsistance pour réduire la pression sur les forêts adjacentes</a:t>
            </a:r>
            <a:r>
              <a:rPr lang="en-US" sz="2000" dirty="0">
                <a:latin typeface="+mn-lt"/>
                <a:ea typeface="+mn-ea"/>
                <a:cs typeface="+mn-cs"/>
              </a:rPr>
              <a:t> </a:t>
            </a:r>
          </a:p>
          <a:p>
            <a:pPr marL="342900" indent="-228600">
              <a:spcAft>
                <a:spcPts val="600"/>
              </a:spcAft>
              <a:buFont typeface="Arial" panose="020B0604020202020204" pitchFamily="34" charset="0"/>
              <a:buChar char="•"/>
            </a:pPr>
            <a:r>
              <a:rPr lang="fr-FR" sz="2000" dirty="0">
                <a:latin typeface="+mn-lt"/>
                <a:ea typeface="+mn-ea"/>
                <a:cs typeface="+mn-cs"/>
              </a:rPr>
              <a:t>Utiliser des mécanismes financiers et des incitations à l'appui d'une exploitation durable des forêts, comme les marchés, REDD+ et d'autres formes de rémunération des services écologiques</a:t>
            </a:r>
            <a:endParaRPr lang="en-US" sz="2000" dirty="0">
              <a:latin typeface="+mn-lt"/>
              <a:ea typeface="+mn-ea"/>
              <a:cs typeface="+mn-cs"/>
            </a:endParaRPr>
          </a:p>
        </p:txBody>
      </p:sp>
      <p:sp>
        <p:nvSpPr>
          <p:cNvPr id="11" name="Rectangle 10">
            <a:extLst>
              <a:ext uri="{FF2B5EF4-FFF2-40B4-BE49-F238E27FC236}">
                <a16:creationId xmlns:a16="http://schemas.microsoft.com/office/drawing/2014/main" id="{AE4D9DD3-0502-4ACF-AABF-C06F763DFB47}"/>
              </a:ext>
            </a:extLst>
          </p:cNvPr>
          <p:cNvSpPr/>
          <p:nvPr/>
        </p:nvSpPr>
        <p:spPr>
          <a:xfrm>
            <a:off x="310893" y="2421032"/>
            <a:ext cx="4665138" cy="2000548"/>
          </a:xfrm>
          <a:prstGeom prst="rect">
            <a:avLst/>
          </a:prstGeom>
        </p:spPr>
        <p:txBody>
          <a:bodyPr wrap="square">
            <a:spAutoFit/>
          </a:bodyPr>
          <a:lstStyle/>
          <a:p>
            <a:pPr>
              <a:spcAft>
                <a:spcPts val="600"/>
              </a:spcAft>
            </a:pPr>
            <a:r>
              <a:rPr lang="en-US" sz="3700" dirty="0">
                <a:solidFill>
                  <a:schemeClr val="accent1"/>
                </a:solidFill>
              </a:rPr>
              <a:t>Gestion durable </a:t>
            </a:r>
          </a:p>
          <a:p>
            <a:pPr>
              <a:spcAft>
                <a:spcPts val="600"/>
              </a:spcAft>
            </a:pPr>
            <a:r>
              <a:rPr lang="en-US" sz="3700" dirty="0">
                <a:solidFill>
                  <a:schemeClr val="accent1"/>
                </a:solidFill>
              </a:rPr>
              <a:t>des </a:t>
            </a:r>
            <a:r>
              <a:rPr lang="en-US" sz="3700" dirty="0" err="1">
                <a:solidFill>
                  <a:schemeClr val="accent1"/>
                </a:solidFill>
              </a:rPr>
              <a:t>forêts</a:t>
            </a:r>
            <a:endParaRPr lang="en-US" sz="3700" dirty="0">
              <a:solidFill>
                <a:schemeClr val="accent1"/>
              </a:solidFill>
            </a:endParaRPr>
          </a:p>
          <a:p>
            <a:pPr>
              <a:spcAft>
                <a:spcPts val="600"/>
              </a:spcAft>
            </a:pPr>
            <a:r>
              <a:rPr lang="en-US" sz="3700" b="1" i="1" dirty="0" err="1">
                <a:solidFill>
                  <a:schemeClr val="accent1"/>
                </a:solidFill>
              </a:rPr>
              <a:t>Stratégie</a:t>
            </a:r>
            <a:r>
              <a:rPr lang="en-US" sz="3700" b="1" i="1" dirty="0">
                <a:solidFill>
                  <a:schemeClr val="accent1"/>
                </a:solidFill>
              </a:rPr>
              <a:t> pour FEM-7</a:t>
            </a:r>
            <a:endParaRPr lang="en-US" sz="3700" b="1" dirty="0">
              <a:solidFill>
                <a:schemeClr val="accent1"/>
              </a:solidFill>
            </a:endParaRPr>
          </a:p>
        </p:txBody>
      </p:sp>
      <p:grpSp>
        <p:nvGrpSpPr>
          <p:cNvPr id="7" name="Group 6">
            <a:extLst>
              <a:ext uri="{FF2B5EF4-FFF2-40B4-BE49-F238E27FC236}">
                <a16:creationId xmlns:a16="http://schemas.microsoft.com/office/drawing/2014/main" id="{A0DBBB6F-B723-4DAC-86FB-EEB3AF49A079}"/>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B884547F-AAEB-4A10-B3E1-8B48D5072D4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21415AD1-EEFB-47F2-918C-E4126E10E3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85084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21</a:t>
            </a:fld>
            <a:endParaRPr lang="en-US" sz="1350">
              <a:solidFill>
                <a:prstClr val="white"/>
              </a:solidFill>
              <a:latin typeface="Calibri" panose="020F0502020204030204"/>
            </a:endParaRPr>
          </a:p>
        </p:txBody>
      </p:sp>
      <p:sp>
        <p:nvSpPr>
          <p:cNvPr id="2" name="TextBox 1"/>
          <p:cNvSpPr txBox="1"/>
          <p:nvPr/>
        </p:nvSpPr>
        <p:spPr>
          <a:xfrm>
            <a:off x="859809" y="1912447"/>
            <a:ext cx="12641959" cy="854080"/>
          </a:xfrm>
          <a:prstGeom prst="rect">
            <a:avLst/>
          </a:prstGeom>
          <a:noFill/>
        </p:spPr>
        <p:txBody>
          <a:bodyPr wrap="square" rtlCol="0">
            <a:spAutoFit/>
          </a:bodyPr>
          <a:lstStyle/>
          <a:p>
            <a:pPr defTabSz="685800">
              <a:defRPr/>
            </a:pPr>
            <a:r>
              <a:rPr lang="fr-FR" sz="4950" b="1" dirty="0">
                <a:latin typeface="Calibri Light" panose="020F0302020204030204" pitchFamily="34" charset="0"/>
                <a:cs typeface="Calibri Light" panose="020F0302020204030204" pitchFamily="34" charset="0"/>
              </a:rPr>
              <a:t>Modèle de mise en œuvre pour FEM-7</a:t>
            </a:r>
            <a:endParaRPr lang="en-US" sz="4950" b="1"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5D697FE0-AC1C-4583-BA41-364BCE4EEB4E}"/>
              </a:ext>
            </a:extLst>
          </p:cNvPr>
          <p:cNvSpPr txBox="1"/>
          <p:nvPr/>
        </p:nvSpPr>
        <p:spPr>
          <a:xfrm>
            <a:off x="409433" y="3915107"/>
            <a:ext cx="11087623" cy="646331"/>
          </a:xfrm>
          <a:prstGeom prst="rect">
            <a:avLst/>
          </a:prstGeom>
          <a:noFill/>
        </p:spPr>
        <p:txBody>
          <a:bodyPr wrap="square" rtlCol="0">
            <a:spAutoFit/>
          </a:bodyPr>
          <a:lstStyle/>
          <a:p>
            <a:pPr defTabSz="457200">
              <a:defRPr/>
            </a:pPr>
            <a:r>
              <a:rPr lang="fr-FR" sz="3600" dirty="0"/>
              <a:t>Questions clés sur les Programmes à impacts transversaux</a:t>
            </a:r>
            <a:endParaRPr lang="en-US" sz="3600" dirty="0">
              <a:latin typeface="Calibri" panose="020F0502020204030204"/>
            </a:endParaRPr>
          </a:p>
        </p:txBody>
      </p:sp>
      <p:grpSp>
        <p:nvGrpSpPr>
          <p:cNvPr id="7" name="Group 6">
            <a:extLst>
              <a:ext uri="{FF2B5EF4-FFF2-40B4-BE49-F238E27FC236}">
                <a16:creationId xmlns:a16="http://schemas.microsoft.com/office/drawing/2014/main" id="{6B0E5794-7DE2-4A3A-9597-639CA52725E6}"/>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0796370A-65C4-4F80-B9DF-7C7CC14C179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EBDC9F3A-9855-4BC4-B744-9607087CD6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66420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720" y="1663476"/>
            <a:ext cx="8656135" cy="5210850"/>
          </a:xfrm>
          <a:prstGeom prst="rect">
            <a:avLst/>
          </a:prstGeom>
          <a:noFill/>
        </p:spPr>
        <p:txBody>
          <a:bodyPr wrap="square" rtlCol="0">
            <a:spAutoFit/>
          </a:bodyPr>
          <a:lstStyle/>
          <a:p>
            <a:pPr marL="428625" indent="-428625" defTabSz="685800">
              <a:lnSpc>
                <a:spcPct val="107000"/>
              </a:lnSpc>
              <a:buFont typeface="Arial" panose="020B0604020202020204" pitchFamily="34" charset="0"/>
              <a:buChar char="•"/>
              <a:defRPr/>
            </a:pPr>
            <a:r>
              <a:rPr lang="fr-FR" sz="2600" dirty="0">
                <a:ea typeface="Calibri" panose="020F0502020204030204" pitchFamily="34" charset="0"/>
                <a:cs typeface="Times New Roman" panose="02020603050405020304" pitchFamily="18" charset="0"/>
              </a:rPr>
              <a:t>Pour commencer, les pays décident de l'affectation des ressources allouées au titre du STAR à des investissements dans les domaines d'intervention ou à des Programmes à impacts transversaux (un ou plus).</a:t>
            </a:r>
          </a:p>
          <a:p>
            <a:pPr defTabSz="685800">
              <a:lnSpc>
                <a:spcPct val="107000"/>
              </a:lnSpc>
              <a:defRPr/>
            </a:pPr>
            <a:endParaRPr lang="en-US" sz="26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fr-FR" sz="2600" dirty="0">
                <a:ea typeface="Calibri" panose="020F0502020204030204" pitchFamily="34" charset="0"/>
                <a:cs typeface="Times New Roman" panose="02020603050405020304" pitchFamily="18" charset="0"/>
              </a:rPr>
              <a:t>Si le pays décide de participer à un ou plusieurs Programmes à impacts transversaux, il choisit l’Agence avec laquelle il souhaite concevoir et mettre en œuvre les projets rattachés à ces programmes.</a:t>
            </a:r>
          </a:p>
          <a:p>
            <a:pPr defTabSz="685800">
              <a:lnSpc>
                <a:spcPct val="107000"/>
              </a:lnSpc>
              <a:defRPr/>
            </a:pPr>
            <a:endParaRPr lang="en-US" sz="26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fr-FR" sz="2600" dirty="0">
                <a:ea typeface="Calibri" panose="020F0502020204030204" pitchFamily="34" charset="0"/>
                <a:cs typeface="Times New Roman" panose="02020603050405020304" pitchFamily="18" charset="0"/>
              </a:rPr>
              <a:t>Les pays retenus reçoivent des ressources sur la base d’un ratio de 2:1.</a:t>
            </a:r>
            <a:endParaRPr lang="en-US" sz="2600" dirty="0">
              <a:ea typeface="Calibri" panose="020F0502020204030204" pitchFamily="34" charset="0"/>
              <a:cs typeface="Times New Roman" panose="02020603050405020304" pitchFamily="18" charset="0"/>
            </a:endParaRPr>
          </a:p>
        </p:txBody>
      </p:sp>
      <p:sp>
        <p:nvSpPr>
          <p:cNvPr id="3" name="TextBox 2"/>
          <p:cNvSpPr txBox="1"/>
          <p:nvPr/>
        </p:nvSpPr>
        <p:spPr>
          <a:xfrm>
            <a:off x="178367" y="818474"/>
            <a:ext cx="11433899" cy="646331"/>
          </a:xfrm>
          <a:prstGeom prst="rect">
            <a:avLst/>
          </a:prstGeom>
          <a:noFill/>
        </p:spPr>
        <p:txBody>
          <a:bodyPr wrap="none" rtlCol="0">
            <a:spAutoFit/>
          </a:bodyPr>
          <a:lstStyle/>
          <a:p>
            <a:pPr algn="ctr" defTabSz="685800">
              <a:defRPr/>
            </a:pPr>
            <a:r>
              <a:rPr lang="fr-FR" sz="3600" b="1" dirty="0"/>
              <a:t>Rôle des pays dans les Programmes à impacts transversaux</a:t>
            </a:r>
            <a:endParaRPr lang="en-US" sz="3600" b="1" dirty="0"/>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22</a:t>
            </a:fld>
            <a:endParaRPr lang="en-US" sz="1350">
              <a:solidFill>
                <a:prstClr val="white"/>
              </a:solidFill>
              <a:latin typeface="Calibri" panose="020F0502020204030204"/>
            </a:endParaRPr>
          </a:p>
        </p:txBody>
      </p:sp>
      <p:grpSp>
        <p:nvGrpSpPr>
          <p:cNvPr id="6" name="Group 5">
            <a:extLst>
              <a:ext uri="{FF2B5EF4-FFF2-40B4-BE49-F238E27FC236}">
                <a16:creationId xmlns:a16="http://schemas.microsoft.com/office/drawing/2014/main" id="{BB98E76A-C44E-4496-A818-3A6A322E5F53}"/>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D5B94982-EC07-4101-9A67-E04B631A5841}"/>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31469AFD-3647-45B5-95EB-4B17FE971F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391691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2039743" y="1522295"/>
            <a:ext cx="8112513" cy="4834055"/>
          </a:xfrm>
          <a:prstGeom prst="rect">
            <a:avLst/>
          </a:prstGeom>
        </p:spPr>
      </p:pic>
      <p:sp>
        <p:nvSpPr>
          <p:cNvPr id="4" name="TextBox 3"/>
          <p:cNvSpPr txBox="1"/>
          <p:nvPr/>
        </p:nvSpPr>
        <p:spPr>
          <a:xfrm>
            <a:off x="327546" y="706372"/>
            <a:ext cx="11273051" cy="646331"/>
          </a:xfrm>
          <a:prstGeom prst="rect">
            <a:avLst/>
          </a:prstGeom>
          <a:noFill/>
        </p:spPr>
        <p:txBody>
          <a:bodyPr wrap="square" rtlCol="0">
            <a:spAutoFit/>
          </a:bodyPr>
          <a:lstStyle/>
          <a:p>
            <a:pPr algn="ctr" defTabSz="685800">
              <a:defRPr/>
            </a:pPr>
            <a:r>
              <a:rPr lang="fr-FR" sz="3600" b="1" dirty="0">
                <a:latin typeface="Calibri Light" panose="020F0302020204030204"/>
              </a:rPr>
              <a:t>Ressources allouées aux Programmes à impacts transversaux</a:t>
            </a:r>
            <a:endParaRPr lang="en-US" sz="3600" dirty="0">
              <a:latin typeface="Calibri Light" panose="020F0302020204030204"/>
            </a:endParaRP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23</a:t>
            </a:fld>
            <a:endParaRPr lang="en-US" sz="1350">
              <a:solidFill>
                <a:prstClr val="white"/>
              </a:solidFill>
              <a:latin typeface="Calibri" panose="020F0502020204030204"/>
            </a:endParaRPr>
          </a:p>
        </p:txBody>
      </p:sp>
      <p:grpSp>
        <p:nvGrpSpPr>
          <p:cNvPr id="6" name="Group 5">
            <a:extLst>
              <a:ext uri="{FF2B5EF4-FFF2-40B4-BE49-F238E27FC236}">
                <a16:creationId xmlns:a16="http://schemas.microsoft.com/office/drawing/2014/main" id="{A688FCD0-B3D7-4FAE-A293-1DABF439652B}"/>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63725361-DB9C-47AD-A13B-32C17D8D5F0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4548922D-FDA3-4FED-8AB2-505C9F0F9A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564228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915" y="565487"/>
            <a:ext cx="11532191" cy="646331"/>
          </a:xfrm>
          <a:prstGeom prst="rect">
            <a:avLst/>
          </a:prstGeom>
          <a:noFill/>
        </p:spPr>
        <p:txBody>
          <a:bodyPr wrap="square" rtlCol="0">
            <a:spAutoFit/>
          </a:bodyPr>
          <a:lstStyle/>
          <a:p>
            <a:pPr algn="ctr" defTabSz="685800">
              <a:defRPr/>
            </a:pPr>
            <a:r>
              <a:rPr lang="fr-FR" sz="3600" b="1" dirty="0">
                <a:latin typeface="Calibri Light" panose="020F0302020204030204"/>
              </a:rPr>
              <a:t>Rôle des Agences dans les Programmes à impacts transversaux</a:t>
            </a:r>
            <a:endParaRPr lang="en-US" sz="3600" b="1" dirty="0">
              <a:latin typeface="Calibri Light" panose="020F0302020204030204"/>
            </a:endParaRP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24</a:t>
            </a:fld>
            <a:endParaRPr lang="en-US"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EBC53E69-8095-4249-B03B-D6A3CAB26004}"/>
              </a:ext>
            </a:extLst>
          </p:cNvPr>
          <p:cNvSpPr txBox="1"/>
          <p:nvPr/>
        </p:nvSpPr>
        <p:spPr>
          <a:xfrm>
            <a:off x="1989344" y="1764632"/>
            <a:ext cx="9015540" cy="4780796"/>
          </a:xfrm>
          <a:prstGeom prst="rect">
            <a:avLst/>
          </a:prstGeom>
          <a:noFill/>
        </p:spPr>
        <p:txBody>
          <a:bodyPr wrap="square" rtlCol="0">
            <a:spAutoFit/>
          </a:bodyPr>
          <a:lstStyle/>
          <a:p>
            <a:pPr marL="342900" indent="-342900" defTabSz="685800">
              <a:spcBef>
                <a:spcPts val="450"/>
              </a:spcBef>
              <a:buSzPct val="150000"/>
              <a:buFont typeface="Wingdings" panose="05000000000000000000" pitchFamily="2" charset="2"/>
              <a:buChar char="v"/>
              <a:defRPr/>
            </a:pPr>
            <a:r>
              <a:rPr lang="fr-FR" sz="2400" dirty="0">
                <a:cs typeface="Calibri Light" panose="020F0302020204030204" pitchFamily="34" charset="0"/>
              </a:rPr>
              <a:t>L'Agence chef de file pilote la préparation d'un descriptif de programme-cadre (DPC) et travaille en coordination avec les Agences chargées des projets rattachés au programme.</a:t>
            </a:r>
          </a:p>
          <a:p>
            <a:pPr defTabSz="685800">
              <a:spcBef>
                <a:spcPts val="450"/>
              </a:spcBef>
              <a:buSzPct val="150000"/>
              <a:defRPr/>
            </a:pPr>
            <a:endParaRPr lang="en-US" sz="2400" dirty="0">
              <a:cs typeface="Calibri Light" panose="020F0302020204030204" pitchFamily="34" charset="0"/>
            </a:endParaRPr>
          </a:p>
          <a:p>
            <a:pPr marL="342900" indent="-342900" defTabSz="685800">
              <a:spcBef>
                <a:spcPts val="450"/>
              </a:spcBef>
              <a:buSzPct val="150000"/>
              <a:buFont typeface="Wingdings" panose="05000000000000000000" pitchFamily="2" charset="2"/>
              <a:buChar char="v"/>
              <a:defRPr/>
            </a:pPr>
            <a:r>
              <a:rPr lang="fr-FR" sz="2400" dirty="0">
                <a:cs typeface="Calibri Light" panose="020F0302020204030204" pitchFamily="34" charset="0"/>
              </a:rPr>
              <a:t>L'Agence chef de file prépare la composante mondiale ou régionale de coopération et d'échange d'informations, qui vise à assurer l'assistance technique, l'assurance qualité et l'homogénéité des projets rattachés au programme.</a:t>
            </a:r>
          </a:p>
          <a:p>
            <a:pPr marL="342900" indent="-342900" defTabSz="685800">
              <a:spcBef>
                <a:spcPts val="450"/>
              </a:spcBef>
              <a:buSzPct val="150000"/>
              <a:buFont typeface="Wingdings" panose="05000000000000000000" pitchFamily="2" charset="2"/>
              <a:buChar char="v"/>
              <a:defRPr/>
            </a:pPr>
            <a:endParaRPr lang="en-US" sz="2400" dirty="0">
              <a:cs typeface="Calibri Light" panose="020F0302020204030204" pitchFamily="34" charset="0"/>
            </a:endParaRPr>
          </a:p>
          <a:p>
            <a:pPr marL="342900" indent="-342900" defTabSz="685800">
              <a:spcBef>
                <a:spcPts val="450"/>
              </a:spcBef>
              <a:buSzPct val="150000"/>
              <a:buFont typeface="Wingdings" panose="05000000000000000000" pitchFamily="2" charset="2"/>
              <a:buChar char="v"/>
              <a:defRPr/>
            </a:pPr>
            <a:r>
              <a:rPr lang="fr-FR" sz="2400" dirty="0">
                <a:cs typeface="Calibri Light" panose="020F0302020204030204" pitchFamily="34" charset="0"/>
              </a:rPr>
              <a:t>L'Agence chef de file et le Secrétariat du FEM facilitent et guident les interventions des Agences participantes pour veiller à la cohérence des projets proposés par les pays.</a:t>
            </a:r>
            <a:endParaRPr lang="en-US" sz="1400" dirty="0">
              <a:cs typeface="Arial" charset="0"/>
            </a:endParaRPr>
          </a:p>
        </p:txBody>
      </p:sp>
      <p:grpSp>
        <p:nvGrpSpPr>
          <p:cNvPr id="8" name="Group 7">
            <a:extLst>
              <a:ext uri="{FF2B5EF4-FFF2-40B4-BE49-F238E27FC236}">
                <a16:creationId xmlns:a16="http://schemas.microsoft.com/office/drawing/2014/main" id="{17B7838B-B126-4B55-8486-EC13CF412E84}"/>
              </a:ext>
            </a:extLst>
          </p:cNvPr>
          <p:cNvGrpSpPr/>
          <p:nvPr/>
        </p:nvGrpSpPr>
        <p:grpSpPr>
          <a:xfrm>
            <a:off x="10847115" y="5338179"/>
            <a:ext cx="1094952" cy="1198087"/>
            <a:chOff x="178744" y="4572000"/>
            <a:chExt cx="1094952" cy="1198087"/>
          </a:xfrm>
        </p:grpSpPr>
        <p:sp>
          <p:nvSpPr>
            <p:cNvPr id="9" name="Rectangle 8">
              <a:extLst>
                <a:ext uri="{FF2B5EF4-FFF2-40B4-BE49-F238E27FC236}">
                  <a16:creationId xmlns:a16="http://schemas.microsoft.com/office/drawing/2014/main" id="{CA64B165-F773-4FB8-B40F-840D435F73A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ort-GEF logo colored NOTAG transparent">
              <a:extLst>
                <a:ext uri="{FF2B5EF4-FFF2-40B4-BE49-F238E27FC236}">
                  <a16:creationId xmlns:a16="http://schemas.microsoft.com/office/drawing/2014/main" id="{4335A67F-584C-4683-B714-05ACCB4F276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355891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22913"/>
            <a:ext cx="12192000" cy="892552"/>
          </a:xfrm>
          <a:prstGeom prst="rect">
            <a:avLst/>
          </a:prstGeom>
          <a:noFill/>
        </p:spPr>
        <p:txBody>
          <a:bodyPr wrap="square" rtlCol="0">
            <a:spAutoFit/>
          </a:bodyPr>
          <a:lstStyle/>
          <a:p>
            <a:pPr algn="ctr" defTabSz="685800">
              <a:defRPr/>
            </a:pPr>
            <a:r>
              <a:rPr lang="fr-FR" sz="2600" b="1" dirty="0">
                <a:latin typeface="Calibri Light" panose="020F0302020204030204"/>
              </a:rPr>
              <a:t>Rôle du Secrétariat du FEM : </a:t>
            </a:r>
          </a:p>
          <a:p>
            <a:pPr algn="ctr" defTabSz="685800">
              <a:defRPr/>
            </a:pPr>
            <a:r>
              <a:rPr lang="fr-FR" sz="2600" b="1" dirty="0">
                <a:latin typeface="Calibri Light" panose="020F0302020204030204"/>
              </a:rPr>
              <a:t>Garantir l'égalité des chances d'accès aux Programmes à impacts transversaux</a:t>
            </a:r>
            <a:endParaRPr lang="en-US" sz="2600" b="1" i="1" dirty="0">
              <a:latin typeface="Calibri Light" panose="020F0302020204030204"/>
            </a:endParaRP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25</a:t>
            </a:fld>
            <a:endParaRPr lang="en-US"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1AD8DEE4-F8DC-422B-A081-3545ABBE9938}"/>
              </a:ext>
            </a:extLst>
          </p:cNvPr>
          <p:cNvSpPr txBox="1"/>
          <p:nvPr/>
        </p:nvSpPr>
        <p:spPr>
          <a:xfrm>
            <a:off x="1513129" y="1511434"/>
            <a:ext cx="10266947" cy="5368136"/>
          </a:xfrm>
          <a:prstGeom prst="rect">
            <a:avLst/>
          </a:prstGeom>
          <a:noFill/>
        </p:spPr>
        <p:txBody>
          <a:bodyPr wrap="square" rtlCol="0">
            <a:spAutoFit/>
          </a:bodyPr>
          <a:lstStyle/>
          <a:p>
            <a:pPr marL="342900" indent="-342900" defTabSz="685800">
              <a:buFont typeface="Wingdings" panose="05000000000000000000" pitchFamily="2" charset="2"/>
              <a:buChar char="v"/>
              <a:defRPr/>
            </a:pPr>
            <a:r>
              <a:rPr lang="fr-FR" sz="2300" dirty="0">
                <a:solidFill>
                  <a:prstClr val="black"/>
                </a:solidFill>
                <a:cs typeface="Arial" charset="0"/>
              </a:rPr>
              <a:t>Le Secrétariat du FEM veille à ce que tous les pays aient la possibilité de se porter candidats et de participer aux Programmes à impacts transversaux.</a:t>
            </a:r>
          </a:p>
          <a:p>
            <a:pPr defTabSz="685800">
              <a:defRPr/>
            </a:pPr>
            <a:endParaRPr lang="en-US" sz="2300" dirty="0">
              <a:solidFill>
                <a:prstClr val="black"/>
              </a:solidFill>
              <a:cs typeface="Arial" charset="0"/>
            </a:endParaRPr>
          </a:p>
          <a:p>
            <a:pPr marL="342900" indent="-342900" defTabSz="685800">
              <a:spcBef>
                <a:spcPts val="450"/>
              </a:spcBef>
              <a:buFont typeface="Wingdings" panose="05000000000000000000" pitchFamily="2" charset="2"/>
              <a:buChar char="v"/>
              <a:defRPr/>
            </a:pPr>
            <a:r>
              <a:rPr lang="fr-FR" sz="2300" dirty="0">
                <a:solidFill>
                  <a:prstClr val="black"/>
                </a:solidFill>
                <a:cs typeface="Arial" charset="0"/>
              </a:rPr>
              <a:t>Le Secrétariat du FEM prépare et diffuse des annonces ou appels à propositions présentant les objectifs du programme et les critères de sélection, qui correspondront aux orientations de programmation de FEM-7.</a:t>
            </a:r>
          </a:p>
          <a:p>
            <a:pPr defTabSz="685800">
              <a:spcBef>
                <a:spcPts val="450"/>
              </a:spcBef>
              <a:defRPr/>
            </a:pPr>
            <a:endParaRPr lang="en-US" sz="2300" dirty="0">
              <a:solidFill>
                <a:prstClr val="black"/>
              </a:solidFill>
              <a:cs typeface="Arial" charset="0"/>
            </a:endParaRPr>
          </a:p>
          <a:p>
            <a:pPr marL="342900" indent="-342900" defTabSz="685800">
              <a:spcBef>
                <a:spcPts val="450"/>
              </a:spcBef>
              <a:buFont typeface="Wingdings" panose="05000000000000000000" pitchFamily="2" charset="2"/>
              <a:buChar char="v"/>
              <a:defRPr/>
            </a:pPr>
            <a:r>
              <a:rPr lang="fr-FR" sz="2300" dirty="0">
                <a:solidFill>
                  <a:prstClr val="black"/>
                </a:solidFill>
                <a:cs typeface="Arial" charset="0"/>
              </a:rPr>
              <a:t>Le Secrétariat du FEM collabore étroitement avec les Agences sur les directives applicables aux programmes et projets, et sur les questions qui reviennent souvent pour mieux guider les pays.</a:t>
            </a:r>
          </a:p>
          <a:p>
            <a:pPr defTabSz="685800">
              <a:spcBef>
                <a:spcPts val="450"/>
              </a:spcBef>
              <a:defRPr/>
            </a:pPr>
            <a:endParaRPr lang="en-US" sz="2300" dirty="0">
              <a:solidFill>
                <a:prstClr val="black"/>
              </a:solidFill>
              <a:cs typeface="Arial" charset="0"/>
            </a:endParaRPr>
          </a:p>
          <a:p>
            <a:pPr marL="342900" indent="-342900" defTabSz="685800">
              <a:spcBef>
                <a:spcPts val="450"/>
              </a:spcBef>
              <a:buFont typeface="Wingdings" panose="05000000000000000000" pitchFamily="2" charset="2"/>
              <a:buChar char="v"/>
              <a:defRPr/>
            </a:pPr>
            <a:r>
              <a:rPr lang="fr-FR" sz="2300" dirty="0">
                <a:solidFill>
                  <a:prstClr val="black"/>
                </a:solidFill>
                <a:cs typeface="Arial" charset="0"/>
              </a:rPr>
              <a:t>Si la demande émanant des pays dépasse les ressources de contrepartie disponibles, le Secrétariat du FEM facilite un processus de sélection des pays par l'Agence chef de file.</a:t>
            </a:r>
            <a:endParaRPr lang="en-US" sz="2300" dirty="0">
              <a:solidFill>
                <a:prstClr val="black"/>
              </a:solidFill>
              <a:cs typeface="Arial" charset="0"/>
            </a:endParaRPr>
          </a:p>
        </p:txBody>
      </p:sp>
      <p:grpSp>
        <p:nvGrpSpPr>
          <p:cNvPr id="8" name="Group 7">
            <a:extLst>
              <a:ext uri="{FF2B5EF4-FFF2-40B4-BE49-F238E27FC236}">
                <a16:creationId xmlns:a16="http://schemas.microsoft.com/office/drawing/2014/main" id="{293D8C92-1D6C-401D-AEC3-72425CE84355}"/>
              </a:ext>
            </a:extLst>
          </p:cNvPr>
          <p:cNvGrpSpPr/>
          <p:nvPr/>
        </p:nvGrpSpPr>
        <p:grpSpPr>
          <a:xfrm>
            <a:off x="244560" y="5340825"/>
            <a:ext cx="1094952" cy="1198087"/>
            <a:chOff x="178744" y="4572000"/>
            <a:chExt cx="1094952" cy="1198087"/>
          </a:xfrm>
        </p:grpSpPr>
        <p:sp>
          <p:nvSpPr>
            <p:cNvPr id="9" name="Rectangle 8">
              <a:extLst>
                <a:ext uri="{FF2B5EF4-FFF2-40B4-BE49-F238E27FC236}">
                  <a16:creationId xmlns:a16="http://schemas.microsoft.com/office/drawing/2014/main" id="{B372FA56-ACED-4461-8FF2-AEED1385DE8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ort-GEF logo colored NOTAG transparent">
              <a:extLst>
                <a:ext uri="{FF2B5EF4-FFF2-40B4-BE49-F238E27FC236}">
                  <a16:creationId xmlns:a16="http://schemas.microsoft.com/office/drawing/2014/main" id="{6D3E71AB-0922-4FF5-B200-65C33022D92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05087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B3EAED-4A86-4DF3-A29C-A0EBC2CE3E1E}"/>
              </a:ext>
            </a:extLst>
          </p:cNvPr>
          <p:cNvSpPr>
            <a:spLocks noGrp="1"/>
          </p:cNvSpPr>
          <p:nvPr>
            <p:ph type="sldNum" sz="quarter" idx="12"/>
          </p:nvPr>
        </p:nvSpPr>
        <p:spPr/>
        <p:txBody>
          <a:bodyPr/>
          <a:lstStyle/>
          <a:p>
            <a:fld id="{72385D58-8F20-4F62-857F-F2CE7700E861}" type="slidenum">
              <a:rPr lang="en-US" smtClean="0">
                <a:solidFill>
                  <a:prstClr val="white"/>
                </a:solidFill>
              </a:rPr>
              <a:pPr/>
              <a:t>26</a:t>
            </a:fld>
            <a:endParaRPr lang="en-US">
              <a:solidFill>
                <a:prstClr val="white"/>
              </a:solidFill>
            </a:endParaRPr>
          </a:p>
        </p:txBody>
      </p:sp>
      <p:pic>
        <p:nvPicPr>
          <p:cNvPr id="6" name="Picture 5">
            <a:extLst>
              <a:ext uri="{FF2B5EF4-FFF2-40B4-BE49-F238E27FC236}">
                <a16:creationId xmlns:a16="http://schemas.microsoft.com/office/drawing/2014/main" id="{DC516DF4-72D7-4109-9217-400698A60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TextBox 6">
            <a:extLst>
              <a:ext uri="{FF2B5EF4-FFF2-40B4-BE49-F238E27FC236}">
                <a16:creationId xmlns:a16="http://schemas.microsoft.com/office/drawing/2014/main" id="{80D80DCF-D3EE-4806-8826-C8A407C10F37}"/>
              </a:ext>
            </a:extLst>
          </p:cNvPr>
          <p:cNvSpPr txBox="1"/>
          <p:nvPr/>
        </p:nvSpPr>
        <p:spPr>
          <a:xfrm>
            <a:off x="4941570" y="2217421"/>
            <a:ext cx="2045970" cy="461665"/>
          </a:xfrm>
          <a:prstGeom prst="rect">
            <a:avLst/>
          </a:prstGeom>
          <a:solidFill>
            <a:schemeClr val="tx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rPr>
              <a:t>GEF-7</a:t>
            </a:r>
          </a:p>
        </p:txBody>
      </p:sp>
      <p:grpSp>
        <p:nvGrpSpPr>
          <p:cNvPr id="5" name="Group 4">
            <a:extLst>
              <a:ext uri="{FF2B5EF4-FFF2-40B4-BE49-F238E27FC236}">
                <a16:creationId xmlns:a16="http://schemas.microsoft.com/office/drawing/2014/main" id="{5C0E643F-3EE8-4DE0-93F7-6B4B3262FA2C}"/>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7ED4EF5A-9AAA-41C2-AB5E-C8184647A6D4}"/>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4A4B29FA-5A6E-4259-AD92-E6410B6DB8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92966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585"/>
            <a:ext cx="10515600" cy="555015"/>
          </a:xfrm>
        </p:spPr>
        <p:txBody>
          <a:bodyPr>
            <a:normAutofit fontScale="90000"/>
          </a:bodyPr>
          <a:lstStyle/>
          <a:p>
            <a:pPr algn="ctr"/>
            <a:r>
              <a:rPr lang="en-US" dirty="0"/>
              <a:t>GEF-7 Targets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02849968"/>
              </p:ext>
            </p:extLst>
          </p:nvPr>
        </p:nvGraphicFramePr>
        <p:xfrm>
          <a:off x="95534" y="609600"/>
          <a:ext cx="12096466" cy="6484017"/>
        </p:xfrm>
        <a:graphic>
          <a:graphicData uri="http://schemas.openxmlformats.org/drawingml/2006/table">
            <a:tbl>
              <a:tblPr firstRow="1" bandRow="1">
                <a:tableStyleId>{5C22544A-7EE6-4342-B048-85BDC9FD1C3A}</a:tableStyleId>
              </a:tblPr>
              <a:tblGrid>
                <a:gridCol w="10392357">
                  <a:extLst>
                    <a:ext uri="{9D8B030D-6E8A-4147-A177-3AD203B41FA5}">
                      <a16:colId xmlns:a16="http://schemas.microsoft.com/office/drawing/2014/main" val="20000"/>
                    </a:ext>
                  </a:extLst>
                </a:gridCol>
                <a:gridCol w="1704109">
                  <a:extLst>
                    <a:ext uri="{9D8B030D-6E8A-4147-A177-3AD203B41FA5}">
                      <a16:colId xmlns:a16="http://schemas.microsoft.com/office/drawing/2014/main" val="20001"/>
                    </a:ext>
                  </a:extLst>
                </a:gridCol>
              </a:tblGrid>
              <a:tr h="411727">
                <a:tc>
                  <a:txBody>
                    <a:bodyPr/>
                    <a:lstStyle/>
                    <a:p>
                      <a:pPr algn="ctr"/>
                      <a:r>
                        <a:rPr lang="en-US" sz="2000" dirty="0"/>
                        <a:t>INDICATEURS CLÉS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OBJECTIF VISÉ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2971">
                <a:tc>
                  <a:txBody>
                    <a:bodyPr/>
                    <a:lstStyle/>
                    <a:p>
                      <a:r>
                        <a:rPr lang="fr-FR" sz="1600" dirty="0"/>
                        <a:t>Aires protégées terrestres nouvelles ou mieux gérées aux fins de leur préservation et de leur utilisation durable (millions d'hectares)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1727">
                <a:tc>
                  <a:txBody>
                    <a:bodyPr/>
                    <a:lstStyle/>
                    <a:p>
                      <a:r>
                        <a:rPr lang="fr-FR" sz="1600" dirty="0"/>
                        <a:t>Aires protégées marines nouvelles ou mieux gérées aux fins de leur préservation et de leur utilisation durable (millions d'hectares)</a:t>
                      </a:r>
                      <a:r>
                        <a:rPr lang="en-US"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1727">
                <a:tc>
                  <a:txBody>
                    <a:bodyPr/>
                    <a:lstStyle/>
                    <a:p>
                      <a:r>
                        <a:rPr lang="fr-FR" sz="1600" dirty="0"/>
                        <a:t>Superficie des terres restaurées (millions d’hectares)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1727">
                <a:tc>
                  <a:txBody>
                    <a:bodyPr/>
                    <a:lstStyle/>
                    <a:p>
                      <a:r>
                        <a:rPr lang="fr-FR" sz="1600" dirty="0"/>
                        <a:t>Superficie des paysages bénéficiant de pratiques améliorées (millions d’hectares ; hors aires protégées)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11727">
                <a:tc>
                  <a:txBody>
                    <a:bodyPr/>
                    <a:lstStyle/>
                    <a:p>
                      <a:r>
                        <a:rPr lang="fr-FR" sz="1600" dirty="0"/>
                        <a:t>Superficie des habitats marins bénéficiant de pratiques améliorées au profit de la biodiversité (millions d’hectares ; hors aires protégées)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11727">
                <a:tc>
                  <a:txBody>
                    <a:bodyPr/>
                    <a:lstStyle/>
                    <a:p>
                      <a:r>
                        <a:rPr lang="fr-FR" sz="1600" dirty="0"/>
                        <a:t>Réduction des émissions de gaz à effet de serre (tonnes de CO</a:t>
                      </a:r>
                      <a:r>
                        <a:rPr lang="fr-FR" sz="1600" baseline="30000" dirty="0"/>
                        <a:t>2</a:t>
                      </a:r>
                      <a:r>
                        <a:rPr lang="fr-FR" sz="1600" dirty="0"/>
                        <a:t>e)</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1 500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11727">
                <a:tc>
                  <a:txBody>
                    <a:bodyPr/>
                    <a:lstStyle/>
                    <a:p>
                      <a:r>
                        <a:rPr lang="fr-FR" sz="1600" dirty="0"/>
                        <a:t>Nombre d’écosystèmes aquatiques partagés (dulcicoles ou marins) bénéficiant d’un mécanisme de gestion concertée nouveau ou amélioré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42971">
                <a:tc>
                  <a:txBody>
                    <a:bodyPr/>
                    <a:lstStyle/>
                    <a:p>
                      <a:r>
                        <a:rPr lang="fr-FR" sz="1600" dirty="0"/>
                        <a:t>Pêcheries surexploitées au niveau mondial ramenées à des niveaux d’exploitation plus durables (milliers de tonnes)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3 500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642971">
                <a:tc>
                  <a:txBody>
                    <a:bodyPr/>
                    <a:lstStyle/>
                    <a:p>
                      <a:r>
                        <a:rPr lang="fr-FR" sz="1600" dirty="0"/>
                        <a:t>Réduction, évacuation/destruction, retrait progressif, élimination et non-utilisation de substances chimiques faisant peser une menace pour la planète, et des déchets qui en résultent dans l’environnement et dans les procédés, matériaux et produits (tonnes de substances chimiques toxiques réduites)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11727">
                <a:tc>
                  <a:txBody>
                    <a:bodyPr/>
                    <a:lstStyle/>
                    <a:p>
                      <a:r>
                        <a:rPr lang="fr-FR" sz="1600" dirty="0"/>
                        <a:t>Réduction, prévention des rejets de POP dans l’atmosphère à partir de sources fixes et diffuses (grammes équivalents toxiques internationaux [g ITEQ])</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1 300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11727">
                <a:tc>
                  <a:txBody>
                    <a:bodyPr/>
                    <a:lstStyle/>
                    <a:p>
                      <a:r>
                        <a:rPr lang="fr-FR" sz="1600" dirty="0"/>
                        <a:t>Nombre, ventilé par sexe, de bénéficiaires directs résultant des avantages connexes de l’investissement du FEM</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a:t>Contrôlé</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Title 2">
            <a:extLst>
              <a:ext uri="{FF2B5EF4-FFF2-40B4-BE49-F238E27FC236}">
                <a16:creationId xmlns:a16="http://schemas.microsoft.com/office/drawing/2014/main" id="{B2EA7BB6-6364-4C7B-A20B-2A1EAE569C1E}"/>
              </a:ext>
            </a:extLst>
          </p:cNvPr>
          <p:cNvSpPr txBox="1">
            <a:spLocks/>
          </p:cNvSpPr>
          <p:nvPr/>
        </p:nvSpPr>
        <p:spPr>
          <a:xfrm>
            <a:off x="197963" y="-388130"/>
            <a:ext cx="12192000" cy="1454727"/>
          </a:xfrm>
          <a:prstGeom prst="rect">
            <a:avLst/>
          </a:prstGeom>
        </p:spPr>
        <p:txBody>
          <a:bodyPr vert="horz" lIns="274320" tIns="91440" rIns="274320" bIns="9144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4400" b="1" dirty="0">
                <a:solidFill>
                  <a:schemeClr val="bg1"/>
                </a:solidFill>
              </a:rPr>
              <a:t>Cadre de résultats de la programmation de FEM-7</a:t>
            </a:r>
            <a:endParaRPr lang="en-US" sz="4400" b="1" dirty="0">
              <a:solidFill>
                <a:schemeClr val="bg1"/>
              </a:solidFill>
            </a:endParaRPr>
          </a:p>
        </p:txBody>
      </p:sp>
    </p:spTree>
    <p:extLst>
      <p:ext uri="{BB962C8B-B14F-4D97-AF65-F5344CB8AC3E}">
        <p14:creationId xmlns:p14="http://schemas.microsoft.com/office/powerpoint/2010/main" val="1399448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B533-42CE-4085-8498-F30F9E64A4CA}"/>
              </a:ext>
            </a:extLst>
          </p:cNvPr>
          <p:cNvSpPr>
            <a:spLocks noGrp="1"/>
          </p:cNvSpPr>
          <p:nvPr>
            <p:ph type="title"/>
          </p:nvPr>
        </p:nvSpPr>
        <p:spPr>
          <a:xfrm>
            <a:off x="5472679" y="-352926"/>
            <a:ext cx="6172200" cy="1840998"/>
          </a:xfrm>
        </p:spPr>
        <p:txBody>
          <a:bodyPr vert="horz" lIns="91440" tIns="45720" rIns="91440" bIns="45720" rtlCol="0" anchor="ctr">
            <a:normAutofit/>
          </a:bodyPr>
          <a:lstStyle/>
          <a:p>
            <a:r>
              <a:rPr lang="en-US" sz="4000" b="1" dirty="0">
                <a:effectLst>
                  <a:outerShdw blurRad="38100" dist="38100" dir="2700000" algn="tl">
                    <a:srgbClr val="000000">
                      <a:alpha val="43137"/>
                    </a:srgbClr>
                  </a:outerShdw>
                </a:effectLst>
              </a:rPr>
              <a:t>Domaine </a:t>
            </a:r>
            <a:r>
              <a:rPr lang="en-US" sz="4000" b="1" dirty="0" err="1">
                <a:effectLst>
                  <a:outerShdw blurRad="38100" dist="38100" dir="2700000" algn="tl">
                    <a:srgbClr val="000000">
                      <a:alpha val="43137"/>
                    </a:srgbClr>
                  </a:outerShdw>
                </a:effectLst>
              </a:rPr>
              <a:t>d'intervention</a:t>
            </a:r>
            <a:r>
              <a:rPr lang="en-US" sz="4000" b="1" dirty="0">
                <a:effectLst>
                  <a:outerShdw blurRad="38100" dist="38100" dir="2700000" algn="tl">
                    <a:srgbClr val="000000">
                      <a:alpha val="43137"/>
                    </a:srgbClr>
                  </a:outerShdw>
                </a:effectLst>
              </a:rPr>
              <a:t>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diversité</a:t>
            </a: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biologique</a:t>
            </a:r>
            <a:r>
              <a:rPr lang="en-US" sz="4000" b="1" dirty="0">
                <a:effectLst>
                  <a:outerShdw blurRad="38100" dist="38100" dir="2700000" algn="tl">
                    <a:srgbClr val="000000">
                      <a:alpha val="43137"/>
                    </a:srgbClr>
                  </a:outerShdw>
                </a:effectLst>
              </a:rPr>
              <a:t> »</a:t>
            </a:r>
            <a:endParaRPr lang="en-US" sz="4000" dirty="0">
              <a:effectLst>
                <a:outerShdw blurRad="38100" dist="38100" dir="2700000" algn="tl">
                  <a:srgbClr val="000000">
                    <a:alpha val="43137"/>
                  </a:srgbClr>
                </a:outerShdw>
              </a:effectLst>
            </a:endParaRPr>
          </a:p>
        </p:txBody>
      </p:sp>
      <p:sp>
        <p:nvSpPr>
          <p:cNvPr id="12" name="Content Placeholder 2">
            <a:extLst>
              <a:ext uri="{FF2B5EF4-FFF2-40B4-BE49-F238E27FC236}">
                <a16:creationId xmlns:a16="http://schemas.microsoft.com/office/drawing/2014/main" id="{AF6D7768-BAFC-4AAC-A8D1-FBBAC41C0D41}"/>
              </a:ext>
            </a:extLst>
          </p:cNvPr>
          <p:cNvSpPr txBox="1">
            <a:spLocks/>
          </p:cNvSpPr>
          <p:nvPr/>
        </p:nvSpPr>
        <p:spPr>
          <a:xfrm>
            <a:off x="5470833" y="1192324"/>
            <a:ext cx="6446603" cy="416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1850" b="1" dirty="0"/>
              <a:t>I. </a:t>
            </a:r>
            <a:r>
              <a:rPr lang="fr-FR" sz="1850" b="1" dirty="0">
                <a:ea typeface="MS Mincho" panose="02020609040205080304" pitchFamily="49" charset="-128"/>
                <a:cs typeface="Angsana New" panose="02020603050405020304" pitchFamily="18" charset="-34"/>
              </a:rPr>
              <a:t>Prendre systématiquement en compte la biodiversité </a:t>
            </a:r>
            <a:r>
              <a:rPr lang="fr-FR" sz="1850" dirty="0">
                <a:ea typeface="MS Mincho" panose="02020609040205080304" pitchFamily="49" charset="-128"/>
                <a:cs typeface="Angsana New" panose="02020603050405020304" pitchFamily="18" charset="-34"/>
              </a:rPr>
              <a:t>dans les différents secteurs ainsi que dans les paysages terrestres et marins hors aires protégées </a:t>
            </a:r>
            <a:r>
              <a:rPr lang="en-US" sz="1850" dirty="0"/>
              <a:t>(</a:t>
            </a:r>
            <a:r>
              <a:rPr lang="fr-FR" sz="1850" dirty="0"/>
              <a:t>intégration de la biodiversité dans les secteurs prioritaires ;</a:t>
            </a:r>
            <a:r>
              <a:rPr lang="en-US" sz="1850" dirty="0"/>
              <a:t> </a:t>
            </a:r>
            <a:r>
              <a:rPr lang="fr-FR" sz="1850" dirty="0"/>
              <a:t>Programme mondial pour la vie sauvage ;</a:t>
            </a:r>
            <a:r>
              <a:rPr lang="en-US" sz="1850" dirty="0"/>
              <a:t> </a:t>
            </a:r>
            <a:r>
              <a:rPr lang="fr-FR" sz="1850" dirty="0"/>
              <a:t>commerce illégal des espèces sauvages, et faune et tourisme</a:t>
            </a:r>
            <a:r>
              <a:rPr lang="en-US" sz="1850" dirty="0"/>
              <a:t>) ; </a:t>
            </a:r>
            <a:r>
              <a:rPr lang="fr-FR" sz="1850" dirty="0"/>
              <a:t>évaluation et chiffrage du patrimoine naturel ; utilisation durable des ressources génétiques végétales et animales ; préservation inclusive de la biodiversité</a:t>
            </a:r>
            <a:r>
              <a:rPr lang="en-US" sz="1850" dirty="0"/>
              <a:t>) </a:t>
            </a:r>
            <a:endParaRPr lang="en-US" sz="1850" b="1" dirty="0"/>
          </a:p>
          <a:p>
            <a:pPr marL="0"/>
            <a:r>
              <a:rPr lang="en-US" sz="1850" b="1" dirty="0"/>
              <a:t>II. </a:t>
            </a:r>
            <a:r>
              <a:rPr lang="fr-FR" sz="1850" b="1" dirty="0"/>
              <a:t>S’attaquer aux facteurs directs de dégradation </a:t>
            </a:r>
            <a:r>
              <a:rPr lang="fr-FR" sz="1850" dirty="0"/>
              <a:t>pour protéger les habitats et les espèces </a:t>
            </a:r>
            <a:r>
              <a:rPr lang="en-US" sz="1850" dirty="0"/>
              <a:t>(</a:t>
            </a:r>
            <a:r>
              <a:rPr lang="fr-FR" sz="1850" dirty="0"/>
              <a:t>prévention, combat et gestion des espèces exotiques envahissantes ; amélioration de la viabilité financière, gestion efficace et représentativité des écosystèmes du parc mondial d'aires protégées)</a:t>
            </a:r>
            <a:endParaRPr lang="en-US" sz="1850" b="1" dirty="0"/>
          </a:p>
          <a:p>
            <a:pPr marL="0"/>
            <a:r>
              <a:rPr lang="en-US" sz="1850" b="1" dirty="0"/>
              <a:t>III. </a:t>
            </a:r>
            <a:r>
              <a:rPr lang="en-US" sz="1850" dirty="0"/>
              <a:t>Continuer à </a:t>
            </a:r>
            <a:r>
              <a:rPr lang="en-US" sz="1850" dirty="0" err="1"/>
              <a:t>développer</a:t>
            </a:r>
            <a:r>
              <a:rPr lang="en-US" sz="1850" dirty="0"/>
              <a:t> </a:t>
            </a:r>
            <a:r>
              <a:rPr lang="fr-FR" sz="1850" b="1" dirty="0"/>
              <a:t>la politique et le cadre institutionnel</a:t>
            </a:r>
            <a:r>
              <a:rPr lang="fr-FR" sz="1850" dirty="0"/>
              <a:t> relatifs à la biodiversité </a:t>
            </a:r>
            <a:r>
              <a:rPr lang="en-US" sz="1850" dirty="0"/>
              <a:t>(</a:t>
            </a:r>
            <a:r>
              <a:rPr lang="fr-FR" sz="1850" dirty="0"/>
              <a:t>prévention des risques biotechnologiques, accès aux ressources génétiques et partage des avantages résultant de leur utilisation, et activités habitantes)</a:t>
            </a:r>
            <a:endParaRPr lang="en-US" sz="1850" dirty="0"/>
          </a:p>
          <a:p>
            <a:pPr marL="0"/>
            <a:endParaRPr lang="en-US" sz="1800" dirty="0"/>
          </a:p>
          <a:p>
            <a:endParaRPr lang="en-US" sz="1800" dirty="0"/>
          </a:p>
        </p:txBody>
      </p:sp>
      <p:pic>
        <p:nvPicPr>
          <p:cNvPr id="8" name="Picture 2">
            <a:extLst>
              <a:ext uri="{FF2B5EF4-FFF2-40B4-BE49-F238E27FC236}">
                <a16:creationId xmlns:a16="http://schemas.microsoft.com/office/drawing/2014/main" id="{B6525068-70CE-4764-930F-0D931B6962B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48076" y="0"/>
            <a:ext cx="5818909" cy="607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A61AF74F-02B2-455F-8333-A20990C806F5}"/>
              </a:ext>
            </a:extLst>
          </p:cNvPr>
          <p:cNvGrpSpPr/>
          <p:nvPr/>
        </p:nvGrpSpPr>
        <p:grpSpPr>
          <a:xfrm>
            <a:off x="312306" y="5338179"/>
            <a:ext cx="1094952" cy="1198087"/>
            <a:chOff x="178744" y="4572000"/>
            <a:chExt cx="1094952" cy="1198087"/>
          </a:xfrm>
          <a:solidFill>
            <a:schemeClr val="tx1"/>
          </a:solidFill>
        </p:grpSpPr>
        <p:sp>
          <p:nvSpPr>
            <p:cNvPr id="7" name="Rectangle 6">
              <a:extLst>
                <a:ext uri="{FF2B5EF4-FFF2-40B4-BE49-F238E27FC236}">
                  <a16:creationId xmlns:a16="http://schemas.microsoft.com/office/drawing/2014/main" id="{518B61ED-DFBF-4D66-B6F5-4DA45292590C}"/>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9CA4E68B-F1B6-4B86-92FF-5471FE75CD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244827652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32706837-6095-465D-87DA-FDA8810E0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00" b="3"/>
          <a:stretch/>
        </p:blipFill>
        <p:spPr bwMode="auto">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686CF7E8-22AF-4E2A-93C3-C07E2D89F4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195"/>
          <a:stretch/>
        </p:blipFill>
        <p:spPr bwMode="auto">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Geothermal power station in Sumatra, Indonesia. © Peter Sobolev  ">
            <a:extLst>
              <a:ext uri="{FF2B5EF4-FFF2-40B4-BE49-F238E27FC236}">
                <a16:creationId xmlns:a16="http://schemas.microsoft.com/office/drawing/2014/main" id="{7B0146E3-CE47-478B-87A9-F64E976B76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43" r="-3" b="6215"/>
          <a:stretch/>
        </p:blipFill>
        <p:spPr bwMode="auto">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extLst>
            <a:ext uri="{909E8E84-426E-40DD-AFC4-6F175D3DCCD1}">
              <a14:hiddenFill xmlns:a14="http://schemas.microsoft.com/office/drawing/2010/main">
                <a:solidFill>
                  <a:srgbClr val="FFFFFF"/>
                </a:solidFill>
              </a14:hiddenFill>
            </a:ext>
          </a:extLst>
        </p:spPr>
      </p:pic>
      <p:sp>
        <p:nvSpPr>
          <p:cNvPr id="32"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4CCDC5-07AD-490D-A7A6-D68DED06D52F}"/>
              </a:ext>
            </a:extLst>
          </p:cNvPr>
          <p:cNvSpPr>
            <a:spLocks noGrp="1"/>
          </p:cNvSpPr>
          <p:nvPr>
            <p:ph type="title"/>
          </p:nvPr>
        </p:nvSpPr>
        <p:spPr>
          <a:xfrm>
            <a:off x="633845" y="365125"/>
            <a:ext cx="5631873" cy="1325563"/>
          </a:xfrm>
        </p:spPr>
        <p:txBody>
          <a:bodyPr>
            <a:noAutofit/>
          </a:bodyPr>
          <a:lstStyle/>
          <a:p>
            <a:pPr algn="ctr"/>
            <a:r>
              <a:rPr lang="fr-FR" sz="3600" b="1" dirty="0"/>
              <a:t>Domaine d'intervention          « changements climatiques »</a:t>
            </a:r>
            <a:br>
              <a:rPr lang="fr-FR" sz="3600" b="1" dirty="0"/>
            </a:br>
            <a:r>
              <a:rPr lang="fr-FR" sz="3600" b="1" dirty="0"/>
              <a:t>(atténuation)</a:t>
            </a:r>
            <a:endParaRPr lang="en-US" sz="3600" dirty="0"/>
          </a:p>
        </p:txBody>
      </p:sp>
      <p:sp>
        <p:nvSpPr>
          <p:cNvPr id="11" name="Content Placeholder 2">
            <a:extLst>
              <a:ext uri="{FF2B5EF4-FFF2-40B4-BE49-F238E27FC236}">
                <a16:creationId xmlns:a16="http://schemas.microsoft.com/office/drawing/2014/main" id="{E22240ED-DF8F-4D06-BBB0-020CD38A924E}"/>
              </a:ext>
            </a:extLst>
          </p:cNvPr>
          <p:cNvSpPr txBox="1">
            <a:spLocks/>
          </p:cNvSpPr>
          <p:nvPr/>
        </p:nvSpPr>
        <p:spPr>
          <a:xfrm>
            <a:off x="235642" y="2055803"/>
            <a:ext cx="6453916" cy="437016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3" indent="0" defTabSz="685800">
              <a:buNone/>
            </a:pPr>
            <a:r>
              <a:rPr lang="en-US" sz="2000" dirty="0"/>
              <a:t>I. </a:t>
            </a:r>
            <a:r>
              <a:rPr lang="fr-FR" sz="2000" dirty="0"/>
              <a:t>Promouvoir l'innovation et les transferts de technologies pour une percée des énergies viables </a:t>
            </a:r>
            <a:r>
              <a:rPr lang="en-US" sz="2000" dirty="0"/>
              <a:t>(</a:t>
            </a:r>
            <a:r>
              <a:rPr lang="fr-FR" sz="2000" dirty="0"/>
              <a:t>systèmes décentralisés de production et de stockage d'électricité renouvelable </a:t>
            </a:r>
            <a:r>
              <a:rPr lang="en-US" sz="2000" dirty="0"/>
              <a:t>; </a:t>
            </a:r>
            <a:r>
              <a:rPr lang="fr-FR" sz="2000" dirty="0"/>
              <a:t>mobilité électrique ; promotion accélérée de l'efficacité énergétique ; et innovations pour les technologies propres)</a:t>
            </a:r>
            <a:endParaRPr lang="en-US" sz="2000" dirty="0"/>
          </a:p>
          <a:p>
            <a:pPr marL="42863" indent="0" defTabSz="685800">
              <a:buNone/>
            </a:pPr>
            <a:r>
              <a:rPr lang="en-US" sz="2000" dirty="0"/>
              <a:t>II. </a:t>
            </a:r>
            <a:r>
              <a:rPr lang="fr-FR" sz="2000" dirty="0"/>
              <a:t>Démontrer la viabilité de solutions d'atténuation aux impacts systémiques (via les Programmes à impacts transversaux)</a:t>
            </a:r>
            <a:endParaRPr lang="en-US" sz="2000" dirty="0"/>
          </a:p>
          <a:p>
            <a:pPr marL="0" indent="0" defTabSz="685800">
              <a:buNone/>
            </a:pPr>
            <a:r>
              <a:rPr lang="en-US" sz="2000" dirty="0"/>
              <a:t>III. </a:t>
            </a:r>
            <a:r>
              <a:rPr lang="fr-FR" sz="2000" dirty="0"/>
              <a:t>Favoriser des conditions propices à la prise en compte systématique des problèmes d'atténuation dans les stratégies de développement durable (Initiative de renforcement des capacités pour la transparence, contributions déterminées au niveau national, et activités habitantes</a:t>
            </a:r>
            <a:endParaRPr lang="en-US" sz="2000" dirty="0"/>
          </a:p>
          <a:p>
            <a:pPr marL="0" indent="0" defTabSz="685800">
              <a:buFont typeface="Arial" panose="020B0604020202020204" pitchFamily="34" charset="0"/>
              <a:buNone/>
            </a:pPr>
            <a:endParaRPr lang="en-US" sz="2000" dirty="0"/>
          </a:p>
        </p:txBody>
      </p:sp>
      <p:grpSp>
        <p:nvGrpSpPr>
          <p:cNvPr id="9" name="Group 8">
            <a:extLst>
              <a:ext uri="{FF2B5EF4-FFF2-40B4-BE49-F238E27FC236}">
                <a16:creationId xmlns:a16="http://schemas.microsoft.com/office/drawing/2014/main" id="{396DF1A8-F984-44A5-ADD1-0B204BF2DC11}"/>
              </a:ext>
            </a:extLst>
          </p:cNvPr>
          <p:cNvGrpSpPr/>
          <p:nvPr/>
        </p:nvGrpSpPr>
        <p:grpSpPr>
          <a:xfrm>
            <a:off x="6925200" y="5460099"/>
            <a:ext cx="1094952" cy="1198087"/>
            <a:chOff x="178744" y="4572000"/>
            <a:chExt cx="1094952" cy="1198087"/>
          </a:xfrm>
          <a:solidFill>
            <a:schemeClr val="tx1"/>
          </a:solidFill>
        </p:grpSpPr>
        <p:sp>
          <p:nvSpPr>
            <p:cNvPr id="10" name="Rectangle 9">
              <a:extLst>
                <a:ext uri="{FF2B5EF4-FFF2-40B4-BE49-F238E27FC236}">
                  <a16:creationId xmlns:a16="http://schemas.microsoft.com/office/drawing/2014/main" id="{7CF99A62-4411-4E28-94AF-0A5F9B0A52E1}"/>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ort-GEF logo colored NOTAG transparent">
              <a:extLst>
                <a:ext uri="{FF2B5EF4-FFF2-40B4-BE49-F238E27FC236}">
                  <a16:creationId xmlns:a16="http://schemas.microsoft.com/office/drawing/2014/main" id="{CC96457E-1CC2-4044-8C9F-C41D005F711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19869282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7DCA7B4E-DC1F-45B5-BA55-19490BFB254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E72E239-B62C-4C4F-8D25-3DF3FBEF7C89}"/>
              </a:ext>
            </a:extLst>
          </p:cNvPr>
          <p:cNvSpPr>
            <a:spLocks noGrp="1"/>
          </p:cNvSpPr>
          <p:nvPr>
            <p:ph type="title"/>
          </p:nvPr>
        </p:nvSpPr>
        <p:spPr>
          <a:xfrm>
            <a:off x="709448" y="1913950"/>
            <a:ext cx="4204137" cy="1342754"/>
          </a:xfrm>
        </p:spPr>
        <p:txBody>
          <a:bodyPr>
            <a:normAutofit fontScale="90000"/>
          </a:bodyPr>
          <a:lstStyle/>
          <a:p>
            <a:pPr algn="ctr"/>
            <a:r>
              <a:rPr lang="fr-FR" sz="3600" b="1" dirty="0"/>
              <a:t>Domaine d'intervention « dégradation des sols »</a:t>
            </a:r>
            <a:endParaRPr lang="en-US" sz="36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143AE657-23DC-45F8-90C2-03BB08798344}"/>
              </a:ext>
            </a:extLst>
          </p:cNvPr>
          <p:cNvSpPr>
            <a:spLocks noGrp="1"/>
          </p:cNvSpPr>
          <p:nvPr>
            <p:ph idx="1"/>
          </p:nvPr>
        </p:nvSpPr>
        <p:spPr>
          <a:xfrm>
            <a:off x="228600" y="3337139"/>
            <a:ext cx="5455920" cy="2700274"/>
          </a:xfrm>
        </p:spPr>
        <p:txBody>
          <a:bodyPr vert="horz" lIns="68580" tIns="34290" rIns="68580" bIns="34290" rtlCol="0" anchor="ctr">
            <a:normAutofit lnSpcReduction="10000"/>
          </a:bodyPr>
          <a:lstStyle/>
          <a:p>
            <a:pPr marL="84535" indent="0" defTabSz="685800">
              <a:buNone/>
            </a:pPr>
            <a:r>
              <a:rPr lang="en-US" sz="2400" dirty="0">
                <a:latin typeface="+mn-lt"/>
              </a:rPr>
              <a:t>I. </a:t>
            </a:r>
            <a:r>
              <a:rPr lang="fr-FR" sz="2400" dirty="0"/>
              <a:t>Favoriser </a:t>
            </a:r>
            <a:r>
              <a:rPr lang="fr-FR" sz="2400" b="1" dirty="0"/>
              <a:t>l'application sur le terrain </a:t>
            </a:r>
            <a:r>
              <a:rPr lang="fr-FR" sz="2400" dirty="0"/>
              <a:t>de la neutralité en matière de dégradation des sols (NDS)</a:t>
            </a:r>
            <a:endParaRPr lang="en-US" sz="2400" dirty="0">
              <a:latin typeface="+mn-lt"/>
            </a:endParaRPr>
          </a:p>
          <a:p>
            <a:pPr marL="0" indent="0" defTabSz="685800">
              <a:buNone/>
            </a:pPr>
            <a:endParaRPr lang="en-US" sz="2400" dirty="0">
              <a:latin typeface="+mn-lt"/>
            </a:endParaRPr>
          </a:p>
          <a:p>
            <a:pPr marL="0" indent="0" defTabSz="685800">
              <a:buNone/>
            </a:pPr>
            <a:r>
              <a:rPr lang="en-US" sz="2400" dirty="0">
                <a:latin typeface="+mn-lt"/>
              </a:rPr>
              <a:t>II. </a:t>
            </a:r>
            <a:r>
              <a:rPr lang="fr-FR" sz="2400" dirty="0"/>
              <a:t>Créer un </a:t>
            </a:r>
            <a:r>
              <a:rPr lang="fr-FR" sz="2400" b="1" dirty="0"/>
              <a:t>environnement favorisant </a:t>
            </a:r>
            <a:r>
              <a:rPr lang="fr-FR" sz="2400" dirty="0"/>
              <a:t>l'application de la NDS dans le monde, notamment par des activités habitantes au titre de la CNULD</a:t>
            </a:r>
            <a:endParaRPr lang="en-US" sz="2400" dirty="0">
              <a:latin typeface="+mn-lt"/>
            </a:endParaRPr>
          </a:p>
        </p:txBody>
      </p:sp>
      <p:grpSp>
        <p:nvGrpSpPr>
          <p:cNvPr id="9" name="Group 8">
            <a:extLst>
              <a:ext uri="{FF2B5EF4-FFF2-40B4-BE49-F238E27FC236}">
                <a16:creationId xmlns:a16="http://schemas.microsoft.com/office/drawing/2014/main" id="{0E905D6C-B8B0-428A-A365-27F04206232E}"/>
              </a:ext>
            </a:extLst>
          </p:cNvPr>
          <p:cNvGrpSpPr/>
          <p:nvPr/>
        </p:nvGrpSpPr>
        <p:grpSpPr>
          <a:xfrm>
            <a:off x="11097047" y="5659913"/>
            <a:ext cx="1094952" cy="1198087"/>
            <a:chOff x="178744" y="4572000"/>
            <a:chExt cx="1094952" cy="1198087"/>
          </a:xfrm>
        </p:grpSpPr>
        <p:sp>
          <p:nvSpPr>
            <p:cNvPr id="11" name="Rectangle 10">
              <a:extLst>
                <a:ext uri="{FF2B5EF4-FFF2-40B4-BE49-F238E27FC236}">
                  <a16:creationId xmlns:a16="http://schemas.microsoft.com/office/drawing/2014/main" id="{1C72697A-3717-48F9-92C3-E4E1B875982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ort-GEF logo colored NOTAG transparent">
              <a:extLst>
                <a:ext uri="{FF2B5EF4-FFF2-40B4-BE49-F238E27FC236}">
                  <a16:creationId xmlns:a16="http://schemas.microsoft.com/office/drawing/2014/main" id="{F6671049-E226-4B8C-A3F1-0D12FE4360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65305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88ED0B67-9F70-4911-BCBF-7989A9B09DB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0645"/>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9" name="Picture 8">
            <a:extLst>
              <a:ext uri="{FF2B5EF4-FFF2-40B4-BE49-F238E27FC236}">
                <a16:creationId xmlns:a16="http://schemas.microsoft.com/office/drawing/2014/main" id="{559FC2B6-C331-4CC2-84AF-704DCB50813F}"/>
              </a:ext>
            </a:extLst>
          </p:cNvPr>
          <p:cNvPicPr>
            <a:picLocks noChangeAspect="1"/>
          </p:cNvPicPr>
          <p:nvPr/>
        </p:nvPicPr>
        <p:blipFill rotWithShape="1">
          <a:blip r:embed="rId4"/>
          <a:srcRect t="43916" r="-2" b="7809"/>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7"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58DC1D-8DE8-497D-BA58-39705B47BB55}"/>
              </a:ext>
            </a:extLst>
          </p:cNvPr>
          <p:cNvSpPr>
            <a:spLocks noGrp="1"/>
          </p:cNvSpPr>
          <p:nvPr>
            <p:ph type="title"/>
          </p:nvPr>
        </p:nvSpPr>
        <p:spPr>
          <a:xfrm>
            <a:off x="523875" y="365125"/>
            <a:ext cx="10829925" cy="1325563"/>
          </a:xfrm>
        </p:spPr>
        <p:txBody>
          <a:bodyPr vert="horz" lIns="91440" tIns="45720" rIns="91440" bIns="45720" rtlCol="0" anchor="ctr">
            <a:normAutofit fontScale="90000"/>
          </a:bodyPr>
          <a:lstStyle/>
          <a:p>
            <a:pPr algn="ctr"/>
            <a:r>
              <a:rPr lang="en-US" sz="4900" b="1" dirty="0">
                <a:solidFill>
                  <a:schemeClr val="bg1"/>
                </a:solidFill>
              </a:rPr>
              <a:t>Domaine </a:t>
            </a:r>
            <a:r>
              <a:rPr lang="en-US" sz="4900" b="1" dirty="0" err="1">
                <a:solidFill>
                  <a:schemeClr val="bg1"/>
                </a:solidFill>
              </a:rPr>
              <a:t>d'intervention</a:t>
            </a:r>
            <a:r>
              <a:rPr lang="en-US" sz="4900" b="1" dirty="0">
                <a:solidFill>
                  <a:schemeClr val="bg1"/>
                </a:solidFill>
              </a:rPr>
              <a:t> « </a:t>
            </a:r>
            <a:r>
              <a:rPr lang="en-US" sz="4900" b="1" dirty="0" err="1">
                <a:solidFill>
                  <a:schemeClr val="bg1"/>
                </a:solidFill>
              </a:rPr>
              <a:t>eaux</a:t>
            </a:r>
            <a:r>
              <a:rPr lang="en-US" sz="4900" b="1" dirty="0">
                <a:solidFill>
                  <a:schemeClr val="bg1"/>
                </a:solidFill>
              </a:rPr>
              <a:t> </a:t>
            </a:r>
            <a:r>
              <a:rPr lang="en-US" sz="4900" b="1" dirty="0" err="1">
                <a:solidFill>
                  <a:schemeClr val="bg1"/>
                </a:solidFill>
              </a:rPr>
              <a:t>internationales</a:t>
            </a:r>
            <a:r>
              <a:rPr lang="en-US" sz="4900" b="1" dirty="0">
                <a:solidFill>
                  <a:schemeClr val="bg1"/>
                </a:solidFill>
              </a:rPr>
              <a:t> </a:t>
            </a:r>
            <a:r>
              <a:rPr lang="en-US" sz="5400" b="1" dirty="0">
                <a:solidFill>
                  <a:schemeClr val="bg1"/>
                </a:solidFill>
              </a:rPr>
              <a:t>»</a:t>
            </a:r>
            <a:endParaRPr lang="en-US" sz="5400" kern="1200" dirty="0">
              <a:solidFill>
                <a:schemeClr val="bg1"/>
              </a:solidFill>
              <a:latin typeface="+mj-lt"/>
              <a:ea typeface="+mj-ea"/>
              <a:cs typeface="+mj-cs"/>
            </a:endParaRPr>
          </a:p>
        </p:txBody>
      </p:sp>
      <p:sp>
        <p:nvSpPr>
          <p:cNvPr id="10" name="Content Placeholder 2">
            <a:extLst>
              <a:ext uri="{FF2B5EF4-FFF2-40B4-BE49-F238E27FC236}">
                <a16:creationId xmlns:a16="http://schemas.microsoft.com/office/drawing/2014/main" id="{D6602EE5-263A-45F0-9DDC-F4FCFE445536}"/>
              </a:ext>
            </a:extLst>
          </p:cNvPr>
          <p:cNvSpPr txBox="1">
            <a:spLocks/>
          </p:cNvSpPr>
          <p:nvPr/>
        </p:nvSpPr>
        <p:spPr>
          <a:xfrm>
            <a:off x="838200" y="2015406"/>
            <a:ext cx="5097779" cy="40659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400" dirty="0"/>
              <a:t>I. </a:t>
            </a:r>
            <a:r>
              <a:rPr lang="fr-FR" sz="2400" dirty="0"/>
              <a:t>Renforcer les opportunités offertes par </a:t>
            </a:r>
            <a:r>
              <a:rPr lang="fr-FR" sz="2400" b="1" dirty="0"/>
              <a:t>l'économie bleue</a:t>
            </a:r>
            <a:endParaRPr lang="en-US" sz="2400" b="1" dirty="0"/>
          </a:p>
          <a:p>
            <a:pPr marL="0"/>
            <a:endParaRPr lang="en-US" sz="2400" dirty="0"/>
          </a:p>
          <a:p>
            <a:pPr marL="0"/>
            <a:r>
              <a:rPr lang="en-US" sz="2400" dirty="0"/>
              <a:t>II. </a:t>
            </a:r>
            <a:r>
              <a:rPr lang="fr-FR" sz="2400" dirty="0"/>
              <a:t>Améliorer la gouvernance des </a:t>
            </a:r>
            <a:r>
              <a:rPr lang="fr-FR" sz="2400" b="1" dirty="0"/>
              <a:t>zones ne relevant d'aucune juridiction nationale</a:t>
            </a:r>
          </a:p>
          <a:p>
            <a:pPr marL="0"/>
            <a:endParaRPr lang="en-US" sz="2400" dirty="0"/>
          </a:p>
          <a:p>
            <a:pPr marL="0"/>
            <a:r>
              <a:rPr lang="en-US" sz="2400" dirty="0"/>
              <a:t>II. </a:t>
            </a:r>
            <a:r>
              <a:rPr lang="fr-FR" sz="2400" dirty="0"/>
              <a:t>Renforcer la sécurité en matière d'eau dans les </a:t>
            </a:r>
            <a:r>
              <a:rPr lang="fr-FR" sz="2400" b="1" dirty="0"/>
              <a:t>écosystèmes dulcicoles</a:t>
            </a:r>
            <a:endParaRPr lang="en-US" sz="2400" b="1" dirty="0"/>
          </a:p>
          <a:p>
            <a:pPr marL="0"/>
            <a:endParaRPr lang="en-US" sz="2400" dirty="0"/>
          </a:p>
        </p:txBody>
      </p:sp>
      <p:grpSp>
        <p:nvGrpSpPr>
          <p:cNvPr id="11" name="Group 10">
            <a:extLst>
              <a:ext uri="{FF2B5EF4-FFF2-40B4-BE49-F238E27FC236}">
                <a16:creationId xmlns:a16="http://schemas.microsoft.com/office/drawing/2014/main" id="{AAE2FA03-DB44-46A7-917E-369E2FD9E679}"/>
              </a:ext>
            </a:extLst>
          </p:cNvPr>
          <p:cNvGrpSpPr/>
          <p:nvPr/>
        </p:nvGrpSpPr>
        <p:grpSpPr>
          <a:xfrm>
            <a:off x="0" y="5659913"/>
            <a:ext cx="1094952" cy="1198087"/>
            <a:chOff x="178744" y="4572000"/>
            <a:chExt cx="1094952" cy="1198087"/>
          </a:xfrm>
          <a:solidFill>
            <a:schemeClr val="tx1"/>
          </a:solidFill>
        </p:grpSpPr>
        <p:sp>
          <p:nvSpPr>
            <p:cNvPr id="12" name="Rectangle 11">
              <a:extLst>
                <a:ext uri="{FF2B5EF4-FFF2-40B4-BE49-F238E27FC236}">
                  <a16:creationId xmlns:a16="http://schemas.microsoft.com/office/drawing/2014/main" id="{8CC118B6-1E0D-43D6-86E5-2FE4E5E75E3B}"/>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ort-GEF logo colored NOTAG transparent">
              <a:extLst>
                <a:ext uri="{FF2B5EF4-FFF2-40B4-BE49-F238E27FC236}">
                  <a16:creationId xmlns:a16="http://schemas.microsoft.com/office/drawing/2014/main" id="{3412656E-89ED-411C-93F4-A0F31FE94A6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16484403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13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43895-C614-4555-8FEC-E73E549F1116}"/>
              </a:ext>
            </a:extLst>
          </p:cNvPr>
          <p:cNvSpPr>
            <a:spLocks noGrp="1"/>
          </p:cNvSpPr>
          <p:nvPr>
            <p:ph type="title"/>
          </p:nvPr>
        </p:nvSpPr>
        <p:spPr>
          <a:xfrm>
            <a:off x="71769" y="4741528"/>
            <a:ext cx="7058306" cy="1625210"/>
          </a:xfrm>
        </p:spPr>
        <p:txBody>
          <a:bodyPr vert="horz" lIns="91440" tIns="45720" rIns="91440" bIns="45720" rtlCol="0" anchor="ctr">
            <a:normAutofit/>
          </a:bodyPr>
          <a:lstStyle/>
          <a:p>
            <a:pPr algn="ctr"/>
            <a:r>
              <a:rPr lang="fr-FR" sz="3500" b="1" dirty="0">
                <a:solidFill>
                  <a:srgbClr val="FFFFFF"/>
                </a:solidFill>
              </a:rPr>
              <a:t>Domaine d'intervention </a:t>
            </a:r>
            <a:br>
              <a:rPr lang="fr-FR" sz="3500" b="1" dirty="0">
                <a:solidFill>
                  <a:srgbClr val="FFFFFF"/>
                </a:solidFill>
              </a:rPr>
            </a:br>
            <a:r>
              <a:rPr lang="fr-FR" sz="3500" b="1" dirty="0">
                <a:solidFill>
                  <a:srgbClr val="FFFFFF"/>
                </a:solidFill>
              </a:rPr>
              <a:t>« substances chimiques et déchets »</a:t>
            </a:r>
            <a:endParaRPr lang="en-US" sz="3500" dirty="0">
              <a:solidFill>
                <a:srgbClr val="FFFFFF"/>
              </a:solidFill>
            </a:endParaRPr>
          </a:p>
        </p:txBody>
      </p:sp>
      <p:pic>
        <p:nvPicPr>
          <p:cNvPr id="4" name="Content Placeholder 4">
            <a:extLst>
              <a:ext uri="{FF2B5EF4-FFF2-40B4-BE49-F238E27FC236}">
                <a16:creationId xmlns:a16="http://schemas.microsoft.com/office/drawing/2014/main" id="{86DC62F1-7122-40F1-B3F1-9A0FD8DAE2A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493"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83E716-20C6-4728-9107-62E812160169}"/>
              </a:ext>
            </a:extLst>
          </p:cNvPr>
          <p:cNvSpPr txBox="1">
            <a:spLocks/>
          </p:cNvSpPr>
          <p:nvPr/>
        </p:nvSpPr>
        <p:spPr>
          <a:xfrm>
            <a:off x="8240863" y="1002818"/>
            <a:ext cx="3962400"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200" dirty="0">
                <a:solidFill>
                  <a:srgbClr val="FFFFFF"/>
                </a:solidFill>
              </a:rPr>
              <a:t>I. </a:t>
            </a:r>
            <a:r>
              <a:rPr lang="en-US" sz="2200" dirty="0" err="1">
                <a:solidFill>
                  <a:srgbClr val="FFFFFF"/>
                </a:solidFill>
              </a:rPr>
              <a:t>Produits</a:t>
            </a:r>
            <a:r>
              <a:rPr lang="en-US" sz="2200" dirty="0">
                <a:solidFill>
                  <a:srgbClr val="FFFFFF"/>
                </a:solidFill>
              </a:rPr>
              <a:t> </a:t>
            </a:r>
            <a:r>
              <a:rPr lang="en-US" sz="2200" dirty="0" err="1">
                <a:solidFill>
                  <a:srgbClr val="FFFFFF"/>
                </a:solidFill>
              </a:rPr>
              <a:t>chimiques</a:t>
            </a:r>
            <a:r>
              <a:rPr lang="en-US" sz="2200" dirty="0">
                <a:solidFill>
                  <a:srgbClr val="FFFFFF"/>
                </a:solidFill>
              </a:rPr>
              <a:t> </a:t>
            </a:r>
            <a:r>
              <a:rPr lang="en-US" sz="2200" b="1" dirty="0" err="1">
                <a:solidFill>
                  <a:srgbClr val="FFFFFF"/>
                </a:solidFill>
              </a:rPr>
              <a:t>industriels</a:t>
            </a:r>
            <a:endParaRPr lang="en-US" sz="2200" dirty="0">
              <a:solidFill>
                <a:srgbClr val="FFFFFF"/>
              </a:solidFill>
            </a:endParaRPr>
          </a:p>
          <a:p>
            <a:pPr marL="0"/>
            <a:endParaRPr lang="en-US" sz="2200" dirty="0">
              <a:solidFill>
                <a:srgbClr val="FFFFFF"/>
              </a:solidFill>
            </a:endParaRPr>
          </a:p>
          <a:p>
            <a:pPr marL="0"/>
            <a:r>
              <a:rPr lang="en-US" sz="2200" dirty="0">
                <a:solidFill>
                  <a:srgbClr val="FFFFFF"/>
                </a:solidFill>
              </a:rPr>
              <a:t>II. </a:t>
            </a:r>
            <a:r>
              <a:rPr lang="en-US" sz="2200" dirty="0" err="1">
                <a:solidFill>
                  <a:srgbClr val="FFFFFF"/>
                </a:solidFill>
              </a:rPr>
              <a:t>Produits</a:t>
            </a:r>
            <a:r>
              <a:rPr lang="en-US" sz="2200" dirty="0">
                <a:solidFill>
                  <a:srgbClr val="FFFFFF"/>
                </a:solidFill>
              </a:rPr>
              <a:t> </a:t>
            </a:r>
            <a:r>
              <a:rPr lang="en-US" sz="2200" dirty="0" err="1">
                <a:solidFill>
                  <a:srgbClr val="FFFFFF"/>
                </a:solidFill>
              </a:rPr>
              <a:t>chimiques</a:t>
            </a:r>
            <a:r>
              <a:rPr lang="en-US" sz="2200" dirty="0">
                <a:solidFill>
                  <a:srgbClr val="FFFFFF"/>
                </a:solidFill>
              </a:rPr>
              <a:t>  </a:t>
            </a:r>
            <a:r>
              <a:rPr lang="en-US" sz="2200" b="1" dirty="0" err="1">
                <a:solidFill>
                  <a:srgbClr val="FFFFFF"/>
                </a:solidFill>
              </a:rPr>
              <a:t>agricoles</a:t>
            </a:r>
            <a:endParaRPr lang="en-US" sz="2200" dirty="0">
              <a:solidFill>
                <a:srgbClr val="FFFFFF"/>
              </a:solidFill>
            </a:endParaRPr>
          </a:p>
          <a:p>
            <a:pPr marL="0"/>
            <a:endParaRPr lang="en-US" sz="2200" dirty="0">
              <a:solidFill>
                <a:srgbClr val="FFFFFF"/>
              </a:solidFill>
            </a:endParaRPr>
          </a:p>
          <a:p>
            <a:pPr marL="0"/>
            <a:r>
              <a:rPr lang="en-US" sz="2200" dirty="0">
                <a:solidFill>
                  <a:srgbClr val="FFFFFF"/>
                </a:solidFill>
              </a:rPr>
              <a:t>III. </a:t>
            </a:r>
            <a:r>
              <a:rPr lang="fr-FR" sz="2200" dirty="0">
                <a:solidFill>
                  <a:srgbClr val="FFFFFF"/>
                </a:solidFill>
              </a:rPr>
              <a:t>Programme</a:t>
            </a:r>
            <a:r>
              <a:rPr lang="fr-FR" sz="2200" b="1" dirty="0">
                <a:solidFill>
                  <a:srgbClr val="FFFFFF"/>
                </a:solidFill>
              </a:rPr>
              <a:t> à l’appui des PEID et PMA</a:t>
            </a:r>
            <a:r>
              <a:rPr lang="en-US" sz="2200" dirty="0">
                <a:solidFill>
                  <a:srgbClr val="FFFFFF"/>
                </a:solidFill>
              </a:rPr>
              <a:t> - </a:t>
            </a:r>
            <a:r>
              <a:rPr lang="fr-FR" sz="2200" dirty="0">
                <a:solidFill>
                  <a:srgbClr val="FFFFFF"/>
                </a:solidFill>
              </a:rPr>
              <a:t>Pays les moins   avancés et Petits États    insulaires en développement</a:t>
            </a:r>
            <a:endParaRPr lang="en-US" sz="2200" dirty="0">
              <a:solidFill>
                <a:srgbClr val="FFFFFF"/>
              </a:solidFill>
            </a:endParaRPr>
          </a:p>
          <a:p>
            <a:pPr marL="0"/>
            <a:endParaRPr lang="en-US" sz="2200" dirty="0">
              <a:solidFill>
                <a:srgbClr val="FFFFFF"/>
              </a:solidFill>
            </a:endParaRPr>
          </a:p>
          <a:p>
            <a:pPr marL="0"/>
            <a:r>
              <a:rPr lang="en-US" sz="2200" dirty="0">
                <a:solidFill>
                  <a:srgbClr val="FFFFFF"/>
                </a:solidFill>
              </a:rPr>
              <a:t>IV. </a:t>
            </a:r>
            <a:r>
              <a:rPr lang="en-US" sz="2200" b="1" dirty="0" err="1">
                <a:solidFill>
                  <a:srgbClr val="FFFFFF"/>
                </a:solidFill>
              </a:rPr>
              <a:t>Activités</a:t>
            </a:r>
            <a:r>
              <a:rPr lang="en-US" sz="2200" b="1" dirty="0">
                <a:solidFill>
                  <a:srgbClr val="FFFFFF"/>
                </a:solidFill>
              </a:rPr>
              <a:t> </a:t>
            </a:r>
            <a:r>
              <a:rPr lang="en-US" sz="2200" b="1" dirty="0" err="1">
                <a:solidFill>
                  <a:srgbClr val="FFFFFF"/>
                </a:solidFill>
              </a:rPr>
              <a:t>habitantes</a:t>
            </a:r>
            <a:endParaRPr lang="en-US" sz="2200" b="1" dirty="0">
              <a:solidFill>
                <a:srgbClr val="FFFFFF"/>
              </a:solidFill>
            </a:endParaRPr>
          </a:p>
          <a:p>
            <a:pPr marL="0"/>
            <a:endParaRPr lang="en-US" sz="2400" dirty="0">
              <a:solidFill>
                <a:srgbClr val="FFFFFF"/>
              </a:solidFill>
            </a:endParaRPr>
          </a:p>
        </p:txBody>
      </p:sp>
      <p:grpSp>
        <p:nvGrpSpPr>
          <p:cNvPr id="8" name="Group 7">
            <a:extLst>
              <a:ext uri="{FF2B5EF4-FFF2-40B4-BE49-F238E27FC236}">
                <a16:creationId xmlns:a16="http://schemas.microsoft.com/office/drawing/2014/main" id="{501292B7-4A1F-434A-904C-EA635BEF07AF}"/>
              </a:ext>
            </a:extLst>
          </p:cNvPr>
          <p:cNvGrpSpPr/>
          <p:nvPr/>
        </p:nvGrpSpPr>
        <p:grpSpPr>
          <a:xfrm>
            <a:off x="10847115" y="5338179"/>
            <a:ext cx="1094952" cy="1198087"/>
            <a:chOff x="178744" y="4572000"/>
            <a:chExt cx="1094952" cy="1198087"/>
          </a:xfrm>
        </p:grpSpPr>
        <p:sp>
          <p:nvSpPr>
            <p:cNvPr id="11" name="Rectangle 10">
              <a:extLst>
                <a:ext uri="{FF2B5EF4-FFF2-40B4-BE49-F238E27FC236}">
                  <a16:creationId xmlns:a16="http://schemas.microsoft.com/office/drawing/2014/main" id="{5AF4BCB3-DA7C-4CD8-AE3E-60A0F42A1CD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ort-GEF logo colored NOTAG transparent">
              <a:extLst>
                <a:ext uri="{FF2B5EF4-FFF2-40B4-BE49-F238E27FC236}">
                  <a16:creationId xmlns:a16="http://schemas.microsoft.com/office/drawing/2014/main" id="{0B2DC6EE-C1C8-49E3-8AE6-804DB897AB6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84009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6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A5415F-4224-4D83-A29B-75A60A389F32}"/>
              </a:ext>
            </a:extLst>
          </p:cNvPr>
          <p:cNvSpPr>
            <a:spLocks noGrp="1"/>
          </p:cNvSpPr>
          <p:nvPr>
            <p:ph type="title"/>
          </p:nvPr>
        </p:nvSpPr>
        <p:spPr>
          <a:xfrm>
            <a:off x="-728346" y="4741528"/>
            <a:ext cx="8066574" cy="1625210"/>
          </a:xfrm>
        </p:spPr>
        <p:txBody>
          <a:bodyPr>
            <a:normAutofit/>
          </a:bodyPr>
          <a:lstStyle/>
          <a:p>
            <a:pPr algn="ctr"/>
            <a:r>
              <a:rPr lang="en-US" b="1" dirty="0" err="1">
                <a:solidFill>
                  <a:srgbClr val="FFFFFF"/>
                </a:solidFill>
              </a:rPr>
              <a:t>Programmes</a:t>
            </a:r>
            <a:r>
              <a:rPr lang="en-US" b="1" dirty="0">
                <a:solidFill>
                  <a:srgbClr val="FFFFFF"/>
                </a:solidFill>
              </a:rPr>
              <a:t> à impacts </a:t>
            </a:r>
            <a:r>
              <a:rPr lang="en-US" b="1" dirty="0" err="1">
                <a:solidFill>
                  <a:srgbClr val="FFFFFF"/>
                </a:solidFill>
              </a:rPr>
              <a:t>transversaux</a:t>
            </a:r>
            <a:endParaRPr lang="en-US" dirty="0">
              <a:solidFill>
                <a:srgbClr val="FFFFFF"/>
              </a:solidFill>
            </a:endParaRPr>
          </a:p>
        </p:txBody>
      </p:sp>
      <p:pic>
        <p:nvPicPr>
          <p:cNvPr id="5" name="Content Placeholder 6">
            <a:extLst>
              <a:ext uri="{FF2B5EF4-FFF2-40B4-BE49-F238E27FC236}">
                <a16:creationId xmlns:a16="http://schemas.microsoft.com/office/drawing/2014/main" id="{4B7BAB64-524F-4F14-A853-01FB0B35F539}"/>
              </a:ext>
            </a:extLst>
          </p:cNvPr>
          <p:cNvPicPr>
            <a:picLocks noChangeAspect="1"/>
          </p:cNvPicPr>
          <p:nvPr/>
        </p:nvPicPr>
        <p:blipFill rotWithShape="1">
          <a:blip r:embed="rId3"/>
          <a:srcRect l="330" r="-2" b="-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5">
            <a:extLst>
              <a:ext uri="{FF2B5EF4-FFF2-40B4-BE49-F238E27FC236}">
                <a16:creationId xmlns:a16="http://schemas.microsoft.com/office/drawing/2014/main" id="{B94D4D6E-2AA3-4220-9D44-88CED3F445B4}"/>
              </a:ext>
            </a:extLst>
          </p:cNvPr>
          <p:cNvSpPr>
            <a:spLocks noGrp="1"/>
          </p:cNvSpPr>
          <p:nvPr>
            <p:ph idx="1"/>
          </p:nvPr>
        </p:nvSpPr>
        <p:spPr>
          <a:xfrm>
            <a:off x="7711441" y="917725"/>
            <a:ext cx="3962400" cy="4852362"/>
          </a:xfrm>
        </p:spPr>
        <p:txBody>
          <a:bodyPr anchor="ctr">
            <a:normAutofit/>
          </a:bodyPr>
          <a:lstStyle/>
          <a:p>
            <a:pPr marL="642938" indent="-642938">
              <a:buAutoNum type="romanUcPeriod"/>
            </a:pPr>
            <a:r>
              <a:rPr lang="fr-FR" sz="2400" dirty="0">
                <a:solidFill>
                  <a:srgbClr val="FFFFFF"/>
                </a:solidFill>
              </a:rPr>
              <a:t>S'attaquer aux facteurs de dégradation et promouvoir des changements systémiques</a:t>
            </a:r>
            <a:r>
              <a:rPr lang="en-US" sz="2400" dirty="0">
                <a:solidFill>
                  <a:srgbClr val="FFFFFF"/>
                </a:solidFill>
              </a:rPr>
              <a:t> </a:t>
            </a:r>
          </a:p>
          <a:p>
            <a:pPr marL="642938" indent="-642938">
              <a:buAutoNum type="romanUcPeriod"/>
            </a:pPr>
            <a:r>
              <a:rPr lang="fr-FR" sz="2400" dirty="0">
                <a:solidFill>
                  <a:srgbClr val="FFFFFF"/>
                </a:solidFill>
              </a:rPr>
              <a:t>Avoir des impacts et des résultats </a:t>
            </a:r>
            <a:r>
              <a:rPr lang="fr-FR" sz="2400" dirty="0" err="1">
                <a:solidFill>
                  <a:srgbClr val="FFFFFF"/>
                </a:solidFill>
              </a:rPr>
              <a:t>transsectoriels</a:t>
            </a:r>
            <a:r>
              <a:rPr lang="en-US" sz="2400" dirty="0">
                <a:solidFill>
                  <a:srgbClr val="FFFFFF"/>
                </a:solidFill>
              </a:rPr>
              <a:t> </a:t>
            </a:r>
          </a:p>
          <a:p>
            <a:pPr marL="642938" indent="-642938">
              <a:buAutoNum type="romanUcPeriod"/>
            </a:pPr>
            <a:r>
              <a:rPr lang="en-US" sz="2400" dirty="0">
                <a:solidFill>
                  <a:srgbClr val="FFFFFF"/>
                </a:solidFill>
              </a:rPr>
              <a:t>Libre </a:t>
            </a:r>
            <a:r>
              <a:rPr lang="en-US" sz="2400" dirty="0" err="1">
                <a:solidFill>
                  <a:srgbClr val="FFFFFF"/>
                </a:solidFill>
              </a:rPr>
              <a:t>accès</a:t>
            </a:r>
            <a:r>
              <a:rPr lang="en-US" sz="2400" dirty="0">
                <a:solidFill>
                  <a:srgbClr val="FFFFFF"/>
                </a:solidFill>
              </a:rPr>
              <a:t>, </a:t>
            </a:r>
            <a:r>
              <a:rPr lang="en-US" sz="2400" dirty="0" err="1">
                <a:solidFill>
                  <a:srgbClr val="FFFFFF"/>
                </a:solidFill>
              </a:rPr>
              <a:t>mais</a:t>
            </a:r>
            <a:r>
              <a:rPr lang="en-US" sz="2400" dirty="0">
                <a:solidFill>
                  <a:srgbClr val="FFFFFF"/>
                </a:solidFill>
              </a:rPr>
              <a:t> collaboration active avec des pays </a:t>
            </a:r>
            <a:r>
              <a:rPr lang="en-US" sz="2400" dirty="0" err="1">
                <a:solidFill>
                  <a:srgbClr val="FFFFFF"/>
                </a:solidFill>
              </a:rPr>
              <a:t>clés</a:t>
            </a:r>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p:txBody>
      </p:sp>
      <p:grpSp>
        <p:nvGrpSpPr>
          <p:cNvPr id="9" name="Group 8">
            <a:extLst>
              <a:ext uri="{FF2B5EF4-FFF2-40B4-BE49-F238E27FC236}">
                <a16:creationId xmlns:a16="http://schemas.microsoft.com/office/drawing/2014/main" id="{8F0BD3E5-D553-46F5-A90C-DF00771EB07F}"/>
              </a:ext>
            </a:extLst>
          </p:cNvPr>
          <p:cNvGrpSpPr/>
          <p:nvPr/>
        </p:nvGrpSpPr>
        <p:grpSpPr>
          <a:xfrm>
            <a:off x="10847115" y="5338179"/>
            <a:ext cx="1094952" cy="1198087"/>
            <a:chOff x="178744" y="4572000"/>
            <a:chExt cx="1094952" cy="1198087"/>
          </a:xfrm>
        </p:grpSpPr>
        <p:sp>
          <p:nvSpPr>
            <p:cNvPr id="11" name="Rectangle 10">
              <a:extLst>
                <a:ext uri="{FF2B5EF4-FFF2-40B4-BE49-F238E27FC236}">
                  <a16:creationId xmlns:a16="http://schemas.microsoft.com/office/drawing/2014/main" id="{9ECD1D0D-5C11-47E8-A696-E642E74A189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ort-GEF logo colored NOTAG transparent">
              <a:extLst>
                <a:ext uri="{FF2B5EF4-FFF2-40B4-BE49-F238E27FC236}">
                  <a16:creationId xmlns:a16="http://schemas.microsoft.com/office/drawing/2014/main" id="{0EE199A9-AA22-463C-871E-E6CD7BC563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630248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3932</TotalTime>
  <Words>5685</Words>
  <Application>Microsoft Office PowerPoint</Application>
  <PresentationFormat>Widescreen</PresentationFormat>
  <Paragraphs>305</Paragraphs>
  <Slides>26</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MS Mincho</vt:lpstr>
      <vt:lpstr>ＭＳ Ｐゴシック</vt:lpstr>
      <vt:lpstr>Angsana New</vt:lpstr>
      <vt:lpstr>Arial</vt:lpstr>
      <vt:lpstr>Arial Black</vt:lpstr>
      <vt:lpstr>Calibri</vt:lpstr>
      <vt:lpstr>Calibri Light</vt:lpstr>
      <vt:lpstr>Times New Roman</vt:lpstr>
      <vt:lpstr>Wingdings</vt:lpstr>
      <vt:lpstr>Office Theme</vt:lpstr>
      <vt:lpstr>5_Office Theme</vt:lpstr>
      <vt:lpstr>1_Office Theme</vt:lpstr>
      <vt:lpstr>Rendre opérationnelles les orientations de programmation de FEM-7</vt:lpstr>
      <vt:lpstr>Cadre de résultats de la programmation de FEM-7</vt:lpstr>
      <vt:lpstr>GEF-7 Targets</vt:lpstr>
      <vt:lpstr>Domaine d'intervention  « diversité biologique »</vt:lpstr>
      <vt:lpstr>Domaine d'intervention          « changements climatiques » (atténuation)</vt:lpstr>
      <vt:lpstr>Domaine d'intervention « dégradation des sols »</vt:lpstr>
      <vt:lpstr>Domaine d'intervention « eaux internationales »</vt:lpstr>
      <vt:lpstr>Domaine d'intervention  « substances chimiques et déchets »</vt:lpstr>
      <vt:lpstr>Programmes à impacts transversaux</vt:lpstr>
      <vt:lpstr>Systèmes alimentaires, utilisation des terres et restauration Promouvoir une transformation profonde  vers une « viabilité à long terme »</vt:lpstr>
      <vt:lpstr>Stratégie pendant FEM-7 pour le programme  « systèmes alimentaires, utilisation des terres et restauration »</vt:lpstr>
      <vt:lpstr>Espaces géographiques spatialement explicites  - Éléments concrets établissant les menaces sur l'environnement (déforestation induite par les cultures de produits de base, systèmes agricoles non viables, etc.)  - Éléments concrets établissant l'existence d'un engagement à promouvoir des chaînes d'approvisionnement ou de valeur viables à long terme  - Potentiel d'application d'une approche globale de l'utilisation des terres – associant production, préservation et restauration à grande échelle</vt:lpstr>
      <vt:lpstr>Chaîne d'approvisionnement/de valeur existante</vt:lpstr>
      <vt:lpstr>Le Programme à impacts transversaux  « villes durables » pendant FEM-7 </vt:lpstr>
      <vt:lpstr>PowerPoint Presentation</vt:lpstr>
      <vt:lpstr>NOTRE APPROCHE PENDANT PENDANT FEM-7 dans le prolongement de FEM-6</vt:lpstr>
      <vt:lpstr>Priorités d'investissement pendant FEM-7</vt:lpstr>
      <vt:lpstr>Principaux effets positifs sur l'environnement mondial du Programme à impacts transversaux « villes durables » pendant FEM-7</vt:lpstr>
      <vt:lpstr>Gestion durable des forêts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Operationalizing the GEF7 Programming Directions</dc:title>
  <dc:creator>Steffen Cole Brandstrup Hansen</dc:creator>
  <cp:lastModifiedBy>Robert T. Schreiber</cp:lastModifiedBy>
  <cp:revision>138</cp:revision>
  <cp:lastPrinted>2018-10-06T20:19:28Z</cp:lastPrinted>
  <dcterms:created xsi:type="dcterms:W3CDTF">2018-06-17T16:52:42Z</dcterms:created>
  <dcterms:modified xsi:type="dcterms:W3CDTF">2019-02-12T15:28:45Z</dcterms:modified>
</cp:coreProperties>
</file>