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0" r:id="rId1"/>
  </p:sldMasterIdLst>
  <p:notesMasterIdLst>
    <p:notesMasterId r:id="rId23"/>
  </p:notesMasterIdLst>
  <p:handoutMasterIdLst>
    <p:handoutMasterId r:id="rId24"/>
  </p:handoutMasterIdLst>
  <p:sldIdLst>
    <p:sldId id="318" r:id="rId2"/>
    <p:sldId id="321" r:id="rId3"/>
    <p:sldId id="330" r:id="rId4"/>
    <p:sldId id="331" r:id="rId5"/>
    <p:sldId id="322" r:id="rId6"/>
    <p:sldId id="324" r:id="rId7"/>
    <p:sldId id="327" r:id="rId8"/>
    <p:sldId id="325" r:id="rId9"/>
    <p:sldId id="328" r:id="rId10"/>
    <p:sldId id="334" r:id="rId11"/>
    <p:sldId id="346" r:id="rId12"/>
    <p:sldId id="336" r:id="rId13"/>
    <p:sldId id="337" r:id="rId14"/>
    <p:sldId id="338" r:id="rId15"/>
    <p:sldId id="339" r:id="rId16"/>
    <p:sldId id="340" r:id="rId17"/>
    <p:sldId id="341" r:id="rId18"/>
    <p:sldId id="343" r:id="rId19"/>
    <p:sldId id="342" r:id="rId20"/>
    <p:sldId id="344" r:id="rId21"/>
    <p:sldId id="319" r:id="rId22"/>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CE3E71"/>
    <a:srgbClr val="502800"/>
    <a:srgbClr val="3A1D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80898" autoAdjust="0"/>
  </p:normalViewPr>
  <p:slideViewPr>
    <p:cSldViewPr>
      <p:cViewPr varScale="1">
        <p:scale>
          <a:sx n="74" d="100"/>
          <a:sy n="74" d="100"/>
        </p:scale>
        <p:origin x="186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5138"/>
          </a:xfrm>
          <a:prstGeom prst="rect">
            <a:avLst/>
          </a:prstGeom>
        </p:spPr>
        <p:txBody>
          <a:bodyPr vert="horz" lIns="91440" tIns="45720" rIns="91440" bIns="45720" rtlCol="0"/>
          <a:lstStyle>
            <a:lvl1pPr algn="r">
              <a:defRPr sz="1200"/>
            </a:lvl1pPr>
          </a:lstStyle>
          <a:p>
            <a:fld id="{71C5923F-CDCB-4375-B0A0-9A8D8747EC06}" type="datetimeFigureOut">
              <a:rPr lang="en-US" smtClean="0"/>
              <a:pPr/>
              <a:t>4/15/2015</a:t>
            </a:fld>
            <a:endParaRPr lang="es-ES"/>
          </a:p>
        </p:txBody>
      </p:sp>
      <p:sp>
        <p:nvSpPr>
          <p:cNvPr id="4" name="Footer Placeholder 3"/>
          <p:cNvSpPr>
            <a:spLocks noGrp="1"/>
          </p:cNvSpPr>
          <p:nvPr>
            <p:ph type="ftr" sz="quarter" idx="2"/>
          </p:nvPr>
        </p:nvSpPr>
        <p:spPr>
          <a:xfrm>
            <a:off x="0" y="8829675"/>
            <a:ext cx="2982119"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675"/>
            <a:ext cx="2982119" cy="465138"/>
          </a:xfrm>
          <a:prstGeom prst="rect">
            <a:avLst/>
          </a:prstGeom>
        </p:spPr>
        <p:txBody>
          <a:bodyPr vert="horz" lIns="91440" tIns="45720" rIns="91440" bIns="45720" rtlCol="0" anchor="b"/>
          <a:lstStyle>
            <a:lvl1pPr algn="r">
              <a:defRPr sz="1200"/>
            </a:lvl1pPr>
          </a:lstStyle>
          <a:p>
            <a:fld id="{D4C2E273-9DCF-4B90-9A07-A0F8361B40B0}" type="slidenum">
              <a:rPr lang="en-US" smtClean="0"/>
              <a:pPr/>
              <a:t>‹#›</a:t>
            </a:fld>
            <a:endParaRPr lang="es-ES"/>
          </a:p>
        </p:txBody>
      </p:sp>
    </p:spTree>
    <p:extLst>
      <p:ext uri="{BB962C8B-B14F-4D97-AF65-F5344CB8AC3E}">
        <p14:creationId xmlns:p14="http://schemas.microsoft.com/office/powerpoint/2010/main" val="3574604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8102" y="0"/>
            <a:ext cx="2982119" cy="464820"/>
          </a:xfrm>
          <a:prstGeom prst="rect">
            <a:avLst/>
          </a:prstGeom>
        </p:spPr>
        <p:txBody>
          <a:bodyPr vert="horz" lIns="91440" tIns="45720" rIns="91440" bIns="45720" rtlCol="0"/>
          <a:lstStyle>
            <a:lvl1pPr algn="r">
              <a:defRPr sz="1200"/>
            </a:lvl1pPr>
          </a:lstStyle>
          <a:p>
            <a:fld id="{6DD93D3D-F4F0-4BDD-B23A-14BA18E8321C}" type="datetimeFigureOut">
              <a:rPr lang="en-US" smtClean="0"/>
              <a:pPr/>
              <a:t>4/15/2015</a:t>
            </a:fld>
            <a:endParaRPr lang="es-ES"/>
          </a:p>
        </p:txBody>
      </p:sp>
      <p:sp>
        <p:nvSpPr>
          <p:cNvPr id="4" name="Slide Image Placeholder 3"/>
          <p:cNvSpPr>
            <a:spLocks noGrp="1" noRot="1" noChangeAspect="1"/>
          </p:cNvSpPr>
          <p:nvPr>
            <p:ph type="sldImg" idx="2"/>
          </p:nvPr>
        </p:nvSpPr>
        <p:spPr>
          <a:xfrm>
            <a:off x="1117600" y="696913"/>
            <a:ext cx="4646613"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lIns="91440" tIns="45720" rIns="91440" bIns="45720" rtlCol="0" anchor="b"/>
          <a:lstStyle>
            <a:lvl1pPr algn="r">
              <a:defRPr sz="1200"/>
            </a:lvl1pPr>
          </a:lstStyle>
          <a:p>
            <a:fld id="{9DDEBFD1-F3B3-4A97-90B3-3F7E3AAC34AF}" type="slidenum">
              <a:rPr lang="en-US" smtClean="0"/>
              <a:pPr/>
              <a:t>‹#›</a:t>
            </a:fld>
            <a:endParaRPr lang="es-ES"/>
          </a:p>
        </p:txBody>
      </p:sp>
    </p:spTree>
    <p:extLst>
      <p:ext uri="{BB962C8B-B14F-4D97-AF65-F5344CB8AC3E}">
        <p14:creationId xmlns:p14="http://schemas.microsoft.com/office/powerpoint/2010/main" val="920504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a:t>
            </a:fld>
            <a:endParaRPr lang="es-ES"/>
          </a:p>
        </p:txBody>
      </p:sp>
    </p:spTree>
    <p:extLst>
      <p:ext uri="{BB962C8B-B14F-4D97-AF65-F5344CB8AC3E}">
        <p14:creationId xmlns:p14="http://schemas.microsoft.com/office/powerpoint/2010/main" val="2899327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C832083-DC8D-4F7C-A849-521930E02635}" type="slidenum">
              <a:rPr lang="en-US"/>
              <a:pPr fontAlgn="base">
                <a:spcBef>
                  <a:spcPct val="0"/>
                </a:spcBef>
                <a:spcAft>
                  <a:spcPct val="0"/>
                </a:spcAft>
              </a:pPr>
              <a:t>4</a:t>
            </a:fld>
            <a:endParaRPr lang="es-ES"/>
          </a:p>
        </p:txBody>
      </p:sp>
    </p:spTree>
    <p:extLst>
      <p:ext uri="{BB962C8B-B14F-4D97-AF65-F5344CB8AC3E}">
        <p14:creationId xmlns:p14="http://schemas.microsoft.com/office/powerpoint/2010/main" val="176185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Evaluación independiente del </a:t>
            </a:r>
            <a:r>
              <a:rPr lang="en-US" dirty="0" smtClean="0"/>
              <a:t>GEF</a:t>
            </a:r>
            <a:r>
              <a:rPr dirty="0" smtClean="0"/>
              <a:t> La función principal de la OEI es evaluar en forma independiente la eficiencia, eficacia, aplicabilidad, impacto y sostenibilidad del </a:t>
            </a:r>
            <a:r>
              <a:rPr lang="en-US" dirty="0" smtClean="0"/>
              <a:t>GEF</a:t>
            </a:r>
            <a:r>
              <a:rPr dirty="0" smtClean="0"/>
              <a:t>. </a:t>
            </a:r>
          </a:p>
          <a:p>
            <a:r>
              <a:rPr dirty="0" smtClean="0"/>
              <a:t>Función normativa: La OEI establece normas mínimas para el seguimiento y la evaluación dentro del </a:t>
            </a:r>
            <a:r>
              <a:rPr lang="en-US" dirty="0" smtClean="0"/>
              <a:t>GEF</a:t>
            </a:r>
            <a:r>
              <a:rPr dirty="0" smtClean="0"/>
              <a:t> a fin de asegurar una mejor medición uniforme de los resultados del </a:t>
            </a:r>
            <a:r>
              <a:rPr lang="en-US" dirty="0" smtClean="0"/>
              <a:t>GEF</a:t>
            </a:r>
            <a:r>
              <a:rPr dirty="0" smtClean="0"/>
              <a:t>. </a:t>
            </a:r>
          </a:p>
          <a:p>
            <a:r>
              <a:rPr dirty="0" smtClean="0"/>
              <a:t>Función supervisora: La OEI se ocupa del control de la calidad de los requisitos mínimos de las prácticas de seguimiento y evaluación en el </a:t>
            </a:r>
            <a:r>
              <a:rPr lang="en-US" dirty="0" smtClean="0"/>
              <a:t>GEF</a:t>
            </a:r>
            <a:r>
              <a:rPr dirty="0" smtClean="0"/>
              <a:t>, en plena colaboración con las unidades correspondientes de los organismos del </a:t>
            </a:r>
            <a:r>
              <a:rPr lang="en-US" dirty="0" smtClean="0"/>
              <a:t>GEF</a:t>
            </a:r>
            <a:r>
              <a:rPr dirty="0" smtClean="0"/>
              <a:t>, y efectúa el seguimiento de la implementación de las decisiones del Consejo en lo relativo a las recomendaciones de evaluación. </a:t>
            </a:r>
          </a:p>
          <a:p>
            <a:r>
              <a:rPr dirty="0" smtClean="0"/>
              <a:t>Función de gestión y diseminación de conocimientos: La OEI presta apoyo al intercambio de conocimientos y el seguimiento de las recomendaciones de evaluación.  Participa en el desarrollo y el mantenimiento de un sistema global de conocimientos basado en los resultados y las lecciones aprendidas de las evaluaciones. </a:t>
            </a:r>
          </a:p>
          <a:p>
            <a:endParaRPr lang="es-E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5</a:t>
            </a:fld>
            <a:endParaRPr lang="es-ES"/>
          </a:p>
        </p:txBody>
      </p:sp>
    </p:spTree>
    <p:extLst>
      <p:ext uri="{BB962C8B-B14F-4D97-AF65-F5344CB8AC3E}">
        <p14:creationId xmlns:p14="http://schemas.microsoft.com/office/powerpoint/2010/main" val="2133183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DEBFD1-F3B3-4A97-90B3-3F7E3AAC34AF}" type="slidenum">
              <a:rPr lang="en-US" smtClean="0"/>
              <a:pPr/>
              <a:t>6</a:t>
            </a:fld>
            <a:endParaRPr lang="es-ES"/>
          </a:p>
        </p:txBody>
      </p:sp>
    </p:spTree>
    <p:extLst>
      <p:ext uri="{BB962C8B-B14F-4D97-AF65-F5344CB8AC3E}">
        <p14:creationId xmlns:p14="http://schemas.microsoft.com/office/powerpoint/2010/main" val="31807971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8</a:t>
            </a:fld>
            <a:endParaRPr lang="es-ES"/>
          </a:p>
        </p:txBody>
      </p:sp>
    </p:spTree>
    <p:extLst>
      <p:ext uri="{BB962C8B-B14F-4D97-AF65-F5344CB8AC3E}">
        <p14:creationId xmlns:p14="http://schemas.microsoft.com/office/powerpoint/2010/main" val="4234132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dirty="0" smtClean="0"/>
              <a:t>Calidad: Global, uniforme, fidedigna y franca, precisa, oportuna, útil </a:t>
            </a:r>
          </a:p>
          <a:p>
            <a:r>
              <a:rPr dirty="0" smtClean="0"/>
              <a:t> </a:t>
            </a:r>
            <a:endParaRPr lang="es-ES" dirty="0"/>
          </a:p>
        </p:txBody>
      </p:sp>
      <p:sp>
        <p:nvSpPr>
          <p:cNvPr id="4" name="Slide Number Placeholder 3"/>
          <p:cNvSpPr>
            <a:spLocks noGrp="1"/>
          </p:cNvSpPr>
          <p:nvPr>
            <p:ph type="sldNum" sz="quarter" idx="10"/>
          </p:nvPr>
        </p:nvSpPr>
        <p:spPr/>
        <p:txBody>
          <a:bodyPr/>
          <a:lstStyle/>
          <a:p>
            <a:fld id="{05F603F6-5552-4C91-B61E-0A12D1C204A5}" type="slidenum">
              <a:rPr lang="en-US" smtClean="0"/>
              <a:t>15</a:t>
            </a:fld>
            <a:endParaRPr lang="es-ES"/>
          </a:p>
        </p:txBody>
      </p:sp>
    </p:spTree>
    <p:extLst>
      <p:ext uri="{BB962C8B-B14F-4D97-AF65-F5344CB8AC3E}">
        <p14:creationId xmlns:p14="http://schemas.microsoft.com/office/powerpoint/2010/main" val="1342986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DDEBFD1-F3B3-4A97-90B3-3F7E3AAC34AF}" type="slidenum">
              <a:rPr lang="en-US" smtClean="0"/>
              <a:pPr/>
              <a:t>17</a:t>
            </a:fld>
            <a:endParaRPr lang="es-ES"/>
          </a:p>
        </p:txBody>
      </p:sp>
    </p:spTree>
    <p:extLst>
      <p:ext uri="{BB962C8B-B14F-4D97-AF65-F5344CB8AC3E}">
        <p14:creationId xmlns:p14="http://schemas.microsoft.com/office/powerpoint/2010/main" val="35665963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eg"/><Relationship Id="rId4" Type="http://schemas.microsoft.com/office/2007/relationships/hdphoto" Target="../media/hdphoto1.wdp"/></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7" name="Oval 6"/>
          <p:cNvSpPr/>
          <p:nvPr userDrawn="1"/>
        </p:nvSpPr>
        <p:spPr>
          <a:xfrm>
            <a:off x="493776" y="2093976"/>
            <a:ext cx="3392424" cy="3392424"/>
          </a:xfrm>
          <a:prstGeom prst="ellipse">
            <a:avLst/>
          </a:prstGeom>
          <a:blipFill>
            <a:blip r:embed="rId2"/>
            <a:stretch>
              <a:fillRect/>
            </a:stretch>
          </a:blip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4611624" y="914400"/>
            <a:ext cx="4532376" cy="533400"/>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0" y="6622197"/>
            <a:ext cx="9144000" cy="235803"/>
          </a:xfrm>
          <a:prstGeom prst="rect">
            <a:avLst/>
          </a:prstGeom>
          <a:blipFill dpi="0" rotWithShape="1">
            <a:blip r:embed="rId3">
              <a:duotone>
                <a:prstClr val="black"/>
                <a:schemeClr val="accent3">
                  <a:tint val="45000"/>
                  <a:satMod val="400000"/>
                </a:schemeClr>
              </a:duotone>
              <a:extLst>
                <a:ext uri="{BEBA8EAE-BF5A-486C-A8C5-ECC9F3942E4B}">
                  <a14:imgProps xmlns:a14="http://schemas.microsoft.com/office/drawing/2010/main">
                    <a14:imgLayer r:embed="rId4">
                      <a14:imgEffect>
                        <a14:colorTemperature colorTemp="3000"/>
                      </a14:imgEffect>
                      <a14:imgEffect>
                        <a14:brightnessContrast bright="-12000"/>
                      </a14:imgEffect>
                    </a14:imgLayer>
                  </a14:imgProps>
                </a:ext>
                <a:ext uri="{28A0092B-C50C-407E-A947-70E740481C1C}">
                  <a14:useLocalDpi xmlns:a14="http://schemas.microsoft.com/office/drawing/2010/main" val="0"/>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Placeholder 5"/>
          <p:cNvSpPr>
            <a:spLocks noGrp="1"/>
          </p:cNvSpPr>
          <p:nvPr>
            <p:ph type="body" sz="quarter" idx="11" hasCustomPrompt="1"/>
          </p:nvPr>
        </p:nvSpPr>
        <p:spPr>
          <a:xfrm>
            <a:off x="4724400" y="3886200"/>
            <a:ext cx="4114800" cy="1653956"/>
          </a:xfrm>
        </p:spPr>
        <p:txBody>
          <a:bodyPr anchor="t">
            <a:normAutofit/>
          </a:bodyPr>
          <a:lstStyle>
            <a:lvl1pPr marL="0" indent="0" algn="r">
              <a:buNone/>
              <a:defRPr lang="en-US" sz="2800" b="1" kern="1200" dirty="0">
                <a:solidFill>
                  <a:srgbClr val="6F7A8F"/>
                </a:solidFill>
                <a:latin typeface="+mn-lt"/>
                <a:ea typeface="+mn-ea"/>
                <a:cs typeface="+mn-cs"/>
              </a:defRPr>
            </a:lvl1pPr>
          </a:lstStyle>
          <a:p>
            <a:pPr lvl="0"/>
            <a:r>
              <a:rPr lang="en-US" dirty="0" smtClean="0"/>
              <a:t>Subtitle</a:t>
            </a:r>
            <a:endParaRPr lang="en-US" dirty="0"/>
          </a:p>
        </p:txBody>
      </p:sp>
      <p:sp>
        <p:nvSpPr>
          <p:cNvPr id="12" name="Text Placeholder 5"/>
          <p:cNvSpPr>
            <a:spLocks noGrp="1"/>
          </p:cNvSpPr>
          <p:nvPr>
            <p:ph type="body" sz="quarter" idx="12" hasCustomPrompt="1"/>
          </p:nvPr>
        </p:nvSpPr>
        <p:spPr>
          <a:xfrm>
            <a:off x="533400" y="55626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Name</a:t>
            </a:r>
          </a:p>
        </p:txBody>
      </p:sp>
      <p:sp>
        <p:nvSpPr>
          <p:cNvPr id="13" name="Text Placeholder 5"/>
          <p:cNvSpPr>
            <a:spLocks noGrp="1"/>
          </p:cNvSpPr>
          <p:nvPr>
            <p:ph type="body" sz="quarter" idx="13" hasCustomPrompt="1"/>
          </p:nvPr>
        </p:nvSpPr>
        <p:spPr>
          <a:xfrm>
            <a:off x="533400" y="58674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Position</a:t>
            </a:r>
          </a:p>
        </p:txBody>
      </p:sp>
      <p:sp>
        <p:nvSpPr>
          <p:cNvPr id="14" name="Text Placeholder 5"/>
          <p:cNvSpPr>
            <a:spLocks noGrp="1"/>
          </p:cNvSpPr>
          <p:nvPr>
            <p:ph type="body" sz="quarter" idx="14" hasCustomPrompt="1"/>
          </p:nvPr>
        </p:nvSpPr>
        <p:spPr>
          <a:xfrm>
            <a:off x="533401" y="6172200"/>
            <a:ext cx="3429000" cy="304800"/>
          </a:xfrm>
        </p:spPr>
        <p:txBody>
          <a:bodyPr anchor="t">
            <a:normAutofit/>
          </a:bodyPr>
          <a:lstStyle>
            <a:lvl1pPr marL="0" indent="0" algn="l">
              <a:buNone/>
              <a:defRPr lang="en-US" sz="1600" kern="1200" dirty="0">
                <a:solidFill>
                  <a:srgbClr val="6F7A8F"/>
                </a:solidFill>
                <a:latin typeface="+mn-lt"/>
                <a:ea typeface="+mn-ea"/>
                <a:cs typeface="+mn-cs"/>
              </a:defRPr>
            </a:lvl1pPr>
          </a:lstStyle>
          <a:p>
            <a:pPr lvl="0"/>
            <a:r>
              <a:rPr lang="en-US" dirty="0" smtClean="0"/>
              <a:t>Date</a:t>
            </a:r>
          </a:p>
        </p:txBody>
      </p:sp>
      <p:sp>
        <p:nvSpPr>
          <p:cNvPr id="15" name="Text Placeholder 5"/>
          <p:cNvSpPr>
            <a:spLocks noGrp="1"/>
          </p:cNvSpPr>
          <p:nvPr>
            <p:ph type="body" sz="quarter" idx="15" hasCustomPrompt="1"/>
          </p:nvPr>
        </p:nvSpPr>
        <p:spPr>
          <a:xfrm>
            <a:off x="4703805" y="1752600"/>
            <a:ext cx="4114800" cy="1905000"/>
          </a:xfrm>
        </p:spPr>
        <p:txBody>
          <a:bodyPr anchor="t">
            <a:normAutofit/>
          </a:bodyPr>
          <a:lstStyle>
            <a:lvl1pPr marL="0" indent="0" algn="r">
              <a:buNone/>
              <a:defRPr kumimoji="0" lang="en-US" sz="4000" b="1" kern="1200" dirty="0">
                <a:solidFill>
                  <a:srgbClr val="2A602A"/>
                </a:solidFill>
                <a:effectLst/>
                <a:latin typeface="+mj-lt"/>
                <a:ea typeface="+mj-ea"/>
                <a:cs typeface="+mj-cs"/>
              </a:defRPr>
            </a:lvl1pPr>
          </a:lstStyle>
          <a:p>
            <a:pPr lvl="0"/>
            <a:r>
              <a:rPr lang="en-US" dirty="0" smtClean="0"/>
              <a:t>Title</a:t>
            </a:r>
            <a:endParaRPr lang="en-US" dirty="0"/>
          </a:p>
        </p:txBody>
      </p:sp>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81000" y="686296"/>
            <a:ext cx="3888259" cy="866660"/>
          </a:xfrm>
          <a:prstGeom prst="rect">
            <a:avLst/>
          </a:prstGeom>
        </p:spPr>
      </p:pic>
    </p:spTree>
    <p:extLst>
      <p:ext uri="{BB962C8B-B14F-4D97-AF65-F5344CB8AC3E}">
        <p14:creationId xmlns:p14="http://schemas.microsoft.com/office/powerpoint/2010/main" val="15677068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524000"/>
            <a:ext cx="8686800" cy="4876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22981132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3210241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422592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304954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581586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61277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9657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2452009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181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600200" y="533400"/>
            <a:ext cx="5791200" cy="44957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748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Text Placeholder 3"/>
          <p:cNvSpPr txBox="1">
            <a:spLocks/>
          </p:cNvSpPr>
          <p:nvPr userDrawn="1"/>
        </p:nvSpPr>
        <p:spPr>
          <a:xfrm>
            <a:off x="7924800" y="6400800"/>
            <a:ext cx="990600" cy="304800"/>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Font typeface="Arial" pitchFamily="34" charset="0"/>
              <a:buNone/>
              <a:defRPr lang="en-US" sz="1600" kern="1200" dirty="0">
                <a:solidFill>
                  <a:srgbClr val="6F7A8F"/>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sz="1000" dirty="0" smtClean="0"/>
              <a:t>Página </a:t>
            </a:r>
            <a:fld id="{E6B49FC4-6DF8-4FFA-B89F-CC3B5DD88D1F}" type="slidenum">
              <a:rPr lang="en-US" sz="1000" smtClean="0"/>
              <a:t>‹#›</a:t>
            </a:fld>
            <a:endParaRPr lang="es-ES" sz="1000" dirty="0"/>
          </a:p>
        </p:txBody>
      </p:sp>
    </p:spTree>
    <p:extLst>
      <p:ext uri="{BB962C8B-B14F-4D97-AF65-F5344CB8AC3E}">
        <p14:creationId xmlns:p14="http://schemas.microsoft.com/office/powerpoint/2010/main" val="1759620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Заголовок 1"/>
          <p:cNvSpPr txBox="1">
            <a:spLocks/>
          </p:cNvSpPr>
          <p:nvPr userDrawn="1"/>
        </p:nvSpPr>
        <p:spPr>
          <a:xfrm>
            <a:off x="411480" y="2819400"/>
            <a:ext cx="8351520" cy="864096"/>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5400" dirty="0" smtClean="0">
                <a:solidFill>
                  <a:schemeClr val="bg1"/>
                </a:solidFill>
                <a:effectLst/>
              </a:rPr>
              <a:t>Gracias</a:t>
            </a:r>
            <a:r>
              <a:rPr dirty="0" smtClean="0"/>
              <a:t> </a:t>
            </a:r>
            <a:endParaRPr lang="es-ES" sz="5400" dirty="0">
              <a:solidFill>
                <a:schemeClr val="bg1"/>
              </a:solidFill>
              <a:effectLst/>
            </a:endParaRPr>
          </a:p>
        </p:txBody>
      </p:sp>
      <p:sp>
        <p:nvSpPr>
          <p:cNvPr id="6" name="Подзаголовок 3"/>
          <p:cNvSpPr txBox="1">
            <a:spLocks/>
          </p:cNvSpPr>
          <p:nvPr userDrawn="1"/>
        </p:nvSpPr>
        <p:spPr>
          <a:xfrm>
            <a:off x="350520" y="4725144"/>
            <a:ext cx="8351520" cy="1440159"/>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ctr">
              <a:buNone/>
            </a:pPr>
            <a:r>
              <a:rPr lang="en-US" sz="3600" b="1" dirty="0">
                <a:solidFill>
                  <a:schemeClr val="bg1"/>
                </a:solidFill>
              </a:rPr>
              <a:t>gefevaluation@thegef.org</a:t>
            </a:r>
            <a:endParaRPr lang="es-ES" sz="3600" b="1" dirty="0" smtClean="0">
              <a:solidFill>
                <a:schemeClr val="bg1"/>
              </a:solidFill>
            </a:endParaRPr>
          </a:p>
          <a:p>
            <a:pPr marL="0" indent="0" algn="ctr">
              <a:buFont typeface="Arial" pitchFamily="34" charset="0"/>
              <a:buNone/>
            </a:pPr>
            <a:r>
              <a:rPr lang="en-US" sz="3600" b="1" dirty="0" smtClean="0">
                <a:solidFill>
                  <a:schemeClr val="bg1"/>
                </a:solidFill>
              </a:rPr>
              <a:t>www.gefieo.org</a:t>
            </a:r>
          </a:p>
          <a:p>
            <a:pPr algn="ctr"/>
            <a:endParaRPr lang="es-ES" sz="4400" dirty="0">
              <a:solidFill>
                <a:schemeClr val="tx1">
                  <a:lumMod val="50000"/>
                  <a:lumOff val="50000"/>
                </a:schemeClr>
              </a:solidFill>
            </a:endParaRPr>
          </a:p>
        </p:txBody>
      </p:sp>
    </p:spTree>
    <p:extLst>
      <p:ext uri="{BB962C8B-B14F-4D97-AF65-F5344CB8AC3E}">
        <p14:creationId xmlns:p14="http://schemas.microsoft.com/office/powerpoint/2010/main" val="8137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8600" y="228600"/>
            <a:ext cx="86868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28600" y="1524000"/>
            <a:ext cx="8686800" cy="51054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0">
            <a:lum bright="70000" contrast="-70000"/>
            <a:extLst>
              <a:ext uri="{28A0092B-C50C-407E-A947-70E740481C1C}">
                <a14:useLocalDpi xmlns:a14="http://schemas.microsoft.com/office/drawing/2010/main" val="0"/>
              </a:ext>
            </a:extLst>
          </a:blip>
          <a:stretch>
            <a:fillRect/>
          </a:stretch>
        </p:blipFill>
        <p:spPr>
          <a:xfrm>
            <a:off x="1015" y="0"/>
            <a:ext cx="9141970" cy="6858000"/>
          </a:xfrm>
          <a:prstGeom prst="rect">
            <a:avLst/>
          </a:prstGeom>
          <a:effectLst>
            <a:reflection endPos="0" dist="50800" dir="5400000" sy="-100000" algn="bl" rotWithShape="0"/>
          </a:effectLst>
        </p:spPr>
      </p:pic>
    </p:spTree>
    <p:extLst>
      <p:ext uri="{BB962C8B-B14F-4D97-AF65-F5344CB8AC3E}">
        <p14:creationId xmlns:p14="http://schemas.microsoft.com/office/powerpoint/2010/main" val="32484700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Lst>
  <p:timing>
    <p:tnLst>
      <p:par>
        <p:cTn id="1" dur="indefinite" restart="never" nodeType="tmRoot"/>
      </p:par>
    </p:tnLst>
  </p:timing>
  <p:txStyles>
    <p:title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hegef.org/gef/gef_projects_fund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thegef.org/gef/Guidelines%20Terminal%20Evaluations"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gef.org/gef/project_detail?projID=1599" TargetMode="External"/><Relationship Id="rId2" Type="http://schemas.openxmlformats.org/officeDocument/2006/relationships/hyperlink" Target="http://www.thegef.org/gef/project_detail?projID=394" TargetMode="External"/><Relationship Id="rId1" Type="http://schemas.openxmlformats.org/officeDocument/2006/relationships/slideLayout" Target="../slideLayouts/slideLayout2.xml"/><Relationship Id="rId5" Type="http://schemas.openxmlformats.org/officeDocument/2006/relationships/hyperlink" Target="http://www.thegef.org/gef/project_detail?projID=1348" TargetMode="External"/><Relationship Id="rId4" Type="http://schemas.openxmlformats.org/officeDocument/2006/relationships/hyperlink" Target="http://www.thegef.org/gef/project_detail?projID=1188"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4700450" y="5334000"/>
            <a:ext cx="4359947" cy="395478"/>
          </a:xfrm>
        </p:spPr>
        <p:txBody>
          <a:bodyPr>
            <a:noAutofit/>
          </a:bodyPr>
          <a:lstStyle/>
          <a:p>
            <a:r>
              <a:rPr lang="en-US" sz="1800" b="1" dirty="0" err="1" smtClean="0"/>
              <a:t>Oficial</a:t>
            </a:r>
            <a:r>
              <a:rPr lang="en-US" sz="1800" b="1" dirty="0" smtClean="0"/>
              <a:t> Superior de </a:t>
            </a:r>
            <a:r>
              <a:rPr lang="en-US" sz="1800" b="1" dirty="0" err="1" smtClean="0"/>
              <a:t>Operaciones</a:t>
            </a:r>
            <a:endParaRPr lang="en-US" sz="1800" b="1" dirty="0"/>
          </a:p>
        </p:txBody>
      </p:sp>
      <p:sp>
        <p:nvSpPr>
          <p:cNvPr id="4" name="Text Placeholder 3"/>
          <p:cNvSpPr>
            <a:spLocks noGrp="1"/>
          </p:cNvSpPr>
          <p:nvPr>
            <p:ph type="body" sz="quarter" idx="13"/>
          </p:nvPr>
        </p:nvSpPr>
        <p:spPr>
          <a:xfrm>
            <a:off x="4724400" y="5715000"/>
            <a:ext cx="4724400" cy="230777"/>
          </a:xfrm>
        </p:spPr>
        <p:txBody>
          <a:bodyPr>
            <a:noAutofit/>
          </a:bodyPr>
          <a:lstStyle/>
          <a:p>
            <a:r>
              <a:rPr lang="en-US" dirty="0" smtClean="0"/>
              <a:t>Oficina de Evaluación Independiente del GEF</a:t>
            </a:r>
            <a:endParaRPr lang="es-ES" dirty="0"/>
          </a:p>
          <a:p>
            <a:endParaRPr lang="es-ES" sz="2000" dirty="0"/>
          </a:p>
        </p:txBody>
      </p:sp>
      <p:sp>
        <p:nvSpPr>
          <p:cNvPr id="5" name="Text Placeholder 4"/>
          <p:cNvSpPr>
            <a:spLocks noGrp="1"/>
          </p:cNvSpPr>
          <p:nvPr>
            <p:ph type="body" sz="quarter" idx="14"/>
          </p:nvPr>
        </p:nvSpPr>
        <p:spPr>
          <a:xfrm>
            <a:off x="4735286" y="6021977"/>
            <a:ext cx="3429000" cy="381000"/>
          </a:xfrm>
        </p:spPr>
        <p:txBody>
          <a:bodyPr>
            <a:noAutofit/>
          </a:bodyPr>
          <a:lstStyle/>
          <a:p>
            <a:r>
              <a:rPr lang="en-US" sz="1400" dirty="0" smtClean="0"/>
              <a:t>Asunción, Paraguay.</a:t>
            </a:r>
          </a:p>
          <a:p>
            <a:r>
              <a:rPr lang="en-US" sz="1400" dirty="0" smtClean="0"/>
              <a:t>15 de Abril de 2015</a:t>
            </a:r>
          </a:p>
        </p:txBody>
      </p:sp>
      <p:sp>
        <p:nvSpPr>
          <p:cNvPr id="6" name="Text Placeholder 5"/>
          <p:cNvSpPr>
            <a:spLocks noGrp="1"/>
          </p:cNvSpPr>
          <p:nvPr>
            <p:ph type="body" sz="quarter" idx="15"/>
          </p:nvPr>
        </p:nvSpPr>
        <p:spPr>
          <a:xfrm>
            <a:off x="4724400" y="1828800"/>
            <a:ext cx="4114800" cy="1219200"/>
          </a:xfrm>
        </p:spPr>
        <p:txBody>
          <a:bodyPr>
            <a:normAutofit fontScale="62500" lnSpcReduction="20000"/>
          </a:bodyPr>
          <a:lstStyle/>
          <a:p>
            <a:r>
              <a:rPr lang="en-US" dirty="0" smtClean="0">
                <a:solidFill>
                  <a:srgbClr val="006600"/>
                </a:solidFill>
              </a:rPr>
              <a:t>La evaluación en el GEF y </a:t>
            </a:r>
            <a:endParaRPr lang="es-ES" dirty="0" smtClean="0">
              <a:solidFill>
                <a:srgbClr val="006600"/>
              </a:solidFill>
            </a:endParaRPr>
          </a:p>
          <a:p>
            <a:r>
              <a:rPr lang="en-US" dirty="0" smtClean="0">
                <a:solidFill>
                  <a:srgbClr val="006600"/>
                </a:solidFill>
              </a:rPr>
              <a:t>Módulo de capacitación en </a:t>
            </a:r>
          </a:p>
          <a:p>
            <a:r>
              <a:rPr lang="en-US" dirty="0" smtClean="0">
                <a:solidFill>
                  <a:srgbClr val="006600"/>
                </a:solidFill>
              </a:rPr>
              <a:t>Evaluaciones finales </a:t>
            </a:r>
            <a:endParaRPr lang="es-ES" dirty="0">
              <a:solidFill>
                <a:srgbClr val="006600"/>
              </a:solidFill>
            </a:endParaRPr>
          </a:p>
        </p:txBody>
      </p:sp>
      <p:sp>
        <p:nvSpPr>
          <p:cNvPr id="7" name="Text Placeholder 2"/>
          <p:cNvSpPr>
            <a:spLocks noGrp="1"/>
          </p:cNvSpPr>
          <p:nvPr>
            <p:ph type="body" sz="quarter" idx="12"/>
          </p:nvPr>
        </p:nvSpPr>
        <p:spPr>
          <a:xfrm>
            <a:off x="4713514" y="3581400"/>
            <a:ext cx="4114800" cy="914400"/>
          </a:xfrm>
        </p:spPr>
        <p:txBody>
          <a:bodyPr>
            <a:noAutofit/>
          </a:bodyPr>
          <a:lstStyle/>
          <a:p>
            <a:pPr algn="r"/>
            <a:r>
              <a:rPr lang="en-US" sz="2000" b="1" dirty="0" smtClean="0">
                <a:solidFill>
                  <a:schemeClr val="bg2">
                    <a:lumMod val="25000"/>
                  </a:schemeClr>
                </a:solidFill>
              </a:rPr>
              <a:t>Taller de </a:t>
            </a:r>
            <a:r>
              <a:rPr lang="en-US" sz="2000" b="1" dirty="0" err="1" smtClean="0">
                <a:solidFill>
                  <a:schemeClr val="bg2">
                    <a:lumMod val="25000"/>
                  </a:schemeClr>
                </a:solidFill>
              </a:rPr>
              <a:t>Circunscripción</a:t>
            </a:r>
            <a:r>
              <a:rPr lang="en-US" sz="2000" b="1" dirty="0" smtClean="0">
                <a:solidFill>
                  <a:schemeClr val="bg2">
                    <a:lumMod val="25000"/>
                  </a:schemeClr>
                </a:solidFill>
              </a:rPr>
              <a:t> </a:t>
            </a:r>
            <a:r>
              <a:rPr lang="en-US" sz="2000" b="1" dirty="0" err="1" smtClean="0">
                <a:solidFill>
                  <a:schemeClr val="bg2">
                    <a:lumMod val="25000"/>
                  </a:schemeClr>
                </a:solidFill>
              </a:rPr>
              <a:t>Ampliado</a:t>
            </a:r>
            <a:r>
              <a:rPr lang="en-US" sz="2000" b="1" dirty="0" smtClean="0">
                <a:solidFill>
                  <a:schemeClr val="bg2">
                    <a:lumMod val="25000"/>
                  </a:schemeClr>
                </a:solidFill>
              </a:rPr>
              <a:t> del GEF</a:t>
            </a:r>
            <a:endParaRPr lang="es-ES" sz="2000" b="1" dirty="0">
              <a:solidFill>
                <a:schemeClr val="bg2">
                  <a:lumMod val="25000"/>
                </a:schemeClr>
              </a:solidFill>
            </a:endParaRPr>
          </a:p>
        </p:txBody>
      </p:sp>
      <p:sp>
        <p:nvSpPr>
          <p:cNvPr id="8" name="Text Placeholder 2"/>
          <p:cNvSpPr>
            <a:spLocks noGrp="1"/>
          </p:cNvSpPr>
          <p:nvPr>
            <p:ph type="body" sz="quarter" idx="12"/>
          </p:nvPr>
        </p:nvSpPr>
        <p:spPr>
          <a:xfrm>
            <a:off x="4713514" y="5029200"/>
            <a:ext cx="4343400" cy="376646"/>
          </a:xfrm>
        </p:spPr>
        <p:txBody>
          <a:bodyPr>
            <a:noAutofit/>
          </a:bodyPr>
          <a:lstStyle/>
          <a:p>
            <a:r>
              <a:rPr lang="en-US" sz="1800" b="1" dirty="0" smtClean="0"/>
              <a:t>Juan J. Portillo</a:t>
            </a:r>
          </a:p>
        </p:txBody>
      </p:sp>
    </p:spTree>
    <p:extLst>
      <p:ext uri="{BB962C8B-B14F-4D97-AF65-F5344CB8AC3E}">
        <p14:creationId xmlns:p14="http://schemas.microsoft.com/office/powerpoint/2010/main" val="29954243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itle 1"/>
          <p:cNvSpPr txBox="1">
            <a:spLocks noGrp="1"/>
          </p:cNvSpPr>
          <p:nvPr>
            <p:ph type="title"/>
          </p:nvPr>
        </p:nvSpPr>
        <p:spPr/>
        <p:txBody>
          <a:bodyPr/>
          <a:lstStyle/>
          <a:p>
            <a:pPr eaLnBrk="1"/>
            <a:r>
              <a:rPr lang="en-US" dirty="0" smtClean="0">
                <a:latin typeface="Calibri" pitchFamily="34" charset="0"/>
              </a:rPr>
              <a:t>La política de SyE del GEF</a:t>
            </a:r>
          </a:p>
        </p:txBody>
      </p:sp>
      <p:sp>
        <p:nvSpPr>
          <p:cNvPr id="6149" name="Content Placeholder 2"/>
          <p:cNvSpPr txBox="1">
            <a:spLocks noGrp="1"/>
          </p:cNvSpPr>
          <p:nvPr>
            <p:ph idx="1"/>
          </p:nvPr>
        </p:nvSpPr>
        <p:spPr/>
        <p:txBody>
          <a:bodyPr>
            <a:normAutofit/>
          </a:bodyPr>
          <a:lstStyle/>
          <a:p>
            <a:endParaRPr lang="es-ES" sz="2400" dirty="0" smtClean="0">
              <a:ea typeface="Verdana" pitchFamily="34" charset="0"/>
              <a:cs typeface="Verdana" pitchFamily="34" charset="0"/>
            </a:endParaRPr>
          </a:p>
          <a:p>
            <a:r>
              <a:rPr lang="en-US" sz="2400" dirty="0"/>
              <a:t>Define los conceptos, funciones y uso del seguimiento y evaluación dentro del </a:t>
            </a:r>
            <a:r>
              <a:rPr lang="en-US" sz="2400" dirty="0" smtClean="0"/>
              <a:t>GEF </a:t>
            </a:r>
            <a:endParaRPr lang="en-US" sz="2400" dirty="0"/>
          </a:p>
          <a:p>
            <a:r>
              <a:rPr lang="en-US" sz="2400" dirty="0"/>
              <a:t>Define el marco y las responsabilidades institucionales</a:t>
            </a:r>
          </a:p>
          <a:p>
            <a:r>
              <a:rPr lang="en-US" sz="2400" dirty="0"/>
              <a:t>Indica los requisitos mínimos de SyE del </a:t>
            </a:r>
            <a:r>
              <a:rPr lang="en-US" sz="2400" dirty="0" smtClean="0"/>
              <a:t>GEF, </a:t>
            </a:r>
            <a:r>
              <a:rPr lang="en-US" sz="2400" dirty="0"/>
              <a:t>que abarcan: </a:t>
            </a:r>
          </a:p>
          <a:p>
            <a:pPr lvl="1"/>
            <a:r>
              <a:rPr lang="en-US" sz="2000" dirty="0"/>
              <a:t>diseño del proyecto, </a:t>
            </a:r>
          </a:p>
          <a:p>
            <a:pPr lvl="1"/>
            <a:r>
              <a:rPr lang="en-US" sz="2000" dirty="0"/>
              <a:t>aplicación de SyE a nivel proyecto</a:t>
            </a:r>
          </a:p>
          <a:p>
            <a:pPr lvl="1"/>
            <a:r>
              <a:rPr lang="en-US" sz="2000" dirty="0"/>
              <a:t>evaluación del proyecto, y </a:t>
            </a:r>
          </a:p>
          <a:p>
            <a:pPr lvl="1"/>
            <a:r>
              <a:rPr lang="en-US" sz="2000" dirty="0"/>
              <a:t>participación de los </a:t>
            </a:r>
            <a:r>
              <a:rPr lang="en-US" sz="2000" dirty="0" err="1"/>
              <a:t>C</a:t>
            </a:r>
            <a:r>
              <a:rPr lang="en-US" sz="2000" dirty="0" err="1" smtClean="0"/>
              <a:t>oordinadores</a:t>
            </a:r>
            <a:r>
              <a:rPr lang="en-US" sz="2000" dirty="0" smtClean="0"/>
              <a:t> de </a:t>
            </a:r>
            <a:r>
              <a:rPr lang="en-US" sz="2000" dirty="0" err="1" smtClean="0"/>
              <a:t>las</a:t>
            </a:r>
            <a:r>
              <a:rPr lang="en-US" sz="2000" dirty="0" smtClean="0"/>
              <a:t> </a:t>
            </a:r>
            <a:r>
              <a:rPr lang="en-US" sz="2000" dirty="0" err="1" smtClean="0"/>
              <a:t>operaciones</a:t>
            </a:r>
            <a:r>
              <a:rPr lang="en-US" sz="2000" dirty="0" smtClean="0"/>
              <a:t> </a:t>
            </a:r>
            <a:r>
              <a:rPr lang="en-US" sz="2000" dirty="0" err="1" smtClean="0"/>
              <a:t>en</a:t>
            </a:r>
            <a:r>
              <a:rPr lang="en-US" sz="2000" dirty="0" smtClean="0"/>
              <a:t> </a:t>
            </a:r>
            <a:r>
              <a:rPr lang="en-US" sz="2000" dirty="0" err="1" smtClean="0"/>
              <a:t>SyE</a:t>
            </a:r>
            <a:r>
              <a:rPr lang="en-US" sz="2000" dirty="0"/>
              <a:t>. </a:t>
            </a:r>
          </a:p>
          <a:p>
            <a:r>
              <a:rPr lang="en-US" sz="2400" dirty="0" smtClean="0"/>
              <a:t>Actual política de SyE: Aprobada por el Consejo del GEF en noviembre de 2010</a:t>
            </a:r>
          </a:p>
          <a:p>
            <a:pPr eaLnBrk="1"/>
            <a:endParaRPr lang="es-ES" sz="2400" dirty="0" smtClean="0"/>
          </a:p>
        </p:txBody>
      </p:sp>
    </p:spTree>
    <p:extLst>
      <p:ext uri="{BB962C8B-B14F-4D97-AF65-F5344CB8AC3E}">
        <p14:creationId xmlns:p14="http://schemas.microsoft.com/office/powerpoint/2010/main" val="199300524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5"/>
          </p:nvPr>
        </p:nvSpPr>
        <p:spPr>
          <a:xfrm>
            <a:off x="4648200" y="2971800"/>
            <a:ext cx="4267200" cy="1219200"/>
          </a:xfrm>
        </p:spPr>
        <p:txBody>
          <a:bodyPr>
            <a:normAutofit fontScale="70000" lnSpcReduction="20000"/>
          </a:bodyPr>
          <a:lstStyle/>
          <a:p>
            <a:r>
              <a:rPr lang="en-US" dirty="0" smtClean="0">
                <a:solidFill>
                  <a:srgbClr val="006600"/>
                </a:solidFill>
              </a:rPr>
              <a:t>Módulo de capacitación en </a:t>
            </a:r>
          </a:p>
          <a:p>
            <a:r>
              <a:rPr lang="en-US" dirty="0" err="1">
                <a:solidFill>
                  <a:srgbClr val="006600"/>
                </a:solidFill>
              </a:rPr>
              <a:t>e</a:t>
            </a:r>
            <a:r>
              <a:rPr lang="en-US" dirty="0" err="1" smtClean="0">
                <a:solidFill>
                  <a:srgbClr val="006600"/>
                </a:solidFill>
              </a:rPr>
              <a:t>valuaciones</a:t>
            </a:r>
            <a:r>
              <a:rPr lang="en-US" dirty="0" smtClean="0">
                <a:solidFill>
                  <a:srgbClr val="006600"/>
                </a:solidFill>
              </a:rPr>
              <a:t> finales </a:t>
            </a:r>
            <a:endParaRPr lang="es-ES" dirty="0">
              <a:solidFill>
                <a:srgbClr val="006600"/>
              </a:solidFill>
            </a:endParaRPr>
          </a:p>
        </p:txBody>
      </p:sp>
      <p:sp>
        <p:nvSpPr>
          <p:cNvPr id="2" name="Text Placeholder 1"/>
          <p:cNvSpPr>
            <a:spLocks noGrp="1"/>
          </p:cNvSpPr>
          <p:nvPr>
            <p:ph type="body" sz="quarter" idx="12"/>
          </p:nvPr>
        </p:nvSpPr>
        <p:spPr/>
        <p:txBody>
          <a:bodyPr>
            <a:normAutofit fontScale="92500" lnSpcReduction="10000"/>
          </a:bodyPr>
          <a:lstStyle/>
          <a:p>
            <a:endParaRPr lang="en-US"/>
          </a:p>
        </p:txBody>
      </p:sp>
      <p:sp>
        <p:nvSpPr>
          <p:cNvPr id="9" name="Text Placeholder 8"/>
          <p:cNvSpPr>
            <a:spLocks noGrp="1"/>
          </p:cNvSpPr>
          <p:nvPr>
            <p:ph type="body" sz="quarter" idx="12"/>
          </p:nvPr>
        </p:nvSpPr>
        <p:spPr/>
        <p:txBody>
          <a:bodyPr>
            <a:normAutofit fontScale="92500" lnSpcReduction="10000"/>
          </a:bodyPr>
          <a:lstStyle/>
          <a:p>
            <a:endParaRPr lang="en-US"/>
          </a:p>
        </p:txBody>
      </p:sp>
      <p:sp>
        <p:nvSpPr>
          <p:cNvPr id="10" name="Text Placeholder 9"/>
          <p:cNvSpPr>
            <a:spLocks noGrp="1"/>
          </p:cNvSpPr>
          <p:nvPr>
            <p:ph type="body" sz="quarter" idx="12"/>
          </p:nvPr>
        </p:nvSpPr>
        <p:spPr/>
        <p:txBody>
          <a:bodyPr>
            <a:normAutofit fontScale="92500" lnSpcReduction="10000"/>
          </a:bodyPr>
          <a:lstStyle/>
          <a:p>
            <a:endParaRPr lang="en-US" dirty="0"/>
          </a:p>
        </p:txBody>
      </p:sp>
      <p:sp>
        <p:nvSpPr>
          <p:cNvPr id="11" name="Text Placeholder 10"/>
          <p:cNvSpPr>
            <a:spLocks noGrp="1"/>
          </p:cNvSpPr>
          <p:nvPr>
            <p:ph type="body" sz="quarter" idx="13"/>
          </p:nvPr>
        </p:nvSpPr>
        <p:spPr/>
        <p:txBody>
          <a:bodyPr>
            <a:normAutofit fontScale="92500" lnSpcReduction="10000"/>
          </a:bodyPr>
          <a:lstStyle/>
          <a:p>
            <a:endParaRPr lang="en-US" dirty="0"/>
          </a:p>
        </p:txBody>
      </p:sp>
      <p:sp>
        <p:nvSpPr>
          <p:cNvPr id="12" name="Text Placeholder 11"/>
          <p:cNvSpPr>
            <a:spLocks noGrp="1"/>
          </p:cNvSpPr>
          <p:nvPr>
            <p:ph type="body" sz="quarter" idx="14"/>
          </p:nvPr>
        </p:nvSpPr>
        <p:spPr/>
        <p:txBody>
          <a:bodyPr>
            <a:normAutofit fontScale="92500" lnSpcReduction="10000"/>
          </a:bodyPr>
          <a:lstStyle/>
          <a:p>
            <a:endParaRPr lang="en-US" dirty="0"/>
          </a:p>
        </p:txBody>
      </p:sp>
    </p:spTree>
    <p:extLst>
      <p:ext uri="{BB962C8B-B14F-4D97-AF65-F5344CB8AC3E}">
        <p14:creationId xmlns:p14="http://schemas.microsoft.com/office/powerpoint/2010/main" val="913283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dirty="0" smtClean="0"/>
              <a:t>Introducción</a:t>
            </a:r>
          </a:p>
        </p:txBody>
      </p:sp>
      <p:sp>
        <p:nvSpPr>
          <p:cNvPr id="3" name="Content Placeholder 2"/>
          <p:cNvSpPr>
            <a:spLocks noGrp="1"/>
          </p:cNvSpPr>
          <p:nvPr>
            <p:ph idx="1"/>
          </p:nvPr>
        </p:nvSpPr>
        <p:spPr>
          <a:xfrm>
            <a:off x="228600" y="1524000"/>
            <a:ext cx="8686800" cy="4876800"/>
          </a:xfrm>
        </p:spPr>
        <p:txBody>
          <a:bodyPr>
            <a:normAutofit fontScale="62500" lnSpcReduction="20000"/>
          </a:bodyPr>
          <a:lstStyle/>
          <a:p>
            <a:pPr marL="0" indent="0">
              <a:buNone/>
            </a:pPr>
            <a:endParaRPr lang="es-ES" sz="3000" dirty="0" smtClean="0"/>
          </a:p>
          <a:p>
            <a:r>
              <a:rPr lang="en-US" sz="4600" dirty="0" smtClean="0"/>
              <a:t>El propósito de este módulo es:</a:t>
            </a:r>
          </a:p>
          <a:p>
            <a:pPr lvl="1">
              <a:spcAft>
                <a:spcPts val="600"/>
              </a:spcAft>
            </a:pPr>
            <a:r>
              <a:rPr lang="en-US" sz="3800" dirty="0" smtClean="0"/>
              <a:t>Tratar la importancia y utilidad de las evaluaciones finales. </a:t>
            </a:r>
          </a:p>
          <a:p>
            <a:pPr lvl="1">
              <a:spcAft>
                <a:spcPts val="600"/>
              </a:spcAft>
            </a:pPr>
            <a:r>
              <a:rPr lang="en-US" sz="3800" dirty="0"/>
              <a:t>Las características de una buena evaluación final</a:t>
            </a:r>
            <a:endParaRPr lang="es-ES" sz="3800" dirty="0" smtClean="0"/>
          </a:p>
          <a:p>
            <a:pPr lvl="1">
              <a:spcAft>
                <a:spcPts val="600"/>
              </a:spcAft>
            </a:pPr>
            <a:r>
              <a:rPr lang="en-US" sz="3800" dirty="0" smtClean="0"/>
              <a:t>Ejercicio con los requisitos previos a la preparación de una buena evaluación final </a:t>
            </a:r>
          </a:p>
          <a:p>
            <a:pPr lvl="2">
              <a:spcAft>
                <a:spcPts val="600"/>
              </a:spcAft>
            </a:pPr>
            <a:r>
              <a:rPr lang="en-US" sz="3400" dirty="0" smtClean="0"/>
              <a:t>Qué es necesario hacer en las distintas etapas de preparación y ejecución de la evaluación final</a:t>
            </a:r>
          </a:p>
          <a:p>
            <a:pPr lvl="3">
              <a:lnSpc>
                <a:spcPct val="120000"/>
              </a:lnSpc>
              <a:spcBef>
                <a:spcPts val="0"/>
              </a:spcBef>
            </a:pPr>
            <a:r>
              <a:rPr lang="en-US" sz="3000" dirty="0" smtClean="0"/>
              <a:t>Cuando se planifica una evaluación final</a:t>
            </a:r>
          </a:p>
          <a:p>
            <a:pPr lvl="3">
              <a:lnSpc>
                <a:spcPct val="120000"/>
              </a:lnSpc>
              <a:spcBef>
                <a:spcPts val="0"/>
              </a:spcBef>
            </a:pPr>
            <a:r>
              <a:rPr lang="en-US" sz="3000" dirty="0" smtClean="0"/>
              <a:t>Cuando se realiza una evaluación final</a:t>
            </a:r>
          </a:p>
          <a:p>
            <a:pPr lvl="3">
              <a:lnSpc>
                <a:spcPct val="120000"/>
              </a:lnSpc>
              <a:spcBef>
                <a:spcPts val="0"/>
              </a:spcBef>
            </a:pPr>
            <a:r>
              <a:rPr lang="en-US" sz="3000" dirty="0" smtClean="0"/>
              <a:t>Cuando se prepara el borrador del informe</a:t>
            </a:r>
          </a:p>
          <a:p>
            <a:pPr lvl="2"/>
            <a:r>
              <a:rPr lang="en-US" sz="3400" dirty="0"/>
              <a:t>Durante la preparación del proyecto</a:t>
            </a:r>
          </a:p>
          <a:p>
            <a:pPr lvl="2"/>
            <a:r>
              <a:rPr lang="en-US" sz="3400" dirty="0" smtClean="0"/>
              <a:t>Durante la implementación del proyecto</a:t>
            </a:r>
          </a:p>
          <a:p>
            <a:pPr lvl="2"/>
            <a:endParaRPr lang="es-ES" sz="3400" dirty="0" smtClean="0"/>
          </a:p>
          <a:p>
            <a:pPr marL="0" indent="0">
              <a:buNone/>
            </a:pPr>
            <a:endParaRPr lang="es-ES" sz="3800" dirty="0" smtClean="0"/>
          </a:p>
          <a:p>
            <a:pPr marL="0" indent="0">
              <a:buNone/>
            </a:pPr>
            <a:endParaRPr lang="es-ES" sz="2800" dirty="0"/>
          </a:p>
          <a:p>
            <a:pPr marL="457200" lvl="1" indent="0">
              <a:buNone/>
            </a:pPr>
            <a:endParaRPr lang="es-ES" sz="2400" dirty="0"/>
          </a:p>
          <a:p>
            <a:endParaRPr lang="es-ES" dirty="0"/>
          </a:p>
        </p:txBody>
      </p:sp>
    </p:spTree>
    <p:extLst>
      <p:ext uri="{BB962C8B-B14F-4D97-AF65-F5344CB8AC3E}">
        <p14:creationId xmlns:p14="http://schemas.microsoft.com/office/powerpoint/2010/main" val="3738315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dirty="0" smtClean="0"/>
              <a:t>Importancia y utilidad de las evaluaciones finales</a:t>
            </a:r>
          </a:p>
        </p:txBody>
      </p:sp>
      <p:sp>
        <p:nvSpPr>
          <p:cNvPr id="3" name="Content Placeholder 2"/>
          <p:cNvSpPr>
            <a:spLocks noGrp="1"/>
          </p:cNvSpPr>
          <p:nvPr>
            <p:ph idx="1"/>
          </p:nvPr>
        </p:nvSpPr>
        <p:spPr/>
        <p:txBody>
          <a:bodyPr>
            <a:normAutofit/>
          </a:bodyPr>
          <a:lstStyle/>
          <a:p>
            <a:r>
              <a:rPr lang="en-US" sz="2800" dirty="0" smtClean="0"/>
              <a:t>Fuente de información del proyecto</a:t>
            </a:r>
          </a:p>
          <a:p>
            <a:pPr lvl="1"/>
            <a:r>
              <a:rPr lang="en-US" sz="2200" dirty="0" smtClean="0"/>
              <a:t>Resultados: Productos, resultados y progreso hacia el impacto</a:t>
            </a:r>
          </a:p>
          <a:p>
            <a:pPr lvl="1"/>
            <a:r>
              <a:rPr lang="en-US" sz="2200" dirty="0" smtClean="0"/>
              <a:t>Implementación, ejecución e información relativa al ciclo del proyecto  </a:t>
            </a:r>
          </a:p>
          <a:p>
            <a:pPr lvl="1"/>
            <a:r>
              <a:rPr lang="en-US" sz="2200" dirty="0" smtClean="0"/>
              <a:t>Aspectos financieros del proyecto, incluido el cofinanciamiento</a:t>
            </a:r>
          </a:p>
          <a:p>
            <a:pPr lvl="1"/>
            <a:r>
              <a:rPr lang="en-US" sz="2200" dirty="0" smtClean="0"/>
              <a:t>Recomendaciones y lecciones para el futuro</a:t>
            </a:r>
          </a:p>
          <a:p>
            <a:r>
              <a:rPr lang="en-US" sz="2800" dirty="0" smtClean="0"/>
              <a:t>Política de SyE (2010) del GEF Requisito mínimo 3</a:t>
            </a:r>
          </a:p>
          <a:p>
            <a:pPr lvl="1"/>
            <a:r>
              <a:rPr lang="en-US" sz="2400" dirty="0"/>
              <a:t>Evaluaciones finales son obligatorias desde 1995</a:t>
            </a:r>
          </a:p>
          <a:p>
            <a:pPr lvl="1"/>
            <a:r>
              <a:rPr lang="en-US" sz="2400" dirty="0" smtClean="0"/>
              <a:t>Se requieren para proyectos ordinarios, se recomiendan para proyectos medianos</a:t>
            </a:r>
          </a:p>
          <a:p>
            <a:pPr marL="0" indent="0">
              <a:buNone/>
            </a:pPr>
            <a:endParaRPr lang="es-ES" dirty="0" smtClean="0"/>
          </a:p>
        </p:txBody>
      </p:sp>
    </p:spTree>
    <p:extLst>
      <p:ext uri="{BB962C8B-B14F-4D97-AF65-F5344CB8AC3E}">
        <p14:creationId xmlns:p14="http://schemas.microsoft.com/office/powerpoint/2010/main" val="35018199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fontScale="90000"/>
          </a:bodyPr>
          <a:lstStyle/>
          <a:p>
            <a:r>
              <a:rPr dirty="0" smtClean="0"/>
              <a:t>Importancia y utilidad de las evaluaciones finales (cont.)</a:t>
            </a:r>
          </a:p>
        </p:txBody>
      </p:sp>
      <p:sp>
        <p:nvSpPr>
          <p:cNvPr id="3" name="Content Placeholder 2"/>
          <p:cNvSpPr>
            <a:spLocks noGrp="1"/>
          </p:cNvSpPr>
          <p:nvPr>
            <p:ph idx="1"/>
          </p:nvPr>
        </p:nvSpPr>
        <p:spPr/>
        <p:txBody>
          <a:bodyPr>
            <a:normAutofit/>
          </a:bodyPr>
          <a:lstStyle/>
          <a:p>
            <a:r>
              <a:rPr lang="en-US" sz="2800" dirty="0" smtClean="0"/>
              <a:t>Informes a nivel cartera de proyecto (IAD, IAS)</a:t>
            </a:r>
            <a:endParaRPr lang="es-ES" dirty="0"/>
          </a:p>
          <a:p>
            <a:r>
              <a:rPr lang="en-US" sz="2800" dirty="0" smtClean="0"/>
              <a:t>Información para otras evaluaciones</a:t>
            </a:r>
            <a:endParaRPr lang="es-ES" sz="2800" dirty="0"/>
          </a:p>
          <a:p>
            <a:r>
              <a:rPr lang="en-US" sz="2800" dirty="0" smtClean="0"/>
              <a:t>Índice de desempeño SATR</a:t>
            </a:r>
            <a:endParaRPr lang="es-ES" sz="2800" dirty="0"/>
          </a:p>
          <a:p>
            <a:r>
              <a:rPr lang="en-US" sz="2800" dirty="0" smtClean="0"/>
              <a:t>Casi 1000 evaluaciones finales hechas hasta ahora.  </a:t>
            </a:r>
          </a:p>
          <a:p>
            <a:r>
              <a:rPr lang="en-US" sz="2800" dirty="0" smtClean="0"/>
              <a:t>Se puede tener acceso a la evaluación final en:</a:t>
            </a:r>
          </a:p>
          <a:p>
            <a:pPr lvl="1"/>
            <a:r>
              <a:rPr lang="en-US" sz="2400" dirty="0" smtClean="0"/>
              <a:t>sitio web del GEF: </a:t>
            </a:r>
            <a:r>
              <a:rPr lang="en-US" sz="2400" dirty="0" smtClean="0">
                <a:hlinkClick r:id="rId2"/>
              </a:rPr>
              <a:t>http://www.thegef.org/gef/gef_projects_funding</a:t>
            </a:r>
            <a:endParaRPr lang="es-ES" sz="2400" dirty="0"/>
          </a:p>
          <a:p>
            <a:pPr lvl="1"/>
            <a:r>
              <a:rPr lang="en-US" sz="2400" dirty="0"/>
              <a:t>A </a:t>
            </a:r>
            <a:r>
              <a:rPr lang="en-US" sz="2400" dirty="0" err="1"/>
              <a:t>través</a:t>
            </a:r>
            <a:r>
              <a:rPr lang="en-US" sz="2400" dirty="0"/>
              <a:t> </a:t>
            </a:r>
            <a:r>
              <a:rPr lang="en-US" sz="2400" dirty="0" smtClean="0"/>
              <a:t>de PMIS</a:t>
            </a:r>
            <a:endParaRPr lang="es-ES" dirty="0" smtClean="0"/>
          </a:p>
        </p:txBody>
      </p:sp>
    </p:spTree>
    <p:extLst>
      <p:ext uri="{BB962C8B-B14F-4D97-AF65-F5344CB8AC3E}">
        <p14:creationId xmlns:p14="http://schemas.microsoft.com/office/powerpoint/2010/main" val="21992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Las características de una buena evaluación final</a:t>
            </a:r>
            <a:endParaRPr lang="es-ES" dirty="0"/>
          </a:p>
        </p:txBody>
      </p:sp>
      <p:sp>
        <p:nvSpPr>
          <p:cNvPr id="3" name="Content Placeholder 2"/>
          <p:cNvSpPr>
            <a:spLocks noGrp="1"/>
          </p:cNvSpPr>
          <p:nvPr>
            <p:ph idx="1"/>
          </p:nvPr>
        </p:nvSpPr>
        <p:spPr/>
        <p:txBody>
          <a:bodyPr>
            <a:normAutofit fontScale="62500" lnSpcReduction="20000"/>
          </a:bodyPr>
          <a:lstStyle/>
          <a:p>
            <a:r>
              <a:rPr dirty="0" smtClean="0"/>
              <a:t>Los criterios de la OEI del </a:t>
            </a:r>
            <a:r>
              <a:rPr lang="en-US" dirty="0" smtClean="0"/>
              <a:t>GEF</a:t>
            </a:r>
            <a:r>
              <a:rPr dirty="0" smtClean="0"/>
              <a:t> para la calidad de las evaluaciones finales: </a:t>
            </a:r>
          </a:p>
          <a:p>
            <a:pPr lvl="1"/>
            <a:r>
              <a:rPr dirty="0" smtClean="0"/>
              <a:t>Resultados </a:t>
            </a:r>
            <a:endParaRPr lang="es-ES" dirty="0"/>
          </a:p>
          <a:p>
            <a:pPr lvl="1"/>
            <a:r>
              <a:rPr dirty="0" smtClean="0"/>
              <a:t>Uniformidad y exhaustividad</a:t>
            </a:r>
            <a:endParaRPr lang="es-ES" dirty="0"/>
          </a:p>
          <a:p>
            <a:pPr lvl="1"/>
            <a:r>
              <a:rPr dirty="0" smtClean="0"/>
              <a:t>Sostenibilidad</a:t>
            </a:r>
            <a:endParaRPr lang="es-ES" dirty="0"/>
          </a:p>
          <a:p>
            <a:pPr lvl="1"/>
            <a:r>
              <a:rPr dirty="0" smtClean="0"/>
              <a:t>Lecciones y recomendaciones</a:t>
            </a:r>
          </a:p>
          <a:p>
            <a:pPr lvl="1"/>
            <a:r>
              <a:rPr dirty="0" smtClean="0"/>
              <a:t>Aspectos financieros del proyecto</a:t>
            </a:r>
          </a:p>
          <a:p>
            <a:pPr lvl="1"/>
            <a:r>
              <a:rPr dirty="0" smtClean="0"/>
              <a:t>SyE</a:t>
            </a:r>
          </a:p>
          <a:p>
            <a:r>
              <a:rPr dirty="0" smtClean="0"/>
              <a:t>Otras características de buenas evaluaciones finales</a:t>
            </a:r>
          </a:p>
          <a:p>
            <a:pPr lvl="1"/>
            <a:r>
              <a:rPr dirty="0" smtClean="0"/>
              <a:t>Transparencia y cumplimiento de plazos</a:t>
            </a:r>
          </a:p>
          <a:p>
            <a:pPr lvl="1"/>
            <a:r>
              <a:rPr dirty="0" smtClean="0"/>
              <a:t>Franqueza</a:t>
            </a:r>
          </a:p>
          <a:p>
            <a:pPr lvl="1"/>
            <a:r>
              <a:rPr dirty="0" smtClean="0"/>
              <a:t>Balance</a:t>
            </a:r>
          </a:p>
          <a:p>
            <a:pPr lvl="1"/>
            <a:r>
              <a:rPr dirty="0" smtClean="0"/>
              <a:t>Utilidad</a:t>
            </a:r>
          </a:p>
          <a:p>
            <a:r>
              <a:rPr dirty="0" smtClean="0"/>
              <a:t>Pregunta: ¿es lo mismo la buena evaluación final y la buena ejecución del proyecto?</a:t>
            </a:r>
            <a:endParaRPr lang="es-ES" dirty="0"/>
          </a:p>
          <a:p>
            <a:r>
              <a:rPr dirty="0" smtClean="0"/>
              <a:t>Las pautas para la evaluación final se encuentran en:  </a:t>
            </a:r>
            <a:r>
              <a:rPr lang="en-US" dirty="0">
                <a:hlinkClick r:id="rId3"/>
              </a:rPr>
              <a:t>http://www.thegef.org/gef/Guidelines%20Terminal%20Evaluations</a:t>
            </a:r>
            <a:r>
              <a:rPr dirty="0" smtClean="0"/>
              <a:t> </a:t>
            </a:r>
            <a:endParaRPr lang="es-ES" dirty="0"/>
          </a:p>
          <a:p>
            <a:pPr marL="457200" lvl="1" indent="0">
              <a:buNone/>
            </a:pPr>
            <a:endParaRPr lang="es-ES" dirty="0"/>
          </a:p>
          <a:p>
            <a:endParaRPr lang="es-ES" dirty="0" smtClean="0"/>
          </a:p>
        </p:txBody>
      </p:sp>
    </p:spTree>
    <p:extLst>
      <p:ext uri="{BB962C8B-B14F-4D97-AF65-F5344CB8AC3E}">
        <p14:creationId xmlns:p14="http://schemas.microsoft.com/office/powerpoint/2010/main" val="2791777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Ejemplos de buenas evaluaciones finales</a:t>
            </a:r>
            <a:endParaRPr lang="es-ES" dirty="0"/>
          </a:p>
        </p:txBody>
      </p:sp>
      <p:sp>
        <p:nvSpPr>
          <p:cNvPr id="3" name="Content Placeholder 2"/>
          <p:cNvSpPr>
            <a:spLocks noGrp="1"/>
          </p:cNvSpPr>
          <p:nvPr>
            <p:ph idx="1"/>
          </p:nvPr>
        </p:nvSpPr>
        <p:spPr/>
        <p:txBody>
          <a:bodyPr>
            <a:normAutofit/>
          </a:bodyPr>
          <a:lstStyle/>
          <a:p>
            <a:r>
              <a:rPr lang="en-US" sz="2400" dirty="0" smtClean="0"/>
              <a:t>Enlaces para obtener ejemplos de buenas evaluaciones finales</a:t>
            </a:r>
          </a:p>
          <a:p>
            <a:endParaRPr lang="es-ES" sz="1800" dirty="0"/>
          </a:p>
          <a:p>
            <a:pPr lvl="1"/>
            <a:r>
              <a:rPr lang="en-US" sz="1800" dirty="0"/>
              <a:t>ID del </a:t>
            </a:r>
            <a:r>
              <a:rPr lang="en-US" sz="1800" dirty="0" smtClean="0"/>
              <a:t>GEF </a:t>
            </a:r>
            <a:r>
              <a:rPr lang="en-US" sz="1800" dirty="0"/>
              <a:t>#394: </a:t>
            </a:r>
            <a:r>
              <a:rPr lang="en-US" sz="1800" u="sng" dirty="0">
                <a:hlinkClick r:id="rId2"/>
              </a:rPr>
              <a:t>http://www.thegef.org/gef/project_detail?projID=394</a:t>
            </a:r>
            <a:endParaRPr lang="es-ES" sz="1800" dirty="0"/>
          </a:p>
          <a:p>
            <a:pPr lvl="1"/>
            <a:r>
              <a:rPr lang="en-US" sz="1800" dirty="0"/>
              <a:t>ID del </a:t>
            </a:r>
            <a:r>
              <a:rPr lang="en-US" sz="1800" dirty="0" smtClean="0"/>
              <a:t>GEF </a:t>
            </a:r>
            <a:r>
              <a:rPr lang="en-US" sz="1800" dirty="0"/>
              <a:t>#1599: </a:t>
            </a:r>
            <a:r>
              <a:rPr lang="en-US" sz="1800" u="sng" dirty="0">
                <a:hlinkClick r:id="rId3"/>
              </a:rPr>
              <a:t>http://www.thegef.org/gef/project_detail?projID=1599</a:t>
            </a:r>
            <a:endParaRPr lang="es-ES" sz="1800" dirty="0"/>
          </a:p>
          <a:p>
            <a:pPr lvl="1"/>
            <a:r>
              <a:rPr lang="en-US" sz="1800" dirty="0"/>
              <a:t>ID del </a:t>
            </a:r>
            <a:r>
              <a:rPr lang="en-US" sz="1800" dirty="0" smtClean="0"/>
              <a:t>GEF </a:t>
            </a:r>
            <a:r>
              <a:rPr lang="en-US" sz="1800" dirty="0"/>
              <a:t>#1188: </a:t>
            </a:r>
            <a:r>
              <a:rPr lang="en-US" sz="1800" u="sng" dirty="0">
                <a:hlinkClick r:id="rId4"/>
              </a:rPr>
              <a:t>http://www.thegef.org/gef/project_detail?projID=1188</a:t>
            </a:r>
            <a:endParaRPr lang="es-ES" sz="1800" dirty="0"/>
          </a:p>
          <a:p>
            <a:pPr lvl="1"/>
            <a:r>
              <a:rPr lang="en-US" sz="1800" dirty="0"/>
              <a:t>ID del </a:t>
            </a:r>
            <a:r>
              <a:rPr lang="en-US" sz="1800" dirty="0" smtClean="0"/>
              <a:t>GEF </a:t>
            </a:r>
            <a:r>
              <a:rPr lang="en-US" sz="1800" dirty="0"/>
              <a:t>#1348: </a:t>
            </a:r>
            <a:r>
              <a:rPr lang="en-US" sz="1800" u="sng" dirty="0">
                <a:hlinkClick r:id="rId5"/>
              </a:rPr>
              <a:t>http://www.thegef.org/gef/project_detail?projID=1348</a:t>
            </a:r>
            <a:endParaRPr lang="es-ES" sz="1800" dirty="0"/>
          </a:p>
        </p:txBody>
      </p:sp>
    </p:spTree>
    <p:extLst>
      <p:ext uri="{BB962C8B-B14F-4D97-AF65-F5344CB8AC3E}">
        <p14:creationId xmlns:p14="http://schemas.microsoft.com/office/powerpoint/2010/main" val="692271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dirty="0" smtClean="0"/>
              <a:t>Tendrá que pensar en qué es necesario hacer para facilitar la preparación de una buena evaluación final:</a:t>
            </a:r>
          </a:p>
          <a:p>
            <a:pPr lvl="1"/>
            <a:r>
              <a:rPr dirty="0" smtClean="0"/>
              <a:t>En las distintas etapas de la preparación de la evaluación final. </a:t>
            </a:r>
          </a:p>
          <a:p>
            <a:pPr lvl="1"/>
            <a:r>
              <a:rPr dirty="0" smtClean="0"/>
              <a:t>En la preparación e implementación del proyecto. </a:t>
            </a:r>
          </a:p>
          <a:p>
            <a:endParaRPr lang="es-ES" dirty="0" smtClean="0"/>
          </a:p>
          <a:p>
            <a:r>
              <a:rPr dirty="0" smtClean="0"/>
              <a:t>Cada grupo tratará los requisitos de cada uno de los pasos y registrará las respuestas conjuntas en una lista en la hoja para respuestas que le entregaron. </a:t>
            </a:r>
          </a:p>
          <a:p>
            <a:endParaRPr lang="es-ES" dirty="0" smtClean="0"/>
          </a:p>
          <a:p>
            <a:r>
              <a:rPr dirty="0" smtClean="0"/>
              <a:t>Después de que los grupos traten todas las etapas, uno de ello presentará su respuesta para una etapa, otros podrán añadir algo si su grupo tiene otros puntos no contemplados todavía.  Un grupo distinto presentará cada etapa. </a:t>
            </a:r>
          </a:p>
          <a:p>
            <a:endParaRPr lang="es-ES" dirty="0" smtClean="0"/>
          </a:p>
          <a:p>
            <a:r>
              <a:rPr dirty="0" smtClean="0"/>
              <a:t>Al final se hará un resumen para combinar todo lo tratado. </a:t>
            </a:r>
            <a:endParaRPr lang="es-ES" dirty="0"/>
          </a:p>
        </p:txBody>
      </p:sp>
      <p:sp>
        <p:nvSpPr>
          <p:cNvPr id="4" name="Title 1"/>
          <p:cNvSpPr txBox="1">
            <a:spLocks/>
          </p:cNvSpPr>
          <p:nvPr/>
        </p:nvSpPr>
        <p:spPr>
          <a:xfrm>
            <a:off x="76200" y="76200"/>
            <a:ext cx="8915400" cy="1295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0" lang="en-US" sz="4000" b="1" kern="1200" dirty="0">
                <a:solidFill>
                  <a:srgbClr val="2A602A"/>
                </a:solidFill>
                <a:effectLst/>
                <a:latin typeface="+mj-lt"/>
                <a:ea typeface="+mj-ea"/>
                <a:cs typeface="+mj-cs"/>
              </a:defRPr>
            </a:lvl1pPr>
          </a:lstStyle>
          <a:p>
            <a:r>
              <a:rPr lang="en-US" sz="3400" dirty="0"/>
              <a:t>Ejercicio: Requisitos previos a la preparación de una buena evaluación final </a:t>
            </a:r>
          </a:p>
        </p:txBody>
      </p:sp>
    </p:spTree>
    <p:extLst>
      <p:ext uri="{BB962C8B-B14F-4D97-AF65-F5344CB8AC3E}">
        <p14:creationId xmlns:p14="http://schemas.microsoft.com/office/powerpoint/2010/main" val="1447383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63000" cy="1295400"/>
          </a:xfrm>
        </p:spPr>
        <p:txBody>
          <a:bodyPr>
            <a:noAutofit/>
          </a:bodyPr>
          <a:lstStyle/>
          <a:p>
            <a:r>
              <a:rPr lang="es-ES" sz="3400" dirty="0" smtClean="0"/>
              <a:t>Primer análisis:</a:t>
            </a:r>
            <a:r>
              <a:rPr lang="es-ES" dirty="0" smtClean="0"/>
              <a:t/>
            </a:r>
            <a:br>
              <a:rPr lang="es-ES" dirty="0" smtClean="0"/>
            </a:br>
            <a:r>
              <a:rPr lang="es-ES" sz="3400" dirty="0" smtClean="0"/>
              <a:t>¿Qué es necesario hacer durante la preparación e implementación del proyecto?</a:t>
            </a:r>
            <a:endParaRPr lang="es-ES" sz="3400" dirty="0"/>
          </a:p>
        </p:txBody>
      </p:sp>
      <p:sp>
        <p:nvSpPr>
          <p:cNvPr id="3" name="Content Placeholder 2"/>
          <p:cNvSpPr>
            <a:spLocks noGrp="1"/>
          </p:cNvSpPr>
          <p:nvPr>
            <p:ph idx="1"/>
          </p:nvPr>
        </p:nvSpPr>
        <p:spPr/>
        <p:txBody>
          <a:bodyPr>
            <a:normAutofit/>
          </a:bodyPr>
          <a:lstStyle/>
          <a:p>
            <a:pPr marL="0" indent="0">
              <a:buNone/>
            </a:pPr>
            <a:r>
              <a:rPr dirty="0" smtClean="0"/>
              <a:t>A. ¿Qué es necesario hacer durante la etapa de preparación del proyecto?</a:t>
            </a:r>
          </a:p>
          <a:p>
            <a:pPr lvl="1"/>
            <a:r>
              <a:rPr dirty="0" smtClean="0"/>
              <a:t>Desarrollo de un plan de SyE</a:t>
            </a:r>
          </a:p>
          <a:p>
            <a:pPr lvl="1"/>
            <a:r>
              <a:rPr dirty="0" smtClean="0"/>
              <a:t>Herramientas de seguimiento</a:t>
            </a:r>
          </a:p>
          <a:p>
            <a:pPr marL="0" indent="0">
              <a:buNone/>
            </a:pPr>
            <a:r>
              <a:rPr dirty="0" smtClean="0"/>
              <a:t>B. ¿Qué es necesario hacer durante la implementación del proyecto?</a:t>
            </a:r>
          </a:p>
          <a:p>
            <a:pPr lvl="1"/>
            <a:r>
              <a:rPr dirty="0" smtClean="0"/>
              <a:t>Implementación de un plan de SyE</a:t>
            </a:r>
          </a:p>
          <a:p>
            <a:pPr lvl="1"/>
            <a:r>
              <a:rPr dirty="0" smtClean="0"/>
              <a:t>Recopilación de datos en las herramientas de seguimiento</a:t>
            </a:r>
            <a:endParaRPr lang="es-ES" dirty="0"/>
          </a:p>
        </p:txBody>
      </p:sp>
    </p:spTree>
    <p:extLst>
      <p:ext uri="{BB962C8B-B14F-4D97-AF65-F5344CB8AC3E}">
        <p14:creationId xmlns:p14="http://schemas.microsoft.com/office/powerpoint/2010/main" val="29630609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8915400" cy="1295400"/>
          </a:xfrm>
        </p:spPr>
        <p:txBody>
          <a:bodyPr>
            <a:noAutofit/>
          </a:bodyPr>
          <a:lstStyle/>
          <a:p>
            <a:r>
              <a:rPr lang="es-ES" sz="3400" dirty="0" smtClean="0"/>
              <a:t>Segundo análisis: </a:t>
            </a:r>
            <a:r>
              <a:rPr lang="es-ES" dirty="0" smtClean="0"/>
              <a:t/>
            </a:r>
            <a:br>
              <a:rPr lang="es-ES" dirty="0" smtClean="0"/>
            </a:br>
            <a:r>
              <a:rPr lang="es-ES" sz="3400" dirty="0" smtClean="0"/>
              <a:t>¿Qué es necesario hacer durante la preparación y entrega de una evaluación final? </a:t>
            </a:r>
            <a:endParaRPr lang="es-ES" sz="3400" dirty="0"/>
          </a:p>
        </p:txBody>
      </p:sp>
      <p:sp>
        <p:nvSpPr>
          <p:cNvPr id="3" name="Content Placeholder 2"/>
          <p:cNvSpPr>
            <a:spLocks noGrp="1"/>
          </p:cNvSpPr>
          <p:nvPr>
            <p:ph idx="1"/>
          </p:nvPr>
        </p:nvSpPr>
        <p:spPr/>
        <p:txBody>
          <a:bodyPr>
            <a:normAutofit/>
          </a:bodyPr>
          <a:lstStyle/>
          <a:p>
            <a:pPr marL="0" indent="0">
              <a:buNone/>
            </a:pPr>
            <a:r>
              <a:rPr dirty="0" smtClean="0"/>
              <a:t>Pensar en una situación en la que se concluirá un proyecto dentro de un año.  ¿Qué es necesario hacer en las distintas etapas de la preparación de la evaluación final para asegurar que se logre una buena evaluación final?</a:t>
            </a:r>
          </a:p>
          <a:p>
            <a:pPr marL="457200" lvl="1" indent="0">
              <a:buNone/>
            </a:pPr>
            <a:r>
              <a:rPr dirty="0" smtClean="0"/>
              <a:t>A. Encargar la evaluación final</a:t>
            </a:r>
          </a:p>
          <a:p>
            <a:pPr marL="457200" lvl="1" indent="0">
              <a:buNone/>
            </a:pPr>
            <a:r>
              <a:rPr dirty="0" smtClean="0"/>
              <a:t>B. Realizar la evaluación final</a:t>
            </a:r>
          </a:p>
          <a:p>
            <a:pPr marL="457200" lvl="1" indent="0">
              <a:buNone/>
            </a:pPr>
            <a:r>
              <a:rPr dirty="0" smtClean="0"/>
              <a:t>C. Finalizar la evaluación final</a:t>
            </a:r>
          </a:p>
          <a:p>
            <a:endParaRPr lang="es-ES" dirty="0"/>
          </a:p>
        </p:txBody>
      </p:sp>
    </p:spTree>
    <p:extLst>
      <p:ext uri="{BB962C8B-B14F-4D97-AF65-F5344CB8AC3E}">
        <p14:creationId xmlns:p14="http://schemas.microsoft.com/office/powerpoint/2010/main" val="2485363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Descripción general</a:t>
            </a:r>
            <a:endParaRPr lang="es-ES" dirty="0"/>
          </a:p>
        </p:txBody>
      </p:sp>
      <p:sp>
        <p:nvSpPr>
          <p:cNvPr id="3" name="Content Placeholder 2"/>
          <p:cNvSpPr>
            <a:spLocks noGrp="1"/>
          </p:cNvSpPr>
          <p:nvPr>
            <p:ph idx="1"/>
          </p:nvPr>
        </p:nvSpPr>
        <p:spPr>
          <a:xfrm>
            <a:off x="685800" y="1828800"/>
            <a:ext cx="8229600" cy="4572000"/>
          </a:xfrm>
        </p:spPr>
        <p:txBody>
          <a:bodyPr/>
          <a:lstStyle/>
          <a:p>
            <a:r>
              <a:rPr dirty="0" smtClean="0"/>
              <a:t>Evaluación en el </a:t>
            </a:r>
            <a:r>
              <a:rPr lang="en-US" dirty="0" smtClean="0"/>
              <a:t>GEF</a:t>
            </a:r>
            <a:r>
              <a:rPr dirty="0" smtClean="0"/>
              <a:t>:</a:t>
            </a:r>
          </a:p>
          <a:p>
            <a:pPr marL="0" indent="0">
              <a:buNone/>
            </a:pPr>
            <a:r>
              <a:rPr lang="en-US" dirty="0" smtClean="0"/>
              <a:t>	</a:t>
            </a:r>
            <a:r>
              <a:rPr dirty="0" smtClean="0"/>
              <a:t>Seguimiento y Evaluación en el </a:t>
            </a:r>
            <a:r>
              <a:rPr lang="en-US" dirty="0" smtClean="0"/>
              <a:t>GEF</a:t>
            </a:r>
            <a:endParaRPr dirty="0" smtClean="0"/>
          </a:p>
          <a:p>
            <a:pPr marL="0" indent="0">
              <a:buNone/>
            </a:pPr>
            <a:r>
              <a:rPr lang="en-US" dirty="0" smtClean="0"/>
              <a:t>	</a:t>
            </a:r>
            <a:r>
              <a:rPr dirty="0" smtClean="0"/>
              <a:t>Oficina de Evaluación Independiente (OEI) </a:t>
            </a:r>
            <a:r>
              <a:rPr lang="es-ES_tradnl" dirty="0" smtClean="0"/>
              <a:t>	</a:t>
            </a:r>
            <a:r>
              <a:rPr dirty="0" smtClean="0"/>
              <a:t>del </a:t>
            </a:r>
            <a:r>
              <a:rPr lang="en-US" dirty="0" smtClean="0"/>
              <a:t>GEF</a:t>
            </a:r>
            <a:endParaRPr dirty="0" smtClean="0"/>
          </a:p>
          <a:p>
            <a:pPr marL="0" indent="0">
              <a:buNone/>
            </a:pPr>
            <a:r>
              <a:rPr lang="en-US" dirty="0" smtClean="0"/>
              <a:t>	</a:t>
            </a:r>
            <a:r>
              <a:rPr dirty="0" smtClean="0"/>
              <a:t>Política de SyE (2010) del </a:t>
            </a:r>
            <a:r>
              <a:rPr lang="en-US" dirty="0" smtClean="0"/>
              <a:t>GEF</a:t>
            </a:r>
            <a:endParaRPr dirty="0" smtClean="0"/>
          </a:p>
          <a:p>
            <a:endParaRPr lang="es-ES" dirty="0"/>
          </a:p>
          <a:p>
            <a:r>
              <a:rPr dirty="0" smtClean="0"/>
              <a:t>Módulo de capacitación en evaluaciones finales</a:t>
            </a:r>
          </a:p>
          <a:p>
            <a:endParaRPr lang="es-ES" dirty="0"/>
          </a:p>
        </p:txBody>
      </p:sp>
    </p:spTree>
    <p:extLst>
      <p:ext uri="{BB962C8B-B14F-4D97-AF65-F5344CB8AC3E}">
        <p14:creationId xmlns:p14="http://schemas.microsoft.com/office/powerpoint/2010/main" val="737157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Breves presentaciones por etapas</a:t>
            </a:r>
            <a:endParaRPr lang="es-ES" dirty="0"/>
          </a:p>
        </p:txBody>
      </p:sp>
      <p:sp>
        <p:nvSpPr>
          <p:cNvPr id="3" name="Content Placeholder 2"/>
          <p:cNvSpPr>
            <a:spLocks noGrp="1"/>
          </p:cNvSpPr>
          <p:nvPr>
            <p:ph idx="1"/>
          </p:nvPr>
        </p:nvSpPr>
        <p:spPr/>
        <p:txBody>
          <a:bodyPr/>
          <a:lstStyle/>
          <a:p>
            <a:r>
              <a:rPr dirty="0" smtClean="0"/>
              <a:t>Presentación de un análisis en grupo</a:t>
            </a:r>
          </a:p>
          <a:p>
            <a:r>
              <a:rPr dirty="0" smtClean="0"/>
              <a:t>Resumen</a:t>
            </a:r>
            <a:endParaRPr lang="es-ES" dirty="0"/>
          </a:p>
        </p:txBody>
      </p:sp>
    </p:spTree>
    <p:extLst>
      <p:ext uri="{BB962C8B-B14F-4D97-AF65-F5344CB8AC3E}">
        <p14:creationId xmlns:p14="http://schemas.microsoft.com/office/powerpoint/2010/main" val="2764408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4127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SyE en el GEF</a:t>
            </a:r>
            <a:r>
              <a:rPr dirty="0"/>
              <a:t/>
            </a:r>
            <a:br>
              <a:rPr dirty="0"/>
            </a:br>
            <a:endParaRPr lang="es-ES" dirty="0"/>
          </a:p>
        </p:txBody>
      </p:sp>
      <p:sp>
        <p:nvSpPr>
          <p:cNvPr id="3" name="Content Placeholder 2"/>
          <p:cNvSpPr>
            <a:spLocks noGrp="1"/>
          </p:cNvSpPr>
          <p:nvPr>
            <p:ph idx="1"/>
          </p:nvPr>
        </p:nvSpPr>
        <p:spPr>
          <a:xfrm>
            <a:off x="228600" y="1524000"/>
            <a:ext cx="8686800" cy="4876800"/>
          </a:xfrm>
        </p:spPr>
        <p:txBody>
          <a:bodyPr>
            <a:normAutofit lnSpcReduction="10000"/>
          </a:bodyPr>
          <a:lstStyle/>
          <a:p>
            <a:pPr>
              <a:buNone/>
            </a:pPr>
            <a:r>
              <a:rPr lang="en-US" sz="2400" b="1" dirty="0" smtClean="0"/>
              <a:t>	</a:t>
            </a:r>
            <a:r>
              <a:rPr b="1" dirty="0" smtClean="0"/>
              <a:t>Dos objetivos globales:</a:t>
            </a:r>
          </a:p>
          <a:p>
            <a:pPr>
              <a:buNone/>
            </a:pPr>
            <a:endParaRPr lang="es-ES" sz="2400" dirty="0" smtClean="0">
              <a:solidFill>
                <a:srgbClr val="C00000"/>
              </a:solidFill>
            </a:endParaRPr>
          </a:p>
          <a:p>
            <a:pPr fontAlgn="ctr"/>
            <a:r>
              <a:rPr lang="en-US" sz="2400" dirty="0" smtClean="0"/>
              <a:t>Promover la </a:t>
            </a:r>
            <a:r>
              <a:rPr lang="en-US" sz="2400" b="1" dirty="0" smtClean="0"/>
              <a:t>rendición de cuenta</a:t>
            </a:r>
            <a:r>
              <a:rPr lang="en-US" sz="2400" dirty="0" smtClean="0"/>
              <a:t> por la consecución de los objetivos del GEF mediante la evaluación de </a:t>
            </a:r>
            <a:r>
              <a:rPr lang="en-US" sz="2400" i="1" dirty="0" smtClean="0"/>
              <a:t>resultados, eficacia, procesos y desempeño</a:t>
            </a:r>
            <a:r>
              <a:rPr lang="en-US" sz="2400" dirty="0" smtClean="0"/>
              <a:t> de </a:t>
            </a:r>
            <a:r>
              <a:rPr lang="en-US" sz="2400" dirty="0" err="1" smtClean="0"/>
              <a:t>las</a:t>
            </a:r>
            <a:r>
              <a:rPr lang="en-US" sz="2400" dirty="0" smtClean="0"/>
              <a:t> </a:t>
            </a:r>
            <a:r>
              <a:rPr lang="en-US" sz="2400" dirty="0" err="1" smtClean="0"/>
              <a:t>partes</a:t>
            </a:r>
            <a:r>
              <a:rPr lang="en-US" sz="2400" dirty="0" smtClean="0"/>
              <a:t> </a:t>
            </a:r>
            <a:r>
              <a:rPr lang="en-US" sz="2400" dirty="0" err="1" smtClean="0"/>
              <a:t>interesadas</a:t>
            </a:r>
            <a:r>
              <a:rPr lang="en-US" sz="2400" dirty="0" smtClean="0"/>
              <a:t> </a:t>
            </a:r>
            <a:r>
              <a:rPr lang="en-US" sz="2400" dirty="0" smtClean="0"/>
              <a:t>que participan en las actividades del GEF.  </a:t>
            </a:r>
          </a:p>
          <a:p>
            <a:pPr marL="0" indent="0" fontAlgn="ctr">
              <a:buNone/>
            </a:pPr>
            <a:endParaRPr lang="es-ES" sz="2400" dirty="0" smtClean="0"/>
          </a:p>
          <a:p>
            <a:pPr fontAlgn="ctr"/>
            <a:r>
              <a:rPr lang="en-US" sz="2400" dirty="0" smtClean="0"/>
              <a:t>Promover el </a:t>
            </a:r>
            <a:r>
              <a:rPr lang="en-US" sz="2400" b="1" dirty="0" smtClean="0"/>
              <a:t>aprendizaje</a:t>
            </a:r>
            <a:r>
              <a:rPr lang="en-US" sz="2400" dirty="0" smtClean="0"/>
              <a:t>, la </a:t>
            </a:r>
            <a:r>
              <a:rPr lang="en-US" sz="2400" b="1" dirty="0" smtClean="0"/>
              <a:t>retroalimentación</a:t>
            </a:r>
            <a:r>
              <a:rPr lang="en-US" sz="2400" dirty="0" smtClean="0"/>
              <a:t> y el </a:t>
            </a:r>
            <a:r>
              <a:rPr lang="en-US" sz="2400" b="1" dirty="0" smtClean="0"/>
              <a:t>intercambio de conocimientos</a:t>
            </a:r>
            <a:r>
              <a:rPr lang="en-US" sz="2400" dirty="0" smtClean="0"/>
              <a:t> sobre los resultados y las lecciones aprendidas entre el GEF y </a:t>
            </a:r>
            <a:r>
              <a:rPr lang="en-US" sz="2400" dirty="0" err="1" smtClean="0"/>
              <a:t>sus</a:t>
            </a:r>
            <a:r>
              <a:rPr lang="en-US" sz="2400" dirty="0" smtClean="0"/>
              <a:t> </a:t>
            </a:r>
            <a:r>
              <a:rPr lang="en-US" sz="2400" dirty="0" err="1" smtClean="0"/>
              <a:t>partes</a:t>
            </a:r>
            <a:r>
              <a:rPr lang="en-US" sz="2400" dirty="0" smtClean="0"/>
              <a:t> </a:t>
            </a:r>
            <a:r>
              <a:rPr lang="en-US" sz="2400" dirty="0" err="1" smtClean="0"/>
              <a:t>interesadas</a:t>
            </a:r>
            <a:r>
              <a:rPr lang="en-US" sz="2400" dirty="0" smtClean="0"/>
              <a:t> </a:t>
            </a:r>
            <a:r>
              <a:rPr lang="en-US" sz="2400" dirty="0" smtClean="0"/>
              <a:t>como base para la toma de decisiones relativas a políticas, estrategias, gestión de programas, programas y proyectos; y mejorar los </a:t>
            </a:r>
            <a:r>
              <a:rPr lang="en-US" sz="2400" b="1" dirty="0" smtClean="0"/>
              <a:t>conocimientos</a:t>
            </a:r>
            <a:r>
              <a:rPr lang="en-US" sz="2400" dirty="0" smtClean="0"/>
              <a:t> y el </a:t>
            </a:r>
            <a:r>
              <a:rPr lang="en-US" sz="2400" b="1" dirty="0" smtClean="0"/>
              <a:t>desempeño</a:t>
            </a:r>
            <a:r>
              <a:rPr lang="en-US" sz="2400" dirty="0" smtClean="0"/>
              <a:t>.</a:t>
            </a:r>
          </a:p>
          <a:p>
            <a:pPr>
              <a:buNone/>
            </a:pPr>
            <a:endParaRPr lang="es-ES" sz="2400" dirty="0"/>
          </a:p>
        </p:txBody>
      </p:sp>
    </p:spTree>
    <p:extLst>
      <p:ext uri="{BB962C8B-B14F-4D97-AF65-F5344CB8AC3E}">
        <p14:creationId xmlns:p14="http://schemas.microsoft.com/office/powerpoint/2010/main" val="298043250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fontAlgn="auto">
              <a:spcAft>
                <a:spcPts val="0"/>
              </a:spcAft>
              <a:defRPr/>
            </a:pPr>
            <a:r>
              <a:rPr lang="en-US" sz="2900" dirty="0" smtClean="0"/>
              <a:t>Estructuras jerárquicas separadas para el Seguimiento (a través de la Secretaría) y la Evaluación (a través de la OEI)</a:t>
            </a:r>
            <a:endParaRPr lang="es-ES" sz="2900" dirty="0"/>
          </a:p>
        </p:txBody>
      </p:sp>
      <p:sp>
        <p:nvSpPr>
          <p:cNvPr id="4" name="Rectangle 3"/>
          <p:cNvSpPr/>
          <p:nvPr/>
        </p:nvSpPr>
        <p:spPr>
          <a:xfrm>
            <a:off x="4114800" y="1752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smtClean="0">
                <a:solidFill>
                  <a:srgbClr val="002060"/>
                </a:solidFill>
              </a:rPr>
              <a:t>Consejo del GEF</a:t>
            </a:r>
            <a:endParaRPr lang="es-ES" dirty="0">
              <a:solidFill>
                <a:srgbClr val="002060"/>
              </a:solidFill>
            </a:endParaRPr>
          </a:p>
        </p:txBody>
      </p:sp>
      <p:sp>
        <p:nvSpPr>
          <p:cNvPr id="5" name="Rectangle 4"/>
          <p:cNvSpPr/>
          <p:nvPr/>
        </p:nvSpPr>
        <p:spPr>
          <a:xfrm>
            <a:off x="3810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solidFill>
                  <a:srgbClr val="002060"/>
                </a:solidFill>
              </a:rPr>
              <a:t>Unidades de </a:t>
            </a:r>
            <a:r>
              <a:rPr lang="en-US" sz="1400" dirty="0" err="1">
                <a:solidFill>
                  <a:srgbClr val="002060"/>
                </a:solidFill>
              </a:rPr>
              <a:t>evaluación</a:t>
            </a:r>
            <a:r>
              <a:rPr lang="en-US" sz="1400" dirty="0">
                <a:solidFill>
                  <a:srgbClr val="002060"/>
                </a:solidFill>
              </a:rPr>
              <a:t> </a:t>
            </a:r>
            <a:r>
              <a:rPr lang="en-US" sz="1400" dirty="0" smtClean="0">
                <a:solidFill>
                  <a:srgbClr val="002060"/>
                </a:solidFill>
              </a:rPr>
              <a:t>de </a:t>
            </a:r>
            <a:r>
              <a:rPr lang="en-US" sz="1400" dirty="0" err="1" smtClean="0">
                <a:solidFill>
                  <a:srgbClr val="002060"/>
                </a:solidFill>
              </a:rPr>
              <a:t>las</a:t>
            </a:r>
            <a:r>
              <a:rPr lang="en-US" sz="1400" dirty="0" smtClean="0">
                <a:solidFill>
                  <a:srgbClr val="002060"/>
                </a:solidFill>
              </a:rPr>
              <a:t> </a:t>
            </a:r>
            <a:r>
              <a:rPr lang="en-US" sz="1400" dirty="0" err="1" smtClean="0">
                <a:solidFill>
                  <a:srgbClr val="002060"/>
                </a:solidFill>
              </a:rPr>
              <a:t>agencias</a:t>
            </a:r>
            <a:endParaRPr lang="en-US" sz="1400" dirty="0">
              <a:solidFill>
                <a:srgbClr val="002060"/>
              </a:solidFill>
            </a:endParaRPr>
          </a:p>
        </p:txBody>
      </p:sp>
      <p:sp>
        <p:nvSpPr>
          <p:cNvPr id="6" name="Rectangle 5"/>
          <p:cNvSpPr/>
          <p:nvPr/>
        </p:nvSpPr>
        <p:spPr>
          <a:xfrm>
            <a:off x="28956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solidFill>
                  <a:srgbClr val="002060"/>
                </a:solidFill>
              </a:rPr>
              <a:t>Oficina de Evaluación Independiente del </a:t>
            </a:r>
            <a:r>
              <a:rPr lang="en-US" sz="1400" dirty="0" smtClean="0">
                <a:solidFill>
                  <a:srgbClr val="002060"/>
                </a:solidFill>
              </a:rPr>
              <a:t>GEF</a:t>
            </a:r>
            <a:endParaRPr lang="en-US" sz="1400" dirty="0">
              <a:solidFill>
                <a:srgbClr val="002060"/>
              </a:solidFill>
            </a:endParaRPr>
          </a:p>
        </p:txBody>
      </p:sp>
      <p:sp>
        <p:nvSpPr>
          <p:cNvPr id="7" name="Rectangle 6"/>
          <p:cNvSpPr/>
          <p:nvPr/>
        </p:nvSpPr>
        <p:spPr>
          <a:xfrm>
            <a:off x="5486400" y="35052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rgbClr val="002060"/>
                </a:solidFill>
              </a:rPr>
              <a:t>Secretaría del </a:t>
            </a:r>
            <a:r>
              <a:rPr lang="en-US" dirty="0" smtClean="0">
                <a:solidFill>
                  <a:srgbClr val="002060"/>
                </a:solidFill>
              </a:rPr>
              <a:t>GEF</a:t>
            </a:r>
            <a:endParaRPr lang="en-US" dirty="0">
              <a:solidFill>
                <a:srgbClr val="002060"/>
              </a:solidFill>
            </a:endParaRPr>
          </a:p>
        </p:txBody>
      </p:sp>
      <p:sp>
        <p:nvSpPr>
          <p:cNvPr id="8" name="Rectangle 7"/>
          <p:cNvSpPr/>
          <p:nvPr/>
        </p:nvSpPr>
        <p:spPr>
          <a:xfrm>
            <a:off x="4038600" y="48006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solidFill>
                  <a:srgbClr val="002060"/>
                </a:solidFill>
              </a:rPr>
              <a:t>Unidades de coordinación entre </a:t>
            </a:r>
            <a:r>
              <a:rPr lang="en-US" sz="1400" dirty="0" err="1" smtClean="0">
                <a:solidFill>
                  <a:srgbClr val="002060"/>
                </a:solidFill>
              </a:rPr>
              <a:t>las</a:t>
            </a:r>
            <a:r>
              <a:rPr lang="en-US" sz="1400" dirty="0" smtClean="0">
                <a:solidFill>
                  <a:srgbClr val="002060"/>
                </a:solidFill>
              </a:rPr>
              <a:t> </a:t>
            </a:r>
            <a:r>
              <a:rPr lang="en-US" sz="1400" dirty="0" err="1" smtClean="0">
                <a:solidFill>
                  <a:srgbClr val="002060"/>
                </a:solidFill>
              </a:rPr>
              <a:t>agencias</a:t>
            </a:r>
            <a:r>
              <a:rPr lang="en-US" sz="1400" dirty="0" smtClean="0">
                <a:solidFill>
                  <a:srgbClr val="002060"/>
                </a:solidFill>
              </a:rPr>
              <a:t> </a:t>
            </a:r>
            <a:r>
              <a:rPr lang="en-US" sz="1400" dirty="0">
                <a:solidFill>
                  <a:srgbClr val="002060"/>
                </a:solidFill>
              </a:rPr>
              <a:t>y el </a:t>
            </a:r>
            <a:r>
              <a:rPr lang="en-US" sz="1400" dirty="0" smtClean="0">
                <a:solidFill>
                  <a:srgbClr val="002060"/>
                </a:solidFill>
              </a:rPr>
              <a:t>GEF</a:t>
            </a:r>
            <a:endParaRPr lang="en-US" sz="1400" dirty="0">
              <a:solidFill>
                <a:srgbClr val="002060"/>
              </a:solidFill>
            </a:endParaRPr>
          </a:p>
        </p:txBody>
      </p:sp>
      <p:sp>
        <p:nvSpPr>
          <p:cNvPr id="9" name="Rectangle 8"/>
          <p:cNvSpPr/>
          <p:nvPr/>
        </p:nvSpPr>
        <p:spPr>
          <a:xfrm>
            <a:off x="4114800" y="6019800"/>
            <a:ext cx="1981200" cy="6858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solidFill>
                  <a:srgbClr val="002060"/>
                </a:solidFill>
              </a:rPr>
              <a:t>Proyectos y programas del </a:t>
            </a:r>
            <a:r>
              <a:rPr lang="en-US" sz="1400" dirty="0" smtClean="0">
                <a:solidFill>
                  <a:srgbClr val="002060"/>
                </a:solidFill>
              </a:rPr>
              <a:t>GEF</a:t>
            </a:r>
            <a:endParaRPr lang="en-US" sz="1400" dirty="0">
              <a:solidFill>
                <a:srgbClr val="002060"/>
              </a:solidFill>
            </a:endParaRPr>
          </a:p>
        </p:txBody>
      </p:sp>
      <p:cxnSp>
        <p:nvCxnSpPr>
          <p:cNvPr id="10" name="Straight Arrow Connector 9"/>
          <p:cNvCxnSpPr/>
          <p:nvPr/>
        </p:nvCxnSpPr>
        <p:spPr>
          <a:xfrm flipV="1">
            <a:off x="44196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7150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19600" y="4191000"/>
            <a:ext cx="0" cy="609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029200" y="5486400"/>
            <a:ext cx="0" cy="5334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5715000" y="2514600"/>
            <a:ext cx="0" cy="99060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5" idx="3"/>
            <a:endCxn id="6" idx="1"/>
          </p:cNvCxnSpPr>
          <p:nvPr/>
        </p:nvCxnSpPr>
        <p:spPr>
          <a:xfrm>
            <a:off x="2362200" y="3848100"/>
            <a:ext cx="533400" cy="0"/>
          </a:xfrm>
          <a:prstGeom prst="straightConnector1">
            <a:avLst/>
          </a:prstGeom>
          <a:ln w="28575">
            <a:solidFill>
              <a:srgbClr val="00206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19400" y="2567226"/>
            <a:ext cx="1611339" cy="861774"/>
          </a:xfrm>
          <a:prstGeom prst="rect">
            <a:avLst/>
          </a:prstGeom>
          <a:noFill/>
        </p:spPr>
        <p:txBody>
          <a:bodyPr wrap="none" rtlCol="0">
            <a:spAutoFit/>
          </a:bodyPr>
          <a:lstStyle/>
          <a:p>
            <a:r>
              <a:rPr lang="en-US" sz="1000" dirty="0" smtClean="0">
                <a:solidFill>
                  <a:srgbClr val="002060"/>
                </a:solidFill>
              </a:rPr>
              <a:t>Informes anuales de evaluación </a:t>
            </a:r>
          </a:p>
          <a:p>
            <a:r>
              <a:rPr lang="en-US" sz="1000" dirty="0" smtClean="0">
                <a:solidFill>
                  <a:srgbClr val="002060"/>
                </a:solidFill>
              </a:rPr>
              <a:t>Estudio de resultados globales </a:t>
            </a:r>
          </a:p>
          <a:p>
            <a:r>
              <a:rPr lang="en-US" sz="1000" dirty="0" smtClean="0">
                <a:solidFill>
                  <a:srgbClr val="002060"/>
                </a:solidFill>
              </a:rPr>
              <a:t>(a la Asamblea)</a:t>
            </a:r>
          </a:p>
          <a:p>
            <a:r>
              <a:rPr lang="en-US" sz="1000" dirty="0" smtClean="0">
                <a:solidFill>
                  <a:srgbClr val="002060"/>
                </a:solidFill>
              </a:rPr>
              <a:t>Programa anual de actividades</a:t>
            </a:r>
          </a:p>
          <a:p>
            <a:r>
              <a:rPr lang="en-US" sz="1000" dirty="0">
                <a:solidFill>
                  <a:srgbClr val="002060"/>
                </a:solidFill>
              </a:rPr>
              <a:t>y presupuesto</a:t>
            </a:r>
            <a:endParaRPr lang="es-ES" sz="1000" dirty="0">
              <a:solidFill>
                <a:srgbClr val="002060"/>
              </a:solidFill>
            </a:endParaRPr>
          </a:p>
        </p:txBody>
      </p:sp>
      <p:sp>
        <p:nvSpPr>
          <p:cNvPr id="17" name="TextBox 16"/>
          <p:cNvSpPr txBox="1"/>
          <p:nvPr/>
        </p:nvSpPr>
        <p:spPr>
          <a:xfrm>
            <a:off x="5791200" y="2567226"/>
            <a:ext cx="2270173" cy="707886"/>
          </a:xfrm>
          <a:prstGeom prst="rect">
            <a:avLst/>
          </a:prstGeom>
          <a:noFill/>
        </p:spPr>
        <p:txBody>
          <a:bodyPr wrap="none" rtlCol="0">
            <a:spAutoFit/>
          </a:bodyPr>
          <a:lstStyle/>
          <a:p>
            <a:r>
              <a:rPr lang="en-US" sz="1000" dirty="0" smtClean="0">
                <a:solidFill>
                  <a:srgbClr val="002060"/>
                </a:solidFill>
              </a:rPr>
              <a:t>Informe anual de seguimiento</a:t>
            </a:r>
          </a:p>
          <a:p>
            <a:r>
              <a:rPr lang="en-US" sz="1000" dirty="0" smtClean="0">
                <a:solidFill>
                  <a:srgbClr val="002060"/>
                </a:solidFill>
              </a:rPr>
              <a:t>Respuesta de gestión de la evaluación  </a:t>
            </a:r>
          </a:p>
          <a:p>
            <a:r>
              <a:rPr lang="en-US" sz="1000" dirty="0" smtClean="0">
                <a:solidFill>
                  <a:srgbClr val="002060"/>
                </a:solidFill>
              </a:rPr>
              <a:t>Documentos e indicadores de programación </a:t>
            </a:r>
          </a:p>
          <a:p>
            <a:r>
              <a:rPr lang="en-US" sz="1000" dirty="0" smtClean="0">
                <a:solidFill>
                  <a:srgbClr val="002060"/>
                </a:solidFill>
              </a:rPr>
              <a:t>Gestión basada en los resultados</a:t>
            </a:r>
            <a:endParaRPr lang="es-ES" sz="1000" dirty="0">
              <a:solidFill>
                <a:srgbClr val="002060"/>
              </a:solidFill>
            </a:endParaRPr>
          </a:p>
        </p:txBody>
      </p:sp>
      <p:sp>
        <p:nvSpPr>
          <p:cNvPr id="18" name="TextBox 17"/>
          <p:cNvSpPr txBox="1"/>
          <p:nvPr/>
        </p:nvSpPr>
        <p:spPr>
          <a:xfrm>
            <a:off x="5791200" y="4245114"/>
            <a:ext cx="2558714" cy="553998"/>
          </a:xfrm>
          <a:prstGeom prst="rect">
            <a:avLst/>
          </a:prstGeom>
          <a:noFill/>
        </p:spPr>
        <p:txBody>
          <a:bodyPr wrap="none" rtlCol="0">
            <a:spAutoFit/>
          </a:bodyPr>
          <a:lstStyle/>
          <a:p>
            <a:r>
              <a:rPr lang="en-US" sz="1000" dirty="0" smtClean="0">
                <a:solidFill>
                  <a:srgbClr val="002060"/>
                </a:solidFill>
              </a:rPr>
              <a:t>Informes de implementación de proyectos y programas</a:t>
            </a:r>
          </a:p>
          <a:p>
            <a:r>
              <a:rPr lang="en-US" sz="1000" dirty="0" smtClean="0">
                <a:solidFill>
                  <a:srgbClr val="002060"/>
                </a:solidFill>
              </a:rPr>
              <a:t>Informes de carteras de organismos</a:t>
            </a:r>
          </a:p>
          <a:p>
            <a:r>
              <a:rPr lang="en-US" sz="1000" dirty="0" smtClean="0">
                <a:solidFill>
                  <a:srgbClr val="002060"/>
                </a:solidFill>
              </a:rPr>
              <a:t>Documentos del proyecto con planes de SyE</a:t>
            </a:r>
          </a:p>
        </p:txBody>
      </p:sp>
      <p:sp>
        <p:nvSpPr>
          <p:cNvPr id="19" name="TextBox 18"/>
          <p:cNvSpPr txBox="1"/>
          <p:nvPr/>
        </p:nvSpPr>
        <p:spPr>
          <a:xfrm>
            <a:off x="3716020" y="4267200"/>
            <a:ext cx="1313180" cy="400110"/>
          </a:xfrm>
          <a:prstGeom prst="rect">
            <a:avLst/>
          </a:prstGeom>
          <a:noFill/>
        </p:spPr>
        <p:txBody>
          <a:bodyPr wrap="none" rtlCol="0">
            <a:spAutoFit/>
          </a:bodyPr>
          <a:lstStyle/>
          <a:p>
            <a:r>
              <a:rPr lang="en-US" sz="1000" dirty="0" smtClean="0">
                <a:solidFill>
                  <a:srgbClr val="002060"/>
                </a:solidFill>
              </a:rPr>
              <a:t>Proyecto y programa</a:t>
            </a:r>
          </a:p>
          <a:p>
            <a:r>
              <a:rPr lang="en-US" sz="1000" dirty="0" smtClean="0">
                <a:solidFill>
                  <a:srgbClr val="002060"/>
                </a:solidFill>
              </a:rPr>
              <a:t>evaluaciones</a:t>
            </a:r>
          </a:p>
        </p:txBody>
      </p:sp>
      <p:sp>
        <p:nvSpPr>
          <p:cNvPr id="20" name="TextBox 19"/>
          <p:cNvSpPr txBox="1"/>
          <p:nvPr/>
        </p:nvSpPr>
        <p:spPr>
          <a:xfrm>
            <a:off x="1947504" y="4246602"/>
            <a:ext cx="1481496" cy="553998"/>
          </a:xfrm>
          <a:prstGeom prst="rect">
            <a:avLst/>
          </a:prstGeom>
          <a:noFill/>
        </p:spPr>
        <p:txBody>
          <a:bodyPr wrap="none" rtlCol="0">
            <a:spAutoFit/>
          </a:bodyPr>
          <a:lstStyle/>
          <a:p>
            <a:r>
              <a:rPr lang="en-US" sz="1000" dirty="0" smtClean="0">
                <a:solidFill>
                  <a:srgbClr val="002060"/>
                </a:solidFill>
              </a:rPr>
              <a:t>Evaluaciones corporativas</a:t>
            </a:r>
          </a:p>
          <a:p>
            <a:r>
              <a:rPr lang="en-US" sz="1000" dirty="0" smtClean="0">
                <a:solidFill>
                  <a:srgbClr val="002060"/>
                </a:solidFill>
              </a:rPr>
              <a:t>Proyecto y programa</a:t>
            </a:r>
          </a:p>
          <a:p>
            <a:r>
              <a:rPr lang="en-US" sz="1000" dirty="0" smtClean="0">
                <a:solidFill>
                  <a:srgbClr val="002060"/>
                </a:solidFill>
              </a:rPr>
              <a:t>Evaluaciones independientes</a:t>
            </a:r>
          </a:p>
        </p:txBody>
      </p:sp>
      <p:sp>
        <p:nvSpPr>
          <p:cNvPr id="21" name="TextBox 20"/>
          <p:cNvSpPr txBox="1"/>
          <p:nvPr/>
        </p:nvSpPr>
        <p:spPr>
          <a:xfrm>
            <a:off x="5029200" y="5486400"/>
            <a:ext cx="2693366" cy="553998"/>
          </a:xfrm>
          <a:prstGeom prst="rect">
            <a:avLst/>
          </a:prstGeom>
          <a:noFill/>
        </p:spPr>
        <p:txBody>
          <a:bodyPr wrap="none" rtlCol="0">
            <a:spAutoFit/>
          </a:bodyPr>
          <a:lstStyle/>
          <a:p>
            <a:r>
              <a:rPr lang="en-US" sz="1000" dirty="0" smtClean="0">
                <a:solidFill>
                  <a:srgbClr val="002060"/>
                </a:solidFill>
              </a:rPr>
              <a:t>Informes de implementación de proyectos y programas</a:t>
            </a:r>
          </a:p>
          <a:p>
            <a:r>
              <a:rPr lang="en-US" sz="1000" dirty="0" smtClean="0">
                <a:solidFill>
                  <a:srgbClr val="002060"/>
                </a:solidFill>
              </a:rPr>
              <a:t>Documentación de seguimiento de proyectos y programas</a:t>
            </a:r>
          </a:p>
          <a:p>
            <a:r>
              <a:rPr lang="en-US" sz="1000" dirty="0" smtClean="0">
                <a:solidFill>
                  <a:srgbClr val="002060"/>
                </a:solidFill>
              </a:rPr>
              <a:t>Evaluaciones finales</a:t>
            </a:r>
          </a:p>
        </p:txBody>
      </p:sp>
    </p:spTree>
    <p:extLst>
      <p:ext uri="{BB962C8B-B14F-4D97-AF65-F5344CB8AC3E}">
        <p14:creationId xmlns:p14="http://schemas.microsoft.com/office/powerpoint/2010/main" val="2011991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Oficina de Evaluación Independiente del GEF</a:t>
            </a:r>
            <a:endParaRPr lang="es-ES" dirty="0"/>
          </a:p>
        </p:txBody>
      </p:sp>
      <p:sp>
        <p:nvSpPr>
          <p:cNvPr id="3" name="Content Placeholder 2"/>
          <p:cNvSpPr>
            <a:spLocks noGrp="1"/>
          </p:cNvSpPr>
          <p:nvPr>
            <p:ph idx="1"/>
          </p:nvPr>
        </p:nvSpPr>
        <p:spPr/>
        <p:txBody>
          <a:bodyPr>
            <a:normAutofit fontScale="55000" lnSpcReduction="20000"/>
          </a:bodyPr>
          <a:lstStyle/>
          <a:p>
            <a:pPr marL="0" indent="0">
              <a:buNone/>
            </a:pPr>
            <a:r>
              <a:rPr lang="en-US" b="1" dirty="0" smtClean="0"/>
              <a:t>Misión: </a:t>
            </a:r>
            <a:endParaRPr lang="es-ES" b="1" dirty="0" smtClean="0"/>
          </a:p>
          <a:p>
            <a:pPr marL="0" indent="0">
              <a:buNone/>
            </a:pPr>
            <a:r>
              <a:rPr dirty="0" smtClean="0"/>
              <a:t>Acrecentar los beneficios ambientales mundiales mediante la excelencia, independencia y alianzas en seguimiento y evaluación.</a:t>
            </a:r>
          </a:p>
          <a:p>
            <a:pPr marL="0" indent="0">
              <a:buNone/>
            </a:pPr>
            <a:endParaRPr lang="es-ES" dirty="0"/>
          </a:p>
          <a:p>
            <a:pPr marL="0" indent="0">
              <a:buNone/>
            </a:pPr>
            <a:r>
              <a:rPr lang="en-US" b="1" dirty="0" smtClean="0"/>
              <a:t>Funciones</a:t>
            </a:r>
            <a:r>
              <a:rPr dirty="0" smtClean="0"/>
              <a:t>:</a:t>
            </a:r>
          </a:p>
          <a:p>
            <a:pPr marL="0" indent="0">
              <a:buNone/>
            </a:pPr>
            <a:r>
              <a:rPr dirty="0" smtClean="0"/>
              <a:t>Evaluación independiente del </a:t>
            </a:r>
            <a:r>
              <a:rPr lang="en-US" dirty="0" smtClean="0"/>
              <a:t>GEF</a:t>
            </a:r>
            <a:endParaRPr dirty="0" smtClean="0"/>
          </a:p>
          <a:p>
            <a:pPr marL="0" indent="0">
              <a:buNone/>
            </a:pPr>
            <a:r>
              <a:rPr dirty="0" smtClean="0"/>
              <a:t>Función normativa</a:t>
            </a:r>
          </a:p>
          <a:p>
            <a:pPr marL="0" indent="0">
              <a:buNone/>
            </a:pPr>
            <a:r>
              <a:rPr dirty="0" smtClean="0"/>
              <a:t>Función supervisora</a:t>
            </a:r>
          </a:p>
          <a:p>
            <a:pPr marL="0" indent="0">
              <a:buNone/>
            </a:pPr>
            <a:r>
              <a:rPr dirty="0" smtClean="0"/>
              <a:t>Intercambio y diseminación de conocimientos</a:t>
            </a:r>
          </a:p>
          <a:p>
            <a:pPr marL="0" indent="0">
              <a:buNone/>
            </a:pPr>
            <a:endParaRPr lang="es-ES" dirty="0"/>
          </a:p>
          <a:p>
            <a:pPr marL="0" indent="0">
              <a:buNone/>
            </a:pPr>
            <a:r>
              <a:rPr lang="en-US" b="1" dirty="0" smtClean="0"/>
              <a:t>Reseña</a:t>
            </a:r>
            <a:r>
              <a:rPr dirty="0" smtClean="0"/>
              <a:t>:</a:t>
            </a:r>
          </a:p>
          <a:p>
            <a:pPr marL="0" indent="0">
              <a:buNone/>
            </a:pPr>
            <a:r>
              <a:rPr dirty="0" smtClean="0"/>
              <a:t>1996 — Se creó la unidad de SyE dentro de la Secretaría del </a:t>
            </a:r>
            <a:r>
              <a:rPr lang="en-US" dirty="0" smtClean="0"/>
              <a:t>GEF</a:t>
            </a:r>
            <a:endParaRPr dirty="0" smtClean="0"/>
          </a:p>
          <a:p>
            <a:pPr marL="0" indent="0">
              <a:buNone/>
            </a:pPr>
            <a:r>
              <a:rPr dirty="0" smtClean="0"/>
              <a:t>2003 — La unidad de SyE se independizó de la Secretaría del </a:t>
            </a:r>
            <a:r>
              <a:rPr lang="en-US" dirty="0" smtClean="0"/>
              <a:t>GEF</a:t>
            </a:r>
            <a:r>
              <a:rPr dirty="0" smtClean="0"/>
              <a:t>  </a:t>
            </a:r>
          </a:p>
          <a:p>
            <a:pPr marL="0" indent="0">
              <a:buNone/>
            </a:pPr>
            <a:r>
              <a:rPr dirty="0" smtClean="0"/>
              <a:t>2005 — Se cambió el nombre de la unidad </a:t>
            </a:r>
            <a:r>
              <a:rPr lang="es-ES_tradnl" dirty="0"/>
              <a:t>y</a:t>
            </a:r>
            <a:r>
              <a:rPr dirty="0" smtClean="0"/>
              <a:t> pasó a ser la Oficina de Evaluación del </a:t>
            </a:r>
            <a:r>
              <a:rPr lang="en-US" dirty="0" smtClean="0"/>
              <a:t>GEF</a:t>
            </a:r>
            <a:r>
              <a:rPr dirty="0" smtClean="0"/>
              <a:t> </a:t>
            </a:r>
          </a:p>
          <a:p>
            <a:pPr marL="0" indent="0">
              <a:buNone/>
            </a:pPr>
            <a:r>
              <a:rPr dirty="0" smtClean="0"/>
              <a:t>2013 — Se cambió nuevamente el nombre a Oficina de Evaluación Independiente del </a:t>
            </a:r>
            <a:r>
              <a:rPr lang="en-US" dirty="0" smtClean="0"/>
              <a:t>GEF</a:t>
            </a:r>
            <a:endParaRPr dirty="0" smtClean="0"/>
          </a:p>
          <a:p>
            <a:pPr marL="0" indent="0">
              <a:buNone/>
            </a:pPr>
            <a:endParaRPr lang="es-ES" dirty="0"/>
          </a:p>
        </p:txBody>
      </p:sp>
    </p:spTree>
    <p:extLst>
      <p:ext uri="{BB962C8B-B14F-4D97-AF65-F5344CB8AC3E}">
        <p14:creationId xmlns:p14="http://schemas.microsoft.com/office/powerpoint/2010/main" val="539600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dirty="0" smtClean="0"/>
              <a:t> </a:t>
            </a:r>
            <a:r>
              <a:rPr dirty="0" err="1" smtClean="0"/>
              <a:t>Partes</a:t>
            </a:r>
            <a:r>
              <a:rPr dirty="0" smtClean="0"/>
              <a:t> </a:t>
            </a:r>
            <a:r>
              <a:rPr dirty="0" err="1" smtClean="0"/>
              <a:t>interesadas</a:t>
            </a:r>
            <a:r>
              <a:rPr dirty="0" smtClean="0"/>
              <a:t> de la OEI del GEF</a:t>
            </a:r>
            <a:endParaRPr lang="es-ES" dirty="0"/>
          </a:p>
        </p:txBody>
      </p:sp>
      <p:sp>
        <p:nvSpPr>
          <p:cNvPr id="3" name="TextBox 2"/>
          <p:cNvSpPr txBox="1"/>
          <p:nvPr/>
        </p:nvSpPr>
        <p:spPr>
          <a:xfrm>
            <a:off x="1752600" y="1581912"/>
            <a:ext cx="6400800" cy="5078313"/>
          </a:xfrm>
          <a:prstGeom prst="rect">
            <a:avLst/>
          </a:prstGeom>
          <a:solidFill>
            <a:schemeClr val="bg1"/>
          </a:solidFill>
        </p:spPr>
        <p:txBody>
          <a:bodyPr wrap="square" rtlCol="0">
            <a:spAutoFit/>
          </a:bodyPr>
          <a:lstStyle/>
          <a:p>
            <a:r>
              <a:rPr lang="en-US" b="1" dirty="0" err="1"/>
              <a:t>Clientes</a:t>
            </a:r>
            <a:r>
              <a:rPr lang="en-US" b="1" dirty="0"/>
              <a:t> con </a:t>
            </a:r>
            <a:r>
              <a:rPr lang="en-US" b="1" dirty="0" err="1"/>
              <a:t>funciones</a:t>
            </a:r>
            <a:r>
              <a:rPr lang="en-US" b="1" dirty="0"/>
              <a:t> de </a:t>
            </a:r>
            <a:r>
              <a:rPr lang="en-US" b="1" dirty="0" err="1"/>
              <a:t>gobernanza</a:t>
            </a:r>
            <a:r>
              <a:rPr lang="en-US" b="1" dirty="0"/>
              <a:t>:</a:t>
            </a:r>
          </a:p>
          <a:p>
            <a:r>
              <a:rPr lang="en-US" dirty="0" err="1"/>
              <a:t>Consejo</a:t>
            </a:r>
            <a:r>
              <a:rPr lang="en-US" dirty="0"/>
              <a:t> del </a:t>
            </a:r>
            <a:r>
              <a:rPr lang="en-US" dirty="0" smtClean="0"/>
              <a:t>GEF</a:t>
            </a:r>
            <a:endParaRPr lang="en-US" dirty="0"/>
          </a:p>
          <a:p>
            <a:r>
              <a:rPr lang="en-US" dirty="0" err="1"/>
              <a:t>Asamblea</a:t>
            </a:r>
            <a:r>
              <a:rPr lang="en-US" dirty="0"/>
              <a:t> del </a:t>
            </a:r>
            <a:r>
              <a:rPr lang="en-US" dirty="0" smtClean="0"/>
              <a:t>GEF</a:t>
            </a:r>
            <a:endParaRPr lang="en-US" dirty="0"/>
          </a:p>
          <a:p>
            <a:r>
              <a:rPr lang="en-US" dirty="0"/>
              <a:t>El </a:t>
            </a:r>
            <a:r>
              <a:rPr lang="en-US" dirty="0" err="1"/>
              <a:t>grupo</a:t>
            </a:r>
            <a:r>
              <a:rPr lang="en-US" dirty="0"/>
              <a:t> de </a:t>
            </a:r>
            <a:r>
              <a:rPr lang="en-US" dirty="0" err="1"/>
              <a:t>reposición</a:t>
            </a:r>
            <a:r>
              <a:rPr lang="en-US" dirty="0"/>
              <a:t> de </a:t>
            </a:r>
            <a:r>
              <a:rPr lang="en-US" dirty="0" err="1"/>
              <a:t>recursos</a:t>
            </a:r>
            <a:endParaRPr lang="en-US" dirty="0"/>
          </a:p>
          <a:p>
            <a:r>
              <a:rPr lang="en-US" dirty="0"/>
              <a:t> </a:t>
            </a:r>
          </a:p>
          <a:p>
            <a:r>
              <a:rPr lang="en-US" b="1" dirty="0" err="1"/>
              <a:t>Clientes</a:t>
            </a:r>
            <a:r>
              <a:rPr lang="en-US" b="1" dirty="0"/>
              <a:t> </a:t>
            </a:r>
            <a:r>
              <a:rPr lang="en-US" b="1" dirty="0" err="1"/>
              <a:t>que</a:t>
            </a:r>
            <a:r>
              <a:rPr lang="en-US" b="1" dirty="0"/>
              <a:t> </a:t>
            </a:r>
            <a:r>
              <a:rPr lang="en-US" b="1" dirty="0" err="1"/>
              <a:t>cumplen</a:t>
            </a:r>
            <a:r>
              <a:rPr lang="en-US" b="1" dirty="0"/>
              <a:t> </a:t>
            </a:r>
            <a:r>
              <a:rPr lang="en-US" b="1" dirty="0" err="1"/>
              <a:t>las</a:t>
            </a:r>
            <a:r>
              <a:rPr lang="en-US" b="1" dirty="0"/>
              <a:t> </a:t>
            </a:r>
            <a:r>
              <a:rPr lang="en-US" b="1" dirty="0" err="1"/>
              <a:t>decisiones</a:t>
            </a:r>
            <a:r>
              <a:rPr lang="en-US" b="1" dirty="0"/>
              <a:t> de los </a:t>
            </a:r>
            <a:r>
              <a:rPr lang="en-US" b="1" dirty="0" err="1"/>
              <a:t>organismos</a:t>
            </a:r>
            <a:r>
              <a:rPr lang="en-US" b="1" dirty="0"/>
              <a:t> </a:t>
            </a:r>
            <a:r>
              <a:rPr lang="en-US" b="1" dirty="0" err="1"/>
              <a:t>directivos</a:t>
            </a:r>
            <a:r>
              <a:rPr lang="en-US" b="1" dirty="0"/>
              <a:t>:</a:t>
            </a:r>
          </a:p>
          <a:p>
            <a:r>
              <a:rPr lang="en-US" dirty="0" err="1"/>
              <a:t>Secretaría</a:t>
            </a:r>
            <a:r>
              <a:rPr lang="en-US" dirty="0"/>
              <a:t> del </a:t>
            </a:r>
            <a:r>
              <a:rPr lang="en-US" dirty="0" smtClean="0"/>
              <a:t>GEF,</a:t>
            </a:r>
            <a:endParaRPr lang="en-US" dirty="0"/>
          </a:p>
          <a:p>
            <a:r>
              <a:rPr lang="en-US" dirty="0" err="1"/>
              <a:t>Organismos</a:t>
            </a:r>
            <a:r>
              <a:rPr lang="en-US" dirty="0"/>
              <a:t> del </a:t>
            </a:r>
            <a:r>
              <a:rPr lang="en-US" dirty="0" smtClean="0"/>
              <a:t>GEF,</a:t>
            </a:r>
            <a:endParaRPr lang="en-US" dirty="0"/>
          </a:p>
          <a:p>
            <a:r>
              <a:rPr lang="en-US" dirty="0" err="1"/>
              <a:t>Entidades</a:t>
            </a:r>
            <a:r>
              <a:rPr lang="en-US" dirty="0"/>
              <a:t> de </a:t>
            </a:r>
            <a:r>
              <a:rPr lang="en-US" dirty="0" err="1"/>
              <a:t>implementación</a:t>
            </a:r>
            <a:r>
              <a:rPr lang="en-US" dirty="0"/>
              <a:t> a </a:t>
            </a:r>
            <a:r>
              <a:rPr lang="en-US" dirty="0" err="1"/>
              <a:t>nivel</a:t>
            </a:r>
            <a:r>
              <a:rPr lang="en-US" dirty="0"/>
              <a:t> </a:t>
            </a:r>
            <a:r>
              <a:rPr lang="en-US" dirty="0" err="1"/>
              <a:t>nacional</a:t>
            </a:r>
            <a:r>
              <a:rPr lang="en-US" dirty="0"/>
              <a:t> o regional </a:t>
            </a:r>
          </a:p>
          <a:p>
            <a:r>
              <a:rPr lang="en-US" dirty="0"/>
              <a:t> </a:t>
            </a:r>
          </a:p>
          <a:p>
            <a:r>
              <a:rPr lang="en-US" b="1" dirty="0" err="1"/>
              <a:t>Clientes</a:t>
            </a:r>
            <a:r>
              <a:rPr lang="en-US" b="1" dirty="0"/>
              <a:t> </a:t>
            </a:r>
            <a:r>
              <a:rPr lang="en-US" b="1" dirty="0" err="1"/>
              <a:t>nacionales</a:t>
            </a:r>
            <a:endParaRPr lang="en-US" b="1" dirty="0"/>
          </a:p>
          <a:p>
            <a:r>
              <a:rPr lang="en-US" dirty="0"/>
              <a:t> </a:t>
            </a:r>
          </a:p>
          <a:p>
            <a:r>
              <a:rPr lang="en-US" b="1" dirty="0" err="1"/>
              <a:t>Clientes</a:t>
            </a:r>
            <a:r>
              <a:rPr lang="en-US" b="1" dirty="0"/>
              <a:t> </a:t>
            </a:r>
            <a:r>
              <a:rPr lang="en-US" b="1" dirty="0" err="1"/>
              <a:t>involucrados</a:t>
            </a:r>
            <a:r>
              <a:rPr lang="en-US" b="1" dirty="0"/>
              <a:t> </a:t>
            </a:r>
            <a:r>
              <a:rPr lang="en-US" b="1" dirty="0" err="1"/>
              <a:t>en</a:t>
            </a:r>
            <a:r>
              <a:rPr lang="en-US" b="1" dirty="0"/>
              <a:t> el </a:t>
            </a:r>
            <a:r>
              <a:rPr lang="en-US" b="1" dirty="0" err="1"/>
              <a:t>seguimiento</a:t>
            </a:r>
            <a:r>
              <a:rPr lang="en-US" b="1" dirty="0"/>
              <a:t> y </a:t>
            </a:r>
            <a:r>
              <a:rPr lang="en-US" b="1" dirty="0" err="1"/>
              <a:t>evaluación</a:t>
            </a:r>
            <a:r>
              <a:rPr lang="en-US" b="1" dirty="0"/>
              <a:t> </a:t>
            </a:r>
            <a:endParaRPr lang="en-US" b="1" dirty="0" smtClean="0"/>
          </a:p>
          <a:p>
            <a:endParaRPr lang="en-US" b="1" dirty="0"/>
          </a:p>
          <a:p>
            <a:r>
              <a:rPr lang="en-US" dirty="0"/>
              <a:t> </a:t>
            </a:r>
          </a:p>
          <a:p>
            <a:r>
              <a:rPr lang="en-US" b="1" dirty="0" err="1"/>
              <a:t>Público</a:t>
            </a:r>
            <a:r>
              <a:rPr lang="en-US" b="1" dirty="0"/>
              <a:t> general:</a:t>
            </a:r>
            <a:r>
              <a:rPr lang="en-US" dirty="0"/>
              <a:t> </a:t>
            </a:r>
            <a:r>
              <a:rPr lang="en-US" dirty="0" err="1"/>
              <a:t>entidades</a:t>
            </a:r>
            <a:r>
              <a:rPr lang="en-US" dirty="0"/>
              <a:t> </a:t>
            </a:r>
            <a:r>
              <a:rPr lang="en-US" dirty="0" err="1"/>
              <a:t>ambientales</a:t>
            </a:r>
            <a:r>
              <a:rPr lang="en-US" dirty="0"/>
              <a:t>, </a:t>
            </a:r>
            <a:r>
              <a:rPr lang="en-US" dirty="0" err="1"/>
              <a:t>ámbito</a:t>
            </a:r>
            <a:r>
              <a:rPr lang="en-US" dirty="0"/>
              <a:t> academic, </a:t>
            </a:r>
            <a:r>
              <a:rPr lang="en-US" dirty="0" err="1"/>
              <a:t>instituciones</a:t>
            </a:r>
            <a:r>
              <a:rPr lang="en-US" dirty="0"/>
              <a:t> de </a:t>
            </a:r>
            <a:r>
              <a:rPr lang="en-US" dirty="0" err="1"/>
              <a:t>investigación</a:t>
            </a:r>
            <a:r>
              <a:rPr lang="en-US" dirty="0"/>
              <a:t>, </a:t>
            </a:r>
            <a:r>
              <a:rPr lang="en-US" dirty="0" err="1"/>
              <a:t>sociedad</a:t>
            </a:r>
            <a:r>
              <a:rPr lang="en-US" dirty="0"/>
              <a:t> civil y </a:t>
            </a:r>
            <a:r>
              <a:rPr lang="en-US" dirty="0" err="1"/>
              <a:t>público</a:t>
            </a:r>
            <a:r>
              <a:rPr lang="en-US" dirty="0"/>
              <a:t> </a:t>
            </a:r>
            <a:r>
              <a:rPr lang="en-US" dirty="0" err="1"/>
              <a:t>en</a:t>
            </a:r>
            <a:r>
              <a:rPr lang="en-US" dirty="0"/>
              <a:t> </a:t>
            </a:r>
            <a:r>
              <a:rPr lang="en-US" dirty="0" smtClean="0"/>
              <a:t>general</a:t>
            </a:r>
            <a:endParaRPr lang="en-US" dirty="0"/>
          </a:p>
          <a:p>
            <a:endParaRPr lang="en-US" dirty="0"/>
          </a:p>
        </p:txBody>
      </p:sp>
      <p:pic>
        <p:nvPicPr>
          <p:cNvPr id="6" name="Picture 5"/>
          <p:cNvPicPr>
            <a:picLocks noChangeAspect="1"/>
          </p:cNvPicPr>
          <p:nvPr/>
        </p:nvPicPr>
        <p:blipFill>
          <a:blip r:embed="rId3"/>
          <a:stretch>
            <a:fillRect/>
          </a:stretch>
        </p:blipFill>
        <p:spPr>
          <a:xfrm>
            <a:off x="838200" y="1563624"/>
            <a:ext cx="762000" cy="700548"/>
          </a:xfrm>
          <a:prstGeom prst="rect">
            <a:avLst/>
          </a:prstGeom>
        </p:spPr>
      </p:pic>
      <p:pic>
        <p:nvPicPr>
          <p:cNvPr id="8" name="Picture 7"/>
          <p:cNvPicPr>
            <a:picLocks noChangeAspect="1"/>
          </p:cNvPicPr>
          <p:nvPr/>
        </p:nvPicPr>
        <p:blipFill>
          <a:blip r:embed="rId4"/>
          <a:stretch>
            <a:fillRect/>
          </a:stretch>
        </p:blipFill>
        <p:spPr>
          <a:xfrm>
            <a:off x="838200" y="2971800"/>
            <a:ext cx="802257" cy="685800"/>
          </a:xfrm>
          <a:prstGeom prst="rect">
            <a:avLst/>
          </a:prstGeom>
        </p:spPr>
      </p:pic>
      <p:pic>
        <p:nvPicPr>
          <p:cNvPr id="9" name="Picture 8"/>
          <p:cNvPicPr>
            <a:picLocks noChangeAspect="1"/>
          </p:cNvPicPr>
          <p:nvPr/>
        </p:nvPicPr>
        <p:blipFill>
          <a:blip r:embed="rId5"/>
          <a:stretch>
            <a:fillRect/>
          </a:stretch>
        </p:blipFill>
        <p:spPr>
          <a:xfrm>
            <a:off x="838200" y="4144504"/>
            <a:ext cx="770215" cy="743656"/>
          </a:xfrm>
          <a:prstGeom prst="rect">
            <a:avLst/>
          </a:prstGeom>
        </p:spPr>
      </p:pic>
      <p:pic>
        <p:nvPicPr>
          <p:cNvPr id="10" name="Picture 9"/>
          <p:cNvPicPr>
            <a:picLocks noChangeAspect="1"/>
          </p:cNvPicPr>
          <p:nvPr/>
        </p:nvPicPr>
        <p:blipFill>
          <a:blip r:embed="rId6"/>
          <a:stretch>
            <a:fillRect/>
          </a:stretch>
        </p:blipFill>
        <p:spPr>
          <a:xfrm>
            <a:off x="849336" y="4888160"/>
            <a:ext cx="791121" cy="698824"/>
          </a:xfrm>
          <a:prstGeom prst="rect">
            <a:avLst/>
          </a:prstGeom>
        </p:spPr>
      </p:pic>
      <p:pic>
        <p:nvPicPr>
          <p:cNvPr id="11" name="Picture 10"/>
          <p:cNvPicPr>
            <a:picLocks noChangeAspect="1"/>
          </p:cNvPicPr>
          <p:nvPr/>
        </p:nvPicPr>
        <p:blipFill>
          <a:blip r:embed="rId7"/>
          <a:stretch>
            <a:fillRect/>
          </a:stretch>
        </p:blipFill>
        <p:spPr>
          <a:xfrm>
            <a:off x="934400" y="5724144"/>
            <a:ext cx="658368" cy="609600"/>
          </a:xfrm>
          <a:prstGeom prst="rect">
            <a:avLst/>
          </a:prstGeom>
        </p:spPr>
      </p:pic>
    </p:spTree>
    <p:extLst>
      <p:ext uri="{BB962C8B-B14F-4D97-AF65-F5344CB8AC3E}">
        <p14:creationId xmlns:p14="http://schemas.microsoft.com/office/powerpoint/2010/main" val="2419346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smtClean="0"/>
              <a:t>Tipos de evaluaciones</a:t>
            </a:r>
            <a:endParaRPr lang="es-E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199290370"/>
              </p:ext>
            </p:extLst>
          </p:nvPr>
        </p:nvGraphicFramePr>
        <p:xfrm>
          <a:off x="228600" y="1524000"/>
          <a:ext cx="8686800" cy="3545840"/>
        </p:xfrm>
        <a:graphic>
          <a:graphicData uri="http://schemas.openxmlformats.org/drawingml/2006/table">
            <a:tbl>
              <a:tblPr firstRow="1" bandRow="1">
                <a:tableStyleId>{5940675A-B579-460E-94D1-54222C63F5DA}</a:tableStyleId>
              </a:tblPr>
              <a:tblGrid>
                <a:gridCol w="2895600"/>
                <a:gridCol w="2895600"/>
                <a:gridCol w="2895600"/>
              </a:tblGrid>
              <a:tr h="1168400">
                <a:tc>
                  <a:txBody>
                    <a:bodyPr/>
                    <a:lstStyle/>
                    <a:p>
                      <a:pPr algn="ctr"/>
                      <a:r>
                        <a:rPr lang="en-US" sz="2400" b="0" dirty="0" smtClean="0"/>
                        <a:t>Evaluaciones de proyectos</a:t>
                      </a:r>
                      <a:endParaRPr lang="es-ES" sz="2400" b="0" dirty="0"/>
                    </a:p>
                  </a:txBody>
                  <a:tcPr marL="109728" marR="109728" anchor="ctr"/>
                </a:tc>
                <a:tc>
                  <a:txBody>
                    <a:bodyPr/>
                    <a:lstStyle/>
                    <a:p>
                      <a:pPr algn="ctr"/>
                      <a:r>
                        <a:rPr lang="en-US" sz="2400" b="0" dirty="0" smtClean="0"/>
                        <a:t>Evaluaciones de programas</a:t>
                      </a:r>
                      <a:endParaRPr lang="es-ES" sz="2400" b="0" dirty="0"/>
                    </a:p>
                  </a:txBody>
                  <a:tcPr marL="109728" marR="109728" anchor="ctr"/>
                </a:tc>
                <a:tc>
                  <a:txBody>
                    <a:bodyPr/>
                    <a:lstStyle/>
                    <a:p>
                      <a:pPr algn="ctr"/>
                      <a:r>
                        <a:rPr lang="en-US" sz="2400" b="0" dirty="0" smtClean="0"/>
                        <a:t>Evaluaciones a nivel país</a:t>
                      </a:r>
                      <a:endParaRPr lang="es-ES" sz="2400" b="0" dirty="0"/>
                    </a:p>
                  </a:txBody>
                  <a:tcPr marL="109728" marR="109728" anchor="ctr"/>
                </a:tc>
              </a:tr>
              <a:tr h="1168400">
                <a:tc>
                  <a:txBody>
                    <a:bodyPr/>
                    <a:lstStyle/>
                    <a:p>
                      <a:pPr algn="ctr"/>
                      <a:r>
                        <a:rPr lang="en-US" sz="2400" b="0" dirty="0" smtClean="0"/>
                        <a:t>Evaluaciones del impacto</a:t>
                      </a:r>
                      <a:endParaRPr lang="es-ES" sz="2400" b="0" dirty="0"/>
                    </a:p>
                  </a:txBody>
                  <a:tcPr marL="109728" marR="109728" anchor="ctr"/>
                </a:tc>
                <a:tc>
                  <a:txBody>
                    <a:bodyPr/>
                    <a:lstStyle/>
                    <a:p>
                      <a:pPr algn="ctr"/>
                      <a:r>
                        <a:rPr lang="en-US" sz="2400" b="0" dirty="0" smtClean="0"/>
                        <a:t>Evaluaciones intersectoriales y temáticas</a:t>
                      </a:r>
                      <a:endParaRPr lang="es-ES" sz="2400" b="0" dirty="0"/>
                    </a:p>
                  </a:txBody>
                  <a:tcPr marL="109728" marR="109728" anchor="ctr"/>
                </a:tc>
                <a:tc>
                  <a:txBody>
                    <a:bodyPr/>
                    <a:lstStyle/>
                    <a:p>
                      <a:pPr algn="ctr"/>
                      <a:r>
                        <a:rPr lang="en-US" sz="2400" b="0" dirty="0" smtClean="0"/>
                        <a:t>Evaluaciones de procesos y desempeño</a:t>
                      </a:r>
                      <a:endParaRPr lang="es-ES" sz="2400" b="0" dirty="0"/>
                    </a:p>
                  </a:txBody>
                  <a:tcPr marL="109728" marR="109728" anchor="ctr"/>
                </a:tc>
              </a:tr>
              <a:tr h="1168400">
                <a:tc>
                  <a:txBody>
                    <a:bodyPr/>
                    <a:lstStyle/>
                    <a:p>
                      <a:pPr algn="ctr"/>
                      <a:r>
                        <a:rPr lang="en-US" sz="2400" b="0" dirty="0" smtClean="0"/>
                        <a:t>Estudios ad-hoc</a:t>
                      </a:r>
                      <a:endParaRPr lang="es-ES" sz="2400" b="0" dirty="0"/>
                    </a:p>
                  </a:txBody>
                  <a:tcPr marL="109728" marR="109728" anchor="ctr"/>
                </a:tc>
                <a:tc>
                  <a:txBody>
                    <a:bodyPr/>
                    <a:lstStyle/>
                    <a:p>
                      <a:pPr algn="ctr"/>
                      <a:r>
                        <a:rPr lang="en-US" sz="2400" b="0" dirty="0" smtClean="0"/>
                        <a:t> Estudios de resultados globales (ERG)</a:t>
                      </a:r>
                      <a:endParaRPr lang="es-ES" sz="2400" b="0" dirty="0"/>
                    </a:p>
                  </a:txBody>
                  <a:tcPr marL="109728" marR="109728" anchor="ctr"/>
                </a:tc>
                <a:tc>
                  <a:txBody>
                    <a:bodyPr/>
                    <a:lstStyle/>
                    <a:p>
                      <a:pPr algn="ctr"/>
                      <a:r>
                        <a:rPr lang="en-US" sz="2400" b="0" dirty="0" smtClean="0"/>
                        <a:t>Estudios especiales</a:t>
                      </a:r>
                      <a:endParaRPr lang="es-ES" sz="2400" b="0" dirty="0"/>
                    </a:p>
                  </a:txBody>
                  <a:tcPr marL="109728" marR="109728" anchor="ctr"/>
                </a:tc>
              </a:tr>
            </a:tbl>
          </a:graphicData>
        </a:graphic>
      </p:graphicFrame>
      <p:sp>
        <p:nvSpPr>
          <p:cNvPr id="7" name="TextBox 6"/>
          <p:cNvSpPr txBox="1"/>
          <p:nvPr/>
        </p:nvSpPr>
        <p:spPr>
          <a:xfrm>
            <a:off x="228600" y="5486400"/>
            <a:ext cx="8686800" cy="461665"/>
          </a:xfrm>
          <a:prstGeom prst="rect">
            <a:avLst/>
          </a:prstGeom>
          <a:noFill/>
        </p:spPr>
        <p:txBody>
          <a:bodyPr wrap="square" rtlCol="0">
            <a:spAutoFit/>
          </a:bodyPr>
          <a:lstStyle/>
          <a:p>
            <a:pPr algn="ctr"/>
            <a:r>
              <a:rPr lang="en-US" sz="2400" dirty="0" smtClean="0"/>
              <a:t>Distintos mandatos, alcances, frecuencia, públicos, metodologías</a:t>
            </a:r>
            <a:endParaRPr lang="es-ES" sz="2400" dirty="0"/>
          </a:p>
        </p:txBody>
      </p:sp>
    </p:spTree>
    <p:extLst>
      <p:ext uri="{BB962C8B-B14F-4D97-AF65-F5344CB8AC3E}">
        <p14:creationId xmlns:p14="http://schemas.microsoft.com/office/powerpoint/2010/main" val="214530537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dirty="0" smtClean="0"/>
              <a:t>Gestión de la diseminación y los conocimientos de la OEI del GEF</a:t>
            </a:r>
            <a:endParaRPr lang="es-E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p:txBody>
      </p:sp>
      <p:sp>
        <p:nvSpPr>
          <p:cNvPr id="4" name="TextBox 3"/>
          <p:cNvSpPr txBox="1"/>
          <p:nvPr/>
        </p:nvSpPr>
        <p:spPr>
          <a:xfrm>
            <a:off x="1676400" y="1524000"/>
            <a:ext cx="6019800" cy="369332"/>
          </a:xfrm>
          <a:prstGeom prst="rect">
            <a:avLst/>
          </a:prstGeom>
          <a:solidFill>
            <a:schemeClr val="bg1"/>
          </a:solidFill>
          <a:ln>
            <a:solidFill>
              <a:schemeClr val="bg1"/>
            </a:solidFill>
          </a:ln>
        </p:spPr>
        <p:txBody>
          <a:bodyPr wrap="square" rtlCol="0">
            <a:spAutoFit/>
          </a:bodyPr>
          <a:lstStyle/>
          <a:p>
            <a:pPr algn="ctr"/>
            <a:r>
              <a:rPr lang="es-ES_tradnl" b="1" dirty="0">
                <a:solidFill>
                  <a:srgbClr val="006600"/>
                </a:solidFill>
              </a:rPr>
              <a:t>Intercambio de información relativa a </a:t>
            </a:r>
            <a:r>
              <a:rPr lang="es-ES_tradnl" b="1" dirty="0" smtClean="0">
                <a:solidFill>
                  <a:srgbClr val="006600"/>
                </a:solidFill>
              </a:rPr>
              <a:t>evaluación</a:t>
            </a:r>
            <a:endParaRPr lang="en-US" dirty="0"/>
          </a:p>
        </p:txBody>
      </p:sp>
      <p:sp>
        <p:nvSpPr>
          <p:cNvPr id="5" name="TextBox 4"/>
          <p:cNvSpPr txBox="1"/>
          <p:nvPr/>
        </p:nvSpPr>
        <p:spPr>
          <a:xfrm>
            <a:off x="1676400" y="1922764"/>
            <a:ext cx="794769" cy="369332"/>
          </a:xfrm>
          <a:prstGeom prst="rect">
            <a:avLst/>
          </a:prstGeom>
          <a:solidFill>
            <a:schemeClr val="bg1"/>
          </a:solidFill>
        </p:spPr>
        <p:txBody>
          <a:bodyPr wrap="none" rtlCol="0">
            <a:spAutoFit/>
          </a:bodyPr>
          <a:lstStyle/>
          <a:p>
            <a:r>
              <a:rPr lang="en-US" dirty="0" smtClean="0"/>
              <a:t>ANTES</a:t>
            </a:r>
            <a:endParaRPr lang="en-US" dirty="0"/>
          </a:p>
        </p:txBody>
      </p:sp>
      <p:sp>
        <p:nvSpPr>
          <p:cNvPr id="8" name="TextBox 7"/>
          <p:cNvSpPr txBox="1"/>
          <p:nvPr/>
        </p:nvSpPr>
        <p:spPr>
          <a:xfrm>
            <a:off x="3979929" y="1913096"/>
            <a:ext cx="1106393" cy="369332"/>
          </a:xfrm>
          <a:prstGeom prst="rect">
            <a:avLst/>
          </a:prstGeom>
          <a:solidFill>
            <a:schemeClr val="bg1"/>
          </a:solidFill>
        </p:spPr>
        <p:txBody>
          <a:bodyPr wrap="none" rtlCol="0">
            <a:spAutoFit/>
          </a:bodyPr>
          <a:lstStyle/>
          <a:p>
            <a:r>
              <a:rPr lang="en-US" dirty="0" smtClean="0"/>
              <a:t>DURANTE</a:t>
            </a:r>
            <a:endParaRPr lang="en-US" dirty="0"/>
          </a:p>
        </p:txBody>
      </p:sp>
      <p:sp>
        <p:nvSpPr>
          <p:cNvPr id="9" name="TextBox 8"/>
          <p:cNvSpPr txBox="1"/>
          <p:nvPr/>
        </p:nvSpPr>
        <p:spPr>
          <a:xfrm>
            <a:off x="6477000" y="1922764"/>
            <a:ext cx="1024961" cy="369332"/>
          </a:xfrm>
          <a:prstGeom prst="rect">
            <a:avLst/>
          </a:prstGeom>
          <a:solidFill>
            <a:schemeClr val="bg1"/>
          </a:solidFill>
        </p:spPr>
        <p:txBody>
          <a:bodyPr wrap="none" rtlCol="0">
            <a:spAutoFit/>
          </a:bodyPr>
          <a:lstStyle/>
          <a:p>
            <a:r>
              <a:rPr lang="es-ES_tradnl" dirty="0"/>
              <a:t>DESPUÉS</a:t>
            </a:r>
            <a:endParaRPr lang="en-US" dirty="0"/>
          </a:p>
        </p:txBody>
      </p:sp>
      <p:sp>
        <p:nvSpPr>
          <p:cNvPr id="6" name="Oval 5"/>
          <p:cNvSpPr/>
          <p:nvPr/>
        </p:nvSpPr>
        <p:spPr>
          <a:xfrm>
            <a:off x="1371600" y="2292096"/>
            <a:ext cx="1371600" cy="1365504"/>
          </a:xfrm>
          <a:prstGeom prst="ellipse">
            <a:avLst/>
          </a:prstGeom>
          <a:solidFill>
            <a:srgbClr val="0066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s-ES_tradnl" sz="1000" dirty="0">
                <a:solidFill>
                  <a:schemeClr val="bg1"/>
                </a:solidFill>
                <a:latin typeface="Arial" panose="020B0604020202020204" pitchFamily="34" charset="0"/>
                <a:cs typeface="Arial" panose="020B0604020202020204" pitchFamily="34" charset="0"/>
              </a:rPr>
              <a:t>Documento </a:t>
            </a:r>
            <a:r>
              <a:rPr lang="es-ES_tradnl" sz="1000" dirty="0">
                <a:solidFill>
                  <a:schemeClr val="bg1"/>
                </a:solidFill>
                <a:latin typeface="+mj-lt"/>
                <a:cs typeface="Arial" panose="020B0604020202020204" pitchFamily="34" charset="0"/>
              </a:rPr>
              <a:t>descriptivo</a:t>
            </a:r>
            <a:r>
              <a:rPr lang="es-ES_tradnl" sz="1000" dirty="0">
                <a:solidFill>
                  <a:schemeClr val="bg1"/>
                </a:solidFill>
                <a:latin typeface="Arial" panose="020B0604020202020204" pitchFamily="34" charset="0"/>
                <a:cs typeface="Arial" panose="020B0604020202020204" pitchFamily="34" charset="0"/>
              </a:rPr>
              <a:t> del programa de actividades</a:t>
            </a:r>
            <a:endParaRPr lang="en-US" sz="1000" dirty="0">
              <a:solidFill>
                <a:schemeClr val="bg1"/>
              </a:solidFill>
              <a:latin typeface="Arial" panose="020B0604020202020204" pitchFamily="34" charset="0"/>
              <a:cs typeface="Arial" panose="020B0604020202020204" pitchFamily="34" charset="0"/>
            </a:endParaRPr>
          </a:p>
        </p:txBody>
      </p:sp>
      <p:sp>
        <p:nvSpPr>
          <p:cNvPr id="11" name="Oval 10"/>
          <p:cNvSpPr/>
          <p:nvPr/>
        </p:nvSpPr>
        <p:spPr>
          <a:xfrm>
            <a:off x="6303680" y="2292096"/>
            <a:ext cx="1371600" cy="1365504"/>
          </a:xfrm>
          <a:prstGeom prst="ellipse">
            <a:avLst/>
          </a:prstGeom>
          <a:solidFill>
            <a:srgbClr val="0066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s-ES" sz="1000" dirty="0" smtClean="0">
                <a:solidFill>
                  <a:schemeClr val="bg1"/>
                </a:solidFill>
                <a:latin typeface="Arial" panose="020B0604020202020204" pitchFamily="34" charset="0"/>
                <a:cs typeface="Arial" panose="020B0604020202020204" pitchFamily="34" charset="0"/>
              </a:rPr>
              <a:t>Informe final</a:t>
            </a:r>
            <a:endParaRPr lang="en-US" sz="1000" dirty="0">
              <a:solidFill>
                <a:schemeClr val="bg1"/>
              </a:solidFill>
              <a:latin typeface="Arial" panose="020B0604020202020204" pitchFamily="34" charset="0"/>
              <a:cs typeface="Arial" panose="020B0604020202020204" pitchFamily="34" charset="0"/>
            </a:endParaRPr>
          </a:p>
        </p:txBody>
      </p:sp>
      <p:sp>
        <p:nvSpPr>
          <p:cNvPr id="12" name="Oval 11"/>
          <p:cNvSpPr/>
          <p:nvPr/>
        </p:nvSpPr>
        <p:spPr>
          <a:xfrm>
            <a:off x="3847325" y="2274236"/>
            <a:ext cx="1371600" cy="1365504"/>
          </a:xfrm>
          <a:prstGeom prst="ellipse">
            <a:avLst/>
          </a:prstGeom>
          <a:solidFill>
            <a:srgbClr val="006600"/>
          </a:solidFill>
        </p:spPr>
        <p:style>
          <a:lnRef idx="1">
            <a:schemeClr val="accent3"/>
          </a:lnRef>
          <a:fillRef idx="3">
            <a:schemeClr val="accent3"/>
          </a:fillRef>
          <a:effectRef idx="2">
            <a:schemeClr val="accent3"/>
          </a:effectRef>
          <a:fontRef idx="minor">
            <a:schemeClr val="lt1"/>
          </a:fontRef>
        </p:style>
        <p:txBody>
          <a:bodyPr rtlCol="0" anchor="ctr"/>
          <a:lstStyle/>
          <a:p>
            <a:pPr algn="ctr"/>
            <a:r>
              <a:rPr lang="es-ES" sz="1000" dirty="0">
                <a:solidFill>
                  <a:schemeClr val="bg1"/>
                </a:solidFill>
                <a:latin typeface="Arial" panose="020B0604020202020204" pitchFamily="34" charset="0"/>
                <a:cs typeface="Arial" panose="020B0604020202020204" pitchFamily="34" charset="0"/>
              </a:rPr>
              <a:t>Conclusiones preliminares de la recopilación y análisis de datos</a:t>
            </a:r>
            <a:endParaRPr lang="en-US" sz="1000" dirty="0">
              <a:solidFill>
                <a:schemeClr val="bg1"/>
              </a:solidFill>
              <a:latin typeface="Arial" panose="020B0604020202020204" pitchFamily="34" charset="0"/>
              <a:cs typeface="Arial" panose="020B0604020202020204" pitchFamily="34" charset="0"/>
            </a:endParaRPr>
          </a:p>
        </p:txBody>
      </p:sp>
      <p:sp>
        <p:nvSpPr>
          <p:cNvPr id="13" name="Oval 12"/>
          <p:cNvSpPr/>
          <p:nvPr/>
        </p:nvSpPr>
        <p:spPr>
          <a:xfrm>
            <a:off x="2810256" y="5893845"/>
            <a:ext cx="3520856" cy="6858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err="1" smtClean="0"/>
              <a:t>Partes</a:t>
            </a:r>
            <a:r>
              <a:rPr lang="en-US" sz="2200" b="1" dirty="0" smtClean="0"/>
              <a:t> </a:t>
            </a:r>
            <a:r>
              <a:rPr lang="en-US" sz="2200" b="1" dirty="0" err="1" smtClean="0"/>
              <a:t>interesadas</a:t>
            </a:r>
            <a:endParaRPr lang="en-US" sz="2200" b="1" dirty="0"/>
          </a:p>
        </p:txBody>
      </p:sp>
      <p:sp>
        <p:nvSpPr>
          <p:cNvPr id="14" name="TextBox 13"/>
          <p:cNvSpPr txBox="1"/>
          <p:nvPr/>
        </p:nvSpPr>
        <p:spPr>
          <a:xfrm>
            <a:off x="6331112" y="6404127"/>
            <a:ext cx="1332416" cy="261610"/>
          </a:xfrm>
          <a:prstGeom prst="rect">
            <a:avLst/>
          </a:prstGeom>
          <a:solidFill>
            <a:schemeClr val="bg1"/>
          </a:solidFill>
        </p:spPr>
        <p:txBody>
          <a:bodyPr wrap="none" rtlCol="0">
            <a:spAutoFit/>
          </a:bodyPr>
          <a:lstStyle/>
          <a:p>
            <a:r>
              <a:rPr lang="es-ES_tradnl" sz="1100" i="1" dirty="0">
                <a:solidFill>
                  <a:srgbClr val="006600"/>
                </a:solidFill>
              </a:rPr>
              <a:t>*actividades nuevas</a:t>
            </a:r>
            <a:endParaRPr lang="en-US" sz="1100" i="1" dirty="0">
              <a:solidFill>
                <a:srgbClr val="006600"/>
              </a:solidFill>
            </a:endParaRPr>
          </a:p>
        </p:txBody>
      </p:sp>
      <p:sp>
        <p:nvSpPr>
          <p:cNvPr id="15" name="Curved Down Arrow 14"/>
          <p:cNvSpPr/>
          <p:nvPr/>
        </p:nvSpPr>
        <p:spPr>
          <a:xfrm rot="14669720" flipV="1">
            <a:off x="6589238" y="4283640"/>
            <a:ext cx="1669128" cy="719866"/>
          </a:xfrm>
          <a:prstGeom prst="curved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Down Arrow 15"/>
          <p:cNvSpPr/>
          <p:nvPr/>
        </p:nvSpPr>
        <p:spPr>
          <a:xfrm rot="3634905" flipV="1">
            <a:off x="5831412" y="4701625"/>
            <a:ext cx="1713622" cy="739056"/>
          </a:xfrm>
          <a:prstGeom prst="curved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Curved Down Arrow 20"/>
          <p:cNvSpPr/>
          <p:nvPr/>
        </p:nvSpPr>
        <p:spPr>
          <a:xfrm rot="14669720" flipV="1">
            <a:off x="1686090" y="4272218"/>
            <a:ext cx="1669128" cy="719866"/>
          </a:xfrm>
          <a:prstGeom prst="curvedDown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Curved Down Arrow 21"/>
          <p:cNvSpPr/>
          <p:nvPr/>
        </p:nvSpPr>
        <p:spPr>
          <a:xfrm rot="3634905" flipV="1">
            <a:off x="928264" y="4690203"/>
            <a:ext cx="1713622" cy="739056"/>
          </a:xfrm>
          <a:prstGeom prst="curved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Curved Down Arrow 18"/>
          <p:cNvSpPr/>
          <p:nvPr/>
        </p:nvSpPr>
        <p:spPr>
          <a:xfrm rot="14669720" flipV="1">
            <a:off x="4200690" y="4174941"/>
            <a:ext cx="1669128" cy="719866"/>
          </a:xfrm>
          <a:prstGeom prst="curvedDownArrow">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Curved Down Arrow 19"/>
          <p:cNvSpPr/>
          <p:nvPr/>
        </p:nvSpPr>
        <p:spPr>
          <a:xfrm rot="3634905" flipV="1">
            <a:off x="3442864" y="4592926"/>
            <a:ext cx="1713622" cy="739056"/>
          </a:xfrm>
          <a:prstGeom prst="curvedDown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677608" y="4022917"/>
            <a:ext cx="2768707" cy="261610"/>
          </a:xfrm>
          <a:prstGeom prst="rect">
            <a:avLst/>
          </a:prstGeom>
          <a:noFill/>
        </p:spPr>
        <p:txBody>
          <a:bodyPr wrap="none" rtlCol="0">
            <a:spAutoFit/>
          </a:bodyPr>
          <a:lstStyle/>
          <a:p>
            <a:r>
              <a:rPr lang="es-ES_tradnl" sz="1100" b="1" dirty="0"/>
              <a:t>Distribución de los documentos descriptivos</a:t>
            </a:r>
            <a:endParaRPr lang="en-US" sz="1100" b="1" dirty="0"/>
          </a:p>
        </p:txBody>
      </p:sp>
      <p:sp>
        <p:nvSpPr>
          <p:cNvPr id="18" name="TextBox 17"/>
          <p:cNvSpPr txBox="1"/>
          <p:nvPr/>
        </p:nvSpPr>
        <p:spPr>
          <a:xfrm>
            <a:off x="3762612" y="4041572"/>
            <a:ext cx="1963999" cy="261610"/>
          </a:xfrm>
          <a:prstGeom prst="rect">
            <a:avLst/>
          </a:prstGeom>
          <a:noFill/>
        </p:spPr>
        <p:txBody>
          <a:bodyPr wrap="none" rtlCol="0">
            <a:spAutoFit/>
          </a:bodyPr>
          <a:lstStyle/>
          <a:p>
            <a:r>
              <a:rPr lang="es-ES_tradnl" sz="1100" b="1" dirty="0"/>
              <a:t>Reuniones interinstitucionales</a:t>
            </a:r>
            <a:endParaRPr lang="en-US" sz="1100" b="1" dirty="0"/>
          </a:p>
        </p:txBody>
      </p:sp>
      <p:sp>
        <p:nvSpPr>
          <p:cNvPr id="23" name="TextBox 22"/>
          <p:cNvSpPr txBox="1"/>
          <p:nvPr/>
        </p:nvSpPr>
        <p:spPr>
          <a:xfrm>
            <a:off x="6150128" y="4034617"/>
            <a:ext cx="1619354" cy="261610"/>
          </a:xfrm>
          <a:prstGeom prst="rect">
            <a:avLst/>
          </a:prstGeom>
          <a:noFill/>
        </p:spPr>
        <p:txBody>
          <a:bodyPr wrap="none" rtlCol="0">
            <a:spAutoFit/>
          </a:bodyPr>
          <a:lstStyle/>
          <a:p>
            <a:r>
              <a:rPr lang="es-ES_tradnl" sz="1100" b="1" dirty="0"/>
              <a:t>Respuestas de la gestión</a:t>
            </a:r>
            <a:endParaRPr lang="en-US" sz="1100" b="1" dirty="0"/>
          </a:p>
        </p:txBody>
      </p:sp>
      <p:sp>
        <p:nvSpPr>
          <p:cNvPr id="24" name="TextBox 23"/>
          <p:cNvSpPr txBox="1"/>
          <p:nvPr/>
        </p:nvSpPr>
        <p:spPr>
          <a:xfrm>
            <a:off x="1483106" y="4439275"/>
            <a:ext cx="1109599" cy="261610"/>
          </a:xfrm>
          <a:prstGeom prst="rect">
            <a:avLst/>
          </a:prstGeom>
          <a:noFill/>
        </p:spPr>
        <p:txBody>
          <a:bodyPr wrap="none" rtlCol="0">
            <a:spAutoFit/>
          </a:bodyPr>
          <a:lstStyle/>
          <a:p>
            <a:r>
              <a:rPr lang="es-ES_tradnl" sz="1100" b="1" dirty="0" smtClean="0"/>
              <a:t>Medios sociales</a:t>
            </a:r>
            <a:endParaRPr lang="en-US" sz="1100" b="1" dirty="0"/>
          </a:p>
        </p:txBody>
      </p:sp>
      <p:sp>
        <p:nvSpPr>
          <p:cNvPr id="25" name="TextBox 24"/>
          <p:cNvSpPr txBox="1"/>
          <p:nvPr/>
        </p:nvSpPr>
        <p:spPr>
          <a:xfrm>
            <a:off x="1399619" y="4839892"/>
            <a:ext cx="1362874" cy="261610"/>
          </a:xfrm>
          <a:prstGeom prst="rect">
            <a:avLst/>
          </a:prstGeom>
          <a:noFill/>
        </p:spPr>
        <p:txBody>
          <a:bodyPr wrap="none" rtlCol="0">
            <a:spAutoFit/>
          </a:bodyPr>
          <a:lstStyle/>
          <a:p>
            <a:r>
              <a:rPr lang="es-ES_tradnl" sz="1100" b="1" dirty="0" smtClean="0">
                <a:solidFill>
                  <a:srgbClr val="006600"/>
                </a:solidFill>
              </a:rPr>
              <a:t>Consultas virtuales*</a:t>
            </a:r>
            <a:endParaRPr lang="en-US" sz="1100" b="1" dirty="0">
              <a:solidFill>
                <a:srgbClr val="006600"/>
              </a:solidFill>
            </a:endParaRPr>
          </a:p>
        </p:txBody>
      </p:sp>
      <p:sp>
        <p:nvSpPr>
          <p:cNvPr id="26" name="TextBox 25"/>
          <p:cNvSpPr txBox="1"/>
          <p:nvPr/>
        </p:nvSpPr>
        <p:spPr>
          <a:xfrm>
            <a:off x="1689199" y="5177313"/>
            <a:ext cx="925253" cy="261610"/>
          </a:xfrm>
          <a:prstGeom prst="rect">
            <a:avLst/>
          </a:prstGeom>
          <a:noFill/>
        </p:spPr>
        <p:txBody>
          <a:bodyPr wrap="none" rtlCol="0">
            <a:spAutoFit/>
          </a:bodyPr>
          <a:lstStyle/>
          <a:p>
            <a:r>
              <a:rPr lang="es-ES_tradnl" sz="1100" b="1" dirty="0" err="1" smtClean="0">
                <a:solidFill>
                  <a:srgbClr val="006600"/>
                </a:solidFill>
              </a:rPr>
              <a:t>Webinarios</a:t>
            </a:r>
            <a:r>
              <a:rPr lang="es-ES_tradnl" sz="1100" b="1" dirty="0" smtClean="0">
                <a:solidFill>
                  <a:srgbClr val="006600"/>
                </a:solidFill>
              </a:rPr>
              <a:t>*</a:t>
            </a:r>
            <a:endParaRPr lang="en-US" sz="1100" b="1" dirty="0">
              <a:solidFill>
                <a:srgbClr val="006600"/>
              </a:solidFill>
            </a:endParaRPr>
          </a:p>
        </p:txBody>
      </p:sp>
      <p:sp>
        <p:nvSpPr>
          <p:cNvPr id="27" name="TextBox 26"/>
          <p:cNvSpPr txBox="1"/>
          <p:nvPr/>
        </p:nvSpPr>
        <p:spPr>
          <a:xfrm>
            <a:off x="3423526" y="4430668"/>
            <a:ext cx="798617" cy="261610"/>
          </a:xfrm>
          <a:prstGeom prst="rect">
            <a:avLst/>
          </a:prstGeom>
          <a:noFill/>
        </p:spPr>
        <p:txBody>
          <a:bodyPr wrap="none" rtlCol="0">
            <a:spAutoFit/>
          </a:bodyPr>
          <a:lstStyle/>
          <a:p>
            <a:r>
              <a:rPr lang="es-ES_tradnl" sz="1100" b="1" dirty="0" smtClean="0"/>
              <a:t>Reuniones</a:t>
            </a:r>
            <a:endParaRPr lang="en-US" sz="1100" b="1" dirty="0"/>
          </a:p>
        </p:txBody>
      </p:sp>
      <p:sp>
        <p:nvSpPr>
          <p:cNvPr id="28" name="TextBox 27"/>
          <p:cNvSpPr txBox="1"/>
          <p:nvPr/>
        </p:nvSpPr>
        <p:spPr>
          <a:xfrm>
            <a:off x="3430880" y="4874437"/>
            <a:ext cx="854721" cy="261610"/>
          </a:xfrm>
          <a:prstGeom prst="rect">
            <a:avLst/>
          </a:prstGeom>
          <a:noFill/>
        </p:spPr>
        <p:txBody>
          <a:bodyPr wrap="none" rtlCol="0">
            <a:spAutoFit/>
          </a:bodyPr>
          <a:lstStyle/>
          <a:p>
            <a:r>
              <a:rPr lang="es-ES_tradnl" sz="1100" b="1" dirty="0" err="1" smtClean="0"/>
              <a:t>Webinarios</a:t>
            </a:r>
            <a:endParaRPr lang="en-US" sz="1100" b="1" dirty="0"/>
          </a:p>
        </p:txBody>
      </p:sp>
      <p:sp>
        <p:nvSpPr>
          <p:cNvPr id="29" name="TextBox 28"/>
          <p:cNvSpPr txBox="1"/>
          <p:nvPr/>
        </p:nvSpPr>
        <p:spPr>
          <a:xfrm>
            <a:off x="4007300" y="5287929"/>
            <a:ext cx="1362874" cy="261610"/>
          </a:xfrm>
          <a:prstGeom prst="rect">
            <a:avLst/>
          </a:prstGeom>
          <a:noFill/>
        </p:spPr>
        <p:txBody>
          <a:bodyPr wrap="none" rtlCol="0">
            <a:spAutoFit/>
          </a:bodyPr>
          <a:lstStyle/>
          <a:p>
            <a:r>
              <a:rPr lang="es-ES_tradnl" sz="1100" b="1" dirty="0" smtClean="0">
                <a:solidFill>
                  <a:srgbClr val="006600"/>
                </a:solidFill>
              </a:rPr>
              <a:t>Consultas virtuales*</a:t>
            </a:r>
            <a:endParaRPr lang="en-US" sz="1100" b="1" dirty="0">
              <a:solidFill>
                <a:srgbClr val="006600"/>
              </a:solidFill>
            </a:endParaRPr>
          </a:p>
        </p:txBody>
      </p:sp>
      <p:sp>
        <p:nvSpPr>
          <p:cNvPr id="30" name="TextBox 29"/>
          <p:cNvSpPr txBox="1"/>
          <p:nvPr/>
        </p:nvSpPr>
        <p:spPr>
          <a:xfrm>
            <a:off x="4856906" y="4815673"/>
            <a:ext cx="1180131" cy="261610"/>
          </a:xfrm>
          <a:prstGeom prst="rect">
            <a:avLst/>
          </a:prstGeom>
          <a:noFill/>
        </p:spPr>
        <p:txBody>
          <a:bodyPr wrap="none" rtlCol="0">
            <a:spAutoFit/>
          </a:bodyPr>
          <a:lstStyle/>
          <a:p>
            <a:r>
              <a:rPr lang="es-ES_tradnl" sz="1100" b="1" dirty="0" smtClean="0">
                <a:solidFill>
                  <a:srgbClr val="006600"/>
                </a:solidFill>
              </a:rPr>
              <a:t>Medios sociales*</a:t>
            </a:r>
            <a:endParaRPr lang="en-US" sz="1100" b="1" dirty="0">
              <a:solidFill>
                <a:srgbClr val="006600"/>
              </a:solidFill>
            </a:endParaRPr>
          </a:p>
        </p:txBody>
      </p:sp>
      <p:sp>
        <p:nvSpPr>
          <p:cNvPr id="31" name="TextBox 30"/>
          <p:cNvSpPr txBox="1"/>
          <p:nvPr/>
        </p:nvSpPr>
        <p:spPr>
          <a:xfrm>
            <a:off x="4902566" y="4480914"/>
            <a:ext cx="752129" cy="261610"/>
          </a:xfrm>
          <a:prstGeom prst="rect">
            <a:avLst/>
          </a:prstGeom>
          <a:noFill/>
        </p:spPr>
        <p:txBody>
          <a:bodyPr wrap="none" rtlCol="0">
            <a:spAutoFit/>
          </a:bodyPr>
          <a:lstStyle/>
          <a:p>
            <a:r>
              <a:rPr lang="es-ES_tradnl" sz="1100" b="1" dirty="0" smtClean="0"/>
              <a:t>Consultas</a:t>
            </a:r>
            <a:endParaRPr lang="en-US" sz="1100" b="1" dirty="0"/>
          </a:p>
        </p:txBody>
      </p:sp>
      <p:sp>
        <p:nvSpPr>
          <p:cNvPr id="32" name="TextBox 31"/>
          <p:cNvSpPr txBox="1"/>
          <p:nvPr/>
        </p:nvSpPr>
        <p:spPr>
          <a:xfrm>
            <a:off x="5865148" y="4430668"/>
            <a:ext cx="854721" cy="261610"/>
          </a:xfrm>
          <a:prstGeom prst="rect">
            <a:avLst/>
          </a:prstGeom>
          <a:noFill/>
        </p:spPr>
        <p:txBody>
          <a:bodyPr wrap="none" rtlCol="0">
            <a:spAutoFit/>
          </a:bodyPr>
          <a:lstStyle/>
          <a:p>
            <a:r>
              <a:rPr lang="es-ES_tradnl" sz="1100" b="1" dirty="0" err="1"/>
              <a:t>W</a:t>
            </a:r>
            <a:r>
              <a:rPr lang="es-ES_tradnl" sz="1100" b="1" dirty="0" err="1" smtClean="0"/>
              <a:t>ebinarios</a:t>
            </a:r>
            <a:endParaRPr lang="en-US" sz="1100" b="1" dirty="0"/>
          </a:p>
        </p:txBody>
      </p:sp>
      <p:sp>
        <p:nvSpPr>
          <p:cNvPr id="33" name="TextBox 32"/>
          <p:cNvSpPr txBox="1"/>
          <p:nvPr/>
        </p:nvSpPr>
        <p:spPr>
          <a:xfrm>
            <a:off x="6294782" y="5308852"/>
            <a:ext cx="580608" cy="261610"/>
          </a:xfrm>
          <a:prstGeom prst="rect">
            <a:avLst/>
          </a:prstGeom>
          <a:noFill/>
        </p:spPr>
        <p:txBody>
          <a:bodyPr wrap="none" rtlCol="0">
            <a:spAutoFit/>
          </a:bodyPr>
          <a:lstStyle/>
          <a:p>
            <a:r>
              <a:rPr lang="es-ES_tradnl" sz="1100" b="1" dirty="0" smtClean="0"/>
              <a:t>Videos</a:t>
            </a:r>
            <a:endParaRPr lang="en-US" sz="1100" b="1" dirty="0"/>
          </a:p>
        </p:txBody>
      </p:sp>
      <p:sp>
        <p:nvSpPr>
          <p:cNvPr id="34" name="TextBox 33"/>
          <p:cNvSpPr txBox="1"/>
          <p:nvPr/>
        </p:nvSpPr>
        <p:spPr>
          <a:xfrm>
            <a:off x="5988098" y="4914949"/>
            <a:ext cx="1109599" cy="261610"/>
          </a:xfrm>
          <a:prstGeom prst="rect">
            <a:avLst/>
          </a:prstGeom>
          <a:noFill/>
        </p:spPr>
        <p:txBody>
          <a:bodyPr wrap="none" rtlCol="0">
            <a:spAutoFit/>
          </a:bodyPr>
          <a:lstStyle/>
          <a:p>
            <a:r>
              <a:rPr lang="es-ES_tradnl" sz="1100" b="1" dirty="0" smtClean="0"/>
              <a:t>Medios sociales</a:t>
            </a:r>
            <a:endParaRPr lang="en-US" sz="1100" b="1" dirty="0"/>
          </a:p>
        </p:txBody>
      </p:sp>
      <p:sp>
        <p:nvSpPr>
          <p:cNvPr id="35" name="TextBox 34"/>
          <p:cNvSpPr txBox="1"/>
          <p:nvPr/>
        </p:nvSpPr>
        <p:spPr>
          <a:xfrm>
            <a:off x="7015467" y="4346728"/>
            <a:ext cx="1444626" cy="261610"/>
          </a:xfrm>
          <a:prstGeom prst="rect">
            <a:avLst/>
          </a:prstGeom>
          <a:noFill/>
        </p:spPr>
        <p:txBody>
          <a:bodyPr wrap="none" rtlCol="0">
            <a:spAutoFit/>
          </a:bodyPr>
          <a:lstStyle>
            <a:defPPr>
              <a:defRPr lang="en-US"/>
            </a:defPPr>
            <a:lvl1pPr>
              <a:defRPr sz="1100" b="1"/>
            </a:lvl1pPr>
          </a:lstStyle>
          <a:p>
            <a:r>
              <a:rPr lang="es-ES_tradnl" dirty="0"/>
              <a:t>Gráficos informativos</a:t>
            </a:r>
            <a:endParaRPr lang="en-US" dirty="0"/>
          </a:p>
        </p:txBody>
      </p:sp>
      <p:sp>
        <p:nvSpPr>
          <p:cNvPr id="36" name="TextBox 35"/>
          <p:cNvSpPr txBox="1"/>
          <p:nvPr/>
        </p:nvSpPr>
        <p:spPr>
          <a:xfrm>
            <a:off x="7057167" y="4623171"/>
            <a:ext cx="641522" cy="261610"/>
          </a:xfrm>
          <a:prstGeom prst="rect">
            <a:avLst/>
          </a:prstGeom>
          <a:noFill/>
        </p:spPr>
        <p:txBody>
          <a:bodyPr wrap="none" rtlCol="0">
            <a:spAutoFit/>
          </a:bodyPr>
          <a:lstStyle/>
          <a:p>
            <a:r>
              <a:rPr lang="es-ES_tradnl" sz="1100" b="1" dirty="0" smtClean="0"/>
              <a:t>Talleres</a:t>
            </a:r>
            <a:endParaRPr lang="en-US" sz="1100" b="1" dirty="0"/>
          </a:p>
        </p:txBody>
      </p:sp>
      <p:sp>
        <p:nvSpPr>
          <p:cNvPr id="37" name="TextBox 36"/>
          <p:cNvSpPr txBox="1"/>
          <p:nvPr/>
        </p:nvSpPr>
        <p:spPr>
          <a:xfrm>
            <a:off x="7489588" y="4954028"/>
            <a:ext cx="665567" cy="261610"/>
          </a:xfrm>
          <a:prstGeom prst="rect">
            <a:avLst/>
          </a:prstGeom>
          <a:noFill/>
        </p:spPr>
        <p:txBody>
          <a:bodyPr wrap="none" rtlCol="0">
            <a:spAutoFit/>
          </a:bodyPr>
          <a:lstStyle/>
          <a:p>
            <a:r>
              <a:rPr lang="es-ES_tradnl" sz="1100" b="1" dirty="0" smtClean="0"/>
              <a:t>Letreros</a:t>
            </a:r>
            <a:endParaRPr lang="en-US" sz="1100" b="1" dirty="0"/>
          </a:p>
        </p:txBody>
      </p:sp>
      <p:sp>
        <p:nvSpPr>
          <p:cNvPr id="38" name="TextBox 37"/>
          <p:cNvSpPr txBox="1"/>
          <p:nvPr/>
        </p:nvSpPr>
        <p:spPr>
          <a:xfrm>
            <a:off x="7302918" y="5211630"/>
            <a:ext cx="647934" cy="261610"/>
          </a:xfrm>
          <a:prstGeom prst="rect">
            <a:avLst/>
          </a:prstGeom>
          <a:noFill/>
        </p:spPr>
        <p:txBody>
          <a:bodyPr wrap="none" rtlCol="0">
            <a:spAutoFit/>
          </a:bodyPr>
          <a:lstStyle/>
          <a:p>
            <a:r>
              <a:rPr lang="es-ES_tradnl" sz="1100" b="1" dirty="0" smtClean="0"/>
              <a:t>Eventos</a:t>
            </a:r>
            <a:endParaRPr lang="en-US" sz="1100" b="1" dirty="0"/>
          </a:p>
        </p:txBody>
      </p:sp>
      <p:sp>
        <p:nvSpPr>
          <p:cNvPr id="39" name="Right Arrow 38"/>
          <p:cNvSpPr/>
          <p:nvPr/>
        </p:nvSpPr>
        <p:spPr>
          <a:xfrm>
            <a:off x="2971800" y="2819400"/>
            <a:ext cx="685800" cy="381000"/>
          </a:xfrm>
          <a:prstGeom prst="righ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a:off x="5430608" y="2763396"/>
            <a:ext cx="685800" cy="381000"/>
          </a:xfrm>
          <a:prstGeom prst="rightArrow">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8378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itle 1"/>
          <p:cNvSpPr txBox="1">
            <a:spLocks noGrp="1"/>
          </p:cNvSpPr>
          <p:nvPr>
            <p:ph type="title"/>
          </p:nvPr>
        </p:nvSpPr>
        <p:spPr/>
        <p:txBody>
          <a:bodyPr>
            <a:normAutofit fontScale="90000"/>
          </a:bodyPr>
          <a:lstStyle/>
          <a:p>
            <a:pPr eaLnBrk="1"/>
            <a:r>
              <a:rPr lang="en-US" dirty="0" smtClean="0">
                <a:latin typeface="Calibri" pitchFamily="34" charset="0"/>
              </a:rPr>
              <a:t>Programa de actividades para el GEF-6 de la OEI del GEF</a:t>
            </a:r>
            <a:endParaRPr lang="es-ES" dirty="0" smtClean="0">
              <a:latin typeface="Calibri" pitchFamily="34" charset="0"/>
            </a:endParaRPr>
          </a:p>
        </p:txBody>
      </p:sp>
      <p:sp>
        <p:nvSpPr>
          <p:cNvPr id="13318" name="Content Placeholder 4"/>
          <p:cNvSpPr txBox="1">
            <a:spLocks noGrp="1"/>
          </p:cNvSpPr>
          <p:nvPr>
            <p:ph idx="1"/>
          </p:nvPr>
        </p:nvSpPr>
        <p:spPr>
          <a:xfrm>
            <a:off x="228600" y="1752600"/>
            <a:ext cx="8686800" cy="4648200"/>
          </a:xfrm>
        </p:spPr>
        <p:txBody>
          <a:bodyPr>
            <a:noAutofit/>
          </a:bodyPr>
          <a:lstStyle/>
          <a:p>
            <a:r>
              <a:rPr sz="1800" dirty="0" smtClean="0"/>
              <a:t>Implementación de la política de SyE del </a:t>
            </a:r>
            <a:r>
              <a:rPr lang="en-US" sz="1800" dirty="0" smtClean="0"/>
              <a:t>GEF</a:t>
            </a:r>
            <a:endParaRPr lang="es-ES" sz="1800" dirty="0" smtClean="0">
              <a:ea typeface="Verdana" pitchFamily="34" charset="0"/>
              <a:cs typeface="Verdana" pitchFamily="34" charset="0"/>
            </a:endParaRPr>
          </a:p>
          <a:p>
            <a:r>
              <a:rPr lang="en-US" sz="1800" dirty="0" smtClean="0"/>
              <a:t>El programa de evaluación se ajusta a las cambiantes prioridades del GEF</a:t>
            </a:r>
            <a:endParaRPr lang="es-ES" sz="1800" dirty="0">
              <a:ea typeface="Verdana" pitchFamily="34" charset="0"/>
              <a:cs typeface="Verdana" pitchFamily="34" charset="0"/>
            </a:endParaRPr>
          </a:p>
          <a:p>
            <a:r>
              <a:rPr lang="en-US" sz="1800" dirty="0" smtClean="0"/>
              <a:t>La OEI del GEF ha iniciado consultas para definir el programa de evaluación para el GEF-6 </a:t>
            </a:r>
            <a:endParaRPr lang="es-ES" sz="1800" dirty="0" smtClean="0">
              <a:ea typeface="Verdana" pitchFamily="34" charset="0"/>
              <a:cs typeface="Verdana" pitchFamily="34" charset="0"/>
            </a:endParaRPr>
          </a:p>
          <a:p>
            <a:r>
              <a:rPr lang="en-US" sz="1800" dirty="0"/>
              <a:t>Presentación de informes al Consejo del </a:t>
            </a:r>
            <a:r>
              <a:rPr lang="en-US" sz="1800" dirty="0" smtClean="0"/>
              <a:t>GEF</a:t>
            </a:r>
            <a:endParaRPr lang="es-ES" sz="1800" dirty="0" smtClean="0">
              <a:ea typeface="Verdana" pitchFamily="34" charset="0"/>
              <a:cs typeface="Verdana" pitchFamily="34" charset="0"/>
            </a:endParaRPr>
          </a:p>
          <a:p>
            <a:r>
              <a:rPr lang="en-US" sz="1800" dirty="0"/>
              <a:t>Participación en el Programa de Apoyo Financiero a Países del </a:t>
            </a:r>
            <a:r>
              <a:rPr lang="en-US" sz="1800" dirty="0" smtClean="0"/>
              <a:t>GEF</a:t>
            </a:r>
            <a:endParaRPr lang="en-US" sz="1800" dirty="0"/>
          </a:p>
          <a:p>
            <a:pPr>
              <a:spcBef>
                <a:spcPts val="1200"/>
              </a:spcBef>
            </a:pPr>
            <a:r>
              <a:rPr sz="1800" dirty="0" smtClean="0"/>
              <a:t>Estudios de resultados globales -- proceso de reposición de recursos (cada 4 años) </a:t>
            </a:r>
          </a:p>
          <a:p>
            <a:pPr>
              <a:spcBef>
                <a:spcPts val="1200"/>
              </a:spcBef>
            </a:pPr>
            <a:r>
              <a:rPr lang="fr-FR" sz="1800" dirty="0" smtClean="0"/>
              <a:t>Comunidades de evaluación con activa participación (Naciones Unidas/BMD/otros)</a:t>
            </a:r>
          </a:p>
          <a:p>
            <a:pPr>
              <a:spcBef>
                <a:spcPts val="1200"/>
              </a:spcBef>
            </a:pPr>
            <a:endParaRPr lang="es-ES" sz="2400" dirty="0" smtClean="0">
              <a:latin typeface="+mj-lt"/>
              <a:ea typeface="Verdana" pitchFamily="34" charset="0"/>
              <a:cs typeface="Verdana" pitchFamily="34" charset="0"/>
            </a:endParaRPr>
          </a:p>
        </p:txBody>
      </p:sp>
    </p:spTree>
    <p:extLst>
      <p:ext uri="{BB962C8B-B14F-4D97-AF65-F5344CB8AC3E}">
        <p14:creationId xmlns:p14="http://schemas.microsoft.com/office/powerpoint/2010/main" val="152318437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GEFEO Power Point Template (A) design</Template>
  <TotalTime>7893</TotalTime>
  <Words>1417</Words>
  <Application>Microsoft Office PowerPoint</Application>
  <PresentationFormat>On-screen Show (4:3)</PresentationFormat>
  <Paragraphs>232</Paragraphs>
  <Slides>21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Verdana</vt:lpstr>
      <vt:lpstr>1_Office Theme</vt:lpstr>
      <vt:lpstr>PowerPoint Presentation</vt:lpstr>
      <vt:lpstr>Descripción general</vt:lpstr>
      <vt:lpstr>SyE en el GEF </vt:lpstr>
      <vt:lpstr>Estructuras jerárquicas separadas para el Seguimiento (a través de la Secretaría) y la Evaluación (a través de la OEI)</vt:lpstr>
      <vt:lpstr>Oficina de Evaluación Independiente del GEF</vt:lpstr>
      <vt:lpstr> Partes interesadas de la OEI del GEF</vt:lpstr>
      <vt:lpstr>Tipos de evaluaciones</vt:lpstr>
      <vt:lpstr>Gestión de la diseminación y los conocimientos de la OEI del GEF</vt:lpstr>
      <vt:lpstr>Programa de actividades para el GEF-6 de la OEI del GEF</vt:lpstr>
      <vt:lpstr>La política de SyE del GEF</vt:lpstr>
      <vt:lpstr>PowerPoint Presentation</vt:lpstr>
      <vt:lpstr>Introducción</vt:lpstr>
      <vt:lpstr>Importancia y utilidad de las evaluaciones finales</vt:lpstr>
      <vt:lpstr>Importancia y utilidad de las evaluaciones finales (cont.)</vt:lpstr>
      <vt:lpstr>Las características de una buena evaluación final</vt:lpstr>
      <vt:lpstr>Ejemplos de buenas evaluaciones finales</vt:lpstr>
      <vt:lpstr>PowerPoint Presentation</vt:lpstr>
      <vt:lpstr>Primer análisis: ¿Qué es necesario hacer durante la preparación e implementación del proyecto?</vt:lpstr>
      <vt:lpstr>Segundo análisis:  ¿Qué es necesario hacer durante la preparación y entrega de una evaluación final? </vt:lpstr>
      <vt:lpstr>Breves presentaciones por etapas</vt:lpstr>
      <vt:lpstr>PowerPoint Presentation</vt:lpstr>
    </vt:vector>
  </TitlesOfParts>
  <Manager/>
  <Company>The World Bank Group</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IEO - ECW - Presentation -SP</dc:title>
  <dc:subject/>
  <dc:creator>WB386498</dc:creator>
  <cp:keywords/>
  <dc:description/>
  <cp:lastModifiedBy>Nicolas Alejandro Marquez Pizzanelli</cp:lastModifiedBy>
  <cp:revision>183</cp:revision>
  <cp:lastPrinted>2015-02-04T15:20:23Z</cp:lastPrinted>
  <dcterms:created xsi:type="dcterms:W3CDTF">2010-12-28T20:45:39Z</dcterms:created>
  <dcterms:modified xsi:type="dcterms:W3CDTF">2015-04-15T16:04:03Z</dcterms:modified>
  <cp:category/>
</cp:coreProperties>
</file>