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5153" r:id="rId1"/>
    <p:sldMasterId id="2147485362" r:id="rId2"/>
  </p:sldMasterIdLst>
  <p:notesMasterIdLst>
    <p:notesMasterId r:id="rId15"/>
  </p:notesMasterIdLst>
  <p:handoutMasterIdLst>
    <p:handoutMasterId r:id="rId16"/>
  </p:handoutMasterIdLst>
  <p:sldIdLst>
    <p:sldId id="403" r:id="rId3"/>
    <p:sldId id="394" r:id="rId4"/>
    <p:sldId id="385" r:id="rId5"/>
    <p:sldId id="395" r:id="rId6"/>
    <p:sldId id="398" r:id="rId7"/>
    <p:sldId id="399" r:id="rId8"/>
    <p:sldId id="400" r:id="rId9"/>
    <p:sldId id="404" r:id="rId10"/>
    <p:sldId id="401" r:id="rId11"/>
    <p:sldId id="386" r:id="rId12"/>
    <p:sldId id="397" r:id="rId13"/>
    <p:sldId id="402" r:id="rId14"/>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gner,Madison V" initials="WV"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6600"/>
    <a:srgbClr val="CCFFCC"/>
    <a:srgbClr val="D8D3E0"/>
    <a:srgbClr val="000099"/>
    <a:srgbClr val="007542"/>
    <a:srgbClr val="4C4C4C"/>
    <a:srgbClr val="4D59A4"/>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282" y="5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5" Type="http://schemas.openxmlformats.org/officeDocument/2006/relationships/image" Target="../media/image18.jpeg"/><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B4D7E-F96A-4C50-B16B-9F365A4C86EF}" type="doc">
      <dgm:prSet loTypeId="urn:microsoft.com/office/officeart/2005/8/layout/vList4" loCatId="list" qsTypeId="urn:microsoft.com/office/officeart/2005/8/quickstyle/3d4" qsCatId="3D" csTypeId="urn:microsoft.com/office/officeart/2005/8/colors/accent3_5" csCatId="accent3" phldr="1"/>
      <dgm:spPr/>
      <dgm:t>
        <a:bodyPr/>
        <a:lstStyle/>
        <a:p>
          <a:endParaRPr lang="en-US"/>
        </a:p>
      </dgm:t>
    </dgm:pt>
    <dgm:pt modelId="{EC30C000-1C20-405C-A1A6-EA09AC3A5C85}">
      <dgm:prSet phldrT="[Text]" custT="1"/>
      <dgm:spPr/>
      <dgm:t>
        <a:bodyPr/>
        <a:lstStyle/>
        <a:p>
          <a:pPr algn="ctr"/>
          <a:r>
            <a:rPr lang="en-US" sz="2000" dirty="0" smtClean="0">
              <a:solidFill>
                <a:schemeClr val="tx1"/>
              </a:solidFill>
            </a:rPr>
            <a:t>Transforming policy and regulatory environments</a:t>
          </a:r>
          <a:endParaRPr lang="en-US" sz="2000" dirty="0">
            <a:solidFill>
              <a:schemeClr val="tx1"/>
            </a:solidFill>
          </a:endParaRPr>
        </a:p>
      </dgm:t>
    </dgm:pt>
    <dgm:pt modelId="{C5B10D39-7EC2-4844-B064-2B4B4DC53C30}" type="parTrans" cxnId="{F7A5A587-9A3D-4268-993D-31AED34C5F1B}">
      <dgm:prSet/>
      <dgm:spPr/>
      <dgm:t>
        <a:bodyPr/>
        <a:lstStyle/>
        <a:p>
          <a:endParaRPr lang="en-US"/>
        </a:p>
      </dgm:t>
    </dgm:pt>
    <dgm:pt modelId="{02481C56-E20D-468A-A4EC-16A51679D73B}" type="sibTrans" cxnId="{F7A5A587-9A3D-4268-993D-31AED34C5F1B}">
      <dgm:prSet/>
      <dgm:spPr/>
      <dgm:t>
        <a:bodyPr/>
        <a:lstStyle/>
        <a:p>
          <a:endParaRPr lang="en-US"/>
        </a:p>
      </dgm:t>
    </dgm:pt>
    <dgm:pt modelId="{86F4DC06-25A6-4407-9622-329F4871C216}">
      <dgm:prSet phldrT="[Text]" custT="1"/>
      <dgm:spPr/>
      <dgm:t>
        <a:bodyPr/>
        <a:lstStyle/>
        <a:p>
          <a:pPr algn="ctr"/>
          <a:r>
            <a:rPr lang="en-US" sz="2000" dirty="0" smtClean="0">
              <a:solidFill>
                <a:schemeClr val="tx1"/>
              </a:solidFill>
            </a:rPr>
            <a:t>Strengthening institutional capacity and decision-making processes</a:t>
          </a:r>
          <a:endParaRPr lang="en-US" sz="2000" dirty="0">
            <a:solidFill>
              <a:schemeClr val="tx1"/>
            </a:solidFill>
          </a:endParaRPr>
        </a:p>
      </dgm:t>
    </dgm:pt>
    <dgm:pt modelId="{DF8A4ED1-821F-4FB1-B52A-54BCD8E5062E}" type="parTrans" cxnId="{84379829-00D0-4428-B2FC-EB448EDCA031}">
      <dgm:prSet/>
      <dgm:spPr/>
      <dgm:t>
        <a:bodyPr/>
        <a:lstStyle/>
        <a:p>
          <a:endParaRPr lang="en-US"/>
        </a:p>
      </dgm:t>
    </dgm:pt>
    <dgm:pt modelId="{67D5FF4A-21F6-467C-BC81-73FA6DC61785}" type="sibTrans" cxnId="{84379829-00D0-4428-B2FC-EB448EDCA031}">
      <dgm:prSet/>
      <dgm:spPr/>
      <dgm:t>
        <a:bodyPr/>
        <a:lstStyle/>
        <a:p>
          <a:endParaRPr lang="en-US"/>
        </a:p>
      </dgm:t>
    </dgm:pt>
    <dgm:pt modelId="{08269FDE-9919-4C6F-AD0A-2EB35E313DEB}">
      <dgm:prSet phldrT="[Text]" custT="1"/>
      <dgm:spPr/>
      <dgm:t>
        <a:bodyPr/>
        <a:lstStyle/>
        <a:p>
          <a:pPr algn="ctr"/>
          <a:r>
            <a:rPr lang="en-US" sz="2000" dirty="0" smtClean="0">
              <a:solidFill>
                <a:schemeClr val="tx1"/>
              </a:solidFill>
            </a:rPr>
            <a:t>Convening multi-stakeholder alliances.</a:t>
          </a:r>
          <a:endParaRPr lang="en-US" sz="2000" dirty="0">
            <a:solidFill>
              <a:schemeClr val="tx1"/>
            </a:solidFill>
          </a:endParaRPr>
        </a:p>
      </dgm:t>
    </dgm:pt>
    <dgm:pt modelId="{0D1D8E66-5140-4E30-8EE9-4E5276371228}" type="parTrans" cxnId="{0485CAA8-57BB-4830-8328-0DD5CC9E71FE}">
      <dgm:prSet/>
      <dgm:spPr/>
      <dgm:t>
        <a:bodyPr/>
        <a:lstStyle/>
        <a:p>
          <a:endParaRPr lang="en-US"/>
        </a:p>
      </dgm:t>
    </dgm:pt>
    <dgm:pt modelId="{8AB6B631-FE0B-462F-B011-E568BCDC9E96}" type="sibTrans" cxnId="{0485CAA8-57BB-4830-8328-0DD5CC9E71FE}">
      <dgm:prSet/>
      <dgm:spPr/>
      <dgm:t>
        <a:bodyPr/>
        <a:lstStyle/>
        <a:p>
          <a:endParaRPr lang="en-US"/>
        </a:p>
      </dgm:t>
    </dgm:pt>
    <dgm:pt modelId="{D264928A-0DF7-4BD6-B8DE-E95590C7C62C}">
      <dgm:prSet phldrT="[Text]" custT="1"/>
      <dgm:spPr/>
      <dgm:t>
        <a:bodyPr/>
        <a:lstStyle/>
        <a:p>
          <a:pPr algn="ctr"/>
          <a:r>
            <a:rPr lang="en-US" sz="2000" dirty="0" smtClean="0">
              <a:solidFill>
                <a:schemeClr val="tx1"/>
              </a:solidFill>
            </a:rPr>
            <a:t>Demonstrating innovative approaches.</a:t>
          </a:r>
          <a:endParaRPr lang="en-US" sz="2000" dirty="0">
            <a:solidFill>
              <a:schemeClr val="tx1"/>
            </a:solidFill>
          </a:endParaRPr>
        </a:p>
      </dgm:t>
    </dgm:pt>
    <dgm:pt modelId="{2CAD1CEA-DAE0-4C17-A959-C4FC8130593B}" type="parTrans" cxnId="{F607D431-3F8C-4F48-8473-24B81E2A5A15}">
      <dgm:prSet/>
      <dgm:spPr/>
      <dgm:t>
        <a:bodyPr/>
        <a:lstStyle/>
        <a:p>
          <a:endParaRPr lang="en-US"/>
        </a:p>
      </dgm:t>
    </dgm:pt>
    <dgm:pt modelId="{FA681CBC-08BF-4995-B6C1-4094DC2AE908}" type="sibTrans" cxnId="{F607D431-3F8C-4F48-8473-24B81E2A5A15}">
      <dgm:prSet/>
      <dgm:spPr/>
      <dgm:t>
        <a:bodyPr/>
        <a:lstStyle/>
        <a:p>
          <a:endParaRPr lang="en-US"/>
        </a:p>
      </dgm:t>
    </dgm:pt>
    <dgm:pt modelId="{022D3D55-8BE9-410A-8C45-737CD3A148F2}">
      <dgm:prSet custT="1"/>
      <dgm:spPr/>
      <dgm:t>
        <a:bodyPr/>
        <a:lstStyle/>
        <a:p>
          <a:pPr algn="ctr"/>
          <a:r>
            <a:rPr lang="en-US" sz="2000" dirty="0" smtClean="0">
              <a:solidFill>
                <a:schemeClr val="tx1"/>
              </a:solidFill>
            </a:rPr>
            <a:t>Deploying innovative financial instruments</a:t>
          </a:r>
          <a:endParaRPr lang="en-US" sz="2000" dirty="0">
            <a:solidFill>
              <a:schemeClr val="tx1"/>
            </a:solidFill>
          </a:endParaRPr>
        </a:p>
      </dgm:t>
    </dgm:pt>
    <dgm:pt modelId="{A2502F16-ED7D-4362-8990-D55E8E6BF881}" type="parTrans" cxnId="{E5D22217-9140-456D-97DB-92B3D80078D5}">
      <dgm:prSet/>
      <dgm:spPr/>
      <dgm:t>
        <a:bodyPr/>
        <a:lstStyle/>
        <a:p>
          <a:endParaRPr lang="en-US"/>
        </a:p>
      </dgm:t>
    </dgm:pt>
    <dgm:pt modelId="{CD96BE3E-F582-44BE-B775-B8E00FFE507F}" type="sibTrans" cxnId="{E5D22217-9140-456D-97DB-92B3D80078D5}">
      <dgm:prSet/>
      <dgm:spPr/>
      <dgm:t>
        <a:bodyPr/>
        <a:lstStyle/>
        <a:p>
          <a:endParaRPr lang="en-US"/>
        </a:p>
      </dgm:t>
    </dgm:pt>
    <dgm:pt modelId="{3A5C0FD0-3734-48F0-939A-6B2678A9DA14}" type="pres">
      <dgm:prSet presAssocID="{07EB4D7E-F96A-4C50-B16B-9F365A4C86EF}" presName="linear" presStyleCnt="0">
        <dgm:presLayoutVars>
          <dgm:dir/>
          <dgm:resizeHandles val="exact"/>
        </dgm:presLayoutVars>
      </dgm:prSet>
      <dgm:spPr/>
      <dgm:t>
        <a:bodyPr/>
        <a:lstStyle/>
        <a:p>
          <a:endParaRPr lang="en-US"/>
        </a:p>
      </dgm:t>
    </dgm:pt>
    <dgm:pt modelId="{236DA40C-699C-44F5-BE61-8E161390E6E1}" type="pres">
      <dgm:prSet presAssocID="{EC30C000-1C20-405C-A1A6-EA09AC3A5C85}" presName="comp" presStyleCnt="0"/>
      <dgm:spPr/>
    </dgm:pt>
    <dgm:pt modelId="{7CF5BDBD-E1DE-47B4-9616-12B4370229D4}" type="pres">
      <dgm:prSet presAssocID="{EC30C000-1C20-405C-A1A6-EA09AC3A5C85}" presName="box" presStyleLbl="node1" presStyleIdx="0" presStyleCnt="5" custScaleY="122790" custLinFactNeighborX="-645"/>
      <dgm:spPr/>
      <dgm:t>
        <a:bodyPr/>
        <a:lstStyle/>
        <a:p>
          <a:endParaRPr lang="en-US"/>
        </a:p>
      </dgm:t>
    </dgm:pt>
    <dgm:pt modelId="{96E9CD97-695C-469D-984C-F8DBD21891A5}" type="pres">
      <dgm:prSet presAssocID="{EC30C000-1C20-405C-A1A6-EA09AC3A5C85}" presName="img" presStyleLbl="fgImgPlace1" presStyleIdx="0" presStyleCnt="5" custScaleX="121239" custScaleY="135803" custLinFactNeighborX="8092"/>
      <dgm:spPr>
        <a:blipFill>
          <a:blip xmlns:r="http://schemas.openxmlformats.org/officeDocument/2006/relationships" r:embed="rId1">
            <a:extLst>
              <a:ext uri="{28A0092B-C50C-407E-A947-70E740481C1C}">
                <a14:useLocalDpi xmlns:a14="http://schemas.microsoft.com/office/drawing/2010/main" val="0"/>
              </a:ext>
            </a:extLst>
          </a:blip>
          <a:srcRect/>
          <a:stretch>
            <a:fillRect t="-34000" b="-34000"/>
          </a:stretch>
        </a:blipFill>
      </dgm:spPr>
    </dgm:pt>
    <dgm:pt modelId="{EEEF8EB3-42B5-41C0-A12A-7A5CD0CA648D}" type="pres">
      <dgm:prSet presAssocID="{EC30C000-1C20-405C-A1A6-EA09AC3A5C85}" presName="text" presStyleLbl="node1" presStyleIdx="0" presStyleCnt="5">
        <dgm:presLayoutVars>
          <dgm:bulletEnabled val="1"/>
        </dgm:presLayoutVars>
      </dgm:prSet>
      <dgm:spPr/>
      <dgm:t>
        <a:bodyPr/>
        <a:lstStyle/>
        <a:p>
          <a:endParaRPr lang="en-US"/>
        </a:p>
      </dgm:t>
    </dgm:pt>
    <dgm:pt modelId="{BC8D4B48-81BC-4E80-AFB5-3DE7DD9EA6A6}" type="pres">
      <dgm:prSet presAssocID="{02481C56-E20D-468A-A4EC-16A51679D73B}" presName="spacer" presStyleCnt="0"/>
      <dgm:spPr/>
    </dgm:pt>
    <dgm:pt modelId="{8B635385-8BE9-40B9-A201-3D6775D41421}" type="pres">
      <dgm:prSet presAssocID="{86F4DC06-25A6-4407-9622-329F4871C216}" presName="comp" presStyleCnt="0"/>
      <dgm:spPr/>
    </dgm:pt>
    <dgm:pt modelId="{8807D132-697D-4964-809B-17056B3A7138}" type="pres">
      <dgm:prSet presAssocID="{86F4DC06-25A6-4407-9622-329F4871C216}" presName="box" presStyleLbl="node1" presStyleIdx="1" presStyleCnt="5" custScaleY="116260" custLinFactNeighborX="-443"/>
      <dgm:spPr/>
      <dgm:t>
        <a:bodyPr/>
        <a:lstStyle/>
        <a:p>
          <a:endParaRPr lang="en-US"/>
        </a:p>
      </dgm:t>
    </dgm:pt>
    <dgm:pt modelId="{4D02D8F3-D565-4ECC-8A5F-3B17811450CB}" type="pres">
      <dgm:prSet presAssocID="{86F4DC06-25A6-4407-9622-329F4871C216}" presName="img" presStyleLbl="fgImgPlace1" presStyleIdx="1" presStyleCnt="5" custScaleX="117191" custScaleY="141295" custLinFactNeighborX="6637" custLinFactNeighborY="0"/>
      <dgm:spPr>
        <a:blipFill>
          <a:blip xmlns:r="http://schemas.openxmlformats.org/officeDocument/2006/relationships" r:embed="rId2">
            <a:extLst>
              <a:ext uri="{28A0092B-C50C-407E-A947-70E740481C1C}">
                <a14:useLocalDpi xmlns:a14="http://schemas.microsoft.com/office/drawing/2010/main" val="0"/>
              </a:ext>
            </a:extLst>
          </a:blip>
          <a:srcRect/>
          <a:stretch>
            <a:fillRect t="-62000" b="-62000"/>
          </a:stretch>
        </a:blipFill>
      </dgm:spPr>
    </dgm:pt>
    <dgm:pt modelId="{D40A40F2-9618-4C6A-8DDC-1E8DB9C4A969}" type="pres">
      <dgm:prSet presAssocID="{86F4DC06-25A6-4407-9622-329F4871C216}" presName="text" presStyleLbl="node1" presStyleIdx="1" presStyleCnt="5">
        <dgm:presLayoutVars>
          <dgm:bulletEnabled val="1"/>
        </dgm:presLayoutVars>
      </dgm:prSet>
      <dgm:spPr/>
      <dgm:t>
        <a:bodyPr/>
        <a:lstStyle/>
        <a:p>
          <a:endParaRPr lang="en-US"/>
        </a:p>
      </dgm:t>
    </dgm:pt>
    <dgm:pt modelId="{246CE5AD-FF92-4A9E-A5E7-8BB22DE9F360}" type="pres">
      <dgm:prSet presAssocID="{67D5FF4A-21F6-467C-BC81-73FA6DC61785}" presName="spacer" presStyleCnt="0"/>
      <dgm:spPr/>
    </dgm:pt>
    <dgm:pt modelId="{52427AFB-ACDF-4B78-8E07-1853D34E3635}" type="pres">
      <dgm:prSet presAssocID="{08269FDE-9919-4C6F-AD0A-2EB35E313DEB}" presName="comp" presStyleCnt="0"/>
      <dgm:spPr/>
    </dgm:pt>
    <dgm:pt modelId="{618D0AA2-68D4-422E-92B6-5D573676998D}" type="pres">
      <dgm:prSet presAssocID="{08269FDE-9919-4C6F-AD0A-2EB35E313DEB}" presName="box" presStyleLbl="node1" presStyleIdx="2" presStyleCnt="5" custScaleY="135050" custLinFactNeighborX="-449"/>
      <dgm:spPr/>
      <dgm:t>
        <a:bodyPr/>
        <a:lstStyle/>
        <a:p>
          <a:endParaRPr lang="en-US"/>
        </a:p>
      </dgm:t>
    </dgm:pt>
    <dgm:pt modelId="{A834EF09-AA2A-4576-9B8D-4E916DB5EC00}" type="pres">
      <dgm:prSet presAssocID="{08269FDE-9919-4C6F-AD0A-2EB35E313DEB}" presName="img" presStyleLbl="fgImgPlace1" presStyleIdx="2" presStyleCnt="5" custScaleX="117324" custScaleY="156207" custLinFactNeighborX="6671"/>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pt>
    <dgm:pt modelId="{F98B10ED-19A7-433D-A19F-14492A959F8F}" type="pres">
      <dgm:prSet presAssocID="{08269FDE-9919-4C6F-AD0A-2EB35E313DEB}" presName="text" presStyleLbl="node1" presStyleIdx="2" presStyleCnt="5">
        <dgm:presLayoutVars>
          <dgm:bulletEnabled val="1"/>
        </dgm:presLayoutVars>
      </dgm:prSet>
      <dgm:spPr/>
      <dgm:t>
        <a:bodyPr/>
        <a:lstStyle/>
        <a:p>
          <a:endParaRPr lang="en-US"/>
        </a:p>
      </dgm:t>
    </dgm:pt>
    <dgm:pt modelId="{DB46777A-B7DE-49AA-B990-6297027EF852}" type="pres">
      <dgm:prSet presAssocID="{8AB6B631-FE0B-462F-B011-E568BCDC9E96}" presName="spacer" presStyleCnt="0"/>
      <dgm:spPr/>
    </dgm:pt>
    <dgm:pt modelId="{2BDE9BFF-DB6D-48F8-9D4D-65FE05D70BF7}" type="pres">
      <dgm:prSet presAssocID="{D264928A-0DF7-4BD6-B8DE-E95590C7C62C}" presName="comp" presStyleCnt="0"/>
      <dgm:spPr/>
    </dgm:pt>
    <dgm:pt modelId="{C972C174-BCBB-4B6E-8369-194C46A2E6DE}" type="pres">
      <dgm:prSet presAssocID="{D264928A-0DF7-4BD6-B8DE-E95590C7C62C}" presName="box" presStyleLbl="node1" presStyleIdx="3" presStyleCnt="5" custScaleY="127010" custLinFactNeighborX="-1998"/>
      <dgm:spPr/>
      <dgm:t>
        <a:bodyPr/>
        <a:lstStyle/>
        <a:p>
          <a:endParaRPr lang="en-US"/>
        </a:p>
      </dgm:t>
    </dgm:pt>
    <dgm:pt modelId="{0EAEA015-567B-4731-BCF0-8820401E150D}" type="pres">
      <dgm:prSet presAssocID="{D264928A-0DF7-4BD6-B8DE-E95590C7C62C}" presName="img" presStyleLbl="fgImgPlace1" presStyleIdx="3" presStyleCnt="5" custScaleX="117190" custScaleY="135655" custLinFactNeighborX="6637"/>
      <dgm:spPr>
        <a:blipFill>
          <a:blip xmlns:r="http://schemas.openxmlformats.org/officeDocument/2006/relationships" r:embed="rId4">
            <a:extLst>
              <a:ext uri="{28A0092B-C50C-407E-A947-70E740481C1C}">
                <a14:useLocalDpi xmlns:a14="http://schemas.microsoft.com/office/drawing/2010/main" val="0"/>
              </a:ext>
            </a:extLst>
          </a:blip>
          <a:srcRect/>
          <a:stretch>
            <a:fillRect t="-47000" b="-47000"/>
          </a:stretch>
        </a:blipFill>
      </dgm:spPr>
    </dgm:pt>
    <dgm:pt modelId="{E43532C0-796E-4F58-B9FD-A525456A4A56}" type="pres">
      <dgm:prSet presAssocID="{D264928A-0DF7-4BD6-B8DE-E95590C7C62C}" presName="text" presStyleLbl="node1" presStyleIdx="3" presStyleCnt="5">
        <dgm:presLayoutVars>
          <dgm:bulletEnabled val="1"/>
        </dgm:presLayoutVars>
      </dgm:prSet>
      <dgm:spPr/>
      <dgm:t>
        <a:bodyPr/>
        <a:lstStyle/>
        <a:p>
          <a:endParaRPr lang="en-US"/>
        </a:p>
      </dgm:t>
    </dgm:pt>
    <dgm:pt modelId="{2A08157D-5BA2-402B-B67D-AAFF4A662D6B}" type="pres">
      <dgm:prSet presAssocID="{FA681CBC-08BF-4995-B6C1-4094DC2AE908}" presName="spacer" presStyleCnt="0"/>
      <dgm:spPr/>
    </dgm:pt>
    <dgm:pt modelId="{FCC1E32D-9CCD-4DF0-8A9B-307B315AF5AA}" type="pres">
      <dgm:prSet presAssocID="{022D3D55-8BE9-410A-8C45-737CD3A148F2}" presName="comp" presStyleCnt="0"/>
      <dgm:spPr/>
    </dgm:pt>
    <dgm:pt modelId="{2CD1D88A-3B85-467E-BFD4-C79B3EF67DD7}" type="pres">
      <dgm:prSet presAssocID="{022D3D55-8BE9-410A-8C45-737CD3A148F2}" presName="box" presStyleLbl="node1" presStyleIdx="4" presStyleCnt="5" custScaleY="123680" custLinFactNeighborX="-670"/>
      <dgm:spPr/>
      <dgm:t>
        <a:bodyPr/>
        <a:lstStyle/>
        <a:p>
          <a:endParaRPr lang="en-US"/>
        </a:p>
      </dgm:t>
    </dgm:pt>
    <dgm:pt modelId="{04A99E24-D4E1-4705-BB0F-28079A83BA2A}" type="pres">
      <dgm:prSet presAssocID="{022D3D55-8BE9-410A-8C45-737CD3A148F2}" presName="img" presStyleLbl="fgImgPlace1" presStyleIdx="4" presStyleCnt="5" custScaleX="121748" custScaleY="136831" custLinFactNeighborX="549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50000" b="-50000"/>
          </a:stretch>
        </a:blipFill>
      </dgm:spPr>
      <dgm:t>
        <a:bodyPr/>
        <a:lstStyle/>
        <a:p>
          <a:endParaRPr lang="en-US"/>
        </a:p>
      </dgm:t>
    </dgm:pt>
    <dgm:pt modelId="{4620D75C-E05A-4530-8C29-970006FBE345}" type="pres">
      <dgm:prSet presAssocID="{022D3D55-8BE9-410A-8C45-737CD3A148F2}" presName="text" presStyleLbl="node1" presStyleIdx="4" presStyleCnt="5">
        <dgm:presLayoutVars>
          <dgm:bulletEnabled val="1"/>
        </dgm:presLayoutVars>
      </dgm:prSet>
      <dgm:spPr/>
      <dgm:t>
        <a:bodyPr/>
        <a:lstStyle/>
        <a:p>
          <a:endParaRPr lang="en-US"/>
        </a:p>
      </dgm:t>
    </dgm:pt>
  </dgm:ptLst>
  <dgm:cxnLst>
    <dgm:cxn modelId="{E79442B2-BF93-4D94-888D-178633582F2F}" type="presOf" srcId="{08269FDE-9919-4C6F-AD0A-2EB35E313DEB}" destId="{618D0AA2-68D4-422E-92B6-5D573676998D}" srcOrd="0" destOrd="0" presId="urn:microsoft.com/office/officeart/2005/8/layout/vList4"/>
    <dgm:cxn modelId="{72CA3296-AEBF-4984-A249-8EEDE9239643}" type="presOf" srcId="{86F4DC06-25A6-4407-9622-329F4871C216}" destId="{D40A40F2-9618-4C6A-8DDC-1E8DB9C4A969}" srcOrd="1" destOrd="0" presId="urn:microsoft.com/office/officeart/2005/8/layout/vList4"/>
    <dgm:cxn modelId="{0485CAA8-57BB-4830-8328-0DD5CC9E71FE}" srcId="{07EB4D7E-F96A-4C50-B16B-9F365A4C86EF}" destId="{08269FDE-9919-4C6F-AD0A-2EB35E313DEB}" srcOrd="2" destOrd="0" parTransId="{0D1D8E66-5140-4E30-8EE9-4E5276371228}" sibTransId="{8AB6B631-FE0B-462F-B011-E568BCDC9E96}"/>
    <dgm:cxn modelId="{BC2D3615-9CB7-425D-BDBE-093AB8854072}" type="presOf" srcId="{EC30C000-1C20-405C-A1A6-EA09AC3A5C85}" destId="{EEEF8EB3-42B5-41C0-A12A-7A5CD0CA648D}" srcOrd="1" destOrd="0" presId="urn:microsoft.com/office/officeart/2005/8/layout/vList4"/>
    <dgm:cxn modelId="{364C5E59-C388-4DC1-B6C8-9BC35CF5E6F5}" type="presOf" srcId="{022D3D55-8BE9-410A-8C45-737CD3A148F2}" destId="{2CD1D88A-3B85-467E-BFD4-C79B3EF67DD7}" srcOrd="0" destOrd="0" presId="urn:microsoft.com/office/officeart/2005/8/layout/vList4"/>
    <dgm:cxn modelId="{C930EB51-E850-45CE-B5FE-A5542126740A}" type="presOf" srcId="{D264928A-0DF7-4BD6-B8DE-E95590C7C62C}" destId="{C972C174-BCBB-4B6E-8369-194C46A2E6DE}" srcOrd="0" destOrd="0" presId="urn:microsoft.com/office/officeart/2005/8/layout/vList4"/>
    <dgm:cxn modelId="{F7A5A587-9A3D-4268-993D-31AED34C5F1B}" srcId="{07EB4D7E-F96A-4C50-B16B-9F365A4C86EF}" destId="{EC30C000-1C20-405C-A1A6-EA09AC3A5C85}" srcOrd="0" destOrd="0" parTransId="{C5B10D39-7EC2-4844-B064-2B4B4DC53C30}" sibTransId="{02481C56-E20D-468A-A4EC-16A51679D73B}"/>
    <dgm:cxn modelId="{84379829-00D0-4428-B2FC-EB448EDCA031}" srcId="{07EB4D7E-F96A-4C50-B16B-9F365A4C86EF}" destId="{86F4DC06-25A6-4407-9622-329F4871C216}" srcOrd="1" destOrd="0" parTransId="{DF8A4ED1-821F-4FB1-B52A-54BCD8E5062E}" sibTransId="{67D5FF4A-21F6-467C-BC81-73FA6DC61785}"/>
    <dgm:cxn modelId="{A2CADE8F-3897-44D0-A350-0EAA2979CB20}" type="presOf" srcId="{022D3D55-8BE9-410A-8C45-737CD3A148F2}" destId="{4620D75C-E05A-4530-8C29-970006FBE345}" srcOrd="1" destOrd="0" presId="urn:microsoft.com/office/officeart/2005/8/layout/vList4"/>
    <dgm:cxn modelId="{AFE63674-2E98-4095-9BB0-3EA3EDBB3DC3}" type="presOf" srcId="{86F4DC06-25A6-4407-9622-329F4871C216}" destId="{8807D132-697D-4964-809B-17056B3A7138}" srcOrd="0" destOrd="0" presId="urn:microsoft.com/office/officeart/2005/8/layout/vList4"/>
    <dgm:cxn modelId="{2D368FE1-F945-4517-B4D6-CD5780727A7C}" type="presOf" srcId="{08269FDE-9919-4C6F-AD0A-2EB35E313DEB}" destId="{F98B10ED-19A7-433D-A19F-14492A959F8F}" srcOrd="1" destOrd="0" presId="urn:microsoft.com/office/officeart/2005/8/layout/vList4"/>
    <dgm:cxn modelId="{D3565C70-6B22-41AD-B82E-43A822B8B2F2}" type="presOf" srcId="{D264928A-0DF7-4BD6-B8DE-E95590C7C62C}" destId="{E43532C0-796E-4F58-B9FD-A525456A4A56}" srcOrd="1" destOrd="0" presId="urn:microsoft.com/office/officeart/2005/8/layout/vList4"/>
    <dgm:cxn modelId="{6B2F7340-9E78-40F3-AA6A-DD2CB02CD059}" type="presOf" srcId="{07EB4D7E-F96A-4C50-B16B-9F365A4C86EF}" destId="{3A5C0FD0-3734-48F0-939A-6B2678A9DA14}" srcOrd="0" destOrd="0" presId="urn:microsoft.com/office/officeart/2005/8/layout/vList4"/>
    <dgm:cxn modelId="{E5D22217-9140-456D-97DB-92B3D80078D5}" srcId="{07EB4D7E-F96A-4C50-B16B-9F365A4C86EF}" destId="{022D3D55-8BE9-410A-8C45-737CD3A148F2}" srcOrd="4" destOrd="0" parTransId="{A2502F16-ED7D-4362-8990-D55E8E6BF881}" sibTransId="{CD96BE3E-F582-44BE-B775-B8E00FFE507F}"/>
    <dgm:cxn modelId="{4FE88AAE-47CD-4EFB-B35A-1A084F343280}" type="presOf" srcId="{EC30C000-1C20-405C-A1A6-EA09AC3A5C85}" destId="{7CF5BDBD-E1DE-47B4-9616-12B4370229D4}" srcOrd="0" destOrd="0" presId="urn:microsoft.com/office/officeart/2005/8/layout/vList4"/>
    <dgm:cxn modelId="{F607D431-3F8C-4F48-8473-24B81E2A5A15}" srcId="{07EB4D7E-F96A-4C50-B16B-9F365A4C86EF}" destId="{D264928A-0DF7-4BD6-B8DE-E95590C7C62C}" srcOrd="3" destOrd="0" parTransId="{2CAD1CEA-DAE0-4C17-A959-C4FC8130593B}" sibTransId="{FA681CBC-08BF-4995-B6C1-4094DC2AE908}"/>
    <dgm:cxn modelId="{1B2712B8-BB99-4DEF-BA87-2B7C112E6B9F}" type="presParOf" srcId="{3A5C0FD0-3734-48F0-939A-6B2678A9DA14}" destId="{236DA40C-699C-44F5-BE61-8E161390E6E1}" srcOrd="0" destOrd="0" presId="urn:microsoft.com/office/officeart/2005/8/layout/vList4"/>
    <dgm:cxn modelId="{0B551793-25D0-4A09-827D-D5740D1A4825}" type="presParOf" srcId="{236DA40C-699C-44F5-BE61-8E161390E6E1}" destId="{7CF5BDBD-E1DE-47B4-9616-12B4370229D4}" srcOrd="0" destOrd="0" presId="urn:microsoft.com/office/officeart/2005/8/layout/vList4"/>
    <dgm:cxn modelId="{E4B1D0F7-3402-4A4C-9E01-1C29ACF35C8B}" type="presParOf" srcId="{236DA40C-699C-44F5-BE61-8E161390E6E1}" destId="{96E9CD97-695C-469D-984C-F8DBD21891A5}" srcOrd="1" destOrd="0" presId="urn:microsoft.com/office/officeart/2005/8/layout/vList4"/>
    <dgm:cxn modelId="{A321150C-DE98-4B0E-AE62-E18E583E1DDE}" type="presParOf" srcId="{236DA40C-699C-44F5-BE61-8E161390E6E1}" destId="{EEEF8EB3-42B5-41C0-A12A-7A5CD0CA648D}" srcOrd="2" destOrd="0" presId="urn:microsoft.com/office/officeart/2005/8/layout/vList4"/>
    <dgm:cxn modelId="{F949788B-91DB-4A76-8986-850274861221}" type="presParOf" srcId="{3A5C0FD0-3734-48F0-939A-6B2678A9DA14}" destId="{BC8D4B48-81BC-4E80-AFB5-3DE7DD9EA6A6}" srcOrd="1" destOrd="0" presId="urn:microsoft.com/office/officeart/2005/8/layout/vList4"/>
    <dgm:cxn modelId="{A94C1795-A289-4657-B62D-A2AF27FE2B86}" type="presParOf" srcId="{3A5C0FD0-3734-48F0-939A-6B2678A9DA14}" destId="{8B635385-8BE9-40B9-A201-3D6775D41421}" srcOrd="2" destOrd="0" presId="urn:microsoft.com/office/officeart/2005/8/layout/vList4"/>
    <dgm:cxn modelId="{E242F6D5-5F2C-4FAF-94E6-970CA2044C56}" type="presParOf" srcId="{8B635385-8BE9-40B9-A201-3D6775D41421}" destId="{8807D132-697D-4964-809B-17056B3A7138}" srcOrd="0" destOrd="0" presId="urn:microsoft.com/office/officeart/2005/8/layout/vList4"/>
    <dgm:cxn modelId="{D51C97BF-FA87-4AAC-BCDF-2C36CB7F8428}" type="presParOf" srcId="{8B635385-8BE9-40B9-A201-3D6775D41421}" destId="{4D02D8F3-D565-4ECC-8A5F-3B17811450CB}" srcOrd="1" destOrd="0" presId="urn:microsoft.com/office/officeart/2005/8/layout/vList4"/>
    <dgm:cxn modelId="{83B771EB-37C6-49FC-8D1B-6C95F610C345}" type="presParOf" srcId="{8B635385-8BE9-40B9-A201-3D6775D41421}" destId="{D40A40F2-9618-4C6A-8DDC-1E8DB9C4A969}" srcOrd="2" destOrd="0" presId="urn:microsoft.com/office/officeart/2005/8/layout/vList4"/>
    <dgm:cxn modelId="{5AF69A5F-7E5D-412E-9083-D8A1EFD02CD1}" type="presParOf" srcId="{3A5C0FD0-3734-48F0-939A-6B2678A9DA14}" destId="{246CE5AD-FF92-4A9E-A5E7-8BB22DE9F360}" srcOrd="3" destOrd="0" presId="urn:microsoft.com/office/officeart/2005/8/layout/vList4"/>
    <dgm:cxn modelId="{EC7F607A-9FDE-4DE5-B67C-240277DFB84D}" type="presParOf" srcId="{3A5C0FD0-3734-48F0-939A-6B2678A9DA14}" destId="{52427AFB-ACDF-4B78-8E07-1853D34E3635}" srcOrd="4" destOrd="0" presId="urn:microsoft.com/office/officeart/2005/8/layout/vList4"/>
    <dgm:cxn modelId="{6D3A2A0E-1D49-4FC4-8F18-490079D4A660}" type="presParOf" srcId="{52427AFB-ACDF-4B78-8E07-1853D34E3635}" destId="{618D0AA2-68D4-422E-92B6-5D573676998D}" srcOrd="0" destOrd="0" presId="urn:microsoft.com/office/officeart/2005/8/layout/vList4"/>
    <dgm:cxn modelId="{92F39D30-9B06-4E42-846F-377CF16B1AFF}" type="presParOf" srcId="{52427AFB-ACDF-4B78-8E07-1853D34E3635}" destId="{A834EF09-AA2A-4576-9B8D-4E916DB5EC00}" srcOrd="1" destOrd="0" presId="urn:microsoft.com/office/officeart/2005/8/layout/vList4"/>
    <dgm:cxn modelId="{B541F6DE-1FAD-4BE8-91AA-3A2A9E719A87}" type="presParOf" srcId="{52427AFB-ACDF-4B78-8E07-1853D34E3635}" destId="{F98B10ED-19A7-433D-A19F-14492A959F8F}" srcOrd="2" destOrd="0" presId="urn:microsoft.com/office/officeart/2005/8/layout/vList4"/>
    <dgm:cxn modelId="{0BC18996-F934-494C-AED4-28B0E929D1F3}" type="presParOf" srcId="{3A5C0FD0-3734-48F0-939A-6B2678A9DA14}" destId="{DB46777A-B7DE-49AA-B990-6297027EF852}" srcOrd="5" destOrd="0" presId="urn:microsoft.com/office/officeart/2005/8/layout/vList4"/>
    <dgm:cxn modelId="{7082E8A0-B4B4-4052-B4CD-A97B028FB118}" type="presParOf" srcId="{3A5C0FD0-3734-48F0-939A-6B2678A9DA14}" destId="{2BDE9BFF-DB6D-48F8-9D4D-65FE05D70BF7}" srcOrd="6" destOrd="0" presId="urn:microsoft.com/office/officeart/2005/8/layout/vList4"/>
    <dgm:cxn modelId="{E3C086D9-17C3-4A73-9347-DA2D1346FC1A}" type="presParOf" srcId="{2BDE9BFF-DB6D-48F8-9D4D-65FE05D70BF7}" destId="{C972C174-BCBB-4B6E-8369-194C46A2E6DE}" srcOrd="0" destOrd="0" presId="urn:microsoft.com/office/officeart/2005/8/layout/vList4"/>
    <dgm:cxn modelId="{33B71893-1B3B-457F-8584-91852CB2642C}" type="presParOf" srcId="{2BDE9BFF-DB6D-48F8-9D4D-65FE05D70BF7}" destId="{0EAEA015-567B-4731-BCF0-8820401E150D}" srcOrd="1" destOrd="0" presId="urn:microsoft.com/office/officeart/2005/8/layout/vList4"/>
    <dgm:cxn modelId="{F85F9EC2-80F2-44D0-B756-E3E35D1DA2CA}" type="presParOf" srcId="{2BDE9BFF-DB6D-48F8-9D4D-65FE05D70BF7}" destId="{E43532C0-796E-4F58-B9FD-A525456A4A56}" srcOrd="2" destOrd="0" presId="urn:microsoft.com/office/officeart/2005/8/layout/vList4"/>
    <dgm:cxn modelId="{46A486BA-7A68-406B-BA58-6711B4F5A281}" type="presParOf" srcId="{3A5C0FD0-3734-48F0-939A-6B2678A9DA14}" destId="{2A08157D-5BA2-402B-B67D-AAFF4A662D6B}" srcOrd="7" destOrd="0" presId="urn:microsoft.com/office/officeart/2005/8/layout/vList4"/>
    <dgm:cxn modelId="{6E21EAD7-78C6-4BEA-8987-04BBD6323F24}" type="presParOf" srcId="{3A5C0FD0-3734-48F0-939A-6B2678A9DA14}" destId="{FCC1E32D-9CCD-4DF0-8A9B-307B315AF5AA}" srcOrd="8" destOrd="0" presId="urn:microsoft.com/office/officeart/2005/8/layout/vList4"/>
    <dgm:cxn modelId="{7B535270-F4D5-45B4-B462-77249E1669BF}" type="presParOf" srcId="{FCC1E32D-9CCD-4DF0-8A9B-307B315AF5AA}" destId="{2CD1D88A-3B85-467E-BFD4-C79B3EF67DD7}" srcOrd="0" destOrd="0" presId="urn:microsoft.com/office/officeart/2005/8/layout/vList4"/>
    <dgm:cxn modelId="{143FB560-18AE-46B7-8C6B-39B685B392C1}" type="presParOf" srcId="{FCC1E32D-9CCD-4DF0-8A9B-307B315AF5AA}" destId="{04A99E24-D4E1-4705-BB0F-28079A83BA2A}" srcOrd="1" destOrd="0" presId="urn:microsoft.com/office/officeart/2005/8/layout/vList4"/>
    <dgm:cxn modelId="{8E21F233-8B40-4752-BC58-E647C35A8B25}" type="presParOf" srcId="{FCC1E32D-9CCD-4DF0-8A9B-307B315AF5AA}" destId="{4620D75C-E05A-4530-8C29-970006FBE34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2A2FE8-6E80-43E4-8528-4AFDA627AD4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6A6CF91-960A-4BD5-AE38-FB0D96B3DC00}">
      <dgm:prSet custT="1"/>
      <dgm:spPr/>
      <dgm:t>
        <a:bodyPr/>
        <a:lstStyle/>
        <a:p>
          <a:pPr rtl="0"/>
          <a:r>
            <a:rPr lang="en-US" sz="2000" dirty="0" smtClean="0"/>
            <a:t>Work closely with local and global stakeholders (national and local governments, </a:t>
          </a:r>
          <a:r>
            <a:rPr lang="en-US" sz="2000" smtClean="0"/>
            <a:t>private sector, civil society)</a:t>
          </a:r>
          <a:endParaRPr lang="en-US" sz="2000" dirty="0"/>
        </a:p>
      </dgm:t>
    </dgm:pt>
    <dgm:pt modelId="{9A49FD56-8071-48DD-8608-A5C55F42BC72}" type="parTrans" cxnId="{48D733D5-2B91-49BA-AD96-B0D7F867AD34}">
      <dgm:prSet/>
      <dgm:spPr/>
      <dgm:t>
        <a:bodyPr/>
        <a:lstStyle/>
        <a:p>
          <a:endParaRPr lang="en-US"/>
        </a:p>
      </dgm:t>
    </dgm:pt>
    <dgm:pt modelId="{980C45BF-A7B1-4C40-91F0-D29D0D167CA1}" type="sibTrans" cxnId="{48D733D5-2B91-49BA-AD96-B0D7F867AD34}">
      <dgm:prSet/>
      <dgm:spPr/>
      <dgm:t>
        <a:bodyPr/>
        <a:lstStyle/>
        <a:p>
          <a:endParaRPr lang="en-US"/>
        </a:p>
      </dgm:t>
    </dgm:pt>
    <dgm:pt modelId="{C88A24EE-2B03-416F-A5AE-83260CDBEF48}">
      <dgm:prSet/>
      <dgm:spPr/>
      <dgm:t>
        <a:bodyPr/>
        <a:lstStyle/>
        <a:p>
          <a:pPr rtl="0"/>
          <a:r>
            <a:rPr lang="en-US" dirty="0" smtClean="0"/>
            <a:t>Improve GEF operational efficiencies</a:t>
          </a:r>
          <a:endParaRPr lang="en-US" dirty="0"/>
        </a:p>
      </dgm:t>
    </dgm:pt>
    <dgm:pt modelId="{FF8A3BFF-D159-4933-B46A-9AEAA9B8839C}" type="parTrans" cxnId="{EC6484F9-329D-4F3A-8649-6715411FF3E6}">
      <dgm:prSet/>
      <dgm:spPr/>
      <dgm:t>
        <a:bodyPr/>
        <a:lstStyle/>
        <a:p>
          <a:endParaRPr lang="en-US"/>
        </a:p>
      </dgm:t>
    </dgm:pt>
    <dgm:pt modelId="{AA30A538-1346-407C-B337-0F86022118F8}" type="sibTrans" cxnId="{EC6484F9-329D-4F3A-8649-6715411FF3E6}">
      <dgm:prSet/>
      <dgm:spPr/>
      <dgm:t>
        <a:bodyPr/>
        <a:lstStyle/>
        <a:p>
          <a:endParaRPr lang="en-US"/>
        </a:p>
      </dgm:t>
    </dgm:pt>
    <dgm:pt modelId="{F609B007-E87C-4475-8672-32A21724F8D9}">
      <dgm:prSet/>
      <dgm:spPr/>
      <dgm:t>
        <a:bodyPr/>
        <a:lstStyle/>
        <a:p>
          <a:pPr rtl="0"/>
          <a:r>
            <a:rPr lang="en-US" smtClean="0"/>
            <a:t>Strengthen Results Management</a:t>
          </a:r>
          <a:endParaRPr lang="en-US"/>
        </a:p>
      </dgm:t>
    </dgm:pt>
    <dgm:pt modelId="{A5B8A2D5-6D49-4767-8069-CA881EE55496}" type="parTrans" cxnId="{2315ED35-4FCA-41D5-B4DF-405BB0134210}">
      <dgm:prSet/>
      <dgm:spPr/>
      <dgm:t>
        <a:bodyPr/>
        <a:lstStyle/>
        <a:p>
          <a:endParaRPr lang="en-US"/>
        </a:p>
      </dgm:t>
    </dgm:pt>
    <dgm:pt modelId="{DE4D3715-C28A-45FB-B43C-494506950908}" type="sibTrans" cxnId="{2315ED35-4FCA-41D5-B4DF-405BB0134210}">
      <dgm:prSet/>
      <dgm:spPr/>
      <dgm:t>
        <a:bodyPr/>
        <a:lstStyle/>
        <a:p>
          <a:endParaRPr lang="en-US"/>
        </a:p>
      </dgm:t>
    </dgm:pt>
    <dgm:pt modelId="{11CAD879-9650-4D1F-992B-CB38FBD768BA}" type="pres">
      <dgm:prSet presAssocID="{B72A2FE8-6E80-43E4-8528-4AFDA627AD44}" presName="linearFlow" presStyleCnt="0">
        <dgm:presLayoutVars>
          <dgm:dir/>
          <dgm:resizeHandles val="exact"/>
        </dgm:presLayoutVars>
      </dgm:prSet>
      <dgm:spPr/>
      <dgm:t>
        <a:bodyPr/>
        <a:lstStyle/>
        <a:p>
          <a:endParaRPr lang="en-US"/>
        </a:p>
      </dgm:t>
    </dgm:pt>
    <dgm:pt modelId="{4E33A547-5225-4F59-B143-9091904DE096}" type="pres">
      <dgm:prSet presAssocID="{66A6CF91-960A-4BD5-AE38-FB0D96B3DC00}" presName="composite" presStyleCnt="0"/>
      <dgm:spPr/>
    </dgm:pt>
    <dgm:pt modelId="{43D4E4ED-3D06-4C63-B718-315C6F4B2743}" type="pres">
      <dgm:prSet presAssocID="{66A6CF91-960A-4BD5-AE38-FB0D96B3DC00}" presName="imgShp" presStyleLbl="fgImgPlace1" presStyleIdx="0" presStyleCnt="3"/>
      <dgm:spPr/>
    </dgm:pt>
    <dgm:pt modelId="{E13C4311-D198-4DF2-9096-044F0A25B9E5}" type="pres">
      <dgm:prSet presAssocID="{66A6CF91-960A-4BD5-AE38-FB0D96B3DC00}" presName="txShp" presStyleLbl="node1" presStyleIdx="0" presStyleCnt="3">
        <dgm:presLayoutVars>
          <dgm:bulletEnabled val="1"/>
        </dgm:presLayoutVars>
      </dgm:prSet>
      <dgm:spPr/>
      <dgm:t>
        <a:bodyPr/>
        <a:lstStyle/>
        <a:p>
          <a:endParaRPr lang="en-US"/>
        </a:p>
      </dgm:t>
    </dgm:pt>
    <dgm:pt modelId="{0318F59B-F55C-40C3-9028-3FD61C35CC08}" type="pres">
      <dgm:prSet presAssocID="{980C45BF-A7B1-4C40-91F0-D29D0D167CA1}" presName="spacing" presStyleCnt="0"/>
      <dgm:spPr/>
    </dgm:pt>
    <dgm:pt modelId="{484C861A-1B66-4FAB-8BF3-B99BCA72A77B}" type="pres">
      <dgm:prSet presAssocID="{C88A24EE-2B03-416F-A5AE-83260CDBEF48}" presName="composite" presStyleCnt="0"/>
      <dgm:spPr/>
    </dgm:pt>
    <dgm:pt modelId="{39ACE578-3913-49CD-9DEA-042F12B166A6}" type="pres">
      <dgm:prSet presAssocID="{C88A24EE-2B03-416F-A5AE-83260CDBEF48}" presName="imgShp" presStyleLbl="fgImgPlace1" presStyleIdx="1" presStyleCnt="3"/>
      <dgm:spPr/>
    </dgm:pt>
    <dgm:pt modelId="{6C908358-1386-440F-BF7D-855624C4AD45}" type="pres">
      <dgm:prSet presAssocID="{C88A24EE-2B03-416F-A5AE-83260CDBEF48}" presName="txShp" presStyleLbl="node1" presStyleIdx="1" presStyleCnt="3">
        <dgm:presLayoutVars>
          <dgm:bulletEnabled val="1"/>
        </dgm:presLayoutVars>
      </dgm:prSet>
      <dgm:spPr/>
      <dgm:t>
        <a:bodyPr/>
        <a:lstStyle/>
        <a:p>
          <a:endParaRPr lang="en-US"/>
        </a:p>
      </dgm:t>
    </dgm:pt>
    <dgm:pt modelId="{CC3D7FF7-C937-4EDD-8646-E51F20134DAB}" type="pres">
      <dgm:prSet presAssocID="{AA30A538-1346-407C-B337-0F86022118F8}" presName="spacing" presStyleCnt="0"/>
      <dgm:spPr/>
    </dgm:pt>
    <dgm:pt modelId="{783FD35E-3007-4AB5-92EE-BC386A3D9222}" type="pres">
      <dgm:prSet presAssocID="{F609B007-E87C-4475-8672-32A21724F8D9}" presName="composite" presStyleCnt="0"/>
      <dgm:spPr/>
    </dgm:pt>
    <dgm:pt modelId="{A4C43BFB-8AD7-4AFC-ACF9-FD9FD61D7F78}" type="pres">
      <dgm:prSet presAssocID="{F609B007-E87C-4475-8672-32A21724F8D9}" presName="imgShp" presStyleLbl="fgImgPlace1" presStyleIdx="2" presStyleCnt="3"/>
      <dgm:spPr/>
    </dgm:pt>
    <dgm:pt modelId="{7A71C6CE-DAA4-466A-8988-1BDE61174D61}" type="pres">
      <dgm:prSet presAssocID="{F609B007-E87C-4475-8672-32A21724F8D9}" presName="txShp" presStyleLbl="node1" presStyleIdx="2" presStyleCnt="3">
        <dgm:presLayoutVars>
          <dgm:bulletEnabled val="1"/>
        </dgm:presLayoutVars>
      </dgm:prSet>
      <dgm:spPr/>
      <dgm:t>
        <a:bodyPr/>
        <a:lstStyle/>
        <a:p>
          <a:endParaRPr lang="en-US"/>
        </a:p>
      </dgm:t>
    </dgm:pt>
  </dgm:ptLst>
  <dgm:cxnLst>
    <dgm:cxn modelId="{EC6484F9-329D-4F3A-8649-6715411FF3E6}" srcId="{B72A2FE8-6E80-43E4-8528-4AFDA627AD44}" destId="{C88A24EE-2B03-416F-A5AE-83260CDBEF48}" srcOrd="1" destOrd="0" parTransId="{FF8A3BFF-D159-4933-B46A-9AEAA9B8839C}" sibTransId="{AA30A538-1346-407C-B337-0F86022118F8}"/>
    <dgm:cxn modelId="{3311F897-AC09-4D8A-BBE9-28E1A5F8208D}" type="presOf" srcId="{B72A2FE8-6E80-43E4-8528-4AFDA627AD44}" destId="{11CAD879-9650-4D1F-992B-CB38FBD768BA}" srcOrd="0" destOrd="0" presId="urn:microsoft.com/office/officeart/2005/8/layout/vList3"/>
    <dgm:cxn modelId="{48D733D5-2B91-49BA-AD96-B0D7F867AD34}" srcId="{B72A2FE8-6E80-43E4-8528-4AFDA627AD44}" destId="{66A6CF91-960A-4BD5-AE38-FB0D96B3DC00}" srcOrd="0" destOrd="0" parTransId="{9A49FD56-8071-48DD-8608-A5C55F42BC72}" sibTransId="{980C45BF-A7B1-4C40-91F0-D29D0D167CA1}"/>
    <dgm:cxn modelId="{A1E86D79-0BEE-4E6B-A6FC-5CBED717A434}" type="presOf" srcId="{F609B007-E87C-4475-8672-32A21724F8D9}" destId="{7A71C6CE-DAA4-466A-8988-1BDE61174D61}" srcOrd="0" destOrd="0" presId="urn:microsoft.com/office/officeart/2005/8/layout/vList3"/>
    <dgm:cxn modelId="{714591FA-8423-4237-8D0A-791FDD0A1556}" type="presOf" srcId="{C88A24EE-2B03-416F-A5AE-83260CDBEF48}" destId="{6C908358-1386-440F-BF7D-855624C4AD45}" srcOrd="0" destOrd="0" presId="urn:microsoft.com/office/officeart/2005/8/layout/vList3"/>
    <dgm:cxn modelId="{2315ED35-4FCA-41D5-B4DF-405BB0134210}" srcId="{B72A2FE8-6E80-43E4-8528-4AFDA627AD44}" destId="{F609B007-E87C-4475-8672-32A21724F8D9}" srcOrd="2" destOrd="0" parTransId="{A5B8A2D5-6D49-4767-8069-CA881EE55496}" sibTransId="{DE4D3715-C28A-45FB-B43C-494506950908}"/>
    <dgm:cxn modelId="{342E117C-0644-4BE2-81FA-7152FB783837}" type="presOf" srcId="{66A6CF91-960A-4BD5-AE38-FB0D96B3DC00}" destId="{E13C4311-D198-4DF2-9096-044F0A25B9E5}" srcOrd="0" destOrd="0" presId="urn:microsoft.com/office/officeart/2005/8/layout/vList3"/>
    <dgm:cxn modelId="{5AF5FE2D-BC6C-4CF4-ACAF-3F48D84FA767}" type="presParOf" srcId="{11CAD879-9650-4D1F-992B-CB38FBD768BA}" destId="{4E33A547-5225-4F59-B143-9091904DE096}" srcOrd="0" destOrd="0" presId="urn:microsoft.com/office/officeart/2005/8/layout/vList3"/>
    <dgm:cxn modelId="{89C6DF40-D93A-4FFF-BF3E-0806F305F7C5}" type="presParOf" srcId="{4E33A547-5225-4F59-B143-9091904DE096}" destId="{43D4E4ED-3D06-4C63-B718-315C6F4B2743}" srcOrd="0" destOrd="0" presId="urn:microsoft.com/office/officeart/2005/8/layout/vList3"/>
    <dgm:cxn modelId="{1CCF5695-F05F-4EC5-8B21-F36BFF4E0613}" type="presParOf" srcId="{4E33A547-5225-4F59-B143-9091904DE096}" destId="{E13C4311-D198-4DF2-9096-044F0A25B9E5}" srcOrd="1" destOrd="0" presId="urn:microsoft.com/office/officeart/2005/8/layout/vList3"/>
    <dgm:cxn modelId="{D561B49A-D1B8-4CA6-BF9C-3FDC4AC15D34}" type="presParOf" srcId="{11CAD879-9650-4D1F-992B-CB38FBD768BA}" destId="{0318F59B-F55C-40C3-9028-3FD61C35CC08}" srcOrd="1" destOrd="0" presId="urn:microsoft.com/office/officeart/2005/8/layout/vList3"/>
    <dgm:cxn modelId="{4A33AE9D-BA7F-4EE2-895A-FC89EEE684D2}" type="presParOf" srcId="{11CAD879-9650-4D1F-992B-CB38FBD768BA}" destId="{484C861A-1B66-4FAB-8BF3-B99BCA72A77B}" srcOrd="2" destOrd="0" presId="urn:microsoft.com/office/officeart/2005/8/layout/vList3"/>
    <dgm:cxn modelId="{DF7C6354-F969-413C-9C99-F4616C403925}" type="presParOf" srcId="{484C861A-1B66-4FAB-8BF3-B99BCA72A77B}" destId="{39ACE578-3913-49CD-9DEA-042F12B166A6}" srcOrd="0" destOrd="0" presId="urn:microsoft.com/office/officeart/2005/8/layout/vList3"/>
    <dgm:cxn modelId="{72CBAE91-702E-450C-8591-B86A25E1E533}" type="presParOf" srcId="{484C861A-1B66-4FAB-8BF3-B99BCA72A77B}" destId="{6C908358-1386-440F-BF7D-855624C4AD45}" srcOrd="1" destOrd="0" presId="urn:microsoft.com/office/officeart/2005/8/layout/vList3"/>
    <dgm:cxn modelId="{5CBBBA21-E68C-4EB4-A235-8F5C93CF6CDE}" type="presParOf" srcId="{11CAD879-9650-4D1F-992B-CB38FBD768BA}" destId="{CC3D7FF7-C937-4EDD-8646-E51F20134DAB}" srcOrd="3" destOrd="0" presId="urn:microsoft.com/office/officeart/2005/8/layout/vList3"/>
    <dgm:cxn modelId="{C2A91EF2-2199-48AA-BF0D-730198DA2972}" type="presParOf" srcId="{11CAD879-9650-4D1F-992B-CB38FBD768BA}" destId="{783FD35E-3007-4AB5-92EE-BC386A3D9222}" srcOrd="4" destOrd="0" presId="urn:microsoft.com/office/officeart/2005/8/layout/vList3"/>
    <dgm:cxn modelId="{88051123-701D-4561-9898-A363F507E1D0}" type="presParOf" srcId="{783FD35E-3007-4AB5-92EE-BC386A3D9222}" destId="{A4C43BFB-8AD7-4AFC-ACF9-FD9FD61D7F78}" srcOrd="0" destOrd="0" presId="urn:microsoft.com/office/officeart/2005/8/layout/vList3"/>
    <dgm:cxn modelId="{331ACD08-8606-4C8A-BD82-AFBD83548FC2}" type="presParOf" srcId="{783FD35E-3007-4AB5-92EE-BC386A3D9222}" destId="{7A71C6CE-DAA4-466A-8988-1BDE61174D6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84500" cy="465138"/>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lvl1pPr defTabSz="924539">
              <a:defRPr sz="1200"/>
            </a:lvl1pPr>
          </a:lstStyle>
          <a:p>
            <a:pPr>
              <a:defRPr/>
            </a:pPr>
            <a:endParaRPr lang="en-US"/>
          </a:p>
        </p:txBody>
      </p:sp>
      <p:sp>
        <p:nvSpPr>
          <p:cNvPr id="144387" name="Rectangle 3"/>
          <p:cNvSpPr>
            <a:spLocks noGrp="1" noChangeArrowheads="1"/>
          </p:cNvSpPr>
          <p:nvPr>
            <p:ph type="dt" sz="quarter" idx="1"/>
          </p:nvPr>
        </p:nvSpPr>
        <p:spPr bwMode="auto">
          <a:xfrm>
            <a:off x="3895725" y="0"/>
            <a:ext cx="2984500" cy="465138"/>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lvl1pPr algn="r" defTabSz="924539">
              <a:defRPr sz="1200"/>
            </a:lvl1pPr>
          </a:lstStyle>
          <a:p>
            <a:pPr>
              <a:defRPr/>
            </a:pPr>
            <a:endParaRPr lang="en-US"/>
          </a:p>
        </p:txBody>
      </p:sp>
      <p:sp>
        <p:nvSpPr>
          <p:cNvPr id="144388" name="Rectangle 4"/>
          <p:cNvSpPr>
            <a:spLocks noGrp="1" noChangeArrowheads="1"/>
          </p:cNvSpPr>
          <p:nvPr>
            <p:ph type="ftr" sz="quarter" idx="2"/>
          </p:nvPr>
        </p:nvSpPr>
        <p:spPr bwMode="auto">
          <a:xfrm>
            <a:off x="0" y="8829675"/>
            <a:ext cx="2984500" cy="465138"/>
          </a:xfrm>
          <a:prstGeom prst="rect">
            <a:avLst/>
          </a:prstGeom>
          <a:noFill/>
          <a:ln w="9525">
            <a:noFill/>
            <a:miter lim="800000"/>
            <a:headEnd/>
            <a:tailEnd/>
          </a:ln>
          <a:effectLst/>
        </p:spPr>
        <p:txBody>
          <a:bodyPr vert="horz" wrap="square" lIns="92539" tIns="46270" rIns="92539" bIns="46270" numCol="1" anchor="b" anchorCtr="0" compatLnSpc="1">
            <a:prstTxWarp prst="textNoShape">
              <a:avLst/>
            </a:prstTxWarp>
          </a:bodyPr>
          <a:lstStyle>
            <a:lvl1pPr defTabSz="924539">
              <a:defRPr sz="1200"/>
            </a:lvl1pPr>
          </a:lstStyle>
          <a:p>
            <a:pPr>
              <a:defRPr/>
            </a:pPr>
            <a:endParaRPr lang="en-US"/>
          </a:p>
        </p:txBody>
      </p:sp>
      <p:sp>
        <p:nvSpPr>
          <p:cNvPr id="144389" name="Rectangle 5"/>
          <p:cNvSpPr>
            <a:spLocks noGrp="1" noChangeArrowheads="1"/>
          </p:cNvSpPr>
          <p:nvPr>
            <p:ph type="sldNum" sz="quarter" idx="3"/>
          </p:nvPr>
        </p:nvSpPr>
        <p:spPr bwMode="auto">
          <a:xfrm>
            <a:off x="3895725" y="8829675"/>
            <a:ext cx="2984500" cy="465138"/>
          </a:xfrm>
          <a:prstGeom prst="rect">
            <a:avLst/>
          </a:prstGeom>
          <a:noFill/>
          <a:ln w="9525">
            <a:noFill/>
            <a:miter lim="800000"/>
            <a:headEnd/>
            <a:tailEnd/>
          </a:ln>
          <a:effectLst/>
        </p:spPr>
        <p:txBody>
          <a:bodyPr vert="horz" wrap="square" lIns="92539" tIns="46270" rIns="92539" bIns="46270" numCol="1" anchor="b" anchorCtr="0" compatLnSpc="1">
            <a:prstTxWarp prst="textNoShape">
              <a:avLst/>
            </a:prstTxWarp>
          </a:bodyPr>
          <a:lstStyle>
            <a:lvl1pPr algn="r" defTabSz="924539">
              <a:defRPr sz="1200"/>
            </a:lvl1pPr>
          </a:lstStyle>
          <a:p>
            <a:pPr>
              <a:defRPr/>
            </a:pPr>
            <a:fld id="{61FA9D57-F590-4819-82AD-8D28213D12C2}" type="slidenum">
              <a:rPr lang="en-US"/>
              <a:pPr>
                <a:defRPr/>
              </a:pPr>
              <a:t>‹#›</a:t>
            </a:fld>
            <a:endParaRPr lang="en-US"/>
          </a:p>
        </p:txBody>
      </p:sp>
    </p:spTree>
    <p:extLst>
      <p:ext uri="{BB962C8B-B14F-4D97-AF65-F5344CB8AC3E}">
        <p14:creationId xmlns:p14="http://schemas.microsoft.com/office/powerpoint/2010/main" val="196861224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84500" cy="465138"/>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lvl1pPr defTabSz="924539">
              <a:defRPr sz="1200"/>
            </a:lvl1pPr>
          </a:lstStyle>
          <a:p>
            <a:pPr>
              <a:defRPr/>
            </a:pPr>
            <a:endParaRPr lang="en-US"/>
          </a:p>
        </p:txBody>
      </p:sp>
      <p:sp>
        <p:nvSpPr>
          <p:cNvPr id="9219" name="Rectangle 3"/>
          <p:cNvSpPr>
            <a:spLocks noGrp="1" noChangeArrowheads="1"/>
          </p:cNvSpPr>
          <p:nvPr>
            <p:ph type="dt" idx="1"/>
          </p:nvPr>
        </p:nvSpPr>
        <p:spPr bwMode="auto">
          <a:xfrm>
            <a:off x="3895725" y="0"/>
            <a:ext cx="2984500" cy="465138"/>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lvl1pPr algn="r" defTabSz="924539">
              <a:defRPr sz="120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16013" y="696913"/>
            <a:ext cx="4649787"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8975" y="4414838"/>
            <a:ext cx="5503863" cy="4184650"/>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29675"/>
            <a:ext cx="2984500" cy="465138"/>
          </a:xfrm>
          <a:prstGeom prst="rect">
            <a:avLst/>
          </a:prstGeom>
          <a:noFill/>
          <a:ln w="9525">
            <a:noFill/>
            <a:miter lim="800000"/>
            <a:headEnd/>
            <a:tailEnd/>
          </a:ln>
          <a:effectLst/>
        </p:spPr>
        <p:txBody>
          <a:bodyPr vert="horz" wrap="square" lIns="92539" tIns="46270" rIns="92539" bIns="46270" numCol="1" anchor="b" anchorCtr="0" compatLnSpc="1">
            <a:prstTxWarp prst="textNoShape">
              <a:avLst/>
            </a:prstTxWarp>
          </a:bodyPr>
          <a:lstStyle>
            <a:lvl1pPr defTabSz="924539">
              <a:defRPr sz="1200"/>
            </a:lvl1pPr>
          </a:lstStyle>
          <a:p>
            <a:pPr>
              <a:defRPr/>
            </a:pPr>
            <a:endParaRPr lang="en-US"/>
          </a:p>
        </p:txBody>
      </p:sp>
      <p:sp>
        <p:nvSpPr>
          <p:cNvPr id="9223" name="Rectangle 7"/>
          <p:cNvSpPr>
            <a:spLocks noGrp="1" noChangeArrowheads="1"/>
          </p:cNvSpPr>
          <p:nvPr>
            <p:ph type="sldNum" sz="quarter" idx="5"/>
          </p:nvPr>
        </p:nvSpPr>
        <p:spPr bwMode="auto">
          <a:xfrm>
            <a:off x="3895725" y="8829675"/>
            <a:ext cx="2984500" cy="465138"/>
          </a:xfrm>
          <a:prstGeom prst="rect">
            <a:avLst/>
          </a:prstGeom>
          <a:noFill/>
          <a:ln w="9525">
            <a:noFill/>
            <a:miter lim="800000"/>
            <a:headEnd/>
            <a:tailEnd/>
          </a:ln>
          <a:effectLst/>
        </p:spPr>
        <p:txBody>
          <a:bodyPr vert="horz" wrap="square" lIns="92539" tIns="46270" rIns="92539" bIns="46270" numCol="1" anchor="b" anchorCtr="0" compatLnSpc="1">
            <a:prstTxWarp prst="textNoShape">
              <a:avLst/>
            </a:prstTxWarp>
          </a:bodyPr>
          <a:lstStyle>
            <a:lvl1pPr algn="r" defTabSz="924539">
              <a:defRPr sz="1200"/>
            </a:lvl1pPr>
          </a:lstStyle>
          <a:p>
            <a:pPr>
              <a:defRPr/>
            </a:pPr>
            <a:fld id="{F77E4B2C-ADAE-430C-A9E6-5A9E00BFE248}" type="slidenum">
              <a:rPr lang="en-US"/>
              <a:pPr>
                <a:defRPr/>
              </a:pPr>
              <a:t>‹#›</a:t>
            </a:fld>
            <a:endParaRPr lang="en-US"/>
          </a:p>
        </p:txBody>
      </p:sp>
    </p:spTree>
    <p:extLst>
      <p:ext uri="{BB962C8B-B14F-4D97-AF65-F5344CB8AC3E}">
        <p14:creationId xmlns:p14="http://schemas.microsoft.com/office/powerpoint/2010/main" val="72125307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37F9C5-DADA-40EF-BCE0-F0AA5007CB72}"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Header Placeholder 6"/>
          <p:cNvSpPr>
            <a:spLocks noGrp="1"/>
          </p:cNvSpPr>
          <p:nvPr>
            <p:ph type="hdr" sz="quarter" idx="13"/>
          </p:nvPr>
        </p:nvSpPr>
        <p:spPr/>
        <p:txBody>
          <a:bodyPr/>
          <a:lstStyle/>
          <a:p>
            <a:endParaRPr lang="en-US">
              <a:solidFill>
                <a:prstClr val="black"/>
              </a:solidFill>
            </a:endParaRPr>
          </a:p>
        </p:txBody>
      </p:sp>
    </p:spTree>
    <p:extLst>
      <p:ext uri="{BB962C8B-B14F-4D97-AF65-F5344CB8AC3E}">
        <p14:creationId xmlns:p14="http://schemas.microsoft.com/office/powerpoint/2010/main" val="138631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907" y="4995327"/>
            <a:ext cx="5932485" cy="3939540"/>
          </a:xfrm>
        </p:spPr>
        <p:txBody>
          <a:bodyPr/>
          <a:lstStyle/>
          <a:p>
            <a:pPr defTabSz="919738">
              <a:defRPr/>
            </a:pPr>
            <a:endParaRPr lang="en-US" dirty="0"/>
          </a:p>
          <a:p>
            <a:pPr defTabSz="919738">
              <a:defRPr/>
            </a:pPr>
            <a:endParaRPr lang="en-US" dirty="0"/>
          </a:p>
          <a:p>
            <a:pPr defTabSz="919738">
              <a:defRPr/>
            </a:pPr>
            <a:r>
              <a:rPr lang="en-US" dirty="0"/>
              <a:t>I want to emphasize three points here. First, </a:t>
            </a:r>
            <a:r>
              <a:rPr lang="en-US" dirty="0" smtClean="0"/>
              <a:t>some of key earth </a:t>
            </a:r>
            <a:r>
              <a:rPr lang="en-US" dirty="0"/>
              <a:t>ecosystems are near or beyond tipping points.</a:t>
            </a:r>
          </a:p>
          <a:p>
            <a:pPr defTabSz="919738">
              <a:defRPr/>
            </a:pPr>
            <a:endParaRPr lang="en-US" dirty="0"/>
          </a:p>
          <a:p>
            <a:pPr defTabSz="919738">
              <a:defRPr/>
            </a:pPr>
            <a:r>
              <a:rPr lang="en-US" dirty="0"/>
              <a:t>Second, the GEF is operating in almost all of identified ecosystems </a:t>
            </a:r>
            <a:r>
              <a:rPr lang="en-US" dirty="0" smtClean="0"/>
              <a:t>and have mandate from </a:t>
            </a:r>
            <a:r>
              <a:rPr lang="en-US" dirty="0" err="1" smtClean="0"/>
              <a:t>MEAs.</a:t>
            </a:r>
            <a:r>
              <a:rPr lang="en-US" dirty="0" smtClean="0"/>
              <a:t> </a:t>
            </a:r>
            <a:endParaRPr lang="en-US" dirty="0"/>
          </a:p>
          <a:p>
            <a:pPr defTabSz="919738">
              <a:defRPr/>
            </a:pPr>
            <a:endParaRPr lang="en-US" dirty="0"/>
          </a:p>
          <a:p>
            <a:pPr defTabSz="919738">
              <a:defRPr/>
            </a:pPr>
            <a:r>
              <a:rPr lang="en-US" dirty="0"/>
              <a:t>Third, </a:t>
            </a:r>
            <a:r>
              <a:rPr lang="en-US" dirty="0" smtClean="0"/>
              <a:t>the GEF </a:t>
            </a:r>
            <a:r>
              <a:rPr lang="en-US" dirty="0"/>
              <a:t>is in a prime position to tackle those tipping points </a:t>
            </a:r>
            <a:r>
              <a:rPr lang="en-US" dirty="0" smtClean="0"/>
              <a:t>most effectively by adopting an integrated approach.  </a:t>
            </a:r>
          </a:p>
          <a:p>
            <a:pPr defTabSz="919738">
              <a:defRPr/>
            </a:pPr>
            <a:endParaRPr lang="en-US" dirty="0" smtClean="0"/>
          </a:p>
          <a:p>
            <a:pPr defTabSz="919738">
              <a:defRPr/>
            </a:pPr>
            <a:r>
              <a:rPr lang="en-US" dirty="0" smtClean="0"/>
              <a:t>WE</a:t>
            </a:r>
            <a:r>
              <a:rPr lang="en-US" baseline="0" dirty="0" smtClean="0"/>
              <a:t> ARE THE ONLY INSTITUTION TO BE ABLE TO ADDRESS THESE CHALLENGES IN AN INTEGRATED AND HOLISTIC APPROACH</a:t>
            </a:r>
            <a:endParaRPr lang="en-US" dirty="0"/>
          </a:p>
        </p:txBody>
      </p:sp>
      <p:sp>
        <p:nvSpPr>
          <p:cNvPr id="4" name="Slide Number Placeholder 3"/>
          <p:cNvSpPr>
            <a:spLocks noGrp="1"/>
          </p:cNvSpPr>
          <p:nvPr>
            <p:ph type="sldNum" sz="quarter" idx="10"/>
          </p:nvPr>
        </p:nvSpPr>
        <p:spPr>
          <a:xfrm>
            <a:off x="6325138" y="8928489"/>
            <a:ext cx="85255" cy="184666"/>
          </a:xfrm>
        </p:spPr>
        <p:txBody>
          <a:bodyPr/>
          <a:lstStyle/>
          <a:p>
            <a:pPr>
              <a:defRPr/>
            </a:pPr>
            <a:fld id="{3C3A632B-FBDE-46D4-BF6F-6D14421E6342}" type="slidenum">
              <a:rPr lang="en-US" smtClean="0"/>
              <a:pPr>
                <a:defRPr/>
              </a:pPr>
              <a:t>2</a:t>
            </a:fld>
            <a:endParaRPr lang="en-US" dirty="0"/>
          </a:p>
        </p:txBody>
      </p:sp>
    </p:spTree>
    <p:extLst>
      <p:ext uri="{BB962C8B-B14F-4D97-AF65-F5344CB8AC3E}">
        <p14:creationId xmlns:p14="http://schemas.microsoft.com/office/powerpoint/2010/main" val="219697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78105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24D0-9478-42D9-AE09-7E8D998C1D6D}" type="slidenum">
              <a:rPr lang="en-US" smtClean="0"/>
              <a:pPr/>
              <a:t>3</a:t>
            </a:fld>
            <a:endParaRPr lang="en-US" dirty="0"/>
          </a:p>
        </p:txBody>
      </p:sp>
    </p:spTree>
    <p:extLst>
      <p:ext uri="{BB962C8B-B14F-4D97-AF65-F5344CB8AC3E}">
        <p14:creationId xmlns:p14="http://schemas.microsoft.com/office/powerpoint/2010/main" val="378822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280988"/>
            <a:ext cx="3987800" cy="2990850"/>
          </a:xfrm>
        </p:spPr>
      </p:sp>
      <p:sp>
        <p:nvSpPr>
          <p:cNvPr id="3" name="Notes Placeholder 2"/>
          <p:cNvSpPr>
            <a:spLocks noGrp="1"/>
          </p:cNvSpPr>
          <p:nvPr>
            <p:ph type="body" idx="1"/>
          </p:nvPr>
        </p:nvSpPr>
        <p:spPr>
          <a:xfrm>
            <a:off x="93607" y="2987491"/>
            <a:ext cx="6649555" cy="5539978"/>
          </a:xfrm>
        </p:spPr>
        <p:txBody>
          <a:bodyPr/>
          <a:lstStyle/>
          <a:p>
            <a:r>
              <a:rPr lang="en-US" sz="800" b="1" i="1" dirty="0"/>
              <a:t>**This slide is animated**</a:t>
            </a:r>
          </a:p>
          <a:p>
            <a:endParaRPr lang="en-US" sz="800" i="1" dirty="0"/>
          </a:p>
          <a:p>
            <a:r>
              <a:rPr lang="en-US" sz="800" b="1" i="1" u="sng" dirty="0"/>
              <a:t>Animation 1  </a:t>
            </a:r>
          </a:p>
          <a:p>
            <a:r>
              <a:rPr lang="en-US" sz="800" dirty="0"/>
              <a:t>How we can most effectively address degradation of global environment?  Let us start with our immediate concerns; degradation of global environment. </a:t>
            </a:r>
          </a:p>
          <a:p>
            <a:endParaRPr lang="en-US" sz="800" dirty="0"/>
          </a:p>
          <a:p>
            <a:r>
              <a:rPr lang="en-US" sz="800" b="1" i="1" u="sng" dirty="0"/>
              <a:t>Animation 2</a:t>
            </a:r>
          </a:p>
          <a:p>
            <a:r>
              <a:rPr lang="en-US" sz="800" dirty="0"/>
              <a:t>In order to explore the most </a:t>
            </a:r>
            <a:r>
              <a:rPr lang="en-US" sz="800" dirty="0" err="1"/>
              <a:t>impactive</a:t>
            </a:r>
            <a:r>
              <a:rPr lang="en-US" sz="800" dirty="0"/>
              <a:t> way to address degradation, let us look at the trends behind these tipping points. </a:t>
            </a:r>
          </a:p>
          <a:p>
            <a:endParaRPr lang="en-US" sz="800" dirty="0"/>
          </a:p>
          <a:p>
            <a:r>
              <a:rPr lang="en-US" sz="800" dirty="0"/>
              <a:t>There are three mega-trends; Population growth, rising middle class, and urbanization. This will have incredible implications on global consumption and production patterns, which will go on the collision course with nature if BAU continues. </a:t>
            </a:r>
          </a:p>
          <a:p>
            <a:endParaRPr lang="en-US" sz="800" dirty="0"/>
          </a:p>
          <a:p>
            <a:r>
              <a:rPr lang="en-US" sz="800" dirty="0"/>
              <a:t>At the end of this causal chain, we know that these underlying trends result in degradation of the global environment. The question is– what happens in between?</a:t>
            </a:r>
          </a:p>
          <a:p>
            <a:pPr marL="0" lvl="1" defTabSz="920638">
              <a:defRPr/>
            </a:pPr>
            <a:endParaRPr lang="en-US" sz="800" dirty="0"/>
          </a:p>
          <a:p>
            <a:pPr marL="0" lvl="1" defTabSz="920638">
              <a:defRPr/>
            </a:pPr>
            <a:r>
              <a:rPr lang="en-US" sz="800" b="1" i="1" u="sng" dirty="0"/>
              <a:t>Animation 3</a:t>
            </a:r>
          </a:p>
          <a:p>
            <a:pPr marL="0" lvl="1" defTabSz="920638">
              <a:defRPr/>
            </a:pPr>
            <a:r>
              <a:rPr lang="en-US" sz="800" dirty="0"/>
              <a:t>First you have the drivers of environmental degradation– deriving from 3 mega-trends. How to meet doubling demand for food, transport and energy?  Specifically, agriculture, buildings, power, transportation and other sectors like oil &amp; gas contribute to unsustainable production and consumption. </a:t>
            </a:r>
          </a:p>
          <a:p>
            <a:pPr marL="0" lvl="1" defTabSz="920638">
              <a:defRPr/>
            </a:pPr>
            <a:endParaRPr lang="en-US" sz="800" dirty="0"/>
          </a:p>
          <a:p>
            <a:pPr marL="0" lvl="1" defTabSz="920638">
              <a:defRPr/>
            </a:pPr>
            <a:r>
              <a:rPr lang="en-US" sz="800" b="1" i="1" u="sng" dirty="0"/>
              <a:t>Animation 4</a:t>
            </a:r>
          </a:p>
          <a:p>
            <a:pPr marL="0" lvl="1" defTabSz="920638">
              <a:defRPr/>
            </a:pPr>
            <a:r>
              <a:rPr lang="en-US" sz="800" dirty="0"/>
              <a:t>These drivers result in direct pressures on the environment. These we are all familiar with: the </a:t>
            </a:r>
            <a:r>
              <a:rPr lang="en-US" sz="800" dirty="0" err="1"/>
              <a:t>GHG</a:t>
            </a:r>
            <a:r>
              <a:rPr lang="en-US" sz="800" dirty="0"/>
              <a:t> emissions that lead to climate change; the deforestation that leads to biodiversity loss, etc.</a:t>
            </a:r>
          </a:p>
          <a:p>
            <a:pPr marL="0" lvl="1" defTabSz="920638">
              <a:defRPr/>
            </a:pPr>
            <a:endParaRPr lang="en-US" sz="800" dirty="0"/>
          </a:p>
          <a:p>
            <a:pPr marL="0" lvl="1" defTabSz="920638">
              <a:defRPr/>
            </a:pPr>
            <a:r>
              <a:rPr lang="en-US" sz="800" dirty="0"/>
              <a:t>So as you look at the whole chain, you can see how this story plays out.  </a:t>
            </a:r>
          </a:p>
          <a:p>
            <a:pPr marL="0" lvl="1" defTabSz="920638">
              <a:defRPr/>
            </a:pPr>
            <a:endParaRPr lang="en-US" sz="800" dirty="0"/>
          </a:p>
          <a:p>
            <a:pPr marL="0" lvl="1" defTabSz="920638">
              <a:defRPr/>
            </a:pPr>
            <a:r>
              <a:rPr lang="en-US" sz="800" dirty="0"/>
              <a:t>For example, the rise of an urban, middle class is leading to higher demand for and production of beef and palm oil. This has led to loss of natural forests and draining of peat lands, more usage of chemical fertilizer and water, which affects several aspects of the global environment.</a:t>
            </a:r>
          </a:p>
          <a:p>
            <a:pPr marL="0" lvl="1" defTabSz="920638">
              <a:defRPr/>
            </a:pPr>
            <a:endParaRPr lang="en-US" sz="800" b="1" dirty="0"/>
          </a:p>
          <a:p>
            <a:pPr marL="0" lvl="1" defTabSz="920638">
              <a:defRPr/>
            </a:pPr>
            <a:r>
              <a:rPr lang="en-US" sz="800" b="1" i="1" u="sng" dirty="0"/>
              <a:t>Animation 5</a:t>
            </a:r>
          </a:p>
          <a:p>
            <a:r>
              <a:rPr lang="en-US" sz="800" dirty="0"/>
              <a:t>This science helps us narrow our focus on what is most important. I believe the </a:t>
            </a:r>
            <a:r>
              <a:rPr lang="en-US" sz="800" dirty="0" err="1"/>
              <a:t>GEF</a:t>
            </a:r>
            <a:r>
              <a:rPr lang="en-US" sz="800" dirty="0"/>
              <a:t> needs to focus on tackling drivers, not just the direct environmental pressures of degradation. There are 3 reasons. </a:t>
            </a:r>
          </a:p>
          <a:p>
            <a:endParaRPr lang="en-US" sz="800" dirty="0"/>
          </a:p>
          <a:p>
            <a:pPr defTabSz="920638">
              <a:defRPr/>
            </a:pPr>
            <a:r>
              <a:rPr lang="en-US" sz="800" b="1" dirty="0"/>
              <a:t>First of all, drivers will have more systemic impact than addressing direct environmental pressures will.</a:t>
            </a:r>
            <a:r>
              <a:rPr lang="en-US" sz="800" i="1" dirty="0"/>
              <a:t> </a:t>
            </a:r>
            <a:r>
              <a:rPr lang="en-US" sz="800" dirty="0"/>
              <a:t>“An ounce of prevention is worth a pound of cure.”  The same can be said for addressing global environmental issues. </a:t>
            </a:r>
          </a:p>
          <a:p>
            <a:pPr defTabSz="920638">
              <a:defRPr/>
            </a:pPr>
            <a:endParaRPr lang="en-US" sz="800" dirty="0"/>
          </a:p>
          <a:p>
            <a:pPr lvl="0"/>
            <a:r>
              <a:rPr lang="en-US" sz="800" b="1" dirty="0"/>
              <a:t>Secondly, drivers deliver multiple global environmental benefits at scale.</a:t>
            </a:r>
            <a:r>
              <a:rPr lang="en-US" sz="800" dirty="0"/>
              <a:t> Food production, for example, contributes to significant greenhouse gas emissions, uses large amounts of freshwater, is a major contributor to water pollution, and introduces many toxic chemicals into the environment through use of pesticides and herbicides. </a:t>
            </a:r>
          </a:p>
          <a:p>
            <a:pPr lvl="0"/>
            <a:endParaRPr lang="en-US" sz="800" b="1" dirty="0"/>
          </a:p>
          <a:p>
            <a:pPr lvl="0"/>
            <a:r>
              <a:rPr lang="en-US" sz="800" b="1" dirty="0"/>
              <a:t>Finally, drivers better position the </a:t>
            </a:r>
            <a:r>
              <a:rPr lang="en-US" sz="800" b="1" dirty="0" err="1"/>
              <a:t>GEF</a:t>
            </a:r>
            <a:r>
              <a:rPr lang="en-US" sz="800" b="1" dirty="0"/>
              <a:t> to articulate how global environmental goals contribute to broader socio-economic development goals.</a:t>
            </a:r>
            <a:r>
              <a:rPr lang="en-US" sz="800" dirty="0"/>
              <a:t> This approach is supportive of the global community’s efforts to eradicate poverty and transform economies through sustainable development as part of the Post-2015 Development Agenda. </a:t>
            </a:r>
          </a:p>
          <a:p>
            <a:pPr lvl="0"/>
            <a:endParaRPr lang="en-US" sz="800" b="1" dirty="0"/>
          </a:p>
          <a:p>
            <a:pPr lvl="0"/>
            <a:r>
              <a:rPr lang="en-US" sz="800" dirty="0"/>
              <a:t>SO YOU CAN SEE HOW IMPORTANT IT IS FOR US TO FOCUS ON THE DRIVERS IF WE HOPE TO HAVE THE IMPACT WE NEED</a:t>
            </a:r>
          </a:p>
        </p:txBody>
      </p:sp>
      <p:sp>
        <p:nvSpPr>
          <p:cNvPr id="4" name="Slide Number Placeholder 3"/>
          <p:cNvSpPr>
            <a:spLocks noGrp="1"/>
          </p:cNvSpPr>
          <p:nvPr>
            <p:ph type="sldNum" sz="quarter" idx="10"/>
          </p:nvPr>
        </p:nvSpPr>
        <p:spPr>
          <a:xfrm>
            <a:off x="6325139" y="8928491"/>
            <a:ext cx="85255" cy="184667"/>
          </a:xfrm>
        </p:spPr>
        <p:txBody>
          <a:bodyPr/>
          <a:lstStyle/>
          <a:p>
            <a:pPr>
              <a:defRPr/>
            </a:pPr>
            <a:fld id="{3C3A632B-FBDE-46D4-BF6F-6D14421E6342}"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11612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78105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24D0-9478-42D9-AE09-7E8D998C1D6D}" type="slidenum">
              <a:rPr lang="en-US" smtClean="0"/>
              <a:pPr/>
              <a:t>10</a:t>
            </a:fld>
            <a:endParaRPr lang="en-US" dirty="0"/>
          </a:p>
        </p:txBody>
      </p:sp>
    </p:spTree>
    <p:extLst>
      <p:ext uri="{BB962C8B-B14F-4D97-AF65-F5344CB8AC3E}">
        <p14:creationId xmlns:p14="http://schemas.microsoft.com/office/powerpoint/2010/main" val="3788225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1247775"/>
            <a:chOff x="0" y="0"/>
            <a:chExt cx="9144000" cy="1248156"/>
          </a:xfrm>
        </p:grpSpPr>
        <p:pic>
          <p:nvPicPr>
            <p:cNvPr id="5" name="Picture 4" descr="GEF-20-PPT-BG-blank.png"/>
            <p:cNvPicPr>
              <a:picLocks noChangeAspect="1"/>
            </p:cNvPicPr>
            <p:nvPr userDrawn="1"/>
          </p:nvPicPr>
          <p:blipFill>
            <a:blip r:embed="rId2" cstate="screen"/>
            <a:stretch>
              <a:fillRect/>
            </a:stretch>
          </p:blipFill>
          <p:spPr>
            <a:xfrm>
              <a:off x="0" y="0"/>
              <a:ext cx="9144000" cy="1246632"/>
            </a:xfrm>
            <a:prstGeom prst="rect">
              <a:avLst/>
            </a:prstGeom>
            <a:effectLst>
              <a:reflection blurRad="6350" stA="50000" endA="300" endPos="38500" dist="50800" dir="5400000" sy="-100000" algn="bl" rotWithShape="0"/>
            </a:effectLst>
          </p:spPr>
        </p:pic>
        <p:pic>
          <p:nvPicPr>
            <p:cNvPr id="6" name="Picture 7" descr="GEF-PPT-B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24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07935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831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9667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439139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Title 5"/>
          <p:cNvSpPr txBox="1">
            <a:spLocks/>
          </p:cNvSpPr>
          <p:nvPr/>
        </p:nvSpPr>
        <p:spPr>
          <a:xfrm>
            <a:off x="685800" y="38100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dirty="0" smtClean="0"/>
              <a:t>Questions?</a:t>
            </a:r>
            <a:endParaRPr lang="en-US" dirty="0"/>
          </a:p>
        </p:txBody>
      </p:sp>
      <p:sp>
        <p:nvSpPr>
          <p:cNvPr id="7" name="Title 1"/>
          <p:cNvSpPr txBox="1">
            <a:spLocks/>
          </p:cNvSpPr>
          <p:nvPr/>
        </p:nvSpPr>
        <p:spPr>
          <a:xfrm>
            <a:off x="685800" y="2286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sz="4800" dirty="0" smtClean="0">
                <a:solidFill>
                  <a:srgbClr val="00642D"/>
                </a:solidFill>
              </a:rPr>
              <a:t>Thank you for your attention</a:t>
            </a:r>
          </a:p>
        </p:txBody>
      </p:sp>
      <p:pic>
        <p:nvPicPr>
          <p:cNvPr id="9" name="Picture 8" descr="GEF-PPT-BG.png"/>
          <p:cNvPicPr>
            <a:picLocks noChangeAspect="1"/>
          </p:cNvPicPr>
          <p:nvPr userDrawn="1"/>
        </p:nvPicPr>
        <p:blipFill>
          <a:blip r:embed="rId2" cstate="print"/>
          <a:stretch>
            <a:fillRect/>
          </a:stretch>
        </p:blipFill>
        <p:spPr>
          <a:xfrm>
            <a:off x="0" y="5609844"/>
            <a:ext cx="9144000" cy="1248156"/>
          </a:xfrm>
          <a:prstGeom prst="rect">
            <a:avLst/>
          </a:prstGeom>
        </p:spPr>
      </p:pic>
    </p:spTree>
    <p:extLst>
      <p:ext uri="{BB962C8B-B14F-4D97-AF65-F5344CB8AC3E}">
        <p14:creationId xmlns:p14="http://schemas.microsoft.com/office/powerpoint/2010/main" val="395977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448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401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799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defRPr>
            </a:lvl1pPr>
          </a:lstStyle>
          <a:p>
            <a:pPr>
              <a:defRPr/>
            </a:pPr>
            <a:fld id="{A9463838-C3C5-4559-9F76-FCAEC6727CA7}" type="datetime1">
              <a:rPr lang="en-US"/>
              <a:pPr>
                <a:defRPr/>
              </a:pPr>
              <a:t>2/25/2015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defRPr>
            </a:lvl1pPr>
          </a:lstStyle>
          <a:p>
            <a:pPr>
              <a:defRPr/>
            </a:pPr>
            <a:fld id="{9B3DB71F-CB63-4D2F-92E5-3120CBF1081C}" type="slidenum">
              <a:rPr lang="en-US"/>
              <a:pPr>
                <a:defRPr/>
              </a:pPr>
              <a:t>‹#›</a:t>
            </a:fld>
            <a:endParaRPr lang="en-US"/>
          </a:p>
        </p:txBody>
      </p:sp>
    </p:spTree>
    <p:extLst>
      <p:ext uri="{BB962C8B-B14F-4D97-AF65-F5344CB8AC3E}">
        <p14:creationId xmlns:p14="http://schemas.microsoft.com/office/powerpoint/2010/main" val="70106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073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GEF-PPT-B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10225"/>
            <a:ext cx="9144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86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Only Without Number">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3992204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11" name="think-cell Slide" r:id="rId4" imgW="360" imgH="360" progId="">
                  <p:embed/>
                </p:oleObj>
              </mc:Choice>
              <mc:Fallback>
                <p:oleObj name="think-cell Slide" r:id="rId4" imgW="360" imgH="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smtClean="0"/>
              <a:t>Click to edit Master title style</a:t>
            </a:r>
            <a:endParaRPr lang="en-US"/>
          </a:p>
        </p:txBody>
      </p:sp>
    </p:spTree>
    <p:extLst>
      <p:ext uri="{BB962C8B-B14F-4D97-AF65-F5344CB8AC3E}">
        <p14:creationId xmlns:p14="http://schemas.microsoft.com/office/powerpoint/2010/main" val="407502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dirty="0" smtClean="0"/>
              <a:t>Click to edit Master title style</a:t>
            </a:r>
            <a:endParaRPr lang="en-US" dirty="0"/>
          </a:p>
        </p:txBody>
      </p:sp>
      <p:grpSp>
        <p:nvGrpSpPr>
          <p:cNvPr id="10" name="Group 9"/>
          <p:cNvGrpSpPr/>
          <p:nvPr userDrawn="1"/>
        </p:nvGrpSpPr>
        <p:grpSpPr>
          <a:xfrm>
            <a:off x="0" y="76200"/>
            <a:ext cx="9144000" cy="1248156"/>
            <a:chOff x="0" y="152400"/>
            <a:chExt cx="9144000" cy="1248156"/>
          </a:xfrm>
        </p:grpSpPr>
        <p:pic>
          <p:nvPicPr>
            <p:cNvPr id="6" name="Picture 5" descr="GEF-20-PPT-BG-blank.png"/>
            <p:cNvPicPr>
              <a:picLocks noChangeAspect="1"/>
            </p:cNvPicPr>
            <p:nvPr userDrawn="1"/>
          </p:nvPicPr>
          <p:blipFill>
            <a:blip r:embed="rId2" cstate="print"/>
            <a:stretch>
              <a:fillRect/>
            </a:stretch>
          </p:blipFill>
          <p:spPr>
            <a:xfrm>
              <a:off x="0" y="152400"/>
              <a:ext cx="9144000" cy="1246632"/>
            </a:xfrm>
            <a:prstGeom prst="rect">
              <a:avLst/>
            </a:prstGeom>
            <a:effectLst>
              <a:reflection blurRad="6350" stA="50000" endA="300" endPos="38500" dist="50800" dir="5400000" sy="-100000" algn="bl" rotWithShape="0"/>
            </a:effectLst>
          </p:spPr>
        </p:pic>
        <p:pic>
          <p:nvPicPr>
            <p:cNvPr id="7" name="Picture 6" descr="GEF-PPT-BG.png"/>
            <p:cNvPicPr>
              <a:picLocks noChangeAspect="1"/>
            </p:cNvPicPr>
            <p:nvPr userDrawn="1"/>
          </p:nvPicPr>
          <p:blipFill>
            <a:blip r:embed="rId3" cstate="print"/>
            <a:stretch>
              <a:fillRect/>
            </a:stretch>
          </p:blipFill>
          <p:spPr>
            <a:xfrm>
              <a:off x="0" y="152400"/>
              <a:ext cx="9144000" cy="1248156"/>
            </a:xfrm>
            <a:prstGeom prst="rect">
              <a:avLst/>
            </a:prstGeom>
          </p:spPr>
        </p:pic>
      </p:grpSp>
    </p:spTree>
    <p:extLst>
      <p:ext uri="{BB962C8B-B14F-4D97-AF65-F5344CB8AC3E}">
        <p14:creationId xmlns:p14="http://schemas.microsoft.com/office/powerpoint/2010/main" val="4417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4" descr="GEF-PPT-B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5610225"/>
            <a:ext cx="9144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8" r:id="rId1"/>
    <p:sldLayoutId id="2147485354" r:id="rId2"/>
    <p:sldLayoutId id="2147485355" r:id="rId3"/>
    <p:sldLayoutId id="2147485356" r:id="rId4"/>
    <p:sldLayoutId id="2147485359" r:id="rId5"/>
    <p:sldLayoutId id="2147485357" r:id="rId6"/>
    <p:sldLayoutId id="2147485360" r:id="rId7"/>
    <p:sldLayoutId id="2147485361" r:id="rId8"/>
  </p:sldLayoutIdLst>
  <p:txStyles>
    <p:titleStyle>
      <a:lvl1pPr algn="ctr" rtl="0" eaLnBrk="0" fontAlgn="base" hangingPunct="0">
        <a:spcBef>
          <a:spcPct val="0"/>
        </a:spcBef>
        <a:spcAft>
          <a:spcPct val="0"/>
        </a:spcAft>
        <a:defRPr sz="4400" b="1" kern="1200">
          <a:solidFill>
            <a:srgbClr val="1F497D"/>
          </a:solidFill>
          <a:latin typeface="+mj-lt"/>
          <a:ea typeface="ＭＳ Ｐゴシック" charset="-128"/>
          <a:cs typeface="ＭＳ Ｐゴシック" charset="-128"/>
        </a:defRPr>
      </a:lvl1pPr>
      <a:lvl2pPr algn="ctr" rtl="0" eaLnBrk="0" fontAlgn="base" hangingPunct="0">
        <a:spcBef>
          <a:spcPct val="0"/>
        </a:spcBef>
        <a:spcAft>
          <a:spcPct val="0"/>
        </a:spcAft>
        <a:defRPr sz="4400" b="1">
          <a:solidFill>
            <a:srgbClr val="1F497D"/>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1F497D"/>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1F497D"/>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1F497D"/>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 name="Picture 4" descr="GEF-PPT-BG.png"/>
          <p:cNvPicPr>
            <a:picLocks noChangeAspect="1"/>
          </p:cNvPicPr>
          <p:nvPr/>
        </p:nvPicPr>
        <p:blipFill>
          <a:blip r:embed="rId7" cstate="print"/>
          <a:stretch>
            <a:fillRect/>
          </a:stretch>
        </p:blipFill>
        <p:spPr>
          <a:xfrm>
            <a:off x="0" y="5609844"/>
            <a:ext cx="9144000" cy="1248156"/>
          </a:xfrm>
          <a:prstGeom prst="rect">
            <a:avLst/>
          </a:prstGeom>
        </p:spPr>
      </p:pic>
    </p:spTree>
    <p:extLst>
      <p:ext uri="{BB962C8B-B14F-4D97-AF65-F5344CB8AC3E}">
        <p14:creationId xmlns:p14="http://schemas.microsoft.com/office/powerpoint/2010/main" val="2890491133"/>
      </p:ext>
    </p:extLst>
  </p:cSld>
  <p:clrMap bg1="lt1" tx1="dk1" bg2="lt2" tx2="dk2" accent1="accent1" accent2="accent2" accent3="accent3" accent4="accent4" accent5="accent5" accent6="accent6" hlink="hlink" folHlink="folHlink"/>
  <p:sldLayoutIdLst>
    <p:sldLayoutId id="2147485363" r:id="rId1"/>
    <p:sldLayoutId id="2147485364" r:id="rId2"/>
    <p:sldLayoutId id="2147485365" r:id="rId3"/>
    <p:sldLayoutId id="2147485366" r:id="rId4"/>
    <p:sldLayoutId id="2147485367" r:id="rId5"/>
  </p:sldLayoutIdLst>
  <p:hf hdr="0" ftr="0" dt="0"/>
  <p:txStyles>
    <p:title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tags" Target="../tags/tag54.xml"/><Relationship Id="rId1" Type="http://schemas.openxmlformats.org/officeDocument/2006/relationships/vmlDrawing" Target="../drawings/vmlDrawing2.v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notesSlide" Target="../notesSlides/notesSlide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slideLayout" Target="../slideLayouts/slideLayout8.xml"/><Relationship Id="rId61" Type="http://schemas.openxmlformats.org/officeDocument/2006/relationships/image" Target="../media/image6.emf"/><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image" Target="../media/image3.em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tags" Target="../tags/tag68.xml"/><Relationship Id="rId18" Type="http://schemas.openxmlformats.org/officeDocument/2006/relationships/tags" Target="../tags/tag73.xml"/><Relationship Id="rId26" Type="http://schemas.openxmlformats.org/officeDocument/2006/relationships/tags" Target="../tags/tag81.xml"/><Relationship Id="rId39" Type="http://schemas.openxmlformats.org/officeDocument/2006/relationships/tags" Target="../tags/tag94.xml"/><Relationship Id="rId21" Type="http://schemas.openxmlformats.org/officeDocument/2006/relationships/tags" Target="../tags/tag76.xml"/><Relationship Id="rId34" Type="http://schemas.openxmlformats.org/officeDocument/2006/relationships/tags" Target="../tags/tag89.xml"/><Relationship Id="rId42" Type="http://schemas.openxmlformats.org/officeDocument/2006/relationships/tags" Target="../tags/tag97.xml"/><Relationship Id="rId47" Type="http://schemas.openxmlformats.org/officeDocument/2006/relationships/tags" Target="../tags/tag102.xml"/><Relationship Id="rId50" Type="http://schemas.openxmlformats.org/officeDocument/2006/relationships/tags" Target="../tags/tag105.xml"/><Relationship Id="rId55" Type="http://schemas.openxmlformats.org/officeDocument/2006/relationships/tags" Target="../tags/tag110.xml"/><Relationship Id="rId63" Type="http://schemas.openxmlformats.org/officeDocument/2006/relationships/tags" Target="../tags/tag118.xml"/><Relationship Id="rId68" Type="http://schemas.openxmlformats.org/officeDocument/2006/relationships/tags" Target="../tags/tag123.xml"/><Relationship Id="rId76" Type="http://schemas.openxmlformats.org/officeDocument/2006/relationships/tags" Target="../tags/tag131.xml"/><Relationship Id="rId7" Type="http://schemas.openxmlformats.org/officeDocument/2006/relationships/tags" Target="../tags/tag62.xml"/><Relationship Id="rId71" Type="http://schemas.openxmlformats.org/officeDocument/2006/relationships/tags" Target="../tags/tag126.xml"/><Relationship Id="rId2" Type="http://schemas.openxmlformats.org/officeDocument/2006/relationships/tags" Target="../tags/tag57.xml"/><Relationship Id="rId16" Type="http://schemas.openxmlformats.org/officeDocument/2006/relationships/tags" Target="../tags/tag71.xml"/><Relationship Id="rId29" Type="http://schemas.openxmlformats.org/officeDocument/2006/relationships/tags" Target="../tags/tag84.xml"/><Relationship Id="rId11" Type="http://schemas.openxmlformats.org/officeDocument/2006/relationships/tags" Target="../tags/tag66.xml"/><Relationship Id="rId24" Type="http://schemas.openxmlformats.org/officeDocument/2006/relationships/tags" Target="../tags/tag79.xml"/><Relationship Id="rId32" Type="http://schemas.openxmlformats.org/officeDocument/2006/relationships/tags" Target="../tags/tag87.xml"/><Relationship Id="rId37" Type="http://schemas.openxmlformats.org/officeDocument/2006/relationships/tags" Target="../tags/tag92.xml"/><Relationship Id="rId40" Type="http://schemas.openxmlformats.org/officeDocument/2006/relationships/tags" Target="../tags/tag95.xml"/><Relationship Id="rId45" Type="http://schemas.openxmlformats.org/officeDocument/2006/relationships/tags" Target="../tags/tag100.xml"/><Relationship Id="rId53" Type="http://schemas.openxmlformats.org/officeDocument/2006/relationships/tags" Target="../tags/tag108.xml"/><Relationship Id="rId58" Type="http://schemas.openxmlformats.org/officeDocument/2006/relationships/tags" Target="../tags/tag113.xml"/><Relationship Id="rId66" Type="http://schemas.openxmlformats.org/officeDocument/2006/relationships/tags" Target="../tags/tag121.xml"/><Relationship Id="rId74" Type="http://schemas.openxmlformats.org/officeDocument/2006/relationships/tags" Target="../tags/tag129.xml"/><Relationship Id="rId79" Type="http://schemas.openxmlformats.org/officeDocument/2006/relationships/oleObject" Target="../embeddings/oleObject3.bin"/><Relationship Id="rId5" Type="http://schemas.openxmlformats.org/officeDocument/2006/relationships/tags" Target="../tags/tag60.xml"/><Relationship Id="rId61" Type="http://schemas.openxmlformats.org/officeDocument/2006/relationships/tags" Target="../tags/tag116.xml"/><Relationship Id="rId10" Type="http://schemas.openxmlformats.org/officeDocument/2006/relationships/tags" Target="../tags/tag65.xml"/><Relationship Id="rId19" Type="http://schemas.openxmlformats.org/officeDocument/2006/relationships/tags" Target="../tags/tag74.xml"/><Relationship Id="rId31" Type="http://schemas.openxmlformats.org/officeDocument/2006/relationships/tags" Target="../tags/tag86.xml"/><Relationship Id="rId44" Type="http://schemas.openxmlformats.org/officeDocument/2006/relationships/tags" Target="../tags/tag99.xml"/><Relationship Id="rId52" Type="http://schemas.openxmlformats.org/officeDocument/2006/relationships/tags" Target="../tags/tag107.xml"/><Relationship Id="rId60" Type="http://schemas.openxmlformats.org/officeDocument/2006/relationships/tags" Target="../tags/tag115.xml"/><Relationship Id="rId65" Type="http://schemas.openxmlformats.org/officeDocument/2006/relationships/tags" Target="../tags/tag120.xml"/><Relationship Id="rId73" Type="http://schemas.openxmlformats.org/officeDocument/2006/relationships/tags" Target="../tags/tag128.xml"/><Relationship Id="rId78" Type="http://schemas.openxmlformats.org/officeDocument/2006/relationships/notesSlide" Target="../notesSlides/notesSlide4.xml"/><Relationship Id="rId81" Type="http://schemas.openxmlformats.org/officeDocument/2006/relationships/image" Target="../media/image8.png"/><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 Id="rId22" Type="http://schemas.openxmlformats.org/officeDocument/2006/relationships/tags" Target="../tags/tag77.xml"/><Relationship Id="rId27" Type="http://schemas.openxmlformats.org/officeDocument/2006/relationships/tags" Target="../tags/tag82.xml"/><Relationship Id="rId30" Type="http://schemas.openxmlformats.org/officeDocument/2006/relationships/tags" Target="../tags/tag85.xml"/><Relationship Id="rId35" Type="http://schemas.openxmlformats.org/officeDocument/2006/relationships/tags" Target="../tags/tag90.xml"/><Relationship Id="rId43" Type="http://schemas.openxmlformats.org/officeDocument/2006/relationships/tags" Target="../tags/tag98.xml"/><Relationship Id="rId48" Type="http://schemas.openxmlformats.org/officeDocument/2006/relationships/tags" Target="../tags/tag103.xml"/><Relationship Id="rId56" Type="http://schemas.openxmlformats.org/officeDocument/2006/relationships/tags" Target="../tags/tag111.xml"/><Relationship Id="rId64" Type="http://schemas.openxmlformats.org/officeDocument/2006/relationships/tags" Target="../tags/tag119.xml"/><Relationship Id="rId69" Type="http://schemas.openxmlformats.org/officeDocument/2006/relationships/tags" Target="../tags/tag124.xml"/><Relationship Id="rId77" Type="http://schemas.openxmlformats.org/officeDocument/2006/relationships/slideLayout" Target="../slideLayouts/slideLayout4.xml"/><Relationship Id="rId8" Type="http://schemas.openxmlformats.org/officeDocument/2006/relationships/tags" Target="../tags/tag63.xml"/><Relationship Id="rId51" Type="http://schemas.openxmlformats.org/officeDocument/2006/relationships/tags" Target="../tags/tag106.xml"/><Relationship Id="rId72" Type="http://schemas.openxmlformats.org/officeDocument/2006/relationships/tags" Target="../tags/tag127.xml"/><Relationship Id="rId80" Type="http://schemas.openxmlformats.org/officeDocument/2006/relationships/image" Target="../media/image7.emf"/><Relationship Id="rId3" Type="http://schemas.openxmlformats.org/officeDocument/2006/relationships/tags" Target="../tags/tag58.xml"/><Relationship Id="rId12" Type="http://schemas.openxmlformats.org/officeDocument/2006/relationships/tags" Target="../tags/tag67.xml"/><Relationship Id="rId17" Type="http://schemas.openxmlformats.org/officeDocument/2006/relationships/tags" Target="../tags/tag72.xml"/><Relationship Id="rId25" Type="http://schemas.openxmlformats.org/officeDocument/2006/relationships/tags" Target="../tags/tag80.xml"/><Relationship Id="rId33" Type="http://schemas.openxmlformats.org/officeDocument/2006/relationships/tags" Target="../tags/tag88.xml"/><Relationship Id="rId38" Type="http://schemas.openxmlformats.org/officeDocument/2006/relationships/tags" Target="../tags/tag93.xml"/><Relationship Id="rId46" Type="http://schemas.openxmlformats.org/officeDocument/2006/relationships/tags" Target="../tags/tag101.xml"/><Relationship Id="rId59" Type="http://schemas.openxmlformats.org/officeDocument/2006/relationships/tags" Target="../tags/tag114.xml"/><Relationship Id="rId67" Type="http://schemas.openxmlformats.org/officeDocument/2006/relationships/tags" Target="../tags/tag122.xml"/><Relationship Id="rId20" Type="http://schemas.openxmlformats.org/officeDocument/2006/relationships/tags" Target="../tags/tag75.xml"/><Relationship Id="rId41" Type="http://schemas.openxmlformats.org/officeDocument/2006/relationships/tags" Target="../tags/tag96.xml"/><Relationship Id="rId54" Type="http://schemas.openxmlformats.org/officeDocument/2006/relationships/tags" Target="../tags/tag109.xml"/><Relationship Id="rId62" Type="http://schemas.openxmlformats.org/officeDocument/2006/relationships/tags" Target="../tags/tag117.xml"/><Relationship Id="rId70" Type="http://schemas.openxmlformats.org/officeDocument/2006/relationships/tags" Target="../tags/tag125.xml"/><Relationship Id="rId75" Type="http://schemas.openxmlformats.org/officeDocument/2006/relationships/tags" Target="../tags/tag130.xml"/><Relationship Id="rId1" Type="http://schemas.openxmlformats.org/officeDocument/2006/relationships/vmlDrawing" Target="../drawings/vmlDrawing3.vml"/><Relationship Id="rId6" Type="http://schemas.openxmlformats.org/officeDocument/2006/relationships/tags" Target="../tags/tag61.xml"/><Relationship Id="rId15" Type="http://schemas.openxmlformats.org/officeDocument/2006/relationships/tags" Target="../tags/tag70.xml"/><Relationship Id="rId23" Type="http://schemas.openxmlformats.org/officeDocument/2006/relationships/tags" Target="../tags/tag78.xml"/><Relationship Id="rId28" Type="http://schemas.openxmlformats.org/officeDocument/2006/relationships/tags" Target="../tags/tag83.xml"/><Relationship Id="rId36" Type="http://schemas.openxmlformats.org/officeDocument/2006/relationships/tags" Target="../tags/tag91.xml"/><Relationship Id="rId49" Type="http://schemas.openxmlformats.org/officeDocument/2006/relationships/tags" Target="../tags/tag104.xml"/><Relationship Id="rId57" Type="http://schemas.openxmlformats.org/officeDocument/2006/relationships/tags" Target="../tags/tag1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42D"/>
                </a:solidFill>
                <a:latin typeface="+mn-lt"/>
              </a:rPr>
              <a:t>GEF 2020 – </a:t>
            </a:r>
            <a:r>
              <a:rPr lang="en-US" dirty="0" smtClean="0">
                <a:solidFill>
                  <a:srgbClr val="00642D"/>
                </a:solidFill>
                <a:latin typeface="+mn-lt"/>
              </a:rPr>
              <a:t>Strategy</a:t>
            </a:r>
            <a:r>
              <a:rPr lang="en-US" dirty="0">
                <a:solidFill>
                  <a:srgbClr val="00642D"/>
                </a:solidFill>
                <a:latin typeface="+mn-lt"/>
              </a:rPr>
              <a:t/>
            </a:r>
            <a:br>
              <a:rPr lang="en-US" dirty="0">
                <a:solidFill>
                  <a:srgbClr val="00642D"/>
                </a:solidFill>
                <a:latin typeface="+mn-lt"/>
              </a:rPr>
            </a:br>
            <a:r>
              <a:rPr lang="en-US" dirty="0" smtClean="0">
                <a:solidFill>
                  <a:srgbClr val="00642D"/>
                </a:solidFill>
                <a:latin typeface="+mn-lt"/>
              </a:rPr>
              <a:t>and GEF 6 </a:t>
            </a:r>
            <a:r>
              <a:rPr lang="en-US" dirty="0">
                <a:solidFill>
                  <a:srgbClr val="00642D"/>
                </a:solidFill>
                <a:latin typeface="+mn-lt"/>
              </a:rPr>
              <a:t>strategic priorities</a:t>
            </a:r>
            <a:endParaRPr lang="en-US" dirty="0">
              <a:latin typeface="+mn-lt"/>
            </a:endParaRPr>
          </a:p>
        </p:txBody>
      </p:sp>
      <p:sp>
        <p:nvSpPr>
          <p:cNvPr id="3" name="Subtitle 2"/>
          <p:cNvSpPr>
            <a:spLocks noGrp="1"/>
          </p:cNvSpPr>
          <p:nvPr>
            <p:ph type="subTitle" idx="1"/>
          </p:nvPr>
        </p:nvSpPr>
        <p:spPr>
          <a:xfrm>
            <a:off x="1371600" y="3581400"/>
            <a:ext cx="6400800" cy="2819400"/>
          </a:xfrm>
        </p:spPr>
        <p:txBody>
          <a:bodyPr/>
          <a:lstStyle/>
          <a:p>
            <a:pPr>
              <a:lnSpc>
                <a:spcPct val="80000"/>
              </a:lnSpc>
              <a:defRPr/>
            </a:pPr>
            <a:r>
              <a:rPr lang="en-US" b="1" dirty="0" smtClean="0">
                <a:solidFill>
                  <a:schemeClr val="tx1"/>
                </a:solidFill>
                <a:latin typeface="Andes" panose="02000000000000000000" pitchFamily="50" charset="0"/>
                <a:cs typeface="Times New Roman" pitchFamily="18" charset="0"/>
              </a:rPr>
              <a:t>GEF Expanded Constituency Workshop</a:t>
            </a:r>
            <a:endParaRPr lang="en-US" b="1" dirty="0" smtClean="0">
              <a:solidFill>
                <a:srgbClr val="00642D"/>
              </a:solidFill>
              <a:latin typeface="Andes" panose="02000000000000000000" pitchFamily="50" charset="0"/>
              <a:cs typeface="Times New Roman" panose="02020603050405020304" pitchFamily="18" charset="0"/>
            </a:endParaRPr>
          </a:p>
          <a:p>
            <a:pPr>
              <a:lnSpc>
                <a:spcPct val="80000"/>
              </a:lnSpc>
              <a:defRPr/>
            </a:pPr>
            <a:endParaRPr lang="en-US" b="1" dirty="0" smtClean="0">
              <a:solidFill>
                <a:schemeClr val="tx1"/>
              </a:solidFill>
              <a:latin typeface="Andes" panose="02000000000000000000" pitchFamily="50" charset="0"/>
            </a:endParaRPr>
          </a:p>
          <a:p>
            <a:pPr>
              <a:lnSpc>
                <a:spcPct val="80000"/>
              </a:lnSpc>
              <a:defRPr/>
            </a:pPr>
            <a:r>
              <a:rPr lang="en-US" b="1" dirty="0">
                <a:solidFill>
                  <a:schemeClr val="tx1"/>
                </a:solidFill>
                <a:latin typeface="Andes" panose="02000000000000000000" pitchFamily="50" charset="0"/>
                <a:cs typeface="Times New Roman" panose="02020603050405020304" pitchFamily="18" charset="0"/>
              </a:rPr>
              <a:t>Managua, Nicaragua</a:t>
            </a:r>
            <a:endParaRPr lang="en-US" dirty="0">
              <a:solidFill>
                <a:schemeClr val="tx1"/>
              </a:solidFill>
              <a:latin typeface="Andes" panose="02000000000000000000" pitchFamily="50" charset="0"/>
              <a:cs typeface="Times New Roman" pitchFamily="18" charset="0"/>
            </a:endParaRPr>
          </a:p>
          <a:p>
            <a:pPr>
              <a:lnSpc>
                <a:spcPct val="80000"/>
              </a:lnSpc>
              <a:defRPr/>
            </a:pPr>
            <a:r>
              <a:rPr lang="en-US" dirty="0">
                <a:solidFill>
                  <a:schemeClr val="tx1"/>
                </a:solidFill>
                <a:latin typeface="Andes" panose="02000000000000000000" pitchFamily="50" charset="0"/>
                <a:cs typeface="Times New Roman" pitchFamily="18" charset="0"/>
              </a:rPr>
              <a:t>March 3-4, 2015</a:t>
            </a:r>
          </a:p>
          <a:p>
            <a:endParaRPr lang="en-US" sz="3200" dirty="0">
              <a:latin typeface="Andes" panose="02000000000000000000" pitchFamily="50" charset="0"/>
            </a:endParaRPr>
          </a:p>
        </p:txBody>
      </p:sp>
    </p:spTree>
    <p:extLst>
      <p:ext uri="{BB962C8B-B14F-4D97-AF65-F5344CB8AC3E}">
        <p14:creationId xmlns:p14="http://schemas.microsoft.com/office/powerpoint/2010/main" val="941298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609600"/>
          </a:xfrm>
        </p:spPr>
        <p:txBody>
          <a:bodyPr>
            <a:normAutofit fontScale="90000"/>
          </a:bodyPr>
          <a:lstStyle/>
          <a:p>
            <a:r>
              <a:rPr lang="en-US" altLang="ja-JP"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Implementing GEF-6</a:t>
            </a:r>
            <a:endParaRPr lang="en-US"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066800"/>
            <a:ext cx="8839200" cy="5105400"/>
          </a:xfrm>
        </p:spPr>
        <p:txBody>
          <a:bodyPr>
            <a:normAutofit/>
          </a:bodyPr>
          <a:lstStyle/>
          <a:p>
            <a:pPr>
              <a:spcBef>
                <a:spcPts val="600"/>
              </a:spcBef>
              <a:spcAft>
                <a:spcPts val="0"/>
              </a:spcAft>
            </a:pPr>
            <a:r>
              <a:rPr lang="en-US" altLang="ja-JP" sz="2000" dirty="0" smtClean="0">
                <a:latin typeface="Arial" panose="020B0604020202020204" pitchFamily="34" charset="0"/>
                <a:cs typeface="Arial" panose="020B0604020202020204" pitchFamily="34" charset="0"/>
              </a:rPr>
              <a:t>GEF-6 operational July 1, 2014 - June 30, 2018</a:t>
            </a:r>
          </a:p>
          <a:p>
            <a:pPr>
              <a:spcBef>
                <a:spcPts val="600"/>
              </a:spcBef>
              <a:spcAft>
                <a:spcPts val="0"/>
              </a:spcAft>
            </a:pPr>
            <a:r>
              <a:rPr lang="en-US" altLang="ja-JP" sz="2000" dirty="0">
                <a:latin typeface="Arial" panose="020B0604020202020204" pitchFamily="34" charset="0"/>
                <a:cs typeface="Arial" panose="020B0604020202020204" pitchFamily="34" charset="0"/>
              </a:rPr>
              <a:t>D</a:t>
            </a:r>
            <a:r>
              <a:rPr lang="en-US" altLang="ja-JP" sz="2000" dirty="0" smtClean="0">
                <a:latin typeface="Arial" panose="020B0604020202020204" pitchFamily="34" charset="0"/>
                <a:cs typeface="Arial" panose="020B0604020202020204" pitchFamily="34" charset="0"/>
              </a:rPr>
              <a:t>onor countries pledged USD </a:t>
            </a:r>
            <a:r>
              <a:rPr lang="en-US" altLang="ja-JP" sz="2000" dirty="0">
                <a:latin typeface="Arial" panose="020B0604020202020204" pitchFamily="34" charset="0"/>
                <a:cs typeface="Arial" panose="020B0604020202020204" pitchFamily="34" charset="0"/>
              </a:rPr>
              <a:t>4.43 </a:t>
            </a:r>
            <a:r>
              <a:rPr lang="en-US" altLang="ja-JP" sz="2000" dirty="0" smtClean="0">
                <a:latin typeface="Arial" panose="020B0604020202020204" pitchFamily="34" charset="0"/>
                <a:cs typeface="Arial" panose="020B0604020202020204" pitchFamily="34" charset="0"/>
              </a:rPr>
              <a:t>billion, the record funding level</a:t>
            </a:r>
          </a:p>
          <a:p>
            <a:pPr>
              <a:spcBef>
                <a:spcPts val="600"/>
              </a:spcBef>
              <a:spcAft>
                <a:spcPts val="0"/>
              </a:spcAft>
            </a:pPr>
            <a:endParaRPr lang="en-US" altLang="ja-JP" sz="2000" dirty="0" smtClean="0">
              <a:latin typeface="Arial" panose="020B0604020202020204" pitchFamily="34" charset="0"/>
              <a:cs typeface="Arial" panose="020B0604020202020204" pitchFamily="34" charset="0"/>
            </a:endParaRPr>
          </a:p>
          <a:p>
            <a:pPr>
              <a:spcBef>
                <a:spcPts val="0"/>
              </a:spcBef>
              <a:spcAft>
                <a:spcPts val="300"/>
              </a:spcAft>
            </a:pPr>
            <a:endParaRPr lang="ja-JP" altLang="en-US" sz="2000" dirty="0"/>
          </a:p>
          <a:p>
            <a:pPr>
              <a:spcBef>
                <a:spcPts val="600"/>
              </a:spcBef>
              <a:spcAft>
                <a:spcPts val="0"/>
              </a:spcAft>
            </a:pPr>
            <a:endParaRPr lang="en-US" altLang="ja-JP" sz="2000" dirty="0" smtClean="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53" y="1905000"/>
            <a:ext cx="5962111"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336964" y="5410200"/>
            <a:ext cx="5029200" cy="584775"/>
          </a:xfrm>
          <a:prstGeom prst="rect">
            <a:avLst/>
          </a:prstGeom>
          <a:noFill/>
        </p:spPr>
        <p:txBody>
          <a:bodyPr wrap="square" rtlCol="0">
            <a:spAutoFit/>
          </a:bodyPr>
          <a:lstStyle/>
          <a:p>
            <a:r>
              <a:rPr lang="en-US" sz="1600" i="1" dirty="0" smtClean="0"/>
              <a:t>Note:  Excludes Corporate Programs and Non-Grant Instrument Pilot.  Also, does not include LDCF/SCCF</a:t>
            </a:r>
            <a:endParaRPr lang="en-US" sz="1600" i="1" dirty="0"/>
          </a:p>
        </p:txBody>
      </p:sp>
      <p:sp>
        <p:nvSpPr>
          <p:cNvPr id="11" name="TextBox 10"/>
          <p:cNvSpPr txBox="1"/>
          <p:nvPr/>
        </p:nvSpPr>
        <p:spPr>
          <a:xfrm>
            <a:off x="7086600" y="1625311"/>
            <a:ext cx="1646274" cy="3693319"/>
          </a:xfrm>
          <a:prstGeom prst="rect">
            <a:avLst/>
          </a:prstGeom>
          <a:noFill/>
        </p:spPr>
        <p:txBody>
          <a:bodyPr wrap="square" rtlCol="0">
            <a:spAutoFit/>
          </a:bodyPr>
          <a:lstStyle/>
          <a:p>
            <a:endParaRPr lang="en-US" dirty="0"/>
          </a:p>
          <a:p>
            <a:r>
              <a:rPr lang="en-US" dirty="0" smtClean="0"/>
              <a:t>Main changes from GEF-5:</a:t>
            </a:r>
          </a:p>
          <a:p>
            <a:endParaRPr lang="en-US" dirty="0"/>
          </a:p>
          <a:p>
            <a:r>
              <a:rPr lang="en-US" dirty="0" smtClean="0"/>
              <a:t>More for Chemical (</a:t>
            </a:r>
            <a:r>
              <a:rPr lang="en-US" dirty="0" err="1" smtClean="0"/>
              <a:t>Minamata</a:t>
            </a:r>
            <a:r>
              <a:rPr lang="en-US" dirty="0" smtClean="0"/>
              <a:t>); </a:t>
            </a:r>
          </a:p>
          <a:p>
            <a:endParaRPr lang="en-US" dirty="0"/>
          </a:p>
          <a:p>
            <a:r>
              <a:rPr lang="en-US" dirty="0"/>
              <a:t>L</a:t>
            </a:r>
            <a:r>
              <a:rPr lang="en-US" dirty="0" smtClean="0"/>
              <a:t>ess for Climate (GCF?); </a:t>
            </a:r>
          </a:p>
          <a:p>
            <a:endParaRPr lang="en-US" dirty="0"/>
          </a:p>
          <a:p>
            <a:r>
              <a:rPr lang="en-US" dirty="0" smtClean="0"/>
              <a:t>Biodiversity now largest FA</a:t>
            </a:r>
            <a:endParaRPr lang="en-US" dirty="0"/>
          </a:p>
        </p:txBody>
      </p:sp>
    </p:spTree>
    <p:extLst>
      <p:ext uri="{BB962C8B-B14F-4D97-AF65-F5344CB8AC3E}">
        <p14:creationId xmlns:p14="http://schemas.microsoft.com/office/powerpoint/2010/main" val="1791335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r>
              <a:rPr lang="en-US" sz="2400" dirty="0" smtClean="0"/>
              <a:t>Through </a:t>
            </a:r>
            <a:r>
              <a:rPr lang="en-US" sz="2400" b="1" i="1" dirty="0"/>
              <a:t>strategic </a:t>
            </a:r>
            <a:r>
              <a:rPr lang="en-US" sz="2400" b="1" i="1" dirty="0" smtClean="0"/>
              <a:t>partnerships</a:t>
            </a:r>
            <a:endParaRPr lang="en-US" sz="2400" dirty="0" smtClean="0"/>
          </a:p>
          <a:p>
            <a:r>
              <a:rPr lang="en-US" sz="2400" dirty="0"/>
              <a:t>A</a:t>
            </a:r>
            <a:r>
              <a:rPr lang="en-US" sz="2400" dirty="0" smtClean="0"/>
              <a:t>ddress </a:t>
            </a:r>
            <a:r>
              <a:rPr lang="en-US" sz="2400" b="1" i="1" dirty="0"/>
              <a:t>global environmental issues</a:t>
            </a:r>
            <a:r>
              <a:rPr lang="en-US" sz="2400" dirty="0"/>
              <a:t> where </a:t>
            </a:r>
            <a:r>
              <a:rPr lang="en-US" sz="2400" dirty="0" smtClean="0"/>
              <a:t>a country </a:t>
            </a:r>
            <a:r>
              <a:rPr lang="en-US" sz="2400" dirty="0"/>
              <a:t>plays a pivotal </a:t>
            </a:r>
            <a:r>
              <a:rPr lang="en-US" sz="2400" dirty="0" smtClean="0"/>
              <a:t>role</a:t>
            </a:r>
          </a:p>
          <a:p>
            <a:r>
              <a:rPr lang="en-US" sz="2400" dirty="0"/>
              <a:t>A</a:t>
            </a:r>
            <a:r>
              <a:rPr lang="en-US" sz="2400" dirty="0" smtClean="0"/>
              <a:t>ctivities </a:t>
            </a:r>
            <a:r>
              <a:rPr lang="en-US" sz="2400" dirty="0"/>
              <a:t>that </a:t>
            </a:r>
            <a:r>
              <a:rPr lang="en-US" sz="2400" b="1" i="1" dirty="0"/>
              <a:t>cut across multiple focal areas and sectors</a:t>
            </a:r>
            <a:r>
              <a:rPr lang="en-US" sz="2400" dirty="0"/>
              <a:t>, and promote integrated approach in achieving your national development objectives. </a:t>
            </a:r>
            <a:r>
              <a:rPr lang="en-US" sz="2400" dirty="0" smtClean="0"/>
              <a:t>Identify </a:t>
            </a:r>
            <a:r>
              <a:rPr lang="en-US" sz="2400" dirty="0"/>
              <a:t>those areas in your National Plans where GEF can support policy, market or behavioral transformations. </a:t>
            </a:r>
            <a:endParaRPr lang="en-US" sz="2400" dirty="0" smtClean="0"/>
          </a:p>
          <a:p>
            <a:r>
              <a:rPr lang="en-US" sz="2400" b="1" i="1" dirty="0" smtClean="0"/>
              <a:t>Combine GEF resources </a:t>
            </a:r>
            <a:r>
              <a:rPr lang="en-US" sz="2400" b="1" i="1" dirty="0"/>
              <a:t>with other existing resources</a:t>
            </a:r>
            <a:r>
              <a:rPr lang="en-US" sz="2400" dirty="0"/>
              <a:t> from other donors and the government, and </a:t>
            </a:r>
            <a:r>
              <a:rPr lang="en-US" sz="2400" dirty="0" smtClean="0"/>
              <a:t>thus leveraging the impact in advancing national environmental priorities</a:t>
            </a:r>
            <a:r>
              <a:rPr lang="en-US" sz="2400" dirty="0"/>
              <a:t/>
            </a:r>
            <a:br>
              <a:rPr lang="en-US" sz="2400" dirty="0"/>
            </a:br>
            <a:endParaRPr lang="en-US" sz="2400" dirty="0"/>
          </a:p>
        </p:txBody>
      </p:sp>
      <p:sp>
        <p:nvSpPr>
          <p:cNvPr id="7" name="Title 1"/>
          <p:cNvSpPr>
            <a:spLocks noGrp="1"/>
          </p:cNvSpPr>
          <p:nvPr>
            <p:ph type="title"/>
          </p:nvPr>
        </p:nvSpPr>
        <p:spPr>
          <a:xfrm>
            <a:off x="381000" y="0"/>
            <a:ext cx="8229600" cy="1143000"/>
          </a:xfrm>
        </p:spPr>
        <p:txBody>
          <a:bodyPr>
            <a:normAutofit fontScale="90000"/>
          </a:bodyPr>
          <a:lstStyle/>
          <a:p>
            <a:r>
              <a:rPr lang="en-US" altLang="ja-JP"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altLang="ja-JP"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ja-JP"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Implementing GEF-6 </a:t>
            </a:r>
            <a:br>
              <a:rPr lang="en-US" altLang="ja-JP"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222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ja-JP" sz="4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Implementing GEF-6 </a:t>
            </a:r>
            <a:r>
              <a:rPr lang="en-US" altLang="ja-JP" sz="4000"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a:t>
            </a:r>
            <a:r>
              <a:rPr lang="en-US" sz="4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a:t>
            </a:r>
            <a:r>
              <a:rPr lang="en-US" sz="4000"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funds (recipient countries)</a:t>
            </a:r>
            <a:endParaRPr lang="en-US" sz="4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2805223" y="5202864"/>
            <a:ext cx="5334000" cy="369332"/>
          </a:xfrm>
          <a:prstGeom prst="rect">
            <a:avLst/>
          </a:prstGeom>
          <a:noFill/>
        </p:spPr>
        <p:txBody>
          <a:bodyPr wrap="square" rtlCol="0">
            <a:spAutoFit/>
          </a:bodyPr>
          <a:lstStyle/>
          <a:p>
            <a:r>
              <a:rPr lang="en-US" dirty="0" smtClean="0"/>
              <a:t> </a:t>
            </a:r>
            <a:r>
              <a:rPr lang="en-US" i="1" dirty="0" smtClean="0"/>
              <a:t>=&gt; Trade-off: “Impact” vs  ”equity”?</a:t>
            </a:r>
            <a:endParaRPr lang="en-US"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35" y="1447800"/>
            <a:ext cx="8222085" cy="358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569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custDataLst>
              <p:tags r:id="rId2"/>
            </p:custDataLst>
            <p:extLst>
              <p:ext uri="{D42A27DB-BD31-4B8C-83A1-F6EECF244321}">
                <p14:modId xmlns:p14="http://schemas.microsoft.com/office/powerpoint/2010/main" val="266113029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636" name="think-cell Slide" r:id="rId59" imgW="270" imgH="270" progId="TCLayout.ActiveDocument.1">
                  <p:embed/>
                </p:oleObj>
              </mc:Choice>
              <mc:Fallback>
                <p:oleObj name="think-cell Slide" r:id="rId59" imgW="270" imgH="270" progId="TCLayout.ActiveDocument.1">
                  <p:embed/>
                  <p:pic>
                    <p:nvPicPr>
                      <p:cNvPr id="0" name=""/>
                      <p:cNvPicPr/>
                      <p:nvPr/>
                    </p:nvPicPr>
                    <p:blipFill>
                      <a:blip r:embed="rId60"/>
                      <a:stretch>
                        <a:fillRect/>
                      </a:stretch>
                    </p:blipFill>
                    <p:spPr>
                      <a:xfrm>
                        <a:off x="0" y="0"/>
                        <a:ext cx="158750" cy="158750"/>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lnSpc>
                <a:spcPct val="90000"/>
              </a:lnSpc>
            </a:pPr>
            <a:endParaRPr lang="en-US" sz="800" dirty="0">
              <a:latin typeface="Arial"/>
              <a:ea typeface="ＭＳ Ｐゴシック"/>
              <a:sym typeface="Arial"/>
            </a:endParaRPr>
          </a:p>
        </p:txBody>
      </p:sp>
      <p:sp>
        <p:nvSpPr>
          <p:cNvPr id="59" name="Freeform 58"/>
          <p:cNvSpPr/>
          <p:nvPr>
            <p:custDataLst>
              <p:tags r:id="rId4"/>
            </p:custDataLst>
          </p:nvPr>
        </p:nvSpPr>
        <p:spPr bwMode="gray">
          <a:xfrm rot="4837197">
            <a:off x="1576194" y="1434689"/>
            <a:ext cx="2911887" cy="2281332"/>
          </a:xfrm>
          <a:custGeom>
            <a:avLst/>
            <a:gdLst>
              <a:gd name="connsiteX0" fmla="*/ 857250 w 2486025"/>
              <a:gd name="connsiteY0" fmla="*/ 1962150 h 1962150"/>
              <a:gd name="connsiteX1" fmla="*/ 2486025 w 2486025"/>
              <a:gd name="connsiteY1" fmla="*/ 0 h 1962150"/>
              <a:gd name="connsiteX2" fmla="*/ 0 w 2486025"/>
              <a:gd name="connsiteY2" fmla="*/ 428625 h 1962150"/>
              <a:gd name="connsiteX3" fmla="*/ 66675 w 2486025"/>
              <a:gd name="connsiteY3" fmla="*/ 438150 h 1962150"/>
              <a:gd name="connsiteX0" fmla="*/ 857250 w 2486025"/>
              <a:gd name="connsiteY0" fmla="*/ 1962150 h 1962150"/>
              <a:gd name="connsiteX1" fmla="*/ 2486025 w 2486025"/>
              <a:gd name="connsiteY1" fmla="*/ 0 h 1962150"/>
              <a:gd name="connsiteX2" fmla="*/ 0 w 2486025"/>
              <a:gd name="connsiteY2" fmla="*/ 428625 h 1962150"/>
              <a:gd name="connsiteX0" fmla="*/ 895350 w 2524125"/>
              <a:gd name="connsiteY0" fmla="*/ 1962150 h 1962150"/>
              <a:gd name="connsiteX1" fmla="*/ 2524125 w 2524125"/>
              <a:gd name="connsiteY1" fmla="*/ 0 h 1962150"/>
              <a:gd name="connsiteX2" fmla="*/ 0 w 2524125"/>
              <a:gd name="connsiteY2" fmla="*/ 428625 h 1962150"/>
              <a:gd name="connsiteX0" fmla="*/ 842963 w 2524125"/>
              <a:gd name="connsiteY0" fmla="*/ 1985962 h 1985962"/>
              <a:gd name="connsiteX1" fmla="*/ 2524125 w 2524125"/>
              <a:gd name="connsiteY1" fmla="*/ 0 h 1985962"/>
              <a:gd name="connsiteX2" fmla="*/ 0 w 2524125"/>
              <a:gd name="connsiteY2" fmla="*/ 428625 h 1985962"/>
            </a:gdLst>
            <a:ahLst/>
            <a:cxnLst>
              <a:cxn ang="0">
                <a:pos x="connsiteX0" y="connsiteY0"/>
              </a:cxn>
              <a:cxn ang="0">
                <a:pos x="connsiteX1" y="connsiteY1"/>
              </a:cxn>
              <a:cxn ang="0">
                <a:pos x="connsiteX2" y="connsiteY2"/>
              </a:cxn>
            </a:cxnLst>
            <a:rect l="l" t="t" r="r" b="b"/>
            <a:pathLst>
              <a:path w="2524125" h="1985962">
                <a:moveTo>
                  <a:pt x="842963" y="1985962"/>
                </a:moveTo>
                <a:lnTo>
                  <a:pt x="2524125" y="0"/>
                </a:lnTo>
                <a:lnTo>
                  <a:pt x="0" y="428625"/>
                </a:lnTo>
              </a:path>
            </a:pathLst>
          </a:custGeom>
          <a:gradFill flip="none" rotWithShape="1">
            <a:gsLst>
              <a:gs pos="5000">
                <a:schemeClr val="bg1">
                  <a:lumMod val="75000"/>
                </a:schemeClr>
              </a:gs>
              <a:gs pos="15000">
                <a:schemeClr val="bg1">
                  <a:lumMod val="85000"/>
                </a:schemeClr>
              </a:gs>
            </a:gsLst>
            <a:lin ang="8100000" scaled="1"/>
            <a:tileRect/>
          </a:gradFill>
          <a:ln w="9525" algn="ctr">
            <a:solidFill>
              <a:schemeClr val="accent6"/>
            </a:solidFill>
            <a:miter lim="800000"/>
            <a:headEnd/>
            <a:tailEnd/>
          </a:ln>
          <a:effectLst/>
        </p:spPr>
        <p:txBody>
          <a:bodyPr rtlCol="0" anchor="ctr"/>
          <a:lstStyle/>
          <a:p>
            <a:pPr algn="ctr"/>
            <a:endParaRPr lang="fi-FI" dirty="0"/>
          </a:p>
        </p:txBody>
      </p:sp>
      <p:sp>
        <p:nvSpPr>
          <p:cNvPr id="58" name="Freeform 57"/>
          <p:cNvSpPr/>
          <p:nvPr>
            <p:custDataLst>
              <p:tags r:id="rId5"/>
            </p:custDataLst>
          </p:nvPr>
        </p:nvSpPr>
        <p:spPr bwMode="gray">
          <a:xfrm rot="2444555">
            <a:off x="1068864" y="2579615"/>
            <a:ext cx="2911887" cy="2281332"/>
          </a:xfrm>
          <a:custGeom>
            <a:avLst/>
            <a:gdLst>
              <a:gd name="connsiteX0" fmla="*/ 857250 w 2486025"/>
              <a:gd name="connsiteY0" fmla="*/ 1962150 h 1962150"/>
              <a:gd name="connsiteX1" fmla="*/ 2486025 w 2486025"/>
              <a:gd name="connsiteY1" fmla="*/ 0 h 1962150"/>
              <a:gd name="connsiteX2" fmla="*/ 0 w 2486025"/>
              <a:gd name="connsiteY2" fmla="*/ 428625 h 1962150"/>
              <a:gd name="connsiteX3" fmla="*/ 66675 w 2486025"/>
              <a:gd name="connsiteY3" fmla="*/ 438150 h 1962150"/>
              <a:gd name="connsiteX0" fmla="*/ 857250 w 2486025"/>
              <a:gd name="connsiteY0" fmla="*/ 1962150 h 1962150"/>
              <a:gd name="connsiteX1" fmla="*/ 2486025 w 2486025"/>
              <a:gd name="connsiteY1" fmla="*/ 0 h 1962150"/>
              <a:gd name="connsiteX2" fmla="*/ 0 w 2486025"/>
              <a:gd name="connsiteY2" fmla="*/ 428625 h 1962150"/>
              <a:gd name="connsiteX0" fmla="*/ 895350 w 2524125"/>
              <a:gd name="connsiteY0" fmla="*/ 1962150 h 1962150"/>
              <a:gd name="connsiteX1" fmla="*/ 2524125 w 2524125"/>
              <a:gd name="connsiteY1" fmla="*/ 0 h 1962150"/>
              <a:gd name="connsiteX2" fmla="*/ 0 w 2524125"/>
              <a:gd name="connsiteY2" fmla="*/ 428625 h 1962150"/>
              <a:gd name="connsiteX0" fmla="*/ 842963 w 2524125"/>
              <a:gd name="connsiteY0" fmla="*/ 1985962 h 1985962"/>
              <a:gd name="connsiteX1" fmla="*/ 2524125 w 2524125"/>
              <a:gd name="connsiteY1" fmla="*/ 0 h 1985962"/>
              <a:gd name="connsiteX2" fmla="*/ 0 w 2524125"/>
              <a:gd name="connsiteY2" fmla="*/ 428625 h 1985962"/>
            </a:gdLst>
            <a:ahLst/>
            <a:cxnLst>
              <a:cxn ang="0">
                <a:pos x="connsiteX0" y="connsiteY0"/>
              </a:cxn>
              <a:cxn ang="0">
                <a:pos x="connsiteX1" y="connsiteY1"/>
              </a:cxn>
              <a:cxn ang="0">
                <a:pos x="connsiteX2" y="connsiteY2"/>
              </a:cxn>
            </a:cxnLst>
            <a:rect l="l" t="t" r="r" b="b"/>
            <a:pathLst>
              <a:path w="2524125" h="1985962">
                <a:moveTo>
                  <a:pt x="842963" y="1985962"/>
                </a:moveTo>
                <a:lnTo>
                  <a:pt x="2524125" y="0"/>
                </a:lnTo>
                <a:lnTo>
                  <a:pt x="0" y="428625"/>
                </a:lnTo>
              </a:path>
            </a:pathLst>
          </a:custGeom>
          <a:gradFill flip="none" rotWithShape="1">
            <a:gsLst>
              <a:gs pos="5000">
                <a:schemeClr val="bg1">
                  <a:lumMod val="75000"/>
                </a:schemeClr>
              </a:gs>
              <a:gs pos="15000">
                <a:schemeClr val="bg1">
                  <a:lumMod val="85000"/>
                </a:schemeClr>
              </a:gs>
            </a:gsLst>
            <a:lin ang="8100000" scaled="1"/>
            <a:tileRect/>
          </a:gradFill>
          <a:ln w="9525" algn="ctr">
            <a:solidFill>
              <a:schemeClr val="accent6"/>
            </a:solidFill>
            <a:miter lim="800000"/>
            <a:headEnd/>
            <a:tailEnd/>
          </a:ln>
          <a:effectLst/>
        </p:spPr>
        <p:txBody>
          <a:bodyPr rtlCol="0" anchor="ctr"/>
          <a:lstStyle/>
          <a:p>
            <a:pPr algn="ctr"/>
            <a:endParaRPr lang="fi-FI" dirty="0"/>
          </a:p>
        </p:txBody>
      </p:sp>
      <p:sp>
        <p:nvSpPr>
          <p:cNvPr id="2" name="Oval 1"/>
          <p:cNvSpPr/>
          <p:nvPr>
            <p:custDataLst>
              <p:tags r:id="rId6"/>
            </p:custDataLst>
          </p:nvPr>
        </p:nvSpPr>
        <p:spPr bwMode="gray">
          <a:xfrm>
            <a:off x="2282658" y="1678989"/>
            <a:ext cx="4180974" cy="4180974"/>
          </a:xfrm>
          <a:prstGeom prst="ellipse">
            <a:avLst/>
          </a:prstGeom>
          <a:solidFill>
            <a:schemeClr val="accent1">
              <a:lumMod val="50000"/>
              <a:alpha val="88000"/>
            </a:schemeClr>
          </a:solidFill>
          <a:ln w="19050" algn="ctr">
            <a:solidFill>
              <a:schemeClr val="accent5"/>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312" name="Oval 311"/>
          <p:cNvSpPr/>
          <p:nvPr>
            <p:custDataLst>
              <p:tags r:id="rId7"/>
            </p:custDataLst>
          </p:nvPr>
        </p:nvSpPr>
        <p:spPr bwMode="gray">
          <a:xfrm>
            <a:off x="2282658" y="1678989"/>
            <a:ext cx="4180974" cy="4180974"/>
          </a:xfrm>
          <a:prstGeom prst="ellipse">
            <a:avLst/>
          </a:prstGeom>
          <a:blipFill>
            <a:blip r:embed="rId61"/>
            <a:stretch>
              <a:fillRect/>
            </a:stretch>
          </a:blipFill>
          <a:ln w="19050" algn="ctr">
            <a:solidFill>
              <a:schemeClr val="accent5"/>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3" name="Title 2"/>
          <p:cNvSpPr>
            <a:spLocks noGrp="1"/>
          </p:cNvSpPr>
          <p:nvPr>
            <p:ph type="title"/>
            <p:custDataLst>
              <p:tags r:id="rId8"/>
            </p:custDataLst>
          </p:nvPr>
        </p:nvSpPr>
        <p:spPr>
          <a:xfrm>
            <a:off x="180324" y="76200"/>
            <a:ext cx="8748156" cy="98488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Key </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Earth systems are near or beyond “tipping points”</a:t>
            </a:r>
          </a:p>
        </p:txBody>
      </p:sp>
      <p:sp>
        <p:nvSpPr>
          <p:cNvPr id="437" name="McK 5. Source"/>
          <p:cNvSpPr>
            <a:spLocks noChangeArrowheads="1"/>
          </p:cNvSpPr>
          <p:nvPr>
            <p:custDataLst>
              <p:tags r:id="rId9"/>
            </p:custDataLst>
          </p:nvPr>
        </p:nvSpPr>
        <p:spPr bwMode="auto">
          <a:xfrm>
            <a:off x="121489" y="6583263"/>
            <a:ext cx="813593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57200" indent="-457200" defTabSz="913526">
              <a:tabLst>
                <a:tab pos="625214" algn="l"/>
              </a:tabLst>
            </a:pPr>
            <a:r>
              <a:rPr lang="en-US" sz="1000" dirty="0">
                <a:latin typeface="+mn-lt"/>
              </a:rPr>
              <a:t>Source: Rockstrom et al, “A Safe Operating Space for Humanity,” Nature (2009)</a:t>
            </a:r>
          </a:p>
        </p:txBody>
      </p:sp>
      <p:sp>
        <p:nvSpPr>
          <p:cNvPr id="10" name="Oval 9"/>
          <p:cNvSpPr/>
          <p:nvPr>
            <p:custDataLst>
              <p:tags r:id="rId10"/>
            </p:custDataLst>
          </p:nvPr>
        </p:nvSpPr>
        <p:spPr bwMode="gray">
          <a:xfrm>
            <a:off x="2701257" y="2097588"/>
            <a:ext cx="3343776" cy="3343776"/>
          </a:xfrm>
          <a:prstGeom prst="ellipse">
            <a:avLst/>
          </a:prstGeom>
          <a:noFill/>
          <a:ln w="19050" algn="ctr">
            <a:solidFill>
              <a:schemeClr val="accent5"/>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11" name="Oval 10"/>
          <p:cNvSpPr/>
          <p:nvPr>
            <p:custDataLst>
              <p:tags r:id="rId11"/>
            </p:custDataLst>
          </p:nvPr>
        </p:nvSpPr>
        <p:spPr bwMode="gray">
          <a:xfrm>
            <a:off x="3112128" y="2508459"/>
            <a:ext cx="2522034" cy="2522034"/>
          </a:xfrm>
          <a:prstGeom prst="ellipse">
            <a:avLst/>
          </a:prstGeom>
          <a:noFill/>
          <a:ln w="19050" algn="ctr">
            <a:solidFill>
              <a:schemeClr val="accent5"/>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12" name="Oval 11"/>
          <p:cNvSpPr/>
          <p:nvPr>
            <p:custDataLst>
              <p:tags r:id="rId12"/>
            </p:custDataLst>
          </p:nvPr>
        </p:nvSpPr>
        <p:spPr bwMode="gray">
          <a:xfrm>
            <a:off x="3539457" y="2935788"/>
            <a:ext cx="1667376" cy="1667376"/>
          </a:xfrm>
          <a:prstGeom prst="ellipse">
            <a:avLst/>
          </a:prstGeom>
          <a:solidFill>
            <a:srgbClr val="92D050">
              <a:alpha val="76000"/>
            </a:srgbClr>
          </a:solidFill>
          <a:ln w="19050" algn="ctr">
            <a:solidFill>
              <a:schemeClr val="accent5"/>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13" name="Oval 12"/>
          <p:cNvSpPr/>
          <p:nvPr>
            <p:custDataLst>
              <p:tags r:id="rId13"/>
            </p:custDataLst>
          </p:nvPr>
        </p:nvSpPr>
        <p:spPr bwMode="gray">
          <a:xfrm>
            <a:off x="3949032" y="3345363"/>
            <a:ext cx="848226" cy="848226"/>
          </a:xfrm>
          <a:prstGeom prst="ellipse">
            <a:avLst/>
          </a:prstGeom>
          <a:noFill/>
          <a:ln w="19050" algn="ctr">
            <a:solidFill>
              <a:schemeClr val="accent5"/>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cxnSp>
        <p:nvCxnSpPr>
          <p:cNvPr id="7" name="Straight Connector 6"/>
          <p:cNvCxnSpPr/>
          <p:nvPr>
            <p:custDataLst>
              <p:tags r:id="rId14"/>
            </p:custDataLst>
          </p:nvPr>
        </p:nvCxnSpPr>
        <p:spPr>
          <a:xfrm flipV="1">
            <a:off x="4373145" y="1789614"/>
            <a:ext cx="717754" cy="197986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5"/>
            </p:custDataLst>
          </p:nvPr>
        </p:nvCxnSpPr>
        <p:spPr>
          <a:xfrm flipV="1">
            <a:off x="4373145" y="2693551"/>
            <a:ext cx="1803342" cy="107592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 idx="4"/>
          </p:cNvCxnSpPr>
          <p:nvPr>
            <p:custDataLst>
              <p:tags r:id="rId16"/>
            </p:custDataLst>
          </p:nvPr>
        </p:nvCxnSpPr>
        <p:spPr>
          <a:xfrm>
            <a:off x="4373145" y="3769476"/>
            <a:ext cx="0" cy="209048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7"/>
            </p:custDataLst>
          </p:nvPr>
        </p:nvCxnSpPr>
        <p:spPr>
          <a:xfrm flipH="1">
            <a:off x="3025545" y="3769476"/>
            <a:ext cx="1347600" cy="160685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8"/>
            </p:custDataLst>
          </p:nvPr>
        </p:nvCxnSpPr>
        <p:spPr>
          <a:xfrm flipH="1">
            <a:off x="2282659" y="3775826"/>
            <a:ext cx="2090487" cy="340391"/>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19"/>
            </p:custDataLst>
          </p:nvPr>
        </p:nvCxnSpPr>
        <p:spPr>
          <a:xfrm flipH="1" flipV="1">
            <a:off x="2555891" y="2735412"/>
            <a:ext cx="1817254" cy="103406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53" name="Rectangle 453"/>
          <p:cNvSpPr txBox="1"/>
          <p:nvPr>
            <p:custDataLst>
              <p:tags r:id="rId20"/>
            </p:custDataLst>
          </p:nvPr>
        </p:nvSpPr>
        <p:spPr>
          <a:xfrm rot="16718628">
            <a:off x="1705240" y="3119163"/>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Atmospheric </a:t>
            </a:r>
            <a:br>
              <a:rPr lang="en-US" sz="1200" dirty="0" smtClean="0"/>
            </a:br>
            <a:r>
              <a:rPr lang="en-US" sz="1200" dirty="0" smtClean="0"/>
              <a:t>aerosol loading </a:t>
            </a:r>
            <a:endParaRPr lang="en-US" sz="1200" dirty="0"/>
          </a:p>
        </p:txBody>
      </p:sp>
      <p:sp>
        <p:nvSpPr>
          <p:cNvPr id="42" name="Rectangle 453"/>
          <p:cNvSpPr txBox="1"/>
          <p:nvPr>
            <p:custDataLst>
              <p:tags r:id="rId21"/>
            </p:custDataLst>
          </p:nvPr>
        </p:nvSpPr>
        <p:spPr>
          <a:xfrm rot="19092948">
            <a:off x="2323955" y="1945559"/>
            <a:ext cx="1403180" cy="369332"/>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Chemical pollution </a:t>
            </a:r>
            <a:endParaRPr lang="en-US" sz="1200" dirty="0"/>
          </a:p>
        </p:txBody>
      </p:sp>
      <p:cxnSp>
        <p:nvCxnSpPr>
          <p:cNvPr id="43" name="Straight Connector 42"/>
          <p:cNvCxnSpPr/>
          <p:nvPr>
            <p:custDataLst>
              <p:tags r:id="rId22"/>
            </p:custDataLst>
          </p:nvPr>
        </p:nvCxnSpPr>
        <p:spPr>
          <a:xfrm flipH="1" flipV="1">
            <a:off x="3662646" y="1789614"/>
            <a:ext cx="720295" cy="201386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7" name="Rectangle 453"/>
          <p:cNvSpPr txBox="1"/>
          <p:nvPr>
            <p:custDataLst>
              <p:tags r:id="rId23"/>
            </p:custDataLst>
          </p:nvPr>
        </p:nvSpPr>
        <p:spPr>
          <a:xfrm rot="14095121">
            <a:off x="1951603" y="4486570"/>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Biodiversity loss</a:t>
            </a:r>
            <a:endParaRPr lang="en-US" sz="1200" dirty="0"/>
          </a:p>
        </p:txBody>
      </p:sp>
      <p:sp>
        <p:nvSpPr>
          <p:cNvPr id="48" name="Rectangle 453"/>
          <p:cNvSpPr txBox="1"/>
          <p:nvPr>
            <p:custDataLst>
              <p:tags r:id="rId24"/>
            </p:custDataLst>
          </p:nvPr>
        </p:nvSpPr>
        <p:spPr>
          <a:xfrm rot="11848146">
            <a:off x="2994386" y="5424572"/>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Change in land use</a:t>
            </a:r>
            <a:endParaRPr lang="en-US" sz="1200" dirty="0"/>
          </a:p>
        </p:txBody>
      </p:sp>
      <p:sp>
        <p:nvSpPr>
          <p:cNvPr id="49" name="Rectangle 453"/>
          <p:cNvSpPr txBox="1"/>
          <p:nvPr>
            <p:custDataLst>
              <p:tags r:id="rId25"/>
            </p:custDataLst>
          </p:nvPr>
        </p:nvSpPr>
        <p:spPr>
          <a:xfrm rot="9541710">
            <a:off x="4434352" y="5380687"/>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Glob</a:t>
            </a:r>
            <a:br>
              <a:rPr lang="en-US" sz="1200" dirty="0" smtClean="0"/>
            </a:br>
            <a:r>
              <a:rPr lang="en-US" sz="1200" dirty="0" smtClean="0"/>
              <a:t> freshwater use</a:t>
            </a:r>
            <a:endParaRPr lang="en-US" sz="1200" dirty="0"/>
          </a:p>
        </p:txBody>
      </p:sp>
      <p:sp>
        <p:nvSpPr>
          <p:cNvPr id="50" name="Rectangle 453"/>
          <p:cNvSpPr txBox="1"/>
          <p:nvPr>
            <p:custDataLst>
              <p:tags r:id="rId26"/>
            </p:custDataLst>
          </p:nvPr>
        </p:nvSpPr>
        <p:spPr>
          <a:xfrm rot="8265201">
            <a:off x="5582126" y="5042336"/>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Phosphorus</a:t>
            </a:r>
            <a:br>
              <a:rPr lang="en-US" sz="1200" dirty="0" smtClean="0"/>
            </a:br>
            <a:r>
              <a:rPr lang="en-US" sz="1200" dirty="0" smtClean="0"/>
              <a:t>cycle</a:t>
            </a:r>
            <a:endParaRPr lang="en-US" sz="1200" dirty="0"/>
          </a:p>
        </p:txBody>
      </p:sp>
      <p:sp>
        <p:nvSpPr>
          <p:cNvPr id="53" name="Rectangle 453"/>
          <p:cNvSpPr txBox="1"/>
          <p:nvPr>
            <p:custDataLst>
              <p:tags r:id="rId27"/>
            </p:custDataLst>
          </p:nvPr>
        </p:nvSpPr>
        <p:spPr>
          <a:xfrm rot="6802359">
            <a:off x="5495775" y="4408628"/>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Nitrogen              </a:t>
            </a:r>
            <a:br>
              <a:rPr lang="en-US" sz="1200" dirty="0" smtClean="0"/>
            </a:br>
            <a:r>
              <a:rPr lang="en-US" sz="1200" dirty="0" smtClean="0"/>
              <a:t>cycle          </a:t>
            </a:r>
            <a:br>
              <a:rPr lang="en-US" sz="1200" dirty="0" smtClean="0"/>
            </a:br>
            <a:r>
              <a:rPr lang="en-US" sz="1200" dirty="0" smtClean="0"/>
              <a:t>(biogeochemical </a:t>
            </a:r>
            <a:br>
              <a:rPr lang="en-US" sz="1200" dirty="0" smtClean="0"/>
            </a:br>
            <a:r>
              <a:rPr lang="en-US" sz="1200" dirty="0" smtClean="0"/>
              <a:t>flow boundary)</a:t>
            </a:r>
            <a:endParaRPr lang="en-US" sz="1200" dirty="0"/>
          </a:p>
        </p:txBody>
      </p:sp>
      <p:sp>
        <p:nvSpPr>
          <p:cNvPr id="54" name="Rectangle 453"/>
          <p:cNvSpPr txBox="1"/>
          <p:nvPr>
            <p:custDataLst>
              <p:tags r:id="rId28"/>
            </p:custDataLst>
          </p:nvPr>
        </p:nvSpPr>
        <p:spPr>
          <a:xfrm rot="4876931">
            <a:off x="5744862" y="3162445"/>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Stratospheric </a:t>
            </a:r>
            <a:br>
              <a:rPr lang="en-US" sz="1200" dirty="0" smtClean="0"/>
            </a:br>
            <a:r>
              <a:rPr lang="en-US" sz="1200" dirty="0" smtClean="0"/>
              <a:t>ozone depletion</a:t>
            </a:r>
            <a:endParaRPr lang="en-US" sz="1200" dirty="0"/>
          </a:p>
        </p:txBody>
      </p:sp>
      <p:sp>
        <p:nvSpPr>
          <p:cNvPr id="55" name="Rectangle 453"/>
          <p:cNvSpPr txBox="1"/>
          <p:nvPr>
            <p:custDataLst>
              <p:tags r:id="rId29"/>
            </p:custDataLst>
          </p:nvPr>
        </p:nvSpPr>
        <p:spPr>
          <a:xfrm rot="2429269">
            <a:off x="5023342" y="1910023"/>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Ocean acidification</a:t>
            </a:r>
            <a:endParaRPr lang="en-US" sz="1200" dirty="0"/>
          </a:p>
        </p:txBody>
      </p:sp>
      <p:sp>
        <p:nvSpPr>
          <p:cNvPr id="56" name="Rectangle 453"/>
          <p:cNvSpPr txBox="1"/>
          <p:nvPr>
            <p:custDataLst>
              <p:tags r:id="rId30"/>
            </p:custDataLst>
          </p:nvPr>
        </p:nvSpPr>
        <p:spPr>
          <a:xfrm>
            <a:off x="3676405" y="1469726"/>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Climate change</a:t>
            </a:r>
            <a:endParaRPr lang="en-US" sz="1200" dirty="0"/>
          </a:p>
        </p:txBody>
      </p:sp>
      <p:grpSp>
        <p:nvGrpSpPr>
          <p:cNvPr id="467" name="Group 466"/>
          <p:cNvGrpSpPr/>
          <p:nvPr>
            <p:custDataLst>
              <p:tags r:id="rId31"/>
            </p:custDataLst>
          </p:nvPr>
        </p:nvGrpSpPr>
        <p:grpSpPr>
          <a:xfrm>
            <a:off x="3949407" y="4028739"/>
            <a:ext cx="2160741" cy="1892343"/>
            <a:chOff x="4373145" y="3769476"/>
            <a:chExt cx="2160741" cy="1892343"/>
          </a:xfrm>
        </p:grpSpPr>
        <p:cxnSp>
          <p:nvCxnSpPr>
            <p:cNvPr id="26" name="Straight Connector 25"/>
            <p:cNvCxnSpPr>
              <a:endCxn id="49" idx="1"/>
            </p:cNvCxnSpPr>
            <p:nvPr/>
          </p:nvCxnSpPr>
          <p:spPr>
            <a:xfrm>
              <a:off x="4373145" y="3769476"/>
              <a:ext cx="1330810" cy="165323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136482" y="5179720"/>
              <a:ext cx="397404" cy="482099"/>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p:nvPr>
            <p:custDataLst>
              <p:tags r:id="rId32"/>
            </p:custDataLst>
          </p:nvPr>
        </p:nvCxnSpPr>
        <p:spPr>
          <a:xfrm>
            <a:off x="4384056" y="3769476"/>
            <a:ext cx="1854617" cy="106178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33"/>
            </p:custDataLst>
          </p:nvPr>
        </p:nvCxnSpPr>
        <p:spPr>
          <a:xfrm>
            <a:off x="6238673" y="4831263"/>
            <a:ext cx="709939" cy="428625"/>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custDataLst>
              <p:tags r:id="rId34"/>
            </p:custDataLst>
          </p:nvPr>
        </p:nvCxnSpPr>
        <p:spPr>
          <a:xfrm>
            <a:off x="4384056" y="3775826"/>
            <a:ext cx="2079576" cy="339741"/>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custDataLst>
              <p:tags r:id="rId35"/>
            </p:custDataLst>
          </p:nvPr>
        </p:nvCxnSpPr>
        <p:spPr>
          <a:xfrm>
            <a:off x="6463632" y="4116217"/>
            <a:ext cx="598233" cy="83722"/>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custDataLst>
              <p:tags r:id="rId36"/>
            </p:custDataLst>
          </p:nvPr>
        </p:nvCxnSpPr>
        <p:spPr>
          <a:xfrm flipV="1">
            <a:off x="6176487" y="2430963"/>
            <a:ext cx="429225" cy="262588"/>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37"/>
            </p:custDataLst>
          </p:nvPr>
        </p:nvCxnSpPr>
        <p:spPr>
          <a:xfrm flipV="1">
            <a:off x="5090899" y="1226934"/>
            <a:ext cx="196646" cy="56268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custDataLst>
              <p:tags r:id="rId38"/>
            </p:custDataLst>
          </p:nvPr>
        </p:nvCxnSpPr>
        <p:spPr>
          <a:xfrm flipH="1" flipV="1">
            <a:off x="3471717" y="1243698"/>
            <a:ext cx="194104" cy="56268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custDataLst>
              <p:tags r:id="rId39"/>
            </p:custDataLst>
          </p:nvPr>
        </p:nvCxnSpPr>
        <p:spPr>
          <a:xfrm flipH="1" flipV="1">
            <a:off x="2109912" y="2472238"/>
            <a:ext cx="445979" cy="263175"/>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custDataLst>
              <p:tags r:id="rId40"/>
            </p:custDataLst>
          </p:nvPr>
        </p:nvCxnSpPr>
        <p:spPr>
          <a:xfrm flipH="1">
            <a:off x="1836862" y="4116217"/>
            <a:ext cx="445797" cy="83722"/>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custDataLst>
              <p:tags r:id="rId41"/>
            </p:custDataLst>
          </p:nvPr>
        </p:nvCxnSpPr>
        <p:spPr>
          <a:xfrm flipH="1">
            <a:off x="2701258" y="5376326"/>
            <a:ext cx="324287" cy="378862"/>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custDataLst>
              <p:tags r:id="rId42"/>
            </p:custDataLst>
          </p:nvPr>
        </p:nvCxnSpPr>
        <p:spPr>
          <a:xfrm flipH="1">
            <a:off x="4369767" y="5859963"/>
            <a:ext cx="1" cy="466725"/>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61" name="Freeform 60"/>
          <p:cNvSpPr/>
          <p:nvPr>
            <p:custDataLst>
              <p:tags r:id="rId43"/>
            </p:custDataLst>
          </p:nvPr>
        </p:nvSpPr>
        <p:spPr bwMode="gray">
          <a:xfrm>
            <a:off x="1443161" y="3773988"/>
            <a:ext cx="2933701" cy="2319338"/>
          </a:xfrm>
          <a:custGeom>
            <a:avLst/>
            <a:gdLst>
              <a:gd name="connsiteX0" fmla="*/ 857250 w 2486025"/>
              <a:gd name="connsiteY0" fmla="*/ 1962150 h 1962150"/>
              <a:gd name="connsiteX1" fmla="*/ 2486025 w 2486025"/>
              <a:gd name="connsiteY1" fmla="*/ 0 h 1962150"/>
              <a:gd name="connsiteX2" fmla="*/ 0 w 2486025"/>
              <a:gd name="connsiteY2" fmla="*/ 428625 h 1962150"/>
              <a:gd name="connsiteX3" fmla="*/ 66675 w 2486025"/>
              <a:gd name="connsiteY3" fmla="*/ 438150 h 1962150"/>
              <a:gd name="connsiteX0" fmla="*/ 857250 w 2486025"/>
              <a:gd name="connsiteY0" fmla="*/ 1962150 h 1962150"/>
              <a:gd name="connsiteX1" fmla="*/ 2486025 w 2486025"/>
              <a:gd name="connsiteY1" fmla="*/ 0 h 1962150"/>
              <a:gd name="connsiteX2" fmla="*/ 0 w 2486025"/>
              <a:gd name="connsiteY2" fmla="*/ 428625 h 1962150"/>
              <a:gd name="connsiteX0" fmla="*/ 895350 w 2524125"/>
              <a:gd name="connsiteY0" fmla="*/ 1962150 h 1962150"/>
              <a:gd name="connsiteX1" fmla="*/ 2524125 w 2524125"/>
              <a:gd name="connsiteY1" fmla="*/ 0 h 1962150"/>
              <a:gd name="connsiteX2" fmla="*/ 0 w 2524125"/>
              <a:gd name="connsiteY2" fmla="*/ 428625 h 1962150"/>
              <a:gd name="connsiteX0" fmla="*/ 842963 w 2524125"/>
              <a:gd name="connsiteY0" fmla="*/ 1985962 h 1985962"/>
              <a:gd name="connsiteX1" fmla="*/ 2524125 w 2524125"/>
              <a:gd name="connsiteY1" fmla="*/ 0 h 1985962"/>
              <a:gd name="connsiteX2" fmla="*/ 0 w 2524125"/>
              <a:gd name="connsiteY2" fmla="*/ 428625 h 1985962"/>
            </a:gdLst>
            <a:ahLst/>
            <a:cxnLst>
              <a:cxn ang="0">
                <a:pos x="connsiteX0" y="connsiteY0"/>
              </a:cxn>
              <a:cxn ang="0">
                <a:pos x="connsiteX1" y="connsiteY1"/>
              </a:cxn>
              <a:cxn ang="0">
                <a:pos x="connsiteX2" y="connsiteY2"/>
              </a:cxn>
            </a:cxnLst>
            <a:rect l="l" t="t" r="r" b="b"/>
            <a:pathLst>
              <a:path w="2524125" h="1985962">
                <a:moveTo>
                  <a:pt x="842963" y="1985962"/>
                </a:moveTo>
                <a:lnTo>
                  <a:pt x="2524125" y="0"/>
                </a:lnTo>
                <a:lnTo>
                  <a:pt x="0" y="428625"/>
                </a:lnTo>
              </a:path>
            </a:pathLst>
          </a:custGeom>
          <a:gradFill flip="none" rotWithShape="1">
            <a:gsLst>
              <a:gs pos="68000">
                <a:srgbClr val="FF0000">
                  <a:shade val="67500"/>
                  <a:satMod val="115000"/>
                  <a:alpha val="22000"/>
                </a:srgbClr>
              </a:gs>
              <a:gs pos="0">
                <a:srgbClr val="FF0000">
                  <a:shade val="100000"/>
                  <a:satMod val="115000"/>
                </a:srgbClr>
              </a:gs>
            </a:gsLst>
            <a:lin ang="8100000" scaled="1"/>
            <a:tileRect/>
          </a:gradFill>
          <a:ln w="9525" algn="ctr">
            <a:solidFill>
              <a:schemeClr val="accent6"/>
            </a:solidFill>
            <a:miter lim="800000"/>
            <a:headEnd/>
            <a:tailEnd/>
          </a:ln>
          <a:effectLst/>
        </p:spPr>
        <p:txBody>
          <a:bodyPr rtlCol="0" anchor="ctr"/>
          <a:lstStyle/>
          <a:p>
            <a:pPr algn="ctr"/>
            <a:endParaRPr lang="fi-FI" dirty="0"/>
          </a:p>
        </p:txBody>
      </p:sp>
      <p:sp>
        <p:nvSpPr>
          <p:cNvPr id="114" name="Freeform 113"/>
          <p:cNvSpPr/>
          <p:nvPr>
            <p:custDataLst>
              <p:tags r:id="rId44"/>
            </p:custDataLst>
          </p:nvPr>
        </p:nvSpPr>
        <p:spPr bwMode="gray">
          <a:xfrm rot="14030482">
            <a:off x="4590746" y="3312203"/>
            <a:ext cx="2708214" cy="1945898"/>
          </a:xfrm>
          <a:custGeom>
            <a:avLst/>
            <a:gdLst>
              <a:gd name="connsiteX0" fmla="*/ 857250 w 2486025"/>
              <a:gd name="connsiteY0" fmla="*/ 1962150 h 1962150"/>
              <a:gd name="connsiteX1" fmla="*/ 2486025 w 2486025"/>
              <a:gd name="connsiteY1" fmla="*/ 0 h 1962150"/>
              <a:gd name="connsiteX2" fmla="*/ 0 w 2486025"/>
              <a:gd name="connsiteY2" fmla="*/ 428625 h 1962150"/>
              <a:gd name="connsiteX3" fmla="*/ 66675 w 2486025"/>
              <a:gd name="connsiteY3" fmla="*/ 438150 h 1962150"/>
              <a:gd name="connsiteX0" fmla="*/ 857250 w 2486025"/>
              <a:gd name="connsiteY0" fmla="*/ 1962150 h 1962150"/>
              <a:gd name="connsiteX1" fmla="*/ 2486025 w 2486025"/>
              <a:gd name="connsiteY1" fmla="*/ 0 h 1962150"/>
              <a:gd name="connsiteX2" fmla="*/ 0 w 2486025"/>
              <a:gd name="connsiteY2" fmla="*/ 428625 h 1962150"/>
              <a:gd name="connsiteX0" fmla="*/ 895350 w 2524125"/>
              <a:gd name="connsiteY0" fmla="*/ 1962150 h 1962150"/>
              <a:gd name="connsiteX1" fmla="*/ 2524125 w 2524125"/>
              <a:gd name="connsiteY1" fmla="*/ 0 h 1962150"/>
              <a:gd name="connsiteX2" fmla="*/ 0 w 2524125"/>
              <a:gd name="connsiteY2" fmla="*/ 428625 h 1962150"/>
              <a:gd name="connsiteX0" fmla="*/ 842963 w 2524125"/>
              <a:gd name="connsiteY0" fmla="*/ 1985962 h 1985962"/>
              <a:gd name="connsiteX1" fmla="*/ 2524125 w 2524125"/>
              <a:gd name="connsiteY1" fmla="*/ 0 h 1985962"/>
              <a:gd name="connsiteX2" fmla="*/ 0 w 2524125"/>
              <a:gd name="connsiteY2" fmla="*/ 428625 h 1985962"/>
              <a:gd name="connsiteX0" fmla="*/ 4764319 w 6445481"/>
              <a:gd name="connsiteY0" fmla="*/ 1985962 h 2273457"/>
              <a:gd name="connsiteX1" fmla="*/ 6445481 w 6445481"/>
              <a:gd name="connsiteY1" fmla="*/ 0 h 2273457"/>
              <a:gd name="connsiteX2" fmla="*/ 0 w 6445481"/>
              <a:gd name="connsiteY2" fmla="*/ 2273457 h 2273457"/>
              <a:gd name="connsiteX0" fmla="*/ 1747414 w 6445481"/>
              <a:gd name="connsiteY0" fmla="*/ 3677843 h 3677843"/>
              <a:gd name="connsiteX1" fmla="*/ 6445481 w 6445481"/>
              <a:gd name="connsiteY1" fmla="*/ 0 h 3677843"/>
              <a:gd name="connsiteX2" fmla="*/ 0 w 6445481"/>
              <a:gd name="connsiteY2" fmla="*/ 2273457 h 3677843"/>
            </a:gdLst>
            <a:ahLst/>
            <a:cxnLst>
              <a:cxn ang="0">
                <a:pos x="connsiteX0" y="connsiteY0"/>
              </a:cxn>
              <a:cxn ang="0">
                <a:pos x="connsiteX1" y="connsiteY1"/>
              </a:cxn>
              <a:cxn ang="0">
                <a:pos x="connsiteX2" y="connsiteY2"/>
              </a:cxn>
            </a:cxnLst>
            <a:rect l="l" t="t" r="r" b="b"/>
            <a:pathLst>
              <a:path w="6445481" h="3677843">
                <a:moveTo>
                  <a:pt x="1747414" y="3677843"/>
                </a:moveTo>
                <a:lnTo>
                  <a:pt x="6445481" y="0"/>
                </a:lnTo>
                <a:lnTo>
                  <a:pt x="0" y="2273457"/>
                </a:lnTo>
              </a:path>
            </a:pathLst>
          </a:custGeom>
          <a:gradFill flip="none" rotWithShape="1">
            <a:gsLst>
              <a:gs pos="68000">
                <a:srgbClr val="FF0000">
                  <a:shade val="67500"/>
                  <a:satMod val="115000"/>
                  <a:alpha val="22000"/>
                </a:srgbClr>
              </a:gs>
              <a:gs pos="0">
                <a:srgbClr val="FF0000">
                  <a:shade val="100000"/>
                  <a:satMod val="115000"/>
                </a:srgbClr>
              </a:gs>
            </a:gsLst>
            <a:lin ang="8100000" scaled="1"/>
            <a:tileRect/>
          </a:gradFill>
          <a:ln w="9525" algn="ctr">
            <a:solidFill>
              <a:schemeClr val="accent6"/>
            </a:solidFill>
            <a:miter lim="800000"/>
            <a:headEnd/>
            <a:tailEnd/>
          </a:ln>
          <a:effectLst/>
        </p:spPr>
        <p:txBody>
          <a:bodyPr rtlCol="0" anchor="ctr"/>
          <a:lstStyle/>
          <a:p>
            <a:pPr algn="ctr"/>
            <a:endParaRPr lang="fi-FI" dirty="0"/>
          </a:p>
        </p:txBody>
      </p:sp>
      <p:sp>
        <p:nvSpPr>
          <p:cNvPr id="62" name="Freeform 61"/>
          <p:cNvSpPr/>
          <p:nvPr>
            <p:custDataLst>
              <p:tags r:id="rId45"/>
            </p:custDataLst>
          </p:nvPr>
        </p:nvSpPr>
        <p:spPr bwMode="gray">
          <a:xfrm>
            <a:off x="3945856" y="2509544"/>
            <a:ext cx="857250" cy="1264444"/>
          </a:xfrm>
          <a:custGeom>
            <a:avLst/>
            <a:gdLst>
              <a:gd name="connsiteX0" fmla="*/ 857250 w 857250"/>
              <a:gd name="connsiteY0" fmla="*/ 73819 h 1264444"/>
              <a:gd name="connsiteX1" fmla="*/ 428625 w 857250"/>
              <a:gd name="connsiteY1" fmla="*/ 1264444 h 1264444"/>
              <a:gd name="connsiteX2" fmla="*/ 0 w 857250"/>
              <a:gd name="connsiteY2" fmla="*/ 71438 h 1264444"/>
              <a:gd name="connsiteX3" fmla="*/ 219075 w 857250"/>
              <a:gd name="connsiteY3" fmla="*/ 14288 h 1264444"/>
              <a:gd name="connsiteX4" fmla="*/ 485775 w 857250"/>
              <a:gd name="connsiteY4" fmla="*/ 0 h 1264444"/>
              <a:gd name="connsiteX5" fmla="*/ 721519 w 857250"/>
              <a:gd name="connsiteY5" fmla="*/ 35719 h 1264444"/>
              <a:gd name="connsiteX6" fmla="*/ 857250 w 857250"/>
              <a:gd name="connsiteY6" fmla="*/ 73819 h 12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0" h="1264444">
                <a:moveTo>
                  <a:pt x="857250" y="73819"/>
                </a:moveTo>
                <a:lnTo>
                  <a:pt x="428625" y="1264444"/>
                </a:lnTo>
                <a:lnTo>
                  <a:pt x="0" y="71438"/>
                </a:lnTo>
                <a:lnTo>
                  <a:pt x="219075" y="14288"/>
                </a:lnTo>
                <a:lnTo>
                  <a:pt x="485775" y="0"/>
                </a:lnTo>
                <a:lnTo>
                  <a:pt x="721519" y="35719"/>
                </a:lnTo>
                <a:lnTo>
                  <a:pt x="857250" y="73819"/>
                </a:lnTo>
                <a:close/>
              </a:path>
            </a:pathLst>
          </a:custGeom>
          <a:solidFill>
            <a:srgbClr val="FF0000">
              <a:alpha val="61000"/>
            </a:srgbClr>
          </a:solidFill>
          <a:ln w="9525" algn="ctr">
            <a:solidFill>
              <a:schemeClr val="accent6"/>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117" name="Freeform 116"/>
          <p:cNvSpPr/>
          <p:nvPr>
            <p:custDataLst>
              <p:tags r:id="rId46"/>
            </p:custDataLst>
          </p:nvPr>
        </p:nvSpPr>
        <p:spPr bwMode="gray">
          <a:xfrm>
            <a:off x="4374481" y="3139781"/>
            <a:ext cx="564092" cy="651139"/>
          </a:xfrm>
          <a:custGeom>
            <a:avLst/>
            <a:gdLst>
              <a:gd name="connsiteX0" fmla="*/ 857250 w 857250"/>
              <a:gd name="connsiteY0" fmla="*/ 73819 h 1264444"/>
              <a:gd name="connsiteX1" fmla="*/ 428625 w 857250"/>
              <a:gd name="connsiteY1" fmla="*/ 1264444 h 1264444"/>
              <a:gd name="connsiteX2" fmla="*/ 0 w 857250"/>
              <a:gd name="connsiteY2" fmla="*/ 71438 h 1264444"/>
              <a:gd name="connsiteX3" fmla="*/ 219075 w 857250"/>
              <a:gd name="connsiteY3" fmla="*/ 14288 h 1264444"/>
              <a:gd name="connsiteX4" fmla="*/ 485775 w 857250"/>
              <a:gd name="connsiteY4" fmla="*/ 0 h 1264444"/>
              <a:gd name="connsiteX5" fmla="*/ 721519 w 857250"/>
              <a:gd name="connsiteY5" fmla="*/ 35719 h 1264444"/>
              <a:gd name="connsiteX6" fmla="*/ 857250 w 857250"/>
              <a:gd name="connsiteY6" fmla="*/ 73819 h 1264444"/>
              <a:gd name="connsiteX0" fmla="*/ 857250 w 857250"/>
              <a:gd name="connsiteY0" fmla="*/ 73819 h 1128977"/>
              <a:gd name="connsiteX1" fmla="*/ 276225 w 857250"/>
              <a:gd name="connsiteY1" fmla="*/ 1128977 h 1128977"/>
              <a:gd name="connsiteX2" fmla="*/ 0 w 857250"/>
              <a:gd name="connsiteY2" fmla="*/ 71438 h 1128977"/>
              <a:gd name="connsiteX3" fmla="*/ 219075 w 857250"/>
              <a:gd name="connsiteY3" fmla="*/ 14288 h 1128977"/>
              <a:gd name="connsiteX4" fmla="*/ 485775 w 857250"/>
              <a:gd name="connsiteY4" fmla="*/ 0 h 1128977"/>
              <a:gd name="connsiteX5" fmla="*/ 721519 w 857250"/>
              <a:gd name="connsiteY5" fmla="*/ 35719 h 1128977"/>
              <a:gd name="connsiteX6" fmla="*/ 857250 w 857250"/>
              <a:gd name="connsiteY6" fmla="*/ 73819 h 1128977"/>
              <a:gd name="connsiteX0" fmla="*/ 840317 w 840317"/>
              <a:gd name="connsiteY0" fmla="*/ 768086 h 1128977"/>
              <a:gd name="connsiteX1" fmla="*/ 276225 w 840317"/>
              <a:gd name="connsiteY1" fmla="*/ 1128977 h 1128977"/>
              <a:gd name="connsiteX2" fmla="*/ 0 w 840317"/>
              <a:gd name="connsiteY2" fmla="*/ 71438 h 1128977"/>
              <a:gd name="connsiteX3" fmla="*/ 219075 w 840317"/>
              <a:gd name="connsiteY3" fmla="*/ 14288 h 1128977"/>
              <a:gd name="connsiteX4" fmla="*/ 485775 w 840317"/>
              <a:gd name="connsiteY4" fmla="*/ 0 h 1128977"/>
              <a:gd name="connsiteX5" fmla="*/ 721519 w 840317"/>
              <a:gd name="connsiteY5" fmla="*/ 35719 h 1128977"/>
              <a:gd name="connsiteX6" fmla="*/ 840317 w 840317"/>
              <a:gd name="connsiteY6" fmla="*/ 768086 h 1128977"/>
              <a:gd name="connsiteX0" fmla="*/ 840317 w 840317"/>
              <a:gd name="connsiteY0" fmla="*/ 768086 h 1128977"/>
              <a:gd name="connsiteX1" fmla="*/ 276225 w 840317"/>
              <a:gd name="connsiteY1" fmla="*/ 1128977 h 1128977"/>
              <a:gd name="connsiteX2" fmla="*/ 0 w 840317"/>
              <a:gd name="connsiteY2" fmla="*/ 71438 h 1128977"/>
              <a:gd name="connsiteX3" fmla="*/ 219075 w 840317"/>
              <a:gd name="connsiteY3" fmla="*/ 14288 h 1128977"/>
              <a:gd name="connsiteX4" fmla="*/ 485775 w 840317"/>
              <a:gd name="connsiteY4" fmla="*/ 0 h 1128977"/>
              <a:gd name="connsiteX5" fmla="*/ 840317 w 840317"/>
              <a:gd name="connsiteY5" fmla="*/ 768086 h 1128977"/>
              <a:gd name="connsiteX0" fmla="*/ 840317 w 840317"/>
              <a:gd name="connsiteY0" fmla="*/ 753798 h 1114689"/>
              <a:gd name="connsiteX1" fmla="*/ 276225 w 840317"/>
              <a:gd name="connsiteY1" fmla="*/ 1114689 h 1114689"/>
              <a:gd name="connsiteX2" fmla="*/ 0 w 840317"/>
              <a:gd name="connsiteY2" fmla="*/ 57150 h 1114689"/>
              <a:gd name="connsiteX3" fmla="*/ 219075 w 840317"/>
              <a:gd name="connsiteY3" fmla="*/ 0 h 1114689"/>
              <a:gd name="connsiteX4" fmla="*/ 840317 w 840317"/>
              <a:gd name="connsiteY4" fmla="*/ 753798 h 1114689"/>
              <a:gd name="connsiteX0" fmla="*/ 840317 w 840317"/>
              <a:gd name="connsiteY0" fmla="*/ 696648 h 1057539"/>
              <a:gd name="connsiteX1" fmla="*/ 276225 w 840317"/>
              <a:gd name="connsiteY1" fmla="*/ 1057539 h 1057539"/>
              <a:gd name="connsiteX2" fmla="*/ 0 w 840317"/>
              <a:gd name="connsiteY2" fmla="*/ 0 h 1057539"/>
              <a:gd name="connsiteX3" fmla="*/ 840317 w 840317"/>
              <a:gd name="connsiteY3" fmla="*/ 696648 h 1057539"/>
              <a:gd name="connsiteX0" fmla="*/ 564092 w 564092"/>
              <a:gd name="connsiteY0" fmla="*/ 290248 h 651139"/>
              <a:gd name="connsiteX1" fmla="*/ 0 w 564092"/>
              <a:gd name="connsiteY1" fmla="*/ 651139 h 651139"/>
              <a:gd name="connsiteX2" fmla="*/ 240242 w 564092"/>
              <a:gd name="connsiteY2" fmla="*/ 0 h 651139"/>
              <a:gd name="connsiteX3" fmla="*/ 564092 w 564092"/>
              <a:gd name="connsiteY3" fmla="*/ 290248 h 651139"/>
            </a:gdLst>
            <a:ahLst/>
            <a:cxnLst>
              <a:cxn ang="0">
                <a:pos x="connsiteX0" y="connsiteY0"/>
              </a:cxn>
              <a:cxn ang="0">
                <a:pos x="connsiteX1" y="connsiteY1"/>
              </a:cxn>
              <a:cxn ang="0">
                <a:pos x="connsiteX2" y="connsiteY2"/>
              </a:cxn>
              <a:cxn ang="0">
                <a:pos x="connsiteX3" y="connsiteY3"/>
              </a:cxn>
            </a:cxnLst>
            <a:rect l="l" t="t" r="r" b="b"/>
            <a:pathLst>
              <a:path w="564092" h="651139">
                <a:moveTo>
                  <a:pt x="564092" y="290248"/>
                </a:moveTo>
                <a:lnTo>
                  <a:pt x="0" y="651139"/>
                </a:lnTo>
                <a:lnTo>
                  <a:pt x="240242" y="0"/>
                </a:lnTo>
                <a:lnTo>
                  <a:pt x="564092" y="290248"/>
                </a:lnTo>
                <a:close/>
              </a:path>
            </a:pathLst>
          </a:custGeom>
          <a:solidFill>
            <a:srgbClr val="FF0000">
              <a:alpha val="61000"/>
            </a:srgbClr>
          </a:solidFill>
          <a:ln w="9525" algn="ctr">
            <a:solidFill>
              <a:schemeClr val="accent6"/>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118" name="Freeform 117"/>
          <p:cNvSpPr/>
          <p:nvPr>
            <p:custDataLst>
              <p:tags r:id="rId47"/>
            </p:custDataLst>
          </p:nvPr>
        </p:nvSpPr>
        <p:spPr bwMode="gray">
          <a:xfrm rot="6151678">
            <a:off x="4369137" y="3779530"/>
            <a:ext cx="559271" cy="673524"/>
          </a:xfrm>
          <a:custGeom>
            <a:avLst/>
            <a:gdLst>
              <a:gd name="connsiteX0" fmla="*/ 857250 w 857250"/>
              <a:gd name="connsiteY0" fmla="*/ 73819 h 1264444"/>
              <a:gd name="connsiteX1" fmla="*/ 428625 w 857250"/>
              <a:gd name="connsiteY1" fmla="*/ 1264444 h 1264444"/>
              <a:gd name="connsiteX2" fmla="*/ 0 w 857250"/>
              <a:gd name="connsiteY2" fmla="*/ 71438 h 1264444"/>
              <a:gd name="connsiteX3" fmla="*/ 219075 w 857250"/>
              <a:gd name="connsiteY3" fmla="*/ 14288 h 1264444"/>
              <a:gd name="connsiteX4" fmla="*/ 485775 w 857250"/>
              <a:gd name="connsiteY4" fmla="*/ 0 h 1264444"/>
              <a:gd name="connsiteX5" fmla="*/ 721519 w 857250"/>
              <a:gd name="connsiteY5" fmla="*/ 35719 h 1264444"/>
              <a:gd name="connsiteX6" fmla="*/ 857250 w 857250"/>
              <a:gd name="connsiteY6" fmla="*/ 73819 h 1264444"/>
              <a:gd name="connsiteX0" fmla="*/ 857250 w 857250"/>
              <a:gd name="connsiteY0" fmla="*/ 73819 h 1128977"/>
              <a:gd name="connsiteX1" fmla="*/ 276225 w 857250"/>
              <a:gd name="connsiteY1" fmla="*/ 1128977 h 1128977"/>
              <a:gd name="connsiteX2" fmla="*/ 0 w 857250"/>
              <a:gd name="connsiteY2" fmla="*/ 71438 h 1128977"/>
              <a:gd name="connsiteX3" fmla="*/ 219075 w 857250"/>
              <a:gd name="connsiteY3" fmla="*/ 14288 h 1128977"/>
              <a:gd name="connsiteX4" fmla="*/ 485775 w 857250"/>
              <a:gd name="connsiteY4" fmla="*/ 0 h 1128977"/>
              <a:gd name="connsiteX5" fmla="*/ 721519 w 857250"/>
              <a:gd name="connsiteY5" fmla="*/ 35719 h 1128977"/>
              <a:gd name="connsiteX6" fmla="*/ 857250 w 857250"/>
              <a:gd name="connsiteY6" fmla="*/ 73819 h 1128977"/>
              <a:gd name="connsiteX0" fmla="*/ 840317 w 840317"/>
              <a:gd name="connsiteY0" fmla="*/ 768086 h 1128977"/>
              <a:gd name="connsiteX1" fmla="*/ 276225 w 840317"/>
              <a:gd name="connsiteY1" fmla="*/ 1128977 h 1128977"/>
              <a:gd name="connsiteX2" fmla="*/ 0 w 840317"/>
              <a:gd name="connsiteY2" fmla="*/ 71438 h 1128977"/>
              <a:gd name="connsiteX3" fmla="*/ 219075 w 840317"/>
              <a:gd name="connsiteY3" fmla="*/ 14288 h 1128977"/>
              <a:gd name="connsiteX4" fmla="*/ 485775 w 840317"/>
              <a:gd name="connsiteY4" fmla="*/ 0 h 1128977"/>
              <a:gd name="connsiteX5" fmla="*/ 721519 w 840317"/>
              <a:gd name="connsiteY5" fmla="*/ 35719 h 1128977"/>
              <a:gd name="connsiteX6" fmla="*/ 840317 w 840317"/>
              <a:gd name="connsiteY6" fmla="*/ 768086 h 1128977"/>
              <a:gd name="connsiteX0" fmla="*/ 840317 w 840317"/>
              <a:gd name="connsiteY0" fmla="*/ 768086 h 1128977"/>
              <a:gd name="connsiteX1" fmla="*/ 276225 w 840317"/>
              <a:gd name="connsiteY1" fmla="*/ 1128977 h 1128977"/>
              <a:gd name="connsiteX2" fmla="*/ 0 w 840317"/>
              <a:gd name="connsiteY2" fmla="*/ 71438 h 1128977"/>
              <a:gd name="connsiteX3" fmla="*/ 219075 w 840317"/>
              <a:gd name="connsiteY3" fmla="*/ 14288 h 1128977"/>
              <a:gd name="connsiteX4" fmla="*/ 485775 w 840317"/>
              <a:gd name="connsiteY4" fmla="*/ 0 h 1128977"/>
              <a:gd name="connsiteX5" fmla="*/ 840317 w 840317"/>
              <a:gd name="connsiteY5" fmla="*/ 768086 h 1128977"/>
              <a:gd name="connsiteX0" fmla="*/ 840317 w 840317"/>
              <a:gd name="connsiteY0" fmla="*/ 753798 h 1114689"/>
              <a:gd name="connsiteX1" fmla="*/ 276225 w 840317"/>
              <a:gd name="connsiteY1" fmla="*/ 1114689 h 1114689"/>
              <a:gd name="connsiteX2" fmla="*/ 0 w 840317"/>
              <a:gd name="connsiteY2" fmla="*/ 57150 h 1114689"/>
              <a:gd name="connsiteX3" fmla="*/ 219075 w 840317"/>
              <a:gd name="connsiteY3" fmla="*/ 0 h 1114689"/>
              <a:gd name="connsiteX4" fmla="*/ 840317 w 840317"/>
              <a:gd name="connsiteY4" fmla="*/ 753798 h 1114689"/>
              <a:gd name="connsiteX0" fmla="*/ 840317 w 840317"/>
              <a:gd name="connsiteY0" fmla="*/ 696648 h 1057539"/>
              <a:gd name="connsiteX1" fmla="*/ 276225 w 840317"/>
              <a:gd name="connsiteY1" fmla="*/ 1057539 h 1057539"/>
              <a:gd name="connsiteX2" fmla="*/ 0 w 840317"/>
              <a:gd name="connsiteY2" fmla="*/ 0 h 1057539"/>
              <a:gd name="connsiteX3" fmla="*/ 840317 w 840317"/>
              <a:gd name="connsiteY3" fmla="*/ 696648 h 1057539"/>
              <a:gd name="connsiteX0" fmla="*/ 564092 w 564092"/>
              <a:gd name="connsiteY0" fmla="*/ 290248 h 651139"/>
              <a:gd name="connsiteX1" fmla="*/ 0 w 564092"/>
              <a:gd name="connsiteY1" fmla="*/ 651139 h 651139"/>
              <a:gd name="connsiteX2" fmla="*/ 240242 w 564092"/>
              <a:gd name="connsiteY2" fmla="*/ 0 h 651139"/>
              <a:gd name="connsiteX3" fmla="*/ 564092 w 564092"/>
              <a:gd name="connsiteY3" fmla="*/ 290248 h 651139"/>
              <a:gd name="connsiteX0" fmla="*/ 564092 w 564092"/>
              <a:gd name="connsiteY0" fmla="*/ 290937 h 651828"/>
              <a:gd name="connsiteX1" fmla="*/ 0 w 564092"/>
              <a:gd name="connsiteY1" fmla="*/ 651828 h 651828"/>
              <a:gd name="connsiteX2" fmla="*/ 214070 w 564092"/>
              <a:gd name="connsiteY2" fmla="*/ 0 h 651828"/>
              <a:gd name="connsiteX3" fmla="*/ 564092 w 564092"/>
              <a:gd name="connsiteY3" fmla="*/ 290937 h 651828"/>
              <a:gd name="connsiteX0" fmla="*/ 559271 w 559271"/>
              <a:gd name="connsiteY0" fmla="*/ 290937 h 673524"/>
              <a:gd name="connsiteX1" fmla="*/ 0 w 559271"/>
              <a:gd name="connsiteY1" fmla="*/ 673524 h 673524"/>
              <a:gd name="connsiteX2" fmla="*/ 209249 w 559271"/>
              <a:gd name="connsiteY2" fmla="*/ 0 h 673524"/>
              <a:gd name="connsiteX3" fmla="*/ 559271 w 559271"/>
              <a:gd name="connsiteY3" fmla="*/ 290937 h 673524"/>
            </a:gdLst>
            <a:ahLst/>
            <a:cxnLst>
              <a:cxn ang="0">
                <a:pos x="connsiteX0" y="connsiteY0"/>
              </a:cxn>
              <a:cxn ang="0">
                <a:pos x="connsiteX1" y="connsiteY1"/>
              </a:cxn>
              <a:cxn ang="0">
                <a:pos x="connsiteX2" y="connsiteY2"/>
              </a:cxn>
              <a:cxn ang="0">
                <a:pos x="connsiteX3" y="connsiteY3"/>
              </a:cxn>
            </a:cxnLst>
            <a:rect l="l" t="t" r="r" b="b"/>
            <a:pathLst>
              <a:path w="559271" h="673524">
                <a:moveTo>
                  <a:pt x="559271" y="290937"/>
                </a:moveTo>
                <a:lnTo>
                  <a:pt x="0" y="673524"/>
                </a:lnTo>
                <a:lnTo>
                  <a:pt x="209249" y="0"/>
                </a:lnTo>
                <a:lnTo>
                  <a:pt x="559271" y="290937"/>
                </a:lnTo>
                <a:close/>
              </a:path>
            </a:pathLst>
          </a:custGeom>
          <a:solidFill>
            <a:srgbClr val="FF0000">
              <a:alpha val="61000"/>
            </a:srgbClr>
          </a:solidFill>
          <a:ln w="9525" algn="ctr">
            <a:solidFill>
              <a:schemeClr val="accent6"/>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120" name="Freeform 119"/>
          <p:cNvSpPr/>
          <p:nvPr>
            <p:custDataLst>
              <p:tags r:id="rId48"/>
            </p:custDataLst>
          </p:nvPr>
        </p:nvSpPr>
        <p:spPr bwMode="gray">
          <a:xfrm rot="10123734">
            <a:off x="4315960" y="3743502"/>
            <a:ext cx="214166" cy="537164"/>
          </a:xfrm>
          <a:custGeom>
            <a:avLst/>
            <a:gdLst>
              <a:gd name="connsiteX0" fmla="*/ 857250 w 857250"/>
              <a:gd name="connsiteY0" fmla="*/ 73819 h 1264444"/>
              <a:gd name="connsiteX1" fmla="*/ 428625 w 857250"/>
              <a:gd name="connsiteY1" fmla="*/ 1264444 h 1264444"/>
              <a:gd name="connsiteX2" fmla="*/ 0 w 857250"/>
              <a:gd name="connsiteY2" fmla="*/ 71438 h 1264444"/>
              <a:gd name="connsiteX3" fmla="*/ 219075 w 857250"/>
              <a:gd name="connsiteY3" fmla="*/ 14288 h 1264444"/>
              <a:gd name="connsiteX4" fmla="*/ 485775 w 857250"/>
              <a:gd name="connsiteY4" fmla="*/ 0 h 1264444"/>
              <a:gd name="connsiteX5" fmla="*/ 721519 w 857250"/>
              <a:gd name="connsiteY5" fmla="*/ 35719 h 1264444"/>
              <a:gd name="connsiteX6" fmla="*/ 857250 w 857250"/>
              <a:gd name="connsiteY6" fmla="*/ 73819 h 1264444"/>
              <a:gd name="connsiteX0" fmla="*/ 857250 w 857250"/>
              <a:gd name="connsiteY0" fmla="*/ 73819 h 1128977"/>
              <a:gd name="connsiteX1" fmla="*/ 276225 w 857250"/>
              <a:gd name="connsiteY1" fmla="*/ 1128977 h 1128977"/>
              <a:gd name="connsiteX2" fmla="*/ 0 w 857250"/>
              <a:gd name="connsiteY2" fmla="*/ 71438 h 1128977"/>
              <a:gd name="connsiteX3" fmla="*/ 219075 w 857250"/>
              <a:gd name="connsiteY3" fmla="*/ 14288 h 1128977"/>
              <a:gd name="connsiteX4" fmla="*/ 485775 w 857250"/>
              <a:gd name="connsiteY4" fmla="*/ 0 h 1128977"/>
              <a:gd name="connsiteX5" fmla="*/ 721519 w 857250"/>
              <a:gd name="connsiteY5" fmla="*/ 35719 h 1128977"/>
              <a:gd name="connsiteX6" fmla="*/ 857250 w 857250"/>
              <a:gd name="connsiteY6" fmla="*/ 73819 h 1128977"/>
              <a:gd name="connsiteX0" fmla="*/ 840317 w 840317"/>
              <a:gd name="connsiteY0" fmla="*/ 768086 h 1128977"/>
              <a:gd name="connsiteX1" fmla="*/ 276225 w 840317"/>
              <a:gd name="connsiteY1" fmla="*/ 1128977 h 1128977"/>
              <a:gd name="connsiteX2" fmla="*/ 0 w 840317"/>
              <a:gd name="connsiteY2" fmla="*/ 71438 h 1128977"/>
              <a:gd name="connsiteX3" fmla="*/ 219075 w 840317"/>
              <a:gd name="connsiteY3" fmla="*/ 14288 h 1128977"/>
              <a:gd name="connsiteX4" fmla="*/ 485775 w 840317"/>
              <a:gd name="connsiteY4" fmla="*/ 0 h 1128977"/>
              <a:gd name="connsiteX5" fmla="*/ 721519 w 840317"/>
              <a:gd name="connsiteY5" fmla="*/ 35719 h 1128977"/>
              <a:gd name="connsiteX6" fmla="*/ 840317 w 840317"/>
              <a:gd name="connsiteY6" fmla="*/ 768086 h 1128977"/>
              <a:gd name="connsiteX0" fmla="*/ 840317 w 840317"/>
              <a:gd name="connsiteY0" fmla="*/ 768086 h 1128977"/>
              <a:gd name="connsiteX1" fmla="*/ 276225 w 840317"/>
              <a:gd name="connsiteY1" fmla="*/ 1128977 h 1128977"/>
              <a:gd name="connsiteX2" fmla="*/ 0 w 840317"/>
              <a:gd name="connsiteY2" fmla="*/ 71438 h 1128977"/>
              <a:gd name="connsiteX3" fmla="*/ 219075 w 840317"/>
              <a:gd name="connsiteY3" fmla="*/ 14288 h 1128977"/>
              <a:gd name="connsiteX4" fmla="*/ 485775 w 840317"/>
              <a:gd name="connsiteY4" fmla="*/ 0 h 1128977"/>
              <a:gd name="connsiteX5" fmla="*/ 840317 w 840317"/>
              <a:gd name="connsiteY5" fmla="*/ 768086 h 1128977"/>
              <a:gd name="connsiteX0" fmla="*/ 840317 w 840317"/>
              <a:gd name="connsiteY0" fmla="*/ 753798 h 1114689"/>
              <a:gd name="connsiteX1" fmla="*/ 276225 w 840317"/>
              <a:gd name="connsiteY1" fmla="*/ 1114689 h 1114689"/>
              <a:gd name="connsiteX2" fmla="*/ 0 w 840317"/>
              <a:gd name="connsiteY2" fmla="*/ 57150 h 1114689"/>
              <a:gd name="connsiteX3" fmla="*/ 219075 w 840317"/>
              <a:gd name="connsiteY3" fmla="*/ 0 h 1114689"/>
              <a:gd name="connsiteX4" fmla="*/ 840317 w 840317"/>
              <a:gd name="connsiteY4" fmla="*/ 753798 h 1114689"/>
              <a:gd name="connsiteX0" fmla="*/ 840317 w 840317"/>
              <a:gd name="connsiteY0" fmla="*/ 696648 h 1057539"/>
              <a:gd name="connsiteX1" fmla="*/ 276225 w 840317"/>
              <a:gd name="connsiteY1" fmla="*/ 1057539 h 1057539"/>
              <a:gd name="connsiteX2" fmla="*/ 0 w 840317"/>
              <a:gd name="connsiteY2" fmla="*/ 0 h 1057539"/>
              <a:gd name="connsiteX3" fmla="*/ 840317 w 840317"/>
              <a:gd name="connsiteY3" fmla="*/ 696648 h 1057539"/>
              <a:gd name="connsiteX0" fmla="*/ 564092 w 564092"/>
              <a:gd name="connsiteY0" fmla="*/ 290248 h 651139"/>
              <a:gd name="connsiteX1" fmla="*/ 0 w 564092"/>
              <a:gd name="connsiteY1" fmla="*/ 651139 h 651139"/>
              <a:gd name="connsiteX2" fmla="*/ 240242 w 564092"/>
              <a:gd name="connsiteY2" fmla="*/ 0 h 651139"/>
              <a:gd name="connsiteX3" fmla="*/ 564092 w 564092"/>
              <a:gd name="connsiteY3" fmla="*/ 290248 h 651139"/>
              <a:gd name="connsiteX0" fmla="*/ 564092 w 564092"/>
              <a:gd name="connsiteY0" fmla="*/ 290937 h 651828"/>
              <a:gd name="connsiteX1" fmla="*/ 0 w 564092"/>
              <a:gd name="connsiteY1" fmla="*/ 651828 h 651828"/>
              <a:gd name="connsiteX2" fmla="*/ 214070 w 564092"/>
              <a:gd name="connsiteY2" fmla="*/ 0 h 651828"/>
              <a:gd name="connsiteX3" fmla="*/ 564092 w 564092"/>
              <a:gd name="connsiteY3" fmla="*/ 290937 h 651828"/>
              <a:gd name="connsiteX0" fmla="*/ 863837 w 863837"/>
              <a:gd name="connsiteY0" fmla="*/ 0 h 360891"/>
              <a:gd name="connsiteX1" fmla="*/ 299745 w 863837"/>
              <a:gd name="connsiteY1" fmla="*/ 360891 h 360891"/>
              <a:gd name="connsiteX2" fmla="*/ 0 w 863837"/>
              <a:gd name="connsiteY2" fmla="*/ 31392 h 360891"/>
              <a:gd name="connsiteX3" fmla="*/ 863837 w 863837"/>
              <a:gd name="connsiteY3" fmla="*/ 0 h 360891"/>
              <a:gd name="connsiteX0" fmla="*/ 276331 w 299745"/>
              <a:gd name="connsiteY0" fmla="*/ 0 h 458014"/>
              <a:gd name="connsiteX1" fmla="*/ 299745 w 299745"/>
              <a:gd name="connsiteY1" fmla="*/ 458014 h 458014"/>
              <a:gd name="connsiteX2" fmla="*/ 0 w 299745"/>
              <a:gd name="connsiteY2" fmla="*/ 128515 h 458014"/>
              <a:gd name="connsiteX3" fmla="*/ 276331 w 299745"/>
              <a:gd name="connsiteY3" fmla="*/ 0 h 458014"/>
              <a:gd name="connsiteX0" fmla="*/ 379695 w 379695"/>
              <a:gd name="connsiteY0" fmla="*/ 0 h 456838"/>
              <a:gd name="connsiteX1" fmla="*/ 299745 w 379695"/>
              <a:gd name="connsiteY1" fmla="*/ 456838 h 456838"/>
              <a:gd name="connsiteX2" fmla="*/ 0 w 379695"/>
              <a:gd name="connsiteY2" fmla="*/ 127339 h 456838"/>
              <a:gd name="connsiteX3" fmla="*/ 379695 w 379695"/>
              <a:gd name="connsiteY3" fmla="*/ 0 h 456838"/>
              <a:gd name="connsiteX0" fmla="*/ 159359 w 159359"/>
              <a:gd name="connsiteY0" fmla="*/ 3571 h 460409"/>
              <a:gd name="connsiteX1" fmla="*/ 79409 w 159359"/>
              <a:gd name="connsiteY1" fmla="*/ 460409 h 460409"/>
              <a:gd name="connsiteX2" fmla="*/ 0 w 159359"/>
              <a:gd name="connsiteY2" fmla="*/ 0 h 460409"/>
              <a:gd name="connsiteX3" fmla="*/ 159359 w 159359"/>
              <a:gd name="connsiteY3" fmla="*/ 3571 h 460409"/>
              <a:gd name="connsiteX0" fmla="*/ 159359 w 159359"/>
              <a:gd name="connsiteY0" fmla="*/ 3571 h 433016"/>
              <a:gd name="connsiteX1" fmla="*/ 71919 w 159359"/>
              <a:gd name="connsiteY1" fmla="*/ 433016 h 433016"/>
              <a:gd name="connsiteX2" fmla="*/ 0 w 159359"/>
              <a:gd name="connsiteY2" fmla="*/ 0 h 433016"/>
              <a:gd name="connsiteX3" fmla="*/ 159359 w 159359"/>
              <a:gd name="connsiteY3" fmla="*/ 3571 h 433016"/>
              <a:gd name="connsiteX0" fmla="*/ 178042 w 178042"/>
              <a:gd name="connsiteY0" fmla="*/ 7295 h 436740"/>
              <a:gd name="connsiteX1" fmla="*/ 90602 w 178042"/>
              <a:gd name="connsiteY1" fmla="*/ 436740 h 436740"/>
              <a:gd name="connsiteX2" fmla="*/ 0 w 178042"/>
              <a:gd name="connsiteY2" fmla="*/ 0 h 436740"/>
              <a:gd name="connsiteX3" fmla="*/ 178042 w 178042"/>
              <a:gd name="connsiteY3" fmla="*/ 7295 h 436740"/>
              <a:gd name="connsiteX0" fmla="*/ 188037 w 188037"/>
              <a:gd name="connsiteY0" fmla="*/ 54611 h 484056"/>
              <a:gd name="connsiteX1" fmla="*/ 100597 w 188037"/>
              <a:gd name="connsiteY1" fmla="*/ 484056 h 484056"/>
              <a:gd name="connsiteX2" fmla="*/ 0 w 188037"/>
              <a:gd name="connsiteY2" fmla="*/ 0 h 484056"/>
              <a:gd name="connsiteX3" fmla="*/ 188037 w 188037"/>
              <a:gd name="connsiteY3" fmla="*/ 54611 h 484056"/>
              <a:gd name="connsiteX0" fmla="*/ 199185 w 199185"/>
              <a:gd name="connsiteY0" fmla="*/ 0 h 517872"/>
              <a:gd name="connsiteX1" fmla="*/ 100597 w 199185"/>
              <a:gd name="connsiteY1" fmla="*/ 517872 h 517872"/>
              <a:gd name="connsiteX2" fmla="*/ 0 w 199185"/>
              <a:gd name="connsiteY2" fmla="*/ 33816 h 517872"/>
              <a:gd name="connsiteX3" fmla="*/ 199185 w 199185"/>
              <a:gd name="connsiteY3" fmla="*/ 0 h 517872"/>
              <a:gd name="connsiteX0" fmla="*/ 188015 w 188015"/>
              <a:gd name="connsiteY0" fmla="*/ 22231 h 540103"/>
              <a:gd name="connsiteX1" fmla="*/ 89427 w 188015"/>
              <a:gd name="connsiteY1" fmla="*/ 540103 h 540103"/>
              <a:gd name="connsiteX2" fmla="*/ 0 w 188015"/>
              <a:gd name="connsiteY2" fmla="*/ 0 h 540103"/>
              <a:gd name="connsiteX3" fmla="*/ 188015 w 188015"/>
              <a:gd name="connsiteY3" fmla="*/ 22231 h 540103"/>
              <a:gd name="connsiteX0" fmla="*/ 211684 w 211684"/>
              <a:gd name="connsiteY0" fmla="*/ 33423 h 551295"/>
              <a:gd name="connsiteX1" fmla="*/ 113096 w 211684"/>
              <a:gd name="connsiteY1" fmla="*/ 551295 h 551295"/>
              <a:gd name="connsiteX2" fmla="*/ 0 w 211684"/>
              <a:gd name="connsiteY2" fmla="*/ 0 h 551295"/>
              <a:gd name="connsiteX3" fmla="*/ 211684 w 211684"/>
              <a:gd name="connsiteY3" fmla="*/ 33423 h 551295"/>
              <a:gd name="connsiteX0" fmla="*/ 245304 w 245304"/>
              <a:gd name="connsiteY0" fmla="*/ 27174 h 551295"/>
              <a:gd name="connsiteX1" fmla="*/ 113096 w 245304"/>
              <a:gd name="connsiteY1" fmla="*/ 551295 h 551295"/>
              <a:gd name="connsiteX2" fmla="*/ 0 w 245304"/>
              <a:gd name="connsiteY2" fmla="*/ 0 h 551295"/>
              <a:gd name="connsiteX3" fmla="*/ 245304 w 245304"/>
              <a:gd name="connsiteY3" fmla="*/ 27174 h 551295"/>
              <a:gd name="connsiteX0" fmla="*/ 232849 w 232849"/>
              <a:gd name="connsiteY0" fmla="*/ 24692 h 551295"/>
              <a:gd name="connsiteX1" fmla="*/ 113096 w 232849"/>
              <a:gd name="connsiteY1" fmla="*/ 551295 h 551295"/>
              <a:gd name="connsiteX2" fmla="*/ 0 w 232849"/>
              <a:gd name="connsiteY2" fmla="*/ 0 h 551295"/>
              <a:gd name="connsiteX3" fmla="*/ 232849 w 232849"/>
              <a:gd name="connsiteY3" fmla="*/ 24692 h 551295"/>
              <a:gd name="connsiteX0" fmla="*/ 232849 w 232849"/>
              <a:gd name="connsiteY0" fmla="*/ 24692 h 581802"/>
              <a:gd name="connsiteX1" fmla="*/ 119966 w 232849"/>
              <a:gd name="connsiteY1" fmla="*/ 581802 h 581802"/>
              <a:gd name="connsiteX2" fmla="*/ 0 w 232849"/>
              <a:gd name="connsiteY2" fmla="*/ 0 h 581802"/>
              <a:gd name="connsiteX3" fmla="*/ 232849 w 232849"/>
              <a:gd name="connsiteY3" fmla="*/ 24692 h 581802"/>
              <a:gd name="connsiteX0" fmla="*/ 214166 w 214166"/>
              <a:gd name="connsiteY0" fmla="*/ 20969 h 578079"/>
              <a:gd name="connsiteX1" fmla="*/ 101283 w 214166"/>
              <a:gd name="connsiteY1" fmla="*/ 578079 h 578079"/>
              <a:gd name="connsiteX2" fmla="*/ 0 w 214166"/>
              <a:gd name="connsiteY2" fmla="*/ 0 h 578079"/>
              <a:gd name="connsiteX3" fmla="*/ 214166 w 214166"/>
              <a:gd name="connsiteY3" fmla="*/ 20969 h 578079"/>
            </a:gdLst>
            <a:ahLst/>
            <a:cxnLst>
              <a:cxn ang="0">
                <a:pos x="connsiteX0" y="connsiteY0"/>
              </a:cxn>
              <a:cxn ang="0">
                <a:pos x="connsiteX1" y="connsiteY1"/>
              </a:cxn>
              <a:cxn ang="0">
                <a:pos x="connsiteX2" y="connsiteY2"/>
              </a:cxn>
              <a:cxn ang="0">
                <a:pos x="connsiteX3" y="connsiteY3"/>
              </a:cxn>
            </a:cxnLst>
            <a:rect l="l" t="t" r="r" b="b"/>
            <a:pathLst>
              <a:path w="214166" h="578079">
                <a:moveTo>
                  <a:pt x="214166" y="20969"/>
                </a:moveTo>
                <a:lnTo>
                  <a:pt x="101283" y="578079"/>
                </a:lnTo>
                <a:lnTo>
                  <a:pt x="0" y="0"/>
                </a:lnTo>
                <a:lnTo>
                  <a:pt x="214166" y="20969"/>
                </a:lnTo>
                <a:close/>
              </a:path>
            </a:pathLst>
          </a:custGeom>
          <a:solidFill>
            <a:srgbClr val="FF0000">
              <a:alpha val="61000"/>
            </a:srgbClr>
          </a:solidFill>
          <a:ln w="9525" algn="ctr">
            <a:solidFill>
              <a:schemeClr val="accent6"/>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121" name="Freeform 120"/>
          <p:cNvSpPr/>
          <p:nvPr>
            <p:custDataLst>
              <p:tags r:id="rId49"/>
            </p:custDataLst>
          </p:nvPr>
        </p:nvSpPr>
        <p:spPr bwMode="gray">
          <a:xfrm rot="10123734">
            <a:off x="4086341" y="3794713"/>
            <a:ext cx="340946" cy="421495"/>
          </a:xfrm>
          <a:custGeom>
            <a:avLst/>
            <a:gdLst>
              <a:gd name="connsiteX0" fmla="*/ 857250 w 857250"/>
              <a:gd name="connsiteY0" fmla="*/ 73819 h 1264444"/>
              <a:gd name="connsiteX1" fmla="*/ 428625 w 857250"/>
              <a:gd name="connsiteY1" fmla="*/ 1264444 h 1264444"/>
              <a:gd name="connsiteX2" fmla="*/ 0 w 857250"/>
              <a:gd name="connsiteY2" fmla="*/ 71438 h 1264444"/>
              <a:gd name="connsiteX3" fmla="*/ 219075 w 857250"/>
              <a:gd name="connsiteY3" fmla="*/ 14288 h 1264444"/>
              <a:gd name="connsiteX4" fmla="*/ 485775 w 857250"/>
              <a:gd name="connsiteY4" fmla="*/ 0 h 1264444"/>
              <a:gd name="connsiteX5" fmla="*/ 721519 w 857250"/>
              <a:gd name="connsiteY5" fmla="*/ 35719 h 1264444"/>
              <a:gd name="connsiteX6" fmla="*/ 857250 w 857250"/>
              <a:gd name="connsiteY6" fmla="*/ 73819 h 1264444"/>
              <a:gd name="connsiteX0" fmla="*/ 857250 w 857250"/>
              <a:gd name="connsiteY0" fmla="*/ 73819 h 1128977"/>
              <a:gd name="connsiteX1" fmla="*/ 276225 w 857250"/>
              <a:gd name="connsiteY1" fmla="*/ 1128977 h 1128977"/>
              <a:gd name="connsiteX2" fmla="*/ 0 w 857250"/>
              <a:gd name="connsiteY2" fmla="*/ 71438 h 1128977"/>
              <a:gd name="connsiteX3" fmla="*/ 219075 w 857250"/>
              <a:gd name="connsiteY3" fmla="*/ 14288 h 1128977"/>
              <a:gd name="connsiteX4" fmla="*/ 485775 w 857250"/>
              <a:gd name="connsiteY4" fmla="*/ 0 h 1128977"/>
              <a:gd name="connsiteX5" fmla="*/ 721519 w 857250"/>
              <a:gd name="connsiteY5" fmla="*/ 35719 h 1128977"/>
              <a:gd name="connsiteX6" fmla="*/ 857250 w 857250"/>
              <a:gd name="connsiteY6" fmla="*/ 73819 h 1128977"/>
              <a:gd name="connsiteX0" fmla="*/ 840317 w 840317"/>
              <a:gd name="connsiteY0" fmla="*/ 768086 h 1128977"/>
              <a:gd name="connsiteX1" fmla="*/ 276225 w 840317"/>
              <a:gd name="connsiteY1" fmla="*/ 1128977 h 1128977"/>
              <a:gd name="connsiteX2" fmla="*/ 0 w 840317"/>
              <a:gd name="connsiteY2" fmla="*/ 71438 h 1128977"/>
              <a:gd name="connsiteX3" fmla="*/ 219075 w 840317"/>
              <a:gd name="connsiteY3" fmla="*/ 14288 h 1128977"/>
              <a:gd name="connsiteX4" fmla="*/ 485775 w 840317"/>
              <a:gd name="connsiteY4" fmla="*/ 0 h 1128977"/>
              <a:gd name="connsiteX5" fmla="*/ 721519 w 840317"/>
              <a:gd name="connsiteY5" fmla="*/ 35719 h 1128977"/>
              <a:gd name="connsiteX6" fmla="*/ 840317 w 840317"/>
              <a:gd name="connsiteY6" fmla="*/ 768086 h 1128977"/>
              <a:gd name="connsiteX0" fmla="*/ 840317 w 840317"/>
              <a:gd name="connsiteY0" fmla="*/ 768086 h 1128977"/>
              <a:gd name="connsiteX1" fmla="*/ 276225 w 840317"/>
              <a:gd name="connsiteY1" fmla="*/ 1128977 h 1128977"/>
              <a:gd name="connsiteX2" fmla="*/ 0 w 840317"/>
              <a:gd name="connsiteY2" fmla="*/ 71438 h 1128977"/>
              <a:gd name="connsiteX3" fmla="*/ 219075 w 840317"/>
              <a:gd name="connsiteY3" fmla="*/ 14288 h 1128977"/>
              <a:gd name="connsiteX4" fmla="*/ 485775 w 840317"/>
              <a:gd name="connsiteY4" fmla="*/ 0 h 1128977"/>
              <a:gd name="connsiteX5" fmla="*/ 840317 w 840317"/>
              <a:gd name="connsiteY5" fmla="*/ 768086 h 1128977"/>
              <a:gd name="connsiteX0" fmla="*/ 840317 w 840317"/>
              <a:gd name="connsiteY0" fmla="*/ 753798 h 1114689"/>
              <a:gd name="connsiteX1" fmla="*/ 276225 w 840317"/>
              <a:gd name="connsiteY1" fmla="*/ 1114689 h 1114689"/>
              <a:gd name="connsiteX2" fmla="*/ 0 w 840317"/>
              <a:gd name="connsiteY2" fmla="*/ 57150 h 1114689"/>
              <a:gd name="connsiteX3" fmla="*/ 219075 w 840317"/>
              <a:gd name="connsiteY3" fmla="*/ 0 h 1114689"/>
              <a:gd name="connsiteX4" fmla="*/ 840317 w 840317"/>
              <a:gd name="connsiteY4" fmla="*/ 753798 h 1114689"/>
              <a:gd name="connsiteX0" fmla="*/ 840317 w 840317"/>
              <a:gd name="connsiteY0" fmla="*/ 696648 h 1057539"/>
              <a:gd name="connsiteX1" fmla="*/ 276225 w 840317"/>
              <a:gd name="connsiteY1" fmla="*/ 1057539 h 1057539"/>
              <a:gd name="connsiteX2" fmla="*/ 0 w 840317"/>
              <a:gd name="connsiteY2" fmla="*/ 0 h 1057539"/>
              <a:gd name="connsiteX3" fmla="*/ 840317 w 840317"/>
              <a:gd name="connsiteY3" fmla="*/ 696648 h 1057539"/>
              <a:gd name="connsiteX0" fmla="*/ 564092 w 564092"/>
              <a:gd name="connsiteY0" fmla="*/ 290248 h 651139"/>
              <a:gd name="connsiteX1" fmla="*/ 0 w 564092"/>
              <a:gd name="connsiteY1" fmla="*/ 651139 h 651139"/>
              <a:gd name="connsiteX2" fmla="*/ 240242 w 564092"/>
              <a:gd name="connsiteY2" fmla="*/ 0 h 651139"/>
              <a:gd name="connsiteX3" fmla="*/ 564092 w 564092"/>
              <a:gd name="connsiteY3" fmla="*/ 290248 h 651139"/>
              <a:gd name="connsiteX0" fmla="*/ 564092 w 564092"/>
              <a:gd name="connsiteY0" fmla="*/ 290937 h 651828"/>
              <a:gd name="connsiteX1" fmla="*/ 0 w 564092"/>
              <a:gd name="connsiteY1" fmla="*/ 651828 h 651828"/>
              <a:gd name="connsiteX2" fmla="*/ 214070 w 564092"/>
              <a:gd name="connsiteY2" fmla="*/ 0 h 651828"/>
              <a:gd name="connsiteX3" fmla="*/ 564092 w 564092"/>
              <a:gd name="connsiteY3" fmla="*/ 290937 h 651828"/>
              <a:gd name="connsiteX0" fmla="*/ 863837 w 863837"/>
              <a:gd name="connsiteY0" fmla="*/ 0 h 360891"/>
              <a:gd name="connsiteX1" fmla="*/ 299745 w 863837"/>
              <a:gd name="connsiteY1" fmla="*/ 360891 h 360891"/>
              <a:gd name="connsiteX2" fmla="*/ 0 w 863837"/>
              <a:gd name="connsiteY2" fmla="*/ 31392 h 360891"/>
              <a:gd name="connsiteX3" fmla="*/ 863837 w 863837"/>
              <a:gd name="connsiteY3" fmla="*/ 0 h 360891"/>
              <a:gd name="connsiteX0" fmla="*/ 276331 w 299745"/>
              <a:gd name="connsiteY0" fmla="*/ 0 h 458014"/>
              <a:gd name="connsiteX1" fmla="*/ 299745 w 299745"/>
              <a:gd name="connsiteY1" fmla="*/ 458014 h 458014"/>
              <a:gd name="connsiteX2" fmla="*/ 0 w 299745"/>
              <a:gd name="connsiteY2" fmla="*/ 128515 h 458014"/>
              <a:gd name="connsiteX3" fmla="*/ 276331 w 299745"/>
              <a:gd name="connsiteY3" fmla="*/ 0 h 458014"/>
              <a:gd name="connsiteX0" fmla="*/ 379695 w 379695"/>
              <a:gd name="connsiteY0" fmla="*/ 0 h 456838"/>
              <a:gd name="connsiteX1" fmla="*/ 299745 w 379695"/>
              <a:gd name="connsiteY1" fmla="*/ 456838 h 456838"/>
              <a:gd name="connsiteX2" fmla="*/ 0 w 379695"/>
              <a:gd name="connsiteY2" fmla="*/ 127339 h 456838"/>
              <a:gd name="connsiteX3" fmla="*/ 379695 w 379695"/>
              <a:gd name="connsiteY3" fmla="*/ 0 h 456838"/>
              <a:gd name="connsiteX0" fmla="*/ 159359 w 159359"/>
              <a:gd name="connsiteY0" fmla="*/ 3571 h 460409"/>
              <a:gd name="connsiteX1" fmla="*/ 79409 w 159359"/>
              <a:gd name="connsiteY1" fmla="*/ 460409 h 460409"/>
              <a:gd name="connsiteX2" fmla="*/ 0 w 159359"/>
              <a:gd name="connsiteY2" fmla="*/ 0 h 460409"/>
              <a:gd name="connsiteX3" fmla="*/ 159359 w 159359"/>
              <a:gd name="connsiteY3" fmla="*/ 3571 h 460409"/>
              <a:gd name="connsiteX0" fmla="*/ 159359 w 159359"/>
              <a:gd name="connsiteY0" fmla="*/ 3571 h 433016"/>
              <a:gd name="connsiteX1" fmla="*/ 71919 w 159359"/>
              <a:gd name="connsiteY1" fmla="*/ 433016 h 433016"/>
              <a:gd name="connsiteX2" fmla="*/ 0 w 159359"/>
              <a:gd name="connsiteY2" fmla="*/ 0 h 433016"/>
              <a:gd name="connsiteX3" fmla="*/ 159359 w 159359"/>
              <a:gd name="connsiteY3" fmla="*/ 3571 h 433016"/>
              <a:gd name="connsiteX0" fmla="*/ 178042 w 178042"/>
              <a:gd name="connsiteY0" fmla="*/ 7295 h 436740"/>
              <a:gd name="connsiteX1" fmla="*/ 90602 w 178042"/>
              <a:gd name="connsiteY1" fmla="*/ 436740 h 436740"/>
              <a:gd name="connsiteX2" fmla="*/ 0 w 178042"/>
              <a:gd name="connsiteY2" fmla="*/ 0 h 436740"/>
              <a:gd name="connsiteX3" fmla="*/ 178042 w 178042"/>
              <a:gd name="connsiteY3" fmla="*/ 7295 h 436740"/>
              <a:gd name="connsiteX0" fmla="*/ 188037 w 188037"/>
              <a:gd name="connsiteY0" fmla="*/ 54611 h 484056"/>
              <a:gd name="connsiteX1" fmla="*/ 100597 w 188037"/>
              <a:gd name="connsiteY1" fmla="*/ 484056 h 484056"/>
              <a:gd name="connsiteX2" fmla="*/ 0 w 188037"/>
              <a:gd name="connsiteY2" fmla="*/ 0 h 484056"/>
              <a:gd name="connsiteX3" fmla="*/ 188037 w 188037"/>
              <a:gd name="connsiteY3" fmla="*/ 54611 h 484056"/>
              <a:gd name="connsiteX0" fmla="*/ 199185 w 199185"/>
              <a:gd name="connsiteY0" fmla="*/ 0 h 517872"/>
              <a:gd name="connsiteX1" fmla="*/ 100597 w 199185"/>
              <a:gd name="connsiteY1" fmla="*/ 517872 h 517872"/>
              <a:gd name="connsiteX2" fmla="*/ 0 w 199185"/>
              <a:gd name="connsiteY2" fmla="*/ 33816 h 517872"/>
              <a:gd name="connsiteX3" fmla="*/ 199185 w 199185"/>
              <a:gd name="connsiteY3" fmla="*/ 0 h 517872"/>
              <a:gd name="connsiteX0" fmla="*/ 188015 w 188015"/>
              <a:gd name="connsiteY0" fmla="*/ 22231 h 540103"/>
              <a:gd name="connsiteX1" fmla="*/ 89427 w 188015"/>
              <a:gd name="connsiteY1" fmla="*/ 540103 h 540103"/>
              <a:gd name="connsiteX2" fmla="*/ 0 w 188015"/>
              <a:gd name="connsiteY2" fmla="*/ 0 h 540103"/>
              <a:gd name="connsiteX3" fmla="*/ 188015 w 188015"/>
              <a:gd name="connsiteY3" fmla="*/ 22231 h 540103"/>
              <a:gd name="connsiteX0" fmla="*/ 211684 w 211684"/>
              <a:gd name="connsiteY0" fmla="*/ 33423 h 551295"/>
              <a:gd name="connsiteX1" fmla="*/ 113096 w 211684"/>
              <a:gd name="connsiteY1" fmla="*/ 551295 h 551295"/>
              <a:gd name="connsiteX2" fmla="*/ 0 w 211684"/>
              <a:gd name="connsiteY2" fmla="*/ 0 h 551295"/>
              <a:gd name="connsiteX3" fmla="*/ 211684 w 211684"/>
              <a:gd name="connsiteY3" fmla="*/ 33423 h 551295"/>
              <a:gd name="connsiteX0" fmla="*/ 245304 w 245304"/>
              <a:gd name="connsiteY0" fmla="*/ 27174 h 551295"/>
              <a:gd name="connsiteX1" fmla="*/ 113096 w 245304"/>
              <a:gd name="connsiteY1" fmla="*/ 551295 h 551295"/>
              <a:gd name="connsiteX2" fmla="*/ 0 w 245304"/>
              <a:gd name="connsiteY2" fmla="*/ 0 h 551295"/>
              <a:gd name="connsiteX3" fmla="*/ 245304 w 245304"/>
              <a:gd name="connsiteY3" fmla="*/ 27174 h 551295"/>
              <a:gd name="connsiteX0" fmla="*/ 232849 w 232849"/>
              <a:gd name="connsiteY0" fmla="*/ 24692 h 551295"/>
              <a:gd name="connsiteX1" fmla="*/ 113096 w 232849"/>
              <a:gd name="connsiteY1" fmla="*/ 551295 h 551295"/>
              <a:gd name="connsiteX2" fmla="*/ 0 w 232849"/>
              <a:gd name="connsiteY2" fmla="*/ 0 h 551295"/>
              <a:gd name="connsiteX3" fmla="*/ 232849 w 232849"/>
              <a:gd name="connsiteY3" fmla="*/ 24692 h 551295"/>
              <a:gd name="connsiteX0" fmla="*/ 232849 w 232849"/>
              <a:gd name="connsiteY0" fmla="*/ 24692 h 581802"/>
              <a:gd name="connsiteX1" fmla="*/ 119966 w 232849"/>
              <a:gd name="connsiteY1" fmla="*/ 581802 h 581802"/>
              <a:gd name="connsiteX2" fmla="*/ 0 w 232849"/>
              <a:gd name="connsiteY2" fmla="*/ 0 h 581802"/>
              <a:gd name="connsiteX3" fmla="*/ 232849 w 232849"/>
              <a:gd name="connsiteY3" fmla="*/ 24692 h 581802"/>
              <a:gd name="connsiteX0" fmla="*/ 214166 w 214166"/>
              <a:gd name="connsiteY0" fmla="*/ 20969 h 578079"/>
              <a:gd name="connsiteX1" fmla="*/ 101283 w 214166"/>
              <a:gd name="connsiteY1" fmla="*/ 578079 h 578079"/>
              <a:gd name="connsiteX2" fmla="*/ 0 w 214166"/>
              <a:gd name="connsiteY2" fmla="*/ 0 h 578079"/>
              <a:gd name="connsiteX3" fmla="*/ 214166 w 214166"/>
              <a:gd name="connsiteY3" fmla="*/ 20969 h 578079"/>
              <a:gd name="connsiteX0" fmla="*/ 442245 w 442245"/>
              <a:gd name="connsiteY0" fmla="*/ 310284 h 578079"/>
              <a:gd name="connsiteX1" fmla="*/ 101283 w 442245"/>
              <a:gd name="connsiteY1" fmla="*/ 578079 h 578079"/>
              <a:gd name="connsiteX2" fmla="*/ 0 w 442245"/>
              <a:gd name="connsiteY2" fmla="*/ 0 h 578079"/>
              <a:gd name="connsiteX3" fmla="*/ 442245 w 442245"/>
              <a:gd name="connsiteY3" fmla="*/ 310284 h 578079"/>
              <a:gd name="connsiteX0" fmla="*/ 340962 w 340962"/>
              <a:gd name="connsiteY0" fmla="*/ 159670 h 427465"/>
              <a:gd name="connsiteX1" fmla="*/ 0 w 340962"/>
              <a:gd name="connsiteY1" fmla="*/ 427465 h 427465"/>
              <a:gd name="connsiteX2" fmla="*/ 113633 w 340962"/>
              <a:gd name="connsiteY2" fmla="*/ 0 h 427465"/>
              <a:gd name="connsiteX3" fmla="*/ 340962 w 340962"/>
              <a:gd name="connsiteY3" fmla="*/ 159670 h 427465"/>
              <a:gd name="connsiteX0" fmla="*/ 340946 w 340946"/>
              <a:gd name="connsiteY0" fmla="*/ 159670 h 453600"/>
              <a:gd name="connsiteX1" fmla="*/ 0 w 340946"/>
              <a:gd name="connsiteY1" fmla="*/ 453600 h 453600"/>
              <a:gd name="connsiteX2" fmla="*/ 113617 w 340946"/>
              <a:gd name="connsiteY2" fmla="*/ 0 h 453600"/>
              <a:gd name="connsiteX3" fmla="*/ 340946 w 340946"/>
              <a:gd name="connsiteY3" fmla="*/ 159670 h 453600"/>
            </a:gdLst>
            <a:ahLst/>
            <a:cxnLst>
              <a:cxn ang="0">
                <a:pos x="connsiteX0" y="connsiteY0"/>
              </a:cxn>
              <a:cxn ang="0">
                <a:pos x="connsiteX1" y="connsiteY1"/>
              </a:cxn>
              <a:cxn ang="0">
                <a:pos x="connsiteX2" y="connsiteY2"/>
              </a:cxn>
              <a:cxn ang="0">
                <a:pos x="connsiteX3" y="connsiteY3"/>
              </a:cxn>
            </a:cxnLst>
            <a:rect l="l" t="t" r="r" b="b"/>
            <a:pathLst>
              <a:path w="340946" h="453600">
                <a:moveTo>
                  <a:pt x="340946" y="159670"/>
                </a:moveTo>
                <a:lnTo>
                  <a:pt x="0" y="453600"/>
                </a:lnTo>
                <a:lnTo>
                  <a:pt x="113617" y="0"/>
                </a:lnTo>
                <a:lnTo>
                  <a:pt x="340946" y="159670"/>
                </a:lnTo>
                <a:close/>
              </a:path>
            </a:pathLst>
          </a:custGeom>
          <a:solidFill>
            <a:srgbClr val="FF0000">
              <a:alpha val="61000"/>
            </a:srgbClr>
          </a:solidFill>
          <a:ln w="9525" algn="ctr">
            <a:solidFill>
              <a:schemeClr val="accent6"/>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122" name="Freeform 121"/>
          <p:cNvSpPr>
            <a:spLocks/>
          </p:cNvSpPr>
          <p:nvPr>
            <p:custDataLst>
              <p:tags r:id="rId50"/>
            </p:custDataLst>
          </p:nvPr>
        </p:nvSpPr>
        <p:spPr bwMode="gray">
          <a:xfrm rot="4767810">
            <a:off x="4431907" y="3549217"/>
            <a:ext cx="244991" cy="375781"/>
          </a:xfrm>
          <a:custGeom>
            <a:avLst/>
            <a:gdLst>
              <a:gd name="connsiteX0" fmla="*/ 857250 w 857250"/>
              <a:gd name="connsiteY0" fmla="*/ 73819 h 1264444"/>
              <a:gd name="connsiteX1" fmla="*/ 428625 w 857250"/>
              <a:gd name="connsiteY1" fmla="*/ 1264444 h 1264444"/>
              <a:gd name="connsiteX2" fmla="*/ 0 w 857250"/>
              <a:gd name="connsiteY2" fmla="*/ 71438 h 1264444"/>
              <a:gd name="connsiteX3" fmla="*/ 219075 w 857250"/>
              <a:gd name="connsiteY3" fmla="*/ 14288 h 1264444"/>
              <a:gd name="connsiteX4" fmla="*/ 485775 w 857250"/>
              <a:gd name="connsiteY4" fmla="*/ 0 h 1264444"/>
              <a:gd name="connsiteX5" fmla="*/ 721519 w 857250"/>
              <a:gd name="connsiteY5" fmla="*/ 35719 h 1264444"/>
              <a:gd name="connsiteX6" fmla="*/ 857250 w 857250"/>
              <a:gd name="connsiteY6" fmla="*/ 73819 h 1264444"/>
              <a:gd name="connsiteX0" fmla="*/ 933597 w 933598"/>
              <a:gd name="connsiteY0" fmla="*/ 61907 h 1264444"/>
              <a:gd name="connsiteX1" fmla="*/ 428625 w 933598"/>
              <a:gd name="connsiteY1" fmla="*/ 1264444 h 1264444"/>
              <a:gd name="connsiteX2" fmla="*/ 0 w 933598"/>
              <a:gd name="connsiteY2" fmla="*/ 71438 h 1264444"/>
              <a:gd name="connsiteX3" fmla="*/ 219075 w 933598"/>
              <a:gd name="connsiteY3" fmla="*/ 14288 h 1264444"/>
              <a:gd name="connsiteX4" fmla="*/ 485775 w 933598"/>
              <a:gd name="connsiteY4" fmla="*/ 0 h 1264444"/>
              <a:gd name="connsiteX5" fmla="*/ 721519 w 933598"/>
              <a:gd name="connsiteY5" fmla="*/ 35719 h 1264444"/>
              <a:gd name="connsiteX6" fmla="*/ 933597 w 933598"/>
              <a:gd name="connsiteY6" fmla="*/ 61907 h 1264444"/>
              <a:gd name="connsiteX0" fmla="*/ 933597 w 933598"/>
              <a:gd name="connsiteY0" fmla="*/ 61907 h 1264444"/>
              <a:gd name="connsiteX1" fmla="*/ 428625 w 933598"/>
              <a:gd name="connsiteY1" fmla="*/ 1264444 h 1264444"/>
              <a:gd name="connsiteX2" fmla="*/ 0 w 933598"/>
              <a:gd name="connsiteY2" fmla="*/ 71438 h 1264444"/>
              <a:gd name="connsiteX3" fmla="*/ 219075 w 933598"/>
              <a:gd name="connsiteY3" fmla="*/ 14288 h 1264444"/>
              <a:gd name="connsiteX4" fmla="*/ 485775 w 933598"/>
              <a:gd name="connsiteY4" fmla="*/ 0 h 1264444"/>
              <a:gd name="connsiteX5" fmla="*/ 726500 w 933598"/>
              <a:gd name="connsiteY5" fmla="*/ 12088 h 1264444"/>
              <a:gd name="connsiteX6" fmla="*/ 933597 w 933598"/>
              <a:gd name="connsiteY6" fmla="*/ 61907 h 12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598" h="1264444">
                <a:moveTo>
                  <a:pt x="933597" y="61907"/>
                </a:moveTo>
                <a:lnTo>
                  <a:pt x="428625" y="1264444"/>
                </a:lnTo>
                <a:lnTo>
                  <a:pt x="0" y="71438"/>
                </a:lnTo>
                <a:lnTo>
                  <a:pt x="219075" y="14288"/>
                </a:lnTo>
                <a:lnTo>
                  <a:pt x="485775" y="0"/>
                </a:lnTo>
                <a:lnTo>
                  <a:pt x="726500" y="12088"/>
                </a:lnTo>
                <a:lnTo>
                  <a:pt x="933597" y="61907"/>
                </a:lnTo>
                <a:close/>
              </a:path>
            </a:pathLst>
          </a:custGeom>
          <a:solidFill>
            <a:srgbClr val="FF0000">
              <a:alpha val="61000"/>
            </a:srgbClr>
          </a:solidFill>
          <a:ln w="9525" algn="ctr">
            <a:solidFill>
              <a:schemeClr val="accent6"/>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5" name="TextBox 4"/>
          <p:cNvSpPr txBox="1"/>
          <p:nvPr/>
        </p:nvSpPr>
        <p:spPr>
          <a:xfrm rot="9569179">
            <a:off x="4905455" y="6052497"/>
            <a:ext cx="303288" cy="276999"/>
          </a:xfrm>
          <a:prstGeom prst="rect">
            <a:avLst/>
          </a:prstGeom>
          <a:noFill/>
        </p:spPr>
        <p:txBody>
          <a:bodyPr wrap="none" rtlCol="0">
            <a:spAutoFit/>
          </a:bodyPr>
          <a:lstStyle/>
          <a:p>
            <a:r>
              <a:rPr lang="en-US" sz="1200" dirty="0" smtClean="0"/>
              <a:t>al</a:t>
            </a:r>
            <a:endParaRPr lang="en-US" sz="1200" dirty="0"/>
          </a:p>
        </p:txBody>
      </p:sp>
      <p:grpSp>
        <p:nvGrpSpPr>
          <p:cNvPr id="6" name="Group 5"/>
          <p:cNvGrpSpPr/>
          <p:nvPr/>
        </p:nvGrpSpPr>
        <p:grpSpPr>
          <a:xfrm>
            <a:off x="6775613" y="5639189"/>
            <a:ext cx="2094033" cy="1067184"/>
            <a:chOff x="6826173" y="234863"/>
            <a:chExt cx="2094033" cy="1067184"/>
          </a:xfrm>
        </p:grpSpPr>
        <p:sp>
          <p:nvSpPr>
            <p:cNvPr id="67" name="Rectangle 286"/>
            <p:cNvSpPr txBox="1">
              <a:spLocks noChangeArrowheads="1"/>
            </p:cNvSpPr>
            <p:nvPr>
              <p:custDataLst>
                <p:tags r:id="rId51"/>
              </p:custDataLst>
            </p:nvPr>
          </p:nvSpPr>
          <p:spPr bwMode="auto">
            <a:xfrm>
              <a:off x="7125986" y="428144"/>
              <a:ext cx="17896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100" dirty="0" smtClean="0"/>
                <a:t>Planetary boundaries have been crossed or nearly crossed</a:t>
              </a:r>
              <a:endParaRPr lang="en-US" sz="1100" dirty="0"/>
            </a:p>
          </p:txBody>
        </p:sp>
        <p:sp>
          <p:nvSpPr>
            <p:cNvPr id="68" name="Oval 67"/>
            <p:cNvSpPr/>
            <p:nvPr>
              <p:custDataLst>
                <p:tags r:id="rId52"/>
              </p:custDataLst>
            </p:nvPr>
          </p:nvSpPr>
          <p:spPr bwMode="gray">
            <a:xfrm>
              <a:off x="6826173" y="439295"/>
              <a:ext cx="202219" cy="131586"/>
            </a:xfrm>
            <a:prstGeom prst="ellipse">
              <a:avLst/>
            </a:prstGeom>
            <a:solidFill>
              <a:srgbClr val="C00000"/>
            </a:solidFill>
            <a:ln w="9525" algn="ctr">
              <a:no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en-US" sz="1100" dirty="0"/>
            </a:p>
          </p:txBody>
        </p:sp>
        <p:sp>
          <p:nvSpPr>
            <p:cNvPr id="69" name="Oval 68"/>
            <p:cNvSpPr/>
            <p:nvPr>
              <p:custDataLst>
                <p:tags r:id="rId53"/>
              </p:custDataLst>
            </p:nvPr>
          </p:nvSpPr>
          <p:spPr bwMode="gray">
            <a:xfrm>
              <a:off x="6826173" y="236656"/>
              <a:ext cx="202219" cy="131586"/>
            </a:xfrm>
            <a:prstGeom prst="ellipse">
              <a:avLst/>
            </a:prstGeom>
            <a:solidFill>
              <a:schemeClr val="bg1">
                <a:lumMod val="85000"/>
              </a:schemeClr>
            </a:solidFill>
            <a:ln w="9525" algn="ctr">
              <a:no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en-US" sz="1100" dirty="0"/>
            </a:p>
          </p:txBody>
        </p:sp>
        <p:sp>
          <p:nvSpPr>
            <p:cNvPr id="72" name="Rectangle 286"/>
            <p:cNvSpPr txBox="1">
              <a:spLocks noChangeArrowheads="1"/>
            </p:cNvSpPr>
            <p:nvPr>
              <p:custDataLst>
                <p:tags r:id="rId54"/>
              </p:custDataLst>
            </p:nvPr>
          </p:nvSpPr>
          <p:spPr bwMode="auto">
            <a:xfrm>
              <a:off x="7125986" y="234863"/>
              <a:ext cx="1789616"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100" dirty="0" smtClean="0"/>
                <a:t>Not yet quantified </a:t>
              </a:r>
              <a:endParaRPr lang="en-US" sz="1100" dirty="0"/>
            </a:p>
          </p:txBody>
        </p:sp>
        <p:sp>
          <p:nvSpPr>
            <p:cNvPr id="60" name="Rectangle 286"/>
            <p:cNvSpPr txBox="1">
              <a:spLocks noChangeArrowheads="1"/>
            </p:cNvSpPr>
            <p:nvPr>
              <p:custDataLst>
                <p:tags r:id="rId55"/>
              </p:custDataLst>
            </p:nvPr>
          </p:nvSpPr>
          <p:spPr bwMode="auto">
            <a:xfrm>
              <a:off x="7130590" y="794216"/>
              <a:ext cx="178961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100" dirty="0" smtClean="0"/>
                <a:t>Proposed safe operating space for humanity in planetary systems</a:t>
              </a:r>
              <a:endParaRPr lang="en-US" sz="1100" dirty="0"/>
            </a:p>
          </p:txBody>
        </p:sp>
        <p:sp>
          <p:nvSpPr>
            <p:cNvPr id="63" name="Oval 62"/>
            <p:cNvSpPr/>
            <p:nvPr>
              <p:custDataLst>
                <p:tags r:id="rId56"/>
              </p:custDataLst>
            </p:nvPr>
          </p:nvSpPr>
          <p:spPr bwMode="gray">
            <a:xfrm>
              <a:off x="6830777" y="805367"/>
              <a:ext cx="202219" cy="131586"/>
            </a:xfrm>
            <a:prstGeom prst="ellipse">
              <a:avLst/>
            </a:prstGeom>
            <a:solidFill>
              <a:srgbClr val="92D050">
                <a:alpha val="76000"/>
              </a:srgbClr>
            </a:solidFill>
            <a:ln w="19050" algn="ctr">
              <a:solidFill>
                <a:schemeClr val="accent3">
                  <a:lumMod val="60000"/>
                  <a:lumOff val="40000"/>
                </a:schemeClr>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en-US" sz="1600" dirty="0"/>
            </a:p>
          </p:txBody>
        </p:sp>
      </p:grpSp>
    </p:spTree>
    <p:extLst>
      <p:ext uri="{BB962C8B-B14F-4D97-AF65-F5344CB8AC3E}">
        <p14:creationId xmlns:p14="http://schemas.microsoft.com/office/powerpoint/2010/main" val="625387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r>
              <a:rPr lang="en-US" sz="3600"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GEF</a:t>
            </a:r>
            <a:r>
              <a:rPr lang="en-US" altLang="ja-JP" sz="3600"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 Strategy</a:t>
            </a:r>
            <a:endParaRPr lang="en-US" sz="36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3291" y="762000"/>
            <a:ext cx="8686800" cy="1600200"/>
          </a:xfrm>
        </p:spPr>
        <p:txBody>
          <a:bodyPr>
            <a:noAutofit/>
          </a:bodyPr>
          <a:lstStyle/>
          <a:p>
            <a:pPr marL="0" indent="0">
              <a:spcBef>
                <a:spcPts val="600"/>
              </a:spcBef>
              <a:spcAft>
                <a:spcPts val="1200"/>
              </a:spcAft>
              <a:buNone/>
            </a:pPr>
            <a:r>
              <a:rPr lang="en-US" altLang="ja-JP" sz="2600" dirty="0" smtClean="0">
                <a:latin typeface="Arial" panose="020B0604020202020204" pitchFamily="34" charset="0"/>
                <a:cs typeface="Arial" panose="020B0604020202020204" pitchFamily="34" charset="0"/>
              </a:rPr>
              <a:t>A new strategy aimed at making the GEF an even more centralized actor in the international environmental arena and at achieving impacts at the scale</a:t>
            </a:r>
          </a:p>
        </p:txBody>
      </p:sp>
      <p:sp>
        <p:nvSpPr>
          <p:cNvPr id="4" name="Content Placeholder 2"/>
          <p:cNvSpPr txBox="1">
            <a:spLocks/>
          </p:cNvSpPr>
          <p:nvPr/>
        </p:nvSpPr>
        <p:spPr bwMode="auto">
          <a:xfrm>
            <a:off x="365166" y="2799113"/>
            <a:ext cx="8321634" cy="2763487"/>
          </a:xfrm>
          <a:prstGeom prst="rect">
            <a:avLst/>
          </a:prstGeom>
          <a:solidFill>
            <a:srgbClr val="CCFFFF"/>
          </a:solidFill>
          <a:ln>
            <a:solidFill>
              <a:srgbClr val="006600"/>
            </a:solidFill>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r>
              <a:rPr lang="en-US" altLang="ja-JP" sz="2400" dirty="0" smtClean="0">
                <a:latin typeface="Arial" panose="020B0604020202020204" pitchFamily="34" charset="0"/>
                <a:cs typeface="Arial" panose="020B0604020202020204" pitchFamily="34" charset="0"/>
              </a:rPr>
              <a:t>Focus on drivers of environmental degradation</a:t>
            </a:r>
          </a:p>
          <a:p>
            <a:pPr>
              <a:spcBef>
                <a:spcPts val="600"/>
              </a:spcBef>
              <a:spcAft>
                <a:spcPts val="0"/>
              </a:spcAft>
            </a:pPr>
            <a:r>
              <a:rPr lang="en-US" altLang="ja-JP" sz="2400" dirty="0" smtClean="0">
                <a:latin typeface="Arial" panose="020B0604020202020204" pitchFamily="34" charset="0"/>
                <a:cs typeface="Arial" panose="020B0604020202020204" pitchFamily="34" charset="0"/>
              </a:rPr>
              <a:t>Deliver integrated solutions, given that many global challenges are interlinked</a:t>
            </a:r>
          </a:p>
          <a:p>
            <a:pPr>
              <a:spcBef>
                <a:spcPts val="600"/>
              </a:spcBef>
              <a:spcAft>
                <a:spcPts val="0"/>
              </a:spcAft>
            </a:pPr>
            <a:r>
              <a:rPr lang="en-US" altLang="ja-JP" sz="2400" dirty="0" smtClean="0">
                <a:latin typeface="Arial" panose="020B0604020202020204" pitchFamily="34" charset="0"/>
                <a:cs typeface="Arial" panose="020B0604020202020204" pitchFamily="34" charset="0"/>
              </a:rPr>
              <a:t>Enhance resilience and adaptation</a:t>
            </a:r>
          </a:p>
          <a:p>
            <a:pPr>
              <a:spcBef>
                <a:spcPts val="600"/>
              </a:spcBef>
              <a:spcAft>
                <a:spcPts val="0"/>
              </a:spcAft>
            </a:pPr>
            <a:r>
              <a:rPr lang="en-US" altLang="ja-JP" sz="2400" dirty="0" smtClean="0">
                <a:latin typeface="Arial" panose="020B0604020202020204" pitchFamily="34" charset="0"/>
                <a:cs typeface="Arial" panose="020B0604020202020204" pitchFamily="34" charset="0"/>
              </a:rPr>
              <a:t>Ensure complementarity and synergies in climate finance</a:t>
            </a:r>
          </a:p>
          <a:p>
            <a:pPr>
              <a:spcBef>
                <a:spcPts val="600"/>
              </a:spcBef>
              <a:spcAft>
                <a:spcPts val="0"/>
              </a:spcAft>
            </a:pPr>
            <a:r>
              <a:rPr lang="en-US" altLang="ja-JP" sz="2400" dirty="0" smtClean="0">
                <a:latin typeface="Arial" panose="020B0604020202020204" pitchFamily="34" charset="0"/>
                <a:cs typeface="Arial" panose="020B0604020202020204" pitchFamily="34" charset="0"/>
              </a:rPr>
              <a:t>Choose the right “influencing model”</a:t>
            </a:r>
          </a:p>
        </p:txBody>
      </p:sp>
      <p:sp>
        <p:nvSpPr>
          <p:cNvPr id="5" name="Bevel 4"/>
          <p:cNvSpPr/>
          <p:nvPr/>
        </p:nvSpPr>
        <p:spPr>
          <a:xfrm>
            <a:off x="381000" y="2247900"/>
            <a:ext cx="4623460" cy="5334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smtClean="0">
                <a:latin typeface="Arial" panose="020B0604020202020204" pitchFamily="34" charset="0"/>
                <a:cs typeface="Arial" panose="020B0604020202020204" pitchFamily="34" charset="0"/>
              </a:rPr>
              <a:t>Outline of GEF2020 Strategy</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733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358398435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5660" name="think-cell Slide" r:id="rId79" imgW="216" imgH="216" progId="TCLayout.ActiveDocument.1">
                  <p:embed/>
                </p:oleObj>
              </mc:Choice>
              <mc:Fallback>
                <p:oleObj name="think-cell Slide" r:id="rId79" imgW="216" imgH="216" progId="TCLayout.ActiveDocument.1">
                  <p:embed/>
                  <p:pic>
                    <p:nvPicPr>
                      <p:cNvPr id="0" name=""/>
                      <p:cNvPicPr/>
                      <p:nvPr/>
                    </p:nvPicPr>
                    <p:blipFill>
                      <a:blip r:embed="rId80"/>
                      <a:stretch>
                        <a:fillRect/>
                      </a:stretch>
                    </p:blipFill>
                    <p:spPr>
                      <a:xfrm>
                        <a:off x="0" y="0"/>
                        <a:ext cx="158750" cy="158750"/>
                      </a:xfrm>
                      <a:prstGeom prst="rect">
                        <a:avLst/>
                      </a:prstGeom>
                    </p:spPr>
                  </p:pic>
                </p:oleObj>
              </mc:Fallback>
            </mc:AlternateContent>
          </a:graphicData>
        </a:graphic>
      </p:graphicFrame>
      <p:sp>
        <p:nvSpPr>
          <p:cNvPr id="67" name="Title 3"/>
          <p:cNvSpPr txBox="1">
            <a:spLocks/>
          </p:cNvSpPr>
          <p:nvPr>
            <p:custDataLst>
              <p:tags r:id="rId3"/>
            </p:custDataLst>
          </p:nvPr>
        </p:nvSpPr>
        <p:spPr bwMode="gray">
          <a:xfrm>
            <a:off x="121489" y="164812"/>
            <a:ext cx="87941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 Address </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Drivers of Environmental Degradation</a:t>
            </a:r>
          </a:p>
        </p:txBody>
      </p:sp>
      <p:cxnSp>
        <p:nvCxnSpPr>
          <p:cNvPr id="87" name="Straight Connector 86"/>
          <p:cNvCxnSpPr>
            <a:cxnSpLocks/>
          </p:cNvCxnSpPr>
          <p:nvPr>
            <p:custDataLst>
              <p:tags r:id="rId4"/>
            </p:custDataLst>
          </p:nvPr>
        </p:nvCxnSpPr>
        <p:spPr>
          <a:xfrm>
            <a:off x="1" y="5715000"/>
            <a:ext cx="91347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0" name="Rectangle 89"/>
          <p:cNvSpPr>
            <a:spLocks/>
          </p:cNvSpPr>
          <p:nvPr>
            <p:custDataLst>
              <p:tags r:id="rId5"/>
            </p:custDataLst>
          </p:nvPr>
        </p:nvSpPr>
        <p:spPr>
          <a:xfrm>
            <a:off x="8184302" y="1342342"/>
            <a:ext cx="748315" cy="4334417"/>
          </a:xfrm>
          <a:prstGeom prst="rect">
            <a:avLst/>
          </a:prstGeom>
          <a:gradFill flip="none" rotWithShape="1">
            <a:gsLst>
              <a:gs pos="0">
                <a:schemeClr val="bg1"/>
              </a:gs>
              <a:gs pos="100000">
                <a:schemeClr val="accent6">
                  <a:lumMod val="20000"/>
                  <a:lumOff val="8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fontAlgn="base">
              <a:spcBef>
                <a:spcPct val="0"/>
              </a:spcBef>
              <a:spcAft>
                <a:spcPct val="0"/>
              </a:spcAft>
            </a:pPr>
            <a:endParaRPr lang="en-US" sz="1400" dirty="0" err="1">
              <a:solidFill>
                <a:srgbClr val="000000"/>
              </a:solidFill>
            </a:endParaRPr>
          </a:p>
        </p:txBody>
      </p:sp>
      <p:pic>
        <p:nvPicPr>
          <p:cNvPr id="121" name="Picture 5"/>
          <p:cNvPicPr>
            <a:picLocks noChangeAspect="1" noChangeArrowheads="1"/>
          </p:cNvPicPr>
          <p:nvPr>
            <p:custDataLst>
              <p:tags r:id="rId6"/>
            </p:custDataLst>
          </p:nvPr>
        </p:nvPicPr>
        <p:blipFill>
          <a:blip r:embed="rId81">
            <a:extLst>
              <a:ext uri="{28A0092B-C50C-407E-A947-70E740481C1C}">
                <a14:useLocalDpi xmlns:a14="http://schemas.microsoft.com/office/drawing/2010/main" val="0"/>
              </a:ext>
            </a:extLst>
          </a:blip>
          <a:srcRect/>
          <a:stretch>
            <a:fillRect/>
          </a:stretch>
        </p:blipFill>
        <p:spPr bwMode="auto">
          <a:xfrm>
            <a:off x="7620000" y="1447800"/>
            <a:ext cx="1170612" cy="619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ectangle 6"/>
          <p:cNvSpPr txBox="1">
            <a:spLocks/>
          </p:cNvSpPr>
          <p:nvPr>
            <p:custDataLst>
              <p:tags r:id="rId7"/>
            </p:custDataLst>
          </p:nvPr>
        </p:nvSpPr>
        <p:spPr>
          <a:xfrm>
            <a:off x="7701823" y="1521500"/>
            <a:ext cx="1193885"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Atmosphere (climate)</a:t>
            </a:r>
            <a:endParaRPr lang="en-US" sz="1400" b="1" dirty="0">
              <a:solidFill>
                <a:srgbClr val="000000"/>
              </a:solidFill>
            </a:endParaRPr>
          </a:p>
        </p:txBody>
      </p:sp>
      <p:grpSp>
        <p:nvGrpSpPr>
          <p:cNvPr id="25" name="Group 24"/>
          <p:cNvGrpSpPr/>
          <p:nvPr/>
        </p:nvGrpSpPr>
        <p:grpSpPr>
          <a:xfrm>
            <a:off x="7620000" y="2302600"/>
            <a:ext cx="1280653" cy="619399"/>
            <a:chOff x="7549552" y="2558688"/>
            <a:chExt cx="1327784" cy="744188"/>
          </a:xfrm>
        </p:grpSpPr>
        <p:pic>
          <p:nvPicPr>
            <p:cNvPr id="123" name="Picture 5"/>
            <p:cNvPicPr>
              <a:picLocks noChangeAspect="1" noChangeArrowheads="1"/>
            </p:cNvPicPr>
            <p:nvPr>
              <p:custDataLst>
                <p:tags r:id="rId75"/>
              </p:custDataLst>
            </p:nvPr>
          </p:nvPicPr>
          <p:blipFill>
            <a:blip r:embed="rId81">
              <a:extLst>
                <a:ext uri="{28A0092B-C50C-407E-A947-70E740481C1C}">
                  <a14:useLocalDpi xmlns:a14="http://schemas.microsoft.com/office/drawing/2010/main" val="0"/>
                </a:ext>
              </a:extLst>
            </a:blip>
            <a:srcRect/>
            <a:stretch>
              <a:fillRect/>
            </a:stretch>
          </p:blipFill>
          <p:spPr bwMode="auto">
            <a:xfrm>
              <a:off x="7549552" y="2558688"/>
              <a:ext cx="1213693" cy="7441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Rectangle 6"/>
            <p:cNvSpPr txBox="1">
              <a:spLocks/>
            </p:cNvSpPr>
            <p:nvPr>
              <p:custDataLst>
                <p:tags r:id="rId76"/>
              </p:custDataLst>
            </p:nvPr>
          </p:nvSpPr>
          <p:spPr>
            <a:xfrm>
              <a:off x="7639513" y="2807672"/>
              <a:ext cx="1237823" cy="2588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Biodiversity</a:t>
              </a:r>
              <a:endParaRPr lang="en-US" sz="1400" b="1" dirty="0">
                <a:solidFill>
                  <a:srgbClr val="000000"/>
                </a:solidFill>
              </a:endParaRPr>
            </a:p>
          </p:txBody>
        </p:sp>
      </p:grpSp>
      <p:grpSp>
        <p:nvGrpSpPr>
          <p:cNvPr id="26" name="Group 25"/>
          <p:cNvGrpSpPr/>
          <p:nvPr/>
        </p:nvGrpSpPr>
        <p:grpSpPr>
          <a:xfrm>
            <a:off x="7620000" y="3157400"/>
            <a:ext cx="1280653" cy="619399"/>
            <a:chOff x="7549552" y="3464128"/>
            <a:chExt cx="1327784" cy="744188"/>
          </a:xfrm>
        </p:grpSpPr>
        <p:pic>
          <p:nvPicPr>
            <p:cNvPr id="124" name="Picture 5"/>
            <p:cNvPicPr>
              <a:picLocks noChangeAspect="1" noChangeArrowheads="1"/>
            </p:cNvPicPr>
            <p:nvPr>
              <p:custDataLst>
                <p:tags r:id="rId73"/>
              </p:custDataLst>
            </p:nvPr>
          </p:nvPicPr>
          <p:blipFill>
            <a:blip r:embed="rId81">
              <a:extLst>
                <a:ext uri="{28A0092B-C50C-407E-A947-70E740481C1C}">
                  <a14:useLocalDpi xmlns:a14="http://schemas.microsoft.com/office/drawing/2010/main" val="0"/>
                </a:ext>
              </a:extLst>
            </a:blip>
            <a:srcRect/>
            <a:stretch>
              <a:fillRect/>
            </a:stretch>
          </p:blipFill>
          <p:spPr bwMode="auto">
            <a:xfrm>
              <a:off x="7549552" y="3464128"/>
              <a:ext cx="1213693" cy="7441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6"/>
            <p:cNvSpPr txBox="1">
              <a:spLocks/>
            </p:cNvSpPr>
            <p:nvPr>
              <p:custDataLst>
                <p:tags r:id="rId74"/>
              </p:custDataLst>
            </p:nvPr>
          </p:nvSpPr>
          <p:spPr>
            <a:xfrm>
              <a:off x="7639513" y="3713112"/>
              <a:ext cx="1237823" cy="2588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Land</a:t>
              </a:r>
              <a:endParaRPr lang="en-US" sz="1400" b="1" dirty="0">
                <a:solidFill>
                  <a:srgbClr val="000000"/>
                </a:solidFill>
              </a:endParaRPr>
            </a:p>
          </p:txBody>
        </p:sp>
      </p:grpSp>
      <p:grpSp>
        <p:nvGrpSpPr>
          <p:cNvPr id="27" name="Group 26"/>
          <p:cNvGrpSpPr/>
          <p:nvPr/>
        </p:nvGrpSpPr>
        <p:grpSpPr>
          <a:xfrm>
            <a:off x="7620000" y="4012200"/>
            <a:ext cx="1280653" cy="619399"/>
            <a:chOff x="7549552" y="4369568"/>
            <a:chExt cx="1327784" cy="744188"/>
          </a:xfrm>
        </p:grpSpPr>
        <p:pic>
          <p:nvPicPr>
            <p:cNvPr id="125" name="Picture 5"/>
            <p:cNvPicPr>
              <a:picLocks noChangeAspect="1" noChangeArrowheads="1"/>
            </p:cNvPicPr>
            <p:nvPr>
              <p:custDataLst>
                <p:tags r:id="rId71"/>
              </p:custDataLst>
            </p:nvPr>
          </p:nvPicPr>
          <p:blipFill>
            <a:blip r:embed="rId81">
              <a:extLst>
                <a:ext uri="{28A0092B-C50C-407E-A947-70E740481C1C}">
                  <a14:useLocalDpi xmlns:a14="http://schemas.microsoft.com/office/drawing/2010/main" val="0"/>
                </a:ext>
              </a:extLst>
            </a:blip>
            <a:srcRect/>
            <a:stretch>
              <a:fillRect/>
            </a:stretch>
          </p:blipFill>
          <p:spPr bwMode="auto">
            <a:xfrm>
              <a:off x="7549552" y="4369568"/>
              <a:ext cx="1213693" cy="7441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Rectangle 6"/>
            <p:cNvSpPr txBox="1">
              <a:spLocks/>
            </p:cNvSpPr>
            <p:nvPr>
              <p:custDataLst>
                <p:tags r:id="rId72"/>
              </p:custDataLst>
            </p:nvPr>
          </p:nvSpPr>
          <p:spPr>
            <a:xfrm>
              <a:off x="7639513" y="4618552"/>
              <a:ext cx="1237823" cy="2588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Oceans</a:t>
              </a:r>
              <a:endParaRPr lang="en-US" sz="1400" b="1" dirty="0">
                <a:solidFill>
                  <a:srgbClr val="000000"/>
                </a:solidFill>
              </a:endParaRPr>
            </a:p>
          </p:txBody>
        </p:sp>
      </p:grpSp>
      <p:grpSp>
        <p:nvGrpSpPr>
          <p:cNvPr id="28" name="Group 27"/>
          <p:cNvGrpSpPr/>
          <p:nvPr/>
        </p:nvGrpSpPr>
        <p:grpSpPr>
          <a:xfrm>
            <a:off x="7620000" y="4867001"/>
            <a:ext cx="1280653" cy="619399"/>
            <a:chOff x="7616317" y="5275007"/>
            <a:chExt cx="1327784" cy="744188"/>
          </a:xfrm>
        </p:grpSpPr>
        <p:pic>
          <p:nvPicPr>
            <p:cNvPr id="126" name="Picture 5"/>
            <p:cNvPicPr>
              <a:picLocks noChangeAspect="1" noChangeArrowheads="1"/>
            </p:cNvPicPr>
            <p:nvPr>
              <p:custDataLst>
                <p:tags r:id="rId69"/>
              </p:custDataLst>
            </p:nvPr>
          </p:nvPicPr>
          <p:blipFill>
            <a:blip r:embed="rId81">
              <a:extLst>
                <a:ext uri="{28A0092B-C50C-407E-A947-70E740481C1C}">
                  <a14:useLocalDpi xmlns:a14="http://schemas.microsoft.com/office/drawing/2010/main" val="0"/>
                </a:ext>
              </a:extLst>
            </a:blip>
            <a:srcRect/>
            <a:stretch>
              <a:fillRect/>
            </a:stretch>
          </p:blipFill>
          <p:spPr bwMode="auto">
            <a:xfrm>
              <a:off x="7616317" y="5275007"/>
              <a:ext cx="1213693" cy="7441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6"/>
            <p:cNvSpPr txBox="1">
              <a:spLocks/>
            </p:cNvSpPr>
            <p:nvPr>
              <p:custDataLst>
                <p:tags r:id="rId70"/>
              </p:custDataLst>
            </p:nvPr>
          </p:nvSpPr>
          <p:spPr>
            <a:xfrm>
              <a:off x="7706278" y="5523991"/>
              <a:ext cx="1237823" cy="2588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Freshwater</a:t>
              </a:r>
              <a:endParaRPr lang="en-US" sz="1400" b="1" dirty="0">
                <a:solidFill>
                  <a:srgbClr val="000000"/>
                </a:solidFill>
              </a:endParaRPr>
            </a:p>
          </p:txBody>
        </p:sp>
      </p:grpSp>
      <p:cxnSp>
        <p:nvCxnSpPr>
          <p:cNvPr id="83" name="Straight Connector 82"/>
          <p:cNvCxnSpPr>
            <a:cxnSpLocks/>
          </p:cNvCxnSpPr>
          <p:nvPr>
            <p:custDataLst>
              <p:tags r:id="rId8"/>
            </p:custDataLst>
          </p:nvPr>
        </p:nvCxnSpPr>
        <p:spPr>
          <a:xfrm>
            <a:off x="7463482" y="1342343"/>
            <a:ext cx="14691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Rectangle 85"/>
          <p:cNvSpPr>
            <a:spLocks noChangeArrowheads="1"/>
          </p:cNvSpPr>
          <p:nvPr>
            <p:custDataLst>
              <p:tags r:id="rId9"/>
            </p:custDataLst>
          </p:nvPr>
        </p:nvSpPr>
        <p:spPr bwMode="auto">
          <a:xfrm>
            <a:off x="7463482" y="839038"/>
            <a:ext cx="146913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fontAlgn="base">
              <a:spcBef>
                <a:spcPct val="0"/>
              </a:spcBef>
              <a:spcAft>
                <a:spcPct val="0"/>
              </a:spcAft>
            </a:pPr>
            <a:r>
              <a:rPr lang="en-US" sz="1400" b="1" dirty="0">
                <a:solidFill>
                  <a:srgbClr val="046435"/>
                </a:solidFill>
              </a:rPr>
              <a:t>Changes in state of  environment</a:t>
            </a:r>
            <a:endParaRPr lang="en-US" sz="1400" dirty="0">
              <a:solidFill>
                <a:srgbClr val="046435"/>
              </a:solidFill>
              <a:cs typeface="Arial" pitchFamily="34" charset="0"/>
            </a:endParaRPr>
          </a:p>
        </p:txBody>
      </p:sp>
      <p:cxnSp>
        <p:nvCxnSpPr>
          <p:cNvPr id="93" name="Straight Connector 92"/>
          <p:cNvCxnSpPr/>
          <p:nvPr>
            <p:custDataLst>
              <p:tags r:id="rId10"/>
            </p:custDataLst>
          </p:nvPr>
        </p:nvCxnSpPr>
        <p:spPr>
          <a:xfrm>
            <a:off x="9144000" y="1251282"/>
            <a:ext cx="0" cy="484676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8" name="Rectangle 87"/>
          <p:cNvSpPr>
            <a:spLocks/>
          </p:cNvSpPr>
          <p:nvPr>
            <p:custDataLst>
              <p:tags r:id="rId11"/>
            </p:custDataLst>
          </p:nvPr>
        </p:nvSpPr>
        <p:spPr>
          <a:xfrm>
            <a:off x="2996534" y="1342342"/>
            <a:ext cx="633249" cy="4334418"/>
          </a:xfrm>
          <a:prstGeom prst="rect">
            <a:avLst/>
          </a:prstGeom>
          <a:gradFill flip="none" rotWithShape="1">
            <a:gsLst>
              <a:gs pos="0">
                <a:schemeClr val="bg1"/>
              </a:gs>
              <a:gs pos="100000">
                <a:schemeClr val="accent6">
                  <a:lumMod val="20000"/>
                  <a:lumOff val="8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spcBef>
                <a:spcPct val="0"/>
              </a:spcBef>
              <a:spcAft>
                <a:spcPct val="0"/>
              </a:spcAft>
            </a:pPr>
            <a:endParaRPr lang="en-US" sz="1400" dirty="0" err="1">
              <a:solidFill>
                <a:srgbClr val="000000"/>
              </a:solidFill>
            </a:endParaRPr>
          </a:p>
        </p:txBody>
      </p:sp>
      <p:sp>
        <p:nvSpPr>
          <p:cNvPr id="81" name="Rectangle 80"/>
          <p:cNvSpPr>
            <a:spLocks noChangeArrowheads="1"/>
          </p:cNvSpPr>
          <p:nvPr>
            <p:custDataLst>
              <p:tags r:id="rId12"/>
            </p:custDataLst>
          </p:nvPr>
        </p:nvSpPr>
        <p:spPr bwMode="auto">
          <a:xfrm>
            <a:off x="1905000" y="623594"/>
            <a:ext cx="17368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fontAlgn="base">
              <a:spcBef>
                <a:spcPct val="0"/>
              </a:spcBef>
              <a:spcAft>
                <a:spcPct val="0"/>
              </a:spcAft>
            </a:pPr>
            <a:r>
              <a:rPr lang="en-US" sz="1400" b="1" dirty="0">
                <a:solidFill>
                  <a:srgbClr val="046435"/>
                </a:solidFill>
              </a:rPr>
              <a:t>Indirect environmental drivers</a:t>
            </a:r>
          </a:p>
        </p:txBody>
      </p:sp>
      <p:cxnSp>
        <p:nvCxnSpPr>
          <p:cNvPr id="82" name="Straight Connector 81"/>
          <p:cNvCxnSpPr>
            <a:cxnSpLocks/>
          </p:cNvCxnSpPr>
          <p:nvPr>
            <p:custDataLst>
              <p:tags r:id="rId13"/>
            </p:custDataLst>
          </p:nvPr>
        </p:nvCxnSpPr>
        <p:spPr>
          <a:xfrm>
            <a:off x="1925956" y="1325999"/>
            <a:ext cx="170382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p:cNvCxnSpPr>
          <p:nvPr>
            <p:custDataLst>
              <p:tags r:id="rId14"/>
            </p:custDataLst>
          </p:nvPr>
        </p:nvCxnSpPr>
        <p:spPr>
          <a:xfrm>
            <a:off x="3629783" y="1234938"/>
            <a:ext cx="12065" cy="448006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4" name="Rounded Rectangle 113"/>
          <p:cNvSpPr>
            <a:spLocks/>
          </p:cNvSpPr>
          <p:nvPr>
            <p:custDataLst>
              <p:tags r:id="rId15"/>
            </p:custDataLst>
          </p:nvPr>
        </p:nvSpPr>
        <p:spPr>
          <a:xfrm>
            <a:off x="2044012" y="1452023"/>
            <a:ext cx="1352691" cy="772794"/>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err="1">
              <a:solidFill>
                <a:srgbClr val="000000"/>
              </a:solidFill>
            </a:endParaRPr>
          </a:p>
        </p:txBody>
      </p:sp>
      <p:sp>
        <p:nvSpPr>
          <p:cNvPr id="116" name="Rounded Rectangle 115"/>
          <p:cNvSpPr>
            <a:spLocks/>
          </p:cNvSpPr>
          <p:nvPr>
            <p:custDataLst>
              <p:tags r:id="rId16"/>
            </p:custDataLst>
          </p:nvPr>
        </p:nvSpPr>
        <p:spPr>
          <a:xfrm>
            <a:off x="2044012" y="2440010"/>
            <a:ext cx="1352691" cy="569929"/>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Demand for buildings</a:t>
            </a:r>
          </a:p>
        </p:txBody>
      </p:sp>
      <p:sp>
        <p:nvSpPr>
          <p:cNvPr id="117" name="Rounded Rectangle 116"/>
          <p:cNvSpPr>
            <a:spLocks/>
          </p:cNvSpPr>
          <p:nvPr>
            <p:custDataLst>
              <p:tags r:id="rId17"/>
            </p:custDataLst>
          </p:nvPr>
        </p:nvSpPr>
        <p:spPr>
          <a:xfrm>
            <a:off x="2044012" y="3225132"/>
            <a:ext cx="1352691" cy="551429"/>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118" name="Rounded Rectangle 117"/>
          <p:cNvSpPr>
            <a:spLocks/>
          </p:cNvSpPr>
          <p:nvPr>
            <p:custDataLst>
              <p:tags r:id="rId18"/>
            </p:custDataLst>
          </p:nvPr>
        </p:nvSpPr>
        <p:spPr>
          <a:xfrm>
            <a:off x="2044012" y="3991754"/>
            <a:ext cx="1352691" cy="605243"/>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119" name="Rounded Rectangle 118"/>
          <p:cNvSpPr>
            <a:spLocks/>
          </p:cNvSpPr>
          <p:nvPr>
            <p:custDataLst>
              <p:tags r:id="rId19"/>
            </p:custDataLst>
          </p:nvPr>
        </p:nvSpPr>
        <p:spPr>
          <a:xfrm>
            <a:off x="2044012" y="4812189"/>
            <a:ext cx="1352691" cy="551429"/>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err="1">
              <a:solidFill>
                <a:srgbClr val="000000"/>
              </a:solidFill>
            </a:endParaRPr>
          </a:p>
        </p:txBody>
      </p:sp>
      <p:sp>
        <p:nvSpPr>
          <p:cNvPr id="61" name="Rectangle 6"/>
          <p:cNvSpPr txBox="1">
            <a:spLocks/>
          </p:cNvSpPr>
          <p:nvPr>
            <p:custDataLst>
              <p:tags r:id="rId20"/>
            </p:custDataLst>
          </p:nvPr>
        </p:nvSpPr>
        <p:spPr>
          <a:xfrm>
            <a:off x="2148574" y="1486964"/>
            <a:ext cx="986127"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FFFFFF"/>
                </a:solidFill>
              </a:rPr>
              <a:t>Demand for food production</a:t>
            </a:r>
            <a:endParaRPr lang="en-US" sz="1400" b="1" dirty="0">
              <a:solidFill>
                <a:srgbClr val="FFFFFF"/>
              </a:solidFill>
            </a:endParaRPr>
          </a:p>
        </p:txBody>
      </p:sp>
      <p:sp>
        <p:nvSpPr>
          <p:cNvPr id="66" name="Rectangle 6"/>
          <p:cNvSpPr txBox="1">
            <a:spLocks/>
          </p:cNvSpPr>
          <p:nvPr>
            <p:custDataLst>
              <p:tags r:id="rId21"/>
            </p:custDataLst>
          </p:nvPr>
        </p:nvSpPr>
        <p:spPr>
          <a:xfrm>
            <a:off x="2139057" y="4083030"/>
            <a:ext cx="1093248"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FFFFFF"/>
                </a:solidFill>
              </a:rPr>
              <a:t>Demand for </a:t>
            </a:r>
          </a:p>
          <a:p>
            <a:pPr fontAlgn="base">
              <a:spcBef>
                <a:spcPct val="0"/>
              </a:spcBef>
              <a:spcAft>
                <a:spcPct val="0"/>
              </a:spcAft>
              <a:buClr>
                <a:srgbClr val="046435"/>
              </a:buClr>
            </a:pPr>
            <a:r>
              <a:rPr lang="en-US" sz="1400" b="1" dirty="0" smtClean="0">
                <a:solidFill>
                  <a:srgbClr val="FFFFFF"/>
                </a:solidFill>
              </a:rPr>
              <a:t>transportation</a:t>
            </a:r>
            <a:endParaRPr lang="en-US" sz="1400" b="1" dirty="0">
              <a:solidFill>
                <a:srgbClr val="FFFFFF"/>
              </a:solidFill>
            </a:endParaRPr>
          </a:p>
        </p:txBody>
      </p:sp>
      <p:sp>
        <p:nvSpPr>
          <p:cNvPr id="69" name="Rectangle 6"/>
          <p:cNvSpPr txBox="1">
            <a:spLocks/>
          </p:cNvSpPr>
          <p:nvPr>
            <p:custDataLst>
              <p:tags r:id="rId22"/>
            </p:custDataLst>
          </p:nvPr>
        </p:nvSpPr>
        <p:spPr>
          <a:xfrm>
            <a:off x="2126133" y="3236792"/>
            <a:ext cx="1146182"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FFFFFF"/>
                </a:solidFill>
              </a:rPr>
              <a:t>Demand for energy </a:t>
            </a:r>
            <a:endParaRPr lang="en-US" sz="1400" b="1" dirty="0">
              <a:solidFill>
                <a:srgbClr val="FFFFFF"/>
              </a:solidFill>
            </a:endParaRPr>
          </a:p>
        </p:txBody>
      </p:sp>
      <p:sp>
        <p:nvSpPr>
          <p:cNvPr id="74" name="Rectangle 6"/>
          <p:cNvSpPr txBox="1">
            <a:spLocks/>
          </p:cNvSpPr>
          <p:nvPr>
            <p:custDataLst>
              <p:tags r:id="rId23"/>
            </p:custDataLst>
          </p:nvPr>
        </p:nvSpPr>
        <p:spPr>
          <a:xfrm>
            <a:off x="2210769" y="4937015"/>
            <a:ext cx="98612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FFFFFF"/>
                </a:solidFill>
              </a:rPr>
              <a:t>Other</a:t>
            </a:r>
            <a:endParaRPr lang="en-US" sz="1400" b="1" dirty="0">
              <a:solidFill>
                <a:srgbClr val="FFFFFF"/>
              </a:solidFill>
            </a:endParaRPr>
          </a:p>
        </p:txBody>
      </p:sp>
      <p:sp>
        <p:nvSpPr>
          <p:cNvPr id="89" name="Rectangle 88"/>
          <p:cNvSpPr>
            <a:spLocks/>
          </p:cNvSpPr>
          <p:nvPr>
            <p:custDataLst>
              <p:tags r:id="rId24"/>
            </p:custDataLst>
          </p:nvPr>
        </p:nvSpPr>
        <p:spPr>
          <a:xfrm>
            <a:off x="4898147" y="1332106"/>
            <a:ext cx="614336" cy="4344654"/>
          </a:xfrm>
          <a:prstGeom prst="rect">
            <a:avLst/>
          </a:prstGeom>
          <a:gradFill flip="none" rotWithShape="1">
            <a:gsLst>
              <a:gs pos="0">
                <a:schemeClr val="bg1"/>
              </a:gs>
              <a:gs pos="100000">
                <a:schemeClr val="accent6">
                  <a:lumMod val="20000"/>
                  <a:lumOff val="8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spcBef>
                <a:spcPct val="0"/>
              </a:spcBef>
              <a:spcAft>
                <a:spcPct val="0"/>
              </a:spcAft>
            </a:pPr>
            <a:endParaRPr lang="en-US" sz="1400" dirty="0" err="1">
              <a:solidFill>
                <a:srgbClr val="000000"/>
              </a:solidFill>
            </a:endParaRPr>
          </a:p>
        </p:txBody>
      </p:sp>
      <p:sp>
        <p:nvSpPr>
          <p:cNvPr id="77" name="Rectangle 76"/>
          <p:cNvSpPr>
            <a:spLocks noChangeArrowheads="1"/>
          </p:cNvSpPr>
          <p:nvPr>
            <p:custDataLst>
              <p:tags r:id="rId25"/>
            </p:custDataLst>
          </p:nvPr>
        </p:nvSpPr>
        <p:spPr bwMode="auto">
          <a:xfrm>
            <a:off x="3863878" y="623594"/>
            <a:ext cx="16486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fontAlgn="base">
              <a:spcBef>
                <a:spcPct val="0"/>
              </a:spcBef>
              <a:spcAft>
                <a:spcPct val="0"/>
              </a:spcAft>
            </a:pPr>
            <a:r>
              <a:rPr lang="en-US" sz="1400" b="1" dirty="0">
                <a:solidFill>
                  <a:srgbClr val="046435"/>
                </a:solidFill>
              </a:rPr>
              <a:t>Direct</a:t>
            </a:r>
          </a:p>
          <a:p>
            <a:pPr fontAlgn="base">
              <a:spcBef>
                <a:spcPct val="0"/>
              </a:spcBef>
              <a:spcAft>
                <a:spcPct val="0"/>
              </a:spcAft>
            </a:pPr>
            <a:r>
              <a:rPr lang="en-US" sz="1400" b="1" dirty="0">
                <a:solidFill>
                  <a:srgbClr val="046435"/>
                </a:solidFill>
              </a:rPr>
              <a:t>environmental drivers</a:t>
            </a:r>
            <a:endParaRPr lang="en-US" sz="1400" dirty="0">
              <a:solidFill>
                <a:srgbClr val="046435"/>
              </a:solidFill>
              <a:cs typeface="Arial" pitchFamily="34" charset="0"/>
            </a:endParaRPr>
          </a:p>
        </p:txBody>
      </p:sp>
      <p:cxnSp>
        <p:nvCxnSpPr>
          <p:cNvPr id="84" name="Straight Connector 83"/>
          <p:cNvCxnSpPr>
            <a:cxnSpLocks/>
          </p:cNvCxnSpPr>
          <p:nvPr>
            <p:custDataLst>
              <p:tags r:id="rId26"/>
            </p:custDataLst>
          </p:nvPr>
        </p:nvCxnSpPr>
        <p:spPr>
          <a:xfrm>
            <a:off x="3859544" y="1332106"/>
            <a:ext cx="165293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custDataLst>
              <p:tags r:id="rId27"/>
            </p:custDataLst>
          </p:nvPr>
        </p:nvCxnSpPr>
        <p:spPr>
          <a:xfrm>
            <a:off x="5512483" y="1241045"/>
            <a:ext cx="7038" cy="4473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802789" y="1382331"/>
            <a:ext cx="1613602" cy="1050348"/>
            <a:chOff x="4348129" y="1799532"/>
            <a:chExt cx="1613602" cy="1050348"/>
          </a:xfrm>
        </p:grpSpPr>
        <p:sp>
          <p:nvSpPr>
            <p:cNvPr id="16" name="Rounded Rectangle 15"/>
            <p:cNvSpPr>
              <a:spLocks/>
            </p:cNvSpPr>
            <p:nvPr>
              <p:custDataLst>
                <p:tags r:id="rId67"/>
              </p:custDataLst>
            </p:nvPr>
          </p:nvSpPr>
          <p:spPr>
            <a:xfrm>
              <a:off x="4348129" y="1799532"/>
              <a:ext cx="1613602" cy="1050348"/>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40" name="Rectangle 26"/>
            <p:cNvSpPr txBox="1"/>
            <p:nvPr>
              <p:custDataLst>
                <p:tags r:id="rId68"/>
              </p:custDataLst>
            </p:nvPr>
          </p:nvSpPr>
          <p:spPr bwMode="gray">
            <a:xfrm>
              <a:off x="4439124" y="1893819"/>
              <a:ext cx="1431613" cy="861774"/>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Agriculture production processes that produce food</a:t>
              </a:r>
              <a:endParaRPr lang="en-US" sz="1400" b="1" dirty="0">
                <a:solidFill>
                  <a:srgbClr val="000000"/>
                </a:solidFill>
              </a:endParaRPr>
            </a:p>
          </p:txBody>
        </p:sp>
      </p:grpSp>
      <p:grpSp>
        <p:nvGrpSpPr>
          <p:cNvPr id="14" name="Group 13"/>
          <p:cNvGrpSpPr/>
          <p:nvPr/>
        </p:nvGrpSpPr>
        <p:grpSpPr>
          <a:xfrm>
            <a:off x="3802789" y="2483867"/>
            <a:ext cx="1613602" cy="692335"/>
            <a:chOff x="4348129" y="2693479"/>
            <a:chExt cx="1613602" cy="692335"/>
          </a:xfrm>
        </p:grpSpPr>
        <p:sp>
          <p:nvSpPr>
            <p:cNvPr id="110" name="Rounded Rectangle 109"/>
            <p:cNvSpPr>
              <a:spLocks/>
            </p:cNvSpPr>
            <p:nvPr>
              <p:custDataLst>
                <p:tags r:id="rId65"/>
              </p:custDataLst>
            </p:nvPr>
          </p:nvSpPr>
          <p:spPr>
            <a:xfrm>
              <a:off x="4348129" y="2693479"/>
              <a:ext cx="1613602" cy="692335"/>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50" name="Rectangle 26"/>
            <p:cNvSpPr txBox="1"/>
            <p:nvPr>
              <p:custDataLst>
                <p:tags r:id="rId66"/>
              </p:custDataLst>
            </p:nvPr>
          </p:nvSpPr>
          <p:spPr bwMode="gray">
            <a:xfrm>
              <a:off x="4439124" y="2824203"/>
              <a:ext cx="1431613" cy="430887"/>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Provision/use of transportation</a:t>
              </a:r>
              <a:endParaRPr lang="en-US" sz="1400" b="1" dirty="0">
                <a:solidFill>
                  <a:srgbClr val="000000"/>
                </a:solidFill>
              </a:endParaRPr>
            </a:p>
          </p:txBody>
        </p:sp>
      </p:grpSp>
      <p:grpSp>
        <p:nvGrpSpPr>
          <p:cNvPr id="10" name="Group 9"/>
          <p:cNvGrpSpPr/>
          <p:nvPr/>
        </p:nvGrpSpPr>
        <p:grpSpPr>
          <a:xfrm>
            <a:off x="3802789" y="3278907"/>
            <a:ext cx="1613602" cy="778366"/>
            <a:chOff x="4348129" y="3489629"/>
            <a:chExt cx="1613602" cy="778366"/>
          </a:xfrm>
        </p:grpSpPr>
        <p:sp>
          <p:nvSpPr>
            <p:cNvPr id="111" name="Rounded Rectangle 110"/>
            <p:cNvSpPr>
              <a:spLocks/>
            </p:cNvSpPr>
            <p:nvPr>
              <p:custDataLst>
                <p:tags r:id="rId63"/>
              </p:custDataLst>
            </p:nvPr>
          </p:nvSpPr>
          <p:spPr>
            <a:xfrm>
              <a:off x="4348129" y="3489629"/>
              <a:ext cx="1613602" cy="778366"/>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54" name="Rectangle 26"/>
            <p:cNvSpPr txBox="1"/>
            <p:nvPr>
              <p:custDataLst>
                <p:tags r:id="rId64"/>
              </p:custDataLst>
            </p:nvPr>
          </p:nvSpPr>
          <p:spPr bwMode="gray">
            <a:xfrm>
              <a:off x="4439124" y="3577881"/>
              <a:ext cx="1522607" cy="646331"/>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Construction &amp; use of buildings &amp; other infrastructure</a:t>
              </a:r>
              <a:endParaRPr lang="en-US" sz="1400" b="1" dirty="0">
                <a:solidFill>
                  <a:srgbClr val="000000"/>
                </a:solidFill>
              </a:endParaRPr>
            </a:p>
          </p:txBody>
        </p:sp>
      </p:grpSp>
      <p:grpSp>
        <p:nvGrpSpPr>
          <p:cNvPr id="4" name="Group 3"/>
          <p:cNvGrpSpPr/>
          <p:nvPr/>
        </p:nvGrpSpPr>
        <p:grpSpPr>
          <a:xfrm>
            <a:off x="3802789" y="4874156"/>
            <a:ext cx="1613602" cy="692335"/>
            <a:chOff x="4348129" y="4388808"/>
            <a:chExt cx="1613602" cy="692335"/>
          </a:xfrm>
        </p:grpSpPr>
        <p:sp>
          <p:nvSpPr>
            <p:cNvPr id="112" name="Rounded Rectangle 111"/>
            <p:cNvSpPr>
              <a:spLocks/>
            </p:cNvSpPr>
            <p:nvPr>
              <p:custDataLst>
                <p:tags r:id="rId61"/>
              </p:custDataLst>
            </p:nvPr>
          </p:nvSpPr>
          <p:spPr>
            <a:xfrm>
              <a:off x="4348129" y="4388808"/>
              <a:ext cx="1613602" cy="692335"/>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58" name="Rectangle 26"/>
            <p:cNvSpPr txBox="1"/>
            <p:nvPr>
              <p:custDataLst>
                <p:tags r:id="rId62"/>
              </p:custDataLst>
            </p:nvPr>
          </p:nvSpPr>
          <p:spPr bwMode="gray">
            <a:xfrm>
              <a:off x="4431157" y="4575737"/>
              <a:ext cx="1431613" cy="215444"/>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a:solidFill>
                    <a:srgbClr val="000000"/>
                  </a:solidFill>
                </a:rPr>
                <a:t>O</a:t>
              </a:r>
              <a:r>
                <a:rPr lang="en-US" sz="1400" b="1" dirty="0" smtClean="0">
                  <a:solidFill>
                    <a:srgbClr val="000000"/>
                  </a:solidFill>
                </a:rPr>
                <a:t>ther</a:t>
              </a:r>
              <a:endParaRPr lang="en-US" sz="1400" b="1" dirty="0">
                <a:solidFill>
                  <a:srgbClr val="000000"/>
                </a:solidFill>
              </a:endParaRPr>
            </a:p>
          </p:txBody>
        </p:sp>
      </p:grpSp>
      <p:sp>
        <p:nvSpPr>
          <p:cNvPr id="98" name="TextBox 97"/>
          <p:cNvSpPr txBox="1">
            <a:spLocks/>
          </p:cNvSpPr>
          <p:nvPr/>
        </p:nvSpPr>
        <p:spPr>
          <a:xfrm>
            <a:off x="1827080" y="6043691"/>
            <a:ext cx="3538503" cy="215444"/>
          </a:xfrm>
          <a:prstGeom prst="rect">
            <a:avLst/>
          </a:prstGeom>
          <a:noFill/>
        </p:spPr>
        <p:txBody>
          <a:bodyPr wrap="square" lIns="0" tIns="0" rIns="0" bIns="0" rtlCol="0">
            <a:spAutoFit/>
          </a:bodyPr>
          <a:lstStyle/>
          <a:p>
            <a:pPr algn="ctr" fontAlgn="base">
              <a:spcBef>
                <a:spcPct val="0"/>
              </a:spcBef>
              <a:spcAft>
                <a:spcPct val="0"/>
              </a:spcAft>
            </a:pPr>
            <a:r>
              <a:rPr lang="en-US" sz="1400" b="1" dirty="0" smtClean="0">
                <a:solidFill>
                  <a:srgbClr val="000000"/>
                </a:solidFill>
              </a:rPr>
              <a:t>Driver interventions</a:t>
            </a:r>
            <a:endParaRPr lang="en-US" sz="1400" b="1" dirty="0">
              <a:solidFill>
                <a:srgbClr val="000000"/>
              </a:solidFill>
            </a:endParaRPr>
          </a:p>
        </p:txBody>
      </p:sp>
      <p:sp>
        <p:nvSpPr>
          <p:cNvPr id="100" name="TextBox 99"/>
          <p:cNvSpPr txBox="1">
            <a:spLocks/>
          </p:cNvSpPr>
          <p:nvPr/>
        </p:nvSpPr>
        <p:spPr>
          <a:xfrm>
            <a:off x="5361732" y="6041458"/>
            <a:ext cx="2096904" cy="215444"/>
          </a:xfrm>
          <a:prstGeom prst="rect">
            <a:avLst/>
          </a:prstGeom>
          <a:noFill/>
        </p:spPr>
        <p:txBody>
          <a:bodyPr wrap="square" lIns="0" tIns="0" rIns="0" bIns="0" rtlCol="0">
            <a:spAutoFit/>
          </a:bodyPr>
          <a:lstStyle/>
          <a:p>
            <a:pPr algn="ctr" fontAlgn="base">
              <a:spcBef>
                <a:spcPct val="0"/>
              </a:spcBef>
              <a:spcAft>
                <a:spcPct val="0"/>
              </a:spcAft>
            </a:pPr>
            <a:r>
              <a:rPr lang="en-US" sz="1400" b="1" dirty="0" smtClean="0">
                <a:solidFill>
                  <a:srgbClr val="000000"/>
                </a:solidFill>
              </a:rPr>
              <a:t>Pressure interventions</a:t>
            </a:r>
            <a:endParaRPr lang="en-US" sz="1400" b="1" dirty="0">
              <a:solidFill>
                <a:srgbClr val="000000"/>
              </a:solidFill>
            </a:endParaRPr>
          </a:p>
        </p:txBody>
      </p:sp>
      <p:grpSp>
        <p:nvGrpSpPr>
          <p:cNvPr id="186379" name="Group 186378"/>
          <p:cNvGrpSpPr/>
          <p:nvPr/>
        </p:nvGrpSpPr>
        <p:grpSpPr>
          <a:xfrm>
            <a:off x="846786" y="5712721"/>
            <a:ext cx="7451979" cy="759624"/>
            <a:chOff x="739035" y="5712721"/>
            <a:chExt cx="7451979" cy="759624"/>
          </a:xfrm>
        </p:grpSpPr>
        <p:cxnSp>
          <p:nvCxnSpPr>
            <p:cNvPr id="7" name="Straight Connector 6"/>
            <p:cNvCxnSpPr/>
            <p:nvPr/>
          </p:nvCxnSpPr>
          <p:spPr>
            <a:xfrm flipH="1">
              <a:off x="8159948" y="5712721"/>
              <a:ext cx="6548" cy="759624"/>
            </a:xfrm>
            <a:prstGeom prst="line">
              <a:avLst/>
            </a:prstGeom>
            <a:ln w="69850">
              <a:solidFill>
                <a:srgbClr val="04643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39035" y="6472345"/>
              <a:ext cx="7451979" cy="0"/>
            </a:xfrm>
            <a:prstGeom prst="line">
              <a:avLst/>
            </a:prstGeom>
            <a:ln w="69850">
              <a:solidFill>
                <a:srgbClr val="046435"/>
              </a:solidFill>
            </a:ln>
          </p:spPr>
          <p:style>
            <a:lnRef idx="1">
              <a:schemeClr val="accent1"/>
            </a:lnRef>
            <a:fillRef idx="0">
              <a:schemeClr val="accent1"/>
            </a:fillRef>
            <a:effectRef idx="0">
              <a:schemeClr val="accent1"/>
            </a:effectRef>
            <a:fontRef idx="minor">
              <a:schemeClr val="tx1"/>
            </a:fontRef>
          </p:style>
        </p:cxnSp>
        <p:cxnSp>
          <p:nvCxnSpPr>
            <p:cNvPr id="186371" name="Straight Arrow Connector 186370"/>
            <p:cNvCxnSpPr/>
            <p:nvPr/>
          </p:nvCxnSpPr>
          <p:spPr>
            <a:xfrm flipV="1">
              <a:off x="739035" y="5715002"/>
              <a:ext cx="22965" cy="757343"/>
            </a:xfrm>
            <a:prstGeom prst="straightConnector1">
              <a:avLst/>
            </a:prstGeom>
            <a:ln w="76200">
              <a:solidFill>
                <a:srgbClr val="046435"/>
              </a:solidFill>
              <a:tailEnd type="arrow"/>
            </a:ln>
          </p:spPr>
          <p:style>
            <a:lnRef idx="1">
              <a:schemeClr val="accent1"/>
            </a:lnRef>
            <a:fillRef idx="0">
              <a:schemeClr val="accent1"/>
            </a:fillRef>
            <a:effectRef idx="0">
              <a:schemeClr val="accent1"/>
            </a:effectRef>
            <a:fontRef idx="minor">
              <a:schemeClr val="tx1"/>
            </a:fontRef>
          </p:style>
        </p:cxnSp>
      </p:grpSp>
      <p:sp>
        <p:nvSpPr>
          <p:cNvPr id="5" name="Rectangle 4"/>
          <p:cNvSpPr>
            <a:spLocks/>
          </p:cNvSpPr>
          <p:nvPr>
            <p:custDataLst>
              <p:tags r:id="rId28"/>
            </p:custDataLst>
          </p:nvPr>
        </p:nvSpPr>
        <p:spPr>
          <a:xfrm>
            <a:off x="1198416" y="1332106"/>
            <a:ext cx="554184" cy="4344654"/>
          </a:xfrm>
          <a:prstGeom prst="rect">
            <a:avLst/>
          </a:prstGeom>
          <a:gradFill flip="none" rotWithShape="1">
            <a:gsLst>
              <a:gs pos="0">
                <a:schemeClr val="bg1"/>
              </a:gs>
              <a:gs pos="100000">
                <a:schemeClr val="accent6">
                  <a:lumMod val="20000"/>
                  <a:lumOff val="8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spcBef>
                <a:spcPct val="0"/>
              </a:spcBef>
              <a:spcAft>
                <a:spcPct val="0"/>
              </a:spcAft>
            </a:pPr>
            <a:endParaRPr lang="en-US" sz="1400" dirty="0" err="1">
              <a:solidFill>
                <a:srgbClr val="000000"/>
              </a:solidFill>
            </a:endParaRPr>
          </a:p>
        </p:txBody>
      </p:sp>
      <p:grpSp>
        <p:nvGrpSpPr>
          <p:cNvPr id="11" name="Group 10"/>
          <p:cNvGrpSpPr/>
          <p:nvPr>
            <p:custDataLst>
              <p:tags r:id="rId29"/>
            </p:custDataLst>
          </p:nvPr>
        </p:nvGrpSpPr>
        <p:grpSpPr>
          <a:xfrm>
            <a:off x="159272" y="3050128"/>
            <a:ext cx="1316235" cy="890901"/>
            <a:chOff x="158750" y="2484910"/>
            <a:chExt cx="1560513" cy="995931"/>
          </a:xfrm>
        </p:grpSpPr>
        <p:pic>
          <p:nvPicPr>
            <p:cNvPr id="186373" name="Picture 5"/>
            <p:cNvPicPr>
              <a:picLocks noChangeAspect="1" noChangeArrowheads="1"/>
            </p:cNvPicPr>
            <p:nvPr>
              <p:custDataLst>
                <p:tags r:id="rId59"/>
              </p:custDataLst>
            </p:nvPr>
          </p:nvPicPr>
          <p:blipFill>
            <a:blip r:embed="rId81">
              <a:extLst>
                <a:ext uri="{28A0092B-C50C-407E-A947-70E740481C1C}">
                  <a14:useLocalDpi xmlns:a14="http://schemas.microsoft.com/office/drawing/2010/main" val="0"/>
                </a:ext>
              </a:extLst>
            </a:blip>
            <a:srcRect/>
            <a:stretch>
              <a:fillRect/>
            </a:stretch>
          </p:blipFill>
          <p:spPr bwMode="auto">
            <a:xfrm>
              <a:off x="158750" y="2484910"/>
              <a:ext cx="1560513" cy="9959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286"/>
            <p:cNvSpPr txBox="1">
              <a:spLocks noChangeArrowheads="1"/>
            </p:cNvSpPr>
            <p:nvPr>
              <p:custDataLst>
                <p:tags r:id="rId60"/>
              </p:custDataLst>
            </p:nvPr>
          </p:nvSpPr>
          <p:spPr bwMode="auto">
            <a:xfrm>
              <a:off x="272426" y="2742032"/>
              <a:ext cx="1324874" cy="48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46435"/>
                </a:buClr>
              </a:pPr>
              <a:r>
                <a:rPr lang="en-US" sz="1400" b="1" dirty="0" smtClean="0">
                  <a:solidFill>
                    <a:srgbClr val="000000"/>
                  </a:solidFill>
                </a:rPr>
                <a:t>Rising middle class</a:t>
              </a:r>
              <a:endParaRPr lang="en-US" sz="1400" b="1" dirty="0">
                <a:solidFill>
                  <a:srgbClr val="000000"/>
                </a:solidFill>
              </a:endParaRPr>
            </a:p>
          </p:txBody>
        </p:sp>
      </p:grpSp>
      <p:grpSp>
        <p:nvGrpSpPr>
          <p:cNvPr id="13" name="Group 12"/>
          <p:cNvGrpSpPr/>
          <p:nvPr>
            <p:custDataLst>
              <p:tags r:id="rId30"/>
            </p:custDataLst>
          </p:nvPr>
        </p:nvGrpSpPr>
        <p:grpSpPr>
          <a:xfrm>
            <a:off x="159272" y="4299275"/>
            <a:ext cx="1316235" cy="890901"/>
            <a:chOff x="158750" y="4178873"/>
            <a:chExt cx="1560513" cy="995931"/>
          </a:xfrm>
        </p:grpSpPr>
        <p:pic>
          <p:nvPicPr>
            <p:cNvPr id="94" name="Picture 5"/>
            <p:cNvPicPr>
              <a:picLocks noChangeAspect="1" noChangeArrowheads="1"/>
            </p:cNvPicPr>
            <p:nvPr>
              <p:custDataLst>
                <p:tags r:id="rId57"/>
              </p:custDataLst>
            </p:nvPr>
          </p:nvPicPr>
          <p:blipFill>
            <a:blip r:embed="rId81">
              <a:extLst>
                <a:ext uri="{28A0092B-C50C-407E-A947-70E740481C1C}">
                  <a14:useLocalDpi xmlns:a14="http://schemas.microsoft.com/office/drawing/2010/main" val="0"/>
                </a:ext>
              </a:extLst>
            </a:blip>
            <a:srcRect/>
            <a:stretch>
              <a:fillRect/>
            </a:stretch>
          </p:blipFill>
          <p:spPr bwMode="auto">
            <a:xfrm>
              <a:off x="158750" y="4178873"/>
              <a:ext cx="1560513" cy="9959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286"/>
            <p:cNvSpPr txBox="1">
              <a:spLocks noChangeArrowheads="1"/>
            </p:cNvSpPr>
            <p:nvPr>
              <p:custDataLst>
                <p:tags r:id="rId58"/>
              </p:custDataLst>
            </p:nvPr>
          </p:nvSpPr>
          <p:spPr bwMode="auto">
            <a:xfrm>
              <a:off x="272426" y="4584037"/>
              <a:ext cx="1324874" cy="24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marL="0" indent="0" defTabSz="895350" eaLnBrk="1" hangingPunct="1">
                <a:buClr>
                  <a:schemeClr val="tx2"/>
                </a:buClr>
                <a:defRPr>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fontAlgn="base">
                <a:spcBef>
                  <a:spcPct val="0"/>
                </a:spcBef>
                <a:spcAft>
                  <a:spcPct val="0"/>
                </a:spcAft>
                <a:buClr>
                  <a:srgbClr val="046435"/>
                </a:buClr>
              </a:pPr>
              <a:r>
                <a:rPr lang="en-US" sz="1400" b="1" dirty="0">
                  <a:solidFill>
                    <a:srgbClr val="000000"/>
                  </a:solidFill>
                </a:rPr>
                <a:t>Urbanization</a:t>
              </a:r>
            </a:p>
          </p:txBody>
        </p:sp>
      </p:grpSp>
      <p:sp>
        <p:nvSpPr>
          <p:cNvPr id="76" name="Rectangle 75"/>
          <p:cNvSpPr>
            <a:spLocks noChangeArrowheads="1"/>
          </p:cNvSpPr>
          <p:nvPr>
            <p:custDataLst>
              <p:tags r:id="rId31"/>
            </p:custDataLst>
          </p:nvPr>
        </p:nvSpPr>
        <p:spPr bwMode="auto">
          <a:xfrm>
            <a:off x="134491" y="623594"/>
            <a:ext cx="14245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fontAlgn="base">
              <a:spcBef>
                <a:spcPct val="0"/>
              </a:spcBef>
              <a:spcAft>
                <a:spcPct val="0"/>
              </a:spcAft>
            </a:pPr>
            <a:r>
              <a:rPr lang="en-US" sz="1400" b="1" dirty="0">
                <a:solidFill>
                  <a:srgbClr val="046435"/>
                </a:solidFill>
              </a:rPr>
              <a:t>Underlying</a:t>
            </a:r>
          </a:p>
          <a:p>
            <a:pPr fontAlgn="base">
              <a:spcBef>
                <a:spcPct val="0"/>
              </a:spcBef>
              <a:spcAft>
                <a:spcPct val="0"/>
              </a:spcAft>
            </a:pPr>
            <a:r>
              <a:rPr lang="en-US" sz="1400" b="1" dirty="0">
                <a:solidFill>
                  <a:srgbClr val="046435"/>
                </a:solidFill>
              </a:rPr>
              <a:t>socioeconomic trends</a:t>
            </a:r>
          </a:p>
        </p:txBody>
      </p:sp>
      <p:cxnSp>
        <p:nvCxnSpPr>
          <p:cNvPr id="80" name="Straight Connector 79"/>
          <p:cNvCxnSpPr>
            <a:cxnSpLocks/>
          </p:cNvCxnSpPr>
          <p:nvPr>
            <p:custDataLst>
              <p:tags r:id="rId32"/>
            </p:custDataLst>
          </p:nvPr>
        </p:nvCxnSpPr>
        <p:spPr>
          <a:xfrm>
            <a:off x="134491" y="1325999"/>
            <a:ext cx="142459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custDataLst>
              <p:tags r:id="rId33"/>
            </p:custDataLst>
          </p:nvPr>
        </p:nvCxnSpPr>
        <p:spPr>
          <a:xfrm>
            <a:off x="1752600" y="1234938"/>
            <a:ext cx="0" cy="448006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custDataLst>
              <p:tags r:id="rId34"/>
            </p:custDataLst>
          </p:nvPr>
        </p:nvGrpSpPr>
        <p:grpSpPr>
          <a:xfrm>
            <a:off x="159272" y="1800980"/>
            <a:ext cx="1316235" cy="890901"/>
            <a:chOff x="158750" y="2484910"/>
            <a:chExt cx="1560513" cy="995931"/>
          </a:xfrm>
        </p:grpSpPr>
        <p:pic>
          <p:nvPicPr>
            <p:cNvPr id="95" name="Picture 5"/>
            <p:cNvPicPr>
              <a:picLocks noChangeAspect="1" noChangeArrowheads="1"/>
            </p:cNvPicPr>
            <p:nvPr>
              <p:custDataLst>
                <p:tags r:id="rId55"/>
              </p:custDataLst>
            </p:nvPr>
          </p:nvPicPr>
          <p:blipFill>
            <a:blip r:embed="rId81">
              <a:extLst>
                <a:ext uri="{28A0092B-C50C-407E-A947-70E740481C1C}">
                  <a14:useLocalDpi xmlns:a14="http://schemas.microsoft.com/office/drawing/2010/main" val="0"/>
                </a:ext>
              </a:extLst>
            </a:blip>
            <a:srcRect/>
            <a:stretch>
              <a:fillRect/>
            </a:stretch>
          </p:blipFill>
          <p:spPr bwMode="auto">
            <a:xfrm>
              <a:off x="158750" y="2484910"/>
              <a:ext cx="1560513" cy="9959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Rectangle 286"/>
            <p:cNvSpPr txBox="1">
              <a:spLocks noChangeArrowheads="1"/>
            </p:cNvSpPr>
            <p:nvPr>
              <p:custDataLst>
                <p:tags r:id="rId56"/>
              </p:custDataLst>
            </p:nvPr>
          </p:nvSpPr>
          <p:spPr bwMode="auto">
            <a:xfrm>
              <a:off x="272426" y="2742032"/>
              <a:ext cx="1324874" cy="48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46435"/>
                </a:buClr>
              </a:pPr>
              <a:r>
                <a:rPr lang="en-US" sz="1400" b="1" dirty="0" smtClean="0">
                  <a:solidFill>
                    <a:srgbClr val="000000"/>
                  </a:solidFill>
                </a:rPr>
                <a:t>Population growth</a:t>
              </a:r>
              <a:endParaRPr lang="en-US" sz="1400" b="1" dirty="0">
                <a:solidFill>
                  <a:srgbClr val="000000"/>
                </a:solidFill>
              </a:endParaRPr>
            </a:p>
          </p:txBody>
        </p:sp>
      </p:grpSp>
      <p:sp>
        <p:nvSpPr>
          <p:cNvPr id="104" name="Chevron 103"/>
          <p:cNvSpPr/>
          <p:nvPr>
            <p:custDataLst>
              <p:tags r:id="rId35"/>
            </p:custDataLst>
          </p:nvPr>
        </p:nvSpPr>
        <p:spPr>
          <a:xfrm>
            <a:off x="1777056" y="1204010"/>
            <a:ext cx="161501" cy="243790"/>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err="1">
              <a:solidFill>
                <a:srgbClr val="000000"/>
              </a:solidFill>
            </a:endParaRPr>
          </a:p>
        </p:txBody>
      </p:sp>
      <p:cxnSp>
        <p:nvCxnSpPr>
          <p:cNvPr id="113" name="Straight Connector 112"/>
          <p:cNvCxnSpPr/>
          <p:nvPr>
            <p:custDataLst>
              <p:tags r:id="rId36"/>
            </p:custDataLst>
          </p:nvPr>
        </p:nvCxnSpPr>
        <p:spPr>
          <a:xfrm>
            <a:off x="7232221" y="1241045"/>
            <a:ext cx="34880" cy="4473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6" name="Rectangle 105"/>
          <p:cNvSpPr>
            <a:spLocks/>
          </p:cNvSpPr>
          <p:nvPr>
            <p:custDataLst>
              <p:tags r:id="rId37"/>
            </p:custDataLst>
          </p:nvPr>
        </p:nvSpPr>
        <p:spPr>
          <a:xfrm>
            <a:off x="6714900" y="1332106"/>
            <a:ext cx="517321" cy="4344654"/>
          </a:xfrm>
          <a:prstGeom prst="rect">
            <a:avLst/>
          </a:prstGeom>
          <a:gradFill flip="none" rotWithShape="1">
            <a:gsLst>
              <a:gs pos="0">
                <a:schemeClr val="bg1"/>
              </a:gs>
              <a:gs pos="100000">
                <a:schemeClr val="accent6">
                  <a:lumMod val="20000"/>
                  <a:lumOff val="8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spcBef>
                <a:spcPct val="0"/>
              </a:spcBef>
              <a:spcAft>
                <a:spcPct val="0"/>
              </a:spcAft>
            </a:pPr>
            <a:endParaRPr lang="en-US" sz="1400" dirty="0" err="1">
              <a:solidFill>
                <a:srgbClr val="000000"/>
              </a:solidFill>
            </a:endParaRPr>
          </a:p>
        </p:txBody>
      </p:sp>
      <p:sp>
        <p:nvSpPr>
          <p:cNvPr id="107" name="Rectangle 106"/>
          <p:cNvSpPr>
            <a:spLocks noChangeArrowheads="1"/>
          </p:cNvSpPr>
          <p:nvPr>
            <p:custDataLst>
              <p:tags r:id="rId38"/>
            </p:custDataLst>
          </p:nvPr>
        </p:nvSpPr>
        <p:spPr bwMode="auto">
          <a:xfrm>
            <a:off x="5786585" y="839038"/>
            <a:ext cx="160481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fontAlgn="base">
              <a:spcBef>
                <a:spcPct val="0"/>
              </a:spcBef>
              <a:spcAft>
                <a:spcPct val="0"/>
              </a:spcAft>
            </a:pPr>
            <a:r>
              <a:rPr lang="en-US" sz="1400" b="1" dirty="0">
                <a:solidFill>
                  <a:srgbClr val="046435"/>
                </a:solidFill>
              </a:rPr>
              <a:t>Environmental pressures</a:t>
            </a:r>
          </a:p>
        </p:txBody>
      </p:sp>
      <p:cxnSp>
        <p:nvCxnSpPr>
          <p:cNvPr id="109" name="Straight Connector 108"/>
          <p:cNvCxnSpPr>
            <a:cxnSpLocks/>
          </p:cNvCxnSpPr>
          <p:nvPr>
            <p:custDataLst>
              <p:tags r:id="rId39"/>
            </p:custDataLst>
          </p:nvPr>
        </p:nvCxnSpPr>
        <p:spPr>
          <a:xfrm>
            <a:off x="5840313" y="1332106"/>
            <a:ext cx="139190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5680711" y="1387628"/>
            <a:ext cx="1478374" cy="1052382"/>
            <a:chOff x="4348129" y="1740817"/>
            <a:chExt cx="1613602" cy="959590"/>
          </a:xfrm>
        </p:grpSpPr>
        <p:sp>
          <p:nvSpPr>
            <p:cNvPr id="134" name="Rounded Rectangle 133"/>
            <p:cNvSpPr>
              <a:spLocks/>
            </p:cNvSpPr>
            <p:nvPr>
              <p:custDataLst>
                <p:tags r:id="rId53"/>
              </p:custDataLst>
            </p:nvPr>
          </p:nvSpPr>
          <p:spPr>
            <a:xfrm>
              <a:off x="4348129" y="1740817"/>
              <a:ext cx="1613602" cy="959590"/>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135" name="Rectangle 26"/>
            <p:cNvSpPr txBox="1"/>
            <p:nvPr>
              <p:custDataLst>
                <p:tags r:id="rId54"/>
              </p:custDataLst>
            </p:nvPr>
          </p:nvSpPr>
          <p:spPr bwMode="gray">
            <a:xfrm>
              <a:off x="4439124" y="1873093"/>
              <a:ext cx="1431613" cy="785789"/>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Pollution e.g.,  GHG’s &amp; ozone-depleting substances</a:t>
              </a:r>
              <a:endParaRPr lang="en-US" sz="1400" b="1" dirty="0">
                <a:solidFill>
                  <a:srgbClr val="000000"/>
                </a:solidFill>
              </a:endParaRPr>
            </a:p>
          </p:txBody>
        </p:sp>
      </p:grpSp>
      <p:grpSp>
        <p:nvGrpSpPr>
          <p:cNvPr id="120" name="Group 119"/>
          <p:cNvGrpSpPr/>
          <p:nvPr/>
        </p:nvGrpSpPr>
        <p:grpSpPr>
          <a:xfrm>
            <a:off x="5680711" y="2520872"/>
            <a:ext cx="1478374" cy="625000"/>
            <a:chOff x="4348129" y="2465210"/>
            <a:chExt cx="1613602" cy="692336"/>
          </a:xfrm>
        </p:grpSpPr>
        <p:sp>
          <p:nvSpPr>
            <p:cNvPr id="132" name="Rounded Rectangle 131"/>
            <p:cNvSpPr>
              <a:spLocks/>
            </p:cNvSpPr>
            <p:nvPr>
              <p:custDataLst>
                <p:tags r:id="rId51"/>
              </p:custDataLst>
            </p:nvPr>
          </p:nvSpPr>
          <p:spPr>
            <a:xfrm>
              <a:off x="4348129" y="2465210"/>
              <a:ext cx="1613602" cy="692336"/>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133" name="Rectangle 26"/>
            <p:cNvSpPr txBox="1"/>
            <p:nvPr>
              <p:custDataLst>
                <p:tags r:id="rId52"/>
              </p:custDataLst>
            </p:nvPr>
          </p:nvSpPr>
          <p:spPr bwMode="gray">
            <a:xfrm>
              <a:off x="4439124" y="2558453"/>
              <a:ext cx="1431613" cy="477310"/>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Change in habitat and species  loss</a:t>
              </a:r>
              <a:endParaRPr lang="en-US" sz="1400" b="1" dirty="0">
                <a:solidFill>
                  <a:srgbClr val="000000"/>
                </a:solidFill>
              </a:endParaRPr>
            </a:p>
          </p:txBody>
        </p:sp>
      </p:grpSp>
      <p:grpSp>
        <p:nvGrpSpPr>
          <p:cNvPr id="122" name="Group 121"/>
          <p:cNvGrpSpPr/>
          <p:nvPr/>
        </p:nvGrpSpPr>
        <p:grpSpPr>
          <a:xfrm>
            <a:off x="5680711" y="3384787"/>
            <a:ext cx="1478374" cy="597360"/>
            <a:chOff x="4348129" y="3559086"/>
            <a:chExt cx="1613602" cy="661718"/>
          </a:xfrm>
        </p:grpSpPr>
        <p:sp>
          <p:nvSpPr>
            <p:cNvPr id="130" name="Rounded Rectangle 129"/>
            <p:cNvSpPr>
              <a:spLocks/>
            </p:cNvSpPr>
            <p:nvPr>
              <p:custDataLst>
                <p:tags r:id="rId49"/>
              </p:custDataLst>
            </p:nvPr>
          </p:nvSpPr>
          <p:spPr>
            <a:xfrm>
              <a:off x="4348129" y="3559086"/>
              <a:ext cx="1613602" cy="661718"/>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131" name="Rectangle 26"/>
            <p:cNvSpPr txBox="1"/>
            <p:nvPr>
              <p:custDataLst>
                <p:tags r:id="rId50"/>
              </p:custDataLst>
            </p:nvPr>
          </p:nvSpPr>
          <p:spPr bwMode="gray">
            <a:xfrm>
              <a:off x="4439124" y="3637026"/>
              <a:ext cx="1431613" cy="477310"/>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Introduction of invasive species</a:t>
              </a:r>
              <a:endParaRPr lang="en-US" sz="1400" b="1" dirty="0">
                <a:solidFill>
                  <a:srgbClr val="000000"/>
                </a:solidFill>
              </a:endParaRPr>
            </a:p>
          </p:txBody>
        </p:sp>
      </p:grpSp>
      <p:grpSp>
        <p:nvGrpSpPr>
          <p:cNvPr id="127" name="Group 126"/>
          <p:cNvGrpSpPr/>
          <p:nvPr/>
        </p:nvGrpSpPr>
        <p:grpSpPr>
          <a:xfrm>
            <a:off x="5684427" y="4169555"/>
            <a:ext cx="1478374" cy="595326"/>
            <a:chOff x="4348129" y="4156719"/>
            <a:chExt cx="1613602" cy="362906"/>
          </a:xfrm>
        </p:grpSpPr>
        <p:sp>
          <p:nvSpPr>
            <p:cNvPr id="128" name="Rounded Rectangle 127"/>
            <p:cNvSpPr>
              <a:spLocks/>
            </p:cNvSpPr>
            <p:nvPr>
              <p:custDataLst>
                <p:tags r:id="rId47"/>
              </p:custDataLst>
            </p:nvPr>
          </p:nvSpPr>
          <p:spPr>
            <a:xfrm>
              <a:off x="4348129" y="4156719"/>
              <a:ext cx="1613602" cy="362906"/>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129" name="Rectangle 26"/>
            <p:cNvSpPr txBox="1"/>
            <p:nvPr>
              <p:custDataLst>
                <p:tags r:id="rId48"/>
              </p:custDataLst>
            </p:nvPr>
          </p:nvSpPr>
          <p:spPr bwMode="gray">
            <a:xfrm>
              <a:off x="4404335" y="4222388"/>
              <a:ext cx="1501191" cy="262666"/>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Over exploitation and harvesting </a:t>
              </a:r>
              <a:endParaRPr lang="en-US" sz="1400" b="1" dirty="0">
                <a:solidFill>
                  <a:srgbClr val="000000"/>
                </a:solidFill>
              </a:endParaRPr>
            </a:p>
          </p:txBody>
        </p:sp>
      </p:grpSp>
      <p:sp>
        <p:nvSpPr>
          <p:cNvPr id="99" name="Pentagon 98"/>
          <p:cNvSpPr/>
          <p:nvPr/>
        </p:nvSpPr>
        <p:spPr>
          <a:xfrm rot="16200000">
            <a:off x="3495755" y="4004102"/>
            <a:ext cx="292532" cy="3778841"/>
          </a:xfrm>
          <a:prstGeom prst="homePlate">
            <a:avLst/>
          </a:prstGeom>
          <a:solidFill>
            <a:schemeClr val="tx2">
              <a:lumMod val="40000"/>
              <a:lumOff val="60000"/>
              <a:alpha val="14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a:solidFill>
                <a:srgbClr val="000000"/>
              </a:solidFill>
            </a:endParaRPr>
          </a:p>
        </p:txBody>
      </p:sp>
      <p:sp>
        <p:nvSpPr>
          <p:cNvPr id="101" name="Pentagon 100"/>
          <p:cNvSpPr/>
          <p:nvPr/>
        </p:nvSpPr>
        <p:spPr>
          <a:xfrm rot="16200000">
            <a:off x="6261167" y="5061955"/>
            <a:ext cx="279267" cy="1676400"/>
          </a:xfrm>
          <a:prstGeom prst="homePlate">
            <a:avLst/>
          </a:prstGeom>
          <a:solidFill>
            <a:schemeClr val="tx2">
              <a:lumMod val="40000"/>
              <a:lumOff val="60000"/>
              <a:alpha val="14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a:solidFill>
                <a:srgbClr val="000000"/>
              </a:solidFill>
            </a:endParaRPr>
          </a:p>
        </p:txBody>
      </p:sp>
      <p:sp>
        <p:nvSpPr>
          <p:cNvPr id="136" name="Chevron 135"/>
          <p:cNvSpPr/>
          <p:nvPr>
            <p:custDataLst>
              <p:tags r:id="rId40"/>
            </p:custDataLst>
          </p:nvPr>
        </p:nvSpPr>
        <p:spPr>
          <a:xfrm>
            <a:off x="3657600" y="1204010"/>
            <a:ext cx="161501" cy="243790"/>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err="1">
              <a:solidFill>
                <a:srgbClr val="000000"/>
              </a:solidFill>
            </a:endParaRPr>
          </a:p>
        </p:txBody>
      </p:sp>
      <p:sp>
        <p:nvSpPr>
          <p:cNvPr id="137" name="Chevron 136"/>
          <p:cNvSpPr/>
          <p:nvPr>
            <p:custDataLst>
              <p:tags r:id="rId41"/>
            </p:custDataLst>
          </p:nvPr>
        </p:nvSpPr>
        <p:spPr>
          <a:xfrm>
            <a:off x="5562600" y="1204010"/>
            <a:ext cx="161501" cy="243790"/>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err="1">
              <a:solidFill>
                <a:srgbClr val="000000"/>
              </a:solidFill>
            </a:endParaRPr>
          </a:p>
        </p:txBody>
      </p:sp>
      <p:sp>
        <p:nvSpPr>
          <p:cNvPr id="138" name="Chevron 137"/>
          <p:cNvSpPr/>
          <p:nvPr>
            <p:custDataLst>
              <p:tags r:id="rId42"/>
            </p:custDataLst>
          </p:nvPr>
        </p:nvSpPr>
        <p:spPr>
          <a:xfrm>
            <a:off x="7267101" y="1204010"/>
            <a:ext cx="161501" cy="243790"/>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err="1">
              <a:solidFill>
                <a:srgbClr val="000000"/>
              </a:solidFill>
            </a:endParaRPr>
          </a:p>
        </p:txBody>
      </p:sp>
      <p:sp>
        <p:nvSpPr>
          <p:cNvPr id="97" name="TextBox 96"/>
          <p:cNvSpPr txBox="1">
            <a:spLocks/>
          </p:cNvSpPr>
          <p:nvPr/>
        </p:nvSpPr>
        <p:spPr>
          <a:xfrm>
            <a:off x="2819400" y="6566356"/>
            <a:ext cx="3538503" cy="215444"/>
          </a:xfrm>
          <a:prstGeom prst="rect">
            <a:avLst/>
          </a:prstGeom>
          <a:noFill/>
        </p:spPr>
        <p:txBody>
          <a:bodyPr wrap="square" lIns="0" tIns="0" rIns="0" bIns="0" rtlCol="0">
            <a:spAutoFit/>
          </a:bodyPr>
          <a:lstStyle/>
          <a:p>
            <a:pPr algn="ctr" fontAlgn="base">
              <a:spcBef>
                <a:spcPct val="0"/>
              </a:spcBef>
              <a:spcAft>
                <a:spcPct val="0"/>
              </a:spcAft>
            </a:pPr>
            <a:r>
              <a:rPr lang="en-US" sz="1400" b="1" dirty="0">
                <a:solidFill>
                  <a:srgbClr val="046435"/>
                </a:solidFill>
              </a:rPr>
              <a:t>Changes in human welfare</a:t>
            </a:r>
          </a:p>
        </p:txBody>
      </p:sp>
      <p:sp>
        <p:nvSpPr>
          <p:cNvPr id="103" name="Rounded Rectangle 102"/>
          <p:cNvSpPr>
            <a:spLocks/>
          </p:cNvSpPr>
          <p:nvPr>
            <p:custDataLst>
              <p:tags r:id="rId43"/>
            </p:custDataLst>
          </p:nvPr>
        </p:nvSpPr>
        <p:spPr>
          <a:xfrm>
            <a:off x="3800641" y="4104473"/>
            <a:ext cx="1613602" cy="692335"/>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err="1">
              <a:solidFill>
                <a:srgbClr val="000000"/>
              </a:solidFill>
            </a:endParaRPr>
          </a:p>
        </p:txBody>
      </p:sp>
      <p:sp>
        <p:nvSpPr>
          <p:cNvPr id="105" name="Rectangle 26"/>
          <p:cNvSpPr txBox="1"/>
          <p:nvPr>
            <p:custDataLst>
              <p:tags r:id="rId44"/>
            </p:custDataLst>
          </p:nvPr>
        </p:nvSpPr>
        <p:spPr bwMode="gray">
          <a:xfrm>
            <a:off x="3891636" y="4235197"/>
            <a:ext cx="1431613" cy="430887"/>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Production of electricity </a:t>
            </a:r>
            <a:endParaRPr lang="en-US" sz="1400" b="1" dirty="0">
              <a:solidFill>
                <a:srgbClr val="000000"/>
              </a:solidFill>
            </a:endParaRPr>
          </a:p>
        </p:txBody>
      </p:sp>
      <p:sp>
        <p:nvSpPr>
          <p:cNvPr id="108" name="Rounded Rectangle 107"/>
          <p:cNvSpPr>
            <a:spLocks/>
          </p:cNvSpPr>
          <p:nvPr>
            <p:custDataLst>
              <p:tags r:id="rId45"/>
            </p:custDataLst>
          </p:nvPr>
        </p:nvSpPr>
        <p:spPr>
          <a:xfrm>
            <a:off x="5724100" y="4872008"/>
            <a:ext cx="1434985" cy="692335"/>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err="1">
              <a:solidFill>
                <a:srgbClr val="000000"/>
              </a:solidFill>
            </a:endParaRPr>
          </a:p>
        </p:txBody>
      </p:sp>
      <p:sp>
        <p:nvSpPr>
          <p:cNvPr id="139" name="Rectangle 26"/>
          <p:cNvSpPr txBox="1"/>
          <p:nvPr>
            <p:custDataLst>
              <p:tags r:id="rId46"/>
            </p:custDataLst>
          </p:nvPr>
        </p:nvSpPr>
        <p:spPr bwMode="gray">
          <a:xfrm>
            <a:off x="5802640" y="5058937"/>
            <a:ext cx="1431613" cy="215444"/>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a:solidFill>
                  <a:srgbClr val="000000"/>
                </a:solidFill>
              </a:rPr>
              <a:t>O</a:t>
            </a:r>
            <a:r>
              <a:rPr lang="en-US" sz="1400" b="1" dirty="0" smtClean="0">
                <a:solidFill>
                  <a:srgbClr val="000000"/>
                </a:solidFill>
              </a:rPr>
              <a:t>ther</a:t>
            </a:r>
            <a:endParaRPr lang="en-US" sz="1400" b="1" dirty="0">
              <a:solidFill>
                <a:srgbClr val="000000"/>
              </a:solidFill>
            </a:endParaRPr>
          </a:p>
        </p:txBody>
      </p:sp>
    </p:spTree>
    <p:extLst>
      <p:ext uri="{BB962C8B-B14F-4D97-AF65-F5344CB8AC3E}">
        <p14:creationId xmlns:p14="http://schemas.microsoft.com/office/powerpoint/2010/main" val="29326490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762000"/>
          </a:xfrm>
        </p:spPr>
        <p:txBody>
          <a:bodyPr>
            <a:noAutofit/>
          </a:bodyPr>
          <a:lstStyle/>
          <a:p>
            <a:r>
              <a:rPr lang="en-US" sz="3200" dirty="0">
                <a:solidFill>
                  <a:schemeClr val="tx2"/>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2. Deliver Integrated Solutions</a:t>
            </a:r>
          </a:p>
        </p:txBody>
      </p:sp>
      <p:sp>
        <p:nvSpPr>
          <p:cNvPr id="3" name="Content Placeholder 2"/>
          <p:cNvSpPr>
            <a:spLocks noGrp="1"/>
          </p:cNvSpPr>
          <p:nvPr>
            <p:ph idx="1"/>
          </p:nvPr>
        </p:nvSpPr>
        <p:spPr>
          <a:xfrm>
            <a:off x="152400" y="727816"/>
            <a:ext cx="8839200" cy="4525963"/>
          </a:xfrm>
        </p:spPr>
        <p:txBody>
          <a:bodyPr/>
          <a:lstStyle/>
          <a:p>
            <a:r>
              <a:rPr lang="en-US" dirty="0" smtClean="0"/>
              <a:t>Ex: Integrated approach programs (IAPs) in GEF-6:</a:t>
            </a:r>
          </a:p>
          <a:p>
            <a:pPr lvl="1"/>
            <a:r>
              <a:rPr lang="en-US" i="1" dirty="0" smtClean="0"/>
              <a:t>Sustainable Cities</a:t>
            </a:r>
          </a:p>
          <a:p>
            <a:pPr lvl="1"/>
            <a:r>
              <a:rPr lang="en-US" i="1" dirty="0" smtClean="0"/>
              <a:t>Deforestation out of Commodity Supply </a:t>
            </a:r>
          </a:p>
          <a:p>
            <a:pPr lvl="1"/>
            <a:r>
              <a:rPr lang="en-US" i="1" dirty="0"/>
              <a:t>Fostering Sustainability and Resilience for Food Security in Sub-Saharan Africa</a:t>
            </a:r>
          </a:p>
          <a:p>
            <a:r>
              <a:rPr lang="en-US" dirty="0" smtClean="0"/>
              <a:t>An increasing portfolio of multi-focal area projects and programs</a:t>
            </a:r>
          </a:p>
        </p:txBody>
      </p:sp>
      <p:pic>
        <p:nvPicPr>
          <p:cNvPr id="2050" name="Picture 2" descr="https://farm9.staticflickr.com/8086/8589279535_2400c1584f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6200"/>
            <a:ext cx="396240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farm9.staticflickr.com/8370/8589425137_9eb22ac1e6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86200"/>
            <a:ext cx="426720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429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90" y="152400"/>
            <a:ext cx="8229600" cy="1143000"/>
          </a:xfrm>
        </p:spPr>
        <p:txBody>
          <a:bodyPr>
            <a:normAutofit/>
          </a:bodyPr>
          <a:lstStyle/>
          <a:p>
            <a:r>
              <a:rPr lang="en-US" sz="3200" dirty="0">
                <a:solidFill>
                  <a:schemeClr val="tx2"/>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3. Enhance Resilience</a:t>
            </a:r>
          </a:p>
        </p:txBody>
      </p:sp>
      <p:sp>
        <p:nvSpPr>
          <p:cNvPr id="3" name="Content Placeholder 2"/>
          <p:cNvSpPr>
            <a:spLocks noGrp="1"/>
          </p:cNvSpPr>
          <p:nvPr>
            <p:ph idx="1"/>
          </p:nvPr>
        </p:nvSpPr>
        <p:spPr>
          <a:xfrm>
            <a:off x="304800" y="1066800"/>
            <a:ext cx="8229600" cy="4525963"/>
          </a:xfrm>
        </p:spPr>
        <p:txBody>
          <a:bodyPr/>
          <a:lstStyle/>
          <a:p>
            <a:pPr marL="0" indent="0">
              <a:buNone/>
            </a:pPr>
            <a:r>
              <a:rPr lang="en-US" dirty="0" smtClean="0"/>
              <a:t>GEF </a:t>
            </a:r>
            <a:r>
              <a:rPr lang="en-US" sz="3600" dirty="0" smtClean="0"/>
              <a:t>Adaptation</a:t>
            </a:r>
            <a:r>
              <a:rPr lang="en-US" dirty="0" smtClean="0"/>
              <a:t> Program:</a:t>
            </a:r>
          </a:p>
          <a:p>
            <a:pPr lvl="1"/>
            <a:r>
              <a:rPr lang="en-US" dirty="0" smtClean="0"/>
              <a:t>LDCF, SCCF</a:t>
            </a:r>
          </a:p>
          <a:p>
            <a:pPr lvl="1"/>
            <a:r>
              <a:rPr lang="en-US" dirty="0" smtClean="0"/>
              <a:t>124 countries worth </a:t>
            </a:r>
          </a:p>
          <a:p>
            <a:pPr marL="457200" lvl="1" indent="0">
              <a:buNone/>
            </a:pPr>
            <a:r>
              <a:rPr lang="en-US" dirty="0" smtClean="0"/>
              <a:t>US$1.2 billion</a:t>
            </a:r>
          </a:p>
        </p:txBody>
      </p:sp>
      <p:sp>
        <p:nvSpPr>
          <p:cNvPr id="4" name="Content Placeholder 3"/>
          <p:cNvSpPr>
            <a:spLocks noGrp="1"/>
          </p:cNvSpPr>
          <p:nvPr>
            <p:ph sz="half" idx="4294967295"/>
          </p:nvPr>
        </p:nvSpPr>
        <p:spPr>
          <a:xfrm>
            <a:off x="5105400" y="4191000"/>
            <a:ext cx="4038600" cy="2392363"/>
          </a:xfrm>
        </p:spPr>
        <p:txBody>
          <a:bodyPr/>
          <a:lstStyle/>
          <a:p>
            <a:pPr lvl="1"/>
            <a:r>
              <a:rPr lang="en-US" dirty="0"/>
              <a:t>National adaptation plans (NAPs)</a:t>
            </a:r>
          </a:p>
          <a:p>
            <a:pPr lvl="1"/>
            <a:r>
              <a:rPr lang="en-US" dirty="0"/>
              <a:t>Ecosystem </a:t>
            </a:r>
            <a:r>
              <a:rPr lang="en-US" dirty="0" smtClean="0"/>
              <a:t>based adaptation</a:t>
            </a:r>
            <a:endParaRPr lang="en-US" dirty="0"/>
          </a:p>
          <a:p>
            <a:endParaRPr lang="en-US" dirty="0"/>
          </a:p>
        </p:txBody>
      </p:sp>
      <p:pic>
        <p:nvPicPr>
          <p:cNvPr id="1026" name="Picture 2" descr="https://farm7.staticflickr.com/6130/5955070503_e32fe26b20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429000"/>
            <a:ext cx="3352800" cy="2307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arm7.staticflickr.com/6150/5955070357_3e5cee838b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95399"/>
            <a:ext cx="3935813" cy="257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792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normAutofit/>
          </a:bodyPr>
          <a:lstStyle/>
          <a:p>
            <a:r>
              <a:rPr lang="en-US" sz="3200" dirty="0">
                <a:solidFill>
                  <a:schemeClr val="tx2"/>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4. Ensure Complementarity in </a:t>
            </a:r>
            <a:r>
              <a:rPr lang="en-US" sz="3200" dirty="0" smtClean="0">
                <a:solidFill>
                  <a:schemeClr val="tx2"/>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Climate </a:t>
            </a:r>
            <a:r>
              <a:rPr lang="en-US" sz="3200" dirty="0">
                <a:solidFill>
                  <a:schemeClr val="tx2"/>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Finance</a:t>
            </a:r>
          </a:p>
        </p:txBody>
      </p:sp>
      <p:sp>
        <p:nvSpPr>
          <p:cNvPr id="3" name="Content Placeholder 2"/>
          <p:cNvSpPr>
            <a:spLocks noGrp="1"/>
          </p:cNvSpPr>
          <p:nvPr>
            <p:ph idx="1"/>
          </p:nvPr>
        </p:nvSpPr>
        <p:spPr>
          <a:xfrm>
            <a:off x="27709" y="1219200"/>
            <a:ext cx="8229600" cy="4525963"/>
          </a:xfrm>
        </p:spPr>
        <p:txBody>
          <a:bodyPr>
            <a:normAutofit/>
          </a:bodyPr>
          <a:lstStyle/>
          <a:p>
            <a:r>
              <a:rPr lang="en-US" dirty="0" smtClean="0"/>
              <a:t>Increasingly complex climate finance architecture</a:t>
            </a:r>
          </a:p>
          <a:p>
            <a:r>
              <a:rPr lang="en-US" dirty="0" smtClean="0"/>
              <a:t>GEF “niche”:</a:t>
            </a:r>
          </a:p>
          <a:p>
            <a:pPr lvl="1"/>
            <a:r>
              <a:rPr lang="en-US" i="1" dirty="0"/>
              <a:t>Transforming policy and regulatory environments; build institutional capacity</a:t>
            </a:r>
          </a:p>
          <a:p>
            <a:pPr lvl="1"/>
            <a:r>
              <a:rPr lang="en-US" i="1" dirty="0" smtClean="0"/>
              <a:t>Demonstrate new technology and business models</a:t>
            </a:r>
          </a:p>
          <a:p>
            <a:pPr lvl="1"/>
            <a:r>
              <a:rPr lang="en-US" i="1" dirty="0" smtClean="0"/>
              <a:t>De-risk partner investments</a:t>
            </a:r>
          </a:p>
          <a:p>
            <a:pPr lvl="1"/>
            <a:r>
              <a:rPr lang="en-US" i="1" dirty="0" smtClean="0"/>
              <a:t>Build multi-stakeholder alliances</a:t>
            </a:r>
          </a:p>
          <a:p>
            <a:pPr lvl="1"/>
            <a:endParaRPr lang="en-US" sz="3200" dirty="0" smtClean="0"/>
          </a:p>
          <a:p>
            <a:endParaRPr lang="en-US" dirty="0" smtClean="0"/>
          </a:p>
        </p:txBody>
      </p:sp>
      <p:sp>
        <p:nvSpPr>
          <p:cNvPr id="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47610" bIns="19044" numCol="1" anchor="ctr" anchorCtr="0" compatLnSpc="1">
            <a:prstTxWarp prst="textNoShape">
              <a:avLst/>
            </a:prstTxWarp>
            <a:spAutoFit/>
          </a:bodyPr>
          <a:lstStyle/>
          <a:p>
            <a:endParaRPr lang="en-US"/>
          </a:p>
        </p:txBody>
      </p:sp>
      <p:pic>
        <p:nvPicPr>
          <p:cNvPr id="14" name="Picture 2" descr="http://upload.wikimedia.org/wikipedia/commons/e/e0/Wind_power_plants_in_Xinjiang%2C_Ch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343400"/>
            <a:ext cx="3392128"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110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152400"/>
            <a:ext cx="9144000" cy="1143000"/>
          </a:xfrm>
        </p:spPr>
        <p:txBody>
          <a:bodyPr/>
          <a:lstStyle/>
          <a:p>
            <a:r>
              <a:rPr lang="en-US" dirty="0" smtClean="0"/>
              <a:t>Choosing the Right </a:t>
            </a:r>
            <a:r>
              <a:rPr lang="en-US" dirty="0"/>
              <a:t>I</a:t>
            </a:r>
            <a:r>
              <a:rPr lang="en-US" dirty="0" smtClean="0"/>
              <a:t>nfluencing Model</a:t>
            </a:r>
            <a:endParaRPr lang="en-US" dirty="0"/>
          </a:p>
        </p:txBody>
      </p:sp>
      <p:graphicFrame>
        <p:nvGraphicFramePr>
          <p:cNvPr id="5" name="Diagram 4"/>
          <p:cNvGraphicFramePr/>
          <p:nvPr>
            <p:extLst>
              <p:ext uri="{D42A27DB-BD31-4B8C-83A1-F6EECF244321}">
                <p14:modId xmlns:p14="http://schemas.microsoft.com/office/powerpoint/2010/main" val="687980397"/>
              </p:ext>
            </p:extLst>
          </p:nvPr>
        </p:nvGraphicFramePr>
        <p:xfrm>
          <a:off x="304800" y="939800"/>
          <a:ext cx="86106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6559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sz="3200" dirty="0">
                <a:solidFill>
                  <a:schemeClr val="tx2"/>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Three Key Operational Priorities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7888165"/>
              </p:ext>
            </p:extLst>
          </p:nvPr>
        </p:nvGraphicFramePr>
        <p:xfrm>
          <a:off x="0" y="1295400"/>
          <a:ext cx="6248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xplosion 2 2"/>
          <p:cNvSpPr/>
          <p:nvPr/>
        </p:nvSpPr>
        <p:spPr>
          <a:xfrm>
            <a:off x="5715000" y="1524000"/>
            <a:ext cx="3200400" cy="4114800"/>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p:cNvSpPr/>
          <p:nvPr/>
        </p:nvSpPr>
        <p:spPr>
          <a:xfrm>
            <a:off x="6172200" y="2895600"/>
            <a:ext cx="2133600" cy="1569660"/>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Underpinned</a:t>
            </a:r>
            <a: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 Focal Area Strategies</a:t>
            </a:r>
            <a:endPar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4080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FM8.Yo2oU.pthfAJi3nB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YhQNCOWxkkWieFuRdTOG9w"/>
</p:tagLst>
</file>

<file path=ppt/tags/tag101.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s9Q3YsOjOkqxiuM_IPUJz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YhQNCOWxkkWieFuRdTOG9w"/>
</p:tagLst>
</file>

<file path=ppt/tags/tag103.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s9Q3YsOjOkqxiuM_IPUJz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ioaNMFn7v0uRLvjBDX6wFQ"/>
</p:tagLst>
</file>

<file path=ppt/tags/tag105.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9OwZOBrGbkqQr3Dpdd.ui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uCezRSJfkOgNJ4kCJdMcQ"/>
</p:tagLst>
</file>

<file path=ppt/tags/tag107.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DtkduZivTkacY2tOYidSL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kBRsr.loik2M5KM6gy1Ysw"/>
</p:tagLst>
</file>

<file path=ppt/tags/tag109.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n.9AJLo2XkK7uhvJfAsxN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7pmct7M60SWxVcYdmdJq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sx9recv530ObxWS_e.hLn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BlgmmDcRQESqAmMcuvw5n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KhM_W42L5kmzF6E7dF4LZ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tzLsWUFAgEKM39PE0CD0C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sx9recv530ObxWS_e.hLn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BlgmmDcRQESqAmMcuvw5n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YhQNCOWxkkWieFuRdTOG9w"/>
</p:tagLst>
</file>

<file path=ppt/tags/tag117.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s9Q3YsOjOkqxiuM_IPUJz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ioaNMFn7v0uRLvjBDX6wFQ"/>
</p:tagLst>
</file>

<file path=ppt/tags/tag119.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9OwZOBrGbkqQr3Dpdd.ui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laixIEgdk.HOhp2wCo9T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uCezRSJfkOgNJ4kCJdMcQ"/>
</p:tagLst>
</file>

<file path=ppt/tags/tag121.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DtkduZivTkacY2tOYidSL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kBRsr.loik2M5KM6gy1Ysw"/>
</p:tagLst>
</file>

<file path=ppt/tags/tag123.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n.9AJLo2XkK7uhvJfAsxN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aZY2teRRq0iKHxKossDQ3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_pS9V2WW0kORfTsKpkLM_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FzcNaY5erkeDFkLiNlvjk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jU4_b4GSM06KBXu84.Jk1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ylplK4Tt10Co_e_E3kVGs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Ycd3OIU7PEORJ46KbznmQ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h7UF34z8KkWjP0Ld4wWAj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bXEEi5fHZEaGqxxZkKd3l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OUcsC5XqIkyXvlZtbd3WE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G9MpZ5ApEGyMFbuKAWSc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xpxb7V_70GMQbHNiQoOv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aI.EkPS6UOkm13dyiD56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SrMXmTz7U0mxMj7DqhdzF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dXdHLrUQ_kOm3ePZFZpdT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2ijnhMW5kmQ98BGMPWhM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G4K4fuz4kae.qZFLnPlZ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6lyPd2eXkyAlb7KLgFYM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g3ZFFp.X0keThvD2YU4e1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4ENzO4bsE0OPgrYlhyhCR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5jawrSMKa0K0s2P7HgR8r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7HKFiebdXkmFjsFyrtXaO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w4VSs49zD0e5oy1BC1eQV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btjOtQZQE6vsF7ljmGTG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Vt8jtvEpESGMq_Svt7_o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be9FFvslUOc7IP_g2Ve1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XUFTzJJEUeuFnn.rBenx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ewzBn3fm0UObBU8zXK3.B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HbnuQ.cdw0KIwRAQCd7rz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BblCOFh4NUactNy83EYHf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v0eGGqJXwUGzpPaOGiUYK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Ph9sKNHJLE6PhtFsXKxpj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6SgGQHJiTE.30dWszayKA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EHCicllogUOJvA5RpK1pj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aK7M9IDbn06T.jXbKu6bi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jaZ2Xak4Rkuygh0gjRfq5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yuyC5kMOSk2l4i.unYXy0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aWcrFeSvUGXhG_9DX5gb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KuuuAh6.EUa4y4VL_Kw9c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AnHxeqqHbECeFBOSbnG.k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3mPLaJRNiEOWkqnMq4B.4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j7mqIHss0SArbnfAcXi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LgSghUK4EU69UMBSFC3cU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CofAjs1Vq0yE35SRWkXbn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pA3088z6HUu75eCvjFL5w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rhbNHXeofUOynbcSiFGV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cLNYzYPmU6rziaDnZKzt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guxF23gg0qbx73sQEGAD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Q55Qriyc0CUDBsBQfvqe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1lVpfd0rRkyow9F0Cpx6p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zgZi4bSQPkWiEMLe2vWQC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JJu.E44phka9tAcvuBwCE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4C4GOy1vdUGevo3KcSQKq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2zmWZwiZv0GY0YMlnJLQ0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zgZi4bSQPkWiEMLe2vWQC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JJu.E44phka9tAcvuBwCE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AhR9gRsk0WnQY1kE_wtj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KMZ04oLXFUSVrCMyhDTDy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nbpQRIRMkawBGIDfqR4w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G24TzF8mUabOmJk3YJZQ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h7ytHpODgUCLxf9TDip95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tnU6As5dWEucPpD3afVQj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CHogWWY0Y02.c.yjCCyFwg"/>
</p:tagLst>
</file>

<file path=ppt/tags/tag64.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fOtRubB0tUaJ8i3JB8ohe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GfNWB_S.US2I5d1KDiHw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tHz3KRKnUE6b1CXViaG1kQ"/>
</p:tagLst>
</file>

<file path=ppt/tags/tag67.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g7MNucYBVUimMQROPt7oN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Lqya6AwmkunlGAOHBlpC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xP7cfv3hr06iLuLtUeeZw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65wtcznakqVrbrTSQQVH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7g0bClYoW0W5jNQofjhUk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eSqRdVqPrU.wT80H_wWit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bk1S5y6gOU2hQjadcdwzQ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qGqMtvTIx0SGZFwyuFWN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sSc9F6XaJ0eI_sSreR4oj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POOq8dj40kSfKPaQxx1DA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euSYx.Kv_k2EP9UtO6pzK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c_BNa9OOlUCqGDZ0ToOid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sHYwD6nnD0.K2fntl1Frk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4FzZoffcgk.7j8FF8CWaI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JTQTQSIpUKLh2DGLRz1qg"/>
</p:tagLst>
</file>

<file path=ppt/tags/tag80.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ogIzvSLlFEGYozAm.JwCx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G_J12REKTkmtaRCY4P2Qp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PvNzuRb6L0Ky2S4jmVflI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yXA6E74uBE2uT.ajYr6SE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GZIe9rB53EiQsS4b950.K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2obFtQDLeEaFdberQ2SvfA"/>
</p:tagLst>
</file>

<file path=ppt/tags/tag86.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KwUfpLFPrkumhxmCAuV11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hSXpjxe2p0mgTcec1J4mf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ziB98s2iD0ylcaI9K5nhA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GZIe9rB53EiQsS4b950.KA"/>
</p:tagLst>
</file>

<file path=ppt/tags/tag9.xml><?xml version="1.0" encoding="utf-8"?>
<p:tagLst xmlns:a="http://schemas.openxmlformats.org/drawingml/2006/main" xmlns:r="http://schemas.openxmlformats.org/officeDocument/2006/relationships" xmlns:p="http://schemas.openxmlformats.org/presentationml/2006/main">
  <p:tag name="RESIZE" val="Yes"/>
  <p:tag name="THINKCELLSHAPEDONOTDELETE" val="pKD.BIBX1.0CWpp_1__CBO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7908K1ANzkiW4K2ImdmGX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PvNzuRb6L0Ky2S4jmVflI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4FzZoffcgk.7j8FF8CWaIg"/>
</p:tagLst>
</file>

<file path=ppt/tags/tag93.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ogIzvSLlFEGYozAm.JwCx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G_J12REKTkmtaRCY4P2Qp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7908K1ANzkiW4K2ImdmGX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7908K1ANzkiW4K2ImdmGX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7908K1ANzkiW4K2ImdmGX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uCezRSJfkOgNJ4kCJdMcQ"/>
</p:tagLst>
</file>

<file path=ppt/tags/tag99.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DtkduZivTkacY2tOYidSLw"/>
</p:tagLst>
</file>

<file path=ppt/theme/theme1.xml><?xml version="1.0" encoding="utf-8"?>
<a:theme xmlns:a="http://schemas.openxmlformats.org/drawingml/2006/main" name="1_GEF ECW 2012 Template Engl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3358</TotalTime>
  <Words>1155</Words>
  <Application>Microsoft Office PowerPoint</Application>
  <PresentationFormat>On-screen Show (4:3)</PresentationFormat>
  <Paragraphs>161</Paragraphs>
  <Slides>12</Slides>
  <Notes>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0" baseType="lpstr">
      <vt:lpstr>ＭＳ Ｐゴシック</vt:lpstr>
      <vt:lpstr>Andes</vt:lpstr>
      <vt:lpstr>Arial</vt:lpstr>
      <vt:lpstr>Calibri</vt:lpstr>
      <vt:lpstr>Times New Roman</vt:lpstr>
      <vt:lpstr>1_GEF ECW 2012 Template English</vt:lpstr>
      <vt:lpstr>1_Office Theme</vt:lpstr>
      <vt:lpstr>think-cell Slide</vt:lpstr>
      <vt:lpstr>GEF 2020 – Strategy and GEF 6 strategic priorities</vt:lpstr>
      <vt:lpstr>Key Earth systems are near or beyond “tipping points”</vt:lpstr>
      <vt:lpstr>GEF2020 Strategy</vt:lpstr>
      <vt:lpstr>PowerPoint Presentation</vt:lpstr>
      <vt:lpstr>2. Deliver Integrated Solutions</vt:lpstr>
      <vt:lpstr>3. Enhance Resilience</vt:lpstr>
      <vt:lpstr>4. Ensure Complementarity in Climate Finance</vt:lpstr>
      <vt:lpstr>Choosing the Right Influencing Model</vt:lpstr>
      <vt:lpstr>Three Key Operational Priorities</vt:lpstr>
      <vt:lpstr>Implementing GEF-6</vt:lpstr>
      <vt:lpstr> Implementing GEF-6  </vt:lpstr>
      <vt:lpstr>Implementing GEF-6 - Use of funds (recipient countries)</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GEF Orientation Session for New Council and Alternate Members</dc:title>
  <dc:creator>wb330903</dc:creator>
  <cp:lastModifiedBy>Nicolas Alejandro Marquez Pizzanelli</cp:lastModifiedBy>
  <cp:revision>448</cp:revision>
  <cp:lastPrinted>2014-09-11T14:56:18Z</cp:lastPrinted>
  <dcterms:created xsi:type="dcterms:W3CDTF">2013-01-17T00:22:08Z</dcterms:created>
  <dcterms:modified xsi:type="dcterms:W3CDTF">2015-02-25T21:22:33Z</dcterms:modified>
</cp:coreProperties>
</file>