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1.xml" ContentType="application/vnd.openxmlformats-officedocument.presentationml.tags+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2.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5153" r:id="rId1"/>
    <p:sldMasterId id="2147485362" r:id="rId2"/>
  </p:sldMasterIdLst>
  <p:notesMasterIdLst>
    <p:notesMasterId r:id="rId14"/>
  </p:notesMasterIdLst>
  <p:handoutMasterIdLst>
    <p:handoutMasterId r:id="rId15"/>
  </p:handoutMasterIdLst>
  <p:sldIdLst>
    <p:sldId id="403" r:id="rId3"/>
    <p:sldId id="394" r:id="rId4"/>
    <p:sldId id="395" r:id="rId5"/>
    <p:sldId id="398" r:id="rId6"/>
    <p:sldId id="399" r:id="rId7"/>
    <p:sldId id="400" r:id="rId8"/>
    <p:sldId id="401" r:id="rId9"/>
    <p:sldId id="385" r:id="rId10"/>
    <p:sldId id="386" r:id="rId11"/>
    <p:sldId id="397" r:id="rId12"/>
    <p:sldId id="402" r:id="rId13"/>
  </p:sldIdLst>
  <p:sldSz cx="9144000" cy="6858000" type="screen4x3"/>
  <p:notesSz cx="6881813"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agner,Madison V" initials="WV"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006600"/>
    <a:srgbClr val="CCFFCC"/>
    <a:srgbClr val="D8D3E0"/>
    <a:srgbClr val="000099"/>
    <a:srgbClr val="007542"/>
    <a:srgbClr val="4C4C4C"/>
    <a:srgbClr val="4D59A4"/>
    <a:srgbClr val="0000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26" y="82"/>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2A2FE8-6E80-43E4-8528-4AFDA627AD44}"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66A6CF91-960A-4BD5-AE38-FB0D96B3DC00}">
      <dgm:prSet custT="1"/>
      <dgm:spPr/>
      <dgm:t>
        <a:bodyPr/>
        <a:lstStyle/>
        <a:p>
          <a:pPr rtl="0"/>
          <a:r>
            <a:rPr lang="en-US" sz="2000" dirty="0" smtClean="0"/>
            <a:t>Mobilize local and global stakeholders (national and local governments, private sectors, civil society)</a:t>
          </a:r>
          <a:endParaRPr lang="en-US" sz="2000" dirty="0"/>
        </a:p>
      </dgm:t>
    </dgm:pt>
    <dgm:pt modelId="{9A49FD56-8071-48DD-8608-A5C55F42BC72}" type="parTrans" cxnId="{48D733D5-2B91-49BA-AD96-B0D7F867AD34}">
      <dgm:prSet/>
      <dgm:spPr/>
      <dgm:t>
        <a:bodyPr/>
        <a:lstStyle/>
        <a:p>
          <a:endParaRPr lang="en-US"/>
        </a:p>
      </dgm:t>
    </dgm:pt>
    <dgm:pt modelId="{980C45BF-A7B1-4C40-91F0-D29D0D167CA1}" type="sibTrans" cxnId="{48D733D5-2B91-49BA-AD96-B0D7F867AD34}">
      <dgm:prSet/>
      <dgm:spPr/>
      <dgm:t>
        <a:bodyPr/>
        <a:lstStyle/>
        <a:p>
          <a:endParaRPr lang="en-US"/>
        </a:p>
      </dgm:t>
    </dgm:pt>
    <dgm:pt modelId="{C88A24EE-2B03-416F-A5AE-83260CDBEF48}">
      <dgm:prSet/>
      <dgm:spPr/>
      <dgm:t>
        <a:bodyPr/>
        <a:lstStyle/>
        <a:p>
          <a:pPr rtl="0"/>
          <a:r>
            <a:rPr lang="en-US" dirty="0" smtClean="0"/>
            <a:t>Improve GEF operational efficiencies</a:t>
          </a:r>
          <a:endParaRPr lang="en-US" dirty="0"/>
        </a:p>
      </dgm:t>
    </dgm:pt>
    <dgm:pt modelId="{FF8A3BFF-D159-4933-B46A-9AEAA9B8839C}" type="parTrans" cxnId="{EC6484F9-329D-4F3A-8649-6715411FF3E6}">
      <dgm:prSet/>
      <dgm:spPr/>
      <dgm:t>
        <a:bodyPr/>
        <a:lstStyle/>
        <a:p>
          <a:endParaRPr lang="en-US"/>
        </a:p>
      </dgm:t>
    </dgm:pt>
    <dgm:pt modelId="{AA30A538-1346-407C-B337-0F86022118F8}" type="sibTrans" cxnId="{EC6484F9-329D-4F3A-8649-6715411FF3E6}">
      <dgm:prSet/>
      <dgm:spPr/>
      <dgm:t>
        <a:bodyPr/>
        <a:lstStyle/>
        <a:p>
          <a:endParaRPr lang="en-US"/>
        </a:p>
      </dgm:t>
    </dgm:pt>
    <dgm:pt modelId="{F609B007-E87C-4475-8672-32A21724F8D9}">
      <dgm:prSet/>
      <dgm:spPr/>
      <dgm:t>
        <a:bodyPr/>
        <a:lstStyle/>
        <a:p>
          <a:pPr rtl="0"/>
          <a:r>
            <a:rPr lang="en-US" smtClean="0"/>
            <a:t>Strengthen Results Management</a:t>
          </a:r>
          <a:endParaRPr lang="en-US"/>
        </a:p>
      </dgm:t>
    </dgm:pt>
    <dgm:pt modelId="{A5B8A2D5-6D49-4767-8069-CA881EE55496}" type="parTrans" cxnId="{2315ED35-4FCA-41D5-B4DF-405BB0134210}">
      <dgm:prSet/>
      <dgm:spPr/>
      <dgm:t>
        <a:bodyPr/>
        <a:lstStyle/>
        <a:p>
          <a:endParaRPr lang="en-US"/>
        </a:p>
      </dgm:t>
    </dgm:pt>
    <dgm:pt modelId="{DE4D3715-C28A-45FB-B43C-494506950908}" type="sibTrans" cxnId="{2315ED35-4FCA-41D5-B4DF-405BB0134210}">
      <dgm:prSet/>
      <dgm:spPr/>
      <dgm:t>
        <a:bodyPr/>
        <a:lstStyle/>
        <a:p>
          <a:endParaRPr lang="en-US"/>
        </a:p>
      </dgm:t>
    </dgm:pt>
    <dgm:pt modelId="{11CAD879-9650-4D1F-992B-CB38FBD768BA}" type="pres">
      <dgm:prSet presAssocID="{B72A2FE8-6E80-43E4-8528-4AFDA627AD44}" presName="linearFlow" presStyleCnt="0">
        <dgm:presLayoutVars>
          <dgm:dir/>
          <dgm:resizeHandles val="exact"/>
        </dgm:presLayoutVars>
      </dgm:prSet>
      <dgm:spPr/>
      <dgm:t>
        <a:bodyPr/>
        <a:lstStyle/>
        <a:p>
          <a:endParaRPr lang="en-US"/>
        </a:p>
      </dgm:t>
    </dgm:pt>
    <dgm:pt modelId="{4E33A547-5225-4F59-B143-9091904DE096}" type="pres">
      <dgm:prSet presAssocID="{66A6CF91-960A-4BD5-AE38-FB0D96B3DC00}" presName="composite" presStyleCnt="0"/>
      <dgm:spPr/>
    </dgm:pt>
    <dgm:pt modelId="{43D4E4ED-3D06-4C63-B718-315C6F4B2743}" type="pres">
      <dgm:prSet presAssocID="{66A6CF91-960A-4BD5-AE38-FB0D96B3DC00}" presName="imgShp" presStyleLbl="fgImgPlace1" presStyleIdx="0" presStyleCnt="3"/>
      <dgm:spPr/>
    </dgm:pt>
    <dgm:pt modelId="{E13C4311-D198-4DF2-9096-044F0A25B9E5}" type="pres">
      <dgm:prSet presAssocID="{66A6CF91-960A-4BD5-AE38-FB0D96B3DC00}" presName="txShp" presStyleLbl="node1" presStyleIdx="0" presStyleCnt="3">
        <dgm:presLayoutVars>
          <dgm:bulletEnabled val="1"/>
        </dgm:presLayoutVars>
      </dgm:prSet>
      <dgm:spPr/>
      <dgm:t>
        <a:bodyPr/>
        <a:lstStyle/>
        <a:p>
          <a:endParaRPr lang="en-US"/>
        </a:p>
      </dgm:t>
    </dgm:pt>
    <dgm:pt modelId="{0318F59B-F55C-40C3-9028-3FD61C35CC08}" type="pres">
      <dgm:prSet presAssocID="{980C45BF-A7B1-4C40-91F0-D29D0D167CA1}" presName="spacing" presStyleCnt="0"/>
      <dgm:spPr/>
    </dgm:pt>
    <dgm:pt modelId="{484C861A-1B66-4FAB-8BF3-B99BCA72A77B}" type="pres">
      <dgm:prSet presAssocID="{C88A24EE-2B03-416F-A5AE-83260CDBEF48}" presName="composite" presStyleCnt="0"/>
      <dgm:spPr/>
    </dgm:pt>
    <dgm:pt modelId="{39ACE578-3913-49CD-9DEA-042F12B166A6}" type="pres">
      <dgm:prSet presAssocID="{C88A24EE-2B03-416F-A5AE-83260CDBEF48}" presName="imgShp" presStyleLbl="fgImgPlace1" presStyleIdx="1" presStyleCnt="3"/>
      <dgm:spPr/>
    </dgm:pt>
    <dgm:pt modelId="{6C908358-1386-440F-BF7D-855624C4AD45}" type="pres">
      <dgm:prSet presAssocID="{C88A24EE-2B03-416F-A5AE-83260CDBEF48}" presName="txShp" presStyleLbl="node1" presStyleIdx="1" presStyleCnt="3">
        <dgm:presLayoutVars>
          <dgm:bulletEnabled val="1"/>
        </dgm:presLayoutVars>
      </dgm:prSet>
      <dgm:spPr/>
      <dgm:t>
        <a:bodyPr/>
        <a:lstStyle/>
        <a:p>
          <a:endParaRPr lang="en-US"/>
        </a:p>
      </dgm:t>
    </dgm:pt>
    <dgm:pt modelId="{CC3D7FF7-C937-4EDD-8646-E51F20134DAB}" type="pres">
      <dgm:prSet presAssocID="{AA30A538-1346-407C-B337-0F86022118F8}" presName="spacing" presStyleCnt="0"/>
      <dgm:spPr/>
    </dgm:pt>
    <dgm:pt modelId="{783FD35E-3007-4AB5-92EE-BC386A3D9222}" type="pres">
      <dgm:prSet presAssocID="{F609B007-E87C-4475-8672-32A21724F8D9}" presName="composite" presStyleCnt="0"/>
      <dgm:spPr/>
    </dgm:pt>
    <dgm:pt modelId="{A4C43BFB-8AD7-4AFC-ACF9-FD9FD61D7F78}" type="pres">
      <dgm:prSet presAssocID="{F609B007-E87C-4475-8672-32A21724F8D9}" presName="imgShp" presStyleLbl="fgImgPlace1" presStyleIdx="2" presStyleCnt="3"/>
      <dgm:spPr/>
    </dgm:pt>
    <dgm:pt modelId="{7A71C6CE-DAA4-466A-8988-1BDE61174D61}" type="pres">
      <dgm:prSet presAssocID="{F609B007-E87C-4475-8672-32A21724F8D9}" presName="txShp" presStyleLbl="node1" presStyleIdx="2" presStyleCnt="3">
        <dgm:presLayoutVars>
          <dgm:bulletEnabled val="1"/>
        </dgm:presLayoutVars>
      </dgm:prSet>
      <dgm:spPr/>
      <dgm:t>
        <a:bodyPr/>
        <a:lstStyle/>
        <a:p>
          <a:endParaRPr lang="en-US"/>
        </a:p>
      </dgm:t>
    </dgm:pt>
  </dgm:ptLst>
  <dgm:cxnLst>
    <dgm:cxn modelId="{EC6484F9-329D-4F3A-8649-6715411FF3E6}" srcId="{B72A2FE8-6E80-43E4-8528-4AFDA627AD44}" destId="{C88A24EE-2B03-416F-A5AE-83260CDBEF48}" srcOrd="1" destOrd="0" parTransId="{FF8A3BFF-D159-4933-B46A-9AEAA9B8839C}" sibTransId="{AA30A538-1346-407C-B337-0F86022118F8}"/>
    <dgm:cxn modelId="{3311F897-AC09-4D8A-BBE9-28E1A5F8208D}" type="presOf" srcId="{B72A2FE8-6E80-43E4-8528-4AFDA627AD44}" destId="{11CAD879-9650-4D1F-992B-CB38FBD768BA}" srcOrd="0" destOrd="0" presId="urn:microsoft.com/office/officeart/2005/8/layout/vList3"/>
    <dgm:cxn modelId="{48D733D5-2B91-49BA-AD96-B0D7F867AD34}" srcId="{B72A2FE8-6E80-43E4-8528-4AFDA627AD44}" destId="{66A6CF91-960A-4BD5-AE38-FB0D96B3DC00}" srcOrd="0" destOrd="0" parTransId="{9A49FD56-8071-48DD-8608-A5C55F42BC72}" sibTransId="{980C45BF-A7B1-4C40-91F0-D29D0D167CA1}"/>
    <dgm:cxn modelId="{A1E86D79-0BEE-4E6B-A6FC-5CBED717A434}" type="presOf" srcId="{F609B007-E87C-4475-8672-32A21724F8D9}" destId="{7A71C6CE-DAA4-466A-8988-1BDE61174D61}" srcOrd="0" destOrd="0" presId="urn:microsoft.com/office/officeart/2005/8/layout/vList3"/>
    <dgm:cxn modelId="{714591FA-8423-4237-8D0A-791FDD0A1556}" type="presOf" srcId="{C88A24EE-2B03-416F-A5AE-83260CDBEF48}" destId="{6C908358-1386-440F-BF7D-855624C4AD45}" srcOrd="0" destOrd="0" presId="urn:microsoft.com/office/officeart/2005/8/layout/vList3"/>
    <dgm:cxn modelId="{2315ED35-4FCA-41D5-B4DF-405BB0134210}" srcId="{B72A2FE8-6E80-43E4-8528-4AFDA627AD44}" destId="{F609B007-E87C-4475-8672-32A21724F8D9}" srcOrd="2" destOrd="0" parTransId="{A5B8A2D5-6D49-4767-8069-CA881EE55496}" sibTransId="{DE4D3715-C28A-45FB-B43C-494506950908}"/>
    <dgm:cxn modelId="{342E117C-0644-4BE2-81FA-7152FB783837}" type="presOf" srcId="{66A6CF91-960A-4BD5-AE38-FB0D96B3DC00}" destId="{E13C4311-D198-4DF2-9096-044F0A25B9E5}" srcOrd="0" destOrd="0" presId="urn:microsoft.com/office/officeart/2005/8/layout/vList3"/>
    <dgm:cxn modelId="{5AF5FE2D-BC6C-4CF4-ACAF-3F48D84FA767}" type="presParOf" srcId="{11CAD879-9650-4D1F-992B-CB38FBD768BA}" destId="{4E33A547-5225-4F59-B143-9091904DE096}" srcOrd="0" destOrd="0" presId="urn:microsoft.com/office/officeart/2005/8/layout/vList3"/>
    <dgm:cxn modelId="{89C6DF40-D93A-4FFF-BF3E-0806F305F7C5}" type="presParOf" srcId="{4E33A547-5225-4F59-B143-9091904DE096}" destId="{43D4E4ED-3D06-4C63-B718-315C6F4B2743}" srcOrd="0" destOrd="0" presId="urn:microsoft.com/office/officeart/2005/8/layout/vList3"/>
    <dgm:cxn modelId="{1CCF5695-F05F-4EC5-8B21-F36BFF4E0613}" type="presParOf" srcId="{4E33A547-5225-4F59-B143-9091904DE096}" destId="{E13C4311-D198-4DF2-9096-044F0A25B9E5}" srcOrd="1" destOrd="0" presId="urn:microsoft.com/office/officeart/2005/8/layout/vList3"/>
    <dgm:cxn modelId="{D561B49A-D1B8-4CA6-BF9C-3FDC4AC15D34}" type="presParOf" srcId="{11CAD879-9650-4D1F-992B-CB38FBD768BA}" destId="{0318F59B-F55C-40C3-9028-3FD61C35CC08}" srcOrd="1" destOrd="0" presId="urn:microsoft.com/office/officeart/2005/8/layout/vList3"/>
    <dgm:cxn modelId="{4A33AE9D-BA7F-4EE2-895A-FC89EEE684D2}" type="presParOf" srcId="{11CAD879-9650-4D1F-992B-CB38FBD768BA}" destId="{484C861A-1B66-4FAB-8BF3-B99BCA72A77B}" srcOrd="2" destOrd="0" presId="urn:microsoft.com/office/officeart/2005/8/layout/vList3"/>
    <dgm:cxn modelId="{DF7C6354-F969-413C-9C99-F4616C403925}" type="presParOf" srcId="{484C861A-1B66-4FAB-8BF3-B99BCA72A77B}" destId="{39ACE578-3913-49CD-9DEA-042F12B166A6}" srcOrd="0" destOrd="0" presId="urn:microsoft.com/office/officeart/2005/8/layout/vList3"/>
    <dgm:cxn modelId="{72CBAE91-702E-450C-8591-B86A25E1E533}" type="presParOf" srcId="{484C861A-1B66-4FAB-8BF3-B99BCA72A77B}" destId="{6C908358-1386-440F-BF7D-855624C4AD45}" srcOrd="1" destOrd="0" presId="urn:microsoft.com/office/officeart/2005/8/layout/vList3"/>
    <dgm:cxn modelId="{5CBBBA21-E68C-4EB4-A235-8F5C93CF6CDE}" type="presParOf" srcId="{11CAD879-9650-4D1F-992B-CB38FBD768BA}" destId="{CC3D7FF7-C937-4EDD-8646-E51F20134DAB}" srcOrd="3" destOrd="0" presId="urn:microsoft.com/office/officeart/2005/8/layout/vList3"/>
    <dgm:cxn modelId="{C2A91EF2-2199-48AA-BF0D-730198DA2972}" type="presParOf" srcId="{11CAD879-9650-4D1F-992B-CB38FBD768BA}" destId="{783FD35E-3007-4AB5-92EE-BC386A3D9222}" srcOrd="4" destOrd="0" presId="urn:microsoft.com/office/officeart/2005/8/layout/vList3"/>
    <dgm:cxn modelId="{88051123-701D-4561-9898-A363F507E1D0}" type="presParOf" srcId="{783FD35E-3007-4AB5-92EE-BC386A3D9222}" destId="{A4C43BFB-8AD7-4AFC-ACF9-FD9FD61D7F78}" srcOrd="0" destOrd="0" presId="urn:microsoft.com/office/officeart/2005/8/layout/vList3"/>
    <dgm:cxn modelId="{331ACD08-8606-4C8A-BD82-AFBD83548FC2}" type="presParOf" srcId="{783FD35E-3007-4AB5-92EE-BC386A3D9222}" destId="{7A71C6CE-DAA4-466A-8988-1BDE61174D6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bwMode="auto">
          <a:xfrm>
            <a:off x="0" y="0"/>
            <a:ext cx="2984500" cy="465138"/>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lvl1pPr defTabSz="924539">
              <a:defRPr sz="1200"/>
            </a:lvl1pPr>
          </a:lstStyle>
          <a:p>
            <a:pPr>
              <a:defRPr/>
            </a:pPr>
            <a:endParaRPr lang="en-US"/>
          </a:p>
        </p:txBody>
      </p:sp>
      <p:sp>
        <p:nvSpPr>
          <p:cNvPr id="144387" name="Rectangle 3"/>
          <p:cNvSpPr>
            <a:spLocks noGrp="1" noChangeArrowheads="1"/>
          </p:cNvSpPr>
          <p:nvPr>
            <p:ph type="dt" sz="quarter" idx="1"/>
          </p:nvPr>
        </p:nvSpPr>
        <p:spPr bwMode="auto">
          <a:xfrm>
            <a:off x="3895725" y="0"/>
            <a:ext cx="2984500" cy="465138"/>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lvl1pPr algn="r" defTabSz="924539">
              <a:defRPr sz="1200"/>
            </a:lvl1pPr>
          </a:lstStyle>
          <a:p>
            <a:pPr>
              <a:defRPr/>
            </a:pPr>
            <a:endParaRPr lang="en-US"/>
          </a:p>
        </p:txBody>
      </p:sp>
      <p:sp>
        <p:nvSpPr>
          <p:cNvPr id="144388" name="Rectangle 4"/>
          <p:cNvSpPr>
            <a:spLocks noGrp="1" noChangeArrowheads="1"/>
          </p:cNvSpPr>
          <p:nvPr>
            <p:ph type="ftr" sz="quarter" idx="2"/>
          </p:nvPr>
        </p:nvSpPr>
        <p:spPr bwMode="auto">
          <a:xfrm>
            <a:off x="0" y="8829675"/>
            <a:ext cx="2984500" cy="465138"/>
          </a:xfrm>
          <a:prstGeom prst="rect">
            <a:avLst/>
          </a:prstGeom>
          <a:noFill/>
          <a:ln w="9525">
            <a:noFill/>
            <a:miter lim="800000"/>
            <a:headEnd/>
            <a:tailEnd/>
          </a:ln>
          <a:effectLst/>
        </p:spPr>
        <p:txBody>
          <a:bodyPr vert="horz" wrap="square" lIns="92539" tIns="46270" rIns="92539" bIns="46270" numCol="1" anchor="b" anchorCtr="0" compatLnSpc="1">
            <a:prstTxWarp prst="textNoShape">
              <a:avLst/>
            </a:prstTxWarp>
          </a:bodyPr>
          <a:lstStyle>
            <a:lvl1pPr defTabSz="924539">
              <a:defRPr sz="1200"/>
            </a:lvl1pPr>
          </a:lstStyle>
          <a:p>
            <a:pPr>
              <a:defRPr/>
            </a:pPr>
            <a:endParaRPr lang="en-US"/>
          </a:p>
        </p:txBody>
      </p:sp>
      <p:sp>
        <p:nvSpPr>
          <p:cNvPr id="144389" name="Rectangle 5"/>
          <p:cNvSpPr>
            <a:spLocks noGrp="1" noChangeArrowheads="1"/>
          </p:cNvSpPr>
          <p:nvPr>
            <p:ph type="sldNum" sz="quarter" idx="3"/>
          </p:nvPr>
        </p:nvSpPr>
        <p:spPr bwMode="auto">
          <a:xfrm>
            <a:off x="3895725" y="8829675"/>
            <a:ext cx="2984500" cy="465138"/>
          </a:xfrm>
          <a:prstGeom prst="rect">
            <a:avLst/>
          </a:prstGeom>
          <a:noFill/>
          <a:ln w="9525">
            <a:noFill/>
            <a:miter lim="800000"/>
            <a:headEnd/>
            <a:tailEnd/>
          </a:ln>
          <a:effectLst/>
        </p:spPr>
        <p:txBody>
          <a:bodyPr vert="horz" wrap="square" lIns="92539" tIns="46270" rIns="92539" bIns="46270" numCol="1" anchor="b" anchorCtr="0" compatLnSpc="1">
            <a:prstTxWarp prst="textNoShape">
              <a:avLst/>
            </a:prstTxWarp>
          </a:bodyPr>
          <a:lstStyle>
            <a:lvl1pPr algn="r" defTabSz="924539">
              <a:defRPr sz="1200"/>
            </a:lvl1pPr>
          </a:lstStyle>
          <a:p>
            <a:pPr>
              <a:defRPr/>
            </a:pPr>
            <a:fld id="{61FA9D57-F590-4819-82AD-8D28213D12C2}" type="slidenum">
              <a:rPr lang="en-US"/>
              <a:pPr>
                <a:defRPr/>
              </a:pPr>
              <a:t>‹#›</a:t>
            </a:fld>
            <a:endParaRPr lang="en-US"/>
          </a:p>
        </p:txBody>
      </p:sp>
    </p:spTree>
    <p:extLst>
      <p:ext uri="{BB962C8B-B14F-4D97-AF65-F5344CB8AC3E}">
        <p14:creationId xmlns:p14="http://schemas.microsoft.com/office/powerpoint/2010/main" val="1968612246"/>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84500" cy="465138"/>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lvl1pPr defTabSz="924539">
              <a:defRPr sz="1200"/>
            </a:lvl1pPr>
          </a:lstStyle>
          <a:p>
            <a:pPr>
              <a:defRPr/>
            </a:pPr>
            <a:endParaRPr lang="en-US"/>
          </a:p>
        </p:txBody>
      </p:sp>
      <p:sp>
        <p:nvSpPr>
          <p:cNvPr id="9219" name="Rectangle 3"/>
          <p:cNvSpPr>
            <a:spLocks noGrp="1" noChangeArrowheads="1"/>
          </p:cNvSpPr>
          <p:nvPr>
            <p:ph type="dt" idx="1"/>
          </p:nvPr>
        </p:nvSpPr>
        <p:spPr bwMode="auto">
          <a:xfrm>
            <a:off x="3895725" y="0"/>
            <a:ext cx="2984500" cy="465138"/>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lvl1pPr algn="r" defTabSz="924539">
              <a:defRPr sz="1200"/>
            </a:lvl1pPr>
          </a:lstStyle>
          <a:p>
            <a:pPr>
              <a:defRPr/>
            </a:pPr>
            <a:endParaRPr lang="en-US"/>
          </a:p>
        </p:txBody>
      </p:sp>
      <p:sp>
        <p:nvSpPr>
          <p:cNvPr id="11268" name="Rectangle 4"/>
          <p:cNvSpPr>
            <a:spLocks noGrp="1" noRot="1" noChangeAspect="1" noChangeArrowheads="1" noTextEdit="1"/>
          </p:cNvSpPr>
          <p:nvPr>
            <p:ph type="sldImg" idx="2"/>
          </p:nvPr>
        </p:nvSpPr>
        <p:spPr bwMode="auto">
          <a:xfrm>
            <a:off x="1116013" y="696913"/>
            <a:ext cx="4649787" cy="34877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688975" y="4414838"/>
            <a:ext cx="5503863" cy="4184650"/>
          </a:xfrm>
          <a:prstGeom prst="rect">
            <a:avLst/>
          </a:prstGeom>
          <a:noFill/>
          <a:ln w="9525">
            <a:noFill/>
            <a:miter lim="800000"/>
            <a:headEnd/>
            <a:tailEnd/>
          </a:ln>
          <a:effectLst/>
        </p:spPr>
        <p:txBody>
          <a:bodyPr vert="horz" wrap="square" lIns="92539" tIns="46270" rIns="92539" bIns="4627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829675"/>
            <a:ext cx="2984500" cy="465138"/>
          </a:xfrm>
          <a:prstGeom prst="rect">
            <a:avLst/>
          </a:prstGeom>
          <a:noFill/>
          <a:ln w="9525">
            <a:noFill/>
            <a:miter lim="800000"/>
            <a:headEnd/>
            <a:tailEnd/>
          </a:ln>
          <a:effectLst/>
        </p:spPr>
        <p:txBody>
          <a:bodyPr vert="horz" wrap="square" lIns="92539" tIns="46270" rIns="92539" bIns="46270" numCol="1" anchor="b" anchorCtr="0" compatLnSpc="1">
            <a:prstTxWarp prst="textNoShape">
              <a:avLst/>
            </a:prstTxWarp>
          </a:bodyPr>
          <a:lstStyle>
            <a:lvl1pPr defTabSz="924539">
              <a:defRPr sz="1200"/>
            </a:lvl1pPr>
          </a:lstStyle>
          <a:p>
            <a:pPr>
              <a:defRPr/>
            </a:pPr>
            <a:endParaRPr lang="en-US"/>
          </a:p>
        </p:txBody>
      </p:sp>
      <p:sp>
        <p:nvSpPr>
          <p:cNvPr id="9223" name="Rectangle 7"/>
          <p:cNvSpPr>
            <a:spLocks noGrp="1" noChangeArrowheads="1"/>
          </p:cNvSpPr>
          <p:nvPr>
            <p:ph type="sldNum" sz="quarter" idx="5"/>
          </p:nvPr>
        </p:nvSpPr>
        <p:spPr bwMode="auto">
          <a:xfrm>
            <a:off x="3895725" y="8829675"/>
            <a:ext cx="2984500" cy="465138"/>
          </a:xfrm>
          <a:prstGeom prst="rect">
            <a:avLst/>
          </a:prstGeom>
          <a:noFill/>
          <a:ln w="9525">
            <a:noFill/>
            <a:miter lim="800000"/>
            <a:headEnd/>
            <a:tailEnd/>
          </a:ln>
          <a:effectLst/>
        </p:spPr>
        <p:txBody>
          <a:bodyPr vert="horz" wrap="square" lIns="92539" tIns="46270" rIns="92539" bIns="46270" numCol="1" anchor="b" anchorCtr="0" compatLnSpc="1">
            <a:prstTxWarp prst="textNoShape">
              <a:avLst/>
            </a:prstTxWarp>
          </a:bodyPr>
          <a:lstStyle>
            <a:lvl1pPr algn="r" defTabSz="924539">
              <a:defRPr sz="1200"/>
            </a:lvl1pPr>
          </a:lstStyle>
          <a:p>
            <a:pPr>
              <a:defRPr/>
            </a:pPr>
            <a:fld id="{F77E4B2C-ADAE-430C-A9E6-5A9E00BFE248}" type="slidenum">
              <a:rPr lang="en-US"/>
              <a:pPr>
                <a:defRPr/>
              </a:pPr>
              <a:t>‹#›</a:t>
            </a:fld>
            <a:endParaRPr lang="en-US"/>
          </a:p>
        </p:txBody>
      </p:sp>
    </p:spTree>
    <p:extLst>
      <p:ext uri="{BB962C8B-B14F-4D97-AF65-F5344CB8AC3E}">
        <p14:creationId xmlns:p14="http://schemas.microsoft.com/office/powerpoint/2010/main" val="721253076"/>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Arial" charset="0"/>
        <a:ea typeface="Arial"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1386311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7907" y="4995327"/>
            <a:ext cx="5932485" cy="3939540"/>
          </a:xfrm>
        </p:spPr>
        <p:txBody>
          <a:bodyPr/>
          <a:lstStyle/>
          <a:p>
            <a:pPr defTabSz="919738">
              <a:defRPr/>
            </a:pPr>
            <a:endParaRPr lang="en-US" dirty="0"/>
          </a:p>
          <a:p>
            <a:pPr defTabSz="919738">
              <a:defRPr/>
            </a:pPr>
            <a:endParaRPr lang="en-US" dirty="0"/>
          </a:p>
          <a:p>
            <a:pPr defTabSz="919738">
              <a:defRPr/>
            </a:pPr>
            <a:r>
              <a:rPr lang="en-US" dirty="0"/>
              <a:t>I want to emphasize three points here. First, </a:t>
            </a:r>
            <a:r>
              <a:rPr lang="en-US" dirty="0" smtClean="0"/>
              <a:t>some of key earth </a:t>
            </a:r>
            <a:r>
              <a:rPr lang="en-US" dirty="0"/>
              <a:t>ecosystems are near or beyond tipping points.</a:t>
            </a:r>
          </a:p>
          <a:p>
            <a:pPr defTabSz="919738">
              <a:defRPr/>
            </a:pPr>
            <a:endParaRPr lang="en-US" dirty="0"/>
          </a:p>
          <a:p>
            <a:pPr defTabSz="919738">
              <a:defRPr/>
            </a:pPr>
            <a:r>
              <a:rPr lang="en-US" dirty="0"/>
              <a:t>Second, the GEF is operating in almost all of identified ecosystems </a:t>
            </a:r>
            <a:r>
              <a:rPr lang="en-US" dirty="0" smtClean="0"/>
              <a:t>and have mandate from </a:t>
            </a:r>
            <a:r>
              <a:rPr lang="en-US" dirty="0" err="1" smtClean="0"/>
              <a:t>MEAs.</a:t>
            </a:r>
            <a:r>
              <a:rPr lang="en-US" dirty="0" smtClean="0"/>
              <a:t> </a:t>
            </a:r>
            <a:endParaRPr lang="en-US" dirty="0"/>
          </a:p>
          <a:p>
            <a:pPr defTabSz="919738">
              <a:defRPr/>
            </a:pPr>
            <a:endParaRPr lang="en-US" dirty="0"/>
          </a:p>
          <a:p>
            <a:pPr defTabSz="919738">
              <a:defRPr/>
            </a:pPr>
            <a:r>
              <a:rPr lang="en-US" dirty="0"/>
              <a:t>Third, </a:t>
            </a:r>
            <a:r>
              <a:rPr lang="en-US" dirty="0" smtClean="0"/>
              <a:t>the GEF </a:t>
            </a:r>
            <a:r>
              <a:rPr lang="en-US" dirty="0"/>
              <a:t>is in a prime position to tackle those tipping points </a:t>
            </a:r>
            <a:r>
              <a:rPr lang="en-US" dirty="0" smtClean="0"/>
              <a:t>most effectively by adopting an integrated approach.  </a:t>
            </a:r>
          </a:p>
          <a:p>
            <a:pPr defTabSz="919738">
              <a:defRPr/>
            </a:pPr>
            <a:endParaRPr lang="en-US" dirty="0" smtClean="0"/>
          </a:p>
          <a:p>
            <a:pPr defTabSz="919738">
              <a:defRPr/>
            </a:pPr>
            <a:r>
              <a:rPr lang="en-US" dirty="0" smtClean="0"/>
              <a:t>WE</a:t>
            </a:r>
            <a:r>
              <a:rPr lang="en-US" baseline="0" dirty="0" smtClean="0"/>
              <a:t> ARE THE ONLY INSTITUTION TO BE ABLE TO ADDRESS THESE CHALLENGES IN AN INTEGRATED AND HOLISTIC APPROACH</a:t>
            </a:r>
            <a:endParaRPr lang="en-US" dirty="0"/>
          </a:p>
        </p:txBody>
      </p:sp>
      <p:sp>
        <p:nvSpPr>
          <p:cNvPr id="4" name="Slide Number Placeholder 3"/>
          <p:cNvSpPr>
            <a:spLocks noGrp="1"/>
          </p:cNvSpPr>
          <p:nvPr>
            <p:ph type="sldNum" sz="quarter" idx="10"/>
          </p:nvPr>
        </p:nvSpPr>
        <p:spPr>
          <a:xfrm>
            <a:off x="6325138" y="8928489"/>
            <a:ext cx="85255" cy="184666"/>
          </a:xfrm>
        </p:spPr>
        <p:txBody>
          <a:bodyPr/>
          <a:lstStyle/>
          <a:p>
            <a:pPr>
              <a:defRPr/>
            </a:pPr>
            <a:fld id="{3C3A632B-FBDE-46D4-BF6F-6D14421E6342}" type="slidenum">
              <a:rPr lang="en-US" smtClean="0"/>
              <a:pPr>
                <a:defRPr/>
              </a:pPr>
              <a:t>2</a:t>
            </a:fld>
            <a:endParaRPr lang="en-US" dirty="0"/>
          </a:p>
        </p:txBody>
      </p:sp>
    </p:spTree>
    <p:extLst>
      <p:ext uri="{BB962C8B-B14F-4D97-AF65-F5344CB8AC3E}">
        <p14:creationId xmlns:p14="http://schemas.microsoft.com/office/powerpoint/2010/main" val="2196976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7800" y="280988"/>
            <a:ext cx="3987800" cy="2990850"/>
          </a:xfrm>
        </p:spPr>
      </p:sp>
      <p:sp>
        <p:nvSpPr>
          <p:cNvPr id="3" name="Notes Placeholder 2"/>
          <p:cNvSpPr>
            <a:spLocks noGrp="1"/>
          </p:cNvSpPr>
          <p:nvPr>
            <p:ph type="body" idx="1"/>
          </p:nvPr>
        </p:nvSpPr>
        <p:spPr>
          <a:xfrm>
            <a:off x="93607" y="2987491"/>
            <a:ext cx="6649555" cy="5539978"/>
          </a:xfrm>
        </p:spPr>
        <p:txBody>
          <a:bodyPr/>
          <a:lstStyle/>
          <a:p>
            <a:r>
              <a:rPr lang="en-US" sz="800" b="1" i="1" dirty="0"/>
              <a:t>**This slide is animated**</a:t>
            </a:r>
          </a:p>
          <a:p>
            <a:endParaRPr lang="en-US" sz="800" i="1" dirty="0"/>
          </a:p>
          <a:p>
            <a:r>
              <a:rPr lang="en-US" sz="800" b="1" i="1" u="sng" dirty="0"/>
              <a:t>Animation 1  </a:t>
            </a:r>
          </a:p>
          <a:p>
            <a:r>
              <a:rPr lang="en-US" sz="800" dirty="0"/>
              <a:t>How we can most effectively address degradation of global environment?  Let us start with our immediate concerns; degradation of global environment. </a:t>
            </a:r>
          </a:p>
          <a:p>
            <a:endParaRPr lang="en-US" sz="800" dirty="0"/>
          </a:p>
          <a:p>
            <a:r>
              <a:rPr lang="en-US" sz="800" b="1" i="1" u="sng" dirty="0"/>
              <a:t>Animation 2</a:t>
            </a:r>
          </a:p>
          <a:p>
            <a:r>
              <a:rPr lang="en-US" sz="800" dirty="0"/>
              <a:t>In order to explore the most </a:t>
            </a:r>
            <a:r>
              <a:rPr lang="en-US" sz="800" dirty="0" err="1"/>
              <a:t>impactive</a:t>
            </a:r>
            <a:r>
              <a:rPr lang="en-US" sz="800" dirty="0"/>
              <a:t> way to address degradation, let us look at the trends behind these tipping points. </a:t>
            </a:r>
          </a:p>
          <a:p>
            <a:endParaRPr lang="en-US" sz="800" dirty="0"/>
          </a:p>
          <a:p>
            <a:r>
              <a:rPr lang="en-US" sz="800" dirty="0"/>
              <a:t>There are three mega-trends; Population growth, rising middle class, and urbanization. This will have incredible implications on global consumption and production patterns, which will go on the collision course with nature if BAU continues. </a:t>
            </a:r>
          </a:p>
          <a:p>
            <a:endParaRPr lang="en-US" sz="800" dirty="0"/>
          </a:p>
          <a:p>
            <a:r>
              <a:rPr lang="en-US" sz="800" dirty="0"/>
              <a:t>At the end of this causal chain, we know that these underlying trends result in degradation of the global environment. The question is– what happens in between?</a:t>
            </a:r>
          </a:p>
          <a:p>
            <a:pPr marL="0" lvl="1" defTabSz="920638">
              <a:defRPr/>
            </a:pPr>
            <a:endParaRPr lang="en-US" sz="800" dirty="0"/>
          </a:p>
          <a:p>
            <a:pPr marL="0" lvl="1" defTabSz="920638">
              <a:defRPr/>
            </a:pPr>
            <a:r>
              <a:rPr lang="en-US" sz="800" b="1" i="1" u="sng" dirty="0"/>
              <a:t>Animation 3</a:t>
            </a:r>
          </a:p>
          <a:p>
            <a:pPr marL="0" lvl="1" defTabSz="920638">
              <a:defRPr/>
            </a:pPr>
            <a:r>
              <a:rPr lang="en-US" sz="800" dirty="0"/>
              <a:t>First you have the drivers of environmental degradation– deriving from 3 mega-trends. How to meet doubling demand for food, transport and energy?  Specifically, agriculture, buildings, power, transportation and other sectors like oil &amp; gas contribute to unsustainable production and consumption. </a:t>
            </a:r>
          </a:p>
          <a:p>
            <a:pPr marL="0" lvl="1" defTabSz="920638">
              <a:defRPr/>
            </a:pPr>
            <a:endParaRPr lang="en-US" sz="800" dirty="0"/>
          </a:p>
          <a:p>
            <a:pPr marL="0" lvl="1" defTabSz="920638">
              <a:defRPr/>
            </a:pPr>
            <a:r>
              <a:rPr lang="en-US" sz="800" b="1" i="1" u="sng" dirty="0"/>
              <a:t>Animation 4</a:t>
            </a:r>
          </a:p>
          <a:p>
            <a:pPr marL="0" lvl="1" defTabSz="920638">
              <a:defRPr/>
            </a:pPr>
            <a:r>
              <a:rPr lang="en-US" sz="800" dirty="0"/>
              <a:t>These drivers result in direct pressures on the environment. These we are all familiar with: the </a:t>
            </a:r>
            <a:r>
              <a:rPr lang="en-US" sz="800" dirty="0" err="1"/>
              <a:t>GHG</a:t>
            </a:r>
            <a:r>
              <a:rPr lang="en-US" sz="800" dirty="0"/>
              <a:t> emissions that lead to climate change; the deforestation that leads to biodiversity loss, etc.</a:t>
            </a:r>
          </a:p>
          <a:p>
            <a:pPr marL="0" lvl="1" defTabSz="920638">
              <a:defRPr/>
            </a:pPr>
            <a:endParaRPr lang="en-US" sz="800" dirty="0"/>
          </a:p>
          <a:p>
            <a:pPr marL="0" lvl="1" defTabSz="920638">
              <a:defRPr/>
            </a:pPr>
            <a:r>
              <a:rPr lang="en-US" sz="800" dirty="0"/>
              <a:t>So as you look at the whole chain, you can see how this story plays out.  </a:t>
            </a:r>
          </a:p>
          <a:p>
            <a:pPr marL="0" lvl="1" defTabSz="920638">
              <a:defRPr/>
            </a:pPr>
            <a:endParaRPr lang="en-US" sz="800" dirty="0"/>
          </a:p>
          <a:p>
            <a:pPr marL="0" lvl="1" defTabSz="920638">
              <a:defRPr/>
            </a:pPr>
            <a:r>
              <a:rPr lang="en-US" sz="800" dirty="0"/>
              <a:t>For example, the rise of an urban, middle class is leading to higher demand for and production of beef and palm oil. This has led to loss of natural forests and draining of peat lands, more usage of chemical fertilizer and water, which affects several aspects of the global environment.</a:t>
            </a:r>
          </a:p>
          <a:p>
            <a:pPr marL="0" lvl="1" defTabSz="920638">
              <a:defRPr/>
            </a:pPr>
            <a:endParaRPr lang="en-US" sz="800" b="1" dirty="0"/>
          </a:p>
          <a:p>
            <a:pPr marL="0" lvl="1" defTabSz="920638">
              <a:defRPr/>
            </a:pPr>
            <a:r>
              <a:rPr lang="en-US" sz="800" b="1" i="1" u="sng" dirty="0"/>
              <a:t>Animation 5</a:t>
            </a:r>
          </a:p>
          <a:p>
            <a:r>
              <a:rPr lang="en-US" sz="800" dirty="0"/>
              <a:t>This science helps us narrow our focus on what is most important. I believe the </a:t>
            </a:r>
            <a:r>
              <a:rPr lang="en-US" sz="800" dirty="0" err="1"/>
              <a:t>GEF</a:t>
            </a:r>
            <a:r>
              <a:rPr lang="en-US" sz="800" dirty="0"/>
              <a:t> needs to focus on tackling drivers, not just the direct environmental pressures of degradation. There are 3 reasons. </a:t>
            </a:r>
          </a:p>
          <a:p>
            <a:endParaRPr lang="en-US" sz="800" dirty="0"/>
          </a:p>
          <a:p>
            <a:pPr defTabSz="920638">
              <a:defRPr/>
            </a:pPr>
            <a:r>
              <a:rPr lang="en-US" sz="800" b="1" dirty="0"/>
              <a:t>First of all, drivers will have more systemic impact than addressing direct environmental pressures will.</a:t>
            </a:r>
            <a:r>
              <a:rPr lang="en-US" sz="800" i="1" dirty="0"/>
              <a:t> </a:t>
            </a:r>
            <a:r>
              <a:rPr lang="en-US" sz="800" dirty="0"/>
              <a:t>“An ounce of prevention is worth a pound of cure.”  The same can be said for addressing global environmental issues. </a:t>
            </a:r>
          </a:p>
          <a:p>
            <a:pPr defTabSz="920638">
              <a:defRPr/>
            </a:pPr>
            <a:endParaRPr lang="en-US" sz="800" dirty="0"/>
          </a:p>
          <a:p>
            <a:pPr lvl="0"/>
            <a:r>
              <a:rPr lang="en-US" sz="800" b="1" dirty="0"/>
              <a:t>Secondly, drivers deliver multiple global environmental benefits at scale.</a:t>
            </a:r>
            <a:r>
              <a:rPr lang="en-US" sz="800" dirty="0"/>
              <a:t> Food production, for example, contributes to significant greenhouse gas emissions, uses large amounts of freshwater, is a major contributor to water pollution, and introduces many toxic chemicals into the environment through use of pesticides and herbicides. </a:t>
            </a:r>
          </a:p>
          <a:p>
            <a:pPr lvl="0"/>
            <a:endParaRPr lang="en-US" sz="800" b="1" dirty="0"/>
          </a:p>
          <a:p>
            <a:pPr lvl="0"/>
            <a:r>
              <a:rPr lang="en-US" sz="800" b="1" dirty="0"/>
              <a:t>Finally, drivers better position the </a:t>
            </a:r>
            <a:r>
              <a:rPr lang="en-US" sz="800" b="1" dirty="0" err="1"/>
              <a:t>GEF</a:t>
            </a:r>
            <a:r>
              <a:rPr lang="en-US" sz="800" b="1" dirty="0"/>
              <a:t> to articulate how global environmental goals contribute to broader socio-economic development goals.</a:t>
            </a:r>
            <a:r>
              <a:rPr lang="en-US" sz="800" dirty="0"/>
              <a:t> This approach is supportive of the global community’s efforts to eradicate poverty and transform economies through sustainable development as part of the Post-2015 Development Agenda. </a:t>
            </a:r>
          </a:p>
          <a:p>
            <a:pPr lvl="0"/>
            <a:endParaRPr lang="en-US" sz="800" b="1" dirty="0"/>
          </a:p>
          <a:p>
            <a:pPr lvl="0"/>
            <a:r>
              <a:rPr lang="en-US" sz="800" dirty="0"/>
              <a:t>SO YOU CAN SEE HOW IMPORTANT IT IS FOR US TO FOCUS ON THE DRIVERS IF WE HOPE TO HAVE THE IMPACT WE NEED</a:t>
            </a:r>
          </a:p>
        </p:txBody>
      </p:sp>
      <p:sp>
        <p:nvSpPr>
          <p:cNvPr id="4" name="Slide Number Placeholder 3"/>
          <p:cNvSpPr>
            <a:spLocks noGrp="1"/>
          </p:cNvSpPr>
          <p:nvPr>
            <p:ph type="sldNum" sz="quarter" idx="10"/>
          </p:nvPr>
        </p:nvSpPr>
        <p:spPr>
          <a:xfrm>
            <a:off x="6325139" y="8928491"/>
            <a:ext cx="85255" cy="184667"/>
          </a:xfrm>
        </p:spPr>
        <p:txBody>
          <a:bodyPr/>
          <a:lstStyle/>
          <a:p>
            <a:pPr>
              <a:defRPr/>
            </a:pPr>
            <a:fld id="{3C3A632B-FBDE-46D4-BF6F-6D14421E6342}" type="slidenum">
              <a:rPr lang="en-US" smtClean="0">
                <a:solidFill>
                  <a:prstClr val="black"/>
                </a:solidFill>
              </a:rPr>
              <a:pPr>
                <a:defRPr/>
              </a:pPr>
              <a:t>3</a:t>
            </a:fld>
            <a:endParaRPr lang="en-US" dirty="0">
              <a:solidFill>
                <a:prstClr val="black"/>
              </a:solidFill>
            </a:endParaRPr>
          </a:p>
        </p:txBody>
      </p:sp>
    </p:spTree>
    <p:extLst>
      <p:ext uri="{BB962C8B-B14F-4D97-AF65-F5344CB8AC3E}">
        <p14:creationId xmlns:p14="http://schemas.microsoft.com/office/powerpoint/2010/main" val="31161203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8725" y="781050"/>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BC24D0-9478-42D9-AE09-7E8D998C1D6D}" type="slidenum">
              <a:rPr lang="en-US" smtClean="0"/>
              <a:pPr/>
              <a:t>8</a:t>
            </a:fld>
            <a:endParaRPr lang="en-US" dirty="0"/>
          </a:p>
        </p:txBody>
      </p:sp>
    </p:spTree>
    <p:extLst>
      <p:ext uri="{BB962C8B-B14F-4D97-AF65-F5344CB8AC3E}">
        <p14:creationId xmlns:p14="http://schemas.microsoft.com/office/powerpoint/2010/main" val="3788225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8725" y="781050"/>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BC24D0-9478-42D9-AE09-7E8D998C1D6D}" type="slidenum">
              <a:rPr lang="en-US" smtClean="0"/>
              <a:pPr/>
              <a:t>9</a:t>
            </a:fld>
            <a:endParaRPr lang="en-US" dirty="0"/>
          </a:p>
        </p:txBody>
      </p:sp>
    </p:spTree>
    <p:extLst>
      <p:ext uri="{BB962C8B-B14F-4D97-AF65-F5344CB8AC3E}">
        <p14:creationId xmlns:p14="http://schemas.microsoft.com/office/powerpoint/2010/main" val="37882253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grpSp>
        <p:nvGrpSpPr>
          <p:cNvPr id="4" name="Group 6"/>
          <p:cNvGrpSpPr>
            <a:grpSpLocks/>
          </p:cNvGrpSpPr>
          <p:nvPr userDrawn="1"/>
        </p:nvGrpSpPr>
        <p:grpSpPr bwMode="auto">
          <a:xfrm>
            <a:off x="0" y="0"/>
            <a:ext cx="9144000" cy="1247775"/>
            <a:chOff x="0" y="0"/>
            <a:chExt cx="9144000" cy="1248156"/>
          </a:xfrm>
        </p:grpSpPr>
        <p:pic>
          <p:nvPicPr>
            <p:cNvPr id="5" name="Picture 4" descr="GEF-20-PPT-BG-blank.png"/>
            <p:cNvPicPr>
              <a:picLocks noChangeAspect="1"/>
            </p:cNvPicPr>
            <p:nvPr userDrawn="1"/>
          </p:nvPicPr>
          <p:blipFill>
            <a:blip r:embed="rId2" cstate="screen"/>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6" name="Picture 7" descr="GEF-PPT-B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124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607935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18318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9667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4391398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959773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34481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34014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87993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fld id="{A9463838-C3C5-4559-9F76-FCAEC6727CA7}" type="datetime1">
              <a:rPr lang="en-US"/>
              <a:pPr>
                <a:defRPr/>
              </a:pPr>
              <a:t>2/5/2015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fld id="{9B3DB71F-CB63-4D2F-92E5-3120CBF1081C}" type="slidenum">
              <a:rPr lang="en-US"/>
              <a:pPr>
                <a:defRPr/>
              </a:pPr>
              <a:t>‹#›</a:t>
            </a:fld>
            <a:endParaRPr lang="en-US"/>
          </a:p>
        </p:txBody>
      </p:sp>
    </p:spTree>
    <p:extLst>
      <p:ext uri="{BB962C8B-B14F-4D97-AF65-F5344CB8AC3E}">
        <p14:creationId xmlns:p14="http://schemas.microsoft.com/office/powerpoint/2010/main" val="701061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250731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7" descr="GEF-PPT-BG.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7862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Title Only Without Number">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ext uri="{D42A27DB-BD31-4B8C-83A1-F6EECF244321}">
                <p14:modId xmlns:p14="http://schemas.microsoft.com/office/powerpoint/2010/main" val="399220449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2601" name="think-cell Slide" r:id="rId4" imgW="360" imgH="360" progId="">
                  <p:embed/>
                </p:oleObj>
              </mc:Choice>
              <mc:Fallback>
                <p:oleObj name="think-cell Slide" r:id="rId4" imgW="360" imgH="360" progId="">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McK 2. Slide Title"/>
          <p:cNvSpPr>
            <a:spLocks noGrp="1"/>
          </p:cNvSpPr>
          <p:nvPr>
            <p:ph type="title"/>
          </p:nvPr>
        </p:nvSpPr>
        <p:spPr>
          <a:xfrm>
            <a:off x="121489" y="234863"/>
            <a:ext cx="8794113" cy="298327"/>
          </a:xfrm>
        </p:spPr>
        <p:txBody>
          <a:bodyPr/>
          <a:lstStyle/>
          <a:p>
            <a:r>
              <a:rPr lang="en-US" smtClean="0"/>
              <a:t>Click to edit Master title style</a:t>
            </a:r>
            <a:endParaRPr lang="en-US"/>
          </a:p>
        </p:txBody>
      </p:sp>
    </p:spTree>
    <p:extLst>
      <p:ext uri="{BB962C8B-B14F-4D97-AF65-F5344CB8AC3E}">
        <p14:creationId xmlns:p14="http://schemas.microsoft.com/office/powerpoint/2010/main" val="4075021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44170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7" Type="http://schemas.openxmlformats.org/officeDocument/2006/relationships/image" Target="../media/image4.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theme" Target="../theme/theme2.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358" r:id="rId1"/>
    <p:sldLayoutId id="2147485354" r:id="rId2"/>
    <p:sldLayoutId id="2147485355" r:id="rId3"/>
    <p:sldLayoutId id="2147485356" r:id="rId4"/>
    <p:sldLayoutId id="2147485359" r:id="rId5"/>
    <p:sldLayoutId id="2147485357" r:id="rId6"/>
    <p:sldLayoutId id="2147485360" r:id="rId7"/>
    <p:sldLayoutId id="2147485361" r:id="rId8"/>
  </p:sldLayoutIdLst>
  <p:txStyles>
    <p:titleStyle>
      <a:lvl1pPr algn="ctr" rtl="0" eaLnBrk="0" fontAlgn="base" hangingPunct="0">
        <a:spcBef>
          <a:spcPct val="0"/>
        </a:spcBef>
        <a:spcAft>
          <a:spcPct val="0"/>
        </a:spcAft>
        <a:defRPr sz="4400" b="1" kern="1200">
          <a:solidFill>
            <a:srgbClr val="1F497D"/>
          </a:solidFill>
          <a:latin typeface="+mj-lt"/>
          <a:ea typeface="ＭＳ Ｐゴシック" charset="-128"/>
          <a:cs typeface="ＭＳ Ｐゴシック" charset="-128"/>
        </a:defRPr>
      </a:lvl1pPr>
      <a:lvl2pPr algn="ctr" rtl="0" eaLnBrk="0" fontAlgn="base" hangingPunct="0">
        <a:spcBef>
          <a:spcPct val="0"/>
        </a:spcBef>
        <a:spcAft>
          <a:spcPct val="0"/>
        </a:spcAft>
        <a:defRPr sz="4400" b="1">
          <a:solidFill>
            <a:srgbClr val="1F497D"/>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sz="4400" b="1">
          <a:solidFill>
            <a:srgbClr val="1F497D"/>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sz="4400" b="1">
          <a:solidFill>
            <a:srgbClr val="1F497D"/>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sz="4400" b="1">
          <a:solidFill>
            <a:srgbClr val="1F497D"/>
          </a:solidFill>
          <a:latin typeface="Calibri" pitchFamily="34"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2890491133"/>
      </p:ext>
    </p:extLst>
  </p:cSld>
  <p:clrMap bg1="lt1" tx1="dk1" bg2="lt2" tx2="dk2" accent1="accent1" accent2="accent2" accent3="accent3" accent4="accent4" accent5="accent5" accent6="accent6" hlink="hlink" folHlink="folHlink"/>
  <p:sldLayoutIdLst>
    <p:sldLayoutId id="2147485363" r:id="rId1"/>
    <p:sldLayoutId id="2147485364" r:id="rId2"/>
    <p:sldLayoutId id="2147485365" r:id="rId3"/>
    <p:sldLayoutId id="2147485366" r:id="rId4"/>
    <p:sldLayoutId id="2147485367"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7" Type="http://schemas.openxmlformats.org/officeDocument/2006/relationships/tags" Target="../tags/tag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tags" Target="../tags/tag41.xml"/><Relationship Id="rId54" Type="http://schemas.openxmlformats.org/officeDocument/2006/relationships/tags" Target="../tags/tag54.xml"/><Relationship Id="rId1" Type="http://schemas.openxmlformats.org/officeDocument/2006/relationships/vmlDrawing" Target="../drawings/vmlDrawing2.v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notesSlide" Target="../notesSlides/notesSlide2.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slideLayout" Target="../slideLayouts/slideLayout8.xml"/><Relationship Id="rId61" Type="http://schemas.openxmlformats.org/officeDocument/2006/relationships/image" Target="../media/image6.emf"/><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60" Type="http://schemas.openxmlformats.org/officeDocument/2006/relationships/image" Target="../media/image3.emf"/><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tags" Target="../tags/tag56.xml"/><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59"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13" Type="http://schemas.openxmlformats.org/officeDocument/2006/relationships/tags" Target="../tags/tag68.xml"/><Relationship Id="rId18" Type="http://schemas.openxmlformats.org/officeDocument/2006/relationships/tags" Target="../tags/tag73.xml"/><Relationship Id="rId26" Type="http://schemas.openxmlformats.org/officeDocument/2006/relationships/tags" Target="../tags/tag81.xml"/><Relationship Id="rId39" Type="http://schemas.openxmlformats.org/officeDocument/2006/relationships/tags" Target="../tags/tag94.xml"/><Relationship Id="rId21" Type="http://schemas.openxmlformats.org/officeDocument/2006/relationships/tags" Target="../tags/tag76.xml"/><Relationship Id="rId34" Type="http://schemas.openxmlformats.org/officeDocument/2006/relationships/tags" Target="../tags/tag89.xml"/><Relationship Id="rId42" Type="http://schemas.openxmlformats.org/officeDocument/2006/relationships/tags" Target="../tags/tag97.xml"/><Relationship Id="rId47" Type="http://schemas.openxmlformats.org/officeDocument/2006/relationships/tags" Target="../tags/tag102.xml"/><Relationship Id="rId50" Type="http://schemas.openxmlformats.org/officeDocument/2006/relationships/tags" Target="../tags/tag105.xml"/><Relationship Id="rId55" Type="http://schemas.openxmlformats.org/officeDocument/2006/relationships/tags" Target="../tags/tag110.xml"/><Relationship Id="rId63" Type="http://schemas.openxmlformats.org/officeDocument/2006/relationships/tags" Target="../tags/tag118.xml"/><Relationship Id="rId68" Type="http://schemas.openxmlformats.org/officeDocument/2006/relationships/tags" Target="../tags/tag123.xml"/><Relationship Id="rId76" Type="http://schemas.openxmlformats.org/officeDocument/2006/relationships/tags" Target="../tags/tag131.xml"/><Relationship Id="rId7" Type="http://schemas.openxmlformats.org/officeDocument/2006/relationships/tags" Target="../tags/tag62.xml"/><Relationship Id="rId71" Type="http://schemas.openxmlformats.org/officeDocument/2006/relationships/tags" Target="../tags/tag126.xml"/><Relationship Id="rId2" Type="http://schemas.openxmlformats.org/officeDocument/2006/relationships/tags" Target="../tags/tag57.xml"/><Relationship Id="rId16" Type="http://schemas.openxmlformats.org/officeDocument/2006/relationships/tags" Target="../tags/tag71.xml"/><Relationship Id="rId29" Type="http://schemas.openxmlformats.org/officeDocument/2006/relationships/tags" Target="../tags/tag84.xml"/><Relationship Id="rId11" Type="http://schemas.openxmlformats.org/officeDocument/2006/relationships/tags" Target="../tags/tag66.xml"/><Relationship Id="rId24" Type="http://schemas.openxmlformats.org/officeDocument/2006/relationships/tags" Target="../tags/tag79.xml"/><Relationship Id="rId32" Type="http://schemas.openxmlformats.org/officeDocument/2006/relationships/tags" Target="../tags/tag87.xml"/><Relationship Id="rId37" Type="http://schemas.openxmlformats.org/officeDocument/2006/relationships/tags" Target="../tags/tag92.xml"/><Relationship Id="rId40" Type="http://schemas.openxmlformats.org/officeDocument/2006/relationships/tags" Target="../tags/tag95.xml"/><Relationship Id="rId45" Type="http://schemas.openxmlformats.org/officeDocument/2006/relationships/tags" Target="../tags/tag100.xml"/><Relationship Id="rId53" Type="http://schemas.openxmlformats.org/officeDocument/2006/relationships/tags" Target="../tags/tag108.xml"/><Relationship Id="rId58" Type="http://schemas.openxmlformats.org/officeDocument/2006/relationships/tags" Target="../tags/tag113.xml"/><Relationship Id="rId66" Type="http://schemas.openxmlformats.org/officeDocument/2006/relationships/tags" Target="../tags/tag121.xml"/><Relationship Id="rId74" Type="http://schemas.openxmlformats.org/officeDocument/2006/relationships/tags" Target="../tags/tag129.xml"/><Relationship Id="rId79" Type="http://schemas.openxmlformats.org/officeDocument/2006/relationships/oleObject" Target="../embeddings/oleObject3.bin"/><Relationship Id="rId5" Type="http://schemas.openxmlformats.org/officeDocument/2006/relationships/tags" Target="../tags/tag60.xml"/><Relationship Id="rId61" Type="http://schemas.openxmlformats.org/officeDocument/2006/relationships/tags" Target="../tags/tag116.xml"/><Relationship Id="rId10" Type="http://schemas.openxmlformats.org/officeDocument/2006/relationships/tags" Target="../tags/tag65.xml"/><Relationship Id="rId19" Type="http://schemas.openxmlformats.org/officeDocument/2006/relationships/tags" Target="../tags/tag74.xml"/><Relationship Id="rId31" Type="http://schemas.openxmlformats.org/officeDocument/2006/relationships/tags" Target="../tags/tag86.xml"/><Relationship Id="rId44" Type="http://schemas.openxmlformats.org/officeDocument/2006/relationships/tags" Target="../tags/tag99.xml"/><Relationship Id="rId52" Type="http://schemas.openxmlformats.org/officeDocument/2006/relationships/tags" Target="../tags/tag107.xml"/><Relationship Id="rId60" Type="http://schemas.openxmlformats.org/officeDocument/2006/relationships/tags" Target="../tags/tag115.xml"/><Relationship Id="rId65" Type="http://schemas.openxmlformats.org/officeDocument/2006/relationships/tags" Target="../tags/tag120.xml"/><Relationship Id="rId73" Type="http://schemas.openxmlformats.org/officeDocument/2006/relationships/tags" Target="../tags/tag128.xml"/><Relationship Id="rId78" Type="http://schemas.openxmlformats.org/officeDocument/2006/relationships/notesSlide" Target="../notesSlides/notesSlide3.xml"/><Relationship Id="rId81" Type="http://schemas.openxmlformats.org/officeDocument/2006/relationships/image" Target="../media/image8.png"/><Relationship Id="rId4" Type="http://schemas.openxmlformats.org/officeDocument/2006/relationships/tags" Target="../tags/tag59.xml"/><Relationship Id="rId9" Type="http://schemas.openxmlformats.org/officeDocument/2006/relationships/tags" Target="../tags/tag64.xml"/><Relationship Id="rId14" Type="http://schemas.openxmlformats.org/officeDocument/2006/relationships/tags" Target="../tags/tag69.xml"/><Relationship Id="rId22" Type="http://schemas.openxmlformats.org/officeDocument/2006/relationships/tags" Target="../tags/tag77.xml"/><Relationship Id="rId27" Type="http://schemas.openxmlformats.org/officeDocument/2006/relationships/tags" Target="../tags/tag82.xml"/><Relationship Id="rId30" Type="http://schemas.openxmlformats.org/officeDocument/2006/relationships/tags" Target="../tags/tag85.xml"/><Relationship Id="rId35" Type="http://schemas.openxmlformats.org/officeDocument/2006/relationships/tags" Target="../tags/tag90.xml"/><Relationship Id="rId43" Type="http://schemas.openxmlformats.org/officeDocument/2006/relationships/tags" Target="../tags/tag98.xml"/><Relationship Id="rId48" Type="http://schemas.openxmlformats.org/officeDocument/2006/relationships/tags" Target="../tags/tag103.xml"/><Relationship Id="rId56" Type="http://schemas.openxmlformats.org/officeDocument/2006/relationships/tags" Target="../tags/tag111.xml"/><Relationship Id="rId64" Type="http://schemas.openxmlformats.org/officeDocument/2006/relationships/tags" Target="../tags/tag119.xml"/><Relationship Id="rId69" Type="http://schemas.openxmlformats.org/officeDocument/2006/relationships/tags" Target="../tags/tag124.xml"/><Relationship Id="rId77" Type="http://schemas.openxmlformats.org/officeDocument/2006/relationships/slideLayout" Target="../slideLayouts/slideLayout4.xml"/><Relationship Id="rId8" Type="http://schemas.openxmlformats.org/officeDocument/2006/relationships/tags" Target="../tags/tag63.xml"/><Relationship Id="rId51" Type="http://schemas.openxmlformats.org/officeDocument/2006/relationships/tags" Target="../tags/tag106.xml"/><Relationship Id="rId72" Type="http://schemas.openxmlformats.org/officeDocument/2006/relationships/tags" Target="../tags/tag127.xml"/><Relationship Id="rId80" Type="http://schemas.openxmlformats.org/officeDocument/2006/relationships/image" Target="../media/image7.emf"/><Relationship Id="rId3" Type="http://schemas.openxmlformats.org/officeDocument/2006/relationships/tags" Target="../tags/tag58.xml"/><Relationship Id="rId12" Type="http://schemas.openxmlformats.org/officeDocument/2006/relationships/tags" Target="../tags/tag67.xml"/><Relationship Id="rId17" Type="http://schemas.openxmlformats.org/officeDocument/2006/relationships/tags" Target="../tags/tag72.xml"/><Relationship Id="rId25" Type="http://schemas.openxmlformats.org/officeDocument/2006/relationships/tags" Target="../tags/tag80.xml"/><Relationship Id="rId33" Type="http://schemas.openxmlformats.org/officeDocument/2006/relationships/tags" Target="../tags/tag88.xml"/><Relationship Id="rId38" Type="http://schemas.openxmlformats.org/officeDocument/2006/relationships/tags" Target="../tags/tag93.xml"/><Relationship Id="rId46" Type="http://schemas.openxmlformats.org/officeDocument/2006/relationships/tags" Target="../tags/tag101.xml"/><Relationship Id="rId59" Type="http://schemas.openxmlformats.org/officeDocument/2006/relationships/tags" Target="../tags/tag114.xml"/><Relationship Id="rId67" Type="http://schemas.openxmlformats.org/officeDocument/2006/relationships/tags" Target="../tags/tag122.xml"/><Relationship Id="rId20" Type="http://schemas.openxmlformats.org/officeDocument/2006/relationships/tags" Target="../tags/tag75.xml"/><Relationship Id="rId41" Type="http://schemas.openxmlformats.org/officeDocument/2006/relationships/tags" Target="../tags/tag96.xml"/><Relationship Id="rId54" Type="http://schemas.openxmlformats.org/officeDocument/2006/relationships/tags" Target="../tags/tag109.xml"/><Relationship Id="rId62" Type="http://schemas.openxmlformats.org/officeDocument/2006/relationships/tags" Target="../tags/tag117.xml"/><Relationship Id="rId70" Type="http://schemas.openxmlformats.org/officeDocument/2006/relationships/tags" Target="../tags/tag125.xml"/><Relationship Id="rId75" Type="http://schemas.openxmlformats.org/officeDocument/2006/relationships/tags" Target="../tags/tag130.xml"/><Relationship Id="rId1" Type="http://schemas.openxmlformats.org/officeDocument/2006/relationships/vmlDrawing" Target="../drawings/vmlDrawing3.vml"/><Relationship Id="rId6" Type="http://schemas.openxmlformats.org/officeDocument/2006/relationships/tags" Target="../tags/tag61.xml"/><Relationship Id="rId15" Type="http://schemas.openxmlformats.org/officeDocument/2006/relationships/tags" Target="../tags/tag70.xml"/><Relationship Id="rId23" Type="http://schemas.openxmlformats.org/officeDocument/2006/relationships/tags" Target="../tags/tag78.xml"/><Relationship Id="rId28" Type="http://schemas.openxmlformats.org/officeDocument/2006/relationships/tags" Target="../tags/tag83.xml"/><Relationship Id="rId36" Type="http://schemas.openxmlformats.org/officeDocument/2006/relationships/tags" Target="../tags/tag91.xml"/><Relationship Id="rId49" Type="http://schemas.openxmlformats.org/officeDocument/2006/relationships/tags" Target="../tags/tag104.xml"/><Relationship Id="rId57" Type="http://schemas.openxmlformats.org/officeDocument/2006/relationships/tags" Target="../tags/tag11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642D"/>
                </a:solidFill>
                <a:latin typeface="+mn-lt"/>
              </a:rPr>
              <a:t>GEF 2020 – </a:t>
            </a:r>
            <a:r>
              <a:rPr lang="en-US" dirty="0" smtClean="0">
                <a:solidFill>
                  <a:srgbClr val="00642D"/>
                </a:solidFill>
                <a:latin typeface="+mn-lt"/>
              </a:rPr>
              <a:t>Strategy</a:t>
            </a:r>
            <a:r>
              <a:rPr lang="en-US" dirty="0">
                <a:solidFill>
                  <a:srgbClr val="00642D"/>
                </a:solidFill>
                <a:latin typeface="+mn-lt"/>
              </a:rPr>
              <a:t/>
            </a:r>
            <a:br>
              <a:rPr lang="en-US" dirty="0">
                <a:solidFill>
                  <a:srgbClr val="00642D"/>
                </a:solidFill>
                <a:latin typeface="+mn-lt"/>
              </a:rPr>
            </a:br>
            <a:r>
              <a:rPr lang="en-US" dirty="0" smtClean="0">
                <a:solidFill>
                  <a:srgbClr val="00642D"/>
                </a:solidFill>
                <a:latin typeface="+mn-lt"/>
              </a:rPr>
              <a:t>and GEF 6 </a:t>
            </a:r>
            <a:r>
              <a:rPr lang="en-US" dirty="0">
                <a:solidFill>
                  <a:srgbClr val="00642D"/>
                </a:solidFill>
                <a:latin typeface="+mn-lt"/>
              </a:rPr>
              <a:t>strategic priorities</a:t>
            </a:r>
            <a:endParaRPr lang="en-US" dirty="0">
              <a:latin typeface="+mn-lt"/>
            </a:endParaRPr>
          </a:p>
        </p:txBody>
      </p:sp>
      <p:sp>
        <p:nvSpPr>
          <p:cNvPr id="3" name="Subtitle 2"/>
          <p:cNvSpPr>
            <a:spLocks noGrp="1"/>
          </p:cNvSpPr>
          <p:nvPr>
            <p:ph type="subTitle" idx="1"/>
          </p:nvPr>
        </p:nvSpPr>
        <p:spPr>
          <a:xfrm>
            <a:off x="1371600" y="3581400"/>
            <a:ext cx="6400800" cy="2819400"/>
          </a:xfrm>
        </p:spPr>
        <p:txBody>
          <a:bodyPr/>
          <a:lstStyle/>
          <a:p>
            <a:pPr>
              <a:lnSpc>
                <a:spcPct val="80000"/>
              </a:lnSpc>
              <a:defRPr/>
            </a:pPr>
            <a:r>
              <a:rPr lang="en-US" b="1" dirty="0" smtClean="0">
                <a:solidFill>
                  <a:schemeClr val="tx1"/>
                </a:solidFill>
                <a:latin typeface="Andes" panose="02000000000000000000" pitchFamily="50" charset="0"/>
                <a:cs typeface="Times New Roman" pitchFamily="18" charset="0"/>
              </a:rPr>
              <a:t>GEF Expanded Constituency Workshop</a:t>
            </a:r>
            <a:endParaRPr lang="en-US" b="1" dirty="0" smtClean="0">
              <a:solidFill>
                <a:srgbClr val="00642D"/>
              </a:solidFill>
              <a:latin typeface="Andes" panose="02000000000000000000" pitchFamily="50" charset="0"/>
              <a:cs typeface="Times New Roman" panose="02020603050405020304" pitchFamily="18" charset="0"/>
            </a:endParaRPr>
          </a:p>
          <a:p>
            <a:pPr>
              <a:lnSpc>
                <a:spcPct val="80000"/>
              </a:lnSpc>
              <a:defRPr/>
            </a:pPr>
            <a:endParaRPr lang="en-US" b="1" dirty="0" smtClean="0">
              <a:solidFill>
                <a:schemeClr val="tx1"/>
              </a:solidFill>
              <a:latin typeface="Andes" panose="02000000000000000000" pitchFamily="50" charset="0"/>
            </a:endParaRPr>
          </a:p>
          <a:p>
            <a:pPr>
              <a:lnSpc>
                <a:spcPct val="80000"/>
              </a:lnSpc>
              <a:defRPr/>
            </a:pPr>
            <a:r>
              <a:rPr lang="en-US" b="1" dirty="0" smtClean="0">
                <a:solidFill>
                  <a:schemeClr val="tx1"/>
                </a:solidFill>
                <a:latin typeface="Andes" panose="02000000000000000000" pitchFamily="50" charset="0"/>
                <a:cs typeface="Times New Roman" panose="02020603050405020304" pitchFamily="18" charset="0"/>
              </a:rPr>
              <a:t>Windhoek, Namibia</a:t>
            </a:r>
            <a:endParaRPr lang="en-US" dirty="0">
              <a:solidFill>
                <a:schemeClr val="tx1"/>
              </a:solidFill>
              <a:latin typeface="Andes" panose="02000000000000000000" pitchFamily="50" charset="0"/>
              <a:cs typeface="Times New Roman" pitchFamily="18" charset="0"/>
            </a:endParaRPr>
          </a:p>
          <a:p>
            <a:pPr>
              <a:lnSpc>
                <a:spcPct val="80000"/>
              </a:lnSpc>
              <a:defRPr/>
            </a:pPr>
            <a:r>
              <a:rPr lang="en-US" dirty="0" smtClean="0">
                <a:solidFill>
                  <a:schemeClr val="tx1"/>
                </a:solidFill>
                <a:latin typeface="Andes" panose="02000000000000000000" pitchFamily="50" charset="0"/>
                <a:cs typeface="Times New Roman" pitchFamily="18" charset="0"/>
              </a:rPr>
              <a:t>February 17-18, 2015</a:t>
            </a:r>
            <a:endParaRPr lang="en-US" dirty="0">
              <a:solidFill>
                <a:schemeClr val="tx1"/>
              </a:solidFill>
              <a:latin typeface="Andes" panose="02000000000000000000" pitchFamily="50" charset="0"/>
              <a:cs typeface="Times New Roman" pitchFamily="18" charset="0"/>
            </a:endParaRPr>
          </a:p>
          <a:p>
            <a:endParaRPr lang="en-US" sz="3200" dirty="0">
              <a:latin typeface="Andes" panose="02000000000000000000" pitchFamily="50" charset="0"/>
            </a:endParaRPr>
          </a:p>
        </p:txBody>
      </p:sp>
    </p:spTree>
    <p:extLst>
      <p:ext uri="{BB962C8B-B14F-4D97-AF65-F5344CB8AC3E}">
        <p14:creationId xmlns:p14="http://schemas.microsoft.com/office/powerpoint/2010/main" val="9412989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525963"/>
          </a:xfrm>
        </p:spPr>
        <p:txBody>
          <a:bodyPr/>
          <a:lstStyle/>
          <a:p>
            <a:r>
              <a:rPr lang="en-US" sz="2400" dirty="0" smtClean="0"/>
              <a:t>Through </a:t>
            </a:r>
            <a:r>
              <a:rPr lang="en-US" sz="2400" b="1" i="1" dirty="0"/>
              <a:t>strategic </a:t>
            </a:r>
            <a:r>
              <a:rPr lang="en-US" sz="2400" b="1" i="1" dirty="0" smtClean="0"/>
              <a:t>partnerships</a:t>
            </a:r>
            <a:endParaRPr lang="en-US" sz="2400" dirty="0" smtClean="0"/>
          </a:p>
          <a:p>
            <a:r>
              <a:rPr lang="en-US" sz="2400" dirty="0"/>
              <a:t>A</a:t>
            </a:r>
            <a:r>
              <a:rPr lang="en-US" sz="2400" dirty="0" smtClean="0"/>
              <a:t>ddress </a:t>
            </a:r>
            <a:r>
              <a:rPr lang="en-US" sz="2400" b="1" i="1" dirty="0"/>
              <a:t>global environmental issues</a:t>
            </a:r>
            <a:r>
              <a:rPr lang="en-US" sz="2400" dirty="0"/>
              <a:t> where </a:t>
            </a:r>
            <a:r>
              <a:rPr lang="en-US" sz="2400" dirty="0" smtClean="0"/>
              <a:t>a country </a:t>
            </a:r>
            <a:r>
              <a:rPr lang="en-US" sz="2400" dirty="0"/>
              <a:t>plays a pivotal </a:t>
            </a:r>
            <a:r>
              <a:rPr lang="en-US" sz="2400" dirty="0" smtClean="0"/>
              <a:t>role</a:t>
            </a:r>
          </a:p>
          <a:p>
            <a:r>
              <a:rPr lang="en-US" sz="2400" dirty="0"/>
              <a:t>A</a:t>
            </a:r>
            <a:r>
              <a:rPr lang="en-US" sz="2400" dirty="0" smtClean="0"/>
              <a:t>ctivities </a:t>
            </a:r>
            <a:r>
              <a:rPr lang="en-US" sz="2400" dirty="0"/>
              <a:t>that </a:t>
            </a:r>
            <a:r>
              <a:rPr lang="en-US" sz="2400" b="1" i="1" dirty="0"/>
              <a:t>cut across multiple focal areas and sectors</a:t>
            </a:r>
            <a:r>
              <a:rPr lang="en-US" sz="2400" dirty="0"/>
              <a:t>, and promote integrated approach in achieving your national development objectives. </a:t>
            </a:r>
            <a:r>
              <a:rPr lang="en-US" sz="2400" dirty="0" smtClean="0"/>
              <a:t>Identify </a:t>
            </a:r>
            <a:r>
              <a:rPr lang="en-US" sz="2400" dirty="0"/>
              <a:t>those areas in your National Plans where GEF can support policy, market or behavioral transformations. </a:t>
            </a:r>
            <a:endParaRPr lang="en-US" sz="2400" dirty="0" smtClean="0"/>
          </a:p>
          <a:p>
            <a:r>
              <a:rPr lang="en-US" sz="2400" b="1" i="1" dirty="0" smtClean="0"/>
              <a:t>Combine GEF resources </a:t>
            </a:r>
            <a:r>
              <a:rPr lang="en-US" sz="2400" b="1" i="1" dirty="0"/>
              <a:t>with other existing resources</a:t>
            </a:r>
            <a:r>
              <a:rPr lang="en-US" sz="2400" dirty="0"/>
              <a:t> from other donors and the government, and </a:t>
            </a:r>
            <a:r>
              <a:rPr lang="en-US" sz="2400" dirty="0" smtClean="0"/>
              <a:t>thus leveraging the impact in advancing national environmental priorities</a:t>
            </a:r>
            <a:r>
              <a:rPr lang="en-US" sz="2400" dirty="0"/>
              <a:t/>
            </a:r>
            <a:br>
              <a:rPr lang="en-US" sz="2400" dirty="0"/>
            </a:br>
            <a:endParaRPr lang="en-US" sz="2400" dirty="0"/>
          </a:p>
        </p:txBody>
      </p:sp>
      <p:sp>
        <p:nvSpPr>
          <p:cNvPr id="7" name="Title 1"/>
          <p:cNvSpPr>
            <a:spLocks noGrp="1"/>
          </p:cNvSpPr>
          <p:nvPr>
            <p:ph type="title"/>
          </p:nvPr>
        </p:nvSpPr>
        <p:spPr>
          <a:xfrm>
            <a:off x="381000" y="0"/>
            <a:ext cx="8229600" cy="1143000"/>
          </a:xfrm>
        </p:spPr>
        <p:txBody>
          <a:bodyPr>
            <a:normAutofit fontScale="90000"/>
          </a:bodyPr>
          <a:lstStyle/>
          <a:p>
            <a: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r>
            <a:b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Implementing GEF-6 </a:t>
            </a:r>
            <a:b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br>
            <a:endParaRPr lang="en-US"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82228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altLang="ja-JP" sz="40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Implementing GEF-6 </a:t>
            </a:r>
            <a:r>
              <a:rPr lang="en-US" altLang="ja-JP" sz="40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40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Use </a:t>
            </a:r>
            <a:r>
              <a:rPr lang="en-US" sz="40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of </a:t>
            </a:r>
            <a:r>
              <a:rPr lang="en-US" sz="4000"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funds (recipient countries)</a:t>
            </a:r>
            <a:endParaRPr lang="en-US" sz="40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TextBox 2"/>
          <p:cNvSpPr txBox="1"/>
          <p:nvPr/>
        </p:nvSpPr>
        <p:spPr>
          <a:xfrm>
            <a:off x="2805223" y="5202864"/>
            <a:ext cx="5334000" cy="369332"/>
          </a:xfrm>
          <a:prstGeom prst="rect">
            <a:avLst/>
          </a:prstGeom>
          <a:noFill/>
        </p:spPr>
        <p:txBody>
          <a:bodyPr wrap="square" rtlCol="0">
            <a:spAutoFit/>
          </a:bodyPr>
          <a:lstStyle/>
          <a:p>
            <a:r>
              <a:rPr lang="en-US" dirty="0" smtClean="0"/>
              <a:t> </a:t>
            </a:r>
            <a:r>
              <a:rPr lang="en-US" i="1" dirty="0" smtClean="0"/>
              <a:t>=&gt; Trade-off: “Impact” vs  ”equity”?</a:t>
            </a:r>
            <a:endParaRPr lang="en-US" i="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935" y="1447800"/>
            <a:ext cx="8222085" cy="3581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75690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Object 28" hidden="1"/>
          <p:cNvGraphicFramePr>
            <a:graphicFrameLocks noChangeAspect="1"/>
          </p:cNvGraphicFramePr>
          <p:nvPr>
            <p:custDataLst>
              <p:tags r:id="rId2"/>
            </p:custDataLst>
            <p:extLst>
              <p:ext uri="{D42A27DB-BD31-4B8C-83A1-F6EECF244321}">
                <p14:modId xmlns:p14="http://schemas.microsoft.com/office/powerpoint/2010/main" val="2661130292"/>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4626" name="think-cell Slide" r:id="rId59" imgW="270" imgH="270" progId="TCLayout.ActiveDocument.1">
                  <p:embed/>
                </p:oleObj>
              </mc:Choice>
              <mc:Fallback>
                <p:oleObj name="think-cell Slide" r:id="rId59" imgW="270" imgH="270" progId="TCLayout.ActiveDocument.1">
                  <p:embed/>
                  <p:pic>
                    <p:nvPicPr>
                      <p:cNvPr id="0" name=""/>
                      <p:cNvPicPr/>
                      <p:nvPr/>
                    </p:nvPicPr>
                    <p:blipFill>
                      <a:blip r:embed="rId60"/>
                      <a:stretch>
                        <a:fillRect/>
                      </a:stretch>
                    </p:blipFill>
                    <p:spPr>
                      <a:xfrm>
                        <a:off x="0" y="0"/>
                        <a:ext cx="158750" cy="158750"/>
                      </a:xfrm>
                      <a:prstGeom prst="rect">
                        <a:avLst/>
                      </a:prstGeom>
                    </p:spPr>
                  </p:pic>
                </p:oleObj>
              </mc:Fallback>
            </mc:AlternateContent>
          </a:graphicData>
        </a:graphic>
      </p:graphicFrame>
      <p:sp>
        <p:nvSpPr>
          <p:cNvPr id="4" name="Rectangle 3" hidden="1"/>
          <p:cNvSpPr/>
          <p:nvPr>
            <p:custDataLst>
              <p:tags r:id="rId3"/>
            </p:custDataLst>
          </p:nvPr>
        </p:nvSpPr>
        <p:spPr bwMode="auto">
          <a:xfrm>
            <a:off x="0" y="0"/>
            <a:ext cx="158750" cy="158750"/>
          </a:xfrm>
          <a:prstGeom prst="rect">
            <a:avLst/>
          </a:prstGeom>
          <a:gradFill flip="none" rotWithShape="1">
            <a:gsLst>
              <a:gs pos="0">
                <a:schemeClr val="accent1">
                  <a:tint val="100000"/>
                  <a:shade val="100000"/>
                  <a:satMod val="130000"/>
                </a:schemeClr>
              </a:gs>
              <a:gs pos="100000">
                <a:schemeClr val="accent1">
                  <a:tint val="50000"/>
                  <a:shade val="100000"/>
                  <a:satMod val="350000"/>
                </a:schemeClr>
              </a:gs>
            </a:gsLst>
            <a:lin ang="16200000" scaled="0"/>
            <a:tileRect/>
          </a:gradFill>
          <a:effectLst/>
          <a:extLst>
            <a:ext uri="{AF507438-7753-43E0-B8FC-AC1667EBCBE1}">
              <a14:hiddenEffects xmlns:a14="http://schemas.microsoft.com/office/drawing/2010/main">
                <a:effectLst>
                  <a:outerShdw blurRad="40000" dist="23000" dir="5400000" rotWithShape="0">
                    <a:srgbClr val="000000">
                      <a:alpha val="35000"/>
                    </a:srgbClr>
                  </a:outerShdw>
                </a:effectLst>
              </a14:hiddenEffects>
            </a:ext>
          </a:extLst>
        </p:spPr>
        <p:style>
          <a:lnRef idx="1">
            <a:schemeClr val="accent1"/>
          </a:lnRef>
          <a:fillRef idx="3">
            <a:schemeClr val="accent1"/>
          </a:fillRef>
          <a:effectRef idx="2">
            <a:schemeClr val="accent1"/>
          </a:effectRef>
          <a:fontRef idx="minor">
            <a:schemeClr val="lt1"/>
          </a:fontRef>
        </p:style>
        <p:txBody>
          <a:bodyPr vert="horz" wrap="none" lIns="0" tIns="0" rIns="0" bIns="0" rtlCol="0" anchor="ctr" anchorCtr="0">
            <a:noAutofit/>
          </a:bodyPr>
          <a:lstStyle/>
          <a:p>
            <a:pPr algn="ctr">
              <a:lnSpc>
                <a:spcPct val="90000"/>
              </a:lnSpc>
            </a:pPr>
            <a:endParaRPr lang="en-US" sz="800" dirty="0">
              <a:latin typeface="Arial"/>
              <a:ea typeface="ＭＳ Ｐゴシック"/>
              <a:sym typeface="Arial"/>
            </a:endParaRPr>
          </a:p>
        </p:txBody>
      </p:sp>
      <p:sp>
        <p:nvSpPr>
          <p:cNvPr id="59" name="Freeform 58"/>
          <p:cNvSpPr/>
          <p:nvPr>
            <p:custDataLst>
              <p:tags r:id="rId4"/>
            </p:custDataLst>
          </p:nvPr>
        </p:nvSpPr>
        <p:spPr bwMode="gray">
          <a:xfrm rot="4837197">
            <a:off x="1576194" y="1434689"/>
            <a:ext cx="2911887" cy="2281332"/>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5000">
                <a:schemeClr val="bg1">
                  <a:lumMod val="75000"/>
                </a:schemeClr>
              </a:gs>
              <a:gs pos="15000">
                <a:schemeClr val="bg1">
                  <a:lumMod val="85000"/>
                </a:scheme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58" name="Freeform 57"/>
          <p:cNvSpPr/>
          <p:nvPr>
            <p:custDataLst>
              <p:tags r:id="rId5"/>
            </p:custDataLst>
          </p:nvPr>
        </p:nvSpPr>
        <p:spPr bwMode="gray">
          <a:xfrm rot="2444555">
            <a:off x="1068864" y="2579615"/>
            <a:ext cx="2911887" cy="2281332"/>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5000">
                <a:schemeClr val="bg1">
                  <a:lumMod val="75000"/>
                </a:schemeClr>
              </a:gs>
              <a:gs pos="15000">
                <a:schemeClr val="bg1">
                  <a:lumMod val="85000"/>
                </a:scheme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2" name="Oval 1"/>
          <p:cNvSpPr/>
          <p:nvPr>
            <p:custDataLst>
              <p:tags r:id="rId6"/>
            </p:custDataLst>
          </p:nvPr>
        </p:nvSpPr>
        <p:spPr bwMode="gray">
          <a:xfrm>
            <a:off x="2282658" y="1678989"/>
            <a:ext cx="4180974" cy="4180974"/>
          </a:xfrm>
          <a:prstGeom prst="ellipse">
            <a:avLst/>
          </a:prstGeom>
          <a:solidFill>
            <a:schemeClr val="accent1">
              <a:lumMod val="50000"/>
              <a:alpha val="88000"/>
            </a:schemeClr>
          </a:solid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312" name="Oval 311"/>
          <p:cNvSpPr/>
          <p:nvPr>
            <p:custDataLst>
              <p:tags r:id="rId7"/>
            </p:custDataLst>
          </p:nvPr>
        </p:nvSpPr>
        <p:spPr bwMode="gray">
          <a:xfrm>
            <a:off x="2282658" y="1678989"/>
            <a:ext cx="4180974" cy="4180974"/>
          </a:xfrm>
          <a:prstGeom prst="ellipse">
            <a:avLst/>
          </a:prstGeom>
          <a:blipFill>
            <a:blip r:embed="rId61"/>
            <a:stretch>
              <a:fillRect/>
            </a:stretch>
          </a:blip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3" name="Title 2"/>
          <p:cNvSpPr>
            <a:spLocks noGrp="1"/>
          </p:cNvSpPr>
          <p:nvPr>
            <p:ph type="title"/>
            <p:custDataLst>
              <p:tags r:id="rId8"/>
            </p:custDataLst>
          </p:nvPr>
        </p:nvSpPr>
        <p:spPr>
          <a:xfrm>
            <a:off x="180324" y="76200"/>
            <a:ext cx="8748156" cy="984885"/>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r>
              <a:rPr lang="en-US" sz="32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Key </a:t>
            </a:r>
            <a:r>
              <a:rPr lang="en-US" sz="32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Earth systems are near or beyond “tipping points”</a:t>
            </a:r>
          </a:p>
        </p:txBody>
      </p:sp>
      <p:sp>
        <p:nvSpPr>
          <p:cNvPr id="437" name="McK 5. Source"/>
          <p:cNvSpPr>
            <a:spLocks noChangeArrowheads="1"/>
          </p:cNvSpPr>
          <p:nvPr>
            <p:custDataLst>
              <p:tags r:id="rId9"/>
            </p:custDataLst>
          </p:nvPr>
        </p:nvSpPr>
        <p:spPr bwMode="auto">
          <a:xfrm>
            <a:off x="121489" y="6583263"/>
            <a:ext cx="8135937"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marL="457200" indent="-457200" defTabSz="913526">
              <a:tabLst>
                <a:tab pos="625214" algn="l"/>
              </a:tabLst>
            </a:pPr>
            <a:r>
              <a:rPr lang="en-US" sz="1000" dirty="0">
                <a:latin typeface="+mn-lt"/>
              </a:rPr>
              <a:t>Source: Rockstrom et al, “A Safe Operating Space for Humanity,” Nature (2009)</a:t>
            </a:r>
          </a:p>
        </p:txBody>
      </p:sp>
      <p:sp>
        <p:nvSpPr>
          <p:cNvPr id="10" name="Oval 9"/>
          <p:cNvSpPr/>
          <p:nvPr>
            <p:custDataLst>
              <p:tags r:id="rId10"/>
            </p:custDataLst>
          </p:nvPr>
        </p:nvSpPr>
        <p:spPr bwMode="gray">
          <a:xfrm>
            <a:off x="2701257" y="2097588"/>
            <a:ext cx="3343776" cy="3343776"/>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 name="Oval 10"/>
          <p:cNvSpPr/>
          <p:nvPr>
            <p:custDataLst>
              <p:tags r:id="rId11"/>
            </p:custDataLst>
          </p:nvPr>
        </p:nvSpPr>
        <p:spPr bwMode="gray">
          <a:xfrm>
            <a:off x="3112128" y="2508459"/>
            <a:ext cx="2522034" cy="2522034"/>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 name="Oval 11"/>
          <p:cNvSpPr/>
          <p:nvPr>
            <p:custDataLst>
              <p:tags r:id="rId12"/>
            </p:custDataLst>
          </p:nvPr>
        </p:nvSpPr>
        <p:spPr bwMode="gray">
          <a:xfrm>
            <a:off x="3539457" y="2935788"/>
            <a:ext cx="1667376" cy="1667376"/>
          </a:xfrm>
          <a:prstGeom prst="ellipse">
            <a:avLst/>
          </a:prstGeom>
          <a:solidFill>
            <a:srgbClr val="92D050">
              <a:alpha val="76000"/>
            </a:srgbClr>
          </a:solid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3" name="Oval 12"/>
          <p:cNvSpPr/>
          <p:nvPr>
            <p:custDataLst>
              <p:tags r:id="rId13"/>
            </p:custDataLst>
          </p:nvPr>
        </p:nvSpPr>
        <p:spPr bwMode="gray">
          <a:xfrm>
            <a:off x="3949032" y="3345363"/>
            <a:ext cx="848226" cy="848226"/>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cxnSp>
        <p:nvCxnSpPr>
          <p:cNvPr id="7" name="Straight Connector 6"/>
          <p:cNvCxnSpPr/>
          <p:nvPr>
            <p:custDataLst>
              <p:tags r:id="rId14"/>
            </p:custDataLst>
          </p:nvPr>
        </p:nvCxnSpPr>
        <p:spPr>
          <a:xfrm flipV="1">
            <a:off x="4373145" y="1789614"/>
            <a:ext cx="717754" cy="1979862"/>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custDataLst>
              <p:tags r:id="rId15"/>
            </p:custDataLst>
          </p:nvPr>
        </p:nvCxnSpPr>
        <p:spPr>
          <a:xfrm flipV="1">
            <a:off x="4373145" y="2693551"/>
            <a:ext cx="1803342" cy="1075926"/>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endCxn id="2" idx="4"/>
          </p:cNvCxnSpPr>
          <p:nvPr>
            <p:custDataLst>
              <p:tags r:id="rId16"/>
            </p:custDataLst>
          </p:nvPr>
        </p:nvCxnSpPr>
        <p:spPr>
          <a:xfrm>
            <a:off x="4373145" y="3769476"/>
            <a:ext cx="0" cy="209048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custDataLst>
              <p:tags r:id="rId17"/>
            </p:custDataLst>
          </p:nvPr>
        </p:nvCxnSpPr>
        <p:spPr>
          <a:xfrm flipH="1">
            <a:off x="3025545" y="3769476"/>
            <a:ext cx="1347600" cy="160685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custDataLst>
              <p:tags r:id="rId18"/>
            </p:custDataLst>
          </p:nvPr>
        </p:nvCxnSpPr>
        <p:spPr>
          <a:xfrm flipH="1">
            <a:off x="2282659" y="3775826"/>
            <a:ext cx="2090487" cy="340391"/>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custDataLst>
              <p:tags r:id="rId19"/>
            </p:custDataLst>
          </p:nvPr>
        </p:nvCxnSpPr>
        <p:spPr>
          <a:xfrm flipH="1" flipV="1">
            <a:off x="2555891" y="2735412"/>
            <a:ext cx="1817254" cy="1034065"/>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53" name="Rectangle 453"/>
          <p:cNvSpPr txBox="1"/>
          <p:nvPr>
            <p:custDataLst>
              <p:tags r:id="rId20"/>
            </p:custDataLst>
          </p:nvPr>
        </p:nvSpPr>
        <p:spPr>
          <a:xfrm rot="16718628">
            <a:off x="1705240" y="3119163"/>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Atmospheric </a:t>
            </a:r>
            <a:br>
              <a:rPr lang="en-US" sz="1200" dirty="0" smtClean="0"/>
            </a:br>
            <a:r>
              <a:rPr lang="en-US" sz="1200" dirty="0" smtClean="0"/>
              <a:t>aerosol loading </a:t>
            </a:r>
            <a:endParaRPr lang="en-US" sz="1200" dirty="0"/>
          </a:p>
        </p:txBody>
      </p:sp>
      <p:sp>
        <p:nvSpPr>
          <p:cNvPr id="42" name="Rectangle 453"/>
          <p:cNvSpPr txBox="1"/>
          <p:nvPr>
            <p:custDataLst>
              <p:tags r:id="rId21"/>
            </p:custDataLst>
          </p:nvPr>
        </p:nvSpPr>
        <p:spPr>
          <a:xfrm rot="19092948">
            <a:off x="2323955" y="1945559"/>
            <a:ext cx="1403180" cy="369332"/>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Chemical pollution </a:t>
            </a:r>
            <a:endParaRPr lang="en-US" sz="1200" dirty="0"/>
          </a:p>
        </p:txBody>
      </p:sp>
      <p:cxnSp>
        <p:nvCxnSpPr>
          <p:cNvPr id="43" name="Straight Connector 42"/>
          <p:cNvCxnSpPr/>
          <p:nvPr>
            <p:custDataLst>
              <p:tags r:id="rId22"/>
            </p:custDataLst>
          </p:nvPr>
        </p:nvCxnSpPr>
        <p:spPr>
          <a:xfrm flipH="1" flipV="1">
            <a:off x="3662646" y="1789614"/>
            <a:ext cx="720295" cy="2013868"/>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7" name="Rectangle 453"/>
          <p:cNvSpPr txBox="1"/>
          <p:nvPr>
            <p:custDataLst>
              <p:tags r:id="rId23"/>
            </p:custDataLst>
          </p:nvPr>
        </p:nvSpPr>
        <p:spPr>
          <a:xfrm rot="14095121">
            <a:off x="1951603" y="4486570"/>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Biodiversity loss</a:t>
            </a:r>
            <a:endParaRPr lang="en-US" sz="1200" dirty="0"/>
          </a:p>
        </p:txBody>
      </p:sp>
      <p:sp>
        <p:nvSpPr>
          <p:cNvPr id="48" name="Rectangle 453"/>
          <p:cNvSpPr txBox="1"/>
          <p:nvPr>
            <p:custDataLst>
              <p:tags r:id="rId24"/>
            </p:custDataLst>
          </p:nvPr>
        </p:nvSpPr>
        <p:spPr>
          <a:xfrm rot="11848146">
            <a:off x="2994386" y="5424572"/>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Change in land use</a:t>
            </a:r>
            <a:endParaRPr lang="en-US" sz="1200" dirty="0"/>
          </a:p>
        </p:txBody>
      </p:sp>
      <p:sp>
        <p:nvSpPr>
          <p:cNvPr id="49" name="Rectangle 453"/>
          <p:cNvSpPr txBox="1"/>
          <p:nvPr>
            <p:custDataLst>
              <p:tags r:id="rId25"/>
            </p:custDataLst>
          </p:nvPr>
        </p:nvSpPr>
        <p:spPr>
          <a:xfrm rot="9541710">
            <a:off x="4434352" y="5380687"/>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Glob</a:t>
            </a:r>
            <a:br>
              <a:rPr lang="en-US" sz="1200" dirty="0" smtClean="0"/>
            </a:br>
            <a:r>
              <a:rPr lang="en-US" sz="1200" dirty="0" smtClean="0"/>
              <a:t> freshwater use</a:t>
            </a:r>
            <a:endParaRPr lang="en-US" sz="1200" dirty="0"/>
          </a:p>
        </p:txBody>
      </p:sp>
      <p:sp>
        <p:nvSpPr>
          <p:cNvPr id="50" name="Rectangle 453"/>
          <p:cNvSpPr txBox="1"/>
          <p:nvPr>
            <p:custDataLst>
              <p:tags r:id="rId26"/>
            </p:custDataLst>
          </p:nvPr>
        </p:nvSpPr>
        <p:spPr>
          <a:xfrm rot="8265201">
            <a:off x="5582126" y="5042336"/>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Phosphorus</a:t>
            </a:r>
            <a:br>
              <a:rPr lang="en-US" sz="1200" dirty="0" smtClean="0"/>
            </a:br>
            <a:r>
              <a:rPr lang="en-US" sz="1200" dirty="0" smtClean="0"/>
              <a:t>cycle</a:t>
            </a:r>
            <a:endParaRPr lang="en-US" sz="1200" dirty="0"/>
          </a:p>
        </p:txBody>
      </p:sp>
      <p:sp>
        <p:nvSpPr>
          <p:cNvPr id="53" name="Rectangle 453"/>
          <p:cNvSpPr txBox="1"/>
          <p:nvPr>
            <p:custDataLst>
              <p:tags r:id="rId27"/>
            </p:custDataLst>
          </p:nvPr>
        </p:nvSpPr>
        <p:spPr>
          <a:xfrm rot="6802359">
            <a:off x="5495775" y="4408628"/>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Nitrogen              </a:t>
            </a:r>
            <a:br>
              <a:rPr lang="en-US" sz="1200" dirty="0" smtClean="0"/>
            </a:br>
            <a:r>
              <a:rPr lang="en-US" sz="1200" dirty="0" smtClean="0"/>
              <a:t>cycle          </a:t>
            </a:r>
            <a:br>
              <a:rPr lang="en-US" sz="1200" dirty="0" smtClean="0"/>
            </a:br>
            <a:r>
              <a:rPr lang="en-US" sz="1200" dirty="0" smtClean="0"/>
              <a:t>(biogeochemical </a:t>
            </a:r>
            <a:br>
              <a:rPr lang="en-US" sz="1200" dirty="0" smtClean="0"/>
            </a:br>
            <a:r>
              <a:rPr lang="en-US" sz="1200" dirty="0" smtClean="0"/>
              <a:t>flow boundary)</a:t>
            </a:r>
            <a:endParaRPr lang="en-US" sz="1200" dirty="0"/>
          </a:p>
        </p:txBody>
      </p:sp>
      <p:sp>
        <p:nvSpPr>
          <p:cNvPr id="54" name="Rectangle 453"/>
          <p:cNvSpPr txBox="1"/>
          <p:nvPr>
            <p:custDataLst>
              <p:tags r:id="rId28"/>
            </p:custDataLst>
          </p:nvPr>
        </p:nvSpPr>
        <p:spPr>
          <a:xfrm rot="4876931">
            <a:off x="5744862" y="3162445"/>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Stratospheric </a:t>
            </a:r>
            <a:br>
              <a:rPr lang="en-US" sz="1200" dirty="0" smtClean="0"/>
            </a:br>
            <a:r>
              <a:rPr lang="en-US" sz="1200" dirty="0" smtClean="0"/>
              <a:t>ozone depletion</a:t>
            </a:r>
            <a:endParaRPr lang="en-US" sz="1200" dirty="0"/>
          </a:p>
        </p:txBody>
      </p:sp>
      <p:sp>
        <p:nvSpPr>
          <p:cNvPr id="55" name="Rectangle 453"/>
          <p:cNvSpPr txBox="1"/>
          <p:nvPr>
            <p:custDataLst>
              <p:tags r:id="rId29"/>
            </p:custDataLst>
          </p:nvPr>
        </p:nvSpPr>
        <p:spPr>
          <a:xfrm rot="2429269">
            <a:off x="5023342" y="1910023"/>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Ocean acidification</a:t>
            </a:r>
            <a:endParaRPr lang="en-US" sz="1200" dirty="0"/>
          </a:p>
        </p:txBody>
      </p:sp>
      <p:sp>
        <p:nvSpPr>
          <p:cNvPr id="56" name="Rectangle 453"/>
          <p:cNvSpPr txBox="1"/>
          <p:nvPr>
            <p:custDataLst>
              <p:tags r:id="rId30"/>
            </p:custDataLst>
          </p:nvPr>
        </p:nvSpPr>
        <p:spPr>
          <a:xfrm>
            <a:off x="3676405" y="1469726"/>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Climate change</a:t>
            </a:r>
            <a:endParaRPr lang="en-US" sz="1200" dirty="0"/>
          </a:p>
        </p:txBody>
      </p:sp>
      <p:grpSp>
        <p:nvGrpSpPr>
          <p:cNvPr id="467" name="Group 466"/>
          <p:cNvGrpSpPr/>
          <p:nvPr>
            <p:custDataLst>
              <p:tags r:id="rId31"/>
            </p:custDataLst>
          </p:nvPr>
        </p:nvGrpSpPr>
        <p:grpSpPr>
          <a:xfrm>
            <a:off x="3949407" y="4028739"/>
            <a:ext cx="2160741" cy="1892343"/>
            <a:chOff x="4373145" y="3769476"/>
            <a:chExt cx="2160741" cy="1892343"/>
          </a:xfrm>
        </p:grpSpPr>
        <p:cxnSp>
          <p:nvCxnSpPr>
            <p:cNvPr id="26" name="Straight Connector 25"/>
            <p:cNvCxnSpPr>
              <a:endCxn id="49" idx="1"/>
            </p:cNvCxnSpPr>
            <p:nvPr/>
          </p:nvCxnSpPr>
          <p:spPr>
            <a:xfrm>
              <a:off x="4373145" y="3769476"/>
              <a:ext cx="1330810" cy="165323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6136482" y="5179720"/>
              <a:ext cx="397404" cy="482099"/>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cxnSp>
        <p:nvCxnSpPr>
          <p:cNvPr id="70" name="Straight Connector 69"/>
          <p:cNvCxnSpPr/>
          <p:nvPr>
            <p:custDataLst>
              <p:tags r:id="rId32"/>
            </p:custDataLst>
          </p:nvPr>
        </p:nvCxnSpPr>
        <p:spPr>
          <a:xfrm>
            <a:off x="4384056" y="3769476"/>
            <a:ext cx="1854617" cy="106178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custDataLst>
              <p:tags r:id="rId33"/>
            </p:custDataLst>
          </p:nvPr>
        </p:nvCxnSpPr>
        <p:spPr>
          <a:xfrm>
            <a:off x="6238673" y="4831263"/>
            <a:ext cx="709939" cy="42862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custDataLst>
              <p:tags r:id="rId34"/>
            </p:custDataLst>
          </p:nvPr>
        </p:nvCxnSpPr>
        <p:spPr>
          <a:xfrm>
            <a:off x="4384056" y="3775826"/>
            <a:ext cx="2079576" cy="339741"/>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custDataLst>
              <p:tags r:id="rId35"/>
            </p:custDataLst>
          </p:nvPr>
        </p:nvCxnSpPr>
        <p:spPr>
          <a:xfrm>
            <a:off x="6463632" y="4116217"/>
            <a:ext cx="598233" cy="8372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custDataLst>
              <p:tags r:id="rId36"/>
            </p:custDataLst>
          </p:nvPr>
        </p:nvCxnSpPr>
        <p:spPr>
          <a:xfrm flipV="1">
            <a:off x="6176487" y="2430963"/>
            <a:ext cx="429225" cy="262588"/>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custDataLst>
              <p:tags r:id="rId37"/>
            </p:custDataLst>
          </p:nvPr>
        </p:nvCxnSpPr>
        <p:spPr>
          <a:xfrm flipV="1">
            <a:off x="5090899" y="1226934"/>
            <a:ext cx="196646" cy="56268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custDataLst>
              <p:tags r:id="rId38"/>
            </p:custDataLst>
          </p:nvPr>
        </p:nvCxnSpPr>
        <p:spPr>
          <a:xfrm flipH="1" flipV="1">
            <a:off x="3471717" y="1243698"/>
            <a:ext cx="194104" cy="56268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custDataLst>
              <p:tags r:id="rId39"/>
            </p:custDataLst>
          </p:nvPr>
        </p:nvCxnSpPr>
        <p:spPr>
          <a:xfrm flipH="1" flipV="1">
            <a:off x="2109912" y="2472238"/>
            <a:ext cx="445979" cy="26317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custDataLst>
              <p:tags r:id="rId40"/>
            </p:custDataLst>
          </p:nvPr>
        </p:nvCxnSpPr>
        <p:spPr>
          <a:xfrm flipH="1">
            <a:off x="1836862" y="4116217"/>
            <a:ext cx="445797" cy="8372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custDataLst>
              <p:tags r:id="rId41"/>
            </p:custDataLst>
          </p:nvPr>
        </p:nvCxnSpPr>
        <p:spPr>
          <a:xfrm flipH="1">
            <a:off x="2701258" y="5376326"/>
            <a:ext cx="324287" cy="37886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custDataLst>
              <p:tags r:id="rId42"/>
            </p:custDataLst>
          </p:nvPr>
        </p:nvCxnSpPr>
        <p:spPr>
          <a:xfrm flipH="1">
            <a:off x="4369767" y="5859963"/>
            <a:ext cx="1" cy="46672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61" name="Freeform 60"/>
          <p:cNvSpPr/>
          <p:nvPr>
            <p:custDataLst>
              <p:tags r:id="rId43"/>
            </p:custDataLst>
          </p:nvPr>
        </p:nvSpPr>
        <p:spPr bwMode="gray">
          <a:xfrm>
            <a:off x="1443161" y="3773988"/>
            <a:ext cx="2933701" cy="2319338"/>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68000">
                <a:srgbClr val="FF0000">
                  <a:shade val="67500"/>
                  <a:satMod val="115000"/>
                  <a:alpha val="22000"/>
                </a:srgbClr>
              </a:gs>
              <a:gs pos="0">
                <a:srgbClr val="FF0000">
                  <a:shade val="100000"/>
                  <a:satMod val="115000"/>
                </a:srgb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114" name="Freeform 113"/>
          <p:cNvSpPr/>
          <p:nvPr>
            <p:custDataLst>
              <p:tags r:id="rId44"/>
            </p:custDataLst>
          </p:nvPr>
        </p:nvSpPr>
        <p:spPr bwMode="gray">
          <a:xfrm rot="14030482">
            <a:off x="4590746" y="3312203"/>
            <a:ext cx="2708214" cy="1945898"/>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 name="connsiteX0" fmla="*/ 4764319 w 6445481"/>
              <a:gd name="connsiteY0" fmla="*/ 1985962 h 2273457"/>
              <a:gd name="connsiteX1" fmla="*/ 6445481 w 6445481"/>
              <a:gd name="connsiteY1" fmla="*/ 0 h 2273457"/>
              <a:gd name="connsiteX2" fmla="*/ 0 w 6445481"/>
              <a:gd name="connsiteY2" fmla="*/ 2273457 h 2273457"/>
              <a:gd name="connsiteX0" fmla="*/ 1747414 w 6445481"/>
              <a:gd name="connsiteY0" fmla="*/ 3677843 h 3677843"/>
              <a:gd name="connsiteX1" fmla="*/ 6445481 w 6445481"/>
              <a:gd name="connsiteY1" fmla="*/ 0 h 3677843"/>
              <a:gd name="connsiteX2" fmla="*/ 0 w 6445481"/>
              <a:gd name="connsiteY2" fmla="*/ 2273457 h 3677843"/>
            </a:gdLst>
            <a:ahLst/>
            <a:cxnLst>
              <a:cxn ang="0">
                <a:pos x="connsiteX0" y="connsiteY0"/>
              </a:cxn>
              <a:cxn ang="0">
                <a:pos x="connsiteX1" y="connsiteY1"/>
              </a:cxn>
              <a:cxn ang="0">
                <a:pos x="connsiteX2" y="connsiteY2"/>
              </a:cxn>
            </a:cxnLst>
            <a:rect l="l" t="t" r="r" b="b"/>
            <a:pathLst>
              <a:path w="6445481" h="3677843">
                <a:moveTo>
                  <a:pt x="1747414" y="3677843"/>
                </a:moveTo>
                <a:lnTo>
                  <a:pt x="6445481" y="0"/>
                </a:lnTo>
                <a:lnTo>
                  <a:pt x="0" y="2273457"/>
                </a:lnTo>
              </a:path>
            </a:pathLst>
          </a:custGeom>
          <a:gradFill flip="none" rotWithShape="1">
            <a:gsLst>
              <a:gs pos="68000">
                <a:srgbClr val="FF0000">
                  <a:shade val="67500"/>
                  <a:satMod val="115000"/>
                  <a:alpha val="22000"/>
                </a:srgbClr>
              </a:gs>
              <a:gs pos="0">
                <a:srgbClr val="FF0000">
                  <a:shade val="100000"/>
                  <a:satMod val="115000"/>
                </a:srgb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62" name="Freeform 61"/>
          <p:cNvSpPr/>
          <p:nvPr>
            <p:custDataLst>
              <p:tags r:id="rId45"/>
            </p:custDataLst>
          </p:nvPr>
        </p:nvSpPr>
        <p:spPr bwMode="gray">
          <a:xfrm>
            <a:off x="3945856" y="2509544"/>
            <a:ext cx="857250" cy="126444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250" h="1264444">
                <a:moveTo>
                  <a:pt x="857250" y="73819"/>
                </a:moveTo>
                <a:lnTo>
                  <a:pt x="428625" y="1264444"/>
                </a:lnTo>
                <a:lnTo>
                  <a:pt x="0" y="71438"/>
                </a:lnTo>
                <a:lnTo>
                  <a:pt x="219075" y="14288"/>
                </a:lnTo>
                <a:lnTo>
                  <a:pt x="485775" y="0"/>
                </a:lnTo>
                <a:lnTo>
                  <a:pt x="721519" y="35719"/>
                </a:lnTo>
                <a:lnTo>
                  <a:pt x="857250" y="73819"/>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7" name="Freeform 116"/>
          <p:cNvSpPr/>
          <p:nvPr>
            <p:custDataLst>
              <p:tags r:id="rId46"/>
            </p:custDataLst>
          </p:nvPr>
        </p:nvSpPr>
        <p:spPr bwMode="gray">
          <a:xfrm>
            <a:off x="4374481" y="3139781"/>
            <a:ext cx="564092" cy="651139"/>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Lst>
            <a:ahLst/>
            <a:cxnLst>
              <a:cxn ang="0">
                <a:pos x="connsiteX0" y="connsiteY0"/>
              </a:cxn>
              <a:cxn ang="0">
                <a:pos x="connsiteX1" y="connsiteY1"/>
              </a:cxn>
              <a:cxn ang="0">
                <a:pos x="connsiteX2" y="connsiteY2"/>
              </a:cxn>
              <a:cxn ang="0">
                <a:pos x="connsiteX3" y="connsiteY3"/>
              </a:cxn>
            </a:cxnLst>
            <a:rect l="l" t="t" r="r" b="b"/>
            <a:pathLst>
              <a:path w="564092" h="651139">
                <a:moveTo>
                  <a:pt x="564092" y="290248"/>
                </a:moveTo>
                <a:lnTo>
                  <a:pt x="0" y="651139"/>
                </a:lnTo>
                <a:lnTo>
                  <a:pt x="240242" y="0"/>
                </a:lnTo>
                <a:lnTo>
                  <a:pt x="564092" y="290248"/>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8" name="Freeform 117"/>
          <p:cNvSpPr/>
          <p:nvPr>
            <p:custDataLst>
              <p:tags r:id="rId47"/>
            </p:custDataLst>
          </p:nvPr>
        </p:nvSpPr>
        <p:spPr bwMode="gray">
          <a:xfrm rot="6151678">
            <a:off x="4369137" y="3779530"/>
            <a:ext cx="559271" cy="67352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559271 w 559271"/>
              <a:gd name="connsiteY0" fmla="*/ 290937 h 673524"/>
              <a:gd name="connsiteX1" fmla="*/ 0 w 559271"/>
              <a:gd name="connsiteY1" fmla="*/ 673524 h 673524"/>
              <a:gd name="connsiteX2" fmla="*/ 209249 w 559271"/>
              <a:gd name="connsiteY2" fmla="*/ 0 h 673524"/>
              <a:gd name="connsiteX3" fmla="*/ 559271 w 559271"/>
              <a:gd name="connsiteY3" fmla="*/ 290937 h 673524"/>
            </a:gdLst>
            <a:ahLst/>
            <a:cxnLst>
              <a:cxn ang="0">
                <a:pos x="connsiteX0" y="connsiteY0"/>
              </a:cxn>
              <a:cxn ang="0">
                <a:pos x="connsiteX1" y="connsiteY1"/>
              </a:cxn>
              <a:cxn ang="0">
                <a:pos x="connsiteX2" y="connsiteY2"/>
              </a:cxn>
              <a:cxn ang="0">
                <a:pos x="connsiteX3" y="connsiteY3"/>
              </a:cxn>
            </a:cxnLst>
            <a:rect l="l" t="t" r="r" b="b"/>
            <a:pathLst>
              <a:path w="559271" h="673524">
                <a:moveTo>
                  <a:pt x="559271" y="290937"/>
                </a:moveTo>
                <a:lnTo>
                  <a:pt x="0" y="673524"/>
                </a:lnTo>
                <a:lnTo>
                  <a:pt x="209249" y="0"/>
                </a:lnTo>
                <a:lnTo>
                  <a:pt x="559271" y="290937"/>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0" name="Freeform 119"/>
          <p:cNvSpPr/>
          <p:nvPr>
            <p:custDataLst>
              <p:tags r:id="rId48"/>
            </p:custDataLst>
          </p:nvPr>
        </p:nvSpPr>
        <p:spPr bwMode="gray">
          <a:xfrm rot="10123734">
            <a:off x="4315960" y="3743502"/>
            <a:ext cx="214166" cy="53716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863837 w 863837"/>
              <a:gd name="connsiteY0" fmla="*/ 0 h 360891"/>
              <a:gd name="connsiteX1" fmla="*/ 299745 w 863837"/>
              <a:gd name="connsiteY1" fmla="*/ 360891 h 360891"/>
              <a:gd name="connsiteX2" fmla="*/ 0 w 863837"/>
              <a:gd name="connsiteY2" fmla="*/ 31392 h 360891"/>
              <a:gd name="connsiteX3" fmla="*/ 863837 w 863837"/>
              <a:gd name="connsiteY3" fmla="*/ 0 h 360891"/>
              <a:gd name="connsiteX0" fmla="*/ 276331 w 299745"/>
              <a:gd name="connsiteY0" fmla="*/ 0 h 458014"/>
              <a:gd name="connsiteX1" fmla="*/ 299745 w 299745"/>
              <a:gd name="connsiteY1" fmla="*/ 458014 h 458014"/>
              <a:gd name="connsiteX2" fmla="*/ 0 w 299745"/>
              <a:gd name="connsiteY2" fmla="*/ 128515 h 458014"/>
              <a:gd name="connsiteX3" fmla="*/ 276331 w 299745"/>
              <a:gd name="connsiteY3" fmla="*/ 0 h 458014"/>
              <a:gd name="connsiteX0" fmla="*/ 379695 w 379695"/>
              <a:gd name="connsiteY0" fmla="*/ 0 h 456838"/>
              <a:gd name="connsiteX1" fmla="*/ 299745 w 379695"/>
              <a:gd name="connsiteY1" fmla="*/ 456838 h 456838"/>
              <a:gd name="connsiteX2" fmla="*/ 0 w 379695"/>
              <a:gd name="connsiteY2" fmla="*/ 127339 h 456838"/>
              <a:gd name="connsiteX3" fmla="*/ 379695 w 379695"/>
              <a:gd name="connsiteY3" fmla="*/ 0 h 456838"/>
              <a:gd name="connsiteX0" fmla="*/ 159359 w 159359"/>
              <a:gd name="connsiteY0" fmla="*/ 3571 h 460409"/>
              <a:gd name="connsiteX1" fmla="*/ 79409 w 159359"/>
              <a:gd name="connsiteY1" fmla="*/ 460409 h 460409"/>
              <a:gd name="connsiteX2" fmla="*/ 0 w 159359"/>
              <a:gd name="connsiteY2" fmla="*/ 0 h 460409"/>
              <a:gd name="connsiteX3" fmla="*/ 159359 w 159359"/>
              <a:gd name="connsiteY3" fmla="*/ 3571 h 460409"/>
              <a:gd name="connsiteX0" fmla="*/ 159359 w 159359"/>
              <a:gd name="connsiteY0" fmla="*/ 3571 h 433016"/>
              <a:gd name="connsiteX1" fmla="*/ 71919 w 159359"/>
              <a:gd name="connsiteY1" fmla="*/ 433016 h 433016"/>
              <a:gd name="connsiteX2" fmla="*/ 0 w 159359"/>
              <a:gd name="connsiteY2" fmla="*/ 0 h 433016"/>
              <a:gd name="connsiteX3" fmla="*/ 159359 w 159359"/>
              <a:gd name="connsiteY3" fmla="*/ 3571 h 433016"/>
              <a:gd name="connsiteX0" fmla="*/ 178042 w 178042"/>
              <a:gd name="connsiteY0" fmla="*/ 7295 h 436740"/>
              <a:gd name="connsiteX1" fmla="*/ 90602 w 178042"/>
              <a:gd name="connsiteY1" fmla="*/ 436740 h 436740"/>
              <a:gd name="connsiteX2" fmla="*/ 0 w 178042"/>
              <a:gd name="connsiteY2" fmla="*/ 0 h 436740"/>
              <a:gd name="connsiteX3" fmla="*/ 178042 w 178042"/>
              <a:gd name="connsiteY3" fmla="*/ 7295 h 436740"/>
              <a:gd name="connsiteX0" fmla="*/ 188037 w 188037"/>
              <a:gd name="connsiteY0" fmla="*/ 54611 h 484056"/>
              <a:gd name="connsiteX1" fmla="*/ 100597 w 188037"/>
              <a:gd name="connsiteY1" fmla="*/ 484056 h 484056"/>
              <a:gd name="connsiteX2" fmla="*/ 0 w 188037"/>
              <a:gd name="connsiteY2" fmla="*/ 0 h 484056"/>
              <a:gd name="connsiteX3" fmla="*/ 188037 w 188037"/>
              <a:gd name="connsiteY3" fmla="*/ 54611 h 484056"/>
              <a:gd name="connsiteX0" fmla="*/ 199185 w 199185"/>
              <a:gd name="connsiteY0" fmla="*/ 0 h 517872"/>
              <a:gd name="connsiteX1" fmla="*/ 100597 w 199185"/>
              <a:gd name="connsiteY1" fmla="*/ 517872 h 517872"/>
              <a:gd name="connsiteX2" fmla="*/ 0 w 199185"/>
              <a:gd name="connsiteY2" fmla="*/ 33816 h 517872"/>
              <a:gd name="connsiteX3" fmla="*/ 199185 w 199185"/>
              <a:gd name="connsiteY3" fmla="*/ 0 h 517872"/>
              <a:gd name="connsiteX0" fmla="*/ 188015 w 188015"/>
              <a:gd name="connsiteY0" fmla="*/ 22231 h 540103"/>
              <a:gd name="connsiteX1" fmla="*/ 89427 w 188015"/>
              <a:gd name="connsiteY1" fmla="*/ 540103 h 540103"/>
              <a:gd name="connsiteX2" fmla="*/ 0 w 188015"/>
              <a:gd name="connsiteY2" fmla="*/ 0 h 540103"/>
              <a:gd name="connsiteX3" fmla="*/ 188015 w 188015"/>
              <a:gd name="connsiteY3" fmla="*/ 22231 h 540103"/>
              <a:gd name="connsiteX0" fmla="*/ 211684 w 211684"/>
              <a:gd name="connsiteY0" fmla="*/ 33423 h 551295"/>
              <a:gd name="connsiteX1" fmla="*/ 113096 w 211684"/>
              <a:gd name="connsiteY1" fmla="*/ 551295 h 551295"/>
              <a:gd name="connsiteX2" fmla="*/ 0 w 211684"/>
              <a:gd name="connsiteY2" fmla="*/ 0 h 551295"/>
              <a:gd name="connsiteX3" fmla="*/ 211684 w 211684"/>
              <a:gd name="connsiteY3" fmla="*/ 33423 h 551295"/>
              <a:gd name="connsiteX0" fmla="*/ 245304 w 245304"/>
              <a:gd name="connsiteY0" fmla="*/ 27174 h 551295"/>
              <a:gd name="connsiteX1" fmla="*/ 113096 w 245304"/>
              <a:gd name="connsiteY1" fmla="*/ 551295 h 551295"/>
              <a:gd name="connsiteX2" fmla="*/ 0 w 245304"/>
              <a:gd name="connsiteY2" fmla="*/ 0 h 551295"/>
              <a:gd name="connsiteX3" fmla="*/ 245304 w 245304"/>
              <a:gd name="connsiteY3" fmla="*/ 27174 h 551295"/>
              <a:gd name="connsiteX0" fmla="*/ 232849 w 232849"/>
              <a:gd name="connsiteY0" fmla="*/ 24692 h 551295"/>
              <a:gd name="connsiteX1" fmla="*/ 113096 w 232849"/>
              <a:gd name="connsiteY1" fmla="*/ 551295 h 551295"/>
              <a:gd name="connsiteX2" fmla="*/ 0 w 232849"/>
              <a:gd name="connsiteY2" fmla="*/ 0 h 551295"/>
              <a:gd name="connsiteX3" fmla="*/ 232849 w 232849"/>
              <a:gd name="connsiteY3" fmla="*/ 24692 h 551295"/>
              <a:gd name="connsiteX0" fmla="*/ 232849 w 232849"/>
              <a:gd name="connsiteY0" fmla="*/ 24692 h 581802"/>
              <a:gd name="connsiteX1" fmla="*/ 119966 w 232849"/>
              <a:gd name="connsiteY1" fmla="*/ 581802 h 581802"/>
              <a:gd name="connsiteX2" fmla="*/ 0 w 232849"/>
              <a:gd name="connsiteY2" fmla="*/ 0 h 581802"/>
              <a:gd name="connsiteX3" fmla="*/ 232849 w 232849"/>
              <a:gd name="connsiteY3" fmla="*/ 24692 h 581802"/>
              <a:gd name="connsiteX0" fmla="*/ 214166 w 214166"/>
              <a:gd name="connsiteY0" fmla="*/ 20969 h 578079"/>
              <a:gd name="connsiteX1" fmla="*/ 101283 w 214166"/>
              <a:gd name="connsiteY1" fmla="*/ 578079 h 578079"/>
              <a:gd name="connsiteX2" fmla="*/ 0 w 214166"/>
              <a:gd name="connsiteY2" fmla="*/ 0 h 578079"/>
              <a:gd name="connsiteX3" fmla="*/ 214166 w 214166"/>
              <a:gd name="connsiteY3" fmla="*/ 20969 h 578079"/>
            </a:gdLst>
            <a:ahLst/>
            <a:cxnLst>
              <a:cxn ang="0">
                <a:pos x="connsiteX0" y="connsiteY0"/>
              </a:cxn>
              <a:cxn ang="0">
                <a:pos x="connsiteX1" y="connsiteY1"/>
              </a:cxn>
              <a:cxn ang="0">
                <a:pos x="connsiteX2" y="connsiteY2"/>
              </a:cxn>
              <a:cxn ang="0">
                <a:pos x="connsiteX3" y="connsiteY3"/>
              </a:cxn>
            </a:cxnLst>
            <a:rect l="l" t="t" r="r" b="b"/>
            <a:pathLst>
              <a:path w="214166" h="578079">
                <a:moveTo>
                  <a:pt x="214166" y="20969"/>
                </a:moveTo>
                <a:lnTo>
                  <a:pt x="101283" y="578079"/>
                </a:lnTo>
                <a:lnTo>
                  <a:pt x="0" y="0"/>
                </a:lnTo>
                <a:lnTo>
                  <a:pt x="214166" y="20969"/>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1" name="Freeform 120"/>
          <p:cNvSpPr/>
          <p:nvPr>
            <p:custDataLst>
              <p:tags r:id="rId49"/>
            </p:custDataLst>
          </p:nvPr>
        </p:nvSpPr>
        <p:spPr bwMode="gray">
          <a:xfrm rot="10123734">
            <a:off x="4086341" y="3794713"/>
            <a:ext cx="340946" cy="421495"/>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863837 w 863837"/>
              <a:gd name="connsiteY0" fmla="*/ 0 h 360891"/>
              <a:gd name="connsiteX1" fmla="*/ 299745 w 863837"/>
              <a:gd name="connsiteY1" fmla="*/ 360891 h 360891"/>
              <a:gd name="connsiteX2" fmla="*/ 0 w 863837"/>
              <a:gd name="connsiteY2" fmla="*/ 31392 h 360891"/>
              <a:gd name="connsiteX3" fmla="*/ 863837 w 863837"/>
              <a:gd name="connsiteY3" fmla="*/ 0 h 360891"/>
              <a:gd name="connsiteX0" fmla="*/ 276331 w 299745"/>
              <a:gd name="connsiteY0" fmla="*/ 0 h 458014"/>
              <a:gd name="connsiteX1" fmla="*/ 299745 w 299745"/>
              <a:gd name="connsiteY1" fmla="*/ 458014 h 458014"/>
              <a:gd name="connsiteX2" fmla="*/ 0 w 299745"/>
              <a:gd name="connsiteY2" fmla="*/ 128515 h 458014"/>
              <a:gd name="connsiteX3" fmla="*/ 276331 w 299745"/>
              <a:gd name="connsiteY3" fmla="*/ 0 h 458014"/>
              <a:gd name="connsiteX0" fmla="*/ 379695 w 379695"/>
              <a:gd name="connsiteY0" fmla="*/ 0 h 456838"/>
              <a:gd name="connsiteX1" fmla="*/ 299745 w 379695"/>
              <a:gd name="connsiteY1" fmla="*/ 456838 h 456838"/>
              <a:gd name="connsiteX2" fmla="*/ 0 w 379695"/>
              <a:gd name="connsiteY2" fmla="*/ 127339 h 456838"/>
              <a:gd name="connsiteX3" fmla="*/ 379695 w 379695"/>
              <a:gd name="connsiteY3" fmla="*/ 0 h 456838"/>
              <a:gd name="connsiteX0" fmla="*/ 159359 w 159359"/>
              <a:gd name="connsiteY0" fmla="*/ 3571 h 460409"/>
              <a:gd name="connsiteX1" fmla="*/ 79409 w 159359"/>
              <a:gd name="connsiteY1" fmla="*/ 460409 h 460409"/>
              <a:gd name="connsiteX2" fmla="*/ 0 w 159359"/>
              <a:gd name="connsiteY2" fmla="*/ 0 h 460409"/>
              <a:gd name="connsiteX3" fmla="*/ 159359 w 159359"/>
              <a:gd name="connsiteY3" fmla="*/ 3571 h 460409"/>
              <a:gd name="connsiteX0" fmla="*/ 159359 w 159359"/>
              <a:gd name="connsiteY0" fmla="*/ 3571 h 433016"/>
              <a:gd name="connsiteX1" fmla="*/ 71919 w 159359"/>
              <a:gd name="connsiteY1" fmla="*/ 433016 h 433016"/>
              <a:gd name="connsiteX2" fmla="*/ 0 w 159359"/>
              <a:gd name="connsiteY2" fmla="*/ 0 h 433016"/>
              <a:gd name="connsiteX3" fmla="*/ 159359 w 159359"/>
              <a:gd name="connsiteY3" fmla="*/ 3571 h 433016"/>
              <a:gd name="connsiteX0" fmla="*/ 178042 w 178042"/>
              <a:gd name="connsiteY0" fmla="*/ 7295 h 436740"/>
              <a:gd name="connsiteX1" fmla="*/ 90602 w 178042"/>
              <a:gd name="connsiteY1" fmla="*/ 436740 h 436740"/>
              <a:gd name="connsiteX2" fmla="*/ 0 w 178042"/>
              <a:gd name="connsiteY2" fmla="*/ 0 h 436740"/>
              <a:gd name="connsiteX3" fmla="*/ 178042 w 178042"/>
              <a:gd name="connsiteY3" fmla="*/ 7295 h 436740"/>
              <a:gd name="connsiteX0" fmla="*/ 188037 w 188037"/>
              <a:gd name="connsiteY0" fmla="*/ 54611 h 484056"/>
              <a:gd name="connsiteX1" fmla="*/ 100597 w 188037"/>
              <a:gd name="connsiteY1" fmla="*/ 484056 h 484056"/>
              <a:gd name="connsiteX2" fmla="*/ 0 w 188037"/>
              <a:gd name="connsiteY2" fmla="*/ 0 h 484056"/>
              <a:gd name="connsiteX3" fmla="*/ 188037 w 188037"/>
              <a:gd name="connsiteY3" fmla="*/ 54611 h 484056"/>
              <a:gd name="connsiteX0" fmla="*/ 199185 w 199185"/>
              <a:gd name="connsiteY0" fmla="*/ 0 h 517872"/>
              <a:gd name="connsiteX1" fmla="*/ 100597 w 199185"/>
              <a:gd name="connsiteY1" fmla="*/ 517872 h 517872"/>
              <a:gd name="connsiteX2" fmla="*/ 0 w 199185"/>
              <a:gd name="connsiteY2" fmla="*/ 33816 h 517872"/>
              <a:gd name="connsiteX3" fmla="*/ 199185 w 199185"/>
              <a:gd name="connsiteY3" fmla="*/ 0 h 517872"/>
              <a:gd name="connsiteX0" fmla="*/ 188015 w 188015"/>
              <a:gd name="connsiteY0" fmla="*/ 22231 h 540103"/>
              <a:gd name="connsiteX1" fmla="*/ 89427 w 188015"/>
              <a:gd name="connsiteY1" fmla="*/ 540103 h 540103"/>
              <a:gd name="connsiteX2" fmla="*/ 0 w 188015"/>
              <a:gd name="connsiteY2" fmla="*/ 0 h 540103"/>
              <a:gd name="connsiteX3" fmla="*/ 188015 w 188015"/>
              <a:gd name="connsiteY3" fmla="*/ 22231 h 540103"/>
              <a:gd name="connsiteX0" fmla="*/ 211684 w 211684"/>
              <a:gd name="connsiteY0" fmla="*/ 33423 h 551295"/>
              <a:gd name="connsiteX1" fmla="*/ 113096 w 211684"/>
              <a:gd name="connsiteY1" fmla="*/ 551295 h 551295"/>
              <a:gd name="connsiteX2" fmla="*/ 0 w 211684"/>
              <a:gd name="connsiteY2" fmla="*/ 0 h 551295"/>
              <a:gd name="connsiteX3" fmla="*/ 211684 w 211684"/>
              <a:gd name="connsiteY3" fmla="*/ 33423 h 551295"/>
              <a:gd name="connsiteX0" fmla="*/ 245304 w 245304"/>
              <a:gd name="connsiteY0" fmla="*/ 27174 h 551295"/>
              <a:gd name="connsiteX1" fmla="*/ 113096 w 245304"/>
              <a:gd name="connsiteY1" fmla="*/ 551295 h 551295"/>
              <a:gd name="connsiteX2" fmla="*/ 0 w 245304"/>
              <a:gd name="connsiteY2" fmla="*/ 0 h 551295"/>
              <a:gd name="connsiteX3" fmla="*/ 245304 w 245304"/>
              <a:gd name="connsiteY3" fmla="*/ 27174 h 551295"/>
              <a:gd name="connsiteX0" fmla="*/ 232849 w 232849"/>
              <a:gd name="connsiteY0" fmla="*/ 24692 h 551295"/>
              <a:gd name="connsiteX1" fmla="*/ 113096 w 232849"/>
              <a:gd name="connsiteY1" fmla="*/ 551295 h 551295"/>
              <a:gd name="connsiteX2" fmla="*/ 0 w 232849"/>
              <a:gd name="connsiteY2" fmla="*/ 0 h 551295"/>
              <a:gd name="connsiteX3" fmla="*/ 232849 w 232849"/>
              <a:gd name="connsiteY3" fmla="*/ 24692 h 551295"/>
              <a:gd name="connsiteX0" fmla="*/ 232849 w 232849"/>
              <a:gd name="connsiteY0" fmla="*/ 24692 h 581802"/>
              <a:gd name="connsiteX1" fmla="*/ 119966 w 232849"/>
              <a:gd name="connsiteY1" fmla="*/ 581802 h 581802"/>
              <a:gd name="connsiteX2" fmla="*/ 0 w 232849"/>
              <a:gd name="connsiteY2" fmla="*/ 0 h 581802"/>
              <a:gd name="connsiteX3" fmla="*/ 232849 w 232849"/>
              <a:gd name="connsiteY3" fmla="*/ 24692 h 581802"/>
              <a:gd name="connsiteX0" fmla="*/ 214166 w 214166"/>
              <a:gd name="connsiteY0" fmla="*/ 20969 h 578079"/>
              <a:gd name="connsiteX1" fmla="*/ 101283 w 214166"/>
              <a:gd name="connsiteY1" fmla="*/ 578079 h 578079"/>
              <a:gd name="connsiteX2" fmla="*/ 0 w 214166"/>
              <a:gd name="connsiteY2" fmla="*/ 0 h 578079"/>
              <a:gd name="connsiteX3" fmla="*/ 214166 w 214166"/>
              <a:gd name="connsiteY3" fmla="*/ 20969 h 578079"/>
              <a:gd name="connsiteX0" fmla="*/ 442245 w 442245"/>
              <a:gd name="connsiteY0" fmla="*/ 310284 h 578079"/>
              <a:gd name="connsiteX1" fmla="*/ 101283 w 442245"/>
              <a:gd name="connsiteY1" fmla="*/ 578079 h 578079"/>
              <a:gd name="connsiteX2" fmla="*/ 0 w 442245"/>
              <a:gd name="connsiteY2" fmla="*/ 0 h 578079"/>
              <a:gd name="connsiteX3" fmla="*/ 442245 w 442245"/>
              <a:gd name="connsiteY3" fmla="*/ 310284 h 578079"/>
              <a:gd name="connsiteX0" fmla="*/ 340962 w 340962"/>
              <a:gd name="connsiteY0" fmla="*/ 159670 h 427465"/>
              <a:gd name="connsiteX1" fmla="*/ 0 w 340962"/>
              <a:gd name="connsiteY1" fmla="*/ 427465 h 427465"/>
              <a:gd name="connsiteX2" fmla="*/ 113633 w 340962"/>
              <a:gd name="connsiteY2" fmla="*/ 0 h 427465"/>
              <a:gd name="connsiteX3" fmla="*/ 340962 w 340962"/>
              <a:gd name="connsiteY3" fmla="*/ 159670 h 427465"/>
              <a:gd name="connsiteX0" fmla="*/ 340946 w 340946"/>
              <a:gd name="connsiteY0" fmla="*/ 159670 h 453600"/>
              <a:gd name="connsiteX1" fmla="*/ 0 w 340946"/>
              <a:gd name="connsiteY1" fmla="*/ 453600 h 453600"/>
              <a:gd name="connsiteX2" fmla="*/ 113617 w 340946"/>
              <a:gd name="connsiteY2" fmla="*/ 0 h 453600"/>
              <a:gd name="connsiteX3" fmla="*/ 340946 w 340946"/>
              <a:gd name="connsiteY3" fmla="*/ 159670 h 453600"/>
            </a:gdLst>
            <a:ahLst/>
            <a:cxnLst>
              <a:cxn ang="0">
                <a:pos x="connsiteX0" y="connsiteY0"/>
              </a:cxn>
              <a:cxn ang="0">
                <a:pos x="connsiteX1" y="connsiteY1"/>
              </a:cxn>
              <a:cxn ang="0">
                <a:pos x="connsiteX2" y="connsiteY2"/>
              </a:cxn>
              <a:cxn ang="0">
                <a:pos x="connsiteX3" y="connsiteY3"/>
              </a:cxn>
            </a:cxnLst>
            <a:rect l="l" t="t" r="r" b="b"/>
            <a:pathLst>
              <a:path w="340946" h="453600">
                <a:moveTo>
                  <a:pt x="340946" y="159670"/>
                </a:moveTo>
                <a:lnTo>
                  <a:pt x="0" y="453600"/>
                </a:lnTo>
                <a:lnTo>
                  <a:pt x="113617" y="0"/>
                </a:lnTo>
                <a:lnTo>
                  <a:pt x="340946" y="159670"/>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2" name="Freeform 121"/>
          <p:cNvSpPr>
            <a:spLocks/>
          </p:cNvSpPr>
          <p:nvPr>
            <p:custDataLst>
              <p:tags r:id="rId50"/>
            </p:custDataLst>
          </p:nvPr>
        </p:nvSpPr>
        <p:spPr bwMode="gray">
          <a:xfrm rot="4767810">
            <a:off x="4431907" y="3549217"/>
            <a:ext cx="244991" cy="375781"/>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933597 w 933598"/>
              <a:gd name="connsiteY0" fmla="*/ 61907 h 1264444"/>
              <a:gd name="connsiteX1" fmla="*/ 428625 w 933598"/>
              <a:gd name="connsiteY1" fmla="*/ 1264444 h 1264444"/>
              <a:gd name="connsiteX2" fmla="*/ 0 w 933598"/>
              <a:gd name="connsiteY2" fmla="*/ 71438 h 1264444"/>
              <a:gd name="connsiteX3" fmla="*/ 219075 w 933598"/>
              <a:gd name="connsiteY3" fmla="*/ 14288 h 1264444"/>
              <a:gd name="connsiteX4" fmla="*/ 485775 w 933598"/>
              <a:gd name="connsiteY4" fmla="*/ 0 h 1264444"/>
              <a:gd name="connsiteX5" fmla="*/ 721519 w 933598"/>
              <a:gd name="connsiteY5" fmla="*/ 35719 h 1264444"/>
              <a:gd name="connsiteX6" fmla="*/ 933597 w 933598"/>
              <a:gd name="connsiteY6" fmla="*/ 61907 h 1264444"/>
              <a:gd name="connsiteX0" fmla="*/ 933597 w 933598"/>
              <a:gd name="connsiteY0" fmla="*/ 61907 h 1264444"/>
              <a:gd name="connsiteX1" fmla="*/ 428625 w 933598"/>
              <a:gd name="connsiteY1" fmla="*/ 1264444 h 1264444"/>
              <a:gd name="connsiteX2" fmla="*/ 0 w 933598"/>
              <a:gd name="connsiteY2" fmla="*/ 71438 h 1264444"/>
              <a:gd name="connsiteX3" fmla="*/ 219075 w 933598"/>
              <a:gd name="connsiteY3" fmla="*/ 14288 h 1264444"/>
              <a:gd name="connsiteX4" fmla="*/ 485775 w 933598"/>
              <a:gd name="connsiteY4" fmla="*/ 0 h 1264444"/>
              <a:gd name="connsiteX5" fmla="*/ 726500 w 933598"/>
              <a:gd name="connsiteY5" fmla="*/ 12088 h 1264444"/>
              <a:gd name="connsiteX6" fmla="*/ 933597 w 933598"/>
              <a:gd name="connsiteY6" fmla="*/ 61907 h 12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3598" h="1264444">
                <a:moveTo>
                  <a:pt x="933597" y="61907"/>
                </a:moveTo>
                <a:lnTo>
                  <a:pt x="428625" y="1264444"/>
                </a:lnTo>
                <a:lnTo>
                  <a:pt x="0" y="71438"/>
                </a:lnTo>
                <a:lnTo>
                  <a:pt x="219075" y="14288"/>
                </a:lnTo>
                <a:lnTo>
                  <a:pt x="485775" y="0"/>
                </a:lnTo>
                <a:lnTo>
                  <a:pt x="726500" y="12088"/>
                </a:lnTo>
                <a:lnTo>
                  <a:pt x="933597" y="61907"/>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5" name="TextBox 4"/>
          <p:cNvSpPr txBox="1"/>
          <p:nvPr/>
        </p:nvSpPr>
        <p:spPr>
          <a:xfrm rot="9569179">
            <a:off x="4905455" y="6052497"/>
            <a:ext cx="303288" cy="276999"/>
          </a:xfrm>
          <a:prstGeom prst="rect">
            <a:avLst/>
          </a:prstGeom>
          <a:noFill/>
        </p:spPr>
        <p:txBody>
          <a:bodyPr wrap="none" rtlCol="0">
            <a:spAutoFit/>
          </a:bodyPr>
          <a:lstStyle/>
          <a:p>
            <a:r>
              <a:rPr lang="en-US" sz="1200" dirty="0" smtClean="0"/>
              <a:t>al</a:t>
            </a:r>
            <a:endParaRPr lang="en-US" sz="1200" dirty="0"/>
          </a:p>
        </p:txBody>
      </p:sp>
      <p:grpSp>
        <p:nvGrpSpPr>
          <p:cNvPr id="6" name="Group 5"/>
          <p:cNvGrpSpPr/>
          <p:nvPr/>
        </p:nvGrpSpPr>
        <p:grpSpPr>
          <a:xfrm>
            <a:off x="6775613" y="5639189"/>
            <a:ext cx="2094033" cy="1067184"/>
            <a:chOff x="6826173" y="234863"/>
            <a:chExt cx="2094033" cy="1067184"/>
          </a:xfrm>
        </p:grpSpPr>
        <p:sp>
          <p:nvSpPr>
            <p:cNvPr id="67" name="Rectangle 286"/>
            <p:cNvSpPr txBox="1">
              <a:spLocks noChangeArrowheads="1"/>
            </p:cNvSpPr>
            <p:nvPr>
              <p:custDataLst>
                <p:tags r:id="rId51"/>
              </p:custDataLst>
            </p:nvPr>
          </p:nvSpPr>
          <p:spPr bwMode="auto">
            <a:xfrm>
              <a:off x="7125986" y="428144"/>
              <a:ext cx="178961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n-US" sz="1100" dirty="0" smtClean="0"/>
                <a:t>Planetary boundaries have been crossed or nearly crossed</a:t>
              </a:r>
              <a:endParaRPr lang="en-US" sz="1100" dirty="0"/>
            </a:p>
          </p:txBody>
        </p:sp>
        <p:sp>
          <p:nvSpPr>
            <p:cNvPr id="68" name="Oval 67"/>
            <p:cNvSpPr/>
            <p:nvPr>
              <p:custDataLst>
                <p:tags r:id="rId52"/>
              </p:custDataLst>
            </p:nvPr>
          </p:nvSpPr>
          <p:spPr bwMode="gray">
            <a:xfrm>
              <a:off x="6826173" y="439295"/>
              <a:ext cx="202219" cy="131586"/>
            </a:xfrm>
            <a:prstGeom prst="ellipse">
              <a:avLst/>
            </a:prstGeom>
            <a:solidFill>
              <a:srgbClr val="C00000"/>
            </a:solidFill>
            <a:ln w="9525" algn="ctr">
              <a:no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100" dirty="0"/>
            </a:p>
          </p:txBody>
        </p:sp>
        <p:sp>
          <p:nvSpPr>
            <p:cNvPr id="69" name="Oval 68"/>
            <p:cNvSpPr/>
            <p:nvPr>
              <p:custDataLst>
                <p:tags r:id="rId53"/>
              </p:custDataLst>
            </p:nvPr>
          </p:nvSpPr>
          <p:spPr bwMode="gray">
            <a:xfrm>
              <a:off x="6826173" y="236656"/>
              <a:ext cx="202219" cy="131586"/>
            </a:xfrm>
            <a:prstGeom prst="ellipse">
              <a:avLst/>
            </a:prstGeom>
            <a:solidFill>
              <a:schemeClr val="bg1">
                <a:lumMod val="85000"/>
              </a:schemeClr>
            </a:solidFill>
            <a:ln w="9525" algn="ctr">
              <a:no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100" dirty="0"/>
            </a:p>
          </p:txBody>
        </p:sp>
        <p:sp>
          <p:nvSpPr>
            <p:cNvPr id="72" name="Rectangle 286"/>
            <p:cNvSpPr txBox="1">
              <a:spLocks noChangeArrowheads="1"/>
            </p:cNvSpPr>
            <p:nvPr>
              <p:custDataLst>
                <p:tags r:id="rId54"/>
              </p:custDataLst>
            </p:nvPr>
          </p:nvSpPr>
          <p:spPr bwMode="auto">
            <a:xfrm>
              <a:off x="7125986" y="234863"/>
              <a:ext cx="1789616" cy="16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n-US" sz="1100" dirty="0" smtClean="0"/>
                <a:t>Not yet quantified </a:t>
              </a:r>
              <a:endParaRPr lang="en-US" sz="1100" dirty="0"/>
            </a:p>
          </p:txBody>
        </p:sp>
        <p:sp>
          <p:nvSpPr>
            <p:cNvPr id="60" name="Rectangle 286"/>
            <p:cNvSpPr txBox="1">
              <a:spLocks noChangeArrowheads="1"/>
            </p:cNvSpPr>
            <p:nvPr>
              <p:custDataLst>
                <p:tags r:id="rId55"/>
              </p:custDataLst>
            </p:nvPr>
          </p:nvSpPr>
          <p:spPr bwMode="auto">
            <a:xfrm>
              <a:off x="7130590" y="794216"/>
              <a:ext cx="1789616"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n-US" sz="1100" dirty="0" smtClean="0"/>
                <a:t>Proposed safe operating space for humanity in planetary systems</a:t>
              </a:r>
              <a:endParaRPr lang="en-US" sz="1100" dirty="0"/>
            </a:p>
          </p:txBody>
        </p:sp>
        <p:sp>
          <p:nvSpPr>
            <p:cNvPr id="63" name="Oval 62"/>
            <p:cNvSpPr/>
            <p:nvPr>
              <p:custDataLst>
                <p:tags r:id="rId56"/>
              </p:custDataLst>
            </p:nvPr>
          </p:nvSpPr>
          <p:spPr bwMode="gray">
            <a:xfrm>
              <a:off x="6830777" y="805367"/>
              <a:ext cx="202219" cy="131586"/>
            </a:xfrm>
            <a:prstGeom prst="ellipse">
              <a:avLst/>
            </a:prstGeom>
            <a:solidFill>
              <a:srgbClr val="92D050">
                <a:alpha val="76000"/>
              </a:srgbClr>
            </a:solidFill>
            <a:ln w="19050" algn="ctr">
              <a:solidFill>
                <a:schemeClr val="accent3">
                  <a:lumMod val="60000"/>
                  <a:lumOff val="40000"/>
                </a:schemeClr>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600" dirty="0"/>
            </a:p>
          </p:txBody>
        </p:sp>
      </p:grpSp>
    </p:spTree>
    <p:extLst>
      <p:ext uri="{BB962C8B-B14F-4D97-AF65-F5344CB8AC3E}">
        <p14:creationId xmlns:p14="http://schemas.microsoft.com/office/powerpoint/2010/main" val="625387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p:custDataLst>
              <p:tags r:id="rId2"/>
            </p:custDataLst>
            <p:extLst>
              <p:ext uri="{D42A27DB-BD31-4B8C-83A1-F6EECF244321}">
                <p14:modId xmlns:p14="http://schemas.microsoft.com/office/powerpoint/2010/main" val="3583984359"/>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5650" name="think-cell Slide" r:id="rId79" imgW="216" imgH="216" progId="TCLayout.ActiveDocument.1">
                  <p:embed/>
                </p:oleObj>
              </mc:Choice>
              <mc:Fallback>
                <p:oleObj name="think-cell Slide" r:id="rId79" imgW="216" imgH="216" progId="TCLayout.ActiveDocument.1">
                  <p:embed/>
                  <p:pic>
                    <p:nvPicPr>
                      <p:cNvPr id="0" name=""/>
                      <p:cNvPicPr/>
                      <p:nvPr/>
                    </p:nvPicPr>
                    <p:blipFill>
                      <a:blip r:embed="rId80"/>
                      <a:stretch>
                        <a:fillRect/>
                      </a:stretch>
                    </p:blipFill>
                    <p:spPr>
                      <a:xfrm>
                        <a:off x="0" y="0"/>
                        <a:ext cx="158750" cy="158750"/>
                      </a:xfrm>
                      <a:prstGeom prst="rect">
                        <a:avLst/>
                      </a:prstGeom>
                    </p:spPr>
                  </p:pic>
                </p:oleObj>
              </mc:Fallback>
            </mc:AlternateContent>
          </a:graphicData>
        </a:graphic>
      </p:graphicFrame>
      <p:sp>
        <p:nvSpPr>
          <p:cNvPr id="67" name="Title 3"/>
          <p:cNvSpPr txBox="1">
            <a:spLocks/>
          </p:cNvSpPr>
          <p:nvPr>
            <p:custDataLst>
              <p:tags r:id="rId3"/>
            </p:custDataLst>
          </p:nvPr>
        </p:nvSpPr>
        <p:spPr bwMode="gray">
          <a:xfrm>
            <a:off x="121489" y="164812"/>
            <a:ext cx="8794113"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l" defTabSz="913526" rtl="0" eaLnBrk="1" fontAlgn="base" hangingPunct="1">
              <a:spcBef>
                <a:spcPct val="0"/>
              </a:spcBef>
              <a:spcAft>
                <a:spcPct val="0"/>
              </a:spcAft>
              <a:tabLst>
                <a:tab pos="275353" algn="l"/>
              </a:tabLst>
              <a:defRPr sz="1900" b="1" baseline="0">
                <a:solidFill>
                  <a:schemeClr val="tx2"/>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a:lstStyle>
          <a:p>
            <a:pPr algn="ctr"/>
            <a:r>
              <a:rPr lang="en-US" sz="2800"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1. Address </a:t>
            </a:r>
            <a:r>
              <a:rPr lang="en-US" sz="2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Drivers of Environmental Degradation</a:t>
            </a:r>
          </a:p>
        </p:txBody>
      </p:sp>
      <p:cxnSp>
        <p:nvCxnSpPr>
          <p:cNvPr id="87" name="Straight Connector 86"/>
          <p:cNvCxnSpPr>
            <a:cxnSpLocks/>
          </p:cNvCxnSpPr>
          <p:nvPr>
            <p:custDataLst>
              <p:tags r:id="rId4"/>
            </p:custDataLst>
          </p:nvPr>
        </p:nvCxnSpPr>
        <p:spPr>
          <a:xfrm>
            <a:off x="1" y="5715000"/>
            <a:ext cx="91347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90" name="Rectangle 89"/>
          <p:cNvSpPr>
            <a:spLocks/>
          </p:cNvSpPr>
          <p:nvPr>
            <p:custDataLst>
              <p:tags r:id="rId5"/>
            </p:custDataLst>
          </p:nvPr>
        </p:nvSpPr>
        <p:spPr>
          <a:xfrm>
            <a:off x="8184302" y="1342342"/>
            <a:ext cx="748315" cy="4334417"/>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fontAlgn="base">
              <a:spcBef>
                <a:spcPct val="0"/>
              </a:spcBef>
              <a:spcAft>
                <a:spcPct val="0"/>
              </a:spcAft>
            </a:pPr>
            <a:endParaRPr lang="en-US" sz="1400" dirty="0" err="1">
              <a:solidFill>
                <a:srgbClr val="000000"/>
              </a:solidFill>
            </a:endParaRPr>
          </a:p>
        </p:txBody>
      </p:sp>
      <p:pic>
        <p:nvPicPr>
          <p:cNvPr id="121" name="Picture 5"/>
          <p:cNvPicPr>
            <a:picLocks noChangeAspect="1" noChangeArrowheads="1"/>
          </p:cNvPicPr>
          <p:nvPr>
            <p:custDataLst>
              <p:tags r:id="rId6"/>
            </p:custDataLst>
          </p:nvPr>
        </p:nvPicPr>
        <p:blipFill>
          <a:blip r:embed="rId81">
            <a:extLst>
              <a:ext uri="{28A0092B-C50C-407E-A947-70E740481C1C}">
                <a14:useLocalDpi xmlns:a14="http://schemas.microsoft.com/office/drawing/2010/main" val="0"/>
              </a:ext>
            </a:extLst>
          </a:blip>
          <a:srcRect/>
          <a:stretch>
            <a:fillRect/>
          </a:stretch>
        </p:blipFill>
        <p:spPr bwMode="auto">
          <a:xfrm>
            <a:off x="7620000" y="1447800"/>
            <a:ext cx="1170612" cy="61939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Rectangle 6"/>
          <p:cNvSpPr txBox="1">
            <a:spLocks/>
          </p:cNvSpPr>
          <p:nvPr>
            <p:custDataLst>
              <p:tags r:id="rId7"/>
            </p:custDataLst>
          </p:nvPr>
        </p:nvSpPr>
        <p:spPr>
          <a:xfrm>
            <a:off x="7701823" y="1521500"/>
            <a:ext cx="1193885"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Atmosphere (climate)</a:t>
            </a:r>
            <a:endParaRPr lang="en-US" sz="1400" b="1" dirty="0">
              <a:solidFill>
                <a:srgbClr val="000000"/>
              </a:solidFill>
            </a:endParaRPr>
          </a:p>
        </p:txBody>
      </p:sp>
      <p:grpSp>
        <p:nvGrpSpPr>
          <p:cNvPr id="25" name="Group 24"/>
          <p:cNvGrpSpPr/>
          <p:nvPr/>
        </p:nvGrpSpPr>
        <p:grpSpPr>
          <a:xfrm>
            <a:off x="7620000" y="2302600"/>
            <a:ext cx="1280653" cy="619399"/>
            <a:chOff x="7549552" y="2558688"/>
            <a:chExt cx="1327784" cy="744188"/>
          </a:xfrm>
        </p:grpSpPr>
        <p:pic>
          <p:nvPicPr>
            <p:cNvPr id="123" name="Picture 5"/>
            <p:cNvPicPr>
              <a:picLocks noChangeAspect="1" noChangeArrowheads="1"/>
            </p:cNvPicPr>
            <p:nvPr>
              <p:custDataLst>
                <p:tags r:id="rId75"/>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255868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Rectangle 6"/>
            <p:cNvSpPr txBox="1">
              <a:spLocks/>
            </p:cNvSpPr>
            <p:nvPr>
              <p:custDataLst>
                <p:tags r:id="rId76"/>
              </p:custDataLst>
            </p:nvPr>
          </p:nvSpPr>
          <p:spPr>
            <a:xfrm>
              <a:off x="7639513" y="280767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Biodiversity</a:t>
              </a:r>
              <a:endParaRPr lang="en-US" sz="1400" b="1" dirty="0">
                <a:solidFill>
                  <a:srgbClr val="000000"/>
                </a:solidFill>
              </a:endParaRPr>
            </a:p>
          </p:txBody>
        </p:sp>
      </p:grpSp>
      <p:grpSp>
        <p:nvGrpSpPr>
          <p:cNvPr id="26" name="Group 25"/>
          <p:cNvGrpSpPr/>
          <p:nvPr/>
        </p:nvGrpSpPr>
        <p:grpSpPr>
          <a:xfrm>
            <a:off x="7620000" y="3157400"/>
            <a:ext cx="1280653" cy="619399"/>
            <a:chOff x="7549552" y="3464128"/>
            <a:chExt cx="1327784" cy="744188"/>
          </a:xfrm>
        </p:grpSpPr>
        <p:pic>
          <p:nvPicPr>
            <p:cNvPr id="124" name="Picture 5"/>
            <p:cNvPicPr>
              <a:picLocks noChangeAspect="1" noChangeArrowheads="1"/>
            </p:cNvPicPr>
            <p:nvPr>
              <p:custDataLst>
                <p:tags r:id="rId73"/>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346412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5" name="Rectangle 6"/>
            <p:cNvSpPr txBox="1">
              <a:spLocks/>
            </p:cNvSpPr>
            <p:nvPr>
              <p:custDataLst>
                <p:tags r:id="rId74"/>
              </p:custDataLst>
            </p:nvPr>
          </p:nvSpPr>
          <p:spPr>
            <a:xfrm>
              <a:off x="7639513" y="371311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Land</a:t>
              </a:r>
              <a:endParaRPr lang="en-US" sz="1400" b="1" dirty="0">
                <a:solidFill>
                  <a:srgbClr val="000000"/>
                </a:solidFill>
              </a:endParaRPr>
            </a:p>
          </p:txBody>
        </p:sp>
      </p:grpSp>
      <p:grpSp>
        <p:nvGrpSpPr>
          <p:cNvPr id="27" name="Group 26"/>
          <p:cNvGrpSpPr/>
          <p:nvPr/>
        </p:nvGrpSpPr>
        <p:grpSpPr>
          <a:xfrm>
            <a:off x="7620000" y="4012200"/>
            <a:ext cx="1280653" cy="619399"/>
            <a:chOff x="7549552" y="4369568"/>
            <a:chExt cx="1327784" cy="744188"/>
          </a:xfrm>
        </p:grpSpPr>
        <p:pic>
          <p:nvPicPr>
            <p:cNvPr id="125" name="Picture 5"/>
            <p:cNvPicPr>
              <a:picLocks noChangeAspect="1" noChangeArrowheads="1"/>
            </p:cNvPicPr>
            <p:nvPr>
              <p:custDataLst>
                <p:tags r:id="rId71"/>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436956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7" name="Rectangle 6"/>
            <p:cNvSpPr txBox="1">
              <a:spLocks/>
            </p:cNvSpPr>
            <p:nvPr>
              <p:custDataLst>
                <p:tags r:id="rId72"/>
              </p:custDataLst>
            </p:nvPr>
          </p:nvSpPr>
          <p:spPr>
            <a:xfrm>
              <a:off x="7639513" y="461855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Oceans</a:t>
              </a:r>
              <a:endParaRPr lang="en-US" sz="1400" b="1" dirty="0">
                <a:solidFill>
                  <a:srgbClr val="000000"/>
                </a:solidFill>
              </a:endParaRPr>
            </a:p>
          </p:txBody>
        </p:sp>
      </p:grpSp>
      <p:grpSp>
        <p:nvGrpSpPr>
          <p:cNvPr id="28" name="Group 27"/>
          <p:cNvGrpSpPr/>
          <p:nvPr/>
        </p:nvGrpSpPr>
        <p:grpSpPr>
          <a:xfrm>
            <a:off x="7620000" y="4867001"/>
            <a:ext cx="1280653" cy="619399"/>
            <a:chOff x="7616317" y="5275007"/>
            <a:chExt cx="1327784" cy="744188"/>
          </a:xfrm>
        </p:grpSpPr>
        <p:pic>
          <p:nvPicPr>
            <p:cNvPr id="126" name="Picture 5"/>
            <p:cNvPicPr>
              <a:picLocks noChangeAspect="1" noChangeArrowheads="1"/>
            </p:cNvPicPr>
            <p:nvPr>
              <p:custDataLst>
                <p:tags r:id="rId69"/>
              </p:custDataLst>
            </p:nvPr>
          </p:nvPicPr>
          <p:blipFill>
            <a:blip r:embed="rId81">
              <a:extLst>
                <a:ext uri="{28A0092B-C50C-407E-A947-70E740481C1C}">
                  <a14:useLocalDpi xmlns:a14="http://schemas.microsoft.com/office/drawing/2010/main" val="0"/>
                </a:ext>
              </a:extLst>
            </a:blip>
            <a:srcRect/>
            <a:stretch>
              <a:fillRect/>
            </a:stretch>
          </p:blipFill>
          <p:spPr bwMode="auto">
            <a:xfrm>
              <a:off x="7616317" y="5275007"/>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Rectangle 6"/>
            <p:cNvSpPr txBox="1">
              <a:spLocks/>
            </p:cNvSpPr>
            <p:nvPr>
              <p:custDataLst>
                <p:tags r:id="rId70"/>
              </p:custDataLst>
            </p:nvPr>
          </p:nvSpPr>
          <p:spPr>
            <a:xfrm>
              <a:off x="7706278" y="5523991"/>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Freshwater</a:t>
              </a:r>
              <a:endParaRPr lang="en-US" sz="1400" b="1" dirty="0">
                <a:solidFill>
                  <a:srgbClr val="000000"/>
                </a:solidFill>
              </a:endParaRPr>
            </a:p>
          </p:txBody>
        </p:sp>
      </p:grpSp>
      <p:cxnSp>
        <p:nvCxnSpPr>
          <p:cNvPr id="83" name="Straight Connector 82"/>
          <p:cNvCxnSpPr>
            <a:cxnSpLocks/>
          </p:cNvCxnSpPr>
          <p:nvPr>
            <p:custDataLst>
              <p:tags r:id="rId8"/>
            </p:custDataLst>
          </p:nvPr>
        </p:nvCxnSpPr>
        <p:spPr>
          <a:xfrm>
            <a:off x="7463482" y="1342343"/>
            <a:ext cx="146913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6" name="Rectangle 85"/>
          <p:cNvSpPr>
            <a:spLocks noChangeArrowheads="1"/>
          </p:cNvSpPr>
          <p:nvPr>
            <p:custDataLst>
              <p:tags r:id="rId9"/>
            </p:custDataLst>
          </p:nvPr>
        </p:nvSpPr>
        <p:spPr bwMode="auto">
          <a:xfrm>
            <a:off x="7463482" y="839038"/>
            <a:ext cx="146913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Changes in state of  environment</a:t>
            </a:r>
            <a:endParaRPr lang="en-US" sz="1400" dirty="0">
              <a:solidFill>
                <a:srgbClr val="046435"/>
              </a:solidFill>
              <a:cs typeface="Arial" pitchFamily="34" charset="0"/>
            </a:endParaRPr>
          </a:p>
        </p:txBody>
      </p:sp>
      <p:cxnSp>
        <p:nvCxnSpPr>
          <p:cNvPr id="93" name="Straight Connector 92"/>
          <p:cNvCxnSpPr/>
          <p:nvPr>
            <p:custDataLst>
              <p:tags r:id="rId10"/>
            </p:custDataLst>
          </p:nvPr>
        </p:nvCxnSpPr>
        <p:spPr>
          <a:xfrm>
            <a:off x="9144000" y="1251282"/>
            <a:ext cx="0" cy="4846768"/>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8" name="Rectangle 87"/>
          <p:cNvSpPr>
            <a:spLocks/>
          </p:cNvSpPr>
          <p:nvPr>
            <p:custDataLst>
              <p:tags r:id="rId11"/>
            </p:custDataLst>
          </p:nvPr>
        </p:nvSpPr>
        <p:spPr>
          <a:xfrm>
            <a:off x="2996534" y="1342342"/>
            <a:ext cx="633249" cy="4334418"/>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81" name="Rectangle 80"/>
          <p:cNvSpPr>
            <a:spLocks noChangeArrowheads="1"/>
          </p:cNvSpPr>
          <p:nvPr>
            <p:custDataLst>
              <p:tags r:id="rId12"/>
            </p:custDataLst>
          </p:nvPr>
        </p:nvSpPr>
        <p:spPr bwMode="auto">
          <a:xfrm>
            <a:off x="1905000" y="623594"/>
            <a:ext cx="173684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Indirect environmental drivers</a:t>
            </a:r>
          </a:p>
        </p:txBody>
      </p:sp>
      <p:cxnSp>
        <p:nvCxnSpPr>
          <p:cNvPr id="82" name="Straight Connector 81"/>
          <p:cNvCxnSpPr>
            <a:cxnSpLocks/>
          </p:cNvCxnSpPr>
          <p:nvPr>
            <p:custDataLst>
              <p:tags r:id="rId13"/>
            </p:custDataLst>
          </p:nvPr>
        </p:nvCxnSpPr>
        <p:spPr>
          <a:xfrm>
            <a:off x="1925956" y="1325999"/>
            <a:ext cx="1703827"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a:cxnSpLocks/>
          </p:cNvCxnSpPr>
          <p:nvPr>
            <p:custDataLst>
              <p:tags r:id="rId14"/>
            </p:custDataLst>
          </p:nvPr>
        </p:nvCxnSpPr>
        <p:spPr>
          <a:xfrm>
            <a:off x="3629783" y="1234938"/>
            <a:ext cx="12065" cy="448006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14" name="Rounded Rectangle 113"/>
          <p:cNvSpPr>
            <a:spLocks/>
          </p:cNvSpPr>
          <p:nvPr>
            <p:custDataLst>
              <p:tags r:id="rId15"/>
            </p:custDataLst>
          </p:nvPr>
        </p:nvSpPr>
        <p:spPr>
          <a:xfrm>
            <a:off x="2044012" y="1452023"/>
            <a:ext cx="1352691" cy="772794"/>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16" name="Rounded Rectangle 115"/>
          <p:cNvSpPr>
            <a:spLocks/>
          </p:cNvSpPr>
          <p:nvPr>
            <p:custDataLst>
              <p:tags r:id="rId16"/>
            </p:custDataLst>
          </p:nvPr>
        </p:nvSpPr>
        <p:spPr>
          <a:xfrm>
            <a:off x="2044012" y="2440010"/>
            <a:ext cx="1352691" cy="5699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b="1" dirty="0">
                <a:solidFill>
                  <a:srgbClr val="FFFFFF"/>
                </a:solidFill>
              </a:rPr>
              <a:t>Demand for buildings</a:t>
            </a:r>
          </a:p>
        </p:txBody>
      </p:sp>
      <p:sp>
        <p:nvSpPr>
          <p:cNvPr id="117" name="Rounded Rectangle 116"/>
          <p:cNvSpPr>
            <a:spLocks/>
          </p:cNvSpPr>
          <p:nvPr>
            <p:custDataLst>
              <p:tags r:id="rId17"/>
            </p:custDataLst>
          </p:nvPr>
        </p:nvSpPr>
        <p:spPr>
          <a:xfrm>
            <a:off x="2044012" y="3225132"/>
            <a:ext cx="1352691" cy="5514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18" name="Rounded Rectangle 117"/>
          <p:cNvSpPr>
            <a:spLocks/>
          </p:cNvSpPr>
          <p:nvPr>
            <p:custDataLst>
              <p:tags r:id="rId18"/>
            </p:custDataLst>
          </p:nvPr>
        </p:nvSpPr>
        <p:spPr>
          <a:xfrm>
            <a:off x="2044012" y="3991754"/>
            <a:ext cx="1352691" cy="605243"/>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19" name="Rounded Rectangle 118"/>
          <p:cNvSpPr>
            <a:spLocks/>
          </p:cNvSpPr>
          <p:nvPr>
            <p:custDataLst>
              <p:tags r:id="rId19"/>
            </p:custDataLst>
          </p:nvPr>
        </p:nvSpPr>
        <p:spPr>
          <a:xfrm>
            <a:off x="2044012" y="4812189"/>
            <a:ext cx="1352691" cy="5514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61" name="Rectangle 6"/>
          <p:cNvSpPr txBox="1">
            <a:spLocks/>
          </p:cNvSpPr>
          <p:nvPr>
            <p:custDataLst>
              <p:tags r:id="rId20"/>
            </p:custDataLst>
          </p:nvPr>
        </p:nvSpPr>
        <p:spPr>
          <a:xfrm>
            <a:off x="2148574" y="1486964"/>
            <a:ext cx="986127" cy="6463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Demand for food production</a:t>
            </a:r>
            <a:endParaRPr lang="en-US" sz="1400" b="1" dirty="0">
              <a:solidFill>
                <a:srgbClr val="FFFFFF"/>
              </a:solidFill>
            </a:endParaRPr>
          </a:p>
        </p:txBody>
      </p:sp>
      <p:sp>
        <p:nvSpPr>
          <p:cNvPr id="66" name="Rectangle 6"/>
          <p:cNvSpPr txBox="1">
            <a:spLocks/>
          </p:cNvSpPr>
          <p:nvPr>
            <p:custDataLst>
              <p:tags r:id="rId21"/>
            </p:custDataLst>
          </p:nvPr>
        </p:nvSpPr>
        <p:spPr>
          <a:xfrm>
            <a:off x="2139057" y="4083030"/>
            <a:ext cx="1093248"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Demand for </a:t>
            </a:r>
          </a:p>
          <a:p>
            <a:pPr fontAlgn="base">
              <a:spcBef>
                <a:spcPct val="0"/>
              </a:spcBef>
              <a:spcAft>
                <a:spcPct val="0"/>
              </a:spcAft>
              <a:buClr>
                <a:srgbClr val="046435"/>
              </a:buClr>
            </a:pPr>
            <a:r>
              <a:rPr lang="en-US" sz="1400" b="1" dirty="0" smtClean="0">
                <a:solidFill>
                  <a:srgbClr val="FFFFFF"/>
                </a:solidFill>
              </a:rPr>
              <a:t>transportation</a:t>
            </a:r>
            <a:endParaRPr lang="en-US" sz="1400" b="1" dirty="0">
              <a:solidFill>
                <a:srgbClr val="FFFFFF"/>
              </a:solidFill>
            </a:endParaRPr>
          </a:p>
        </p:txBody>
      </p:sp>
      <p:sp>
        <p:nvSpPr>
          <p:cNvPr id="69" name="Rectangle 6"/>
          <p:cNvSpPr txBox="1">
            <a:spLocks/>
          </p:cNvSpPr>
          <p:nvPr>
            <p:custDataLst>
              <p:tags r:id="rId22"/>
            </p:custDataLst>
          </p:nvPr>
        </p:nvSpPr>
        <p:spPr>
          <a:xfrm>
            <a:off x="2126133" y="3236792"/>
            <a:ext cx="1146182"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Demand for energy </a:t>
            </a:r>
            <a:endParaRPr lang="en-US" sz="1400" b="1" dirty="0">
              <a:solidFill>
                <a:srgbClr val="FFFFFF"/>
              </a:solidFill>
            </a:endParaRPr>
          </a:p>
        </p:txBody>
      </p:sp>
      <p:sp>
        <p:nvSpPr>
          <p:cNvPr id="74" name="Rectangle 6"/>
          <p:cNvSpPr txBox="1">
            <a:spLocks/>
          </p:cNvSpPr>
          <p:nvPr>
            <p:custDataLst>
              <p:tags r:id="rId23"/>
            </p:custDataLst>
          </p:nvPr>
        </p:nvSpPr>
        <p:spPr>
          <a:xfrm>
            <a:off x="2210769" y="4937015"/>
            <a:ext cx="986127" cy="21544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Other</a:t>
            </a:r>
            <a:endParaRPr lang="en-US" sz="1400" b="1" dirty="0">
              <a:solidFill>
                <a:srgbClr val="FFFFFF"/>
              </a:solidFill>
            </a:endParaRPr>
          </a:p>
        </p:txBody>
      </p:sp>
      <p:sp>
        <p:nvSpPr>
          <p:cNvPr id="89" name="Rectangle 88"/>
          <p:cNvSpPr>
            <a:spLocks/>
          </p:cNvSpPr>
          <p:nvPr>
            <p:custDataLst>
              <p:tags r:id="rId24"/>
            </p:custDataLst>
          </p:nvPr>
        </p:nvSpPr>
        <p:spPr>
          <a:xfrm>
            <a:off x="4898147" y="1332106"/>
            <a:ext cx="614336"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77" name="Rectangle 76"/>
          <p:cNvSpPr>
            <a:spLocks noChangeArrowheads="1"/>
          </p:cNvSpPr>
          <p:nvPr>
            <p:custDataLst>
              <p:tags r:id="rId25"/>
            </p:custDataLst>
          </p:nvPr>
        </p:nvSpPr>
        <p:spPr bwMode="auto">
          <a:xfrm>
            <a:off x="3863878" y="623594"/>
            <a:ext cx="164860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Direct</a:t>
            </a:r>
          </a:p>
          <a:p>
            <a:pPr fontAlgn="base">
              <a:spcBef>
                <a:spcPct val="0"/>
              </a:spcBef>
              <a:spcAft>
                <a:spcPct val="0"/>
              </a:spcAft>
            </a:pPr>
            <a:r>
              <a:rPr lang="en-US" sz="1400" b="1" dirty="0">
                <a:solidFill>
                  <a:srgbClr val="046435"/>
                </a:solidFill>
              </a:rPr>
              <a:t>environmental drivers</a:t>
            </a:r>
            <a:endParaRPr lang="en-US" sz="1400" dirty="0">
              <a:solidFill>
                <a:srgbClr val="046435"/>
              </a:solidFill>
              <a:cs typeface="Arial" pitchFamily="34" charset="0"/>
            </a:endParaRPr>
          </a:p>
        </p:txBody>
      </p:sp>
      <p:cxnSp>
        <p:nvCxnSpPr>
          <p:cNvPr id="84" name="Straight Connector 83"/>
          <p:cNvCxnSpPr>
            <a:cxnSpLocks/>
          </p:cNvCxnSpPr>
          <p:nvPr>
            <p:custDataLst>
              <p:tags r:id="rId26"/>
            </p:custDataLst>
          </p:nvPr>
        </p:nvCxnSpPr>
        <p:spPr>
          <a:xfrm>
            <a:off x="3859544" y="1332106"/>
            <a:ext cx="165293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custDataLst>
              <p:tags r:id="rId27"/>
            </p:custDataLst>
          </p:nvPr>
        </p:nvCxnSpPr>
        <p:spPr>
          <a:xfrm>
            <a:off x="5512483" y="1241045"/>
            <a:ext cx="7038" cy="447395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3802789" y="1382331"/>
            <a:ext cx="1613602" cy="1050348"/>
            <a:chOff x="4348129" y="1799532"/>
            <a:chExt cx="1613602" cy="1050348"/>
          </a:xfrm>
        </p:grpSpPr>
        <p:sp>
          <p:nvSpPr>
            <p:cNvPr id="16" name="Rounded Rectangle 15"/>
            <p:cNvSpPr>
              <a:spLocks/>
            </p:cNvSpPr>
            <p:nvPr>
              <p:custDataLst>
                <p:tags r:id="rId67"/>
              </p:custDataLst>
            </p:nvPr>
          </p:nvSpPr>
          <p:spPr>
            <a:xfrm>
              <a:off x="4348129" y="1799532"/>
              <a:ext cx="1613602" cy="1050348"/>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40" name="Rectangle 26"/>
            <p:cNvSpPr txBox="1"/>
            <p:nvPr>
              <p:custDataLst>
                <p:tags r:id="rId68"/>
              </p:custDataLst>
            </p:nvPr>
          </p:nvSpPr>
          <p:spPr bwMode="gray">
            <a:xfrm>
              <a:off x="4439124" y="1893819"/>
              <a:ext cx="1431613" cy="86177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Agriculture production processes that produce food</a:t>
              </a:r>
              <a:endParaRPr lang="en-US" sz="1400" b="1" dirty="0">
                <a:solidFill>
                  <a:srgbClr val="000000"/>
                </a:solidFill>
              </a:endParaRPr>
            </a:p>
          </p:txBody>
        </p:sp>
      </p:grpSp>
      <p:grpSp>
        <p:nvGrpSpPr>
          <p:cNvPr id="14" name="Group 13"/>
          <p:cNvGrpSpPr/>
          <p:nvPr/>
        </p:nvGrpSpPr>
        <p:grpSpPr>
          <a:xfrm>
            <a:off x="3802789" y="2483867"/>
            <a:ext cx="1613602" cy="692335"/>
            <a:chOff x="4348129" y="2693479"/>
            <a:chExt cx="1613602" cy="692335"/>
          </a:xfrm>
        </p:grpSpPr>
        <p:sp>
          <p:nvSpPr>
            <p:cNvPr id="110" name="Rounded Rectangle 109"/>
            <p:cNvSpPr>
              <a:spLocks/>
            </p:cNvSpPr>
            <p:nvPr>
              <p:custDataLst>
                <p:tags r:id="rId65"/>
              </p:custDataLst>
            </p:nvPr>
          </p:nvSpPr>
          <p:spPr>
            <a:xfrm>
              <a:off x="4348129" y="2693479"/>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0" name="Rectangle 26"/>
            <p:cNvSpPr txBox="1"/>
            <p:nvPr>
              <p:custDataLst>
                <p:tags r:id="rId66"/>
              </p:custDataLst>
            </p:nvPr>
          </p:nvSpPr>
          <p:spPr bwMode="gray">
            <a:xfrm>
              <a:off x="4439124" y="2824203"/>
              <a:ext cx="1431613"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Provision/use of transportation</a:t>
              </a:r>
              <a:endParaRPr lang="en-US" sz="1400" b="1" dirty="0">
                <a:solidFill>
                  <a:srgbClr val="000000"/>
                </a:solidFill>
              </a:endParaRPr>
            </a:p>
          </p:txBody>
        </p:sp>
      </p:grpSp>
      <p:grpSp>
        <p:nvGrpSpPr>
          <p:cNvPr id="10" name="Group 9"/>
          <p:cNvGrpSpPr/>
          <p:nvPr/>
        </p:nvGrpSpPr>
        <p:grpSpPr>
          <a:xfrm>
            <a:off x="3802789" y="3278907"/>
            <a:ext cx="1613602" cy="778366"/>
            <a:chOff x="4348129" y="3489629"/>
            <a:chExt cx="1613602" cy="778366"/>
          </a:xfrm>
        </p:grpSpPr>
        <p:sp>
          <p:nvSpPr>
            <p:cNvPr id="111" name="Rounded Rectangle 110"/>
            <p:cNvSpPr>
              <a:spLocks/>
            </p:cNvSpPr>
            <p:nvPr>
              <p:custDataLst>
                <p:tags r:id="rId63"/>
              </p:custDataLst>
            </p:nvPr>
          </p:nvSpPr>
          <p:spPr>
            <a:xfrm>
              <a:off x="4348129" y="3489629"/>
              <a:ext cx="1613602" cy="77836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4" name="Rectangle 26"/>
            <p:cNvSpPr txBox="1"/>
            <p:nvPr>
              <p:custDataLst>
                <p:tags r:id="rId64"/>
              </p:custDataLst>
            </p:nvPr>
          </p:nvSpPr>
          <p:spPr bwMode="gray">
            <a:xfrm>
              <a:off x="4439124" y="3577881"/>
              <a:ext cx="1522607" cy="646331"/>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Construction &amp; use of buildings &amp; other infrastructure</a:t>
              </a:r>
              <a:endParaRPr lang="en-US" sz="1400" b="1" dirty="0">
                <a:solidFill>
                  <a:srgbClr val="000000"/>
                </a:solidFill>
              </a:endParaRPr>
            </a:p>
          </p:txBody>
        </p:sp>
      </p:grpSp>
      <p:grpSp>
        <p:nvGrpSpPr>
          <p:cNvPr id="4" name="Group 3"/>
          <p:cNvGrpSpPr/>
          <p:nvPr/>
        </p:nvGrpSpPr>
        <p:grpSpPr>
          <a:xfrm>
            <a:off x="3802789" y="4874156"/>
            <a:ext cx="1613602" cy="692335"/>
            <a:chOff x="4348129" y="4388808"/>
            <a:chExt cx="1613602" cy="692335"/>
          </a:xfrm>
        </p:grpSpPr>
        <p:sp>
          <p:nvSpPr>
            <p:cNvPr id="112" name="Rounded Rectangle 111"/>
            <p:cNvSpPr>
              <a:spLocks/>
            </p:cNvSpPr>
            <p:nvPr>
              <p:custDataLst>
                <p:tags r:id="rId61"/>
              </p:custDataLst>
            </p:nvPr>
          </p:nvSpPr>
          <p:spPr>
            <a:xfrm>
              <a:off x="4348129" y="4388808"/>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8" name="Rectangle 26"/>
            <p:cNvSpPr txBox="1"/>
            <p:nvPr>
              <p:custDataLst>
                <p:tags r:id="rId62"/>
              </p:custDataLst>
            </p:nvPr>
          </p:nvSpPr>
          <p:spPr bwMode="gray">
            <a:xfrm>
              <a:off x="4431157" y="4575737"/>
              <a:ext cx="1431613" cy="21544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a:solidFill>
                    <a:srgbClr val="000000"/>
                  </a:solidFill>
                </a:rPr>
                <a:t>O</a:t>
              </a:r>
              <a:r>
                <a:rPr lang="en-US" sz="1400" b="1" dirty="0" smtClean="0">
                  <a:solidFill>
                    <a:srgbClr val="000000"/>
                  </a:solidFill>
                </a:rPr>
                <a:t>ther</a:t>
              </a:r>
              <a:endParaRPr lang="en-US" sz="1400" b="1" dirty="0">
                <a:solidFill>
                  <a:srgbClr val="000000"/>
                </a:solidFill>
              </a:endParaRPr>
            </a:p>
          </p:txBody>
        </p:sp>
      </p:grpSp>
      <p:sp>
        <p:nvSpPr>
          <p:cNvPr id="98" name="TextBox 97"/>
          <p:cNvSpPr txBox="1">
            <a:spLocks/>
          </p:cNvSpPr>
          <p:nvPr/>
        </p:nvSpPr>
        <p:spPr>
          <a:xfrm>
            <a:off x="1827080" y="6043691"/>
            <a:ext cx="3538503" cy="215444"/>
          </a:xfrm>
          <a:prstGeom prst="rect">
            <a:avLst/>
          </a:prstGeom>
          <a:noFill/>
        </p:spPr>
        <p:txBody>
          <a:bodyPr wrap="square" lIns="0" tIns="0" rIns="0" bIns="0" rtlCol="0">
            <a:spAutoFit/>
          </a:bodyPr>
          <a:lstStyle/>
          <a:p>
            <a:pPr algn="ctr" fontAlgn="base">
              <a:spcBef>
                <a:spcPct val="0"/>
              </a:spcBef>
              <a:spcAft>
                <a:spcPct val="0"/>
              </a:spcAft>
            </a:pPr>
            <a:r>
              <a:rPr lang="en-US" sz="1400" b="1" dirty="0" smtClean="0">
                <a:solidFill>
                  <a:srgbClr val="000000"/>
                </a:solidFill>
              </a:rPr>
              <a:t>Driver interventions</a:t>
            </a:r>
            <a:endParaRPr lang="en-US" sz="1400" b="1" dirty="0">
              <a:solidFill>
                <a:srgbClr val="000000"/>
              </a:solidFill>
            </a:endParaRPr>
          </a:p>
        </p:txBody>
      </p:sp>
      <p:sp>
        <p:nvSpPr>
          <p:cNvPr id="100" name="TextBox 99"/>
          <p:cNvSpPr txBox="1">
            <a:spLocks/>
          </p:cNvSpPr>
          <p:nvPr/>
        </p:nvSpPr>
        <p:spPr>
          <a:xfrm>
            <a:off x="5361732" y="6041458"/>
            <a:ext cx="2096904" cy="215444"/>
          </a:xfrm>
          <a:prstGeom prst="rect">
            <a:avLst/>
          </a:prstGeom>
          <a:noFill/>
        </p:spPr>
        <p:txBody>
          <a:bodyPr wrap="square" lIns="0" tIns="0" rIns="0" bIns="0" rtlCol="0">
            <a:spAutoFit/>
          </a:bodyPr>
          <a:lstStyle/>
          <a:p>
            <a:pPr algn="ctr" fontAlgn="base">
              <a:spcBef>
                <a:spcPct val="0"/>
              </a:spcBef>
              <a:spcAft>
                <a:spcPct val="0"/>
              </a:spcAft>
            </a:pPr>
            <a:r>
              <a:rPr lang="en-US" sz="1400" b="1" dirty="0" smtClean="0">
                <a:solidFill>
                  <a:srgbClr val="000000"/>
                </a:solidFill>
              </a:rPr>
              <a:t>Pressure interventions</a:t>
            </a:r>
            <a:endParaRPr lang="en-US" sz="1400" b="1" dirty="0">
              <a:solidFill>
                <a:srgbClr val="000000"/>
              </a:solidFill>
            </a:endParaRPr>
          </a:p>
        </p:txBody>
      </p:sp>
      <p:grpSp>
        <p:nvGrpSpPr>
          <p:cNvPr id="186379" name="Group 186378"/>
          <p:cNvGrpSpPr/>
          <p:nvPr/>
        </p:nvGrpSpPr>
        <p:grpSpPr>
          <a:xfrm>
            <a:off x="846786" y="5712721"/>
            <a:ext cx="7451979" cy="759624"/>
            <a:chOff x="739035" y="5712721"/>
            <a:chExt cx="7451979" cy="759624"/>
          </a:xfrm>
        </p:grpSpPr>
        <p:cxnSp>
          <p:nvCxnSpPr>
            <p:cNvPr id="7" name="Straight Connector 6"/>
            <p:cNvCxnSpPr/>
            <p:nvPr/>
          </p:nvCxnSpPr>
          <p:spPr>
            <a:xfrm flipH="1">
              <a:off x="8159948" y="5712721"/>
              <a:ext cx="6548" cy="759624"/>
            </a:xfrm>
            <a:prstGeom prst="line">
              <a:avLst/>
            </a:prstGeom>
            <a:ln w="69850">
              <a:solidFill>
                <a:srgbClr val="04643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739035" y="6472345"/>
              <a:ext cx="7451979" cy="0"/>
            </a:xfrm>
            <a:prstGeom prst="line">
              <a:avLst/>
            </a:prstGeom>
            <a:ln w="69850">
              <a:solidFill>
                <a:srgbClr val="046435"/>
              </a:solidFill>
            </a:ln>
          </p:spPr>
          <p:style>
            <a:lnRef idx="1">
              <a:schemeClr val="accent1"/>
            </a:lnRef>
            <a:fillRef idx="0">
              <a:schemeClr val="accent1"/>
            </a:fillRef>
            <a:effectRef idx="0">
              <a:schemeClr val="accent1"/>
            </a:effectRef>
            <a:fontRef idx="minor">
              <a:schemeClr val="tx1"/>
            </a:fontRef>
          </p:style>
        </p:cxnSp>
        <p:cxnSp>
          <p:nvCxnSpPr>
            <p:cNvPr id="186371" name="Straight Arrow Connector 186370"/>
            <p:cNvCxnSpPr/>
            <p:nvPr/>
          </p:nvCxnSpPr>
          <p:spPr>
            <a:xfrm flipV="1">
              <a:off x="739035" y="5715002"/>
              <a:ext cx="22965" cy="757343"/>
            </a:xfrm>
            <a:prstGeom prst="straightConnector1">
              <a:avLst/>
            </a:prstGeom>
            <a:ln w="76200">
              <a:solidFill>
                <a:srgbClr val="046435"/>
              </a:solidFill>
              <a:tailEnd type="arrow"/>
            </a:ln>
          </p:spPr>
          <p:style>
            <a:lnRef idx="1">
              <a:schemeClr val="accent1"/>
            </a:lnRef>
            <a:fillRef idx="0">
              <a:schemeClr val="accent1"/>
            </a:fillRef>
            <a:effectRef idx="0">
              <a:schemeClr val="accent1"/>
            </a:effectRef>
            <a:fontRef idx="minor">
              <a:schemeClr val="tx1"/>
            </a:fontRef>
          </p:style>
        </p:cxnSp>
      </p:grpSp>
      <p:sp>
        <p:nvSpPr>
          <p:cNvPr id="5" name="Rectangle 4"/>
          <p:cNvSpPr>
            <a:spLocks/>
          </p:cNvSpPr>
          <p:nvPr>
            <p:custDataLst>
              <p:tags r:id="rId28"/>
            </p:custDataLst>
          </p:nvPr>
        </p:nvSpPr>
        <p:spPr>
          <a:xfrm>
            <a:off x="1198416" y="1332106"/>
            <a:ext cx="554184"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grpSp>
        <p:nvGrpSpPr>
          <p:cNvPr id="11" name="Group 10"/>
          <p:cNvGrpSpPr/>
          <p:nvPr>
            <p:custDataLst>
              <p:tags r:id="rId29"/>
            </p:custDataLst>
          </p:nvPr>
        </p:nvGrpSpPr>
        <p:grpSpPr>
          <a:xfrm>
            <a:off x="159272" y="3050128"/>
            <a:ext cx="1316235" cy="890901"/>
            <a:chOff x="158750" y="2484910"/>
            <a:chExt cx="1560513" cy="995931"/>
          </a:xfrm>
        </p:grpSpPr>
        <p:pic>
          <p:nvPicPr>
            <p:cNvPr id="186373" name="Picture 5"/>
            <p:cNvPicPr>
              <a:picLocks noChangeAspect="1" noChangeArrowheads="1"/>
            </p:cNvPicPr>
            <p:nvPr>
              <p:custDataLst>
                <p:tags r:id="rId59"/>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2484910"/>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Rectangle 286"/>
            <p:cNvSpPr txBox="1">
              <a:spLocks noChangeArrowheads="1"/>
            </p:cNvSpPr>
            <p:nvPr>
              <p:custDataLst>
                <p:tags r:id="rId60"/>
              </p:custDataLst>
            </p:nvPr>
          </p:nvSpPr>
          <p:spPr bwMode="auto">
            <a:xfrm>
              <a:off x="272426" y="2742032"/>
              <a:ext cx="1324874" cy="481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46435"/>
                </a:buClr>
              </a:pPr>
              <a:r>
                <a:rPr lang="en-US" sz="1400" b="1" dirty="0" smtClean="0">
                  <a:solidFill>
                    <a:srgbClr val="000000"/>
                  </a:solidFill>
                </a:rPr>
                <a:t>Rising middle class</a:t>
              </a:r>
              <a:endParaRPr lang="en-US" sz="1400" b="1" dirty="0">
                <a:solidFill>
                  <a:srgbClr val="000000"/>
                </a:solidFill>
              </a:endParaRPr>
            </a:p>
          </p:txBody>
        </p:sp>
      </p:grpSp>
      <p:grpSp>
        <p:nvGrpSpPr>
          <p:cNvPr id="13" name="Group 12"/>
          <p:cNvGrpSpPr/>
          <p:nvPr>
            <p:custDataLst>
              <p:tags r:id="rId30"/>
            </p:custDataLst>
          </p:nvPr>
        </p:nvGrpSpPr>
        <p:grpSpPr>
          <a:xfrm>
            <a:off x="159272" y="4299275"/>
            <a:ext cx="1316235" cy="890901"/>
            <a:chOff x="158750" y="4178873"/>
            <a:chExt cx="1560513" cy="995931"/>
          </a:xfrm>
        </p:grpSpPr>
        <p:pic>
          <p:nvPicPr>
            <p:cNvPr id="94" name="Picture 5"/>
            <p:cNvPicPr>
              <a:picLocks noChangeAspect="1" noChangeArrowheads="1"/>
            </p:cNvPicPr>
            <p:nvPr>
              <p:custDataLst>
                <p:tags r:id="rId57"/>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4178873"/>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Rectangle 286"/>
            <p:cNvSpPr txBox="1">
              <a:spLocks noChangeArrowheads="1"/>
            </p:cNvSpPr>
            <p:nvPr>
              <p:custDataLst>
                <p:tags r:id="rId58"/>
              </p:custDataLst>
            </p:nvPr>
          </p:nvSpPr>
          <p:spPr bwMode="auto">
            <a:xfrm>
              <a:off x="272426" y="4584037"/>
              <a:ext cx="1324874" cy="240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defPPr>
                <a:defRPr lang="en-US"/>
              </a:defPPr>
              <a:lvl1pPr marL="0" indent="0" defTabSz="895350" eaLnBrk="1" hangingPunct="1">
                <a:buClr>
                  <a:schemeClr val="tx2"/>
                </a:buClr>
                <a:defRPr>
                  <a:latin typeface="+mn-lt"/>
                </a:defRPr>
              </a:lvl1pPr>
              <a:lvl2pPr marL="193675" indent="-192088" defTabSz="895350" eaLnBrk="1" hangingPunct="1">
                <a:buClr>
                  <a:schemeClr val="tx2"/>
                </a:buClr>
                <a:buSzPct val="125000"/>
                <a:buFont typeface="Arial" charset="0"/>
                <a:buChar char="▪"/>
                <a:defRPr>
                  <a:latin typeface="+mn-lt"/>
                </a:defRPr>
              </a:lvl2pPr>
              <a:lvl3pPr marL="457200" indent="-261938" defTabSz="895350" eaLnBrk="1" hangingPunct="1">
                <a:buClr>
                  <a:schemeClr val="tx2"/>
                </a:buClr>
                <a:buSzPct val="120000"/>
                <a:buFont typeface="Arial" charset="0"/>
                <a:buChar char="–"/>
                <a:defRPr>
                  <a:latin typeface="+mn-lt"/>
                </a:defRPr>
              </a:lvl3pPr>
              <a:lvl4pPr marL="614363" indent="-155575" defTabSz="895350" eaLnBrk="1" hangingPunct="1">
                <a:buClr>
                  <a:schemeClr val="tx2"/>
                </a:buClr>
                <a:buSzPct val="120000"/>
                <a:buFont typeface="Arial" charset="0"/>
                <a:buChar char="▫"/>
                <a:defRPr>
                  <a:latin typeface="+mn-lt"/>
                </a:defRPr>
              </a:lvl4pPr>
              <a:lvl5pPr marL="746125" indent="-130175" defTabSz="895350" eaLnBrk="1" hangingPunct="1">
                <a:buClr>
                  <a:schemeClr val="tx2"/>
                </a:buClr>
                <a:buSzPct val="89000"/>
                <a:buFont typeface="Arial" charset="0"/>
                <a:buChar char="-"/>
                <a:defRPr>
                  <a:latin typeface="+mn-lt"/>
                </a:defRPr>
              </a:lvl5pPr>
              <a:lvl6pPr marL="749808" indent="-130175" defTabSz="895350" fontAlgn="base">
                <a:spcBef>
                  <a:spcPct val="0"/>
                </a:spcBef>
                <a:spcAft>
                  <a:spcPct val="0"/>
                </a:spcAft>
                <a:buClr>
                  <a:schemeClr val="tx2"/>
                </a:buClr>
                <a:buSzPct val="89000"/>
                <a:buFont typeface="Arial" charset="0"/>
                <a:buChar char="-"/>
                <a:defRPr>
                  <a:latin typeface="+mn-lt"/>
                </a:defRPr>
              </a:lvl6pPr>
              <a:lvl7pPr marL="749808" indent="-130175" defTabSz="895350" fontAlgn="base">
                <a:spcBef>
                  <a:spcPct val="0"/>
                </a:spcBef>
                <a:spcAft>
                  <a:spcPct val="0"/>
                </a:spcAft>
                <a:buClr>
                  <a:schemeClr val="tx2"/>
                </a:buClr>
                <a:buSzPct val="89000"/>
                <a:buFont typeface="Arial" charset="0"/>
                <a:buChar char="-"/>
                <a:defRPr>
                  <a:latin typeface="+mn-lt"/>
                </a:defRPr>
              </a:lvl7pPr>
              <a:lvl8pPr marL="749808" indent="-130175" defTabSz="895350" fontAlgn="base">
                <a:spcBef>
                  <a:spcPct val="0"/>
                </a:spcBef>
                <a:spcAft>
                  <a:spcPct val="0"/>
                </a:spcAft>
                <a:buClr>
                  <a:schemeClr val="tx2"/>
                </a:buClr>
                <a:buSzPct val="89000"/>
                <a:buFont typeface="Arial" charset="0"/>
                <a:buChar char="-"/>
                <a:defRPr>
                  <a:latin typeface="+mn-lt"/>
                </a:defRPr>
              </a:lvl8pPr>
              <a:lvl9pPr marL="749808" indent="-130175" defTabSz="895350" fontAlgn="base">
                <a:spcBef>
                  <a:spcPct val="0"/>
                </a:spcBef>
                <a:spcAft>
                  <a:spcPct val="0"/>
                </a:spcAft>
                <a:buClr>
                  <a:schemeClr val="tx2"/>
                </a:buClr>
                <a:buSzPct val="89000"/>
                <a:buFont typeface="Arial" charset="0"/>
                <a:buChar char="-"/>
                <a:defRPr>
                  <a:latin typeface="+mn-lt"/>
                </a:defRPr>
              </a:lvl9pPr>
            </a:lstStyle>
            <a:p>
              <a:pPr fontAlgn="base">
                <a:spcBef>
                  <a:spcPct val="0"/>
                </a:spcBef>
                <a:spcAft>
                  <a:spcPct val="0"/>
                </a:spcAft>
                <a:buClr>
                  <a:srgbClr val="046435"/>
                </a:buClr>
              </a:pPr>
              <a:r>
                <a:rPr lang="en-US" sz="1400" b="1" dirty="0">
                  <a:solidFill>
                    <a:srgbClr val="000000"/>
                  </a:solidFill>
                </a:rPr>
                <a:t>Urbanization</a:t>
              </a:r>
            </a:p>
          </p:txBody>
        </p:sp>
      </p:grpSp>
      <p:sp>
        <p:nvSpPr>
          <p:cNvPr id="76" name="Rectangle 75"/>
          <p:cNvSpPr>
            <a:spLocks noChangeArrowheads="1"/>
          </p:cNvSpPr>
          <p:nvPr>
            <p:custDataLst>
              <p:tags r:id="rId31"/>
            </p:custDataLst>
          </p:nvPr>
        </p:nvSpPr>
        <p:spPr bwMode="auto">
          <a:xfrm>
            <a:off x="134491" y="623594"/>
            <a:ext cx="142459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Underlying</a:t>
            </a:r>
          </a:p>
          <a:p>
            <a:pPr fontAlgn="base">
              <a:spcBef>
                <a:spcPct val="0"/>
              </a:spcBef>
              <a:spcAft>
                <a:spcPct val="0"/>
              </a:spcAft>
            </a:pPr>
            <a:r>
              <a:rPr lang="en-US" sz="1400" b="1" dirty="0">
                <a:solidFill>
                  <a:srgbClr val="046435"/>
                </a:solidFill>
              </a:rPr>
              <a:t>socioeconomic trends</a:t>
            </a:r>
          </a:p>
        </p:txBody>
      </p:sp>
      <p:cxnSp>
        <p:nvCxnSpPr>
          <p:cNvPr id="80" name="Straight Connector 79"/>
          <p:cNvCxnSpPr>
            <a:cxnSpLocks/>
          </p:cNvCxnSpPr>
          <p:nvPr>
            <p:custDataLst>
              <p:tags r:id="rId32"/>
            </p:custDataLst>
          </p:nvPr>
        </p:nvCxnSpPr>
        <p:spPr>
          <a:xfrm>
            <a:off x="134491" y="1325999"/>
            <a:ext cx="1424591"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p:custDataLst>
              <p:tags r:id="rId33"/>
            </p:custDataLst>
          </p:nvPr>
        </p:nvCxnSpPr>
        <p:spPr>
          <a:xfrm>
            <a:off x="1752600" y="1234938"/>
            <a:ext cx="0" cy="448006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75" name="Group 74"/>
          <p:cNvGrpSpPr/>
          <p:nvPr>
            <p:custDataLst>
              <p:tags r:id="rId34"/>
            </p:custDataLst>
          </p:nvPr>
        </p:nvGrpSpPr>
        <p:grpSpPr>
          <a:xfrm>
            <a:off x="159272" y="1800980"/>
            <a:ext cx="1316235" cy="890901"/>
            <a:chOff x="158750" y="2484910"/>
            <a:chExt cx="1560513" cy="995931"/>
          </a:xfrm>
        </p:grpSpPr>
        <p:pic>
          <p:nvPicPr>
            <p:cNvPr id="95" name="Picture 5"/>
            <p:cNvPicPr>
              <a:picLocks noChangeAspect="1" noChangeArrowheads="1"/>
            </p:cNvPicPr>
            <p:nvPr>
              <p:custDataLst>
                <p:tags r:id="rId55"/>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2484910"/>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6" name="Rectangle 286"/>
            <p:cNvSpPr txBox="1">
              <a:spLocks noChangeArrowheads="1"/>
            </p:cNvSpPr>
            <p:nvPr>
              <p:custDataLst>
                <p:tags r:id="rId56"/>
              </p:custDataLst>
            </p:nvPr>
          </p:nvSpPr>
          <p:spPr bwMode="auto">
            <a:xfrm>
              <a:off x="272426" y="2742032"/>
              <a:ext cx="1324874" cy="481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46435"/>
                </a:buClr>
              </a:pPr>
              <a:r>
                <a:rPr lang="en-US" sz="1400" b="1" dirty="0" smtClean="0">
                  <a:solidFill>
                    <a:srgbClr val="000000"/>
                  </a:solidFill>
                </a:rPr>
                <a:t>Population growth</a:t>
              </a:r>
              <a:endParaRPr lang="en-US" sz="1400" b="1" dirty="0">
                <a:solidFill>
                  <a:srgbClr val="000000"/>
                </a:solidFill>
              </a:endParaRPr>
            </a:p>
          </p:txBody>
        </p:sp>
      </p:grpSp>
      <p:sp>
        <p:nvSpPr>
          <p:cNvPr id="104" name="Chevron 103"/>
          <p:cNvSpPr/>
          <p:nvPr>
            <p:custDataLst>
              <p:tags r:id="rId35"/>
            </p:custDataLst>
          </p:nvPr>
        </p:nvSpPr>
        <p:spPr>
          <a:xfrm>
            <a:off x="1777056"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cxnSp>
        <p:nvCxnSpPr>
          <p:cNvPr id="113" name="Straight Connector 112"/>
          <p:cNvCxnSpPr/>
          <p:nvPr>
            <p:custDataLst>
              <p:tags r:id="rId36"/>
            </p:custDataLst>
          </p:nvPr>
        </p:nvCxnSpPr>
        <p:spPr>
          <a:xfrm>
            <a:off x="7232221" y="1241045"/>
            <a:ext cx="34880" cy="447395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06" name="Rectangle 105"/>
          <p:cNvSpPr>
            <a:spLocks/>
          </p:cNvSpPr>
          <p:nvPr>
            <p:custDataLst>
              <p:tags r:id="rId37"/>
            </p:custDataLst>
          </p:nvPr>
        </p:nvSpPr>
        <p:spPr>
          <a:xfrm>
            <a:off x="6714900" y="1332106"/>
            <a:ext cx="517321"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107" name="Rectangle 106"/>
          <p:cNvSpPr>
            <a:spLocks noChangeArrowheads="1"/>
          </p:cNvSpPr>
          <p:nvPr>
            <p:custDataLst>
              <p:tags r:id="rId38"/>
            </p:custDataLst>
          </p:nvPr>
        </p:nvSpPr>
        <p:spPr bwMode="auto">
          <a:xfrm>
            <a:off x="5786585" y="839038"/>
            <a:ext cx="160481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Environmental pressures</a:t>
            </a:r>
          </a:p>
        </p:txBody>
      </p:sp>
      <p:cxnSp>
        <p:nvCxnSpPr>
          <p:cNvPr id="109" name="Straight Connector 108"/>
          <p:cNvCxnSpPr>
            <a:cxnSpLocks/>
          </p:cNvCxnSpPr>
          <p:nvPr>
            <p:custDataLst>
              <p:tags r:id="rId39"/>
            </p:custDataLst>
          </p:nvPr>
        </p:nvCxnSpPr>
        <p:spPr>
          <a:xfrm>
            <a:off x="5840313" y="1332106"/>
            <a:ext cx="1391908"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15" name="Group 114"/>
          <p:cNvGrpSpPr/>
          <p:nvPr/>
        </p:nvGrpSpPr>
        <p:grpSpPr>
          <a:xfrm>
            <a:off x="5680711" y="1387628"/>
            <a:ext cx="1478374" cy="1052382"/>
            <a:chOff x="4348129" y="1740817"/>
            <a:chExt cx="1613602" cy="959590"/>
          </a:xfrm>
        </p:grpSpPr>
        <p:sp>
          <p:nvSpPr>
            <p:cNvPr id="134" name="Rounded Rectangle 133"/>
            <p:cNvSpPr>
              <a:spLocks/>
            </p:cNvSpPr>
            <p:nvPr>
              <p:custDataLst>
                <p:tags r:id="rId53"/>
              </p:custDataLst>
            </p:nvPr>
          </p:nvSpPr>
          <p:spPr>
            <a:xfrm>
              <a:off x="4348129" y="1740817"/>
              <a:ext cx="1613602" cy="959590"/>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5" name="Rectangle 26"/>
            <p:cNvSpPr txBox="1"/>
            <p:nvPr>
              <p:custDataLst>
                <p:tags r:id="rId54"/>
              </p:custDataLst>
            </p:nvPr>
          </p:nvSpPr>
          <p:spPr bwMode="gray">
            <a:xfrm>
              <a:off x="4439124" y="1873093"/>
              <a:ext cx="1431613" cy="785789"/>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Pollution e.g.,  GHG’s &amp; ozone-depleting substances</a:t>
              </a:r>
              <a:endParaRPr lang="en-US" sz="1400" b="1" dirty="0">
                <a:solidFill>
                  <a:srgbClr val="000000"/>
                </a:solidFill>
              </a:endParaRPr>
            </a:p>
          </p:txBody>
        </p:sp>
      </p:grpSp>
      <p:grpSp>
        <p:nvGrpSpPr>
          <p:cNvPr id="120" name="Group 119"/>
          <p:cNvGrpSpPr/>
          <p:nvPr/>
        </p:nvGrpSpPr>
        <p:grpSpPr>
          <a:xfrm>
            <a:off x="5680711" y="2520872"/>
            <a:ext cx="1478374" cy="625000"/>
            <a:chOff x="4348129" y="2465210"/>
            <a:chExt cx="1613602" cy="692336"/>
          </a:xfrm>
        </p:grpSpPr>
        <p:sp>
          <p:nvSpPr>
            <p:cNvPr id="132" name="Rounded Rectangle 131"/>
            <p:cNvSpPr>
              <a:spLocks/>
            </p:cNvSpPr>
            <p:nvPr>
              <p:custDataLst>
                <p:tags r:id="rId51"/>
              </p:custDataLst>
            </p:nvPr>
          </p:nvSpPr>
          <p:spPr>
            <a:xfrm>
              <a:off x="4348129" y="2465210"/>
              <a:ext cx="1613602" cy="69233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3" name="Rectangle 26"/>
            <p:cNvSpPr txBox="1"/>
            <p:nvPr>
              <p:custDataLst>
                <p:tags r:id="rId52"/>
              </p:custDataLst>
            </p:nvPr>
          </p:nvSpPr>
          <p:spPr bwMode="gray">
            <a:xfrm>
              <a:off x="4439124" y="2558453"/>
              <a:ext cx="1431613" cy="477310"/>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Change in habitat and species  loss</a:t>
              </a:r>
              <a:endParaRPr lang="en-US" sz="1400" b="1" dirty="0">
                <a:solidFill>
                  <a:srgbClr val="000000"/>
                </a:solidFill>
              </a:endParaRPr>
            </a:p>
          </p:txBody>
        </p:sp>
      </p:grpSp>
      <p:grpSp>
        <p:nvGrpSpPr>
          <p:cNvPr id="122" name="Group 121"/>
          <p:cNvGrpSpPr/>
          <p:nvPr/>
        </p:nvGrpSpPr>
        <p:grpSpPr>
          <a:xfrm>
            <a:off x="5680711" y="3384787"/>
            <a:ext cx="1478374" cy="597360"/>
            <a:chOff x="4348129" y="3559086"/>
            <a:chExt cx="1613602" cy="661718"/>
          </a:xfrm>
        </p:grpSpPr>
        <p:sp>
          <p:nvSpPr>
            <p:cNvPr id="130" name="Rounded Rectangle 129"/>
            <p:cNvSpPr>
              <a:spLocks/>
            </p:cNvSpPr>
            <p:nvPr>
              <p:custDataLst>
                <p:tags r:id="rId49"/>
              </p:custDataLst>
            </p:nvPr>
          </p:nvSpPr>
          <p:spPr>
            <a:xfrm>
              <a:off x="4348129" y="3559086"/>
              <a:ext cx="1613602" cy="661718"/>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1" name="Rectangle 26"/>
            <p:cNvSpPr txBox="1"/>
            <p:nvPr>
              <p:custDataLst>
                <p:tags r:id="rId50"/>
              </p:custDataLst>
            </p:nvPr>
          </p:nvSpPr>
          <p:spPr bwMode="gray">
            <a:xfrm>
              <a:off x="4439124" y="3637026"/>
              <a:ext cx="1431613" cy="477310"/>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Introduction of invasive species</a:t>
              </a:r>
              <a:endParaRPr lang="en-US" sz="1400" b="1" dirty="0">
                <a:solidFill>
                  <a:srgbClr val="000000"/>
                </a:solidFill>
              </a:endParaRPr>
            </a:p>
          </p:txBody>
        </p:sp>
      </p:grpSp>
      <p:grpSp>
        <p:nvGrpSpPr>
          <p:cNvPr id="127" name="Group 126"/>
          <p:cNvGrpSpPr/>
          <p:nvPr/>
        </p:nvGrpSpPr>
        <p:grpSpPr>
          <a:xfrm>
            <a:off x="5684427" y="4169555"/>
            <a:ext cx="1478374" cy="595326"/>
            <a:chOff x="4348129" y="4156719"/>
            <a:chExt cx="1613602" cy="362906"/>
          </a:xfrm>
        </p:grpSpPr>
        <p:sp>
          <p:nvSpPr>
            <p:cNvPr id="128" name="Rounded Rectangle 127"/>
            <p:cNvSpPr>
              <a:spLocks/>
            </p:cNvSpPr>
            <p:nvPr>
              <p:custDataLst>
                <p:tags r:id="rId47"/>
              </p:custDataLst>
            </p:nvPr>
          </p:nvSpPr>
          <p:spPr>
            <a:xfrm>
              <a:off x="4348129" y="4156719"/>
              <a:ext cx="1613602" cy="36290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29" name="Rectangle 26"/>
            <p:cNvSpPr txBox="1"/>
            <p:nvPr>
              <p:custDataLst>
                <p:tags r:id="rId48"/>
              </p:custDataLst>
            </p:nvPr>
          </p:nvSpPr>
          <p:spPr bwMode="gray">
            <a:xfrm>
              <a:off x="4404335" y="4222388"/>
              <a:ext cx="1501191" cy="262666"/>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Over exploitation and harvesting </a:t>
              </a:r>
              <a:endParaRPr lang="en-US" sz="1400" b="1" dirty="0">
                <a:solidFill>
                  <a:srgbClr val="000000"/>
                </a:solidFill>
              </a:endParaRPr>
            </a:p>
          </p:txBody>
        </p:sp>
      </p:grpSp>
      <p:sp>
        <p:nvSpPr>
          <p:cNvPr id="99" name="Pentagon 98"/>
          <p:cNvSpPr/>
          <p:nvPr/>
        </p:nvSpPr>
        <p:spPr>
          <a:xfrm rot="16200000">
            <a:off x="3495755" y="4004102"/>
            <a:ext cx="292532" cy="3778841"/>
          </a:xfrm>
          <a:prstGeom prst="homePlate">
            <a:avLst/>
          </a:prstGeom>
          <a:solidFill>
            <a:schemeClr val="tx2">
              <a:lumMod val="40000"/>
              <a:lumOff val="60000"/>
              <a:alpha val="14000"/>
            </a:schemeClr>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srgbClr val="000000"/>
              </a:solidFill>
            </a:endParaRPr>
          </a:p>
        </p:txBody>
      </p:sp>
      <p:sp>
        <p:nvSpPr>
          <p:cNvPr id="101" name="Pentagon 100"/>
          <p:cNvSpPr/>
          <p:nvPr/>
        </p:nvSpPr>
        <p:spPr>
          <a:xfrm rot="16200000">
            <a:off x="6261167" y="5061955"/>
            <a:ext cx="279267" cy="1676400"/>
          </a:xfrm>
          <a:prstGeom prst="homePlate">
            <a:avLst/>
          </a:prstGeom>
          <a:solidFill>
            <a:schemeClr val="tx2">
              <a:lumMod val="40000"/>
              <a:lumOff val="60000"/>
              <a:alpha val="14000"/>
            </a:schemeClr>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srgbClr val="000000"/>
              </a:solidFill>
            </a:endParaRPr>
          </a:p>
        </p:txBody>
      </p:sp>
      <p:sp>
        <p:nvSpPr>
          <p:cNvPr id="136" name="Chevron 135"/>
          <p:cNvSpPr/>
          <p:nvPr>
            <p:custDataLst>
              <p:tags r:id="rId40"/>
            </p:custDataLst>
          </p:nvPr>
        </p:nvSpPr>
        <p:spPr>
          <a:xfrm>
            <a:off x="3657600"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7" name="Chevron 136"/>
          <p:cNvSpPr/>
          <p:nvPr>
            <p:custDataLst>
              <p:tags r:id="rId41"/>
            </p:custDataLst>
          </p:nvPr>
        </p:nvSpPr>
        <p:spPr>
          <a:xfrm>
            <a:off x="5562600"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8" name="Chevron 137"/>
          <p:cNvSpPr/>
          <p:nvPr>
            <p:custDataLst>
              <p:tags r:id="rId42"/>
            </p:custDataLst>
          </p:nvPr>
        </p:nvSpPr>
        <p:spPr>
          <a:xfrm>
            <a:off x="7267101"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97" name="TextBox 96"/>
          <p:cNvSpPr txBox="1">
            <a:spLocks/>
          </p:cNvSpPr>
          <p:nvPr/>
        </p:nvSpPr>
        <p:spPr>
          <a:xfrm>
            <a:off x="2819400" y="6566356"/>
            <a:ext cx="3538503" cy="215444"/>
          </a:xfrm>
          <a:prstGeom prst="rect">
            <a:avLst/>
          </a:prstGeom>
          <a:noFill/>
        </p:spPr>
        <p:txBody>
          <a:bodyPr wrap="square" lIns="0" tIns="0" rIns="0" bIns="0" rtlCol="0">
            <a:spAutoFit/>
          </a:bodyPr>
          <a:lstStyle/>
          <a:p>
            <a:pPr algn="ctr" fontAlgn="base">
              <a:spcBef>
                <a:spcPct val="0"/>
              </a:spcBef>
              <a:spcAft>
                <a:spcPct val="0"/>
              </a:spcAft>
            </a:pPr>
            <a:r>
              <a:rPr lang="en-US" sz="1400" b="1" dirty="0">
                <a:solidFill>
                  <a:srgbClr val="046435"/>
                </a:solidFill>
              </a:rPr>
              <a:t>Changes in human welfare</a:t>
            </a:r>
          </a:p>
        </p:txBody>
      </p:sp>
      <p:sp>
        <p:nvSpPr>
          <p:cNvPr id="103" name="Rounded Rectangle 102"/>
          <p:cNvSpPr>
            <a:spLocks/>
          </p:cNvSpPr>
          <p:nvPr>
            <p:custDataLst>
              <p:tags r:id="rId43"/>
            </p:custDataLst>
          </p:nvPr>
        </p:nvSpPr>
        <p:spPr>
          <a:xfrm>
            <a:off x="3800641" y="4104473"/>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05" name="Rectangle 26"/>
          <p:cNvSpPr txBox="1"/>
          <p:nvPr>
            <p:custDataLst>
              <p:tags r:id="rId44"/>
            </p:custDataLst>
          </p:nvPr>
        </p:nvSpPr>
        <p:spPr bwMode="gray">
          <a:xfrm>
            <a:off x="3891636" y="4235197"/>
            <a:ext cx="1431613"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Production of electricity </a:t>
            </a:r>
            <a:endParaRPr lang="en-US" sz="1400" b="1" dirty="0">
              <a:solidFill>
                <a:srgbClr val="000000"/>
              </a:solidFill>
            </a:endParaRPr>
          </a:p>
        </p:txBody>
      </p:sp>
      <p:sp>
        <p:nvSpPr>
          <p:cNvPr id="108" name="Rounded Rectangle 107"/>
          <p:cNvSpPr>
            <a:spLocks/>
          </p:cNvSpPr>
          <p:nvPr>
            <p:custDataLst>
              <p:tags r:id="rId45"/>
            </p:custDataLst>
          </p:nvPr>
        </p:nvSpPr>
        <p:spPr>
          <a:xfrm>
            <a:off x="5724100" y="4872008"/>
            <a:ext cx="1434985"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9" name="Rectangle 26"/>
          <p:cNvSpPr txBox="1"/>
          <p:nvPr>
            <p:custDataLst>
              <p:tags r:id="rId46"/>
            </p:custDataLst>
          </p:nvPr>
        </p:nvSpPr>
        <p:spPr bwMode="gray">
          <a:xfrm>
            <a:off x="5802640" y="5058937"/>
            <a:ext cx="1431613" cy="21544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a:solidFill>
                  <a:srgbClr val="000000"/>
                </a:solidFill>
              </a:rPr>
              <a:t>O</a:t>
            </a:r>
            <a:r>
              <a:rPr lang="en-US" sz="1400" b="1" dirty="0" smtClean="0">
                <a:solidFill>
                  <a:srgbClr val="000000"/>
                </a:solidFill>
              </a:rPr>
              <a:t>ther</a:t>
            </a:r>
            <a:endParaRPr lang="en-US" sz="1400" b="1" dirty="0">
              <a:solidFill>
                <a:srgbClr val="000000"/>
              </a:solidFill>
            </a:endParaRPr>
          </a:p>
        </p:txBody>
      </p:sp>
    </p:spTree>
    <p:extLst>
      <p:ext uri="{BB962C8B-B14F-4D97-AF65-F5344CB8AC3E}">
        <p14:creationId xmlns:p14="http://schemas.microsoft.com/office/powerpoint/2010/main" val="293264902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762000"/>
          </a:xfrm>
        </p:spPr>
        <p:txBody>
          <a:bodyPr>
            <a:noAutofit/>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2. Deliver Integrated Solutions</a:t>
            </a:r>
          </a:p>
        </p:txBody>
      </p:sp>
      <p:sp>
        <p:nvSpPr>
          <p:cNvPr id="3" name="Content Placeholder 2"/>
          <p:cNvSpPr>
            <a:spLocks noGrp="1"/>
          </p:cNvSpPr>
          <p:nvPr>
            <p:ph idx="1"/>
          </p:nvPr>
        </p:nvSpPr>
        <p:spPr>
          <a:xfrm>
            <a:off x="381000" y="727816"/>
            <a:ext cx="8229600" cy="4525963"/>
          </a:xfrm>
        </p:spPr>
        <p:txBody>
          <a:bodyPr/>
          <a:lstStyle/>
          <a:p>
            <a:r>
              <a:rPr lang="en-US" dirty="0" smtClean="0"/>
              <a:t>Example: Integrated approach programs (IAPs) in GEF-6:</a:t>
            </a:r>
          </a:p>
          <a:p>
            <a:pPr lvl="1"/>
            <a:r>
              <a:rPr lang="en-US" i="1" dirty="0" smtClean="0"/>
              <a:t>Sustainable Cities</a:t>
            </a:r>
          </a:p>
          <a:p>
            <a:pPr lvl="1"/>
            <a:r>
              <a:rPr lang="en-US" i="1" dirty="0" smtClean="0"/>
              <a:t>Deforestation out of Commodity Supply </a:t>
            </a:r>
          </a:p>
          <a:p>
            <a:pPr lvl="1"/>
            <a:r>
              <a:rPr lang="en-US" i="1" dirty="0"/>
              <a:t>Fostering Sustainability and Resilience for Food Security in Sub-Saharan Africa</a:t>
            </a:r>
          </a:p>
          <a:p>
            <a:r>
              <a:rPr lang="en-US" dirty="0" smtClean="0"/>
              <a:t>An increasing portfolio of multi-focal area projects and programs</a:t>
            </a:r>
          </a:p>
        </p:txBody>
      </p:sp>
      <p:pic>
        <p:nvPicPr>
          <p:cNvPr id="2050" name="Picture 2" descr="https://farm9.staticflickr.com/8086/8589279535_2400c1584f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3886200"/>
            <a:ext cx="3962400" cy="26955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farm9.staticflickr.com/8370/8589425137_9eb22ac1e6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886200"/>
            <a:ext cx="4267200" cy="2695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34290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790" y="152400"/>
            <a:ext cx="8229600" cy="1143000"/>
          </a:xfrm>
        </p:spPr>
        <p:txBody>
          <a:bodyPr>
            <a:normAutofit/>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3. Enhance Resilience</a:t>
            </a:r>
          </a:p>
        </p:txBody>
      </p:sp>
      <p:sp>
        <p:nvSpPr>
          <p:cNvPr id="3" name="Content Placeholder 2"/>
          <p:cNvSpPr>
            <a:spLocks noGrp="1"/>
          </p:cNvSpPr>
          <p:nvPr>
            <p:ph idx="1"/>
          </p:nvPr>
        </p:nvSpPr>
        <p:spPr>
          <a:xfrm>
            <a:off x="304800" y="1066800"/>
            <a:ext cx="8229600" cy="4525963"/>
          </a:xfrm>
        </p:spPr>
        <p:txBody>
          <a:bodyPr/>
          <a:lstStyle/>
          <a:p>
            <a:pPr marL="0" indent="0">
              <a:buNone/>
            </a:pPr>
            <a:r>
              <a:rPr lang="en-US" dirty="0" smtClean="0"/>
              <a:t>GEF </a:t>
            </a:r>
            <a:r>
              <a:rPr lang="en-US" sz="3600" dirty="0" smtClean="0"/>
              <a:t>Adaptation</a:t>
            </a:r>
            <a:r>
              <a:rPr lang="en-US" dirty="0" smtClean="0"/>
              <a:t> Program:</a:t>
            </a:r>
          </a:p>
          <a:p>
            <a:pPr lvl="1"/>
            <a:r>
              <a:rPr lang="en-US" dirty="0" smtClean="0"/>
              <a:t>LDCF, SCCF</a:t>
            </a:r>
          </a:p>
          <a:p>
            <a:pPr lvl="1"/>
            <a:r>
              <a:rPr lang="en-US" dirty="0" smtClean="0"/>
              <a:t>124 countries worth </a:t>
            </a:r>
          </a:p>
          <a:p>
            <a:pPr marL="457200" lvl="1" indent="0">
              <a:buNone/>
            </a:pPr>
            <a:r>
              <a:rPr lang="en-US" dirty="0" smtClean="0"/>
              <a:t>US$1.2 billion</a:t>
            </a:r>
          </a:p>
        </p:txBody>
      </p:sp>
      <p:sp>
        <p:nvSpPr>
          <p:cNvPr id="4" name="Content Placeholder 3"/>
          <p:cNvSpPr>
            <a:spLocks noGrp="1"/>
          </p:cNvSpPr>
          <p:nvPr>
            <p:ph sz="half" idx="4294967295"/>
          </p:nvPr>
        </p:nvSpPr>
        <p:spPr>
          <a:xfrm>
            <a:off x="5105400" y="4191000"/>
            <a:ext cx="4038600" cy="2392363"/>
          </a:xfrm>
        </p:spPr>
        <p:txBody>
          <a:bodyPr/>
          <a:lstStyle/>
          <a:p>
            <a:pPr lvl="1"/>
            <a:r>
              <a:rPr lang="en-US" dirty="0"/>
              <a:t>National adaptation plans (NAPs)</a:t>
            </a:r>
          </a:p>
          <a:p>
            <a:pPr lvl="1"/>
            <a:r>
              <a:rPr lang="en-US" dirty="0"/>
              <a:t>Ecosystem </a:t>
            </a:r>
            <a:r>
              <a:rPr lang="en-US" dirty="0" smtClean="0"/>
              <a:t>based adaptation</a:t>
            </a:r>
            <a:endParaRPr lang="en-US" dirty="0"/>
          </a:p>
          <a:p>
            <a:endParaRPr lang="en-US" dirty="0"/>
          </a:p>
        </p:txBody>
      </p:sp>
      <p:pic>
        <p:nvPicPr>
          <p:cNvPr id="1026" name="Picture 2" descr="https://farm7.staticflickr.com/6130/5955070503_e32fe26b20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1" y="3429000"/>
            <a:ext cx="3352800" cy="230719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farm7.staticflickr.com/6150/5955070357_3e5cee838b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295399"/>
            <a:ext cx="3935813" cy="2578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37926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1143000"/>
          </a:xfrm>
        </p:spPr>
        <p:txBody>
          <a:bodyPr>
            <a:normAutofit/>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4. Ensure Complementarity in Environmental Finance</a:t>
            </a:r>
          </a:p>
        </p:txBody>
      </p:sp>
      <p:sp>
        <p:nvSpPr>
          <p:cNvPr id="3" name="Content Placeholder 2"/>
          <p:cNvSpPr>
            <a:spLocks noGrp="1"/>
          </p:cNvSpPr>
          <p:nvPr>
            <p:ph idx="1"/>
          </p:nvPr>
        </p:nvSpPr>
        <p:spPr>
          <a:xfrm>
            <a:off x="27709" y="1219200"/>
            <a:ext cx="8229600" cy="4525963"/>
          </a:xfrm>
        </p:spPr>
        <p:txBody>
          <a:bodyPr>
            <a:normAutofit/>
          </a:bodyPr>
          <a:lstStyle/>
          <a:p>
            <a:r>
              <a:rPr lang="en-US" dirty="0" smtClean="0"/>
              <a:t>Increasingly complex climate finance architecture</a:t>
            </a:r>
          </a:p>
          <a:p>
            <a:r>
              <a:rPr lang="en-US" dirty="0" smtClean="0"/>
              <a:t>GEF “niche”:</a:t>
            </a:r>
          </a:p>
          <a:p>
            <a:pPr lvl="1"/>
            <a:r>
              <a:rPr lang="en-US" i="1" dirty="0"/>
              <a:t>Transforming policy and regulatory environments; build institutional capacity</a:t>
            </a:r>
          </a:p>
          <a:p>
            <a:pPr lvl="1"/>
            <a:r>
              <a:rPr lang="en-US" i="1" dirty="0" smtClean="0"/>
              <a:t>Demonstrate new technology and business models</a:t>
            </a:r>
          </a:p>
          <a:p>
            <a:pPr lvl="1"/>
            <a:r>
              <a:rPr lang="en-US" i="1" dirty="0" smtClean="0"/>
              <a:t>De-risk partner investments</a:t>
            </a:r>
          </a:p>
          <a:p>
            <a:pPr lvl="1"/>
            <a:r>
              <a:rPr lang="en-US" i="1" dirty="0" smtClean="0"/>
              <a:t>Build multi-stakeholder alliances</a:t>
            </a:r>
          </a:p>
          <a:p>
            <a:pPr lvl="1"/>
            <a:endParaRPr lang="en-US" sz="3200" dirty="0" smtClean="0"/>
          </a:p>
          <a:p>
            <a:endParaRPr lang="en-US" dirty="0" smtClean="0"/>
          </a:p>
        </p:txBody>
      </p:sp>
      <p:sp>
        <p:nvSpPr>
          <p:cNvPr id="4"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47610" bIns="19044" numCol="1" anchor="ctr" anchorCtr="0" compatLnSpc="1">
            <a:prstTxWarp prst="textNoShape">
              <a:avLst/>
            </a:prstTxWarp>
            <a:spAutoFit/>
          </a:bodyPr>
          <a:lstStyle/>
          <a:p>
            <a:endParaRPr lang="en-US"/>
          </a:p>
        </p:txBody>
      </p:sp>
      <p:pic>
        <p:nvPicPr>
          <p:cNvPr id="14" name="Picture 2" descr="http://upload.wikimedia.org/wikipedia/commons/e/e0/Wind_power_plants_in_Xinjiang%2C_Chin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2600" y="4343400"/>
            <a:ext cx="3392128"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61101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r>
              <a:rPr lang="en-US" sz="3200" dirty="0">
                <a:solidFill>
                  <a:schemeClr val="tx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Three Key Operational Priorities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70229856"/>
              </p:ext>
            </p:extLst>
          </p:nvPr>
        </p:nvGraphicFramePr>
        <p:xfrm>
          <a:off x="0" y="1295400"/>
          <a:ext cx="6248400"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Explosion 2 2"/>
          <p:cNvSpPr/>
          <p:nvPr/>
        </p:nvSpPr>
        <p:spPr>
          <a:xfrm>
            <a:off x="5715000" y="1524000"/>
            <a:ext cx="3200400" cy="4114800"/>
          </a:xfrm>
          <a:prstGeom prst="irregularSeal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 name="Rectangle 4"/>
          <p:cNvSpPr/>
          <p:nvPr/>
        </p:nvSpPr>
        <p:spPr>
          <a:xfrm>
            <a:off x="6172200" y="2895600"/>
            <a:ext cx="2133600" cy="1569660"/>
          </a:xfrm>
          <a:prstGeom prst="rect">
            <a:avLst/>
          </a:prstGeom>
          <a:noFill/>
        </p:spPr>
        <p:txBody>
          <a:bodyPr wrap="square" lIns="91440" tIns="45720" rIns="91440" bIns="45720">
            <a:spAutoFit/>
          </a:bodyPr>
          <a:lstStyle/>
          <a:p>
            <a:pPr algn="ctr"/>
            <a:r>
              <a:rPr lang="en-US" sz="2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Underpinned</a:t>
            </a: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2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by Focal Area Strategies</a:t>
            </a:r>
            <a:endPar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84080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Autofit/>
          </a:bodyPr>
          <a:lstStyle/>
          <a:p>
            <a:r>
              <a:rPr lang="en-US" sz="3600"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GEF</a:t>
            </a:r>
            <a:r>
              <a:rPr lang="en-US" altLang="ja-JP" sz="3600"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2020 Strategy</a:t>
            </a:r>
            <a:endParaRPr lang="en-US" sz="36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53291" y="762000"/>
            <a:ext cx="8686800" cy="1600200"/>
          </a:xfrm>
        </p:spPr>
        <p:txBody>
          <a:bodyPr>
            <a:noAutofit/>
          </a:bodyPr>
          <a:lstStyle/>
          <a:p>
            <a:pPr marL="0" indent="0">
              <a:spcBef>
                <a:spcPts val="600"/>
              </a:spcBef>
              <a:spcAft>
                <a:spcPts val="1200"/>
              </a:spcAft>
              <a:buNone/>
            </a:pPr>
            <a:r>
              <a:rPr lang="en-US" altLang="ja-JP" sz="2600" dirty="0" smtClean="0">
                <a:latin typeface="Arial" panose="020B0604020202020204" pitchFamily="34" charset="0"/>
                <a:cs typeface="Arial" panose="020B0604020202020204" pitchFamily="34" charset="0"/>
              </a:rPr>
              <a:t>A new strategy aimed at making the GEF an even more centralized actor in the international environmental arena and at achieving impacts at the scale</a:t>
            </a:r>
          </a:p>
        </p:txBody>
      </p:sp>
      <p:sp>
        <p:nvSpPr>
          <p:cNvPr id="4" name="Content Placeholder 2"/>
          <p:cNvSpPr txBox="1">
            <a:spLocks/>
          </p:cNvSpPr>
          <p:nvPr/>
        </p:nvSpPr>
        <p:spPr bwMode="auto">
          <a:xfrm>
            <a:off x="365166" y="2799113"/>
            <a:ext cx="8321634" cy="2763487"/>
          </a:xfrm>
          <a:prstGeom prst="rect">
            <a:avLst/>
          </a:prstGeom>
          <a:solidFill>
            <a:srgbClr val="CCFFFF"/>
          </a:solidFill>
          <a:ln>
            <a:solidFill>
              <a:srgbClr val="006600"/>
            </a:solidFill>
          </a:ln>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0"/>
              </a:spcAft>
            </a:pPr>
            <a:r>
              <a:rPr lang="en-US" altLang="ja-JP" sz="2400" dirty="0" smtClean="0">
                <a:latin typeface="Arial" panose="020B0604020202020204" pitchFamily="34" charset="0"/>
                <a:cs typeface="Arial" panose="020B0604020202020204" pitchFamily="34" charset="0"/>
              </a:rPr>
              <a:t>Focus on drivers of environmental degradation</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Deliver integrated solutions, given that many global challenges are interlinked</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Forge close relationships with a variety of stakeholders</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Finance resilience and adaptation</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Ensure complementarity and synergies in climate finance</a:t>
            </a:r>
          </a:p>
        </p:txBody>
      </p:sp>
      <p:sp>
        <p:nvSpPr>
          <p:cNvPr id="5" name="Bevel 4"/>
          <p:cNvSpPr/>
          <p:nvPr/>
        </p:nvSpPr>
        <p:spPr>
          <a:xfrm>
            <a:off x="381000" y="2247900"/>
            <a:ext cx="4623460" cy="5334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b="1" dirty="0" smtClean="0">
                <a:latin typeface="Arial" panose="020B0604020202020204" pitchFamily="34" charset="0"/>
                <a:cs typeface="Arial" panose="020B0604020202020204" pitchFamily="34" charset="0"/>
              </a:rPr>
              <a:t>Outline of GEF2020 Strategy</a:t>
            </a: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767332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34400" cy="609600"/>
          </a:xfrm>
        </p:spPr>
        <p:txBody>
          <a:bodyPr>
            <a:normAutofit fontScale="90000"/>
          </a:bodyPr>
          <a:lstStyle/>
          <a:p>
            <a:r>
              <a:rPr lang="en-US" altLang="ja-JP"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Implementing GEF-6</a:t>
            </a:r>
            <a:endParaRPr lang="en-US"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152400" y="1066800"/>
            <a:ext cx="8839200" cy="5105400"/>
          </a:xfrm>
        </p:spPr>
        <p:txBody>
          <a:bodyPr>
            <a:normAutofit/>
          </a:bodyPr>
          <a:lstStyle/>
          <a:p>
            <a:pPr>
              <a:spcBef>
                <a:spcPts val="600"/>
              </a:spcBef>
              <a:spcAft>
                <a:spcPts val="0"/>
              </a:spcAft>
            </a:pPr>
            <a:r>
              <a:rPr lang="en-US" altLang="ja-JP" sz="2000" dirty="0" smtClean="0">
                <a:latin typeface="Arial" panose="020B0604020202020204" pitchFamily="34" charset="0"/>
                <a:cs typeface="Arial" panose="020B0604020202020204" pitchFamily="34" charset="0"/>
              </a:rPr>
              <a:t>GEF-6 operational July 1, 2014 - June 30, 2018</a:t>
            </a:r>
          </a:p>
          <a:p>
            <a:pPr>
              <a:spcBef>
                <a:spcPts val="600"/>
              </a:spcBef>
              <a:spcAft>
                <a:spcPts val="0"/>
              </a:spcAft>
            </a:pPr>
            <a:r>
              <a:rPr lang="en-US" altLang="ja-JP" sz="2000" dirty="0">
                <a:latin typeface="Arial" panose="020B0604020202020204" pitchFamily="34" charset="0"/>
                <a:cs typeface="Arial" panose="020B0604020202020204" pitchFamily="34" charset="0"/>
              </a:rPr>
              <a:t>D</a:t>
            </a:r>
            <a:r>
              <a:rPr lang="en-US" altLang="ja-JP" sz="2000" dirty="0" smtClean="0">
                <a:latin typeface="Arial" panose="020B0604020202020204" pitchFamily="34" charset="0"/>
                <a:cs typeface="Arial" panose="020B0604020202020204" pitchFamily="34" charset="0"/>
              </a:rPr>
              <a:t>onor countries pledged USD </a:t>
            </a:r>
            <a:r>
              <a:rPr lang="en-US" altLang="ja-JP" sz="2000" dirty="0">
                <a:latin typeface="Arial" panose="020B0604020202020204" pitchFamily="34" charset="0"/>
                <a:cs typeface="Arial" panose="020B0604020202020204" pitchFamily="34" charset="0"/>
              </a:rPr>
              <a:t>4.43 </a:t>
            </a:r>
            <a:r>
              <a:rPr lang="en-US" altLang="ja-JP" sz="2000" dirty="0" smtClean="0">
                <a:latin typeface="Arial" panose="020B0604020202020204" pitchFamily="34" charset="0"/>
                <a:cs typeface="Arial" panose="020B0604020202020204" pitchFamily="34" charset="0"/>
              </a:rPr>
              <a:t>billion, the record funding level</a:t>
            </a:r>
          </a:p>
          <a:p>
            <a:pPr>
              <a:spcBef>
                <a:spcPts val="600"/>
              </a:spcBef>
              <a:spcAft>
                <a:spcPts val="0"/>
              </a:spcAft>
            </a:pPr>
            <a:endParaRPr lang="en-US" altLang="ja-JP" sz="2000" dirty="0" smtClean="0">
              <a:latin typeface="Arial" panose="020B0604020202020204" pitchFamily="34" charset="0"/>
              <a:cs typeface="Arial" panose="020B0604020202020204" pitchFamily="34" charset="0"/>
            </a:endParaRPr>
          </a:p>
          <a:p>
            <a:pPr>
              <a:spcBef>
                <a:spcPts val="0"/>
              </a:spcBef>
              <a:spcAft>
                <a:spcPts val="300"/>
              </a:spcAft>
            </a:pPr>
            <a:endParaRPr lang="ja-JP" altLang="en-US" sz="2000" dirty="0"/>
          </a:p>
          <a:p>
            <a:pPr>
              <a:spcBef>
                <a:spcPts val="600"/>
              </a:spcBef>
              <a:spcAft>
                <a:spcPts val="0"/>
              </a:spcAft>
            </a:pPr>
            <a:endParaRPr lang="en-US" altLang="ja-JP" sz="2000" dirty="0" smtClean="0">
              <a:latin typeface="Arial" panose="020B0604020202020204" pitchFamily="34" charset="0"/>
              <a:cs typeface="Arial" panose="020B0604020202020204" pitchFamily="34"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053" y="1905000"/>
            <a:ext cx="5962111"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1336964" y="5410200"/>
            <a:ext cx="5029200" cy="584775"/>
          </a:xfrm>
          <a:prstGeom prst="rect">
            <a:avLst/>
          </a:prstGeom>
          <a:noFill/>
        </p:spPr>
        <p:txBody>
          <a:bodyPr wrap="square" rtlCol="0">
            <a:spAutoFit/>
          </a:bodyPr>
          <a:lstStyle/>
          <a:p>
            <a:r>
              <a:rPr lang="en-US" sz="1600" i="1" dirty="0" smtClean="0"/>
              <a:t>Note:  Excludes Corporate Programs and Non-Grant Instrument Pilot.  Also, does not include LDCF/SCCF</a:t>
            </a:r>
            <a:endParaRPr lang="en-US" sz="1600" i="1" dirty="0"/>
          </a:p>
        </p:txBody>
      </p:sp>
      <p:sp>
        <p:nvSpPr>
          <p:cNvPr id="11" name="TextBox 10"/>
          <p:cNvSpPr txBox="1"/>
          <p:nvPr/>
        </p:nvSpPr>
        <p:spPr>
          <a:xfrm>
            <a:off x="7086600" y="1625311"/>
            <a:ext cx="1646274" cy="3693319"/>
          </a:xfrm>
          <a:prstGeom prst="rect">
            <a:avLst/>
          </a:prstGeom>
          <a:noFill/>
        </p:spPr>
        <p:txBody>
          <a:bodyPr wrap="square" rtlCol="0">
            <a:spAutoFit/>
          </a:bodyPr>
          <a:lstStyle/>
          <a:p>
            <a:endParaRPr lang="en-US" dirty="0"/>
          </a:p>
          <a:p>
            <a:r>
              <a:rPr lang="en-US" dirty="0" smtClean="0"/>
              <a:t>Main changes from GEF-5:</a:t>
            </a:r>
          </a:p>
          <a:p>
            <a:endParaRPr lang="en-US" dirty="0"/>
          </a:p>
          <a:p>
            <a:r>
              <a:rPr lang="en-US" dirty="0" smtClean="0"/>
              <a:t>More for Chemical (</a:t>
            </a:r>
            <a:r>
              <a:rPr lang="en-US" dirty="0" err="1" smtClean="0"/>
              <a:t>Minamata</a:t>
            </a:r>
            <a:r>
              <a:rPr lang="en-US" dirty="0" smtClean="0"/>
              <a:t>); </a:t>
            </a:r>
          </a:p>
          <a:p>
            <a:endParaRPr lang="en-US" dirty="0"/>
          </a:p>
          <a:p>
            <a:r>
              <a:rPr lang="en-US" dirty="0"/>
              <a:t>L</a:t>
            </a:r>
            <a:r>
              <a:rPr lang="en-US" dirty="0" smtClean="0"/>
              <a:t>ess for Climate (GCF?); </a:t>
            </a:r>
          </a:p>
          <a:p>
            <a:endParaRPr lang="en-US" dirty="0"/>
          </a:p>
          <a:p>
            <a:r>
              <a:rPr lang="en-US" dirty="0" smtClean="0"/>
              <a:t>Biodiversity now largest FA</a:t>
            </a:r>
            <a:endParaRPr lang="en-US" dirty="0"/>
          </a:p>
        </p:txBody>
      </p:sp>
    </p:spTree>
    <p:extLst>
      <p:ext uri="{BB962C8B-B14F-4D97-AF65-F5344CB8AC3E}">
        <p14:creationId xmlns:p14="http://schemas.microsoft.com/office/powerpoint/2010/main" val="179133564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ZFM8.Yo2oU.pthfAJi3nBQ"/>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01.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0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ioaNMFn7v0uRLvjBDX6wFQ"/>
</p:tagLst>
</file>

<file path=ppt/tags/tag105.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9OwZOBrGbkqQr3Dpdd.uiA"/>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10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kBRsr.loik2M5KM6gy1Ysw"/>
</p:tagLst>
</file>

<file path=ppt/tags/tag10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n.9AJLo2XkK7uhvJfAsxN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K7pmct7M60SWxVcYdmdJqA"/>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sx9recv530ObxWS_e.hLnQ"/>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BlgmmDcRQESqAmMcuvw5ng"/>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KhM_W42L5kmzF6E7dF4LZA"/>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tzLsWUFAgEKM39PE0CD0Cw"/>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sx9recv530ObxWS_e.hLnQ"/>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BlgmmDcRQESqAmMcuvw5ng"/>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1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ioaNMFn7v0uRLvjBDX6wFQ"/>
</p:tagLst>
</file>

<file path=ppt/tags/tag11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9OwZOBrGbkqQr3Dpdd.ui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FlaixIEgdk.HOhp2wCo9Tg"/>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121.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kBRsr.loik2M5KM6gy1Ysw"/>
</p:tagLst>
</file>

<file path=ppt/tags/tag12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n.9AJLo2XkK7uhvJfAsxNQ"/>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aZY2teRRq0iKHxKossDQ3A"/>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_pS9V2WW0kORfTsKpkLM_g"/>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FzcNaY5erkeDFkLiNlvjkQ"/>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jU4_b4GSM06KBXu84.Jk1Q"/>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ylplK4Tt10Co_e_E3kVGsw"/>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Ycd3OIU7PEORJ46KbznmQ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h7UF34z8KkWjP0Ld4wWAjA"/>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bXEEi5fHZEaGqxxZkKd3lg"/>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OUcsC5XqIkyXvlZtbd3WE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PG9MpZ5ApEGyMFbuKAWSc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cxpxb7V_70GMQbHNiQoOv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taI.EkPS6UOkm13dyiD56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SrMXmTz7U0mxMj7DqhdzF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dXdHLrUQ_kOm3ePZFZpdT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I2ijnhMW5kmQ98BGMPWhM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sG4K4fuz4kae.qZFLnPlZ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T6lyPd2eXkyAlb7KLgFYM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g3ZFFp.X0keThvD2YU4e1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4ENzO4bsE0OPgrYlhyhCR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5jawrSMKa0K0s2P7HgR8r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7HKFiebdXkmFjsFyrtXaO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w4VSs49zD0e5oy1BC1eQV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nbtjOtQZQE6vsF7ljmGTG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FVt8jtvEpESGMq_Svt7_o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xbe9FFvslUOc7IP_g2Ve1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XUFTzJJEUeuFnn.rBenxQ"/>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ewzBn3fm0UObBU8zXK3.B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HbnuQ.cdw0KIwRAQCd7rzA"/>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BblCOFh4NUactNy83EYHf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v0eGGqJXwUGzpPaOGiUYK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Ph9sKNHJLE6PhtFsXKxpjA"/>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6SgGQHJiTE.30dWszayKA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EHCicllogUOJvA5RpK1pj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aK7M9IDbn06T.jXbKu6bi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jaZ2Xak4Rkuygh0gjRfq5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yuyC5kMOSk2l4i.unYXy0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PaWcrFeSvUGXhG_9DX5gbg"/>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KuuuAh6.EUa4y4VL_Kw9c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AnHxeqqHbECeFBOSbnG.k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3mPLaJRNiEOWkqnMq4B.4g"/>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Rj7mqIHss0SArbnfAcXiYA"/>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LgSghUK4EU69UMBSFC3cU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CofAjs1Vq0yE35SRWkXbn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pA3088z6HUu75eCvjFL5w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rhbNHXeofUOynbcSiFGVJ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QcLNYzYPmU6rziaDnZKzt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guxF23gg0qbx73sQEGAD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Q55Qriyc0CUDBsBQfvqew"/>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1lVpfd0rRkyow9F0Cpx6p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zgZi4bSQPkWiEMLe2vWQC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JJu.E44phka9tAcvuBwCE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4C4GOy1vdUGevo3KcSQKqw"/>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2zmWZwiZv0GY0YMlnJLQ0g"/>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zgZi4bSQPkWiEMLe2vWQC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JJu.E44phka9tAcvuBwCE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TAhR9gRsk0WnQY1kE_wtjA"/>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KMZ04oLXFUSVrCMyhDTDy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anbpQRIRMkawBGIDfqR4wQ"/>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G24TzF8mUabOmJk3YJZQg"/>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h7ytHpODgUCLxf9TDip95g"/>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tnU6As5dWEucPpD3afVQjQ"/>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CHogWWY0Y02.c.yjCCyFwg"/>
</p:tagLst>
</file>

<file path=ppt/tags/tag64.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fOtRubB0tUaJ8i3JB8oheg"/>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rGfNWB_S.US2I5d1KDiHwQ"/>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tHz3KRKnUE6b1CXViaG1kQ"/>
</p:tagLst>
</file>

<file path=ppt/tags/tag6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g7MNucYBVUimMQROPt7oNg"/>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Lqya6AwmkunlGAOHBlpC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xP7cfv3hr06iLuLtUeeZw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Q65wtcznakqVrbrTSQQVHg"/>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7g0bClYoW0W5jNQofjhUk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eSqRdVqPrU.wT80H_wWitw"/>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bk1S5y6gOU2hQjadcdwzQ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qGqMtvTIx0SGZFwyuFWNDg"/>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sSc9F6XaJ0eI_sSreR4oj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POOq8dj40kSfKPaQxx1DAA"/>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euSYx.Kv_k2EP9UtO6pzKQ"/>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c_BNa9OOlUCqGDZ0ToOid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sHYwD6nnD0.K2fntl1Frk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4FzZoffcgk.7j8FF8CWaI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pJTQTQSIpUKLh2DGLRz1qg"/>
</p:tagLst>
</file>

<file path=ppt/tags/tag80.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ogIzvSLlFEGYozAm.JwCxw"/>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G_J12REKTkmtaRCY4P2QpQ"/>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PvNzuRb6L0Ky2S4jmVflIw"/>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yXA6E74uBE2uT.ajYr6SEA"/>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GZIe9rB53EiQsS4b950.KA"/>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2obFtQDLeEaFdberQ2SvfA"/>
</p:tagLst>
</file>

<file path=ppt/tags/tag86.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KwUfpLFPrkumhxmCAuV11w"/>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hSXpjxe2p0mgTcec1J4mfw"/>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ziB98s2iD0ylcaI9K5nhAA"/>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GZIe9rB53EiQsS4b950.KA"/>
</p:tagLst>
</file>

<file path=ppt/tags/tag9.xml><?xml version="1.0" encoding="utf-8"?>
<p:tagLst xmlns:a="http://schemas.openxmlformats.org/drawingml/2006/main" xmlns:r="http://schemas.openxmlformats.org/officeDocument/2006/relationships" xmlns:p="http://schemas.openxmlformats.org/presentationml/2006/main">
  <p:tag name="RESIZE" val="Yes"/>
  <p:tag name="THINKCELLSHAPEDONOTDELETE" val="pKD.BIBX1.0CWpp_1__CBOQ"/>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PvNzuRb6L0Ky2S4jmVflI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4FzZoffcgk.7j8FF8CWaIg"/>
</p:tagLst>
</file>

<file path=ppt/tags/tag9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ogIzvSLlFEGYozAm.JwCxw"/>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G_J12REKTkmtaRCY4P2QpQ"/>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9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heme/theme1.xml><?xml version="1.0" encoding="utf-8"?>
<a:theme xmlns:a="http://schemas.openxmlformats.org/drawingml/2006/main" name="1_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3303</TotalTime>
  <Words>1126</Words>
  <Application>Microsoft Office PowerPoint</Application>
  <PresentationFormat>On-screen Show (4:3)</PresentationFormat>
  <Paragraphs>155</Paragraphs>
  <Slides>11</Slides>
  <Notes>5</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11</vt:i4>
      </vt:variant>
    </vt:vector>
  </HeadingPairs>
  <TitlesOfParts>
    <vt:vector size="19" baseType="lpstr">
      <vt:lpstr>ＭＳ Ｐゴシック</vt:lpstr>
      <vt:lpstr>Andes</vt:lpstr>
      <vt:lpstr>Arial</vt:lpstr>
      <vt:lpstr>Calibri</vt:lpstr>
      <vt:lpstr>Times New Roman</vt:lpstr>
      <vt:lpstr>1_GEF ECW 2012 Template English</vt:lpstr>
      <vt:lpstr>1_Office Theme</vt:lpstr>
      <vt:lpstr>think-cell Slide</vt:lpstr>
      <vt:lpstr>GEF 2020 – Strategy and GEF 6 strategic priorities</vt:lpstr>
      <vt:lpstr>Key Earth systems are near or beyond “tipping points”</vt:lpstr>
      <vt:lpstr>PowerPoint Presentation</vt:lpstr>
      <vt:lpstr>2. Deliver Integrated Solutions</vt:lpstr>
      <vt:lpstr>3. Enhance Resilience</vt:lpstr>
      <vt:lpstr>4. Ensure Complementarity in Environmental Finance</vt:lpstr>
      <vt:lpstr>Three Key Operational Priorities</vt:lpstr>
      <vt:lpstr>GEF2020 Strategy</vt:lpstr>
      <vt:lpstr>Implementing GEF-6</vt:lpstr>
      <vt:lpstr> Implementing GEF-6  </vt:lpstr>
      <vt:lpstr>Implementing GEF-6 - Use of funds (recipient countries)</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GEF Orientation Session for New Council and Alternate Members</dc:title>
  <dc:creator>wb330903</dc:creator>
  <cp:lastModifiedBy>Susan W. Matindi Waithaka</cp:lastModifiedBy>
  <cp:revision>438</cp:revision>
  <cp:lastPrinted>2014-09-11T14:56:18Z</cp:lastPrinted>
  <dcterms:created xsi:type="dcterms:W3CDTF">2013-01-17T00:22:08Z</dcterms:created>
  <dcterms:modified xsi:type="dcterms:W3CDTF">2015-02-05T13:33:45Z</dcterms:modified>
</cp:coreProperties>
</file>