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07" r:id="rId3"/>
  </p:sldMasterIdLst>
  <p:notesMasterIdLst>
    <p:notesMasterId r:id="rId41"/>
  </p:notesMasterIdLst>
  <p:sldIdLst>
    <p:sldId id="277" r:id="rId4"/>
    <p:sldId id="311" r:id="rId5"/>
    <p:sldId id="332" r:id="rId6"/>
    <p:sldId id="333" r:id="rId7"/>
    <p:sldId id="313" r:id="rId8"/>
    <p:sldId id="338" r:id="rId9"/>
    <p:sldId id="337" r:id="rId10"/>
    <p:sldId id="315" r:id="rId11"/>
    <p:sldId id="281" r:id="rId12"/>
    <p:sldId id="289" r:id="rId13"/>
    <p:sldId id="257" r:id="rId14"/>
    <p:sldId id="290" r:id="rId15"/>
    <p:sldId id="293" r:id="rId16"/>
    <p:sldId id="294" r:id="rId17"/>
    <p:sldId id="266" r:id="rId18"/>
    <p:sldId id="295" r:id="rId19"/>
    <p:sldId id="334" r:id="rId20"/>
    <p:sldId id="339" r:id="rId21"/>
    <p:sldId id="306" r:id="rId22"/>
    <p:sldId id="278" r:id="rId23"/>
    <p:sldId id="340" r:id="rId24"/>
    <p:sldId id="341" r:id="rId25"/>
    <p:sldId id="276" r:id="rId26"/>
    <p:sldId id="342" r:id="rId27"/>
    <p:sldId id="330" r:id="rId28"/>
    <p:sldId id="344" r:id="rId29"/>
    <p:sldId id="327" r:id="rId30"/>
    <p:sldId id="329" r:id="rId31"/>
    <p:sldId id="301" r:id="rId32"/>
    <p:sldId id="345" r:id="rId33"/>
    <p:sldId id="259" r:id="rId34"/>
    <p:sldId id="336" r:id="rId35"/>
    <p:sldId id="286" r:id="rId36"/>
    <p:sldId id="324" r:id="rId37"/>
    <p:sldId id="264" r:id="rId38"/>
    <p:sldId id="265" r:id="rId39"/>
    <p:sldId id="3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2C0"/>
    <a:srgbClr val="DFE1B8"/>
    <a:srgbClr val="E5E3C1"/>
    <a:srgbClr val="E8E4CA"/>
    <a:srgbClr val="E6E4C3"/>
    <a:srgbClr val="DAE0B2"/>
    <a:srgbClr val="DDE1B6"/>
    <a:srgbClr val="E3E2BE"/>
    <a:srgbClr val="E1E2BB"/>
    <a:srgbClr val="005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28" autoAdjust="0"/>
  </p:normalViewPr>
  <p:slideViewPr>
    <p:cSldViewPr snapToGrid="0">
      <p:cViewPr varScale="1">
        <p:scale>
          <a:sx n="58" d="100"/>
          <a:sy n="58" d="100"/>
        </p:scale>
        <p:origin x="1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 Martinez" userId="88ab6b98-af23-4de4-8fc0-49e4ad76ed02" providerId="ADAL" clId="{8D09F1E7-8B91-4CAC-B686-2D415E8FA928}"/>
    <pc:docChg chg="undo custSel addSld delSld modSld delMainMaster">
      <pc:chgData name="Pascal Martinez" userId="88ab6b98-af23-4de4-8fc0-49e4ad76ed02" providerId="ADAL" clId="{8D09F1E7-8B91-4CAC-B686-2D415E8FA928}" dt="2019-02-11T19:05:43.466" v="1558" actId="1076"/>
      <pc:docMkLst>
        <pc:docMk/>
      </pc:docMkLst>
      <pc:sldChg chg="modSp del">
        <pc:chgData name="Pascal Martinez" userId="88ab6b98-af23-4de4-8fc0-49e4ad76ed02" providerId="ADAL" clId="{8D09F1E7-8B91-4CAC-B686-2D415E8FA928}" dt="2019-02-11T18:45:41.263" v="1149" actId="2696"/>
        <pc:sldMkLst>
          <pc:docMk/>
          <pc:sldMk cId="218077719" sldId="257"/>
        </pc:sldMkLst>
        <pc:spChg chg="mod">
          <ac:chgData name="Pascal Martinez" userId="88ab6b98-af23-4de4-8fc0-49e4ad76ed02" providerId="ADAL" clId="{8D09F1E7-8B91-4CAC-B686-2D415E8FA928}" dt="2019-02-11T18:28:58.585" v="1006" actId="20577"/>
          <ac:spMkLst>
            <pc:docMk/>
            <pc:sldMk cId="218077719" sldId="257"/>
            <ac:spMk id="3" creationId="{CD80D96E-19E4-4039-A2E6-0092007AA4D2}"/>
          </ac:spMkLst>
        </pc:spChg>
      </pc:sldChg>
      <pc:sldChg chg="del">
        <pc:chgData name="Pascal Martinez" userId="88ab6b98-af23-4de4-8fc0-49e4ad76ed02" providerId="ADAL" clId="{8D09F1E7-8B91-4CAC-B686-2D415E8FA928}" dt="2019-02-10T18:30:43.410" v="227" actId="2696"/>
        <pc:sldMkLst>
          <pc:docMk/>
          <pc:sldMk cId="3029706023" sldId="262"/>
        </pc:sldMkLst>
      </pc:sldChg>
      <pc:sldChg chg="addSp modSp">
        <pc:chgData name="Pascal Martinez" userId="88ab6b98-af23-4de4-8fc0-49e4ad76ed02" providerId="ADAL" clId="{8D09F1E7-8B91-4CAC-B686-2D415E8FA928}" dt="2019-02-11T18:03:55.748" v="855" actId="167"/>
        <pc:sldMkLst>
          <pc:docMk/>
          <pc:sldMk cId="1648440376" sldId="264"/>
        </pc:sldMkLst>
        <pc:spChg chg="mod">
          <ac:chgData name="Pascal Martinez" userId="88ab6b98-af23-4de4-8fc0-49e4ad76ed02" providerId="ADAL" clId="{8D09F1E7-8B91-4CAC-B686-2D415E8FA928}" dt="2019-02-11T18:03:30.776" v="853" actId="120"/>
          <ac:spMkLst>
            <pc:docMk/>
            <pc:sldMk cId="1648440376" sldId="264"/>
            <ac:spMk id="2" creationId="{CE58DC1D-8DE8-497D-BA58-39705B47BB55}"/>
          </ac:spMkLst>
        </pc:spChg>
        <pc:cxnChg chg="add ord">
          <ac:chgData name="Pascal Martinez" userId="88ab6b98-af23-4de4-8fc0-49e4ad76ed02" providerId="ADAL" clId="{8D09F1E7-8B91-4CAC-B686-2D415E8FA928}" dt="2019-02-11T18:03:55.748" v="855" actId="167"/>
          <ac:cxnSpMkLst>
            <pc:docMk/>
            <pc:sldMk cId="1648440376" sldId="264"/>
            <ac:cxnSpMk id="7" creationId="{1D33E5A9-5766-447B-98F9-5425762032A9}"/>
          </ac:cxnSpMkLst>
        </pc:cxnChg>
      </pc:sldChg>
      <pc:sldChg chg="addSp modSp">
        <pc:chgData name="Pascal Martinez" userId="88ab6b98-af23-4de4-8fc0-49e4ad76ed02" providerId="ADAL" clId="{8D09F1E7-8B91-4CAC-B686-2D415E8FA928}" dt="2019-02-11T18:04:31.181" v="863" actId="120"/>
        <pc:sldMkLst>
          <pc:docMk/>
          <pc:sldMk cId="3840092292" sldId="265"/>
        </pc:sldMkLst>
        <pc:spChg chg="mod">
          <ac:chgData name="Pascal Martinez" userId="88ab6b98-af23-4de4-8fc0-49e4ad76ed02" providerId="ADAL" clId="{8D09F1E7-8B91-4CAC-B686-2D415E8FA928}" dt="2019-02-11T18:04:31.181" v="863" actId="120"/>
          <ac:spMkLst>
            <pc:docMk/>
            <pc:sldMk cId="3840092292" sldId="265"/>
            <ac:spMk id="2" creationId="{03D43895-C614-4555-8FEC-E73E549F1116}"/>
          </ac:spMkLst>
        </pc:spChg>
        <pc:spChg chg="mod">
          <ac:chgData name="Pascal Martinez" userId="88ab6b98-af23-4de4-8fc0-49e4ad76ed02" providerId="ADAL" clId="{8D09F1E7-8B91-4CAC-B686-2D415E8FA928}" dt="2019-02-10T18:19:09.757" v="156" actId="20577"/>
          <ac:spMkLst>
            <pc:docMk/>
            <pc:sldMk cId="3840092292" sldId="265"/>
            <ac:spMk id="5" creationId="{2383E716-20C6-4728-9107-62E812160169}"/>
          </ac:spMkLst>
        </pc:spChg>
        <pc:picChg chg="mod">
          <ac:chgData name="Pascal Martinez" userId="88ab6b98-af23-4de4-8fc0-49e4ad76ed02" providerId="ADAL" clId="{8D09F1E7-8B91-4CAC-B686-2D415E8FA928}" dt="2019-02-10T18:17:56.104" v="141" actId="14100"/>
          <ac:picMkLst>
            <pc:docMk/>
            <pc:sldMk cId="3840092292" sldId="265"/>
            <ac:picMk id="4" creationId="{86DC62F1-7122-40F1-B3F1-9A0FD8DAE2A3}"/>
          </ac:picMkLst>
        </pc:picChg>
        <pc:cxnChg chg="add">
          <ac:chgData name="Pascal Martinez" userId="88ab6b98-af23-4de4-8fc0-49e4ad76ed02" providerId="ADAL" clId="{8D09F1E7-8B91-4CAC-B686-2D415E8FA928}" dt="2019-02-11T18:04:18.070" v="859"/>
          <ac:cxnSpMkLst>
            <pc:docMk/>
            <pc:sldMk cId="3840092292" sldId="265"/>
            <ac:cxnSpMk id="7" creationId="{0176456F-70F4-4A27-9EA8-69CB9D159D6D}"/>
          </ac:cxnSpMkLst>
        </pc:cxnChg>
      </pc:sldChg>
      <pc:sldChg chg="del">
        <pc:chgData name="Pascal Martinez" userId="88ab6b98-af23-4de4-8fc0-49e4ad76ed02" providerId="ADAL" clId="{8D09F1E7-8B91-4CAC-B686-2D415E8FA928}" dt="2019-02-11T18:45:41.482" v="1153" actId="2696"/>
        <pc:sldMkLst>
          <pc:docMk/>
          <pc:sldMk cId="1499396879" sldId="266"/>
        </pc:sldMkLst>
      </pc:sldChg>
      <pc:sldChg chg="addSp modSp del">
        <pc:chgData name="Pascal Martinez" userId="88ab6b98-af23-4de4-8fc0-49e4ad76ed02" providerId="ADAL" clId="{8D09F1E7-8B91-4CAC-B686-2D415E8FA928}" dt="2019-02-11T18:45:41.700" v="1161" actId="2696"/>
        <pc:sldMkLst>
          <pc:docMk/>
          <pc:sldMk cId="745573719" sldId="276"/>
        </pc:sldMkLst>
        <pc:spChg chg="mod">
          <ac:chgData name="Pascal Martinez" userId="88ab6b98-af23-4de4-8fc0-49e4ad76ed02" providerId="ADAL" clId="{8D09F1E7-8B91-4CAC-B686-2D415E8FA928}" dt="2019-02-11T15:42:08.751" v="691" actId="113"/>
          <ac:spMkLst>
            <pc:docMk/>
            <pc:sldMk cId="745573719" sldId="276"/>
            <ac:spMk id="2" creationId="{F78D71E7-6721-4990-A3DF-3862CBC8C483}"/>
          </ac:spMkLst>
        </pc:spChg>
        <pc:cxnChg chg="add">
          <ac:chgData name="Pascal Martinez" userId="88ab6b98-af23-4de4-8fc0-49e4ad76ed02" providerId="ADAL" clId="{8D09F1E7-8B91-4CAC-B686-2D415E8FA928}" dt="2019-02-11T15:42:20.770" v="692"/>
          <ac:cxnSpMkLst>
            <pc:docMk/>
            <pc:sldMk cId="745573719" sldId="276"/>
            <ac:cxnSpMk id="24" creationId="{4D601FF3-352E-4ADD-9801-1AC76E1E452A}"/>
          </ac:cxnSpMkLst>
        </pc:cxnChg>
      </pc:sldChg>
      <pc:sldChg chg="modSp del">
        <pc:chgData name="Pascal Martinez" userId="88ab6b98-af23-4de4-8fc0-49e4ad76ed02" providerId="ADAL" clId="{8D09F1E7-8B91-4CAC-B686-2D415E8FA928}" dt="2019-02-11T18:45:41.638" v="1158" actId="2696"/>
        <pc:sldMkLst>
          <pc:docMk/>
          <pc:sldMk cId="393190078" sldId="278"/>
        </pc:sldMkLst>
        <pc:spChg chg="mod">
          <ac:chgData name="Pascal Martinez" userId="88ab6b98-af23-4de4-8fc0-49e4ad76ed02" providerId="ADAL" clId="{8D09F1E7-8B91-4CAC-B686-2D415E8FA928}" dt="2019-02-11T16:32:55.780" v="743" actId="20577"/>
          <ac:spMkLst>
            <pc:docMk/>
            <pc:sldMk cId="393190078" sldId="278"/>
            <ac:spMk id="2" creationId="{595CE534-59CC-4192-9AE5-D05FD06C7430}"/>
          </ac:spMkLst>
        </pc:spChg>
        <pc:picChg chg="mod">
          <ac:chgData name="Pascal Martinez" userId="88ab6b98-af23-4de4-8fc0-49e4ad76ed02" providerId="ADAL" clId="{8D09F1E7-8B91-4CAC-B686-2D415E8FA928}" dt="2019-02-11T16:33:22.302" v="805" actId="1038"/>
          <ac:picMkLst>
            <pc:docMk/>
            <pc:sldMk cId="393190078" sldId="278"/>
            <ac:picMk id="6" creationId="{5CDF4C34-BE15-4EE2-BE42-75A9480BB274}"/>
          </ac:picMkLst>
        </pc:picChg>
      </pc:sldChg>
      <pc:sldChg chg="del">
        <pc:chgData name="Pascal Martinez" userId="88ab6b98-af23-4de4-8fc0-49e4ad76ed02" providerId="ADAL" clId="{8D09F1E7-8B91-4CAC-B686-2D415E8FA928}" dt="2019-02-11T18:45:41.200" v="1139" actId="2696"/>
        <pc:sldMkLst>
          <pc:docMk/>
          <pc:sldMk cId="1592090495" sldId="281"/>
        </pc:sldMkLst>
      </pc:sldChg>
      <pc:sldChg chg="addSp modSp del">
        <pc:chgData name="Pascal Martinez" userId="88ab6b98-af23-4de4-8fc0-49e4ad76ed02" providerId="ADAL" clId="{8D09F1E7-8B91-4CAC-B686-2D415E8FA928}" dt="2019-02-11T16:32:47.559" v="734" actId="2696"/>
        <pc:sldMkLst>
          <pc:docMk/>
          <pc:sldMk cId="2940455467" sldId="287"/>
        </pc:sldMkLst>
        <pc:spChg chg="mod">
          <ac:chgData name="Pascal Martinez" userId="88ab6b98-af23-4de4-8fc0-49e4ad76ed02" providerId="ADAL" clId="{8D09F1E7-8B91-4CAC-B686-2D415E8FA928}" dt="2019-02-11T16:32:09.426" v="708" actId="255"/>
          <ac:spMkLst>
            <pc:docMk/>
            <pc:sldMk cId="2940455467" sldId="287"/>
            <ac:spMk id="2" creationId="{89CD5FF1-85EE-4854-A580-42A5EFA1FCF2}"/>
          </ac:spMkLst>
        </pc:spChg>
        <pc:spChg chg="mod">
          <ac:chgData name="Pascal Martinez" userId="88ab6b98-af23-4de4-8fc0-49e4ad76ed02" providerId="ADAL" clId="{8D09F1E7-8B91-4CAC-B686-2D415E8FA928}" dt="2019-02-11T16:32:21.721" v="733" actId="1035"/>
          <ac:spMkLst>
            <pc:docMk/>
            <pc:sldMk cId="2940455467" sldId="287"/>
            <ac:spMk id="22" creationId="{54804941-704B-4843-A5CE-C0EB6455A525}"/>
          </ac:spMkLst>
        </pc:spChg>
        <pc:cxnChg chg="add">
          <ac:chgData name="Pascal Martinez" userId="88ab6b98-af23-4de4-8fc0-49e4ad76ed02" providerId="ADAL" clId="{8D09F1E7-8B91-4CAC-B686-2D415E8FA928}" dt="2019-02-11T16:31:39.349" v="702"/>
          <ac:cxnSpMkLst>
            <pc:docMk/>
            <pc:sldMk cId="2940455467" sldId="287"/>
            <ac:cxnSpMk id="9" creationId="{88A4A48E-7951-4CDF-AF9D-2034C9570D2F}"/>
          </ac:cxnSpMkLst>
        </pc:cxnChg>
      </pc:sldChg>
      <pc:sldChg chg="addSp modSp del modAnim">
        <pc:chgData name="Pascal Martinez" userId="88ab6b98-af23-4de4-8fc0-49e4ad76ed02" providerId="ADAL" clId="{8D09F1E7-8B91-4CAC-B686-2D415E8FA928}" dt="2019-02-11T18:45:41.232" v="1140" actId="2696"/>
        <pc:sldMkLst>
          <pc:docMk/>
          <pc:sldMk cId="2064655520" sldId="289"/>
        </pc:sldMkLst>
        <pc:spChg chg="mod ord">
          <ac:chgData name="Pascal Martinez" userId="88ab6b98-af23-4de4-8fc0-49e4ad76ed02" providerId="ADAL" clId="{8D09F1E7-8B91-4CAC-B686-2D415E8FA928}" dt="2019-02-11T18:31:59.460" v="1024"/>
          <ac:spMkLst>
            <pc:docMk/>
            <pc:sldMk cId="2064655520" sldId="289"/>
            <ac:spMk id="3" creationId="{166D615E-02DC-4E75-9AAC-3B8B5326C66F}"/>
          </ac:spMkLst>
        </pc:spChg>
        <pc:spChg chg="add mod">
          <ac:chgData name="Pascal Martinez" userId="88ab6b98-af23-4de4-8fc0-49e4ad76ed02" providerId="ADAL" clId="{8D09F1E7-8B91-4CAC-B686-2D415E8FA928}" dt="2019-02-11T18:36:19.499" v="1111" actId="1036"/>
          <ac:spMkLst>
            <pc:docMk/>
            <pc:sldMk cId="2064655520" sldId="289"/>
            <ac:spMk id="8" creationId="{E1BAA074-BA41-43D1-B43E-CDA4502A3AB2}"/>
          </ac:spMkLst>
        </pc:spChg>
        <pc:spChg chg="add mod">
          <ac:chgData name="Pascal Martinez" userId="88ab6b98-af23-4de4-8fc0-49e4ad76ed02" providerId="ADAL" clId="{8D09F1E7-8B91-4CAC-B686-2D415E8FA928}" dt="2019-02-11T18:36:19.499" v="1111" actId="1036"/>
          <ac:spMkLst>
            <pc:docMk/>
            <pc:sldMk cId="2064655520" sldId="289"/>
            <ac:spMk id="12" creationId="{0B4224FE-F650-4728-9AF9-F32D0ECB7E3D}"/>
          </ac:spMkLst>
        </pc:spChg>
        <pc:spChg chg="add mod">
          <ac:chgData name="Pascal Martinez" userId="88ab6b98-af23-4de4-8fc0-49e4ad76ed02" providerId="ADAL" clId="{8D09F1E7-8B91-4CAC-B686-2D415E8FA928}" dt="2019-02-11T18:36:19.499" v="1111" actId="1036"/>
          <ac:spMkLst>
            <pc:docMk/>
            <pc:sldMk cId="2064655520" sldId="289"/>
            <ac:spMk id="14" creationId="{EBBC6190-B554-4E55-8CDD-AE237B289247}"/>
          </ac:spMkLst>
        </pc:spChg>
        <pc:spChg chg="add mod">
          <ac:chgData name="Pascal Martinez" userId="88ab6b98-af23-4de4-8fc0-49e4ad76ed02" providerId="ADAL" clId="{8D09F1E7-8B91-4CAC-B686-2D415E8FA928}" dt="2019-02-11T18:36:19.499" v="1111" actId="1036"/>
          <ac:spMkLst>
            <pc:docMk/>
            <pc:sldMk cId="2064655520" sldId="289"/>
            <ac:spMk id="15" creationId="{34129414-0C63-4DFF-AB0E-18B9D8B72D3C}"/>
          </ac:spMkLst>
        </pc:spChg>
        <pc:spChg chg="add mod">
          <ac:chgData name="Pascal Martinez" userId="88ab6b98-af23-4de4-8fc0-49e4ad76ed02" providerId="ADAL" clId="{8D09F1E7-8B91-4CAC-B686-2D415E8FA928}" dt="2019-02-11T18:36:19.499" v="1111" actId="1036"/>
          <ac:spMkLst>
            <pc:docMk/>
            <pc:sldMk cId="2064655520" sldId="289"/>
            <ac:spMk id="16" creationId="{AA7E4287-F0FA-46C2-8683-773C5D00CCF9}"/>
          </ac:spMkLst>
        </pc:spChg>
        <pc:picChg chg="mod">
          <ac:chgData name="Pascal Martinez" userId="88ab6b98-af23-4de4-8fc0-49e4ad76ed02" providerId="ADAL" clId="{8D09F1E7-8B91-4CAC-B686-2D415E8FA928}" dt="2019-02-11T18:31:07.511" v="1016" actId="1076"/>
          <ac:picMkLst>
            <pc:docMk/>
            <pc:sldMk cId="2064655520" sldId="289"/>
            <ac:picMk id="4" creationId="{7F871C13-BEE4-4A1C-94B6-AF4E3B07C809}"/>
          </ac:picMkLst>
        </pc:picChg>
        <pc:cxnChg chg="mod">
          <ac:chgData name="Pascal Martinez" userId="88ab6b98-af23-4de4-8fc0-49e4ad76ed02" providerId="ADAL" clId="{8D09F1E7-8B91-4CAC-B686-2D415E8FA928}" dt="2019-02-11T18:31:23.890" v="1019" actId="1076"/>
          <ac:cxnSpMkLst>
            <pc:docMk/>
            <pc:sldMk cId="2064655520" sldId="289"/>
            <ac:cxnSpMk id="11" creationId="{DCCA2B92-1074-459C-8564-E9B5185640D8}"/>
          </ac:cxnSpMkLst>
        </pc:cxnChg>
      </pc:sldChg>
      <pc:sldChg chg="addSp delSp del delAnim">
        <pc:chgData name="Pascal Martinez" userId="88ab6b98-af23-4de4-8fc0-49e4ad76ed02" providerId="ADAL" clId="{8D09F1E7-8B91-4CAC-B686-2D415E8FA928}" dt="2019-02-11T18:45:41.310" v="1150" actId="2696"/>
        <pc:sldMkLst>
          <pc:docMk/>
          <pc:sldMk cId="2994859254" sldId="290"/>
        </pc:sldMkLst>
        <pc:spChg chg="del">
          <ac:chgData name="Pascal Martinez" userId="88ab6b98-af23-4de4-8fc0-49e4ad76ed02" providerId="ADAL" clId="{8D09F1E7-8B91-4CAC-B686-2D415E8FA928}" dt="2019-02-10T18:29:42.262" v="222" actId="478"/>
          <ac:spMkLst>
            <pc:docMk/>
            <pc:sldMk cId="2994859254" sldId="290"/>
            <ac:spMk id="28" creationId="{A7C65796-CB6C-45F8-AE01-B5895B46687D}"/>
          </ac:spMkLst>
        </pc:spChg>
        <pc:grpChg chg="del">
          <ac:chgData name="Pascal Martinez" userId="88ab6b98-af23-4de4-8fc0-49e4ad76ed02" providerId="ADAL" clId="{8D09F1E7-8B91-4CAC-B686-2D415E8FA928}" dt="2019-02-10T18:29:37.448" v="221" actId="478"/>
          <ac:grpSpMkLst>
            <pc:docMk/>
            <pc:sldMk cId="2994859254" sldId="290"/>
            <ac:grpSpMk id="4" creationId="{A29E1E2E-43A9-4633-A48D-358DDD8DB8CC}"/>
          </ac:grpSpMkLst>
        </pc:grpChg>
        <pc:picChg chg="add">
          <ac:chgData name="Pascal Martinez" userId="88ab6b98-af23-4de4-8fc0-49e4ad76ed02" providerId="ADAL" clId="{8D09F1E7-8B91-4CAC-B686-2D415E8FA928}" dt="2019-02-10T18:29:54.761" v="224"/>
          <ac:picMkLst>
            <pc:docMk/>
            <pc:sldMk cId="2994859254" sldId="290"/>
            <ac:picMk id="2" creationId="{23261509-B355-4496-8DB2-F12D9E3A92AA}"/>
          </ac:picMkLst>
        </pc:picChg>
        <pc:cxnChg chg="del">
          <ac:chgData name="Pascal Martinez" userId="88ab6b98-af23-4de4-8fc0-49e4ad76ed02" providerId="ADAL" clId="{8D09F1E7-8B91-4CAC-B686-2D415E8FA928}" dt="2019-02-10T18:29:49.996" v="223" actId="478"/>
          <ac:cxnSpMkLst>
            <pc:docMk/>
            <pc:sldMk cId="2994859254" sldId="290"/>
            <ac:cxnSpMk id="30" creationId="{13658694-DC72-4B63-80BC-4F07B8228C19}"/>
          </ac:cxnSpMkLst>
        </pc:cxnChg>
      </pc:sldChg>
      <pc:sldChg chg="del">
        <pc:chgData name="Pascal Martinez" userId="88ab6b98-af23-4de4-8fc0-49e4ad76ed02" providerId="ADAL" clId="{8D09F1E7-8B91-4CAC-B686-2D415E8FA928}" dt="2019-02-11T18:45:41.435" v="1151" actId="2696"/>
        <pc:sldMkLst>
          <pc:docMk/>
          <pc:sldMk cId="2471283626" sldId="293"/>
        </pc:sldMkLst>
      </pc:sldChg>
      <pc:sldChg chg="del">
        <pc:chgData name="Pascal Martinez" userId="88ab6b98-af23-4de4-8fc0-49e4ad76ed02" providerId="ADAL" clId="{8D09F1E7-8B91-4CAC-B686-2D415E8FA928}" dt="2019-02-11T18:45:41.466" v="1152" actId="2696"/>
        <pc:sldMkLst>
          <pc:docMk/>
          <pc:sldMk cId="639125696" sldId="294"/>
        </pc:sldMkLst>
      </pc:sldChg>
      <pc:sldChg chg="addSp modSp del">
        <pc:chgData name="Pascal Martinez" userId="88ab6b98-af23-4de4-8fc0-49e4ad76ed02" providerId="ADAL" clId="{8D09F1E7-8B91-4CAC-B686-2D415E8FA928}" dt="2019-02-11T18:45:41.497" v="1154" actId="2696"/>
        <pc:sldMkLst>
          <pc:docMk/>
          <pc:sldMk cId="3307479629" sldId="295"/>
        </pc:sldMkLst>
        <pc:spChg chg="mod">
          <ac:chgData name="Pascal Martinez" userId="88ab6b98-af23-4de4-8fc0-49e4ad76ed02" providerId="ADAL" clId="{8D09F1E7-8B91-4CAC-B686-2D415E8FA928}" dt="2019-02-11T14:58:12.619" v="287" actId="207"/>
          <ac:spMkLst>
            <pc:docMk/>
            <pc:sldMk cId="3307479629" sldId="295"/>
            <ac:spMk id="2" creationId="{CFE55E72-A7A9-4E7B-9592-98833DA0FAD6}"/>
          </ac:spMkLst>
        </pc:spChg>
        <pc:spChg chg="mod">
          <ac:chgData name="Pascal Martinez" userId="88ab6b98-af23-4de4-8fc0-49e4ad76ed02" providerId="ADAL" clId="{8D09F1E7-8B91-4CAC-B686-2D415E8FA928}" dt="2019-02-11T15:04:40.710" v="299" actId="207"/>
          <ac:spMkLst>
            <pc:docMk/>
            <pc:sldMk cId="3307479629" sldId="295"/>
            <ac:spMk id="3" creationId="{13C2EC97-BDB0-46DC-95A1-ABBE72543906}"/>
          </ac:spMkLst>
        </pc:spChg>
        <pc:picChg chg="add mod">
          <ac:chgData name="Pascal Martinez" userId="88ab6b98-af23-4de4-8fc0-49e4ad76ed02" providerId="ADAL" clId="{8D09F1E7-8B91-4CAC-B686-2D415E8FA928}" dt="2019-02-11T18:28:12.186" v="995" actId="1076"/>
          <ac:picMkLst>
            <pc:docMk/>
            <pc:sldMk cId="3307479629" sldId="295"/>
            <ac:picMk id="4" creationId="{22C84146-F37B-4159-B6E6-8C7365AD9CE5}"/>
          </ac:picMkLst>
        </pc:picChg>
      </pc:sldChg>
      <pc:sldChg chg="del">
        <pc:chgData name="Pascal Martinez" userId="88ab6b98-af23-4de4-8fc0-49e4ad76ed02" providerId="ADAL" clId="{8D09F1E7-8B91-4CAC-B686-2D415E8FA928}" dt="2019-02-10T18:30:12.155" v="226" actId="2696"/>
        <pc:sldMkLst>
          <pc:docMk/>
          <pc:sldMk cId="3911015117" sldId="296"/>
        </pc:sldMkLst>
      </pc:sldChg>
      <pc:sldChg chg="addSp delSp modSp del">
        <pc:chgData name="Pascal Martinez" userId="88ab6b98-af23-4de4-8fc0-49e4ad76ed02" providerId="ADAL" clId="{8D09F1E7-8B91-4CAC-B686-2D415E8FA928}" dt="2019-02-11T15:23:55.697" v="567" actId="2696"/>
        <pc:sldMkLst>
          <pc:docMk/>
          <pc:sldMk cId="591337134" sldId="297"/>
        </pc:sldMkLst>
        <pc:spChg chg="del">
          <ac:chgData name="Pascal Martinez" userId="88ab6b98-af23-4de4-8fc0-49e4ad76ed02" providerId="ADAL" clId="{8D09F1E7-8B91-4CAC-B686-2D415E8FA928}" dt="2019-02-11T15:22:42.766" v="548"/>
          <ac:spMkLst>
            <pc:docMk/>
            <pc:sldMk cId="591337134" sldId="297"/>
            <ac:spMk id="2" creationId="{0728E1ED-F826-4FED-A75D-4DC781033DF9}"/>
          </ac:spMkLst>
        </pc:spChg>
        <pc:spChg chg="add mod">
          <ac:chgData name="Pascal Martinez" userId="88ab6b98-af23-4de4-8fc0-49e4ad76ed02" providerId="ADAL" clId="{8D09F1E7-8B91-4CAC-B686-2D415E8FA928}" dt="2019-02-11T15:22:42.766" v="548"/>
          <ac:spMkLst>
            <pc:docMk/>
            <pc:sldMk cId="591337134" sldId="297"/>
            <ac:spMk id="5" creationId="{04731E99-3AC7-4237-90D4-7D97194A59CF}"/>
          </ac:spMkLst>
        </pc:spChg>
        <pc:cxnChg chg="del">
          <ac:chgData name="Pascal Martinez" userId="88ab6b98-af23-4de4-8fc0-49e4ad76ed02" providerId="ADAL" clId="{8D09F1E7-8B91-4CAC-B686-2D415E8FA928}" dt="2019-02-11T15:22:42.766" v="548"/>
          <ac:cxnSpMkLst>
            <pc:docMk/>
            <pc:sldMk cId="591337134" sldId="297"/>
            <ac:cxnSpMk id="19" creationId="{FD12941B-5310-43D1-9E95-BBEA9C8BCFDC}"/>
          </ac:cxnSpMkLst>
        </pc:cxnChg>
      </pc:sldChg>
      <pc:sldChg chg="modSp del">
        <pc:chgData name="Pascal Martinez" userId="88ab6b98-af23-4de4-8fc0-49e4ad76ed02" providerId="ADAL" clId="{8D09F1E7-8B91-4CAC-B686-2D415E8FA928}" dt="2019-02-11T18:45:41.842" v="1167" actId="2696"/>
        <pc:sldMkLst>
          <pc:docMk/>
          <pc:sldMk cId="1917109053" sldId="301"/>
        </pc:sldMkLst>
        <pc:spChg chg="mod">
          <ac:chgData name="Pascal Martinez" userId="88ab6b98-af23-4de4-8fc0-49e4ad76ed02" providerId="ADAL" clId="{8D09F1E7-8B91-4CAC-B686-2D415E8FA928}" dt="2019-02-11T18:23:14.331" v="991" actId="20577"/>
          <ac:spMkLst>
            <pc:docMk/>
            <pc:sldMk cId="1917109053" sldId="301"/>
            <ac:spMk id="6" creationId="{6032440E-B6DE-4781-930F-1397CDC139FB}"/>
          </ac:spMkLst>
        </pc:spChg>
        <pc:spChg chg="mod">
          <ac:chgData name="Pascal Martinez" userId="88ab6b98-af23-4de4-8fc0-49e4ad76ed02" providerId="ADAL" clId="{8D09F1E7-8B91-4CAC-B686-2D415E8FA928}" dt="2019-02-11T15:15:10.551" v="457" actId="14100"/>
          <ac:spMkLst>
            <pc:docMk/>
            <pc:sldMk cId="1917109053" sldId="301"/>
            <ac:spMk id="7" creationId="{97728300-36F0-4BE5-93BE-12E580F02C68}"/>
          </ac:spMkLst>
        </pc:spChg>
      </pc:sldChg>
      <pc:sldChg chg="del">
        <pc:chgData name="Pascal Martinez" userId="88ab6b98-af23-4de4-8fc0-49e4ad76ed02" providerId="ADAL" clId="{8D09F1E7-8B91-4CAC-B686-2D415E8FA928}" dt="2019-02-10T18:30:05.700" v="225" actId="2696"/>
        <pc:sldMkLst>
          <pc:docMk/>
          <pc:sldMk cId="523800793" sldId="302"/>
        </pc:sldMkLst>
      </pc:sldChg>
      <pc:sldChg chg="modSp del">
        <pc:chgData name="Pascal Martinez" userId="88ab6b98-af23-4de4-8fc0-49e4ad76ed02" providerId="ADAL" clId="{8D09F1E7-8B91-4CAC-B686-2D415E8FA928}" dt="2019-02-11T18:45:41.591" v="1157" actId="2696"/>
        <pc:sldMkLst>
          <pc:docMk/>
          <pc:sldMk cId="1385396896" sldId="306"/>
        </pc:sldMkLst>
        <pc:spChg chg="mod">
          <ac:chgData name="Pascal Martinez" userId="88ab6b98-af23-4de4-8fc0-49e4ad76ed02" providerId="ADAL" clId="{8D09F1E7-8B91-4CAC-B686-2D415E8FA928}" dt="2019-02-11T16:35:00.978" v="814" actId="120"/>
          <ac:spMkLst>
            <pc:docMk/>
            <pc:sldMk cId="1385396896" sldId="306"/>
            <ac:spMk id="2" creationId="{4117F6C9-2471-425C-9ECF-ED822FA8461C}"/>
          </ac:spMkLst>
        </pc:spChg>
        <pc:graphicFrameChg chg="mod">
          <ac:chgData name="Pascal Martinez" userId="88ab6b98-af23-4de4-8fc0-49e4ad76ed02" providerId="ADAL" clId="{8D09F1E7-8B91-4CAC-B686-2D415E8FA928}" dt="2019-02-11T16:36:04.956" v="835" actId="1035"/>
          <ac:graphicFrameMkLst>
            <pc:docMk/>
            <pc:sldMk cId="1385396896" sldId="306"/>
            <ac:graphicFrameMk id="4" creationId="{DE1C0FAE-4550-4FA6-9BB5-B00A39D2CBF9}"/>
          </ac:graphicFrameMkLst>
        </pc:graphicFrameChg>
      </pc:sldChg>
      <pc:sldChg chg="del">
        <pc:chgData name="Pascal Martinez" userId="88ab6b98-af23-4de4-8fc0-49e4ad76ed02" providerId="ADAL" clId="{8D09F1E7-8B91-4CAC-B686-2D415E8FA928}" dt="2019-02-10T18:30:54.094" v="228" actId="2696"/>
        <pc:sldMkLst>
          <pc:docMk/>
          <pc:sldMk cId="2968662628" sldId="307"/>
        </pc:sldMkLst>
      </pc:sldChg>
      <pc:sldChg chg="del">
        <pc:chgData name="Pascal Martinez" userId="88ab6b98-af23-4de4-8fc0-49e4ad76ed02" providerId="ADAL" clId="{8D09F1E7-8B91-4CAC-B686-2D415E8FA928}" dt="2019-02-11T15:00:57.881" v="292" actId="2696"/>
        <pc:sldMkLst>
          <pc:docMk/>
          <pc:sldMk cId="41421360" sldId="310"/>
        </pc:sldMkLst>
      </pc:sldChg>
      <pc:sldChg chg="del">
        <pc:chgData name="Pascal Martinez" userId="88ab6b98-af23-4de4-8fc0-49e4ad76ed02" providerId="ADAL" clId="{8D09F1E7-8B91-4CAC-B686-2D415E8FA928}" dt="2019-02-11T18:45:41.185" v="1138" actId="2696"/>
        <pc:sldMkLst>
          <pc:docMk/>
          <pc:sldMk cId="349323353" sldId="315"/>
        </pc:sldMkLst>
      </pc:sldChg>
      <pc:sldChg chg="del">
        <pc:chgData name="Pascal Martinez" userId="88ab6b98-af23-4de4-8fc0-49e4ad76ed02" providerId="ADAL" clId="{8D09F1E7-8B91-4CAC-B686-2D415E8FA928}" dt="2019-02-10T18:33:44.052" v="286" actId="2696"/>
        <pc:sldMkLst>
          <pc:docMk/>
          <pc:sldMk cId="1256219343" sldId="316"/>
        </pc:sldMkLst>
      </pc:sldChg>
      <pc:sldChg chg="del">
        <pc:chgData name="Pascal Martinez" userId="88ab6b98-af23-4de4-8fc0-49e4ad76ed02" providerId="ADAL" clId="{8D09F1E7-8B91-4CAC-B686-2D415E8FA928}" dt="2019-02-10T18:31:15.008" v="242" actId="2696"/>
        <pc:sldMkLst>
          <pc:docMk/>
          <pc:sldMk cId="1927818033" sldId="319"/>
        </pc:sldMkLst>
      </pc:sldChg>
      <pc:sldChg chg="del">
        <pc:chgData name="Pascal Martinez" userId="88ab6b98-af23-4de4-8fc0-49e4ad76ed02" providerId="ADAL" clId="{8D09F1E7-8B91-4CAC-B686-2D415E8FA928}" dt="2019-02-10T18:33:32.963" v="283" actId="2696"/>
        <pc:sldMkLst>
          <pc:docMk/>
          <pc:sldMk cId="2213201811" sldId="320"/>
        </pc:sldMkLst>
      </pc:sldChg>
      <pc:sldChg chg="del">
        <pc:chgData name="Pascal Martinez" userId="88ab6b98-af23-4de4-8fc0-49e4ad76ed02" providerId="ADAL" clId="{8D09F1E7-8B91-4CAC-B686-2D415E8FA928}" dt="2019-02-10T18:31:08.472" v="241" actId="2696"/>
        <pc:sldMkLst>
          <pc:docMk/>
          <pc:sldMk cId="2303043129" sldId="322"/>
        </pc:sldMkLst>
      </pc:sldChg>
      <pc:sldChg chg="del">
        <pc:chgData name="Pascal Martinez" userId="88ab6b98-af23-4de4-8fc0-49e4ad76ed02" providerId="ADAL" clId="{8D09F1E7-8B91-4CAC-B686-2D415E8FA928}" dt="2019-02-10T18:33:36.183" v="284" actId="2696"/>
        <pc:sldMkLst>
          <pc:docMk/>
          <pc:sldMk cId="2188025554" sldId="323"/>
        </pc:sldMkLst>
      </pc:sldChg>
      <pc:sldChg chg="addSp modSp">
        <pc:chgData name="Pascal Martinez" userId="88ab6b98-af23-4de4-8fc0-49e4ad76ed02" providerId="ADAL" clId="{8D09F1E7-8B91-4CAC-B686-2D415E8FA928}" dt="2019-02-11T19:05:43.466" v="1558" actId="1076"/>
        <pc:sldMkLst>
          <pc:docMk/>
          <pc:sldMk cId="419955330" sldId="326"/>
        </pc:sldMkLst>
        <pc:spChg chg="mod">
          <ac:chgData name="Pascal Martinez" userId="88ab6b98-af23-4de4-8fc0-49e4ad76ed02" providerId="ADAL" clId="{8D09F1E7-8B91-4CAC-B686-2D415E8FA928}" dt="2019-02-11T19:05:43.466" v="1558" actId="1076"/>
          <ac:spMkLst>
            <pc:docMk/>
            <pc:sldMk cId="419955330" sldId="326"/>
            <ac:spMk id="3" creationId="{C9E22B6A-594F-43AB-BBEF-1A75359D576B}"/>
          </ac:spMkLst>
        </pc:spChg>
        <pc:spChg chg="mod">
          <ac:chgData name="Pascal Martinez" userId="88ab6b98-af23-4de4-8fc0-49e4ad76ed02" providerId="ADAL" clId="{8D09F1E7-8B91-4CAC-B686-2D415E8FA928}" dt="2019-02-11T19:03:36.276" v="1521" actId="1076"/>
          <ac:spMkLst>
            <pc:docMk/>
            <pc:sldMk cId="419955330" sldId="326"/>
            <ac:spMk id="4" creationId="{76D3BCB0-AA29-4612-95BC-0820AD87800C}"/>
          </ac:spMkLst>
        </pc:spChg>
        <pc:spChg chg="mod">
          <ac:chgData name="Pascal Martinez" userId="88ab6b98-af23-4de4-8fc0-49e4ad76ed02" providerId="ADAL" clId="{8D09F1E7-8B91-4CAC-B686-2D415E8FA928}" dt="2019-02-11T19:05:33.821" v="1557" actId="1037"/>
          <ac:spMkLst>
            <pc:docMk/>
            <pc:sldMk cId="419955330" sldId="326"/>
            <ac:spMk id="6" creationId="{E9610959-7083-4EA8-B019-8465EE40DF45}"/>
          </ac:spMkLst>
        </pc:spChg>
        <pc:spChg chg="mod">
          <ac:chgData name="Pascal Martinez" userId="88ab6b98-af23-4de4-8fc0-49e4ad76ed02" providerId="ADAL" clId="{8D09F1E7-8B91-4CAC-B686-2D415E8FA928}" dt="2019-02-11T19:05:23.041" v="1553" actId="207"/>
          <ac:spMkLst>
            <pc:docMk/>
            <pc:sldMk cId="419955330" sldId="326"/>
            <ac:spMk id="15" creationId="{5DBB5320-76AB-4152-8250-93DD86D4C63A}"/>
          </ac:spMkLst>
        </pc:spChg>
        <pc:spChg chg="add mod">
          <ac:chgData name="Pascal Martinez" userId="88ab6b98-af23-4de4-8fc0-49e4ad76ed02" providerId="ADAL" clId="{8D09F1E7-8B91-4CAC-B686-2D415E8FA928}" dt="2019-02-11T19:03:29.891" v="1520" actId="1076"/>
          <ac:spMkLst>
            <pc:docMk/>
            <pc:sldMk cId="419955330" sldId="326"/>
            <ac:spMk id="17" creationId="{FC2E0789-206B-4211-BB10-0B1C5BAE7FBC}"/>
          </ac:spMkLst>
        </pc:spChg>
        <pc:spChg chg="add mod">
          <ac:chgData name="Pascal Martinez" userId="88ab6b98-af23-4de4-8fc0-49e4ad76ed02" providerId="ADAL" clId="{8D09F1E7-8B91-4CAC-B686-2D415E8FA928}" dt="2019-02-11T19:04:23.612" v="1549" actId="1038"/>
          <ac:spMkLst>
            <pc:docMk/>
            <pc:sldMk cId="419955330" sldId="326"/>
            <ac:spMk id="26" creationId="{05502E86-C672-404B-92E8-26582850F3D3}"/>
          </ac:spMkLst>
        </pc:spChg>
        <pc:grpChg chg="add mod">
          <ac:chgData name="Pascal Martinez" userId="88ab6b98-af23-4de4-8fc0-49e4ad76ed02" providerId="ADAL" clId="{8D09F1E7-8B91-4CAC-B686-2D415E8FA928}" dt="2019-02-11T19:04:29.551" v="1550" actId="14100"/>
          <ac:grpSpMkLst>
            <pc:docMk/>
            <pc:sldMk cId="419955330" sldId="326"/>
            <ac:grpSpMk id="18" creationId="{E5898787-CD5F-4BFD-BC93-74250CC1AEC4}"/>
          </ac:grpSpMkLst>
        </pc:grpChg>
      </pc:sldChg>
      <pc:sldChg chg="modSp del">
        <pc:chgData name="Pascal Martinez" userId="88ab6b98-af23-4de4-8fc0-49e4ad76ed02" providerId="ADAL" clId="{8D09F1E7-8B91-4CAC-B686-2D415E8FA928}" dt="2019-02-11T18:45:41.778" v="1165" actId="2696"/>
        <pc:sldMkLst>
          <pc:docMk/>
          <pc:sldMk cId="3955416993" sldId="327"/>
        </pc:sldMkLst>
        <pc:spChg chg="mod">
          <ac:chgData name="Pascal Martinez" userId="88ab6b98-af23-4de4-8fc0-49e4ad76ed02" providerId="ADAL" clId="{8D09F1E7-8B91-4CAC-B686-2D415E8FA928}" dt="2019-02-11T18:22:59.518" v="990" actId="14100"/>
          <ac:spMkLst>
            <pc:docMk/>
            <pc:sldMk cId="3955416993" sldId="327"/>
            <ac:spMk id="3" creationId="{CF06DE11-990D-4A13-90F6-D8DD59AE0FE2}"/>
          </ac:spMkLst>
        </pc:spChg>
      </pc:sldChg>
      <pc:sldChg chg="del">
        <pc:chgData name="Pascal Martinez" userId="88ab6b98-af23-4de4-8fc0-49e4ad76ed02" providerId="ADAL" clId="{8D09F1E7-8B91-4CAC-B686-2D415E8FA928}" dt="2019-02-10T18:33:40.581" v="285" actId="2696"/>
        <pc:sldMkLst>
          <pc:docMk/>
          <pc:sldMk cId="1854241050" sldId="328"/>
        </pc:sldMkLst>
      </pc:sldChg>
      <pc:sldChg chg="del">
        <pc:chgData name="Pascal Martinez" userId="88ab6b98-af23-4de4-8fc0-49e4ad76ed02" providerId="ADAL" clId="{8D09F1E7-8B91-4CAC-B686-2D415E8FA928}" dt="2019-02-11T18:45:41.810" v="1166" actId="2696"/>
        <pc:sldMkLst>
          <pc:docMk/>
          <pc:sldMk cId="4075228252" sldId="329"/>
        </pc:sldMkLst>
      </pc:sldChg>
      <pc:sldChg chg="modSp del">
        <pc:chgData name="Pascal Martinez" userId="88ab6b98-af23-4de4-8fc0-49e4ad76ed02" providerId="ADAL" clId="{8D09F1E7-8B91-4CAC-B686-2D415E8FA928}" dt="2019-02-11T18:45:41.747" v="1163" actId="2696"/>
        <pc:sldMkLst>
          <pc:docMk/>
          <pc:sldMk cId="135368259" sldId="330"/>
        </pc:sldMkLst>
        <pc:spChg chg="mod">
          <ac:chgData name="Pascal Martinez" userId="88ab6b98-af23-4de4-8fc0-49e4ad76ed02" providerId="ADAL" clId="{8D09F1E7-8B91-4CAC-B686-2D415E8FA928}" dt="2019-02-10T18:31:51.865" v="282" actId="20577"/>
          <ac:spMkLst>
            <pc:docMk/>
            <pc:sldMk cId="135368259" sldId="330"/>
            <ac:spMk id="2" creationId="{D1236BC8-5A6E-452A-9684-BD9F98B08913}"/>
          </ac:spMkLst>
        </pc:spChg>
      </pc:sldChg>
      <pc:sldChg chg="del">
        <pc:chgData name="Pascal Martinez" userId="88ab6b98-af23-4de4-8fc0-49e4ad76ed02" providerId="ADAL" clId="{8D09F1E7-8B91-4CAC-B686-2D415E8FA928}" dt="2019-02-10T18:17:01.087" v="138" actId="2696"/>
        <pc:sldMkLst>
          <pc:docMk/>
          <pc:sldMk cId="790705915" sldId="331"/>
        </pc:sldMkLst>
      </pc:sldChg>
      <pc:sldChg chg="addSp modSp">
        <pc:chgData name="Pascal Martinez" userId="88ab6b98-af23-4de4-8fc0-49e4ad76ed02" providerId="ADAL" clId="{8D09F1E7-8B91-4CAC-B686-2D415E8FA928}" dt="2019-02-11T18:41:20.325" v="1135" actId="113"/>
        <pc:sldMkLst>
          <pc:docMk/>
          <pc:sldMk cId="3538818456" sldId="332"/>
        </pc:sldMkLst>
        <pc:spChg chg="mod">
          <ac:chgData name="Pascal Martinez" userId="88ab6b98-af23-4de4-8fc0-49e4ad76ed02" providerId="ADAL" clId="{8D09F1E7-8B91-4CAC-B686-2D415E8FA928}" dt="2019-02-11T18:41:20.325" v="1135" actId="113"/>
          <ac:spMkLst>
            <pc:docMk/>
            <pc:sldMk cId="3538818456" sldId="332"/>
            <ac:spMk id="3" creationId="{C0134E02-C1E3-40B6-B7CA-DD46A7DDFA9B}"/>
          </ac:spMkLst>
        </pc:spChg>
        <pc:picChg chg="add mod">
          <ac:chgData name="Pascal Martinez" userId="88ab6b98-af23-4de4-8fc0-49e4ad76ed02" providerId="ADAL" clId="{8D09F1E7-8B91-4CAC-B686-2D415E8FA928}" dt="2019-02-10T18:11:36.974" v="137" actId="1076"/>
          <ac:picMkLst>
            <pc:docMk/>
            <pc:sldMk cId="3538818456" sldId="332"/>
            <ac:picMk id="9" creationId="{63DE985E-F373-4EFA-AE47-E203EC516DCE}"/>
          </ac:picMkLst>
        </pc:picChg>
      </pc:sldChg>
      <pc:sldChg chg="addSp delSp modSp">
        <pc:chgData name="Pascal Martinez" userId="88ab6b98-af23-4de4-8fc0-49e4ad76ed02" providerId="ADAL" clId="{8D09F1E7-8B91-4CAC-B686-2D415E8FA928}" dt="2019-02-10T18:06:51.169" v="131" actId="14100"/>
        <pc:sldMkLst>
          <pc:docMk/>
          <pc:sldMk cId="464615830" sldId="333"/>
        </pc:sldMkLst>
        <pc:spChg chg="mod">
          <ac:chgData name="Pascal Martinez" userId="88ab6b98-af23-4de4-8fc0-49e4ad76ed02" providerId="ADAL" clId="{8D09F1E7-8B91-4CAC-B686-2D415E8FA928}" dt="2019-02-10T17:58:13.170" v="77" actId="255"/>
          <ac:spMkLst>
            <pc:docMk/>
            <pc:sldMk cId="464615830" sldId="333"/>
            <ac:spMk id="5" creationId="{91D3E0BA-60DE-4BBC-BDA4-E3A1A2816F33}"/>
          </ac:spMkLst>
        </pc:spChg>
        <pc:spChg chg="mod">
          <ac:chgData name="Pascal Martinez" userId="88ab6b98-af23-4de4-8fc0-49e4ad76ed02" providerId="ADAL" clId="{8D09F1E7-8B91-4CAC-B686-2D415E8FA928}" dt="2019-02-10T17:57:55.807" v="75" actId="1076"/>
          <ac:spMkLst>
            <pc:docMk/>
            <pc:sldMk cId="464615830" sldId="333"/>
            <ac:spMk id="8" creationId="{CAD05280-FF0C-489C-80E6-B1DFADCAE29F}"/>
          </ac:spMkLst>
        </pc:spChg>
        <pc:spChg chg="mod">
          <ac:chgData name="Pascal Martinez" userId="88ab6b98-af23-4de4-8fc0-49e4ad76ed02" providerId="ADAL" clId="{8D09F1E7-8B91-4CAC-B686-2D415E8FA928}" dt="2019-02-10T17:51:18.230" v="4" actId="207"/>
          <ac:spMkLst>
            <pc:docMk/>
            <pc:sldMk cId="464615830" sldId="333"/>
            <ac:spMk id="9" creationId="{D78A082B-7BEB-4E89-8212-F877F5B3B42F}"/>
          </ac:spMkLst>
        </pc:spChg>
        <pc:spChg chg="mod">
          <ac:chgData name="Pascal Martinez" userId="88ab6b98-af23-4de4-8fc0-49e4ad76ed02" providerId="ADAL" clId="{8D09F1E7-8B91-4CAC-B686-2D415E8FA928}" dt="2019-02-10T18:06:07.097" v="126" actId="1076"/>
          <ac:spMkLst>
            <pc:docMk/>
            <pc:sldMk cId="464615830" sldId="333"/>
            <ac:spMk id="10" creationId="{9CD641DA-8069-4CB5-9748-79FC2D5D870A}"/>
          </ac:spMkLst>
        </pc:spChg>
        <pc:spChg chg="mod">
          <ac:chgData name="Pascal Martinez" userId="88ab6b98-af23-4de4-8fc0-49e4ad76ed02" providerId="ADAL" clId="{8D09F1E7-8B91-4CAC-B686-2D415E8FA928}" dt="2019-02-10T17:50:37.427" v="1" actId="207"/>
          <ac:spMkLst>
            <pc:docMk/>
            <pc:sldMk cId="464615830" sldId="333"/>
            <ac:spMk id="11" creationId="{08B796A9-5CB7-4441-839E-4391F126D72E}"/>
          </ac:spMkLst>
        </pc:spChg>
        <pc:spChg chg="mod">
          <ac:chgData name="Pascal Martinez" userId="88ab6b98-af23-4de4-8fc0-49e4ad76ed02" providerId="ADAL" clId="{8D09F1E7-8B91-4CAC-B686-2D415E8FA928}" dt="2019-02-10T18:06:51.169" v="131" actId="14100"/>
          <ac:spMkLst>
            <pc:docMk/>
            <pc:sldMk cId="464615830" sldId="333"/>
            <ac:spMk id="12" creationId="{ADA5553D-9B46-4091-B95D-23D4B152396C}"/>
          </ac:spMkLst>
        </pc:spChg>
        <pc:spChg chg="add mod">
          <ac:chgData name="Pascal Martinez" userId="88ab6b98-af23-4de4-8fc0-49e4ad76ed02" providerId="ADAL" clId="{8D09F1E7-8B91-4CAC-B686-2D415E8FA928}" dt="2019-02-10T18:06:27.242" v="130" actId="1076"/>
          <ac:spMkLst>
            <pc:docMk/>
            <pc:sldMk cId="464615830" sldId="333"/>
            <ac:spMk id="14" creationId="{35617EA9-3B3C-414A-97C1-371C3AE72995}"/>
          </ac:spMkLst>
        </pc:spChg>
        <pc:spChg chg="add mod">
          <ac:chgData name="Pascal Martinez" userId="88ab6b98-af23-4de4-8fc0-49e4ad76ed02" providerId="ADAL" clId="{8D09F1E7-8B91-4CAC-B686-2D415E8FA928}" dt="2019-02-10T17:56:40.076" v="66" actId="692"/>
          <ac:spMkLst>
            <pc:docMk/>
            <pc:sldMk cId="464615830" sldId="333"/>
            <ac:spMk id="15" creationId="{1D943998-26EE-4DD6-ACA9-350405A28736}"/>
          </ac:spMkLst>
        </pc:spChg>
        <pc:picChg chg="add del mod">
          <ac:chgData name="Pascal Martinez" userId="88ab6b98-af23-4de4-8fc0-49e4ad76ed02" providerId="ADAL" clId="{8D09F1E7-8B91-4CAC-B686-2D415E8FA928}" dt="2019-02-10T17:52:23.103" v="12" actId="478"/>
          <ac:picMkLst>
            <pc:docMk/>
            <pc:sldMk cId="464615830" sldId="333"/>
            <ac:picMk id="13" creationId="{9462B137-4F47-4B82-BA69-03BCB7AD9ED9}"/>
          </ac:picMkLst>
        </pc:picChg>
      </pc:sldChg>
      <pc:sldChg chg="add del">
        <pc:chgData name="Pascal Martinez" userId="88ab6b98-af23-4de4-8fc0-49e4ad76ed02" providerId="ADAL" clId="{8D09F1E7-8B91-4CAC-B686-2D415E8FA928}" dt="2019-02-10T18:10:35.605" v="134" actId="2696"/>
        <pc:sldMkLst>
          <pc:docMk/>
          <pc:sldMk cId="1399448927" sldId="334"/>
        </pc:sldMkLst>
      </pc:sldChg>
      <pc:sldChg chg="del">
        <pc:chgData name="Pascal Martinez" userId="88ab6b98-af23-4de4-8fc0-49e4ad76ed02" providerId="ADAL" clId="{8D09F1E7-8B91-4CAC-B686-2D415E8FA928}" dt="2019-02-11T18:45:41.544" v="1155" actId="2696"/>
        <pc:sldMkLst>
          <pc:docMk/>
          <pc:sldMk cId="3829740335" sldId="334"/>
        </pc:sldMkLst>
      </pc:sldChg>
      <pc:sldChg chg="add del">
        <pc:chgData name="Pascal Martinez" userId="88ab6b98-af23-4de4-8fc0-49e4ad76ed02" providerId="ADAL" clId="{8D09F1E7-8B91-4CAC-B686-2D415E8FA928}" dt="2019-02-11T18:45:03.047" v="1136" actId="2696"/>
        <pc:sldMkLst>
          <pc:docMk/>
          <pc:sldMk cId="1878191992" sldId="335"/>
        </pc:sldMkLst>
      </pc:sldChg>
      <pc:sldChg chg="modSp">
        <pc:chgData name="Pascal Martinez" userId="88ab6b98-af23-4de4-8fc0-49e4ad76ed02" providerId="ADAL" clId="{8D09F1E7-8B91-4CAC-B686-2D415E8FA928}" dt="2019-02-11T18:59:37.475" v="1416" actId="113"/>
        <pc:sldMkLst>
          <pc:docMk/>
          <pc:sldMk cId="1986928282" sldId="336"/>
        </pc:sldMkLst>
        <pc:spChg chg="mod">
          <ac:chgData name="Pascal Martinez" userId="88ab6b98-af23-4de4-8fc0-49e4ad76ed02" providerId="ADAL" clId="{8D09F1E7-8B91-4CAC-B686-2D415E8FA928}" dt="2019-02-11T18:59:37.475" v="1416" actId="113"/>
          <ac:spMkLst>
            <pc:docMk/>
            <pc:sldMk cId="1986928282" sldId="336"/>
            <ac:spMk id="11" creationId="{E22240ED-DF8F-4D06-BBB0-020CD38A924E}"/>
          </ac:spMkLst>
        </pc:spChg>
      </pc:sldChg>
      <pc:sldChg chg="addSp modSp del">
        <pc:chgData name="Pascal Martinez" userId="88ab6b98-af23-4de4-8fc0-49e4ad76ed02" providerId="ADAL" clId="{8D09F1E7-8B91-4CAC-B686-2D415E8FA928}" dt="2019-02-11T18:45:41.169" v="1137" actId="2696"/>
        <pc:sldMkLst>
          <pc:docMk/>
          <pc:sldMk cId="3902046702" sldId="337"/>
        </pc:sldMkLst>
        <pc:spChg chg="mod">
          <ac:chgData name="Pascal Martinez" userId="88ab6b98-af23-4de4-8fc0-49e4ad76ed02" providerId="ADAL" clId="{8D09F1E7-8B91-4CAC-B686-2D415E8FA928}" dt="2019-02-10T18:19:23.087" v="157" actId="207"/>
          <ac:spMkLst>
            <pc:docMk/>
            <pc:sldMk cId="3902046702" sldId="337"/>
            <ac:spMk id="2" creationId="{CFE55E72-A7A9-4E7B-9592-98833DA0FAD6}"/>
          </ac:spMkLst>
        </pc:spChg>
        <pc:spChg chg="mod">
          <ac:chgData name="Pascal Martinez" userId="88ab6b98-af23-4de4-8fc0-49e4ad76ed02" providerId="ADAL" clId="{8D09F1E7-8B91-4CAC-B686-2D415E8FA928}" dt="2019-02-11T18:30:20.158" v="1012" actId="1076"/>
          <ac:spMkLst>
            <pc:docMk/>
            <pc:sldMk cId="3902046702" sldId="337"/>
            <ac:spMk id="3" creationId="{13C2EC97-BDB0-46DC-95A1-ABBE72543906}"/>
          </ac:spMkLst>
        </pc:spChg>
        <pc:picChg chg="add mod">
          <ac:chgData name="Pascal Martinez" userId="88ab6b98-af23-4de4-8fc0-49e4ad76ed02" providerId="ADAL" clId="{8D09F1E7-8B91-4CAC-B686-2D415E8FA928}" dt="2019-02-11T18:30:29.800" v="1014" actId="14100"/>
          <ac:picMkLst>
            <pc:docMk/>
            <pc:sldMk cId="3902046702" sldId="337"/>
            <ac:picMk id="4" creationId="{615E563B-6803-4905-A661-7785653A0C1B}"/>
          </ac:picMkLst>
        </pc:picChg>
      </pc:sldChg>
      <pc:sldChg chg="addSp delSp modSp add">
        <pc:chgData name="Pascal Martinez" userId="88ab6b98-af23-4de4-8fc0-49e4ad76ed02" providerId="ADAL" clId="{8D09F1E7-8B91-4CAC-B686-2D415E8FA928}" dt="2019-02-10T18:28:26.975" v="220" actId="1038"/>
        <pc:sldMkLst>
          <pc:docMk/>
          <pc:sldMk cId="1253426036" sldId="338"/>
        </pc:sldMkLst>
        <pc:spChg chg="del">
          <ac:chgData name="Pascal Martinez" userId="88ab6b98-af23-4de4-8fc0-49e4ad76ed02" providerId="ADAL" clId="{8D09F1E7-8B91-4CAC-B686-2D415E8FA928}" dt="2019-02-10T18:24:49.583" v="165" actId="478"/>
          <ac:spMkLst>
            <pc:docMk/>
            <pc:sldMk cId="1253426036" sldId="338"/>
            <ac:spMk id="2" creationId="{0E844B11-E0B8-4EE4-9FA1-BB70FA2B1AC7}"/>
          </ac:spMkLst>
        </pc:spChg>
        <pc:spChg chg="del">
          <ac:chgData name="Pascal Martinez" userId="88ab6b98-af23-4de4-8fc0-49e4ad76ed02" providerId="ADAL" clId="{8D09F1E7-8B91-4CAC-B686-2D415E8FA928}" dt="2019-02-10T18:24:46.397" v="164" actId="478"/>
          <ac:spMkLst>
            <pc:docMk/>
            <pc:sldMk cId="1253426036" sldId="338"/>
            <ac:spMk id="3" creationId="{A1AB8F71-39EA-4C30-B1B8-03EA808DC6CB}"/>
          </ac:spMkLst>
        </pc:spChg>
        <pc:spChg chg="add del mod">
          <ac:chgData name="Pascal Martinez" userId="88ab6b98-af23-4de4-8fc0-49e4ad76ed02" providerId="ADAL" clId="{8D09F1E7-8B91-4CAC-B686-2D415E8FA928}" dt="2019-02-10T18:26:19.733" v="168" actId="478"/>
          <ac:spMkLst>
            <pc:docMk/>
            <pc:sldMk cId="1253426036" sldId="338"/>
            <ac:spMk id="5" creationId="{DE898384-D630-4EE4-990E-41E63C81D8FB}"/>
          </ac:spMkLst>
        </pc:spChg>
        <pc:spChg chg="add mod">
          <ac:chgData name="Pascal Martinez" userId="88ab6b98-af23-4de4-8fc0-49e4ad76ed02" providerId="ADAL" clId="{8D09F1E7-8B91-4CAC-B686-2D415E8FA928}" dt="2019-02-10T18:27:00.901" v="170"/>
          <ac:spMkLst>
            <pc:docMk/>
            <pc:sldMk cId="1253426036" sldId="338"/>
            <ac:spMk id="6" creationId="{960C8FC6-0470-47C9-A2A2-61C27D17C0F5}"/>
          </ac:spMkLst>
        </pc:spChg>
        <pc:picChg chg="add mod">
          <ac:chgData name="Pascal Martinez" userId="88ab6b98-af23-4de4-8fc0-49e4ad76ed02" providerId="ADAL" clId="{8D09F1E7-8B91-4CAC-B686-2D415E8FA928}" dt="2019-02-10T18:28:26.975" v="220" actId="1038"/>
          <ac:picMkLst>
            <pc:docMk/>
            <pc:sldMk cId="1253426036" sldId="338"/>
            <ac:picMk id="8" creationId="{48325AEB-B2B6-4F2F-B683-E2733FEF46AC}"/>
          </ac:picMkLst>
        </pc:picChg>
        <pc:cxnChg chg="add">
          <ac:chgData name="Pascal Martinez" userId="88ab6b98-af23-4de4-8fc0-49e4ad76ed02" providerId="ADAL" clId="{8D09F1E7-8B91-4CAC-B686-2D415E8FA928}" dt="2019-02-10T18:26:40.779" v="169"/>
          <ac:cxnSpMkLst>
            <pc:docMk/>
            <pc:sldMk cId="1253426036" sldId="338"/>
            <ac:cxnSpMk id="7" creationId="{7BB29EA1-1E7D-4A95-BCE8-BA7539115B89}"/>
          </ac:cxnSpMkLst>
        </pc:cxnChg>
      </pc:sldChg>
      <pc:sldChg chg="modSp del">
        <pc:chgData name="Pascal Martinez" userId="88ab6b98-af23-4de4-8fc0-49e4ad76ed02" providerId="ADAL" clId="{8D09F1E7-8B91-4CAC-B686-2D415E8FA928}" dt="2019-02-11T18:45:41.575" v="1156" actId="2696"/>
        <pc:sldMkLst>
          <pc:docMk/>
          <pc:sldMk cId="2694549272" sldId="339"/>
        </pc:sldMkLst>
        <pc:spChg chg="mod">
          <ac:chgData name="Pascal Martinez" userId="88ab6b98-af23-4de4-8fc0-49e4ad76ed02" providerId="ADAL" clId="{8D09F1E7-8B91-4CAC-B686-2D415E8FA928}" dt="2019-02-11T16:39:24.422" v="842" actId="1036"/>
          <ac:spMkLst>
            <pc:docMk/>
            <pc:sldMk cId="2694549272" sldId="339"/>
            <ac:spMk id="3" creationId="{B21DB073-593F-4C26-AAF6-E33876CC1F83}"/>
          </ac:spMkLst>
        </pc:spChg>
      </pc:sldChg>
      <pc:sldChg chg="addSp modSp del">
        <pc:chgData name="Pascal Martinez" userId="88ab6b98-af23-4de4-8fc0-49e4ad76ed02" providerId="ADAL" clId="{8D09F1E7-8B91-4CAC-B686-2D415E8FA928}" dt="2019-02-11T18:45:41.653" v="1159" actId="2696"/>
        <pc:sldMkLst>
          <pc:docMk/>
          <pc:sldMk cId="3543287870" sldId="340"/>
        </pc:sldMkLst>
        <pc:spChg chg="add mod">
          <ac:chgData name="Pascal Martinez" userId="88ab6b98-af23-4de4-8fc0-49e4ad76ed02" providerId="ADAL" clId="{8D09F1E7-8B91-4CAC-B686-2D415E8FA928}" dt="2019-02-11T15:38:14.100" v="635" actId="948"/>
          <ac:spMkLst>
            <pc:docMk/>
            <pc:sldMk cId="3543287870" sldId="340"/>
            <ac:spMk id="2" creationId="{49458439-468B-4262-8448-EEFAD94E59BA}"/>
          </ac:spMkLst>
        </pc:spChg>
        <pc:spChg chg="mod">
          <ac:chgData name="Pascal Martinez" userId="88ab6b98-af23-4de4-8fc0-49e4ad76ed02" providerId="ADAL" clId="{8D09F1E7-8B91-4CAC-B686-2D415E8FA928}" dt="2019-02-11T16:34:35.737" v="810" actId="948"/>
          <ac:spMkLst>
            <pc:docMk/>
            <pc:sldMk cId="3543287870" sldId="340"/>
            <ac:spMk id="9" creationId="{0B23993A-07F6-4476-ABFF-67EF6E515050}"/>
          </ac:spMkLst>
        </pc:spChg>
        <pc:picChg chg="add mod">
          <ac:chgData name="Pascal Martinez" userId="88ab6b98-af23-4de4-8fc0-49e4ad76ed02" providerId="ADAL" clId="{8D09F1E7-8B91-4CAC-B686-2D415E8FA928}" dt="2019-02-11T15:37:13.942" v="600" actId="1076"/>
          <ac:picMkLst>
            <pc:docMk/>
            <pc:sldMk cId="3543287870" sldId="340"/>
            <ac:picMk id="7" creationId="{711A5D18-745B-4431-82E4-E4EABE8DD725}"/>
          </ac:picMkLst>
        </pc:picChg>
        <pc:picChg chg="mod">
          <ac:chgData name="Pascal Martinez" userId="88ab6b98-af23-4de4-8fc0-49e4ad76ed02" providerId="ADAL" clId="{8D09F1E7-8B91-4CAC-B686-2D415E8FA928}" dt="2019-02-11T16:34:45.630" v="813" actId="1037"/>
          <ac:picMkLst>
            <pc:docMk/>
            <pc:sldMk cId="3543287870" sldId="340"/>
            <ac:picMk id="10" creationId="{4C192AB5-6604-4746-AE34-D074E11E4898}"/>
          </ac:picMkLst>
        </pc:picChg>
      </pc:sldChg>
      <pc:sldChg chg="addSp modSp del">
        <pc:chgData name="Pascal Martinez" userId="88ab6b98-af23-4de4-8fc0-49e4ad76ed02" providerId="ADAL" clId="{8D09F1E7-8B91-4CAC-B686-2D415E8FA928}" dt="2019-02-11T18:45:41.669" v="1160" actId="2696"/>
        <pc:sldMkLst>
          <pc:docMk/>
          <pc:sldMk cId="1414633330" sldId="341"/>
        </pc:sldMkLst>
        <pc:spChg chg="mod">
          <ac:chgData name="Pascal Martinez" userId="88ab6b98-af23-4de4-8fc0-49e4ad76ed02" providerId="ADAL" clId="{8D09F1E7-8B91-4CAC-B686-2D415E8FA928}" dt="2019-02-11T15:04:14.736" v="296" actId="207"/>
          <ac:spMkLst>
            <pc:docMk/>
            <pc:sldMk cId="1414633330" sldId="341"/>
            <ac:spMk id="2" creationId="{CFE55E72-A7A9-4E7B-9592-98833DA0FAD6}"/>
          </ac:spMkLst>
        </pc:spChg>
        <pc:spChg chg="mod">
          <ac:chgData name="Pascal Martinez" userId="88ab6b98-af23-4de4-8fc0-49e4ad76ed02" providerId="ADAL" clId="{8D09F1E7-8B91-4CAC-B686-2D415E8FA928}" dt="2019-02-11T15:03:13.224" v="295" actId="207"/>
          <ac:spMkLst>
            <pc:docMk/>
            <pc:sldMk cId="1414633330" sldId="341"/>
            <ac:spMk id="3" creationId="{13C2EC97-BDB0-46DC-95A1-ABBE72543906}"/>
          </ac:spMkLst>
        </pc:spChg>
        <pc:picChg chg="add mod">
          <ac:chgData name="Pascal Martinez" userId="88ab6b98-af23-4de4-8fc0-49e4ad76ed02" providerId="ADAL" clId="{8D09F1E7-8B91-4CAC-B686-2D415E8FA928}" dt="2019-02-11T18:27:26.710" v="993" actId="14100"/>
          <ac:picMkLst>
            <pc:docMk/>
            <pc:sldMk cId="1414633330" sldId="341"/>
            <ac:picMk id="4" creationId="{3DA0F49A-398E-431F-822B-096F67E38497}"/>
          </ac:picMkLst>
        </pc:picChg>
      </pc:sldChg>
      <pc:sldChg chg="addSp modSp del">
        <pc:chgData name="Pascal Martinez" userId="88ab6b98-af23-4de4-8fc0-49e4ad76ed02" providerId="ADAL" clId="{8D09F1E7-8B91-4CAC-B686-2D415E8FA928}" dt="2019-02-11T18:45:41.700" v="1162" actId="2696"/>
        <pc:sldMkLst>
          <pc:docMk/>
          <pc:sldMk cId="3850844325" sldId="342"/>
        </pc:sldMkLst>
        <pc:spChg chg="mod">
          <ac:chgData name="Pascal Martinez" userId="88ab6b98-af23-4de4-8fc0-49e4ad76ed02" providerId="ADAL" clId="{8D09F1E7-8B91-4CAC-B686-2D415E8FA928}" dt="2019-02-11T15:40:44.275" v="683" actId="14100"/>
          <ac:spMkLst>
            <pc:docMk/>
            <pc:sldMk cId="3850844325" sldId="342"/>
            <ac:spMk id="10" creationId="{E8D53207-50D3-45EC-B4D5-200CDC81FD20}"/>
          </ac:spMkLst>
        </pc:spChg>
        <pc:spChg chg="mod">
          <ac:chgData name="Pascal Martinez" userId="88ab6b98-af23-4de4-8fc0-49e4ad76ed02" providerId="ADAL" clId="{8D09F1E7-8B91-4CAC-B686-2D415E8FA928}" dt="2019-02-11T15:40:51.154" v="684" actId="1076"/>
          <ac:spMkLst>
            <pc:docMk/>
            <pc:sldMk cId="3850844325" sldId="342"/>
            <ac:spMk id="11" creationId="{AE4D9DD3-0502-4ACF-AABF-C06F763DFB47}"/>
          </ac:spMkLst>
        </pc:spChg>
        <pc:cxnChg chg="add">
          <ac:chgData name="Pascal Martinez" userId="88ab6b98-af23-4de4-8fc0-49e4ad76ed02" providerId="ADAL" clId="{8D09F1E7-8B91-4CAC-B686-2D415E8FA928}" dt="2019-02-11T15:41:12.915" v="685"/>
          <ac:cxnSpMkLst>
            <pc:docMk/>
            <pc:sldMk cId="3850844325" sldId="342"/>
            <ac:cxnSpMk id="12" creationId="{0D8651AC-DD15-4BAE-BE35-EA11EAE234E9}"/>
          </ac:cxnSpMkLst>
        </pc:cxnChg>
      </pc:sldChg>
      <pc:sldChg chg="addSp delSp modSp del">
        <pc:chgData name="Pascal Martinez" userId="88ab6b98-af23-4de4-8fc0-49e4ad76ed02" providerId="ADAL" clId="{8D09F1E7-8B91-4CAC-B686-2D415E8FA928}" dt="2019-02-11T15:24:26.696" v="571" actId="2696"/>
        <pc:sldMkLst>
          <pc:docMk/>
          <pc:sldMk cId="2786534057" sldId="343"/>
        </pc:sldMkLst>
        <pc:spChg chg="del">
          <ac:chgData name="Pascal Martinez" userId="88ab6b98-af23-4de4-8fc0-49e4ad76ed02" providerId="ADAL" clId="{8D09F1E7-8B91-4CAC-B686-2D415E8FA928}" dt="2019-02-11T15:22:51.535" v="549" actId="478"/>
          <ac:spMkLst>
            <pc:docMk/>
            <pc:sldMk cId="2786534057" sldId="343"/>
            <ac:spMk id="2" creationId="{0728E1ED-F826-4FED-A75D-4DC781033DF9}"/>
          </ac:spMkLst>
        </pc:spChg>
        <pc:spChg chg="del mod">
          <ac:chgData name="Pascal Martinez" userId="88ab6b98-af23-4de4-8fc0-49e4ad76ed02" providerId="ADAL" clId="{8D09F1E7-8B91-4CAC-B686-2D415E8FA928}" dt="2019-02-11T15:24:16.874" v="569"/>
          <ac:spMkLst>
            <pc:docMk/>
            <pc:sldMk cId="2786534057" sldId="343"/>
            <ac:spMk id="3" creationId="{35AE537B-C5B9-4BA1-9CED-0E90F0A61F1D}"/>
          </ac:spMkLst>
        </pc:spChg>
        <pc:spChg chg="add del mod">
          <ac:chgData name="Pascal Martinez" userId="88ab6b98-af23-4de4-8fc0-49e4ad76ed02" providerId="ADAL" clId="{8D09F1E7-8B91-4CAC-B686-2D415E8FA928}" dt="2019-02-11T15:22:59.022" v="550" actId="478"/>
          <ac:spMkLst>
            <pc:docMk/>
            <pc:sldMk cId="2786534057" sldId="343"/>
            <ac:spMk id="5" creationId="{F9D58404-7569-46E4-AB60-1E7F9C127B25}"/>
          </ac:spMkLst>
        </pc:spChg>
        <pc:spChg chg="add mod">
          <ac:chgData name="Pascal Martinez" userId="88ab6b98-af23-4de4-8fc0-49e4ad76ed02" providerId="ADAL" clId="{8D09F1E7-8B91-4CAC-B686-2D415E8FA928}" dt="2019-02-11T15:24:16.874" v="569"/>
          <ac:spMkLst>
            <pc:docMk/>
            <pc:sldMk cId="2786534057" sldId="343"/>
            <ac:spMk id="6" creationId="{F731C44D-3515-498B-B4A9-5C26D50595AC}"/>
          </ac:spMkLst>
        </pc:spChg>
        <pc:spChg chg="del mod">
          <ac:chgData name="Pascal Martinez" userId="88ab6b98-af23-4de4-8fc0-49e4ad76ed02" providerId="ADAL" clId="{8D09F1E7-8B91-4CAC-B686-2D415E8FA928}" dt="2019-02-11T15:24:16.874" v="569"/>
          <ac:spMkLst>
            <pc:docMk/>
            <pc:sldMk cId="2786534057" sldId="343"/>
            <ac:spMk id="13" creationId="{2CA71BF6-0A17-4D93-9D81-E204ADC00BA4}"/>
          </ac:spMkLst>
        </pc:spChg>
        <pc:spChg chg="del mod">
          <ac:chgData name="Pascal Martinez" userId="88ab6b98-af23-4de4-8fc0-49e4ad76ed02" providerId="ADAL" clId="{8D09F1E7-8B91-4CAC-B686-2D415E8FA928}" dt="2019-02-11T15:24:16.874" v="569"/>
          <ac:spMkLst>
            <pc:docMk/>
            <pc:sldMk cId="2786534057" sldId="343"/>
            <ac:spMk id="14" creationId="{9DEEAEF8-2F8B-420B-A957-256F29E6FF0C}"/>
          </ac:spMkLst>
        </pc:spChg>
        <pc:spChg chg="del mod">
          <ac:chgData name="Pascal Martinez" userId="88ab6b98-af23-4de4-8fc0-49e4ad76ed02" providerId="ADAL" clId="{8D09F1E7-8B91-4CAC-B686-2D415E8FA928}" dt="2019-02-11T15:24:16.874" v="569"/>
          <ac:spMkLst>
            <pc:docMk/>
            <pc:sldMk cId="2786534057" sldId="343"/>
            <ac:spMk id="17" creationId="{B7FE2B08-3966-4575-81B2-8E0C1B0949CF}"/>
          </ac:spMkLst>
        </pc:spChg>
        <pc:spChg chg="del mod">
          <ac:chgData name="Pascal Martinez" userId="88ab6b98-af23-4de4-8fc0-49e4ad76ed02" providerId="ADAL" clId="{8D09F1E7-8B91-4CAC-B686-2D415E8FA928}" dt="2019-02-11T15:24:16.874" v="569"/>
          <ac:spMkLst>
            <pc:docMk/>
            <pc:sldMk cId="2786534057" sldId="343"/>
            <ac:spMk id="18" creationId="{57F2D971-DEF0-4368-A5BB-0C37F9E33FAB}"/>
          </ac:spMkLst>
        </pc:spChg>
        <pc:spChg chg="del mod">
          <ac:chgData name="Pascal Martinez" userId="88ab6b98-af23-4de4-8fc0-49e4ad76ed02" providerId="ADAL" clId="{8D09F1E7-8B91-4CAC-B686-2D415E8FA928}" dt="2019-02-11T15:24:16.874" v="569"/>
          <ac:spMkLst>
            <pc:docMk/>
            <pc:sldMk cId="2786534057" sldId="343"/>
            <ac:spMk id="21" creationId="{1E730037-9A1C-4701-A755-D8E7F5D77F13}"/>
          </ac:spMkLst>
        </pc:spChg>
        <pc:spChg chg="del mod">
          <ac:chgData name="Pascal Martinez" userId="88ab6b98-af23-4de4-8fc0-49e4ad76ed02" providerId="ADAL" clId="{8D09F1E7-8B91-4CAC-B686-2D415E8FA928}" dt="2019-02-11T15:24:16.874" v="569"/>
          <ac:spMkLst>
            <pc:docMk/>
            <pc:sldMk cId="2786534057" sldId="343"/>
            <ac:spMk id="22" creationId="{5A026A69-E3FB-473A-91FD-ADCC69A2760E}"/>
          </ac:spMkLst>
        </pc:spChg>
        <pc:spChg chg="add del">
          <ac:chgData name="Pascal Martinez" userId="88ab6b98-af23-4de4-8fc0-49e4ad76ed02" providerId="ADAL" clId="{8D09F1E7-8B91-4CAC-B686-2D415E8FA928}" dt="2019-02-11T15:24:16.874" v="569"/>
          <ac:spMkLst>
            <pc:docMk/>
            <pc:sldMk cId="2786534057" sldId="343"/>
            <ac:spMk id="26" creationId="{615F60A8-2B29-40BF-A88D-D96A4A0AFD68}"/>
          </ac:spMkLst>
        </pc:spChg>
        <pc:graphicFrameChg chg="del mod">
          <ac:chgData name="Pascal Martinez" userId="88ab6b98-af23-4de4-8fc0-49e4ad76ed02" providerId="ADAL" clId="{8D09F1E7-8B91-4CAC-B686-2D415E8FA928}" dt="2019-02-11T15:24:16.874" v="569"/>
          <ac:graphicFrameMkLst>
            <pc:docMk/>
            <pc:sldMk cId="2786534057" sldId="343"/>
            <ac:graphicFrameMk id="12" creationId="{53168A2C-FD55-46A8-8CEC-505D8BEF153A}"/>
          </ac:graphicFrameMkLst>
        </pc:graphicFrameChg>
        <pc:graphicFrameChg chg="del mod">
          <ac:chgData name="Pascal Martinez" userId="88ab6b98-af23-4de4-8fc0-49e4ad76ed02" providerId="ADAL" clId="{8D09F1E7-8B91-4CAC-B686-2D415E8FA928}" dt="2019-02-11T15:24:16.874" v="569"/>
          <ac:graphicFrameMkLst>
            <pc:docMk/>
            <pc:sldMk cId="2786534057" sldId="343"/>
            <ac:graphicFrameMk id="16" creationId="{6948F538-C033-49E7-AAC6-613A97F14271}"/>
          </ac:graphicFrameMkLst>
        </pc:graphicFrameChg>
        <pc:graphicFrameChg chg="del mod">
          <ac:chgData name="Pascal Martinez" userId="88ab6b98-af23-4de4-8fc0-49e4ad76ed02" providerId="ADAL" clId="{8D09F1E7-8B91-4CAC-B686-2D415E8FA928}" dt="2019-02-11T15:24:16.874" v="569"/>
          <ac:graphicFrameMkLst>
            <pc:docMk/>
            <pc:sldMk cId="2786534057" sldId="343"/>
            <ac:graphicFrameMk id="20" creationId="{6FD36B4D-0534-492B-9687-0980EE50AF0F}"/>
          </ac:graphicFrameMkLst>
        </pc:graphicFrameChg>
        <pc:picChg chg="del mod">
          <ac:chgData name="Pascal Martinez" userId="88ab6b98-af23-4de4-8fc0-49e4ad76ed02" providerId="ADAL" clId="{8D09F1E7-8B91-4CAC-B686-2D415E8FA928}" dt="2019-02-11T15:24:16.874" v="569"/>
          <ac:picMkLst>
            <pc:docMk/>
            <pc:sldMk cId="2786534057" sldId="343"/>
            <ac:picMk id="15" creationId="{E4ACFB0E-B422-4E96-9177-E2EF81FB66E6}"/>
          </ac:picMkLst>
        </pc:picChg>
        <pc:cxnChg chg="del">
          <ac:chgData name="Pascal Martinez" userId="88ab6b98-af23-4de4-8fc0-49e4ad76ed02" providerId="ADAL" clId="{8D09F1E7-8B91-4CAC-B686-2D415E8FA928}" dt="2019-02-11T15:23:02.413" v="551" actId="478"/>
          <ac:cxnSpMkLst>
            <pc:docMk/>
            <pc:sldMk cId="2786534057" sldId="343"/>
            <ac:cxnSpMk id="19" creationId="{FD12941B-5310-43D1-9E95-BBEA9C8BCFDC}"/>
          </ac:cxnSpMkLst>
        </pc:cxnChg>
        <pc:cxnChg chg="add del">
          <ac:chgData name="Pascal Martinez" userId="88ab6b98-af23-4de4-8fc0-49e4ad76ed02" providerId="ADAL" clId="{8D09F1E7-8B91-4CAC-B686-2D415E8FA928}" dt="2019-02-11T15:24:16.874" v="569"/>
          <ac:cxnSpMkLst>
            <pc:docMk/>
            <pc:sldMk cId="2786534057" sldId="343"/>
            <ac:cxnSpMk id="27" creationId="{F559634B-BE5A-47EE-877A-8F82A1477F07}"/>
          </ac:cxnSpMkLst>
        </pc:cxnChg>
      </pc:sldChg>
      <pc:sldChg chg="addSp delSp modSp add del">
        <pc:chgData name="Pascal Martinez" userId="88ab6b98-af23-4de4-8fc0-49e4ad76ed02" providerId="ADAL" clId="{8D09F1E7-8B91-4CAC-B686-2D415E8FA928}" dt="2019-02-11T18:45:41.763" v="1164" actId="2696"/>
        <pc:sldMkLst>
          <pc:docMk/>
          <pc:sldMk cId="744963453" sldId="344"/>
        </pc:sldMkLst>
        <pc:spChg chg="del">
          <ac:chgData name="Pascal Martinez" userId="88ab6b98-af23-4de4-8fc0-49e4ad76ed02" providerId="ADAL" clId="{8D09F1E7-8B91-4CAC-B686-2D415E8FA928}" dt="2019-02-11T15:39:21.803" v="636" actId="478"/>
          <ac:spMkLst>
            <pc:docMk/>
            <pc:sldMk cId="744963453" sldId="344"/>
            <ac:spMk id="2" creationId="{79C5E3B5-54B1-4D0B-982E-220FA775878E}"/>
          </ac:spMkLst>
        </pc:spChg>
        <pc:spChg chg="add">
          <ac:chgData name="Pascal Martinez" userId="88ab6b98-af23-4de4-8fc0-49e4ad76ed02" providerId="ADAL" clId="{8D09F1E7-8B91-4CAC-B686-2D415E8FA928}" dt="2019-02-11T15:24:21.351" v="570"/>
          <ac:spMkLst>
            <pc:docMk/>
            <pc:sldMk cId="744963453" sldId="344"/>
            <ac:spMk id="5" creationId="{3F261EB6-A374-450B-B522-FE1A1ED1438D}"/>
          </ac:spMkLst>
        </pc:spChg>
        <pc:spChg chg="add">
          <ac:chgData name="Pascal Martinez" userId="88ab6b98-af23-4de4-8fc0-49e4ad76ed02" providerId="ADAL" clId="{8D09F1E7-8B91-4CAC-B686-2D415E8FA928}" dt="2019-02-11T15:24:21.351" v="570"/>
          <ac:spMkLst>
            <pc:docMk/>
            <pc:sldMk cId="744963453" sldId="344"/>
            <ac:spMk id="6" creationId="{50FB7A47-6C15-49FD-B8C9-26EDE4D8F02B}"/>
          </ac:spMkLst>
        </pc:spChg>
        <pc:spChg chg="add">
          <ac:chgData name="Pascal Martinez" userId="88ab6b98-af23-4de4-8fc0-49e4ad76ed02" providerId="ADAL" clId="{8D09F1E7-8B91-4CAC-B686-2D415E8FA928}" dt="2019-02-11T15:24:21.351" v="570"/>
          <ac:spMkLst>
            <pc:docMk/>
            <pc:sldMk cId="744963453" sldId="344"/>
            <ac:spMk id="8" creationId="{0EFC8B27-C28C-4FA4-9F3F-2872195DBC9C}"/>
          </ac:spMkLst>
        </pc:spChg>
        <pc:spChg chg="add">
          <ac:chgData name="Pascal Martinez" userId="88ab6b98-af23-4de4-8fc0-49e4ad76ed02" providerId="ADAL" clId="{8D09F1E7-8B91-4CAC-B686-2D415E8FA928}" dt="2019-02-11T15:24:21.351" v="570"/>
          <ac:spMkLst>
            <pc:docMk/>
            <pc:sldMk cId="744963453" sldId="344"/>
            <ac:spMk id="10" creationId="{5FB66494-765B-4170-AADC-98EDED63DA57}"/>
          </ac:spMkLst>
        </pc:spChg>
        <pc:spChg chg="add">
          <ac:chgData name="Pascal Martinez" userId="88ab6b98-af23-4de4-8fc0-49e4ad76ed02" providerId="ADAL" clId="{8D09F1E7-8B91-4CAC-B686-2D415E8FA928}" dt="2019-02-11T15:24:21.351" v="570"/>
          <ac:spMkLst>
            <pc:docMk/>
            <pc:sldMk cId="744963453" sldId="344"/>
            <ac:spMk id="11" creationId="{84F4905F-4402-4213-AA8B-B371FE7ED284}"/>
          </ac:spMkLst>
        </pc:spChg>
        <pc:spChg chg="add">
          <ac:chgData name="Pascal Martinez" userId="88ab6b98-af23-4de4-8fc0-49e4ad76ed02" providerId="ADAL" clId="{8D09F1E7-8B91-4CAC-B686-2D415E8FA928}" dt="2019-02-11T15:24:21.351" v="570"/>
          <ac:spMkLst>
            <pc:docMk/>
            <pc:sldMk cId="744963453" sldId="344"/>
            <ac:spMk id="13" creationId="{E8768F52-398D-4F6D-A505-AD01BCEB6E68}"/>
          </ac:spMkLst>
        </pc:spChg>
        <pc:spChg chg="add">
          <ac:chgData name="Pascal Martinez" userId="88ab6b98-af23-4de4-8fc0-49e4ad76ed02" providerId="ADAL" clId="{8D09F1E7-8B91-4CAC-B686-2D415E8FA928}" dt="2019-02-11T15:24:21.351" v="570"/>
          <ac:spMkLst>
            <pc:docMk/>
            <pc:sldMk cId="744963453" sldId="344"/>
            <ac:spMk id="14" creationId="{E8378DDB-EE90-4E56-8FF0-E58FBD7F224F}"/>
          </ac:spMkLst>
        </pc:spChg>
        <pc:spChg chg="add">
          <ac:chgData name="Pascal Martinez" userId="88ab6b98-af23-4de4-8fc0-49e4ad76ed02" providerId="ADAL" clId="{8D09F1E7-8B91-4CAC-B686-2D415E8FA928}" dt="2019-02-11T15:24:21.351" v="570"/>
          <ac:spMkLst>
            <pc:docMk/>
            <pc:sldMk cId="744963453" sldId="344"/>
            <ac:spMk id="15" creationId="{538A9644-E88A-49B9-A292-0EEBF2F4F6EF}"/>
          </ac:spMkLst>
        </pc:spChg>
        <pc:graphicFrameChg chg="add modGraphic">
          <ac:chgData name="Pascal Martinez" userId="88ab6b98-af23-4de4-8fc0-49e4ad76ed02" providerId="ADAL" clId="{8D09F1E7-8B91-4CAC-B686-2D415E8FA928}" dt="2019-02-11T15:39:57.083" v="678" actId="20577"/>
          <ac:graphicFrameMkLst>
            <pc:docMk/>
            <pc:sldMk cId="744963453" sldId="344"/>
            <ac:graphicFrameMk id="4" creationId="{3494C940-0C1A-4039-8B1E-E7CF71BBAA0B}"/>
          </ac:graphicFrameMkLst>
        </pc:graphicFrameChg>
        <pc:graphicFrameChg chg="add mod">
          <ac:chgData name="Pascal Martinez" userId="88ab6b98-af23-4de4-8fc0-49e4ad76ed02" providerId="ADAL" clId="{8D09F1E7-8B91-4CAC-B686-2D415E8FA928}" dt="2019-02-11T15:40:29.423" v="682"/>
          <ac:graphicFrameMkLst>
            <pc:docMk/>
            <pc:sldMk cId="744963453" sldId="344"/>
            <ac:graphicFrameMk id="9" creationId="{3A29A772-CFA0-496E-BF18-31B49B2F1C3F}"/>
          </ac:graphicFrameMkLst>
        </pc:graphicFrameChg>
        <pc:graphicFrameChg chg="add mod">
          <ac:chgData name="Pascal Martinez" userId="88ab6b98-af23-4de4-8fc0-49e4ad76ed02" providerId="ADAL" clId="{8D09F1E7-8B91-4CAC-B686-2D415E8FA928}" dt="2019-02-11T15:40:23.906" v="681"/>
          <ac:graphicFrameMkLst>
            <pc:docMk/>
            <pc:sldMk cId="744963453" sldId="344"/>
            <ac:graphicFrameMk id="12" creationId="{F2F8A83B-8205-43A8-AC48-2539F041D521}"/>
          </ac:graphicFrameMkLst>
        </pc:graphicFrameChg>
        <pc:picChg chg="add">
          <ac:chgData name="Pascal Martinez" userId="88ab6b98-af23-4de4-8fc0-49e4ad76ed02" providerId="ADAL" clId="{8D09F1E7-8B91-4CAC-B686-2D415E8FA928}" dt="2019-02-11T15:24:21.351" v="570"/>
          <ac:picMkLst>
            <pc:docMk/>
            <pc:sldMk cId="744963453" sldId="344"/>
            <ac:picMk id="7" creationId="{297C0C48-D2D9-493E-ACBC-483B536DC36C}"/>
          </ac:picMkLst>
        </pc:picChg>
        <pc:picChg chg="add del">
          <ac:chgData name="Pascal Martinez" userId="88ab6b98-af23-4de4-8fc0-49e4ad76ed02" providerId="ADAL" clId="{8D09F1E7-8B91-4CAC-B686-2D415E8FA928}" dt="2019-02-11T15:40:13.545" v="680" actId="478"/>
          <ac:picMkLst>
            <pc:docMk/>
            <pc:sldMk cId="744963453" sldId="344"/>
            <ac:picMk id="17" creationId="{768C3D97-074D-4C06-8CB6-7ACB332AB25A}"/>
          </ac:picMkLst>
        </pc:picChg>
        <pc:cxnChg chg="add">
          <ac:chgData name="Pascal Martinez" userId="88ab6b98-af23-4de4-8fc0-49e4ad76ed02" providerId="ADAL" clId="{8D09F1E7-8B91-4CAC-B686-2D415E8FA928}" dt="2019-02-11T15:24:21.351" v="570"/>
          <ac:cxnSpMkLst>
            <pc:docMk/>
            <pc:sldMk cId="744963453" sldId="344"/>
            <ac:cxnSpMk id="16" creationId="{7491E889-507C-47A4-85D7-E898F1547E3C}"/>
          </ac:cxnSpMkLst>
        </pc:cxnChg>
      </pc:sldChg>
      <pc:sldChg chg="addSp delSp modSp add">
        <pc:chgData name="Pascal Martinez" userId="88ab6b98-af23-4de4-8fc0-49e4ad76ed02" providerId="ADAL" clId="{8D09F1E7-8B91-4CAC-B686-2D415E8FA928}" dt="2019-02-11T18:58:48.072" v="1413" actId="1036"/>
        <pc:sldMkLst>
          <pc:docMk/>
          <pc:sldMk cId="2009405033" sldId="345"/>
        </pc:sldMkLst>
        <pc:spChg chg="mod">
          <ac:chgData name="Pascal Martinez" userId="88ab6b98-af23-4de4-8fc0-49e4ad76ed02" providerId="ADAL" clId="{8D09F1E7-8B91-4CAC-B686-2D415E8FA928}" dt="2019-02-11T18:49:17.882" v="1354" actId="1035"/>
          <ac:spMkLst>
            <pc:docMk/>
            <pc:sldMk cId="2009405033" sldId="345"/>
            <ac:spMk id="2" creationId="{CFE55E72-A7A9-4E7B-9592-98833DA0FAD6}"/>
          </ac:spMkLst>
        </pc:spChg>
        <pc:spChg chg="mod">
          <ac:chgData name="Pascal Martinez" userId="88ab6b98-af23-4de4-8fc0-49e4ad76ed02" providerId="ADAL" clId="{8D09F1E7-8B91-4CAC-B686-2D415E8FA928}" dt="2019-02-11T18:50:06.483" v="1380" actId="1076"/>
          <ac:spMkLst>
            <pc:docMk/>
            <pc:sldMk cId="2009405033" sldId="345"/>
            <ac:spMk id="3" creationId="{13C2EC97-BDB0-46DC-95A1-ABBE72543906}"/>
          </ac:spMkLst>
        </pc:spChg>
        <pc:spChg chg="add del mod">
          <ac:chgData name="Pascal Martinez" userId="88ab6b98-af23-4de4-8fc0-49e4ad76ed02" providerId="ADAL" clId="{8D09F1E7-8B91-4CAC-B686-2D415E8FA928}" dt="2019-02-11T18:57:34.920" v="1391"/>
          <ac:spMkLst>
            <pc:docMk/>
            <pc:sldMk cId="2009405033" sldId="345"/>
            <ac:spMk id="6" creationId="{4EF66016-98DA-48AA-8564-65A98156EB3E}"/>
          </ac:spMkLst>
        </pc:spChg>
        <pc:picChg chg="del">
          <ac:chgData name="Pascal Martinez" userId="88ab6b98-af23-4de4-8fc0-49e4ad76ed02" providerId="ADAL" clId="{8D09F1E7-8B91-4CAC-B686-2D415E8FA928}" dt="2019-02-11T18:46:53.947" v="1180" actId="478"/>
          <ac:picMkLst>
            <pc:docMk/>
            <pc:sldMk cId="2009405033" sldId="345"/>
            <ac:picMk id="4" creationId="{615E563B-6803-4905-A661-7785653A0C1B}"/>
          </ac:picMkLst>
        </pc:picChg>
        <pc:picChg chg="add mod">
          <ac:chgData name="Pascal Martinez" userId="88ab6b98-af23-4de4-8fc0-49e4ad76ed02" providerId="ADAL" clId="{8D09F1E7-8B91-4CAC-B686-2D415E8FA928}" dt="2019-02-11T18:57:54.406" v="1394" actId="1076"/>
          <ac:picMkLst>
            <pc:docMk/>
            <pc:sldMk cId="2009405033" sldId="345"/>
            <ac:picMk id="5" creationId="{9539F59A-152B-4623-BB5E-7878E1D4D801}"/>
          </ac:picMkLst>
        </pc:picChg>
        <pc:picChg chg="add mod">
          <ac:chgData name="Pascal Martinez" userId="88ab6b98-af23-4de4-8fc0-49e4ad76ed02" providerId="ADAL" clId="{8D09F1E7-8B91-4CAC-B686-2D415E8FA928}" dt="2019-02-11T18:57:49.359" v="1393" actId="1076"/>
          <ac:picMkLst>
            <pc:docMk/>
            <pc:sldMk cId="2009405033" sldId="345"/>
            <ac:picMk id="7" creationId="{533D8180-0306-49D9-8FBF-658F6D14BB05}"/>
          </ac:picMkLst>
        </pc:picChg>
        <pc:picChg chg="add mod">
          <ac:chgData name="Pascal Martinez" userId="88ab6b98-af23-4de4-8fc0-49e4ad76ed02" providerId="ADAL" clId="{8D09F1E7-8B91-4CAC-B686-2D415E8FA928}" dt="2019-02-11T18:58:48.072" v="1413" actId="1036"/>
          <ac:picMkLst>
            <pc:docMk/>
            <pc:sldMk cId="2009405033" sldId="345"/>
            <ac:picMk id="1026" creationId="{84350382-6301-44E6-B1C8-955141D8C21D}"/>
          </ac:picMkLst>
        </pc:picChg>
      </pc:sldChg>
      <pc:sldMasterChg chg="del delSldLayout">
        <pc:chgData name="Pascal Martinez" userId="88ab6b98-af23-4de4-8fc0-49e4ad76ed02" providerId="ADAL" clId="{8D09F1E7-8B91-4CAC-B686-2D415E8FA928}" dt="2019-02-11T18:45:41.247" v="1148" actId="2696"/>
        <pc:sldMasterMkLst>
          <pc:docMk/>
          <pc:sldMasterMk cId="1521508798" sldId="2147483679"/>
        </pc:sldMasterMkLst>
        <pc:sldLayoutChg chg="del">
          <pc:chgData name="Pascal Martinez" userId="88ab6b98-af23-4de4-8fc0-49e4ad76ed02" providerId="ADAL" clId="{8D09F1E7-8B91-4CAC-B686-2D415E8FA928}" dt="2019-02-11T18:45:41.232" v="1141" actId="2696"/>
          <pc:sldLayoutMkLst>
            <pc:docMk/>
            <pc:sldMasterMk cId="1521508798" sldId="2147483679"/>
            <pc:sldLayoutMk cId="859243232" sldId="2147483680"/>
          </pc:sldLayoutMkLst>
        </pc:sldLayoutChg>
        <pc:sldLayoutChg chg="del">
          <pc:chgData name="Pascal Martinez" userId="88ab6b98-af23-4de4-8fc0-49e4ad76ed02" providerId="ADAL" clId="{8D09F1E7-8B91-4CAC-B686-2D415E8FA928}" dt="2019-02-11T18:45:41.232" v="1142" actId="2696"/>
          <pc:sldLayoutMkLst>
            <pc:docMk/>
            <pc:sldMasterMk cId="1521508798" sldId="2147483679"/>
            <pc:sldLayoutMk cId="2281073725" sldId="2147483681"/>
          </pc:sldLayoutMkLst>
        </pc:sldLayoutChg>
        <pc:sldLayoutChg chg="del">
          <pc:chgData name="Pascal Martinez" userId="88ab6b98-af23-4de4-8fc0-49e4ad76ed02" providerId="ADAL" clId="{8D09F1E7-8B91-4CAC-B686-2D415E8FA928}" dt="2019-02-11T18:45:41.232" v="1143" actId="2696"/>
          <pc:sldLayoutMkLst>
            <pc:docMk/>
            <pc:sldMasterMk cId="1521508798" sldId="2147483679"/>
            <pc:sldLayoutMk cId="1160314311" sldId="2147483682"/>
          </pc:sldLayoutMkLst>
        </pc:sldLayoutChg>
        <pc:sldLayoutChg chg="del">
          <pc:chgData name="Pascal Martinez" userId="88ab6b98-af23-4de4-8fc0-49e4ad76ed02" providerId="ADAL" clId="{8D09F1E7-8B91-4CAC-B686-2D415E8FA928}" dt="2019-02-11T18:45:41.232" v="1144" actId="2696"/>
          <pc:sldLayoutMkLst>
            <pc:docMk/>
            <pc:sldMasterMk cId="1521508798" sldId="2147483679"/>
            <pc:sldLayoutMk cId="1561989248" sldId="2147483683"/>
          </pc:sldLayoutMkLst>
        </pc:sldLayoutChg>
        <pc:sldLayoutChg chg="del">
          <pc:chgData name="Pascal Martinez" userId="88ab6b98-af23-4de4-8fc0-49e4ad76ed02" providerId="ADAL" clId="{8D09F1E7-8B91-4CAC-B686-2D415E8FA928}" dt="2019-02-11T18:45:41.247" v="1145" actId="2696"/>
          <pc:sldLayoutMkLst>
            <pc:docMk/>
            <pc:sldMasterMk cId="1521508798" sldId="2147483679"/>
            <pc:sldLayoutMk cId="141839548" sldId="2147483684"/>
          </pc:sldLayoutMkLst>
        </pc:sldLayoutChg>
        <pc:sldLayoutChg chg="del">
          <pc:chgData name="Pascal Martinez" userId="88ab6b98-af23-4de4-8fc0-49e4ad76ed02" providerId="ADAL" clId="{8D09F1E7-8B91-4CAC-B686-2D415E8FA928}" dt="2019-02-11T18:45:41.247" v="1146" actId="2696"/>
          <pc:sldLayoutMkLst>
            <pc:docMk/>
            <pc:sldMasterMk cId="1521508798" sldId="2147483679"/>
            <pc:sldLayoutMk cId="476902685" sldId="2147483685"/>
          </pc:sldLayoutMkLst>
        </pc:sldLayoutChg>
        <pc:sldLayoutChg chg="del">
          <pc:chgData name="Pascal Martinez" userId="88ab6b98-af23-4de4-8fc0-49e4ad76ed02" providerId="ADAL" clId="{8D09F1E7-8B91-4CAC-B686-2D415E8FA928}" dt="2019-02-11T18:45:41.247" v="1147" actId="2696"/>
          <pc:sldLayoutMkLst>
            <pc:docMk/>
            <pc:sldMasterMk cId="1521508798" sldId="2147483679"/>
            <pc:sldLayoutMk cId="3464622576" sldId="2147483686"/>
          </pc:sldLayoutMkLst>
        </pc:sldLayoutChg>
      </pc:sldMasterChg>
      <pc:sldMasterChg chg="del delSldLayout">
        <pc:chgData name="Pascal Martinez" userId="88ab6b98-af23-4de4-8fc0-49e4ad76ed02" providerId="ADAL" clId="{8D09F1E7-8B91-4CAC-B686-2D415E8FA928}" dt="2019-02-10T18:30:54.110" v="240" actId="2696"/>
        <pc:sldMasterMkLst>
          <pc:docMk/>
          <pc:sldMasterMk cId="1446457545" sldId="2147483687"/>
        </pc:sldMasterMkLst>
        <pc:sldLayoutChg chg="del">
          <pc:chgData name="Pascal Martinez" userId="88ab6b98-af23-4de4-8fc0-49e4ad76ed02" providerId="ADAL" clId="{8D09F1E7-8B91-4CAC-B686-2D415E8FA928}" dt="2019-02-10T18:30:54.094" v="229" actId="2696"/>
          <pc:sldLayoutMkLst>
            <pc:docMk/>
            <pc:sldMasterMk cId="1446457545" sldId="2147483687"/>
            <pc:sldLayoutMk cId="3967929019" sldId="2147483688"/>
          </pc:sldLayoutMkLst>
        </pc:sldLayoutChg>
        <pc:sldLayoutChg chg="del">
          <pc:chgData name="Pascal Martinez" userId="88ab6b98-af23-4de4-8fc0-49e4ad76ed02" providerId="ADAL" clId="{8D09F1E7-8B91-4CAC-B686-2D415E8FA928}" dt="2019-02-10T18:30:54.094" v="230" actId="2696"/>
          <pc:sldLayoutMkLst>
            <pc:docMk/>
            <pc:sldMasterMk cId="1446457545" sldId="2147483687"/>
            <pc:sldLayoutMk cId="4190256537" sldId="2147483689"/>
          </pc:sldLayoutMkLst>
        </pc:sldLayoutChg>
        <pc:sldLayoutChg chg="del">
          <pc:chgData name="Pascal Martinez" userId="88ab6b98-af23-4de4-8fc0-49e4ad76ed02" providerId="ADAL" clId="{8D09F1E7-8B91-4CAC-B686-2D415E8FA928}" dt="2019-02-10T18:30:54.094" v="231" actId="2696"/>
          <pc:sldLayoutMkLst>
            <pc:docMk/>
            <pc:sldMasterMk cId="1446457545" sldId="2147483687"/>
            <pc:sldLayoutMk cId="3716026690" sldId="2147483690"/>
          </pc:sldLayoutMkLst>
        </pc:sldLayoutChg>
        <pc:sldLayoutChg chg="del">
          <pc:chgData name="Pascal Martinez" userId="88ab6b98-af23-4de4-8fc0-49e4ad76ed02" providerId="ADAL" clId="{8D09F1E7-8B91-4CAC-B686-2D415E8FA928}" dt="2019-02-10T18:30:54.094" v="232" actId="2696"/>
          <pc:sldLayoutMkLst>
            <pc:docMk/>
            <pc:sldMasterMk cId="1446457545" sldId="2147483687"/>
            <pc:sldLayoutMk cId="3870405709" sldId="2147483691"/>
          </pc:sldLayoutMkLst>
        </pc:sldLayoutChg>
        <pc:sldLayoutChg chg="del">
          <pc:chgData name="Pascal Martinez" userId="88ab6b98-af23-4de4-8fc0-49e4ad76ed02" providerId="ADAL" clId="{8D09F1E7-8B91-4CAC-B686-2D415E8FA928}" dt="2019-02-10T18:30:54.094" v="233" actId="2696"/>
          <pc:sldLayoutMkLst>
            <pc:docMk/>
            <pc:sldMasterMk cId="1446457545" sldId="2147483687"/>
            <pc:sldLayoutMk cId="262534776" sldId="2147483692"/>
          </pc:sldLayoutMkLst>
        </pc:sldLayoutChg>
        <pc:sldLayoutChg chg="del">
          <pc:chgData name="Pascal Martinez" userId="88ab6b98-af23-4de4-8fc0-49e4ad76ed02" providerId="ADAL" clId="{8D09F1E7-8B91-4CAC-B686-2D415E8FA928}" dt="2019-02-10T18:30:54.094" v="234" actId="2696"/>
          <pc:sldLayoutMkLst>
            <pc:docMk/>
            <pc:sldMasterMk cId="1446457545" sldId="2147483687"/>
            <pc:sldLayoutMk cId="2118611047" sldId="2147483693"/>
          </pc:sldLayoutMkLst>
        </pc:sldLayoutChg>
        <pc:sldLayoutChg chg="del">
          <pc:chgData name="Pascal Martinez" userId="88ab6b98-af23-4de4-8fc0-49e4ad76ed02" providerId="ADAL" clId="{8D09F1E7-8B91-4CAC-B686-2D415E8FA928}" dt="2019-02-10T18:30:54.094" v="235" actId="2696"/>
          <pc:sldLayoutMkLst>
            <pc:docMk/>
            <pc:sldMasterMk cId="1446457545" sldId="2147483687"/>
            <pc:sldLayoutMk cId="2986565883" sldId="2147483694"/>
          </pc:sldLayoutMkLst>
        </pc:sldLayoutChg>
        <pc:sldLayoutChg chg="del">
          <pc:chgData name="Pascal Martinez" userId="88ab6b98-af23-4de4-8fc0-49e4ad76ed02" providerId="ADAL" clId="{8D09F1E7-8B91-4CAC-B686-2D415E8FA928}" dt="2019-02-10T18:30:54.094" v="236" actId="2696"/>
          <pc:sldLayoutMkLst>
            <pc:docMk/>
            <pc:sldMasterMk cId="1446457545" sldId="2147483687"/>
            <pc:sldLayoutMk cId="1350288658" sldId="2147483695"/>
          </pc:sldLayoutMkLst>
        </pc:sldLayoutChg>
        <pc:sldLayoutChg chg="del">
          <pc:chgData name="Pascal Martinez" userId="88ab6b98-af23-4de4-8fc0-49e4ad76ed02" providerId="ADAL" clId="{8D09F1E7-8B91-4CAC-B686-2D415E8FA928}" dt="2019-02-10T18:30:54.094" v="237" actId="2696"/>
          <pc:sldLayoutMkLst>
            <pc:docMk/>
            <pc:sldMasterMk cId="1446457545" sldId="2147483687"/>
            <pc:sldLayoutMk cId="2878660345" sldId="2147483696"/>
          </pc:sldLayoutMkLst>
        </pc:sldLayoutChg>
        <pc:sldLayoutChg chg="del">
          <pc:chgData name="Pascal Martinez" userId="88ab6b98-af23-4de4-8fc0-49e4ad76ed02" providerId="ADAL" clId="{8D09F1E7-8B91-4CAC-B686-2D415E8FA928}" dt="2019-02-10T18:30:54.094" v="238" actId="2696"/>
          <pc:sldLayoutMkLst>
            <pc:docMk/>
            <pc:sldMasterMk cId="1446457545" sldId="2147483687"/>
            <pc:sldLayoutMk cId="3308345798" sldId="2147483697"/>
          </pc:sldLayoutMkLst>
        </pc:sldLayoutChg>
        <pc:sldLayoutChg chg="del">
          <pc:chgData name="Pascal Martinez" userId="88ab6b98-af23-4de4-8fc0-49e4ad76ed02" providerId="ADAL" clId="{8D09F1E7-8B91-4CAC-B686-2D415E8FA928}" dt="2019-02-10T18:30:54.094" v="239" actId="2696"/>
          <pc:sldLayoutMkLst>
            <pc:docMk/>
            <pc:sldMasterMk cId="1446457545" sldId="2147483687"/>
            <pc:sldLayoutMk cId="3251261816"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517CC-DE7D-43DD-90A8-7D54D71FC810}" type="datetimeFigureOut">
              <a:rPr lang="en-US" smtClean="0"/>
              <a:t>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6EE97-B903-4BC5-8400-28F35C458EB8}" type="slidenum">
              <a:rPr lang="en-US" smtClean="0"/>
              <a:t>‹#›</a:t>
            </a:fld>
            <a:endParaRPr lang="en-US"/>
          </a:p>
        </p:txBody>
      </p:sp>
    </p:spTree>
    <p:extLst>
      <p:ext uri="{BB962C8B-B14F-4D97-AF65-F5344CB8AC3E}">
        <p14:creationId xmlns:p14="http://schemas.microsoft.com/office/powerpoint/2010/main" val="358217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C6EE97-B903-4BC5-8400-28F35C458EB8}" type="slidenum">
              <a:rPr lang="en-US" smtClean="0"/>
              <a:t>1</a:t>
            </a:fld>
            <a:endParaRPr lang="en-US"/>
          </a:p>
        </p:txBody>
      </p:sp>
    </p:spTree>
    <p:extLst>
      <p:ext uri="{BB962C8B-B14F-4D97-AF65-F5344CB8AC3E}">
        <p14:creationId xmlns:p14="http://schemas.microsoft.com/office/powerpoint/2010/main" val="233514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Limited to GEF priority deforestation-causing commercial commodities: beef, coffee, cocoa, palm oil, and soy. </a:t>
            </a:r>
          </a:p>
          <a:p>
            <a:pPr marL="228600" indent="-228600">
              <a:buAutoNum type="arabicPeriod"/>
            </a:pPr>
            <a:r>
              <a:rPr lang="en-US" dirty="0"/>
              <a:t>This includes production of wheat, rice, maize, and other globally significant crops.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06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03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Cities produce 80% of the world’s GDP. They consume over 75% of global energy supply and generate 70% of GHGs. They are increasingly choked by traffic, air pollution and waste production.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Meeting the production and consumption needs of urban populations strains rural and urban ecosystems both locally and globally.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Unplanned physical expansion of urban areas can directly compromise the provision of vital ecosystem services, provided by forests and biodiversity.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If managed well, compact, resilient, inclusive and resource-efficient cities could become drivers of green economy.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Cities have inherent advantages- they provide massive sustainable investment opportunities, are naturally integrated and hotbed of innovation. They also offer strong public private partnership opportunities.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Together, these could result in improving livability and achieving large scale GEBs in terms of protecting global commons, avoid GHGs and protect our biodiversity.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21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GEF’s Sustainable Cities Impact Program aims to bring about opportunities for greater integration, efficiency, synergy and increased returns of investment in cities.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It will support an integrated approach for sustainable urban development across sectors and levels of governance – from national to local municipalities.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Building of GEF 6 experience, we will continue to engage with wide set of partners to provide two-fold support.  </a:t>
            </a:r>
          </a:p>
          <a:p>
            <a:pPr marL="628650" lvl="1" indent="-171450">
              <a:buFontTx/>
              <a:buChar char="-"/>
            </a:pPr>
            <a:r>
              <a:rPr lang="en-US" sz="1200" kern="1200" dirty="0">
                <a:solidFill>
                  <a:schemeClr val="tx1"/>
                </a:solidFill>
                <a:effectLst/>
                <a:latin typeface="+mn-lt"/>
                <a:ea typeface="+mn-ea"/>
                <a:cs typeface="+mn-cs"/>
              </a:rPr>
              <a:t>It will directly support city-level investments to pursue spatially integrated solutions for interdependent urban systems that generate multiple global environmental benefits, </a:t>
            </a:r>
          </a:p>
          <a:p>
            <a:pPr marL="628650" lvl="1" indent="-171450">
              <a:buFontTx/>
              <a:buChar char="-"/>
            </a:pPr>
            <a:r>
              <a:rPr lang="en-US" sz="1200" kern="1200" dirty="0">
                <a:solidFill>
                  <a:schemeClr val="tx1"/>
                </a:solidFill>
                <a:effectLst/>
                <a:latin typeface="+mn-lt"/>
                <a:ea typeface="+mn-ea"/>
                <a:cs typeface="+mn-cs"/>
              </a:rPr>
              <a:t>Provide global support through the Global Platform on Sustainable Cities (GPSC) to cities on sustainability decision tools, knowledge, policies and financing.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80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kern="1200" dirty="0">
                <a:solidFill>
                  <a:schemeClr val="tx1"/>
                </a:solidFill>
                <a:effectLst/>
                <a:latin typeface="+mn-lt"/>
                <a:ea typeface="+mn-ea"/>
                <a:cs typeface="+mn-cs"/>
              </a:rPr>
              <a:t>In GEF 7, projects will be selected to achieve the objectives of </a:t>
            </a:r>
          </a:p>
          <a:p>
            <a:pPr marL="628650" lvl="1" indent="-171450">
              <a:buFontTx/>
              <a:buChar char="-"/>
            </a:pPr>
            <a:r>
              <a:rPr lang="en-US" kern="1200" dirty="0">
                <a:solidFill>
                  <a:schemeClr val="tx1"/>
                </a:solidFill>
                <a:effectLst/>
                <a:latin typeface="+mn-lt"/>
                <a:ea typeface="+mn-ea"/>
                <a:cs typeface="+mn-cs"/>
              </a:rPr>
              <a:t>Transformational systemic change towards sustainability, </a:t>
            </a:r>
          </a:p>
          <a:p>
            <a:pPr marL="628650" lvl="1" indent="-171450">
              <a:buFontTx/>
              <a:buChar char="-"/>
            </a:pPr>
            <a:r>
              <a:rPr lang="en-US" kern="1200" dirty="0">
                <a:solidFill>
                  <a:schemeClr val="tx1"/>
                </a:solidFill>
                <a:effectLst/>
                <a:latin typeface="+mn-lt"/>
                <a:ea typeface="+mn-ea"/>
                <a:cs typeface="+mn-cs"/>
              </a:rPr>
              <a:t>Mobilize and catalyze large scale city level investments for a sustainable future and</a:t>
            </a:r>
          </a:p>
          <a:p>
            <a:pPr marL="628650" lvl="1" indent="-171450">
              <a:buFontTx/>
              <a:buChar char="-"/>
            </a:pPr>
            <a:r>
              <a:rPr lang="en-US" kern="1200" dirty="0">
                <a:solidFill>
                  <a:schemeClr val="tx1"/>
                </a:solidFill>
                <a:effectLst/>
                <a:latin typeface="+mn-lt"/>
                <a:ea typeface="+mn-ea"/>
                <a:cs typeface="+mn-cs"/>
              </a:rPr>
              <a:t>Greater policy engagement across different levels especially local.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4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Tentative categories of investments will include the following. (as in the slide). </a:t>
            </a:r>
          </a:p>
          <a:p>
            <a:endParaRPr lang="en-US" dirty="0"/>
          </a:p>
          <a:p>
            <a:r>
              <a:rPr lang="en-US" dirty="0"/>
              <a:t>We expect innovative approaches from countries and cities to adopt integration approaches.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Integrated approach may imply- area based development and rejuvenation, cross sectoral infrastructure integration and potentially focusing on one or two key urban systems e.g. energy, food, transport. </a:t>
            </a:r>
            <a:endParaRPr lang="en-US" sz="1200" dirty="0"/>
          </a:p>
          <a:p>
            <a:endParaRPr lang="en-US" dirty="0"/>
          </a:p>
          <a:p>
            <a:r>
              <a:rPr lang="en-US" dirty="0"/>
              <a:t>If asked in Q&amp;A on systems: </a:t>
            </a:r>
          </a:p>
          <a:p>
            <a:endParaRPr lang="en-US" dirty="0"/>
          </a:p>
          <a:p>
            <a:pPr marL="171450" indent="-171450">
              <a:buFontTx/>
              <a:buChar char="-"/>
            </a:pPr>
            <a:r>
              <a:rPr lang="en-US" sz="1200" b="1" dirty="0"/>
              <a:t>Food system: </a:t>
            </a:r>
            <a:r>
              <a:rPr lang="en-US" sz="1200" dirty="0"/>
              <a:t>Integrated land use planning to prevent agricultural land loss; logistics/transport system for food distribution.</a:t>
            </a:r>
          </a:p>
          <a:p>
            <a:pPr marL="171450" indent="-171450">
              <a:buFontTx/>
              <a:buChar char="-"/>
            </a:pPr>
            <a:r>
              <a:rPr lang="en-US" sz="1200" b="1" dirty="0"/>
              <a:t>Energy system: </a:t>
            </a:r>
            <a:r>
              <a:rPr lang="en-US" sz="1200" dirty="0"/>
              <a:t>Infrastructure integration, improved urban planning and adoption of low carbon technologies can optimize energy demand</a:t>
            </a:r>
          </a:p>
          <a:p>
            <a:pPr marL="171450" indent="-171450">
              <a:buFontTx/>
              <a:buChar char="-"/>
            </a:pPr>
            <a:r>
              <a:rPr lang="en-US" sz="1200" b="1" dirty="0"/>
              <a:t>Transport: </a:t>
            </a:r>
            <a:r>
              <a:rPr lang="en-US" sz="1200" dirty="0"/>
              <a:t>Integrated planning and interconnected infrastructure can reduce pressure on transport infrastructure.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35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765" eaLnBrk="0" fontAlgn="base" hangingPunct="0">
              <a:spcBef>
                <a:spcPct val="30000"/>
              </a:spcBef>
              <a:spcAft>
                <a:spcPct val="0"/>
              </a:spcAft>
              <a:defRPr/>
            </a:pPr>
            <a:r>
              <a:rPr lang="en-US" dirty="0"/>
              <a:t>The Sustainable Cities Impact Program is one of the flagship initiatives in GEF 7 to achieve GEF’s GEB targets. The primary focus remains on GHG reduction. We also encourage projects which expands GEBs in the areas of Biodiversity and Land Degradation. </a:t>
            </a:r>
          </a:p>
          <a:p>
            <a:pPr defTabSz="912765" eaLnBrk="0" fontAlgn="base" hangingPunct="0">
              <a:spcBef>
                <a:spcPct val="30000"/>
              </a:spcBef>
              <a:spcAft>
                <a:spcPct val="0"/>
              </a:spcAft>
              <a:defRPr/>
            </a:pPr>
            <a:endParaRPr lang="en-US" dirty="0"/>
          </a:p>
          <a:p>
            <a:pPr defTabSz="912765" eaLnBrk="0" fontAlgn="base" hangingPunct="0">
              <a:spcBef>
                <a:spcPct val="30000"/>
              </a:spcBef>
              <a:spcAft>
                <a:spcPct val="0"/>
              </a:spcAft>
              <a:defRPr/>
            </a:pPr>
            <a:r>
              <a:rPr lang="en-US" dirty="0"/>
              <a:t>Resilience and adoption of circular economy approach in projects is important and therefore desired in GEF 7 projects.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50E20D-8F26-4A94-AFFD-39FE3E6F4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323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146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Amazon, the Congo Basin, and some important Dryland landscapes around the world are globally important for biodiversity and carbon storage, provide livelihoods and subsistence to communities that rely on forests and agriculture for their survival and as such qualify as “key ecosystems” where a concerted SFM approach can have value.  In these globally important ecosystems, we have the opportunity to change the future development trajectory from natural resource depletion and biodiversity erosion, to one based on natural capital management and productive landscapes. The latest science also indicates that these globally important ecosystems require integrated ecosystem-scale management for maintaining their “ecological integrity and functioning” and delivering Global Environmental Benefits. Fragmented and isolated projects will not be sufficient in these large ecosystems as has been the case for much of the past SFM set of investments. The time is now ripe for the SFM program to evolve into an Impact Program with a clear geographical focus to better harness time-bound opportunities for impact on critical forest biomes and systems.  These 3 key forest regions are the major ecosystems and perhaps the last places where an integrated and concerted SFM approach can truly transform the course of development and produce multiple benefits for biodiversity, climate change, and land degradation.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87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a:t>
            </a:r>
            <a:r>
              <a:rPr lang="en-US" baseline="0" dirty="0"/>
              <a:t> investment will emphasize the following:</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Regional transnational coordination of biome level actions</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Create a better enabling environment for forest governance;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Support rational land use planning across mixed-use landscapes;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Strengthening of protected areas;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Ensure environmentally-friendly agriculture to reduce pressure on forests; and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Utilizing markets, REDD+, and other PES for sustainable forest utilization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5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803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7th Replenishment Phase of the GEF Trust Fund (GEF-7) has now officially started. With the initial STAR Allocations now published, countries’ plans and priorities for GEF-7 programming are getting underway. To help planning, this note sets forth the following timeline and some key deadlines for operationalizing the Impact programs (IPs):</a:t>
            </a:r>
          </a:p>
          <a:p>
            <a:r>
              <a:rPr lang="en-US" dirty="0"/>
              <a:t>• a guidance note on programming IPs will be published by 30 August 2018 and will include details on priorities and approach for each IP, which countries can use to assess their interest and eligibility to participate;</a:t>
            </a:r>
          </a:p>
          <a:p>
            <a:r>
              <a:rPr lang="en-US" dirty="0"/>
              <a:t>• the official call and template for “Expression of Interests” (EOIs) for participation in the IPs will be released by 30 September 2018, by which time a Lead Agency for each IP will have been identified; the EOI will contain detailed instructions and requirements for each IP so interested countries can provide the best possible representation of their commitment to contribute toward program targets and outcomes, and the agency they choose to work with for their child project;</a:t>
            </a:r>
          </a:p>
          <a:p>
            <a:r>
              <a:rPr lang="en-US" dirty="0"/>
              <a:t>• the initial deadline for submission of completed EOIs will be 30 December 2018;</a:t>
            </a:r>
          </a:p>
          <a:p>
            <a:r>
              <a:rPr lang="en-US" dirty="0"/>
              <a:t>• in accordance with the GEF-7 Programming Directions Document, the Lead Agency in consultation with GEF Secretariat, will evaluate and select an initial batch of qualified submissions for each of the IPs by end January 2019; subject to availability of funds, these will be included in the respective IP Program Framework Document for consideration at the June 2019 Council meeting, following the regular calendar for composition of Work Program;</a:t>
            </a:r>
          </a:p>
          <a:p>
            <a:r>
              <a:rPr lang="en-US" dirty="0"/>
              <a:t>• an additional deadline for EOIs will be established during 2019 for countries that need more time to express their interests, after which a second batch of qualified submissions will be presented in an updated PFD for consideration at a subsequent Council meeting.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4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ABE5-F639-40F8-811F-D98AEBAEF0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864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goal of the GEF-7 Biodiversity Focal Area strategy is to maintain globally significant biodiversity in landscapes and seascapes. To achieve this goal, GEF investments will contribute to the following three objectives identified in the CBD COP 13 Guidance to the GEF: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Mainstream biodiversity across sectors as well as landscapes and seascapes;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Address direct drivers to protect habitats and species; and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Further develop biodiversity policy and institutional frameworks.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its entirety, the set of programming options included in the strategy also responds directly to the Strategic Plan for Biodiversity, 2011-2020, particularly with regards to the increasingly important biodiversity mainstreaming agenda.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their totality, the Biodiversity Focal Area investments, the Food Systems, Land Use, and Restoration Impact Program, the Sustainable Cities Impact Program, the Sustainable Forest Management Impact Program, and the International Waters Focal Area investments will collectively contribute to achieving the goal and the three objectives of the biodiversity focal area strategy.</a:t>
            </a:r>
            <a:endParaRPr lang="en-US" sz="10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31</a:t>
            </a:fld>
            <a:endParaRPr lang="en-US"/>
          </a:p>
        </p:txBody>
      </p:sp>
    </p:spTree>
    <p:extLst>
      <p:ext uri="{BB962C8B-B14F-4D97-AF65-F5344CB8AC3E}">
        <p14:creationId xmlns:p14="http://schemas.microsoft.com/office/powerpoint/2010/main" val="68311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defTabSz="914400">
              <a:buNone/>
            </a:pPr>
            <a:r>
              <a:rPr lang="en-US" sz="1400" dirty="0">
                <a:latin typeface="+mn-lt"/>
              </a:rPr>
              <a:t>The goal of the Climate Change Focal Area Strategy is to produce significant mitigation results as measured by GHG emissions reductions or avoided.  We will accomplish this with a combination of focal area investments in new and innovative technologies, by investing in Impact Programs, and through enabling conditions.  More specifically, this strategy will </a:t>
            </a:r>
          </a:p>
          <a:p>
            <a:pPr marL="57150" indent="0" defTabSz="914400">
              <a:buNone/>
            </a:pPr>
            <a:endParaRPr lang="en-US" sz="1400" dirty="0">
              <a:latin typeface="+mn-lt"/>
            </a:endParaRPr>
          </a:p>
          <a:p>
            <a:pPr marL="57150" indent="0" defTabSz="914400">
              <a:buNone/>
            </a:pPr>
            <a:r>
              <a:rPr lang="en-US" sz="1400" dirty="0">
                <a:latin typeface="+mn-lt"/>
              </a:rPr>
              <a:t>Promote </a:t>
            </a:r>
            <a:r>
              <a:rPr lang="en-US" sz="1400" dirty="0">
                <a:solidFill>
                  <a:srgbClr val="00FF00"/>
                </a:solidFill>
                <a:latin typeface="+mn-lt"/>
              </a:rPr>
              <a:t>innovation, technology transfer, and supportive policies and strategies such as:</a:t>
            </a:r>
          </a:p>
          <a:p>
            <a:pPr marL="57150" indent="0" defTabSz="914400">
              <a:buNone/>
            </a:pPr>
            <a:endParaRPr lang="en-US" sz="1400" dirty="0">
              <a:solidFill>
                <a:srgbClr val="00FF00"/>
              </a:solidFill>
              <a:latin typeface="+mn-lt"/>
            </a:endParaRPr>
          </a:p>
          <a:p>
            <a:pPr lvl="1" indent="-228600" defTabSz="914400"/>
            <a:r>
              <a:rPr lang="en-US" sz="1400" dirty="0">
                <a:latin typeface="+mn-lt"/>
              </a:rPr>
              <a:t>De-centralized power with energy storage</a:t>
            </a:r>
          </a:p>
          <a:p>
            <a:pPr lvl="1" indent="-228600" defTabSz="914400"/>
            <a:r>
              <a:rPr lang="en-US" sz="1400" dirty="0">
                <a:latin typeface="+mn-lt"/>
              </a:rPr>
              <a:t> Electric drive technologies and electric mobility</a:t>
            </a:r>
          </a:p>
          <a:p>
            <a:pPr lvl="1" indent="-228600" defTabSz="914400"/>
            <a:r>
              <a:rPr lang="en-US" sz="1400" dirty="0">
                <a:latin typeface="+mn-lt"/>
              </a:rPr>
              <a:t>Accelerating energy efficiency adoption</a:t>
            </a:r>
          </a:p>
          <a:p>
            <a:pPr lvl="1" indent="-228600" defTabSz="914400"/>
            <a:r>
              <a:rPr lang="en-US" sz="1400" dirty="0">
                <a:latin typeface="+mn-lt"/>
              </a:rPr>
              <a:t>Cleantech Innovation</a:t>
            </a:r>
          </a:p>
          <a:p>
            <a:pPr lvl="1" indent="-228600" defTabSz="914400"/>
            <a:endParaRPr lang="en-US" sz="1400" dirty="0">
              <a:latin typeface="+mn-lt"/>
            </a:endParaRPr>
          </a:p>
          <a:p>
            <a:pPr lvl="1" indent="-228600" defTabSz="914400"/>
            <a:r>
              <a:rPr lang="en-US" sz="1400" dirty="0">
                <a:latin typeface="+mn-lt"/>
              </a:rPr>
              <a:t>We will also </a:t>
            </a:r>
            <a:r>
              <a:rPr lang="en-US" sz="1400" dirty="0" err="1">
                <a:latin typeface="+mn-lt"/>
              </a:rPr>
              <a:t>dmonstrate</a:t>
            </a:r>
            <a:r>
              <a:rPr lang="en-US" sz="1400" dirty="0">
                <a:latin typeface="+mn-lt"/>
              </a:rPr>
              <a:t> </a:t>
            </a:r>
            <a:r>
              <a:rPr lang="en-US" sz="1400" dirty="0">
                <a:solidFill>
                  <a:srgbClr val="00FF00"/>
                </a:solidFill>
                <a:latin typeface="+mn-lt"/>
              </a:rPr>
              <a:t>mitigation options with systemic impacts though the impact programs. </a:t>
            </a:r>
          </a:p>
          <a:p>
            <a:pPr marL="0" indent="0" defTabSz="914400">
              <a:buNone/>
            </a:pPr>
            <a:endParaRPr lang="en-US" sz="1400" dirty="0">
              <a:solidFill>
                <a:srgbClr val="00FF00"/>
              </a:solidFill>
              <a:latin typeface="+mn-lt"/>
            </a:endParaRPr>
          </a:p>
          <a:p>
            <a:pPr marL="0" indent="0" defTabSz="914400">
              <a:buNone/>
            </a:pPr>
            <a:r>
              <a:rPr lang="en-US" sz="1400" dirty="0">
                <a:solidFill>
                  <a:srgbClr val="00FF00"/>
                </a:solidFill>
                <a:latin typeface="+mn-lt"/>
              </a:rPr>
              <a:t>And Finally, we will f</a:t>
            </a:r>
            <a:r>
              <a:rPr lang="en-US" sz="1400" dirty="0">
                <a:latin typeface="+mn-lt"/>
              </a:rPr>
              <a:t>oster </a:t>
            </a:r>
            <a:r>
              <a:rPr lang="en-US" sz="1400" dirty="0">
                <a:solidFill>
                  <a:srgbClr val="00FF00"/>
                </a:solidFill>
                <a:latin typeface="+mn-lt"/>
              </a:rPr>
              <a:t>enabling conditions for mainstreaming mitigation</a:t>
            </a:r>
            <a:r>
              <a:rPr lang="en-US" sz="1400" dirty="0">
                <a:latin typeface="+mn-lt"/>
              </a:rPr>
              <a:t> concerns into sustainable development strategies.</a:t>
            </a:r>
          </a:p>
          <a:p>
            <a:pPr lvl="1" indent="-228600" defTabSz="914400"/>
            <a:r>
              <a:rPr lang="en-US" sz="1400" dirty="0">
                <a:latin typeface="+mn-lt"/>
              </a:rPr>
              <a:t>Capacity-building Initiative for Transparency</a:t>
            </a:r>
          </a:p>
          <a:p>
            <a:pPr lvl="1" indent="-228600" defTabSz="914400"/>
            <a:r>
              <a:rPr lang="en-US" sz="1400" dirty="0">
                <a:latin typeface="+mn-lt"/>
              </a:rPr>
              <a:t>NDC preparation and implementation</a:t>
            </a:r>
          </a:p>
          <a:p>
            <a:pPr lvl="1" indent="-228600" defTabSz="914400"/>
            <a:r>
              <a:rPr lang="en-US" sz="1400" dirty="0">
                <a:latin typeface="+mn-lt"/>
              </a:rPr>
              <a:t>National Communications and Biennial Update Reports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32</a:t>
            </a:fld>
            <a:endParaRPr lang="en-US"/>
          </a:p>
        </p:txBody>
      </p:sp>
    </p:spTree>
    <p:extLst>
      <p:ext uri="{BB962C8B-B14F-4D97-AF65-F5344CB8AC3E}">
        <p14:creationId xmlns:p14="http://schemas.microsoft.com/office/powerpoint/2010/main" val="1552859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0" defTabSz="914400">
              <a:buNone/>
            </a:pPr>
            <a:r>
              <a:rPr lang="en-US" sz="2400" dirty="0">
                <a:latin typeface="+mn-lt"/>
              </a:rPr>
              <a:t>LDFA investment will be consistent with and complement the work of the Impact programs, in particular the FOLUR IP and the Drylands IP under the SFM IP program. </a:t>
            </a:r>
          </a:p>
          <a:p>
            <a:pPr marL="112713" indent="0" defTabSz="914400">
              <a:buNone/>
            </a:pPr>
            <a:endParaRPr lang="en-US" sz="2400" dirty="0">
              <a:latin typeface="+mn-lt"/>
            </a:endParaRPr>
          </a:p>
          <a:p>
            <a:pPr marL="627063" indent="-514350" defTabSz="914400">
              <a:buAutoNum type="romanUcPeriod"/>
            </a:pPr>
            <a:r>
              <a:rPr lang="en-US" sz="2400" dirty="0">
                <a:latin typeface="+mn-lt"/>
              </a:rPr>
              <a:t>Support </a:t>
            </a:r>
            <a:r>
              <a:rPr lang="en-US" sz="2400" dirty="0">
                <a:solidFill>
                  <a:srgbClr val="00FF00"/>
                </a:solidFill>
                <a:latin typeface="+mn-lt"/>
              </a:rPr>
              <a:t>on the ground implementation </a:t>
            </a:r>
            <a:r>
              <a:rPr lang="en-US" sz="2400" dirty="0">
                <a:latin typeface="+mn-lt"/>
              </a:rPr>
              <a:t>of Land Degradation Neutrality (LDN)</a:t>
            </a:r>
          </a:p>
          <a:p>
            <a:pPr marL="627063" indent="-514350" defTabSz="914400">
              <a:buAutoNum type="romanUcPeriod"/>
            </a:pPr>
            <a:endParaRPr lang="en-US" sz="2400" dirty="0">
              <a:latin typeface="+mn-lt"/>
            </a:endParaRPr>
          </a:p>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dirty="0"/>
              <a:t>The support of LDN implementation is a broad objective that will include several different more specific objectives that are all contribute to land degradation neutrality, such as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Sustainable land management (SLM),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Sustainable forest management (SFM),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Forest and landscape restoration (FLR), and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Integrated natural resource management (INRM) for resilient </a:t>
            </a:r>
            <a:r>
              <a:rPr lang="en-US" sz="2400" dirty="0" err="1"/>
              <a:t>agro</a:t>
            </a:r>
            <a:r>
              <a:rPr lang="en-US" sz="2400" dirty="0"/>
              <a:t>-ecosystems</a:t>
            </a:r>
          </a:p>
          <a:p>
            <a:pPr marL="112713" indent="0" defTabSz="914400">
              <a:buNone/>
            </a:pPr>
            <a:endParaRPr lang="en-US" sz="2400" dirty="0">
              <a:latin typeface="+mn-lt"/>
            </a:endParaRPr>
          </a:p>
          <a:p>
            <a:pPr marL="627063" lvl="0" indent="-514350" algn="l" defTabSz="914400" rtl="0" eaLnBrk="1" latinLnBrk="0" hangingPunct="1">
              <a:buFont typeface="+mj-lt"/>
              <a:buAutoNum type="romanUcPeriod" startAt="2"/>
            </a:pPr>
            <a:r>
              <a:rPr lang="en-US" sz="2400" kern="1200" dirty="0">
                <a:solidFill>
                  <a:schemeClr val="tx1"/>
                </a:solidFill>
                <a:latin typeface="+mn-lt"/>
                <a:ea typeface="+mn-ea"/>
                <a:cs typeface="+mn-cs"/>
              </a:rPr>
              <a:t>Creating an enabling environment to support LDN implementation globally</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600" kern="1200" dirty="0">
                <a:solidFill>
                  <a:schemeClr val="tx1"/>
                </a:solidFill>
                <a:latin typeface="+mn-lt"/>
                <a:ea typeface="+mn-ea"/>
                <a:cs typeface="+mn-cs"/>
              </a:rPr>
              <a:t>S</a:t>
            </a:r>
            <a:r>
              <a:rPr lang="en-US" sz="2400" kern="1200" dirty="0">
                <a:solidFill>
                  <a:schemeClr val="tx1"/>
                </a:solidFill>
                <a:latin typeface="+mn-lt"/>
                <a:ea typeface="+mn-ea"/>
                <a:cs typeface="+mn-cs"/>
              </a:rPr>
              <a:t>upporting enabling environments for all of the above topics</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kern="1200" dirty="0">
                <a:solidFill>
                  <a:schemeClr val="tx1"/>
                </a:solidFill>
                <a:latin typeface="+mn-lt"/>
                <a:ea typeface="+mn-ea"/>
                <a:cs typeface="+mn-cs"/>
              </a:rPr>
              <a:t>In addition, the LDFA will support UNCCD enabling activities (EA) (please note the difference to enabling </a:t>
            </a:r>
            <a:r>
              <a:rPr lang="en-US" sz="2400" i="1" kern="1200" dirty="0">
                <a:solidFill>
                  <a:schemeClr val="tx1"/>
                </a:solidFill>
                <a:latin typeface="+mn-lt"/>
                <a:ea typeface="+mn-ea"/>
                <a:cs typeface="+mn-cs"/>
              </a:rPr>
              <a:t>environments. As usual, UNCCD EA will be funded by GEF and are outside the STAR allocation</a:t>
            </a:r>
            <a:r>
              <a:rPr lang="en-US" sz="2400" kern="1200" dirty="0">
                <a:solidFill>
                  <a:schemeClr val="tx1"/>
                </a:solidFill>
                <a:latin typeface="+mn-lt"/>
                <a:ea typeface="+mn-ea"/>
                <a:cs typeface="+mn-cs"/>
              </a:rPr>
              <a:t>)</a:t>
            </a:r>
          </a:p>
          <a:p>
            <a:pPr marL="112713" indent="0" defTabSz="914400">
              <a:buNone/>
            </a:pPr>
            <a:endParaRPr lang="en-US" sz="2400" dirty="0">
              <a:latin typeface="+mn-lt"/>
            </a:endParaRPr>
          </a:p>
          <a:p>
            <a:pPr marL="112713" indent="0" defTabSz="914400">
              <a:buNone/>
            </a:pPr>
            <a:r>
              <a:rPr lang="en-US" sz="2400" dirty="0">
                <a:latin typeface="+mn-lt"/>
              </a:rPr>
              <a:t>It is noteworthy that the GEF-7 allocation for the LD FA has significantly increased by 10% as compared to GEF-6. This also indicates the importance that the GEF places on this focal area and its potential to create multiple </a:t>
            </a:r>
            <a:r>
              <a:rPr lang="en-US" sz="2400" dirty="0" err="1">
                <a:latin typeface="+mn-lt"/>
              </a:rPr>
              <a:t>enviromental</a:t>
            </a:r>
            <a:r>
              <a:rPr lang="en-US" sz="2400" dirty="0">
                <a:latin typeface="+mn-lt"/>
              </a:rPr>
              <a:t> benefits while also securing livelihoods for smallholders and local communities.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810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0" defTabSz="914400">
              <a:buNone/>
            </a:pPr>
            <a:r>
              <a:rPr lang="en-US" sz="2400" dirty="0">
                <a:latin typeface="+mn-lt"/>
              </a:rPr>
              <a:t>LDFA investment will be consistent with and complement the work of the Impact programs, in particular the FOLUR IP and the Drylands IP under the SFM IP program. </a:t>
            </a:r>
          </a:p>
          <a:p>
            <a:pPr marL="112713" indent="0" defTabSz="914400">
              <a:buNone/>
            </a:pPr>
            <a:endParaRPr lang="en-US" sz="2400" dirty="0">
              <a:latin typeface="+mn-lt"/>
            </a:endParaRPr>
          </a:p>
          <a:p>
            <a:pPr marL="627063" indent="-514350" defTabSz="914400">
              <a:buAutoNum type="romanUcPeriod"/>
            </a:pPr>
            <a:r>
              <a:rPr lang="en-US" sz="2400" dirty="0">
                <a:latin typeface="+mn-lt"/>
              </a:rPr>
              <a:t>Support </a:t>
            </a:r>
            <a:r>
              <a:rPr lang="en-US" sz="2400" dirty="0">
                <a:solidFill>
                  <a:srgbClr val="00FF00"/>
                </a:solidFill>
                <a:latin typeface="+mn-lt"/>
              </a:rPr>
              <a:t>on the ground implementation </a:t>
            </a:r>
            <a:r>
              <a:rPr lang="en-US" sz="2400" dirty="0">
                <a:latin typeface="+mn-lt"/>
              </a:rPr>
              <a:t>of Land Degradation Neutrality (LDN)</a:t>
            </a:r>
          </a:p>
          <a:p>
            <a:pPr marL="627063" indent="-514350" defTabSz="914400">
              <a:buAutoNum type="romanUcPeriod"/>
            </a:pPr>
            <a:endParaRPr lang="en-US" sz="2400" dirty="0">
              <a:latin typeface="+mn-lt"/>
            </a:endParaRPr>
          </a:p>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dirty="0"/>
              <a:t>The support of LDN implementation is a broad objective that will include several different more specific objectives that are all contribute to land degradation neutrality, such as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Sustainable land management (SLM),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Sustainable forest management (SFM),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Forest and landscape restoration (FLR), and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dirty="0"/>
              <a:t>Integrated natural resource management (INRM) for resilient </a:t>
            </a:r>
            <a:r>
              <a:rPr lang="en-US" sz="2400" dirty="0" err="1"/>
              <a:t>agro</a:t>
            </a:r>
            <a:r>
              <a:rPr lang="en-US" sz="2400" dirty="0"/>
              <a:t>-ecosystems</a:t>
            </a:r>
          </a:p>
          <a:p>
            <a:pPr marL="112713" indent="0" defTabSz="914400">
              <a:buNone/>
            </a:pPr>
            <a:endParaRPr lang="en-US" sz="2400" dirty="0">
              <a:latin typeface="+mn-lt"/>
            </a:endParaRPr>
          </a:p>
          <a:p>
            <a:pPr marL="627063" lvl="0" indent="-514350" algn="l" defTabSz="914400" rtl="0" eaLnBrk="1" latinLnBrk="0" hangingPunct="1">
              <a:buFont typeface="+mj-lt"/>
              <a:buAutoNum type="romanUcPeriod" startAt="2"/>
            </a:pPr>
            <a:r>
              <a:rPr lang="en-US" sz="2400" kern="1200" dirty="0">
                <a:solidFill>
                  <a:schemeClr val="tx1"/>
                </a:solidFill>
                <a:latin typeface="+mn-lt"/>
                <a:ea typeface="+mn-ea"/>
                <a:cs typeface="+mn-cs"/>
              </a:rPr>
              <a:t>Creating an enabling environment to support LDN implementation globally</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600" kern="1200" dirty="0">
                <a:solidFill>
                  <a:schemeClr val="tx1"/>
                </a:solidFill>
                <a:latin typeface="+mn-lt"/>
                <a:ea typeface="+mn-ea"/>
                <a:cs typeface="+mn-cs"/>
              </a:rPr>
              <a:t>S</a:t>
            </a:r>
            <a:r>
              <a:rPr lang="en-US" sz="2400" kern="1200" dirty="0">
                <a:solidFill>
                  <a:schemeClr val="tx1"/>
                </a:solidFill>
                <a:latin typeface="+mn-lt"/>
                <a:ea typeface="+mn-ea"/>
                <a:cs typeface="+mn-cs"/>
              </a:rPr>
              <a:t>upporting enabling environments for all of the above topics</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2400" kern="1200" dirty="0">
                <a:solidFill>
                  <a:schemeClr val="tx1"/>
                </a:solidFill>
                <a:latin typeface="+mn-lt"/>
                <a:ea typeface="+mn-ea"/>
                <a:cs typeface="+mn-cs"/>
              </a:rPr>
              <a:t>In addition, the LDFA will support UNCCD enabling activities (EA) (please note the difference to enabling </a:t>
            </a:r>
            <a:r>
              <a:rPr lang="en-US" sz="2400" i="1" kern="1200" dirty="0">
                <a:solidFill>
                  <a:schemeClr val="tx1"/>
                </a:solidFill>
                <a:latin typeface="+mn-lt"/>
                <a:ea typeface="+mn-ea"/>
                <a:cs typeface="+mn-cs"/>
              </a:rPr>
              <a:t>environments. As usual, UNCCD EA will be funded by GEF and are outside the STAR allocation</a:t>
            </a:r>
            <a:r>
              <a:rPr lang="en-US" sz="2400" kern="1200" dirty="0">
                <a:solidFill>
                  <a:schemeClr val="tx1"/>
                </a:solidFill>
                <a:latin typeface="+mn-lt"/>
                <a:ea typeface="+mn-ea"/>
                <a:cs typeface="+mn-cs"/>
              </a:rPr>
              <a:t>)</a:t>
            </a:r>
          </a:p>
          <a:p>
            <a:pPr marL="112713" indent="0" defTabSz="914400">
              <a:buNone/>
            </a:pPr>
            <a:endParaRPr lang="en-US" sz="2400" dirty="0">
              <a:latin typeface="+mn-lt"/>
            </a:endParaRPr>
          </a:p>
          <a:p>
            <a:pPr marL="112713" indent="0" defTabSz="914400">
              <a:buNone/>
            </a:pPr>
            <a:r>
              <a:rPr lang="en-US" sz="2400" dirty="0">
                <a:latin typeface="+mn-lt"/>
              </a:rPr>
              <a:t>It is noteworthy that the GEF-7 allocation for the LD FA has significantly increased by 10% as compared to GEF-6. This also indicates the importance that the GEF places on this focal area and its potential to create multiple </a:t>
            </a:r>
            <a:r>
              <a:rPr lang="en-US" sz="2400" dirty="0" err="1">
                <a:latin typeface="+mn-lt"/>
              </a:rPr>
              <a:t>enviromental</a:t>
            </a:r>
            <a:r>
              <a:rPr lang="en-US" sz="2400" dirty="0">
                <a:latin typeface="+mn-lt"/>
              </a:rPr>
              <a:t> benefits while also securing livelihoods for smallholders and local communities.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0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International Waters Focal Area has three main objectives:  First, strengthening </a:t>
            </a:r>
            <a:r>
              <a:rPr lang="en-US" sz="1400" dirty="0">
                <a:solidFill>
                  <a:srgbClr val="00FF00"/>
                </a:solidFill>
                <a:latin typeface="+mn-lt"/>
              </a:rPr>
              <a:t>Blue Economy </a:t>
            </a:r>
            <a:r>
              <a:rPr lang="en-US" sz="1400" dirty="0">
                <a:latin typeface="+mn-lt"/>
              </a:rPr>
              <a:t>opportunities in key coastal habitats, including marine protected areas, deltas and large marine ecosystems, developing sustainable fisheries, and reducing pollution. </a:t>
            </a:r>
          </a:p>
          <a:p>
            <a:pPr marL="0" indent="0" defTabSz="914400">
              <a:buNone/>
            </a:pPr>
            <a:endParaRPr lang="en-US" sz="1400" dirty="0">
              <a:latin typeface="+mn-lt"/>
            </a:endParaRPr>
          </a:p>
          <a:p>
            <a:pPr marL="0" indent="0" defTabSz="914400">
              <a:buNone/>
            </a:pPr>
            <a:r>
              <a:rPr lang="en-US" sz="1400" dirty="0">
                <a:latin typeface="+mn-lt"/>
              </a:rPr>
              <a:t>Second, Improve governance in the </a:t>
            </a:r>
            <a:r>
              <a:rPr lang="en-US" sz="1400" dirty="0">
                <a:solidFill>
                  <a:srgbClr val="00FF00"/>
                </a:solidFill>
                <a:latin typeface="+mn-lt"/>
              </a:rPr>
              <a:t>Areas Beyond National Jurisdiction</a:t>
            </a:r>
            <a:r>
              <a:rPr lang="en-US" sz="1400" dirty="0">
                <a:latin typeface="+mn-lt"/>
              </a:rPr>
              <a:t> (ABNJ).. .This will include catalyzing governance reforms to end IUU and overfishing and sustainably manage marine capture fisheries, support policy work to reduce harmful fishing subsidies, and foster collaboration among LMEs, Regional Seas conventions and RFMOs on area-based management in national waters and ABNJs.</a:t>
            </a:r>
          </a:p>
          <a:p>
            <a:pPr marL="0" indent="0" defTabSz="914400">
              <a:buNone/>
            </a:pPr>
            <a:endParaRPr lang="en-US" sz="1400" dirty="0">
              <a:latin typeface="+mn-lt"/>
            </a:endParaRPr>
          </a:p>
          <a:p>
            <a:pPr marL="0" indent="0" defTabSz="914400">
              <a:buNone/>
            </a:pPr>
            <a:r>
              <a:rPr lang="en-US" sz="1400" dirty="0">
                <a:latin typeface="+mn-lt"/>
              </a:rPr>
              <a:t>Lastly, we will enhance  water security in </a:t>
            </a:r>
            <a:r>
              <a:rPr lang="en-US" sz="1400" dirty="0">
                <a:solidFill>
                  <a:srgbClr val="00FF00"/>
                </a:solidFill>
                <a:latin typeface="+mn-lt"/>
              </a:rPr>
              <a:t>freshwater ecosystems by a</a:t>
            </a:r>
            <a:r>
              <a:rPr lang="en-US" sz="1400" dirty="0">
                <a:latin typeface="+mn-lt"/>
              </a:rPr>
              <a:t>dvancing information exchange and enhancing regional and national governance and cooperation on shared freshwater surface and groundwater basins.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35</a:t>
            </a:fld>
            <a:endParaRPr lang="en-US"/>
          </a:p>
        </p:txBody>
      </p:sp>
    </p:spTree>
    <p:extLst>
      <p:ext uri="{BB962C8B-B14F-4D97-AF65-F5344CB8AC3E}">
        <p14:creationId xmlns:p14="http://schemas.microsoft.com/office/powerpoint/2010/main" val="3418826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Chemicals and Waste Focal Area contains 4 eligible programs or entry points for countries to access resources and deliver on the proposed results in this area.  </a:t>
            </a:r>
          </a:p>
          <a:p>
            <a:pPr marL="0" indent="0" defTabSz="914400">
              <a:buNone/>
            </a:pPr>
            <a:endParaRPr lang="en-US"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In the </a:t>
            </a:r>
            <a:r>
              <a:rPr lang="en-US" sz="1400" dirty="0">
                <a:solidFill>
                  <a:srgbClr val="00FF00"/>
                </a:solidFill>
                <a:latin typeface="+mn-lt"/>
              </a:rPr>
              <a:t>Industrial </a:t>
            </a:r>
            <a:r>
              <a:rPr lang="en-US" sz="1400" dirty="0">
                <a:latin typeface="+mn-lt"/>
              </a:rPr>
              <a:t>Chemicals Program, we will seek to eliminate and avoid POPS, Mercury and Ozone Depleting Substances by focusing on major industrial sectors that use or produce chemicals covered by the MEAs including gold, textiles, consumer products </a:t>
            </a:r>
            <a:r>
              <a:rPr lang="en-US" sz="1400" dirty="0" err="1">
                <a:latin typeface="+mn-lt"/>
              </a:rPr>
              <a:t>etc</a:t>
            </a:r>
            <a:endParaRPr lang="en-US" sz="1400" dirty="0">
              <a:latin typeface="+mn-lt"/>
            </a:endParaRPr>
          </a:p>
          <a:p>
            <a:pPr marL="0" indent="0" defTabSz="914400">
              <a:buNone/>
            </a:pPr>
            <a:endParaRPr lang="en-US" sz="1400" dirty="0">
              <a:latin typeface="+mn-lt"/>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Secondly, in the </a:t>
            </a:r>
            <a:r>
              <a:rPr lang="en-US" sz="1400" dirty="0">
                <a:solidFill>
                  <a:srgbClr val="00FF00"/>
                </a:solidFill>
                <a:latin typeface="+mn-lt"/>
              </a:rPr>
              <a:t>Agricultural </a:t>
            </a:r>
            <a:r>
              <a:rPr lang="en-US" sz="1400" dirty="0">
                <a:latin typeface="+mn-lt"/>
              </a:rPr>
              <a:t>Chemicals Program, we will seek primarily to eliminate harmful chemicals in agriculture such as obsolete POPs and mercury based agricultural chemicals and introduce low or non-chemical alternatives and practices.  This program will also focus on the management and safe disposal of agricultural plastics contaminated by POPs and mercury based agricultural chemicals</a:t>
            </a:r>
          </a:p>
          <a:p>
            <a:pPr marL="0" indent="-228600" defTabSz="914400"/>
            <a:endParaRPr lang="en-US" sz="1400" dirty="0">
              <a:latin typeface="+mn-lt"/>
            </a:endParaRPr>
          </a:p>
          <a:p>
            <a:pPr marL="0" indent="0" defTabSz="914400">
              <a:buNone/>
            </a:pPr>
            <a:r>
              <a:rPr lang="en-US" sz="1400" dirty="0">
                <a:latin typeface="+mn-lt"/>
              </a:rPr>
              <a:t>We also have a program specifically focusing on Least Developed Countries and Small Island Developing States.  Here we will foster regional approaches, incubate technologies that are developed in these countries and seek to create economies of scale for achieving the sound management of chemicals and waste.</a:t>
            </a:r>
          </a:p>
          <a:p>
            <a:pPr marL="0" indent="-228600" defTabSz="914400"/>
            <a:endParaRPr lang="en-US" sz="1400" dirty="0">
              <a:latin typeface="+mn-lt"/>
            </a:endParaRPr>
          </a:p>
          <a:p>
            <a:pPr marL="0" indent="0" defTabSz="914400">
              <a:buNone/>
            </a:pPr>
            <a:r>
              <a:rPr lang="en-US" sz="1400" dirty="0">
                <a:latin typeface="+mn-lt"/>
              </a:rPr>
              <a:t>And finally ,we will also fund Enabling Activities related to the different conventions and the countries’ obligations.   This includes…</a:t>
            </a:r>
          </a:p>
          <a:p>
            <a:pPr marL="0" indent="0" defTabSz="914400">
              <a:buNone/>
            </a:pPr>
            <a:endParaRPr lang="en-US" sz="1400" dirty="0">
              <a:latin typeface="+mn-lt"/>
            </a:endParaRPr>
          </a:p>
          <a:p>
            <a:pPr lvl="1" indent="-228600" defTabSz="914400"/>
            <a:r>
              <a:rPr lang="en-US" sz="1400" dirty="0">
                <a:latin typeface="+mn-lt"/>
              </a:rPr>
              <a:t>Stockholm Convention, including National Implementation Plans (NIPs) and NIP Updates</a:t>
            </a:r>
          </a:p>
          <a:p>
            <a:pPr lvl="1" indent="-228600" defTabSz="914400"/>
            <a:r>
              <a:rPr lang="en-US" sz="1400" dirty="0" err="1">
                <a:latin typeface="+mn-lt"/>
              </a:rPr>
              <a:t>Minamata</a:t>
            </a:r>
            <a:r>
              <a:rPr lang="en-US" sz="1400" dirty="0">
                <a:latin typeface="+mn-lt"/>
              </a:rPr>
              <a:t> Convention, including </a:t>
            </a:r>
            <a:r>
              <a:rPr lang="en-US" sz="1400" dirty="0" err="1">
                <a:latin typeface="+mn-lt"/>
              </a:rPr>
              <a:t>Minamata</a:t>
            </a:r>
            <a:r>
              <a:rPr lang="en-US" sz="1400" dirty="0">
                <a:latin typeface="+mn-lt"/>
              </a:rPr>
              <a:t> Initial Assessments (MIAs) and artisanal and small-scale gold mining National Action Plans (ASGM NAPs) </a:t>
            </a:r>
          </a:p>
          <a:p>
            <a:pPr lvl="1" indent="-228600" defTabSz="914400"/>
            <a:r>
              <a:rPr lang="en-US" sz="1400" dirty="0">
                <a:latin typeface="+mn-lt"/>
              </a:rPr>
              <a:t>Global Monitoring of chemicals, related to effectiveness evaluation under the Chemical Conventions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36</a:t>
            </a:fld>
            <a:endParaRPr lang="en-US"/>
          </a:p>
        </p:txBody>
      </p:sp>
    </p:spTree>
    <p:extLst>
      <p:ext uri="{BB962C8B-B14F-4D97-AF65-F5344CB8AC3E}">
        <p14:creationId xmlns:p14="http://schemas.microsoft.com/office/powerpoint/2010/main" val="160178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7th Replenishment Phase of the GEF Trust Fund (GEF-7) has now officially started. With the initial STAR Allocations now published, countries’ plans and priorities for GEF-7 programming are getting underway. To help planning, this note sets forth the following timeline and some key deadlines for operationalizing the Impact programs (IPs):</a:t>
            </a:r>
          </a:p>
          <a:p>
            <a:r>
              <a:rPr lang="en-US" dirty="0"/>
              <a:t>• a guidance note on programming IPs will be published by 30 August 2018 and will include details on priorities and approach for each IP, which countries can use to assess their interest and eligibility to participate;</a:t>
            </a:r>
          </a:p>
          <a:p>
            <a:r>
              <a:rPr lang="en-US" dirty="0"/>
              <a:t>• the official call and template for “Expression of Interests” (EOIs) for participation in the IPs will be released by 30 September 2018, by which time a Lead Agency for each IP will have been identified; the EOI will contain detailed instructions and requirements for each IP so interested countries can provide the best possible representation of their commitment to contribute toward program targets and outcomes, and the agency they choose to work with for their child project;</a:t>
            </a:r>
          </a:p>
          <a:p>
            <a:r>
              <a:rPr lang="en-US" dirty="0"/>
              <a:t>• the initial deadline for submission of completed EOIs will be 30 December 2018;</a:t>
            </a:r>
          </a:p>
          <a:p>
            <a:r>
              <a:rPr lang="en-US" dirty="0"/>
              <a:t>• in accordance with the GEF-7 Programming Directions Document, the Lead Agency in consultation with GEF Secretariat, will evaluate and select an initial batch of qualified submissions for each of the IPs by end January 2019; subject to availability of funds, these will be included in the respective IP Program Framework Document for consideration at the June 2019 Council meeting, following the regular calendar for composition of Work Program;</a:t>
            </a:r>
          </a:p>
          <a:p>
            <a:r>
              <a:rPr lang="en-US" dirty="0"/>
              <a:t>• an additional deadline for EOIs will be established during 2019 for countries that need more time to express their interests, after which a second batch of qualified submissions will be presented in an updated PFD for consideration at a subsequent Council meeting.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0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is the issue and challenge is the deforestation (80% from agriculture)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1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try to avoid: inconsistent planning leading to environmental degradation to achieve shift toward rational land use planning</a:t>
            </a:r>
          </a:p>
          <a:p>
            <a:endParaRPr lang="en-US" dirty="0"/>
          </a:p>
          <a:p>
            <a:r>
              <a:rPr lang="en-US" dirty="0"/>
              <a:t>Intensive land use (e.g. heavy use of chemicals in agriculture) near the river’s edge leads to polluted and sediment-laden runoff water entering water bodies, harming the humans and animals that rely on these water sources.</a:t>
            </a:r>
          </a:p>
          <a:p>
            <a:r>
              <a:rPr lang="en-US" dirty="0"/>
              <a:t>Poorly managed or overgrazed rangelands lead to soil erosion, increased greenhouse gas emissions from grasslands, and decreased livestock yields, harming human livelihoods, grassland biodiversity, and the climate.</a:t>
            </a:r>
          </a:p>
          <a:p>
            <a:r>
              <a:rPr lang="en-US" dirty="0"/>
              <a:t>Deforestation, forest degradation, and poor agricultural practices cause erosion into waterways that lead to costly siltation behind hydroelectric dams. Siltation reduces the service life and efficiency of hydropower facilities, hurting growth and increasing reliance on fossil fuels.</a:t>
            </a:r>
          </a:p>
          <a:p>
            <a:r>
              <a:rPr lang="en-US" dirty="0"/>
              <a:t>The uncontrolled logging of primary forests for timber or agricultural expansion threatens the livelihoods of people who depend on the forest for their survival. It also causes heavy erosion that can lead to landslides and flooding.</a:t>
            </a:r>
          </a:p>
          <a:p>
            <a:r>
              <a:rPr lang="en-US" dirty="0"/>
              <a:t>Deforestation contributes to loss of biodiversity by destroying the habitat of a range of species; it accelerates climate change by releasing CO2 stored in trees and healthy soils; and reduces the capacity of the soil to retain water. Forests are invaluable to humanity in that they provide economic goods (such as food, timber and fuel wood), and ecosystem services at local, regional and global scales.</a:t>
            </a:r>
          </a:p>
          <a:p>
            <a:endParaRPr lang="en-US" dirty="0"/>
          </a:p>
          <a:p>
            <a:r>
              <a:rPr lang="en-US" dirty="0"/>
              <a:t>A sustainably integrated landscape simultaneously meets a full range of local needs, including water availability, nutritious and profitable crops for families and local markets, and enhancing human health; while also contributing to national economic development and policy commitments (e.g. NDCs, LDN, Aichi targets for biodiversity conservation, Bonn Challenge); and delivering globally to the maintenance of biodiversity, climate change mitigation and adaptation, and provision of food, fiber, and commercial commodities to international supply chains.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4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Efficient and effective food value chains (Improving natural resources use – land, soil, water, and biodiversity; Removing negative externalities – GHG emissions, nutrient pollution, waste; and Minimizing loss and wastage)</a:t>
            </a:r>
          </a:p>
          <a:p>
            <a:r>
              <a:rPr lang="en-US" dirty="0"/>
              <a:t>Removing deforestation from commodity supply chains (Improve management of existing production systems; Shift expanding production toward degraded lands; Align commitments made by all actors (government, financing institutions, businesses)</a:t>
            </a:r>
          </a:p>
          <a:p>
            <a:r>
              <a:rPr lang="en-US" dirty="0"/>
              <a:t>Expand restoration of degraded lands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84314-C20D-4775-BB9A-BCE282320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0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Supply Chain approach: each step in the chain has an influence to what happens in forests -&gt; We aims to act in each step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805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eligible Sustainable Integrated Landscape</a:t>
            </a:r>
          </a:p>
          <a:p>
            <a:endParaRPr lang="en-US" dirty="0"/>
          </a:p>
          <a:p>
            <a:r>
              <a:rPr lang="en-US" dirty="0"/>
              <a:t>“Potential for applying a comprehensive land use approach”: There should be already something in place, we don’t begin from scratch.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53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Globally important </a:t>
            </a:r>
            <a:r>
              <a:rPr lang="en-US" sz="1200" b="1" dirty="0">
                <a:latin typeface="Arial" panose="020B0604020202020204" pitchFamily="34" charset="0"/>
                <a:cs typeface="Arial" panose="020B0604020202020204" pitchFamily="34" charset="0"/>
              </a:rPr>
              <a:t>tropical forest country</a:t>
            </a:r>
            <a:r>
              <a:rPr lang="en-US" sz="1200" dirty="0">
                <a:latin typeface="Arial" panose="020B0604020202020204" pitchFamily="34" charset="0"/>
                <a:cs typeface="Arial" panose="020B0604020202020204" pitchFamily="34" charset="0"/>
              </a:rPr>
              <a:t> and </a:t>
            </a:r>
            <a:r>
              <a:rPr lang="en-US" sz="1200" b="1" dirty="0">
                <a:latin typeface="Arial" panose="020B0604020202020204" pitchFamily="34" charset="0"/>
                <a:cs typeface="Arial" panose="020B0604020202020204" pitchFamily="34" charset="0"/>
              </a:rPr>
              <a:t>major producer of a global commodity</a:t>
            </a:r>
            <a:r>
              <a:rPr lang="en-US" sz="1200" dirty="0">
                <a:latin typeface="Arial" panose="020B0604020202020204" pitchFamily="34" charset="0"/>
                <a:cs typeface="Arial" panose="020B0604020202020204" pitchFamily="34" charset="0"/>
              </a:rPr>
              <a:t> (i.e. oil palm, beef, soy, coffee, and cocoa), with commitment to taking deforestation out of the supply chain (policies / incentives / investments to reduce or eliminate clearance of forests for new plantations, restore degraded lands, protect high value BD and CS forests)</a:t>
            </a:r>
          </a:p>
          <a:p>
            <a:pPr marL="0" indent="0">
              <a:buNone/>
            </a:pPr>
            <a:r>
              <a:rPr lang="en-US" sz="1200" b="1" dirty="0">
                <a:solidFill>
                  <a:srgbClr val="FF0000"/>
                </a:solidFill>
                <a:latin typeface="Arial" panose="020B0604020202020204" pitchFamily="34" charset="0"/>
                <a:cs typeface="Arial" panose="020B0604020202020204" pitchFamily="34" charset="0"/>
              </a:rPr>
              <a:t>OR</a:t>
            </a:r>
          </a:p>
          <a:p>
            <a:r>
              <a:rPr lang="en-US" sz="1200" dirty="0">
                <a:latin typeface="Arial" panose="020B0604020202020204" pitchFamily="34" charset="0"/>
                <a:cs typeface="Arial" panose="020B0604020202020204" pitchFamily="34" charset="0"/>
              </a:rPr>
              <a:t>Globally important food crop (e.g. rice, wheat, maize, cassava) or livestock production systems, with commitment to increase the </a:t>
            </a:r>
            <a:r>
              <a:rPr lang="en-US" sz="1200" b="1" dirty="0">
                <a:latin typeface="Arial" panose="020B0604020202020204" pitchFamily="34" charset="0"/>
                <a:cs typeface="Arial" panose="020B0604020202020204" pitchFamily="34" charset="0"/>
              </a:rPr>
              <a:t>sustainability, efficiency and effectiveness </a:t>
            </a:r>
            <a:r>
              <a:rPr lang="en-US" sz="1200" dirty="0">
                <a:latin typeface="Arial" panose="020B0604020202020204" pitchFamily="34" charset="0"/>
                <a:cs typeface="Arial" panose="020B0604020202020204" pitchFamily="34" charset="0"/>
              </a:rPr>
              <a:t>in the food system (policies / incentives / investments to improve use of chemical inputs, reduce use of fossil fuel technologies, promote SL&amp;WM, increase on farm biodiversity, restore degraded lands for production and halt encroachment into intact ecosystems).</a:t>
            </a:r>
          </a:p>
          <a:p>
            <a:pPr marL="0" indent="0">
              <a:buNone/>
            </a:pPr>
            <a:r>
              <a:rPr lang="en-US" sz="1200" b="1" dirty="0">
                <a:solidFill>
                  <a:srgbClr val="FF0000"/>
                </a:solidFill>
                <a:latin typeface="Arial" panose="020B0604020202020204" pitchFamily="34" charset="0"/>
                <a:cs typeface="Arial" panose="020B0604020202020204" pitchFamily="34" charset="0"/>
              </a:rPr>
              <a:t>PLUS</a:t>
            </a:r>
          </a:p>
          <a:p>
            <a:r>
              <a:rPr lang="en-US" sz="1200" dirty="0">
                <a:latin typeface="Arial" panose="020B0604020202020204" pitchFamily="34" charset="0"/>
                <a:cs typeface="Arial" panose="020B0604020202020204" pitchFamily="34" charset="0"/>
              </a:rPr>
              <a:t>The agriculture and/or food sector has been identified by the country as a major target for delivering global environmental benefits linked to the MEAs that GEF serves (for CCM, BD, SLM and C&amp;W)</a:t>
            </a:r>
          </a:p>
          <a:p>
            <a:r>
              <a:rPr lang="en-US" sz="1200" dirty="0">
                <a:latin typeface="Arial" panose="020B0604020202020204" pitchFamily="34" charset="0"/>
                <a:cs typeface="Arial" panose="020B0604020202020204" pitchFamily="34" charset="0"/>
              </a:rPr>
              <a:t>The country has established targets for landscape restoration, including commitments under an existing global initiatives (Bonn Challenge, AFR100, 20X20, etc.)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6EE97-B903-4BC5-8400-28F35C458E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556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4" name="Group 9"/>
          <p:cNvGrpSpPr>
            <a:grpSpLocks/>
          </p:cNvGrpSpPr>
          <p:nvPr/>
        </p:nvGrpSpPr>
        <p:grpSpPr bwMode="auto">
          <a:xfrm>
            <a:off x="0" y="76203"/>
            <a:ext cx="12192000" cy="1247775"/>
            <a:chOff x="0" y="152400"/>
            <a:chExt cx="9144000" cy="1248156"/>
          </a:xfrm>
        </p:grpSpPr>
        <p:pic>
          <p:nvPicPr>
            <p:cNvPr id="5" name="Picture 5" descr="GEF-20-PPT-BG-blank.png"/>
            <p:cNvPicPr>
              <a:picLocks noChangeAspect="1"/>
            </p:cNvPicPr>
            <p:nvPr/>
          </p:nvPicPr>
          <p:blipFill>
            <a:blip r:embed="rId2" cstate="print"/>
            <a:stretch>
              <a:fillRect/>
            </a:stretch>
          </p:blipFill>
          <p:spPr>
            <a:xfrm>
              <a:off x="0" y="152400"/>
              <a:ext cx="9144000" cy="1246632"/>
            </a:xfrm>
            <a:prstGeom prst="rect">
              <a:avLst/>
            </a:prstGeom>
            <a:effectLst>
              <a:reflection blurRad="6350" stA="50000" endA="300" endPos="38500" dist="50800" dir="5400000" sy="-100000" algn="bl" rotWithShape="0"/>
            </a:effectLst>
          </p:spPr>
        </p:pic>
        <p:pic>
          <p:nvPicPr>
            <p:cNvPr id="6" name="Picture 6" descr="GEF-PPT-BG.png"/>
            <p:cNvPicPr>
              <a:picLocks noChangeAspect="1"/>
            </p:cNvPicPr>
            <p:nvPr/>
          </p:nvPicPr>
          <p:blipFill>
            <a:blip r:embed="rId3"/>
            <a:srcRect/>
            <a:stretch>
              <a:fillRect/>
            </a:stretch>
          </p:blipFill>
          <p:spPr bwMode="auto">
            <a:xfrm>
              <a:off x="0" y="152400"/>
              <a:ext cx="9144000" cy="1248156"/>
            </a:xfrm>
            <a:prstGeom prst="rect">
              <a:avLst/>
            </a:prstGeom>
            <a:noFill/>
            <a:ln w="9525">
              <a:noFill/>
              <a:miter lim="800000"/>
              <a:headEnd/>
              <a:tailEnd/>
            </a:ln>
          </p:spPr>
        </p:pic>
      </p:grpSp>
      <p:sp>
        <p:nvSpPr>
          <p:cNvPr id="3" name="Subtitle 2"/>
          <p:cNvSpPr>
            <a:spLocks noGrp="1"/>
          </p:cNvSpPr>
          <p:nvPr>
            <p:ph type="subTitle" idx="1"/>
          </p:nvPr>
        </p:nvSpPr>
        <p:spPr>
          <a:xfrm>
            <a:off x="1828800" y="3124200"/>
            <a:ext cx="8534400" cy="1752600"/>
          </a:xfrm>
        </p:spPr>
        <p:txBody>
          <a:bodyPr/>
          <a:lstStyle>
            <a:lvl1pPr marL="0" indent="0" algn="ctr">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8" name="Title 7"/>
          <p:cNvSpPr>
            <a:spLocks noGrp="1"/>
          </p:cNvSpPr>
          <p:nvPr>
            <p:ph type="title"/>
          </p:nvPr>
        </p:nvSpPr>
        <p:spPr>
          <a:xfrm>
            <a:off x="609600" y="1828800"/>
            <a:ext cx="10972800" cy="1143000"/>
          </a:xfrm>
        </p:spPr>
        <p:txBody>
          <a:bodyPr/>
          <a:lstStyle>
            <a:lvl1pPr>
              <a:defRPr>
                <a:solidFill>
                  <a:srgbClr val="00B050"/>
                </a:solidFill>
              </a:defRPr>
            </a:lvl1pPr>
          </a:lstStyle>
          <a:p>
            <a:r>
              <a:rPr lang="en-US"/>
              <a:t>Click to edit Master title style</a:t>
            </a:r>
          </a:p>
        </p:txBody>
      </p:sp>
    </p:spTree>
    <p:extLst>
      <p:ext uri="{BB962C8B-B14F-4D97-AF65-F5344CB8AC3E}">
        <p14:creationId xmlns:p14="http://schemas.microsoft.com/office/powerpoint/2010/main" val="127283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221CEA-27A0-474E-9258-25A75E338159}" type="datetime1">
              <a:rPr lang="en-US" smtClean="0"/>
              <a:pPr/>
              <a:t>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130942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1C738-CCB9-45DE-AFDA-91BE008D1F28}" type="datetime1">
              <a:rPr lang="en-US" smtClean="0"/>
              <a:pPr/>
              <a:t>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206694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D0B7-90B8-45E7-A1A0-209D2933B6EA}" type="datetime1">
              <a:rPr lang="en-US" smtClean="0"/>
              <a:pPr/>
              <a:t>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1837325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38A6CB-546B-4E9E-A758-DCC21309FA84}" type="datetime1">
              <a:rPr lang="en-US" smtClean="0"/>
              <a:pPr/>
              <a:t>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31588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719C-6D17-418D-B223-B081199F320E}" type="datetime1">
              <a:rPr lang="en-US" smtClean="0"/>
              <a:pPr/>
              <a:t>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629615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spcBef>
                <a:spcPct val="0"/>
              </a:spcBef>
              <a:buNone/>
              <a:defRPr lang="en-US" sz="3200" kern="1200" dirty="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
        <p:nvSpPr>
          <p:cNvPr id="3" name="Content Placeholder 2"/>
          <p:cNvSpPr>
            <a:spLocks noGrp="1"/>
          </p:cNvSpPr>
          <p:nvPr>
            <p:ph idx="1" hasCustomPrompt="1"/>
          </p:nvPr>
        </p:nvSpPr>
        <p:spPr>
          <a:xfrm>
            <a:off x="1524000" y="1600201"/>
            <a:ext cx="10058400" cy="4343400"/>
          </a:xfrm>
        </p:spPr>
        <p:txBody>
          <a:bodyPr/>
          <a:lstStyle>
            <a:lvl1pPr marL="274320" indent="-274320" algn="l" defTabSz="914400" rtl="0" eaLnBrk="1" fontAlgn="auto" latinLnBrk="0" hangingPunct="1">
              <a:spcBef>
                <a:spcPts val="1200"/>
              </a:spcBef>
              <a:spcAft>
                <a:spcPts val="0"/>
              </a:spcAft>
              <a:buFont typeface="Wingdings 2"/>
              <a:buChar char=""/>
              <a:defRPr lang="en-US" sz="2400" kern="1200" dirty="0" smtClean="0">
                <a:solidFill>
                  <a:schemeClr val="tx1"/>
                </a:solidFill>
                <a:latin typeface="Arial" pitchFamily="34" charset="0"/>
                <a:ea typeface="+mn-ea"/>
                <a:cs typeface="Arial" pitchFamily="34" charset="0"/>
              </a:defRPr>
            </a:lvl1pPr>
            <a:lvl2pPr>
              <a:defRPr sz="2400"/>
            </a:lvl2pPr>
            <a:lvl3pPr>
              <a:defRPr sz="2000"/>
            </a:lvl3pPr>
            <a:lvl4pPr>
              <a:defRPr sz="1800"/>
            </a:lvl4pPr>
            <a:lvl5pPr>
              <a:defRPr sz="1800"/>
            </a:lvl5pPr>
          </a:lstStyle>
          <a:p>
            <a:pPr lvl="0"/>
            <a:r>
              <a:rPr lang="en-US"/>
              <a:t>Click to edit Master text </a:t>
            </a:r>
            <a:r>
              <a:rPr lang="en-US" err="1"/>
              <a:t>styleasdfasdfasdfasdfasdf</a:t>
            </a:r>
            <a:r>
              <a:rPr lang="en-US"/>
              <a:t> </a:t>
            </a:r>
            <a:r>
              <a:rPr lang="en-US" err="1"/>
              <a:t>asdfj</a:t>
            </a:r>
            <a:r>
              <a:rPr lang="en-US"/>
              <a:t> </a:t>
            </a:r>
            <a:r>
              <a:rPr lang="en-US" err="1"/>
              <a:t>asödfjöasdkfj</a:t>
            </a:r>
            <a:r>
              <a:rPr lang="en-US"/>
              <a:t>  </a:t>
            </a:r>
            <a:r>
              <a:rPr lang="en-US" err="1"/>
              <a:t>asdklfjös</a:t>
            </a:r>
            <a:endParaRPr lang="en-US"/>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AD548-A7C6-4D43-AA32-66D649B1CF6F}" type="datetime1">
              <a:rPr lang="en-US" smtClean="0"/>
              <a:pPr/>
              <a:t>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413928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37DB43-A5F0-446F-BF01-DFC20E3183E1}" type="datetime1">
              <a:rPr lang="en-US" smtClean="0"/>
              <a:pPr/>
              <a:t>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3164207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221CEA-27A0-474E-9258-25A75E338159}" type="datetime1">
              <a:rPr lang="en-US" smtClean="0"/>
              <a:pPr/>
              <a:t>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2977074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1C738-CCB9-45DE-AFDA-91BE008D1F28}" type="datetime1">
              <a:rPr lang="en-US" smtClean="0"/>
              <a:pPr/>
              <a:t>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2764079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D0B7-90B8-45E7-A1A0-209D2933B6EA}" type="datetime1">
              <a:rPr lang="en-US" smtClean="0"/>
              <a:pPr/>
              <a:t>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245776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259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38A6CB-546B-4E9E-A758-DCC21309FA84}" type="datetime1">
              <a:rPr lang="en-US" smtClean="0"/>
              <a:pPr/>
              <a:t>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233441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23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838200"/>
          </a:xfrm>
        </p:spPr>
        <p:txBody>
          <a:bodyPr/>
          <a:lstStyle>
            <a:lvl1pPr>
              <a:defRPr sz="2700"/>
            </a:lvl1pPr>
          </a:lstStyle>
          <a:p>
            <a:r>
              <a:rPr lang="en-US"/>
              <a:t>Click to edit Master title style</a:t>
            </a:r>
          </a:p>
        </p:txBody>
      </p:sp>
    </p:spTree>
    <p:extLst>
      <p:ext uri="{BB962C8B-B14F-4D97-AF65-F5344CB8AC3E}">
        <p14:creationId xmlns:p14="http://schemas.microsoft.com/office/powerpoint/2010/main" val="208057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32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56FA824C-CD71-4704-85B5-E60B44F6CDFE}" type="datetimeFigureOut">
              <a:rPr lang="en-US" smtClean="0"/>
              <a:t>2/10/2019</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545E1739-D9A9-445A-93D7-1EAAC5A7A2D8}" type="slidenum">
              <a:rPr lang="en-US" smtClean="0"/>
              <a:t>‹#›</a:t>
            </a:fld>
            <a:endParaRPr lang="en-US"/>
          </a:p>
        </p:txBody>
      </p:sp>
    </p:spTree>
    <p:extLst>
      <p:ext uri="{BB962C8B-B14F-4D97-AF65-F5344CB8AC3E}">
        <p14:creationId xmlns:p14="http://schemas.microsoft.com/office/powerpoint/2010/main" val="2469192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719C-6D17-418D-B223-B081199F320E}" type="datetime1">
              <a:rPr lang="en-US" smtClean="0"/>
              <a:pPr/>
              <a:t>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136157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spcBef>
                <a:spcPct val="0"/>
              </a:spcBef>
              <a:buNone/>
              <a:defRPr lang="en-US" sz="3200" kern="1200" dirty="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
        <p:nvSpPr>
          <p:cNvPr id="3" name="Content Placeholder 2"/>
          <p:cNvSpPr>
            <a:spLocks noGrp="1"/>
          </p:cNvSpPr>
          <p:nvPr>
            <p:ph idx="1" hasCustomPrompt="1"/>
          </p:nvPr>
        </p:nvSpPr>
        <p:spPr>
          <a:xfrm>
            <a:off x="1524000" y="1600201"/>
            <a:ext cx="10058400" cy="4343400"/>
          </a:xfrm>
        </p:spPr>
        <p:txBody>
          <a:bodyPr/>
          <a:lstStyle>
            <a:lvl1pPr marL="274320" indent="-274320" algn="l" defTabSz="914400" rtl="0" eaLnBrk="1" fontAlgn="auto" latinLnBrk="0" hangingPunct="1">
              <a:spcBef>
                <a:spcPts val="1200"/>
              </a:spcBef>
              <a:spcAft>
                <a:spcPts val="0"/>
              </a:spcAft>
              <a:buFont typeface="Wingdings 2"/>
              <a:buChar char=""/>
              <a:defRPr lang="en-US" sz="2400" kern="1200" dirty="0" smtClean="0">
                <a:solidFill>
                  <a:schemeClr val="tx1"/>
                </a:solidFill>
                <a:latin typeface="Arial" pitchFamily="34" charset="0"/>
                <a:ea typeface="+mn-ea"/>
                <a:cs typeface="Arial" pitchFamily="34" charset="0"/>
              </a:defRPr>
            </a:lvl1pPr>
            <a:lvl2pPr>
              <a:defRPr sz="2400"/>
            </a:lvl2pPr>
            <a:lvl3pPr>
              <a:defRPr sz="2000"/>
            </a:lvl3pPr>
            <a:lvl4pPr>
              <a:defRPr sz="1800"/>
            </a:lvl4pPr>
            <a:lvl5pPr>
              <a:defRPr sz="1800"/>
            </a:lvl5pPr>
          </a:lstStyle>
          <a:p>
            <a:pPr lvl="0"/>
            <a:r>
              <a:rPr lang="en-US"/>
              <a:t>Click to edit Master text </a:t>
            </a:r>
            <a:r>
              <a:rPr lang="en-US" err="1"/>
              <a:t>styleasdfasdfasdfasdfasdf</a:t>
            </a:r>
            <a:r>
              <a:rPr lang="en-US"/>
              <a:t> </a:t>
            </a:r>
            <a:r>
              <a:rPr lang="en-US" err="1"/>
              <a:t>asdfj</a:t>
            </a:r>
            <a:r>
              <a:rPr lang="en-US"/>
              <a:t> </a:t>
            </a:r>
            <a:r>
              <a:rPr lang="en-US" err="1"/>
              <a:t>asödfjöasdkfj</a:t>
            </a:r>
            <a:r>
              <a:rPr lang="en-US"/>
              <a:t>  </a:t>
            </a:r>
            <a:r>
              <a:rPr lang="en-US" err="1"/>
              <a:t>asdklfjös</a:t>
            </a:r>
            <a:endParaRPr lang="en-US"/>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AD548-A7C6-4D43-AA32-66D649B1CF6F}" type="datetime1">
              <a:rPr lang="en-US" smtClean="0"/>
              <a:pPr/>
              <a:t>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380023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37DB43-A5F0-446F-BF01-DFC20E3183E1}" type="datetime1">
              <a:rPr lang="en-US" smtClean="0"/>
              <a:pPr/>
              <a:t>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86BFE-BCB3-4490-B361-92EBA2B1DDEA}" type="slidenum">
              <a:rPr lang="en-US" smtClean="0"/>
              <a:pPr/>
              <a:t>‹#›</a:t>
            </a:fld>
            <a:endParaRPr lang="en-US"/>
          </a:p>
        </p:txBody>
      </p:sp>
    </p:spTree>
    <p:extLst>
      <p:ext uri="{BB962C8B-B14F-4D97-AF65-F5344CB8AC3E}">
        <p14:creationId xmlns:p14="http://schemas.microsoft.com/office/powerpoint/2010/main" val="352314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F7CF09">
                <a:lumMod val="73000"/>
                <a:lumOff val="27000"/>
                <a:alpha val="16000"/>
              </a:srgbClr>
            </a:gs>
            <a:gs pos="100000">
              <a:srgbClr val="92D050">
                <a:alpha val="50000"/>
              </a:srgb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GEF-PPT-BG.png"/>
          <p:cNvPicPr>
            <a:picLocks noChangeAspect="1"/>
          </p:cNvPicPr>
          <p:nvPr/>
        </p:nvPicPr>
        <p:blipFill>
          <a:blip r:embed="rId8"/>
          <a:srcRect/>
          <a:stretch>
            <a:fillRect/>
          </a:stretch>
        </p:blipFill>
        <p:spPr bwMode="auto">
          <a:xfrm>
            <a:off x="0" y="5610228"/>
            <a:ext cx="12192000" cy="1247775"/>
          </a:xfrm>
          <a:prstGeom prst="rect">
            <a:avLst/>
          </a:prstGeom>
          <a:noFill/>
          <a:ln w="9525">
            <a:noFill/>
            <a:miter lim="800000"/>
            <a:headEnd/>
            <a:tailEnd/>
          </a:ln>
        </p:spPr>
      </p:pic>
    </p:spTree>
    <p:extLst>
      <p:ext uri="{BB962C8B-B14F-4D97-AF65-F5344CB8AC3E}">
        <p14:creationId xmlns:p14="http://schemas.microsoft.com/office/powerpoint/2010/main" val="2022212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1" fontAlgn="base" hangingPunct="1">
        <a:spcBef>
          <a:spcPct val="0"/>
        </a:spcBef>
        <a:spcAft>
          <a:spcPct val="0"/>
        </a:spcAft>
        <a:defRPr sz="3000" kern="1200">
          <a:solidFill>
            <a:srgbClr val="1F497D"/>
          </a:solidFill>
          <a:latin typeface="+mj-lt"/>
          <a:ea typeface="+mj-ea"/>
          <a:cs typeface="+mj-cs"/>
        </a:defRPr>
      </a:lvl1pPr>
      <a:lvl2pPr algn="ctr" rtl="0" eaLnBrk="1" fontAlgn="base" hangingPunct="1">
        <a:spcBef>
          <a:spcPct val="0"/>
        </a:spcBef>
        <a:spcAft>
          <a:spcPct val="0"/>
        </a:spcAft>
        <a:defRPr sz="3000">
          <a:solidFill>
            <a:srgbClr val="1F497D"/>
          </a:solidFill>
          <a:latin typeface="Calibri" pitchFamily="34" charset="0"/>
        </a:defRPr>
      </a:lvl2pPr>
      <a:lvl3pPr algn="ctr" rtl="0" eaLnBrk="1" fontAlgn="base" hangingPunct="1">
        <a:spcBef>
          <a:spcPct val="0"/>
        </a:spcBef>
        <a:spcAft>
          <a:spcPct val="0"/>
        </a:spcAft>
        <a:defRPr sz="3000">
          <a:solidFill>
            <a:srgbClr val="1F497D"/>
          </a:solidFill>
          <a:latin typeface="Calibri" pitchFamily="34" charset="0"/>
        </a:defRPr>
      </a:lvl3pPr>
      <a:lvl4pPr algn="ctr" rtl="0" eaLnBrk="1" fontAlgn="base" hangingPunct="1">
        <a:spcBef>
          <a:spcPct val="0"/>
        </a:spcBef>
        <a:spcAft>
          <a:spcPct val="0"/>
        </a:spcAft>
        <a:defRPr sz="3000">
          <a:solidFill>
            <a:srgbClr val="1F497D"/>
          </a:solidFill>
          <a:latin typeface="Calibri" pitchFamily="34" charset="0"/>
        </a:defRPr>
      </a:lvl4pPr>
      <a:lvl5pPr algn="ctr" rtl="0" eaLnBrk="1" fontAlgn="base" hangingPunct="1">
        <a:spcBef>
          <a:spcPct val="0"/>
        </a:spcBef>
        <a:spcAft>
          <a:spcPct val="0"/>
        </a:spcAft>
        <a:defRPr sz="3000">
          <a:solidFill>
            <a:srgbClr val="1F497D"/>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025"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65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65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6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F7CF09">
                <a:lumMod val="73000"/>
                <a:lumOff val="27000"/>
                <a:alpha val="16000"/>
              </a:srgbClr>
            </a:gs>
            <a:gs pos="100000">
              <a:srgbClr val="92D050">
                <a:alpha val="50000"/>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274638"/>
            <a:ext cx="10464800" cy="7921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7600" y="1295400"/>
            <a:ext cx="10058400" cy="4419600"/>
          </a:xfrm>
          <a:prstGeom prst="rect">
            <a:avLst/>
          </a:prstGeom>
        </p:spPr>
        <p:txBody>
          <a:bodyPr vert="horz" lIns="91440" tIns="45720" rIns="91440" bIns="45720" rtlCol="0">
            <a:normAutofit/>
          </a:bodyPr>
          <a:lstStyle/>
          <a:p>
            <a:pPr lvl="0"/>
            <a:r>
              <a:rPr lang="en-US"/>
              <a:t>Click to edit Master text </a:t>
            </a:r>
            <a:r>
              <a:rPr lang="en-US" err="1"/>
              <a:t>stylesjöalkaösdkfjöasdkjföasdkfjöasdkfjasödkfjasödfj</a:t>
            </a:r>
            <a:endParaRPr lang="en-US"/>
          </a:p>
          <a:p>
            <a:pPr lvl="0"/>
            <a:r>
              <a:rPr lang="de-DE"/>
              <a:t>öaskldjföaskjd</a:t>
            </a:r>
            <a:endParaRPr lang="en-US"/>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2C7E5-C487-483E-A15B-7232CD76B3C1}" type="datetime1">
              <a:rPr lang="en-US" smtClean="0"/>
              <a:pPr/>
              <a:t>2/10/2019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6BFE-BCB3-4490-B361-92EBA2B1DDEA}" type="slidenum">
              <a:rPr lang="en-US" smtClean="0"/>
              <a:pPr/>
              <a:t>‹#›</a:t>
            </a:fld>
            <a:endParaRPr lang="en-US"/>
          </a:p>
        </p:txBody>
      </p:sp>
      <p:pic>
        <p:nvPicPr>
          <p:cNvPr id="8" name="Picture 2"/>
          <p:cNvPicPr>
            <a:picLocks noChangeAspect="1" noChangeArrowheads="1"/>
          </p:cNvPicPr>
          <p:nvPr userDrawn="1"/>
        </p:nvPicPr>
        <p:blipFill>
          <a:blip r:embed="rId9" cstate="screen"/>
          <a:srcRect/>
          <a:stretch>
            <a:fillRect/>
          </a:stretch>
        </p:blipFill>
        <p:spPr bwMode="auto">
          <a:xfrm>
            <a:off x="0" y="5611814"/>
            <a:ext cx="12192000" cy="1246187"/>
          </a:xfrm>
          <a:prstGeom prst="rect">
            <a:avLst/>
          </a:prstGeom>
          <a:noFill/>
          <a:ln w="9525">
            <a:noFill/>
            <a:miter lim="800000"/>
            <a:headEnd/>
            <a:tailEnd/>
          </a:ln>
        </p:spPr>
      </p:pic>
    </p:spTree>
    <p:extLst>
      <p:ext uri="{BB962C8B-B14F-4D97-AF65-F5344CB8AC3E}">
        <p14:creationId xmlns:p14="http://schemas.microsoft.com/office/powerpoint/2010/main" val="3570922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ftr="0" dt="0"/>
  <p:txStyles>
    <p:titleStyle>
      <a:lvl1pPr algn="ctr" defTabSz="914400" rtl="0" eaLnBrk="1" latinLnBrk="0" hangingPunct="1">
        <a:spcBef>
          <a:spcPct val="0"/>
        </a:spcBef>
        <a:buNone/>
        <a:defRPr lang="en-US" sz="3200" kern="1200" dirty="0" smtClean="0">
          <a:solidFill>
            <a:schemeClr val="tx1"/>
          </a:solidFill>
          <a:effectLst>
            <a:outerShdw blurRad="38100" dist="38100" dir="2700000" algn="tl">
              <a:srgbClr val="000000">
                <a:alpha val="43137"/>
              </a:srgb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F7CF09">
                <a:lumMod val="73000"/>
                <a:lumOff val="27000"/>
                <a:alpha val="16000"/>
              </a:srgbClr>
            </a:gs>
            <a:gs pos="100000">
              <a:srgbClr val="92D050">
                <a:alpha val="50000"/>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274638"/>
            <a:ext cx="10464800" cy="7921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7600" y="1295400"/>
            <a:ext cx="10058400" cy="4419600"/>
          </a:xfrm>
          <a:prstGeom prst="rect">
            <a:avLst/>
          </a:prstGeom>
        </p:spPr>
        <p:txBody>
          <a:bodyPr vert="horz" lIns="91440" tIns="45720" rIns="91440" bIns="45720" rtlCol="0">
            <a:normAutofit/>
          </a:bodyPr>
          <a:lstStyle/>
          <a:p>
            <a:pPr lvl="0"/>
            <a:r>
              <a:rPr lang="en-US"/>
              <a:t>Click to edit Master text </a:t>
            </a:r>
            <a:r>
              <a:rPr lang="en-US" err="1"/>
              <a:t>stylesjöalkaösdkfjöasdkjföasdkfjöasdkfjasödkfjasödfj</a:t>
            </a:r>
            <a:endParaRPr lang="en-US"/>
          </a:p>
          <a:p>
            <a:pPr lvl="0"/>
            <a:r>
              <a:rPr lang="de-DE"/>
              <a:t>öaskldjföaskjd</a:t>
            </a:r>
            <a:endParaRPr lang="en-US"/>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2C7E5-C487-483E-A15B-7232CD76B3C1}" type="datetime1">
              <a:rPr lang="en-US" smtClean="0"/>
              <a:pPr/>
              <a:t>2/10/2019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6BFE-BCB3-4490-B361-92EBA2B1DDEA}" type="slidenum">
              <a:rPr lang="en-US" smtClean="0"/>
              <a:pPr/>
              <a:t>‹#›</a:t>
            </a:fld>
            <a:endParaRPr lang="en-US"/>
          </a:p>
        </p:txBody>
      </p:sp>
      <p:pic>
        <p:nvPicPr>
          <p:cNvPr id="8" name="Picture 2"/>
          <p:cNvPicPr>
            <a:picLocks noChangeAspect="1" noChangeArrowheads="1"/>
          </p:cNvPicPr>
          <p:nvPr userDrawn="1"/>
        </p:nvPicPr>
        <p:blipFill>
          <a:blip r:embed="rId9" cstate="screen"/>
          <a:srcRect/>
          <a:stretch>
            <a:fillRect/>
          </a:stretch>
        </p:blipFill>
        <p:spPr bwMode="auto">
          <a:xfrm>
            <a:off x="0" y="5611814"/>
            <a:ext cx="12192000" cy="1246187"/>
          </a:xfrm>
          <a:prstGeom prst="rect">
            <a:avLst/>
          </a:prstGeom>
          <a:noFill/>
          <a:ln w="9525">
            <a:noFill/>
            <a:miter lim="800000"/>
            <a:headEnd/>
            <a:tailEnd/>
          </a:ln>
        </p:spPr>
      </p:pic>
    </p:spTree>
    <p:extLst>
      <p:ext uri="{BB962C8B-B14F-4D97-AF65-F5344CB8AC3E}">
        <p14:creationId xmlns:p14="http://schemas.microsoft.com/office/powerpoint/2010/main" val="30686945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lvl1pPr algn="ctr" defTabSz="914400" rtl="0" eaLnBrk="1" latinLnBrk="0" hangingPunct="1">
        <a:spcBef>
          <a:spcPct val="0"/>
        </a:spcBef>
        <a:buNone/>
        <a:defRPr lang="en-US" sz="3200" kern="1200" dirty="0" smtClean="0">
          <a:solidFill>
            <a:schemeClr val="tx1"/>
          </a:solidFill>
          <a:effectLst>
            <a:outerShdw blurRad="38100" dist="38100" dir="2700000" algn="tl">
              <a:srgbClr val="000000">
                <a:alpha val="43137"/>
              </a:srgb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gif"/><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hyperlink" Target="https://www.thegef.org/sites/default/files/council-meeting-documents/GEF-7%20Programming%20Directions%20-%20GEF_R.7_19.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0F3480-4C22-451A-A824-85EB72494FD4}"/>
              </a:ext>
            </a:extLst>
          </p:cNvPr>
          <p:cNvSpPr>
            <a:spLocks noGrp="1"/>
          </p:cNvSpPr>
          <p:nvPr>
            <p:ph type="sldNum" sz="quarter" idx="4294967295"/>
          </p:nvPr>
        </p:nvSpPr>
        <p:spPr>
          <a:xfrm>
            <a:off x="9347200" y="6356350"/>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86BFE-BCB3-4490-B361-92EBA2B1DDE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ED002B41-2C5D-49A3-9431-69D6599A72B2}"/>
              </a:ext>
            </a:extLst>
          </p:cNvPr>
          <p:cNvSpPr>
            <a:spLocks noGrp="1"/>
          </p:cNvSpPr>
          <p:nvPr>
            <p:ph type="ctrTitle" idx="4294967295"/>
          </p:nvPr>
        </p:nvSpPr>
        <p:spPr>
          <a:xfrm>
            <a:off x="356260" y="382338"/>
            <a:ext cx="7184571" cy="3500893"/>
          </a:xfrm>
          <a:ln w="25400">
            <a:solidFill>
              <a:schemeClr val="tx1"/>
            </a:solidFill>
          </a:ln>
        </p:spPr>
        <p:txBody>
          <a:bodyPr>
            <a:normAutofit/>
          </a:bodyPr>
          <a:lstStyle/>
          <a:p>
            <a:r>
              <a:rPr lang="en-US" sz="4000" dirty="0">
                <a:solidFill>
                  <a:schemeClr val="tx1"/>
                </a:solidFill>
              </a:rPr>
              <a:t>GEF-7 Programming Directions Overview</a:t>
            </a:r>
            <a:br>
              <a:rPr lang="en-US" sz="3200" dirty="0">
                <a:solidFill>
                  <a:schemeClr val="tx1"/>
                </a:solidFill>
              </a:rPr>
            </a:br>
            <a:br>
              <a:rPr lang="en-US" sz="3200" dirty="0">
                <a:solidFill>
                  <a:schemeClr val="tx1"/>
                </a:solidFill>
              </a:rPr>
            </a:br>
            <a:r>
              <a:rPr lang="en-US" sz="2200" i="1" dirty="0">
                <a:solidFill>
                  <a:schemeClr val="tx1"/>
                </a:solidFill>
              </a:rPr>
              <a:t>Kigali, Rwanda, 12 February 2019</a:t>
            </a:r>
          </a:p>
        </p:txBody>
      </p:sp>
      <p:sp>
        <p:nvSpPr>
          <p:cNvPr id="3" name="Rectangle 2">
            <a:extLst>
              <a:ext uri="{FF2B5EF4-FFF2-40B4-BE49-F238E27FC236}">
                <a16:creationId xmlns:a16="http://schemas.microsoft.com/office/drawing/2014/main" id="{21754804-1647-4D8F-9A5A-10A986EBEB32}"/>
              </a:ext>
            </a:extLst>
          </p:cNvPr>
          <p:cNvSpPr/>
          <p:nvPr/>
        </p:nvSpPr>
        <p:spPr>
          <a:xfrm>
            <a:off x="356260" y="4685253"/>
            <a:ext cx="6096000" cy="769441"/>
          </a:xfrm>
          <a:prstGeom prst="rect">
            <a:avLst/>
          </a:prstGeom>
        </p:spPr>
        <p:txBody>
          <a:bodyPr>
            <a:spAutoFit/>
          </a:bodyPr>
          <a:lstStyle/>
          <a:p>
            <a:r>
              <a:rPr lang="en-US" sz="2200" i="1" dirty="0"/>
              <a:t>Pascal Martinez</a:t>
            </a:r>
          </a:p>
          <a:p>
            <a:r>
              <a:rPr lang="en-US" sz="2200" i="1" dirty="0"/>
              <a:t>Sr. Environmental Specialist</a:t>
            </a:r>
          </a:p>
        </p:txBody>
      </p:sp>
      <p:sp>
        <p:nvSpPr>
          <p:cNvPr id="5" name="AutoShape 2" descr="RÃ©sultat de recherche d'images pour &quot;thegef.org landscape restoration Africa free pictures&quot;">
            <a:extLst>
              <a:ext uri="{FF2B5EF4-FFF2-40B4-BE49-F238E27FC236}">
                <a16:creationId xmlns:a16="http://schemas.microsoft.com/office/drawing/2014/main" id="{11AE1198-90CD-48D8-B317-864CA642BE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103D740-7D06-4A19-A69D-478A0FB76345}"/>
              </a:ext>
            </a:extLst>
          </p:cNvPr>
          <p:cNvPicPr>
            <a:picLocks noChangeAspect="1"/>
          </p:cNvPicPr>
          <p:nvPr/>
        </p:nvPicPr>
        <p:blipFill>
          <a:blip r:embed="rId3"/>
          <a:stretch>
            <a:fillRect/>
          </a:stretch>
        </p:blipFill>
        <p:spPr>
          <a:xfrm>
            <a:off x="7885216" y="933"/>
            <a:ext cx="4306784" cy="6355417"/>
          </a:xfrm>
          <a:prstGeom prst="rect">
            <a:avLst/>
          </a:prstGeom>
          <a:effectLst/>
        </p:spPr>
      </p:pic>
    </p:spTree>
    <p:extLst>
      <p:ext uri="{BB962C8B-B14F-4D97-AF65-F5344CB8AC3E}">
        <p14:creationId xmlns:p14="http://schemas.microsoft.com/office/powerpoint/2010/main" val="48857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B313B-73B5-4EF3-8A15-A28A5E5D4E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86BFE-BCB3-4490-B361-92EBA2B1DDE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166D615E-02DC-4E75-9AAC-3B8B5326C66F}"/>
              </a:ext>
            </a:extLst>
          </p:cNvPr>
          <p:cNvSpPr txBox="1">
            <a:spLocks/>
          </p:cNvSpPr>
          <p:nvPr/>
        </p:nvSpPr>
        <p:spPr>
          <a:xfrm>
            <a:off x="0" y="3029"/>
            <a:ext cx="12192000" cy="640446"/>
          </a:xfrm>
          <a:prstGeom prst="rect">
            <a:avLst/>
          </a:prstGeom>
        </p:spPr>
        <p:txBody>
          <a:bodyPr/>
          <a:lstStyle>
            <a:lvl1pPr algn="ctr" defTabSz="914400" rtl="0" eaLnBrk="1" latinLnBrk="0" hangingPunct="1">
              <a:spcBef>
                <a:spcPct val="0"/>
              </a:spcBef>
              <a:buNone/>
              <a:defRPr lang="en-US" sz="3200" kern="1200" dirty="0" smtClean="0">
                <a:solidFill>
                  <a:schemeClr val="tx1"/>
                </a:solidFill>
                <a:effectLst>
                  <a:outerShdw blurRad="38100" dist="38100" dir="2700000" algn="tl">
                    <a:srgbClr val="000000">
                      <a:alpha val="43137"/>
                    </a:srgbClr>
                  </a:outerShdw>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The Vision: Achieve Transformational Shift – “Sustainability”</a:t>
            </a:r>
          </a:p>
        </p:txBody>
      </p:sp>
      <p:pic>
        <p:nvPicPr>
          <p:cNvPr id="4" name="Picture 3">
            <a:extLst>
              <a:ext uri="{FF2B5EF4-FFF2-40B4-BE49-F238E27FC236}">
                <a16:creationId xmlns:a16="http://schemas.microsoft.com/office/drawing/2014/main" id="{7F871C13-BEE4-4A1C-94B6-AF4E3B07C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1300400"/>
            <a:ext cx="6040374" cy="4237758"/>
          </a:xfrm>
          <a:prstGeom prst="rect">
            <a:avLst/>
          </a:prstGeom>
        </p:spPr>
      </p:pic>
      <p:pic>
        <p:nvPicPr>
          <p:cNvPr id="5" name="Picture 4">
            <a:extLst>
              <a:ext uri="{FF2B5EF4-FFF2-40B4-BE49-F238E27FC236}">
                <a16:creationId xmlns:a16="http://schemas.microsoft.com/office/drawing/2014/main" id="{924A2AC7-5519-48DF-985D-26060C418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400"/>
            <a:ext cx="6151626" cy="4237758"/>
          </a:xfrm>
          <a:prstGeom prst="rect">
            <a:avLst/>
          </a:prstGeom>
        </p:spPr>
      </p:pic>
      <p:sp>
        <p:nvSpPr>
          <p:cNvPr id="6" name="TextBox 5">
            <a:extLst>
              <a:ext uri="{FF2B5EF4-FFF2-40B4-BE49-F238E27FC236}">
                <a16:creationId xmlns:a16="http://schemas.microsoft.com/office/drawing/2014/main" id="{7A67767F-47EB-479F-AF6A-A301845E348D}"/>
              </a:ext>
            </a:extLst>
          </p:cNvPr>
          <p:cNvSpPr txBox="1"/>
          <p:nvPr/>
        </p:nvSpPr>
        <p:spPr>
          <a:xfrm>
            <a:off x="0" y="1069568"/>
            <a:ext cx="262432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Source: The Little Sustainable Landscapes Book</a:t>
            </a:r>
          </a:p>
        </p:txBody>
      </p:sp>
      <p:sp>
        <p:nvSpPr>
          <p:cNvPr id="7" name="TextBox 6">
            <a:extLst>
              <a:ext uri="{FF2B5EF4-FFF2-40B4-BE49-F238E27FC236}">
                <a16:creationId xmlns:a16="http://schemas.microsoft.com/office/drawing/2014/main" id="{66931FA6-A878-48C0-B038-17E412F59B40}"/>
              </a:ext>
            </a:extLst>
          </p:cNvPr>
          <p:cNvSpPr txBox="1"/>
          <p:nvPr/>
        </p:nvSpPr>
        <p:spPr>
          <a:xfrm>
            <a:off x="9678924" y="5699426"/>
            <a:ext cx="25130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Source: Landscapes for People, Food and Nature</a:t>
            </a:r>
          </a:p>
        </p:txBody>
      </p:sp>
      <p:grpSp>
        <p:nvGrpSpPr>
          <p:cNvPr id="13" name="Group 12">
            <a:extLst>
              <a:ext uri="{FF2B5EF4-FFF2-40B4-BE49-F238E27FC236}">
                <a16:creationId xmlns:a16="http://schemas.microsoft.com/office/drawing/2014/main" id="{C692ECCF-DA04-4DEE-B395-395DF04DC81B}"/>
              </a:ext>
            </a:extLst>
          </p:cNvPr>
          <p:cNvGrpSpPr/>
          <p:nvPr/>
        </p:nvGrpSpPr>
        <p:grpSpPr>
          <a:xfrm>
            <a:off x="0" y="1241726"/>
            <a:ext cx="6120937" cy="4237758"/>
            <a:chOff x="0" y="1300400"/>
            <a:chExt cx="6090249" cy="4237758"/>
          </a:xfrm>
        </p:grpSpPr>
        <p:cxnSp>
          <p:nvCxnSpPr>
            <p:cNvPr id="9" name="Straight Connector 8">
              <a:extLst>
                <a:ext uri="{FF2B5EF4-FFF2-40B4-BE49-F238E27FC236}">
                  <a16:creationId xmlns:a16="http://schemas.microsoft.com/office/drawing/2014/main" id="{EB107A43-964B-4D19-9E29-1692563C280A}"/>
                </a:ext>
              </a:extLst>
            </p:cNvPr>
            <p:cNvCxnSpPr/>
            <p:nvPr/>
          </p:nvCxnSpPr>
          <p:spPr>
            <a:xfrm>
              <a:off x="0" y="1300400"/>
              <a:ext cx="6090249" cy="4237758"/>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21B3243A-F01F-44E4-8030-687717B7B14E}"/>
                </a:ext>
              </a:extLst>
            </p:cNvPr>
            <p:cNvCxnSpPr>
              <a:cxnSpLocks/>
            </p:cNvCxnSpPr>
            <p:nvPr/>
          </p:nvCxnSpPr>
          <p:spPr>
            <a:xfrm flipV="1">
              <a:off x="71919" y="1452800"/>
              <a:ext cx="6018330" cy="4085358"/>
            </a:xfrm>
            <a:prstGeom prst="line">
              <a:avLst/>
            </a:prstGeom>
            <a:ln w="76200"/>
          </p:spPr>
          <p:style>
            <a:lnRef idx="3">
              <a:schemeClr val="accent2"/>
            </a:lnRef>
            <a:fillRef idx="0">
              <a:schemeClr val="accent2"/>
            </a:fillRef>
            <a:effectRef idx="2">
              <a:schemeClr val="accent2"/>
            </a:effectRef>
            <a:fontRef idx="minor">
              <a:schemeClr val="tx1"/>
            </a:fontRef>
          </p:style>
        </p:cxnSp>
      </p:grpSp>
      <p:cxnSp>
        <p:nvCxnSpPr>
          <p:cNvPr id="11" name="Straight Connector 10">
            <a:extLst>
              <a:ext uri="{FF2B5EF4-FFF2-40B4-BE49-F238E27FC236}">
                <a16:creationId xmlns:a16="http://schemas.microsoft.com/office/drawing/2014/main" id="{DCCA2B92-1074-459C-8564-E9B5185640D8}"/>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BAA074-BA41-43D1-B43E-CDA4502A3AB2}"/>
              </a:ext>
            </a:extLst>
          </p:cNvPr>
          <p:cNvSpPr txBox="1"/>
          <p:nvPr/>
        </p:nvSpPr>
        <p:spPr>
          <a:xfrm>
            <a:off x="7957365" y="3008643"/>
            <a:ext cx="23298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Sustainable</a:t>
            </a:r>
          </a:p>
        </p:txBody>
      </p:sp>
      <p:sp>
        <p:nvSpPr>
          <p:cNvPr id="12" name="TextBox 11">
            <a:extLst>
              <a:ext uri="{FF2B5EF4-FFF2-40B4-BE49-F238E27FC236}">
                <a16:creationId xmlns:a16="http://schemas.microsoft.com/office/drawing/2014/main" id="{0B4224FE-F650-4728-9AF9-F32D0ECB7E3D}"/>
              </a:ext>
            </a:extLst>
          </p:cNvPr>
          <p:cNvSpPr txBox="1"/>
          <p:nvPr/>
        </p:nvSpPr>
        <p:spPr>
          <a:xfrm>
            <a:off x="8022937" y="2314469"/>
            <a:ext cx="21123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integrated</a:t>
            </a:r>
          </a:p>
        </p:txBody>
      </p:sp>
      <p:sp>
        <p:nvSpPr>
          <p:cNvPr id="14" name="TextBox 13">
            <a:extLst>
              <a:ext uri="{FF2B5EF4-FFF2-40B4-BE49-F238E27FC236}">
                <a16:creationId xmlns:a16="http://schemas.microsoft.com/office/drawing/2014/main" id="{EBBC6190-B554-4E55-8CDD-AE237B289247}"/>
              </a:ext>
            </a:extLst>
          </p:cNvPr>
          <p:cNvSpPr txBox="1"/>
          <p:nvPr/>
        </p:nvSpPr>
        <p:spPr>
          <a:xfrm>
            <a:off x="7961066" y="3730465"/>
            <a:ext cx="22422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landscapes</a:t>
            </a:r>
          </a:p>
        </p:txBody>
      </p:sp>
      <p:sp>
        <p:nvSpPr>
          <p:cNvPr id="15" name="TextBox 14">
            <a:extLst>
              <a:ext uri="{FF2B5EF4-FFF2-40B4-BE49-F238E27FC236}">
                <a16:creationId xmlns:a16="http://schemas.microsoft.com/office/drawing/2014/main" id="{34129414-0C63-4DFF-AB0E-18B9D8B72D3C}"/>
              </a:ext>
            </a:extLst>
          </p:cNvPr>
          <p:cNvSpPr txBox="1"/>
          <p:nvPr/>
        </p:nvSpPr>
        <p:spPr>
          <a:xfrm>
            <a:off x="7570915" y="1644929"/>
            <a:ext cx="31027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Comprehensive</a:t>
            </a:r>
          </a:p>
        </p:txBody>
      </p:sp>
      <p:sp>
        <p:nvSpPr>
          <p:cNvPr id="16" name="TextBox 15">
            <a:extLst>
              <a:ext uri="{FF2B5EF4-FFF2-40B4-BE49-F238E27FC236}">
                <a16:creationId xmlns:a16="http://schemas.microsoft.com/office/drawing/2014/main" id="{AA7E4287-F0FA-46C2-8683-773C5D00CCF9}"/>
              </a:ext>
            </a:extLst>
          </p:cNvPr>
          <p:cNvSpPr txBox="1"/>
          <p:nvPr/>
        </p:nvSpPr>
        <p:spPr>
          <a:xfrm>
            <a:off x="8222054" y="4375918"/>
            <a:ext cx="18004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a:ea typeface="+mn-ea"/>
                <a:cs typeface="+mn-cs"/>
              </a:rPr>
              <a:t>Planning</a:t>
            </a:r>
          </a:p>
        </p:txBody>
      </p:sp>
    </p:spTree>
    <p:extLst>
      <p:ext uri="{BB962C8B-B14F-4D97-AF65-F5344CB8AC3E}">
        <p14:creationId xmlns:p14="http://schemas.microsoft.com/office/powerpoint/2010/main" val="409605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animEffect transition="in" filter="fade">
                                      <p:cBhvr>
                                        <p:cTn id="11" dur="500"/>
                                        <p:tgtEl>
                                          <p:spTgt spid="13"/>
                                        </p:tgtEl>
                                      </p:cBhvr>
                                    </p:animEffec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3132-B83F-48B5-9BE3-3745C27F059E}"/>
              </a:ext>
            </a:extLst>
          </p:cNvPr>
          <p:cNvSpPr>
            <a:spLocks noGrp="1"/>
          </p:cNvSpPr>
          <p:nvPr>
            <p:ph type="title"/>
          </p:nvPr>
        </p:nvSpPr>
        <p:spPr>
          <a:xfrm>
            <a:off x="0" y="-118"/>
            <a:ext cx="12191999" cy="669963"/>
          </a:xfrm>
        </p:spPr>
        <p:txBody>
          <a:bodyPr/>
          <a:lstStyle/>
          <a:p>
            <a:pPr algn="l"/>
            <a:br>
              <a:rPr lang="en-US" sz="4000" dirty="0">
                <a:solidFill>
                  <a:prstClr val="black"/>
                </a:solidFill>
              </a:rPr>
            </a:br>
            <a:r>
              <a:rPr lang="en-US" sz="4000" dirty="0">
                <a:solidFill>
                  <a:prstClr val="black"/>
                </a:solidFill>
              </a:rPr>
              <a:t>What needs to happen?</a:t>
            </a:r>
            <a:br>
              <a:rPr lang="en-US" sz="4000" dirty="0">
                <a:solidFill>
                  <a:prstClr val="black"/>
                </a:solidFill>
              </a:rPr>
            </a:br>
            <a:endParaRPr lang="en-US" sz="4000" dirty="0">
              <a:solidFill>
                <a:schemeClr val="tx1"/>
              </a:solidFill>
            </a:endParaRPr>
          </a:p>
        </p:txBody>
      </p:sp>
      <p:sp>
        <p:nvSpPr>
          <p:cNvPr id="3" name="Content Placeholder 2">
            <a:extLst>
              <a:ext uri="{FF2B5EF4-FFF2-40B4-BE49-F238E27FC236}">
                <a16:creationId xmlns:a16="http://schemas.microsoft.com/office/drawing/2014/main" id="{CD80D96E-19E4-4039-A2E6-0092007AA4D2}"/>
              </a:ext>
            </a:extLst>
          </p:cNvPr>
          <p:cNvSpPr>
            <a:spLocks noGrp="1"/>
          </p:cNvSpPr>
          <p:nvPr>
            <p:ph sz="half" idx="1"/>
          </p:nvPr>
        </p:nvSpPr>
        <p:spPr>
          <a:xfrm>
            <a:off x="116958" y="1178231"/>
            <a:ext cx="7038754" cy="3038183"/>
          </a:xfrm>
        </p:spPr>
        <p:txBody>
          <a:bodyPr>
            <a:normAutofit lnSpcReduction="10000"/>
          </a:bodyPr>
          <a:lstStyle/>
          <a:p>
            <a:r>
              <a:rPr lang="en-US" sz="2400" u="sng" dirty="0"/>
              <a:t>Develop efficient and sustainable</a:t>
            </a:r>
            <a:r>
              <a:rPr lang="en-US" sz="2400" dirty="0"/>
              <a:t> food value chains</a:t>
            </a:r>
          </a:p>
          <a:p>
            <a:endParaRPr lang="en-US" sz="2400" dirty="0"/>
          </a:p>
          <a:p>
            <a:r>
              <a:rPr lang="en-US" sz="2400" u="sng" dirty="0"/>
              <a:t>Remove deforestation</a:t>
            </a:r>
            <a:r>
              <a:rPr lang="en-US" sz="2400" b="1" dirty="0"/>
              <a:t> </a:t>
            </a:r>
            <a:r>
              <a:rPr lang="en-US" sz="2400" dirty="0"/>
              <a:t>from commodity supply chains</a:t>
            </a:r>
          </a:p>
          <a:p>
            <a:endParaRPr lang="en-US" sz="2400" dirty="0"/>
          </a:p>
          <a:p>
            <a:r>
              <a:rPr lang="en-US" sz="2400" u="sng" dirty="0"/>
              <a:t>Expand restoration</a:t>
            </a:r>
            <a:r>
              <a:rPr lang="en-US" sz="2400" b="1" dirty="0"/>
              <a:t> </a:t>
            </a:r>
            <a:r>
              <a:rPr lang="en-US" sz="2400" dirty="0"/>
              <a:t>of degraded lands</a:t>
            </a:r>
          </a:p>
          <a:p>
            <a:endParaRPr lang="en-US" sz="2400" dirty="0"/>
          </a:p>
          <a:p>
            <a:r>
              <a:rPr lang="en-US" sz="2400" dirty="0"/>
              <a:t>Provide </a:t>
            </a:r>
            <a:r>
              <a:rPr lang="en-US" sz="2400" u="sng" dirty="0"/>
              <a:t>Global Environment Benefits</a:t>
            </a:r>
          </a:p>
          <a:p>
            <a:endParaRPr lang="en-US" sz="2400" dirty="0"/>
          </a:p>
          <a:p>
            <a:endParaRPr lang="en-US" sz="2400" dirty="0"/>
          </a:p>
        </p:txBody>
      </p:sp>
      <p:pic>
        <p:nvPicPr>
          <p:cNvPr id="5" name="Content Placeholder 7" descr="File:&lt;strong&gt;Farm land&lt;/strong&gt; in Da Lat, Vietnam.JPG - Wikimedia Commons">
            <a:extLst>
              <a:ext uri="{FF2B5EF4-FFF2-40B4-BE49-F238E27FC236}">
                <a16:creationId xmlns:a16="http://schemas.microsoft.com/office/drawing/2014/main" id="{5755EFE3-69F0-4B69-ABE4-2BFECD87DF0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514917" y="1178230"/>
            <a:ext cx="4560125" cy="3038184"/>
          </a:xfrm>
        </p:spPr>
      </p:pic>
      <p:sp>
        <p:nvSpPr>
          <p:cNvPr id="4" name="Rectangle 3">
            <a:extLst>
              <a:ext uri="{FF2B5EF4-FFF2-40B4-BE49-F238E27FC236}">
                <a16:creationId xmlns:a16="http://schemas.microsoft.com/office/drawing/2014/main" id="{171C77F0-9BBE-4324-8277-E58EB2FB3B8A}"/>
              </a:ext>
            </a:extLst>
          </p:cNvPr>
          <p:cNvSpPr/>
          <p:nvPr/>
        </p:nvSpPr>
        <p:spPr>
          <a:xfrm>
            <a:off x="272973" y="4441757"/>
            <a:ext cx="111748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Underpinned by: </a:t>
            </a:r>
            <a:r>
              <a:rPr kumimoji="0" lang="en-US" sz="2400" b="1" i="0" u="none" strike="noStrike" kern="1200" cap="none" spc="0" normalizeH="0" baseline="0" noProof="0" dirty="0">
                <a:ln>
                  <a:noFill/>
                </a:ln>
                <a:solidFill>
                  <a:prstClr val="black"/>
                </a:solidFill>
                <a:effectLst/>
                <a:uLnTx/>
                <a:uFillTx/>
                <a:latin typeface="Calibri"/>
                <a:ea typeface="+mn-ea"/>
                <a:cs typeface="+mn-cs"/>
              </a:rPr>
              <a:t>Comprehensive land use planning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reconciles competing land use, considers trade-offs, and harnesses synergy.</a:t>
            </a:r>
          </a:p>
        </p:txBody>
      </p:sp>
      <p:cxnSp>
        <p:nvCxnSpPr>
          <p:cNvPr id="6" name="Straight Connector 5">
            <a:extLst>
              <a:ext uri="{FF2B5EF4-FFF2-40B4-BE49-F238E27FC236}">
                <a16:creationId xmlns:a16="http://schemas.microsoft.com/office/drawing/2014/main" id="{F4810CC2-5A5B-407B-8ECA-851C65AD9DCD}"/>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87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A66747-889F-4AA1-B565-AF917B6C27BD}"/>
              </a:ext>
            </a:extLst>
          </p:cNvPr>
          <p:cNvSpPr txBox="1">
            <a:spLocks/>
          </p:cNvSpPr>
          <p:nvPr/>
        </p:nvSpPr>
        <p:spPr>
          <a:xfrm>
            <a:off x="0" y="-1504"/>
            <a:ext cx="11582400" cy="671355"/>
          </a:xfrm>
          <a:prstGeom prst="rect">
            <a:avLst/>
          </a:prstGeom>
        </p:spPr>
        <p:txBody>
          <a:bodyPr/>
          <a:lstStyle>
            <a:lvl1pPr algn="ctr" defTabSz="914400" rtl="0" eaLnBrk="1" latinLnBrk="0" hangingPunct="1">
              <a:spcBef>
                <a:spcPct val="0"/>
              </a:spcBef>
              <a:buNone/>
              <a:defRPr lang="en-US" sz="3200" kern="1200" dirty="0" smtClean="0">
                <a:solidFill>
                  <a:schemeClr val="tx1"/>
                </a:solidFill>
                <a:effectLst>
                  <a:outerShdw blurRad="38100" dist="38100" dir="2700000" algn="tl">
                    <a:srgbClr val="000000">
                      <a:alpha val="43137"/>
                    </a:srgbClr>
                  </a:outerShdw>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The how: Supply Chain Approach</a:t>
            </a:r>
          </a:p>
        </p:txBody>
      </p:sp>
      <p:cxnSp>
        <p:nvCxnSpPr>
          <p:cNvPr id="31" name="Straight Connector 30">
            <a:extLst>
              <a:ext uri="{FF2B5EF4-FFF2-40B4-BE49-F238E27FC236}">
                <a16:creationId xmlns:a16="http://schemas.microsoft.com/office/drawing/2014/main" id="{9EFD282E-26A9-498F-BB01-B802A235DA36}"/>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3261509-B355-4496-8DB2-F12D9E3A92AA}"/>
              </a:ext>
            </a:extLst>
          </p:cNvPr>
          <p:cNvPicPr>
            <a:picLocks noChangeAspect="1"/>
          </p:cNvPicPr>
          <p:nvPr/>
        </p:nvPicPr>
        <p:blipFill>
          <a:blip r:embed="rId3"/>
          <a:stretch>
            <a:fillRect/>
          </a:stretch>
        </p:blipFill>
        <p:spPr>
          <a:xfrm>
            <a:off x="1824037" y="1352550"/>
            <a:ext cx="8543925" cy="4152900"/>
          </a:xfrm>
          <a:prstGeom prst="rect">
            <a:avLst/>
          </a:prstGeom>
        </p:spPr>
      </p:pic>
    </p:spTree>
    <p:extLst>
      <p:ext uri="{BB962C8B-B14F-4D97-AF65-F5344CB8AC3E}">
        <p14:creationId xmlns:p14="http://schemas.microsoft.com/office/powerpoint/2010/main" val="3634414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A1AC26-1BED-42AC-9E17-42AF5FA453D4}"/>
              </a:ext>
            </a:extLst>
          </p:cNvPr>
          <p:cNvSpPr>
            <a:spLocks noGrp="1"/>
          </p:cNvSpPr>
          <p:nvPr>
            <p:ph type="sldNum" sz="quarter" idx="4294967295"/>
          </p:nvPr>
        </p:nvSpPr>
        <p:spPr>
          <a:xfrm>
            <a:off x="93472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86BFE-BCB3-4490-B361-92EBA2B1DDEA}"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1">
            <a:extLst>
              <a:ext uri="{FF2B5EF4-FFF2-40B4-BE49-F238E27FC236}">
                <a16:creationId xmlns:a16="http://schemas.microsoft.com/office/drawing/2014/main" id="{DBDBDC63-A76E-4C6E-87E9-8CB74133E63A}"/>
              </a:ext>
            </a:extLst>
          </p:cNvPr>
          <p:cNvSpPr txBox="1">
            <a:spLocks/>
          </p:cNvSpPr>
          <p:nvPr/>
        </p:nvSpPr>
        <p:spPr>
          <a:xfrm>
            <a:off x="1" y="3074"/>
            <a:ext cx="11111022" cy="616853"/>
          </a:xfrm>
          <a:prstGeom prst="rect">
            <a:avLst/>
          </a:prstGeom>
        </p:spPr>
        <p:txBody>
          <a:bodyPr/>
          <a:lstStyle>
            <a:lvl1pPr algn="ctr" defTabSz="914400" rtl="0" eaLnBrk="1" latinLnBrk="0" hangingPunct="1">
              <a:spcBef>
                <a:spcPct val="0"/>
              </a:spcBef>
              <a:buNone/>
              <a:defRPr lang="en-US" sz="3200" kern="1200" dirty="0" smtClean="0">
                <a:solidFill>
                  <a:schemeClr val="tx1"/>
                </a:solidFill>
                <a:effectLst>
                  <a:outerShdw blurRad="38100" dist="38100" dir="2700000" algn="tl">
                    <a:srgbClr val="000000">
                      <a:alpha val="43137"/>
                    </a:srgbClr>
                  </a:outerShdw>
                </a:effectLst>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The target: Sustainable Integrated Landscapes</a:t>
            </a:r>
          </a:p>
        </p:txBody>
      </p:sp>
      <p:sp>
        <p:nvSpPr>
          <p:cNvPr id="4" name="Content Placeholder 2">
            <a:extLst>
              <a:ext uri="{FF2B5EF4-FFF2-40B4-BE49-F238E27FC236}">
                <a16:creationId xmlns:a16="http://schemas.microsoft.com/office/drawing/2014/main" id="{A3090939-E5BA-46BB-A38D-8DDEB7DE362C}"/>
              </a:ext>
            </a:extLst>
          </p:cNvPr>
          <p:cNvSpPr txBox="1">
            <a:spLocks/>
          </p:cNvSpPr>
          <p:nvPr/>
        </p:nvSpPr>
        <p:spPr>
          <a:xfrm>
            <a:off x="581392" y="978006"/>
            <a:ext cx="5874588" cy="22571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Spatially explicit geographies </a:t>
            </a:r>
            <a:r>
              <a:rPr kumimoji="0" lang="en-US" sz="2400" b="0" i="0" u="none" strike="noStrike" kern="1200" cap="none" spc="0" normalizeH="0" baseline="0" noProof="0" dirty="0">
                <a:ln>
                  <a:noFill/>
                </a:ln>
                <a:solidFill>
                  <a:prstClr val="black"/>
                </a:solidFill>
                <a:effectLst/>
                <a:uLnTx/>
                <a:uFillTx/>
                <a:latin typeface="Calibri"/>
                <a:ea typeface="+mn-ea"/>
                <a:cs typeface="+mn-cs"/>
              </a:rPr>
              <a:t>where </a:t>
            </a:r>
            <a:r>
              <a:rPr kumimoji="0" lang="en-US" sz="2400" b="1" i="0" u="none" strike="noStrike" kern="1200" cap="none" spc="0" normalizeH="0" baseline="0" noProof="0" dirty="0">
                <a:ln>
                  <a:noFill/>
                </a:ln>
                <a:solidFill>
                  <a:prstClr val="black"/>
                </a:solidFill>
                <a:effectLst/>
                <a:uLnTx/>
                <a:uFillTx/>
                <a:latin typeface="Calibri"/>
                <a:ea typeface="+mn-ea"/>
                <a:cs typeface="+mn-cs"/>
              </a:rPr>
              <a:t>food and ecological </a:t>
            </a:r>
            <a:r>
              <a:rPr kumimoji="0" lang="en-US" sz="2400" b="0" i="0" u="none" strike="noStrike" kern="1200" cap="none" spc="0" normalizeH="0" baseline="0" noProof="0" dirty="0">
                <a:ln>
                  <a:noFill/>
                </a:ln>
                <a:solidFill>
                  <a:prstClr val="black"/>
                </a:solidFill>
                <a:effectLst/>
                <a:uLnTx/>
                <a:uFillTx/>
                <a:latin typeface="Calibri"/>
                <a:ea typeface="+mn-ea"/>
                <a:cs typeface="+mn-cs"/>
              </a:rPr>
              <a:t>systems are integrated, requiring </a:t>
            </a:r>
            <a:r>
              <a:rPr kumimoji="0" lang="en-US" sz="2400" b="1" i="0" u="none" strike="noStrike" kern="1200" cap="none" spc="0" normalizeH="0" baseline="0" noProof="0" dirty="0">
                <a:ln>
                  <a:noFill/>
                </a:ln>
                <a:solidFill>
                  <a:prstClr val="black"/>
                </a:solidFill>
                <a:effectLst/>
                <a:uLnTx/>
                <a:uFillTx/>
                <a:latin typeface="Calibri"/>
                <a:ea typeface="+mn-ea"/>
                <a:cs typeface="+mn-cs"/>
              </a:rPr>
              <a:t>implementation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at scale</a:t>
            </a:r>
            <a:r>
              <a:rPr kumimoji="0" lang="en-US" sz="2400" b="0" i="0" u="none" strike="noStrike" kern="1200" cap="none" spc="0" normalizeH="0" baseline="0" noProof="0" dirty="0">
                <a:ln>
                  <a:noFill/>
                </a:ln>
                <a:solidFill>
                  <a:prstClr val="black"/>
                </a:solidFill>
                <a:effectLst/>
                <a:uLnTx/>
                <a:uFillTx/>
                <a:latin typeface="Calibri"/>
                <a:ea typeface="+mn-ea"/>
                <a:cs typeface="+mn-cs"/>
              </a:rPr>
              <a:t> of a suite of </a:t>
            </a:r>
            <a:r>
              <a:rPr kumimoji="0" lang="en-US" sz="2400" b="1" i="0" u="none" strike="noStrike" kern="1200" cap="none" spc="0" normalizeH="0" baseline="0" noProof="0" dirty="0">
                <a:ln>
                  <a:noFill/>
                </a:ln>
                <a:solidFill>
                  <a:prstClr val="black"/>
                </a:solidFill>
                <a:effectLst/>
                <a:uLnTx/>
                <a:uFillTx/>
                <a:latin typeface="Calibri"/>
                <a:ea typeface="+mn-ea"/>
                <a:cs typeface="+mn-cs"/>
              </a:rPr>
              <a:t>related</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strategies and interventions, </a:t>
            </a:r>
            <a:r>
              <a:rPr kumimoji="0" lang="en-US" sz="2400" b="0" i="0" u="none" strike="noStrike" kern="1200" cap="none" spc="0" normalizeH="0" baseline="0" noProof="0" dirty="0">
                <a:ln>
                  <a:noFill/>
                </a:ln>
                <a:solidFill>
                  <a:prstClr val="black"/>
                </a:solidFill>
                <a:effectLst/>
                <a:uLnTx/>
                <a:uFillTx/>
                <a:latin typeface="Calibri"/>
                <a:ea typeface="+mn-ea"/>
                <a:cs typeface="+mn-cs"/>
              </a:rPr>
              <a:t>and demonstrating the following </a:t>
            </a:r>
            <a:r>
              <a:rPr kumimoji="0" lang="en-US" sz="2400" b="1" i="0" u="none" strike="noStrike" kern="1200" cap="none" spc="0" normalizeH="0" baseline="0" noProof="0" dirty="0">
                <a:ln>
                  <a:noFill/>
                </a:ln>
                <a:solidFill>
                  <a:prstClr val="black"/>
                </a:solidFill>
                <a:effectLst/>
                <a:uLnTx/>
                <a:uFillTx/>
                <a:latin typeface="Calibri"/>
                <a:ea typeface="+mn-ea"/>
                <a:cs typeface="+mn-cs"/>
              </a:rPr>
              <a:t>characteristics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E22301AE-4C7B-4760-B9A1-FAC0CB4E5179}"/>
              </a:ext>
            </a:extLst>
          </p:cNvPr>
          <p:cNvPicPr>
            <a:picLocks noChangeAspect="1"/>
          </p:cNvPicPr>
          <p:nvPr/>
        </p:nvPicPr>
        <p:blipFill>
          <a:blip r:embed="rId3"/>
          <a:stretch>
            <a:fillRect/>
          </a:stretch>
        </p:blipFill>
        <p:spPr>
          <a:xfrm>
            <a:off x="7536402" y="978006"/>
            <a:ext cx="4231200" cy="3395586"/>
          </a:xfrm>
          <a:prstGeom prst="rect">
            <a:avLst/>
          </a:prstGeom>
        </p:spPr>
      </p:pic>
      <p:sp>
        <p:nvSpPr>
          <p:cNvPr id="6" name="TextBox 5">
            <a:extLst>
              <a:ext uri="{FF2B5EF4-FFF2-40B4-BE49-F238E27FC236}">
                <a16:creationId xmlns:a16="http://schemas.microsoft.com/office/drawing/2014/main" id="{6302E55D-0006-4DC8-B0AB-78FE5CE542D1}"/>
              </a:ext>
            </a:extLst>
          </p:cNvPr>
          <p:cNvSpPr txBox="1"/>
          <p:nvPr/>
        </p:nvSpPr>
        <p:spPr>
          <a:xfrm>
            <a:off x="717655" y="2998337"/>
            <a:ext cx="5874588" cy="2450094"/>
          </a:xfrm>
          <a:prstGeom prst="rect">
            <a:avLst/>
          </a:prstGeom>
          <a:noFill/>
        </p:spPr>
        <p:txBody>
          <a:bodyPr wrap="square" rtlCol="0">
            <a:spAutoFit/>
          </a:bodyPr>
          <a:lstStyle/>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685800" algn="l"/>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Evidence of environmental threat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from commodity driven deforestation or unsustainable agricultural systems</a:t>
            </a:r>
            <a:endPar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685800" algn="l"/>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Potential for applying a comprehensive land use approach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linking production, biodiversity conservation, and restoration at scale</a:t>
            </a:r>
            <a:endPar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tab pos="685800" algn="l"/>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Willingness to work across national borders </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for supply chain needs and other market driven demands.</a:t>
            </a:r>
            <a:endPar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F9C5B96-F4AB-4057-B30F-455D82D9359B}"/>
              </a:ext>
            </a:extLst>
          </p:cNvPr>
          <p:cNvSpPr/>
          <p:nvPr/>
        </p:nvSpPr>
        <p:spPr>
          <a:xfrm>
            <a:off x="7375483" y="4487808"/>
            <a:ext cx="433046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Focus on </a:t>
            </a:r>
            <a:r>
              <a:rPr kumimoji="0" lang="en-US" sz="1800" b="1" i="0" u="none" strike="noStrike" kern="1200" cap="none" spc="0" normalizeH="0" baseline="0" noProof="0" dirty="0">
                <a:ln>
                  <a:noFill/>
                </a:ln>
                <a:solidFill>
                  <a:prstClr val="black"/>
                </a:solidFill>
                <a:effectLst/>
                <a:uLnTx/>
                <a:uFillTx/>
                <a:latin typeface="Calibri"/>
                <a:ea typeface="+mn-ea"/>
                <a:cs typeface="+mn-cs"/>
              </a:rPr>
              <a:t>Comprehensive Land Use Planning</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 balance demands for increased food production with potential for harnessing ecosystem services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Improve targeting of landscapes for delivering integrated solutions at scale</a:t>
            </a:r>
          </a:p>
        </p:txBody>
      </p:sp>
      <p:cxnSp>
        <p:nvCxnSpPr>
          <p:cNvPr id="9" name="Straight Connector 8">
            <a:extLst>
              <a:ext uri="{FF2B5EF4-FFF2-40B4-BE49-F238E27FC236}">
                <a16:creationId xmlns:a16="http://schemas.microsoft.com/office/drawing/2014/main" id="{BCF1616C-C0BA-4060-81F5-ADA7D5F1FEED}"/>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80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E0B7-39F4-4012-84FC-D49101684EF8}"/>
              </a:ext>
            </a:extLst>
          </p:cNvPr>
          <p:cNvSpPr>
            <a:spLocks noGrp="1"/>
          </p:cNvSpPr>
          <p:nvPr>
            <p:ph type="title"/>
          </p:nvPr>
        </p:nvSpPr>
        <p:spPr>
          <a:xfrm>
            <a:off x="0" y="3539"/>
            <a:ext cx="12192000" cy="623782"/>
          </a:xfrm>
        </p:spPr>
        <p:txBody>
          <a:bodyPr>
            <a:noAutofit/>
          </a:bodyPr>
          <a:lstStyle/>
          <a:p>
            <a:pPr algn="l"/>
            <a:r>
              <a:rPr lang="en-US" sz="4000" dirty="0">
                <a:solidFill>
                  <a:schemeClr val="tx1"/>
                </a:solidFill>
                <a:effectLst/>
                <a:latin typeface="+mn-lt"/>
                <a:cs typeface="Arial" panose="020B0604020202020204" pitchFamily="34" charset="0"/>
              </a:rPr>
              <a:t>The Entry Points for Countries </a:t>
            </a:r>
          </a:p>
        </p:txBody>
      </p:sp>
      <p:sp>
        <p:nvSpPr>
          <p:cNvPr id="3" name="Content Placeholder 2">
            <a:extLst>
              <a:ext uri="{FF2B5EF4-FFF2-40B4-BE49-F238E27FC236}">
                <a16:creationId xmlns:a16="http://schemas.microsoft.com/office/drawing/2014/main" id="{8FFFB497-D5A5-400B-9ACD-B7E466BD9C9B}"/>
              </a:ext>
            </a:extLst>
          </p:cNvPr>
          <p:cNvSpPr>
            <a:spLocks noGrp="1"/>
          </p:cNvSpPr>
          <p:nvPr>
            <p:ph idx="4294967295"/>
          </p:nvPr>
        </p:nvSpPr>
        <p:spPr>
          <a:xfrm>
            <a:off x="728663" y="873125"/>
            <a:ext cx="11463337" cy="4886325"/>
          </a:xfrm>
        </p:spPr>
        <p:txBody>
          <a:bodyPr>
            <a:noAutofit/>
          </a:bodyPr>
          <a:lstStyle/>
          <a:p>
            <a:r>
              <a:rPr lang="en-US" sz="1800" b="1" dirty="0">
                <a:latin typeface="Arial" panose="020B0604020202020204" pitchFamily="34" charset="0"/>
                <a:cs typeface="Arial" panose="020B0604020202020204" pitchFamily="34" charset="0"/>
              </a:rPr>
              <a:t>Globally important tropical forest country and major producer of a global commodity </a:t>
            </a:r>
            <a:r>
              <a:rPr lang="en-US" sz="1800" dirty="0">
                <a:latin typeface="Arial" panose="020B0604020202020204" pitchFamily="34" charset="0"/>
                <a:cs typeface="Arial" panose="020B0604020202020204" pitchFamily="34" charset="0"/>
              </a:rPr>
              <a:t>(i.e. oil palm, beef, soy, coffee, and cocoa) + </a:t>
            </a:r>
            <a:r>
              <a:rPr lang="en-US" sz="1800" u="sng" dirty="0">
                <a:latin typeface="Arial" panose="020B0604020202020204" pitchFamily="34" charset="0"/>
                <a:cs typeface="Arial" panose="020B0604020202020204" pitchFamily="34" charset="0"/>
              </a:rPr>
              <a:t>Commitment </a:t>
            </a:r>
            <a:r>
              <a:rPr lang="en-US" sz="1800" dirty="0">
                <a:latin typeface="Arial" panose="020B0604020202020204" pitchFamily="34" charset="0"/>
                <a:cs typeface="Arial" panose="020B0604020202020204" pitchFamily="34" charset="0"/>
              </a:rPr>
              <a:t>to taking deforestation out of the supply chain, restore degraded lands, protect high value BD and CS forests</a:t>
            </a:r>
          </a:p>
          <a:p>
            <a:pPr marL="0" indent="0">
              <a:buNone/>
            </a:pPr>
            <a:r>
              <a:rPr lang="en-US" sz="1800" b="1" dirty="0">
                <a:solidFill>
                  <a:srgbClr val="FF0000"/>
                </a:solidFill>
                <a:latin typeface="Arial" panose="020B0604020202020204" pitchFamily="34" charset="0"/>
                <a:cs typeface="Arial" panose="020B0604020202020204" pitchFamily="34" charset="0"/>
              </a:rPr>
              <a:t>OR</a:t>
            </a:r>
          </a:p>
          <a:p>
            <a:r>
              <a:rPr lang="en-US" sz="1800" b="1" dirty="0">
                <a:latin typeface="Arial" panose="020B0604020202020204" pitchFamily="34" charset="0"/>
                <a:cs typeface="Arial" panose="020B0604020202020204" pitchFamily="34" charset="0"/>
              </a:rPr>
              <a:t>Globally important food crop (e.g. rice, wheat, maize, etc.) or livestock production systems </a:t>
            </a: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Commitment </a:t>
            </a:r>
            <a:r>
              <a:rPr lang="en-US" sz="1800" dirty="0">
                <a:latin typeface="Arial" panose="020B0604020202020204" pitchFamily="34" charset="0"/>
                <a:cs typeface="Arial" panose="020B0604020202020204" pitchFamily="34" charset="0"/>
              </a:rPr>
              <a:t>to increase the sustainability, efficiency and effectiveness in the food system, restore degraded lands for production and halt encroachment into intact ecosystems</a:t>
            </a:r>
          </a:p>
          <a:p>
            <a:pPr marL="0" indent="0">
              <a:buNone/>
            </a:pPr>
            <a:r>
              <a:rPr lang="en-US" sz="1800" b="1" dirty="0">
                <a:solidFill>
                  <a:srgbClr val="FF0000"/>
                </a:solidFill>
                <a:latin typeface="Arial" panose="020B0604020202020204" pitchFamily="34" charset="0"/>
                <a:cs typeface="Arial" panose="020B0604020202020204" pitchFamily="34" charset="0"/>
              </a:rPr>
              <a:t>PLUS</a:t>
            </a:r>
          </a:p>
          <a:p>
            <a:r>
              <a:rPr lang="en-US" sz="1800" u="sng" dirty="0">
                <a:latin typeface="Arial" panose="020B0604020202020204" pitchFamily="34" charset="0"/>
                <a:cs typeface="Arial" panose="020B0604020202020204" pitchFamily="34" charset="0"/>
              </a:rPr>
              <a:t>The agriculture and/or food sector identified by the country </a:t>
            </a:r>
            <a:r>
              <a:rPr lang="en-US" sz="1800" dirty="0">
                <a:latin typeface="Arial" panose="020B0604020202020204" pitchFamily="34" charset="0"/>
                <a:cs typeface="Arial" panose="020B0604020202020204" pitchFamily="34" charset="0"/>
              </a:rPr>
              <a:t>as a major target for delivering global environmental benefits linked to the MEAs that GEF serves (for CCM, BD, SLM and C&amp;W)</a:t>
            </a:r>
          </a:p>
          <a:p>
            <a:r>
              <a:rPr lang="en-US" sz="1800" u="sng" dirty="0">
                <a:latin typeface="Arial" panose="020B0604020202020204" pitchFamily="34" charset="0"/>
                <a:cs typeface="Arial" panose="020B0604020202020204" pitchFamily="34" charset="0"/>
              </a:rPr>
              <a:t>The country has established targets for landscape restoration</a:t>
            </a:r>
            <a:r>
              <a:rPr lang="en-US" sz="1800" dirty="0">
                <a:latin typeface="Arial" panose="020B0604020202020204" pitchFamily="34" charset="0"/>
                <a:cs typeface="Arial" panose="020B0604020202020204" pitchFamily="34" charset="0"/>
              </a:rPr>
              <a:t>, including commitments under an existing global initiatives (Bonn Challenge, AFR100, 20X20, etc.)</a:t>
            </a:r>
          </a:p>
          <a:p>
            <a:r>
              <a:rPr lang="en-US" sz="1800" u="sng" dirty="0">
                <a:latin typeface="Arial" panose="020B0604020202020204" pitchFamily="34" charset="0"/>
                <a:cs typeface="Arial" panose="020B0604020202020204" pitchFamily="34" charset="0"/>
              </a:rPr>
              <a:t>Countries demonstrate alignment or consistency with relevant platforms </a:t>
            </a:r>
            <a:r>
              <a:rPr lang="en-US" sz="1800" dirty="0">
                <a:latin typeface="Arial" panose="020B0604020202020204" pitchFamily="34" charset="0"/>
                <a:cs typeface="Arial" panose="020B0604020202020204" pitchFamily="34" charset="0"/>
              </a:rPr>
              <a:t>focused on addressing long-term sustainability of the agricultural commodities and food crops (such as the Tropical Forest Alliance, the Consumer Goods Forum, and the Good Growth Partnership)</a:t>
            </a:r>
          </a:p>
          <a:p>
            <a:pPr marL="0" indent="0">
              <a:buNone/>
            </a:pPr>
            <a:endParaRPr lang="en-US" sz="18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5A983C31-5C78-4E88-BE56-894CF4EF349A}"/>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0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C80B-13F7-4C24-9B32-6B889B8E6F80}"/>
              </a:ext>
            </a:extLst>
          </p:cNvPr>
          <p:cNvSpPr>
            <a:spLocks noGrp="1"/>
          </p:cNvSpPr>
          <p:nvPr>
            <p:ph type="title"/>
          </p:nvPr>
        </p:nvSpPr>
        <p:spPr>
          <a:xfrm>
            <a:off x="0" y="3538"/>
            <a:ext cx="12192000" cy="666305"/>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sz="4000" dirty="0">
                <a:solidFill>
                  <a:schemeClr val="tx1"/>
                </a:solidFill>
              </a:rPr>
              <a:t>Ensuring Diversified Country Portfolio</a:t>
            </a:r>
          </a:p>
        </p:txBody>
      </p:sp>
      <p:sp>
        <p:nvSpPr>
          <p:cNvPr id="3" name="Content Placeholder 2">
            <a:extLst>
              <a:ext uri="{FF2B5EF4-FFF2-40B4-BE49-F238E27FC236}">
                <a16:creationId xmlns:a16="http://schemas.microsoft.com/office/drawing/2014/main" id="{31F175D8-6BE8-4D5F-A36B-01BE9742A2D9}"/>
              </a:ext>
            </a:extLst>
          </p:cNvPr>
          <p:cNvSpPr>
            <a:spLocks noGrp="1"/>
          </p:cNvSpPr>
          <p:nvPr>
            <p:ph idx="4294967295"/>
          </p:nvPr>
        </p:nvSpPr>
        <p:spPr>
          <a:xfrm>
            <a:off x="889591" y="1350963"/>
            <a:ext cx="10058400" cy="4343400"/>
          </a:xfrm>
        </p:spPr>
        <p:txBody>
          <a:bodyPr>
            <a:normAutofit/>
          </a:bodyPr>
          <a:lstStyle/>
          <a:p>
            <a:pPr marL="514350" indent="-514350">
              <a:buFont typeface="+mj-lt"/>
              <a:buAutoNum type="arabicPeriod"/>
            </a:pPr>
            <a:r>
              <a:rPr lang="en-US" sz="2400" u="sng" dirty="0">
                <a:cs typeface="Calibri" panose="020F0502020204030204" pitchFamily="34" charset="0"/>
              </a:rPr>
              <a:t>Commodity p</a:t>
            </a:r>
            <a:r>
              <a:rPr lang="en-US" sz="2400" u="sng" dirty="0">
                <a:latin typeface="+mn-lt"/>
                <a:cs typeface="Calibri" panose="020F0502020204030204" pitchFamily="34" charset="0"/>
              </a:rPr>
              <a:t>roduction landscapes </a:t>
            </a:r>
            <a:r>
              <a:rPr lang="en-US" sz="2400" dirty="0">
                <a:latin typeface="+mn-lt"/>
                <a:cs typeface="Calibri" panose="020F0502020204030204" pitchFamily="34" charset="0"/>
              </a:rPr>
              <a:t>that remain critical for GEBs but where remaining forests are threatened by expansion of commercial production </a:t>
            </a:r>
          </a:p>
          <a:p>
            <a:pPr marL="514350" indent="-514350">
              <a:spcBef>
                <a:spcPts val="1200"/>
              </a:spcBef>
              <a:buFont typeface="+mj-lt"/>
              <a:buAutoNum type="arabicPeriod"/>
            </a:pPr>
            <a:r>
              <a:rPr lang="en-US" sz="2400" u="sng" dirty="0">
                <a:cs typeface="Calibri" panose="020F0502020204030204" pitchFamily="34" charset="0"/>
              </a:rPr>
              <a:t>Globally important food crops or livestock landscapes </a:t>
            </a:r>
            <a:r>
              <a:rPr lang="en-US" sz="2400" dirty="0">
                <a:latin typeface="+mn-lt"/>
                <a:cs typeface="Calibri" panose="020F0502020204030204" pitchFamily="34" charset="0"/>
              </a:rPr>
              <a:t>where production creates high intensity negative externalities  </a:t>
            </a:r>
          </a:p>
          <a:p>
            <a:pPr marL="514350" indent="-514350">
              <a:spcBef>
                <a:spcPts val="1200"/>
              </a:spcBef>
              <a:buFont typeface="+mj-lt"/>
              <a:buAutoNum type="arabicPeriod"/>
            </a:pPr>
            <a:r>
              <a:rPr lang="en-US" sz="2400" u="sng" dirty="0">
                <a:latin typeface="+mn-lt"/>
                <a:cs typeface="Calibri" panose="020F0502020204030204" pitchFamily="34" charset="0"/>
              </a:rPr>
              <a:t>“Frontier” landscapes </a:t>
            </a:r>
            <a:r>
              <a:rPr lang="en-US" sz="2400" dirty="0">
                <a:latin typeface="+mn-lt"/>
                <a:cs typeface="Calibri" panose="020F0502020204030204" pitchFamily="34" charset="0"/>
              </a:rPr>
              <a:t>where opportunity exists to preempt expansion and get ahead </a:t>
            </a:r>
            <a:r>
              <a:rPr lang="en-US" sz="2400" dirty="0">
                <a:cs typeface="Calibri" panose="020F0502020204030204" pitchFamily="34" charset="0"/>
              </a:rPr>
              <a:t>of commercial commodity-driven forest loss </a:t>
            </a:r>
          </a:p>
          <a:p>
            <a:pPr marL="514350" indent="-514350">
              <a:spcBef>
                <a:spcPts val="1800"/>
              </a:spcBef>
              <a:buFont typeface="+mj-lt"/>
              <a:buAutoNum type="arabicPeriod"/>
            </a:pPr>
            <a:r>
              <a:rPr lang="en-US" sz="2400" u="sng" dirty="0">
                <a:cs typeface="Calibri" panose="020F0502020204030204" pitchFamily="34" charset="0"/>
              </a:rPr>
              <a:t>Highly degraded landscapes </a:t>
            </a:r>
            <a:r>
              <a:rPr lang="en-US" sz="2400" dirty="0">
                <a:cs typeface="Calibri" panose="020F0502020204030204" pitchFamily="34" charset="0"/>
              </a:rPr>
              <a:t>that are in need of restoration for the ecosystem </a:t>
            </a:r>
            <a:r>
              <a:rPr lang="en-US" sz="2400" dirty="0">
                <a:latin typeface="+mn-lt"/>
                <a:cs typeface="Calibri" panose="020F0502020204030204" pitchFamily="34" charset="0"/>
              </a:rPr>
              <a:t>services they provide to agricultural production</a:t>
            </a:r>
          </a:p>
          <a:p>
            <a:pPr>
              <a:buFont typeface="+mj-lt"/>
              <a:buAutoNum type="arabicPeriod"/>
            </a:pPr>
            <a:endParaRPr lang="en-US" sz="2400" dirty="0"/>
          </a:p>
          <a:p>
            <a:pPr>
              <a:buFont typeface="+mj-lt"/>
              <a:buAutoNum type="arabicPeriod"/>
            </a:pPr>
            <a:endParaRPr lang="en-US" sz="2400" dirty="0"/>
          </a:p>
          <a:p>
            <a:pPr>
              <a:buFont typeface="+mj-lt"/>
              <a:buAutoNum type="arabicPeriod"/>
            </a:pPr>
            <a:endParaRPr lang="en-US" sz="2400" dirty="0"/>
          </a:p>
        </p:txBody>
      </p:sp>
      <p:cxnSp>
        <p:nvCxnSpPr>
          <p:cNvPr id="4" name="Straight Connector 3">
            <a:extLst>
              <a:ext uri="{FF2B5EF4-FFF2-40B4-BE49-F238E27FC236}">
                <a16:creationId xmlns:a16="http://schemas.microsoft.com/office/drawing/2014/main" id="{B37B29B9-EBA3-4FB3-86CE-4F22CE80D23B}"/>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57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solidFill>
                  <a:schemeClr val="tx1"/>
                </a:solidFill>
              </a:rPr>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Food Systems, Land Use and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Sustainable Cities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Sustainable Forest Management</a:t>
            </a:r>
            <a:endParaRPr kumimoji="0" lang="en-US" sz="2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2C84146-F37B-4159-B6E6-8C7365AD9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764" y="3429000"/>
            <a:ext cx="3202236" cy="2401677"/>
          </a:xfrm>
          <a:prstGeom prst="rect">
            <a:avLst/>
          </a:prstGeom>
        </p:spPr>
      </p:pic>
    </p:spTree>
    <p:extLst>
      <p:ext uri="{BB962C8B-B14F-4D97-AF65-F5344CB8AC3E}">
        <p14:creationId xmlns:p14="http://schemas.microsoft.com/office/powerpoint/2010/main" val="3496446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F68B-01DE-4FF0-A8BD-1F407AF5461B}"/>
              </a:ext>
            </a:extLst>
          </p:cNvPr>
          <p:cNvSpPr>
            <a:spLocks noGrp="1"/>
          </p:cNvSpPr>
          <p:nvPr>
            <p:ph type="title"/>
          </p:nvPr>
        </p:nvSpPr>
        <p:spPr>
          <a:xfrm>
            <a:off x="0" y="0"/>
            <a:ext cx="10972800" cy="1029714"/>
          </a:xfrm>
        </p:spPr>
        <p:txBody>
          <a:bodyPr/>
          <a:lstStyle/>
          <a:p>
            <a:pPr algn="l"/>
            <a:r>
              <a:rPr lang="en-US" sz="4000" dirty="0">
                <a:solidFill>
                  <a:schemeClr val="tx1"/>
                </a:solidFill>
                <a:latin typeface="+mn-lt"/>
                <a:ea typeface="+mn-ea"/>
                <a:cs typeface="+mn-cs"/>
              </a:rPr>
              <a:t>Sustainable Cities Impact Program</a:t>
            </a:r>
          </a:p>
        </p:txBody>
      </p:sp>
      <p:sp>
        <p:nvSpPr>
          <p:cNvPr id="3" name="Content Placeholder 2">
            <a:extLst>
              <a:ext uri="{FF2B5EF4-FFF2-40B4-BE49-F238E27FC236}">
                <a16:creationId xmlns:a16="http://schemas.microsoft.com/office/drawing/2014/main" id="{EF3F7F72-0A65-46D2-98F9-C12A3C7CED50}"/>
              </a:ext>
            </a:extLst>
          </p:cNvPr>
          <p:cNvSpPr>
            <a:spLocks noGrp="1"/>
          </p:cNvSpPr>
          <p:nvPr>
            <p:ph idx="1"/>
          </p:nvPr>
        </p:nvSpPr>
        <p:spPr>
          <a:xfrm>
            <a:off x="346071" y="1029714"/>
            <a:ext cx="6225932" cy="5355915"/>
          </a:xfrm>
        </p:spPr>
        <p:txBody>
          <a:bodyPr>
            <a:normAutofit/>
          </a:bodyPr>
          <a:lstStyle/>
          <a:p>
            <a:pPr>
              <a:buFontTx/>
              <a:buChar char="-"/>
            </a:pPr>
            <a:r>
              <a:rPr lang="en-US" sz="2400" dirty="0"/>
              <a:t>Rapid and unplanned urban growth is one of the key drivers of environmental degradation. </a:t>
            </a:r>
          </a:p>
          <a:p>
            <a:pPr lvl="1">
              <a:buFontTx/>
              <a:buChar char="-"/>
            </a:pPr>
            <a:r>
              <a:rPr lang="en-US" dirty="0"/>
              <a:t>70% of global GHG emissions</a:t>
            </a:r>
          </a:p>
          <a:p>
            <a:pPr lvl="1">
              <a:buFontTx/>
              <a:buChar char="-"/>
            </a:pPr>
            <a:r>
              <a:rPr lang="en-US" dirty="0"/>
              <a:t>Direct implication on food systems</a:t>
            </a:r>
          </a:p>
          <a:p>
            <a:pPr lvl="1">
              <a:spcAft>
                <a:spcPts val="1200"/>
              </a:spcAft>
              <a:buFontTx/>
              <a:buChar char="-"/>
            </a:pPr>
            <a:r>
              <a:rPr lang="en-US" dirty="0"/>
              <a:t>Urban sprawl affecting natural infrastructure and biodiversity</a:t>
            </a:r>
          </a:p>
          <a:p>
            <a:pPr>
              <a:spcAft>
                <a:spcPts val="1200"/>
              </a:spcAft>
              <a:buFontTx/>
              <a:buChar char="-"/>
            </a:pPr>
            <a:r>
              <a:rPr lang="en-US" sz="2400" dirty="0"/>
              <a:t>Cities offer effective entry points for major investments in global environmental benefits (GEBs).</a:t>
            </a:r>
          </a:p>
          <a:p>
            <a:pPr>
              <a:buFontTx/>
              <a:buChar char="-"/>
            </a:pPr>
            <a:r>
              <a:rPr lang="en-US" sz="2400" dirty="0"/>
              <a:t>They offer natural integrated systems, power of innovation and wide stakeholder base to achieve large scale GEBs. </a:t>
            </a:r>
          </a:p>
          <a:p>
            <a:pPr marL="0" indent="0">
              <a:buNone/>
            </a:pPr>
            <a:endParaRPr lang="en-US" sz="2400" dirty="0"/>
          </a:p>
        </p:txBody>
      </p:sp>
      <p:cxnSp>
        <p:nvCxnSpPr>
          <p:cNvPr id="4" name="Straight Connector 3">
            <a:extLst>
              <a:ext uri="{FF2B5EF4-FFF2-40B4-BE49-F238E27FC236}">
                <a16:creationId xmlns:a16="http://schemas.microsoft.com/office/drawing/2014/main" id="{77C5C93A-6A1E-4C98-BFB4-56852CC64F69}"/>
              </a:ext>
            </a:extLst>
          </p:cNvPr>
          <p:cNvCxnSpPr/>
          <p:nvPr/>
        </p:nvCxnSpPr>
        <p:spPr>
          <a:xfrm>
            <a:off x="0" y="780688"/>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EE2C80-417D-4CF1-BE96-2BD79AED4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257" y="1520190"/>
            <a:ext cx="5453743" cy="3817620"/>
          </a:xfrm>
          <a:prstGeom prst="rect">
            <a:avLst/>
          </a:prstGeom>
        </p:spPr>
      </p:pic>
    </p:spTree>
    <p:extLst>
      <p:ext uri="{BB962C8B-B14F-4D97-AF65-F5344CB8AC3E}">
        <p14:creationId xmlns:p14="http://schemas.microsoft.com/office/powerpoint/2010/main" val="2590551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0941"/>
            <a:ext cx="121920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GEF-7 Approach- Sustainable Cities </a:t>
            </a:r>
          </a:p>
        </p:txBody>
      </p:sp>
      <p:grpSp>
        <p:nvGrpSpPr>
          <p:cNvPr id="5" name="Group 4">
            <a:extLst>
              <a:ext uri="{FF2B5EF4-FFF2-40B4-BE49-F238E27FC236}">
                <a16:creationId xmlns:a16="http://schemas.microsoft.com/office/drawing/2014/main" id="{865B098B-DB50-4097-ABD1-90D93496B8AE}"/>
              </a:ext>
            </a:extLst>
          </p:cNvPr>
          <p:cNvGrpSpPr/>
          <p:nvPr/>
        </p:nvGrpSpPr>
        <p:grpSpPr>
          <a:xfrm>
            <a:off x="6096001" y="773246"/>
            <a:ext cx="6096000" cy="5124470"/>
            <a:chOff x="6960911" y="636585"/>
            <a:chExt cx="5231089" cy="4032610"/>
          </a:xfrm>
        </p:grpSpPr>
        <p:grpSp>
          <p:nvGrpSpPr>
            <p:cNvPr id="11" name="Group 10"/>
            <p:cNvGrpSpPr/>
            <p:nvPr/>
          </p:nvGrpSpPr>
          <p:grpSpPr>
            <a:xfrm>
              <a:off x="6960911" y="669852"/>
              <a:ext cx="3312234" cy="2048622"/>
              <a:chOff x="6736997" y="1710890"/>
              <a:chExt cx="5468108" cy="3669377"/>
            </a:xfrm>
          </p:grpSpPr>
          <p:grpSp>
            <p:nvGrpSpPr>
              <p:cNvPr id="9" name="Group 8"/>
              <p:cNvGrpSpPr/>
              <p:nvPr/>
            </p:nvGrpSpPr>
            <p:grpSpPr>
              <a:xfrm>
                <a:off x="6793133" y="1710890"/>
                <a:ext cx="5225865" cy="3669377"/>
                <a:chOff x="6793133" y="1710890"/>
                <a:chExt cx="5225865" cy="3669377"/>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3133" y="2411601"/>
                  <a:ext cx="5148187" cy="1961166"/>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2893" y="4536892"/>
                  <a:ext cx="5106104" cy="843375"/>
                </a:xfrm>
                <a:prstGeom prst="rect">
                  <a:avLst/>
                </a:prstGeom>
              </p:spPr>
            </p:pic>
            <p:sp>
              <p:nvSpPr>
                <p:cNvPr id="80" name="Rectangle 79">
                  <a:extLst>
                    <a:ext uri="{FF2B5EF4-FFF2-40B4-BE49-F238E27FC236}">
                      <a16:creationId xmlns:a16="http://schemas.microsoft.com/office/drawing/2014/main" id="{6D8B90DB-F6CF-418D-B1BE-E76B2DA0B1A0}"/>
                    </a:ext>
                  </a:extLst>
                </p:cNvPr>
                <p:cNvSpPr/>
                <p:nvPr/>
              </p:nvSpPr>
              <p:spPr>
                <a:xfrm>
                  <a:off x="6793134" y="1710890"/>
                  <a:ext cx="5225864" cy="2242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6736997" y="1924307"/>
                <a:ext cx="5468108" cy="4620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GEF 6- City-level Projects (27 cities, 11 countries)   </a:t>
                </a:r>
              </a:p>
            </p:txBody>
          </p:sp>
        </p:grpSp>
        <p:pic>
          <p:nvPicPr>
            <p:cNvPr id="13" name="Picture 12">
              <a:extLst>
                <a:ext uri="{FF2B5EF4-FFF2-40B4-BE49-F238E27FC236}">
                  <a16:creationId xmlns:a16="http://schemas.microsoft.com/office/drawing/2014/main" id="{E0B867F4-F377-4021-AF0F-53377171BD0A}"/>
                </a:ext>
              </a:extLst>
            </p:cNvPr>
            <p:cNvPicPr>
              <a:picLocks noChangeAspect="1"/>
            </p:cNvPicPr>
            <p:nvPr/>
          </p:nvPicPr>
          <p:blipFill>
            <a:blip r:embed="rId5"/>
            <a:stretch>
              <a:fillRect/>
            </a:stretch>
          </p:blipFill>
          <p:spPr>
            <a:xfrm>
              <a:off x="9219923" y="3442413"/>
              <a:ext cx="672048" cy="655248"/>
            </a:xfrm>
            <a:prstGeom prst="rect">
              <a:avLst/>
            </a:prstGeom>
          </p:spPr>
        </p:pic>
        <p:pic>
          <p:nvPicPr>
            <p:cNvPr id="14" name="Picture 13">
              <a:extLst>
                <a:ext uri="{FF2B5EF4-FFF2-40B4-BE49-F238E27FC236}">
                  <a16:creationId xmlns:a16="http://schemas.microsoft.com/office/drawing/2014/main" id="{C6AB5BA5-C951-407A-A337-C50C0B281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956" y="3477281"/>
              <a:ext cx="2084780" cy="347875"/>
            </a:xfrm>
            <a:prstGeom prst="rect">
              <a:avLst/>
            </a:prstGeom>
          </p:spPr>
        </p:pic>
        <p:pic>
          <p:nvPicPr>
            <p:cNvPr id="15" name="Picture 14">
              <a:extLst>
                <a:ext uri="{FF2B5EF4-FFF2-40B4-BE49-F238E27FC236}">
                  <a16:creationId xmlns:a16="http://schemas.microsoft.com/office/drawing/2014/main" id="{6434C110-D6C1-4DF1-910F-39EBB51EA4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4759" y="3525970"/>
              <a:ext cx="1315559" cy="460446"/>
            </a:xfrm>
            <a:prstGeom prst="rect">
              <a:avLst/>
            </a:prstGeom>
          </p:spPr>
        </p:pic>
        <p:pic>
          <p:nvPicPr>
            <p:cNvPr id="16" name="Picture 15">
              <a:extLst>
                <a:ext uri="{FF2B5EF4-FFF2-40B4-BE49-F238E27FC236}">
                  <a16:creationId xmlns:a16="http://schemas.microsoft.com/office/drawing/2014/main" id="{38D86AB3-C275-48B8-8A55-D7D8B414FA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1864" y="2703265"/>
              <a:ext cx="685800" cy="685800"/>
            </a:xfrm>
            <a:prstGeom prst="rect">
              <a:avLst/>
            </a:prstGeom>
          </p:spPr>
        </p:pic>
        <p:pic>
          <p:nvPicPr>
            <p:cNvPr id="17" name="Picture 16">
              <a:extLst>
                <a:ext uri="{FF2B5EF4-FFF2-40B4-BE49-F238E27FC236}">
                  <a16:creationId xmlns:a16="http://schemas.microsoft.com/office/drawing/2014/main" id="{B82457AE-3543-44F2-B63F-471DBD7615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153" y="4134180"/>
              <a:ext cx="1454776" cy="394868"/>
            </a:xfrm>
            <a:prstGeom prst="rect">
              <a:avLst/>
            </a:prstGeom>
          </p:spPr>
        </p:pic>
        <p:pic>
          <p:nvPicPr>
            <p:cNvPr id="18" name="Picture 17">
              <a:extLst>
                <a:ext uri="{FF2B5EF4-FFF2-40B4-BE49-F238E27FC236}">
                  <a16:creationId xmlns:a16="http://schemas.microsoft.com/office/drawing/2014/main" id="{BDB701C0-127B-44F8-9F67-DC081D01D2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3220" y="4253241"/>
              <a:ext cx="1177098" cy="207593"/>
            </a:xfrm>
            <a:prstGeom prst="rect">
              <a:avLst/>
            </a:prstGeom>
          </p:spPr>
        </p:pic>
        <p:pic>
          <p:nvPicPr>
            <p:cNvPr id="21" name="Picture 20">
              <a:extLst>
                <a:ext uri="{FF2B5EF4-FFF2-40B4-BE49-F238E27FC236}">
                  <a16:creationId xmlns:a16="http://schemas.microsoft.com/office/drawing/2014/main" id="{646669BA-82F5-4299-AFDA-80D106E3EB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9512" y="2717789"/>
              <a:ext cx="1067401" cy="626597"/>
            </a:xfrm>
            <a:prstGeom prst="rect">
              <a:avLst/>
            </a:prstGeom>
          </p:spPr>
        </p:pic>
        <p:pic>
          <p:nvPicPr>
            <p:cNvPr id="22" name="Picture 21">
              <a:extLst>
                <a:ext uri="{FF2B5EF4-FFF2-40B4-BE49-F238E27FC236}">
                  <a16:creationId xmlns:a16="http://schemas.microsoft.com/office/drawing/2014/main" id="{2D3221D7-AEB6-4FAB-B656-AED2A93B5A8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68" t="15356" r="5628" b="15979"/>
            <a:stretch/>
          </p:blipFill>
          <p:spPr>
            <a:xfrm>
              <a:off x="9929646" y="2717789"/>
              <a:ext cx="1692478" cy="624316"/>
            </a:xfrm>
            <a:prstGeom prst="rect">
              <a:avLst/>
            </a:prstGeom>
          </p:spPr>
        </p:pic>
        <p:pic>
          <p:nvPicPr>
            <p:cNvPr id="23" name="Picture 22">
              <a:extLst>
                <a:ext uri="{FF2B5EF4-FFF2-40B4-BE49-F238E27FC236}">
                  <a16:creationId xmlns:a16="http://schemas.microsoft.com/office/drawing/2014/main" id="{72658DB9-AF79-4618-A699-6D6CB36222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93808" y="4044879"/>
              <a:ext cx="1189321" cy="624316"/>
            </a:xfrm>
            <a:prstGeom prst="rect">
              <a:avLst/>
            </a:prstGeom>
          </p:spPr>
        </p:pic>
        <p:grpSp>
          <p:nvGrpSpPr>
            <p:cNvPr id="2" name="Group 1">
              <a:extLst>
                <a:ext uri="{FF2B5EF4-FFF2-40B4-BE49-F238E27FC236}">
                  <a16:creationId xmlns:a16="http://schemas.microsoft.com/office/drawing/2014/main" id="{07DCD7A9-2881-425C-814E-BEC7BBEAE330}"/>
                </a:ext>
              </a:extLst>
            </p:cNvPr>
            <p:cNvGrpSpPr/>
            <p:nvPr/>
          </p:nvGrpSpPr>
          <p:grpSpPr>
            <a:xfrm>
              <a:off x="10273145" y="636585"/>
              <a:ext cx="1918855" cy="2048621"/>
              <a:chOff x="3491344" y="1014588"/>
              <a:chExt cx="1918855" cy="2048621"/>
            </a:xfrm>
          </p:grpSpPr>
          <p:pic>
            <p:nvPicPr>
              <p:cNvPr id="25" name="Picture 24">
                <a:extLst>
                  <a:ext uri="{FF2B5EF4-FFF2-40B4-BE49-F238E27FC236}">
                    <a16:creationId xmlns:a16="http://schemas.microsoft.com/office/drawing/2014/main" id="{E850ACE2-4169-4070-8E7E-58A8AE6883C9}"/>
                  </a:ext>
                </a:extLst>
              </p:cNvPr>
              <p:cNvPicPr/>
              <p:nvPr/>
            </p:nvPicPr>
            <p:blipFill rotWithShape="1">
              <a:blip r:embed="rId14" cstate="email">
                <a:extLst>
                  <a:ext uri="{28A0092B-C50C-407E-A947-70E740481C1C}">
                    <a14:useLocalDpi xmlns:a14="http://schemas.microsoft.com/office/drawing/2010/main"/>
                  </a:ext>
                </a:extLst>
              </a:blip>
              <a:srcRect t="-1077"/>
              <a:stretch/>
            </p:blipFill>
            <p:spPr>
              <a:xfrm>
                <a:off x="3491344" y="1014588"/>
                <a:ext cx="1918855" cy="2048621"/>
              </a:xfrm>
              <a:prstGeom prst="rect">
                <a:avLst/>
              </a:prstGeom>
            </p:spPr>
          </p:pic>
          <p:pic>
            <p:nvPicPr>
              <p:cNvPr id="27" name="Picture 26">
                <a:extLst>
                  <a:ext uri="{FF2B5EF4-FFF2-40B4-BE49-F238E27FC236}">
                    <a16:creationId xmlns:a16="http://schemas.microsoft.com/office/drawing/2014/main" id="{CD1C021B-0709-4225-9020-EB1D09F6F75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91344" y="2389410"/>
                <a:ext cx="1709984" cy="673799"/>
              </a:xfrm>
              <a:prstGeom prst="rect">
                <a:avLst/>
              </a:prstGeom>
            </p:spPr>
          </p:pic>
        </p:grpSp>
      </p:grpSp>
      <p:cxnSp>
        <p:nvCxnSpPr>
          <p:cNvPr id="28" name="Straight Connector 27">
            <a:extLst>
              <a:ext uri="{FF2B5EF4-FFF2-40B4-BE49-F238E27FC236}">
                <a16:creationId xmlns:a16="http://schemas.microsoft.com/office/drawing/2014/main" id="{DFE32385-C52A-4A2C-98A0-0D51DCF2690E}"/>
              </a:ext>
            </a:extLst>
          </p:cNvPr>
          <p:cNvCxnSpPr/>
          <p:nvPr/>
        </p:nvCxnSpPr>
        <p:spPr>
          <a:xfrm>
            <a:off x="0" y="70876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1DB073-593F-4C26-AAF6-E33876CC1F83}"/>
              </a:ext>
            </a:extLst>
          </p:cNvPr>
          <p:cNvSpPr txBox="1"/>
          <p:nvPr/>
        </p:nvSpPr>
        <p:spPr>
          <a:xfrm>
            <a:off x="0" y="1030886"/>
            <a:ext cx="6322259" cy="43858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Adopt an integrated approach </a:t>
            </a:r>
            <a:r>
              <a:rPr kumimoji="0" lang="en-US" sz="2400" b="0" i="0" u="none" strike="noStrike" kern="1200" cap="none" spc="0" normalizeH="0" baseline="0" noProof="0" dirty="0">
                <a:ln>
                  <a:noFill/>
                </a:ln>
                <a:solidFill>
                  <a:prstClr val="black"/>
                </a:solidFill>
                <a:effectLst/>
                <a:uLnTx/>
                <a:uFillTx/>
                <a:latin typeface="Calibri"/>
                <a:ea typeface="+mn-ea"/>
                <a:cs typeface="+mn-cs"/>
              </a:rPr>
              <a:t>for sustainable urban development across sectors and governance levels.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Dual support provided by GEF</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Specific grant support to selected cities for integrated urban development</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Global support on decision tools, knowledge, policy, finance, etc.</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25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F6C9-2471-425C-9ECF-ED822FA8461C}"/>
              </a:ext>
            </a:extLst>
          </p:cNvPr>
          <p:cNvSpPr>
            <a:spLocks noGrp="1"/>
          </p:cNvSpPr>
          <p:nvPr>
            <p:ph type="title"/>
          </p:nvPr>
        </p:nvSpPr>
        <p:spPr>
          <a:xfrm>
            <a:off x="1" y="-2179"/>
            <a:ext cx="12192000" cy="672028"/>
          </a:xfrm>
        </p:spPr>
        <p:txBody>
          <a:bodyPr/>
          <a:lstStyle/>
          <a:p>
            <a:pPr algn="l"/>
            <a:r>
              <a:rPr lang="en-US" sz="4000" dirty="0">
                <a:solidFill>
                  <a:schemeClr val="tx1"/>
                </a:solidFill>
                <a:latin typeface="+mn-lt"/>
                <a:ea typeface="+mn-ea"/>
                <a:cs typeface="+mn-cs"/>
              </a:rPr>
              <a:t>Expectations from SC IP projects</a:t>
            </a:r>
          </a:p>
        </p:txBody>
      </p:sp>
      <p:graphicFrame>
        <p:nvGraphicFramePr>
          <p:cNvPr id="4" name="Content Placeholder 3">
            <a:extLst>
              <a:ext uri="{FF2B5EF4-FFF2-40B4-BE49-F238E27FC236}">
                <a16:creationId xmlns:a16="http://schemas.microsoft.com/office/drawing/2014/main" id="{DE1C0FAE-4550-4FA6-9BB5-B00A39D2CBF9}"/>
              </a:ext>
            </a:extLst>
          </p:cNvPr>
          <p:cNvGraphicFramePr>
            <a:graphicFrameLocks noGrp="1"/>
          </p:cNvGraphicFramePr>
          <p:nvPr>
            <p:ph idx="1"/>
            <p:extLst/>
          </p:nvPr>
        </p:nvGraphicFramePr>
        <p:xfrm>
          <a:off x="342001" y="981363"/>
          <a:ext cx="11537001" cy="4730280"/>
        </p:xfrm>
        <a:graphic>
          <a:graphicData uri="http://schemas.openxmlformats.org/drawingml/2006/table">
            <a:tbl>
              <a:tblPr firstRow="1" bandRow="1">
                <a:tableStyleId>{E8B1032C-EA38-4F05-BA0D-38AFFFC7BED3}</a:tableStyleId>
              </a:tblPr>
              <a:tblGrid>
                <a:gridCol w="2463629">
                  <a:extLst>
                    <a:ext uri="{9D8B030D-6E8A-4147-A177-3AD203B41FA5}">
                      <a16:colId xmlns:a16="http://schemas.microsoft.com/office/drawing/2014/main" val="1667579173"/>
                    </a:ext>
                  </a:extLst>
                </a:gridCol>
                <a:gridCol w="4228997">
                  <a:extLst>
                    <a:ext uri="{9D8B030D-6E8A-4147-A177-3AD203B41FA5}">
                      <a16:colId xmlns:a16="http://schemas.microsoft.com/office/drawing/2014/main" val="2740344198"/>
                    </a:ext>
                  </a:extLst>
                </a:gridCol>
                <a:gridCol w="4844375">
                  <a:extLst>
                    <a:ext uri="{9D8B030D-6E8A-4147-A177-3AD203B41FA5}">
                      <a16:colId xmlns:a16="http://schemas.microsoft.com/office/drawing/2014/main" val="1511874891"/>
                    </a:ext>
                  </a:extLst>
                </a:gridCol>
              </a:tblGrid>
              <a:tr h="493560">
                <a:tc>
                  <a:txBody>
                    <a:bodyPr/>
                    <a:lstStyle/>
                    <a:p>
                      <a:r>
                        <a:rPr lang="en-US" sz="2400" dirty="0"/>
                        <a:t>Program aspects</a:t>
                      </a:r>
                    </a:p>
                  </a:txBody>
                  <a:tcPr>
                    <a:solidFill>
                      <a:schemeClr val="bg1"/>
                    </a:solidFill>
                  </a:tcPr>
                </a:tc>
                <a:tc>
                  <a:txBody>
                    <a:bodyPr/>
                    <a:lstStyle/>
                    <a:p>
                      <a:r>
                        <a:rPr lang="en-US" sz="2400" dirty="0"/>
                        <a:t>Country Level</a:t>
                      </a:r>
                    </a:p>
                  </a:txBody>
                  <a:tcPr>
                    <a:solidFill>
                      <a:schemeClr val="bg1"/>
                    </a:solidFill>
                  </a:tcPr>
                </a:tc>
                <a:tc>
                  <a:txBody>
                    <a:bodyPr/>
                    <a:lstStyle/>
                    <a:p>
                      <a:r>
                        <a:rPr lang="en-US" sz="2400" dirty="0"/>
                        <a:t>City level</a:t>
                      </a:r>
                    </a:p>
                  </a:txBody>
                  <a:tcPr>
                    <a:solidFill>
                      <a:schemeClr val="bg1"/>
                    </a:solidFill>
                  </a:tcPr>
                </a:tc>
                <a:extLst>
                  <a:ext uri="{0D108BD9-81ED-4DB2-BD59-A6C34878D82A}">
                    <a16:rowId xmlns:a16="http://schemas.microsoft.com/office/drawing/2014/main" val="4254449269"/>
                  </a:ext>
                </a:extLst>
              </a:tr>
              <a:tr h="1210155">
                <a:tc>
                  <a:txBody>
                    <a:bodyPr/>
                    <a:lstStyle/>
                    <a:p>
                      <a:r>
                        <a:rPr lang="en-US" sz="2000" dirty="0"/>
                        <a:t>Transformational Impact</a:t>
                      </a:r>
                    </a:p>
                  </a:txBody>
                  <a:tcPr>
                    <a:solidFill>
                      <a:schemeClr val="bg1">
                        <a:alpha val="20000"/>
                      </a:schemeClr>
                    </a:solidFill>
                  </a:tcPr>
                </a:tc>
                <a:tc>
                  <a:txBody>
                    <a:bodyPr/>
                    <a:lstStyle/>
                    <a:p>
                      <a:pPr marL="285750" indent="-285750">
                        <a:buFontTx/>
                        <a:buChar char="-"/>
                      </a:pPr>
                      <a:r>
                        <a:rPr lang="en-US" sz="2000" dirty="0"/>
                        <a:t>Potential to deliver </a:t>
                      </a:r>
                      <a:r>
                        <a:rPr lang="en-US" sz="2000" u="sng" dirty="0"/>
                        <a:t>global environmental benefits </a:t>
                      </a:r>
                      <a:r>
                        <a:rPr lang="en-US" sz="2000" dirty="0"/>
                        <a:t>for the country</a:t>
                      </a:r>
                    </a:p>
                  </a:txBody>
                  <a:tcPr>
                    <a:solidFill>
                      <a:schemeClr val="bg1">
                        <a:alpha val="20000"/>
                      </a:schemeClr>
                    </a:solidFill>
                  </a:tcPr>
                </a:tc>
                <a:tc>
                  <a:txBody>
                    <a:bodyPr/>
                    <a:lstStyle/>
                    <a:p>
                      <a:pPr marL="285750" indent="-285750">
                        <a:buFontTx/>
                        <a:buChar char="-"/>
                      </a:pPr>
                      <a:r>
                        <a:rPr lang="en-US" sz="2000" dirty="0"/>
                        <a:t>Adoption of an </a:t>
                      </a:r>
                      <a:r>
                        <a:rPr lang="en-US" sz="2000" u="sng" dirty="0"/>
                        <a:t>integrated planning </a:t>
                      </a:r>
                      <a:r>
                        <a:rPr lang="en-US" sz="2000" dirty="0"/>
                        <a:t>approach for systemic change.</a:t>
                      </a:r>
                    </a:p>
                    <a:p>
                      <a:pPr marL="285750" indent="-285750">
                        <a:buFontTx/>
                        <a:buChar char="-"/>
                      </a:pPr>
                      <a:r>
                        <a:rPr lang="en-US" sz="2000" dirty="0"/>
                        <a:t>Linkage with the Global Platform on Sustainable Cities (GPSC)</a:t>
                      </a:r>
                    </a:p>
                  </a:txBody>
                  <a:tcPr>
                    <a:solidFill>
                      <a:schemeClr val="bg1">
                        <a:alpha val="20000"/>
                      </a:schemeClr>
                    </a:solidFill>
                  </a:tcPr>
                </a:tc>
                <a:extLst>
                  <a:ext uri="{0D108BD9-81ED-4DB2-BD59-A6C34878D82A}">
                    <a16:rowId xmlns:a16="http://schemas.microsoft.com/office/drawing/2014/main" val="1798858898"/>
                  </a:ext>
                </a:extLst>
              </a:tr>
              <a:tr h="1210155">
                <a:tc>
                  <a:txBody>
                    <a:bodyPr/>
                    <a:lstStyle/>
                    <a:p>
                      <a:r>
                        <a:rPr lang="en-US" sz="2000" dirty="0"/>
                        <a:t>Leveraging resources</a:t>
                      </a:r>
                    </a:p>
                  </a:txBody>
                  <a:tcPr>
                    <a:solidFill>
                      <a:schemeClr val="bg1"/>
                    </a:solidFill>
                  </a:tcPr>
                </a:tc>
                <a:tc>
                  <a:txBody>
                    <a:bodyPr/>
                    <a:lstStyle/>
                    <a:p>
                      <a:r>
                        <a:rPr lang="en-US" sz="2000" dirty="0"/>
                        <a:t>- Commitment to </a:t>
                      </a:r>
                      <a:r>
                        <a:rPr lang="en-US" sz="2000" u="sng" dirty="0"/>
                        <a:t>leverage financial resources </a:t>
                      </a:r>
                      <a:r>
                        <a:rPr lang="en-US" sz="2000" dirty="0"/>
                        <a:t>to support the city</a:t>
                      </a:r>
                    </a:p>
                  </a:txBody>
                  <a:tcPr>
                    <a:solidFill>
                      <a:schemeClr val="bg1"/>
                    </a:solidFill>
                  </a:tcPr>
                </a:tc>
                <a:tc>
                  <a:txBody>
                    <a:bodyPr/>
                    <a:lstStyle/>
                    <a:p>
                      <a:pPr marL="285750" indent="-285750">
                        <a:buFontTx/>
                        <a:buChar char="-"/>
                      </a:pPr>
                      <a:r>
                        <a:rPr lang="en-US" sz="2000" dirty="0"/>
                        <a:t>Commitment to finance specific sustainability solutions</a:t>
                      </a:r>
                    </a:p>
                    <a:p>
                      <a:pPr marL="285750" indent="-285750">
                        <a:buFontTx/>
                        <a:buChar char="-"/>
                      </a:pPr>
                      <a:r>
                        <a:rPr lang="en-US" sz="2000" dirty="0"/>
                        <a:t>Mechanisms to crowd-in more finance through </a:t>
                      </a:r>
                      <a:r>
                        <a:rPr lang="en-US" sz="2000" u="sng" dirty="0"/>
                        <a:t>private sector</a:t>
                      </a:r>
                      <a:endParaRPr lang="en-US" sz="2000" b="1" u="sng" dirty="0"/>
                    </a:p>
                  </a:txBody>
                  <a:tcPr>
                    <a:solidFill>
                      <a:schemeClr val="bg1"/>
                    </a:solidFill>
                  </a:tcPr>
                </a:tc>
                <a:extLst>
                  <a:ext uri="{0D108BD9-81ED-4DB2-BD59-A6C34878D82A}">
                    <a16:rowId xmlns:a16="http://schemas.microsoft.com/office/drawing/2014/main" val="3613260152"/>
                  </a:ext>
                </a:extLst>
              </a:tr>
              <a:tr h="1360470">
                <a:tc>
                  <a:txBody>
                    <a:bodyPr/>
                    <a:lstStyle/>
                    <a:p>
                      <a:r>
                        <a:rPr lang="en-US" sz="2000" dirty="0"/>
                        <a:t>Political Will</a:t>
                      </a:r>
                    </a:p>
                  </a:txBody>
                  <a:tcPr>
                    <a:solidFill>
                      <a:schemeClr val="bg1">
                        <a:alpha val="20000"/>
                      </a:schemeClr>
                    </a:solidFill>
                  </a:tcPr>
                </a:tc>
                <a:tc>
                  <a:txBody>
                    <a:bodyPr/>
                    <a:lstStyle/>
                    <a:p>
                      <a:pPr marL="285750" indent="-285750">
                        <a:buFontTx/>
                        <a:buChar char="-"/>
                      </a:pPr>
                      <a:r>
                        <a:rPr lang="en-US" sz="2000" u="sng" dirty="0"/>
                        <a:t>A clear political </a:t>
                      </a:r>
                      <a:r>
                        <a:rPr lang="en-US" sz="2000" dirty="0"/>
                        <a:t>will towards sustainable urban growth. </a:t>
                      </a:r>
                    </a:p>
                    <a:p>
                      <a:pPr marL="285750" indent="-285750">
                        <a:buFontTx/>
                        <a:buChar char="-"/>
                      </a:pPr>
                      <a:r>
                        <a:rPr lang="en-US" sz="2000" dirty="0"/>
                        <a:t>Political will to support cities through enabling policy environment.</a:t>
                      </a:r>
                    </a:p>
                  </a:txBody>
                  <a:tcPr>
                    <a:solidFill>
                      <a:schemeClr val="bg1">
                        <a:alpha val="20000"/>
                      </a:schemeClr>
                    </a:solidFill>
                  </a:tcPr>
                </a:tc>
                <a:tc>
                  <a:txBody>
                    <a:bodyPr/>
                    <a:lstStyle/>
                    <a:p>
                      <a:pPr marL="285750" indent="-285750">
                        <a:buFontTx/>
                        <a:buChar char="-"/>
                      </a:pPr>
                      <a:r>
                        <a:rPr lang="en-US" sz="2000" dirty="0"/>
                        <a:t>City level political commitment towards sustainability </a:t>
                      </a:r>
                    </a:p>
                    <a:p>
                      <a:pPr marL="285750" indent="-285750">
                        <a:buFontTx/>
                        <a:buChar char="-"/>
                      </a:pPr>
                      <a:r>
                        <a:rPr lang="en-US" sz="2000" u="sng" dirty="0"/>
                        <a:t>Proactive engagement </a:t>
                      </a:r>
                      <a:r>
                        <a:rPr lang="en-US" sz="2000" dirty="0"/>
                        <a:t>with global networks</a:t>
                      </a:r>
                    </a:p>
                  </a:txBody>
                  <a:tcPr>
                    <a:solidFill>
                      <a:schemeClr val="bg1">
                        <a:alpha val="20000"/>
                      </a:schemeClr>
                    </a:solidFill>
                  </a:tcPr>
                </a:tc>
                <a:extLst>
                  <a:ext uri="{0D108BD9-81ED-4DB2-BD59-A6C34878D82A}">
                    <a16:rowId xmlns:a16="http://schemas.microsoft.com/office/drawing/2014/main" val="234569962"/>
                  </a:ext>
                </a:extLst>
              </a:tr>
            </a:tbl>
          </a:graphicData>
        </a:graphic>
      </p:graphicFrame>
      <p:cxnSp>
        <p:nvCxnSpPr>
          <p:cNvPr id="5" name="Straight Connector 4">
            <a:extLst>
              <a:ext uri="{FF2B5EF4-FFF2-40B4-BE49-F238E27FC236}">
                <a16:creationId xmlns:a16="http://schemas.microsoft.com/office/drawing/2014/main" id="{77CEB522-7EBD-4505-ADA7-0CDF4AB1A2B3}"/>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6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2999246-031F-4AA6-96A2-CD36C3D258CF}"/>
              </a:ext>
            </a:extLst>
          </p:cNvPr>
          <p:cNvSpPr/>
          <p:nvPr/>
        </p:nvSpPr>
        <p:spPr>
          <a:xfrm>
            <a:off x="429394" y="2468295"/>
            <a:ext cx="2730177" cy="287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911511F-F28D-4747-ABA7-D14A677A37D6}"/>
              </a:ext>
            </a:extLst>
          </p:cNvPr>
          <p:cNvSpPr/>
          <p:nvPr/>
        </p:nvSpPr>
        <p:spPr>
          <a:xfrm>
            <a:off x="3772414" y="3127880"/>
            <a:ext cx="4592357" cy="2215566"/>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http://www.thegef.org/sites/default/files/images/FAO-logo-150x90.png">
            <a:extLst>
              <a:ext uri="{FF2B5EF4-FFF2-40B4-BE49-F238E27FC236}">
                <a16:creationId xmlns:a16="http://schemas.microsoft.com/office/drawing/2014/main" id="{3B8A4055-FC3B-446D-9C4B-2AE3F51F6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970" y="3432982"/>
            <a:ext cx="923482" cy="554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thegef.org/sites/default/files/images/EBRD-logo-150x90.png">
            <a:extLst>
              <a:ext uri="{FF2B5EF4-FFF2-40B4-BE49-F238E27FC236}">
                <a16:creationId xmlns:a16="http://schemas.microsoft.com/office/drawing/2014/main" id="{09AE7AE1-F5F6-4F48-B1E9-C1F335E52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535" y="3489795"/>
            <a:ext cx="852152" cy="5112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6" descr="http://www.thegef.org/sites/default/files/images/BOAD-logo-150x90.png">
            <a:extLst>
              <a:ext uri="{FF2B5EF4-FFF2-40B4-BE49-F238E27FC236}">
                <a16:creationId xmlns:a16="http://schemas.microsoft.com/office/drawing/2014/main" id="{AA8A9FB3-13E1-4F5F-86F2-15C4B3F95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953" y="4119838"/>
            <a:ext cx="962936" cy="5899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DA3778D-7783-41EF-8780-7BBC1D64D393}"/>
              </a:ext>
            </a:extLst>
          </p:cNvPr>
          <p:cNvSpPr txBox="1">
            <a:spLocks/>
          </p:cNvSpPr>
          <p:nvPr/>
        </p:nvSpPr>
        <p:spPr bwMode="auto">
          <a:xfrm>
            <a:off x="1" y="51984"/>
            <a:ext cx="11951000" cy="5759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000" kern="1200">
                <a:solidFill>
                  <a:srgbClr val="1F497D"/>
                </a:solidFill>
                <a:latin typeface="+mj-lt"/>
                <a:ea typeface="+mj-ea"/>
                <a:cs typeface="+mj-cs"/>
              </a:defRPr>
            </a:lvl1pPr>
            <a:lvl2pPr algn="ctr" rtl="0" eaLnBrk="1" fontAlgn="base" hangingPunct="1">
              <a:spcBef>
                <a:spcPct val="0"/>
              </a:spcBef>
              <a:spcAft>
                <a:spcPct val="0"/>
              </a:spcAft>
              <a:defRPr sz="3000">
                <a:solidFill>
                  <a:srgbClr val="1F497D"/>
                </a:solidFill>
                <a:latin typeface="Calibri" pitchFamily="34" charset="0"/>
              </a:defRPr>
            </a:lvl2pPr>
            <a:lvl3pPr algn="ctr" rtl="0" eaLnBrk="1" fontAlgn="base" hangingPunct="1">
              <a:spcBef>
                <a:spcPct val="0"/>
              </a:spcBef>
              <a:spcAft>
                <a:spcPct val="0"/>
              </a:spcAft>
              <a:defRPr sz="3000">
                <a:solidFill>
                  <a:srgbClr val="1F497D"/>
                </a:solidFill>
                <a:latin typeface="Calibri" pitchFamily="34" charset="0"/>
              </a:defRPr>
            </a:lvl3pPr>
            <a:lvl4pPr algn="ctr" rtl="0" eaLnBrk="1" fontAlgn="base" hangingPunct="1">
              <a:spcBef>
                <a:spcPct val="0"/>
              </a:spcBef>
              <a:spcAft>
                <a:spcPct val="0"/>
              </a:spcAft>
              <a:defRPr sz="3000">
                <a:solidFill>
                  <a:srgbClr val="1F497D"/>
                </a:solidFill>
                <a:latin typeface="Calibri" pitchFamily="34" charset="0"/>
              </a:defRPr>
            </a:lvl4pPr>
            <a:lvl5pPr algn="ctr" rtl="0" eaLnBrk="1" fontAlgn="base" hangingPunct="1">
              <a:spcBef>
                <a:spcPct val="0"/>
              </a:spcBef>
              <a:spcAft>
                <a:spcPct val="0"/>
              </a:spcAft>
              <a:defRPr sz="3000">
                <a:solidFill>
                  <a:srgbClr val="1F497D"/>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algn="l"/>
            <a:r>
              <a:rPr lang="en-US" sz="4000" dirty="0">
                <a:solidFill>
                  <a:schemeClr val="tx1"/>
                </a:solidFill>
              </a:rPr>
              <a:t>What is the Global Environment Facility (GEF) ?</a:t>
            </a:r>
          </a:p>
        </p:txBody>
      </p:sp>
      <p:sp>
        <p:nvSpPr>
          <p:cNvPr id="9" name="TextBox 8">
            <a:extLst>
              <a:ext uri="{FF2B5EF4-FFF2-40B4-BE49-F238E27FC236}">
                <a16:creationId xmlns:a16="http://schemas.microsoft.com/office/drawing/2014/main" id="{058CE446-3C56-491F-B071-BE141A261D2B}"/>
              </a:ext>
            </a:extLst>
          </p:cNvPr>
          <p:cNvSpPr txBox="1"/>
          <p:nvPr/>
        </p:nvSpPr>
        <p:spPr>
          <a:xfrm>
            <a:off x="198832" y="1002638"/>
            <a:ext cx="3308808" cy="1200329"/>
          </a:xfrm>
          <a:prstGeom prst="rect">
            <a:avLst/>
          </a:prstGeom>
          <a:noFill/>
        </p:spPr>
        <p:txBody>
          <a:bodyPr wrap="square" rtlCol="0">
            <a:spAutoFit/>
          </a:bodyPr>
          <a:lstStyle/>
          <a:p>
            <a:r>
              <a:rPr lang="en-US" sz="2400" b="1" dirty="0"/>
              <a:t>1- Financial Mechanism of the Environmental Multilateral Agreements</a:t>
            </a:r>
          </a:p>
        </p:txBody>
      </p:sp>
      <p:sp>
        <p:nvSpPr>
          <p:cNvPr id="10" name="TextBox 9">
            <a:extLst>
              <a:ext uri="{FF2B5EF4-FFF2-40B4-BE49-F238E27FC236}">
                <a16:creationId xmlns:a16="http://schemas.microsoft.com/office/drawing/2014/main" id="{7DF1A255-A5E0-4EBE-BD2E-9A9E8C360AF3}"/>
              </a:ext>
            </a:extLst>
          </p:cNvPr>
          <p:cNvSpPr txBox="1"/>
          <p:nvPr/>
        </p:nvSpPr>
        <p:spPr>
          <a:xfrm>
            <a:off x="4405899" y="1002638"/>
            <a:ext cx="2882328" cy="461665"/>
          </a:xfrm>
          <a:prstGeom prst="rect">
            <a:avLst/>
          </a:prstGeom>
          <a:noFill/>
        </p:spPr>
        <p:txBody>
          <a:bodyPr wrap="none" rtlCol="0">
            <a:spAutoFit/>
          </a:bodyPr>
          <a:lstStyle/>
          <a:p>
            <a:r>
              <a:rPr lang="en-US" sz="2400" b="1" dirty="0"/>
              <a:t>2- Global Partnership</a:t>
            </a:r>
          </a:p>
        </p:txBody>
      </p:sp>
      <p:sp>
        <p:nvSpPr>
          <p:cNvPr id="11" name="TextBox 10">
            <a:extLst>
              <a:ext uri="{FF2B5EF4-FFF2-40B4-BE49-F238E27FC236}">
                <a16:creationId xmlns:a16="http://schemas.microsoft.com/office/drawing/2014/main" id="{A7F43617-92C3-4CF0-AB17-6BBD89638066}"/>
              </a:ext>
            </a:extLst>
          </p:cNvPr>
          <p:cNvSpPr txBox="1"/>
          <p:nvPr/>
        </p:nvSpPr>
        <p:spPr>
          <a:xfrm>
            <a:off x="8718569" y="1007103"/>
            <a:ext cx="3232431" cy="830997"/>
          </a:xfrm>
          <a:prstGeom prst="rect">
            <a:avLst/>
          </a:prstGeom>
          <a:noFill/>
        </p:spPr>
        <p:txBody>
          <a:bodyPr wrap="square" rtlCol="0">
            <a:spAutoFit/>
          </a:bodyPr>
          <a:lstStyle/>
          <a:p>
            <a:r>
              <a:rPr lang="en-US" sz="2400" b="1" dirty="0"/>
              <a:t>3- Massive Track record of projects</a:t>
            </a:r>
          </a:p>
        </p:txBody>
      </p:sp>
      <p:pic>
        <p:nvPicPr>
          <p:cNvPr id="12" name="Picture 11">
            <a:extLst>
              <a:ext uri="{FF2B5EF4-FFF2-40B4-BE49-F238E27FC236}">
                <a16:creationId xmlns:a16="http://schemas.microsoft.com/office/drawing/2014/main" id="{FF757A57-D04C-45CF-A40B-06DB11D50421}"/>
              </a:ext>
            </a:extLst>
          </p:cNvPr>
          <p:cNvPicPr>
            <a:picLocks noChangeAspect="1"/>
          </p:cNvPicPr>
          <p:nvPr/>
        </p:nvPicPr>
        <p:blipFill>
          <a:blip r:embed="rId5"/>
          <a:stretch>
            <a:fillRect/>
          </a:stretch>
        </p:blipFill>
        <p:spPr>
          <a:xfrm>
            <a:off x="454762" y="2509587"/>
            <a:ext cx="1038119" cy="851076"/>
          </a:xfrm>
          <a:prstGeom prst="rect">
            <a:avLst/>
          </a:prstGeom>
        </p:spPr>
      </p:pic>
      <p:pic>
        <p:nvPicPr>
          <p:cNvPr id="13" name="Picture 12">
            <a:extLst>
              <a:ext uri="{FF2B5EF4-FFF2-40B4-BE49-F238E27FC236}">
                <a16:creationId xmlns:a16="http://schemas.microsoft.com/office/drawing/2014/main" id="{6BAC7C8F-615B-4444-907C-E0C7A21CCDD3}"/>
              </a:ext>
            </a:extLst>
          </p:cNvPr>
          <p:cNvPicPr>
            <a:picLocks noChangeAspect="1"/>
          </p:cNvPicPr>
          <p:nvPr/>
        </p:nvPicPr>
        <p:blipFill>
          <a:blip r:embed="rId6"/>
          <a:stretch>
            <a:fillRect/>
          </a:stretch>
        </p:blipFill>
        <p:spPr>
          <a:xfrm>
            <a:off x="1492881" y="2509587"/>
            <a:ext cx="1634536" cy="892368"/>
          </a:xfrm>
          <a:prstGeom prst="rect">
            <a:avLst/>
          </a:prstGeom>
        </p:spPr>
      </p:pic>
      <p:pic>
        <p:nvPicPr>
          <p:cNvPr id="14" name="Picture 13">
            <a:extLst>
              <a:ext uri="{FF2B5EF4-FFF2-40B4-BE49-F238E27FC236}">
                <a16:creationId xmlns:a16="http://schemas.microsoft.com/office/drawing/2014/main" id="{C1E803C0-024F-4F1A-B7D1-CFCDC788EDE8}"/>
              </a:ext>
            </a:extLst>
          </p:cNvPr>
          <p:cNvPicPr>
            <a:picLocks noChangeAspect="1"/>
          </p:cNvPicPr>
          <p:nvPr/>
        </p:nvPicPr>
        <p:blipFill>
          <a:blip r:embed="rId7"/>
          <a:stretch>
            <a:fillRect/>
          </a:stretch>
        </p:blipFill>
        <p:spPr>
          <a:xfrm>
            <a:off x="1532037" y="3306786"/>
            <a:ext cx="1147098" cy="1240565"/>
          </a:xfrm>
          <a:prstGeom prst="rect">
            <a:avLst/>
          </a:prstGeom>
        </p:spPr>
      </p:pic>
      <p:pic>
        <p:nvPicPr>
          <p:cNvPr id="15" name="Picture 14">
            <a:extLst>
              <a:ext uri="{FF2B5EF4-FFF2-40B4-BE49-F238E27FC236}">
                <a16:creationId xmlns:a16="http://schemas.microsoft.com/office/drawing/2014/main" id="{53FC583F-9882-4717-BDF2-6C9CC93EED65}"/>
              </a:ext>
            </a:extLst>
          </p:cNvPr>
          <p:cNvPicPr>
            <a:picLocks noChangeAspect="1"/>
          </p:cNvPicPr>
          <p:nvPr/>
        </p:nvPicPr>
        <p:blipFill>
          <a:blip r:embed="rId8"/>
          <a:stretch>
            <a:fillRect/>
          </a:stretch>
        </p:blipFill>
        <p:spPr>
          <a:xfrm>
            <a:off x="456364" y="3347519"/>
            <a:ext cx="1095170" cy="1104662"/>
          </a:xfrm>
          <a:prstGeom prst="rect">
            <a:avLst/>
          </a:prstGeom>
        </p:spPr>
      </p:pic>
      <p:pic>
        <p:nvPicPr>
          <p:cNvPr id="16" name="Picture 15">
            <a:extLst>
              <a:ext uri="{FF2B5EF4-FFF2-40B4-BE49-F238E27FC236}">
                <a16:creationId xmlns:a16="http://schemas.microsoft.com/office/drawing/2014/main" id="{849A8E18-AAE3-4441-9BE8-A65F32F06304}"/>
              </a:ext>
            </a:extLst>
          </p:cNvPr>
          <p:cNvPicPr>
            <a:picLocks noChangeAspect="1"/>
          </p:cNvPicPr>
          <p:nvPr/>
        </p:nvPicPr>
        <p:blipFill>
          <a:blip r:embed="rId9"/>
          <a:stretch>
            <a:fillRect/>
          </a:stretch>
        </p:blipFill>
        <p:spPr>
          <a:xfrm>
            <a:off x="1515931" y="4548226"/>
            <a:ext cx="1609100" cy="800338"/>
          </a:xfrm>
          <a:prstGeom prst="rect">
            <a:avLst/>
          </a:prstGeom>
        </p:spPr>
      </p:pic>
      <p:pic>
        <p:nvPicPr>
          <p:cNvPr id="17" name="Picture 16">
            <a:extLst>
              <a:ext uri="{FF2B5EF4-FFF2-40B4-BE49-F238E27FC236}">
                <a16:creationId xmlns:a16="http://schemas.microsoft.com/office/drawing/2014/main" id="{A490EF2E-DB6B-4512-BCDC-B6979A756D2A}"/>
              </a:ext>
            </a:extLst>
          </p:cNvPr>
          <p:cNvPicPr>
            <a:picLocks noChangeAspect="1"/>
          </p:cNvPicPr>
          <p:nvPr/>
        </p:nvPicPr>
        <p:blipFill>
          <a:blip r:embed="rId10"/>
          <a:stretch>
            <a:fillRect/>
          </a:stretch>
        </p:blipFill>
        <p:spPr>
          <a:xfrm>
            <a:off x="484889" y="4436644"/>
            <a:ext cx="1038119" cy="854055"/>
          </a:xfrm>
          <a:prstGeom prst="rect">
            <a:avLst/>
          </a:prstGeom>
        </p:spPr>
      </p:pic>
      <p:sp>
        <p:nvSpPr>
          <p:cNvPr id="18" name="Rectangle 17">
            <a:extLst>
              <a:ext uri="{FF2B5EF4-FFF2-40B4-BE49-F238E27FC236}">
                <a16:creationId xmlns:a16="http://schemas.microsoft.com/office/drawing/2014/main" id="{F0DC134E-6083-4621-955E-32B1E7C4D966}"/>
              </a:ext>
            </a:extLst>
          </p:cNvPr>
          <p:cNvSpPr/>
          <p:nvPr/>
        </p:nvSpPr>
        <p:spPr>
          <a:xfrm>
            <a:off x="4505520" y="1810345"/>
            <a:ext cx="1647823" cy="923330"/>
          </a:xfrm>
          <a:prstGeom prst="rect">
            <a:avLst/>
          </a:prstGeom>
        </p:spPr>
        <p:txBody>
          <a:bodyPr wrap="none">
            <a:spAutoFit/>
          </a:bodyPr>
          <a:lstStyle/>
          <a:p>
            <a:r>
              <a:rPr lang="en-US" b="1" dirty="0"/>
              <a:t>183 countries</a:t>
            </a:r>
          </a:p>
          <a:p>
            <a:endParaRPr lang="en-US" b="1" dirty="0"/>
          </a:p>
          <a:p>
            <a:r>
              <a:rPr lang="en-US" b="1" dirty="0"/>
              <a:t>GEF Focal Point</a:t>
            </a:r>
          </a:p>
        </p:txBody>
      </p:sp>
      <p:pic>
        <p:nvPicPr>
          <p:cNvPr id="19" name="Picture 2" descr="RÃ©sultat de recherche d'images pour &quot;globe terrestre&quot;">
            <a:extLst>
              <a:ext uri="{FF2B5EF4-FFF2-40B4-BE49-F238E27FC236}">
                <a16:creationId xmlns:a16="http://schemas.microsoft.com/office/drawing/2014/main" id="{8A67F1EA-F0C2-4A31-889E-F5AF5A0C896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61687" y="1678400"/>
            <a:ext cx="1314228" cy="12997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87E6F50-DDAE-48AB-B62C-75ECEFE464F6}"/>
              </a:ext>
            </a:extLst>
          </p:cNvPr>
          <p:cNvSpPr/>
          <p:nvPr/>
        </p:nvSpPr>
        <p:spPr>
          <a:xfrm>
            <a:off x="3867769" y="3106614"/>
            <a:ext cx="2759858" cy="369332"/>
          </a:xfrm>
          <a:prstGeom prst="rect">
            <a:avLst/>
          </a:prstGeom>
        </p:spPr>
        <p:txBody>
          <a:bodyPr wrap="none">
            <a:spAutoFit/>
          </a:bodyPr>
          <a:lstStyle/>
          <a:p>
            <a:r>
              <a:rPr lang="en-US" b="1" dirty="0"/>
              <a:t>18 Implementing Agencies</a:t>
            </a:r>
          </a:p>
        </p:txBody>
      </p:sp>
      <p:pic>
        <p:nvPicPr>
          <p:cNvPr id="21" name="Picture 20">
            <a:extLst>
              <a:ext uri="{FF2B5EF4-FFF2-40B4-BE49-F238E27FC236}">
                <a16:creationId xmlns:a16="http://schemas.microsoft.com/office/drawing/2014/main" id="{4E06B7CF-3FDC-4E80-948F-09217F942F7F}"/>
              </a:ext>
            </a:extLst>
          </p:cNvPr>
          <p:cNvPicPr>
            <a:picLocks noChangeAspect="1"/>
          </p:cNvPicPr>
          <p:nvPr/>
        </p:nvPicPr>
        <p:blipFill>
          <a:blip r:embed="rId12"/>
          <a:stretch>
            <a:fillRect/>
          </a:stretch>
        </p:blipFill>
        <p:spPr>
          <a:xfrm>
            <a:off x="3831067" y="3509425"/>
            <a:ext cx="817178" cy="490307"/>
          </a:xfrm>
          <a:prstGeom prst="rect">
            <a:avLst/>
          </a:prstGeom>
        </p:spPr>
      </p:pic>
      <p:pic>
        <p:nvPicPr>
          <p:cNvPr id="22" name="Picture 4" descr="http://www.thegef.org/sites/default/files/images/AFDB-logo-150x90.png">
            <a:extLst>
              <a:ext uri="{FF2B5EF4-FFF2-40B4-BE49-F238E27FC236}">
                <a16:creationId xmlns:a16="http://schemas.microsoft.com/office/drawing/2014/main" id="{8796EAB3-AA97-41DF-9BB3-05D28A539A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5520" y="3508457"/>
            <a:ext cx="907336" cy="5444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thegef.org/sites/default/files/images/IDB-logo-150x90.png">
            <a:extLst>
              <a:ext uri="{FF2B5EF4-FFF2-40B4-BE49-F238E27FC236}">
                <a16:creationId xmlns:a16="http://schemas.microsoft.com/office/drawing/2014/main" id="{0A0A3FE7-4C82-4902-B2C7-FE7711D65A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1257" y="3541865"/>
            <a:ext cx="852151" cy="5112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www.thegef.org/sites/default/files/images/IFAD-logo-150x90.png">
            <a:extLst>
              <a:ext uri="{FF2B5EF4-FFF2-40B4-BE49-F238E27FC236}">
                <a16:creationId xmlns:a16="http://schemas.microsoft.com/office/drawing/2014/main" id="{A217EAF4-2BFB-4595-BDAD-08A717F4D9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38146" y="4117050"/>
            <a:ext cx="847951" cy="5087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www.thegef.org/sites/default/files/images/UNDP-logo-150x90.png">
            <a:extLst>
              <a:ext uri="{FF2B5EF4-FFF2-40B4-BE49-F238E27FC236}">
                <a16:creationId xmlns:a16="http://schemas.microsoft.com/office/drawing/2014/main" id="{9DA84247-0A13-4762-820B-41AE1A9253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36334" y="3979653"/>
            <a:ext cx="1422644" cy="7386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UN Environment">
            <a:extLst>
              <a:ext uri="{FF2B5EF4-FFF2-40B4-BE49-F238E27FC236}">
                <a16:creationId xmlns:a16="http://schemas.microsoft.com/office/drawing/2014/main" id="{2A83574C-E6A6-4849-860D-37B38AEB9E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7698" y="4155688"/>
            <a:ext cx="873132" cy="5238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http://www.thegef.org/sites/default/files/images/UNIDO-logo-150x90.png">
            <a:extLst>
              <a:ext uri="{FF2B5EF4-FFF2-40B4-BE49-F238E27FC236}">
                <a16:creationId xmlns:a16="http://schemas.microsoft.com/office/drawing/2014/main" id="{DC48BA6F-7075-4B6E-BBD6-3B792E2BBB4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61257" y="4072016"/>
            <a:ext cx="1015417" cy="6092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http://www.thegef.org/sites/default/files/images/WBG-logo-150x90.png">
            <a:extLst>
              <a:ext uri="{FF2B5EF4-FFF2-40B4-BE49-F238E27FC236}">
                <a16:creationId xmlns:a16="http://schemas.microsoft.com/office/drawing/2014/main" id="{640E8D0F-D6AF-4A1F-B8FE-8AB1AAAD34A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39832" y="4098901"/>
            <a:ext cx="923482" cy="5540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http://www.thegef.org/sites/default/files/images/CI-logo-150x90.png">
            <a:extLst>
              <a:ext uri="{FF2B5EF4-FFF2-40B4-BE49-F238E27FC236}">
                <a16:creationId xmlns:a16="http://schemas.microsoft.com/office/drawing/2014/main" id="{70725F50-499B-4B45-8AE9-D4FA42F4084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9511" y="3486738"/>
            <a:ext cx="1013372" cy="6080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6" descr="http://www.thegef.org/sites/default/files/images/CAF-logo-150x90.png">
            <a:extLst>
              <a:ext uri="{FF2B5EF4-FFF2-40B4-BE49-F238E27FC236}">
                <a16:creationId xmlns:a16="http://schemas.microsoft.com/office/drawing/2014/main" id="{20910FBF-BAAD-4166-BF67-F10070C1BC1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67769" y="4741655"/>
            <a:ext cx="705615" cy="4233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http://www.thegef.org/sites/default/files/images/DBSA-logo-150x90.png">
            <a:extLst>
              <a:ext uri="{FF2B5EF4-FFF2-40B4-BE49-F238E27FC236}">
                <a16:creationId xmlns:a16="http://schemas.microsoft.com/office/drawing/2014/main" id="{E9CF75C3-0E8B-4ED1-9AA7-F5B0F507EBA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3435" y="4697755"/>
            <a:ext cx="909229" cy="5455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http://www.thegef.org/sites/default/files/images/FECO-logo-150x90.png">
            <a:extLst>
              <a:ext uri="{FF2B5EF4-FFF2-40B4-BE49-F238E27FC236}">
                <a16:creationId xmlns:a16="http://schemas.microsoft.com/office/drawing/2014/main" id="{5A030201-5A62-43C8-B98C-6212BD4FAA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27721" y="4739289"/>
            <a:ext cx="792326" cy="4753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www.thegef.org/sites/default/files/images/FUNBIO-logo-150x90.png">
            <a:extLst>
              <a:ext uri="{FF2B5EF4-FFF2-40B4-BE49-F238E27FC236}">
                <a16:creationId xmlns:a16="http://schemas.microsoft.com/office/drawing/2014/main" id="{B39D2B7C-56DA-4115-8A57-82D0C390D9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61687" y="4697755"/>
            <a:ext cx="792326" cy="4753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4" descr="http://www.thegef.org/sites/default/files/images/IUCN-logo-150x90.png">
            <a:extLst>
              <a:ext uri="{FF2B5EF4-FFF2-40B4-BE49-F238E27FC236}">
                <a16:creationId xmlns:a16="http://schemas.microsoft.com/office/drawing/2014/main" id="{42158008-F649-46CC-B227-4921CB0E0A0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39832" y="4625821"/>
            <a:ext cx="1098600" cy="6591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http://www.thegef.org/sites/default/files/images/WWF-logo-150x90.png">
            <a:extLst>
              <a:ext uri="{FF2B5EF4-FFF2-40B4-BE49-F238E27FC236}">
                <a16:creationId xmlns:a16="http://schemas.microsoft.com/office/drawing/2014/main" id="{2DAECE67-D990-412C-8187-762BA61A5A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84830" y="4712628"/>
            <a:ext cx="1015920" cy="60955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7D02019-A922-4D23-82F1-902E8AD6039A}"/>
              </a:ext>
            </a:extLst>
          </p:cNvPr>
          <p:cNvSpPr/>
          <p:nvPr/>
        </p:nvSpPr>
        <p:spPr>
          <a:xfrm>
            <a:off x="4489979" y="5509776"/>
            <a:ext cx="4003660" cy="369332"/>
          </a:xfrm>
          <a:prstGeom prst="rect">
            <a:avLst/>
          </a:prstGeom>
        </p:spPr>
        <p:txBody>
          <a:bodyPr wrap="none">
            <a:spAutoFit/>
          </a:bodyPr>
          <a:lstStyle/>
          <a:p>
            <a:r>
              <a:rPr lang="en-US" b="1" dirty="0"/>
              <a:t>+ Private sector, Academic institutions…</a:t>
            </a:r>
          </a:p>
        </p:txBody>
      </p:sp>
      <p:sp>
        <p:nvSpPr>
          <p:cNvPr id="38" name="Rectangle 37">
            <a:extLst>
              <a:ext uri="{FF2B5EF4-FFF2-40B4-BE49-F238E27FC236}">
                <a16:creationId xmlns:a16="http://schemas.microsoft.com/office/drawing/2014/main" id="{6ED6B3E7-CC0D-4F3B-ADBB-6900B23029CA}"/>
              </a:ext>
            </a:extLst>
          </p:cNvPr>
          <p:cNvSpPr/>
          <p:nvPr/>
        </p:nvSpPr>
        <p:spPr>
          <a:xfrm>
            <a:off x="8763142" y="2381840"/>
            <a:ext cx="3308809" cy="2554545"/>
          </a:xfrm>
          <a:prstGeom prst="rect">
            <a:avLst/>
          </a:prstGeom>
        </p:spPr>
        <p:txBody>
          <a:bodyPr wrap="square">
            <a:spAutoFit/>
          </a:bodyPr>
          <a:lstStyle/>
          <a:p>
            <a:pPr marL="285750" indent="-285750">
              <a:buFont typeface="Arial" panose="020B0604020202020204" pitchFamily="34" charset="0"/>
              <a:buChar char="•"/>
            </a:pPr>
            <a:r>
              <a:rPr lang="en-US" sz="2000" dirty="0"/>
              <a:t>GEF created in </a:t>
            </a:r>
            <a:r>
              <a:rPr lang="en-US" sz="2000" b="1" dirty="0"/>
              <a:t>1991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Over $17.9 billion in grants </a:t>
            </a:r>
            <a:r>
              <a:rPr lang="en-US" sz="2000" dirty="0"/>
              <a:t>+ $93.2 billion in co-financing</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dirty="0"/>
              <a:t>More than </a:t>
            </a:r>
            <a:r>
              <a:rPr lang="en-US" sz="2000" b="1" dirty="0"/>
              <a:t>4500 projects in 170 countries</a:t>
            </a:r>
            <a:r>
              <a:rPr lang="en-US" sz="2000" dirty="0"/>
              <a:t>.</a:t>
            </a:r>
          </a:p>
        </p:txBody>
      </p:sp>
      <p:sp>
        <p:nvSpPr>
          <p:cNvPr id="39" name="Rectangle 38">
            <a:extLst>
              <a:ext uri="{FF2B5EF4-FFF2-40B4-BE49-F238E27FC236}">
                <a16:creationId xmlns:a16="http://schemas.microsoft.com/office/drawing/2014/main" id="{65B26B04-DCAE-4C46-9B71-D765F72A4CFC}"/>
              </a:ext>
            </a:extLst>
          </p:cNvPr>
          <p:cNvSpPr/>
          <p:nvPr/>
        </p:nvSpPr>
        <p:spPr>
          <a:xfrm>
            <a:off x="4362451" y="2281494"/>
            <a:ext cx="1758379" cy="5258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C6E90197-6131-47D7-8B91-CFFEEA3B443B}"/>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286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E534-59CC-4192-9AE5-D05FD06C7430}"/>
              </a:ext>
            </a:extLst>
          </p:cNvPr>
          <p:cNvSpPr>
            <a:spLocks noGrp="1"/>
          </p:cNvSpPr>
          <p:nvPr>
            <p:ph type="title"/>
          </p:nvPr>
        </p:nvSpPr>
        <p:spPr>
          <a:xfrm>
            <a:off x="0" y="0"/>
            <a:ext cx="11582400" cy="669845"/>
          </a:xfrm>
        </p:spPr>
        <p:txBody>
          <a:bodyPr>
            <a:noAutofit/>
          </a:bodyPr>
          <a:lstStyle/>
          <a:p>
            <a:pPr algn="l"/>
            <a:r>
              <a:rPr lang="en-US" sz="4000" dirty="0">
                <a:solidFill>
                  <a:schemeClr val="tx1"/>
                </a:solidFill>
                <a:latin typeface="+mn-lt"/>
              </a:rPr>
              <a:t>GEF-7 Categories of Investments</a:t>
            </a:r>
          </a:p>
        </p:txBody>
      </p:sp>
      <p:sp>
        <p:nvSpPr>
          <p:cNvPr id="3" name="Content Placeholder 2">
            <a:extLst>
              <a:ext uri="{FF2B5EF4-FFF2-40B4-BE49-F238E27FC236}">
                <a16:creationId xmlns:a16="http://schemas.microsoft.com/office/drawing/2014/main" id="{4CA73E39-D446-427C-AA64-B0D2362FD742}"/>
              </a:ext>
            </a:extLst>
          </p:cNvPr>
          <p:cNvSpPr>
            <a:spLocks noGrp="1"/>
          </p:cNvSpPr>
          <p:nvPr>
            <p:ph idx="1"/>
          </p:nvPr>
        </p:nvSpPr>
        <p:spPr>
          <a:xfrm>
            <a:off x="194554" y="1818901"/>
            <a:ext cx="6637760" cy="4163530"/>
          </a:xfrm>
        </p:spPr>
        <p:txBody>
          <a:bodyPr>
            <a:normAutofit/>
          </a:bodyPr>
          <a:lstStyle/>
          <a:p>
            <a:r>
              <a:rPr lang="en-US" sz="2400" b="1" dirty="0"/>
              <a:t>Evidence-based Spatial Planning</a:t>
            </a:r>
            <a:r>
              <a:rPr lang="en-US" sz="2400" dirty="0"/>
              <a:t>—Cities and surrounding landscapes</a:t>
            </a:r>
          </a:p>
          <a:p>
            <a:pPr>
              <a:spcBef>
                <a:spcPts val="1200"/>
              </a:spcBef>
            </a:pPr>
            <a:r>
              <a:rPr lang="en-US" sz="2400" b="1" dirty="0"/>
              <a:t>Infrastructure Integration</a:t>
            </a:r>
            <a:r>
              <a:rPr lang="en-US" sz="2400" dirty="0"/>
              <a:t> at National, Regional, and Local Scales</a:t>
            </a:r>
          </a:p>
          <a:p>
            <a:pPr>
              <a:spcBef>
                <a:spcPts val="1200"/>
              </a:spcBef>
            </a:pPr>
            <a:r>
              <a:rPr lang="en-US" sz="2400" b="1" dirty="0"/>
              <a:t>Building Deep Resilience </a:t>
            </a:r>
            <a:r>
              <a:rPr lang="en-US" sz="2400" dirty="0"/>
              <a:t>with smart systems and slum solutions </a:t>
            </a:r>
          </a:p>
          <a:p>
            <a:pPr>
              <a:spcBef>
                <a:spcPts val="1200"/>
              </a:spcBef>
            </a:pPr>
            <a:r>
              <a:rPr lang="en-US" sz="2400" b="1" dirty="0"/>
              <a:t>Financing Solutions </a:t>
            </a:r>
            <a:r>
              <a:rPr lang="en-US" sz="2400" dirty="0"/>
              <a:t>for Urban Sustainability.</a:t>
            </a:r>
          </a:p>
        </p:txBody>
      </p:sp>
      <p:cxnSp>
        <p:nvCxnSpPr>
          <p:cNvPr id="4" name="Straight Connector 3">
            <a:extLst>
              <a:ext uri="{FF2B5EF4-FFF2-40B4-BE49-F238E27FC236}">
                <a16:creationId xmlns:a16="http://schemas.microsoft.com/office/drawing/2014/main" id="{35971E74-97DB-4E92-9A08-98BA1A50B527}"/>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DF4C34-BE15-4EE2-BE42-75A9480BB274}"/>
              </a:ext>
            </a:extLst>
          </p:cNvPr>
          <p:cNvPicPr>
            <a:picLocks noChangeAspect="1"/>
          </p:cNvPicPr>
          <p:nvPr/>
        </p:nvPicPr>
        <p:blipFill>
          <a:blip r:embed="rId3"/>
          <a:stretch>
            <a:fillRect/>
          </a:stretch>
        </p:blipFill>
        <p:spPr>
          <a:xfrm>
            <a:off x="7814446" y="1266963"/>
            <a:ext cx="4392323" cy="4039840"/>
          </a:xfrm>
          <a:prstGeom prst="rect">
            <a:avLst/>
          </a:prstGeom>
        </p:spPr>
      </p:pic>
    </p:spTree>
    <p:extLst>
      <p:ext uri="{BB962C8B-B14F-4D97-AF65-F5344CB8AC3E}">
        <p14:creationId xmlns:p14="http://schemas.microsoft.com/office/powerpoint/2010/main" val="164106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0"/>
            <a:ext cx="12192000" cy="609600"/>
          </a:xfrm>
        </p:spPr>
        <p:txBody>
          <a:bodyPr>
            <a:noAutofit/>
          </a:bodyPr>
          <a:lstStyle/>
          <a:p>
            <a:pPr algn="l"/>
            <a:r>
              <a:rPr lang="en-US" sz="4000" dirty="0">
                <a:solidFill>
                  <a:schemeClr val="tx1"/>
                </a:solidFill>
                <a:latin typeface="+mn-lt"/>
                <a:ea typeface="ＭＳ Ｐゴシック" pitchFamily="34" charset="-128"/>
                <a:cs typeface="Arial" charset="0"/>
              </a:rPr>
              <a:t>Global Environmental Benefits</a:t>
            </a:r>
          </a:p>
        </p:txBody>
      </p:sp>
      <p:sp>
        <p:nvSpPr>
          <p:cNvPr id="5" name="TextBox 4">
            <a:extLst>
              <a:ext uri="{FF2B5EF4-FFF2-40B4-BE49-F238E27FC236}">
                <a16:creationId xmlns:a16="http://schemas.microsoft.com/office/drawing/2014/main" id="{165B0532-01B5-4DE2-924B-1264A968967B}"/>
              </a:ext>
            </a:extLst>
          </p:cNvPr>
          <p:cNvSpPr txBox="1"/>
          <p:nvPr/>
        </p:nvSpPr>
        <p:spPr>
          <a:xfrm>
            <a:off x="3810000" y="6477000"/>
            <a:ext cx="4876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32 cities in the world’s biological hotspots</a:t>
            </a:r>
          </a:p>
        </p:txBody>
      </p:sp>
      <p:cxnSp>
        <p:nvCxnSpPr>
          <p:cNvPr id="6" name="Straight Connector 5">
            <a:extLst>
              <a:ext uri="{FF2B5EF4-FFF2-40B4-BE49-F238E27FC236}">
                <a16:creationId xmlns:a16="http://schemas.microsoft.com/office/drawing/2014/main" id="{12DD4142-3052-41F5-9F4E-BED7C5166308}"/>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B23993A-07F6-4476-ABFF-67EF6E515050}"/>
              </a:ext>
            </a:extLst>
          </p:cNvPr>
          <p:cNvSpPr txBox="1">
            <a:spLocks/>
          </p:cNvSpPr>
          <p:nvPr/>
        </p:nvSpPr>
        <p:spPr>
          <a:xfrm>
            <a:off x="5560424" y="3382179"/>
            <a:ext cx="6095999" cy="2401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Food system: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Integrated land use planning to prevent agricultural land loss; logistics/transport system for food distribution</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Marine plastics: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employing a circular economy approach that addresses material and design engineering; consumer use; and recovery and recycling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0" name="Picture 9">
            <a:extLst>
              <a:ext uri="{FF2B5EF4-FFF2-40B4-BE49-F238E27FC236}">
                <a16:creationId xmlns:a16="http://schemas.microsoft.com/office/drawing/2014/main" id="{4C192AB5-6604-4746-AE34-D074E11E4898}"/>
              </a:ext>
            </a:extLst>
          </p:cNvPr>
          <p:cNvPicPr>
            <a:picLocks noChangeAspect="1"/>
          </p:cNvPicPr>
          <p:nvPr/>
        </p:nvPicPr>
        <p:blipFill rotWithShape="1">
          <a:blip r:embed="rId3"/>
          <a:srcRect l="12393" t="25136" r="4916" b="7299"/>
          <a:stretch/>
        </p:blipFill>
        <p:spPr bwMode="auto">
          <a:xfrm>
            <a:off x="-1763" y="2985587"/>
            <a:ext cx="5432869" cy="2740535"/>
          </a:xfrm>
          <a:prstGeom prst="rect">
            <a:avLst/>
          </a:prstGeom>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11A5D18-745B-4431-82E4-E4EABE8DD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764" y="693146"/>
            <a:ext cx="3202236" cy="2401677"/>
          </a:xfrm>
          <a:prstGeom prst="rect">
            <a:avLst/>
          </a:prstGeom>
        </p:spPr>
      </p:pic>
      <p:sp>
        <p:nvSpPr>
          <p:cNvPr id="2" name="Rectangle 1">
            <a:extLst>
              <a:ext uri="{FF2B5EF4-FFF2-40B4-BE49-F238E27FC236}">
                <a16:creationId xmlns:a16="http://schemas.microsoft.com/office/drawing/2014/main" id="{49458439-468B-4262-8448-EEFAD94E59BA}"/>
              </a:ext>
            </a:extLst>
          </p:cNvPr>
          <p:cNvSpPr/>
          <p:nvPr/>
        </p:nvSpPr>
        <p:spPr>
          <a:xfrm>
            <a:off x="0" y="1121741"/>
            <a:ext cx="6096000" cy="1431161"/>
          </a:xfrm>
          <a:prstGeom prst="rect">
            <a:avLst/>
          </a:prstGeom>
        </p:spPr>
        <p:txBody>
          <a:bodyPr>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Climate Change Mitigation:</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Decarbonization of cities through low carbon solutions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BD and LD:</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Integrated land use planning to prevent habitat loss/degradation in peri-urban areas</a:t>
            </a:r>
          </a:p>
        </p:txBody>
      </p:sp>
    </p:spTree>
    <p:extLst>
      <p:ext uri="{BB962C8B-B14F-4D97-AF65-F5344CB8AC3E}">
        <p14:creationId xmlns:p14="http://schemas.microsoft.com/office/powerpoint/2010/main" val="35063367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solidFill>
                  <a:schemeClr val="tx1"/>
                </a:solidFill>
              </a:rPr>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Food Systems, Land Use and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Sustainable Cities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Sustainable Forest Management</a:t>
            </a: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DA0F49A-398E-431F-822B-096F67E38497}"/>
              </a:ext>
            </a:extLst>
          </p:cNvPr>
          <p:cNvPicPr>
            <a:picLocks noChangeAspect="1"/>
          </p:cNvPicPr>
          <p:nvPr/>
        </p:nvPicPr>
        <p:blipFill>
          <a:blip r:embed="rId3"/>
          <a:stretch>
            <a:fillRect/>
          </a:stretch>
        </p:blipFill>
        <p:spPr>
          <a:xfrm>
            <a:off x="9948230" y="3045274"/>
            <a:ext cx="2243769" cy="3311076"/>
          </a:xfrm>
          <a:prstGeom prst="rect">
            <a:avLst/>
          </a:prstGeom>
          <a:effectLst/>
        </p:spPr>
      </p:pic>
    </p:spTree>
    <p:extLst>
      <p:ext uri="{BB962C8B-B14F-4D97-AF65-F5344CB8AC3E}">
        <p14:creationId xmlns:p14="http://schemas.microsoft.com/office/powerpoint/2010/main" val="3175365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1E7-6721-4990-A3DF-3862CBC8C483}"/>
              </a:ext>
            </a:extLst>
          </p:cNvPr>
          <p:cNvSpPr>
            <a:spLocks noGrp="1"/>
          </p:cNvSpPr>
          <p:nvPr>
            <p:ph type="title"/>
          </p:nvPr>
        </p:nvSpPr>
        <p:spPr>
          <a:xfrm>
            <a:off x="0" y="0"/>
            <a:ext cx="10515600" cy="606512"/>
          </a:xfrm>
        </p:spPr>
        <p:txBody>
          <a:bodyPr/>
          <a:lstStyle/>
          <a:p>
            <a:pPr algn="l"/>
            <a:r>
              <a:rPr lang="en-US" sz="4000" dirty="0">
                <a:solidFill>
                  <a:schemeClr val="tx1"/>
                </a:solidFill>
                <a:latin typeface="Calibri" panose="020F0502020204030204" pitchFamily="34" charset="0"/>
                <a:cs typeface="Calibri" panose="020F0502020204030204" pitchFamily="34" charset="0"/>
              </a:rPr>
              <a:t>Sustainable Forest Management: Overview</a:t>
            </a:r>
          </a:p>
        </p:txBody>
      </p:sp>
      <p:sp>
        <p:nvSpPr>
          <p:cNvPr id="7" name="Rectangle 6">
            <a:extLst>
              <a:ext uri="{FF2B5EF4-FFF2-40B4-BE49-F238E27FC236}">
                <a16:creationId xmlns:a16="http://schemas.microsoft.com/office/drawing/2014/main" id="{00C339F1-74DE-4621-8ACD-266871F78863}"/>
              </a:ext>
            </a:extLst>
          </p:cNvPr>
          <p:cNvSpPr/>
          <p:nvPr/>
        </p:nvSpPr>
        <p:spPr>
          <a:xfrm>
            <a:off x="4377907" y="1970233"/>
            <a:ext cx="34354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Focus on </a:t>
            </a:r>
            <a:r>
              <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globally important forests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33E14380-D7B0-4D81-B1AA-C7DFA54DF344}"/>
              </a:ext>
            </a:extLst>
          </p:cNvPr>
          <p:cNvGrpSpPr/>
          <p:nvPr/>
        </p:nvGrpSpPr>
        <p:grpSpPr>
          <a:xfrm>
            <a:off x="1528763" y="2467399"/>
            <a:ext cx="3004839" cy="1908653"/>
            <a:chOff x="9526" y="944107"/>
            <a:chExt cx="3004839" cy="1870115"/>
          </a:xfrm>
        </p:grpSpPr>
        <p:sp>
          <p:nvSpPr>
            <p:cNvPr id="21" name="Rectangle 20">
              <a:extLst>
                <a:ext uri="{FF2B5EF4-FFF2-40B4-BE49-F238E27FC236}">
                  <a16:creationId xmlns:a16="http://schemas.microsoft.com/office/drawing/2014/main" id="{0E0313B4-0074-412C-8F18-C913E34C13B8}"/>
                </a:ext>
              </a:extLst>
            </p:cNvPr>
            <p:cNvSpPr/>
            <p:nvPr/>
          </p:nvSpPr>
          <p:spPr>
            <a:xfrm>
              <a:off x="9526" y="944107"/>
              <a:ext cx="3004839" cy="1870115"/>
            </a:xfrm>
            <a:prstGeom prst="rect">
              <a:avLst/>
            </a:prstGeom>
            <a:solidFill>
              <a:srgbClr val="70AD47">
                <a:lumMod val="50000"/>
              </a:srgbClr>
            </a:solidFill>
            <a:ln w="12700" cap="flat" cmpd="sng" algn="ctr">
              <a:noFill/>
              <a:prstDash val="solid"/>
              <a:miter lim="800000"/>
            </a:ln>
            <a:effectLst/>
          </p:spPr>
        </p:sp>
        <p:sp>
          <p:nvSpPr>
            <p:cNvPr id="22" name="TextBox 21">
              <a:extLst>
                <a:ext uri="{FF2B5EF4-FFF2-40B4-BE49-F238E27FC236}">
                  <a16:creationId xmlns:a16="http://schemas.microsoft.com/office/drawing/2014/main" id="{D6ABC0BF-DE4C-43EC-B1A4-890E246DD390}"/>
                </a:ext>
              </a:extLst>
            </p:cNvPr>
            <p:cNvSpPr txBox="1"/>
            <p:nvPr/>
          </p:nvSpPr>
          <p:spPr>
            <a:xfrm>
              <a:off x="9526" y="944107"/>
              <a:ext cx="3004839" cy="1870115"/>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Amazon Forest</a:t>
              </a:r>
            </a:p>
          </p:txBody>
        </p:sp>
      </p:grpSp>
      <p:grpSp>
        <p:nvGrpSpPr>
          <p:cNvPr id="15" name="Group 14">
            <a:extLst>
              <a:ext uri="{FF2B5EF4-FFF2-40B4-BE49-F238E27FC236}">
                <a16:creationId xmlns:a16="http://schemas.microsoft.com/office/drawing/2014/main" id="{FAF0D9E6-0054-4755-9467-3D3543BCB759}"/>
              </a:ext>
            </a:extLst>
          </p:cNvPr>
          <p:cNvGrpSpPr/>
          <p:nvPr/>
        </p:nvGrpSpPr>
        <p:grpSpPr>
          <a:xfrm>
            <a:off x="4529065" y="2457933"/>
            <a:ext cx="3133176" cy="1918120"/>
            <a:chOff x="3009828" y="934640"/>
            <a:chExt cx="3133176" cy="1923599"/>
          </a:xfrm>
        </p:grpSpPr>
        <p:sp>
          <p:nvSpPr>
            <p:cNvPr id="19" name="Rectangle 18">
              <a:extLst>
                <a:ext uri="{FF2B5EF4-FFF2-40B4-BE49-F238E27FC236}">
                  <a16:creationId xmlns:a16="http://schemas.microsoft.com/office/drawing/2014/main" id="{B000DC65-82B0-42FB-92A9-C07623776F39}"/>
                </a:ext>
              </a:extLst>
            </p:cNvPr>
            <p:cNvSpPr/>
            <p:nvPr/>
          </p:nvSpPr>
          <p:spPr>
            <a:xfrm>
              <a:off x="3009828" y="934640"/>
              <a:ext cx="3133176" cy="1923599"/>
            </a:xfrm>
            <a:prstGeom prst="rect">
              <a:avLst/>
            </a:prstGeom>
            <a:solidFill>
              <a:srgbClr val="70AD47">
                <a:lumMod val="75000"/>
              </a:srgbClr>
            </a:solidFill>
            <a:ln w="12700" cap="flat" cmpd="sng" algn="ctr">
              <a:noFill/>
              <a:prstDash val="solid"/>
              <a:miter lim="800000"/>
            </a:ln>
            <a:effectLst/>
          </p:spPr>
        </p:sp>
        <p:sp>
          <p:nvSpPr>
            <p:cNvPr id="20" name="TextBox 19">
              <a:extLst>
                <a:ext uri="{FF2B5EF4-FFF2-40B4-BE49-F238E27FC236}">
                  <a16:creationId xmlns:a16="http://schemas.microsoft.com/office/drawing/2014/main" id="{125FB583-48EB-4ED1-9CC1-1B3600C11175}"/>
                </a:ext>
              </a:extLst>
            </p:cNvPr>
            <p:cNvSpPr txBox="1"/>
            <p:nvPr/>
          </p:nvSpPr>
          <p:spPr>
            <a:xfrm>
              <a:off x="3009828" y="934640"/>
              <a:ext cx="3133176" cy="1923599"/>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Congo Basin Forest</a:t>
              </a:r>
            </a:p>
          </p:txBody>
        </p:sp>
      </p:grpSp>
      <p:grpSp>
        <p:nvGrpSpPr>
          <p:cNvPr id="16" name="Group 15">
            <a:extLst>
              <a:ext uri="{FF2B5EF4-FFF2-40B4-BE49-F238E27FC236}">
                <a16:creationId xmlns:a16="http://schemas.microsoft.com/office/drawing/2014/main" id="{F62F23BC-574E-40A1-994F-79935E3FA8CF}"/>
              </a:ext>
            </a:extLst>
          </p:cNvPr>
          <p:cNvGrpSpPr/>
          <p:nvPr/>
        </p:nvGrpSpPr>
        <p:grpSpPr>
          <a:xfrm>
            <a:off x="7658397" y="2448489"/>
            <a:ext cx="3004839" cy="1927564"/>
            <a:chOff x="6139160" y="925197"/>
            <a:chExt cx="3004839" cy="1961022"/>
          </a:xfrm>
        </p:grpSpPr>
        <p:sp>
          <p:nvSpPr>
            <p:cNvPr id="17" name="Rectangle 16">
              <a:extLst>
                <a:ext uri="{FF2B5EF4-FFF2-40B4-BE49-F238E27FC236}">
                  <a16:creationId xmlns:a16="http://schemas.microsoft.com/office/drawing/2014/main" id="{C9620F7E-7D2C-4FA3-82AE-084B8A6A8515}"/>
                </a:ext>
              </a:extLst>
            </p:cNvPr>
            <p:cNvSpPr/>
            <p:nvPr/>
          </p:nvSpPr>
          <p:spPr>
            <a:xfrm>
              <a:off x="6139160" y="925197"/>
              <a:ext cx="3004839" cy="1961022"/>
            </a:xfrm>
            <a:prstGeom prst="rect">
              <a:avLst/>
            </a:prstGeom>
            <a:solidFill>
              <a:srgbClr val="FFC000">
                <a:lumMod val="75000"/>
              </a:srgbClr>
            </a:solidFill>
            <a:ln w="12700" cap="flat" cmpd="sng" algn="ctr">
              <a:noFill/>
              <a:prstDash val="solid"/>
              <a:miter lim="800000"/>
            </a:ln>
            <a:effectLst/>
          </p:spPr>
        </p:sp>
        <p:sp>
          <p:nvSpPr>
            <p:cNvPr id="18" name="TextBox 17">
              <a:extLst>
                <a:ext uri="{FF2B5EF4-FFF2-40B4-BE49-F238E27FC236}">
                  <a16:creationId xmlns:a16="http://schemas.microsoft.com/office/drawing/2014/main" id="{850A320A-5B4B-4561-A3BA-D3C9908067DE}"/>
                </a:ext>
              </a:extLst>
            </p:cNvPr>
            <p:cNvSpPr txBox="1"/>
            <p:nvPr/>
          </p:nvSpPr>
          <p:spPr>
            <a:xfrm>
              <a:off x="6139160" y="925197"/>
              <a:ext cx="3004839" cy="1961022"/>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Dryland Forests</a:t>
              </a:r>
            </a:p>
          </p:txBody>
        </p:sp>
      </p:grpSp>
      <p:sp>
        <p:nvSpPr>
          <p:cNvPr id="23" name="Rectangle 22">
            <a:extLst>
              <a:ext uri="{FF2B5EF4-FFF2-40B4-BE49-F238E27FC236}">
                <a16:creationId xmlns:a16="http://schemas.microsoft.com/office/drawing/2014/main" id="{CFF02106-3DE8-42A0-A7A1-87593B239998}"/>
              </a:ext>
            </a:extLst>
          </p:cNvPr>
          <p:cNvSpPr/>
          <p:nvPr/>
        </p:nvSpPr>
        <p:spPr>
          <a:xfrm>
            <a:off x="3217682" y="4462765"/>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Require regional, ecosystem-scale approach to </a:t>
            </a:r>
            <a:b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maintain integrity of the entire Biome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175B36BC-6E46-4C7A-80B0-BB48E8529E64}"/>
              </a:ext>
            </a:extLst>
          </p:cNvPr>
          <p:cNvGrpSpPr/>
          <p:nvPr/>
        </p:nvGrpSpPr>
        <p:grpSpPr>
          <a:xfrm>
            <a:off x="682035" y="5152763"/>
            <a:ext cx="1094952" cy="1198087"/>
            <a:chOff x="178744" y="4572000"/>
            <a:chExt cx="1094952" cy="1198087"/>
          </a:xfrm>
        </p:grpSpPr>
        <p:sp>
          <p:nvSpPr>
            <p:cNvPr id="26" name="Rectangle 25">
              <a:extLst>
                <a:ext uri="{FF2B5EF4-FFF2-40B4-BE49-F238E27FC236}">
                  <a16:creationId xmlns:a16="http://schemas.microsoft.com/office/drawing/2014/main" id="{F1E5E92E-DE59-4303-B44A-F939F6BEC21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Short-GEF logo colored NOTAG transparent">
              <a:extLst>
                <a:ext uri="{FF2B5EF4-FFF2-40B4-BE49-F238E27FC236}">
                  <a16:creationId xmlns:a16="http://schemas.microsoft.com/office/drawing/2014/main" id="{FCBB1A8C-B9A5-41FA-8D25-8B36F455C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cxnSp>
        <p:nvCxnSpPr>
          <p:cNvPr id="24" name="Straight Connector 23">
            <a:extLst>
              <a:ext uri="{FF2B5EF4-FFF2-40B4-BE49-F238E27FC236}">
                <a16:creationId xmlns:a16="http://schemas.microsoft.com/office/drawing/2014/main" id="{4D601FF3-352E-4ADD-9801-1AC76E1E452A}"/>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373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8D53207-50D3-45EC-B4D5-200CDC81FD20}"/>
              </a:ext>
            </a:extLst>
          </p:cNvPr>
          <p:cNvSpPr txBox="1">
            <a:spLocks/>
          </p:cNvSpPr>
          <p:nvPr/>
        </p:nvSpPr>
        <p:spPr>
          <a:xfrm>
            <a:off x="4469346" y="1352670"/>
            <a:ext cx="7627174" cy="493024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Creating a better enabling environment for forest governance; </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Supporting rational land use planning across mixed-use landscapes; </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Strengthening of protected areas; </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Clarifying land tenure and other relevant policies; </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Supporting the management of commercial and subsistence agriculture lands to reduce pressure on adjoining forests; and </a:t>
            </a:r>
          </a:p>
          <a:p>
            <a:pPr marL="3429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Utilizing financial mechanisms and incentives for sustainable forest utilization such as markets, REDD+ and other PES</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1" name="Rectangle 10">
            <a:extLst>
              <a:ext uri="{FF2B5EF4-FFF2-40B4-BE49-F238E27FC236}">
                <a16:creationId xmlns:a16="http://schemas.microsoft.com/office/drawing/2014/main" id="{AE4D9DD3-0502-4ACF-AABF-C06F763DFB47}"/>
              </a:ext>
            </a:extLst>
          </p:cNvPr>
          <p:cNvSpPr/>
          <p:nvPr/>
        </p:nvSpPr>
        <p:spPr>
          <a:xfrm>
            <a:off x="0" y="0"/>
            <a:ext cx="982662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Sustainable Forest Management: Overview</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A0DBBB6F-B723-4DAC-86FB-EEB3AF49A079}"/>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B884547F-AAEB-4A10-B3E1-8B48D5072D4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Short-GEF logo colored NOTAG transparent">
              <a:extLst>
                <a:ext uri="{FF2B5EF4-FFF2-40B4-BE49-F238E27FC236}">
                  <a16:creationId xmlns:a16="http://schemas.microsoft.com/office/drawing/2014/main" id="{21415AD1-EEFB-47F2-918C-E4126E10E3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pic>
        <p:nvPicPr>
          <p:cNvPr id="5" name="Picture 4">
            <a:extLst>
              <a:ext uri="{FF2B5EF4-FFF2-40B4-BE49-F238E27FC236}">
                <a16:creationId xmlns:a16="http://schemas.microsoft.com/office/drawing/2014/main" id="{94400937-444F-40A1-82EF-ADAC681B9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68" y="2141077"/>
            <a:ext cx="3177393" cy="3243695"/>
          </a:xfrm>
          <a:prstGeom prst="rect">
            <a:avLst/>
          </a:prstGeom>
        </p:spPr>
      </p:pic>
      <p:cxnSp>
        <p:nvCxnSpPr>
          <p:cNvPr id="12" name="Straight Connector 11">
            <a:extLst>
              <a:ext uri="{FF2B5EF4-FFF2-40B4-BE49-F238E27FC236}">
                <a16:creationId xmlns:a16="http://schemas.microsoft.com/office/drawing/2014/main" id="{0D8651AC-DD15-4BAE-BE35-EA11EAE234E9}"/>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188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6BC8-5A6E-452A-9684-BD9F98B08913}"/>
              </a:ext>
            </a:extLst>
          </p:cNvPr>
          <p:cNvSpPr>
            <a:spLocks noGrp="1"/>
          </p:cNvSpPr>
          <p:nvPr>
            <p:ph type="title"/>
          </p:nvPr>
        </p:nvSpPr>
        <p:spPr>
          <a:xfrm>
            <a:off x="0" y="8817"/>
            <a:ext cx="12192000" cy="661034"/>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sz="4000" dirty="0">
                <a:solidFill>
                  <a:schemeClr val="tx1"/>
                </a:solidFill>
              </a:rPr>
              <a:t>Common elements of the Impact Programs…</a:t>
            </a:r>
          </a:p>
        </p:txBody>
      </p:sp>
      <p:pic>
        <p:nvPicPr>
          <p:cNvPr id="5" name="Picture 4">
            <a:extLst>
              <a:ext uri="{FF2B5EF4-FFF2-40B4-BE49-F238E27FC236}">
                <a16:creationId xmlns:a16="http://schemas.microsoft.com/office/drawing/2014/main" id="{3BAD1B3D-1805-42A0-9EC5-E7704CCCE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494" y="1846910"/>
            <a:ext cx="5365012" cy="3578463"/>
          </a:xfrm>
          <a:prstGeom prst="rect">
            <a:avLst/>
          </a:prstGeom>
        </p:spPr>
      </p:pic>
      <p:cxnSp>
        <p:nvCxnSpPr>
          <p:cNvPr id="9" name="Straight Connector 8">
            <a:extLst>
              <a:ext uri="{FF2B5EF4-FFF2-40B4-BE49-F238E27FC236}">
                <a16:creationId xmlns:a16="http://schemas.microsoft.com/office/drawing/2014/main" id="{6A7987EC-59ED-4A47-BA0B-98B7A31798BB}"/>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03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AE831-2088-43FA-A997-636C72659422}"/>
              </a:ext>
            </a:extLst>
          </p:cNvPr>
          <p:cNvSpPr>
            <a:spLocks noGrp="1"/>
          </p:cNvSpPr>
          <p:nvPr>
            <p:ph idx="1"/>
          </p:nvPr>
        </p:nvSpPr>
        <p:spPr/>
        <p:txBody>
          <a:bodyPr/>
          <a:lstStyle/>
          <a:p>
            <a:endParaRPr lang="en-US"/>
          </a:p>
        </p:txBody>
      </p:sp>
      <p:graphicFrame>
        <p:nvGraphicFramePr>
          <p:cNvPr id="4" name="Content Placeholder 5">
            <a:extLst>
              <a:ext uri="{FF2B5EF4-FFF2-40B4-BE49-F238E27FC236}">
                <a16:creationId xmlns:a16="http://schemas.microsoft.com/office/drawing/2014/main" id="{3494C940-0C1A-4039-8B1E-E7CF71BBAA0B}"/>
              </a:ext>
            </a:extLst>
          </p:cNvPr>
          <p:cNvGraphicFramePr>
            <a:graphicFrameLocks/>
          </p:cNvGraphicFramePr>
          <p:nvPr>
            <p:extLst/>
          </p:nvPr>
        </p:nvGraphicFramePr>
        <p:xfrm>
          <a:off x="6479116" y="1213928"/>
          <a:ext cx="1972771" cy="1872606"/>
        </p:xfrm>
        <a:graphic>
          <a:graphicData uri="http://schemas.openxmlformats.org/drawingml/2006/table">
            <a:tbl>
              <a:tblPr firstRow="1" bandRow="1">
                <a:tableStyleId>{5C22544A-7EE6-4342-B048-85BDC9FD1C3A}</a:tableStyleId>
              </a:tblPr>
              <a:tblGrid>
                <a:gridCol w="1323982">
                  <a:extLst>
                    <a:ext uri="{9D8B030D-6E8A-4147-A177-3AD203B41FA5}">
                      <a16:colId xmlns:a16="http://schemas.microsoft.com/office/drawing/2014/main" val="1754093945"/>
                    </a:ext>
                  </a:extLst>
                </a:gridCol>
                <a:gridCol w="648789">
                  <a:extLst>
                    <a:ext uri="{9D8B030D-6E8A-4147-A177-3AD203B41FA5}">
                      <a16:colId xmlns:a16="http://schemas.microsoft.com/office/drawing/2014/main" val="221765667"/>
                    </a:ext>
                  </a:extLst>
                </a:gridCol>
              </a:tblGrid>
              <a:tr h="357183">
                <a:tc>
                  <a:txBody>
                    <a:bodyPr/>
                    <a:lstStyle/>
                    <a:p>
                      <a:r>
                        <a:rPr lang="en-US" sz="1600" b="0" dirty="0">
                          <a:solidFill>
                            <a:schemeClr val="tx1"/>
                          </a:solidFill>
                        </a:rPr>
                        <a:t>STAR</a:t>
                      </a:r>
                    </a:p>
                  </a:txBody>
                  <a:tcPr>
                    <a:solidFill>
                      <a:schemeClr val="bg1">
                        <a:lumMod val="85000"/>
                      </a:schemeClr>
                    </a:solidFill>
                  </a:tcPr>
                </a:tc>
                <a:tc>
                  <a:txBody>
                    <a:bodyPr/>
                    <a:lstStyle/>
                    <a:p>
                      <a:r>
                        <a:rPr lang="en-US" sz="1600" b="0" dirty="0">
                          <a:solidFill>
                            <a:schemeClr val="tx1"/>
                          </a:solidFill>
                        </a:rPr>
                        <a:t>265</a:t>
                      </a:r>
                    </a:p>
                  </a:txBody>
                  <a:tcPr>
                    <a:solidFill>
                      <a:schemeClr val="bg1">
                        <a:lumMod val="85000"/>
                      </a:schemeClr>
                    </a:solidFill>
                  </a:tcPr>
                </a:tc>
                <a:extLst>
                  <a:ext uri="{0D108BD9-81ED-4DB2-BD59-A6C34878D82A}">
                    <a16:rowId xmlns:a16="http://schemas.microsoft.com/office/drawing/2014/main" val="1279637721"/>
                  </a:ext>
                </a:extLst>
              </a:tr>
              <a:tr h="557793">
                <a:tc>
                  <a:txBody>
                    <a:bodyPr/>
                    <a:lstStyle/>
                    <a:p>
                      <a:r>
                        <a:rPr lang="en-US" sz="1600" dirty="0"/>
                        <a:t>Incentive Mechanism</a:t>
                      </a:r>
                    </a:p>
                  </a:txBody>
                  <a:tcPr>
                    <a:solidFill>
                      <a:schemeClr val="bg1">
                        <a:lumMod val="85000"/>
                      </a:schemeClr>
                    </a:solidFill>
                  </a:tcPr>
                </a:tc>
                <a:tc>
                  <a:txBody>
                    <a:bodyPr/>
                    <a:lstStyle/>
                    <a:p>
                      <a:r>
                        <a:rPr lang="en-US" sz="1600" dirty="0"/>
                        <a:t>133</a:t>
                      </a:r>
                    </a:p>
                  </a:txBody>
                  <a:tcPr>
                    <a:solidFill>
                      <a:schemeClr val="bg1">
                        <a:lumMod val="85000"/>
                      </a:schemeClr>
                    </a:solidFill>
                  </a:tcPr>
                </a:tc>
                <a:extLst>
                  <a:ext uri="{0D108BD9-81ED-4DB2-BD59-A6C34878D82A}">
                    <a16:rowId xmlns:a16="http://schemas.microsoft.com/office/drawing/2014/main" val="1538705526"/>
                  </a:ext>
                </a:extLst>
              </a:tr>
              <a:tr h="557793">
                <a:tc>
                  <a:txBody>
                    <a:bodyPr/>
                    <a:lstStyle/>
                    <a:p>
                      <a:r>
                        <a:rPr lang="en-US" sz="1600" dirty="0"/>
                        <a:t>Global support</a:t>
                      </a:r>
                    </a:p>
                  </a:txBody>
                  <a:tcPr>
                    <a:solidFill>
                      <a:schemeClr val="bg1">
                        <a:lumMod val="85000"/>
                      </a:schemeClr>
                    </a:solidFill>
                  </a:tcPr>
                </a:tc>
                <a:tc>
                  <a:txBody>
                    <a:bodyPr/>
                    <a:lstStyle/>
                    <a:p>
                      <a:r>
                        <a:rPr lang="en-US" sz="1600" dirty="0"/>
                        <a:t>32</a:t>
                      </a:r>
                    </a:p>
                  </a:txBody>
                  <a:tcPr>
                    <a:solidFill>
                      <a:schemeClr val="bg1">
                        <a:lumMod val="85000"/>
                      </a:schemeClr>
                    </a:solidFill>
                  </a:tcPr>
                </a:tc>
                <a:extLst>
                  <a:ext uri="{0D108BD9-81ED-4DB2-BD59-A6C34878D82A}">
                    <a16:rowId xmlns:a16="http://schemas.microsoft.com/office/drawing/2014/main" val="1992241959"/>
                  </a:ext>
                </a:extLst>
              </a:tr>
              <a:tr h="357183">
                <a:tc>
                  <a:txBody>
                    <a:bodyPr/>
                    <a:lstStyle/>
                    <a:p>
                      <a:r>
                        <a:rPr lang="en-US" sz="1600" b="1" dirty="0"/>
                        <a:t>Total</a:t>
                      </a:r>
                    </a:p>
                  </a:txBody>
                  <a:tcPr>
                    <a:solidFill>
                      <a:schemeClr val="bg1">
                        <a:lumMod val="85000"/>
                      </a:schemeClr>
                    </a:solidFill>
                  </a:tcPr>
                </a:tc>
                <a:tc>
                  <a:txBody>
                    <a:bodyPr/>
                    <a:lstStyle/>
                    <a:p>
                      <a:r>
                        <a:rPr lang="en-US" sz="1600" b="1" dirty="0"/>
                        <a:t>430</a:t>
                      </a:r>
                    </a:p>
                  </a:txBody>
                  <a:tcPr>
                    <a:solidFill>
                      <a:schemeClr val="bg1">
                        <a:lumMod val="85000"/>
                      </a:schemeClr>
                    </a:solidFill>
                  </a:tcPr>
                </a:tc>
                <a:extLst>
                  <a:ext uri="{0D108BD9-81ED-4DB2-BD59-A6C34878D82A}">
                    <a16:rowId xmlns:a16="http://schemas.microsoft.com/office/drawing/2014/main" val="1056791322"/>
                  </a:ext>
                </a:extLst>
              </a:tr>
            </a:tbl>
          </a:graphicData>
        </a:graphic>
      </p:graphicFrame>
      <p:sp>
        <p:nvSpPr>
          <p:cNvPr id="5" name="TextBox 4">
            <a:extLst>
              <a:ext uri="{FF2B5EF4-FFF2-40B4-BE49-F238E27FC236}">
                <a16:creationId xmlns:a16="http://schemas.microsoft.com/office/drawing/2014/main" id="{3F261EB6-A374-450B-B522-FE1A1ED1438D}"/>
              </a:ext>
            </a:extLst>
          </p:cNvPr>
          <p:cNvSpPr txBox="1"/>
          <p:nvPr/>
        </p:nvSpPr>
        <p:spPr>
          <a:xfrm>
            <a:off x="6368612" y="831490"/>
            <a:ext cx="10277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FOLUR</a:t>
            </a:r>
          </a:p>
        </p:txBody>
      </p:sp>
      <p:sp>
        <p:nvSpPr>
          <p:cNvPr id="6" name="TextBox 5">
            <a:extLst>
              <a:ext uri="{FF2B5EF4-FFF2-40B4-BE49-F238E27FC236}">
                <a16:creationId xmlns:a16="http://schemas.microsoft.com/office/drawing/2014/main" id="{50FB7A47-6C15-49FD-B8C9-26EDE4D8F02B}"/>
              </a:ext>
            </a:extLst>
          </p:cNvPr>
          <p:cNvSpPr txBox="1"/>
          <p:nvPr/>
        </p:nvSpPr>
        <p:spPr>
          <a:xfrm>
            <a:off x="9233685" y="4099733"/>
            <a:ext cx="1775791" cy="830997"/>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Co-financing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1/7</a:t>
            </a:r>
          </a:p>
        </p:txBody>
      </p:sp>
      <p:pic>
        <p:nvPicPr>
          <p:cNvPr id="7" name="Picture 6">
            <a:extLst>
              <a:ext uri="{FF2B5EF4-FFF2-40B4-BE49-F238E27FC236}">
                <a16:creationId xmlns:a16="http://schemas.microsoft.com/office/drawing/2014/main" id="{297C0C48-D2D9-493E-ACBC-483B536DC36C}"/>
              </a:ext>
            </a:extLst>
          </p:cNvPr>
          <p:cNvPicPr>
            <a:picLocks noChangeAspect="1"/>
          </p:cNvPicPr>
          <p:nvPr/>
        </p:nvPicPr>
        <p:blipFill>
          <a:blip r:embed="rId2"/>
          <a:stretch>
            <a:fillRect/>
          </a:stretch>
        </p:blipFill>
        <p:spPr>
          <a:xfrm>
            <a:off x="179755" y="1068637"/>
            <a:ext cx="6099261" cy="4470580"/>
          </a:xfrm>
          <a:prstGeom prst="rect">
            <a:avLst/>
          </a:prstGeom>
        </p:spPr>
      </p:pic>
      <p:sp>
        <p:nvSpPr>
          <p:cNvPr id="8" name="Rectangle 7">
            <a:extLst>
              <a:ext uri="{FF2B5EF4-FFF2-40B4-BE49-F238E27FC236}">
                <a16:creationId xmlns:a16="http://schemas.microsoft.com/office/drawing/2014/main" id="{0EFC8B27-C28C-4FA4-9F3F-2872195DBC9C}"/>
              </a:ext>
            </a:extLst>
          </p:cNvPr>
          <p:cNvSpPr/>
          <p:nvPr/>
        </p:nvSpPr>
        <p:spPr>
          <a:xfrm>
            <a:off x="6393391" y="3050419"/>
            <a:ext cx="10262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(million $)</a:t>
            </a:r>
          </a:p>
        </p:txBody>
      </p:sp>
      <p:graphicFrame>
        <p:nvGraphicFramePr>
          <p:cNvPr id="9" name="Content Placeholder 5">
            <a:extLst>
              <a:ext uri="{FF2B5EF4-FFF2-40B4-BE49-F238E27FC236}">
                <a16:creationId xmlns:a16="http://schemas.microsoft.com/office/drawing/2014/main" id="{3A29A772-CFA0-496E-BF18-31B49B2F1C3F}"/>
              </a:ext>
            </a:extLst>
          </p:cNvPr>
          <p:cNvGraphicFramePr>
            <a:graphicFrameLocks/>
          </p:cNvGraphicFramePr>
          <p:nvPr>
            <p:extLst/>
          </p:nvPr>
        </p:nvGraphicFramePr>
        <p:xfrm>
          <a:off x="6486811" y="3709265"/>
          <a:ext cx="1972771" cy="1829952"/>
        </p:xfrm>
        <a:graphic>
          <a:graphicData uri="http://schemas.openxmlformats.org/drawingml/2006/table">
            <a:tbl>
              <a:tblPr firstRow="1" bandRow="1">
                <a:tableStyleId>{5C22544A-7EE6-4342-B048-85BDC9FD1C3A}</a:tableStyleId>
              </a:tblPr>
              <a:tblGrid>
                <a:gridCol w="1323982">
                  <a:extLst>
                    <a:ext uri="{9D8B030D-6E8A-4147-A177-3AD203B41FA5}">
                      <a16:colId xmlns:a16="http://schemas.microsoft.com/office/drawing/2014/main" val="1754093945"/>
                    </a:ext>
                  </a:extLst>
                </a:gridCol>
                <a:gridCol w="648789">
                  <a:extLst>
                    <a:ext uri="{9D8B030D-6E8A-4147-A177-3AD203B41FA5}">
                      <a16:colId xmlns:a16="http://schemas.microsoft.com/office/drawing/2014/main" val="221765667"/>
                    </a:ext>
                  </a:extLst>
                </a:gridCol>
              </a:tblGrid>
              <a:tr h="335856">
                <a:tc>
                  <a:txBody>
                    <a:bodyPr/>
                    <a:lstStyle/>
                    <a:p>
                      <a:r>
                        <a:rPr lang="en-US" sz="1600" b="0" dirty="0">
                          <a:solidFill>
                            <a:schemeClr val="tx1"/>
                          </a:solidFill>
                        </a:rPr>
                        <a:t>STAR</a:t>
                      </a:r>
                    </a:p>
                  </a:txBody>
                  <a:tcPr>
                    <a:solidFill>
                      <a:schemeClr val="bg1">
                        <a:lumMod val="85000"/>
                      </a:schemeClr>
                    </a:solidFill>
                  </a:tcPr>
                </a:tc>
                <a:tc>
                  <a:txBody>
                    <a:bodyPr/>
                    <a:lstStyle/>
                    <a:p>
                      <a:r>
                        <a:rPr lang="en-US" sz="1600" b="0" dirty="0">
                          <a:solidFill>
                            <a:schemeClr val="tx1"/>
                          </a:solidFill>
                        </a:rPr>
                        <a:t>156</a:t>
                      </a:r>
                    </a:p>
                  </a:txBody>
                  <a:tcPr>
                    <a:solidFill>
                      <a:schemeClr val="bg1">
                        <a:lumMod val="85000"/>
                      </a:schemeClr>
                    </a:solidFill>
                  </a:tcPr>
                </a:tc>
                <a:extLst>
                  <a:ext uri="{0D108BD9-81ED-4DB2-BD59-A6C34878D82A}">
                    <a16:rowId xmlns:a16="http://schemas.microsoft.com/office/drawing/2014/main" val="1279637721"/>
                  </a:ext>
                </a:extLst>
              </a:tr>
              <a:tr h="524488">
                <a:tc>
                  <a:txBody>
                    <a:bodyPr/>
                    <a:lstStyle/>
                    <a:p>
                      <a:r>
                        <a:rPr lang="en-US" sz="1600" dirty="0"/>
                        <a:t>Incentive Mechanism</a:t>
                      </a:r>
                    </a:p>
                  </a:txBody>
                  <a:tcPr>
                    <a:solidFill>
                      <a:schemeClr val="bg1">
                        <a:lumMod val="85000"/>
                      </a:schemeClr>
                    </a:solidFill>
                  </a:tcPr>
                </a:tc>
                <a:tc>
                  <a:txBody>
                    <a:bodyPr/>
                    <a:lstStyle/>
                    <a:p>
                      <a:r>
                        <a:rPr lang="en-US" sz="1600" dirty="0"/>
                        <a:t>78</a:t>
                      </a:r>
                    </a:p>
                  </a:txBody>
                  <a:tcPr>
                    <a:solidFill>
                      <a:schemeClr val="bg1">
                        <a:lumMod val="85000"/>
                      </a:schemeClr>
                    </a:solidFill>
                  </a:tcPr>
                </a:tc>
                <a:extLst>
                  <a:ext uri="{0D108BD9-81ED-4DB2-BD59-A6C34878D82A}">
                    <a16:rowId xmlns:a16="http://schemas.microsoft.com/office/drawing/2014/main" val="1538705526"/>
                  </a:ext>
                </a:extLst>
              </a:tr>
              <a:tr h="524488">
                <a:tc>
                  <a:txBody>
                    <a:bodyPr/>
                    <a:lstStyle/>
                    <a:p>
                      <a:r>
                        <a:rPr lang="en-US" sz="1600" dirty="0"/>
                        <a:t>Global support</a:t>
                      </a:r>
                    </a:p>
                  </a:txBody>
                  <a:tcPr>
                    <a:solidFill>
                      <a:schemeClr val="bg1">
                        <a:lumMod val="85000"/>
                      </a:schemeClr>
                    </a:solidFill>
                  </a:tcPr>
                </a:tc>
                <a:tc>
                  <a:txBody>
                    <a:bodyPr/>
                    <a:lstStyle/>
                    <a:p>
                      <a:r>
                        <a:rPr lang="en-US" sz="1600" dirty="0"/>
                        <a:t>27</a:t>
                      </a:r>
                    </a:p>
                  </a:txBody>
                  <a:tcPr>
                    <a:solidFill>
                      <a:schemeClr val="bg1">
                        <a:lumMod val="85000"/>
                      </a:schemeClr>
                    </a:solidFill>
                  </a:tcPr>
                </a:tc>
                <a:extLst>
                  <a:ext uri="{0D108BD9-81ED-4DB2-BD59-A6C34878D82A}">
                    <a16:rowId xmlns:a16="http://schemas.microsoft.com/office/drawing/2014/main" val="1992241959"/>
                  </a:ext>
                </a:extLst>
              </a:tr>
              <a:tr h="335856">
                <a:tc>
                  <a:txBody>
                    <a:bodyPr/>
                    <a:lstStyle/>
                    <a:p>
                      <a:r>
                        <a:rPr lang="en-US" sz="1600" b="1" dirty="0"/>
                        <a:t>Total</a:t>
                      </a:r>
                    </a:p>
                  </a:txBody>
                  <a:tcPr>
                    <a:solidFill>
                      <a:schemeClr val="bg1">
                        <a:lumMod val="85000"/>
                      </a:schemeClr>
                    </a:solidFill>
                  </a:tcPr>
                </a:tc>
                <a:tc>
                  <a:txBody>
                    <a:bodyPr/>
                    <a:lstStyle/>
                    <a:p>
                      <a:r>
                        <a:rPr lang="en-US" sz="1600" b="1" dirty="0"/>
                        <a:t>261</a:t>
                      </a:r>
                    </a:p>
                  </a:txBody>
                  <a:tcPr>
                    <a:solidFill>
                      <a:schemeClr val="bg1">
                        <a:lumMod val="85000"/>
                      </a:schemeClr>
                    </a:solidFill>
                  </a:tcPr>
                </a:tc>
                <a:extLst>
                  <a:ext uri="{0D108BD9-81ED-4DB2-BD59-A6C34878D82A}">
                    <a16:rowId xmlns:a16="http://schemas.microsoft.com/office/drawing/2014/main" val="1056791322"/>
                  </a:ext>
                </a:extLst>
              </a:tr>
            </a:tbl>
          </a:graphicData>
        </a:graphic>
      </p:graphicFrame>
      <p:sp>
        <p:nvSpPr>
          <p:cNvPr id="10" name="TextBox 9">
            <a:extLst>
              <a:ext uri="{FF2B5EF4-FFF2-40B4-BE49-F238E27FC236}">
                <a16:creationId xmlns:a16="http://schemas.microsoft.com/office/drawing/2014/main" id="{5FB66494-765B-4170-AADC-98EDED63DA57}"/>
              </a:ext>
            </a:extLst>
          </p:cNvPr>
          <p:cNvSpPr txBox="1"/>
          <p:nvPr/>
        </p:nvSpPr>
        <p:spPr>
          <a:xfrm>
            <a:off x="6393421" y="3315086"/>
            <a:ext cx="740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SFM</a:t>
            </a:r>
          </a:p>
        </p:txBody>
      </p:sp>
      <p:sp>
        <p:nvSpPr>
          <p:cNvPr id="11" name="Rectangle 10">
            <a:extLst>
              <a:ext uri="{FF2B5EF4-FFF2-40B4-BE49-F238E27FC236}">
                <a16:creationId xmlns:a16="http://schemas.microsoft.com/office/drawing/2014/main" id="{84F4905F-4402-4213-AA8B-B371FE7ED284}"/>
              </a:ext>
            </a:extLst>
          </p:cNvPr>
          <p:cNvSpPr/>
          <p:nvPr/>
        </p:nvSpPr>
        <p:spPr>
          <a:xfrm>
            <a:off x="6403020" y="5482870"/>
            <a:ext cx="10262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(million $)</a:t>
            </a:r>
          </a:p>
        </p:txBody>
      </p:sp>
      <p:graphicFrame>
        <p:nvGraphicFramePr>
          <p:cNvPr id="12" name="Content Placeholder 5">
            <a:extLst>
              <a:ext uri="{FF2B5EF4-FFF2-40B4-BE49-F238E27FC236}">
                <a16:creationId xmlns:a16="http://schemas.microsoft.com/office/drawing/2014/main" id="{F2F8A83B-8205-43A8-AC48-2539F041D521}"/>
              </a:ext>
            </a:extLst>
          </p:cNvPr>
          <p:cNvGraphicFramePr>
            <a:graphicFrameLocks/>
          </p:cNvGraphicFramePr>
          <p:nvPr>
            <p:extLst/>
          </p:nvPr>
        </p:nvGraphicFramePr>
        <p:xfrm>
          <a:off x="9026406" y="1223453"/>
          <a:ext cx="1972771" cy="1856568"/>
        </p:xfrm>
        <a:graphic>
          <a:graphicData uri="http://schemas.openxmlformats.org/drawingml/2006/table">
            <a:tbl>
              <a:tblPr firstRow="1" bandRow="1">
                <a:tableStyleId>{5C22544A-7EE6-4342-B048-85BDC9FD1C3A}</a:tableStyleId>
              </a:tblPr>
              <a:tblGrid>
                <a:gridCol w="1323982">
                  <a:extLst>
                    <a:ext uri="{9D8B030D-6E8A-4147-A177-3AD203B41FA5}">
                      <a16:colId xmlns:a16="http://schemas.microsoft.com/office/drawing/2014/main" val="1754093945"/>
                    </a:ext>
                  </a:extLst>
                </a:gridCol>
                <a:gridCol w="648789">
                  <a:extLst>
                    <a:ext uri="{9D8B030D-6E8A-4147-A177-3AD203B41FA5}">
                      <a16:colId xmlns:a16="http://schemas.microsoft.com/office/drawing/2014/main" val="221765667"/>
                    </a:ext>
                  </a:extLst>
                </a:gridCol>
              </a:tblGrid>
              <a:tr h="349164">
                <a:tc>
                  <a:txBody>
                    <a:bodyPr/>
                    <a:lstStyle/>
                    <a:p>
                      <a:r>
                        <a:rPr lang="en-US" sz="1600" b="0" dirty="0">
                          <a:solidFill>
                            <a:schemeClr val="tx1"/>
                          </a:solidFill>
                        </a:rPr>
                        <a:t>STAR</a:t>
                      </a:r>
                    </a:p>
                  </a:txBody>
                  <a:tcPr>
                    <a:solidFill>
                      <a:schemeClr val="bg1">
                        <a:lumMod val="85000"/>
                      </a:schemeClr>
                    </a:solidFill>
                  </a:tcPr>
                </a:tc>
                <a:tc>
                  <a:txBody>
                    <a:bodyPr/>
                    <a:lstStyle/>
                    <a:p>
                      <a:r>
                        <a:rPr lang="en-US" sz="1600" b="0" dirty="0">
                          <a:solidFill>
                            <a:schemeClr val="tx1"/>
                          </a:solidFill>
                        </a:rPr>
                        <a:t>91</a:t>
                      </a:r>
                    </a:p>
                  </a:txBody>
                  <a:tcPr>
                    <a:solidFill>
                      <a:schemeClr val="bg1">
                        <a:lumMod val="85000"/>
                      </a:schemeClr>
                    </a:solidFill>
                  </a:tcPr>
                </a:tc>
                <a:extLst>
                  <a:ext uri="{0D108BD9-81ED-4DB2-BD59-A6C34878D82A}">
                    <a16:rowId xmlns:a16="http://schemas.microsoft.com/office/drawing/2014/main" val="1279637721"/>
                  </a:ext>
                </a:extLst>
              </a:tr>
              <a:tr h="545269">
                <a:tc>
                  <a:txBody>
                    <a:bodyPr/>
                    <a:lstStyle/>
                    <a:p>
                      <a:r>
                        <a:rPr lang="en-US" sz="1600" dirty="0"/>
                        <a:t>Incentive Mechanism</a:t>
                      </a:r>
                    </a:p>
                  </a:txBody>
                  <a:tcPr>
                    <a:solidFill>
                      <a:schemeClr val="bg1">
                        <a:lumMod val="85000"/>
                      </a:schemeClr>
                    </a:solidFill>
                  </a:tcPr>
                </a:tc>
                <a:tc>
                  <a:txBody>
                    <a:bodyPr/>
                    <a:lstStyle/>
                    <a:p>
                      <a:r>
                        <a:rPr lang="en-US" sz="1600" dirty="0"/>
                        <a:t>46</a:t>
                      </a:r>
                    </a:p>
                  </a:txBody>
                  <a:tcPr>
                    <a:solidFill>
                      <a:schemeClr val="bg1">
                        <a:lumMod val="85000"/>
                      </a:schemeClr>
                    </a:solidFill>
                  </a:tcPr>
                </a:tc>
                <a:extLst>
                  <a:ext uri="{0D108BD9-81ED-4DB2-BD59-A6C34878D82A}">
                    <a16:rowId xmlns:a16="http://schemas.microsoft.com/office/drawing/2014/main" val="1538705526"/>
                  </a:ext>
                </a:extLst>
              </a:tr>
              <a:tr h="545269">
                <a:tc>
                  <a:txBody>
                    <a:bodyPr/>
                    <a:lstStyle/>
                    <a:p>
                      <a:r>
                        <a:rPr lang="en-US" sz="1600" dirty="0"/>
                        <a:t>Global support</a:t>
                      </a:r>
                    </a:p>
                  </a:txBody>
                  <a:tcPr>
                    <a:solidFill>
                      <a:schemeClr val="bg1">
                        <a:lumMod val="85000"/>
                      </a:schemeClr>
                    </a:solidFill>
                  </a:tcPr>
                </a:tc>
                <a:tc>
                  <a:txBody>
                    <a:bodyPr/>
                    <a:lstStyle/>
                    <a:p>
                      <a:r>
                        <a:rPr lang="en-US" sz="1600" dirty="0"/>
                        <a:t>18</a:t>
                      </a:r>
                    </a:p>
                  </a:txBody>
                  <a:tcPr>
                    <a:solidFill>
                      <a:schemeClr val="bg1">
                        <a:lumMod val="85000"/>
                      </a:schemeClr>
                    </a:solidFill>
                  </a:tcPr>
                </a:tc>
                <a:extLst>
                  <a:ext uri="{0D108BD9-81ED-4DB2-BD59-A6C34878D82A}">
                    <a16:rowId xmlns:a16="http://schemas.microsoft.com/office/drawing/2014/main" val="1992241959"/>
                  </a:ext>
                </a:extLst>
              </a:tr>
              <a:tr h="349164">
                <a:tc>
                  <a:txBody>
                    <a:bodyPr/>
                    <a:lstStyle/>
                    <a:p>
                      <a:r>
                        <a:rPr lang="en-US" sz="1600" b="1" dirty="0"/>
                        <a:t>Total</a:t>
                      </a:r>
                    </a:p>
                  </a:txBody>
                  <a:tcPr>
                    <a:solidFill>
                      <a:schemeClr val="bg1">
                        <a:lumMod val="85000"/>
                      </a:schemeClr>
                    </a:solidFill>
                  </a:tcPr>
                </a:tc>
                <a:tc>
                  <a:txBody>
                    <a:bodyPr/>
                    <a:lstStyle/>
                    <a:p>
                      <a:r>
                        <a:rPr lang="en-US" sz="1600" b="1" dirty="0"/>
                        <a:t>156</a:t>
                      </a:r>
                    </a:p>
                  </a:txBody>
                  <a:tcPr>
                    <a:solidFill>
                      <a:schemeClr val="bg1">
                        <a:lumMod val="85000"/>
                      </a:schemeClr>
                    </a:solidFill>
                  </a:tcPr>
                </a:tc>
                <a:extLst>
                  <a:ext uri="{0D108BD9-81ED-4DB2-BD59-A6C34878D82A}">
                    <a16:rowId xmlns:a16="http://schemas.microsoft.com/office/drawing/2014/main" val="1056791322"/>
                  </a:ext>
                </a:extLst>
              </a:tr>
            </a:tbl>
          </a:graphicData>
        </a:graphic>
      </p:graphicFrame>
      <p:sp>
        <p:nvSpPr>
          <p:cNvPr id="13" name="TextBox 12">
            <a:extLst>
              <a:ext uri="{FF2B5EF4-FFF2-40B4-BE49-F238E27FC236}">
                <a16:creationId xmlns:a16="http://schemas.microsoft.com/office/drawing/2014/main" id="{E8768F52-398D-4F6D-A505-AD01BCEB6E68}"/>
              </a:ext>
            </a:extLst>
          </p:cNvPr>
          <p:cNvSpPr txBox="1"/>
          <p:nvPr/>
        </p:nvSpPr>
        <p:spPr>
          <a:xfrm>
            <a:off x="8906377" y="831490"/>
            <a:ext cx="24304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Sustainable Cities</a:t>
            </a:r>
          </a:p>
        </p:txBody>
      </p:sp>
      <p:sp>
        <p:nvSpPr>
          <p:cNvPr id="14" name="Rectangle 13">
            <a:extLst>
              <a:ext uri="{FF2B5EF4-FFF2-40B4-BE49-F238E27FC236}">
                <a16:creationId xmlns:a16="http://schemas.microsoft.com/office/drawing/2014/main" id="{E8378DDB-EE90-4E56-8FF0-E58FBD7F224F}"/>
              </a:ext>
            </a:extLst>
          </p:cNvPr>
          <p:cNvSpPr/>
          <p:nvPr/>
        </p:nvSpPr>
        <p:spPr>
          <a:xfrm>
            <a:off x="8950206" y="3012319"/>
            <a:ext cx="10262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(million $)</a:t>
            </a:r>
          </a:p>
        </p:txBody>
      </p:sp>
      <p:sp>
        <p:nvSpPr>
          <p:cNvPr id="15" name="Title 1">
            <a:extLst>
              <a:ext uri="{FF2B5EF4-FFF2-40B4-BE49-F238E27FC236}">
                <a16:creationId xmlns:a16="http://schemas.microsoft.com/office/drawing/2014/main" id="{538A9644-E88A-49B9-A292-0EEBF2F4F6EF}"/>
              </a:ext>
            </a:extLst>
          </p:cNvPr>
          <p:cNvSpPr txBox="1">
            <a:spLocks/>
          </p:cNvSpPr>
          <p:nvPr/>
        </p:nvSpPr>
        <p:spPr bwMode="auto">
          <a:xfrm>
            <a:off x="0" y="0"/>
            <a:ext cx="12192000" cy="6804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000" kern="1200">
                <a:solidFill>
                  <a:srgbClr val="1F497D"/>
                </a:solidFill>
                <a:latin typeface="+mj-lt"/>
                <a:ea typeface="+mj-ea"/>
                <a:cs typeface="+mj-cs"/>
              </a:defRPr>
            </a:lvl1pPr>
            <a:lvl2pPr algn="ctr" rtl="0" eaLnBrk="1" fontAlgn="base" hangingPunct="1">
              <a:spcBef>
                <a:spcPct val="0"/>
              </a:spcBef>
              <a:spcAft>
                <a:spcPct val="0"/>
              </a:spcAft>
              <a:defRPr sz="3000">
                <a:solidFill>
                  <a:srgbClr val="1F497D"/>
                </a:solidFill>
                <a:latin typeface="Calibri" pitchFamily="34" charset="0"/>
              </a:defRPr>
            </a:lvl2pPr>
            <a:lvl3pPr algn="ctr" rtl="0" eaLnBrk="1" fontAlgn="base" hangingPunct="1">
              <a:spcBef>
                <a:spcPct val="0"/>
              </a:spcBef>
              <a:spcAft>
                <a:spcPct val="0"/>
              </a:spcAft>
              <a:defRPr sz="3000">
                <a:solidFill>
                  <a:srgbClr val="1F497D"/>
                </a:solidFill>
                <a:latin typeface="Calibri" pitchFamily="34" charset="0"/>
              </a:defRPr>
            </a:lvl3pPr>
            <a:lvl4pPr algn="ctr" rtl="0" eaLnBrk="1" fontAlgn="base" hangingPunct="1">
              <a:spcBef>
                <a:spcPct val="0"/>
              </a:spcBef>
              <a:spcAft>
                <a:spcPct val="0"/>
              </a:spcAft>
              <a:defRPr sz="3000">
                <a:solidFill>
                  <a:srgbClr val="1F497D"/>
                </a:solidFill>
                <a:latin typeface="Calibri" pitchFamily="34" charset="0"/>
              </a:defRPr>
            </a:lvl4pPr>
            <a:lvl5pPr algn="ctr" rtl="0" eaLnBrk="1" fontAlgn="base" hangingPunct="1">
              <a:spcBef>
                <a:spcPct val="0"/>
              </a:spcBef>
              <a:spcAft>
                <a:spcPct val="0"/>
              </a:spcAft>
              <a:defRPr sz="3000">
                <a:solidFill>
                  <a:srgbClr val="1F497D"/>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j-ea"/>
                <a:cs typeface="+mj-cs"/>
              </a:rPr>
              <a:t>The Incentive: Resource Allocation to Impact Programs</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cxnSp>
        <p:nvCxnSpPr>
          <p:cNvPr id="16" name="Straight Connector 15">
            <a:extLst>
              <a:ext uri="{FF2B5EF4-FFF2-40B4-BE49-F238E27FC236}">
                <a16:creationId xmlns:a16="http://schemas.microsoft.com/office/drawing/2014/main" id="{7491E889-507C-47A4-85D7-E898F1547E3C}"/>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177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6BC8-5A6E-452A-9684-BD9F98B08913}"/>
              </a:ext>
            </a:extLst>
          </p:cNvPr>
          <p:cNvSpPr>
            <a:spLocks noGrp="1"/>
          </p:cNvSpPr>
          <p:nvPr>
            <p:ph type="title"/>
          </p:nvPr>
        </p:nvSpPr>
        <p:spPr>
          <a:xfrm>
            <a:off x="0" y="8813"/>
            <a:ext cx="11582400" cy="661031"/>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sz="4000" dirty="0">
                <a:solidFill>
                  <a:schemeClr val="tx1"/>
                </a:solidFill>
              </a:rPr>
              <a:t>Key Elements of Impact Program Guidance</a:t>
            </a:r>
          </a:p>
        </p:txBody>
      </p:sp>
      <p:sp>
        <p:nvSpPr>
          <p:cNvPr id="3" name="Content Placeholder 2">
            <a:extLst>
              <a:ext uri="{FF2B5EF4-FFF2-40B4-BE49-F238E27FC236}">
                <a16:creationId xmlns:a16="http://schemas.microsoft.com/office/drawing/2014/main" id="{CF06DE11-990D-4A13-90F6-D8DD59AE0FE2}"/>
              </a:ext>
            </a:extLst>
          </p:cNvPr>
          <p:cNvSpPr>
            <a:spLocks noGrp="1"/>
          </p:cNvSpPr>
          <p:nvPr>
            <p:ph idx="1"/>
          </p:nvPr>
        </p:nvSpPr>
        <p:spPr>
          <a:xfrm>
            <a:off x="148848" y="1041982"/>
            <a:ext cx="12043151" cy="4863057"/>
          </a:xfrm>
        </p:spPr>
        <p:txBody>
          <a:bodyPr/>
          <a:lstStyle/>
          <a:p>
            <a:pPr>
              <a:spcBef>
                <a:spcPts val="1800"/>
              </a:spcBef>
            </a:pPr>
            <a:r>
              <a:rPr lang="en-US" sz="2400" u="sng" dirty="0"/>
              <a:t>Crucial rationale of the IPs</a:t>
            </a:r>
            <a:r>
              <a:rPr lang="en-US" sz="2400" dirty="0"/>
              <a:t>: Deliver transformational change in an integrated manner across the focal areas</a:t>
            </a:r>
          </a:p>
          <a:p>
            <a:pPr>
              <a:spcBef>
                <a:spcPts val="1800"/>
              </a:spcBef>
            </a:pPr>
            <a:r>
              <a:rPr lang="en-US" sz="2400" u="sng" dirty="0"/>
              <a:t>Only countries accepted to join the programs will be able to design IP child projects</a:t>
            </a:r>
            <a:endParaRPr lang="en-US" sz="2400" dirty="0"/>
          </a:p>
          <a:p>
            <a:pPr>
              <a:spcBef>
                <a:spcPts val="1800"/>
              </a:spcBef>
            </a:pPr>
            <a:r>
              <a:rPr lang="en-US" sz="2400" u="sng" dirty="0"/>
              <a:t>Lead Agencies</a:t>
            </a:r>
            <a:r>
              <a:rPr lang="en-US" sz="2400" dirty="0"/>
              <a:t>: FOLUR, SFM Amazon =&gt; World Bank; SFM Congo Basin =&gt; UN Environment &amp; SFM Drylands =&gt; FAO; Sustainable Cities =&gt; TBC</a:t>
            </a:r>
          </a:p>
          <a:p>
            <a:pPr marL="287338" indent="0">
              <a:spcBef>
                <a:spcPts val="1800"/>
              </a:spcBef>
              <a:buNone/>
            </a:pPr>
            <a:r>
              <a:rPr lang="en-US" sz="2400" dirty="0"/>
              <a:t>NB: Lead agencies facilitate the process, Child Projects can be managed by any other  agency.</a:t>
            </a:r>
          </a:p>
          <a:p>
            <a:pPr>
              <a:spcBef>
                <a:spcPts val="1800"/>
              </a:spcBef>
            </a:pPr>
            <a:r>
              <a:rPr lang="en-US" sz="2400" u="sng" dirty="0"/>
              <a:t>Maximum results prioritized</a:t>
            </a:r>
            <a:r>
              <a:rPr lang="en-US" sz="2400" dirty="0"/>
              <a:t>: Because the incentive funds are limited, resource programming for each of the IPs will be prioritized to maximize potential for achieving the GEF-7 targets. </a:t>
            </a:r>
          </a:p>
        </p:txBody>
      </p:sp>
      <p:cxnSp>
        <p:nvCxnSpPr>
          <p:cNvPr id="5" name="Straight Connector 4">
            <a:extLst>
              <a:ext uri="{FF2B5EF4-FFF2-40B4-BE49-F238E27FC236}">
                <a16:creationId xmlns:a16="http://schemas.microsoft.com/office/drawing/2014/main" id="{59741584-6F2B-45F7-98DF-3B66B425998D}"/>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010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6BC8-5A6E-452A-9684-BD9F98B08913}"/>
              </a:ext>
            </a:extLst>
          </p:cNvPr>
          <p:cNvSpPr>
            <a:spLocks noGrp="1"/>
          </p:cNvSpPr>
          <p:nvPr>
            <p:ph type="title"/>
          </p:nvPr>
        </p:nvSpPr>
        <p:spPr>
          <a:xfrm>
            <a:off x="0" y="8813"/>
            <a:ext cx="11582400" cy="661034"/>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sz="4000" dirty="0">
                <a:solidFill>
                  <a:schemeClr val="tx1"/>
                </a:solidFill>
              </a:rPr>
              <a:t>Key Elements of Impact Program Guidance</a:t>
            </a:r>
          </a:p>
        </p:txBody>
      </p:sp>
      <p:sp>
        <p:nvSpPr>
          <p:cNvPr id="3" name="Content Placeholder 2">
            <a:extLst>
              <a:ext uri="{FF2B5EF4-FFF2-40B4-BE49-F238E27FC236}">
                <a16:creationId xmlns:a16="http://schemas.microsoft.com/office/drawing/2014/main" id="{CF06DE11-990D-4A13-90F6-D8DD59AE0FE2}"/>
              </a:ext>
            </a:extLst>
          </p:cNvPr>
          <p:cNvSpPr>
            <a:spLocks noGrp="1"/>
          </p:cNvSpPr>
          <p:nvPr>
            <p:ph idx="1"/>
          </p:nvPr>
        </p:nvSpPr>
        <p:spPr>
          <a:xfrm>
            <a:off x="216188" y="758442"/>
            <a:ext cx="11649739" cy="5046929"/>
          </a:xfrm>
        </p:spPr>
        <p:txBody>
          <a:bodyPr/>
          <a:lstStyle/>
          <a:p>
            <a:pPr>
              <a:spcBef>
                <a:spcPts val="1800"/>
              </a:spcBef>
            </a:pPr>
            <a:r>
              <a:rPr lang="en-US" sz="2400" u="sng" dirty="0"/>
              <a:t>Results oriented assessment</a:t>
            </a:r>
            <a:r>
              <a:rPr lang="en-US" sz="2400" dirty="0"/>
              <a:t>: The GEF-7 Results Framework and proposed GEB targets approved by council will serve as the basis for assessing potential contributions by country</a:t>
            </a:r>
          </a:p>
          <a:p>
            <a:pPr>
              <a:spcBef>
                <a:spcPts val="1800"/>
              </a:spcBef>
            </a:pPr>
            <a:r>
              <a:rPr lang="en-US" sz="2400" u="sng" dirty="0"/>
              <a:t>Minimum of USD 4 million from STAR</a:t>
            </a:r>
            <a:r>
              <a:rPr lang="en-US" sz="2400" dirty="0"/>
              <a:t>: Required for any country to trigger the incentive mechanism to ensure significant results coming from IPs</a:t>
            </a:r>
          </a:p>
          <a:p>
            <a:pPr>
              <a:spcBef>
                <a:spcPts val="1800"/>
              </a:spcBef>
            </a:pPr>
            <a:r>
              <a:rPr lang="en-US" sz="2400" u="sng" dirty="0"/>
              <a:t>Private sector engagement</a:t>
            </a:r>
            <a:r>
              <a:rPr lang="en-US" sz="2400" dirty="0"/>
              <a:t>: Potential to influence sustainable businesses and to catalyze investment opportunities that can scale-up innovative technologies</a:t>
            </a:r>
          </a:p>
          <a:p>
            <a:pPr>
              <a:spcBef>
                <a:spcPts val="1800"/>
              </a:spcBef>
            </a:pPr>
            <a:r>
              <a:rPr lang="en-US" sz="2400" u="sng" dirty="0"/>
              <a:t>Gender integration</a:t>
            </a:r>
            <a:r>
              <a:rPr lang="en-US" sz="2400" dirty="0"/>
              <a:t>:  All GEF investments are required to address gender equality as a priority. </a:t>
            </a:r>
          </a:p>
          <a:p>
            <a:pPr>
              <a:spcBef>
                <a:spcPts val="1800"/>
              </a:spcBef>
            </a:pPr>
            <a:r>
              <a:rPr lang="en-US" sz="2400" u="sng" dirty="0"/>
              <a:t>Commitment with the IP Regional/Global Platform</a:t>
            </a:r>
            <a:r>
              <a:rPr lang="en-US" sz="2400" dirty="0"/>
              <a:t>: countries must commit to work closely with the global/regional technical assistance and knowledge management component. </a:t>
            </a:r>
          </a:p>
        </p:txBody>
      </p:sp>
      <p:cxnSp>
        <p:nvCxnSpPr>
          <p:cNvPr id="4" name="Straight Connector 3">
            <a:extLst>
              <a:ext uri="{FF2B5EF4-FFF2-40B4-BE49-F238E27FC236}">
                <a16:creationId xmlns:a16="http://schemas.microsoft.com/office/drawing/2014/main" id="{3D6FA40E-5427-4ECC-8C5A-044A06A1ED5C}"/>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643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3E1D-B1B5-4EC0-9078-CE1C1D5E8848}"/>
              </a:ext>
            </a:extLst>
          </p:cNvPr>
          <p:cNvSpPr>
            <a:spLocks noGrp="1"/>
          </p:cNvSpPr>
          <p:nvPr>
            <p:ph type="title"/>
          </p:nvPr>
        </p:nvSpPr>
        <p:spPr>
          <a:xfrm>
            <a:off x="15236" y="0"/>
            <a:ext cx="11871964" cy="669848"/>
          </a:xfrm>
        </p:spPr>
        <p:txBody>
          <a:bodyPr/>
          <a:lstStyle/>
          <a:p>
            <a:pPr algn="l"/>
            <a:r>
              <a:rPr lang="en-US" sz="3600" dirty="0">
                <a:solidFill>
                  <a:schemeClr val="tx1"/>
                </a:solidFill>
              </a:rPr>
              <a:t>Timeline and Process for Operationalizing the Impact Programs</a:t>
            </a:r>
          </a:p>
        </p:txBody>
      </p:sp>
      <p:sp>
        <p:nvSpPr>
          <p:cNvPr id="6" name="Content Placeholder 3">
            <a:extLst>
              <a:ext uri="{FF2B5EF4-FFF2-40B4-BE49-F238E27FC236}">
                <a16:creationId xmlns:a16="http://schemas.microsoft.com/office/drawing/2014/main" id="{6032440E-B6DE-4781-930F-1397CDC139FB}"/>
              </a:ext>
            </a:extLst>
          </p:cNvPr>
          <p:cNvSpPr>
            <a:spLocks noGrp="1"/>
          </p:cNvSpPr>
          <p:nvPr>
            <p:ph idx="1"/>
          </p:nvPr>
        </p:nvSpPr>
        <p:spPr>
          <a:xfrm>
            <a:off x="609599" y="791280"/>
            <a:ext cx="11190973" cy="5279013"/>
          </a:xfrm>
        </p:spPr>
        <p:txBody>
          <a:bodyPr/>
          <a:lstStyle/>
          <a:p>
            <a:pPr>
              <a:spcAft>
                <a:spcPts val="600"/>
              </a:spcAft>
            </a:pPr>
            <a:r>
              <a:rPr lang="en-US" sz="2400" dirty="0"/>
              <a:t>GEF Assembly on 26-28 June, </a:t>
            </a:r>
            <a:r>
              <a:rPr lang="en-US" sz="2400" u="sng" dirty="0"/>
              <a:t>GEF-7 Programming Directions adopted</a:t>
            </a:r>
          </a:p>
          <a:p>
            <a:pPr>
              <a:spcAft>
                <a:spcPts val="600"/>
              </a:spcAft>
            </a:pPr>
            <a:r>
              <a:rPr lang="en-US" sz="2400" u="sng" dirty="0"/>
              <a:t>STAR Allocations published </a:t>
            </a:r>
            <a:r>
              <a:rPr lang="en-US" sz="2400" dirty="0"/>
              <a:t>on July 1st</a:t>
            </a:r>
          </a:p>
          <a:p>
            <a:pPr>
              <a:spcAft>
                <a:spcPts val="600"/>
              </a:spcAft>
            </a:pPr>
            <a:r>
              <a:rPr lang="en-US" sz="2400" dirty="0"/>
              <a:t>30 August 2018: </a:t>
            </a:r>
            <a:r>
              <a:rPr lang="en-US" sz="2400" u="sng" dirty="0"/>
              <a:t>guidance note </a:t>
            </a:r>
            <a:r>
              <a:rPr lang="en-US" sz="2400" dirty="0"/>
              <a:t>on programming IPs</a:t>
            </a:r>
          </a:p>
          <a:p>
            <a:pPr>
              <a:spcAft>
                <a:spcPts val="600"/>
              </a:spcAft>
            </a:pPr>
            <a:r>
              <a:rPr lang="en-US" sz="2400" b="1" dirty="0"/>
              <a:t>November 2018</a:t>
            </a:r>
            <a:r>
              <a:rPr lang="en-US" sz="2400" dirty="0"/>
              <a:t>: release of a call and template for </a:t>
            </a:r>
            <a:r>
              <a:rPr lang="en-US" sz="2400" u="sng" dirty="0"/>
              <a:t>“Expression of Interests” </a:t>
            </a:r>
            <a:r>
              <a:rPr lang="en-US" sz="2400" dirty="0"/>
              <a:t>(EOIs) for participation in the IPs</a:t>
            </a:r>
          </a:p>
          <a:p>
            <a:pPr>
              <a:spcAft>
                <a:spcPts val="600"/>
              </a:spcAft>
            </a:pPr>
            <a:r>
              <a:rPr lang="en-US" sz="2400" b="1" dirty="0"/>
              <a:t>31 January 2019</a:t>
            </a:r>
            <a:r>
              <a:rPr lang="en-US" sz="2400" dirty="0"/>
              <a:t>: Initial deadline for </a:t>
            </a:r>
            <a:r>
              <a:rPr lang="en-US" sz="2400" u="sng" dirty="0"/>
              <a:t>submission of EOIs</a:t>
            </a:r>
          </a:p>
          <a:p>
            <a:pPr>
              <a:spcAft>
                <a:spcPts val="600"/>
              </a:spcAft>
            </a:pPr>
            <a:r>
              <a:rPr lang="en-US" sz="2400" dirty="0"/>
              <a:t>February 2019: </a:t>
            </a:r>
            <a:r>
              <a:rPr lang="en-US" sz="2400" u="sng" dirty="0"/>
              <a:t>Selection</a:t>
            </a:r>
            <a:r>
              <a:rPr lang="en-US" sz="2400" dirty="0"/>
              <a:t> of an initial batch of submissions for each of the IPs</a:t>
            </a:r>
          </a:p>
          <a:p>
            <a:pPr>
              <a:spcAft>
                <a:spcPts val="600"/>
              </a:spcAft>
            </a:pPr>
            <a:r>
              <a:rPr lang="en-US" sz="2400" dirty="0"/>
              <a:t>March-April 2019: Finalization and </a:t>
            </a:r>
            <a:r>
              <a:rPr lang="en-US" sz="2400" u="sng" dirty="0"/>
              <a:t>validation of the Program </a:t>
            </a:r>
            <a:r>
              <a:rPr lang="en-US" sz="2400" dirty="0"/>
              <a:t>(PFD)</a:t>
            </a:r>
          </a:p>
          <a:p>
            <a:pPr>
              <a:spcAft>
                <a:spcPts val="600"/>
              </a:spcAft>
            </a:pPr>
            <a:r>
              <a:rPr lang="en-US" sz="2400" b="1" dirty="0"/>
              <a:t>May 2019 Council meeting</a:t>
            </a:r>
            <a:r>
              <a:rPr lang="en-US" sz="2400" dirty="0"/>
              <a:t>: Inclusion in the </a:t>
            </a:r>
            <a:r>
              <a:rPr lang="en-US" sz="2400" u="sng" dirty="0"/>
              <a:t>Work Program </a:t>
            </a:r>
            <a:r>
              <a:rPr lang="en-US" sz="2400" dirty="0"/>
              <a:t>(if resources allows)</a:t>
            </a:r>
          </a:p>
        </p:txBody>
      </p:sp>
      <p:sp>
        <p:nvSpPr>
          <p:cNvPr id="7" name="Rectangle 6">
            <a:extLst>
              <a:ext uri="{FF2B5EF4-FFF2-40B4-BE49-F238E27FC236}">
                <a16:creationId xmlns:a16="http://schemas.microsoft.com/office/drawing/2014/main" id="{97728300-36F0-4BE5-93BE-12E580F02C68}"/>
              </a:ext>
            </a:extLst>
          </p:cNvPr>
          <p:cNvSpPr/>
          <p:nvPr/>
        </p:nvSpPr>
        <p:spPr>
          <a:xfrm>
            <a:off x="261257" y="2316976"/>
            <a:ext cx="11625943" cy="294908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C9B023C0-019A-4296-BF80-C1E15E0F896F}"/>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02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34E02-C1E3-40B6-B7CA-DD46A7DDFA9B}"/>
              </a:ext>
            </a:extLst>
          </p:cNvPr>
          <p:cNvSpPr>
            <a:spLocks noGrp="1"/>
          </p:cNvSpPr>
          <p:nvPr>
            <p:ph sz="half" idx="1"/>
          </p:nvPr>
        </p:nvSpPr>
        <p:spPr>
          <a:xfrm>
            <a:off x="239929" y="961225"/>
            <a:ext cx="8132889" cy="4525963"/>
          </a:xfrm>
        </p:spPr>
        <p:txBody>
          <a:bodyPr/>
          <a:lstStyle/>
          <a:p>
            <a:pPr>
              <a:spcBef>
                <a:spcPts val="1200"/>
              </a:spcBef>
            </a:pPr>
            <a:r>
              <a:rPr lang="en-US" sz="2400" dirty="0"/>
              <a:t>GEF 7 commenced on </a:t>
            </a:r>
            <a:r>
              <a:rPr lang="en-US" sz="2400" b="1" dirty="0"/>
              <a:t>July 1, 2018</a:t>
            </a:r>
            <a:endParaRPr lang="en-US" sz="2400" dirty="0"/>
          </a:p>
          <a:p>
            <a:pPr>
              <a:spcBef>
                <a:spcPts val="1200"/>
              </a:spcBef>
            </a:pPr>
            <a:r>
              <a:rPr lang="en-US" sz="2400" dirty="0"/>
              <a:t>$</a:t>
            </a:r>
            <a:r>
              <a:rPr lang="en-US" sz="2400" b="1" dirty="0"/>
              <a:t>4.1 billion </a:t>
            </a:r>
            <a:r>
              <a:rPr lang="en-US" sz="2400" dirty="0"/>
              <a:t>total replenishment for the next 4-year period (2018 –2022)</a:t>
            </a:r>
          </a:p>
          <a:p>
            <a:pPr>
              <a:spcBef>
                <a:spcPts val="1200"/>
              </a:spcBef>
            </a:pPr>
            <a:r>
              <a:rPr lang="en-US" sz="2400" dirty="0"/>
              <a:t>Reiterating </a:t>
            </a:r>
            <a:r>
              <a:rPr lang="en-US" sz="2400" b="1" dirty="0"/>
              <a:t>GEF’s unique position and mandate </a:t>
            </a:r>
            <a:r>
              <a:rPr lang="en-US" sz="2400" dirty="0"/>
              <a:t>with multilateral environmental agreements</a:t>
            </a:r>
          </a:p>
          <a:p>
            <a:pPr>
              <a:spcBef>
                <a:spcPts val="1200"/>
              </a:spcBef>
            </a:pPr>
            <a:r>
              <a:rPr lang="en-US" sz="2400" dirty="0"/>
              <a:t>Promoting the next step from </a:t>
            </a:r>
            <a:r>
              <a:rPr lang="en-US" sz="2400" b="1" dirty="0"/>
              <a:t>integration towards transformation </a:t>
            </a:r>
            <a:r>
              <a:rPr lang="en-US" sz="2400" dirty="0"/>
              <a:t>based on lessons learned from IAPs</a:t>
            </a:r>
          </a:p>
          <a:p>
            <a:pPr>
              <a:spcBef>
                <a:spcPts val="1200"/>
              </a:spcBef>
            </a:pPr>
            <a:r>
              <a:rPr lang="en-US" sz="2400" dirty="0"/>
              <a:t>Context: a fast changing global situation -</a:t>
            </a:r>
            <a:r>
              <a:rPr lang="en-US" sz="2400" b="1" dirty="0"/>
              <a:t>scale and urgency of environmental threats</a:t>
            </a:r>
            <a:r>
              <a:rPr lang="en-US" sz="2400" dirty="0"/>
              <a:t> as well as opportunities</a:t>
            </a:r>
          </a:p>
        </p:txBody>
      </p:sp>
      <p:sp>
        <p:nvSpPr>
          <p:cNvPr id="5" name="Title 1">
            <a:extLst>
              <a:ext uri="{FF2B5EF4-FFF2-40B4-BE49-F238E27FC236}">
                <a16:creationId xmlns:a16="http://schemas.microsoft.com/office/drawing/2014/main" id="{70C97526-A2F2-4A80-BB95-2A0D106CFD35}"/>
              </a:ext>
            </a:extLst>
          </p:cNvPr>
          <p:cNvSpPr>
            <a:spLocks noGrp="1"/>
          </p:cNvSpPr>
          <p:nvPr>
            <p:ph type="title"/>
          </p:nvPr>
        </p:nvSpPr>
        <p:spPr>
          <a:xfrm>
            <a:off x="0" y="1"/>
            <a:ext cx="8115266" cy="669850"/>
          </a:xfrm>
        </p:spPr>
        <p:txBody>
          <a:bodyPr>
            <a:noAutofit/>
          </a:bodyPr>
          <a:lstStyle/>
          <a:p>
            <a:pPr algn="l"/>
            <a:r>
              <a:rPr lang="en-US" sz="4000" dirty="0">
                <a:solidFill>
                  <a:schemeClr val="tx1"/>
                </a:solidFill>
              </a:rPr>
              <a:t>GEF-7 at a glance</a:t>
            </a:r>
          </a:p>
        </p:txBody>
      </p:sp>
      <p:cxnSp>
        <p:nvCxnSpPr>
          <p:cNvPr id="6" name="Straight Connector 5">
            <a:extLst>
              <a:ext uri="{FF2B5EF4-FFF2-40B4-BE49-F238E27FC236}">
                <a16:creationId xmlns:a16="http://schemas.microsoft.com/office/drawing/2014/main" id="{A6659BD5-838E-40CA-ADEF-41CE6425B2B6}"/>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23F8267-DCA1-4651-9CC6-9F1793FEDE17}"/>
              </a:ext>
            </a:extLst>
          </p:cNvPr>
          <p:cNvSpPr/>
          <p:nvPr/>
        </p:nvSpPr>
        <p:spPr>
          <a:xfrm>
            <a:off x="8817090" y="3888955"/>
            <a:ext cx="3191294" cy="23770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7A9EE198-7427-4F0A-8A1A-0B6148F3A9A2}"/>
              </a:ext>
            </a:extLst>
          </p:cNvPr>
          <p:cNvSpPr txBox="1"/>
          <p:nvPr/>
        </p:nvSpPr>
        <p:spPr>
          <a:xfrm>
            <a:off x="9083932" y="4232834"/>
            <a:ext cx="2868139" cy="1938992"/>
          </a:xfrm>
          <a:prstGeom prst="rect">
            <a:avLst/>
          </a:prstGeom>
          <a:noFill/>
        </p:spPr>
        <p:txBody>
          <a:bodyPr wrap="square" rtlCol="0">
            <a:spAutoFit/>
          </a:bodyPr>
          <a:lstStyle/>
          <a:p>
            <a:pPr algn="ctr"/>
            <a:r>
              <a:rPr lang="en-US" sz="2400" dirty="0"/>
              <a:t>Country Driven Process</a:t>
            </a:r>
          </a:p>
          <a:p>
            <a:pPr algn="ctr"/>
            <a:endParaRPr lang="en-US" sz="2400" dirty="0"/>
          </a:p>
          <a:p>
            <a:pPr algn="ctr"/>
            <a:r>
              <a:rPr lang="en-US" sz="2400" dirty="0"/>
              <a:t>$$$=Country allocation</a:t>
            </a:r>
          </a:p>
        </p:txBody>
      </p:sp>
      <p:pic>
        <p:nvPicPr>
          <p:cNvPr id="9" name="Picture 8">
            <a:extLst>
              <a:ext uri="{FF2B5EF4-FFF2-40B4-BE49-F238E27FC236}">
                <a16:creationId xmlns:a16="http://schemas.microsoft.com/office/drawing/2014/main" id="{63DE985E-F373-4EFA-AE47-E203EC516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378" y="686174"/>
            <a:ext cx="4190622" cy="2544373"/>
          </a:xfrm>
          <a:prstGeom prst="rect">
            <a:avLst/>
          </a:prstGeom>
        </p:spPr>
      </p:pic>
    </p:spTree>
    <p:extLst>
      <p:ext uri="{BB962C8B-B14F-4D97-AF65-F5344CB8AC3E}">
        <p14:creationId xmlns:p14="http://schemas.microsoft.com/office/powerpoint/2010/main" val="3538818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72546"/>
            <a:ext cx="10515600" cy="1822353"/>
          </a:xfrm>
        </p:spPr>
        <p:txBody>
          <a:bodyPr>
            <a:normAutofit fontScale="90000"/>
          </a:bodyPr>
          <a:lstStyle/>
          <a:p>
            <a:pPr algn="ctr"/>
            <a:r>
              <a:rPr lang="en-US" sz="11500" dirty="0">
                <a:solidFill>
                  <a:schemeClr val="tx1"/>
                </a:solidFill>
              </a:rPr>
              <a:t>Focal Areas</a:t>
            </a:r>
          </a:p>
        </p:txBody>
      </p:sp>
      <p:sp>
        <p:nvSpPr>
          <p:cNvPr id="3" name="TextBox 2">
            <a:extLst>
              <a:ext uri="{FF2B5EF4-FFF2-40B4-BE49-F238E27FC236}">
                <a16:creationId xmlns:a16="http://schemas.microsoft.com/office/drawing/2014/main" id="{13C2EC97-BDB0-46DC-95A1-ABBE72543906}"/>
              </a:ext>
            </a:extLst>
          </p:cNvPr>
          <p:cNvSpPr txBox="1"/>
          <p:nvPr/>
        </p:nvSpPr>
        <p:spPr>
          <a:xfrm>
            <a:off x="3365652" y="2084942"/>
            <a:ext cx="5460695"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a:ea typeface="+mn-ea"/>
                <a:cs typeface="Arial" panose="020B0604020202020204" pitchFamily="34" charset="0"/>
              </a:rPr>
              <a:t>Biodiversity</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dirty="0">
                <a:latin typeface="Calibri"/>
                <a:cs typeface="Arial" panose="020B0604020202020204" pitchFamily="34" charset="0"/>
              </a:rPr>
              <a:t>Climate Change Mitigation</a:t>
            </a:r>
            <a:endParaRPr lang="en-US" sz="2800" dirty="0">
              <a:latin typeface="Calibri"/>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i="0" u="none" strike="noStrike" kern="1200" cap="none" spc="0" normalizeH="0" baseline="0" noProof="0" dirty="0">
                <a:ln>
                  <a:noFill/>
                </a:ln>
                <a:effectLst/>
                <a:uLnTx/>
                <a:uFillTx/>
                <a:latin typeface="Calibri"/>
                <a:ea typeface="+mn-ea"/>
                <a:cs typeface="Arial" panose="020B0604020202020204" pitchFamily="34" charset="0"/>
              </a:rPr>
              <a:t>Land Degradation</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dirty="0">
                <a:latin typeface="Calibri"/>
                <a:cs typeface="Arial" panose="020B0604020202020204" pitchFamily="34" charset="0"/>
              </a:rPr>
              <a:t>International Waters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800" i="0" u="none" strike="noStrike" kern="1200" cap="none" spc="0" normalizeH="0" baseline="0" noProof="0" dirty="0">
                <a:ln>
                  <a:noFill/>
                </a:ln>
                <a:effectLst/>
                <a:uLnTx/>
                <a:uFillTx/>
                <a:latin typeface="Calibri"/>
                <a:ea typeface="+mn-ea"/>
                <a:cs typeface="Arial" panose="020B0604020202020204" pitchFamily="34" charset="0"/>
              </a:rPr>
              <a:t>Chemicals and Waste</a:t>
            </a:r>
          </a:p>
        </p:txBody>
      </p:sp>
      <p:pic>
        <p:nvPicPr>
          <p:cNvPr id="5" name="Picture 2" descr="Image associÃ©e">
            <a:extLst>
              <a:ext uri="{FF2B5EF4-FFF2-40B4-BE49-F238E27FC236}">
                <a16:creationId xmlns:a16="http://schemas.microsoft.com/office/drawing/2014/main" id="{9539F59A-152B-4623-BB5E-7878E1D4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3605" y="3855037"/>
            <a:ext cx="2858395" cy="1822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Ã©sultat de recherche d'images pour &quot;changement climatique&quot;">
            <a:extLst>
              <a:ext uri="{FF2B5EF4-FFF2-40B4-BE49-F238E27FC236}">
                <a16:creationId xmlns:a16="http://schemas.microsoft.com/office/drawing/2014/main" id="{84350382-6301-44E6-B1C8-955141D8C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392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3D8180-0306-49D9-8FBF-658F6D14BB05}"/>
              </a:ext>
            </a:extLst>
          </p:cNvPr>
          <p:cNvPicPr>
            <a:picLocks noChangeAspect="1"/>
          </p:cNvPicPr>
          <p:nvPr/>
        </p:nvPicPr>
        <p:blipFill>
          <a:blip r:embed="rId5"/>
          <a:stretch>
            <a:fillRect/>
          </a:stretch>
        </p:blipFill>
        <p:spPr>
          <a:xfrm>
            <a:off x="10357921" y="983722"/>
            <a:ext cx="1771650" cy="2581275"/>
          </a:xfrm>
          <a:prstGeom prst="rect">
            <a:avLst/>
          </a:prstGeom>
        </p:spPr>
      </p:pic>
    </p:spTree>
    <p:extLst>
      <p:ext uri="{BB962C8B-B14F-4D97-AF65-F5344CB8AC3E}">
        <p14:creationId xmlns:p14="http://schemas.microsoft.com/office/powerpoint/2010/main" val="200940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B533-42CE-4085-8498-F30F9E64A4CA}"/>
              </a:ext>
            </a:extLst>
          </p:cNvPr>
          <p:cNvSpPr>
            <a:spLocks noGrp="1"/>
          </p:cNvSpPr>
          <p:nvPr>
            <p:ph type="title"/>
          </p:nvPr>
        </p:nvSpPr>
        <p:spPr>
          <a:xfrm>
            <a:off x="6105955" y="155734"/>
            <a:ext cx="5176358" cy="954062"/>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Biodiversity Focal Area</a:t>
            </a:r>
            <a:endParaRPr lang="en-US" dirty="0">
              <a:effectLst>
                <a:outerShdw blurRad="38100" dist="38100" dir="2700000" algn="tl">
                  <a:srgbClr val="000000">
                    <a:alpha val="43137"/>
                  </a:srgbClr>
                </a:outerShdw>
              </a:effectLst>
            </a:endParaRPr>
          </a:p>
        </p:txBody>
      </p:sp>
      <p:pic>
        <p:nvPicPr>
          <p:cNvPr id="10" name="Content Placeholder 9">
            <a:extLst>
              <a:ext uri="{FF2B5EF4-FFF2-40B4-BE49-F238E27FC236}">
                <a16:creationId xmlns:a16="http://schemas.microsoft.com/office/drawing/2014/main" id="{6A2732E9-B8B9-41DB-A909-3F6AE8BD0C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529" y="-632283"/>
            <a:ext cx="6446603" cy="6730417"/>
          </a:xfrm>
        </p:spPr>
      </p:pic>
      <p:sp>
        <p:nvSpPr>
          <p:cNvPr id="12" name="Content Placeholder 2">
            <a:extLst>
              <a:ext uri="{FF2B5EF4-FFF2-40B4-BE49-F238E27FC236}">
                <a16:creationId xmlns:a16="http://schemas.microsoft.com/office/drawing/2014/main" id="{AF6D7768-BAFC-4AAC-A8D1-FBBAC41C0D41}"/>
              </a:ext>
            </a:extLst>
          </p:cNvPr>
          <p:cNvSpPr txBox="1">
            <a:spLocks/>
          </p:cNvSpPr>
          <p:nvPr/>
        </p:nvSpPr>
        <p:spPr>
          <a:xfrm>
            <a:off x="5470833" y="1192324"/>
            <a:ext cx="6446603" cy="50329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I. Mainstream biodiversity </a:t>
            </a:r>
            <a:r>
              <a:rPr lang="en-US" sz="2000" dirty="0"/>
              <a:t>across sectors as well as within production landscapes and seascapes (Biodiversity Mainstreaming in Priority Sectors; Global Wildlife Program; (IWT and Wildlife and Tourism); Natural Capital Assessment and Accounting; Sustainable Use of Plant and Animal Genetic Resources; and Inclusive Conservation)</a:t>
            </a:r>
          </a:p>
          <a:p>
            <a:pPr marL="0" indent="0">
              <a:buNone/>
            </a:pPr>
            <a:endParaRPr lang="en-US" sz="2000" b="1" dirty="0"/>
          </a:p>
          <a:p>
            <a:pPr marL="0" indent="0">
              <a:buNone/>
            </a:pPr>
            <a:r>
              <a:rPr lang="en-US" sz="2000" b="1" dirty="0"/>
              <a:t>II. Address direct drivers</a:t>
            </a:r>
            <a:r>
              <a:rPr lang="en-US" sz="2000" dirty="0"/>
              <a:t> to protect habitats and species</a:t>
            </a:r>
            <a:r>
              <a:rPr lang="en-US" sz="2000" b="1" dirty="0"/>
              <a:t> (</a:t>
            </a:r>
            <a:r>
              <a:rPr lang="en-US" sz="2000" dirty="0"/>
              <a:t>Prevention, Control and Management of Invasive Alien Species; Improving Financial Sustainability, Effective Management, and Ecosystem Coverage of the Global Protected Area Estate)</a:t>
            </a:r>
            <a:endParaRPr lang="en-US" sz="2000" b="1" dirty="0"/>
          </a:p>
          <a:p>
            <a:pPr marL="0" indent="0">
              <a:buNone/>
            </a:pPr>
            <a:endParaRPr lang="en-US" sz="2000" b="1" dirty="0"/>
          </a:p>
          <a:p>
            <a:pPr marL="0" indent="0">
              <a:buNone/>
            </a:pPr>
            <a:r>
              <a:rPr lang="en-US" sz="2000" b="1" dirty="0"/>
              <a:t>III. </a:t>
            </a:r>
            <a:r>
              <a:rPr lang="en-US" sz="2000" dirty="0"/>
              <a:t>Further develop biodiversity </a:t>
            </a:r>
            <a:r>
              <a:rPr lang="en-US" sz="2000" b="1" dirty="0"/>
              <a:t>policy and institutional framework </a:t>
            </a:r>
            <a:r>
              <a:rPr lang="en-US" sz="2000" b="1" dirty="0" err="1"/>
              <a:t>framework</a:t>
            </a:r>
            <a:r>
              <a:rPr lang="en-US" sz="2000" b="1" dirty="0"/>
              <a:t> </a:t>
            </a:r>
            <a:r>
              <a:rPr lang="en-US" sz="2000" dirty="0"/>
              <a:t>(Biosafety, Access and Benefit Sharing of Genetic Resources, and Enabling Activities)</a:t>
            </a:r>
          </a:p>
          <a:p>
            <a:pPr marL="0" indent="0">
              <a:buNone/>
            </a:pPr>
            <a:endParaRPr lang="en-US" sz="1800" dirty="0"/>
          </a:p>
          <a:p>
            <a:pPr marL="0"/>
            <a:endParaRPr lang="en-US" sz="1800" dirty="0"/>
          </a:p>
          <a:p>
            <a:endParaRPr lang="en-US" sz="1800" dirty="0"/>
          </a:p>
        </p:txBody>
      </p:sp>
      <p:pic>
        <p:nvPicPr>
          <p:cNvPr id="13" name="Picture 12">
            <a:extLst>
              <a:ext uri="{FF2B5EF4-FFF2-40B4-BE49-F238E27FC236}">
                <a16:creationId xmlns:a16="http://schemas.microsoft.com/office/drawing/2014/main" id="{D38DB122-E856-496C-8F36-20D3833AD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37" y="4996281"/>
            <a:ext cx="1414364" cy="1653235"/>
          </a:xfrm>
          <a:prstGeom prst="rect">
            <a:avLst/>
          </a:prstGeom>
        </p:spPr>
      </p:pic>
    </p:spTree>
    <p:extLst>
      <p:ext uri="{BB962C8B-B14F-4D97-AF65-F5344CB8AC3E}">
        <p14:creationId xmlns:p14="http://schemas.microsoft.com/office/powerpoint/2010/main" val="2448276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706837-6095-465D-87DA-FDA8810E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0" b="3"/>
          <a:stretch/>
        </p:blipFill>
        <p:spPr bwMode="auto">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686CF7E8-22AF-4E2A-93C3-C07E2D89F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95"/>
          <a:stretch/>
        </p:blipFill>
        <p:spPr bwMode="auto">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Geothermal power station in Sumatra, Indonesia. © Peter Sobolev  ">
            <a:extLst>
              <a:ext uri="{FF2B5EF4-FFF2-40B4-BE49-F238E27FC236}">
                <a16:creationId xmlns:a16="http://schemas.microsoft.com/office/drawing/2014/main" id="{7B0146E3-CE47-478B-87A9-F64E976B76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43" r="-3" b="6215"/>
          <a:stretch/>
        </p:blipFill>
        <p:spPr bwMode="auto">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4CCDC5-07AD-490D-A7A6-D68DED06D52F}"/>
              </a:ext>
            </a:extLst>
          </p:cNvPr>
          <p:cNvSpPr>
            <a:spLocks noGrp="1"/>
          </p:cNvSpPr>
          <p:nvPr>
            <p:ph type="title"/>
          </p:nvPr>
        </p:nvSpPr>
        <p:spPr>
          <a:xfrm>
            <a:off x="838200" y="365125"/>
            <a:ext cx="5191125" cy="1325563"/>
          </a:xfrm>
        </p:spPr>
        <p:txBody>
          <a:bodyPr>
            <a:normAutofit/>
          </a:bodyPr>
          <a:lstStyle/>
          <a:p>
            <a:r>
              <a:rPr lang="en-US" b="1" dirty="0"/>
              <a:t>Climate Change </a:t>
            </a:r>
            <a:br>
              <a:rPr lang="en-US" b="1" dirty="0"/>
            </a:br>
            <a:r>
              <a:rPr lang="en-US" b="1" dirty="0"/>
              <a:t>Mitigation Focal Area</a:t>
            </a:r>
            <a:endParaRPr lang="en-US" dirty="0"/>
          </a:p>
        </p:txBody>
      </p:sp>
      <p:sp>
        <p:nvSpPr>
          <p:cNvPr id="11" name="Content Placeholder 2">
            <a:extLst>
              <a:ext uri="{FF2B5EF4-FFF2-40B4-BE49-F238E27FC236}">
                <a16:creationId xmlns:a16="http://schemas.microsoft.com/office/drawing/2014/main" id="{E22240ED-DF8F-4D06-BBB0-020CD38A924E}"/>
              </a:ext>
            </a:extLst>
          </p:cNvPr>
          <p:cNvSpPr txBox="1">
            <a:spLocks/>
          </p:cNvSpPr>
          <p:nvPr/>
        </p:nvSpPr>
        <p:spPr>
          <a:xfrm>
            <a:off x="235642" y="1690688"/>
            <a:ext cx="6453916" cy="473527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defTabSz="685800">
              <a:buFont typeface="Arial" panose="020B0604020202020204" pitchFamily="34" charset="0"/>
              <a:buNone/>
            </a:pPr>
            <a:r>
              <a:rPr lang="en-US" sz="2400" dirty="0"/>
              <a:t>I. </a:t>
            </a:r>
            <a:r>
              <a:rPr lang="en-US" sz="2400" b="1" dirty="0"/>
              <a:t>Promote innovation, technology transfer for sustainable energy breakthroughs </a:t>
            </a:r>
            <a:r>
              <a:rPr lang="en-US" sz="2400" dirty="0"/>
              <a:t>(de-centralized renewables with storage; electric mobility; accelerating energy efficiency; and cleantech innovation)</a:t>
            </a:r>
          </a:p>
          <a:p>
            <a:pPr marL="42863" indent="0" defTabSz="685800">
              <a:buFont typeface="Arial" panose="020B0604020202020204" pitchFamily="34" charset="0"/>
              <a:buNone/>
            </a:pPr>
            <a:endParaRPr lang="en-US" sz="2400" dirty="0"/>
          </a:p>
          <a:p>
            <a:pPr marL="42863" indent="0" defTabSz="685800">
              <a:buFont typeface="Arial" panose="020B0604020202020204" pitchFamily="34" charset="0"/>
              <a:buNone/>
            </a:pPr>
            <a:r>
              <a:rPr lang="en-US" sz="2400" dirty="0"/>
              <a:t>II. </a:t>
            </a:r>
            <a:r>
              <a:rPr lang="en-US" sz="2400" b="1" dirty="0"/>
              <a:t>Demonstrate mitigation options </a:t>
            </a:r>
            <a:r>
              <a:rPr lang="en-US" sz="2400" dirty="0"/>
              <a:t>with systemic impacts (through impact programs)</a:t>
            </a:r>
          </a:p>
          <a:p>
            <a:pPr marL="0" indent="0" defTabSz="685800">
              <a:buFont typeface="Arial" panose="020B0604020202020204" pitchFamily="34" charset="0"/>
              <a:buNone/>
            </a:pPr>
            <a:endParaRPr lang="en-US" sz="2400" dirty="0"/>
          </a:p>
          <a:p>
            <a:pPr marL="0" indent="0" defTabSz="685800">
              <a:buFont typeface="Arial" panose="020B0604020202020204" pitchFamily="34" charset="0"/>
              <a:buNone/>
            </a:pPr>
            <a:r>
              <a:rPr lang="en-US" sz="2400" dirty="0"/>
              <a:t>III. </a:t>
            </a:r>
            <a:r>
              <a:rPr lang="en-US" sz="2400" b="1" dirty="0"/>
              <a:t>Foster enabling conditions for mainstreaming mitigation </a:t>
            </a:r>
            <a:r>
              <a:rPr lang="en-US" sz="2400" dirty="0"/>
              <a:t>concerns into sustainable development strategies, including CBIT, NDCs, Enabling Activities</a:t>
            </a:r>
          </a:p>
          <a:p>
            <a:pPr marL="0" indent="0" defTabSz="685800">
              <a:buFont typeface="Arial" panose="020B0604020202020204" pitchFamily="34" charset="0"/>
              <a:buNone/>
            </a:pPr>
            <a:endParaRPr lang="en-US" sz="2000" dirty="0"/>
          </a:p>
        </p:txBody>
      </p:sp>
      <p:pic>
        <p:nvPicPr>
          <p:cNvPr id="4" name="Picture 3">
            <a:extLst>
              <a:ext uri="{FF2B5EF4-FFF2-40B4-BE49-F238E27FC236}">
                <a16:creationId xmlns:a16="http://schemas.microsoft.com/office/drawing/2014/main" id="{2DA51946-C9D5-434F-B8BA-DFDB2522B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914" y="5442509"/>
            <a:ext cx="913704" cy="1068019"/>
          </a:xfrm>
          <a:prstGeom prst="rect">
            <a:avLst/>
          </a:prstGeom>
        </p:spPr>
      </p:pic>
    </p:spTree>
    <p:extLst>
      <p:ext uri="{BB962C8B-B14F-4D97-AF65-F5344CB8AC3E}">
        <p14:creationId xmlns:p14="http://schemas.microsoft.com/office/powerpoint/2010/main" val="198692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091" r="9091"/>
          <a:stretch/>
        </p:blipFill>
        <p:spPr>
          <a:xfrm>
            <a:off x="6960790" y="1169582"/>
            <a:ext cx="5231210" cy="3923414"/>
          </a:xfrm>
          <a:prstGeom prst="rect">
            <a:avLst/>
          </a:prstGeom>
        </p:spPr>
      </p:pic>
      <p:sp>
        <p:nvSpPr>
          <p:cNvPr id="2" name="Title 1"/>
          <p:cNvSpPr>
            <a:spLocks noGrp="1"/>
          </p:cNvSpPr>
          <p:nvPr>
            <p:ph type="title"/>
          </p:nvPr>
        </p:nvSpPr>
        <p:spPr>
          <a:xfrm>
            <a:off x="0" y="1"/>
            <a:ext cx="12078586" cy="669850"/>
          </a:xfrm>
        </p:spPr>
        <p:txBody>
          <a:bodyPr vert="horz" wrap="square" lIns="68580" tIns="34290" rIns="68580" bIns="34290" numCol="1" rtlCol="0" anchor="ctr" anchorCtr="0" compatLnSpc="1">
            <a:prstTxWarp prst="textNoShape">
              <a:avLst/>
            </a:prstTxWarp>
            <a:noAutofit/>
          </a:bodyPr>
          <a:lstStyle/>
          <a:p>
            <a:pPr algn="l" defTabSz="685800"/>
            <a:r>
              <a:rPr lang="en-US" sz="4000" dirty="0">
                <a:solidFill>
                  <a:schemeClr val="tx1"/>
                </a:solidFill>
              </a:rPr>
              <a:t>Land Degradation Focal Area</a:t>
            </a:r>
          </a:p>
        </p:txBody>
      </p:sp>
      <p:sp>
        <p:nvSpPr>
          <p:cNvPr id="7" name="Rectangle 6">
            <a:extLst>
              <a:ext uri="{FF2B5EF4-FFF2-40B4-BE49-F238E27FC236}">
                <a16:creationId xmlns:a16="http://schemas.microsoft.com/office/drawing/2014/main" id="{9D6A4133-4770-4DA2-8327-B1B7A9CE2B24}"/>
              </a:ext>
            </a:extLst>
          </p:cNvPr>
          <p:cNvSpPr/>
          <p:nvPr/>
        </p:nvSpPr>
        <p:spPr>
          <a:xfrm>
            <a:off x="116958" y="1637981"/>
            <a:ext cx="6843832" cy="3108543"/>
          </a:xfrm>
          <a:prstGeom prst="rect">
            <a:avLst/>
          </a:prstGeom>
        </p:spPr>
        <p:txBody>
          <a:bodyPr wrap="square">
            <a:spAutoFit/>
          </a:bodyPr>
          <a:lstStyle/>
          <a:p>
            <a:pPr algn="ctr"/>
            <a:r>
              <a:rPr lang="en-US" sz="2800" dirty="0">
                <a:latin typeface="Calibri" panose="020F0502020204030204" pitchFamily="34" charset="0"/>
              </a:rPr>
              <a:t>Vision:</a:t>
            </a:r>
          </a:p>
          <a:p>
            <a:pPr algn="ctr"/>
            <a:endParaRPr lang="en-US" sz="2800" dirty="0">
              <a:latin typeface="Calibri" panose="020F0502020204030204" pitchFamily="34" charset="0"/>
            </a:endParaRPr>
          </a:p>
          <a:p>
            <a:pPr algn="ctr"/>
            <a:r>
              <a:rPr lang="en-US" sz="2800" dirty="0">
                <a:latin typeface="Calibri" panose="020F0502020204030204" pitchFamily="34" charset="0"/>
              </a:rPr>
              <a:t>Land Degradation stopped and reversed in production landscapes where agricultural and rangeland management practices underpin the livelihoods of poor rural farmers and pastoralists</a:t>
            </a:r>
            <a:endParaRPr lang="en-US" sz="2800" dirty="0"/>
          </a:p>
        </p:txBody>
      </p:sp>
      <p:cxnSp>
        <p:nvCxnSpPr>
          <p:cNvPr id="10" name="Straight Connector 9">
            <a:extLst>
              <a:ext uri="{FF2B5EF4-FFF2-40B4-BE49-F238E27FC236}">
                <a16:creationId xmlns:a16="http://schemas.microsoft.com/office/drawing/2014/main" id="{33CEE465-50E6-4B30-87B4-0FDEAAC7BAAA}"/>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787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669847"/>
          </a:xfrm>
        </p:spPr>
        <p:txBody>
          <a:bodyPr vert="horz" wrap="square" lIns="68580" tIns="34290" rIns="68580" bIns="34290" numCol="1" rtlCol="0" anchor="ctr" anchorCtr="0" compatLnSpc="1">
            <a:prstTxWarp prst="textNoShape">
              <a:avLst/>
            </a:prstTxWarp>
            <a:noAutofit/>
          </a:bodyPr>
          <a:lstStyle/>
          <a:p>
            <a:pPr algn="l" defTabSz="685800"/>
            <a:r>
              <a:rPr lang="en-US" sz="4000" dirty="0">
                <a:solidFill>
                  <a:schemeClr val="tx1"/>
                </a:solidFill>
              </a:rPr>
              <a:t>Land Degradation Focal Area Objectives</a:t>
            </a:r>
          </a:p>
        </p:txBody>
      </p:sp>
      <p:sp>
        <p:nvSpPr>
          <p:cNvPr id="3" name="Content Placeholder 2"/>
          <p:cNvSpPr>
            <a:spLocks noGrp="1"/>
          </p:cNvSpPr>
          <p:nvPr>
            <p:ph sz="half" idx="1"/>
          </p:nvPr>
        </p:nvSpPr>
        <p:spPr>
          <a:xfrm>
            <a:off x="329608" y="967564"/>
            <a:ext cx="10898373" cy="4040371"/>
          </a:xfrm>
        </p:spPr>
        <p:txBody>
          <a:bodyPr vert="horz" wrap="square" lIns="68580" tIns="34290" rIns="68580" bIns="34290" numCol="1" rtlCol="0" anchor="t" anchorCtr="0" compatLnSpc="1">
            <a:prstTxWarp prst="textNoShape">
              <a:avLst/>
            </a:prstTxWarp>
            <a:noAutofit/>
          </a:bodyPr>
          <a:lstStyle/>
          <a:p>
            <a:pPr marL="0" indent="0" defTabSz="685800">
              <a:buNone/>
            </a:pPr>
            <a:r>
              <a:rPr lang="en-US" sz="2400" dirty="0"/>
              <a:t>1- Support </a:t>
            </a:r>
            <a:r>
              <a:rPr lang="en-US" sz="2400" b="1" u="sng" dirty="0"/>
              <a:t>on the ground implementation </a:t>
            </a:r>
            <a:r>
              <a:rPr lang="en-US" sz="2400" dirty="0"/>
              <a:t>of Land Degradation Neutrality (</a:t>
            </a:r>
            <a:r>
              <a:rPr lang="en-US" sz="2400"/>
              <a:t>LDN)</a:t>
            </a:r>
            <a:endParaRPr lang="en-US" sz="2400" dirty="0"/>
          </a:p>
          <a:p>
            <a:pPr marL="339725" indent="0" defTabSz="685800">
              <a:buNone/>
            </a:pPr>
            <a:r>
              <a:rPr lang="en-US" sz="2400" u="sng" dirty="0"/>
              <a:t>Outcomes</a:t>
            </a:r>
            <a:r>
              <a:rPr lang="en-US" sz="2400" dirty="0"/>
              <a:t>:</a:t>
            </a:r>
          </a:p>
          <a:p>
            <a:pPr marL="682625" indent="-342900" defTabSz="685800"/>
            <a:r>
              <a:rPr lang="en-US" sz="2400" dirty="0"/>
              <a:t>Dryland Sustainable Landscapes</a:t>
            </a:r>
          </a:p>
          <a:p>
            <a:pPr marL="682625" indent="-342900" defTabSz="685800"/>
            <a:r>
              <a:rPr lang="en-US" sz="2400" dirty="0"/>
              <a:t>Diversified </a:t>
            </a:r>
            <a:r>
              <a:rPr lang="en-US" sz="2400" dirty="0" err="1"/>
              <a:t>agro</a:t>
            </a:r>
            <a:r>
              <a:rPr lang="en-US" sz="2400" dirty="0"/>
              <a:t>-ecological food production systems</a:t>
            </a:r>
          </a:p>
          <a:p>
            <a:pPr marL="682625" indent="-342900" defTabSz="685800"/>
            <a:r>
              <a:rPr lang="en-US" sz="2400" dirty="0"/>
              <a:t>Integrated landscape management and restoration</a:t>
            </a:r>
          </a:p>
          <a:p>
            <a:pPr defTabSz="685800"/>
            <a:endParaRPr lang="en-US" sz="2400" dirty="0"/>
          </a:p>
          <a:p>
            <a:pPr marL="0" indent="0" defTabSz="685800">
              <a:buNone/>
            </a:pPr>
            <a:r>
              <a:rPr lang="en-US" sz="2400" dirty="0"/>
              <a:t>2- Creating an </a:t>
            </a:r>
            <a:r>
              <a:rPr lang="en-US" sz="2400" b="1" u="sng" dirty="0"/>
              <a:t>enabling environment </a:t>
            </a:r>
            <a:r>
              <a:rPr lang="en-US" sz="2400" dirty="0"/>
              <a:t>to support LDN implementation globally, including UNCCD EAs</a:t>
            </a:r>
          </a:p>
        </p:txBody>
      </p:sp>
      <p:cxnSp>
        <p:nvCxnSpPr>
          <p:cNvPr id="9" name="Straight Connector 8">
            <a:extLst>
              <a:ext uri="{FF2B5EF4-FFF2-40B4-BE49-F238E27FC236}">
                <a16:creationId xmlns:a16="http://schemas.microsoft.com/office/drawing/2014/main" id="{22BD552F-E05F-4956-AA09-BF957171C0BD}"/>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466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D33E5A9-5766-447B-98F9-5425762032A9}"/>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58DC1D-8DE8-497D-BA58-39705B47BB55}"/>
              </a:ext>
            </a:extLst>
          </p:cNvPr>
          <p:cNvSpPr>
            <a:spLocks noGrp="1"/>
          </p:cNvSpPr>
          <p:nvPr>
            <p:ph type="title"/>
          </p:nvPr>
        </p:nvSpPr>
        <p:spPr>
          <a:xfrm>
            <a:off x="0" y="1"/>
            <a:ext cx="6891758" cy="697229"/>
          </a:xfrm>
        </p:spPr>
        <p:txBody>
          <a:bodyPr vert="horz" lIns="91440" tIns="45720" rIns="91440" bIns="45720" rtlCol="0" anchor="ctr">
            <a:noAutofit/>
          </a:bodyPr>
          <a:lstStyle/>
          <a:p>
            <a:pPr algn="l"/>
            <a:r>
              <a:rPr lang="en-US" sz="4000" kern="1200" dirty="0">
                <a:solidFill>
                  <a:schemeClr val="tx1"/>
                </a:solidFill>
                <a:latin typeface="+mj-lt"/>
                <a:ea typeface="+mj-ea"/>
                <a:cs typeface="+mj-cs"/>
              </a:rPr>
              <a:t>International Waters Focal Area</a:t>
            </a:r>
          </a:p>
        </p:txBody>
      </p:sp>
      <p:pic>
        <p:nvPicPr>
          <p:cNvPr id="8" name="Content Placeholder 7">
            <a:extLst>
              <a:ext uri="{FF2B5EF4-FFF2-40B4-BE49-F238E27FC236}">
                <a16:creationId xmlns:a16="http://schemas.microsoft.com/office/drawing/2014/main" id="{88ED0B67-9F70-4911-BCBF-7989A9B09D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0645"/>
          <a:stretch/>
        </p:blipFill>
        <p:spPr>
          <a:xfrm>
            <a:off x="6587329" y="-24864"/>
            <a:ext cx="7351803" cy="3281730"/>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a:extLst>
              <a:ext uri="{FF2B5EF4-FFF2-40B4-BE49-F238E27FC236}">
                <a16:creationId xmlns:a16="http://schemas.microsoft.com/office/drawing/2014/main" id="{559FC2B6-C331-4CC2-84AF-704DCB50813F}"/>
              </a:ext>
            </a:extLst>
          </p:cNvPr>
          <p:cNvPicPr>
            <a:picLocks noChangeAspect="1"/>
          </p:cNvPicPr>
          <p:nvPr/>
        </p:nvPicPr>
        <p:blipFill rotWithShape="1">
          <a:blip r:embed="rId4"/>
          <a:srcRect t="43916" r="-2" b="7809"/>
          <a:stretch/>
        </p:blipFill>
        <p:spPr>
          <a:xfrm>
            <a:off x="4090326" y="3454983"/>
            <a:ext cx="10147524" cy="3429001"/>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0" name="Content Placeholder 2">
            <a:extLst>
              <a:ext uri="{FF2B5EF4-FFF2-40B4-BE49-F238E27FC236}">
                <a16:creationId xmlns:a16="http://schemas.microsoft.com/office/drawing/2014/main" id="{D6602EE5-263A-45F0-9DDC-F4FCFE445536}"/>
              </a:ext>
            </a:extLst>
          </p:cNvPr>
          <p:cNvSpPr txBox="1">
            <a:spLocks/>
          </p:cNvSpPr>
          <p:nvPr/>
        </p:nvSpPr>
        <p:spPr>
          <a:xfrm>
            <a:off x="391038" y="1850966"/>
            <a:ext cx="6036804" cy="328173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I. Strengthening </a:t>
            </a:r>
            <a:r>
              <a:rPr lang="en-US" sz="3000" b="1" dirty="0"/>
              <a:t>Blue Economy</a:t>
            </a:r>
            <a:r>
              <a:rPr lang="en-US" sz="3000" dirty="0"/>
              <a:t> opportunities</a:t>
            </a:r>
          </a:p>
          <a:p>
            <a:pPr marL="0"/>
            <a:endParaRPr lang="en-US" sz="3000" dirty="0"/>
          </a:p>
          <a:p>
            <a:pPr marL="0" indent="0">
              <a:buNone/>
            </a:pPr>
            <a:r>
              <a:rPr lang="en-US" sz="3000" dirty="0"/>
              <a:t>II. Improve governance in the </a:t>
            </a:r>
            <a:r>
              <a:rPr lang="en-US" sz="3000" b="1" dirty="0"/>
              <a:t>Areas Beyond National Jurisdiction</a:t>
            </a:r>
            <a:r>
              <a:rPr lang="en-US" sz="3000" dirty="0"/>
              <a:t> (ABNJ)</a:t>
            </a:r>
          </a:p>
          <a:p>
            <a:pPr marL="0" indent="0">
              <a:buNone/>
            </a:pPr>
            <a:endParaRPr lang="en-US" sz="3000" dirty="0"/>
          </a:p>
          <a:p>
            <a:pPr marL="0" indent="0">
              <a:buNone/>
            </a:pPr>
            <a:r>
              <a:rPr lang="en-US" sz="3000" dirty="0"/>
              <a:t>III. Enhance water security in</a:t>
            </a:r>
            <a:br>
              <a:rPr lang="en-US" sz="3000" dirty="0"/>
            </a:br>
            <a:r>
              <a:rPr lang="en-US" sz="3000" dirty="0"/>
              <a:t> </a:t>
            </a:r>
            <a:r>
              <a:rPr lang="en-US" sz="3000" b="1" dirty="0"/>
              <a:t>freshwater ecosystems</a:t>
            </a:r>
          </a:p>
          <a:p>
            <a:pPr marL="0"/>
            <a:endParaRPr lang="en-US" sz="2400" dirty="0"/>
          </a:p>
        </p:txBody>
      </p:sp>
      <p:pic>
        <p:nvPicPr>
          <p:cNvPr id="4" name="Picture 3">
            <a:extLst>
              <a:ext uri="{FF2B5EF4-FFF2-40B4-BE49-F238E27FC236}">
                <a16:creationId xmlns:a16="http://schemas.microsoft.com/office/drawing/2014/main" id="{83AE9A83-38FA-4CBE-9E20-E08ED2ADA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8930"/>
            <a:ext cx="1101052" cy="1287008"/>
          </a:xfrm>
          <a:prstGeom prst="rect">
            <a:avLst/>
          </a:prstGeom>
        </p:spPr>
      </p:pic>
    </p:spTree>
    <p:extLst>
      <p:ext uri="{BB962C8B-B14F-4D97-AF65-F5344CB8AC3E}">
        <p14:creationId xmlns:p14="http://schemas.microsoft.com/office/powerpoint/2010/main" val="1648440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3895-C614-4555-8FEC-E73E549F1116}"/>
              </a:ext>
            </a:extLst>
          </p:cNvPr>
          <p:cNvSpPr>
            <a:spLocks noGrp="1"/>
          </p:cNvSpPr>
          <p:nvPr>
            <p:ph type="title"/>
          </p:nvPr>
        </p:nvSpPr>
        <p:spPr>
          <a:xfrm>
            <a:off x="0" y="0"/>
            <a:ext cx="7209616" cy="669849"/>
          </a:xfrm>
        </p:spPr>
        <p:txBody>
          <a:bodyPr vert="horz" lIns="91440" tIns="45720" rIns="91440" bIns="45720" rtlCol="0" anchor="ctr">
            <a:noAutofit/>
          </a:bodyPr>
          <a:lstStyle/>
          <a:p>
            <a:pPr algn="l"/>
            <a:r>
              <a:rPr lang="en-US" sz="4000" dirty="0">
                <a:solidFill>
                  <a:schemeClr val="tx1"/>
                </a:solidFill>
              </a:rPr>
              <a:t>Chemicals and Waste Focal Area</a:t>
            </a:r>
          </a:p>
        </p:txBody>
      </p:sp>
      <p:pic>
        <p:nvPicPr>
          <p:cNvPr id="4" name="Content Placeholder 4">
            <a:extLst>
              <a:ext uri="{FF2B5EF4-FFF2-40B4-BE49-F238E27FC236}">
                <a16:creationId xmlns:a16="http://schemas.microsoft.com/office/drawing/2014/main" id="{86DC62F1-7122-40F1-B3F1-9A0FD8DAE2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493" r="1" b="1"/>
          <a:stretch/>
        </p:blipFill>
        <p:spPr>
          <a:xfrm>
            <a:off x="1" y="1411590"/>
            <a:ext cx="7129824" cy="4149010"/>
          </a:xfrm>
          <a:prstGeom prst="rect">
            <a:avLst/>
          </a:prstGeom>
        </p:spPr>
      </p:pic>
      <p:sp>
        <p:nvSpPr>
          <p:cNvPr id="5" name="Content Placeholder 2">
            <a:extLst>
              <a:ext uri="{FF2B5EF4-FFF2-40B4-BE49-F238E27FC236}">
                <a16:creationId xmlns:a16="http://schemas.microsoft.com/office/drawing/2014/main" id="{2383E716-20C6-4728-9107-62E812160169}"/>
              </a:ext>
            </a:extLst>
          </p:cNvPr>
          <p:cNvSpPr txBox="1">
            <a:spLocks/>
          </p:cNvSpPr>
          <p:nvPr/>
        </p:nvSpPr>
        <p:spPr>
          <a:xfrm>
            <a:off x="7725262" y="738130"/>
            <a:ext cx="4466737" cy="51228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I. </a:t>
            </a:r>
            <a:r>
              <a:rPr lang="en-US" b="1" dirty="0"/>
              <a:t>Industrial</a:t>
            </a:r>
            <a:r>
              <a:rPr lang="en-US" dirty="0"/>
              <a:t> Chemicals</a:t>
            </a:r>
          </a:p>
          <a:p>
            <a:pPr marL="0" indent="0">
              <a:lnSpc>
                <a:spcPct val="100000"/>
              </a:lnSpc>
              <a:spcBef>
                <a:spcPts val="1800"/>
              </a:spcBef>
              <a:buNone/>
            </a:pPr>
            <a:r>
              <a:rPr lang="en-US" dirty="0"/>
              <a:t>II. </a:t>
            </a:r>
            <a:r>
              <a:rPr lang="en-US" b="1" dirty="0"/>
              <a:t>Agricultural</a:t>
            </a:r>
            <a:r>
              <a:rPr lang="en-US" dirty="0"/>
              <a:t> Chemicals</a:t>
            </a:r>
          </a:p>
          <a:p>
            <a:pPr marL="0" indent="0">
              <a:lnSpc>
                <a:spcPct val="100000"/>
              </a:lnSpc>
              <a:spcBef>
                <a:spcPts val="1800"/>
              </a:spcBef>
              <a:buNone/>
            </a:pPr>
            <a:r>
              <a:rPr lang="en-US" dirty="0"/>
              <a:t>III. </a:t>
            </a:r>
            <a:r>
              <a:rPr lang="en-US" b="1" dirty="0"/>
              <a:t>SIDS/LDCs</a:t>
            </a:r>
            <a:r>
              <a:rPr lang="en-US" dirty="0"/>
              <a:t> program - Least Developed Countries and Small Island Developing States</a:t>
            </a:r>
          </a:p>
          <a:p>
            <a:pPr marL="0" indent="0">
              <a:lnSpc>
                <a:spcPct val="100000"/>
              </a:lnSpc>
              <a:spcBef>
                <a:spcPts val="1800"/>
              </a:spcBef>
              <a:buNone/>
            </a:pPr>
            <a:r>
              <a:rPr lang="en-US" dirty="0"/>
              <a:t>IV. </a:t>
            </a:r>
            <a:r>
              <a:rPr lang="en-US" b="1" dirty="0"/>
              <a:t>Enabling Activities</a:t>
            </a:r>
          </a:p>
        </p:txBody>
      </p:sp>
      <p:pic>
        <p:nvPicPr>
          <p:cNvPr id="6" name="Picture 5">
            <a:extLst>
              <a:ext uri="{FF2B5EF4-FFF2-40B4-BE49-F238E27FC236}">
                <a16:creationId xmlns:a16="http://schemas.microsoft.com/office/drawing/2014/main" id="{AA48EF56-0EE1-483E-AF80-20584E0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259" y="5498430"/>
            <a:ext cx="1143741" cy="1336906"/>
          </a:xfrm>
          <a:prstGeom prst="rect">
            <a:avLst/>
          </a:prstGeom>
        </p:spPr>
      </p:pic>
      <p:cxnSp>
        <p:nvCxnSpPr>
          <p:cNvPr id="7" name="Straight Connector 6">
            <a:extLst>
              <a:ext uri="{FF2B5EF4-FFF2-40B4-BE49-F238E27FC236}">
                <a16:creationId xmlns:a16="http://schemas.microsoft.com/office/drawing/2014/main" id="{0176456F-70F4-4A27-9EA8-69CB9D159D6D}"/>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092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3E1D-B1B5-4EC0-9078-CE1C1D5E8848}"/>
              </a:ext>
            </a:extLst>
          </p:cNvPr>
          <p:cNvSpPr>
            <a:spLocks noGrp="1"/>
          </p:cNvSpPr>
          <p:nvPr>
            <p:ph type="title"/>
          </p:nvPr>
        </p:nvSpPr>
        <p:spPr>
          <a:xfrm>
            <a:off x="160018" y="584792"/>
            <a:ext cx="11871964" cy="1722474"/>
          </a:xfrm>
        </p:spPr>
        <p:txBody>
          <a:bodyPr/>
          <a:lstStyle/>
          <a:p>
            <a:r>
              <a:rPr lang="en-US" sz="2800" b="1" dirty="0">
                <a:solidFill>
                  <a:schemeClr val="tx1"/>
                </a:solidFill>
              </a:rPr>
              <a:t>Thank you for your attention!</a:t>
            </a:r>
            <a:br>
              <a:rPr lang="en-US" sz="2800" b="1" dirty="0">
                <a:solidFill>
                  <a:schemeClr val="tx1"/>
                </a:solidFill>
              </a:rPr>
            </a:br>
            <a:br>
              <a:rPr lang="en-US" sz="2800" b="1" dirty="0">
                <a:solidFill>
                  <a:schemeClr val="tx1"/>
                </a:solidFill>
              </a:rPr>
            </a:br>
            <a:r>
              <a:rPr lang="en-US" sz="2800" b="1" dirty="0">
                <a:solidFill>
                  <a:schemeClr val="tx1"/>
                </a:solidFill>
              </a:rPr>
              <a:t>Questions?</a:t>
            </a:r>
          </a:p>
        </p:txBody>
      </p:sp>
      <p:sp>
        <p:nvSpPr>
          <p:cNvPr id="3" name="Rectangle 2">
            <a:extLst>
              <a:ext uri="{FF2B5EF4-FFF2-40B4-BE49-F238E27FC236}">
                <a16:creationId xmlns:a16="http://schemas.microsoft.com/office/drawing/2014/main" id="{C9E22B6A-594F-43AB-BBEF-1A75359D576B}"/>
              </a:ext>
            </a:extLst>
          </p:cNvPr>
          <p:cNvSpPr/>
          <p:nvPr/>
        </p:nvSpPr>
        <p:spPr>
          <a:xfrm>
            <a:off x="358347" y="3442555"/>
            <a:ext cx="4997304" cy="1384995"/>
          </a:xfrm>
          <a:prstGeom prst="rect">
            <a:avLst/>
          </a:prstGeom>
        </p:spPr>
        <p:txBody>
          <a:bodyPr wrap="square">
            <a:spAutoFit/>
          </a:bodyPr>
          <a:lstStyle/>
          <a:p>
            <a:r>
              <a:rPr lang="en-US" sz="2800" b="1" dirty="0">
                <a:latin typeface="Calibri" panose="020F0502020204030204" pitchFamily="34" charset="0"/>
                <a:ea typeface="Calibri" panose="020F0502020204030204" pitchFamily="34" charset="0"/>
                <a:cs typeface="Times New Roman" panose="02020603050405020304" pitchFamily="18" charset="0"/>
              </a:rPr>
              <a:t>GEF-7 Programming directions</a:t>
            </a:r>
            <a:r>
              <a:rPr lang="en-US" sz="2800" dirty="0">
                <a:latin typeface="Calibri" panose="020F0502020204030204" pitchFamily="34" charset="0"/>
                <a:ea typeface="Calibri" panose="020F0502020204030204" pitchFamily="34" charset="0"/>
                <a:cs typeface="Times New Roman" panose="02020603050405020304" pitchFamily="18" charset="0"/>
              </a:rPr>
              <a:t>: doc </a:t>
            </a:r>
            <a:r>
              <a:rPr lang="en-US" sz="2800" dirty="0">
                <a:latin typeface="Calibri" panose="020F0502020204030204" pitchFamily="34" charset="0"/>
                <a:ea typeface="Calibri" panose="020F0502020204030204" pitchFamily="34" charset="0"/>
                <a:cs typeface="Times New Roman" panose="02020603050405020304" pitchFamily="18" charset="0"/>
                <a:hlinkClick r:id="rId3"/>
              </a:rPr>
              <a:t>GEF/R.7/19</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6D3BCB0-AA29-4612-95BC-0820AD87800C}"/>
              </a:ext>
            </a:extLst>
          </p:cNvPr>
          <p:cNvSpPr/>
          <p:nvPr/>
        </p:nvSpPr>
        <p:spPr>
          <a:xfrm>
            <a:off x="5549401" y="3415856"/>
            <a:ext cx="6096000" cy="1384995"/>
          </a:xfrm>
          <a:prstGeom prst="rect">
            <a:avLst/>
          </a:prstGeom>
        </p:spPr>
        <p:txBody>
          <a:bodyPr>
            <a:spAutoFit/>
          </a:bodyPr>
          <a:lstStyle/>
          <a:p>
            <a:r>
              <a:rPr lang="en-US" sz="2800" dirty="0">
                <a:ea typeface="Calibri" panose="020F0502020204030204" pitchFamily="34" charset="0"/>
                <a:cs typeface="Times New Roman" panose="02020603050405020304" pitchFamily="18" charset="0"/>
              </a:rPr>
              <a:t> </a:t>
            </a:r>
            <a:r>
              <a:rPr lang="en-US" sz="2800" b="1" dirty="0">
                <a:ea typeface="Calibri" panose="020F0502020204030204" pitchFamily="34" charset="0"/>
                <a:cs typeface="Times New Roman" panose="02020603050405020304" pitchFamily="18" charset="0"/>
              </a:rPr>
              <a:t>IP guidance note </a:t>
            </a:r>
            <a:r>
              <a:rPr lang="en-US" sz="2800" dirty="0">
                <a:ea typeface="Calibri" panose="020F0502020204030204" pitchFamily="34" charset="0"/>
                <a:cs typeface="Times New Roman" panose="02020603050405020304" pitchFamily="18" charset="0"/>
              </a:rPr>
              <a:t>sent to countries and GEF Implementing Agencies</a:t>
            </a:r>
            <a:br>
              <a:rPr lang="en-US" sz="2800" dirty="0"/>
            </a:br>
            <a:endParaRPr lang="en-US" sz="2800" dirty="0"/>
          </a:p>
        </p:txBody>
      </p:sp>
      <p:sp>
        <p:nvSpPr>
          <p:cNvPr id="6" name="Rectangle 5">
            <a:extLst>
              <a:ext uri="{FF2B5EF4-FFF2-40B4-BE49-F238E27FC236}">
                <a16:creationId xmlns:a16="http://schemas.microsoft.com/office/drawing/2014/main" id="{E9610959-7083-4EA8-B019-8465EE40DF45}"/>
              </a:ext>
            </a:extLst>
          </p:cNvPr>
          <p:cNvSpPr/>
          <p:nvPr/>
        </p:nvSpPr>
        <p:spPr>
          <a:xfrm>
            <a:off x="388294" y="2737722"/>
            <a:ext cx="6096000" cy="523220"/>
          </a:xfrm>
          <a:prstGeom prst="rect">
            <a:avLst/>
          </a:prstGeom>
        </p:spPr>
        <p:txBody>
          <a:bodyPr>
            <a:spAutoFit/>
          </a:bodyPr>
          <a:lstStyle/>
          <a:p>
            <a:r>
              <a:rPr lang="en-US" sz="2800" u="sng" dirty="0">
                <a:ea typeface="Calibri" panose="020F0502020204030204" pitchFamily="34" charset="0"/>
                <a:cs typeface="Times New Roman" panose="02020603050405020304" pitchFamily="18" charset="0"/>
              </a:rPr>
              <a:t>Main references:</a:t>
            </a:r>
            <a:endParaRPr lang="en-US" sz="2800" u="sng" dirty="0"/>
          </a:p>
        </p:txBody>
      </p:sp>
      <p:grpSp>
        <p:nvGrpSpPr>
          <p:cNvPr id="8" name="Group 7">
            <a:extLst>
              <a:ext uri="{FF2B5EF4-FFF2-40B4-BE49-F238E27FC236}">
                <a16:creationId xmlns:a16="http://schemas.microsoft.com/office/drawing/2014/main" id="{9E9D0FF1-7CC4-460A-933E-21224C6BB01F}"/>
              </a:ext>
            </a:extLst>
          </p:cNvPr>
          <p:cNvGrpSpPr/>
          <p:nvPr/>
        </p:nvGrpSpPr>
        <p:grpSpPr>
          <a:xfrm>
            <a:off x="2675749" y="4005708"/>
            <a:ext cx="1226398" cy="1384995"/>
            <a:chOff x="3026625" y="4125432"/>
            <a:chExt cx="1290275" cy="1520455"/>
          </a:xfrm>
        </p:grpSpPr>
        <p:pic>
          <p:nvPicPr>
            <p:cNvPr id="3074" name="Picture 2" descr="RÃ©sultat de recherche d'images pour &quot;document&quot;">
              <a:extLst>
                <a:ext uri="{FF2B5EF4-FFF2-40B4-BE49-F238E27FC236}">
                  <a16:creationId xmlns:a16="http://schemas.microsoft.com/office/drawing/2014/main" id="{DE10A1D0-AF7F-4D50-B122-BEA199E57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6625" y="4125432"/>
              <a:ext cx="1290275" cy="15204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9FCAE1-F6AD-468B-9243-E4E242CDB742}"/>
                </a:ext>
              </a:extLst>
            </p:cNvPr>
            <p:cNvSpPr txBox="1"/>
            <p:nvPr/>
          </p:nvSpPr>
          <p:spPr>
            <a:xfrm rot="791341">
              <a:off x="3334041" y="4291264"/>
              <a:ext cx="868709" cy="405455"/>
            </a:xfrm>
            <a:prstGeom prst="rect">
              <a:avLst/>
            </a:prstGeom>
            <a:noFill/>
          </p:spPr>
          <p:txBody>
            <a:bodyPr wrap="square" rtlCol="0">
              <a:spAutoFit/>
            </a:bodyPr>
            <a:lstStyle/>
            <a:p>
              <a:r>
                <a:rPr lang="en-US" b="1" dirty="0">
                  <a:solidFill>
                    <a:srgbClr val="FF0000"/>
                  </a:solidFill>
                </a:rPr>
                <a:t>GEF-7</a:t>
              </a:r>
            </a:p>
          </p:txBody>
        </p:sp>
      </p:grpSp>
      <p:pic>
        <p:nvPicPr>
          <p:cNvPr id="14" name="Picture 4" descr="RÃ©sultat de recherche d'images pour &quot;document&quot;">
            <a:extLst>
              <a:ext uri="{FF2B5EF4-FFF2-40B4-BE49-F238E27FC236}">
                <a16:creationId xmlns:a16="http://schemas.microsoft.com/office/drawing/2014/main" id="{89DE6F36-981E-416E-B201-FDDA28886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8867" y="4005708"/>
            <a:ext cx="1186995" cy="138705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DBB5320-76AB-4152-8250-93DD86D4C63A}"/>
              </a:ext>
            </a:extLst>
          </p:cNvPr>
          <p:cNvSpPr/>
          <p:nvPr/>
        </p:nvSpPr>
        <p:spPr>
          <a:xfrm rot="924655">
            <a:off x="11293277" y="4219687"/>
            <a:ext cx="226995" cy="1194394"/>
          </a:xfrm>
          <a:prstGeom prst="rect">
            <a:avLst/>
          </a:prstGeom>
          <a:solidFill>
            <a:srgbClr val="E4E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24B44B-8BB1-45BB-A13E-2BD886814D37}"/>
              </a:ext>
            </a:extLst>
          </p:cNvPr>
          <p:cNvSpPr/>
          <p:nvPr/>
        </p:nvSpPr>
        <p:spPr>
          <a:xfrm rot="6143479">
            <a:off x="10667076" y="4805887"/>
            <a:ext cx="225098" cy="811486"/>
          </a:xfrm>
          <a:prstGeom prst="rect">
            <a:avLst/>
          </a:prstGeom>
          <a:solidFill>
            <a:srgbClr val="DFE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D067CC-67A4-4B1A-BA30-DBCA399C664E}"/>
              </a:ext>
            </a:extLst>
          </p:cNvPr>
          <p:cNvSpPr txBox="1"/>
          <p:nvPr/>
        </p:nvSpPr>
        <p:spPr>
          <a:xfrm rot="748139">
            <a:off x="10572372" y="4154683"/>
            <a:ext cx="885179" cy="523220"/>
          </a:xfrm>
          <a:prstGeom prst="rect">
            <a:avLst/>
          </a:prstGeom>
          <a:noFill/>
        </p:spPr>
        <p:txBody>
          <a:bodyPr wrap="none" rtlCol="0">
            <a:spAutoFit/>
          </a:bodyPr>
          <a:lstStyle/>
          <a:p>
            <a:r>
              <a:rPr lang="en-US" sz="1400" b="1" dirty="0">
                <a:solidFill>
                  <a:srgbClr val="FF0000"/>
                </a:solidFill>
              </a:rPr>
              <a:t>Guidance</a:t>
            </a:r>
          </a:p>
          <a:p>
            <a:r>
              <a:rPr lang="en-US" sz="1400" b="1" dirty="0">
                <a:solidFill>
                  <a:srgbClr val="FF0000"/>
                </a:solidFill>
              </a:rPr>
              <a:t>Note</a:t>
            </a:r>
          </a:p>
        </p:txBody>
      </p:sp>
      <p:sp>
        <p:nvSpPr>
          <p:cNvPr id="17" name="Rectangle 16">
            <a:extLst>
              <a:ext uri="{FF2B5EF4-FFF2-40B4-BE49-F238E27FC236}">
                <a16:creationId xmlns:a16="http://schemas.microsoft.com/office/drawing/2014/main" id="{FC2E0789-206B-4211-BB10-0B1C5BAE7FBC}"/>
              </a:ext>
            </a:extLst>
          </p:cNvPr>
          <p:cNvSpPr/>
          <p:nvPr/>
        </p:nvSpPr>
        <p:spPr>
          <a:xfrm>
            <a:off x="5554041" y="4698205"/>
            <a:ext cx="3490688" cy="954107"/>
          </a:xfrm>
          <a:prstGeom prst="rect">
            <a:avLst/>
          </a:prstGeom>
        </p:spPr>
        <p:txBody>
          <a:bodyPr wrap="square">
            <a:spAutoFit/>
          </a:bodyPr>
          <a:lstStyle/>
          <a:p>
            <a:r>
              <a:rPr lang="es-ES" sz="2800" b="1" dirty="0" err="1"/>
              <a:t>Template</a:t>
            </a:r>
            <a:r>
              <a:rPr lang="es-ES" sz="2800" b="1" dirty="0"/>
              <a:t> for </a:t>
            </a:r>
            <a:r>
              <a:rPr lang="es-ES" sz="2800" b="1" dirty="0" err="1"/>
              <a:t>Expression</a:t>
            </a:r>
            <a:r>
              <a:rPr lang="es-ES" sz="2800" b="1" dirty="0"/>
              <a:t> of </a:t>
            </a:r>
            <a:r>
              <a:rPr lang="es-ES" sz="2800" b="1" dirty="0" err="1"/>
              <a:t>Interest</a:t>
            </a:r>
            <a:endParaRPr lang="en-US" sz="2000" dirty="0"/>
          </a:p>
        </p:txBody>
      </p:sp>
      <p:grpSp>
        <p:nvGrpSpPr>
          <p:cNvPr id="18" name="Group 17">
            <a:extLst>
              <a:ext uri="{FF2B5EF4-FFF2-40B4-BE49-F238E27FC236}">
                <a16:creationId xmlns:a16="http://schemas.microsoft.com/office/drawing/2014/main" id="{E5898787-CD5F-4BFD-BC93-74250CC1AEC4}"/>
              </a:ext>
            </a:extLst>
          </p:cNvPr>
          <p:cNvGrpSpPr/>
          <p:nvPr/>
        </p:nvGrpSpPr>
        <p:grpSpPr>
          <a:xfrm rot="257162">
            <a:off x="9082117" y="4653161"/>
            <a:ext cx="1048545" cy="1039787"/>
            <a:chOff x="9154275" y="1247592"/>
            <a:chExt cx="1233042" cy="1490130"/>
          </a:xfrm>
        </p:grpSpPr>
        <p:sp>
          <p:nvSpPr>
            <p:cNvPr id="19" name="Parallelogram 18">
              <a:extLst>
                <a:ext uri="{FF2B5EF4-FFF2-40B4-BE49-F238E27FC236}">
                  <a16:creationId xmlns:a16="http://schemas.microsoft.com/office/drawing/2014/main" id="{6AF4743C-9523-44CE-86C5-D23E7B59EBB1}"/>
                </a:ext>
              </a:extLst>
            </p:cNvPr>
            <p:cNvSpPr/>
            <p:nvPr/>
          </p:nvSpPr>
          <p:spPr>
            <a:xfrm>
              <a:off x="9154275" y="1247592"/>
              <a:ext cx="1233042" cy="1490130"/>
            </a:xfrm>
            <a:prstGeom prst="parallelogram">
              <a:avLst/>
            </a:prstGeom>
            <a:solidFill>
              <a:srgbClr val="FFEEA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960DE67-03CF-46EC-9455-63F52BCC3308}"/>
                </a:ext>
              </a:extLst>
            </p:cNvPr>
            <p:cNvCxnSpPr>
              <a:cxnSpLocks/>
            </p:cNvCxnSpPr>
            <p:nvPr/>
          </p:nvCxnSpPr>
          <p:spPr>
            <a:xfrm>
              <a:off x="9513870" y="1489753"/>
              <a:ext cx="739739"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FA6B87-8ECE-4E83-879E-52C418A12069}"/>
                </a:ext>
              </a:extLst>
            </p:cNvPr>
            <p:cNvCxnSpPr>
              <a:cxnSpLocks/>
            </p:cNvCxnSpPr>
            <p:nvPr/>
          </p:nvCxnSpPr>
          <p:spPr>
            <a:xfrm>
              <a:off x="9486473" y="1642153"/>
              <a:ext cx="739739"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3FA793-19B2-4FCC-A376-6A4732C7AD64}"/>
                </a:ext>
              </a:extLst>
            </p:cNvPr>
            <p:cNvCxnSpPr>
              <a:cxnSpLocks/>
            </p:cNvCxnSpPr>
            <p:nvPr/>
          </p:nvCxnSpPr>
          <p:spPr>
            <a:xfrm>
              <a:off x="9486473" y="1804827"/>
              <a:ext cx="636997"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C1F575-6860-473A-A843-5E4041B7455C}"/>
                </a:ext>
              </a:extLst>
            </p:cNvPr>
            <p:cNvCxnSpPr>
              <a:cxnSpLocks/>
            </p:cNvCxnSpPr>
            <p:nvPr/>
          </p:nvCxnSpPr>
          <p:spPr>
            <a:xfrm>
              <a:off x="9383731" y="1957227"/>
              <a:ext cx="739739"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CE7990-5040-499D-B0F2-D5AB3FFB2007}"/>
                </a:ext>
              </a:extLst>
            </p:cNvPr>
            <p:cNvCxnSpPr>
              <a:cxnSpLocks/>
            </p:cNvCxnSpPr>
            <p:nvPr/>
          </p:nvCxnSpPr>
          <p:spPr>
            <a:xfrm>
              <a:off x="9366940" y="2140450"/>
              <a:ext cx="739739"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AE1B13-6794-4DA4-A2AE-1941234D1537}"/>
                </a:ext>
              </a:extLst>
            </p:cNvPr>
            <p:cNvCxnSpPr>
              <a:cxnSpLocks/>
            </p:cNvCxnSpPr>
            <p:nvPr/>
          </p:nvCxnSpPr>
          <p:spPr>
            <a:xfrm>
              <a:off x="9340921" y="2308979"/>
              <a:ext cx="368157" cy="0"/>
            </a:xfrm>
            <a:prstGeom prst="line">
              <a:avLst/>
            </a:prstGeom>
            <a:ln w="15875">
              <a:solidFill>
                <a:srgbClr val="91876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05502E86-C672-404B-92E8-26582850F3D3}"/>
              </a:ext>
            </a:extLst>
          </p:cNvPr>
          <p:cNvSpPr txBox="1"/>
          <p:nvPr/>
        </p:nvSpPr>
        <p:spPr>
          <a:xfrm rot="386913">
            <a:off x="9333074" y="4790123"/>
            <a:ext cx="663291" cy="338554"/>
          </a:xfrm>
          <a:prstGeom prst="rect">
            <a:avLst/>
          </a:prstGeom>
          <a:noFill/>
        </p:spPr>
        <p:txBody>
          <a:bodyPr wrap="square" rtlCol="0">
            <a:spAutoFit/>
          </a:bodyPr>
          <a:lstStyle/>
          <a:p>
            <a:r>
              <a:rPr lang="en-US" sz="1600" b="1" dirty="0">
                <a:solidFill>
                  <a:srgbClr val="FF0000"/>
                </a:solidFill>
              </a:rPr>
              <a:t>E o I</a:t>
            </a:r>
          </a:p>
        </p:txBody>
      </p:sp>
    </p:spTree>
    <p:extLst>
      <p:ext uri="{BB962C8B-B14F-4D97-AF65-F5344CB8AC3E}">
        <p14:creationId xmlns:p14="http://schemas.microsoft.com/office/powerpoint/2010/main" val="41995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3E0BA-60DE-4BBC-BDA4-E3A1A2816F33}"/>
              </a:ext>
            </a:extLst>
          </p:cNvPr>
          <p:cNvSpPr/>
          <p:nvPr/>
        </p:nvSpPr>
        <p:spPr>
          <a:xfrm>
            <a:off x="7930848" y="3036773"/>
            <a:ext cx="3957311" cy="2031325"/>
          </a:xfrm>
          <a:prstGeom prst="rect">
            <a:avLst/>
          </a:prstGeom>
          <a:solidFill>
            <a:schemeClr val="bg1"/>
          </a:solidFill>
        </p:spPr>
        <p:txBody>
          <a:bodyPr wrap="square">
            <a:spAutoFit/>
          </a:bodyPr>
          <a:lstStyle/>
          <a:p>
            <a:r>
              <a:rPr lang="en-US" dirty="0">
                <a:latin typeface="Calibri Light" panose="020F0302020204030204" pitchFamily="34" charset="0"/>
              </a:rPr>
              <a:t>•Multiple, global environmental benefits:</a:t>
            </a:r>
          </a:p>
          <a:p>
            <a:r>
              <a:rPr lang="en-US" dirty="0">
                <a:latin typeface="Calibri Light" panose="020F0302020204030204" pitchFamily="34" charset="0"/>
              </a:rPr>
              <a:t>•Biodiversity</a:t>
            </a:r>
          </a:p>
          <a:p>
            <a:r>
              <a:rPr lang="en-US" dirty="0">
                <a:latin typeface="Calibri Light" panose="020F0302020204030204" pitchFamily="34" charset="0"/>
              </a:rPr>
              <a:t>•Land &amp; Water</a:t>
            </a:r>
          </a:p>
          <a:p>
            <a:r>
              <a:rPr lang="en-US" dirty="0">
                <a:latin typeface="Calibri Light" panose="020F0302020204030204" pitchFamily="34" charset="0"/>
              </a:rPr>
              <a:t>•Climate change</a:t>
            </a:r>
          </a:p>
          <a:p>
            <a:r>
              <a:rPr lang="en-US" dirty="0">
                <a:latin typeface="Calibri Light" panose="020F0302020204030204" pitchFamily="34" charset="0"/>
              </a:rPr>
              <a:t>•Chemicals &amp; waste</a:t>
            </a:r>
          </a:p>
          <a:p>
            <a:endParaRPr lang="en-US" dirty="0">
              <a:latin typeface="Calibri Light" panose="020F0302020204030204" pitchFamily="34" charset="0"/>
            </a:endParaRPr>
          </a:p>
        </p:txBody>
      </p:sp>
      <p:sp>
        <p:nvSpPr>
          <p:cNvPr id="6" name="Title 1">
            <a:extLst>
              <a:ext uri="{FF2B5EF4-FFF2-40B4-BE49-F238E27FC236}">
                <a16:creationId xmlns:a16="http://schemas.microsoft.com/office/drawing/2014/main" id="{44CC445C-B161-49BF-B1E6-A43CA43D0E0C}"/>
              </a:ext>
            </a:extLst>
          </p:cNvPr>
          <p:cNvSpPr>
            <a:spLocks noGrp="1"/>
          </p:cNvSpPr>
          <p:nvPr>
            <p:ph type="title"/>
          </p:nvPr>
        </p:nvSpPr>
        <p:spPr>
          <a:xfrm>
            <a:off x="0" y="1"/>
            <a:ext cx="12041436" cy="669850"/>
          </a:xfrm>
        </p:spPr>
        <p:txBody>
          <a:bodyPr>
            <a:noAutofit/>
          </a:bodyPr>
          <a:lstStyle/>
          <a:p>
            <a:pPr algn="l"/>
            <a:r>
              <a:rPr lang="en-US" sz="3200" dirty="0">
                <a:solidFill>
                  <a:schemeClr val="tx1"/>
                </a:solidFill>
              </a:rPr>
              <a:t>GEF-7: a sharper focus on where the GEF can have the biggest impact</a:t>
            </a:r>
          </a:p>
        </p:txBody>
      </p:sp>
      <p:cxnSp>
        <p:nvCxnSpPr>
          <p:cNvPr id="7" name="Straight Connector 6">
            <a:extLst>
              <a:ext uri="{FF2B5EF4-FFF2-40B4-BE49-F238E27FC236}">
                <a16:creationId xmlns:a16="http://schemas.microsoft.com/office/drawing/2014/main" id="{394BB80C-52EA-45EE-A196-867883B5CDAF}"/>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AD05280-FF0C-489C-80E6-B1DFADCAE29F}"/>
              </a:ext>
            </a:extLst>
          </p:cNvPr>
          <p:cNvSpPr/>
          <p:nvPr/>
        </p:nvSpPr>
        <p:spPr>
          <a:xfrm>
            <a:off x="766389" y="3664339"/>
            <a:ext cx="2274341" cy="461665"/>
          </a:xfrm>
          <a:prstGeom prst="rect">
            <a:avLst/>
          </a:prstGeom>
          <a:solidFill>
            <a:schemeClr val="bg1"/>
          </a:solidFill>
        </p:spPr>
        <p:txBody>
          <a:bodyPr wrap="none">
            <a:spAutoFit/>
          </a:bodyPr>
          <a:lstStyle/>
          <a:p>
            <a:r>
              <a:rPr lang="en-US" sz="2400" b="1" dirty="0">
                <a:latin typeface="Calibri Light" panose="020F0302020204030204" pitchFamily="34" charset="0"/>
              </a:rPr>
              <a:t>Impact Programs</a:t>
            </a:r>
          </a:p>
        </p:txBody>
      </p:sp>
      <p:sp>
        <p:nvSpPr>
          <p:cNvPr id="9" name="Rectangle 8">
            <a:extLst>
              <a:ext uri="{FF2B5EF4-FFF2-40B4-BE49-F238E27FC236}">
                <a16:creationId xmlns:a16="http://schemas.microsoft.com/office/drawing/2014/main" id="{D78A082B-7BEB-4E89-8212-F877F5B3B42F}"/>
              </a:ext>
            </a:extLst>
          </p:cNvPr>
          <p:cNvSpPr/>
          <p:nvPr/>
        </p:nvSpPr>
        <p:spPr>
          <a:xfrm>
            <a:off x="143219" y="4097876"/>
            <a:ext cx="3820137" cy="646331"/>
          </a:xfrm>
          <a:prstGeom prst="rect">
            <a:avLst/>
          </a:prstGeom>
          <a:solidFill>
            <a:srgbClr val="FFC000"/>
          </a:solidFill>
        </p:spPr>
        <p:txBody>
          <a:bodyPr wrap="square">
            <a:spAutoFit/>
          </a:bodyPr>
          <a:lstStyle/>
          <a:p>
            <a:r>
              <a:rPr lang="en-US" dirty="0">
                <a:latin typeface="Calibri Light" panose="020F0302020204030204" pitchFamily="34" charset="0"/>
              </a:rPr>
              <a:t>Carefully targeted, transformative investments contribute towards…</a:t>
            </a:r>
          </a:p>
        </p:txBody>
      </p:sp>
      <p:sp>
        <p:nvSpPr>
          <p:cNvPr id="10" name="Rectangle 9">
            <a:extLst>
              <a:ext uri="{FF2B5EF4-FFF2-40B4-BE49-F238E27FC236}">
                <a16:creationId xmlns:a16="http://schemas.microsoft.com/office/drawing/2014/main" id="{9CD641DA-8069-4CB5-9748-79FC2D5D870A}"/>
              </a:ext>
            </a:extLst>
          </p:cNvPr>
          <p:cNvSpPr/>
          <p:nvPr/>
        </p:nvSpPr>
        <p:spPr>
          <a:xfrm>
            <a:off x="4639162" y="1229661"/>
            <a:ext cx="3764823" cy="1569660"/>
          </a:xfrm>
          <a:prstGeom prst="rect">
            <a:avLst/>
          </a:prstGeom>
          <a:solidFill>
            <a:schemeClr val="bg1">
              <a:lumMod val="65000"/>
            </a:schemeClr>
          </a:solidFill>
        </p:spPr>
        <p:txBody>
          <a:bodyPr wrap="square">
            <a:spAutoFit/>
          </a:bodyPr>
          <a:lstStyle/>
          <a:p>
            <a:r>
              <a:rPr lang="en-US" sz="2400" b="1" dirty="0">
                <a:latin typeface="Calibri Light" panose="020F0302020204030204" pitchFamily="34" charset="0"/>
              </a:rPr>
              <a:t>…collective efforts to transform key social and economic systems that put the planet at risk,</a:t>
            </a:r>
          </a:p>
        </p:txBody>
      </p:sp>
      <p:sp>
        <p:nvSpPr>
          <p:cNvPr id="11" name="Rectangle 10">
            <a:extLst>
              <a:ext uri="{FF2B5EF4-FFF2-40B4-BE49-F238E27FC236}">
                <a16:creationId xmlns:a16="http://schemas.microsoft.com/office/drawing/2014/main" id="{08B796A9-5CB7-4441-839E-4391F126D72E}"/>
              </a:ext>
            </a:extLst>
          </p:cNvPr>
          <p:cNvSpPr/>
          <p:nvPr/>
        </p:nvSpPr>
        <p:spPr>
          <a:xfrm>
            <a:off x="3963356" y="2799322"/>
            <a:ext cx="3820137" cy="1200329"/>
          </a:xfrm>
          <a:prstGeom prst="rect">
            <a:avLst/>
          </a:prstGeom>
          <a:solidFill>
            <a:schemeClr val="bg1"/>
          </a:solidFill>
        </p:spPr>
        <p:txBody>
          <a:bodyPr wrap="square">
            <a:spAutoFit/>
          </a:bodyPr>
          <a:lstStyle/>
          <a:p>
            <a:r>
              <a:rPr lang="en-US" dirty="0">
                <a:latin typeface="Calibri Light" panose="020F0302020204030204" pitchFamily="34" charset="0"/>
              </a:rPr>
              <a:t>•food</a:t>
            </a:r>
          </a:p>
          <a:p>
            <a:r>
              <a:rPr lang="en-US" dirty="0">
                <a:latin typeface="Calibri Light" panose="020F0302020204030204" pitchFamily="34" charset="0"/>
              </a:rPr>
              <a:t>•urban</a:t>
            </a:r>
          </a:p>
          <a:p>
            <a:r>
              <a:rPr lang="en-US" dirty="0">
                <a:latin typeface="Calibri Light" panose="020F0302020204030204" pitchFamily="34" charset="0"/>
              </a:rPr>
              <a:t>•energy</a:t>
            </a:r>
          </a:p>
          <a:p>
            <a:r>
              <a:rPr lang="en-US" dirty="0">
                <a:latin typeface="Calibri Light" panose="020F0302020204030204" pitchFamily="34" charset="0"/>
              </a:rPr>
              <a:t>•production and consumption, etc.</a:t>
            </a:r>
          </a:p>
        </p:txBody>
      </p:sp>
      <p:sp>
        <p:nvSpPr>
          <p:cNvPr id="12" name="Rectangle 11">
            <a:extLst>
              <a:ext uri="{FF2B5EF4-FFF2-40B4-BE49-F238E27FC236}">
                <a16:creationId xmlns:a16="http://schemas.microsoft.com/office/drawing/2014/main" id="{ADA5553D-9B46-4091-B95D-23D4B152396C}"/>
              </a:ext>
            </a:extLst>
          </p:cNvPr>
          <p:cNvSpPr/>
          <p:nvPr/>
        </p:nvSpPr>
        <p:spPr>
          <a:xfrm>
            <a:off x="8262651" y="4884170"/>
            <a:ext cx="3653166" cy="1200329"/>
          </a:xfrm>
          <a:prstGeom prst="rect">
            <a:avLst/>
          </a:prstGeom>
          <a:solidFill>
            <a:srgbClr val="92D050"/>
          </a:solidFill>
        </p:spPr>
        <p:txBody>
          <a:bodyPr wrap="square">
            <a:spAutoFit/>
          </a:bodyPr>
          <a:lstStyle/>
          <a:p>
            <a:r>
              <a:rPr lang="en-US" sz="2400" b="1" dirty="0">
                <a:latin typeface="Calibri Light" panose="020F0302020204030204" pitchFamily="34" charset="0"/>
              </a:rPr>
              <a:t>Thereby maximizing the GEF’s positive impact on the global commons</a:t>
            </a:r>
          </a:p>
        </p:txBody>
      </p:sp>
      <p:sp>
        <p:nvSpPr>
          <p:cNvPr id="14" name="Arc 13">
            <a:extLst>
              <a:ext uri="{FF2B5EF4-FFF2-40B4-BE49-F238E27FC236}">
                <a16:creationId xmlns:a16="http://schemas.microsoft.com/office/drawing/2014/main" id="{35617EA9-3B3C-414A-97C1-371C3AE72995}"/>
              </a:ext>
            </a:extLst>
          </p:cNvPr>
          <p:cNvSpPr/>
          <p:nvPr/>
        </p:nvSpPr>
        <p:spPr>
          <a:xfrm rot="742781">
            <a:off x="8046891" y="1512082"/>
            <a:ext cx="2196479" cy="2010332"/>
          </a:xfrm>
          <a:prstGeom prst="arc">
            <a:avLst>
              <a:gd name="adj1" fmla="val 13132027"/>
              <a:gd name="adj2" fmla="val 145745"/>
            </a:avLst>
          </a:prstGeom>
          <a:ln w="666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1D943998-26EE-4DD6-ACA9-350405A28736}"/>
              </a:ext>
            </a:extLst>
          </p:cNvPr>
          <p:cNvSpPr/>
          <p:nvPr/>
        </p:nvSpPr>
        <p:spPr>
          <a:xfrm rot="9388587">
            <a:off x="2601867" y="3343584"/>
            <a:ext cx="2838591" cy="2010332"/>
          </a:xfrm>
          <a:prstGeom prst="arc">
            <a:avLst>
              <a:gd name="adj1" fmla="val 11620961"/>
              <a:gd name="adj2" fmla="val 145745"/>
            </a:avLst>
          </a:prstGeom>
          <a:ln w="66675">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461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FF673B3-AEA5-4BFD-8B76-1ED932F9A24F}"/>
              </a:ext>
            </a:extLst>
          </p:cNvPr>
          <p:cNvGraphicFramePr>
            <a:graphicFrameLocks noGrp="1"/>
          </p:cNvGraphicFramePr>
          <p:nvPr>
            <p:extLst>
              <p:ext uri="{D42A27DB-BD31-4B8C-83A1-F6EECF244321}">
                <p14:modId xmlns:p14="http://schemas.microsoft.com/office/powerpoint/2010/main" val="259793664"/>
              </p:ext>
            </p:extLst>
          </p:nvPr>
        </p:nvGraphicFramePr>
        <p:xfrm>
          <a:off x="2670381" y="86609"/>
          <a:ext cx="9521620" cy="5855682"/>
        </p:xfrm>
        <a:graphic>
          <a:graphicData uri="http://schemas.openxmlformats.org/drawingml/2006/table">
            <a:tbl>
              <a:tblPr firstRow="1" firstCol="1" bandRow="1"/>
              <a:tblGrid>
                <a:gridCol w="1108038">
                  <a:extLst>
                    <a:ext uri="{9D8B030D-6E8A-4147-A177-3AD203B41FA5}">
                      <a16:colId xmlns:a16="http://schemas.microsoft.com/office/drawing/2014/main" val="775091147"/>
                    </a:ext>
                  </a:extLst>
                </a:gridCol>
                <a:gridCol w="1601396">
                  <a:extLst>
                    <a:ext uri="{9D8B030D-6E8A-4147-A177-3AD203B41FA5}">
                      <a16:colId xmlns:a16="http://schemas.microsoft.com/office/drawing/2014/main" val="2610445089"/>
                    </a:ext>
                  </a:extLst>
                </a:gridCol>
                <a:gridCol w="1654336">
                  <a:extLst>
                    <a:ext uri="{9D8B030D-6E8A-4147-A177-3AD203B41FA5}">
                      <a16:colId xmlns:a16="http://schemas.microsoft.com/office/drawing/2014/main" val="302236902"/>
                    </a:ext>
                  </a:extLst>
                </a:gridCol>
                <a:gridCol w="1588162">
                  <a:extLst>
                    <a:ext uri="{9D8B030D-6E8A-4147-A177-3AD203B41FA5}">
                      <a16:colId xmlns:a16="http://schemas.microsoft.com/office/drawing/2014/main" val="1344258907"/>
                    </a:ext>
                  </a:extLst>
                </a:gridCol>
                <a:gridCol w="1720509">
                  <a:extLst>
                    <a:ext uri="{9D8B030D-6E8A-4147-A177-3AD203B41FA5}">
                      <a16:colId xmlns:a16="http://schemas.microsoft.com/office/drawing/2014/main" val="591258450"/>
                    </a:ext>
                  </a:extLst>
                </a:gridCol>
                <a:gridCol w="1849179">
                  <a:extLst>
                    <a:ext uri="{9D8B030D-6E8A-4147-A177-3AD203B41FA5}">
                      <a16:colId xmlns:a16="http://schemas.microsoft.com/office/drawing/2014/main" val="1760478405"/>
                    </a:ext>
                  </a:extLst>
                </a:gridCol>
              </a:tblGrid>
              <a:tr h="360049">
                <a:tc>
                  <a:txBody>
                    <a:bodyPr/>
                    <a:lstStyle/>
                    <a:p>
                      <a:pPr marL="0" marR="0">
                        <a:spcBef>
                          <a:spcPts val="0"/>
                        </a:spcBef>
                        <a:spcAft>
                          <a:spcPts val="0"/>
                        </a:spcAft>
                      </a:pPr>
                      <a:r>
                        <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Biodiversity Focal Area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Climate Change Focal Area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Land Degradation Focal Area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International Waters Focal Area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Chemicals and Waste Focal Area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226264310"/>
                  </a:ext>
                </a:extLst>
              </a:tr>
              <a:tr h="180025">
                <a:tc>
                  <a:txBody>
                    <a:bodyPr/>
                    <a:lstStyle/>
                    <a:p>
                      <a:pPr marL="0" marR="0">
                        <a:spcBef>
                          <a:spcPts val="0"/>
                        </a:spcBef>
                        <a:spcAft>
                          <a:spcPts val="0"/>
                        </a:spcAft>
                      </a:pPr>
                      <a:r>
                        <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5">
                  <a:txBody>
                    <a:bodyPr/>
                    <a:lstStyle/>
                    <a:p>
                      <a:pPr marL="0" marR="0" algn="ctr">
                        <a:spcBef>
                          <a:spcPts val="0"/>
                        </a:spcBef>
                        <a:spcAft>
                          <a:spcPts val="0"/>
                        </a:spcAft>
                      </a:pPr>
                      <a:r>
                        <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Programming Areas to be addressed through Focal Area Investments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6200279"/>
                  </a:ext>
                </a:extLst>
              </a:tr>
              <a:tr h="2062098">
                <a:tc>
                  <a:txBody>
                    <a:bodyPr/>
                    <a:lstStyle/>
                    <a:p>
                      <a:pPr marL="0" marR="0">
                        <a:spcBef>
                          <a:spcPts val="0"/>
                        </a:spcBef>
                        <a:spcAft>
                          <a:spcPts val="0"/>
                        </a:spcAft>
                      </a:pPr>
                      <a:r>
                        <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Biodiversity mainstreaming</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Wildlife for sustainable development</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Natural capital</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Agrobiodiversity</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Inclusive conservation</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Invasive species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Protected areas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Preventing species extinction</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Biosafety</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ABS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Enabling Activities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CBIT</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Enabling Activities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Technology Transfer</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NDC preparation and implementation</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Sustainable energy </a:t>
                      </a:r>
                    </a:p>
                    <a:p>
                      <a:pPr marL="48260" marR="0" indent="-118110">
                        <a:spcBef>
                          <a:spcPts val="0"/>
                        </a:spcBef>
                        <a:spcAft>
                          <a:spcPts val="0"/>
                        </a:spcAft>
                      </a:pPr>
                      <a:r>
                        <a:rPr lang="en-US"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Creating Enabling Environments for LDN</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Enabling Activities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LDN Target setting</a:t>
                      </a:r>
                    </a:p>
                    <a:p>
                      <a:pPr marL="48260" marR="0">
                        <a:spcBef>
                          <a:spcPts val="0"/>
                        </a:spcBef>
                        <a:spcAft>
                          <a:spcPts val="0"/>
                        </a:spcAft>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Strengthening Blue Economy Opportunities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Improve Governance in ABNJs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Enhancing Water Security in Freshwater Ecosystems</a:t>
                      </a:r>
                    </a:p>
                    <a:p>
                      <a:pPr marL="48260" marR="0">
                        <a:spcBef>
                          <a:spcPts val="0"/>
                        </a:spcBef>
                        <a:spcAft>
                          <a:spcPts val="0"/>
                        </a:spcAft>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Industrial Chemicals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Agricultural Chemicals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LDC/SIDS support</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Enabling Activities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53842628"/>
                  </a:ext>
                </a:extLst>
              </a:tr>
              <a:tr h="180025">
                <a:tc>
                  <a:txBody>
                    <a:bodyPr/>
                    <a:lstStyle/>
                    <a:p>
                      <a:pPr marL="0" marR="0">
                        <a:spcBef>
                          <a:spcPts val="0"/>
                        </a:spcBef>
                        <a:spcAft>
                          <a:spcPts val="0"/>
                        </a:spcAft>
                      </a:pPr>
                      <a:r>
                        <a:rPr lang="en-US" sz="9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Impact Programs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5">
                  <a:txBody>
                    <a:bodyPr/>
                    <a:lstStyle/>
                    <a:p>
                      <a:pPr marL="0" marR="0" algn="ctr">
                        <a:spcBef>
                          <a:spcPts val="0"/>
                        </a:spcBef>
                        <a:spcAft>
                          <a:spcPts val="0"/>
                        </a:spcAft>
                      </a:pPr>
                      <a:r>
                        <a:rPr lang="en-US"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Objectives to be addressed through Impact Programs aligned with convention priorities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4974275"/>
                  </a:ext>
                </a:extLst>
              </a:tr>
              <a:tr h="1620220">
                <a:tc>
                  <a:txBody>
                    <a:bodyPr/>
                    <a:lstStyle/>
                    <a:p>
                      <a:pPr marL="0" marR="0">
                        <a:spcBef>
                          <a:spcPts val="0"/>
                        </a:spcBef>
                        <a:spcAft>
                          <a:spcPts val="0"/>
                        </a:spcAft>
                      </a:pPr>
                      <a:r>
                        <a:rPr lang="en-US" sz="9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Food, Land Use, and Restoration Impact Program</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Manage biodiversity in production landscapes</a:t>
                      </a:r>
                    </a:p>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Harnessing biodiversity for sustainable agriculture</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Land-based and value chain GHG mitigation (</a:t>
                      </a:r>
                      <a:r>
                        <a:rPr lang="en-US" sz="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sequestration and avoidance</a:t>
                      </a: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Sustainable land management</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Diversification of crop and livestock systems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Restoration of degraded production landscapes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Integrated land and water management</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Prevention of nutrient pollution</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Replacement of POPS and relevant HHP’s used in the global food supply chain, including agricultural plastics contaminated by these chemicals with alternatives, preferably non-chemical alternatives. </a:t>
                      </a:r>
                    </a:p>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Disposal of obsolete agricultural chemicals that are POPs.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551991242"/>
                  </a:ext>
                </a:extLst>
              </a:tr>
              <a:tr h="736463">
                <a:tc>
                  <a:txBody>
                    <a:bodyPr/>
                    <a:lstStyle/>
                    <a:p>
                      <a:pPr marL="0" marR="0">
                        <a:spcBef>
                          <a:spcPts val="0"/>
                        </a:spcBef>
                        <a:spcAft>
                          <a:spcPts val="0"/>
                        </a:spcAft>
                      </a:pPr>
                      <a:r>
                        <a:rPr lang="en-US" sz="9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Sustainable Cities Impact Program</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Integrating biodiversity and ecosystem values in urban planning</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Urban-related GHG emissions avoidance</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Sustainable management of production systems in urban and per-urban areas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Decreased pollution of rivers, deltas and coastal areas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Advance efficient water use and re-use</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Reduction of POPS, ODS, and Mercury in built infrastructure, industry and products and materials used in cities.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78235040"/>
                  </a:ext>
                </a:extLst>
              </a:tr>
              <a:tr h="589171">
                <a:tc>
                  <a:txBody>
                    <a:bodyPr/>
                    <a:lstStyle/>
                    <a:p>
                      <a:pPr marL="0" marR="0">
                        <a:spcBef>
                          <a:spcPts val="0"/>
                        </a:spcBef>
                        <a:spcAft>
                          <a:spcPts val="0"/>
                        </a:spcAft>
                      </a:pPr>
                      <a:r>
                        <a:rPr lang="en-US" sz="9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Sustainable Forest Management Impact Program</a:t>
                      </a:r>
                      <a:endParaRPr lang="en-US" sz="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Protection of HCV forests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Manage biodiversity in forest landscapes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Protection of carbon-rich stocks</a:t>
                      </a:r>
                    </a:p>
                    <a:p>
                      <a:pPr marL="109538" marR="0" lvl="0" indent="-109538">
                        <a:spcBef>
                          <a:spcPts val="0"/>
                        </a:spcBef>
                        <a:spcAft>
                          <a:spcPts val="0"/>
                        </a:spcAft>
                        <a:buFont typeface="Symbol" panose="05050102010706020507" pitchFamily="18" charset="2"/>
                        <a:buChar char=""/>
                      </a:pPr>
                      <a:r>
                        <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Forest related GHG emissions avoidance</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Sustainable management of dryland  landscapes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109538" marR="0" lvl="0" indent="-109538">
                        <a:spcBef>
                          <a:spcPts val="0"/>
                        </a:spcBef>
                        <a:spcAft>
                          <a:spcPts val="0"/>
                        </a:spcAft>
                        <a:buFont typeface="Symbol" panose="05050102010706020507" pitchFamily="18" charset="2"/>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Integrated land and water management</a:t>
                      </a:r>
                    </a:p>
                    <a:p>
                      <a:pPr marL="0" marR="0">
                        <a:spcBef>
                          <a:spcPts val="0"/>
                        </a:spcBef>
                        <a:spcAft>
                          <a:spcPts val="0"/>
                        </a:spcAft>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09538" marR="0" indent="-109538">
                        <a:spcBef>
                          <a:spcPts val="0"/>
                        </a:spcBef>
                        <a:spcAft>
                          <a:spcPts val="0"/>
                        </a:spcAft>
                        <a:buFont typeface="Arial" panose="020B0604020202020204" pitchFamily="34" charset="0"/>
                        <a:buChar char="•"/>
                      </a:pPr>
                      <a:r>
                        <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forests where ASGM that uses mercury occurs, reduction or elimination of mercury in these areas.</a:t>
                      </a:r>
                    </a:p>
                  </a:txBody>
                  <a:tcPr marL="45143" marR="45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73062183"/>
                  </a:ext>
                </a:extLst>
              </a:tr>
            </a:tbl>
          </a:graphicData>
        </a:graphic>
      </p:graphicFrame>
      <p:sp>
        <p:nvSpPr>
          <p:cNvPr id="6" name="Title 2">
            <a:extLst>
              <a:ext uri="{FF2B5EF4-FFF2-40B4-BE49-F238E27FC236}">
                <a16:creationId xmlns:a16="http://schemas.microsoft.com/office/drawing/2014/main" id="{5052EA63-E7D3-48DD-BEBE-CF244AA32CC2}"/>
              </a:ext>
            </a:extLst>
          </p:cNvPr>
          <p:cNvSpPr>
            <a:spLocks noGrp="1"/>
          </p:cNvSpPr>
          <p:nvPr>
            <p:ph type="title"/>
          </p:nvPr>
        </p:nvSpPr>
        <p:spPr>
          <a:xfrm>
            <a:off x="0" y="706037"/>
            <a:ext cx="10668000" cy="760016"/>
          </a:xfrm>
        </p:spPr>
        <p:txBody>
          <a:bodyPr>
            <a:noAutofit/>
          </a:bodyPr>
          <a:lstStyle/>
          <a:p>
            <a:pPr algn="l"/>
            <a:r>
              <a:rPr lang="en-US" sz="3600" dirty="0">
                <a:solidFill>
                  <a:schemeClr val="tx1"/>
                </a:solidFill>
              </a:rPr>
              <a:t>GEF7</a:t>
            </a:r>
            <a:br>
              <a:rPr lang="en-US" sz="3600" dirty="0">
                <a:solidFill>
                  <a:schemeClr val="tx1"/>
                </a:solidFill>
              </a:rPr>
            </a:br>
            <a:r>
              <a:rPr lang="en-US" sz="3600" dirty="0">
                <a:solidFill>
                  <a:schemeClr val="tx1"/>
                </a:solidFill>
              </a:rPr>
              <a:t>Programming</a:t>
            </a:r>
            <a:br>
              <a:rPr lang="en-US" sz="3600" dirty="0">
                <a:solidFill>
                  <a:schemeClr val="tx1"/>
                </a:solidFill>
              </a:rPr>
            </a:br>
            <a:r>
              <a:rPr lang="en-US" sz="3600" dirty="0">
                <a:solidFill>
                  <a:schemeClr val="tx1"/>
                </a:solidFill>
              </a:rPr>
              <a:t>Framework</a:t>
            </a:r>
          </a:p>
        </p:txBody>
      </p:sp>
      <p:sp>
        <p:nvSpPr>
          <p:cNvPr id="8" name="Rectangle 7">
            <a:extLst>
              <a:ext uri="{FF2B5EF4-FFF2-40B4-BE49-F238E27FC236}">
                <a16:creationId xmlns:a16="http://schemas.microsoft.com/office/drawing/2014/main" id="{15BB42FF-7B73-451A-9FF7-4F19117E2AB9}"/>
              </a:ext>
            </a:extLst>
          </p:cNvPr>
          <p:cNvSpPr/>
          <p:nvPr/>
        </p:nvSpPr>
        <p:spPr>
          <a:xfrm>
            <a:off x="2670380" y="2829029"/>
            <a:ext cx="9521620" cy="311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2CE7B71-83B6-4E3C-8007-4A12DA9C9073}"/>
              </a:ext>
            </a:extLst>
          </p:cNvPr>
          <p:cNvSpPr txBox="1"/>
          <p:nvPr/>
        </p:nvSpPr>
        <p:spPr>
          <a:xfrm>
            <a:off x="4507789" y="3784798"/>
            <a:ext cx="4701415" cy="830997"/>
          </a:xfrm>
          <a:prstGeom prst="rect">
            <a:avLst/>
          </a:prstGeom>
          <a:noFill/>
        </p:spPr>
        <p:txBody>
          <a:bodyPr wrap="none" rtlCol="0">
            <a:spAutoFit/>
          </a:bodyPr>
          <a:lstStyle/>
          <a:p>
            <a:r>
              <a:rPr lang="en-US" sz="4800" dirty="0">
                <a:solidFill>
                  <a:srgbClr val="FF0000"/>
                </a:solidFill>
              </a:rPr>
              <a:t>+ 50 % $ incentive</a:t>
            </a:r>
          </a:p>
        </p:txBody>
      </p:sp>
      <p:sp>
        <p:nvSpPr>
          <p:cNvPr id="10" name="Oval 9">
            <a:extLst>
              <a:ext uri="{FF2B5EF4-FFF2-40B4-BE49-F238E27FC236}">
                <a16:creationId xmlns:a16="http://schemas.microsoft.com/office/drawing/2014/main" id="{70B6CBA1-3CA1-4205-90C7-DBDBC19AF889}"/>
              </a:ext>
            </a:extLst>
          </p:cNvPr>
          <p:cNvSpPr/>
          <p:nvPr/>
        </p:nvSpPr>
        <p:spPr>
          <a:xfrm>
            <a:off x="2157249" y="2474801"/>
            <a:ext cx="2115879" cy="38489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28FCF7D-EE1F-4C41-8E1B-139EC9D81CD7}"/>
              </a:ext>
            </a:extLst>
          </p:cNvPr>
          <p:cNvGrpSpPr/>
          <p:nvPr/>
        </p:nvGrpSpPr>
        <p:grpSpPr>
          <a:xfrm>
            <a:off x="4594426" y="3002904"/>
            <a:ext cx="6563254" cy="1798128"/>
            <a:chOff x="4594426" y="2980870"/>
            <a:chExt cx="6563254" cy="1798128"/>
          </a:xfrm>
        </p:grpSpPr>
        <p:sp>
          <p:nvSpPr>
            <p:cNvPr id="11" name="TextBox 10">
              <a:extLst>
                <a:ext uri="{FF2B5EF4-FFF2-40B4-BE49-F238E27FC236}">
                  <a16:creationId xmlns:a16="http://schemas.microsoft.com/office/drawing/2014/main" id="{670447A4-D975-4907-A619-62F8F5BAAAF5}"/>
                </a:ext>
              </a:extLst>
            </p:cNvPr>
            <p:cNvSpPr txBox="1"/>
            <p:nvPr/>
          </p:nvSpPr>
          <p:spPr>
            <a:xfrm>
              <a:off x="5334000" y="4194223"/>
              <a:ext cx="4593265" cy="584775"/>
            </a:xfrm>
            <a:prstGeom prst="rect">
              <a:avLst/>
            </a:prstGeom>
            <a:noFill/>
          </p:spPr>
          <p:txBody>
            <a:bodyPr wrap="square" rtlCol="0">
              <a:spAutoFit/>
            </a:bodyPr>
            <a:lstStyle/>
            <a:p>
              <a:pPr algn="ctr"/>
              <a:r>
                <a:rPr lang="en-US" sz="3200" dirty="0"/>
                <a:t>5 Focal Areas</a:t>
              </a:r>
            </a:p>
          </p:txBody>
        </p:sp>
        <p:cxnSp>
          <p:nvCxnSpPr>
            <p:cNvPr id="13" name="Straight Arrow Connector 12">
              <a:extLst>
                <a:ext uri="{FF2B5EF4-FFF2-40B4-BE49-F238E27FC236}">
                  <a16:creationId xmlns:a16="http://schemas.microsoft.com/office/drawing/2014/main" id="{27938D90-58AA-4A4A-90AD-059DB883810A}"/>
                </a:ext>
              </a:extLst>
            </p:cNvPr>
            <p:cNvCxnSpPr>
              <a:cxnSpLocks/>
            </p:cNvCxnSpPr>
            <p:nvPr/>
          </p:nvCxnSpPr>
          <p:spPr>
            <a:xfrm flipH="1" flipV="1">
              <a:off x="4594426" y="2980870"/>
              <a:ext cx="1668151" cy="12055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B0C38F-7DE4-4CB6-BDA8-76BD323821FE}"/>
                </a:ext>
              </a:extLst>
            </p:cNvPr>
            <p:cNvCxnSpPr>
              <a:cxnSpLocks/>
            </p:cNvCxnSpPr>
            <p:nvPr/>
          </p:nvCxnSpPr>
          <p:spPr>
            <a:xfrm flipV="1">
              <a:off x="9068267" y="2997993"/>
              <a:ext cx="2089413" cy="11962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641A63-30BB-4721-8887-BBE1E325B72C}"/>
                </a:ext>
              </a:extLst>
            </p:cNvPr>
            <p:cNvCxnSpPr>
              <a:cxnSpLocks/>
            </p:cNvCxnSpPr>
            <p:nvPr/>
          </p:nvCxnSpPr>
          <p:spPr>
            <a:xfrm flipV="1">
              <a:off x="8551106" y="2997994"/>
              <a:ext cx="727511" cy="10731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70049DC-CD47-49D9-A9F9-4534E4459757}"/>
                </a:ext>
              </a:extLst>
            </p:cNvPr>
            <p:cNvCxnSpPr>
              <a:cxnSpLocks/>
            </p:cNvCxnSpPr>
            <p:nvPr/>
          </p:nvCxnSpPr>
          <p:spPr>
            <a:xfrm flipH="1" flipV="1">
              <a:off x="7810164" y="2998022"/>
              <a:ext cx="8342" cy="9499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556AD94-140A-4794-A245-EB71D0E11F2D}"/>
                </a:ext>
              </a:extLst>
            </p:cNvPr>
            <p:cNvCxnSpPr>
              <a:cxnSpLocks/>
            </p:cNvCxnSpPr>
            <p:nvPr/>
          </p:nvCxnSpPr>
          <p:spPr>
            <a:xfrm flipH="1" flipV="1">
              <a:off x="6114882" y="2985378"/>
              <a:ext cx="843289" cy="10857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3A43891-963B-4508-AC67-5EFB73D29A9C}"/>
              </a:ext>
            </a:extLst>
          </p:cNvPr>
          <p:cNvGrpSpPr/>
          <p:nvPr/>
        </p:nvGrpSpPr>
        <p:grpSpPr>
          <a:xfrm>
            <a:off x="1332" y="3451034"/>
            <a:ext cx="2557707" cy="2111065"/>
            <a:chOff x="1332" y="3429000"/>
            <a:chExt cx="2557707" cy="2111065"/>
          </a:xfrm>
        </p:grpSpPr>
        <p:sp>
          <p:nvSpPr>
            <p:cNvPr id="25" name="TextBox 24">
              <a:extLst>
                <a:ext uri="{FF2B5EF4-FFF2-40B4-BE49-F238E27FC236}">
                  <a16:creationId xmlns:a16="http://schemas.microsoft.com/office/drawing/2014/main" id="{90EFE05E-62F4-464E-A2B0-62ADF5AC5170}"/>
                </a:ext>
              </a:extLst>
            </p:cNvPr>
            <p:cNvSpPr txBox="1"/>
            <p:nvPr/>
          </p:nvSpPr>
          <p:spPr>
            <a:xfrm>
              <a:off x="1332" y="3701780"/>
              <a:ext cx="1787404" cy="1077218"/>
            </a:xfrm>
            <a:prstGeom prst="rect">
              <a:avLst/>
            </a:prstGeom>
            <a:noFill/>
          </p:spPr>
          <p:txBody>
            <a:bodyPr wrap="square" rtlCol="0">
              <a:spAutoFit/>
            </a:bodyPr>
            <a:lstStyle/>
            <a:p>
              <a:r>
                <a:rPr lang="en-US" sz="3200" dirty="0"/>
                <a:t>3 Impacts Programs</a:t>
              </a:r>
            </a:p>
          </p:txBody>
        </p:sp>
        <p:cxnSp>
          <p:nvCxnSpPr>
            <p:cNvPr id="27" name="Straight Arrow Connector 26">
              <a:extLst>
                <a:ext uri="{FF2B5EF4-FFF2-40B4-BE49-F238E27FC236}">
                  <a16:creationId xmlns:a16="http://schemas.microsoft.com/office/drawing/2014/main" id="{E38375DC-A68A-4EEC-8AF1-E3EBA7836AA6}"/>
                </a:ext>
              </a:extLst>
            </p:cNvPr>
            <p:cNvCxnSpPr>
              <a:cxnSpLocks/>
            </p:cNvCxnSpPr>
            <p:nvPr/>
          </p:nvCxnSpPr>
          <p:spPr>
            <a:xfrm flipV="1">
              <a:off x="1875373" y="3429000"/>
              <a:ext cx="683666" cy="5190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E7E53D-AAD3-41EB-A733-10F04CC6B2A9}"/>
                </a:ext>
              </a:extLst>
            </p:cNvPr>
            <p:cNvCxnSpPr>
              <a:cxnSpLocks/>
            </p:cNvCxnSpPr>
            <p:nvPr/>
          </p:nvCxnSpPr>
          <p:spPr>
            <a:xfrm>
              <a:off x="1912165" y="4486610"/>
              <a:ext cx="646874" cy="3787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C4CABC-B41E-4E99-BC16-E3EA2F5C126D}"/>
                </a:ext>
              </a:extLst>
            </p:cNvPr>
            <p:cNvCxnSpPr>
              <a:cxnSpLocks/>
            </p:cNvCxnSpPr>
            <p:nvPr/>
          </p:nvCxnSpPr>
          <p:spPr>
            <a:xfrm>
              <a:off x="1773891" y="4902110"/>
              <a:ext cx="712232" cy="6379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274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8DDF0-EBE7-468C-A4D5-244DD7C93AEA}"/>
              </a:ext>
            </a:extLst>
          </p:cNvPr>
          <p:cNvSpPr>
            <a:spLocks noGrp="1"/>
          </p:cNvSpPr>
          <p:nvPr>
            <p:ph type="sldNum" sz="quarter" idx="12"/>
          </p:nvPr>
        </p:nvSpPr>
        <p:spPr/>
        <p:txBody>
          <a:bodyPr/>
          <a:lstStyle/>
          <a:p>
            <a:fld id="{F0386BFE-BCB3-4490-B361-92EBA2B1DDEA}" type="slidenum">
              <a:rPr lang="en-US" smtClean="0"/>
              <a:pPr/>
              <a:t>6</a:t>
            </a:fld>
            <a:endParaRPr lang="en-US"/>
          </a:p>
        </p:txBody>
      </p:sp>
      <p:sp>
        <p:nvSpPr>
          <p:cNvPr id="6" name="Title 1">
            <a:extLst>
              <a:ext uri="{FF2B5EF4-FFF2-40B4-BE49-F238E27FC236}">
                <a16:creationId xmlns:a16="http://schemas.microsoft.com/office/drawing/2014/main" id="{960C8FC6-0470-47C9-A2A2-61C27D17C0F5}"/>
              </a:ext>
            </a:extLst>
          </p:cNvPr>
          <p:cNvSpPr>
            <a:spLocks noGrp="1"/>
          </p:cNvSpPr>
          <p:nvPr>
            <p:ph type="title"/>
          </p:nvPr>
        </p:nvSpPr>
        <p:spPr>
          <a:xfrm>
            <a:off x="0" y="1"/>
            <a:ext cx="12191999" cy="669847"/>
          </a:xfrm>
        </p:spPr>
        <p:txBody>
          <a:bodyPr vert="horz" wrap="square" lIns="68580" tIns="34290" rIns="68580" bIns="34290" numCol="1" rtlCol="0" anchor="ctr" anchorCtr="0" compatLnSpc="1">
            <a:prstTxWarp prst="textNoShape">
              <a:avLst/>
            </a:prstTxWarp>
            <a:noAutofit/>
          </a:bodyPr>
          <a:lstStyle/>
          <a:p>
            <a:pPr algn="l" defTabSz="685800"/>
            <a:r>
              <a:rPr lang="en-US" sz="4000" dirty="0"/>
              <a:t>GEF-7 Core indicators and targets</a:t>
            </a:r>
            <a:endParaRPr lang="en-US" sz="4000" dirty="0">
              <a:solidFill>
                <a:schemeClr val="tx1"/>
              </a:solidFill>
            </a:endParaRPr>
          </a:p>
        </p:txBody>
      </p:sp>
      <p:cxnSp>
        <p:nvCxnSpPr>
          <p:cNvPr id="7" name="Straight Connector 6">
            <a:extLst>
              <a:ext uri="{FF2B5EF4-FFF2-40B4-BE49-F238E27FC236}">
                <a16:creationId xmlns:a16="http://schemas.microsoft.com/office/drawing/2014/main" id="{7BB29EA1-1E7D-4A95-BCE8-BA7539115B89}"/>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325AEB-B2B6-4F2F-B683-E2733FEF46AC}"/>
              </a:ext>
            </a:extLst>
          </p:cNvPr>
          <p:cNvPicPr>
            <a:picLocks noChangeAspect="1"/>
          </p:cNvPicPr>
          <p:nvPr/>
        </p:nvPicPr>
        <p:blipFill>
          <a:blip r:embed="rId2"/>
          <a:stretch>
            <a:fillRect/>
          </a:stretch>
        </p:blipFill>
        <p:spPr>
          <a:xfrm>
            <a:off x="581888" y="1046257"/>
            <a:ext cx="10557918" cy="5563855"/>
          </a:xfrm>
          <a:prstGeom prst="rect">
            <a:avLst/>
          </a:prstGeom>
        </p:spPr>
      </p:pic>
    </p:spTree>
    <p:extLst>
      <p:ext uri="{BB962C8B-B14F-4D97-AF65-F5344CB8AC3E}">
        <p14:creationId xmlns:p14="http://schemas.microsoft.com/office/powerpoint/2010/main" val="1253426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solidFill>
                  <a:schemeClr val="tx1"/>
                </a:solidFill>
              </a:rPr>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0" y="3429000"/>
            <a:ext cx="824061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Food Systems, Land Use and Restoration (FOLUR)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Sustainable Cities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rPr>
              <a:t>Sustainable Forest Management</a:t>
            </a:r>
            <a:endParaRPr kumimoji="0" lang="en-US" sz="2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15E563B-6803-4905-A661-7785653A0C1B}"/>
              </a:ext>
            </a:extLst>
          </p:cNvPr>
          <p:cNvPicPr>
            <a:picLocks noChangeAspect="1"/>
          </p:cNvPicPr>
          <p:nvPr/>
        </p:nvPicPr>
        <p:blipFill>
          <a:blip r:embed="rId3"/>
          <a:stretch>
            <a:fillRect/>
          </a:stretch>
        </p:blipFill>
        <p:spPr>
          <a:xfrm>
            <a:off x="8042313" y="3519680"/>
            <a:ext cx="4149687" cy="1734427"/>
          </a:xfrm>
          <a:prstGeom prst="rect">
            <a:avLst/>
          </a:prstGeom>
        </p:spPr>
      </p:pic>
    </p:spTree>
    <p:extLst>
      <p:ext uri="{BB962C8B-B14F-4D97-AF65-F5344CB8AC3E}">
        <p14:creationId xmlns:p14="http://schemas.microsoft.com/office/powerpoint/2010/main" val="267218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6DFE4-0B4B-4D07-8980-533BC88D2255}"/>
              </a:ext>
            </a:extLst>
          </p:cNvPr>
          <p:cNvSpPr txBox="1">
            <a:spLocks/>
          </p:cNvSpPr>
          <p:nvPr/>
        </p:nvSpPr>
        <p:spPr bwMode="auto">
          <a:xfrm>
            <a:off x="0" y="0"/>
            <a:ext cx="12181373" cy="6698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000" kern="1200">
                <a:solidFill>
                  <a:srgbClr val="1F497D"/>
                </a:solidFill>
                <a:latin typeface="+mj-lt"/>
                <a:ea typeface="+mj-ea"/>
                <a:cs typeface="+mj-cs"/>
              </a:defRPr>
            </a:lvl1pPr>
            <a:lvl2pPr algn="ctr" rtl="0" eaLnBrk="1" fontAlgn="base" hangingPunct="1">
              <a:spcBef>
                <a:spcPct val="0"/>
              </a:spcBef>
              <a:spcAft>
                <a:spcPct val="0"/>
              </a:spcAft>
              <a:defRPr sz="3000">
                <a:solidFill>
                  <a:srgbClr val="1F497D"/>
                </a:solidFill>
                <a:latin typeface="Calibri" pitchFamily="34" charset="0"/>
              </a:defRPr>
            </a:lvl2pPr>
            <a:lvl3pPr algn="ctr" rtl="0" eaLnBrk="1" fontAlgn="base" hangingPunct="1">
              <a:spcBef>
                <a:spcPct val="0"/>
              </a:spcBef>
              <a:spcAft>
                <a:spcPct val="0"/>
              </a:spcAft>
              <a:defRPr sz="3000">
                <a:solidFill>
                  <a:srgbClr val="1F497D"/>
                </a:solidFill>
                <a:latin typeface="Calibri" pitchFamily="34" charset="0"/>
              </a:defRPr>
            </a:lvl3pPr>
            <a:lvl4pPr algn="ctr" rtl="0" eaLnBrk="1" fontAlgn="base" hangingPunct="1">
              <a:spcBef>
                <a:spcPct val="0"/>
              </a:spcBef>
              <a:spcAft>
                <a:spcPct val="0"/>
              </a:spcAft>
              <a:defRPr sz="3000">
                <a:solidFill>
                  <a:srgbClr val="1F497D"/>
                </a:solidFill>
                <a:latin typeface="Calibri" pitchFamily="34" charset="0"/>
              </a:defRPr>
            </a:lvl4pPr>
            <a:lvl5pPr algn="ctr" rtl="0" eaLnBrk="1" fontAlgn="base" hangingPunct="1">
              <a:spcBef>
                <a:spcPct val="0"/>
              </a:spcBef>
              <a:spcAft>
                <a:spcPct val="0"/>
              </a:spcAft>
              <a:defRPr sz="3000">
                <a:solidFill>
                  <a:srgbClr val="1F497D"/>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j-ea"/>
                <a:cs typeface="+mj-cs"/>
              </a:rPr>
              <a:t>Food Systems, Land Use and Restoration Impact Program “FOLUR”</a:t>
            </a:r>
          </a:p>
        </p:txBody>
      </p:sp>
      <p:sp>
        <p:nvSpPr>
          <p:cNvPr id="2" name="Rectangle 1">
            <a:extLst>
              <a:ext uri="{FF2B5EF4-FFF2-40B4-BE49-F238E27FC236}">
                <a16:creationId xmlns:a16="http://schemas.microsoft.com/office/drawing/2014/main" id="{DA6CB21B-FD20-43B5-A2AD-BFCECABEEAF4}"/>
              </a:ext>
            </a:extLst>
          </p:cNvPr>
          <p:cNvSpPr/>
          <p:nvPr/>
        </p:nvSpPr>
        <p:spPr>
          <a:xfrm>
            <a:off x="0" y="2159259"/>
            <a:ext cx="5667153" cy="181588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Vision: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Sustainable integrated landscapes and efficient food value/supply chains</a:t>
            </a:r>
          </a:p>
        </p:txBody>
      </p:sp>
      <p:pic>
        <p:nvPicPr>
          <p:cNvPr id="6" name="Picture 5">
            <a:extLst>
              <a:ext uri="{FF2B5EF4-FFF2-40B4-BE49-F238E27FC236}">
                <a16:creationId xmlns:a16="http://schemas.microsoft.com/office/drawing/2014/main" id="{BB46BF84-5811-4B47-B819-B0FF16E41754}"/>
              </a:ext>
            </a:extLst>
          </p:cNvPr>
          <p:cNvPicPr>
            <a:picLocks noChangeAspect="1"/>
          </p:cNvPicPr>
          <p:nvPr/>
        </p:nvPicPr>
        <p:blipFill>
          <a:blip r:embed="rId3"/>
          <a:stretch>
            <a:fillRect/>
          </a:stretch>
        </p:blipFill>
        <p:spPr>
          <a:xfrm>
            <a:off x="6444313" y="2137142"/>
            <a:ext cx="5737060" cy="2466753"/>
          </a:xfrm>
          <a:prstGeom prst="rect">
            <a:avLst/>
          </a:prstGeom>
        </p:spPr>
      </p:pic>
      <p:cxnSp>
        <p:nvCxnSpPr>
          <p:cNvPr id="7" name="Straight Connector 6">
            <a:extLst>
              <a:ext uri="{FF2B5EF4-FFF2-40B4-BE49-F238E27FC236}">
                <a16:creationId xmlns:a16="http://schemas.microsoft.com/office/drawing/2014/main" id="{6E494679-09C8-47FB-BA75-59720BE82FA8}"/>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380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82400" cy="669850"/>
          </a:xfrm>
        </p:spPr>
        <p:txBody>
          <a:bodyPr/>
          <a:lstStyle/>
          <a:p>
            <a:pPr algn="l"/>
            <a:r>
              <a:rPr lang="en-US" sz="4000" dirty="0">
                <a:solidFill>
                  <a:schemeClr val="tx1"/>
                </a:solidFill>
              </a:rPr>
              <a:t>Causes</a:t>
            </a:r>
            <a:r>
              <a:rPr lang="en-US" sz="4000" dirty="0"/>
              <a:t> </a:t>
            </a:r>
            <a:r>
              <a:rPr lang="en-US" sz="4000" dirty="0">
                <a:solidFill>
                  <a:schemeClr val="tx1"/>
                </a:solidFill>
              </a:rPr>
              <a:t>of Deforestation: ~80% Food Systems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140" y="1109496"/>
            <a:ext cx="6141720" cy="4259580"/>
          </a:xfrm>
          <a:prstGeom prst="rect">
            <a:avLst/>
          </a:prstGeom>
        </p:spPr>
      </p:pic>
      <p:sp>
        <p:nvSpPr>
          <p:cNvPr id="6" name="TextBox 5"/>
          <p:cNvSpPr txBox="1"/>
          <p:nvPr/>
        </p:nvSpPr>
        <p:spPr>
          <a:xfrm>
            <a:off x="75349" y="5335571"/>
            <a:ext cx="33527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Source: McFarland et al, 2015, ODI, </a:t>
            </a:r>
          </a:p>
        </p:txBody>
      </p:sp>
      <p:grpSp>
        <p:nvGrpSpPr>
          <p:cNvPr id="12" name="Group 11">
            <a:extLst>
              <a:ext uri="{FF2B5EF4-FFF2-40B4-BE49-F238E27FC236}">
                <a16:creationId xmlns:a16="http://schemas.microsoft.com/office/drawing/2014/main" id="{A5202A58-3904-49EA-810B-F22C3014A3B3}"/>
              </a:ext>
            </a:extLst>
          </p:cNvPr>
          <p:cNvGrpSpPr/>
          <p:nvPr/>
        </p:nvGrpSpPr>
        <p:grpSpPr>
          <a:xfrm>
            <a:off x="3658006" y="2244436"/>
            <a:ext cx="4322212" cy="2398816"/>
            <a:chOff x="3658006" y="2244436"/>
            <a:chExt cx="4322212" cy="2398816"/>
          </a:xfrm>
        </p:grpSpPr>
        <p:sp>
          <p:nvSpPr>
            <p:cNvPr id="7" name="TextBox 6">
              <a:extLst>
                <a:ext uri="{FF2B5EF4-FFF2-40B4-BE49-F238E27FC236}">
                  <a16:creationId xmlns:a16="http://schemas.microsoft.com/office/drawing/2014/main" id="{A02CB24B-D1AA-442F-899A-EC87BEE5B4C7}"/>
                </a:ext>
              </a:extLst>
            </p:cNvPr>
            <p:cNvSpPr txBox="1"/>
            <p:nvPr/>
          </p:nvSpPr>
          <p:spPr>
            <a:xfrm rot="19622599">
              <a:off x="3658006" y="3212516"/>
              <a:ext cx="38515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Risk of growing demand?</a:t>
              </a:r>
            </a:p>
          </p:txBody>
        </p:sp>
        <p:cxnSp>
          <p:nvCxnSpPr>
            <p:cNvPr id="9" name="Straight Arrow Connector 8">
              <a:extLst>
                <a:ext uri="{FF2B5EF4-FFF2-40B4-BE49-F238E27FC236}">
                  <a16:creationId xmlns:a16="http://schemas.microsoft.com/office/drawing/2014/main" id="{D2583D16-5FAC-49D3-AF6D-FFE5FCEFEF27}"/>
                </a:ext>
              </a:extLst>
            </p:cNvPr>
            <p:cNvCxnSpPr>
              <a:cxnSpLocks/>
            </p:cNvCxnSpPr>
            <p:nvPr/>
          </p:nvCxnSpPr>
          <p:spPr>
            <a:xfrm flipV="1">
              <a:off x="4215740" y="2244436"/>
              <a:ext cx="3764478" cy="2398816"/>
            </a:xfrm>
            <a:prstGeom prst="straightConnector1">
              <a:avLst/>
            </a:prstGeom>
            <a:ln w="34925">
              <a:solidFill>
                <a:srgbClr val="FF0000">
                  <a:alpha val="99000"/>
                </a:srgbClr>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50DBC8FF-CFA9-4BB1-92CF-0A6DE4320B0E}"/>
              </a:ext>
            </a:extLst>
          </p:cNvPr>
          <p:cNvSpPr txBox="1"/>
          <p:nvPr/>
        </p:nvSpPr>
        <p:spPr>
          <a:xfrm>
            <a:off x="75349" y="5335571"/>
            <a:ext cx="33527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Source: McFarland et al, 2015, ODI, </a:t>
            </a:r>
          </a:p>
        </p:txBody>
      </p:sp>
      <p:sp>
        <p:nvSpPr>
          <p:cNvPr id="10" name="Oval 9">
            <a:extLst>
              <a:ext uri="{FF2B5EF4-FFF2-40B4-BE49-F238E27FC236}">
                <a16:creationId xmlns:a16="http://schemas.microsoft.com/office/drawing/2014/main" id="{E8F536F3-1FCE-4237-913B-2AF9AAC138F5}"/>
              </a:ext>
            </a:extLst>
          </p:cNvPr>
          <p:cNvSpPr/>
          <p:nvPr/>
        </p:nvSpPr>
        <p:spPr>
          <a:xfrm>
            <a:off x="9399045" y="1104278"/>
            <a:ext cx="2454529" cy="2291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731C59C-DEE4-4ABB-9B7E-77F454B41AED}"/>
              </a:ext>
            </a:extLst>
          </p:cNvPr>
          <p:cNvSpPr txBox="1"/>
          <p:nvPr/>
        </p:nvSpPr>
        <p:spPr>
          <a:xfrm>
            <a:off x="9472794" y="1603045"/>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Food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1/4 of GHG emission</a:t>
            </a:r>
          </a:p>
        </p:txBody>
      </p:sp>
      <p:sp>
        <p:nvSpPr>
          <p:cNvPr id="13" name="Oval 12">
            <a:extLst>
              <a:ext uri="{FF2B5EF4-FFF2-40B4-BE49-F238E27FC236}">
                <a16:creationId xmlns:a16="http://schemas.microsoft.com/office/drawing/2014/main" id="{42C2901A-32EB-4159-87D7-100707CBBA46}"/>
              </a:ext>
            </a:extLst>
          </p:cNvPr>
          <p:cNvSpPr/>
          <p:nvPr/>
        </p:nvSpPr>
        <p:spPr>
          <a:xfrm>
            <a:off x="170390" y="2969363"/>
            <a:ext cx="2454529" cy="2291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B4C348A-C57C-4DFE-8DA1-08450617F408}"/>
              </a:ext>
            </a:extLst>
          </p:cNvPr>
          <p:cNvSpPr txBox="1"/>
          <p:nvPr/>
        </p:nvSpPr>
        <p:spPr>
          <a:xfrm>
            <a:off x="514484" y="3527505"/>
            <a:ext cx="174509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Forests hosts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80% terrestrial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biodiversity</a:t>
            </a:r>
          </a:p>
        </p:txBody>
      </p:sp>
      <p:cxnSp>
        <p:nvCxnSpPr>
          <p:cNvPr id="15" name="Straight Connector 14">
            <a:extLst>
              <a:ext uri="{FF2B5EF4-FFF2-40B4-BE49-F238E27FC236}">
                <a16:creationId xmlns:a16="http://schemas.microsoft.com/office/drawing/2014/main" id="{EF20800D-91F8-4A69-8018-38C732E3DC5B}"/>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6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F 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F Theme1" id="{A24B5696-B3B7-40E3-89D9-A267DC74B5AE}" vid="{5F5AA702-5683-4997-8C7B-3ABE26DF6E97}"/>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7542</TotalTime>
  <Words>5425</Words>
  <Application>Microsoft Office PowerPoint</Application>
  <PresentationFormat>Widescreen</PresentationFormat>
  <Paragraphs>534</Paragraphs>
  <Slides>37</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ＭＳ Ｐゴシック</vt:lpstr>
      <vt:lpstr>Arial</vt:lpstr>
      <vt:lpstr>Calibri</vt:lpstr>
      <vt:lpstr>Calibri Light</vt:lpstr>
      <vt:lpstr>Symbol</vt:lpstr>
      <vt:lpstr>Times New Roman</vt:lpstr>
      <vt:lpstr>Wingdings</vt:lpstr>
      <vt:lpstr>Wingdings 2</vt:lpstr>
      <vt:lpstr>GEF Theme1</vt:lpstr>
      <vt:lpstr>3_Office Theme</vt:lpstr>
      <vt:lpstr>2_Office Theme</vt:lpstr>
      <vt:lpstr>GEF-7 Programming Directions Overview  Kigali, Rwanda, 12 February 2019</vt:lpstr>
      <vt:lpstr>PowerPoint Presentation</vt:lpstr>
      <vt:lpstr>GEF-7 at a glance</vt:lpstr>
      <vt:lpstr>GEF-7: a sharper focus on where the GEF can have the biggest impact</vt:lpstr>
      <vt:lpstr>GEF7 Programming Framework</vt:lpstr>
      <vt:lpstr>GEF-7 Core indicators and targets</vt:lpstr>
      <vt:lpstr>Impact Programs</vt:lpstr>
      <vt:lpstr>PowerPoint Presentation</vt:lpstr>
      <vt:lpstr>Causes of Deforestation: ~80% Food Systems</vt:lpstr>
      <vt:lpstr>PowerPoint Presentation</vt:lpstr>
      <vt:lpstr> What needs to happen? </vt:lpstr>
      <vt:lpstr>PowerPoint Presentation</vt:lpstr>
      <vt:lpstr>PowerPoint Presentation</vt:lpstr>
      <vt:lpstr>The Entry Points for Countries </vt:lpstr>
      <vt:lpstr>Ensuring Diversified Country Portfolio</vt:lpstr>
      <vt:lpstr>Impact Programs</vt:lpstr>
      <vt:lpstr>Sustainable Cities Impact Program</vt:lpstr>
      <vt:lpstr>PowerPoint Presentation</vt:lpstr>
      <vt:lpstr>Expectations from SC IP projects</vt:lpstr>
      <vt:lpstr>GEF-7 Categories of Investments</vt:lpstr>
      <vt:lpstr>Global Environmental Benefits</vt:lpstr>
      <vt:lpstr>Impact Programs</vt:lpstr>
      <vt:lpstr>Sustainable Forest Management: Overview</vt:lpstr>
      <vt:lpstr>PowerPoint Presentation</vt:lpstr>
      <vt:lpstr>Common elements of the Impact Programs…</vt:lpstr>
      <vt:lpstr>PowerPoint Presentation</vt:lpstr>
      <vt:lpstr>Key Elements of Impact Program Guidance</vt:lpstr>
      <vt:lpstr>Key Elements of Impact Program Guidance</vt:lpstr>
      <vt:lpstr>Timeline and Process for Operationalizing the Impact Programs</vt:lpstr>
      <vt:lpstr>Focal Areas</vt:lpstr>
      <vt:lpstr>Biodiversity Focal Area</vt:lpstr>
      <vt:lpstr>Climate Change  Mitigation Focal Area</vt:lpstr>
      <vt:lpstr>Land Degradation Focal Area</vt:lpstr>
      <vt:lpstr>Land Degradation Focal Area Objectives</vt:lpstr>
      <vt:lpstr>International Waters Focal Area</vt:lpstr>
      <vt:lpstr>Chemicals and Waste Focal Area</vt:lpstr>
      <vt:lpstr>Thank you for your attention!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 Hartman</dc:creator>
  <cp:lastModifiedBy>Pascal Martinez</cp:lastModifiedBy>
  <cp:revision>85</cp:revision>
  <cp:lastPrinted>2018-09-13T21:13:47Z</cp:lastPrinted>
  <dcterms:created xsi:type="dcterms:W3CDTF">2018-05-22T15:27:32Z</dcterms:created>
  <dcterms:modified xsi:type="dcterms:W3CDTF">2019-02-11T19:05:48Z</dcterms:modified>
</cp:coreProperties>
</file>