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79" r:id="rId2"/>
    <p:sldMasterId id="2147483693" r:id="rId3"/>
  </p:sldMasterIdLst>
  <p:notesMasterIdLst>
    <p:notesMasterId r:id="rId20"/>
  </p:notesMasterIdLst>
  <p:sldIdLst>
    <p:sldId id="262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2" d="100"/>
          <a:sy n="52" d="100"/>
        </p:scale>
        <p:origin x="10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A1877-411C-47DA-91C8-9ED3D7AB924E}" type="datetimeFigureOut">
              <a:rPr lang="en-US" smtClean="0"/>
              <a:t>2/28/2015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0C510-A6BE-433B-BB8E-491E7D1FB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607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2336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45">
              <a:defRPr/>
            </a:pP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1952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8884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400" b="1" i="1" baseline="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n-US" sz="1400" b="1" i="1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n-US" sz="14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9894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9102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r-TR" altLang="en-US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21105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799">
              <a:defRPr/>
            </a:pPr>
            <a:r>
              <a:rPr lang="en-US" b="1" dirty="0" smtClean="0"/>
              <a:t>GEF 6 IW Strategy</a:t>
            </a:r>
          </a:p>
          <a:p>
            <a:pPr defTabSz="923799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8826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167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1351">
              <a:defRPr/>
            </a:pPr>
            <a:r>
              <a:rPr lang="en-US" b="1" dirty="0" smtClean="0"/>
              <a:t>GEF 6 IW Strategy</a:t>
            </a:r>
          </a:p>
          <a:p>
            <a:pPr defTabSz="941351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756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4020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38200" y="704850"/>
            <a:ext cx="2819400" cy="15859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9139" y="2524232"/>
            <a:ext cx="5670019" cy="6157924"/>
          </a:xfrm>
        </p:spPr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2391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1351">
              <a:defRPr/>
            </a:pPr>
            <a:r>
              <a:rPr lang="en-US" b="1" dirty="0" smtClean="0"/>
              <a:t>GEF 6 IW Strategy</a:t>
            </a:r>
          </a:p>
          <a:p>
            <a:pPr defTabSz="941351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8858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300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0" y="76201"/>
            <a:ext cx="12192000" cy="1247775"/>
            <a:chOff x="0" y="152400"/>
            <a:chExt cx="9144000" cy="1248156"/>
          </a:xfrm>
        </p:grpSpPr>
        <p:pic>
          <p:nvPicPr>
            <p:cNvPr id="5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6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52400"/>
              <a:ext cx="9144000" cy="1248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124200"/>
            <a:ext cx="85344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09600" y="1828800"/>
            <a:ext cx="109728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740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884E4-9A7E-4245-92A2-A85740001A8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17B4DE-9CA2-4BFC-96FF-1DDBDAE339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7557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8938B-EBF3-47E4-975F-01D34E8761A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25436-3401-4980-8766-7462F36D4B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3982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6C8DD-BDA2-4FC7-A6A5-1CE60430E2F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1493BD-A0E7-4CD1-8988-DDE2A24B28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4385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683E6-E1AD-4E3D-8D17-84BC7AB1EE6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4A7B65-B8EC-4EA8-8B97-090D792200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67294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99B2C-7393-4BD1-AFF1-23DFA63743A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8FE40-6220-4FAC-BD9A-7435DAF0B5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97498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28651-09B4-4341-8A8A-27DC43BFA15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9A75FB-F61B-4072-8453-999085D4C4E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14794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F8B1E-C359-48AD-B41E-829099363DF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CB622-ABE8-4DBF-9921-F084E4F5F5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22679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F5823-6E11-47FF-B900-1331ABD9968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F0446E-EA9C-4EB7-B979-2BCEFD3436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53956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260B3-421D-463A-8C0A-0AE7D9DF32D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44C4D-45F5-4720-BF6D-4254063443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18206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858B2A-5704-4D95-821F-9BFE26873B5C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63783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5069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74645"/>
            <a:ext cx="109728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FDF31A3B-5A42-450A-AFFF-232713F2EF8B}" type="slidenum">
              <a:rPr lang="fr-CA" altLang="en-US"/>
              <a:pPr/>
              <a:t>‹#›</a:t>
            </a:fld>
            <a:endParaRPr lang="fr-CA" altLang="en-US"/>
          </a:p>
        </p:txBody>
      </p:sp>
    </p:spTree>
    <p:extLst>
      <p:ext uri="{BB962C8B-B14F-4D97-AF65-F5344CB8AC3E}">
        <p14:creationId xmlns:p14="http://schemas.microsoft.com/office/powerpoint/2010/main" val="4249693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124200"/>
            <a:ext cx="85344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09600" y="1828800"/>
            <a:ext cx="109728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12192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220177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9290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8043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12192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4094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914400" y="3810000"/>
            <a:ext cx="1036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</a:pPr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14400" y="2286001"/>
            <a:ext cx="103632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</a:pPr>
            <a:r>
              <a:rPr lang="en-US" sz="4800" dirty="0" smtClean="0">
                <a:solidFill>
                  <a:srgbClr val="00642D"/>
                </a:solidFill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12192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806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929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12192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742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7303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C858B2A-5704-4D95-821F-9BFE26873B5C}" type="slidenum">
              <a:rPr lang="ja-JP" altLang="en-US">
                <a:solidFill>
                  <a:prstClr val="black"/>
                </a:solidFill>
              </a:rPr>
              <a:pPr/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434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AC4845AC-8045-41FE-8218-6C3AF1773C5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FF421456-B610-4BE0-A336-178282ACE5E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323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ABABC-5CD1-4F90-BD60-CC66D1984AF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07E113-D7AC-4A45-8F11-C3AC626EC4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2451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7E4D0-D4B3-4C00-B823-6E1615E89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B5E534-9BA6-449C-B6D4-7F62E0B0EB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0829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4" descr="GEF-PPT-BG.png"/>
          <p:cNvPicPr>
            <a:picLocks noChangeAspect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610226"/>
            <a:ext cx="12192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55343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99" r:id="rId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C599532-427E-424D-9775-5EF0B71142C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2257BC3-27E3-4A79-A203-CB7FF2C1C3AF}" type="slidenum">
              <a:rPr lang="en-US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654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12192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240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jpe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jpeg"/><Relationship Id="rId1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pPr lvl="0">
              <a:lnSpc>
                <a:spcPct val="80000"/>
              </a:lnSpc>
              <a:defRPr/>
            </a:pPr>
            <a:r>
              <a:rPr lang="en-US" b="1" dirty="0">
                <a:solidFill>
                  <a:prstClr val="black"/>
                </a:solidFill>
                <a:latin typeface="Andes" panose="02000000000000000000" pitchFamily="50" charset="0"/>
                <a:cs typeface="Times New Roman" pitchFamily="18" charset="0"/>
              </a:rPr>
              <a:t>GEF Expanded Constituency Workshop</a:t>
            </a:r>
            <a:endParaRPr lang="en-US" b="1" dirty="0">
              <a:solidFill>
                <a:srgbClr val="00642D"/>
              </a:solidFill>
              <a:latin typeface="Andes" panose="02000000000000000000" pitchFamily="50" charset="0"/>
              <a:cs typeface="Times New Roman" panose="02020603050405020304" pitchFamily="18" charset="0"/>
            </a:endParaRPr>
          </a:p>
          <a:p>
            <a:pPr lvl="0">
              <a:lnSpc>
                <a:spcPct val="80000"/>
              </a:lnSpc>
              <a:defRPr/>
            </a:pPr>
            <a:endParaRPr lang="en-US" b="1" dirty="0">
              <a:solidFill>
                <a:prstClr val="black"/>
              </a:solidFill>
              <a:latin typeface="Andes" panose="02000000000000000000" pitchFamily="50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b="1" dirty="0">
                <a:solidFill>
                  <a:schemeClr val="tx1"/>
                </a:solidFill>
                <a:latin typeface="Andes" panose="02000000000000000000" pitchFamily="50" charset="0"/>
                <a:cs typeface="Times New Roman" panose="02020603050405020304" pitchFamily="18" charset="0"/>
              </a:rPr>
              <a:t>Managua, Nicaragua</a:t>
            </a:r>
            <a:endParaRPr lang="en-US" dirty="0">
              <a:solidFill>
                <a:schemeClr val="tx1"/>
              </a:solidFill>
              <a:latin typeface="Andes" panose="02000000000000000000" pitchFamily="50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dirty="0">
                <a:solidFill>
                  <a:schemeClr val="tx1"/>
                </a:solidFill>
                <a:latin typeface="Andes" panose="02000000000000000000" pitchFamily="50" charset="0"/>
                <a:cs typeface="Times New Roman" pitchFamily="18" charset="0"/>
              </a:rPr>
              <a:t>March 3-4, 2015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GEF 6 Biodiversity Strategy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76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12545" y="152400"/>
            <a:ext cx="8229600" cy="457200"/>
          </a:xfrm>
          <a:solidFill>
            <a:srgbClr val="00990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Sustainable Forest Management GEF-6 Strategy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912545" y="685800"/>
            <a:ext cx="8246068" cy="914400"/>
          </a:xfrm>
          <a:prstGeom prst="roundRect">
            <a:avLst/>
          </a:prstGeom>
          <a:solidFill>
            <a:srgbClr val="33CC33"/>
          </a:solidFill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white"/>
                </a:solidFill>
              </a:rPr>
              <a:t>Goal: To achieve multiple environmental, social and economic benefits from improved management of all types of forests and trees outside of forests.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Up Arrow 13"/>
          <p:cNvSpPr/>
          <p:nvPr/>
        </p:nvSpPr>
        <p:spPr>
          <a:xfrm>
            <a:off x="2219154" y="3088000"/>
            <a:ext cx="1002105" cy="292006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4330376" y="3060155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8542807" y="3086552"/>
            <a:ext cx="958082" cy="287015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706612" y="1737556"/>
            <a:ext cx="2027188" cy="1214251"/>
          </a:xfrm>
          <a:prstGeom prst="roundRect">
            <a:avLst/>
          </a:prstGeom>
          <a:solidFill>
            <a:srgbClr val="0099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prstClr val="white"/>
                </a:solidFill>
              </a:rPr>
              <a:t>SFM 1: To maintain forest resources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3962400" y="1747526"/>
            <a:ext cx="1752600" cy="1214251"/>
          </a:xfrm>
          <a:prstGeom prst="roundRect">
            <a:avLst/>
          </a:prstGeom>
          <a:solidFill>
            <a:srgbClr val="0099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prstClr val="white"/>
                </a:solidFill>
              </a:rPr>
              <a:t>SFM 2: To enhance forest management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8229600" y="1737554"/>
            <a:ext cx="2295380" cy="1214251"/>
          </a:xfrm>
          <a:prstGeom prst="roundRect">
            <a:avLst/>
          </a:prstGeom>
          <a:solidFill>
            <a:srgbClr val="0099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prstClr val="white"/>
                </a:solidFill>
              </a:rPr>
              <a:t>SFM 4: To increase regional and global cooperation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1706612" y="3545395"/>
            <a:ext cx="8885188" cy="1941006"/>
          </a:xfrm>
          <a:prstGeom prst="roundRect">
            <a:avLst/>
          </a:prstGeom>
          <a:solidFill>
            <a:srgbClr val="33CC33"/>
          </a:solidFill>
          <a:ln w="1905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Integrated land use planning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Identification and monitoring of HCVF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Identifying and monitoring forest loss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Developing and implementing model projects for PES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Capacity development for SFM within local communities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Supporting sustainable finance mechanisms for SFM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sz="1400" dirty="0">
              <a:solidFill>
                <a:prstClr val="white"/>
              </a:solidFill>
            </a:endParaRP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sz="1400" dirty="0">
              <a:solidFill>
                <a:prstClr val="white"/>
              </a:solidFill>
            </a:endParaRP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Building of technical and institutional capacities to identify degraded forest landscapes and monitor forest restoration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Integrating plantation management in landscape restoration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Private sector engagement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Global technologies for national progress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6067764" y="1747526"/>
            <a:ext cx="1752600" cy="1214251"/>
          </a:xfrm>
          <a:prstGeom prst="roundRect">
            <a:avLst/>
          </a:prstGeom>
          <a:solidFill>
            <a:srgbClr val="0099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prstClr val="white"/>
                </a:solidFill>
              </a:rPr>
              <a:t>SFM 3: To restore forest ecosystems</a:t>
            </a:r>
          </a:p>
        </p:txBody>
      </p:sp>
      <p:sp>
        <p:nvSpPr>
          <p:cNvPr id="36" name="Up Arrow 35"/>
          <p:cNvSpPr/>
          <p:nvPr/>
        </p:nvSpPr>
        <p:spPr>
          <a:xfrm>
            <a:off x="6460931" y="3088001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97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0787" y="3192624"/>
            <a:ext cx="8229600" cy="990600"/>
          </a:xfrm>
        </p:spPr>
        <p:txBody>
          <a:bodyPr/>
          <a:lstStyle/>
          <a:p>
            <a:r>
              <a:rPr lang="en-US" dirty="0" smtClean="0">
                <a:solidFill>
                  <a:srgbClr val="00642D"/>
                </a:solidFill>
                <a:latin typeface="+mn-lt"/>
              </a:rPr>
              <a:t>GEF 6 Programming</a:t>
            </a:r>
            <a:br>
              <a:rPr lang="en-US" dirty="0" smtClean="0">
                <a:solidFill>
                  <a:srgbClr val="00642D"/>
                </a:solidFill>
                <a:latin typeface="+mn-lt"/>
              </a:rPr>
            </a:br>
            <a:r>
              <a:rPr lang="en-US" dirty="0" smtClean="0">
                <a:solidFill>
                  <a:srgbClr val="00642D"/>
                </a:solidFill>
                <a:latin typeface="+mn-lt"/>
              </a:rPr>
              <a:t>International Waters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3445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/>
          <a:lstStyle/>
          <a:p>
            <a:r>
              <a:rPr lang="en-US" b="1" dirty="0"/>
              <a:t>International Waters Focal Area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152651" y="2319805"/>
            <a:ext cx="285027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  <a:spcAft>
                <a:spcPts val="450"/>
              </a:spcAft>
            </a:pPr>
            <a:r>
              <a:rPr lang="en-US" sz="1500" b="1" dirty="0">
                <a:solidFill>
                  <a:prstClr val="black"/>
                </a:solidFill>
              </a:rPr>
              <a:t>33 </a:t>
            </a:r>
            <a:r>
              <a:rPr lang="en-US" sz="1500" b="1" dirty="0" err="1">
                <a:solidFill>
                  <a:prstClr val="black"/>
                </a:solidFill>
              </a:rPr>
              <a:t>transboundary</a:t>
            </a:r>
            <a:r>
              <a:rPr lang="en-US" sz="1500" b="1" dirty="0">
                <a:solidFill>
                  <a:prstClr val="black"/>
                </a:solidFill>
              </a:rPr>
              <a:t> river basins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52651" y="1889379"/>
            <a:ext cx="424449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50" b="1" dirty="0">
                <a:solidFill>
                  <a:srgbClr val="1F497D"/>
                </a:solidFill>
              </a:rPr>
              <a:t>GEF – largest financier of international waters:</a:t>
            </a:r>
            <a:endParaRPr lang="en-US" sz="1650" b="1" dirty="0">
              <a:solidFill>
                <a:srgbClr val="C00000"/>
              </a:solidFill>
            </a:endParaRPr>
          </a:p>
          <a:p>
            <a:endParaRPr lang="en-US" sz="165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62201" y="4880355"/>
            <a:ext cx="6390863" cy="1697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  <a:spcAft>
                <a:spcPts val="450"/>
              </a:spcAft>
              <a:buFont typeface="Wingdings" pitchFamily="2" charset="2"/>
              <a:buChar char="Ø"/>
            </a:pPr>
            <a:r>
              <a:rPr lang="en-US" sz="1600" b="1" dirty="0">
                <a:solidFill>
                  <a:srgbClr val="1F497D"/>
                </a:solidFill>
              </a:rPr>
              <a:t>Goal:</a:t>
            </a:r>
            <a:r>
              <a:rPr lang="en-US" sz="1600" dirty="0">
                <a:solidFill>
                  <a:prstClr val="black"/>
                </a:solidFill>
              </a:rPr>
              <a:t> to promote collective management for </a:t>
            </a:r>
            <a:r>
              <a:rPr lang="en-US" sz="1600" b="1" dirty="0" err="1">
                <a:solidFill>
                  <a:prstClr val="black"/>
                </a:solidFill>
              </a:rPr>
              <a:t>transboundary</a:t>
            </a:r>
            <a:r>
              <a:rPr lang="en-US" sz="1600" b="1" dirty="0">
                <a:solidFill>
                  <a:prstClr val="black"/>
                </a:solidFill>
              </a:rPr>
              <a:t> water systems </a:t>
            </a:r>
            <a:r>
              <a:rPr lang="en-US" sz="1600" dirty="0">
                <a:solidFill>
                  <a:prstClr val="black"/>
                </a:solidFill>
              </a:rPr>
              <a:t>and foster policy, legal, and institutional reforms and investments towards sustainable use and maintenance of ecosystem services.</a:t>
            </a:r>
          </a:p>
          <a:p>
            <a:pPr>
              <a:spcBef>
                <a:spcPts val="300"/>
              </a:spcBef>
              <a:spcAft>
                <a:spcPts val="450"/>
              </a:spcAft>
              <a:buFont typeface="Wingdings" pitchFamily="2" charset="2"/>
              <a:buChar char="Ø"/>
            </a:pPr>
            <a:r>
              <a:rPr lang="en-US" sz="1600" b="1" dirty="0">
                <a:solidFill>
                  <a:srgbClr val="1F497D"/>
                </a:solidFill>
              </a:rPr>
              <a:t>Focus</a:t>
            </a:r>
            <a:r>
              <a:rPr lang="en-US" sz="1600" dirty="0">
                <a:solidFill>
                  <a:srgbClr val="1F497D"/>
                </a:solidFill>
              </a:rPr>
              <a:t>: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b="1" dirty="0">
                <a:solidFill>
                  <a:prstClr val="black"/>
                </a:solidFill>
              </a:rPr>
              <a:t>joint management </a:t>
            </a:r>
            <a:r>
              <a:rPr lang="en-US" sz="1600" dirty="0">
                <a:solidFill>
                  <a:prstClr val="black"/>
                </a:solidFill>
              </a:rPr>
              <a:t>of shared water systems to balance competing uses and enabling </a:t>
            </a:r>
            <a:r>
              <a:rPr lang="en-US" sz="1600" b="1" dirty="0">
                <a:solidFill>
                  <a:prstClr val="black"/>
                </a:solidFill>
              </a:rPr>
              <a:t>sharing of benefits </a:t>
            </a:r>
            <a:r>
              <a:rPr lang="en-US" sz="1600" dirty="0">
                <a:solidFill>
                  <a:prstClr val="black"/>
                </a:solidFill>
              </a:rPr>
              <a:t>from their utilization.</a:t>
            </a:r>
          </a:p>
          <a:p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4610" y="2735386"/>
            <a:ext cx="204511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prstClr val="black"/>
                </a:solidFill>
              </a:rPr>
              <a:t>10 </a:t>
            </a:r>
            <a:r>
              <a:rPr lang="en-US" sz="1500" b="1" dirty="0" err="1">
                <a:solidFill>
                  <a:prstClr val="black"/>
                </a:solidFill>
              </a:rPr>
              <a:t>transboundary</a:t>
            </a:r>
            <a:r>
              <a:rPr lang="en-US" sz="1500" b="1" dirty="0">
                <a:solidFill>
                  <a:prstClr val="black"/>
                </a:solidFill>
              </a:rPr>
              <a:t> lakes</a:t>
            </a:r>
          </a:p>
          <a:p>
            <a:endParaRPr lang="en-US" sz="1500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52650" y="3012386"/>
            <a:ext cx="3256212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prstClr val="black"/>
                </a:solidFill>
              </a:rPr>
              <a:t>7 </a:t>
            </a:r>
            <a:r>
              <a:rPr lang="en-US" sz="1500" b="1" dirty="0" err="1">
                <a:solidFill>
                  <a:prstClr val="black"/>
                </a:solidFill>
              </a:rPr>
              <a:t>transboundary</a:t>
            </a:r>
            <a:r>
              <a:rPr lang="en-US" sz="1500" b="1" dirty="0">
                <a:solidFill>
                  <a:prstClr val="black"/>
                </a:solidFill>
              </a:rPr>
              <a:t> groundwater systems</a:t>
            </a:r>
          </a:p>
          <a:p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63476" y="3418207"/>
            <a:ext cx="372409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prstClr val="black"/>
                </a:solidFill>
              </a:rPr>
              <a:t>23 of the Earth’s 66 large marine ecosystems</a:t>
            </a:r>
          </a:p>
          <a:p>
            <a:endParaRPr lang="en-US" sz="1500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74064" y="3883824"/>
            <a:ext cx="4543103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prstClr val="black"/>
                </a:solidFill>
              </a:rPr>
              <a:t>Approximately $1.4 billion / $8.4 billion in co-financing</a:t>
            </a:r>
          </a:p>
          <a:p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52037" y="4406999"/>
            <a:ext cx="3154774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prstClr val="black"/>
                </a:solidFill>
              </a:rPr>
              <a:t>Working with more than 170 nations</a:t>
            </a:r>
            <a:r>
              <a:rPr lang="en-US" sz="1500" b="1" dirty="0">
                <a:solidFill>
                  <a:srgbClr val="FF0000"/>
                </a:solidFill>
              </a:rPr>
              <a:t> </a:t>
            </a:r>
          </a:p>
          <a:p>
            <a:endParaRPr lang="en-US" sz="135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98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182415"/>
            <a:ext cx="6858000" cy="44931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48178" y="914558"/>
            <a:ext cx="63436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rgbClr val="44546A">
                    <a:lumMod val="75000"/>
                  </a:srgbClr>
                </a:solidFill>
              </a:rPr>
              <a:t>Where does the GEF work – river basins, lakes, aquifers, LMEs &amp; open oceans</a:t>
            </a:r>
          </a:p>
        </p:txBody>
      </p:sp>
    </p:spTree>
    <p:extLst>
      <p:ext uri="{BB962C8B-B14F-4D97-AF65-F5344CB8AC3E}">
        <p14:creationId xmlns:p14="http://schemas.microsoft.com/office/powerpoint/2010/main" val="347031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2511" y="1314450"/>
            <a:ext cx="6233890" cy="4345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971550"/>
            <a:ext cx="6858000" cy="6858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sz="3000" b="1" dirty="0"/>
              <a:t>GEF 6 - IW Strategy</a:t>
            </a:r>
          </a:p>
        </p:txBody>
      </p:sp>
    </p:spTree>
    <p:extLst>
      <p:ext uri="{BB962C8B-B14F-4D97-AF65-F5344CB8AC3E}">
        <p14:creationId xmlns:p14="http://schemas.microsoft.com/office/powerpoint/2010/main" val="306788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Table 35"/>
          <p:cNvGraphicFramePr>
            <a:graphicFrameLocks noGrp="1"/>
          </p:cNvGraphicFramePr>
          <p:nvPr>
            <p:extLst/>
          </p:nvPr>
        </p:nvGraphicFramePr>
        <p:xfrm>
          <a:off x="3552825" y="1428750"/>
          <a:ext cx="5086350" cy="4229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6350"/>
              </a:tblGrid>
              <a:tr h="44575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</a:tr>
              <a:tr h="3783348">
                <a:tc>
                  <a:txBody>
                    <a:bodyPr/>
                    <a:lstStyle/>
                    <a:p>
                      <a:endParaRPr lang="en-US" sz="1000" dirty="0" smtClean="0"/>
                    </a:p>
                    <a:p>
                      <a:endParaRPr lang="en-US" sz="1000" dirty="0" smtClean="0"/>
                    </a:p>
                    <a:p>
                      <a:endParaRPr lang="en-US" sz="1000" dirty="0"/>
                    </a:p>
                    <a:p>
                      <a:endParaRPr lang="en-US" sz="1000" dirty="0" smtClean="0"/>
                    </a:p>
                    <a:p>
                      <a:endParaRPr lang="en-US" sz="1000" dirty="0" smtClean="0"/>
                    </a:p>
                    <a:p>
                      <a:endParaRPr lang="en-US" sz="1000" dirty="0"/>
                    </a:p>
                    <a:p>
                      <a:endParaRPr lang="en-US" sz="1000" dirty="0" smtClean="0"/>
                    </a:p>
                    <a:p>
                      <a:endParaRPr lang="en-US" sz="1000" dirty="0" smtClean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37" name="Group 36"/>
          <p:cNvGrpSpPr/>
          <p:nvPr/>
        </p:nvGrpSpPr>
        <p:grpSpPr>
          <a:xfrm>
            <a:off x="3677331" y="1428752"/>
            <a:ext cx="4914900" cy="3915758"/>
            <a:chOff x="1600200" y="205051"/>
            <a:chExt cx="6104804" cy="5098420"/>
          </a:xfrm>
        </p:grpSpPr>
        <p:sp>
          <p:nvSpPr>
            <p:cNvPr id="39" name="Oval 38"/>
            <p:cNvSpPr/>
            <p:nvPr/>
          </p:nvSpPr>
          <p:spPr>
            <a:xfrm>
              <a:off x="1877412" y="205051"/>
              <a:ext cx="5827592" cy="64696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50" b="1" dirty="0">
                  <a:solidFill>
                    <a:srgbClr val="1F497D"/>
                  </a:solidFill>
                </a:rPr>
                <a:t>Delivering GEF International Waters Global Environment Benefits</a:t>
              </a:r>
            </a:p>
          </p:txBody>
        </p:sp>
        <p:sp>
          <p:nvSpPr>
            <p:cNvPr id="40" name="Flowchart: Magnetic Disk 39"/>
            <p:cNvSpPr/>
            <p:nvPr/>
          </p:nvSpPr>
          <p:spPr>
            <a:xfrm>
              <a:off x="1600200" y="3733800"/>
              <a:ext cx="2674655" cy="1569671"/>
            </a:xfrm>
            <a:prstGeom prst="flowChartMagneticDisk">
              <a:avLst/>
            </a:prstGeom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b="1" dirty="0">
                <a:solidFill>
                  <a:srgbClr val="FFFFFF"/>
                </a:solidFill>
              </a:endParaRPr>
            </a:p>
            <a:p>
              <a:pPr algn="ctr"/>
              <a:endParaRPr lang="en-US" sz="1050" b="1" dirty="0">
                <a:solidFill>
                  <a:srgbClr val="FFFFFF"/>
                </a:solidFill>
              </a:endParaRPr>
            </a:p>
            <a:p>
              <a:pPr algn="ctr"/>
              <a:r>
                <a:rPr lang="en-US" sz="1200" b="1" dirty="0">
                  <a:solidFill>
                    <a:srgbClr val="FFFFFF"/>
                  </a:solidFill>
                </a:rPr>
                <a:t>Foundational Capacity Building/Enabling environments, Basic Policy  and cooperation framework</a:t>
              </a:r>
            </a:p>
            <a:p>
              <a:pPr algn="ctr"/>
              <a:endParaRPr lang="en-US" sz="1050" b="1" dirty="0">
                <a:solidFill>
                  <a:srgbClr val="FFFFFF"/>
                </a:solidFill>
              </a:endParaRPr>
            </a:p>
          </p:txBody>
        </p:sp>
        <p:sp>
          <p:nvSpPr>
            <p:cNvPr id="48" name="Flowchart: Magnetic Disk 47"/>
            <p:cNvSpPr/>
            <p:nvPr/>
          </p:nvSpPr>
          <p:spPr>
            <a:xfrm>
              <a:off x="2946874" y="2514600"/>
              <a:ext cx="2655962" cy="1510884"/>
            </a:xfrm>
            <a:prstGeom prst="flowChartMagneticDisk">
              <a:avLst/>
            </a:prstGeom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rgbClr val="FFFFFF"/>
                  </a:solidFill>
                </a:rPr>
                <a:t>Strengthening policy and legal and institutional frameworks</a:t>
              </a:r>
            </a:p>
            <a:p>
              <a:pPr algn="ctr"/>
              <a:endParaRPr lang="en-US" sz="1050" b="1" dirty="0">
                <a:solidFill>
                  <a:srgbClr val="FFFFFF"/>
                </a:solidFill>
              </a:endParaRPr>
            </a:p>
          </p:txBody>
        </p:sp>
        <p:sp>
          <p:nvSpPr>
            <p:cNvPr id="49" name="Flowchart: Magnetic Disk 48"/>
            <p:cNvSpPr/>
            <p:nvPr/>
          </p:nvSpPr>
          <p:spPr>
            <a:xfrm>
              <a:off x="4038600" y="1326907"/>
              <a:ext cx="2738215" cy="1309338"/>
            </a:xfrm>
            <a:prstGeom prst="flowChartMagneticDisk">
              <a:avLst/>
            </a:prstGeom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rgbClr val="FFFFFF"/>
                  </a:solidFill>
                </a:rPr>
                <a:t>Full-scale SAP Implementation</a:t>
              </a:r>
            </a:p>
            <a:p>
              <a:pPr algn="ctr"/>
              <a:endParaRPr lang="en-US" sz="1050" b="1" dirty="0">
                <a:solidFill>
                  <a:srgbClr val="FFFFFF"/>
                </a:solidFill>
              </a:endParaRPr>
            </a:p>
          </p:txBody>
        </p:sp>
        <p:sp>
          <p:nvSpPr>
            <p:cNvPr id="38" name="Shape 37"/>
            <p:cNvSpPr/>
            <p:nvPr/>
          </p:nvSpPr>
          <p:spPr>
            <a:xfrm rot="20791679">
              <a:off x="1613765" y="1252099"/>
              <a:ext cx="3520699" cy="2166818"/>
            </a:xfrm>
            <a:prstGeom prst="swooshArrow">
              <a:avLst>
                <a:gd name="adj1" fmla="val 17356"/>
                <a:gd name="adj2" fmla="val 23384"/>
              </a:avLst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 rot="18026887">
            <a:off x="3748978" y="3382219"/>
            <a:ext cx="623426" cy="264848"/>
          </a:xfrm>
        </p:spPr>
        <p:txBody>
          <a:bodyPr>
            <a:noAutofit/>
          </a:bodyPr>
          <a:lstStyle/>
          <a:p>
            <a:r>
              <a:rPr lang="en-US" sz="1350" dirty="0">
                <a:solidFill>
                  <a:schemeClr val="tx1"/>
                </a:solidFill>
              </a:rPr>
              <a:t>TDA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 rot="18819174">
            <a:off x="4201772" y="2837325"/>
            <a:ext cx="623426" cy="264848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350" dirty="0">
                <a:solidFill>
                  <a:prstClr val="black"/>
                </a:solidFill>
              </a:rPr>
              <a:t>SAP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 rot="20324902">
            <a:off x="5293244" y="2264038"/>
            <a:ext cx="1074839" cy="264848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00" b="1" dirty="0">
                <a:solidFill>
                  <a:srgbClr val="1F497D"/>
                </a:solidFill>
              </a:rPr>
              <a:t>Transformational Change</a:t>
            </a:r>
          </a:p>
        </p:txBody>
      </p:sp>
      <p:sp>
        <p:nvSpPr>
          <p:cNvPr id="14" name="Title 2"/>
          <p:cNvSpPr txBox="1">
            <a:spLocks/>
          </p:cNvSpPr>
          <p:nvPr/>
        </p:nvSpPr>
        <p:spPr bwMode="auto">
          <a:xfrm>
            <a:off x="2952750" y="971550"/>
            <a:ext cx="6286500" cy="4572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1F497D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1F497D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1F497D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1F497D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250" b="1"/>
              <a:t>GEF IW investments through series of interventions</a:t>
            </a:r>
            <a:endParaRPr lang="en-US" sz="2250" b="1" dirty="0"/>
          </a:p>
        </p:txBody>
      </p:sp>
    </p:spTree>
    <p:extLst>
      <p:ext uri="{BB962C8B-B14F-4D97-AF65-F5344CB8AC3E}">
        <p14:creationId xmlns:p14="http://schemas.microsoft.com/office/powerpoint/2010/main" val="330027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4343400" y="990600"/>
          <a:ext cx="3498850" cy="4525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r:id="rId3" imgW="5829233" imgH="7543775" progId="AcroExch.Document.7">
                  <p:embed/>
                </p:oleObj>
              </mc:Choice>
              <mc:Fallback>
                <p:oleObj r:id="rId3" imgW="5829233" imgH="7543775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990600"/>
                        <a:ext cx="3498850" cy="4525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5837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CBD Strategic Plan for Biodiversity, 2011-2020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39724"/>
            <a:ext cx="8153400" cy="4075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305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ChangeArrowheads="1"/>
          </p:cNvSpPr>
          <p:nvPr/>
        </p:nvSpPr>
        <p:spPr bwMode="auto">
          <a:xfrm>
            <a:off x="1524001" y="0"/>
            <a:ext cx="9143999" cy="647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 anchor="ctr"/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966788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3" algn="ctr" eaLnBrk="1" hangingPunct="1"/>
            <a:r>
              <a:rPr lang="en-US" altLang="en-US" sz="32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20 Aichi Biodiversity Targets</a:t>
            </a:r>
          </a:p>
        </p:txBody>
      </p:sp>
      <p:sp>
        <p:nvSpPr>
          <p:cNvPr id="33795" name="Text Placeholder 11"/>
          <p:cNvSpPr>
            <a:spLocks noGrp="1"/>
          </p:cNvSpPr>
          <p:nvPr>
            <p:ph type="body" sz="half" idx="1"/>
          </p:nvPr>
        </p:nvSpPr>
        <p:spPr>
          <a:xfrm>
            <a:off x="1524000" y="647700"/>
            <a:ext cx="4051300" cy="60579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00" b="1" dirty="0">
                <a:ea typeface="ＭＳ Ｐゴシック" pitchFamily="34" charset="-128"/>
              </a:rPr>
              <a:t>Strategic goal A. Address the underlying causes of biodiversity loss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00" dirty="0">
                <a:ea typeface="ＭＳ Ｐゴシック" pitchFamily="34" charset="-128"/>
              </a:rPr>
              <a:t>Target 1: By 2020, People are aware of the values of biodiversity and the steps they can take to conserve and use it sustainably.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00" dirty="0">
                <a:ea typeface="ＭＳ Ｐゴシック" pitchFamily="34" charset="-128"/>
              </a:rPr>
              <a:t>Target 2: By 2020, biodiversity values are integrated into national and local development and poverty reduction strategies and planning processes and national accounts …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00" dirty="0">
                <a:ea typeface="ＭＳ Ｐゴシック" pitchFamily="34" charset="-128"/>
              </a:rPr>
              <a:t>Target 3: By 2020, incentives, including subsidies, harmful to biodiversity are eliminated, phased out or reformed …….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00" dirty="0">
                <a:ea typeface="ＭＳ Ｐゴシック" pitchFamily="34" charset="-128"/>
              </a:rPr>
              <a:t>Target 4: By 2020, Governments, business and stakeholders have plans for sustainable production and consumption and keep the impacts resource use within safe ecological limits.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00" b="1" dirty="0">
                <a:ea typeface="ＭＳ Ｐゴシック" pitchFamily="34" charset="-128"/>
              </a:rPr>
              <a:t>Strategic goal B. Reduce the direct pressures on biodiversity and promote sustainable use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00" dirty="0">
                <a:ea typeface="ＭＳ Ｐゴシック" pitchFamily="34" charset="-128"/>
              </a:rPr>
              <a:t>Target 5: By 2020, the rate of loss of all natural habitats, including forests, is at least halved and where feasible brought close to zero, and degradation and fragmentation is significantly reduced.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00" dirty="0">
                <a:ea typeface="ＭＳ Ｐゴシック" pitchFamily="34" charset="-128"/>
              </a:rPr>
              <a:t>Target 6: By 2020 all stocks managed and harvested sustainably, so that overfishing is avoided.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00" dirty="0">
                <a:ea typeface="ＭＳ Ｐゴシック" pitchFamily="34" charset="-128"/>
              </a:rPr>
              <a:t>Target 7: By 2020 areas under agriculture, aquaculture and forestry are managed sustainably, ensuring conservation of biodiversity.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00" dirty="0">
                <a:ea typeface="ＭＳ Ｐゴシック" pitchFamily="34" charset="-128"/>
              </a:rPr>
              <a:t>Target 8: By 2020, pollution, including from excess nutrients, has been brought to levels that are not detrimental to ecosystem function and biodiversity.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00" dirty="0">
                <a:ea typeface="ＭＳ Ｐゴシック" pitchFamily="34" charset="-128"/>
              </a:rPr>
              <a:t>Target 9: By 2020, invasive alien species and pathways are identified and prioritized, priority species are controlled or eradicated, and measures are in place to manage pathways to prevent their introduction and establishment.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00" dirty="0">
                <a:ea typeface="ＭＳ Ｐゴシック" pitchFamily="34" charset="-128"/>
              </a:rPr>
              <a:t>Target 10:  By 2015, the multiple anthropogenic pressures on coral reefs, and other vulnerable ecosystems impacted by climate change or ocean acidification are minimized, so as to maintain their integrity and functioning.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en-US" altLang="en-US" sz="1100" dirty="0">
              <a:ea typeface="ＭＳ Ｐゴシック" pitchFamily="34" charset="-128"/>
            </a:endParaRP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en-US" altLang="en-US" sz="1100" dirty="0">
              <a:ea typeface="ＭＳ Ｐゴシック" pitchFamily="34" charset="-128"/>
            </a:endParaRPr>
          </a:p>
        </p:txBody>
      </p:sp>
      <p:sp>
        <p:nvSpPr>
          <p:cNvPr id="33796" name="Content Placeholder 12"/>
          <p:cNvSpPr>
            <a:spLocks noGrp="1"/>
          </p:cNvSpPr>
          <p:nvPr>
            <p:ph sz="half" idx="2"/>
          </p:nvPr>
        </p:nvSpPr>
        <p:spPr>
          <a:xfrm>
            <a:off x="5575301" y="647700"/>
            <a:ext cx="4772025" cy="58801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50" b="1" dirty="0">
                <a:ea typeface="ＭＳ Ｐゴシック" pitchFamily="34" charset="-128"/>
              </a:rPr>
              <a:t>Strategic goal C: To improve the status of biodiversity by safeguarding ecosystems, species and genetic diversity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50" dirty="0">
                <a:ea typeface="ＭＳ Ｐゴシック" pitchFamily="34" charset="-128"/>
              </a:rPr>
              <a:t>Target 11: By 2020, at least 17 per cent of terrestrial and inland water, and 10 per cent of coastal and marine areas are conserved through systems of protected areas…...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50" dirty="0">
                <a:ea typeface="ＭＳ Ｐゴシック" pitchFamily="34" charset="-128"/>
              </a:rPr>
              <a:t>Target 12:  By 2020 the extinction of known threatened species has been prevented and their conservation status, particularly of those most in decline, has been improved and sustained.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50" dirty="0">
                <a:ea typeface="ＭＳ Ｐゴシック" pitchFamily="34" charset="-128"/>
              </a:rPr>
              <a:t>Target 13: By 2020, the genetic diversity of cultivated plants and farmed and domesticated animals and of wild relatives is maintained,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50" b="1" dirty="0">
                <a:ea typeface="ＭＳ Ｐゴシック" pitchFamily="34" charset="-128"/>
              </a:rPr>
              <a:t>Strategic goal D: Enhance the benefits to all from biodiversity and ecosystem services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50" dirty="0">
                <a:ea typeface="ＭＳ Ｐゴシック" pitchFamily="34" charset="-128"/>
              </a:rPr>
              <a:t>Target 14: By 2020, ecosystems that provide essential services, including services are restored and safeguarded,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50" dirty="0">
                <a:ea typeface="ＭＳ Ｐゴシック" pitchFamily="34" charset="-128"/>
              </a:rPr>
              <a:t>Target 15: By 2020, ecosystem resilience and the contribution of biodiversity to carbon stocks has been enhanced, through conservation and restoration, including restoration of at least 15 per cent of degraded ecosystems,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50" dirty="0">
                <a:ea typeface="ＭＳ Ｐゴシック" pitchFamily="34" charset="-128"/>
              </a:rPr>
              <a:t>Target 16: By 2015, the Nagoya Protocol on Access  and Benefits Sharing is in force and operational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50" b="1" dirty="0">
                <a:ea typeface="ＭＳ Ｐゴシック" pitchFamily="34" charset="-128"/>
              </a:rPr>
              <a:t>Strategic goal E. Enhance implementation through participatory planning, knowledge management and capacity building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50" dirty="0">
                <a:ea typeface="ＭＳ Ｐゴシック" pitchFamily="34" charset="-128"/>
              </a:rPr>
              <a:t>Target 17: By 2015 each Party has developed, adopted as a policy instrument, and has commenced implementing an effective, participatory and updated NBSAP.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50" dirty="0">
                <a:ea typeface="ＭＳ Ｐゴシック" pitchFamily="34" charset="-128"/>
              </a:rPr>
              <a:t>Target 18: By 2020, the traditional knowledge, innovations and practices of indigenous and local communities and their customary use, are respected.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50" dirty="0">
                <a:ea typeface="ＭＳ Ｐゴシック" pitchFamily="34" charset="-128"/>
              </a:rPr>
              <a:t>Target 19: By 2020, knowledge, the science base and technologies relating to biodiversity, its values, functioning, status and trends, and the consequences of its loss, are improved, widely shared and transferred, and applied.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50" dirty="0">
                <a:ea typeface="ＭＳ Ｐゴシック" pitchFamily="34" charset="-128"/>
              </a:rPr>
              <a:t>Target 20: By 2020, the mobilization of financial resources for effectively implementing the Strategic Plan for Biodiversity 2011-2020 from all sources,, should increase substantially .</a:t>
            </a:r>
          </a:p>
        </p:txBody>
      </p:sp>
    </p:spTree>
    <p:extLst>
      <p:ext uri="{BB962C8B-B14F-4D97-AF65-F5344CB8AC3E}">
        <p14:creationId xmlns:p14="http://schemas.microsoft.com/office/powerpoint/2010/main" val="126000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7"/>
          <p:cNvSpPr txBox="1">
            <a:spLocks noChangeArrowheads="1"/>
          </p:cNvSpPr>
          <p:nvPr/>
        </p:nvSpPr>
        <p:spPr bwMode="auto">
          <a:xfrm>
            <a:off x="2436814" y="1317626"/>
            <a:ext cx="13366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Understand values</a:t>
            </a: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389" y="1325563"/>
            <a:ext cx="606425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675" y="2371725"/>
            <a:ext cx="585788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7" name="TextBox 6"/>
          <p:cNvSpPr txBox="1">
            <a:spLocks noChangeArrowheads="1"/>
          </p:cNvSpPr>
          <p:nvPr/>
        </p:nvSpPr>
        <p:spPr bwMode="auto">
          <a:xfrm>
            <a:off x="2436814" y="2363788"/>
            <a:ext cx="13366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Mainstream biodiversity</a:t>
            </a:r>
          </a:p>
        </p:txBody>
      </p:sp>
      <p:pic>
        <p:nvPicPr>
          <p:cNvPr id="819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1" y="3433764"/>
            <a:ext cx="593725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9" name="TextBox 8"/>
          <p:cNvSpPr txBox="1">
            <a:spLocks noChangeArrowheads="1"/>
          </p:cNvSpPr>
          <p:nvPr/>
        </p:nvSpPr>
        <p:spPr bwMode="auto">
          <a:xfrm>
            <a:off x="2455864" y="3433763"/>
            <a:ext cx="13350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Address incentives</a:t>
            </a:r>
          </a:p>
        </p:txBody>
      </p:sp>
      <p:pic>
        <p:nvPicPr>
          <p:cNvPr id="820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564" y="4540250"/>
            <a:ext cx="592137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201" name="TextBox 10"/>
          <p:cNvSpPr txBox="1">
            <a:spLocks noChangeArrowheads="1"/>
          </p:cNvSpPr>
          <p:nvPr/>
        </p:nvSpPr>
        <p:spPr bwMode="auto">
          <a:xfrm>
            <a:off x="2398714" y="4540250"/>
            <a:ext cx="13366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Sustainable production</a:t>
            </a:r>
          </a:p>
        </p:txBody>
      </p:sp>
      <p:pic>
        <p:nvPicPr>
          <p:cNvPr id="82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1" y="5607050"/>
            <a:ext cx="600075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203" name="TextBox 12"/>
          <p:cNvSpPr txBox="1">
            <a:spLocks noChangeArrowheads="1"/>
          </p:cNvSpPr>
          <p:nvPr/>
        </p:nvSpPr>
        <p:spPr bwMode="auto">
          <a:xfrm>
            <a:off x="2444751" y="5589588"/>
            <a:ext cx="13366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Halve rate of loss</a:t>
            </a:r>
          </a:p>
        </p:txBody>
      </p:sp>
      <p:pic>
        <p:nvPicPr>
          <p:cNvPr id="8204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5564" y="1320800"/>
            <a:ext cx="592137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205" name="TextBox 14"/>
          <p:cNvSpPr txBox="1">
            <a:spLocks noChangeArrowheads="1"/>
          </p:cNvSpPr>
          <p:nvPr/>
        </p:nvSpPr>
        <p:spPr bwMode="auto">
          <a:xfrm>
            <a:off x="4457701" y="1317626"/>
            <a:ext cx="13366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Sustainable fisheries</a:t>
            </a:r>
          </a:p>
        </p:txBody>
      </p:sp>
      <p:sp>
        <p:nvSpPr>
          <p:cNvPr id="8206" name="TextBox 15"/>
          <p:cNvSpPr txBox="1">
            <a:spLocks noChangeArrowheads="1"/>
          </p:cNvSpPr>
          <p:nvPr/>
        </p:nvSpPr>
        <p:spPr bwMode="auto">
          <a:xfrm>
            <a:off x="4427539" y="2371725"/>
            <a:ext cx="13366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Manage within limits</a:t>
            </a:r>
          </a:p>
        </p:txBody>
      </p:sp>
      <p:pic>
        <p:nvPicPr>
          <p:cNvPr id="8207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750" y="2371726"/>
            <a:ext cx="585788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8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950" y="3492501"/>
            <a:ext cx="585788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209" name="TextBox 19"/>
          <p:cNvSpPr txBox="1">
            <a:spLocks noChangeArrowheads="1"/>
          </p:cNvSpPr>
          <p:nvPr/>
        </p:nvSpPr>
        <p:spPr bwMode="auto">
          <a:xfrm>
            <a:off x="4318000" y="3513138"/>
            <a:ext cx="13350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</a:rPr>
              <a:t>Reduce pollution</a:t>
            </a:r>
          </a:p>
        </p:txBody>
      </p:sp>
      <p:sp>
        <p:nvSpPr>
          <p:cNvPr id="8210" name="TextBox 20"/>
          <p:cNvSpPr txBox="1">
            <a:spLocks noChangeArrowheads="1"/>
          </p:cNvSpPr>
          <p:nvPr/>
        </p:nvSpPr>
        <p:spPr bwMode="auto">
          <a:xfrm>
            <a:off x="4421188" y="4640264"/>
            <a:ext cx="12684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Reduce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invasive spp.</a:t>
            </a:r>
          </a:p>
        </p:txBody>
      </p:sp>
      <p:sp>
        <p:nvSpPr>
          <p:cNvPr id="8211" name="TextBox 21"/>
          <p:cNvSpPr txBox="1">
            <a:spLocks noChangeArrowheads="1"/>
          </p:cNvSpPr>
          <p:nvPr/>
        </p:nvSpPr>
        <p:spPr bwMode="auto">
          <a:xfrm>
            <a:off x="4362450" y="5665788"/>
            <a:ext cx="12906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Minimize reef loss</a:t>
            </a:r>
          </a:p>
        </p:txBody>
      </p:sp>
      <p:sp>
        <p:nvSpPr>
          <p:cNvPr id="8212" name="TextBox 22"/>
          <p:cNvSpPr txBox="1">
            <a:spLocks noChangeArrowheads="1"/>
          </p:cNvSpPr>
          <p:nvPr/>
        </p:nvSpPr>
        <p:spPr bwMode="auto">
          <a:xfrm>
            <a:off x="6583364" y="1287463"/>
            <a:ext cx="13350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Protected areas</a:t>
            </a:r>
          </a:p>
        </p:txBody>
      </p:sp>
      <p:sp>
        <p:nvSpPr>
          <p:cNvPr id="8213" name="TextBox 23"/>
          <p:cNvSpPr txBox="1">
            <a:spLocks noChangeArrowheads="1"/>
          </p:cNvSpPr>
          <p:nvPr/>
        </p:nvSpPr>
        <p:spPr bwMode="auto">
          <a:xfrm>
            <a:off x="6630989" y="2108201"/>
            <a:ext cx="13350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Prevent extinctions</a:t>
            </a:r>
          </a:p>
        </p:txBody>
      </p:sp>
      <p:sp>
        <p:nvSpPr>
          <p:cNvPr id="8214" name="TextBox 24"/>
          <p:cNvSpPr txBox="1">
            <a:spLocks noChangeArrowheads="1"/>
          </p:cNvSpPr>
          <p:nvPr/>
        </p:nvSpPr>
        <p:spPr bwMode="auto">
          <a:xfrm>
            <a:off x="6642100" y="2925763"/>
            <a:ext cx="13350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Conserve gene pool</a:t>
            </a:r>
          </a:p>
        </p:txBody>
      </p:sp>
      <p:sp>
        <p:nvSpPr>
          <p:cNvPr id="8215" name="TextBox 25"/>
          <p:cNvSpPr txBox="1">
            <a:spLocks noChangeArrowheads="1"/>
          </p:cNvSpPr>
          <p:nvPr/>
        </p:nvSpPr>
        <p:spPr bwMode="auto">
          <a:xfrm>
            <a:off x="6640514" y="4718051"/>
            <a:ext cx="13350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Restore ecosystems</a:t>
            </a:r>
          </a:p>
        </p:txBody>
      </p:sp>
      <p:sp>
        <p:nvSpPr>
          <p:cNvPr id="8216" name="TextBox 26"/>
          <p:cNvSpPr txBox="1">
            <a:spLocks noChangeArrowheads="1"/>
          </p:cNvSpPr>
          <p:nvPr/>
        </p:nvSpPr>
        <p:spPr bwMode="auto">
          <a:xfrm>
            <a:off x="6665914" y="5732463"/>
            <a:ext cx="13350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Enhance resilience</a:t>
            </a:r>
          </a:p>
        </p:txBody>
      </p:sp>
      <p:sp>
        <p:nvSpPr>
          <p:cNvPr id="8217" name="TextBox 27"/>
          <p:cNvSpPr txBox="1">
            <a:spLocks noChangeArrowheads="1"/>
          </p:cNvSpPr>
          <p:nvPr/>
        </p:nvSpPr>
        <p:spPr bwMode="auto">
          <a:xfrm>
            <a:off x="8915401" y="1338264"/>
            <a:ext cx="13366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Implement Nagoya Prot.</a:t>
            </a:r>
          </a:p>
        </p:txBody>
      </p:sp>
      <p:sp>
        <p:nvSpPr>
          <p:cNvPr id="8218" name="TextBox 28"/>
          <p:cNvSpPr txBox="1">
            <a:spLocks noChangeArrowheads="1"/>
          </p:cNvSpPr>
          <p:nvPr/>
        </p:nvSpPr>
        <p:spPr bwMode="auto">
          <a:xfrm>
            <a:off x="8959850" y="3081338"/>
            <a:ext cx="13350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Revise NBSAPs</a:t>
            </a:r>
          </a:p>
        </p:txBody>
      </p:sp>
      <p:sp>
        <p:nvSpPr>
          <p:cNvPr id="8219" name="TextBox 29"/>
          <p:cNvSpPr txBox="1">
            <a:spLocks noChangeArrowheads="1"/>
          </p:cNvSpPr>
          <p:nvPr/>
        </p:nvSpPr>
        <p:spPr bwMode="auto">
          <a:xfrm>
            <a:off x="8913814" y="3919538"/>
            <a:ext cx="13366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Respect and  conserve TK</a:t>
            </a:r>
          </a:p>
        </p:txBody>
      </p:sp>
      <p:sp>
        <p:nvSpPr>
          <p:cNvPr id="8220" name="TextBox 30"/>
          <p:cNvSpPr txBox="1">
            <a:spLocks noChangeArrowheads="1"/>
          </p:cNvSpPr>
          <p:nvPr/>
        </p:nvSpPr>
        <p:spPr bwMode="auto">
          <a:xfrm>
            <a:off x="8961439" y="4740276"/>
            <a:ext cx="13366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Improve knowledge</a:t>
            </a:r>
          </a:p>
        </p:txBody>
      </p:sp>
      <p:sp>
        <p:nvSpPr>
          <p:cNvPr id="8221" name="TextBox 31"/>
          <p:cNvSpPr txBox="1">
            <a:spLocks noChangeArrowheads="1"/>
          </p:cNvSpPr>
          <p:nvPr/>
        </p:nvSpPr>
        <p:spPr bwMode="auto">
          <a:xfrm>
            <a:off x="8974139" y="5683251"/>
            <a:ext cx="13350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Mobilize resources</a:t>
            </a:r>
          </a:p>
        </p:txBody>
      </p:sp>
      <p:pic>
        <p:nvPicPr>
          <p:cNvPr id="8222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950" y="4637088"/>
            <a:ext cx="585788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23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650" y="5665788"/>
            <a:ext cx="585788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24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25" y="1308100"/>
            <a:ext cx="592138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25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838" y="2135189"/>
            <a:ext cx="620712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26" name="Picture 1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700" y="3009900"/>
            <a:ext cx="577850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27" name="Picture 1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1" y="4768851"/>
            <a:ext cx="600075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29" name="Picture 1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25" y="5737225"/>
            <a:ext cx="585788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30" name="Picture 1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9450" y="1338263"/>
            <a:ext cx="585788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31" name="Picture 1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025" y="3111500"/>
            <a:ext cx="585788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32" name="Picture 19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313" y="4006850"/>
            <a:ext cx="5715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33" name="Picture 20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0414" y="4854576"/>
            <a:ext cx="593725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34" name="Picture 21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5757863"/>
            <a:ext cx="5778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1800227" y="498475"/>
            <a:ext cx="3963987" cy="61468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5830888" y="711200"/>
            <a:ext cx="2170112" cy="3181350"/>
          </a:xfrm>
          <a:prstGeom prst="roundRect">
            <a:avLst/>
          </a:prstGeom>
          <a:solidFill>
            <a:schemeClr val="accent2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5845381" y="3909219"/>
            <a:ext cx="2168525" cy="2824163"/>
          </a:xfrm>
          <a:prstGeom prst="roundRect">
            <a:avLst/>
          </a:prstGeom>
          <a:solidFill>
            <a:schemeClr val="accent6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8107363" y="703263"/>
            <a:ext cx="2335212" cy="1573212"/>
          </a:xfrm>
          <a:prstGeom prst="roundRect">
            <a:avLst/>
          </a:prstGeom>
          <a:solidFill>
            <a:srgbClr val="FFFF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8107363" y="2390775"/>
            <a:ext cx="2335212" cy="4440238"/>
          </a:xfrm>
          <a:prstGeom prst="roundRect">
            <a:avLst/>
          </a:prstGeom>
          <a:solidFill>
            <a:srgbClr val="7030A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240" name="TextBox 47"/>
          <p:cNvSpPr txBox="1">
            <a:spLocks noChangeArrowheads="1"/>
          </p:cNvSpPr>
          <p:nvPr/>
        </p:nvSpPr>
        <p:spPr bwMode="auto">
          <a:xfrm>
            <a:off x="1847850" y="749300"/>
            <a:ext cx="3841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</a:rPr>
              <a:t>Biodiversity mainstreaming</a:t>
            </a:r>
          </a:p>
        </p:txBody>
      </p:sp>
      <p:sp>
        <p:nvSpPr>
          <p:cNvPr id="8241" name="TextBox 48"/>
          <p:cNvSpPr txBox="1">
            <a:spLocks noChangeArrowheads="1"/>
          </p:cNvSpPr>
          <p:nvPr/>
        </p:nvSpPr>
        <p:spPr bwMode="auto">
          <a:xfrm>
            <a:off x="5830888" y="704850"/>
            <a:ext cx="21701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Protection</a:t>
            </a:r>
          </a:p>
        </p:txBody>
      </p:sp>
      <p:sp>
        <p:nvSpPr>
          <p:cNvPr id="8242" name="TextBox 49"/>
          <p:cNvSpPr txBox="1">
            <a:spLocks noChangeArrowheads="1"/>
          </p:cNvSpPr>
          <p:nvPr/>
        </p:nvSpPr>
        <p:spPr bwMode="auto">
          <a:xfrm>
            <a:off x="5865813" y="4033839"/>
            <a:ext cx="21701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Restoration</a:t>
            </a:r>
          </a:p>
        </p:txBody>
      </p:sp>
      <p:sp>
        <p:nvSpPr>
          <p:cNvPr id="8243" name="TextBox 50"/>
          <p:cNvSpPr txBox="1">
            <a:spLocks noChangeArrowheads="1"/>
          </p:cNvSpPr>
          <p:nvPr/>
        </p:nvSpPr>
        <p:spPr bwMode="auto">
          <a:xfrm>
            <a:off x="8186739" y="715964"/>
            <a:ext cx="2168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ABS</a:t>
            </a:r>
          </a:p>
        </p:txBody>
      </p:sp>
      <p:sp>
        <p:nvSpPr>
          <p:cNvPr id="8244" name="TextBox 51"/>
          <p:cNvSpPr txBox="1">
            <a:spLocks noChangeArrowheads="1"/>
          </p:cNvSpPr>
          <p:nvPr/>
        </p:nvSpPr>
        <p:spPr bwMode="auto">
          <a:xfrm>
            <a:off x="8164514" y="2436813"/>
            <a:ext cx="21685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Enabling</a:t>
            </a:r>
          </a:p>
        </p:txBody>
      </p:sp>
    </p:spTree>
    <p:extLst>
      <p:ext uri="{BB962C8B-B14F-4D97-AF65-F5344CB8AC3E}">
        <p14:creationId xmlns:p14="http://schemas.microsoft.com/office/powerpoint/2010/main" val="173238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12545" y="152400"/>
            <a:ext cx="8229600" cy="457200"/>
          </a:xfrm>
          <a:solidFill>
            <a:srgbClr val="78A20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GEF-6 Biodiversity Strategy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7772401" y="4546523"/>
            <a:ext cx="2745459" cy="772886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10. Integration of biodiversity and ecosystem services into development and finance planning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912545" y="685800"/>
            <a:ext cx="8246068" cy="9144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</a:rPr>
              <a:t>Goal: To maintain globally significant biodiversity and the ecosystem goods and services that it provides to society</a:t>
            </a:r>
          </a:p>
        </p:txBody>
      </p:sp>
      <p:sp>
        <p:nvSpPr>
          <p:cNvPr id="14" name="Up Arrow 13"/>
          <p:cNvSpPr/>
          <p:nvPr/>
        </p:nvSpPr>
        <p:spPr>
          <a:xfrm>
            <a:off x="2156554" y="3060154"/>
            <a:ext cx="1002105" cy="292006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4330376" y="3060155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8542807" y="3086552"/>
            <a:ext cx="958082" cy="287015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706612" y="1737556"/>
            <a:ext cx="2027188" cy="1214251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prstClr val="white"/>
                </a:solidFill>
              </a:rPr>
              <a:t>BD1:  Improve Sustainability of Protected Area Systems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3886200" y="1737556"/>
            <a:ext cx="1752600" cy="1214251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prstClr val="white"/>
                </a:solidFill>
              </a:rPr>
              <a:t>BD 2: Reduce Threats to Globally Significant  Biodiversity 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7772400" y="1737554"/>
            <a:ext cx="2752580" cy="1214251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prstClr val="white"/>
                </a:solidFill>
              </a:rPr>
              <a:t>BD4: Mainstream Biodiversity Conservation and Sustainable Use into Production Landscapes/ Seascapes and Sectors 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1706612" y="3545395"/>
            <a:ext cx="2027188" cy="1265556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1. Improving financial sustainability and effective management of the national ecological infrastructure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1706612" y="4953000"/>
            <a:ext cx="2027188" cy="12954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2 . Nature’s Last Stand: Expanding the reach of the global protected area estate.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3886200" y="3546107"/>
            <a:ext cx="1752600" cy="78270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3. Preventing the extinction of known threatened species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7772401" y="3546725"/>
            <a:ext cx="2763527" cy="78208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9. Managing the human-biodiversity interface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3901155" y="4419601"/>
            <a:ext cx="1752600" cy="78270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4. Prevention, control, and management of invasive alien species. 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3886200" y="5354704"/>
            <a:ext cx="1752600" cy="78270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5. Implementing the Cartagena Protocol of Biosafety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5829082" y="1747526"/>
            <a:ext cx="1752600" cy="1214251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prstClr val="white"/>
                </a:solidFill>
              </a:rPr>
              <a:t>BD 3: Sustainably Use Biodiversity 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5812347" y="3545396"/>
            <a:ext cx="1786071" cy="78270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6. Ridge to Reef+: Maintaining integrity and function of globally significant coral reefs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5845817" y="4501150"/>
            <a:ext cx="1752600" cy="78270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7. Securing Agriculture’s Future:  Sustainable use of plant and animal genetic resources.</a:t>
            </a:r>
          </a:p>
        </p:txBody>
      </p:sp>
      <p:sp>
        <p:nvSpPr>
          <p:cNvPr id="35" name="Rounded Rectangle 34"/>
          <p:cNvSpPr/>
          <p:nvPr/>
        </p:nvSpPr>
        <p:spPr>
          <a:xfrm>
            <a:off x="5845817" y="5416313"/>
            <a:ext cx="1752600" cy="78270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8. Implementing the Nagoya Protocol on Access and Benefit Sharing. </a:t>
            </a:r>
          </a:p>
        </p:txBody>
      </p:sp>
      <p:sp>
        <p:nvSpPr>
          <p:cNvPr id="36" name="Up Arrow 35"/>
          <p:cNvSpPr/>
          <p:nvPr/>
        </p:nvSpPr>
        <p:spPr>
          <a:xfrm>
            <a:off x="6222248" y="3098291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54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pPr lvl="0">
              <a:lnSpc>
                <a:spcPct val="80000"/>
              </a:lnSpc>
              <a:defRPr/>
            </a:pPr>
            <a:r>
              <a:rPr lang="en-US" b="1" dirty="0">
                <a:solidFill>
                  <a:prstClr val="black"/>
                </a:solidFill>
                <a:latin typeface="Andes" panose="02000000000000000000" pitchFamily="50" charset="0"/>
                <a:cs typeface="Times New Roman" pitchFamily="18" charset="0"/>
              </a:rPr>
              <a:t>GEF Expanded Constituency Workshop</a:t>
            </a:r>
            <a:endParaRPr lang="en-US" b="1" dirty="0">
              <a:solidFill>
                <a:srgbClr val="00642D"/>
              </a:solidFill>
              <a:latin typeface="Andes" panose="02000000000000000000" pitchFamily="50" charset="0"/>
              <a:cs typeface="Times New Roman" panose="02020603050405020304" pitchFamily="18" charset="0"/>
            </a:endParaRPr>
          </a:p>
          <a:p>
            <a:pPr lvl="0">
              <a:lnSpc>
                <a:spcPct val="80000"/>
              </a:lnSpc>
              <a:defRPr/>
            </a:pPr>
            <a:endParaRPr lang="en-US" b="1" dirty="0">
              <a:solidFill>
                <a:prstClr val="black"/>
              </a:solidFill>
              <a:latin typeface="Andes" panose="02000000000000000000" pitchFamily="50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b="1" dirty="0">
                <a:solidFill>
                  <a:schemeClr val="tx1"/>
                </a:solidFill>
                <a:latin typeface="Andes" panose="02000000000000000000" pitchFamily="50" charset="0"/>
                <a:cs typeface="Times New Roman" panose="02020603050405020304" pitchFamily="18" charset="0"/>
              </a:rPr>
              <a:t>Managua, Nicaragua</a:t>
            </a:r>
            <a:endParaRPr lang="en-US" dirty="0">
              <a:solidFill>
                <a:schemeClr val="tx1"/>
              </a:solidFill>
              <a:latin typeface="Andes" panose="02000000000000000000" pitchFamily="50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dirty="0">
                <a:solidFill>
                  <a:schemeClr val="tx1"/>
                </a:solidFill>
                <a:latin typeface="Andes" panose="02000000000000000000" pitchFamily="50" charset="0"/>
                <a:cs typeface="Times New Roman" pitchFamily="18" charset="0"/>
              </a:rPr>
              <a:t>March 3-4, 2015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GEF 6 Programming</a:t>
            </a:r>
            <a:br>
              <a:rPr lang="en-US" dirty="0" smtClean="0"/>
            </a:br>
            <a:r>
              <a:rPr lang="en-US" dirty="0" smtClean="0"/>
              <a:t>Land Degradation Strategy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31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12545" y="152400"/>
            <a:ext cx="8229600" cy="457200"/>
          </a:xfrm>
          <a:solidFill>
            <a:srgbClr val="66330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GEF-6 LD Strategy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912545" y="685800"/>
            <a:ext cx="8246068" cy="914400"/>
          </a:xfrm>
          <a:prstGeom prst="roundRect">
            <a:avLst/>
          </a:prstGeom>
          <a:solidFill>
            <a:srgbClr val="CC9900"/>
          </a:solidFill>
          <a:ln w="3810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</a:rPr>
              <a:t>Goal: To arrest or reverse land degradation (desertification and deforestation) </a:t>
            </a:r>
          </a:p>
        </p:txBody>
      </p:sp>
      <p:sp>
        <p:nvSpPr>
          <p:cNvPr id="14" name="Up Arrow 13"/>
          <p:cNvSpPr/>
          <p:nvPr/>
        </p:nvSpPr>
        <p:spPr>
          <a:xfrm>
            <a:off x="2219154" y="3088000"/>
            <a:ext cx="1002105" cy="292006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4330376" y="3060155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8542807" y="3086552"/>
            <a:ext cx="958082" cy="287015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706612" y="1737556"/>
            <a:ext cx="2027188" cy="1214251"/>
          </a:xfrm>
          <a:prstGeom prst="roundRect">
            <a:avLst/>
          </a:prstGeom>
          <a:solidFill>
            <a:srgbClr val="9966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prstClr val="white"/>
                </a:solidFill>
              </a:rPr>
              <a:t>LD 1: Agriculture and Rangeland Systems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3962400" y="1747526"/>
            <a:ext cx="1752600" cy="1214251"/>
          </a:xfrm>
          <a:prstGeom prst="roundRect">
            <a:avLst/>
          </a:prstGeom>
          <a:solidFill>
            <a:srgbClr val="9966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prstClr val="white"/>
                </a:solidFill>
              </a:rPr>
              <a:t>LD 2: Forest Landscapes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8229600" y="1737554"/>
            <a:ext cx="2295380" cy="1214251"/>
          </a:xfrm>
          <a:prstGeom prst="roundRect">
            <a:avLst/>
          </a:prstGeom>
          <a:solidFill>
            <a:srgbClr val="9966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prstClr val="white"/>
                </a:solidFill>
              </a:rPr>
              <a:t>LD 4: Institutional and Policy Frameworks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1706612" y="3545395"/>
            <a:ext cx="2027188" cy="1265556"/>
          </a:xfrm>
          <a:prstGeom prst="roundRect">
            <a:avLst/>
          </a:prstGeom>
          <a:solidFill>
            <a:srgbClr val="CC9900"/>
          </a:solidFill>
          <a:ln w="190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1. Agro-ecological Intensification – efficient use of natural capital (land, soil, water, and vegetation) in crop and livestock production systems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1706612" y="4953000"/>
            <a:ext cx="2027188" cy="1295400"/>
          </a:xfrm>
          <a:prstGeom prst="roundRect">
            <a:avLst/>
          </a:prstGeom>
          <a:solidFill>
            <a:srgbClr val="CC9900"/>
          </a:solidFill>
          <a:ln w="190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2. SLM in Climate-Smart Agriculture – innovative practices for increasing vegetative cover and soil organic carbon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3962400" y="3546106"/>
            <a:ext cx="1752600" cy="1386860"/>
          </a:xfrm>
          <a:prstGeom prst="roundRect">
            <a:avLst/>
          </a:prstGeom>
          <a:solidFill>
            <a:srgbClr val="CC9900"/>
          </a:solidFill>
          <a:ln w="190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3. Landscape Management and Restoration – community and livelihood-based options for increasing forest and tree cover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8229601" y="3546725"/>
            <a:ext cx="2306327" cy="949075"/>
          </a:xfrm>
          <a:prstGeom prst="roundRect">
            <a:avLst/>
          </a:prstGeom>
          <a:solidFill>
            <a:srgbClr val="CC9900"/>
          </a:solidFill>
          <a:ln w="190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5. Mainstreaming SLM in Development – influencing institutions, policies, and governance frameworks for SLM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6067764" y="1747526"/>
            <a:ext cx="1752600" cy="1214251"/>
          </a:xfrm>
          <a:prstGeom prst="roundRect">
            <a:avLst/>
          </a:prstGeom>
          <a:solidFill>
            <a:srgbClr val="9966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prstClr val="white"/>
                </a:solidFill>
              </a:rPr>
              <a:t>LD 3: Integrated Landscapes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6034294" y="3545396"/>
            <a:ext cx="1786071" cy="1387571"/>
          </a:xfrm>
          <a:prstGeom prst="roundRect">
            <a:avLst/>
          </a:prstGeom>
          <a:solidFill>
            <a:srgbClr val="CC9900"/>
          </a:solidFill>
          <a:ln w="190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4. Scaling-up SLM – moving appropriate interventions to scale for crop and rangeland productivity</a:t>
            </a:r>
          </a:p>
        </p:txBody>
      </p:sp>
      <p:sp>
        <p:nvSpPr>
          <p:cNvPr id="36" name="Up Arrow 35"/>
          <p:cNvSpPr/>
          <p:nvPr/>
        </p:nvSpPr>
        <p:spPr>
          <a:xfrm>
            <a:off x="6460931" y="3088001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6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124200"/>
            <a:ext cx="10972800" cy="1143000"/>
          </a:xfrm>
        </p:spPr>
        <p:txBody>
          <a:bodyPr/>
          <a:lstStyle/>
          <a:p>
            <a:r>
              <a:rPr lang="en-US" dirty="0" smtClean="0"/>
              <a:t>GEF 6 Programming</a:t>
            </a:r>
            <a:br>
              <a:rPr lang="en-US" dirty="0" smtClean="0"/>
            </a:br>
            <a:r>
              <a:rPr lang="en-US" dirty="0" smtClean="0"/>
              <a:t>Sustainable Forests Management Strategy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12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ounded Rectangle 39"/>
          <p:cNvSpPr/>
          <p:nvPr/>
        </p:nvSpPr>
        <p:spPr>
          <a:xfrm>
            <a:off x="2133600" y="5105400"/>
            <a:ext cx="8153400" cy="762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2209800"/>
            <a:ext cx="205740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How The Incentive Mechanism Works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886200" y="2286001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Investments from 2+ FAs seeking multiple benefits from managing forests sustainably 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7467600" y="2286000"/>
            <a:ext cx="1295400" cy="1295400"/>
            <a:chOff x="5943600" y="3276600"/>
            <a:chExt cx="1295400" cy="1295400"/>
          </a:xfrm>
        </p:grpSpPr>
        <p:sp>
          <p:nvSpPr>
            <p:cNvPr id="50" name="Right Arrow 49"/>
            <p:cNvSpPr/>
            <p:nvPr/>
          </p:nvSpPr>
          <p:spPr>
            <a:xfrm rot="10800000" flipV="1">
              <a:off x="5943600" y="3276600"/>
              <a:ext cx="1295400" cy="1295400"/>
            </a:xfrm>
            <a:prstGeom prst="right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096000" y="3581400"/>
              <a:ext cx="1143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accent4">
                      <a:lumMod val="75000"/>
                    </a:schemeClr>
                  </a:solidFill>
                </a:rPr>
                <a:t>Incentive funds released in ratio of 2:1 of FA investment</a:t>
              </a:r>
            </a:p>
          </p:txBody>
        </p:sp>
      </p:grpSp>
      <p:pic>
        <p:nvPicPr>
          <p:cNvPr id="1042" name="Picture 18" descr="C:\Users\wb381992\AppData\Local\Microsoft\Windows\Temporary Internet Files\Content.IE5\4CE20609\MC90043980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365416">
            <a:off x="3933798" y="1038199"/>
            <a:ext cx="1590558" cy="1590558"/>
          </a:xfrm>
          <a:prstGeom prst="rect">
            <a:avLst/>
          </a:prstGeom>
          <a:noFill/>
          <a:scene3d>
            <a:camera prst="orthographicFront"/>
            <a:lightRig rig="threePt" dir="t">
              <a:rot lat="0" lon="0" rev="10800000"/>
            </a:lightRig>
          </a:scene3d>
        </p:spPr>
      </p:pic>
      <p:pic>
        <p:nvPicPr>
          <p:cNvPr id="49" name="Picture 18" descr="C:\Users\wb381992\AppData\Local\Microsoft\Windows\Temporary Internet Files\Content.IE5\4CE20609\MC90043980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4038600" y="3352800"/>
            <a:ext cx="1590558" cy="1590558"/>
          </a:xfrm>
          <a:prstGeom prst="rect">
            <a:avLst/>
          </a:prstGeom>
          <a:noFill/>
          <a:scene3d>
            <a:camera prst="orthographicFront">
              <a:rot lat="10800000" lon="0" rev="0"/>
            </a:camera>
            <a:lightRig rig="threePt" dir="t"/>
          </a:scene3d>
        </p:spPr>
      </p:pic>
      <p:grpSp>
        <p:nvGrpSpPr>
          <p:cNvPr id="26" name="Group 25"/>
          <p:cNvGrpSpPr/>
          <p:nvPr/>
        </p:nvGrpSpPr>
        <p:grpSpPr>
          <a:xfrm>
            <a:off x="2057400" y="1447800"/>
            <a:ext cx="1752600" cy="3352800"/>
            <a:chOff x="533400" y="2362200"/>
            <a:chExt cx="1752600" cy="3352800"/>
          </a:xfrm>
        </p:grpSpPr>
        <p:grpSp>
          <p:nvGrpSpPr>
            <p:cNvPr id="3" name="Group 28"/>
            <p:cNvGrpSpPr/>
            <p:nvPr/>
          </p:nvGrpSpPr>
          <p:grpSpPr>
            <a:xfrm>
              <a:off x="533400" y="2362200"/>
              <a:ext cx="1752600" cy="3352800"/>
              <a:chOff x="533400" y="1600200"/>
              <a:chExt cx="1752600" cy="3657600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609600" y="1600200"/>
                <a:ext cx="1676400" cy="3657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33400" y="1600200"/>
                <a:ext cx="14847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</a:rPr>
                  <a:t>STAR Resources</a:t>
                </a:r>
              </a:p>
            </p:txBody>
          </p:sp>
        </p:grpSp>
        <p:pic>
          <p:nvPicPr>
            <p:cNvPr id="33" name="Picture 2" descr="Ogiek, Kenya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90600" y="3810000"/>
              <a:ext cx="990600" cy="691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1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990600" y="4800600"/>
              <a:ext cx="990600" cy="573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40" descr="threatenedtrochetiopsis_ebenus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990600" y="2895600"/>
              <a:ext cx="9906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TextBox 35"/>
            <p:cNvSpPr txBox="1"/>
            <p:nvPr/>
          </p:nvSpPr>
          <p:spPr>
            <a:xfrm>
              <a:off x="990600" y="3200400"/>
              <a:ext cx="4235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BD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990600" y="4191000"/>
              <a:ext cx="40267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CC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90600" y="5029200"/>
              <a:ext cx="3978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LD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133600" y="5105400"/>
            <a:ext cx="527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e.g.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819400" y="5105400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BD $2,000,000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819400" y="5486400"/>
            <a:ext cx="1529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LD $1,000,000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590800" y="52578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458201" y="5257800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SFM $1,500,000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638801" y="5105401"/>
            <a:ext cx="1723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Total Project $4,500,000</a:t>
            </a:r>
          </a:p>
        </p:txBody>
      </p:sp>
      <p:sp>
        <p:nvSpPr>
          <p:cNvPr id="44" name="Right Arrow 43"/>
          <p:cNvSpPr/>
          <p:nvPr/>
        </p:nvSpPr>
        <p:spPr>
          <a:xfrm>
            <a:off x="4495800" y="5257800"/>
            <a:ext cx="978408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ight Arrow 45"/>
          <p:cNvSpPr/>
          <p:nvPr/>
        </p:nvSpPr>
        <p:spPr>
          <a:xfrm rot="10800000">
            <a:off x="7315200" y="5257800"/>
            <a:ext cx="978408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28"/>
          <p:cNvGrpSpPr/>
          <p:nvPr/>
        </p:nvGrpSpPr>
        <p:grpSpPr>
          <a:xfrm>
            <a:off x="8861618" y="2315661"/>
            <a:ext cx="1676400" cy="1159878"/>
            <a:chOff x="632018" y="1986105"/>
            <a:chExt cx="1676400" cy="2651149"/>
          </a:xfrm>
        </p:grpSpPr>
        <p:sp>
          <p:nvSpPr>
            <p:cNvPr id="57" name="Rectangle 56"/>
            <p:cNvSpPr/>
            <p:nvPr/>
          </p:nvSpPr>
          <p:spPr>
            <a:xfrm>
              <a:off x="632018" y="1986105"/>
              <a:ext cx="1676400" cy="265114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21832" y="2666304"/>
              <a:ext cx="1425382" cy="1336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GEF-6 SFM Incentive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1374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1417</Words>
  <Application>Microsoft Office PowerPoint</Application>
  <PresentationFormat>Widescreen</PresentationFormat>
  <Paragraphs>173</Paragraphs>
  <Slides>16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ＭＳ Ｐゴシック</vt:lpstr>
      <vt:lpstr>Andes</vt:lpstr>
      <vt:lpstr>Arial</vt:lpstr>
      <vt:lpstr>Calibri</vt:lpstr>
      <vt:lpstr>Times New Roman</vt:lpstr>
      <vt:lpstr>Wingdings</vt:lpstr>
      <vt:lpstr>1_Office Theme</vt:lpstr>
      <vt:lpstr>2_Office Theme</vt:lpstr>
      <vt:lpstr>4_Office Theme</vt:lpstr>
      <vt:lpstr>AcroExch.Document.7</vt:lpstr>
      <vt:lpstr>GEF 6 Biodiversity Strategy</vt:lpstr>
      <vt:lpstr>CBD Strategic Plan for Biodiversity, 2011-2020</vt:lpstr>
      <vt:lpstr>PowerPoint Presentation</vt:lpstr>
      <vt:lpstr>PowerPoint Presentation</vt:lpstr>
      <vt:lpstr>GEF-6 Biodiversity Strategy</vt:lpstr>
      <vt:lpstr>GEF 6 Programming Land Degradation Strategy </vt:lpstr>
      <vt:lpstr>GEF-6 LD Strategy</vt:lpstr>
      <vt:lpstr>GEF 6 Programming Sustainable Forests Management Strategy </vt:lpstr>
      <vt:lpstr>How The Incentive Mechanism Works</vt:lpstr>
      <vt:lpstr>Sustainable Forest Management GEF-6 Strategy</vt:lpstr>
      <vt:lpstr>GEF 6 Programming International Waters</vt:lpstr>
      <vt:lpstr>International Waters Focal Area</vt:lpstr>
      <vt:lpstr>PowerPoint Presentation</vt:lpstr>
      <vt:lpstr>GEF 6 - IW Strategy</vt:lpstr>
      <vt:lpstr>TDA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GEF 6 Programming Strategic Plan for Biodiversity, 2011-2020</dc:title>
  <dc:creator>Susan W. Matindi Waithaka</dc:creator>
  <cp:lastModifiedBy>Nicolas Alejandro Marquez Pizzanelli</cp:lastModifiedBy>
  <cp:revision>4</cp:revision>
  <dcterms:created xsi:type="dcterms:W3CDTF">2015-02-05T21:56:01Z</dcterms:created>
  <dcterms:modified xsi:type="dcterms:W3CDTF">2015-03-01T03:10:59Z</dcterms:modified>
</cp:coreProperties>
</file>