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8" r:id="rId2"/>
  </p:sldMasterIdLst>
  <p:notesMasterIdLst>
    <p:notesMasterId r:id="rId8"/>
  </p:notesMasterIdLst>
  <p:handoutMasterIdLst>
    <p:handoutMasterId r:id="rId9"/>
  </p:handoutMasterIdLst>
  <p:sldIdLst>
    <p:sldId id="391" r:id="rId3"/>
    <p:sldId id="355" r:id="rId4"/>
    <p:sldId id="361" r:id="rId5"/>
    <p:sldId id="390" r:id="rId6"/>
    <p:sldId id="291" r:id="rId7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22" y="-120"/>
      </p:cViewPr>
      <p:guideLst>
        <p:guide orient="horz" pos="2928"/>
        <p:guide pos="216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FF836CFD-8DE8-470C-A735-997DF95D3C39}" type="datetimeFigureOut">
              <a:rPr lang="en-US" smtClean="0"/>
              <a:t>2/5/2015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FC7F3A7D-9338-4D2E-A5FF-179488749F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1449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8808B34E-CA6F-41EE-8845-BA507C05173A}" type="datetimeFigureOut">
              <a:rPr lang="en-US" smtClean="0"/>
              <a:t>2/5/2015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0087241D-FC74-4E30-9F37-A81AA90635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327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5981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3799">
              <a:defRPr/>
            </a:pPr>
            <a:r>
              <a:rPr lang="en-US" b="1" dirty="0" smtClean="0"/>
              <a:t>GEF 6 IW Strategy</a:t>
            </a:r>
          </a:p>
          <a:p>
            <a:pPr defTabSz="923799">
              <a:defRPr/>
            </a:pP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DE94-C609-4103-AF43-614665D210E3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10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/>
          </p:cNvGrpSpPr>
          <p:nvPr userDrawn="1"/>
        </p:nvGrpSpPr>
        <p:grpSpPr bwMode="auto">
          <a:xfrm>
            <a:off x="0" y="76200"/>
            <a:ext cx="9144000" cy="1247775"/>
            <a:chOff x="0" y="152400"/>
            <a:chExt cx="9144000" cy="1248156"/>
          </a:xfrm>
        </p:grpSpPr>
        <p:pic>
          <p:nvPicPr>
            <p:cNvPr id="5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6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152400"/>
              <a:ext cx="9144000" cy="1248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35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 txBox="1">
            <a:spLocks/>
          </p:cNvSpPr>
          <p:nvPr/>
        </p:nvSpPr>
        <p:spPr>
          <a:xfrm>
            <a:off x="685800" y="38100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spcAft>
                <a:spcPct val="0"/>
              </a:spcAft>
            </a:pPr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spcAft>
                <a:spcPct val="0"/>
              </a:spcAft>
            </a:pPr>
            <a:r>
              <a:rPr lang="en-US" sz="4800" dirty="0" smtClean="0">
                <a:solidFill>
                  <a:srgbClr val="00642D"/>
                </a:solidFill>
              </a:rPr>
              <a:t>Thank you for your attention</a:t>
            </a:r>
          </a:p>
        </p:txBody>
      </p:sp>
      <p:pic>
        <p:nvPicPr>
          <p:cNvPr id="9" name="Picture 8" descr="GEF-PPT-B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890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394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705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462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434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76200"/>
            <a:ext cx="9144000" cy="1248156"/>
            <a:chOff x="0" y="152400"/>
            <a:chExt cx="9144000" cy="1248156"/>
          </a:xfrm>
        </p:grpSpPr>
        <p:pic>
          <p:nvPicPr>
            <p:cNvPr id="6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7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152400"/>
              <a:ext cx="9144000" cy="12481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80166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214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387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0469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4" descr="GEF-PPT-BG.pn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5610225"/>
            <a:ext cx="91440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83713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5" name="Picture 4" descr="GEF-PPT-BG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881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642D"/>
                </a:solidFill>
                <a:latin typeface="+mn-lt"/>
              </a:rPr>
              <a:t>GEF-6 Programming</a:t>
            </a:r>
            <a:br>
              <a:rPr lang="en-US" dirty="0">
                <a:solidFill>
                  <a:srgbClr val="00642D"/>
                </a:solidFill>
                <a:latin typeface="+mn-lt"/>
              </a:rPr>
            </a:br>
            <a:r>
              <a:rPr lang="en-US" dirty="0" smtClean="0">
                <a:solidFill>
                  <a:srgbClr val="00642D"/>
                </a:solidFill>
                <a:latin typeface="+mn-lt"/>
              </a:rPr>
              <a:t>Chemical and Waste</a:t>
            </a:r>
            <a:br>
              <a:rPr lang="en-US" dirty="0" smtClean="0">
                <a:solidFill>
                  <a:srgbClr val="00642D"/>
                </a:solidFill>
                <a:latin typeface="+mn-lt"/>
              </a:rPr>
            </a:br>
            <a:endParaRPr lang="en-US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81400"/>
            <a:ext cx="6400800" cy="281940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US" b="1" dirty="0" smtClean="0">
                <a:solidFill>
                  <a:schemeClr val="tx1"/>
                </a:solidFill>
                <a:latin typeface="Andes" panose="02000000000000000000" pitchFamily="50" charset="0"/>
                <a:cs typeface="Times New Roman" pitchFamily="18" charset="0"/>
              </a:rPr>
              <a:t>GEF Expanded Constituency Workshop</a:t>
            </a:r>
            <a:endParaRPr lang="en-US" b="1" dirty="0" smtClean="0">
              <a:solidFill>
                <a:srgbClr val="00642D"/>
              </a:solidFill>
              <a:latin typeface="Andes" panose="02000000000000000000" pitchFamily="50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defRPr/>
            </a:pPr>
            <a:endParaRPr lang="en-US" b="1" dirty="0" smtClean="0">
              <a:solidFill>
                <a:schemeClr val="tx1"/>
              </a:solidFill>
              <a:latin typeface="Andes" panose="02000000000000000000" pitchFamily="50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b="1" dirty="0" smtClean="0">
                <a:solidFill>
                  <a:schemeClr val="tx1"/>
                </a:solidFill>
                <a:latin typeface="Andes" panose="02000000000000000000" pitchFamily="50" charset="0"/>
                <a:cs typeface="Times New Roman" panose="02020603050405020304" pitchFamily="18" charset="0"/>
              </a:rPr>
              <a:t>Windhoek, Namibia</a:t>
            </a:r>
            <a:endParaRPr lang="en-US" dirty="0">
              <a:solidFill>
                <a:schemeClr val="tx1"/>
              </a:solidFill>
              <a:latin typeface="Andes" panose="02000000000000000000" pitchFamily="50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dirty="0" smtClean="0">
                <a:solidFill>
                  <a:schemeClr val="tx1"/>
                </a:solidFill>
                <a:latin typeface="Andes" panose="02000000000000000000" pitchFamily="50" charset="0"/>
                <a:cs typeface="Times New Roman" pitchFamily="18" charset="0"/>
              </a:rPr>
              <a:t>February 17-18, 2015</a:t>
            </a:r>
            <a:endParaRPr lang="en-US" dirty="0">
              <a:solidFill>
                <a:schemeClr val="tx1"/>
              </a:solidFill>
              <a:latin typeface="Andes" panose="02000000000000000000" pitchFamily="50" charset="0"/>
              <a:cs typeface="Times New Roman" pitchFamily="18" charset="0"/>
            </a:endParaRPr>
          </a:p>
          <a:p>
            <a:endParaRPr lang="en-US" sz="3200" dirty="0">
              <a:latin typeface="Andes" panose="020000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4870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8545" y="152400"/>
            <a:ext cx="8229600" cy="457200"/>
          </a:xfrm>
          <a:solidFill>
            <a:srgbClr val="7030A0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GEF-6 C&amp;W Strategy</a:t>
            </a:r>
            <a:endParaRPr lang="en-US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37546" y="685799"/>
            <a:ext cx="8612436" cy="990601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chemeClr val="bg1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bg1"/>
                </a:solidFill>
              </a:rPr>
              <a:t>Goal</a:t>
            </a:r>
            <a:r>
              <a:rPr lang="en-US" dirty="0">
                <a:solidFill>
                  <a:schemeClr val="bg1"/>
                </a:solidFill>
              </a:rPr>
              <a:t>: to prevent the exposure of human and the environment to harmful C&amp;W of global importance, including POPs, mercury and ODS, through a significant reduction in the production, use, consumption and emissions/releases of those chemicals and waste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Up Arrow 13"/>
          <p:cNvSpPr/>
          <p:nvPr/>
        </p:nvSpPr>
        <p:spPr>
          <a:xfrm>
            <a:off x="2051647" y="3121931"/>
            <a:ext cx="1002105" cy="292006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7" name="Up Arrow 26"/>
          <p:cNvSpPr/>
          <p:nvPr/>
        </p:nvSpPr>
        <p:spPr>
          <a:xfrm>
            <a:off x="6378959" y="3104587"/>
            <a:ext cx="958082" cy="287015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927929" y="1765931"/>
            <a:ext cx="3505200" cy="1214251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chemeClr val="bg1"/>
                </a:solidFill>
              </a:rPr>
              <a:t>Objective 1: Develop </a:t>
            </a:r>
            <a:r>
              <a:rPr lang="en-US" sz="1600" b="1" dirty="0">
                <a:solidFill>
                  <a:schemeClr val="bg1"/>
                </a:solidFill>
              </a:rPr>
              <a:t>the enabling conditions, tools and environment for the sound management of harmful chemicals and wastes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5105401" y="1768395"/>
            <a:ext cx="3505200" cy="1214251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chemeClr val="bg1"/>
                </a:solidFill>
              </a:rPr>
              <a:t>Objective 2: Reduce </a:t>
            </a:r>
            <a:r>
              <a:rPr lang="en-US" sz="1600" b="1" dirty="0">
                <a:solidFill>
                  <a:schemeClr val="bg1"/>
                </a:solidFill>
              </a:rPr>
              <a:t>the prevalence of harmful chemicals and waste and support the implementation of clean alternative technologies/substances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914398" y="3546724"/>
            <a:ext cx="3505201" cy="94907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chemeClr val="tx1"/>
                </a:solidFill>
              </a:rPr>
              <a:t>1. </a:t>
            </a:r>
            <a:r>
              <a:rPr lang="en-US" sz="1200" dirty="0">
                <a:solidFill>
                  <a:schemeClr val="tx1"/>
                </a:solidFill>
              </a:rPr>
              <a:t>Develop and demonstrate new tools and economic approaches for managing harmful chemicals and waste in a sound manner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944611" y="4724400"/>
            <a:ext cx="3474988" cy="10668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chemeClr val="tx1"/>
                </a:solidFill>
              </a:rPr>
              <a:t>2</a:t>
            </a:r>
            <a:r>
              <a:rPr lang="en-US" sz="1200" dirty="0">
                <a:solidFill>
                  <a:schemeClr val="tx1"/>
                </a:solidFill>
              </a:rPr>
              <a:t>. Support enabling activities and promote their integration into national budgets and planning processes, national and sector policies and actions and global monitoring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5105400" y="3452859"/>
            <a:ext cx="3505201" cy="35714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chemeClr val="tx1"/>
                </a:solidFill>
              </a:rPr>
              <a:t>3</a:t>
            </a:r>
            <a:r>
              <a:rPr lang="en-US" sz="1200" dirty="0">
                <a:solidFill>
                  <a:schemeClr val="tx1"/>
                </a:solidFill>
              </a:rPr>
              <a:t>. Reduction and elimination of POPs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5105400" y="3962401"/>
            <a:ext cx="3505200" cy="6096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chemeClr val="tx1"/>
                </a:solidFill>
              </a:rPr>
              <a:t>4</a:t>
            </a:r>
            <a:r>
              <a:rPr lang="en-US" sz="1200" dirty="0" smtClean="0">
                <a:solidFill>
                  <a:schemeClr val="tx1"/>
                </a:solidFill>
              </a:rPr>
              <a:t>. </a:t>
            </a:r>
            <a:r>
              <a:rPr lang="en-US" sz="1200" dirty="0">
                <a:solidFill>
                  <a:schemeClr val="tx1"/>
                </a:solidFill>
              </a:rPr>
              <a:t>Reduction or elimination of anthropogenic emissions and releases of mercury to the </a:t>
            </a:r>
            <a:r>
              <a:rPr lang="en-US" sz="1200" dirty="0" smtClean="0">
                <a:solidFill>
                  <a:schemeClr val="tx1"/>
                </a:solidFill>
              </a:rPr>
              <a:t>environment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5105398" y="4708022"/>
            <a:ext cx="3505201" cy="54977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chemeClr val="tx1"/>
                </a:solidFill>
              </a:rPr>
              <a:t>5. Complete </a:t>
            </a:r>
            <a:r>
              <a:rPr lang="en-US" sz="1200" dirty="0">
                <a:solidFill>
                  <a:schemeClr val="tx1"/>
                </a:solidFill>
              </a:rPr>
              <a:t>the phase out of ODS in CEITs and assist Article 5 countries under the Montreal Protocol to achieve climate mitigation </a:t>
            </a:r>
            <a:r>
              <a:rPr lang="en-US" sz="1200" dirty="0" smtClean="0">
                <a:solidFill>
                  <a:schemeClr val="tx1"/>
                </a:solidFill>
              </a:rPr>
              <a:t>benefits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5105400" y="5439630"/>
            <a:ext cx="3505201" cy="703139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chemeClr val="tx1"/>
                </a:solidFill>
              </a:rPr>
              <a:t>6. </a:t>
            </a:r>
            <a:r>
              <a:rPr lang="en-US" sz="1200" dirty="0">
                <a:solidFill>
                  <a:schemeClr val="tx1"/>
                </a:solidFill>
              </a:rPr>
              <a:t>Support regional approaches to eliminate and reduce harmful chemicals and waste in LDCs and SIDs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663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 &amp; W Innovative Approaches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Piloting of cleaner production to remove toxics including new POPS and mercury from products – through partnerships with the private sector.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Removing the barriers for investment of the private sector to manage waste streams.</a:t>
            </a:r>
          </a:p>
          <a:p>
            <a:endParaRPr lang="en-US" sz="2000" dirty="0" smtClean="0"/>
          </a:p>
          <a:p>
            <a:r>
              <a:rPr lang="en-US" sz="2000" dirty="0" smtClean="0"/>
              <a:t>Promoting access to finance to small and medium enterprises to allow for investment – particularly in waste recycling, ASGM and other sectors that can generate income but are difficult to invest in due to risk or nature of the sector.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8258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Support to IAPs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Cities</a:t>
            </a:r>
          </a:p>
          <a:p>
            <a:pPr lvl="1"/>
            <a:r>
              <a:rPr lang="en-US" sz="1800" dirty="0"/>
              <a:t>Waste is a key issue for cities, including municipal, medical and electronic waste which contain hazardous chemicals- POPs and mercury</a:t>
            </a:r>
          </a:p>
          <a:p>
            <a:pPr lvl="1"/>
            <a:r>
              <a:rPr lang="en-US" sz="1800" dirty="0"/>
              <a:t>PCBs in electrical equipment and the electrical grid </a:t>
            </a:r>
          </a:p>
          <a:p>
            <a:pPr lvl="1"/>
            <a:r>
              <a:rPr lang="en-US" sz="1800" dirty="0"/>
              <a:t>POPs </a:t>
            </a:r>
            <a:r>
              <a:rPr lang="en-US" sz="1800" dirty="0" smtClean="0"/>
              <a:t>pesticides, used in urban agriculture</a:t>
            </a:r>
            <a:endParaRPr lang="en-US" sz="1800" dirty="0"/>
          </a:p>
          <a:p>
            <a:pPr lvl="1"/>
            <a:r>
              <a:rPr lang="en-US" sz="1800" dirty="0"/>
              <a:t>Mercury in products, lighting, </a:t>
            </a:r>
            <a:r>
              <a:rPr lang="en-US" sz="1800" dirty="0" err="1"/>
              <a:t>etc</a:t>
            </a:r>
            <a:endParaRPr lang="en-US" sz="1800" dirty="0"/>
          </a:p>
          <a:p>
            <a:pPr lvl="1"/>
            <a:r>
              <a:rPr lang="en-US" sz="1800" dirty="0"/>
              <a:t>UPOPs from industrial processes and open burning</a:t>
            </a:r>
          </a:p>
          <a:p>
            <a:pPr lvl="1"/>
            <a:r>
              <a:rPr lang="en-US" sz="1800" dirty="0"/>
              <a:t>ODS in refrigeration and air conditioning  </a:t>
            </a:r>
          </a:p>
          <a:p>
            <a:r>
              <a:rPr lang="en-US" sz="1800" dirty="0"/>
              <a:t>Amazon</a:t>
            </a:r>
          </a:p>
          <a:p>
            <a:pPr lvl="1"/>
            <a:r>
              <a:rPr lang="en-US" sz="1800" dirty="0"/>
              <a:t>Mercury components, specifically Artisanal and Small Scale Gold Mining will be included.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6211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2606577"/>
              </p:ext>
            </p:extLst>
          </p:nvPr>
        </p:nvGraphicFramePr>
        <p:xfrm>
          <a:off x="2819400" y="228600"/>
          <a:ext cx="3498850" cy="4525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4" name="Acrobat Document" r:id="rId3" imgW="5829233" imgH="7543775" progId="AcroExch.Document.11">
                  <p:embed/>
                </p:oleObj>
              </mc:Choice>
              <mc:Fallback>
                <p:oleObj name="Acrobat Document" r:id="rId3" imgW="5829233" imgH="7543775" progId="AcroExch.Document.11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228600"/>
                        <a:ext cx="3498850" cy="4525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/>
          <p:nvPr/>
        </p:nvSpPr>
        <p:spPr>
          <a:xfrm>
            <a:off x="2362200" y="42672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More information : </a:t>
            </a:r>
            <a:r>
              <a:rPr lang="en-US" dirty="0" smtClean="0">
                <a:solidFill>
                  <a:schemeClr val="accent1"/>
                </a:solidFill>
              </a:rPr>
              <a:t>Ibrahima Sow</a:t>
            </a:r>
            <a:endParaRPr lang="en-US" dirty="0">
              <a:solidFill>
                <a:schemeClr val="accent1"/>
              </a:solidFill>
            </a:endParaRPr>
          </a:p>
          <a:p>
            <a:pPr algn="ctr"/>
            <a:r>
              <a:rPr lang="en-US" dirty="0">
                <a:solidFill>
                  <a:schemeClr val="accent1"/>
                </a:solidFill>
              </a:rPr>
              <a:t>The Global Environment Facility</a:t>
            </a:r>
          </a:p>
          <a:p>
            <a:pPr algn="ctr"/>
            <a:r>
              <a:rPr lang="en-US" dirty="0" smtClean="0">
                <a:solidFill>
                  <a:schemeClr val="accent1"/>
                </a:solidFill>
              </a:rPr>
              <a:t>Isow@thegef.org</a:t>
            </a:r>
            <a:endParaRPr lang="en-US" dirty="0">
              <a:solidFill>
                <a:schemeClr val="accent1"/>
              </a:solidFill>
            </a:endParaRPr>
          </a:p>
          <a:p>
            <a:pPr algn="ctr"/>
            <a:r>
              <a:rPr lang="en-US" dirty="0">
                <a:solidFill>
                  <a:schemeClr val="accent1"/>
                </a:solidFill>
              </a:rPr>
              <a:t>www.thegef.org</a:t>
            </a:r>
          </a:p>
        </p:txBody>
      </p:sp>
    </p:spTree>
    <p:extLst>
      <p:ext uri="{BB962C8B-B14F-4D97-AF65-F5344CB8AC3E}">
        <p14:creationId xmlns:p14="http://schemas.microsoft.com/office/powerpoint/2010/main" val="36544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2638</TotalTime>
  <Words>382</Words>
  <Application>Microsoft Office PowerPoint</Application>
  <PresentationFormat>On-screen Show (4:3)</PresentationFormat>
  <Paragraphs>39</Paragraphs>
  <Slides>5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Andes</vt:lpstr>
      <vt:lpstr>Arial</vt:lpstr>
      <vt:lpstr>Calibri</vt:lpstr>
      <vt:lpstr>Times New Roman</vt:lpstr>
      <vt:lpstr>1_Office Theme</vt:lpstr>
      <vt:lpstr>2_Office Theme</vt:lpstr>
      <vt:lpstr>Acrobat Document</vt:lpstr>
      <vt:lpstr>GEF-6 Programming Chemical and Waste </vt:lpstr>
      <vt:lpstr>GEF-6 C&amp;W Strategy</vt:lpstr>
      <vt:lpstr>C &amp; W Innovative Approaches</vt:lpstr>
      <vt:lpstr>Support to IAPs</vt:lpstr>
      <vt:lpstr>PowerPoint Presentation</vt:lpstr>
    </vt:vector>
  </TitlesOfParts>
  <Company>The World Bank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Thomas Zimsky</dc:creator>
  <cp:lastModifiedBy>Susan W. Matindi Waithaka</cp:lastModifiedBy>
  <cp:revision>68</cp:revision>
  <cp:lastPrinted>2014-10-21T15:35:08Z</cp:lastPrinted>
  <dcterms:created xsi:type="dcterms:W3CDTF">2013-04-08T16:30:17Z</dcterms:created>
  <dcterms:modified xsi:type="dcterms:W3CDTF">2015-02-05T19:49:16Z</dcterms:modified>
</cp:coreProperties>
</file>