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6" r:id="rId2"/>
  </p:sldMasterIdLst>
  <p:notesMasterIdLst>
    <p:notesMasterId r:id="rId25"/>
  </p:notesMasterIdLst>
  <p:handoutMasterIdLst>
    <p:handoutMasterId r:id="rId26"/>
  </p:handoutMasterIdLst>
  <p:sldIdLst>
    <p:sldId id="383" r:id="rId3"/>
    <p:sldId id="357" r:id="rId4"/>
    <p:sldId id="354" r:id="rId5"/>
    <p:sldId id="374" r:id="rId6"/>
    <p:sldId id="348" r:id="rId7"/>
    <p:sldId id="349" r:id="rId8"/>
    <p:sldId id="375" r:id="rId9"/>
    <p:sldId id="376" r:id="rId10"/>
    <p:sldId id="377" r:id="rId11"/>
    <p:sldId id="379" r:id="rId12"/>
    <p:sldId id="380" r:id="rId13"/>
    <p:sldId id="381" r:id="rId14"/>
    <p:sldId id="382" r:id="rId15"/>
    <p:sldId id="384" r:id="rId16"/>
    <p:sldId id="385" r:id="rId17"/>
    <p:sldId id="386" r:id="rId18"/>
    <p:sldId id="387" r:id="rId19"/>
    <p:sldId id="388" r:id="rId20"/>
    <p:sldId id="389" r:id="rId21"/>
    <p:sldId id="390" r:id="rId22"/>
    <p:sldId id="391" r:id="rId23"/>
    <p:sldId id="347" r:id="rId24"/>
  </p:sldIdLst>
  <p:sldSz cx="9144000" cy="6858000" type="screen4x3"/>
  <p:notesSz cx="7010400" cy="92964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02" autoAdjust="0"/>
    <p:restoredTop sz="98759" autoAdjust="0"/>
  </p:normalViewPr>
  <p:slideViewPr>
    <p:cSldViewPr>
      <p:cViewPr varScale="1">
        <p:scale>
          <a:sx n="76" d="100"/>
          <a:sy n="76" d="100"/>
        </p:scale>
        <p:origin x="84" y="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33" d="100"/>
          <a:sy n="133" d="100"/>
        </p:scale>
        <p:origin x="-528" y="-96"/>
      </p:cViewPr>
      <p:guideLst>
        <p:guide orient="horz" pos="292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37840" cy="464820"/>
          </a:xfrm>
          <a:prstGeom prst="rect">
            <a:avLst/>
          </a:prstGeom>
        </p:spPr>
        <p:txBody>
          <a:bodyPr vert="horz" lIns="92349" tIns="46175" rIns="92349" bIns="4617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2"/>
            <a:ext cx="3037840" cy="464820"/>
          </a:xfrm>
          <a:prstGeom prst="rect">
            <a:avLst/>
          </a:prstGeom>
        </p:spPr>
        <p:txBody>
          <a:bodyPr vert="horz" lIns="92349" tIns="46175" rIns="92349" bIns="46175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2349" tIns="46175" rIns="92349" bIns="4617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2349" tIns="46175" rIns="92349" bIns="46175" rtlCol="0" anchor="b"/>
          <a:lstStyle>
            <a:lvl1pPr algn="r">
              <a:defRPr sz="1200"/>
            </a:lvl1pPr>
          </a:lstStyle>
          <a:p>
            <a:fld id="{B1270BB1-7768-41F8-9F1B-E2E7E9320A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657932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6"/>
            <a:ext cx="3038145" cy="464205"/>
          </a:xfrm>
          <a:prstGeom prst="rect">
            <a:avLst/>
          </a:prstGeom>
        </p:spPr>
        <p:txBody>
          <a:bodyPr vert="horz" lIns="87362" tIns="43679" rIns="87362" bIns="43679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734" y="6"/>
            <a:ext cx="3038145" cy="464205"/>
          </a:xfrm>
          <a:prstGeom prst="rect">
            <a:avLst/>
          </a:prstGeom>
        </p:spPr>
        <p:txBody>
          <a:bodyPr vert="horz" lIns="87362" tIns="43679" rIns="87362" bIns="43679" rtlCol="0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9788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7362" tIns="43679" rIns="87362" bIns="436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49" y="4416102"/>
            <a:ext cx="5607711" cy="4182458"/>
          </a:xfrm>
          <a:prstGeom prst="rect">
            <a:avLst/>
          </a:prstGeom>
        </p:spPr>
        <p:txBody>
          <a:bodyPr vert="horz" lIns="87362" tIns="43679" rIns="87362" bIns="4367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663"/>
            <a:ext cx="3038145" cy="464205"/>
          </a:xfrm>
          <a:prstGeom prst="rect">
            <a:avLst/>
          </a:prstGeom>
        </p:spPr>
        <p:txBody>
          <a:bodyPr vert="horz" lIns="87362" tIns="43679" rIns="87362" bIns="43679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734" y="8830663"/>
            <a:ext cx="3038145" cy="464205"/>
          </a:xfrm>
          <a:prstGeom prst="rect">
            <a:avLst/>
          </a:prstGeom>
        </p:spPr>
        <p:txBody>
          <a:bodyPr vert="horz" lIns="87362" tIns="43679" rIns="87362" bIns="43679" rtlCol="0" anchor="b"/>
          <a:lstStyle>
            <a:lvl1pPr algn="r">
              <a:defRPr sz="1100"/>
            </a:lvl1pPr>
          </a:lstStyle>
          <a:p>
            <a:fld id="{AC37F9C5-DADA-40EF-BCE0-F0AA5007CB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437734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E4BF6B5-A9B7-41BB-815B-28A2574024B6}" type="slidenum">
              <a:rPr lang="en-US" altLang="en-US" smtClean="0">
                <a:solidFill>
                  <a:srgbClr val="000000"/>
                </a:solidFill>
              </a:rPr>
              <a:pPr/>
              <a:t>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1269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1270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1271" name="Header Placeholder 6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731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7F9C5-DADA-40EF-BCE0-F0AA5007CB7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35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Emphasize that this is</a:t>
            </a:r>
            <a:r>
              <a:rPr lang="en-US" baseline="0" dirty="0" smtClean="0"/>
              <a:t> largely another “accreditation” Policy, similar to fiduciary standards and safeguards. 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C37F9C5-DADA-40EF-BCE0-F0AA5007CB7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54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C37F9C5-DADA-40EF-BCE0-F0AA5007CB7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4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C37F9C5-DADA-40EF-BCE0-F0AA5007CB7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10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242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</p:spPr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76200"/>
            <a:ext cx="9144000" cy="1248156"/>
            <a:chOff x="0" y="152400"/>
            <a:chExt cx="9144000" cy="1248156"/>
          </a:xfrm>
        </p:grpSpPr>
        <p:pic>
          <p:nvPicPr>
            <p:cNvPr id="6" name="Picture 5" descr="GEF-20-PPT-BG-blank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0" y="152400"/>
              <a:ext cx="9144000" cy="1246632"/>
            </a:xfrm>
            <a:prstGeom prst="rect">
              <a:avLst/>
            </a:prstGeom>
            <a:effectLst>
              <a:reflection blurRad="6350" stA="50000" endA="300" endPos="38500" dist="50800" dir="5400000" sy="-100000" algn="bl" rotWithShape="0"/>
            </a:effectLst>
          </p:spPr>
        </p:pic>
        <p:pic>
          <p:nvPicPr>
            <p:cNvPr id="7" name="Picture 6" descr="GEF-PPT-BG.pn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0" y="152400"/>
              <a:ext cx="9144000" cy="1248156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/>
          <p:cNvSpPr txBox="1">
            <a:spLocks/>
          </p:cNvSpPr>
          <p:nvPr/>
        </p:nvSpPr>
        <p:spPr>
          <a:xfrm>
            <a:off x="685800" y="3810000"/>
            <a:ext cx="77724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1F497D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85800" y="2286000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1F497D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800" dirty="0" smtClean="0">
                <a:solidFill>
                  <a:srgbClr val="00642D"/>
                </a:solidFill>
              </a:rPr>
              <a:t>Thank you for your attention</a:t>
            </a:r>
          </a:p>
        </p:txBody>
      </p:sp>
      <p:pic>
        <p:nvPicPr>
          <p:cNvPr id="4" name="Picture 7" descr="GEF-PPT-B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0225"/>
            <a:ext cx="91440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6694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 txBox="1">
            <a:spLocks/>
          </p:cNvSpPr>
          <p:nvPr/>
        </p:nvSpPr>
        <p:spPr>
          <a:xfrm>
            <a:off x="685800" y="381000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1F497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5800" y="22860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1F497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rgbClr val="00642D"/>
                </a:solidFill>
                <a:latin typeface="+mn-lt"/>
                <a:ea typeface="+mn-ea"/>
                <a:cs typeface="+mn-cs"/>
              </a:rPr>
              <a:t>Thank you for your attention</a:t>
            </a:r>
          </a:p>
        </p:txBody>
      </p:sp>
      <p:pic>
        <p:nvPicPr>
          <p:cNvPr id="9" name="Picture 8" descr="GEF-PPT-B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609844"/>
            <a:ext cx="9144000" cy="12481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 userDrawn="1"/>
        </p:nvGrpSpPr>
        <p:grpSpPr bwMode="auto">
          <a:xfrm>
            <a:off x="0" y="76200"/>
            <a:ext cx="9144000" cy="1247775"/>
            <a:chOff x="0" y="152400"/>
            <a:chExt cx="9144000" cy="1248156"/>
          </a:xfrm>
        </p:grpSpPr>
        <p:pic>
          <p:nvPicPr>
            <p:cNvPr id="5" name="Picture 4" descr="GEF-20-PPT-BG-blank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0" y="152400"/>
              <a:ext cx="9144000" cy="1246632"/>
            </a:xfrm>
            <a:prstGeom prst="rect">
              <a:avLst/>
            </a:prstGeom>
            <a:effectLst>
              <a:reflection blurRad="6350" stA="50000" endA="300" endPos="38500" dist="50800" dir="5400000" sy="-100000" algn="bl" rotWithShape="0"/>
            </a:effectLst>
          </p:spPr>
        </p:pic>
        <p:pic>
          <p:nvPicPr>
            <p:cNvPr id="6" name="Picture 7" descr="GEF-PPT-BG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52400"/>
              <a:ext cx="9144000" cy="1248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242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</p:spPr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99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625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000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064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5" name="Picture 4" descr="GEF-PPT-B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5609844"/>
            <a:ext cx="9144000" cy="1248156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8610600" y="6520934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32BFA3A-4429-4CC1-A267-469C357498EB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rgbClr val="1F497D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2052" name="Picture 4" descr="GEF-PPT-BG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0225"/>
            <a:ext cx="91440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8078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1F497D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F497D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F497D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F497D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F497D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hegef.org/gef/policy/co-financin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00642D"/>
                </a:solidFill>
                <a:latin typeface="+mn-lt"/>
              </a:rPr>
              <a:t>GEF-6 Policies</a:t>
            </a:r>
            <a:endParaRPr lang="en-US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81400"/>
            <a:ext cx="6400800" cy="2819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b="1" dirty="0" smtClean="0">
                <a:solidFill>
                  <a:schemeClr val="tx1"/>
                </a:solidFill>
                <a:latin typeface="Andes" panose="02000000000000000000" pitchFamily="50" charset="0"/>
                <a:cs typeface="Times New Roman" pitchFamily="18" charset="0"/>
              </a:rPr>
              <a:t>GEF Expanded Constituency Workshop</a:t>
            </a:r>
            <a:endParaRPr lang="en-US" b="1" dirty="0" smtClean="0">
              <a:solidFill>
                <a:srgbClr val="00642D"/>
              </a:solidFill>
              <a:latin typeface="Andes" panose="02000000000000000000" pitchFamily="50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US" b="1" dirty="0" smtClean="0">
              <a:solidFill>
                <a:schemeClr val="tx1"/>
              </a:solidFill>
              <a:latin typeface="Andes" panose="02000000000000000000" pitchFamily="50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b="1" dirty="0">
                <a:solidFill>
                  <a:schemeClr val="tx1"/>
                </a:solidFill>
                <a:latin typeface="Andes" panose="02000000000000000000" pitchFamily="50" charset="0"/>
                <a:cs typeface="Times New Roman" panose="02020603050405020304" pitchFamily="18" charset="0"/>
              </a:rPr>
              <a:t>Managua, Nicaragua</a:t>
            </a:r>
            <a:endParaRPr lang="en-US" dirty="0">
              <a:solidFill>
                <a:schemeClr val="tx1"/>
              </a:solidFill>
              <a:latin typeface="Andes" panose="02000000000000000000" pitchFamily="50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dirty="0">
                <a:solidFill>
                  <a:schemeClr val="tx1"/>
                </a:solidFill>
                <a:latin typeface="Andes" panose="02000000000000000000" pitchFamily="50" charset="0"/>
                <a:cs typeface="Times New Roman" pitchFamily="18" charset="0"/>
              </a:rPr>
              <a:t>March 3-4, 2015</a:t>
            </a:r>
          </a:p>
          <a:p>
            <a:pPr eaLnBrk="1" hangingPunct="1">
              <a:buFont typeface="Arial" charset="0"/>
              <a:buNone/>
              <a:defRPr/>
            </a:pPr>
            <a:endParaRPr lang="en-US" sz="3200" dirty="0">
              <a:latin typeface="Andes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06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GEF Co-financing Policy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4419599"/>
          </a:xfrm>
        </p:spPr>
        <p:txBody>
          <a:bodyPr/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Approved by Council in May 2014, which has been posted as Policy FI/PL/01.  This Policy:</a:t>
            </a:r>
          </a:p>
          <a:p>
            <a:pPr lvl="2" indent="-342900">
              <a:buFont typeface="Wingdings" panose="05000000000000000000" pitchFamily="2" charset="2"/>
              <a:buChar char="ü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Establishes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objectives for co-financing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GEF-financed projects;</a:t>
            </a:r>
          </a:p>
          <a:p>
            <a:pPr lvl="2" indent="-342900">
              <a:buFont typeface="Wingdings" panose="05000000000000000000" pitchFamily="2" charset="2"/>
              <a:buChar char="ü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Defines co-financing for GEF-financed projects and programs; and  </a:t>
            </a:r>
          </a:p>
          <a:p>
            <a:pPr lvl="2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Provides rules/requirements on co-financing for GEF-financed projects and programs. 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Applies to GEF Trust Fund and the Nagoya Protocol Implementation Fund (GEF-financed projects) financed projects and programs but not to LDCF or SCCF financed projects. 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Council Document that proposed the Policy to the Council (Document GEF/C.20/6/Rev.1,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Co-financing)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contains helpful background and guidance on how it will be implemented. </a:t>
            </a: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044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GEF Co-financing Policy</a:t>
            </a:r>
            <a:r>
              <a:rPr lang="en-US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……..(2)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19201"/>
            <a:ext cx="7924800" cy="4267200"/>
          </a:xfrm>
        </p:spPr>
        <p:txBody>
          <a:bodyPr/>
          <a:lstStyle/>
          <a:p>
            <a:pPr marL="457200" lvl="1" indent="0">
              <a:spcBef>
                <a:spcPts val="1200"/>
              </a:spcBef>
              <a:buNone/>
            </a:pP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“to attain adequate levels of co-financing as a means to: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enhance the effectiveness and sustainability of the GEF in achieving global environmental benefits; 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strengthen partnerships with recipient country governments, multilateral and bilateral financing entities, the private sector, and civil society.”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Includes “an ambition for the overall GEF portfolio to reach a co-financing ratio of at least </a:t>
            </a:r>
            <a:r>
              <a:rPr lang="en-GB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6:1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with expectations for greater co-financing in upper-middle income countries that are not SIDs.”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a </a:t>
            </a:r>
            <a:r>
              <a:rPr lang="en-GB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portfolio</a:t>
            </a:r>
            <a:r>
              <a:rPr lang="en-GB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ambition, not project-by-project.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GEF Secretariat “will </a:t>
            </a:r>
            <a:r>
              <a:rPr lang="en-GB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impose minimum thresholds and/or specific co-financing sources 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review of individual projects or work programs.”  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126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GEF Co-financing Policy</a:t>
            </a:r>
            <a:r>
              <a:rPr lang="en-US" sz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……..(3)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001000" cy="4571999"/>
          </a:xfrm>
        </p:spPr>
        <p:txBody>
          <a:bodyPr/>
          <a:lstStyle/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“resources that are additional to the GEF grant</a:t>
            </a:r>
            <a:r>
              <a:rPr lang="en-US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that are provided by the GEF Partner Agency itself and/or by other non-GEF sources that support the implementation of the GEF-financed project and the achievement of its objectives.”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Co-financing is required for all GEF full-sized and medium-sized projects and programmatic approaches (PAs).  Optional for enabling activities.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s-MX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PIFs &amp; PAs must list </a:t>
            </a:r>
            <a:r>
              <a:rPr lang="es-MX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indicative</a:t>
            </a:r>
            <a:r>
              <a:rPr lang="es-MX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co-financing for </a:t>
            </a:r>
            <a:r>
              <a:rPr lang="es-MX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 program inclusion</a:t>
            </a:r>
            <a:r>
              <a:rPr lang="es-MX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s-MX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s-MX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CEO endorsement</a:t>
            </a:r>
            <a:r>
              <a:rPr lang="es-MX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Agencies must </a:t>
            </a:r>
            <a:r>
              <a:rPr lang="es-MX" sz="1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confirmed</a:t>
            </a:r>
            <a:r>
              <a:rPr lang="es-MX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co-financing and provide evidence.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s-MX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Agencies must list co-financing by source and type.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s-MX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Secretariat reviews proposals for consistency with Policy. </a:t>
            </a:r>
          </a:p>
          <a:p>
            <a:pPr marL="0" lvl="1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</a:t>
            </a:r>
          </a:p>
          <a:p>
            <a:pPr marL="457200" lvl="1" indent="0">
              <a:buNone/>
            </a:pPr>
            <a:r>
              <a:rPr lang="en-US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GEF financing (e.g. the GEF grants) is determined on the basis of the agreed incremental cost principle.</a:t>
            </a: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49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GEF Co-financing Policy</a:t>
            </a:r>
            <a:r>
              <a:rPr lang="en-US" sz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……..(4)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1"/>
            <a:ext cx="8077200" cy="457200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Council Document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GEF/C.20/6/Rev.1 also </a:t>
            </a: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notes that the Secretariat will “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continue to review project co-financing as part of its assessment of whether the project is supported by an adequate financing package in light of the needs of the project.” (Paragraph 16) </a:t>
            </a:r>
            <a:endParaRPr lang="es-MX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GEF Secretariat will also monitor </a:t>
            </a:r>
            <a:r>
              <a:rPr lang="es-MX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portfolio</a:t>
            </a:r>
            <a:r>
              <a:rPr lang="es-MX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co-financing and report to Council through Annual Monitoring Review (AMR). 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Agencies to report on materialized co-financing during implementation and project closure (per GEF PIR and TER-Terminal Evaluation Report)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 Office may evaluate co-financing through Overall Performance Studies. </a:t>
            </a:r>
          </a:p>
          <a:p>
            <a:pPr marL="0" indent="0">
              <a:buNone/>
            </a:pPr>
            <a:endParaRPr lang="es-MX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Link </a:t>
            </a: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 paper: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http://www.thegef.org/gef/policy/co-financing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062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76800" y="2261377"/>
            <a:ext cx="4267200" cy="2286000"/>
          </a:xfrm>
        </p:spPr>
        <p:txBody>
          <a:bodyPr rtlCol="0">
            <a:normAutofit/>
          </a:bodyPr>
          <a:lstStyle/>
          <a:p>
            <a:pPr algn="l">
              <a:defRPr/>
            </a:pP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GENDER EQUALITY 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ACTION 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PLAN (GEAP)</a:t>
            </a:r>
            <a:br>
              <a:rPr lang="en-US" sz="3200" dirty="0">
                <a:solidFill>
                  <a:schemeClr val="accent3">
                    <a:lumMod val="50000"/>
                  </a:schemeClr>
                </a:solidFill>
              </a:rPr>
            </a:br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0277"/>
            <a:ext cx="4038600" cy="31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976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599" y="631371"/>
            <a:ext cx="6858000" cy="5019869"/>
          </a:xfrm>
        </p:spPr>
        <p:txBody>
          <a:bodyPr/>
          <a:lstStyle/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2300" b="1" i="1" dirty="0" smtClean="0">
                <a:cs typeface="Arial" charset="0"/>
              </a:rPr>
              <a:t>GEF </a:t>
            </a:r>
            <a:r>
              <a:rPr lang="en-US" sz="2300" b="1" i="1" dirty="0">
                <a:cs typeface="Arial" charset="0"/>
              </a:rPr>
              <a:t>Policy on Gender </a:t>
            </a:r>
            <a:r>
              <a:rPr lang="en-US" sz="2300" b="1" i="1" dirty="0" smtClean="0">
                <a:cs typeface="Arial" charset="0"/>
              </a:rPr>
              <a:t>Mainstreaming (2011)</a:t>
            </a:r>
            <a:r>
              <a:rPr lang="en-US" sz="2300" dirty="0" smtClean="0">
                <a:cs typeface="Arial" charset="0"/>
              </a:rPr>
              <a:t>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2000" dirty="0" smtClean="0">
                <a:cs typeface="Arial" charset="0"/>
              </a:rPr>
              <a:t>“</a:t>
            </a:r>
            <a:r>
              <a:rPr lang="en-US" sz="2000" dirty="0">
                <a:cs typeface="Arial" charset="0"/>
              </a:rPr>
              <a:t>The GEF recognizes that gender equality is an important goal in the context of the projects that it finances because it advances both the GEF’s goals for attaining </a:t>
            </a:r>
            <a:r>
              <a:rPr lang="en-US" sz="2000" dirty="0" smtClean="0">
                <a:cs typeface="Arial" charset="0"/>
              </a:rPr>
              <a:t>GEBs </a:t>
            </a:r>
            <a:r>
              <a:rPr lang="en-US" sz="2000" dirty="0">
                <a:cs typeface="Arial" charset="0"/>
              </a:rPr>
              <a:t>and the goal of gender equity and social </a:t>
            </a:r>
            <a:r>
              <a:rPr lang="en-US" sz="2000" dirty="0" smtClean="0">
                <a:cs typeface="Arial" charset="0"/>
              </a:rPr>
              <a:t>inclusion”.</a:t>
            </a:r>
          </a:p>
          <a:p>
            <a:pPr marL="0" indent="0">
              <a:spcBef>
                <a:spcPct val="0"/>
              </a:spcBef>
              <a:buNone/>
            </a:pPr>
            <a:endParaRPr lang="en-US" sz="2300" dirty="0">
              <a:cs typeface="Arial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2300" b="1" i="1" dirty="0" smtClean="0">
                <a:cs typeface="Arial" charset="0"/>
              </a:rPr>
              <a:t>The GEF 2020 Strategy</a:t>
            </a:r>
            <a:r>
              <a:rPr lang="en-US" sz="2300" i="1" dirty="0" smtClean="0">
                <a:cs typeface="Arial" charset="0"/>
              </a:rPr>
              <a:t>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2000" dirty="0">
                <a:cs typeface="Arial" charset="0"/>
              </a:rPr>
              <a:t>C</a:t>
            </a:r>
            <a:r>
              <a:rPr lang="en-US" sz="2000" dirty="0" smtClean="0">
                <a:cs typeface="Arial" charset="0"/>
              </a:rPr>
              <a:t>ommits </a:t>
            </a:r>
            <a:r>
              <a:rPr lang="en-US" sz="2000" dirty="0">
                <a:cs typeface="Arial" charset="0"/>
              </a:rPr>
              <a:t>to further strengthen GEF’s focus on gender equality and women’s empowerment</a:t>
            </a:r>
            <a:r>
              <a:rPr lang="en-US" sz="2300" dirty="0">
                <a:cs typeface="Arial" charset="0"/>
              </a:rPr>
              <a:t>.  </a:t>
            </a:r>
            <a:endParaRPr lang="en-US" sz="2300" dirty="0" smtClean="0">
              <a:cs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en-US" sz="2300" dirty="0">
              <a:cs typeface="Arial" charset="0"/>
            </a:endParaRPr>
          </a:p>
          <a:p>
            <a:pPr>
              <a:spcBef>
                <a:spcPct val="0"/>
              </a:spcBef>
            </a:pPr>
            <a:r>
              <a:rPr lang="en-US" sz="2300" b="1" i="1" dirty="0" smtClean="0">
                <a:cs typeface="Arial" charset="0"/>
              </a:rPr>
              <a:t>GEF-6 </a:t>
            </a:r>
            <a:r>
              <a:rPr lang="en-US" sz="2300" b="1" i="1" dirty="0">
                <a:cs typeface="Arial" charset="0"/>
              </a:rPr>
              <a:t>Policy </a:t>
            </a:r>
            <a:r>
              <a:rPr lang="en-US" sz="2300" b="1" i="1" dirty="0" smtClean="0">
                <a:cs typeface="Arial" charset="0"/>
              </a:rPr>
              <a:t>Recommendations: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2000" dirty="0" smtClean="0">
                <a:cs typeface="Arial" charset="0"/>
              </a:rPr>
              <a:t>The GEF </a:t>
            </a:r>
            <a:r>
              <a:rPr lang="en-US" sz="2000" dirty="0">
                <a:cs typeface="Arial" charset="0"/>
              </a:rPr>
              <a:t>Secretariat, </a:t>
            </a:r>
            <a:r>
              <a:rPr lang="en-US" sz="2000" dirty="0" smtClean="0">
                <a:cs typeface="Arial" charset="0"/>
              </a:rPr>
              <a:t>together with </a:t>
            </a:r>
            <a:r>
              <a:rPr lang="en-US" sz="2000" dirty="0">
                <a:cs typeface="Arial" charset="0"/>
              </a:rPr>
              <a:t>GEF Agencies and other relevant partners, develop an action plan on gender to enhance gender </a:t>
            </a:r>
            <a:r>
              <a:rPr lang="en-US" sz="2000" dirty="0" smtClean="0">
                <a:cs typeface="Arial" charset="0"/>
              </a:rPr>
              <a:t>mainstreaming. </a:t>
            </a:r>
            <a:endParaRPr lang="en-US" sz="2000" dirty="0">
              <a:cs typeface="Arial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1F497D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 smtClean="0"/>
              <a:t>Introduction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1" y="2221832"/>
            <a:ext cx="2286000" cy="3717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15742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762000"/>
            <a:ext cx="7543800" cy="4572000"/>
          </a:xfrm>
        </p:spPr>
        <p:txBody>
          <a:bodyPr/>
          <a:lstStyle/>
          <a:p>
            <a:r>
              <a:rPr lang="en-US" sz="2000" b="1" i="1" dirty="0" smtClean="0">
                <a:latin typeface="Calibri" panose="020F0502020204030204" pitchFamily="34" charset="0"/>
                <a:cs typeface="Times New Roman" pitchFamily="18" charset="0"/>
              </a:rPr>
              <a:t>Policy on Gender Mainstreaming </a:t>
            </a:r>
            <a:r>
              <a:rPr lang="en-US" sz="2000" dirty="0" smtClean="0">
                <a:latin typeface="Calibri" panose="020F0502020204030204" pitchFamily="34" charset="0"/>
                <a:cs typeface="Times New Roman" pitchFamily="18" charset="0"/>
              </a:rPr>
              <a:t>(PL/SD/02) was adopted  (2011)</a:t>
            </a:r>
          </a:p>
          <a:p>
            <a:pPr lvl="1">
              <a:buFontTx/>
              <a:buChar char="-"/>
            </a:pPr>
            <a:r>
              <a:rPr lang="en-US" sz="2000" dirty="0" smtClean="0">
                <a:latin typeface="Calibri" panose="020F0502020204030204" pitchFamily="34" charset="0"/>
                <a:cs typeface="Times New Roman" pitchFamily="18" charset="0"/>
              </a:rPr>
              <a:t>GEF’s commitment </a:t>
            </a:r>
            <a:r>
              <a:rPr 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US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enhancing gender </a:t>
            </a:r>
            <a:r>
              <a:rPr 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equality </a:t>
            </a:r>
            <a:r>
              <a:rPr lang="en-US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through </a:t>
            </a:r>
            <a:r>
              <a:rPr 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GEF </a:t>
            </a:r>
            <a:r>
              <a:rPr lang="en-US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operations.</a:t>
            </a:r>
          </a:p>
          <a:p>
            <a:pPr lvl="1">
              <a:buFontTx/>
              <a:buChar char="-"/>
            </a:pPr>
            <a:r>
              <a:rPr lang="en-US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Policy calls </a:t>
            </a:r>
            <a:r>
              <a:rPr lang="en-US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on the </a:t>
            </a:r>
            <a:r>
              <a:rPr 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GEF </a:t>
            </a:r>
            <a:r>
              <a:rPr lang="en-US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Agencies </a:t>
            </a:r>
            <a:r>
              <a:rPr 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US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have policies, strategies, or action plans that meet the seven minimum standards:</a:t>
            </a:r>
          </a:p>
          <a:p>
            <a:pPr lvl="2">
              <a:buFont typeface="+mj-lt"/>
              <a:buAutoNum type="arabicParenR"/>
            </a:pPr>
            <a:r>
              <a:rPr lang="en-US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Institutional capacity for gender </a:t>
            </a:r>
            <a:r>
              <a:rPr lang="en-US" sz="20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minastreaming</a:t>
            </a:r>
            <a:endParaRPr lang="en-US" sz="20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buFont typeface="+mj-lt"/>
              <a:buAutoNum type="arabicParenR"/>
            </a:pPr>
            <a:r>
              <a:rPr lang="en-US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Consideration of gender elements in project design, implementation and review</a:t>
            </a:r>
          </a:p>
          <a:p>
            <a:pPr lvl="2">
              <a:buFont typeface="+mj-lt"/>
              <a:buAutoNum type="arabicParenR"/>
            </a:pPr>
            <a:r>
              <a:rPr lang="en-US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Undertake project gender analysis</a:t>
            </a:r>
          </a:p>
          <a:p>
            <a:pPr lvl="2">
              <a:buFont typeface="+mj-lt"/>
              <a:buAutoNum type="arabicParenR"/>
            </a:pPr>
            <a:r>
              <a:rPr lang="en-US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Measures to minimize/mitigate adverse gender impacts</a:t>
            </a:r>
          </a:p>
          <a:p>
            <a:pPr lvl="2">
              <a:buFont typeface="+mj-lt"/>
              <a:buAutoNum type="arabicParenR"/>
            </a:pPr>
            <a:r>
              <a:rPr lang="en-US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Integration of gender sensitive activities</a:t>
            </a:r>
          </a:p>
          <a:p>
            <a:pPr lvl="2">
              <a:buFont typeface="+mj-lt"/>
              <a:buAutoNum type="arabicParenR"/>
            </a:pPr>
            <a:r>
              <a:rPr lang="en-US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Monitoring and evaluation of gender mainstreaming progress</a:t>
            </a:r>
          </a:p>
          <a:p>
            <a:pPr lvl="2">
              <a:buFont typeface="+mj-lt"/>
              <a:buAutoNum type="arabicParenR"/>
            </a:pPr>
            <a:r>
              <a:rPr lang="en-US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Inclusion of gender experts in projects\</a:t>
            </a:r>
          </a:p>
          <a:p>
            <a:pPr marL="0" indent="0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000" dirty="0"/>
          </a:p>
          <a:p>
            <a:endParaRPr lang="en-US" sz="2400" dirty="0">
              <a:latin typeface="Times New Roman" pitchFamily="18" charset="0"/>
              <a:cs typeface="Times New Roman" pitchFamily="18" charset="0"/>
              <a:hlinkClick r:id="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  <a:hlinkClick r:id="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1F497D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 smtClean="0"/>
              <a:t>GEF Policy on Gender Mainstreaming</a:t>
            </a:r>
          </a:p>
        </p:txBody>
      </p:sp>
    </p:spTree>
    <p:extLst>
      <p:ext uri="{BB962C8B-B14F-4D97-AF65-F5344CB8AC3E}">
        <p14:creationId xmlns:p14="http://schemas.microsoft.com/office/powerpoint/2010/main" val="2614067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1295400"/>
            <a:ext cx="4648200" cy="4830763"/>
          </a:xfrm>
        </p:spPr>
        <p:txBody>
          <a:bodyPr/>
          <a:lstStyle/>
          <a:p>
            <a:r>
              <a:rPr lang="en-US" sz="2200" dirty="0" smtClean="0"/>
              <a:t>Policy on Gender Mainstreaming</a:t>
            </a:r>
          </a:p>
          <a:p>
            <a:r>
              <a:rPr lang="en-US" sz="2200" dirty="0" smtClean="0"/>
              <a:t>Gender approach and indicators in some focal areas</a:t>
            </a:r>
          </a:p>
          <a:p>
            <a:r>
              <a:rPr lang="en-US" sz="2200" dirty="0" smtClean="0"/>
              <a:t>Revised project templates and review criteria</a:t>
            </a:r>
          </a:p>
          <a:p>
            <a:r>
              <a:rPr lang="en-US" sz="2200" dirty="0" smtClean="0"/>
              <a:t>Gender in Results-based  framework</a:t>
            </a:r>
          </a:p>
          <a:p>
            <a:r>
              <a:rPr lang="en-US" sz="2200" dirty="0" smtClean="0"/>
              <a:t>Annual Monitoring Review on Gender</a:t>
            </a:r>
          </a:p>
          <a:p>
            <a:r>
              <a:rPr lang="en-US" sz="2200" dirty="0" smtClean="0"/>
              <a:t>Appoint a Gender Focal Point</a:t>
            </a:r>
          </a:p>
          <a:p>
            <a:r>
              <a:rPr lang="en-US" sz="2200" dirty="0" smtClean="0"/>
              <a:t>Assessment of GEF Agencies on Gender Mainstreaming </a:t>
            </a:r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7800"/>
            <a:ext cx="2895600" cy="4100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-21771"/>
            <a:ext cx="91440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1F497D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 smtClean="0"/>
              <a:t>Progress to Date</a:t>
            </a:r>
          </a:p>
        </p:txBody>
      </p:sp>
    </p:spTree>
    <p:extLst>
      <p:ext uri="{BB962C8B-B14F-4D97-AF65-F5344CB8AC3E}">
        <p14:creationId xmlns:p14="http://schemas.microsoft.com/office/powerpoint/2010/main" val="13840161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21771"/>
            <a:ext cx="9144000" cy="6096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eaLnBrk="1" hangingPunct="1"/>
            <a:r>
              <a:rPr lang="en-US" sz="2800" dirty="0" smtClean="0"/>
              <a:t>Gaps and Challenges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800" y="990600"/>
            <a:ext cx="853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200" y="667435"/>
            <a:ext cx="70104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en-US" sz="2200" dirty="0" smtClean="0">
                <a:latin typeface="+mn-lt"/>
              </a:rPr>
              <a:t>Gender integration varies </a:t>
            </a:r>
            <a:r>
              <a:rPr lang="en-US" sz="2200" dirty="0">
                <a:latin typeface="+mn-lt"/>
              </a:rPr>
              <a:t>between </a:t>
            </a:r>
            <a:r>
              <a:rPr lang="en-US" sz="2200" dirty="0" smtClean="0">
                <a:latin typeface="+mn-lt"/>
              </a:rPr>
              <a:t>Focal Areas, GEF Agencies, and Projects: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</a:rPr>
              <a:t>R</a:t>
            </a:r>
            <a:r>
              <a:rPr lang="en-US" sz="2200" dirty="0" smtClean="0">
                <a:latin typeface="+mn-lt"/>
              </a:rPr>
              <a:t>elatively </a:t>
            </a:r>
            <a:r>
              <a:rPr lang="en-US" sz="2200" dirty="0">
                <a:latin typeface="+mn-lt"/>
              </a:rPr>
              <a:t>strong in </a:t>
            </a:r>
            <a:r>
              <a:rPr lang="en-US" sz="2200" dirty="0" smtClean="0">
                <a:latin typeface="+mn-lt"/>
              </a:rPr>
              <a:t>NRM and CCA projects </a:t>
            </a:r>
          </a:p>
          <a:p>
            <a:pPr lvl="1"/>
            <a:r>
              <a:rPr lang="en-US" sz="2200" dirty="0">
                <a:latin typeface="+mn-lt"/>
              </a:rPr>
              <a:t>	</a:t>
            </a:r>
            <a:r>
              <a:rPr lang="en-US" sz="2200" dirty="0" smtClean="0">
                <a:latin typeface="+mn-lt"/>
              </a:rPr>
              <a:t>(LD 82%, BD and IW 50%, CCA 40%)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+mn-lt"/>
              </a:rPr>
              <a:t>OPS5: 73% </a:t>
            </a:r>
            <a:r>
              <a:rPr lang="en-US" sz="2200" dirty="0">
                <a:latin typeface="+mn-lt"/>
              </a:rPr>
              <a:t>of the </a:t>
            </a:r>
            <a:r>
              <a:rPr lang="en-US" sz="2200" dirty="0" smtClean="0">
                <a:latin typeface="+mn-lt"/>
              </a:rPr>
              <a:t>gender-relevant GEF </a:t>
            </a:r>
            <a:r>
              <a:rPr lang="en-US" sz="2200" dirty="0">
                <a:latin typeface="+mn-lt"/>
              </a:rPr>
              <a:t>projects have </a:t>
            </a:r>
            <a:r>
              <a:rPr lang="en-US" sz="2200" dirty="0" smtClean="0">
                <a:latin typeface="+mn-lt"/>
              </a:rPr>
              <a:t>addressed gender, but </a:t>
            </a:r>
            <a:r>
              <a:rPr lang="en-US" sz="2200" dirty="0">
                <a:latin typeface="+mn-lt"/>
              </a:rPr>
              <a:t>only </a:t>
            </a:r>
            <a:r>
              <a:rPr lang="en-US" sz="2200" dirty="0" smtClean="0">
                <a:latin typeface="+mn-lt"/>
              </a:rPr>
              <a:t>35% </a:t>
            </a:r>
            <a:r>
              <a:rPr lang="en-US" sz="2200" dirty="0">
                <a:latin typeface="+mn-lt"/>
              </a:rPr>
              <a:t>of them adequately addressed gender </a:t>
            </a:r>
            <a:r>
              <a:rPr lang="en-US" sz="2200" dirty="0" smtClean="0">
                <a:latin typeface="+mn-lt"/>
              </a:rPr>
              <a:t>mainstreaming</a:t>
            </a:r>
          </a:p>
          <a:p>
            <a:pPr lvl="1"/>
            <a:endParaRPr lang="en-US" sz="2200" dirty="0" smtClean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200" dirty="0" smtClean="0">
                <a:latin typeface="+mn-lt"/>
              </a:rPr>
              <a:t>Some Reasons for the Gaps: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</a:rPr>
              <a:t>L</a:t>
            </a:r>
            <a:r>
              <a:rPr lang="en-US" sz="2200" dirty="0" smtClean="0">
                <a:latin typeface="+mn-lt"/>
              </a:rPr>
              <a:t>ack </a:t>
            </a:r>
            <a:r>
              <a:rPr lang="en-US" sz="2200" dirty="0">
                <a:latin typeface="+mn-lt"/>
              </a:rPr>
              <a:t>of concrete </a:t>
            </a:r>
            <a:r>
              <a:rPr lang="en-US" sz="2200" dirty="0" smtClean="0">
                <a:latin typeface="+mn-lt"/>
              </a:rPr>
              <a:t>guidance (e.g. project cycle, etc);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</a:rPr>
              <a:t>L</a:t>
            </a:r>
            <a:r>
              <a:rPr lang="en-US" sz="2200" dirty="0" smtClean="0">
                <a:latin typeface="+mn-lt"/>
              </a:rPr>
              <a:t>imited </a:t>
            </a:r>
            <a:r>
              <a:rPr lang="en-US" sz="2200" dirty="0">
                <a:latin typeface="+mn-lt"/>
              </a:rPr>
              <a:t>analysis and approach identified by each focal </a:t>
            </a:r>
            <a:r>
              <a:rPr lang="en-US" sz="2200" dirty="0" smtClean="0">
                <a:latin typeface="+mn-lt"/>
              </a:rPr>
              <a:t>area;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+mn-lt"/>
              </a:rPr>
              <a:t>limited sharing of information and tools;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+mn-lt"/>
              </a:rPr>
              <a:t>limited </a:t>
            </a:r>
            <a:r>
              <a:rPr lang="en-US" sz="2200" dirty="0">
                <a:latin typeface="+mn-lt"/>
              </a:rPr>
              <a:t>institutional capacity </a:t>
            </a:r>
            <a:endParaRPr lang="en-US" sz="2200" dirty="0" smtClean="0">
              <a:latin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200" dirty="0">
              <a:latin typeface="+mn-lt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886" y="2819400"/>
            <a:ext cx="2332347" cy="3092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68951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eaLnBrk="1" hangingPunct="1"/>
            <a:r>
              <a:rPr lang="en-US" sz="2800" dirty="0" smtClean="0"/>
              <a:t>GEF </a:t>
            </a:r>
            <a:r>
              <a:rPr lang="en-US" sz="2800" dirty="0"/>
              <a:t>Gender Equality Action </a:t>
            </a:r>
            <a:r>
              <a:rPr lang="en-US" sz="2800" dirty="0" smtClean="0"/>
              <a:t>Plan (GEAP)</a:t>
            </a:r>
            <a:endParaRPr lang="en-US" sz="2800" dirty="0" smtClean="0"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990600"/>
            <a:ext cx="853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2400" y="762000"/>
            <a:ext cx="7696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 smtClean="0">
                <a:latin typeface="+mn-lt"/>
              </a:rPr>
              <a:t>Concrete </a:t>
            </a:r>
            <a:r>
              <a:rPr lang="en-US" sz="2400" b="1" dirty="0">
                <a:latin typeface="+mn-lt"/>
              </a:rPr>
              <a:t>road </a:t>
            </a:r>
            <a:r>
              <a:rPr lang="en-US" sz="2400" b="1" dirty="0" smtClean="0">
                <a:latin typeface="+mn-lt"/>
              </a:rPr>
              <a:t>map </a:t>
            </a:r>
            <a:r>
              <a:rPr lang="en-US" sz="2400" b="1" dirty="0">
                <a:latin typeface="+mn-lt"/>
              </a:rPr>
              <a:t>to implement the GEF Policy on Gender </a:t>
            </a:r>
            <a:r>
              <a:rPr lang="en-US" sz="2400" b="1" dirty="0" smtClean="0">
                <a:latin typeface="+mn-lt"/>
              </a:rPr>
              <a:t>Mainstreaming </a:t>
            </a:r>
            <a:r>
              <a:rPr lang="en-US" sz="2400" dirty="0" smtClean="0">
                <a:latin typeface="+mn-lt"/>
              </a:rPr>
              <a:t>that builds </a:t>
            </a:r>
            <a:r>
              <a:rPr lang="en-US" sz="2400" dirty="0">
                <a:latin typeface="+mn-lt"/>
              </a:rPr>
              <a:t>on the existing and planned gender strategies and plans of the GEF </a:t>
            </a:r>
            <a:r>
              <a:rPr lang="en-US" sz="2400" dirty="0" smtClean="0">
                <a:latin typeface="+mn-lt"/>
              </a:rPr>
              <a:t>Agencies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 smtClean="0">
                <a:latin typeface="+mn-lt"/>
              </a:rPr>
              <a:t>Goal</a:t>
            </a:r>
            <a:r>
              <a:rPr lang="en-US" sz="2400" dirty="0" smtClean="0">
                <a:latin typeface="+mn-lt"/>
              </a:rPr>
              <a:t>: </a:t>
            </a:r>
            <a:r>
              <a:rPr lang="en-US" sz="2400" dirty="0">
                <a:latin typeface="+mn-lt"/>
              </a:rPr>
              <a:t>to operationalize the mainstreaming of gender in GEF policy and programming to advance both the GEF’s goals for attaining </a:t>
            </a:r>
            <a:r>
              <a:rPr lang="en-US" sz="2400" dirty="0" smtClean="0">
                <a:latin typeface="+mn-lt"/>
              </a:rPr>
              <a:t>GEBs </a:t>
            </a:r>
            <a:r>
              <a:rPr lang="en-US" sz="2400" dirty="0">
                <a:latin typeface="+mn-lt"/>
              </a:rPr>
              <a:t>and the goal of gender equality and women’s empowerment</a:t>
            </a:r>
            <a:r>
              <a:rPr lang="en-US" sz="2400" dirty="0" smtClean="0">
                <a:latin typeface="+mn-lt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 smtClean="0">
                <a:latin typeface="+mn-lt"/>
              </a:rPr>
              <a:t>Duration: </a:t>
            </a:r>
            <a:r>
              <a:rPr lang="en-US" sz="2400" dirty="0" smtClean="0">
                <a:latin typeface="+mn-lt"/>
              </a:rPr>
              <a:t>Initially during </a:t>
            </a:r>
            <a:r>
              <a:rPr lang="en-US" sz="2400" dirty="0">
                <a:latin typeface="+mn-lt"/>
              </a:rPr>
              <a:t>the GEF-6 </a:t>
            </a:r>
            <a:r>
              <a:rPr lang="en-US" sz="2400" dirty="0" smtClean="0">
                <a:latin typeface="+mn-lt"/>
              </a:rPr>
              <a:t>period (</a:t>
            </a:r>
            <a:r>
              <a:rPr lang="en-US" sz="2400" dirty="0">
                <a:latin typeface="+mn-lt"/>
              </a:rPr>
              <a:t>FY15-18</a:t>
            </a:r>
            <a:r>
              <a:rPr lang="en-US" sz="2400" dirty="0" smtClean="0">
                <a:latin typeface="+mn-lt"/>
              </a:rPr>
              <a:t>). </a:t>
            </a:r>
          </a:p>
          <a:p>
            <a:endParaRPr lang="en-US" sz="2400" dirty="0" smtClean="0">
              <a:latin typeface="+mn-lt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743" y="3886200"/>
            <a:ext cx="5077244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68815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Overview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543800" cy="38100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Background: 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GEF Policies are normally submitted to Council for approval via Council papers but do not capture discussions/views of Council during the meeting.</a:t>
            </a:r>
            <a:endParaRPr lang="en-US" sz="16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GEF Policy Framework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lvl="0" indent="0">
              <a:buNone/>
            </a:pPr>
            <a:r>
              <a:rPr lang="en-US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GEF-6:  Types </a:t>
            </a:r>
            <a:r>
              <a:rPr lang="en-US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Hierarchy of Policy and Procedure </a:t>
            </a:r>
            <a:r>
              <a:rPr lang="en-US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Framework was established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Policy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statement of principles or values approved by the GEF Council that mandates or constrains activities undertaken to achieve the institutional goals of the GEF Secretariat. 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Guideline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Additional information to help explain or implement a particular policy. Guidelines are approved by the CEO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responsibility of the relevant Policy or relevant operational area or subject matter. 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310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1718" y="533400"/>
            <a:ext cx="7239000" cy="51816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1</a:t>
            </a:r>
            <a:r>
              <a:rPr lang="en-US" sz="1800" b="1" dirty="0" smtClean="0"/>
              <a:t>. Project Cycle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sz="1800" dirty="0" smtClean="0"/>
              <a:t>Develop a Guideline </a:t>
            </a:r>
            <a:r>
              <a:rPr lang="en-US" sz="1800" dirty="0"/>
              <a:t>on Mainstreaming Gender in GEF Project </a:t>
            </a:r>
            <a:r>
              <a:rPr lang="en-US" sz="1800" dirty="0" smtClean="0"/>
              <a:t>Cycle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sz="1800" dirty="0" smtClean="0"/>
              <a:t>Incorporate in Project </a:t>
            </a:r>
            <a:r>
              <a:rPr lang="en-US" sz="1800" dirty="0"/>
              <a:t>Templates and </a:t>
            </a:r>
            <a:r>
              <a:rPr lang="en-US" sz="1800" dirty="0" smtClean="0"/>
              <a:t>Guidelines</a:t>
            </a:r>
            <a:endParaRPr lang="en-US" sz="1800" b="1" dirty="0" smtClean="0"/>
          </a:p>
          <a:p>
            <a:pPr marL="0" indent="0">
              <a:buNone/>
            </a:pPr>
            <a:r>
              <a:rPr lang="en-US" sz="1800" b="1" dirty="0" smtClean="0"/>
              <a:t>2</a:t>
            </a:r>
            <a:r>
              <a:rPr lang="en-US" sz="1800" b="1" dirty="0"/>
              <a:t>. Programming and Policies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sz="1800" dirty="0" smtClean="0"/>
              <a:t>Support gender responsive projects, based on country demand and GEF-6 Strategy	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sz="1800" dirty="0" smtClean="0"/>
              <a:t>Mainstream gender in key GEF Strategy and Policy documents. </a:t>
            </a:r>
          </a:p>
          <a:p>
            <a:pPr marL="0" indent="0">
              <a:buNone/>
            </a:pPr>
            <a:r>
              <a:rPr lang="en-US" sz="1800" b="1" dirty="0" smtClean="0"/>
              <a:t>3. Knowledge </a:t>
            </a:r>
            <a:r>
              <a:rPr lang="en-US" sz="1800" b="1" dirty="0"/>
              <a:t>Management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sz="1800" dirty="0"/>
              <a:t>Enhance KM on gender equality, in line with new KM strategy (Knowledge products, webpage, etc)</a:t>
            </a:r>
          </a:p>
          <a:p>
            <a:pPr marL="0" indent="0">
              <a:buNone/>
            </a:pPr>
            <a:r>
              <a:rPr lang="en-US" sz="1800" b="1" dirty="0"/>
              <a:t>4. Results Based Management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sz="1800" dirty="0"/>
              <a:t>Strengthen GEF-wide accountability for gender mainstreaming by having Corporate and Focal Area level indicators and targets.</a:t>
            </a:r>
          </a:p>
          <a:p>
            <a:pPr marL="0" indent="0">
              <a:buNone/>
            </a:pPr>
            <a:r>
              <a:rPr lang="en-US" sz="1800" b="1" dirty="0"/>
              <a:t>5. Capacity Development</a:t>
            </a:r>
          </a:p>
          <a:p>
            <a:pPr lvl="1"/>
            <a:r>
              <a:rPr lang="en-US" sz="1800" dirty="0"/>
              <a:t>Strengthen capacity at GEFSEC institution and staff levels, OFPs and partners at the country level</a:t>
            </a: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eaLnBrk="1" hangingPunct="1"/>
            <a:r>
              <a:rPr lang="en-US" sz="3200" dirty="0" smtClean="0">
                <a:latin typeface="Calibri" pitchFamily="34" charset="0"/>
              </a:rPr>
              <a:t>Key elements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1791718" cy="3128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31811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172" y="1143000"/>
            <a:ext cx="6629400" cy="47244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Percentage </a:t>
            </a:r>
            <a:r>
              <a:rPr lang="en-US" sz="2000" dirty="0"/>
              <a:t>of projects that have conducted </a:t>
            </a:r>
            <a:r>
              <a:rPr lang="en-US" sz="2000" b="1" dirty="0"/>
              <a:t>gender analysis </a:t>
            </a:r>
            <a:r>
              <a:rPr lang="en-US" sz="2000" dirty="0"/>
              <a:t>during project preparation</a:t>
            </a:r>
            <a:r>
              <a:rPr lang="en-US" sz="2000" dirty="0" smtClean="0"/>
              <a:t>.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Percentage </a:t>
            </a:r>
            <a:r>
              <a:rPr lang="en-US" sz="2000" dirty="0"/>
              <a:t>of projects that have incorporated </a:t>
            </a:r>
            <a:r>
              <a:rPr lang="en-US" sz="2000" b="1" dirty="0"/>
              <a:t>gender responsive project results framework</a:t>
            </a:r>
            <a:r>
              <a:rPr lang="en-US" sz="2000" dirty="0"/>
              <a:t> (e.g. gender responsive output, outcome, indicator, budget, </a:t>
            </a:r>
            <a:r>
              <a:rPr lang="en-US" sz="2000" dirty="0" err="1"/>
              <a:t>etc</a:t>
            </a:r>
            <a:r>
              <a:rPr lang="en-US" sz="2000" dirty="0"/>
              <a:t>).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Share </a:t>
            </a:r>
            <a:r>
              <a:rPr lang="en-US" sz="2000" dirty="0"/>
              <a:t>of </a:t>
            </a:r>
            <a:r>
              <a:rPr lang="en-US" sz="2000" b="1" dirty="0"/>
              <a:t>women and men as direct beneficiaries </a:t>
            </a:r>
            <a:r>
              <a:rPr lang="en-US" sz="2000" dirty="0"/>
              <a:t>of project.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Share </a:t>
            </a:r>
            <a:r>
              <a:rPr lang="en-US" sz="2000" dirty="0"/>
              <a:t>of </a:t>
            </a:r>
            <a:r>
              <a:rPr lang="en-US" sz="2000" b="1" dirty="0"/>
              <a:t>convention related national reports incorporated gender dimensions </a:t>
            </a:r>
            <a:r>
              <a:rPr lang="en-US" sz="2000" dirty="0"/>
              <a:t>(e.g. NBSAP, NAPA, </a:t>
            </a:r>
            <a:r>
              <a:rPr lang="en-US" sz="2000" dirty="0" smtClean="0"/>
              <a:t>TDA/SAP</a:t>
            </a:r>
            <a:r>
              <a:rPr lang="en-US" sz="2000" dirty="0"/>
              <a:t>, etc.).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Percentage </a:t>
            </a:r>
            <a:r>
              <a:rPr lang="en-US" sz="2000" dirty="0"/>
              <a:t>of </a:t>
            </a:r>
            <a:r>
              <a:rPr lang="en-US" sz="2000" b="1" dirty="0"/>
              <a:t>monitoring and evaluation reports </a:t>
            </a:r>
            <a:r>
              <a:rPr lang="en-US" sz="2000" dirty="0" smtClean="0"/>
              <a:t>that </a:t>
            </a:r>
            <a:r>
              <a:rPr lang="en-US" sz="2000" dirty="0"/>
              <a:t>incorporates gender equality/women’s empowerment issues and assess results/progress. </a:t>
            </a:r>
          </a:p>
          <a:p>
            <a:endParaRPr lang="en-US" sz="2000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eaLnBrk="1" hangingPunct="1"/>
            <a:r>
              <a:rPr lang="en-US" sz="2800" dirty="0">
                <a:latin typeface="Calibri" pitchFamily="34" charset="0"/>
              </a:rPr>
              <a:t>GEF-6 Core Gender Indicators</a:t>
            </a:r>
            <a:endParaRPr lang="en-US" sz="2800" dirty="0" smtClean="0">
              <a:latin typeface="Calibri" pitchFamily="34" charset="0"/>
            </a:endParaRPr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086" y="2758616"/>
            <a:ext cx="2057400" cy="29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75737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153400" cy="419099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Thank you for your attention!</a:t>
            </a:r>
          </a:p>
          <a:p>
            <a:pPr marL="0" indent="0" algn="ctr" eaLnBrk="1" hangingPunct="1">
              <a:lnSpc>
                <a:spcPct val="80000"/>
              </a:lnSpc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ct val="80000"/>
              </a:lnSpc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Questions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 algn="ctr" eaLnBrk="1" hangingPunct="1">
              <a:lnSpc>
                <a:spcPct val="80000"/>
              </a:lnSpc>
              <a:buNone/>
            </a:pP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ct val="80000"/>
              </a:lnSpc>
              <a:buNone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442366" y="6172200"/>
            <a:ext cx="60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908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Overview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…………(2)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828800"/>
            <a:ext cx="6477000" cy="2743200"/>
          </a:xfrm>
        </p:spPr>
        <p:txBody>
          <a:bodyPr/>
          <a:lstStyle/>
          <a:p>
            <a:pPr marL="4572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GEF Agency Fee Policy,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47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Council Meeting </a:t>
            </a:r>
          </a:p>
          <a:p>
            <a:pPr marL="4572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Update on Project Cancellation Policy, </a:t>
            </a:r>
            <a:b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47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Council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Meeting</a:t>
            </a:r>
          </a:p>
          <a:p>
            <a:pPr marL="4572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Co-financing Policy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46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Council Meeting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297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6248400" cy="685800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Agency Fees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8077200" cy="4572001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Since January 2013, a new fee structure approved by Council in the June 2012 meeting has been implemented: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x-non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projects (FSPs, MSPs and EAs) where </a:t>
            </a:r>
            <a:r>
              <a:rPr lang="x-non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GEF project grants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x-non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 to, and including, $10 million,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GEF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Partner </a:t>
            </a:r>
            <a:r>
              <a:rPr lang="x-non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Agencies </a:t>
            </a:r>
            <a:r>
              <a:rPr lang="x-non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receive fees at </a:t>
            </a:r>
            <a:r>
              <a:rPr lang="x-none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9.5 percent</a:t>
            </a:r>
            <a:r>
              <a:rPr lang="x-non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grant;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GEF Project </a:t>
            </a:r>
            <a:r>
              <a:rPr lang="x-non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grants above $10 million, GEF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Partner </a:t>
            </a:r>
            <a:r>
              <a:rPr lang="x-non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Agencies </a:t>
            </a:r>
            <a:r>
              <a:rPr lang="x-non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receive fees at </a:t>
            </a:r>
            <a:r>
              <a:rPr lang="x-none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9.0 percent </a:t>
            </a:r>
            <a:r>
              <a:rPr lang="x-non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grant;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Agency fees for Programmatic Approaches follow the same fee level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similar to all other projects (approved by Council in October 2014);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fees for the Small Grants Program are set at 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4.0 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percent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x-non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new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GEF Project A</a:t>
            </a:r>
            <a:r>
              <a:rPr lang="x-non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gencies accredited under the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Pilot Program on Accrediting GEF Project Agencies, fees will be</a:t>
            </a:r>
            <a:r>
              <a:rPr lang="x-non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</a:t>
            </a:r>
            <a:r>
              <a:rPr lang="x-none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9.0 percent </a:t>
            </a:r>
            <a:r>
              <a:rPr lang="x-non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GEF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project/program </a:t>
            </a:r>
            <a:r>
              <a:rPr lang="x-non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grant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irrespective of project grant amount;</a:t>
            </a:r>
            <a:r>
              <a:rPr lang="x-non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GEF Project Agencies will not be compensated for any involvement in GEF “corporate activities” in which they may choose to become involved;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fees for PPGs follow the same rate of the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related project.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679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001000" cy="914400"/>
          </a:xfrm>
        </p:spPr>
        <p:txBody>
          <a:bodyPr/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 Cancellation Policy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6801"/>
            <a:ext cx="7848600" cy="4572000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Objectives:  </a:t>
            </a:r>
          </a:p>
          <a:p>
            <a:pPr marL="457200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improve the GEF’s operational efficiency, particularly in the amount of time it takes to prepare and deliver projects;  </a:t>
            </a:r>
          </a:p>
          <a:p>
            <a:pPr marL="457200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ensure that GEF-financed projects remain relevant to the objectives and priorities of the GEF and recipient countries.</a:t>
            </a:r>
          </a:p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Using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Phased approach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implement the policy: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</a:t>
            </a:r>
            <a:r>
              <a:rPr lang="en-US" sz="16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months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Council approval of PIF, a notification will be sent to the Agency and OFP of the recipient country to alert them of the  remaining 6 months for submission of project for CEO endorsement;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</a:t>
            </a:r>
            <a:r>
              <a:rPr lang="en-US" sz="16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months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the Secretariat informs all relevant stakeholders on the cancellation of the project.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Secretariat will consider exception to the above cancellation only on extraordinary events, and if agreed, will notify Council.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Cancelled projects maybe resubmitted within a year for consideration of CEO endorsement if resources are available. </a:t>
            </a:r>
          </a:p>
          <a:p>
            <a:pPr marL="0" indent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486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Cancellation Policy</a:t>
            </a:r>
            <a:r>
              <a:rPr lang="en-US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……..(</a:t>
            </a:r>
            <a:r>
              <a:rPr lang="en-US" sz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371600"/>
            <a:ext cx="6934200" cy="388620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Programs:  Cancellation of unused program amount: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child projects should be submitted for CEO endorsement by the </a:t>
            </a:r>
            <a:r>
              <a:rPr lang="en-US" sz="18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 commitment deadline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this is the time when Trustee commits Program fund to the child project upon CEO endorsement;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Six months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before the program commitment deadline, if there are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still program funds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 yet committed,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Secretariat sends a notification to the Lead Agency notifying it of the upcoming cancellation of such program funds. 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the passing of the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commitment deadline,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CEO notifies the relevant Lead Agency and the Trustee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cancellation for the remaining program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funds.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008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Amendment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1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Categories of Project amendment :</a:t>
            </a:r>
          </a:p>
          <a:p>
            <a:pPr marL="514350" indent="-285750">
              <a:buFont typeface="Wingdings" panose="05000000000000000000" pitchFamily="2" charset="2"/>
              <a:buChar char="Ø"/>
            </a:pPr>
            <a:r>
              <a:rPr lang="en-US" sz="20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Major amendments</a:t>
            </a:r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15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Amendments to project design or implementation are consider major if the change involves the following:</a:t>
            </a:r>
          </a:p>
          <a:p>
            <a:pPr marL="1428750" indent="-228600">
              <a:buFont typeface="Wingdings" panose="05000000000000000000" pitchFamily="2" charset="2"/>
              <a:buChar char="ü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Shifts of project outcomes that have a high probability of leading to significant changes in project objectives</a:t>
            </a:r>
          </a:p>
          <a:p>
            <a:pPr marL="1428750" indent="-228600">
              <a:buFont typeface="Wingdings" panose="05000000000000000000" pitchFamily="2" charset="2"/>
              <a:buChar char="ü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increase in the required GEF funding above 5% of the original GEF project grant.</a:t>
            </a:r>
          </a:p>
          <a:p>
            <a:pPr marL="514350" indent="-285750">
              <a:buFont typeface="Wingdings" panose="05000000000000000000" pitchFamily="2" charset="2"/>
              <a:buChar char="Ø"/>
            </a:pPr>
            <a:r>
              <a:rPr lang="en-US" sz="20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Minor amendments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  <a:p>
            <a:pPr marL="9715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Any amendment to the PIF or project that is not major.</a:t>
            </a:r>
          </a:p>
          <a:p>
            <a:pPr marL="9715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of GEF project grant at 5% or below.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769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Amendment Procedures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17637"/>
            <a:ext cx="6705600" cy="36115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Amendments before CEO endorsement: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Major amendments</a:t>
            </a:r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Explain in the CEO endorsement request and provide justification on the amendment.</a:t>
            </a:r>
          </a:p>
          <a:p>
            <a:pPr marL="7429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will be circulated to Council for four weeks prior to CEO endorsement.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Minor amendments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429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there is an increase in project grant requested at 5% or less, provide justification;  if accepted, the project will follow the normal CEO endorsement.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10137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Amendment Procedures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………(2)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143001"/>
            <a:ext cx="6781800" cy="44196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Amendments after CEO endorsement: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Major amendments</a:t>
            </a:r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Send a letter to the Secretariat providing justification on the amendment.</a:t>
            </a:r>
          </a:p>
          <a:p>
            <a:pPr marL="7429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will be circulated to Council for four weeks prior to CEO approving the amendment.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Minor amendments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429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Undertaken at the discretion of the GEF Agency and report to the Secretariat through the annual Project Implementation Review reports;</a:t>
            </a:r>
          </a:p>
          <a:p>
            <a:pPr marL="7429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an increase in project grant is requested at 5% or less, write to the Secretariat and provide justification;  if accepted, CEO approval letter will be sent.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9755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7556</TotalTime>
  <Words>1797</Words>
  <Application>Microsoft Office PowerPoint</Application>
  <PresentationFormat>On-screen Show (4:3)</PresentationFormat>
  <Paragraphs>173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Andes</vt:lpstr>
      <vt:lpstr>Arial</vt:lpstr>
      <vt:lpstr>Calibri</vt:lpstr>
      <vt:lpstr>Times New Roman</vt:lpstr>
      <vt:lpstr>Wingdings</vt:lpstr>
      <vt:lpstr>Office Theme</vt:lpstr>
      <vt:lpstr>1_Office Theme</vt:lpstr>
      <vt:lpstr>GEF-6 Policies</vt:lpstr>
      <vt:lpstr>Overview</vt:lpstr>
      <vt:lpstr>Overview…………(2)</vt:lpstr>
      <vt:lpstr>Agency Fees</vt:lpstr>
      <vt:lpstr>Project Cancellation Policy</vt:lpstr>
      <vt:lpstr>Project Cancellation Policy……..(2)</vt:lpstr>
      <vt:lpstr>Project Amendment </vt:lpstr>
      <vt:lpstr>Amendment Procedures</vt:lpstr>
      <vt:lpstr>Amendment Procedures………(2)</vt:lpstr>
      <vt:lpstr>GEF Co-financing Policy</vt:lpstr>
      <vt:lpstr>GEF Co-financing Policy……..(2)</vt:lpstr>
      <vt:lpstr>GEF Co-financing Policy……..(3)</vt:lpstr>
      <vt:lpstr>GEF Co-financing Policy……..(4)</vt:lpstr>
      <vt:lpstr>GENDER EQUALITY  ACTION PLAN (GEAP) </vt:lpstr>
      <vt:lpstr>PowerPoint Presentation</vt:lpstr>
      <vt:lpstr>PowerPoint Presentation</vt:lpstr>
      <vt:lpstr>PowerPoint Presentation</vt:lpstr>
      <vt:lpstr>Gaps and Challenges</vt:lpstr>
      <vt:lpstr>GEF Gender Equality Action Plan (GEAP)</vt:lpstr>
      <vt:lpstr>Key elements </vt:lpstr>
      <vt:lpstr>GEF-6 Core Gender Indicators</vt:lpstr>
      <vt:lpstr>PowerPoint Presentation</vt:lpstr>
    </vt:vector>
  </TitlesOfParts>
  <Company>The World Bank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Focal Area and Cross Cutting Strategies – Chemicals</dc:title>
  <dc:creator>wb350798</dc:creator>
  <cp:lastModifiedBy>Nicolas Alejandro Marquez Pizzanelli</cp:lastModifiedBy>
  <cp:revision>502</cp:revision>
  <cp:lastPrinted>2015-01-27T21:21:59Z</cp:lastPrinted>
  <dcterms:created xsi:type="dcterms:W3CDTF">2011-03-08T15:42:01Z</dcterms:created>
  <dcterms:modified xsi:type="dcterms:W3CDTF">2015-02-12T15:30:21Z</dcterms:modified>
</cp:coreProperties>
</file>