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4" r:id="rId2"/>
    <p:sldMasterId id="2147483706" r:id="rId3"/>
    <p:sldMasterId id="2147483713" r:id="rId4"/>
  </p:sldMasterIdLst>
  <p:notesMasterIdLst>
    <p:notesMasterId r:id="rId14"/>
  </p:notesMasterIdLst>
  <p:handoutMasterIdLst>
    <p:handoutMasterId r:id="rId15"/>
  </p:handoutMasterIdLst>
  <p:sldIdLst>
    <p:sldId id="399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291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62" autoAdjust="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40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45"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539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85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b="1" i="1" baseline="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b="1" i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718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defTabSz="924439">
              <a:buFont typeface="Arial" pitchFamily="34" charset="0"/>
              <a:buNone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03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970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91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6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9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69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799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4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485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23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2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2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661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615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7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27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920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403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AC4845AC-8045-41FE-8218-6C3AF1773C5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FF421456-B610-4BE0-A336-178282ACE5E8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6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7482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42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43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1616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77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3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916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92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1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EEFCE-68B6-4D38-9D21-18B5EB85DCA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3C43-A6F7-4ABE-A209-C67513A2CDC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417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5610227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20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rgbClr val="1F497D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35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9906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GEF 6 Programming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International Waters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343400"/>
            <a:ext cx="5791200" cy="1905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sz="2400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Windhoek, Namibia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February 17-18, </a:t>
            </a:r>
            <a:r>
              <a:rPr lang="en-US" sz="2400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2015</a:t>
            </a:r>
          </a:p>
          <a:p>
            <a:pPr>
              <a:lnSpc>
                <a:spcPct val="80000"/>
              </a:lnSpc>
              <a:defRPr/>
            </a:pP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2400" dirty="0">
              <a:latin typeface="Andes" panose="02000000000000000000" pitchFamily="50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81005" y="3352800"/>
            <a:ext cx="3981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>
                <a:solidFill>
                  <a:prstClr val="black"/>
                </a:solidFill>
              </a:rPr>
              <a:t>Leah Karrer- Sr. </a:t>
            </a:r>
            <a:r>
              <a:rPr lang="en-US" sz="2400" b="1" i="1" dirty="0" err="1">
                <a:solidFill>
                  <a:prstClr val="black"/>
                </a:solidFill>
              </a:rPr>
              <a:t>Env</a:t>
            </a:r>
            <a:r>
              <a:rPr lang="en-US" sz="2400" b="1" i="1" dirty="0">
                <a:solidFill>
                  <a:prstClr val="black"/>
                </a:solidFill>
              </a:rPr>
              <a:t>. Specialist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9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b="1" dirty="0"/>
              <a:t>International Waters Focal Area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35123" y="2529984"/>
            <a:ext cx="285027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</a:pPr>
            <a:r>
              <a:rPr lang="en-US" sz="1500" b="1" dirty="0">
                <a:solidFill>
                  <a:prstClr val="black"/>
                </a:solidFill>
              </a:rPr>
              <a:t>33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river basins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85951" y="2057401"/>
            <a:ext cx="424449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b="1" dirty="0">
                <a:solidFill>
                  <a:srgbClr val="1F497D"/>
                </a:solidFill>
              </a:rPr>
              <a:t>GEF – largest financier of international waters:</a:t>
            </a:r>
            <a:endParaRPr lang="en-US" sz="1650" b="1" dirty="0">
              <a:solidFill>
                <a:srgbClr val="C00000"/>
              </a:solidFill>
            </a:endParaRPr>
          </a:p>
          <a:p>
            <a:endParaRPr lang="en-US" sz="165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80442" y="2687190"/>
            <a:ext cx="5772150" cy="1505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350" b="1" dirty="0">
                <a:solidFill>
                  <a:srgbClr val="1F497D"/>
                </a:solidFill>
              </a:rPr>
              <a:t>Goal:</a:t>
            </a:r>
            <a:r>
              <a:rPr lang="en-US" sz="1350" dirty="0">
                <a:solidFill>
                  <a:prstClr val="black"/>
                </a:solidFill>
              </a:rPr>
              <a:t> to promote collective management for </a:t>
            </a:r>
            <a:r>
              <a:rPr lang="en-US" sz="1350" b="1" dirty="0" err="1">
                <a:solidFill>
                  <a:prstClr val="black"/>
                </a:solidFill>
              </a:rPr>
              <a:t>transboundary</a:t>
            </a:r>
            <a:r>
              <a:rPr lang="en-US" sz="1350" b="1" dirty="0">
                <a:solidFill>
                  <a:prstClr val="black"/>
                </a:solidFill>
              </a:rPr>
              <a:t> water systems </a:t>
            </a:r>
            <a:r>
              <a:rPr lang="en-US" sz="1350" dirty="0">
                <a:solidFill>
                  <a:prstClr val="black"/>
                </a:solidFill>
              </a:rPr>
              <a:t>and foster policy, legal, and institutional reforms and investments towards sustainable use and maintenance of ecosystem services.</a:t>
            </a:r>
          </a:p>
          <a:p>
            <a:pPr>
              <a:spcBef>
                <a:spcPts val="30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en-US" sz="1350" b="1" dirty="0">
                <a:solidFill>
                  <a:srgbClr val="1F497D"/>
                </a:solidFill>
              </a:rPr>
              <a:t>Focus</a:t>
            </a:r>
            <a:r>
              <a:rPr lang="en-US" sz="1350" dirty="0">
                <a:solidFill>
                  <a:srgbClr val="1F497D"/>
                </a:solidFill>
              </a:rPr>
              <a:t>:</a:t>
            </a:r>
            <a:r>
              <a:rPr lang="en-US" sz="1350" dirty="0">
                <a:solidFill>
                  <a:prstClr val="black"/>
                </a:solidFill>
              </a:rPr>
              <a:t> </a:t>
            </a:r>
            <a:r>
              <a:rPr lang="en-US" sz="1350" b="1" dirty="0">
                <a:solidFill>
                  <a:prstClr val="black"/>
                </a:solidFill>
              </a:rPr>
              <a:t>joint management </a:t>
            </a:r>
            <a:r>
              <a:rPr lang="en-US" sz="1350" dirty="0">
                <a:solidFill>
                  <a:prstClr val="black"/>
                </a:solidFill>
              </a:rPr>
              <a:t>of shared water systems to balance competing uses and enabling </a:t>
            </a:r>
            <a:r>
              <a:rPr lang="en-US" sz="1350" b="1" dirty="0">
                <a:solidFill>
                  <a:prstClr val="black"/>
                </a:solidFill>
              </a:rPr>
              <a:t>sharing of benefits </a:t>
            </a:r>
            <a:r>
              <a:rPr lang="en-US" sz="1350" dirty="0">
                <a:solidFill>
                  <a:prstClr val="black"/>
                </a:solidFill>
              </a:rPr>
              <a:t>from their utilization.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70888" y="2860479"/>
            <a:ext cx="20451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10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lakes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4003" y="3152822"/>
            <a:ext cx="3256212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7 </a:t>
            </a:r>
            <a:r>
              <a:rPr lang="en-US" sz="1500" b="1" dirty="0" err="1">
                <a:solidFill>
                  <a:prstClr val="black"/>
                </a:solidFill>
              </a:rPr>
              <a:t>transboundary</a:t>
            </a:r>
            <a:r>
              <a:rPr lang="en-US" sz="1500" b="1" dirty="0">
                <a:solidFill>
                  <a:prstClr val="black"/>
                </a:solidFill>
              </a:rPr>
              <a:t> groundwater systems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39754" y="3543300"/>
            <a:ext cx="37240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23 of the Earth’s 66 large marine ecosystems</a:t>
            </a:r>
          </a:p>
          <a:p>
            <a:endParaRPr lang="en-US" sz="15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416" y="4024260"/>
            <a:ext cx="4543103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Approximately $1.4 billion / $8.4 billion in co-financing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28315" y="4532091"/>
            <a:ext cx="3154774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prstClr val="black"/>
                </a:solidFill>
              </a:rPr>
              <a:t>Working with more than 170 nations</a:t>
            </a:r>
            <a:r>
              <a:rPr lang="en-US" sz="1500" b="1" dirty="0">
                <a:solidFill>
                  <a:srgbClr val="FF0000"/>
                </a:solidFill>
              </a:rPr>
              <a:t> 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7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82414"/>
            <a:ext cx="6858000" cy="44931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4178" y="914558"/>
            <a:ext cx="63436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44546A">
                    <a:lumMod val="75000"/>
                  </a:srgbClr>
                </a:solidFill>
              </a:rPr>
              <a:t>Where does the GEF work – river basins, lakes, aquifers, LMEs &amp; open oceans</a:t>
            </a:r>
          </a:p>
        </p:txBody>
      </p:sp>
    </p:spTree>
    <p:extLst>
      <p:ext uri="{BB962C8B-B14F-4D97-AF65-F5344CB8AC3E}">
        <p14:creationId xmlns:p14="http://schemas.microsoft.com/office/powerpoint/2010/main" val="36003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11" y="1314450"/>
            <a:ext cx="6233890" cy="434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71550"/>
            <a:ext cx="6858000" cy="6858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000" b="1" dirty="0"/>
              <a:t>GEF 6 - IW Strategy</a:t>
            </a:r>
          </a:p>
        </p:txBody>
      </p:sp>
    </p:spTree>
    <p:extLst>
      <p:ext uri="{BB962C8B-B14F-4D97-AF65-F5344CB8AC3E}">
        <p14:creationId xmlns:p14="http://schemas.microsoft.com/office/powerpoint/2010/main" val="290839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sz="2400" b="1" dirty="0"/>
              <a:t>‘Foundational’ elements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19200" y="1657351"/>
            <a:ext cx="6934200" cy="3849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450"/>
              </a:spcAft>
            </a:pPr>
            <a:r>
              <a:rPr lang="en-US" sz="1500" b="1" dirty="0">
                <a:solidFill>
                  <a:srgbClr val="1F497D"/>
                </a:solidFill>
              </a:rPr>
              <a:t> W</a:t>
            </a:r>
            <a:r>
              <a:rPr lang="en-US" b="1" dirty="0">
                <a:solidFill>
                  <a:srgbClr val="1F497D"/>
                </a:solidFill>
              </a:rPr>
              <a:t>hat is needed?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4BACC6">
                    <a:lumMod val="50000"/>
                  </a:srgbClr>
                </a:solidFill>
              </a:rPr>
              <a:t>Shared Vision </a:t>
            </a:r>
            <a:r>
              <a:rPr lang="en-US" sz="1500" dirty="0">
                <a:solidFill>
                  <a:prstClr val="black"/>
                </a:solidFill>
              </a:rPr>
              <a:t>– beyond water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4BACC6">
                    <a:lumMod val="50000"/>
                  </a:srgbClr>
                </a:solidFill>
              </a:rPr>
              <a:t>Trust</a:t>
            </a:r>
            <a:r>
              <a:rPr lang="en-US" sz="1500" dirty="0">
                <a:solidFill>
                  <a:srgbClr val="4BACC6">
                    <a:lumMod val="50000"/>
                  </a:srgbClr>
                </a:solidFill>
              </a:rPr>
              <a:t> </a:t>
            </a:r>
            <a:r>
              <a:rPr lang="en-US" sz="1500" dirty="0">
                <a:solidFill>
                  <a:prstClr val="black"/>
                </a:solidFill>
              </a:rPr>
              <a:t>– e.g. if to produce power upstream/food downstream; with trade across countries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4BACC6">
                    <a:lumMod val="50000"/>
                  </a:srgbClr>
                </a:solidFill>
              </a:rPr>
              <a:t>Common fact base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From perceptions to facts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Prerequisite to assessing opportunities and trade-offs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4BACC6">
                    <a:lumMod val="50000"/>
                  </a:srgbClr>
                </a:solidFill>
              </a:rPr>
              <a:t>Information and its exchange </a:t>
            </a:r>
            <a:endParaRPr lang="en-US" sz="1500" dirty="0">
              <a:solidFill>
                <a:prstClr val="black"/>
              </a:solidFill>
            </a:endParaRP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Cooperation:  what?, when ?, aggregated/averaged – real-time 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4BACC6">
                    <a:lumMod val="50000"/>
                  </a:srgbClr>
                </a:solidFill>
              </a:rPr>
              <a:t>Institutional and legal frameworks –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Leveling the playing field – from risks &amp; costs to opportunities &amp; benefits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National and regional inter-</a:t>
            </a:r>
            <a:r>
              <a:rPr lang="en-US" sz="1500" dirty="0" err="1">
                <a:solidFill>
                  <a:prstClr val="black"/>
                </a:solidFill>
              </a:rPr>
              <a:t>sectoral</a:t>
            </a:r>
            <a:r>
              <a:rPr lang="en-US" sz="1500" dirty="0">
                <a:solidFill>
                  <a:prstClr val="black"/>
                </a:solidFill>
              </a:rPr>
              <a:t> cooperation – challenge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prstClr val="black"/>
                </a:solidFill>
              </a:rPr>
              <a:t>Translate regional commitments and/or obligations into national and local actions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350" dirty="0">
              <a:solidFill>
                <a:prstClr val="black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08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2028825" y="1428750"/>
          <a:ext cx="5086350" cy="422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6350"/>
              </a:tblGrid>
              <a:tr h="445752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 marL="68580" marR="68580" marT="34290" marB="34290"/>
                </a:tc>
              </a:tr>
              <a:tr h="3783348">
                <a:tc>
                  <a:txBody>
                    <a:bodyPr/>
                    <a:lstStyle/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endParaRPr lang="en-US" sz="1000" dirty="0"/>
                    </a:p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2153331" y="1428752"/>
            <a:ext cx="4914900" cy="3915758"/>
            <a:chOff x="1600200" y="205051"/>
            <a:chExt cx="6104804" cy="5098420"/>
          </a:xfrm>
        </p:grpSpPr>
        <p:sp>
          <p:nvSpPr>
            <p:cNvPr id="39" name="Oval 38"/>
            <p:cNvSpPr/>
            <p:nvPr/>
          </p:nvSpPr>
          <p:spPr>
            <a:xfrm>
              <a:off x="1877412" y="205051"/>
              <a:ext cx="5827592" cy="64696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b="1" dirty="0">
                  <a:solidFill>
                    <a:srgbClr val="1F497D"/>
                  </a:solidFill>
                </a:rPr>
                <a:t>Delivering GEF International Waters Global Environment Benefits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1600200" y="3733800"/>
              <a:ext cx="2674655" cy="1569671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Foundational Capacity Building/Enabling environments, Basic Policy  and cooperation framework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2946874" y="2514600"/>
              <a:ext cx="2655962" cy="1510884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Strengthening policy and legal and institutional frameworks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49" name="Flowchart: Magnetic Disk 48"/>
            <p:cNvSpPr/>
            <p:nvPr/>
          </p:nvSpPr>
          <p:spPr>
            <a:xfrm>
              <a:off x="4038600" y="1326907"/>
              <a:ext cx="2738215" cy="1309338"/>
            </a:xfrm>
            <a:prstGeom prst="flowChartMagneticDisk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Full-scale SAP Implementation</a:t>
              </a:r>
            </a:p>
            <a:p>
              <a:pPr algn="ctr"/>
              <a:endParaRPr lang="en-US" sz="1050" b="1" dirty="0">
                <a:solidFill>
                  <a:srgbClr val="FFFFFF"/>
                </a:solidFill>
              </a:endParaRPr>
            </a:p>
          </p:txBody>
        </p:sp>
        <p:sp>
          <p:nvSpPr>
            <p:cNvPr id="38" name="Shape 37"/>
            <p:cNvSpPr/>
            <p:nvPr/>
          </p:nvSpPr>
          <p:spPr>
            <a:xfrm rot="20791679">
              <a:off x="1613765" y="1252099"/>
              <a:ext cx="3520699" cy="2166818"/>
            </a:xfrm>
            <a:prstGeom prst="swooshArrow">
              <a:avLst>
                <a:gd name="adj1" fmla="val 17356"/>
                <a:gd name="adj2" fmla="val 23384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 rot="18026887">
            <a:off x="2224978" y="3382219"/>
            <a:ext cx="623426" cy="264848"/>
          </a:xfrm>
        </p:spPr>
        <p:txBody>
          <a:bodyPr>
            <a:noAutofit/>
          </a:bodyPr>
          <a:lstStyle/>
          <a:p>
            <a:r>
              <a:rPr lang="en-US" sz="1350" dirty="0">
                <a:solidFill>
                  <a:schemeClr val="tx1"/>
                </a:solidFill>
              </a:rPr>
              <a:t>TDA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8819174">
            <a:off x="2677772" y="2837325"/>
            <a:ext cx="623426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350" dirty="0">
                <a:solidFill>
                  <a:prstClr val="black"/>
                </a:solidFill>
              </a:rPr>
              <a:t>SAP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 rot="20324902">
            <a:off x="3769243" y="2264038"/>
            <a:ext cx="1074839" cy="26484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900" b="1" dirty="0">
                <a:solidFill>
                  <a:srgbClr val="1F497D"/>
                </a:solidFill>
              </a:rPr>
              <a:t>Transformational Change</a:t>
            </a:r>
          </a:p>
        </p:txBody>
      </p:sp>
      <p:sp>
        <p:nvSpPr>
          <p:cNvPr id="14" name="Title 2"/>
          <p:cNvSpPr txBox="1">
            <a:spLocks/>
          </p:cNvSpPr>
          <p:nvPr/>
        </p:nvSpPr>
        <p:spPr bwMode="auto">
          <a:xfrm>
            <a:off x="1428750" y="971550"/>
            <a:ext cx="6286500" cy="457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1F497D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250" b="1"/>
              <a:t>GEF IW investments through series of interventions</a:t>
            </a:r>
            <a:endParaRPr lang="en-US" sz="2250" b="1" dirty="0"/>
          </a:p>
        </p:txBody>
      </p:sp>
    </p:spTree>
    <p:extLst>
      <p:ext uri="{BB962C8B-B14F-4D97-AF65-F5344CB8AC3E}">
        <p14:creationId xmlns:p14="http://schemas.microsoft.com/office/powerpoint/2010/main" val="286051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5900" y="1396395"/>
            <a:ext cx="6229350" cy="53697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b="1" i="1" dirty="0" smtClean="0"/>
              <a:t>Sharing benefits beyond water .…</a:t>
            </a:r>
            <a:endParaRPr lang="en-US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5257800" y="5314950"/>
            <a:ext cx="21717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9BBB59">
                    <a:lumMod val="50000"/>
                  </a:srgbClr>
                </a:solidFill>
              </a:rPr>
              <a:t>www.thegef.org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1933367"/>
            <a:ext cx="2458484" cy="32779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485" y="3734013"/>
            <a:ext cx="2856858" cy="21426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485" y="1933368"/>
            <a:ext cx="2856859" cy="2142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86" y="3310374"/>
            <a:ext cx="2534629" cy="190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82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76400" y="1143000"/>
            <a:ext cx="6172200" cy="1543050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/>
          <a:p>
            <a:r>
              <a:rPr lang="en-US" sz="2000" b="1" i="1" dirty="0">
                <a:solidFill>
                  <a:schemeClr val="tx2"/>
                </a:solidFill>
              </a:rPr>
              <a:t>Ocean Health:</a:t>
            </a:r>
            <a:r>
              <a:rPr lang="en-US" sz="2000" b="1" i="1" dirty="0"/>
              <a:t> Address key threats to oceans </a:t>
            </a:r>
            <a:r>
              <a:rPr lang="en-US" sz="2000" dirty="0"/>
              <a:t>ecosystem</a:t>
            </a:r>
            <a:r>
              <a:rPr lang="en-US" sz="2000" b="1" dirty="0"/>
              <a:t> </a:t>
            </a:r>
            <a:r>
              <a:rPr lang="en-US" sz="2000" dirty="0"/>
              <a:t>health in an </a:t>
            </a:r>
            <a:r>
              <a:rPr lang="en-US" sz="2000" b="1" dirty="0"/>
              <a:t>integrated way - three linked/integrated </a:t>
            </a:r>
            <a:r>
              <a:rPr lang="en-US" sz="2000" dirty="0"/>
              <a:t>programs to: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/>
              <a:t>Prevent Loss and Degradation of Coastal Habitats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/>
              <a:t>Reduce Ocean  Pollution and Hypoxia </a:t>
            </a:r>
          </a:p>
          <a:p>
            <a:pPr lvl="1">
              <a:buFont typeface="Courier New" pitchFamily="49" charset="0"/>
              <a:buChar char="o"/>
            </a:pPr>
            <a:r>
              <a:rPr lang="en-US" sz="2000" dirty="0"/>
              <a:t>Sustainable Fisheries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1" dirty="0">
                <a:solidFill>
                  <a:schemeClr val="tx2"/>
                </a:solidFill>
              </a:rPr>
              <a:t>Portfolio targets/core indicators in GEF 6</a:t>
            </a:r>
            <a:endParaRPr lang="en-US" sz="2000" b="1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800" b="1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515894" y="457200"/>
            <a:ext cx="6172200" cy="53697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/>
          <a:lstStyle/>
          <a:p>
            <a:r>
              <a:rPr lang="en-US" sz="1800" b="1" i="1" dirty="0"/>
              <a:t>Objective 3: LMEs/Oceans</a:t>
            </a:r>
            <a:endParaRPr lang="en-US" sz="1800" dirty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8"/>
          <a:stretch/>
        </p:blipFill>
        <p:spPr bwMode="auto">
          <a:xfrm>
            <a:off x="3382566" y="3600451"/>
            <a:ext cx="2040467" cy="14995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70"/>
          <a:stretch/>
        </p:blipFill>
        <p:spPr bwMode="auto">
          <a:xfrm>
            <a:off x="1528180" y="3602831"/>
            <a:ext cx="1831103" cy="14972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8" r="18013" b="88"/>
          <a:stretch/>
        </p:blipFill>
        <p:spPr bwMode="auto">
          <a:xfrm>
            <a:off x="5439965" y="3600451"/>
            <a:ext cx="1986915" cy="14995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7603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265506"/>
              </p:ext>
            </p:extLst>
          </p:nvPr>
        </p:nvGraphicFramePr>
        <p:xfrm>
          <a:off x="2819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44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4520</TotalTime>
  <Words>328</Words>
  <Application>Microsoft Office PowerPoint</Application>
  <PresentationFormat>On-screen Show (4:3)</PresentationFormat>
  <Paragraphs>66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Andes</vt:lpstr>
      <vt:lpstr>Arial</vt:lpstr>
      <vt:lpstr>Calibri</vt:lpstr>
      <vt:lpstr>Calibri Light</vt:lpstr>
      <vt:lpstr>Courier New</vt:lpstr>
      <vt:lpstr>Times New Roman</vt:lpstr>
      <vt:lpstr>Wingdings</vt:lpstr>
      <vt:lpstr>1_Office Theme</vt:lpstr>
      <vt:lpstr>2_Office Theme</vt:lpstr>
      <vt:lpstr>4_Office Theme</vt:lpstr>
      <vt:lpstr>Office Theme</vt:lpstr>
      <vt:lpstr>AcroExch.Document.7</vt:lpstr>
      <vt:lpstr>GEF 6 Programming International Waters</vt:lpstr>
      <vt:lpstr>International Waters Focal Area</vt:lpstr>
      <vt:lpstr>PowerPoint Presentation</vt:lpstr>
      <vt:lpstr>GEF 6 - IW Strategy</vt:lpstr>
      <vt:lpstr>‘Foundational’ elements </vt:lpstr>
      <vt:lpstr>TDA</vt:lpstr>
      <vt:lpstr>Sharing benefits beyond water .…</vt:lpstr>
      <vt:lpstr>Objective 3: LMEs/Oceans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Susan W. Matindi Waithaka</cp:lastModifiedBy>
  <cp:revision>108</cp:revision>
  <cp:lastPrinted>2015-02-02T15:46:04Z</cp:lastPrinted>
  <dcterms:created xsi:type="dcterms:W3CDTF">2013-04-08T16:30:17Z</dcterms:created>
  <dcterms:modified xsi:type="dcterms:W3CDTF">2015-02-04T13:36:16Z</dcterms:modified>
</cp:coreProperties>
</file>