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17"/>
  </p:notesMasterIdLst>
  <p:handoutMasterIdLst>
    <p:handoutMasterId r:id="rId18"/>
  </p:handoutMasterIdLst>
  <p:sldIdLst>
    <p:sldId id="383" r:id="rId3"/>
    <p:sldId id="357" r:id="rId4"/>
    <p:sldId id="354" r:id="rId5"/>
    <p:sldId id="374" r:id="rId6"/>
    <p:sldId id="348" r:id="rId7"/>
    <p:sldId id="349" r:id="rId8"/>
    <p:sldId id="375" r:id="rId9"/>
    <p:sldId id="376" r:id="rId10"/>
    <p:sldId id="377" r:id="rId11"/>
    <p:sldId id="379" r:id="rId12"/>
    <p:sldId id="380" r:id="rId13"/>
    <p:sldId id="381" r:id="rId14"/>
    <p:sldId id="382" r:id="rId15"/>
    <p:sldId id="347" r:id="rId16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02" autoAdjust="0"/>
    <p:restoredTop sz="98759" autoAdjust="0"/>
  </p:normalViewPr>
  <p:slideViewPr>
    <p:cSldViewPr>
      <p:cViewPr varScale="1">
        <p:scale>
          <a:sx n="89" d="100"/>
          <a:sy n="89" d="100"/>
        </p:scale>
        <p:origin x="1459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7840" cy="464820"/>
          </a:xfrm>
          <a:prstGeom prst="rect">
            <a:avLst/>
          </a:prstGeom>
        </p:spPr>
        <p:txBody>
          <a:bodyPr vert="horz" lIns="92349" tIns="46175" rIns="92349" bIns="461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2"/>
            <a:ext cx="3037840" cy="464820"/>
          </a:xfrm>
          <a:prstGeom prst="rect">
            <a:avLst/>
          </a:prstGeom>
        </p:spPr>
        <p:txBody>
          <a:bodyPr vert="horz" lIns="92349" tIns="46175" rIns="92349" bIns="46175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349" tIns="46175" rIns="92349" bIns="461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349" tIns="46175" rIns="92349" bIns="46175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6"/>
            <a:ext cx="3038145" cy="464205"/>
          </a:xfrm>
          <a:prstGeom prst="rect">
            <a:avLst/>
          </a:prstGeom>
        </p:spPr>
        <p:txBody>
          <a:bodyPr vert="horz" lIns="87362" tIns="43679" rIns="87362" bIns="43679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6"/>
            <a:ext cx="3038145" cy="464205"/>
          </a:xfrm>
          <a:prstGeom prst="rect">
            <a:avLst/>
          </a:prstGeom>
        </p:spPr>
        <p:txBody>
          <a:bodyPr vert="horz" lIns="87362" tIns="43679" rIns="87362" bIns="43679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62" tIns="43679" rIns="87362" bIns="436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9" y="4416102"/>
            <a:ext cx="5607711" cy="4182458"/>
          </a:xfrm>
          <a:prstGeom prst="rect">
            <a:avLst/>
          </a:prstGeom>
        </p:spPr>
        <p:txBody>
          <a:bodyPr vert="horz" lIns="87362" tIns="43679" rIns="87362" bIns="436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3"/>
            <a:ext cx="3038145" cy="464205"/>
          </a:xfrm>
          <a:prstGeom prst="rect">
            <a:avLst/>
          </a:prstGeom>
        </p:spPr>
        <p:txBody>
          <a:bodyPr vert="horz" lIns="87362" tIns="43679" rIns="87362" bIns="43679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63"/>
            <a:ext cx="3038145" cy="464205"/>
          </a:xfrm>
          <a:prstGeom prst="rect">
            <a:avLst/>
          </a:prstGeom>
        </p:spPr>
        <p:txBody>
          <a:bodyPr vert="horz" lIns="87362" tIns="43679" rIns="87362" bIns="43679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E4BF6B5-A9B7-41BB-815B-28A2574024B6}" type="slidenum">
              <a:rPr lang="en-US" altLang="en-US" smtClean="0">
                <a:solidFill>
                  <a:srgbClr val="000000"/>
                </a:solidFill>
              </a:rPr>
              <a:pPr/>
              <a:t>1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126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127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11271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731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4" name="Picture 7" descr="GEF-PPT-B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694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4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7" descr="GEF-PPT-BG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99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2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0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06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8610600" y="652093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32BFA3A-4429-4CC1-A267-469C357498E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2052" name="Picture 4" descr="GEF-PPT-BG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07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hegef.org/gef/policy/co-financin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Lhale@thegef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00642D"/>
                </a:solidFill>
                <a:latin typeface="+mn-lt"/>
              </a:rPr>
              <a:t>GEF-6 Policies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2819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b="1" dirty="0" smtClean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en-US" b="1" dirty="0" smtClean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Windhoek, Namibia</a:t>
            </a:r>
            <a:endParaRPr lang="en-US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February 17-18, 2015</a:t>
            </a:r>
            <a:endParaRPr lang="en-US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06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GEF Co-financing Policy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772400" cy="4419599"/>
          </a:xfrm>
        </p:spPr>
        <p:txBody>
          <a:bodyPr/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Approved by Council in May 2014, which has been posted as Policy FI/PL/01.  This Policy:</a:t>
            </a:r>
          </a:p>
          <a:p>
            <a:pPr lvl="2" indent="-342900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 for co-financing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GEF-financed projects;</a:t>
            </a:r>
          </a:p>
          <a:p>
            <a:pPr lvl="2" indent="-342900">
              <a:buFont typeface="Wingdings" panose="05000000000000000000" pitchFamily="2" charset="2"/>
              <a:buChar char="ü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Defines co-financing for GEF-financed projects and programs; and  </a:t>
            </a:r>
          </a:p>
          <a:p>
            <a:pPr lvl="2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rules/requirements on co-financing for GEF-financed projects and programs. 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Applies to GEF Trust Fund and the Nagoya Protocol Implementation Fund (GEF-financed projects) financed projects and programs but not to LDCF or SCCF financed projects. 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 Document that proposed the Policy to the Council (Document GEF/C.20/6/Rev.1,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Co-financing)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contains helpful background and guidance on how it will be implemented. 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044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Co-financing Policy</a:t>
            </a:r>
            <a:r>
              <a:rPr lang="en-US" sz="1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……..(2)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1"/>
            <a:ext cx="7924800" cy="4267200"/>
          </a:xfrm>
        </p:spPr>
        <p:txBody>
          <a:bodyPr/>
          <a:lstStyle/>
          <a:p>
            <a:pPr marL="457200" lvl="1" indent="0">
              <a:spcBef>
                <a:spcPts val="1200"/>
              </a:spcBef>
              <a:buNone/>
            </a:pP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“to attain adequate levels of co-financing as a means to: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enhance the effectiveness and sustainability of the GEF in achieving global environmental benefits;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strengthen partnerships with recipient country governments, multilateral and bilateral financing entities, the private sector, and civil society.”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Includes “an ambition for the overall GEF portfolio to reach a co-financing ratio of at least </a:t>
            </a:r>
            <a:r>
              <a:rPr lang="en-GB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6:1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with expectations for greater co-financing in upper-middle income countries that are not SIDs.”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a </a:t>
            </a:r>
            <a:r>
              <a:rPr lang="en-GB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portfolio</a:t>
            </a:r>
            <a:r>
              <a:rPr lang="en-GB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ambition, not project-by-project.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Secretariat “will </a:t>
            </a:r>
            <a:r>
              <a:rPr lang="en-GB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impose minimum thresholds and/or specific co-financing sources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review of individual projects or work programs.”  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126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Co-financing Policy</a:t>
            </a:r>
            <a:r>
              <a:rPr lang="en-US" sz="1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……..(3)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01000" cy="4571999"/>
          </a:xfrm>
        </p:spPr>
        <p:txBody>
          <a:bodyPr/>
          <a:lstStyle/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“resources that are additional to the GEF grant</a:t>
            </a: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that are provided by the GEF Partner Agency itself and/or by other non-GEF sources that support the implementation of the GEF-financed project and the achievement of its objectives.”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Co-financing is required for all GEF full-sized and medium-sized projects and programmatic approaches (PAs).  Optional for enabling activities.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PIFs &amp; PAs must list </a:t>
            </a:r>
            <a:r>
              <a:rPr lang="es-MX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indicative</a:t>
            </a: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co-financing for </a:t>
            </a:r>
            <a:r>
              <a:rPr lang="es-MX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 program inclusion</a:t>
            </a: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s-MX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CEO endorsement</a:t>
            </a: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Agencies must </a:t>
            </a:r>
            <a:r>
              <a:rPr lang="es-MX" sz="18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confirmed</a:t>
            </a:r>
            <a:r>
              <a:rPr lang="es-MX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co-financing and provide evidence.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Agencies must list co-financing by source and type.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Secretariat reviews proposals for consistency with Policy. </a:t>
            </a:r>
          </a:p>
          <a:p>
            <a:pPr marL="0" lvl="1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</a:t>
            </a:r>
          </a:p>
          <a:p>
            <a:pPr marL="457200" lvl="1" indent="0">
              <a:buNone/>
            </a:pPr>
            <a:r>
              <a:rPr lang="en-US" sz="1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financing (e.g. the GEF grants) is determined on the basis of the agreed incremental cost principle.</a:t>
            </a: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49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Co-financing Policy</a:t>
            </a:r>
            <a:r>
              <a:rPr lang="en-US" sz="1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……..(4)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1"/>
            <a:ext cx="8077200" cy="45720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 Document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GEF/C.20/6/Rev.1 also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notes that the Secretariat will “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continue to review project co-financing as part of its assessment of whether the project is supported by an adequate financing package in light of the needs of the project.” (Paragraph 16) </a:t>
            </a:r>
            <a:endParaRPr lang="es-MX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Secretariat will also monitor </a:t>
            </a:r>
            <a:r>
              <a:rPr lang="es-MX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portfolio</a:t>
            </a: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co-financing and report to Council through Annual Monitoring Review (AMR). 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Agencies to report on materialized co-financing during implementation and project closure (per GEF PIR and TER-Terminal Evaluation Report)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Evaluation Office may evaluate co-financing through Overall Performance Studies. </a:t>
            </a:r>
          </a:p>
          <a:p>
            <a:pPr marL="0" indent="0">
              <a:buNone/>
            </a:pPr>
            <a:endParaRPr lang="es-MX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s-MX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Link </a:t>
            </a:r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paper: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http://www.thegef.org/gef/policy/co-financing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062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41909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Thank you for your attention!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Questions?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Lily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Hale (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Lhale@thegef.org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Sr. Operations Officer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Operations and Business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Strategy, GEF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42366" y="61722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90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5400"/>
            <a:ext cx="7543800" cy="38100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Background: 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GEF Policies are normally submitted to Council for approval via Council papers but do not capture discussions/views of Council during the meeting.</a:t>
            </a:r>
            <a:endParaRPr lang="en-US" sz="16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b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Policy Framework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GEF-6:  Types </a:t>
            </a:r>
            <a:r>
              <a:rPr 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Hierarchy of Policy and Procedure </a:t>
            </a:r>
            <a:r>
              <a:rPr lang="en-US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 was established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Policy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statement of principles or values approved by the GEF Council that mandates or constrains activities undertaken to achieve the institutional goals of the GEF Secretariat.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Guideline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information to help explain or implement a particular policy. Guidelines are approved by the CEO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responsibility of the relevant Policy or relevant operational area or subject matter.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31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…………(2)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6477000" cy="2743200"/>
          </a:xfrm>
        </p:spPr>
        <p:txBody>
          <a:bodyPr/>
          <a:lstStyle/>
          <a:p>
            <a:pPr marL="457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Agency Fee Policy,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47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Council Meeting </a:t>
            </a:r>
          </a:p>
          <a:p>
            <a:pPr marL="457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Update on Project Cancellation Policy, </a:t>
            </a:r>
            <a:b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</a:t>
            </a:r>
          </a:p>
          <a:p>
            <a:pPr marL="4572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Co-financing Policy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46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Council Meeting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297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6248400" cy="6858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Agency Fees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077200" cy="457200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January 2013, a new fee structure approved by Council in the June 2012 meeting has been implemented: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projects (FSPs, MSPs and EAs) where 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grants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to, and including, $10 million,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 </a:t>
            </a:r>
            <a:r>
              <a:rPr lang="x-non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Agencies 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receive fees at </a:t>
            </a:r>
            <a:r>
              <a:rPr lang="x-none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9.5 percent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the grant;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GEF Project 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grants above $10 million, GEF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 </a:t>
            </a:r>
            <a:r>
              <a:rPr lang="x-non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Agencies 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receive fees at </a:t>
            </a:r>
            <a:r>
              <a:rPr lang="x-none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9.0 percent 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grant;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Agency fees for Programmatic Approaches follow the same fee level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similar to all other projects (approved by Council in October 2014);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fees for the Small Grants Program are set at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4.0 </a:t>
            </a: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new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A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gencies accredited under the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Pilot Program on Accrediting GEF Project Agencies, fees will be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x-none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9.0 percent </a:t>
            </a:r>
            <a:r>
              <a:rPr lang="x-none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GEF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project/program </a:t>
            </a:r>
            <a:r>
              <a:rPr lang="x-non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irrespective of project grant amount;</a:t>
            </a:r>
            <a:r>
              <a:rPr lang="x-none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Agencies will not be compensated for any involvement in GEF “corporate activities” in which they may choose to become involved;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fees for PPGs follow the same rate of the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project.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679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001000" cy="914400"/>
          </a:xfrm>
        </p:spPr>
        <p:txBody>
          <a:bodyPr/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Cancellation Policy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1"/>
            <a:ext cx="7848600" cy="45720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Objectives:  </a:t>
            </a:r>
          </a:p>
          <a:p>
            <a:pPr marL="45720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improve the GEF’s operational efficiency, particularly in the amount of time it takes to prepare and deliver projects;  </a:t>
            </a:r>
          </a:p>
          <a:p>
            <a:pPr marL="45720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ensure that GEF-financed projects remain relevant to the objectives and priorities of the GEF and recipient countries.</a:t>
            </a:r>
          </a:p>
          <a:p>
            <a:pPr marL="0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en-US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Phased approach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implement the policy: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sz="16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months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Council approval of PIF, a notification will be sent to the Agency and OFP of the recipient country to alert them of the  remaining 6 months for submission of project for CEO endorsement;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sz="16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months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the Secretariat informs all relevant stakeholders on the cancellation of the project.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Secretariat will consider exception to the above cancellation only on extraordinary events, and if agreed, will notify Council.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Cancelled projects maybe resubmitted within a year for consideration of CEO endorsement if resources are available. 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4862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Cancellation Policy</a:t>
            </a:r>
            <a:r>
              <a:rPr lang="en-US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……..(</a:t>
            </a:r>
            <a:r>
              <a:rPr lang="en-US" sz="1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371600"/>
            <a:ext cx="6934200" cy="38862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Programs:  Cancellation of unused program amount: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child projects should be submitted for CEO endorsement by the </a:t>
            </a:r>
            <a:r>
              <a:rPr lang="en-US" sz="18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commitment deadline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this is the time when Trustee commits Program fund to the child project upon CEO endorsement;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Six months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before the program commitment deadline, if there are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still program funds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yet committed,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Secretariat sends a notification to the Lead Agency notifying it of the upcoming cancellation of such program funds.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passing of the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commitment deadline,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CEO notifies the relevant Lead Agency and the Trustee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cancellation for the remaining program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funds.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008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Amendment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1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Categories of Project amendment :</a:t>
            </a:r>
          </a:p>
          <a:p>
            <a:pPr marL="514350" indent="-285750">
              <a:buFont typeface="Wingdings" panose="05000000000000000000" pitchFamily="2" charset="2"/>
              <a:buChar char="Ø"/>
            </a:pPr>
            <a:r>
              <a:rPr lang="en-US" sz="20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amendments</a:t>
            </a:r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Amendments to project design or implementation are consider major if the change involves the following:</a:t>
            </a:r>
          </a:p>
          <a:p>
            <a:pPr marL="1428750" indent="-228600"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Shifts of project outcomes that have a high probability of leading to significant changes in project objectives</a:t>
            </a:r>
          </a:p>
          <a:p>
            <a:pPr marL="1428750" indent="-228600">
              <a:buFont typeface="Wingdings" panose="05000000000000000000" pitchFamily="2" charset="2"/>
              <a:buChar char="ü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increase in the required GEF funding above 5% of the original GEF project grant.</a:t>
            </a:r>
          </a:p>
          <a:p>
            <a:pPr marL="514350" indent="-285750">
              <a:buFont typeface="Wingdings" panose="05000000000000000000" pitchFamily="2" charset="2"/>
              <a:buChar char="Ø"/>
            </a:pPr>
            <a:r>
              <a:rPr lang="en-US" sz="20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Minor amendments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marL="9715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amendment to the PIF or project that is not major.</a:t>
            </a:r>
          </a:p>
          <a:p>
            <a:pPr marL="9715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of GEF project grant at 5% or below.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769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Amendment Procedures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17637"/>
            <a:ext cx="6705600" cy="361156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Amendments before CEO endorsement: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amendments</a:t>
            </a:r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Explain in the CEO endorsement request and provide justification on the amendment.</a:t>
            </a:r>
          </a:p>
          <a:p>
            <a:pPr marL="7429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will be circulated to Council for four weeks prior to CEO endorsement.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Minor amendments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429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an increase in project grant requested at 5% or less, provide justification;  if accepted, the project will follow the normal CEO endorsement.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013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Amendment Procedures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………(2)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143001"/>
            <a:ext cx="67818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Amendments after CEO endorsement: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 amendments</a:t>
            </a:r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Send a letter to the Secretariat providing justification on the amendment.</a:t>
            </a:r>
          </a:p>
          <a:p>
            <a:pPr marL="7429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will be circulated to Council for four weeks prior to CEO approving the amendment.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Minor amendments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7429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Undertaken at the discretion of the GEF Agency and report to the Secretariat through the annual Project Implementation Review reports;</a:t>
            </a:r>
          </a:p>
          <a:p>
            <a:pPr marL="74295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an increase in project grant is requested at 5% or less, write to the Secretariat and provide justification;  if accepted, CEO approval letter will be sent.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975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7555</TotalTime>
  <Words>1332</Words>
  <Application>Microsoft Office PowerPoint</Application>
  <PresentationFormat>On-screen Show (4:3)</PresentationFormat>
  <Paragraphs>102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Andes</vt:lpstr>
      <vt:lpstr>Arial</vt:lpstr>
      <vt:lpstr>Calibri</vt:lpstr>
      <vt:lpstr>Times New Roman</vt:lpstr>
      <vt:lpstr>Wingdings</vt:lpstr>
      <vt:lpstr>Office Theme</vt:lpstr>
      <vt:lpstr>1_Office Theme</vt:lpstr>
      <vt:lpstr>GEF-6 Policies</vt:lpstr>
      <vt:lpstr>Overview</vt:lpstr>
      <vt:lpstr>Overview…………(2)</vt:lpstr>
      <vt:lpstr>Agency Fees</vt:lpstr>
      <vt:lpstr>Project Cancellation Policy</vt:lpstr>
      <vt:lpstr>Project Cancellation Policy……..(2)</vt:lpstr>
      <vt:lpstr>Project Amendment </vt:lpstr>
      <vt:lpstr>Amendment Procedures</vt:lpstr>
      <vt:lpstr>Amendment Procedures………(2)</vt:lpstr>
      <vt:lpstr>GEF Co-financing Policy</vt:lpstr>
      <vt:lpstr>GEF Co-financing Policy……..(2)</vt:lpstr>
      <vt:lpstr>GEF Co-financing Policy……..(3)</vt:lpstr>
      <vt:lpstr>GEF Co-financing Policy……..(4)</vt:lpstr>
      <vt:lpstr>.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Susan W. Matindi Waithaka</cp:lastModifiedBy>
  <cp:revision>499</cp:revision>
  <cp:lastPrinted>2015-01-27T21:21:59Z</cp:lastPrinted>
  <dcterms:created xsi:type="dcterms:W3CDTF">2011-03-08T15:42:01Z</dcterms:created>
  <dcterms:modified xsi:type="dcterms:W3CDTF">2015-02-05T13:44:33Z</dcterms:modified>
</cp:coreProperties>
</file>