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 id="2147483713" r:id="rId3"/>
  </p:sldMasterIdLst>
  <p:notesMasterIdLst>
    <p:notesMasterId r:id="rId10"/>
  </p:notesMasterIdLst>
  <p:handoutMasterIdLst>
    <p:handoutMasterId r:id="rId11"/>
  </p:handoutMasterIdLst>
  <p:sldIdLst>
    <p:sldId id="398" r:id="rId4"/>
    <p:sldId id="397" r:id="rId5"/>
    <p:sldId id="374" r:id="rId6"/>
    <p:sldId id="393" r:id="rId7"/>
    <p:sldId id="395" r:id="rId8"/>
    <p:sldId id="291" r:id="rId9"/>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662" autoAdjust="0"/>
  </p:normalViewPr>
  <p:slideViewPr>
    <p:cSldViewPr>
      <p:cViewPr varScale="1">
        <p:scale>
          <a:sx n="81" d="100"/>
          <a:sy n="81" d="100"/>
        </p:scale>
        <p:origin x="1498" y="53"/>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22" y="-120"/>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3" y="0"/>
            <a:ext cx="2982119" cy="464820"/>
          </a:xfrm>
          <a:prstGeom prst="rect">
            <a:avLst/>
          </a:prstGeom>
        </p:spPr>
        <p:txBody>
          <a:bodyPr vert="horz" lIns="92446" tIns="46223" rIns="92446" bIns="46223" rtlCol="0"/>
          <a:lstStyle>
            <a:lvl1pPr algn="r">
              <a:defRPr sz="1200"/>
            </a:lvl1pPr>
          </a:lstStyle>
          <a:p>
            <a:fld id="{FF836CFD-8DE8-470C-A735-997DF95D3C39}" type="datetimeFigureOut">
              <a:rPr lang="en-US" smtClean="0"/>
              <a:t>2/5/2015</a:t>
            </a:fld>
            <a:endParaRPr lang="en-US"/>
          </a:p>
        </p:txBody>
      </p:sp>
      <p:sp>
        <p:nvSpPr>
          <p:cNvPr id="4" name="Footer Placeholder 3"/>
          <p:cNvSpPr>
            <a:spLocks noGrp="1"/>
          </p:cNvSpPr>
          <p:nvPr>
            <p:ph type="ftr" sz="quarter" idx="2"/>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3" y="8829967"/>
            <a:ext cx="2982119" cy="464820"/>
          </a:xfrm>
          <a:prstGeom prst="rect">
            <a:avLst/>
          </a:prstGeom>
        </p:spPr>
        <p:txBody>
          <a:bodyPr vert="horz" lIns="92446" tIns="46223" rIns="92446" bIns="46223" rtlCol="0" anchor="b"/>
          <a:lstStyle>
            <a:lvl1pPr algn="r">
              <a:defRPr sz="1200"/>
            </a:lvl1pPr>
          </a:lstStyle>
          <a:p>
            <a:fld id="{FC7F3A7D-9338-4D2E-A5FF-179488749F9A}" type="slidenum">
              <a:rPr lang="en-US" smtClean="0"/>
              <a:t>‹#›</a:t>
            </a:fld>
            <a:endParaRPr lang="en-US"/>
          </a:p>
        </p:txBody>
      </p:sp>
    </p:spTree>
    <p:extLst>
      <p:ext uri="{BB962C8B-B14F-4D97-AF65-F5344CB8AC3E}">
        <p14:creationId xmlns:p14="http://schemas.microsoft.com/office/powerpoint/2010/main" val="3939144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3" y="0"/>
            <a:ext cx="2982119" cy="464820"/>
          </a:xfrm>
          <a:prstGeom prst="rect">
            <a:avLst/>
          </a:prstGeom>
        </p:spPr>
        <p:txBody>
          <a:bodyPr vert="horz" lIns="92446" tIns="46223" rIns="92446" bIns="46223" rtlCol="0"/>
          <a:lstStyle>
            <a:lvl1pPr algn="r">
              <a:defRPr sz="1200"/>
            </a:lvl1pPr>
          </a:lstStyle>
          <a:p>
            <a:fld id="{8808B34E-CA6F-41EE-8845-BA507C05173A}" type="datetimeFigureOut">
              <a:rPr lang="en-US" smtClean="0"/>
              <a:t>2/5/2015</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3" y="8829967"/>
            <a:ext cx="2982119" cy="464820"/>
          </a:xfrm>
          <a:prstGeom prst="rect">
            <a:avLst/>
          </a:prstGeom>
        </p:spPr>
        <p:txBody>
          <a:bodyPr vert="horz" lIns="92446" tIns="46223" rIns="92446" bIns="46223" rtlCol="0" anchor="b"/>
          <a:lstStyle>
            <a:lvl1pPr algn="r">
              <a:defRPr sz="1200"/>
            </a:lvl1pPr>
          </a:lstStyle>
          <a:p>
            <a:fld id="{0087241D-FC74-4E30-9F37-A81AA9063518}" type="slidenum">
              <a:rPr lang="en-US" smtClean="0"/>
              <a:t>‹#›</a:t>
            </a:fld>
            <a:endParaRPr lang="en-US"/>
          </a:p>
        </p:txBody>
      </p:sp>
    </p:spTree>
    <p:extLst>
      <p:ext uri="{BB962C8B-B14F-4D97-AF65-F5344CB8AC3E}">
        <p14:creationId xmlns:p14="http://schemas.microsoft.com/office/powerpoint/2010/main" val="2868327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4285463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351272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Seeking innovative, on-the-ground adaptation solutions with potential for </a:t>
            </a:r>
            <a:r>
              <a:rPr lang="en-US" dirty="0" err="1" smtClean="0"/>
              <a:t>scaleup</a:t>
            </a:r>
            <a:endParaRPr lang="en-US" dirty="0" smtClean="0"/>
          </a:p>
          <a:p>
            <a:endParaRPr lang="en-US" dirty="0" smtClean="0"/>
          </a:p>
          <a:p>
            <a:r>
              <a:rPr lang="en-US" dirty="0" smtClean="0"/>
              <a:t>3 objectives</a:t>
            </a:r>
          </a:p>
          <a:p>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t>3</a:t>
            </a:fld>
            <a:endParaRPr lang="en-US"/>
          </a:p>
        </p:txBody>
      </p:sp>
    </p:spTree>
    <p:extLst>
      <p:ext uri="{BB962C8B-B14F-4D97-AF65-F5344CB8AC3E}">
        <p14:creationId xmlns:p14="http://schemas.microsoft.com/office/powerpoint/2010/main" val="2756387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doing so – committed to an integrated approach through two strategic pillars </a:t>
            </a:r>
          </a:p>
          <a:p>
            <a:endParaRPr lang="en-US" dirty="0" smtClean="0"/>
          </a:p>
          <a:p>
            <a:pPr marL="228600" indent="-228600">
              <a:buAutoNum type="arabicParenR"/>
            </a:pPr>
            <a:r>
              <a:rPr lang="en-US" dirty="0" smtClean="0"/>
              <a:t>integrating CCA into relevant policies, plans, programs and decision-making processes</a:t>
            </a:r>
            <a:r>
              <a:rPr lang="en-US" baseline="0" dirty="0" smtClean="0"/>
              <a:t>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Addressing urgent needs, gaps in climate information, monitoring and evaluation capacity, and medium and long-term needs</a:t>
            </a:r>
          </a:p>
          <a:p>
            <a:pPr marL="228600" indent="-228600">
              <a:buAutoNum type="arabicParenR"/>
            </a:pPr>
            <a:endParaRPr lang="en-US" baseline="0" dirty="0" smtClean="0"/>
          </a:p>
          <a:p>
            <a:endParaRPr lang="en-US" baseline="0" dirty="0" smtClean="0"/>
          </a:p>
          <a:p>
            <a:r>
              <a:rPr lang="en-US" baseline="0" dirty="0" smtClean="0"/>
              <a:t>2) </a:t>
            </a:r>
            <a:r>
              <a:rPr lang="en-US" dirty="0" smtClean="0"/>
              <a:t>pursing initiatives that cut across both adaptation and other</a:t>
            </a:r>
            <a:r>
              <a:rPr lang="en-US" baseline="0" dirty="0" smtClean="0"/>
              <a:t> GEF focal areas.</a:t>
            </a:r>
          </a:p>
          <a:p>
            <a:endParaRPr lang="en-US" baseline="0" dirty="0" smtClean="0"/>
          </a:p>
          <a:p>
            <a:r>
              <a:rPr lang="en-US" dirty="0" smtClean="0"/>
              <a:t>Because the GEF is the financial mechanism to several multi-lateral environmental agreements, the GEF is uniquely placed to harness the synergies between CCA and global environmental benefits and to manage potential trade-offs between them.</a:t>
            </a:r>
          </a:p>
          <a:p>
            <a:endParaRPr lang="en-US" dirty="0" smtClean="0"/>
          </a:p>
          <a:p>
            <a:r>
              <a:rPr lang="en-US" dirty="0" smtClean="0"/>
              <a:t>Consequently, there are a few key opportunities by working across focal areas:</a:t>
            </a:r>
          </a:p>
          <a:p>
            <a:pPr marL="171450" indent="-171450">
              <a:buFontTx/>
              <a:buChar char="-"/>
            </a:pPr>
            <a:r>
              <a:rPr lang="en-US" dirty="0" smtClean="0"/>
              <a:t>Fosters broad-based partnerships and greater development coherence.  Better integrated with national strategies and more stakeholders</a:t>
            </a:r>
          </a:p>
          <a:p>
            <a:pPr marL="171450" indent="-171450">
              <a:buFontTx/>
              <a:buChar char="-"/>
            </a:pPr>
            <a:r>
              <a:rPr lang="en-US" dirty="0" smtClean="0"/>
              <a:t>May</a:t>
            </a:r>
            <a:r>
              <a:rPr lang="en-US" baseline="0" dirty="0" smtClean="0"/>
              <a:t> create greater human benefits, for example by working with water </a:t>
            </a:r>
            <a:r>
              <a:rPr lang="en-US" baseline="0" dirty="0" err="1" smtClean="0"/>
              <a:t>inititaives</a:t>
            </a:r>
            <a:r>
              <a:rPr lang="en-US" baseline="0" dirty="0" smtClean="0"/>
              <a:t> to create greater access to water, or sustainable management of mangroves in face of sea level rise and coastal erosion</a:t>
            </a:r>
          </a:p>
          <a:p>
            <a:pPr marL="171450" indent="-171450">
              <a:buFontTx/>
              <a:buChar char="-"/>
            </a:pPr>
            <a:r>
              <a:rPr lang="en-US" baseline="0" dirty="0" smtClean="0"/>
              <a:t>Reduce transaction costs and increase cost-effectiveness</a:t>
            </a:r>
          </a:p>
          <a:p>
            <a:pPr marL="171450" indent="-171450">
              <a:buFontTx/>
              <a:buChar char="-"/>
            </a:pPr>
            <a:r>
              <a:rPr lang="en-US" baseline="0" dirty="0" smtClean="0"/>
              <a:t>Economies of scale</a:t>
            </a:r>
          </a:p>
          <a:p>
            <a:pPr marL="171450" indent="-171450">
              <a:buFontTx/>
              <a:buChar char="-"/>
            </a:pPr>
            <a:endParaRPr lang="en-US" dirty="0" smtClean="0"/>
          </a:p>
          <a:p>
            <a:pPr marL="0" marR="0" indent="0" algn="l" defTabSz="923799" rtl="0" eaLnBrk="1" fontAlgn="auto" latinLnBrk="0" hangingPunct="1">
              <a:lnSpc>
                <a:spcPct val="100000"/>
              </a:lnSpc>
              <a:spcBef>
                <a:spcPts val="0"/>
              </a:spcBef>
              <a:spcAft>
                <a:spcPts val="0"/>
              </a:spcAft>
              <a:buClrTx/>
              <a:buSzTx/>
              <a:buFontTx/>
              <a:buNone/>
              <a:tabLst/>
              <a:defRPr/>
            </a:pPr>
            <a:r>
              <a:rPr lang="en-US" baseline="0" dirty="0" smtClean="0"/>
              <a:t>On an operational level, the GEF will continue programming in key economic sectors, but will explore new mechanisms for innovation through greater private sector collaboration, particularly risk transfer and insurance, and ecosystem-based adaptation.  There is an increased focus on areas of heightened vulnerability, such as SIDS and urban centers.</a:t>
            </a:r>
            <a:endParaRPr lang="en-US" dirty="0" smtClean="0"/>
          </a:p>
          <a:p>
            <a:pPr marL="0" marR="0" indent="0" algn="l" defTabSz="923799"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23799" rtl="0" eaLnBrk="1" fontAlgn="auto" latinLnBrk="0" hangingPunct="1">
              <a:lnSpc>
                <a:spcPct val="100000"/>
              </a:lnSpc>
              <a:spcBef>
                <a:spcPts val="0"/>
              </a:spcBef>
              <a:spcAft>
                <a:spcPts val="0"/>
              </a:spcAft>
              <a:buClrTx/>
              <a:buSzTx/>
              <a:buFontTx/>
              <a:buNone/>
              <a:tabLst/>
              <a:defRPr/>
            </a:pPr>
            <a:r>
              <a:rPr lang="en-US" baseline="0" dirty="0" smtClean="0"/>
              <a:t>Private sector engage is a growing priority throughout the GEF and that includes in CCA.</a:t>
            </a:r>
          </a:p>
          <a:p>
            <a:pPr marL="0" marR="0" indent="0" algn="l" defTabSz="923799" rtl="0" eaLnBrk="1" fontAlgn="auto" latinLnBrk="0" hangingPunct="1">
              <a:lnSpc>
                <a:spcPct val="100000"/>
              </a:lnSpc>
              <a:spcBef>
                <a:spcPts val="0"/>
              </a:spcBef>
              <a:spcAft>
                <a:spcPts val="0"/>
              </a:spcAft>
              <a:buClrTx/>
              <a:buSzTx/>
              <a:buFontTx/>
              <a:buNone/>
              <a:tabLst/>
              <a:defRPr/>
            </a:pPr>
            <a:endParaRPr lang="en-US" sz="1200" b="1" baseline="0" dirty="0" smtClean="0">
              <a:solidFill>
                <a:srgbClr val="002060"/>
              </a:solidFill>
            </a:endParaRPr>
          </a:p>
          <a:p>
            <a:pPr marL="0" marR="0" indent="0" algn="l" defTabSz="923799" rtl="0" eaLnBrk="1" fontAlgn="auto" latinLnBrk="0" hangingPunct="1">
              <a:lnSpc>
                <a:spcPct val="100000"/>
              </a:lnSpc>
              <a:spcBef>
                <a:spcPts val="0"/>
              </a:spcBef>
              <a:spcAft>
                <a:spcPts val="0"/>
              </a:spcAft>
              <a:buClrTx/>
              <a:buSzTx/>
              <a:buFontTx/>
              <a:buNone/>
              <a:tabLst/>
              <a:defRPr/>
            </a:pPr>
            <a:r>
              <a:rPr lang="en-US" sz="1200" b="0" baseline="0" dirty="0" smtClean="0">
                <a:solidFill>
                  <a:srgbClr val="002060"/>
                </a:solidFill>
              </a:rPr>
              <a:t>Building on past experience, the GEF will seek opportunities to expand private sector engagement through:</a:t>
            </a:r>
          </a:p>
          <a:p>
            <a:pPr marL="571500" lvl="1" indent="-171450">
              <a:spcBef>
                <a:spcPct val="0"/>
              </a:spcBef>
              <a:buFont typeface="Arial" panose="020B0604020202020204" pitchFamily="34" charset="0"/>
              <a:buChar char="•"/>
            </a:pPr>
            <a:r>
              <a:rPr lang="en-US" sz="2100" dirty="0" smtClean="0"/>
              <a:t>Awareness raising, including of potential risks and response measures</a:t>
            </a:r>
          </a:p>
          <a:p>
            <a:pPr marL="571500" lvl="1" indent="-171450">
              <a:spcBef>
                <a:spcPct val="0"/>
              </a:spcBef>
              <a:buFont typeface="Arial" panose="020B0604020202020204" pitchFamily="34" charset="0"/>
              <a:buChar char="•"/>
            </a:pPr>
            <a:r>
              <a:rPr lang="en-US" sz="2100" dirty="0" smtClean="0"/>
              <a:t>Capacity building to help private entities manage CC risks</a:t>
            </a:r>
          </a:p>
          <a:p>
            <a:pPr marL="571500" lvl="1" indent="-171450">
              <a:spcBef>
                <a:spcPct val="0"/>
              </a:spcBef>
              <a:buFont typeface="Arial" panose="020B0604020202020204" pitchFamily="34" charset="0"/>
              <a:buChar char="•"/>
            </a:pPr>
            <a:r>
              <a:rPr lang="en-US" sz="2100" dirty="0" smtClean="0"/>
              <a:t>Efforts to improve policies &amp; regulatory</a:t>
            </a:r>
            <a:r>
              <a:rPr lang="en-US" sz="2100" baseline="0" dirty="0" smtClean="0"/>
              <a:t> environments and institutional infrastructure</a:t>
            </a:r>
            <a:endParaRPr lang="en-US" sz="2100" dirty="0" smtClean="0"/>
          </a:p>
          <a:p>
            <a:pPr marL="571500" lvl="1" indent="-171450">
              <a:spcBef>
                <a:spcPct val="0"/>
              </a:spcBef>
              <a:buFont typeface="Arial" panose="020B0604020202020204" pitchFamily="34" charset="0"/>
              <a:buChar char="•"/>
            </a:pPr>
            <a:r>
              <a:rPr lang="en-US" sz="2100" dirty="0" smtClean="0"/>
              <a:t>Public-private partnerships that promote private sector responses to CC; and,</a:t>
            </a:r>
          </a:p>
          <a:p>
            <a:pPr marL="571500" lvl="1" indent="-171450">
              <a:spcBef>
                <a:spcPct val="0"/>
              </a:spcBef>
              <a:buFont typeface="Arial" panose="020B0604020202020204" pitchFamily="34" charset="0"/>
              <a:buChar char="•"/>
            </a:pPr>
            <a:r>
              <a:rPr lang="en-US" sz="2100" dirty="0" err="1" smtClean="0"/>
              <a:t>Entreprenaurship</a:t>
            </a:r>
            <a:r>
              <a:rPr lang="en-US" sz="2100" dirty="0" smtClean="0"/>
              <a:t> </a:t>
            </a:r>
            <a:r>
              <a:rPr lang="en-US" sz="2100" dirty="0" err="1" smtClean="0"/>
              <a:t>dev</a:t>
            </a:r>
            <a:r>
              <a:rPr lang="en-US" sz="2100" dirty="0" smtClean="0"/>
              <a:t> to open and seize emerging private sector opportunities to reduce CC vulnerabilities</a:t>
            </a:r>
          </a:p>
          <a:p>
            <a:pPr marL="400050" lvl="1" indent="0">
              <a:spcBef>
                <a:spcPct val="0"/>
              </a:spcBef>
              <a:buFont typeface="Arial" panose="020B0604020202020204" pitchFamily="34" charset="0"/>
              <a:buNone/>
            </a:pPr>
            <a:endParaRPr lang="en-US" sz="2100" dirty="0" smtClean="0"/>
          </a:p>
          <a:p>
            <a:pPr marL="400050" lvl="1" indent="0">
              <a:spcBef>
                <a:spcPct val="0"/>
              </a:spcBef>
              <a:buFont typeface="Arial" panose="020B0604020202020204" pitchFamily="34" charset="0"/>
              <a:buNone/>
            </a:pPr>
            <a:r>
              <a:rPr lang="en-US" sz="2100" dirty="0" smtClean="0"/>
              <a:t>Projects</a:t>
            </a:r>
            <a:r>
              <a:rPr lang="en-US" sz="2100" baseline="0" dirty="0" smtClean="0"/>
              <a:t> that propose use of tools for engagement with the private sector could include a range of private sector players, such as capital providers, financial intermediaries and industry partners (large </a:t>
            </a:r>
            <a:r>
              <a:rPr lang="en-US" sz="2100" baseline="0" dirty="0" err="1" smtClean="0"/>
              <a:t>copr</a:t>
            </a:r>
            <a:r>
              <a:rPr lang="en-US" sz="2100" baseline="0" dirty="0" smtClean="0"/>
              <a:t>, </a:t>
            </a:r>
            <a:r>
              <a:rPr lang="en-US" sz="2100" baseline="0" dirty="0" err="1" smtClean="0"/>
              <a:t>sm</a:t>
            </a:r>
            <a:r>
              <a:rPr lang="en-US" sz="2100" baseline="0" dirty="0" smtClean="0"/>
              <a:t> and M enterprises and innovators). E.g. projects that engage insurance companies in understanding and responding to risks of CC</a:t>
            </a:r>
            <a:endParaRPr lang="en-US" sz="2100" dirty="0" smtClean="0"/>
          </a:p>
          <a:p>
            <a:pPr marL="0" marR="0" indent="0" algn="l" defTabSz="923799" rtl="0" eaLnBrk="1" fontAlgn="auto" latinLnBrk="0" hangingPunct="1">
              <a:lnSpc>
                <a:spcPct val="100000"/>
              </a:lnSpc>
              <a:spcBef>
                <a:spcPts val="0"/>
              </a:spcBef>
              <a:spcAft>
                <a:spcPts val="0"/>
              </a:spcAft>
              <a:buClrTx/>
              <a:buSzTx/>
              <a:buFontTx/>
              <a:buNone/>
              <a:tabLst/>
              <a:defRPr/>
            </a:pPr>
            <a:endParaRPr lang="en-US" sz="1200" b="0" dirty="0" smtClean="0">
              <a:solidFill>
                <a:srgbClr val="002060"/>
              </a:solidFill>
            </a:endParaRPr>
          </a:p>
          <a:p>
            <a:pPr marL="0" marR="0" indent="0" algn="l" defTabSz="923799" rtl="0" eaLnBrk="1" fontAlgn="auto" latinLnBrk="0" hangingPunct="1">
              <a:lnSpc>
                <a:spcPct val="100000"/>
              </a:lnSpc>
              <a:spcBef>
                <a:spcPts val="0"/>
              </a:spcBef>
              <a:spcAft>
                <a:spcPts val="0"/>
              </a:spcAft>
              <a:buClrTx/>
              <a:buSzTx/>
              <a:buFontTx/>
              <a:buNone/>
              <a:tabLst/>
              <a:defRPr/>
            </a:pPr>
            <a:r>
              <a:rPr lang="en-US" sz="1200" b="0" dirty="0" smtClean="0">
                <a:solidFill>
                  <a:srgbClr val="002060"/>
                </a:solidFill>
              </a:rPr>
              <a:t>Risk Transfer &amp; Insurance – within private sector engagement, the ($4.6B) insurance industry</a:t>
            </a:r>
            <a:r>
              <a:rPr lang="en-US" sz="1200" b="0" baseline="0" dirty="0" smtClean="0">
                <a:solidFill>
                  <a:srgbClr val="002060"/>
                </a:solidFill>
              </a:rPr>
              <a:t> presents considerable potential for adaptation b/c the industry plays a key role in determining the financial incentives for any given decisions concerning exposure to and protection from risk of business, public or individual assets.  Project might for ex, support regulatory assistance, weather risk models and products and public awareness</a:t>
            </a:r>
            <a:endParaRPr lang="en-US" sz="1200" b="0" dirty="0" smtClean="0">
              <a:solidFill>
                <a:srgbClr val="002060"/>
              </a:solidFill>
            </a:endParaRPr>
          </a:p>
          <a:p>
            <a:pPr defTabSz="923799">
              <a:defRPr/>
            </a:pPr>
            <a:endParaRPr lang="en-US" b="1" dirty="0" smtClean="0"/>
          </a:p>
          <a:p>
            <a:pPr defTabSz="923799">
              <a:defRPr/>
            </a:pPr>
            <a:r>
              <a:rPr lang="en-US" b="0" dirty="0" smtClean="0"/>
              <a:t>Poor and </a:t>
            </a:r>
            <a:r>
              <a:rPr lang="en-US" b="0" dirty="0" err="1" smtClean="0"/>
              <a:t>vulnerables</a:t>
            </a:r>
            <a:r>
              <a:rPr lang="en-US" b="0" dirty="0" smtClean="0"/>
              <a:t> communities generally</a:t>
            </a:r>
            <a:r>
              <a:rPr lang="en-US" b="0" baseline="0" dirty="0" smtClean="0"/>
              <a:t> rely more directly on ecosystem services.    </a:t>
            </a:r>
            <a:r>
              <a:rPr lang="en-US" b="0" dirty="0" smtClean="0"/>
              <a:t>EBA</a:t>
            </a:r>
            <a:r>
              <a:rPr lang="en-US" b="0" baseline="0" dirty="0" smtClean="0"/>
              <a:t> helps people to adapt to adverse effects of CC associated with ecosystem services. For example, helping to </a:t>
            </a:r>
            <a:r>
              <a:rPr lang="en-US" b="0" baseline="0" dirty="0" err="1" smtClean="0"/>
              <a:t>maint</a:t>
            </a:r>
            <a:r>
              <a:rPr lang="en-US" b="0" baseline="0" dirty="0" smtClean="0"/>
              <a:t> and restore natural </a:t>
            </a:r>
            <a:r>
              <a:rPr lang="en-US" b="0" baseline="0" dirty="0" err="1" smtClean="0"/>
              <a:t>infraustrures</a:t>
            </a:r>
            <a:r>
              <a:rPr lang="en-US" b="0" baseline="0" dirty="0" smtClean="0"/>
              <a:t>, e.g. wetlands and forests, and contribute to food security, coastal protection and climate-resilient water resources management.  </a:t>
            </a:r>
            <a:endParaRPr lang="en-US" b="0" dirty="0" smtClean="0"/>
          </a:p>
          <a:p>
            <a:pPr defTabSz="923799">
              <a:defRPr/>
            </a:pPr>
            <a:endParaRPr lang="en-US" b="1" dirty="0" smtClean="0"/>
          </a:p>
          <a:p>
            <a:pPr marL="0" indent="0">
              <a:buFontTx/>
              <a:buNone/>
            </a:pPr>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t>4</a:t>
            </a:fld>
            <a:endParaRPr lang="en-US"/>
          </a:p>
        </p:txBody>
      </p:sp>
    </p:spTree>
    <p:extLst>
      <p:ext uri="{BB962C8B-B14F-4D97-AF65-F5344CB8AC3E}">
        <p14:creationId xmlns:p14="http://schemas.microsoft.com/office/powerpoint/2010/main" val="12693239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0" dirty="0" smtClean="0"/>
              <a:t>Based</a:t>
            </a:r>
            <a:r>
              <a:rPr lang="en-US" b="0" baseline="0" dirty="0" smtClean="0"/>
              <a:t> on the two pillars and the interest in private sector engagement and EBM, the APS will focus on ten priority areas.  The first seven correspond to the core sectors.  </a:t>
            </a:r>
          </a:p>
          <a:p>
            <a:pPr defTabSz="923799">
              <a:defRPr/>
            </a:pPr>
            <a:r>
              <a:rPr lang="en-US" b="0" baseline="0" dirty="0" smtClean="0"/>
              <a:t>Climate service info services is a cross-cutting priority</a:t>
            </a:r>
          </a:p>
          <a:p>
            <a:pPr defTabSz="923799">
              <a:defRPr/>
            </a:pPr>
            <a:r>
              <a:rPr lang="en-US" b="0" baseline="0" dirty="0" smtClean="0"/>
              <a:t>And the remaining two are priorities across GEF focal areas</a:t>
            </a:r>
          </a:p>
          <a:p>
            <a:pPr defTabSz="923799">
              <a:defRPr/>
            </a:pPr>
            <a:endParaRPr lang="en-US" b="0" baseline="0" dirty="0" smtClean="0"/>
          </a:p>
          <a:p>
            <a:pPr defTabSz="923799">
              <a:defRPr/>
            </a:pPr>
            <a:endParaRPr lang="en-US" b="0" baseline="0" dirty="0" smtClean="0"/>
          </a:p>
          <a:p>
            <a:pPr marL="171450" indent="-171450" defTabSz="923799">
              <a:buFontTx/>
              <a:buChar char="-"/>
              <a:defRPr/>
            </a:pPr>
            <a:r>
              <a:rPr lang="en-US" b="0" baseline="0" dirty="0" err="1" smtClean="0"/>
              <a:t>Approx</a:t>
            </a:r>
            <a:r>
              <a:rPr lang="en-US" b="0" baseline="0" dirty="0" smtClean="0"/>
              <a:t> 29% of LDCF and 26% of SCCF investments promote adaptation in </a:t>
            </a:r>
            <a:r>
              <a:rPr lang="en-US" b="0" baseline="0" dirty="0" err="1" smtClean="0"/>
              <a:t>Agr</a:t>
            </a:r>
            <a:r>
              <a:rPr lang="en-US" b="0" baseline="0" dirty="0" smtClean="0"/>
              <a:t> &amp; Food security , including demo and deployment of innovative, climate resilient </a:t>
            </a:r>
            <a:r>
              <a:rPr lang="en-US" b="0" baseline="0" dirty="0" err="1" smtClean="0"/>
              <a:t>techn</a:t>
            </a:r>
            <a:r>
              <a:rPr lang="en-US" b="0" baseline="0" dirty="0" smtClean="0"/>
              <a:t> for </a:t>
            </a:r>
            <a:r>
              <a:rPr lang="en-US" b="0" baseline="0" dirty="0" err="1" smtClean="0"/>
              <a:t>agr</a:t>
            </a:r>
            <a:r>
              <a:rPr lang="en-US" b="0" baseline="0" dirty="0" smtClean="0"/>
              <a:t> production and processing.  Projects under this theme include 1) integrating climate-resilient tools and measures into </a:t>
            </a:r>
            <a:r>
              <a:rPr lang="en-US" b="0" baseline="0" dirty="0" err="1" smtClean="0"/>
              <a:t>agr</a:t>
            </a:r>
            <a:r>
              <a:rPr lang="en-US" b="0" baseline="0" dirty="0" smtClean="0"/>
              <a:t> policies; policy and </a:t>
            </a:r>
            <a:r>
              <a:rPr lang="en-US" b="0" baseline="0" dirty="0" err="1" smtClean="0"/>
              <a:t>regu</a:t>
            </a:r>
            <a:r>
              <a:rPr lang="en-US" b="0" baseline="0" dirty="0" smtClean="0"/>
              <a:t> </a:t>
            </a:r>
            <a:r>
              <a:rPr lang="en-US" b="0" baseline="0" dirty="0" err="1" smtClean="0"/>
              <a:t>env</a:t>
            </a:r>
            <a:r>
              <a:rPr lang="en-US" b="0" baseline="0" dirty="0" smtClean="0"/>
              <a:t> as well as reforming incentive structures and </a:t>
            </a:r>
            <a:r>
              <a:rPr lang="en-US" b="0" baseline="0" dirty="0" err="1" smtClean="0"/>
              <a:t>subsdidies</a:t>
            </a:r>
            <a:r>
              <a:rPr lang="en-US" b="0" baseline="0" dirty="0" smtClean="0"/>
              <a:t> and expanding access to markets, credit risk and transfer and other </a:t>
            </a:r>
            <a:r>
              <a:rPr lang="en-US" b="0" baseline="0" dirty="0" err="1" smtClean="0"/>
              <a:t>financies</a:t>
            </a:r>
            <a:r>
              <a:rPr lang="en-US" b="0" baseline="0" dirty="0" smtClean="0"/>
              <a:t> services along with </a:t>
            </a:r>
            <a:r>
              <a:rPr lang="en-US" b="0" baseline="0" dirty="0" err="1" smtClean="0"/>
              <a:t>acess</a:t>
            </a:r>
            <a:r>
              <a:rPr lang="en-US" b="0" baseline="0" dirty="0" smtClean="0"/>
              <a:t> to extension services, agro-</a:t>
            </a:r>
            <a:r>
              <a:rPr lang="en-US" b="0" baseline="0" dirty="0" err="1" smtClean="0"/>
              <a:t>meterological</a:t>
            </a:r>
            <a:r>
              <a:rPr lang="en-US" b="0" baseline="0" dirty="0" smtClean="0"/>
              <a:t> info and climate-resilient </a:t>
            </a:r>
            <a:r>
              <a:rPr lang="en-US" b="0" baseline="0" dirty="0" err="1" smtClean="0"/>
              <a:t>techn</a:t>
            </a:r>
            <a:r>
              <a:rPr lang="en-US" b="0" baseline="0" dirty="0" smtClean="0"/>
              <a:t>.  There are numerous opportunities for linking with all the other GEF focal areas. And tremendous potential for expanding private sector engagement by working throughout the </a:t>
            </a:r>
            <a:r>
              <a:rPr lang="en-US" b="0" baseline="0" dirty="0" err="1" smtClean="0"/>
              <a:t>agr</a:t>
            </a:r>
            <a:r>
              <a:rPr lang="en-US" b="0" baseline="0" dirty="0" smtClean="0"/>
              <a:t> supply change and by enhancing access to insurance and micro-finance services.</a:t>
            </a:r>
          </a:p>
          <a:p>
            <a:pPr marL="171450" indent="-171450" defTabSz="923799">
              <a:buFontTx/>
              <a:buChar char="-"/>
              <a:defRPr/>
            </a:pPr>
            <a:r>
              <a:rPr lang="en-US" b="0" baseline="0" dirty="0" smtClean="0"/>
              <a:t>Water resource </a:t>
            </a:r>
            <a:r>
              <a:rPr lang="en-US" b="0" baseline="0" dirty="0" err="1" smtClean="0"/>
              <a:t>magenemtn</a:t>
            </a:r>
            <a:r>
              <a:rPr lang="en-US" b="0" baseline="0" dirty="0" smtClean="0"/>
              <a:t> is another important theme that has captured 14% of LDCF project funds and nearly 25% of SCCF providing support to climate-resilient water governance, watershed </a:t>
            </a:r>
            <a:r>
              <a:rPr lang="en-US" b="0" baseline="0" dirty="0" err="1" smtClean="0"/>
              <a:t>mgt</a:t>
            </a:r>
            <a:r>
              <a:rPr lang="en-US" b="0" baseline="0" dirty="0" smtClean="0"/>
              <a:t>, and the transfer and adoption of technologies for water harvesting and </a:t>
            </a:r>
            <a:r>
              <a:rPr lang="en-US" b="0" baseline="0" dirty="0" err="1" smtClean="0"/>
              <a:t>efficienty</a:t>
            </a:r>
            <a:r>
              <a:rPr lang="en-US" b="0" baseline="0" dirty="0" smtClean="0"/>
              <a:t>.  There are a number of new areas for future consideration, including: 1) adoption of proven </a:t>
            </a:r>
            <a:r>
              <a:rPr lang="en-US" b="0" baseline="0" dirty="0" err="1" smtClean="0"/>
              <a:t>technolgoies</a:t>
            </a:r>
            <a:r>
              <a:rPr lang="en-US" b="0" baseline="0" dirty="0" smtClean="0"/>
              <a:t>; 2) enhancing the knowledge based for c-resilient </a:t>
            </a:r>
            <a:r>
              <a:rPr lang="en-US" b="0" baseline="0" dirty="0" err="1" smtClean="0"/>
              <a:t>mgt</a:t>
            </a:r>
            <a:r>
              <a:rPr lang="en-US" b="0" baseline="0" dirty="0" smtClean="0"/>
              <a:t>, and strengthening regulatory frameworks and economic </a:t>
            </a:r>
            <a:r>
              <a:rPr lang="en-US" b="0" baseline="0" dirty="0" err="1" smtClean="0"/>
              <a:t>incentrive</a:t>
            </a:r>
            <a:r>
              <a:rPr lang="en-US" b="0" baseline="0" dirty="0" smtClean="0"/>
              <a:t> structures.</a:t>
            </a:r>
          </a:p>
          <a:p>
            <a:pPr marL="171450" indent="-171450" defTabSz="923799">
              <a:buFontTx/>
              <a:buChar char="-"/>
              <a:defRPr/>
            </a:pPr>
            <a:r>
              <a:rPr lang="en-US" b="0" baseline="0" dirty="0" smtClean="0"/>
              <a:t>CZ are at the interface of both land and sea impacts from CC and are therefore highly vulnerable. 13 and 11% of LDCF and SCCF – reduce vulnerability of coastal communities to CC impacts (e.g. sea level rise, storms, floods, erosion) through improved land-use planning, climate-resilient coastal </a:t>
            </a:r>
            <a:r>
              <a:rPr lang="en-US" b="0" baseline="0" dirty="0" err="1" smtClean="0"/>
              <a:t>infrastuture</a:t>
            </a:r>
            <a:r>
              <a:rPr lang="en-US" b="0" baseline="0" dirty="0" smtClean="0"/>
              <a:t> and the sustainable </a:t>
            </a:r>
            <a:r>
              <a:rPr lang="en-US" b="0" baseline="0" dirty="0" err="1" smtClean="0"/>
              <a:t>mgt</a:t>
            </a:r>
            <a:r>
              <a:rPr lang="en-US" b="0" baseline="0" dirty="0" smtClean="0"/>
              <a:t> of natural </a:t>
            </a:r>
            <a:r>
              <a:rPr lang="en-US" b="0" baseline="0" dirty="0" err="1" smtClean="0"/>
              <a:t>infrasturutures</a:t>
            </a:r>
            <a:r>
              <a:rPr lang="en-US" b="0" baseline="0" dirty="0" smtClean="0"/>
              <a:t>.  We are looking to strengthening early-warning systems, </a:t>
            </a:r>
            <a:r>
              <a:rPr lang="en-US" b="0" baseline="0" dirty="0" err="1" smtClean="0"/>
              <a:t>promoteing</a:t>
            </a:r>
            <a:r>
              <a:rPr lang="en-US" b="0" baseline="0" dirty="0" smtClean="0"/>
              <a:t> diversified and resilient livelihoods, integrating adaption measures into coastal </a:t>
            </a:r>
            <a:r>
              <a:rPr lang="en-US" b="0" baseline="0" dirty="0" err="1" smtClean="0"/>
              <a:t>settlmetn</a:t>
            </a:r>
            <a:r>
              <a:rPr lang="en-US" b="0" baseline="0" dirty="0" smtClean="0"/>
              <a:t> planning and </a:t>
            </a:r>
            <a:r>
              <a:rPr lang="en-US" b="0" baseline="0" dirty="0" err="1" smtClean="0"/>
              <a:t>infrasturre</a:t>
            </a:r>
            <a:r>
              <a:rPr lang="en-US" b="0" baseline="0" dirty="0" smtClean="0"/>
              <a:t> investments and </a:t>
            </a:r>
            <a:r>
              <a:rPr lang="en-US" b="0" baseline="0" dirty="0" err="1" smtClean="0"/>
              <a:t>sacling</a:t>
            </a:r>
            <a:r>
              <a:rPr lang="en-US" b="0" baseline="0" dirty="0" smtClean="0"/>
              <a:t> up private-sector engagement (e.g. climate-proofing ports, coastal roads, tourism.</a:t>
            </a:r>
          </a:p>
          <a:p>
            <a:pPr marL="171450" indent="-171450" defTabSz="923799">
              <a:buFontTx/>
              <a:buChar char="-"/>
              <a:defRPr/>
            </a:pPr>
            <a:r>
              <a:rPr lang="en-US" b="0" baseline="0" dirty="0" err="1" smtClean="0"/>
              <a:t>Infrasture</a:t>
            </a:r>
            <a:r>
              <a:rPr lang="en-US" b="0" baseline="0" dirty="0" smtClean="0"/>
              <a:t> is reflected in the previous sectors and includes not only address CZ </a:t>
            </a:r>
            <a:r>
              <a:rPr lang="en-US" b="0" baseline="0" dirty="0" err="1" smtClean="0"/>
              <a:t>Mgt</a:t>
            </a:r>
            <a:r>
              <a:rPr lang="en-US" b="0" baseline="0" dirty="0" smtClean="0"/>
              <a:t> and enhanced flood risk </a:t>
            </a:r>
            <a:r>
              <a:rPr lang="en-US" b="0" baseline="0" dirty="0" err="1" smtClean="0"/>
              <a:t>mgt</a:t>
            </a:r>
            <a:r>
              <a:rPr lang="en-US" b="0" baseline="0" dirty="0" smtClean="0"/>
              <a:t>, but also areas of transportation, urban settlements, water supplies and sanitation and energy.  GEF funds are seeking to strengthen structural codes and standards and their enforcement, mainstream adaptation tools across infrastructure planning and development and catalyze private sector investments in infrastructure and settlement planning. </a:t>
            </a:r>
          </a:p>
          <a:p>
            <a:pPr marL="171450" indent="-171450" defTabSz="923799">
              <a:buFontTx/>
              <a:buChar char="-"/>
              <a:defRPr/>
            </a:pPr>
            <a:r>
              <a:rPr lang="en-US" b="0" dirty="0" smtClean="0"/>
              <a:t>DRM – the Adaptation Program has financed measures to reduce CC-induced disaster risks across sectors through info services, capacity building and public works. In particular need to further mainstream DR info, assessment tools and appropriate mitigation measures </a:t>
            </a:r>
            <a:r>
              <a:rPr lang="en-US" b="0" dirty="0" err="1" smtClean="0"/>
              <a:t>acros</a:t>
            </a:r>
            <a:r>
              <a:rPr lang="en-US" b="0" dirty="0" smtClean="0"/>
              <a:t> relevant policies, </a:t>
            </a:r>
            <a:r>
              <a:rPr lang="en-US" b="0" dirty="0" err="1" smtClean="0"/>
              <a:t>dev</a:t>
            </a:r>
            <a:r>
              <a:rPr lang="en-US" b="0" dirty="0" smtClean="0"/>
              <a:t> frameworks and investment plans, strengthen disaster preparedness for effective response at all levels and disaster contingency planning, increase access to early-warning info, </a:t>
            </a:r>
            <a:r>
              <a:rPr lang="en-US" b="0" dirty="0" err="1" smtClean="0"/>
              <a:t>edu</a:t>
            </a:r>
            <a:r>
              <a:rPr lang="en-US" b="0" dirty="0" smtClean="0"/>
              <a:t> and awareness</a:t>
            </a:r>
            <a:r>
              <a:rPr lang="en-US" b="0" baseline="0" dirty="0" smtClean="0"/>
              <a:t> raising on CC-induced hazards at all levels and promote the </a:t>
            </a:r>
            <a:r>
              <a:rPr lang="en-US" b="0" baseline="0" dirty="0" err="1" smtClean="0"/>
              <a:t>dev</a:t>
            </a:r>
            <a:r>
              <a:rPr lang="en-US" b="0" baseline="0" dirty="0" smtClean="0"/>
              <a:t> of an access to financial </a:t>
            </a:r>
            <a:r>
              <a:rPr lang="en-US" b="0" baseline="0" dirty="0" err="1" smtClean="0"/>
              <a:t>insturments</a:t>
            </a:r>
            <a:r>
              <a:rPr lang="en-US" b="0" baseline="0" dirty="0" smtClean="0"/>
              <a:t> for DRM, including risk transfer.</a:t>
            </a:r>
          </a:p>
          <a:p>
            <a:pPr marL="171450" indent="-171450" defTabSz="923799">
              <a:buFontTx/>
              <a:buChar char="-"/>
              <a:defRPr/>
            </a:pPr>
            <a:r>
              <a:rPr lang="en-US" b="0" baseline="0" dirty="0" smtClean="0"/>
              <a:t>NRM has served as a means to enhance not only natural assets, but also people and their livelihoods and to reduce the vulnerability of fragile </a:t>
            </a:r>
            <a:r>
              <a:rPr lang="en-US" b="0" baseline="0" dirty="0" err="1" smtClean="0"/>
              <a:t>ecoystems</a:t>
            </a:r>
            <a:r>
              <a:rPr lang="en-US" b="0" baseline="0" dirty="0" smtClean="0"/>
              <a:t>.  This includes, inter alia, strengthening environmental </a:t>
            </a:r>
            <a:r>
              <a:rPr lang="en-US" b="0" baseline="0" dirty="0" err="1" smtClean="0"/>
              <a:t>mgt</a:t>
            </a:r>
            <a:r>
              <a:rPr lang="en-US" b="0" baseline="0" dirty="0" smtClean="0"/>
              <a:t> in </a:t>
            </a:r>
            <a:r>
              <a:rPr lang="en-US" b="0" baseline="0" dirty="0" err="1" smtClean="0"/>
              <a:t>vulernable</a:t>
            </a:r>
            <a:r>
              <a:rPr lang="en-US" b="0" baseline="0" dirty="0" smtClean="0"/>
              <a:t> areas; </a:t>
            </a:r>
            <a:r>
              <a:rPr lang="en-US" b="0" baseline="0" dirty="0" err="1" smtClean="0"/>
              <a:t>pteocting</a:t>
            </a:r>
            <a:r>
              <a:rPr lang="en-US" b="0" baseline="0" dirty="0" smtClean="0"/>
              <a:t> ecosystem and natural resources that shield communities from </a:t>
            </a:r>
            <a:r>
              <a:rPr lang="en-US" b="0" baseline="0" dirty="0" err="1" smtClean="0"/>
              <a:t>cosatal</a:t>
            </a:r>
            <a:r>
              <a:rPr lang="en-US" b="0" baseline="0" dirty="0" smtClean="0"/>
              <a:t> hazards and flood risk (</a:t>
            </a:r>
            <a:r>
              <a:rPr lang="en-US" b="0" baseline="0" dirty="0" err="1" smtClean="0"/>
              <a:t>ie</a:t>
            </a:r>
            <a:r>
              <a:rPr lang="en-US" b="0" baseline="0" dirty="0" smtClean="0"/>
              <a:t> reefs and mangroves) and promoting sustainable, resilient and diversified livelihoods.</a:t>
            </a:r>
            <a:endParaRPr lang="en-US" b="0" dirty="0" smtClean="0"/>
          </a:p>
          <a:p>
            <a:pPr defTabSz="923799">
              <a:defRPr/>
            </a:pPr>
            <a:endParaRPr lang="en-US" b="1" dirty="0" smtClean="0"/>
          </a:p>
          <a:p>
            <a:pPr marL="171450" indent="-171450" defTabSz="923799">
              <a:buFontTx/>
              <a:buChar char="-"/>
              <a:defRPr/>
            </a:pPr>
            <a:r>
              <a:rPr lang="en-US" b="0" dirty="0" smtClean="0"/>
              <a:t>Health</a:t>
            </a:r>
            <a:r>
              <a:rPr lang="en-US" b="0" baseline="0" dirty="0" smtClean="0"/>
              <a:t> – to date only 3% of SCCF. There is a considerable need to strengthen </a:t>
            </a:r>
            <a:r>
              <a:rPr lang="en-US" b="0" baseline="0" dirty="0" err="1" smtClean="0"/>
              <a:t>evidenceto</a:t>
            </a:r>
            <a:r>
              <a:rPr lang="en-US" b="0" baseline="0" dirty="0" smtClean="0"/>
              <a:t> mainstream CCA in the public health sector.  The World Health Organization has been a particularly </a:t>
            </a:r>
            <a:r>
              <a:rPr lang="en-US" b="0" baseline="0" dirty="0" err="1" smtClean="0"/>
              <a:t>cirtical</a:t>
            </a:r>
            <a:r>
              <a:rPr lang="en-US" b="0" baseline="0" dirty="0" smtClean="0"/>
              <a:t> partner in these efforts in supporting the NAP process in LDCs.</a:t>
            </a:r>
          </a:p>
          <a:p>
            <a:pPr marL="171450" indent="-171450" defTabSz="923799">
              <a:buFontTx/>
              <a:buChar char="-"/>
              <a:defRPr/>
            </a:pPr>
            <a:endParaRPr lang="en-US" b="0" dirty="0" smtClean="0"/>
          </a:p>
          <a:p>
            <a:pPr defTabSz="923799">
              <a:defRPr/>
            </a:pPr>
            <a:r>
              <a:rPr lang="en-US" b="1" dirty="0" smtClean="0"/>
              <a:t>LDCF –</a:t>
            </a:r>
            <a:r>
              <a:rPr lang="en-US" b="1" baseline="0" dirty="0" smtClean="0"/>
              <a:t> least developed</a:t>
            </a:r>
            <a:endParaRPr lang="en-US" b="1" dirty="0" smtClean="0"/>
          </a:p>
          <a:p>
            <a:pPr defTabSz="923799">
              <a:defRPr/>
            </a:pPr>
            <a:r>
              <a:rPr lang="en-US" b="1" dirty="0" smtClean="0"/>
              <a:t>SCCF – </a:t>
            </a:r>
          </a:p>
          <a:p>
            <a:pPr marL="0" marR="0" indent="0" algn="l" defTabSz="923799" rtl="0" eaLnBrk="1" fontAlgn="auto" latinLnBrk="0" hangingPunct="1">
              <a:lnSpc>
                <a:spcPct val="100000"/>
              </a:lnSpc>
              <a:spcBef>
                <a:spcPts val="0"/>
              </a:spcBef>
              <a:spcAft>
                <a:spcPts val="0"/>
              </a:spcAft>
              <a:buClrTx/>
              <a:buSzTx/>
              <a:buFontTx/>
              <a:buNone/>
              <a:tabLst/>
              <a:defRPr/>
            </a:pPr>
            <a:r>
              <a:rPr lang="en-US" sz="1200" b="1" dirty="0" smtClean="0">
                <a:solidFill>
                  <a:srgbClr val="002060"/>
                </a:solidFill>
              </a:rPr>
              <a:t>Least Developed Countries Fund (LDCF) and </a:t>
            </a:r>
            <a:br>
              <a:rPr lang="en-US" sz="1200" b="1" dirty="0" smtClean="0">
                <a:solidFill>
                  <a:srgbClr val="002060"/>
                </a:solidFill>
              </a:rPr>
            </a:br>
            <a:r>
              <a:rPr lang="en-US" sz="1200" b="1" dirty="0" smtClean="0">
                <a:solidFill>
                  <a:srgbClr val="002060"/>
                </a:solidFill>
              </a:rPr>
              <a:t>Special Climate Change Fund (SCCF)</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t>5</a:t>
            </a:fld>
            <a:endParaRPr lang="en-US"/>
          </a:p>
        </p:txBody>
      </p:sp>
    </p:spTree>
    <p:extLst>
      <p:ext uri="{BB962C8B-B14F-4D97-AF65-F5344CB8AC3E}">
        <p14:creationId xmlns:p14="http://schemas.microsoft.com/office/powerpoint/2010/main" val="9538032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55535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99FB6D-747C-489A-AF89-89B24F2F794C}" type="datetimeFigureOut">
              <a:rPr lang="en-US" smtClean="0">
                <a:solidFill>
                  <a:prstClr val="black">
                    <a:tint val="75000"/>
                  </a:prstClr>
                </a:solidFill>
              </a:rPr>
              <a:pPr/>
              <a:t>2/5/2015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8743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99FB6D-747C-489A-AF89-89B24F2F794C}" type="datetimeFigureOut">
              <a:rPr lang="en-US" smtClean="0">
                <a:solidFill>
                  <a:prstClr val="black">
                    <a:tint val="75000"/>
                  </a:prstClr>
                </a:solidFill>
              </a:rPr>
              <a:pPr/>
              <a:t>2/5/2015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11909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9FB6D-747C-489A-AF89-89B24F2F794C}" type="datetimeFigureOut">
              <a:rPr lang="en-US" smtClean="0">
                <a:solidFill>
                  <a:prstClr val="black">
                    <a:tint val="75000"/>
                  </a:prstClr>
                </a:solidFill>
              </a:rPr>
              <a:pPr/>
              <a:t>2/5/2015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189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338613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18743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780213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2843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8374827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1142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0943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673942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9121616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1400577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3705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598462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434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88388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056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2363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2/5/2015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82158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1.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3.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7" cstate="print"/>
          <a:srcRect/>
          <a:stretch>
            <a:fillRect/>
          </a:stretch>
        </p:blipFill>
        <p:spPr bwMode="auto">
          <a:xfrm>
            <a:off x="0" y="5610225"/>
            <a:ext cx="9144000" cy="1247775"/>
          </a:xfrm>
          <a:prstGeom prst="rect">
            <a:avLst/>
          </a:prstGeom>
          <a:noFill/>
          <a:ln w="9525">
            <a:noFill/>
            <a:miter lim="800000"/>
            <a:headEnd/>
            <a:tailEnd/>
          </a:ln>
        </p:spPr>
      </p:pic>
    </p:spTree>
    <p:extLst>
      <p:ext uri="{BB962C8B-B14F-4D97-AF65-F5344CB8AC3E}">
        <p14:creationId xmlns:p14="http://schemas.microsoft.com/office/powerpoint/2010/main" val="3483713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9FB6D-747C-489A-AF89-89B24F2F794C}" type="datetimeFigureOut">
              <a:rPr lang="en-US" smtClean="0">
                <a:solidFill>
                  <a:prstClr val="black">
                    <a:tint val="75000"/>
                  </a:prstClr>
                </a:solidFill>
              </a:rPr>
              <a:pPr/>
              <a:t>2/5/2015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54816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413183549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514600"/>
            <a:ext cx="8229600" cy="533400"/>
          </a:xfrm>
        </p:spPr>
        <p:txBody>
          <a:bodyPr/>
          <a:lstStyle/>
          <a:p>
            <a:r>
              <a:rPr lang="en-US" dirty="0" smtClean="0">
                <a:solidFill>
                  <a:srgbClr val="00642D"/>
                </a:solidFill>
                <a:latin typeface="+mn-lt"/>
              </a:rPr>
              <a:t>GEF 6 Programming</a:t>
            </a:r>
            <a:br>
              <a:rPr lang="en-US" dirty="0" smtClean="0">
                <a:solidFill>
                  <a:srgbClr val="00642D"/>
                </a:solidFill>
                <a:latin typeface="+mn-lt"/>
              </a:rPr>
            </a:br>
            <a:r>
              <a:rPr lang="en-US" dirty="0" smtClean="0">
                <a:solidFill>
                  <a:srgbClr val="00642D"/>
                </a:solidFill>
                <a:latin typeface="+mn-lt"/>
              </a:rPr>
              <a:t>Climate </a:t>
            </a:r>
            <a:r>
              <a:rPr lang="en-US" dirty="0" smtClean="0">
                <a:solidFill>
                  <a:srgbClr val="00642D"/>
                </a:solidFill>
                <a:latin typeface="+mn-lt"/>
              </a:rPr>
              <a:t>Change</a:t>
            </a:r>
            <a:br>
              <a:rPr lang="en-US" dirty="0" smtClean="0">
                <a:solidFill>
                  <a:srgbClr val="00642D"/>
                </a:solidFill>
                <a:latin typeface="+mn-lt"/>
              </a:rPr>
            </a:br>
            <a:r>
              <a:rPr lang="en-US" dirty="0" smtClean="0">
                <a:solidFill>
                  <a:srgbClr val="00642D"/>
                </a:solidFill>
                <a:latin typeface="+mn-lt"/>
              </a:rPr>
              <a:t>Adaptation</a:t>
            </a:r>
            <a:br>
              <a:rPr lang="en-US" dirty="0" smtClean="0">
                <a:solidFill>
                  <a:srgbClr val="00642D"/>
                </a:solidFill>
                <a:latin typeface="+mn-lt"/>
              </a:rPr>
            </a:br>
            <a:endParaRPr lang="en-US" dirty="0">
              <a:latin typeface="+mn-lt"/>
            </a:endParaRPr>
          </a:p>
        </p:txBody>
      </p:sp>
      <p:sp>
        <p:nvSpPr>
          <p:cNvPr id="3" name="Subtitle 2"/>
          <p:cNvSpPr>
            <a:spLocks noGrp="1"/>
          </p:cNvSpPr>
          <p:nvPr>
            <p:ph type="subTitle" idx="1"/>
          </p:nvPr>
        </p:nvSpPr>
        <p:spPr>
          <a:xfrm>
            <a:off x="1295400" y="3886200"/>
            <a:ext cx="6400800" cy="2819400"/>
          </a:xfrm>
        </p:spPr>
        <p:txBody>
          <a:bodyPr/>
          <a:lstStyle/>
          <a:p>
            <a:pPr>
              <a:lnSpc>
                <a:spcPct val="80000"/>
              </a:lnSpc>
              <a:defRPr/>
            </a:pPr>
            <a:r>
              <a:rPr lang="en-US" b="1" dirty="0" smtClean="0">
                <a:solidFill>
                  <a:schemeClr val="tx1"/>
                </a:solidFill>
                <a:latin typeface="Andes" panose="02000000000000000000" pitchFamily="50" charset="0"/>
                <a:cs typeface="Times New Roman" pitchFamily="18" charset="0"/>
              </a:rPr>
              <a:t>GEF Expanded Constituency Workshop</a:t>
            </a:r>
            <a:endParaRPr lang="en-US" b="1" dirty="0" smtClean="0">
              <a:solidFill>
                <a:srgbClr val="00642D"/>
              </a:solidFill>
              <a:latin typeface="Andes" panose="02000000000000000000" pitchFamily="50" charset="0"/>
              <a:cs typeface="Times New Roman" panose="02020603050405020304" pitchFamily="18" charset="0"/>
            </a:endParaRPr>
          </a:p>
          <a:p>
            <a:pPr>
              <a:lnSpc>
                <a:spcPct val="80000"/>
              </a:lnSpc>
              <a:defRPr/>
            </a:pPr>
            <a:endParaRPr lang="en-US" sz="3200" b="1" dirty="0" smtClean="0">
              <a:solidFill>
                <a:schemeClr val="tx1"/>
              </a:solidFill>
              <a:latin typeface="Andes" panose="02000000000000000000" pitchFamily="50" charset="0"/>
            </a:endParaRPr>
          </a:p>
          <a:p>
            <a:pPr>
              <a:lnSpc>
                <a:spcPct val="80000"/>
              </a:lnSpc>
              <a:defRPr/>
            </a:pPr>
            <a:r>
              <a:rPr lang="en-US" sz="2400" b="1" dirty="0" smtClean="0">
                <a:solidFill>
                  <a:schemeClr val="tx1"/>
                </a:solidFill>
                <a:latin typeface="Andes" panose="02000000000000000000" pitchFamily="50" charset="0"/>
                <a:cs typeface="Times New Roman" panose="02020603050405020304" pitchFamily="18" charset="0"/>
              </a:rPr>
              <a:t>Windhoek, Namibia</a:t>
            </a:r>
            <a:endParaRPr lang="en-US" sz="2400" dirty="0">
              <a:solidFill>
                <a:schemeClr val="tx1"/>
              </a:solidFill>
              <a:latin typeface="Andes" panose="02000000000000000000" pitchFamily="50" charset="0"/>
              <a:cs typeface="Times New Roman" pitchFamily="18" charset="0"/>
            </a:endParaRPr>
          </a:p>
          <a:p>
            <a:pPr>
              <a:lnSpc>
                <a:spcPct val="80000"/>
              </a:lnSpc>
              <a:defRPr/>
            </a:pPr>
            <a:r>
              <a:rPr lang="en-US" sz="2400" dirty="0" smtClean="0">
                <a:solidFill>
                  <a:schemeClr val="tx1"/>
                </a:solidFill>
                <a:latin typeface="Andes" panose="02000000000000000000" pitchFamily="50" charset="0"/>
                <a:cs typeface="Times New Roman" pitchFamily="18" charset="0"/>
              </a:rPr>
              <a:t>February 17-18, 2015</a:t>
            </a:r>
          </a:p>
          <a:p>
            <a:pPr>
              <a:lnSpc>
                <a:spcPct val="80000"/>
              </a:lnSpc>
              <a:defRPr/>
            </a:pPr>
            <a:endParaRPr lang="en-US" sz="2400" dirty="0">
              <a:solidFill>
                <a:schemeClr val="tx1"/>
              </a:solidFill>
              <a:latin typeface="Andes" panose="02000000000000000000" pitchFamily="50" charset="0"/>
              <a:cs typeface="Times New Roman" pitchFamily="18" charset="0"/>
            </a:endParaRPr>
          </a:p>
          <a:p>
            <a:endParaRPr lang="en-US" sz="2400" dirty="0">
              <a:latin typeface="Andes" panose="02000000000000000000" pitchFamily="50" charset="0"/>
            </a:endParaRPr>
          </a:p>
        </p:txBody>
      </p:sp>
    </p:spTree>
    <p:extLst>
      <p:ext uri="{BB962C8B-B14F-4D97-AF65-F5344CB8AC3E}">
        <p14:creationId xmlns:p14="http://schemas.microsoft.com/office/powerpoint/2010/main" val="30043663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1516156" y="971550"/>
            <a:ext cx="6172200" cy="342900"/>
          </a:xfrm>
          <a:solidFill>
            <a:schemeClr val="bg1"/>
          </a:solidFill>
        </p:spPr>
        <p:txBody>
          <a:bodyPr>
            <a:noAutofit/>
          </a:bodyPr>
          <a:lstStyle/>
          <a:p>
            <a:pPr algn="ctr"/>
            <a:r>
              <a:rPr lang="en-US" sz="2100" b="1" dirty="0">
                <a:latin typeface="Arial" pitchFamily="34" charset="0"/>
                <a:cs typeface="Arial" pitchFamily="34" charset="0"/>
              </a:rPr>
              <a:t>GEF-6: Focal Areas &amp; Funding Sources</a:t>
            </a:r>
          </a:p>
        </p:txBody>
      </p:sp>
      <p:graphicFrame>
        <p:nvGraphicFramePr>
          <p:cNvPr id="2" name="Table 1"/>
          <p:cNvGraphicFramePr>
            <a:graphicFrameLocks noGrp="1"/>
          </p:cNvGraphicFramePr>
          <p:nvPr>
            <p:extLst/>
          </p:nvPr>
        </p:nvGraphicFramePr>
        <p:xfrm>
          <a:off x="954742" y="1314451"/>
          <a:ext cx="6733614" cy="4248646"/>
        </p:xfrm>
        <a:graphic>
          <a:graphicData uri="http://schemas.openxmlformats.org/drawingml/2006/table">
            <a:tbl>
              <a:tblPr firstRow="1" bandRow="1">
                <a:tableStyleId>{5C22544A-7EE6-4342-B048-85BDC9FD1C3A}</a:tableStyleId>
              </a:tblPr>
              <a:tblGrid>
                <a:gridCol w="2389348"/>
                <a:gridCol w="1592898"/>
                <a:gridCol w="1386492"/>
                <a:gridCol w="1364876"/>
              </a:tblGrid>
              <a:tr h="587122">
                <a:tc>
                  <a:txBody>
                    <a:bodyPr/>
                    <a:lstStyle/>
                    <a:p>
                      <a:endParaRPr lang="en-US" sz="1400" dirty="0"/>
                    </a:p>
                  </a:txBody>
                  <a:tcPr marL="68580" marR="68580" marT="34290" marB="34290"/>
                </a:tc>
                <a:tc>
                  <a:txBody>
                    <a:bodyPr/>
                    <a:lstStyle/>
                    <a:p>
                      <a:r>
                        <a:rPr lang="en-US" sz="1400" smtClean="0"/>
                        <a:t>GEF Trust Fund: STAR </a:t>
                      </a:r>
                      <a:r>
                        <a:rPr lang="en-US" sz="1400" dirty="0" smtClean="0"/>
                        <a:t>Allocation</a:t>
                      </a:r>
                      <a:endParaRPr lang="en-US" sz="1400" dirty="0"/>
                    </a:p>
                  </a:txBody>
                  <a:tcPr marL="68580" marR="68580" marT="34290" marB="34290"/>
                </a:tc>
                <a:tc>
                  <a:txBody>
                    <a:bodyPr/>
                    <a:lstStyle/>
                    <a:p>
                      <a:r>
                        <a:rPr lang="en-US" sz="1400" dirty="0" smtClean="0"/>
                        <a:t>GEF Trust Fund: Set Asides</a:t>
                      </a:r>
                      <a:endParaRPr lang="en-US" sz="1400" dirty="0"/>
                    </a:p>
                  </a:txBody>
                  <a:tcPr marL="68580" marR="68580" marT="34290" marB="34290"/>
                </a:tc>
                <a:tc>
                  <a:txBody>
                    <a:bodyPr/>
                    <a:lstStyle/>
                    <a:p>
                      <a:r>
                        <a:rPr lang="en-US" sz="1400" dirty="0" smtClean="0"/>
                        <a:t>LDCF</a:t>
                      </a:r>
                      <a:r>
                        <a:rPr lang="en-US" sz="1400" baseline="0" dirty="0" smtClean="0"/>
                        <a:t> /</a:t>
                      </a:r>
                    </a:p>
                    <a:p>
                      <a:r>
                        <a:rPr lang="en-US" sz="1400" baseline="0" dirty="0" smtClean="0"/>
                        <a:t> SCCF</a:t>
                      </a:r>
                      <a:endParaRPr lang="en-US" sz="1400" dirty="0"/>
                    </a:p>
                  </a:txBody>
                  <a:tcPr marL="68580" marR="68580" marT="34290" marB="34290"/>
                </a:tc>
              </a:tr>
              <a:tr h="274320">
                <a:tc>
                  <a:txBody>
                    <a:bodyPr/>
                    <a:lstStyle/>
                    <a:p>
                      <a:r>
                        <a:rPr lang="en-US" sz="1400" dirty="0" smtClean="0"/>
                        <a:t>Biodiversity</a:t>
                      </a:r>
                      <a:r>
                        <a:rPr lang="en-US" sz="1400" baseline="0" dirty="0" smtClean="0"/>
                        <a:t> (BD)</a:t>
                      </a:r>
                      <a:endParaRPr lang="en-US" sz="1400" dirty="0" smtClean="0"/>
                    </a:p>
                  </a:txBody>
                  <a:tcPr marL="68580" marR="68580" marT="34290" marB="34290"/>
                </a:tc>
                <a:tc>
                  <a:txBody>
                    <a:bodyPr/>
                    <a:lstStyle/>
                    <a:p>
                      <a:r>
                        <a:rPr lang="en-US" sz="1400" dirty="0" smtClean="0"/>
                        <a:t>X</a:t>
                      </a:r>
                      <a:endParaRPr lang="en-US" sz="1400" dirty="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r>
              <a:tr h="417860">
                <a:tc>
                  <a:txBody>
                    <a:bodyPr/>
                    <a:lstStyle/>
                    <a:p>
                      <a:r>
                        <a:rPr lang="en-US" sz="1400" dirty="0" smtClean="0"/>
                        <a:t>Land Degradation (LD)</a:t>
                      </a:r>
                      <a:endParaRPr lang="en-US" sz="1400" dirty="0"/>
                    </a:p>
                  </a:txBody>
                  <a:tcPr marL="68580" marR="68580" marT="34290" marB="34290"/>
                </a:tc>
                <a:tc>
                  <a:txBody>
                    <a:bodyPr/>
                    <a:lstStyle/>
                    <a:p>
                      <a:r>
                        <a:rPr lang="en-US" sz="1400" dirty="0" smtClean="0"/>
                        <a:t>X</a:t>
                      </a:r>
                      <a:endParaRPr lang="en-US" sz="1400" dirty="0"/>
                    </a:p>
                  </a:txBody>
                  <a:tcPr marL="68580" marR="68580" marT="34290" marB="34290"/>
                </a:tc>
                <a:tc>
                  <a:txBody>
                    <a:bodyPr/>
                    <a:lstStyle/>
                    <a:p>
                      <a:endParaRPr lang="en-US" sz="1400"/>
                    </a:p>
                  </a:txBody>
                  <a:tcPr marL="68580" marR="68580" marT="34290" marB="34290"/>
                </a:tc>
                <a:tc>
                  <a:txBody>
                    <a:bodyPr/>
                    <a:lstStyle/>
                    <a:p>
                      <a:endParaRPr lang="en-US" sz="1400" dirty="0"/>
                    </a:p>
                  </a:txBody>
                  <a:tcPr marL="68580" marR="68580" marT="34290" marB="34290"/>
                </a:tc>
              </a:tr>
              <a:tr h="480060">
                <a:tc>
                  <a:txBody>
                    <a:bodyPr/>
                    <a:lstStyle/>
                    <a:p>
                      <a:r>
                        <a:rPr lang="en-US" sz="1400" dirty="0" smtClean="0"/>
                        <a:t>Climate Change Mitigation (CCM)</a:t>
                      </a:r>
                      <a:endParaRPr lang="en-US" sz="1400" dirty="0"/>
                    </a:p>
                  </a:txBody>
                  <a:tcPr marL="68580" marR="68580" marT="34290" marB="34290"/>
                </a:tc>
                <a:tc>
                  <a:txBody>
                    <a:bodyPr/>
                    <a:lstStyle/>
                    <a:p>
                      <a:r>
                        <a:rPr lang="en-US" sz="1400" dirty="0" smtClean="0"/>
                        <a:t>X</a:t>
                      </a:r>
                      <a:endParaRPr lang="en-US" sz="1400" dirty="0"/>
                    </a:p>
                  </a:txBody>
                  <a:tcPr marL="68580" marR="68580" marT="34290" marB="34290"/>
                </a:tc>
                <a:tc>
                  <a:txBody>
                    <a:bodyPr/>
                    <a:lstStyle/>
                    <a:p>
                      <a:endParaRPr lang="en-US" sz="1400"/>
                    </a:p>
                  </a:txBody>
                  <a:tcPr marL="68580" marR="68580" marT="34290" marB="34290"/>
                </a:tc>
                <a:tc>
                  <a:txBody>
                    <a:bodyPr/>
                    <a:lstStyle/>
                    <a:p>
                      <a:endParaRPr lang="en-US" sz="1400"/>
                    </a:p>
                  </a:txBody>
                  <a:tcPr marL="68580" marR="68580" marT="34290" marB="34290"/>
                </a:tc>
              </a:tr>
              <a:tr h="417860">
                <a:tc>
                  <a:txBody>
                    <a:bodyPr/>
                    <a:lstStyle/>
                    <a:p>
                      <a:r>
                        <a:rPr lang="en-US" sz="1400" dirty="0" smtClean="0"/>
                        <a:t>International Waters</a:t>
                      </a:r>
                      <a:endParaRPr lang="en-US" sz="1400" dirty="0"/>
                    </a:p>
                  </a:txBody>
                  <a:tcPr marL="68580" marR="68580" marT="34290" marB="34290"/>
                </a:tc>
                <a:tc>
                  <a:txBody>
                    <a:bodyPr/>
                    <a:lstStyle/>
                    <a:p>
                      <a:endParaRPr lang="en-US" sz="1400" dirty="0"/>
                    </a:p>
                  </a:txBody>
                  <a:tcPr marL="68580" marR="68580" marT="34290" marB="34290"/>
                </a:tc>
                <a:tc>
                  <a:txBody>
                    <a:bodyPr/>
                    <a:lstStyle/>
                    <a:p>
                      <a:r>
                        <a:rPr lang="en-US" sz="1400" dirty="0" smtClean="0"/>
                        <a:t>X</a:t>
                      </a:r>
                      <a:endParaRPr lang="en-US" sz="1400" dirty="0"/>
                    </a:p>
                  </a:txBody>
                  <a:tcPr marL="68580" marR="68580" marT="34290" marB="34290"/>
                </a:tc>
                <a:tc>
                  <a:txBody>
                    <a:bodyPr/>
                    <a:lstStyle/>
                    <a:p>
                      <a:endParaRPr lang="en-US" sz="1400" dirty="0"/>
                    </a:p>
                  </a:txBody>
                  <a:tcPr marL="68580" marR="68580" marT="34290" marB="34290"/>
                </a:tc>
              </a:tr>
              <a:tr h="274320">
                <a:tc>
                  <a:txBody>
                    <a:bodyPr/>
                    <a:lstStyle/>
                    <a:p>
                      <a:r>
                        <a:rPr lang="en-US" sz="1400" dirty="0" smtClean="0"/>
                        <a:t>Chemicals </a:t>
                      </a:r>
                      <a:endParaRPr lang="en-US" sz="1400" dirty="0"/>
                    </a:p>
                  </a:txBody>
                  <a:tcPr marL="68580" marR="68580" marT="34290" marB="34290"/>
                </a:tc>
                <a:tc>
                  <a:txBody>
                    <a:bodyPr/>
                    <a:lstStyle/>
                    <a:p>
                      <a:endParaRPr lang="en-US" sz="1400"/>
                    </a:p>
                  </a:txBody>
                  <a:tcPr marL="68580" marR="68580" marT="34290" marB="34290"/>
                </a:tc>
                <a:tc>
                  <a:txBody>
                    <a:bodyPr/>
                    <a:lstStyle/>
                    <a:p>
                      <a:r>
                        <a:rPr lang="en-US" sz="1400" dirty="0" smtClean="0"/>
                        <a:t>X</a:t>
                      </a:r>
                      <a:endParaRPr lang="en-US" sz="1400" dirty="0"/>
                    </a:p>
                  </a:txBody>
                  <a:tcPr marL="68580" marR="68580" marT="34290" marB="34290"/>
                </a:tc>
                <a:tc>
                  <a:txBody>
                    <a:bodyPr/>
                    <a:lstStyle/>
                    <a:p>
                      <a:endParaRPr lang="en-US" sz="1400"/>
                    </a:p>
                  </a:txBody>
                  <a:tcPr marL="68580" marR="68580" marT="34290" marB="34290"/>
                </a:tc>
              </a:tr>
              <a:tr h="776024">
                <a:tc>
                  <a:txBody>
                    <a:bodyPr/>
                    <a:lstStyle/>
                    <a:p>
                      <a:r>
                        <a:rPr lang="en-US" sz="1400" dirty="0" smtClean="0"/>
                        <a:t>Integrated</a:t>
                      </a:r>
                      <a:r>
                        <a:rPr lang="en-US" sz="1400" baseline="0" dirty="0" smtClean="0"/>
                        <a:t> Approach Programs (IAPs)</a:t>
                      </a:r>
                      <a:endParaRPr lang="en-US" sz="1400" dirty="0"/>
                    </a:p>
                  </a:txBody>
                  <a:tcPr marL="68580" marR="68580" marT="34290" marB="34290"/>
                </a:tc>
                <a:tc>
                  <a:txBody>
                    <a:bodyPr/>
                    <a:lstStyle/>
                    <a:p>
                      <a:r>
                        <a:rPr lang="en-US" sz="1400" dirty="0" smtClean="0"/>
                        <a:t>X</a:t>
                      </a:r>
                      <a:endParaRPr lang="en-US" sz="1400" dirty="0"/>
                    </a:p>
                  </a:txBody>
                  <a:tcPr marL="68580" marR="68580" marT="34290" marB="34290"/>
                </a:tc>
                <a:tc>
                  <a:txBody>
                    <a:bodyPr/>
                    <a:lstStyle/>
                    <a:p>
                      <a:r>
                        <a:rPr lang="en-US" sz="1400" dirty="0" smtClean="0"/>
                        <a:t>X</a:t>
                      </a:r>
                      <a:endParaRPr lang="en-US" sz="1400" dirty="0"/>
                    </a:p>
                  </a:txBody>
                  <a:tcPr marL="68580" marR="68580" marT="34290" marB="34290"/>
                </a:tc>
                <a:tc>
                  <a:txBody>
                    <a:bodyPr/>
                    <a:lstStyle/>
                    <a:p>
                      <a:endParaRPr lang="en-US" sz="1400" dirty="0"/>
                    </a:p>
                  </a:txBody>
                  <a:tcPr marL="68580" marR="68580" marT="34290" marB="34290"/>
                </a:tc>
              </a:tr>
              <a:tr h="480060">
                <a:tc>
                  <a:txBody>
                    <a:bodyPr/>
                    <a:lstStyle/>
                    <a:p>
                      <a:r>
                        <a:rPr lang="en-US" sz="1400" dirty="0" smtClean="0"/>
                        <a:t>Sustainable Forest Management (SFM)</a:t>
                      </a:r>
                      <a:endParaRPr lang="en-US" sz="1400" dirty="0"/>
                    </a:p>
                  </a:txBody>
                  <a:tcPr marL="68580" marR="68580" marT="34290" marB="34290"/>
                </a:tc>
                <a:tc>
                  <a:txBody>
                    <a:bodyPr/>
                    <a:lstStyle/>
                    <a:p>
                      <a:r>
                        <a:rPr lang="en-US" sz="1400" dirty="0" smtClean="0"/>
                        <a:t>X</a:t>
                      </a:r>
                      <a:endParaRPr lang="en-US" sz="1400" dirty="0"/>
                    </a:p>
                  </a:txBody>
                  <a:tcPr marL="68580" marR="68580" marT="34290" marB="34290"/>
                </a:tc>
                <a:tc>
                  <a:txBody>
                    <a:bodyPr/>
                    <a:lstStyle/>
                    <a:p>
                      <a:r>
                        <a:rPr lang="en-US" sz="1400" dirty="0" smtClean="0"/>
                        <a:t>X</a:t>
                      </a:r>
                      <a:endParaRPr lang="en-US" sz="1400" dirty="0"/>
                    </a:p>
                  </a:txBody>
                  <a:tcPr marL="68580" marR="68580" marT="34290" marB="34290"/>
                </a:tc>
                <a:tc>
                  <a:txBody>
                    <a:bodyPr/>
                    <a:lstStyle/>
                    <a:p>
                      <a:endParaRPr lang="en-US" sz="1400" dirty="0"/>
                    </a:p>
                  </a:txBody>
                  <a:tcPr marL="68580" marR="68580" marT="34290" marB="34290"/>
                </a:tc>
              </a:tr>
              <a:tr h="4800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Climate</a:t>
                      </a:r>
                      <a:r>
                        <a:rPr lang="en-US" sz="1400" baseline="0" dirty="0" smtClean="0"/>
                        <a:t> Change Adaptation (CCA)</a:t>
                      </a:r>
                      <a:endParaRPr lang="en-US" sz="1400" dirty="0" smtClean="0"/>
                    </a:p>
                  </a:txBody>
                  <a:tcPr marL="68580" marR="68580" marT="34290" marB="34290"/>
                </a:tc>
                <a:tc>
                  <a:txBody>
                    <a:bodyPr/>
                    <a:lstStyle/>
                    <a:p>
                      <a:endParaRPr lang="en-US" sz="1400"/>
                    </a:p>
                  </a:txBody>
                  <a:tcPr marL="68580" marR="68580" marT="34290" marB="34290"/>
                </a:tc>
                <a:tc>
                  <a:txBody>
                    <a:bodyPr/>
                    <a:lstStyle/>
                    <a:p>
                      <a:endParaRPr lang="en-US" sz="1400" dirty="0"/>
                    </a:p>
                  </a:txBody>
                  <a:tcPr marL="68580" marR="68580" marT="34290" marB="34290"/>
                </a:tc>
                <a:tc>
                  <a:txBody>
                    <a:bodyPr/>
                    <a:lstStyle/>
                    <a:p>
                      <a:endParaRPr lang="en-US" sz="1400" dirty="0"/>
                    </a:p>
                  </a:txBody>
                  <a:tcPr marL="68580" marR="68580" marT="34290" marB="34290"/>
                </a:tc>
              </a:tr>
            </a:tbl>
          </a:graphicData>
        </a:graphic>
      </p:graphicFrame>
    </p:spTree>
    <p:extLst>
      <p:ext uri="{BB962C8B-B14F-4D97-AF65-F5344CB8AC3E}">
        <p14:creationId xmlns:p14="http://schemas.microsoft.com/office/powerpoint/2010/main" val="6145787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noAutofit/>
          </a:bodyPr>
          <a:lstStyle/>
          <a:p>
            <a:r>
              <a:rPr lang="en-US" sz="3600" b="1" dirty="0" smtClean="0">
                <a:solidFill>
                  <a:schemeClr val="tx1"/>
                </a:solidFill>
              </a:rPr>
              <a:t>Adaptation Programming Strategy: </a:t>
            </a:r>
            <a:br>
              <a:rPr lang="en-US" sz="3600" b="1" dirty="0" smtClean="0">
                <a:solidFill>
                  <a:schemeClr val="tx1"/>
                </a:solidFill>
              </a:rPr>
            </a:br>
            <a:r>
              <a:rPr lang="en-US" sz="3600" b="1" dirty="0" smtClean="0">
                <a:solidFill>
                  <a:schemeClr val="tx1"/>
                </a:solidFill>
              </a:rPr>
              <a:t>Goal &amp; Objectives </a:t>
            </a:r>
            <a:br>
              <a:rPr lang="en-US" sz="3600" b="1" dirty="0" smtClean="0">
                <a:solidFill>
                  <a:schemeClr val="tx1"/>
                </a:solidFill>
              </a:rPr>
            </a:br>
            <a:endParaRPr lang="en-US" sz="3600" b="1" dirty="0">
              <a:solidFill>
                <a:schemeClr val="tx1"/>
              </a:solidFill>
            </a:endParaRPr>
          </a:p>
        </p:txBody>
      </p:sp>
      <p:sp>
        <p:nvSpPr>
          <p:cNvPr id="3" name="Content Placeholder 2"/>
          <p:cNvSpPr>
            <a:spLocks noGrp="1"/>
          </p:cNvSpPr>
          <p:nvPr>
            <p:ph idx="1"/>
          </p:nvPr>
        </p:nvSpPr>
        <p:spPr>
          <a:xfrm>
            <a:off x="341228" y="1864206"/>
            <a:ext cx="3785693" cy="3850794"/>
          </a:xfrm>
          <a:solidFill>
            <a:schemeClr val="bg1"/>
          </a:solidFill>
          <a:ln>
            <a:noFill/>
          </a:ln>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sz="2600" dirty="0" smtClean="0">
                <a:solidFill>
                  <a:schemeClr val="tx1"/>
                </a:solidFill>
              </a:rPr>
              <a:t>Goal:  “</a:t>
            </a:r>
            <a:r>
              <a:rPr lang="en-US" sz="2600" dirty="0" smtClean="0">
                <a:solidFill>
                  <a:srgbClr val="00B050"/>
                </a:solidFill>
              </a:rPr>
              <a:t>increase </a:t>
            </a:r>
            <a:r>
              <a:rPr lang="en-US" sz="2600" dirty="0">
                <a:solidFill>
                  <a:srgbClr val="00B050"/>
                </a:solidFill>
              </a:rPr>
              <a:t>resilience to the adverse impacts of climate change in vulnerable developing countries,</a:t>
            </a:r>
            <a:r>
              <a:rPr lang="en-US" sz="2600" dirty="0">
                <a:solidFill>
                  <a:srgbClr val="92D050"/>
                </a:solidFill>
              </a:rPr>
              <a:t> </a:t>
            </a:r>
            <a:r>
              <a:rPr lang="en-US" sz="2600" dirty="0">
                <a:solidFill>
                  <a:schemeClr val="tx1"/>
                </a:solidFill>
              </a:rPr>
              <a:t>through both near- and long-term adaptation measures in affected sectors, areas and </a:t>
            </a:r>
            <a:r>
              <a:rPr lang="en-US" sz="2600" dirty="0" smtClean="0">
                <a:solidFill>
                  <a:schemeClr val="tx1"/>
                </a:solidFill>
              </a:rPr>
              <a:t>communities…”</a:t>
            </a:r>
          </a:p>
        </p:txBody>
      </p:sp>
      <p:grpSp>
        <p:nvGrpSpPr>
          <p:cNvPr id="12" name="Group 11"/>
          <p:cNvGrpSpPr/>
          <p:nvPr/>
        </p:nvGrpSpPr>
        <p:grpSpPr>
          <a:xfrm>
            <a:off x="4419600" y="824378"/>
            <a:ext cx="4923225" cy="5576422"/>
            <a:chOff x="4113357" y="1176286"/>
            <a:chExt cx="5016400" cy="5519453"/>
          </a:xfrm>
        </p:grpSpPr>
        <p:sp>
          <p:nvSpPr>
            <p:cNvPr id="13" name="Circular Arrow 12"/>
            <p:cNvSpPr/>
            <p:nvPr/>
          </p:nvSpPr>
          <p:spPr>
            <a:xfrm rot="1357999">
              <a:off x="6454846" y="1176286"/>
              <a:ext cx="2419352" cy="2305622"/>
            </a:xfrm>
            <a:prstGeom prst="circularArrow">
              <a:avLst>
                <a:gd name="adj1" fmla="val 10980"/>
                <a:gd name="adj2" fmla="val 1142322"/>
                <a:gd name="adj3" fmla="val 4500000"/>
                <a:gd name="adj4" fmla="val 10800000"/>
                <a:gd name="adj5" fmla="val 12500"/>
              </a:avLst>
            </a:prstGeom>
          </p:spPr>
          <p:style>
            <a:lnRef idx="1">
              <a:schemeClr val="accent5"/>
            </a:lnRef>
            <a:fillRef idx="2">
              <a:schemeClr val="accent5"/>
            </a:fillRef>
            <a:effectRef idx="1">
              <a:schemeClr val="accent5"/>
            </a:effectRef>
            <a:fontRef idx="minor">
              <a:schemeClr val="dk1"/>
            </a:fontRef>
          </p:style>
        </p:sp>
        <p:sp>
          <p:nvSpPr>
            <p:cNvPr id="14" name="Freeform 13"/>
            <p:cNvSpPr/>
            <p:nvPr/>
          </p:nvSpPr>
          <p:spPr>
            <a:xfrm>
              <a:off x="4190999" y="2205491"/>
              <a:ext cx="4023511" cy="676265"/>
            </a:xfrm>
            <a:custGeom>
              <a:avLst/>
              <a:gdLst>
                <a:gd name="connsiteX0" fmla="*/ 0 w 4023511"/>
                <a:gd name="connsiteY0" fmla="*/ 0 h 676265"/>
                <a:gd name="connsiteX1" fmla="*/ 4023511 w 4023511"/>
                <a:gd name="connsiteY1" fmla="*/ 0 h 676265"/>
                <a:gd name="connsiteX2" fmla="*/ 4023511 w 4023511"/>
                <a:gd name="connsiteY2" fmla="*/ 676265 h 676265"/>
                <a:gd name="connsiteX3" fmla="*/ 0 w 4023511"/>
                <a:gd name="connsiteY3" fmla="*/ 676265 h 676265"/>
                <a:gd name="connsiteX4" fmla="*/ 0 w 402351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3511" h="676265">
                  <a:moveTo>
                    <a:pt x="0" y="0"/>
                  </a:moveTo>
                  <a:lnTo>
                    <a:pt x="4023511" y="0"/>
                  </a:lnTo>
                  <a:lnTo>
                    <a:pt x="4023511"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000" kern="1200" dirty="0" smtClean="0"/>
                <a:t>1) </a:t>
              </a:r>
              <a:r>
                <a:rPr lang="en-US" sz="2000" dirty="0"/>
                <a:t>Reduce the vulnerability of people, livelihoods, physical assets and natural systems </a:t>
              </a:r>
              <a:endParaRPr lang="en-US" sz="2000" kern="1200" dirty="0"/>
            </a:p>
          </p:txBody>
        </p:sp>
        <p:sp>
          <p:nvSpPr>
            <p:cNvPr id="15" name="Shape 14"/>
            <p:cNvSpPr/>
            <p:nvPr/>
          </p:nvSpPr>
          <p:spPr>
            <a:xfrm>
              <a:off x="4501569" y="3000084"/>
              <a:ext cx="2251622" cy="2023420"/>
            </a:xfrm>
            <a:prstGeom prst="leftCircularArrow">
              <a:avLst>
                <a:gd name="adj1" fmla="val 10980"/>
                <a:gd name="adj2" fmla="val 1142322"/>
                <a:gd name="adj3" fmla="val 6300000"/>
                <a:gd name="adj4" fmla="val 19549548"/>
                <a:gd name="adj5" fmla="val 11314"/>
              </a:avLst>
            </a:prstGeom>
          </p:spPr>
          <p:style>
            <a:lnRef idx="1">
              <a:schemeClr val="accent5"/>
            </a:lnRef>
            <a:fillRef idx="2">
              <a:schemeClr val="accent5"/>
            </a:fillRef>
            <a:effectRef idx="1">
              <a:schemeClr val="accent5"/>
            </a:effectRef>
            <a:fontRef idx="minor">
              <a:schemeClr val="dk1"/>
            </a:fontRef>
          </p:style>
        </p:sp>
        <p:sp>
          <p:nvSpPr>
            <p:cNvPr id="16" name="Freeform 15"/>
            <p:cNvSpPr/>
            <p:nvPr/>
          </p:nvSpPr>
          <p:spPr>
            <a:xfrm>
              <a:off x="5344443" y="3729491"/>
              <a:ext cx="3785314" cy="676265"/>
            </a:xfrm>
            <a:custGeom>
              <a:avLst/>
              <a:gdLst>
                <a:gd name="connsiteX0" fmla="*/ 0 w 3785314"/>
                <a:gd name="connsiteY0" fmla="*/ 0 h 676265"/>
                <a:gd name="connsiteX1" fmla="*/ 3785314 w 3785314"/>
                <a:gd name="connsiteY1" fmla="*/ 0 h 676265"/>
                <a:gd name="connsiteX2" fmla="*/ 3785314 w 3785314"/>
                <a:gd name="connsiteY2" fmla="*/ 676265 h 676265"/>
                <a:gd name="connsiteX3" fmla="*/ 0 w 3785314"/>
                <a:gd name="connsiteY3" fmla="*/ 676265 h 676265"/>
                <a:gd name="connsiteX4" fmla="*/ 0 w 3785314"/>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5314" h="676265">
                  <a:moveTo>
                    <a:pt x="0" y="0"/>
                  </a:moveTo>
                  <a:lnTo>
                    <a:pt x="3785314" y="0"/>
                  </a:lnTo>
                  <a:lnTo>
                    <a:pt x="3785314"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000" kern="1200" dirty="0" smtClean="0"/>
                <a:t>2) </a:t>
              </a:r>
              <a:r>
                <a:rPr lang="en-US" sz="2000" dirty="0"/>
                <a:t>Strengthen institutional and technical capacities </a:t>
              </a:r>
              <a:endParaRPr lang="en-US" sz="2000" kern="1200" dirty="0"/>
            </a:p>
          </p:txBody>
        </p:sp>
        <p:sp>
          <p:nvSpPr>
            <p:cNvPr id="17" name="Block Arc 16"/>
            <p:cNvSpPr/>
            <p:nvPr/>
          </p:nvSpPr>
          <p:spPr>
            <a:xfrm>
              <a:off x="6065140" y="4556913"/>
              <a:ext cx="2240893" cy="2138826"/>
            </a:xfrm>
            <a:prstGeom prst="blockArc">
              <a:avLst>
                <a:gd name="adj1" fmla="val 13400198"/>
                <a:gd name="adj2" fmla="val 7563972"/>
                <a:gd name="adj3" fmla="val 14636"/>
              </a:avLst>
            </a:prstGeom>
          </p:spPr>
          <p:style>
            <a:lnRef idx="1">
              <a:schemeClr val="accent5"/>
            </a:lnRef>
            <a:fillRef idx="2">
              <a:schemeClr val="accent5"/>
            </a:fillRef>
            <a:effectRef idx="1">
              <a:schemeClr val="accent5"/>
            </a:effectRef>
            <a:fontRef idx="minor">
              <a:schemeClr val="dk1"/>
            </a:fontRef>
          </p:style>
        </p:sp>
        <p:sp>
          <p:nvSpPr>
            <p:cNvPr id="18" name="Freeform 17"/>
            <p:cNvSpPr/>
            <p:nvPr/>
          </p:nvSpPr>
          <p:spPr>
            <a:xfrm>
              <a:off x="4113357" y="5490313"/>
              <a:ext cx="3365246" cy="828319"/>
            </a:xfrm>
            <a:custGeom>
              <a:avLst/>
              <a:gdLst>
                <a:gd name="connsiteX0" fmla="*/ 0 w 4523161"/>
                <a:gd name="connsiteY0" fmla="*/ 0 h 676265"/>
                <a:gd name="connsiteX1" fmla="*/ 4523161 w 4523161"/>
                <a:gd name="connsiteY1" fmla="*/ 0 h 676265"/>
                <a:gd name="connsiteX2" fmla="*/ 4523161 w 4523161"/>
                <a:gd name="connsiteY2" fmla="*/ 676265 h 676265"/>
                <a:gd name="connsiteX3" fmla="*/ 0 w 4523161"/>
                <a:gd name="connsiteY3" fmla="*/ 676265 h 676265"/>
                <a:gd name="connsiteX4" fmla="*/ 0 w 452316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3161" h="676265">
                  <a:moveTo>
                    <a:pt x="0" y="0"/>
                  </a:moveTo>
                  <a:lnTo>
                    <a:pt x="4523161" y="0"/>
                  </a:lnTo>
                  <a:lnTo>
                    <a:pt x="4523161" y="676265"/>
                  </a:lnTo>
                  <a:lnTo>
                    <a:pt x="0" y="676265"/>
                  </a:lnTo>
                  <a:lnTo>
                    <a:pt x="0" y="0"/>
                  </a:lnTo>
                  <a:close/>
                </a:path>
              </a:pathLst>
            </a:custGeom>
            <a:solidFill>
              <a:schemeClr val="bg1">
                <a:alpha val="50000"/>
              </a:schemeClr>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000" dirty="0"/>
                <a:t>3) Integrate climate change adaptation into relevant policies, plans and associated processes</a:t>
              </a:r>
            </a:p>
          </p:txBody>
        </p:sp>
      </p:grpSp>
    </p:spTree>
    <p:extLst>
      <p:ext uri="{BB962C8B-B14F-4D97-AF65-F5344CB8AC3E}">
        <p14:creationId xmlns:p14="http://schemas.microsoft.com/office/powerpoint/2010/main" val="4791491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617" y="304800"/>
            <a:ext cx="8229600" cy="1143000"/>
          </a:xfrm>
        </p:spPr>
        <p:txBody>
          <a:bodyPr/>
          <a:lstStyle/>
          <a:p>
            <a:r>
              <a:rPr lang="en-US" sz="3600" b="1" dirty="0" smtClean="0">
                <a:solidFill>
                  <a:schemeClr val="tx1"/>
                </a:solidFill>
              </a:rPr>
              <a:t>Adaptation Programming Strategy: </a:t>
            </a:r>
            <a:br>
              <a:rPr lang="en-US" sz="3600" b="1" dirty="0" smtClean="0">
                <a:solidFill>
                  <a:schemeClr val="tx1"/>
                </a:solidFill>
              </a:rPr>
            </a:br>
            <a:r>
              <a:rPr lang="en-US" sz="3600" b="1" dirty="0" smtClean="0">
                <a:solidFill>
                  <a:schemeClr val="tx1"/>
                </a:solidFill>
              </a:rPr>
              <a:t>2 Core Pillars &amp; Innovations</a:t>
            </a:r>
            <a:endParaRPr lang="en-US" sz="3600" b="1" dirty="0">
              <a:solidFill>
                <a:schemeClr val="tx1"/>
              </a:solidFill>
            </a:endParaRPr>
          </a:p>
        </p:txBody>
      </p:sp>
      <p:sp>
        <p:nvSpPr>
          <p:cNvPr id="3" name="Content Placeholder 2"/>
          <p:cNvSpPr>
            <a:spLocks noGrp="1"/>
          </p:cNvSpPr>
          <p:nvPr>
            <p:ph idx="1"/>
          </p:nvPr>
        </p:nvSpPr>
        <p:spPr>
          <a:xfrm>
            <a:off x="457200" y="1524000"/>
            <a:ext cx="8229600" cy="4525963"/>
          </a:xfrm>
        </p:spPr>
        <p:txBody>
          <a:bodyPr/>
          <a:lstStyle/>
          <a:p>
            <a:pPr marL="0" indent="0">
              <a:buNone/>
            </a:pPr>
            <a:r>
              <a:rPr lang="en-US" i="1" dirty="0" smtClean="0"/>
              <a:t>Pillars</a:t>
            </a:r>
            <a:r>
              <a:rPr lang="en-US" dirty="0" smtClean="0"/>
              <a:t>: </a:t>
            </a:r>
          </a:p>
          <a:p>
            <a:pPr marL="0" indent="0">
              <a:buNone/>
            </a:pPr>
            <a:r>
              <a:rPr lang="en-US" dirty="0" smtClean="0"/>
              <a:t>1) Integrating </a:t>
            </a:r>
            <a:r>
              <a:rPr lang="en-US" dirty="0"/>
              <a:t>CCA into relevant policies, plans, programs and decision-making processes </a:t>
            </a:r>
            <a:endParaRPr lang="en-US" dirty="0" smtClean="0"/>
          </a:p>
          <a:p>
            <a:pPr lvl="1"/>
            <a:r>
              <a:rPr lang="en-US" dirty="0" smtClean="0"/>
              <a:t>Preparation and implementation of NAPAs </a:t>
            </a:r>
          </a:p>
          <a:p>
            <a:pPr marL="0" indent="0">
              <a:buNone/>
            </a:pPr>
            <a:r>
              <a:rPr lang="en-US" dirty="0" smtClean="0"/>
              <a:t>2) Pursing initiatives that cut across both adaptation and other GEF focal areas.</a:t>
            </a:r>
          </a:p>
          <a:p>
            <a:pPr marL="0" indent="0">
              <a:buNone/>
            </a:pPr>
            <a:endParaRPr lang="en-US" dirty="0"/>
          </a:p>
          <a:p>
            <a:pPr marL="0" indent="0">
              <a:spcBef>
                <a:spcPct val="0"/>
              </a:spcBef>
              <a:buNone/>
            </a:pPr>
            <a:r>
              <a:rPr lang="en-US" sz="2400" i="1" dirty="0" smtClean="0"/>
              <a:t>Innovations</a:t>
            </a:r>
            <a:r>
              <a:rPr lang="en-US" sz="2400" dirty="0" smtClean="0"/>
              <a:t>: Private </a:t>
            </a:r>
            <a:r>
              <a:rPr lang="en-US" sz="2400" dirty="0"/>
              <a:t>sector </a:t>
            </a:r>
            <a:r>
              <a:rPr lang="en-US" sz="2400" dirty="0" smtClean="0"/>
              <a:t>engagement &amp;  </a:t>
            </a:r>
            <a:r>
              <a:rPr lang="en-US" dirty="0" smtClean="0"/>
              <a:t>Ecosystem-based </a:t>
            </a:r>
            <a:r>
              <a:rPr lang="en-US" dirty="0"/>
              <a:t>Adaptation</a:t>
            </a:r>
            <a:endParaRPr lang="en-US" sz="2100" dirty="0"/>
          </a:p>
          <a:p>
            <a:pPr marL="571500" lvl="1" indent="-171450">
              <a:spcBef>
                <a:spcPct val="0"/>
              </a:spcBef>
              <a:buFont typeface="Arial" panose="020B0604020202020204" pitchFamily="34" charset="0"/>
              <a:buChar char="•"/>
            </a:pPr>
            <a:endParaRPr lang="en-US" sz="2100"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108455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617" y="685800"/>
            <a:ext cx="8229600" cy="1143000"/>
          </a:xfrm>
        </p:spPr>
        <p:txBody>
          <a:bodyPr/>
          <a:lstStyle/>
          <a:p>
            <a:r>
              <a:rPr lang="en-US" sz="3600" b="1" dirty="0" smtClean="0">
                <a:solidFill>
                  <a:schemeClr val="tx1"/>
                </a:solidFill>
              </a:rPr>
              <a:t>Adaptation Programming Strategy: </a:t>
            </a:r>
            <a:br>
              <a:rPr lang="en-US" sz="3600" b="1" dirty="0" smtClean="0">
                <a:solidFill>
                  <a:schemeClr val="tx1"/>
                </a:solidFill>
              </a:rPr>
            </a:br>
            <a:r>
              <a:rPr lang="en-US" sz="3600" b="1" dirty="0" smtClean="0">
                <a:solidFill>
                  <a:schemeClr val="tx1"/>
                </a:solidFill>
              </a:rPr>
              <a:t>Thematic Priorities</a:t>
            </a:r>
            <a:endParaRPr lang="en-US" sz="3600" b="1" dirty="0">
              <a:solidFill>
                <a:schemeClr val="tx1"/>
              </a:solidFill>
            </a:endParaRPr>
          </a:p>
        </p:txBody>
      </p:sp>
      <p:sp>
        <p:nvSpPr>
          <p:cNvPr id="3" name="Content Placeholder 2"/>
          <p:cNvSpPr>
            <a:spLocks noGrp="1"/>
          </p:cNvSpPr>
          <p:nvPr>
            <p:ph idx="1"/>
          </p:nvPr>
        </p:nvSpPr>
        <p:spPr>
          <a:xfrm>
            <a:off x="457200" y="2362200"/>
            <a:ext cx="4343400" cy="4114800"/>
          </a:xfrm>
        </p:spPr>
        <p:txBody>
          <a:bodyPr/>
          <a:lstStyle/>
          <a:p>
            <a:pPr marL="171450" indent="-171450">
              <a:spcBef>
                <a:spcPct val="0"/>
              </a:spcBef>
              <a:buFont typeface="Arial" panose="020B0604020202020204" pitchFamily="34" charset="0"/>
              <a:buChar char="•"/>
            </a:pPr>
            <a:r>
              <a:rPr lang="en-US" sz="2400" dirty="0"/>
              <a:t>Agriculture and food security</a:t>
            </a:r>
          </a:p>
          <a:p>
            <a:pPr marL="171450" indent="-171450">
              <a:spcBef>
                <a:spcPct val="0"/>
              </a:spcBef>
              <a:buFont typeface="Arial" panose="020B0604020202020204" pitchFamily="34" charset="0"/>
              <a:buChar char="•"/>
            </a:pPr>
            <a:r>
              <a:rPr lang="en-US" sz="2400" dirty="0" smtClean="0"/>
              <a:t>Water resources management</a:t>
            </a:r>
          </a:p>
          <a:p>
            <a:pPr marL="171450" indent="-171450">
              <a:spcBef>
                <a:spcPct val="0"/>
              </a:spcBef>
              <a:buFont typeface="Arial" panose="020B0604020202020204" pitchFamily="34" charset="0"/>
              <a:buChar char="•"/>
            </a:pPr>
            <a:r>
              <a:rPr lang="en-US" sz="2400" dirty="0" smtClean="0"/>
              <a:t>Coastal </a:t>
            </a:r>
            <a:r>
              <a:rPr lang="en-US" sz="2400" dirty="0"/>
              <a:t>zone management</a:t>
            </a:r>
          </a:p>
          <a:p>
            <a:pPr marL="171450" indent="-171450">
              <a:spcBef>
                <a:spcPct val="0"/>
              </a:spcBef>
              <a:buFont typeface="Arial" panose="020B0604020202020204" pitchFamily="34" charset="0"/>
              <a:buChar char="•"/>
            </a:pPr>
            <a:r>
              <a:rPr lang="en-US" sz="2400" dirty="0"/>
              <a:t>Infrastructure</a:t>
            </a:r>
          </a:p>
          <a:p>
            <a:pPr marL="171450" indent="-171450">
              <a:spcBef>
                <a:spcPct val="0"/>
              </a:spcBef>
              <a:buFont typeface="Arial" panose="020B0604020202020204" pitchFamily="34" charset="0"/>
              <a:buChar char="•"/>
            </a:pPr>
            <a:r>
              <a:rPr lang="en-US" sz="2400" dirty="0"/>
              <a:t>Disaster risk </a:t>
            </a:r>
            <a:r>
              <a:rPr lang="en-US" sz="2400" dirty="0" smtClean="0"/>
              <a:t>management</a:t>
            </a:r>
          </a:p>
          <a:p>
            <a:pPr marL="171450" indent="-171450">
              <a:spcBef>
                <a:spcPct val="0"/>
              </a:spcBef>
              <a:buFont typeface="Arial" panose="020B0604020202020204" pitchFamily="34" charset="0"/>
              <a:buChar char="•"/>
            </a:pPr>
            <a:r>
              <a:rPr lang="en-US" sz="2400" dirty="0" smtClean="0"/>
              <a:t>Natural </a:t>
            </a:r>
            <a:r>
              <a:rPr lang="en-US" sz="2400" dirty="0"/>
              <a:t>resources management</a:t>
            </a:r>
          </a:p>
          <a:p>
            <a:pPr marL="171450" indent="-171450">
              <a:spcBef>
                <a:spcPct val="0"/>
              </a:spcBef>
              <a:buFont typeface="Arial" panose="020B0604020202020204" pitchFamily="34" charset="0"/>
              <a:buChar char="•"/>
            </a:pPr>
            <a:r>
              <a:rPr lang="en-US" sz="2400" dirty="0" smtClean="0"/>
              <a:t>Health</a:t>
            </a:r>
            <a:endParaRPr lang="en-US" sz="2400" dirty="0"/>
          </a:p>
        </p:txBody>
      </p:sp>
      <p:sp>
        <p:nvSpPr>
          <p:cNvPr id="4" name="Rectangle 3"/>
          <p:cNvSpPr/>
          <p:nvPr/>
        </p:nvSpPr>
        <p:spPr>
          <a:xfrm>
            <a:off x="4648200" y="2480608"/>
            <a:ext cx="4572000" cy="1200329"/>
          </a:xfrm>
          <a:prstGeom prst="rect">
            <a:avLst/>
          </a:prstGeom>
        </p:spPr>
        <p:txBody>
          <a:bodyPr>
            <a:spAutoFit/>
          </a:bodyPr>
          <a:lstStyle/>
          <a:p>
            <a:pPr marL="171450" indent="-171450">
              <a:spcBef>
                <a:spcPct val="0"/>
              </a:spcBef>
              <a:buFont typeface="Arial" panose="020B0604020202020204" pitchFamily="34" charset="0"/>
              <a:buChar char="•"/>
            </a:pPr>
            <a:r>
              <a:rPr lang="en-US" sz="2400" dirty="0" smtClean="0"/>
              <a:t>Climate </a:t>
            </a:r>
            <a:r>
              <a:rPr lang="en-US" sz="2400" dirty="0"/>
              <a:t>information services</a:t>
            </a:r>
          </a:p>
          <a:p>
            <a:pPr marL="171450" indent="-171450">
              <a:spcBef>
                <a:spcPct val="0"/>
              </a:spcBef>
              <a:buFont typeface="Arial" panose="020B0604020202020204" pitchFamily="34" charset="0"/>
              <a:buChar char="•"/>
            </a:pPr>
            <a:r>
              <a:rPr lang="en-US" sz="2400" dirty="0"/>
              <a:t>Climate-resilient urban systems</a:t>
            </a:r>
          </a:p>
          <a:p>
            <a:pPr marL="171450" indent="-171450">
              <a:spcBef>
                <a:spcPct val="0"/>
              </a:spcBef>
              <a:buFont typeface="Arial" panose="020B0604020202020204" pitchFamily="34" charset="0"/>
              <a:buChar char="•"/>
            </a:pPr>
            <a:r>
              <a:rPr lang="en-US" sz="2400" dirty="0"/>
              <a:t>Small Island Developing States</a:t>
            </a:r>
          </a:p>
        </p:txBody>
      </p:sp>
    </p:spTree>
    <p:extLst>
      <p:ext uri="{BB962C8B-B14F-4D97-AF65-F5344CB8AC3E}">
        <p14:creationId xmlns:p14="http://schemas.microsoft.com/office/powerpoint/2010/main" val="2705653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528265506"/>
              </p:ext>
            </p:extLst>
          </p:nvPr>
        </p:nvGraphicFramePr>
        <p:xfrm>
          <a:off x="2819400" y="990600"/>
          <a:ext cx="3498850" cy="4525962"/>
        </p:xfrm>
        <a:graphic>
          <a:graphicData uri="http://schemas.openxmlformats.org/presentationml/2006/ole">
            <mc:AlternateContent xmlns:mc="http://schemas.openxmlformats.org/markup-compatibility/2006">
              <mc:Choice xmlns:v="urn:schemas-microsoft-com:vml" Requires="v">
                <p:oleObj spid="_x0000_s1106" r:id="rId3" imgW="5829233" imgH="7543775" progId="AcroExch.Document.7">
                  <p:embed/>
                </p:oleObj>
              </mc:Choice>
              <mc:Fallback>
                <p:oleObj r:id="rId3" imgW="5829233" imgH="7543775" progId="AcroExch.Document.7">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990600"/>
                        <a:ext cx="349885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6544001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4519</TotalTime>
  <Words>1418</Words>
  <Application>Microsoft Office PowerPoint</Application>
  <PresentationFormat>On-screen Show (4:3)</PresentationFormat>
  <Paragraphs>109</Paragraphs>
  <Slides>6</Slides>
  <Notes>5</Notes>
  <HiddenSlides>0</HiddenSlides>
  <MMClips>0</MMClips>
  <ScaleCrop>false</ScaleCrop>
  <HeadingPairs>
    <vt:vector size="8" baseType="variant">
      <vt:variant>
        <vt:lpstr>Fonts Used</vt:lpstr>
      </vt:variant>
      <vt:variant>
        <vt:i4>4</vt:i4>
      </vt:variant>
      <vt:variant>
        <vt:lpstr>Theme</vt:lpstr>
      </vt:variant>
      <vt:variant>
        <vt:i4>3</vt:i4>
      </vt:variant>
      <vt:variant>
        <vt:lpstr>Embedded OLE Servers</vt:lpstr>
      </vt:variant>
      <vt:variant>
        <vt:i4>1</vt:i4>
      </vt:variant>
      <vt:variant>
        <vt:lpstr>Slide Titles</vt:lpstr>
      </vt:variant>
      <vt:variant>
        <vt:i4>6</vt:i4>
      </vt:variant>
    </vt:vector>
  </HeadingPairs>
  <TitlesOfParts>
    <vt:vector size="14" baseType="lpstr">
      <vt:lpstr>Andes</vt:lpstr>
      <vt:lpstr>Arial</vt:lpstr>
      <vt:lpstr>Calibri</vt:lpstr>
      <vt:lpstr>Times New Roman</vt:lpstr>
      <vt:lpstr>1_Office Theme</vt:lpstr>
      <vt:lpstr>3_Office Theme</vt:lpstr>
      <vt:lpstr>Office Theme</vt:lpstr>
      <vt:lpstr>AcroExch.Document.7</vt:lpstr>
      <vt:lpstr>GEF 6 Programming Climate Change Adaptation </vt:lpstr>
      <vt:lpstr>GEF-6: Focal Areas &amp; Funding Sources</vt:lpstr>
      <vt:lpstr>Adaptation Programming Strategy:  Goal &amp; Objectives  </vt:lpstr>
      <vt:lpstr>Adaptation Programming Strategy:  2 Core Pillars &amp; Innovations</vt:lpstr>
      <vt:lpstr>Adaptation Programming Strategy:  Thematic Priorities</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Zimsky</dc:creator>
  <cp:lastModifiedBy>Susan W. Matindi Waithaka</cp:lastModifiedBy>
  <cp:revision>109</cp:revision>
  <cp:lastPrinted>2015-02-05T21:41:46Z</cp:lastPrinted>
  <dcterms:created xsi:type="dcterms:W3CDTF">2013-04-08T16:30:17Z</dcterms:created>
  <dcterms:modified xsi:type="dcterms:W3CDTF">2015-02-05T21:52:47Z</dcterms:modified>
</cp:coreProperties>
</file>