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bookmarkIdSeed="3">
  <p:sldMasterIdLst>
    <p:sldMasterId id="2147483890" r:id="rId1"/>
  </p:sldMasterIdLst>
  <p:notesMasterIdLst>
    <p:notesMasterId r:id="rId15"/>
  </p:notesMasterIdLst>
  <p:handoutMasterIdLst>
    <p:handoutMasterId r:id="rId16"/>
  </p:handoutMasterIdLst>
  <p:sldIdLst>
    <p:sldId id="256" r:id="rId2"/>
    <p:sldId id="379" r:id="rId3"/>
    <p:sldId id="361" r:id="rId4"/>
    <p:sldId id="349" r:id="rId5"/>
    <p:sldId id="365" r:id="rId6"/>
    <p:sldId id="368" r:id="rId7"/>
    <p:sldId id="369" r:id="rId8"/>
    <p:sldId id="378" r:id="rId9"/>
    <p:sldId id="351" r:id="rId10"/>
    <p:sldId id="370" r:id="rId11"/>
    <p:sldId id="371" r:id="rId12"/>
    <p:sldId id="372" r:id="rId13"/>
    <p:sldId id="3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F9B77"/>
    <a:srgbClr val="7B9A66"/>
    <a:srgbClr val="93480F"/>
    <a:srgbClr val="DCF0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4" autoAdjust="0"/>
    <p:restoredTop sz="93560" autoAdjust="0"/>
  </p:normalViewPr>
  <p:slideViewPr>
    <p:cSldViewPr snapToGrid="0">
      <p:cViewPr varScale="1">
        <p:scale>
          <a:sx n="107" d="100"/>
          <a:sy n="107" d="100"/>
        </p:scale>
        <p:origin x="468" y="102"/>
      </p:cViewPr>
      <p:guideLst/>
    </p:cSldViewPr>
  </p:slideViewPr>
  <p:notesTextViewPr>
    <p:cViewPr>
      <p:scale>
        <a:sx n="125" d="100"/>
        <a:sy n="125" d="100"/>
      </p:scale>
      <p:origin x="0" y="0"/>
    </p:cViewPr>
  </p:notesTextViewPr>
  <p:notesViewPr>
    <p:cSldViewPr snapToGrid="0">
      <p:cViewPr varScale="1">
        <p:scale>
          <a:sx n="68" d="100"/>
          <a:sy n="68" d="100"/>
        </p:scale>
        <p:origin x="222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36534B-178E-414A-B913-ABEBA3711822}" type="doc">
      <dgm:prSet loTypeId="urn:microsoft.com/office/officeart/2005/8/layout/matrix1" loCatId="matrix" qsTypeId="urn:microsoft.com/office/officeart/2005/8/quickstyle/simple1" qsCatId="simple" csTypeId="urn:microsoft.com/office/officeart/2005/8/colors/accent4_4" csCatId="accent4" phldr="1"/>
      <dgm:spPr/>
      <dgm:t>
        <a:bodyPr/>
        <a:lstStyle/>
        <a:p>
          <a:endParaRPr lang="en-US"/>
        </a:p>
      </dgm:t>
    </dgm:pt>
    <dgm:pt modelId="{345ADA63-341F-48BC-AA56-54E4D3BF5CF0}">
      <dgm:prSet phldrT="[Text]" custT="1"/>
      <dgm:spPr>
        <a:solidFill>
          <a:schemeClr val="tx2">
            <a:lumMod val="40000"/>
            <a:lumOff val="6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b="1" kern="1200" spc="-50" dirty="0">
              <a:solidFill>
                <a:schemeClr val="tx1"/>
              </a:solidFill>
              <a:latin typeface="+mj-lt"/>
              <a:ea typeface="+mj-ea"/>
              <a:cs typeface="+mj-cs"/>
            </a:rPr>
            <a:t>Social &amp; Gender analysis</a:t>
          </a:r>
        </a:p>
      </dgm:t>
    </dgm:pt>
    <dgm:pt modelId="{4194A6AC-DC59-44C4-B619-1D1D655512E5}" type="parTrans" cxnId="{5F73284A-FA4E-49D0-8878-4A079CD9F223}">
      <dgm:prSet/>
      <dgm:spPr/>
      <dgm:t>
        <a:bodyPr/>
        <a:lstStyle/>
        <a:p>
          <a:endParaRPr lang="en-US"/>
        </a:p>
      </dgm:t>
    </dgm:pt>
    <dgm:pt modelId="{DB2726C2-82B4-40E3-9A7D-BBD8ADC944DB}" type="sibTrans" cxnId="{5F73284A-FA4E-49D0-8878-4A079CD9F223}">
      <dgm:prSet/>
      <dgm:spPr/>
      <dgm:t>
        <a:bodyPr/>
        <a:lstStyle/>
        <a:p>
          <a:endParaRPr lang="en-US"/>
        </a:p>
      </dgm:t>
    </dgm:pt>
    <dgm:pt modelId="{95DF6A66-C69B-4B74-89D5-9BCBA83DE821}">
      <dgm:prSet phldrT="[Text]" custT="1"/>
      <dgm:spPr>
        <a:solidFill>
          <a:schemeClr val="tx2">
            <a:lumMod val="40000"/>
            <a:lumOff val="60000"/>
          </a:schemeClr>
        </a:solidFill>
      </dgm:spPr>
      <dgm:t>
        <a:bodyPr/>
        <a:lstStyle/>
        <a:p>
          <a:r>
            <a:rPr lang="en-US" sz="1800" b="1" kern="1200" spc="-50" dirty="0">
              <a:solidFill>
                <a:schemeClr val="tx1"/>
              </a:solidFill>
              <a:latin typeface="+mj-lt"/>
              <a:ea typeface="+mj-ea"/>
              <a:cs typeface="+mj-cs"/>
            </a:rPr>
            <a:t>Stakeholder consultations</a:t>
          </a:r>
        </a:p>
      </dgm:t>
    </dgm:pt>
    <dgm:pt modelId="{5A775266-B984-4E2C-BF02-305C7472C4FA}" type="parTrans" cxnId="{4C1C15C3-520C-4432-8362-7F6FD625AC6B}">
      <dgm:prSet/>
      <dgm:spPr/>
      <dgm:t>
        <a:bodyPr/>
        <a:lstStyle/>
        <a:p>
          <a:endParaRPr lang="en-US"/>
        </a:p>
      </dgm:t>
    </dgm:pt>
    <dgm:pt modelId="{16830497-64AD-4A7B-8745-AD6BB773E36B}" type="sibTrans" cxnId="{4C1C15C3-520C-4432-8362-7F6FD625AC6B}">
      <dgm:prSet/>
      <dgm:spPr/>
      <dgm:t>
        <a:bodyPr/>
        <a:lstStyle/>
        <a:p>
          <a:endParaRPr lang="en-US"/>
        </a:p>
      </dgm:t>
    </dgm:pt>
    <dgm:pt modelId="{80FD589A-3AD2-49E0-BA9F-1A5F40C4665E}">
      <dgm:prSet phldrT="[Text]" custT="1"/>
      <dgm:spPr>
        <a:solidFill>
          <a:schemeClr val="tx2">
            <a:lumMod val="40000"/>
            <a:lumOff val="6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700" kern="1200" dirty="0">
              <a:solidFill>
                <a:schemeClr val="tx1"/>
              </a:solidFill>
            </a:rPr>
            <a:t> </a:t>
          </a:r>
          <a:r>
            <a:rPr lang="en-US" sz="1800" b="1" kern="1200" spc="-50" dirty="0">
              <a:solidFill>
                <a:schemeClr val="tx1"/>
              </a:solidFill>
              <a:latin typeface="+mj-lt"/>
              <a:ea typeface="+mj-ea"/>
              <a:cs typeface="+mj-cs"/>
            </a:rPr>
            <a:t>Gender responsive results -based framework</a:t>
          </a:r>
        </a:p>
      </dgm:t>
    </dgm:pt>
    <dgm:pt modelId="{6BCDB9EF-DDD7-49BB-8419-6E61EE9F716A}" type="parTrans" cxnId="{A1FA00B7-A35A-419A-94DD-5EE37DA338CB}">
      <dgm:prSet/>
      <dgm:spPr/>
      <dgm:t>
        <a:bodyPr/>
        <a:lstStyle/>
        <a:p>
          <a:endParaRPr lang="en-US"/>
        </a:p>
      </dgm:t>
    </dgm:pt>
    <dgm:pt modelId="{09902CCC-4DB5-4B6E-B534-1397D51AD997}" type="sibTrans" cxnId="{A1FA00B7-A35A-419A-94DD-5EE37DA338CB}">
      <dgm:prSet/>
      <dgm:spPr/>
      <dgm:t>
        <a:bodyPr/>
        <a:lstStyle/>
        <a:p>
          <a:endParaRPr lang="en-US"/>
        </a:p>
      </dgm:t>
    </dgm:pt>
    <dgm:pt modelId="{C931551D-1039-422F-9E0A-E07D0EEC05E5}">
      <dgm:prSet phldrT="[Text]" custT="1"/>
      <dgm:spPr>
        <a:solidFill>
          <a:schemeClr val="tx2">
            <a:lumMod val="40000"/>
            <a:lumOff val="6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b="1" kern="1200" spc="-50" dirty="0">
              <a:solidFill>
                <a:schemeClr val="tx1"/>
              </a:solidFill>
              <a:latin typeface="+mj-lt"/>
              <a:ea typeface="+mj-ea"/>
              <a:cs typeface="+mj-cs"/>
            </a:rPr>
            <a:t>Gender sensitive activities</a:t>
          </a:r>
        </a:p>
      </dgm:t>
    </dgm:pt>
    <dgm:pt modelId="{CCE002DD-D19F-491D-BF8B-0680133DBF22}" type="parTrans" cxnId="{B162DAB2-CAC4-448C-B093-E1F290CE13F5}">
      <dgm:prSet/>
      <dgm:spPr/>
      <dgm:t>
        <a:bodyPr/>
        <a:lstStyle/>
        <a:p>
          <a:endParaRPr lang="en-US"/>
        </a:p>
      </dgm:t>
    </dgm:pt>
    <dgm:pt modelId="{DE1CF540-6027-441D-8622-F3133FFFFDEF}" type="sibTrans" cxnId="{B162DAB2-CAC4-448C-B093-E1F290CE13F5}">
      <dgm:prSet/>
      <dgm:spPr/>
      <dgm:t>
        <a:bodyPr/>
        <a:lstStyle/>
        <a:p>
          <a:endParaRPr lang="en-US"/>
        </a:p>
      </dgm:t>
    </dgm:pt>
    <dgm:pt modelId="{033290CF-0B56-4998-A5C7-DEC3459760AE}">
      <dgm:prSet phldrT="[Text]"/>
      <dgm:spPr/>
      <dgm:t>
        <a:bodyPr/>
        <a:lstStyle/>
        <a:p>
          <a:endParaRPr lang="en-US"/>
        </a:p>
      </dgm:t>
    </dgm:pt>
    <dgm:pt modelId="{F1F9F200-21B2-43F0-9DE5-7AFA063B1CD2}" type="parTrans" cxnId="{46AE766F-3731-4CB7-BEF3-1AFAA2002B4D}">
      <dgm:prSet/>
      <dgm:spPr/>
      <dgm:t>
        <a:bodyPr/>
        <a:lstStyle/>
        <a:p>
          <a:endParaRPr lang="en-US"/>
        </a:p>
      </dgm:t>
    </dgm:pt>
    <dgm:pt modelId="{0DF292F2-5602-4E2C-BF21-B7D154883E04}" type="sibTrans" cxnId="{46AE766F-3731-4CB7-BEF3-1AFAA2002B4D}">
      <dgm:prSet/>
      <dgm:spPr/>
      <dgm:t>
        <a:bodyPr/>
        <a:lstStyle/>
        <a:p>
          <a:endParaRPr lang="en-US"/>
        </a:p>
      </dgm:t>
    </dgm:pt>
    <dgm:pt modelId="{7D537D60-E4EE-4EA0-ACE4-AA42AC5440B1}">
      <dgm:prSet phldrT="[Text]"/>
      <dgm:spPr/>
      <dgm:t>
        <a:bodyPr/>
        <a:lstStyle/>
        <a:p>
          <a:endParaRPr lang="en-US"/>
        </a:p>
      </dgm:t>
    </dgm:pt>
    <dgm:pt modelId="{3BB22729-1AA3-4C69-A4F9-747E305BCE87}" type="parTrans" cxnId="{D2D1AFAC-89C2-459F-BFB7-0B6DD6D93CF9}">
      <dgm:prSet/>
      <dgm:spPr/>
      <dgm:t>
        <a:bodyPr/>
        <a:lstStyle/>
        <a:p>
          <a:endParaRPr lang="en-US"/>
        </a:p>
      </dgm:t>
    </dgm:pt>
    <dgm:pt modelId="{D486FF7B-0012-448F-848A-CC02A9EA0F0F}" type="sibTrans" cxnId="{D2D1AFAC-89C2-459F-BFB7-0B6DD6D93CF9}">
      <dgm:prSet/>
      <dgm:spPr/>
      <dgm:t>
        <a:bodyPr/>
        <a:lstStyle/>
        <a:p>
          <a:endParaRPr lang="en-US"/>
        </a:p>
      </dgm:t>
    </dgm:pt>
    <dgm:pt modelId="{BB47E89C-538C-4EF4-9579-9ABCC90D5ADF}">
      <dgm:prSet phldrT="[Text]" custT="1"/>
      <dgm:spPr>
        <a:solidFill>
          <a:srgbClr val="006600"/>
        </a:solidFill>
      </dgm:spPr>
      <dgm:t>
        <a:bodyPr/>
        <a:lstStyle/>
        <a:p>
          <a:pPr>
            <a:lnSpc>
              <a:spcPct val="100000"/>
            </a:lnSpc>
            <a:spcAft>
              <a:spcPts val="0"/>
            </a:spcAft>
          </a:pPr>
          <a:r>
            <a:rPr lang="en-US" sz="2000" dirty="0">
              <a:solidFill>
                <a:srgbClr val="FFC000"/>
              </a:solidFill>
            </a:rPr>
            <a:t>Project Standards</a:t>
          </a:r>
        </a:p>
      </dgm:t>
    </dgm:pt>
    <dgm:pt modelId="{BC4A1AC5-6481-4AC3-A152-7445A39B3520}" type="sibTrans" cxnId="{4AA45ADA-DA46-4291-9654-56DC84BB882E}">
      <dgm:prSet/>
      <dgm:spPr/>
      <dgm:t>
        <a:bodyPr/>
        <a:lstStyle/>
        <a:p>
          <a:endParaRPr lang="en-US"/>
        </a:p>
      </dgm:t>
    </dgm:pt>
    <dgm:pt modelId="{60141150-CCB8-4F4B-9CB4-05459422D0C5}" type="parTrans" cxnId="{4AA45ADA-DA46-4291-9654-56DC84BB882E}">
      <dgm:prSet/>
      <dgm:spPr/>
      <dgm:t>
        <a:bodyPr/>
        <a:lstStyle/>
        <a:p>
          <a:endParaRPr lang="en-US"/>
        </a:p>
      </dgm:t>
    </dgm:pt>
    <dgm:pt modelId="{6EC66413-8BD0-400F-9B9D-16AA8EB77C64}" type="pres">
      <dgm:prSet presAssocID="{D436534B-178E-414A-B913-ABEBA3711822}" presName="diagram" presStyleCnt="0">
        <dgm:presLayoutVars>
          <dgm:chMax val="1"/>
          <dgm:dir/>
          <dgm:animLvl val="ctr"/>
          <dgm:resizeHandles val="exact"/>
        </dgm:presLayoutVars>
      </dgm:prSet>
      <dgm:spPr/>
    </dgm:pt>
    <dgm:pt modelId="{CD1EF186-ABCD-4F64-808B-6718F9C2FEB4}" type="pres">
      <dgm:prSet presAssocID="{D436534B-178E-414A-B913-ABEBA3711822}" presName="matrix" presStyleCnt="0"/>
      <dgm:spPr/>
    </dgm:pt>
    <dgm:pt modelId="{388FB1E1-8C72-43C8-88BE-9AB1633B362F}" type="pres">
      <dgm:prSet presAssocID="{D436534B-178E-414A-B913-ABEBA3711822}" presName="tile1" presStyleLbl="node1" presStyleIdx="0" presStyleCnt="4" custLinFactNeighborY="-6006"/>
      <dgm:spPr/>
    </dgm:pt>
    <dgm:pt modelId="{929AC25F-3FCD-4B72-BFAF-6B49CFAC4519}" type="pres">
      <dgm:prSet presAssocID="{D436534B-178E-414A-B913-ABEBA3711822}" presName="tile1text" presStyleLbl="node1" presStyleIdx="0" presStyleCnt="4">
        <dgm:presLayoutVars>
          <dgm:chMax val="0"/>
          <dgm:chPref val="0"/>
          <dgm:bulletEnabled val="1"/>
        </dgm:presLayoutVars>
      </dgm:prSet>
      <dgm:spPr/>
    </dgm:pt>
    <dgm:pt modelId="{7457680F-E42F-47A3-BD41-B34BBD07894F}" type="pres">
      <dgm:prSet presAssocID="{D436534B-178E-414A-B913-ABEBA3711822}" presName="tile2" presStyleLbl="node1" presStyleIdx="1" presStyleCnt="4"/>
      <dgm:spPr/>
    </dgm:pt>
    <dgm:pt modelId="{9A39BCB7-7F0A-469C-82D0-05B32295D89B}" type="pres">
      <dgm:prSet presAssocID="{D436534B-178E-414A-B913-ABEBA3711822}" presName="tile2text" presStyleLbl="node1" presStyleIdx="1" presStyleCnt="4">
        <dgm:presLayoutVars>
          <dgm:chMax val="0"/>
          <dgm:chPref val="0"/>
          <dgm:bulletEnabled val="1"/>
        </dgm:presLayoutVars>
      </dgm:prSet>
      <dgm:spPr/>
    </dgm:pt>
    <dgm:pt modelId="{D2681A9F-D2F9-43F2-9226-D2C44893D77B}" type="pres">
      <dgm:prSet presAssocID="{D436534B-178E-414A-B913-ABEBA3711822}" presName="tile3" presStyleLbl="node1" presStyleIdx="2" presStyleCnt="4"/>
      <dgm:spPr/>
    </dgm:pt>
    <dgm:pt modelId="{D6390DEC-96D3-4B7E-9EB1-CB0EA57DEF8E}" type="pres">
      <dgm:prSet presAssocID="{D436534B-178E-414A-B913-ABEBA3711822}" presName="tile3text" presStyleLbl="node1" presStyleIdx="2" presStyleCnt="4">
        <dgm:presLayoutVars>
          <dgm:chMax val="0"/>
          <dgm:chPref val="0"/>
          <dgm:bulletEnabled val="1"/>
        </dgm:presLayoutVars>
      </dgm:prSet>
      <dgm:spPr/>
    </dgm:pt>
    <dgm:pt modelId="{006B5E82-7CB1-457B-86EA-F9E4C6B48BC1}" type="pres">
      <dgm:prSet presAssocID="{D436534B-178E-414A-B913-ABEBA3711822}" presName="tile4" presStyleLbl="node1" presStyleIdx="3" presStyleCnt="4"/>
      <dgm:spPr/>
    </dgm:pt>
    <dgm:pt modelId="{18DC60A4-D76B-4B1C-AB97-6F9F4F12E0E7}" type="pres">
      <dgm:prSet presAssocID="{D436534B-178E-414A-B913-ABEBA3711822}" presName="tile4text" presStyleLbl="node1" presStyleIdx="3" presStyleCnt="4">
        <dgm:presLayoutVars>
          <dgm:chMax val="0"/>
          <dgm:chPref val="0"/>
          <dgm:bulletEnabled val="1"/>
        </dgm:presLayoutVars>
      </dgm:prSet>
      <dgm:spPr/>
    </dgm:pt>
    <dgm:pt modelId="{A3346AF3-E250-4FC0-A94A-BE49625B706B}" type="pres">
      <dgm:prSet presAssocID="{D436534B-178E-414A-B913-ABEBA3711822}" presName="centerTile" presStyleLbl="fgShp" presStyleIdx="0" presStyleCnt="1" custLinFactNeighborX="2924" custLinFactNeighborY="-4952">
        <dgm:presLayoutVars>
          <dgm:chMax val="0"/>
          <dgm:chPref val="0"/>
        </dgm:presLayoutVars>
      </dgm:prSet>
      <dgm:spPr/>
    </dgm:pt>
  </dgm:ptLst>
  <dgm:cxnLst>
    <dgm:cxn modelId="{4C1C15C3-520C-4432-8362-7F6FD625AC6B}" srcId="{BB47E89C-538C-4EF4-9579-9ABCC90D5ADF}" destId="{95DF6A66-C69B-4B74-89D5-9BCBA83DE821}" srcOrd="1" destOrd="0" parTransId="{5A775266-B984-4E2C-BF02-305C7472C4FA}" sibTransId="{16830497-64AD-4A7B-8745-AD6BB773E36B}"/>
    <dgm:cxn modelId="{FFEF4BCE-52FD-4CC3-BE38-F0FEE251E74A}" type="presOf" srcId="{C931551D-1039-422F-9E0A-E07D0EEC05E5}" destId="{006B5E82-7CB1-457B-86EA-F9E4C6B48BC1}" srcOrd="0" destOrd="0" presId="urn:microsoft.com/office/officeart/2005/8/layout/matrix1"/>
    <dgm:cxn modelId="{E82C2CB6-0479-4485-B049-389F47FFCB63}" type="presOf" srcId="{95DF6A66-C69B-4B74-89D5-9BCBA83DE821}" destId="{9A39BCB7-7F0A-469C-82D0-05B32295D89B}" srcOrd="1" destOrd="0" presId="urn:microsoft.com/office/officeart/2005/8/layout/matrix1"/>
    <dgm:cxn modelId="{D7A60D0D-67C0-4891-8CD7-01AA1CDC4466}" type="presOf" srcId="{345ADA63-341F-48BC-AA56-54E4D3BF5CF0}" destId="{929AC25F-3FCD-4B72-BFAF-6B49CFAC4519}" srcOrd="1" destOrd="0" presId="urn:microsoft.com/office/officeart/2005/8/layout/matrix1"/>
    <dgm:cxn modelId="{B162DAB2-CAC4-448C-B093-E1F290CE13F5}" srcId="{BB47E89C-538C-4EF4-9579-9ABCC90D5ADF}" destId="{C931551D-1039-422F-9E0A-E07D0EEC05E5}" srcOrd="3" destOrd="0" parTransId="{CCE002DD-D19F-491D-BF8B-0680133DBF22}" sibTransId="{DE1CF540-6027-441D-8622-F3133FFFFDEF}"/>
    <dgm:cxn modelId="{95F697DB-F223-4DB4-BF0F-7A801C533493}" type="presOf" srcId="{C931551D-1039-422F-9E0A-E07D0EEC05E5}" destId="{18DC60A4-D76B-4B1C-AB97-6F9F4F12E0E7}" srcOrd="1" destOrd="0" presId="urn:microsoft.com/office/officeart/2005/8/layout/matrix1"/>
    <dgm:cxn modelId="{D2D1AFAC-89C2-459F-BFB7-0B6DD6D93CF9}" srcId="{BB47E89C-538C-4EF4-9579-9ABCC90D5ADF}" destId="{7D537D60-E4EE-4EA0-ACE4-AA42AC5440B1}" srcOrd="5" destOrd="0" parTransId="{3BB22729-1AA3-4C69-A4F9-747E305BCE87}" sibTransId="{D486FF7B-0012-448F-848A-CC02A9EA0F0F}"/>
    <dgm:cxn modelId="{3A7C79DC-2D85-4A59-9A07-CCE29AEFFD8A}" type="presOf" srcId="{95DF6A66-C69B-4B74-89D5-9BCBA83DE821}" destId="{7457680F-E42F-47A3-BD41-B34BBD07894F}" srcOrd="0" destOrd="0" presId="urn:microsoft.com/office/officeart/2005/8/layout/matrix1"/>
    <dgm:cxn modelId="{46AE766F-3731-4CB7-BEF3-1AFAA2002B4D}" srcId="{BB47E89C-538C-4EF4-9579-9ABCC90D5ADF}" destId="{033290CF-0B56-4998-A5C7-DEC3459760AE}" srcOrd="4" destOrd="0" parTransId="{F1F9F200-21B2-43F0-9DE5-7AFA063B1CD2}" sibTransId="{0DF292F2-5602-4E2C-BF21-B7D154883E04}"/>
    <dgm:cxn modelId="{B5FB1ED7-6505-4191-B8D2-197087280D3F}" type="presOf" srcId="{D436534B-178E-414A-B913-ABEBA3711822}" destId="{6EC66413-8BD0-400F-9B9D-16AA8EB77C64}" srcOrd="0" destOrd="0" presId="urn:microsoft.com/office/officeart/2005/8/layout/matrix1"/>
    <dgm:cxn modelId="{4AA45ADA-DA46-4291-9654-56DC84BB882E}" srcId="{D436534B-178E-414A-B913-ABEBA3711822}" destId="{BB47E89C-538C-4EF4-9579-9ABCC90D5ADF}" srcOrd="0" destOrd="0" parTransId="{60141150-CCB8-4F4B-9CB4-05459422D0C5}" sibTransId="{BC4A1AC5-6481-4AC3-A152-7445A39B3520}"/>
    <dgm:cxn modelId="{A1FA00B7-A35A-419A-94DD-5EE37DA338CB}" srcId="{BB47E89C-538C-4EF4-9579-9ABCC90D5ADF}" destId="{80FD589A-3AD2-49E0-BA9F-1A5F40C4665E}" srcOrd="2" destOrd="0" parTransId="{6BCDB9EF-DDD7-49BB-8419-6E61EE9F716A}" sibTransId="{09902CCC-4DB5-4B6E-B534-1397D51AD997}"/>
    <dgm:cxn modelId="{A94EC0F8-36E9-4EE9-92B5-800B35B284F8}" type="presOf" srcId="{345ADA63-341F-48BC-AA56-54E4D3BF5CF0}" destId="{388FB1E1-8C72-43C8-88BE-9AB1633B362F}" srcOrd="0" destOrd="0" presId="urn:microsoft.com/office/officeart/2005/8/layout/matrix1"/>
    <dgm:cxn modelId="{28172242-E0B6-43F3-AAD6-1E361B352B5D}" type="presOf" srcId="{80FD589A-3AD2-49E0-BA9F-1A5F40C4665E}" destId="{D2681A9F-D2F9-43F2-9226-D2C44893D77B}" srcOrd="0" destOrd="0" presId="urn:microsoft.com/office/officeart/2005/8/layout/matrix1"/>
    <dgm:cxn modelId="{B72A80D1-8439-4C3F-B570-BA487DA1C9C5}" type="presOf" srcId="{BB47E89C-538C-4EF4-9579-9ABCC90D5ADF}" destId="{A3346AF3-E250-4FC0-A94A-BE49625B706B}" srcOrd="0" destOrd="0" presId="urn:microsoft.com/office/officeart/2005/8/layout/matrix1"/>
    <dgm:cxn modelId="{4C9F262A-8AF2-4ECA-B59B-A714A1F8D8A9}" type="presOf" srcId="{80FD589A-3AD2-49E0-BA9F-1A5F40C4665E}" destId="{D6390DEC-96D3-4B7E-9EB1-CB0EA57DEF8E}" srcOrd="1" destOrd="0" presId="urn:microsoft.com/office/officeart/2005/8/layout/matrix1"/>
    <dgm:cxn modelId="{5F73284A-FA4E-49D0-8878-4A079CD9F223}" srcId="{BB47E89C-538C-4EF4-9579-9ABCC90D5ADF}" destId="{345ADA63-341F-48BC-AA56-54E4D3BF5CF0}" srcOrd="0" destOrd="0" parTransId="{4194A6AC-DC59-44C4-B619-1D1D655512E5}" sibTransId="{DB2726C2-82B4-40E3-9A7D-BBD8ADC944DB}"/>
    <dgm:cxn modelId="{4F839B4E-A638-48B8-B2E7-F56832C87DDC}" type="presParOf" srcId="{6EC66413-8BD0-400F-9B9D-16AA8EB77C64}" destId="{CD1EF186-ABCD-4F64-808B-6718F9C2FEB4}" srcOrd="0" destOrd="0" presId="urn:microsoft.com/office/officeart/2005/8/layout/matrix1"/>
    <dgm:cxn modelId="{CE82A081-60E5-4459-A107-BFB8C113DBCE}" type="presParOf" srcId="{CD1EF186-ABCD-4F64-808B-6718F9C2FEB4}" destId="{388FB1E1-8C72-43C8-88BE-9AB1633B362F}" srcOrd="0" destOrd="0" presId="urn:microsoft.com/office/officeart/2005/8/layout/matrix1"/>
    <dgm:cxn modelId="{3F2F112E-E73E-405A-A8CD-5EF1E3029703}" type="presParOf" srcId="{CD1EF186-ABCD-4F64-808B-6718F9C2FEB4}" destId="{929AC25F-3FCD-4B72-BFAF-6B49CFAC4519}" srcOrd="1" destOrd="0" presId="urn:microsoft.com/office/officeart/2005/8/layout/matrix1"/>
    <dgm:cxn modelId="{011C9DE8-CE40-4F86-84AA-3757D25E83A5}" type="presParOf" srcId="{CD1EF186-ABCD-4F64-808B-6718F9C2FEB4}" destId="{7457680F-E42F-47A3-BD41-B34BBD07894F}" srcOrd="2" destOrd="0" presId="urn:microsoft.com/office/officeart/2005/8/layout/matrix1"/>
    <dgm:cxn modelId="{159A72C6-7532-412F-8A24-7B9427205528}" type="presParOf" srcId="{CD1EF186-ABCD-4F64-808B-6718F9C2FEB4}" destId="{9A39BCB7-7F0A-469C-82D0-05B32295D89B}" srcOrd="3" destOrd="0" presId="urn:microsoft.com/office/officeart/2005/8/layout/matrix1"/>
    <dgm:cxn modelId="{D77B826A-7831-4FD2-B597-A3247533399F}" type="presParOf" srcId="{CD1EF186-ABCD-4F64-808B-6718F9C2FEB4}" destId="{D2681A9F-D2F9-43F2-9226-D2C44893D77B}" srcOrd="4" destOrd="0" presId="urn:microsoft.com/office/officeart/2005/8/layout/matrix1"/>
    <dgm:cxn modelId="{754EFF31-1B07-4B2E-8AE2-8CB60F58F94E}" type="presParOf" srcId="{CD1EF186-ABCD-4F64-808B-6718F9C2FEB4}" destId="{D6390DEC-96D3-4B7E-9EB1-CB0EA57DEF8E}" srcOrd="5" destOrd="0" presId="urn:microsoft.com/office/officeart/2005/8/layout/matrix1"/>
    <dgm:cxn modelId="{254C8CAB-A253-4306-B59C-EEE73685FF21}" type="presParOf" srcId="{CD1EF186-ABCD-4F64-808B-6718F9C2FEB4}" destId="{006B5E82-7CB1-457B-86EA-F9E4C6B48BC1}" srcOrd="6" destOrd="0" presId="urn:microsoft.com/office/officeart/2005/8/layout/matrix1"/>
    <dgm:cxn modelId="{BDE9D703-8FC2-42B2-A33D-BEE9567AB899}" type="presParOf" srcId="{CD1EF186-ABCD-4F64-808B-6718F9C2FEB4}" destId="{18DC60A4-D76B-4B1C-AB97-6F9F4F12E0E7}" srcOrd="7" destOrd="0" presId="urn:microsoft.com/office/officeart/2005/8/layout/matrix1"/>
    <dgm:cxn modelId="{7B32E522-CD81-46F5-A40A-A0AECBAF3251}" type="presParOf" srcId="{6EC66413-8BD0-400F-9B9D-16AA8EB77C64}" destId="{A3346AF3-E250-4FC0-A94A-BE49625B706B}"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8B58B12-FC4C-4AA1-9A9D-8CC293157E61}"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en-US"/>
        </a:p>
      </dgm:t>
    </dgm:pt>
    <dgm:pt modelId="{B75E643D-77D1-4630-93C5-2043760D7DFD}">
      <dgm:prSet phldrT="[Text]" custT="1"/>
      <dgm:spPr>
        <a:solidFill>
          <a:srgbClr val="FFC000"/>
        </a:solidFill>
      </dgm:spPr>
      <dgm:t>
        <a:bodyPr/>
        <a:lstStyle/>
        <a:p>
          <a:pPr algn="ctr"/>
          <a:r>
            <a:rPr lang="en-US" sz="1400" dirty="0">
              <a:solidFill>
                <a:srgbClr val="006600"/>
              </a:solidFill>
              <a:latin typeface="Aharoni" panose="02010803020104030203" pitchFamily="2" charset="-79"/>
              <a:cs typeface="Aharoni" panose="02010803020104030203" pitchFamily="2" charset="-79"/>
            </a:rPr>
            <a:t>results-based management</a:t>
          </a:r>
        </a:p>
      </dgm:t>
    </dgm:pt>
    <dgm:pt modelId="{2FE965ED-3B4F-4F6A-90E9-471F38FAFE17}" type="parTrans" cxnId="{FE714D6F-C0E1-41DC-A53B-AA6AD9D2F0E7}">
      <dgm:prSet/>
      <dgm:spPr/>
      <dgm:t>
        <a:bodyPr/>
        <a:lstStyle/>
        <a:p>
          <a:endParaRPr lang="en-US" sz="1400"/>
        </a:p>
      </dgm:t>
    </dgm:pt>
    <dgm:pt modelId="{6128F33A-4269-4B57-916B-25CF829B5515}" type="sibTrans" cxnId="{FE714D6F-C0E1-41DC-A53B-AA6AD9D2F0E7}">
      <dgm:prSet/>
      <dgm:spPr>
        <a:solidFill>
          <a:srgbClr val="006600"/>
        </a:solidFill>
      </dgm:spPr>
      <dgm:t>
        <a:bodyPr/>
        <a:lstStyle/>
        <a:p>
          <a:endParaRPr lang="en-US" sz="1400"/>
        </a:p>
      </dgm:t>
    </dgm:pt>
    <dgm:pt modelId="{66CDB646-438F-473E-AF5A-C790A96F467A}">
      <dgm:prSet phldrT="[Text]" custT="1"/>
      <dgm:spPr>
        <a:solidFill>
          <a:srgbClr val="FFC000"/>
        </a:solidFill>
      </dgm:spPr>
      <dgm:t>
        <a:bodyPr/>
        <a:lstStyle/>
        <a:p>
          <a:pPr algn="ctr"/>
          <a:r>
            <a:rPr lang="en-US" sz="1400" dirty="0">
              <a:solidFill>
                <a:srgbClr val="006600"/>
              </a:solidFill>
              <a:latin typeface="Aharoni" panose="02010803020104030203" pitchFamily="2" charset="-79"/>
              <a:cs typeface="Aharoni" panose="02010803020104030203" pitchFamily="2" charset="-79"/>
            </a:rPr>
            <a:t>programming &amp; policy</a:t>
          </a:r>
        </a:p>
      </dgm:t>
    </dgm:pt>
    <dgm:pt modelId="{07B55216-9519-4F34-AA65-865B19B34A73}" type="parTrans" cxnId="{9B188993-C07B-4E8C-B468-8CFF7705437E}">
      <dgm:prSet/>
      <dgm:spPr/>
      <dgm:t>
        <a:bodyPr/>
        <a:lstStyle/>
        <a:p>
          <a:endParaRPr lang="en-US" sz="1400"/>
        </a:p>
      </dgm:t>
    </dgm:pt>
    <dgm:pt modelId="{1C386DA3-4A7C-4A98-B358-5BE8FB0454F2}" type="sibTrans" cxnId="{9B188993-C07B-4E8C-B468-8CFF7705437E}">
      <dgm:prSet/>
      <dgm:spPr>
        <a:solidFill>
          <a:schemeClr val="tx1">
            <a:lumMod val="50000"/>
            <a:lumOff val="50000"/>
          </a:schemeClr>
        </a:solidFill>
      </dgm:spPr>
      <dgm:t>
        <a:bodyPr/>
        <a:lstStyle/>
        <a:p>
          <a:endParaRPr lang="en-US" sz="1400"/>
        </a:p>
      </dgm:t>
    </dgm:pt>
    <dgm:pt modelId="{089635B5-634C-49CA-83BE-9482C03BC4AF}">
      <dgm:prSet phldrT="[Text]" custT="1"/>
      <dgm:spPr>
        <a:solidFill>
          <a:srgbClr val="FFC000"/>
        </a:solidFill>
      </dgm:spPr>
      <dgm:t>
        <a:bodyPr/>
        <a:lstStyle/>
        <a:p>
          <a:pPr algn="ctr"/>
          <a:r>
            <a:rPr lang="en-US" sz="1400" dirty="0">
              <a:solidFill>
                <a:srgbClr val="006600"/>
              </a:solidFill>
              <a:latin typeface="Aharoni" panose="02010803020104030203" pitchFamily="2" charset="-79"/>
              <a:cs typeface="Aharoni" panose="02010803020104030203" pitchFamily="2" charset="-79"/>
            </a:rPr>
            <a:t>project cycle</a:t>
          </a:r>
        </a:p>
      </dgm:t>
    </dgm:pt>
    <dgm:pt modelId="{5B2C8F18-3970-4C14-A325-AE5F263AFCFE}" type="parTrans" cxnId="{40DDAC40-3AC5-4A9E-A820-C29F411846D9}">
      <dgm:prSet/>
      <dgm:spPr/>
      <dgm:t>
        <a:bodyPr/>
        <a:lstStyle/>
        <a:p>
          <a:endParaRPr lang="en-US" sz="1400"/>
        </a:p>
      </dgm:t>
    </dgm:pt>
    <dgm:pt modelId="{062B530F-CE1A-4D99-B198-5988A7C23255}" type="sibTrans" cxnId="{40DDAC40-3AC5-4A9E-A820-C29F411846D9}">
      <dgm:prSet/>
      <dgm:spPr>
        <a:solidFill>
          <a:schemeClr val="tx1">
            <a:lumMod val="50000"/>
            <a:lumOff val="50000"/>
          </a:schemeClr>
        </a:solidFill>
      </dgm:spPr>
      <dgm:t>
        <a:bodyPr/>
        <a:lstStyle/>
        <a:p>
          <a:endParaRPr lang="en-US" sz="1400"/>
        </a:p>
      </dgm:t>
    </dgm:pt>
    <dgm:pt modelId="{44E7E528-37DF-4D2A-9EE8-1392D8BDCC64}">
      <dgm:prSet custT="1"/>
      <dgm:spPr>
        <a:solidFill>
          <a:srgbClr val="FFC000"/>
        </a:solidFill>
      </dgm:spPr>
      <dgm:t>
        <a:bodyPr/>
        <a:lstStyle/>
        <a:p>
          <a:pPr algn="ctr"/>
          <a:r>
            <a:rPr lang="en-US" sz="1400" dirty="0">
              <a:solidFill>
                <a:srgbClr val="006600"/>
              </a:solidFill>
              <a:latin typeface="Aharoni" panose="02010803020104030203" pitchFamily="2" charset="-79"/>
              <a:cs typeface="Aharoni" panose="02010803020104030203" pitchFamily="2" charset="-79"/>
            </a:rPr>
            <a:t>knowledge &amp;</a:t>
          </a:r>
        </a:p>
        <a:p>
          <a:pPr algn="ctr"/>
          <a:r>
            <a:rPr lang="en-US" sz="1400" dirty="0">
              <a:solidFill>
                <a:srgbClr val="006600"/>
              </a:solidFill>
              <a:latin typeface="Aharoni" panose="02010803020104030203" pitchFamily="2" charset="-79"/>
              <a:cs typeface="Aharoni" panose="02010803020104030203" pitchFamily="2" charset="-79"/>
            </a:rPr>
            <a:t>learning </a:t>
          </a:r>
        </a:p>
      </dgm:t>
    </dgm:pt>
    <dgm:pt modelId="{49AF972A-9090-449D-A6F8-03A89E3711A6}" type="parTrans" cxnId="{5F8EA8C1-51D0-4CA6-AA2F-65F5818CE658}">
      <dgm:prSet/>
      <dgm:spPr/>
      <dgm:t>
        <a:bodyPr/>
        <a:lstStyle/>
        <a:p>
          <a:endParaRPr lang="en-US" sz="1400"/>
        </a:p>
      </dgm:t>
    </dgm:pt>
    <dgm:pt modelId="{BA197AFD-A8E2-4CE4-B1E1-46F26D119EB6}" type="sibTrans" cxnId="{5F8EA8C1-51D0-4CA6-AA2F-65F5818CE658}">
      <dgm:prSet/>
      <dgm:spPr>
        <a:solidFill>
          <a:schemeClr val="tx1">
            <a:lumMod val="50000"/>
            <a:lumOff val="50000"/>
          </a:schemeClr>
        </a:solidFill>
      </dgm:spPr>
      <dgm:t>
        <a:bodyPr/>
        <a:lstStyle/>
        <a:p>
          <a:endParaRPr lang="en-US" sz="1400"/>
        </a:p>
      </dgm:t>
    </dgm:pt>
    <dgm:pt modelId="{5A7D2489-E964-4BDE-92A0-EFFB500B25B0}">
      <dgm:prSet custT="1"/>
      <dgm:spPr>
        <a:solidFill>
          <a:srgbClr val="FFC000"/>
        </a:solidFill>
      </dgm:spPr>
      <dgm:t>
        <a:bodyPr/>
        <a:lstStyle/>
        <a:p>
          <a:pPr algn="ctr"/>
          <a:r>
            <a:rPr lang="en-US" sz="1400" dirty="0">
              <a:solidFill>
                <a:srgbClr val="006600"/>
              </a:solidFill>
              <a:latin typeface="Aharoni" panose="02010803020104030203" pitchFamily="2" charset="-79"/>
              <a:cs typeface="Aharoni" panose="02010803020104030203" pitchFamily="2" charset="-79"/>
            </a:rPr>
            <a:t>capacity building</a:t>
          </a:r>
        </a:p>
      </dgm:t>
    </dgm:pt>
    <dgm:pt modelId="{89618CE9-EB14-4CE0-B0EA-7F2BB7308358}" type="parTrans" cxnId="{E6A9F278-E3AD-4E8C-BB51-3E8DFF691556}">
      <dgm:prSet/>
      <dgm:spPr/>
      <dgm:t>
        <a:bodyPr/>
        <a:lstStyle/>
        <a:p>
          <a:endParaRPr lang="en-US" sz="1400"/>
        </a:p>
      </dgm:t>
    </dgm:pt>
    <dgm:pt modelId="{37591A26-8EF8-4AE5-B7FD-7A6D876F80F7}" type="sibTrans" cxnId="{E6A9F278-E3AD-4E8C-BB51-3E8DFF691556}">
      <dgm:prSet/>
      <dgm:spPr>
        <a:solidFill>
          <a:schemeClr val="tx1">
            <a:lumMod val="50000"/>
            <a:lumOff val="50000"/>
          </a:schemeClr>
        </a:solidFill>
      </dgm:spPr>
      <dgm:t>
        <a:bodyPr/>
        <a:lstStyle/>
        <a:p>
          <a:endParaRPr lang="en-US" sz="1400"/>
        </a:p>
      </dgm:t>
    </dgm:pt>
    <dgm:pt modelId="{2FAF7796-1073-4562-8415-D5722B21559C}" type="pres">
      <dgm:prSet presAssocID="{A8B58B12-FC4C-4AA1-9A9D-8CC293157E61}" presName="Name0" presStyleCnt="0">
        <dgm:presLayoutVars>
          <dgm:dir/>
          <dgm:resizeHandles val="exact"/>
        </dgm:presLayoutVars>
      </dgm:prSet>
      <dgm:spPr/>
    </dgm:pt>
    <dgm:pt modelId="{127455F2-BC43-4D41-BCE0-5E0876027D22}" type="pres">
      <dgm:prSet presAssocID="{A8B58B12-FC4C-4AA1-9A9D-8CC293157E61}" presName="cycle" presStyleCnt="0"/>
      <dgm:spPr/>
    </dgm:pt>
    <dgm:pt modelId="{E65EB980-58D5-468F-A504-9A6280FCD425}" type="pres">
      <dgm:prSet presAssocID="{B75E643D-77D1-4630-93C5-2043760D7DFD}" presName="nodeFirstNode" presStyleLbl="node1" presStyleIdx="0" presStyleCnt="5">
        <dgm:presLayoutVars>
          <dgm:bulletEnabled val="1"/>
        </dgm:presLayoutVars>
      </dgm:prSet>
      <dgm:spPr/>
    </dgm:pt>
    <dgm:pt modelId="{9DFEC4BF-DADF-4E99-AEAD-05B22E44D649}" type="pres">
      <dgm:prSet presAssocID="{6128F33A-4269-4B57-916B-25CF829B5515}" presName="sibTransFirstNode" presStyleLbl="bgShp" presStyleIdx="0" presStyleCnt="1"/>
      <dgm:spPr/>
    </dgm:pt>
    <dgm:pt modelId="{485153B3-AE4F-4A7B-BAD3-6556DE5336FB}" type="pres">
      <dgm:prSet presAssocID="{44E7E528-37DF-4D2A-9EE8-1392D8BDCC64}" presName="nodeFollowingNodes" presStyleLbl="node1" presStyleIdx="1" presStyleCnt="5">
        <dgm:presLayoutVars>
          <dgm:bulletEnabled val="1"/>
        </dgm:presLayoutVars>
      </dgm:prSet>
      <dgm:spPr/>
    </dgm:pt>
    <dgm:pt modelId="{A86E81AA-10AA-489E-8036-84ED32D80F0B}" type="pres">
      <dgm:prSet presAssocID="{5A7D2489-E964-4BDE-92A0-EFFB500B25B0}" presName="nodeFollowingNodes" presStyleLbl="node1" presStyleIdx="2" presStyleCnt="5">
        <dgm:presLayoutVars>
          <dgm:bulletEnabled val="1"/>
        </dgm:presLayoutVars>
      </dgm:prSet>
      <dgm:spPr/>
    </dgm:pt>
    <dgm:pt modelId="{C5A17A20-1DDA-49A9-8C55-4E7070A7F544}" type="pres">
      <dgm:prSet presAssocID="{66CDB646-438F-473E-AF5A-C790A96F467A}" presName="nodeFollowingNodes" presStyleLbl="node1" presStyleIdx="3" presStyleCnt="5">
        <dgm:presLayoutVars>
          <dgm:bulletEnabled val="1"/>
        </dgm:presLayoutVars>
      </dgm:prSet>
      <dgm:spPr/>
    </dgm:pt>
    <dgm:pt modelId="{9259F6F8-F33D-4A25-B4C9-CCB3567CADD7}" type="pres">
      <dgm:prSet presAssocID="{089635B5-634C-49CA-83BE-9482C03BC4AF}" presName="nodeFollowingNodes" presStyleLbl="node1" presStyleIdx="4" presStyleCnt="5">
        <dgm:presLayoutVars>
          <dgm:bulletEnabled val="1"/>
        </dgm:presLayoutVars>
      </dgm:prSet>
      <dgm:spPr/>
    </dgm:pt>
  </dgm:ptLst>
  <dgm:cxnLst>
    <dgm:cxn modelId="{F6099C34-BA50-448E-8DFB-689F0638FF52}" type="presOf" srcId="{B75E643D-77D1-4630-93C5-2043760D7DFD}" destId="{E65EB980-58D5-468F-A504-9A6280FCD425}" srcOrd="0" destOrd="0" presId="urn:microsoft.com/office/officeart/2005/8/layout/cycle3"/>
    <dgm:cxn modelId="{2A1ACB25-0DEE-43B0-BF04-DD00E635012F}" type="presOf" srcId="{089635B5-634C-49CA-83BE-9482C03BC4AF}" destId="{9259F6F8-F33D-4A25-B4C9-CCB3567CADD7}" srcOrd="0" destOrd="0" presId="urn:microsoft.com/office/officeart/2005/8/layout/cycle3"/>
    <dgm:cxn modelId="{B2B19DD8-8DF4-4280-8A6B-893267AB1676}" type="presOf" srcId="{66CDB646-438F-473E-AF5A-C790A96F467A}" destId="{C5A17A20-1DDA-49A9-8C55-4E7070A7F544}" srcOrd="0" destOrd="0" presId="urn:microsoft.com/office/officeart/2005/8/layout/cycle3"/>
    <dgm:cxn modelId="{40DDAC40-3AC5-4A9E-A820-C29F411846D9}" srcId="{A8B58B12-FC4C-4AA1-9A9D-8CC293157E61}" destId="{089635B5-634C-49CA-83BE-9482C03BC4AF}" srcOrd="4" destOrd="0" parTransId="{5B2C8F18-3970-4C14-A325-AE5F263AFCFE}" sibTransId="{062B530F-CE1A-4D99-B198-5988A7C23255}"/>
    <dgm:cxn modelId="{C4B94E82-B808-4190-85C7-2B11BD7C7B47}" type="presOf" srcId="{44E7E528-37DF-4D2A-9EE8-1392D8BDCC64}" destId="{485153B3-AE4F-4A7B-BAD3-6556DE5336FB}" srcOrd="0" destOrd="0" presId="urn:microsoft.com/office/officeart/2005/8/layout/cycle3"/>
    <dgm:cxn modelId="{5F8EA8C1-51D0-4CA6-AA2F-65F5818CE658}" srcId="{A8B58B12-FC4C-4AA1-9A9D-8CC293157E61}" destId="{44E7E528-37DF-4D2A-9EE8-1392D8BDCC64}" srcOrd="1" destOrd="0" parTransId="{49AF972A-9090-449D-A6F8-03A89E3711A6}" sibTransId="{BA197AFD-A8E2-4CE4-B1E1-46F26D119EB6}"/>
    <dgm:cxn modelId="{FE714D6F-C0E1-41DC-A53B-AA6AD9D2F0E7}" srcId="{A8B58B12-FC4C-4AA1-9A9D-8CC293157E61}" destId="{B75E643D-77D1-4630-93C5-2043760D7DFD}" srcOrd="0" destOrd="0" parTransId="{2FE965ED-3B4F-4F6A-90E9-471F38FAFE17}" sibTransId="{6128F33A-4269-4B57-916B-25CF829B5515}"/>
    <dgm:cxn modelId="{9B188993-C07B-4E8C-B468-8CFF7705437E}" srcId="{A8B58B12-FC4C-4AA1-9A9D-8CC293157E61}" destId="{66CDB646-438F-473E-AF5A-C790A96F467A}" srcOrd="3" destOrd="0" parTransId="{07B55216-9519-4F34-AA65-865B19B34A73}" sibTransId="{1C386DA3-4A7C-4A98-B358-5BE8FB0454F2}"/>
    <dgm:cxn modelId="{E6A9F278-E3AD-4E8C-BB51-3E8DFF691556}" srcId="{A8B58B12-FC4C-4AA1-9A9D-8CC293157E61}" destId="{5A7D2489-E964-4BDE-92A0-EFFB500B25B0}" srcOrd="2" destOrd="0" parTransId="{89618CE9-EB14-4CE0-B0EA-7F2BB7308358}" sibTransId="{37591A26-8EF8-4AE5-B7FD-7A6D876F80F7}"/>
    <dgm:cxn modelId="{FE330083-8E73-480A-BA85-3216F47C786B}" type="presOf" srcId="{5A7D2489-E964-4BDE-92A0-EFFB500B25B0}" destId="{A86E81AA-10AA-489E-8036-84ED32D80F0B}" srcOrd="0" destOrd="0" presId="urn:microsoft.com/office/officeart/2005/8/layout/cycle3"/>
    <dgm:cxn modelId="{E3440FB4-BE31-49A1-8F0D-08DC93F70EB0}" type="presOf" srcId="{6128F33A-4269-4B57-916B-25CF829B5515}" destId="{9DFEC4BF-DADF-4E99-AEAD-05B22E44D649}" srcOrd="0" destOrd="0" presId="urn:microsoft.com/office/officeart/2005/8/layout/cycle3"/>
    <dgm:cxn modelId="{F040461F-9C38-4927-A475-4F9CB0D219E4}" type="presOf" srcId="{A8B58B12-FC4C-4AA1-9A9D-8CC293157E61}" destId="{2FAF7796-1073-4562-8415-D5722B21559C}" srcOrd="0" destOrd="0" presId="urn:microsoft.com/office/officeart/2005/8/layout/cycle3"/>
    <dgm:cxn modelId="{5034C8BA-7899-4497-BBA5-C978796027C6}" type="presParOf" srcId="{2FAF7796-1073-4562-8415-D5722B21559C}" destId="{127455F2-BC43-4D41-BCE0-5E0876027D22}" srcOrd="0" destOrd="0" presId="urn:microsoft.com/office/officeart/2005/8/layout/cycle3"/>
    <dgm:cxn modelId="{26E6F702-1022-4A32-A068-0E242A6BD6EC}" type="presParOf" srcId="{127455F2-BC43-4D41-BCE0-5E0876027D22}" destId="{E65EB980-58D5-468F-A504-9A6280FCD425}" srcOrd="0" destOrd="0" presId="urn:microsoft.com/office/officeart/2005/8/layout/cycle3"/>
    <dgm:cxn modelId="{5F19E038-7B08-4D19-BDC5-AEFAB39AA8D1}" type="presParOf" srcId="{127455F2-BC43-4D41-BCE0-5E0876027D22}" destId="{9DFEC4BF-DADF-4E99-AEAD-05B22E44D649}" srcOrd="1" destOrd="0" presId="urn:microsoft.com/office/officeart/2005/8/layout/cycle3"/>
    <dgm:cxn modelId="{9C2ABDBB-3644-4E99-9B4E-DCB9A94AA05B}" type="presParOf" srcId="{127455F2-BC43-4D41-BCE0-5E0876027D22}" destId="{485153B3-AE4F-4A7B-BAD3-6556DE5336FB}" srcOrd="2" destOrd="0" presId="urn:microsoft.com/office/officeart/2005/8/layout/cycle3"/>
    <dgm:cxn modelId="{FD652191-9D84-4879-B597-B8ADFCE02A0E}" type="presParOf" srcId="{127455F2-BC43-4D41-BCE0-5E0876027D22}" destId="{A86E81AA-10AA-489E-8036-84ED32D80F0B}" srcOrd="3" destOrd="0" presId="urn:microsoft.com/office/officeart/2005/8/layout/cycle3"/>
    <dgm:cxn modelId="{A77967CE-0C53-4440-BC7C-CBC5BA25B42F}" type="presParOf" srcId="{127455F2-BC43-4D41-BCE0-5E0876027D22}" destId="{C5A17A20-1DDA-49A9-8C55-4E7070A7F544}" srcOrd="4" destOrd="0" presId="urn:microsoft.com/office/officeart/2005/8/layout/cycle3"/>
    <dgm:cxn modelId="{1F648B24-B97E-4DF5-9A69-5CDFF0340E55}" type="presParOf" srcId="{127455F2-BC43-4D41-BCE0-5E0876027D22}" destId="{9259F6F8-F33D-4A25-B4C9-CCB3567CADD7}"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FB1E1-8C72-43C8-88BE-9AB1633B362F}">
      <dsp:nvSpPr>
        <dsp:cNvPr id="0" name=""/>
        <dsp:cNvSpPr/>
      </dsp:nvSpPr>
      <dsp:spPr>
        <a:xfrm rot="16200000">
          <a:off x="364795" y="-364795"/>
          <a:ext cx="1691640" cy="2421230"/>
        </a:xfrm>
        <a:prstGeom prst="round1Rect">
          <a:avLst/>
        </a:prstGeom>
        <a:solidFill>
          <a:schemeClr val="tx2">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800" b="1" kern="1200" spc="-50" dirty="0">
              <a:solidFill>
                <a:schemeClr val="tx1"/>
              </a:solidFill>
              <a:latin typeface="+mj-lt"/>
              <a:ea typeface="+mj-ea"/>
              <a:cs typeface="+mj-cs"/>
            </a:rPr>
            <a:t>Social &amp; Gender analysis</a:t>
          </a:r>
        </a:p>
      </dsp:txBody>
      <dsp:txXfrm rot="5400000">
        <a:off x="-1" y="1"/>
        <a:ext cx="2421230" cy="1268730"/>
      </dsp:txXfrm>
    </dsp:sp>
    <dsp:sp modelId="{7457680F-E42F-47A3-BD41-B34BBD07894F}">
      <dsp:nvSpPr>
        <dsp:cNvPr id="0" name=""/>
        <dsp:cNvSpPr/>
      </dsp:nvSpPr>
      <dsp:spPr>
        <a:xfrm>
          <a:off x="2421230" y="0"/>
          <a:ext cx="2421230" cy="1691640"/>
        </a:xfrm>
        <a:prstGeom prst="round1Rect">
          <a:avLst/>
        </a:prstGeom>
        <a:solidFill>
          <a:schemeClr val="tx2">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spc="-50" dirty="0">
              <a:solidFill>
                <a:schemeClr val="tx1"/>
              </a:solidFill>
              <a:latin typeface="+mj-lt"/>
              <a:ea typeface="+mj-ea"/>
              <a:cs typeface="+mj-cs"/>
            </a:rPr>
            <a:t>Stakeholder consultations</a:t>
          </a:r>
        </a:p>
      </dsp:txBody>
      <dsp:txXfrm>
        <a:off x="2421230" y="0"/>
        <a:ext cx="2421230" cy="1268730"/>
      </dsp:txXfrm>
    </dsp:sp>
    <dsp:sp modelId="{D2681A9F-D2F9-43F2-9226-D2C44893D77B}">
      <dsp:nvSpPr>
        <dsp:cNvPr id="0" name=""/>
        <dsp:cNvSpPr/>
      </dsp:nvSpPr>
      <dsp:spPr>
        <a:xfrm rot="10800000">
          <a:off x="0" y="1691640"/>
          <a:ext cx="2421230" cy="1691640"/>
        </a:xfrm>
        <a:prstGeom prst="round1Rect">
          <a:avLst/>
        </a:prstGeom>
        <a:solidFill>
          <a:schemeClr val="tx2">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700" kern="1200" dirty="0">
              <a:solidFill>
                <a:schemeClr val="tx1"/>
              </a:solidFill>
            </a:rPr>
            <a:t> </a:t>
          </a:r>
          <a:r>
            <a:rPr lang="en-US" sz="1800" b="1" kern="1200" spc="-50" dirty="0">
              <a:solidFill>
                <a:schemeClr val="tx1"/>
              </a:solidFill>
              <a:latin typeface="+mj-lt"/>
              <a:ea typeface="+mj-ea"/>
              <a:cs typeface="+mj-cs"/>
            </a:rPr>
            <a:t>Gender responsive results -based framework</a:t>
          </a:r>
        </a:p>
      </dsp:txBody>
      <dsp:txXfrm rot="10800000">
        <a:off x="0" y="2114550"/>
        <a:ext cx="2421230" cy="1268730"/>
      </dsp:txXfrm>
    </dsp:sp>
    <dsp:sp modelId="{006B5E82-7CB1-457B-86EA-F9E4C6B48BC1}">
      <dsp:nvSpPr>
        <dsp:cNvPr id="0" name=""/>
        <dsp:cNvSpPr/>
      </dsp:nvSpPr>
      <dsp:spPr>
        <a:xfrm rot="5400000">
          <a:off x="2786025" y="1326845"/>
          <a:ext cx="1691640" cy="2421230"/>
        </a:xfrm>
        <a:prstGeom prst="round1Rect">
          <a:avLst/>
        </a:prstGeom>
        <a:solidFill>
          <a:schemeClr val="tx2">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800" b="1" kern="1200" spc="-50" dirty="0">
              <a:solidFill>
                <a:schemeClr val="tx1"/>
              </a:solidFill>
              <a:latin typeface="+mj-lt"/>
              <a:ea typeface="+mj-ea"/>
              <a:cs typeface="+mj-cs"/>
            </a:rPr>
            <a:t>Gender sensitive activities</a:t>
          </a:r>
        </a:p>
      </dsp:txBody>
      <dsp:txXfrm rot="-5400000">
        <a:off x="2421230" y="2114550"/>
        <a:ext cx="2421230" cy="1268730"/>
      </dsp:txXfrm>
    </dsp:sp>
    <dsp:sp modelId="{A3346AF3-E250-4FC0-A94A-BE49625B706B}">
      <dsp:nvSpPr>
        <dsp:cNvPr id="0" name=""/>
        <dsp:cNvSpPr/>
      </dsp:nvSpPr>
      <dsp:spPr>
        <a:xfrm>
          <a:off x="1737339" y="1226844"/>
          <a:ext cx="1452738" cy="845820"/>
        </a:xfrm>
        <a:prstGeom prst="roundRect">
          <a:avLst/>
        </a:prstGeom>
        <a:solidFill>
          <a:srgbClr val="0066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ts val="0"/>
            </a:spcAft>
            <a:buNone/>
          </a:pPr>
          <a:r>
            <a:rPr lang="en-US" sz="2000" kern="1200" dirty="0">
              <a:solidFill>
                <a:srgbClr val="FFC000"/>
              </a:solidFill>
            </a:rPr>
            <a:t>Project Standards</a:t>
          </a:r>
        </a:p>
      </dsp:txBody>
      <dsp:txXfrm>
        <a:off x="1778629" y="1268134"/>
        <a:ext cx="1370158" cy="763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EC4BF-DADF-4E99-AEAD-05B22E44D649}">
      <dsp:nvSpPr>
        <dsp:cNvPr id="0" name=""/>
        <dsp:cNvSpPr/>
      </dsp:nvSpPr>
      <dsp:spPr>
        <a:xfrm>
          <a:off x="682281" y="-18433"/>
          <a:ext cx="3570781" cy="3570781"/>
        </a:xfrm>
        <a:prstGeom prst="circularArrow">
          <a:avLst>
            <a:gd name="adj1" fmla="val 5544"/>
            <a:gd name="adj2" fmla="val 330680"/>
            <a:gd name="adj3" fmla="val 13858443"/>
            <a:gd name="adj4" fmla="val 17335946"/>
            <a:gd name="adj5" fmla="val 5757"/>
          </a:avLst>
        </a:prstGeom>
        <a:solidFill>
          <a:srgbClr val="006600"/>
        </a:solidFill>
        <a:ln>
          <a:noFill/>
        </a:ln>
        <a:effectLst/>
      </dsp:spPr>
      <dsp:style>
        <a:lnRef idx="0">
          <a:scrgbClr r="0" g="0" b="0"/>
        </a:lnRef>
        <a:fillRef idx="1">
          <a:scrgbClr r="0" g="0" b="0"/>
        </a:fillRef>
        <a:effectRef idx="0">
          <a:scrgbClr r="0" g="0" b="0"/>
        </a:effectRef>
        <a:fontRef idx="minor"/>
      </dsp:style>
    </dsp:sp>
    <dsp:sp modelId="{E65EB980-58D5-468F-A504-9A6280FCD425}">
      <dsp:nvSpPr>
        <dsp:cNvPr id="0" name=""/>
        <dsp:cNvSpPr/>
      </dsp:nvSpPr>
      <dsp:spPr>
        <a:xfrm>
          <a:off x="1661582" y="789"/>
          <a:ext cx="1612180" cy="806090"/>
        </a:xfrm>
        <a:prstGeom prst="round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6600"/>
              </a:solidFill>
              <a:latin typeface="Aharoni" panose="02010803020104030203" pitchFamily="2" charset="-79"/>
              <a:cs typeface="Aharoni" panose="02010803020104030203" pitchFamily="2" charset="-79"/>
            </a:rPr>
            <a:t>results-based management</a:t>
          </a:r>
        </a:p>
      </dsp:txBody>
      <dsp:txXfrm>
        <a:off x="1700932" y="40139"/>
        <a:ext cx="1533480" cy="727390"/>
      </dsp:txXfrm>
    </dsp:sp>
    <dsp:sp modelId="{485153B3-AE4F-4A7B-BAD3-6556DE5336FB}">
      <dsp:nvSpPr>
        <dsp:cNvPr id="0" name=""/>
        <dsp:cNvSpPr/>
      </dsp:nvSpPr>
      <dsp:spPr>
        <a:xfrm>
          <a:off x="3109776" y="1052963"/>
          <a:ext cx="1612180" cy="806090"/>
        </a:xfrm>
        <a:prstGeom prst="round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6600"/>
              </a:solidFill>
              <a:latin typeface="Aharoni" panose="02010803020104030203" pitchFamily="2" charset="-79"/>
              <a:cs typeface="Aharoni" panose="02010803020104030203" pitchFamily="2" charset="-79"/>
            </a:rPr>
            <a:t>knowledge &amp;</a:t>
          </a:r>
        </a:p>
        <a:p>
          <a:pPr marL="0" lvl="0" indent="0" algn="ctr" defTabSz="622300">
            <a:lnSpc>
              <a:spcPct val="90000"/>
            </a:lnSpc>
            <a:spcBef>
              <a:spcPct val="0"/>
            </a:spcBef>
            <a:spcAft>
              <a:spcPct val="35000"/>
            </a:spcAft>
            <a:buNone/>
          </a:pPr>
          <a:r>
            <a:rPr lang="en-US" sz="1400" kern="1200" dirty="0">
              <a:solidFill>
                <a:srgbClr val="006600"/>
              </a:solidFill>
              <a:latin typeface="Aharoni" panose="02010803020104030203" pitchFamily="2" charset="-79"/>
              <a:cs typeface="Aharoni" panose="02010803020104030203" pitchFamily="2" charset="-79"/>
            </a:rPr>
            <a:t>learning </a:t>
          </a:r>
        </a:p>
      </dsp:txBody>
      <dsp:txXfrm>
        <a:off x="3149126" y="1092313"/>
        <a:ext cx="1533480" cy="727390"/>
      </dsp:txXfrm>
    </dsp:sp>
    <dsp:sp modelId="{A86E81AA-10AA-489E-8036-84ED32D80F0B}">
      <dsp:nvSpPr>
        <dsp:cNvPr id="0" name=""/>
        <dsp:cNvSpPr/>
      </dsp:nvSpPr>
      <dsp:spPr>
        <a:xfrm>
          <a:off x="2556615" y="2755418"/>
          <a:ext cx="1612180" cy="806090"/>
        </a:xfrm>
        <a:prstGeom prst="round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6600"/>
              </a:solidFill>
              <a:latin typeface="Aharoni" panose="02010803020104030203" pitchFamily="2" charset="-79"/>
              <a:cs typeface="Aharoni" panose="02010803020104030203" pitchFamily="2" charset="-79"/>
            </a:rPr>
            <a:t>capacity building</a:t>
          </a:r>
        </a:p>
      </dsp:txBody>
      <dsp:txXfrm>
        <a:off x="2595965" y="2794768"/>
        <a:ext cx="1533480" cy="727390"/>
      </dsp:txXfrm>
    </dsp:sp>
    <dsp:sp modelId="{C5A17A20-1DDA-49A9-8C55-4E7070A7F544}">
      <dsp:nvSpPr>
        <dsp:cNvPr id="0" name=""/>
        <dsp:cNvSpPr/>
      </dsp:nvSpPr>
      <dsp:spPr>
        <a:xfrm>
          <a:off x="766548" y="2755418"/>
          <a:ext cx="1612180" cy="806090"/>
        </a:xfrm>
        <a:prstGeom prst="round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6600"/>
              </a:solidFill>
              <a:latin typeface="Aharoni" panose="02010803020104030203" pitchFamily="2" charset="-79"/>
              <a:cs typeface="Aharoni" panose="02010803020104030203" pitchFamily="2" charset="-79"/>
            </a:rPr>
            <a:t>programming &amp; policy</a:t>
          </a:r>
        </a:p>
      </dsp:txBody>
      <dsp:txXfrm>
        <a:off x="805898" y="2794768"/>
        <a:ext cx="1533480" cy="727390"/>
      </dsp:txXfrm>
    </dsp:sp>
    <dsp:sp modelId="{9259F6F8-F33D-4A25-B4C9-CCB3567CADD7}">
      <dsp:nvSpPr>
        <dsp:cNvPr id="0" name=""/>
        <dsp:cNvSpPr/>
      </dsp:nvSpPr>
      <dsp:spPr>
        <a:xfrm>
          <a:off x="213387" y="1052963"/>
          <a:ext cx="1612180" cy="806090"/>
        </a:xfrm>
        <a:prstGeom prst="round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6600"/>
              </a:solidFill>
              <a:latin typeface="Aharoni" panose="02010803020104030203" pitchFamily="2" charset="-79"/>
              <a:cs typeface="Aharoni" panose="02010803020104030203" pitchFamily="2" charset="-79"/>
            </a:rPr>
            <a:t>project cycle</a:t>
          </a:r>
        </a:p>
      </dsp:txBody>
      <dsp:txXfrm>
        <a:off x="252737" y="1092313"/>
        <a:ext cx="1533480" cy="72739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972320" cy="458139"/>
          </a:xfrm>
          <a:prstGeom prst="rect">
            <a:avLst/>
          </a:prstGeom>
        </p:spPr>
        <p:txBody>
          <a:bodyPr vert="horz" lIns="90613" tIns="45307" rIns="90613" bIns="45307" rtlCol="0"/>
          <a:lstStyle>
            <a:lvl1pPr algn="l">
              <a:defRPr sz="1200"/>
            </a:lvl1pPr>
          </a:lstStyle>
          <a:p>
            <a:endParaRPr lang="en-US"/>
          </a:p>
        </p:txBody>
      </p:sp>
      <p:sp>
        <p:nvSpPr>
          <p:cNvPr id="3" name="Date Placeholder 2"/>
          <p:cNvSpPr>
            <a:spLocks noGrp="1"/>
          </p:cNvSpPr>
          <p:nvPr>
            <p:ph type="dt" sz="quarter" idx="1"/>
          </p:nvPr>
        </p:nvSpPr>
        <p:spPr>
          <a:xfrm>
            <a:off x="3884123" y="4"/>
            <a:ext cx="2972320" cy="458139"/>
          </a:xfrm>
          <a:prstGeom prst="rect">
            <a:avLst/>
          </a:prstGeom>
        </p:spPr>
        <p:txBody>
          <a:bodyPr vert="horz" lIns="90613" tIns="45307" rIns="90613" bIns="45307" rtlCol="0"/>
          <a:lstStyle>
            <a:lvl1pPr algn="r">
              <a:defRPr sz="1200"/>
            </a:lvl1pPr>
          </a:lstStyle>
          <a:p>
            <a:fld id="{A9E64CFF-E1D8-4AD5-A0F3-BDDB05A30290}" type="datetimeFigureOut">
              <a:rPr lang="en-US" smtClean="0"/>
              <a:t>4/13/2017</a:t>
            </a:fld>
            <a:endParaRPr lang="en-US"/>
          </a:p>
        </p:txBody>
      </p:sp>
      <p:sp>
        <p:nvSpPr>
          <p:cNvPr id="4" name="Footer Placeholder 3"/>
          <p:cNvSpPr>
            <a:spLocks noGrp="1"/>
          </p:cNvSpPr>
          <p:nvPr>
            <p:ph type="ftr" sz="quarter" idx="2"/>
          </p:nvPr>
        </p:nvSpPr>
        <p:spPr>
          <a:xfrm>
            <a:off x="1" y="8685864"/>
            <a:ext cx="2972320" cy="458138"/>
          </a:xfrm>
          <a:prstGeom prst="rect">
            <a:avLst/>
          </a:prstGeom>
        </p:spPr>
        <p:txBody>
          <a:bodyPr vert="horz" lIns="90613" tIns="45307" rIns="90613" bIns="45307" rtlCol="0" anchor="b"/>
          <a:lstStyle>
            <a:lvl1pPr algn="l">
              <a:defRPr sz="1200"/>
            </a:lvl1pPr>
          </a:lstStyle>
          <a:p>
            <a:endParaRPr lang="en-US"/>
          </a:p>
        </p:txBody>
      </p:sp>
      <p:sp>
        <p:nvSpPr>
          <p:cNvPr id="5" name="Slide Number Placeholder 4"/>
          <p:cNvSpPr>
            <a:spLocks noGrp="1"/>
          </p:cNvSpPr>
          <p:nvPr>
            <p:ph type="sldNum" sz="quarter" idx="3"/>
          </p:nvPr>
        </p:nvSpPr>
        <p:spPr>
          <a:xfrm>
            <a:off x="3884123" y="8685864"/>
            <a:ext cx="2972320" cy="458138"/>
          </a:xfrm>
          <a:prstGeom prst="rect">
            <a:avLst/>
          </a:prstGeom>
        </p:spPr>
        <p:txBody>
          <a:bodyPr vert="horz" lIns="90613" tIns="45307" rIns="90613" bIns="45307" rtlCol="0" anchor="b"/>
          <a:lstStyle>
            <a:lvl1pPr algn="r">
              <a:defRPr sz="1200"/>
            </a:lvl1pPr>
          </a:lstStyle>
          <a:p>
            <a:fld id="{A812BFF9-3868-4A6D-A236-96AA248BE3D0}" type="slidenum">
              <a:rPr lang="en-US" smtClean="0"/>
              <a:t>‹#›</a:t>
            </a:fld>
            <a:endParaRPr lang="en-US"/>
          </a:p>
        </p:txBody>
      </p:sp>
    </p:spTree>
    <p:extLst>
      <p:ext uri="{BB962C8B-B14F-4D97-AF65-F5344CB8AC3E}">
        <p14:creationId xmlns:p14="http://schemas.microsoft.com/office/powerpoint/2010/main" val="2239579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71799" cy="458788"/>
          </a:xfrm>
          <a:prstGeom prst="rect">
            <a:avLst/>
          </a:prstGeom>
        </p:spPr>
        <p:txBody>
          <a:bodyPr vert="horz" lIns="92118" tIns="46058" rIns="92118" bIns="46058" rtlCol="0"/>
          <a:lstStyle>
            <a:lvl1pPr algn="l">
              <a:defRPr sz="1200"/>
            </a:lvl1pPr>
          </a:lstStyle>
          <a:p>
            <a:endParaRPr lang="en-US"/>
          </a:p>
        </p:txBody>
      </p:sp>
      <p:sp>
        <p:nvSpPr>
          <p:cNvPr id="3" name="Date Placeholder 2"/>
          <p:cNvSpPr>
            <a:spLocks noGrp="1"/>
          </p:cNvSpPr>
          <p:nvPr>
            <p:ph type="dt" idx="1"/>
          </p:nvPr>
        </p:nvSpPr>
        <p:spPr>
          <a:xfrm>
            <a:off x="3884615" y="1"/>
            <a:ext cx="2971799" cy="458788"/>
          </a:xfrm>
          <a:prstGeom prst="rect">
            <a:avLst/>
          </a:prstGeom>
        </p:spPr>
        <p:txBody>
          <a:bodyPr vert="horz" lIns="92118" tIns="46058" rIns="92118" bIns="46058" rtlCol="0"/>
          <a:lstStyle>
            <a:lvl1pPr algn="r">
              <a:defRPr sz="1200"/>
            </a:lvl1pPr>
          </a:lstStyle>
          <a:p>
            <a:fld id="{DB33CBCF-6347-4917-90A9-F8EED2A58621}" type="datetimeFigureOut">
              <a:rPr lang="en-US" smtClean="0"/>
              <a:t>4/13/2017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2118" tIns="46058" rIns="92118" bIns="46058" rtlCol="0" anchor="ctr"/>
          <a:lstStyle/>
          <a:p>
            <a:endParaRPr lang="en-US"/>
          </a:p>
        </p:txBody>
      </p:sp>
      <p:sp>
        <p:nvSpPr>
          <p:cNvPr id="5" name="Notes Placeholder 4"/>
          <p:cNvSpPr>
            <a:spLocks noGrp="1"/>
          </p:cNvSpPr>
          <p:nvPr>
            <p:ph type="body" sz="quarter" idx="3"/>
          </p:nvPr>
        </p:nvSpPr>
        <p:spPr>
          <a:xfrm>
            <a:off x="685800" y="4400554"/>
            <a:ext cx="5486400" cy="3600449"/>
          </a:xfrm>
          <a:prstGeom prst="rect">
            <a:avLst/>
          </a:prstGeom>
        </p:spPr>
        <p:txBody>
          <a:bodyPr vert="horz" lIns="92118" tIns="46058" rIns="92118" bIns="4605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685217"/>
            <a:ext cx="2971799" cy="458787"/>
          </a:xfrm>
          <a:prstGeom prst="rect">
            <a:avLst/>
          </a:prstGeom>
        </p:spPr>
        <p:txBody>
          <a:bodyPr vert="horz" lIns="92118" tIns="46058" rIns="92118" bIns="46058" rtlCol="0" anchor="b"/>
          <a:lstStyle>
            <a:lvl1pPr algn="l">
              <a:defRPr sz="1200"/>
            </a:lvl1pPr>
          </a:lstStyle>
          <a:p>
            <a:endParaRPr lang="en-US"/>
          </a:p>
        </p:txBody>
      </p:sp>
      <p:sp>
        <p:nvSpPr>
          <p:cNvPr id="7" name="Slide Number Placeholder 6"/>
          <p:cNvSpPr>
            <a:spLocks noGrp="1"/>
          </p:cNvSpPr>
          <p:nvPr>
            <p:ph type="sldNum" sz="quarter" idx="5"/>
          </p:nvPr>
        </p:nvSpPr>
        <p:spPr>
          <a:xfrm>
            <a:off x="3884615" y="8685217"/>
            <a:ext cx="2971799" cy="458787"/>
          </a:xfrm>
          <a:prstGeom prst="rect">
            <a:avLst/>
          </a:prstGeom>
        </p:spPr>
        <p:txBody>
          <a:bodyPr vert="horz" lIns="92118" tIns="46058" rIns="92118" bIns="46058" rtlCol="0" anchor="b"/>
          <a:lstStyle>
            <a:lvl1pPr algn="r">
              <a:defRPr sz="1200"/>
            </a:lvl1pPr>
          </a:lstStyle>
          <a:p>
            <a:fld id="{B7CF3E40-8558-4071-8913-B0651FCB35BA}" type="slidenum">
              <a:rPr lang="en-US" smtClean="0"/>
              <a:t>‹#›</a:t>
            </a:fld>
            <a:endParaRPr lang="en-US"/>
          </a:p>
        </p:txBody>
      </p:sp>
    </p:spTree>
    <p:extLst>
      <p:ext uri="{BB962C8B-B14F-4D97-AF65-F5344CB8AC3E}">
        <p14:creationId xmlns:p14="http://schemas.microsoft.com/office/powerpoint/2010/main" val="3119081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050" baseline="0" dirty="0"/>
          </a:p>
        </p:txBody>
      </p:sp>
      <p:sp>
        <p:nvSpPr>
          <p:cNvPr id="4" name="Slide Number Placeholder 3"/>
          <p:cNvSpPr>
            <a:spLocks noGrp="1"/>
          </p:cNvSpPr>
          <p:nvPr>
            <p:ph type="sldNum" sz="quarter" idx="10"/>
          </p:nvPr>
        </p:nvSpPr>
        <p:spPr/>
        <p:txBody>
          <a:bodyPr/>
          <a:lstStyle/>
          <a:p>
            <a:fld id="{B7CF3E40-8558-4071-8913-B0651FCB35BA}" type="slidenum">
              <a:rPr lang="en-US" smtClean="0"/>
              <a:t>1</a:t>
            </a:fld>
            <a:endParaRPr lang="en-US"/>
          </a:p>
        </p:txBody>
      </p:sp>
    </p:spTree>
    <p:extLst>
      <p:ext uri="{BB962C8B-B14F-4D97-AF65-F5344CB8AC3E}">
        <p14:creationId xmlns:p14="http://schemas.microsoft.com/office/powerpoint/2010/main" val="2238530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Stakeholders identification (including civil society, indigenous peoples and women’s groups);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Mechanisms for stakeholder consultation and engagement project preparation;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Social assessments including gender analysis (baseline data collection);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Applying a standard of Free, Prior and Informed Consent (FPIC), or other relevant system for consultation with Indigenous Peoples;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Develop results frameworks that are gender responsive (e.g. outputs, activities, indicators</a:t>
            </a:r>
          </a:p>
          <a:p>
            <a:pPr marL="292608" marR="0" lvl="1" indent="0" algn="l" defTabSz="914400" rtl="0" eaLnBrk="1" fontAlgn="auto" latinLnBrk="0" hangingPunct="1">
              <a:lnSpc>
                <a:spcPct val="120000"/>
              </a:lnSpc>
              <a:spcBef>
                <a:spcPts val="0"/>
              </a:spcBef>
              <a:spcAft>
                <a:spcPts val="0"/>
              </a:spcAft>
              <a:buClr>
                <a:srgbClr val="70AD47">
                  <a:lumMod val="50000"/>
                </a:srgbClr>
              </a:buClr>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mn-ea"/>
              <a:cs typeface="+mn-cs"/>
            </a:endParaRPr>
          </a:p>
          <a:p>
            <a:pPr marL="292608" marR="0" lvl="1" indent="0" algn="l" defTabSz="914400" rtl="0" eaLnBrk="1" fontAlgn="auto" latinLnBrk="0" hangingPunct="1">
              <a:lnSpc>
                <a:spcPct val="120000"/>
              </a:lnSpc>
              <a:spcBef>
                <a:spcPts val="0"/>
              </a:spcBef>
              <a:spcAft>
                <a:spcPts val="0"/>
              </a:spcAft>
              <a:buClr>
                <a:srgbClr val="70AD47">
                  <a:lumMod val="50000"/>
                </a:srgbClr>
              </a:buClr>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Project design fully integrates gender concerns</a:t>
            </a:r>
          </a:p>
          <a:p>
            <a:pPr marL="292608" marR="0" lvl="1" indent="0" algn="l" defTabSz="914400" rtl="0" eaLnBrk="1" fontAlgn="auto" latinLnBrk="0" hangingPunct="1">
              <a:lnSpc>
                <a:spcPct val="120000"/>
              </a:lnSpc>
              <a:spcBef>
                <a:spcPts val="0"/>
              </a:spcBef>
              <a:spcAft>
                <a:spcPts val="0"/>
              </a:spcAft>
              <a:buClr>
                <a:srgbClr val="70AD47">
                  <a:lumMod val="50000"/>
                </a:srgbClr>
              </a:buClr>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Gender analysis</a:t>
            </a:r>
          </a:p>
          <a:p>
            <a:pPr marL="578358" marR="0" lvl="1" indent="-285750" algn="l" defTabSz="914400" rtl="0" eaLnBrk="1" fontAlgn="auto" latinLnBrk="0" hangingPunct="1">
              <a:lnSpc>
                <a:spcPct val="120000"/>
              </a:lnSpc>
              <a:spcBef>
                <a:spcPts val="0"/>
              </a:spcBef>
              <a:spcAft>
                <a:spcPts val="0"/>
              </a:spcAft>
              <a:buClr>
                <a:srgbClr val="006600"/>
              </a:buClr>
              <a:buSzPct val="200000"/>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Undertaking gender-sensitive situation, context and sector analysis</a:t>
            </a:r>
          </a:p>
          <a:p>
            <a:pPr marL="578358" marR="0" lvl="1" indent="-285750" algn="l" defTabSz="914400" rtl="0" eaLnBrk="1" fontAlgn="auto" latinLnBrk="0" hangingPunct="1">
              <a:lnSpc>
                <a:spcPct val="120000"/>
              </a:lnSpc>
              <a:spcBef>
                <a:spcPts val="0"/>
              </a:spcBef>
              <a:spcAft>
                <a:spcPts val="0"/>
              </a:spcAft>
              <a:buClr>
                <a:srgbClr val="006600"/>
              </a:buClr>
              <a:buSzPct val="200000"/>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Conducting participatory assessments of gender dynamics</a:t>
            </a:r>
          </a:p>
          <a:p>
            <a:pPr marL="292608" marR="0" lvl="1" indent="0" algn="l" defTabSz="914400" rtl="0" eaLnBrk="1" fontAlgn="auto" latinLnBrk="0" hangingPunct="1">
              <a:lnSpc>
                <a:spcPct val="120000"/>
              </a:lnSpc>
              <a:spcBef>
                <a:spcPts val="0"/>
              </a:spcBef>
              <a:spcAft>
                <a:spcPts val="0"/>
              </a:spcAft>
              <a:buClr>
                <a:srgbClr val="70AD47">
                  <a:lumMod val="50000"/>
                </a:srgbClr>
              </a:buClr>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mn-ea"/>
              <a:cs typeface="+mn-cs"/>
            </a:endParaRPr>
          </a:p>
          <a:p>
            <a:pPr marL="292608" marR="0" lvl="1" indent="0" algn="l" defTabSz="914400" rtl="0" eaLnBrk="1" fontAlgn="auto" latinLnBrk="0" hangingPunct="1">
              <a:lnSpc>
                <a:spcPct val="120000"/>
              </a:lnSpc>
              <a:spcBef>
                <a:spcPts val="0"/>
              </a:spcBef>
              <a:spcAft>
                <a:spcPts val="0"/>
              </a:spcAft>
              <a:buClr>
                <a:srgbClr val="70AD47">
                  <a:lumMod val="50000"/>
                </a:srgbClr>
              </a:buClr>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Gender responsive stakeholder mapping and consultation</a:t>
            </a:r>
          </a:p>
          <a:p>
            <a:pPr marL="578358" marR="0" lvl="1" indent="-285750" algn="l" defTabSz="914400" rtl="0" eaLnBrk="1" fontAlgn="auto" latinLnBrk="0" hangingPunct="1">
              <a:lnSpc>
                <a:spcPct val="120000"/>
              </a:lnSpc>
              <a:spcBef>
                <a:spcPts val="0"/>
              </a:spcBef>
              <a:spcAft>
                <a:spcPts val="0"/>
              </a:spcAft>
              <a:buClr>
                <a:srgbClr val="006600"/>
              </a:buClr>
              <a:buSzPct val="200000"/>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Conducting inclusive stakeholder /mapping analysis </a:t>
            </a:r>
          </a:p>
          <a:p>
            <a:pPr marL="578358" marR="0" lvl="1" indent="-285750" algn="l" defTabSz="914400" rtl="0" eaLnBrk="1" fontAlgn="auto" latinLnBrk="0" hangingPunct="1">
              <a:lnSpc>
                <a:spcPct val="120000"/>
              </a:lnSpc>
              <a:spcBef>
                <a:spcPts val="0"/>
              </a:spcBef>
              <a:spcAft>
                <a:spcPts val="0"/>
              </a:spcAft>
              <a:buClr>
                <a:srgbClr val="006600"/>
              </a:buClr>
              <a:buSzPct val="200000"/>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Supporting and selecting project partners</a:t>
            </a:r>
          </a:p>
          <a:p>
            <a:pPr marL="578358" marR="0" lvl="1" indent="-285750" algn="l" defTabSz="914400" rtl="0" eaLnBrk="1" fontAlgn="auto" latinLnBrk="0" hangingPunct="1">
              <a:lnSpc>
                <a:spcPct val="120000"/>
              </a:lnSpc>
              <a:spcBef>
                <a:spcPts val="0"/>
              </a:spcBef>
              <a:spcAft>
                <a:spcPts val="0"/>
              </a:spcAft>
              <a:buClr>
                <a:srgbClr val="006600"/>
              </a:buClr>
              <a:buSzPct val="200000"/>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Free, prior and informed consent …</a:t>
            </a:r>
          </a:p>
          <a:p>
            <a:pPr marL="285750" marR="0" lvl="2" indent="0" algn="l" defTabSz="914400" rtl="0" eaLnBrk="1" fontAlgn="auto" latinLnBrk="0" hangingPunct="1">
              <a:lnSpc>
                <a:spcPct val="120000"/>
              </a:lnSpc>
              <a:spcBef>
                <a:spcPts val="0"/>
              </a:spcBef>
              <a:spcAft>
                <a:spcPts val="0"/>
              </a:spcAft>
              <a:buClr>
                <a:srgbClr val="70AD47">
                  <a:lumMod val="50000"/>
                </a:srgbClr>
              </a:buClr>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mn-ea"/>
              <a:cs typeface="+mn-cs"/>
            </a:endParaRPr>
          </a:p>
          <a:p>
            <a:pPr marL="285750" marR="0" lvl="2" indent="0" algn="l" defTabSz="914400" rtl="0" eaLnBrk="1" fontAlgn="auto" latinLnBrk="0" hangingPunct="1">
              <a:lnSpc>
                <a:spcPct val="120000"/>
              </a:lnSpc>
              <a:spcBef>
                <a:spcPts val="0"/>
              </a:spcBef>
              <a:spcAft>
                <a:spcPts val="0"/>
              </a:spcAft>
              <a:buClr>
                <a:srgbClr val="70AD47">
                  <a:lumMod val="50000"/>
                </a:srgbClr>
              </a:buClr>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Gender responsive results based framework</a:t>
            </a:r>
          </a:p>
          <a:p>
            <a:pPr marL="578358" marR="0" lvl="1" indent="-285750" algn="l" defTabSz="914400" rtl="0" eaLnBrk="1" fontAlgn="auto" latinLnBrk="0" hangingPunct="1">
              <a:lnSpc>
                <a:spcPct val="120000"/>
              </a:lnSpc>
              <a:spcBef>
                <a:spcPts val="0"/>
              </a:spcBef>
              <a:spcAft>
                <a:spcPts val="0"/>
              </a:spcAft>
              <a:buClr>
                <a:srgbClr val="006600"/>
              </a:buClr>
              <a:buSzPct val="200000"/>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Linking findings of gender analysis to project theory of change, outcomes, outputs and activities</a:t>
            </a:r>
          </a:p>
          <a:p>
            <a:endParaRPr lang="en-US" dirty="0"/>
          </a:p>
        </p:txBody>
      </p:sp>
      <p:sp>
        <p:nvSpPr>
          <p:cNvPr id="4" name="Slide Number Placeholder 3"/>
          <p:cNvSpPr>
            <a:spLocks noGrp="1"/>
          </p:cNvSpPr>
          <p:nvPr>
            <p:ph type="sldNum" sz="quarter" idx="10"/>
          </p:nvPr>
        </p:nvSpPr>
        <p:spPr/>
        <p:txBody>
          <a:bodyPr/>
          <a:lstStyle/>
          <a:p>
            <a:fld id="{B7CF3E40-8558-4071-8913-B0651FCB35BA}" type="slidenum">
              <a:rPr lang="en-US" smtClean="0"/>
              <a:t>10</a:t>
            </a:fld>
            <a:endParaRPr lang="en-US" dirty="0"/>
          </a:p>
        </p:txBody>
      </p:sp>
    </p:spTree>
    <p:extLst>
      <p:ext uri="{BB962C8B-B14F-4D97-AF65-F5344CB8AC3E}">
        <p14:creationId xmlns:p14="http://schemas.microsoft.com/office/powerpoint/2010/main" val="3469848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n-lt"/>
                <a:ea typeface="+mn-ea"/>
                <a:cs typeface="+mn-cs"/>
              </a:rPr>
              <a:t>Implementation of stakeholder engagement plans and/or gender action plans;</a:t>
            </a:r>
          </a:p>
          <a:p>
            <a:pPr lvl="0"/>
            <a:r>
              <a:rPr lang="en-US" sz="1000" kern="1200" dirty="0">
                <a:solidFill>
                  <a:schemeClr val="tx1"/>
                </a:solidFill>
                <a:effectLst/>
                <a:latin typeface="+mn-lt"/>
                <a:ea typeface="+mn-ea"/>
                <a:cs typeface="+mn-cs"/>
              </a:rPr>
              <a:t>Integrating gender considerations in implementation and monitoring stages;</a:t>
            </a:r>
          </a:p>
          <a:p>
            <a:pPr lvl="0"/>
            <a:r>
              <a:rPr lang="en-US" sz="1000" kern="1200" dirty="0">
                <a:solidFill>
                  <a:schemeClr val="tx1"/>
                </a:solidFill>
                <a:effectLst/>
                <a:latin typeface="+mn-lt"/>
                <a:ea typeface="+mn-ea"/>
                <a:cs typeface="+mn-cs"/>
              </a:rPr>
              <a:t>Applying a standard of Free, Prior and Informed Consent (FPIC), or other relevant system for consultation with Indigenous Peoples;</a:t>
            </a:r>
          </a:p>
          <a:p>
            <a:pPr lvl="0"/>
            <a:r>
              <a:rPr lang="en-US" sz="1000" kern="1200" dirty="0">
                <a:solidFill>
                  <a:schemeClr val="tx1"/>
                </a:solidFill>
                <a:effectLst/>
                <a:latin typeface="+mn-lt"/>
                <a:ea typeface="+mn-ea"/>
                <a:cs typeface="+mn-cs"/>
              </a:rPr>
              <a:t>Partnership with relevant CSOs to execute projects;</a:t>
            </a:r>
          </a:p>
          <a:p>
            <a:pPr lvl="0"/>
            <a:r>
              <a:rPr lang="en-US" sz="1000" kern="1200" dirty="0">
                <a:solidFill>
                  <a:schemeClr val="tx1"/>
                </a:solidFill>
                <a:effectLst/>
                <a:latin typeface="+mn-lt"/>
                <a:ea typeface="+mn-ea"/>
                <a:cs typeface="+mn-cs"/>
              </a:rPr>
              <a:t>Cultivate gender sensitive project teams;</a:t>
            </a:r>
          </a:p>
          <a:p>
            <a:r>
              <a:rPr lang="en-US" sz="1000" kern="1200" dirty="0">
                <a:solidFill>
                  <a:schemeClr val="tx1"/>
                </a:solidFill>
                <a:effectLst/>
                <a:latin typeface="+mn-lt"/>
                <a:ea typeface="+mn-ea"/>
                <a:cs typeface="+mn-cs"/>
              </a:rPr>
              <a:t>Mechanisms to deepen engagement of key stakeholders from civil society, including gender specialist and women groups </a:t>
            </a:r>
            <a:endParaRPr lang="en-US" sz="1000" dirty="0"/>
          </a:p>
          <a:p>
            <a:endParaRPr lang="en-US" dirty="0"/>
          </a:p>
        </p:txBody>
      </p:sp>
      <p:sp>
        <p:nvSpPr>
          <p:cNvPr id="4" name="Slide Number Placeholder 3"/>
          <p:cNvSpPr>
            <a:spLocks noGrp="1"/>
          </p:cNvSpPr>
          <p:nvPr>
            <p:ph type="sldNum" sz="quarter" idx="10"/>
          </p:nvPr>
        </p:nvSpPr>
        <p:spPr/>
        <p:txBody>
          <a:bodyPr/>
          <a:lstStyle/>
          <a:p>
            <a:fld id="{B7CF3E40-8558-4071-8913-B0651FCB35BA}" type="slidenum">
              <a:rPr lang="en-US" smtClean="0"/>
              <a:t>11</a:t>
            </a:fld>
            <a:endParaRPr lang="en-US" dirty="0"/>
          </a:p>
        </p:txBody>
      </p:sp>
    </p:spTree>
    <p:extLst>
      <p:ext uri="{BB962C8B-B14F-4D97-AF65-F5344CB8AC3E}">
        <p14:creationId xmlns:p14="http://schemas.microsoft.com/office/powerpoint/2010/main" val="1200134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n-lt"/>
                <a:ea typeface="+mn-ea"/>
                <a:cs typeface="+mn-cs"/>
              </a:rPr>
              <a:t>Report on stakeholder engagement;</a:t>
            </a:r>
          </a:p>
          <a:p>
            <a:pPr lvl="0"/>
            <a:r>
              <a:rPr lang="en-US" sz="1000" kern="1200" dirty="0">
                <a:solidFill>
                  <a:schemeClr val="tx1"/>
                </a:solidFill>
                <a:effectLst/>
                <a:latin typeface="+mn-lt"/>
                <a:ea typeface="+mn-ea"/>
                <a:cs typeface="+mn-cs"/>
              </a:rPr>
              <a:t>Report on gender dimensions and associated results;</a:t>
            </a:r>
          </a:p>
          <a:p>
            <a:r>
              <a:rPr lang="en-US" sz="1000" kern="1200" dirty="0">
                <a:solidFill>
                  <a:schemeClr val="tx1"/>
                </a:solidFill>
                <a:effectLst/>
                <a:latin typeface="+mn-lt"/>
                <a:ea typeface="+mn-ea"/>
                <a:cs typeface="+mn-cs"/>
              </a:rPr>
              <a:t>Adjust project activities and foster learning </a:t>
            </a:r>
            <a:endParaRPr lang="en-US" sz="1000" dirty="0"/>
          </a:p>
          <a:p>
            <a:pPr lvl="0"/>
            <a:endParaRPr lang="en-US" dirty="0"/>
          </a:p>
        </p:txBody>
      </p:sp>
      <p:sp>
        <p:nvSpPr>
          <p:cNvPr id="4" name="Slide Number Placeholder 3"/>
          <p:cNvSpPr>
            <a:spLocks noGrp="1"/>
          </p:cNvSpPr>
          <p:nvPr>
            <p:ph type="sldNum" sz="quarter" idx="10"/>
          </p:nvPr>
        </p:nvSpPr>
        <p:spPr/>
        <p:txBody>
          <a:bodyPr/>
          <a:lstStyle/>
          <a:p>
            <a:fld id="{B7CF3E40-8558-4071-8913-B0651FCB35BA}" type="slidenum">
              <a:rPr lang="en-US" smtClean="0"/>
              <a:t>12</a:t>
            </a:fld>
            <a:endParaRPr lang="en-US" dirty="0"/>
          </a:p>
        </p:txBody>
      </p:sp>
    </p:spTree>
    <p:extLst>
      <p:ext uri="{BB962C8B-B14F-4D97-AF65-F5344CB8AC3E}">
        <p14:creationId xmlns:p14="http://schemas.microsoft.com/office/powerpoint/2010/main" val="1046253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6588" y="1154113"/>
            <a:ext cx="5538787" cy="31162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13</a:t>
            </a:fld>
            <a:endParaRPr lang="en-US"/>
          </a:p>
        </p:txBody>
      </p:sp>
    </p:spTree>
    <p:extLst>
      <p:ext uri="{BB962C8B-B14F-4D97-AF65-F5344CB8AC3E}">
        <p14:creationId xmlns:p14="http://schemas.microsoft.com/office/powerpoint/2010/main" val="3110072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6588" y="1154113"/>
            <a:ext cx="5538787" cy="31162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6600"/>
              </a:buClr>
              <a:buSzTx/>
              <a:buFontTx/>
              <a:buNone/>
              <a:tabLst/>
              <a:defRPr/>
            </a:pPr>
            <a:r>
              <a:rPr kumimoji="0" lang="en-US" sz="1200" b="0" i="0" u="none" strike="noStrike" kern="1200" cap="none" spc="0" normalizeH="0" baseline="0" noProof="0" dirty="0">
                <a:ln>
                  <a:noFill/>
                </a:ln>
                <a:solidFill>
                  <a:prstClr val="black"/>
                </a:solidFill>
                <a:effectLst/>
                <a:uLnTx/>
                <a:uFillTx/>
                <a:latin typeface="Aharoni" panose="02010803020104030203" pitchFamily="2" charset="-79"/>
                <a:ea typeface="+mn-ea"/>
                <a:cs typeface="Aharoni" panose="02010803020104030203" pitchFamily="2" charset="-79"/>
              </a:rPr>
              <a:t>Both the IEO’s </a:t>
            </a:r>
            <a:r>
              <a:rPr kumimoji="0" lang="en-US" sz="1200" b="0" i="0" u="none" strike="noStrike" kern="1200" cap="none" spc="0" normalizeH="0" baseline="0" noProof="0" dirty="0">
                <a:ln>
                  <a:noFill/>
                </a:ln>
                <a:solidFill>
                  <a:prstClr val="black"/>
                </a:solidFill>
                <a:effectLst/>
                <a:uLnTx/>
                <a:uFillTx/>
                <a:latin typeface="+mn-lt"/>
                <a:ea typeface="+mn-ea"/>
                <a:cs typeface="+mn-cs"/>
              </a:rPr>
              <a:t>Fifth Overall Performance Study (OPS5, 2014), and a review of the PIP conducted by the CSO Network concluded that the PIP needed to be updated. In response to this and recognizing the need for a broad-based consultation on ways to further strengthen stakeholder engagement across the GEF, the Secretariat agreed in 2014 to establish the Working Group on Public Involvement (WG).</a:t>
            </a:r>
            <a:r>
              <a:rPr kumimoji="0" lang="en-US" sz="1200" b="0" i="0" u="none" strike="noStrike" kern="1200" cap="none" spc="0" normalizeH="0" baseline="0" noProof="0" dirty="0">
                <a:ln>
                  <a:noFill/>
                </a:ln>
                <a:solidFill>
                  <a:prstClr val="black"/>
                </a:solidFill>
                <a:effectLst/>
                <a:uLnTx/>
                <a:uFillTx/>
                <a:latin typeface="Aharoni" panose="02010803020104030203" pitchFamily="2" charset="-79"/>
                <a:ea typeface="+mn-ea"/>
                <a:cs typeface="Aharoni" panose="02010803020104030203" pitchFamily="2" charset="-79"/>
              </a:rPr>
              <a:t> The WG is comprised of GEF Council members, Operational Focal Points, representatives of the GEF CSO Network, a representative of GEF Indigenous Peoples Advisory Group, GEF Partner Agencies, the GEF IEO, and key GEF Secretariat staff. </a:t>
            </a:r>
            <a:r>
              <a:rPr kumimoji="0" lang="en-US" sz="1200" b="0" i="0" u="none" strike="noStrike" kern="1200" cap="none" spc="0" normalizeH="0" baseline="0" noProof="0" dirty="0">
                <a:ln>
                  <a:noFill/>
                </a:ln>
                <a:solidFill>
                  <a:prstClr val="black"/>
                </a:solidFill>
                <a:effectLst/>
                <a:uLnTx/>
                <a:uFillTx/>
                <a:latin typeface="+mn-lt"/>
                <a:ea typeface="+mn-ea"/>
                <a:cs typeface="+mn-cs"/>
              </a:rPr>
              <a:t>In support of the Working Group, the Secretariat hired a consultant to review implementation of the Public Involvement Policy in GEF projects and programs. Based on all these analysis, the Working Group agreed that the Policy has not been kept up-to-date with policies and practices regarding stakeholder engagement, including among many Agencies. It recommended to the Council that an updated Policy would contribute towards greater harmonization across an expanded Partnership, and clarify GEF’s minimum standards for an increasingly diverse Partnership.</a:t>
            </a:r>
          </a:p>
          <a:p>
            <a:pPr marL="0" marR="0" lvl="0" indent="0" algn="l" defTabSz="914400" rtl="0" eaLnBrk="1" fontAlgn="auto" latinLnBrk="0" hangingPunct="1">
              <a:lnSpc>
                <a:spcPct val="100000"/>
              </a:lnSpc>
              <a:spcBef>
                <a:spcPts val="0"/>
              </a:spcBef>
              <a:spcAft>
                <a:spcPts val="0"/>
              </a:spcAft>
              <a:buClr>
                <a:srgbClr val="006600"/>
              </a:buClr>
              <a:buSzTx/>
              <a:buFontTx/>
              <a:buNone/>
              <a:tabLst/>
              <a:defRPr/>
            </a:pPr>
            <a:endParaRPr kumimoji="0" lang="en-US" sz="1200" b="0" i="0" u="none" strike="noStrike" kern="1200" cap="none" spc="0" normalizeH="0" baseline="0" noProof="0" dirty="0">
              <a:ln>
                <a:noFill/>
              </a:ln>
              <a:solidFill>
                <a:prstClr val="black"/>
              </a:solidFill>
              <a:effectLst/>
              <a:uLnTx/>
              <a:uFillTx/>
              <a:latin typeface="Aharoni" panose="02010803020104030203" pitchFamily="2" charset="-79"/>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Based on this recommendation in October 2016 Council asked the GEF Secretariat to present an updated policy on stakeholder engagement and access to information for consideration at its 53</a:t>
            </a:r>
            <a:r>
              <a:rPr kumimoji="0" lang="en-US" sz="1200" b="0" i="0" u="none" strike="noStrike" kern="1200" cap="none" spc="0" normalizeH="0" baseline="30000" noProof="0" dirty="0">
                <a:ln>
                  <a:noFill/>
                </a:ln>
                <a:solidFill>
                  <a:prstClr val="black"/>
                </a:solidFill>
                <a:effectLst/>
                <a:uLnTx/>
                <a:uFillTx/>
                <a:latin typeface="+mn-lt"/>
                <a:ea typeface="+mn-ea"/>
                <a:cs typeface="+mn-cs"/>
              </a:rPr>
              <a:t>rd</a:t>
            </a:r>
            <a:r>
              <a:rPr kumimoji="0" lang="en-US" sz="1200" b="0" i="0" u="none" strike="noStrike" kern="1200" cap="none" spc="0" normalizeH="0" baseline="0" noProof="0" dirty="0">
                <a:ln>
                  <a:noFill/>
                </a:ln>
                <a:solidFill>
                  <a:prstClr val="black"/>
                </a:solidFill>
                <a:effectLst/>
                <a:uLnTx/>
                <a:uFillTx/>
                <a:latin typeface="+mn-lt"/>
                <a:ea typeface="+mn-ea"/>
                <a:cs typeface="+mn-cs"/>
              </a:rPr>
              <a:t> meeting in December 2017.</a:t>
            </a:r>
          </a:p>
          <a:p>
            <a:pPr marL="0" marR="0" lvl="0" indent="0" algn="l" defTabSz="914400" rtl="0" eaLnBrk="1" fontAlgn="auto" latinLnBrk="0" hangingPunct="1">
              <a:lnSpc>
                <a:spcPct val="100000"/>
              </a:lnSpc>
              <a:spcBef>
                <a:spcPts val="0"/>
              </a:spcBef>
              <a:spcAft>
                <a:spcPts val="0"/>
              </a:spcAft>
              <a:buClr>
                <a:srgbClr val="006600"/>
              </a:buClr>
              <a:buSzTx/>
              <a:buFontTx/>
              <a:buNone/>
              <a:tabLst/>
              <a:defRPr/>
            </a:pPr>
            <a:endParaRPr lang="en-US" sz="1200" kern="120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2</a:t>
            </a:fld>
            <a:endParaRPr lang="en-US"/>
          </a:p>
        </p:txBody>
      </p:sp>
    </p:spTree>
    <p:extLst>
      <p:ext uri="{BB962C8B-B14F-4D97-AF65-F5344CB8AC3E}">
        <p14:creationId xmlns:p14="http://schemas.microsoft.com/office/powerpoint/2010/main" val="468409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6588" y="1154113"/>
            <a:ext cx="5538787" cy="3116262"/>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800" baseline="0" dirty="0"/>
              <a:t>Objective with session:</a:t>
            </a:r>
          </a:p>
          <a:p>
            <a:pPr marL="228600" indent="-228600">
              <a:buFont typeface="Arial" panose="020B0604020202020204" pitchFamily="34" charset="0"/>
              <a:buAutoNum type="arabicPeriod"/>
            </a:pPr>
            <a:r>
              <a:rPr lang="en-US" sz="1000" kern="1200" dirty="0">
                <a:solidFill>
                  <a:schemeClr val="tx1"/>
                </a:solidFill>
                <a:effectLst/>
                <a:latin typeface="+mn-lt"/>
                <a:ea typeface="+mn-ea"/>
                <a:cs typeface="+mn-cs"/>
              </a:rPr>
              <a:t>To update participants on (a) important commitments across the MEAs, which the GEF serve, related to inclusion and gender equality; and (b) GEF’s evolving policies, standards and practices with regards to stakeholder engagement and gender mainstreaming. </a:t>
            </a:r>
          </a:p>
          <a:p>
            <a:pPr marL="228600" indent="-228600">
              <a:buFont typeface="Arial" panose="020B0604020202020204" pitchFamily="34" charset="0"/>
              <a:buAutoNum type="arabicPeriod"/>
            </a:pPr>
            <a:r>
              <a:rPr lang="en-US" sz="1000" kern="1200" dirty="0">
                <a:solidFill>
                  <a:schemeClr val="tx1"/>
                </a:solidFill>
                <a:effectLst/>
                <a:latin typeface="+mn-lt"/>
                <a:ea typeface="+mn-ea"/>
                <a:cs typeface="+mn-cs"/>
              </a:rPr>
              <a:t>To provide an opportunity for participants to practically reflect and discuss the implications of these policy commitments as related to their respective roles in GEF project design, implementation and M&amp;E. </a:t>
            </a:r>
            <a:endParaRPr lang="en-US" sz="800" baseline="0" dirty="0"/>
          </a:p>
          <a:p>
            <a:endParaRPr lang="en-US" sz="1000" kern="1200" baseline="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3</a:t>
            </a:fld>
            <a:endParaRPr lang="en-US"/>
          </a:p>
        </p:txBody>
      </p:sp>
    </p:spTree>
    <p:extLst>
      <p:ext uri="{BB962C8B-B14F-4D97-AF65-F5344CB8AC3E}">
        <p14:creationId xmlns:p14="http://schemas.microsoft.com/office/powerpoint/2010/main" val="509870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6588" y="1154113"/>
            <a:ext cx="5538787" cy="3116262"/>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
                <a:srgbClr val="006600"/>
              </a:buClr>
              <a:buSzPct val="200000"/>
              <a:buFont typeface="Wingdings" panose="05000000000000000000" pitchFamily="2" charset="2"/>
              <a:buNone/>
              <a:tabLst/>
              <a:defRPr/>
            </a:pPr>
            <a:r>
              <a:rPr kumimoji="0" lang="en-US" altLang="en-US" sz="1000" b="0" i="0" u="none" strike="noStrike" kern="1200" cap="none" spc="0" normalizeH="0" baseline="0" noProof="0" dirty="0">
                <a:ln>
                  <a:noFill/>
                </a:ln>
                <a:solidFill>
                  <a:prstClr val="black"/>
                </a:solidFill>
                <a:effectLst/>
                <a:uLnTx/>
                <a:uFillTx/>
                <a:latin typeface="+mn-lt"/>
                <a:ea typeface="+mn-ea"/>
                <a:cs typeface="Aharoni" panose="02010803020104030203" pitchFamily="2" charset="-79"/>
              </a:rPr>
              <a:t>Participation matters</a:t>
            </a:r>
          </a:p>
          <a:p>
            <a:pPr marL="171450" marR="0" lvl="1" indent="-171450" algn="l" defTabSz="914400" rtl="0" eaLnBrk="1" fontAlgn="auto" latinLnBrk="0" hangingPunct="1">
              <a:lnSpc>
                <a:spcPct val="100000"/>
              </a:lnSpc>
              <a:spcBef>
                <a:spcPts val="0"/>
              </a:spcBef>
              <a:spcAft>
                <a:spcPts val="0"/>
              </a:spcAft>
              <a:buClr>
                <a:srgbClr val="006600"/>
              </a:buClr>
              <a:buSzPct val="200000"/>
              <a:buFont typeface="Wingdings" panose="05000000000000000000" pitchFamily="2" charset="2"/>
              <a:buChar char="§"/>
              <a:tabLst/>
              <a:defRPr/>
            </a:pPr>
            <a:r>
              <a:rPr kumimoji="0" lang="en-US" altLang="en-US" sz="1000" b="0" i="0" u="none" strike="noStrike" kern="1200" cap="none" spc="0" normalizeH="0" baseline="0" noProof="0" dirty="0">
                <a:ln>
                  <a:noFill/>
                </a:ln>
                <a:solidFill>
                  <a:prstClr val="black"/>
                </a:solidFill>
                <a:effectLst/>
                <a:uLnTx/>
                <a:uFillTx/>
                <a:latin typeface="+mn-lt"/>
                <a:ea typeface="+mn-ea"/>
                <a:cs typeface="Aharoni" panose="02010803020104030203" pitchFamily="2" charset="-79"/>
              </a:rPr>
              <a:t>Enhancing recipient country ownership of, and accountability for, project outcomes</a:t>
            </a:r>
          </a:p>
          <a:p>
            <a:pPr marL="171450" marR="0" lvl="1" indent="-171450" algn="l" defTabSz="914400" rtl="0" eaLnBrk="1" fontAlgn="auto" latinLnBrk="0" hangingPunct="1">
              <a:lnSpc>
                <a:spcPct val="100000"/>
              </a:lnSpc>
              <a:spcBef>
                <a:spcPts val="0"/>
              </a:spcBef>
              <a:spcAft>
                <a:spcPts val="0"/>
              </a:spcAft>
              <a:buClr>
                <a:srgbClr val="006600"/>
              </a:buClr>
              <a:buSzPct val="200000"/>
              <a:buFont typeface="Wingdings" panose="05000000000000000000" pitchFamily="2" charset="2"/>
              <a:buChar char="§"/>
              <a:tabLst/>
              <a:defRPr/>
            </a:pPr>
            <a:r>
              <a:rPr kumimoji="0" lang="en-US" altLang="en-US" sz="1000" b="0" i="0" u="none" strike="noStrike" kern="1200" cap="none" spc="0" normalizeH="0" baseline="0" noProof="0" dirty="0">
                <a:ln>
                  <a:noFill/>
                </a:ln>
                <a:solidFill>
                  <a:prstClr val="black"/>
                </a:solidFill>
                <a:effectLst/>
                <a:uLnTx/>
                <a:uFillTx/>
                <a:latin typeface="+mn-lt"/>
                <a:ea typeface="+mn-ea"/>
                <a:cs typeface="Aharoni" panose="02010803020104030203" pitchFamily="2" charset="-79"/>
              </a:rPr>
              <a:t>Addressing the social and economic needs of affected individuals and stakeholder groups</a:t>
            </a:r>
          </a:p>
          <a:p>
            <a:pPr marL="171450" marR="0" lvl="1" indent="-171450" algn="l" defTabSz="914400" rtl="0" eaLnBrk="1" fontAlgn="auto" latinLnBrk="0" hangingPunct="1">
              <a:lnSpc>
                <a:spcPct val="100000"/>
              </a:lnSpc>
              <a:spcBef>
                <a:spcPts val="0"/>
              </a:spcBef>
              <a:spcAft>
                <a:spcPts val="0"/>
              </a:spcAft>
              <a:buClr>
                <a:srgbClr val="006600"/>
              </a:buClr>
              <a:buSzPct val="200000"/>
              <a:buFont typeface="Wingdings" panose="05000000000000000000" pitchFamily="2" charset="2"/>
              <a:buChar char="§"/>
              <a:tabLst/>
              <a:defRPr/>
            </a:pPr>
            <a:r>
              <a:rPr kumimoji="0" lang="en-US" altLang="en-US" sz="1000" b="0" i="0" u="none" strike="noStrike" kern="1200" cap="none" spc="0" normalizeH="0" baseline="0" noProof="0" dirty="0">
                <a:ln>
                  <a:noFill/>
                </a:ln>
                <a:solidFill>
                  <a:prstClr val="black"/>
                </a:solidFill>
                <a:effectLst/>
                <a:uLnTx/>
                <a:uFillTx/>
                <a:latin typeface="+mn-lt"/>
                <a:ea typeface="+mn-ea"/>
                <a:cs typeface="Aharoni" panose="02010803020104030203" pitchFamily="2" charset="-79"/>
              </a:rPr>
              <a:t>Building partnerships among project executing agencies and local stakeholders</a:t>
            </a:r>
          </a:p>
          <a:p>
            <a:pPr marL="171450" marR="0" lvl="1" indent="-171450" algn="l" defTabSz="914400" rtl="0" eaLnBrk="1" fontAlgn="auto" latinLnBrk="0" hangingPunct="1">
              <a:lnSpc>
                <a:spcPct val="100000"/>
              </a:lnSpc>
              <a:spcBef>
                <a:spcPts val="0"/>
              </a:spcBef>
              <a:spcAft>
                <a:spcPts val="0"/>
              </a:spcAft>
              <a:buClr>
                <a:srgbClr val="006600"/>
              </a:buClr>
              <a:buSzPct val="200000"/>
              <a:buFont typeface="Wingdings" panose="05000000000000000000" pitchFamily="2" charset="2"/>
              <a:buChar char="§"/>
              <a:tabLst/>
              <a:defRPr/>
            </a:pPr>
            <a:r>
              <a:rPr kumimoji="0" lang="en-US" altLang="en-US" sz="1000" b="0" i="0" u="none" strike="noStrike" kern="1200" cap="none" spc="0" normalizeH="0" baseline="0" noProof="0" dirty="0">
                <a:ln>
                  <a:noFill/>
                </a:ln>
                <a:solidFill>
                  <a:prstClr val="black"/>
                </a:solidFill>
                <a:effectLst/>
                <a:uLnTx/>
                <a:uFillTx/>
                <a:latin typeface="+mn-lt"/>
                <a:ea typeface="+mn-ea"/>
                <a:cs typeface="Aharoni" panose="02010803020104030203" pitchFamily="2" charset="-79"/>
              </a:rPr>
              <a:t>Making use of skills, experiences, and knowledge in the design, implementation and evaluation of project activities </a:t>
            </a:r>
            <a:r>
              <a:rPr kumimoji="0" lang="en-GB" sz="1000" b="0" i="0" u="none" strike="noStrike" kern="1200" cap="none" spc="0" normalizeH="0" baseline="0" noProof="0" dirty="0">
                <a:ln>
                  <a:noFill/>
                </a:ln>
                <a:solidFill>
                  <a:prstClr val="black"/>
                </a:solidFill>
                <a:effectLst/>
                <a:uLnTx/>
                <a:uFillTx/>
                <a:latin typeface="+mn-lt"/>
                <a:ea typeface="+mn-ea"/>
                <a:cs typeface="Aharoni" panose="02010803020104030203" pitchFamily="2" charset="-79"/>
              </a:rPr>
              <a:t>overview of global commitments &amp; GEF policies &amp; standards</a:t>
            </a:r>
          </a:p>
          <a:p>
            <a:pPr marL="171450" marR="0" lvl="1" indent="-171450" algn="l" defTabSz="914400" rtl="0" eaLnBrk="1" fontAlgn="auto" latinLnBrk="0" hangingPunct="1">
              <a:lnSpc>
                <a:spcPct val="100000"/>
              </a:lnSpc>
              <a:spcBef>
                <a:spcPts val="0"/>
              </a:spcBef>
              <a:spcAft>
                <a:spcPts val="0"/>
              </a:spcAft>
              <a:buClr>
                <a:srgbClr val="006600"/>
              </a:buClr>
              <a:buSzPct val="200000"/>
              <a:buFont typeface="Wingdings" panose="05000000000000000000" pitchFamily="2" charset="2"/>
              <a:buChar char="§"/>
              <a:tabLst/>
              <a:defRPr/>
            </a:pPr>
            <a:endParaRPr kumimoji="0" lang="en-GB" sz="1000" b="0" i="0" u="none" strike="noStrike" kern="1200" cap="none" spc="0" normalizeH="0" baseline="0" noProof="0" dirty="0">
              <a:ln>
                <a:noFill/>
              </a:ln>
              <a:solidFill>
                <a:prstClr val="black"/>
              </a:solidFill>
              <a:effectLst/>
              <a:uLnTx/>
              <a:uFillTx/>
              <a:latin typeface="+mn-lt"/>
              <a:ea typeface="+mn-ea"/>
              <a:cs typeface="Aharoni" panose="02010803020104030203" pitchFamily="2" charset="-79"/>
            </a:endParaRPr>
          </a:p>
          <a:p>
            <a:pPr marL="0" marR="0" lvl="1" indent="0" algn="l" defTabSz="914400" rtl="0" eaLnBrk="1" fontAlgn="auto" latinLnBrk="0" hangingPunct="1">
              <a:lnSpc>
                <a:spcPct val="100000"/>
              </a:lnSpc>
              <a:spcBef>
                <a:spcPts val="0"/>
              </a:spcBef>
              <a:spcAft>
                <a:spcPts val="0"/>
              </a:spcAft>
              <a:buClr>
                <a:srgbClr val="006600"/>
              </a:buClr>
              <a:buSzPct val="200000"/>
              <a:buFont typeface="Wingdings" panose="05000000000000000000" pitchFamily="2" charset="2"/>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Aharoni" panose="02010803020104030203" pitchFamily="2" charset="-79"/>
              </a:rPr>
              <a:t>Gender equality matters</a:t>
            </a:r>
          </a:p>
          <a:p>
            <a:pPr marL="0" indent="0">
              <a:buFont typeface="Arial" panose="020B0604020202020204" pitchFamily="34" charset="0"/>
              <a:buNone/>
            </a:pPr>
            <a:r>
              <a:rPr lang="en-US" sz="1000" i="0" baseline="0" dirty="0">
                <a:latin typeface="+mn-lt"/>
                <a:cs typeface="Aharoni" panose="02010803020104030203" pitchFamily="2" charset="-79"/>
              </a:rPr>
              <a:t>G</a:t>
            </a:r>
            <a:r>
              <a:rPr lang="en-US" sz="1000" i="0" dirty="0">
                <a:latin typeface="+mn-lt"/>
                <a:cs typeface="Aharoni" panose="02010803020104030203" pitchFamily="2" charset="-79"/>
              </a:rPr>
              <a:t>ender</a:t>
            </a:r>
            <a:r>
              <a:rPr lang="en-US" sz="1000" i="0" baseline="0" dirty="0">
                <a:latin typeface="+mn-lt"/>
                <a:cs typeface="Aharoni" panose="02010803020104030203" pitchFamily="2" charset="-79"/>
              </a:rPr>
              <a:t> has been </a:t>
            </a:r>
            <a:r>
              <a:rPr lang="en-US" sz="1000" i="0" dirty="0">
                <a:latin typeface="+mn-lt"/>
                <a:cs typeface="Aharoni" panose="02010803020104030203" pitchFamily="2" charset="-79"/>
              </a:rPr>
              <a:t>recognized</a:t>
            </a:r>
            <a:r>
              <a:rPr lang="en-US" sz="1000" i="0" baseline="0" dirty="0">
                <a:latin typeface="+mn-lt"/>
                <a:cs typeface="Aharoni" panose="02010803020104030203" pitchFamily="2" charset="-79"/>
              </a:rPr>
              <a:t> as a key </a:t>
            </a:r>
            <a:r>
              <a:rPr lang="en-US" sz="1000" i="0" dirty="0">
                <a:latin typeface="+mn-lt"/>
                <a:cs typeface="Aharoni" panose="02010803020104030203" pitchFamily="2" charset="-79"/>
              </a:rPr>
              <a:t>c</a:t>
            </a:r>
            <a:r>
              <a:rPr lang="en-US" sz="1000" b="0" i="0" kern="1200" dirty="0">
                <a:solidFill>
                  <a:schemeClr val="tx1"/>
                </a:solidFill>
                <a:effectLst/>
                <a:latin typeface="+mn-lt"/>
                <a:ea typeface="+mn-ea"/>
                <a:cs typeface="+mn-cs"/>
              </a:rPr>
              <a:t>ross-cutting issue at the GEF,</a:t>
            </a:r>
            <a:r>
              <a:rPr lang="en-US" sz="1000" b="0" i="0" kern="1200" baseline="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recognize it as something that impacts all of our work and operations.</a:t>
            </a:r>
            <a:r>
              <a:rPr lang="en-US" sz="1000" b="0" i="0" kern="1200" baseline="0" dirty="0">
                <a:solidFill>
                  <a:schemeClr val="tx1"/>
                </a:solidFill>
                <a:effectLst/>
                <a:latin typeface="+mn-lt"/>
                <a:ea typeface="+mn-ea"/>
                <a:cs typeface="+mn-cs"/>
              </a:rPr>
              <a:t> </a:t>
            </a:r>
          </a:p>
          <a:p>
            <a:pPr marL="0" indent="0">
              <a:buFont typeface="Arial" panose="020B0604020202020204" pitchFamily="34" charset="0"/>
              <a:buNone/>
            </a:pPr>
            <a:endParaRPr lang="en-US" sz="1000" b="0" i="0" kern="1200" baseline="0" dirty="0">
              <a:solidFill>
                <a:schemeClr val="tx1"/>
              </a:solidFill>
              <a:effectLst/>
              <a:latin typeface="+mn-lt"/>
              <a:ea typeface="+mn-ea"/>
              <a:cs typeface="+mn-cs"/>
            </a:endParaRPr>
          </a:p>
          <a:p>
            <a:pPr marL="0" indent="0">
              <a:buFont typeface="Arial" panose="020B0604020202020204" pitchFamily="34" charset="0"/>
              <a:buNone/>
            </a:pPr>
            <a:r>
              <a:rPr lang="en-US" sz="1000" kern="1200" dirty="0">
                <a:solidFill>
                  <a:schemeClr val="tx1"/>
                </a:solidFill>
                <a:effectLst/>
                <a:latin typeface="+mn-lt"/>
                <a:ea typeface="+mn-ea"/>
                <a:cs typeface="+mn-cs"/>
              </a:rPr>
              <a:t>This in turn builds on longstanding body of evidence that shows that </a:t>
            </a:r>
          </a:p>
          <a:p>
            <a:pPr marL="171450" lvl="0" indent="-171450">
              <a:buFont typeface="Arial" panose="020B0604020202020204" pitchFamily="34" charset="0"/>
              <a:buChar char="•"/>
            </a:pPr>
            <a:r>
              <a:rPr lang="en-US" sz="1000" b="0" i="0" kern="1200" dirty="0">
                <a:solidFill>
                  <a:schemeClr val="tx1"/>
                </a:solidFill>
                <a:effectLst/>
                <a:latin typeface="+mn-lt"/>
                <a:ea typeface="+mn-ea"/>
                <a:cs typeface="+mn-cs"/>
              </a:rPr>
              <a:t>men and women use natural resources differently. </a:t>
            </a:r>
          </a:p>
          <a:p>
            <a:pPr marL="171450" lvl="0" indent="-171450">
              <a:buFont typeface="Arial" panose="020B0604020202020204" pitchFamily="34" charset="0"/>
              <a:buChar char="•"/>
            </a:pPr>
            <a:r>
              <a:rPr lang="en-US" sz="1000" b="0" i="0" kern="1200" dirty="0">
                <a:solidFill>
                  <a:schemeClr val="tx1"/>
                </a:solidFill>
                <a:effectLst/>
                <a:latin typeface="+mn-lt"/>
                <a:ea typeface="+mn-ea"/>
                <a:cs typeface="+mn-cs"/>
              </a:rPr>
              <a:t>men and women are affected differently by changes to natural resources. </a:t>
            </a:r>
          </a:p>
          <a:p>
            <a:pPr marL="171450" lvl="0" indent="-171450">
              <a:buFont typeface="Arial" panose="020B0604020202020204" pitchFamily="34" charset="0"/>
              <a:buChar char="•"/>
            </a:pPr>
            <a:r>
              <a:rPr lang="en-US" sz="1000" b="0" i="0" kern="1200" dirty="0">
                <a:solidFill>
                  <a:schemeClr val="tx1"/>
                </a:solidFill>
                <a:effectLst/>
                <a:latin typeface="+mn-lt"/>
                <a:ea typeface="+mn-ea"/>
                <a:cs typeface="+mn-cs"/>
              </a:rPr>
              <a:t>But that too often, that these differences are not understood </a:t>
            </a:r>
          </a:p>
          <a:p>
            <a:pPr marL="171450" lvl="0" indent="-171450">
              <a:buFont typeface="Arial" panose="020B0604020202020204" pitchFamily="34" charset="0"/>
              <a:buChar char="•"/>
            </a:pPr>
            <a:r>
              <a:rPr lang="en-US" sz="1000" b="0" i="0" kern="1200" dirty="0">
                <a:solidFill>
                  <a:schemeClr val="tx1"/>
                </a:solidFill>
                <a:effectLst/>
                <a:latin typeface="+mn-lt"/>
                <a:ea typeface="+mn-ea"/>
                <a:cs typeface="+mn-cs"/>
              </a:rPr>
              <a:t>women have less rights</a:t>
            </a:r>
            <a:r>
              <a:rPr lang="en-US" sz="1000" b="0" i="0" kern="1200" baseline="0" dirty="0">
                <a:solidFill>
                  <a:schemeClr val="tx1"/>
                </a:solidFill>
                <a:effectLst/>
                <a:latin typeface="+mn-lt"/>
                <a:ea typeface="+mn-ea"/>
                <a:cs typeface="+mn-cs"/>
              </a:rPr>
              <a:t> or </a:t>
            </a:r>
            <a:r>
              <a:rPr lang="en-US" sz="1000" b="0" i="0" kern="1200" dirty="0">
                <a:solidFill>
                  <a:schemeClr val="tx1"/>
                </a:solidFill>
                <a:effectLst/>
                <a:latin typeface="+mn-lt"/>
                <a:ea typeface="+mn-ea"/>
                <a:cs typeface="+mn-cs"/>
              </a:rPr>
              <a:t>access to resources, and often less power and</a:t>
            </a:r>
            <a:r>
              <a:rPr lang="en-US" sz="1000" b="0" i="0" kern="1200" baseline="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voice in decision-making, knowledge and not</a:t>
            </a:r>
            <a:r>
              <a:rPr lang="en-US" sz="1000" b="0" i="0" kern="1200" baseline="0" dirty="0">
                <a:solidFill>
                  <a:schemeClr val="tx1"/>
                </a:solidFill>
                <a:effectLst/>
                <a:latin typeface="+mn-lt"/>
                <a:ea typeface="+mn-ea"/>
                <a:cs typeface="+mn-cs"/>
              </a:rPr>
              <a:t> heard or capabilities leveraged.</a:t>
            </a:r>
          </a:p>
          <a:p>
            <a:pPr marL="0" marR="0" lvl="1" indent="0" algn="l" defTabSz="914400" rtl="0" eaLnBrk="1" fontAlgn="auto" latinLnBrk="0" hangingPunct="1">
              <a:lnSpc>
                <a:spcPct val="100000"/>
              </a:lnSpc>
              <a:spcBef>
                <a:spcPts val="0"/>
              </a:spcBef>
              <a:spcAft>
                <a:spcPts val="0"/>
              </a:spcAft>
              <a:buClr>
                <a:srgbClr val="006600"/>
              </a:buClr>
              <a:buSzPct val="200000"/>
              <a:buFont typeface="Wingdings" panose="05000000000000000000" pitchFamily="2" charset="2"/>
              <a:buNone/>
              <a:tabLst/>
              <a:defRPr/>
            </a:pPr>
            <a:endParaRPr kumimoji="0" lang="en-GB" sz="1000" b="0" i="0" u="none" strike="noStrike" kern="1200" cap="none" spc="0" normalizeH="0" baseline="0" noProof="0" dirty="0">
              <a:ln>
                <a:noFill/>
              </a:ln>
              <a:solidFill>
                <a:prstClr val="black"/>
              </a:solidFill>
              <a:effectLst/>
              <a:uLnTx/>
              <a:uFillTx/>
              <a:latin typeface="+mn-lt"/>
              <a:ea typeface="+mn-ea"/>
              <a:cs typeface="Aharoni" panose="02010803020104030203" pitchFamily="2" charset="-79"/>
            </a:endParaRPr>
          </a:p>
          <a:p>
            <a:pPr marL="0" indent="0">
              <a:buFont typeface="Arial" panose="020B0604020202020204" pitchFamily="34" charset="0"/>
              <a:buNone/>
            </a:pPr>
            <a:r>
              <a:rPr kumimoji="0" lang="en-GB" sz="1000" b="0" i="0" u="none" strike="noStrike" kern="1200" cap="none" spc="0" normalizeH="0" baseline="0" noProof="0" dirty="0">
                <a:ln>
                  <a:noFill/>
                </a:ln>
                <a:solidFill>
                  <a:prstClr val="black"/>
                </a:solidFill>
                <a:effectLst/>
                <a:uLnTx/>
                <a:uFillTx/>
                <a:latin typeface="+mn-lt"/>
                <a:ea typeface="+mn-ea"/>
                <a:cs typeface="Aharoni" panose="02010803020104030203" pitchFamily="2" charset="-79"/>
              </a:rPr>
              <a:t>In summary: </a:t>
            </a:r>
            <a:r>
              <a:rPr lang="en-US" sz="1000" b="0" i="0" kern="1200" baseline="0" dirty="0">
                <a:solidFill>
                  <a:schemeClr val="tx1"/>
                </a:solidFill>
                <a:effectLst/>
                <a:latin typeface="+mn-lt"/>
                <a:ea typeface="+mn-ea"/>
                <a:cs typeface="+mn-cs"/>
              </a:rPr>
              <a:t>acknowledging stakeholder engagement and </a:t>
            </a:r>
            <a:r>
              <a:rPr lang="en-US" sz="1000" b="0" i="0" kern="1200" dirty="0">
                <a:solidFill>
                  <a:schemeClr val="tx1"/>
                </a:solidFill>
                <a:effectLst/>
                <a:latin typeface="+mn-lt"/>
                <a:ea typeface="+mn-ea"/>
                <a:cs typeface="+mn-cs"/>
              </a:rPr>
              <a:t> gender equality</a:t>
            </a:r>
            <a:r>
              <a:rPr lang="en-US" sz="1000" b="0" i="0" kern="1200" baseline="0" dirty="0">
                <a:solidFill>
                  <a:schemeClr val="tx1"/>
                </a:solidFill>
                <a:effectLst/>
                <a:latin typeface="+mn-lt"/>
                <a:ea typeface="+mn-ea"/>
                <a:cs typeface="+mn-cs"/>
              </a:rPr>
              <a:t> are crosscutting or mainstreaming issues implies that we see as a critical component to deliver GEF’s mission. </a:t>
            </a:r>
            <a:r>
              <a:rPr lang="en-US" sz="1000" kern="1200" dirty="0">
                <a:solidFill>
                  <a:schemeClr val="tx1"/>
                </a:solidFill>
                <a:effectLst/>
                <a:latin typeface="+mn-lt"/>
                <a:ea typeface="+mn-ea"/>
                <a:cs typeface="+mn-cs"/>
              </a:rPr>
              <a:t>But</a:t>
            </a:r>
            <a:r>
              <a:rPr lang="en-US" sz="1000" kern="1200" baseline="0" dirty="0">
                <a:solidFill>
                  <a:schemeClr val="tx1"/>
                </a:solidFill>
                <a:effectLst/>
                <a:latin typeface="+mn-lt"/>
                <a:ea typeface="+mn-ea"/>
                <a:cs typeface="+mn-cs"/>
              </a:rPr>
              <a:t> contrary to what many people think this strategy </a:t>
            </a:r>
            <a:r>
              <a:rPr lang="en-US" sz="1000" u="sng" kern="1200" baseline="0" dirty="0">
                <a:solidFill>
                  <a:schemeClr val="tx1"/>
                </a:solidFill>
                <a:effectLst/>
                <a:latin typeface="+mn-lt"/>
                <a:ea typeface="+mn-ea"/>
                <a:cs typeface="+mn-cs"/>
              </a:rPr>
              <a:t>is </a:t>
            </a:r>
            <a:r>
              <a:rPr lang="en-GB" sz="1000" u="sng" dirty="0">
                <a:latin typeface="+mn-lt"/>
              </a:rPr>
              <a:t>not an end in itself</a:t>
            </a:r>
          </a:p>
          <a:p>
            <a:pPr marL="171450" indent="-171450">
              <a:buFont typeface="Arial" panose="020B0604020202020204" pitchFamily="34" charset="0"/>
              <a:buChar char="•"/>
            </a:pPr>
            <a:r>
              <a:rPr lang="en-GB" sz="1000" dirty="0">
                <a:latin typeface="+mn-lt"/>
              </a:rPr>
              <a:t>But </a:t>
            </a:r>
            <a:r>
              <a:rPr lang="en-GB" sz="1000" b="0" u="none" dirty="0">
                <a:latin typeface="+mn-lt"/>
              </a:rPr>
              <a:t>really about actively promoting engagement</a:t>
            </a:r>
            <a:r>
              <a:rPr lang="en-GB" sz="1000" b="0" u="none" baseline="0" dirty="0">
                <a:latin typeface="+mn-lt"/>
              </a:rPr>
              <a:t> and </a:t>
            </a:r>
            <a:r>
              <a:rPr lang="en-GB" sz="1000" b="0" u="none" dirty="0">
                <a:latin typeface="+mn-lt"/>
              </a:rPr>
              <a:t>gender equality, women’s human rights and empowerment</a:t>
            </a:r>
          </a:p>
          <a:p>
            <a:pPr marL="171450" indent="-171450">
              <a:buFont typeface="Arial" panose="020B0604020202020204" pitchFamily="34" charset="0"/>
              <a:buChar char="•"/>
            </a:pPr>
            <a:r>
              <a:rPr lang="en-GB" sz="1000" b="0" u="none" dirty="0">
                <a:latin typeface="+mn-lt"/>
              </a:rPr>
              <a:t>It is comprehensive - assessment of implications of planned interventions on stakeholders, women and men, concerns/experiences of </a:t>
            </a:r>
            <a:r>
              <a:rPr lang="en-GB" sz="1000" b="0" dirty="0">
                <a:latin typeface="+mn-lt"/>
              </a:rPr>
              <a:t>women and men influence all relevant processes,</a:t>
            </a:r>
            <a:r>
              <a:rPr lang="en-GB" sz="1000" b="0" baseline="0" dirty="0">
                <a:latin typeface="+mn-lt"/>
              </a:rPr>
              <a:t> </a:t>
            </a:r>
            <a:r>
              <a:rPr lang="en-GB" sz="1000" b="0" dirty="0">
                <a:latin typeface="+mn-lt"/>
              </a:rPr>
              <a:t>women and men are involved and benefit</a:t>
            </a:r>
          </a:p>
          <a:p>
            <a:pPr marL="171450" indent="-171450">
              <a:buFont typeface="Arial" panose="020B0604020202020204" pitchFamily="34" charset="0"/>
              <a:buChar char="•"/>
            </a:pPr>
            <a:r>
              <a:rPr lang="en-GB" sz="1000" b="0" dirty="0">
                <a:latin typeface="+mn-lt"/>
              </a:rPr>
              <a:t>It is about leveraging civil</a:t>
            </a:r>
            <a:r>
              <a:rPr lang="en-GB" sz="1000" b="0" baseline="0" dirty="0">
                <a:latin typeface="+mn-lt"/>
              </a:rPr>
              <a:t> society and women and men as agents of change in support of GEF’s mission.</a:t>
            </a:r>
            <a:endParaRPr lang="en-GB" sz="1000" b="0" dirty="0">
              <a:latin typeface="+mn-lt"/>
            </a:endParaRPr>
          </a:p>
          <a:p>
            <a:pPr marL="171450" indent="-171450">
              <a:buFont typeface="Arial" panose="020B0604020202020204" pitchFamily="34" charset="0"/>
              <a:buChar char="•"/>
            </a:pPr>
            <a:endParaRPr kumimoji="0" lang="en-GB" sz="1000" b="0" i="0" u="none" strike="noStrike" kern="1200" cap="none" spc="0" normalizeH="0" baseline="0" noProof="0" dirty="0">
              <a:ln>
                <a:noFill/>
              </a:ln>
              <a:solidFill>
                <a:prstClr val="black"/>
              </a:solidFill>
              <a:effectLst/>
              <a:uLnTx/>
              <a:uFillTx/>
              <a:latin typeface="+mn-lt"/>
              <a:ea typeface="+mn-ea"/>
              <a:cs typeface="Aharoni" panose="02010803020104030203" pitchFamily="2" charset="-79"/>
            </a:endParaRPr>
          </a:p>
          <a:p>
            <a:pPr marL="0" indent="0">
              <a:buFont typeface="Arial" panose="020B0604020202020204" pitchFamily="34" charset="0"/>
              <a:buNone/>
            </a:pPr>
            <a:endParaRPr lang="en-US" sz="1000" b="0" i="0" baseline="0" dirty="0">
              <a:latin typeface="+mn-lt"/>
              <a:cs typeface="Aharoni" panose="02010803020104030203" pitchFamily="2" charset="-79"/>
            </a:endParaRPr>
          </a:p>
          <a:p>
            <a:endParaRPr lang="en-US" sz="1000" b="0" kern="1200" baseline="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4</a:t>
            </a:fld>
            <a:endParaRPr lang="en-US"/>
          </a:p>
        </p:txBody>
      </p:sp>
    </p:spTree>
    <p:extLst>
      <p:ext uri="{BB962C8B-B14F-4D97-AF65-F5344CB8AC3E}">
        <p14:creationId xmlns:p14="http://schemas.microsoft.com/office/powerpoint/2010/main" val="1628407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6588" y="1154113"/>
            <a:ext cx="5538787" cy="3116262"/>
          </a:xfrm>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
                <a:srgbClr val="006600"/>
              </a:buClr>
              <a:buSzPct val="200000"/>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The importance of broad based stakeholder engagement and gender equality has been recognized as critical to sustainable development  for over 20 years. It was a key issue in Agenda 21 coming out of RIO and specific conventions and processes including CEDAW and the Beijing platform of action highlight gender equality as a an issues of human rights and justice</a:t>
            </a:r>
          </a:p>
          <a:p>
            <a:pPr marL="171450" marR="0" lvl="1" indent="-171450" algn="l" defTabSz="914400" rtl="0" eaLnBrk="1" fontAlgn="auto" latinLnBrk="0" hangingPunct="1">
              <a:lnSpc>
                <a:spcPct val="100000"/>
              </a:lnSpc>
              <a:spcBef>
                <a:spcPts val="0"/>
              </a:spcBef>
              <a:spcAft>
                <a:spcPts val="0"/>
              </a:spcAft>
              <a:buClr>
                <a:srgbClr val="006600"/>
              </a:buClr>
              <a:buSzPct val="200000"/>
              <a:buFont typeface="Arial" panose="020B0604020202020204" pitchFamily="34" charset="0"/>
              <a:buChar char="•"/>
              <a:tabLst/>
              <a:defRPr/>
            </a:pPr>
            <a:r>
              <a:rPr lang="en-US" sz="1000" b="0" i="0" kern="1200" baseline="0" dirty="0">
                <a:solidFill>
                  <a:schemeClr val="tx1"/>
                </a:solidFill>
                <a:effectLst/>
                <a:latin typeface="+mn-lt"/>
                <a:ea typeface="+mn-ea"/>
                <a:cs typeface="+mn-cs"/>
              </a:rPr>
              <a:t>This is also reflected in the growing body of </a:t>
            </a:r>
            <a:r>
              <a:rPr lang="en-US" sz="1000" kern="1200" dirty="0">
                <a:solidFill>
                  <a:schemeClr val="tx1"/>
                </a:solidFill>
                <a:effectLst/>
                <a:latin typeface="+mn-lt"/>
                <a:ea typeface="+mn-ea"/>
                <a:cs typeface="+mn-cs"/>
              </a:rPr>
              <a:t>commitments made by Parties and stakeholders to the Multilateral Environmental Agreements (MEAs) </a:t>
            </a:r>
          </a:p>
          <a:p>
            <a:pPr marL="628650" marR="0" lvl="2" indent="-171450" algn="l" defTabSz="914400" rtl="0" eaLnBrk="1" fontAlgn="auto" latinLnBrk="0" hangingPunct="1">
              <a:lnSpc>
                <a:spcPct val="100000"/>
              </a:lnSpc>
              <a:spcBef>
                <a:spcPts val="0"/>
              </a:spcBef>
              <a:spcAft>
                <a:spcPts val="0"/>
              </a:spcAft>
              <a:buClr>
                <a:srgbClr val="006600"/>
              </a:buClr>
              <a:buSzPct val="200000"/>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calling for multiple stakeholder participation at multiple levels of international discussions, including NGOs, scientists, business/industry, farmers, workers/trade unions, local authorities, as well as indigenous people, women, and youth and children. </a:t>
            </a:r>
          </a:p>
          <a:p>
            <a:pPr marL="628650" marR="0" lvl="2" indent="-171450" algn="l" defTabSz="914400" rtl="0" eaLnBrk="1" fontAlgn="auto" latinLnBrk="0" hangingPunct="1">
              <a:lnSpc>
                <a:spcPct val="100000"/>
              </a:lnSpc>
              <a:spcBef>
                <a:spcPts val="0"/>
              </a:spcBef>
              <a:spcAft>
                <a:spcPts val="0"/>
              </a:spcAft>
              <a:buClr>
                <a:srgbClr val="006600"/>
              </a:buClr>
              <a:buSzPct val="200000"/>
              <a:buFont typeface="Arial" panose="020B0604020202020204" pitchFamily="34" charset="0"/>
              <a:buChar char="•"/>
              <a:tabLst/>
              <a:defRPr/>
            </a:pPr>
            <a:r>
              <a:rPr lang="en-US" sz="1000" kern="1200" dirty="0">
                <a:solidFill>
                  <a:schemeClr val="tx1"/>
                </a:solidFill>
                <a:effectLst/>
                <a:latin typeface="+mn-lt"/>
                <a:ea typeface="+mn-ea"/>
                <a:cs typeface="+mn-cs"/>
              </a:rPr>
              <a:t>agreeing on measures to mainstream gender in implementation. (e.g. </a:t>
            </a:r>
            <a:r>
              <a:rPr lang="en-US" sz="1000" dirty="0">
                <a:latin typeface="+mn-lt"/>
              </a:rPr>
              <a:t>Paris Agreement - actions should be guided by respect for human rights, gender equality and the empowerment of women in its preamble, in Art.7(5) stressed the importance of following “a country-driven, gender-responsive, participatory and fully transparent approach” for adaptation action)</a:t>
            </a:r>
          </a:p>
          <a:p>
            <a:pPr marL="0" indent="0">
              <a:buFont typeface="Arial" panose="020B0604020202020204" pitchFamily="34" charset="0"/>
              <a:buNone/>
            </a:pPr>
            <a:endParaRPr lang="en-US" sz="1000" kern="1200" dirty="0">
              <a:solidFill>
                <a:schemeClr val="tx1"/>
              </a:solidFill>
              <a:effectLst/>
              <a:latin typeface="+mn-lt"/>
              <a:ea typeface="+mn-ea"/>
              <a:cs typeface="+mn-cs"/>
            </a:endParaRP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a:solidFill>
                  <a:schemeClr val="tx1"/>
                </a:solidFill>
                <a:effectLst/>
                <a:latin typeface="+mn-lt"/>
                <a:ea typeface="+mn-ea"/>
                <a:cs typeface="+mn-cs"/>
              </a:rPr>
              <a:t>This has also been reflected in the 2030 Agenda for Sustainable Development and </a:t>
            </a:r>
            <a:r>
              <a:rPr kumimoji="0" lang="en-US" sz="1000" b="0" i="0" u="none" strike="noStrike" kern="1200" cap="none" spc="0" normalizeH="0" baseline="0" noProof="0" dirty="0">
                <a:ln>
                  <a:noFill/>
                </a:ln>
                <a:solidFill>
                  <a:prstClr val="black"/>
                </a:solidFill>
                <a:effectLst/>
                <a:uLnTx/>
                <a:uFillTx/>
                <a:latin typeface="+mn-lt"/>
                <a:ea typeface="+mn-ea"/>
                <a:cs typeface="+mn-cs"/>
              </a:rPr>
              <a:t>the Paris Agreement </a:t>
            </a:r>
            <a:r>
              <a:rPr lang="en-US" sz="1000" kern="1200" dirty="0">
                <a:solidFill>
                  <a:schemeClr val="tx1"/>
                </a:solidFill>
                <a:effectLst/>
                <a:latin typeface="+mn-lt"/>
                <a:ea typeface="+mn-ea"/>
                <a:cs typeface="+mn-cs"/>
              </a:rPr>
              <a:t>that both</a:t>
            </a:r>
            <a:r>
              <a:rPr kumimoji="0" lang="en-US" sz="1000" b="0" i="0" u="none" strike="noStrike" kern="1200" cap="none" spc="0" normalizeH="0" baseline="0" noProof="0" dirty="0">
                <a:ln>
                  <a:noFill/>
                </a:ln>
                <a:solidFill>
                  <a:prstClr val="black"/>
                </a:solidFill>
                <a:effectLst/>
                <a:uLnTx/>
                <a:uFillTx/>
                <a:latin typeface="+mn-lt"/>
                <a:ea typeface="+mn-ea"/>
                <a:cs typeface="+mn-cs"/>
              </a:rPr>
              <a:t> </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refer to “intensive engagement” of civil society and other stakeholders in the implementation of the goals and targets.</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Recognize </a:t>
            </a:r>
            <a:r>
              <a:rPr lang="en-US" sz="1000" kern="1200" dirty="0">
                <a:solidFill>
                  <a:schemeClr val="tx1"/>
                </a:solidFill>
                <a:effectLst/>
                <a:latin typeface="+mn-lt"/>
                <a:ea typeface="+mn-ea"/>
                <a:cs typeface="+mn-cs"/>
              </a:rPr>
              <a:t>gender equality and women’s empowerment as a core sustainable development goal in itself and as a catalyst for reaching all other goals and objectives. It underscores that women, who form the majority of the world’s poorest people, are often disproportionally affected by climate change and environmental degradation as a result of persisting gender norms and discriminations that deny many women equal rights, access to resources, participation or decision-making. This in turn affect their ability to effectively contribute to, and equally benefit from, investments in the environment and development. MEAs</a:t>
            </a:r>
            <a:r>
              <a:rPr lang="en-US" sz="1000" kern="1200" baseline="0" dirty="0">
                <a:solidFill>
                  <a:schemeClr val="tx1"/>
                </a:solidFill>
                <a:effectLst/>
                <a:latin typeface="+mn-lt"/>
                <a:ea typeface="+mn-ea"/>
                <a:cs typeface="+mn-cs"/>
              </a:rPr>
              <a:t> and SDG both </a:t>
            </a:r>
            <a:r>
              <a:rPr lang="en-US" sz="1000" kern="1200" dirty="0">
                <a:solidFill>
                  <a:schemeClr val="tx1"/>
                </a:solidFill>
                <a:effectLst/>
                <a:latin typeface="+mn-lt"/>
                <a:ea typeface="+mn-ea"/>
                <a:cs typeface="+mn-cs"/>
              </a:rPr>
              <a:t>also recognize that while women face unique and sometimes disproportionate burdens as a result of environmental change, they are not merely victims. To the contrary, women are also agents of change with important perspectives, knowledge, concerns and ideas for change, which can inform and improve environmental solutions and results. </a:t>
            </a:r>
            <a:endParaRPr lang="en-GB" sz="1000" b="1" dirty="0">
              <a:latin typeface="+mn-lt"/>
              <a:cs typeface="Aharoni" panose="02010803020104030203" pitchFamily="2" charset="-79"/>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prstClr val="black"/>
              </a:solidFill>
              <a:effectLst/>
              <a:uLnTx/>
              <a:uFillTx/>
              <a:latin typeface="+mn-lt"/>
              <a:ea typeface="+mn-ea"/>
              <a:cs typeface="+mn-cs"/>
            </a:endParaRP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The rationale for multi-stakeholder engagement and gender mainstreaming was identified as a key priority in GEF 2020 including the private sector, Indigenous Peoples, civil society and academia.</a:t>
            </a:r>
            <a:endParaRPr lang="en-GB" sz="1000" b="0" dirty="0">
              <a:latin typeface="+mn-lt"/>
              <a:cs typeface="Aharoni" panose="02010803020104030203" pitchFamily="2" charset="-79"/>
            </a:endParaRPr>
          </a:p>
          <a:p>
            <a:pPr marL="0" indent="0">
              <a:buFont typeface="Arial" panose="020B0604020202020204" pitchFamily="34" charset="0"/>
              <a:buNone/>
            </a:pPr>
            <a:endParaRPr lang="en-GB" sz="1000" b="0" dirty="0">
              <a:latin typeface="+mn-lt"/>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5</a:t>
            </a:fld>
            <a:endParaRPr lang="en-US" dirty="0"/>
          </a:p>
        </p:txBody>
      </p:sp>
    </p:spTree>
    <p:extLst>
      <p:ext uri="{BB962C8B-B14F-4D97-AF65-F5344CB8AC3E}">
        <p14:creationId xmlns:p14="http://schemas.microsoft.com/office/powerpoint/2010/main" val="2853512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6588" y="1154113"/>
            <a:ext cx="5538787" cy="3116262"/>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Times New Roman" pitchFamily="18" charset="0"/>
              </a:rPr>
              <a:t>The GEF’s policy on Public Involvement  was adopted by Council in 1996. </a:t>
            </a:r>
            <a:r>
              <a:rPr kumimoji="0" lang="en-US" sz="1200" b="0" i="0" u="none" strike="noStrike" kern="1200" cap="none" spc="0" normalizeH="0" baseline="0" noProof="0" dirty="0">
                <a:ln>
                  <a:noFill/>
                </a:ln>
                <a:solidFill>
                  <a:prstClr val="black"/>
                </a:solidFill>
                <a:effectLst/>
                <a:uLnTx/>
                <a:uFillTx/>
                <a:latin typeface="+mn-lt"/>
                <a:ea typeface="+mn-ea"/>
                <a:cs typeface="+mn-cs"/>
              </a:rPr>
              <a:t>It’s based on paragraph 5 of the GEF Instrument which  provides that all GEF-financed projects “will provide for full disclosure of non-confidential information, and consultation with, and participation as appropriate of, major groups and local communities throughout the project cycle.”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 policy includes five principles: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By improving project performance and sharing accountability for project outcomes, public involvement contributes to the environmental and financial sustainability of projects. In addition, to be socially sustainable, projects should, as appropriate, address the social, cultural, and economic needs of people affected by GEF-financed projects.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Responsibility for assuring public involvement rests within the country, normally with the government, project executing agency or agencies, with the support of GEF Partner Agencies. Governments should ensure that all GEF-financed projects are country-driven and based on national priorities for sustainable development. GEF Partner Agencies will assist and collaborate with recipient governments and project executing agencies, as appropriate, in developing projects that make use of, and promote public involvement throughout the project cycle.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Public involvement activities should be designed and implemented in a flexible manner, adapting and responding to recipient countries' national and local conditions and to project requirements. There will also be diversity in approaches to design of public involvement activities that respond to in-country conditions, such as the cultural, political, and project-specific factors influencing project development and implementation.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To be effective, public involvement activities should be broad-based and sustainable. GEF Partner Agencies will work with governments and project executing agencies to ensure that public involvement activities are designed in a manner that is representative of a broad range of stakeholder groups and effectively carried out over the long-term.</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Public involvement activities will be carried out in a transparent and open manner. All GEF financed projects should have full documentation of public involvement</a:t>
            </a:r>
            <a:r>
              <a:rPr kumimoji="0" lang="en-US" sz="12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In 2014, the GEF formulated the Guidelines for the Implementation of the Public Involvement Policy. These guidelines provide tools and mechanisms that support the implementation of the principles of the PIP, at different stages of the GEF Project Cycle.  Thus, the Guidelines provide steps for the appropriate dissemination of information about GEF programs and projects; the process of consultations for setting of programming priorities; actions to conduct consultations on project and program design and implementation; and the opportunities for participation in the monitoring, reporting and evaluation functions of the GEF. They also explain the conflict resolution and grievance function of the GEF.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indent="0">
              <a:buFont typeface="Arial" panose="020B0604020202020204" pitchFamily="34" charset="0"/>
              <a:buNone/>
              <a:defRPr/>
            </a:pPr>
            <a:endParaRPr lang="en-US" sz="120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6</a:t>
            </a:fld>
            <a:endParaRPr lang="en-US" dirty="0"/>
          </a:p>
        </p:txBody>
      </p:sp>
    </p:spTree>
    <p:extLst>
      <p:ext uri="{BB962C8B-B14F-4D97-AF65-F5344CB8AC3E}">
        <p14:creationId xmlns:p14="http://schemas.microsoft.com/office/powerpoint/2010/main" val="2905439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mn-lt"/>
                <a:cs typeface="Times New Roman" pitchFamily="18" charset="0"/>
              </a:rPr>
              <a:t>GEF’s policy on gender was adopted by council in 2012.</a:t>
            </a:r>
            <a:r>
              <a:rPr lang="en-US" sz="1000" baseline="0" dirty="0">
                <a:latin typeface="+mn-lt"/>
                <a:cs typeface="Times New Roman" pitchFamily="18" charset="0"/>
              </a:rPr>
              <a:t> </a:t>
            </a:r>
            <a:r>
              <a:rPr lang="en-US" sz="1000" dirty="0">
                <a:latin typeface="+mn-lt"/>
                <a:cs typeface="Times New Roman" pitchFamily="18" charset="0"/>
              </a:rPr>
              <a:t>It provide the basic pillars of GEF’s gender mainstreaming commitments , and outlines specific institutional and project level requirements. </a:t>
            </a:r>
          </a:p>
          <a:p>
            <a:endParaRPr lang="en-US" sz="1000" dirty="0">
              <a:latin typeface="+mn-lt"/>
              <a:cs typeface="Times New Roman" pitchFamily="18" charset="0"/>
            </a:endParaRPr>
          </a:p>
          <a:p>
            <a:r>
              <a:rPr lang="en-US" sz="1000" u="sng" dirty="0">
                <a:latin typeface="+mn-lt"/>
                <a:cs typeface="Times New Roman" pitchFamily="18" charset="0"/>
              </a:rPr>
              <a:t>(a) Institutional capacity and institutional framework </a:t>
            </a:r>
            <a:r>
              <a:rPr lang="en-US" sz="1000" dirty="0">
                <a:latin typeface="+mn-lt"/>
                <a:cs typeface="Times New Roman" pitchFamily="18" charset="0"/>
              </a:rPr>
              <a:t>for gender mainstreaming: e.g. having a focal point on gender and/or policies that requires the Agency to design and implement projects in such a way that both women and men </a:t>
            </a:r>
          </a:p>
          <a:p>
            <a:pPr marL="635411" lvl="1" indent="-342850">
              <a:buClr>
                <a:schemeClr val="accent2">
                  <a:lumMod val="50000"/>
                </a:schemeClr>
              </a:buClr>
              <a:buFont typeface="Arial" panose="020B0604020202020204" pitchFamily="34" charset="0"/>
              <a:buChar char="•"/>
            </a:pPr>
            <a:r>
              <a:rPr lang="en-US" sz="1000" dirty="0">
                <a:latin typeface="+mn-lt"/>
                <a:cs typeface="Times New Roman" pitchFamily="18" charset="0"/>
              </a:rPr>
              <a:t>receive culturally compatible social and economic benefits; </a:t>
            </a:r>
          </a:p>
          <a:p>
            <a:pPr marL="635411" lvl="1" indent="-342850">
              <a:buClr>
                <a:schemeClr val="accent2">
                  <a:lumMod val="50000"/>
                </a:schemeClr>
              </a:buClr>
              <a:buFont typeface="Arial" panose="020B0604020202020204" pitchFamily="34" charset="0"/>
              <a:buChar char="•"/>
            </a:pPr>
            <a:r>
              <a:rPr lang="en-US" sz="1000" dirty="0">
                <a:latin typeface="+mn-lt"/>
                <a:cs typeface="Times New Roman" pitchFamily="18" charset="0"/>
              </a:rPr>
              <a:t>do not suffer adverse effects; and that </a:t>
            </a:r>
          </a:p>
          <a:p>
            <a:pPr marL="635411" lvl="1" indent="-342850">
              <a:buClr>
                <a:schemeClr val="accent2">
                  <a:lumMod val="50000"/>
                </a:schemeClr>
              </a:buClr>
              <a:buFont typeface="Arial" panose="020B0604020202020204" pitchFamily="34" charset="0"/>
              <a:buChar char="•"/>
            </a:pPr>
            <a:r>
              <a:rPr lang="en-US" sz="1000" dirty="0">
                <a:latin typeface="+mn-lt"/>
                <a:cs typeface="Times New Roman" pitchFamily="18" charset="0"/>
              </a:rPr>
              <a:t>fosters full respect for their dignity and human rights;</a:t>
            </a:r>
          </a:p>
          <a:p>
            <a:r>
              <a:rPr lang="en-US" sz="1000" dirty="0">
                <a:latin typeface="+mn-lt"/>
                <a:cs typeface="Times New Roman" pitchFamily="18" charset="0"/>
              </a:rPr>
              <a:t>(b) Gender responsive project cycle processes:  incorporating socio-economic and gender aspects, including systems for monitoring and evaluating progress on gender mainstreaming.</a:t>
            </a:r>
          </a:p>
          <a:p>
            <a:endParaRPr lang="en-US" sz="1000" dirty="0">
              <a:latin typeface="+mn-lt"/>
            </a:endParaRPr>
          </a:p>
          <a:p>
            <a:r>
              <a:rPr lang="en-US" sz="1000" dirty="0">
                <a:latin typeface="+mn-lt"/>
              </a:rPr>
              <a:t>The policy also</a:t>
            </a:r>
            <a:r>
              <a:rPr lang="en-US" sz="1000" baseline="0" dirty="0">
                <a:latin typeface="+mn-lt"/>
              </a:rPr>
              <a:t> implies a set of specific p</a:t>
            </a:r>
            <a:r>
              <a:rPr lang="en-US" sz="1000" dirty="0">
                <a:latin typeface="+mn-lt"/>
              </a:rPr>
              <a:t>roject level standards</a:t>
            </a:r>
            <a:r>
              <a:rPr lang="en-US" sz="1000" baseline="0" dirty="0">
                <a:latin typeface="+mn-lt"/>
              </a:rPr>
              <a:t> including;</a:t>
            </a:r>
          </a:p>
          <a:p>
            <a:pPr marL="171450" indent="-171450">
              <a:lnSpc>
                <a:spcPct val="100000"/>
              </a:lnSpc>
              <a:spcBef>
                <a:spcPts val="0"/>
              </a:spcBef>
              <a:spcAft>
                <a:spcPts val="0"/>
              </a:spcAft>
              <a:buClr>
                <a:srgbClr val="BD582C">
                  <a:lumMod val="50000"/>
                </a:srgbClr>
              </a:buClr>
              <a:buSzPct val="120000"/>
              <a:buFont typeface="Arial" panose="020B0604020202020204" pitchFamily="34" charset="0"/>
              <a:buChar char="•"/>
            </a:pPr>
            <a:r>
              <a:rPr lang="en-US" sz="1000" dirty="0">
                <a:latin typeface="+mn-lt"/>
                <a:cs typeface="Aharoni" panose="02010803020104030203" pitchFamily="2" charset="-79"/>
              </a:rPr>
              <a:t>Social assessment, including </a:t>
            </a:r>
            <a:r>
              <a:rPr lang="en-US" sz="1000" u="sng" dirty="0">
                <a:latin typeface="+mn-lt"/>
                <a:cs typeface="Aharoni" panose="02010803020104030203" pitchFamily="2" charset="-79"/>
              </a:rPr>
              <a:t>gender analysis</a:t>
            </a:r>
            <a:r>
              <a:rPr lang="en-US" sz="1000" dirty="0">
                <a:latin typeface="+mn-lt"/>
                <a:cs typeface="Aharoni" panose="02010803020104030203" pitchFamily="2" charset="-79"/>
              </a:rPr>
              <a:t>, to assess the potential roles, benefits, impacts and risks for women and men;</a:t>
            </a:r>
          </a:p>
          <a:p>
            <a:pPr marL="171450" indent="-171450">
              <a:lnSpc>
                <a:spcPct val="100000"/>
              </a:lnSpc>
              <a:spcBef>
                <a:spcPts val="0"/>
              </a:spcBef>
              <a:spcAft>
                <a:spcPts val="0"/>
              </a:spcAft>
              <a:buClr>
                <a:srgbClr val="BD582C">
                  <a:lumMod val="50000"/>
                </a:srgbClr>
              </a:buClr>
              <a:buSzPct val="120000"/>
              <a:buFont typeface="Arial" panose="020B0604020202020204" pitchFamily="34" charset="0"/>
              <a:buChar char="•"/>
            </a:pPr>
            <a:r>
              <a:rPr lang="en-US" sz="1000" dirty="0">
                <a:latin typeface="+mn-lt"/>
                <a:cs typeface="Aharoni" panose="02010803020104030203" pitchFamily="2" charset="-79"/>
              </a:rPr>
              <a:t>Integration of </a:t>
            </a:r>
            <a:r>
              <a:rPr lang="en-US" sz="1000" u="sng" dirty="0">
                <a:latin typeface="+mn-lt"/>
                <a:cs typeface="Aharoni" panose="02010803020104030203" pitchFamily="2" charset="-79"/>
              </a:rPr>
              <a:t>specific measures </a:t>
            </a:r>
            <a:r>
              <a:rPr lang="en-US" sz="1000" dirty="0">
                <a:latin typeface="+mn-lt"/>
                <a:cs typeface="Aharoni" panose="02010803020104030203" pitchFamily="2" charset="-79"/>
              </a:rPr>
              <a:t>to minimize or mitigate adverse gender impacts;</a:t>
            </a:r>
          </a:p>
          <a:p>
            <a:pPr marL="171450" indent="-171450">
              <a:lnSpc>
                <a:spcPct val="100000"/>
              </a:lnSpc>
              <a:spcBef>
                <a:spcPts val="0"/>
              </a:spcBef>
              <a:spcAft>
                <a:spcPts val="0"/>
              </a:spcAft>
              <a:buClr>
                <a:srgbClr val="BD582C">
                  <a:lumMod val="50000"/>
                </a:srgbClr>
              </a:buClr>
              <a:buSzPct val="120000"/>
              <a:buFont typeface="Arial" panose="020B0604020202020204" pitchFamily="34" charset="0"/>
              <a:buChar char="•"/>
            </a:pPr>
            <a:r>
              <a:rPr lang="en-US" sz="1000" dirty="0">
                <a:latin typeface="+mn-lt"/>
                <a:cs typeface="Aharoni" panose="02010803020104030203" pitchFamily="2" charset="-79"/>
              </a:rPr>
              <a:t>Integration of </a:t>
            </a:r>
            <a:r>
              <a:rPr lang="en-US" sz="1000" u="sng" dirty="0">
                <a:latin typeface="+mn-lt"/>
                <a:cs typeface="Aharoni" panose="02010803020104030203" pitchFamily="2" charset="-79"/>
              </a:rPr>
              <a:t>gender sensitive activities</a:t>
            </a:r>
            <a:r>
              <a:rPr lang="en-US" sz="1000" dirty="0">
                <a:latin typeface="+mn-lt"/>
                <a:cs typeface="Aharoni" panose="02010803020104030203" pitchFamily="2" charset="-79"/>
              </a:rPr>
              <a:t>;</a:t>
            </a:r>
          </a:p>
          <a:p>
            <a:pPr marL="171450" indent="-171450">
              <a:lnSpc>
                <a:spcPct val="100000"/>
              </a:lnSpc>
              <a:spcBef>
                <a:spcPts val="0"/>
              </a:spcBef>
              <a:spcAft>
                <a:spcPts val="0"/>
              </a:spcAft>
              <a:buClr>
                <a:srgbClr val="BD582C">
                  <a:lumMod val="50000"/>
                </a:srgbClr>
              </a:buClr>
              <a:buSzPct val="120000"/>
              <a:buFont typeface="Arial" panose="020B0604020202020204" pitchFamily="34" charset="0"/>
              <a:buChar char="•"/>
            </a:pPr>
            <a:r>
              <a:rPr lang="en-US" sz="1000" dirty="0">
                <a:latin typeface="+mn-lt"/>
                <a:cs typeface="Aharoni" panose="02010803020104030203" pitchFamily="2" charset="-79"/>
              </a:rPr>
              <a:t>Gender responsive </a:t>
            </a:r>
            <a:r>
              <a:rPr lang="en-US" sz="1000" u="sng" dirty="0">
                <a:latin typeface="+mn-lt"/>
                <a:cs typeface="Aharoni" panose="02010803020104030203" pitchFamily="2" charset="-79"/>
              </a:rPr>
              <a:t>results -based framework </a:t>
            </a:r>
            <a:r>
              <a:rPr lang="en-US" sz="1000" dirty="0">
                <a:latin typeface="+mn-lt"/>
                <a:cs typeface="Aharoni" panose="02010803020104030203" pitchFamily="2" charset="-79"/>
              </a:rPr>
              <a:t>(outputs, outcome and goals), including the use of project level gender disaggregated indicators;</a:t>
            </a:r>
          </a:p>
          <a:p>
            <a:pPr marL="171450" indent="-171450">
              <a:lnSpc>
                <a:spcPct val="100000"/>
              </a:lnSpc>
              <a:spcBef>
                <a:spcPts val="0"/>
              </a:spcBef>
              <a:spcAft>
                <a:spcPts val="0"/>
              </a:spcAft>
              <a:buClr>
                <a:srgbClr val="BD582C">
                  <a:lumMod val="50000"/>
                </a:srgbClr>
              </a:buClr>
              <a:buSzPct val="120000"/>
              <a:buFont typeface="Arial" panose="020B0604020202020204" pitchFamily="34" charset="0"/>
              <a:buChar char="•"/>
            </a:pPr>
            <a:r>
              <a:rPr lang="en-US" sz="1000" dirty="0">
                <a:latin typeface="+mn-lt"/>
                <a:cs typeface="Aharoni" panose="02010803020104030203" pitchFamily="2" charset="-79"/>
              </a:rPr>
              <a:t>Inclusion of </a:t>
            </a:r>
            <a:r>
              <a:rPr lang="en-US" sz="1000" u="sng" dirty="0">
                <a:latin typeface="+mn-lt"/>
                <a:cs typeface="Aharoni" panose="02010803020104030203" pitchFamily="2" charset="-79"/>
              </a:rPr>
              <a:t>gender and social experts</a:t>
            </a:r>
            <a:r>
              <a:rPr lang="en-US" sz="1000" dirty="0">
                <a:solidFill>
                  <a:srgbClr val="BD582C">
                    <a:lumMod val="50000"/>
                  </a:srgbClr>
                </a:solidFill>
                <a:latin typeface="+mn-lt"/>
                <a:cs typeface="Aharoni" panose="02010803020104030203" pitchFamily="2" charset="-79"/>
              </a:rPr>
              <a:t>. </a:t>
            </a:r>
          </a:p>
          <a:p>
            <a:endParaRPr lang="en-US" dirty="0"/>
          </a:p>
        </p:txBody>
      </p:sp>
      <p:sp>
        <p:nvSpPr>
          <p:cNvPr id="4" name="Slide Number Placeholder 3"/>
          <p:cNvSpPr>
            <a:spLocks noGrp="1"/>
          </p:cNvSpPr>
          <p:nvPr>
            <p:ph type="sldNum" sz="quarter" idx="10"/>
          </p:nvPr>
        </p:nvSpPr>
        <p:spPr/>
        <p:txBody>
          <a:bodyPr/>
          <a:lstStyle/>
          <a:p>
            <a:fld id="{B7CF3E40-8558-4071-8913-B0651FCB35BA}" type="slidenum">
              <a:rPr lang="en-US" smtClean="0"/>
              <a:t>7</a:t>
            </a:fld>
            <a:endParaRPr lang="en-US"/>
          </a:p>
        </p:txBody>
      </p:sp>
    </p:spTree>
    <p:extLst>
      <p:ext uri="{BB962C8B-B14F-4D97-AF65-F5344CB8AC3E}">
        <p14:creationId xmlns:p14="http://schemas.microsoft.com/office/powerpoint/2010/main" val="267909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6588" y="1154113"/>
            <a:ext cx="5538787" cy="3116262"/>
          </a:xfrm>
        </p:spPr>
      </p:sp>
      <p:sp>
        <p:nvSpPr>
          <p:cNvPr id="3" name="Notes Placeholder 2"/>
          <p:cNvSpPr>
            <a:spLocks noGrp="1"/>
          </p:cNvSpPr>
          <p:nvPr>
            <p:ph type="body" idx="1"/>
          </p:nvPr>
        </p:nvSpPr>
        <p:spPr/>
        <p:txBody>
          <a:bodyPr/>
          <a:lstStyle/>
          <a:p>
            <a:pPr defTabSz="923594">
              <a:spcBef>
                <a:spcPts val="0"/>
              </a:spcBef>
              <a:spcAft>
                <a:spcPts val="0"/>
              </a:spcAft>
              <a:defRPr/>
            </a:pPr>
            <a:r>
              <a:rPr lang="en-US" sz="1100" baseline="0" dirty="0"/>
              <a:t>GEF together with many  of its agencies developed the gender Equality Action Plan,</a:t>
            </a:r>
            <a:r>
              <a:rPr lang="en-US" sz="1100" dirty="0"/>
              <a:t> </a:t>
            </a:r>
            <a:r>
              <a:rPr lang="en-US" sz="1100" baseline="0" dirty="0"/>
              <a:t>2014,</a:t>
            </a:r>
            <a:r>
              <a:rPr lang="en-US" sz="1100" dirty="0"/>
              <a:t> which outlines a set of specific and agreed actions and priority areas.</a:t>
            </a:r>
          </a:p>
          <a:p>
            <a:pPr defTabSz="923594">
              <a:spcBef>
                <a:spcPts val="0"/>
              </a:spcBef>
              <a:spcAft>
                <a:spcPts val="0"/>
              </a:spcAft>
              <a:defRPr/>
            </a:pPr>
            <a:r>
              <a:rPr lang="en-US" sz="1100" dirty="0"/>
              <a:t>It</a:t>
            </a:r>
            <a:r>
              <a:rPr lang="en-US" sz="1100" baseline="0" dirty="0"/>
              <a:t> builds on </a:t>
            </a:r>
            <a:r>
              <a:rPr lang="en-US" sz="1100" dirty="0"/>
              <a:t>the existing and planned gender strategies and plans of the GEF Agencies and is organized around a set of  mutually reinforcing components (entry points) and</a:t>
            </a:r>
            <a:r>
              <a:rPr lang="en-US" sz="1100" baseline="0" dirty="0"/>
              <a:t> </a:t>
            </a:r>
            <a:r>
              <a:rPr lang="en-US" sz="1100" dirty="0"/>
              <a:t>commits the GEF SEC to </a:t>
            </a:r>
          </a:p>
          <a:p>
            <a:pPr marL="340690" marR="0" lvl="1" indent="-34069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sz="1100" b="1" u="sng" dirty="0"/>
              <a:t>Capacity Development</a:t>
            </a:r>
            <a:r>
              <a:rPr lang="en-US" sz="1100" dirty="0"/>
              <a:t>: Strengthen capacity at GEFSEC  and country counterparts</a:t>
            </a:r>
          </a:p>
          <a:p>
            <a:pPr marL="340690" lvl="1" indent="-340690">
              <a:spcBef>
                <a:spcPts val="0"/>
              </a:spcBef>
              <a:spcAft>
                <a:spcPts val="0"/>
              </a:spcAft>
              <a:buFont typeface="Arial" panose="020B0604020202020204" pitchFamily="34" charset="0"/>
              <a:buAutoNum type="arabicPeriod"/>
            </a:pPr>
            <a:r>
              <a:rPr lang="en-US" sz="1100" b="1" u="sng" dirty="0"/>
              <a:t>Project Cycle</a:t>
            </a:r>
            <a:r>
              <a:rPr lang="en-US" sz="1100" dirty="0"/>
              <a:t>:</a:t>
            </a:r>
            <a:r>
              <a:rPr lang="en-US" sz="1100" b="1" dirty="0"/>
              <a:t> </a:t>
            </a:r>
            <a:r>
              <a:rPr lang="en-US" sz="1100" dirty="0"/>
              <a:t>Strengthen gender equality and women empowerment responsiveness in GEF project cycle management processes and procedures, including improving templates, development of guidelines/checklist for gender mainstreaming;</a:t>
            </a:r>
          </a:p>
          <a:p>
            <a:pPr marL="340690" lvl="1" indent="-340690">
              <a:spcBef>
                <a:spcPts val="0"/>
              </a:spcBef>
              <a:spcAft>
                <a:spcPts val="0"/>
              </a:spcAft>
              <a:buFont typeface="Arial" panose="020B0604020202020204" pitchFamily="34" charset="0"/>
              <a:buAutoNum type="arabicPeriod"/>
            </a:pPr>
            <a:r>
              <a:rPr lang="en-US" sz="1100" b="1" u="sng" dirty="0"/>
              <a:t>Policy and Programs</a:t>
            </a:r>
            <a:r>
              <a:rPr lang="en-US" sz="1100" dirty="0"/>
              <a:t>: Mainstream gender considerations in key GEF policies, programs and support gender responsive projects, based on country demand and GEF 6 Strategy; </a:t>
            </a:r>
          </a:p>
          <a:p>
            <a:pPr marL="340690" lvl="1" indent="-340690">
              <a:spcBef>
                <a:spcPts val="0"/>
              </a:spcBef>
              <a:spcAft>
                <a:spcPts val="0"/>
              </a:spcAft>
              <a:buFont typeface="Arial" panose="020B0604020202020204" pitchFamily="34" charset="0"/>
              <a:buAutoNum type="arabicPeriod"/>
            </a:pPr>
            <a:r>
              <a:rPr lang="en-US" sz="1100" b="1" u="sng" dirty="0"/>
              <a:t>Knowledge/Learning</a:t>
            </a:r>
            <a:r>
              <a:rPr lang="en-US" sz="1100" dirty="0"/>
              <a:t>: Enhance knowledge on gender equality and women’s empowerment related to the GEF strategy and project portfolio, including a GEF webpage on gender to facilitate knowledge exchange and communication</a:t>
            </a:r>
          </a:p>
          <a:p>
            <a:pPr marL="340690" lvl="1" indent="-340690">
              <a:spcBef>
                <a:spcPts val="0"/>
              </a:spcBef>
              <a:spcAft>
                <a:spcPts val="0"/>
              </a:spcAft>
              <a:buFont typeface="Arial" panose="020B0604020202020204" pitchFamily="34" charset="0"/>
              <a:buAutoNum type="arabicPeriod"/>
            </a:pPr>
            <a:r>
              <a:rPr lang="en-US" sz="1100" b="1" u="sng" dirty="0"/>
              <a:t>RBM</a:t>
            </a:r>
            <a:r>
              <a:rPr lang="en-US" sz="1100" dirty="0"/>
              <a:t>:</a:t>
            </a:r>
            <a:r>
              <a:rPr lang="en-US" sz="1100" b="1" dirty="0"/>
              <a:t> </a:t>
            </a:r>
            <a:r>
              <a:rPr lang="en-US" sz="1100" dirty="0"/>
              <a:t>Ensure GEF-wide accountability for gender mainstreaming by strengthening corporate and focal area level indicators to help track progress on gender mainstreaming</a:t>
            </a:r>
          </a:p>
          <a:p>
            <a:pPr marL="0" lvl="1" defTabSz="908513">
              <a:spcBef>
                <a:spcPts val="0"/>
              </a:spcBef>
              <a:spcAft>
                <a:spcPts val="0"/>
              </a:spcAft>
              <a:defRPr/>
            </a:pPr>
            <a:endParaRPr lang="en-US" sz="1100" dirty="0"/>
          </a:p>
          <a:p>
            <a:pPr marL="0" lvl="1" defTabSz="908513">
              <a:spcBef>
                <a:spcPts val="0"/>
              </a:spcBef>
              <a:spcAft>
                <a:spcPts val="0"/>
              </a:spcAft>
              <a:defRPr/>
            </a:pPr>
            <a:r>
              <a:rPr lang="en-US" sz="1100" dirty="0"/>
              <a:t>Commitment to work in partnership – GEF Gender partnership</a:t>
            </a:r>
            <a:endParaRPr lang="en-US" sz="1050" i="1" dirty="0">
              <a:latin typeface="+mn-lt"/>
              <a:cs typeface="Aharoni" panose="02010803020104030203" pitchFamily="2" charset="-79"/>
            </a:endParaRPr>
          </a:p>
          <a:p>
            <a:pPr marL="628650" marR="0" lvl="1" indent="-171450" algn="l" defTabSz="914400" rtl="0" eaLnBrk="1" fontAlgn="auto" latinLnBrk="0" hangingPunct="1">
              <a:lnSpc>
                <a:spcPct val="100000"/>
              </a:lnSpc>
              <a:spcBef>
                <a:spcPts val="0"/>
              </a:spcBef>
              <a:spcAft>
                <a:spcPts val="0"/>
              </a:spcAft>
              <a:buClr>
                <a:srgbClr val="006600"/>
              </a:buClr>
              <a:buSzTx/>
              <a:buFont typeface="Arial" panose="020B0604020202020204" pitchFamily="34" charset="0"/>
              <a:buChar char="•"/>
              <a:tabLst/>
              <a:defRPr/>
            </a:pPr>
            <a:r>
              <a:rPr lang="en-US" sz="1050" i="1" dirty="0">
                <a:latin typeface="+mn-lt"/>
                <a:cs typeface="Aharoni" panose="02010803020104030203" pitchFamily="2" charset="-79"/>
              </a:rPr>
              <a:t>Growing</a:t>
            </a:r>
            <a:r>
              <a:rPr lang="en-US" sz="1050" i="1" baseline="0" dirty="0">
                <a:latin typeface="+mn-lt"/>
                <a:cs typeface="Aharoni" panose="02010803020104030203" pitchFamily="2" charset="-79"/>
              </a:rPr>
              <a:t> </a:t>
            </a:r>
            <a:r>
              <a:rPr lang="en-US" sz="1050" i="1" dirty="0">
                <a:latin typeface="+mn-lt"/>
                <a:cs typeface="Aharoni" panose="02010803020104030203" pitchFamily="2" charset="-79"/>
              </a:rPr>
              <a:t>elevation of gender in key environmental conventions</a:t>
            </a:r>
            <a:r>
              <a:rPr lang="en-US" sz="1050" i="1" baseline="0" dirty="0">
                <a:latin typeface="+mn-lt"/>
                <a:cs typeface="Aharoni" panose="02010803020104030203" pitchFamily="2" charset="-79"/>
              </a:rPr>
              <a:t>, as well as growing body of knowledge and evidence </a:t>
            </a:r>
          </a:p>
          <a:p>
            <a:pPr marL="628650" marR="0" lvl="1" indent="-171450" algn="l" defTabSz="914400" rtl="0" eaLnBrk="1" fontAlgn="auto" latinLnBrk="0" hangingPunct="1">
              <a:lnSpc>
                <a:spcPct val="100000"/>
              </a:lnSpc>
              <a:spcBef>
                <a:spcPts val="0"/>
              </a:spcBef>
              <a:spcAft>
                <a:spcPts val="0"/>
              </a:spcAft>
              <a:buClr>
                <a:srgbClr val="006600"/>
              </a:buClr>
              <a:buSzTx/>
              <a:buFont typeface="Arial" panose="020B0604020202020204" pitchFamily="34" charset="0"/>
              <a:buChar char="•"/>
              <a:tabLst/>
              <a:defRPr/>
            </a:pPr>
            <a:r>
              <a:rPr lang="en-US" sz="1050" i="1" dirty="0">
                <a:latin typeface="+mn-lt"/>
                <a:cs typeface="Aharoni" panose="02010803020104030203" pitchFamily="2" charset="-79"/>
              </a:rPr>
              <a:t>GEF gender partnership – a community of practice driven by similar goals (comprising cutting</a:t>
            </a:r>
            <a:r>
              <a:rPr lang="en-US" sz="1050" i="1" baseline="0" dirty="0">
                <a:latin typeface="+mn-lt"/>
                <a:cs typeface="Aharoni" panose="02010803020104030203" pitchFamily="2" charset="-79"/>
              </a:rPr>
              <a:t> edge expertise on gender across a broad range of organizations working on the environmental and development sphere)</a:t>
            </a:r>
          </a:p>
          <a:p>
            <a:pPr marL="628650" marR="0" lvl="1" indent="-171450" algn="l" defTabSz="914400" rtl="0" eaLnBrk="1" fontAlgn="auto" latinLnBrk="0" hangingPunct="1">
              <a:lnSpc>
                <a:spcPct val="100000"/>
              </a:lnSpc>
              <a:spcBef>
                <a:spcPts val="0"/>
              </a:spcBef>
              <a:spcAft>
                <a:spcPts val="0"/>
              </a:spcAft>
              <a:buClr>
                <a:srgbClr val="006600"/>
              </a:buClr>
              <a:buSzTx/>
              <a:buFont typeface="Arial" panose="020B0604020202020204" pitchFamily="34" charset="0"/>
              <a:buChar char="•"/>
              <a:tabLst/>
              <a:defRPr/>
            </a:pPr>
            <a:r>
              <a:rPr lang="en-US" sz="1050" i="1" dirty="0">
                <a:latin typeface="+mn-lt"/>
                <a:cs typeface="Aharoni" panose="02010803020104030203" pitchFamily="2" charset="-79"/>
              </a:rPr>
              <a:t>Update</a:t>
            </a:r>
            <a:r>
              <a:rPr lang="en-US" sz="1050" i="1" baseline="0" dirty="0">
                <a:latin typeface="+mn-lt"/>
                <a:cs typeface="Aharoni" panose="02010803020104030203" pitchFamily="2" charset="-79"/>
              </a:rPr>
              <a:t> GEF’s Policy on gender, guidelines and supportive activities </a:t>
            </a:r>
            <a:endParaRPr lang="en-US" sz="1050" i="1" dirty="0">
              <a:latin typeface="+mn-lt"/>
              <a:cs typeface="Aharoni" panose="02010803020104030203" pitchFamily="2" charset="-79"/>
            </a:endParaRPr>
          </a:p>
          <a:p>
            <a:pPr marL="0" indent="0">
              <a:buClr>
                <a:srgbClr val="006600"/>
              </a:buClr>
              <a:buNone/>
            </a:pPr>
            <a:endParaRPr lang="en-US" i="1" dirty="0">
              <a:latin typeface="Aharoni" panose="02010803020104030203" pitchFamily="2" charset="-79"/>
              <a:cs typeface="Aharoni" panose="02010803020104030203" pitchFamily="2" charset="-79"/>
            </a:endParaRP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8</a:t>
            </a:fld>
            <a:endParaRPr lang="en-US"/>
          </a:p>
        </p:txBody>
      </p:sp>
    </p:spTree>
    <p:extLst>
      <p:ext uri="{BB962C8B-B14F-4D97-AF65-F5344CB8AC3E}">
        <p14:creationId xmlns:p14="http://schemas.microsoft.com/office/powerpoint/2010/main" val="2761864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Public information on GEF programs and projects easily accessible and effectively disseminated to relevant stakeholders;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Regular meetings of the OFPs and relevant stakeholders to discuss GEF programming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black"/>
                </a:solidFill>
                <a:effectLst/>
                <a:uLnTx/>
                <a:uFillTx/>
                <a:latin typeface="+mn-lt"/>
                <a:ea typeface="+mn-ea"/>
                <a:cs typeface="+mn-cs"/>
              </a:rPr>
              <a:t>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Stakeholders identification;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Mechanisms for stakeholder consultation and engagement in setting priorities;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Adequate representation of relevant stakeholder groups, such as civil society in National Steering Committees (where there’s one)</a:t>
            </a:r>
          </a:p>
          <a:p>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CF3E40-8558-4071-8913-B0651FCB35BA}" type="slidenum">
              <a:rPr lang="en-US" smtClean="0"/>
              <a:t>9</a:t>
            </a:fld>
            <a:endParaRPr lang="en-US" dirty="0"/>
          </a:p>
        </p:txBody>
      </p:sp>
    </p:spTree>
    <p:extLst>
      <p:ext uri="{BB962C8B-B14F-4D97-AF65-F5344CB8AC3E}">
        <p14:creationId xmlns:p14="http://schemas.microsoft.com/office/powerpoint/2010/main" val="3793691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B8DE11-8EC1-492F-9B9A-9F6E3D056FCD}" type="datetime1">
              <a:rPr lang="en-US" smtClean="0"/>
              <a:t>4/13/2017</a:t>
            </a:fld>
            <a:endParaRPr lang="en-US" dirty="0"/>
          </a:p>
        </p:txBody>
      </p:sp>
      <p:sp>
        <p:nvSpPr>
          <p:cNvPr id="5" name="Footer Placeholder 4"/>
          <p:cNvSpPr>
            <a:spLocks noGrp="1"/>
          </p:cNvSpPr>
          <p:nvPr>
            <p:ph type="ftr" sz="quarter" idx="11"/>
          </p:nvPr>
        </p:nvSpPr>
        <p:spPr/>
        <p:txBody>
          <a:bodyPr/>
          <a:lstStyle/>
          <a:p>
            <a:r>
              <a:rPr lang="en-US"/>
              <a:t>GEF Gender Partnership Workshop, May 4 -6 2016</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38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B1BA1-F17F-4728-B71A-EA50C0FA2C60}" type="datetime1">
              <a:rPr lang="en-US" smtClean="0"/>
              <a:t>4/13/2017</a:t>
            </a:fld>
            <a:endParaRPr lang="en-US" dirty="0"/>
          </a:p>
        </p:txBody>
      </p:sp>
      <p:sp>
        <p:nvSpPr>
          <p:cNvPr id="5" name="Footer Placeholder 4"/>
          <p:cNvSpPr>
            <a:spLocks noGrp="1"/>
          </p:cNvSpPr>
          <p:nvPr>
            <p:ph type="ftr" sz="quarter" idx="11"/>
          </p:nvPr>
        </p:nvSpPr>
        <p:spPr/>
        <p:txBody>
          <a:bodyPr/>
          <a:lstStyle/>
          <a:p>
            <a:r>
              <a:rPr lang="en-US"/>
              <a:t>GEF Gender Partnership Workshop, May 4 -6 2016</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976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7B9DF3-5227-41A2-882B-DF74A33A6A69}" type="datetime1">
              <a:rPr lang="en-US" smtClean="0"/>
              <a:t>4/13/2017</a:t>
            </a:fld>
            <a:endParaRPr lang="en-US" dirty="0"/>
          </a:p>
        </p:txBody>
      </p:sp>
      <p:sp>
        <p:nvSpPr>
          <p:cNvPr id="5" name="Footer Placeholder 4"/>
          <p:cNvSpPr>
            <a:spLocks noGrp="1"/>
          </p:cNvSpPr>
          <p:nvPr>
            <p:ph type="ftr" sz="quarter" idx="11"/>
          </p:nvPr>
        </p:nvSpPr>
        <p:spPr/>
        <p:txBody>
          <a:bodyPr/>
          <a:lstStyle/>
          <a:p>
            <a:r>
              <a:rPr lang="en-US"/>
              <a:t>GEF Gender Partnership Workshop, May 4 -6 2016</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9300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DB1CE0-EAD5-45AD-B0E2-EA49FE2B88BE}" type="datetime1">
              <a:rPr lang="en-US" smtClean="0"/>
              <a:t>4/13/2017</a:t>
            </a:fld>
            <a:endParaRPr lang="en-US" dirty="0"/>
          </a:p>
        </p:txBody>
      </p:sp>
      <p:sp>
        <p:nvSpPr>
          <p:cNvPr id="5" name="Footer Placeholder 4"/>
          <p:cNvSpPr>
            <a:spLocks noGrp="1"/>
          </p:cNvSpPr>
          <p:nvPr>
            <p:ph type="ftr" sz="quarter" idx="11"/>
          </p:nvPr>
        </p:nvSpPr>
        <p:spPr/>
        <p:txBody>
          <a:bodyPr/>
          <a:lstStyle/>
          <a:p>
            <a:r>
              <a:rPr lang="en-US"/>
              <a:t>GEF Gender Partnership Workshop, May 4 -6 2016</a:t>
            </a:r>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1915847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31630C-A283-447E-835A-10ED21FE8A6B}" type="datetime1">
              <a:rPr lang="en-US" smtClean="0"/>
              <a:t>4/13/2017</a:t>
            </a:fld>
            <a:endParaRPr lang="en-US" dirty="0"/>
          </a:p>
        </p:txBody>
      </p:sp>
      <p:sp>
        <p:nvSpPr>
          <p:cNvPr id="5" name="Footer Placeholder 4"/>
          <p:cNvSpPr>
            <a:spLocks noGrp="1"/>
          </p:cNvSpPr>
          <p:nvPr>
            <p:ph type="ftr" sz="quarter" idx="11"/>
          </p:nvPr>
        </p:nvSpPr>
        <p:spPr/>
        <p:txBody>
          <a:bodyPr/>
          <a:lstStyle/>
          <a:p>
            <a:r>
              <a:rPr lang="en-US"/>
              <a:t>GEF Gender Partnership Workshop, May 4 -6 2016</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76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8E76D9-FFCC-47B9-BCA4-1ADD3E1B4979}" type="datetime1">
              <a:rPr lang="en-US" smtClean="0"/>
              <a:t>4/13/2017</a:t>
            </a:fld>
            <a:endParaRPr lang="en-US" dirty="0"/>
          </a:p>
        </p:txBody>
      </p:sp>
      <p:sp>
        <p:nvSpPr>
          <p:cNvPr id="6" name="Footer Placeholder 5"/>
          <p:cNvSpPr>
            <a:spLocks noGrp="1"/>
          </p:cNvSpPr>
          <p:nvPr>
            <p:ph type="ftr" sz="quarter" idx="11"/>
          </p:nvPr>
        </p:nvSpPr>
        <p:spPr/>
        <p:txBody>
          <a:bodyPr/>
          <a:lstStyle/>
          <a:p>
            <a:r>
              <a:rPr lang="en-US"/>
              <a:t>GEF Gender Partnership Workshop, May 4 -6 2016</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683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E21CEB-CD9D-44B9-8980-A84D29BCE57C}" type="datetime1">
              <a:rPr lang="en-US" smtClean="0"/>
              <a:t>4/13/2017</a:t>
            </a:fld>
            <a:endParaRPr lang="en-US" dirty="0"/>
          </a:p>
        </p:txBody>
      </p:sp>
      <p:sp>
        <p:nvSpPr>
          <p:cNvPr id="8" name="Footer Placeholder 7"/>
          <p:cNvSpPr>
            <a:spLocks noGrp="1"/>
          </p:cNvSpPr>
          <p:nvPr>
            <p:ph type="ftr" sz="quarter" idx="11"/>
          </p:nvPr>
        </p:nvSpPr>
        <p:spPr/>
        <p:txBody>
          <a:bodyPr/>
          <a:lstStyle/>
          <a:p>
            <a:r>
              <a:rPr lang="en-US"/>
              <a:t>GEF Gender Partnership Workshop, May 4 -6 2016</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702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11B904-75F2-4EC1-BDCF-0390E1EFAF97}" type="datetime1">
              <a:rPr lang="en-US" smtClean="0"/>
              <a:t>4/13/2017</a:t>
            </a:fld>
            <a:endParaRPr lang="en-US" dirty="0"/>
          </a:p>
        </p:txBody>
      </p:sp>
      <p:sp>
        <p:nvSpPr>
          <p:cNvPr id="4" name="Footer Placeholder 3"/>
          <p:cNvSpPr>
            <a:spLocks noGrp="1"/>
          </p:cNvSpPr>
          <p:nvPr>
            <p:ph type="ftr" sz="quarter" idx="11"/>
          </p:nvPr>
        </p:nvSpPr>
        <p:spPr/>
        <p:txBody>
          <a:bodyPr/>
          <a:lstStyle/>
          <a:p>
            <a:r>
              <a:rPr lang="en-US"/>
              <a:t>GEF Gender Partnership Workshop, May 4 -6 2016</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5166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8999616-588B-4005-B369-87E8090B9624}" type="datetime1">
              <a:rPr lang="en-US" smtClean="0"/>
              <a:t>4/13/2017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GEF Gender Partnership Workshop, May 4 -6 2016</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104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41CD6D9-7867-4148-9110-64A9ED2320B4}" type="datetime1">
              <a:rPr lang="en-US" smtClean="0"/>
              <a:t>4/13/2017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GEF Gender Partnership Workshop, May 4 -6 2016</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614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8E191-6B81-4DB0-AAB2-1573F635E4A2}" type="datetime1">
              <a:rPr lang="en-US" smtClean="0"/>
              <a:t>4/13/2017</a:t>
            </a:fld>
            <a:endParaRPr lang="en-US" dirty="0"/>
          </a:p>
        </p:txBody>
      </p:sp>
      <p:sp>
        <p:nvSpPr>
          <p:cNvPr id="6" name="Footer Placeholder 5"/>
          <p:cNvSpPr>
            <a:spLocks noGrp="1"/>
          </p:cNvSpPr>
          <p:nvPr>
            <p:ph type="ftr" sz="quarter" idx="11"/>
          </p:nvPr>
        </p:nvSpPr>
        <p:spPr/>
        <p:txBody>
          <a:bodyPr/>
          <a:lstStyle/>
          <a:p>
            <a:r>
              <a:rPr lang="en-US"/>
              <a:t>GEF Gender Partnership Workshop, May 4 -6 2016</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6175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B068BDA-3491-4295-BBEB-C3409FB80AAB}" type="datetime1">
              <a:rPr lang="en-US" smtClean="0"/>
              <a:t>4/13/2017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GEF Gender Partnership Workshop, May 4 -6 2016</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980824"/>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pbarrera@thegef.org"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mailto:richardsontemm@thegef.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4000" b="1" dirty="0">
                <a:solidFill>
                  <a:srgbClr val="006600"/>
                </a:solidFill>
              </a:rPr>
              <a:t>          	stakeholder </a:t>
            </a:r>
            <a:r>
              <a:rPr lang="en-US" sz="4000" b="1">
                <a:solidFill>
                  <a:srgbClr val="006600"/>
                </a:solidFill>
              </a:rPr>
              <a:t>engagement and		</a:t>
            </a:r>
            <a:r>
              <a:rPr lang="en-US" sz="4000" b="1" dirty="0">
                <a:solidFill>
                  <a:srgbClr val="006600"/>
                </a:solidFill>
              </a:rPr>
              <a:t>	</a:t>
            </a:r>
            <a:r>
              <a:rPr lang="en-US" sz="4000" b="1">
                <a:solidFill>
                  <a:srgbClr val="006600"/>
                </a:solidFill>
              </a:rPr>
              <a:t>	gender </a:t>
            </a:r>
            <a:r>
              <a:rPr lang="en-US" sz="4000" b="1" dirty="0">
                <a:solidFill>
                  <a:srgbClr val="006600"/>
                </a:solidFill>
              </a:rPr>
              <a:t>mainstreaming</a:t>
            </a:r>
          </a:p>
        </p:txBody>
      </p:sp>
      <p:sp>
        <p:nvSpPr>
          <p:cNvPr id="11" name="Subtitle 10"/>
          <p:cNvSpPr>
            <a:spLocks noGrp="1"/>
          </p:cNvSpPr>
          <p:nvPr>
            <p:ph type="subTitle" idx="1"/>
          </p:nvPr>
        </p:nvSpPr>
        <p:spPr>
          <a:xfrm>
            <a:off x="1097280" y="4325112"/>
            <a:ext cx="10058400" cy="1143000"/>
          </a:xfrm>
        </p:spPr>
        <p:txBody>
          <a:bodyPr>
            <a:normAutofit lnSpcReduction="10000"/>
          </a:bodyPr>
          <a:lstStyle/>
          <a:p>
            <a:pPr algn="r">
              <a:lnSpc>
                <a:spcPct val="100000"/>
              </a:lnSpc>
              <a:spcBef>
                <a:spcPts val="0"/>
              </a:spcBef>
              <a:spcAft>
                <a:spcPts val="0"/>
              </a:spcAft>
            </a:pPr>
            <a:endParaRPr lang="en-US" b="1" cap="none" dirty="0"/>
          </a:p>
          <a:p>
            <a:pPr algn="r">
              <a:lnSpc>
                <a:spcPct val="100000"/>
              </a:lnSpc>
              <a:spcBef>
                <a:spcPts val="0"/>
              </a:spcBef>
              <a:spcAft>
                <a:spcPts val="0"/>
              </a:spcAft>
            </a:pPr>
            <a:endParaRPr lang="en-US" b="1" cap="none" dirty="0"/>
          </a:p>
          <a:p>
            <a:pPr algn="r">
              <a:lnSpc>
                <a:spcPct val="100000"/>
              </a:lnSpc>
              <a:spcBef>
                <a:spcPts val="0"/>
              </a:spcBef>
              <a:spcAft>
                <a:spcPts val="0"/>
              </a:spcAft>
            </a:pPr>
            <a:r>
              <a:rPr lang="en-US" b="1" cap="none" dirty="0">
                <a:solidFill>
                  <a:srgbClr val="006600"/>
                </a:solidFill>
              </a:rPr>
              <a:t>Expanded Constituency Workshop 2017</a:t>
            </a:r>
            <a:endParaRPr lang="en-US" sz="1600" b="1" cap="none" dirty="0">
              <a:solidFill>
                <a:srgbClr val="006600"/>
              </a:solidFill>
            </a:endParaRPr>
          </a:p>
        </p:txBody>
      </p:sp>
      <p:pic>
        <p:nvPicPr>
          <p:cNvPr id="7" name="Picture 6" descr="https://www.thegef.org/gef/sites/thegef.org/files/Images/GEF-notag-lowres_0.jpg"/>
          <p:cNvPicPr>
            <a:picLocks noChangeAspect="1"/>
          </p:cNvPicPr>
          <p:nvPr/>
        </p:nvPicPr>
        <p:blipFill>
          <a:blip r:embed="rId3" cstate="print"/>
          <a:srcRect/>
          <a:stretch>
            <a:fillRect/>
          </a:stretch>
        </p:blipFill>
        <p:spPr bwMode="auto">
          <a:xfrm>
            <a:off x="1097280" y="3098547"/>
            <a:ext cx="1626465" cy="2020751"/>
          </a:xfrm>
          <a:prstGeom prst="rect">
            <a:avLst/>
          </a:prstGeom>
          <a:noFill/>
          <a:ln w="9525">
            <a:noFill/>
            <a:miter lim="800000"/>
            <a:headEnd/>
            <a:tailEnd/>
          </a:ln>
        </p:spPr>
      </p:pic>
      <p:sp>
        <p:nvSpPr>
          <p:cNvPr id="3" name="TextBox 2"/>
          <p:cNvSpPr txBox="1"/>
          <p:nvPr/>
        </p:nvSpPr>
        <p:spPr>
          <a:xfrm>
            <a:off x="4477406" y="1623848"/>
            <a:ext cx="6678274" cy="523220"/>
          </a:xfrm>
          <a:prstGeom prst="rect">
            <a:avLst/>
          </a:prstGeom>
          <a:noFill/>
        </p:spPr>
        <p:txBody>
          <a:bodyPr wrap="square" rtlCol="0">
            <a:spAutoFit/>
          </a:bodyPr>
          <a:lstStyle/>
          <a:p>
            <a:pPr algn="r"/>
            <a:endParaRPr lang="en-US" sz="2800" b="1" spc="-50" dirty="0">
              <a:solidFill>
                <a:srgbClr val="006600"/>
              </a:solidFill>
              <a:latin typeface="+mj-lt"/>
              <a:ea typeface="+mj-ea"/>
              <a:cs typeface="+mj-cs"/>
            </a:endParaRPr>
          </a:p>
        </p:txBody>
      </p:sp>
    </p:spTree>
    <p:extLst>
      <p:ext uri="{BB962C8B-B14F-4D97-AF65-F5344CB8AC3E}">
        <p14:creationId xmlns:p14="http://schemas.microsoft.com/office/powerpoint/2010/main" val="20360789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r>
              <a:rPr lang="en-US" dirty="0"/>
              <a:t>     	</a:t>
            </a:r>
            <a:r>
              <a:rPr lang="en-US" sz="2800" b="1" dirty="0">
                <a:solidFill>
                  <a:srgbClr val="006600"/>
                </a:solidFill>
              </a:rPr>
              <a:t>Project implications  (2)</a:t>
            </a:r>
          </a:p>
        </p:txBody>
      </p:sp>
      <p:sp>
        <p:nvSpPr>
          <p:cNvPr id="3" name="Content Placeholder 2"/>
          <p:cNvSpPr>
            <a:spLocks noGrp="1"/>
          </p:cNvSpPr>
          <p:nvPr>
            <p:ph sz="half" idx="1"/>
          </p:nvPr>
        </p:nvSpPr>
        <p:spPr>
          <a:xfrm>
            <a:off x="1765517" y="2779918"/>
            <a:ext cx="1987551" cy="1216072"/>
          </a:xfrm>
        </p:spPr>
        <p:txBody>
          <a:bodyPr>
            <a:noAutofit/>
          </a:bodyPr>
          <a:lstStyle/>
          <a:p>
            <a:r>
              <a:rPr lang="en-US" sz="1600" dirty="0"/>
              <a:t> </a:t>
            </a:r>
          </a:p>
          <a:p>
            <a:endParaRPr lang="en-US" sz="1600" dirty="0"/>
          </a:p>
        </p:txBody>
      </p:sp>
      <p:sp>
        <p:nvSpPr>
          <p:cNvPr id="4" name="Content Placeholder 3"/>
          <p:cNvSpPr>
            <a:spLocks noGrp="1"/>
          </p:cNvSpPr>
          <p:nvPr>
            <p:ph sz="half" idx="2"/>
          </p:nvPr>
        </p:nvSpPr>
        <p:spPr>
          <a:xfrm>
            <a:off x="3562685" y="1420817"/>
            <a:ext cx="7766050" cy="4460963"/>
          </a:xfrm>
        </p:spPr>
        <p:txBody>
          <a:bodyPr>
            <a:normAutofit fontScale="25000" lnSpcReduction="20000"/>
          </a:bodyPr>
          <a:lstStyle/>
          <a:p>
            <a:pPr marL="0" indent="0">
              <a:lnSpc>
                <a:spcPct val="120000"/>
              </a:lnSpc>
              <a:spcBef>
                <a:spcPts val="0"/>
              </a:spcBef>
              <a:spcAft>
                <a:spcPts val="0"/>
              </a:spcAft>
              <a:buClr>
                <a:schemeClr val="accent6">
                  <a:lumMod val="50000"/>
                </a:schemeClr>
              </a:buClr>
              <a:buNone/>
            </a:pPr>
            <a:endParaRPr lang="en-US" sz="4300" b="1" dirty="0"/>
          </a:p>
          <a:p>
            <a:pPr marL="292608" lvl="1" indent="0">
              <a:lnSpc>
                <a:spcPct val="120000"/>
              </a:lnSpc>
              <a:spcBef>
                <a:spcPts val="0"/>
              </a:spcBef>
              <a:spcAft>
                <a:spcPts val="0"/>
              </a:spcAft>
              <a:buClr>
                <a:schemeClr val="accent6">
                  <a:lumMod val="50000"/>
                </a:schemeClr>
              </a:buClr>
              <a:buNone/>
            </a:pPr>
            <a:endParaRPr lang="en-US" sz="4400" dirty="0">
              <a:ea typeface="MS Mincho" panose="02020609040205080304" pitchFamily="49" charset="-128"/>
              <a:cs typeface="Times New Roman" panose="02020603050405020304" pitchFamily="18" charset="0"/>
            </a:endParaRPr>
          </a:p>
          <a:p>
            <a:pPr marL="292608" lvl="1" indent="0">
              <a:lnSpc>
                <a:spcPct val="120000"/>
              </a:lnSpc>
              <a:spcBef>
                <a:spcPts val="0"/>
              </a:spcBef>
              <a:spcAft>
                <a:spcPts val="0"/>
              </a:spcAft>
              <a:buClr>
                <a:schemeClr val="accent6">
                  <a:lumMod val="50000"/>
                </a:schemeClr>
              </a:buClr>
              <a:buNone/>
            </a:pPr>
            <a:endParaRPr lang="en-US" sz="4400" dirty="0">
              <a:ea typeface="MS Mincho" panose="02020609040205080304" pitchFamily="49" charset="-128"/>
              <a:cs typeface="Times New Roman" panose="02020603050405020304" pitchFamily="18" charset="0"/>
            </a:endParaRPr>
          </a:p>
          <a:p>
            <a:pPr marL="578358" lvl="1" indent="-285750">
              <a:lnSpc>
                <a:spcPct val="120000"/>
              </a:lnSpc>
              <a:buClr>
                <a:srgbClr val="006600"/>
              </a:buClr>
              <a:buSzPct val="200000"/>
              <a:buFont typeface="Arial" panose="020B0604020202020204" pitchFamily="34" charset="0"/>
              <a:buChar char="•"/>
            </a:pPr>
            <a:r>
              <a:rPr lang="en-US" sz="8000" b="1" dirty="0">
                <a:solidFill>
                  <a:schemeClr val="tx1"/>
                </a:solidFill>
              </a:rPr>
              <a:t>Stakeholder identification </a:t>
            </a:r>
            <a:r>
              <a:rPr lang="en-US" sz="8000" dirty="0">
                <a:solidFill>
                  <a:schemeClr val="tx1"/>
                </a:solidFill>
              </a:rPr>
              <a:t>and mapping (incl. civil society, indigenous peoples, and women's’ groups) - gender responsive stakeholder and consultation</a:t>
            </a:r>
          </a:p>
          <a:p>
            <a:pPr marL="578358" lvl="1" indent="-285750">
              <a:lnSpc>
                <a:spcPct val="120000"/>
              </a:lnSpc>
              <a:buClr>
                <a:srgbClr val="006600"/>
              </a:buClr>
              <a:buSzPct val="200000"/>
              <a:buFont typeface="Arial" panose="020B0604020202020204" pitchFamily="34" charset="0"/>
              <a:buChar char="•"/>
            </a:pPr>
            <a:r>
              <a:rPr lang="en-US" sz="8000" b="1" dirty="0">
                <a:solidFill>
                  <a:schemeClr val="tx1"/>
                </a:solidFill>
              </a:rPr>
              <a:t>Mechanisms for gender responsive stakeholder consultation </a:t>
            </a:r>
            <a:r>
              <a:rPr lang="en-US" sz="8000" dirty="0">
                <a:solidFill>
                  <a:schemeClr val="tx1"/>
                </a:solidFill>
              </a:rPr>
              <a:t>and engagement </a:t>
            </a:r>
          </a:p>
          <a:p>
            <a:pPr marL="578358" lvl="1" indent="-285750">
              <a:lnSpc>
                <a:spcPct val="120000"/>
              </a:lnSpc>
              <a:buClr>
                <a:srgbClr val="006600"/>
              </a:buClr>
              <a:buSzPct val="200000"/>
              <a:buFont typeface="Arial" panose="020B0604020202020204" pitchFamily="34" charset="0"/>
              <a:buChar char="•"/>
            </a:pPr>
            <a:r>
              <a:rPr lang="en-US" sz="8000" b="1" dirty="0">
                <a:solidFill>
                  <a:schemeClr val="tx1"/>
                </a:solidFill>
              </a:rPr>
              <a:t>Applying a standard of Free, Prior and Informed Consent </a:t>
            </a:r>
            <a:r>
              <a:rPr lang="en-US" sz="8000" dirty="0">
                <a:solidFill>
                  <a:schemeClr val="tx1"/>
                </a:solidFill>
              </a:rPr>
              <a:t>(FPIC), or other relevant system for consultation  (Indigenous Peoples)</a:t>
            </a:r>
          </a:p>
          <a:p>
            <a:pPr marL="578358" lvl="1" indent="-285750">
              <a:lnSpc>
                <a:spcPct val="120000"/>
              </a:lnSpc>
              <a:buClr>
                <a:srgbClr val="006600"/>
              </a:buClr>
              <a:buSzPct val="200000"/>
              <a:buFont typeface="Arial" panose="020B0604020202020204" pitchFamily="34" charset="0"/>
              <a:buChar char="•"/>
            </a:pPr>
            <a:r>
              <a:rPr lang="en-US" sz="8000" b="1" dirty="0">
                <a:solidFill>
                  <a:schemeClr val="tx1"/>
                </a:solidFill>
              </a:rPr>
              <a:t>Social assessments including gender analysis </a:t>
            </a:r>
            <a:r>
              <a:rPr lang="en-US" sz="8000" dirty="0">
                <a:solidFill>
                  <a:schemeClr val="tx1"/>
                </a:solidFill>
              </a:rPr>
              <a:t>(baseline data collection); </a:t>
            </a:r>
          </a:p>
          <a:p>
            <a:pPr marL="578358" lvl="1" indent="-285750">
              <a:lnSpc>
                <a:spcPct val="120000"/>
              </a:lnSpc>
              <a:buClr>
                <a:srgbClr val="006600"/>
              </a:buClr>
              <a:buSzPct val="200000"/>
              <a:buFont typeface="Arial" panose="020B0604020202020204" pitchFamily="34" charset="0"/>
              <a:buChar char="•"/>
            </a:pPr>
            <a:r>
              <a:rPr lang="en-US" sz="8000" b="1" dirty="0">
                <a:solidFill>
                  <a:schemeClr val="tx1"/>
                </a:solidFill>
              </a:rPr>
              <a:t>Develop results frameworks that are gender responsive </a:t>
            </a:r>
            <a:r>
              <a:rPr lang="en-US" sz="8000" dirty="0">
                <a:solidFill>
                  <a:schemeClr val="tx1"/>
                </a:solidFill>
              </a:rPr>
              <a:t>(e.g. linking findings of gender analysis to project theory of change, outcomes, outputs and activities identifying sex-disaggregated indicators</a:t>
            </a:r>
          </a:p>
          <a:p>
            <a:pPr lvl="0"/>
            <a:r>
              <a:rPr lang="en-US" sz="1200" dirty="0">
                <a:solidFill>
                  <a:schemeClr val="tx1"/>
                </a:solidFill>
              </a:rPr>
              <a:t>;</a:t>
            </a:r>
            <a:endParaRPr lang="en-US" sz="1800" dirty="0">
              <a:solidFill>
                <a:schemeClr val="tx1"/>
              </a:solidFill>
            </a:endParaRPr>
          </a:p>
          <a:p>
            <a:pPr marL="285750" lvl="2" indent="0">
              <a:lnSpc>
                <a:spcPct val="120000"/>
              </a:lnSpc>
              <a:spcBef>
                <a:spcPts val="0"/>
              </a:spcBef>
              <a:spcAft>
                <a:spcPts val="0"/>
              </a:spcAft>
              <a:buClr>
                <a:schemeClr val="accent6">
                  <a:lumMod val="50000"/>
                </a:schemeClr>
              </a:buClr>
              <a:buNone/>
            </a:pPr>
            <a:endParaRPr lang="en-US" sz="8000" b="1" dirty="0">
              <a:solidFill>
                <a:schemeClr val="tx1"/>
              </a:solidFill>
            </a:endParaRPr>
          </a:p>
          <a:p>
            <a:pPr marL="0" indent="0" algn="r">
              <a:lnSpc>
                <a:spcPct val="120000"/>
              </a:lnSpc>
              <a:spcBef>
                <a:spcPts val="0"/>
              </a:spcBef>
              <a:spcAft>
                <a:spcPts val="0"/>
              </a:spcAft>
              <a:buClr>
                <a:schemeClr val="accent6">
                  <a:lumMod val="50000"/>
                </a:schemeClr>
              </a:buClr>
              <a:buNone/>
            </a:pPr>
            <a:endParaRPr lang="en-US" sz="2500" b="1" dirty="0"/>
          </a:p>
          <a:p>
            <a:pPr marL="0" lvl="1" indent="0">
              <a:buClr>
                <a:schemeClr val="accent6">
                  <a:lumMod val="50000"/>
                </a:schemeClr>
              </a:buClr>
              <a:buNone/>
            </a:pPr>
            <a:endParaRPr lang="en-US" sz="2000" b="1" dirty="0"/>
          </a:p>
        </p:txBody>
      </p:sp>
      <p:sp>
        <p:nvSpPr>
          <p:cNvPr id="7" name="Slide Number Placeholder 6"/>
          <p:cNvSpPr>
            <a:spLocks noGrp="1"/>
          </p:cNvSpPr>
          <p:nvPr>
            <p:ph type="sldNum" sz="quarter" idx="12"/>
          </p:nvPr>
        </p:nvSpPr>
        <p:spPr/>
        <p:txBody>
          <a:bodyPr/>
          <a:lstStyle/>
          <a:p>
            <a:fld id="{4FAB73BC-B049-4115-A692-8D63A059BFB8}" type="slidenum">
              <a:rPr lang="en-US" smtClean="0"/>
              <a:t>10</a:t>
            </a:fld>
            <a:endParaRPr lang="en-US" dirty="0"/>
          </a:p>
        </p:txBody>
      </p:sp>
      <p:pic>
        <p:nvPicPr>
          <p:cNvPr id="9" name="Picture 8" descr="https://www.thegef.org/gef/sites/thegef.org/files/Images/GEF-notag-lowres_0.jpg"/>
          <p:cNvPicPr>
            <a:picLocks noChangeAspect="1"/>
          </p:cNvPicPr>
          <p:nvPr/>
        </p:nvPicPr>
        <p:blipFill>
          <a:blip r:embed="rId3" cstate="print"/>
          <a:srcRect/>
          <a:stretch>
            <a:fillRect/>
          </a:stretch>
        </p:blipFill>
        <p:spPr bwMode="auto">
          <a:xfrm>
            <a:off x="1097280" y="872177"/>
            <a:ext cx="883184" cy="1097280"/>
          </a:xfrm>
          <a:prstGeom prst="rect">
            <a:avLst/>
          </a:prstGeom>
          <a:noFill/>
          <a:ln w="9525">
            <a:noFill/>
            <a:miter lim="800000"/>
            <a:headEnd/>
            <a:tailEnd/>
          </a:ln>
        </p:spPr>
      </p:pic>
      <p:sp>
        <p:nvSpPr>
          <p:cNvPr id="8" name="TextBox 7"/>
          <p:cNvSpPr txBox="1"/>
          <p:nvPr/>
        </p:nvSpPr>
        <p:spPr>
          <a:xfrm>
            <a:off x="816136" y="2396444"/>
            <a:ext cx="461665" cy="3381153"/>
          </a:xfrm>
          <a:prstGeom prst="rect">
            <a:avLst/>
          </a:prstGeom>
          <a:solidFill>
            <a:srgbClr val="006600"/>
          </a:solidFill>
        </p:spPr>
        <p:txBody>
          <a:bodyPr vert="vert" wrap="square" rtlCol="0">
            <a:spAutoFit/>
          </a:bodyPr>
          <a:lstStyle/>
          <a:p>
            <a:pPr algn="ctr"/>
            <a:r>
              <a:rPr lang="en-US" dirty="0">
                <a:solidFill>
                  <a:schemeClr val="bg1"/>
                </a:solidFill>
                <a:latin typeface="Arial Rounded MT Bold" panose="020F0704030504030204" pitchFamily="34" charset="0"/>
                <a:cs typeface="Aharoni" panose="02010803020104030203" pitchFamily="2" charset="-79"/>
              </a:rPr>
              <a:t>Project design</a:t>
            </a:r>
          </a:p>
        </p:txBody>
      </p:sp>
      <p:sp>
        <p:nvSpPr>
          <p:cNvPr id="11" name="Right Arrow 10"/>
          <p:cNvSpPr/>
          <p:nvPr/>
        </p:nvSpPr>
        <p:spPr>
          <a:xfrm>
            <a:off x="1670326" y="3210720"/>
            <a:ext cx="1987550" cy="1752600"/>
          </a:xfrm>
          <a:prstGeom prst="rightArrow">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n w="0"/>
                <a:solidFill>
                  <a:schemeClr val="bg1"/>
                </a:solidFill>
              </a:rPr>
              <a:t>Best practices &amp; standards</a:t>
            </a:r>
          </a:p>
        </p:txBody>
      </p:sp>
    </p:spTree>
    <p:extLst>
      <p:ext uri="{BB962C8B-B14F-4D97-AF65-F5344CB8AC3E}">
        <p14:creationId xmlns:p14="http://schemas.microsoft.com/office/powerpoint/2010/main" val="16527455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r>
              <a:rPr lang="en-US" dirty="0"/>
              <a:t>     	</a:t>
            </a:r>
            <a:r>
              <a:rPr lang="en-US" sz="2800" b="1" dirty="0">
                <a:solidFill>
                  <a:srgbClr val="006600"/>
                </a:solidFill>
              </a:rPr>
              <a:t>Project implications  (3)</a:t>
            </a:r>
          </a:p>
        </p:txBody>
      </p:sp>
      <p:sp>
        <p:nvSpPr>
          <p:cNvPr id="3" name="Content Placeholder 2"/>
          <p:cNvSpPr>
            <a:spLocks noGrp="1"/>
          </p:cNvSpPr>
          <p:nvPr>
            <p:ph sz="half" idx="1"/>
          </p:nvPr>
        </p:nvSpPr>
        <p:spPr>
          <a:xfrm>
            <a:off x="1765517" y="2779918"/>
            <a:ext cx="1987551" cy="1216072"/>
          </a:xfrm>
        </p:spPr>
        <p:txBody>
          <a:bodyPr>
            <a:noAutofit/>
          </a:bodyPr>
          <a:lstStyle/>
          <a:p>
            <a:r>
              <a:rPr lang="en-US" sz="1600" dirty="0"/>
              <a:t> </a:t>
            </a:r>
          </a:p>
          <a:p>
            <a:endParaRPr lang="en-US" sz="1600" dirty="0"/>
          </a:p>
        </p:txBody>
      </p:sp>
      <p:sp>
        <p:nvSpPr>
          <p:cNvPr id="4" name="Content Placeholder 3"/>
          <p:cNvSpPr>
            <a:spLocks noGrp="1"/>
          </p:cNvSpPr>
          <p:nvPr>
            <p:ph sz="half" idx="2"/>
          </p:nvPr>
        </p:nvSpPr>
        <p:spPr>
          <a:xfrm>
            <a:off x="3753067" y="1843505"/>
            <a:ext cx="7766050" cy="3631875"/>
          </a:xfrm>
        </p:spPr>
        <p:txBody>
          <a:bodyPr>
            <a:normAutofit fontScale="25000" lnSpcReduction="20000"/>
          </a:bodyPr>
          <a:lstStyle/>
          <a:p>
            <a:pPr marL="0" indent="0">
              <a:lnSpc>
                <a:spcPct val="120000"/>
              </a:lnSpc>
              <a:spcBef>
                <a:spcPts val="0"/>
              </a:spcBef>
              <a:spcAft>
                <a:spcPts val="0"/>
              </a:spcAft>
              <a:buClr>
                <a:schemeClr val="accent6">
                  <a:lumMod val="50000"/>
                </a:schemeClr>
              </a:buClr>
              <a:buNone/>
            </a:pPr>
            <a:endParaRPr lang="en-US" sz="4300" b="1" dirty="0"/>
          </a:p>
          <a:p>
            <a:pPr marL="292608" lvl="1" indent="0">
              <a:lnSpc>
                <a:spcPct val="120000"/>
              </a:lnSpc>
              <a:spcBef>
                <a:spcPts val="0"/>
              </a:spcBef>
              <a:spcAft>
                <a:spcPts val="0"/>
              </a:spcAft>
              <a:buClr>
                <a:schemeClr val="accent6">
                  <a:lumMod val="50000"/>
                </a:schemeClr>
              </a:buClr>
              <a:buNone/>
            </a:pPr>
            <a:endParaRPr lang="en-US" sz="4400" dirty="0">
              <a:ea typeface="MS Mincho" panose="02020609040205080304" pitchFamily="49" charset="-128"/>
              <a:cs typeface="Times New Roman" panose="02020603050405020304" pitchFamily="18" charset="0"/>
            </a:endParaRPr>
          </a:p>
          <a:p>
            <a:pPr marL="292608" lvl="1" indent="0">
              <a:lnSpc>
                <a:spcPct val="120000"/>
              </a:lnSpc>
              <a:spcBef>
                <a:spcPts val="0"/>
              </a:spcBef>
              <a:spcAft>
                <a:spcPts val="0"/>
              </a:spcAft>
              <a:buClr>
                <a:schemeClr val="accent6">
                  <a:lumMod val="50000"/>
                </a:schemeClr>
              </a:buClr>
              <a:buNone/>
            </a:pPr>
            <a:endParaRPr lang="en-US" sz="4400" dirty="0">
              <a:ea typeface="MS Mincho" panose="02020609040205080304" pitchFamily="49" charset="-128"/>
              <a:cs typeface="Times New Roman" panose="02020603050405020304" pitchFamily="18" charset="0"/>
            </a:endParaRPr>
          </a:p>
          <a:p>
            <a:pPr marL="578358" lvl="1" indent="-285750">
              <a:lnSpc>
                <a:spcPct val="120000"/>
              </a:lnSpc>
              <a:buClr>
                <a:srgbClr val="006600"/>
              </a:buClr>
              <a:buSzPct val="200000"/>
              <a:buFont typeface="Arial" panose="020B0604020202020204" pitchFamily="34" charset="0"/>
              <a:buChar char="•"/>
            </a:pPr>
            <a:r>
              <a:rPr lang="en-US" sz="8000" dirty="0">
                <a:solidFill>
                  <a:schemeClr val="tx1"/>
                </a:solidFill>
              </a:rPr>
              <a:t>Implementation of stakeholder engagement plans and/or gender action plans; </a:t>
            </a:r>
          </a:p>
          <a:p>
            <a:pPr marL="578358" lvl="1" indent="-285750">
              <a:lnSpc>
                <a:spcPct val="120000"/>
              </a:lnSpc>
              <a:buClr>
                <a:srgbClr val="006600"/>
              </a:buClr>
              <a:buSzPct val="200000"/>
              <a:buFont typeface="Arial" panose="020B0604020202020204" pitchFamily="34" charset="0"/>
              <a:buChar char="•"/>
            </a:pPr>
            <a:r>
              <a:rPr lang="en-US" sz="8000" dirty="0">
                <a:solidFill>
                  <a:schemeClr val="tx1"/>
                </a:solidFill>
              </a:rPr>
              <a:t>Applying a standard of Free, Prior and Informed Consent (FPIC), or other relevant system for consultation with Indigenous Peoples;</a:t>
            </a:r>
          </a:p>
          <a:p>
            <a:pPr marL="578358" lvl="1" indent="-285750">
              <a:lnSpc>
                <a:spcPct val="120000"/>
              </a:lnSpc>
              <a:buClr>
                <a:srgbClr val="006600"/>
              </a:buClr>
              <a:buSzPct val="200000"/>
              <a:buFont typeface="Arial" panose="020B0604020202020204" pitchFamily="34" charset="0"/>
              <a:buChar char="•"/>
            </a:pPr>
            <a:r>
              <a:rPr lang="en-US" sz="8000" dirty="0">
                <a:solidFill>
                  <a:schemeClr val="tx1"/>
                </a:solidFill>
              </a:rPr>
              <a:t>Partner with relevant CSOs to execute projects;</a:t>
            </a:r>
          </a:p>
          <a:p>
            <a:pPr marL="578358" lvl="1" indent="-285750">
              <a:lnSpc>
                <a:spcPct val="120000"/>
              </a:lnSpc>
              <a:buClr>
                <a:srgbClr val="006600"/>
              </a:buClr>
              <a:buSzPct val="200000"/>
              <a:buFont typeface="Arial" panose="020B0604020202020204" pitchFamily="34" charset="0"/>
              <a:buChar char="•"/>
            </a:pPr>
            <a:r>
              <a:rPr lang="en-US" sz="8000" dirty="0">
                <a:solidFill>
                  <a:schemeClr val="tx1"/>
                </a:solidFill>
              </a:rPr>
              <a:t>Cultivate gender sensitive project teams;</a:t>
            </a:r>
          </a:p>
          <a:p>
            <a:pPr marL="578358" lvl="1" indent="-285750">
              <a:lnSpc>
                <a:spcPct val="120000"/>
              </a:lnSpc>
              <a:buClr>
                <a:srgbClr val="006600"/>
              </a:buClr>
              <a:buSzPct val="200000"/>
              <a:buFont typeface="Arial" panose="020B0604020202020204" pitchFamily="34" charset="0"/>
              <a:buChar char="•"/>
            </a:pPr>
            <a:r>
              <a:rPr lang="en-US" sz="8000" dirty="0">
                <a:solidFill>
                  <a:schemeClr val="tx1"/>
                </a:solidFill>
              </a:rPr>
              <a:t>Mechanisms to deepen engagement of key stakeholders from civil society, including gender specialist and women groups </a:t>
            </a:r>
          </a:p>
          <a:p>
            <a:pPr marL="578358" lvl="1" indent="-285750">
              <a:lnSpc>
                <a:spcPct val="120000"/>
              </a:lnSpc>
              <a:buClr>
                <a:srgbClr val="006600"/>
              </a:buClr>
              <a:buSzPct val="200000"/>
              <a:buFont typeface="Arial" panose="020B0604020202020204" pitchFamily="34" charset="0"/>
              <a:buChar char="•"/>
            </a:pPr>
            <a:endParaRPr lang="en-US" sz="8000" dirty="0">
              <a:solidFill>
                <a:schemeClr val="tx1"/>
              </a:solidFill>
            </a:endParaRPr>
          </a:p>
          <a:p>
            <a:pPr marL="578358" lvl="1" indent="-285750">
              <a:lnSpc>
                <a:spcPct val="120000"/>
              </a:lnSpc>
              <a:buClr>
                <a:srgbClr val="006600"/>
              </a:buClr>
              <a:buSzPct val="200000"/>
              <a:buFont typeface="Arial" panose="020B0604020202020204" pitchFamily="34" charset="0"/>
              <a:buChar char="•"/>
            </a:pPr>
            <a:endParaRPr lang="en-US" sz="8000" dirty="0">
              <a:solidFill>
                <a:schemeClr val="tx1"/>
              </a:solidFill>
            </a:endParaRPr>
          </a:p>
          <a:p>
            <a:pPr lvl="0"/>
            <a:r>
              <a:rPr lang="en-US" sz="1200" dirty="0">
                <a:solidFill>
                  <a:schemeClr val="tx1"/>
                </a:solidFill>
              </a:rPr>
              <a:t>;</a:t>
            </a:r>
            <a:endParaRPr lang="en-US" sz="1800" dirty="0">
              <a:solidFill>
                <a:schemeClr val="tx1"/>
              </a:solidFill>
            </a:endParaRPr>
          </a:p>
          <a:p>
            <a:pPr marL="285750" lvl="2" indent="0">
              <a:lnSpc>
                <a:spcPct val="120000"/>
              </a:lnSpc>
              <a:spcBef>
                <a:spcPts val="0"/>
              </a:spcBef>
              <a:spcAft>
                <a:spcPts val="0"/>
              </a:spcAft>
              <a:buClr>
                <a:schemeClr val="accent6">
                  <a:lumMod val="50000"/>
                </a:schemeClr>
              </a:buClr>
              <a:buNone/>
            </a:pPr>
            <a:endParaRPr lang="en-US" sz="8000" b="1" dirty="0">
              <a:solidFill>
                <a:schemeClr val="tx1"/>
              </a:solidFill>
            </a:endParaRPr>
          </a:p>
          <a:p>
            <a:pPr marL="0" indent="0" algn="r">
              <a:lnSpc>
                <a:spcPct val="120000"/>
              </a:lnSpc>
              <a:spcBef>
                <a:spcPts val="0"/>
              </a:spcBef>
              <a:spcAft>
                <a:spcPts val="0"/>
              </a:spcAft>
              <a:buClr>
                <a:schemeClr val="accent6">
                  <a:lumMod val="50000"/>
                </a:schemeClr>
              </a:buClr>
              <a:buNone/>
            </a:pPr>
            <a:endParaRPr lang="en-US" sz="2500" b="1" dirty="0"/>
          </a:p>
          <a:p>
            <a:pPr marL="0" lvl="1" indent="0">
              <a:buClr>
                <a:schemeClr val="accent6">
                  <a:lumMod val="50000"/>
                </a:schemeClr>
              </a:buClr>
              <a:buNone/>
            </a:pPr>
            <a:endParaRPr lang="en-US" sz="2000" b="1" dirty="0"/>
          </a:p>
        </p:txBody>
      </p:sp>
      <p:sp>
        <p:nvSpPr>
          <p:cNvPr id="7" name="Slide Number Placeholder 6"/>
          <p:cNvSpPr>
            <a:spLocks noGrp="1"/>
          </p:cNvSpPr>
          <p:nvPr>
            <p:ph type="sldNum" sz="quarter" idx="12"/>
          </p:nvPr>
        </p:nvSpPr>
        <p:spPr/>
        <p:txBody>
          <a:bodyPr/>
          <a:lstStyle/>
          <a:p>
            <a:fld id="{4FAB73BC-B049-4115-A692-8D63A059BFB8}" type="slidenum">
              <a:rPr lang="en-US" smtClean="0"/>
              <a:t>11</a:t>
            </a:fld>
            <a:endParaRPr lang="en-US" dirty="0"/>
          </a:p>
        </p:txBody>
      </p:sp>
      <p:pic>
        <p:nvPicPr>
          <p:cNvPr id="9" name="Picture 8" descr="https://www.thegef.org/gef/sites/thegef.org/files/Images/GEF-notag-lowres_0.jpg"/>
          <p:cNvPicPr>
            <a:picLocks noChangeAspect="1"/>
          </p:cNvPicPr>
          <p:nvPr/>
        </p:nvPicPr>
        <p:blipFill>
          <a:blip r:embed="rId3" cstate="print"/>
          <a:srcRect/>
          <a:stretch>
            <a:fillRect/>
          </a:stretch>
        </p:blipFill>
        <p:spPr bwMode="auto">
          <a:xfrm>
            <a:off x="1097280" y="872177"/>
            <a:ext cx="883184" cy="1097280"/>
          </a:xfrm>
          <a:prstGeom prst="rect">
            <a:avLst/>
          </a:prstGeom>
          <a:noFill/>
          <a:ln w="9525">
            <a:noFill/>
            <a:miter lim="800000"/>
            <a:headEnd/>
            <a:tailEnd/>
          </a:ln>
        </p:spPr>
      </p:pic>
      <p:sp>
        <p:nvSpPr>
          <p:cNvPr id="8" name="TextBox 7"/>
          <p:cNvSpPr txBox="1"/>
          <p:nvPr/>
        </p:nvSpPr>
        <p:spPr>
          <a:xfrm>
            <a:off x="816136" y="2396444"/>
            <a:ext cx="461665" cy="3381153"/>
          </a:xfrm>
          <a:prstGeom prst="rect">
            <a:avLst/>
          </a:prstGeom>
          <a:solidFill>
            <a:srgbClr val="006600"/>
          </a:solidFill>
        </p:spPr>
        <p:txBody>
          <a:bodyPr vert="vert" wrap="square" rtlCol="0">
            <a:spAutoFit/>
          </a:bodyPr>
          <a:lstStyle/>
          <a:p>
            <a:pPr algn="ctr"/>
            <a:r>
              <a:rPr lang="en-US" dirty="0">
                <a:solidFill>
                  <a:schemeClr val="bg1"/>
                </a:solidFill>
                <a:latin typeface="Arial Rounded MT Bold" panose="020F0704030504030204" pitchFamily="34" charset="0"/>
                <a:cs typeface="Aharoni" panose="02010803020104030203" pitchFamily="2" charset="-79"/>
              </a:rPr>
              <a:t>Project implementation </a:t>
            </a:r>
          </a:p>
        </p:txBody>
      </p:sp>
      <p:sp>
        <p:nvSpPr>
          <p:cNvPr id="10" name="Right Arrow 9"/>
          <p:cNvSpPr/>
          <p:nvPr/>
        </p:nvSpPr>
        <p:spPr>
          <a:xfrm>
            <a:off x="1670326" y="3210720"/>
            <a:ext cx="1987550" cy="1752600"/>
          </a:xfrm>
          <a:prstGeom prst="rightArrow">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n w="0"/>
                <a:solidFill>
                  <a:schemeClr val="bg1"/>
                </a:solidFill>
              </a:rPr>
              <a:t>Best practices &amp; standards</a:t>
            </a:r>
          </a:p>
        </p:txBody>
      </p:sp>
    </p:spTree>
    <p:extLst>
      <p:ext uri="{BB962C8B-B14F-4D97-AF65-F5344CB8AC3E}">
        <p14:creationId xmlns:p14="http://schemas.microsoft.com/office/powerpoint/2010/main" val="28961490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r>
              <a:rPr lang="en-US" dirty="0"/>
              <a:t>     	</a:t>
            </a:r>
            <a:r>
              <a:rPr lang="en-US" sz="2800" b="1" dirty="0">
                <a:solidFill>
                  <a:srgbClr val="006600"/>
                </a:solidFill>
              </a:rPr>
              <a:t>Project implications  (4)</a:t>
            </a:r>
          </a:p>
        </p:txBody>
      </p:sp>
      <p:sp>
        <p:nvSpPr>
          <p:cNvPr id="3" name="Content Placeholder 2"/>
          <p:cNvSpPr>
            <a:spLocks noGrp="1"/>
          </p:cNvSpPr>
          <p:nvPr>
            <p:ph sz="half" idx="1"/>
          </p:nvPr>
        </p:nvSpPr>
        <p:spPr>
          <a:xfrm>
            <a:off x="1765517" y="2779918"/>
            <a:ext cx="1987551" cy="1216072"/>
          </a:xfrm>
        </p:spPr>
        <p:txBody>
          <a:bodyPr>
            <a:noAutofit/>
          </a:bodyPr>
          <a:lstStyle/>
          <a:p>
            <a:r>
              <a:rPr lang="en-US" sz="1600" dirty="0"/>
              <a:t> </a:t>
            </a:r>
          </a:p>
          <a:p>
            <a:endParaRPr lang="en-US" sz="1600" dirty="0"/>
          </a:p>
        </p:txBody>
      </p:sp>
      <p:sp>
        <p:nvSpPr>
          <p:cNvPr id="4" name="Content Placeholder 3"/>
          <p:cNvSpPr>
            <a:spLocks noGrp="1"/>
          </p:cNvSpPr>
          <p:nvPr>
            <p:ph sz="half" idx="2"/>
          </p:nvPr>
        </p:nvSpPr>
        <p:spPr>
          <a:xfrm>
            <a:off x="4555744" y="2180052"/>
            <a:ext cx="5907229" cy="3631875"/>
          </a:xfrm>
        </p:spPr>
        <p:txBody>
          <a:bodyPr>
            <a:normAutofit fontScale="25000" lnSpcReduction="20000"/>
          </a:bodyPr>
          <a:lstStyle/>
          <a:p>
            <a:pPr marL="0" indent="0">
              <a:lnSpc>
                <a:spcPct val="120000"/>
              </a:lnSpc>
              <a:spcBef>
                <a:spcPts val="0"/>
              </a:spcBef>
              <a:spcAft>
                <a:spcPts val="0"/>
              </a:spcAft>
              <a:buClr>
                <a:schemeClr val="accent6">
                  <a:lumMod val="50000"/>
                </a:schemeClr>
              </a:buClr>
              <a:buNone/>
            </a:pPr>
            <a:endParaRPr lang="en-US" sz="4300" b="1" dirty="0"/>
          </a:p>
          <a:p>
            <a:pPr marL="292608" lvl="1" indent="0">
              <a:lnSpc>
                <a:spcPct val="120000"/>
              </a:lnSpc>
              <a:spcBef>
                <a:spcPts val="0"/>
              </a:spcBef>
              <a:spcAft>
                <a:spcPts val="0"/>
              </a:spcAft>
              <a:buClr>
                <a:schemeClr val="accent6">
                  <a:lumMod val="50000"/>
                </a:schemeClr>
              </a:buClr>
              <a:buNone/>
            </a:pPr>
            <a:endParaRPr lang="en-US" sz="4400" dirty="0">
              <a:ea typeface="MS Mincho" panose="02020609040205080304" pitchFamily="49" charset="-128"/>
              <a:cs typeface="Times New Roman" panose="02020603050405020304" pitchFamily="18" charset="0"/>
            </a:endParaRPr>
          </a:p>
          <a:p>
            <a:pPr marL="292608" lvl="1" indent="0">
              <a:lnSpc>
                <a:spcPct val="120000"/>
              </a:lnSpc>
              <a:spcBef>
                <a:spcPts val="0"/>
              </a:spcBef>
              <a:spcAft>
                <a:spcPts val="0"/>
              </a:spcAft>
              <a:buClr>
                <a:schemeClr val="accent6">
                  <a:lumMod val="50000"/>
                </a:schemeClr>
              </a:buClr>
              <a:buNone/>
            </a:pPr>
            <a:endParaRPr lang="en-US" sz="4400" dirty="0">
              <a:ea typeface="MS Mincho" panose="02020609040205080304" pitchFamily="49" charset="-128"/>
              <a:cs typeface="Times New Roman" panose="02020603050405020304" pitchFamily="18" charset="0"/>
            </a:endParaRPr>
          </a:p>
          <a:p>
            <a:pPr marL="578358" lvl="1" indent="-285750">
              <a:lnSpc>
                <a:spcPct val="120000"/>
              </a:lnSpc>
              <a:buClr>
                <a:srgbClr val="006600"/>
              </a:buClr>
              <a:buSzPct val="200000"/>
              <a:buFont typeface="Arial" panose="020B0604020202020204" pitchFamily="34" charset="0"/>
              <a:buChar char="•"/>
            </a:pPr>
            <a:r>
              <a:rPr lang="en-US" sz="8000" dirty="0">
                <a:solidFill>
                  <a:schemeClr val="tx1"/>
                </a:solidFill>
              </a:rPr>
              <a:t>Report on stakeholder engagement;</a:t>
            </a:r>
          </a:p>
          <a:p>
            <a:pPr marL="578358" lvl="1" indent="-285750">
              <a:lnSpc>
                <a:spcPct val="120000"/>
              </a:lnSpc>
              <a:buClr>
                <a:srgbClr val="006600"/>
              </a:buClr>
              <a:buSzPct val="200000"/>
              <a:buFont typeface="Arial" panose="020B0604020202020204" pitchFamily="34" charset="0"/>
              <a:buChar char="•"/>
            </a:pPr>
            <a:r>
              <a:rPr lang="en-US" sz="8000" dirty="0">
                <a:solidFill>
                  <a:schemeClr val="tx1"/>
                </a:solidFill>
              </a:rPr>
              <a:t>Report on gender dimensions and associated results;</a:t>
            </a:r>
          </a:p>
          <a:p>
            <a:pPr marL="578358" lvl="1" indent="-285750">
              <a:lnSpc>
                <a:spcPct val="120000"/>
              </a:lnSpc>
              <a:buClr>
                <a:srgbClr val="006600"/>
              </a:buClr>
              <a:buSzPct val="200000"/>
              <a:buFont typeface="Arial" panose="020B0604020202020204" pitchFamily="34" charset="0"/>
              <a:buChar char="•"/>
            </a:pPr>
            <a:r>
              <a:rPr lang="en-US" sz="8000" dirty="0">
                <a:solidFill>
                  <a:schemeClr val="tx1"/>
                </a:solidFill>
              </a:rPr>
              <a:t>Adjust project activities and foster learning;</a:t>
            </a:r>
          </a:p>
          <a:p>
            <a:pPr marL="578358" lvl="1" indent="-285750">
              <a:lnSpc>
                <a:spcPct val="120000"/>
              </a:lnSpc>
              <a:buClr>
                <a:srgbClr val="006600"/>
              </a:buClr>
              <a:buSzPct val="200000"/>
              <a:buFont typeface="Arial" panose="020B0604020202020204" pitchFamily="34" charset="0"/>
              <a:buChar char="•"/>
            </a:pPr>
            <a:r>
              <a:rPr lang="en-US" sz="8000" dirty="0">
                <a:solidFill>
                  <a:schemeClr val="tx1"/>
                </a:solidFill>
              </a:rPr>
              <a:t>Include women and stakeholders in monitoring and evaluation activities.</a:t>
            </a:r>
          </a:p>
          <a:p>
            <a:pPr marL="578358" lvl="1" indent="-285750">
              <a:lnSpc>
                <a:spcPct val="120000"/>
              </a:lnSpc>
              <a:buClr>
                <a:srgbClr val="006600"/>
              </a:buClr>
              <a:buSzPct val="200000"/>
              <a:buFont typeface="Arial" panose="020B0604020202020204" pitchFamily="34" charset="0"/>
              <a:buChar char="•"/>
            </a:pPr>
            <a:endParaRPr lang="en-US" sz="8000" dirty="0">
              <a:solidFill>
                <a:schemeClr val="tx1"/>
              </a:solidFill>
            </a:endParaRPr>
          </a:p>
          <a:p>
            <a:pPr marL="292608" lvl="1" indent="0">
              <a:lnSpc>
                <a:spcPct val="120000"/>
              </a:lnSpc>
              <a:buClr>
                <a:srgbClr val="006600"/>
              </a:buClr>
              <a:buSzPct val="200000"/>
              <a:buNone/>
            </a:pPr>
            <a:endParaRPr lang="en-US" sz="8000" dirty="0">
              <a:solidFill>
                <a:schemeClr val="tx1"/>
              </a:solidFill>
            </a:endParaRPr>
          </a:p>
          <a:p>
            <a:pPr marL="578358" lvl="1" indent="-285750">
              <a:lnSpc>
                <a:spcPct val="120000"/>
              </a:lnSpc>
              <a:buClr>
                <a:srgbClr val="006600"/>
              </a:buClr>
              <a:buSzPct val="200000"/>
              <a:buFont typeface="Arial" panose="020B0604020202020204" pitchFamily="34" charset="0"/>
              <a:buChar char="•"/>
            </a:pPr>
            <a:endParaRPr lang="en-US" sz="8000" dirty="0">
              <a:solidFill>
                <a:schemeClr val="tx1"/>
              </a:solidFill>
            </a:endParaRPr>
          </a:p>
          <a:p>
            <a:pPr lvl="0"/>
            <a:r>
              <a:rPr lang="en-US" sz="1200" dirty="0">
                <a:solidFill>
                  <a:schemeClr val="tx1"/>
                </a:solidFill>
              </a:rPr>
              <a:t>;</a:t>
            </a:r>
            <a:endParaRPr lang="en-US" sz="1800" dirty="0">
              <a:solidFill>
                <a:schemeClr val="tx1"/>
              </a:solidFill>
            </a:endParaRPr>
          </a:p>
          <a:p>
            <a:pPr marL="285750" lvl="2" indent="0">
              <a:lnSpc>
                <a:spcPct val="120000"/>
              </a:lnSpc>
              <a:spcBef>
                <a:spcPts val="0"/>
              </a:spcBef>
              <a:spcAft>
                <a:spcPts val="0"/>
              </a:spcAft>
              <a:buClr>
                <a:schemeClr val="accent6">
                  <a:lumMod val="50000"/>
                </a:schemeClr>
              </a:buClr>
              <a:buNone/>
            </a:pPr>
            <a:endParaRPr lang="en-US" sz="8000" b="1" dirty="0">
              <a:solidFill>
                <a:schemeClr val="tx1"/>
              </a:solidFill>
            </a:endParaRPr>
          </a:p>
          <a:p>
            <a:pPr marL="0" indent="0" algn="r">
              <a:lnSpc>
                <a:spcPct val="120000"/>
              </a:lnSpc>
              <a:spcBef>
                <a:spcPts val="0"/>
              </a:spcBef>
              <a:spcAft>
                <a:spcPts val="0"/>
              </a:spcAft>
              <a:buClr>
                <a:schemeClr val="accent6">
                  <a:lumMod val="50000"/>
                </a:schemeClr>
              </a:buClr>
              <a:buNone/>
            </a:pPr>
            <a:endParaRPr lang="en-US" sz="2500" b="1" dirty="0"/>
          </a:p>
          <a:p>
            <a:pPr marL="0" lvl="1" indent="0">
              <a:buClr>
                <a:schemeClr val="accent6">
                  <a:lumMod val="50000"/>
                </a:schemeClr>
              </a:buClr>
              <a:buNone/>
            </a:pPr>
            <a:endParaRPr lang="en-US" sz="2000" b="1" dirty="0"/>
          </a:p>
        </p:txBody>
      </p:sp>
      <p:sp>
        <p:nvSpPr>
          <p:cNvPr id="7" name="Slide Number Placeholder 6"/>
          <p:cNvSpPr>
            <a:spLocks noGrp="1"/>
          </p:cNvSpPr>
          <p:nvPr>
            <p:ph type="sldNum" sz="quarter" idx="12"/>
          </p:nvPr>
        </p:nvSpPr>
        <p:spPr/>
        <p:txBody>
          <a:bodyPr/>
          <a:lstStyle/>
          <a:p>
            <a:fld id="{4FAB73BC-B049-4115-A692-8D63A059BFB8}" type="slidenum">
              <a:rPr lang="en-US" smtClean="0"/>
              <a:t>12</a:t>
            </a:fld>
            <a:endParaRPr lang="en-US" dirty="0"/>
          </a:p>
        </p:txBody>
      </p:sp>
      <p:pic>
        <p:nvPicPr>
          <p:cNvPr id="9" name="Picture 8" descr="https://www.thegef.org/gef/sites/thegef.org/files/Images/GEF-notag-lowres_0.jpg"/>
          <p:cNvPicPr>
            <a:picLocks noChangeAspect="1"/>
          </p:cNvPicPr>
          <p:nvPr/>
        </p:nvPicPr>
        <p:blipFill>
          <a:blip r:embed="rId3" cstate="print"/>
          <a:srcRect/>
          <a:stretch>
            <a:fillRect/>
          </a:stretch>
        </p:blipFill>
        <p:spPr bwMode="auto">
          <a:xfrm>
            <a:off x="1097280" y="872177"/>
            <a:ext cx="883184" cy="1097280"/>
          </a:xfrm>
          <a:prstGeom prst="rect">
            <a:avLst/>
          </a:prstGeom>
          <a:noFill/>
          <a:ln w="9525">
            <a:noFill/>
            <a:miter lim="800000"/>
            <a:headEnd/>
            <a:tailEnd/>
          </a:ln>
        </p:spPr>
      </p:pic>
      <p:sp>
        <p:nvSpPr>
          <p:cNvPr id="8" name="TextBox 7"/>
          <p:cNvSpPr txBox="1"/>
          <p:nvPr/>
        </p:nvSpPr>
        <p:spPr>
          <a:xfrm>
            <a:off x="939165" y="2322934"/>
            <a:ext cx="738664" cy="3381153"/>
          </a:xfrm>
          <a:prstGeom prst="rect">
            <a:avLst/>
          </a:prstGeom>
          <a:solidFill>
            <a:srgbClr val="006600"/>
          </a:solidFill>
        </p:spPr>
        <p:txBody>
          <a:bodyPr vert="vert" wrap="square" rtlCol="0">
            <a:spAutoFit/>
          </a:bodyPr>
          <a:lstStyle/>
          <a:p>
            <a:pPr algn="ctr"/>
            <a:r>
              <a:rPr lang="en-US" dirty="0">
                <a:solidFill>
                  <a:schemeClr val="bg1"/>
                </a:solidFill>
                <a:latin typeface="Arial Rounded MT Bold" panose="020F0704030504030204" pitchFamily="34" charset="0"/>
                <a:cs typeface="Aharoni" panose="02010803020104030203" pitchFamily="2" charset="-79"/>
              </a:rPr>
              <a:t>Project monitoring and evaluation  </a:t>
            </a:r>
          </a:p>
        </p:txBody>
      </p:sp>
      <p:sp>
        <p:nvSpPr>
          <p:cNvPr id="10" name="Right Arrow 9"/>
          <p:cNvSpPr/>
          <p:nvPr/>
        </p:nvSpPr>
        <p:spPr>
          <a:xfrm>
            <a:off x="1965531" y="3137210"/>
            <a:ext cx="1987550" cy="1752600"/>
          </a:xfrm>
          <a:prstGeom prst="rightArrow">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n w="0"/>
                <a:solidFill>
                  <a:schemeClr val="bg1"/>
                </a:solidFill>
              </a:rPr>
              <a:t>Best practices &amp; standards</a:t>
            </a:r>
          </a:p>
        </p:txBody>
      </p:sp>
    </p:spTree>
    <p:extLst>
      <p:ext uri="{BB962C8B-B14F-4D97-AF65-F5344CB8AC3E}">
        <p14:creationId xmlns:p14="http://schemas.microsoft.com/office/powerpoint/2010/main" val="1362598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975039" y="1381947"/>
            <a:ext cx="10058400" cy="1143000"/>
          </a:xfrm>
        </p:spPr>
        <p:txBody>
          <a:bodyPr>
            <a:normAutofit fontScale="25000" lnSpcReduction="20000"/>
          </a:bodyPr>
          <a:lstStyle/>
          <a:p>
            <a:pPr algn="ctr"/>
            <a:endParaRPr lang="en-US" sz="3600" dirty="0"/>
          </a:p>
          <a:p>
            <a:pPr algn="ctr"/>
            <a:r>
              <a:rPr lang="en-US" sz="11200" b="1" dirty="0">
                <a:solidFill>
                  <a:srgbClr val="006600"/>
                </a:solidFill>
              </a:rPr>
              <a:t>Thank you </a:t>
            </a:r>
          </a:p>
          <a:p>
            <a:pPr algn="ctr">
              <a:spcBef>
                <a:spcPct val="0"/>
              </a:spcBef>
            </a:pPr>
            <a:endParaRPr lang="en-US" altLang="en-US" sz="11200" b="1" dirty="0">
              <a:solidFill>
                <a:srgbClr val="006600"/>
              </a:solidFill>
            </a:endParaRPr>
          </a:p>
          <a:p>
            <a:pPr algn="ctr">
              <a:spcBef>
                <a:spcPct val="0"/>
              </a:spcBef>
            </a:pPr>
            <a:endParaRPr lang="en-US" altLang="en-US" sz="11200" b="1" cap="none" dirty="0">
              <a:solidFill>
                <a:srgbClr val="006600"/>
              </a:solidFill>
            </a:endParaRPr>
          </a:p>
          <a:p>
            <a:pPr algn="ctr">
              <a:spcBef>
                <a:spcPct val="0"/>
              </a:spcBef>
            </a:pPr>
            <a:endParaRPr lang="en-US" altLang="en-US" sz="11200" b="1" cap="none" dirty="0">
              <a:solidFill>
                <a:srgbClr val="006600"/>
              </a:solidFill>
            </a:endParaRPr>
          </a:p>
          <a:p>
            <a:pPr>
              <a:spcBef>
                <a:spcPct val="0"/>
              </a:spcBef>
            </a:pPr>
            <a:r>
              <a:rPr lang="en-US" altLang="en-US" sz="11200" b="1" cap="none" spc="-50" dirty="0">
                <a:solidFill>
                  <a:srgbClr val="006600"/>
                </a:solidFill>
                <a:ea typeface="+mj-ea"/>
                <a:cs typeface="+mj-cs"/>
              </a:rPr>
              <a:t>For more information on: </a:t>
            </a:r>
          </a:p>
          <a:p>
            <a:pPr>
              <a:spcBef>
                <a:spcPct val="0"/>
              </a:spcBef>
            </a:pPr>
            <a:endParaRPr lang="en-US" altLang="en-US" sz="8000" b="1" cap="none" spc="-50" dirty="0">
              <a:solidFill>
                <a:srgbClr val="006600"/>
              </a:solidFill>
              <a:ea typeface="+mj-ea"/>
              <a:cs typeface="+mj-cs"/>
            </a:endParaRPr>
          </a:p>
          <a:p>
            <a:pPr>
              <a:spcBef>
                <a:spcPct val="0"/>
              </a:spcBef>
            </a:pPr>
            <a:r>
              <a:rPr lang="en-US" altLang="en-US" sz="8000" b="1" u="sng" cap="none" spc="-50" dirty="0">
                <a:solidFill>
                  <a:srgbClr val="FFC000"/>
                </a:solidFill>
                <a:ea typeface="+mj-ea"/>
                <a:cs typeface="+mj-cs"/>
              </a:rPr>
              <a:t>Public involvement </a:t>
            </a:r>
            <a:r>
              <a:rPr lang="en-US" altLang="en-US" sz="8000" b="1" cap="none" spc="-50" dirty="0">
                <a:solidFill>
                  <a:srgbClr val="006600"/>
                </a:solidFill>
                <a:ea typeface="+mj-ea"/>
                <a:cs typeface="+mj-cs"/>
              </a:rPr>
              <a:t>please contact </a:t>
            </a:r>
            <a:r>
              <a:rPr lang="en-US" altLang="en-US" sz="8000" b="1" cap="none" spc="-50" dirty="0" err="1">
                <a:solidFill>
                  <a:srgbClr val="006600"/>
                </a:solidFill>
                <a:ea typeface="+mj-ea"/>
                <a:cs typeface="+mj-cs"/>
              </a:rPr>
              <a:t>pilar</a:t>
            </a:r>
            <a:r>
              <a:rPr lang="en-US" altLang="en-US" sz="8000" b="1" cap="none" spc="-50" dirty="0">
                <a:solidFill>
                  <a:srgbClr val="006600"/>
                </a:solidFill>
                <a:ea typeface="+mj-ea"/>
                <a:cs typeface="+mj-cs"/>
              </a:rPr>
              <a:t> </a:t>
            </a:r>
            <a:r>
              <a:rPr lang="en-US" altLang="en-US" sz="8000" b="1" cap="none" spc="-50" dirty="0" err="1">
                <a:solidFill>
                  <a:srgbClr val="006600"/>
                </a:solidFill>
                <a:ea typeface="+mj-ea"/>
                <a:cs typeface="+mj-cs"/>
              </a:rPr>
              <a:t>barrera</a:t>
            </a:r>
            <a:r>
              <a:rPr lang="en-US" altLang="en-US" sz="8000" b="1" cap="none" spc="-50" dirty="0">
                <a:solidFill>
                  <a:srgbClr val="006600"/>
                </a:solidFill>
                <a:ea typeface="+mj-ea"/>
                <a:cs typeface="+mj-cs"/>
              </a:rPr>
              <a:t> </a:t>
            </a:r>
            <a:r>
              <a:rPr lang="en-US" altLang="en-US" sz="8000" b="1" cap="none" spc="-50" dirty="0" err="1">
                <a:solidFill>
                  <a:srgbClr val="006600"/>
                </a:solidFill>
                <a:ea typeface="+mj-ea"/>
                <a:cs typeface="+mj-cs"/>
              </a:rPr>
              <a:t>rey</a:t>
            </a:r>
            <a:r>
              <a:rPr lang="en-US" altLang="en-US" sz="8000" b="1" cap="none" spc="-50" dirty="0">
                <a:solidFill>
                  <a:srgbClr val="006600"/>
                </a:solidFill>
                <a:ea typeface="+mj-ea"/>
                <a:cs typeface="+mj-cs"/>
              </a:rPr>
              <a:t>: </a:t>
            </a:r>
            <a:r>
              <a:rPr lang="pt-BR" altLang="en-US" sz="8000" b="1" cap="none" spc="-50" dirty="0">
                <a:solidFill>
                  <a:srgbClr val="006600"/>
                </a:solidFill>
                <a:ea typeface="+mj-ea"/>
                <a:cs typeface="+mj-cs"/>
                <a:hlinkClick r:id="rId3"/>
              </a:rPr>
              <a:t>pbarrera@thegef.org</a:t>
            </a:r>
            <a:endParaRPr lang="pt-BR" altLang="en-US" sz="8000" b="1" cap="none" spc="-50" dirty="0">
              <a:solidFill>
                <a:srgbClr val="006600"/>
              </a:solidFill>
              <a:ea typeface="+mj-ea"/>
              <a:cs typeface="+mj-cs"/>
            </a:endParaRPr>
          </a:p>
          <a:p>
            <a:pPr>
              <a:spcBef>
                <a:spcPct val="0"/>
              </a:spcBef>
            </a:pPr>
            <a:endParaRPr lang="en-US" altLang="en-US" sz="8000" b="1" cap="none" spc="-50" dirty="0">
              <a:solidFill>
                <a:srgbClr val="006600"/>
              </a:solidFill>
              <a:ea typeface="+mj-ea"/>
              <a:cs typeface="+mj-cs"/>
            </a:endParaRPr>
          </a:p>
          <a:p>
            <a:pPr>
              <a:spcBef>
                <a:spcPct val="0"/>
              </a:spcBef>
            </a:pPr>
            <a:r>
              <a:rPr lang="en-US" altLang="en-US" sz="8000" b="1" u="sng" cap="none" spc="-50" dirty="0">
                <a:solidFill>
                  <a:srgbClr val="FFC000"/>
                </a:solidFill>
                <a:ea typeface="+mj-ea"/>
                <a:cs typeface="+mj-cs"/>
              </a:rPr>
              <a:t>Gender equality </a:t>
            </a:r>
            <a:r>
              <a:rPr lang="en-US" altLang="en-US" sz="8000" b="1" cap="none" spc="-50" dirty="0">
                <a:solidFill>
                  <a:srgbClr val="006600"/>
                </a:solidFill>
                <a:ea typeface="+mj-ea"/>
                <a:cs typeface="+mj-cs"/>
              </a:rPr>
              <a:t>please contact </a:t>
            </a:r>
            <a:r>
              <a:rPr lang="en-US" altLang="en-US" sz="8000" b="1" cap="none" spc="-50" dirty="0" err="1">
                <a:solidFill>
                  <a:srgbClr val="006600"/>
                </a:solidFill>
                <a:ea typeface="+mj-ea"/>
                <a:cs typeface="+mj-cs"/>
              </a:rPr>
              <a:t>gabriella</a:t>
            </a:r>
            <a:r>
              <a:rPr lang="en-US" altLang="en-US" sz="8000" b="1" cap="none" spc="-50" dirty="0">
                <a:solidFill>
                  <a:srgbClr val="006600"/>
                </a:solidFill>
                <a:ea typeface="+mj-ea"/>
                <a:cs typeface="+mj-cs"/>
              </a:rPr>
              <a:t> </a:t>
            </a:r>
            <a:r>
              <a:rPr lang="en-US" altLang="en-US" sz="8000" b="1" cap="none" spc="-50" dirty="0" err="1">
                <a:solidFill>
                  <a:srgbClr val="006600"/>
                </a:solidFill>
                <a:ea typeface="+mj-ea"/>
                <a:cs typeface="+mj-cs"/>
              </a:rPr>
              <a:t>richardson</a:t>
            </a:r>
            <a:r>
              <a:rPr lang="en-US" altLang="en-US" sz="8000" b="1" cap="none" spc="-50" dirty="0">
                <a:solidFill>
                  <a:srgbClr val="006600"/>
                </a:solidFill>
                <a:ea typeface="+mj-ea"/>
                <a:cs typeface="+mj-cs"/>
              </a:rPr>
              <a:t> </a:t>
            </a:r>
            <a:r>
              <a:rPr lang="en-US" altLang="en-US" sz="8000" b="1" cap="none" spc="-50" dirty="0" err="1">
                <a:solidFill>
                  <a:srgbClr val="006600"/>
                </a:solidFill>
                <a:ea typeface="+mj-ea"/>
                <a:cs typeface="+mj-cs"/>
              </a:rPr>
              <a:t>temm</a:t>
            </a:r>
            <a:r>
              <a:rPr lang="en-US" altLang="en-US" sz="8000" b="1" cap="none" spc="-50" dirty="0">
                <a:solidFill>
                  <a:srgbClr val="006600"/>
                </a:solidFill>
                <a:ea typeface="+mj-ea"/>
                <a:cs typeface="+mj-cs"/>
              </a:rPr>
              <a:t>: </a:t>
            </a:r>
            <a:r>
              <a:rPr lang="en-US" sz="8000" b="1" cap="none" spc="-50" dirty="0">
                <a:solidFill>
                  <a:srgbClr val="006600"/>
                </a:solidFill>
                <a:ea typeface="+mj-ea"/>
                <a:cs typeface="+mj-cs"/>
                <a:hlinkClick r:id="rId4"/>
              </a:rPr>
              <a:t>grichardsontemm@thegef.org</a:t>
            </a:r>
            <a:r>
              <a:rPr lang="en-US" sz="8000" b="1" cap="none" spc="-50" dirty="0">
                <a:solidFill>
                  <a:srgbClr val="006600"/>
                </a:solidFill>
                <a:ea typeface="+mj-ea"/>
                <a:cs typeface="+mj-cs"/>
              </a:rPr>
              <a:t> </a:t>
            </a:r>
          </a:p>
          <a:p>
            <a:pPr algn="ctr"/>
            <a:endParaRPr lang="pt-BR" altLang="en-US" sz="8000" b="1" cap="none" dirty="0">
              <a:solidFill>
                <a:srgbClr val="00642D"/>
              </a:solidFill>
            </a:endParaRPr>
          </a:p>
          <a:p>
            <a:pPr algn="ctr"/>
            <a:r>
              <a:rPr lang="pt-BR" altLang="en-US" sz="8000" b="1" cap="none" dirty="0">
                <a:solidFill>
                  <a:srgbClr val="00642D"/>
                </a:solidFill>
              </a:rPr>
              <a:t>www.thegef.org</a:t>
            </a:r>
            <a:endParaRPr lang="pt-BR" altLang="en-US" sz="8000" b="1" cap="none" dirty="0">
              <a:solidFill>
                <a:srgbClr val="4D4D4D"/>
              </a:solidFill>
            </a:endParaRPr>
          </a:p>
          <a:p>
            <a:pPr algn="ctr"/>
            <a:endParaRPr lang="en-US" sz="6400" b="1" cap="none" dirty="0">
              <a:solidFill>
                <a:srgbClr val="006600"/>
              </a:solidFill>
            </a:endParaRPr>
          </a:p>
        </p:txBody>
      </p:sp>
    </p:spTree>
    <p:extLst>
      <p:ext uri="{BB962C8B-B14F-4D97-AF65-F5344CB8AC3E}">
        <p14:creationId xmlns:p14="http://schemas.microsoft.com/office/powerpoint/2010/main" val="21837925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	</a:t>
            </a:r>
            <a:r>
              <a:rPr lang="en-US" altLang="en-US" sz="2800" b="1" dirty="0">
                <a:solidFill>
                  <a:srgbClr val="006600"/>
                </a:solidFill>
              </a:rPr>
              <a:t>Working Group on Public Involvement (2014)</a:t>
            </a:r>
            <a:endParaRPr lang="en-US" sz="2800" b="1" dirty="0">
              <a:solidFill>
                <a:srgbClr val="006600"/>
              </a:solidFill>
            </a:endParaRPr>
          </a:p>
        </p:txBody>
      </p:sp>
      <p:pic>
        <p:nvPicPr>
          <p:cNvPr id="8" name="Picture 7" descr="https://www.thegef.org/gef/sites/thegef.org/files/Images/GEF-notag-lowres_0.jpg"/>
          <p:cNvPicPr>
            <a:picLocks noChangeAspect="1"/>
          </p:cNvPicPr>
          <p:nvPr/>
        </p:nvPicPr>
        <p:blipFill>
          <a:blip r:embed="rId3" cstate="print"/>
          <a:srcRect/>
          <a:stretch>
            <a:fillRect/>
          </a:stretch>
        </p:blipFill>
        <p:spPr bwMode="auto">
          <a:xfrm>
            <a:off x="1097280" y="593445"/>
            <a:ext cx="883184" cy="1097280"/>
          </a:xfrm>
          <a:prstGeom prst="rect">
            <a:avLst/>
          </a:prstGeom>
          <a:noFill/>
          <a:ln w="9525">
            <a:noFill/>
            <a:miter lim="800000"/>
            <a:headEnd/>
            <a:tailEnd/>
          </a:ln>
        </p:spPr>
      </p:pic>
      <p:sp>
        <p:nvSpPr>
          <p:cNvPr id="4" name="Content Placeholder 3"/>
          <p:cNvSpPr>
            <a:spLocks noGrp="1"/>
          </p:cNvSpPr>
          <p:nvPr>
            <p:ph sz="half" idx="1"/>
          </p:nvPr>
        </p:nvSpPr>
        <p:spPr>
          <a:xfrm>
            <a:off x="613832" y="2057698"/>
            <a:ext cx="3197946" cy="4114502"/>
          </a:xfrm>
          <a:ln>
            <a:solidFill>
              <a:srgbClr val="006600"/>
            </a:solidFill>
          </a:ln>
        </p:spPr>
        <p:txBody>
          <a:bodyPr>
            <a:normAutofit/>
          </a:bodyPr>
          <a:lstStyle/>
          <a:p>
            <a:pPr marL="639762" indent="-342900">
              <a:buClr>
                <a:srgbClr val="006600"/>
              </a:buClr>
              <a:buFont typeface="Wingdings" panose="05000000000000000000" pitchFamily="2" charset="2"/>
              <a:buChar char="§"/>
            </a:pPr>
            <a:endParaRPr lang="en-US" altLang="en-US" dirty="0">
              <a:ea typeface="ＭＳ Ｐゴシック" panose="020B0600070205080204" pitchFamily="34" charset="-128"/>
            </a:endParaRPr>
          </a:p>
          <a:p>
            <a:pPr marL="639762" indent="-342900">
              <a:buClr>
                <a:srgbClr val="006600"/>
              </a:buClr>
              <a:buFont typeface="Wingdings" panose="05000000000000000000" pitchFamily="2" charset="2"/>
              <a:buChar char="§"/>
            </a:pPr>
            <a:r>
              <a:rPr lang="en-US" altLang="en-US" sz="1800" dirty="0">
                <a:ea typeface="ＭＳ Ｐゴシック" panose="020B0600070205080204" pitchFamily="34" charset="-128"/>
              </a:rPr>
              <a:t>review Agency policies and procedures </a:t>
            </a:r>
          </a:p>
          <a:p>
            <a:pPr marL="639762" indent="-342900">
              <a:buClr>
                <a:srgbClr val="006600"/>
              </a:buClr>
              <a:buFont typeface="Wingdings" panose="05000000000000000000" pitchFamily="2" charset="2"/>
              <a:buChar char="§"/>
            </a:pPr>
            <a:r>
              <a:rPr lang="en-US" altLang="en-US" sz="1800" dirty="0">
                <a:ea typeface="ＭＳ Ｐゴシック" panose="020B0600070205080204" pitchFamily="34" charset="-128"/>
              </a:rPr>
              <a:t>compile Agency best practices</a:t>
            </a:r>
          </a:p>
          <a:p>
            <a:pPr marL="639762" indent="-342900">
              <a:buClr>
                <a:srgbClr val="006600"/>
              </a:buClr>
              <a:buFont typeface="Wingdings" panose="05000000000000000000" pitchFamily="2" charset="2"/>
              <a:buChar char="§"/>
            </a:pPr>
            <a:r>
              <a:rPr lang="en-US" altLang="en-US" sz="1800" dirty="0">
                <a:ea typeface="ＭＳ Ｐゴシック" panose="020B0600070205080204" pitchFamily="34" charset="-128"/>
              </a:rPr>
              <a:t>review GEF monitoring practices of public involvement</a:t>
            </a:r>
          </a:p>
          <a:p>
            <a:pPr marL="639762" indent="-342900">
              <a:buClr>
                <a:srgbClr val="006600"/>
              </a:buClr>
              <a:buFont typeface="Wingdings" panose="05000000000000000000" pitchFamily="2" charset="2"/>
              <a:buChar char="§"/>
            </a:pPr>
            <a:r>
              <a:rPr lang="en-US" altLang="en-US" sz="1800" dirty="0">
                <a:ea typeface="ＭＳ Ｐゴシック" panose="020B0600070205080204" pitchFamily="34" charset="-128"/>
              </a:rPr>
              <a:t>provide recommendations to enhance PIP</a:t>
            </a:r>
          </a:p>
          <a:p>
            <a:endParaRPr lang="en-US" dirty="0"/>
          </a:p>
        </p:txBody>
      </p:sp>
      <p:sp>
        <p:nvSpPr>
          <p:cNvPr id="11" name="Content Placeholder 3"/>
          <p:cNvSpPr>
            <a:spLocks noGrp="1"/>
          </p:cNvSpPr>
          <p:nvPr>
            <p:ph sz="half" idx="1"/>
          </p:nvPr>
        </p:nvSpPr>
        <p:spPr>
          <a:xfrm>
            <a:off x="4449192" y="2061998"/>
            <a:ext cx="4186808" cy="4110202"/>
          </a:xfrm>
          <a:ln>
            <a:solidFill>
              <a:srgbClr val="006600"/>
            </a:solidFill>
          </a:ln>
        </p:spPr>
        <p:txBody>
          <a:bodyPr>
            <a:noAutofit/>
          </a:bodyPr>
          <a:lstStyle/>
          <a:p>
            <a:pPr marL="296862" lvl="1" indent="0">
              <a:lnSpc>
                <a:spcPct val="110000"/>
              </a:lnSpc>
              <a:spcBef>
                <a:spcPts val="1200"/>
              </a:spcBef>
              <a:spcAft>
                <a:spcPts val="200"/>
              </a:spcAft>
              <a:buClr>
                <a:srgbClr val="006600"/>
              </a:buClr>
              <a:buSzPct val="100000"/>
              <a:buNone/>
            </a:pPr>
            <a:r>
              <a:rPr lang="en-US" altLang="en-US" sz="2000" b="1" dirty="0">
                <a:ea typeface="ＭＳ Ｐゴシック" panose="020B0600070205080204" pitchFamily="34" charset="-128"/>
              </a:rPr>
              <a:t>Develop a plan to revise PIP</a:t>
            </a:r>
          </a:p>
          <a:p>
            <a:pPr marL="296862" lvl="1" indent="0">
              <a:lnSpc>
                <a:spcPct val="110000"/>
              </a:lnSpc>
              <a:spcBef>
                <a:spcPts val="1200"/>
              </a:spcBef>
              <a:spcAft>
                <a:spcPts val="200"/>
              </a:spcAft>
              <a:buClr>
                <a:srgbClr val="006600"/>
              </a:buClr>
              <a:buSzPct val="100000"/>
              <a:buNone/>
            </a:pPr>
            <a:endParaRPr lang="en-US" altLang="en-US" sz="1400" dirty="0">
              <a:ea typeface="ＭＳ Ｐゴシック" panose="020B0600070205080204" pitchFamily="34" charset="-128"/>
            </a:endParaRPr>
          </a:p>
          <a:p>
            <a:pPr marL="639762" lvl="2" indent="-342900">
              <a:lnSpc>
                <a:spcPct val="100000"/>
              </a:lnSpc>
              <a:spcBef>
                <a:spcPts val="0"/>
              </a:spcBef>
              <a:spcAft>
                <a:spcPts val="0"/>
              </a:spcAft>
              <a:buClr>
                <a:srgbClr val="006600"/>
              </a:buClr>
              <a:buSzPct val="100000"/>
              <a:buFont typeface="Wingdings" panose="05000000000000000000" pitchFamily="2" charset="2"/>
              <a:buChar char="§"/>
            </a:pPr>
            <a:r>
              <a:rPr lang="en-US" altLang="en-US" sz="1700" dirty="0">
                <a:ea typeface="ＭＳ Ｐゴシック" panose="020B0600070205080204" pitchFamily="34" charset="-128"/>
              </a:rPr>
              <a:t>Lacks clarity and consistency of operational policy (e.g. unclear mix of aspirational principles and affirmative policy mandates)</a:t>
            </a:r>
          </a:p>
          <a:p>
            <a:pPr marL="639762" lvl="2" indent="-342900">
              <a:lnSpc>
                <a:spcPct val="100000"/>
              </a:lnSpc>
              <a:spcBef>
                <a:spcPts val="0"/>
              </a:spcBef>
              <a:spcAft>
                <a:spcPts val="0"/>
              </a:spcAft>
              <a:buClr>
                <a:srgbClr val="006600"/>
              </a:buClr>
              <a:buSzPct val="100000"/>
              <a:buFont typeface="Wingdings" panose="05000000000000000000" pitchFamily="2" charset="2"/>
              <a:buChar char="§"/>
            </a:pPr>
            <a:endParaRPr lang="en-US" altLang="en-US" sz="1700" dirty="0">
              <a:ea typeface="ＭＳ Ｐゴシック" panose="020B0600070205080204" pitchFamily="34" charset="-128"/>
            </a:endParaRPr>
          </a:p>
          <a:p>
            <a:pPr marL="639762" lvl="2" indent="-342900">
              <a:lnSpc>
                <a:spcPct val="100000"/>
              </a:lnSpc>
              <a:spcBef>
                <a:spcPts val="0"/>
              </a:spcBef>
              <a:spcAft>
                <a:spcPts val="0"/>
              </a:spcAft>
              <a:buClr>
                <a:srgbClr val="006600"/>
              </a:buClr>
              <a:buSzPct val="100000"/>
              <a:buFont typeface="Wingdings" panose="05000000000000000000" pitchFamily="2" charset="2"/>
              <a:buChar char="§"/>
            </a:pPr>
            <a:r>
              <a:rPr lang="en-US" altLang="en-US" sz="1700" dirty="0">
                <a:ea typeface="ＭＳ Ｐゴシック" panose="020B0600070205080204" pitchFamily="34" charset="-128"/>
              </a:rPr>
              <a:t>Should align and reflect policies and advances in past 20 years</a:t>
            </a:r>
          </a:p>
          <a:p>
            <a:pPr marL="296862" lvl="2" indent="0">
              <a:lnSpc>
                <a:spcPct val="100000"/>
              </a:lnSpc>
              <a:spcBef>
                <a:spcPts val="0"/>
              </a:spcBef>
              <a:spcAft>
                <a:spcPts val="0"/>
              </a:spcAft>
              <a:buClr>
                <a:srgbClr val="006600"/>
              </a:buClr>
              <a:buSzPct val="100000"/>
              <a:buNone/>
            </a:pPr>
            <a:endParaRPr lang="en-US" altLang="en-US" sz="1700" dirty="0">
              <a:ea typeface="ＭＳ Ｐゴシック" panose="020B0600070205080204" pitchFamily="34" charset="-128"/>
            </a:endParaRPr>
          </a:p>
          <a:p>
            <a:pPr marL="639762" lvl="2" indent="-342900">
              <a:lnSpc>
                <a:spcPct val="100000"/>
              </a:lnSpc>
              <a:spcBef>
                <a:spcPts val="0"/>
              </a:spcBef>
              <a:spcAft>
                <a:spcPts val="0"/>
              </a:spcAft>
              <a:buClr>
                <a:srgbClr val="006600"/>
              </a:buClr>
              <a:buSzPct val="100000"/>
              <a:buFont typeface="Wingdings" panose="05000000000000000000" pitchFamily="2" charset="2"/>
              <a:buChar char="§"/>
            </a:pPr>
            <a:r>
              <a:rPr lang="en-US" altLang="en-US" sz="1700" dirty="0">
                <a:ea typeface="ＭＳ Ｐゴシック" panose="020B0600070205080204" pitchFamily="34" charset="-128"/>
              </a:rPr>
              <a:t>Need to agree on clearer mandates to support better stakeholder engagement across increasingly diverse GEF partnership</a:t>
            </a:r>
          </a:p>
        </p:txBody>
      </p:sp>
      <p:sp>
        <p:nvSpPr>
          <p:cNvPr id="16" name="TextBox 15"/>
          <p:cNvSpPr txBox="1"/>
          <p:nvPr/>
        </p:nvSpPr>
        <p:spPr>
          <a:xfrm>
            <a:off x="383000" y="2044202"/>
            <a:ext cx="461665" cy="3971587"/>
          </a:xfrm>
          <a:prstGeom prst="rect">
            <a:avLst/>
          </a:prstGeom>
          <a:solidFill>
            <a:srgbClr val="006600"/>
          </a:solidFill>
        </p:spPr>
        <p:txBody>
          <a:bodyPr vert="vert" wrap="square" rtlCol="0">
            <a:spAutoFit/>
          </a:bodyPr>
          <a:lstStyle/>
          <a:p>
            <a:pPr algn="ctr"/>
            <a:r>
              <a:rPr lang="en-US" dirty="0">
                <a:solidFill>
                  <a:schemeClr val="bg1"/>
                </a:solidFill>
                <a:latin typeface="Arial Rounded MT Bold" panose="020F0704030504030204" pitchFamily="34" charset="0"/>
                <a:cs typeface="Aharoni" panose="02010803020104030203" pitchFamily="2" charset="-79"/>
              </a:rPr>
              <a:t>Activities </a:t>
            </a:r>
          </a:p>
        </p:txBody>
      </p:sp>
      <p:sp>
        <p:nvSpPr>
          <p:cNvPr id="9" name="TextBox 8"/>
          <p:cNvSpPr txBox="1"/>
          <p:nvPr/>
        </p:nvSpPr>
        <p:spPr>
          <a:xfrm>
            <a:off x="4179374" y="2053100"/>
            <a:ext cx="461665" cy="3971587"/>
          </a:xfrm>
          <a:prstGeom prst="rect">
            <a:avLst/>
          </a:prstGeom>
          <a:solidFill>
            <a:srgbClr val="006600"/>
          </a:solidFill>
        </p:spPr>
        <p:txBody>
          <a:bodyPr vert="vert" wrap="square" rtlCol="0">
            <a:spAutoFit/>
          </a:bodyPr>
          <a:lstStyle/>
          <a:p>
            <a:pPr algn="ctr"/>
            <a:r>
              <a:rPr lang="en-US" dirty="0">
                <a:solidFill>
                  <a:schemeClr val="bg1"/>
                </a:solidFill>
                <a:latin typeface="Arial Rounded MT Bold" panose="020F0704030504030204" pitchFamily="34" charset="0"/>
                <a:cs typeface="Aharoni" panose="02010803020104030203" pitchFamily="2" charset="-79"/>
              </a:rPr>
              <a:t>Findings </a:t>
            </a:r>
          </a:p>
        </p:txBody>
      </p:sp>
      <p:sp>
        <p:nvSpPr>
          <p:cNvPr id="5" name="TextBox 4"/>
          <p:cNvSpPr txBox="1"/>
          <p:nvPr/>
        </p:nvSpPr>
        <p:spPr>
          <a:xfrm>
            <a:off x="8765414" y="2318094"/>
            <a:ext cx="2921535" cy="3139321"/>
          </a:xfrm>
          <a:prstGeom prst="rect">
            <a:avLst/>
          </a:prstGeom>
          <a:solidFill>
            <a:srgbClr val="FFC000"/>
          </a:solidFill>
        </p:spPr>
        <p:txBody>
          <a:bodyPr wrap="square" rtlCol="0">
            <a:spAutoFit/>
          </a:bodyPr>
          <a:lstStyle/>
          <a:p>
            <a:endParaRPr lang="en-US" b="1" dirty="0">
              <a:solidFill>
                <a:srgbClr val="006600"/>
              </a:solidFill>
            </a:endParaRPr>
          </a:p>
          <a:p>
            <a:r>
              <a:rPr lang="en-US" b="1" dirty="0">
                <a:solidFill>
                  <a:srgbClr val="006600"/>
                </a:solidFill>
              </a:rPr>
              <a:t>MOVING FORWARD </a:t>
            </a:r>
          </a:p>
          <a:p>
            <a:endParaRPr lang="en-US" b="1" dirty="0">
              <a:solidFill>
                <a:srgbClr val="006600"/>
              </a:solidFill>
            </a:endParaRPr>
          </a:p>
          <a:p>
            <a:pPr>
              <a:defRPr/>
            </a:pPr>
            <a:r>
              <a:rPr lang="en-US" b="1" dirty="0">
                <a:solidFill>
                  <a:srgbClr val="006600"/>
                </a:solidFill>
              </a:rPr>
              <a:t>Council Decision: present an updated policy on stakeholder engagement and access to information for consideration in November 2017</a:t>
            </a:r>
          </a:p>
          <a:p>
            <a:endParaRPr lang="en-US" b="1" dirty="0">
              <a:solidFill>
                <a:srgbClr val="006600"/>
              </a:solidFill>
            </a:endParaRPr>
          </a:p>
          <a:p>
            <a:r>
              <a:rPr lang="en-US" dirty="0"/>
              <a:t> </a:t>
            </a:r>
          </a:p>
        </p:txBody>
      </p:sp>
    </p:spTree>
    <p:extLst>
      <p:ext uri="{BB962C8B-B14F-4D97-AF65-F5344CB8AC3E}">
        <p14:creationId xmlns:p14="http://schemas.microsoft.com/office/powerpoint/2010/main" val="16253422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6600"/>
                </a:solidFill>
              </a:rPr>
              <a:t>	this session </a:t>
            </a:r>
          </a:p>
        </p:txBody>
      </p:sp>
      <p:pic>
        <p:nvPicPr>
          <p:cNvPr id="8" name="Picture 7" descr="https://www.thegef.org/gef/sites/thegef.org/files/Images/GEF-notag-lowres_0.jpg"/>
          <p:cNvPicPr>
            <a:picLocks noChangeAspect="1"/>
          </p:cNvPicPr>
          <p:nvPr/>
        </p:nvPicPr>
        <p:blipFill>
          <a:blip r:embed="rId3" cstate="print"/>
          <a:srcRect/>
          <a:stretch>
            <a:fillRect/>
          </a:stretch>
        </p:blipFill>
        <p:spPr bwMode="auto">
          <a:xfrm>
            <a:off x="1097280" y="915306"/>
            <a:ext cx="883184" cy="1097280"/>
          </a:xfrm>
          <a:prstGeom prst="rect">
            <a:avLst/>
          </a:prstGeom>
          <a:noFill/>
          <a:ln w="9525">
            <a:noFill/>
            <a:miter lim="800000"/>
            <a:headEnd/>
            <a:tailEnd/>
          </a:ln>
        </p:spPr>
      </p:pic>
      <p:sp>
        <p:nvSpPr>
          <p:cNvPr id="19" name="TextBox 18"/>
          <p:cNvSpPr txBox="1"/>
          <p:nvPr/>
        </p:nvSpPr>
        <p:spPr>
          <a:xfrm>
            <a:off x="1620152" y="2272964"/>
            <a:ext cx="7841102" cy="3785652"/>
          </a:xfrm>
          <a:prstGeom prst="rect">
            <a:avLst/>
          </a:prstGeom>
          <a:noFill/>
        </p:spPr>
        <p:txBody>
          <a:bodyPr wrap="square" rtlCol="0">
            <a:spAutoFit/>
          </a:bodyPr>
          <a:lstStyle/>
          <a:p>
            <a:pPr marL="342900" indent="-342900">
              <a:buClr>
                <a:srgbClr val="006600"/>
              </a:buClr>
              <a:buSzPct val="200000"/>
              <a:buFont typeface="Wingdings" panose="05000000000000000000" pitchFamily="2" charset="2"/>
              <a:buChar char="§"/>
            </a:pPr>
            <a:r>
              <a:rPr lang="en-GB" sz="2400" dirty="0">
                <a:latin typeface="+mj-lt"/>
                <a:cs typeface="Aharoni" panose="02010803020104030203" pitchFamily="2" charset="-79"/>
              </a:rPr>
              <a:t>overview of global commitments &amp; GEF policies &amp; standards</a:t>
            </a:r>
          </a:p>
          <a:p>
            <a:pPr marL="342900" indent="-342900">
              <a:buClr>
                <a:srgbClr val="006600"/>
              </a:buClr>
              <a:buSzPct val="200000"/>
              <a:buFont typeface="Wingdings" panose="05000000000000000000" pitchFamily="2" charset="2"/>
              <a:buChar char="§"/>
            </a:pPr>
            <a:endParaRPr lang="en-GB" sz="2400" dirty="0">
              <a:latin typeface="+mj-lt"/>
              <a:cs typeface="Aharoni" panose="02010803020104030203" pitchFamily="2" charset="-79"/>
            </a:endParaRPr>
          </a:p>
          <a:p>
            <a:pPr marL="342900" indent="-342900">
              <a:buClr>
                <a:srgbClr val="006600"/>
              </a:buClr>
              <a:buSzPct val="200000"/>
              <a:buFont typeface="Wingdings" panose="05000000000000000000" pitchFamily="2" charset="2"/>
              <a:buChar char="§"/>
            </a:pPr>
            <a:endParaRPr lang="en-GB" sz="2400" dirty="0">
              <a:latin typeface="+mj-lt"/>
              <a:cs typeface="Aharoni" panose="02010803020104030203" pitchFamily="2" charset="-79"/>
            </a:endParaRPr>
          </a:p>
          <a:p>
            <a:pPr marL="342900" indent="-342900">
              <a:buClr>
                <a:srgbClr val="006600"/>
              </a:buClr>
              <a:buSzPct val="200000"/>
              <a:buFont typeface="Wingdings" panose="05000000000000000000" pitchFamily="2" charset="2"/>
              <a:buChar char="§"/>
            </a:pPr>
            <a:r>
              <a:rPr lang="en-GB" sz="2400" dirty="0">
                <a:latin typeface="+mj-lt"/>
                <a:cs typeface="Aharoni" panose="02010803020104030203" pitchFamily="2" charset="-79"/>
              </a:rPr>
              <a:t>breakout session to share lessons learned, reflect on current practices &amp; discuss </a:t>
            </a:r>
            <a:r>
              <a:rPr lang="en-US" sz="2400" dirty="0">
                <a:latin typeface="+mj-lt"/>
                <a:cs typeface="Aharoni" panose="02010803020104030203" pitchFamily="2" charset="-79"/>
              </a:rPr>
              <a:t>opportunities to strengthen or clarify GEF policy, guidelines or procedures</a:t>
            </a:r>
          </a:p>
          <a:p>
            <a:pPr marL="342900" indent="-342900">
              <a:buClr>
                <a:srgbClr val="006600"/>
              </a:buClr>
              <a:buSzPct val="200000"/>
              <a:buFont typeface="+mj-lt"/>
              <a:buAutoNum type="arabicPeriod"/>
            </a:pPr>
            <a:endParaRPr lang="en-GB" b="1" dirty="0">
              <a:latin typeface="Aharoni" panose="02010803020104030203" pitchFamily="2" charset="-79"/>
              <a:cs typeface="Aharoni" panose="02010803020104030203" pitchFamily="2" charset="-79"/>
            </a:endParaRPr>
          </a:p>
          <a:p>
            <a:pPr marL="342900" indent="-342900">
              <a:buClr>
                <a:srgbClr val="006600"/>
              </a:buClr>
              <a:buSzPct val="200000"/>
              <a:buFont typeface="+mj-lt"/>
              <a:buAutoNum type="arabicPeriod"/>
            </a:pPr>
            <a:endParaRPr lang="en-GB" b="1" dirty="0">
              <a:latin typeface="Aharoni" panose="02010803020104030203" pitchFamily="2" charset="-79"/>
              <a:cs typeface="Aharoni" panose="02010803020104030203" pitchFamily="2" charset="-79"/>
            </a:endParaRPr>
          </a:p>
          <a:p>
            <a:pPr marL="342900" indent="-342900">
              <a:buClr>
                <a:srgbClr val="006600"/>
              </a:buClr>
              <a:buSzPct val="200000"/>
              <a:buFont typeface="+mj-lt"/>
              <a:buAutoNum type="arabicPeriod"/>
            </a:pPr>
            <a:endParaRPr lang="en-GB" b="1" dirty="0">
              <a:latin typeface="Aharoni" panose="02010803020104030203" pitchFamily="2" charset="-79"/>
              <a:cs typeface="Aharoni" panose="02010803020104030203" pitchFamily="2" charset="-79"/>
            </a:endParaRPr>
          </a:p>
          <a:p>
            <a:endParaRPr lang="en-US" dirty="0"/>
          </a:p>
        </p:txBody>
      </p:sp>
      <p:cxnSp>
        <p:nvCxnSpPr>
          <p:cNvPr id="20" name="Straight Connector 19"/>
          <p:cNvCxnSpPr/>
          <p:nvPr/>
        </p:nvCxnSpPr>
        <p:spPr>
          <a:xfrm flipH="1">
            <a:off x="1773382" y="2438400"/>
            <a:ext cx="4618" cy="1366982"/>
          </a:xfrm>
          <a:prstGeom prst="line">
            <a:avLst/>
          </a:prstGeom>
          <a:ln w="38100">
            <a:solidFill>
              <a:srgbClr val="006600"/>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552396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792696" y="2160249"/>
            <a:ext cx="110282" cy="2900238"/>
          </a:xfrm>
          <a:prstGeom prst="rect">
            <a:avLst/>
          </a:prstGeom>
          <a:solidFill>
            <a:srgbClr val="006600"/>
          </a:solidFill>
          <a:ln w="9525">
            <a:noFill/>
            <a:miter lim="800000"/>
            <a:headEnd/>
            <a:tailEnd/>
          </a:ln>
        </p:spPr>
        <p:txBody>
          <a:bodyPr vert="vert" wrap="square" lIns="91440" tIns="45720" rIns="91440" bIns="45720" numCol="1" anchor="ctr" anchorCtr="0" compatLnSpc="1">
            <a:prstTxWarp prst="textNoShape">
              <a:avLst/>
            </a:prstTxWarp>
          </a:bodyPr>
          <a:lst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dirty="0">
                <a:solidFill>
                  <a:srgbClr val="FFC000"/>
                </a:solidFill>
                <a:latin typeface="Aharoni" panose="02010803020104030203" pitchFamily="2" charset="-79"/>
                <a:cs typeface="Aharoni" panose="02010803020104030203" pitchFamily="2" charset="-79"/>
              </a:rPr>
              <a:t>  </a:t>
            </a:r>
          </a:p>
        </p:txBody>
      </p:sp>
      <p:sp>
        <p:nvSpPr>
          <p:cNvPr id="2" name="Title 1"/>
          <p:cNvSpPr>
            <a:spLocks noGrp="1"/>
          </p:cNvSpPr>
          <p:nvPr>
            <p:ph type="title"/>
          </p:nvPr>
        </p:nvSpPr>
        <p:spPr/>
        <p:txBody>
          <a:bodyPr/>
          <a:lstStyle/>
          <a:p>
            <a:r>
              <a:rPr lang="en-US" sz="2800" b="1" dirty="0">
                <a:solidFill>
                  <a:srgbClr val="006600"/>
                </a:solidFill>
              </a:rPr>
              <a:t>	stakeholder engagement and gender equality</a:t>
            </a:r>
          </a:p>
        </p:txBody>
      </p:sp>
      <p:pic>
        <p:nvPicPr>
          <p:cNvPr id="8" name="Picture 7" descr="https://www.thegef.org/gef/sites/thegef.org/files/Images/GEF-notag-lowres_0.jpg"/>
          <p:cNvPicPr>
            <a:picLocks noChangeAspect="1"/>
          </p:cNvPicPr>
          <p:nvPr/>
        </p:nvPicPr>
        <p:blipFill>
          <a:blip r:embed="rId3" cstate="print"/>
          <a:srcRect/>
          <a:stretch>
            <a:fillRect/>
          </a:stretch>
        </p:blipFill>
        <p:spPr bwMode="auto">
          <a:xfrm>
            <a:off x="1097280" y="866361"/>
            <a:ext cx="883184" cy="1097280"/>
          </a:xfrm>
          <a:prstGeom prst="rect">
            <a:avLst/>
          </a:prstGeom>
          <a:noFill/>
          <a:ln w="9525">
            <a:noFill/>
            <a:miter lim="800000"/>
            <a:headEnd/>
            <a:tailEnd/>
          </a:ln>
        </p:spPr>
      </p:pic>
      <p:sp>
        <p:nvSpPr>
          <p:cNvPr id="19" name="TextBox 18"/>
          <p:cNvSpPr txBox="1"/>
          <p:nvPr/>
        </p:nvSpPr>
        <p:spPr>
          <a:xfrm>
            <a:off x="873760" y="2189922"/>
            <a:ext cx="4537613" cy="3170099"/>
          </a:xfrm>
          <a:prstGeom prst="rect">
            <a:avLst/>
          </a:prstGeom>
          <a:noFill/>
        </p:spPr>
        <p:txBody>
          <a:bodyPr wrap="square" rtlCol="0">
            <a:spAutoFit/>
          </a:bodyPr>
          <a:lstStyle/>
          <a:p>
            <a:pPr>
              <a:buClr>
                <a:srgbClr val="006600"/>
              </a:buClr>
              <a:buSzPct val="200000"/>
            </a:pPr>
            <a:r>
              <a:rPr lang="en-GB" sz="2000" b="1" dirty="0">
                <a:solidFill>
                  <a:srgbClr val="006600"/>
                </a:solidFill>
                <a:latin typeface="+mj-lt"/>
                <a:cs typeface="Aharoni" panose="02010803020104030203" pitchFamily="2" charset="-79"/>
              </a:rPr>
              <a:t>participation matters</a:t>
            </a:r>
          </a:p>
          <a:p>
            <a:pPr>
              <a:buClr>
                <a:srgbClr val="006600"/>
              </a:buClr>
              <a:buSzPct val="200000"/>
            </a:pPr>
            <a:endParaRPr lang="en-GB" b="1" u="sng" dirty="0">
              <a:solidFill>
                <a:srgbClr val="006600"/>
              </a:solidFill>
              <a:latin typeface="+mj-lt"/>
              <a:cs typeface="Aharoni" panose="02010803020104030203" pitchFamily="2" charset="-79"/>
            </a:endParaRPr>
          </a:p>
          <a:p>
            <a:pPr marL="342900" lvl="1" indent="-342900">
              <a:buClr>
                <a:srgbClr val="006600"/>
              </a:buClr>
              <a:buSzPct val="200000"/>
              <a:buFont typeface="Wingdings" panose="05000000000000000000" pitchFamily="2" charset="2"/>
              <a:buChar char="§"/>
            </a:pPr>
            <a:r>
              <a:rPr lang="en-US" altLang="en-US" dirty="0"/>
              <a:t>ownership, partnerships and accountability</a:t>
            </a:r>
          </a:p>
          <a:p>
            <a:pPr marL="0" lvl="1">
              <a:buClr>
                <a:srgbClr val="006600"/>
              </a:buClr>
              <a:buSzPct val="200000"/>
            </a:pPr>
            <a:endParaRPr lang="en-GB" dirty="0"/>
          </a:p>
          <a:p>
            <a:pPr marL="342900" lvl="1" indent="-342900">
              <a:buClr>
                <a:srgbClr val="006600"/>
              </a:buClr>
              <a:buSzPct val="200000"/>
              <a:buFont typeface="Wingdings" panose="05000000000000000000" pitchFamily="2" charset="2"/>
              <a:buChar char="§"/>
            </a:pPr>
            <a:r>
              <a:rPr lang="en-US" altLang="en-US" dirty="0"/>
              <a:t>social and economic needs of individuals and stakeholder groups</a:t>
            </a:r>
          </a:p>
          <a:p>
            <a:pPr marL="342900" lvl="1" indent="-342900">
              <a:buClr>
                <a:srgbClr val="006600"/>
              </a:buClr>
              <a:buSzPct val="200000"/>
              <a:buFont typeface="Wingdings" panose="05000000000000000000" pitchFamily="2" charset="2"/>
              <a:buChar char="§"/>
            </a:pPr>
            <a:endParaRPr lang="en-US" altLang="en-US" dirty="0"/>
          </a:p>
          <a:p>
            <a:pPr marL="342900" lvl="1" indent="-342900">
              <a:buClr>
                <a:srgbClr val="006600"/>
              </a:buClr>
              <a:buSzPct val="200000"/>
              <a:buFont typeface="Wingdings" panose="05000000000000000000" pitchFamily="2" charset="2"/>
              <a:buChar char="§"/>
            </a:pPr>
            <a:r>
              <a:rPr lang="en-US" altLang="en-US" dirty="0"/>
              <a:t>diverse skills, experiences and knowledge</a:t>
            </a:r>
            <a:endParaRPr lang="en-GB" dirty="0"/>
          </a:p>
          <a:p>
            <a:pPr marL="285750" indent="-285750">
              <a:buClr>
                <a:srgbClr val="006600"/>
              </a:buClr>
              <a:buSzPct val="200000"/>
              <a:buFont typeface="Arial" panose="020B0604020202020204" pitchFamily="34" charset="0"/>
              <a:buChar char="•"/>
            </a:pPr>
            <a:endParaRPr lang="en-GB" b="1" dirty="0">
              <a:latin typeface="+mj-lt"/>
              <a:cs typeface="Aharoni" panose="02010803020104030203" pitchFamily="2" charset="-79"/>
            </a:endParaRPr>
          </a:p>
          <a:p>
            <a:pPr marL="285750" indent="-285750">
              <a:buClr>
                <a:srgbClr val="006600"/>
              </a:buClr>
              <a:buSzPct val="200000"/>
              <a:buFont typeface="Arial" panose="020B0604020202020204" pitchFamily="34" charset="0"/>
              <a:buChar char="•"/>
            </a:pPr>
            <a:endParaRPr lang="en-GB" b="1" dirty="0">
              <a:latin typeface="+mj-lt"/>
              <a:cs typeface="Aharoni" panose="02010803020104030203" pitchFamily="2" charset="-79"/>
            </a:endParaRPr>
          </a:p>
          <a:p>
            <a:endParaRPr lang="en-US" dirty="0">
              <a:latin typeface="+mj-lt"/>
            </a:endParaRPr>
          </a:p>
        </p:txBody>
      </p:sp>
      <p:cxnSp>
        <p:nvCxnSpPr>
          <p:cNvPr id="20" name="Straight Connector 19"/>
          <p:cNvCxnSpPr/>
          <p:nvPr/>
        </p:nvCxnSpPr>
        <p:spPr>
          <a:xfrm>
            <a:off x="1002742" y="2720945"/>
            <a:ext cx="13258" cy="1590672"/>
          </a:xfrm>
          <a:prstGeom prst="line">
            <a:avLst/>
          </a:prstGeom>
          <a:ln w="28575">
            <a:solidFill>
              <a:srgbClr val="006600"/>
            </a:solidFill>
          </a:ln>
        </p:spPr>
        <p:style>
          <a:lnRef idx="2">
            <a:schemeClr val="accent6"/>
          </a:lnRef>
          <a:fillRef idx="0">
            <a:schemeClr val="accent6"/>
          </a:fillRef>
          <a:effectRef idx="1">
            <a:schemeClr val="accent6"/>
          </a:effectRef>
          <a:fontRef idx="minor">
            <a:schemeClr val="tx1"/>
          </a:fontRef>
        </p:style>
      </p:cxnSp>
      <p:sp>
        <p:nvSpPr>
          <p:cNvPr id="10" name="TextBox 9"/>
          <p:cNvSpPr txBox="1"/>
          <p:nvPr/>
        </p:nvSpPr>
        <p:spPr>
          <a:xfrm>
            <a:off x="6284301" y="2105619"/>
            <a:ext cx="5140959" cy="4308872"/>
          </a:xfrm>
          <a:prstGeom prst="rect">
            <a:avLst/>
          </a:prstGeom>
          <a:noFill/>
        </p:spPr>
        <p:txBody>
          <a:bodyPr wrap="square" rtlCol="0">
            <a:spAutoFit/>
          </a:bodyPr>
          <a:lstStyle/>
          <a:p>
            <a:pPr>
              <a:buClr>
                <a:srgbClr val="006600"/>
              </a:buClr>
              <a:buSzPct val="200000"/>
            </a:pPr>
            <a:r>
              <a:rPr lang="en-GB" sz="2000" b="1" dirty="0">
                <a:solidFill>
                  <a:srgbClr val="006600"/>
                </a:solidFill>
                <a:latin typeface="+mj-lt"/>
                <a:cs typeface="Aharoni" panose="02010803020104030203" pitchFamily="2" charset="-79"/>
              </a:rPr>
              <a:t>gender equality matters</a:t>
            </a:r>
          </a:p>
          <a:p>
            <a:pPr>
              <a:buClr>
                <a:srgbClr val="006600"/>
              </a:buClr>
              <a:buSzPct val="200000"/>
            </a:pPr>
            <a:endParaRPr lang="en-GB" sz="2000" b="1" dirty="0">
              <a:solidFill>
                <a:srgbClr val="006600"/>
              </a:solidFill>
              <a:latin typeface="Aharoni" panose="02010803020104030203" pitchFamily="2" charset="-79"/>
              <a:cs typeface="Aharoni" panose="02010803020104030203" pitchFamily="2" charset="-79"/>
            </a:endParaRPr>
          </a:p>
          <a:p>
            <a:pPr marL="285750" indent="-285750">
              <a:buClr>
                <a:srgbClr val="006600"/>
              </a:buClr>
              <a:buSzPct val="200000"/>
              <a:buFont typeface="Wingdings" panose="05000000000000000000" pitchFamily="2" charset="2"/>
              <a:buChar char="§"/>
            </a:pPr>
            <a:r>
              <a:rPr lang="en-US" dirty="0"/>
              <a:t>men and women use natural resources differently</a:t>
            </a:r>
          </a:p>
          <a:p>
            <a:pPr marL="285750" indent="-285750">
              <a:buClr>
                <a:srgbClr val="006600"/>
              </a:buClr>
              <a:buSzPct val="200000"/>
              <a:buFont typeface="Wingdings" panose="05000000000000000000" pitchFamily="2" charset="2"/>
              <a:buChar char="§"/>
            </a:pPr>
            <a:endParaRPr lang="en-US" dirty="0"/>
          </a:p>
          <a:p>
            <a:pPr marL="285750" indent="-285750">
              <a:buClr>
                <a:srgbClr val="006600"/>
              </a:buClr>
              <a:buSzPct val="200000"/>
              <a:buFont typeface="Wingdings" panose="05000000000000000000" pitchFamily="2" charset="2"/>
              <a:buChar char="§"/>
            </a:pPr>
            <a:r>
              <a:rPr lang="en-US" dirty="0"/>
              <a:t>men and women are affected differently by changes to natural resources</a:t>
            </a:r>
          </a:p>
          <a:p>
            <a:pPr marL="285750" indent="-285750">
              <a:buClr>
                <a:srgbClr val="006600"/>
              </a:buClr>
              <a:buSzPct val="200000"/>
              <a:buFont typeface="Wingdings" panose="05000000000000000000" pitchFamily="2" charset="2"/>
              <a:buChar char="§"/>
            </a:pPr>
            <a:endParaRPr lang="en-GB" b="1" dirty="0"/>
          </a:p>
          <a:p>
            <a:pPr marL="285750" indent="-285750">
              <a:buClr>
                <a:srgbClr val="006600"/>
              </a:buClr>
              <a:buSzPct val="200000"/>
              <a:buFont typeface="Wingdings" panose="05000000000000000000" pitchFamily="2" charset="2"/>
              <a:buChar char="§"/>
            </a:pPr>
            <a:r>
              <a:rPr lang="en-US" dirty="0"/>
              <a:t>men and women have different rights or access to resources, and decision-making power</a:t>
            </a:r>
            <a:endParaRPr lang="en-GB" b="1" dirty="0">
              <a:latin typeface="Aharoni" panose="02010803020104030203" pitchFamily="2" charset="-79"/>
              <a:cs typeface="Aharoni" panose="02010803020104030203" pitchFamily="2" charset="-79"/>
            </a:endParaRPr>
          </a:p>
          <a:p>
            <a:pPr marL="342900" lvl="1" indent="-342900">
              <a:buClr>
                <a:srgbClr val="006600"/>
              </a:buClr>
              <a:buSzPct val="200000"/>
              <a:buFont typeface="Wingdings" panose="05000000000000000000" pitchFamily="2" charset="2"/>
              <a:buChar char="§"/>
            </a:pPr>
            <a:endParaRPr lang="en-GB" b="1" dirty="0">
              <a:latin typeface="Aharoni" panose="02010803020104030203" pitchFamily="2" charset="-79"/>
              <a:cs typeface="Aharoni" panose="02010803020104030203" pitchFamily="2" charset="-79"/>
            </a:endParaRPr>
          </a:p>
          <a:p>
            <a:pPr marL="285750" indent="-285750">
              <a:buClr>
                <a:srgbClr val="006600"/>
              </a:buClr>
              <a:buSzPct val="200000"/>
              <a:buFont typeface="Wingdings" panose="05000000000000000000" pitchFamily="2" charset="2"/>
              <a:buChar char="§"/>
            </a:pPr>
            <a:endParaRPr lang="en-GB" b="1" dirty="0"/>
          </a:p>
          <a:p>
            <a:pPr marL="285750" indent="-285750">
              <a:buClr>
                <a:srgbClr val="006600"/>
              </a:buClr>
              <a:buSzPct val="200000"/>
              <a:buFont typeface="Wingdings" panose="05000000000000000000" pitchFamily="2" charset="2"/>
              <a:buChar char="§"/>
            </a:pPr>
            <a:endParaRPr lang="en-GB" b="1" dirty="0"/>
          </a:p>
          <a:p>
            <a:pPr marL="285750" indent="-285750">
              <a:buClr>
                <a:srgbClr val="006600"/>
              </a:buClr>
              <a:buSzPct val="200000"/>
              <a:buFont typeface="Arial" panose="020B0604020202020204" pitchFamily="34" charset="0"/>
              <a:buChar char="•"/>
            </a:pPr>
            <a:endParaRPr lang="en-GB" b="1" dirty="0">
              <a:latin typeface="Aharoni" panose="02010803020104030203" pitchFamily="2" charset="-79"/>
              <a:cs typeface="Aharoni" panose="02010803020104030203" pitchFamily="2" charset="-79"/>
            </a:endParaRPr>
          </a:p>
          <a:p>
            <a:pPr marL="285750" indent="-285750">
              <a:buClr>
                <a:srgbClr val="006600"/>
              </a:buClr>
              <a:buSzPct val="200000"/>
              <a:buFont typeface="Arial" panose="020B0604020202020204" pitchFamily="34" charset="0"/>
              <a:buChar char="•"/>
            </a:pPr>
            <a:endParaRPr lang="en-GB" b="1" dirty="0">
              <a:latin typeface="Aharoni" panose="02010803020104030203" pitchFamily="2" charset="-79"/>
              <a:cs typeface="Aharoni" panose="02010803020104030203" pitchFamily="2" charset="-79"/>
            </a:endParaRPr>
          </a:p>
          <a:p>
            <a:endParaRPr lang="en-US" dirty="0"/>
          </a:p>
        </p:txBody>
      </p:sp>
      <p:cxnSp>
        <p:nvCxnSpPr>
          <p:cNvPr id="11" name="Straight Connector 10"/>
          <p:cNvCxnSpPr/>
          <p:nvPr/>
        </p:nvCxnSpPr>
        <p:spPr>
          <a:xfrm flipH="1">
            <a:off x="6415377" y="2815032"/>
            <a:ext cx="6122" cy="1402499"/>
          </a:xfrm>
          <a:prstGeom prst="line">
            <a:avLst/>
          </a:prstGeom>
          <a:ln w="28575">
            <a:solidFill>
              <a:srgbClr val="006600"/>
            </a:solidFill>
          </a:ln>
        </p:spPr>
        <p:style>
          <a:lnRef idx="2">
            <a:schemeClr val="accent6"/>
          </a:lnRef>
          <a:fillRef idx="0">
            <a:schemeClr val="accent6"/>
          </a:fillRef>
          <a:effectRef idx="1">
            <a:schemeClr val="accent6"/>
          </a:effectRef>
          <a:fontRef idx="minor">
            <a:schemeClr val="tx1"/>
          </a:fontRef>
        </p:style>
      </p:cxnSp>
      <p:sp>
        <p:nvSpPr>
          <p:cNvPr id="15" name="TextBox 14"/>
          <p:cNvSpPr txBox="1"/>
          <p:nvPr/>
        </p:nvSpPr>
        <p:spPr>
          <a:xfrm>
            <a:off x="2433015" y="5483377"/>
            <a:ext cx="6177280" cy="400110"/>
          </a:xfrm>
          <a:prstGeom prst="rect">
            <a:avLst/>
          </a:prstGeom>
          <a:solidFill>
            <a:srgbClr val="FFC000"/>
          </a:solidFill>
          <a:ln w="38100">
            <a:solidFill>
              <a:schemeClr val="accent3">
                <a:lumMod val="50000"/>
              </a:schemeClr>
            </a:solidFill>
          </a:ln>
        </p:spPr>
        <p:txBody>
          <a:bodyPr wrap="square" rtlCol="0">
            <a:spAutoFit/>
          </a:bodyPr>
          <a:lstStyle/>
          <a:p>
            <a:pPr algn="ctr"/>
            <a:r>
              <a:rPr lang="en-US" sz="2000" b="1" dirty="0"/>
              <a:t>agents of change </a:t>
            </a:r>
          </a:p>
        </p:txBody>
      </p:sp>
    </p:spTree>
    <p:extLst>
      <p:ext uri="{BB962C8B-B14F-4D97-AF65-F5344CB8AC3E}">
        <p14:creationId xmlns:p14="http://schemas.microsoft.com/office/powerpoint/2010/main" val="21011181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6600"/>
                </a:solidFill>
              </a:rPr>
              <a:t>	global commitments and processes</a:t>
            </a:r>
          </a:p>
        </p:txBody>
      </p:sp>
      <p:pic>
        <p:nvPicPr>
          <p:cNvPr id="8" name="Picture 7" descr="https://www.thegef.org/gef/sites/thegef.org/files/Images/GEF-notag-lowres_0.jpg"/>
          <p:cNvPicPr>
            <a:picLocks noChangeAspect="1"/>
          </p:cNvPicPr>
          <p:nvPr/>
        </p:nvPicPr>
        <p:blipFill>
          <a:blip r:embed="rId3" cstate="print"/>
          <a:srcRect/>
          <a:stretch>
            <a:fillRect/>
          </a:stretch>
        </p:blipFill>
        <p:spPr bwMode="auto">
          <a:xfrm>
            <a:off x="1097280" y="816800"/>
            <a:ext cx="883184" cy="1097280"/>
          </a:xfrm>
          <a:prstGeom prst="rect">
            <a:avLst/>
          </a:prstGeom>
          <a:noFill/>
          <a:ln w="9525">
            <a:noFill/>
            <a:miter lim="800000"/>
            <a:headEnd/>
            <a:tailEnd/>
          </a:ln>
        </p:spPr>
      </p:pic>
      <p:sp>
        <p:nvSpPr>
          <p:cNvPr id="10" name="TextBox 9"/>
          <p:cNvSpPr txBox="1"/>
          <p:nvPr/>
        </p:nvSpPr>
        <p:spPr>
          <a:xfrm>
            <a:off x="1178561" y="2189922"/>
            <a:ext cx="10165300" cy="4154984"/>
          </a:xfrm>
          <a:prstGeom prst="rect">
            <a:avLst/>
          </a:prstGeom>
          <a:noFill/>
        </p:spPr>
        <p:txBody>
          <a:bodyPr wrap="square" rtlCol="0">
            <a:spAutoFit/>
          </a:bodyPr>
          <a:lstStyle/>
          <a:p>
            <a:pPr>
              <a:buClr>
                <a:srgbClr val="006600"/>
              </a:buClr>
              <a:buSzPct val="200000"/>
            </a:pPr>
            <a:endParaRPr lang="en-GB" b="1" u="sng" dirty="0">
              <a:solidFill>
                <a:srgbClr val="006600"/>
              </a:solidFill>
              <a:latin typeface="Aharoni" panose="02010803020104030203" pitchFamily="2" charset="-79"/>
              <a:cs typeface="Aharoni" panose="02010803020104030203" pitchFamily="2" charset="-79"/>
            </a:endParaRPr>
          </a:p>
          <a:p>
            <a:pPr marL="285750" indent="-285750">
              <a:buClr>
                <a:srgbClr val="006600"/>
              </a:buClr>
              <a:buSzPct val="200000"/>
              <a:buFont typeface="Wingdings" panose="05000000000000000000" pitchFamily="2" charset="2"/>
              <a:buChar char="§"/>
            </a:pPr>
            <a:r>
              <a:rPr lang="en-US" sz="2400" dirty="0"/>
              <a:t>RIO (1992), CEDAW (1997), Beijing Platform for Action (1995), MDGs (2000)</a:t>
            </a:r>
          </a:p>
          <a:p>
            <a:pPr>
              <a:buClr>
                <a:srgbClr val="006600"/>
              </a:buClr>
              <a:buSzPct val="200000"/>
            </a:pPr>
            <a:endParaRPr lang="en-US" sz="2400" dirty="0"/>
          </a:p>
          <a:p>
            <a:pPr marL="285750" indent="-285750">
              <a:buClr>
                <a:srgbClr val="006600"/>
              </a:buClr>
              <a:buSzPct val="200000"/>
              <a:buFont typeface="Wingdings" panose="05000000000000000000" pitchFamily="2" charset="2"/>
              <a:buChar char="§"/>
            </a:pPr>
            <a:r>
              <a:rPr lang="en-GB" sz="2400" dirty="0"/>
              <a:t>Crosscutting priority in Multilateral  Environmental Agreements</a:t>
            </a:r>
          </a:p>
          <a:p>
            <a:pPr marL="800100" lvl="1" indent="-342900">
              <a:buClr>
                <a:srgbClr val="006600"/>
              </a:buClr>
              <a:buSzPct val="100000"/>
              <a:buFont typeface="Arial" panose="020B0604020202020204" pitchFamily="34" charset="0"/>
              <a:buChar char="•"/>
            </a:pPr>
            <a:r>
              <a:rPr lang="en-GB" sz="2400" dirty="0"/>
              <a:t>CBD, UNCCD, UNFCCC, (</a:t>
            </a:r>
            <a:r>
              <a:rPr lang="en-US" sz="2400" dirty="0"/>
              <a:t>Paris Agreement)</a:t>
            </a:r>
            <a:endParaRPr lang="en-GB" sz="2400" dirty="0"/>
          </a:p>
          <a:p>
            <a:pPr>
              <a:buClr>
                <a:srgbClr val="006600"/>
              </a:buClr>
              <a:buSzPct val="200000"/>
            </a:pPr>
            <a:endParaRPr lang="en-GB" sz="2400" dirty="0"/>
          </a:p>
          <a:p>
            <a:pPr marL="285750" indent="-285750">
              <a:buClr>
                <a:srgbClr val="006600"/>
              </a:buClr>
              <a:buSzPct val="200000"/>
              <a:buFont typeface="Wingdings" panose="05000000000000000000" pitchFamily="2" charset="2"/>
              <a:buChar char="§"/>
            </a:pPr>
            <a:r>
              <a:rPr lang="en-US" sz="2400" dirty="0"/>
              <a:t>SDGs and the 2030 Agenda for Sustainable  Development</a:t>
            </a:r>
          </a:p>
          <a:p>
            <a:pPr>
              <a:buClr>
                <a:srgbClr val="006600"/>
              </a:buClr>
              <a:buSzPct val="200000"/>
            </a:pPr>
            <a:endParaRPr lang="en-US" sz="2400" dirty="0"/>
          </a:p>
          <a:p>
            <a:pPr marL="285750" indent="-285750">
              <a:buClr>
                <a:srgbClr val="006600"/>
              </a:buClr>
              <a:buSzPct val="200000"/>
              <a:buFont typeface="Wingdings" panose="05000000000000000000" pitchFamily="2" charset="2"/>
              <a:buChar char="§"/>
            </a:pPr>
            <a:r>
              <a:rPr lang="en-US" sz="2400" dirty="0"/>
              <a:t>GEF 2020 strategy, GEF-6 policy recommendations and </a:t>
            </a:r>
            <a:r>
              <a:rPr lang="en-US" sz="2400" dirty="0" err="1"/>
              <a:t>programme</a:t>
            </a:r>
            <a:r>
              <a:rPr lang="en-US" sz="2400" dirty="0"/>
              <a:t> directions</a:t>
            </a:r>
            <a:endParaRPr lang="en-GB" sz="2400" dirty="0"/>
          </a:p>
          <a:p>
            <a:pPr marL="285750" indent="-285750">
              <a:buClr>
                <a:srgbClr val="006600"/>
              </a:buClr>
              <a:buSzPct val="200000"/>
              <a:buFont typeface="Arial" panose="020B0604020202020204" pitchFamily="34" charset="0"/>
              <a:buChar char="•"/>
            </a:pPr>
            <a:endParaRPr lang="en-GB" b="1" dirty="0">
              <a:latin typeface="Aharoni" panose="02010803020104030203" pitchFamily="2" charset="-79"/>
              <a:cs typeface="Aharoni" panose="02010803020104030203" pitchFamily="2" charset="-79"/>
            </a:endParaRPr>
          </a:p>
          <a:p>
            <a:pPr marL="285750" indent="-285750">
              <a:buClr>
                <a:srgbClr val="006600"/>
              </a:buClr>
              <a:buSzPct val="200000"/>
              <a:buFont typeface="Arial" panose="020B0604020202020204" pitchFamily="34" charset="0"/>
              <a:buChar char="•"/>
            </a:pPr>
            <a:endParaRPr lang="en-GB" b="1" dirty="0">
              <a:latin typeface="Aharoni" panose="02010803020104030203" pitchFamily="2" charset="-79"/>
              <a:cs typeface="Aharoni" panose="02010803020104030203" pitchFamily="2" charset="-79"/>
            </a:endParaRPr>
          </a:p>
          <a:p>
            <a:endParaRPr lang="en-US" dirty="0"/>
          </a:p>
        </p:txBody>
      </p:sp>
    </p:spTree>
    <p:extLst>
      <p:ext uri="{BB962C8B-B14F-4D97-AF65-F5344CB8AC3E}">
        <p14:creationId xmlns:p14="http://schemas.microsoft.com/office/powerpoint/2010/main" val="28125287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6600"/>
                </a:solidFill>
              </a:rPr>
              <a:t>	Public involvement and stakeholder engagement </a:t>
            </a:r>
          </a:p>
        </p:txBody>
      </p:sp>
      <p:pic>
        <p:nvPicPr>
          <p:cNvPr id="8" name="Picture 7" descr="https://www.thegef.org/gef/sites/thegef.org/files/Images/GEF-notag-lowres_0.jpg"/>
          <p:cNvPicPr>
            <a:picLocks noChangeAspect="1"/>
          </p:cNvPicPr>
          <p:nvPr/>
        </p:nvPicPr>
        <p:blipFill>
          <a:blip r:embed="rId3" cstate="print"/>
          <a:srcRect/>
          <a:stretch>
            <a:fillRect/>
          </a:stretch>
        </p:blipFill>
        <p:spPr bwMode="auto">
          <a:xfrm>
            <a:off x="1097280" y="866361"/>
            <a:ext cx="883184" cy="1097280"/>
          </a:xfrm>
          <a:prstGeom prst="rect">
            <a:avLst/>
          </a:prstGeom>
          <a:noFill/>
          <a:ln w="9525">
            <a:noFill/>
            <a:miter lim="800000"/>
            <a:headEnd/>
            <a:tailEnd/>
          </a:ln>
        </p:spPr>
      </p:pic>
      <p:sp>
        <p:nvSpPr>
          <p:cNvPr id="9" name="TextBox 8"/>
          <p:cNvSpPr txBox="1"/>
          <p:nvPr/>
        </p:nvSpPr>
        <p:spPr>
          <a:xfrm>
            <a:off x="1097281" y="2189922"/>
            <a:ext cx="4846320" cy="4247317"/>
          </a:xfrm>
          <a:prstGeom prst="rect">
            <a:avLst/>
          </a:prstGeom>
          <a:noFill/>
        </p:spPr>
        <p:txBody>
          <a:bodyPr wrap="square" rtlCol="0">
            <a:spAutoFit/>
          </a:bodyPr>
          <a:lstStyle/>
          <a:p>
            <a:pPr>
              <a:buClr>
                <a:srgbClr val="006600"/>
              </a:buClr>
              <a:buSzPct val="200000"/>
            </a:pPr>
            <a:r>
              <a:rPr lang="en-GB" sz="2000" b="1" dirty="0">
                <a:solidFill>
                  <a:srgbClr val="006600"/>
                </a:solidFill>
                <a:latin typeface="+mj-lt"/>
                <a:cs typeface="Aharoni" panose="02010803020104030203" pitchFamily="2" charset="-79"/>
              </a:rPr>
              <a:t>GEF Policy (1996)</a:t>
            </a:r>
          </a:p>
          <a:p>
            <a:pPr>
              <a:buClr>
                <a:srgbClr val="006600"/>
              </a:buClr>
              <a:buSzPct val="200000"/>
            </a:pPr>
            <a:endParaRPr lang="en-GB" b="1" u="sng" dirty="0">
              <a:solidFill>
                <a:srgbClr val="006600"/>
              </a:solidFill>
              <a:latin typeface="+mj-lt"/>
              <a:cs typeface="Aharoni" panose="02010803020104030203" pitchFamily="2" charset="-79"/>
            </a:endParaRPr>
          </a:p>
          <a:p>
            <a:pPr>
              <a:buClr>
                <a:srgbClr val="006600"/>
              </a:buClr>
              <a:buSzPct val="200000"/>
            </a:pPr>
            <a:r>
              <a:rPr lang="en-GB" i="1" dirty="0">
                <a:cs typeface="Aharoni" panose="02010803020104030203" pitchFamily="2" charset="-79"/>
              </a:rPr>
              <a:t>Outlining principles for Public Involvement </a:t>
            </a:r>
          </a:p>
          <a:p>
            <a:pPr>
              <a:buClr>
                <a:srgbClr val="006600"/>
              </a:buClr>
              <a:buSzPct val="200000"/>
            </a:pPr>
            <a:endParaRPr lang="en-GB" b="1" u="sng" dirty="0">
              <a:solidFill>
                <a:srgbClr val="006600"/>
              </a:solidFill>
              <a:latin typeface="+mj-lt"/>
              <a:cs typeface="Aharoni" panose="02010803020104030203" pitchFamily="2" charset="-79"/>
            </a:endParaRPr>
          </a:p>
          <a:p>
            <a:pPr marL="285750" indent="-285750">
              <a:buClr>
                <a:srgbClr val="006600"/>
              </a:buClr>
              <a:buSzPct val="200000"/>
              <a:buFont typeface="Wingdings" panose="05000000000000000000" pitchFamily="2" charset="2"/>
              <a:buChar char="§"/>
            </a:pPr>
            <a:r>
              <a:rPr lang="en-US" dirty="0">
                <a:cs typeface="Aharoni" panose="02010803020104030203" pitchFamily="2" charset="-79"/>
              </a:rPr>
              <a:t>contributes to environmental and financial sustainability</a:t>
            </a:r>
          </a:p>
          <a:p>
            <a:pPr marL="285750" indent="-285750">
              <a:buClr>
                <a:srgbClr val="006600"/>
              </a:buClr>
              <a:buSzPct val="200000"/>
              <a:buFont typeface="Wingdings" panose="05000000000000000000" pitchFamily="2" charset="2"/>
              <a:buChar char="§"/>
            </a:pPr>
            <a:endParaRPr lang="en-US" sz="800" dirty="0">
              <a:cs typeface="Aharoni" panose="02010803020104030203" pitchFamily="2" charset="-79"/>
            </a:endParaRPr>
          </a:p>
          <a:p>
            <a:pPr marL="285750" indent="-285750">
              <a:buClr>
                <a:srgbClr val="006600"/>
              </a:buClr>
              <a:buSzPct val="200000"/>
              <a:buFont typeface="Wingdings" panose="05000000000000000000" pitchFamily="2" charset="2"/>
              <a:buChar char="§"/>
            </a:pPr>
            <a:r>
              <a:rPr lang="en-US" dirty="0">
                <a:cs typeface="Aharoni" panose="02010803020104030203" pitchFamily="2" charset="-79"/>
              </a:rPr>
              <a:t>needs to address social, cultural and economic needs of people</a:t>
            </a:r>
          </a:p>
          <a:p>
            <a:pPr>
              <a:buClr>
                <a:srgbClr val="006600"/>
              </a:buClr>
              <a:buSzPct val="200000"/>
            </a:pPr>
            <a:endParaRPr lang="en-US" sz="800" dirty="0">
              <a:cs typeface="Aharoni" panose="02010803020104030203" pitchFamily="2" charset="-79"/>
            </a:endParaRPr>
          </a:p>
          <a:p>
            <a:pPr marL="285750" indent="-285750">
              <a:buClr>
                <a:srgbClr val="006600"/>
              </a:buClr>
              <a:buSzPct val="200000"/>
              <a:buFont typeface="Wingdings" panose="05000000000000000000" pitchFamily="2" charset="2"/>
              <a:buChar char="§"/>
            </a:pPr>
            <a:r>
              <a:rPr lang="en-US" dirty="0">
                <a:cs typeface="Aharoni" panose="02010803020104030203" pitchFamily="2" charset="-79"/>
              </a:rPr>
              <a:t>responsibility rests with government and GEF Agencies</a:t>
            </a:r>
          </a:p>
          <a:p>
            <a:pPr marL="285750" indent="-285750">
              <a:buClr>
                <a:srgbClr val="006600"/>
              </a:buClr>
              <a:buSzPct val="200000"/>
              <a:buFont typeface="Wingdings" panose="05000000000000000000" pitchFamily="2" charset="2"/>
              <a:buChar char="§"/>
            </a:pPr>
            <a:endParaRPr lang="en-US" sz="800" dirty="0">
              <a:cs typeface="Aharoni" panose="02010803020104030203" pitchFamily="2" charset="-79"/>
            </a:endParaRPr>
          </a:p>
          <a:p>
            <a:pPr marL="285750" indent="-285750">
              <a:buClr>
                <a:srgbClr val="006600"/>
              </a:buClr>
              <a:buSzPct val="200000"/>
              <a:buFont typeface="Wingdings" panose="05000000000000000000" pitchFamily="2" charset="2"/>
              <a:buChar char="§"/>
            </a:pPr>
            <a:r>
              <a:rPr lang="en-US" dirty="0">
                <a:cs typeface="Aharoni" panose="02010803020104030203" pitchFamily="2" charset="-79"/>
              </a:rPr>
              <a:t>needs to be flexible, broad-based and transparent </a:t>
            </a:r>
            <a:endParaRPr lang="en-GB" b="1" dirty="0">
              <a:cs typeface="Aharoni" panose="02010803020104030203" pitchFamily="2" charset="-79"/>
            </a:endParaRPr>
          </a:p>
          <a:p>
            <a:endParaRPr lang="en-US" dirty="0"/>
          </a:p>
        </p:txBody>
      </p:sp>
      <p:cxnSp>
        <p:nvCxnSpPr>
          <p:cNvPr id="12" name="Straight Connector 11"/>
          <p:cNvCxnSpPr/>
          <p:nvPr/>
        </p:nvCxnSpPr>
        <p:spPr>
          <a:xfrm>
            <a:off x="1279253" y="3381037"/>
            <a:ext cx="13838" cy="2077654"/>
          </a:xfrm>
          <a:prstGeom prst="line">
            <a:avLst/>
          </a:prstGeom>
          <a:ln w="28575">
            <a:solidFill>
              <a:srgbClr val="006600"/>
            </a:solidFill>
          </a:ln>
        </p:spPr>
        <p:style>
          <a:lnRef idx="2">
            <a:schemeClr val="accent6"/>
          </a:lnRef>
          <a:fillRef idx="0">
            <a:schemeClr val="accent6"/>
          </a:fillRef>
          <a:effectRef idx="1">
            <a:schemeClr val="accent6"/>
          </a:effectRef>
          <a:fontRef idx="minor">
            <a:schemeClr val="tx1"/>
          </a:fontRef>
        </p:style>
      </p:cxnSp>
      <p:sp>
        <p:nvSpPr>
          <p:cNvPr id="6" name="Content Placeholder 8"/>
          <p:cNvSpPr>
            <a:spLocks noGrp="1"/>
          </p:cNvSpPr>
          <p:nvPr>
            <p:ph sz="quarter" idx="4294967295"/>
          </p:nvPr>
        </p:nvSpPr>
        <p:spPr>
          <a:xfrm>
            <a:off x="6217920" y="2108642"/>
            <a:ext cx="4937760" cy="4016914"/>
          </a:xfrm>
          <a:prstGeom prst="rect">
            <a:avLst/>
          </a:prstGeom>
        </p:spPr>
        <p:txBody>
          <a:bodyPr>
            <a:normAutofit fontScale="92500" lnSpcReduction="10000"/>
          </a:bodyPr>
          <a:lstStyle/>
          <a:p>
            <a:pPr marL="0" indent="0" defTabSz="457200">
              <a:lnSpc>
                <a:spcPct val="120000"/>
              </a:lnSpc>
              <a:buClr>
                <a:srgbClr val="006600"/>
              </a:buClr>
              <a:buSzPct val="200000"/>
              <a:buNone/>
              <a:defRPr/>
            </a:pPr>
            <a:r>
              <a:rPr lang="en-US" b="1" dirty="0">
                <a:solidFill>
                  <a:srgbClr val="006600"/>
                </a:solidFill>
                <a:latin typeface="+mj-lt"/>
                <a:cs typeface="Aharoni" panose="02010803020104030203" pitchFamily="2" charset="-79"/>
              </a:rPr>
              <a:t>GEF Guidelines </a:t>
            </a:r>
            <a:r>
              <a:rPr lang="en-US" b="1">
                <a:solidFill>
                  <a:srgbClr val="006600"/>
                </a:solidFill>
                <a:latin typeface="+mj-lt"/>
                <a:cs typeface="Aharoni" panose="02010803020104030203" pitchFamily="2" charset="-79"/>
              </a:rPr>
              <a:t>(2014)</a:t>
            </a:r>
          </a:p>
          <a:p>
            <a:pPr marL="0" indent="0" defTabSz="457200">
              <a:lnSpc>
                <a:spcPct val="120000"/>
              </a:lnSpc>
              <a:buClr>
                <a:srgbClr val="006600"/>
              </a:buClr>
              <a:buSzPct val="200000"/>
              <a:buNone/>
              <a:defRPr/>
            </a:pPr>
            <a:r>
              <a:rPr lang="en-US" sz="1900" i="1">
                <a:solidFill>
                  <a:schemeClr val="tx1"/>
                </a:solidFill>
                <a:cs typeface="Aharoni" panose="02010803020104030203" pitchFamily="2" charset="-79"/>
              </a:rPr>
              <a:t>Providing steps and and mechansims across the GEF project cycle</a:t>
            </a:r>
          </a:p>
          <a:p>
            <a:pPr marL="285750" indent="-285750" defTabSz="457200">
              <a:lnSpc>
                <a:spcPct val="120000"/>
              </a:lnSpc>
              <a:buClr>
                <a:srgbClr val="006600"/>
              </a:buClr>
              <a:buSzPct val="200000"/>
              <a:buFont typeface="Wingdings" panose="05000000000000000000" pitchFamily="2" charset="2"/>
              <a:buChar char="§"/>
              <a:defRPr/>
            </a:pPr>
            <a:r>
              <a:rPr lang="en-US" sz="1900">
                <a:solidFill>
                  <a:schemeClr val="tx1"/>
                </a:solidFill>
                <a:cs typeface="Aharoni" panose="02010803020104030203" pitchFamily="2" charset="-79"/>
              </a:rPr>
              <a:t>information </a:t>
            </a:r>
            <a:r>
              <a:rPr lang="en-US" sz="1900" dirty="0">
                <a:solidFill>
                  <a:schemeClr val="tx1"/>
                </a:solidFill>
                <a:cs typeface="Aharoni" panose="02010803020104030203" pitchFamily="2" charset="-79"/>
              </a:rPr>
              <a:t>d</a:t>
            </a:r>
            <a:r>
              <a:rPr lang="en-US" sz="1900">
                <a:solidFill>
                  <a:schemeClr val="tx1"/>
                </a:solidFill>
                <a:cs typeface="Aharoni" panose="02010803020104030203" pitchFamily="2" charset="-79"/>
              </a:rPr>
              <a:t>issemination</a:t>
            </a:r>
            <a:endParaRPr lang="en-US" sz="1900" dirty="0">
              <a:solidFill>
                <a:schemeClr val="tx1"/>
              </a:solidFill>
              <a:cs typeface="Aharoni" panose="02010803020104030203" pitchFamily="2" charset="-79"/>
            </a:endParaRPr>
          </a:p>
          <a:p>
            <a:pPr marL="285750" indent="-285750" defTabSz="457200">
              <a:lnSpc>
                <a:spcPct val="120000"/>
              </a:lnSpc>
              <a:buClr>
                <a:srgbClr val="006600"/>
              </a:buClr>
              <a:buSzPct val="200000"/>
              <a:buFont typeface="Wingdings" panose="05000000000000000000" pitchFamily="2" charset="2"/>
              <a:buChar char="§"/>
              <a:defRPr/>
            </a:pPr>
            <a:r>
              <a:rPr lang="en-US" sz="1900">
                <a:solidFill>
                  <a:schemeClr val="tx1"/>
                </a:solidFill>
                <a:cs typeface="Aharoni" panose="02010803020104030203" pitchFamily="2" charset="-79"/>
              </a:rPr>
              <a:t>consultation for setting </a:t>
            </a:r>
            <a:r>
              <a:rPr lang="en-US" sz="1900" dirty="0">
                <a:solidFill>
                  <a:schemeClr val="tx1"/>
                </a:solidFill>
                <a:cs typeface="Aharoni" panose="02010803020104030203" pitchFamily="2" charset="-79"/>
              </a:rPr>
              <a:t>p</a:t>
            </a:r>
            <a:r>
              <a:rPr lang="en-US" sz="1900">
                <a:solidFill>
                  <a:schemeClr val="tx1"/>
                </a:solidFill>
                <a:cs typeface="Aharoni" panose="02010803020104030203" pitchFamily="2" charset="-79"/>
              </a:rPr>
              <a:t>riorities</a:t>
            </a:r>
            <a:endParaRPr lang="en-US" sz="1900" dirty="0">
              <a:solidFill>
                <a:schemeClr val="tx1"/>
              </a:solidFill>
              <a:cs typeface="Aharoni" panose="02010803020104030203" pitchFamily="2" charset="-79"/>
            </a:endParaRPr>
          </a:p>
          <a:p>
            <a:pPr marL="285750" indent="-285750" defTabSz="457200">
              <a:lnSpc>
                <a:spcPct val="120000"/>
              </a:lnSpc>
              <a:buClr>
                <a:srgbClr val="006600"/>
              </a:buClr>
              <a:buSzPct val="200000"/>
              <a:buFont typeface="Wingdings" panose="05000000000000000000" pitchFamily="2" charset="2"/>
              <a:buChar char="§"/>
              <a:defRPr/>
            </a:pPr>
            <a:r>
              <a:rPr lang="en-US" sz="1900" dirty="0">
                <a:solidFill>
                  <a:schemeClr val="tx1"/>
                </a:solidFill>
                <a:cs typeface="Aharoni" panose="02010803020104030203" pitchFamily="2" charset="-79"/>
              </a:rPr>
              <a:t>c</a:t>
            </a:r>
            <a:r>
              <a:rPr lang="en-US" sz="1900">
                <a:solidFill>
                  <a:schemeClr val="tx1"/>
                </a:solidFill>
                <a:cs typeface="Aharoni" panose="02010803020104030203" pitchFamily="2" charset="-79"/>
              </a:rPr>
              <a:t>onsultation for project/program </a:t>
            </a:r>
            <a:r>
              <a:rPr lang="en-US" sz="1900" dirty="0">
                <a:solidFill>
                  <a:schemeClr val="tx1"/>
                </a:solidFill>
                <a:cs typeface="Aharoni" panose="02010803020104030203" pitchFamily="2" charset="-79"/>
              </a:rPr>
              <a:t>d</a:t>
            </a:r>
            <a:r>
              <a:rPr lang="en-US" sz="1900">
                <a:solidFill>
                  <a:schemeClr val="tx1"/>
                </a:solidFill>
                <a:cs typeface="Aharoni" panose="02010803020104030203" pitchFamily="2" charset="-79"/>
              </a:rPr>
              <a:t>esign and implementation</a:t>
            </a:r>
            <a:endParaRPr lang="en-US" sz="1900" dirty="0">
              <a:solidFill>
                <a:schemeClr val="tx1"/>
              </a:solidFill>
              <a:cs typeface="Aharoni" panose="02010803020104030203" pitchFamily="2" charset="-79"/>
            </a:endParaRPr>
          </a:p>
          <a:p>
            <a:pPr marL="285750" indent="-285750" defTabSz="457200">
              <a:lnSpc>
                <a:spcPct val="120000"/>
              </a:lnSpc>
              <a:buClr>
                <a:srgbClr val="006600"/>
              </a:buClr>
              <a:buSzPct val="200000"/>
              <a:buFont typeface="Wingdings" panose="05000000000000000000" pitchFamily="2" charset="2"/>
              <a:buChar char="§"/>
              <a:defRPr/>
            </a:pPr>
            <a:r>
              <a:rPr lang="en-US" sz="1900" dirty="0">
                <a:solidFill>
                  <a:schemeClr val="tx1"/>
                </a:solidFill>
                <a:cs typeface="Aharoni" panose="02010803020104030203" pitchFamily="2" charset="-79"/>
              </a:rPr>
              <a:t>r</a:t>
            </a:r>
            <a:r>
              <a:rPr lang="en-US" sz="1900">
                <a:solidFill>
                  <a:schemeClr val="tx1"/>
                </a:solidFill>
                <a:cs typeface="Aharoni" panose="02010803020104030203" pitchFamily="2" charset="-79"/>
              </a:rPr>
              <a:t>eporting, monitoring and evaluation</a:t>
            </a:r>
            <a:endParaRPr lang="en-US" sz="1900" dirty="0">
              <a:solidFill>
                <a:schemeClr val="tx1"/>
              </a:solidFill>
              <a:cs typeface="Aharoni" panose="02010803020104030203" pitchFamily="2" charset="-79"/>
            </a:endParaRPr>
          </a:p>
          <a:p>
            <a:pPr marL="285750" indent="-285750" defTabSz="457200">
              <a:lnSpc>
                <a:spcPct val="120000"/>
              </a:lnSpc>
              <a:buClr>
                <a:srgbClr val="006600"/>
              </a:buClr>
              <a:buSzPct val="200000"/>
              <a:buFont typeface="Wingdings" panose="05000000000000000000" pitchFamily="2" charset="2"/>
              <a:buChar char="§"/>
              <a:defRPr/>
            </a:pPr>
            <a:r>
              <a:rPr lang="en-US" sz="1900">
                <a:solidFill>
                  <a:schemeClr val="tx1"/>
                </a:solidFill>
                <a:cs typeface="Aharoni" panose="02010803020104030203" pitchFamily="2" charset="-79"/>
              </a:rPr>
              <a:t>conflict Resolution and grievance function </a:t>
            </a:r>
            <a:endParaRPr lang="en-US" sz="1900" dirty="0">
              <a:solidFill>
                <a:schemeClr val="tx1"/>
              </a:solidFill>
              <a:cs typeface="Aharoni" panose="02010803020104030203" pitchFamily="2" charset="-79"/>
            </a:endParaRPr>
          </a:p>
          <a:p>
            <a:endParaRPr lang="en-US" dirty="0"/>
          </a:p>
        </p:txBody>
      </p:sp>
      <p:cxnSp>
        <p:nvCxnSpPr>
          <p:cNvPr id="10" name="Straight Connector 9"/>
          <p:cNvCxnSpPr/>
          <p:nvPr/>
        </p:nvCxnSpPr>
        <p:spPr>
          <a:xfrm>
            <a:off x="6314642" y="3538831"/>
            <a:ext cx="3031" cy="2252369"/>
          </a:xfrm>
          <a:prstGeom prst="line">
            <a:avLst/>
          </a:prstGeom>
          <a:ln w="28575">
            <a:solidFill>
              <a:srgbClr val="006600"/>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42356535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55946" y="1013655"/>
            <a:ext cx="9514114" cy="6096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defTabSz="914400">
              <a:lnSpc>
                <a:spcPct val="85000"/>
              </a:lnSpc>
            </a:pPr>
            <a:endParaRPr lang="en-US" sz="2800" dirty="0">
              <a:solidFill>
                <a:schemeClr val="accent1">
                  <a:lumMod val="50000"/>
                </a:schemeClr>
              </a:solidFill>
              <a:latin typeface="Aharoni" panose="02010803020104030203" pitchFamily="2" charset="-79"/>
              <a:cs typeface="Aharoni" panose="02010803020104030203" pitchFamily="2" charset="-79"/>
            </a:endParaRPr>
          </a:p>
          <a:p>
            <a:pPr algn="l" defTabSz="914400">
              <a:lnSpc>
                <a:spcPct val="85000"/>
              </a:lnSpc>
            </a:pPr>
            <a:r>
              <a:rPr lang="en-US" sz="2800" dirty="0">
                <a:solidFill>
                  <a:schemeClr val="accent1">
                    <a:lumMod val="50000"/>
                  </a:schemeClr>
                </a:solidFill>
                <a:latin typeface="Aharoni" panose="02010803020104030203" pitchFamily="2" charset="-79"/>
                <a:cs typeface="Aharoni" panose="02010803020104030203" pitchFamily="2" charset="-79"/>
              </a:rPr>
              <a:t>	       </a:t>
            </a:r>
            <a:r>
              <a:rPr lang="en-US" sz="2800" spc="-50" dirty="0">
                <a:solidFill>
                  <a:srgbClr val="006600"/>
                </a:solidFill>
              </a:rPr>
              <a:t> 	policy on gender mainstreaming (2011)</a:t>
            </a:r>
          </a:p>
        </p:txBody>
      </p:sp>
      <p:sp>
        <p:nvSpPr>
          <p:cNvPr id="8" name="Content Placeholder 7"/>
          <p:cNvSpPr>
            <a:spLocks noGrp="1"/>
          </p:cNvSpPr>
          <p:nvPr>
            <p:ph idx="1"/>
          </p:nvPr>
        </p:nvSpPr>
        <p:spPr>
          <a:xfrm>
            <a:off x="1097280" y="2199229"/>
            <a:ext cx="4511040" cy="3520440"/>
          </a:xfrm>
        </p:spPr>
        <p:txBody>
          <a:bodyPr>
            <a:normAutofit/>
          </a:bodyPr>
          <a:lstStyle/>
          <a:p>
            <a:pPr marL="0" indent="0" defTabSz="457200">
              <a:buNone/>
            </a:pPr>
            <a:r>
              <a:rPr lang="en-US" b="1" dirty="0">
                <a:solidFill>
                  <a:srgbClr val="006600"/>
                </a:solidFill>
                <a:latin typeface="+mj-lt"/>
                <a:cs typeface="Times New Roman" pitchFamily="18" charset="0"/>
              </a:rPr>
              <a:t>Institutional level</a:t>
            </a:r>
          </a:p>
          <a:p>
            <a:pPr marL="0" indent="0" defTabSz="457200">
              <a:buClr>
                <a:srgbClr val="006600"/>
              </a:buClr>
              <a:buSzPct val="200000"/>
              <a:buNone/>
            </a:pPr>
            <a:r>
              <a:rPr lang="en-US" b="1" dirty="0">
                <a:cs typeface="Times New Roman" pitchFamily="18" charset="0"/>
              </a:rPr>
              <a:t>Agency accreditation requirements </a:t>
            </a:r>
          </a:p>
          <a:p>
            <a:pPr marL="0" indent="0" defTabSz="457200">
              <a:buClr>
                <a:srgbClr val="006600"/>
              </a:buClr>
              <a:buSzPct val="200000"/>
              <a:buNone/>
            </a:pPr>
            <a:r>
              <a:rPr lang="en-US" b="1" dirty="0">
                <a:cs typeface="Times New Roman" pitchFamily="18" charset="0"/>
              </a:rPr>
              <a:t>&amp; compliance</a:t>
            </a:r>
          </a:p>
          <a:p>
            <a:pPr marL="0" indent="0" defTabSz="457200">
              <a:buClr>
                <a:srgbClr val="006600"/>
              </a:buClr>
              <a:buSzPct val="200000"/>
              <a:buNone/>
            </a:pPr>
            <a:endParaRPr lang="en-US" b="1" dirty="0">
              <a:cs typeface="Times New Roman" pitchFamily="18" charset="0"/>
            </a:endParaRPr>
          </a:p>
          <a:p>
            <a:pPr marL="578358" lvl="1" indent="-285750">
              <a:buClr>
                <a:srgbClr val="006600"/>
              </a:buClr>
              <a:buSzPct val="200000"/>
              <a:buFont typeface="Arial" panose="020B0604020202020204" pitchFamily="34" charset="0"/>
              <a:buChar char="•"/>
            </a:pPr>
            <a:r>
              <a:rPr lang="en-US" sz="2000" b="1" dirty="0">
                <a:cs typeface="Times New Roman" pitchFamily="18" charset="0"/>
              </a:rPr>
              <a:t>Competency </a:t>
            </a:r>
          </a:p>
          <a:p>
            <a:pPr marL="578358" lvl="1" indent="-285750">
              <a:buClr>
                <a:srgbClr val="006600"/>
              </a:buClr>
              <a:buSzPct val="200000"/>
              <a:buFont typeface="Arial" panose="020B0604020202020204" pitchFamily="34" charset="0"/>
              <a:buChar char="•"/>
            </a:pPr>
            <a:r>
              <a:rPr lang="en-US" sz="2000" b="1" dirty="0">
                <a:cs typeface="Times New Roman" pitchFamily="18" charset="0"/>
              </a:rPr>
              <a:t>Capacity</a:t>
            </a:r>
          </a:p>
          <a:p>
            <a:pPr marL="578358" lvl="1" indent="-285750">
              <a:buClr>
                <a:srgbClr val="006600"/>
              </a:buClr>
              <a:buSzPct val="200000"/>
              <a:buFont typeface="Arial" panose="020B0604020202020204" pitchFamily="34" charset="0"/>
              <a:buChar char="•"/>
            </a:pPr>
            <a:r>
              <a:rPr lang="en-US" sz="2000" b="1" dirty="0">
                <a:cs typeface="Times New Roman" pitchFamily="18" charset="0"/>
              </a:rPr>
              <a:t>Processes</a:t>
            </a:r>
          </a:p>
          <a:p>
            <a:pPr lvl="1">
              <a:lnSpc>
                <a:spcPct val="100000"/>
              </a:lnSpc>
              <a:spcBef>
                <a:spcPts val="600"/>
              </a:spcBef>
              <a:spcAft>
                <a:spcPts val="600"/>
              </a:spcAft>
              <a:buClr>
                <a:schemeClr val="accent5">
                  <a:lumMod val="50000"/>
                </a:schemeClr>
              </a:buClr>
              <a:buSzPct val="120000"/>
            </a:pPr>
            <a:endParaRPr lang="en-US" b="1" dirty="0">
              <a:cs typeface="Times New Roman" pitchFamily="18" charset="0"/>
            </a:endParaRPr>
          </a:p>
          <a:p>
            <a:pPr marL="201168" lvl="1" indent="0">
              <a:lnSpc>
                <a:spcPct val="100000"/>
              </a:lnSpc>
              <a:spcBef>
                <a:spcPts val="600"/>
              </a:spcBef>
              <a:spcAft>
                <a:spcPts val="600"/>
              </a:spcAft>
              <a:buClr>
                <a:schemeClr val="accent5">
                  <a:lumMod val="50000"/>
                </a:schemeClr>
              </a:buClr>
              <a:buSzPct val="120000"/>
              <a:buNone/>
            </a:pPr>
            <a:endParaRPr lang="en-US" dirty="0">
              <a:cs typeface="Times New Roman" pitchFamily="18" charset="0"/>
            </a:endParaRPr>
          </a:p>
          <a:p>
            <a:pPr marL="201168" lvl="1" indent="0">
              <a:lnSpc>
                <a:spcPct val="100000"/>
              </a:lnSpc>
              <a:spcBef>
                <a:spcPts val="600"/>
              </a:spcBef>
              <a:spcAft>
                <a:spcPts val="600"/>
              </a:spcAft>
              <a:buClr>
                <a:schemeClr val="accent5">
                  <a:lumMod val="50000"/>
                </a:schemeClr>
              </a:buClr>
              <a:buSzPct val="120000"/>
              <a:buNone/>
            </a:pPr>
            <a:endParaRPr lang="en-US" dirty="0">
              <a:cs typeface="Times New Roman" pitchFamily="18" charset="0"/>
            </a:endParaRPr>
          </a:p>
          <a:p>
            <a:pPr lvl="1">
              <a:buClr>
                <a:schemeClr val="tx1">
                  <a:lumMod val="50000"/>
                  <a:lumOff val="50000"/>
                </a:schemeClr>
              </a:buClr>
              <a:buFont typeface="Arial" panose="020B0604020202020204" pitchFamily="34" charset="0"/>
              <a:buChar char="•"/>
            </a:pPr>
            <a:endParaRPr lang="en-US" dirty="0">
              <a:cs typeface="Times New Roman" pitchFamily="18" charset="0"/>
            </a:endParaRPr>
          </a:p>
          <a:p>
            <a:pPr marL="201168" lvl="1" indent="0">
              <a:buClr>
                <a:schemeClr val="tx1">
                  <a:lumMod val="50000"/>
                  <a:lumOff val="50000"/>
                </a:schemeClr>
              </a:buClr>
              <a:buNone/>
            </a:pPr>
            <a:endParaRPr lang="en-US" dirty="0">
              <a:cs typeface="Times New Roman" pitchFamily="18" charset="0"/>
            </a:endParaRPr>
          </a:p>
          <a:p>
            <a:pPr lvl="1">
              <a:buClr>
                <a:schemeClr val="tx1">
                  <a:lumMod val="50000"/>
                  <a:lumOff val="50000"/>
                </a:schemeClr>
              </a:buClr>
              <a:buFont typeface="Arial" panose="020B0604020202020204" pitchFamily="34" charset="0"/>
              <a:buChar char="•"/>
            </a:pPr>
            <a:endParaRPr lang="en-US" dirty="0">
              <a:cs typeface="Times New Roman" pitchFamily="18" charset="0"/>
            </a:endParaRPr>
          </a:p>
          <a:p>
            <a:pPr marL="201168" lvl="1" indent="0">
              <a:buClr>
                <a:schemeClr val="tx1">
                  <a:lumMod val="50000"/>
                  <a:lumOff val="50000"/>
                </a:schemeClr>
              </a:buClr>
              <a:buNone/>
            </a:pPr>
            <a:endParaRPr lang="en-US" dirty="0">
              <a:cs typeface="Times New Roman" pitchFamily="18" charset="0"/>
            </a:endParaRPr>
          </a:p>
          <a:p>
            <a:pPr marL="0" indent="0">
              <a:buNone/>
            </a:pP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7</a:t>
            </a:fld>
            <a:endParaRPr lang="en-US" dirty="0"/>
          </a:p>
        </p:txBody>
      </p:sp>
      <p:graphicFrame>
        <p:nvGraphicFramePr>
          <p:cNvPr id="13" name="Diagram 12"/>
          <p:cNvGraphicFramePr/>
          <p:nvPr>
            <p:extLst>
              <p:ext uri="{D42A27DB-BD31-4B8C-83A1-F6EECF244321}">
                <p14:modId xmlns:p14="http://schemas.microsoft.com/office/powerpoint/2010/main" val="552224387"/>
              </p:ext>
            </p:extLst>
          </p:nvPr>
        </p:nvGraphicFramePr>
        <p:xfrm>
          <a:off x="6126481" y="2509520"/>
          <a:ext cx="4842460" cy="3383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Picture 11" descr="https://www.thegef.org/gef/sites/thegef.org/files/Images/GEF-notag-lowres_0.jpg"/>
          <p:cNvPicPr>
            <a:picLocks noChangeAspect="1"/>
          </p:cNvPicPr>
          <p:nvPr/>
        </p:nvPicPr>
        <p:blipFill>
          <a:blip r:embed="rId8" cstate="print"/>
          <a:srcRect/>
          <a:stretch>
            <a:fillRect/>
          </a:stretch>
        </p:blipFill>
        <p:spPr bwMode="auto">
          <a:xfrm>
            <a:off x="1097280" y="872177"/>
            <a:ext cx="883184" cy="1097280"/>
          </a:xfrm>
          <a:prstGeom prst="rect">
            <a:avLst/>
          </a:prstGeom>
          <a:noFill/>
          <a:ln w="9525">
            <a:noFill/>
            <a:miter lim="800000"/>
            <a:headEnd/>
            <a:tailEnd/>
          </a:ln>
        </p:spPr>
      </p:pic>
      <p:sp>
        <p:nvSpPr>
          <p:cNvPr id="5" name="TextBox 4"/>
          <p:cNvSpPr txBox="1"/>
          <p:nvPr/>
        </p:nvSpPr>
        <p:spPr>
          <a:xfrm>
            <a:off x="6406395" y="1998412"/>
            <a:ext cx="3001818" cy="400110"/>
          </a:xfrm>
          <a:prstGeom prst="rect">
            <a:avLst/>
          </a:prstGeom>
          <a:noFill/>
        </p:spPr>
        <p:txBody>
          <a:bodyPr wrap="square" rtlCol="0">
            <a:spAutoFit/>
          </a:bodyPr>
          <a:lstStyle/>
          <a:p>
            <a:r>
              <a:rPr lang="en-US" sz="2000" b="1" dirty="0">
                <a:solidFill>
                  <a:srgbClr val="006600"/>
                </a:solidFill>
                <a:latin typeface="+mj-lt"/>
                <a:cs typeface="Times New Roman" pitchFamily="18" charset="0"/>
              </a:rPr>
              <a:t>Project level </a:t>
            </a:r>
          </a:p>
        </p:txBody>
      </p:sp>
    </p:spTree>
    <p:extLst>
      <p:ext uri="{BB962C8B-B14F-4D97-AF65-F5344CB8AC3E}">
        <p14:creationId xmlns:p14="http://schemas.microsoft.com/office/powerpoint/2010/main" val="5416861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	</a:t>
            </a:r>
            <a:r>
              <a:rPr lang="en-US" sz="2800" b="1" dirty="0">
                <a:solidFill>
                  <a:srgbClr val="006600"/>
                </a:solidFill>
              </a:rPr>
              <a:t>The Gender Equality Action Plan (2015 – 2018)</a:t>
            </a:r>
          </a:p>
        </p:txBody>
      </p:sp>
      <p:sp>
        <p:nvSpPr>
          <p:cNvPr id="3" name="Content Placeholder 2"/>
          <p:cNvSpPr>
            <a:spLocks noGrp="1"/>
          </p:cNvSpPr>
          <p:nvPr>
            <p:ph sz="half" idx="1"/>
          </p:nvPr>
        </p:nvSpPr>
        <p:spPr>
          <a:xfrm>
            <a:off x="6587156" y="2080778"/>
            <a:ext cx="4937760" cy="4023360"/>
          </a:xfrm>
        </p:spPr>
        <p:txBody>
          <a:bodyPr>
            <a:normAutofit/>
          </a:bodyPr>
          <a:lstStyle/>
          <a:p>
            <a:endParaRPr lang="en-US" sz="2800" dirty="0">
              <a:ea typeface="MS Mincho" panose="02020609040205080304" pitchFamily="49" charset="-128"/>
              <a:cs typeface="Times New Roman" panose="02020603050405020304" pitchFamily="18" charset="0"/>
            </a:endParaRPr>
          </a:p>
          <a:p>
            <a:pPr lvl="1">
              <a:buClr>
                <a:srgbClr val="006600"/>
              </a:buClr>
              <a:buFont typeface="Wingdings" panose="05000000000000000000" pitchFamily="2" charset="2"/>
              <a:buChar char="§"/>
            </a:pPr>
            <a:r>
              <a:rPr lang="en-US" sz="2000">
                <a:ea typeface="MS Mincho" panose="02020609040205080304" pitchFamily="49" charset="-128"/>
                <a:cs typeface="Times New Roman" panose="02020603050405020304" pitchFamily="18" charset="0"/>
              </a:rPr>
              <a:t>Consolidated the GEF </a:t>
            </a:r>
            <a:r>
              <a:rPr lang="en-US" sz="2000" dirty="0">
                <a:ea typeface="MS Mincho" panose="02020609040205080304" pitchFamily="49" charset="-128"/>
                <a:cs typeface="Times New Roman" panose="02020603050405020304" pitchFamily="18" charset="0"/>
              </a:rPr>
              <a:t>Gender Partnership</a:t>
            </a:r>
          </a:p>
          <a:p>
            <a:pPr lvl="1">
              <a:buClr>
                <a:srgbClr val="006600"/>
              </a:buClr>
              <a:buFont typeface="Wingdings" panose="05000000000000000000" pitchFamily="2" charset="2"/>
              <a:buChar char="§"/>
            </a:pPr>
            <a:r>
              <a:rPr lang="en-US" sz="2000">
                <a:ea typeface="MS Mincho" panose="02020609040205080304" pitchFamily="49" charset="-128"/>
                <a:cs typeface="Times New Roman" panose="02020603050405020304" pitchFamily="18" charset="0"/>
              </a:rPr>
              <a:t>Increased monitoring and reporting on gender</a:t>
            </a:r>
          </a:p>
          <a:p>
            <a:pPr lvl="1">
              <a:buClr>
                <a:srgbClr val="006600"/>
              </a:buClr>
              <a:buFont typeface="Wingdings" panose="05000000000000000000" pitchFamily="2" charset="2"/>
              <a:buChar char="§"/>
            </a:pPr>
            <a:r>
              <a:rPr lang="en-US" sz="2000">
                <a:ea typeface="MS Mincho" panose="02020609040205080304" pitchFamily="49" charset="-128"/>
                <a:cs typeface="Times New Roman" panose="02020603050405020304" pitchFamily="18" charset="0"/>
              </a:rPr>
              <a:t>Conducted portfolio </a:t>
            </a:r>
            <a:r>
              <a:rPr lang="en-US" sz="2000" dirty="0">
                <a:ea typeface="MS Mincho" panose="02020609040205080304" pitchFamily="49" charset="-128"/>
                <a:cs typeface="Times New Roman" panose="02020603050405020304" pitchFamily="18" charset="0"/>
              </a:rPr>
              <a:t>review</a:t>
            </a:r>
          </a:p>
          <a:p>
            <a:pPr lvl="1">
              <a:buClr>
                <a:srgbClr val="006600"/>
              </a:buClr>
              <a:buFont typeface="Wingdings" panose="05000000000000000000" pitchFamily="2" charset="2"/>
              <a:buChar char="§"/>
            </a:pPr>
            <a:r>
              <a:rPr lang="en-US" sz="2000">
                <a:ea typeface="MS Mincho" panose="02020609040205080304" pitchFamily="49" charset="-128"/>
                <a:cs typeface="Times New Roman" panose="02020603050405020304" pitchFamily="18" charset="0"/>
              </a:rPr>
              <a:t>Supported </a:t>
            </a:r>
            <a:r>
              <a:rPr lang="en-US" sz="2000" dirty="0">
                <a:ea typeface="MS Mincho" panose="02020609040205080304" pitchFamily="49" charset="-128"/>
                <a:cs typeface="Times New Roman" panose="02020603050405020304" pitchFamily="18" charset="0"/>
              </a:rPr>
              <a:t>capacity building efforts and platforms </a:t>
            </a:r>
            <a:r>
              <a:rPr lang="en-US" sz="2000">
                <a:ea typeface="MS Mincho" panose="02020609040205080304" pitchFamily="49" charset="-128"/>
                <a:cs typeface="Times New Roman" panose="02020603050405020304" pitchFamily="18" charset="0"/>
              </a:rPr>
              <a:t>for learning</a:t>
            </a:r>
          </a:p>
          <a:p>
            <a:pPr lvl="1">
              <a:buClr>
                <a:srgbClr val="006600"/>
              </a:buClr>
              <a:buFont typeface="Wingdings" panose="05000000000000000000" pitchFamily="2" charset="2"/>
              <a:buChar char="§"/>
            </a:pPr>
            <a:endParaRPr lang="en-US" sz="2000">
              <a:ea typeface="MS Mincho" panose="02020609040205080304" pitchFamily="49" charset="-128"/>
              <a:cs typeface="Times New Roman" panose="02020603050405020304" pitchFamily="18" charset="0"/>
            </a:endParaRPr>
          </a:p>
          <a:p>
            <a:pPr lvl="1">
              <a:buClr>
                <a:srgbClr val="006600"/>
              </a:buClr>
              <a:buFont typeface="Wingdings" panose="05000000000000000000" pitchFamily="2" charset="2"/>
              <a:buChar char="§"/>
            </a:pPr>
            <a:endParaRPr lang="en-US" sz="2000" dirty="0">
              <a:ea typeface="MS Mincho" panose="02020609040205080304" pitchFamily="49" charset="-128"/>
              <a:cs typeface="Times New Roman" panose="02020603050405020304" pitchFamily="18" charset="0"/>
            </a:endParaRPr>
          </a:p>
          <a:p>
            <a:endParaRPr lang="en-US" dirty="0"/>
          </a:p>
        </p:txBody>
      </p:sp>
      <p:pic>
        <p:nvPicPr>
          <p:cNvPr id="8" name="Picture 7" descr="https://www.thegef.org/gef/sites/thegef.org/files/Images/GEF-notag-lowres_0.jpg"/>
          <p:cNvPicPr>
            <a:picLocks noChangeAspect="1"/>
          </p:cNvPicPr>
          <p:nvPr/>
        </p:nvPicPr>
        <p:blipFill>
          <a:blip r:embed="rId3" cstate="print"/>
          <a:srcRect/>
          <a:stretch>
            <a:fillRect/>
          </a:stretch>
        </p:blipFill>
        <p:spPr bwMode="auto">
          <a:xfrm>
            <a:off x="1097280" y="593445"/>
            <a:ext cx="883184" cy="1097280"/>
          </a:xfrm>
          <a:prstGeom prst="rect">
            <a:avLst/>
          </a:prstGeom>
          <a:noFill/>
          <a:ln w="9525">
            <a:noFill/>
            <a:miter lim="800000"/>
            <a:headEnd/>
            <a:tailEnd/>
          </a:ln>
        </p:spPr>
      </p:pic>
      <p:sp>
        <p:nvSpPr>
          <p:cNvPr id="16" name="TextBox 15"/>
          <p:cNvSpPr txBox="1"/>
          <p:nvPr/>
        </p:nvSpPr>
        <p:spPr>
          <a:xfrm>
            <a:off x="816136" y="2396444"/>
            <a:ext cx="461665" cy="3381153"/>
          </a:xfrm>
          <a:prstGeom prst="rect">
            <a:avLst/>
          </a:prstGeom>
          <a:solidFill>
            <a:srgbClr val="006600"/>
          </a:solidFill>
        </p:spPr>
        <p:txBody>
          <a:bodyPr vert="vert" wrap="square" rtlCol="0">
            <a:spAutoFit/>
          </a:bodyPr>
          <a:lstStyle/>
          <a:p>
            <a:pPr algn="ctr"/>
            <a:r>
              <a:rPr lang="en-US" dirty="0">
                <a:solidFill>
                  <a:schemeClr val="bg1"/>
                </a:solidFill>
                <a:latin typeface="Arial Rounded MT Bold" panose="020F0704030504030204" pitchFamily="34" charset="0"/>
                <a:cs typeface="Aharoni" panose="02010803020104030203" pitchFamily="2" charset="-79"/>
              </a:rPr>
              <a:t>Action plan</a:t>
            </a:r>
          </a:p>
        </p:txBody>
      </p:sp>
      <p:graphicFrame>
        <p:nvGraphicFramePr>
          <p:cNvPr id="13" name="Diagram 12"/>
          <p:cNvGraphicFramePr/>
          <p:nvPr>
            <p:extLst/>
          </p:nvPr>
        </p:nvGraphicFramePr>
        <p:xfrm>
          <a:off x="1280728" y="2215300"/>
          <a:ext cx="4935345" cy="35622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6346168" y="4823490"/>
            <a:ext cx="5178748" cy="954107"/>
          </a:xfrm>
          <a:prstGeom prst="rect">
            <a:avLst/>
          </a:prstGeom>
          <a:solidFill>
            <a:srgbClr val="FFC000"/>
          </a:solidFill>
        </p:spPr>
        <p:txBody>
          <a:bodyPr wrap="square" rtlCol="0">
            <a:spAutoFit/>
          </a:bodyPr>
          <a:lstStyle>
            <a:defPPr>
              <a:defRPr lang="en-US"/>
            </a:defPPr>
            <a:lvl1pPr>
              <a:buClr>
                <a:srgbClr val="006600"/>
              </a:buClr>
              <a:defRPr b="1">
                <a:solidFill>
                  <a:srgbClr val="006600"/>
                </a:solidFill>
              </a:defRPr>
            </a:lvl1pPr>
          </a:lstStyle>
          <a:p>
            <a:r>
              <a:rPr lang="en-US"/>
              <a:t>MOVING FORWARD </a:t>
            </a:r>
          </a:p>
          <a:p>
            <a:pPr marL="285750" indent="-285750">
              <a:buFont typeface="Wingdings" panose="05000000000000000000" pitchFamily="2" charset="2"/>
              <a:buChar char="§"/>
            </a:pPr>
            <a:r>
              <a:rPr lang="en-US"/>
              <a:t>Update GEF’s Policy on Gender</a:t>
            </a:r>
          </a:p>
          <a:p>
            <a:pPr marL="285750" indent="-285750">
              <a:buFont typeface="Wingdings" panose="05000000000000000000" pitchFamily="2" charset="2"/>
              <a:buChar char="§"/>
            </a:pPr>
            <a:r>
              <a:rPr lang="en-US"/>
              <a:t>Develop Guidelines and Tools </a:t>
            </a:r>
            <a:endParaRPr lang="en-US" dirty="0"/>
          </a:p>
        </p:txBody>
      </p:sp>
    </p:spTree>
    <p:extLst>
      <p:ext uri="{BB962C8B-B14F-4D97-AF65-F5344CB8AC3E}">
        <p14:creationId xmlns:p14="http://schemas.microsoft.com/office/powerpoint/2010/main" val="34963301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r>
              <a:rPr lang="en-US" dirty="0"/>
              <a:t>     	</a:t>
            </a:r>
            <a:r>
              <a:rPr lang="en-US" sz="2800" b="1" dirty="0">
                <a:solidFill>
                  <a:srgbClr val="006600"/>
                </a:solidFill>
              </a:rPr>
              <a:t>Project implications  (1)</a:t>
            </a:r>
          </a:p>
        </p:txBody>
      </p:sp>
      <p:sp>
        <p:nvSpPr>
          <p:cNvPr id="3" name="Content Placeholder 2"/>
          <p:cNvSpPr>
            <a:spLocks noGrp="1"/>
          </p:cNvSpPr>
          <p:nvPr>
            <p:ph sz="half" idx="1"/>
          </p:nvPr>
        </p:nvSpPr>
        <p:spPr>
          <a:xfrm>
            <a:off x="1765517" y="2779918"/>
            <a:ext cx="1987551" cy="1216072"/>
          </a:xfrm>
        </p:spPr>
        <p:txBody>
          <a:bodyPr>
            <a:noAutofit/>
          </a:bodyPr>
          <a:lstStyle/>
          <a:p>
            <a:r>
              <a:rPr lang="en-US" sz="1600" dirty="0"/>
              <a:t> </a:t>
            </a:r>
          </a:p>
          <a:p>
            <a:endParaRPr lang="en-US" sz="1600" dirty="0"/>
          </a:p>
        </p:txBody>
      </p:sp>
      <p:sp>
        <p:nvSpPr>
          <p:cNvPr id="4" name="Content Placeholder 3"/>
          <p:cNvSpPr>
            <a:spLocks noGrp="1"/>
          </p:cNvSpPr>
          <p:nvPr>
            <p:ph sz="half" idx="2"/>
          </p:nvPr>
        </p:nvSpPr>
        <p:spPr>
          <a:xfrm>
            <a:off x="3866630" y="2088379"/>
            <a:ext cx="6770890" cy="3689218"/>
          </a:xfrm>
        </p:spPr>
        <p:txBody>
          <a:bodyPr>
            <a:noAutofit/>
          </a:bodyPr>
          <a:lstStyle/>
          <a:p>
            <a:pPr marL="578358" lvl="1" indent="-285750">
              <a:lnSpc>
                <a:spcPct val="100000"/>
              </a:lnSpc>
              <a:spcBef>
                <a:spcPts val="0"/>
              </a:spcBef>
              <a:spcAft>
                <a:spcPts val="0"/>
              </a:spcAft>
              <a:buClr>
                <a:srgbClr val="006600"/>
              </a:buClr>
              <a:buSzPct val="200000"/>
              <a:buFont typeface="Arial" panose="020B0604020202020204" pitchFamily="34" charset="0"/>
              <a:buChar char="•"/>
            </a:pPr>
            <a:r>
              <a:rPr lang="en-US" sz="2000" dirty="0">
                <a:solidFill>
                  <a:schemeClr val="tx1"/>
                </a:solidFill>
              </a:rPr>
              <a:t>Information easily accessible and effectively disseminated to relevant stakeholders</a:t>
            </a:r>
          </a:p>
          <a:p>
            <a:pPr marL="292608" lvl="1" indent="0">
              <a:lnSpc>
                <a:spcPct val="100000"/>
              </a:lnSpc>
              <a:spcBef>
                <a:spcPts val="0"/>
              </a:spcBef>
              <a:spcAft>
                <a:spcPts val="0"/>
              </a:spcAft>
              <a:buClr>
                <a:srgbClr val="006600"/>
              </a:buClr>
              <a:buSzPct val="200000"/>
              <a:buNone/>
            </a:pPr>
            <a:endParaRPr lang="en-US" sz="2000" dirty="0">
              <a:solidFill>
                <a:schemeClr val="tx1"/>
              </a:solidFill>
            </a:endParaRPr>
          </a:p>
          <a:p>
            <a:pPr marL="578358" lvl="1" indent="-285750">
              <a:lnSpc>
                <a:spcPct val="120000"/>
              </a:lnSpc>
              <a:spcBef>
                <a:spcPts val="0"/>
              </a:spcBef>
              <a:spcAft>
                <a:spcPts val="0"/>
              </a:spcAft>
              <a:buClr>
                <a:srgbClr val="006600"/>
              </a:buClr>
              <a:buSzPct val="200000"/>
              <a:buFont typeface="Arial" panose="020B0604020202020204" pitchFamily="34" charset="0"/>
              <a:buChar char="•"/>
            </a:pPr>
            <a:r>
              <a:rPr lang="en-US" sz="2000" dirty="0">
                <a:solidFill>
                  <a:schemeClr val="tx1"/>
                </a:solidFill>
              </a:rPr>
              <a:t>Regular meetings of the OFPs and relevant stakeholders to discuss GEF programming</a:t>
            </a:r>
          </a:p>
          <a:p>
            <a:pPr marL="292608" lvl="1" indent="0">
              <a:lnSpc>
                <a:spcPct val="120000"/>
              </a:lnSpc>
              <a:spcBef>
                <a:spcPts val="0"/>
              </a:spcBef>
              <a:spcAft>
                <a:spcPts val="0"/>
              </a:spcAft>
              <a:buClr>
                <a:srgbClr val="006600"/>
              </a:buClr>
              <a:buSzPct val="200000"/>
              <a:buNone/>
            </a:pPr>
            <a:endParaRPr lang="en-US" sz="2000" dirty="0">
              <a:solidFill>
                <a:schemeClr val="tx1"/>
              </a:solidFill>
            </a:endParaRPr>
          </a:p>
          <a:p>
            <a:pPr marL="578358" lvl="1" indent="-285750">
              <a:lnSpc>
                <a:spcPct val="120000"/>
              </a:lnSpc>
              <a:spcBef>
                <a:spcPts val="0"/>
              </a:spcBef>
              <a:spcAft>
                <a:spcPts val="0"/>
              </a:spcAft>
              <a:buClr>
                <a:srgbClr val="006600"/>
              </a:buClr>
              <a:buSzPct val="200000"/>
              <a:buFont typeface="Arial" panose="020B0604020202020204" pitchFamily="34" charset="0"/>
              <a:buChar char="•"/>
            </a:pPr>
            <a:r>
              <a:rPr lang="en-US" sz="2000" dirty="0">
                <a:solidFill>
                  <a:schemeClr val="tx1"/>
                </a:solidFill>
              </a:rPr>
              <a:t>Stakeholders identification:</a:t>
            </a:r>
          </a:p>
          <a:p>
            <a:pPr lvl="3">
              <a:spcBef>
                <a:spcPts val="0"/>
              </a:spcBef>
              <a:spcAft>
                <a:spcPts val="0"/>
              </a:spcAft>
            </a:pPr>
            <a:r>
              <a:rPr lang="en-US" sz="1800" dirty="0">
                <a:solidFill>
                  <a:schemeClr val="tx1"/>
                </a:solidFill>
              </a:rPr>
              <a:t>Mechanisms for stakeholder consultation and engagement in setting priorities; </a:t>
            </a:r>
          </a:p>
          <a:p>
            <a:pPr lvl="3">
              <a:spcBef>
                <a:spcPts val="0"/>
              </a:spcBef>
              <a:spcAft>
                <a:spcPts val="0"/>
              </a:spcAft>
            </a:pPr>
            <a:r>
              <a:rPr lang="en-US" sz="1800" dirty="0">
                <a:solidFill>
                  <a:schemeClr val="tx1"/>
                </a:solidFill>
              </a:rPr>
              <a:t>Adequate representation of relevant stakeholder groups, such as civil society in National Steering Committees.</a:t>
            </a:r>
          </a:p>
          <a:p>
            <a:pPr marL="651510" lvl="3" indent="-285750">
              <a:lnSpc>
                <a:spcPct val="120000"/>
              </a:lnSpc>
              <a:spcBef>
                <a:spcPts val="0"/>
              </a:spcBef>
              <a:spcAft>
                <a:spcPts val="600"/>
              </a:spcAft>
              <a:buClr>
                <a:schemeClr val="accent6">
                  <a:lumMod val="50000"/>
                </a:schemeClr>
              </a:buClr>
              <a:buFont typeface="Wingdings" panose="05000000000000000000" pitchFamily="2" charset="2"/>
              <a:buChar char="§"/>
            </a:pPr>
            <a:endParaRPr lang="en-US" sz="2000" b="1" dirty="0"/>
          </a:p>
          <a:p>
            <a:pPr marL="0" lvl="1" indent="0">
              <a:buClr>
                <a:schemeClr val="accent6">
                  <a:lumMod val="50000"/>
                </a:schemeClr>
              </a:buClr>
              <a:buNone/>
            </a:pPr>
            <a:endParaRPr lang="en-US" sz="2000" b="1" dirty="0"/>
          </a:p>
        </p:txBody>
      </p:sp>
      <p:sp>
        <p:nvSpPr>
          <p:cNvPr id="7" name="Slide Number Placeholder 6"/>
          <p:cNvSpPr>
            <a:spLocks noGrp="1"/>
          </p:cNvSpPr>
          <p:nvPr>
            <p:ph type="sldNum" sz="quarter" idx="12"/>
          </p:nvPr>
        </p:nvSpPr>
        <p:spPr/>
        <p:txBody>
          <a:bodyPr/>
          <a:lstStyle/>
          <a:p>
            <a:fld id="{4FAB73BC-B049-4115-A692-8D63A059BFB8}" type="slidenum">
              <a:rPr lang="en-US" smtClean="0"/>
              <a:t>9</a:t>
            </a:fld>
            <a:endParaRPr lang="en-US" dirty="0"/>
          </a:p>
        </p:txBody>
      </p:sp>
      <p:pic>
        <p:nvPicPr>
          <p:cNvPr id="9" name="Picture 8" descr="https://www.thegef.org/gef/sites/thegef.org/files/Images/GEF-notag-lowres_0.jpg"/>
          <p:cNvPicPr>
            <a:picLocks noChangeAspect="1"/>
          </p:cNvPicPr>
          <p:nvPr/>
        </p:nvPicPr>
        <p:blipFill>
          <a:blip r:embed="rId3" cstate="print"/>
          <a:srcRect/>
          <a:stretch>
            <a:fillRect/>
          </a:stretch>
        </p:blipFill>
        <p:spPr bwMode="auto">
          <a:xfrm>
            <a:off x="1097280" y="872177"/>
            <a:ext cx="883184" cy="1097280"/>
          </a:xfrm>
          <a:prstGeom prst="rect">
            <a:avLst/>
          </a:prstGeom>
          <a:noFill/>
          <a:ln w="9525">
            <a:noFill/>
            <a:miter lim="800000"/>
            <a:headEnd/>
            <a:tailEnd/>
          </a:ln>
        </p:spPr>
      </p:pic>
      <p:sp>
        <p:nvSpPr>
          <p:cNvPr id="8" name="TextBox 7"/>
          <p:cNvSpPr txBox="1"/>
          <p:nvPr/>
        </p:nvSpPr>
        <p:spPr>
          <a:xfrm>
            <a:off x="539137" y="2396444"/>
            <a:ext cx="738664" cy="3381153"/>
          </a:xfrm>
          <a:prstGeom prst="rect">
            <a:avLst/>
          </a:prstGeom>
          <a:solidFill>
            <a:srgbClr val="006600"/>
          </a:solidFill>
        </p:spPr>
        <p:txBody>
          <a:bodyPr vert="vert" wrap="square" rtlCol="0">
            <a:spAutoFit/>
          </a:bodyPr>
          <a:lstStyle/>
          <a:p>
            <a:pPr algn="ctr"/>
            <a:r>
              <a:rPr lang="en-US" dirty="0">
                <a:solidFill>
                  <a:schemeClr val="bg1"/>
                </a:solidFill>
                <a:latin typeface="Arial Rounded MT Bold" panose="020F0704030504030204" pitchFamily="34" charset="0"/>
                <a:cs typeface="Aharoni" panose="02010803020104030203" pitchFamily="2" charset="-79"/>
              </a:rPr>
              <a:t>Information dissemination</a:t>
            </a:r>
          </a:p>
          <a:p>
            <a:pPr algn="ctr"/>
            <a:r>
              <a:rPr lang="en-US" dirty="0">
                <a:solidFill>
                  <a:schemeClr val="bg1"/>
                </a:solidFill>
                <a:latin typeface="Arial Rounded MT Bold" panose="020F0704030504030204" pitchFamily="34" charset="0"/>
                <a:cs typeface="Aharoni" panose="02010803020104030203" pitchFamily="2" charset="-79"/>
              </a:rPr>
              <a:t>&amp; programming </a:t>
            </a:r>
          </a:p>
        </p:txBody>
      </p:sp>
      <p:sp>
        <p:nvSpPr>
          <p:cNvPr id="11" name="Right Arrow 10"/>
          <p:cNvSpPr/>
          <p:nvPr/>
        </p:nvSpPr>
        <p:spPr>
          <a:xfrm>
            <a:off x="1765517" y="3119690"/>
            <a:ext cx="1987550" cy="1752600"/>
          </a:xfrm>
          <a:prstGeom prst="rightArrow">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n w="0"/>
                <a:solidFill>
                  <a:schemeClr val="bg1"/>
                </a:solidFill>
              </a:rPr>
              <a:t>Best practices &amp; standards </a:t>
            </a:r>
          </a:p>
        </p:txBody>
      </p:sp>
    </p:spTree>
    <p:extLst>
      <p:ext uri="{BB962C8B-B14F-4D97-AF65-F5344CB8AC3E}">
        <p14:creationId xmlns:p14="http://schemas.microsoft.com/office/powerpoint/2010/main" val="29027882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60046</TotalTime>
  <Words>2896</Words>
  <Application>Microsoft Office PowerPoint</Application>
  <PresentationFormat>Widescreen</PresentationFormat>
  <Paragraphs>316</Paragraphs>
  <Slides>13</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ＭＳ Ｐゴシック</vt:lpstr>
      <vt:lpstr>Aharoni</vt:lpstr>
      <vt:lpstr>Arial</vt:lpstr>
      <vt:lpstr>Arial Rounded MT Bold</vt:lpstr>
      <vt:lpstr>Calibri</vt:lpstr>
      <vt:lpstr>Calibri Light</vt:lpstr>
      <vt:lpstr>MS Mincho</vt:lpstr>
      <vt:lpstr>Times New Roman</vt:lpstr>
      <vt:lpstr>Wingdings</vt:lpstr>
      <vt:lpstr>Retrospect</vt:lpstr>
      <vt:lpstr>           stakeholder engagement and    gender mainstreaming</vt:lpstr>
      <vt:lpstr> Working Group on Public Involvement (2014)</vt:lpstr>
      <vt:lpstr> this session </vt:lpstr>
      <vt:lpstr> stakeholder engagement and gender equality</vt:lpstr>
      <vt:lpstr> global commitments and processes</vt:lpstr>
      <vt:lpstr> Public involvement and stakeholder engagement </vt:lpstr>
      <vt:lpstr>PowerPoint Presentation</vt:lpstr>
      <vt:lpstr> The Gender Equality Action Plan (2015 – 2018)</vt:lpstr>
      <vt:lpstr>       Project implications  (1)</vt:lpstr>
      <vt:lpstr>       Project implications  (2)</vt:lpstr>
      <vt:lpstr>       Project implications  (3)</vt:lpstr>
      <vt:lpstr>       Project implications  (4)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Elsa Gabriella Ulfsdotter Richardson Temm</dc:creator>
  <cp:lastModifiedBy>Nicolas Alejandro Marquez Pizzanelli</cp:lastModifiedBy>
  <cp:revision>448</cp:revision>
  <cp:lastPrinted>2016-10-24T20:24:44Z</cp:lastPrinted>
  <dcterms:created xsi:type="dcterms:W3CDTF">2015-09-01T20:30:53Z</dcterms:created>
  <dcterms:modified xsi:type="dcterms:W3CDTF">2017-04-14T01:24:03Z</dcterms:modified>
</cp:coreProperties>
</file>