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79" r:id="rId2"/>
    <p:sldMasterId id="2147483693" r:id="rId3"/>
  </p:sldMasterIdLst>
  <p:notesMasterIdLst>
    <p:notesMasterId r:id="rId21"/>
  </p:notesMasterIdLst>
  <p:sldIdLst>
    <p:sldId id="262" r:id="rId4"/>
    <p:sldId id="274" r:id="rId5"/>
    <p:sldId id="258" r:id="rId6"/>
    <p:sldId id="259" r:id="rId7"/>
    <p:sldId id="260" r:id="rId8"/>
    <p:sldId id="261" r:id="rId9"/>
    <p:sldId id="263" r:id="rId10"/>
    <p:sldId id="264" r:id="rId11"/>
    <p:sldId id="265" r:id="rId12"/>
    <p:sldId id="266" r:id="rId13"/>
    <p:sldId id="267" r:id="rId14"/>
    <p:sldId id="268" r:id="rId15"/>
    <p:sldId id="269" r:id="rId16"/>
    <p:sldId id="270" r:id="rId17"/>
    <p:sldId id="272" r:id="rId18"/>
    <p:sldId id="271" r:id="rId19"/>
    <p:sldId id="273" r:id="rId20"/>
  </p:sldIdLst>
  <p:sldSz cx="12192000" cy="6858000"/>
  <p:notesSz cx="6881813" cy="100028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3151">
          <p15:clr>
            <a:srgbClr val="A4A3A4"/>
          </p15:clr>
        </p15:guide>
        <p15:guide id="2" pos="216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003" autoAdjust="0"/>
    <p:restoredTop sz="94615" autoAdjust="0"/>
  </p:normalViewPr>
  <p:slideViewPr>
    <p:cSldViewPr snapToGrid="0">
      <p:cViewPr varScale="1">
        <p:scale>
          <a:sx n="87" d="100"/>
          <a:sy n="87" d="100"/>
        </p:scale>
        <p:origin x="696" y="90"/>
      </p:cViewPr>
      <p:guideLst>
        <p:guide orient="horz" pos="2160"/>
        <p:guide pos="3840"/>
      </p:guideLst>
    </p:cSldViewPr>
  </p:slideViewPr>
  <p:outlineViewPr>
    <p:cViewPr>
      <p:scale>
        <a:sx n="33" d="100"/>
        <a:sy n="33" d="100"/>
      </p:scale>
      <p:origin x="53" y="12206"/>
    </p:cViewPr>
  </p:outlineViewPr>
  <p:notesTextViewPr>
    <p:cViewPr>
      <p:scale>
        <a:sx n="1" d="1"/>
        <a:sy n="1" d="1"/>
      </p:scale>
      <p:origin x="0" y="0"/>
    </p:cViewPr>
  </p:notesTextViewPr>
  <p:sorterViewPr>
    <p:cViewPr>
      <p:scale>
        <a:sx n="100" d="100"/>
        <a:sy n="100" d="100"/>
      </p:scale>
      <p:origin x="0" y="-1584"/>
    </p:cViewPr>
  </p:sorterViewPr>
  <p:notesViewPr>
    <p:cSldViewPr snapToGrid="0">
      <p:cViewPr>
        <p:scale>
          <a:sx n="100" d="100"/>
          <a:sy n="100" d="100"/>
        </p:scale>
        <p:origin x="-1627" y="1944"/>
      </p:cViewPr>
      <p:guideLst>
        <p:guide orient="horz" pos="3151"/>
        <p:guide pos="216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501879"/>
          </a:xfrm>
          <a:prstGeom prst="rect">
            <a:avLst/>
          </a:prstGeom>
        </p:spPr>
        <p:txBody>
          <a:bodyPr vert="horz" lIns="96478" tIns="48239" rIns="96478" bIns="48239" rtlCol="0"/>
          <a:lstStyle>
            <a:lvl1pPr algn="l">
              <a:defRPr sz="1300"/>
            </a:lvl1pPr>
          </a:lstStyle>
          <a:p>
            <a:endParaRPr lang="en-US" dirty="0"/>
          </a:p>
        </p:txBody>
      </p:sp>
      <p:sp>
        <p:nvSpPr>
          <p:cNvPr id="3" name="Date Placeholder 2"/>
          <p:cNvSpPr>
            <a:spLocks noGrp="1"/>
          </p:cNvSpPr>
          <p:nvPr>
            <p:ph type="dt" idx="1"/>
          </p:nvPr>
        </p:nvSpPr>
        <p:spPr>
          <a:xfrm>
            <a:off x="3898102" y="0"/>
            <a:ext cx="2982119" cy="501879"/>
          </a:xfrm>
          <a:prstGeom prst="rect">
            <a:avLst/>
          </a:prstGeom>
        </p:spPr>
        <p:txBody>
          <a:bodyPr vert="horz" lIns="96478" tIns="48239" rIns="96478" bIns="48239" rtlCol="0"/>
          <a:lstStyle>
            <a:lvl1pPr algn="r">
              <a:defRPr sz="1300"/>
            </a:lvl1pPr>
          </a:lstStyle>
          <a:p>
            <a:fld id="{03AA1877-411C-47DA-91C8-9ED3D7AB924E}" type="datetimeFigureOut">
              <a:rPr lang="en-US" smtClean="0"/>
              <a:t>4/14/2015</a:t>
            </a:fld>
            <a:endParaRPr lang="en-US" dirty="0"/>
          </a:p>
        </p:txBody>
      </p:sp>
      <p:sp>
        <p:nvSpPr>
          <p:cNvPr id="4" name="Slide Image Placeholder 3"/>
          <p:cNvSpPr>
            <a:spLocks noGrp="1" noRot="1" noChangeAspect="1"/>
          </p:cNvSpPr>
          <p:nvPr>
            <p:ph type="sldImg" idx="2"/>
          </p:nvPr>
        </p:nvSpPr>
        <p:spPr>
          <a:xfrm>
            <a:off x="442913" y="1250950"/>
            <a:ext cx="5997575" cy="3375025"/>
          </a:xfrm>
          <a:prstGeom prst="rect">
            <a:avLst/>
          </a:prstGeom>
          <a:noFill/>
          <a:ln w="12700">
            <a:solidFill>
              <a:prstClr val="black"/>
            </a:solidFill>
          </a:ln>
        </p:spPr>
        <p:txBody>
          <a:bodyPr vert="horz" lIns="96478" tIns="48239" rIns="96478" bIns="48239" rtlCol="0" anchor="ctr"/>
          <a:lstStyle/>
          <a:p>
            <a:endParaRPr lang="en-US" dirty="0"/>
          </a:p>
        </p:txBody>
      </p:sp>
      <p:sp>
        <p:nvSpPr>
          <p:cNvPr id="5" name="Notes Placeholder 4"/>
          <p:cNvSpPr>
            <a:spLocks noGrp="1"/>
          </p:cNvSpPr>
          <p:nvPr>
            <p:ph type="body" sz="quarter" idx="3"/>
          </p:nvPr>
        </p:nvSpPr>
        <p:spPr>
          <a:xfrm>
            <a:off x="688182" y="4813866"/>
            <a:ext cx="5505450" cy="3938617"/>
          </a:xfrm>
          <a:prstGeom prst="rect">
            <a:avLst/>
          </a:prstGeom>
        </p:spPr>
        <p:txBody>
          <a:bodyPr vert="horz" lIns="96478" tIns="48239" rIns="96478" bIns="4823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500961"/>
            <a:ext cx="2982119" cy="501878"/>
          </a:xfrm>
          <a:prstGeom prst="rect">
            <a:avLst/>
          </a:prstGeom>
        </p:spPr>
        <p:txBody>
          <a:bodyPr vert="horz" lIns="96478" tIns="48239" rIns="96478" bIns="48239" rtlCol="0" anchor="b"/>
          <a:lstStyle>
            <a:lvl1pPr algn="l">
              <a:defRPr sz="1300"/>
            </a:lvl1pPr>
          </a:lstStyle>
          <a:p>
            <a:endParaRPr lang="en-US" dirty="0"/>
          </a:p>
        </p:txBody>
      </p:sp>
      <p:sp>
        <p:nvSpPr>
          <p:cNvPr id="7" name="Slide Number Placeholder 6"/>
          <p:cNvSpPr>
            <a:spLocks noGrp="1"/>
          </p:cNvSpPr>
          <p:nvPr>
            <p:ph type="sldNum" sz="quarter" idx="5"/>
          </p:nvPr>
        </p:nvSpPr>
        <p:spPr>
          <a:xfrm>
            <a:off x="3898102" y="9500961"/>
            <a:ext cx="2982119" cy="501878"/>
          </a:xfrm>
          <a:prstGeom prst="rect">
            <a:avLst/>
          </a:prstGeom>
        </p:spPr>
        <p:txBody>
          <a:bodyPr vert="horz" lIns="96478" tIns="48239" rIns="96478" bIns="48239" rtlCol="0" anchor="b"/>
          <a:lstStyle>
            <a:lvl1pPr algn="r">
              <a:defRPr sz="1300"/>
            </a:lvl1pPr>
          </a:lstStyle>
          <a:p>
            <a:fld id="{DB60C510-A6BE-433B-BB8E-491E7D1FBA7C}" type="slidenum">
              <a:rPr lang="en-US" smtClean="0"/>
              <a:t>‹#›</a:t>
            </a:fld>
            <a:endParaRPr lang="en-US" dirty="0"/>
          </a:p>
        </p:txBody>
      </p:sp>
    </p:spTree>
    <p:extLst>
      <p:ext uri="{BB962C8B-B14F-4D97-AF65-F5344CB8AC3E}">
        <p14:creationId xmlns:p14="http://schemas.microsoft.com/office/powerpoint/2010/main" val="27916076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C37F9C5-DADA-40EF-BCE0-F0AA5007CB72}" type="slidenum">
              <a:rPr lang="en-US" smtClean="0">
                <a:solidFill>
                  <a:prstClr val="black"/>
                </a:solidFill>
              </a:rPr>
              <a:pPr/>
              <a:t>1</a:t>
            </a:fld>
            <a:endParaRPr lang="en-US" dirty="0">
              <a:solidFill>
                <a:prstClr val="black"/>
              </a:solidFill>
            </a:endParaRPr>
          </a:p>
        </p:txBody>
      </p:sp>
      <p:sp>
        <p:nvSpPr>
          <p:cNvPr id="5" name="Date Placeholder 4"/>
          <p:cNvSpPr>
            <a:spLocks noGrp="1"/>
          </p:cNvSpPr>
          <p:nvPr>
            <p:ph type="dt" idx="11"/>
          </p:nvPr>
        </p:nvSpPr>
        <p:spPr/>
        <p:txBody>
          <a:bodyPr/>
          <a:lstStyle/>
          <a:p>
            <a:endParaRPr lang="en-US" dirty="0">
              <a:solidFill>
                <a:prstClr val="black"/>
              </a:solidFill>
            </a:endParaRPr>
          </a:p>
        </p:txBody>
      </p:sp>
      <p:sp>
        <p:nvSpPr>
          <p:cNvPr id="6" name="Footer Placeholder 5"/>
          <p:cNvSpPr>
            <a:spLocks noGrp="1"/>
          </p:cNvSpPr>
          <p:nvPr>
            <p:ph type="ftr" sz="quarter" idx="12"/>
          </p:nvPr>
        </p:nvSpPr>
        <p:spPr/>
        <p:txBody>
          <a:bodyPr/>
          <a:lstStyle/>
          <a:p>
            <a:endParaRPr lang="en-US" dirty="0">
              <a:solidFill>
                <a:prstClr val="black"/>
              </a:solidFill>
            </a:endParaRPr>
          </a:p>
        </p:txBody>
      </p:sp>
      <p:sp>
        <p:nvSpPr>
          <p:cNvPr id="7" name="Header Placeholder 6"/>
          <p:cNvSpPr>
            <a:spLocks noGrp="1"/>
          </p:cNvSpPr>
          <p:nvPr>
            <p:ph type="hdr" sz="quarter" idx="13"/>
          </p:nvPr>
        </p:nvSpPr>
        <p:spPr/>
        <p:txBody>
          <a:bodyPr/>
          <a:lstStyle/>
          <a:p>
            <a:endParaRPr lang="en-US" dirty="0">
              <a:solidFill>
                <a:prstClr val="black"/>
              </a:solidFill>
            </a:endParaRPr>
          </a:p>
        </p:txBody>
      </p:sp>
    </p:spTree>
    <p:extLst>
      <p:ext uri="{BB962C8B-B14F-4D97-AF65-F5344CB8AC3E}">
        <p14:creationId xmlns:p14="http://schemas.microsoft.com/office/powerpoint/2010/main" val="14342336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74700">
              <a:defRPr/>
            </a:pPr>
            <a:r>
              <a:rPr lang="en-US" b="1" dirty="0" smtClean="0"/>
              <a:t>GEF 6 IW Strategy</a:t>
            </a:r>
          </a:p>
          <a:p>
            <a:pPr defTabSz="974700">
              <a:defRPr/>
            </a:pPr>
            <a:endParaRPr lang="en-US" b="1" dirty="0" smtClean="0"/>
          </a:p>
        </p:txBody>
      </p:sp>
      <p:sp>
        <p:nvSpPr>
          <p:cNvPr id="4" name="Slide Number Placeholder 3"/>
          <p:cNvSpPr>
            <a:spLocks noGrp="1"/>
          </p:cNvSpPr>
          <p:nvPr>
            <p:ph type="sldNum" sz="quarter" idx="10"/>
          </p:nvPr>
        </p:nvSpPr>
        <p:spPr/>
        <p:txBody>
          <a:bodyPr/>
          <a:lstStyle/>
          <a:p>
            <a:fld id="{5CAADE94-C609-4103-AF43-614665D210E3}"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val="11912774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C37F9C5-DADA-40EF-BCE0-F0AA5007CB72}" type="slidenum">
              <a:rPr lang="en-US" smtClean="0">
                <a:solidFill>
                  <a:prstClr val="black"/>
                </a:solidFill>
              </a:rPr>
              <a:pPr/>
              <a:t>12</a:t>
            </a:fld>
            <a:endParaRPr lang="en-US" dirty="0">
              <a:solidFill>
                <a:prstClr val="black"/>
              </a:solidFill>
            </a:endParaRPr>
          </a:p>
        </p:txBody>
      </p:sp>
      <p:sp>
        <p:nvSpPr>
          <p:cNvPr id="5" name="Date Placeholder 4"/>
          <p:cNvSpPr>
            <a:spLocks noGrp="1"/>
          </p:cNvSpPr>
          <p:nvPr>
            <p:ph type="dt" idx="11"/>
          </p:nvPr>
        </p:nvSpPr>
        <p:spPr/>
        <p:txBody>
          <a:bodyPr/>
          <a:lstStyle/>
          <a:p>
            <a:endParaRPr lang="en-US" dirty="0">
              <a:solidFill>
                <a:prstClr val="black"/>
              </a:solidFill>
            </a:endParaRPr>
          </a:p>
        </p:txBody>
      </p:sp>
      <p:sp>
        <p:nvSpPr>
          <p:cNvPr id="6" name="Footer Placeholder 5"/>
          <p:cNvSpPr>
            <a:spLocks noGrp="1"/>
          </p:cNvSpPr>
          <p:nvPr>
            <p:ph type="ftr" sz="quarter" idx="12"/>
          </p:nvPr>
        </p:nvSpPr>
        <p:spPr/>
        <p:txBody>
          <a:bodyPr/>
          <a:lstStyle/>
          <a:p>
            <a:endParaRPr lang="en-US" dirty="0">
              <a:solidFill>
                <a:prstClr val="black"/>
              </a:solidFill>
            </a:endParaRPr>
          </a:p>
        </p:txBody>
      </p:sp>
      <p:sp>
        <p:nvSpPr>
          <p:cNvPr id="7" name="Header Placeholder 6"/>
          <p:cNvSpPr>
            <a:spLocks noGrp="1"/>
          </p:cNvSpPr>
          <p:nvPr>
            <p:ph type="hdr" sz="quarter" idx="13"/>
          </p:nvPr>
        </p:nvSpPr>
        <p:spPr/>
        <p:txBody>
          <a:bodyPr/>
          <a:lstStyle/>
          <a:p>
            <a:endParaRPr lang="en-US" dirty="0">
              <a:solidFill>
                <a:prstClr val="black"/>
              </a:solidFill>
            </a:endParaRPr>
          </a:p>
        </p:txBody>
      </p:sp>
    </p:spTree>
    <p:extLst>
      <p:ext uri="{BB962C8B-B14F-4D97-AF65-F5344CB8AC3E}">
        <p14:creationId xmlns:p14="http://schemas.microsoft.com/office/powerpoint/2010/main" val="42757480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345">
              <a:defRPr/>
            </a:pP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5CAADE94-C609-4103-AF43-614665D210E3}" type="slidenum">
              <a:rPr lang="en-US" smtClean="0">
                <a:solidFill>
                  <a:prstClr val="black"/>
                </a:solidFill>
              </a:rPr>
              <a:pPr/>
              <a:t>13</a:t>
            </a:fld>
            <a:endParaRPr lang="en-US" dirty="0">
              <a:solidFill>
                <a:prstClr val="black"/>
              </a:solidFill>
            </a:endParaRPr>
          </a:p>
        </p:txBody>
      </p:sp>
    </p:spTree>
    <p:extLst>
      <p:ext uri="{BB962C8B-B14F-4D97-AF65-F5344CB8AC3E}">
        <p14:creationId xmlns:p14="http://schemas.microsoft.com/office/powerpoint/2010/main" val="12073490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CAADE94-C609-4103-AF43-614665D210E3}" type="slidenum">
              <a:rPr lang="en-US" smtClean="0">
                <a:solidFill>
                  <a:prstClr val="black"/>
                </a:solidFill>
              </a:rPr>
              <a:pPr/>
              <a:t>14</a:t>
            </a:fld>
            <a:endParaRPr lang="en-US" dirty="0">
              <a:solidFill>
                <a:prstClr val="black"/>
              </a:solidFill>
            </a:endParaRPr>
          </a:p>
        </p:txBody>
      </p:sp>
    </p:spTree>
    <p:extLst>
      <p:ext uri="{BB962C8B-B14F-4D97-AF65-F5344CB8AC3E}">
        <p14:creationId xmlns:p14="http://schemas.microsoft.com/office/powerpoint/2010/main" val="11549438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noProof="0" dirty="0" smtClean="0"/>
              <a:t>ADT: análisis</a:t>
            </a:r>
            <a:r>
              <a:rPr lang="es-ES_tradnl" baseline="0" noProof="0" dirty="0" smtClean="0"/>
              <a:t> de diagnóstico transfronterizos</a:t>
            </a:r>
            <a:endParaRPr lang="es-ES_tradnl" noProof="0" dirty="0"/>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endParaRPr lang="en-US" dirty="0">
              <a:solidFill>
                <a:prstClr val="black"/>
              </a:solidFill>
            </a:endParaRPr>
          </a:p>
        </p:txBody>
      </p:sp>
      <p:sp>
        <p:nvSpPr>
          <p:cNvPr id="6" name="Footer Placeholder 5"/>
          <p:cNvSpPr>
            <a:spLocks noGrp="1"/>
          </p:cNvSpPr>
          <p:nvPr>
            <p:ph type="ftr" sz="quarter" idx="12"/>
          </p:nvPr>
        </p:nvSpPr>
        <p:spPr/>
        <p:txBody>
          <a:bodyPr/>
          <a:lstStyle/>
          <a:p>
            <a:endParaRPr lang="en-US" dirty="0">
              <a:solidFill>
                <a:prstClr val="black"/>
              </a:solidFill>
            </a:endParaRPr>
          </a:p>
        </p:txBody>
      </p:sp>
      <p:sp>
        <p:nvSpPr>
          <p:cNvPr id="7" name="Slide Number Placeholder 6"/>
          <p:cNvSpPr>
            <a:spLocks noGrp="1"/>
          </p:cNvSpPr>
          <p:nvPr>
            <p:ph type="sldNum" sz="quarter" idx="13"/>
          </p:nvPr>
        </p:nvSpPr>
        <p:spPr/>
        <p:txBody>
          <a:bodyPr/>
          <a:lstStyle/>
          <a:p>
            <a:fld id="{AC37F9C5-DADA-40EF-BCE0-F0AA5007CB72}" type="slidenum">
              <a:rPr lang="en-US" smtClean="0">
                <a:solidFill>
                  <a:prstClr val="black"/>
                </a:solidFill>
              </a:rPr>
              <a:pPr/>
              <a:t>15</a:t>
            </a:fld>
            <a:endParaRPr lang="en-US" dirty="0">
              <a:solidFill>
                <a:prstClr val="black"/>
              </a:solidFill>
            </a:endParaRPr>
          </a:p>
        </p:txBody>
      </p:sp>
    </p:spTree>
    <p:extLst>
      <p:ext uri="{BB962C8B-B14F-4D97-AF65-F5344CB8AC3E}">
        <p14:creationId xmlns:p14="http://schemas.microsoft.com/office/powerpoint/2010/main" val="38698632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sz="1400" b="1" i="1" baseline="0" dirty="0" smtClean="0">
              <a:solidFill>
                <a:schemeClr val="accent6">
                  <a:lumMod val="60000"/>
                  <a:lumOff val="40000"/>
                </a:schemeClr>
              </a:solidFill>
            </a:endParaRPr>
          </a:p>
          <a:p>
            <a:pPr marL="0" indent="0">
              <a:buNone/>
            </a:pPr>
            <a:endParaRPr lang="en-US" sz="1400" b="1" i="1" dirty="0" smtClean="0">
              <a:solidFill>
                <a:schemeClr val="accent6">
                  <a:lumMod val="60000"/>
                  <a:lumOff val="40000"/>
                </a:schemeClr>
              </a:solidFill>
            </a:endParaRPr>
          </a:p>
          <a:p>
            <a:pPr marL="0" indent="0">
              <a:buNone/>
            </a:pPr>
            <a:endParaRPr lang="en-US" sz="1400" dirty="0" smtClean="0"/>
          </a:p>
          <a:p>
            <a:endParaRPr lang="en-US" dirty="0"/>
          </a:p>
        </p:txBody>
      </p:sp>
      <p:sp>
        <p:nvSpPr>
          <p:cNvPr id="4" name="Slide Number Placeholder 3"/>
          <p:cNvSpPr>
            <a:spLocks noGrp="1"/>
          </p:cNvSpPr>
          <p:nvPr>
            <p:ph type="sldNum" sz="quarter" idx="10"/>
          </p:nvPr>
        </p:nvSpPr>
        <p:spPr/>
        <p:txBody>
          <a:bodyPr/>
          <a:lstStyle/>
          <a:p>
            <a:fld id="{5CAADE94-C609-4103-AF43-614665D210E3}" type="slidenum">
              <a:rPr lang="en-US" smtClean="0">
                <a:solidFill>
                  <a:prstClr val="black"/>
                </a:solidFill>
              </a:rPr>
              <a:pPr/>
              <a:t>16</a:t>
            </a:fld>
            <a:endParaRPr lang="en-US" dirty="0">
              <a:solidFill>
                <a:prstClr val="black"/>
              </a:solidFill>
            </a:endParaRPr>
          </a:p>
        </p:txBody>
      </p:sp>
    </p:spTree>
    <p:extLst>
      <p:ext uri="{BB962C8B-B14F-4D97-AF65-F5344CB8AC3E}">
        <p14:creationId xmlns:p14="http://schemas.microsoft.com/office/powerpoint/2010/main" val="41354929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DB60C510-A6BE-433B-BB8E-491E7D1FBA7C}" type="slidenum">
              <a:rPr lang="en-US" smtClean="0"/>
              <a:t>3</a:t>
            </a:fld>
            <a:endParaRPr lang="en-US" dirty="0"/>
          </a:p>
        </p:txBody>
      </p:sp>
    </p:spTree>
    <p:extLst>
      <p:ext uri="{BB962C8B-B14F-4D97-AF65-F5344CB8AC3E}">
        <p14:creationId xmlns:p14="http://schemas.microsoft.com/office/powerpoint/2010/main" val="20305466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tr-TR" altLang="en-US" smtClean="0">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42821105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DB60C510-A6BE-433B-BB8E-491E7D1FBA7C}" type="slidenum">
              <a:rPr lang="en-US" smtClean="0"/>
              <a:t>5</a:t>
            </a:fld>
            <a:endParaRPr lang="en-US" dirty="0"/>
          </a:p>
        </p:txBody>
      </p:sp>
    </p:spTree>
    <p:extLst>
      <p:ext uri="{BB962C8B-B14F-4D97-AF65-F5344CB8AC3E}">
        <p14:creationId xmlns:p14="http://schemas.microsoft.com/office/powerpoint/2010/main" val="12476337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74700">
              <a:defRPr/>
            </a:pPr>
            <a:r>
              <a:rPr lang="en-US" b="1" dirty="0" smtClean="0"/>
              <a:t>GEF 6 IW Strategy</a:t>
            </a:r>
          </a:p>
          <a:p>
            <a:pPr defTabSz="974700">
              <a:defRPr/>
            </a:pPr>
            <a:endParaRPr lang="en-US" b="1" dirty="0" smtClean="0"/>
          </a:p>
        </p:txBody>
      </p:sp>
      <p:sp>
        <p:nvSpPr>
          <p:cNvPr id="4" name="Slide Number Placeholder 3"/>
          <p:cNvSpPr>
            <a:spLocks noGrp="1"/>
          </p:cNvSpPr>
          <p:nvPr>
            <p:ph type="sldNum" sz="quarter" idx="10"/>
          </p:nvPr>
        </p:nvSpPr>
        <p:spPr/>
        <p:txBody>
          <a:bodyPr/>
          <a:lstStyle/>
          <a:p>
            <a:fld id="{5CAADE94-C609-4103-AF43-614665D210E3}" type="slidenum">
              <a:rPr lang="en-US" smtClean="0">
                <a:solidFill>
                  <a:prstClr val="black"/>
                </a:solidFill>
              </a:rPr>
              <a:pPr/>
              <a:t>6</a:t>
            </a:fld>
            <a:endParaRPr lang="en-US" dirty="0">
              <a:solidFill>
                <a:prstClr val="black"/>
              </a:solidFill>
            </a:endParaRPr>
          </a:p>
        </p:txBody>
      </p:sp>
    </p:spTree>
    <p:extLst>
      <p:ext uri="{BB962C8B-B14F-4D97-AF65-F5344CB8AC3E}">
        <p14:creationId xmlns:p14="http://schemas.microsoft.com/office/powerpoint/2010/main" val="5828826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C37F9C5-DADA-40EF-BCE0-F0AA5007CB72}" type="slidenum">
              <a:rPr lang="en-US" smtClean="0">
                <a:solidFill>
                  <a:prstClr val="black"/>
                </a:solidFill>
              </a:rPr>
              <a:pPr/>
              <a:t>7</a:t>
            </a:fld>
            <a:endParaRPr lang="en-US" dirty="0">
              <a:solidFill>
                <a:prstClr val="black"/>
              </a:solidFill>
            </a:endParaRPr>
          </a:p>
        </p:txBody>
      </p:sp>
      <p:sp>
        <p:nvSpPr>
          <p:cNvPr id="5" name="Date Placeholder 4"/>
          <p:cNvSpPr>
            <a:spLocks noGrp="1"/>
          </p:cNvSpPr>
          <p:nvPr>
            <p:ph type="dt" idx="11"/>
          </p:nvPr>
        </p:nvSpPr>
        <p:spPr/>
        <p:txBody>
          <a:bodyPr/>
          <a:lstStyle/>
          <a:p>
            <a:endParaRPr lang="en-US" dirty="0">
              <a:solidFill>
                <a:prstClr val="black"/>
              </a:solidFill>
            </a:endParaRPr>
          </a:p>
        </p:txBody>
      </p:sp>
      <p:sp>
        <p:nvSpPr>
          <p:cNvPr id="6" name="Footer Placeholder 5"/>
          <p:cNvSpPr>
            <a:spLocks noGrp="1"/>
          </p:cNvSpPr>
          <p:nvPr>
            <p:ph type="ftr" sz="quarter" idx="12"/>
          </p:nvPr>
        </p:nvSpPr>
        <p:spPr/>
        <p:txBody>
          <a:bodyPr/>
          <a:lstStyle/>
          <a:p>
            <a:endParaRPr lang="en-US" dirty="0">
              <a:solidFill>
                <a:prstClr val="black"/>
              </a:solidFill>
            </a:endParaRPr>
          </a:p>
        </p:txBody>
      </p:sp>
      <p:sp>
        <p:nvSpPr>
          <p:cNvPr id="7" name="Header Placeholder 6"/>
          <p:cNvSpPr>
            <a:spLocks noGrp="1"/>
          </p:cNvSpPr>
          <p:nvPr>
            <p:ph type="hdr" sz="quarter" idx="13"/>
          </p:nvPr>
        </p:nvSpPr>
        <p:spPr/>
        <p:txBody>
          <a:bodyPr/>
          <a:lstStyle/>
          <a:p>
            <a:endParaRPr lang="en-US" dirty="0">
              <a:solidFill>
                <a:prstClr val="black"/>
              </a:solidFill>
            </a:endParaRPr>
          </a:p>
        </p:txBody>
      </p:sp>
    </p:spTree>
    <p:extLst>
      <p:ext uri="{BB962C8B-B14F-4D97-AF65-F5344CB8AC3E}">
        <p14:creationId xmlns:p14="http://schemas.microsoft.com/office/powerpoint/2010/main" val="3512444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74700">
              <a:defRPr/>
            </a:pPr>
            <a:r>
              <a:rPr lang="en-US" b="1" dirty="0" smtClean="0"/>
              <a:t>GEF 6 IW Strategy</a:t>
            </a:r>
          </a:p>
          <a:p>
            <a:pPr defTabSz="974700">
              <a:defRPr/>
            </a:pPr>
            <a:endParaRPr lang="en-US" b="1" dirty="0" smtClean="0"/>
          </a:p>
        </p:txBody>
      </p:sp>
      <p:sp>
        <p:nvSpPr>
          <p:cNvPr id="4" name="Slide Number Placeholder 3"/>
          <p:cNvSpPr>
            <a:spLocks noGrp="1"/>
          </p:cNvSpPr>
          <p:nvPr>
            <p:ph type="sldNum" sz="quarter" idx="10"/>
          </p:nvPr>
        </p:nvSpPr>
        <p:spPr/>
        <p:txBody>
          <a:bodyPr/>
          <a:lstStyle/>
          <a:p>
            <a:fld id="{5CAADE94-C609-4103-AF43-614665D210E3}"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40432053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solidFill>
                  <a:prstClr val="black"/>
                </a:solidFill>
              </a:rPr>
              <a:pPr/>
              <a:t>9</a:t>
            </a:fld>
            <a:endParaRPr lang="en-US">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a:solidFill>
                <a:prstClr val="black"/>
              </a:solidFill>
            </a:endParaRPr>
          </a:p>
        </p:txBody>
      </p:sp>
      <p:sp>
        <p:nvSpPr>
          <p:cNvPr id="7" name="Header Placeholder 6"/>
          <p:cNvSpPr>
            <a:spLocks noGrp="1"/>
          </p:cNvSpPr>
          <p:nvPr>
            <p:ph type="hdr" sz="quarter" idx="13"/>
          </p:nvPr>
        </p:nvSpPr>
        <p:spPr/>
        <p:txBody>
          <a:bodyPr/>
          <a:lstStyle/>
          <a:p>
            <a:endParaRPr lang="en-US">
              <a:solidFill>
                <a:prstClr val="black"/>
              </a:solidFill>
            </a:endParaRPr>
          </a:p>
        </p:txBody>
      </p:sp>
    </p:spTree>
    <p:extLst>
      <p:ext uri="{BB962C8B-B14F-4D97-AF65-F5344CB8AC3E}">
        <p14:creationId xmlns:p14="http://schemas.microsoft.com/office/powerpoint/2010/main" val="31602022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38200" y="704850"/>
            <a:ext cx="2819400" cy="1585913"/>
          </a:xfrm>
        </p:spPr>
      </p:sp>
      <p:sp>
        <p:nvSpPr>
          <p:cNvPr id="3" name="Notes Placeholder 2"/>
          <p:cNvSpPr>
            <a:spLocks noGrp="1"/>
          </p:cNvSpPr>
          <p:nvPr>
            <p:ph type="body" idx="1"/>
          </p:nvPr>
        </p:nvSpPr>
        <p:spPr>
          <a:xfrm>
            <a:off x="709139" y="2524232"/>
            <a:ext cx="5670019" cy="6157924"/>
          </a:xfrm>
        </p:spPr>
        <p:txBody>
          <a:bodyPr>
            <a:normAutofit/>
          </a:bodyPr>
          <a:lstStyle/>
          <a:p>
            <a:endParaRPr lang="en-US" dirty="0" smtClean="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10</a:t>
            </a:fld>
            <a:endParaRPr lang="en-US"/>
          </a:p>
        </p:txBody>
      </p:sp>
    </p:spTree>
    <p:extLst>
      <p:ext uri="{BB962C8B-B14F-4D97-AF65-F5344CB8AC3E}">
        <p14:creationId xmlns:p14="http://schemas.microsoft.com/office/powerpoint/2010/main" val="57005731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pSp>
        <p:nvGrpSpPr>
          <p:cNvPr id="4" name="Group 9"/>
          <p:cNvGrpSpPr>
            <a:grpSpLocks/>
          </p:cNvGrpSpPr>
          <p:nvPr userDrawn="1"/>
        </p:nvGrpSpPr>
        <p:grpSpPr bwMode="auto">
          <a:xfrm>
            <a:off x="0" y="76201"/>
            <a:ext cx="12192000" cy="1247775"/>
            <a:chOff x="0" y="152400"/>
            <a:chExt cx="9144000" cy="1248156"/>
          </a:xfrm>
        </p:grpSpPr>
        <p:pic>
          <p:nvPicPr>
            <p:cNvPr id="5"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6" name="Picture 6" descr="GEF-PPT-BG.png"/>
            <p:cNvPicPr>
              <a:picLocks noChangeAspect="1"/>
            </p:cNvPicPr>
            <p:nvPr userDrawn="1"/>
          </p:nvPicPr>
          <p:blipFill>
            <a:blip r:embed="rId3" cstate="print"/>
            <a:srcRect/>
            <a:stretch>
              <a:fillRect/>
            </a:stretch>
          </p:blipFill>
          <p:spPr bwMode="auto">
            <a:xfrm>
              <a:off x="0" y="152400"/>
              <a:ext cx="9144000" cy="1248156"/>
            </a:xfrm>
            <a:prstGeom prst="rect">
              <a:avLst/>
            </a:prstGeom>
            <a:noFill/>
            <a:ln w="9525">
              <a:noFill/>
              <a:miter lim="800000"/>
              <a:headEnd/>
              <a:tailEnd/>
            </a:ln>
          </p:spPr>
        </p:pic>
      </p:grpSp>
      <p:sp>
        <p:nvSpPr>
          <p:cNvPr id="3" name="Subtitle 2"/>
          <p:cNvSpPr>
            <a:spLocks noGrp="1"/>
          </p:cNvSpPr>
          <p:nvPr>
            <p:ph type="subTitle" idx="1"/>
          </p:nvPr>
        </p:nvSpPr>
        <p:spPr>
          <a:xfrm>
            <a:off x="1828800" y="3124200"/>
            <a:ext cx="85344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609600" y="1828800"/>
            <a:ext cx="10972800" cy="1143000"/>
          </a:xfrm>
        </p:spPr>
        <p:txBody>
          <a:bodyPr/>
          <a:lstStyle>
            <a:lvl1pPr>
              <a:defRPr>
                <a:solidFill>
                  <a:srgbClr val="00B050"/>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16607402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0A3884E4-9A7E-4245-92A2-A85740001A89}" type="datetimeFigureOut">
              <a:rPr lang="en-US">
                <a:solidFill>
                  <a:prstClr val="black">
                    <a:tint val="75000"/>
                  </a:prstClr>
                </a:solidFill>
              </a:rPr>
              <a:pPr>
                <a:defRPr/>
              </a:pPr>
              <a:t>4/14/2015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fld id="{F917B4DE-9CA2-4BFC-96FF-1DDBDAE33984}" type="slidenum">
              <a:rPr lang="en-US" altLang="en-US"/>
              <a:pPr/>
              <a:t>‹#›</a:t>
            </a:fld>
            <a:endParaRPr lang="en-US" altLang="en-US" dirty="0"/>
          </a:p>
        </p:txBody>
      </p:sp>
    </p:spTree>
    <p:extLst>
      <p:ext uri="{BB962C8B-B14F-4D97-AF65-F5344CB8AC3E}">
        <p14:creationId xmlns:p14="http://schemas.microsoft.com/office/powerpoint/2010/main" val="35575573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C908938B-EBF3-47E4-975F-01D34E8761AC}" type="datetimeFigureOut">
              <a:rPr lang="en-US">
                <a:solidFill>
                  <a:prstClr val="black">
                    <a:tint val="75000"/>
                  </a:prstClr>
                </a:solidFill>
              </a:rPr>
              <a:pPr>
                <a:defRPr/>
              </a:pPr>
              <a:t>4/14/2015</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fld id="{36C25436-3401-4980-8766-7462F36D4B95}" type="slidenum">
              <a:rPr lang="en-US" altLang="en-US"/>
              <a:pPr/>
              <a:t>‹#›</a:t>
            </a:fld>
            <a:endParaRPr lang="en-US" altLang="en-US" dirty="0"/>
          </a:p>
        </p:txBody>
      </p:sp>
    </p:spTree>
    <p:extLst>
      <p:ext uri="{BB962C8B-B14F-4D97-AF65-F5344CB8AC3E}">
        <p14:creationId xmlns:p14="http://schemas.microsoft.com/office/powerpoint/2010/main" val="15039828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C596C8DD-BDA2-4FC7-A6A5-1CE60430E2F1}" type="datetimeFigureOut">
              <a:rPr lang="en-US">
                <a:solidFill>
                  <a:prstClr val="black">
                    <a:tint val="75000"/>
                  </a:prstClr>
                </a:solidFill>
              </a:rPr>
              <a:pPr>
                <a:defRPr/>
              </a:pPr>
              <a:t>4/14/2015</a:t>
            </a:fld>
            <a:endParaRPr lang="en-US" dirty="0">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fld id="{341493BD-A0E7-4CD1-8988-DDE2A24B2814}" type="slidenum">
              <a:rPr lang="en-US" altLang="en-US"/>
              <a:pPr/>
              <a:t>‹#›</a:t>
            </a:fld>
            <a:endParaRPr lang="en-US" altLang="en-US" dirty="0"/>
          </a:p>
        </p:txBody>
      </p:sp>
    </p:spTree>
    <p:extLst>
      <p:ext uri="{BB962C8B-B14F-4D97-AF65-F5344CB8AC3E}">
        <p14:creationId xmlns:p14="http://schemas.microsoft.com/office/powerpoint/2010/main" val="1704385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A40683E6-E1AD-4E3D-8D17-84BC7AB1EE6A}" type="datetimeFigureOut">
              <a:rPr lang="en-US">
                <a:solidFill>
                  <a:prstClr val="black">
                    <a:tint val="75000"/>
                  </a:prstClr>
                </a:solidFill>
              </a:rPr>
              <a:pPr>
                <a:defRPr/>
              </a:pPr>
              <a:t>4/14/2015</a:t>
            </a:fld>
            <a:endParaRPr lang="en-US" dirty="0">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fld id="{DB4A7B65-B8EC-4EA8-8B97-090D792200B3}" type="slidenum">
              <a:rPr lang="en-US" altLang="en-US"/>
              <a:pPr/>
              <a:t>‹#›</a:t>
            </a:fld>
            <a:endParaRPr lang="en-US" altLang="en-US" dirty="0"/>
          </a:p>
        </p:txBody>
      </p:sp>
    </p:spTree>
    <p:extLst>
      <p:ext uri="{BB962C8B-B14F-4D97-AF65-F5344CB8AC3E}">
        <p14:creationId xmlns:p14="http://schemas.microsoft.com/office/powerpoint/2010/main" val="18967294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6199B2C-7393-4BD1-AFF1-23DFA63743A3}" type="datetimeFigureOut">
              <a:rPr lang="en-US">
                <a:solidFill>
                  <a:prstClr val="black">
                    <a:tint val="75000"/>
                  </a:prstClr>
                </a:solidFill>
              </a:rPr>
              <a:pPr>
                <a:defRPr/>
              </a:pPr>
              <a:t>4/14/2015</a:t>
            </a:fld>
            <a:endParaRPr lang="en-US" dirty="0">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fld id="{5D08FE40-6220-4FAC-BD9A-7435DAF0B5C1}" type="slidenum">
              <a:rPr lang="en-US" altLang="en-US"/>
              <a:pPr/>
              <a:t>‹#›</a:t>
            </a:fld>
            <a:endParaRPr lang="en-US" altLang="en-US" dirty="0"/>
          </a:p>
        </p:txBody>
      </p:sp>
    </p:spTree>
    <p:extLst>
      <p:ext uri="{BB962C8B-B14F-4D97-AF65-F5344CB8AC3E}">
        <p14:creationId xmlns:p14="http://schemas.microsoft.com/office/powerpoint/2010/main" val="6797498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FE28651-09B4-4341-8A8A-27DC43BFA153}" type="datetimeFigureOut">
              <a:rPr lang="en-US">
                <a:solidFill>
                  <a:prstClr val="black">
                    <a:tint val="75000"/>
                  </a:prstClr>
                </a:solidFill>
              </a:rPr>
              <a:pPr>
                <a:defRPr/>
              </a:pPr>
              <a:t>4/14/2015</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fld id="{FF9A75FB-F61B-4072-8453-999085D4C4E8}" type="slidenum">
              <a:rPr lang="en-US" altLang="en-US"/>
              <a:pPr/>
              <a:t>‹#›</a:t>
            </a:fld>
            <a:endParaRPr lang="en-US" altLang="en-US" dirty="0"/>
          </a:p>
        </p:txBody>
      </p:sp>
    </p:spTree>
    <p:extLst>
      <p:ext uri="{BB962C8B-B14F-4D97-AF65-F5344CB8AC3E}">
        <p14:creationId xmlns:p14="http://schemas.microsoft.com/office/powerpoint/2010/main" val="6814794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87F8B1E-C359-48AD-B41E-829099363DF3}" type="datetimeFigureOut">
              <a:rPr lang="en-US">
                <a:solidFill>
                  <a:prstClr val="black">
                    <a:tint val="75000"/>
                  </a:prstClr>
                </a:solidFill>
              </a:rPr>
              <a:pPr>
                <a:defRPr/>
              </a:pPr>
              <a:t>4/14/2015</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fld id="{2D4CB622-ABE8-4DBF-9921-F084E4F5F568}" type="slidenum">
              <a:rPr lang="en-US" altLang="en-US"/>
              <a:pPr/>
              <a:t>‹#›</a:t>
            </a:fld>
            <a:endParaRPr lang="en-US" altLang="en-US" dirty="0"/>
          </a:p>
        </p:txBody>
      </p:sp>
    </p:spTree>
    <p:extLst>
      <p:ext uri="{BB962C8B-B14F-4D97-AF65-F5344CB8AC3E}">
        <p14:creationId xmlns:p14="http://schemas.microsoft.com/office/powerpoint/2010/main" val="18322679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BAF5823-6E11-47FF-B900-1331ABD99682}" type="datetimeFigureOut">
              <a:rPr lang="en-US">
                <a:solidFill>
                  <a:prstClr val="black">
                    <a:tint val="75000"/>
                  </a:prstClr>
                </a:solidFill>
              </a:rPr>
              <a:pPr>
                <a:defRPr/>
              </a:pPr>
              <a:t>4/14/2015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fld id="{B7F0446E-EA9C-4EB7-B979-2BCEFD3436D7}" type="slidenum">
              <a:rPr lang="en-US" altLang="en-US"/>
              <a:pPr/>
              <a:t>‹#›</a:t>
            </a:fld>
            <a:endParaRPr lang="en-US" altLang="en-US" dirty="0"/>
          </a:p>
        </p:txBody>
      </p:sp>
    </p:spTree>
    <p:extLst>
      <p:ext uri="{BB962C8B-B14F-4D97-AF65-F5344CB8AC3E}">
        <p14:creationId xmlns:p14="http://schemas.microsoft.com/office/powerpoint/2010/main" val="305539563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AD260B3-421D-463A-8C0A-0AE7D9DF32D3}" type="datetimeFigureOut">
              <a:rPr lang="en-US">
                <a:solidFill>
                  <a:prstClr val="black">
                    <a:tint val="75000"/>
                  </a:prstClr>
                </a:solidFill>
              </a:rPr>
              <a:pPr>
                <a:defRPr/>
              </a:pPr>
              <a:t>4/14/2015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fld id="{C1544C4D-45F5-4720-BF6D-4254063443E1}" type="slidenum">
              <a:rPr lang="en-US" altLang="en-US"/>
              <a:pPr/>
              <a:t>‹#›</a:t>
            </a:fld>
            <a:endParaRPr lang="en-US" altLang="en-US" dirty="0"/>
          </a:p>
        </p:txBody>
      </p:sp>
    </p:spTree>
    <p:extLst>
      <p:ext uri="{BB962C8B-B14F-4D97-AF65-F5344CB8AC3E}">
        <p14:creationId xmlns:p14="http://schemas.microsoft.com/office/powerpoint/2010/main" val="214182061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914400" y="1981200"/>
            <a:ext cx="508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981200"/>
            <a:ext cx="508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fontAlgn="auto">
              <a:spcBef>
                <a:spcPts val="0"/>
              </a:spcBef>
              <a:spcAft>
                <a:spcPts val="0"/>
              </a:spcAft>
              <a:defRPr>
                <a:solidFill>
                  <a:schemeClr val="tx1">
                    <a:tint val="75000"/>
                  </a:schemeClr>
                </a:solidFill>
                <a:latin typeface="+mn-lt"/>
                <a:ea typeface="+mn-ea"/>
                <a:cs typeface="+mn-cs"/>
              </a:defRPr>
            </a:lvl1pPr>
          </a:lstStyle>
          <a:p>
            <a:pPr>
              <a:defRPr/>
            </a:pPr>
            <a:endParaRPr lang="en-US" altLang="ja-JP" dirty="0">
              <a:solidFill>
                <a:prstClr val="black">
                  <a:tint val="75000"/>
                </a:prstClr>
              </a:solidFill>
            </a:endParaRPr>
          </a:p>
        </p:txBody>
      </p:sp>
      <p:sp>
        <p:nvSpPr>
          <p:cNvPr id="6" name="Rectangle 5"/>
          <p:cNvSpPr>
            <a:spLocks noGrp="1" noChangeArrowheads="1"/>
          </p:cNvSpPr>
          <p:nvPr>
            <p:ph type="ftr" sz="quarter" idx="11"/>
          </p:nvPr>
        </p:nvSpPr>
        <p:spPr/>
        <p:txBody>
          <a:bodyPr/>
          <a:lstStyle>
            <a:lvl1pPr>
              <a:defRPr/>
            </a:lvl1pPr>
          </a:lstStyle>
          <a:p>
            <a:pPr>
              <a:defRPr/>
            </a:pPr>
            <a:endParaRPr lang="en-US" altLang="ja-JP" dirty="0">
              <a:solidFill>
                <a:prstClr val="black">
                  <a:tint val="75000"/>
                </a:prstClr>
              </a:solidFill>
            </a:endParaRPr>
          </a:p>
        </p:txBody>
      </p:sp>
      <p:sp>
        <p:nvSpPr>
          <p:cNvPr id="7" name="Rectangle 6"/>
          <p:cNvSpPr>
            <a:spLocks noGrp="1" noChangeArrowheads="1"/>
          </p:cNvSpPr>
          <p:nvPr>
            <p:ph type="sldNum" sz="quarter" idx="12"/>
          </p:nvPr>
        </p:nvSpPr>
        <p:spPr/>
        <p:txBody>
          <a:bodyPr/>
          <a:lstStyle>
            <a:lvl1pPr>
              <a:defRPr/>
            </a:lvl1pPr>
          </a:lstStyle>
          <a:p>
            <a:fld id="{BC858B2A-5704-4D95-821F-9BFE26873B5C}" type="slidenum">
              <a:rPr lang="ja-JP" altLang="en-US"/>
              <a:pPr/>
              <a:t>‹#›</a:t>
            </a:fld>
            <a:endParaRPr lang="en-US" altLang="ja-JP" dirty="0"/>
          </a:p>
        </p:txBody>
      </p:sp>
    </p:spTree>
    <p:extLst>
      <p:ext uri="{BB962C8B-B14F-4D97-AF65-F5344CB8AC3E}">
        <p14:creationId xmlns:p14="http://schemas.microsoft.com/office/powerpoint/2010/main" val="28637838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69350699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09600" y="274645"/>
            <a:ext cx="109728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609600" y="6245225"/>
            <a:ext cx="2844800" cy="476250"/>
          </a:xfrm>
        </p:spPr>
        <p:txBody>
          <a:bodyPr/>
          <a:lstStyle>
            <a:lvl1pPr fontAlgn="auto">
              <a:spcBef>
                <a:spcPts val="0"/>
              </a:spcBef>
              <a:spcAft>
                <a:spcPts val="0"/>
              </a:spcAft>
              <a:defRPr>
                <a:solidFill>
                  <a:schemeClr val="tx1">
                    <a:tint val="75000"/>
                  </a:schemeClr>
                </a:solidFill>
                <a:latin typeface="+mn-lt"/>
                <a:ea typeface="+mn-ea"/>
                <a:cs typeface="+mn-cs"/>
              </a:defRPr>
            </a:lvl1pPr>
          </a:lstStyle>
          <a:p>
            <a:pPr>
              <a:defRPr/>
            </a:pPr>
            <a:endParaRPr lang="fr-CA" dirty="0">
              <a:solidFill>
                <a:prstClr val="black">
                  <a:tint val="75000"/>
                </a:prstClr>
              </a:solidFill>
            </a:endParaRPr>
          </a:p>
        </p:txBody>
      </p:sp>
      <p:sp>
        <p:nvSpPr>
          <p:cNvPr id="4" name="Footer Placeholder 3"/>
          <p:cNvSpPr>
            <a:spLocks noGrp="1"/>
          </p:cNvSpPr>
          <p:nvPr>
            <p:ph type="ftr" sz="quarter" idx="11"/>
          </p:nvPr>
        </p:nvSpPr>
        <p:spPr>
          <a:xfrm>
            <a:off x="4165600" y="6245225"/>
            <a:ext cx="3860800" cy="476250"/>
          </a:xfrm>
        </p:spPr>
        <p:txBody>
          <a:bodyPr/>
          <a:lstStyle>
            <a:lvl1pPr>
              <a:defRPr/>
            </a:lvl1pPr>
          </a:lstStyle>
          <a:p>
            <a:pPr>
              <a:defRPr/>
            </a:pPr>
            <a:endParaRPr lang="fr-CA" dirty="0">
              <a:solidFill>
                <a:prstClr val="black">
                  <a:tint val="75000"/>
                </a:prstClr>
              </a:solidFill>
            </a:endParaRPr>
          </a:p>
        </p:txBody>
      </p:sp>
      <p:sp>
        <p:nvSpPr>
          <p:cNvPr id="5" name="Slide Number Placeholder 4"/>
          <p:cNvSpPr>
            <a:spLocks noGrp="1"/>
          </p:cNvSpPr>
          <p:nvPr>
            <p:ph type="sldNum" sz="quarter" idx="12"/>
          </p:nvPr>
        </p:nvSpPr>
        <p:spPr>
          <a:xfrm>
            <a:off x="8737600" y="6245225"/>
            <a:ext cx="2844800" cy="476250"/>
          </a:xfrm>
        </p:spPr>
        <p:txBody>
          <a:bodyPr/>
          <a:lstStyle>
            <a:lvl1pPr>
              <a:defRPr/>
            </a:lvl1pPr>
          </a:lstStyle>
          <a:p>
            <a:fld id="{FDF31A3B-5A42-450A-AFFF-232713F2EF8B}" type="slidenum">
              <a:rPr lang="fr-CA" altLang="en-US"/>
              <a:pPr/>
              <a:t>‹#›</a:t>
            </a:fld>
            <a:endParaRPr lang="fr-CA" altLang="en-US" dirty="0"/>
          </a:p>
        </p:txBody>
      </p:sp>
    </p:spTree>
    <p:extLst>
      <p:ext uri="{BB962C8B-B14F-4D97-AF65-F5344CB8AC3E}">
        <p14:creationId xmlns:p14="http://schemas.microsoft.com/office/powerpoint/2010/main" val="42496933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828800" y="3124200"/>
            <a:ext cx="85344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609600" y="1828800"/>
            <a:ext cx="109728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10" name="Group 9"/>
          <p:cNvGrpSpPr/>
          <p:nvPr userDrawn="1"/>
        </p:nvGrpSpPr>
        <p:grpSpPr>
          <a:xfrm>
            <a:off x="0" y="76200"/>
            <a:ext cx="12192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extLst>
      <p:ext uri="{BB962C8B-B14F-4D97-AF65-F5344CB8AC3E}">
        <p14:creationId xmlns:p14="http://schemas.microsoft.com/office/powerpoint/2010/main" val="112201777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31492908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1080434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12192000" cy="838200"/>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330040948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914400" y="3810000"/>
            <a:ext cx="103632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pPr fontAlgn="base">
              <a:spcAft>
                <a:spcPct val="0"/>
              </a:spcAft>
            </a:pPr>
            <a:r>
              <a:rPr lang="en-US" dirty="0" smtClean="0"/>
              <a:t>Questions?</a:t>
            </a:r>
            <a:endParaRPr lang="en-US" dirty="0"/>
          </a:p>
        </p:txBody>
      </p:sp>
      <p:sp>
        <p:nvSpPr>
          <p:cNvPr id="7" name="Title 1"/>
          <p:cNvSpPr txBox="1">
            <a:spLocks/>
          </p:cNvSpPr>
          <p:nvPr/>
        </p:nvSpPr>
        <p:spPr>
          <a:xfrm>
            <a:off x="914400" y="2286001"/>
            <a:ext cx="103632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pPr fontAlgn="base">
              <a:spcAft>
                <a:spcPct val="0"/>
              </a:spcAft>
            </a:pPr>
            <a:r>
              <a:rPr lang="en-US" sz="4800" dirty="0" smtClean="0">
                <a:solidFill>
                  <a:srgbClr val="00642D"/>
                </a:solidFill>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12192000" cy="1248156"/>
          </a:xfrm>
          <a:prstGeom prst="rect">
            <a:avLst/>
          </a:prstGeom>
        </p:spPr>
      </p:pic>
    </p:spTree>
    <p:extLst>
      <p:ext uri="{BB962C8B-B14F-4D97-AF65-F5344CB8AC3E}">
        <p14:creationId xmlns:p14="http://schemas.microsoft.com/office/powerpoint/2010/main" val="17038068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629292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12192000" cy="838200"/>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33567421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Tree>
    <p:extLst>
      <p:ext uri="{BB962C8B-B14F-4D97-AF65-F5344CB8AC3E}">
        <p14:creationId xmlns:p14="http://schemas.microsoft.com/office/powerpoint/2010/main" val="16673032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914400" y="1981200"/>
            <a:ext cx="508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981200"/>
            <a:ext cx="508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609600" y="6356351"/>
            <a:ext cx="2844800" cy="365125"/>
          </a:xfrm>
          <a:prstGeom prst="rect">
            <a:avLst/>
          </a:prstGeom>
        </p:spPr>
        <p:txBody>
          <a:bodyPr/>
          <a:lstStyle>
            <a:lvl1pPr fontAlgn="auto">
              <a:spcBef>
                <a:spcPts val="0"/>
              </a:spcBef>
              <a:spcAft>
                <a:spcPts val="0"/>
              </a:spcAft>
              <a:defRPr>
                <a:solidFill>
                  <a:schemeClr val="tx1">
                    <a:tint val="75000"/>
                  </a:schemeClr>
                </a:solidFill>
                <a:latin typeface="+mn-lt"/>
                <a:ea typeface="+mn-ea"/>
                <a:cs typeface="+mn-cs"/>
              </a:defRPr>
            </a:lvl1pPr>
          </a:lstStyle>
          <a:p>
            <a:pPr>
              <a:defRPr/>
            </a:pPr>
            <a:endParaRPr lang="en-US" altLang="ja-JP" dirty="0">
              <a:solidFill>
                <a:prstClr val="black">
                  <a:tint val="75000"/>
                </a:prstClr>
              </a:solidFill>
            </a:endParaRPr>
          </a:p>
        </p:txBody>
      </p:sp>
      <p:sp>
        <p:nvSpPr>
          <p:cNvPr id="6" name="Footer Placeholder 5"/>
          <p:cNvSpPr>
            <a:spLocks noGrp="1" noChangeArrowheads="1"/>
          </p:cNvSpPr>
          <p:nvPr>
            <p:ph type="ftr" sz="quarter" idx="11"/>
          </p:nvPr>
        </p:nvSpPr>
        <p:spPr>
          <a:xfrm>
            <a:off x="4165600" y="6356351"/>
            <a:ext cx="3860800" cy="365125"/>
          </a:xfrm>
          <a:prstGeom prst="rect">
            <a:avLst/>
          </a:prstGeom>
        </p:spPr>
        <p:txBody>
          <a:bodyPr/>
          <a:lstStyle>
            <a:lvl1pPr>
              <a:defRPr/>
            </a:lvl1pPr>
          </a:lstStyle>
          <a:p>
            <a:pPr>
              <a:defRPr/>
            </a:pPr>
            <a:endParaRPr lang="en-US" altLang="ja-JP" dirty="0">
              <a:solidFill>
                <a:prstClr val="black"/>
              </a:solidFill>
            </a:endParaRPr>
          </a:p>
        </p:txBody>
      </p:sp>
      <p:sp>
        <p:nvSpPr>
          <p:cNvPr id="7" name="Slide Number Placeholder 6"/>
          <p:cNvSpPr>
            <a:spLocks noGrp="1" noChangeArrowheads="1"/>
          </p:cNvSpPr>
          <p:nvPr>
            <p:ph type="sldNum" sz="quarter" idx="12"/>
          </p:nvPr>
        </p:nvSpPr>
        <p:spPr>
          <a:xfrm>
            <a:off x="8737600" y="6356351"/>
            <a:ext cx="2844800" cy="365125"/>
          </a:xfrm>
          <a:prstGeom prst="rect">
            <a:avLst/>
          </a:prstGeom>
        </p:spPr>
        <p:txBody>
          <a:bodyPr/>
          <a:lstStyle>
            <a:lvl1pPr>
              <a:defRPr/>
            </a:lvl1pPr>
          </a:lstStyle>
          <a:p>
            <a:fld id="{BC858B2A-5704-4D95-821F-9BFE26873B5C}" type="slidenum">
              <a:rPr lang="ja-JP" altLang="en-US">
                <a:solidFill>
                  <a:prstClr val="black"/>
                </a:solidFill>
              </a:rPr>
              <a:pPr/>
              <a:t>‹#›</a:t>
            </a:fld>
            <a:endParaRPr lang="en-US" altLang="ja-JP" dirty="0">
              <a:solidFill>
                <a:prstClr val="black"/>
              </a:solidFill>
            </a:endParaRPr>
          </a:p>
        </p:txBody>
      </p:sp>
    </p:spTree>
    <p:extLst>
      <p:ext uri="{BB962C8B-B14F-4D97-AF65-F5344CB8AC3E}">
        <p14:creationId xmlns:p14="http://schemas.microsoft.com/office/powerpoint/2010/main" val="22304346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3"/>
            <a:ext cx="53848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3"/>
            <a:ext cx="53848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09600" y="6356353"/>
            <a:ext cx="2844800" cy="365125"/>
          </a:xfrm>
          <a:prstGeom prst="rect">
            <a:avLst/>
          </a:prstGeom>
        </p:spPr>
        <p:txBody>
          <a:bodyPr/>
          <a:lstStyle/>
          <a:p>
            <a:fld id="{AC4845AC-8045-41FE-8218-6C3AF1773C5C}" type="datetimeFigureOut">
              <a:rPr lang="en-US">
                <a:solidFill>
                  <a:prstClr val="black">
                    <a:tint val="75000"/>
                  </a:prstClr>
                </a:solidFill>
              </a:rPr>
              <a:pPr/>
              <a:t>4/14/2015</a:t>
            </a:fld>
            <a:endParaRPr lang="en-US" dirty="0">
              <a:solidFill>
                <a:prstClr val="black">
                  <a:tint val="75000"/>
                </a:prstClr>
              </a:solidFill>
            </a:endParaRPr>
          </a:p>
        </p:txBody>
      </p:sp>
      <p:sp>
        <p:nvSpPr>
          <p:cNvPr id="6" name="Footer Placeholder 5"/>
          <p:cNvSpPr>
            <a:spLocks noGrp="1"/>
          </p:cNvSpPr>
          <p:nvPr>
            <p:ph type="ftr" sz="quarter" idx="11"/>
          </p:nvPr>
        </p:nvSpPr>
        <p:spPr>
          <a:xfrm>
            <a:off x="4165600" y="6356353"/>
            <a:ext cx="3860800" cy="365125"/>
          </a:xfrm>
          <a:prstGeom prst="rect">
            <a:avLst/>
          </a:prstGeom>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a:xfrm>
            <a:off x="8737600" y="6356353"/>
            <a:ext cx="2844800" cy="365125"/>
          </a:xfrm>
          <a:prstGeom prst="rect">
            <a:avLst/>
          </a:prstGeom>
        </p:spPr>
        <p:txBody>
          <a:bodyPr/>
          <a:lstStyle/>
          <a:p>
            <a:fld id="{FF421456-B610-4BE0-A336-178282ACE5E8}" type="slidenum">
              <a:rPr lang="en-US">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749623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56ABABC-5CD1-4F90-BD60-CC66D1984AFF}" type="datetimeFigureOut">
              <a:rPr lang="en-US">
                <a:solidFill>
                  <a:prstClr val="black">
                    <a:tint val="75000"/>
                  </a:prstClr>
                </a:solidFill>
              </a:rPr>
              <a:pPr>
                <a:defRPr/>
              </a:pPr>
              <a:t>4/14/2015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fld id="{2707E113-D7AC-4A45-8F11-C3AC626EC480}" type="slidenum">
              <a:rPr lang="en-US" altLang="en-US"/>
              <a:pPr/>
              <a:t>‹#›</a:t>
            </a:fld>
            <a:endParaRPr lang="en-US" altLang="en-US" dirty="0"/>
          </a:p>
        </p:txBody>
      </p:sp>
    </p:spTree>
    <p:extLst>
      <p:ext uri="{BB962C8B-B14F-4D97-AF65-F5344CB8AC3E}">
        <p14:creationId xmlns:p14="http://schemas.microsoft.com/office/powerpoint/2010/main" val="38024511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C67E4D0-D4B3-4C00-B823-6E1615E89C09}" type="datetimeFigureOut">
              <a:rPr lang="en-US">
                <a:solidFill>
                  <a:prstClr val="black">
                    <a:tint val="75000"/>
                  </a:prstClr>
                </a:solidFill>
              </a:rPr>
              <a:pPr>
                <a:defRPr/>
              </a:pPr>
              <a:t>4/14/2015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fld id="{DEB5E534-9BA6-449C-B6D4-7F62E0B0EBF4}" type="slidenum">
              <a:rPr lang="en-US" altLang="en-US"/>
              <a:pPr/>
              <a:t>‹#›</a:t>
            </a:fld>
            <a:endParaRPr lang="en-US" altLang="en-US" dirty="0"/>
          </a:p>
        </p:txBody>
      </p:sp>
    </p:spTree>
    <p:extLst>
      <p:ext uri="{BB962C8B-B14F-4D97-AF65-F5344CB8AC3E}">
        <p14:creationId xmlns:p14="http://schemas.microsoft.com/office/powerpoint/2010/main" val="16908299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13" Type="http://schemas.openxmlformats.org/officeDocument/2006/relationships/slideLayout" Target="../slideLayouts/slideLayout20.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slideLayout" Target="../slideLayouts/slideLayout19.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3.xml"/><Relationship Id="rId7" Type="http://schemas.openxmlformats.org/officeDocument/2006/relationships/image" Target="../media/image1.png"/><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theme" Target="../theme/theme3.xml"/><Relationship Id="rId5" Type="http://schemas.openxmlformats.org/officeDocument/2006/relationships/slideLayout" Target="../slideLayouts/slideLayout25.xml"/><Relationship Id="rId4"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609600" y="1600201"/>
            <a:ext cx="109728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28" name="Picture 4" descr="GEF-PPT-BG.png"/>
          <p:cNvPicPr>
            <a:picLocks noChangeAspect="1"/>
          </p:cNvPicPr>
          <p:nvPr userDrawn="1"/>
        </p:nvPicPr>
        <p:blipFill>
          <a:blip r:embed="rId9" cstate="print"/>
          <a:srcRect/>
          <a:stretch>
            <a:fillRect/>
          </a:stretch>
        </p:blipFill>
        <p:spPr bwMode="auto">
          <a:xfrm>
            <a:off x="0" y="5610226"/>
            <a:ext cx="12192000" cy="1247775"/>
          </a:xfrm>
          <a:prstGeom prst="rect">
            <a:avLst/>
          </a:prstGeom>
          <a:noFill/>
          <a:ln w="9525">
            <a:noFill/>
            <a:miter lim="800000"/>
            <a:headEnd/>
            <a:tailEnd/>
          </a:ln>
        </p:spPr>
      </p:pic>
    </p:spTree>
    <p:extLst>
      <p:ext uri="{BB962C8B-B14F-4D97-AF65-F5344CB8AC3E}">
        <p14:creationId xmlns:p14="http://schemas.microsoft.com/office/powerpoint/2010/main" val="185534316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99" r:id="rId7"/>
  </p:sldLayoutIdLst>
  <p:txStyles>
    <p:titleStyle>
      <a:lvl1pPr algn="ctr" rtl="0" eaLnBrk="0" fontAlgn="base" hangingPunct="0">
        <a:spcBef>
          <a:spcPct val="0"/>
        </a:spcBef>
        <a:spcAft>
          <a:spcPct val="0"/>
        </a:spcAft>
        <a:defRPr sz="4000" kern="1200">
          <a:solidFill>
            <a:srgbClr val="1F497D"/>
          </a:solidFill>
          <a:latin typeface="+mj-lt"/>
          <a:ea typeface="+mj-ea"/>
          <a:cs typeface="+mj-cs"/>
        </a:defRPr>
      </a:lvl1pPr>
      <a:lvl2pPr algn="ctr" rtl="0" eaLnBrk="0" fontAlgn="base" hangingPunct="0">
        <a:spcBef>
          <a:spcPct val="0"/>
        </a:spcBef>
        <a:spcAft>
          <a:spcPct val="0"/>
        </a:spcAft>
        <a:defRPr sz="4000">
          <a:solidFill>
            <a:srgbClr val="1F497D"/>
          </a:solidFill>
          <a:latin typeface="Calibri" pitchFamily="34" charset="0"/>
        </a:defRPr>
      </a:lvl2pPr>
      <a:lvl3pPr algn="ctr" rtl="0" eaLnBrk="0" fontAlgn="base" hangingPunct="0">
        <a:spcBef>
          <a:spcPct val="0"/>
        </a:spcBef>
        <a:spcAft>
          <a:spcPct val="0"/>
        </a:spcAft>
        <a:defRPr sz="4000">
          <a:solidFill>
            <a:srgbClr val="1F497D"/>
          </a:solidFill>
          <a:latin typeface="Calibri" pitchFamily="34" charset="0"/>
        </a:defRPr>
      </a:lvl3pPr>
      <a:lvl4pPr algn="ctr" rtl="0" eaLnBrk="0" fontAlgn="base" hangingPunct="0">
        <a:spcBef>
          <a:spcPct val="0"/>
        </a:spcBef>
        <a:spcAft>
          <a:spcPct val="0"/>
        </a:spcAft>
        <a:defRPr sz="4000">
          <a:solidFill>
            <a:srgbClr val="1F497D"/>
          </a:solidFill>
          <a:latin typeface="Calibri" pitchFamily="34" charset="0"/>
        </a:defRPr>
      </a:lvl4pPr>
      <a:lvl5pPr algn="ctr" rtl="0" eaLnBrk="0" fontAlgn="base" hangingPunct="0">
        <a:spcBef>
          <a:spcPct val="0"/>
        </a:spcBef>
        <a:spcAft>
          <a:spcPct val="0"/>
        </a:spcAft>
        <a:defRPr sz="4000">
          <a:solidFill>
            <a:srgbClr val="1F497D"/>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27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5C599532-427E-424D-9775-5EF0B71142C1}" type="datetimeFigureOut">
              <a:rPr lang="en-US">
                <a:solidFill>
                  <a:prstClr val="black">
                    <a:tint val="75000"/>
                  </a:prstClr>
                </a:solidFill>
              </a:rPr>
              <a:pPr>
                <a:defRPr/>
              </a:pPr>
              <a:t>4/14/2015</a:t>
            </a:fld>
            <a:endParaRPr lang="en-US" dirty="0">
              <a:solidFill>
                <a:prstClr val="black">
                  <a:tint val="75000"/>
                </a:prstClr>
              </a:solidFill>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pPr fontAlgn="base">
              <a:spcBef>
                <a:spcPct val="0"/>
              </a:spcBef>
              <a:spcAft>
                <a:spcPct val="0"/>
              </a:spcAft>
            </a:pPr>
            <a:fld id="{92257BC3-27E3-4A79-A203-CB7FF2C1C3AF}" type="slidenum">
              <a:rPr lang="en-US" altLang="en-US" smtClean="0">
                <a:cs typeface="Arial" panose="020B0604020202020204" pitchFamily="34" charset="0"/>
              </a:rPr>
              <a:pPr fontAlgn="base">
                <a:spcBef>
                  <a:spcPct val="0"/>
                </a:spcBef>
                <a:spcAft>
                  <a:spcPct val="0"/>
                </a:spcAft>
              </a:pPr>
              <a:t>‹#›</a:t>
            </a:fld>
            <a:endParaRPr lang="en-US" altLang="en-US" dirty="0" smtClean="0">
              <a:cs typeface="Arial" panose="020B0604020202020204" pitchFamily="34" charset="0"/>
            </a:endParaRPr>
          </a:p>
        </p:txBody>
      </p:sp>
    </p:spTree>
    <p:extLst>
      <p:ext uri="{BB962C8B-B14F-4D97-AF65-F5344CB8AC3E}">
        <p14:creationId xmlns:p14="http://schemas.microsoft.com/office/powerpoint/2010/main" val="2686654740"/>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 id="2147483691" r:id="rId12"/>
    <p:sldLayoutId id="2147483692" r:id="rId13"/>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609600" y="1600201"/>
            <a:ext cx="109728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p:cNvPicPr>
            <a:picLocks noChangeAspect="1"/>
          </p:cNvPicPr>
          <p:nvPr/>
        </p:nvPicPr>
        <p:blipFill>
          <a:blip r:embed="rId7" cstate="print"/>
          <a:stretch>
            <a:fillRect/>
          </a:stretch>
        </p:blipFill>
        <p:spPr>
          <a:xfrm>
            <a:off x="0" y="5609844"/>
            <a:ext cx="12192000" cy="1248156"/>
          </a:xfrm>
          <a:prstGeom prst="rect">
            <a:avLst/>
          </a:prstGeom>
        </p:spPr>
      </p:pic>
    </p:spTree>
    <p:extLst>
      <p:ext uri="{BB962C8B-B14F-4D97-AF65-F5344CB8AC3E}">
        <p14:creationId xmlns:p14="http://schemas.microsoft.com/office/powerpoint/2010/main" val="964240005"/>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Lst>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1.xml"/></Relationships>
</file>

<file path=ppt/slides/_rels/slide10.xml.rels><?xml version="1.0" encoding="UTF-8" standalone="yes"?>
<Relationships xmlns="http://schemas.openxmlformats.org/package/2006/relationships"><Relationship Id="rId3" Type="http://schemas.openxmlformats.org/officeDocument/2006/relationships/image" Target="../media/image25.jpeg"/><Relationship Id="rId7" Type="http://schemas.openxmlformats.org/officeDocument/2006/relationships/image" Target="../media/image29.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jpeg"/><Relationship Id="rId4" Type="http://schemas.openxmlformats.org/officeDocument/2006/relationships/image" Target="../media/image26.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5.xml"/><Relationship Id="rId1" Type="http://schemas.openxmlformats.org/officeDocument/2006/relationships/vmlDrawing" Target="../drawings/vmlDrawing1.vml"/><Relationship Id="rId4" Type="http://schemas.openxmlformats.org/officeDocument/2006/relationships/image" Target="../media/image3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jpeg"/><Relationship Id="rId18" Type="http://schemas.openxmlformats.org/officeDocument/2006/relationships/image" Target="../media/image19.png"/><Relationship Id="rId3" Type="http://schemas.openxmlformats.org/officeDocument/2006/relationships/image" Target="../media/image4.png"/><Relationship Id="rId21" Type="http://schemas.openxmlformats.org/officeDocument/2006/relationships/image" Target="../media/image22.png"/><Relationship Id="rId7" Type="http://schemas.openxmlformats.org/officeDocument/2006/relationships/image" Target="../media/image8.png"/><Relationship Id="rId12" Type="http://schemas.openxmlformats.org/officeDocument/2006/relationships/image" Target="../media/image13.png"/><Relationship Id="rId17" Type="http://schemas.openxmlformats.org/officeDocument/2006/relationships/image" Target="../media/image18.png"/><Relationship Id="rId2" Type="http://schemas.openxmlformats.org/officeDocument/2006/relationships/notesSlide" Target="../notesSlides/notesSlide4.xml"/><Relationship Id="rId16" Type="http://schemas.openxmlformats.org/officeDocument/2006/relationships/image" Target="../media/image17.png"/><Relationship Id="rId20" Type="http://schemas.openxmlformats.org/officeDocument/2006/relationships/image" Target="../media/image21.png"/><Relationship Id="rId1" Type="http://schemas.openxmlformats.org/officeDocument/2006/relationships/slideLayout" Target="../slideLayouts/slideLayout8.xml"/><Relationship Id="rId6" Type="http://schemas.openxmlformats.org/officeDocument/2006/relationships/image" Target="../media/image7.jpeg"/><Relationship Id="rId11" Type="http://schemas.openxmlformats.org/officeDocument/2006/relationships/image" Target="../media/image12.png"/><Relationship Id="rId5" Type="http://schemas.openxmlformats.org/officeDocument/2006/relationships/image" Target="../media/image6.png"/><Relationship Id="rId15" Type="http://schemas.openxmlformats.org/officeDocument/2006/relationships/image" Target="../media/image16.png"/><Relationship Id="rId10" Type="http://schemas.openxmlformats.org/officeDocument/2006/relationships/image" Target="../media/image11.jpeg"/><Relationship Id="rId19" Type="http://schemas.openxmlformats.org/officeDocument/2006/relationships/image" Target="../media/image20.png"/><Relationship Id="rId4" Type="http://schemas.openxmlformats.org/officeDocument/2006/relationships/image" Target="../media/image5.png"/><Relationship Id="rId9" Type="http://schemas.openxmlformats.org/officeDocument/2006/relationships/image" Target="../media/image10.png"/><Relationship Id="rId14" Type="http://schemas.openxmlformats.org/officeDocument/2006/relationships/image" Target="../media/image15.png"/><Relationship Id="rId22" Type="http://schemas.openxmlformats.org/officeDocument/2006/relationships/image" Target="../media/image23.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US" dirty="0" smtClean="0"/>
          </a:p>
          <a:p>
            <a:pPr lvl="0">
              <a:lnSpc>
                <a:spcPct val="80000"/>
              </a:lnSpc>
              <a:defRPr/>
            </a:pPr>
            <a:r>
              <a:rPr lang="es-ES_tradnl" b="1" dirty="0" smtClean="0">
                <a:solidFill>
                  <a:prstClr val="black"/>
                </a:solidFill>
                <a:latin typeface="+mj-lt"/>
                <a:cs typeface="Times New Roman" pitchFamily="18" charset="0"/>
              </a:rPr>
              <a:t>Taller de Circunscripción Ampliado </a:t>
            </a:r>
            <a:br>
              <a:rPr lang="es-ES_tradnl" b="1" dirty="0" smtClean="0">
                <a:solidFill>
                  <a:prstClr val="black"/>
                </a:solidFill>
                <a:latin typeface="+mj-lt"/>
                <a:cs typeface="Times New Roman" pitchFamily="18" charset="0"/>
              </a:rPr>
            </a:br>
            <a:r>
              <a:rPr lang="es-ES_tradnl" b="1" dirty="0" smtClean="0">
                <a:solidFill>
                  <a:prstClr val="black"/>
                </a:solidFill>
                <a:latin typeface="+mj-lt"/>
                <a:cs typeface="Times New Roman" pitchFamily="18" charset="0"/>
              </a:rPr>
              <a:t>del Fondo para el Medio Ambiente Mundial (FMAM)</a:t>
            </a:r>
          </a:p>
          <a:p>
            <a:pPr lvl="0">
              <a:lnSpc>
                <a:spcPct val="80000"/>
              </a:lnSpc>
              <a:defRPr/>
            </a:pPr>
            <a:endParaRPr lang="es-ES_tradnl" b="1" dirty="0" smtClean="0">
              <a:solidFill>
                <a:prstClr val="black"/>
              </a:solidFill>
              <a:latin typeface="+mj-lt"/>
              <a:cs typeface="Times New Roman" pitchFamily="18" charset="0"/>
            </a:endParaRPr>
          </a:p>
          <a:p>
            <a:pPr>
              <a:lnSpc>
                <a:spcPct val="80000"/>
              </a:lnSpc>
              <a:defRPr/>
            </a:pPr>
            <a:r>
              <a:rPr lang="es-ES_tradnl" b="1" dirty="0">
                <a:solidFill>
                  <a:schemeClr val="tx1"/>
                </a:solidFill>
                <a:cs typeface="Times New Roman" panose="02020603050405020304" pitchFamily="18" charset="0"/>
              </a:rPr>
              <a:t>Asunción, Paraguay</a:t>
            </a:r>
          </a:p>
          <a:p>
            <a:pPr>
              <a:lnSpc>
                <a:spcPct val="80000"/>
              </a:lnSpc>
              <a:defRPr/>
            </a:pPr>
            <a:r>
              <a:rPr lang="es-ES_tradnl" dirty="0">
                <a:solidFill>
                  <a:schemeClr val="tx1"/>
                </a:solidFill>
                <a:cs typeface="Times New Roman" pitchFamily="18" charset="0"/>
              </a:rPr>
              <a:t>14 y 15 </a:t>
            </a:r>
            <a:r>
              <a:rPr lang="es-ES_tradnl">
                <a:solidFill>
                  <a:schemeClr val="tx1"/>
                </a:solidFill>
                <a:cs typeface="Times New Roman" pitchFamily="18" charset="0"/>
              </a:rPr>
              <a:t>de </a:t>
            </a:r>
            <a:r>
              <a:rPr lang="es-ES_tradnl" smtClean="0">
                <a:solidFill>
                  <a:schemeClr val="tx1"/>
                </a:solidFill>
                <a:cs typeface="Times New Roman" pitchFamily="18" charset="0"/>
              </a:rPr>
              <a:t>Abril </a:t>
            </a:r>
            <a:r>
              <a:rPr lang="es-ES_tradnl" dirty="0">
                <a:solidFill>
                  <a:schemeClr val="tx1"/>
                </a:solidFill>
                <a:cs typeface="Times New Roman" pitchFamily="18" charset="0"/>
              </a:rPr>
              <a:t>de 2015</a:t>
            </a:r>
          </a:p>
          <a:p>
            <a:endParaRPr lang="en-US" dirty="0" smtClean="0">
              <a:latin typeface="+mj-lt"/>
            </a:endParaRPr>
          </a:p>
          <a:p>
            <a:endParaRPr lang="en-US" dirty="0"/>
          </a:p>
        </p:txBody>
      </p:sp>
      <p:sp>
        <p:nvSpPr>
          <p:cNvPr id="2" name="Title 1"/>
          <p:cNvSpPr>
            <a:spLocks noGrp="1"/>
          </p:cNvSpPr>
          <p:nvPr>
            <p:ph type="title"/>
          </p:nvPr>
        </p:nvSpPr>
        <p:spPr/>
        <p:txBody>
          <a:bodyPr/>
          <a:lstStyle/>
          <a:p>
            <a:r>
              <a:rPr lang="es-ES_tradnl" sz="3600" dirty="0" smtClean="0"/>
              <a:t>Programación del FMAM-6</a:t>
            </a:r>
            <a:br>
              <a:rPr lang="es-ES_tradnl" sz="3600" dirty="0" smtClean="0"/>
            </a:br>
            <a:r>
              <a:rPr lang="es-ES_tradnl" sz="3600" dirty="0" smtClean="0"/>
              <a:t>Estrategia </a:t>
            </a:r>
            <a:r>
              <a:rPr lang="es-ES_tradnl" sz="3600" smtClean="0"/>
              <a:t>de la Diversidad Biológica </a:t>
            </a:r>
            <a:endParaRPr lang="es-ES_tradnl" sz="3600" dirty="0"/>
          </a:p>
        </p:txBody>
      </p:sp>
    </p:spTree>
    <p:extLst>
      <p:ext uri="{BB962C8B-B14F-4D97-AF65-F5344CB8AC3E}">
        <p14:creationId xmlns:p14="http://schemas.microsoft.com/office/powerpoint/2010/main" val="17367688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ounded Rectangle 39"/>
          <p:cNvSpPr/>
          <p:nvPr/>
        </p:nvSpPr>
        <p:spPr>
          <a:xfrm>
            <a:off x="2133600" y="5105400"/>
            <a:ext cx="8153400" cy="762000"/>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7" name="Picture 3"/>
          <p:cNvPicPr>
            <a:picLocks noChangeAspect="1" noChangeArrowheads="1"/>
          </p:cNvPicPr>
          <p:nvPr/>
        </p:nvPicPr>
        <p:blipFill>
          <a:blip r:embed="rId3" cstate="print"/>
          <a:srcRect/>
          <a:stretch>
            <a:fillRect/>
          </a:stretch>
        </p:blipFill>
        <p:spPr bwMode="auto">
          <a:xfrm>
            <a:off x="5410200" y="2209800"/>
            <a:ext cx="2057400" cy="1543050"/>
          </a:xfrm>
          <a:prstGeom prst="rect">
            <a:avLst/>
          </a:prstGeom>
          <a:noFill/>
          <a:ln w="9525">
            <a:noFill/>
            <a:miter lim="800000"/>
            <a:headEnd/>
            <a:tailEnd/>
          </a:ln>
          <a:effectLst/>
        </p:spPr>
      </p:pic>
      <p:sp>
        <p:nvSpPr>
          <p:cNvPr id="2" name="Title 1"/>
          <p:cNvSpPr>
            <a:spLocks noGrp="1"/>
          </p:cNvSpPr>
          <p:nvPr>
            <p:ph type="title"/>
          </p:nvPr>
        </p:nvSpPr>
        <p:spPr/>
        <p:txBody>
          <a:bodyPr/>
          <a:lstStyle/>
          <a:p>
            <a:r>
              <a:rPr lang="en-US" sz="3600" dirty="0" smtClean="0"/>
              <a:t>Como </a:t>
            </a:r>
            <a:r>
              <a:rPr lang="en-US" sz="3600" dirty="0" err="1" smtClean="0"/>
              <a:t>funciona</a:t>
            </a:r>
            <a:r>
              <a:rPr lang="en-US" sz="3600" dirty="0" smtClean="0"/>
              <a:t> el </a:t>
            </a:r>
            <a:r>
              <a:rPr lang="en-US" sz="3600" dirty="0" err="1" smtClean="0"/>
              <a:t>mecanismo</a:t>
            </a:r>
            <a:r>
              <a:rPr lang="en-US" sz="3600" dirty="0" smtClean="0"/>
              <a:t> de </a:t>
            </a:r>
            <a:r>
              <a:rPr lang="en-US" sz="3600" dirty="0" err="1" smtClean="0"/>
              <a:t>incentivo</a:t>
            </a:r>
            <a:r>
              <a:rPr lang="en-US" sz="3600" dirty="0" smtClean="0"/>
              <a:t>?</a:t>
            </a:r>
            <a:endParaRPr lang="en-US" sz="3600" dirty="0"/>
          </a:p>
        </p:txBody>
      </p:sp>
      <p:sp>
        <p:nvSpPr>
          <p:cNvPr id="37" name="TextBox 36"/>
          <p:cNvSpPr txBox="1"/>
          <p:nvPr/>
        </p:nvSpPr>
        <p:spPr>
          <a:xfrm>
            <a:off x="3886200" y="2286001"/>
            <a:ext cx="1447800" cy="1200329"/>
          </a:xfrm>
          <a:prstGeom prst="rect">
            <a:avLst/>
          </a:prstGeom>
          <a:noFill/>
        </p:spPr>
        <p:txBody>
          <a:bodyPr wrap="square" rtlCol="0">
            <a:spAutoFit/>
          </a:bodyPr>
          <a:lstStyle/>
          <a:p>
            <a:r>
              <a:rPr lang="en-US" sz="1200" dirty="0" err="1" smtClean="0">
                <a:solidFill>
                  <a:schemeClr val="tx2">
                    <a:lumMod val="50000"/>
                  </a:schemeClr>
                </a:solidFill>
              </a:rPr>
              <a:t>Inversiones</a:t>
            </a:r>
            <a:r>
              <a:rPr lang="en-US" sz="1200" dirty="0" smtClean="0">
                <a:solidFill>
                  <a:schemeClr val="tx2">
                    <a:lumMod val="50000"/>
                  </a:schemeClr>
                </a:solidFill>
              </a:rPr>
              <a:t> de 2</a:t>
            </a:r>
            <a:r>
              <a:rPr lang="en-US" sz="1200" dirty="0">
                <a:solidFill>
                  <a:schemeClr val="tx2">
                    <a:lumMod val="50000"/>
                  </a:schemeClr>
                </a:solidFill>
              </a:rPr>
              <a:t>+ </a:t>
            </a:r>
            <a:r>
              <a:rPr lang="en-US" sz="1200" dirty="0" smtClean="0">
                <a:solidFill>
                  <a:schemeClr val="tx2">
                    <a:lumMod val="50000"/>
                  </a:schemeClr>
                </a:solidFill>
              </a:rPr>
              <a:t>o mas AFs </a:t>
            </a:r>
            <a:r>
              <a:rPr lang="en-US" sz="1200" dirty="0" err="1" smtClean="0">
                <a:solidFill>
                  <a:schemeClr val="tx2">
                    <a:lumMod val="50000"/>
                  </a:schemeClr>
                </a:solidFill>
              </a:rPr>
              <a:t>buscan</a:t>
            </a:r>
            <a:r>
              <a:rPr lang="en-US" sz="1200" dirty="0" smtClean="0">
                <a:solidFill>
                  <a:schemeClr val="tx2">
                    <a:lumMod val="50000"/>
                  </a:schemeClr>
                </a:solidFill>
              </a:rPr>
              <a:t> </a:t>
            </a:r>
            <a:r>
              <a:rPr lang="en-US" sz="1200" dirty="0" err="1" smtClean="0">
                <a:solidFill>
                  <a:schemeClr val="tx2">
                    <a:lumMod val="50000"/>
                  </a:schemeClr>
                </a:solidFill>
              </a:rPr>
              <a:t>beneficios</a:t>
            </a:r>
            <a:r>
              <a:rPr lang="en-US" sz="1200" dirty="0" smtClean="0">
                <a:solidFill>
                  <a:schemeClr val="tx2">
                    <a:lumMod val="50000"/>
                  </a:schemeClr>
                </a:solidFill>
              </a:rPr>
              <a:t> multiples </a:t>
            </a:r>
            <a:r>
              <a:rPr lang="en-US" sz="1200" dirty="0" err="1" smtClean="0">
                <a:solidFill>
                  <a:schemeClr val="tx2">
                    <a:lumMod val="50000"/>
                  </a:schemeClr>
                </a:solidFill>
              </a:rPr>
              <a:t>derivados</a:t>
            </a:r>
            <a:r>
              <a:rPr lang="en-US" sz="1200" dirty="0" smtClean="0">
                <a:solidFill>
                  <a:schemeClr val="tx2">
                    <a:lumMod val="50000"/>
                  </a:schemeClr>
                </a:solidFill>
              </a:rPr>
              <a:t> de la </a:t>
            </a:r>
            <a:r>
              <a:rPr lang="en-US" sz="1200" dirty="0" err="1" smtClean="0">
                <a:solidFill>
                  <a:schemeClr val="tx2">
                    <a:lumMod val="50000"/>
                  </a:schemeClr>
                </a:solidFill>
              </a:rPr>
              <a:t>gestion</a:t>
            </a:r>
            <a:r>
              <a:rPr lang="en-US" sz="1200" dirty="0" smtClean="0">
                <a:solidFill>
                  <a:schemeClr val="tx2">
                    <a:lumMod val="50000"/>
                  </a:schemeClr>
                </a:solidFill>
              </a:rPr>
              <a:t> </a:t>
            </a:r>
            <a:r>
              <a:rPr lang="en-US" sz="1200" dirty="0" err="1" smtClean="0">
                <a:solidFill>
                  <a:schemeClr val="tx2">
                    <a:lumMod val="50000"/>
                  </a:schemeClr>
                </a:solidFill>
              </a:rPr>
              <a:t>forestal</a:t>
            </a:r>
            <a:r>
              <a:rPr lang="en-US" sz="1200" dirty="0" smtClean="0">
                <a:solidFill>
                  <a:schemeClr val="tx2">
                    <a:lumMod val="50000"/>
                  </a:schemeClr>
                </a:solidFill>
              </a:rPr>
              <a:t> </a:t>
            </a:r>
            <a:r>
              <a:rPr lang="en-US" sz="1200" dirty="0" err="1" smtClean="0">
                <a:solidFill>
                  <a:schemeClr val="tx2">
                    <a:lumMod val="50000"/>
                  </a:schemeClr>
                </a:solidFill>
              </a:rPr>
              <a:t>sostenible</a:t>
            </a:r>
            <a:endParaRPr lang="en-US" sz="1200" dirty="0">
              <a:solidFill>
                <a:schemeClr val="tx2">
                  <a:lumMod val="50000"/>
                </a:schemeClr>
              </a:solidFill>
            </a:endParaRPr>
          </a:p>
        </p:txBody>
      </p:sp>
      <p:grpSp>
        <p:nvGrpSpPr>
          <p:cNvPr id="29" name="Group 28"/>
          <p:cNvGrpSpPr/>
          <p:nvPr/>
        </p:nvGrpSpPr>
        <p:grpSpPr>
          <a:xfrm>
            <a:off x="7467600" y="2286000"/>
            <a:ext cx="1295400" cy="1295400"/>
            <a:chOff x="5943600" y="3276600"/>
            <a:chExt cx="1295400" cy="1295400"/>
          </a:xfrm>
        </p:grpSpPr>
        <p:sp>
          <p:nvSpPr>
            <p:cNvPr id="50" name="Right Arrow 49"/>
            <p:cNvSpPr/>
            <p:nvPr/>
          </p:nvSpPr>
          <p:spPr>
            <a:xfrm rot="10800000" flipV="1">
              <a:off x="5943600" y="3276600"/>
              <a:ext cx="1295400" cy="1295400"/>
            </a:xfrm>
            <a:prstGeom prst="rightArrow">
              <a:avLst/>
            </a:prstGeom>
            <a:solidFill>
              <a:schemeClr val="accent1">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p:cNvSpPr txBox="1"/>
            <p:nvPr/>
          </p:nvSpPr>
          <p:spPr>
            <a:xfrm>
              <a:off x="6096000" y="3581400"/>
              <a:ext cx="1143000" cy="707886"/>
            </a:xfrm>
            <a:prstGeom prst="rect">
              <a:avLst/>
            </a:prstGeom>
            <a:noFill/>
          </p:spPr>
          <p:txBody>
            <a:bodyPr wrap="square" rtlCol="0">
              <a:spAutoFit/>
            </a:bodyPr>
            <a:lstStyle/>
            <a:p>
              <a:pPr algn="ctr"/>
              <a:r>
                <a:rPr lang="en-US" sz="1000" dirty="0" err="1" smtClean="0">
                  <a:solidFill>
                    <a:schemeClr val="accent4">
                      <a:lumMod val="75000"/>
                    </a:schemeClr>
                  </a:solidFill>
                </a:rPr>
                <a:t>Fondos</a:t>
              </a:r>
              <a:r>
                <a:rPr lang="en-US" sz="1000" dirty="0" smtClean="0">
                  <a:solidFill>
                    <a:schemeClr val="accent4">
                      <a:lumMod val="75000"/>
                    </a:schemeClr>
                  </a:solidFill>
                </a:rPr>
                <a:t> de </a:t>
              </a:r>
              <a:r>
                <a:rPr lang="en-US" sz="1000" dirty="0" err="1" smtClean="0">
                  <a:solidFill>
                    <a:schemeClr val="accent4">
                      <a:lumMod val="75000"/>
                    </a:schemeClr>
                  </a:solidFill>
                </a:rPr>
                <a:t>Incentivo</a:t>
              </a:r>
              <a:r>
                <a:rPr lang="en-US" sz="1000" dirty="0" smtClean="0">
                  <a:solidFill>
                    <a:schemeClr val="accent4">
                      <a:lumMod val="75000"/>
                    </a:schemeClr>
                  </a:solidFill>
                </a:rPr>
                <a:t> </a:t>
              </a:r>
              <a:r>
                <a:rPr lang="en-US" sz="1000" dirty="0" err="1" smtClean="0">
                  <a:solidFill>
                    <a:schemeClr val="accent4">
                      <a:lumMod val="75000"/>
                    </a:schemeClr>
                  </a:solidFill>
                </a:rPr>
                <a:t>liberados</a:t>
              </a:r>
              <a:r>
                <a:rPr lang="en-US" sz="1000" dirty="0" smtClean="0">
                  <a:solidFill>
                    <a:schemeClr val="accent4">
                      <a:lumMod val="75000"/>
                    </a:schemeClr>
                  </a:solidFill>
                </a:rPr>
                <a:t> </a:t>
              </a:r>
              <a:r>
                <a:rPr lang="en-US" sz="1000" dirty="0" err="1" smtClean="0">
                  <a:solidFill>
                    <a:schemeClr val="accent4">
                      <a:lumMod val="75000"/>
                    </a:schemeClr>
                  </a:solidFill>
                </a:rPr>
                <a:t>en</a:t>
              </a:r>
              <a:r>
                <a:rPr lang="en-US" sz="1000" dirty="0" smtClean="0">
                  <a:solidFill>
                    <a:schemeClr val="accent4">
                      <a:lumMod val="75000"/>
                    </a:schemeClr>
                  </a:solidFill>
                </a:rPr>
                <a:t> </a:t>
              </a:r>
              <a:r>
                <a:rPr lang="en-US" sz="1000" dirty="0" err="1" smtClean="0">
                  <a:solidFill>
                    <a:schemeClr val="accent4">
                      <a:lumMod val="75000"/>
                    </a:schemeClr>
                  </a:solidFill>
                </a:rPr>
                <a:t>una</a:t>
              </a:r>
              <a:r>
                <a:rPr lang="en-US" sz="1000" dirty="0" smtClean="0">
                  <a:solidFill>
                    <a:schemeClr val="accent4">
                      <a:lumMod val="75000"/>
                    </a:schemeClr>
                  </a:solidFill>
                </a:rPr>
                <a:t> </a:t>
              </a:r>
              <a:r>
                <a:rPr lang="en-US" sz="1000" dirty="0" err="1" smtClean="0">
                  <a:solidFill>
                    <a:schemeClr val="accent4">
                      <a:lumMod val="75000"/>
                    </a:schemeClr>
                  </a:solidFill>
                </a:rPr>
                <a:t>proporcion</a:t>
              </a:r>
              <a:r>
                <a:rPr lang="en-US" sz="1000" dirty="0" smtClean="0">
                  <a:solidFill>
                    <a:schemeClr val="accent4">
                      <a:lumMod val="75000"/>
                    </a:schemeClr>
                  </a:solidFill>
                </a:rPr>
                <a:t>  2:1</a:t>
              </a:r>
              <a:endParaRPr lang="en-US" sz="1000" dirty="0">
                <a:solidFill>
                  <a:schemeClr val="accent4">
                    <a:lumMod val="75000"/>
                  </a:schemeClr>
                </a:solidFill>
              </a:endParaRPr>
            </a:p>
          </p:txBody>
        </p:sp>
      </p:grpSp>
      <p:pic>
        <p:nvPicPr>
          <p:cNvPr id="1042" name="Picture 18" descr="C:\Users\wb381992\AppData\Local\Microsoft\Windows\Temporary Internet Files\Content.IE5\4CE20609\MC900439805[1].png"/>
          <p:cNvPicPr>
            <a:picLocks noChangeAspect="1" noChangeArrowheads="1"/>
          </p:cNvPicPr>
          <p:nvPr/>
        </p:nvPicPr>
        <p:blipFill>
          <a:blip r:embed="rId4" cstate="print"/>
          <a:srcRect/>
          <a:stretch>
            <a:fillRect/>
          </a:stretch>
        </p:blipFill>
        <p:spPr bwMode="auto">
          <a:xfrm rot="4365416">
            <a:off x="3933798" y="1038199"/>
            <a:ext cx="1590558" cy="1590558"/>
          </a:xfrm>
          <a:prstGeom prst="rect">
            <a:avLst/>
          </a:prstGeom>
          <a:noFill/>
          <a:scene3d>
            <a:camera prst="orthographicFront"/>
            <a:lightRig rig="threePt" dir="t">
              <a:rot lat="0" lon="0" rev="10800000"/>
            </a:lightRig>
          </a:scene3d>
        </p:spPr>
      </p:pic>
      <p:pic>
        <p:nvPicPr>
          <p:cNvPr id="49" name="Picture 18" descr="C:\Users\wb381992\AppData\Local\Microsoft\Windows\Temporary Internet Files\Content.IE5\4CE20609\MC900439805[1].png"/>
          <p:cNvPicPr>
            <a:picLocks noChangeAspect="1" noChangeArrowheads="1"/>
          </p:cNvPicPr>
          <p:nvPr/>
        </p:nvPicPr>
        <p:blipFill>
          <a:blip r:embed="rId4" cstate="print"/>
          <a:srcRect/>
          <a:stretch>
            <a:fillRect/>
          </a:stretch>
        </p:blipFill>
        <p:spPr bwMode="auto">
          <a:xfrm rot="5400000">
            <a:off x="4038600" y="3352800"/>
            <a:ext cx="1590558" cy="1590558"/>
          </a:xfrm>
          <a:prstGeom prst="rect">
            <a:avLst/>
          </a:prstGeom>
          <a:noFill/>
          <a:scene3d>
            <a:camera prst="orthographicFront">
              <a:rot lat="10800000" lon="0" rev="0"/>
            </a:camera>
            <a:lightRig rig="threePt" dir="t"/>
          </a:scene3d>
        </p:spPr>
      </p:pic>
      <p:grpSp>
        <p:nvGrpSpPr>
          <p:cNvPr id="26" name="Group 25"/>
          <p:cNvGrpSpPr/>
          <p:nvPr/>
        </p:nvGrpSpPr>
        <p:grpSpPr>
          <a:xfrm>
            <a:off x="2057400" y="1447800"/>
            <a:ext cx="1752600" cy="3352800"/>
            <a:chOff x="533400" y="2362200"/>
            <a:chExt cx="1752600" cy="3352800"/>
          </a:xfrm>
        </p:grpSpPr>
        <p:grpSp>
          <p:nvGrpSpPr>
            <p:cNvPr id="3" name="Group 28"/>
            <p:cNvGrpSpPr/>
            <p:nvPr/>
          </p:nvGrpSpPr>
          <p:grpSpPr>
            <a:xfrm>
              <a:off x="533400" y="2362200"/>
              <a:ext cx="1752600" cy="3352800"/>
              <a:chOff x="533400" y="1600200"/>
              <a:chExt cx="1752600" cy="3657600"/>
            </a:xfrm>
          </p:grpSpPr>
          <p:sp>
            <p:nvSpPr>
              <p:cNvPr id="27" name="Rectangle 26"/>
              <p:cNvSpPr/>
              <p:nvPr/>
            </p:nvSpPr>
            <p:spPr>
              <a:xfrm>
                <a:off x="609600" y="1600200"/>
                <a:ext cx="1676400" cy="3657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533400" y="1600200"/>
                <a:ext cx="1381597" cy="369332"/>
              </a:xfrm>
              <a:prstGeom prst="rect">
                <a:avLst/>
              </a:prstGeom>
              <a:noFill/>
            </p:spPr>
            <p:txBody>
              <a:bodyPr wrap="none" rtlCol="0">
                <a:spAutoFit/>
              </a:bodyPr>
              <a:lstStyle/>
              <a:p>
                <a:r>
                  <a:rPr lang="en-US" sz="1600" dirty="0" err="1" smtClean="0">
                    <a:solidFill>
                      <a:schemeClr val="bg1"/>
                    </a:solidFill>
                  </a:rPr>
                  <a:t>Recursos</a:t>
                </a:r>
                <a:r>
                  <a:rPr lang="en-US" sz="1600" dirty="0" smtClean="0">
                    <a:solidFill>
                      <a:schemeClr val="bg1"/>
                    </a:solidFill>
                  </a:rPr>
                  <a:t> STAR</a:t>
                </a:r>
                <a:endParaRPr lang="en-US" sz="1600" dirty="0">
                  <a:solidFill>
                    <a:schemeClr val="bg1"/>
                  </a:solidFill>
                </a:endParaRPr>
              </a:p>
            </p:txBody>
          </p:sp>
        </p:grpSp>
        <p:pic>
          <p:nvPicPr>
            <p:cNvPr id="33" name="Picture 2" descr="Ogiek, Kenya"/>
            <p:cNvPicPr>
              <a:picLocks noChangeAspect="1" noChangeArrowheads="1"/>
            </p:cNvPicPr>
            <p:nvPr/>
          </p:nvPicPr>
          <p:blipFill>
            <a:blip r:embed="rId5" cstate="print"/>
            <a:srcRect/>
            <a:stretch>
              <a:fillRect/>
            </a:stretch>
          </p:blipFill>
          <p:spPr bwMode="auto">
            <a:xfrm>
              <a:off x="990600" y="3810000"/>
              <a:ext cx="990600" cy="691946"/>
            </a:xfrm>
            <a:prstGeom prst="rect">
              <a:avLst/>
            </a:prstGeom>
            <a:noFill/>
            <a:ln w="9525">
              <a:noFill/>
              <a:miter lim="800000"/>
              <a:headEnd/>
              <a:tailEnd/>
            </a:ln>
          </p:spPr>
        </p:pic>
        <p:pic>
          <p:nvPicPr>
            <p:cNvPr id="34" name="Picture 11"/>
            <p:cNvPicPr>
              <a:picLocks noChangeAspect="1" noChangeArrowheads="1"/>
            </p:cNvPicPr>
            <p:nvPr/>
          </p:nvPicPr>
          <p:blipFill>
            <a:blip r:embed="rId6" cstate="print"/>
            <a:srcRect/>
            <a:stretch>
              <a:fillRect/>
            </a:stretch>
          </p:blipFill>
          <p:spPr bwMode="auto">
            <a:xfrm>
              <a:off x="990600" y="4800600"/>
              <a:ext cx="990600" cy="573505"/>
            </a:xfrm>
            <a:prstGeom prst="rect">
              <a:avLst/>
            </a:prstGeom>
            <a:noFill/>
            <a:ln w="9525">
              <a:noFill/>
              <a:miter lim="800000"/>
              <a:headEnd/>
              <a:tailEnd/>
            </a:ln>
          </p:spPr>
        </p:pic>
        <p:pic>
          <p:nvPicPr>
            <p:cNvPr id="35" name="Picture 40" descr="threatenedtrochetiopsis_ebenus"/>
            <p:cNvPicPr>
              <a:picLocks noChangeAspect="1" noChangeArrowheads="1"/>
            </p:cNvPicPr>
            <p:nvPr/>
          </p:nvPicPr>
          <p:blipFill>
            <a:blip r:embed="rId7" cstate="print"/>
            <a:srcRect/>
            <a:stretch>
              <a:fillRect/>
            </a:stretch>
          </p:blipFill>
          <p:spPr bwMode="auto">
            <a:xfrm>
              <a:off x="990600" y="2895600"/>
              <a:ext cx="990600" cy="609600"/>
            </a:xfrm>
            <a:prstGeom prst="rect">
              <a:avLst/>
            </a:prstGeom>
            <a:noFill/>
            <a:ln w="9525">
              <a:noFill/>
              <a:miter lim="800000"/>
              <a:headEnd/>
              <a:tailEnd/>
            </a:ln>
          </p:spPr>
        </p:pic>
        <p:sp>
          <p:nvSpPr>
            <p:cNvPr id="36" name="TextBox 35"/>
            <p:cNvSpPr txBox="1"/>
            <p:nvPr/>
          </p:nvSpPr>
          <p:spPr>
            <a:xfrm>
              <a:off x="990600" y="3200400"/>
              <a:ext cx="423514" cy="338554"/>
            </a:xfrm>
            <a:prstGeom prst="rect">
              <a:avLst/>
            </a:prstGeom>
            <a:noFill/>
          </p:spPr>
          <p:txBody>
            <a:bodyPr wrap="none" rtlCol="0">
              <a:spAutoFit/>
            </a:bodyPr>
            <a:lstStyle/>
            <a:p>
              <a:r>
                <a:rPr lang="en-US" sz="1600" dirty="0">
                  <a:solidFill>
                    <a:schemeClr val="bg1"/>
                  </a:solidFill>
                </a:rPr>
                <a:t>BD</a:t>
              </a:r>
              <a:endParaRPr lang="en-US" dirty="0">
                <a:solidFill>
                  <a:schemeClr val="bg1"/>
                </a:solidFill>
              </a:endParaRPr>
            </a:p>
          </p:txBody>
        </p:sp>
        <p:sp>
          <p:nvSpPr>
            <p:cNvPr id="38" name="TextBox 37"/>
            <p:cNvSpPr txBox="1"/>
            <p:nvPr/>
          </p:nvSpPr>
          <p:spPr>
            <a:xfrm>
              <a:off x="990600" y="4191000"/>
              <a:ext cx="402674" cy="338554"/>
            </a:xfrm>
            <a:prstGeom prst="rect">
              <a:avLst/>
            </a:prstGeom>
            <a:noFill/>
          </p:spPr>
          <p:txBody>
            <a:bodyPr wrap="none" rtlCol="0">
              <a:spAutoFit/>
            </a:bodyPr>
            <a:lstStyle/>
            <a:p>
              <a:r>
                <a:rPr lang="en-US" sz="1600" dirty="0">
                  <a:solidFill>
                    <a:schemeClr val="bg1"/>
                  </a:solidFill>
                </a:rPr>
                <a:t>CC</a:t>
              </a:r>
              <a:endParaRPr lang="en-US" dirty="0">
                <a:solidFill>
                  <a:schemeClr val="bg1"/>
                </a:solidFill>
              </a:endParaRPr>
            </a:p>
          </p:txBody>
        </p:sp>
        <p:sp>
          <p:nvSpPr>
            <p:cNvPr id="39" name="TextBox 38"/>
            <p:cNvSpPr txBox="1"/>
            <p:nvPr/>
          </p:nvSpPr>
          <p:spPr>
            <a:xfrm>
              <a:off x="990600" y="5029200"/>
              <a:ext cx="405880" cy="338554"/>
            </a:xfrm>
            <a:prstGeom prst="rect">
              <a:avLst/>
            </a:prstGeom>
            <a:noFill/>
          </p:spPr>
          <p:txBody>
            <a:bodyPr wrap="none" rtlCol="0">
              <a:spAutoFit/>
            </a:bodyPr>
            <a:lstStyle/>
            <a:p>
              <a:r>
                <a:rPr lang="en-US" sz="1600" dirty="0" smtClean="0">
                  <a:solidFill>
                    <a:schemeClr val="bg1"/>
                  </a:solidFill>
                </a:rPr>
                <a:t>DS</a:t>
              </a:r>
              <a:endParaRPr lang="en-US" dirty="0">
                <a:solidFill>
                  <a:schemeClr val="bg1"/>
                </a:solidFill>
              </a:endParaRPr>
            </a:p>
          </p:txBody>
        </p:sp>
      </p:grpSp>
      <p:sp>
        <p:nvSpPr>
          <p:cNvPr id="30" name="TextBox 29"/>
          <p:cNvSpPr txBox="1"/>
          <p:nvPr/>
        </p:nvSpPr>
        <p:spPr>
          <a:xfrm>
            <a:off x="2133600" y="5105400"/>
            <a:ext cx="527004" cy="369332"/>
          </a:xfrm>
          <a:prstGeom prst="rect">
            <a:avLst/>
          </a:prstGeom>
          <a:noFill/>
        </p:spPr>
        <p:txBody>
          <a:bodyPr wrap="none" rtlCol="0">
            <a:spAutoFit/>
          </a:bodyPr>
          <a:lstStyle/>
          <a:p>
            <a:r>
              <a:rPr lang="en-US" dirty="0"/>
              <a:t>e.g.</a:t>
            </a:r>
          </a:p>
        </p:txBody>
      </p:sp>
      <p:sp>
        <p:nvSpPr>
          <p:cNvPr id="31" name="TextBox 30"/>
          <p:cNvSpPr txBox="1"/>
          <p:nvPr/>
        </p:nvSpPr>
        <p:spPr>
          <a:xfrm>
            <a:off x="2819400" y="5105400"/>
            <a:ext cx="1556836" cy="369332"/>
          </a:xfrm>
          <a:prstGeom prst="rect">
            <a:avLst/>
          </a:prstGeom>
          <a:noFill/>
        </p:spPr>
        <p:txBody>
          <a:bodyPr wrap="none" rtlCol="0">
            <a:spAutoFit/>
          </a:bodyPr>
          <a:lstStyle/>
          <a:p>
            <a:r>
              <a:rPr lang="en-US" dirty="0"/>
              <a:t>BD $2,000,000</a:t>
            </a:r>
          </a:p>
        </p:txBody>
      </p:sp>
      <p:sp>
        <p:nvSpPr>
          <p:cNvPr id="32" name="TextBox 31"/>
          <p:cNvSpPr txBox="1"/>
          <p:nvPr/>
        </p:nvSpPr>
        <p:spPr>
          <a:xfrm>
            <a:off x="2819400" y="5486400"/>
            <a:ext cx="1537600" cy="369332"/>
          </a:xfrm>
          <a:prstGeom prst="rect">
            <a:avLst/>
          </a:prstGeom>
          <a:noFill/>
        </p:spPr>
        <p:txBody>
          <a:bodyPr wrap="none" rtlCol="0">
            <a:spAutoFit/>
          </a:bodyPr>
          <a:lstStyle/>
          <a:p>
            <a:r>
              <a:rPr lang="en-US" dirty="0" smtClean="0"/>
              <a:t>DS </a:t>
            </a:r>
            <a:r>
              <a:rPr lang="en-US" dirty="0"/>
              <a:t>$1,000,000</a:t>
            </a:r>
          </a:p>
        </p:txBody>
      </p:sp>
      <p:sp>
        <p:nvSpPr>
          <p:cNvPr id="41" name="TextBox 40"/>
          <p:cNvSpPr txBox="1"/>
          <p:nvPr/>
        </p:nvSpPr>
        <p:spPr>
          <a:xfrm>
            <a:off x="2590800" y="5257800"/>
            <a:ext cx="300082" cy="369332"/>
          </a:xfrm>
          <a:prstGeom prst="rect">
            <a:avLst/>
          </a:prstGeom>
          <a:noFill/>
        </p:spPr>
        <p:txBody>
          <a:bodyPr wrap="none" rtlCol="0">
            <a:spAutoFit/>
          </a:bodyPr>
          <a:lstStyle/>
          <a:p>
            <a:r>
              <a:rPr lang="en-US" dirty="0"/>
              <a:t>+</a:t>
            </a:r>
          </a:p>
        </p:txBody>
      </p:sp>
      <p:sp>
        <p:nvSpPr>
          <p:cNvPr id="42" name="TextBox 41"/>
          <p:cNvSpPr txBox="1"/>
          <p:nvPr/>
        </p:nvSpPr>
        <p:spPr>
          <a:xfrm>
            <a:off x="8458201" y="5257800"/>
            <a:ext cx="1643335" cy="369332"/>
          </a:xfrm>
          <a:prstGeom prst="rect">
            <a:avLst/>
          </a:prstGeom>
          <a:noFill/>
        </p:spPr>
        <p:txBody>
          <a:bodyPr wrap="none" rtlCol="0">
            <a:spAutoFit/>
          </a:bodyPr>
          <a:lstStyle/>
          <a:p>
            <a:r>
              <a:rPr lang="en-US" dirty="0" smtClean="0"/>
              <a:t>GFS $1,500,000</a:t>
            </a:r>
            <a:endParaRPr lang="en-US" dirty="0"/>
          </a:p>
        </p:txBody>
      </p:sp>
      <p:sp>
        <p:nvSpPr>
          <p:cNvPr id="43" name="TextBox 42"/>
          <p:cNvSpPr txBox="1"/>
          <p:nvPr/>
        </p:nvSpPr>
        <p:spPr>
          <a:xfrm>
            <a:off x="5638801" y="5105401"/>
            <a:ext cx="1723549" cy="646331"/>
          </a:xfrm>
          <a:prstGeom prst="rect">
            <a:avLst/>
          </a:prstGeom>
          <a:noFill/>
        </p:spPr>
        <p:txBody>
          <a:bodyPr wrap="square" rtlCol="0">
            <a:spAutoFit/>
          </a:bodyPr>
          <a:lstStyle/>
          <a:p>
            <a:r>
              <a:rPr lang="en-US" dirty="0"/>
              <a:t>Total </a:t>
            </a:r>
            <a:r>
              <a:rPr lang="en-US" dirty="0" smtClean="0"/>
              <a:t>$</a:t>
            </a:r>
            <a:r>
              <a:rPr lang="en-US" dirty="0"/>
              <a:t>4,500,000</a:t>
            </a:r>
          </a:p>
        </p:txBody>
      </p:sp>
      <p:sp>
        <p:nvSpPr>
          <p:cNvPr id="44" name="Right Arrow 43"/>
          <p:cNvSpPr/>
          <p:nvPr/>
        </p:nvSpPr>
        <p:spPr>
          <a:xfrm>
            <a:off x="4495800" y="5257800"/>
            <a:ext cx="978408" cy="484632"/>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ight Arrow 45"/>
          <p:cNvSpPr/>
          <p:nvPr/>
        </p:nvSpPr>
        <p:spPr>
          <a:xfrm rot="10800000">
            <a:off x="7315200" y="5257800"/>
            <a:ext cx="978408" cy="484632"/>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8" name="Group 28"/>
          <p:cNvGrpSpPr/>
          <p:nvPr/>
        </p:nvGrpSpPr>
        <p:grpSpPr>
          <a:xfrm>
            <a:off x="8861618" y="2315661"/>
            <a:ext cx="1676400" cy="1159878"/>
            <a:chOff x="632018" y="1986105"/>
            <a:chExt cx="1676400" cy="2651149"/>
          </a:xfrm>
        </p:grpSpPr>
        <p:sp>
          <p:nvSpPr>
            <p:cNvPr id="57" name="Rectangle 56"/>
            <p:cNvSpPr/>
            <p:nvPr/>
          </p:nvSpPr>
          <p:spPr>
            <a:xfrm>
              <a:off x="632018" y="1986105"/>
              <a:ext cx="1676400" cy="26511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extBox 57"/>
            <p:cNvSpPr txBox="1"/>
            <p:nvPr/>
          </p:nvSpPr>
          <p:spPr>
            <a:xfrm>
              <a:off x="721832" y="2666304"/>
              <a:ext cx="1425382" cy="1336628"/>
            </a:xfrm>
            <a:prstGeom prst="rect">
              <a:avLst/>
            </a:prstGeom>
            <a:noFill/>
          </p:spPr>
          <p:txBody>
            <a:bodyPr wrap="square" rtlCol="0">
              <a:spAutoFit/>
            </a:bodyPr>
            <a:lstStyle/>
            <a:p>
              <a:pPr algn="ctr"/>
              <a:r>
                <a:rPr lang="en-US" sz="1600" dirty="0" err="1" smtClean="0">
                  <a:solidFill>
                    <a:schemeClr val="bg1"/>
                  </a:solidFill>
                </a:rPr>
                <a:t>Incentivo</a:t>
              </a:r>
              <a:r>
                <a:rPr lang="en-US" sz="1600" dirty="0" smtClean="0">
                  <a:solidFill>
                    <a:schemeClr val="bg1"/>
                  </a:solidFill>
                </a:rPr>
                <a:t> de GFS</a:t>
              </a:r>
              <a:endParaRPr lang="en-US" sz="1600" dirty="0">
                <a:solidFill>
                  <a:schemeClr val="bg1"/>
                </a:solidFill>
              </a:endParaRPr>
            </a:p>
          </p:txBody>
        </p:sp>
      </p:grpSp>
    </p:spTree>
    <p:extLst>
      <p:ext uri="{BB962C8B-B14F-4D97-AF65-F5344CB8AC3E}">
        <p14:creationId xmlns:p14="http://schemas.microsoft.com/office/powerpoint/2010/main" val="38784711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1659998" y="152400"/>
            <a:ext cx="8229600" cy="457200"/>
          </a:xfrm>
          <a:solidFill>
            <a:srgbClr val="009900"/>
          </a:solidFill>
        </p:spPr>
        <p:txBody>
          <a:bodyPr>
            <a:normAutofit/>
          </a:bodyPr>
          <a:lstStyle/>
          <a:p>
            <a:pPr algn="ctr"/>
            <a:r>
              <a:rPr lang="es-ES_tradnl" sz="2000" b="1" dirty="0" smtClean="0">
                <a:solidFill>
                  <a:schemeClr val="bg1"/>
                </a:solidFill>
                <a:latin typeface="Arial" pitchFamily="34" charset="0"/>
                <a:cs typeface="Arial" pitchFamily="34" charset="0"/>
              </a:rPr>
              <a:t>Estrategia del FMAM-6 relativa a la gestión forestal sostenible</a:t>
            </a:r>
            <a:endParaRPr lang="es-ES_tradnl" sz="2000" b="1" dirty="0">
              <a:solidFill>
                <a:schemeClr val="bg1"/>
              </a:solidFill>
              <a:latin typeface="Arial" pitchFamily="34" charset="0"/>
              <a:cs typeface="Arial" pitchFamily="34" charset="0"/>
            </a:endParaRPr>
          </a:p>
        </p:txBody>
      </p:sp>
      <p:sp>
        <p:nvSpPr>
          <p:cNvPr id="4" name="Rounded Rectangle 6"/>
          <p:cNvSpPr/>
          <p:nvPr/>
        </p:nvSpPr>
        <p:spPr>
          <a:xfrm>
            <a:off x="1642588" y="685800"/>
            <a:ext cx="8246068" cy="914400"/>
          </a:xfrm>
          <a:prstGeom prst="roundRect">
            <a:avLst/>
          </a:prstGeom>
          <a:solidFill>
            <a:srgbClr val="33CC33"/>
          </a:solidFill>
          <a:ln w="38100">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smtClean="0">
              <a:solidFill>
                <a:schemeClr val="bg1"/>
              </a:solidFill>
            </a:endParaRPr>
          </a:p>
          <a:p>
            <a:pPr algn="ctr" fontAlgn="base">
              <a:spcBef>
                <a:spcPct val="0"/>
              </a:spcBef>
              <a:spcAft>
                <a:spcPct val="0"/>
              </a:spcAft>
            </a:pPr>
            <a:r>
              <a:rPr lang="es-ES_tradnl" dirty="0" smtClean="0">
                <a:solidFill>
                  <a:schemeClr val="bg1"/>
                </a:solidFill>
              </a:rPr>
              <a:t>Meta</a:t>
            </a:r>
            <a:r>
              <a:rPr lang="en-US" dirty="0" smtClean="0">
                <a:solidFill>
                  <a:schemeClr val="bg1"/>
                </a:solidFill>
              </a:rPr>
              <a:t>: </a:t>
            </a:r>
            <a:r>
              <a:rPr lang="es-ES_tradnl" dirty="0" smtClean="0">
                <a:solidFill>
                  <a:schemeClr val="bg1"/>
                </a:solidFill>
              </a:rPr>
              <a:t>Lograr múltiples beneficios ambientales, sociales y económicos derivados de una mejor gestión de todos los tipos de bosques y los árboles que se encuentran fuera de ellos</a:t>
            </a:r>
            <a:r>
              <a:rPr lang="en-US" dirty="0" smtClean="0">
                <a:solidFill>
                  <a:schemeClr val="bg1"/>
                </a:solidFill>
              </a:rPr>
              <a:t>.</a:t>
            </a:r>
            <a:endParaRPr lang="en-US" dirty="0">
              <a:solidFill>
                <a:schemeClr val="bg1"/>
              </a:solidFill>
            </a:endParaRPr>
          </a:p>
          <a:p>
            <a:pPr algn="ctr" fontAlgn="base">
              <a:spcBef>
                <a:spcPct val="0"/>
              </a:spcBef>
              <a:spcAft>
                <a:spcPct val="0"/>
              </a:spcAft>
            </a:pPr>
            <a:endParaRPr lang="en-US" dirty="0">
              <a:solidFill>
                <a:prstClr val="black"/>
              </a:solidFill>
            </a:endParaRPr>
          </a:p>
        </p:txBody>
      </p:sp>
      <p:sp>
        <p:nvSpPr>
          <p:cNvPr id="5" name="Up Arrow 13"/>
          <p:cNvSpPr/>
          <p:nvPr/>
        </p:nvSpPr>
        <p:spPr>
          <a:xfrm>
            <a:off x="1687934" y="3088000"/>
            <a:ext cx="1002105" cy="292006"/>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6" name="Up Arrow 15"/>
          <p:cNvSpPr/>
          <p:nvPr/>
        </p:nvSpPr>
        <p:spPr>
          <a:xfrm>
            <a:off x="5880508" y="3060154"/>
            <a:ext cx="966266" cy="275757"/>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7" name="Up Arrow 26"/>
          <p:cNvSpPr/>
          <p:nvPr/>
        </p:nvSpPr>
        <p:spPr>
          <a:xfrm>
            <a:off x="8490559" y="3088000"/>
            <a:ext cx="958082" cy="285566"/>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8" name="Rounded Rectangle 16"/>
          <p:cNvSpPr/>
          <p:nvPr/>
        </p:nvSpPr>
        <p:spPr>
          <a:xfrm>
            <a:off x="1297319" y="1737555"/>
            <a:ext cx="2027188" cy="1214251"/>
          </a:xfrm>
          <a:prstGeom prst="roundRect">
            <a:avLst/>
          </a:prstGeom>
          <a:solidFill>
            <a:srgbClr val="009900"/>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s-ES_tradnl" sz="1600" b="1" dirty="0" smtClean="0">
                <a:solidFill>
                  <a:prstClr val="white"/>
                </a:solidFill>
              </a:rPr>
              <a:t>GFS-1: Mantener los recursos forestales</a:t>
            </a:r>
            <a:endParaRPr lang="es-ES_tradnl" sz="1600" b="1" dirty="0">
              <a:solidFill>
                <a:prstClr val="white"/>
              </a:solidFill>
            </a:endParaRPr>
          </a:p>
        </p:txBody>
      </p:sp>
      <p:sp>
        <p:nvSpPr>
          <p:cNvPr id="9" name="Rounded Rectangle 17"/>
          <p:cNvSpPr/>
          <p:nvPr/>
        </p:nvSpPr>
        <p:spPr>
          <a:xfrm>
            <a:off x="3553107" y="1747525"/>
            <a:ext cx="1752600" cy="1214251"/>
          </a:xfrm>
          <a:prstGeom prst="roundRect">
            <a:avLst/>
          </a:prstGeom>
          <a:solidFill>
            <a:srgbClr val="009900"/>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s-ES_tradnl" sz="1600" b="1" dirty="0" smtClean="0">
                <a:solidFill>
                  <a:prstClr val="white"/>
                </a:solidFill>
              </a:rPr>
              <a:t>GFS-2: Mejorar la gestión forestal</a:t>
            </a:r>
            <a:endParaRPr lang="es-ES_tradnl" sz="1600" b="1" dirty="0">
              <a:solidFill>
                <a:prstClr val="white"/>
              </a:solidFill>
            </a:endParaRPr>
          </a:p>
        </p:txBody>
      </p:sp>
      <p:sp>
        <p:nvSpPr>
          <p:cNvPr id="10" name="Rounded Rectangle 18"/>
          <p:cNvSpPr/>
          <p:nvPr/>
        </p:nvSpPr>
        <p:spPr>
          <a:xfrm>
            <a:off x="7820307" y="1737553"/>
            <a:ext cx="2295380" cy="1214251"/>
          </a:xfrm>
          <a:prstGeom prst="roundRect">
            <a:avLst/>
          </a:prstGeom>
          <a:solidFill>
            <a:srgbClr val="009900"/>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s-ES_tradnl" sz="1400" b="1" dirty="0" smtClean="0">
                <a:solidFill>
                  <a:prstClr val="white"/>
                </a:solidFill>
              </a:rPr>
              <a:t>GFS-4: Incrementar la cooperación regional y mundial</a:t>
            </a:r>
            <a:endParaRPr lang="es-ES_tradnl" sz="1400" b="1" dirty="0">
              <a:solidFill>
                <a:prstClr val="white"/>
              </a:solidFill>
            </a:endParaRPr>
          </a:p>
        </p:txBody>
      </p:sp>
      <p:sp>
        <p:nvSpPr>
          <p:cNvPr id="11" name="Rounded Rectangle 21"/>
          <p:cNvSpPr/>
          <p:nvPr/>
        </p:nvSpPr>
        <p:spPr>
          <a:xfrm>
            <a:off x="1454060" y="3545395"/>
            <a:ext cx="8885188" cy="1941006"/>
          </a:xfrm>
          <a:prstGeom prst="roundRect">
            <a:avLst/>
          </a:prstGeom>
          <a:solidFill>
            <a:srgbClr val="33CC33"/>
          </a:solidFill>
          <a:ln w="19050">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numCol="2" rtlCol="0" anchor="ctr"/>
          <a:lstStyle/>
          <a:p>
            <a:pPr marL="171450" indent="-171450" fontAlgn="base">
              <a:spcBef>
                <a:spcPct val="0"/>
              </a:spcBef>
              <a:spcAft>
                <a:spcPct val="0"/>
              </a:spcAft>
              <a:buFont typeface="Arial" panose="020B0604020202020204" pitchFamily="34" charset="0"/>
              <a:buChar char="•"/>
            </a:pPr>
            <a:r>
              <a:rPr lang="es-ES_tradnl" sz="1200" b="1" dirty="0" smtClean="0">
                <a:solidFill>
                  <a:prstClr val="white"/>
                </a:solidFill>
              </a:rPr>
              <a:t>Planificación integrada del uso de la tierra</a:t>
            </a:r>
          </a:p>
          <a:p>
            <a:pPr marL="171450" indent="-171450" fontAlgn="base">
              <a:spcBef>
                <a:spcPct val="0"/>
              </a:spcBef>
              <a:spcAft>
                <a:spcPct val="0"/>
              </a:spcAft>
              <a:buFont typeface="Arial" panose="020B0604020202020204" pitchFamily="34" charset="0"/>
              <a:buChar char="•"/>
            </a:pPr>
            <a:r>
              <a:rPr lang="es-ES_tradnl" sz="1200" b="1" dirty="0" smtClean="0">
                <a:solidFill>
                  <a:prstClr val="white"/>
                </a:solidFill>
              </a:rPr>
              <a:t>Identificación y seguimiento de los bosques con alto valor de conservación</a:t>
            </a:r>
          </a:p>
          <a:p>
            <a:pPr marL="171450" indent="-171450" fontAlgn="base">
              <a:spcBef>
                <a:spcPct val="0"/>
              </a:spcBef>
              <a:spcAft>
                <a:spcPct val="0"/>
              </a:spcAft>
              <a:buFont typeface="Arial" panose="020B0604020202020204" pitchFamily="34" charset="0"/>
              <a:buChar char="•"/>
            </a:pPr>
            <a:r>
              <a:rPr lang="es-ES_tradnl" sz="1200" b="1" dirty="0" smtClean="0">
                <a:solidFill>
                  <a:prstClr val="white"/>
                </a:solidFill>
              </a:rPr>
              <a:t>Identificación y seguimiento de la pérdida de bosques</a:t>
            </a:r>
          </a:p>
          <a:p>
            <a:pPr marL="171450" indent="-171450" fontAlgn="base">
              <a:spcBef>
                <a:spcPct val="0"/>
              </a:spcBef>
              <a:spcAft>
                <a:spcPct val="0"/>
              </a:spcAft>
              <a:buFont typeface="Arial" panose="020B0604020202020204" pitchFamily="34" charset="0"/>
              <a:buChar char="•"/>
            </a:pPr>
            <a:r>
              <a:rPr lang="es-ES_tradnl" sz="1200" b="1" dirty="0" smtClean="0">
                <a:solidFill>
                  <a:prstClr val="white"/>
                </a:solidFill>
              </a:rPr>
              <a:t>Formulación y ejecución de proyectos modelo para pagos por servicios de ecosistemas</a:t>
            </a:r>
          </a:p>
          <a:p>
            <a:pPr marL="171450" indent="-171450" fontAlgn="base">
              <a:spcBef>
                <a:spcPct val="0"/>
              </a:spcBef>
              <a:spcAft>
                <a:spcPct val="0"/>
              </a:spcAft>
              <a:buFont typeface="Arial" panose="020B0604020202020204" pitchFamily="34" charset="0"/>
              <a:buChar char="•"/>
            </a:pPr>
            <a:r>
              <a:rPr lang="es-ES_tradnl" sz="1200" b="1" dirty="0" smtClean="0">
                <a:solidFill>
                  <a:prstClr val="white"/>
                </a:solidFill>
              </a:rPr>
              <a:t>Fortalecimiento de la capacidad para la GFS dentro de las comunidades locales</a:t>
            </a:r>
          </a:p>
          <a:p>
            <a:pPr marL="171450" indent="-171450" fontAlgn="base">
              <a:spcBef>
                <a:spcPct val="0"/>
              </a:spcBef>
              <a:spcAft>
                <a:spcPct val="0"/>
              </a:spcAft>
              <a:buFont typeface="Arial" panose="020B0604020202020204" pitchFamily="34" charset="0"/>
              <a:buChar char="•"/>
            </a:pPr>
            <a:r>
              <a:rPr lang="es-ES_tradnl" sz="1200" b="1" dirty="0" smtClean="0">
                <a:solidFill>
                  <a:prstClr val="white"/>
                </a:solidFill>
              </a:rPr>
              <a:t>Apoyo a mecanismos de financiamiento sostenible para la GFS</a:t>
            </a:r>
          </a:p>
          <a:p>
            <a:pPr marL="171450" indent="-171450" fontAlgn="base">
              <a:spcBef>
                <a:spcPct val="0"/>
              </a:spcBef>
              <a:spcAft>
                <a:spcPct val="0"/>
              </a:spcAft>
              <a:buFont typeface="Arial" panose="020B0604020202020204" pitchFamily="34" charset="0"/>
              <a:buChar char="•"/>
            </a:pPr>
            <a:endParaRPr lang="en-US" sz="1200" dirty="0">
              <a:solidFill>
                <a:prstClr val="white"/>
              </a:solidFill>
            </a:endParaRPr>
          </a:p>
          <a:p>
            <a:pPr marL="171450" indent="-171450" fontAlgn="base">
              <a:spcBef>
                <a:spcPct val="0"/>
              </a:spcBef>
              <a:spcAft>
                <a:spcPct val="0"/>
              </a:spcAft>
              <a:buFont typeface="Arial" panose="020B0604020202020204" pitchFamily="34" charset="0"/>
              <a:buChar char="•"/>
            </a:pPr>
            <a:r>
              <a:rPr lang="es-ES_tradnl" sz="1200" b="1" dirty="0" smtClean="0">
                <a:solidFill>
                  <a:prstClr val="white"/>
                </a:solidFill>
              </a:rPr>
              <a:t>Fortalecimiento de las capacidades técnicas e institucionales para la identificación de los paisajes forestales degradados y el seguimiento de la restauración de los bosques</a:t>
            </a:r>
          </a:p>
          <a:p>
            <a:pPr marL="171450" indent="-171450" fontAlgn="base">
              <a:spcBef>
                <a:spcPct val="0"/>
              </a:spcBef>
              <a:spcAft>
                <a:spcPct val="0"/>
              </a:spcAft>
              <a:buFont typeface="Arial" panose="020B0604020202020204" pitchFamily="34" charset="0"/>
              <a:buChar char="•"/>
            </a:pPr>
            <a:r>
              <a:rPr lang="es-ES_tradnl" sz="1200" b="1" dirty="0" smtClean="0">
                <a:solidFill>
                  <a:prstClr val="white"/>
                </a:solidFill>
              </a:rPr>
              <a:t>Integración de la gestión de plantaciones en la restauración del paisaje</a:t>
            </a:r>
          </a:p>
          <a:p>
            <a:pPr marL="171450" indent="-171450" fontAlgn="base">
              <a:spcBef>
                <a:spcPct val="0"/>
              </a:spcBef>
              <a:spcAft>
                <a:spcPct val="0"/>
              </a:spcAft>
              <a:buFont typeface="Arial" panose="020B0604020202020204" pitchFamily="34" charset="0"/>
              <a:buChar char="•"/>
            </a:pPr>
            <a:r>
              <a:rPr lang="es-ES_tradnl" sz="1200" b="1" dirty="0" smtClean="0">
                <a:solidFill>
                  <a:prstClr val="white"/>
                </a:solidFill>
              </a:rPr>
              <a:t>Participación del sector privado</a:t>
            </a:r>
          </a:p>
          <a:p>
            <a:pPr marL="171450" indent="-171450" fontAlgn="base">
              <a:spcBef>
                <a:spcPct val="0"/>
              </a:spcBef>
              <a:spcAft>
                <a:spcPct val="0"/>
              </a:spcAft>
              <a:buFont typeface="Arial" panose="020B0604020202020204" pitchFamily="34" charset="0"/>
              <a:buChar char="•"/>
            </a:pPr>
            <a:r>
              <a:rPr lang="es-ES_tradnl" sz="1200" b="1" dirty="0" smtClean="0">
                <a:solidFill>
                  <a:prstClr val="white"/>
                </a:solidFill>
              </a:rPr>
              <a:t>Tecnologías mundiales para el progreso nacional</a:t>
            </a:r>
            <a:endParaRPr lang="es-ES_tradnl" sz="1200" b="1" dirty="0">
              <a:solidFill>
                <a:prstClr val="white"/>
              </a:solidFill>
            </a:endParaRPr>
          </a:p>
        </p:txBody>
      </p:sp>
      <p:sp>
        <p:nvSpPr>
          <p:cNvPr id="12" name="Rounded Rectangle 31"/>
          <p:cNvSpPr/>
          <p:nvPr/>
        </p:nvSpPr>
        <p:spPr>
          <a:xfrm>
            <a:off x="5658471" y="1747525"/>
            <a:ext cx="1752600" cy="1214251"/>
          </a:xfrm>
          <a:prstGeom prst="roundRect">
            <a:avLst/>
          </a:prstGeom>
          <a:solidFill>
            <a:srgbClr val="009900"/>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s-ES_tradnl" sz="1600" b="1" dirty="0" smtClean="0">
                <a:solidFill>
                  <a:prstClr val="white"/>
                </a:solidFill>
              </a:rPr>
              <a:t>GFS-3: Restaurar los ecosistemas forestales</a:t>
            </a:r>
            <a:endParaRPr lang="es-ES_tradnl" sz="1600" b="1" dirty="0">
              <a:solidFill>
                <a:prstClr val="white"/>
              </a:solidFill>
            </a:endParaRPr>
          </a:p>
        </p:txBody>
      </p:sp>
      <p:sp>
        <p:nvSpPr>
          <p:cNvPr id="13" name="Up Arrow 35"/>
          <p:cNvSpPr/>
          <p:nvPr/>
        </p:nvSpPr>
        <p:spPr>
          <a:xfrm>
            <a:off x="3987695" y="3088000"/>
            <a:ext cx="966266" cy="275757"/>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Tree>
    <p:extLst>
      <p:ext uri="{BB962C8B-B14F-4D97-AF65-F5344CB8AC3E}">
        <p14:creationId xmlns:p14="http://schemas.microsoft.com/office/powerpoint/2010/main" val="42018716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7400" y="3200400"/>
            <a:ext cx="8229600" cy="990600"/>
          </a:xfrm>
        </p:spPr>
        <p:txBody>
          <a:bodyPr/>
          <a:lstStyle/>
          <a:p>
            <a:r>
              <a:rPr lang="es-ES_tradnl" sz="3600" dirty="0">
                <a:solidFill>
                  <a:srgbClr val="00642D"/>
                </a:solidFill>
                <a:latin typeface="+mn-lt"/>
              </a:rPr>
              <a:t>Programación del FMAM-6</a:t>
            </a:r>
            <a:br>
              <a:rPr lang="es-ES_tradnl" sz="3600" dirty="0">
                <a:solidFill>
                  <a:srgbClr val="00642D"/>
                </a:solidFill>
                <a:latin typeface="+mn-lt"/>
              </a:rPr>
            </a:br>
            <a:r>
              <a:rPr lang="es-ES_tradnl" sz="3600" dirty="0">
                <a:solidFill>
                  <a:srgbClr val="00642D"/>
                </a:solidFill>
                <a:latin typeface="+mn-lt"/>
              </a:rPr>
              <a:t>Aguas internacionales</a:t>
            </a:r>
            <a:endParaRPr lang="es-ES_tradnl" sz="3600" dirty="0">
              <a:latin typeface="+mn-lt"/>
            </a:endParaRPr>
          </a:p>
        </p:txBody>
      </p:sp>
    </p:spTree>
    <p:extLst>
      <p:ext uri="{BB962C8B-B14F-4D97-AF65-F5344CB8AC3E}">
        <p14:creationId xmlns:p14="http://schemas.microsoft.com/office/powerpoint/2010/main" val="255510100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100000" b="100000"/>
            </a:path>
            <a:tileRect t="-100000" r="-100000"/>
          </a:gradFill>
        </p:spPr>
        <p:txBody>
          <a:bodyPr>
            <a:normAutofit/>
          </a:bodyPr>
          <a:lstStyle/>
          <a:p>
            <a:r>
              <a:rPr lang="es-ES_tradnl" b="1" dirty="0" smtClean="0"/>
              <a:t>Área focal de las aguas internacionales</a:t>
            </a:r>
            <a:endParaRPr lang="es-ES_tradnl" dirty="0"/>
          </a:p>
        </p:txBody>
      </p:sp>
      <p:sp>
        <p:nvSpPr>
          <p:cNvPr id="9" name="TextBox 8"/>
          <p:cNvSpPr txBox="1"/>
          <p:nvPr/>
        </p:nvSpPr>
        <p:spPr>
          <a:xfrm>
            <a:off x="2274064" y="2063915"/>
            <a:ext cx="3105150" cy="323165"/>
          </a:xfrm>
          <a:prstGeom prst="rect">
            <a:avLst/>
          </a:prstGeom>
          <a:noFill/>
        </p:spPr>
        <p:txBody>
          <a:bodyPr wrap="square" rtlCol="0">
            <a:spAutoFit/>
          </a:bodyPr>
          <a:lstStyle/>
          <a:p>
            <a:pPr>
              <a:spcBef>
                <a:spcPts val="300"/>
              </a:spcBef>
              <a:spcAft>
                <a:spcPts val="450"/>
              </a:spcAft>
            </a:pPr>
            <a:r>
              <a:rPr lang="es-ES_tradnl" sz="1500" b="1" dirty="0" smtClean="0">
                <a:solidFill>
                  <a:prstClr val="black"/>
                </a:solidFill>
              </a:rPr>
              <a:t>33 </a:t>
            </a:r>
            <a:r>
              <a:rPr lang="es-ES_tradnl" sz="1500" b="1" dirty="0">
                <a:solidFill>
                  <a:prstClr val="black"/>
                </a:solidFill>
              </a:rPr>
              <a:t>cuencas fluviales transfronterizas</a:t>
            </a:r>
          </a:p>
        </p:txBody>
      </p:sp>
      <p:sp>
        <p:nvSpPr>
          <p:cNvPr id="10" name="TextBox 9"/>
          <p:cNvSpPr txBox="1"/>
          <p:nvPr/>
        </p:nvSpPr>
        <p:spPr>
          <a:xfrm>
            <a:off x="2129377" y="1348334"/>
            <a:ext cx="8201669" cy="600164"/>
          </a:xfrm>
          <a:prstGeom prst="rect">
            <a:avLst/>
          </a:prstGeom>
          <a:noFill/>
        </p:spPr>
        <p:txBody>
          <a:bodyPr wrap="none" rtlCol="0">
            <a:spAutoFit/>
          </a:bodyPr>
          <a:lstStyle/>
          <a:p>
            <a:r>
              <a:rPr lang="es-ES_tradnl" sz="1650" b="1" dirty="0">
                <a:solidFill>
                  <a:srgbClr val="1F497D"/>
                </a:solidFill>
              </a:rPr>
              <a:t>El FMAM es el mayor financiador en actividades relacionadas con las aguas internacionales:</a:t>
            </a:r>
            <a:endParaRPr lang="es-ES_tradnl" sz="1650" b="1" dirty="0">
              <a:solidFill>
                <a:srgbClr val="C00000"/>
              </a:solidFill>
            </a:endParaRPr>
          </a:p>
          <a:p>
            <a:endParaRPr lang="en-US" sz="1650" dirty="0">
              <a:solidFill>
                <a:prstClr val="black"/>
              </a:solidFill>
            </a:endParaRPr>
          </a:p>
        </p:txBody>
      </p:sp>
      <p:sp>
        <p:nvSpPr>
          <p:cNvPr id="13" name="TextBox 12"/>
          <p:cNvSpPr txBox="1"/>
          <p:nvPr/>
        </p:nvSpPr>
        <p:spPr>
          <a:xfrm>
            <a:off x="2272192" y="2454249"/>
            <a:ext cx="2146870" cy="553998"/>
          </a:xfrm>
          <a:prstGeom prst="rect">
            <a:avLst/>
          </a:prstGeom>
          <a:noFill/>
        </p:spPr>
        <p:txBody>
          <a:bodyPr wrap="none" rtlCol="0">
            <a:spAutoFit/>
          </a:bodyPr>
          <a:lstStyle/>
          <a:p>
            <a:r>
              <a:rPr lang="es-ES_tradnl" sz="1500" b="1" dirty="0">
                <a:solidFill>
                  <a:prstClr val="black"/>
                </a:solidFill>
              </a:rPr>
              <a:t>10 lagos transfronterizos</a:t>
            </a:r>
          </a:p>
          <a:p>
            <a:endParaRPr lang="en-US" sz="1500" dirty="0">
              <a:solidFill>
                <a:prstClr val="black"/>
              </a:solidFill>
            </a:endParaRPr>
          </a:p>
        </p:txBody>
      </p:sp>
      <p:sp>
        <p:nvSpPr>
          <p:cNvPr id="14" name="TextBox 13"/>
          <p:cNvSpPr txBox="1"/>
          <p:nvPr/>
        </p:nvSpPr>
        <p:spPr>
          <a:xfrm>
            <a:off x="2272192" y="2958471"/>
            <a:ext cx="4154984" cy="530915"/>
          </a:xfrm>
          <a:prstGeom prst="rect">
            <a:avLst/>
          </a:prstGeom>
          <a:noFill/>
        </p:spPr>
        <p:txBody>
          <a:bodyPr wrap="none" rtlCol="0">
            <a:spAutoFit/>
          </a:bodyPr>
          <a:lstStyle/>
          <a:p>
            <a:r>
              <a:rPr lang="en-US" sz="1500" b="1" dirty="0">
                <a:solidFill>
                  <a:prstClr val="black"/>
                </a:solidFill>
              </a:rPr>
              <a:t>7 </a:t>
            </a:r>
            <a:r>
              <a:rPr lang="es-ES_tradnl" sz="1500" b="1" dirty="0">
                <a:solidFill>
                  <a:prstClr val="black"/>
                </a:solidFill>
              </a:rPr>
              <a:t>sistemas transfronterizos de aguas subterráneas</a:t>
            </a:r>
          </a:p>
          <a:p>
            <a:endParaRPr lang="en-US" sz="1350" dirty="0">
              <a:solidFill>
                <a:prstClr val="black"/>
              </a:solidFill>
            </a:endParaRPr>
          </a:p>
        </p:txBody>
      </p:sp>
      <p:sp>
        <p:nvSpPr>
          <p:cNvPr id="15" name="TextBox 14"/>
          <p:cNvSpPr txBox="1"/>
          <p:nvPr/>
        </p:nvSpPr>
        <p:spPr>
          <a:xfrm>
            <a:off x="2272192" y="3433165"/>
            <a:ext cx="4442113" cy="323165"/>
          </a:xfrm>
          <a:prstGeom prst="rect">
            <a:avLst/>
          </a:prstGeom>
          <a:noFill/>
        </p:spPr>
        <p:txBody>
          <a:bodyPr wrap="none" rtlCol="0">
            <a:spAutoFit/>
          </a:bodyPr>
          <a:lstStyle/>
          <a:p>
            <a:r>
              <a:rPr lang="es-ES_tradnl" sz="1500" b="1" dirty="0">
                <a:solidFill>
                  <a:prstClr val="black"/>
                </a:solidFill>
              </a:rPr>
              <a:t>23 de los 66 grandes ecosistemas marinos del planeta</a:t>
            </a:r>
            <a:endParaRPr lang="es-ES_tradnl" sz="1500" dirty="0">
              <a:solidFill>
                <a:prstClr val="black"/>
              </a:solidFill>
            </a:endParaRPr>
          </a:p>
        </p:txBody>
      </p:sp>
      <p:sp>
        <p:nvSpPr>
          <p:cNvPr id="16" name="TextBox 15"/>
          <p:cNvSpPr txBox="1"/>
          <p:nvPr/>
        </p:nvSpPr>
        <p:spPr>
          <a:xfrm>
            <a:off x="2274064" y="3883824"/>
            <a:ext cx="6400535" cy="530915"/>
          </a:xfrm>
          <a:prstGeom prst="rect">
            <a:avLst/>
          </a:prstGeom>
          <a:noFill/>
        </p:spPr>
        <p:txBody>
          <a:bodyPr wrap="none" rtlCol="0">
            <a:spAutoFit/>
          </a:bodyPr>
          <a:lstStyle/>
          <a:p>
            <a:r>
              <a:rPr lang="es-ES_tradnl" sz="1500" b="1" dirty="0">
                <a:solidFill>
                  <a:prstClr val="black"/>
                </a:solidFill>
              </a:rPr>
              <a:t>Aproximadamente US$1400 millones / US$8400 millones en cofinanciamiento</a:t>
            </a:r>
          </a:p>
          <a:p>
            <a:endParaRPr lang="en-US" sz="1350" dirty="0">
              <a:solidFill>
                <a:prstClr val="black"/>
              </a:solidFill>
            </a:endParaRPr>
          </a:p>
        </p:txBody>
      </p:sp>
      <p:sp>
        <p:nvSpPr>
          <p:cNvPr id="17" name="TextBox 16"/>
          <p:cNvSpPr txBox="1"/>
          <p:nvPr/>
        </p:nvSpPr>
        <p:spPr>
          <a:xfrm>
            <a:off x="2272192" y="4375830"/>
            <a:ext cx="3756349" cy="530915"/>
          </a:xfrm>
          <a:prstGeom prst="rect">
            <a:avLst/>
          </a:prstGeom>
          <a:noFill/>
        </p:spPr>
        <p:txBody>
          <a:bodyPr wrap="none" rtlCol="0">
            <a:spAutoFit/>
          </a:bodyPr>
          <a:lstStyle/>
          <a:p>
            <a:r>
              <a:rPr lang="es-ES_tradnl" sz="1500" b="1" dirty="0">
                <a:solidFill>
                  <a:prstClr val="black"/>
                </a:solidFill>
              </a:rPr>
              <a:t>Realiza actividades con más de 170 naciones</a:t>
            </a:r>
            <a:r>
              <a:rPr lang="es-ES_tradnl" sz="1500" b="1" dirty="0">
                <a:solidFill>
                  <a:srgbClr val="FF0000"/>
                </a:solidFill>
              </a:rPr>
              <a:t> </a:t>
            </a:r>
          </a:p>
          <a:p>
            <a:endParaRPr lang="en-US" sz="1350" dirty="0">
              <a:solidFill>
                <a:prstClr val="black"/>
              </a:solidFill>
            </a:endParaRPr>
          </a:p>
        </p:txBody>
      </p:sp>
    </p:spTree>
    <p:extLst>
      <p:ext uri="{BB962C8B-B14F-4D97-AF65-F5344CB8AC3E}">
        <p14:creationId xmlns:p14="http://schemas.microsoft.com/office/powerpoint/2010/main" val="14309090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67000" y="1182415"/>
            <a:ext cx="6858000" cy="4493173"/>
          </a:xfrm>
          <a:prstGeom prst="rect">
            <a:avLst/>
          </a:prstGeom>
        </p:spPr>
      </p:pic>
      <p:sp>
        <p:nvSpPr>
          <p:cNvPr id="6" name="TextBox 5"/>
          <p:cNvSpPr txBox="1"/>
          <p:nvPr/>
        </p:nvSpPr>
        <p:spPr>
          <a:xfrm>
            <a:off x="2948178" y="457201"/>
            <a:ext cx="6343650" cy="646331"/>
          </a:xfrm>
          <a:prstGeom prst="rect">
            <a:avLst/>
          </a:prstGeom>
          <a:noFill/>
        </p:spPr>
        <p:txBody>
          <a:bodyPr wrap="square" rtlCol="0">
            <a:spAutoFit/>
          </a:bodyPr>
          <a:lstStyle/>
          <a:p>
            <a:r>
              <a:rPr lang="es-ES_tradnl" b="1" dirty="0">
                <a:solidFill>
                  <a:srgbClr val="44546A">
                    <a:lumMod val="75000"/>
                  </a:srgbClr>
                </a:solidFill>
              </a:rPr>
              <a:t>Lugares donde el FMAM realiza actividades: cuencas fluviales, lagos, acuíferos, grandes ecosistemas marinos y mar abierto</a:t>
            </a:r>
          </a:p>
        </p:txBody>
      </p:sp>
    </p:spTree>
    <p:extLst>
      <p:ext uri="{BB962C8B-B14F-4D97-AF65-F5344CB8AC3E}">
        <p14:creationId xmlns:p14="http://schemas.microsoft.com/office/powerpoint/2010/main" val="35953713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6" name="Table 35"/>
          <p:cNvGraphicFramePr>
            <a:graphicFrameLocks noGrp="1"/>
          </p:cNvGraphicFramePr>
          <p:nvPr>
            <p:extLst/>
          </p:nvPr>
        </p:nvGraphicFramePr>
        <p:xfrm>
          <a:off x="3552825" y="1361862"/>
          <a:ext cx="5039406" cy="4295988"/>
        </p:xfrm>
        <a:graphic>
          <a:graphicData uri="http://schemas.openxmlformats.org/drawingml/2006/table">
            <a:tbl>
              <a:tblPr firstRow="1" bandRow="1">
                <a:tableStyleId>{5C22544A-7EE6-4342-B048-85BDC9FD1C3A}</a:tableStyleId>
              </a:tblPr>
              <a:tblGrid>
                <a:gridCol w="5039406"/>
              </a:tblGrid>
              <a:tr h="452802">
                <a:tc>
                  <a:txBody>
                    <a:bodyPr/>
                    <a:lstStyle/>
                    <a:p>
                      <a:endParaRPr lang="es-ES" dirty="0"/>
                    </a:p>
                  </a:txBody>
                  <a:tcPr marL="68580" marR="68580" marT="34290" marB="34290"/>
                </a:tc>
              </a:tr>
              <a:tr h="3843186">
                <a:tc>
                  <a:txBody>
                    <a:bodyPr/>
                    <a:lstStyle/>
                    <a:p>
                      <a:endParaRPr lang="es-ES" dirty="0"/>
                    </a:p>
                  </a:txBody>
                  <a:tcPr marL="68580" marR="68580" marT="34290" marB="34290">
                    <a:solidFill>
                      <a:schemeClr val="tx2">
                        <a:lumMod val="20000"/>
                        <a:lumOff val="80000"/>
                      </a:schemeClr>
                    </a:solidFill>
                  </a:tcPr>
                </a:tc>
              </a:tr>
            </a:tbl>
          </a:graphicData>
        </a:graphic>
      </p:graphicFrame>
      <p:grpSp>
        <p:nvGrpSpPr>
          <p:cNvPr id="37" name="Group 36"/>
          <p:cNvGrpSpPr/>
          <p:nvPr/>
        </p:nvGrpSpPr>
        <p:grpSpPr>
          <a:xfrm>
            <a:off x="3677331" y="1428752"/>
            <a:ext cx="4914900" cy="3915758"/>
            <a:chOff x="1600200" y="205051"/>
            <a:chExt cx="6104804" cy="5098420"/>
          </a:xfrm>
        </p:grpSpPr>
        <p:sp>
          <p:nvSpPr>
            <p:cNvPr id="39" name="Oval 38"/>
            <p:cNvSpPr/>
            <p:nvPr/>
          </p:nvSpPr>
          <p:spPr>
            <a:xfrm>
              <a:off x="1877412" y="205051"/>
              <a:ext cx="5827592" cy="646964"/>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1400" b="1" dirty="0">
                  <a:solidFill>
                    <a:schemeClr val="tx2"/>
                  </a:solidFill>
                </a:rPr>
                <a:t>Logro de beneficios para el medio ambiente mundial en el área focal del FMAM sobre aguas internacionales</a:t>
              </a:r>
            </a:p>
          </p:txBody>
        </p:sp>
        <p:sp>
          <p:nvSpPr>
            <p:cNvPr id="40" name="Flowchart: Magnetic Disk 39"/>
            <p:cNvSpPr/>
            <p:nvPr/>
          </p:nvSpPr>
          <p:spPr>
            <a:xfrm>
              <a:off x="1600200" y="3733800"/>
              <a:ext cx="2674655" cy="1569671"/>
            </a:xfrm>
            <a:prstGeom prst="flowChartMagneticDisk">
              <a:avLst/>
            </a:prstGeom>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b="1" dirty="0">
                <a:solidFill>
                  <a:srgbClr val="FFFFFF"/>
                </a:solidFill>
              </a:endParaRPr>
            </a:p>
            <a:p>
              <a:pPr algn="ctr"/>
              <a:endParaRPr lang="en-US" sz="1050" b="1" dirty="0">
                <a:solidFill>
                  <a:srgbClr val="FFFFFF"/>
                </a:solidFill>
              </a:endParaRPr>
            </a:p>
            <a:p>
              <a:pPr algn="ctr"/>
              <a:r>
                <a:rPr lang="es-ES_tradnl" sz="1050" b="1" dirty="0">
                  <a:solidFill>
                    <a:srgbClr val="FFFFFF"/>
                  </a:solidFill>
                </a:rPr>
                <a:t>Fortalecimiento de la capacidad fundacional/entornos propicios, política básica y marco de cooperación</a:t>
              </a:r>
            </a:p>
            <a:p>
              <a:pPr algn="ctr"/>
              <a:endParaRPr lang="en-US" sz="1200" b="1" dirty="0">
                <a:solidFill>
                  <a:srgbClr val="FFFFFF"/>
                </a:solidFill>
              </a:endParaRPr>
            </a:p>
            <a:p>
              <a:pPr algn="ctr"/>
              <a:endParaRPr lang="en-US" sz="1050" b="1" dirty="0">
                <a:solidFill>
                  <a:srgbClr val="FFFFFF"/>
                </a:solidFill>
              </a:endParaRPr>
            </a:p>
          </p:txBody>
        </p:sp>
        <p:sp>
          <p:nvSpPr>
            <p:cNvPr id="48" name="Flowchart: Magnetic Disk 47"/>
            <p:cNvSpPr/>
            <p:nvPr/>
          </p:nvSpPr>
          <p:spPr>
            <a:xfrm>
              <a:off x="2946874" y="2514600"/>
              <a:ext cx="2655962" cy="1510884"/>
            </a:xfrm>
            <a:prstGeom prst="flowChartMagneticDisk">
              <a:avLst/>
            </a:prstGeom>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1200" b="1" dirty="0">
                  <a:solidFill>
                    <a:srgbClr val="FFFFFF"/>
                  </a:solidFill>
                </a:rPr>
                <a:t>Fortalecimiento de los marcos jurídicos, institucionales y de políticas</a:t>
              </a:r>
            </a:p>
          </p:txBody>
        </p:sp>
        <p:sp>
          <p:nvSpPr>
            <p:cNvPr id="49" name="Flowchart: Magnetic Disk 48"/>
            <p:cNvSpPr/>
            <p:nvPr/>
          </p:nvSpPr>
          <p:spPr>
            <a:xfrm>
              <a:off x="4038600" y="1326907"/>
              <a:ext cx="2738215" cy="1309338"/>
            </a:xfrm>
            <a:prstGeom prst="flowChartMagneticDisk">
              <a:avLst/>
            </a:prstGeom>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1100" b="1" dirty="0">
                  <a:solidFill>
                    <a:srgbClr val="FFFFFF"/>
                  </a:solidFill>
                </a:rPr>
                <a:t>Plena aplicación de los programas de acción estratégicos (PAE</a:t>
              </a:r>
              <a:r>
                <a:rPr lang="en-US" sz="1100" b="1" dirty="0">
                  <a:solidFill>
                    <a:srgbClr val="FFFFFF"/>
                  </a:solidFill>
                </a:rPr>
                <a:t>)</a:t>
              </a:r>
            </a:p>
            <a:p>
              <a:pPr algn="ctr"/>
              <a:endParaRPr lang="en-US" sz="1100" b="1" dirty="0">
                <a:solidFill>
                  <a:srgbClr val="FFFFFF"/>
                </a:solidFill>
              </a:endParaRPr>
            </a:p>
          </p:txBody>
        </p:sp>
        <p:sp>
          <p:nvSpPr>
            <p:cNvPr id="38" name="Shape 37"/>
            <p:cNvSpPr/>
            <p:nvPr/>
          </p:nvSpPr>
          <p:spPr>
            <a:xfrm rot="20791679">
              <a:off x="1613765" y="1252099"/>
              <a:ext cx="3520699" cy="2166818"/>
            </a:xfrm>
            <a:prstGeom prst="swooshArrow">
              <a:avLst>
                <a:gd name="adj1" fmla="val 17356"/>
                <a:gd name="adj2" fmla="val 23384"/>
              </a:avLst>
            </a:prstGeom>
            <a:solidFill>
              <a:srgbClr val="FFC000"/>
            </a:solidFill>
            <a:ln w="12700">
              <a:solidFill>
                <a:schemeClr val="tx1"/>
              </a:solid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grpSp>
      <p:sp>
        <p:nvSpPr>
          <p:cNvPr id="10" name="Title 1"/>
          <p:cNvSpPr>
            <a:spLocks noGrp="1"/>
          </p:cNvSpPr>
          <p:nvPr>
            <p:ph type="title"/>
          </p:nvPr>
        </p:nvSpPr>
        <p:spPr>
          <a:xfrm rot="18026887">
            <a:off x="3748978" y="3382219"/>
            <a:ext cx="623426" cy="264848"/>
          </a:xfrm>
        </p:spPr>
        <p:txBody>
          <a:bodyPr>
            <a:noAutofit/>
          </a:bodyPr>
          <a:lstStyle/>
          <a:p>
            <a:r>
              <a:rPr lang="en-US" sz="1350" dirty="0">
                <a:solidFill>
                  <a:schemeClr val="tx1"/>
                </a:solidFill>
              </a:rPr>
              <a:t>ADT</a:t>
            </a:r>
          </a:p>
        </p:txBody>
      </p:sp>
      <p:sp>
        <p:nvSpPr>
          <p:cNvPr id="11" name="Title 1"/>
          <p:cNvSpPr txBox="1">
            <a:spLocks/>
          </p:cNvSpPr>
          <p:nvPr/>
        </p:nvSpPr>
        <p:spPr>
          <a:xfrm rot="18819174">
            <a:off x="4201772" y="2837325"/>
            <a:ext cx="623426" cy="264848"/>
          </a:xfrm>
          <a:prstGeom prst="rect">
            <a:avLst/>
          </a:prstGeom>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1350" dirty="0">
                <a:solidFill>
                  <a:prstClr val="black"/>
                </a:solidFill>
              </a:rPr>
              <a:t>PAE</a:t>
            </a:r>
          </a:p>
        </p:txBody>
      </p:sp>
      <p:sp>
        <p:nvSpPr>
          <p:cNvPr id="12" name="Title 1"/>
          <p:cNvSpPr txBox="1">
            <a:spLocks/>
          </p:cNvSpPr>
          <p:nvPr/>
        </p:nvSpPr>
        <p:spPr>
          <a:xfrm rot="20324902">
            <a:off x="5293244" y="2264038"/>
            <a:ext cx="1074839" cy="264848"/>
          </a:xfrm>
          <a:prstGeom prst="rect">
            <a:avLst/>
          </a:prstGeom>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sz="900" b="1" dirty="0">
              <a:solidFill>
                <a:schemeClr val="tx2"/>
              </a:solidFill>
            </a:endParaRPr>
          </a:p>
          <a:p>
            <a:r>
              <a:rPr lang="es-ES_tradnl" sz="900" b="1" dirty="0">
                <a:solidFill>
                  <a:schemeClr val="tx2"/>
                </a:solidFill>
              </a:rPr>
              <a:t>Cambio transformacional</a:t>
            </a:r>
          </a:p>
          <a:p>
            <a:endParaRPr lang="en-US" sz="900" b="1" dirty="0">
              <a:solidFill>
                <a:srgbClr val="1F497D"/>
              </a:solidFill>
            </a:endParaRPr>
          </a:p>
        </p:txBody>
      </p:sp>
      <p:sp>
        <p:nvSpPr>
          <p:cNvPr id="14" name="Title 2"/>
          <p:cNvSpPr txBox="1">
            <a:spLocks/>
          </p:cNvSpPr>
          <p:nvPr/>
        </p:nvSpPr>
        <p:spPr bwMode="auto">
          <a:xfrm>
            <a:off x="2895600" y="576498"/>
            <a:ext cx="6324600" cy="785365"/>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100000" b="100000"/>
            </a:path>
            <a:tileRect t="-100000" r="-100000"/>
          </a:gradFill>
          <a:ln w="9525">
            <a:noFill/>
            <a:miter lim="800000"/>
            <a:headEnd/>
            <a:tailEnd/>
          </a:ln>
        </p:spPr>
        <p:txBody>
          <a:bodyPr vert="horz" wrap="square" lIns="68580" tIns="34290" rIns="68580" bIns="34290" numCol="1" anchor="ctr" anchorCtr="0" compatLnSpc="1">
            <a:prstTxWarp prst="textNoShape">
              <a:avLst/>
            </a:prstTxWarp>
          </a:bodyPr>
          <a:lstStyle>
            <a:lvl1pPr algn="ctr" rtl="0" eaLnBrk="0" fontAlgn="base" hangingPunct="0">
              <a:spcBef>
                <a:spcPct val="0"/>
              </a:spcBef>
              <a:spcAft>
                <a:spcPct val="0"/>
              </a:spcAft>
              <a:defRPr sz="4000" kern="1200">
                <a:solidFill>
                  <a:srgbClr val="1F497D"/>
                </a:solidFill>
                <a:latin typeface="+mj-lt"/>
                <a:ea typeface="+mj-ea"/>
                <a:cs typeface="+mj-cs"/>
              </a:defRPr>
            </a:lvl1pPr>
            <a:lvl2pPr algn="ctr" rtl="0" eaLnBrk="0" fontAlgn="base" hangingPunct="0">
              <a:spcBef>
                <a:spcPct val="0"/>
              </a:spcBef>
              <a:spcAft>
                <a:spcPct val="0"/>
              </a:spcAft>
              <a:defRPr sz="4000">
                <a:solidFill>
                  <a:srgbClr val="1F497D"/>
                </a:solidFill>
                <a:latin typeface="Calibri" pitchFamily="34" charset="0"/>
              </a:defRPr>
            </a:lvl2pPr>
            <a:lvl3pPr algn="ctr" rtl="0" eaLnBrk="0" fontAlgn="base" hangingPunct="0">
              <a:spcBef>
                <a:spcPct val="0"/>
              </a:spcBef>
              <a:spcAft>
                <a:spcPct val="0"/>
              </a:spcAft>
              <a:defRPr sz="4000">
                <a:solidFill>
                  <a:srgbClr val="1F497D"/>
                </a:solidFill>
                <a:latin typeface="Calibri" pitchFamily="34" charset="0"/>
              </a:defRPr>
            </a:lvl3pPr>
            <a:lvl4pPr algn="ctr" rtl="0" eaLnBrk="0" fontAlgn="base" hangingPunct="0">
              <a:spcBef>
                <a:spcPct val="0"/>
              </a:spcBef>
              <a:spcAft>
                <a:spcPct val="0"/>
              </a:spcAft>
              <a:defRPr sz="4000">
                <a:solidFill>
                  <a:srgbClr val="1F497D"/>
                </a:solidFill>
                <a:latin typeface="Calibri" pitchFamily="34" charset="0"/>
              </a:defRPr>
            </a:lvl4pPr>
            <a:lvl5pPr algn="ctr" rtl="0" eaLnBrk="0" fontAlgn="base" hangingPunct="0">
              <a:spcBef>
                <a:spcPct val="0"/>
              </a:spcBef>
              <a:spcAft>
                <a:spcPct val="0"/>
              </a:spcAft>
              <a:defRPr sz="4000">
                <a:solidFill>
                  <a:srgbClr val="1F497D"/>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s-ES_tradnl" sz="1400" b="1" dirty="0"/>
              <a:t>El FMAM y las aguas internacionales: Inversiones  </a:t>
            </a:r>
            <a:br>
              <a:rPr lang="es-ES_tradnl" sz="1400" b="1" dirty="0"/>
            </a:br>
            <a:r>
              <a:rPr lang="es-ES_tradnl" sz="1400" b="1" dirty="0"/>
              <a:t>a través de una serie de intervenciones</a:t>
            </a:r>
          </a:p>
        </p:txBody>
      </p:sp>
    </p:spTree>
    <p:extLst>
      <p:ext uri="{BB962C8B-B14F-4D97-AF65-F5344CB8AC3E}">
        <p14:creationId xmlns:p14="http://schemas.microsoft.com/office/powerpoint/2010/main" val="14032432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1912545" y="152400"/>
            <a:ext cx="8229600" cy="457200"/>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100000" b="100000"/>
            </a:path>
            <a:tileRect t="-100000" r="-100000"/>
          </a:gradFill>
        </p:spPr>
        <p:txBody>
          <a:bodyPr>
            <a:normAutofit/>
          </a:bodyPr>
          <a:lstStyle/>
          <a:p>
            <a:pPr algn="ctr"/>
            <a:r>
              <a:rPr lang="es-ES_tradnl" sz="2000" b="1" dirty="0">
                <a:solidFill>
                  <a:srgbClr val="4D59A4"/>
                </a:solidFill>
                <a:latin typeface="Arial" pitchFamily="34" charset="0"/>
                <a:cs typeface="Arial" pitchFamily="34" charset="0"/>
              </a:rPr>
              <a:t>Estrategia del FMAM-6 relativa a las aguas internacionales</a:t>
            </a:r>
          </a:p>
        </p:txBody>
      </p:sp>
      <p:sp>
        <p:nvSpPr>
          <p:cNvPr id="4" name="Rounded Rectangle 8"/>
          <p:cNvSpPr/>
          <p:nvPr/>
        </p:nvSpPr>
        <p:spPr>
          <a:xfrm>
            <a:off x="1747000" y="1729617"/>
            <a:ext cx="2705100" cy="1214251"/>
          </a:xfrm>
          <a:prstGeom prst="roundRect">
            <a:avLst/>
          </a:prstGeom>
          <a:solidFill>
            <a:schemeClr val="tx2">
              <a:lumMod val="75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s-ES_tradnl" sz="1600" b="1" dirty="0">
                <a:solidFill>
                  <a:prstClr val="white"/>
                </a:solidFill>
              </a:rPr>
              <a:t>Objetivo 1: Fomentar la gestión sostenible de los sistemas hídricos transfronterizos</a:t>
            </a:r>
          </a:p>
        </p:txBody>
      </p:sp>
      <p:sp>
        <p:nvSpPr>
          <p:cNvPr id="5" name="Rounded Rectangle 9"/>
          <p:cNvSpPr/>
          <p:nvPr/>
        </p:nvSpPr>
        <p:spPr>
          <a:xfrm>
            <a:off x="4663979" y="1739287"/>
            <a:ext cx="2743200" cy="1214251"/>
          </a:xfrm>
          <a:prstGeom prst="roundRect">
            <a:avLst/>
          </a:prstGeom>
          <a:solidFill>
            <a:schemeClr val="tx2">
              <a:lumMod val="75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s-ES_tradnl" sz="1600" b="1" dirty="0">
                <a:solidFill>
                  <a:prstClr val="white"/>
                </a:solidFill>
              </a:rPr>
              <a:t>Objetivo 2: Equilibrar los distintos usos del agua en la gestión de las aguas superficiales y subterráneas transfronterizas</a:t>
            </a:r>
          </a:p>
        </p:txBody>
      </p:sp>
      <p:sp>
        <p:nvSpPr>
          <p:cNvPr id="6" name="Rounded Rectangle 10"/>
          <p:cNvSpPr/>
          <p:nvPr/>
        </p:nvSpPr>
        <p:spPr>
          <a:xfrm>
            <a:off x="7598012" y="1729615"/>
            <a:ext cx="2908960" cy="1214251"/>
          </a:xfrm>
          <a:prstGeom prst="roundRect">
            <a:avLst/>
          </a:prstGeom>
          <a:solidFill>
            <a:schemeClr val="tx2">
              <a:lumMod val="75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s-ES_tradnl" sz="1400" b="1" dirty="0">
                <a:solidFill>
                  <a:prstClr val="white"/>
                </a:solidFill>
              </a:rPr>
              <a:t>Objetivo 3:</a:t>
            </a:r>
            <a:r>
              <a:rPr lang="en-US" sz="1400" b="1" dirty="0">
                <a:solidFill>
                  <a:prstClr val="white"/>
                </a:solidFill>
              </a:rPr>
              <a:t> </a:t>
            </a:r>
            <a:r>
              <a:rPr lang="es-ES_tradnl" sz="1400" b="1" dirty="0">
                <a:solidFill>
                  <a:prstClr val="white"/>
                </a:solidFill>
              </a:rPr>
              <a:t>Restituir las pesquerías marinas, restablecer y proteger los hábitats costeros, y reducir la contaminación del litoral y de los grandes ecosistemas marinos</a:t>
            </a:r>
          </a:p>
        </p:txBody>
      </p:sp>
      <p:sp>
        <p:nvSpPr>
          <p:cNvPr id="7" name="Rounded Rectangle 12"/>
          <p:cNvSpPr/>
          <p:nvPr/>
        </p:nvSpPr>
        <p:spPr>
          <a:xfrm>
            <a:off x="1747000" y="3460420"/>
            <a:ext cx="2825000" cy="1187780"/>
          </a:xfrm>
          <a:prstGeom prst="roundRect">
            <a:avLst/>
          </a:prstGeom>
          <a:solidFill>
            <a:schemeClr val="accent1">
              <a:lumMod val="75000"/>
            </a:schemeClr>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400" b="1" dirty="0">
                <a:solidFill>
                  <a:prstClr val="white"/>
                </a:solidFill>
              </a:rPr>
              <a:t>1.</a:t>
            </a:r>
            <a:r>
              <a:rPr lang="en-US" sz="1400" dirty="0">
                <a:solidFill>
                  <a:prstClr val="white"/>
                </a:solidFill>
              </a:rPr>
              <a:t> </a:t>
            </a:r>
            <a:r>
              <a:rPr lang="es-ES_tradnl" sz="1400" dirty="0">
                <a:solidFill>
                  <a:prstClr val="white"/>
                </a:solidFill>
              </a:rPr>
              <a:t>Fomento de la cooperación para el uso sostenible de los sistemas hídricos transfronterizos, y del crecimiento económico</a:t>
            </a:r>
          </a:p>
        </p:txBody>
      </p:sp>
      <p:sp>
        <p:nvSpPr>
          <p:cNvPr id="8" name="Rounded Rectangle 14"/>
          <p:cNvSpPr/>
          <p:nvPr/>
        </p:nvSpPr>
        <p:spPr>
          <a:xfrm>
            <a:off x="1753828" y="4724401"/>
            <a:ext cx="2825000" cy="1066799"/>
          </a:xfrm>
          <a:prstGeom prst="roundRect">
            <a:avLst/>
          </a:prstGeom>
          <a:solidFill>
            <a:schemeClr val="accent1">
              <a:lumMod val="75000"/>
            </a:schemeClr>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400" b="1" dirty="0">
                <a:solidFill>
                  <a:prstClr val="white"/>
                </a:solidFill>
              </a:rPr>
              <a:t>2</a:t>
            </a:r>
            <a:r>
              <a:rPr lang="en-US" sz="1400" dirty="0">
                <a:solidFill>
                  <a:prstClr val="white"/>
                </a:solidFill>
              </a:rPr>
              <a:t> .</a:t>
            </a:r>
            <a:r>
              <a:rPr lang="es-ES" sz="1400" dirty="0">
                <a:solidFill>
                  <a:prstClr val="white"/>
                </a:solidFill>
              </a:rPr>
              <a:t> </a:t>
            </a:r>
            <a:r>
              <a:rPr lang="es-ES_tradnl" sz="1400" dirty="0">
                <a:solidFill>
                  <a:prstClr val="white"/>
                </a:solidFill>
              </a:rPr>
              <a:t>Aumento de la resiliencia y el flujo de los servicios ecosistémicos en el contexto del derretimiento de glaciares situados a gran altitud</a:t>
            </a:r>
          </a:p>
        </p:txBody>
      </p:sp>
      <p:sp>
        <p:nvSpPr>
          <p:cNvPr id="9" name="Rounded Rectangle 19"/>
          <p:cNvSpPr/>
          <p:nvPr/>
        </p:nvSpPr>
        <p:spPr>
          <a:xfrm>
            <a:off x="4716576" y="3460420"/>
            <a:ext cx="2690603" cy="1187780"/>
          </a:xfrm>
          <a:prstGeom prst="roundRect">
            <a:avLst/>
          </a:prstGeom>
          <a:solidFill>
            <a:schemeClr val="accent1">
              <a:lumMod val="75000"/>
            </a:schemeClr>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400" b="1" dirty="0">
                <a:solidFill>
                  <a:prstClr val="white"/>
                </a:solidFill>
              </a:rPr>
              <a:t>3.</a:t>
            </a:r>
            <a:r>
              <a:rPr lang="en-US" sz="1400" dirty="0">
                <a:solidFill>
                  <a:prstClr val="white"/>
                </a:solidFill>
              </a:rPr>
              <a:t> </a:t>
            </a:r>
            <a:r>
              <a:rPr lang="es-ES_tradnl" sz="1400" dirty="0">
                <a:solidFill>
                  <a:prstClr val="white"/>
                </a:solidFill>
              </a:rPr>
              <a:t>Promoción de la gestión conjunta de los recursos hídricos superficiales y subterráneos</a:t>
            </a:r>
          </a:p>
        </p:txBody>
      </p:sp>
      <p:sp>
        <p:nvSpPr>
          <p:cNvPr id="10" name="Rounded Rectangle 20"/>
          <p:cNvSpPr/>
          <p:nvPr/>
        </p:nvSpPr>
        <p:spPr>
          <a:xfrm>
            <a:off x="4744827" y="4735055"/>
            <a:ext cx="2680359" cy="1066799"/>
          </a:xfrm>
          <a:prstGeom prst="roundRect">
            <a:avLst/>
          </a:prstGeom>
          <a:solidFill>
            <a:schemeClr val="accent1">
              <a:lumMod val="75000"/>
            </a:schemeClr>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400" b="1" dirty="0">
                <a:solidFill>
                  <a:prstClr val="white"/>
                </a:solidFill>
              </a:rPr>
              <a:t>4. </a:t>
            </a:r>
            <a:r>
              <a:rPr lang="es-ES_tradnl" sz="1400" dirty="0">
                <a:solidFill>
                  <a:prstClr val="white"/>
                </a:solidFill>
              </a:rPr>
              <a:t>Nexos entre el agua, los alimentos, la energía y los ecosistemas</a:t>
            </a:r>
          </a:p>
        </p:txBody>
      </p:sp>
      <p:sp>
        <p:nvSpPr>
          <p:cNvPr id="11" name="Rounded Rectangle 23"/>
          <p:cNvSpPr/>
          <p:nvPr/>
        </p:nvSpPr>
        <p:spPr>
          <a:xfrm>
            <a:off x="7598013" y="3485116"/>
            <a:ext cx="2902103" cy="782084"/>
          </a:xfrm>
          <a:prstGeom prst="roundRect">
            <a:avLst/>
          </a:prstGeom>
          <a:solidFill>
            <a:schemeClr val="accent1">
              <a:lumMod val="75000"/>
            </a:schemeClr>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400" b="1" dirty="0">
                <a:solidFill>
                  <a:prstClr val="white"/>
                </a:solidFill>
              </a:rPr>
              <a:t>5.</a:t>
            </a:r>
            <a:r>
              <a:rPr lang="en-US" sz="1400" dirty="0">
                <a:solidFill>
                  <a:prstClr val="white"/>
                </a:solidFill>
              </a:rPr>
              <a:t> </a:t>
            </a:r>
            <a:r>
              <a:rPr lang="es-ES_tradnl" sz="1400" dirty="0">
                <a:solidFill>
                  <a:prstClr val="white"/>
                </a:solidFill>
              </a:rPr>
              <a:t>Reducción de la hipoxia en los océanos</a:t>
            </a:r>
          </a:p>
        </p:txBody>
      </p:sp>
      <p:sp>
        <p:nvSpPr>
          <p:cNvPr id="12" name="Rounded Rectangle 1"/>
          <p:cNvSpPr/>
          <p:nvPr/>
        </p:nvSpPr>
        <p:spPr>
          <a:xfrm>
            <a:off x="7619785" y="4336899"/>
            <a:ext cx="2880331" cy="772886"/>
          </a:xfrm>
          <a:prstGeom prst="roundRect">
            <a:avLst/>
          </a:prstGeom>
          <a:solidFill>
            <a:schemeClr val="accent1">
              <a:lumMod val="75000"/>
            </a:schemeClr>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400" b="1" dirty="0">
                <a:solidFill>
                  <a:prstClr val="white"/>
                </a:solidFill>
              </a:rPr>
              <a:t>6.</a:t>
            </a:r>
            <a:r>
              <a:rPr lang="en-US" sz="1400" dirty="0">
                <a:solidFill>
                  <a:prstClr val="white"/>
                </a:solidFill>
              </a:rPr>
              <a:t> </a:t>
            </a:r>
            <a:r>
              <a:rPr lang="es-ES_tradnl" sz="1400" dirty="0">
                <a:solidFill>
                  <a:prstClr val="white"/>
                </a:solidFill>
              </a:rPr>
              <a:t>Prevención de la pérdida y la degradación de hábitats costeros</a:t>
            </a:r>
          </a:p>
        </p:txBody>
      </p:sp>
      <p:sp>
        <p:nvSpPr>
          <p:cNvPr id="13" name="Rounded Rectangle 2"/>
          <p:cNvSpPr/>
          <p:nvPr/>
        </p:nvSpPr>
        <p:spPr>
          <a:xfrm>
            <a:off x="7608898" y="5180199"/>
            <a:ext cx="2898075" cy="621655"/>
          </a:xfrm>
          <a:prstGeom prst="roundRect">
            <a:avLst/>
          </a:prstGeom>
          <a:solidFill>
            <a:schemeClr val="accent1">
              <a:lumMod val="75000"/>
            </a:schemeClr>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400" b="1" dirty="0">
                <a:solidFill>
                  <a:prstClr val="white"/>
                </a:solidFill>
              </a:rPr>
              <a:t>7.</a:t>
            </a:r>
            <a:r>
              <a:rPr lang="en-US" sz="1400" dirty="0">
                <a:solidFill>
                  <a:prstClr val="white"/>
                </a:solidFill>
              </a:rPr>
              <a:t> </a:t>
            </a:r>
            <a:r>
              <a:rPr lang="es-ES_tradnl" sz="1400" dirty="0">
                <a:solidFill>
                  <a:prstClr val="white"/>
                </a:solidFill>
              </a:rPr>
              <a:t>Promoción de la pesca sostenible</a:t>
            </a:r>
          </a:p>
        </p:txBody>
      </p:sp>
      <p:sp>
        <p:nvSpPr>
          <p:cNvPr id="14" name="Rounded Rectangle 6"/>
          <p:cNvSpPr/>
          <p:nvPr/>
        </p:nvSpPr>
        <p:spPr>
          <a:xfrm>
            <a:off x="1912545" y="685800"/>
            <a:ext cx="8246068" cy="914400"/>
          </a:xfrm>
          <a:prstGeom prst="roundRect">
            <a:avLst/>
          </a:prstGeom>
          <a:solidFill>
            <a:schemeClr val="bg1"/>
          </a:solidFill>
          <a:ln w="3810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s-ES_tradnl" sz="1400" dirty="0">
                <a:solidFill>
                  <a:prstClr val="black"/>
                </a:solidFill>
              </a:rPr>
              <a:t>Meta</a:t>
            </a:r>
            <a:r>
              <a:rPr lang="en-US" sz="1400" dirty="0">
                <a:solidFill>
                  <a:prstClr val="black"/>
                </a:solidFill>
              </a:rPr>
              <a:t>: </a:t>
            </a:r>
            <a:r>
              <a:rPr lang="es-ES_tradnl" sz="1400" dirty="0">
                <a:solidFill>
                  <a:prstClr val="black"/>
                </a:solidFill>
              </a:rPr>
              <a:t>Promover la gestión colectiva de los sistemas hídricos transfronterizos </a:t>
            </a:r>
            <a:r>
              <a:rPr lang="es-ES_tradnl" sz="1400">
                <a:solidFill>
                  <a:prstClr val="black"/>
                </a:solidFill>
              </a:rPr>
              <a:t>y la aplicación de </a:t>
            </a:r>
            <a:r>
              <a:rPr lang="es-ES_tradnl" sz="1400" dirty="0">
                <a:solidFill>
                  <a:prstClr val="black"/>
                </a:solidFill>
              </a:rPr>
              <a:t>la gama completa de reformas normativas, jurídicas e institucionales, así como inversiones que contribuyan al uso sostenible y al mantenimiento de los servicios que prestan los ecosi</a:t>
            </a:r>
            <a:r>
              <a:rPr lang="es-ES" sz="1400" dirty="0">
                <a:solidFill>
                  <a:prstClr val="black"/>
                </a:solidFill>
              </a:rPr>
              <a:t>stemas.</a:t>
            </a:r>
            <a:endParaRPr lang="en-US" sz="1400" dirty="0">
              <a:solidFill>
                <a:prstClr val="black"/>
              </a:solidFill>
            </a:endParaRPr>
          </a:p>
        </p:txBody>
      </p:sp>
      <p:sp>
        <p:nvSpPr>
          <p:cNvPr id="15" name="Up Arrow 13"/>
          <p:cNvSpPr/>
          <p:nvPr/>
        </p:nvSpPr>
        <p:spPr>
          <a:xfrm>
            <a:off x="2598498" y="3081560"/>
            <a:ext cx="1002105" cy="292006"/>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16" name="Up Arrow 15"/>
          <p:cNvSpPr/>
          <p:nvPr/>
        </p:nvSpPr>
        <p:spPr>
          <a:xfrm>
            <a:off x="5552445" y="3097810"/>
            <a:ext cx="966266" cy="275757"/>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17" name="Up Arrow 26"/>
          <p:cNvSpPr/>
          <p:nvPr/>
        </p:nvSpPr>
        <p:spPr>
          <a:xfrm>
            <a:off x="8542807" y="3086552"/>
            <a:ext cx="958082" cy="287015"/>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Tree>
    <p:extLst>
      <p:ext uri="{BB962C8B-B14F-4D97-AF65-F5344CB8AC3E}">
        <p14:creationId xmlns:p14="http://schemas.microsoft.com/office/powerpoint/2010/main" val="18123377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extLst/>
          </p:nvPr>
        </p:nvGraphicFramePr>
        <p:xfrm>
          <a:off x="4343400" y="990600"/>
          <a:ext cx="3498850" cy="4525962"/>
        </p:xfrm>
        <a:graphic>
          <a:graphicData uri="http://schemas.openxmlformats.org/presentationml/2006/ole">
            <mc:AlternateContent xmlns:mc="http://schemas.openxmlformats.org/markup-compatibility/2006">
              <mc:Choice xmlns:v="urn:schemas-microsoft-com:vml" Requires="v">
                <p:oleObj spid="_x0000_s1031" r:id="rId3" imgW="5829233" imgH="7543775" progId="AcroExch.Document.7">
                  <p:embed/>
                </p:oleObj>
              </mc:Choice>
              <mc:Fallback>
                <p:oleObj r:id="rId3" imgW="5829233" imgH="7543775" progId="AcroExch.Document.7">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43400" y="990600"/>
                        <a:ext cx="3498850"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20979874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151458" y="228600"/>
            <a:ext cx="7889084" cy="923330"/>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s-ES_tradnl" sz="5400" b="1" dirty="0">
                <a:ln/>
                <a:effectLst>
                  <a:outerShdw blurRad="38100" dist="38100" dir="2700000" algn="tl">
                    <a:srgbClr val="000000">
                      <a:alpha val="43137"/>
                    </a:srgbClr>
                  </a:outerShdw>
                </a:effectLst>
              </a:rPr>
              <a:t>Programación del FMAM-6</a:t>
            </a:r>
          </a:p>
        </p:txBody>
      </p:sp>
      <p:sp>
        <p:nvSpPr>
          <p:cNvPr id="5" name="Rectangle 4"/>
          <p:cNvSpPr/>
          <p:nvPr/>
        </p:nvSpPr>
        <p:spPr>
          <a:xfrm>
            <a:off x="7860666" y="2824048"/>
            <a:ext cx="914400" cy="25413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6" name="Rectangle 5"/>
          <p:cNvSpPr/>
          <p:nvPr/>
        </p:nvSpPr>
        <p:spPr>
          <a:xfrm>
            <a:off x="6950787" y="2824048"/>
            <a:ext cx="914400" cy="25413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7" name="Rectangle 6"/>
          <p:cNvSpPr/>
          <p:nvPr/>
        </p:nvSpPr>
        <p:spPr>
          <a:xfrm>
            <a:off x="6026159" y="2824048"/>
            <a:ext cx="914400" cy="25540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8" name="Rectangle 7"/>
          <p:cNvSpPr/>
          <p:nvPr/>
        </p:nvSpPr>
        <p:spPr>
          <a:xfrm>
            <a:off x="5134734" y="2811376"/>
            <a:ext cx="914400" cy="25540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9" name="Trapezoid 8"/>
          <p:cNvSpPr/>
          <p:nvPr/>
        </p:nvSpPr>
        <p:spPr>
          <a:xfrm>
            <a:off x="3293188" y="1619813"/>
            <a:ext cx="5501897" cy="1187237"/>
          </a:xfrm>
          <a:prstGeom prst="trapezoi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0" name="Rectangle 9"/>
          <p:cNvSpPr/>
          <p:nvPr/>
        </p:nvSpPr>
        <p:spPr>
          <a:xfrm>
            <a:off x="4207587" y="2824048"/>
            <a:ext cx="914400" cy="25540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1" name="Rectangle 10"/>
          <p:cNvSpPr/>
          <p:nvPr/>
        </p:nvSpPr>
        <p:spPr>
          <a:xfrm>
            <a:off x="3273169" y="2796978"/>
            <a:ext cx="914400" cy="25811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2" name="TextBox 11"/>
          <p:cNvSpPr txBox="1"/>
          <p:nvPr/>
        </p:nvSpPr>
        <p:spPr>
          <a:xfrm>
            <a:off x="3495824" y="3540071"/>
            <a:ext cx="461665" cy="1390637"/>
          </a:xfrm>
          <a:prstGeom prst="rect">
            <a:avLst/>
          </a:prstGeom>
          <a:noFill/>
        </p:spPr>
        <p:txBody>
          <a:bodyPr vert="vert270" wrap="none" rtlCol="0">
            <a:spAutoFit/>
          </a:bodyPr>
          <a:lstStyle/>
          <a:p>
            <a:r>
              <a:rPr lang="es-ES_tradnl" b="1" dirty="0">
                <a:solidFill>
                  <a:prstClr val="white"/>
                </a:solidFill>
              </a:rPr>
              <a:t>Biodiversidad</a:t>
            </a:r>
          </a:p>
        </p:txBody>
      </p:sp>
      <p:sp>
        <p:nvSpPr>
          <p:cNvPr id="13" name="TextBox 12"/>
          <p:cNvSpPr txBox="1"/>
          <p:nvPr/>
        </p:nvSpPr>
        <p:spPr>
          <a:xfrm>
            <a:off x="4308202" y="3564181"/>
            <a:ext cx="738664" cy="1342419"/>
          </a:xfrm>
          <a:prstGeom prst="rect">
            <a:avLst/>
          </a:prstGeom>
          <a:noFill/>
        </p:spPr>
        <p:txBody>
          <a:bodyPr vert="vert270" wrap="none" rtlCol="0">
            <a:spAutoFit/>
          </a:bodyPr>
          <a:lstStyle/>
          <a:p>
            <a:pPr algn="ctr"/>
            <a:r>
              <a:rPr lang="es-ES_tradnl" b="1" dirty="0">
                <a:solidFill>
                  <a:prstClr val="white"/>
                </a:solidFill>
              </a:rPr>
              <a:t>Degradación </a:t>
            </a:r>
            <a:br>
              <a:rPr lang="es-ES_tradnl" b="1" dirty="0">
                <a:solidFill>
                  <a:prstClr val="white"/>
                </a:solidFill>
              </a:rPr>
            </a:br>
            <a:r>
              <a:rPr lang="es-ES_tradnl" b="1" dirty="0">
                <a:solidFill>
                  <a:prstClr val="white"/>
                </a:solidFill>
              </a:rPr>
              <a:t>de la Tierra</a:t>
            </a:r>
          </a:p>
        </p:txBody>
      </p:sp>
      <p:sp>
        <p:nvSpPr>
          <p:cNvPr id="14" name="TextBox 13"/>
          <p:cNvSpPr txBox="1"/>
          <p:nvPr/>
        </p:nvSpPr>
        <p:spPr>
          <a:xfrm>
            <a:off x="7227419" y="3201189"/>
            <a:ext cx="461665" cy="1759392"/>
          </a:xfrm>
          <a:prstGeom prst="rect">
            <a:avLst/>
          </a:prstGeom>
          <a:noFill/>
        </p:spPr>
        <p:txBody>
          <a:bodyPr vert="vert270" wrap="none" rtlCol="0">
            <a:spAutoFit/>
          </a:bodyPr>
          <a:lstStyle/>
          <a:p>
            <a:r>
              <a:rPr lang="es-ES_tradnl" b="1" dirty="0">
                <a:solidFill>
                  <a:prstClr val="white"/>
                </a:solidFill>
              </a:rPr>
              <a:t>Cambio Climático</a:t>
            </a:r>
          </a:p>
        </p:txBody>
      </p:sp>
      <p:sp>
        <p:nvSpPr>
          <p:cNvPr id="15" name="TextBox 14"/>
          <p:cNvSpPr txBox="1"/>
          <p:nvPr/>
        </p:nvSpPr>
        <p:spPr>
          <a:xfrm>
            <a:off x="7948534" y="3066543"/>
            <a:ext cx="738664" cy="2101344"/>
          </a:xfrm>
          <a:prstGeom prst="rect">
            <a:avLst/>
          </a:prstGeom>
          <a:noFill/>
        </p:spPr>
        <p:txBody>
          <a:bodyPr vert="vert270" wrap="none" rtlCol="0">
            <a:spAutoFit/>
          </a:bodyPr>
          <a:lstStyle/>
          <a:p>
            <a:pPr algn="ctr"/>
            <a:r>
              <a:rPr lang="es-ES_tradnl" b="1" dirty="0">
                <a:solidFill>
                  <a:prstClr val="white"/>
                </a:solidFill>
              </a:rPr>
              <a:t>Productos  </a:t>
            </a:r>
            <a:br>
              <a:rPr lang="es-ES_tradnl" b="1" dirty="0">
                <a:solidFill>
                  <a:prstClr val="white"/>
                </a:solidFill>
              </a:rPr>
            </a:br>
            <a:r>
              <a:rPr lang="es-ES_tradnl" b="1" dirty="0">
                <a:solidFill>
                  <a:prstClr val="white"/>
                </a:solidFill>
              </a:rPr>
              <a:t>Químicos y Desechos</a:t>
            </a:r>
          </a:p>
        </p:txBody>
      </p:sp>
      <p:sp>
        <p:nvSpPr>
          <p:cNvPr id="16" name="TextBox 15"/>
          <p:cNvSpPr txBox="1"/>
          <p:nvPr/>
        </p:nvSpPr>
        <p:spPr>
          <a:xfrm>
            <a:off x="5205805" y="3454309"/>
            <a:ext cx="738664" cy="1562158"/>
          </a:xfrm>
          <a:prstGeom prst="rect">
            <a:avLst/>
          </a:prstGeom>
          <a:noFill/>
        </p:spPr>
        <p:txBody>
          <a:bodyPr vert="vert270" wrap="none" rtlCol="0">
            <a:spAutoFit/>
          </a:bodyPr>
          <a:lstStyle/>
          <a:p>
            <a:pPr algn="ctr"/>
            <a:r>
              <a:rPr lang="es-ES_tradnl" b="1" dirty="0">
                <a:solidFill>
                  <a:prstClr val="white"/>
                </a:solidFill>
              </a:rPr>
              <a:t>Aguas </a:t>
            </a:r>
            <a:br>
              <a:rPr lang="es-ES_tradnl" b="1" dirty="0">
                <a:solidFill>
                  <a:prstClr val="white"/>
                </a:solidFill>
              </a:rPr>
            </a:br>
            <a:r>
              <a:rPr lang="es-ES_tradnl" b="1" dirty="0">
                <a:solidFill>
                  <a:prstClr val="white"/>
                </a:solidFill>
              </a:rPr>
              <a:t>Internacionales</a:t>
            </a:r>
          </a:p>
        </p:txBody>
      </p:sp>
      <p:sp>
        <p:nvSpPr>
          <p:cNvPr id="17" name="TextBox 16"/>
          <p:cNvSpPr txBox="1"/>
          <p:nvPr/>
        </p:nvSpPr>
        <p:spPr>
          <a:xfrm>
            <a:off x="6056063" y="3606980"/>
            <a:ext cx="1169551" cy="1020471"/>
          </a:xfrm>
          <a:prstGeom prst="rect">
            <a:avLst/>
          </a:prstGeom>
          <a:noFill/>
        </p:spPr>
        <p:txBody>
          <a:bodyPr vert="vert270" wrap="none" rtlCol="0">
            <a:spAutoFit/>
          </a:bodyPr>
          <a:lstStyle/>
          <a:p>
            <a:pPr algn="ctr"/>
            <a:r>
              <a:rPr lang="es-ES_tradnl" sz="1600" b="1" dirty="0">
                <a:solidFill>
                  <a:prstClr val="white"/>
                </a:solidFill>
              </a:rPr>
              <a:t>Gestión</a:t>
            </a:r>
            <a:br>
              <a:rPr lang="es-ES_tradnl" sz="1600" b="1" dirty="0">
                <a:solidFill>
                  <a:prstClr val="white"/>
                </a:solidFill>
              </a:rPr>
            </a:br>
            <a:r>
              <a:rPr lang="es-ES_tradnl" sz="1600" b="1" dirty="0">
                <a:solidFill>
                  <a:prstClr val="white"/>
                </a:solidFill>
              </a:rPr>
              <a:t>Forestal </a:t>
            </a:r>
            <a:br>
              <a:rPr lang="es-ES_tradnl" sz="1600" b="1" dirty="0">
                <a:solidFill>
                  <a:prstClr val="white"/>
                </a:solidFill>
              </a:rPr>
            </a:br>
            <a:r>
              <a:rPr lang="es-ES_tradnl" sz="1600" b="1" dirty="0">
                <a:solidFill>
                  <a:prstClr val="white"/>
                </a:solidFill>
              </a:rPr>
              <a:t>Sostenible </a:t>
            </a:r>
            <a:br>
              <a:rPr lang="es-ES_tradnl" sz="1600" b="1" dirty="0">
                <a:solidFill>
                  <a:prstClr val="white"/>
                </a:solidFill>
              </a:rPr>
            </a:br>
            <a:endParaRPr lang="es-ES_tradnl" sz="1600" b="1" dirty="0">
              <a:solidFill>
                <a:prstClr val="white"/>
              </a:solidFill>
            </a:endParaRPr>
          </a:p>
        </p:txBody>
      </p:sp>
      <p:sp>
        <p:nvSpPr>
          <p:cNvPr id="18" name="TextBox 17"/>
          <p:cNvSpPr txBox="1"/>
          <p:nvPr/>
        </p:nvSpPr>
        <p:spPr>
          <a:xfrm>
            <a:off x="7325664" y="1644317"/>
            <a:ext cx="1132041" cy="584775"/>
          </a:xfrm>
          <a:prstGeom prst="rect">
            <a:avLst/>
          </a:prstGeom>
          <a:noFill/>
        </p:spPr>
        <p:txBody>
          <a:bodyPr wrap="none" rtlCol="0">
            <a:spAutoFit/>
          </a:bodyPr>
          <a:lstStyle/>
          <a:p>
            <a:pPr algn="ctr"/>
            <a:r>
              <a:rPr lang="es-ES_tradnl" sz="1600" b="1" dirty="0">
                <a:solidFill>
                  <a:srgbClr val="FFFFCC"/>
                </a:solidFill>
              </a:rPr>
              <a:t>Ciudades </a:t>
            </a:r>
          </a:p>
          <a:p>
            <a:pPr algn="ctr"/>
            <a:r>
              <a:rPr lang="es-ES_tradnl" sz="1600" b="1" dirty="0">
                <a:solidFill>
                  <a:srgbClr val="FFFFCC"/>
                </a:solidFill>
              </a:rPr>
              <a:t>sostenibles</a:t>
            </a:r>
          </a:p>
        </p:txBody>
      </p:sp>
      <p:sp>
        <p:nvSpPr>
          <p:cNvPr id="19" name="TextBox 18"/>
          <p:cNvSpPr txBox="1"/>
          <p:nvPr/>
        </p:nvSpPr>
        <p:spPr>
          <a:xfrm>
            <a:off x="5502264" y="1641217"/>
            <a:ext cx="1156983" cy="584775"/>
          </a:xfrm>
          <a:prstGeom prst="rect">
            <a:avLst/>
          </a:prstGeom>
          <a:noFill/>
        </p:spPr>
        <p:txBody>
          <a:bodyPr wrap="none" rtlCol="0">
            <a:spAutoFit/>
          </a:bodyPr>
          <a:lstStyle/>
          <a:p>
            <a:pPr algn="ctr"/>
            <a:r>
              <a:rPr lang="es-ES_tradnl" sz="1600" b="1" dirty="0">
                <a:solidFill>
                  <a:srgbClr val="FFFFCC"/>
                </a:solidFill>
              </a:rPr>
              <a:t>Seguridad </a:t>
            </a:r>
          </a:p>
          <a:p>
            <a:pPr algn="ctr"/>
            <a:r>
              <a:rPr lang="es-ES_tradnl" sz="1600" b="1" dirty="0">
                <a:solidFill>
                  <a:srgbClr val="FFFFCC"/>
                </a:solidFill>
              </a:rPr>
              <a:t>alimentaria</a:t>
            </a:r>
          </a:p>
        </p:txBody>
      </p:sp>
      <p:sp>
        <p:nvSpPr>
          <p:cNvPr id="20" name="TextBox 19"/>
          <p:cNvSpPr txBox="1"/>
          <p:nvPr/>
        </p:nvSpPr>
        <p:spPr>
          <a:xfrm>
            <a:off x="3840116" y="1780450"/>
            <a:ext cx="898003" cy="338554"/>
          </a:xfrm>
          <a:prstGeom prst="rect">
            <a:avLst/>
          </a:prstGeom>
          <a:noFill/>
        </p:spPr>
        <p:txBody>
          <a:bodyPr wrap="none" rtlCol="0">
            <a:spAutoFit/>
          </a:bodyPr>
          <a:lstStyle/>
          <a:p>
            <a:r>
              <a:rPr lang="es-ES_tradnl" sz="1600" b="1" dirty="0">
                <a:solidFill>
                  <a:srgbClr val="FFFFCC"/>
                </a:solidFill>
              </a:rPr>
              <a:t>Bosques</a:t>
            </a:r>
          </a:p>
        </p:txBody>
      </p:sp>
      <p:sp>
        <p:nvSpPr>
          <p:cNvPr id="21" name="Right Brace 20"/>
          <p:cNvSpPr/>
          <p:nvPr/>
        </p:nvSpPr>
        <p:spPr>
          <a:xfrm>
            <a:off x="8779407" y="2973907"/>
            <a:ext cx="152401" cy="2261665"/>
          </a:xfrm>
          <a:prstGeom prst="rightBrace">
            <a:avLst/>
          </a:prstGeom>
          <a:ln w="952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prstClr val="black"/>
              </a:solidFill>
            </a:endParaRPr>
          </a:p>
        </p:txBody>
      </p:sp>
      <p:sp>
        <p:nvSpPr>
          <p:cNvPr id="23" name="Left Brace 22"/>
          <p:cNvSpPr/>
          <p:nvPr/>
        </p:nvSpPr>
        <p:spPr>
          <a:xfrm>
            <a:off x="3220383" y="1587516"/>
            <a:ext cx="190500" cy="582858"/>
          </a:xfrm>
          <a:prstGeom prst="leftBrace">
            <a:avLst/>
          </a:prstGeom>
          <a:ln w="63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prstClr val="black"/>
              </a:solidFill>
            </a:endParaRPr>
          </a:p>
        </p:txBody>
      </p:sp>
      <p:sp>
        <p:nvSpPr>
          <p:cNvPr id="24" name="Rectangle 23"/>
          <p:cNvSpPr/>
          <p:nvPr/>
        </p:nvSpPr>
        <p:spPr>
          <a:xfrm>
            <a:off x="3327214" y="2361638"/>
            <a:ext cx="1808508" cy="307777"/>
          </a:xfrm>
          <a:prstGeom prst="rect">
            <a:avLst/>
          </a:prstGeom>
        </p:spPr>
        <p:txBody>
          <a:bodyPr wrap="none">
            <a:spAutoFit/>
          </a:bodyPr>
          <a:lstStyle/>
          <a:p>
            <a:pPr marL="285750" indent="-285750" algn="ctr">
              <a:buFont typeface="Wingdings" pitchFamily="2" charset="2"/>
              <a:buChar char="v"/>
            </a:pPr>
            <a:r>
              <a:rPr lang="es-ES_tradnl" sz="1400" b="1" dirty="0">
                <a:solidFill>
                  <a:prstClr val="white"/>
                </a:solidFill>
              </a:rPr>
              <a:t>Productos básicos</a:t>
            </a:r>
          </a:p>
        </p:txBody>
      </p:sp>
      <p:sp>
        <p:nvSpPr>
          <p:cNvPr id="25" name="TextBox 24"/>
          <p:cNvSpPr txBox="1"/>
          <p:nvPr/>
        </p:nvSpPr>
        <p:spPr>
          <a:xfrm>
            <a:off x="4646016" y="2283829"/>
            <a:ext cx="2365456" cy="523220"/>
          </a:xfrm>
          <a:prstGeom prst="rect">
            <a:avLst/>
          </a:prstGeom>
          <a:noFill/>
        </p:spPr>
        <p:txBody>
          <a:bodyPr wrap="none" rtlCol="0">
            <a:spAutoFit/>
          </a:bodyPr>
          <a:lstStyle/>
          <a:p>
            <a:pPr marL="742950" lvl="1" indent="-285750" algn="ctr">
              <a:buFont typeface="Wingdings" pitchFamily="2" charset="2"/>
              <a:buChar char="v"/>
            </a:pPr>
            <a:r>
              <a:rPr lang="es-ES_tradnl" sz="1400" b="1" dirty="0">
                <a:solidFill>
                  <a:prstClr val="white"/>
                </a:solidFill>
              </a:rPr>
              <a:t>Alianza para África </a:t>
            </a:r>
            <a:br>
              <a:rPr lang="es-ES_tradnl" sz="1400" b="1" dirty="0">
                <a:solidFill>
                  <a:prstClr val="white"/>
                </a:solidFill>
              </a:rPr>
            </a:br>
            <a:r>
              <a:rPr lang="es-ES_tradnl" sz="1400" b="1" dirty="0">
                <a:solidFill>
                  <a:prstClr val="white"/>
                </a:solidFill>
              </a:rPr>
              <a:t>al sur del Sahara</a:t>
            </a:r>
            <a:endParaRPr lang="es-ES_tradnl" sz="1400" dirty="0">
              <a:solidFill>
                <a:prstClr val="black"/>
              </a:solidFill>
            </a:endParaRPr>
          </a:p>
        </p:txBody>
      </p:sp>
      <p:sp>
        <p:nvSpPr>
          <p:cNvPr id="26" name="Rectangle 25"/>
          <p:cNvSpPr/>
          <p:nvPr/>
        </p:nvSpPr>
        <p:spPr>
          <a:xfrm>
            <a:off x="7331788" y="2327140"/>
            <a:ext cx="1151277" cy="307777"/>
          </a:xfrm>
          <a:prstGeom prst="rect">
            <a:avLst/>
          </a:prstGeom>
        </p:spPr>
        <p:txBody>
          <a:bodyPr wrap="none">
            <a:spAutoFit/>
          </a:bodyPr>
          <a:lstStyle/>
          <a:p>
            <a:pPr marL="285750" indent="-285750">
              <a:buFont typeface="Wingdings" pitchFamily="2" charset="2"/>
              <a:buChar char="v"/>
            </a:pPr>
            <a:r>
              <a:rPr lang="es-ES_tradnl" sz="1400" b="1" dirty="0">
                <a:solidFill>
                  <a:prstClr val="white"/>
                </a:solidFill>
              </a:rPr>
              <a:t>Ciudades</a:t>
            </a:r>
            <a:endParaRPr lang="es-ES_tradnl" sz="1400" dirty="0">
              <a:solidFill>
                <a:prstClr val="black"/>
              </a:solidFill>
            </a:endParaRPr>
          </a:p>
        </p:txBody>
      </p:sp>
    </p:spTree>
    <p:extLst>
      <p:ext uri="{BB962C8B-B14F-4D97-AF65-F5344CB8AC3E}">
        <p14:creationId xmlns:p14="http://schemas.microsoft.com/office/powerpoint/2010/main" val="24363994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274638"/>
            <a:ext cx="8915400" cy="1143000"/>
          </a:xfrm>
        </p:spPr>
        <p:txBody>
          <a:bodyPr>
            <a:normAutofit/>
          </a:bodyPr>
          <a:lstStyle/>
          <a:p>
            <a:r>
              <a:rPr lang="es-ES" sz="2800" dirty="0">
                <a:solidFill>
                  <a:schemeClr val="tx1"/>
                </a:solidFill>
              </a:rPr>
              <a:t>Plan Estratégico para la Diversidad Biológica </a:t>
            </a:r>
            <a:r>
              <a:rPr lang="es-ES" sz="2800" dirty="0" smtClean="0">
                <a:solidFill>
                  <a:schemeClr val="tx1"/>
                </a:solidFill>
              </a:rPr>
              <a:t>2011-2020 del Convenio sobre la Diversidad Biológica</a:t>
            </a:r>
            <a:endParaRPr lang="en-US" sz="2800" dirty="0">
              <a:solidFill>
                <a:schemeClr val="tx1"/>
              </a:solidFill>
            </a:endParaRPr>
          </a:p>
        </p:txBody>
      </p:sp>
      <p:pic>
        <p:nvPicPr>
          <p:cNvPr id="2560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7400" y="1639724"/>
            <a:ext cx="8153400" cy="40752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230544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a:spLocks noChangeArrowheads="1"/>
          </p:cNvSpPr>
          <p:nvPr/>
        </p:nvSpPr>
        <p:spPr bwMode="auto">
          <a:xfrm>
            <a:off x="1036947" y="0"/>
            <a:ext cx="9631053" cy="647700"/>
          </a:xfrm>
          <a:prstGeom prst="rect">
            <a:avLst/>
          </a:prstGeom>
          <a:solidFill>
            <a:schemeClr val="accent3"/>
          </a:solidFill>
          <a:ln>
            <a:noFill/>
          </a:ln>
        </p:spPr>
        <p:txBody>
          <a:bodyPr wrap="none" anchor="ctr"/>
          <a:lstStyle>
            <a:lvl1pPr marL="342900" indent="-342900"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966788"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lvl="3" algn="ctr" eaLnBrk="1" hangingPunct="1"/>
            <a:r>
              <a:rPr lang="es-ES_tradnl" altLang="en-US" sz="2800" b="1" dirty="0" smtClean="0">
                <a:solidFill>
                  <a:prstClr val="white"/>
                </a:solidFill>
                <a:latin typeface="Arial" panose="020B0604020202020204" pitchFamily="34" charset="0"/>
                <a:ea typeface="ＭＳ Ｐゴシック" panose="020B0600070205080204" pitchFamily="34" charset="-128"/>
              </a:rPr>
              <a:t>20 Metas de Aichi para la Diversidad Biológica</a:t>
            </a:r>
            <a:endParaRPr lang="es-ES_tradnl" altLang="en-US" sz="2800" b="1" dirty="0">
              <a:solidFill>
                <a:prstClr val="white"/>
              </a:solidFill>
              <a:latin typeface="Arial" panose="020B0604020202020204" pitchFamily="34" charset="0"/>
              <a:ea typeface="ＭＳ Ｐゴシック" panose="020B0600070205080204" pitchFamily="34" charset="-128"/>
            </a:endParaRPr>
          </a:p>
        </p:txBody>
      </p:sp>
      <p:sp>
        <p:nvSpPr>
          <p:cNvPr id="33795" name="Text Placeholder 11"/>
          <p:cNvSpPr>
            <a:spLocks noGrp="1"/>
          </p:cNvSpPr>
          <p:nvPr>
            <p:ph type="body" sz="half" idx="1"/>
          </p:nvPr>
        </p:nvSpPr>
        <p:spPr>
          <a:xfrm>
            <a:off x="1036948" y="647700"/>
            <a:ext cx="4538352" cy="6057900"/>
          </a:xfrm>
        </p:spPr>
        <p:txBody>
          <a:bodyPr rtlCol="0">
            <a:normAutofit fontScale="85000" lnSpcReduction="20000"/>
          </a:bodyPr>
          <a:lstStyle/>
          <a:p>
            <a:pPr eaLnBrk="1" fontAlgn="auto" hangingPunct="1">
              <a:spcAft>
                <a:spcPts val="0"/>
              </a:spcAft>
              <a:buNone/>
              <a:defRPr/>
            </a:pPr>
            <a:r>
              <a:rPr lang="es-ES_tradnl" altLang="en-US" sz="1000" b="1" noProof="0" dirty="0" smtClean="0">
                <a:ea typeface="ＭＳ Ｐゴシック" pitchFamily="34" charset="-128"/>
              </a:rPr>
              <a:t>Objetivo estratégico A. Abordar las causas subyacentes de la pérdida de diversidad biológica</a:t>
            </a:r>
          </a:p>
          <a:p>
            <a:pPr eaLnBrk="1" fontAlgn="auto" hangingPunct="1">
              <a:spcAft>
                <a:spcPts val="0"/>
              </a:spcAft>
              <a:buNone/>
              <a:defRPr/>
            </a:pPr>
            <a:r>
              <a:rPr lang="es-ES_tradnl" altLang="en-US" sz="1000" noProof="0" dirty="0" smtClean="0">
                <a:ea typeface="ＭＳ Ｐゴシック" pitchFamily="34" charset="-128"/>
              </a:rPr>
              <a:t>Meta 1: Para 2020, a más tardar, las personas tendrán conciencia del valor de la diversidad biológica y de los pasos que pueden seguir para su conservación y utilización sostenible.</a:t>
            </a:r>
          </a:p>
          <a:p>
            <a:pPr eaLnBrk="1" fontAlgn="auto" hangingPunct="1">
              <a:spcAft>
                <a:spcPts val="0"/>
              </a:spcAft>
              <a:buNone/>
              <a:defRPr/>
            </a:pPr>
            <a:r>
              <a:rPr lang="es-ES_tradnl" altLang="en-US" sz="1000" noProof="0" dirty="0" smtClean="0">
                <a:ea typeface="ＭＳ Ｐゴシック" pitchFamily="34" charset="-128"/>
              </a:rPr>
              <a:t>Meta 2: Para 2020, a más tardar, los valores de la diversidad biológica habrán sido integrados en las estrategias y los procesos de planificación de desarrollo y de reducción de la pobreza nacionales y locales y se estarán integrando en los sistemas nacionales de contabilidad, según proceda, y de presentación de informes.</a:t>
            </a:r>
          </a:p>
          <a:p>
            <a:pPr eaLnBrk="1" fontAlgn="auto" hangingPunct="1">
              <a:spcAft>
                <a:spcPts val="0"/>
              </a:spcAft>
              <a:buNone/>
              <a:defRPr/>
            </a:pPr>
            <a:r>
              <a:rPr lang="es-ES_tradnl" altLang="en-US" sz="1000" noProof="0" dirty="0" smtClean="0">
                <a:ea typeface="ＭＳ Ｐゴシック" pitchFamily="34" charset="-128"/>
              </a:rPr>
              <a:t>Meta 3: Para 2020, a más tardar, se habrán eliminado, eliminado gradualmente o reformado los incentivos, incluidos los subsidios, perjudiciales para la diversidad biológica, a fin de reducir al mínimo o evitar los impactos negativos, y se habrán desarrollado y aplicado incentivos positivos para la conservación y utilización sostenible de la diversidad biológica de conformidad con el Convenio y otras obligaciones internacionales pertinentes y en armonía con ellos, tomando en cuenta las condiciones socioeconómicas nacionales.</a:t>
            </a:r>
          </a:p>
          <a:p>
            <a:pPr eaLnBrk="1" fontAlgn="auto" hangingPunct="1">
              <a:spcAft>
                <a:spcPts val="0"/>
              </a:spcAft>
              <a:buNone/>
              <a:defRPr/>
            </a:pPr>
            <a:r>
              <a:rPr lang="es-ES_tradnl" altLang="en-US" sz="1000" noProof="0" dirty="0" smtClean="0">
                <a:ea typeface="ＭＳ Ｐゴシック" pitchFamily="34" charset="-128"/>
              </a:rPr>
              <a:t>Meta 4: Para 2020, a más tardar, los gobiernos, empresas e interesados directos de todos los niveles habrán adoptado medidas o habrán puesto en marcha planes para lograr la sostenibilidad en la producción y el consumo y habrán mantenido los impactos del uso de los recursos naturales dentro de límites ecológicos seguros.</a:t>
            </a:r>
          </a:p>
          <a:p>
            <a:pPr eaLnBrk="1" fontAlgn="auto" hangingPunct="1">
              <a:spcAft>
                <a:spcPts val="0"/>
              </a:spcAft>
              <a:buNone/>
              <a:defRPr/>
            </a:pPr>
            <a:r>
              <a:rPr lang="es-ES_tradnl" altLang="en-US" sz="1000" b="1" noProof="0" dirty="0" smtClean="0">
                <a:ea typeface="ＭＳ Ｐゴシック" pitchFamily="34" charset="-128"/>
              </a:rPr>
              <a:t>Objetivo estratégico B. Reducir las presiones directas sobre la diversidad biológica y promover la utilización sostenible</a:t>
            </a:r>
          </a:p>
          <a:p>
            <a:pPr eaLnBrk="1" fontAlgn="auto" hangingPunct="1">
              <a:spcAft>
                <a:spcPts val="0"/>
              </a:spcAft>
              <a:buNone/>
              <a:defRPr/>
            </a:pPr>
            <a:r>
              <a:rPr lang="es-ES_tradnl" altLang="en-US" sz="1000" noProof="0" dirty="0" smtClean="0">
                <a:ea typeface="ＭＳ Ｐゴシック" pitchFamily="34" charset="-128"/>
              </a:rPr>
              <a:t>Meta 5: Para 2020, se habrá reducido por lo menos a la mitad y, donde resulte factible, se habrá reducido hasta un valor cercano a cero el ritmo de pérdida de todos los hábitats naturales, incluidos los bosques, y se habrá reducido de manera significativa la degradación y fragmentación.</a:t>
            </a:r>
          </a:p>
          <a:p>
            <a:pPr eaLnBrk="1" fontAlgn="auto" hangingPunct="1">
              <a:spcAft>
                <a:spcPts val="0"/>
              </a:spcAft>
              <a:buNone/>
              <a:defRPr/>
            </a:pPr>
            <a:r>
              <a:rPr lang="es-ES_tradnl" altLang="en-US" sz="1000" noProof="0" dirty="0" smtClean="0">
                <a:ea typeface="ＭＳ Ｐゴシック" pitchFamily="34" charset="-128"/>
              </a:rPr>
              <a:t>Meta 6: Para 2020, todas las reservas de peces e invertebrados y plantas acuáticas se gestionan y cultivan de manera sostenible y lícita y aplicando enfoques basados en los ecosistemas, de manera tal que se evite la pesca excesiva, se hayan establecido planes y medidas de recuperación para todas las especies agotadas, las actividades de pesca no tengan impactos perjudiciales importantes en las especies en peligro y los ecosistemas vulnerables, y los impactos de la pesca en las reservas, especies y ecosistemas se encuentren dentro de límites ecológicos seguros.</a:t>
            </a:r>
          </a:p>
          <a:p>
            <a:pPr eaLnBrk="1" fontAlgn="auto" hangingPunct="1">
              <a:spcAft>
                <a:spcPts val="0"/>
              </a:spcAft>
              <a:buNone/>
              <a:defRPr/>
            </a:pPr>
            <a:r>
              <a:rPr lang="es-ES_tradnl" altLang="en-US" sz="1000" noProof="0" dirty="0" smtClean="0">
                <a:ea typeface="ＭＳ Ｐゴシック" pitchFamily="34" charset="-128"/>
              </a:rPr>
              <a:t>Meta 7: Para 2020, las zonas destinadas a agricultura, acuicultura y silvicultura se gestionarán de manera sostenible, garantizándose la conservación de la diversidad biológica.</a:t>
            </a:r>
          </a:p>
          <a:p>
            <a:pPr eaLnBrk="1" fontAlgn="auto" hangingPunct="1">
              <a:spcAft>
                <a:spcPts val="0"/>
              </a:spcAft>
              <a:buNone/>
              <a:defRPr/>
            </a:pPr>
            <a:r>
              <a:rPr lang="es-ES_tradnl" altLang="en-US" sz="1000" noProof="0" dirty="0" smtClean="0">
                <a:ea typeface="ＭＳ Ｐゴシック" pitchFamily="34" charset="-128"/>
              </a:rPr>
              <a:t>Meta 8: Para 2020, se habrá llevado la contaminación, incluida aquella producida por exceso de nutrientes, a niveles que no resulten perjudiciales para el funcionamiento de los ecosistemas y la diversidad biológica.</a:t>
            </a:r>
          </a:p>
          <a:p>
            <a:pPr eaLnBrk="1" fontAlgn="auto" hangingPunct="1">
              <a:spcAft>
                <a:spcPts val="0"/>
              </a:spcAft>
              <a:buNone/>
              <a:defRPr/>
            </a:pPr>
            <a:r>
              <a:rPr lang="es-ES_tradnl" altLang="en-US" sz="1000" noProof="0" dirty="0" smtClean="0">
                <a:ea typeface="ＭＳ Ｐゴシック" pitchFamily="34" charset="-128"/>
              </a:rPr>
              <a:t>Meta 9: Para 2020, se habrán identificado y priorizado las especies exóticas invasoras y vías de introducción, se habrán controlado o erradicado las especies prioritarias, y se habrán establecido medidas para gestionar las vías de introducción a fin de evitar su introducción y establecimiento.</a:t>
            </a:r>
          </a:p>
          <a:p>
            <a:pPr eaLnBrk="1" fontAlgn="auto" hangingPunct="1">
              <a:spcAft>
                <a:spcPts val="0"/>
              </a:spcAft>
              <a:buNone/>
              <a:defRPr/>
            </a:pPr>
            <a:r>
              <a:rPr lang="es-ES_tradnl" altLang="en-US" sz="1000" noProof="0" dirty="0" smtClean="0">
                <a:ea typeface="ＭＳ Ｐゴシック" pitchFamily="34" charset="-128"/>
              </a:rPr>
              <a:t>Meta 10: Para 2015, se habrán reducido al mínimo las múltiples presiones antropógenas sobre los arrecifes de coral y otros ecosistemas vulnerables afectados por el cambio climático o la acidificación de los océanos, a fin de mantener su integridad y funcionamiento.</a:t>
            </a:r>
          </a:p>
          <a:p>
            <a:pPr eaLnBrk="1" fontAlgn="auto" hangingPunct="1">
              <a:spcAft>
                <a:spcPts val="0"/>
              </a:spcAft>
              <a:buNone/>
              <a:defRPr/>
            </a:pPr>
            <a:endParaRPr lang="en-US" altLang="en-US" sz="1000" dirty="0">
              <a:ea typeface="ＭＳ Ｐゴシック" pitchFamily="34" charset="-128"/>
            </a:endParaRPr>
          </a:p>
          <a:p>
            <a:pPr eaLnBrk="1" fontAlgn="auto" hangingPunct="1">
              <a:spcAft>
                <a:spcPts val="0"/>
              </a:spcAft>
              <a:buNone/>
              <a:defRPr/>
            </a:pPr>
            <a:endParaRPr lang="en-US" altLang="en-US" sz="1100" dirty="0">
              <a:ea typeface="ＭＳ Ｐゴシック" pitchFamily="34" charset="-128"/>
            </a:endParaRPr>
          </a:p>
          <a:p>
            <a:pPr eaLnBrk="1" fontAlgn="auto" hangingPunct="1">
              <a:spcAft>
                <a:spcPts val="0"/>
              </a:spcAft>
              <a:buNone/>
              <a:defRPr/>
            </a:pPr>
            <a:endParaRPr lang="en-US" altLang="en-US" sz="1100" dirty="0">
              <a:ea typeface="ＭＳ Ｐゴシック" pitchFamily="34" charset="-128"/>
            </a:endParaRPr>
          </a:p>
        </p:txBody>
      </p:sp>
      <p:sp>
        <p:nvSpPr>
          <p:cNvPr id="33796" name="Content Placeholder 12"/>
          <p:cNvSpPr>
            <a:spLocks noGrp="1"/>
          </p:cNvSpPr>
          <p:nvPr>
            <p:ph sz="half" idx="2"/>
          </p:nvPr>
        </p:nvSpPr>
        <p:spPr>
          <a:xfrm>
            <a:off x="5575301" y="647700"/>
            <a:ext cx="5482340" cy="5880100"/>
          </a:xfrm>
        </p:spPr>
        <p:txBody>
          <a:bodyPr rtlCol="0">
            <a:normAutofit fontScale="85000" lnSpcReduction="20000"/>
          </a:bodyPr>
          <a:lstStyle/>
          <a:p>
            <a:pPr eaLnBrk="1" fontAlgn="auto" hangingPunct="1">
              <a:spcAft>
                <a:spcPts val="0"/>
              </a:spcAft>
              <a:buNone/>
              <a:defRPr/>
            </a:pPr>
            <a:r>
              <a:rPr lang="es-ES_tradnl" altLang="en-US" sz="1050" b="1" noProof="0" dirty="0" smtClean="0">
                <a:ea typeface="ＭＳ Ｐゴシック" pitchFamily="34" charset="-128"/>
              </a:rPr>
              <a:t>Objetivo estratégico C. Mejorar la situación de la diversidad biológica salvaguardando los ecosistemas, las especies y la diversidad genética</a:t>
            </a:r>
          </a:p>
          <a:p>
            <a:pPr eaLnBrk="1" fontAlgn="auto" hangingPunct="1">
              <a:spcAft>
                <a:spcPts val="0"/>
              </a:spcAft>
              <a:buNone/>
              <a:defRPr/>
            </a:pPr>
            <a:r>
              <a:rPr lang="es-ES_tradnl" altLang="en-US" sz="1050" noProof="0" dirty="0" smtClean="0">
                <a:ea typeface="ＭＳ Ｐゴシック" pitchFamily="34" charset="-128"/>
              </a:rPr>
              <a:t>Meta 11: Para 2020, al menos el 17 por ciento de las zonas terrestres y de aguas continentales y el 10 por ciento de las zonas marinas y costeras, especialmente aquellas de particular importancia para la diversidad biológica y los servicios de los ecosistemas, se conservan por medio de sistemas de áreas protegidas administrados de manera eficaz y equitativa, ecológicamente representativos y bien conectados y otras medidas de conservación eficaces basadas en áreas, y están integradas en los paisajes terrestres y marinos más amplios.</a:t>
            </a:r>
          </a:p>
          <a:p>
            <a:pPr eaLnBrk="1" fontAlgn="auto" hangingPunct="1">
              <a:spcAft>
                <a:spcPts val="0"/>
              </a:spcAft>
              <a:buNone/>
              <a:defRPr/>
            </a:pPr>
            <a:r>
              <a:rPr lang="es-ES_tradnl" altLang="en-US" sz="1050" noProof="0" dirty="0" smtClean="0">
                <a:ea typeface="ＭＳ Ｐゴシック" pitchFamily="34" charset="-128"/>
              </a:rPr>
              <a:t>Meta 12: Para 2020, se habrá evitado la extinción de especies en peligro identificadas y su estado de conservación se habrá mejorado y sostenido, especialmente para las especies en mayor declive.</a:t>
            </a:r>
          </a:p>
          <a:p>
            <a:pPr eaLnBrk="1" fontAlgn="auto" hangingPunct="1">
              <a:spcAft>
                <a:spcPts val="0"/>
              </a:spcAft>
              <a:buNone/>
              <a:defRPr/>
            </a:pPr>
            <a:r>
              <a:rPr lang="es-ES_tradnl" altLang="en-US" sz="1050" noProof="0" dirty="0" smtClean="0">
                <a:ea typeface="ＭＳ Ｐゴシック" pitchFamily="34" charset="-128"/>
              </a:rPr>
              <a:t>Meta 13: Para 2020, se mantiene la diversidad genética de las especies vegetales cultivadas y de los animales de granja y domesticados y de las especies silvestres emparentadas, incluidas otras especies de valor socioeconómico y cultural, y se han desarrollado y puesto en práctica estrategias para reducir al mínimo la erosión genética y salvaguardar su diversidad genética.</a:t>
            </a:r>
          </a:p>
          <a:p>
            <a:pPr eaLnBrk="1" fontAlgn="auto" hangingPunct="1">
              <a:spcAft>
                <a:spcPts val="0"/>
              </a:spcAft>
              <a:buNone/>
              <a:defRPr/>
            </a:pPr>
            <a:r>
              <a:rPr lang="es-ES_tradnl" altLang="en-US" sz="1050" b="1" noProof="0" dirty="0" smtClean="0">
                <a:ea typeface="ＭＳ Ｐゴシック" pitchFamily="34" charset="-128"/>
              </a:rPr>
              <a:t>Objetivo estratégico D. Aumentar los beneficios de la diversidad biológica y los servicios de los ecosistemas para todos</a:t>
            </a:r>
          </a:p>
          <a:p>
            <a:pPr eaLnBrk="1" fontAlgn="auto" hangingPunct="1">
              <a:spcAft>
                <a:spcPts val="0"/>
              </a:spcAft>
              <a:buNone/>
              <a:defRPr/>
            </a:pPr>
            <a:r>
              <a:rPr lang="es-ES_tradnl" altLang="en-US" sz="1050" noProof="0" dirty="0" smtClean="0">
                <a:ea typeface="ＭＳ Ｐゴシック" pitchFamily="34" charset="-128"/>
              </a:rPr>
              <a:t>Meta 14: Para 2020, se han restaurado y salvaguardado los ecosistemas que proporcionan servicios esenciales, incluidos servicios relacionados con el agua, y que contribuyen a la salud, los medios de vida y el bienestar, tomando en cuenta las necesidades de las mujeres, las comunidades indígenas y locales y los pobres y vulnerables.</a:t>
            </a:r>
          </a:p>
          <a:p>
            <a:pPr eaLnBrk="1" fontAlgn="auto" hangingPunct="1">
              <a:spcAft>
                <a:spcPts val="0"/>
              </a:spcAft>
              <a:buNone/>
              <a:defRPr/>
            </a:pPr>
            <a:r>
              <a:rPr lang="es-ES_tradnl" altLang="en-US" sz="1050" noProof="0" dirty="0" smtClean="0">
                <a:ea typeface="ＭＳ Ｐゴシック" pitchFamily="34" charset="-128"/>
              </a:rPr>
              <a:t>Meta 15: Para 2020, se habrá incrementado la resiliencia de los ecosistemas y la contribución de la diversidad biológica a las reservas de carbono, mediante la conservación y la restauración, incluida la restauración de por lo menos el 15 por ciento de las tierras degradadas, contribuyendo así a la mitigación del cambio climático y a la adaptación a este, así como a la lucha contra la desertificación.</a:t>
            </a:r>
          </a:p>
          <a:p>
            <a:pPr eaLnBrk="1" fontAlgn="auto" hangingPunct="1">
              <a:spcAft>
                <a:spcPts val="0"/>
              </a:spcAft>
              <a:buNone/>
              <a:defRPr/>
            </a:pPr>
            <a:r>
              <a:rPr lang="es-ES_tradnl" altLang="en-US" sz="1050" noProof="0" dirty="0" smtClean="0">
                <a:ea typeface="ＭＳ Ｐゴシック" pitchFamily="34" charset="-128"/>
              </a:rPr>
              <a:t>Meta 16: Para 2015, el Protocolo de Nagoya sobre Acceso a los Recursos Genéticos y Participación Justa y Equitativa en los Beneficios que se Deriven de su Utilización estará en vigor y en funcionamiento, conforme a la legislación nacional.</a:t>
            </a:r>
          </a:p>
          <a:p>
            <a:pPr eaLnBrk="1" fontAlgn="auto" hangingPunct="1">
              <a:spcAft>
                <a:spcPts val="0"/>
              </a:spcAft>
              <a:buNone/>
              <a:defRPr/>
            </a:pPr>
            <a:r>
              <a:rPr lang="es-ES_tradnl" altLang="en-US" sz="1050" b="1" noProof="0" dirty="0" smtClean="0">
                <a:ea typeface="ＭＳ Ｐゴシック" pitchFamily="34" charset="-128"/>
              </a:rPr>
              <a:t>Objetivo estratégico E. Mejorar la aplicación a través de la planificación participativa, la gestión de los conocimientos y la creación de capacidad</a:t>
            </a:r>
          </a:p>
          <a:p>
            <a:pPr eaLnBrk="1" fontAlgn="auto" hangingPunct="1">
              <a:spcAft>
                <a:spcPts val="0"/>
              </a:spcAft>
              <a:buNone/>
              <a:defRPr/>
            </a:pPr>
            <a:r>
              <a:rPr lang="es-ES_tradnl" altLang="en-US" sz="1050" noProof="0" dirty="0" smtClean="0">
                <a:ea typeface="ＭＳ Ｐゴシック" pitchFamily="34" charset="-128"/>
              </a:rPr>
              <a:t>Meta 17: Para 2015, cada Parte habrá elaborado, habrá adoptado como un instrumento de política y habrá comenzado a poner en práctica una estrategia y un plan de acción nacionales en materia de diversidad biológica eficaces, participativos y actualizados.</a:t>
            </a:r>
          </a:p>
          <a:p>
            <a:pPr eaLnBrk="1" fontAlgn="auto" hangingPunct="1">
              <a:spcAft>
                <a:spcPts val="0"/>
              </a:spcAft>
              <a:buNone/>
              <a:defRPr/>
            </a:pPr>
            <a:r>
              <a:rPr lang="es-ES_tradnl" altLang="en-US" sz="1050" noProof="0" dirty="0" smtClean="0">
                <a:ea typeface="ＭＳ Ｐゴシック" pitchFamily="34" charset="-128"/>
              </a:rPr>
              <a:t>Meta 18: Para 2020, se respetan los conocimientos, las innovaciones y las prácticas tradicionales de las comunidades indígenas y locales pertinentes para la conservación y la utilización sostenible de la diversidad biológica, y su uso consuetudinario de los recursos biológicos, sujeto a la legislación nacional y a las obligaciones internacionales pertinentes, y se integran plenamente y reflejan en la aplicación del Convenio con la participación plena y efectiva de las comunidades indígenas y locales en todos los niveles pertinentes.</a:t>
            </a:r>
          </a:p>
          <a:p>
            <a:pPr eaLnBrk="1" fontAlgn="auto" hangingPunct="1">
              <a:spcAft>
                <a:spcPts val="0"/>
              </a:spcAft>
              <a:buNone/>
              <a:defRPr/>
            </a:pPr>
            <a:r>
              <a:rPr lang="es-ES_tradnl" altLang="en-US" sz="1050" noProof="0" dirty="0" smtClean="0">
                <a:ea typeface="ＭＳ Ｐゴシック" pitchFamily="34" charset="-128"/>
              </a:rPr>
              <a:t>Meta 19: Para 2020, se habrá avanzado en los conocimientos, la base científica y las tecnologías referidas a la diversidad biológica, sus valores y funcionamiento, su estado y tendencias y las consecuencias de su pérdida, y tales conocimientos y tecnologías serán ampliamente compartidos, transferidos y aplicados.</a:t>
            </a:r>
          </a:p>
          <a:p>
            <a:pPr eaLnBrk="1" fontAlgn="auto" hangingPunct="1">
              <a:spcAft>
                <a:spcPts val="0"/>
              </a:spcAft>
              <a:buNone/>
              <a:defRPr/>
            </a:pPr>
            <a:r>
              <a:rPr lang="es-ES_tradnl" altLang="en-US" sz="1050" noProof="0" dirty="0" smtClean="0">
                <a:ea typeface="ＭＳ Ｐゴシック" pitchFamily="34" charset="-128"/>
              </a:rPr>
              <a:t>Meta 20: Para 2020, a más tardar, la movilización de recursos financieros para aplicar de manera efectiva el Plan Estratégico para la Diversidad Biológica 2011 2020 provenientes de todas las fuentes debería aumentar de manera sustancial.</a:t>
            </a:r>
          </a:p>
          <a:p>
            <a:pPr eaLnBrk="1" fontAlgn="auto" hangingPunct="1">
              <a:spcAft>
                <a:spcPts val="0"/>
              </a:spcAft>
              <a:buNone/>
              <a:defRPr/>
            </a:pPr>
            <a:endParaRPr lang="en-US" altLang="en-US" sz="1050" dirty="0">
              <a:ea typeface="ＭＳ Ｐゴシック" pitchFamily="34" charset="-128"/>
            </a:endParaRPr>
          </a:p>
        </p:txBody>
      </p:sp>
    </p:spTree>
    <p:extLst>
      <p:ext uri="{BB962C8B-B14F-4D97-AF65-F5344CB8AC3E}">
        <p14:creationId xmlns:p14="http://schemas.microsoft.com/office/powerpoint/2010/main" val="12600036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Box 17"/>
          <p:cNvSpPr txBox="1">
            <a:spLocks noChangeArrowheads="1"/>
          </p:cNvSpPr>
          <p:nvPr/>
        </p:nvSpPr>
        <p:spPr bwMode="auto">
          <a:xfrm>
            <a:off x="2436814" y="1317626"/>
            <a:ext cx="13366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fontAlgn="base" hangingPunct="1">
              <a:spcBef>
                <a:spcPct val="0"/>
              </a:spcBef>
              <a:spcAft>
                <a:spcPct val="0"/>
              </a:spcAft>
            </a:pPr>
            <a:r>
              <a:rPr lang="en-US" altLang="en-US" dirty="0">
                <a:solidFill>
                  <a:srgbClr val="000000"/>
                </a:solidFill>
              </a:rPr>
              <a:t>Understand values</a:t>
            </a:r>
          </a:p>
        </p:txBody>
      </p:sp>
      <p:pic>
        <p:nvPicPr>
          <p:cNvPr id="819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0389" y="1325563"/>
            <a:ext cx="606425" cy="80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44675" y="2371725"/>
            <a:ext cx="585788" cy="819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197" name="TextBox 6"/>
          <p:cNvSpPr txBox="1">
            <a:spLocks noChangeArrowheads="1"/>
          </p:cNvSpPr>
          <p:nvPr/>
        </p:nvSpPr>
        <p:spPr bwMode="auto">
          <a:xfrm>
            <a:off x="2436814" y="2363788"/>
            <a:ext cx="13366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fontAlgn="base" hangingPunct="1">
              <a:spcBef>
                <a:spcPct val="0"/>
              </a:spcBef>
              <a:spcAft>
                <a:spcPct val="0"/>
              </a:spcAft>
            </a:pPr>
            <a:r>
              <a:rPr lang="en-US" altLang="en-US" dirty="0">
                <a:solidFill>
                  <a:srgbClr val="000000"/>
                </a:solidFill>
              </a:rPr>
              <a:t>Mainstream biodiversity</a:t>
            </a:r>
          </a:p>
        </p:txBody>
      </p:sp>
      <p:pic>
        <p:nvPicPr>
          <p:cNvPr id="819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47851" y="3433764"/>
            <a:ext cx="593725" cy="790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199" name="TextBox 8"/>
          <p:cNvSpPr txBox="1">
            <a:spLocks noChangeArrowheads="1"/>
          </p:cNvSpPr>
          <p:nvPr/>
        </p:nvSpPr>
        <p:spPr bwMode="auto">
          <a:xfrm>
            <a:off x="2455864" y="3433763"/>
            <a:ext cx="133508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fontAlgn="base" hangingPunct="1">
              <a:spcBef>
                <a:spcPct val="0"/>
              </a:spcBef>
              <a:spcAft>
                <a:spcPct val="0"/>
              </a:spcAft>
            </a:pPr>
            <a:r>
              <a:rPr lang="en-US" altLang="en-US" dirty="0">
                <a:solidFill>
                  <a:srgbClr val="000000"/>
                </a:solidFill>
              </a:rPr>
              <a:t>Address incentives</a:t>
            </a:r>
          </a:p>
        </p:txBody>
      </p:sp>
      <p:pic>
        <p:nvPicPr>
          <p:cNvPr id="8200"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33564" y="4540250"/>
            <a:ext cx="592137" cy="781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201" name="TextBox 10"/>
          <p:cNvSpPr txBox="1">
            <a:spLocks noChangeArrowheads="1"/>
          </p:cNvSpPr>
          <p:nvPr/>
        </p:nvSpPr>
        <p:spPr bwMode="auto">
          <a:xfrm>
            <a:off x="2398714" y="4540250"/>
            <a:ext cx="13366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fontAlgn="base" hangingPunct="1">
              <a:spcBef>
                <a:spcPct val="0"/>
              </a:spcBef>
              <a:spcAft>
                <a:spcPct val="0"/>
              </a:spcAft>
            </a:pPr>
            <a:r>
              <a:rPr lang="en-US" altLang="en-US" dirty="0">
                <a:solidFill>
                  <a:srgbClr val="000000"/>
                </a:solidFill>
              </a:rPr>
              <a:t>Sustainable production</a:t>
            </a:r>
          </a:p>
        </p:txBody>
      </p:sp>
      <p:pic>
        <p:nvPicPr>
          <p:cNvPr id="8202"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41501" y="5607050"/>
            <a:ext cx="600075" cy="80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203" name="TextBox 12"/>
          <p:cNvSpPr txBox="1">
            <a:spLocks noChangeArrowheads="1"/>
          </p:cNvSpPr>
          <p:nvPr/>
        </p:nvSpPr>
        <p:spPr bwMode="auto">
          <a:xfrm>
            <a:off x="2444751" y="5589588"/>
            <a:ext cx="13366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fontAlgn="base" hangingPunct="1">
              <a:spcBef>
                <a:spcPct val="0"/>
              </a:spcBef>
              <a:spcAft>
                <a:spcPct val="0"/>
              </a:spcAft>
            </a:pPr>
            <a:r>
              <a:rPr lang="en-US" altLang="en-US" dirty="0">
                <a:solidFill>
                  <a:srgbClr val="000000"/>
                </a:solidFill>
              </a:rPr>
              <a:t>Halve rate of loss</a:t>
            </a:r>
          </a:p>
        </p:txBody>
      </p:sp>
      <p:pic>
        <p:nvPicPr>
          <p:cNvPr id="8204"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65564" y="1320800"/>
            <a:ext cx="592137" cy="781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205" name="TextBox 14"/>
          <p:cNvSpPr txBox="1">
            <a:spLocks noChangeArrowheads="1"/>
          </p:cNvSpPr>
          <p:nvPr/>
        </p:nvSpPr>
        <p:spPr bwMode="auto">
          <a:xfrm>
            <a:off x="4457701" y="1317626"/>
            <a:ext cx="13366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fontAlgn="base" hangingPunct="1">
              <a:spcBef>
                <a:spcPct val="0"/>
              </a:spcBef>
              <a:spcAft>
                <a:spcPct val="0"/>
              </a:spcAft>
            </a:pPr>
            <a:r>
              <a:rPr lang="en-US" altLang="en-US" dirty="0">
                <a:solidFill>
                  <a:srgbClr val="000000"/>
                </a:solidFill>
              </a:rPr>
              <a:t>Sustainable fisheries</a:t>
            </a:r>
          </a:p>
        </p:txBody>
      </p:sp>
      <p:sp>
        <p:nvSpPr>
          <p:cNvPr id="8206" name="TextBox 15"/>
          <p:cNvSpPr txBox="1">
            <a:spLocks noChangeArrowheads="1"/>
          </p:cNvSpPr>
          <p:nvPr/>
        </p:nvSpPr>
        <p:spPr bwMode="auto">
          <a:xfrm>
            <a:off x="4427539" y="2371725"/>
            <a:ext cx="13366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fontAlgn="base" hangingPunct="1">
              <a:spcBef>
                <a:spcPct val="0"/>
              </a:spcBef>
              <a:spcAft>
                <a:spcPct val="0"/>
              </a:spcAft>
            </a:pPr>
            <a:r>
              <a:rPr lang="en-US" altLang="en-US" dirty="0">
                <a:solidFill>
                  <a:srgbClr val="000000"/>
                </a:solidFill>
              </a:rPr>
              <a:t>Manage within limits</a:t>
            </a:r>
          </a:p>
        </p:txBody>
      </p:sp>
      <p:pic>
        <p:nvPicPr>
          <p:cNvPr id="8207" name="Picture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841750" y="2371726"/>
            <a:ext cx="585788" cy="790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08" name="Picture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790950" y="3492501"/>
            <a:ext cx="585788" cy="790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209" name="TextBox 19"/>
          <p:cNvSpPr txBox="1">
            <a:spLocks noChangeArrowheads="1"/>
          </p:cNvSpPr>
          <p:nvPr/>
        </p:nvSpPr>
        <p:spPr bwMode="auto">
          <a:xfrm>
            <a:off x="4318000" y="3513138"/>
            <a:ext cx="133508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fontAlgn="base" hangingPunct="1">
              <a:spcBef>
                <a:spcPct val="0"/>
              </a:spcBef>
              <a:spcAft>
                <a:spcPct val="0"/>
              </a:spcAft>
            </a:pPr>
            <a:r>
              <a:rPr lang="en-US" altLang="en-US" dirty="0">
                <a:solidFill>
                  <a:srgbClr val="000000"/>
                </a:solidFill>
              </a:rPr>
              <a:t>Reduce pollution</a:t>
            </a:r>
          </a:p>
        </p:txBody>
      </p:sp>
      <p:sp>
        <p:nvSpPr>
          <p:cNvPr id="8210" name="TextBox 20"/>
          <p:cNvSpPr txBox="1">
            <a:spLocks noChangeArrowheads="1"/>
          </p:cNvSpPr>
          <p:nvPr/>
        </p:nvSpPr>
        <p:spPr bwMode="auto">
          <a:xfrm>
            <a:off x="4421188" y="4640264"/>
            <a:ext cx="1268412"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fontAlgn="base" hangingPunct="1">
              <a:spcBef>
                <a:spcPct val="0"/>
              </a:spcBef>
              <a:spcAft>
                <a:spcPct val="0"/>
              </a:spcAft>
            </a:pPr>
            <a:r>
              <a:rPr lang="en-US" altLang="en-US" dirty="0">
                <a:solidFill>
                  <a:srgbClr val="000000"/>
                </a:solidFill>
              </a:rPr>
              <a:t>Reduce </a:t>
            </a:r>
          </a:p>
          <a:p>
            <a:pPr algn="ctr" eaLnBrk="1" fontAlgn="base" hangingPunct="1">
              <a:spcBef>
                <a:spcPct val="0"/>
              </a:spcBef>
              <a:spcAft>
                <a:spcPct val="0"/>
              </a:spcAft>
            </a:pPr>
            <a:r>
              <a:rPr lang="en-US" altLang="en-US" dirty="0">
                <a:solidFill>
                  <a:srgbClr val="000000"/>
                </a:solidFill>
              </a:rPr>
              <a:t>invasive spp.</a:t>
            </a:r>
          </a:p>
        </p:txBody>
      </p:sp>
      <p:sp>
        <p:nvSpPr>
          <p:cNvPr id="8211" name="TextBox 21"/>
          <p:cNvSpPr txBox="1">
            <a:spLocks noChangeArrowheads="1"/>
          </p:cNvSpPr>
          <p:nvPr/>
        </p:nvSpPr>
        <p:spPr bwMode="auto">
          <a:xfrm>
            <a:off x="4362450" y="5665788"/>
            <a:ext cx="129063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fontAlgn="base" hangingPunct="1">
              <a:spcBef>
                <a:spcPct val="0"/>
              </a:spcBef>
              <a:spcAft>
                <a:spcPct val="0"/>
              </a:spcAft>
            </a:pPr>
            <a:r>
              <a:rPr lang="en-US" altLang="en-US" dirty="0">
                <a:solidFill>
                  <a:srgbClr val="000000"/>
                </a:solidFill>
              </a:rPr>
              <a:t>Minimize reef loss</a:t>
            </a:r>
          </a:p>
        </p:txBody>
      </p:sp>
      <p:sp>
        <p:nvSpPr>
          <p:cNvPr id="8212" name="TextBox 22"/>
          <p:cNvSpPr txBox="1">
            <a:spLocks noChangeArrowheads="1"/>
          </p:cNvSpPr>
          <p:nvPr/>
        </p:nvSpPr>
        <p:spPr bwMode="auto">
          <a:xfrm>
            <a:off x="6583364" y="1287463"/>
            <a:ext cx="133508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fontAlgn="base" hangingPunct="1">
              <a:spcBef>
                <a:spcPct val="0"/>
              </a:spcBef>
              <a:spcAft>
                <a:spcPct val="0"/>
              </a:spcAft>
            </a:pPr>
            <a:r>
              <a:rPr lang="en-US" altLang="en-US" dirty="0">
                <a:solidFill>
                  <a:srgbClr val="000000"/>
                </a:solidFill>
              </a:rPr>
              <a:t>Protected areas</a:t>
            </a:r>
          </a:p>
        </p:txBody>
      </p:sp>
      <p:sp>
        <p:nvSpPr>
          <p:cNvPr id="8213" name="TextBox 23"/>
          <p:cNvSpPr txBox="1">
            <a:spLocks noChangeArrowheads="1"/>
          </p:cNvSpPr>
          <p:nvPr/>
        </p:nvSpPr>
        <p:spPr bwMode="auto">
          <a:xfrm>
            <a:off x="6630989" y="2108201"/>
            <a:ext cx="133508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fontAlgn="base" hangingPunct="1">
              <a:spcBef>
                <a:spcPct val="0"/>
              </a:spcBef>
              <a:spcAft>
                <a:spcPct val="0"/>
              </a:spcAft>
            </a:pPr>
            <a:r>
              <a:rPr lang="en-US" altLang="en-US" dirty="0">
                <a:solidFill>
                  <a:srgbClr val="000000"/>
                </a:solidFill>
              </a:rPr>
              <a:t>Prevent extinctions</a:t>
            </a:r>
          </a:p>
        </p:txBody>
      </p:sp>
      <p:sp>
        <p:nvSpPr>
          <p:cNvPr id="8214" name="TextBox 24"/>
          <p:cNvSpPr txBox="1">
            <a:spLocks noChangeArrowheads="1"/>
          </p:cNvSpPr>
          <p:nvPr/>
        </p:nvSpPr>
        <p:spPr bwMode="auto">
          <a:xfrm>
            <a:off x="6642100" y="2925763"/>
            <a:ext cx="133508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fontAlgn="base" hangingPunct="1">
              <a:spcBef>
                <a:spcPct val="0"/>
              </a:spcBef>
              <a:spcAft>
                <a:spcPct val="0"/>
              </a:spcAft>
            </a:pPr>
            <a:r>
              <a:rPr lang="en-US" altLang="en-US" dirty="0">
                <a:solidFill>
                  <a:srgbClr val="000000"/>
                </a:solidFill>
              </a:rPr>
              <a:t>Conserve gene pool</a:t>
            </a:r>
          </a:p>
        </p:txBody>
      </p:sp>
      <p:sp>
        <p:nvSpPr>
          <p:cNvPr id="8215" name="TextBox 25"/>
          <p:cNvSpPr txBox="1">
            <a:spLocks noChangeArrowheads="1"/>
          </p:cNvSpPr>
          <p:nvPr/>
        </p:nvSpPr>
        <p:spPr bwMode="auto">
          <a:xfrm>
            <a:off x="6640514" y="4718051"/>
            <a:ext cx="133508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fontAlgn="base" hangingPunct="1">
              <a:spcBef>
                <a:spcPct val="0"/>
              </a:spcBef>
              <a:spcAft>
                <a:spcPct val="0"/>
              </a:spcAft>
            </a:pPr>
            <a:r>
              <a:rPr lang="en-US" altLang="en-US" dirty="0">
                <a:solidFill>
                  <a:srgbClr val="000000"/>
                </a:solidFill>
              </a:rPr>
              <a:t>Restore ecosystems</a:t>
            </a:r>
          </a:p>
        </p:txBody>
      </p:sp>
      <p:sp>
        <p:nvSpPr>
          <p:cNvPr id="8216" name="TextBox 26"/>
          <p:cNvSpPr txBox="1">
            <a:spLocks noChangeArrowheads="1"/>
          </p:cNvSpPr>
          <p:nvPr/>
        </p:nvSpPr>
        <p:spPr bwMode="auto">
          <a:xfrm>
            <a:off x="6665914" y="5732463"/>
            <a:ext cx="133508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fontAlgn="base" hangingPunct="1">
              <a:spcBef>
                <a:spcPct val="0"/>
              </a:spcBef>
              <a:spcAft>
                <a:spcPct val="0"/>
              </a:spcAft>
            </a:pPr>
            <a:r>
              <a:rPr lang="en-US" altLang="en-US" dirty="0">
                <a:solidFill>
                  <a:srgbClr val="000000"/>
                </a:solidFill>
              </a:rPr>
              <a:t>Enhance resilience</a:t>
            </a:r>
          </a:p>
        </p:txBody>
      </p:sp>
      <p:sp>
        <p:nvSpPr>
          <p:cNvPr id="8217" name="TextBox 27"/>
          <p:cNvSpPr txBox="1">
            <a:spLocks noChangeArrowheads="1"/>
          </p:cNvSpPr>
          <p:nvPr/>
        </p:nvSpPr>
        <p:spPr bwMode="auto">
          <a:xfrm>
            <a:off x="8915401" y="1338264"/>
            <a:ext cx="133667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fontAlgn="base" hangingPunct="1">
              <a:spcBef>
                <a:spcPct val="0"/>
              </a:spcBef>
              <a:spcAft>
                <a:spcPct val="0"/>
              </a:spcAft>
            </a:pPr>
            <a:r>
              <a:rPr lang="en-US" altLang="en-US" dirty="0">
                <a:solidFill>
                  <a:srgbClr val="000000"/>
                </a:solidFill>
              </a:rPr>
              <a:t>Implement Nagoya Prot.</a:t>
            </a:r>
          </a:p>
        </p:txBody>
      </p:sp>
      <p:sp>
        <p:nvSpPr>
          <p:cNvPr id="8218" name="TextBox 28"/>
          <p:cNvSpPr txBox="1">
            <a:spLocks noChangeArrowheads="1"/>
          </p:cNvSpPr>
          <p:nvPr/>
        </p:nvSpPr>
        <p:spPr bwMode="auto">
          <a:xfrm>
            <a:off x="8959850" y="3081338"/>
            <a:ext cx="133508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fontAlgn="base" hangingPunct="1">
              <a:spcBef>
                <a:spcPct val="0"/>
              </a:spcBef>
              <a:spcAft>
                <a:spcPct val="0"/>
              </a:spcAft>
            </a:pPr>
            <a:r>
              <a:rPr lang="en-US" altLang="en-US" dirty="0">
                <a:solidFill>
                  <a:srgbClr val="000000"/>
                </a:solidFill>
              </a:rPr>
              <a:t>Revise NBSAPs</a:t>
            </a:r>
          </a:p>
        </p:txBody>
      </p:sp>
      <p:sp>
        <p:nvSpPr>
          <p:cNvPr id="8219" name="TextBox 29"/>
          <p:cNvSpPr txBox="1">
            <a:spLocks noChangeArrowheads="1"/>
          </p:cNvSpPr>
          <p:nvPr/>
        </p:nvSpPr>
        <p:spPr bwMode="auto">
          <a:xfrm>
            <a:off x="8913814" y="3919538"/>
            <a:ext cx="13366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fontAlgn="base" hangingPunct="1">
              <a:spcBef>
                <a:spcPct val="0"/>
              </a:spcBef>
              <a:spcAft>
                <a:spcPct val="0"/>
              </a:spcAft>
            </a:pPr>
            <a:r>
              <a:rPr lang="en-US" altLang="en-US" dirty="0">
                <a:solidFill>
                  <a:srgbClr val="000000"/>
                </a:solidFill>
              </a:rPr>
              <a:t>Respect and  conserve TK</a:t>
            </a:r>
          </a:p>
        </p:txBody>
      </p:sp>
      <p:sp>
        <p:nvSpPr>
          <p:cNvPr id="8220" name="TextBox 30"/>
          <p:cNvSpPr txBox="1">
            <a:spLocks noChangeArrowheads="1"/>
          </p:cNvSpPr>
          <p:nvPr/>
        </p:nvSpPr>
        <p:spPr bwMode="auto">
          <a:xfrm>
            <a:off x="8961439" y="4740276"/>
            <a:ext cx="13366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fontAlgn="base" hangingPunct="1">
              <a:spcBef>
                <a:spcPct val="0"/>
              </a:spcBef>
              <a:spcAft>
                <a:spcPct val="0"/>
              </a:spcAft>
            </a:pPr>
            <a:r>
              <a:rPr lang="en-US" altLang="en-US" dirty="0">
                <a:solidFill>
                  <a:srgbClr val="000000"/>
                </a:solidFill>
              </a:rPr>
              <a:t>Improve knowledge</a:t>
            </a:r>
          </a:p>
        </p:txBody>
      </p:sp>
      <p:sp>
        <p:nvSpPr>
          <p:cNvPr id="8221" name="TextBox 31"/>
          <p:cNvSpPr txBox="1">
            <a:spLocks noChangeArrowheads="1"/>
          </p:cNvSpPr>
          <p:nvPr/>
        </p:nvSpPr>
        <p:spPr bwMode="auto">
          <a:xfrm>
            <a:off x="8974139" y="5683251"/>
            <a:ext cx="133508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fontAlgn="base" hangingPunct="1">
              <a:spcBef>
                <a:spcPct val="0"/>
              </a:spcBef>
              <a:spcAft>
                <a:spcPct val="0"/>
              </a:spcAft>
            </a:pPr>
            <a:r>
              <a:rPr lang="en-US" altLang="en-US" dirty="0">
                <a:solidFill>
                  <a:srgbClr val="000000"/>
                </a:solidFill>
              </a:rPr>
              <a:t>Mobilize resources</a:t>
            </a:r>
          </a:p>
        </p:txBody>
      </p:sp>
      <p:pic>
        <p:nvPicPr>
          <p:cNvPr id="8222" name="Picture 1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790950" y="4637088"/>
            <a:ext cx="585788" cy="781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23" name="Picture 1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803650" y="5665788"/>
            <a:ext cx="585788" cy="781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24" name="Picture 1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080125" y="1308100"/>
            <a:ext cx="592138" cy="80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25" name="Picture 13"/>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065838" y="2135189"/>
            <a:ext cx="620712" cy="790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26" name="Picture 14"/>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108700" y="3009900"/>
            <a:ext cx="577850" cy="781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27" name="Picture 15"/>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096001" y="4768851"/>
            <a:ext cx="600075" cy="790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29" name="Picture 16"/>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080125" y="5737225"/>
            <a:ext cx="585788" cy="781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30" name="Picture 17"/>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8299450" y="1338263"/>
            <a:ext cx="585788" cy="781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31" name="Picture 18"/>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8328025" y="3111500"/>
            <a:ext cx="585788" cy="781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32" name="Picture 19"/>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8342313" y="4006850"/>
            <a:ext cx="5715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33" name="Picture 20"/>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8380414" y="4854576"/>
            <a:ext cx="593725" cy="809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34" name="Picture 21"/>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8388350" y="5757863"/>
            <a:ext cx="57785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ounded Rectangle 1"/>
          <p:cNvSpPr/>
          <p:nvPr/>
        </p:nvSpPr>
        <p:spPr>
          <a:xfrm>
            <a:off x="1800227" y="498475"/>
            <a:ext cx="3963987" cy="6146800"/>
          </a:xfrm>
          <a:prstGeom prst="roundRect">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prstClr val="white"/>
              </a:solidFill>
            </a:endParaRPr>
          </a:p>
        </p:txBody>
      </p:sp>
      <p:sp>
        <p:nvSpPr>
          <p:cNvPr id="44" name="Rounded Rectangle 43"/>
          <p:cNvSpPr/>
          <p:nvPr/>
        </p:nvSpPr>
        <p:spPr>
          <a:xfrm>
            <a:off x="5830888" y="711200"/>
            <a:ext cx="2170112" cy="3181350"/>
          </a:xfrm>
          <a:prstGeom prst="roundRect">
            <a:avLst/>
          </a:prstGeom>
          <a:solidFill>
            <a:schemeClr val="accent2">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prstClr val="white"/>
              </a:solidFill>
            </a:endParaRPr>
          </a:p>
        </p:txBody>
      </p:sp>
      <p:sp>
        <p:nvSpPr>
          <p:cNvPr id="45" name="Rounded Rectangle 44"/>
          <p:cNvSpPr/>
          <p:nvPr/>
        </p:nvSpPr>
        <p:spPr>
          <a:xfrm>
            <a:off x="5845381" y="3909219"/>
            <a:ext cx="2168525" cy="2824163"/>
          </a:xfrm>
          <a:prstGeom prst="roundRect">
            <a:avLst/>
          </a:prstGeom>
          <a:solidFill>
            <a:schemeClr val="accent6">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prstClr val="white"/>
              </a:solidFill>
            </a:endParaRPr>
          </a:p>
        </p:txBody>
      </p:sp>
      <p:sp>
        <p:nvSpPr>
          <p:cNvPr id="46" name="Rounded Rectangle 45"/>
          <p:cNvSpPr/>
          <p:nvPr/>
        </p:nvSpPr>
        <p:spPr>
          <a:xfrm>
            <a:off x="8107363" y="703263"/>
            <a:ext cx="2335212" cy="1573212"/>
          </a:xfrm>
          <a:prstGeom prst="roundRect">
            <a:avLst/>
          </a:prstGeom>
          <a:solidFill>
            <a:srgbClr val="FFFF00">
              <a:alpha val="20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prstClr val="white"/>
              </a:solidFill>
            </a:endParaRPr>
          </a:p>
        </p:txBody>
      </p:sp>
      <p:sp>
        <p:nvSpPr>
          <p:cNvPr id="47" name="Rounded Rectangle 46"/>
          <p:cNvSpPr/>
          <p:nvPr/>
        </p:nvSpPr>
        <p:spPr>
          <a:xfrm>
            <a:off x="8107363" y="2390775"/>
            <a:ext cx="2335212" cy="4440238"/>
          </a:xfrm>
          <a:prstGeom prst="roundRect">
            <a:avLst/>
          </a:prstGeom>
          <a:solidFill>
            <a:srgbClr val="7030A0">
              <a:alpha val="20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prstClr val="white"/>
              </a:solidFill>
            </a:endParaRPr>
          </a:p>
        </p:txBody>
      </p:sp>
      <p:sp>
        <p:nvSpPr>
          <p:cNvPr id="8240" name="TextBox 47"/>
          <p:cNvSpPr txBox="1">
            <a:spLocks noChangeArrowheads="1"/>
          </p:cNvSpPr>
          <p:nvPr/>
        </p:nvSpPr>
        <p:spPr bwMode="auto">
          <a:xfrm>
            <a:off x="1847850" y="749300"/>
            <a:ext cx="38417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fontAlgn="base" hangingPunct="1">
              <a:spcBef>
                <a:spcPct val="0"/>
              </a:spcBef>
              <a:spcAft>
                <a:spcPct val="0"/>
              </a:spcAft>
            </a:pPr>
            <a:r>
              <a:rPr lang="es-ES_tradnl" altLang="en-US" dirty="0" smtClean="0">
                <a:solidFill>
                  <a:srgbClr val="000000"/>
                </a:solidFill>
              </a:rPr>
              <a:t>Integración de la biodiversidad</a:t>
            </a:r>
            <a:endParaRPr lang="es-ES_tradnl" altLang="en-US" dirty="0">
              <a:solidFill>
                <a:srgbClr val="000000"/>
              </a:solidFill>
            </a:endParaRPr>
          </a:p>
        </p:txBody>
      </p:sp>
      <p:sp>
        <p:nvSpPr>
          <p:cNvPr id="8241" name="TextBox 48"/>
          <p:cNvSpPr txBox="1">
            <a:spLocks noChangeArrowheads="1"/>
          </p:cNvSpPr>
          <p:nvPr/>
        </p:nvSpPr>
        <p:spPr bwMode="auto">
          <a:xfrm>
            <a:off x="5830888" y="704850"/>
            <a:ext cx="21701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fontAlgn="base" hangingPunct="1">
              <a:spcBef>
                <a:spcPct val="0"/>
              </a:spcBef>
              <a:spcAft>
                <a:spcPct val="0"/>
              </a:spcAft>
            </a:pPr>
            <a:r>
              <a:rPr lang="es-ES_tradnl" altLang="en-US" dirty="0" smtClean="0">
                <a:solidFill>
                  <a:srgbClr val="000000"/>
                </a:solidFill>
              </a:rPr>
              <a:t>Protección</a:t>
            </a:r>
            <a:endParaRPr lang="es-ES_tradnl" altLang="en-US" dirty="0">
              <a:solidFill>
                <a:srgbClr val="000000"/>
              </a:solidFill>
            </a:endParaRPr>
          </a:p>
        </p:txBody>
      </p:sp>
      <p:sp>
        <p:nvSpPr>
          <p:cNvPr id="8242" name="TextBox 49"/>
          <p:cNvSpPr txBox="1">
            <a:spLocks noChangeArrowheads="1"/>
          </p:cNvSpPr>
          <p:nvPr/>
        </p:nvSpPr>
        <p:spPr bwMode="auto">
          <a:xfrm>
            <a:off x="5865813" y="4033839"/>
            <a:ext cx="21701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fontAlgn="base" hangingPunct="1">
              <a:spcBef>
                <a:spcPct val="0"/>
              </a:spcBef>
              <a:spcAft>
                <a:spcPct val="0"/>
              </a:spcAft>
            </a:pPr>
            <a:r>
              <a:rPr lang="es-ES_tradnl" altLang="en-US" dirty="0" smtClean="0">
                <a:solidFill>
                  <a:srgbClr val="000000"/>
                </a:solidFill>
              </a:rPr>
              <a:t>Restauración</a:t>
            </a:r>
            <a:endParaRPr lang="es-ES_tradnl" altLang="en-US" dirty="0">
              <a:solidFill>
                <a:srgbClr val="000000"/>
              </a:solidFill>
            </a:endParaRPr>
          </a:p>
        </p:txBody>
      </p:sp>
      <p:sp>
        <p:nvSpPr>
          <p:cNvPr id="8243" name="TextBox 50"/>
          <p:cNvSpPr txBox="1">
            <a:spLocks noChangeArrowheads="1"/>
          </p:cNvSpPr>
          <p:nvPr/>
        </p:nvSpPr>
        <p:spPr bwMode="auto">
          <a:xfrm>
            <a:off x="8186739" y="715964"/>
            <a:ext cx="216852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fontAlgn="base" hangingPunct="1">
              <a:spcBef>
                <a:spcPct val="0"/>
              </a:spcBef>
              <a:spcAft>
                <a:spcPct val="0"/>
              </a:spcAft>
            </a:pPr>
            <a:r>
              <a:rPr lang="es-ES_tradnl" altLang="en-US" sz="1600" dirty="0" smtClean="0">
                <a:solidFill>
                  <a:srgbClr val="000000"/>
                </a:solidFill>
              </a:rPr>
              <a:t>Acceso y participación en los beneficios</a:t>
            </a:r>
            <a:endParaRPr lang="es-ES_tradnl" altLang="en-US" sz="1600" dirty="0">
              <a:solidFill>
                <a:srgbClr val="000000"/>
              </a:solidFill>
            </a:endParaRPr>
          </a:p>
        </p:txBody>
      </p:sp>
      <p:sp>
        <p:nvSpPr>
          <p:cNvPr id="8244" name="TextBox 51"/>
          <p:cNvSpPr txBox="1">
            <a:spLocks noChangeArrowheads="1"/>
          </p:cNvSpPr>
          <p:nvPr/>
        </p:nvSpPr>
        <p:spPr bwMode="auto">
          <a:xfrm>
            <a:off x="8164514" y="2436813"/>
            <a:ext cx="216852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fontAlgn="base" hangingPunct="1">
              <a:spcBef>
                <a:spcPct val="0"/>
              </a:spcBef>
              <a:spcAft>
                <a:spcPct val="0"/>
              </a:spcAft>
            </a:pPr>
            <a:r>
              <a:rPr lang="es-ES_tradnl" altLang="en-US" dirty="0" smtClean="0">
                <a:solidFill>
                  <a:srgbClr val="000000"/>
                </a:solidFill>
              </a:rPr>
              <a:t>Actividades habilitantes</a:t>
            </a:r>
            <a:endParaRPr lang="es-ES_tradnl" altLang="en-US" dirty="0">
              <a:solidFill>
                <a:srgbClr val="000000"/>
              </a:solidFill>
            </a:endParaRPr>
          </a:p>
        </p:txBody>
      </p:sp>
    </p:spTree>
    <p:extLst>
      <p:ext uri="{BB962C8B-B14F-4D97-AF65-F5344CB8AC3E}">
        <p14:creationId xmlns:p14="http://schemas.microsoft.com/office/powerpoint/2010/main" val="17323890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1"/>
          <p:cNvSpPr txBox="1">
            <a:spLocks/>
          </p:cNvSpPr>
          <p:nvPr/>
        </p:nvSpPr>
        <p:spPr bwMode="auto">
          <a:xfrm>
            <a:off x="1921256" y="152400"/>
            <a:ext cx="8229600" cy="457200"/>
          </a:xfrm>
          <a:prstGeom prst="rect">
            <a:avLst/>
          </a:prstGeom>
          <a:solidFill>
            <a:srgbClr val="78A200"/>
          </a:solidFill>
          <a:ln w="9525">
            <a:noFill/>
            <a:miter lim="800000"/>
            <a:headEnd/>
            <a:tailEnd/>
          </a:ln>
        </p:spPr>
        <p:txBody>
          <a:bodyPr vert="horz" wrap="square" lIns="91440" tIns="45720" rIns="91440" bIns="45720" numCol="1" anchor="ctr" anchorCtr="0" compatLnSpc="1">
            <a:prstTxWarp prst="textNoShape">
              <a:avLst/>
            </a:prstTxWarp>
            <a:normAutofit/>
          </a:bodyPr>
          <a:lstStyle>
            <a:lvl1pPr algn="ctr" rtl="0" eaLnBrk="0" fontAlgn="base" hangingPunct="0">
              <a:spcBef>
                <a:spcPct val="0"/>
              </a:spcBef>
              <a:spcAft>
                <a:spcPct val="0"/>
              </a:spcAft>
              <a:defRPr sz="4000" kern="1200">
                <a:solidFill>
                  <a:srgbClr val="1F497D"/>
                </a:solidFill>
                <a:latin typeface="+mj-lt"/>
                <a:ea typeface="+mj-ea"/>
                <a:cs typeface="+mj-cs"/>
              </a:defRPr>
            </a:lvl1pPr>
            <a:lvl2pPr algn="ctr" rtl="0" eaLnBrk="0" fontAlgn="base" hangingPunct="0">
              <a:spcBef>
                <a:spcPct val="0"/>
              </a:spcBef>
              <a:spcAft>
                <a:spcPct val="0"/>
              </a:spcAft>
              <a:defRPr sz="4000">
                <a:solidFill>
                  <a:srgbClr val="1F497D"/>
                </a:solidFill>
                <a:latin typeface="Calibri" pitchFamily="34" charset="0"/>
              </a:defRPr>
            </a:lvl2pPr>
            <a:lvl3pPr algn="ctr" rtl="0" eaLnBrk="0" fontAlgn="base" hangingPunct="0">
              <a:spcBef>
                <a:spcPct val="0"/>
              </a:spcBef>
              <a:spcAft>
                <a:spcPct val="0"/>
              </a:spcAft>
              <a:defRPr sz="4000">
                <a:solidFill>
                  <a:srgbClr val="1F497D"/>
                </a:solidFill>
                <a:latin typeface="Calibri" pitchFamily="34" charset="0"/>
              </a:defRPr>
            </a:lvl3pPr>
            <a:lvl4pPr algn="ctr" rtl="0" eaLnBrk="0" fontAlgn="base" hangingPunct="0">
              <a:spcBef>
                <a:spcPct val="0"/>
              </a:spcBef>
              <a:spcAft>
                <a:spcPct val="0"/>
              </a:spcAft>
              <a:defRPr sz="4000">
                <a:solidFill>
                  <a:srgbClr val="1F497D"/>
                </a:solidFill>
                <a:latin typeface="Calibri" pitchFamily="34" charset="0"/>
              </a:defRPr>
            </a:lvl4pPr>
            <a:lvl5pPr algn="ctr" rtl="0" eaLnBrk="0" fontAlgn="base" hangingPunct="0">
              <a:spcBef>
                <a:spcPct val="0"/>
              </a:spcBef>
              <a:spcAft>
                <a:spcPct val="0"/>
              </a:spcAft>
              <a:defRPr sz="4000">
                <a:solidFill>
                  <a:srgbClr val="1F497D"/>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s-ES_tradnl" sz="2000" b="1" dirty="0" smtClean="0">
                <a:solidFill>
                  <a:srgbClr val="4D59A4"/>
                </a:solidFill>
                <a:latin typeface="Arial" pitchFamily="34" charset="0"/>
                <a:cs typeface="Arial" pitchFamily="34" charset="0"/>
              </a:rPr>
              <a:t>Estrategia del FMAM-6 relativa a la biodiversidad</a:t>
            </a:r>
            <a:endParaRPr lang="es-ES_tradnl" sz="2000" b="1" dirty="0">
              <a:solidFill>
                <a:srgbClr val="4D59A4"/>
              </a:solidFill>
              <a:latin typeface="Arial" pitchFamily="34" charset="0"/>
              <a:cs typeface="Arial" pitchFamily="34" charset="0"/>
            </a:endParaRPr>
          </a:p>
        </p:txBody>
      </p:sp>
      <p:sp>
        <p:nvSpPr>
          <p:cNvPr id="26" name="Rounded Rectangle 1"/>
          <p:cNvSpPr/>
          <p:nvPr/>
        </p:nvSpPr>
        <p:spPr>
          <a:xfrm>
            <a:off x="7598234" y="4546523"/>
            <a:ext cx="2745459" cy="772886"/>
          </a:xfrm>
          <a:prstGeom prst="roundRect">
            <a:avLst/>
          </a:prstGeom>
          <a:solidFill>
            <a:schemeClr val="accent3">
              <a:lumMod val="75000"/>
            </a:schemeClr>
          </a:solidFill>
          <a:ln w="19050">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smtClean="0">
                <a:solidFill>
                  <a:prstClr val="white"/>
                </a:solidFill>
              </a:rPr>
              <a:t>10. </a:t>
            </a:r>
            <a:r>
              <a:rPr lang="es-ES_tradnl" sz="1200" dirty="0" smtClean="0">
                <a:solidFill>
                  <a:prstClr val="white"/>
                </a:solidFill>
              </a:rPr>
              <a:t>Integración de la biodiversidad y los servicios de los ecosistemas en la planificación del desarrollo y la financiación</a:t>
            </a:r>
            <a:endParaRPr lang="es-ES_tradnl" sz="1200" dirty="0">
              <a:solidFill>
                <a:prstClr val="white"/>
              </a:solidFill>
            </a:endParaRPr>
          </a:p>
        </p:txBody>
      </p:sp>
      <p:sp>
        <p:nvSpPr>
          <p:cNvPr id="30" name="Rounded Rectangle 6"/>
          <p:cNvSpPr/>
          <p:nvPr/>
        </p:nvSpPr>
        <p:spPr>
          <a:xfrm>
            <a:off x="1947389" y="760092"/>
            <a:ext cx="8246068" cy="840107"/>
          </a:xfrm>
          <a:prstGeom prst="roundRect">
            <a:avLst/>
          </a:prstGeom>
          <a:solidFill>
            <a:schemeClr val="bg1"/>
          </a:solidFill>
          <a:ln w="381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s-ES_tradnl" dirty="0" smtClean="0">
                <a:solidFill>
                  <a:prstClr val="black"/>
                </a:solidFill>
              </a:rPr>
              <a:t>Meta: Mantener una diversidad de importancia mundial y los bienes y servicios de los ecosistemas que dicha diversidad proporciona la sociedad</a:t>
            </a:r>
            <a:endParaRPr lang="es-ES_tradnl" dirty="0">
              <a:solidFill>
                <a:prstClr val="black"/>
              </a:solidFill>
            </a:endParaRPr>
          </a:p>
        </p:txBody>
      </p:sp>
      <p:sp>
        <p:nvSpPr>
          <p:cNvPr id="37" name="Up Arrow 13"/>
          <p:cNvSpPr/>
          <p:nvPr/>
        </p:nvSpPr>
        <p:spPr>
          <a:xfrm>
            <a:off x="1982387" y="3060154"/>
            <a:ext cx="1002105" cy="292006"/>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38" name="Up Arrow 15"/>
          <p:cNvSpPr/>
          <p:nvPr/>
        </p:nvSpPr>
        <p:spPr>
          <a:xfrm>
            <a:off x="4156210" y="3060154"/>
            <a:ext cx="966266" cy="275757"/>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39" name="Up Arrow 26"/>
          <p:cNvSpPr/>
          <p:nvPr/>
        </p:nvSpPr>
        <p:spPr>
          <a:xfrm>
            <a:off x="8368641" y="3086551"/>
            <a:ext cx="958082" cy="287015"/>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40" name="Rounded Rectangle 16"/>
          <p:cNvSpPr/>
          <p:nvPr/>
        </p:nvSpPr>
        <p:spPr>
          <a:xfrm>
            <a:off x="1575992" y="1737555"/>
            <a:ext cx="2027188" cy="1214251"/>
          </a:xfrm>
          <a:prstGeom prst="roundRect">
            <a:avLst/>
          </a:prstGeom>
          <a:solidFill>
            <a:schemeClr val="accent3">
              <a:lumMod val="50000"/>
            </a:schemeClr>
          </a:solidFill>
          <a:ln>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s-ES_tradnl" sz="1600" b="1" dirty="0" smtClean="0">
                <a:solidFill>
                  <a:prstClr val="white"/>
                </a:solidFill>
              </a:rPr>
              <a:t>BD-1:  Mejorar la sostenibilidad de los sistemas de zonas protegidas</a:t>
            </a:r>
            <a:endParaRPr lang="es-ES_tradnl" sz="1600" b="1" dirty="0">
              <a:solidFill>
                <a:prstClr val="white"/>
              </a:solidFill>
            </a:endParaRPr>
          </a:p>
        </p:txBody>
      </p:sp>
      <p:sp>
        <p:nvSpPr>
          <p:cNvPr id="41" name="Rounded Rectangle 17"/>
          <p:cNvSpPr/>
          <p:nvPr/>
        </p:nvSpPr>
        <p:spPr>
          <a:xfrm>
            <a:off x="3720732" y="1737555"/>
            <a:ext cx="1752600" cy="1214251"/>
          </a:xfrm>
          <a:prstGeom prst="roundRect">
            <a:avLst/>
          </a:prstGeom>
          <a:solidFill>
            <a:schemeClr val="accent3">
              <a:lumMod val="50000"/>
            </a:schemeClr>
          </a:solidFill>
          <a:ln>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s-ES_tradnl" sz="1600" b="1" dirty="0" smtClean="0">
                <a:solidFill>
                  <a:prstClr val="white"/>
                </a:solidFill>
              </a:rPr>
              <a:t>BD-2: Reducir las amenazas a la biodiversidad de importancia mundial</a:t>
            </a:r>
            <a:endParaRPr lang="es-ES_tradnl" sz="1600" b="1" dirty="0">
              <a:solidFill>
                <a:prstClr val="white"/>
              </a:solidFill>
            </a:endParaRPr>
          </a:p>
        </p:txBody>
      </p:sp>
      <p:sp>
        <p:nvSpPr>
          <p:cNvPr id="42" name="Rounded Rectangle 18"/>
          <p:cNvSpPr/>
          <p:nvPr/>
        </p:nvSpPr>
        <p:spPr>
          <a:xfrm>
            <a:off x="7519854" y="1737553"/>
            <a:ext cx="2752580" cy="1214251"/>
          </a:xfrm>
          <a:prstGeom prst="roundRect">
            <a:avLst/>
          </a:prstGeom>
          <a:solidFill>
            <a:schemeClr val="accent3">
              <a:lumMod val="50000"/>
            </a:schemeClr>
          </a:solidFill>
          <a:ln>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400" b="1" dirty="0" smtClean="0">
                <a:solidFill>
                  <a:prstClr val="white"/>
                </a:solidFill>
              </a:rPr>
              <a:t>BD-4: </a:t>
            </a:r>
            <a:r>
              <a:rPr lang="es-ES_tradnl" sz="1400" b="1" dirty="0" smtClean="0">
                <a:solidFill>
                  <a:prstClr val="white"/>
                </a:solidFill>
              </a:rPr>
              <a:t>Integrar la conservación y el uso sostenible de la biodiversidad en paisajes terrestres y marinos y sectores productivos</a:t>
            </a:r>
            <a:endParaRPr lang="es-ES_tradnl" sz="1400" b="1" dirty="0">
              <a:solidFill>
                <a:prstClr val="white"/>
              </a:solidFill>
            </a:endParaRPr>
          </a:p>
        </p:txBody>
      </p:sp>
      <p:sp>
        <p:nvSpPr>
          <p:cNvPr id="43" name="Rounded Rectangle 21"/>
          <p:cNvSpPr/>
          <p:nvPr/>
        </p:nvSpPr>
        <p:spPr>
          <a:xfrm>
            <a:off x="1532446" y="3446983"/>
            <a:ext cx="2027188" cy="1099540"/>
          </a:xfrm>
          <a:prstGeom prst="roundRect">
            <a:avLst/>
          </a:prstGeom>
          <a:solidFill>
            <a:schemeClr val="accent3">
              <a:lumMod val="75000"/>
            </a:schemeClr>
          </a:solidFill>
          <a:ln w="19050">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smtClean="0">
                <a:solidFill>
                  <a:prstClr val="white"/>
                </a:solidFill>
              </a:rPr>
              <a:t>1. </a:t>
            </a:r>
            <a:r>
              <a:rPr lang="es-ES_tradnl" sz="1200" dirty="0" smtClean="0">
                <a:solidFill>
                  <a:prstClr val="white"/>
                </a:solidFill>
              </a:rPr>
              <a:t>Mejorar la sostenibilidad financiera y la gestión eficaz de la estructura ecológica nacional</a:t>
            </a:r>
            <a:endParaRPr lang="es-ES_tradnl" sz="1200" dirty="0">
              <a:solidFill>
                <a:prstClr val="white"/>
              </a:solidFill>
            </a:endParaRPr>
          </a:p>
        </p:txBody>
      </p:sp>
      <p:sp>
        <p:nvSpPr>
          <p:cNvPr id="44" name="Rounded Rectangle 22"/>
          <p:cNvSpPr/>
          <p:nvPr/>
        </p:nvSpPr>
        <p:spPr>
          <a:xfrm>
            <a:off x="1597197" y="4641346"/>
            <a:ext cx="2027188" cy="1061301"/>
          </a:xfrm>
          <a:prstGeom prst="roundRect">
            <a:avLst/>
          </a:prstGeom>
          <a:solidFill>
            <a:schemeClr val="accent3">
              <a:lumMod val="75000"/>
            </a:schemeClr>
          </a:solidFill>
          <a:ln w="19050">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s-ES_tradnl" sz="1200" dirty="0" smtClean="0">
                <a:solidFill>
                  <a:prstClr val="white"/>
                </a:solidFill>
              </a:rPr>
              <a:t>2 . </a:t>
            </a:r>
            <a:r>
              <a:rPr lang="es-ES" sz="1200" dirty="0"/>
              <a:t>Última frontera de la </a:t>
            </a:r>
            <a:r>
              <a:rPr lang="es-ES" sz="1200" dirty="0" smtClean="0"/>
              <a:t>naturaleza: </a:t>
            </a:r>
            <a:r>
              <a:rPr lang="es-ES_tradnl" sz="1200" dirty="0" smtClean="0">
                <a:solidFill>
                  <a:prstClr val="white"/>
                </a:solidFill>
              </a:rPr>
              <a:t>Ampliación del alcance de las zonas protegidas mundiales</a:t>
            </a:r>
            <a:r>
              <a:rPr lang="en-US" sz="1200" dirty="0" smtClean="0">
                <a:solidFill>
                  <a:prstClr val="white"/>
                </a:solidFill>
              </a:rPr>
              <a:t>.</a:t>
            </a:r>
            <a:endParaRPr lang="en-US" sz="1200" dirty="0">
              <a:solidFill>
                <a:prstClr val="white"/>
              </a:solidFill>
            </a:endParaRPr>
          </a:p>
        </p:txBody>
      </p:sp>
      <p:sp>
        <p:nvSpPr>
          <p:cNvPr id="45" name="Rounded Rectangle 24"/>
          <p:cNvSpPr/>
          <p:nvPr/>
        </p:nvSpPr>
        <p:spPr>
          <a:xfrm>
            <a:off x="3712034" y="3486404"/>
            <a:ext cx="1752600" cy="782703"/>
          </a:xfrm>
          <a:prstGeom prst="roundRect">
            <a:avLst/>
          </a:prstGeom>
          <a:solidFill>
            <a:schemeClr val="accent3">
              <a:lumMod val="75000"/>
            </a:schemeClr>
          </a:solidFill>
          <a:ln w="19050">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smtClean="0">
                <a:solidFill>
                  <a:prstClr val="white"/>
                </a:solidFill>
              </a:rPr>
              <a:t>3. </a:t>
            </a:r>
            <a:r>
              <a:rPr lang="es-ES_tradnl" sz="1200" dirty="0" smtClean="0">
                <a:solidFill>
                  <a:prstClr val="white"/>
                </a:solidFill>
              </a:rPr>
              <a:t>Prevenir la extinción de especies amenazadas conocidas</a:t>
            </a:r>
            <a:endParaRPr lang="es-ES_tradnl" sz="1200" dirty="0">
              <a:solidFill>
                <a:prstClr val="white"/>
              </a:solidFill>
            </a:endParaRPr>
          </a:p>
        </p:txBody>
      </p:sp>
      <p:sp>
        <p:nvSpPr>
          <p:cNvPr id="46" name="Rounded Rectangle 27"/>
          <p:cNvSpPr/>
          <p:nvPr/>
        </p:nvSpPr>
        <p:spPr>
          <a:xfrm>
            <a:off x="7598234" y="3546725"/>
            <a:ext cx="2763527" cy="782084"/>
          </a:xfrm>
          <a:prstGeom prst="roundRect">
            <a:avLst/>
          </a:prstGeom>
          <a:solidFill>
            <a:schemeClr val="accent3">
              <a:lumMod val="75000"/>
            </a:schemeClr>
          </a:solidFill>
          <a:ln w="19050">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s-ES_tradnl" sz="1200" dirty="0" smtClean="0">
                <a:solidFill>
                  <a:prstClr val="white"/>
                </a:solidFill>
              </a:rPr>
              <a:t>9. Gestión de la interfaz  entre el ser humano y la biodiversidad</a:t>
            </a:r>
            <a:endParaRPr lang="es-ES_tradnl" sz="1200" dirty="0">
              <a:solidFill>
                <a:prstClr val="white"/>
              </a:solidFill>
            </a:endParaRPr>
          </a:p>
        </p:txBody>
      </p:sp>
      <p:sp>
        <p:nvSpPr>
          <p:cNvPr id="47" name="Rounded Rectangle 28"/>
          <p:cNvSpPr/>
          <p:nvPr/>
        </p:nvSpPr>
        <p:spPr>
          <a:xfrm>
            <a:off x="3722607" y="4335954"/>
            <a:ext cx="1752600" cy="782703"/>
          </a:xfrm>
          <a:prstGeom prst="roundRect">
            <a:avLst/>
          </a:prstGeom>
          <a:solidFill>
            <a:schemeClr val="accent3">
              <a:lumMod val="75000"/>
            </a:schemeClr>
          </a:solidFill>
          <a:ln w="19050">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s-ES_tradnl" sz="1200" dirty="0" smtClean="0">
                <a:solidFill>
                  <a:prstClr val="white"/>
                </a:solidFill>
              </a:rPr>
              <a:t>4. Prevención, control y gestión de especies exóticas invasoras</a:t>
            </a:r>
            <a:r>
              <a:rPr lang="en-US" sz="1200" dirty="0" smtClean="0">
                <a:solidFill>
                  <a:prstClr val="white"/>
                </a:solidFill>
              </a:rPr>
              <a:t>. </a:t>
            </a:r>
            <a:endParaRPr lang="en-US" sz="1200" dirty="0">
              <a:solidFill>
                <a:prstClr val="white"/>
              </a:solidFill>
            </a:endParaRPr>
          </a:p>
        </p:txBody>
      </p:sp>
      <p:sp>
        <p:nvSpPr>
          <p:cNvPr id="48" name="Rounded Rectangle 30"/>
          <p:cNvSpPr/>
          <p:nvPr/>
        </p:nvSpPr>
        <p:spPr>
          <a:xfrm>
            <a:off x="3722607" y="5185504"/>
            <a:ext cx="1752600" cy="782703"/>
          </a:xfrm>
          <a:prstGeom prst="roundRect">
            <a:avLst/>
          </a:prstGeom>
          <a:solidFill>
            <a:schemeClr val="accent3">
              <a:lumMod val="75000"/>
            </a:schemeClr>
          </a:solidFill>
          <a:ln w="19050">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s-ES_tradnl" sz="1200" dirty="0" smtClean="0">
                <a:solidFill>
                  <a:prstClr val="white"/>
                </a:solidFill>
              </a:rPr>
              <a:t>5. Aplicación del Protocolo de Cartagena sobre Seguridad de la Biotecnología</a:t>
            </a:r>
            <a:endParaRPr lang="es-ES_tradnl" sz="1200" dirty="0">
              <a:solidFill>
                <a:prstClr val="white"/>
              </a:solidFill>
            </a:endParaRPr>
          </a:p>
        </p:txBody>
      </p:sp>
      <p:sp>
        <p:nvSpPr>
          <p:cNvPr id="49" name="Rounded Rectangle 31"/>
          <p:cNvSpPr/>
          <p:nvPr/>
        </p:nvSpPr>
        <p:spPr>
          <a:xfrm>
            <a:off x="5620085" y="1747525"/>
            <a:ext cx="1752600" cy="1214251"/>
          </a:xfrm>
          <a:prstGeom prst="roundRect">
            <a:avLst/>
          </a:prstGeom>
          <a:solidFill>
            <a:schemeClr val="accent3">
              <a:lumMod val="50000"/>
            </a:schemeClr>
          </a:solidFill>
          <a:ln>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s-ES_tradnl" sz="1600" b="1" dirty="0" smtClean="0">
                <a:solidFill>
                  <a:prstClr val="white"/>
                </a:solidFill>
              </a:rPr>
              <a:t>BD-3: Hacer un uso sostenible de la biodiversidad</a:t>
            </a:r>
            <a:endParaRPr lang="es-ES_tradnl" sz="1600" b="1" dirty="0">
              <a:solidFill>
                <a:prstClr val="white"/>
              </a:solidFill>
            </a:endParaRPr>
          </a:p>
        </p:txBody>
      </p:sp>
      <p:sp>
        <p:nvSpPr>
          <p:cNvPr id="50" name="Rounded Rectangle 32"/>
          <p:cNvSpPr/>
          <p:nvPr/>
        </p:nvSpPr>
        <p:spPr>
          <a:xfrm>
            <a:off x="5638180" y="3506507"/>
            <a:ext cx="1786071" cy="782703"/>
          </a:xfrm>
          <a:prstGeom prst="roundRect">
            <a:avLst/>
          </a:prstGeom>
          <a:solidFill>
            <a:schemeClr val="accent3">
              <a:lumMod val="75000"/>
            </a:schemeClr>
          </a:solidFill>
          <a:ln w="19050">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s-ES_tradnl" sz="1050" dirty="0" smtClean="0">
                <a:solidFill>
                  <a:prstClr val="white"/>
                </a:solidFill>
              </a:rPr>
              <a:t>6. De las cordilleras a los arrecifes: Mantenimiento de la integridad y la función de los arrecifes de coral de importancia mundial</a:t>
            </a:r>
            <a:endParaRPr lang="es-ES_tradnl" sz="1050" dirty="0">
              <a:solidFill>
                <a:prstClr val="white"/>
              </a:solidFill>
            </a:endParaRPr>
          </a:p>
        </p:txBody>
      </p:sp>
      <p:sp>
        <p:nvSpPr>
          <p:cNvPr id="51" name="Rounded Rectangle 33"/>
          <p:cNvSpPr/>
          <p:nvPr/>
        </p:nvSpPr>
        <p:spPr>
          <a:xfrm>
            <a:off x="5654915" y="4361849"/>
            <a:ext cx="1752600" cy="782703"/>
          </a:xfrm>
          <a:prstGeom prst="roundRect">
            <a:avLst/>
          </a:prstGeom>
          <a:solidFill>
            <a:schemeClr val="accent3">
              <a:lumMod val="75000"/>
            </a:schemeClr>
          </a:solidFill>
          <a:ln w="19050">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a:solidFill>
                  <a:prstClr val="white"/>
                </a:solidFill>
              </a:rPr>
              <a:t>7</a:t>
            </a:r>
            <a:r>
              <a:rPr lang="en-US" sz="1200" dirty="0" smtClean="0">
                <a:solidFill>
                  <a:prstClr val="white"/>
                </a:solidFill>
              </a:rPr>
              <a:t>. </a:t>
            </a:r>
            <a:r>
              <a:rPr lang="es-ES_tradnl" sz="1100" dirty="0" smtClean="0">
                <a:solidFill>
                  <a:prstClr val="white"/>
                </a:solidFill>
              </a:rPr>
              <a:t>Garantía del futuro de la agricultura: Uso sostenible de los recursos fitogenéticos y zoogenéticos</a:t>
            </a:r>
            <a:r>
              <a:rPr lang="en-US" sz="1100" dirty="0" smtClean="0">
                <a:solidFill>
                  <a:prstClr val="white"/>
                </a:solidFill>
              </a:rPr>
              <a:t>.</a:t>
            </a:r>
            <a:endParaRPr lang="en-US" sz="1100" dirty="0">
              <a:solidFill>
                <a:prstClr val="white"/>
              </a:solidFill>
            </a:endParaRPr>
          </a:p>
        </p:txBody>
      </p:sp>
      <p:sp>
        <p:nvSpPr>
          <p:cNvPr id="52" name="Rounded Rectangle 34"/>
          <p:cNvSpPr/>
          <p:nvPr/>
        </p:nvSpPr>
        <p:spPr>
          <a:xfrm>
            <a:off x="5671651" y="5185504"/>
            <a:ext cx="1752600" cy="782703"/>
          </a:xfrm>
          <a:prstGeom prst="roundRect">
            <a:avLst/>
          </a:prstGeom>
          <a:solidFill>
            <a:schemeClr val="accent3">
              <a:lumMod val="75000"/>
            </a:schemeClr>
          </a:solidFill>
          <a:ln w="19050">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a:solidFill>
                  <a:prstClr val="white"/>
                </a:solidFill>
              </a:rPr>
              <a:t>8</a:t>
            </a:r>
            <a:r>
              <a:rPr lang="en-US" sz="1200" dirty="0" smtClean="0">
                <a:solidFill>
                  <a:prstClr val="white"/>
                </a:solidFill>
              </a:rPr>
              <a:t>. </a:t>
            </a:r>
            <a:r>
              <a:rPr lang="es-ES_tradnl" sz="1100" dirty="0" smtClean="0">
                <a:solidFill>
                  <a:prstClr val="white"/>
                </a:solidFill>
              </a:rPr>
              <a:t>Aplicación del Protocolo de Nagoya sobre acceso y participación en los beneficios</a:t>
            </a:r>
            <a:endParaRPr lang="es-ES_tradnl" sz="1100" dirty="0">
              <a:solidFill>
                <a:prstClr val="white"/>
              </a:solidFill>
            </a:endParaRPr>
          </a:p>
        </p:txBody>
      </p:sp>
      <p:sp>
        <p:nvSpPr>
          <p:cNvPr id="53" name="Up Arrow 35"/>
          <p:cNvSpPr/>
          <p:nvPr/>
        </p:nvSpPr>
        <p:spPr>
          <a:xfrm>
            <a:off x="6048082" y="3098290"/>
            <a:ext cx="966266" cy="275757"/>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Tree>
    <p:extLst>
      <p:ext uri="{BB962C8B-B14F-4D97-AF65-F5344CB8AC3E}">
        <p14:creationId xmlns:p14="http://schemas.microsoft.com/office/powerpoint/2010/main" val="20775430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633" y="3135085"/>
            <a:ext cx="10972800" cy="1143000"/>
          </a:xfrm>
        </p:spPr>
        <p:txBody>
          <a:bodyPr/>
          <a:lstStyle/>
          <a:p>
            <a:r>
              <a:rPr lang="es-ES_tradnl" sz="3200" noProof="0" dirty="0" smtClean="0"/>
              <a:t>Programación del FMAM-6</a:t>
            </a:r>
            <a:br>
              <a:rPr lang="es-ES_tradnl" sz="3200" noProof="0" dirty="0" smtClean="0"/>
            </a:br>
            <a:r>
              <a:rPr lang="es-ES_tradnl" sz="3200" noProof="0" dirty="0" smtClean="0"/>
              <a:t>Estrategia relativa al área focal de degradación de la tierra</a:t>
            </a:r>
            <a:r>
              <a:rPr lang="en-US" dirty="0"/>
              <a:t/>
            </a:r>
            <a:br>
              <a:rPr lang="en-US" dirty="0"/>
            </a:br>
            <a:endParaRPr lang="en-US" dirty="0"/>
          </a:p>
        </p:txBody>
      </p:sp>
    </p:spTree>
    <p:extLst>
      <p:ext uri="{BB962C8B-B14F-4D97-AF65-F5344CB8AC3E}">
        <p14:creationId xmlns:p14="http://schemas.microsoft.com/office/powerpoint/2010/main" val="15974743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1638" y="400050"/>
            <a:ext cx="8851900" cy="612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460623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US" dirty="0" smtClean="0"/>
          </a:p>
          <a:p>
            <a:endParaRPr lang="en-US" dirty="0" smtClean="0"/>
          </a:p>
          <a:p>
            <a:endParaRPr lang="en-US" dirty="0"/>
          </a:p>
        </p:txBody>
      </p:sp>
      <p:sp>
        <p:nvSpPr>
          <p:cNvPr id="2" name="Title 1"/>
          <p:cNvSpPr>
            <a:spLocks noGrp="1"/>
          </p:cNvSpPr>
          <p:nvPr>
            <p:ph type="title"/>
          </p:nvPr>
        </p:nvSpPr>
        <p:spPr>
          <a:xfrm>
            <a:off x="609600" y="3124200"/>
            <a:ext cx="10972800" cy="1143000"/>
          </a:xfrm>
        </p:spPr>
        <p:txBody>
          <a:bodyPr/>
          <a:lstStyle/>
          <a:p>
            <a:r>
              <a:rPr lang="es-ES_tradnl" sz="3200" b="1" dirty="0"/>
              <a:t>Programación del FMAM-6</a:t>
            </a:r>
            <a:r>
              <a:rPr lang="es-ES_tradnl" dirty="0"/>
              <a:t/>
            </a:r>
            <a:br>
              <a:rPr lang="es-ES_tradnl" dirty="0"/>
            </a:br>
            <a:r>
              <a:rPr lang="en-US" dirty="0" smtClean="0"/>
              <a:t/>
            </a:r>
            <a:br>
              <a:rPr lang="en-US" dirty="0" smtClean="0"/>
            </a:br>
            <a:r>
              <a:rPr lang="en-US" sz="3200" b="1" dirty="0" err="1"/>
              <a:t>Estrategia</a:t>
            </a:r>
            <a:r>
              <a:rPr lang="en-US" sz="3200" b="1" dirty="0"/>
              <a:t> de </a:t>
            </a:r>
            <a:r>
              <a:rPr lang="en-US" sz="3200" b="1" dirty="0" err="1" smtClean="0"/>
              <a:t>Gestion</a:t>
            </a:r>
            <a:r>
              <a:rPr lang="en-US" sz="3200" b="1" dirty="0" smtClean="0"/>
              <a:t> </a:t>
            </a:r>
            <a:r>
              <a:rPr lang="en-US" sz="3200" b="1" dirty="0" err="1" smtClean="0"/>
              <a:t>Forestal</a:t>
            </a:r>
            <a:r>
              <a:rPr lang="en-US" sz="3200" b="1" dirty="0" smtClean="0"/>
              <a:t> </a:t>
            </a:r>
            <a:r>
              <a:rPr lang="en-US" sz="3200" b="1" dirty="0" err="1" smtClean="0"/>
              <a:t>Sostenible</a:t>
            </a:r>
            <a:r>
              <a:rPr lang="en-US" sz="3200" b="1" dirty="0" smtClean="0"/>
              <a:t> (GFS)</a:t>
            </a:r>
            <a:r>
              <a:rPr lang="en-US" dirty="0"/>
              <a:t/>
            </a:r>
            <a:br>
              <a:rPr lang="en-US" dirty="0"/>
            </a:br>
            <a:endParaRPr lang="en-US" dirty="0"/>
          </a:p>
        </p:txBody>
      </p:sp>
    </p:spTree>
    <p:extLst>
      <p:ext uri="{BB962C8B-B14F-4D97-AF65-F5344CB8AC3E}">
        <p14:creationId xmlns:p14="http://schemas.microsoft.com/office/powerpoint/2010/main" val="4065387363"/>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877</TotalTime>
  <Words>2197</Words>
  <Application>Microsoft Office PowerPoint</Application>
  <PresentationFormat>Widescreen</PresentationFormat>
  <Paragraphs>179</Paragraphs>
  <Slides>17</Slides>
  <Notes>15</Notes>
  <HiddenSlides>0</HiddenSlides>
  <MMClips>0</MMClips>
  <ScaleCrop>false</ScaleCrop>
  <HeadingPairs>
    <vt:vector size="8" baseType="variant">
      <vt:variant>
        <vt:lpstr>Fonts Used</vt:lpstr>
      </vt:variant>
      <vt:variant>
        <vt:i4>5</vt:i4>
      </vt:variant>
      <vt:variant>
        <vt:lpstr>Theme</vt:lpstr>
      </vt:variant>
      <vt:variant>
        <vt:i4>3</vt:i4>
      </vt:variant>
      <vt:variant>
        <vt:lpstr>Embedded OLE Servers</vt:lpstr>
      </vt:variant>
      <vt:variant>
        <vt:i4>1</vt:i4>
      </vt:variant>
      <vt:variant>
        <vt:lpstr>Slide Titles</vt:lpstr>
      </vt:variant>
      <vt:variant>
        <vt:i4>17</vt:i4>
      </vt:variant>
    </vt:vector>
  </HeadingPairs>
  <TitlesOfParts>
    <vt:vector size="26" baseType="lpstr">
      <vt:lpstr>ＭＳ Ｐゴシック</vt:lpstr>
      <vt:lpstr>Arial</vt:lpstr>
      <vt:lpstr>Calibri</vt:lpstr>
      <vt:lpstr>Times New Roman</vt:lpstr>
      <vt:lpstr>Wingdings</vt:lpstr>
      <vt:lpstr>1_Office Theme</vt:lpstr>
      <vt:lpstr>2_Office Theme</vt:lpstr>
      <vt:lpstr>4_Office Theme</vt:lpstr>
      <vt:lpstr>AcroExch.Document.7</vt:lpstr>
      <vt:lpstr>Programación del FMAM-6 Estrategia de la Diversidad Biológica </vt:lpstr>
      <vt:lpstr>PowerPoint Presentation</vt:lpstr>
      <vt:lpstr>Plan Estratégico para la Diversidad Biológica 2011-2020 del Convenio sobre la Diversidad Biológica</vt:lpstr>
      <vt:lpstr>PowerPoint Presentation</vt:lpstr>
      <vt:lpstr>PowerPoint Presentation</vt:lpstr>
      <vt:lpstr>PowerPoint Presentation</vt:lpstr>
      <vt:lpstr>Programación del FMAM-6 Estrategia relativa al área focal de degradación de la tierra </vt:lpstr>
      <vt:lpstr>PowerPoint Presentation</vt:lpstr>
      <vt:lpstr>Programación del FMAM-6  Estrategia de Gestion Forestal Sostenible (GFS) </vt:lpstr>
      <vt:lpstr>Como funciona el mecanismo de incentivo?</vt:lpstr>
      <vt:lpstr>Estrategia del FMAM-6 relativa a la gestión forestal sostenible</vt:lpstr>
      <vt:lpstr>Programación del FMAM-6 Aguas internacionales</vt:lpstr>
      <vt:lpstr>Área focal de las aguas internacionales</vt:lpstr>
      <vt:lpstr>PowerPoint Presentation</vt:lpstr>
      <vt:lpstr>ADT</vt:lpstr>
      <vt:lpstr>Estrategia del FMAM-6 relativa a las aguas internacionales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GEF 6 Programming Strategic Plan for Biodiversity, 2011-2020</dc:title>
  <dc:creator>Susan W. Matindi Waithaka</dc:creator>
  <cp:lastModifiedBy>Mark Thomas Zimsky</cp:lastModifiedBy>
  <cp:revision>23</cp:revision>
  <cp:lastPrinted>2015-02-17T20:51:14Z</cp:lastPrinted>
  <dcterms:created xsi:type="dcterms:W3CDTF">2015-02-05T21:56:01Z</dcterms:created>
  <dcterms:modified xsi:type="dcterms:W3CDTF">2015-04-14T15:48:12Z</dcterms:modified>
</cp:coreProperties>
</file>