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386" r:id="rId2"/>
    <p:sldId id="387" r:id="rId3"/>
    <p:sldId id="388" r:id="rId4"/>
    <p:sldId id="389" r:id="rId5"/>
    <p:sldId id="390" r:id="rId6"/>
    <p:sldId id="391" r:id="rId7"/>
    <p:sldId id="392" r:id="rId8"/>
    <p:sldId id="393" r:id="rId9"/>
    <p:sldId id="394" r:id="rId10"/>
    <p:sldId id="395" r:id="rId11"/>
    <p:sldId id="396" r:id="rId12"/>
    <p:sldId id="397" r:id="rId13"/>
    <p:sldId id="398" r:id="rId14"/>
    <p:sldId id="399" r:id="rId15"/>
    <p:sldId id="291" r:id="rId16"/>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6" d="100"/>
          <a:sy n="56" d="100"/>
        </p:scale>
        <p:origin x="462" y="6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22" y="-120"/>
      </p:cViewPr>
      <p:guideLst>
        <p:guide orient="horz" pos="2928"/>
        <p:guide pos="216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445EE2-CAF7-4CC6-AC80-A9E2124FFDD5}"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n-US"/>
        </a:p>
      </dgm:t>
    </dgm:pt>
    <dgm:pt modelId="{4DE06340-03C2-41BD-A761-4A9FB1BB5215}">
      <dgm:prSet phldrT="[Text]"/>
      <dgm:spPr/>
      <dgm:t>
        <a:bodyPr/>
        <a:lstStyle/>
        <a:p>
          <a:r>
            <a:rPr lang="en-US" dirty="0" smtClean="0"/>
            <a:t>Engage</a:t>
          </a:r>
          <a:endParaRPr lang="en-US" dirty="0"/>
        </a:p>
      </dgm:t>
    </dgm:pt>
    <dgm:pt modelId="{E8F8C10C-87DC-4E49-8995-5B2EADD9B16F}" type="parTrans" cxnId="{E505E9A9-7F7C-45CB-A050-83DB2ECA99F3}">
      <dgm:prSet/>
      <dgm:spPr/>
      <dgm:t>
        <a:bodyPr/>
        <a:lstStyle/>
        <a:p>
          <a:endParaRPr lang="en-US"/>
        </a:p>
      </dgm:t>
    </dgm:pt>
    <dgm:pt modelId="{7EC93A36-53CE-4398-A6B3-71FB0DFADE94}" type="sibTrans" cxnId="{E505E9A9-7F7C-45CB-A050-83DB2ECA99F3}">
      <dgm:prSet/>
      <dgm:spPr/>
      <dgm:t>
        <a:bodyPr/>
        <a:lstStyle/>
        <a:p>
          <a:endParaRPr lang="en-US"/>
        </a:p>
      </dgm:t>
    </dgm:pt>
    <dgm:pt modelId="{31E8DD81-AD95-400F-A393-5D9B931FC7C4}">
      <dgm:prSet phldrT="[Text]" custT="1"/>
      <dgm:spPr/>
      <dgm:t>
        <a:bodyPr/>
        <a:lstStyle/>
        <a:p>
          <a:r>
            <a:rPr lang="en-US" sz="2000" dirty="0" smtClean="0"/>
            <a:t>Multi-stakeholder platforms</a:t>
          </a:r>
          <a:endParaRPr lang="en-US" sz="2000" dirty="0"/>
        </a:p>
      </dgm:t>
    </dgm:pt>
    <dgm:pt modelId="{DCFF977F-D8F1-4321-AEA0-0ED62F8BFF6C}" type="parTrans" cxnId="{9811B498-4F05-42D9-B04A-57F61E284649}">
      <dgm:prSet/>
      <dgm:spPr/>
      <dgm:t>
        <a:bodyPr/>
        <a:lstStyle/>
        <a:p>
          <a:endParaRPr lang="en-US"/>
        </a:p>
      </dgm:t>
    </dgm:pt>
    <dgm:pt modelId="{E0FB2EC7-6728-41B1-AA10-4AB22F75EAF8}" type="sibTrans" cxnId="{9811B498-4F05-42D9-B04A-57F61E284649}">
      <dgm:prSet/>
      <dgm:spPr/>
      <dgm:t>
        <a:bodyPr/>
        <a:lstStyle/>
        <a:p>
          <a:endParaRPr lang="en-US"/>
        </a:p>
      </dgm:t>
    </dgm:pt>
    <dgm:pt modelId="{9B287577-4538-464B-9472-F1E40E43BF29}">
      <dgm:prSet phldrT="[Text]"/>
      <dgm:spPr/>
      <dgm:t>
        <a:bodyPr/>
        <a:lstStyle/>
        <a:p>
          <a:r>
            <a:rPr lang="en-US" dirty="0" smtClean="0"/>
            <a:t>Act</a:t>
          </a:r>
          <a:endParaRPr lang="en-US" dirty="0"/>
        </a:p>
      </dgm:t>
    </dgm:pt>
    <dgm:pt modelId="{320E7F5D-19E9-46CA-BF10-45BFDD9EEFA5}" type="parTrans" cxnId="{E703CE36-56B7-48D6-96A2-C6817AA9F7E1}">
      <dgm:prSet/>
      <dgm:spPr/>
      <dgm:t>
        <a:bodyPr/>
        <a:lstStyle/>
        <a:p>
          <a:endParaRPr lang="en-US"/>
        </a:p>
      </dgm:t>
    </dgm:pt>
    <dgm:pt modelId="{EB309A0C-DA74-4746-BB83-A3D3AAFA2716}" type="sibTrans" cxnId="{E703CE36-56B7-48D6-96A2-C6817AA9F7E1}">
      <dgm:prSet/>
      <dgm:spPr/>
      <dgm:t>
        <a:bodyPr/>
        <a:lstStyle/>
        <a:p>
          <a:endParaRPr lang="en-US"/>
        </a:p>
      </dgm:t>
    </dgm:pt>
    <dgm:pt modelId="{85341DCE-FE59-4EAC-9E0F-65DFFF1A1712}">
      <dgm:prSet phldrT="[Text]" custT="1"/>
      <dgm:spPr/>
      <dgm:t>
        <a:bodyPr/>
        <a:lstStyle/>
        <a:p>
          <a:r>
            <a:rPr lang="en-US" sz="2000" dirty="0" smtClean="0"/>
            <a:t>Working at scale - </a:t>
          </a:r>
          <a:r>
            <a:rPr lang="en-US" sz="2000" i="1" dirty="0" smtClean="0"/>
            <a:t>Scaling-up of interventions</a:t>
          </a:r>
          <a:endParaRPr lang="en-US" sz="2000" i="1" dirty="0"/>
        </a:p>
      </dgm:t>
    </dgm:pt>
    <dgm:pt modelId="{645B97EA-FA40-4D0B-AF6F-85B4670D4D7F}" type="parTrans" cxnId="{C6B55CD4-9173-4D96-86BA-98DC1A710896}">
      <dgm:prSet/>
      <dgm:spPr/>
      <dgm:t>
        <a:bodyPr/>
        <a:lstStyle/>
        <a:p>
          <a:endParaRPr lang="en-US"/>
        </a:p>
      </dgm:t>
    </dgm:pt>
    <dgm:pt modelId="{6323E4F3-F907-48F4-89E7-503CC43960FD}" type="sibTrans" cxnId="{C6B55CD4-9173-4D96-86BA-98DC1A710896}">
      <dgm:prSet/>
      <dgm:spPr/>
      <dgm:t>
        <a:bodyPr/>
        <a:lstStyle/>
        <a:p>
          <a:endParaRPr lang="en-US"/>
        </a:p>
      </dgm:t>
    </dgm:pt>
    <dgm:pt modelId="{941D019A-F8E1-4E12-8BC9-43D3C0718EC9}">
      <dgm:prSet phldrT="[Text]"/>
      <dgm:spPr/>
      <dgm:t>
        <a:bodyPr/>
        <a:lstStyle/>
        <a:p>
          <a:r>
            <a:rPr lang="en-US" dirty="0" smtClean="0"/>
            <a:t>Track</a:t>
          </a:r>
          <a:endParaRPr lang="en-US" dirty="0"/>
        </a:p>
      </dgm:t>
    </dgm:pt>
    <dgm:pt modelId="{DE43D5C3-1EC7-4FD7-B977-CB4828DF83A5}" type="parTrans" cxnId="{07024637-F99F-44EA-A07B-D106B7563785}">
      <dgm:prSet/>
      <dgm:spPr/>
      <dgm:t>
        <a:bodyPr/>
        <a:lstStyle/>
        <a:p>
          <a:endParaRPr lang="en-US"/>
        </a:p>
      </dgm:t>
    </dgm:pt>
    <dgm:pt modelId="{7DF53FA3-6A7E-4EB0-9A69-06CE0D0A91BC}" type="sibTrans" cxnId="{07024637-F99F-44EA-A07B-D106B7563785}">
      <dgm:prSet/>
      <dgm:spPr/>
      <dgm:t>
        <a:bodyPr/>
        <a:lstStyle/>
        <a:p>
          <a:endParaRPr lang="en-US"/>
        </a:p>
      </dgm:t>
    </dgm:pt>
    <dgm:pt modelId="{FCE3F738-A42E-4864-8EBF-08123C477014}">
      <dgm:prSet phldrT="[Text]" custT="1"/>
      <dgm:spPr/>
      <dgm:t>
        <a:bodyPr/>
        <a:lstStyle/>
        <a:p>
          <a:r>
            <a:rPr lang="en-US" sz="2400" dirty="0" smtClean="0"/>
            <a:t>Monitoring &amp; Assessment</a:t>
          </a:r>
          <a:endParaRPr lang="en-US" sz="2400" dirty="0"/>
        </a:p>
      </dgm:t>
    </dgm:pt>
    <dgm:pt modelId="{F3E9BF8A-C855-4890-AA6A-6E74CA633E91}" type="parTrans" cxnId="{81D85789-BC27-4568-BA83-B0AC59D8B9A3}">
      <dgm:prSet/>
      <dgm:spPr/>
      <dgm:t>
        <a:bodyPr/>
        <a:lstStyle/>
        <a:p>
          <a:endParaRPr lang="en-US"/>
        </a:p>
      </dgm:t>
    </dgm:pt>
    <dgm:pt modelId="{AF1E5B47-3D3E-4E6A-AFFC-85C401A19D37}" type="sibTrans" cxnId="{81D85789-BC27-4568-BA83-B0AC59D8B9A3}">
      <dgm:prSet/>
      <dgm:spPr/>
      <dgm:t>
        <a:bodyPr/>
        <a:lstStyle/>
        <a:p>
          <a:endParaRPr lang="en-US"/>
        </a:p>
      </dgm:t>
    </dgm:pt>
    <dgm:pt modelId="{D21FCFA9-7A47-4786-815A-F42373A44C45}">
      <dgm:prSet phldrT="[Text]" custT="1"/>
      <dgm:spPr/>
      <dgm:t>
        <a:bodyPr/>
        <a:lstStyle/>
        <a:p>
          <a:r>
            <a:rPr lang="en-US" sz="2000" dirty="0" smtClean="0"/>
            <a:t>Incentives</a:t>
          </a:r>
          <a:endParaRPr lang="en-US" sz="2000" dirty="0"/>
        </a:p>
      </dgm:t>
    </dgm:pt>
    <dgm:pt modelId="{B3FB4852-061A-4A91-A9CA-D92DE7164218}" type="parTrans" cxnId="{F3A4B3A8-3E3A-40EE-84F3-77D5CAD54C1F}">
      <dgm:prSet/>
      <dgm:spPr/>
      <dgm:t>
        <a:bodyPr/>
        <a:lstStyle/>
        <a:p>
          <a:endParaRPr lang="en-US"/>
        </a:p>
      </dgm:t>
    </dgm:pt>
    <dgm:pt modelId="{BBE19DBE-2131-4518-9F1A-A137E60A524F}" type="sibTrans" cxnId="{F3A4B3A8-3E3A-40EE-84F3-77D5CAD54C1F}">
      <dgm:prSet/>
      <dgm:spPr/>
      <dgm:t>
        <a:bodyPr/>
        <a:lstStyle/>
        <a:p>
          <a:endParaRPr lang="en-US"/>
        </a:p>
      </dgm:t>
    </dgm:pt>
    <dgm:pt modelId="{C3B69F1E-8F55-4A40-BD9E-AA2CDAE0D146}">
      <dgm:prSet phldrT="[Text]" custT="1"/>
      <dgm:spPr/>
      <dgm:t>
        <a:bodyPr/>
        <a:lstStyle/>
        <a:p>
          <a:r>
            <a:rPr lang="en-US" sz="2000" dirty="0" smtClean="0"/>
            <a:t>Institutions and policies</a:t>
          </a:r>
          <a:endParaRPr lang="en-US" sz="2000" dirty="0"/>
        </a:p>
      </dgm:t>
    </dgm:pt>
    <dgm:pt modelId="{0B3391B1-C45E-447D-A79C-A8082B48C496}" type="parTrans" cxnId="{2E502665-6AE6-4027-872F-CD71831654F5}">
      <dgm:prSet/>
      <dgm:spPr/>
      <dgm:t>
        <a:bodyPr/>
        <a:lstStyle/>
        <a:p>
          <a:endParaRPr lang="en-US"/>
        </a:p>
      </dgm:t>
    </dgm:pt>
    <dgm:pt modelId="{D66A581F-C3A4-472E-9112-3F005870E501}" type="sibTrans" cxnId="{2E502665-6AE6-4027-872F-CD71831654F5}">
      <dgm:prSet/>
      <dgm:spPr/>
      <dgm:t>
        <a:bodyPr/>
        <a:lstStyle/>
        <a:p>
          <a:endParaRPr lang="en-US"/>
        </a:p>
      </dgm:t>
    </dgm:pt>
    <dgm:pt modelId="{074B5369-E143-4E00-AF38-596D314DFFEA}" type="pres">
      <dgm:prSet presAssocID="{AD445EE2-CAF7-4CC6-AC80-A9E2124FFDD5}" presName="Name0" presStyleCnt="0">
        <dgm:presLayoutVars>
          <dgm:dir/>
          <dgm:animLvl val="lvl"/>
          <dgm:resizeHandles val="exact"/>
        </dgm:presLayoutVars>
      </dgm:prSet>
      <dgm:spPr/>
      <dgm:t>
        <a:bodyPr/>
        <a:lstStyle/>
        <a:p>
          <a:endParaRPr lang="en-US"/>
        </a:p>
      </dgm:t>
    </dgm:pt>
    <dgm:pt modelId="{8A46C9B8-2736-4902-8808-7D7769040F0D}" type="pres">
      <dgm:prSet presAssocID="{AD445EE2-CAF7-4CC6-AC80-A9E2124FFDD5}" presName="tSp" presStyleCnt="0"/>
      <dgm:spPr/>
    </dgm:pt>
    <dgm:pt modelId="{195FF5CC-335A-40C4-A6AA-296CAA556C69}" type="pres">
      <dgm:prSet presAssocID="{AD445EE2-CAF7-4CC6-AC80-A9E2124FFDD5}" presName="bSp" presStyleCnt="0"/>
      <dgm:spPr/>
    </dgm:pt>
    <dgm:pt modelId="{59902976-1E45-4BC7-A4B3-C66CDAA332FB}" type="pres">
      <dgm:prSet presAssocID="{AD445EE2-CAF7-4CC6-AC80-A9E2124FFDD5}" presName="process" presStyleCnt="0"/>
      <dgm:spPr/>
    </dgm:pt>
    <dgm:pt modelId="{34828957-68A7-452E-860F-1B55FDBA0AA6}" type="pres">
      <dgm:prSet presAssocID="{4DE06340-03C2-41BD-A761-4A9FB1BB5215}" presName="composite1" presStyleCnt="0"/>
      <dgm:spPr/>
    </dgm:pt>
    <dgm:pt modelId="{E571FD14-2099-4DAB-A7F7-5D23A7C15771}" type="pres">
      <dgm:prSet presAssocID="{4DE06340-03C2-41BD-A761-4A9FB1BB5215}" presName="dummyNode1" presStyleLbl="node1" presStyleIdx="0" presStyleCnt="3"/>
      <dgm:spPr/>
    </dgm:pt>
    <dgm:pt modelId="{557B72ED-C8A4-4470-905B-6A479C528030}" type="pres">
      <dgm:prSet presAssocID="{4DE06340-03C2-41BD-A761-4A9FB1BB5215}" presName="childNode1" presStyleLbl="bgAcc1" presStyleIdx="0" presStyleCnt="3" custScaleX="151038" custLinFactNeighborY="-18039">
        <dgm:presLayoutVars>
          <dgm:bulletEnabled val="1"/>
        </dgm:presLayoutVars>
      </dgm:prSet>
      <dgm:spPr/>
      <dgm:t>
        <a:bodyPr/>
        <a:lstStyle/>
        <a:p>
          <a:endParaRPr lang="en-US"/>
        </a:p>
      </dgm:t>
    </dgm:pt>
    <dgm:pt modelId="{8AF970BF-0C7F-47A9-BD74-5F260A137FB6}" type="pres">
      <dgm:prSet presAssocID="{4DE06340-03C2-41BD-A761-4A9FB1BB5215}" presName="childNode1tx" presStyleLbl="bgAcc1" presStyleIdx="0" presStyleCnt="3">
        <dgm:presLayoutVars>
          <dgm:bulletEnabled val="1"/>
        </dgm:presLayoutVars>
      </dgm:prSet>
      <dgm:spPr/>
      <dgm:t>
        <a:bodyPr/>
        <a:lstStyle/>
        <a:p>
          <a:endParaRPr lang="en-US"/>
        </a:p>
      </dgm:t>
    </dgm:pt>
    <dgm:pt modelId="{758E1906-D9F6-4A47-897A-5A7790376A01}" type="pres">
      <dgm:prSet presAssocID="{4DE06340-03C2-41BD-A761-4A9FB1BB5215}" presName="parentNode1" presStyleLbl="node1" presStyleIdx="0" presStyleCnt="3" custLinFactNeighborX="1301" custLinFactNeighborY="-24050">
        <dgm:presLayoutVars>
          <dgm:chMax val="1"/>
          <dgm:bulletEnabled val="1"/>
        </dgm:presLayoutVars>
      </dgm:prSet>
      <dgm:spPr/>
      <dgm:t>
        <a:bodyPr/>
        <a:lstStyle/>
        <a:p>
          <a:endParaRPr lang="en-US"/>
        </a:p>
      </dgm:t>
    </dgm:pt>
    <dgm:pt modelId="{4125E81B-6FC6-41F9-B4A8-E3CDFD343656}" type="pres">
      <dgm:prSet presAssocID="{4DE06340-03C2-41BD-A761-4A9FB1BB5215}" presName="connSite1" presStyleCnt="0"/>
      <dgm:spPr/>
    </dgm:pt>
    <dgm:pt modelId="{8D0787A5-A73A-4ADC-A839-34438F7291AA}" type="pres">
      <dgm:prSet presAssocID="{7EC93A36-53CE-4398-A6B3-71FB0DFADE94}" presName="Name9" presStyleLbl="sibTrans2D1" presStyleIdx="0" presStyleCnt="2"/>
      <dgm:spPr/>
      <dgm:t>
        <a:bodyPr/>
        <a:lstStyle/>
        <a:p>
          <a:endParaRPr lang="en-US"/>
        </a:p>
      </dgm:t>
    </dgm:pt>
    <dgm:pt modelId="{D2DFC23C-A09F-4FF4-95DC-C487F4A0C2A4}" type="pres">
      <dgm:prSet presAssocID="{9B287577-4538-464B-9472-F1E40E43BF29}" presName="composite2" presStyleCnt="0"/>
      <dgm:spPr/>
    </dgm:pt>
    <dgm:pt modelId="{350ACEC2-056C-4C4B-AE8F-0A4589003125}" type="pres">
      <dgm:prSet presAssocID="{9B287577-4538-464B-9472-F1E40E43BF29}" presName="dummyNode2" presStyleLbl="node1" presStyleIdx="0" presStyleCnt="3"/>
      <dgm:spPr/>
    </dgm:pt>
    <dgm:pt modelId="{7719191F-C392-4900-A893-AA78492B9DFC}" type="pres">
      <dgm:prSet presAssocID="{9B287577-4538-464B-9472-F1E40E43BF29}" presName="childNode2" presStyleLbl="bgAcc1" presStyleIdx="1" presStyleCnt="3" custScaleX="126080" custScaleY="124928" custLinFactNeighborY="29206">
        <dgm:presLayoutVars>
          <dgm:bulletEnabled val="1"/>
        </dgm:presLayoutVars>
      </dgm:prSet>
      <dgm:spPr/>
      <dgm:t>
        <a:bodyPr/>
        <a:lstStyle/>
        <a:p>
          <a:endParaRPr lang="en-US"/>
        </a:p>
      </dgm:t>
    </dgm:pt>
    <dgm:pt modelId="{DD0FB5D7-9212-46B8-95C5-DD7FB5AABA8E}" type="pres">
      <dgm:prSet presAssocID="{9B287577-4538-464B-9472-F1E40E43BF29}" presName="childNode2tx" presStyleLbl="bgAcc1" presStyleIdx="1" presStyleCnt="3">
        <dgm:presLayoutVars>
          <dgm:bulletEnabled val="1"/>
        </dgm:presLayoutVars>
      </dgm:prSet>
      <dgm:spPr/>
      <dgm:t>
        <a:bodyPr/>
        <a:lstStyle/>
        <a:p>
          <a:endParaRPr lang="en-US"/>
        </a:p>
      </dgm:t>
    </dgm:pt>
    <dgm:pt modelId="{0E69E296-B7BD-4C0F-A07F-A28345954EF0}" type="pres">
      <dgm:prSet presAssocID="{9B287577-4538-464B-9472-F1E40E43BF29}" presName="parentNode2" presStyleLbl="node1" presStyleIdx="1" presStyleCnt="3" custLinFactNeighborX="-8941" custLinFactNeighborY="36769">
        <dgm:presLayoutVars>
          <dgm:chMax val="0"/>
          <dgm:bulletEnabled val="1"/>
        </dgm:presLayoutVars>
      </dgm:prSet>
      <dgm:spPr/>
      <dgm:t>
        <a:bodyPr/>
        <a:lstStyle/>
        <a:p>
          <a:endParaRPr lang="en-US"/>
        </a:p>
      </dgm:t>
    </dgm:pt>
    <dgm:pt modelId="{01A6E470-4E34-4AE9-8F37-E4BE09554169}" type="pres">
      <dgm:prSet presAssocID="{9B287577-4538-464B-9472-F1E40E43BF29}" presName="connSite2" presStyleCnt="0"/>
      <dgm:spPr/>
    </dgm:pt>
    <dgm:pt modelId="{2AA3BD78-6FCA-490B-98D3-23DCE6EDB878}" type="pres">
      <dgm:prSet presAssocID="{EB309A0C-DA74-4746-BB83-A3D3AAFA2716}" presName="Name18" presStyleLbl="sibTrans2D1" presStyleIdx="1" presStyleCnt="2"/>
      <dgm:spPr/>
      <dgm:t>
        <a:bodyPr/>
        <a:lstStyle/>
        <a:p>
          <a:endParaRPr lang="en-US"/>
        </a:p>
      </dgm:t>
    </dgm:pt>
    <dgm:pt modelId="{DB385800-E2D1-4C3A-AC9D-734D4C8185A2}" type="pres">
      <dgm:prSet presAssocID="{941D019A-F8E1-4E12-8BC9-43D3C0718EC9}" presName="composite1" presStyleCnt="0"/>
      <dgm:spPr/>
    </dgm:pt>
    <dgm:pt modelId="{3BBB58ED-1D1C-4125-82EB-9CBBB56A5B1E}" type="pres">
      <dgm:prSet presAssocID="{941D019A-F8E1-4E12-8BC9-43D3C0718EC9}" presName="dummyNode1" presStyleLbl="node1" presStyleIdx="1" presStyleCnt="3"/>
      <dgm:spPr/>
    </dgm:pt>
    <dgm:pt modelId="{998C147C-06DD-4C3C-B7D6-FC5AF5F52D00}" type="pres">
      <dgm:prSet presAssocID="{941D019A-F8E1-4E12-8BC9-43D3C0718EC9}" presName="childNode1" presStyleLbl="bgAcc1" presStyleIdx="2" presStyleCnt="3" custScaleX="122805" custLinFactNeighborX="482" custLinFactNeighborY="-34358">
        <dgm:presLayoutVars>
          <dgm:bulletEnabled val="1"/>
        </dgm:presLayoutVars>
      </dgm:prSet>
      <dgm:spPr/>
      <dgm:t>
        <a:bodyPr/>
        <a:lstStyle/>
        <a:p>
          <a:endParaRPr lang="en-US"/>
        </a:p>
      </dgm:t>
    </dgm:pt>
    <dgm:pt modelId="{905AFD55-29A6-43DF-B985-2E1EC4767909}" type="pres">
      <dgm:prSet presAssocID="{941D019A-F8E1-4E12-8BC9-43D3C0718EC9}" presName="childNode1tx" presStyleLbl="bgAcc1" presStyleIdx="2" presStyleCnt="3">
        <dgm:presLayoutVars>
          <dgm:bulletEnabled val="1"/>
        </dgm:presLayoutVars>
      </dgm:prSet>
      <dgm:spPr/>
      <dgm:t>
        <a:bodyPr/>
        <a:lstStyle/>
        <a:p>
          <a:endParaRPr lang="en-US"/>
        </a:p>
      </dgm:t>
    </dgm:pt>
    <dgm:pt modelId="{67DA5516-3BF4-401E-83B4-4666091D185E}" type="pres">
      <dgm:prSet presAssocID="{941D019A-F8E1-4E12-8BC9-43D3C0718EC9}" presName="parentNode1" presStyleLbl="node1" presStyleIdx="2" presStyleCnt="3" custLinFactNeighborX="870" custLinFactNeighborY="-74157">
        <dgm:presLayoutVars>
          <dgm:chMax val="1"/>
          <dgm:bulletEnabled val="1"/>
        </dgm:presLayoutVars>
      </dgm:prSet>
      <dgm:spPr/>
      <dgm:t>
        <a:bodyPr/>
        <a:lstStyle/>
        <a:p>
          <a:endParaRPr lang="en-US"/>
        </a:p>
      </dgm:t>
    </dgm:pt>
    <dgm:pt modelId="{8599DE38-743E-4BE0-8B38-C90063AB9797}" type="pres">
      <dgm:prSet presAssocID="{941D019A-F8E1-4E12-8BC9-43D3C0718EC9}" presName="connSite1" presStyleCnt="0"/>
      <dgm:spPr/>
    </dgm:pt>
  </dgm:ptLst>
  <dgm:cxnLst>
    <dgm:cxn modelId="{B035353F-9AFB-4B4C-B69B-5ABB4AAEB579}" type="presOf" srcId="{7EC93A36-53CE-4398-A6B3-71FB0DFADE94}" destId="{8D0787A5-A73A-4ADC-A839-34438F7291AA}" srcOrd="0" destOrd="0" presId="urn:microsoft.com/office/officeart/2005/8/layout/hProcess4"/>
    <dgm:cxn modelId="{0E8186D5-74EC-4EFB-B5A1-3717A2BBEA75}" type="presOf" srcId="{4DE06340-03C2-41BD-A761-4A9FB1BB5215}" destId="{758E1906-D9F6-4A47-897A-5A7790376A01}" srcOrd="0" destOrd="0" presId="urn:microsoft.com/office/officeart/2005/8/layout/hProcess4"/>
    <dgm:cxn modelId="{9811B498-4F05-42D9-B04A-57F61E284649}" srcId="{4DE06340-03C2-41BD-A761-4A9FB1BB5215}" destId="{31E8DD81-AD95-400F-A393-5D9B931FC7C4}" srcOrd="0" destOrd="0" parTransId="{DCFF977F-D8F1-4321-AEA0-0ED62F8BFF6C}" sibTransId="{E0FB2EC7-6728-41B1-AA10-4AB22F75EAF8}"/>
    <dgm:cxn modelId="{C6B55CD4-9173-4D96-86BA-98DC1A710896}" srcId="{9B287577-4538-464B-9472-F1E40E43BF29}" destId="{85341DCE-FE59-4EAC-9E0F-65DFFF1A1712}" srcOrd="1" destOrd="0" parTransId="{645B97EA-FA40-4D0B-AF6F-85B4670D4D7F}" sibTransId="{6323E4F3-F907-48F4-89E7-503CC43960FD}"/>
    <dgm:cxn modelId="{81D85789-BC27-4568-BA83-B0AC59D8B9A3}" srcId="{941D019A-F8E1-4E12-8BC9-43D3C0718EC9}" destId="{FCE3F738-A42E-4864-8EBF-08123C477014}" srcOrd="0" destOrd="0" parTransId="{F3E9BF8A-C855-4890-AA6A-6E74CA633E91}" sibTransId="{AF1E5B47-3D3E-4E6A-AFFC-85C401A19D37}"/>
    <dgm:cxn modelId="{4AE120C8-389C-4E07-8848-C1A0C7DE25D7}" type="presOf" srcId="{D21FCFA9-7A47-4786-815A-F42373A44C45}" destId="{DD0FB5D7-9212-46B8-95C5-DD7FB5AABA8E}" srcOrd="1" destOrd="0" presId="urn:microsoft.com/office/officeart/2005/8/layout/hProcess4"/>
    <dgm:cxn modelId="{9109CD9A-71D6-4B83-9092-A1A54BC3B602}" type="presOf" srcId="{C3B69F1E-8F55-4A40-BD9E-AA2CDAE0D146}" destId="{8AF970BF-0C7F-47A9-BD74-5F260A137FB6}" srcOrd="1" destOrd="1" presId="urn:microsoft.com/office/officeart/2005/8/layout/hProcess4"/>
    <dgm:cxn modelId="{0EE6186A-6CC9-479A-89CB-2093EF0C03FE}" type="presOf" srcId="{31E8DD81-AD95-400F-A393-5D9B931FC7C4}" destId="{8AF970BF-0C7F-47A9-BD74-5F260A137FB6}" srcOrd="1" destOrd="0" presId="urn:microsoft.com/office/officeart/2005/8/layout/hProcess4"/>
    <dgm:cxn modelId="{6E4A3A4E-B494-4066-A395-85E70B12E0D3}" type="presOf" srcId="{31E8DD81-AD95-400F-A393-5D9B931FC7C4}" destId="{557B72ED-C8A4-4470-905B-6A479C528030}" srcOrd="0" destOrd="0" presId="urn:microsoft.com/office/officeart/2005/8/layout/hProcess4"/>
    <dgm:cxn modelId="{F3A4B3A8-3E3A-40EE-84F3-77D5CAD54C1F}" srcId="{9B287577-4538-464B-9472-F1E40E43BF29}" destId="{D21FCFA9-7A47-4786-815A-F42373A44C45}" srcOrd="0" destOrd="0" parTransId="{B3FB4852-061A-4A91-A9CA-D92DE7164218}" sibTransId="{BBE19DBE-2131-4518-9F1A-A137E60A524F}"/>
    <dgm:cxn modelId="{8597CA8D-E410-481A-8962-9D211AA788A7}" type="presOf" srcId="{EB309A0C-DA74-4746-BB83-A3D3AAFA2716}" destId="{2AA3BD78-6FCA-490B-98D3-23DCE6EDB878}" srcOrd="0" destOrd="0" presId="urn:microsoft.com/office/officeart/2005/8/layout/hProcess4"/>
    <dgm:cxn modelId="{E703CE36-56B7-48D6-96A2-C6817AA9F7E1}" srcId="{AD445EE2-CAF7-4CC6-AC80-A9E2124FFDD5}" destId="{9B287577-4538-464B-9472-F1E40E43BF29}" srcOrd="1" destOrd="0" parTransId="{320E7F5D-19E9-46CA-BF10-45BFDD9EEFA5}" sibTransId="{EB309A0C-DA74-4746-BB83-A3D3AAFA2716}"/>
    <dgm:cxn modelId="{7BD28C59-A85B-4618-B9A9-1FED4EFD5A95}" type="presOf" srcId="{85341DCE-FE59-4EAC-9E0F-65DFFF1A1712}" destId="{7719191F-C392-4900-A893-AA78492B9DFC}" srcOrd="0" destOrd="1" presId="urn:microsoft.com/office/officeart/2005/8/layout/hProcess4"/>
    <dgm:cxn modelId="{2E502665-6AE6-4027-872F-CD71831654F5}" srcId="{4DE06340-03C2-41BD-A761-4A9FB1BB5215}" destId="{C3B69F1E-8F55-4A40-BD9E-AA2CDAE0D146}" srcOrd="1" destOrd="0" parTransId="{0B3391B1-C45E-447D-A79C-A8082B48C496}" sibTransId="{D66A581F-C3A4-472E-9112-3F005870E501}"/>
    <dgm:cxn modelId="{79FAC340-1580-40F8-A043-CCB057634F86}" type="presOf" srcId="{9B287577-4538-464B-9472-F1E40E43BF29}" destId="{0E69E296-B7BD-4C0F-A07F-A28345954EF0}" srcOrd="0" destOrd="0" presId="urn:microsoft.com/office/officeart/2005/8/layout/hProcess4"/>
    <dgm:cxn modelId="{90E566F6-103C-473F-9C52-5B189469204B}" type="presOf" srcId="{D21FCFA9-7A47-4786-815A-F42373A44C45}" destId="{7719191F-C392-4900-A893-AA78492B9DFC}" srcOrd="0" destOrd="0" presId="urn:microsoft.com/office/officeart/2005/8/layout/hProcess4"/>
    <dgm:cxn modelId="{CC4BD037-A519-4D2D-B400-712B4755291A}" type="presOf" srcId="{FCE3F738-A42E-4864-8EBF-08123C477014}" destId="{998C147C-06DD-4C3C-B7D6-FC5AF5F52D00}" srcOrd="0" destOrd="0" presId="urn:microsoft.com/office/officeart/2005/8/layout/hProcess4"/>
    <dgm:cxn modelId="{E505E9A9-7F7C-45CB-A050-83DB2ECA99F3}" srcId="{AD445EE2-CAF7-4CC6-AC80-A9E2124FFDD5}" destId="{4DE06340-03C2-41BD-A761-4A9FB1BB5215}" srcOrd="0" destOrd="0" parTransId="{E8F8C10C-87DC-4E49-8995-5B2EADD9B16F}" sibTransId="{7EC93A36-53CE-4398-A6B3-71FB0DFADE94}"/>
    <dgm:cxn modelId="{6A44E723-D832-4B17-A1CA-0BC99EFF8039}" type="presOf" srcId="{FCE3F738-A42E-4864-8EBF-08123C477014}" destId="{905AFD55-29A6-43DF-B985-2E1EC4767909}" srcOrd="1" destOrd="0" presId="urn:microsoft.com/office/officeart/2005/8/layout/hProcess4"/>
    <dgm:cxn modelId="{E1C6866D-A2CB-438C-8252-646235D5F3E7}" type="presOf" srcId="{C3B69F1E-8F55-4A40-BD9E-AA2CDAE0D146}" destId="{557B72ED-C8A4-4470-905B-6A479C528030}" srcOrd="0" destOrd="1" presId="urn:microsoft.com/office/officeart/2005/8/layout/hProcess4"/>
    <dgm:cxn modelId="{AEFE8BCB-FF16-4788-A2FC-FB478EF931B7}" type="presOf" srcId="{85341DCE-FE59-4EAC-9E0F-65DFFF1A1712}" destId="{DD0FB5D7-9212-46B8-95C5-DD7FB5AABA8E}" srcOrd="1" destOrd="1" presId="urn:microsoft.com/office/officeart/2005/8/layout/hProcess4"/>
    <dgm:cxn modelId="{0EB79E96-A58B-46C4-9B88-4430CF01AEB6}" type="presOf" srcId="{AD445EE2-CAF7-4CC6-AC80-A9E2124FFDD5}" destId="{074B5369-E143-4E00-AF38-596D314DFFEA}" srcOrd="0" destOrd="0" presId="urn:microsoft.com/office/officeart/2005/8/layout/hProcess4"/>
    <dgm:cxn modelId="{07024637-F99F-44EA-A07B-D106B7563785}" srcId="{AD445EE2-CAF7-4CC6-AC80-A9E2124FFDD5}" destId="{941D019A-F8E1-4E12-8BC9-43D3C0718EC9}" srcOrd="2" destOrd="0" parTransId="{DE43D5C3-1EC7-4FD7-B977-CB4828DF83A5}" sibTransId="{7DF53FA3-6A7E-4EB0-9A69-06CE0D0A91BC}"/>
    <dgm:cxn modelId="{5F126CE4-947C-4251-A23B-0E92E3A5943F}" type="presOf" srcId="{941D019A-F8E1-4E12-8BC9-43D3C0718EC9}" destId="{67DA5516-3BF4-401E-83B4-4666091D185E}" srcOrd="0" destOrd="0" presId="urn:microsoft.com/office/officeart/2005/8/layout/hProcess4"/>
    <dgm:cxn modelId="{E536A493-9E25-4F0A-8E09-8BF195CF0B00}" type="presParOf" srcId="{074B5369-E143-4E00-AF38-596D314DFFEA}" destId="{8A46C9B8-2736-4902-8808-7D7769040F0D}" srcOrd="0" destOrd="0" presId="urn:microsoft.com/office/officeart/2005/8/layout/hProcess4"/>
    <dgm:cxn modelId="{4C6EB42F-F8FB-4582-BEDE-A236B630C1DD}" type="presParOf" srcId="{074B5369-E143-4E00-AF38-596D314DFFEA}" destId="{195FF5CC-335A-40C4-A6AA-296CAA556C69}" srcOrd="1" destOrd="0" presId="urn:microsoft.com/office/officeart/2005/8/layout/hProcess4"/>
    <dgm:cxn modelId="{E941DED8-01D0-4ECE-9D49-964C8124D5BD}" type="presParOf" srcId="{074B5369-E143-4E00-AF38-596D314DFFEA}" destId="{59902976-1E45-4BC7-A4B3-C66CDAA332FB}" srcOrd="2" destOrd="0" presId="urn:microsoft.com/office/officeart/2005/8/layout/hProcess4"/>
    <dgm:cxn modelId="{87298B4A-FDB6-4C01-8CC0-EE1F9FE48DE1}" type="presParOf" srcId="{59902976-1E45-4BC7-A4B3-C66CDAA332FB}" destId="{34828957-68A7-452E-860F-1B55FDBA0AA6}" srcOrd="0" destOrd="0" presId="urn:microsoft.com/office/officeart/2005/8/layout/hProcess4"/>
    <dgm:cxn modelId="{4B4F6C0E-1524-4C6E-A54F-EC91981D2CA9}" type="presParOf" srcId="{34828957-68A7-452E-860F-1B55FDBA0AA6}" destId="{E571FD14-2099-4DAB-A7F7-5D23A7C15771}" srcOrd="0" destOrd="0" presId="urn:microsoft.com/office/officeart/2005/8/layout/hProcess4"/>
    <dgm:cxn modelId="{AB40CB31-5086-45D7-8BF1-7A549DECB285}" type="presParOf" srcId="{34828957-68A7-452E-860F-1B55FDBA0AA6}" destId="{557B72ED-C8A4-4470-905B-6A479C528030}" srcOrd="1" destOrd="0" presId="urn:microsoft.com/office/officeart/2005/8/layout/hProcess4"/>
    <dgm:cxn modelId="{6ED804E1-F167-40E5-8194-845059A5EF48}" type="presParOf" srcId="{34828957-68A7-452E-860F-1B55FDBA0AA6}" destId="{8AF970BF-0C7F-47A9-BD74-5F260A137FB6}" srcOrd="2" destOrd="0" presId="urn:microsoft.com/office/officeart/2005/8/layout/hProcess4"/>
    <dgm:cxn modelId="{321A3EC6-0BDB-4B6D-9C61-6C8B59094E30}" type="presParOf" srcId="{34828957-68A7-452E-860F-1B55FDBA0AA6}" destId="{758E1906-D9F6-4A47-897A-5A7790376A01}" srcOrd="3" destOrd="0" presId="urn:microsoft.com/office/officeart/2005/8/layout/hProcess4"/>
    <dgm:cxn modelId="{A6898E48-4222-4D88-AFF8-9F1A66A7783C}" type="presParOf" srcId="{34828957-68A7-452E-860F-1B55FDBA0AA6}" destId="{4125E81B-6FC6-41F9-B4A8-E3CDFD343656}" srcOrd="4" destOrd="0" presId="urn:microsoft.com/office/officeart/2005/8/layout/hProcess4"/>
    <dgm:cxn modelId="{5BAC18D6-52C3-457A-8660-80780996A721}" type="presParOf" srcId="{59902976-1E45-4BC7-A4B3-C66CDAA332FB}" destId="{8D0787A5-A73A-4ADC-A839-34438F7291AA}" srcOrd="1" destOrd="0" presId="urn:microsoft.com/office/officeart/2005/8/layout/hProcess4"/>
    <dgm:cxn modelId="{4C4C8A50-4E98-4E82-9649-23CC31372454}" type="presParOf" srcId="{59902976-1E45-4BC7-A4B3-C66CDAA332FB}" destId="{D2DFC23C-A09F-4FF4-95DC-C487F4A0C2A4}" srcOrd="2" destOrd="0" presId="urn:microsoft.com/office/officeart/2005/8/layout/hProcess4"/>
    <dgm:cxn modelId="{1C755F4D-80ED-4A86-84BF-B42EC934D10F}" type="presParOf" srcId="{D2DFC23C-A09F-4FF4-95DC-C487F4A0C2A4}" destId="{350ACEC2-056C-4C4B-AE8F-0A4589003125}" srcOrd="0" destOrd="0" presId="urn:microsoft.com/office/officeart/2005/8/layout/hProcess4"/>
    <dgm:cxn modelId="{51D01B7A-99F9-4D1D-8D68-7286249AA1ED}" type="presParOf" srcId="{D2DFC23C-A09F-4FF4-95DC-C487F4A0C2A4}" destId="{7719191F-C392-4900-A893-AA78492B9DFC}" srcOrd="1" destOrd="0" presId="urn:microsoft.com/office/officeart/2005/8/layout/hProcess4"/>
    <dgm:cxn modelId="{F336F811-7BA4-4CB1-AF69-2B426D6E72C1}" type="presParOf" srcId="{D2DFC23C-A09F-4FF4-95DC-C487F4A0C2A4}" destId="{DD0FB5D7-9212-46B8-95C5-DD7FB5AABA8E}" srcOrd="2" destOrd="0" presId="urn:microsoft.com/office/officeart/2005/8/layout/hProcess4"/>
    <dgm:cxn modelId="{B034089A-A5E3-4C8E-AB78-EE40E7274D0A}" type="presParOf" srcId="{D2DFC23C-A09F-4FF4-95DC-C487F4A0C2A4}" destId="{0E69E296-B7BD-4C0F-A07F-A28345954EF0}" srcOrd="3" destOrd="0" presId="urn:microsoft.com/office/officeart/2005/8/layout/hProcess4"/>
    <dgm:cxn modelId="{AE088E58-B69F-4D74-AD33-659B534AA748}" type="presParOf" srcId="{D2DFC23C-A09F-4FF4-95DC-C487F4A0C2A4}" destId="{01A6E470-4E34-4AE9-8F37-E4BE09554169}" srcOrd="4" destOrd="0" presId="urn:microsoft.com/office/officeart/2005/8/layout/hProcess4"/>
    <dgm:cxn modelId="{AAC917DF-76BC-49F6-9968-E2BF19A3E7A2}" type="presParOf" srcId="{59902976-1E45-4BC7-A4B3-C66CDAA332FB}" destId="{2AA3BD78-6FCA-490B-98D3-23DCE6EDB878}" srcOrd="3" destOrd="0" presId="urn:microsoft.com/office/officeart/2005/8/layout/hProcess4"/>
    <dgm:cxn modelId="{5B740F47-253A-40F9-AF05-14DC816CAACC}" type="presParOf" srcId="{59902976-1E45-4BC7-A4B3-C66CDAA332FB}" destId="{DB385800-E2D1-4C3A-AC9D-734D4C8185A2}" srcOrd="4" destOrd="0" presId="urn:microsoft.com/office/officeart/2005/8/layout/hProcess4"/>
    <dgm:cxn modelId="{F45CA456-7B74-453B-BD5A-B9F6139AB0FF}" type="presParOf" srcId="{DB385800-E2D1-4C3A-AC9D-734D4C8185A2}" destId="{3BBB58ED-1D1C-4125-82EB-9CBBB56A5B1E}" srcOrd="0" destOrd="0" presId="urn:microsoft.com/office/officeart/2005/8/layout/hProcess4"/>
    <dgm:cxn modelId="{06EAC58C-0EDA-47A1-AB31-0B70668FD78A}" type="presParOf" srcId="{DB385800-E2D1-4C3A-AC9D-734D4C8185A2}" destId="{998C147C-06DD-4C3C-B7D6-FC5AF5F52D00}" srcOrd="1" destOrd="0" presId="urn:microsoft.com/office/officeart/2005/8/layout/hProcess4"/>
    <dgm:cxn modelId="{66F267BB-D8E7-4793-9824-57092692C486}" type="presParOf" srcId="{DB385800-E2D1-4C3A-AC9D-734D4C8185A2}" destId="{905AFD55-29A6-43DF-B985-2E1EC4767909}" srcOrd="2" destOrd="0" presId="urn:microsoft.com/office/officeart/2005/8/layout/hProcess4"/>
    <dgm:cxn modelId="{9CB56EB8-8F8A-4CF6-945D-3F9D58FEADE2}" type="presParOf" srcId="{DB385800-E2D1-4C3A-AC9D-734D4C8185A2}" destId="{67DA5516-3BF4-401E-83B4-4666091D185E}" srcOrd="3" destOrd="0" presId="urn:microsoft.com/office/officeart/2005/8/layout/hProcess4"/>
    <dgm:cxn modelId="{D3B1585B-840D-403A-A751-F01CA579C71D}" type="presParOf" srcId="{DB385800-E2D1-4C3A-AC9D-734D4C8185A2}" destId="{8599DE38-743E-4BE0-8B38-C90063AB9797}"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27F6A4B-48B7-4E72-8553-0978ADC4DD7B}"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US"/>
        </a:p>
      </dgm:t>
    </dgm:pt>
    <dgm:pt modelId="{94C12F5A-BF83-4F3F-9ABB-3BD1CF047124}">
      <dgm:prSet phldrT="[Text]" custT="1"/>
      <dgm:spPr>
        <a:gradFill flip="none" rotWithShape="0">
          <a:gsLst>
            <a:gs pos="0">
              <a:srgbClr val="006600">
                <a:tint val="66000"/>
                <a:satMod val="160000"/>
              </a:srgbClr>
            </a:gs>
            <a:gs pos="50000">
              <a:srgbClr val="006600">
                <a:tint val="44500"/>
                <a:satMod val="160000"/>
              </a:srgbClr>
            </a:gs>
            <a:gs pos="100000">
              <a:srgbClr val="006600">
                <a:tint val="23500"/>
                <a:satMod val="160000"/>
              </a:srgbClr>
            </a:gs>
          </a:gsLst>
          <a:lin ang="0" scaled="1"/>
          <a:tileRect/>
        </a:gradFill>
      </dgm:spPr>
      <dgm:t>
        <a:bodyPr/>
        <a:lstStyle/>
        <a:p>
          <a:r>
            <a:rPr lang="en-US" sz="2000" b="1" dirty="0" smtClean="0">
              <a:solidFill>
                <a:srgbClr val="006600"/>
              </a:solidFill>
            </a:rPr>
            <a:t>Conceptual Phase</a:t>
          </a:r>
        </a:p>
      </dgm:t>
    </dgm:pt>
    <dgm:pt modelId="{0FC4FA45-F5EA-448E-BF4C-7B17EB2CC749}" type="parTrans" cxnId="{94D2F1FD-CE8D-4433-A7F9-DFE2711131C1}">
      <dgm:prSet/>
      <dgm:spPr/>
      <dgm:t>
        <a:bodyPr/>
        <a:lstStyle/>
        <a:p>
          <a:endParaRPr lang="en-US"/>
        </a:p>
      </dgm:t>
    </dgm:pt>
    <dgm:pt modelId="{C4173301-AD24-473B-BB1A-F45BB32EF5ED}" type="sibTrans" cxnId="{94D2F1FD-CE8D-4433-A7F9-DFE2711131C1}">
      <dgm:prSet/>
      <dgm:spPr>
        <a:solidFill>
          <a:schemeClr val="accent3">
            <a:lumMod val="60000"/>
            <a:lumOff val="40000"/>
          </a:schemeClr>
        </a:solidFill>
      </dgm:spPr>
      <dgm:t>
        <a:bodyPr/>
        <a:lstStyle/>
        <a:p>
          <a:endParaRPr lang="en-US"/>
        </a:p>
      </dgm:t>
    </dgm:pt>
    <dgm:pt modelId="{7AADE264-271F-47D8-B8DF-DCBEE0057C22}">
      <dgm:prSet phldrT="[Text]" custT="1"/>
      <dgm:spPr>
        <a:ln>
          <a:solidFill>
            <a:srgbClr val="006600"/>
          </a:solidFill>
        </a:ln>
      </dgm:spPr>
      <dgm:t>
        <a:bodyPr/>
        <a:lstStyle/>
        <a:p>
          <a:r>
            <a:rPr lang="en-US" sz="1800" dirty="0" smtClean="0">
              <a:latin typeface="Berlin Sans FB" pitchFamily="34" charset="0"/>
            </a:rPr>
            <a:t>Concept Development</a:t>
          </a:r>
          <a:endParaRPr lang="en-US" sz="1800" dirty="0">
            <a:latin typeface="Berlin Sans FB" pitchFamily="34" charset="0"/>
          </a:endParaRPr>
        </a:p>
      </dgm:t>
    </dgm:pt>
    <dgm:pt modelId="{B9F37370-216D-4ABA-9760-E5B6A9DF6BFA}" type="parTrans" cxnId="{4E4D8F62-11B8-4E21-BB5B-5CFA0E95FBB9}">
      <dgm:prSet/>
      <dgm:spPr/>
      <dgm:t>
        <a:bodyPr/>
        <a:lstStyle/>
        <a:p>
          <a:endParaRPr lang="en-US"/>
        </a:p>
      </dgm:t>
    </dgm:pt>
    <dgm:pt modelId="{057B83C0-9D4E-4186-AEFA-D74A2DF4815B}" type="sibTrans" cxnId="{4E4D8F62-11B8-4E21-BB5B-5CFA0E95FBB9}">
      <dgm:prSet/>
      <dgm:spPr/>
      <dgm:t>
        <a:bodyPr/>
        <a:lstStyle/>
        <a:p>
          <a:endParaRPr lang="en-US"/>
        </a:p>
      </dgm:t>
    </dgm:pt>
    <dgm:pt modelId="{F397F5B6-8D4A-4E7B-BE73-170323462D04}">
      <dgm:prSet phldrT="[Text]" custT="1"/>
      <dgm:spPr>
        <a:gradFill flip="none" rotWithShape="0">
          <a:gsLst>
            <a:gs pos="0">
              <a:srgbClr val="006600">
                <a:tint val="66000"/>
                <a:satMod val="160000"/>
              </a:srgbClr>
            </a:gs>
            <a:gs pos="50000">
              <a:srgbClr val="006600">
                <a:tint val="44500"/>
                <a:satMod val="160000"/>
              </a:srgbClr>
            </a:gs>
            <a:gs pos="100000">
              <a:srgbClr val="006600">
                <a:tint val="23500"/>
                <a:satMod val="160000"/>
              </a:srgbClr>
            </a:gs>
          </a:gsLst>
          <a:lin ang="0" scaled="1"/>
          <a:tileRect/>
        </a:gradFill>
      </dgm:spPr>
      <dgm:t>
        <a:bodyPr/>
        <a:lstStyle/>
        <a:p>
          <a:r>
            <a:rPr lang="en-US" sz="2000" b="1" dirty="0" smtClean="0">
              <a:solidFill>
                <a:srgbClr val="006600"/>
              </a:solidFill>
            </a:rPr>
            <a:t>Program Design Phase </a:t>
          </a:r>
        </a:p>
      </dgm:t>
    </dgm:pt>
    <dgm:pt modelId="{AA1B4111-44EB-490E-AFB4-45AD439DD281}" type="parTrans" cxnId="{3C615E69-2114-498A-A57D-CB738B1F29F2}">
      <dgm:prSet/>
      <dgm:spPr/>
      <dgm:t>
        <a:bodyPr/>
        <a:lstStyle/>
        <a:p>
          <a:endParaRPr lang="en-US"/>
        </a:p>
      </dgm:t>
    </dgm:pt>
    <dgm:pt modelId="{C4D081EF-6617-4867-BE9F-FEFE04C933F4}" type="sibTrans" cxnId="{3C615E69-2114-498A-A57D-CB738B1F29F2}">
      <dgm:prSet/>
      <dgm:spPr>
        <a:solidFill>
          <a:schemeClr val="accent3">
            <a:lumMod val="60000"/>
            <a:lumOff val="40000"/>
          </a:schemeClr>
        </a:solidFill>
      </dgm:spPr>
      <dgm:t>
        <a:bodyPr/>
        <a:lstStyle/>
        <a:p>
          <a:endParaRPr lang="en-US"/>
        </a:p>
      </dgm:t>
    </dgm:pt>
    <dgm:pt modelId="{066C48EE-E83C-49EF-9140-F35B736DE33A}">
      <dgm:prSet phldrT="[Text]" custT="1"/>
      <dgm:spPr>
        <a:solidFill>
          <a:schemeClr val="accent3">
            <a:lumMod val="60000"/>
            <a:lumOff val="40000"/>
            <a:alpha val="90000"/>
          </a:schemeClr>
        </a:solidFill>
        <a:ln>
          <a:solidFill>
            <a:srgbClr val="006600"/>
          </a:solidFill>
        </a:ln>
      </dgm:spPr>
      <dgm:t>
        <a:bodyPr/>
        <a:lstStyle/>
        <a:p>
          <a:pPr marL="114300" indent="0" defTabSz="666750">
            <a:lnSpc>
              <a:spcPct val="90000"/>
            </a:lnSpc>
            <a:spcBef>
              <a:spcPct val="0"/>
            </a:spcBef>
            <a:spcAft>
              <a:spcPct val="15000"/>
            </a:spcAft>
            <a:buNone/>
          </a:pPr>
          <a:r>
            <a:rPr lang="en-US" sz="2800" dirty="0" smtClean="0">
              <a:latin typeface="Berlin Sans FB" pitchFamily="34" charset="0"/>
            </a:rPr>
            <a:t>Characterization of Target Geographies</a:t>
          </a:r>
          <a:endParaRPr lang="en-US" sz="2800" dirty="0">
            <a:latin typeface="Berlin Sans FB" pitchFamily="34" charset="0"/>
          </a:endParaRPr>
        </a:p>
      </dgm:t>
    </dgm:pt>
    <dgm:pt modelId="{0E0E30A4-8AEB-465E-9833-FE4972D56587}" type="parTrans" cxnId="{EAE4A128-F241-4379-92D1-DF2CCE390B82}">
      <dgm:prSet/>
      <dgm:spPr/>
      <dgm:t>
        <a:bodyPr/>
        <a:lstStyle/>
        <a:p>
          <a:endParaRPr lang="en-US"/>
        </a:p>
      </dgm:t>
    </dgm:pt>
    <dgm:pt modelId="{C2257A49-6A79-4FC1-BE38-6123660D142C}" type="sibTrans" cxnId="{EAE4A128-F241-4379-92D1-DF2CCE390B82}">
      <dgm:prSet/>
      <dgm:spPr/>
      <dgm:t>
        <a:bodyPr/>
        <a:lstStyle/>
        <a:p>
          <a:endParaRPr lang="en-US"/>
        </a:p>
      </dgm:t>
    </dgm:pt>
    <dgm:pt modelId="{DFB39682-1ABE-43BB-A7D1-5BFA63D12511}">
      <dgm:prSet phldrT="[Text]" custT="1"/>
      <dgm:spPr>
        <a:gradFill flip="none" rotWithShape="0">
          <a:gsLst>
            <a:gs pos="0">
              <a:srgbClr val="006600">
                <a:tint val="66000"/>
                <a:satMod val="160000"/>
              </a:srgbClr>
            </a:gs>
            <a:gs pos="50000">
              <a:srgbClr val="006600">
                <a:tint val="44500"/>
                <a:satMod val="160000"/>
              </a:srgbClr>
            </a:gs>
            <a:gs pos="100000">
              <a:srgbClr val="006600">
                <a:tint val="23500"/>
                <a:satMod val="160000"/>
              </a:srgbClr>
            </a:gs>
          </a:gsLst>
          <a:lin ang="0" scaled="1"/>
          <a:tileRect/>
        </a:gradFill>
      </dgm:spPr>
      <dgm:t>
        <a:bodyPr/>
        <a:lstStyle/>
        <a:p>
          <a:r>
            <a:rPr lang="en-US" sz="2000" b="1" dirty="0" smtClean="0">
              <a:solidFill>
                <a:srgbClr val="006600"/>
              </a:solidFill>
            </a:rPr>
            <a:t>Operational Design Phase </a:t>
          </a:r>
        </a:p>
      </dgm:t>
    </dgm:pt>
    <dgm:pt modelId="{484E885E-8E78-4A06-939A-F68F0DF1B3BA}" type="parTrans" cxnId="{9FFA7854-02BC-4D80-B6C0-C51FC885113B}">
      <dgm:prSet/>
      <dgm:spPr/>
      <dgm:t>
        <a:bodyPr/>
        <a:lstStyle/>
        <a:p>
          <a:endParaRPr lang="en-US"/>
        </a:p>
      </dgm:t>
    </dgm:pt>
    <dgm:pt modelId="{FBC7D2B3-CEB9-4152-BDE7-D660B18054CF}" type="sibTrans" cxnId="{9FFA7854-02BC-4D80-B6C0-C51FC885113B}">
      <dgm:prSet/>
      <dgm:spPr/>
      <dgm:t>
        <a:bodyPr/>
        <a:lstStyle/>
        <a:p>
          <a:endParaRPr lang="en-US"/>
        </a:p>
      </dgm:t>
    </dgm:pt>
    <dgm:pt modelId="{9E4BDC6A-990E-47BD-AFEA-99F0C9E3EEBA}">
      <dgm:prSet phldrT="[Text]" custT="1"/>
      <dgm:spPr>
        <a:ln>
          <a:solidFill>
            <a:srgbClr val="006600"/>
          </a:solidFill>
        </a:ln>
      </dgm:spPr>
      <dgm:t>
        <a:bodyPr/>
        <a:lstStyle/>
        <a:p>
          <a:endParaRPr lang="en-US" sz="1800" dirty="0">
            <a:latin typeface="Berlin Sans FB" pitchFamily="34" charset="0"/>
          </a:endParaRPr>
        </a:p>
      </dgm:t>
    </dgm:pt>
    <dgm:pt modelId="{27EFA2FA-6EE2-4374-B653-5BBC7B2ACFD9}" type="parTrans" cxnId="{F1A03CE9-8C12-4141-BF6A-D13404AD6E99}">
      <dgm:prSet/>
      <dgm:spPr/>
      <dgm:t>
        <a:bodyPr/>
        <a:lstStyle/>
        <a:p>
          <a:endParaRPr lang="en-US"/>
        </a:p>
      </dgm:t>
    </dgm:pt>
    <dgm:pt modelId="{3D56E1F3-0F68-4540-B5E0-C65127AA73AB}" type="sibTrans" cxnId="{F1A03CE9-8C12-4141-BF6A-D13404AD6E99}">
      <dgm:prSet/>
      <dgm:spPr/>
      <dgm:t>
        <a:bodyPr/>
        <a:lstStyle/>
        <a:p>
          <a:endParaRPr lang="en-US"/>
        </a:p>
      </dgm:t>
    </dgm:pt>
    <dgm:pt modelId="{50A45E20-482D-4E9D-A91F-B7E4A78D1D62}">
      <dgm:prSet phldrT="[Text]" custT="1"/>
      <dgm:spPr>
        <a:ln>
          <a:solidFill>
            <a:srgbClr val="006600"/>
          </a:solidFill>
        </a:ln>
      </dgm:spPr>
      <dgm:t>
        <a:bodyPr/>
        <a:lstStyle/>
        <a:p>
          <a:r>
            <a:rPr lang="en-US" sz="1800" dirty="0" smtClean="0">
              <a:latin typeface="Berlin Sans FB" pitchFamily="34" charset="0"/>
            </a:rPr>
            <a:t>Consultations with key Stakeholders</a:t>
          </a:r>
          <a:endParaRPr lang="en-US" sz="1800" dirty="0">
            <a:latin typeface="Berlin Sans FB" pitchFamily="34" charset="0"/>
          </a:endParaRPr>
        </a:p>
      </dgm:t>
    </dgm:pt>
    <dgm:pt modelId="{7B32307E-6243-4510-86C9-2C850E3FBAE5}" type="parTrans" cxnId="{650326D6-7713-4927-97C2-BCE16330B953}">
      <dgm:prSet/>
      <dgm:spPr/>
      <dgm:t>
        <a:bodyPr/>
        <a:lstStyle/>
        <a:p>
          <a:endParaRPr lang="en-US"/>
        </a:p>
      </dgm:t>
    </dgm:pt>
    <dgm:pt modelId="{29178FE8-56B1-47C8-8B28-86BDD80A6476}" type="sibTrans" cxnId="{650326D6-7713-4927-97C2-BCE16330B953}">
      <dgm:prSet/>
      <dgm:spPr/>
      <dgm:t>
        <a:bodyPr/>
        <a:lstStyle/>
        <a:p>
          <a:endParaRPr lang="en-US"/>
        </a:p>
      </dgm:t>
    </dgm:pt>
    <dgm:pt modelId="{1C544AB3-9F1C-4024-A03D-5E6A216924D8}">
      <dgm:prSet phldrT="[Text]" custT="1"/>
      <dgm:spPr>
        <a:ln>
          <a:solidFill>
            <a:srgbClr val="006600"/>
          </a:solidFill>
        </a:ln>
      </dgm:spPr>
      <dgm:t>
        <a:bodyPr/>
        <a:lstStyle/>
        <a:p>
          <a:r>
            <a:rPr lang="en-US" sz="1800" dirty="0" smtClean="0">
              <a:latin typeface="Berlin Sans FB" pitchFamily="34" charset="0"/>
            </a:rPr>
            <a:t>Document for GEF Replenishment Meeting</a:t>
          </a:r>
          <a:endParaRPr lang="en-US" sz="1800" dirty="0">
            <a:latin typeface="Berlin Sans FB" pitchFamily="34" charset="0"/>
          </a:endParaRPr>
        </a:p>
      </dgm:t>
    </dgm:pt>
    <dgm:pt modelId="{76E26506-D283-4B6A-84A5-468286F25094}" type="parTrans" cxnId="{0D7CCD5F-2743-41B7-AD68-6FC23FB00581}">
      <dgm:prSet/>
      <dgm:spPr/>
      <dgm:t>
        <a:bodyPr/>
        <a:lstStyle/>
        <a:p>
          <a:endParaRPr lang="en-US"/>
        </a:p>
      </dgm:t>
    </dgm:pt>
    <dgm:pt modelId="{F43FA24C-CE21-46FA-BC19-B64B4D8D4745}" type="sibTrans" cxnId="{0D7CCD5F-2743-41B7-AD68-6FC23FB00581}">
      <dgm:prSet/>
      <dgm:spPr/>
      <dgm:t>
        <a:bodyPr/>
        <a:lstStyle/>
        <a:p>
          <a:endParaRPr lang="en-US"/>
        </a:p>
      </dgm:t>
    </dgm:pt>
    <dgm:pt modelId="{51532F46-98FC-4825-A94B-1F053654D422}">
      <dgm:prSet phldrT="[Text]" custT="1"/>
      <dgm:spPr>
        <a:ln>
          <a:solidFill>
            <a:srgbClr val="006600"/>
          </a:solidFill>
        </a:ln>
      </dgm:spPr>
      <dgm:t>
        <a:bodyPr/>
        <a:lstStyle/>
        <a:p>
          <a:r>
            <a:rPr lang="en-US" sz="1800" dirty="0" smtClean="0">
              <a:latin typeface="Berlin Sans FB" pitchFamily="34" charset="0"/>
            </a:rPr>
            <a:t>Programming of resources</a:t>
          </a:r>
          <a:endParaRPr lang="en-US" sz="1800" dirty="0">
            <a:latin typeface="Berlin Sans FB" pitchFamily="34" charset="0"/>
          </a:endParaRPr>
        </a:p>
      </dgm:t>
    </dgm:pt>
    <dgm:pt modelId="{87F558A0-1663-4DC0-AFEE-BAF23DC1D54B}" type="parTrans" cxnId="{38D3F9B8-5B70-4F0F-B059-0B5B07F51C29}">
      <dgm:prSet/>
      <dgm:spPr/>
      <dgm:t>
        <a:bodyPr/>
        <a:lstStyle/>
        <a:p>
          <a:endParaRPr lang="en-US"/>
        </a:p>
      </dgm:t>
    </dgm:pt>
    <dgm:pt modelId="{890B2AA7-1A58-4F1C-B6EC-0733500DF376}" type="sibTrans" cxnId="{38D3F9B8-5B70-4F0F-B059-0B5B07F51C29}">
      <dgm:prSet/>
      <dgm:spPr/>
      <dgm:t>
        <a:bodyPr/>
        <a:lstStyle/>
        <a:p>
          <a:endParaRPr lang="en-US"/>
        </a:p>
      </dgm:t>
    </dgm:pt>
    <dgm:pt modelId="{1A0AE13A-B889-4562-B9B9-73C7DB6B6F93}">
      <dgm:prSet phldrT="[Text]" custT="1"/>
      <dgm:spPr>
        <a:ln>
          <a:solidFill>
            <a:srgbClr val="006600"/>
          </a:solidFill>
        </a:ln>
      </dgm:spPr>
      <dgm:t>
        <a:bodyPr/>
        <a:lstStyle/>
        <a:p>
          <a:r>
            <a:rPr lang="en-US" sz="1800" dirty="0" smtClean="0">
              <a:latin typeface="Berlin Sans FB" pitchFamily="34" charset="0"/>
            </a:rPr>
            <a:t>Framework for Implementation</a:t>
          </a:r>
          <a:endParaRPr lang="en-US" sz="1800" dirty="0">
            <a:latin typeface="Berlin Sans FB" pitchFamily="34" charset="0"/>
          </a:endParaRPr>
        </a:p>
      </dgm:t>
    </dgm:pt>
    <dgm:pt modelId="{32A7F9B9-CF87-41FD-B33B-37A51791B401}" type="parTrans" cxnId="{F42FDB02-1360-45EA-9FF8-FD0E1E93B3F6}">
      <dgm:prSet/>
      <dgm:spPr/>
      <dgm:t>
        <a:bodyPr/>
        <a:lstStyle/>
        <a:p>
          <a:endParaRPr lang="en-US"/>
        </a:p>
      </dgm:t>
    </dgm:pt>
    <dgm:pt modelId="{78990BE5-71A1-4260-BDFC-93AD41D3DF51}" type="sibTrans" cxnId="{F42FDB02-1360-45EA-9FF8-FD0E1E93B3F6}">
      <dgm:prSet/>
      <dgm:spPr/>
      <dgm:t>
        <a:bodyPr/>
        <a:lstStyle/>
        <a:p>
          <a:endParaRPr lang="en-US"/>
        </a:p>
      </dgm:t>
    </dgm:pt>
    <dgm:pt modelId="{45354502-15CE-4758-B36D-F37FF95DB8F8}">
      <dgm:prSet phldrT="[Text]" custT="1"/>
      <dgm:spPr>
        <a:ln>
          <a:solidFill>
            <a:srgbClr val="006600"/>
          </a:solidFill>
        </a:ln>
      </dgm:spPr>
      <dgm:t>
        <a:bodyPr/>
        <a:lstStyle/>
        <a:p>
          <a:r>
            <a:rPr lang="en-US" sz="1800" dirty="0" smtClean="0">
              <a:latin typeface="Berlin Sans FB" pitchFamily="34" charset="0"/>
            </a:rPr>
            <a:t>Final Program Document(s) for GEF Council</a:t>
          </a:r>
          <a:endParaRPr lang="en-US" sz="1800" dirty="0">
            <a:latin typeface="Berlin Sans FB" pitchFamily="34" charset="0"/>
          </a:endParaRPr>
        </a:p>
      </dgm:t>
    </dgm:pt>
    <dgm:pt modelId="{46D8D0FF-4395-49AB-897A-FFF5579D8363}" type="parTrans" cxnId="{347C03FA-D00C-470F-8504-7F64D7CCB215}">
      <dgm:prSet/>
      <dgm:spPr/>
      <dgm:t>
        <a:bodyPr/>
        <a:lstStyle/>
        <a:p>
          <a:endParaRPr lang="en-US"/>
        </a:p>
      </dgm:t>
    </dgm:pt>
    <dgm:pt modelId="{06439917-466E-4CC3-A20F-4367D8E41A91}" type="sibTrans" cxnId="{347C03FA-D00C-470F-8504-7F64D7CCB215}">
      <dgm:prSet/>
      <dgm:spPr/>
      <dgm:t>
        <a:bodyPr/>
        <a:lstStyle/>
        <a:p>
          <a:endParaRPr lang="en-US"/>
        </a:p>
      </dgm:t>
    </dgm:pt>
    <dgm:pt modelId="{FADEBD21-14B3-4B53-BBCF-828EDC9849D6}">
      <dgm:prSet phldrT="[Text]" custT="1"/>
      <dgm:spPr>
        <a:ln>
          <a:solidFill>
            <a:srgbClr val="006600"/>
          </a:solidFill>
        </a:ln>
      </dgm:spPr>
      <dgm:t>
        <a:bodyPr/>
        <a:lstStyle/>
        <a:p>
          <a:r>
            <a:rPr lang="en-US" sz="1800" dirty="0" smtClean="0">
              <a:latin typeface="Berlin Sans FB" pitchFamily="34" charset="0"/>
            </a:rPr>
            <a:t>Engagement with GEF Agencies</a:t>
          </a:r>
          <a:endParaRPr lang="en-US" sz="1800" dirty="0">
            <a:latin typeface="Berlin Sans FB" pitchFamily="34" charset="0"/>
          </a:endParaRPr>
        </a:p>
      </dgm:t>
    </dgm:pt>
    <dgm:pt modelId="{CFDF2706-65E9-444B-A8B1-42548BCBD750}" type="parTrans" cxnId="{94E361AF-D8AF-4351-9EC4-755D1406BAC7}">
      <dgm:prSet/>
      <dgm:spPr/>
      <dgm:t>
        <a:bodyPr/>
        <a:lstStyle/>
        <a:p>
          <a:endParaRPr lang="en-US"/>
        </a:p>
      </dgm:t>
    </dgm:pt>
    <dgm:pt modelId="{37E405C5-EB8C-4AB5-8F70-9FA3CE01E78F}" type="sibTrans" cxnId="{94E361AF-D8AF-4351-9EC4-755D1406BAC7}">
      <dgm:prSet/>
      <dgm:spPr/>
      <dgm:t>
        <a:bodyPr/>
        <a:lstStyle/>
        <a:p>
          <a:endParaRPr lang="en-US"/>
        </a:p>
      </dgm:t>
    </dgm:pt>
    <dgm:pt modelId="{8AAFBA26-F634-4C8E-B931-8E757C9FB35A}">
      <dgm:prSet phldrT="[Text]" custT="1"/>
      <dgm:spPr>
        <a:solidFill>
          <a:schemeClr val="accent3">
            <a:lumMod val="60000"/>
            <a:lumOff val="40000"/>
            <a:alpha val="90000"/>
          </a:schemeClr>
        </a:solidFill>
        <a:ln>
          <a:solidFill>
            <a:srgbClr val="006600"/>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800" dirty="0" smtClean="0">
              <a:latin typeface="Berlin Sans FB" pitchFamily="34" charset="0"/>
            </a:rPr>
            <a:t> Country engagement and Institutional frameworks</a:t>
          </a:r>
        </a:p>
      </dgm:t>
    </dgm:pt>
    <dgm:pt modelId="{6EB3D681-531B-44EE-86E7-CB8F668FF99A}" type="parTrans" cxnId="{AAE192B1-2846-432A-9470-1847712F86C8}">
      <dgm:prSet/>
      <dgm:spPr/>
      <dgm:t>
        <a:bodyPr/>
        <a:lstStyle/>
        <a:p>
          <a:endParaRPr lang="en-US"/>
        </a:p>
      </dgm:t>
    </dgm:pt>
    <dgm:pt modelId="{7B7A0DCE-6004-4840-A998-7BDEF2417C2E}" type="sibTrans" cxnId="{AAE192B1-2846-432A-9470-1847712F86C8}">
      <dgm:prSet/>
      <dgm:spPr/>
      <dgm:t>
        <a:bodyPr/>
        <a:lstStyle/>
        <a:p>
          <a:endParaRPr lang="en-US"/>
        </a:p>
      </dgm:t>
    </dgm:pt>
    <dgm:pt modelId="{E016F0C7-60A3-4F42-AC57-EDAFE2E33A3E}">
      <dgm:prSet phldrT="[Text]" custT="1"/>
      <dgm:spPr>
        <a:solidFill>
          <a:schemeClr val="accent3">
            <a:lumMod val="60000"/>
            <a:lumOff val="40000"/>
            <a:alpha val="90000"/>
          </a:schemeClr>
        </a:solidFill>
        <a:ln>
          <a:solidFill>
            <a:srgbClr val="006600"/>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800" dirty="0" smtClean="0">
              <a:latin typeface="Berlin Sans FB" pitchFamily="34" charset="0"/>
            </a:rPr>
            <a:t> Refinement of Results framework for the Program</a:t>
          </a:r>
        </a:p>
      </dgm:t>
    </dgm:pt>
    <dgm:pt modelId="{1C05E8B3-54C0-492C-BB48-6B2D3220E63E}" type="parTrans" cxnId="{ACE5023B-3D21-4E46-B1A7-BA9196A8747A}">
      <dgm:prSet/>
      <dgm:spPr/>
      <dgm:t>
        <a:bodyPr/>
        <a:lstStyle/>
        <a:p>
          <a:endParaRPr lang="en-US"/>
        </a:p>
      </dgm:t>
    </dgm:pt>
    <dgm:pt modelId="{677245B2-5644-426B-A217-3D0DC3F42D09}" type="sibTrans" cxnId="{ACE5023B-3D21-4E46-B1A7-BA9196A8747A}">
      <dgm:prSet/>
      <dgm:spPr/>
      <dgm:t>
        <a:bodyPr/>
        <a:lstStyle/>
        <a:p>
          <a:endParaRPr lang="en-US"/>
        </a:p>
      </dgm:t>
    </dgm:pt>
    <dgm:pt modelId="{8AD578A7-5CAC-4059-B117-5D4A660BD2FA}">
      <dgm:prSet phldrT="[Text]" custT="1"/>
      <dgm:spPr>
        <a:ln>
          <a:solidFill>
            <a:srgbClr val="006600"/>
          </a:solidFill>
        </a:ln>
      </dgm:spPr>
      <dgm:t>
        <a:bodyPr/>
        <a:lstStyle/>
        <a:p>
          <a:endParaRPr lang="en-US" sz="1800" dirty="0">
            <a:latin typeface="Berlin Sans FB" pitchFamily="34" charset="0"/>
          </a:endParaRPr>
        </a:p>
      </dgm:t>
    </dgm:pt>
    <dgm:pt modelId="{AA120D80-B615-4A84-86CD-871EA7A46B83}" type="parTrans" cxnId="{9E26D1E4-0B35-4B14-B133-2BC2A05C7EA6}">
      <dgm:prSet/>
      <dgm:spPr/>
      <dgm:t>
        <a:bodyPr/>
        <a:lstStyle/>
        <a:p>
          <a:endParaRPr lang="en-US"/>
        </a:p>
      </dgm:t>
    </dgm:pt>
    <dgm:pt modelId="{37BAB01D-6BC0-4A02-BAE3-6B2DD04C11C2}" type="sibTrans" cxnId="{9E26D1E4-0B35-4B14-B133-2BC2A05C7EA6}">
      <dgm:prSet/>
      <dgm:spPr/>
      <dgm:t>
        <a:bodyPr/>
        <a:lstStyle/>
        <a:p>
          <a:endParaRPr lang="en-US"/>
        </a:p>
      </dgm:t>
    </dgm:pt>
    <dgm:pt modelId="{38812F71-45DE-4FC8-B44D-FBB5963B73B1}" type="pres">
      <dgm:prSet presAssocID="{327F6A4B-48B7-4E72-8553-0978ADC4DD7B}" presName="linearFlow" presStyleCnt="0">
        <dgm:presLayoutVars>
          <dgm:dir/>
          <dgm:animLvl val="lvl"/>
          <dgm:resizeHandles val="exact"/>
        </dgm:presLayoutVars>
      </dgm:prSet>
      <dgm:spPr/>
      <dgm:t>
        <a:bodyPr/>
        <a:lstStyle/>
        <a:p>
          <a:endParaRPr lang="en-US"/>
        </a:p>
      </dgm:t>
    </dgm:pt>
    <dgm:pt modelId="{2BB58C7C-9CA3-4A7E-B3B6-FC9B079838D8}" type="pres">
      <dgm:prSet presAssocID="{94C12F5A-BF83-4F3F-9ABB-3BD1CF047124}" presName="composite" presStyleCnt="0"/>
      <dgm:spPr/>
    </dgm:pt>
    <dgm:pt modelId="{82B38617-572F-47E1-9DEE-A12165FF15E3}" type="pres">
      <dgm:prSet presAssocID="{94C12F5A-BF83-4F3F-9ABB-3BD1CF047124}" presName="parTx" presStyleLbl="node1" presStyleIdx="0" presStyleCnt="3">
        <dgm:presLayoutVars>
          <dgm:chMax val="0"/>
          <dgm:chPref val="0"/>
          <dgm:bulletEnabled val="1"/>
        </dgm:presLayoutVars>
      </dgm:prSet>
      <dgm:spPr/>
      <dgm:t>
        <a:bodyPr/>
        <a:lstStyle/>
        <a:p>
          <a:endParaRPr lang="en-US"/>
        </a:p>
      </dgm:t>
    </dgm:pt>
    <dgm:pt modelId="{0C11BDE8-D09B-4272-8039-061ED740E180}" type="pres">
      <dgm:prSet presAssocID="{94C12F5A-BF83-4F3F-9ABB-3BD1CF047124}" presName="parSh" presStyleLbl="node1" presStyleIdx="0" presStyleCnt="3" custScaleX="132051" custLinFactNeighborX="9969" custLinFactNeighborY="-36773"/>
      <dgm:spPr/>
      <dgm:t>
        <a:bodyPr/>
        <a:lstStyle/>
        <a:p>
          <a:endParaRPr lang="en-US"/>
        </a:p>
      </dgm:t>
    </dgm:pt>
    <dgm:pt modelId="{A04544BA-6DBA-4A9A-8D03-E4DC1D074D37}" type="pres">
      <dgm:prSet presAssocID="{94C12F5A-BF83-4F3F-9ABB-3BD1CF047124}" presName="desTx" presStyleLbl="fgAcc1" presStyleIdx="0" presStyleCnt="3" custScaleX="164963" custScaleY="96111" custLinFactNeighborX="4662" custLinFactNeighborY="2380">
        <dgm:presLayoutVars>
          <dgm:bulletEnabled val="1"/>
        </dgm:presLayoutVars>
      </dgm:prSet>
      <dgm:spPr/>
      <dgm:t>
        <a:bodyPr/>
        <a:lstStyle/>
        <a:p>
          <a:endParaRPr lang="en-US"/>
        </a:p>
      </dgm:t>
    </dgm:pt>
    <dgm:pt modelId="{2B0B6DC0-B1F4-4E74-94F3-F2DBA849D184}" type="pres">
      <dgm:prSet presAssocID="{C4173301-AD24-473B-BB1A-F45BB32EF5ED}" presName="sibTrans" presStyleLbl="sibTrans2D1" presStyleIdx="0" presStyleCnt="2" custScaleX="146276"/>
      <dgm:spPr/>
      <dgm:t>
        <a:bodyPr/>
        <a:lstStyle/>
        <a:p>
          <a:endParaRPr lang="en-US"/>
        </a:p>
      </dgm:t>
    </dgm:pt>
    <dgm:pt modelId="{AEC1677F-6A0A-4743-90D0-A9B7B11EB505}" type="pres">
      <dgm:prSet presAssocID="{C4173301-AD24-473B-BB1A-F45BB32EF5ED}" presName="connTx" presStyleLbl="sibTrans2D1" presStyleIdx="0" presStyleCnt="2"/>
      <dgm:spPr/>
      <dgm:t>
        <a:bodyPr/>
        <a:lstStyle/>
        <a:p>
          <a:endParaRPr lang="en-US"/>
        </a:p>
      </dgm:t>
    </dgm:pt>
    <dgm:pt modelId="{181CB8CC-E0BC-455B-A5DF-979B5804C2E7}" type="pres">
      <dgm:prSet presAssocID="{F397F5B6-8D4A-4E7B-BE73-170323462D04}" presName="composite" presStyleCnt="0"/>
      <dgm:spPr/>
    </dgm:pt>
    <dgm:pt modelId="{7FC802CF-C62E-4722-BCC0-0D7B0B6B3530}" type="pres">
      <dgm:prSet presAssocID="{F397F5B6-8D4A-4E7B-BE73-170323462D04}" presName="parTx" presStyleLbl="node1" presStyleIdx="0" presStyleCnt="3">
        <dgm:presLayoutVars>
          <dgm:chMax val="0"/>
          <dgm:chPref val="0"/>
          <dgm:bulletEnabled val="1"/>
        </dgm:presLayoutVars>
      </dgm:prSet>
      <dgm:spPr/>
      <dgm:t>
        <a:bodyPr/>
        <a:lstStyle/>
        <a:p>
          <a:endParaRPr lang="en-US"/>
        </a:p>
      </dgm:t>
    </dgm:pt>
    <dgm:pt modelId="{9CCF2110-918E-4A9B-93C3-59794A0656C0}" type="pres">
      <dgm:prSet presAssocID="{F397F5B6-8D4A-4E7B-BE73-170323462D04}" presName="parSh" presStyleLbl="node1" presStyleIdx="1" presStyleCnt="3" custScaleX="135807" custLinFactNeighborX="21542" custLinFactNeighborY="-39971"/>
      <dgm:spPr/>
      <dgm:t>
        <a:bodyPr/>
        <a:lstStyle/>
        <a:p>
          <a:endParaRPr lang="en-US"/>
        </a:p>
      </dgm:t>
    </dgm:pt>
    <dgm:pt modelId="{F6A9E327-FC00-412D-BAE7-53BE04C1D4C0}" type="pres">
      <dgm:prSet presAssocID="{F397F5B6-8D4A-4E7B-BE73-170323462D04}" presName="desTx" presStyleLbl="fgAcc1" presStyleIdx="1" presStyleCnt="3" custScaleX="275655" custLinFactNeighborX="3108" custLinFactNeighborY="5472">
        <dgm:presLayoutVars>
          <dgm:bulletEnabled val="1"/>
        </dgm:presLayoutVars>
      </dgm:prSet>
      <dgm:spPr/>
      <dgm:t>
        <a:bodyPr/>
        <a:lstStyle/>
        <a:p>
          <a:endParaRPr lang="en-US"/>
        </a:p>
      </dgm:t>
    </dgm:pt>
    <dgm:pt modelId="{F810D4C5-3EDB-4890-8A4D-88E220C618BB}" type="pres">
      <dgm:prSet presAssocID="{C4D081EF-6617-4867-BE9F-FEFE04C933F4}" presName="sibTrans" presStyleLbl="sibTrans2D1" presStyleIdx="1" presStyleCnt="2" custScaleX="150260"/>
      <dgm:spPr/>
      <dgm:t>
        <a:bodyPr/>
        <a:lstStyle/>
        <a:p>
          <a:endParaRPr lang="en-US"/>
        </a:p>
      </dgm:t>
    </dgm:pt>
    <dgm:pt modelId="{DEC90C78-A1FA-47FB-829F-7E04ED97F7A2}" type="pres">
      <dgm:prSet presAssocID="{C4D081EF-6617-4867-BE9F-FEFE04C933F4}" presName="connTx" presStyleLbl="sibTrans2D1" presStyleIdx="1" presStyleCnt="2"/>
      <dgm:spPr/>
      <dgm:t>
        <a:bodyPr/>
        <a:lstStyle/>
        <a:p>
          <a:endParaRPr lang="en-US"/>
        </a:p>
      </dgm:t>
    </dgm:pt>
    <dgm:pt modelId="{D29F522A-F624-4B8C-BF5C-33C7BCECA7F2}" type="pres">
      <dgm:prSet presAssocID="{DFB39682-1ABE-43BB-A7D1-5BFA63D12511}" presName="composite" presStyleCnt="0"/>
      <dgm:spPr/>
    </dgm:pt>
    <dgm:pt modelId="{897BD3DC-FF20-4EE0-80B4-5CED717D1F2C}" type="pres">
      <dgm:prSet presAssocID="{DFB39682-1ABE-43BB-A7D1-5BFA63D12511}" presName="parTx" presStyleLbl="node1" presStyleIdx="1" presStyleCnt="3">
        <dgm:presLayoutVars>
          <dgm:chMax val="0"/>
          <dgm:chPref val="0"/>
          <dgm:bulletEnabled val="1"/>
        </dgm:presLayoutVars>
      </dgm:prSet>
      <dgm:spPr/>
      <dgm:t>
        <a:bodyPr/>
        <a:lstStyle/>
        <a:p>
          <a:endParaRPr lang="en-US"/>
        </a:p>
      </dgm:t>
    </dgm:pt>
    <dgm:pt modelId="{08A02E15-5D91-418C-AF18-CE648C94E400}" type="pres">
      <dgm:prSet presAssocID="{DFB39682-1ABE-43BB-A7D1-5BFA63D12511}" presName="parSh" presStyleLbl="node1" presStyleIdx="2" presStyleCnt="3" custScaleX="148343" custLinFactNeighborX="6135" custLinFactNeighborY="-37191"/>
      <dgm:spPr/>
      <dgm:t>
        <a:bodyPr/>
        <a:lstStyle/>
        <a:p>
          <a:endParaRPr lang="en-US"/>
        </a:p>
      </dgm:t>
    </dgm:pt>
    <dgm:pt modelId="{4F8C6979-6962-4D0E-9487-200028969D8D}" type="pres">
      <dgm:prSet presAssocID="{DFB39682-1ABE-43BB-A7D1-5BFA63D12511}" presName="desTx" presStyleLbl="fgAcc1" presStyleIdx="2" presStyleCnt="3" custScaleX="174615" custLinFactNeighborX="-7770" custLinFactNeighborY="5472">
        <dgm:presLayoutVars>
          <dgm:bulletEnabled val="1"/>
        </dgm:presLayoutVars>
      </dgm:prSet>
      <dgm:spPr/>
      <dgm:t>
        <a:bodyPr/>
        <a:lstStyle/>
        <a:p>
          <a:endParaRPr lang="en-US"/>
        </a:p>
      </dgm:t>
    </dgm:pt>
  </dgm:ptLst>
  <dgm:cxnLst>
    <dgm:cxn modelId="{C0024AA3-1BAF-43C3-99AF-7554C8421B79}" type="presOf" srcId="{C4D081EF-6617-4867-BE9F-FEFE04C933F4}" destId="{DEC90C78-A1FA-47FB-829F-7E04ED97F7A2}" srcOrd="1" destOrd="0" presId="urn:microsoft.com/office/officeart/2005/8/layout/process3"/>
    <dgm:cxn modelId="{347C03FA-D00C-470F-8504-7F64D7CCB215}" srcId="{DFB39682-1ABE-43BB-A7D1-5BFA63D12511}" destId="{45354502-15CE-4758-B36D-F37FF95DB8F8}" srcOrd="3" destOrd="0" parTransId="{46D8D0FF-4395-49AB-897A-FFF5579D8363}" sibTransId="{06439917-466E-4CC3-A20F-4367D8E41A91}"/>
    <dgm:cxn modelId="{38D3F9B8-5B70-4F0F-B059-0B5B07F51C29}" srcId="{DFB39682-1ABE-43BB-A7D1-5BFA63D12511}" destId="{51532F46-98FC-4825-A94B-1F053654D422}" srcOrd="1" destOrd="0" parTransId="{87F558A0-1663-4DC0-AFEE-BAF23DC1D54B}" sibTransId="{890B2AA7-1A58-4F1C-B6EC-0733500DF376}"/>
    <dgm:cxn modelId="{4BA2C4A0-8123-4776-8C16-7C34D703D7AE}" type="presOf" srcId="{DFB39682-1ABE-43BB-A7D1-5BFA63D12511}" destId="{897BD3DC-FF20-4EE0-80B4-5CED717D1F2C}" srcOrd="0" destOrd="0" presId="urn:microsoft.com/office/officeart/2005/8/layout/process3"/>
    <dgm:cxn modelId="{756C4F52-15A8-4484-A950-2E75F13B03A2}" type="presOf" srcId="{C4173301-AD24-473B-BB1A-F45BB32EF5ED}" destId="{AEC1677F-6A0A-4743-90D0-A9B7B11EB505}" srcOrd="1" destOrd="0" presId="urn:microsoft.com/office/officeart/2005/8/layout/process3"/>
    <dgm:cxn modelId="{5B505FD0-4C06-412D-8AC0-04E4F6EC55CF}" type="presOf" srcId="{45354502-15CE-4758-B36D-F37FF95DB8F8}" destId="{4F8C6979-6962-4D0E-9487-200028969D8D}" srcOrd="0" destOrd="3" presId="urn:microsoft.com/office/officeart/2005/8/layout/process3"/>
    <dgm:cxn modelId="{D6A7D8F9-C097-40C5-BF66-3CC5BBF54968}" type="presOf" srcId="{94C12F5A-BF83-4F3F-9ABB-3BD1CF047124}" destId="{0C11BDE8-D09B-4272-8039-061ED740E180}" srcOrd="1" destOrd="0" presId="urn:microsoft.com/office/officeart/2005/8/layout/process3"/>
    <dgm:cxn modelId="{ACE5023B-3D21-4E46-B1A7-BA9196A8747A}" srcId="{F397F5B6-8D4A-4E7B-BE73-170323462D04}" destId="{E016F0C7-60A3-4F42-AC57-EDAFE2E33A3E}" srcOrd="2" destOrd="0" parTransId="{1C05E8B3-54C0-492C-BB48-6B2D3220E63E}" sibTransId="{677245B2-5644-426B-A217-3D0DC3F42D09}"/>
    <dgm:cxn modelId="{F1A03CE9-8C12-4141-BF6A-D13404AD6E99}" srcId="{DFB39682-1ABE-43BB-A7D1-5BFA63D12511}" destId="{9E4BDC6A-990E-47BD-AFEA-99F0C9E3EEBA}" srcOrd="0" destOrd="0" parTransId="{27EFA2FA-6EE2-4374-B653-5BBC7B2ACFD9}" sibTransId="{3D56E1F3-0F68-4540-B5E0-C65127AA73AB}"/>
    <dgm:cxn modelId="{AAE192B1-2846-432A-9470-1847712F86C8}" srcId="{F397F5B6-8D4A-4E7B-BE73-170323462D04}" destId="{8AAFBA26-F634-4C8E-B931-8E757C9FB35A}" srcOrd="1" destOrd="0" parTransId="{6EB3D681-531B-44EE-86E7-CB8F668FF99A}" sibTransId="{7B7A0DCE-6004-4840-A998-7BDEF2417C2E}"/>
    <dgm:cxn modelId="{C73F3899-DF82-496B-B9C2-F3D8846D73D6}" type="presOf" srcId="{066C48EE-E83C-49EF-9140-F35B736DE33A}" destId="{F6A9E327-FC00-412D-BAE7-53BE04C1D4C0}" srcOrd="0" destOrd="0" presId="urn:microsoft.com/office/officeart/2005/8/layout/process3"/>
    <dgm:cxn modelId="{94D2F1FD-CE8D-4433-A7F9-DFE2711131C1}" srcId="{327F6A4B-48B7-4E72-8553-0978ADC4DD7B}" destId="{94C12F5A-BF83-4F3F-9ABB-3BD1CF047124}" srcOrd="0" destOrd="0" parTransId="{0FC4FA45-F5EA-448E-BF4C-7B17EB2CC749}" sibTransId="{C4173301-AD24-473B-BB1A-F45BB32EF5ED}"/>
    <dgm:cxn modelId="{9FFA7854-02BC-4D80-B6C0-C51FC885113B}" srcId="{327F6A4B-48B7-4E72-8553-0978ADC4DD7B}" destId="{DFB39682-1ABE-43BB-A7D1-5BFA63D12511}" srcOrd="2" destOrd="0" parTransId="{484E885E-8E78-4A06-939A-F68F0DF1B3BA}" sibTransId="{FBC7D2B3-CEB9-4152-BDE7-D660B18054CF}"/>
    <dgm:cxn modelId="{442FA611-EFA1-4FFA-B778-C6AE3ABF8F82}" type="presOf" srcId="{FADEBD21-14B3-4B53-BBCF-828EDC9849D6}" destId="{A04544BA-6DBA-4A9A-8D03-E4DC1D074D37}" srcOrd="0" destOrd="3" presId="urn:microsoft.com/office/officeart/2005/8/layout/process3"/>
    <dgm:cxn modelId="{0D7CCD5F-2743-41B7-AD68-6FC23FB00581}" srcId="{94C12F5A-BF83-4F3F-9ABB-3BD1CF047124}" destId="{1C544AB3-9F1C-4024-A03D-5E6A216924D8}" srcOrd="4" destOrd="0" parTransId="{76E26506-D283-4B6A-84A5-468286F25094}" sibTransId="{F43FA24C-CE21-46FA-BC19-B64B4D8D4745}"/>
    <dgm:cxn modelId="{D98DCEF0-40CD-4F5A-802B-D1EEEA89E1E7}" type="presOf" srcId="{327F6A4B-48B7-4E72-8553-0978ADC4DD7B}" destId="{38812F71-45DE-4FC8-B44D-FBB5963B73B1}" srcOrd="0" destOrd="0" presId="urn:microsoft.com/office/officeart/2005/8/layout/process3"/>
    <dgm:cxn modelId="{DF25F20B-4FB9-4C29-80CD-E4E126A6C6E2}" type="presOf" srcId="{8AAFBA26-F634-4C8E-B931-8E757C9FB35A}" destId="{F6A9E327-FC00-412D-BAE7-53BE04C1D4C0}" srcOrd="0" destOrd="1" presId="urn:microsoft.com/office/officeart/2005/8/layout/process3"/>
    <dgm:cxn modelId="{9E26D1E4-0B35-4B14-B133-2BC2A05C7EA6}" srcId="{94C12F5A-BF83-4F3F-9ABB-3BD1CF047124}" destId="{8AD578A7-5CAC-4059-B117-5D4A660BD2FA}" srcOrd="0" destOrd="0" parTransId="{AA120D80-B615-4A84-86CD-871EA7A46B83}" sibTransId="{37BAB01D-6BC0-4A02-BAE3-6B2DD04C11C2}"/>
    <dgm:cxn modelId="{BF48A44E-EE60-4DDD-A7CA-E865CD3FCD94}" type="presOf" srcId="{51532F46-98FC-4825-A94B-1F053654D422}" destId="{4F8C6979-6962-4D0E-9487-200028969D8D}" srcOrd="0" destOrd="1" presId="urn:microsoft.com/office/officeart/2005/8/layout/process3"/>
    <dgm:cxn modelId="{3C615E69-2114-498A-A57D-CB738B1F29F2}" srcId="{327F6A4B-48B7-4E72-8553-0978ADC4DD7B}" destId="{F397F5B6-8D4A-4E7B-BE73-170323462D04}" srcOrd="1" destOrd="0" parTransId="{AA1B4111-44EB-490E-AFB4-45AD439DD281}" sibTransId="{C4D081EF-6617-4867-BE9F-FEFE04C933F4}"/>
    <dgm:cxn modelId="{53DABEF8-01AB-4B42-856A-2A1FFFEACC18}" type="presOf" srcId="{E016F0C7-60A3-4F42-AC57-EDAFE2E33A3E}" destId="{F6A9E327-FC00-412D-BAE7-53BE04C1D4C0}" srcOrd="0" destOrd="2" presId="urn:microsoft.com/office/officeart/2005/8/layout/process3"/>
    <dgm:cxn modelId="{B91D1878-2BD4-4A4E-935A-D6EEDAC2A3B0}" type="presOf" srcId="{C4D081EF-6617-4867-BE9F-FEFE04C933F4}" destId="{F810D4C5-3EDB-4890-8A4D-88E220C618BB}" srcOrd="0" destOrd="0" presId="urn:microsoft.com/office/officeart/2005/8/layout/process3"/>
    <dgm:cxn modelId="{2201A72D-020E-451F-970D-DAEBFD86FE31}" type="presOf" srcId="{C4173301-AD24-473B-BB1A-F45BB32EF5ED}" destId="{2B0B6DC0-B1F4-4E74-94F3-F2DBA849D184}" srcOrd="0" destOrd="0" presId="urn:microsoft.com/office/officeart/2005/8/layout/process3"/>
    <dgm:cxn modelId="{B94BB107-87F6-4518-A1B5-583FD92B21E1}" type="presOf" srcId="{F397F5B6-8D4A-4E7B-BE73-170323462D04}" destId="{9CCF2110-918E-4A9B-93C3-59794A0656C0}" srcOrd="1" destOrd="0" presId="urn:microsoft.com/office/officeart/2005/8/layout/process3"/>
    <dgm:cxn modelId="{2FF5AB5D-2E0B-4744-BAEC-C4BEA4D23EF7}" type="presOf" srcId="{1A0AE13A-B889-4562-B9B9-73C7DB6B6F93}" destId="{4F8C6979-6962-4D0E-9487-200028969D8D}" srcOrd="0" destOrd="2" presId="urn:microsoft.com/office/officeart/2005/8/layout/process3"/>
    <dgm:cxn modelId="{A4202A3D-63C3-45FA-8953-22E5FF784ECA}" type="presOf" srcId="{1C544AB3-9F1C-4024-A03D-5E6A216924D8}" destId="{A04544BA-6DBA-4A9A-8D03-E4DC1D074D37}" srcOrd="0" destOrd="4" presId="urn:microsoft.com/office/officeart/2005/8/layout/process3"/>
    <dgm:cxn modelId="{56EB57C6-4D20-4603-A640-BD41B4236EDA}" type="presOf" srcId="{9E4BDC6A-990E-47BD-AFEA-99F0C9E3EEBA}" destId="{4F8C6979-6962-4D0E-9487-200028969D8D}" srcOrd="0" destOrd="0" presId="urn:microsoft.com/office/officeart/2005/8/layout/process3"/>
    <dgm:cxn modelId="{650326D6-7713-4927-97C2-BCE16330B953}" srcId="{94C12F5A-BF83-4F3F-9ABB-3BD1CF047124}" destId="{50A45E20-482D-4E9D-A91F-B7E4A78D1D62}" srcOrd="2" destOrd="0" parTransId="{7B32307E-6243-4510-86C9-2C850E3FBAE5}" sibTransId="{29178FE8-56B1-47C8-8B28-86BDD80A6476}"/>
    <dgm:cxn modelId="{94E361AF-D8AF-4351-9EC4-755D1406BAC7}" srcId="{94C12F5A-BF83-4F3F-9ABB-3BD1CF047124}" destId="{FADEBD21-14B3-4B53-BBCF-828EDC9849D6}" srcOrd="3" destOrd="0" parTransId="{CFDF2706-65E9-444B-A8B1-42548BCBD750}" sibTransId="{37E405C5-EB8C-4AB5-8F70-9FA3CE01E78F}"/>
    <dgm:cxn modelId="{D88A69C9-A7B7-4976-A145-A36FC5B56615}" type="presOf" srcId="{DFB39682-1ABE-43BB-A7D1-5BFA63D12511}" destId="{08A02E15-5D91-418C-AF18-CE648C94E400}" srcOrd="1" destOrd="0" presId="urn:microsoft.com/office/officeart/2005/8/layout/process3"/>
    <dgm:cxn modelId="{9F4C2746-84E4-4C87-BF46-34E404C8D434}" type="presOf" srcId="{7AADE264-271F-47D8-B8DF-DCBEE0057C22}" destId="{A04544BA-6DBA-4A9A-8D03-E4DC1D074D37}" srcOrd="0" destOrd="1" presId="urn:microsoft.com/office/officeart/2005/8/layout/process3"/>
    <dgm:cxn modelId="{206E218B-7D21-490C-85C6-F843BD207306}" type="presOf" srcId="{94C12F5A-BF83-4F3F-9ABB-3BD1CF047124}" destId="{82B38617-572F-47E1-9DEE-A12165FF15E3}" srcOrd="0" destOrd="0" presId="urn:microsoft.com/office/officeart/2005/8/layout/process3"/>
    <dgm:cxn modelId="{D4497152-EB7C-4CB9-B9A1-C3DD18C776C4}" type="presOf" srcId="{8AD578A7-5CAC-4059-B117-5D4A660BD2FA}" destId="{A04544BA-6DBA-4A9A-8D03-E4DC1D074D37}" srcOrd="0" destOrd="0" presId="urn:microsoft.com/office/officeart/2005/8/layout/process3"/>
    <dgm:cxn modelId="{03C210B3-1727-4049-8070-FD84919D7C07}" type="presOf" srcId="{F397F5B6-8D4A-4E7B-BE73-170323462D04}" destId="{7FC802CF-C62E-4722-BCC0-0D7B0B6B3530}" srcOrd="0" destOrd="0" presId="urn:microsoft.com/office/officeart/2005/8/layout/process3"/>
    <dgm:cxn modelId="{EAE4A128-F241-4379-92D1-DF2CCE390B82}" srcId="{F397F5B6-8D4A-4E7B-BE73-170323462D04}" destId="{066C48EE-E83C-49EF-9140-F35B736DE33A}" srcOrd="0" destOrd="0" parTransId="{0E0E30A4-8AEB-465E-9833-FE4972D56587}" sibTransId="{C2257A49-6A79-4FC1-BE38-6123660D142C}"/>
    <dgm:cxn modelId="{ADE8C875-A02B-422B-B808-A0704C54090D}" type="presOf" srcId="{50A45E20-482D-4E9D-A91F-B7E4A78D1D62}" destId="{A04544BA-6DBA-4A9A-8D03-E4DC1D074D37}" srcOrd="0" destOrd="2" presId="urn:microsoft.com/office/officeart/2005/8/layout/process3"/>
    <dgm:cxn modelId="{4E4D8F62-11B8-4E21-BB5B-5CFA0E95FBB9}" srcId="{94C12F5A-BF83-4F3F-9ABB-3BD1CF047124}" destId="{7AADE264-271F-47D8-B8DF-DCBEE0057C22}" srcOrd="1" destOrd="0" parTransId="{B9F37370-216D-4ABA-9760-E5B6A9DF6BFA}" sibTransId="{057B83C0-9D4E-4186-AEFA-D74A2DF4815B}"/>
    <dgm:cxn modelId="{F42FDB02-1360-45EA-9FF8-FD0E1E93B3F6}" srcId="{DFB39682-1ABE-43BB-A7D1-5BFA63D12511}" destId="{1A0AE13A-B889-4562-B9B9-73C7DB6B6F93}" srcOrd="2" destOrd="0" parTransId="{32A7F9B9-CF87-41FD-B33B-37A51791B401}" sibTransId="{78990BE5-71A1-4260-BDFC-93AD41D3DF51}"/>
    <dgm:cxn modelId="{88472509-4855-4D38-BE65-DA0C9C7F9813}" type="presParOf" srcId="{38812F71-45DE-4FC8-B44D-FBB5963B73B1}" destId="{2BB58C7C-9CA3-4A7E-B3B6-FC9B079838D8}" srcOrd="0" destOrd="0" presId="urn:microsoft.com/office/officeart/2005/8/layout/process3"/>
    <dgm:cxn modelId="{6BBC6ED5-0F2C-445E-8989-ECCECC3BF679}" type="presParOf" srcId="{2BB58C7C-9CA3-4A7E-B3B6-FC9B079838D8}" destId="{82B38617-572F-47E1-9DEE-A12165FF15E3}" srcOrd="0" destOrd="0" presId="urn:microsoft.com/office/officeart/2005/8/layout/process3"/>
    <dgm:cxn modelId="{79106BD7-F013-44C3-99D5-54C69396B12B}" type="presParOf" srcId="{2BB58C7C-9CA3-4A7E-B3B6-FC9B079838D8}" destId="{0C11BDE8-D09B-4272-8039-061ED740E180}" srcOrd="1" destOrd="0" presId="urn:microsoft.com/office/officeart/2005/8/layout/process3"/>
    <dgm:cxn modelId="{166BD354-38B3-4225-98D1-5A17B68F738A}" type="presParOf" srcId="{2BB58C7C-9CA3-4A7E-B3B6-FC9B079838D8}" destId="{A04544BA-6DBA-4A9A-8D03-E4DC1D074D37}" srcOrd="2" destOrd="0" presId="urn:microsoft.com/office/officeart/2005/8/layout/process3"/>
    <dgm:cxn modelId="{8180CD4B-003E-4CDB-94DC-102B561CA19A}" type="presParOf" srcId="{38812F71-45DE-4FC8-B44D-FBB5963B73B1}" destId="{2B0B6DC0-B1F4-4E74-94F3-F2DBA849D184}" srcOrd="1" destOrd="0" presId="urn:microsoft.com/office/officeart/2005/8/layout/process3"/>
    <dgm:cxn modelId="{9FEB3FBA-5F5A-427D-B0C0-51AA7DF4183F}" type="presParOf" srcId="{2B0B6DC0-B1F4-4E74-94F3-F2DBA849D184}" destId="{AEC1677F-6A0A-4743-90D0-A9B7B11EB505}" srcOrd="0" destOrd="0" presId="urn:microsoft.com/office/officeart/2005/8/layout/process3"/>
    <dgm:cxn modelId="{DC016DE2-DFD7-40D1-9212-E1F43A16F7A3}" type="presParOf" srcId="{38812F71-45DE-4FC8-B44D-FBB5963B73B1}" destId="{181CB8CC-E0BC-455B-A5DF-979B5804C2E7}" srcOrd="2" destOrd="0" presId="urn:microsoft.com/office/officeart/2005/8/layout/process3"/>
    <dgm:cxn modelId="{B4E11B1A-AC57-4FB0-9FAB-DC4F4D608519}" type="presParOf" srcId="{181CB8CC-E0BC-455B-A5DF-979B5804C2E7}" destId="{7FC802CF-C62E-4722-BCC0-0D7B0B6B3530}" srcOrd="0" destOrd="0" presId="urn:microsoft.com/office/officeart/2005/8/layout/process3"/>
    <dgm:cxn modelId="{FD49D447-186E-4A19-A090-2686D023D927}" type="presParOf" srcId="{181CB8CC-E0BC-455B-A5DF-979B5804C2E7}" destId="{9CCF2110-918E-4A9B-93C3-59794A0656C0}" srcOrd="1" destOrd="0" presId="urn:microsoft.com/office/officeart/2005/8/layout/process3"/>
    <dgm:cxn modelId="{9B33F8E1-8459-4A47-8C98-039D57D51E2E}" type="presParOf" srcId="{181CB8CC-E0BC-455B-A5DF-979B5804C2E7}" destId="{F6A9E327-FC00-412D-BAE7-53BE04C1D4C0}" srcOrd="2" destOrd="0" presId="urn:microsoft.com/office/officeart/2005/8/layout/process3"/>
    <dgm:cxn modelId="{2B3A4B87-0B74-4A74-8EFC-15EB8F18E690}" type="presParOf" srcId="{38812F71-45DE-4FC8-B44D-FBB5963B73B1}" destId="{F810D4C5-3EDB-4890-8A4D-88E220C618BB}" srcOrd="3" destOrd="0" presId="urn:microsoft.com/office/officeart/2005/8/layout/process3"/>
    <dgm:cxn modelId="{8D2D2D9B-E62D-4A78-A6B4-22FF03CDDDA8}" type="presParOf" srcId="{F810D4C5-3EDB-4890-8A4D-88E220C618BB}" destId="{DEC90C78-A1FA-47FB-829F-7E04ED97F7A2}" srcOrd="0" destOrd="0" presId="urn:microsoft.com/office/officeart/2005/8/layout/process3"/>
    <dgm:cxn modelId="{C3A93297-11B0-47E5-A1F5-535EBEFB8E5E}" type="presParOf" srcId="{38812F71-45DE-4FC8-B44D-FBB5963B73B1}" destId="{D29F522A-F624-4B8C-BF5C-33C7BCECA7F2}" srcOrd="4" destOrd="0" presId="urn:microsoft.com/office/officeart/2005/8/layout/process3"/>
    <dgm:cxn modelId="{036EBF12-459B-4FE0-96FC-1A432EC055CF}" type="presParOf" srcId="{D29F522A-F624-4B8C-BF5C-33C7BCECA7F2}" destId="{897BD3DC-FF20-4EE0-80B4-5CED717D1F2C}" srcOrd="0" destOrd="0" presId="urn:microsoft.com/office/officeart/2005/8/layout/process3"/>
    <dgm:cxn modelId="{81F1228A-0AAA-4502-98F8-DA3F57F3BB7D}" type="presParOf" srcId="{D29F522A-F624-4B8C-BF5C-33C7BCECA7F2}" destId="{08A02E15-5D91-418C-AF18-CE648C94E400}" srcOrd="1" destOrd="0" presId="urn:microsoft.com/office/officeart/2005/8/layout/process3"/>
    <dgm:cxn modelId="{A23E1198-3C3F-4FCB-A37C-D7C5F4906F2F}" type="presParOf" srcId="{D29F522A-F624-4B8C-BF5C-33C7BCECA7F2}" destId="{4F8C6979-6962-4D0E-9487-200028969D8D}"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93DA6C6-9452-44A8-8EED-8D717E61F486}" type="doc">
      <dgm:prSet loTypeId="urn:microsoft.com/office/officeart/2005/8/layout/orgChart1" loCatId="hierarchy" qsTypeId="urn:microsoft.com/office/officeart/2005/8/quickstyle/simple1" qsCatId="simple" csTypeId="urn:microsoft.com/office/officeart/2005/8/colors/accent1_4" csCatId="accent1" phldr="1"/>
      <dgm:spPr/>
      <dgm:t>
        <a:bodyPr/>
        <a:lstStyle/>
        <a:p>
          <a:endParaRPr lang="en-US"/>
        </a:p>
      </dgm:t>
    </dgm:pt>
    <dgm:pt modelId="{6FC91505-37F7-4672-A9D0-FCD4E9A518A9}">
      <dgm:prSet phldrT="[Text]" custT="1"/>
      <dgm:spPr/>
      <dgm:t>
        <a:bodyPr/>
        <a:lstStyle/>
        <a:p>
          <a:pPr>
            <a:spcAft>
              <a:spcPts val="0"/>
            </a:spcAft>
          </a:pPr>
          <a:r>
            <a:rPr lang="en-US" sz="2000" dirty="0" smtClean="0"/>
            <a:t>Overall SC-IAP Coordination</a:t>
          </a:r>
        </a:p>
        <a:p>
          <a:pPr>
            <a:spcAft>
              <a:spcPts val="0"/>
            </a:spcAft>
          </a:pPr>
          <a:r>
            <a:rPr lang="en-US" sz="2000" dirty="0" smtClean="0"/>
            <a:t> (World Bank + GEF Secretariat) </a:t>
          </a:r>
          <a:endParaRPr lang="en-US" sz="2000" dirty="0"/>
        </a:p>
      </dgm:t>
    </dgm:pt>
    <dgm:pt modelId="{E1AE1AE0-91FC-40B2-8E4C-A8B8EC078408}" type="parTrans" cxnId="{894D007B-7AA8-4D9B-ABA0-ACEF9EFA2E0E}">
      <dgm:prSet/>
      <dgm:spPr/>
      <dgm:t>
        <a:bodyPr/>
        <a:lstStyle/>
        <a:p>
          <a:endParaRPr lang="en-US"/>
        </a:p>
      </dgm:t>
    </dgm:pt>
    <dgm:pt modelId="{8B1FD528-1035-4EBA-BDBD-B77576141851}" type="sibTrans" cxnId="{894D007B-7AA8-4D9B-ABA0-ACEF9EFA2E0E}">
      <dgm:prSet/>
      <dgm:spPr/>
      <dgm:t>
        <a:bodyPr/>
        <a:lstStyle/>
        <a:p>
          <a:endParaRPr lang="en-US"/>
        </a:p>
      </dgm:t>
    </dgm:pt>
    <dgm:pt modelId="{A89CCE3B-6558-477E-A96B-DE71E9D1BCB7}">
      <dgm:prSet phldrT="[Text]" custT="1"/>
      <dgm:spPr/>
      <dgm:t>
        <a:bodyPr/>
        <a:lstStyle/>
        <a:p>
          <a:r>
            <a:rPr lang="en-US" sz="2400" dirty="0" smtClean="0"/>
            <a:t>Global Coordination &amp; Knowledge Sharing Platform</a:t>
          </a:r>
          <a:endParaRPr lang="en-US" sz="2400" dirty="0"/>
        </a:p>
      </dgm:t>
    </dgm:pt>
    <dgm:pt modelId="{2E66277B-B563-42CC-BF43-CE0B278A8048}" type="parTrans" cxnId="{D6C5914E-6826-44C7-A942-839CF4D8DBCB}">
      <dgm:prSet/>
      <dgm:spPr/>
      <dgm:t>
        <a:bodyPr/>
        <a:lstStyle/>
        <a:p>
          <a:endParaRPr lang="en-US"/>
        </a:p>
      </dgm:t>
    </dgm:pt>
    <dgm:pt modelId="{3AFE724F-B159-418D-80D2-C224A3F20510}" type="sibTrans" cxnId="{D6C5914E-6826-44C7-A942-839CF4D8DBCB}">
      <dgm:prSet/>
      <dgm:spPr/>
      <dgm:t>
        <a:bodyPr/>
        <a:lstStyle/>
        <a:p>
          <a:endParaRPr lang="en-US"/>
        </a:p>
      </dgm:t>
    </dgm:pt>
    <dgm:pt modelId="{C7F752FA-D777-4422-9F06-D79BA50064C5}">
      <dgm:prSet custT="1"/>
      <dgm:spPr/>
      <dgm:t>
        <a:bodyPr/>
        <a:lstStyle/>
        <a:p>
          <a:r>
            <a:rPr lang="en-US" sz="1600" dirty="0" smtClean="0"/>
            <a:t>City Pilot #1</a:t>
          </a:r>
          <a:endParaRPr lang="en-US" sz="1600" dirty="0"/>
        </a:p>
      </dgm:t>
    </dgm:pt>
    <dgm:pt modelId="{4A26C234-C99A-44C0-9AD0-8296B829ADBF}" type="parTrans" cxnId="{FCD88751-F4B8-495E-9D94-C8E9AEC3A0A9}">
      <dgm:prSet/>
      <dgm:spPr/>
      <dgm:t>
        <a:bodyPr/>
        <a:lstStyle/>
        <a:p>
          <a:endParaRPr lang="en-US"/>
        </a:p>
      </dgm:t>
    </dgm:pt>
    <dgm:pt modelId="{1684DA83-A3A9-4E30-949D-D5C39166C757}" type="sibTrans" cxnId="{FCD88751-F4B8-495E-9D94-C8E9AEC3A0A9}">
      <dgm:prSet/>
      <dgm:spPr/>
      <dgm:t>
        <a:bodyPr/>
        <a:lstStyle/>
        <a:p>
          <a:endParaRPr lang="en-US"/>
        </a:p>
      </dgm:t>
    </dgm:pt>
    <dgm:pt modelId="{22D22F4C-B9A7-4EB8-B7BF-144EAD526CC8}">
      <dgm:prSet custT="1"/>
      <dgm:spPr/>
      <dgm:t>
        <a:bodyPr/>
        <a:lstStyle/>
        <a:p>
          <a:r>
            <a:rPr lang="en-US" sz="1600" dirty="0" smtClean="0"/>
            <a:t>City Pilot #2</a:t>
          </a:r>
          <a:endParaRPr lang="en-US" sz="1600" dirty="0"/>
        </a:p>
      </dgm:t>
    </dgm:pt>
    <dgm:pt modelId="{DDEAFBD1-96F1-432A-8F8D-E2C95D004F64}" type="parTrans" cxnId="{DB5A7EB2-BC52-405F-A455-300364B550F8}">
      <dgm:prSet/>
      <dgm:spPr/>
      <dgm:t>
        <a:bodyPr/>
        <a:lstStyle/>
        <a:p>
          <a:endParaRPr lang="en-US"/>
        </a:p>
      </dgm:t>
    </dgm:pt>
    <dgm:pt modelId="{FF245A55-5273-4F2B-9E46-FE8EFB0B4BBF}" type="sibTrans" cxnId="{DB5A7EB2-BC52-405F-A455-300364B550F8}">
      <dgm:prSet/>
      <dgm:spPr/>
      <dgm:t>
        <a:bodyPr/>
        <a:lstStyle/>
        <a:p>
          <a:endParaRPr lang="en-US"/>
        </a:p>
      </dgm:t>
    </dgm:pt>
    <dgm:pt modelId="{01BFB203-0D48-49A5-972A-66A18B5C52ED}">
      <dgm:prSet custT="1"/>
      <dgm:spPr/>
      <dgm:t>
        <a:bodyPr/>
        <a:lstStyle/>
        <a:p>
          <a:r>
            <a:rPr lang="en-US" sz="1600" dirty="0" smtClean="0"/>
            <a:t>City Pilot #3</a:t>
          </a:r>
          <a:endParaRPr lang="en-US" sz="1600" dirty="0"/>
        </a:p>
      </dgm:t>
    </dgm:pt>
    <dgm:pt modelId="{2966FA8E-7CBD-41D1-B357-2A3E6A712C06}" type="parTrans" cxnId="{90227DAF-238D-468C-9711-95C5CA5B64D3}">
      <dgm:prSet/>
      <dgm:spPr/>
      <dgm:t>
        <a:bodyPr/>
        <a:lstStyle/>
        <a:p>
          <a:endParaRPr lang="en-US"/>
        </a:p>
      </dgm:t>
    </dgm:pt>
    <dgm:pt modelId="{0AD62392-8737-4E4F-B10B-5F9BB8EF5AD8}" type="sibTrans" cxnId="{90227DAF-238D-468C-9711-95C5CA5B64D3}">
      <dgm:prSet/>
      <dgm:spPr/>
      <dgm:t>
        <a:bodyPr/>
        <a:lstStyle/>
        <a:p>
          <a:endParaRPr lang="en-US"/>
        </a:p>
      </dgm:t>
    </dgm:pt>
    <dgm:pt modelId="{B4D6281D-E978-4E4C-B0D5-3802F093A2B5}">
      <dgm:prSet custT="1"/>
      <dgm:spPr/>
      <dgm:t>
        <a:bodyPr/>
        <a:lstStyle/>
        <a:p>
          <a:r>
            <a:rPr lang="en-US" sz="1600" dirty="0" smtClean="0"/>
            <a:t>City Pilot #4</a:t>
          </a:r>
          <a:endParaRPr lang="en-US" sz="1600" dirty="0"/>
        </a:p>
      </dgm:t>
    </dgm:pt>
    <dgm:pt modelId="{21668649-9825-4B86-8BBC-1783E1D24E37}" type="parTrans" cxnId="{6AA105E2-464A-4383-ACBD-D82ABCB1489A}">
      <dgm:prSet/>
      <dgm:spPr/>
      <dgm:t>
        <a:bodyPr/>
        <a:lstStyle/>
        <a:p>
          <a:endParaRPr lang="en-US"/>
        </a:p>
      </dgm:t>
    </dgm:pt>
    <dgm:pt modelId="{A8701756-7B72-4F45-9C40-D406719845D5}" type="sibTrans" cxnId="{6AA105E2-464A-4383-ACBD-D82ABCB1489A}">
      <dgm:prSet/>
      <dgm:spPr/>
      <dgm:t>
        <a:bodyPr/>
        <a:lstStyle/>
        <a:p>
          <a:endParaRPr lang="en-US"/>
        </a:p>
      </dgm:t>
    </dgm:pt>
    <dgm:pt modelId="{890B8F38-B1BD-40CD-B795-3DB7DFEFC0D8}">
      <dgm:prSet custT="1"/>
      <dgm:spPr/>
      <dgm:t>
        <a:bodyPr/>
        <a:lstStyle/>
        <a:p>
          <a:r>
            <a:rPr lang="en-US" sz="1600" dirty="0" smtClean="0"/>
            <a:t>Etc.</a:t>
          </a:r>
          <a:endParaRPr lang="en-US" sz="1600" dirty="0"/>
        </a:p>
      </dgm:t>
    </dgm:pt>
    <dgm:pt modelId="{A5E3F2D2-9410-454B-8C68-F5BA7CD2A7DE}" type="parTrans" cxnId="{9E8A1844-76BA-4666-BEE6-355E53C457B2}">
      <dgm:prSet/>
      <dgm:spPr/>
      <dgm:t>
        <a:bodyPr/>
        <a:lstStyle/>
        <a:p>
          <a:endParaRPr lang="en-US"/>
        </a:p>
      </dgm:t>
    </dgm:pt>
    <dgm:pt modelId="{CC7351D1-395D-48F5-98FA-1F1AFEBD95B9}" type="sibTrans" cxnId="{9E8A1844-76BA-4666-BEE6-355E53C457B2}">
      <dgm:prSet/>
      <dgm:spPr/>
      <dgm:t>
        <a:bodyPr/>
        <a:lstStyle/>
        <a:p>
          <a:endParaRPr lang="en-US"/>
        </a:p>
      </dgm:t>
    </dgm:pt>
    <dgm:pt modelId="{AC293E48-034E-4E9F-BA14-1621D3C4A9E7}" type="asst">
      <dgm:prSet custT="1"/>
      <dgm:spPr/>
      <dgm:t>
        <a:bodyPr/>
        <a:lstStyle/>
        <a:p>
          <a:r>
            <a:rPr lang="en-US" sz="1600" dirty="0" smtClean="0"/>
            <a:t>High-Level Advisory Committee</a:t>
          </a:r>
          <a:endParaRPr lang="en-US" sz="1600" dirty="0"/>
        </a:p>
      </dgm:t>
    </dgm:pt>
    <dgm:pt modelId="{B2102B20-2937-43A3-A374-86C4D27532A0}" type="parTrans" cxnId="{994CD595-5A09-4E8A-9328-7E21E5CC72E9}">
      <dgm:prSet/>
      <dgm:spPr/>
      <dgm:t>
        <a:bodyPr/>
        <a:lstStyle/>
        <a:p>
          <a:endParaRPr lang="en-US"/>
        </a:p>
      </dgm:t>
    </dgm:pt>
    <dgm:pt modelId="{4D748662-5050-48C2-8EE7-FD908F315FE8}" type="sibTrans" cxnId="{994CD595-5A09-4E8A-9328-7E21E5CC72E9}">
      <dgm:prSet/>
      <dgm:spPr/>
      <dgm:t>
        <a:bodyPr/>
        <a:lstStyle/>
        <a:p>
          <a:endParaRPr lang="en-US"/>
        </a:p>
      </dgm:t>
    </dgm:pt>
    <dgm:pt modelId="{770BEAF1-5C2E-440D-AF34-5D6E1F3542F1}" type="asst">
      <dgm:prSet custT="1"/>
      <dgm:spPr/>
      <dgm:t>
        <a:bodyPr/>
        <a:lstStyle/>
        <a:p>
          <a:r>
            <a:rPr lang="en-US" sz="1600" dirty="0" smtClean="0"/>
            <a:t>Consultative Committee</a:t>
          </a:r>
          <a:endParaRPr lang="en-US" sz="1600" dirty="0"/>
        </a:p>
      </dgm:t>
    </dgm:pt>
    <dgm:pt modelId="{D6790D30-8876-488C-8D5E-070C07619939}" type="sibTrans" cxnId="{ED4D4FE1-6A42-45B7-91B5-A9B5BA899B7E}">
      <dgm:prSet/>
      <dgm:spPr/>
      <dgm:t>
        <a:bodyPr/>
        <a:lstStyle/>
        <a:p>
          <a:endParaRPr lang="en-US"/>
        </a:p>
      </dgm:t>
    </dgm:pt>
    <dgm:pt modelId="{B07987E7-4B71-4C0E-80D5-DAF8FB148E90}" type="parTrans" cxnId="{ED4D4FE1-6A42-45B7-91B5-A9B5BA899B7E}">
      <dgm:prSet/>
      <dgm:spPr/>
      <dgm:t>
        <a:bodyPr/>
        <a:lstStyle/>
        <a:p>
          <a:endParaRPr lang="en-US"/>
        </a:p>
      </dgm:t>
    </dgm:pt>
    <dgm:pt modelId="{6D3DE373-D3DD-4A7B-B90A-B4526388A2A0}" type="pres">
      <dgm:prSet presAssocID="{E93DA6C6-9452-44A8-8EED-8D717E61F486}" presName="hierChild1" presStyleCnt="0">
        <dgm:presLayoutVars>
          <dgm:orgChart val="1"/>
          <dgm:chPref val="1"/>
          <dgm:dir/>
          <dgm:animOne val="branch"/>
          <dgm:animLvl val="lvl"/>
          <dgm:resizeHandles/>
        </dgm:presLayoutVars>
      </dgm:prSet>
      <dgm:spPr/>
      <dgm:t>
        <a:bodyPr/>
        <a:lstStyle/>
        <a:p>
          <a:endParaRPr lang="en-US"/>
        </a:p>
      </dgm:t>
    </dgm:pt>
    <dgm:pt modelId="{CAA2E07E-F905-4AB8-913C-222CDB9B0304}" type="pres">
      <dgm:prSet presAssocID="{6FC91505-37F7-4672-A9D0-FCD4E9A518A9}" presName="hierRoot1" presStyleCnt="0">
        <dgm:presLayoutVars>
          <dgm:hierBranch val="init"/>
        </dgm:presLayoutVars>
      </dgm:prSet>
      <dgm:spPr/>
    </dgm:pt>
    <dgm:pt modelId="{CDD3F0B0-D5DE-44DB-ACE9-6D44ACCEB098}" type="pres">
      <dgm:prSet presAssocID="{6FC91505-37F7-4672-A9D0-FCD4E9A518A9}" presName="rootComposite1" presStyleCnt="0"/>
      <dgm:spPr/>
    </dgm:pt>
    <dgm:pt modelId="{7FFC0EF9-F5C0-499C-B6BE-C8DC2973700F}" type="pres">
      <dgm:prSet presAssocID="{6FC91505-37F7-4672-A9D0-FCD4E9A518A9}" presName="rootText1" presStyleLbl="node0" presStyleIdx="0" presStyleCnt="1" custScaleX="319717">
        <dgm:presLayoutVars>
          <dgm:chPref val="3"/>
        </dgm:presLayoutVars>
      </dgm:prSet>
      <dgm:spPr/>
      <dgm:t>
        <a:bodyPr/>
        <a:lstStyle/>
        <a:p>
          <a:endParaRPr lang="en-US"/>
        </a:p>
      </dgm:t>
    </dgm:pt>
    <dgm:pt modelId="{77EAC164-B168-439E-ADA8-02CD1F0C4A52}" type="pres">
      <dgm:prSet presAssocID="{6FC91505-37F7-4672-A9D0-FCD4E9A518A9}" presName="rootConnector1" presStyleLbl="node1" presStyleIdx="0" presStyleCnt="0"/>
      <dgm:spPr/>
      <dgm:t>
        <a:bodyPr/>
        <a:lstStyle/>
        <a:p>
          <a:endParaRPr lang="en-US"/>
        </a:p>
      </dgm:t>
    </dgm:pt>
    <dgm:pt modelId="{523CB4EB-2F9E-40C6-A45A-E22A512016EA}" type="pres">
      <dgm:prSet presAssocID="{6FC91505-37F7-4672-A9D0-FCD4E9A518A9}" presName="hierChild2" presStyleCnt="0"/>
      <dgm:spPr/>
    </dgm:pt>
    <dgm:pt modelId="{B1FB9321-1ABD-4113-ACBD-CD1F588829ED}" type="pres">
      <dgm:prSet presAssocID="{2E66277B-B563-42CC-BF43-CE0B278A8048}" presName="Name37" presStyleLbl="parChTrans1D2" presStyleIdx="0" presStyleCnt="3"/>
      <dgm:spPr/>
      <dgm:t>
        <a:bodyPr/>
        <a:lstStyle/>
        <a:p>
          <a:endParaRPr lang="en-US"/>
        </a:p>
      </dgm:t>
    </dgm:pt>
    <dgm:pt modelId="{6EA95A42-5E53-4EA6-9C05-A6FDB25C9F01}" type="pres">
      <dgm:prSet presAssocID="{A89CCE3B-6558-477E-A96B-DE71E9D1BCB7}" presName="hierRoot2" presStyleCnt="0">
        <dgm:presLayoutVars>
          <dgm:hierBranch/>
        </dgm:presLayoutVars>
      </dgm:prSet>
      <dgm:spPr/>
    </dgm:pt>
    <dgm:pt modelId="{A0E8A34C-0DAC-4F73-B849-C48F0333C048}" type="pres">
      <dgm:prSet presAssocID="{A89CCE3B-6558-477E-A96B-DE71E9D1BCB7}" presName="rootComposite" presStyleCnt="0"/>
      <dgm:spPr/>
    </dgm:pt>
    <dgm:pt modelId="{5DDFE427-B8B2-4054-A91C-23122727AD11}" type="pres">
      <dgm:prSet presAssocID="{A89CCE3B-6558-477E-A96B-DE71E9D1BCB7}" presName="rootText" presStyleLbl="node2" presStyleIdx="0" presStyleCnt="1" custScaleX="584100">
        <dgm:presLayoutVars>
          <dgm:chPref val="3"/>
        </dgm:presLayoutVars>
      </dgm:prSet>
      <dgm:spPr/>
      <dgm:t>
        <a:bodyPr/>
        <a:lstStyle/>
        <a:p>
          <a:endParaRPr lang="en-US"/>
        </a:p>
      </dgm:t>
    </dgm:pt>
    <dgm:pt modelId="{113550D1-10B6-4607-8C95-6B4B0BAF15FC}" type="pres">
      <dgm:prSet presAssocID="{A89CCE3B-6558-477E-A96B-DE71E9D1BCB7}" presName="rootConnector" presStyleLbl="node2" presStyleIdx="0" presStyleCnt="1"/>
      <dgm:spPr/>
      <dgm:t>
        <a:bodyPr/>
        <a:lstStyle/>
        <a:p>
          <a:endParaRPr lang="en-US"/>
        </a:p>
      </dgm:t>
    </dgm:pt>
    <dgm:pt modelId="{3A216941-5038-4ADA-9BCF-7DFB4A38BDE3}" type="pres">
      <dgm:prSet presAssocID="{A89CCE3B-6558-477E-A96B-DE71E9D1BCB7}" presName="hierChild4" presStyleCnt="0"/>
      <dgm:spPr/>
    </dgm:pt>
    <dgm:pt modelId="{90364681-E47D-4BAB-9D84-E22272DCD740}" type="pres">
      <dgm:prSet presAssocID="{4A26C234-C99A-44C0-9AD0-8296B829ADBF}" presName="Name35" presStyleLbl="parChTrans1D3" presStyleIdx="0" presStyleCnt="5"/>
      <dgm:spPr/>
      <dgm:t>
        <a:bodyPr/>
        <a:lstStyle/>
        <a:p>
          <a:endParaRPr lang="en-US"/>
        </a:p>
      </dgm:t>
    </dgm:pt>
    <dgm:pt modelId="{497681AF-9BB8-480A-8689-E3BBB44EA6E3}" type="pres">
      <dgm:prSet presAssocID="{C7F752FA-D777-4422-9F06-D79BA50064C5}" presName="hierRoot2" presStyleCnt="0">
        <dgm:presLayoutVars>
          <dgm:hierBranch val="init"/>
        </dgm:presLayoutVars>
      </dgm:prSet>
      <dgm:spPr/>
    </dgm:pt>
    <dgm:pt modelId="{C6BFE701-DF1B-492D-9921-64288980BBBA}" type="pres">
      <dgm:prSet presAssocID="{C7F752FA-D777-4422-9F06-D79BA50064C5}" presName="rootComposite" presStyleCnt="0"/>
      <dgm:spPr/>
    </dgm:pt>
    <dgm:pt modelId="{9D71EDF2-FF8E-40CE-9751-F0145FE163EE}" type="pres">
      <dgm:prSet presAssocID="{C7F752FA-D777-4422-9F06-D79BA50064C5}" presName="rootText" presStyleLbl="node3" presStyleIdx="0" presStyleCnt="5">
        <dgm:presLayoutVars>
          <dgm:chPref val="3"/>
        </dgm:presLayoutVars>
      </dgm:prSet>
      <dgm:spPr/>
      <dgm:t>
        <a:bodyPr/>
        <a:lstStyle/>
        <a:p>
          <a:endParaRPr lang="en-US"/>
        </a:p>
      </dgm:t>
    </dgm:pt>
    <dgm:pt modelId="{8B55CD7E-4D55-4634-9DA2-F4B83D3A6F40}" type="pres">
      <dgm:prSet presAssocID="{C7F752FA-D777-4422-9F06-D79BA50064C5}" presName="rootConnector" presStyleLbl="node3" presStyleIdx="0" presStyleCnt="5"/>
      <dgm:spPr/>
      <dgm:t>
        <a:bodyPr/>
        <a:lstStyle/>
        <a:p>
          <a:endParaRPr lang="en-US"/>
        </a:p>
      </dgm:t>
    </dgm:pt>
    <dgm:pt modelId="{B73E8FDC-62BD-49C6-B8FF-ECB58F5794D4}" type="pres">
      <dgm:prSet presAssocID="{C7F752FA-D777-4422-9F06-D79BA50064C5}" presName="hierChild4" presStyleCnt="0"/>
      <dgm:spPr/>
    </dgm:pt>
    <dgm:pt modelId="{B2404D13-576F-496A-96B9-2A4315F567F2}" type="pres">
      <dgm:prSet presAssocID="{C7F752FA-D777-4422-9F06-D79BA50064C5}" presName="hierChild5" presStyleCnt="0"/>
      <dgm:spPr/>
    </dgm:pt>
    <dgm:pt modelId="{21EFE663-CB45-4B78-8703-D38F6D100AB3}" type="pres">
      <dgm:prSet presAssocID="{DDEAFBD1-96F1-432A-8F8D-E2C95D004F64}" presName="Name35" presStyleLbl="parChTrans1D3" presStyleIdx="1" presStyleCnt="5"/>
      <dgm:spPr/>
      <dgm:t>
        <a:bodyPr/>
        <a:lstStyle/>
        <a:p>
          <a:endParaRPr lang="en-US"/>
        </a:p>
      </dgm:t>
    </dgm:pt>
    <dgm:pt modelId="{A6EB4AE1-B4EF-4C3F-8AAA-ED9CCA68013A}" type="pres">
      <dgm:prSet presAssocID="{22D22F4C-B9A7-4EB8-B7BF-144EAD526CC8}" presName="hierRoot2" presStyleCnt="0">
        <dgm:presLayoutVars>
          <dgm:hierBranch val="init"/>
        </dgm:presLayoutVars>
      </dgm:prSet>
      <dgm:spPr/>
    </dgm:pt>
    <dgm:pt modelId="{C958709D-CA3F-45E4-8AC6-E17B2670F754}" type="pres">
      <dgm:prSet presAssocID="{22D22F4C-B9A7-4EB8-B7BF-144EAD526CC8}" presName="rootComposite" presStyleCnt="0"/>
      <dgm:spPr/>
    </dgm:pt>
    <dgm:pt modelId="{59963975-A720-4839-BAC2-0CB8ACE7F5F9}" type="pres">
      <dgm:prSet presAssocID="{22D22F4C-B9A7-4EB8-B7BF-144EAD526CC8}" presName="rootText" presStyleLbl="node3" presStyleIdx="1" presStyleCnt="5">
        <dgm:presLayoutVars>
          <dgm:chPref val="3"/>
        </dgm:presLayoutVars>
      </dgm:prSet>
      <dgm:spPr/>
      <dgm:t>
        <a:bodyPr/>
        <a:lstStyle/>
        <a:p>
          <a:endParaRPr lang="en-US"/>
        </a:p>
      </dgm:t>
    </dgm:pt>
    <dgm:pt modelId="{BA976B41-CEED-40CD-9238-6CDB4195ED81}" type="pres">
      <dgm:prSet presAssocID="{22D22F4C-B9A7-4EB8-B7BF-144EAD526CC8}" presName="rootConnector" presStyleLbl="node3" presStyleIdx="1" presStyleCnt="5"/>
      <dgm:spPr/>
      <dgm:t>
        <a:bodyPr/>
        <a:lstStyle/>
        <a:p>
          <a:endParaRPr lang="en-US"/>
        </a:p>
      </dgm:t>
    </dgm:pt>
    <dgm:pt modelId="{15AFF19C-44DF-4517-BDBE-1146CE35A793}" type="pres">
      <dgm:prSet presAssocID="{22D22F4C-B9A7-4EB8-B7BF-144EAD526CC8}" presName="hierChild4" presStyleCnt="0"/>
      <dgm:spPr/>
    </dgm:pt>
    <dgm:pt modelId="{88F24DB4-9D46-42A4-A45D-9BE32AB45DA8}" type="pres">
      <dgm:prSet presAssocID="{22D22F4C-B9A7-4EB8-B7BF-144EAD526CC8}" presName="hierChild5" presStyleCnt="0"/>
      <dgm:spPr/>
    </dgm:pt>
    <dgm:pt modelId="{1B445803-B695-4908-A079-7750DA5656FF}" type="pres">
      <dgm:prSet presAssocID="{2966FA8E-7CBD-41D1-B357-2A3E6A712C06}" presName="Name35" presStyleLbl="parChTrans1D3" presStyleIdx="2" presStyleCnt="5"/>
      <dgm:spPr/>
      <dgm:t>
        <a:bodyPr/>
        <a:lstStyle/>
        <a:p>
          <a:endParaRPr lang="en-US"/>
        </a:p>
      </dgm:t>
    </dgm:pt>
    <dgm:pt modelId="{F0146BBE-D778-42C5-9474-D6E210688D8C}" type="pres">
      <dgm:prSet presAssocID="{01BFB203-0D48-49A5-972A-66A18B5C52ED}" presName="hierRoot2" presStyleCnt="0">
        <dgm:presLayoutVars>
          <dgm:hierBranch val="init"/>
        </dgm:presLayoutVars>
      </dgm:prSet>
      <dgm:spPr/>
    </dgm:pt>
    <dgm:pt modelId="{47BC705C-3FCF-4DA1-85F2-70DF2F7260C3}" type="pres">
      <dgm:prSet presAssocID="{01BFB203-0D48-49A5-972A-66A18B5C52ED}" presName="rootComposite" presStyleCnt="0"/>
      <dgm:spPr/>
    </dgm:pt>
    <dgm:pt modelId="{B9B9ABC5-79FD-49FE-9557-90EA89548815}" type="pres">
      <dgm:prSet presAssocID="{01BFB203-0D48-49A5-972A-66A18B5C52ED}" presName="rootText" presStyleLbl="node3" presStyleIdx="2" presStyleCnt="5">
        <dgm:presLayoutVars>
          <dgm:chPref val="3"/>
        </dgm:presLayoutVars>
      </dgm:prSet>
      <dgm:spPr/>
      <dgm:t>
        <a:bodyPr/>
        <a:lstStyle/>
        <a:p>
          <a:endParaRPr lang="en-US"/>
        </a:p>
      </dgm:t>
    </dgm:pt>
    <dgm:pt modelId="{5E228FE8-F559-4873-B31A-399AC63BD825}" type="pres">
      <dgm:prSet presAssocID="{01BFB203-0D48-49A5-972A-66A18B5C52ED}" presName="rootConnector" presStyleLbl="node3" presStyleIdx="2" presStyleCnt="5"/>
      <dgm:spPr/>
      <dgm:t>
        <a:bodyPr/>
        <a:lstStyle/>
        <a:p>
          <a:endParaRPr lang="en-US"/>
        </a:p>
      </dgm:t>
    </dgm:pt>
    <dgm:pt modelId="{238DB94B-19EC-49B8-8C0F-47A726826C27}" type="pres">
      <dgm:prSet presAssocID="{01BFB203-0D48-49A5-972A-66A18B5C52ED}" presName="hierChild4" presStyleCnt="0"/>
      <dgm:spPr/>
    </dgm:pt>
    <dgm:pt modelId="{E280A5F3-FD01-45C1-A30A-FEC7E834E13E}" type="pres">
      <dgm:prSet presAssocID="{01BFB203-0D48-49A5-972A-66A18B5C52ED}" presName="hierChild5" presStyleCnt="0"/>
      <dgm:spPr/>
    </dgm:pt>
    <dgm:pt modelId="{1832272D-5205-40CA-BE0D-3E25F5E7A44A}" type="pres">
      <dgm:prSet presAssocID="{21668649-9825-4B86-8BBC-1783E1D24E37}" presName="Name35" presStyleLbl="parChTrans1D3" presStyleIdx="3" presStyleCnt="5"/>
      <dgm:spPr/>
      <dgm:t>
        <a:bodyPr/>
        <a:lstStyle/>
        <a:p>
          <a:endParaRPr lang="en-US"/>
        </a:p>
      </dgm:t>
    </dgm:pt>
    <dgm:pt modelId="{1EAAB977-EC31-4C31-A3FC-554FBB2B797B}" type="pres">
      <dgm:prSet presAssocID="{B4D6281D-E978-4E4C-B0D5-3802F093A2B5}" presName="hierRoot2" presStyleCnt="0">
        <dgm:presLayoutVars>
          <dgm:hierBranch val="init"/>
        </dgm:presLayoutVars>
      </dgm:prSet>
      <dgm:spPr/>
    </dgm:pt>
    <dgm:pt modelId="{53546B8C-B958-43C2-8AAF-5D0216699477}" type="pres">
      <dgm:prSet presAssocID="{B4D6281D-E978-4E4C-B0D5-3802F093A2B5}" presName="rootComposite" presStyleCnt="0"/>
      <dgm:spPr/>
    </dgm:pt>
    <dgm:pt modelId="{84BD202F-9083-4A3E-9113-60CC30567128}" type="pres">
      <dgm:prSet presAssocID="{B4D6281D-E978-4E4C-B0D5-3802F093A2B5}" presName="rootText" presStyleLbl="node3" presStyleIdx="3" presStyleCnt="5">
        <dgm:presLayoutVars>
          <dgm:chPref val="3"/>
        </dgm:presLayoutVars>
      </dgm:prSet>
      <dgm:spPr/>
      <dgm:t>
        <a:bodyPr/>
        <a:lstStyle/>
        <a:p>
          <a:endParaRPr lang="en-US"/>
        </a:p>
      </dgm:t>
    </dgm:pt>
    <dgm:pt modelId="{26A8D7FD-31B2-4EC4-9B6E-D3AB441177FC}" type="pres">
      <dgm:prSet presAssocID="{B4D6281D-E978-4E4C-B0D5-3802F093A2B5}" presName="rootConnector" presStyleLbl="node3" presStyleIdx="3" presStyleCnt="5"/>
      <dgm:spPr/>
      <dgm:t>
        <a:bodyPr/>
        <a:lstStyle/>
        <a:p>
          <a:endParaRPr lang="en-US"/>
        </a:p>
      </dgm:t>
    </dgm:pt>
    <dgm:pt modelId="{8D576B26-9BAB-4F0A-A527-B7924422C9A4}" type="pres">
      <dgm:prSet presAssocID="{B4D6281D-E978-4E4C-B0D5-3802F093A2B5}" presName="hierChild4" presStyleCnt="0"/>
      <dgm:spPr/>
    </dgm:pt>
    <dgm:pt modelId="{C48DE4A6-0BCF-4644-8B47-095649ABE5CF}" type="pres">
      <dgm:prSet presAssocID="{B4D6281D-E978-4E4C-B0D5-3802F093A2B5}" presName="hierChild5" presStyleCnt="0"/>
      <dgm:spPr/>
    </dgm:pt>
    <dgm:pt modelId="{F3EC91CD-301E-4863-9F22-E3AD2FE543DC}" type="pres">
      <dgm:prSet presAssocID="{A5E3F2D2-9410-454B-8C68-F5BA7CD2A7DE}" presName="Name35" presStyleLbl="parChTrans1D3" presStyleIdx="4" presStyleCnt="5"/>
      <dgm:spPr/>
      <dgm:t>
        <a:bodyPr/>
        <a:lstStyle/>
        <a:p>
          <a:endParaRPr lang="en-US"/>
        </a:p>
      </dgm:t>
    </dgm:pt>
    <dgm:pt modelId="{F855AE89-591A-41ED-9783-B55611ED2C73}" type="pres">
      <dgm:prSet presAssocID="{890B8F38-B1BD-40CD-B795-3DB7DFEFC0D8}" presName="hierRoot2" presStyleCnt="0">
        <dgm:presLayoutVars>
          <dgm:hierBranch val="init"/>
        </dgm:presLayoutVars>
      </dgm:prSet>
      <dgm:spPr/>
    </dgm:pt>
    <dgm:pt modelId="{DDB5F56D-8119-4692-A241-FBAE74577A27}" type="pres">
      <dgm:prSet presAssocID="{890B8F38-B1BD-40CD-B795-3DB7DFEFC0D8}" presName="rootComposite" presStyleCnt="0"/>
      <dgm:spPr/>
    </dgm:pt>
    <dgm:pt modelId="{0701DF28-F98E-4437-AB00-B8D843832600}" type="pres">
      <dgm:prSet presAssocID="{890B8F38-B1BD-40CD-B795-3DB7DFEFC0D8}" presName="rootText" presStyleLbl="node3" presStyleIdx="4" presStyleCnt="5">
        <dgm:presLayoutVars>
          <dgm:chPref val="3"/>
        </dgm:presLayoutVars>
      </dgm:prSet>
      <dgm:spPr/>
      <dgm:t>
        <a:bodyPr/>
        <a:lstStyle/>
        <a:p>
          <a:endParaRPr lang="en-US"/>
        </a:p>
      </dgm:t>
    </dgm:pt>
    <dgm:pt modelId="{0FE81C30-AF6B-427D-B98E-D318FCCB1A7E}" type="pres">
      <dgm:prSet presAssocID="{890B8F38-B1BD-40CD-B795-3DB7DFEFC0D8}" presName="rootConnector" presStyleLbl="node3" presStyleIdx="4" presStyleCnt="5"/>
      <dgm:spPr/>
      <dgm:t>
        <a:bodyPr/>
        <a:lstStyle/>
        <a:p>
          <a:endParaRPr lang="en-US"/>
        </a:p>
      </dgm:t>
    </dgm:pt>
    <dgm:pt modelId="{B9A31D0C-7C21-48B0-94B6-133179E7CAF0}" type="pres">
      <dgm:prSet presAssocID="{890B8F38-B1BD-40CD-B795-3DB7DFEFC0D8}" presName="hierChild4" presStyleCnt="0"/>
      <dgm:spPr/>
    </dgm:pt>
    <dgm:pt modelId="{18B62998-EA20-4FD0-B140-3F4E48719CFE}" type="pres">
      <dgm:prSet presAssocID="{890B8F38-B1BD-40CD-B795-3DB7DFEFC0D8}" presName="hierChild5" presStyleCnt="0"/>
      <dgm:spPr/>
    </dgm:pt>
    <dgm:pt modelId="{C9A75AD9-F4C4-4166-ACAC-024D9A2E5203}" type="pres">
      <dgm:prSet presAssocID="{A89CCE3B-6558-477E-A96B-DE71E9D1BCB7}" presName="hierChild5" presStyleCnt="0"/>
      <dgm:spPr/>
    </dgm:pt>
    <dgm:pt modelId="{3A9C38BD-5800-434B-9D02-3F2F56B941DA}" type="pres">
      <dgm:prSet presAssocID="{6FC91505-37F7-4672-A9D0-FCD4E9A518A9}" presName="hierChild3" presStyleCnt="0"/>
      <dgm:spPr/>
    </dgm:pt>
    <dgm:pt modelId="{4C1E5A67-F158-4E61-84F5-7EBF072BF93A}" type="pres">
      <dgm:prSet presAssocID="{B2102B20-2937-43A3-A374-86C4D27532A0}" presName="Name111" presStyleLbl="parChTrans1D2" presStyleIdx="1" presStyleCnt="3"/>
      <dgm:spPr/>
      <dgm:t>
        <a:bodyPr/>
        <a:lstStyle/>
        <a:p>
          <a:endParaRPr lang="en-US"/>
        </a:p>
      </dgm:t>
    </dgm:pt>
    <dgm:pt modelId="{9C62AFBE-C864-4FEC-85FB-70DB4B15BB2C}" type="pres">
      <dgm:prSet presAssocID="{AC293E48-034E-4E9F-BA14-1621D3C4A9E7}" presName="hierRoot3" presStyleCnt="0">
        <dgm:presLayoutVars>
          <dgm:hierBranch val="init"/>
        </dgm:presLayoutVars>
      </dgm:prSet>
      <dgm:spPr/>
    </dgm:pt>
    <dgm:pt modelId="{62BCCEEF-2EAE-4944-A14C-D79A903E9907}" type="pres">
      <dgm:prSet presAssocID="{AC293E48-034E-4E9F-BA14-1621D3C4A9E7}" presName="rootComposite3" presStyleCnt="0"/>
      <dgm:spPr/>
    </dgm:pt>
    <dgm:pt modelId="{D6D50426-3EE0-4E2B-AC7B-2763DF50D8BD}" type="pres">
      <dgm:prSet presAssocID="{AC293E48-034E-4E9F-BA14-1621D3C4A9E7}" presName="rootText3" presStyleLbl="asst1" presStyleIdx="0" presStyleCnt="2" custScaleX="144733">
        <dgm:presLayoutVars>
          <dgm:chPref val="3"/>
        </dgm:presLayoutVars>
      </dgm:prSet>
      <dgm:spPr/>
      <dgm:t>
        <a:bodyPr/>
        <a:lstStyle/>
        <a:p>
          <a:endParaRPr lang="en-US"/>
        </a:p>
      </dgm:t>
    </dgm:pt>
    <dgm:pt modelId="{3C49C995-AB02-4644-9C9C-24C7C204D3A1}" type="pres">
      <dgm:prSet presAssocID="{AC293E48-034E-4E9F-BA14-1621D3C4A9E7}" presName="rootConnector3" presStyleLbl="asst1" presStyleIdx="0" presStyleCnt="2"/>
      <dgm:spPr/>
      <dgm:t>
        <a:bodyPr/>
        <a:lstStyle/>
        <a:p>
          <a:endParaRPr lang="en-US"/>
        </a:p>
      </dgm:t>
    </dgm:pt>
    <dgm:pt modelId="{D47ACF4B-C231-4D73-86DE-B25F110F490D}" type="pres">
      <dgm:prSet presAssocID="{AC293E48-034E-4E9F-BA14-1621D3C4A9E7}" presName="hierChild6" presStyleCnt="0"/>
      <dgm:spPr/>
    </dgm:pt>
    <dgm:pt modelId="{51238508-2ECA-47FA-BB4C-97349AD4B4FF}" type="pres">
      <dgm:prSet presAssocID="{AC293E48-034E-4E9F-BA14-1621D3C4A9E7}" presName="hierChild7" presStyleCnt="0"/>
      <dgm:spPr/>
    </dgm:pt>
    <dgm:pt modelId="{BBC5C14B-311B-40D8-9E26-7EB94A273575}" type="pres">
      <dgm:prSet presAssocID="{B07987E7-4B71-4C0E-80D5-DAF8FB148E90}" presName="Name111" presStyleLbl="parChTrans1D2" presStyleIdx="2" presStyleCnt="3"/>
      <dgm:spPr/>
      <dgm:t>
        <a:bodyPr/>
        <a:lstStyle/>
        <a:p>
          <a:endParaRPr lang="en-US"/>
        </a:p>
      </dgm:t>
    </dgm:pt>
    <dgm:pt modelId="{C4B5F34A-1726-4D5C-8F4D-CD06E7B64869}" type="pres">
      <dgm:prSet presAssocID="{770BEAF1-5C2E-440D-AF34-5D6E1F3542F1}" presName="hierRoot3" presStyleCnt="0">
        <dgm:presLayoutVars>
          <dgm:hierBranch val="init"/>
        </dgm:presLayoutVars>
      </dgm:prSet>
      <dgm:spPr/>
    </dgm:pt>
    <dgm:pt modelId="{279E3EC0-89C9-4D3A-AC8F-93569AECCEB1}" type="pres">
      <dgm:prSet presAssocID="{770BEAF1-5C2E-440D-AF34-5D6E1F3542F1}" presName="rootComposite3" presStyleCnt="0"/>
      <dgm:spPr/>
    </dgm:pt>
    <dgm:pt modelId="{8A187E1D-5711-4000-B0F1-444FD7EDDBC7}" type="pres">
      <dgm:prSet presAssocID="{770BEAF1-5C2E-440D-AF34-5D6E1F3542F1}" presName="rootText3" presStyleLbl="asst1" presStyleIdx="1" presStyleCnt="2" custScaleX="144558">
        <dgm:presLayoutVars>
          <dgm:chPref val="3"/>
        </dgm:presLayoutVars>
      </dgm:prSet>
      <dgm:spPr/>
      <dgm:t>
        <a:bodyPr/>
        <a:lstStyle/>
        <a:p>
          <a:endParaRPr lang="en-US"/>
        </a:p>
      </dgm:t>
    </dgm:pt>
    <dgm:pt modelId="{23703F5E-97F1-4B02-AE62-E333BC473A0D}" type="pres">
      <dgm:prSet presAssocID="{770BEAF1-5C2E-440D-AF34-5D6E1F3542F1}" presName="rootConnector3" presStyleLbl="asst1" presStyleIdx="1" presStyleCnt="2"/>
      <dgm:spPr/>
      <dgm:t>
        <a:bodyPr/>
        <a:lstStyle/>
        <a:p>
          <a:endParaRPr lang="en-US"/>
        </a:p>
      </dgm:t>
    </dgm:pt>
    <dgm:pt modelId="{CF558CC0-E44B-4124-9A38-2FF0C968FDA0}" type="pres">
      <dgm:prSet presAssocID="{770BEAF1-5C2E-440D-AF34-5D6E1F3542F1}" presName="hierChild6" presStyleCnt="0"/>
      <dgm:spPr/>
    </dgm:pt>
    <dgm:pt modelId="{512FE0BD-716A-4074-AA0B-479EE9FC1B20}" type="pres">
      <dgm:prSet presAssocID="{770BEAF1-5C2E-440D-AF34-5D6E1F3542F1}" presName="hierChild7" presStyleCnt="0"/>
      <dgm:spPr/>
    </dgm:pt>
  </dgm:ptLst>
  <dgm:cxnLst>
    <dgm:cxn modelId="{9E8A1844-76BA-4666-BEE6-355E53C457B2}" srcId="{A89CCE3B-6558-477E-A96B-DE71E9D1BCB7}" destId="{890B8F38-B1BD-40CD-B795-3DB7DFEFC0D8}" srcOrd="4" destOrd="0" parTransId="{A5E3F2D2-9410-454B-8C68-F5BA7CD2A7DE}" sibTransId="{CC7351D1-395D-48F5-98FA-1F1AFEBD95B9}"/>
    <dgm:cxn modelId="{56A66B08-75C8-47C0-884A-21168CE20AE5}" type="presOf" srcId="{6FC91505-37F7-4672-A9D0-FCD4E9A518A9}" destId="{77EAC164-B168-439E-ADA8-02CD1F0C4A52}" srcOrd="1" destOrd="0" presId="urn:microsoft.com/office/officeart/2005/8/layout/orgChart1"/>
    <dgm:cxn modelId="{445A3470-FFEB-4E76-BB8B-1CA95CF0C479}" type="presOf" srcId="{E93DA6C6-9452-44A8-8EED-8D717E61F486}" destId="{6D3DE373-D3DD-4A7B-B90A-B4526388A2A0}" srcOrd="0" destOrd="0" presId="urn:microsoft.com/office/officeart/2005/8/layout/orgChart1"/>
    <dgm:cxn modelId="{99A2CF1D-8919-4FAB-A149-720E6B74B9F4}" type="presOf" srcId="{DDEAFBD1-96F1-432A-8F8D-E2C95D004F64}" destId="{21EFE663-CB45-4B78-8703-D38F6D100AB3}" srcOrd="0" destOrd="0" presId="urn:microsoft.com/office/officeart/2005/8/layout/orgChart1"/>
    <dgm:cxn modelId="{DFC71965-BF71-4BF6-A4D0-A2C9A86B1559}" type="presOf" srcId="{A5E3F2D2-9410-454B-8C68-F5BA7CD2A7DE}" destId="{F3EC91CD-301E-4863-9F22-E3AD2FE543DC}" srcOrd="0" destOrd="0" presId="urn:microsoft.com/office/officeart/2005/8/layout/orgChart1"/>
    <dgm:cxn modelId="{C3BD9258-7364-4362-B0CB-1F1EFF0E0C52}" type="presOf" srcId="{B4D6281D-E978-4E4C-B0D5-3802F093A2B5}" destId="{26A8D7FD-31B2-4EC4-9B6E-D3AB441177FC}" srcOrd="1" destOrd="0" presId="urn:microsoft.com/office/officeart/2005/8/layout/orgChart1"/>
    <dgm:cxn modelId="{14BF5845-7CED-4CA7-ABFC-9D7666BDD785}" type="presOf" srcId="{C7F752FA-D777-4422-9F06-D79BA50064C5}" destId="{8B55CD7E-4D55-4634-9DA2-F4B83D3A6F40}" srcOrd="1" destOrd="0" presId="urn:microsoft.com/office/officeart/2005/8/layout/orgChart1"/>
    <dgm:cxn modelId="{D36FE832-665F-44CD-86FF-04726C82C32C}" type="presOf" srcId="{2E66277B-B563-42CC-BF43-CE0B278A8048}" destId="{B1FB9321-1ABD-4113-ACBD-CD1F588829ED}" srcOrd="0" destOrd="0" presId="urn:microsoft.com/office/officeart/2005/8/layout/orgChart1"/>
    <dgm:cxn modelId="{82B0893B-C8EF-415F-9D71-FACF9114B98D}" type="presOf" srcId="{6FC91505-37F7-4672-A9D0-FCD4E9A518A9}" destId="{7FFC0EF9-F5C0-499C-B6BE-C8DC2973700F}" srcOrd="0" destOrd="0" presId="urn:microsoft.com/office/officeart/2005/8/layout/orgChart1"/>
    <dgm:cxn modelId="{FCD88751-F4B8-495E-9D94-C8E9AEC3A0A9}" srcId="{A89CCE3B-6558-477E-A96B-DE71E9D1BCB7}" destId="{C7F752FA-D777-4422-9F06-D79BA50064C5}" srcOrd="0" destOrd="0" parTransId="{4A26C234-C99A-44C0-9AD0-8296B829ADBF}" sibTransId="{1684DA83-A3A9-4E30-949D-D5C39166C757}"/>
    <dgm:cxn modelId="{D6C5914E-6826-44C7-A942-839CF4D8DBCB}" srcId="{6FC91505-37F7-4672-A9D0-FCD4E9A518A9}" destId="{A89CCE3B-6558-477E-A96B-DE71E9D1BCB7}" srcOrd="0" destOrd="0" parTransId="{2E66277B-B563-42CC-BF43-CE0B278A8048}" sibTransId="{3AFE724F-B159-418D-80D2-C224A3F20510}"/>
    <dgm:cxn modelId="{90227DAF-238D-468C-9711-95C5CA5B64D3}" srcId="{A89CCE3B-6558-477E-A96B-DE71E9D1BCB7}" destId="{01BFB203-0D48-49A5-972A-66A18B5C52ED}" srcOrd="2" destOrd="0" parTransId="{2966FA8E-7CBD-41D1-B357-2A3E6A712C06}" sibTransId="{0AD62392-8737-4E4F-B10B-5F9BB8EF5AD8}"/>
    <dgm:cxn modelId="{4E8D349C-0E48-4F1C-BABC-5669601AACBB}" type="presOf" srcId="{B4D6281D-E978-4E4C-B0D5-3802F093A2B5}" destId="{84BD202F-9083-4A3E-9113-60CC30567128}" srcOrd="0" destOrd="0" presId="urn:microsoft.com/office/officeart/2005/8/layout/orgChart1"/>
    <dgm:cxn modelId="{863F7DBA-7C91-40FA-A3A0-2535619B9FE1}" type="presOf" srcId="{B07987E7-4B71-4C0E-80D5-DAF8FB148E90}" destId="{BBC5C14B-311B-40D8-9E26-7EB94A273575}" srcOrd="0" destOrd="0" presId="urn:microsoft.com/office/officeart/2005/8/layout/orgChart1"/>
    <dgm:cxn modelId="{5F9B337D-9814-428C-9771-144266892EBE}" type="presOf" srcId="{AC293E48-034E-4E9F-BA14-1621D3C4A9E7}" destId="{D6D50426-3EE0-4E2B-AC7B-2763DF50D8BD}" srcOrd="0" destOrd="0" presId="urn:microsoft.com/office/officeart/2005/8/layout/orgChart1"/>
    <dgm:cxn modelId="{4C2FA690-24A6-413A-BB3B-203725922AEB}" type="presOf" srcId="{C7F752FA-D777-4422-9F06-D79BA50064C5}" destId="{9D71EDF2-FF8E-40CE-9751-F0145FE163EE}" srcOrd="0" destOrd="0" presId="urn:microsoft.com/office/officeart/2005/8/layout/orgChart1"/>
    <dgm:cxn modelId="{C110263C-2980-4BA3-A563-EDCF716C1E60}" type="presOf" srcId="{770BEAF1-5C2E-440D-AF34-5D6E1F3542F1}" destId="{23703F5E-97F1-4B02-AE62-E333BC473A0D}" srcOrd="1" destOrd="0" presId="urn:microsoft.com/office/officeart/2005/8/layout/orgChart1"/>
    <dgm:cxn modelId="{BA3BBA9B-7633-4E24-BE15-0CB32BB6355B}" type="presOf" srcId="{4A26C234-C99A-44C0-9AD0-8296B829ADBF}" destId="{90364681-E47D-4BAB-9D84-E22272DCD740}" srcOrd="0" destOrd="0" presId="urn:microsoft.com/office/officeart/2005/8/layout/orgChart1"/>
    <dgm:cxn modelId="{320C603C-0DA3-4608-BE46-EF301D3B2F93}" type="presOf" srcId="{890B8F38-B1BD-40CD-B795-3DB7DFEFC0D8}" destId="{0701DF28-F98E-4437-AB00-B8D843832600}" srcOrd="0" destOrd="0" presId="urn:microsoft.com/office/officeart/2005/8/layout/orgChart1"/>
    <dgm:cxn modelId="{4656112A-DBBA-4F46-8743-70384B57BB4C}" type="presOf" srcId="{B2102B20-2937-43A3-A374-86C4D27532A0}" destId="{4C1E5A67-F158-4E61-84F5-7EBF072BF93A}" srcOrd="0" destOrd="0" presId="urn:microsoft.com/office/officeart/2005/8/layout/orgChart1"/>
    <dgm:cxn modelId="{E7857BBD-34EB-450E-8D16-DC1305469F17}" type="presOf" srcId="{A89CCE3B-6558-477E-A96B-DE71E9D1BCB7}" destId="{113550D1-10B6-4607-8C95-6B4B0BAF15FC}" srcOrd="1" destOrd="0" presId="urn:microsoft.com/office/officeart/2005/8/layout/orgChart1"/>
    <dgm:cxn modelId="{2B3927D7-3BF4-4553-A7DB-9EC3E11CD135}" type="presOf" srcId="{22D22F4C-B9A7-4EB8-B7BF-144EAD526CC8}" destId="{59963975-A720-4839-BAC2-0CB8ACE7F5F9}" srcOrd="0" destOrd="0" presId="urn:microsoft.com/office/officeart/2005/8/layout/orgChart1"/>
    <dgm:cxn modelId="{68443B51-A82D-4BA6-9271-E04868BF3153}" type="presOf" srcId="{770BEAF1-5C2E-440D-AF34-5D6E1F3542F1}" destId="{8A187E1D-5711-4000-B0F1-444FD7EDDBC7}" srcOrd="0" destOrd="0" presId="urn:microsoft.com/office/officeart/2005/8/layout/orgChart1"/>
    <dgm:cxn modelId="{F9576DF9-EDFD-456B-8D8E-416AB79E83EB}" type="presOf" srcId="{A89CCE3B-6558-477E-A96B-DE71E9D1BCB7}" destId="{5DDFE427-B8B2-4054-A91C-23122727AD11}" srcOrd="0" destOrd="0" presId="urn:microsoft.com/office/officeart/2005/8/layout/orgChart1"/>
    <dgm:cxn modelId="{DE1535A0-7F71-44A1-9A33-DBCC8611CA8F}" type="presOf" srcId="{01BFB203-0D48-49A5-972A-66A18B5C52ED}" destId="{B9B9ABC5-79FD-49FE-9557-90EA89548815}" srcOrd="0" destOrd="0" presId="urn:microsoft.com/office/officeart/2005/8/layout/orgChart1"/>
    <dgm:cxn modelId="{EDC4D2B5-9B5B-43C7-A9A8-E6BD9A84BBC4}" type="presOf" srcId="{01BFB203-0D48-49A5-972A-66A18B5C52ED}" destId="{5E228FE8-F559-4873-B31A-399AC63BD825}" srcOrd="1" destOrd="0" presId="urn:microsoft.com/office/officeart/2005/8/layout/orgChart1"/>
    <dgm:cxn modelId="{994CD595-5A09-4E8A-9328-7E21E5CC72E9}" srcId="{6FC91505-37F7-4672-A9D0-FCD4E9A518A9}" destId="{AC293E48-034E-4E9F-BA14-1621D3C4A9E7}" srcOrd="1" destOrd="0" parTransId="{B2102B20-2937-43A3-A374-86C4D27532A0}" sibTransId="{4D748662-5050-48C2-8EE7-FD908F315FE8}"/>
    <dgm:cxn modelId="{3B0AF82B-9616-4D06-A8FE-ECA03118841F}" type="presOf" srcId="{22D22F4C-B9A7-4EB8-B7BF-144EAD526CC8}" destId="{BA976B41-CEED-40CD-9238-6CDB4195ED81}" srcOrd="1" destOrd="0" presId="urn:microsoft.com/office/officeart/2005/8/layout/orgChart1"/>
    <dgm:cxn modelId="{9B2CBB90-2C3C-4A89-B189-D41AA0B49E63}" type="presOf" srcId="{890B8F38-B1BD-40CD-B795-3DB7DFEFC0D8}" destId="{0FE81C30-AF6B-427D-B98E-D318FCCB1A7E}" srcOrd="1" destOrd="0" presId="urn:microsoft.com/office/officeart/2005/8/layout/orgChart1"/>
    <dgm:cxn modelId="{6AA105E2-464A-4383-ACBD-D82ABCB1489A}" srcId="{A89CCE3B-6558-477E-A96B-DE71E9D1BCB7}" destId="{B4D6281D-E978-4E4C-B0D5-3802F093A2B5}" srcOrd="3" destOrd="0" parTransId="{21668649-9825-4B86-8BBC-1783E1D24E37}" sibTransId="{A8701756-7B72-4F45-9C40-D406719845D5}"/>
    <dgm:cxn modelId="{894D007B-7AA8-4D9B-ABA0-ACEF9EFA2E0E}" srcId="{E93DA6C6-9452-44A8-8EED-8D717E61F486}" destId="{6FC91505-37F7-4672-A9D0-FCD4E9A518A9}" srcOrd="0" destOrd="0" parTransId="{E1AE1AE0-91FC-40B2-8E4C-A8B8EC078408}" sibTransId="{8B1FD528-1035-4EBA-BDBD-B77576141851}"/>
    <dgm:cxn modelId="{DB5A7EB2-BC52-405F-A455-300364B550F8}" srcId="{A89CCE3B-6558-477E-A96B-DE71E9D1BCB7}" destId="{22D22F4C-B9A7-4EB8-B7BF-144EAD526CC8}" srcOrd="1" destOrd="0" parTransId="{DDEAFBD1-96F1-432A-8F8D-E2C95D004F64}" sibTransId="{FF245A55-5273-4F2B-9E46-FE8EFB0B4BBF}"/>
    <dgm:cxn modelId="{C0C5F7F6-D7FA-49C7-BB1A-247EEF3AA1A9}" type="presOf" srcId="{21668649-9825-4B86-8BBC-1783E1D24E37}" destId="{1832272D-5205-40CA-BE0D-3E25F5E7A44A}" srcOrd="0" destOrd="0" presId="urn:microsoft.com/office/officeart/2005/8/layout/orgChart1"/>
    <dgm:cxn modelId="{7F3BBDC9-252E-40B3-A857-A4627A793BBC}" type="presOf" srcId="{2966FA8E-7CBD-41D1-B357-2A3E6A712C06}" destId="{1B445803-B695-4908-A079-7750DA5656FF}" srcOrd="0" destOrd="0" presId="urn:microsoft.com/office/officeart/2005/8/layout/orgChart1"/>
    <dgm:cxn modelId="{691F3F01-F936-4EF2-9127-99121B02D46C}" type="presOf" srcId="{AC293E48-034E-4E9F-BA14-1621D3C4A9E7}" destId="{3C49C995-AB02-4644-9C9C-24C7C204D3A1}" srcOrd="1" destOrd="0" presId="urn:microsoft.com/office/officeart/2005/8/layout/orgChart1"/>
    <dgm:cxn modelId="{ED4D4FE1-6A42-45B7-91B5-A9B5BA899B7E}" srcId="{6FC91505-37F7-4672-A9D0-FCD4E9A518A9}" destId="{770BEAF1-5C2E-440D-AF34-5D6E1F3542F1}" srcOrd="2" destOrd="0" parTransId="{B07987E7-4B71-4C0E-80D5-DAF8FB148E90}" sibTransId="{D6790D30-8876-488C-8D5E-070C07619939}"/>
    <dgm:cxn modelId="{4F7A91F2-DC79-433F-90C7-7C273DF3B929}" type="presParOf" srcId="{6D3DE373-D3DD-4A7B-B90A-B4526388A2A0}" destId="{CAA2E07E-F905-4AB8-913C-222CDB9B0304}" srcOrd="0" destOrd="0" presId="urn:microsoft.com/office/officeart/2005/8/layout/orgChart1"/>
    <dgm:cxn modelId="{B0B2EAD1-9DCC-4AD4-8F60-D858DDE88D14}" type="presParOf" srcId="{CAA2E07E-F905-4AB8-913C-222CDB9B0304}" destId="{CDD3F0B0-D5DE-44DB-ACE9-6D44ACCEB098}" srcOrd="0" destOrd="0" presId="urn:microsoft.com/office/officeart/2005/8/layout/orgChart1"/>
    <dgm:cxn modelId="{2E570F99-2AF6-41E9-BE45-59FC6DB7AFC7}" type="presParOf" srcId="{CDD3F0B0-D5DE-44DB-ACE9-6D44ACCEB098}" destId="{7FFC0EF9-F5C0-499C-B6BE-C8DC2973700F}" srcOrd="0" destOrd="0" presId="urn:microsoft.com/office/officeart/2005/8/layout/orgChart1"/>
    <dgm:cxn modelId="{50E341E1-81A8-475E-9354-56EC466D9931}" type="presParOf" srcId="{CDD3F0B0-D5DE-44DB-ACE9-6D44ACCEB098}" destId="{77EAC164-B168-439E-ADA8-02CD1F0C4A52}" srcOrd="1" destOrd="0" presId="urn:microsoft.com/office/officeart/2005/8/layout/orgChart1"/>
    <dgm:cxn modelId="{2074759E-7F22-441B-B24E-D9E5AAE05002}" type="presParOf" srcId="{CAA2E07E-F905-4AB8-913C-222CDB9B0304}" destId="{523CB4EB-2F9E-40C6-A45A-E22A512016EA}" srcOrd="1" destOrd="0" presId="urn:microsoft.com/office/officeart/2005/8/layout/orgChart1"/>
    <dgm:cxn modelId="{487DDE5E-717F-43F9-9C28-752B27BFD2F6}" type="presParOf" srcId="{523CB4EB-2F9E-40C6-A45A-E22A512016EA}" destId="{B1FB9321-1ABD-4113-ACBD-CD1F588829ED}" srcOrd="0" destOrd="0" presId="urn:microsoft.com/office/officeart/2005/8/layout/orgChart1"/>
    <dgm:cxn modelId="{C2F4DAF8-7364-40E5-9060-647F67718207}" type="presParOf" srcId="{523CB4EB-2F9E-40C6-A45A-E22A512016EA}" destId="{6EA95A42-5E53-4EA6-9C05-A6FDB25C9F01}" srcOrd="1" destOrd="0" presId="urn:microsoft.com/office/officeart/2005/8/layout/orgChart1"/>
    <dgm:cxn modelId="{E1499A05-ED06-437B-B96E-A9A892C583F7}" type="presParOf" srcId="{6EA95A42-5E53-4EA6-9C05-A6FDB25C9F01}" destId="{A0E8A34C-0DAC-4F73-B849-C48F0333C048}" srcOrd="0" destOrd="0" presId="urn:microsoft.com/office/officeart/2005/8/layout/orgChart1"/>
    <dgm:cxn modelId="{7D9FF783-F87C-45ED-AF06-3F6D02151A2E}" type="presParOf" srcId="{A0E8A34C-0DAC-4F73-B849-C48F0333C048}" destId="{5DDFE427-B8B2-4054-A91C-23122727AD11}" srcOrd="0" destOrd="0" presId="urn:microsoft.com/office/officeart/2005/8/layout/orgChart1"/>
    <dgm:cxn modelId="{12199963-5CB9-46F3-BC24-660D2598F39B}" type="presParOf" srcId="{A0E8A34C-0DAC-4F73-B849-C48F0333C048}" destId="{113550D1-10B6-4607-8C95-6B4B0BAF15FC}" srcOrd="1" destOrd="0" presId="urn:microsoft.com/office/officeart/2005/8/layout/orgChart1"/>
    <dgm:cxn modelId="{E9AB9F09-54FA-438B-8E4D-3F3F21766EED}" type="presParOf" srcId="{6EA95A42-5E53-4EA6-9C05-A6FDB25C9F01}" destId="{3A216941-5038-4ADA-9BCF-7DFB4A38BDE3}" srcOrd="1" destOrd="0" presId="urn:microsoft.com/office/officeart/2005/8/layout/orgChart1"/>
    <dgm:cxn modelId="{B6BD84E3-1212-4AFD-8F86-9C6BEB249D40}" type="presParOf" srcId="{3A216941-5038-4ADA-9BCF-7DFB4A38BDE3}" destId="{90364681-E47D-4BAB-9D84-E22272DCD740}" srcOrd="0" destOrd="0" presId="urn:microsoft.com/office/officeart/2005/8/layout/orgChart1"/>
    <dgm:cxn modelId="{677898E8-AD56-4931-A733-21CA5EADCD38}" type="presParOf" srcId="{3A216941-5038-4ADA-9BCF-7DFB4A38BDE3}" destId="{497681AF-9BB8-480A-8689-E3BBB44EA6E3}" srcOrd="1" destOrd="0" presId="urn:microsoft.com/office/officeart/2005/8/layout/orgChart1"/>
    <dgm:cxn modelId="{EF77B761-A34D-41AE-926B-F76A35ECCD44}" type="presParOf" srcId="{497681AF-9BB8-480A-8689-E3BBB44EA6E3}" destId="{C6BFE701-DF1B-492D-9921-64288980BBBA}" srcOrd="0" destOrd="0" presId="urn:microsoft.com/office/officeart/2005/8/layout/orgChart1"/>
    <dgm:cxn modelId="{C3E9771A-16C0-42BD-B546-2B5877B90FA3}" type="presParOf" srcId="{C6BFE701-DF1B-492D-9921-64288980BBBA}" destId="{9D71EDF2-FF8E-40CE-9751-F0145FE163EE}" srcOrd="0" destOrd="0" presId="urn:microsoft.com/office/officeart/2005/8/layout/orgChart1"/>
    <dgm:cxn modelId="{ED871A1F-2726-418C-8ADC-E17FFFCE0D49}" type="presParOf" srcId="{C6BFE701-DF1B-492D-9921-64288980BBBA}" destId="{8B55CD7E-4D55-4634-9DA2-F4B83D3A6F40}" srcOrd="1" destOrd="0" presId="urn:microsoft.com/office/officeart/2005/8/layout/orgChart1"/>
    <dgm:cxn modelId="{557B4156-6625-491E-9160-F741A4E4C46C}" type="presParOf" srcId="{497681AF-9BB8-480A-8689-E3BBB44EA6E3}" destId="{B73E8FDC-62BD-49C6-B8FF-ECB58F5794D4}" srcOrd="1" destOrd="0" presId="urn:microsoft.com/office/officeart/2005/8/layout/orgChart1"/>
    <dgm:cxn modelId="{0984FB9F-D00A-4999-8399-965A1D77E631}" type="presParOf" srcId="{497681AF-9BB8-480A-8689-E3BBB44EA6E3}" destId="{B2404D13-576F-496A-96B9-2A4315F567F2}" srcOrd="2" destOrd="0" presId="urn:microsoft.com/office/officeart/2005/8/layout/orgChart1"/>
    <dgm:cxn modelId="{7CF9E30F-943B-48D6-8E36-051B0DE980B0}" type="presParOf" srcId="{3A216941-5038-4ADA-9BCF-7DFB4A38BDE3}" destId="{21EFE663-CB45-4B78-8703-D38F6D100AB3}" srcOrd="2" destOrd="0" presId="urn:microsoft.com/office/officeart/2005/8/layout/orgChart1"/>
    <dgm:cxn modelId="{F8F0AB07-565A-441E-8F54-5A47762F00E4}" type="presParOf" srcId="{3A216941-5038-4ADA-9BCF-7DFB4A38BDE3}" destId="{A6EB4AE1-B4EF-4C3F-8AAA-ED9CCA68013A}" srcOrd="3" destOrd="0" presId="urn:microsoft.com/office/officeart/2005/8/layout/orgChart1"/>
    <dgm:cxn modelId="{E7D181F2-AD06-4BD1-BD5B-0FA643465873}" type="presParOf" srcId="{A6EB4AE1-B4EF-4C3F-8AAA-ED9CCA68013A}" destId="{C958709D-CA3F-45E4-8AC6-E17B2670F754}" srcOrd="0" destOrd="0" presId="urn:microsoft.com/office/officeart/2005/8/layout/orgChart1"/>
    <dgm:cxn modelId="{D09F5BE0-9CD1-4B9E-9870-DCE7BF868683}" type="presParOf" srcId="{C958709D-CA3F-45E4-8AC6-E17B2670F754}" destId="{59963975-A720-4839-BAC2-0CB8ACE7F5F9}" srcOrd="0" destOrd="0" presId="urn:microsoft.com/office/officeart/2005/8/layout/orgChart1"/>
    <dgm:cxn modelId="{604D46EE-359D-4ED4-955B-7C6712C346C0}" type="presParOf" srcId="{C958709D-CA3F-45E4-8AC6-E17B2670F754}" destId="{BA976B41-CEED-40CD-9238-6CDB4195ED81}" srcOrd="1" destOrd="0" presId="urn:microsoft.com/office/officeart/2005/8/layout/orgChart1"/>
    <dgm:cxn modelId="{ED0FC3BE-1504-4934-9783-91794960CB89}" type="presParOf" srcId="{A6EB4AE1-B4EF-4C3F-8AAA-ED9CCA68013A}" destId="{15AFF19C-44DF-4517-BDBE-1146CE35A793}" srcOrd="1" destOrd="0" presId="urn:microsoft.com/office/officeart/2005/8/layout/orgChart1"/>
    <dgm:cxn modelId="{AFC3A800-CF17-4011-BA5F-1FA2DA13821F}" type="presParOf" srcId="{A6EB4AE1-B4EF-4C3F-8AAA-ED9CCA68013A}" destId="{88F24DB4-9D46-42A4-A45D-9BE32AB45DA8}" srcOrd="2" destOrd="0" presId="urn:microsoft.com/office/officeart/2005/8/layout/orgChart1"/>
    <dgm:cxn modelId="{8E5DEEA0-3373-4807-85F3-00421197A817}" type="presParOf" srcId="{3A216941-5038-4ADA-9BCF-7DFB4A38BDE3}" destId="{1B445803-B695-4908-A079-7750DA5656FF}" srcOrd="4" destOrd="0" presId="urn:microsoft.com/office/officeart/2005/8/layout/orgChart1"/>
    <dgm:cxn modelId="{6A506CB7-07F2-4B69-A4C9-1D3A0965B24B}" type="presParOf" srcId="{3A216941-5038-4ADA-9BCF-7DFB4A38BDE3}" destId="{F0146BBE-D778-42C5-9474-D6E210688D8C}" srcOrd="5" destOrd="0" presId="urn:microsoft.com/office/officeart/2005/8/layout/orgChart1"/>
    <dgm:cxn modelId="{CBF2F331-7C06-44CB-8D30-8AB116EC67C2}" type="presParOf" srcId="{F0146BBE-D778-42C5-9474-D6E210688D8C}" destId="{47BC705C-3FCF-4DA1-85F2-70DF2F7260C3}" srcOrd="0" destOrd="0" presId="urn:microsoft.com/office/officeart/2005/8/layout/orgChart1"/>
    <dgm:cxn modelId="{CAD9187F-4BE2-4C32-B20F-8DCDF6AD58DA}" type="presParOf" srcId="{47BC705C-3FCF-4DA1-85F2-70DF2F7260C3}" destId="{B9B9ABC5-79FD-49FE-9557-90EA89548815}" srcOrd="0" destOrd="0" presId="urn:microsoft.com/office/officeart/2005/8/layout/orgChart1"/>
    <dgm:cxn modelId="{914C59D7-0B5C-4856-B65A-9F278C411A40}" type="presParOf" srcId="{47BC705C-3FCF-4DA1-85F2-70DF2F7260C3}" destId="{5E228FE8-F559-4873-B31A-399AC63BD825}" srcOrd="1" destOrd="0" presId="urn:microsoft.com/office/officeart/2005/8/layout/orgChart1"/>
    <dgm:cxn modelId="{C8F1F969-2F07-4B44-87B7-AC2F8A7D3D81}" type="presParOf" srcId="{F0146BBE-D778-42C5-9474-D6E210688D8C}" destId="{238DB94B-19EC-49B8-8C0F-47A726826C27}" srcOrd="1" destOrd="0" presId="urn:microsoft.com/office/officeart/2005/8/layout/orgChart1"/>
    <dgm:cxn modelId="{0C6C3DF7-F2C7-4DA5-9BF0-EF839109A957}" type="presParOf" srcId="{F0146BBE-D778-42C5-9474-D6E210688D8C}" destId="{E280A5F3-FD01-45C1-A30A-FEC7E834E13E}" srcOrd="2" destOrd="0" presId="urn:microsoft.com/office/officeart/2005/8/layout/orgChart1"/>
    <dgm:cxn modelId="{F14BF6DD-C2F9-4B73-BD45-5C264C0A4BA6}" type="presParOf" srcId="{3A216941-5038-4ADA-9BCF-7DFB4A38BDE3}" destId="{1832272D-5205-40CA-BE0D-3E25F5E7A44A}" srcOrd="6" destOrd="0" presId="urn:microsoft.com/office/officeart/2005/8/layout/orgChart1"/>
    <dgm:cxn modelId="{D59B049B-911E-4133-B74B-5B47E082A18D}" type="presParOf" srcId="{3A216941-5038-4ADA-9BCF-7DFB4A38BDE3}" destId="{1EAAB977-EC31-4C31-A3FC-554FBB2B797B}" srcOrd="7" destOrd="0" presId="urn:microsoft.com/office/officeart/2005/8/layout/orgChart1"/>
    <dgm:cxn modelId="{0F45033E-3597-4A1F-B8D0-81A8797271F1}" type="presParOf" srcId="{1EAAB977-EC31-4C31-A3FC-554FBB2B797B}" destId="{53546B8C-B958-43C2-8AAF-5D0216699477}" srcOrd="0" destOrd="0" presId="urn:microsoft.com/office/officeart/2005/8/layout/orgChart1"/>
    <dgm:cxn modelId="{03D2BAEE-78E3-4680-81FE-AE082C3356AE}" type="presParOf" srcId="{53546B8C-B958-43C2-8AAF-5D0216699477}" destId="{84BD202F-9083-4A3E-9113-60CC30567128}" srcOrd="0" destOrd="0" presId="urn:microsoft.com/office/officeart/2005/8/layout/orgChart1"/>
    <dgm:cxn modelId="{1E3C09BB-D4AB-4678-9CC4-CA924A78D9D6}" type="presParOf" srcId="{53546B8C-B958-43C2-8AAF-5D0216699477}" destId="{26A8D7FD-31B2-4EC4-9B6E-D3AB441177FC}" srcOrd="1" destOrd="0" presId="urn:microsoft.com/office/officeart/2005/8/layout/orgChart1"/>
    <dgm:cxn modelId="{B1620872-4C91-4EB9-8D4F-5AEAD240DEC9}" type="presParOf" srcId="{1EAAB977-EC31-4C31-A3FC-554FBB2B797B}" destId="{8D576B26-9BAB-4F0A-A527-B7924422C9A4}" srcOrd="1" destOrd="0" presId="urn:microsoft.com/office/officeart/2005/8/layout/orgChart1"/>
    <dgm:cxn modelId="{449A42FE-AA2E-4A99-8DED-1679EEC029A9}" type="presParOf" srcId="{1EAAB977-EC31-4C31-A3FC-554FBB2B797B}" destId="{C48DE4A6-0BCF-4644-8B47-095649ABE5CF}" srcOrd="2" destOrd="0" presId="urn:microsoft.com/office/officeart/2005/8/layout/orgChart1"/>
    <dgm:cxn modelId="{95CC031F-3EC6-4190-8B23-B2D7E67A8150}" type="presParOf" srcId="{3A216941-5038-4ADA-9BCF-7DFB4A38BDE3}" destId="{F3EC91CD-301E-4863-9F22-E3AD2FE543DC}" srcOrd="8" destOrd="0" presId="urn:microsoft.com/office/officeart/2005/8/layout/orgChart1"/>
    <dgm:cxn modelId="{AE003B3A-EFC3-4C98-B19E-740357E5FBDE}" type="presParOf" srcId="{3A216941-5038-4ADA-9BCF-7DFB4A38BDE3}" destId="{F855AE89-591A-41ED-9783-B55611ED2C73}" srcOrd="9" destOrd="0" presId="urn:microsoft.com/office/officeart/2005/8/layout/orgChart1"/>
    <dgm:cxn modelId="{EA07ED53-2A46-4FDC-8244-D6A9C153849B}" type="presParOf" srcId="{F855AE89-591A-41ED-9783-B55611ED2C73}" destId="{DDB5F56D-8119-4692-A241-FBAE74577A27}" srcOrd="0" destOrd="0" presId="urn:microsoft.com/office/officeart/2005/8/layout/orgChart1"/>
    <dgm:cxn modelId="{32F1020E-C86B-416B-9B2B-DF253FD734FD}" type="presParOf" srcId="{DDB5F56D-8119-4692-A241-FBAE74577A27}" destId="{0701DF28-F98E-4437-AB00-B8D843832600}" srcOrd="0" destOrd="0" presId="urn:microsoft.com/office/officeart/2005/8/layout/orgChart1"/>
    <dgm:cxn modelId="{6B6BBB86-6C46-4BEA-AB16-A8C6082C716B}" type="presParOf" srcId="{DDB5F56D-8119-4692-A241-FBAE74577A27}" destId="{0FE81C30-AF6B-427D-B98E-D318FCCB1A7E}" srcOrd="1" destOrd="0" presId="urn:microsoft.com/office/officeart/2005/8/layout/orgChart1"/>
    <dgm:cxn modelId="{E181F365-B23D-4862-8C05-0D79E1E68D5B}" type="presParOf" srcId="{F855AE89-591A-41ED-9783-B55611ED2C73}" destId="{B9A31D0C-7C21-48B0-94B6-133179E7CAF0}" srcOrd="1" destOrd="0" presId="urn:microsoft.com/office/officeart/2005/8/layout/orgChart1"/>
    <dgm:cxn modelId="{7AC21D03-02BA-4799-9281-698BF60BBD71}" type="presParOf" srcId="{F855AE89-591A-41ED-9783-B55611ED2C73}" destId="{18B62998-EA20-4FD0-B140-3F4E48719CFE}" srcOrd="2" destOrd="0" presId="urn:microsoft.com/office/officeart/2005/8/layout/orgChart1"/>
    <dgm:cxn modelId="{0AD8A6B9-F32F-4399-BEE2-F4B800A6C056}" type="presParOf" srcId="{6EA95A42-5E53-4EA6-9C05-A6FDB25C9F01}" destId="{C9A75AD9-F4C4-4166-ACAC-024D9A2E5203}" srcOrd="2" destOrd="0" presId="urn:microsoft.com/office/officeart/2005/8/layout/orgChart1"/>
    <dgm:cxn modelId="{849F07CA-20F4-4FB6-B00F-E5C8A07ED3B7}" type="presParOf" srcId="{CAA2E07E-F905-4AB8-913C-222CDB9B0304}" destId="{3A9C38BD-5800-434B-9D02-3F2F56B941DA}" srcOrd="2" destOrd="0" presId="urn:microsoft.com/office/officeart/2005/8/layout/orgChart1"/>
    <dgm:cxn modelId="{7D7C03FD-469B-4222-9168-5E7E55EC029B}" type="presParOf" srcId="{3A9C38BD-5800-434B-9D02-3F2F56B941DA}" destId="{4C1E5A67-F158-4E61-84F5-7EBF072BF93A}" srcOrd="0" destOrd="0" presId="urn:microsoft.com/office/officeart/2005/8/layout/orgChart1"/>
    <dgm:cxn modelId="{DFED9950-86C3-4751-A341-0D746AC8EAE9}" type="presParOf" srcId="{3A9C38BD-5800-434B-9D02-3F2F56B941DA}" destId="{9C62AFBE-C864-4FEC-85FB-70DB4B15BB2C}" srcOrd="1" destOrd="0" presId="urn:microsoft.com/office/officeart/2005/8/layout/orgChart1"/>
    <dgm:cxn modelId="{BB33023E-175D-4FA8-AA52-1953B637F4CE}" type="presParOf" srcId="{9C62AFBE-C864-4FEC-85FB-70DB4B15BB2C}" destId="{62BCCEEF-2EAE-4944-A14C-D79A903E9907}" srcOrd="0" destOrd="0" presId="urn:microsoft.com/office/officeart/2005/8/layout/orgChart1"/>
    <dgm:cxn modelId="{6202C862-7E1B-46FB-8BD7-725D3C2622F4}" type="presParOf" srcId="{62BCCEEF-2EAE-4944-A14C-D79A903E9907}" destId="{D6D50426-3EE0-4E2B-AC7B-2763DF50D8BD}" srcOrd="0" destOrd="0" presId="urn:microsoft.com/office/officeart/2005/8/layout/orgChart1"/>
    <dgm:cxn modelId="{2AE481C2-6B55-4FF3-84BE-889C0F65E0F9}" type="presParOf" srcId="{62BCCEEF-2EAE-4944-A14C-D79A903E9907}" destId="{3C49C995-AB02-4644-9C9C-24C7C204D3A1}" srcOrd="1" destOrd="0" presId="urn:microsoft.com/office/officeart/2005/8/layout/orgChart1"/>
    <dgm:cxn modelId="{E711B356-7E8C-4551-8D6B-B144C9F98D35}" type="presParOf" srcId="{9C62AFBE-C864-4FEC-85FB-70DB4B15BB2C}" destId="{D47ACF4B-C231-4D73-86DE-B25F110F490D}" srcOrd="1" destOrd="0" presId="urn:microsoft.com/office/officeart/2005/8/layout/orgChart1"/>
    <dgm:cxn modelId="{8209332F-F3D7-4F20-BBFE-AE9F807FD637}" type="presParOf" srcId="{9C62AFBE-C864-4FEC-85FB-70DB4B15BB2C}" destId="{51238508-2ECA-47FA-BB4C-97349AD4B4FF}" srcOrd="2" destOrd="0" presId="urn:microsoft.com/office/officeart/2005/8/layout/orgChart1"/>
    <dgm:cxn modelId="{5EDD6D3A-3255-48AC-A310-D49A974C5046}" type="presParOf" srcId="{3A9C38BD-5800-434B-9D02-3F2F56B941DA}" destId="{BBC5C14B-311B-40D8-9E26-7EB94A273575}" srcOrd="2" destOrd="0" presId="urn:microsoft.com/office/officeart/2005/8/layout/orgChart1"/>
    <dgm:cxn modelId="{9A807BBD-ACA5-499D-B07E-B8D9D727544F}" type="presParOf" srcId="{3A9C38BD-5800-434B-9D02-3F2F56B941DA}" destId="{C4B5F34A-1726-4D5C-8F4D-CD06E7B64869}" srcOrd="3" destOrd="0" presId="urn:microsoft.com/office/officeart/2005/8/layout/orgChart1"/>
    <dgm:cxn modelId="{C2326E11-4741-4496-B0A9-45E9D7A1ADEA}" type="presParOf" srcId="{C4B5F34A-1726-4D5C-8F4D-CD06E7B64869}" destId="{279E3EC0-89C9-4D3A-AC8F-93569AECCEB1}" srcOrd="0" destOrd="0" presId="urn:microsoft.com/office/officeart/2005/8/layout/orgChart1"/>
    <dgm:cxn modelId="{A5EB2536-B940-4F16-9A04-9D4E85705AA9}" type="presParOf" srcId="{279E3EC0-89C9-4D3A-AC8F-93569AECCEB1}" destId="{8A187E1D-5711-4000-B0F1-444FD7EDDBC7}" srcOrd="0" destOrd="0" presId="urn:microsoft.com/office/officeart/2005/8/layout/orgChart1"/>
    <dgm:cxn modelId="{33CF92AE-35CB-4363-9135-FA6A85586855}" type="presParOf" srcId="{279E3EC0-89C9-4D3A-AC8F-93569AECCEB1}" destId="{23703F5E-97F1-4B02-AE62-E333BC473A0D}" srcOrd="1" destOrd="0" presId="urn:microsoft.com/office/officeart/2005/8/layout/orgChart1"/>
    <dgm:cxn modelId="{F58512F7-F7E4-4F26-81B5-D09C3260169D}" type="presParOf" srcId="{C4B5F34A-1726-4D5C-8F4D-CD06E7B64869}" destId="{CF558CC0-E44B-4124-9A38-2FF0C968FDA0}" srcOrd="1" destOrd="0" presId="urn:microsoft.com/office/officeart/2005/8/layout/orgChart1"/>
    <dgm:cxn modelId="{DC69BBE3-182C-4410-9A99-A364834D0A48}" type="presParOf" srcId="{C4B5F34A-1726-4D5C-8F4D-CD06E7B64869}" destId="{512FE0BD-716A-4074-AA0B-479EE9FC1B20}"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C5C14B-311B-40D8-9E26-7EB94A273575}">
      <dsp:nvSpPr>
        <dsp:cNvPr id="0" name=""/>
        <dsp:cNvSpPr/>
      </dsp:nvSpPr>
      <dsp:spPr>
        <a:xfrm>
          <a:off x="3695700" y="1325089"/>
          <a:ext cx="132633" cy="581062"/>
        </a:xfrm>
        <a:custGeom>
          <a:avLst/>
          <a:gdLst/>
          <a:ahLst/>
          <a:cxnLst/>
          <a:rect l="0" t="0" r="0" b="0"/>
          <a:pathLst>
            <a:path>
              <a:moveTo>
                <a:pt x="0" y="0"/>
              </a:moveTo>
              <a:lnTo>
                <a:pt x="0" y="581062"/>
              </a:lnTo>
              <a:lnTo>
                <a:pt x="132633" y="581062"/>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1E5A67-F158-4E61-84F5-7EBF072BF93A}">
      <dsp:nvSpPr>
        <dsp:cNvPr id="0" name=""/>
        <dsp:cNvSpPr/>
      </dsp:nvSpPr>
      <dsp:spPr>
        <a:xfrm>
          <a:off x="3563066" y="1325089"/>
          <a:ext cx="132633" cy="581062"/>
        </a:xfrm>
        <a:custGeom>
          <a:avLst/>
          <a:gdLst/>
          <a:ahLst/>
          <a:cxnLst/>
          <a:rect l="0" t="0" r="0" b="0"/>
          <a:pathLst>
            <a:path>
              <a:moveTo>
                <a:pt x="132633" y="0"/>
              </a:moveTo>
              <a:lnTo>
                <a:pt x="132633" y="581062"/>
              </a:lnTo>
              <a:lnTo>
                <a:pt x="0" y="581062"/>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EC91CD-301E-4863-9F22-E3AD2FE543DC}">
      <dsp:nvSpPr>
        <dsp:cNvPr id="0" name=""/>
        <dsp:cNvSpPr/>
      </dsp:nvSpPr>
      <dsp:spPr>
        <a:xfrm>
          <a:off x="3695700" y="3118803"/>
          <a:ext cx="3056892" cy="265267"/>
        </a:xfrm>
        <a:custGeom>
          <a:avLst/>
          <a:gdLst/>
          <a:ahLst/>
          <a:cxnLst/>
          <a:rect l="0" t="0" r="0" b="0"/>
          <a:pathLst>
            <a:path>
              <a:moveTo>
                <a:pt x="0" y="0"/>
              </a:moveTo>
              <a:lnTo>
                <a:pt x="0" y="132633"/>
              </a:lnTo>
              <a:lnTo>
                <a:pt x="3056892" y="132633"/>
              </a:lnTo>
              <a:lnTo>
                <a:pt x="3056892" y="265267"/>
              </a:lnTo>
            </a:path>
          </a:pathLst>
        </a:custGeom>
        <a:noFill/>
        <a:ln w="25400" cap="flat" cmpd="sng" algn="ctr">
          <a:solidFill>
            <a:schemeClr val="accent1">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832272D-5205-40CA-BE0D-3E25F5E7A44A}">
      <dsp:nvSpPr>
        <dsp:cNvPr id="0" name=""/>
        <dsp:cNvSpPr/>
      </dsp:nvSpPr>
      <dsp:spPr>
        <a:xfrm>
          <a:off x="3695700" y="3118803"/>
          <a:ext cx="1528446" cy="265267"/>
        </a:xfrm>
        <a:custGeom>
          <a:avLst/>
          <a:gdLst/>
          <a:ahLst/>
          <a:cxnLst/>
          <a:rect l="0" t="0" r="0" b="0"/>
          <a:pathLst>
            <a:path>
              <a:moveTo>
                <a:pt x="0" y="0"/>
              </a:moveTo>
              <a:lnTo>
                <a:pt x="0" y="132633"/>
              </a:lnTo>
              <a:lnTo>
                <a:pt x="1528446" y="132633"/>
              </a:lnTo>
              <a:lnTo>
                <a:pt x="1528446" y="265267"/>
              </a:lnTo>
            </a:path>
          </a:pathLst>
        </a:custGeom>
        <a:noFill/>
        <a:ln w="25400" cap="flat" cmpd="sng" algn="ctr">
          <a:solidFill>
            <a:schemeClr val="accent1">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B445803-B695-4908-A079-7750DA5656FF}">
      <dsp:nvSpPr>
        <dsp:cNvPr id="0" name=""/>
        <dsp:cNvSpPr/>
      </dsp:nvSpPr>
      <dsp:spPr>
        <a:xfrm>
          <a:off x="3649980" y="3118803"/>
          <a:ext cx="91440" cy="265267"/>
        </a:xfrm>
        <a:custGeom>
          <a:avLst/>
          <a:gdLst/>
          <a:ahLst/>
          <a:cxnLst/>
          <a:rect l="0" t="0" r="0" b="0"/>
          <a:pathLst>
            <a:path>
              <a:moveTo>
                <a:pt x="45720" y="0"/>
              </a:moveTo>
              <a:lnTo>
                <a:pt x="45720" y="265267"/>
              </a:lnTo>
            </a:path>
          </a:pathLst>
        </a:custGeom>
        <a:noFill/>
        <a:ln w="25400" cap="flat" cmpd="sng" algn="ctr">
          <a:solidFill>
            <a:schemeClr val="accent1">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1EFE663-CB45-4B78-8703-D38F6D100AB3}">
      <dsp:nvSpPr>
        <dsp:cNvPr id="0" name=""/>
        <dsp:cNvSpPr/>
      </dsp:nvSpPr>
      <dsp:spPr>
        <a:xfrm>
          <a:off x="2167253" y="3118803"/>
          <a:ext cx="1528446" cy="265267"/>
        </a:xfrm>
        <a:custGeom>
          <a:avLst/>
          <a:gdLst/>
          <a:ahLst/>
          <a:cxnLst/>
          <a:rect l="0" t="0" r="0" b="0"/>
          <a:pathLst>
            <a:path>
              <a:moveTo>
                <a:pt x="1528446" y="0"/>
              </a:moveTo>
              <a:lnTo>
                <a:pt x="1528446" y="132633"/>
              </a:lnTo>
              <a:lnTo>
                <a:pt x="0" y="132633"/>
              </a:lnTo>
              <a:lnTo>
                <a:pt x="0" y="265267"/>
              </a:lnTo>
            </a:path>
          </a:pathLst>
        </a:custGeom>
        <a:noFill/>
        <a:ln w="25400" cap="flat" cmpd="sng" algn="ctr">
          <a:solidFill>
            <a:schemeClr val="accent1">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0364681-E47D-4BAB-9D84-E22272DCD740}">
      <dsp:nvSpPr>
        <dsp:cNvPr id="0" name=""/>
        <dsp:cNvSpPr/>
      </dsp:nvSpPr>
      <dsp:spPr>
        <a:xfrm>
          <a:off x="638807" y="3118803"/>
          <a:ext cx="3056892" cy="265267"/>
        </a:xfrm>
        <a:custGeom>
          <a:avLst/>
          <a:gdLst/>
          <a:ahLst/>
          <a:cxnLst/>
          <a:rect l="0" t="0" r="0" b="0"/>
          <a:pathLst>
            <a:path>
              <a:moveTo>
                <a:pt x="3056892" y="0"/>
              </a:moveTo>
              <a:lnTo>
                <a:pt x="3056892" y="132633"/>
              </a:lnTo>
              <a:lnTo>
                <a:pt x="0" y="132633"/>
              </a:lnTo>
              <a:lnTo>
                <a:pt x="0" y="265267"/>
              </a:lnTo>
            </a:path>
          </a:pathLst>
        </a:custGeom>
        <a:noFill/>
        <a:ln w="25400" cap="flat" cmpd="sng" algn="ctr">
          <a:solidFill>
            <a:schemeClr val="accent1">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1FB9321-1ABD-4113-ACBD-CD1F588829ED}">
      <dsp:nvSpPr>
        <dsp:cNvPr id="0" name=""/>
        <dsp:cNvSpPr/>
      </dsp:nvSpPr>
      <dsp:spPr>
        <a:xfrm>
          <a:off x="3649980" y="1325089"/>
          <a:ext cx="91440" cy="1162124"/>
        </a:xfrm>
        <a:custGeom>
          <a:avLst/>
          <a:gdLst/>
          <a:ahLst/>
          <a:cxnLst/>
          <a:rect l="0" t="0" r="0" b="0"/>
          <a:pathLst>
            <a:path>
              <a:moveTo>
                <a:pt x="45720" y="0"/>
              </a:moveTo>
              <a:lnTo>
                <a:pt x="45720" y="1162124"/>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FC0EF9-F5C0-499C-B6BE-C8DC2973700F}">
      <dsp:nvSpPr>
        <dsp:cNvPr id="0" name=""/>
        <dsp:cNvSpPr/>
      </dsp:nvSpPr>
      <dsp:spPr>
        <a:xfrm>
          <a:off x="1676401" y="693500"/>
          <a:ext cx="4038597" cy="631589"/>
        </a:xfrm>
        <a:prstGeom prst="rect">
          <a:avLst/>
        </a:prstGeom>
        <a:solidFill>
          <a:schemeClr val="accent1">
            <a:shade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ts val="0"/>
            </a:spcAft>
          </a:pPr>
          <a:r>
            <a:rPr lang="en-US" sz="2000" kern="1200" dirty="0" smtClean="0"/>
            <a:t>Overall SC-IAP Coordination</a:t>
          </a:r>
        </a:p>
        <a:p>
          <a:pPr lvl="0" algn="ctr" defTabSz="889000">
            <a:lnSpc>
              <a:spcPct val="90000"/>
            </a:lnSpc>
            <a:spcBef>
              <a:spcPct val="0"/>
            </a:spcBef>
            <a:spcAft>
              <a:spcPts val="0"/>
            </a:spcAft>
          </a:pPr>
          <a:r>
            <a:rPr lang="en-US" sz="2000" kern="1200" dirty="0" smtClean="0"/>
            <a:t> (World Bank + GEF Secretariat) </a:t>
          </a:r>
          <a:endParaRPr lang="en-US" sz="2000" kern="1200" dirty="0"/>
        </a:p>
      </dsp:txBody>
      <dsp:txXfrm>
        <a:off x="1676401" y="693500"/>
        <a:ext cx="4038597" cy="631589"/>
      </dsp:txXfrm>
    </dsp:sp>
    <dsp:sp modelId="{5DDFE427-B8B2-4054-A91C-23122727AD11}">
      <dsp:nvSpPr>
        <dsp:cNvPr id="0" name=""/>
        <dsp:cNvSpPr/>
      </dsp:nvSpPr>
      <dsp:spPr>
        <a:xfrm>
          <a:off x="6586" y="2487214"/>
          <a:ext cx="7378226" cy="631589"/>
        </a:xfrm>
        <a:prstGeom prst="rect">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Global Coordination &amp; Knowledge Sharing Platform</a:t>
          </a:r>
          <a:endParaRPr lang="en-US" sz="2400" kern="1200" dirty="0"/>
        </a:p>
      </dsp:txBody>
      <dsp:txXfrm>
        <a:off x="6586" y="2487214"/>
        <a:ext cx="7378226" cy="631589"/>
      </dsp:txXfrm>
    </dsp:sp>
    <dsp:sp modelId="{9D71EDF2-FF8E-40CE-9751-F0145FE163EE}">
      <dsp:nvSpPr>
        <dsp:cNvPr id="0" name=""/>
        <dsp:cNvSpPr/>
      </dsp:nvSpPr>
      <dsp:spPr>
        <a:xfrm>
          <a:off x="7218" y="3384071"/>
          <a:ext cx="1263178" cy="631589"/>
        </a:xfrm>
        <a:prstGeom prst="rect">
          <a:avLst/>
        </a:prstGeom>
        <a:solidFill>
          <a:schemeClr val="accent1">
            <a:tint val="99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City Pilot #1</a:t>
          </a:r>
          <a:endParaRPr lang="en-US" sz="1600" kern="1200" dirty="0"/>
        </a:p>
      </dsp:txBody>
      <dsp:txXfrm>
        <a:off x="7218" y="3384071"/>
        <a:ext cx="1263178" cy="631589"/>
      </dsp:txXfrm>
    </dsp:sp>
    <dsp:sp modelId="{59963975-A720-4839-BAC2-0CB8ACE7F5F9}">
      <dsp:nvSpPr>
        <dsp:cNvPr id="0" name=""/>
        <dsp:cNvSpPr/>
      </dsp:nvSpPr>
      <dsp:spPr>
        <a:xfrm>
          <a:off x="1535664" y="3384071"/>
          <a:ext cx="1263178" cy="631589"/>
        </a:xfrm>
        <a:prstGeom prst="rect">
          <a:avLst/>
        </a:prstGeom>
        <a:solidFill>
          <a:schemeClr val="accent1">
            <a:tint val="99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City Pilot #2</a:t>
          </a:r>
          <a:endParaRPr lang="en-US" sz="1600" kern="1200" dirty="0"/>
        </a:p>
      </dsp:txBody>
      <dsp:txXfrm>
        <a:off x="1535664" y="3384071"/>
        <a:ext cx="1263178" cy="631589"/>
      </dsp:txXfrm>
    </dsp:sp>
    <dsp:sp modelId="{B9B9ABC5-79FD-49FE-9557-90EA89548815}">
      <dsp:nvSpPr>
        <dsp:cNvPr id="0" name=""/>
        <dsp:cNvSpPr/>
      </dsp:nvSpPr>
      <dsp:spPr>
        <a:xfrm>
          <a:off x="3064110" y="3384071"/>
          <a:ext cx="1263178" cy="631589"/>
        </a:xfrm>
        <a:prstGeom prst="rect">
          <a:avLst/>
        </a:prstGeom>
        <a:solidFill>
          <a:schemeClr val="accent1">
            <a:tint val="99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City Pilot #3</a:t>
          </a:r>
          <a:endParaRPr lang="en-US" sz="1600" kern="1200" dirty="0"/>
        </a:p>
      </dsp:txBody>
      <dsp:txXfrm>
        <a:off x="3064110" y="3384071"/>
        <a:ext cx="1263178" cy="631589"/>
      </dsp:txXfrm>
    </dsp:sp>
    <dsp:sp modelId="{84BD202F-9083-4A3E-9113-60CC30567128}">
      <dsp:nvSpPr>
        <dsp:cNvPr id="0" name=""/>
        <dsp:cNvSpPr/>
      </dsp:nvSpPr>
      <dsp:spPr>
        <a:xfrm>
          <a:off x="4592556" y="3384071"/>
          <a:ext cx="1263178" cy="631589"/>
        </a:xfrm>
        <a:prstGeom prst="rect">
          <a:avLst/>
        </a:prstGeom>
        <a:solidFill>
          <a:schemeClr val="accent1">
            <a:tint val="99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City Pilot #4</a:t>
          </a:r>
          <a:endParaRPr lang="en-US" sz="1600" kern="1200" dirty="0"/>
        </a:p>
      </dsp:txBody>
      <dsp:txXfrm>
        <a:off x="4592556" y="3384071"/>
        <a:ext cx="1263178" cy="631589"/>
      </dsp:txXfrm>
    </dsp:sp>
    <dsp:sp modelId="{0701DF28-F98E-4437-AB00-B8D843832600}">
      <dsp:nvSpPr>
        <dsp:cNvPr id="0" name=""/>
        <dsp:cNvSpPr/>
      </dsp:nvSpPr>
      <dsp:spPr>
        <a:xfrm>
          <a:off x="6121003" y="3384071"/>
          <a:ext cx="1263178" cy="631589"/>
        </a:xfrm>
        <a:prstGeom prst="rect">
          <a:avLst/>
        </a:prstGeom>
        <a:solidFill>
          <a:schemeClr val="accent1">
            <a:tint val="99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Etc.</a:t>
          </a:r>
          <a:endParaRPr lang="en-US" sz="1600" kern="1200" dirty="0"/>
        </a:p>
      </dsp:txBody>
      <dsp:txXfrm>
        <a:off x="6121003" y="3384071"/>
        <a:ext cx="1263178" cy="631589"/>
      </dsp:txXfrm>
    </dsp:sp>
    <dsp:sp modelId="{D6D50426-3EE0-4E2B-AC7B-2763DF50D8BD}">
      <dsp:nvSpPr>
        <dsp:cNvPr id="0" name=""/>
        <dsp:cNvSpPr/>
      </dsp:nvSpPr>
      <dsp:spPr>
        <a:xfrm>
          <a:off x="1734829" y="1590357"/>
          <a:ext cx="1828236" cy="631589"/>
        </a:xfrm>
        <a:prstGeom prst="rect">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High-Level Advisory Committee</a:t>
          </a:r>
          <a:endParaRPr lang="en-US" sz="1600" kern="1200" dirty="0"/>
        </a:p>
      </dsp:txBody>
      <dsp:txXfrm>
        <a:off x="1734829" y="1590357"/>
        <a:ext cx="1828236" cy="631589"/>
      </dsp:txXfrm>
    </dsp:sp>
    <dsp:sp modelId="{8A187E1D-5711-4000-B0F1-444FD7EDDBC7}">
      <dsp:nvSpPr>
        <dsp:cNvPr id="0" name=""/>
        <dsp:cNvSpPr/>
      </dsp:nvSpPr>
      <dsp:spPr>
        <a:xfrm>
          <a:off x="3828333" y="1590357"/>
          <a:ext cx="1826025" cy="631589"/>
        </a:xfrm>
        <a:prstGeom prst="rect">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Consultative Committee</a:t>
          </a:r>
          <a:endParaRPr lang="en-US" sz="1600" kern="1200" dirty="0"/>
        </a:p>
      </dsp:txBody>
      <dsp:txXfrm>
        <a:off x="3828333" y="1590357"/>
        <a:ext cx="1826025" cy="63158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a:defRPr sz="1200"/>
            </a:lvl1pPr>
          </a:lstStyle>
          <a:p>
            <a:fld id="{FF836CFD-8DE8-470C-A735-997DF95D3C39}" type="datetimeFigureOut">
              <a:rPr lang="en-US" smtClean="0"/>
              <a:pPr/>
              <a:t>2/28/2015</a:t>
            </a:fld>
            <a:endParaRPr lang="en-US"/>
          </a:p>
        </p:txBody>
      </p:sp>
      <p:sp>
        <p:nvSpPr>
          <p:cNvPr id="4" name="Footer Placeholder 3"/>
          <p:cNvSpPr>
            <a:spLocks noGrp="1"/>
          </p:cNvSpPr>
          <p:nvPr>
            <p:ph type="ftr" sz="quarter" idx="2"/>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2446" tIns="46223" rIns="92446" bIns="46223" rtlCol="0" anchor="b"/>
          <a:lstStyle>
            <a:lvl1pPr algn="r">
              <a:defRPr sz="1200"/>
            </a:lvl1pPr>
          </a:lstStyle>
          <a:p>
            <a:fld id="{FC7F3A7D-9338-4D2E-A5FF-179488749F9A}" type="slidenum">
              <a:rPr lang="en-US" smtClean="0"/>
              <a:pPr/>
              <a:t>‹#›</a:t>
            </a:fld>
            <a:endParaRPr lang="en-US"/>
          </a:p>
        </p:txBody>
      </p:sp>
    </p:spTree>
    <p:extLst>
      <p:ext uri="{BB962C8B-B14F-4D97-AF65-F5344CB8AC3E}">
        <p14:creationId xmlns:p14="http://schemas.microsoft.com/office/powerpoint/2010/main" val="39391449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a:lvl1pPr>
          </a:lstStyle>
          <a:p>
            <a:fld id="{8808B34E-CA6F-41EE-8845-BA507C05173A}" type="datetimeFigureOut">
              <a:rPr lang="en-US" smtClean="0"/>
              <a:pPr/>
              <a:t>2/28/2015</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a:defRPr sz="1200"/>
            </a:lvl1pPr>
          </a:lstStyle>
          <a:p>
            <a:fld id="{0087241D-FC74-4E30-9F37-A81AA9063518}" type="slidenum">
              <a:rPr lang="en-US" smtClean="0"/>
              <a:pPr/>
              <a:t>‹#›</a:t>
            </a:fld>
            <a:endParaRPr lang="en-US"/>
          </a:p>
        </p:txBody>
      </p:sp>
    </p:spTree>
    <p:extLst>
      <p:ext uri="{BB962C8B-B14F-4D97-AF65-F5344CB8AC3E}">
        <p14:creationId xmlns:p14="http://schemas.microsoft.com/office/powerpoint/2010/main" val="28683272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 all know, despite significant progress in some areas, recent assessments have concluded that we are losing the larger struggle</a:t>
            </a:r>
            <a:r>
              <a:rPr lang="en-US" baseline="0" dirty="0" smtClean="0"/>
              <a:t> to maintain a healthy global environment. Several s</a:t>
            </a:r>
            <a:r>
              <a:rPr lang="en-US" dirty="0" smtClean="0"/>
              <a:t>tudies have concluded that because the global environmental challenges are tightly interdependent, they require more systemic responses.</a:t>
            </a:r>
            <a:r>
              <a:rPr lang="en-US" baseline="0" dirty="0" smtClean="0"/>
              <a:t> This includes reconnecting</a:t>
            </a:r>
            <a:r>
              <a:rPr lang="en-US" dirty="0" smtClean="0"/>
              <a:t> environment-related investments previously segregated under discrete silos into more integrated portfolios that can better deal with time-bound problems that are also multifaceted in nature. Therefore,</a:t>
            </a:r>
            <a:r>
              <a:rPr lang="en-US" baseline="0" dirty="0" smtClean="0"/>
              <a:t> a</a:t>
            </a:r>
            <a:r>
              <a:rPr lang="en-US" dirty="0" smtClean="0"/>
              <a:t> new and more integrated approach to strengthen GEF’s capacity to respond as a prime financial mechanism to many global</a:t>
            </a:r>
            <a:r>
              <a:rPr lang="en-US" baseline="0" dirty="0" smtClean="0"/>
              <a:t> accords, and</a:t>
            </a:r>
            <a:r>
              <a:rPr lang="en-US" dirty="0" smtClean="0"/>
              <a:t> that is also able to tackle urgent issues for the global environment, has become a key feature</a:t>
            </a:r>
            <a:r>
              <a:rPr lang="en-US" baseline="0" dirty="0" smtClean="0"/>
              <a:t> of the GEF6 replenishment period</a:t>
            </a:r>
            <a:r>
              <a:rPr lang="en-US" dirty="0" smtClean="0"/>
              <a:t>. The</a:t>
            </a:r>
            <a:r>
              <a:rPr lang="en-US" baseline="0" dirty="0" smtClean="0"/>
              <a:t> IAPs</a:t>
            </a:r>
            <a:r>
              <a:rPr lang="en-US" dirty="0" smtClean="0"/>
              <a:t> will tackle underlying drivers of environmental degradation</a:t>
            </a:r>
            <a:r>
              <a:rPr lang="en-US" baseline="0" dirty="0" smtClean="0"/>
              <a:t> and build</a:t>
            </a:r>
            <a:r>
              <a:rPr lang="en-US" dirty="0" smtClean="0"/>
              <a:t> on existing linkages and connections across the different focal areas, reflecting the needs and growing demand from recipient countries. The IAPs</a:t>
            </a:r>
            <a:r>
              <a:rPr lang="en-US" baseline="0" dirty="0" smtClean="0"/>
              <a:t> will further c</a:t>
            </a:r>
            <a:r>
              <a:rPr lang="en-US" dirty="0" smtClean="0"/>
              <a:t>omplement country programming with </a:t>
            </a:r>
            <a:r>
              <a:rPr lang="en-US" dirty="0" err="1" smtClean="0"/>
              <a:t>transboundary</a:t>
            </a:r>
            <a:r>
              <a:rPr lang="en-US" dirty="0" smtClean="0"/>
              <a:t>, regional and global scale action,</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a:t>
            </a:fld>
            <a:endParaRPr lang="en-US"/>
          </a:p>
        </p:txBody>
      </p:sp>
    </p:spTree>
    <p:extLst>
      <p:ext uri="{BB962C8B-B14F-4D97-AF65-F5344CB8AC3E}">
        <p14:creationId xmlns:p14="http://schemas.microsoft.com/office/powerpoint/2010/main" val="4871216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The second phase has just concluded with a consultation workshop in Nairobi that brought together 21 countries and major scientific and development partners</a:t>
            </a:r>
          </a:p>
          <a:p>
            <a:endParaRPr lang="en-US" dirty="0" smtClean="0"/>
          </a:p>
          <a:p>
            <a:r>
              <a:rPr lang="en-US" dirty="0" smtClean="0"/>
              <a:t>The final phase is now underway as countries decide on their priorities and interest in the IAP, which will ultimately lead to the program framework document.</a:t>
            </a:r>
          </a:p>
          <a:p>
            <a:endParaRPr lang="en-US" dirty="0" smtClean="0"/>
          </a:p>
          <a:p>
            <a:r>
              <a:rPr lang="en-US" dirty="0" smtClean="0"/>
              <a:t>IFAD has stepped up to serve as lead GEF agency, but several other agencies are also likely to be engaged with individual country projects</a:t>
            </a:r>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10</a:t>
            </a:fld>
            <a:endParaRPr lang="en-US"/>
          </a:p>
        </p:txBody>
      </p:sp>
    </p:spTree>
    <p:extLst>
      <p:ext uri="{BB962C8B-B14F-4D97-AF65-F5344CB8AC3E}">
        <p14:creationId xmlns:p14="http://schemas.microsoft.com/office/powerpoint/2010/main" val="9638057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1200" kern="1200" dirty="0" smtClean="0">
                <a:solidFill>
                  <a:schemeClr val="tx1"/>
                </a:solidFill>
                <a:effectLst/>
                <a:latin typeface="+mn-lt"/>
                <a:ea typeface="+mn-ea"/>
                <a:cs typeface="+mn-cs"/>
              </a:rPr>
              <a:t>The Sustainable Cities IAP has the goal to foster development of sustainable cities that are cleaner, more efficient, resilient, and prosperous with global environmental benefits. The specific objectives are</a:t>
            </a:r>
            <a:r>
              <a:rPr lang="en-US" sz="1200" kern="1200" baseline="0" dirty="0" smtClean="0">
                <a:solidFill>
                  <a:schemeClr val="tx1"/>
                </a:solidFill>
                <a:effectLst/>
                <a:latin typeface="+mn-lt"/>
                <a:ea typeface="+mn-ea"/>
                <a:cs typeface="+mn-cs"/>
              </a:rPr>
              <a:t> t</a:t>
            </a:r>
            <a:r>
              <a:rPr lang="en-US" sz="1200" kern="1200" dirty="0" smtClean="0">
                <a:solidFill>
                  <a:schemeClr val="tx1"/>
                </a:solidFill>
                <a:effectLst/>
                <a:latin typeface="+mn-lt"/>
                <a:ea typeface="+mn-ea"/>
                <a:cs typeface="+mn-cs"/>
              </a:rPr>
              <a:t>o demonstrate innovative models of sustainable urban management through integrated urban policy and strategy support and piloting of high impact options, and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to foster replication through partnership and sharing of lessons learned</a:t>
            </a:r>
            <a:endParaRPr lang="en-US" dirty="0" smtClean="0"/>
          </a:p>
          <a:p>
            <a:endParaRPr lang="en-US" dirty="0" smtClean="0"/>
          </a:p>
          <a:p>
            <a:r>
              <a:rPr lang="en-US" dirty="0" smtClean="0"/>
              <a:t>There </a:t>
            </a:r>
            <a:r>
              <a:rPr lang="en-US" baseline="0" dirty="0" smtClean="0"/>
              <a:t>are some good, compelling reasons for the GEF to enhance our support and engagement in the urban space, through this innovative, integrated approach pilot.</a:t>
            </a:r>
          </a:p>
          <a:p>
            <a:endParaRPr lang="en-US" baseline="0" dirty="0" smtClean="0"/>
          </a:p>
          <a:p>
            <a:pPr marL="172924" indent="-172924" defTabSz="922264" eaLnBrk="0" fontAlgn="base" hangingPunct="0">
              <a:spcBef>
                <a:spcPct val="30000"/>
              </a:spcBef>
              <a:spcAft>
                <a:spcPct val="0"/>
              </a:spcAft>
              <a:buFont typeface="Wingdings" panose="05000000000000000000" pitchFamily="2" charset="2"/>
              <a:buChar char="ü"/>
              <a:defRPr/>
            </a:pPr>
            <a:r>
              <a:rPr lang="en-US" baseline="0" dirty="0" smtClean="0"/>
              <a:t>We are cognizant that this is a crowded space, with quite a number of excellent institutions and existing approaches. </a:t>
            </a:r>
            <a:r>
              <a:rPr lang="en-US" dirty="0">
                <a:latin typeface="Arial" charset="0"/>
                <a:cs typeface="Arial" charset="0"/>
              </a:rPr>
              <a:t>We also see </a:t>
            </a:r>
            <a:r>
              <a:rPr lang="en-US" dirty="0">
                <a:latin typeface="Arial" charset="0"/>
                <a:ea typeface="Arial" charset="0"/>
                <a:cs typeface="Arial" charset="0"/>
              </a:rPr>
              <a:t>a clear need to help cities and national governments integrate efforts and also move towards more holistic management of global environmental issues.  In other words, there is an u</a:t>
            </a:r>
            <a:r>
              <a:rPr lang="en-US" dirty="0">
                <a:latin typeface="Arial" panose="020B0604020202020204" pitchFamily="34" charset="0"/>
                <a:cs typeface="Arial" panose="020B0604020202020204" pitchFamily="34" charset="0"/>
              </a:rPr>
              <a:t>rgency to </a:t>
            </a:r>
            <a:r>
              <a:rPr lang="en-US" b="1" dirty="0">
                <a:solidFill>
                  <a:srgbClr val="000099"/>
                </a:solidFill>
                <a:latin typeface="Arial" panose="020B0604020202020204" pitchFamily="34" charset="0"/>
                <a:cs typeface="Arial" panose="020B0604020202020204" pitchFamily="34" charset="0"/>
              </a:rPr>
              <a:t>integrate global environmental considerations and resilience</a:t>
            </a:r>
            <a:r>
              <a:rPr lang="en-US" dirty="0">
                <a:latin typeface="Arial" panose="020B0604020202020204" pitchFamily="34" charset="0"/>
                <a:cs typeface="Arial" panose="020B0604020202020204" pitchFamily="34" charset="0"/>
              </a:rPr>
              <a:t> into city management through planning, design, and action.</a:t>
            </a:r>
          </a:p>
          <a:p>
            <a:pPr defTabSz="922264" eaLnBrk="0" fontAlgn="base" hangingPunct="0">
              <a:spcBef>
                <a:spcPct val="30000"/>
              </a:spcBef>
              <a:spcAft>
                <a:spcPct val="0"/>
              </a:spcAft>
              <a:defRPr/>
            </a:pPr>
            <a:endParaRPr lang="en-US" dirty="0">
              <a:latin typeface="Arial" charset="0"/>
              <a:ea typeface="Arial" charset="0"/>
              <a:cs typeface="Arial" charset="0"/>
            </a:endParaRPr>
          </a:p>
          <a:p>
            <a:pPr marL="172924" indent="-172924" defTabSz="922264" eaLnBrk="0" fontAlgn="base" hangingPunct="0">
              <a:spcBef>
                <a:spcPct val="30000"/>
              </a:spcBef>
              <a:spcAft>
                <a:spcPct val="0"/>
              </a:spcAft>
              <a:buFont typeface="Wingdings" panose="05000000000000000000" pitchFamily="2" charset="2"/>
              <a:buChar char="ü"/>
              <a:defRPr/>
            </a:pPr>
            <a:r>
              <a:rPr lang="en-US" dirty="0">
                <a:latin typeface="Arial" charset="0"/>
                <a:ea typeface="Arial" charset="0"/>
                <a:cs typeface="Arial" charset="0"/>
              </a:rPr>
              <a:t>We think now is a unique catalytic opportunity. We are a partnership-based organization, and quite small. </a:t>
            </a:r>
            <a:r>
              <a:rPr lang="en-US" baseline="0" dirty="0" smtClean="0"/>
              <a:t>We see an enormous convergence of interests and strengths here, where we could work with you</a:t>
            </a:r>
            <a:r>
              <a:rPr lang="en-US" dirty="0">
                <a:latin typeface="Arial" charset="0"/>
                <a:cs typeface="Arial" charset="0"/>
              </a:rPr>
              <a:t>. </a:t>
            </a:r>
            <a:r>
              <a:rPr lang="en-US" dirty="0">
                <a:latin typeface="Arial" charset="0"/>
                <a:ea typeface="Arial" charset="0"/>
                <a:cs typeface="Arial" charset="0"/>
              </a:rPr>
              <a:t>GEF’s assistance would not duplicate existing efforts, but rather help integrate efforts towards greater impact. </a:t>
            </a:r>
          </a:p>
          <a:p>
            <a:pPr defTabSz="922264" eaLnBrk="0" fontAlgn="base" hangingPunct="0">
              <a:spcBef>
                <a:spcPct val="30000"/>
              </a:spcBef>
              <a:spcAft>
                <a:spcPct val="0"/>
              </a:spcAft>
              <a:defRPr/>
            </a:pPr>
            <a:endParaRPr lang="en-US" dirty="0">
              <a:latin typeface="Arial" charset="0"/>
              <a:ea typeface="Arial" charset="0"/>
              <a:cs typeface="Arial" charset="0"/>
            </a:endParaRPr>
          </a:p>
          <a:p>
            <a:pPr marL="172924" indent="-172924" defTabSz="922264" eaLnBrk="0" fontAlgn="base" hangingPunct="0">
              <a:spcBef>
                <a:spcPct val="30000"/>
              </a:spcBef>
              <a:spcAft>
                <a:spcPct val="0"/>
              </a:spcAft>
              <a:buFont typeface="Wingdings" panose="05000000000000000000" pitchFamily="2" charset="2"/>
              <a:buChar char="ü"/>
              <a:defRPr/>
            </a:pPr>
            <a:r>
              <a:rPr lang="en-US" dirty="0" smtClean="0">
                <a:latin typeface="Arial" charset="0"/>
                <a:ea typeface="Arial" charset="0"/>
                <a:cs typeface="Arial" charset="0"/>
              </a:rPr>
              <a:t>In</a:t>
            </a:r>
            <a:r>
              <a:rPr lang="en-US" baseline="0" dirty="0" smtClean="0">
                <a:latin typeface="Arial" charset="0"/>
                <a:ea typeface="Arial" charset="0"/>
                <a:cs typeface="Arial" charset="0"/>
              </a:rPr>
              <a:t> some </a:t>
            </a:r>
            <a:r>
              <a:rPr lang="en-US" dirty="0" smtClean="0">
                <a:latin typeface="Arial" charset="0"/>
                <a:ea typeface="Arial" charset="0"/>
                <a:cs typeface="Arial" charset="0"/>
              </a:rPr>
              <a:t>of the multilateral</a:t>
            </a:r>
            <a:r>
              <a:rPr lang="en-US" baseline="0" dirty="0" smtClean="0">
                <a:latin typeface="Arial" charset="0"/>
                <a:ea typeface="Arial" charset="0"/>
                <a:cs typeface="Arial" charset="0"/>
              </a:rPr>
              <a:t> environmental conventions</a:t>
            </a:r>
            <a:r>
              <a:rPr lang="en-US" dirty="0" smtClean="0">
                <a:latin typeface="Arial" charset="0"/>
                <a:ea typeface="Arial" charset="0"/>
                <a:cs typeface="Arial" charset="0"/>
              </a:rPr>
              <a:t>, </a:t>
            </a:r>
            <a:r>
              <a:rPr lang="en-US" dirty="0">
                <a:latin typeface="Arial" charset="0"/>
                <a:ea typeface="Arial" charset="0"/>
                <a:cs typeface="Arial" charset="0"/>
              </a:rPr>
              <a:t>the role of the subnational governments is becoming better recognized.  But much action to address these </a:t>
            </a:r>
            <a:r>
              <a:rPr lang="en-US" b="1" i="1" dirty="0">
                <a:latin typeface="Arial" charset="0"/>
                <a:ea typeface="Arial" charset="0"/>
                <a:cs typeface="Arial" charset="0"/>
              </a:rPr>
              <a:t>global goals </a:t>
            </a:r>
            <a:r>
              <a:rPr lang="en-US" dirty="0">
                <a:latin typeface="Arial" charset="0"/>
                <a:ea typeface="Arial" charset="0"/>
                <a:cs typeface="Arial" charset="0"/>
              </a:rPr>
              <a:t>need to take place at cities.  So we think this approach is an innovative way to also help support the goals of these conventions in a more effective and catalytic way.  </a:t>
            </a:r>
          </a:p>
          <a:p>
            <a:endParaRPr lang="en-US" sz="1200" b="1"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IPCC finds the merit of integrated, multiple policy options for urban, yet</a:t>
            </a:r>
            <a:r>
              <a:rPr lang="en-US" sz="1200" kern="1200" baseline="0" dirty="0" smtClean="0">
                <a:solidFill>
                  <a:schemeClr val="tx1"/>
                </a:solidFill>
                <a:effectLst/>
                <a:latin typeface="+mn-lt"/>
                <a:ea typeface="+mn-ea"/>
                <a:cs typeface="+mn-cs"/>
              </a:rPr>
              <a:t> there is only a</a:t>
            </a:r>
            <a:r>
              <a:rPr lang="en-US" sz="1200" kern="1200" dirty="0" smtClean="0">
                <a:solidFill>
                  <a:schemeClr val="tx1"/>
                </a:solidFill>
                <a:effectLst/>
                <a:latin typeface="+mn-lt"/>
                <a:ea typeface="+mn-ea"/>
                <a:cs typeface="+mn-cs"/>
              </a:rPr>
              <a:t> limited number of plans that address cross-cutting, systemic approach for urban.  Also, IPCC mentions that places that have the largest urban mitigation potential (before lock-in) are the very places that have limited governance, technical, financing, and policy capacity – this is an area that concerted public sector efforts, with support from the GEF, is strongly warranted.</a:t>
            </a:r>
            <a:endParaRPr lang="en-US" baseline="0" dirty="0" smtClean="0"/>
          </a:p>
          <a:p>
            <a:endParaRPr lang="en-US" baseline="0" dirty="0" smtClean="0"/>
          </a:p>
        </p:txBody>
      </p:sp>
      <p:sp>
        <p:nvSpPr>
          <p:cNvPr id="4" name="Header Placeholder 3"/>
          <p:cNvSpPr>
            <a:spLocks noGrp="1"/>
          </p:cNvSpPr>
          <p:nvPr>
            <p:ph type="hd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D650E20D-8F26-4A94-AFFD-39FE3E6F4B8B}" type="slidenum">
              <a:rPr lang="en-US" smtClean="0"/>
              <a:pPr>
                <a:defRPr/>
              </a:pPr>
              <a:t>11</a:t>
            </a:fld>
            <a:endParaRPr lang="en-US" dirty="0"/>
          </a:p>
        </p:txBody>
      </p:sp>
    </p:spTree>
    <p:extLst>
      <p:ext uri="{BB962C8B-B14F-4D97-AF65-F5344CB8AC3E}">
        <p14:creationId xmlns:p14="http://schemas.microsoft.com/office/powerpoint/2010/main" val="9741988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dirty="0" smtClean="0"/>
              <a:t>The proposed framework for this</a:t>
            </a:r>
            <a:r>
              <a:rPr lang="en-US" baseline="0" dirty="0" smtClean="0"/>
              <a:t> IAP will have both the global and national/city level components.</a:t>
            </a:r>
          </a:p>
          <a:p>
            <a:endParaRPr lang="en-US" baseline="0" dirty="0" smtClean="0"/>
          </a:p>
          <a:p>
            <a:r>
              <a:rPr lang="en-US" baseline="0" dirty="0" smtClean="0"/>
              <a:t>The World Bank will be acting as lead implementing agency and will be responsible for the overall design and coordination of the Sustainable Cities IAP, in constant communication with the GEF Secretary. </a:t>
            </a:r>
          </a:p>
          <a:p>
            <a:endParaRPr lang="en-US" baseline="0" dirty="0" smtClean="0"/>
          </a:p>
          <a:p>
            <a:r>
              <a:rPr lang="en-US" baseline="0" dirty="0" smtClean="0"/>
              <a:t>In order to leverage longstanding relationships that the GEF and the World Bank have with many different organizations that work on urban sustainability issues, it has been proposed creating two advisory committees to provide strategic input on the structure and operation of the IAP, as well as outreach on behalf of the program.  The High-Level Advisory Committee will be formed by individuals internationally recognized for their expertise on these issues. The Consultative Committee will be formed by representatives from city networks and technical institutions working on urban sustainability. Engagement with these two groups will happen on an as-needed basis, and input will be purely advisory in nature. </a:t>
            </a:r>
          </a:p>
          <a:p>
            <a:endParaRPr lang="en-US" baseline="0" dirty="0" smtClean="0"/>
          </a:p>
          <a:p>
            <a:r>
              <a:rPr lang="en-US" baseline="0" dirty="0" smtClean="0"/>
              <a:t>At the top of the program is the global element – here the Global Coordination &amp; Knowledge Sharing Platform - where we will see the development and application of the common platform, with a set of tools and common metrics to be applied to all the country/city projects.  Also, the IAP will support knowledge management, capacity building, and sharing of lessons learned. And connected to the global element, we have each of the city level components or pilots. </a:t>
            </a:r>
          </a:p>
          <a:p>
            <a:endParaRPr lang="en-US" baseline="0" dirty="0" smtClean="0"/>
          </a:p>
          <a:p>
            <a:r>
              <a:rPr lang="en-US" baseline="0" dirty="0" smtClean="0"/>
              <a:t>The GEF has allocated $55 million to this IAP which consists of $10 million for global knowledge coordination, programmatic support, and experience-sharing between program recipients, other cities and other organizations, and $45 million, which will be directed at a limited number of cities. This $45 million allocation must at a minimum be matched by the recipient country out of their national STAR allocation, and it is expected this joint allocation will leverage additional public or private funds for these projects. </a:t>
            </a:r>
          </a:p>
          <a:p>
            <a:endParaRPr lang="en-US" baseline="0" dirty="0" smtClean="0"/>
          </a:p>
          <a:p>
            <a:r>
              <a:rPr lang="en-US" sz="1200" dirty="0" smtClean="0"/>
              <a:t>Given the pilot nature of the IAP, the vast proportion of the program’s resources will flow to a limited number of cities this round.</a:t>
            </a:r>
            <a:r>
              <a:rPr lang="en-US" sz="1200" baseline="0" dirty="0" smtClean="0"/>
              <a:t> </a:t>
            </a:r>
            <a:r>
              <a:rPr lang="en-US" sz="1200" dirty="0" smtClean="0"/>
              <a:t>Other cities may be eligible to receive some support through services to be built into the Global Platform</a:t>
            </a:r>
            <a:r>
              <a:rPr lang="en-US" baseline="0" dirty="0" smtClean="0"/>
              <a:t> – we envision participation of other cities/countries who may not have a specific pilot role but nevertheless may wish to learn from the IAP.  We want to make sure that the IAP can facilitate the “thought leadership” on the subject of sustainable cities, with global environmental benefits.</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r>
              <a:rPr lang="en-CA" sz="1200" kern="1200" dirty="0" smtClean="0">
                <a:solidFill>
                  <a:schemeClr val="tx1"/>
                </a:solidFill>
                <a:effectLst/>
                <a:latin typeface="+mn-lt"/>
                <a:ea typeface="+mn-ea"/>
                <a:cs typeface="+mn-cs"/>
              </a:rPr>
              <a:t> </a:t>
            </a:r>
            <a:endParaRPr lang="en-US" dirty="0" smtClean="0"/>
          </a:p>
        </p:txBody>
      </p:sp>
      <p:sp>
        <p:nvSpPr>
          <p:cNvPr id="4" name="Header Placeholder 3"/>
          <p:cNvSpPr>
            <a:spLocks noGrp="1"/>
          </p:cNvSpPr>
          <p:nvPr>
            <p:ph type="hd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D650E20D-8F26-4A94-AFFD-39FE3E6F4B8B}" type="slidenum">
              <a:rPr lang="en-US" smtClean="0"/>
              <a:pPr>
                <a:defRPr/>
              </a:pPr>
              <a:t>12</a:t>
            </a:fld>
            <a:endParaRPr lang="en-US" dirty="0"/>
          </a:p>
        </p:txBody>
      </p:sp>
    </p:spTree>
    <p:extLst>
      <p:ext uri="{BB962C8B-B14F-4D97-AF65-F5344CB8AC3E}">
        <p14:creationId xmlns:p14="http://schemas.microsoft.com/office/powerpoint/2010/main" val="5514228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effectLst/>
                <a:latin typeface="+mn-lt"/>
                <a:ea typeface="+mn-ea"/>
                <a:cs typeface="+mn-cs"/>
              </a:rPr>
              <a:t>The Global Platform is intended to provide</a:t>
            </a:r>
            <a:r>
              <a:rPr lang="en-CA" sz="1200" kern="1200" baseline="0" dirty="0" smtClean="0">
                <a:solidFill>
                  <a:schemeClr val="tx1"/>
                </a:solidFill>
                <a:effectLst/>
                <a:latin typeface="+mn-lt"/>
                <a:ea typeface="+mn-ea"/>
                <a:cs typeface="+mn-cs"/>
              </a:rPr>
              <a:t> a range of support services to cities participating in the IAP program. It is recognized that IAP cities may vary in their use of these resources, but overall these services will help track implementation progress and provide knowledge curation and sharing, institutional capacity building, and program implementation support. However, some of these program elements will not be finalized until the specific needs of the cities participating is known. </a:t>
            </a:r>
          </a:p>
          <a:p>
            <a:endParaRPr lang="en-CA" sz="1200" kern="1200" baseline="0" dirty="0" smtClean="0">
              <a:solidFill>
                <a:schemeClr val="tx1"/>
              </a:solidFill>
              <a:effectLst/>
              <a:latin typeface="+mn-lt"/>
              <a:ea typeface="+mn-ea"/>
              <a:cs typeface="+mn-cs"/>
            </a:endParaRPr>
          </a:p>
          <a:p>
            <a:r>
              <a:rPr lang="en-CA" sz="1200" kern="1200" baseline="0" dirty="0" smtClean="0">
                <a:solidFill>
                  <a:schemeClr val="tx1"/>
                </a:solidFill>
                <a:effectLst/>
                <a:latin typeface="+mn-lt"/>
                <a:ea typeface="+mn-ea"/>
                <a:cs typeface="+mn-cs"/>
              </a:rPr>
              <a:t>The World Bank has identified five types of services or activities: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kern="1200" baseline="0" dirty="0" smtClean="0">
                <a:solidFill>
                  <a:schemeClr val="tx1"/>
                </a:solidFill>
                <a:effectLst/>
                <a:latin typeface="+mn-lt"/>
                <a:ea typeface="+mn-ea"/>
                <a:cs typeface="+mn-cs"/>
              </a:rPr>
              <a:t>Tools and common metrics – in conjunction with GEF partners and other stakeholders, a set of proposed performance metrics and potential planning support tools is being identified. </a:t>
            </a:r>
            <a:r>
              <a:rPr lang="en-US" sz="1200" kern="1200" dirty="0" smtClean="0">
                <a:solidFill>
                  <a:schemeClr val="tx1"/>
                </a:solidFill>
                <a:effectLst/>
                <a:latin typeface="+mn-lt"/>
                <a:ea typeface="+mn-ea"/>
                <a:cs typeface="+mn-cs"/>
              </a:rPr>
              <a:t>The </a:t>
            </a:r>
            <a:r>
              <a:rPr lang="en-US" sz="1200" b="1" i="1" kern="1200" dirty="0" smtClean="0">
                <a:solidFill>
                  <a:schemeClr val="tx1"/>
                </a:solidFill>
                <a:effectLst/>
                <a:latin typeface="+mn-lt"/>
                <a:ea typeface="+mn-ea"/>
                <a:cs typeface="+mn-cs"/>
              </a:rPr>
              <a:t>tools</a:t>
            </a:r>
            <a:r>
              <a:rPr lang="en-US" sz="1200" b="1" kern="1200" dirty="0" smtClean="0">
                <a:solidFill>
                  <a:schemeClr val="tx1"/>
                </a:solidFill>
                <a:effectLst/>
                <a:latin typeface="+mn-lt"/>
                <a:ea typeface="+mn-ea"/>
                <a:cs typeface="+mn-cs"/>
              </a:rPr>
              <a:t> </a:t>
            </a:r>
            <a:r>
              <a:rPr lang="en-CA" sz="1200" kern="1200" dirty="0" smtClean="0">
                <a:solidFill>
                  <a:schemeClr val="tx1"/>
                </a:solidFill>
                <a:effectLst/>
                <a:latin typeface="+mn-lt"/>
                <a:ea typeface="+mn-ea"/>
                <a:cs typeface="+mn-cs"/>
              </a:rPr>
              <a:t>are used to help cities develop and implement the sustainability plans. It is important for the IAP to agree and use the common set of tools, so that diagnosis that the participating cities and partners arrive to is agreed by all, and can be compared across cities and over time.  </a:t>
            </a:r>
            <a:endParaRPr lang="en-CA" sz="1200" kern="1200" baseline="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kern="1200" baseline="0" dirty="0" smtClean="0">
                <a:solidFill>
                  <a:schemeClr val="tx1"/>
                </a:solidFill>
                <a:effectLst/>
                <a:latin typeface="+mn-lt"/>
                <a:ea typeface="+mn-ea"/>
                <a:cs typeface="+mn-cs"/>
              </a:rPr>
              <a:t>Sustainability planning support – written guidance, case studies, training programs, and technical assistance on holistic planning that integrates resource use, environmental quality, and climate change concerns into local planning and development decision-making.  </a:t>
            </a:r>
          </a:p>
          <a:p>
            <a:pPr marL="171450" indent="-171450">
              <a:buFont typeface="Arial" panose="020B0604020202020204" pitchFamily="34" charset="0"/>
              <a:buChar char="•"/>
            </a:pPr>
            <a:r>
              <a:rPr lang="en-CA" sz="1200" kern="1200" baseline="0" dirty="0" smtClean="0">
                <a:solidFill>
                  <a:schemeClr val="tx1"/>
                </a:solidFill>
                <a:effectLst/>
                <a:latin typeface="+mn-lt"/>
                <a:ea typeface="+mn-ea"/>
                <a:cs typeface="+mn-cs"/>
              </a:rPr>
              <a:t>Knowledge management – An online and open portal will be developed to promote knowledge sharing</a:t>
            </a:r>
          </a:p>
          <a:p>
            <a:pPr marL="171450" indent="-171450">
              <a:buFont typeface="Arial" panose="020B0604020202020204" pitchFamily="34" charset="0"/>
              <a:buChar char="•"/>
            </a:pPr>
            <a:r>
              <a:rPr lang="en-CA" sz="1200" kern="1200" baseline="0" dirty="0" smtClean="0">
                <a:solidFill>
                  <a:schemeClr val="tx1"/>
                </a:solidFill>
                <a:effectLst/>
                <a:latin typeface="+mn-lt"/>
                <a:ea typeface="+mn-ea"/>
                <a:cs typeface="+mn-cs"/>
              </a:rPr>
              <a:t>Capacity building – Access to services that will build local capacity in various areas such as data collection systems, policies, managing or raising resources to finance necessary infrastructure investment, human capital development, etc. </a:t>
            </a:r>
          </a:p>
          <a:p>
            <a:pPr marL="171450" indent="-171450">
              <a:buFont typeface="Arial" panose="020B0604020202020204" pitchFamily="34" charset="0"/>
              <a:buChar char="•"/>
            </a:pPr>
            <a:r>
              <a:rPr lang="en-CA" sz="1200" kern="1200" baseline="0" dirty="0" smtClean="0">
                <a:solidFill>
                  <a:schemeClr val="tx1"/>
                </a:solidFill>
                <a:effectLst/>
                <a:latin typeface="+mn-lt"/>
                <a:ea typeface="+mn-ea"/>
                <a:cs typeface="+mn-cs"/>
              </a:rPr>
              <a:t>Implementation support – including deal preparation and transaction support services for shovel-ready project proposals, design and bid documents development support to speed project implementation, etc. </a:t>
            </a:r>
          </a:p>
          <a:p>
            <a:pPr marL="171450" indent="-171450">
              <a:buFont typeface="Arial" panose="020B0604020202020204" pitchFamily="34" charset="0"/>
              <a:buChar char="•"/>
            </a:pPr>
            <a:r>
              <a:rPr lang="en-CA" sz="1200" kern="1200" baseline="0" dirty="0" smtClean="0">
                <a:solidFill>
                  <a:schemeClr val="tx1"/>
                </a:solidFill>
                <a:effectLst/>
                <a:latin typeface="+mn-lt"/>
                <a:ea typeface="+mn-ea"/>
                <a:cs typeface="+mn-cs"/>
              </a:rPr>
              <a:t>Future IAP pipeline development – some technical assistance services will be made available to cities not included in this pilot program but who are interested in developing relevant city-level projects in the future. The structure and operation of this assistance will be further developed. </a:t>
            </a:r>
          </a:p>
          <a:p>
            <a:pPr marL="171450" indent="-171450">
              <a:buFont typeface="Arial" panose="020B0604020202020204" pitchFamily="34" charset="0"/>
              <a:buChar char="•"/>
            </a:pPr>
            <a:endParaRPr lang="en-CA"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smtClean="0">
                <a:solidFill>
                  <a:schemeClr val="tx1"/>
                </a:solidFill>
                <a:effectLst/>
                <a:latin typeface="+mn-lt"/>
                <a:ea typeface="+mn-ea"/>
                <a:cs typeface="+mn-cs"/>
              </a:rPr>
              <a:t>The common platform catalyzes the numerous partners now working on urban issues and supports the pilot with a few key cities willing to enter into an iterative, ‘organic’ network program.</a:t>
            </a:r>
          </a:p>
          <a:p>
            <a:pPr marL="0" indent="0">
              <a:buFont typeface="Arial" panose="020B0604020202020204" pitchFamily="34" charset="0"/>
              <a:buNone/>
            </a:pPr>
            <a:endParaRPr lang="en-CA" sz="1200" kern="1200" baseline="0" dirty="0" smtClean="0">
              <a:solidFill>
                <a:schemeClr val="tx1"/>
              </a:solidFill>
              <a:effectLst/>
              <a:latin typeface="+mn-lt"/>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13</a:t>
            </a:fld>
            <a:endParaRPr lang="en-US"/>
          </a:p>
        </p:txBody>
      </p:sp>
    </p:spTree>
    <p:extLst>
      <p:ext uri="{BB962C8B-B14F-4D97-AF65-F5344CB8AC3E}">
        <p14:creationId xmlns:p14="http://schemas.microsoft.com/office/powerpoint/2010/main" val="5778645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Similar to the Commodities and Food Security IAP, </a:t>
            </a:r>
            <a:r>
              <a:rPr lang="en-US" baseline="0" dirty="0" smtClean="0"/>
              <a:t> this IAP is also following a process of program development, aiming for submission to the GEF Council next spring. </a:t>
            </a:r>
            <a:r>
              <a:rPr lang="en-US" dirty="0" smtClean="0"/>
              <a:t>March</a:t>
            </a:r>
            <a:r>
              <a:rPr lang="en-US" baseline="0" dirty="0" smtClean="0"/>
              <a:t> 13 is the deadline for PFD submission to the  GEF for technical clearance. </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14</a:t>
            </a:fld>
            <a:endParaRPr lang="en-US"/>
          </a:p>
        </p:txBody>
      </p:sp>
    </p:spTree>
    <p:extLst>
      <p:ext uri="{BB962C8B-B14F-4D97-AF65-F5344CB8AC3E}">
        <p14:creationId xmlns:p14="http://schemas.microsoft.com/office/powerpoint/2010/main" val="1075248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dirty="0" smtClean="0"/>
              <a:t>Three priority themes</a:t>
            </a:r>
            <a:r>
              <a:rPr lang="en-US" baseline="0" dirty="0" smtClean="0"/>
              <a:t> – taking deforestation out of commodities supply chains, food security in </a:t>
            </a:r>
            <a:r>
              <a:rPr lang="en-US" baseline="0" dirty="0" err="1" smtClean="0"/>
              <a:t>sub-saharan</a:t>
            </a:r>
            <a:r>
              <a:rPr lang="en-US" baseline="0" dirty="0" smtClean="0"/>
              <a:t> Africa and Sustainable cities,</a:t>
            </a:r>
            <a:r>
              <a:rPr lang="en-US" dirty="0" smtClean="0"/>
              <a:t> have been selected for the pilot initiative as important and urgent global agendas where GEF resources can fulfill a critical niche to help transform and scale up the ongoing work of others. The small number of pilots attempts to balance regional and global approaches with a representative selection of thematic issues of high priority for the global environment and associated implementation arrangements. Taken together, the pilots should produce enough evaluative evidence to assess the pros and cons of integrated approaches in delivering global environmental benefits across multiple objectives and conventions while tackling key drivers of environmental degradation.</a:t>
            </a:r>
            <a:endParaRPr lang="ru-RU" dirty="0" smtClean="0"/>
          </a:p>
        </p:txBody>
      </p:sp>
      <p:sp>
        <p:nvSpPr>
          <p:cNvPr id="17412"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794">
              <a:defRPr>
                <a:solidFill>
                  <a:schemeClr val="tx1"/>
                </a:solidFill>
                <a:latin typeface="Arial" charset="0"/>
                <a:cs typeface="Arial" charset="0"/>
              </a:defRPr>
            </a:lvl1pPr>
            <a:lvl2pPr marL="742895" indent="-285729" defTabSz="931794">
              <a:defRPr>
                <a:solidFill>
                  <a:schemeClr val="tx1"/>
                </a:solidFill>
                <a:latin typeface="Arial" charset="0"/>
                <a:cs typeface="Arial" charset="0"/>
              </a:defRPr>
            </a:lvl2pPr>
            <a:lvl3pPr marL="1142915" indent="-228583" defTabSz="931794">
              <a:defRPr>
                <a:solidFill>
                  <a:schemeClr val="tx1"/>
                </a:solidFill>
                <a:latin typeface="Arial" charset="0"/>
                <a:cs typeface="Arial" charset="0"/>
              </a:defRPr>
            </a:lvl3pPr>
            <a:lvl4pPr marL="1600081" indent="-228583" defTabSz="931794">
              <a:defRPr>
                <a:solidFill>
                  <a:schemeClr val="tx1"/>
                </a:solidFill>
                <a:latin typeface="Arial" charset="0"/>
                <a:cs typeface="Arial" charset="0"/>
              </a:defRPr>
            </a:lvl4pPr>
            <a:lvl5pPr marL="2057247" indent="-228583" defTabSz="931794">
              <a:defRPr>
                <a:solidFill>
                  <a:schemeClr val="tx1"/>
                </a:solidFill>
                <a:latin typeface="Arial" charset="0"/>
                <a:cs typeface="Arial" charset="0"/>
              </a:defRPr>
            </a:lvl5pPr>
            <a:lvl6pPr marL="2514414" indent="-228583" defTabSz="931794" eaLnBrk="0" fontAlgn="base" hangingPunct="0">
              <a:spcBef>
                <a:spcPct val="0"/>
              </a:spcBef>
              <a:spcAft>
                <a:spcPct val="0"/>
              </a:spcAft>
              <a:defRPr>
                <a:solidFill>
                  <a:schemeClr val="tx1"/>
                </a:solidFill>
                <a:latin typeface="Arial" charset="0"/>
                <a:cs typeface="Arial" charset="0"/>
              </a:defRPr>
            </a:lvl6pPr>
            <a:lvl7pPr marL="2971581" indent="-228583" defTabSz="931794" eaLnBrk="0" fontAlgn="base" hangingPunct="0">
              <a:spcBef>
                <a:spcPct val="0"/>
              </a:spcBef>
              <a:spcAft>
                <a:spcPct val="0"/>
              </a:spcAft>
              <a:defRPr>
                <a:solidFill>
                  <a:schemeClr val="tx1"/>
                </a:solidFill>
                <a:latin typeface="Arial" charset="0"/>
                <a:cs typeface="Arial" charset="0"/>
              </a:defRPr>
            </a:lvl7pPr>
            <a:lvl8pPr marL="3428747" indent="-228583" defTabSz="931794" eaLnBrk="0" fontAlgn="base" hangingPunct="0">
              <a:spcBef>
                <a:spcPct val="0"/>
              </a:spcBef>
              <a:spcAft>
                <a:spcPct val="0"/>
              </a:spcAft>
              <a:defRPr>
                <a:solidFill>
                  <a:schemeClr val="tx1"/>
                </a:solidFill>
                <a:latin typeface="Arial" charset="0"/>
                <a:cs typeface="Arial" charset="0"/>
              </a:defRPr>
            </a:lvl8pPr>
            <a:lvl9pPr marL="3885913" indent="-228583" defTabSz="931794" eaLnBrk="0" fontAlgn="base" hangingPunct="0">
              <a:spcBef>
                <a:spcPct val="0"/>
              </a:spcBef>
              <a:spcAft>
                <a:spcPct val="0"/>
              </a:spcAft>
              <a:defRPr>
                <a:solidFill>
                  <a:schemeClr val="tx1"/>
                </a:solidFill>
                <a:latin typeface="Arial" charset="0"/>
                <a:cs typeface="Arial" charset="0"/>
              </a:defRPr>
            </a:lvl9pPr>
          </a:lstStyle>
          <a:p>
            <a:endParaRPr lang="ru-RU" smtClean="0">
              <a:solidFill>
                <a:srgbClr val="000000"/>
              </a:solidFill>
            </a:endParaRPr>
          </a:p>
        </p:txBody>
      </p:sp>
      <p:sp>
        <p:nvSpPr>
          <p:cNvPr id="17413"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794">
              <a:defRPr>
                <a:solidFill>
                  <a:schemeClr val="tx1"/>
                </a:solidFill>
                <a:latin typeface="Arial" charset="0"/>
                <a:cs typeface="Arial" charset="0"/>
              </a:defRPr>
            </a:lvl1pPr>
            <a:lvl2pPr marL="742895" indent="-285729" defTabSz="931794">
              <a:defRPr>
                <a:solidFill>
                  <a:schemeClr val="tx1"/>
                </a:solidFill>
                <a:latin typeface="Arial" charset="0"/>
                <a:cs typeface="Arial" charset="0"/>
              </a:defRPr>
            </a:lvl2pPr>
            <a:lvl3pPr marL="1142915" indent="-228583" defTabSz="931794">
              <a:defRPr>
                <a:solidFill>
                  <a:schemeClr val="tx1"/>
                </a:solidFill>
                <a:latin typeface="Arial" charset="0"/>
                <a:cs typeface="Arial" charset="0"/>
              </a:defRPr>
            </a:lvl3pPr>
            <a:lvl4pPr marL="1600081" indent="-228583" defTabSz="931794">
              <a:defRPr>
                <a:solidFill>
                  <a:schemeClr val="tx1"/>
                </a:solidFill>
                <a:latin typeface="Arial" charset="0"/>
                <a:cs typeface="Arial" charset="0"/>
              </a:defRPr>
            </a:lvl4pPr>
            <a:lvl5pPr marL="2057247" indent="-228583" defTabSz="931794">
              <a:defRPr>
                <a:solidFill>
                  <a:schemeClr val="tx1"/>
                </a:solidFill>
                <a:latin typeface="Arial" charset="0"/>
                <a:cs typeface="Arial" charset="0"/>
              </a:defRPr>
            </a:lvl5pPr>
            <a:lvl6pPr marL="2514414" indent="-228583" defTabSz="931794" eaLnBrk="0" fontAlgn="base" hangingPunct="0">
              <a:spcBef>
                <a:spcPct val="0"/>
              </a:spcBef>
              <a:spcAft>
                <a:spcPct val="0"/>
              </a:spcAft>
              <a:defRPr>
                <a:solidFill>
                  <a:schemeClr val="tx1"/>
                </a:solidFill>
                <a:latin typeface="Arial" charset="0"/>
                <a:cs typeface="Arial" charset="0"/>
              </a:defRPr>
            </a:lvl6pPr>
            <a:lvl7pPr marL="2971581" indent="-228583" defTabSz="931794" eaLnBrk="0" fontAlgn="base" hangingPunct="0">
              <a:spcBef>
                <a:spcPct val="0"/>
              </a:spcBef>
              <a:spcAft>
                <a:spcPct val="0"/>
              </a:spcAft>
              <a:defRPr>
                <a:solidFill>
                  <a:schemeClr val="tx1"/>
                </a:solidFill>
                <a:latin typeface="Arial" charset="0"/>
                <a:cs typeface="Arial" charset="0"/>
              </a:defRPr>
            </a:lvl7pPr>
            <a:lvl8pPr marL="3428747" indent="-228583" defTabSz="931794" eaLnBrk="0" fontAlgn="base" hangingPunct="0">
              <a:spcBef>
                <a:spcPct val="0"/>
              </a:spcBef>
              <a:spcAft>
                <a:spcPct val="0"/>
              </a:spcAft>
              <a:defRPr>
                <a:solidFill>
                  <a:schemeClr val="tx1"/>
                </a:solidFill>
                <a:latin typeface="Arial" charset="0"/>
                <a:cs typeface="Arial" charset="0"/>
              </a:defRPr>
            </a:lvl8pPr>
            <a:lvl9pPr marL="3885913" indent="-228583" defTabSz="931794" eaLnBrk="0" fontAlgn="base" hangingPunct="0">
              <a:spcBef>
                <a:spcPct val="0"/>
              </a:spcBef>
              <a:spcAft>
                <a:spcPct val="0"/>
              </a:spcAft>
              <a:defRPr>
                <a:solidFill>
                  <a:schemeClr val="tx1"/>
                </a:solidFill>
                <a:latin typeface="Arial" charset="0"/>
                <a:cs typeface="Arial" charset="0"/>
              </a:defRPr>
            </a:lvl9pPr>
          </a:lstStyle>
          <a:p>
            <a:endParaRPr lang="ru-RU" smtClean="0">
              <a:solidFill>
                <a:srgbClr val="000000"/>
              </a:solidFill>
            </a:endParaRPr>
          </a:p>
        </p:txBody>
      </p:sp>
      <p:sp>
        <p:nvSpPr>
          <p:cNvPr id="17414"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794">
              <a:defRPr>
                <a:solidFill>
                  <a:schemeClr val="tx1"/>
                </a:solidFill>
                <a:latin typeface="Arial" charset="0"/>
                <a:cs typeface="Arial" charset="0"/>
              </a:defRPr>
            </a:lvl1pPr>
            <a:lvl2pPr marL="742895" indent="-285729" defTabSz="931794">
              <a:defRPr>
                <a:solidFill>
                  <a:schemeClr val="tx1"/>
                </a:solidFill>
                <a:latin typeface="Arial" charset="0"/>
                <a:cs typeface="Arial" charset="0"/>
              </a:defRPr>
            </a:lvl2pPr>
            <a:lvl3pPr marL="1142915" indent="-228583" defTabSz="931794">
              <a:defRPr>
                <a:solidFill>
                  <a:schemeClr val="tx1"/>
                </a:solidFill>
                <a:latin typeface="Arial" charset="0"/>
                <a:cs typeface="Arial" charset="0"/>
              </a:defRPr>
            </a:lvl3pPr>
            <a:lvl4pPr marL="1600081" indent="-228583" defTabSz="931794">
              <a:defRPr>
                <a:solidFill>
                  <a:schemeClr val="tx1"/>
                </a:solidFill>
                <a:latin typeface="Arial" charset="0"/>
                <a:cs typeface="Arial" charset="0"/>
              </a:defRPr>
            </a:lvl4pPr>
            <a:lvl5pPr marL="2057247" indent="-228583" defTabSz="931794">
              <a:defRPr>
                <a:solidFill>
                  <a:schemeClr val="tx1"/>
                </a:solidFill>
                <a:latin typeface="Arial" charset="0"/>
                <a:cs typeface="Arial" charset="0"/>
              </a:defRPr>
            </a:lvl5pPr>
            <a:lvl6pPr marL="2514414" indent="-228583" defTabSz="931794" eaLnBrk="0" fontAlgn="base" hangingPunct="0">
              <a:spcBef>
                <a:spcPct val="0"/>
              </a:spcBef>
              <a:spcAft>
                <a:spcPct val="0"/>
              </a:spcAft>
              <a:defRPr>
                <a:solidFill>
                  <a:schemeClr val="tx1"/>
                </a:solidFill>
                <a:latin typeface="Arial" charset="0"/>
                <a:cs typeface="Arial" charset="0"/>
              </a:defRPr>
            </a:lvl6pPr>
            <a:lvl7pPr marL="2971581" indent="-228583" defTabSz="931794" eaLnBrk="0" fontAlgn="base" hangingPunct="0">
              <a:spcBef>
                <a:spcPct val="0"/>
              </a:spcBef>
              <a:spcAft>
                <a:spcPct val="0"/>
              </a:spcAft>
              <a:defRPr>
                <a:solidFill>
                  <a:schemeClr val="tx1"/>
                </a:solidFill>
                <a:latin typeface="Arial" charset="0"/>
                <a:cs typeface="Arial" charset="0"/>
              </a:defRPr>
            </a:lvl7pPr>
            <a:lvl8pPr marL="3428747" indent="-228583" defTabSz="931794" eaLnBrk="0" fontAlgn="base" hangingPunct="0">
              <a:spcBef>
                <a:spcPct val="0"/>
              </a:spcBef>
              <a:spcAft>
                <a:spcPct val="0"/>
              </a:spcAft>
              <a:defRPr>
                <a:solidFill>
                  <a:schemeClr val="tx1"/>
                </a:solidFill>
                <a:latin typeface="Arial" charset="0"/>
                <a:cs typeface="Arial" charset="0"/>
              </a:defRPr>
            </a:lvl8pPr>
            <a:lvl9pPr marL="3885913" indent="-228583" defTabSz="931794" eaLnBrk="0" fontAlgn="base" hangingPunct="0">
              <a:spcBef>
                <a:spcPct val="0"/>
              </a:spcBef>
              <a:spcAft>
                <a:spcPct val="0"/>
              </a:spcAft>
              <a:defRPr>
                <a:solidFill>
                  <a:schemeClr val="tx1"/>
                </a:solidFill>
                <a:latin typeface="Arial" charset="0"/>
                <a:cs typeface="Arial" charset="0"/>
              </a:defRPr>
            </a:lvl9pPr>
          </a:lstStyle>
          <a:p>
            <a:endParaRPr lang="ru-RU" smtClean="0">
              <a:solidFill>
                <a:srgbClr val="000000"/>
              </a:solidFill>
            </a:endParaRPr>
          </a:p>
        </p:txBody>
      </p:sp>
      <p:sp>
        <p:nvSpPr>
          <p:cNvPr id="17415"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794">
              <a:defRPr>
                <a:solidFill>
                  <a:schemeClr val="tx1"/>
                </a:solidFill>
                <a:latin typeface="Arial" charset="0"/>
                <a:cs typeface="Arial" charset="0"/>
              </a:defRPr>
            </a:lvl1pPr>
            <a:lvl2pPr marL="742895" indent="-285729" defTabSz="931794">
              <a:defRPr>
                <a:solidFill>
                  <a:schemeClr val="tx1"/>
                </a:solidFill>
                <a:latin typeface="Arial" charset="0"/>
                <a:cs typeface="Arial" charset="0"/>
              </a:defRPr>
            </a:lvl2pPr>
            <a:lvl3pPr marL="1142915" indent="-228583" defTabSz="931794">
              <a:defRPr>
                <a:solidFill>
                  <a:schemeClr val="tx1"/>
                </a:solidFill>
                <a:latin typeface="Arial" charset="0"/>
                <a:cs typeface="Arial" charset="0"/>
              </a:defRPr>
            </a:lvl3pPr>
            <a:lvl4pPr marL="1600081" indent="-228583" defTabSz="931794">
              <a:defRPr>
                <a:solidFill>
                  <a:schemeClr val="tx1"/>
                </a:solidFill>
                <a:latin typeface="Arial" charset="0"/>
                <a:cs typeface="Arial" charset="0"/>
              </a:defRPr>
            </a:lvl4pPr>
            <a:lvl5pPr marL="2057247" indent="-228583" defTabSz="931794">
              <a:defRPr>
                <a:solidFill>
                  <a:schemeClr val="tx1"/>
                </a:solidFill>
                <a:latin typeface="Arial" charset="0"/>
                <a:cs typeface="Arial" charset="0"/>
              </a:defRPr>
            </a:lvl5pPr>
            <a:lvl6pPr marL="2514414" indent="-228583" defTabSz="931794" eaLnBrk="0" fontAlgn="base" hangingPunct="0">
              <a:spcBef>
                <a:spcPct val="0"/>
              </a:spcBef>
              <a:spcAft>
                <a:spcPct val="0"/>
              </a:spcAft>
              <a:defRPr>
                <a:solidFill>
                  <a:schemeClr val="tx1"/>
                </a:solidFill>
                <a:latin typeface="Arial" charset="0"/>
                <a:cs typeface="Arial" charset="0"/>
              </a:defRPr>
            </a:lvl6pPr>
            <a:lvl7pPr marL="2971581" indent="-228583" defTabSz="931794" eaLnBrk="0" fontAlgn="base" hangingPunct="0">
              <a:spcBef>
                <a:spcPct val="0"/>
              </a:spcBef>
              <a:spcAft>
                <a:spcPct val="0"/>
              </a:spcAft>
              <a:defRPr>
                <a:solidFill>
                  <a:schemeClr val="tx1"/>
                </a:solidFill>
                <a:latin typeface="Arial" charset="0"/>
                <a:cs typeface="Arial" charset="0"/>
              </a:defRPr>
            </a:lvl7pPr>
            <a:lvl8pPr marL="3428747" indent="-228583" defTabSz="931794" eaLnBrk="0" fontAlgn="base" hangingPunct="0">
              <a:spcBef>
                <a:spcPct val="0"/>
              </a:spcBef>
              <a:spcAft>
                <a:spcPct val="0"/>
              </a:spcAft>
              <a:defRPr>
                <a:solidFill>
                  <a:schemeClr val="tx1"/>
                </a:solidFill>
                <a:latin typeface="Arial" charset="0"/>
                <a:cs typeface="Arial" charset="0"/>
              </a:defRPr>
            </a:lvl8pPr>
            <a:lvl9pPr marL="3885913" indent="-228583" defTabSz="931794" eaLnBrk="0" fontAlgn="base" hangingPunct="0">
              <a:spcBef>
                <a:spcPct val="0"/>
              </a:spcBef>
              <a:spcAft>
                <a:spcPct val="0"/>
              </a:spcAft>
              <a:defRPr>
                <a:solidFill>
                  <a:schemeClr val="tx1"/>
                </a:solidFill>
                <a:latin typeface="Arial" charset="0"/>
                <a:cs typeface="Arial" charset="0"/>
              </a:defRPr>
            </a:lvl9pPr>
          </a:lstStyle>
          <a:p>
            <a:fld id="{732CD5E5-FCC7-4350-AA15-3C61DA5B65BA}" type="slidenum">
              <a:rPr lang="en-US" smtClean="0">
                <a:solidFill>
                  <a:srgbClr val="000000"/>
                </a:solidFill>
              </a:rPr>
              <a:pPr/>
              <a:t>2</a:t>
            </a:fld>
            <a:endParaRPr lang="en-US" smtClean="0">
              <a:solidFill>
                <a:srgbClr val="000000"/>
              </a:solidFill>
            </a:endParaRPr>
          </a:p>
        </p:txBody>
      </p:sp>
    </p:spTree>
    <p:extLst>
      <p:ext uri="{BB962C8B-B14F-4D97-AF65-F5344CB8AC3E}">
        <p14:creationId xmlns:p14="http://schemas.microsoft.com/office/powerpoint/2010/main" val="36009424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the commodities</a:t>
            </a:r>
            <a:r>
              <a:rPr lang="en-US" baseline="0" dirty="0" smtClean="0"/>
              <a:t> work, the GEF and agencies working group concluded that a focus on </a:t>
            </a:r>
            <a:r>
              <a:rPr lang="en-US" dirty="0" smtClean="0"/>
              <a:t>4 global commodities – soy, palm oil, beef, biomass = 80% of tropical deforestation, 12% of GHG emissions, could provide</a:t>
            </a:r>
            <a:r>
              <a:rPr lang="en-US" baseline="0" dirty="0" smtClean="0"/>
              <a:t> the appropriate focus for the initial investments. The ambition is that GEF can </a:t>
            </a:r>
            <a:r>
              <a:rPr lang="en-US" dirty="0" smtClean="0"/>
              <a:t>provide catalytic support to a range of already ongoing work, and as such help</a:t>
            </a:r>
            <a:r>
              <a:rPr lang="en-US" baseline="0" dirty="0" smtClean="0"/>
              <a:t> bridge existing gaps and provide</a:t>
            </a:r>
            <a:r>
              <a:rPr lang="en-US" dirty="0" smtClean="0"/>
              <a:t> synergy to the fragmented current intervention landscape with commodities supply</a:t>
            </a:r>
            <a:r>
              <a:rPr lang="en-US" baseline="0" dirty="0" smtClean="0"/>
              <a:t> chains.</a:t>
            </a:r>
            <a:endParaRPr lang="en-US" dirty="0" smtClean="0"/>
          </a:p>
          <a:p>
            <a:endParaRPr lang="en-US" dirty="0" smtClean="0"/>
          </a:p>
          <a:p>
            <a:r>
              <a:rPr lang="en-US" dirty="0" smtClean="0"/>
              <a:t>We will also takes a full value chain approach </a:t>
            </a:r>
            <a:r>
              <a:rPr lang="en-US" baseline="0" dirty="0" smtClean="0"/>
              <a:t> by </a:t>
            </a:r>
            <a:r>
              <a:rPr lang="en-US" dirty="0" smtClean="0"/>
              <a:t>working with ALL actors along the value chain, and</a:t>
            </a:r>
            <a:r>
              <a:rPr lang="en-US" baseline="0" dirty="0" smtClean="0"/>
              <a:t> not just with one of the links (which characterizes many of the existing work). The IAP will also focus specifically on the question of reducing deforestation (as opposed, for example, on just increasing the volume of certified products). There is significant political momentum for this as well, such as with the recent New York Declaration on Forests that include elimination of commodity-driven deforestation.</a:t>
            </a:r>
            <a:endParaRPr lang="en-US" dirty="0" smtClean="0"/>
          </a:p>
          <a:p>
            <a:r>
              <a:rPr lang="en-US" dirty="0" smtClean="0"/>
              <a:t>Opportunity to act holistically before irreversible damage done – also help commodities be part of sustainable development pathways for countries</a:t>
            </a:r>
          </a:p>
          <a:p>
            <a:endParaRPr lang="en-US" dirty="0" smtClean="0"/>
          </a:p>
          <a:p>
            <a:r>
              <a:rPr lang="en-US" dirty="0" smtClean="0"/>
              <a:t>The Key elements of the IAP will include Support for decision makers, Strengthening of the enabling environment, support</a:t>
            </a:r>
            <a:r>
              <a:rPr lang="en-US" baseline="0" dirty="0" smtClean="0"/>
              <a:t> for the u</a:t>
            </a:r>
            <a:r>
              <a:rPr lang="en-US" dirty="0" smtClean="0"/>
              <a:t>ptake of sustainable production, and enhancing investment in deforestation free commodities.</a:t>
            </a:r>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a:t>
            </a:fld>
            <a:endParaRPr lang="en-US"/>
          </a:p>
        </p:txBody>
      </p:sp>
    </p:spTree>
    <p:extLst>
      <p:ext uri="{BB962C8B-B14F-4D97-AF65-F5344CB8AC3E}">
        <p14:creationId xmlns:p14="http://schemas.microsoft.com/office/powerpoint/2010/main" val="95994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IAP builds on a Theory of Change developed by experts and partners, designed as programmatic approach with three key components:</a:t>
            </a:r>
          </a:p>
          <a:p>
            <a:r>
              <a:rPr lang="en-US" b="1" dirty="0" smtClean="0"/>
              <a:t>Production component</a:t>
            </a:r>
          </a:p>
          <a:p>
            <a:pPr marL="171450" indent="-171450">
              <a:buFont typeface="Arial" panose="020B0604020202020204" pitchFamily="34" charset="0"/>
              <a:buChar char="•"/>
            </a:pPr>
            <a:r>
              <a:rPr lang="en-US" dirty="0" smtClean="0"/>
              <a:t>Policy and Enforcement,</a:t>
            </a:r>
          </a:p>
          <a:p>
            <a:pPr marL="171450" indent="-171450">
              <a:buFont typeface="Arial" panose="020B0604020202020204" pitchFamily="34" charset="0"/>
              <a:buChar char="•"/>
            </a:pPr>
            <a:r>
              <a:rPr lang="en-US" dirty="0" smtClean="0"/>
              <a:t>Capacity Building of</a:t>
            </a:r>
            <a:r>
              <a:rPr lang="en-US" baseline="0" dirty="0" smtClean="0"/>
              <a:t> Farmer Support Systems, </a:t>
            </a:r>
          </a:p>
          <a:p>
            <a:pPr marL="171450" indent="-171450">
              <a:buFont typeface="Arial" panose="020B0604020202020204" pitchFamily="34" charset="0"/>
              <a:buChar char="•"/>
            </a:pPr>
            <a:r>
              <a:rPr lang="en-US" baseline="0" dirty="0" smtClean="0"/>
              <a:t>Producer Engagement in Targeted Landscapes, </a:t>
            </a:r>
          </a:p>
          <a:p>
            <a:pPr marL="171450" indent="-171450">
              <a:buFont typeface="Arial" panose="020B0604020202020204" pitchFamily="34" charset="0"/>
              <a:buChar char="•"/>
            </a:pPr>
            <a:r>
              <a:rPr lang="en-US" baseline="0" dirty="0" smtClean="0"/>
              <a:t>Land Use Plans in Targeted Landscapes, </a:t>
            </a:r>
          </a:p>
          <a:p>
            <a:pPr marL="171450" indent="-171450">
              <a:buFont typeface="Arial" panose="020B0604020202020204" pitchFamily="34" charset="0"/>
              <a:buChar char="•"/>
            </a:pPr>
            <a:r>
              <a:rPr lang="en-US" baseline="0" dirty="0" smtClean="0"/>
              <a:t>PPPs Dialogues and National Platforms</a:t>
            </a:r>
          </a:p>
          <a:p>
            <a:r>
              <a:rPr lang="en-US" b="1" baseline="0" dirty="0" smtClean="0"/>
              <a:t>Demand component</a:t>
            </a:r>
          </a:p>
          <a:p>
            <a:pPr marL="171450" indent="-171450">
              <a:buFont typeface="Arial" panose="020B0604020202020204" pitchFamily="34" charset="0"/>
              <a:buChar char="•"/>
            </a:pPr>
            <a:r>
              <a:rPr lang="en-US" baseline="0" dirty="0" smtClean="0"/>
              <a:t>Enabling/Policy Environment in Demand Markets, </a:t>
            </a:r>
          </a:p>
          <a:p>
            <a:pPr marL="171450" indent="-171450">
              <a:buFont typeface="Arial" panose="020B0604020202020204" pitchFamily="34" charset="0"/>
              <a:buChar char="•"/>
            </a:pPr>
            <a:r>
              <a:rPr lang="en-US" baseline="0" dirty="0" smtClean="0"/>
              <a:t>Harnessing the Power of Major Buyers and Traders, </a:t>
            </a:r>
          </a:p>
          <a:p>
            <a:pPr marL="171450" indent="-171450">
              <a:buFont typeface="Arial" panose="020B0604020202020204" pitchFamily="34" charset="0"/>
              <a:buChar char="•"/>
            </a:pPr>
            <a:r>
              <a:rPr lang="en-US" baseline="0" dirty="0" smtClean="0"/>
              <a:t>Strengthen the Demand Side of Standards, </a:t>
            </a:r>
          </a:p>
          <a:p>
            <a:pPr marL="171450" indent="-171450">
              <a:buFont typeface="Arial" panose="020B0604020202020204" pitchFamily="34" charset="0"/>
              <a:buChar char="•"/>
            </a:pPr>
            <a:r>
              <a:rPr lang="en-US" baseline="0" dirty="0" smtClean="0"/>
              <a:t>Increasing Transparency and Addressing Risk </a:t>
            </a:r>
          </a:p>
          <a:p>
            <a:pPr marL="0" indent="0">
              <a:buFont typeface="Arial" panose="020B0604020202020204" pitchFamily="34" charset="0"/>
              <a:buNone/>
            </a:pPr>
            <a:r>
              <a:rPr lang="en-US" b="1" baseline="0" dirty="0" smtClean="0"/>
              <a:t>Transactions component</a:t>
            </a:r>
          </a:p>
          <a:p>
            <a:pPr marL="171450" indent="-171450">
              <a:buFont typeface="Arial" panose="020B0604020202020204" pitchFamily="34" charset="0"/>
              <a:buChar char="•"/>
            </a:pPr>
            <a:r>
              <a:rPr lang="en-US" baseline="0" dirty="0" smtClean="0"/>
              <a:t>Engaging Financial Markets and Institutions, </a:t>
            </a:r>
          </a:p>
          <a:p>
            <a:pPr marL="171450" indent="-171450">
              <a:buFont typeface="Arial" panose="020B0604020202020204" pitchFamily="34" charset="0"/>
              <a:buChar char="•"/>
            </a:pPr>
            <a:r>
              <a:rPr lang="en-US" baseline="0" dirty="0" smtClean="0"/>
              <a:t>Developing Market Based Incentives for Production and Demand of Sustainable Commodities, </a:t>
            </a:r>
          </a:p>
          <a:p>
            <a:pPr marL="171450" indent="-171450">
              <a:buFont typeface="Arial" panose="020B0604020202020204" pitchFamily="34" charset="0"/>
              <a:buChar char="•"/>
            </a:pPr>
            <a:r>
              <a:rPr lang="en-US" baseline="0" dirty="0" smtClean="0"/>
              <a:t>Encouraging Commercial Transactions in Targeted landscapes</a:t>
            </a:r>
            <a:endParaRPr lang="en-US" dirty="0" smtClean="0"/>
          </a:p>
          <a:p>
            <a:endParaRPr lang="en-US" dirty="0" smtClean="0"/>
          </a:p>
          <a:p>
            <a:r>
              <a:rPr lang="en-US" dirty="0" smtClean="0"/>
              <a:t>4</a:t>
            </a:r>
            <a:r>
              <a:rPr lang="en-US" baseline="30000" dirty="0" smtClean="0"/>
              <a:t>th</a:t>
            </a:r>
            <a:r>
              <a:rPr lang="en-US" dirty="0" smtClean="0"/>
              <a:t> important component</a:t>
            </a:r>
            <a:r>
              <a:rPr lang="en-US" baseline="0" dirty="0" smtClean="0"/>
              <a:t> – </a:t>
            </a:r>
            <a:r>
              <a:rPr lang="en-US" b="1" baseline="0" dirty="0" smtClean="0"/>
              <a:t>Coordination</a:t>
            </a:r>
          </a:p>
          <a:p>
            <a:pPr marL="171450" indent="-171450">
              <a:buFont typeface="Arial" panose="020B0604020202020204" pitchFamily="34" charset="0"/>
              <a:buChar char="•"/>
            </a:pPr>
            <a:r>
              <a:rPr lang="en-US" baseline="0" dirty="0" smtClean="0"/>
              <a:t>Steering Committee, including other potential donors</a:t>
            </a:r>
          </a:p>
          <a:p>
            <a:pPr marL="171450" indent="-171450">
              <a:buFont typeface="Arial" panose="020B0604020202020204" pitchFamily="34" charset="0"/>
              <a:buChar char="•"/>
            </a:pPr>
            <a:r>
              <a:rPr lang="en-US" baseline="0" dirty="0" smtClean="0"/>
              <a:t>Sequencing, timing </a:t>
            </a:r>
            <a:r>
              <a:rPr lang="en-US" baseline="0" dirty="0" err="1" smtClean="0"/>
              <a:t>etc</a:t>
            </a:r>
            <a:r>
              <a:rPr lang="en-US" baseline="0" dirty="0" smtClean="0"/>
              <a:t> of interventions </a:t>
            </a:r>
          </a:p>
          <a:p>
            <a:pPr marL="171450" indent="-171450">
              <a:buFont typeface="Arial" panose="020B0604020202020204" pitchFamily="34" charset="0"/>
              <a:buChar char="•"/>
            </a:pPr>
            <a:r>
              <a:rPr lang="en-US" baseline="0" dirty="0" smtClean="0"/>
              <a:t>M&amp;E</a:t>
            </a:r>
          </a:p>
          <a:p>
            <a:pPr marL="171450" indent="-171450">
              <a:buFont typeface="Arial" panose="020B0604020202020204" pitchFamily="34" charset="0"/>
              <a:buChar char="•"/>
            </a:pPr>
            <a:r>
              <a:rPr lang="en-US" baseline="0" dirty="0" smtClean="0"/>
              <a:t>Commodities intelligence – what is happening globally: markets, stakeholders, new supply areas</a:t>
            </a:r>
          </a:p>
          <a:p>
            <a:pPr marL="171450" indent="-171450">
              <a:buFont typeface="Arial" panose="020B0604020202020204" pitchFamily="34" charset="0"/>
              <a:buChar char="•"/>
            </a:pPr>
            <a:r>
              <a:rPr lang="en-US" baseline="0" dirty="0" smtClean="0"/>
              <a:t>Working with STAP on impacts </a:t>
            </a:r>
          </a:p>
          <a:p>
            <a:pPr marL="171450" indent="-171450">
              <a:buFont typeface="Arial" panose="020B0604020202020204" pitchFamily="34" charset="0"/>
              <a:buChar char="•"/>
            </a:pPr>
            <a:endParaRPr lang="en-US" dirty="0" smtClean="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4</a:t>
            </a:fld>
            <a:endParaRPr lang="en-US"/>
          </a:p>
        </p:txBody>
      </p:sp>
    </p:spTree>
    <p:extLst>
      <p:ext uri="{BB962C8B-B14F-4D97-AF65-F5344CB8AC3E}">
        <p14:creationId xmlns:p14="http://schemas.microsoft.com/office/powerpoint/2010/main" val="2760149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Agencies</a:t>
            </a:r>
          </a:p>
          <a:p>
            <a:r>
              <a:rPr lang="en-US" dirty="0" smtClean="0"/>
              <a:t>The IAP is being implemented by a consortium of six Implementing Agencies: CI, IADB, IFC, UNDP, UNEP, WWF</a:t>
            </a:r>
          </a:p>
          <a:p>
            <a:pPr marL="171450" indent="-171450">
              <a:buFont typeface="Arial" panose="020B0604020202020204" pitchFamily="34" charset="0"/>
              <a:buChar char="•"/>
            </a:pPr>
            <a:r>
              <a:rPr lang="en-US" dirty="0" smtClean="0"/>
              <a:t>Consortium is necessary due to range of issues to be addressed, supply and demand elements, geographic range</a:t>
            </a:r>
          </a:p>
          <a:p>
            <a:pPr marL="171450" indent="-171450">
              <a:buFont typeface="Arial" panose="020B0604020202020204" pitchFamily="34" charset="0"/>
              <a:buChar char="•"/>
            </a:pPr>
            <a:r>
              <a:rPr lang="en-US" dirty="0" smtClean="0"/>
              <a:t>Means there is an unprecedented level of cooperation between Agencies – makes most of each’s comparative advantage</a:t>
            </a:r>
          </a:p>
          <a:p>
            <a:pPr marL="171450" indent="-171450">
              <a:buFont typeface="Arial" panose="020B0604020202020204" pitchFamily="34" charset="0"/>
              <a:buChar char="•"/>
            </a:pPr>
            <a:r>
              <a:rPr lang="en-US" dirty="0" smtClean="0"/>
              <a:t>UNDP – COORDINATING</a:t>
            </a:r>
            <a:r>
              <a:rPr lang="en-US" baseline="0" dirty="0" smtClean="0"/>
              <a:t> </a:t>
            </a:r>
            <a:r>
              <a:rPr lang="en-US" dirty="0" smtClean="0"/>
              <a:t> the IAP overall – good</a:t>
            </a:r>
            <a:r>
              <a:rPr lang="en-US" baseline="0" dirty="0" smtClean="0"/>
              <a:t> history of leading complex programs and multi country interventions </a:t>
            </a:r>
            <a:endParaRPr lang="en-US" dirty="0" smtClean="0"/>
          </a:p>
          <a:p>
            <a:pPr marL="628650" lvl="1" indent="-171450">
              <a:buFont typeface="Arial" panose="020B0604020202020204" pitchFamily="34" charset="0"/>
              <a:buChar char="•"/>
            </a:pPr>
            <a:r>
              <a:rPr lang="en-US" dirty="0" smtClean="0"/>
              <a:t>UNDP – lead PRODUCTION</a:t>
            </a:r>
            <a:r>
              <a:rPr lang="en-US" baseline="0" dirty="0" smtClean="0"/>
              <a:t> Component – strengths in land use planning, governance</a:t>
            </a:r>
          </a:p>
          <a:p>
            <a:pPr marL="628650" lvl="1" indent="-171450">
              <a:buFont typeface="Arial" panose="020B0604020202020204" pitchFamily="34" charset="0"/>
              <a:buChar char="•"/>
            </a:pPr>
            <a:r>
              <a:rPr lang="en-US" baseline="0" dirty="0" smtClean="0"/>
              <a:t>WWF – lead </a:t>
            </a:r>
            <a:r>
              <a:rPr lang="en-US" dirty="0" smtClean="0"/>
              <a:t>DEMAND</a:t>
            </a:r>
            <a:r>
              <a:rPr lang="en-US" baseline="0" dirty="0" smtClean="0"/>
              <a:t> Component – unrivaled capacity in dealing with market mechanisms and market demand</a:t>
            </a:r>
          </a:p>
          <a:p>
            <a:pPr marL="628650" lvl="1" indent="-171450">
              <a:buFont typeface="Arial" panose="020B0604020202020204" pitchFamily="34" charset="0"/>
              <a:buChar char="•"/>
            </a:pPr>
            <a:r>
              <a:rPr lang="en-US" baseline="0" dirty="0" smtClean="0"/>
              <a:t>IFC – lead TRANSACTIONS Component – core competence in dealing with private sector clients</a:t>
            </a:r>
          </a:p>
          <a:p>
            <a:pPr marL="0" lvl="0" indent="0">
              <a:buFont typeface="Arial" panose="020B0604020202020204" pitchFamily="34" charset="0"/>
              <a:buNone/>
            </a:pPr>
            <a:endParaRPr lang="en-US" b="1" u="sng" baseline="0" dirty="0" smtClean="0"/>
          </a:p>
          <a:p>
            <a:pPr marL="0" lvl="0" indent="0">
              <a:buFont typeface="Arial" panose="020B0604020202020204" pitchFamily="34" charset="0"/>
              <a:buNone/>
            </a:pPr>
            <a:r>
              <a:rPr lang="en-US" b="1" u="sng" baseline="0" dirty="0" smtClean="0"/>
              <a:t>BUT </a:t>
            </a:r>
            <a:r>
              <a:rPr lang="en-US" baseline="0" dirty="0" smtClean="0"/>
              <a:t>– all components are being developed and will be implemented by a partnership of Agencies</a:t>
            </a:r>
            <a:endParaRPr lang="en-US" dirty="0" smtClean="0"/>
          </a:p>
          <a:p>
            <a:endParaRPr lang="en-US" dirty="0" smtClean="0"/>
          </a:p>
          <a:p>
            <a:r>
              <a:rPr lang="en-US" dirty="0" smtClean="0"/>
              <a:t>Key interventions</a:t>
            </a:r>
          </a:p>
          <a:p>
            <a:pPr marL="171450" indent="-171450">
              <a:buFont typeface="Arial" panose="020B0604020202020204" pitchFamily="34" charset="0"/>
              <a:buChar char="•"/>
            </a:pPr>
            <a:r>
              <a:rPr lang="en-US" dirty="0" smtClean="0"/>
              <a:t>Soy/Brazil; Palm oil/Indonesia and key growing markets India and China</a:t>
            </a:r>
          </a:p>
          <a:p>
            <a:pPr marL="171450" indent="-171450">
              <a:buFont typeface="Arial" panose="020B0604020202020204" pitchFamily="34" charset="0"/>
              <a:buChar char="•"/>
            </a:pPr>
            <a:r>
              <a:rPr lang="en-US" dirty="0" smtClean="0"/>
              <a:t>Targeted interventions – to address production leakage:</a:t>
            </a:r>
          </a:p>
          <a:p>
            <a:pPr marL="171450" indent="-171450">
              <a:buFont typeface="Arial" panose="020B0604020202020204" pitchFamily="34" charset="0"/>
              <a:buChar char="•"/>
            </a:pPr>
            <a:r>
              <a:rPr lang="en-US" dirty="0" smtClean="0"/>
              <a:t>Soy – in Latin America in places such as Paraguay and Bolivia</a:t>
            </a:r>
          </a:p>
          <a:p>
            <a:pPr marL="171450" indent="-171450">
              <a:buFont typeface="Arial" panose="020B0604020202020204" pitchFamily="34" charset="0"/>
              <a:buChar char="•"/>
            </a:pPr>
            <a:r>
              <a:rPr lang="en-US" dirty="0" smtClean="0"/>
              <a:t>Palm oil – in West and Central Africa</a:t>
            </a:r>
          </a:p>
          <a:p>
            <a:endParaRPr lang="en-US" dirty="0" smtClean="0"/>
          </a:p>
          <a:p>
            <a:r>
              <a:rPr lang="en-US" dirty="0" smtClean="0"/>
              <a:t>At the same time the IAP will look for opportunities to bring attention to beef and biomass production which are often ancillary commodities. </a:t>
            </a:r>
          </a:p>
          <a:p>
            <a:endParaRPr lang="en-US" dirty="0" smtClean="0"/>
          </a:p>
          <a:p>
            <a:r>
              <a:rPr lang="en-US" dirty="0" smtClean="0"/>
              <a:t>Good signs from countries willing to invest STAR in aligned projects</a:t>
            </a:r>
          </a:p>
          <a:p>
            <a:endParaRPr lang="en-US" dirty="0" smtClean="0"/>
          </a:p>
          <a:p>
            <a:r>
              <a:rPr lang="en-US" dirty="0" smtClean="0"/>
              <a:t>Also in discussion with other interested donors to see if we can extend support,</a:t>
            </a:r>
            <a:r>
              <a:rPr lang="en-US" baseline="0" dirty="0" smtClean="0"/>
              <a:t> find synergy and complementarity between interventions</a:t>
            </a:r>
            <a:endParaRPr lang="en-US" dirty="0" smtClean="0"/>
          </a:p>
          <a:p>
            <a:endParaRPr lang="en-US" dirty="0" smtClean="0"/>
          </a:p>
          <a:p>
            <a:r>
              <a:rPr lang="en-US" dirty="0" smtClean="0"/>
              <a:t>Aim to get PFD presented to Council in May 2015</a:t>
            </a:r>
          </a:p>
          <a:p>
            <a:endParaRPr lang="en-US" dirty="0" smtClean="0"/>
          </a:p>
          <a:p>
            <a:endParaRPr lang="en-US" dirty="0" smtClean="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a:p>
        </p:txBody>
      </p:sp>
    </p:spTree>
    <p:extLst>
      <p:ext uri="{BB962C8B-B14F-4D97-AF65-F5344CB8AC3E}">
        <p14:creationId xmlns:p14="http://schemas.microsoft.com/office/powerpoint/2010/main" val="6028393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Process was</a:t>
            </a:r>
            <a:r>
              <a:rPr lang="en-US" baseline="0" dirty="0" smtClean="0"/>
              <a:t> started and has continued within air of collaboration</a:t>
            </a:r>
          </a:p>
          <a:p>
            <a:endParaRPr lang="en-US" baseline="0" dirty="0" smtClean="0"/>
          </a:p>
          <a:p>
            <a:r>
              <a:rPr lang="en-US" baseline="0" dirty="0" smtClean="0"/>
              <a:t>Has become increasingly clear that success relies heavily on mutual support</a:t>
            </a:r>
          </a:p>
          <a:p>
            <a:endParaRPr lang="en-US" baseline="0" dirty="0" smtClean="0"/>
          </a:p>
          <a:p>
            <a:endParaRPr lang="en-US" baseline="0" dirty="0" smtClean="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6</a:t>
            </a:fld>
            <a:endParaRPr lang="en-US"/>
          </a:p>
        </p:txBody>
      </p:sp>
    </p:spTree>
    <p:extLst>
      <p:ext uri="{BB962C8B-B14F-4D97-AF65-F5344CB8AC3E}">
        <p14:creationId xmlns:p14="http://schemas.microsoft.com/office/powerpoint/2010/main" val="19553199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pilot on Sustainability and Resilience for Food Security in Sub-Saharan Africa seeks to leverage existing investments in smallholder agriculture to safeguard ecosystem services in the production systems. The proposal builds</a:t>
            </a:r>
            <a:r>
              <a:rPr lang="en-US" baseline="0" dirty="0" smtClean="0"/>
              <a:t> on </a:t>
            </a:r>
            <a:r>
              <a:rPr lang="en-US" dirty="0" smtClean="0"/>
              <a:t>the recognition that investing in natural capital is crucial for long-term sustainability and resilience of food production systems. Such investments can enable developing African nations to achieve long-term food security based largely on smallholder agriculture, and with global environment benefits.</a:t>
            </a:r>
          </a:p>
          <a:p>
            <a:endParaRPr lang="en-US" dirty="0" smtClean="0"/>
          </a:p>
          <a:p>
            <a:r>
              <a:rPr lang="en-US" dirty="0" smtClean="0"/>
              <a:t>Most countries in Sub-Saharan Africa are now confronted with food insecurity as depicted here by this latest assessment of the Economist Intelligent Unit. The trend is largely due to the largely subsistence production practices by smallholder farmers, who dominate the sector. Major efforts are underway to transform the sector, with emphasis on inputs to increase yields of food crops. However, the natural capital and ecosystem services are seldom considered, including potential risks and vulnerabilities due to climate change. The IAP is an opportunity for the GEF to engage and integrate options for sustainability and resilience.</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7</a:t>
            </a:fld>
            <a:endParaRPr lang="en-US"/>
          </a:p>
        </p:txBody>
      </p:sp>
    </p:spTree>
    <p:extLst>
      <p:ext uri="{BB962C8B-B14F-4D97-AF65-F5344CB8AC3E}">
        <p14:creationId xmlns:p14="http://schemas.microsoft.com/office/powerpoint/2010/main" val="4313085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IAP will enable GEF to mobilize and ENGAGE with relevant stakeholders on policies and instructional frameworks, promote innovative practices for securing ecosystem services at SCALE, and ensure effective TRACKING of multiple GEBs. The IAP will then serve as foundation for GEF to influence and shift the food security narrative toward long-term sustainability so that the negative externalities of agricultural intensification can be avoided.</a:t>
            </a:r>
            <a:endParaRPr lang="en-US" dirty="0"/>
          </a:p>
        </p:txBody>
      </p:sp>
      <p:sp>
        <p:nvSpPr>
          <p:cNvPr id="4" name="Slide Number Placeholder 3"/>
          <p:cNvSpPr>
            <a:spLocks noGrp="1"/>
          </p:cNvSpPr>
          <p:nvPr>
            <p:ph type="sldNum" sz="quarter" idx="10"/>
          </p:nvPr>
        </p:nvSpPr>
        <p:spPr/>
        <p:txBody>
          <a:bodyPr/>
          <a:lstStyle/>
          <a:p>
            <a:fld id="{C288D082-5C19-47AE-81A1-48F2D98FBD3E}" type="slidenum">
              <a:rPr lang="en-US" smtClean="0"/>
              <a:pPr/>
              <a:t>8</a:t>
            </a:fld>
            <a:endParaRPr lang="en-US"/>
          </a:p>
        </p:txBody>
      </p:sp>
    </p:spTree>
    <p:extLst>
      <p:ext uri="{BB962C8B-B14F-4D97-AF65-F5344CB8AC3E}">
        <p14:creationId xmlns:p14="http://schemas.microsoft.com/office/powerpoint/2010/main" val="2381223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IAP will focus on the </a:t>
            </a:r>
            <a:r>
              <a:rPr lang="en-US" dirty="0" err="1" smtClean="0"/>
              <a:t>drylands</a:t>
            </a:r>
            <a:r>
              <a:rPr lang="en-US" dirty="0" smtClean="0"/>
              <a:t> where drivers of food insecurity are strongly linked to smallholder agriculture</a:t>
            </a:r>
          </a:p>
          <a:p>
            <a:endParaRPr lang="en-US" dirty="0" smtClean="0"/>
          </a:p>
          <a:p>
            <a:r>
              <a:rPr lang="en-US" dirty="0" smtClean="0"/>
              <a:t>The potential for GEF-value added is also greatest because of food security is a major priority for the countries and their development partners - potential to catalyze additional resources for transformational impact</a:t>
            </a:r>
          </a:p>
          <a:p>
            <a:endParaRPr lang="en-US" dirty="0" smtClean="0"/>
          </a:p>
          <a:p>
            <a:r>
              <a:rPr lang="en-US" dirty="0" smtClean="0"/>
              <a:t>There a re clear opportunities for advancing integrated approaches within institutional frameworks at national level – engagement with ministries and government agencies, development partners, scientific institutions, civil society organizations, farmer organizations, and private sector institutions</a:t>
            </a:r>
          </a:p>
          <a:p>
            <a:endParaRPr lang="en-US" dirty="0" smtClean="0"/>
          </a:p>
          <a:p>
            <a:r>
              <a:rPr lang="en-US" dirty="0" smtClean="0"/>
              <a:t>The need for addressing gender is also critical in these regions - recognizing differences in needs and practices of women farmers</a:t>
            </a:r>
          </a:p>
          <a:p>
            <a:endParaRPr lang="en-US" dirty="0" smtClean="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9</a:t>
            </a:fld>
            <a:endParaRPr lang="en-US"/>
          </a:p>
        </p:txBody>
      </p:sp>
    </p:spTree>
    <p:extLst>
      <p:ext uri="{BB962C8B-B14F-4D97-AF65-F5344CB8AC3E}">
        <p14:creationId xmlns:p14="http://schemas.microsoft.com/office/powerpoint/2010/main" val="24618902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0"/>
            <a:ext cx="9144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cstate="print"/>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55535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67394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3705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598462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4344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userDrawn="1"/>
        </p:nvPicPr>
        <p:blipFill>
          <a:blip r:embed="rId7" cstate="print"/>
          <a:srcRect/>
          <a:stretch>
            <a:fillRect/>
          </a:stretch>
        </p:blipFill>
        <p:spPr bwMode="auto">
          <a:xfrm>
            <a:off x="0" y="5610225"/>
            <a:ext cx="9144000" cy="1247775"/>
          </a:xfrm>
          <a:prstGeom prst="rect">
            <a:avLst/>
          </a:prstGeom>
          <a:noFill/>
          <a:ln w="9525">
            <a:noFill/>
            <a:miter lim="800000"/>
            <a:headEnd/>
            <a:tailEnd/>
          </a:ln>
        </p:spPr>
      </p:pic>
    </p:spTree>
    <p:extLst>
      <p:ext uri="{BB962C8B-B14F-4D97-AF65-F5344CB8AC3E}">
        <p14:creationId xmlns:p14="http://schemas.microsoft.com/office/powerpoint/2010/main" val="34837137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upload.wikimedia.org/wikipedia/commons/6/67/Male_maldives.jpg"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25.emf"/></Relationships>
</file>

<file path=ppt/slides/_rels/slide2.xml.rels><?xml version="1.0" encoding="UTF-8" standalone="yes"?>
<Relationships xmlns="http://schemas.openxmlformats.org/package/2006/relationships"><Relationship Id="rId8" Type="http://schemas.openxmlformats.org/officeDocument/2006/relationships/hyperlink" Target="http://www.google.com/url?sa=i&amp;rct=j&amp;q=50+in+10+fisheries&amp;source=images&amp;cd=&amp;cad=rja&amp;docid=YDkV_Nl3VWX41M&amp;tbnid=KdMiZl9XltTDNM:&amp;ved=0CAUQjRw&amp;url=http://carbon-based-ghg.blogspot.com/2012/10/50-in-10-years-new-global-collaboration.html&amp;ei=n9tIUeCcNdSj0QGf94GYBw&amp;bvm=bv.43828540,d.dmg&amp;psig=AFQjCNHlZS_BWjkYuKU1Q7ILif2JIEy15g&amp;ust=1363815705352333" TargetMode="External"/><Relationship Id="rId3" Type="http://schemas.openxmlformats.org/officeDocument/2006/relationships/image" Target="../media/image4.png"/><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www.google.com/url?sa=i&amp;rct=j&amp;q=soybean+agriculture+cover+time+magazine&amp;source=images&amp;cd=&amp;cad=rja&amp;docid=NM0k50qr-q2hLM&amp;tbnid=V0UyCzF2FEVBfM:&amp;ved=0CAUQjRw&amp;url=http://permaculturenews.org/category/why-permaculture/food-shortages/&amp;ei=79pIUcyMFqOX0QGem4DwCQ&amp;bvm=bv.43828540,d.dmg&amp;psig=AFQjCNG4XwD5AugYzjkxXSn09z_XLqnhHQ&amp;ust=1363815523845781" TargetMode="External"/><Relationship Id="rId5" Type="http://schemas.openxmlformats.org/officeDocument/2006/relationships/image" Target="../media/image5.jpeg"/><Relationship Id="rId4" Type="http://schemas.openxmlformats.org/officeDocument/2006/relationships/hyperlink" Target="http://www.google.com/url?sa=i&amp;rct=j&amp;q=&amp;esrc=s&amp;frm=1&amp;source=images&amp;cd=&amp;cad=rja&amp;docid=aGL7DwWxdZLiTM&amp;tbnid=KrJKYp8oFo3odM:&amp;ved=0CAUQjRw&amp;url=http://www.hgesch-gallery.com/mc_details.html&amp;ei=jbFMUbS5CM7V0gHJxYCoBA&amp;psig=AFQjCNGofq_Tv6BZB7HDnVoiGeExDtx7Ng&amp;ust=1364066930092714" TargetMode="External"/><Relationship Id="rId9"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9383" y="2000371"/>
            <a:ext cx="6858000" cy="4400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066800" y="6400800"/>
            <a:ext cx="4076757" cy="307777"/>
          </a:xfrm>
          <a:prstGeom prst="rect">
            <a:avLst/>
          </a:prstGeom>
          <a:noFill/>
        </p:spPr>
        <p:txBody>
          <a:bodyPr wrap="none" rtlCol="0">
            <a:spAutoFit/>
          </a:bodyPr>
          <a:lstStyle/>
          <a:p>
            <a:r>
              <a:rPr lang="en-US" sz="1400" dirty="0" smtClean="0"/>
              <a:t>Schlosser </a:t>
            </a:r>
            <a:r>
              <a:rPr lang="en-US" sz="1400" dirty="0"/>
              <a:t>&amp; </a:t>
            </a:r>
            <a:r>
              <a:rPr lang="en-US" sz="1400" dirty="0" err="1" smtClean="0"/>
              <a:t>Pfirman</a:t>
            </a:r>
            <a:r>
              <a:rPr lang="en-US" sz="1400" dirty="0" smtClean="0"/>
              <a:t>, </a:t>
            </a:r>
            <a:r>
              <a:rPr lang="en-US" sz="1400" i="1" dirty="0" smtClean="0"/>
              <a:t>Nature Geosciences</a:t>
            </a:r>
            <a:r>
              <a:rPr lang="en-US" sz="1400" dirty="0" smtClean="0"/>
              <a:t>, 2012</a:t>
            </a:r>
            <a:endParaRPr lang="en-US" sz="1400" dirty="0"/>
          </a:p>
        </p:txBody>
      </p:sp>
      <p:sp>
        <p:nvSpPr>
          <p:cNvPr id="6" name="TextBox 5"/>
          <p:cNvSpPr txBox="1"/>
          <p:nvPr/>
        </p:nvSpPr>
        <p:spPr>
          <a:xfrm>
            <a:off x="128371" y="304800"/>
            <a:ext cx="8797921" cy="1077218"/>
          </a:xfrm>
          <a:prstGeom prst="rect">
            <a:avLst/>
          </a:prstGeom>
          <a:noFill/>
        </p:spPr>
        <p:txBody>
          <a:bodyPr wrap="none" rtlCol="0">
            <a:spAutoFit/>
          </a:bodyPr>
          <a:lstStyle/>
          <a:p>
            <a:pPr algn="ctr"/>
            <a:r>
              <a:rPr lang="en-US" sz="3200" dirty="0" smtClean="0">
                <a:latin typeface="+mn-lt"/>
              </a:rPr>
              <a:t>Integrated Approach Pilots: </a:t>
            </a:r>
            <a:br>
              <a:rPr lang="en-US" sz="3200" dirty="0" smtClean="0">
                <a:latin typeface="+mn-lt"/>
              </a:rPr>
            </a:br>
            <a:r>
              <a:rPr lang="en-US" sz="3200" dirty="0" smtClean="0">
                <a:latin typeface="+mn-lt"/>
              </a:rPr>
              <a:t>Charting a New Frontier for the Global Environment</a:t>
            </a:r>
            <a:endParaRPr lang="en-US" sz="3200" dirty="0">
              <a:latin typeface="+mn-lt"/>
            </a:endParaRPr>
          </a:p>
        </p:txBody>
      </p:sp>
    </p:spTree>
    <p:extLst>
      <p:ext uri="{BB962C8B-B14F-4D97-AF65-F5344CB8AC3E}">
        <p14:creationId xmlns:p14="http://schemas.microsoft.com/office/powerpoint/2010/main" val="717028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1231328116"/>
              </p:ext>
            </p:extLst>
          </p:nvPr>
        </p:nvGraphicFramePr>
        <p:xfrm>
          <a:off x="153824" y="1178631"/>
          <a:ext cx="8836351" cy="53449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457200" y="39103"/>
            <a:ext cx="8229600" cy="1143000"/>
          </a:xfrm>
        </p:spPr>
        <p:txBody>
          <a:bodyPr/>
          <a:lstStyle/>
          <a:p>
            <a:r>
              <a:rPr lang="en-US" b="1" dirty="0" smtClean="0">
                <a:latin typeface="Arial" pitchFamily="34" charset="0"/>
                <a:cs typeface="Arial" pitchFamily="34" charset="0"/>
              </a:rPr>
              <a:t>Program Development Plan</a:t>
            </a:r>
            <a:endParaRPr lang="en-US" b="1" dirty="0">
              <a:latin typeface="Arial" pitchFamily="34" charset="0"/>
              <a:cs typeface="Arial" pitchFamily="34" charset="0"/>
            </a:endParaRPr>
          </a:p>
        </p:txBody>
      </p:sp>
      <p:sp>
        <p:nvSpPr>
          <p:cNvPr id="4" name="TextBox 3"/>
          <p:cNvSpPr txBox="1"/>
          <p:nvPr/>
        </p:nvSpPr>
        <p:spPr>
          <a:xfrm>
            <a:off x="423080" y="5656575"/>
            <a:ext cx="1581395" cy="461665"/>
          </a:xfrm>
          <a:prstGeom prst="rect">
            <a:avLst/>
          </a:prstGeom>
          <a:noFill/>
        </p:spPr>
        <p:txBody>
          <a:bodyPr wrap="none" rtlCol="0">
            <a:spAutoFit/>
          </a:bodyPr>
          <a:lstStyle/>
          <a:p>
            <a:pPr fontAlgn="auto">
              <a:spcBef>
                <a:spcPts val="0"/>
              </a:spcBef>
              <a:spcAft>
                <a:spcPts val="0"/>
              </a:spcAft>
            </a:pPr>
            <a:r>
              <a:rPr lang="en-US" sz="2400" b="1" dirty="0" smtClean="0">
                <a:solidFill>
                  <a:srgbClr val="FF0000"/>
                </a:solidFill>
                <a:latin typeface="Calibri"/>
              </a:rPr>
              <a:t>Completed</a:t>
            </a:r>
            <a:endParaRPr lang="en-US" sz="2400" b="1" dirty="0">
              <a:solidFill>
                <a:srgbClr val="FF0000"/>
              </a:solidFill>
              <a:latin typeface="Calibri"/>
            </a:endParaRPr>
          </a:p>
        </p:txBody>
      </p:sp>
      <p:sp>
        <p:nvSpPr>
          <p:cNvPr id="5" name="TextBox 4"/>
          <p:cNvSpPr txBox="1"/>
          <p:nvPr/>
        </p:nvSpPr>
        <p:spPr>
          <a:xfrm>
            <a:off x="3728113" y="6039807"/>
            <a:ext cx="1581395" cy="461665"/>
          </a:xfrm>
          <a:prstGeom prst="rect">
            <a:avLst/>
          </a:prstGeom>
          <a:noFill/>
        </p:spPr>
        <p:txBody>
          <a:bodyPr wrap="none" rtlCol="0">
            <a:spAutoFit/>
          </a:bodyPr>
          <a:lstStyle/>
          <a:p>
            <a:pPr fontAlgn="auto">
              <a:spcBef>
                <a:spcPts val="0"/>
              </a:spcBef>
              <a:spcAft>
                <a:spcPts val="0"/>
              </a:spcAft>
            </a:pPr>
            <a:r>
              <a:rPr lang="en-US" sz="2400" b="1" dirty="0" smtClean="0">
                <a:solidFill>
                  <a:srgbClr val="FF0000"/>
                </a:solidFill>
                <a:latin typeface="Calibri"/>
              </a:rPr>
              <a:t>Completed</a:t>
            </a:r>
            <a:endParaRPr lang="en-US" sz="2400" b="1" dirty="0">
              <a:solidFill>
                <a:srgbClr val="FF0000"/>
              </a:solidFill>
              <a:latin typeface="Calibri"/>
            </a:endParaRPr>
          </a:p>
        </p:txBody>
      </p:sp>
    </p:spTree>
    <p:extLst>
      <p:ext uri="{BB962C8B-B14F-4D97-AF65-F5344CB8AC3E}">
        <p14:creationId xmlns:p14="http://schemas.microsoft.com/office/powerpoint/2010/main" val="19959930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3"/>
          <p:cNvSpPr>
            <a:spLocks noGrp="1"/>
          </p:cNvSpPr>
          <p:nvPr>
            <p:ph type="title"/>
          </p:nvPr>
        </p:nvSpPr>
        <p:spPr>
          <a:xfrm>
            <a:off x="457200" y="304800"/>
            <a:ext cx="8229600" cy="1143000"/>
          </a:xfrm>
        </p:spPr>
        <p:txBody>
          <a:bodyPr/>
          <a:lstStyle/>
          <a:p>
            <a:r>
              <a:rPr lang="en-US" dirty="0" smtClean="0">
                <a:solidFill>
                  <a:srgbClr val="006600"/>
                </a:solidFill>
                <a:latin typeface="Arial" charset="0"/>
                <a:ea typeface="ＭＳ Ｐゴシック" pitchFamily="34" charset="-128"/>
                <a:cs typeface="Arial" charset="0"/>
              </a:rPr>
              <a:t>IAP 3:  Sustainable Cities </a:t>
            </a:r>
            <a:r>
              <a:rPr lang="en-US" sz="3200" dirty="0" smtClean="0">
                <a:solidFill>
                  <a:srgbClr val="006600"/>
                </a:solidFill>
                <a:latin typeface="Arial" charset="0"/>
                <a:ea typeface="ＭＳ Ｐゴシック" pitchFamily="34" charset="-128"/>
                <a:cs typeface="Arial" charset="0"/>
              </a:rPr>
              <a:t/>
            </a:r>
            <a:br>
              <a:rPr lang="en-US" sz="3200" dirty="0" smtClean="0">
                <a:solidFill>
                  <a:srgbClr val="006600"/>
                </a:solidFill>
                <a:latin typeface="Arial" charset="0"/>
                <a:ea typeface="ＭＳ Ｐゴシック" pitchFamily="34" charset="-128"/>
                <a:cs typeface="Arial" charset="0"/>
              </a:rPr>
            </a:br>
            <a:endParaRPr lang="en-US" sz="3200" dirty="0" smtClean="0">
              <a:solidFill>
                <a:srgbClr val="006600"/>
              </a:solidFill>
              <a:latin typeface="Arial" charset="0"/>
              <a:ea typeface="ＭＳ Ｐゴシック" pitchFamily="34" charset="-128"/>
              <a:cs typeface="Arial" charset="0"/>
            </a:endParaRPr>
          </a:p>
        </p:txBody>
      </p:sp>
      <p:sp>
        <p:nvSpPr>
          <p:cNvPr id="7171" name="Rectangle 3"/>
          <p:cNvSpPr>
            <a:spLocks noGrp="1" noChangeArrowheads="1"/>
          </p:cNvSpPr>
          <p:nvPr>
            <p:ph idx="1"/>
          </p:nvPr>
        </p:nvSpPr>
        <p:spPr>
          <a:xfrm>
            <a:off x="317500" y="1600201"/>
            <a:ext cx="5615706" cy="4419599"/>
          </a:xfrm>
        </p:spPr>
        <p:txBody>
          <a:bodyPr/>
          <a:lstStyle/>
          <a:p>
            <a:pPr>
              <a:spcBef>
                <a:spcPts val="0"/>
              </a:spcBef>
              <a:spcAft>
                <a:spcPts val="1200"/>
              </a:spcAft>
              <a:buFont typeface="Wingdings" panose="05000000000000000000" pitchFamily="2" charset="2"/>
              <a:buChar char="ü"/>
              <a:defRPr/>
            </a:pPr>
            <a:r>
              <a:rPr lang="en-US" sz="2200" dirty="0" smtClean="0">
                <a:latin typeface="Arial" panose="020B0604020202020204" pitchFamily="34" charset="0"/>
                <a:cs typeface="Arial" panose="020B0604020202020204" pitchFamily="34" charset="0"/>
              </a:rPr>
              <a:t>Urgency to </a:t>
            </a:r>
            <a:r>
              <a:rPr lang="en-US" sz="2200" b="1" dirty="0" smtClean="0">
                <a:solidFill>
                  <a:srgbClr val="000099"/>
                </a:solidFill>
                <a:latin typeface="Arial" panose="020B0604020202020204" pitchFamily="34" charset="0"/>
                <a:cs typeface="Arial" panose="020B0604020202020204" pitchFamily="34" charset="0"/>
              </a:rPr>
              <a:t>integrate global environmental considerations and resilience</a:t>
            </a:r>
            <a:r>
              <a:rPr lang="en-US" sz="2200" dirty="0" smtClean="0">
                <a:latin typeface="Arial" panose="020B0604020202020204" pitchFamily="34" charset="0"/>
                <a:cs typeface="Arial" panose="020B0604020202020204" pitchFamily="34" charset="0"/>
              </a:rPr>
              <a:t> into city management through planning, design, and action</a:t>
            </a:r>
          </a:p>
          <a:p>
            <a:pPr>
              <a:spcBef>
                <a:spcPts val="0"/>
              </a:spcBef>
              <a:spcAft>
                <a:spcPts val="1200"/>
              </a:spcAft>
              <a:buFont typeface="Wingdings" panose="05000000000000000000" pitchFamily="2" charset="2"/>
              <a:buChar char="ü"/>
              <a:defRPr/>
            </a:pPr>
            <a:r>
              <a:rPr lang="en-US" sz="2200" dirty="0" smtClean="0">
                <a:latin typeface="Arial" charset="0"/>
                <a:ea typeface="ＭＳ Ｐゴシック" pitchFamily="34" charset="-128"/>
                <a:cs typeface="Arial" charset="0"/>
              </a:rPr>
              <a:t>Enhancing </a:t>
            </a:r>
            <a:r>
              <a:rPr lang="en-US" sz="2200" b="1" dirty="0" smtClean="0">
                <a:solidFill>
                  <a:srgbClr val="000099"/>
                </a:solidFill>
                <a:latin typeface="Arial" charset="0"/>
                <a:ea typeface="ＭＳ Ｐゴシック" pitchFamily="34" charset="-128"/>
                <a:cs typeface="Arial" charset="0"/>
              </a:rPr>
              <a:t>partnership</a:t>
            </a:r>
            <a:r>
              <a:rPr lang="en-US" sz="2200" dirty="0" smtClean="0">
                <a:latin typeface="Arial" charset="0"/>
                <a:ea typeface="ＭＳ Ｐゴシック" pitchFamily="34" charset="-128"/>
                <a:cs typeface="Arial" charset="0"/>
              </a:rPr>
              <a:t> towards impact</a:t>
            </a:r>
          </a:p>
          <a:p>
            <a:pPr>
              <a:spcBef>
                <a:spcPts val="0"/>
              </a:spcBef>
              <a:spcAft>
                <a:spcPts val="1200"/>
              </a:spcAft>
              <a:buFont typeface="Wingdings" panose="05000000000000000000" pitchFamily="2" charset="2"/>
              <a:buChar char="ü"/>
              <a:defRPr/>
            </a:pPr>
            <a:r>
              <a:rPr lang="en-US" sz="2200" b="1" dirty="0" smtClean="0">
                <a:solidFill>
                  <a:srgbClr val="000099"/>
                </a:solidFill>
                <a:latin typeface="Arial" charset="0"/>
                <a:ea typeface="ＭＳ Ｐゴシック" pitchFamily="34" charset="-128"/>
                <a:cs typeface="Arial" charset="0"/>
              </a:rPr>
              <a:t>Supporting goals </a:t>
            </a:r>
            <a:r>
              <a:rPr lang="en-US" sz="2200" dirty="0" smtClean="0">
                <a:latin typeface="Arial" charset="0"/>
                <a:ea typeface="ＭＳ Ｐゴシック" pitchFamily="34" charset="-128"/>
                <a:cs typeface="Arial" charset="0"/>
              </a:rPr>
              <a:t>of Multilateral Environmental Conventions</a:t>
            </a:r>
          </a:p>
          <a:p>
            <a:pPr>
              <a:spcBef>
                <a:spcPts val="0"/>
              </a:spcBef>
              <a:spcAft>
                <a:spcPts val="1200"/>
              </a:spcAft>
              <a:buFont typeface="Wingdings" panose="05000000000000000000" pitchFamily="2" charset="2"/>
              <a:buChar char="ü"/>
              <a:defRPr/>
            </a:pPr>
            <a:r>
              <a:rPr lang="en-US" sz="2200" dirty="0" smtClean="0">
                <a:latin typeface="Arial" panose="020B0604020202020204" pitchFamily="34" charset="0"/>
                <a:cs typeface="Arial" panose="020B0604020202020204" pitchFamily="34" charset="0"/>
              </a:rPr>
              <a:t>Going beyond traditional, single GEF focal area project</a:t>
            </a:r>
          </a:p>
        </p:txBody>
      </p:sp>
      <p:pic>
        <p:nvPicPr>
          <p:cNvPr id="9" name="Picture 2" descr="File:Male maldives.jpg">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16565"/>
          <a:stretch/>
        </p:blipFill>
        <p:spPr bwMode="auto">
          <a:xfrm>
            <a:off x="5879218" y="3504217"/>
            <a:ext cx="3064122" cy="2671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572" t="5020" r="19127" b="19750"/>
          <a:stretch/>
        </p:blipFill>
        <p:spPr bwMode="auto">
          <a:xfrm>
            <a:off x="5879218" y="1219200"/>
            <a:ext cx="3064122"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864092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3"/>
          <p:cNvSpPr>
            <a:spLocks noGrp="1"/>
          </p:cNvSpPr>
          <p:nvPr>
            <p:ph type="title"/>
          </p:nvPr>
        </p:nvSpPr>
        <p:spPr>
          <a:xfrm>
            <a:off x="457200" y="0"/>
            <a:ext cx="8229600" cy="990600"/>
          </a:xfrm>
        </p:spPr>
        <p:txBody>
          <a:bodyPr/>
          <a:lstStyle/>
          <a:p>
            <a:r>
              <a:rPr lang="en-US" sz="3200" dirty="0" smtClean="0">
                <a:solidFill>
                  <a:srgbClr val="006600"/>
                </a:solidFill>
                <a:latin typeface="Arial" charset="0"/>
                <a:ea typeface="ＭＳ Ｐゴシック" pitchFamily="34" charset="-128"/>
                <a:cs typeface="Arial" charset="0"/>
              </a:rPr>
              <a:t>Proposed Program Structure</a:t>
            </a:r>
          </a:p>
        </p:txBody>
      </p:sp>
      <p:graphicFrame>
        <p:nvGraphicFramePr>
          <p:cNvPr id="2" name="Diagram 1"/>
          <p:cNvGraphicFramePr/>
          <p:nvPr>
            <p:extLst/>
          </p:nvPr>
        </p:nvGraphicFramePr>
        <p:xfrm>
          <a:off x="1143000" y="684276"/>
          <a:ext cx="7391400" cy="47091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oup 4"/>
          <p:cNvGrpSpPr/>
          <p:nvPr/>
        </p:nvGrpSpPr>
        <p:grpSpPr>
          <a:xfrm>
            <a:off x="-76200" y="3124200"/>
            <a:ext cx="7810502" cy="2344514"/>
            <a:chOff x="-76202" y="3448735"/>
            <a:chExt cx="7810502" cy="2344514"/>
          </a:xfrm>
        </p:grpSpPr>
        <p:sp>
          <p:nvSpPr>
            <p:cNvPr id="4" name="TextBox 3"/>
            <p:cNvSpPr txBox="1"/>
            <p:nvPr/>
          </p:nvSpPr>
          <p:spPr>
            <a:xfrm>
              <a:off x="-76201" y="3452428"/>
              <a:ext cx="1066799" cy="646331"/>
            </a:xfrm>
            <a:prstGeom prst="rect">
              <a:avLst/>
            </a:prstGeom>
            <a:noFill/>
          </p:spPr>
          <p:txBody>
            <a:bodyPr wrap="square" rtlCol="0">
              <a:spAutoFit/>
            </a:bodyPr>
            <a:lstStyle/>
            <a:p>
              <a:pPr algn="ctr"/>
              <a:r>
                <a:rPr lang="en-US" b="1" dirty="0" smtClean="0">
                  <a:latin typeface="Arial" panose="020B0604020202020204" pitchFamily="34" charset="0"/>
                  <a:cs typeface="Arial" panose="020B0604020202020204" pitchFamily="34" charset="0"/>
                </a:rPr>
                <a:t>$10 million</a:t>
              </a:r>
              <a:endParaRPr lang="en-US" b="1" dirty="0">
                <a:latin typeface="Arial" panose="020B0604020202020204" pitchFamily="34" charset="0"/>
                <a:cs typeface="Arial" panose="020B0604020202020204" pitchFamily="34" charset="0"/>
              </a:endParaRPr>
            </a:p>
          </p:txBody>
        </p:sp>
        <p:sp>
          <p:nvSpPr>
            <p:cNvPr id="9" name="TextBox 8"/>
            <p:cNvSpPr txBox="1"/>
            <p:nvPr/>
          </p:nvSpPr>
          <p:spPr>
            <a:xfrm>
              <a:off x="-76202" y="4397309"/>
              <a:ext cx="1066799" cy="646331"/>
            </a:xfrm>
            <a:prstGeom prst="rect">
              <a:avLst/>
            </a:prstGeom>
            <a:noFill/>
          </p:spPr>
          <p:txBody>
            <a:bodyPr wrap="square" rtlCol="0">
              <a:spAutoFit/>
            </a:bodyPr>
            <a:lstStyle/>
            <a:p>
              <a:pPr algn="ctr"/>
              <a:r>
                <a:rPr lang="en-US" b="1" dirty="0" smtClean="0">
                  <a:latin typeface="Arial" panose="020B0604020202020204" pitchFamily="34" charset="0"/>
                  <a:cs typeface="Arial" panose="020B0604020202020204" pitchFamily="34" charset="0"/>
                </a:rPr>
                <a:t>$45 million</a:t>
              </a:r>
              <a:endParaRPr lang="en-US" b="1" dirty="0">
                <a:latin typeface="Arial" panose="020B0604020202020204" pitchFamily="34" charset="0"/>
                <a:cs typeface="Arial" panose="020B0604020202020204" pitchFamily="34" charset="0"/>
              </a:endParaRPr>
            </a:p>
          </p:txBody>
        </p:sp>
        <p:sp>
          <p:nvSpPr>
            <p:cNvPr id="8" name="Left Brace 7"/>
            <p:cNvSpPr/>
            <p:nvPr/>
          </p:nvSpPr>
          <p:spPr>
            <a:xfrm>
              <a:off x="804668" y="4397309"/>
              <a:ext cx="228600" cy="612648"/>
            </a:xfrm>
            <a:prstGeom prst="leftBrace">
              <a:avLst>
                <a:gd name="adj1" fmla="val 8333"/>
                <a:gd name="adj2" fmla="val 51316"/>
              </a:avLst>
            </a:prstGeom>
            <a:ln w="1270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2" name="Left Brace 11"/>
            <p:cNvSpPr/>
            <p:nvPr/>
          </p:nvSpPr>
          <p:spPr>
            <a:xfrm>
              <a:off x="804668" y="3448735"/>
              <a:ext cx="228600" cy="609600"/>
            </a:xfrm>
            <a:prstGeom prst="leftBrace">
              <a:avLst>
                <a:gd name="adj1" fmla="val 8333"/>
                <a:gd name="adj2" fmla="val 51316"/>
              </a:avLst>
            </a:prstGeom>
            <a:ln w="1270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0" name="TextBox 9"/>
            <p:cNvSpPr txBox="1"/>
            <p:nvPr/>
          </p:nvSpPr>
          <p:spPr>
            <a:xfrm>
              <a:off x="1790700" y="5423917"/>
              <a:ext cx="5943600" cy="369332"/>
            </a:xfrm>
            <a:prstGeom prst="rect">
              <a:avLst/>
            </a:prstGeom>
            <a:noFill/>
          </p:spPr>
          <p:txBody>
            <a:bodyPr wrap="square" rtlCol="0">
              <a:spAutoFit/>
            </a:bodyPr>
            <a:lstStyle/>
            <a:p>
              <a:pPr algn="ctr"/>
              <a:r>
                <a:rPr lang="en-US" b="1" dirty="0">
                  <a:latin typeface="Arial" panose="020B0604020202020204" pitchFamily="34" charset="0"/>
                  <a:cs typeface="Arial" panose="020B0604020202020204" pitchFamily="34" charset="0"/>
                </a:rPr>
                <a:t>a</a:t>
              </a:r>
              <a:r>
                <a:rPr lang="en-US" b="1" dirty="0" smtClean="0">
                  <a:latin typeface="Arial" panose="020B0604020202020204" pitchFamily="34" charset="0"/>
                  <a:cs typeface="Arial" panose="020B0604020202020204" pitchFamily="34" charset="0"/>
                </a:rPr>
                <a:t>t least $45 </a:t>
              </a:r>
              <a:r>
                <a:rPr lang="en-US" b="1" dirty="0">
                  <a:latin typeface="Arial" panose="020B0604020202020204" pitchFamily="34" charset="0"/>
                  <a:cs typeface="Arial" panose="020B0604020202020204" pitchFamily="34" charset="0"/>
                </a:rPr>
                <a:t>m</a:t>
              </a:r>
              <a:r>
                <a:rPr lang="en-US" b="1" dirty="0" smtClean="0">
                  <a:latin typeface="Arial" panose="020B0604020202020204" pitchFamily="34" charset="0"/>
                  <a:cs typeface="Arial" panose="020B0604020202020204" pitchFamily="34" charset="0"/>
                </a:rPr>
                <a:t>illion matching STAR Allocation</a:t>
              </a:r>
              <a:endParaRPr lang="en-US" b="1" dirty="0">
                <a:latin typeface="Arial" panose="020B0604020202020204" pitchFamily="34" charset="0"/>
                <a:cs typeface="Arial" panose="020B0604020202020204" pitchFamily="34" charset="0"/>
              </a:endParaRPr>
            </a:p>
          </p:txBody>
        </p:sp>
        <p:sp>
          <p:nvSpPr>
            <p:cNvPr id="3" name="Right Brace 2"/>
            <p:cNvSpPr/>
            <p:nvPr/>
          </p:nvSpPr>
          <p:spPr>
            <a:xfrm rot="5400000">
              <a:off x="4656582" y="2582418"/>
              <a:ext cx="211836" cy="5410200"/>
            </a:xfrm>
            <a:prstGeom prst="rightBrace">
              <a:avLst/>
            </a:prstGeom>
            <a:ln w="1270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220121087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315200" cy="1143000"/>
          </a:xfrm>
        </p:spPr>
        <p:txBody>
          <a:bodyPr/>
          <a:lstStyle/>
          <a:p>
            <a:r>
              <a:rPr lang="en-US" sz="3200" dirty="0" smtClean="0">
                <a:solidFill>
                  <a:srgbClr val="006600"/>
                </a:solidFill>
                <a:latin typeface="Arial" panose="020B0604020202020204" pitchFamily="34" charset="0"/>
                <a:cs typeface="Arial" panose="020B0604020202020204" pitchFamily="34" charset="0"/>
              </a:rPr>
              <a:t>Proposed Global Coordination &amp; Knowledge Sharing Platform</a:t>
            </a:r>
            <a:endParaRPr lang="en-US" sz="3200" dirty="0">
              <a:solidFill>
                <a:srgbClr val="0066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3477274"/>
            <a:ext cx="8229600" cy="990600"/>
          </a:xfrm>
        </p:spPr>
        <p:txBody>
          <a:bodyPr/>
          <a:lstStyle/>
          <a:p>
            <a:pPr>
              <a:buFont typeface="Wingdings" panose="05000000000000000000" pitchFamily="2" charset="2"/>
              <a:buChar char="ü"/>
            </a:pPr>
            <a:r>
              <a:rPr lang="en-US" sz="2400" dirty="0" smtClean="0"/>
              <a:t>World Bank leading development of this global component</a:t>
            </a:r>
          </a:p>
          <a:p>
            <a:pPr>
              <a:buFont typeface="Wingdings" panose="05000000000000000000" pitchFamily="2" charset="2"/>
              <a:buChar char="ü"/>
            </a:pPr>
            <a:r>
              <a:rPr lang="en-US" sz="2400" dirty="0"/>
              <a:t>Intended to provide range of support </a:t>
            </a:r>
            <a:r>
              <a:rPr lang="en-US" sz="2400" dirty="0" smtClean="0"/>
              <a:t>services to pilot cities</a:t>
            </a:r>
            <a:endParaRPr lang="en-US" sz="2400" dirty="0"/>
          </a:p>
          <a:p>
            <a:pPr>
              <a:buFont typeface="Wingdings" panose="05000000000000000000" pitchFamily="2" charset="2"/>
              <a:buChar char="ü"/>
            </a:pPr>
            <a:r>
              <a:rPr lang="en-US" sz="2400" dirty="0" smtClean="0"/>
              <a:t>Working groups with partner agencies and relevant stakeholders further refining how global knowledge platform will work in practice  </a:t>
            </a:r>
          </a:p>
          <a:p>
            <a:pPr marL="0" indent="0">
              <a:buNone/>
            </a:pPr>
            <a:endParaRPr lang="en-US" sz="2400" dirty="0"/>
          </a:p>
        </p:txBody>
      </p:sp>
      <p:pic>
        <p:nvPicPr>
          <p:cNvPr id="4" name="Picture 3"/>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66344" y="1447800"/>
            <a:ext cx="8251314" cy="1721626"/>
          </a:xfrm>
          <a:prstGeom prst="rect">
            <a:avLst/>
          </a:prstGeom>
        </p:spPr>
      </p:pic>
    </p:spTree>
    <p:extLst>
      <p:ext uri="{BB962C8B-B14F-4D97-AF65-F5344CB8AC3E}">
        <p14:creationId xmlns:p14="http://schemas.microsoft.com/office/powerpoint/2010/main" val="31591282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sz="3200" dirty="0" smtClean="0">
                <a:solidFill>
                  <a:srgbClr val="006600"/>
                </a:solidFill>
                <a:latin typeface="Arial" charset="0"/>
                <a:ea typeface="ＭＳ Ｐゴシック" pitchFamily="34" charset="-128"/>
                <a:cs typeface="Arial" charset="0"/>
              </a:rPr>
              <a:t>Sustainable Cities IAP Development</a:t>
            </a:r>
            <a:endParaRPr lang="en-US" sz="3200" dirty="0">
              <a:solidFill>
                <a:srgbClr val="006600"/>
              </a:solidFill>
              <a:latin typeface="Arial" charset="0"/>
              <a:ea typeface="ＭＳ Ｐゴシック" pitchFamily="34" charset="-128"/>
              <a:cs typeface="Arial" charset="0"/>
            </a:endParaRPr>
          </a:p>
        </p:txBody>
      </p:sp>
      <p:sp>
        <p:nvSpPr>
          <p:cNvPr id="3" name="Content Placeholder 2"/>
          <p:cNvSpPr>
            <a:spLocks noGrp="1"/>
          </p:cNvSpPr>
          <p:nvPr>
            <p:ph idx="1"/>
          </p:nvPr>
        </p:nvSpPr>
        <p:spPr>
          <a:xfrm>
            <a:off x="533400" y="1066800"/>
            <a:ext cx="8229600" cy="4221163"/>
          </a:xfrm>
        </p:spPr>
        <p:txBody>
          <a:bodyPr/>
          <a:lstStyle/>
          <a:p>
            <a:pPr marL="0" indent="0">
              <a:buNone/>
            </a:pPr>
            <a:r>
              <a:rPr lang="en-US" sz="2000" dirty="0" smtClean="0">
                <a:solidFill>
                  <a:srgbClr val="0033CC"/>
                </a:solidFill>
                <a:latin typeface="Arial" panose="020B0604020202020204" pitchFamily="34" charset="0"/>
                <a:cs typeface="Arial" panose="020B0604020202020204" pitchFamily="34" charset="0"/>
              </a:rPr>
              <a:t>Conceptual development:</a:t>
            </a:r>
            <a:endParaRPr lang="en-US" sz="2000" dirty="0" smtClean="0">
              <a:latin typeface="Arial" panose="020B0604020202020204" pitchFamily="34" charset="0"/>
              <a:cs typeface="Arial" panose="020B0604020202020204" pitchFamily="34" charset="0"/>
            </a:endParaRPr>
          </a:p>
          <a:p>
            <a:pPr>
              <a:buFont typeface="Wingdings" panose="05000000000000000000" pitchFamily="2" charset="2"/>
              <a:buChar char="ü"/>
            </a:pPr>
            <a:r>
              <a:rPr lang="en-US" sz="1800" dirty="0" smtClean="0">
                <a:latin typeface="Arial" panose="020B0604020202020204" pitchFamily="34" charset="0"/>
                <a:cs typeface="Arial" panose="020B0604020202020204" pitchFamily="34" charset="0"/>
              </a:rPr>
              <a:t>1</a:t>
            </a:r>
            <a:r>
              <a:rPr lang="en-US" sz="1800" baseline="30000" dirty="0" smtClean="0">
                <a:latin typeface="Arial" panose="020B0604020202020204" pitchFamily="34" charset="0"/>
                <a:cs typeface="Arial" panose="020B0604020202020204" pitchFamily="34" charset="0"/>
              </a:rPr>
              <a:t>st</a:t>
            </a:r>
            <a:r>
              <a:rPr lang="en-US" sz="1800" dirty="0" smtClean="0">
                <a:latin typeface="Arial" panose="020B0604020202020204" pitchFamily="34" charset="0"/>
                <a:cs typeface="Arial" panose="020B0604020202020204" pitchFamily="34" charset="0"/>
              </a:rPr>
              <a:t> consultative meeting (August 2014)</a:t>
            </a:r>
          </a:p>
          <a:p>
            <a:pPr>
              <a:buFont typeface="Wingdings" panose="05000000000000000000" pitchFamily="2" charset="2"/>
              <a:buChar char="ü"/>
            </a:pPr>
            <a:r>
              <a:rPr lang="en-US" sz="1800" dirty="0" smtClean="0">
                <a:latin typeface="Arial" panose="020B0604020202020204" pitchFamily="34" charset="0"/>
                <a:cs typeface="Arial" panose="020B0604020202020204" pitchFamily="34" charset="0"/>
              </a:rPr>
              <a:t>Global coordination and knowledge sharing mechanism development</a:t>
            </a:r>
          </a:p>
          <a:p>
            <a:pPr>
              <a:buFont typeface="Wingdings" panose="05000000000000000000" pitchFamily="2" charset="2"/>
              <a:buChar char="ü"/>
            </a:pPr>
            <a:r>
              <a:rPr lang="en-US" sz="1800" dirty="0" smtClean="0">
                <a:latin typeface="Arial" panose="020B0604020202020204" pitchFamily="34" charset="0"/>
                <a:cs typeface="Arial" panose="020B0604020202020204" pitchFamily="34" charset="0"/>
              </a:rPr>
              <a:t>Discussion with interested countries on pilot projects and potential partners</a:t>
            </a:r>
          </a:p>
          <a:p>
            <a:pPr>
              <a:buFont typeface="Wingdings" panose="05000000000000000000" pitchFamily="2" charset="2"/>
              <a:buChar char="ü"/>
            </a:pPr>
            <a:r>
              <a:rPr lang="en-US" sz="1800" dirty="0" smtClean="0">
                <a:latin typeface="Arial" panose="020B0604020202020204" pitchFamily="34" charset="0"/>
                <a:cs typeface="Arial" panose="020B0604020202020204" pitchFamily="34" charset="0"/>
              </a:rPr>
              <a:t>Submission of expressions of interest from several countries</a:t>
            </a:r>
          </a:p>
          <a:p>
            <a:pPr>
              <a:buFont typeface="Wingdings" panose="05000000000000000000" pitchFamily="2" charset="2"/>
              <a:buChar char="ü"/>
            </a:pPr>
            <a:r>
              <a:rPr lang="en-US" sz="1800" dirty="0" smtClean="0">
                <a:latin typeface="Arial" panose="020B0604020202020204" pitchFamily="34" charset="0"/>
                <a:cs typeface="Arial" panose="020B0604020202020204" pitchFamily="34" charset="0"/>
              </a:rPr>
              <a:t>2</a:t>
            </a:r>
            <a:r>
              <a:rPr lang="en-US" sz="1800" baseline="30000" dirty="0" smtClean="0">
                <a:latin typeface="Arial" panose="020B0604020202020204" pitchFamily="34" charset="0"/>
                <a:cs typeface="Arial" panose="020B0604020202020204" pitchFamily="34" charset="0"/>
              </a:rPr>
              <a:t>nd</a:t>
            </a:r>
            <a:r>
              <a:rPr lang="en-US" sz="1800" dirty="0" smtClean="0">
                <a:latin typeface="Arial" panose="020B0604020202020204" pitchFamily="34" charset="0"/>
                <a:cs typeface="Arial" panose="020B0604020202020204" pitchFamily="34" charset="0"/>
              </a:rPr>
              <a:t> consultative </a:t>
            </a:r>
            <a:r>
              <a:rPr lang="en-US" sz="1800">
                <a:latin typeface="Arial" panose="020B0604020202020204" pitchFamily="34" charset="0"/>
                <a:cs typeface="Arial" panose="020B0604020202020204" pitchFamily="34" charset="0"/>
              </a:rPr>
              <a:t>meeting </a:t>
            </a:r>
            <a:r>
              <a:rPr lang="en-US" sz="1800" smtClean="0">
                <a:latin typeface="Arial" panose="020B0604020202020204" pitchFamily="34" charset="0"/>
                <a:cs typeface="Arial" panose="020B0604020202020204" pitchFamily="34" charset="0"/>
              </a:rPr>
              <a:t>(February 2015)</a:t>
            </a:r>
            <a:endParaRPr lang="en-US" sz="1800" dirty="0" smtClean="0">
              <a:latin typeface="Arial" panose="020B0604020202020204" pitchFamily="34" charset="0"/>
              <a:cs typeface="Arial" panose="020B0604020202020204" pitchFamily="34" charset="0"/>
            </a:endParaRPr>
          </a:p>
          <a:p>
            <a:pPr>
              <a:buFont typeface="Wingdings" panose="05000000000000000000" pitchFamily="2" charset="2"/>
              <a:buChar char="ü"/>
            </a:pPr>
            <a:r>
              <a:rPr lang="en-US" sz="1800" dirty="0" smtClean="0">
                <a:latin typeface="Arial" panose="020B0604020202020204" pitchFamily="34" charset="0"/>
                <a:cs typeface="Arial" panose="020B0604020202020204" pitchFamily="34" charset="0"/>
              </a:rPr>
              <a:t>Country </a:t>
            </a:r>
            <a:r>
              <a:rPr lang="en-US" sz="1800" dirty="0">
                <a:latin typeface="Arial" panose="020B0604020202020204" pitchFamily="34" charset="0"/>
                <a:cs typeface="Arial" panose="020B0604020202020204" pitchFamily="34" charset="0"/>
              </a:rPr>
              <a:t>component development and consultation</a:t>
            </a:r>
          </a:p>
          <a:p>
            <a:pPr>
              <a:buFont typeface="Wingdings" panose="05000000000000000000" pitchFamily="2" charset="2"/>
              <a:buChar char="ü"/>
            </a:pPr>
            <a:r>
              <a:rPr lang="en-US" sz="1800" dirty="0" smtClean="0">
                <a:latin typeface="Arial" panose="020B0604020202020204" pitchFamily="34" charset="0"/>
                <a:cs typeface="Arial" panose="020B0604020202020204" pitchFamily="34" charset="0"/>
              </a:rPr>
              <a:t>Aiming for GEF Council approval in June 2015</a:t>
            </a:r>
          </a:p>
          <a:p>
            <a:pPr marL="0" indent="0">
              <a:buNone/>
            </a:pPr>
            <a:endParaRPr lang="en-US" sz="2000" dirty="0" smtClean="0">
              <a:latin typeface="Arial" panose="020B0604020202020204" pitchFamily="34" charset="0"/>
              <a:cs typeface="Arial" panose="020B0604020202020204" pitchFamily="34" charset="0"/>
            </a:endParaRPr>
          </a:p>
          <a:p>
            <a:pPr marL="0" indent="0">
              <a:buNone/>
            </a:pPr>
            <a:r>
              <a:rPr lang="en-US" sz="2000" dirty="0" smtClean="0">
                <a:solidFill>
                  <a:srgbClr val="0033CC"/>
                </a:solidFill>
                <a:latin typeface="Arial" panose="020B0604020202020204" pitchFamily="34" charset="0"/>
                <a:cs typeface="Arial" panose="020B0604020202020204" pitchFamily="34" charset="0"/>
              </a:rPr>
              <a:t>Outreach and reporting:</a:t>
            </a:r>
          </a:p>
          <a:p>
            <a:pPr>
              <a:buFont typeface="Wingdings" panose="05000000000000000000" pitchFamily="2" charset="2"/>
              <a:buChar char="ü"/>
            </a:pPr>
            <a:r>
              <a:rPr lang="en-US" sz="1800" dirty="0" smtClean="0">
                <a:latin typeface="Arial" panose="020B0604020202020204" pitchFamily="34" charset="0"/>
                <a:cs typeface="Arial" panose="020B0604020202020204" pitchFamily="34" charset="0"/>
              </a:rPr>
              <a:t>Announcement at UN Secretary General’s Climate Summit</a:t>
            </a:r>
          </a:p>
          <a:p>
            <a:pPr>
              <a:buFont typeface="Wingdings" panose="05000000000000000000" pitchFamily="2" charset="2"/>
              <a:buChar char="ü"/>
            </a:pPr>
            <a:r>
              <a:rPr lang="en-US" sz="1800" dirty="0" smtClean="0">
                <a:latin typeface="Arial" panose="020B0604020202020204" pitchFamily="34" charset="0"/>
                <a:cs typeface="Arial" panose="020B0604020202020204" pitchFamily="34" charset="0"/>
              </a:rPr>
              <a:t>Progress report to GEF Council in November 2014 and update</a:t>
            </a:r>
          </a:p>
          <a:p>
            <a:pPr>
              <a:buFont typeface="Wingdings" panose="05000000000000000000" pitchFamily="2" charset="2"/>
              <a:buChar char="ü"/>
            </a:pPr>
            <a:r>
              <a:rPr lang="en-US" sz="1800" dirty="0" smtClean="0">
                <a:latin typeface="Arial" panose="020B0604020202020204" pitchFamily="34" charset="0"/>
                <a:cs typeface="Arial" panose="020B0604020202020204" pitchFamily="34" charset="0"/>
              </a:rPr>
              <a:t>Sustainable Cities GEF side event at COP 20</a:t>
            </a:r>
          </a:p>
          <a:p>
            <a:pPr marL="0" indent="0">
              <a:buNone/>
            </a:pPr>
            <a:endParaRPr lang="en-US" sz="2000" dirty="0" smtClean="0">
              <a:latin typeface="Arial" panose="020B0604020202020204" pitchFamily="34" charset="0"/>
              <a:cs typeface="Arial" panose="020B0604020202020204" pitchFamily="34" charset="0"/>
            </a:endParaRPr>
          </a:p>
          <a:p>
            <a:pPr marL="0" indent="0">
              <a:buNone/>
            </a:pP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097819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1528265506"/>
              </p:ext>
            </p:extLst>
          </p:nvPr>
        </p:nvGraphicFramePr>
        <p:xfrm>
          <a:off x="2819400" y="990600"/>
          <a:ext cx="3498850" cy="4525962"/>
        </p:xfrm>
        <a:graphic>
          <a:graphicData uri="http://schemas.openxmlformats.org/presentationml/2006/ole">
            <mc:AlternateContent xmlns:mc="http://schemas.openxmlformats.org/markup-compatibility/2006">
              <mc:Choice xmlns:v="urn:schemas-microsoft-com:vml" Requires="v">
                <p:oleObj spid="_x0000_s1070" r:id="rId3" imgW="7785100" imgH="10071100" progId="">
                  <p:embed/>
                </p:oleObj>
              </mc:Choice>
              <mc:Fallback>
                <p:oleObj r:id="rId3" imgW="7785100" imgH="10071100" progId="">
                  <p:embed/>
                  <p:pic>
                    <p:nvPicPr>
                      <p:cNvPr id="0" name="Picture 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990600"/>
                        <a:ext cx="349885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654400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2613" y="0"/>
            <a:ext cx="4751387"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12" descr="http://www.hgesch-gallery.com/megacities/Megacities-01.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l="58878"/>
          <a:stretch>
            <a:fillRect/>
          </a:stretch>
        </p:blipFill>
        <p:spPr bwMode="auto">
          <a:xfrm>
            <a:off x="-22225" y="0"/>
            <a:ext cx="4746625" cy="430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2" descr="http://www.permaculturenews.org/images/amazon_soy_farming_harvesters.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t="-16556"/>
          <a:stretch>
            <a:fillRect/>
          </a:stretch>
        </p:blipFill>
        <p:spPr bwMode="auto">
          <a:xfrm>
            <a:off x="0" y="3884613"/>
            <a:ext cx="5181600" cy="307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2" descr="http://3.bp.blogspot.com/-vZgSmBm8qx0/UI6or1uh1LI/AAAAAAAAZwE/SKaB2hQ3jNU/s1600/800px-Fishing_in_the_haor_with_Seine_net.jpg">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l="8154" t="16783"/>
          <a:stretch>
            <a:fillRect/>
          </a:stretch>
        </p:blipFill>
        <p:spPr bwMode="auto">
          <a:xfrm>
            <a:off x="4040188" y="3429000"/>
            <a:ext cx="5160962"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TextBox 48"/>
          <p:cNvSpPr txBox="1">
            <a:spLocks noChangeArrowheads="1"/>
          </p:cNvSpPr>
          <p:nvPr/>
        </p:nvSpPr>
        <p:spPr bwMode="auto">
          <a:xfrm>
            <a:off x="914400" y="2362200"/>
            <a:ext cx="7086600" cy="1169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spcBef>
                <a:spcPts val="600"/>
              </a:spcBef>
              <a:buFont typeface="+mj-lt"/>
              <a:buAutoNum type="arabicPeriod"/>
            </a:pPr>
            <a:r>
              <a:rPr lang="en-US" sz="2000" dirty="0">
                <a:solidFill>
                  <a:srgbClr val="000099"/>
                </a:solidFill>
              </a:rPr>
              <a:t>Taking Deforestation out of Commodities Supply Chain</a:t>
            </a:r>
          </a:p>
          <a:p>
            <a:pPr>
              <a:spcBef>
                <a:spcPts val="600"/>
              </a:spcBef>
              <a:buFont typeface="+mj-lt"/>
              <a:buAutoNum type="arabicPeriod"/>
            </a:pPr>
            <a:r>
              <a:rPr lang="en-US" sz="2000" dirty="0">
                <a:solidFill>
                  <a:srgbClr val="000099"/>
                </a:solidFill>
              </a:rPr>
              <a:t>Food Security in Sub-Saharan Africa</a:t>
            </a:r>
          </a:p>
          <a:p>
            <a:pPr>
              <a:spcBef>
                <a:spcPts val="600"/>
              </a:spcBef>
              <a:buFont typeface="+mj-lt"/>
              <a:buAutoNum type="arabicPeriod"/>
            </a:pPr>
            <a:r>
              <a:rPr lang="en-US" sz="2000" dirty="0">
                <a:solidFill>
                  <a:srgbClr val="000099"/>
                </a:solidFill>
              </a:rPr>
              <a:t>Sustainable Cities</a:t>
            </a:r>
          </a:p>
        </p:txBody>
      </p:sp>
      <p:sp>
        <p:nvSpPr>
          <p:cNvPr id="9223" name="Rectangle 2"/>
          <p:cNvSpPr>
            <a:spLocks noGrp="1" noChangeArrowheads="1"/>
          </p:cNvSpPr>
          <p:nvPr>
            <p:ph type="title"/>
          </p:nvPr>
        </p:nvSpPr>
        <p:spPr>
          <a:xfrm>
            <a:off x="144463" y="-9525"/>
            <a:ext cx="8929687" cy="1000125"/>
          </a:xfrm>
          <a:solidFill>
            <a:schemeClr val="bg1"/>
          </a:solidFill>
        </p:spPr>
        <p:txBody>
          <a:bodyPr/>
          <a:lstStyle/>
          <a:p>
            <a:pPr eaLnBrk="1" hangingPunct="1"/>
            <a:r>
              <a:rPr lang="es-CO" sz="3200" dirty="0" smtClean="0">
                <a:solidFill>
                  <a:srgbClr val="006600"/>
                </a:solidFill>
                <a:latin typeface="Arial" charset="0"/>
                <a:ea typeface="ＭＳ Ｐゴシック" pitchFamily="34" charset="-128"/>
                <a:cs typeface="Arial" charset="0"/>
              </a:rPr>
              <a:t>GEF-6 </a:t>
            </a:r>
            <a:r>
              <a:rPr lang="en-US" sz="3200" dirty="0" smtClean="0">
                <a:solidFill>
                  <a:srgbClr val="006600"/>
                </a:solidFill>
                <a:latin typeface="Arial" charset="0"/>
                <a:ea typeface="ＭＳ Ｐゴシック" pitchFamily="34" charset="-128"/>
                <a:cs typeface="Arial" charset="0"/>
              </a:rPr>
              <a:t>Integrated Approach Pilots (IAP)</a:t>
            </a:r>
            <a:endParaRPr lang="es-CO" sz="3200" dirty="0" smtClean="0">
              <a:solidFill>
                <a:srgbClr val="006600"/>
              </a:solidFill>
              <a:latin typeface="Arial" charset="0"/>
              <a:ea typeface="ＭＳ Ｐゴシック" pitchFamily="34" charset="-128"/>
              <a:cs typeface="Arial" charset="0"/>
            </a:endParaRPr>
          </a:p>
        </p:txBody>
      </p:sp>
      <p:sp>
        <p:nvSpPr>
          <p:cNvPr id="8" name="TextBox 48"/>
          <p:cNvSpPr txBox="1">
            <a:spLocks noChangeArrowheads="1"/>
          </p:cNvSpPr>
          <p:nvPr/>
        </p:nvSpPr>
        <p:spPr bwMode="auto">
          <a:xfrm>
            <a:off x="234950" y="3581400"/>
            <a:ext cx="8597900" cy="1323975"/>
          </a:xfrm>
          <a:prstGeom prst="rect">
            <a:avLst/>
          </a:prstGeom>
          <a:solidFill>
            <a:schemeClr val="accent2">
              <a:tint val="40000"/>
              <a:hueOff val="0"/>
              <a:satOff val="0"/>
              <a:lumOff val="0"/>
            </a:schemeClr>
          </a:solid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342900" indent="-342900">
              <a:buFont typeface="Wingdings" pitchFamily="2" charset="2"/>
              <a:buChar char="ü"/>
              <a:defRPr/>
            </a:pPr>
            <a:r>
              <a:rPr lang="en-US" sz="2000" dirty="0"/>
              <a:t>D</a:t>
            </a:r>
            <a:r>
              <a:rPr lang="en-US" sz="2000" dirty="0" smtClean="0"/>
              <a:t>eliver global </a:t>
            </a:r>
            <a:r>
              <a:rPr lang="en-US" sz="2000" dirty="0"/>
              <a:t>environmental benefits beyond </a:t>
            </a:r>
            <a:r>
              <a:rPr lang="en-US" sz="2000" dirty="0" smtClean="0"/>
              <a:t>single GEF focal area</a:t>
            </a:r>
            <a:endParaRPr lang="en-US" sz="2000" dirty="0"/>
          </a:p>
          <a:p>
            <a:pPr marL="342900" indent="-342900">
              <a:buFont typeface="Wingdings" pitchFamily="2" charset="2"/>
              <a:buChar char="ü"/>
              <a:defRPr/>
            </a:pPr>
            <a:r>
              <a:rPr lang="en-US" sz="2000" dirty="0"/>
              <a:t>T</a:t>
            </a:r>
            <a:r>
              <a:rPr lang="en-US" sz="2000" dirty="0" smtClean="0"/>
              <a:t>ime-bound </a:t>
            </a:r>
            <a:r>
              <a:rPr lang="en-US" sz="2000" dirty="0"/>
              <a:t>nature of </a:t>
            </a:r>
            <a:r>
              <a:rPr lang="en-US" sz="2000" dirty="0" smtClean="0"/>
              <a:t>concrete </a:t>
            </a:r>
            <a:r>
              <a:rPr lang="en-US" sz="2000" dirty="0"/>
              <a:t>impact </a:t>
            </a:r>
          </a:p>
          <a:p>
            <a:pPr marL="342900" indent="-342900">
              <a:buFont typeface="Wingdings" pitchFamily="2" charset="2"/>
              <a:buChar char="ü"/>
              <a:defRPr/>
            </a:pPr>
            <a:r>
              <a:rPr lang="en-US" sz="2000" dirty="0" smtClean="0"/>
              <a:t>Relevance </a:t>
            </a:r>
            <a:r>
              <a:rPr lang="en-US" sz="2000" dirty="0"/>
              <a:t>for </a:t>
            </a:r>
            <a:r>
              <a:rPr lang="en-US" sz="2000" dirty="0" smtClean="0"/>
              <a:t>Sustainable Development</a:t>
            </a:r>
          </a:p>
          <a:p>
            <a:pPr marL="342900" indent="-342900">
              <a:buFont typeface="Wingdings" pitchFamily="2" charset="2"/>
              <a:buChar char="ü"/>
              <a:defRPr/>
            </a:pPr>
            <a:r>
              <a:rPr lang="en-US" sz="2000" dirty="0" smtClean="0"/>
              <a:t>Innovative way to support action </a:t>
            </a:r>
            <a:r>
              <a:rPr lang="en-US" sz="2000" dirty="0"/>
              <a:t>at multiple </a:t>
            </a:r>
            <a:r>
              <a:rPr lang="en-US" sz="2000" dirty="0" smtClean="0"/>
              <a:t>levels based on partnership</a:t>
            </a:r>
            <a:endParaRPr lang="en-US" sz="2000" dirty="0"/>
          </a:p>
        </p:txBody>
      </p:sp>
    </p:spTree>
    <p:extLst>
      <p:ext uri="{BB962C8B-B14F-4D97-AF65-F5344CB8AC3E}">
        <p14:creationId xmlns:p14="http://schemas.microsoft.com/office/powerpoint/2010/main" val="231815048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Oval 25"/>
          <p:cNvSpPr/>
          <p:nvPr/>
        </p:nvSpPr>
        <p:spPr>
          <a:xfrm>
            <a:off x="641552" y="3958776"/>
            <a:ext cx="2133599" cy="13749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5" name="Oval 24"/>
          <p:cNvSpPr/>
          <p:nvPr/>
        </p:nvSpPr>
        <p:spPr>
          <a:xfrm>
            <a:off x="647700" y="2582469"/>
            <a:ext cx="2133599" cy="13749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Oval 23"/>
          <p:cNvSpPr/>
          <p:nvPr/>
        </p:nvSpPr>
        <p:spPr>
          <a:xfrm>
            <a:off x="6036691" y="3958776"/>
            <a:ext cx="2133599" cy="13749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1" name="Oval 20"/>
          <p:cNvSpPr/>
          <p:nvPr/>
        </p:nvSpPr>
        <p:spPr>
          <a:xfrm>
            <a:off x="6036690" y="2583816"/>
            <a:ext cx="2133599" cy="13749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Rounded Rectangle 21"/>
          <p:cNvSpPr/>
          <p:nvPr/>
        </p:nvSpPr>
        <p:spPr>
          <a:xfrm>
            <a:off x="2852217" y="5277207"/>
            <a:ext cx="3184473" cy="369332"/>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Rounded Rectangle 13"/>
          <p:cNvSpPr/>
          <p:nvPr/>
        </p:nvSpPr>
        <p:spPr>
          <a:xfrm>
            <a:off x="3206400" y="2421523"/>
            <a:ext cx="2348445" cy="369332"/>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457200" y="0"/>
            <a:ext cx="8458200" cy="1143000"/>
          </a:xfrm>
        </p:spPr>
        <p:txBody>
          <a:bodyPr>
            <a:noAutofit/>
          </a:bodyPr>
          <a:lstStyle/>
          <a:p>
            <a:r>
              <a:rPr lang="en-US" sz="3200" dirty="0" smtClean="0">
                <a:solidFill>
                  <a:srgbClr val="006600"/>
                </a:solidFill>
                <a:latin typeface="Arial" panose="020B0604020202020204" pitchFamily="34" charset="0"/>
                <a:cs typeface="Arial" panose="020B0604020202020204" pitchFamily="34" charset="0"/>
              </a:rPr>
              <a:t>IAP 1: Taking Deforestation Out of Commodity Supply Chains</a:t>
            </a:r>
            <a:endParaRPr lang="en-US" sz="3200" dirty="0">
              <a:solidFill>
                <a:srgbClr val="006600"/>
              </a:solidFill>
              <a:latin typeface="Arial" panose="020B0604020202020204" pitchFamily="34" charset="0"/>
              <a:cs typeface="Arial" panose="020B0604020202020204" pitchFamily="34" charset="0"/>
            </a:endParaRPr>
          </a:p>
        </p:txBody>
      </p:sp>
      <p:sp>
        <p:nvSpPr>
          <p:cNvPr id="5" name="Content Placeholder 4"/>
          <p:cNvSpPr>
            <a:spLocks noGrp="1"/>
          </p:cNvSpPr>
          <p:nvPr>
            <p:ph idx="1"/>
          </p:nvPr>
        </p:nvSpPr>
        <p:spPr>
          <a:xfrm>
            <a:off x="529900" y="1584817"/>
            <a:ext cx="8229600" cy="685800"/>
          </a:xfrm>
        </p:spPr>
        <p:txBody>
          <a:bodyPr>
            <a:noAutofit/>
          </a:bodyPr>
          <a:lstStyle/>
          <a:p>
            <a:pPr marL="0" indent="0" algn="ctr">
              <a:buNone/>
            </a:pPr>
            <a:r>
              <a:rPr lang="en-US" sz="2000" dirty="0" smtClean="0">
                <a:latin typeface="Arial" panose="020B0604020202020204" pitchFamily="34" charset="0"/>
                <a:cs typeface="Arial" panose="020B0604020202020204" pitchFamily="34" charset="0"/>
              </a:rPr>
              <a:t>Linking long-term national sustainable development policies and programs with day-to-day value chain management approaches </a:t>
            </a:r>
            <a:endParaRPr lang="en-US" sz="2000" dirty="0">
              <a:latin typeface="Arial" panose="020B0604020202020204" pitchFamily="34" charset="0"/>
              <a:cs typeface="Arial" panose="020B0604020202020204" pitchFamily="34" charset="0"/>
            </a:endParaRPr>
          </a:p>
        </p:txBody>
      </p:sp>
      <p:grpSp>
        <p:nvGrpSpPr>
          <p:cNvPr id="6" name="Group 5"/>
          <p:cNvGrpSpPr/>
          <p:nvPr/>
        </p:nvGrpSpPr>
        <p:grpSpPr>
          <a:xfrm>
            <a:off x="2916640" y="2860149"/>
            <a:ext cx="2927965" cy="2194560"/>
            <a:chOff x="3276600" y="3453478"/>
            <a:chExt cx="2927965" cy="219456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3454825"/>
              <a:ext cx="1464925" cy="1097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41525" y="4550758"/>
              <a:ext cx="1463040" cy="1097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41525" y="3453478"/>
              <a:ext cx="1463040" cy="1097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78485" y="4550758"/>
              <a:ext cx="1463040" cy="1097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7" name="TextBox 6"/>
          <p:cNvSpPr txBox="1"/>
          <p:nvPr/>
        </p:nvSpPr>
        <p:spPr>
          <a:xfrm>
            <a:off x="876300" y="2732810"/>
            <a:ext cx="1676400" cy="954107"/>
          </a:xfrm>
          <a:prstGeom prst="rect">
            <a:avLst/>
          </a:prstGeom>
          <a:noFill/>
        </p:spPr>
        <p:txBody>
          <a:bodyPr wrap="square" rtlCol="0">
            <a:spAutoFit/>
          </a:bodyPr>
          <a:lstStyle/>
          <a:p>
            <a:pPr algn="ctr"/>
            <a:r>
              <a:rPr lang="en-US" sz="1400" dirty="0" smtClean="0">
                <a:solidFill>
                  <a:schemeClr val="bg1"/>
                </a:solidFill>
              </a:rPr>
              <a:t>Enhance understanding among decision makers</a:t>
            </a:r>
            <a:endParaRPr lang="en-US" sz="1400" dirty="0">
              <a:solidFill>
                <a:schemeClr val="bg1"/>
              </a:solidFill>
            </a:endParaRPr>
          </a:p>
        </p:txBody>
      </p:sp>
      <p:sp>
        <p:nvSpPr>
          <p:cNvPr id="8" name="TextBox 7"/>
          <p:cNvSpPr txBox="1"/>
          <p:nvPr/>
        </p:nvSpPr>
        <p:spPr>
          <a:xfrm>
            <a:off x="566218" y="4406066"/>
            <a:ext cx="2285999" cy="523220"/>
          </a:xfrm>
          <a:prstGeom prst="rect">
            <a:avLst/>
          </a:prstGeom>
          <a:noFill/>
        </p:spPr>
        <p:txBody>
          <a:bodyPr wrap="square" rtlCol="0">
            <a:spAutoFit/>
          </a:bodyPr>
          <a:lstStyle/>
          <a:p>
            <a:pPr algn="ctr"/>
            <a:r>
              <a:rPr lang="en-US" sz="1400" dirty="0" smtClean="0">
                <a:solidFill>
                  <a:schemeClr val="bg1"/>
                </a:solidFill>
              </a:rPr>
              <a:t>Strengthen enabling environment </a:t>
            </a:r>
            <a:endParaRPr lang="en-US" sz="1400" dirty="0">
              <a:solidFill>
                <a:schemeClr val="bg1"/>
              </a:solidFill>
            </a:endParaRPr>
          </a:p>
        </p:txBody>
      </p:sp>
      <p:sp>
        <p:nvSpPr>
          <p:cNvPr id="9" name="TextBox 8"/>
          <p:cNvSpPr txBox="1"/>
          <p:nvPr/>
        </p:nvSpPr>
        <p:spPr>
          <a:xfrm>
            <a:off x="6036691" y="4384646"/>
            <a:ext cx="1983085" cy="523220"/>
          </a:xfrm>
          <a:prstGeom prst="rect">
            <a:avLst/>
          </a:prstGeom>
          <a:noFill/>
        </p:spPr>
        <p:txBody>
          <a:bodyPr wrap="square" rtlCol="0">
            <a:spAutoFit/>
          </a:bodyPr>
          <a:lstStyle/>
          <a:p>
            <a:pPr algn="ctr"/>
            <a:r>
              <a:rPr lang="en-US" sz="1400" dirty="0" smtClean="0">
                <a:solidFill>
                  <a:schemeClr val="bg1"/>
                </a:solidFill>
              </a:rPr>
              <a:t>Support uptake of best production practice</a:t>
            </a:r>
            <a:endParaRPr lang="en-US" sz="1400" dirty="0">
              <a:solidFill>
                <a:schemeClr val="bg1"/>
              </a:solidFill>
            </a:endParaRPr>
          </a:p>
        </p:txBody>
      </p:sp>
      <p:sp>
        <p:nvSpPr>
          <p:cNvPr id="10" name="TextBox 9"/>
          <p:cNvSpPr txBox="1"/>
          <p:nvPr/>
        </p:nvSpPr>
        <p:spPr>
          <a:xfrm>
            <a:off x="6036690" y="3034099"/>
            <a:ext cx="2133600" cy="523220"/>
          </a:xfrm>
          <a:prstGeom prst="rect">
            <a:avLst/>
          </a:prstGeom>
          <a:noFill/>
        </p:spPr>
        <p:txBody>
          <a:bodyPr wrap="square" rtlCol="0">
            <a:spAutoFit/>
          </a:bodyPr>
          <a:lstStyle/>
          <a:p>
            <a:pPr algn="ctr"/>
            <a:r>
              <a:rPr lang="en-US" sz="1400" dirty="0" smtClean="0">
                <a:solidFill>
                  <a:schemeClr val="bg1"/>
                </a:solidFill>
              </a:rPr>
              <a:t>Enhance investment in sustainable commodities</a:t>
            </a:r>
            <a:endParaRPr lang="en-US" sz="1400" dirty="0">
              <a:solidFill>
                <a:schemeClr val="bg1"/>
              </a:solidFill>
            </a:endParaRPr>
          </a:p>
        </p:txBody>
      </p:sp>
      <p:sp>
        <p:nvSpPr>
          <p:cNvPr id="12" name="TextBox 11"/>
          <p:cNvSpPr txBox="1"/>
          <p:nvPr/>
        </p:nvSpPr>
        <p:spPr>
          <a:xfrm>
            <a:off x="3228488" y="2421523"/>
            <a:ext cx="2172582" cy="338554"/>
          </a:xfrm>
          <a:prstGeom prst="rect">
            <a:avLst/>
          </a:prstGeom>
          <a:noFill/>
        </p:spPr>
        <p:txBody>
          <a:bodyPr wrap="none" rtlCol="0">
            <a:spAutoFit/>
          </a:bodyPr>
          <a:lstStyle/>
          <a:p>
            <a:r>
              <a:rPr lang="en-US" sz="1600" dirty="0" smtClean="0"/>
              <a:t>Market-based approach</a:t>
            </a:r>
            <a:endParaRPr lang="en-US" sz="1600" dirty="0"/>
          </a:p>
        </p:txBody>
      </p:sp>
      <p:sp>
        <p:nvSpPr>
          <p:cNvPr id="13" name="TextBox 12"/>
          <p:cNvSpPr txBox="1"/>
          <p:nvPr/>
        </p:nvSpPr>
        <p:spPr>
          <a:xfrm>
            <a:off x="2972641" y="5277207"/>
            <a:ext cx="3066865" cy="338554"/>
          </a:xfrm>
          <a:prstGeom prst="rect">
            <a:avLst/>
          </a:prstGeom>
          <a:noFill/>
        </p:spPr>
        <p:txBody>
          <a:bodyPr wrap="none" rtlCol="0">
            <a:spAutoFit/>
          </a:bodyPr>
          <a:lstStyle/>
          <a:p>
            <a:r>
              <a:rPr lang="en-US" sz="1600" dirty="0" smtClean="0"/>
              <a:t>Whole value-chain engagement</a:t>
            </a:r>
            <a:endParaRPr lang="en-US" sz="1600" dirty="0"/>
          </a:p>
        </p:txBody>
      </p:sp>
    </p:spTree>
    <p:extLst>
      <p:ext uri="{BB962C8B-B14F-4D97-AF65-F5344CB8AC3E}">
        <p14:creationId xmlns:p14="http://schemas.microsoft.com/office/powerpoint/2010/main" val="254450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3200" dirty="0" smtClean="0">
                <a:solidFill>
                  <a:srgbClr val="006600"/>
                </a:solidFill>
                <a:latin typeface="Arial" panose="020B0604020202020204" pitchFamily="34" charset="0"/>
                <a:cs typeface="Arial" panose="020B0604020202020204" pitchFamily="34" charset="0"/>
              </a:rPr>
              <a:t>Components of Commodities IAP</a:t>
            </a:r>
            <a:endParaRPr lang="en-US" sz="3200" dirty="0">
              <a:solidFill>
                <a:srgbClr val="006600"/>
              </a:solidFill>
              <a:latin typeface="Arial" panose="020B0604020202020204" pitchFamily="34" charset="0"/>
              <a:cs typeface="Arial" panose="020B0604020202020204" pitchFamily="34" charset="0"/>
            </a:endParaRPr>
          </a:p>
        </p:txBody>
      </p:sp>
      <p:sp>
        <p:nvSpPr>
          <p:cNvPr id="4" name="Hexagon 3"/>
          <p:cNvSpPr/>
          <p:nvPr/>
        </p:nvSpPr>
        <p:spPr>
          <a:xfrm>
            <a:off x="3458601" y="3400686"/>
            <a:ext cx="1955410" cy="1650699"/>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Taking Deforestation Out of Commodity Supply Chains</a:t>
            </a:r>
            <a:endParaRPr lang="en-US" sz="1400" dirty="0">
              <a:solidFill>
                <a:schemeClr val="tx1"/>
              </a:solidFill>
            </a:endParaRPr>
          </a:p>
        </p:txBody>
      </p:sp>
      <p:sp>
        <p:nvSpPr>
          <p:cNvPr id="5" name="Hexagon 4"/>
          <p:cNvSpPr/>
          <p:nvPr/>
        </p:nvSpPr>
        <p:spPr>
          <a:xfrm>
            <a:off x="5018487" y="4226035"/>
            <a:ext cx="1955410" cy="1650699"/>
          </a:xfrm>
          <a:prstGeom prst="hexagon">
            <a:avLst/>
          </a:prstGeom>
          <a:solidFill>
            <a:schemeClr val="accent5">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Enabling Environment &amp; Facilitating Conditions</a:t>
            </a:r>
            <a:endParaRPr lang="en-US" sz="1400" dirty="0">
              <a:solidFill>
                <a:schemeClr val="tx1"/>
              </a:solidFill>
            </a:endParaRPr>
          </a:p>
        </p:txBody>
      </p:sp>
      <p:sp>
        <p:nvSpPr>
          <p:cNvPr id="6" name="Hexagon 5"/>
          <p:cNvSpPr/>
          <p:nvPr/>
        </p:nvSpPr>
        <p:spPr>
          <a:xfrm>
            <a:off x="3458601" y="1725927"/>
            <a:ext cx="1955410" cy="1650699"/>
          </a:xfrm>
          <a:prstGeom prst="hexagon">
            <a:avLst/>
          </a:prstGeom>
          <a:solidFill>
            <a:schemeClr val="accent3">
              <a:lumMod val="60000"/>
              <a:lumOff val="4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400" dirty="0" smtClean="0">
                <a:solidFill>
                  <a:schemeClr val="tx1"/>
                </a:solidFill>
              </a:rPr>
              <a:t>Increase of Supply through means which do not lead to deforestation</a:t>
            </a:r>
            <a:endParaRPr lang="en-US" sz="1400" dirty="0">
              <a:solidFill>
                <a:schemeClr val="tx1"/>
              </a:solidFill>
            </a:endParaRPr>
          </a:p>
        </p:txBody>
      </p:sp>
      <p:sp>
        <p:nvSpPr>
          <p:cNvPr id="7" name="Hexagon 6"/>
          <p:cNvSpPr/>
          <p:nvPr/>
        </p:nvSpPr>
        <p:spPr>
          <a:xfrm>
            <a:off x="1905070" y="4237375"/>
            <a:ext cx="1955410" cy="1650699"/>
          </a:xfrm>
          <a:prstGeom prst="hexagon">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1"/>
                </a:solidFill>
              </a:rPr>
              <a:t>Increase of Demand for Sustainable Commodities</a:t>
            </a:r>
            <a:endParaRPr lang="en-US" sz="1400" dirty="0">
              <a:solidFill>
                <a:schemeClr val="tx1"/>
              </a:solidFill>
            </a:endParaRPr>
          </a:p>
        </p:txBody>
      </p:sp>
      <p:sp>
        <p:nvSpPr>
          <p:cNvPr id="8" name="TextBox 7"/>
          <p:cNvSpPr txBox="1"/>
          <p:nvPr/>
        </p:nvSpPr>
        <p:spPr>
          <a:xfrm>
            <a:off x="6690392" y="3975765"/>
            <a:ext cx="2290606" cy="523220"/>
          </a:xfrm>
          <a:prstGeom prst="rect">
            <a:avLst/>
          </a:prstGeom>
          <a:noFill/>
        </p:spPr>
        <p:txBody>
          <a:bodyPr wrap="square" rtlCol="0">
            <a:spAutoFit/>
          </a:bodyPr>
          <a:lstStyle/>
          <a:p>
            <a:r>
              <a:rPr lang="en-US" sz="1400" dirty="0" smtClean="0"/>
              <a:t>- National Governments</a:t>
            </a:r>
          </a:p>
          <a:p>
            <a:r>
              <a:rPr lang="en-US" sz="1400" dirty="0" smtClean="0"/>
              <a:t>- Financial Institutions</a:t>
            </a:r>
          </a:p>
        </p:txBody>
      </p:sp>
      <p:sp>
        <p:nvSpPr>
          <p:cNvPr id="9" name="TextBox 8"/>
          <p:cNvSpPr txBox="1"/>
          <p:nvPr/>
        </p:nvSpPr>
        <p:spPr>
          <a:xfrm>
            <a:off x="5277938" y="1639474"/>
            <a:ext cx="2290606" cy="738664"/>
          </a:xfrm>
          <a:prstGeom prst="rect">
            <a:avLst/>
          </a:prstGeom>
          <a:noFill/>
        </p:spPr>
        <p:txBody>
          <a:bodyPr wrap="square" rtlCol="0">
            <a:spAutoFit/>
          </a:bodyPr>
          <a:lstStyle/>
          <a:p>
            <a:r>
              <a:rPr lang="en-US" sz="1400" dirty="0" smtClean="0"/>
              <a:t>- Producers</a:t>
            </a:r>
          </a:p>
          <a:p>
            <a:r>
              <a:rPr lang="en-US" sz="1400" dirty="0" smtClean="0"/>
              <a:t>- Services Providers</a:t>
            </a:r>
          </a:p>
          <a:p>
            <a:r>
              <a:rPr lang="en-US" sz="1400" dirty="0" smtClean="0"/>
              <a:t>- Local Communities</a:t>
            </a:r>
          </a:p>
        </p:txBody>
      </p:sp>
      <p:sp>
        <p:nvSpPr>
          <p:cNvPr id="10" name="TextBox 9"/>
          <p:cNvSpPr txBox="1"/>
          <p:nvPr/>
        </p:nvSpPr>
        <p:spPr>
          <a:xfrm>
            <a:off x="929851" y="3839410"/>
            <a:ext cx="1372096" cy="738664"/>
          </a:xfrm>
          <a:prstGeom prst="rect">
            <a:avLst/>
          </a:prstGeom>
          <a:noFill/>
        </p:spPr>
        <p:txBody>
          <a:bodyPr wrap="square" rtlCol="0">
            <a:spAutoFit/>
          </a:bodyPr>
          <a:lstStyle/>
          <a:p>
            <a:r>
              <a:rPr lang="en-US" sz="1400" dirty="0" smtClean="0"/>
              <a:t>- Buyers</a:t>
            </a:r>
          </a:p>
          <a:p>
            <a:r>
              <a:rPr lang="en-US" sz="1400" dirty="0" smtClean="0"/>
              <a:t>- Traders</a:t>
            </a:r>
          </a:p>
          <a:p>
            <a:r>
              <a:rPr lang="en-US" sz="1400" dirty="0" smtClean="0"/>
              <a:t>- Processors</a:t>
            </a:r>
          </a:p>
        </p:txBody>
      </p:sp>
    </p:spTree>
    <p:extLst>
      <p:ext uri="{BB962C8B-B14F-4D97-AF65-F5344CB8AC3E}">
        <p14:creationId xmlns:p14="http://schemas.microsoft.com/office/powerpoint/2010/main" val="22141242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12102" y="1418146"/>
            <a:ext cx="677088" cy="673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30196" y="3687579"/>
            <a:ext cx="4051804" cy="2065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23846" y="0"/>
            <a:ext cx="8229600" cy="1143000"/>
          </a:xfrm>
        </p:spPr>
        <p:txBody>
          <a:bodyPr/>
          <a:lstStyle/>
          <a:p>
            <a:r>
              <a:rPr lang="en-US" sz="3200" dirty="0" smtClean="0">
                <a:solidFill>
                  <a:srgbClr val="006600"/>
                </a:solidFill>
                <a:latin typeface="Arial" panose="020B0604020202020204" pitchFamily="34" charset="0"/>
                <a:cs typeface="Arial" panose="020B0604020202020204" pitchFamily="34" charset="0"/>
              </a:rPr>
              <a:t>Global Consortium for Commodities IAP</a:t>
            </a:r>
            <a:endParaRPr lang="en-US" sz="3200" dirty="0">
              <a:solidFill>
                <a:srgbClr val="006600"/>
              </a:solidFill>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8600" y="2209800"/>
            <a:ext cx="4359464" cy="3627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55158" y="1418146"/>
            <a:ext cx="390525" cy="793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AutoShape 8" descr="data:image/png;base64,iVBORw0KGgoAAAANSUhEUgAAAM8AAADzCAMAAAAW57K7AAAAZlBMVEX///8Bs+0As+0Ar+wAruwAse2n3fag3Pav4fj7///G6voArOyz4/jC5vmn2/bq+P2J1PXW7/v1/P7h9PxZxvFQw/Eht+7e8/zP7fuU1/VryvLw+v58z/Mwu+8AqOtDv/B0zPOP1vVYr6zWAAAeNUlEQVR4nO0d53ajvDKoGNOWZjBgCM77v+RVR4CEkONkv3vOzp9NNhhrpOlNHx9vgGjzex1f/1wuaVe94+W/DGU/D/q660uDEcQEIErA2P21hb0C3ROg5KL9RzojjEFAASN8C+P6r63NH64tWTws1e9RD2DAkAEYtcX/19F8pGTxZOW5+o8e4oADxMV9+3h1L7vy/jjx3gk0Y5q7H3wr1BOi2CBFTxmA/GgCBC6bZ6/jjBEH3IROEsxvCURTfwL3t0GI2NqRXHl0Y/9BCW3O1osrWiIeOBmyB8gTqev1V0T5b/g15rshtj58E7/fAWZHA/FQrh6sn0gSIf07k3oo+WxjxxeU5IVkb0auCe7jj5JfNck1iv/oiBgAGCbzdaVxygEgDADBAEECCLVNceny6pHnO/bafQc9cIABRzz8/MGzerQcHcU8HSJbD4brTn12TyK8YffxKNPL1Vd0xy19bfLFfrkhNPyQdq4UOpxRopAKgludEwHWdVsJNiKA5r40vMcNGVFmAeI03QYYXhzPe0EqFyqJDbGdewxJwswBJAFPz0wzgELCakS1Di6OMUL91aKkYT8RwkU31/On4T5Jir8JdIQsSIsw7rKe2DjCLKBcD/FzYZAMCbkn6e3hRTh12DT8NeTF8/cxYVB8SiHMBXWwf3U8IF0qo0axyx1j/l9CTN9bNA29h/UQsQ0YyFvg+B0sJOQTasSPdQLM6BCoeq5ppMUzxILsqpmpWpD04skiIfSJRz8BUZGXAOQUjG6ICVNKhp6EKBjMjxJLYAoQN68xSpJGHEnBqBGgQjxXthBQjI8pL+9WjkhP7Cvc2B4+DRcE1Fu+IBcF4cHz0aPLwr74+uovaSyPqB4BJUf0lE99MfWCM8tLOMR4GsM4l1hN9A2vicoFqHySL6mZWYAxo/28LqmA7sqyrOs8dzJ5TAwfrAj3o54pRuiYIR5zQgwKPA0hla5Vq5kkLwJFJ5CLmBmtNdFHWcwQaZB8Ps9Yj/llgItBngaE6OB8vBE9ogxJkBrI53J6QN8yU1OKDorlL2R/4PUjbJFke2G1jee/pAw1D4OYDzg4/iw7RyZfCPOVCHxLq5aMwFrxG5UvTX4JYKABRtPlZUuk+iJyo3V8PG0hx6jtyJZygnuNiyJuRQvuJ3YNzuoJyoOhmpO4od+ToETIJ63roUvLtTU5ogYzIziatzGYM8BsAQAFQRCLIxiEOqU0jVATvkEdfMSBRfprkDVECRBua0aMGL2OrT9CGRdnQhr0mBnwgj1x03evbJERbieMhSodAkSoM4BMxneJt+3DqS0gAoC9j6ISUH8MNEX6Zm/k5OviG6E7/GQ/I/j0/JICc1uAy6OBoXLr49+OVKygJgSPmPyYA3SsjLfwEIzPuTVMwPPXgy4miAG3TkbiKXrJ1ZE7Bphp8PTTGcP4Laimif4T4gC75Yj2MXE8XJnO/6U4J8Mng37Wdi/8NvBTq/KFXNkRDypYO+RnzAmtifvtHx4vec7fhyq56r/maBXOdEEn4oMb8y+/zNPfyoL0ycpfohYDPuGvciH2FNLgqf2lKyYRnfg7QPwlzRhlxj52fuiLm3o8urEcaH25YRo98hEp7wZir8BWKR3G4NClg2Ik/uHHw5YfpUPL0jou9+ungYZEUCsC9SVSC7RDLg5g1GyDPoAygnjkZx9BVFWPqvq2vSfsfTgyPmpPENwkgkotPx7iQnWtchCQv2Srs/DZTIDG4YkpCaZmDLNvqLI7Cy+R19FVftFdPo4nFJDbEDxQAHBE/V3puAHPhXS9yKQSk1wATzAQ2/zVqMYVCb4eKS2BxTkzQim8v48r8wjJWQ1IRj1djv4aomzAlOWU76cBoDmgYPCzJiUUQo/AgTPFoUqdpLxg7EMcn5tyrVXo7AyUT0JeJlQ0pMgT4yun9IRqQRUL6tkfpZE2/hOX7dEg0cGBB+ukE3IgI1E6kanbg1gUINQTUhvOSjZEekjx19LnSxmrBqg5T2uhzHGfwWifaz2DkOSh/IO+wWqT9lD6ohHZX3wtxee4NDkHPOntA7D1PqNCZDtnyhd2jRqoQGhFcxMF5jIOjacPp5yQY/UmQLNvVEUQDkqJlclNIMMbqEwT1ueDqV7AsLmdltLR+Ao2bGE+woZCzBV8S8wyzNJqz/0zNHXAjR1mi/OzuZ3fuq49JQVMAHDrKepyFgaE2Q1zE7vZRYjuLLLLf65FSm3wIISvVw9HHNHOz3IAI4apER7AvFNDLJqDJG7056dH+COa4auHI46Ihvm9IOb0wEVyuxPbzGIT/EPZzIsC6hY71usG3HqGjwi/AmkgILiRktxiE8I8g9grPtx9HxuGka+9QLMfDJ8cbR2HC9MbAssCacHUu/NbMhfrAMxqRJzyAp1LEi9cTcxThkgMg01Qf2BbjJngrKAW7O7sBoVCx7nOIasfdTY48T7nkVwW2fEFmTwIiee8plae6OXE2CfL376SyYVO4kAHz/J19eQgzHMI5Z+Lk9CwlCw5Dbj6ZCRogS1+CQzfJ7gPWK2hc53OyqJvXAjBMzzUJgqhiJFUu3WEaqFBabLorrQ10SmuEFfttNfW59u6HscnpFyBF3UVF9SeAYJVJMhwG3VPJe/wVNwxuVWu9W0T7LGT2ZzZOpYG5dVDFCIevVkLuFg6FcvucKNvK9c3MDsl9Tbt5D6gExG+SavN+GDiYOOoZtLrU7JQlCAeh68LJ7Xt2K9w7sAJ04cioFVbPa34SCkhSxDhYYTKKQsM53t1bsGJGhCW/MAq8kzdaSO9Se8oB2IXD4k5OmGy7dyt9ITD52YhFo7GUk1SGl5FpnmwUW1npSJuh9zzPGHm4K0/3Z/5kDMMm/NUNWfOiDr4+Ev/+0NQDsdHqr3j+rkT1GaIJzXuzwQgcToqwp5hRPagynNTNyIiZYw85L4DeKgLphMr272jPrMJe6m4A35AASsAZ4cB17bfzN9D5YFSEegw9nI958BtDshlIIhdOCZ0ClqEnRkDG/tNiFEqWqSGcGTzTmETyLpZ+TVnwz/ONGfFLTSqrRjzb2QIF9jUulEC9biiJDy9Mi3J8jxHbcGOHawLoMLdlErl6Wxaq6OO59hwOx/8AHDiCqXz8WLdMlu4BCNTNjv8GQMBLDNZwOFbXU7HDWlW4ZPKq+5Tq5pzgsPQ+pDFbIQyY2gwmy+slgoIQehkSKcZprovEJie3OrInhOgrQwsheL8vMvvEiKBYEJ5RXv6wVQ410DzR8BLi6+2l3Cw6h56AAKPtnn2165ec2FUd9f+2bQIqdSQBZ8Tla/sozAj+OhmYvhk/1BJigceejuW1B9Sna3x4GhgMA/FJb673Jj8nl2KYQZYIbZ549qAMQKjONxnUPcLPiYuGpgT8XXFZ/KklZIG7DggRBBMtzFMu9w3SRrlXRqOtwlARonBUmMP3R+m2UP8TLH0MSpaNJsIUTdRdVrgM2lfalSK42BUFd+/X2RR3ePrF6FEeWCHuXjJ3ZSomhDLsEPcUT0vkKNkeG0J77hTMk3SzrcizMof6HGLHmUWFrcZJAf6vBHMVZFzbCcshfszpawgf6NZH12y2Y+pflup5QFEB0YpUJ0DiDCelO0RulLJKyNsrPx1UUzxf6a0agcRlq1uNCygihAuyR+au5JOKVNBiyBvrRrAXdz/Fqis1PyAS6BuXtylFv6hxpz8ndp1y/GkyIrPTHTkUFzj+mfwqur4WgxE91ojIzVa7LULlKbMFeI/zBAVhBXRCme5JxGwe3NISmmibJ49EdJvQOKDiW6ia6lKYpKbqFrbkzRglaufJbm11BumCkciOGtmKtGYtu25K8+H4yVsgfRlaZeXKbEZALcZtM4IayyTWGwq/vGQcpCYlEQwXPASGxkx1PrKrP7PLqQBFF6sQKc8S4ZUMo/S9gn2JoJVA62KR0XbFw1ZE0nwh5W9V2Kh8oSpj2qtxfqymv3S6CHGQn/sbtz7m+zkstum1th5prdqiTwYtU4JjkyoiWD2PRFiPWfxLVvWeWe87dCieKHGblCWdEyC28a2mnDU49mE6WhgAqCI8Y/ynhLxyKwhuYfZtQ6OFLam4Ud0soTkkIPXgWEWmGhlJFEUhoh2t+w4dH26nAWa13M+d2zTGLx2P9FIOpbVikJYrdxb7qxZHZDzrrZRpJwL8exXtdpSFk58bvaYUlTEPTPd/47FcAOL+K08UvOr4A6H0yEeXlBoBh4dWBoYejYrg4k80VKKFyErNtCmzR4e+OxL8ktXelL/NLThw6NvKlsgwrvt8idNOlfCl7YxY3466ERha2SciqpKfJANH6ECJX/dtGy2Cuhc18/iPam8gs8mw+vM7a8/bNPMfA3y9Dv9N5kKBlCICxG+tirn3Ku0ZZNuOyfrBdjPRxYgc4UrznxerV9lE1rxLps15sM/6xTm6XC8/KyVfySXsCWnohxOHECp4u+M4qT4snoLPvIt2KjlM9kfDZ/Aio+ITzMBKI5HLVjRAODo8WXY2MdH/zDQCc6L3I6i8kLNUJYRufmFUVVwkMm/WMW5beCHDkDLJysvcjuMkXKlQl1rkdpqtn8T+yHE20E83HOTtZ3p/Ir+jlL3PA1ChFYkMgkamyoJTFmK42M1rj9O2NdrgEvsOPT75FEelXMx7MR614n4Hi4bknHT4cB98WNqfWtGz08eBTZvoh2D69INZQoRQavNOf8cRffPpNz1VS1+oYcpSgEeVVsxO4AoFQQM219Dld9m+Bymx2rP0tdlb3yMna3q2gHg+Sq6XBmhXs5TFOWRvexQcNQVQMGz9nWRuufTWZsPrkDMZaQpX8CbTGTEWuO3XvpB96VYyRZAOFNDoK1KxTI9N8IWkJm45UKl2MS7tMTut0zyCNIbuBx40Me4bnp8Wkw4Ty2/eDGe4tosDuJPoQCIJGioXpWZ3vsni7tJQ4AxK4ypecYP+mKLkPqpkcW1ivw+Z2kdmaShRiRxQystpX77StgXPaUUoWUu+EL0k5Cws7Xg1sviWc7HEx8z+8RIhrFY24hWoSlsgFFq4QcPUmFh6xCNZaNgL436Kj4WbdoscQPWprQ0pIrezEKV894RAOCOBZ4xskrMzEcDaT2V3/EElzUqn5cw0BITqZFQMv3S9BsT556cCt8YGga1RCgjH4LT5JvXx8ytpczEED8/8XL2VSuLK1O4MF6opbuadTpoBWdK3xQspq2XY2u2IOloQxnXGZeZfdGEJb8RulpWPdKuJi7/eIeG2Y4rfSjnJfvAYkEySpf7P6pUKY3oSruKKBy4kNWMRQ6IG7C2kLjHyjSh4qOIzdknnhMVnDUkmfbfyo4nknERzET9cH0hAqeWpJaHTaqFMT3kolkacGdHFnFCubgB6gEPumtQnW4IOT7ST7W48OfpTTtid7GyAjPj8kXJWMCnWDRv3FM7z8yXZY7ZxBEVJ2BTqe66YwlaXP9yGh9LPRR3oOSJC03aM2Ze3EbB3FLP1hxtURFm9ancFVZyacuOxKc3wSJXRdhtpeYvIpq4uATcjFdbwucGhds48AbORjp1nXzWc7L1zeSbucFstcrTUSBrS1chKunr27P2J9em68WTeSxbIESGorW1y+pdnS9KGcLWewwFrWvafQNnY53+8TerYypzB4uqVbG21bZLbYLbxUQXe6EnUjZwLpOzCkyeC4hAWx5YbMfC0yXUIlMLpIquVZZBtdBAe1XBKZGwiuufU1tWEsda1TuFDlo+ola2VBffJRHagxL3ExS3juufoVF7rEzGCaW9I7su9vJj6VEEUAgPEXYXgUczUuEJebUOtJ6oo0XW2lWZqhJGda6Idy8/tMiYREjkTTi9dWaSvjn5YeOVuQ3zg7pRSa2irWQhqj1P6Ek3McWYr1XIg+rTrBFcHZi7/JyLgY56WkQcRkiY5QhMJ6qRjiggDQU+/O+W6MTDwQ/bFLUzeWSeRspVvZCOXNWMamegUeVrFMfZi3O71D8tBsZvcjRs7swLR8jX3K4ZchaQFEO36KoIynKikcaqeiZf8PMcYLMYLQ9lwm5o47HExkYi6MW0w3nZosWhxJPFA6hXO/eghh79QWAxWOcVlgcr3FsX0ZHEtqCDdI+ZkZvqiAsOJgHoC2OHMWn4UNfFUphd2knIEHM68OnM6NCYxoeGDyUYRbWWEiEDQo04VEGdF2xvOqmBZY2mrKU1uGoZ6EDtZ7Fo5gdQN2CZDHTcOchH1wvMR86A4nyY+QOw2fipJkskysSq5tADgGbCoQanUEmsj5GuR1kZdtUr4KGNTybUxQKM/C+iQ9JmWg1GtjCOcDV6trad5pWFvcKHkkgkNX0rDKOjNNEyRIeGUm9Y2W/c6bPeGGBcpTmpbLB5sK3Yjj0r7M8I8CLQWdx/IL2G0OwBiHV3k1wZkdrkZOU3NcLps+UA9cnY8njMi9z1dgE0Hzk8aks5wfOFLFOVYssWF5I3LkAOCMPVDUt7SuWmrf5Qv50rZsv5rw8IYGuXeLxuip/o8czsJp1lgNA9sZjj+aKbs0ZcdtHmrXyb1GAHbZyPZiW7rAOQU+0xEKCbzcMSDeLKQiX6tGkxnVe/oFDaq+ifSxDu4xGyKW54nlU9hGrqPsg6d9NS6npgWWoiDs32QhRhr6k0N+s7X18AlSJ7IcsDrZqG7yPm0TvhKqhg4GHfCb3khhPJQQmDGsWG5oPNucunxO9UTK/Rj4bd4B0dvuCmcS5li5vkIgQ+x0MRProbu2PKGgSgwEIPGB0PWpfRAsnvPdGOKwkTE+Kzhzc+KEktN3JwuD+RuhhGUYmrMSj/Agge91tOUA1GtUEqHX4pyNpk1FVufkOuNlmijPG0EZ3ViNrVF6wqcmxQOq7wqt3DIAUfKvkTr4ZwP0Z6N5erEZM1AWyfqdQGyQNy97p+H0I5okVioZ/NfWBc6h6EN7GwooWTZdTE1Qz9FpA1efu6wugqZI7ZMV0Bt5dsMxOlme41uf01EMezj9zEAxYTNE9dBsQCqERljyZfJFcH9OOXEYrjWQ8teKS3ZVLrydu0UjG7F7XjJd62XKXSSPAdD+gL3LwFmob/qMNZn7l2+qomFWmgHXIomIc+XrCS83Pdg8G/By0nA6Vtmb2iZSdU2PME6OaVuOOjvV0E/Ykhbg6d+l1IeVu8/JL4htYesN9k8RJv/GfWbwV4oc8o6PFHe1BZFZiUxvK6HA1O9GTrUBlajui1MpBe83dlb//uRVaHwOpZxZC3MNi5SzjwnswcGmckUykRMrcAHITNvw3E8AQYMB13wbudBej2Qvt4frPEYSAuorKB4OSwwxfg0VL+oGtO2z02PuORV9DN5jnWRDn11Rc+O73RG2pAvoKsOe/bXUzCazzyDsrBPGSTkh0dB2/oJvs+lPRyWFAME9wF9QBOvnmva3Rt4LpVlF83BVn7NnIOv/SHNGGzSvU7h/n3EissKN5glkRdf2NDMBggCOY+zqsootfmvv+Co/vQp/f8noXPWUwUIbvJmo7B843kXeVdnBGIbTdo0+kfffEcbrfh+Sz6MOuswwSqml3w+OQPF/bpI1Udp30xNM1t7LPfuxuqzoomkHspgY9KGa9rq7a8jmrgyfIo+WzQFL+4Yjvk1wHwJn+D1AjYxW6zuLq162d6vURgfpRR1HD9qzjF66vCjWtkAG/hTf5o70NngqYtfvi6JIsqzq9khfZMDtFRsH0SLirLMp0wSsg5peRnwjnPFh5NWiZneLMd0zumyjy+dhKgiovpaPozoNd5yPug8wInzfV+bRJciGU+2FV/Bx+HaCq6nYwwrOQVqKZmuXjuUabjjNHB7AIQQLhI1q5JkEAjL1CyRJ3jAR7cO8GuuJ5HbYJHnjZvu+iq+Ezw1DTz1EJ0wDBiHU2qyKKbE9gvRBL1KJkVRlHaHO0LZycE22lumgknn2+0ReoGcY/I0b+D0dQvpH9vkmRjbFVjkjSLCCcW2gEPLl+IsTXk9CKUWwfRhAzQY4TVEyHDTP2yRSuLsmQXJR+iROPC370FeQ95P6G9hbh8ZTuuYnIpDXoZXzSiTRS643c/W3YJrs78rVBfuPLULlziSgY24XoDK0Kg1uxPBsmGr+mw7BsoZu/I9wqjbbj87E2LeXyhw+cwt04hnm5FuovUxfRWYPs66pb8fac272lxm9R76Xi8yy/eTRpR6/phlqAFAsf3N0QztoWemdX++I1xbGchIr64Mzh2I8/4XvDxd+BBE5zu8PYAA9z+eND4+0CLmk6gI9op/0u3qhrhDk+iwxEyFyD9d+C+G0x/ADT5Av/TJ5QHp7MYFFjdyn+Zh2YEHFOmVxDRuKH3teC/CQWyFJSZIceJ701gvwyln+HYvd/O/Af/4B/8g3/wD/7BP/gH/2cQhX/2oAeKou0fVWAtvSxgjLbFlzWo98Z/LidAi2nVoeHv1139F11uQgDqmcIk+dRjnRH5D5UhpH9VDmiDlk8mppLFgbwayRfr733qf7CBHmDNPvcfoOlphJtw47RHj/tFb1Msum1crSpl7TVu+9WW5NroJ1MwrqpTUQoE0C3VUsTsD+qjcAUyhbdqhiIfaJZikeU5enn8dNk5kaprypJlqXdN+as/HDnaX3ww1p4gVYF6k2YLpNewaCAr+9wGwC8SoTmL4zjtB1l4BYNdDS/ct92vIDNc6sRAdelCm6/Jrrsz/dFevBmxMfBP05tWLdh5H/BrwndXuItH7aXiwDarQva4W+t5UmgpOOXNwuaLV2oM9vhw6l6PJZW3pW+ik6IR2V7AQh6wtD7IKTTActcnvZ7c+N51x+4GrnCPD2/23IxZlaP41sSjD5A1wgXbpvapqTq2bjRg2GpteZZaVLDn1syEjyx4XT8umNNeNJtC2/jZRtVIWLrRJks9cHaIz7iP6sdGfGTf8Ip8it2U1f27LMzVBLJf0yTF2AO7axwZHOOT7TuVLPiUhgNy4tMhW/8YXW4rETKxUIPNHRzH+OSfO+K34CNHG+gvcuJTHuADU9VPbXrm9hI+7Lalzf9Y8JGN9xrBfRMf1bJr4vwX8dmDDR8xi0Zv+vwuPnJUhenmuh/HR87l0fTjt/GJFAvtciA/jk/2A/gsXdW7x17AJzTaGo7z0b/l+/ioG1F3etAfn/rTqMls+IT6IA4Ob8BHGum7rjZ/fDJzIsWGjzAEdfvlHfgsY6fXLpY/PoW5PMGGj3Qj9De8Ax91NQNYfaM/Pq15uuWxfbAacv0WfFTH4Dop7I0Psa198JGqQv+/9+CjpuKsRo344pNi4INPLAb0rRTfm/DhSeuNsevCp4s1SIuJjtg4j0+NTbGAd+HzUF3ry5ce40Mc1HU4JAC26bAmfGIxBGrje70LHzUxT3uVCx+s97eJEstDfLRvu3Fig1tb/G348HgOZSHlwznoLbg1TTPP80SgbQMEnfiEWUcguzx5/Skw1EK+Dx91v5NS117yIMqvdAzAAT6sWl1ewseKPQ0zId6IzzKMSV1E6imvZxc+et/HVJiKgN6IzzJqZH4Rnxwd0hv4GgfabDOM/XVfR8/hnfgo506EGP3tg8YcnNzLAyu8FZ/FuYv5b774hH72mwHei48aJsfqk/zx6fzsawO8Fx/l3DEW8sfn8fk0fcADny9XPLFDtmCwCR/Vpc/HlP2wv22A3oUPeZcPPjIgzqd6/T4+F1f8mt6uYf6LGR/l3MHqb+DjvDbLFO/nYMEnly1Y880y4eYn8eHTjw7yPz22Ddmw4KMN0X0Zn3x9d7QHPpVwiqz1nwO23YBow0cbKP0qPu0qM+2DjyB3+5VVxPC1tHtY8ZHO3cv4xAitf/fARygg21yO3Kp+iPVoGwBVfROfaaMPffApDRfvamBnH4qPbZyHdO5ew+eKNhlbH3xEEsVCOhW2D/aeDi6KE9dyvYTPA2/nl3rhI+eTGf/YYPuMJwwOLvIT9ywa8TnOn5J92qa+BT4nZ8tw7jWu+wntc+QJZx2oYe7cmfE5zG/TJq6tOSk24Pg2OQXiUj343L26gaa0zvIlBxevcufOjM9R/UFMc7JbOpZx95Nl9TG/exlP6+evAB+NCmHlHwfjkqhzZ8ZH1GHAXV6xSmdkWrioDDi6LHMF8g4PNMsW96gr6DwfZJ+/xZSmdsvYHohzZ8RHXsYAYFNcrteUwfXyNUyI93ZvHdGrrEQ53QdVT9zsCSBiLdsA0Yof2FqqeqL7dZZj9EabJ08l5x6fPGuU9cC6WJfqKtVcu4qC59lNu4Sg6KpzjTkX2VIN5FfRkUhmaPTKOUR+sUj0Gm7xeRrK2faQaPdLbj5Av+3kwLT42coJHxChdrQPjEjDNfS2E0o/Nwo3Dk+B1txu+Ov5OUmPMr1c/vy5ZpbJK97Q/Van7/8A5Ip7SOeOIy4AAAAASUVORK5CYII="/>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3" name="Picture 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36758" y="2280406"/>
            <a:ext cx="636799" cy="7475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638800" y="2198082"/>
            <a:ext cx="866775" cy="86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6" name="Picture 1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434685" y="3064857"/>
            <a:ext cx="1921542" cy="6227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7" name="Picture 13"/>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588357" y="2197609"/>
            <a:ext cx="757237" cy="382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470505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Programming Process</a:t>
            </a:r>
            <a:endParaRPr lang="en-US" dirty="0"/>
          </a:p>
        </p:txBody>
      </p:sp>
      <p:sp>
        <p:nvSpPr>
          <p:cNvPr id="3" name="Content Placeholder 2"/>
          <p:cNvSpPr>
            <a:spLocks noGrp="1"/>
          </p:cNvSpPr>
          <p:nvPr>
            <p:ph idx="1"/>
          </p:nvPr>
        </p:nvSpPr>
        <p:spPr>
          <a:xfrm>
            <a:off x="304800" y="1371600"/>
            <a:ext cx="8686800" cy="4038600"/>
          </a:xfrm>
        </p:spPr>
        <p:txBody>
          <a:bodyPr/>
          <a:lstStyle/>
          <a:p>
            <a:r>
              <a:rPr lang="en-US" sz="2200" dirty="0" smtClean="0"/>
              <a:t>June </a:t>
            </a:r>
            <a:r>
              <a:rPr lang="en-US" sz="2200" dirty="0"/>
              <a:t>2014 – </a:t>
            </a:r>
            <a:r>
              <a:rPr lang="en-US" sz="2200" dirty="0" smtClean="0"/>
              <a:t>Theory of Change prepared and potential approaches considered by agencies and GEFSEC</a:t>
            </a:r>
            <a:endParaRPr lang="en-US" sz="2200" dirty="0"/>
          </a:p>
          <a:p>
            <a:r>
              <a:rPr lang="en-US" sz="2200" dirty="0"/>
              <a:t>July 2014 – Agencies met </a:t>
            </a:r>
            <a:r>
              <a:rPr lang="en-US" sz="2200" dirty="0" smtClean="0"/>
              <a:t>to agree on </a:t>
            </a:r>
            <a:r>
              <a:rPr lang="en-US" sz="2200" dirty="0" err="1"/>
              <a:t>ToC</a:t>
            </a:r>
            <a:r>
              <a:rPr lang="en-US" sz="2200" dirty="0"/>
              <a:t> and outline structure</a:t>
            </a:r>
          </a:p>
          <a:p>
            <a:r>
              <a:rPr lang="en-US" sz="2200" dirty="0"/>
              <a:t>August 2014 – </a:t>
            </a:r>
            <a:r>
              <a:rPr lang="en-US" sz="2200" dirty="0" smtClean="0"/>
              <a:t>Implementation structured agreed between agencies</a:t>
            </a:r>
            <a:endParaRPr lang="en-US" sz="2200" dirty="0"/>
          </a:p>
          <a:p>
            <a:r>
              <a:rPr lang="en-US" sz="2200" dirty="0"/>
              <a:t>September onwards </a:t>
            </a:r>
            <a:r>
              <a:rPr lang="en-US" sz="2200" dirty="0" smtClean="0"/>
              <a:t>–Preliminary Steering </a:t>
            </a:r>
            <a:r>
              <a:rPr lang="en-US" sz="2200" dirty="0"/>
              <a:t>Group established, regular fortnightly SG telephone conference calls + specific work </a:t>
            </a:r>
            <a:r>
              <a:rPr lang="en-US" sz="2200" dirty="0" smtClean="0"/>
              <a:t>groups</a:t>
            </a:r>
          </a:p>
          <a:p>
            <a:r>
              <a:rPr lang="en-US" sz="2200" dirty="0" smtClean="0"/>
              <a:t>Partners joining, </a:t>
            </a:r>
            <a:r>
              <a:rPr lang="en-US" sz="2200" dirty="0" err="1" smtClean="0"/>
              <a:t>eg</a:t>
            </a:r>
            <a:r>
              <a:rPr lang="en-US" sz="2200" dirty="0" smtClean="0"/>
              <a:t>. The Gordon and Betty Moore Foundation</a:t>
            </a:r>
          </a:p>
          <a:p>
            <a:r>
              <a:rPr lang="en-US" sz="2200" dirty="0"/>
              <a:t>Stakeholder discussion events are being programmed in Indonesia, Brazil and China within the next 5 </a:t>
            </a:r>
            <a:r>
              <a:rPr lang="en-US" sz="2200" dirty="0" smtClean="0"/>
              <a:t>weeks involving </a:t>
            </a:r>
            <a:r>
              <a:rPr lang="en-US" sz="2200" dirty="0"/>
              <a:t>governmental, private sector, civil society </a:t>
            </a:r>
            <a:r>
              <a:rPr lang="en-US" sz="2200" dirty="0" smtClean="0"/>
              <a:t>stakeholders, </a:t>
            </a:r>
            <a:r>
              <a:rPr lang="en-US" sz="2200" dirty="0"/>
              <a:t>as well as other active organizations and existing initiatives and donors.</a:t>
            </a:r>
          </a:p>
          <a:p>
            <a:endParaRPr lang="en-US" sz="2000" dirty="0"/>
          </a:p>
        </p:txBody>
      </p:sp>
    </p:spTree>
    <p:extLst>
      <p:ext uri="{BB962C8B-B14F-4D97-AF65-F5344CB8AC3E}">
        <p14:creationId xmlns:p14="http://schemas.microsoft.com/office/powerpoint/2010/main" val="41896404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Autofit/>
          </a:bodyPr>
          <a:lstStyle/>
          <a:p>
            <a:r>
              <a:rPr lang="en-US" sz="3200" b="1" dirty="0" smtClean="0">
                <a:solidFill>
                  <a:srgbClr val="006600"/>
                </a:solidFill>
                <a:latin typeface="Arial" pitchFamily="34" charset="0"/>
                <a:cs typeface="Arial" pitchFamily="34" charset="0"/>
              </a:rPr>
              <a:t>IAP 2: Food Security</a:t>
            </a:r>
            <a:br>
              <a:rPr lang="en-US" sz="3200" b="1" dirty="0" smtClean="0">
                <a:solidFill>
                  <a:srgbClr val="006600"/>
                </a:solidFill>
                <a:latin typeface="Arial" pitchFamily="34" charset="0"/>
                <a:cs typeface="Arial" pitchFamily="34" charset="0"/>
              </a:rPr>
            </a:br>
            <a:endParaRPr lang="en-US" sz="3200" b="1" dirty="0">
              <a:solidFill>
                <a:srgbClr val="006600"/>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8979" y="914400"/>
            <a:ext cx="7777334" cy="3505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733800" y="3886200"/>
            <a:ext cx="5181600" cy="307777"/>
          </a:xfrm>
          <a:prstGeom prst="rect">
            <a:avLst/>
          </a:prstGeom>
        </p:spPr>
        <p:txBody>
          <a:bodyPr wrap="square">
            <a:spAutoFit/>
          </a:bodyPr>
          <a:lstStyle/>
          <a:p>
            <a:r>
              <a:rPr lang="en-US" sz="1400" b="1" dirty="0"/>
              <a:t>EIU Global Food Security Index - 2014</a:t>
            </a:r>
          </a:p>
        </p:txBody>
      </p:sp>
      <p:sp>
        <p:nvSpPr>
          <p:cNvPr id="6" name="Content Placeholder 2"/>
          <p:cNvSpPr txBox="1">
            <a:spLocks/>
          </p:cNvSpPr>
          <p:nvPr/>
        </p:nvSpPr>
        <p:spPr>
          <a:xfrm>
            <a:off x="277091" y="4419600"/>
            <a:ext cx="8714509" cy="2142712"/>
          </a:xfrm>
          <a:prstGeom prst="rect">
            <a:avLst/>
          </a:prstGeom>
          <a:solidFill>
            <a:schemeClr val="bg1"/>
          </a:solidFill>
          <a:ln>
            <a:solidFill>
              <a:schemeClr val="bg1"/>
            </a:solidFill>
          </a:ln>
        </p:spPr>
        <p:txBody>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800" b="1" dirty="0"/>
              <a:t>Potential for Transformational Impact</a:t>
            </a:r>
            <a:endParaRPr lang="en-US" sz="2800" b="1" dirty="0" smtClean="0"/>
          </a:p>
          <a:p>
            <a:r>
              <a:rPr lang="en-US" sz="2000" b="1" dirty="0" smtClean="0"/>
              <a:t>Agriculture and Food Security </a:t>
            </a:r>
            <a:r>
              <a:rPr lang="en-US" sz="2000" i="1" dirty="0" smtClean="0">
                <a:sym typeface="Wingdings" panose="05000000000000000000" pitchFamily="2" charset="2"/>
              </a:rPr>
              <a:t> major development priorities</a:t>
            </a:r>
            <a:endParaRPr lang="en-US" sz="2000" i="1" dirty="0" smtClean="0"/>
          </a:p>
          <a:p>
            <a:r>
              <a:rPr lang="en-US" sz="2000" b="1" dirty="0" smtClean="0"/>
              <a:t>CAADP </a:t>
            </a:r>
            <a:r>
              <a:rPr lang="en-US" sz="2000" dirty="0" smtClean="0">
                <a:sym typeface="Wingdings" pitchFamily="2" charset="2"/>
              </a:rPr>
              <a:t></a:t>
            </a:r>
            <a:r>
              <a:rPr lang="en-US" sz="2000" dirty="0" smtClean="0"/>
              <a:t> </a:t>
            </a:r>
            <a:r>
              <a:rPr lang="en-US" sz="2000" i="1" dirty="0" smtClean="0"/>
              <a:t>pillars on food security, land and water management</a:t>
            </a:r>
          </a:p>
          <a:p>
            <a:r>
              <a:rPr lang="en-US" sz="2000" b="1" dirty="0" smtClean="0"/>
              <a:t>Evergreen Agriculture  </a:t>
            </a:r>
            <a:r>
              <a:rPr lang="en-US" sz="2000" dirty="0" smtClean="0">
                <a:sym typeface="Wingdings" pitchFamily="2" charset="2"/>
              </a:rPr>
              <a:t> </a:t>
            </a:r>
            <a:r>
              <a:rPr lang="en-US" sz="2000" i="1" dirty="0" smtClean="0">
                <a:sym typeface="Wingdings" pitchFamily="2" charset="2"/>
              </a:rPr>
              <a:t>focus on smallholder farmers and food value chains</a:t>
            </a:r>
          </a:p>
          <a:p>
            <a:pPr marL="0" indent="0">
              <a:buFont typeface="Arial" charset="0"/>
              <a:buNone/>
            </a:pPr>
            <a:r>
              <a:rPr lang="en-US" sz="2000" b="1" dirty="0" smtClean="0">
                <a:solidFill>
                  <a:srgbClr val="006600"/>
                </a:solidFill>
              </a:rPr>
              <a:t>Opportunity for integration of Ecosystem Services </a:t>
            </a:r>
            <a:r>
              <a:rPr lang="en-US" sz="2000" b="1" dirty="0" smtClean="0">
                <a:solidFill>
                  <a:srgbClr val="006600"/>
                </a:solidFill>
                <a:sym typeface="Wingdings" panose="05000000000000000000" pitchFamily="2" charset="2"/>
              </a:rPr>
              <a:t></a:t>
            </a:r>
            <a:r>
              <a:rPr lang="en-US" sz="2000" b="1" i="1" dirty="0" smtClean="0">
                <a:solidFill>
                  <a:srgbClr val="006600"/>
                </a:solidFill>
                <a:sym typeface="Wingdings" pitchFamily="2" charset="2"/>
              </a:rPr>
              <a:t> sustainability and resilience</a:t>
            </a:r>
            <a:endParaRPr lang="en-US" sz="2000" b="1" i="1" dirty="0">
              <a:solidFill>
                <a:srgbClr val="006600"/>
              </a:solidFill>
            </a:endParaRPr>
          </a:p>
        </p:txBody>
      </p:sp>
    </p:spTree>
    <p:extLst>
      <p:ext uri="{BB962C8B-B14F-4D97-AF65-F5344CB8AC3E}">
        <p14:creationId xmlns:p14="http://schemas.microsoft.com/office/powerpoint/2010/main" val="34307888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200" b="1" dirty="0" smtClean="0">
                <a:solidFill>
                  <a:srgbClr val="006600"/>
                </a:solidFill>
                <a:latin typeface="Arial" panose="020B0604020202020204" pitchFamily="34" charset="0"/>
                <a:cs typeface="Arial" panose="020B0604020202020204" pitchFamily="34" charset="0"/>
              </a:rPr>
              <a:t>An Integrated Approach</a:t>
            </a:r>
            <a:endParaRPr lang="en-US" sz="3200" b="1" dirty="0">
              <a:solidFill>
                <a:srgbClr val="006600"/>
              </a:solidFill>
              <a:latin typeface="Arial" panose="020B0604020202020204" pitchFamily="34" charset="0"/>
              <a:cs typeface="Arial" panose="020B0604020202020204" pitchFamily="34" charset="0"/>
            </a:endParaRPr>
          </a:p>
        </p:txBody>
      </p:sp>
      <p:graphicFrame>
        <p:nvGraphicFramePr>
          <p:cNvPr id="4" name="Diagram 3"/>
          <p:cNvGraphicFramePr/>
          <p:nvPr>
            <p:extLst>
              <p:ext uri="{D42A27DB-BD31-4B8C-83A1-F6EECF244321}">
                <p14:modId xmlns:p14="http://schemas.microsoft.com/office/powerpoint/2010/main" val="1570903305"/>
              </p:ext>
            </p:extLst>
          </p:nvPr>
        </p:nvGraphicFramePr>
        <p:xfrm>
          <a:off x="487110" y="1219200"/>
          <a:ext cx="8297967" cy="45423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376010" y="1392952"/>
            <a:ext cx="4881790" cy="830997"/>
          </a:xfrm>
          <a:prstGeom prst="rect">
            <a:avLst/>
          </a:prstGeom>
          <a:noFill/>
        </p:spPr>
        <p:txBody>
          <a:bodyPr wrap="square" rtlCol="0">
            <a:spAutoFit/>
          </a:bodyPr>
          <a:lstStyle/>
          <a:p>
            <a:r>
              <a:rPr lang="en-US" sz="2400" b="1" dirty="0" smtClean="0">
                <a:solidFill>
                  <a:srgbClr val="006600"/>
                </a:solidFill>
              </a:rPr>
              <a:t>Fostering Sustainability and Resilience for Food Security</a:t>
            </a:r>
            <a:endParaRPr lang="en-US" sz="2400" b="1" dirty="0">
              <a:solidFill>
                <a:srgbClr val="006600"/>
              </a:solidFill>
            </a:endParaRPr>
          </a:p>
        </p:txBody>
      </p:sp>
      <p:sp>
        <p:nvSpPr>
          <p:cNvPr id="6" name="TextBox 5"/>
          <p:cNvSpPr txBox="1"/>
          <p:nvPr/>
        </p:nvSpPr>
        <p:spPr>
          <a:xfrm>
            <a:off x="3497318" y="5558135"/>
            <a:ext cx="5722882" cy="461665"/>
          </a:xfrm>
          <a:prstGeom prst="rect">
            <a:avLst/>
          </a:prstGeom>
          <a:noFill/>
        </p:spPr>
        <p:txBody>
          <a:bodyPr wrap="square" rtlCol="0">
            <a:spAutoFit/>
          </a:bodyPr>
          <a:lstStyle/>
          <a:p>
            <a:r>
              <a:rPr lang="en-US" sz="2400" b="1" dirty="0" smtClean="0">
                <a:solidFill>
                  <a:srgbClr val="FF0000"/>
                </a:solidFill>
              </a:rPr>
              <a:t>Adaptive Management and Learning</a:t>
            </a:r>
            <a:endParaRPr lang="en-US" sz="2400" b="1" dirty="0">
              <a:solidFill>
                <a:srgbClr val="FF0000"/>
              </a:solidFill>
            </a:endParaRPr>
          </a:p>
        </p:txBody>
      </p:sp>
    </p:spTree>
    <p:extLst>
      <p:ext uri="{BB962C8B-B14F-4D97-AF65-F5344CB8AC3E}">
        <p14:creationId xmlns:p14="http://schemas.microsoft.com/office/powerpoint/2010/main" val="25046731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1219200" y="751768"/>
            <a:ext cx="7562215" cy="5943600"/>
            <a:chOff x="659632" y="533400"/>
            <a:chExt cx="7562215" cy="5943600"/>
          </a:xfrm>
        </p:grpSpPr>
        <p:pic>
          <p:nvPicPr>
            <p:cNvPr id="4" name="Picture 3"/>
            <p:cNvPicPr/>
            <p:nvPr/>
          </p:nvPicPr>
          <p:blipFill>
            <a:blip r:embed="rId3" cstate="print">
              <a:extLst>
                <a:ext uri="{28A0092B-C50C-407E-A947-70E740481C1C}">
                  <a14:useLocalDpi xmlns:a14="http://schemas.microsoft.com/office/drawing/2010/main" val="0"/>
                </a:ext>
              </a:extLst>
            </a:blip>
            <a:stretch>
              <a:fillRect/>
            </a:stretch>
          </p:blipFill>
          <p:spPr>
            <a:xfrm>
              <a:off x="659632" y="533400"/>
              <a:ext cx="7239000" cy="5943600"/>
            </a:xfrm>
            <a:prstGeom prst="rect">
              <a:avLst/>
            </a:prstGeom>
            <a:ln>
              <a:noFill/>
            </a:ln>
          </p:spPr>
        </p:pic>
        <p:sp>
          <p:nvSpPr>
            <p:cNvPr id="5" name="Oval 4"/>
            <p:cNvSpPr/>
            <p:nvPr/>
          </p:nvSpPr>
          <p:spPr>
            <a:xfrm>
              <a:off x="2514600" y="2133600"/>
              <a:ext cx="3733800" cy="990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248400" y="2209800"/>
              <a:ext cx="1143000" cy="1371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739924" y="3048000"/>
              <a:ext cx="762001"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534614">
              <a:off x="5609356" y="3821770"/>
              <a:ext cx="914400" cy="22330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494685" y="2209800"/>
              <a:ext cx="786177" cy="369332"/>
            </a:xfrm>
            <a:prstGeom prst="rect">
              <a:avLst/>
            </a:prstGeom>
            <a:noFill/>
          </p:spPr>
          <p:txBody>
            <a:bodyPr wrap="none" rtlCol="0">
              <a:spAutoFit/>
            </a:bodyPr>
            <a:lstStyle/>
            <a:p>
              <a:r>
                <a:rPr lang="en-US" b="1" dirty="0" smtClean="0"/>
                <a:t>SAHEL</a:t>
              </a:r>
              <a:endParaRPr lang="en-US" b="1" dirty="0"/>
            </a:p>
          </p:txBody>
        </p:sp>
        <p:sp>
          <p:nvSpPr>
            <p:cNvPr id="11" name="TextBox 10"/>
            <p:cNvSpPr txBox="1"/>
            <p:nvPr/>
          </p:nvSpPr>
          <p:spPr>
            <a:xfrm>
              <a:off x="7086600" y="1982512"/>
              <a:ext cx="1135247" cy="646331"/>
            </a:xfrm>
            <a:prstGeom prst="rect">
              <a:avLst/>
            </a:prstGeom>
            <a:noFill/>
          </p:spPr>
          <p:txBody>
            <a:bodyPr wrap="none" rtlCol="0">
              <a:spAutoFit/>
            </a:bodyPr>
            <a:lstStyle/>
            <a:p>
              <a:pPr algn="ctr"/>
              <a:r>
                <a:rPr lang="en-US" b="1" dirty="0" smtClean="0"/>
                <a:t>HORN OF </a:t>
              </a:r>
            </a:p>
            <a:p>
              <a:pPr algn="ctr"/>
              <a:r>
                <a:rPr lang="en-US" b="1" dirty="0" smtClean="0"/>
                <a:t>AFRICA</a:t>
              </a:r>
              <a:endParaRPr lang="en-US" b="1" dirty="0"/>
            </a:p>
          </p:txBody>
        </p:sp>
        <p:sp>
          <p:nvSpPr>
            <p:cNvPr id="12" name="TextBox 11"/>
            <p:cNvSpPr txBox="1"/>
            <p:nvPr/>
          </p:nvSpPr>
          <p:spPr>
            <a:xfrm>
              <a:off x="4267200" y="3276600"/>
              <a:ext cx="1609480" cy="646331"/>
            </a:xfrm>
            <a:prstGeom prst="rect">
              <a:avLst/>
            </a:prstGeom>
            <a:noFill/>
          </p:spPr>
          <p:txBody>
            <a:bodyPr wrap="none" rtlCol="0">
              <a:spAutoFit/>
            </a:bodyPr>
            <a:lstStyle/>
            <a:p>
              <a:pPr algn="ctr"/>
              <a:r>
                <a:rPr lang="en-US" b="1" dirty="0" smtClean="0"/>
                <a:t>EAST AFRICAN </a:t>
              </a:r>
            </a:p>
            <a:p>
              <a:pPr algn="ctr"/>
              <a:r>
                <a:rPr lang="en-US" b="1" dirty="0" smtClean="0"/>
                <a:t>HIGHLANDS</a:t>
              </a:r>
              <a:endParaRPr lang="en-US" b="1" dirty="0"/>
            </a:p>
          </p:txBody>
        </p:sp>
        <p:sp>
          <p:nvSpPr>
            <p:cNvPr id="13" name="TextBox 12"/>
            <p:cNvSpPr txBox="1"/>
            <p:nvPr/>
          </p:nvSpPr>
          <p:spPr>
            <a:xfrm>
              <a:off x="6084631" y="5592457"/>
              <a:ext cx="1306769" cy="646331"/>
            </a:xfrm>
            <a:prstGeom prst="rect">
              <a:avLst/>
            </a:prstGeom>
            <a:noFill/>
          </p:spPr>
          <p:txBody>
            <a:bodyPr wrap="none" rtlCol="0">
              <a:spAutoFit/>
            </a:bodyPr>
            <a:lstStyle/>
            <a:p>
              <a:pPr algn="ctr"/>
              <a:r>
                <a:rPr lang="en-US" b="1" dirty="0" smtClean="0"/>
                <a:t>SOUTHERN </a:t>
              </a:r>
            </a:p>
            <a:p>
              <a:pPr algn="ctr"/>
              <a:r>
                <a:rPr lang="en-US" b="1" dirty="0" smtClean="0"/>
                <a:t>AFRICA</a:t>
              </a:r>
              <a:endParaRPr lang="en-US" b="1" dirty="0"/>
            </a:p>
          </p:txBody>
        </p:sp>
      </p:grpSp>
      <p:sp>
        <p:nvSpPr>
          <p:cNvPr id="2" name="Title 1"/>
          <p:cNvSpPr>
            <a:spLocks noGrp="1"/>
          </p:cNvSpPr>
          <p:nvPr>
            <p:ph type="title"/>
          </p:nvPr>
        </p:nvSpPr>
        <p:spPr>
          <a:xfrm>
            <a:off x="457200" y="0"/>
            <a:ext cx="8229600" cy="1143000"/>
          </a:xfrm>
        </p:spPr>
        <p:txBody>
          <a:bodyPr/>
          <a:lstStyle/>
          <a:p>
            <a:r>
              <a:rPr lang="en-US" sz="3200" b="1" dirty="0">
                <a:solidFill>
                  <a:srgbClr val="006600"/>
                </a:solidFill>
                <a:latin typeface="Arial" panose="020B0604020202020204" pitchFamily="34" charset="0"/>
                <a:cs typeface="Arial" panose="020B0604020202020204" pitchFamily="34" charset="0"/>
              </a:rPr>
              <a:t>Geographical </a:t>
            </a:r>
            <a:r>
              <a:rPr lang="en-US" sz="3200" b="1" dirty="0" smtClean="0">
                <a:solidFill>
                  <a:srgbClr val="006600"/>
                </a:solidFill>
                <a:latin typeface="Arial" panose="020B0604020202020204" pitchFamily="34" charset="0"/>
                <a:cs typeface="Arial" panose="020B0604020202020204" pitchFamily="34" charset="0"/>
              </a:rPr>
              <a:t>Targets </a:t>
            </a:r>
            <a:br>
              <a:rPr lang="en-US" sz="3200" b="1" dirty="0" smtClean="0">
                <a:solidFill>
                  <a:srgbClr val="006600"/>
                </a:solidFill>
                <a:latin typeface="Arial" panose="020B0604020202020204" pitchFamily="34" charset="0"/>
                <a:cs typeface="Arial" panose="020B0604020202020204" pitchFamily="34" charset="0"/>
              </a:rPr>
            </a:br>
            <a:r>
              <a:rPr lang="en-US" sz="3200" b="1" dirty="0" smtClean="0">
                <a:solidFill>
                  <a:srgbClr val="006600"/>
                </a:solidFill>
                <a:latin typeface="Arial" panose="020B0604020202020204" pitchFamily="34" charset="0"/>
                <a:cs typeface="Arial" panose="020B0604020202020204" pitchFamily="34" charset="0"/>
              </a:rPr>
              <a:t>for Food Security IAP</a:t>
            </a:r>
            <a:endParaRPr lang="en-US" sz="3200" b="1" dirty="0">
              <a:solidFill>
                <a:srgbClr val="006600"/>
              </a:solidFill>
              <a:latin typeface="Arial" panose="020B0604020202020204" pitchFamily="34" charset="0"/>
              <a:cs typeface="Arial" panose="020B0604020202020204" pitchFamily="34" charset="0"/>
            </a:endParaRPr>
          </a:p>
        </p:txBody>
      </p:sp>
      <p:sp>
        <p:nvSpPr>
          <p:cNvPr id="3" name="TextBox 2"/>
          <p:cNvSpPr txBox="1"/>
          <p:nvPr/>
        </p:nvSpPr>
        <p:spPr>
          <a:xfrm>
            <a:off x="300252" y="1501254"/>
            <a:ext cx="2633868" cy="1631216"/>
          </a:xfrm>
          <a:prstGeom prst="rect">
            <a:avLst/>
          </a:prstGeom>
          <a:solidFill>
            <a:schemeClr val="accent3">
              <a:lumMod val="40000"/>
              <a:lumOff val="60000"/>
            </a:schemeClr>
          </a:solidFill>
        </p:spPr>
        <p:txBody>
          <a:bodyPr wrap="square" rtlCol="0">
            <a:spAutoFit/>
          </a:bodyPr>
          <a:lstStyle/>
          <a:p>
            <a:pPr marL="342900" indent="-342900">
              <a:buFont typeface="Wingdings" panose="05000000000000000000" pitchFamily="2" charset="2"/>
              <a:buChar char="§"/>
            </a:pPr>
            <a:r>
              <a:rPr lang="en-US" sz="2000" b="1" dirty="0" err="1" smtClean="0"/>
              <a:t>Dryland</a:t>
            </a:r>
            <a:r>
              <a:rPr lang="en-US" sz="2000" b="1" dirty="0" smtClean="0"/>
              <a:t> regions</a:t>
            </a:r>
          </a:p>
          <a:p>
            <a:pPr marL="342900" indent="-342900">
              <a:buFont typeface="Wingdings" panose="05000000000000000000" pitchFamily="2" charset="2"/>
              <a:buChar char="§"/>
            </a:pPr>
            <a:r>
              <a:rPr lang="en-US" sz="2000" b="1" dirty="0" smtClean="0"/>
              <a:t>Smallholder agriculture</a:t>
            </a:r>
          </a:p>
          <a:p>
            <a:pPr marL="342900" indent="-342900">
              <a:buFont typeface="Wingdings" panose="05000000000000000000" pitchFamily="2" charset="2"/>
              <a:buChar char="§"/>
            </a:pPr>
            <a:r>
              <a:rPr lang="en-US" sz="2000" b="1" dirty="0" smtClean="0"/>
              <a:t>Target 10-12 countries initially</a:t>
            </a:r>
            <a:endParaRPr lang="en-US" sz="2000" b="1" dirty="0"/>
          </a:p>
        </p:txBody>
      </p:sp>
    </p:spTree>
    <p:extLst>
      <p:ext uri="{BB962C8B-B14F-4D97-AF65-F5344CB8AC3E}">
        <p14:creationId xmlns:p14="http://schemas.microsoft.com/office/powerpoint/2010/main" val="136004845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1144</TotalTime>
  <Words>3238</Words>
  <Application>Microsoft Office PowerPoint</Application>
  <PresentationFormat>On-screen Show (4:3)</PresentationFormat>
  <Paragraphs>248</Paragraphs>
  <Slides>15</Slides>
  <Notes>14</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0</vt:i4>
      </vt:variant>
      <vt:variant>
        <vt:lpstr>Slide Titles</vt:lpstr>
      </vt:variant>
      <vt:variant>
        <vt:i4>15</vt:i4>
      </vt:variant>
    </vt:vector>
  </HeadingPairs>
  <TitlesOfParts>
    <vt:vector size="21" baseType="lpstr">
      <vt:lpstr>ＭＳ Ｐゴシック</vt:lpstr>
      <vt:lpstr>Arial</vt:lpstr>
      <vt:lpstr>Berlin Sans FB</vt:lpstr>
      <vt:lpstr>Calibri</vt:lpstr>
      <vt:lpstr>Wingdings</vt:lpstr>
      <vt:lpstr>1_Office Theme</vt:lpstr>
      <vt:lpstr>PowerPoint Presentation</vt:lpstr>
      <vt:lpstr>GEF-6 Integrated Approach Pilots (IAP)</vt:lpstr>
      <vt:lpstr>IAP 1: Taking Deforestation Out of Commodity Supply Chains</vt:lpstr>
      <vt:lpstr>Components of Commodities IAP</vt:lpstr>
      <vt:lpstr>Global Consortium for Commodities IAP</vt:lpstr>
      <vt:lpstr>Programming Process</vt:lpstr>
      <vt:lpstr>IAP 2: Food Security </vt:lpstr>
      <vt:lpstr>An Integrated Approach</vt:lpstr>
      <vt:lpstr>Geographical Targets  for Food Security IAP</vt:lpstr>
      <vt:lpstr>Program Development Plan</vt:lpstr>
      <vt:lpstr>IAP 3:  Sustainable Cities  </vt:lpstr>
      <vt:lpstr>Proposed Program Structure</vt:lpstr>
      <vt:lpstr>Proposed Global Coordination &amp; Knowledge Sharing Platform</vt:lpstr>
      <vt:lpstr>Sustainable Cities IAP Development</vt:lpstr>
      <vt:lpstr>PowerPoint Presentation</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Thomas Zimsky</dc:creator>
  <cp:lastModifiedBy>Nicolas Alejandro Marquez Pizzanelli</cp:lastModifiedBy>
  <cp:revision>59</cp:revision>
  <cp:lastPrinted>2014-10-21T15:35:08Z</cp:lastPrinted>
  <dcterms:created xsi:type="dcterms:W3CDTF">2015-02-20T14:06:30Z</dcterms:created>
  <dcterms:modified xsi:type="dcterms:W3CDTF">2015-03-01T02:24:30Z</dcterms:modified>
</cp:coreProperties>
</file>