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9.xml" ContentType="application/vnd.openxmlformats-officedocument.presentationml.notesSlide+xml"/>
  <Override PartName="/ppt/charts/chart11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56"/>
  </p:notesMasterIdLst>
  <p:handoutMasterIdLst>
    <p:handoutMasterId r:id="rId57"/>
  </p:handoutMasterIdLst>
  <p:sldIdLst>
    <p:sldId id="469" r:id="rId2"/>
    <p:sldId id="276" r:id="rId3"/>
    <p:sldId id="470" r:id="rId4"/>
    <p:sldId id="471" r:id="rId5"/>
    <p:sldId id="275" r:id="rId6"/>
    <p:sldId id="273" r:id="rId7"/>
    <p:sldId id="354" r:id="rId8"/>
    <p:sldId id="282" r:id="rId9"/>
    <p:sldId id="278" r:id="rId10"/>
    <p:sldId id="462" r:id="rId11"/>
    <p:sldId id="280" r:id="rId12"/>
    <p:sldId id="399" r:id="rId13"/>
    <p:sldId id="281" r:id="rId14"/>
    <p:sldId id="401" r:id="rId15"/>
    <p:sldId id="400" r:id="rId16"/>
    <p:sldId id="444" r:id="rId17"/>
    <p:sldId id="405" r:id="rId18"/>
    <p:sldId id="286" r:id="rId19"/>
    <p:sldId id="403" r:id="rId20"/>
    <p:sldId id="456" r:id="rId21"/>
    <p:sldId id="429" r:id="rId22"/>
    <p:sldId id="425" r:id="rId23"/>
    <p:sldId id="438" r:id="rId24"/>
    <p:sldId id="439" r:id="rId25"/>
    <p:sldId id="447" r:id="rId26"/>
    <p:sldId id="457" r:id="rId27"/>
    <p:sldId id="453" r:id="rId28"/>
    <p:sldId id="449" r:id="rId29"/>
    <p:sldId id="404" r:id="rId30"/>
    <p:sldId id="437" r:id="rId31"/>
    <p:sldId id="459" r:id="rId32"/>
    <p:sldId id="420" r:id="rId33"/>
    <p:sldId id="465" r:id="rId34"/>
    <p:sldId id="466" r:id="rId35"/>
    <p:sldId id="467" r:id="rId36"/>
    <p:sldId id="464" r:id="rId37"/>
    <p:sldId id="418" r:id="rId38"/>
    <p:sldId id="434" r:id="rId39"/>
    <p:sldId id="468" r:id="rId40"/>
    <p:sldId id="408" r:id="rId41"/>
    <p:sldId id="454" r:id="rId42"/>
    <p:sldId id="407" r:id="rId43"/>
    <p:sldId id="440" r:id="rId44"/>
    <p:sldId id="410" r:id="rId45"/>
    <p:sldId id="441" r:id="rId46"/>
    <p:sldId id="411" r:id="rId47"/>
    <p:sldId id="412" r:id="rId48"/>
    <p:sldId id="413" r:id="rId49"/>
    <p:sldId id="442" r:id="rId50"/>
    <p:sldId id="414" r:id="rId51"/>
    <p:sldId id="461" r:id="rId52"/>
    <p:sldId id="450" r:id="rId53"/>
    <p:sldId id="443" r:id="rId54"/>
    <p:sldId id="41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757F07-D93C-5342-BAB9-D47893A4E630}">
          <p14:sldIdLst>
            <p14:sldId id="469"/>
            <p14:sldId id="276"/>
            <p14:sldId id="470"/>
            <p14:sldId id="471"/>
            <p14:sldId id="275"/>
            <p14:sldId id="273"/>
            <p14:sldId id="354"/>
          </p14:sldIdLst>
        </p14:section>
        <p14:section name="Context" id="{DDCCCEDF-1DFE-0540-96A8-995BA166A691}">
          <p14:sldIdLst>
            <p14:sldId id="282"/>
            <p14:sldId id="278"/>
            <p14:sldId id="462"/>
            <p14:sldId id="280"/>
            <p14:sldId id="399"/>
            <p14:sldId id="281"/>
            <p14:sldId id="401"/>
            <p14:sldId id="400"/>
            <p14:sldId id="444"/>
            <p14:sldId id="405"/>
          </p14:sldIdLst>
        </p14:section>
        <p14:section name="Performance and impact" id="{E9DBC927-6541-004D-99E1-CF2AA9EB1C0F}">
          <p14:sldIdLst>
            <p14:sldId id="286"/>
            <p14:sldId id="403"/>
            <p14:sldId id="456"/>
            <p14:sldId id="429"/>
            <p14:sldId id="425"/>
            <p14:sldId id="438"/>
            <p14:sldId id="439"/>
            <p14:sldId id="447"/>
            <p14:sldId id="457"/>
            <p14:sldId id="453"/>
            <p14:sldId id="449"/>
            <p14:sldId id="404"/>
            <p14:sldId id="437"/>
            <p14:sldId id="459"/>
            <p14:sldId id="420"/>
            <p14:sldId id="465"/>
            <p14:sldId id="466"/>
            <p14:sldId id="467"/>
            <p14:sldId id="464"/>
            <p14:sldId id="418"/>
            <p14:sldId id="434"/>
            <p14:sldId id="468"/>
            <p14:sldId id="408"/>
            <p14:sldId id="454"/>
          </p14:sldIdLst>
        </p14:section>
        <p14:section name="Policies and institutional issues" id="{A862573F-C6BF-3543-AA02-8AFA0581DF0B}">
          <p14:sldIdLst>
            <p14:sldId id="407"/>
            <p14:sldId id="440"/>
            <p14:sldId id="410"/>
            <p14:sldId id="441"/>
            <p14:sldId id="411"/>
          </p14:sldIdLst>
        </p14:section>
        <p14:section name="Financing, Governance and Health of the partnership" id="{2DB4E1CD-0141-4543-8080-8DB56C51D5EF}">
          <p14:sldIdLst>
            <p14:sldId id="412"/>
            <p14:sldId id="413"/>
            <p14:sldId id="442"/>
            <p14:sldId id="414"/>
            <p14:sldId id="461"/>
            <p14:sldId id="450"/>
            <p14:sldId id="443"/>
          </p14:sldIdLst>
        </p14:section>
        <p14:section name="Conclusion" id="{7012295C-067D-9747-B61A-F8DC165D111E}">
          <p14:sldIdLst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D12F"/>
    <a:srgbClr val="DFE4B1"/>
    <a:srgbClr val="FFE493"/>
    <a:srgbClr val="79CDEF"/>
    <a:srgbClr val="417CD8"/>
    <a:srgbClr val="000000"/>
    <a:srgbClr val="A2BEEC"/>
    <a:srgbClr val="4E9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5" autoAdjust="0"/>
    <p:restoredTop sz="85613" autoAdjust="0"/>
  </p:normalViewPr>
  <p:slideViewPr>
    <p:cSldViewPr>
      <p:cViewPr varScale="1">
        <p:scale>
          <a:sx n="60" d="100"/>
          <a:sy n="60" d="100"/>
        </p:scale>
        <p:origin x="43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Voila\Google%20Drive\Clients\World%20Bank%20Group\GEF\IEO\2017%20Replenishment%20presentation\Graphs%20and%20pie%20chart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Workbook12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Voila\Google%20Drive\Clients\World%20Bank%20Group\GEF\IEO\2017%20Replenishment%20presentation\Graphs%20and%20pie%20chart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Voila\Google%20Drive\Clients\World%20Bank%20Group\GEF\IEO\2017%20Replenishment%20presentation\Graphs%20and%20pie%20char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1C-9E30-CAD38BCDFD9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1C-9E30-CAD38BCDFD98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B-401C-9E30-CAD38BCDFD98}"/>
              </c:ext>
            </c:extLst>
          </c:dPt>
          <c:dPt>
            <c:idx val="3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B-401C-9E30-CAD38BCDFD98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91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2B-401C-9E30-CAD38BCD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70-45DE-8842-93A2896F5B17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70-45DE-8842-93A2896F5B17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70-45DE-8842-93A2896F5B17}"/>
              </c:ext>
            </c:extLst>
          </c:dPt>
          <c:dPt>
            <c:idx val="3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70-45DE-8842-93A2896F5B17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70-45DE-8842-93A2896F5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C2CA2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8D42-4AC3-AD94-E95F8AB7D6AB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8D42-4AC3-AD94-E95F8AB7D6AB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8D42-4AC3-AD94-E95F8AB7D6AB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="1" i="0">
                    <a:solidFill>
                      <a:schemeClr val="tx1"/>
                    </a:solidFill>
                    <a:latin typeface="Avenir Heavy" charset="0"/>
                    <a:ea typeface="Avenir Heavy" charset="0"/>
                    <a:cs typeface="Avenir Heavy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'STAR Allocation System'!$A$1:$A$6</c:f>
              <c:strCache>
                <c:ptCount val="6"/>
                <c:pt idx="0">
                  <c:v>STAR enables partnerships between the public and private sectors</c:v>
                </c:pt>
                <c:pt idx="1">
                  <c:v>STAR enables the delivery of regional projects</c:v>
                </c:pt>
                <c:pt idx="2">
                  <c:v>STAR is being implemented efficiently</c:v>
                </c:pt>
                <c:pt idx="3">
                  <c:v>STAR ensures an equitable resource allocation overall</c:v>
                </c:pt>
                <c:pt idx="4">
                  <c:v>STAR is a key component of GEF’s ability to meet country objectives</c:v>
                </c:pt>
                <c:pt idx="5">
                  <c:v>The System for Transparent Allocation of Resources (STAR) is a key component of GEF’s ability to support environmental activities in a wide range of countries</c:v>
                </c:pt>
              </c:strCache>
            </c:strRef>
          </c:cat>
          <c:val>
            <c:numRef>
              <c:f>'STAR Allocation System'!$B$1:$B$6</c:f>
              <c:numCache>
                <c:formatCode>0.00%</c:formatCode>
                <c:ptCount val="6"/>
                <c:pt idx="0">
                  <c:v>0.247</c:v>
                </c:pt>
                <c:pt idx="1">
                  <c:v>0.29799999999999999</c:v>
                </c:pt>
                <c:pt idx="2">
                  <c:v>0.48699999999999999</c:v>
                </c:pt>
                <c:pt idx="3">
                  <c:v>0.57399999999999995</c:v>
                </c:pt>
                <c:pt idx="4">
                  <c:v>0.66600000000000004</c:v>
                </c:pt>
                <c:pt idx="5">
                  <c:v>0.72399999999999998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D42-4AC3-AD94-E95F8AB7D6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-25"/>
        <c:axId val="1206970848"/>
        <c:axId val="1206973328"/>
      </c:barChart>
      <c:catAx>
        <c:axId val="1206970848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1206973328"/>
        <c:crosses val="autoZero"/>
        <c:auto val="1"/>
        <c:lblAlgn val="ctr"/>
        <c:lblOffset val="100"/>
        <c:noMultiLvlLbl val="0"/>
      </c:catAx>
      <c:valAx>
        <c:axId val="1206973328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one"/>
        <c:crossAx val="120697084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1" i="0" u="none" strike="noStrike" kern="1200" spc="0" baseline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defRPr>
            </a:pPr>
            <a:r>
              <a:rPr lang="en-CA" sz="1800" b="1" i="0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Share of GEF Portfolio by lead agency in million $</a:t>
            </a:r>
          </a:p>
        </c:rich>
      </c:tx>
      <c:layout>
        <c:manualLayout>
          <c:xMode val="edge"/>
          <c:yMode val="edge"/>
          <c:x val="2.3881459806154798E-3"/>
          <c:y val="9.615384615384610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1" i="0" u="none" strike="noStrike" kern="1200" spc="0" baseline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Groups!$A$2</c:f>
              <c:strCache>
                <c:ptCount val="1"/>
                <c:pt idx="0">
                  <c:v>Original Agencies</c:v>
                </c:pt>
              </c:strCache>
            </c:strRef>
          </c:tx>
          <c:spPr>
            <a:solidFill>
              <a:srgbClr val="C2D12F">
                <a:alpha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Groups!$B$1:$H$1</c:f>
              <c:strCache>
                <c:ptCount val="7"/>
                <c:pt idx="0">
                  <c:v>Pilot</c:v>
                </c:pt>
                <c:pt idx="1">
                  <c:v>GEF-1</c:v>
                </c:pt>
                <c:pt idx="2">
                  <c:v>GEF-2</c:v>
                </c:pt>
                <c:pt idx="3">
                  <c:v>GEF-3</c:v>
                </c:pt>
                <c:pt idx="4">
                  <c:v>GEF-4</c:v>
                </c:pt>
                <c:pt idx="5">
                  <c:v>GEF-5</c:v>
                </c:pt>
                <c:pt idx="6">
                  <c:v>GEF-6</c:v>
                </c:pt>
              </c:strCache>
            </c:strRef>
          </c:cat>
          <c:val>
            <c:numRef>
              <c:f>Groups!$B$2:$H$2</c:f>
              <c:numCache>
                <c:formatCode>#,##0.00</c:formatCode>
                <c:ptCount val="7"/>
                <c:pt idx="0" formatCode="General">
                  <c:v>712.6</c:v>
                </c:pt>
                <c:pt idx="1">
                  <c:v>1196.3</c:v>
                </c:pt>
                <c:pt idx="2">
                  <c:v>1757.2</c:v>
                </c:pt>
                <c:pt idx="3">
                  <c:v>2516.1999999999998</c:v>
                </c:pt>
                <c:pt idx="4">
                  <c:v>2061.5</c:v>
                </c:pt>
                <c:pt idx="5">
                  <c:v>2840.1</c:v>
                </c:pt>
                <c:pt idx="6">
                  <c:v>1414.6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84-41BA-B8C8-4A7686AFD075}"/>
            </c:ext>
          </c:extLst>
        </c:ser>
        <c:ser>
          <c:idx val="1"/>
          <c:order val="1"/>
          <c:tx>
            <c:strRef>
              <c:f>Groups!$A$3</c:f>
              <c:strCache>
                <c:ptCount val="1"/>
                <c:pt idx="0">
                  <c:v>Additions from the First round Expansion</c:v>
                </c:pt>
              </c:strCache>
            </c:strRef>
          </c:tx>
          <c:spPr>
            <a:solidFill>
              <a:srgbClr val="DFE4B1">
                <a:alpha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Groups!$B$1:$H$1</c:f>
              <c:strCache>
                <c:ptCount val="7"/>
                <c:pt idx="0">
                  <c:v>Pilot</c:v>
                </c:pt>
                <c:pt idx="1">
                  <c:v>GEF-1</c:v>
                </c:pt>
                <c:pt idx="2">
                  <c:v>GEF-2</c:v>
                </c:pt>
                <c:pt idx="3">
                  <c:v>GEF-3</c:v>
                </c:pt>
                <c:pt idx="4">
                  <c:v>GEF-4</c:v>
                </c:pt>
                <c:pt idx="5">
                  <c:v>GEF-5</c:v>
                </c:pt>
                <c:pt idx="6">
                  <c:v>GEF-6</c:v>
                </c:pt>
              </c:strCache>
            </c:strRef>
          </c:cat>
          <c:val>
            <c:numRef>
              <c:f>Groups!$B$3:$H$3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17.100000000000001</c:v>
                </c:pt>
                <c:pt idx="3">
                  <c:v>114</c:v>
                </c:pt>
                <c:pt idx="4">
                  <c:v>541.6</c:v>
                </c:pt>
                <c:pt idx="5" formatCode="#,##0.00">
                  <c:v>1225.9000000000001</c:v>
                </c:pt>
                <c:pt idx="6">
                  <c:v>531.70000000000005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84-41BA-B8C8-4A7686AFD075}"/>
            </c:ext>
          </c:extLst>
        </c:ser>
        <c:ser>
          <c:idx val="2"/>
          <c:order val="2"/>
          <c:tx>
            <c:strRef>
              <c:f>Groups!$A$4</c:f>
              <c:strCache>
                <c:ptCount val="1"/>
                <c:pt idx="0">
                  <c:v>Second round additions</c:v>
                </c:pt>
              </c:strCache>
            </c:strRef>
          </c:tx>
          <c:spPr>
            <a:solidFill>
              <a:srgbClr val="FFC000">
                <a:alpha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Groups!$B$1:$H$1</c:f>
              <c:strCache>
                <c:ptCount val="7"/>
                <c:pt idx="0">
                  <c:v>Pilot</c:v>
                </c:pt>
                <c:pt idx="1">
                  <c:v>GEF-1</c:v>
                </c:pt>
                <c:pt idx="2">
                  <c:v>GEF-2</c:v>
                </c:pt>
                <c:pt idx="3">
                  <c:v>GEF-3</c:v>
                </c:pt>
                <c:pt idx="4">
                  <c:v>GEF-4</c:v>
                </c:pt>
                <c:pt idx="5">
                  <c:v>GEF-5</c:v>
                </c:pt>
                <c:pt idx="6">
                  <c:v>GEF-6</c:v>
                </c:pt>
              </c:strCache>
            </c:strRef>
          </c:cat>
          <c:val>
            <c:numRef>
              <c:f>Groups!$B$4:$H$4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58.3</c:v>
                </c:pt>
                <c:pt idx="6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84-41BA-B8C8-4A7686AFD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207018112"/>
        <c:axId val="1207020592"/>
      </c:barChart>
      <c:catAx>
        <c:axId val="1207018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pPr>
            <a:endParaRPr lang="en-US"/>
          </a:p>
        </c:txPr>
        <c:crossAx val="1207020592"/>
        <c:crosses val="autoZero"/>
        <c:auto val="1"/>
        <c:lblAlgn val="ctr"/>
        <c:lblOffset val="100"/>
        <c:noMultiLvlLbl val="0"/>
      </c:catAx>
      <c:valAx>
        <c:axId val="1207020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pPr>
            <a:endParaRPr lang="en-US"/>
          </a:p>
        </c:txPr>
        <c:crossAx val="1207018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venir Book" charset="0"/>
          <a:ea typeface="Avenir Book" charset="0"/>
          <a:cs typeface="Avenir Book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'Governance and Partnership'!$A$2</c:f>
              <c:strCache>
                <c:ptCount val="1"/>
                <c:pt idx="0">
                  <c:v>Overall, GEF is effectively governed</c:v>
                </c:pt>
              </c:strCache>
            </c:strRef>
          </c:tx>
          <c:dPt>
            <c:idx val="0"/>
            <c:bubble3D val="0"/>
            <c:spPr>
              <a:solidFill>
                <a:srgbClr val="C2CA2F"/>
              </a:solidFill>
            </c:spPr>
            <c:extLst>
              <c:ext xmlns:c16="http://schemas.microsoft.com/office/drawing/2014/chart" uri="{C3380CC4-5D6E-409C-BE32-E72D297353CC}">
                <c16:uniqueId val="{00000001-62AD-46B8-83BB-1BD31127285C}"/>
              </c:ext>
            </c:extLst>
          </c:dPt>
          <c:dPt>
            <c:idx val="1"/>
            <c:bubble3D val="0"/>
            <c:spPr>
              <a:solidFill>
                <a:srgbClr val="E8EC95"/>
              </a:solidFill>
            </c:spPr>
            <c:extLst>
              <c:ext xmlns:c16="http://schemas.microsoft.com/office/drawing/2014/chart" uri="{C3380CC4-5D6E-409C-BE32-E72D297353CC}">
                <c16:uniqueId val="{00000003-62AD-46B8-83BB-1BD31127285C}"/>
              </c:ext>
            </c:extLst>
          </c:dPt>
          <c:dPt>
            <c:idx val="2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62AD-46B8-83BB-1BD31127285C}"/>
              </c:ext>
            </c:extLst>
          </c:dPt>
          <c:dPt>
            <c:idx val="3"/>
            <c:bubble3D val="0"/>
            <c:spPr>
              <a:solidFill>
                <a:srgbClr val="FFE080"/>
              </a:solidFill>
            </c:spPr>
            <c:extLst>
              <c:ext xmlns:c16="http://schemas.microsoft.com/office/drawing/2014/chart" uri="{C3380CC4-5D6E-409C-BE32-E72D297353CC}">
                <c16:uniqueId val="{00000007-62AD-46B8-83BB-1BD31127285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9-62AD-46B8-83BB-1BD31127285C}"/>
              </c:ext>
            </c:extLst>
          </c:dPt>
          <c:dPt>
            <c:idx val="5"/>
            <c:bubble3D val="0"/>
            <c:spPr>
              <a:solidFill>
                <a:schemeClr val="bg1">
                  <a:alpha val="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62AD-46B8-83BB-1BD31127285C}"/>
              </c:ext>
            </c:extLst>
          </c:dPt>
          <c:cat>
            <c:strRef>
              <c:f>'Governance and Partnership'!$B$1:$G$1</c:f>
              <c:strCache>
                <c:ptCount val="6"/>
                <c:pt idx="0">
                  <c:v>Strongly agree</c:v>
                </c:pt>
                <c:pt idx="1">
                  <c:v>Agree      </c:v>
                </c:pt>
                <c:pt idx="2">
                  <c:v>Neither agree nor disagree</c:v>
                </c:pt>
                <c:pt idx="3">
                  <c:v>Disagree   </c:v>
                </c:pt>
                <c:pt idx="4">
                  <c:v>Strongly disagree</c:v>
                </c:pt>
                <c:pt idx="5">
                  <c:v>Don’t know or N/A</c:v>
                </c:pt>
              </c:strCache>
            </c:strRef>
          </c:cat>
          <c:val>
            <c:numRef>
              <c:f>'Governance and Partnership'!$B$2:$G$2</c:f>
              <c:numCache>
                <c:formatCode>0.00%</c:formatCode>
                <c:ptCount val="6"/>
                <c:pt idx="0">
                  <c:v>0.155</c:v>
                </c:pt>
                <c:pt idx="1">
                  <c:v>0.53600000000000003</c:v>
                </c:pt>
                <c:pt idx="2">
                  <c:v>0.14299999999999999</c:v>
                </c:pt>
                <c:pt idx="3">
                  <c:v>0.107</c:v>
                </c:pt>
                <c:pt idx="4">
                  <c:v>1.2E-2</c:v>
                </c:pt>
                <c:pt idx="5">
                  <c:v>4.8000000000000001E-2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2AD-46B8-83BB-1BD311272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noFill/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1C-9E30-CAD38BCDFD9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1C-9E30-CAD38BCDFD98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B-401C-9E30-CAD38BCDFD98}"/>
              </c:ext>
            </c:extLst>
          </c:dPt>
          <c:dPt>
            <c:idx val="3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B-401C-9E30-CAD38BCDFD98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2B-401C-9E30-CAD38BCD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136030715755096"/>
          <c:y val="3.6860846982002898E-2"/>
          <c:w val="0.39143674185997002"/>
          <c:h val="0.875562548369526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2D12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094-4F41-9D92-A9F1BB83548C}"/>
              </c:ext>
            </c:extLst>
          </c:dPt>
          <c:dPt>
            <c:idx val="1"/>
            <c:invertIfNegative val="0"/>
            <c:bubble3D val="0"/>
            <c:spPr>
              <a:solidFill>
                <a:srgbClr val="C2D12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094-4F41-9D92-A9F1BB83548C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094-4F41-9D92-A9F1BB8354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venir Book" charset="0"/>
                    <a:ea typeface="Avenir Book" charset="0"/>
                    <a:cs typeface="Avenir Book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Broad coverage of envrionmental issues</c:v>
                </c:pt>
                <c:pt idx="1">
                  <c:v>Alignement with MEAs/conventions</c:v>
                </c:pt>
                <c:pt idx="2">
                  <c:v>Ability to help countries meet commitments to MEAs/conventions</c:v>
                </c:pt>
                <c:pt idx="3">
                  <c:v>Ability to support innovative programming/projects cutting across focal areas</c:v>
                </c:pt>
                <c:pt idx="4">
                  <c:v>Ability to quickly respond o convention requests</c:v>
                </c:pt>
                <c:pt idx="5">
                  <c:v>Flexibility in addressing new and emerging environmental issues</c:v>
                </c:pt>
                <c:pt idx="6">
                  <c:v>Diversity of agencies</c:v>
                </c:pt>
                <c:pt idx="7">
                  <c:v>Ability to work with civil society</c:v>
                </c:pt>
                <c:pt idx="8">
                  <c:v>Pursuit of innovative approaches to envrionmental finance</c:v>
                </c:pt>
                <c:pt idx="9">
                  <c:v>Ability to engage the private sector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0.94699999999999995</c:v>
                </c:pt>
                <c:pt idx="1">
                  <c:v>0.90600000000000003</c:v>
                </c:pt>
                <c:pt idx="2">
                  <c:v>0.86399999999999999</c:v>
                </c:pt>
                <c:pt idx="3">
                  <c:v>0.82099999999999995</c:v>
                </c:pt>
                <c:pt idx="4">
                  <c:v>0.74099999999999999</c:v>
                </c:pt>
                <c:pt idx="5">
                  <c:v>0.68500000000000005</c:v>
                </c:pt>
                <c:pt idx="6">
                  <c:v>0.65300000000000002</c:v>
                </c:pt>
                <c:pt idx="7">
                  <c:v>0.64200000000000002</c:v>
                </c:pt>
                <c:pt idx="8">
                  <c:v>0.64</c:v>
                </c:pt>
                <c:pt idx="9">
                  <c:v>0.42699999999999999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94-4F41-9D92-A9F1BB83548C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50"/>
        <c:axId val="1202147792"/>
        <c:axId val="1113777056"/>
      </c:barChart>
      <c:catAx>
        <c:axId val="1202147792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113777056"/>
        <c:crosses val="autoZero"/>
        <c:auto val="1"/>
        <c:lblAlgn val="ctr"/>
        <c:lblOffset val="100"/>
        <c:noMultiLvlLbl val="0"/>
      </c:catAx>
      <c:valAx>
        <c:axId val="1113777056"/>
        <c:scaling>
          <c:orientation val="minMax"/>
        </c:scaling>
        <c:delete val="1"/>
        <c:axPos val="t"/>
        <c:numFmt formatCode="0%" sourceLinked="0"/>
        <c:majorTickMark val="none"/>
        <c:minorTickMark val="none"/>
        <c:tickLblPos val="nextTo"/>
        <c:crossAx val="120214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venir Book" charset="0"/>
          <a:ea typeface="Avenir Book" charset="0"/>
          <a:cs typeface="Avenir Book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70-45DE-8842-93A2896F5B17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70-45DE-8842-93A2896F5B17}"/>
              </c:ext>
            </c:extLst>
          </c:dPt>
          <c:dPt>
            <c:idx val="2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D70-45DE-8842-93A2896F5B17}"/>
              </c:ext>
            </c:extLst>
          </c:dPt>
          <c:dPt>
            <c:idx val="3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D70-45DE-8842-93A2896F5B17}"/>
              </c:ext>
            </c:extLst>
          </c:dPt>
          <c:cat>
            <c:strRef>
              <c:f>Sheet1!$A$2:$A$5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D70-45DE-8842-93A2896F5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C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1C-9E30-CAD38BCDFD9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1C-9E30-CAD38BCDFD98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2B-401C-9E30-CAD38BCD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1C-9E30-CAD38BCDFD9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1C-9E30-CAD38BCDFD98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2B-401C-9E30-CAD38BCD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1C-9E30-CAD38BCDFD9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1C-9E30-CAD38BCDFD98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88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2B-401C-9E30-CAD38BCD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</c:spPr>
          <c:dPt>
            <c:idx val="0"/>
            <c:bubble3D val="0"/>
            <c:spPr>
              <a:solidFill>
                <a:srgbClr val="C2D12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1C-9E30-CAD38BCDFD9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1C-9E30-CAD38BCDFD98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2B-401C-9E30-CAD38BCDF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pPr>
            <a:r>
              <a:rPr lang="en-CA" sz="2400" b="1" i="0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Forest cover loss (2000-2012)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venir Book" charset="0"/>
              <a:ea typeface="Avenir Book" charset="0"/>
              <a:cs typeface="Avenir Book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153162306324604E-2"/>
          <c:y val="0.24158387599405301"/>
          <c:w val="0.91487909575819104"/>
          <c:h val="0.733737114903033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GEF</c:v>
                </c:pt>
              </c:strCache>
            </c:strRef>
          </c:tx>
          <c:spPr>
            <a:solidFill>
              <a:srgbClr val="C2D12F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0.9%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CD-4A7D-83C1-8477A1F4BC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3.4%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7CD-4A7D-83C1-8477A1F4BC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Protected areas</c:v>
                </c:pt>
                <c:pt idx="1">
                  <c:v>Buffer zones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-8.9999999999999993E-3</c:v>
                </c:pt>
                <c:pt idx="1">
                  <c:v>-3.4000000000000002E-2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CD-4A7D-83C1-8477A1F4BC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Non-GEF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2.3%</a:t>
                    </a:r>
                    <a:endParaRPr lang="en-US" dirty="0"/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CD-4A7D-83C1-8477A1F4BC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4.5%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7CD-4A7D-83C1-8477A1F4BC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Book" charset="0"/>
                    <a:ea typeface="Avenir Book" charset="0"/>
                    <a:cs typeface="Avenir Book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Protected areas</c:v>
                </c:pt>
                <c:pt idx="1">
                  <c:v>Buffer zones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-2.3E-2</c:v>
                </c:pt>
                <c:pt idx="1">
                  <c:v>-4.4999999999999998E-2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CD-4A7D-83C1-8477A1F4BC9C}"/>
            </c:ext>
          </c:extLst>
        </c:ser>
        <c:dLbls>
          <c:dLblPos val="inBase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0717808"/>
        <c:axId val="400718200"/>
      </c:barChart>
      <c:catAx>
        <c:axId val="40071780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pPr>
            <a:endParaRPr lang="en-US"/>
          </a:p>
        </c:txPr>
        <c:crossAx val="400718200"/>
        <c:crosses val="max"/>
        <c:auto val="1"/>
        <c:lblAlgn val="ctr"/>
        <c:lblOffset val="100"/>
        <c:noMultiLvlLbl val="0"/>
      </c:catAx>
      <c:valAx>
        <c:axId val="400718200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400717808"/>
        <c:crosses val="autoZero"/>
        <c:crossBetween val="between"/>
        <c:majorUnit val="0.0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300736601473194E-2"/>
          <c:y val="0.70195684644725398"/>
          <c:w val="0.39820269240538497"/>
          <c:h val="0.1123810394534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venir Book" charset="0"/>
          <a:ea typeface="Avenir Book" charset="0"/>
          <a:cs typeface="Avenir Book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F4BD08-695A-4111-BDD6-56B5F4A5EE8E}" type="doc">
      <dgm:prSet loTypeId="urn:diagrams.loki3.com/Bracke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B855E4E-179C-4FAA-8477-5455C3305F3C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Functions</a:t>
          </a:r>
        </a:p>
      </dgm:t>
    </dgm:pt>
    <dgm:pt modelId="{195EAA49-F75F-4A8B-96D0-828FDE1046EB}" type="parTrans" cxnId="{AD340A43-D619-4911-AE82-095461C4F69F}">
      <dgm:prSet/>
      <dgm:spPr/>
      <dgm:t>
        <a:bodyPr/>
        <a:lstStyle/>
        <a:p>
          <a:endParaRPr lang="en-US"/>
        </a:p>
      </dgm:t>
    </dgm:pt>
    <dgm:pt modelId="{E6C5B992-E5DA-4458-9F76-5A41187B1FFF}" type="sibTrans" cxnId="{AD340A43-D619-4911-AE82-095461C4F69F}">
      <dgm:prSet/>
      <dgm:spPr/>
      <dgm:t>
        <a:bodyPr/>
        <a:lstStyle/>
        <a:p>
          <a:endParaRPr lang="en-US"/>
        </a:p>
      </dgm:t>
    </dgm:pt>
    <dgm:pt modelId="{7299FF08-4739-4A96-91AD-482D4F04BF2C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Independent evaluation</a:t>
          </a:r>
        </a:p>
      </dgm:t>
    </dgm:pt>
    <dgm:pt modelId="{9BC5FAA0-3D57-4179-8CC8-42A560412364}" type="parTrans" cxnId="{E1590C85-CD0E-4432-820B-695B6A6B60E3}">
      <dgm:prSet/>
      <dgm:spPr/>
      <dgm:t>
        <a:bodyPr/>
        <a:lstStyle/>
        <a:p>
          <a:endParaRPr lang="en-US"/>
        </a:p>
      </dgm:t>
    </dgm:pt>
    <dgm:pt modelId="{4838ACC9-341E-4733-99F3-D0E345D35051}" type="sibTrans" cxnId="{E1590C85-CD0E-4432-820B-695B6A6B60E3}">
      <dgm:prSet/>
      <dgm:spPr/>
      <dgm:t>
        <a:bodyPr/>
        <a:lstStyle/>
        <a:p>
          <a:endParaRPr lang="en-US"/>
        </a:p>
      </dgm:t>
    </dgm:pt>
    <dgm:pt modelId="{EAA09CAE-2193-4ABA-9852-6D31378910E7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Setting of minimum standards (normative)</a:t>
          </a:r>
        </a:p>
      </dgm:t>
    </dgm:pt>
    <dgm:pt modelId="{F448FAE3-FE66-48BB-B767-A00FA02CA463}" type="parTrans" cxnId="{91D55C37-5F27-4FFF-930F-2F841EF09333}">
      <dgm:prSet/>
      <dgm:spPr/>
      <dgm:t>
        <a:bodyPr/>
        <a:lstStyle/>
        <a:p>
          <a:endParaRPr lang="en-US"/>
        </a:p>
      </dgm:t>
    </dgm:pt>
    <dgm:pt modelId="{A016E179-B7F4-4CA1-8146-CE3EF8AE53D4}" type="sibTrans" cxnId="{91D55C37-5F27-4FFF-930F-2F841EF09333}">
      <dgm:prSet/>
      <dgm:spPr/>
      <dgm:t>
        <a:bodyPr/>
        <a:lstStyle/>
        <a:p>
          <a:endParaRPr lang="en-US"/>
        </a:p>
      </dgm:t>
    </dgm:pt>
    <dgm:pt modelId="{474ACAB5-07B1-427A-A18F-FA397413221C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Quality control (oversight)</a:t>
          </a:r>
        </a:p>
      </dgm:t>
    </dgm:pt>
    <dgm:pt modelId="{28116806-1762-4D30-96A8-A12B0518E492}" type="parTrans" cxnId="{FADB49A5-BD08-42B8-A4B7-5E306B503138}">
      <dgm:prSet/>
      <dgm:spPr/>
      <dgm:t>
        <a:bodyPr/>
        <a:lstStyle/>
        <a:p>
          <a:endParaRPr lang="en-US"/>
        </a:p>
      </dgm:t>
    </dgm:pt>
    <dgm:pt modelId="{1B98B1BE-FFDA-4AAC-A51D-39DC1E00619A}" type="sibTrans" cxnId="{FADB49A5-BD08-42B8-A4B7-5E306B503138}">
      <dgm:prSet/>
      <dgm:spPr/>
      <dgm:t>
        <a:bodyPr/>
        <a:lstStyle/>
        <a:p>
          <a:endParaRPr lang="en-US"/>
        </a:p>
      </dgm:t>
    </dgm:pt>
    <dgm:pt modelId="{FEDEAC88-09AC-43D5-BF74-61C9D091843A}">
      <dgm:prSet custT="1"/>
      <dgm:spPr>
        <a:solidFill>
          <a:srgbClr val="00B0F0"/>
        </a:solidFill>
        <a:ln>
          <a:noFill/>
        </a:ln>
      </dgm:spPr>
      <dgm:t>
        <a:bodyPr/>
        <a:lstStyle/>
        <a:p>
          <a:pPr rtl="0"/>
          <a:r>
            <a:rPr lang="en-US" sz="2800" dirty="0">
              <a:solidFill>
                <a:schemeClr val="tx1"/>
              </a:solidFill>
            </a:rPr>
            <a:t>Knowledge sharing and dissemination</a:t>
          </a:r>
        </a:p>
      </dgm:t>
    </dgm:pt>
    <dgm:pt modelId="{D274A2E1-B718-4CC5-A331-5112336C50F2}" type="parTrans" cxnId="{FDA7EE36-2CFD-4018-8E34-0030DBBD31FA}">
      <dgm:prSet/>
      <dgm:spPr/>
      <dgm:t>
        <a:bodyPr/>
        <a:lstStyle/>
        <a:p>
          <a:endParaRPr lang="en-US"/>
        </a:p>
      </dgm:t>
    </dgm:pt>
    <dgm:pt modelId="{ECD70417-2AB4-445D-B0FB-06251F560522}" type="sibTrans" cxnId="{FDA7EE36-2CFD-4018-8E34-0030DBBD31FA}">
      <dgm:prSet/>
      <dgm:spPr/>
      <dgm:t>
        <a:bodyPr/>
        <a:lstStyle/>
        <a:p>
          <a:endParaRPr lang="en-US"/>
        </a:p>
      </dgm:t>
    </dgm:pt>
    <dgm:pt modelId="{FD572771-C87D-4CE6-A644-45140A10A95E}" type="pres">
      <dgm:prSet presAssocID="{E4F4BD08-695A-4111-BDD6-56B5F4A5EE8E}" presName="Name0" presStyleCnt="0">
        <dgm:presLayoutVars>
          <dgm:dir/>
          <dgm:animLvl val="lvl"/>
          <dgm:resizeHandles val="exact"/>
        </dgm:presLayoutVars>
      </dgm:prSet>
      <dgm:spPr/>
    </dgm:pt>
    <dgm:pt modelId="{346E406D-E66A-417E-87D8-98689D30AE3C}" type="pres">
      <dgm:prSet presAssocID="{BB855E4E-179C-4FAA-8477-5455C3305F3C}" presName="linNode" presStyleCnt="0"/>
      <dgm:spPr/>
    </dgm:pt>
    <dgm:pt modelId="{A682851A-8496-4B91-9C0F-64BE6DFDEFDC}" type="pres">
      <dgm:prSet presAssocID="{BB855E4E-179C-4FAA-8477-5455C3305F3C}" presName="parTx" presStyleLbl="revTx" presStyleIdx="0" presStyleCnt="1">
        <dgm:presLayoutVars>
          <dgm:chMax val="1"/>
          <dgm:bulletEnabled val="1"/>
        </dgm:presLayoutVars>
      </dgm:prSet>
      <dgm:spPr/>
    </dgm:pt>
    <dgm:pt modelId="{A88FEABC-0225-4E0A-A4F7-107CFBEC6615}" type="pres">
      <dgm:prSet presAssocID="{BB855E4E-179C-4FAA-8477-5455C3305F3C}" presName="bracket" presStyleLbl="parChTrans1D1" presStyleIdx="0" presStyleCnt="1"/>
      <dgm:spPr/>
    </dgm:pt>
    <dgm:pt modelId="{AC1DD49F-28F9-42B2-A172-D0F42E41DBA8}" type="pres">
      <dgm:prSet presAssocID="{BB855E4E-179C-4FAA-8477-5455C3305F3C}" presName="spH" presStyleCnt="0"/>
      <dgm:spPr/>
    </dgm:pt>
    <dgm:pt modelId="{66B24068-2AF9-457A-B885-E5FBED750FBC}" type="pres">
      <dgm:prSet presAssocID="{BB855E4E-179C-4FAA-8477-5455C3305F3C}" presName="desTx" presStyleLbl="node1" presStyleIdx="0" presStyleCnt="1" custLinFactNeighborX="-4498" custLinFactNeighborY="-2188">
        <dgm:presLayoutVars>
          <dgm:bulletEnabled val="1"/>
        </dgm:presLayoutVars>
      </dgm:prSet>
      <dgm:spPr/>
    </dgm:pt>
  </dgm:ptLst>
  <dgm:cxnLst>
    <dgm:cxn modelId="{C719F2AE-79E3-4476-86F9-A2B5C8F590F4}" type="presOf" srcId="{E4F4BD08-695A-4111-BDD6-56B5F4A5EE8E}" destId="{FD572771-C87D-4CE6-A644-45140A10A95E}" srcOrd="0" destOrd="0" presId="urn:diagrams.loki3.com/BracketList"/>
    <dgm:cxn modelId="{FADB49A5-BD08-42B8-A4B7-5E306B503138}" srcId="{BB855E4E-179C-4FAA-8477-5455C3305F3C}" destId="{474ACAB5-07B1-427A-A18F-FA397413221C}" srcOrd="2" destOrd="0" parTransId="{28116806-1762-4D30-96A8-A12B0518E492}" sibTransId="{1B98B1BE-FFDA-4AAC-A51D-39DC1E00619A}"/>
    <dgm:cxn modelId="{32DEEB55-45B2-4354-8E77-898CD35EFAAA}" type="presOf" srcId="{FEDEAC88-09AC-43D5-BF74-61C9D091843A}" destId="{66B24068-2AF9-457A-B885-E5FBED750FBC}" srcOrd="0" destOrd="3" presId="urn:diagrams.loki3.com/BracketList"/>
    <dgm:cxn modelId="{FDA7EE36-2CFD-4018-8E34-0030DBBD31FA}" srcId="{BB855E4E-179C-4FAA-8477-5455C3305F3C}" destId="{FEDEAC88-09AC-43D5-BF74-61C9D091843A}" srcOrd="3" destOrd="0" parTransId="{D274A2E1-B718-4CC5-A331-5112336C50F2}" sibTransId="{ECD70417-2AB4-445D-B0FB-06251F560522}"/>
    <dgm:cxn modelId="{83E8110D-0AF8-4D2D-933F-5D615B9FCC39}" type="presOf" srcId="{474ACAB5-07B1-427A-A18F-FA397413221C}" destId="{66B24068-2AF9-457A-B885-E5FBED750FBC}" srcOrd="0" destOrd="2" presId="urn:diagrams.loki3.com/BracketList"/>
    <dgm:cxn modelId="{AD340A43-D619-4911-AE82-095461C4F69F}" srcId="{E4F4BD08-695A-4111-BDD6-56B5F4A5EE8E}" destId="{BB855E4E-179C-4FAA-8477-5455C3305F3C}" srcOrd="0" destOrd="0" parTransId="{195EAA49-F75F-4A8B-96D0-828FDE1046EB}" sibTransId="{E6C5B992-E5DA-4458-9F76-5A41187B1FFF}"/>
    <dgm:cxn modelId="{682CC967-F2C6-4C59-8EF3-50B8C197D4C1}" type="presOf" srcId="{BB855E4E-179C-4FAA-8477-5455C3305F3C}" destId="{A682851A-8496-4B91-9C0F-64BE6DFDEFDC}" srcOrd="0" destOrd="0" presId="urn:diagrams.loki3.com/BracketList"/>
    <dgm:cxn modelId="{EF9CB330-B418-4821-AC0D-223087BECF99}" type="presOf" srcId="{EAA09CAE-2193-4ABA-9852-6D31378910E7}" destId="{66B24068-2AF9-457A-B885-E5FBED750FBC}" srcOrd="0" destOrd="1" presId="urn:diagrams.loki3.com/BracketList"/>
    <dgm:cxn modelId="{91D55C37-5F27-4FFF-930F-2F841EF09333}" srcId="{BB855E4E-179C-4FAA-8477-5455C3305F3C}" destId="{EAA09CAE-2193-4ABA-9852-6D31378910E7}" srcOrd="1" destOrd="0" parTransId="{F448FAE3-FE66-48BB-B767-A00FA02CA463}" sibTransId="{A016E179-B7F4-4CA1-8146-CE3EF8AE53D4}"/>
    <dgm:cxn modelId="{4E1DE96B-222D-46DB-9FE0-AAE35B050BA2}" type="presOf" srcId="{7299FF08-4739-4A96-91AD-482D4F04BF2C}" destId="{66B24068-2AF9-457A-B885-E5FBED750FBC}" srcOrd="0" destOrd="0" presId="urn:diagrams.loki3.com/BracketList"/>
    <dgm:cxn modelId="{E1590C85-CD0E-4432-820B-695B6A6B60E3}" srcId="{BB855E4E-179C-4FAA-8477-5455C3305F3C}" destId="{7299FF08-4739-4A96-91AD-482D4F04BF2C}" srcOrd="0" destOrd="0" parTransId="{9BC5FAA0-3D57-4179-8CC8-42A560412364}" sibTransId="{4838ACC9-341E-4733-99F3-D0E345D35051}"/>
    <dgm:cxn modelId="{98E3B9D2-7A88-4976-B044-CD29377B09EB}" type="presParOf" srcId="{FD572771-C87D-4CE6-A644-45140A10A95E}" destId="{346E406D-E66A-417E-87D8-98689D30AE3C}" srcOrd="0" destOrd="0" presId="urn:diagrams.loki3.com/BracketList"/>
    <dgm:cxn modelId="{9B82BE9A-C34E-4E35-9175-B84F100D89F0}" type="presParOf" srcId="{346E406D-E66A-417E-87D8-98689D30AE3C}" destId="{A682851A-8496-4B91-9C0F-64BE6DFDEFDC}" srcOrd="0" destOrd="0" presId="urn:diagrams.loki3.com/BracketList"/>
    <dgm:cxn modelId="{93FD8645-B3A0-4AF3-A242-8E1BCE2372A3}" type="presParOf" srcId="{346E406D-E66A-417E-87D8-98689D30AE3C}" destId="{A88FEABC-0225-4E0A-A4F7-107CFBEC6615}" srcOrd="1" destOrd="0" presId="urn:diagrams.loki3.com/BracketList"/>
    <dgm:cxn modelId="{73FF08D8-9D1F-4043-ADBB-96FE58267CCC}" type="presParOf" srcId="{346E406D-E66A-417E-87D8-98689D30AE3C}" destId="{AC1DD49F-28F9-42B2-A172-D0F42E41DBA8}" srcOrd="2" destOrd="0" presId="urn:diagrams.loki3.com/BracketList"/>
    <dgm:cxn modelId="{E931B66C-977F-41BB-9B01-FE0238C54455}" type="presParOf" srcId="{346E406D-E66A-417E-87D8-98689D30AE3C}" destId="{66B24068-2AF9-457A-B885-E5FBED750FBC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2851A-8496-4B91-9C0F-64BE6DFDEFDC}">
      <dsp:nvSpPr>
        <dsp:cNvPr id="0" name=""/>
        <dsp:cNvSpPr/>
      </dsp:nvSpPr>
      <dsp:spPr>
        <a:xfrm>
          <a:off x="0" y="2358600"/>
          <a:ext cx="2438400" cy="69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88900" rIns="248920" bIns="88900" numCol="1" spcCol="1270" anchor="ctr" anchorCtr="0">
          <a:noAutofit/>
        </a:bodyPr>
        <a:lstStyle/>
        <a:p>
          <a:pPr marL="0" lvl="0" indent="0" algn="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solidFill>
                <a:schemeClr val="bg1"/>
              </a:solidFill>
            </a:rPr>
            <a:t>Functions</a:t>
          </a:r>
        </a:p>
      </dsp:txBody>
      <dsp:txXfrm>
        <a:off x="0" y="2358600"/>
        <a:ext cx="2438400" cy="693000"/>
      </dsp:txXfrm>
    </dsp:sp>
    <dsp:sp modelId="{A88FEABC-0225-4E0A-A4F7-107CFBEC6615}">
      <dsp:nvSpPr>
        <dsp:cNvPr id="0" name=""/>
        <dsp:cNvSpPr/>
      </dsp:nvSpPr>
      <dsp:spPr>
        <a:xfrm>
          <a:off x="2438399" y="1557318"/>
          <a:ext cx="487680" cy="2295562"/>
        </a:xfrm>
        <a:prstGeom prst="leftBrace">
          <a:avLst>
            <a:gd name="adj1" fmla="val 35000"/>
            <a:gd name="adj2" fmla="val 50000"/>
          </a:avLst>
        </a:pr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B24068-2AF9-457A-B885-E5FBED750FBC}">
      <dsp:nvSpPr>
        <dsp:cNvPr id="0" name=""/>
        <dsp:cNvSpPr/>
      </dsp:nvSpPr>
      <dsp:spPr>
        <a:xfrm>
          <a:off x="3112377" y="1507091"/>
          <a:ext cx="6632448" cy="2295562"/>
        </a:xfrm>
        <a:prstGeom prst="rect">
          <a:avLst/>
        </a:prstGeom>
        <a:solidFill>
          <a:srgbClr val="00B0F0"/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Independent evaluation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Setting of minimum standards (normative)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Quality control (oversight)</a:t>
          </a: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>
              <a:solidFill>
                <a:schemeClr val="tx1"/>
              </a:solidFill>
            </a:rPr>
            <a:t>Knowledge sharing and dissemination</a:t>
          </a:r>
        </a:p>
      </dsp:txBody>
      <dsp:txXfrm>
        <a:off x="3112377" y="1507091"/>
        <a:ext cx="6632448" cy="2295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EAD09-88F7-4D3B-9FE3-706CA573CA96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56C29-BC8C-4318-A82B-AA4403866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14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9AD1E-D1A9-4C6E-8725-EEA121C84813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5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2EA4C-C22D-48BF-86A8-9ED3961DA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16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8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We had 113 respondents</a:t>
            </a:r>
            <a:r>
              <a:rPr lang="en-CA" baseline="0" dirty="0"/>
              <a:t> to a survey on a variety of questions related to overall partnership.  Through this presentation I will be drawing on the results of the survey.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5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briefs;</a:t>
            </a:r>
            <a:r>
              <a:rPr lang="en-US" baseline="0" dirty="0"/>
              <a:t> 22 studies ongoing or completed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48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19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Relevance</a:t>
            </a:r>
            <a:r>
              <a:rPr lang="en-CA" baseline="0" dirty="0"/>
              <a:t> of focal area strategies, responsive to Convention secretariats, but sometimes perceived as delayed in responding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30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/>
              <a:t>2 greatest advantages of the GEF from the survey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79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Number of programs and multifocal projects increased</a:t>
            </a:r>
            <a:r>
              <a:rPr lang="en-CA" baseline="0" dirty="0"/>
              <a:t> over time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31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985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581</a:t>
            </a:r>
            <a:r>
              <a:rPr lang="en-CA" baseline="0" dirty="0"/>
              <a:t> projects that closed in the OPS6 period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Challenge in sustainability</a:t>
            </a:r>
            <a:r>
              <a:rPr lang="en-CA" baseline="0" dirty="0"/>
              <a:t> (need for longer term interventions)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1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69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3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21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4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20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baseline="0" dirty="0"/>
              <a:t>27 percent of the interventions are BD+LD+CC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48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09ED7-2703-45DE-B9C3-CBD18EDA4C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69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34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71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37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13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54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1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India: SLEM PMIS 3472(2009-2015)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Vegetation productivity maps from before the start of the project and around the end of the project show restored natural bamboo forest areas (lower panel)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the help of communities.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CA" dirty="0"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54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352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79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Photo: GEF IEO https://</a:t>
            </a:r>
            <a:r>
              <a:rPr lang="en-CA" dirty="0" err="1"/>
              <a:t>www.flickr.com</a:t>
            </a:r>
            <a:r>
              <a:rPr lang="en-CA" dirty="0"/>
              <a:t>/photos/</a:t>
            </a:r>
            <a:r>
              <a:rPr lang="en-CA" dirty="0" err="1"/>
              <a:t>gefieo</a:t>
            </a:r>
            <a:r>
              <a:rPr lang="en-CA" dirty="0"/>
              <a:t>/32929282690/in/</a:t>
            </a:r>
            <a:r>
              <a:rPr lang="en-CA" dirty="0" err="1"/>
              <a:t>dateposted</a:t>
            </a:r>
            <a:r>
              <a:rPr lang="en-CA" dirty="0"/>
              <a:t>/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Vegetation productivity maps from before the start of the project and around the end of the project show restored areas (lower panel).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916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97E89-1A15-45BA-A4BA-20A7B4D75A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3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800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3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96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62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“Many actors in environmental/climate finance. GEF needs to find a particular comparative advantage”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09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Co-financing:</a:t>
            </a:r>
            <a:r>
              <a:rPr lang="en-CA" baseline="0" dirty="0"/>
              <a:t>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non-grant portfolio has the co-financing ration of 10:1, the overall portfolio including non-grant is 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8:1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$3 of that $8 coming from private sector.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r>
              <a:rPr lang="en-CA" sz="12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Loan</a:t>
            </a:r>
            <a:r>
              <a:rPr lang="en-CA" sz="1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: Most popular financing structure in the non-grant portfolio and often blended with finance from an MDB</a:t>
            </a:r>
          </a:p>
          <a:p>
            <a:r>
              <a:rPr lang="en-CA" sz="12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Equity</a:t>
            </a:r>
            <a:r>
              <a:rPr lang="en-CA" sz="1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: Recently become more prevalent. GEF offering appropriate risk mitigation by taking equity positions.</a:t>
            </a:r>
          </a:p>
          <a:p>
            <a:r>
              <a:rPr lang="en-CA" sz="12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Guarantees</a:t>
            </a:r>
            <a:r>
              <a:rPr lang="en-CA" sz="1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: Often used in conjunction with loans. Mixed evidence on effectiveness with sometimes limited demand from Banks.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437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19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07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031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79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704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Picture: https://</a:t>
            </a:r>
            <a:r>
              <a:rPr lang="en-CA" dirty="0" err="1"/>
              <a:t>www.flickr.com</a:t>
            </a:r>
            <a:r>
              <a:rPr lang="en-CA" dirty="0"/>
              <a:t>/photos/</a:t>
            </a:r>
            <a:r>
              <a:rPr lang="en-CA" dirty="0" err="1"/>
              <a:t>gefieo</a:t>
            </a:r>
            <a:r>
              <a:rPr lang="en-CA" dirty="0"/>
              <a:t>/32564551761/in/</a:t>
            </a:r>
            <a:r>
              <a:rPr lang="en-CA" dirty="0" err="1"/>
              <a:t>dateposted</a:t>
            </a:r>
            <a:r>
              <a:rPr lang="en-CA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757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600" b="1" dirty="0" err="1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Cofinancing</a:t>
            </a:r>
            <a:r>
              <a:rPr lang="en-CA" sz="1600" b="1" baseline="0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 data</a:t>
            </a:r>
          </a:p>
          <a:p>
            <a:endParaRPr lang="en-CA" sz="1600" b="1" baseline="0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r>
              <a:rPr lang="en-CA" sz="16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62%</a:t>
            </a:r>
          </a:p>
          <a:p>
            <a:pPr>
              <a:spcAft>
                <a:spcPts val="1000"/>
              </a:spcAft>
            </a:pPr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Meet or exceed</a:t>
            </a:r>
          </a:p>
          <a:p>
            <a:r>
              <a:rPr lang="en-CA" sz="1600" b="1" dirty="0">
                <a:solidFill>
                  <a:schemeClr val="bg1"/>
                </a:solidFill>
                <a:latin typeface="Avenir Black"/>
                <a:ea typeface="Avenir Heavy" charset="0"/>
                <a:cs typeface="Avenir Heavy" charset="0"/>
              </a:rPr>
              <a:t>8.8:1</a:t>
            </a:r>
          </a:p>
          <a:p>
            <a:pPr>
              <a:spcAft>
                <a:spcPts val="1000"/>
              </a:spcAft>
            </a:pPr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Ave for GEF-6</a:t>
            </a:r>
          </a:p>
          <a:p>
            <a:r>
              <a:rPr lang="en-CA" sz="1600" b="1" dirty="0">
                <a:solidFill>
                  <a:schemeClr val="bg1"/>
                </a:solidFill>
                <a:latin typeface="Avenir Black"/>
                <a:ea typeface="Avenir Heavy" charset="0"/>
                <a:cs typeface="Avenir Heavy" charset="0"/>
              </a:rPr>
              <a:t>5.6: 1</a:t>
            </a:r>
          </a:p>
          <a:p>
            <a:r>
              <a:rPr lang="en-CA" b="1" dirty="0">
                <a:solidFill>
                  <a:schemeClr val="bg1"/>
                </a:solidFill>
                <a:latin typeface="Avenir Heavy"/>
                <a:ea typeface="Avenir Heavy" charset="0"/>
                <a:cs typeface="Avenir Heavy" charset="0"/>
              </a:rPr>
              <a:t>Median ratio for FSPs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500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Picture: https://</a:t>
            </a:r>
            <a:r>
              <a:rPr lang="en-CA" dirty="0" err="1"/>
              <a:t>www.flickr.com</a:t>
            </a:r>
            <a:r>
              <a:rPr lang="en-CA" dirty="0"/>
              <a:t>/photos/</a:t>
            </a:r>
            <a:r>
              <a:rPr lang="en-CA" dirty="0" err="1"/>
              <a:t>gefieo</a:t>
            </a:r>
            <a:r>
              <a:rPr lang="en-CA" dirty="0"/>
              <a:t>/32564551761/in/</a:t>
            </a:r>
            <a:r>
              <a:rPr lang="en-CA" dirty="0" err="1"/>
              <a:t>dateposted</a:t>
            </a:r>
            <a:r>
              <a:rPr lang="en-CA" dirty="0"/>
              <a:t>/</a:t>
            </a:r>
          </a:p>
          <a:p>
            <a:endParaRPr lang="en-CA" dirty="0"/>
          </a:p>
          <a:p>
            <a:r>
              <a:rPr lang="en-CA" sz="1200" b="1" dirty="0">
                <a:latin typeface="Avenir Heavy" charset="0"/>
                <a:ea typeface="Avenir Heavy" charset="0"/>
                <a:cs typeface="Avenir Heavy" charset="0"/>
              </a:rPr>
              <a:t>Perceptions on STAR (chart)</a:t>
            </a:r>
          </a:p>
          <a:p>
            <a:r>
              <a:rPr lang="en-CA" sz="1200" b="1" dirty="0">
                <a:latin typeface="Avenir Heavy" charset="0"/>
                <a:ea typeface="Avenir Heavy" charset="0"/>
                <a:cs typeface="Avenir Heavy" charset="0"/>
              </a:rPr>
              <a:t>Paper on governance, comparative advantage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91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32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gaps (CW, LDCs, SIDS)</a:t>
            </a:r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 shares of original agencies; 2</a:t>
            </a:r>
            <a:r>
              <a:rPr lang="en-CA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generation agencies and 8 new project agencies</a:t>
            </a:r>
          </a:p>
          <a:p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17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 shares of original agencies; 2</a:t>
            </a:r>
            <a:r>
              <a:rPr lang="en-CA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generation agencies and 8 new project agencies</a:t>
            </a:r>
          </a:p>
          <a:p>
            <a:br>
              <a:rPr lang="en-CA" dirty="0"/>
            </a:b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9030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066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69 percent of respondents</a:t>
            </a:r>
            <a:r>
              <a:rPr lang="en-CA" baseline="0" dirty="0"/>
              <a:t> felt GF is effectively governed. 70 percent felt that the Council is diverse,.</a:t>
            </a:r>
          </a:p>
          <a:p>
            <a:r>
              <a:rPr lang="en-CA" baseline="0" dirty="0"/>
              <a:t>50 percent of respondents felt that the decision making in the GEF Secretariat was not transparent.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535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67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82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2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44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32EA4C-C22D-48BF-86A8-9ED3961DA5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01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>
          <a:gsLst>
            <a:gs pos="0">
              <a:srgbClr val="000000"/>
            </a:gs>
            <a:gs pos="74000">
              <a:schemeClr val="tx1">
                <a:lumMod val="85000"/>
                <a:lumOff val="15000"/>
              </a:schemeClr>
            </a:gs>
            <a:gs pos="83000">
              <a:schemeClr val="tx1">
                <a:lumMod val="75000"/>
                <a:lumOff val="2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048" y="2100770"/>
            <a:ext cx="7766936" cy="1646302"/>
          </a:xfrm>
          <a:noFill/>
        </p:spPr>
        <p:txBody>
          <a:bodyPr anchor="b">
            <a:noAutofit/>
          </a:bodyPr>
          <a:lstStyle>
            <a:lvl1pPr algn="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7754" y="3851992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Isosceles Triangle 18"/>
          <p:cNvSpPr/>
          <p:nvPr userDrawn="1"/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rgbClr val="C2D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3"/>
          <p:cNvSpPr/>
          <p:nvPr userDrawn="1"/>
        </p:nvSpPr>
        <p:spPr>
          <a:xfrm>
            <a:off x="9180943" y="-8466"/>
            <a:ext cx="3011057" cy="6874934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rgbClr val="4E9D2D">
              <a:alpha val="8117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/>
          <p:cNvSpPr/>
          <p:nvPr userDrawn="1"/>
        </p:nvSpPr>
        <p:spPr>
          <a:xfrm>
            <a:off x="9615672" y="-8467"/>
            <a:ext cx="257632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rgbClr val="C2D12F">
              <a:alpha val="65098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/>
          <p:cNvSpPr/>
          <p:nvPr userDrawn="1"/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rgbClr val="417CD8">
              <a:alpha val="8392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060040" y="5053811"/>
            <a:ext cx="3392096" cy="361104"/>
          </a:xfrm>
        </p:spPr>
        <p:txBody>
          <a:bodyPr>
            <a:noAutofit/>
          </a:bodyPr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 dirty="0"/>
              <a:t>Click to edit Name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060039" y="5414915"/>
            <a:ext cx="3398161" cy="294220"/>
          </a:xfrm>
        </p:spPr>
        <p:txBody>
          <a:bodyPr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en-US" dirty="0"/>
              <a:t>Click to edit Job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059363" y="5791199"/>
            <a:ext cx="3392487" cy="279039"/>
          </a:xfrm>
        </p:spPr>
        <p:txBody>
          <a:bodyPr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en-US" dirty="0"/>
              <a:t>Click here to edit Date</a:t>
            </a:r>
          </a:p>
        </p:txBody>
      </p:sp>
    </p:spTree>
    <p:extLst>
      <p:ext uri="{BB962C8B-B14F-4D97-AF65-F5344CB8AC3E}">
        <p14:creationId xmlns:p14="http://schemas.microsoft.com/office/powerpoint/2010/main" val="235075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417CD8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rgbClr val="417CD8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5639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6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752600"/>
            <a:ext cx="8598257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rgbClr val="A2BEE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362200"/>
            <a:ext cx="8598257" cy="36791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74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IMG_7618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 t="2710" r="14129" b="2045"/>
          <a:stretch/>
        </p:blipFill>
        <p:spPr>
          <a:xfrm rot="5400000">
            <a:off x="2667000" y="-2667001"/>
            <a:ext cx="6858000" cy="1219200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533400" y="533400"/>
            <a:ext cx="3908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0" i="0" dirty="0">
                <a:solidFill>
                  <a:srgbClr val="417CD8"/>
                </a:solidFill>
                <a:latin typeface="Avenir Book" charset="0"/>
                <a:ea typeface="Avenir Book" charset="0"/>
                <a:cs typeface="Avenir Book" charset="0"/>
              </a:rPr>
              <a:t>Thank you</a:t>
            </a:r>
            <a:endParaRPr lang="en-US" sz="4800" b="0" i="0" baseline="0" dirty="0">
              <a:solidFill>
                <a:srgbClr val="417CD8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33400" y="135095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dirty="0">
                <a:solidFill>
                  <a:srgbClr val="417CD8"/>
                </a:solidFill>
                <a:latin typeface="Avenir Book" charset="0"/>
                <a:ea typeface="Avenir Book" charset="0"/>
                <a:cs typeface="Avenir Book" charset="0"/>
              </a:rPr>
              <a:t>www.gefieo.org</a:t>
            </a:r>
          </a:p>
        </p:txBody>
      </p:sp>
    </p:spTree>
    <p:extLst>
      <p:ext uri="{BB962C8B-B14F-4D97-AF65-F5344CB8AC3E}">
        <p14:creationId xmlns:p14="http://schemas.microsoft.com/office/powerpoint/2010/main" val="240777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C2D1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1pPr>
            <a:lvl2pPr marL="742950" indent="-28575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2pPr>
            <a:lvl3pPr marL="1143000" indent="-2286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3pPr>
            <a:lvl4pPr marL="1600200" indent="-2286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4pPr>
            <a:lvl5pPr marL="2057400" indent="-228600">
              <a:buClr>
                <a:srgbClr val="4E9D2D"/>
              </a:buClr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839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6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76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4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75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687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9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17CD8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6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4" r:id="rId10"/>
    <p:sldLayoutId id="2147483765" r:id="rId11"/>
    <p:sldLayoutId id="2147483749" r:id="rId12"/>
    <p:sldLayoutId id="2147483766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C2D12F"/>
          </a:solidFill>
          <a:latin typeface="Avenir Book" charset="0"/>
          <a:ea typeface="Avenir Book" charset="0"/>
          <a:cs typeface="Avenir Book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8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6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4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rgbClr val="4E9D2D"/>
        </a:buClr>
        <a:buSzPct val="80000"/>
        <a:buFont typeface="Wingdings" panose="05000000000000000000" pitchFamily="2" charset="2"/>
        <a:buChar char="Ø"/>
        <a:defRPr sz="12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10" Type="http://schemas.openxmlformats.org/officeDocument/2006/relationships/image" Target="../media/image12.jpg"/><Relationship Id="rId4" Type="http://schemas.openxmlformats.org/officeDocument/2006/relationships/image" Target="../media/image7.jp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4.jp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chart" Target="../charts/chart2.xml"/><Relationship Id="rId10" Type="http://schemas.openxmlformats.org/officeDocument/2006/relationships/image" Target="../media/image17.emf"/><Relationship Id="rId4" Type="http://schemas.openxmlformats.org/officeDocument/2006/relationships/chart" Target="../charts/chart1.xml"/><Relationship Id="rId9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emf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b="8889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" y="-4917"/>
            <a:ext cx="12192001" cy="6858000"/>
          </a:xfrm>
          <a:prstGeom prst="rect">
            <a:avLst/>
          </a:prstGeom>
          <a:gradFill>
            <a:gsLst>
              <a:gs pos="0">
                <a:srgbClr val="000000">
                  <a:alpha val="8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304800" y="98540"/>
            <a:ext cx="3657600" cy="150181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133600" y="2320116"/>
            <a:ext cx="9817784" cy="1905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FFFF00"/>
                </a:solidFill>
              </a:rPr>
              <a:t>Expanded Constituency Workshop</a:t>
            </a:r>
          </a:p>
        </p:txBody>
      </p:sp>
      <p:sp>
        <p:nvSpPr>
          <p:cNvPr id="8" name="Подзаголовок 3"/>
          <p:cNvSpPr txBox="1">
            <a:spLocks/>
          </p:cNvSpPr>
          <p:nvPr/>
        </p:nvSpPr>
        <p:spPr>
          <a:xfrm>
            <a:off x="2470492" y="3166131"/>
            <a:ext cx="9144000" cy="49146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dirty="0">
                <a:solidFill>
                  <a:srgbClr val="FFFF00"/>
                </a:solidFill>
              </a:rPr>
              <a:t>Session of the Independent Evaluation Office, GEF</a:t>
            </a:r>
          </a:p>
          <a:p>
            <a:endParaRPr lang="en-US" dirty="0"/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4648200" y="5778879"/>
            <a:ext cx="3392096" cy="3611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FFFF00"/>
                </a:solidFill>
              </a:rPr>
              <a:t>2017</a:t>
            </a:r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7924799" y="4843624"/>
            <a:ext cx="3392096" cy="3611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7924798" y="5204728"/>
            <a:ext cx="3398161" cy="294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None/>
              <a:defRPr sz="1600" kern="1200" baseline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 kern="12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i="1" dirty="0"/>
          </a:p>
        </p:txBody>
      </p:sp>
      <p:sp>
        <p:nvSpPr>
          <p:cNvPr id="13" name="Подзаголовок 3"/>
          <p:cNvSpPr txBox="1">
            <a:spLocks/>
          </p:cNvSpPr>
          <p:nvPr/>
        </p:nvSpPr>
        <p:spPr bwMode="auto">
          <a:xfrm>
            <a:off x="5181600" y="4419600"/>
            <a:ext cx="64325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ts val="1000"/>
              </a:spcBef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1pPr>
            <a:lvl2pPr marL="742950" indent="-285750" defTabSz="457200">
              <a:spcBef>
                <a:spcPts val="1000"/>
              </a:spcBef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6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2pPr>
            <a:lvl3pPr marL="1143000" indent="-228600" defTabSz="457200">
              <a:spcBef>
                <a:spcPts val="1000"/>
              </a:spcBef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4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3pPr>
            <a:lvl4pPr marL="1600200" indent="-228600" defTabSz="457200">
              <a:spcBef>
                <a:spcPts val="1000"/>
              </a:spcBef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4pPr>
            <a:lvl5pPr marL="2057400" indent="-228600" defTabSz="457200">
              <a:spcBef>
                <a:spcPts val="1000"/>
              </a:spcBef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4E9D2D"/>
              </a:buClr>
              <a:buSzPct val="80000"/>
              <a:buFont typeface="Wingdings" panose="05000000000000000000" pitchFamily="2" charset="2"/>
              <a:buChar char="Ø"/>
              <a:defRPr sz="1200">
                <a:solidFill>
                  <a:schemeClr val="bg1"/>
                </a:solidFill>
                <a:latin typeface="Avenir Book"/>
                <a:ea typeface="Avenir Book"/>
                <a:cs typeface="Avenir Book"/>
              </a:defRPr>
            </a:lvl9pPr>
          </a:lstStyle>
          <a:p>
            <a:pPr algn="r">
              <a:spcBef>
                <a:spcPts val="1013"/>
              </a:spcBef>
              <a:buClrTx/>
              <a:buSzPct val="100000"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Kyoko Matsumoto - </a:t>
            </a:r>
            <a:r>
              <a:rPr lang="en-US" altLang="en-US" sz="1800" dirty="0">
                <a:solidFill>
                  <a:srgbClr val="FFFF00"/>
                </a:solidFill>
              </a:rPr>
              <a:t>Senior Evaluation Officer</a:t>
            </a:r>
          </a:p>
          <a:p>
            <a:pPr algn="r">
              <a:spcBef>
                <a:spcPts val="1013"/>
              </a:spcBef>
              <a:buClrTx/>
              <a:buSzPct val="100000"/>
              <a:buNone/>
            </a:pPr>
            <a:r>
              <a:rPr lang="en-US" altLang="en-US" sz="1800" b="1" dirty="0">
                <a:solidFill>
                  <a:srgbClr val="FFFF00"/>
                </a:solidFill>
              </a:rPr>
              <a:t>Juan Jose Portillo - </a:t>
            </a:r>
            <a:r>
              <a:rPr lang="en-US" sz="1800" dirty="0">
                <a:solidFill>
                  <a:srgbClr val="FFFF00"/>
                </a:solidFill>
              </a:rPr>
              <a:t>Senior Operations Officer</a:t>
            </a:r>
            <a:endParaRPr lang="en-US" alt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352800" y="902806"/>
            <a:ext cx="0" cy="5955194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" y="1252190"/>
            <a:ext cx="304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Performance and Impacts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1000" y="1631092"/>
            <a:ext cx="282803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Trends in Performance (replacing APR 2017) </a:t>
            </a:r>
          </a:p>
          <a:p>
            <a:endParaRPr lang="en-US" sz="1400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 Value for Money Analysis of GEF Interventions in Land Degradation and Biodiversity </a:t>
            </a:r>
          </a:p>
          <a:p>
            <a:endParaRPr lang="en-US" sz="1400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Measuring Environmental Outcomes Using Remote Sensing and Geospatial Methods</a:t>
            </a:r>
          </a:p>
          <a:p>
            <a:endParaRPr lang="en-US" sz="1400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Program Evaluation of the Least Developed Countries Fund </a:t>
            </a:r>
          </a:p>
          <a:p>
            <a:endParaRPr lang="en-US" sz="1400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Impact Evaluation of GEF Support to Protected Areas and Protected Area Systems </a:t>
            </a:r>
          </a:p>
          <a:p>
            <a:endParaRPr lang="en-US" sz="1400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1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Impact of GEF Support on National Environmental Laws and Policies in Selected Countries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-11124" y="-6967"/>
            <a:ext cx="12192000" cy="909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TextBox 89"/>
          <p:cNvSpPr txBox="1"/>
          <p:nvPr/>
        </p:nvSpPr>
        <p:spPr>
          <a:xfrm>
            <a:off x="496010" y="285459"/>
            <a:ext cx="244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Completed (17/29)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722800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March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839987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April</a:t>
            </a:r>
            <a:endParaRPr lang="en-CA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957174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May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74360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June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044189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July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272350" y="28335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August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594754" y="283358"/>
            <a:ext cx="148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September</a:t>
            </a:r>
            <a:endParaRPr lang="en-CA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84876" y="2798342"/>
            <a:ext cx="6163908" cy="369332"/>
            <a:chOff x="6084876" y="4581833"/>
            <a:chExt cx="6163908" cy="369332"/>
          </a:xfrm>
        </p:grpSpPr>
        <p:sp>
          <p:nvSpPr>
            <p:cNvPr id="34" name="Rectangle 33"/>
            <p:cNvSpPr/>
            <p:nvPr/>
          </p:nvSpPr>
          <p:spPr>
            <a:xfrm>
              <a:off x="6705600" y="4581833"/>
              <a:ext cx="55431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Evaluation of Programmatic Approaches in the GEF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6084876" y="4766499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8304189" y="5352871"/>
            <a:ext cx="3659211" cy="1200329"/>
            <a:chOff x="2789211" y="2189965"/>
            <a:chExt cx="3659211" cy="1200329"/>
          </a:xfrm>
        </p:grpSpPr>
        <p:sp>
          <p:nvSpPr>
            <p:cNvPr id="35" name="Rectangle 34"/>
            <p:cNvSpPr/>
            <p:nvPr/>
          </p:nvSpPr>
          <p:spPr>
            <a:xfrm>
              <a:off x="3446059" y="2189965"/>
              <a:ext cx="300236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pc="-50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Evaluation of the Multiple Benefits of GEF Support through Its Multifocal Area Portfolio 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2789211" y="2360171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928202" y="1621522"/>
            <a:ext cx="4068600" cy="369332"/>
            <a:chOff x="3982800" y="3557182"/>
            <a:chExt cx="4068600" cy="369332"/>
          </a:xfrm>
        </p:grpSpPr>
        <p:sp>
          <p:nvSpPr>
            <p:cNvPr id="16" name="Rectangle 15"/>
            <p:cNvSpPr/>
            <p:nvPr/>
          </p:nvSpPr>
          <p:spPr>
            <a:xfrm>
              <a:off x="4666563" y="3557182"/>
              <a:ext cx="33848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Transformational Engagements</a:t>
              </a: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3982800" y="3741848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957174" y="2212163"/>
            <a:ext cx="6691617" cy="369332"/>
            <a:chOff x="4957174" y="4390758"/>
            <a:chExt cx="6691617" cy="369332"/>
          </a:xfrm>
        </p:grpSpPr>
        <p:sp>
          <p:nvSpPr>
            <p:cNvPr id="51" name="Rectangle 50"/>
            <p:cNvSpPr/>
            <p:nvPr/>
          </p:nvSpPr>
          <p:spPr>
            <a:xfrm>
              <a:off x="5594890" y="4390758"/>
              <a:ext cx="60539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Program Evaluation of the Special Climate Change Fund 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4957174" y="4575424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069262" y="4503911"/>
            <a:ext cx="4924698" cy="646331"/>
            <a:chOff x="6962502" y="5215275"/>
            <a:chExt cx="4924698" cy="646331"/>
          </a:xfrm>
        </p:grpSpPr>
        <p:sp>
          <p:nvSpPr>
            <p:cNvPr id="10" name="Rectangle 9"/>
            <p:cNvSpPr/>
            <p:nvPr/>
          </p:nvSpPr>
          <p:spPr>
            <a:xfrm>
              <a:off x="7674189" y="5215275"/>
              <a:ext cx="42130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Evaluation of the Illegal Wildlife Trade Program Study 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>
            <a:xfrm>
              <a:off x="6962502" y="5432089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115274" y="3279082"/>
            <a:ext cx="4837544" cy="646331"/>
            <a:chOff x="6962502" y="5983069"/>
            <a:chExt cx="4837544" cy="646331"/>
          </a:xfrm>
        </p:grpSpPr>
        <p:sp>
          <p:nvSpPr>
            <p:cNvPr id="40" name="Rectangle 39"/>
            <p:cNvSpPr/>
            <p:nvPr/>
          </p:nvSpPr>
          <p:spPr>
            <a:xfrm>
              <a:off x="7674189" y="5983069"/>
              <a:ext cx="412585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Project-Level Accomplishments/ Progress toward Impact</a:t>
              </a: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6962502" y="6134925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7117648" y="4045750"/>
            <a:ext cx="5063228" cy="369332"/>
            <a:chOff x="5023585" y="4683906"/>
            <a:chExt cx="5063228" cy="369332"/>
          </a:xfrm>
        </p:grpSpPr>
        <p:sp>
          <p:nvSpPr>
            <p:cNvPr id="64" name="Rectangle 63"/>
            <p:cNvSpPr/>
            <p:nvPr/>
          </p:nvSpPr>
          <p:spPr>
            <a:xfrm>
              <a:off x="5663166" y="4683906"/>
              <a:ext cx="4423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Evaluation of Integrated Approach Pilots </a:t>
              </a: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5023585" y="4854473"/>
              <a:ext cx="5400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7544260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/>
          <p:cNvCxnSpPr/>
          <p:nvPr/>
        </p:nvCxnSpPr>
        <p:spPr>
          <a:xfrm>
            <a:off x="3337676" y="902806"/>
            <a:ext cx="0" cy="5955194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96011" y="1690037"/>
            <a:ext cx="25519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Evaluation of the Expansion of the GEF Partnership  </a:t>
            </a:r>
          </a:p>
          <a:p>
            <a:endParaRPr lang="en-US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Evaluation of the GEF CSO Network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1001" y="3392269"/>
            <a:ext cx="403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Review of the Comparative Advantage, Financing, and Governance of the GEF Partnership </a:t>
            </a:r>
          </a:p>
        </p:txBody>
      </p:sp>
      <p:sp>
        <p:nvSpPr>
          <p:cNvPr id="8" name="Rectangle 7"/>
          <p:cNvSpPr/>
          <p:nvPr/>
        </p:nvSpPr>
        <p:spPr>
          <a:xfrm>
            <a:off x="521148" y="1265761"/>
            <a:ext cx="221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Institutional Issues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142125" y="2857769"/>
            <a:ext cx="6121101" cy="369332"/>
            <a:chOff x="6142125" y="2242146"/>
            <a:chExt cx="6121101" cy="369332"/>
          </a:xfrm>
        </p:grpSpPr>
        <p:sp>
          <p:nvSpPr>
            <p:cNvPr id="3" name="Rectangle 2"/>
            <p:cNvSpPr/>
            <p:nvPr/>
          </p:nvSpPr>
          <p:spPr>
            <a:xfrm>
              <a:off x="6801474" y="2242146"/>
              <a:ext cx="54617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Evaluation of the Knowledge Management System 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6142125" y="2417935"/>
              <a:ext cx="571800" cy="0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030233" y="2225470"/>
            <a:ext cx="4228452" cy="369332"/>
            <a:chOff x="5030233" y="2895600"/>
            <a:chExt cx="4228452" cy="369332"/>
          </a:xfrm>
        </p:grpSpPr>
        <p:sp>
          <p:nvSpPr>
            <p:cNvPr id="4" name="Rectangle 3"/>
            <p:cNvSpPr/>
            <p:nvPr/>
          </p:nvSpPr>
          <p:spPr>
            <a:xfrm>
              <a:off x="5671228" y="2895600"/>
              <a:ext cx="35874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2D12F"/>
                  </a:solidFill>
                  <a:latin typeface="Avenir Book" charset="0"/>
                  <a:ea typeface="Avenir Book" charset="0"/>
                  <a:cs typeface="Avenir Book" charset="0"/>
                </a:rPr>
                <a:t>GEF6 Strategy, Global Relevance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030233" y="3073448"/>
              <a:ext cx="540000" cy="901"/>
            </a:xfrm>
            <a:prstGeom prst="straightConnector1">
              <a:avLst/>
            </a:prstGeom>
            <a:ln>
              <a:gradFill>
                <a:gsLst>
                  <a:gs pos="0">
                    <a:srgbClr val="000000"/>
                  </a:gs>
                  <a:gs pos="100000">
                    <a:srgbClr val="C2D12F"/>
                  </a:gs>
                </a:gsLst>
                <a:lin ang="0" scaled="0"/>
              </a:gra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/>
          <p:cNvCxnSpPr/>
          <p:nvPr/>
        </p:nvCxnSpPr>
        <p:spPr>
          <a:xfrm>
            <a:off x="7360535" y="3573978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21148" y="5307647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OPS6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64121" y="5414957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Early findings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210800" y="5867253"/>
            <a:ext cx="195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Full OPS6 report</a:t>
            </a:r>
            <a:endParaRPr lang="en-US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V="1">
            <a:off x="2792798" y="5621632"/>
            <a:ext cx="540000" cy="19498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9668168" y="6051919"/>
            <a:ext cx="540000" cy="19498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-11124" y="-6967"/>
            <a:ext cx="12192000" cy="909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TextBox 58"/>
          <p:cNvSpPr txBox="1"/>
          <p:nvPr/>
        </p:nvSpPr>
        <p:spPr>
          <a:xfrm>
            <a:off x="496010" y="285459"/>
            <a:ext cx="244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Completed (17/29)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722800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March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39987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April</a:t>
            </a:r>
            <a:endParaRPr lang="en-CA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57174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May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74360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June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044189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July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272350" y="28335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August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594754" y="283358"/>
            <a:ext cx="148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September</a:t>
            </a:r>
            <a:endParaRPr lang="en-CA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67428" y="1595815"/>
            <a:ext cx="6524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Review of the GEF Approach to Results-Based Management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011936" y="1794831"/>
            <a:ext cx="5718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654006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9000" y="0"/>
            <a:ext cx="533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0"/>
            <a:ext cx="499919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0" y="762000"/>
            <a:ext cx="2438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GEF IEO website</a:t>
            </a:r>
          </a:p>
          <a:p>
            <a:r>
              <a:rPr lang="en-CA" sz="4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23 briefs</a:t>
            </a:r>
          </a:p>
        </p:txBody>
      </p:sp>
    </p:spTree>
    <p:extLst>
      <p:ext uri="{BB962C8B-B14F-4D97-AF65-F5344CB8AC3E}">
        <p14:creationId xmlns:p14="http://schemas.microsoft.com/office/powerpoint/2010/main" val="10891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7094" r="886" b="21111"/>
          <a:stretch/>
        </p:blipFill>
        <p:spPr>
          <a:xfrm>
            <a:off x="-1" y="0"/>
            <a:ext cx="122056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76266" cy="685800"/>
          </a:xfrm>
        </p:spPr>
        <p:txBody>
          <a:bodyPr>
            <a:normAutofit fontScale="90000"/>
          </a:bodyPr>
          <a:lstStyle/>
          <a:p>
            <a:r>
              <a:rPr lang="en-CA" b="1" dirty="0">
                <a:latin typeface="Avenir Heavy" charset="0"/>
                <a:ea typeface="Avenir Heavy" charset="0"/>
                <a:cs typeface="Avenir Heavy" charset="0"/>
              </a:rPr>
              <a:t>Terminal evaluations for all GEF countries</a:t>
            </a:r>
            <a:br>
              <a:rPr lang="en-CA" dirty="0"/>
            </a:br>
            <a:r>
              <a:rPr lang="en-CA" dirty="0">
                <a:solidFill>
                  <a:schemeClr val="bg1"/>
                </a:solidFill>
              </a:rPr>
              <a:t>Site visits to 41 countries</a:t>
            </a:r>
          </a:p>
        </p:txBody>
      </p:sp>
    </p:spTree>
    <p:extLst>
      <p:ext uri="{BB962C8B-B14F-4D97-AF65-F5344CB8AC3E}">
        <p14:creationId xmlns:p14="http://schemas.microsoft.com/office/powerpoint/2010/main" val="177851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GEF relevance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9973" y="4952235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Responsiveness to convention secretariats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47800" y="3504436"/>
            <a:ext cx="1153406" cy="1178594"/>
            <a:chOff x="5295899" y="721176"/>
            <a:chExt cx="1675407" cy="1711994"/>
          </a:xfrm>
        </p:grpSpPr>
        <p:sp>
          <p:nvSpPr>
            <p:cNvPr id="9" name="Oval 8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" name="Oval 7"/>
          <p:cNvSpPr/>
          <p:nvPr/>
        </p:nvSpPr>
        <p:spPr>
          <a:xfrm>
            <a:off x="9491880" y="3490108"/>
            <a:ext cx="1176120" cy="11761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457200" y="4952236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Evolution of the focal areas strategies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86745" y="4952235"/>
            <a:ext cx="2504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Commitment to the mandate alongside innovation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27460" y="4943091"/>
            <a:ext cx="2311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Spread across countries and sectors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331699" y="3504436"/>
            <a:ext cx="1153406" cy="1178594"/>
            <a:chOff x="5295899" y="721176"/>
            <a:chExt cx="1675407" cy="1711994"/>
          </a:xfrm>
        </p:grpSpPr>
        <p:sp>
          <p:nvSpPr>
            <p:cNvPr id="19" name="Oval 18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00367" y="3504436"/>
            <a:ext cx="1153406" cy="1178594"/>
            <a:chOff x="5295899" y="721176"/>
            <a:chExt cx="1675407" cy="1711994"/>
          </a:xfrm>
        </p:grpSpPr>
        <p:sp>
          <p:nvSpPr>
            <p:cNvPr id="22" name="Oval 21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43655" y="3543014"/>
            <a:ext cx="1070307" cy="1070307"/>
            <a:chOff x="3962400" y="2940091"/>
            <a:chExt cx="1524000" cy="1524000"/>
          </a:xfrm>
        </p:grpSpPr>
        <p:sp>
          <p:nvSpPr>
            <p:cNvPr id="43" name="Oval 42"/>
            <p:cNvSpPr/>
            <p:nvPr/>
          </p:nvSpPr>
          <p:spPr>
            <a:xfrm>
              <a:off x="3962400" y="2940091"/>
              <a:ext cx="1524000" cy="1524000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714627" y="3280891"/>
              <a:ext cx="314573" cy="480835"/>
            </a:xfrm>
            <a:custGeom>
              <a:avLst/>
              <a:gdLst>
                <a:gd name="connsiteX0" fmla="*/ 0 w 437321"/>
                <a:gd name="connsiteY0" fmla="*/ 0 h 516835"/>
                <a:gd name="connsiteX1" fmla="*/ 0 w 437321"/>
                <a:gd name="connsiteY1" fmla="*/ 516835 h 516835"/>
                <a:gd name="connsiteX2" fmla="*/ 437321 w 437321"/>
                <a:gd name="connsiteY2" fmla="*/ 516835 h 516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7321" h="516835">
                  <a:moveTo>
                    <a:pt x="0" y="0"/>
                  </a:moveTo>
                  <a:lnTo>
                    <a:pt x="0" y="516835"/>
                  </a:lnTo>
                  <a:lnTo>
                    <a:pt x="437321" y="516835"/>
                  </a:ln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Oval 44"/>
            <p:cNvSpPr/>
            <p:nvPr/>
          </p:nvSpPr>
          <p:spPr>
            <a:xfrm flipH="1">
              <a:off x="4682454" y="2971800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Oval 45"/>
            <p:cNvSpPr/>
            <p:nvPr/>
          </p:nvSpPr>
          <p:spPr>
            <a:xfrm flipH="1">
              <a:off x="4689227" y="4359104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4038600" y="3663991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Oval 47"/>
            <p:cNvSpPr/>
            <p:nvPr/>
          </p:nvSpPr>
          <p:spPr>
            <a:xfrm flipH="1">
              <a:off x="5372101" y="3666531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Oval 48"/>
            <p:cNvSpPr/>
            <p:nvPr/>
          </p:nvSpPr>
          <p:spPr>
            <a:xfrm flipH="1">
              <a:off x="5043575" y="3088246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Oval 49"/>
            <p:cNvSpPr/>
            <p:nvPr/>
          </p:nvSpPr>
          <p:spPr>
            <a:xfrm flipH="1">
              <a:off x="5273455" y="3309678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Oval 50"/>
            <p:cNvSpPr/>
            <p:nvPr/>
          </p:nvSpPr>
          <p:spPr>
            <a:xfrm flipH="1">
              <a:off x="5273455" y="4017512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5037630" y="4266754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Oval 52"/>
            <p:cNvSpPr/>
            <p:nvPr/>
          </p:nvSpPr>
          <p:spPr>
            <a:xfrm flipH="1">
              <a:off x="4389102" y="4266754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Oval 53"/>
            <p:cNvSpPr/>
            <p:nvPr/>
          </p:nvSpPr>
          <p:spPr>
            <a:xfrm flipH="1">
              <a:off x="4124960" y="4017512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Oval 54"/>
            <p:cNvSpPr/>
            <p:nvPr/>
          </p:nvSpPr>
          <p:spPr>
            <a:xfrm flipH="1">
              <a:off x="4138507" y="3309678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Oval 55"/>
            <p:cNvSpPr/>
            <p:nvPr/>
          </p:nvSpPr>
          <p:spPr>
            <a:xfrm flipH="1">
              <a:off x="4351002" y="3088246"/>
              <a:ext cx="76200" cy="76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 flipV="1">
              <a:off x="4389102" y="3505200"/>
              <a:ext cx="325525" cy="2565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4507592" y="3761726"/>
              <a:ext cx="204886" cy="5416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-2" y="1676400"/>
            <a:ext cx="12192002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93" y="1911620"/>
            <a:ext cx="1744705" cy="6412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50284"/>
            <a:ext cx="1486290" cy="99291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27" y="1852466"/>
            <a:ext cx="1986073" cy="6767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55" y="1911620"/>
            <a:ext cx="2013645" cy="69746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t="8388" b="13956"/>
          <a:stretch/>
        </p:blipFill>
        <p:spPr>
          <a:xfrm>
            <a:off x="237481" y="1970047"/>
            <a:ext cx="2202086" cy="58287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31" y="1852466"/>
            <a:ext cx="648941" cy="70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4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SURVEY RESULTS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Comparative advantages of the GEF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" y="32766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Broad coverage of environmental issues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62200" y="1930251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95%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1616984966"/>
              </p:ext>
            </p:extLst>
          </p:nvPr>
        </p:nvGraphicFramePr>
        <p:xfrm>
          <a:off x="6084927" y="1771843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96200" y="1930251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91%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277578" y="3276600"/>
            <a:ext cx="35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Alignment with MEAs and conventions</a:t>
            </a: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260770777"/>
              </p:ext>
            </p:extLst>
          </p:nvPr>
        </p:nvGraphicFramePr>
        <p:xfrm>
          <a:off x="750244" y="1771843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1122218" y="4458736"/>
            <a:ext cx="9708573" cy="1721427"/>
            <a:chOff x="1122218" y="4458736"/>
            <a:chExt cx="9708573" cy="1721427"/>
          </a:xfrm>
          <a:effectLst>
            <a:outerShdw blurRad="50800" dist="76200" dir="2700000" algn="tl" rotWithShape="0">
              <a:schemeClr val="tx1">
                <a:alpha val="40000"/>
              </a:schemeClr>
            </a:outerShdw>
          </a:effectLst>
        </p:grpSpPr>
        <p:sp>
          <p:nvSpPr>
            <p:cNvPr id="6" name="Oval 5"/>
            <p:cNvSpPr/>
            <p:nvPr/>
          </p:nvSpPr>
          <p:spPr>
            <a:xfrm>
              <a:off x="5138304" y="4503763"/>
              <a:ext cx="1676400" cy="16764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762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/>
            <p:cNvSpPr/>
            <p:nvPr/>
          </p:nvSpPr>
          <p:spPr>
            <a:xfrm>
              <a:off x="1122218" y="4479518"/>
              <a:ext cx="1676400" cy="16764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762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/>
            <p:cNvSpPr/>
            <p:nvPr/>
          </p:nvSpPr>
          <p:spPr>
            <a:xfrm>
              <a:off x="3130261" y="4503763"/>
              <a:ext cx="1676400" cy="1676400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762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/>
            <p:cNvSpPr/>
            <p:nvPr/>
          </p:nvSpPr>
          <p:spPr>
            <a:xfrm>
              <a:off x="7146347" y="4479518"/>
              <a:ext cx="1676400" cy="16764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762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/>
            <p:cNvSpPr/>
            <p:nvPr/>
          </p:nvSpPr>
          <p:spPr>
            <a:xfrm>
              <a:off x="9154391" y="4458736"/>
              <a:ext cx="1676400" cy="16764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 extrusionH="76200"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0438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SURVEY RESULTS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Comparative advantages of the GEF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02538803"/>
              </p:ext>
            </p:extLst>
          </p:nvPr>
        </p:nvGraphicFramePr>
        <p:xfrm>
          <a:off x="685800" y="1654552"/>
          <a:ext cx="11277600" cy="5113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1828800"/>
            <a:ext cx="7391400" cy="44958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spcAft>
                <a:spcPts val="1400"/>
              </a:spcAft>
            </a:pPr>
            <a:r>
              <a:rPr lang="en-CA" dirty="0">
                <a:solidFill>
                  <a:srgbClr val="C2D12F"/>
                </a:solidFill>
                <a:latin typeface="Avenir Medium" charset="0"/>
                <a:ea typeface="Avenir Medium" charset="0"/>
                <a:cs typeface="Avenir Medium" charset="0"/>
              </a:rPr>
              <a:t>Broad coverage of environmental issues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rgbClr val="C2D12F"/>
                </a:solidFill>
                <a:latin typeface="Avenir Medium" charset="0"/>
                <a:ea typeface="Avenir Medium" charset="0"/>
                <a:cs typeface="Avenir Medium" charset="0"/>
              </a:rPr>
              <a:t>Alignment with MEAs/conventions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Ability to help countries meet commitments to MEAs/conventions</a:t>
            </a:r>
          </a:p>
          <a:p>
            <a:pPr algn="r">
              <a:spcAft>
                <a:spcPts val="1400"/>
              </a:spcAft>
            </a:pPr>
            <a:r>
              <a:rPr lang="en-CA" spc="-100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Ability to support innovative programming/projects cutting across focal areas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Ability to quickly respond to convention requests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Flexibility in addressing new and emerging environmental issues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Diversity of agencies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Ability to work with civil society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chemeClr val="bg1"/>
                </a:solidFill>
                <a:latin typeface="Avenir Medium" charset="0"/>
                <a:ea typeface="Avenir Medium" charset="0"/>
                <a:cs typeface="Avenir Medium" charset="0"/>
              </a:rPr>
              <a:t>Pursuit of innovative approaches to environmental finance</a:t>
            </a:r>
          </a:p>
          <a:p>
            <a:pPr algn="r">
              <a:spcAft>
                <a:spcPts val="1400"/>
              </a:spcAft>
            </a:pPr>
            <a:r>
              <a:rPr lang="en-CA" dirty="0">
                <a:solidFill>
                  <a:srgbClr val="FFC000"/>
                </a:solidFill>
                <a:latin typeface="Avenir Medium" charset="0"/>
                <a:ea typeface="Avenir Medium" charset="0"/>
                <a:cs typeface="Avenir Medium" charset="0"/>
              </a:rPr>
              <a:t>Ability to engage the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3806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0" name="Group 9"/>
          <p:cNvGrpSpPr/>
          <p:nvPr/>
        </p:nvGrpSpPr>
        <p:grpSpPr>
          <a:xfrm>
            <a:off x="1886321" y="2308414"/>
            <a:ext cx="1692441" cy="1620447"/>
            <a:chOff x="760440" y="16239"/>
            <a:chExt cx="7011960" cy="6713680"/>
          </a:xfrm>
          <a:solidFill>
            <a:schemeClr val="bg1">
              <a:alpha val="4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810000" y="1104452"/>
              <a:ext cx="3962400" cy="39624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60440" y="16239"/>
              <a:ext cx="6515100" cy="6713680"/>
              <a:chOff x="760440" y="16239"/>
              <a:chExt cx="6515100" cy="6713680"/>
            </a:xfrm>
            <a:grpFill/>
          </p:grpSpPr>
          <p:sp>
            <p:nvSpPr>
              <p:cNvPr id="8" name="Oval 7"/>
              <p:cNvSpPr/>
              <p:nvPr/>
            </p:nvSpPr>
            <p:spPr>
              <a:xfrm>
                <a:off x="760440" y="1104452"/>
                <a:ext cx="3962400" cy="396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285220" y="16239"/>
                <a:ext cx="3962400" cy="396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313140" y="2767519"/>
                <a:ext cx="3962400" cy="396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394242" y="2767519"/>
                <a:ext cx="3962400" cy="39624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948480" y="4172940"/>
            <a:ext cx="3562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Multifocal projects</a:t>
            </a:r>
          </a:p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Programmatic approach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6117" y="881120"/>
            <a:ext cx="6858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C2D12F"/>
                </a:solidFill>
                <a:latin typeface="Avenir Roman" charset="0"/>
                <a:ea typeface="Avenir Roman" charset="0"/>
                <a:cs typeface="Avenir Roman" charset="0"/>
              </a:rPr>
              <a:t>STRATEGIC DIRECTIONS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Toward an integrated approach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19800" y="4191000"/>
            <a:ext cx="403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Addressing the drivers of environmental degradation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97677" y="2410228"/>
            <a:ext cx="1482843" cy="1416820"/>
            <a:chOff x="996732" y="4012888"/>
            <a:chExt cx="1158310" cy="1106737"/>
          </a:xfrm>
        </p:grpSpPr>
        <p:grpSp>
          <p:nvGrpSpPr>
            <p:cNvPr id="2" name="Group 1"/>
            <p:cNvGrpSpPr/>
            <p:nvPr/>
          </p:nvGrpSpPr>
          <p:grpSpPr>
            <a:xfrm>
              <a:off x="1064453" y="4078037"/>
              <a:ext cx="1090589" cy="1041588"/>
              <a:chOff x="1064453" y="4078037"/>
              <a:chExt cx="1090589" cy="1041588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1072876" y="4078037"/>
                <a:ext cx="956384" cy="956384"/>
              </a:xfrm>
              <a:prstGeom prst="ellipse">
                <a:avLst/>
              </a:prstGeom>
              <a:solidFill>
                <a:srgbClr val="C2D12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" name="Right Arrow 3"/>
              <p:cNvSpPr/>
              <p:nvPr/>
            </p:nvSpPr>
            <p:spPr>
              <a:xfrm rot="18810506">
                <a:off x="1017392" y="4621267"/>
                <a:ext cx="545419" cy="451298"/>
              </a:xfrm>
              <a:prstGeom prst="rightArrow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" name="Right Arrow 16"/>
              <p:cNvSpPr/>
              <p:nvPr/>
            </p:nvSpPr>
            <p:spPr>
              <a:xfrm rot="13410506">
                <a:off x="1609623" y="4617017"/>
                <a:ext cx="545419" cy="451298"/>
              </a:xfrm>
              <a:prstGeom prst="rightArrow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8" name="Right Arrow 17"/>
            <p:cNvSpPr/>
            <p:nvPr/>
          </p:nvSpPr>
          <p:spPr>
            <a:xfrm rot="13410506" flipH="1">
              <a:off x="996732" y="4054285"/>
              <a:ext cx="545419" cy="451298"/>
            </a:xfrm>
            <a:prstGeom prst="rightArrow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ight Arrow 15"/>
            <p:cNvSpPr/>
            <p:nvPr/>
          </p:nvSpPr>
          <p:spPr>
            <a:xfrm rot="18810506" flipH="1">
              <a:off x="1543316" y="4059949"/>
              <a:ext cx="545419" cy="451298"/>
            </a:xfrm>
            <a:prstGeom prst="rightArrow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094955" y="6025864"/>
            <a:ext cx="6751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fr-CA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fr-CA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while</a:t>
            </a:r>
            <a:r>
              <a:rPr lang="fr-CA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meeting Convention </a:t>
            </a:r>
            <a:r>
              <a:rPr lang="fr-CA" dirty="0" err="1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requirements</a:t>
            </a:r>
            <a:endParaRPr lang="en-CA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57400"/>
            <a:ext cx="12192000" cy="1828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85800" y="22098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SECTION 2</a:t>
            </a:r>
          </a:p>
          <a:p>
            <a:r>
              <a:rPr lang="en-CA" sz="5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Performance and Impact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455740" y="10668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6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Continued good performance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0" y="2245042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of the 581 completed projects have </a:t>
            </a:r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satisfactory</a:t>
            </a: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outcome and implementation ratings</a:t>
            </a:r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32115719"/>
              </p:ext>
            </p:extLst>
          </p:nvPr>
        </p:nvGraphicFramePr>
        <p:xfrm>
          <a:off x="4808284" y="908392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324600" y="1066800"/>
            <a:ext cx="236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79%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388529712"/>
              </p:ext>
            </p:extLst>
          </p:nvPr>
        </p:nvGraphicFramePr>
        <p:xfrm>
          <a:off x="4750744" y="3181688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72200" y="3416296"/>
            <a:ext cx="335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0" b="1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63%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43395" y="4686445"/>
            <a:ext cx="5877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sustainability ratings of moderately likely or above</a:t>
            </a:r>
          </a:p>
        </p:txBody>
      </p:sp>
    </p:spTree>
    <p:extLst>
      <p:ext uri="{BB962C8B-B14F-4D97-AF65-F5344CB8AC3E}">
        <p14:creationId xmlns:p14="http://schemas.microsoft.com/office/powerpoint/2010/main" val="18240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10" grpId="0">
        <p:bldAsOne/>
      </p:bldGraphic>
      <p:bldP spid="11" grpId="0"/>
      <p:bldGraphic spid="12" grpId="0">
        <p:bldAsOne/>
      </p:bldGraphic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1981200" y="1676400"/>
            <a:ext cx="779444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0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" b="11111"/>
          <a:stretch/>
        </p:blipFill>
        <p:spPr>
          <a:xfrm>
            <a:off x="0" y="0"/>
            <a:ext cx="1223427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FOCAL AREA STUDIES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International waters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14" name="Rectangle 13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74%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85800" y="3432899"/>
            <a:ext cx="381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Highly relevant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Challenging transboundary conditions require cooperation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 catalyst for integration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5000" y="3432899"/>
            <a:ext cx="58674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Limited funding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Portfolio imbalance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Challenge in engaging the private sector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Missed opportunities in linking regional priorities with STAR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751594" y="2080309"/>
            <a:ext cx="1153406" cy="1178594"/>
            <a:chOff x="5295899" y="721176"/>
            <a:chExt cx="1675407" cy="1711994"/>
          </a:xfrm>
        </p:grpSpPr>
        <p:sp>
          <p:nvSpPr>
            <p:cNvPr id="28" name="Oval 27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15683" y="1447800"/>
            <a:ext cx="1176120" cy="1903466"/>
            <a:chOff x="8916938" y="33528"/>
            <a:chExt cx="1600200" cy="2589808"/>
          </a:xfrm>
        </p:grpSpPr>
        <p:sp>
          <p:nvSpPr>
            <p:cNvPr id="31" name="Oval 30"/>
            <p:cNvSpPr/>
            <p:nvPr/>
          </p:nvSpPr>
          <p:spPr>
            <a:xfrm>
              <a:off x="8916938" y="834339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9037401" y="33528"/>
              <a:ext cx="1197624" cy="2589808"/>
              <a:chOff x="9037401" y="1543758"/>
              <a:chExt cx="1197624" cy="2589808"/>
            </a:xfrm>
          </p:grpSpPr>
          <p:sp>
            <p:nvSpPr>
              <p:cNvPr id="33" name="Arc 32"/>
              <p:cNvSpPr/>
              <p:nvPr/>
            </p:nvSpPr>
            <p:spPr>
              <a:xfrm rot="2904622">
                <a:off x="7947766" y="2633393"/>
                <a:ext cx="2589808" cy="410537"/>
              </a:xfrm>
              <a:prstGeom prst="arc">
                <a:avLst>
                  <a:gd name="adj1" fmla="val 16200000"/>
                  <a:gd name="adj2" fmla="val 21275880"/>
                </a:avLst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V="1">
                <a:off x="9173969" y="2578913"/>
                <a:ext cx="1061056" cy="1002487"/>
              </a:xfrm>
              <a:prstGeom prst="line">
                <a:avLst/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261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685800" y="762000"/>
            <a:ext cx="4495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FOCAL AREA STUDIES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Chemicals and waste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0" y="3432899"/>
            <a:ext cx="381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Highly relevant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An improved partnership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Good private sector engagement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000" y="3432899"/>
            <a:ext cx="586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Scaling up results need improvement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Challenges in sector-wide approaches and regulatory reform focus</a:t>
            </a:r>
          </a:p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Need for better results tracking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51594" y="2080309"/>
            <a:ext cx="1153406" cy="1178594"/>
            <a:chOff x="5295899" y="721176"/>
            <a:chExt cx="1675407" cy="1711994"/>
          </a:xfrm>
        </p:grpSpPr>
        <p:sp>
          <p:nvSpPr>
            <p:cNvPr id="17" name="Oval 16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15683" y="1447800"/>
            <a:ext cx="1176120" cy="1903466"/>
            <a:chOff x="8916938" y="33528"/>
            <a:chExt cx="1600200" cy="2589808"/>
          </a:xfrm>
        </p:grpSpPr>
        <p:sp>
          <p:nvSpPr>
            <p:cNvPr id="27" name="Oval 26"/>
            <p:cNvSpPr/>
            <p:nvPr/>
          </p:nvSpPr>
          <p:spPr>
            <a:xfrm>
              <a:off x="8916938" y="834339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037401" y="33528"/>
              <a:ext cx="1197624" cy="2589808"/>
              <a:chOff x="9037401" y="1543758"/>
              <a:chExt cx="1197624" cy="2589808"/>
            </a:xfrm>
          </p:grpSpPr>
          <p:sp>
            <p:nvSpPr>
              <p:cNvPr id="29" name="Arc 28"/>
              <p:cNvSpPr/>
              <p:nvPr/>
            </p:nvSpPr>
            <p:spPr>
              <a:xfrm rot="2904622">
                <a:off x="7947766" y="2633393"/>
                <a:ext cx="2589808" cy="410537"/>
              </a:xfrm>
              <a:prstGeom prst="arc">
                <a:avLst>
                  <a:gd name="adj1" fmla="val 16200000"/>
                  <a:gd name="adj2" fmla="val 21275880"/>
                </a:avLst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V="1">
                <a:off x="9173969" y="2578913"/>
                <a:ext cx="1061056" cy="1002487"/>
              </a:xfrm>
              <a:prstGeom prst="line">
                <a:avLst/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5" name="Rectangle 4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78%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44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-22860" y="0"/>
            <a:ext cx="122301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22860" y="0"/>
            <a:ext cx="12214860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461461"/>
            <a:ext cx="44590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Highly relevant</a:t>
            </a:r>
          </a:p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Effective in producing global environmental benefits</a:t>
            </a:r>
          </a:p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Greater scope leads </a:t>
            </a:r>
            <a:b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 greater benefits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FOCAL AREA STUDIES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Land degradation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15684" y="3461461"/>
            <a:ext cx="51256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Inadequate attention to socioeconomic drivers</a:t>
            </a:r>
          </a:p>
          <a:p>
            <a:endParaRPr lang="en-CA" sz="2400" dirty="0">
              <a:solidFill>
                <a:srgbClr val="FFC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Need to integrate land degradation neutrality</a:t>
            </a:r>
          </a:p>
          <a:p>
            <a:endParaRPr lang="en-CA" sz="2400" dirty="0">
              <a:solidFill>
                <a:srgbClr val="FFC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M&amp;E tools could be strengthened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37" name="Rectangle 36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78%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51594" y="2082748"/>
            <a:ext cx="1153406" cy="1178594"/>
            <a:chOff x="5295899" y="721176"/>
            <a:chExt cx="1675407" cy="1711994"/>
          </a:xfrm>
        </p:grpSpPr>
        <p:sp>
          <p:nvSpPr>
            <p:cNvPr id="41" name="Oval 40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Freeform 41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915683" y="1447800"/>
            <a:ext cx="1176120" cy="1903466"/>
            <a:chOff x="8916938" y="33528"/>
            <a:chExt cx="1600200" cy="2589808"/>
          </a:xfrm>
        </p:grpSpPr>
        <p:sp>
          <p:nvSpPr>
            <p:cNvPr id="44" name="Oval 43"/>
            <p:cNvSpPr/>
            <p:nvPr/>
          </p:nvSpPr>
          <p:spPr>
            <a:xfrm>
              <a:off x="8916938" y="834339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037401" y="33528"/>
              <a:ext cx="1197624" cy="2589808"/>
              <a:chOff x="9037401" y="1543758"/>
              <a:chExt cx="1197624" cy="2589808"/>
            </a:xfrm>
          </p:grpSpPr>
          <p:sp>
            <p:nvSpPr>
              <p:cNvPr id="46" name="Arc 45"/>
              <p:cNvSpPr/>
              <p:nvPr/>
            </p:nvSpPr>
            <p:spPr>
              <a:xfrm rot="2904622">
                <a:off x="7947766" y="2633393"/>
                <a:ext cx="2589808" cy="410537"/>
              </a:xfrm>
              <a:prstGeom prst="arc">
                <a:avLst>
                  <a:gd name="adj1" fmla="val 16200000"/>
                  <a:gd name="adj2" fmla="val 21275880"/>
                </a:avLst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V="1">
                <a:off x="9173969" y="2578913"/>
                <a:ext cx="1061056" cy="1002487"/>
              </a:xfrm>
              <a:prstGeom prst="line">
                <a:avLst/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925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" b="15815"/>
          <a:stretch/>
        </p:blipFill>
        <p:spPr>
          <a:xfrm>
            <a:off x="-1" y="-6927"/>
            <a:ext cx="12204438" cy="686492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3505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FOCAL AREA STUDIES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Climate change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3505200"/>
            <a:ext cx="44958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Integrated approaches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Multifocal area approaches </a:t>
            </a:r>
            <a:endParaRPr lang="en-CA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Strengthening the </a:t>
            </a:r>
            <a:br>
              <a:rPr lang="en-US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</a:br>
            <a:r>
              <a:rPr lang="en-US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enabling environment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Private sector engagement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15684" y="3505200"/>
            <a:ext cx="4142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venir Roman" charset="0"/>
                <a:ea typeface="Avenir Roman" charset="0"/>
                <a:cs typeface="Avenir Roman" charset="0"/>
              </a:rPr>
              <a:t>Identification of synergies with other funds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26" name="Rectangle 25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77%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51594" y="2082748"/>
            <a:ext cx="1153406" cy="1178594"/>
            <a:chOff x="5295899" y="721176"/>
            <a:chExt cx="1675407" cy="1711994"/>
          </a:xfrm>
        </p:grpSpPr>
        <p:sp>
          <p:nvSpPr>
            <p:cNvPr id="37" name="Oval 36"/>
            <p:cNvSpPr/>
            <p:nvPr/>
          </p:nvSpPr>
          <p:spPr>
            <a:xfrm>
              <a:off x="5295899" y="832970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5715000" y="721176"/>
              <a:ext cx="1256306" cy="1281226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1905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915683" y="1447800"/>
            <a:ext cx="1176120" cy="1903466"/>
            <a:chOff x="8916938" y="33528"/>
            <a:chExt cx="1600200" cy="2589808"/>
          </a:xfrm>
        </p:grpSpPr>
        <p:sp>
          <p:nvSpPr>
            <p:cNvPr id="40" name="Oval 39"/>
            <p:cNvSpPr/>
            <p:nvPr/>
          </p:nvSpPr>
          <p:spPr>
            <a:xfrm>
              <a:off x="8916938" y="834339"/>
              <a:ext cx="1600200" cy="1600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9037401" y="33528"/>
              <a:ext cx="1197624" cy="2589808"/>
              <a:chOff x="9037401" y="1543758"/>
              <a:chExt cx="1197624" cy="2589808"/>
            </a:xfrm>
          </p:grpSpPr>
          <p:sp>
            <p:nvSpPr>
              <p:cNvPr id="42" name="Arc 41"/>
              <p:cNvSpPr/>
              <p:nvPr/>
            </p:nvSpPr>
            <p:spPr>
              <a:xfrm rot="2904622">
                <a:off x="7947766" y="2633393"/>
                <a:ext cx="2589808" cy="410537"/>
              </a:xfrm>
              <a:prstGeom prst="arc">
                <a:avLst>
                  <a:gd name="adj1" fmla="val 16200000"/>
                  <a:gd name="adj2" fmla="val 21275880"/>
                </a:avLst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V="1">
                <a:off x="9173969" y="2578913"/>
                <a:ext cx="1061056" cy="1002487"/>
              </a:xfrm>
              <a:prstGeom prst="line">
                <a:avLst/>
              </a:prstGeom>
              <a:ln w="1905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39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5796817" y="1422122"/>
            <a:ext cx="5785584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0"/>
              </a:spcAft>
            </a:pPr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Designed to produce multiple benefits</a:t>
            </a:r>
          </a:p>
          <a:p>
            <a:pPr>
              <a:spcAft>
                <a:spcPts val="9000"/>
              </a:spcAft>
            </a:pPr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Emphasis on integration</a:t>
            </a:r>
          </a:p>
          <a:p>
            <a:pPr>
              <a:spcAft>
                <a:spcPts val="9000"/>
              </a:spcAft>
            </a:pPr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Most common combination</a:t>
            </a:r>
          </a:p>
          <a:p>
            <a:pPr>
              <a:spcAft>
                <a:spcPts val="9000"/>
              </a:spcAft>
            </a:pPr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Challenges from complexity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7620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Multifocal area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57967" y="762000"/>
            <a:ext cx="2576433" cy="528094"/>
            <a:chOff x="5957967" y="1325046"/>
            <a:chExt cx="2576433" cy="528094"/>
          </a:xfrm>
        </p:grpSpPr>
        <p:sp>
          <p:nvSpPr>
            <p:cNvPr id="5" name="Oval 4"/>
            <p:cNvSpPr/>
            <p:nvPr/>
          </p:nvSpPr>
          <p:spPr>
            <a:xfrm>
              <a:off x="6102692" y="1599437"/>
              <a:ext cx="191737" cy="1917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Oval 10"/>
            <p:cNvSpPr/>
            <p:nvPr/>
          </p:nvSpPr>
          <p:spPr>
            <a:xfrm>
              <a:off x="6225337" y="1400958"/>
              <a:ext cx="182346" cy="18234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Oval 15"/>
            <p:cNvSpPr/>
            <p:nvPr/>
          </p:nvSpPr>
          <p:spPr>
            <a:xfrm>
              <a:off x="6801738" y="1325357"/>
              <a:ext cx="527783" cy="5277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/>
            <p:cNvSpPr/>
            <p:nvPr/>
          </p:nvSpPr>
          <p:spPr>
            <a:xfrm>
              <a:off x="7760445" y="1363067"/>
              <a:ext cx="176132" cy="176132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/>
            <p:cNvSpPr/>
            <p:nvPr/>
          </p:nvSpPr>
          <p:spPr>
            <a:xfrm>
              <a:off x="7383714" y="1375178"/>
              <a:ext cx="173719" cy="173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Oval 18"/>
            <p:cNvSpPr/>
            <p:nvPr/>
          </p:nvSpPr>
          <p:spPr>
            <a:xfrm>
              <a:off x="6516067" y="1385952"/>
              <a:ext cx="257947" cy="2579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Oval 19"/>
            <p:cNvSpPr/>
            <p:nvPr/>
          </p:nvSpPr>
          <p:spPr>
            <a:xfrm>
              <a:off x="7630980" y="1565227"/>
              <a:ext cx="178649" cy="1786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Oval 20"/>
            <p:cNvSpPr/>
            <p:nvPr/>
          </p:nvSpPr>
          <p:spPr>
            <a:xfrm>
              <a:off x="6394322" y="1617014"/>
              <a:ext cx="179504" cy="179504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Oval 21"/>
            <p:cNvSpPr/>
            <p:nvPr/>
          </p:nvSpPr>
          <p:spPr>
            <a:xfrm>
              <a:off x="6012447" y="1397323"/>
              <a:ext cx="96300" cy="963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Oval 24"/>
            <p:cNvSpPr/>
            <p:nvPr/>
          </p:nvSpPr>
          <p:spPr>
            <a:xfrm>
              <a:off x="7329522" y="1595194"/>
              <a:ext cx="240314" cy="240314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Oval 25"/>
            <p:cNvSpPr/>
            <p:nvPr/>
          </p:nvSpPr>
          <p:spPr>
            <a:xfrm>
              <a:off x="7964850" y="1539199"/>
              <a:ext cx="176132" cy="176132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Oval 26"/>
            <p:cNvSpPr/>
            <p:nvPr/>
          </p:nvSpPr>
          <p:spPr>
            <a:xfrm>
              <a:off x="7840222" y="1567987"/>
              <a:ext cx="75912" cy="75912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Oval 27"/>
            <p:cNvSpPr/>
            <p:nvPr/>
          </p:nvSpPr>
          <p:spPr>
            <a:xfrm>
              <a:off x="8103026" y="1445262"/>
              <a:ext cx="75912" cy="75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Oval 28"/>
            <p:cNvSpPr/>
            <p:nvPr/>
          </p:nvSpPr>
          <p:spPr>
            <a:xfrm>
              <a:off x="8053741" y="1325046"/>
              <a:ext cx="75912" cy="7591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Oval 29"/>
            <p:cNvSpPr/>
            <p:nvPr/>
          </p:nvSpPr>
          <p:spPr>
            <a:xfrm>
              <a:off x="5957967" y="1586918"/>
              <a:ext cx="75912" cy="75912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Oval 30"/>
            <p:cNvSpPr/>
            <p:nvPr/>
          </p:nvSpPr>
          <p:spPr>
            <a:xfrm>
              <a:off x="8305552" y="1366272"/>
              <a:ext cx="75912" cy="75912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Oval 31"/>
            <p:cNvSpPr/>
            <p:nvPr/>
          </p:nvSpPr>
          <p:spPr>
            <a:xfrm>
              <a:off x="8458488" y="1468119"/>
              <a:ext cx="75912" cy="759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17414" y="2339060"/>
            <a:ext cx="1905160" cy="527783"/>
            <a:chOff x="5917414" y="2519587"/>
            <a:chExt cx="1905160" cy="527783"/>
          </a:xfrm>
        </p:grpSpPr>
        <p:sp>
          <p:nvSpPr>
            <p:cNvPr id="33" name="Oval 32"/>
            <p:cNvSpPr/>
            <p:nvPr/>
          </p:nvSpPr>
          <p:spPr>
            <a:xfrm>
              <a:off x="5917414" y="2519587"/>
              <a:ext cx="527783" cy="527783"/>
            </a:xfrm>
            <a:prstGeom prst="ellipse">
              <a:avLst/>
            </a:prstGeom>
            <a:noFill/>
            <a:ln w="508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Oval 33"/>
            <p:cNvSpPr/>
            <p:nvPr/>
          </p:nvSpPr>
          <p:spPr>
            <a:xfrm>
              <a:off x="6261106" y="2519587"/>
              <a:ext cx="527783" cy="527783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Oval 34"/>
            <p:cNvSpPr/>
            <p:nvPr/>
          </p:nvSpPr>
          <p:spPr>
            <a:xfrm>
              <a:off x="6604798" y="2519587"/>
              <a:ext cx="527783" cy="527783"/>
            </a:xfrm>
            <a:prstGeom prst="ellipse">
              <a:avLst/>
            </a:prstGeom>
            <a:noFill/>
            <a:ln w="508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Oval 35"/>
            <p:cNvSpPr/>
            <p:nvPr/>
          </p:nvSpPr>
          <p:spPr>
            <a:xfrm>
              <a:off x="6948491" y="2519587"/>
              <a:ext cx="527783" cy="527783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Oval 36"/>
            <p:cNvSpPr/>
            <p:nvPr/>
          </p:nvSpPr>
          <p:spPr>
            <a:xfrm>
              <a:off x="7294791" y="2519587"/>
              <a:ext cx="527783" cy="527783"/>
            </a:xfrm>
            <a:prstGeom prst="ellipse">
              <a:avLst/>
            </a:prstGeom>
            <a:noFill/>
            <a:ln w="508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057900" y="5292385"/>
            <a:ext cx="4691918" cy="498815"/>
            <a:chOff x="6057900" y="5153891"/>
            <a:chExt cx="4691918" cy="498815"/>
          </a:xfrm>
        </p:grpSpPr>
        <p:sp>
          <p:nvSpPr>
            <p:cNvPr id="8" name="Freeform 7"/>
            <p:cNvSpPr/>
            <p:nvPr/>
          </p:nvSpPr>
          <p:spPr>
            <a:xfrm>
              <a:off x="6057900" y="5174673"/>
              <a:ext cx="4691918" cy="436564"/>
            </a:xfrm>
            <a:custGeom>
              <a:avLst/>
              <a:gdLst>
                <a:gd name="connsiteX0" fmla="*/ 0 w 4177145"/>
                <a:gd name="connsiteY0" fmla="*/ 0 h 436564"/>
                <a:gd name="connsiteX1" fmla="*/ 1309255 w 4177145"/>
                <a:gd name="connsiteY1" fmla="*/ 436418 h 436564"/>
                <a:gd name="connsiteX2" fmla="*/ 2753591 w 4177145"/>
                <a:gd name="connsiteY2" fmla="*/ 51954 h 436564"/>
                <a:gd name="connsiteX3" fmla="*/ 3803073 w 4177145"/>
                <a:gd name="connsiteY3" fmla="*/ 353291 h 436564"/>
                <a:gd name="connsiteX4" fmla="*/ 4177145 w 4177145"/>
                <a:gd name="connsiteY4" fmla="*/ 166254 h 436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7145" h="436564">
                  <a:moveTo>
                    <a:pt x="0" y="0"/>
                  </a:moveTo>
                  <a:cubicBezTo>
                    <a:pt x="425161" y="213879"/>
                    <a:pt x="850323" y="427759"/>
                    <a:pt x="1309255" y="436418"/>
                  </a:cubicBezTo>
                  <a:cubicBezTo>
                    <a:pt x="1768187" y="445077"/>
                    <a:pt x="2337955" y="65808"/>
                    <a:pt x="2753591" y="51954"/>
                  </a:cubicBezTo>
                  <a:cubicBezTo>
                    <a:pt x="3169227" y="38100"/>
                    <a:pt x="3565814" y="334241"/>
                    <a:pt x="3803073" y="353291"/>
                  </a:cubicBezTo>
                  <a:cubicBezTo>
                    <a:pt x="4040332" y="372341"/>
                    <a:pt x="4177145" y="166254"/>
                    <a:pt x="4177145" y="166254"/>
                  </a:cubicBezTo>
                </a:path>
              </a:pathLst>
            </a:cu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120245" y="5153891"/>
              <a:ext cx="2795155" cy="498815"/>
            </a:xfrm>
            <a:custGeom>
              <a:avLst/>
              <a:gdLst>
                <a:gd name="connsiteX0" fmla="*/ 0 w 4010891"/>
                <a:gd name="connsiteY0" fmla="*/ 436418 h 498815"/>
                <a:gd name="connsiteX1" fmla="*/ 613064 w 4010891"/>
                <a:gd name="connsiteY1" fmla="*/ 103909 h 498815"/>
                <a:gd name="connsiteX2" fmla="*/ 1641764 w 4010891"/>
                <a:gd name="connsiteY2" fmla="*/ 498764 h 498815"/>
                <a:gd name="connsiteX3" fmla="*/ 2327564 w 4010891"/>
                <a:gd name="connsiteY3" fmla="*/ 72736 h 498815"/>
                <a:gd name="connsiteX4" fmla="*/ 2940628 w 4010891"/>
                <a:gd name="connsiteY4" fmla="*/ 488373 h 498815"/>
                <a:gd name="connsiteX5" fmla="*/ 4010891 w 4010891"/>
                <a:gd name="connsiteY5" fmla="*/ 0 h 49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10891" h="498815">
                  <a:moveTo>
                    <a:pt x="0" y="436418"/>
                  </a:moveTo>
                  <a:cubicBezTo>
                    <a:pt x="169718" y="264968"/>
                    <a:pt x="339437" y="93518"/>
                    <a:pt x="613064" y="103909"/>
                  </a:cubicBezTo>
                  <a:cubicBezTo>
                    <a:pt x="886691" y="114300"/>
                    <a:pt x="1356014" y="503959"/>
                    <a:pt x="1641764" y="498764"/>
                  </a:cubicBezTo>
                  <a:cubicBezTo>
                    <a:pt x="1927514" y="493569"/>
                    <a:pt x="2111087" y="74468"/>
                    <a:pt x="2327564" y="72736"/>
                  </a:cubicBezTo>
                  <a:cubicBezTo>
                    <a:pt x="2544041" y="71004"/>
                    <a:pt x="2660074" y="500496"/>
                    <a:pt x="2940628" y="488373"/>
                  </a:cubicBezTo>
                  <a:cubicBezTo>
                    <a:pt x="3221182" y="476250"/>
                    <a:pt x="3829050" y="79664"/>
                    <a:pt x="4010891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6068291" y="5226627"/>
              <a:ext cx="3865418" cy="384644"/>
            </a:xfrm>
            <a:custGeom>
              <a:avLst/>
              <a:gdLst>
                <a:gd name="connsiteX0" fmla="*/ 0 w 3865418"/>
                <a:gd name="connsiteY0" fmla="*/ 166255 h 384644"/>
                <a:gd name="connsiteX1" fmla="*/ 1226127 w 3865418"/>
                <a:gd name="connsiteY1" fmla="*/ 51955 h 384644"/>
                <a:gd name="connsiteX2" fmla="*/ 3023754 w 3865418"/>
                <a:gd name="connsiteY2" fmla="*/ 384464 h 384644"/>
                <a:gd name="connsiteX3" fmla="*/ 3865418 w 3865418"/>
                <a:gd name="connsiteY3" fmla="*/ 0 h 38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5418" h="384644">
                  <a:moveTo>
                    <a:pt x="0" y="166255"/>
                  </a:moveTo>
                  <a:cubicBezTo>
                    <a:pt x="361084" y="90921"/>
                    <a:pt x="722168" y="15587"/>
                    <a:pt x="1226127" y="51955"/>
                  </a:cubicBezTo>
                  <a:cubicBezTo>
                    <a:pt x="1730086" y="88323"/>
                    <a:pt x="2583872" y="393123"/>
                    <a:pt x="3023754" y="384464"/>
                  </a:cubicBezTo>
                  <a:cubicBezTo>
                    <a:pt x="3463636" y="375805"/>
                    <a:pt x="3865418" y="0"/>
                    <a:pt x="3865418" y="0"/>
                  </a:cubicBezTo>
                </a:path>
              </a:pathLst>
            </a:custGeom>
            <a:noFill/>
            <a:ln w="381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" name="Rectangle 2"/>
          <p:cNvSpPr/>
          <p:nvPr/>
        </p:nvSpPr>
        <p:spPr>
          <a:xfrm>
            <a:off x="5796816" y="3843201"/>
            <a:ext cx="2392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32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BD+LD+CC</a:t>
            </a:r>
            <a:endParaRPr lang="en-CA" sz="3200" dirty="0">
              <a:solidFill>
                <a:srgbClr val="C2D12F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 flipH="1">
            <a:off x="-1996" y="1562677"/>
            <a:ext cx="4650195" cy="468963"/>
          </a:xfrm>
          <a:prstGeom prst="rect">
            <a:avLst/>
          </a:prstGeom>
          <a:gradFill>
            <a:gsLst>
              <a:gs pos="0">
                <a:schemeClr val="bg1"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Rectangle 49"/>
          <p:cNvSpPr/>
          <p:nvPr/>
        </p:nvSpPr>
        <p:spPr>
          <a:xfrm>
            <a:off x="685800" y="1594984"/>
            <a:ext cx="5885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77% </a:t>
            </a: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satisfactory outcomes</a:t>
            </a:r>
          </a:p>
        </p:txBody>
      </p:sp>
    </p:spTree>
    <p:extLst>
      <p:ext uri="{BB962C8B-B14F-4D97-AF65-F5344CB8AC3E}">
        <p14:creationId xmlns:p14="http://schemas.microsoft.com/office/powerpoint/2010/main" val="7841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762000" y="4267200"/>
            <a:ext cx="31241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Achieved positive </a:t>
            </a:r>
            <a:r>
              <a:rPr lang="en-US" sz="2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environmental outcomes </a:t>
            </a:r>
            <a:r>
              <a:rPr lang="en-US" sz="20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consistent with the combination of focal areas</a:t>
            </a:r>
          </a:p>
        </p:txBody>
      </p:sp>
      <p:sp>
        <p:nvSpPr>
          <p:cNvPr id="11" name="TextBox 60"/>
          <p:cNvSpPr txBox="1">
            <a:spLocks noChangeArrowheads="1"/>
          </p:cNvSpPr>
          <p:nvPr/>
        </p:nvSpPr>
        <p:spPr bwMode="auto">
          <a:xfrm>
            <a:off x="4386093" y="3352800"/>
            <a:ext cx="15304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88%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86093" y="4270899"/>
            <a:ext cx="3294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Achieved positive </a:t>
            </a:r>
            <a:r>
              <a:rPr lang="en-US" sz="2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socioeconomic outcomes</a:t>
            </a:r>
          </a:p>
          <a:p>
            <a:r>
              <a:rPr lang="en-US" sz="20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(primarily increased income or access to capital)</a:t>
            </a:r>
          </a:p>
        </p:txBody>
      </p:sp>
      <p:sp>
        <p:nvSpPr>
          <p:cNvPr id="24" name="TextBox 60"/>
          <p:cNvSpPr txBox="1">
            <a:spLocks noChangeArrowheads="1"/>
          </p:cNvSpPr>
          <p:nvPr/>
        </p:nvSpPr>
        <p:spPr bwMode="auto">
          <a:xfrm>
            <a:off x="7848298" y="3352800"/>
            <a:ext cx="153042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86%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848298" y="4267200"/>
            <a:ext cx="3200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Reported some form of </a:t>
            </a:r>
            <a:r>
              <a:rPr lang="en-US" sz="2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broader adoption </a:t>
            </a:r>
            <a:r>
              <a:rPr lang="en-US" sz="20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(mainly through mainstreaming and sustaining)</a:t>
            </a:r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997566266"/>
              </p:ext>
            </p:extLst>
          </p:nvPr>
        </p:nvGraphicFramePr>
        <p:xfrm>
          <a:off x="685800" y="1929167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762000" y="3318933"/>
            <a:ext cx="15787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86%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800" y="7620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Multifocal area</a:t>
            </a:r>
          </a:p>
        </p:txBody>
      </p:sp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1281461161"/>
              </p:ext>
            </p:extLst>
          </p:nvPr>
        </p:nvGraphicFramePr>
        <p:xfrm>
          <a:off x="4191000" y="1929167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404237164"/>
              </p:ext>
            </p:extLst>
          </p:nvPr>
        </p:nvGraphicFramePr>
        <p:xfrm>
          <a:off x="7680423" y="1929167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730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Graphic spid="32" grpId="0">
        <p:bldAsOne/>
      </p:bldGraphic>
      <p:bldGraphic spid="3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842" y="-45005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59276" y="392740"/>
            <a:ext cx="649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Programmatic approaches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47404" y="2720873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Perform better than standalone projects, except in complex programs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47623" y="1267296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Addresses environmental drivers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8229600" y="3042307"/>
            <a:ext cx="2782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Improved program coherence </a:t>
            </a:r>
            <a:endParaRPr lang="en-CA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85876" y="4971224"/>
            <a:ext cx="342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Efficiency declines with increased complexity </a:t>
            </a:r>
            <a:endParaRPr lang="en-CA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12726" y="2720873"/>
            <a:ext cx="924791" cy="1357074"/>
            <a:chOff x="838200" y="1981200"/>
            <a:chExt cx="924791" cy="1357074"/>
          </a:xfrm>
        </p:grpSpPr>
        <p:grpSp>
          <p:nvGrpSpPr>
            <p:cNvPr id="17" name="Group 16"/>
            <p:cNvGrpSpPr/>
            <p:nvPr/>
          </p:nvGrpSpPr>
          <p:grpSpPr>
            <a:xfrm>
              <a:off x="1381991" y="1981200"/>
              <a:ext cx="381000" cy="1357074"/>
              <a:chOff x="836282" y="1981200"/>
              <a:chExt cx="381000" cy="135707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836282" y="1981200"/>
                <a:ext cx="381000" cy="4572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836282" y="2438400"/>
                <a:ext cx="381000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6282" y="2881074"/>
                <a:ext cx="381000" cy="457200"/>
              </a:xfrm>
              <a:prstGeom prst="rect">
                <a:avLst/>
              </a:prstGeom>
              <a:solidFill>
                <a:srgbClr val="C2D12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838200" y="2667000"/>
              <a:ext cx="381000" cy="671274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340756" y="5224458"/>
            <a:ext cx="1127760" cy="769995"/>
            <a:chOff x="673557" y="4405074"/>
            <a:chExt cx="898934" cy="769995"/>
          </a:xfrm>
        </p:grpSpPr>
        <p:cxnSp>
          <p:nvCxnSpPr>
            <p:cNvPr id="20" name="Curved Connector 19"/>
            <p:cNvCxnSpPr/>
            <p:nvPr/>
          </p:nvCxnSpPr>
          <p:spPr>
            <a:xfrm>
              <a:off x="673557" y="4759570"/>
              <a:ext cx="865675" cy="415499"/>
            </a:xfrm>
            <a:prstGeom prst="curvedConnector3">
              <a:avLst/>
            </a:prstGeom>
            <a:ln w="41275">
              <a:solidFill>
                <a:srgbClr val="C2D1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/>
            <p:nvPr/>
          </p:nvCxnSpPr>
          <p:spPr>
            <a:xfrm>
              <a:off x="673557" y="4745044"/>
              <a:ext cx="898934" cy="131756"/>
            </a:xfrm>
            <a:prstGeom prst="curvedConnector3">
              <a:avLst/>
            </a:prstGeom>
            <a:ln w="41275">
              <a:solidFill>
                <a:srgbClr val="C2D1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/>
            <p:nvPr/>
          </p:nvCxnSpPr>
          <p:spPr>
            <a:xfrm flipV="1">
              <a:off x="673557" y="4683370"/>
              <a:ext cx="898934" cy="84372"/>
            </a:xfrm>
            <a:prstGeom prst="curvedConnector3">
              <a:avLst/>
            </a:prstGeom>
            <a:ln w="41275">
              <a:solidFill>
                <a:srgbClr val="C2D1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/>
            <p:nvPr/>
          </p:nvCxnSpPr>
          <p:spPr>
            <a:xfrm flipV="1">
              <a:off x="673557" y="4405074"/>
              <a:ext cx="846686" cy="354496"/>
            </a:xfrm>
            <a:prstGeom prst="curvedConnector3">
              <a:avLst/>
            </a:prstGeom>
            <a:ln w="41275">
              <a:solidFill>
                <a:srgbClr val="C2D1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riangle 35"/>
          <p:cNvSpPr/>
          <p:nvPr/>
        </p:nvSpPr>
        <p:spPr>
          <a:xfrm rot="2339066">
            <a:off x="6949526" y="3251384"/>
            <a:ext cx="764883" cy="659382"/>
          </a:xfrm>
          <a:prstGeom prst="triangle">
            <a:avLst/>
          </a:prstGeom>
          <a:noFill/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6513845" y="3511696"/>
            <a:ext cx="457200" cy="4572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>
            <a:off x="7442798" y="3757314"/>
            <a:ext cx="457200" cy="4572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>
          <a:xfrm>
            <a:off x="7331968" y="3000605"/>
            <a:ext cx="457200" cy="4572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0" name="Group 29"/>
          <p:cNvGrpSpPr/>
          <p:nvPr/>
        </p:nvGrpSpPr>
        <p:grpSpPr>
          <a:xfrm>
            <a:off x="4191000" y="1164686"/>
            <a:ext cx="1010888" cy="965879"/>
            <a:chOff x="996732" y="4012888"/>
            <a:chExt cx="1158310" cy="1106737"/>
          </a:xfrm>
        </p:grpSpPr>
        <p:grpSp>
          <p:nvGrpSpPr>
            <p:cNvPr id="38" name="Group 37"/>
            <p:cNvGrpSpPr/>
            <p:nvPr/>
          </p:nvGrpSpPr>
          <p:grpSpPr>
            <a:xfrm>
              <a:off x="1064453" y="4078037"/>
              <a:ext cx="1090589" cy="1041588"/>
              <a:chOff x="1064453" y="4078037"/>
              <a:chExt cx="1090589" cy="1041588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072876" y="4078037"/>
                <a:ext cx="956384" cy="956384"/>
              </a:xfrm>
              <a:prstGeom prst="ellipse">
                <a:avLst/>
              </a:prstGeom>
              <a:solidFill>
                <a:srgbClr val="C2D12F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" name="Right Arrow 41"/>
              <p:cNvSpPr/>
              <p:nvPr/>
            </p:nvSpPr>
            <p:spPr>
              <a:xfrm rot="18810506">
                <a:off x="1017392" y="4621267"/>
                <a:ext cx="545419" cy="451298"/>
              </a:xfrm>
              <a:prstGeom prst="rightArrow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" name="Right Arrow 42"/>
              <p:cNvSpPr/>
              <p:nvPr/>
            </p:nvSpPr>
            <p:spPr>
              <a:xfrm rot="13410506">
                <a:off x="1609623" y="4617017"/>
                <a:ext cx="545419" cy="451298"/>
              </a:xfrm>
              <a:prstGeom prst="rightArrow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39" name="Right Arrow 38"/>
            <p:cNvSpPr/>
            <p:nvPr/>
          </p:nvSpPr>
          <p:spPr>
            <a:xfrm rot="13410506" flipH="1">
              <a:off x="996732" y="4054285"/>
              <a:ext cx="545419" cy="451298"/>
            </a:xfrm>
            <a:prstGeom prst="rightArrow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Right Arrow 39"/>
            <p:cNvSpPr/>
            <p:nvPr/>
          </p:nvSpPr>
          <p:spPr>
            <a:xfrm rot="18810506" flipH="1">
              <a:off x="1543316" y="4059949"/>
              <a:ext cx="545419" cy="451298"/>
            </a:xfrm>
            <a:prstGeom prst="rightArrow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62466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ISSUES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Programmatic approaches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66813" y="410836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Program design</a:t>
            </a:r>
          </a:p>
        </p:txBody>
      </p:sp>
      <p:sp>
        <p:nvSpPr>
          <p:cNvPr id="19" name="Arc 18"/>
          <p:cNvSpPr/>
          <p:nvPr/>
        </p:nvSpPr>
        <p:spPr>
          <a:xfrm>
            <a:off x="914400" y="1828800"/>
            <a:ext cx="1371600" cy="1371600"/>
          </a:xfrm>
          <a:prstGeom prst="arc">
            <a:avLst>
              <a:gd name="adj1" fmla="val 21503190"/>
              <a:gd name="adj2" fmla="val 10925715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>
            <a:off x="1066800" y="259080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1507067" y="2702931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/>
          <p:cNvSpPr/>
          <p:nvPr/>
        </p:nvSpPr>
        <p:spPr>
          <a:xfrm>
            <a:off x="1371600" y="228600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/>
          <p:cNvSpPr/>
          <p:nvPr/>
        </p:nvSpPr>
        <p:spPr>
          <a:xfrm>
            <a:off x="1811867" y="2384399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/>
          <p:cNvSpPr/>
          <p:nvPr/>
        </p:nvSpPr>
        <p:spPr>
          <a:xfrm>
            <a:off x="931333" y="2155799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Oval 40"/>
          <p:cNvSpPr/>
          <p:nvPr/>
        </p:nvSpPr>
        <p:spPr>
          <a:xfrm>
            <a:off x="2048933" y="2020333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2743201" y="2286000"/>
            <a:ext cx="266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Managing complexity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19400" y="4108370"/>
            <a:ext cx="411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Measuring program performance</a:t>
            </a:r>
            <a:endParaRPr lang="en-CA" sz="2400" dirty="0">
              <a:solidFill>
                <a:srgbClr val="FFC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66813" y="2285999"/>
            <a:ext cx="35702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Managing coordination effectively</a:t>
            </a:r>
          </a:p>
        </p:txBody>
      </p:sp>
      <p:sp>
        <p:nvSpPr>
          <p:cNvPr id="30" name="Triangle 29"/>
          <p:cNvSpPr/>
          <p:nvPr/>
        </p:nvSpPr>
        <p:spPr>
          <a:xfrm>
            <a:off x="6387729" y="3886200"/>
            <a:ext cx="1133281" cy="976966"/>
          </a:xfrm>
          <a:prstGeom prst="triangle">
            <a:avLst/>
          </a:prstGeom>
          <a:gradFill>
            <a:gsLst>
              <a:gs pos="26000">
                <a:srgbClr val="FFC000">
                  <a:alpha val="80000"/>
                </a:srgbClr>
              </a:gs>
              <a:gs pos="100000">
                <a:schemeClr val="bg1">
                  <a:alpha val="8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1" name="Group 30"/>
          <p:cNvGrpSpPr/>
          <p:nvPr/>
        </p:nvGrpSpPr>
        <p:grpSpPr>
          <a:xfrm>
            <a:off x="6435479" y="2112952"/>
            <a:ext cx="1037779" cy="1047179"/>
            <a:chOff x="6553200" y="1905000"/>
            <a:chExt cx="1037779" cy="1047179"/>
          </a:xfrm>
        </p:grpSpPr>
        <p:sp>
          <p:nvSpPr>
            <p:cNvPr id="43" name="Triangle 42"/>
            <p:cNvSpPr/>
            <p:nvPr/>
          </p:nvSpPr>
          <p:spPr>
            <a:xfrm rot="2339066">
              <a:off x="6826096" y="2000805"/>
              <a:ext cx="764883" cy="659382"/>
            </a:xfrm>
            <a:prstGeom prst="triangle">
              <a:avLst/>
            </a:prstGeom>
            <a:noFill/>
            <a:ln w="539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Oval 43"/>
            <p:cNvSpPr/>
            <p:nvPr/>
          </p:nvSpPr>
          <p:spPr>
            <a:xfrm>
              <a:off x="6553200" y="2176188"/>
              <a:ext cx="457200" cy="457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Oval 44"/>
            <p:cNvSpPr/>
            <p:nvPr/>
          </p:nvSpPr>
          <p:spPr>
            <a:xfrm>
              <a:off x="7066270" y="2494979"/>
              <a:ext cx="457200" cy="457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Oval 45"/>
            <p:cNvSpPr/>
            <p:nvPr/>
          </p:nvSpPr>
          <p:spPr>
            <a:xfrm>
              <a:off x="7089483" y="1905000"/>
              <a:ext cx="457200" cy="457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7" name="Arc 46"/>
          <p:cNvSpPr/>
          <p:nvPr/>
        </p:nvSpPr>
        <p:spPr>
          <a:xfrm rot="10800000">
            <a:off x="954821" y="4019033"/>
            <a:ext cx="1371600" cy="1371600"/>
          </a:xfrm>
          <a:prstGeom prst="arc">
            <a:avLst>
              <a:gd name="adj1" fmla="val 21503190"/>
              <a:gd name="adj2" fmla="val 10925715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Triangle 47"/>
          <p:cNvSpPr/>
          <p:nvPr/>
        </p:nvSpPr>
        <p:spPr>
          <a:xfrm rot="1200000">
            <a:off x="1729538" y="3973903"/>
            <a:ext cx="76200" cy="7620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Oval 48"/>
          <p:cNvSpPr/>
          <p:nvPr/>
        </p:nvSpPr>
        <p:spPr>
          <a:xfrm>
            <a:off x="1570006" y="4633498"/>
            <a:ext cx="135467" cy="13546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15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0" y="56662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Small grants program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19300" y="1967377"/>
            <a:ext cx="40767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Success in securing Global Environmental Benefits</a:t>
            </a:r>
          </a:p>
          <a:p>
            <a:endParaRPr lang="en-US" sz="2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Attention to community level benefits, poverty and livelihoods</a:t>
            </a:r>
            <a:b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2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More successful at mainstreaming gender than other GEF projects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76300" y="1967377"/>
            <a:ext cx="838200" cy="838200"/>
            <a:chOff x="876300" y="1967377"/>
            <a:chExt cx="838200" cy="838200"/>
          </a:xfrm>
        </p:grpSpPr>
        <p:sp>
          <p:nvSpPr>
            <p:cNvPr id="28" name="Oval 27"/>
            <p:cNvSpPr/>
            <p:nvPr/>
          </p:nvSpPr>
          <p:spPr>
            <a:xfrm>
              <a:off x="876300" y="1967377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C2D12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Cross 36"/>
            <p:cNvSpPr/>
            <p:nvPr/>
          </p:nvSpPr>
          <p:spPr>
            <a:xfrm>
              <a:off x="1028700" y="2119777"/>
              <a:ext cx="533400" cy="533400"/>
            </a:xfrm>
            <a:prstGeom prst="plus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76300" y="3276600"/>
            <a:ext cx="838200" cy="838200"/>
            <a:chOff x="876300" y="3165406"/>
            <a:chExt cx="838200" cy="838200"/>
          </a:xfrm>
        </p:grpSpPr>
        <p:sp>
          <p:nvSpPr>
            <p:cNvPr id="29" name="Oval 28"/>
            <p:cNvSpPr/>
            <p:nvPr/>
          </p:nvSpPr>
          <p:spPr>
            <a:xfrm>
              <a:off x="876300" y="3165406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C2D12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Cross 37"/>
            <p:cNvSpPr/>
            <p:nvPr/>
          </p:nvSpPr>
          <p:spPr>
            <a:xfrm>
              <a:off x="1028700" y="3317806"/>
              <a:ext cx="533400" cy="533400"/>
            </a:xfrm>
            <a:prstGeom prst="plus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76300" y="4618401"/>
            <a:ext cx="838200" cy="838200"/>
            <a:chOff x="876300" y="3165406"/>
            <a:chExt cx="838200" cy="838200"/>
          </a:xfrm>
        </p:grpSpPr>
        <p:sp>
          <p:nvSpPr>
            <p:cNvPr id="27" name="Oval 26"/>
            <p:cNvSpPr/>
            <p:nvPr/>
          </p:nvSpPr>
          <p:spPr>
            <a:xfrm>
              <a:off x="876300" y="3165406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C2D12F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2" name="Cross 31"/>
            <p:cNvSpPr/>
            <p:nvPr/>
          </p:nvSpPr>
          <p:spPr>
            <a:xfrm>
              <a:off x="1028700" y="3317806"/>
              <a:ext cx="533400" cy="533400"/>
            </a:xfrm>
            <a:prstGeom prst="plus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7183139" y="1967378"/>
            <a:ext cx="43418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Differing views on the extent to which SGP should address socio-economic priorities</a:t>
            </a:r>
          </a:p>
          <a:p>
            <a:endParaRPr lang="en-US" sz="2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The upgrading policy brought challenges</a:t>
            </a:r>
          </a:p>
          <a:p>
            <a:endParaRPr lang="en-US" sz="2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2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M&amp;E remains too complex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192539" y="3193750"/>
            <a:ext cx="838200" cy="838200"/>
            <a:chOff x="6134100" y="3165406"/>
            <a:chExt cx="838200" cy="838200"/>
          </a:xfrm>
        </p:grpSpPr>
        <p:sp>
          <p:nvSpPr>
            <p:cNvPr id="18" name="Oval 17"/>
            <p:cNvSpPr/>
            <p:nvPr/>
          </p:nvSpPr>
          <p:spPr>
            <a:xfrm>
              <a:off x="6134100" y="3165406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1184" y="3470206"/>
              <a:ext cx="533400" cy="22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20469" y="4478971"/>
            <a:ext cx="838200" cy="838200"/>
            <a:chOff x="6134100" y="3165406"/>
            <a:chExt cx="838200" cy="838200"/>
          </a:xfrm>
        </p:grpSpPr>
        <p:sp>
          <p:nvSpPr>
            <p:cNvPr id="22" name="Oval 21"/>
            <p:cNvSpPr/>
            <p:nvPr/>
          </p:nvSpPr>
          <p:spPr>
            <a:xfrm>
              <a:off x="6134100" y="3165406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291184" y="3470206"/>
              <a:ext cx="533400" cy="22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92539" y="1879160"/>
            <a:ext cx="838200" cy="838200"/>
            <a:chOff x="6134100" y="1967377"/>
            <a:chExt cx="838200" cy="838200"/>
          </a:xfrm>
        </p:grpSpPr>
        <p:sp>
          <p:nvSpPr>
            <p:cNvPr id="25" name="Oval 24"/>
            <p:cNvSpPr/>
            <p:nvPr/>
          </p:nvSpPr>
          <p:spPr>
            <a:xfrm>
              <a:off x="6134100" y="1967377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286500" y="2272177"/>
              <a:ext cx="533400" cy="22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6991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1051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4 NECESSARY CONDITIONS </a:t>
            </a:r>
            <a:b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for successful  transformational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026055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Ambitious objectives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4200" y="4026056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High-quality implementation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4026054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Self-sustaining mechanism</a:t>
            </a:r>
            <a:endParaRPr lang="en-CA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05800" y="4026053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Financially sustainable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295400" y="2286000"/>
            <a:ext cx="1197870" cy="1607153"/>
            <a:chOff x="1295400" y="2057400"/>
            <a:chExt cx="1197870" cy="1607153"/>
          </a:xfrm>
        </p:grpSpPr>
        <p:sp>
          <p:nvSpPr>
            <p:cNvPr id="9" name="Rectangle 8"/>
            <p:cNvSpPr/>
            <p:nvPr/>
          </p:nvSpPr>
          <p:spPr>
            <a:xfrm>
              <a:off x="1295400" y="3428999"/>
              <a:ext cx="152400" cy="235553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505710" y="3352799"/>
              <a:ext cx="152400" cy="311753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14500" y="3276599"/>
              <a:ext cx="152400" cy="387953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23290" y="3207353"/>
              <a:ext cx="152400" cy="457200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340870" y="2057400"/>
              <a:ext cx="152400" cy="1607153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32080" y="3124200"/>
              <a:ext cx="152400" cy="540353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6" name="Freeform 15"/>
          <p:cNvSpPr/>
          <p:nvPr/>
        </p:nvSpPr>
        <p:spPr>
          <a:xfrm rot="900000">
            <a:off x="3936316" y="3074655"/>
            <a:ext cx="404826" cy="659568"/>
          </a:xfrm>
          <a:custGeom>
            <a:avLst/>
            <a:gdLst>
              <a:gd name="connsiteX0" fmla="*/ 0 w 262328"/>
              <a:gd name="connsiteY0" fmla="*/ 644577 h 659568"/>
              <a:gd name="connsiteX1" fmla="*/ 7495 w 262328"/>
              <a:gd name="connsiteY1" fmla="*/ 0 h 659568"/>
              <a:gd name="connsiteX2" fmla="*/ 262328 w 262328"/>
              <a:gd name="connsiteY2" fmla="*/ 0 h 659568"/>
              <a:gd name="connsiteX3" fmla="*/ 262328 w 262328"/>
              <a:gd name="connsiteY3" fmla="*/ 659568 h 659568"/>
              <a:gd name="connsiteX4" fmla="*/ 127416 w 262328"/>
              <a:gd name="connsiteY4" fmla="*/ 524656 h 659568"/>
              <a:gd name="connsiteX5" fmla="*/ 0 w 262328"/>
              <a:gd name="connsiteY5" fmla="*/ 644577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328" h="659568">
                <a:moveTo>
                  <a:pt x="0" y="644577"/>
                </a:moveTo>
                <a:cubicBezTo>
                  <a:pt x="2498" y="429718"/>
                  <a:pt x="4997" y="214859"/>
                  <a:pt x="7495" y="0"/>
                </a:cubicBezTo>
                <a:lnTo>
                  <a:pt x="262328" y="0"/>
                </a:lnTo>
                <a:lnTo>
                  <a:pt x="262328" y="659568"/>
                </a:lnTo>
                <a:lnTo>
                  <a:pt x="127416" y="524656"/>
                </a:lnTo>
                <a:lnTo>
                  <a:pt x="0" y="644577"/>
                </a:lnTo>
                <a:close/>
              </a:path>
            </a:pathLst>
          </a:custGeom>
          <a:solidFill>
            <a:srgbClr val="C2D12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 rot="20700000" flipH="1">
            <a:off x="4295402" y="3074657"/>
            <a:ext cx="404826" cy="659568"/>
          </a:xfrm>
          <a:custGeom>
            <a:avLst/>
            <a:gdLst>
              <a:gd name="connsiteX0" fmla="*/ 0 w 262328"/>
              <a:gd name="connsiteY0" fmla="*/ 644577 h 659568"/>
              <a:gd name="connsiteX1" fmla="*/ 7495 w 262328"/>
              <a:gd name="connsiteY1" fmla="*/ 0 h 659568"/>
              <a:gd name="connsiteX2" fmla="*/ 262328 w 262328"/>
              <a:gd name="connsiteY2" fmla="*/ 0 h 659568"/>
              <a:gd name="connsiteX3" fmla="*/ 262328 w 262328"/>
              <a:gd name="connsiteY3" fmla="*/ 659568 h 659568"/>
              <a:gd name="connsiteX4" fmla="*/ 127416 w 262328"/>
              <a:gd name="connsiteY4" fmla="*/ 524656 h 659568"/>
              <a:gd name="connsiteX5" fmla="*/ 0 w 262328"/>
              <a:gd name="connsiteY5" fmla="*/ 644577 h 65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328" h="659568">
                <a:moveTo>
                  <a:pt x="0" y="644577"/>
                </a:moveTo>
                <a:cubicBezTo>
                  <a:pt x="2498" y="429718"/>
                  <a:pt x="4997" y="214859"/>
                  <a:pt x="7495" y="0"/>
                </a:cubicBezTo>
                <a:lnTo>
                  <a:pt x="262328" y="0"/>
                </a:lnTo>
                <a:lnTo>
                  <a:pt x="262328" y="659568"/>
                </a:lnTo>
                <a:lnTo>
                  <a:pt x="127416" y="524656"/>
                </a:lnTo>
                <a:lnTo>
                  <a:pt x="0" y="644577"/>
                </a:lnTo>
                <a:close/>
              </a:path>
            </a:pathLst>
          </a:custGeom>
          <a:solidFill>
            <a:srgbClr val="C2D12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32-Point Star 17"/>
          <p:cNvSpPr/>
          <p:nvPr/>
        </p:nvSpPr>
        <p:spPr>
          <a:xfrm>
            <a:off x="3814588" y="2286000"/>
            <a:ext cx="992120" cy="992120"/>
          </a:xfrm>
          <a:prstGeom prst="star32">
            <a:avLst>
              <a:gd name="adj" fmla="val 45900"/>
            </a:avLst>
          </a:prstGeom>
          <a:solidFill>
            <a:srgbClr val="C2D12F"/>
          </a:solidFill>
          <a:ln w="6350">
            <a:solidFill>
              <a:schemeClr val="tx1"/>
            </a:solidFill>
          </a:ln>
          <a:effectLst>
            <a:outerShdw blurRad="25400" dist="25400" dir="54000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3962400" y="2438400"/>
            <a:ext cx="685800" cy="68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Circular Arrow 19"/>
          <p:cNvSpPr/>
          <p:nvPr/>
        </p:nvSpPr>
        <p:spPr>
          <a:xfrm rot="5400000">
            <a:off x="6248400" y="2403775"/>
            <a:ext cx="1295400" cy="1295400"/>
          </a:xfrm>
          <a:prstGeom prst="circularArrow">
            <a:avLst>
              <a:gd name="adj1" fmla="val 14266"/>
              <a:gd name="adj2" fmla="val 1142319"/>
              <a:gd name="adj3" fmla="val 9163037"/>
              <a:gd name="adj4" fmla="val 10800000"/>
              <a:gd name="adj5" fmla="val 13756"/>
            </a:avLst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10600" y="2613098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$</a:t>
            </a:r>
            <a:r>
              <a:rPr lang="en-CA" sz="44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$</a:t>
            </a:r>
            <a:r>
              <a:rPr lang="en-CA" sz="54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$</a:t>
            </a:r>
            <a:r>
              <a:rPr lang="en-CA" sz="72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$</a:t>
            </a:r>
            <a:endParaRPr lang="en-CA" sz="4800" b="1" dirty="0">
              <a:solidFill>
                <a:srgbClr val="C2D12F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2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19600" y="533400"/>
            <a:ext cx="2209800" cy="11430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Council</a:t>
            </a:r>
          </a:p>
        </p:txBody>
      </p:sp>
      <p:sp>
        <p:nvSpPr>
          <p:cNvPr id="3" name="Oval 2"/>
          <p:cNvSpPr/>
          <p:nvPr/>
        </p:nvSpPr>
        <p:spPr>
          <a:xfrm>
            <a:off x="7696200" y="2133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IEO</a:t>
            </a:r>
          </a:p>
        </p:txBody>
      </p:sp>
      <p:sp>
        <p:nvSpPr>
          <p:cNvPr id="4" name="Oval 3"/>
          <p:cNvSpPr/>
          <p:nvPr/>
        </p:nvSpPr>
        <p:spPr>
          <a:xfrm>
            <a:off x="4495800" y="2133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Secretariat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2133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STAP</a:t>
            </a:r>
          </a:p>
        </p:txBody>
      </p:sp>
      <p:sp>
        <p:nvSpPr>
          <p:cNvPr id="6" name="Oval 5"/>
          <p:cNvSpPr/>
          <p:nvPr/>
        </p:nvSpPr>
        <p:spPr>
          <a:xfrm>
            <a:off x="4495800" y="3657600"/>
            <a:ext cx="2209800" cy="8382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Agencies</a:t>
            </a:r>
          </a:p>
        </p:txBody>
      </p:sp>
      <p:sp>
        <p:nvSpPr>
          <p:cNvPr id="7" name="Oval 6"/>
          <p:cNvSpPr/>
          <p:nvPr/>
        </p:nvSpPr>
        <p:spPr>
          <a:xfrm>
            <a:off x="1219200" y="3581400"/>
            <a:ext cx="2209800" cy="990600"/>
          </a:xfrm>
          <a:prstGeom prst="ellipse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GEF Agency Evaluation Offices</a:t>
            </a:r>
          </a:p>
        </p:txBody>
      </p:sp>
      <p:sp>
        <p:nvSpPr>
          <p:cNvPr id="8" name="Oval 7"/>
          <p:cNvSpPr/>
          <p:nvPr/>
        </p:nvSpPr>
        <p:spPr>
          <a:xfrm>
            <a:off x="7696200" y="4572000"/>
            <a:ext cx="2209800" cy="838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F4429"/>
                </a:solidFill>
              </a:rPr>
              <a:t>Participating Countries</a:t>
            </a:r>
          </a:p>
        </p:txBody>
      </p:sp>
      <p:sp>
        <p:nvSpPr>
          <p:cNvPr id="9" name="Oval 8"/>
          <p:cNvSpPr/>
          <p:nvPr/>
        </p:nvSpPr>
        <p:spPr>
          <a:xfrm>
            <a:off x="5334000" y="5105400"/>
            <a:ext cx="2209800" cy="8382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1651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Country Stakeholders</a:t>
            </a:r>
          </a:p>
        </p:txBody>
      </p:sp>
      <p:cxnSp>
        <p:nvCxnSpPr>
          <p:cNvPr id="11" name="Straight Arrow Connector 10"/>
          <p:cNvCxnSpPr>
            <a:stCxn id="3" idx="0"/>
          </p:cNvCxnSpPr>
          <p:nvPr/>
        </p:nvCxnSpPr>
        <p:spPr>
          <a:xfrm flipH="1" flipV="1">
            <a:off x="6629400" y="1143000"/>
            <a:ext cx="2171700" cy="9906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5"/>
            <a:endCxn id="3" idx="1"/>
          </p:cNvCxnSpPr>
          <p:nvPr/>
        </p:nvCxnSpPr>
        <p:spPr>
          <a:xfrm>
            <a:off x="6305782" y="1509012"/>
            <a:ext cx="1714036" cy="74734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705600" y="2438400"/>
            <a:ext cx="9906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67400" y="1600200"/>
            <a:ext cx="0" cy="6096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257800" y="1600200"/>
            <a:ext cx="0" cy="6096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05600" y="2667000"/>
            <a:ext cx="9906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8" idx="0"/>
            <a:endCxn id="3" idx="4"/>
          </p:cNvCxnSpPr>
          <p:nvPr/>
        </p:nvCxnSpPr>
        <p:spPr>
          <a:xfrm flipV="1">
            <a:off x="8801100" y="2971800"/>
            <a:ext cx="0" cy="16002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3" idx="4"/>
          </p:cNvCxnSpPr>
          <p:nvPr/>
        </p:nvCxnSpPr>
        <p:spPr>
          <a:xfrm flipV="1">
            <a:off x="6400800" y="2971800"/>
            <a:ext cx="2400300" cy="21336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3276600" y="3810000"/>
            <a:ext cx="14478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276600" y="4343400"/>
            <a:ext cx="13716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6" idx="6"/>
          </p:cNvCxnSpPr>
          <p:nvPr/>
        </p:nvCxnSpPr>
        <p:spPr>
          <a:xfrm flipH="1" flipV="1">
            <a:off x="6705600" y="4076700"/>
            <a:ext cx="2133600" cy="4953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6" idx="4"/>
          </p:cNvCxnSpPr>
          <p:nvPr/>
        </p:nvCxnSpPr>
        <p:spPr>
          <a:xfrm flipH="1" flipV="1">
            <a:off x="5600700" y="4495800"/>
            <a:ext cx="800100" cy="609600"/>
          </a:xfrm>
          <a:prstGeom prst="straightConnector1">
            <a:avLst/>
          </a:prstGeom>
          <a:ln w="31750">
            <a:solidFill>
              <a:schemeClr val="accent5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" idx="6"/>
            <a:endCxn id="4" idx="2"/>
          </p:cNvCxnSpPr>
          <p:nvPr/>
        </p:nvCxnSpPr>
        <p:spPr>
          <a:xfrm>
            <a:off x="3352800" y="2552700"/>
            <a:ext cx="11430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endCxn id="6" idx="7"/>
          </p:cNvCxnSpPr>
          <p:nvPr/>
        </p:nvCxnSpPr>
        <p:spPr>
          <a:xfrm flipH="1">
            <a:off x="6381982" y="2895600"/>
            <a:ext cx="1771418" cy="884752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5867400" y="2971800"/>
            <a:ext cx="0" cy="6858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5257800" y="2971800"/>
            <a:ext cx="0" cy="76200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104900" y="5537200"/>
            <a:ext cx="6096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1790700" y="5232400"/>
            <a:ext cx="2971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Policy, standard-setting and/or oversight function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1104900" y="6146800"/>
            <a:ext cx="609600" cy="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790700" y="5842000"/>
            <a:ext cx="2895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Reporting or provision of information</a:t>
            </a:r>
          </a:p>
        </p:txBody>
      </p:sp>
      <p:sp>
        <p:nvSpPr>
          <p:cNvPr id="92" name="Title 12"/>
          <p:cNvSpPr txBox="1">
            <a:spLocks/>
          </p:cNvSpPr>
          <p:nvPr/>
        </p:nvSpPr>
        <p:spPr>
          <a:xfrm>
            <a:off x="-571500" y="789489"/>
            <a:ext cx="5638800" cy="683711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C2D12F"/>
                </a:solidFill>
              </a:rPr>
              <a:t>M&amp;E in the GEF</a:t>
            </a:r>
          </a:p>
        </p:txBody>
      </p:sp>
      <p:cxnSp>
        <p:nvCxnSpPr>
          <p:cNvPr id="93" name="Straight Arrow Connector 92"/>
          <p:cNvCxnSpPr/>
          <p:nvPr/>
        </p:nvCxnSpPr>
        <p:spPr>
          <a:xfrm flipV="1">
            <a:off x="6019800" y="2819400"/>
            <a:ext cx="1905000" cy="914400"/>
          </a:xfrm>
          <a:prstGeom prst="straightConnector1">
            <a:avLst/>
          </a:prstGeom>
          <a:ln w="31750"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00950" y="802786"/>
            <a:ext cx="4300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2D12F"/>
                </a:solidFill>
              </a:rPr>
              <a:t>Guided by the M&amp;E Policy</a:t>
            </a:r>
          </a:p>
        </p:txBody>
      </p:sp>
    </p:spTree>
    <p:extLst>
      <p:ext uri="{BB962C8B-B14F-4D97-AF65-F5344CB8AC3E}">
        <p14:creationId xmlns:p14="http://schemas.microsoft.com/office/powerpoint/2010/main" val="2627046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STRONG POINTS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Legal and regulatory reform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519743" y="4191000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Often overly optimistic about the likelihood and pace of </a:t>
            </a:r>
            <a:r>
              <a:rPr lang="en-US" sz="2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legal reform </a:t>
            </a:r>
            <a:endParaRPr lang="en-US" sz="2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8752644" y="2474336"/>
            <a:ext cx="685800" cy="1392415"/>
            <a:chOff x="8610600" y="2754072"/>
            <a:chExt cx="685800" cy="1392415"/>
          </a:xfrm>
        </p:grpSpPr>
        <p:grpSp>
          <p:nvGrpSpPr>
            <p:cNvPr id="54" name="Group 53"/>
            <p:cNvGrpSpPr/>
            <p:nvPr/>
          </p:nvGrpSpPr>
          <p:grpSpPr>
            <a:xfrm>
              <a:off x="8686800" y="2754072"/>
              <a:ext cx="534306" cy="1360728"/>
              <a:chOff x="5866494" y="2754072"/>
              <a:chExt cx="534306" cy="1360728"/>
            </a:xfrm>
          </p:grpSpPr>
          <p:sp>
            <p:nvSpPr>
              <p:cNvPr id="48" name="Trapezoid 47"/>
              <p:cNvSpPr/>
              <p:nvPr/>
            </p:nvSpPr>
            <p:spPr>
              <a:xfrm>
                <a:off x="5867400" y="3429000"/>
                <a:ext cx="533400" cy="685800"/>
              </a:xfrm>
              <a:prstGeom prst="trapezoid">
                <a:avLst>
                  <a:gd name="adj" fmla="val 4216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" name="Trapezoid 48"/>
              <p:cNvSpPr/>
              <p:nvPr/>
            </p:nvSpPr>
            <p:spPr>
              <a:xfrm flipV="1">
                <a:off x="5866494" y="2754072"/>
                <a:ext cx="533400" cy="685800"/>
              </a:xfrm>
              <a:prstGeom prst="trapezoid">
                <a:avLst>
                  <a:gd name="adj" fmla="val 4216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" name="Trapezoid 49"/>
              <p:cNvSpPr/>
              <p:nvPr/>
            </p:nvSpPr>
            <p:spPr>
              <a:xfrm>
                <a:off x="5866494" y="3962608"/>
                <a:ext cx="533400" cy="152192"/>
              </a:xfrm>
              <a:prstGeom prst="trapezoid">
                <a:avLst>
                  <a:gd name="adj" fmla="val 158295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" name="Trapezoid 50"/>
              <p:cNvSpPr/>
              <p:nvPr/>
            </p:nvSpPr>
            <p:spPr>
              <a:xfrm flipV="1">
                <a:off x="6018894" y="3113088"/>
                <a:ext cx="228600" cy="327217"/>
              </a:xfrm>
              <a:prstGeom prst="trapezoid">
                <a:avLst>
                  <a:gd name="adj" fmla="val 38892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111874" y="3436697"/>
                <a:ext cx="45719" cy="598728"/>
              </a:xfrm>
              <a:prstGeom prst="rect">
                <a:avLst/>
              </a:prstGeom>
              <a:gradFill>
                <a:gsLst>
                  <a:gs pos="0">
                    <a:srgbClr val="FFC000">
                      <a:alpha val="0"/>
                    </a:srgbClr>
                  </a:gs>
                  <a:gs pos="69000">
                    <a:srgbClr val="FFC000"/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8610600" y="2754072"/>
              <a:ext cx="685800" cy="0"/>
            </a:xfrm>
            <a:prstGeom prst="line">
              <a:avLst/>
            </a:prstGeom>
            <a:ln w="88900" cap="rnd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8610600" y="4146487"/>
              <a:ext cx="685800" cy="0"/>
            </a:xfrm>
            <a:prstGeom prst="line">
              <a:avLst/>
            </a:prstGeom>
            <a:ln w="88900" cap="rnd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Rectangle 58"/>
          <p:cNvSpPr/>
          <p:nvPr/>
        </p:nvSpPr>
        <p:spPr>
          <a:xfrm>
            <a:off x="1081632" y="4191000"/>
            <a:ext cx="266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GEF has contributed to enactment of environmental laws </a:t>
            </a:r>
            <a:endParaRPr lang="en-US" sz="2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384626" y="4191000"/>
            <a:ext cx="266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Many factors influence reform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759541" y="2348281"/>
            <a:ext cx="1229098" cy="1426275"/>
            <a:chOff x="1742702" y="2466073"/>
            <a:chExt cx="1229098" cy="1426275"/>
          </a:xfrm>
        </p:grpSpPr>
        <p:grpSp>
          <p:nvGrpSpPr>
            <p:cNvPr id="60" name="Group 59"/>
            <p:cNvGrpSpPr/>
            <p:nvPr/>
          </p:nvGrpSpPr>
          <p:grpSpPr>
            <a:xfrm>
              <a:off x="1742702" y="2466073"/>
              <a:ext cx="1229098" cy="1426275"/>
              <a:chOff x="1180011" y="2580137"/>
              <a:chExt cx="980914" cy="1138276"/>
            </a:xfrm>
          </p:grpSpPr>
          <p:grpSp>
            <p:nvGrpSpPr>
              <p:cNvPr id="6" name="Group 5"/>
              <p:cNvGrpSpPr/>
              <p:nvPr/>
            </p:nvGrpSpPr>
            <p:grpSpPr>
              <a:xfrm rot="21313411">
                <a:off x="1180011" y="2651613"/>
                <a:ext cx="609600" cy="914400"/>
                <a:chOff x="1154676" y="1960652"/>
                <a:chExt cx="609600" cy="9144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1154676" y="1960652"/>
                  <a:ext cx="609600" cy="91440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8" name="Straight Connector 7"/>
                <p:cNvCxnSpPr/>
                <p:nvPr/>
              </p:nvCxnSpPr>
              <p:spPr>
                <a:xfrm>
                  <a:off x="1258628" y="2133600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1258628" y="2209800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258628" y="2286000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258628" y="2362200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>
                  <a:off x="1258628" y="2438400"/>
                  <a:ext cx="265372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2"/>
              <p:cNvGrpSpPr/>
              <p:nvPr/>
            </p:nvGrpSpPr>
            <p:grpSpPr>
              <a:xfrm>
                <a:off x="1551325" y="2580137"/>
                <a:ext cx="609600" cy="914400"/>
                <a:chOff x="1256212" y="2081193"/>
                <a:chExt cx="609600" cy="9144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 rot="21313411">
                  <a:off x="1256212" y="2081193"/>
                  <a:ext cx="609600" cy="914400"/>
                  <a:chOff x="1154676" y="1960652"/>
                  <a:chExt cx="609600" cy="914400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1154676" y="1960652"/>
                    <a:ext cx="6096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A"/>
                  </a:p>
                </p:txBody>
              </p: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1258628" y="2133600"/>
                    <a:ext cx="401695" cy="0"/>
                  </a:xfrm>
                  <a:prstGeom prst="line">
                    <a:avLst/>
                  </a:prstGeom>
                  <a:ln w="28575">
                    <a:solidFill>
                      <a:srgbClr val="C2D12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1258628" y="2209800"/>
                    <a:ext cx="401695" cy="0"/>
                  </a:xfrm>
                  <a:prstGeom prst="line">
                    <a:avLst/>
                  </a:prstGeom>
                  <a:ln w="28575">
                    <a:solidFill>
                      <a:srgbClr val="C2D12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1258628" y="2286000"/>
                    <a:ext cx="401695" cy="0"/>
                  </a:xfrm>
                  <a:prstGeom prst="line">
                    <a:avLst/>
                  </a:prstGeom>
                  <a:ln w="28575">
                    <a:solidFill>
                      <a:srgbClr val="C2D12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>
                    <a:off x="1258628" y="2362200"/>
                    <a:ext cx="401695" cy="0"/>
                  </a:xfrm>
                  <a:prstGeom prst="line">
                    <a:avLst/>
                  </a:prstGeom>
                  <a:ln w="28575">
                    <a:solidFill>
                      <a:srgbClr val="C2D12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5" name="Straight Connector 14"/>
                <p:cNvCxnSpPr/>
                <p:nvPr/>
              </p:nvCxnSpPr>
              <p:spPr>
                <a:xfrm rot="21313411">
                  <a:off x="1360165" y="2561510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21313411">
                  <a:off x="1371622" y="2642444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21313411">
                  <a:off x="1384124" y="2717849"/>
                  <a:ext cx="401695" cy="0"/>
                </a:xfrm>
                <a:prstGeom prst="line">
                  <a:avLst/>
                </a:prstGeom>
                <a:ln w="28575">
                  <a:solidFill>
                    <a:srgbClr val="C2D12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 rot="21313411">
                <a:off x="1332411" y="2804013"/>
                <a:ext cx="609600" cy="914400"/>
                <a:chOff x="1154676" y="1960652"/>
                <a:chExt cx="609600" cy="914400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1154676" y="1960652"/>
                  <a:ext cx="609600" cy="914400"/>
                </a:xfrm>
                <a:prstGeom prst="rect">
                  <a:avLst/>
                </a:prstGeom>
                <a:solidFill>
                  <a:srgbClr val="C2D12F"/>
                </a:solidFill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1258628" y="2133600"/>
                  <a:ext cx="40169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258628" y="2209800"/>
                  <a:ext cx="40169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1258628" y="2286000"/>
                  <a:ext cx="40169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1258628" y="2362200"/>
                  <a:ext cx="401695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258628" y="2438400"/>
                  <a:ext cx="265372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Freeform 61"/>
            <p:cNvSpPr/>
            <p:nvPr/>
          </p:nvSpPr>
          <p:spPr>
            <a:xfrm>
              <a:off x="2197139" y="3382292"/>
              <a:ext cx="317952" cy="324259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4" name="Right Arrow 63"/>
          <p:cNvSpPr/>
          <p:nvPr/>
        </p:nvSpPr>
        <p:spPr>
          <a:xfrm>
            <a:off x="5115316" y="2175598"/>
            <a:ext cx="1346045" cy="477418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Right Arrow 64"/>
          <p:cNvSpPr/>
          <p:nvPr/>
        </p:nvSpPr>
        <p:spPr>
          <a:xfrm flipH="1">
            <a:off x="4841826" y="2480398"/>
            <a:ext cx="1346045" cy="477418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Right Arrow 65"/>
          <p:cNvSpPr/>
          <p:nvPr/>
        </p:nvSpPr>
        <p:spPr>
          <a:xfrm>
            <a:off x="5117216" y="2761625"/>
            <a:ext cx="1346045" cy="477418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rgbClr val="C2D12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Right Arrow 66"/>
          <p:cNvSpPr/>
          <p:nvPr/>
        </p:nvSpPr>
        <p:spPr>
          <a:xfrm flipH="1">
            <a:off x="4841826" y="3069780"/>
            <a:ext cx="1346045" cy="477418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8" name="Right Arrow 67"/>
          <p:cNvSpPr/>
          <p:nvPr/>
        </p:nvSpPr>
        <p:spPr>
          <a:xfrm>
            <a:off x="5108011" y="3374580"/>
            <a:ext cx="1346045" cy="477418"/>
          </a:xfrm>
          <a:prstGeom prst="rightArrow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4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041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ISSUES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Legal and regulatory reform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09600" y="3719770"/>
            <a:ext cx="2667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Capacity building and enabling activities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79920" y="3737428"/>
            <a:ext cx="2230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Institutional capacity and political will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4057" y="3737428"/>
            <a:ext cx="2029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Stability of government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402692" y="3737428"/>
            <a:ext cx="20243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Technical capacity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30335" y="3737428"/>
            <a:ext cx="1673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Ownership</a:t>
            </a:r>
          </a:p>
        </p:txBody>
      </p:sp>
      <p:grpSp>
        <p:nvGrpSpPr>
          <p:cNvPr id="41" name="Group 40"/>
          <p:cNvGrpSpPr/>
          <p:nvPr/>
        </p:nvGrpSpPr>
        <p:grpSpPr>
          <a:xfrm rot="974117">
            <a:off x="9677400" y="2667000"/>
            <a:ext cx="1066800" cy="457200"/>
            <a:chOff x="9677400" y="2667000"/>
            <a:chExt cx="1066800" cy="457200"/>
          </a:xfrm>
        </p:grpSpPr>
        <p:sp>
          <p:nvSpPr>
            <p:cNvPr id="32" name="Oval 31"/>
            <p:cNvSpPr/>
            <p:nvPr/>
          </p:nvSpPr>
          <p:spPr>
            <a:xfrm>
              <a:off x="9677400" y="2667000"/>
              <a:ext cx="381000" cy="457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9982200" y="2864703"/>
              <a:ext cx="762000" cy="152400"/>
              <a:chOff x="10287000" y="2864703"/>
              <a:chExt cx="762000" cy="1524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10287000" y="2864703"/>
                <a:ext cx="762000" cy="6985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10972800" y="2864703"/>
                <a:ext cx="762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10820400" y="2864703"/>
                <a:ext cx="76200" cy="1524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42" name="Rectangle 41"/>
          <p:cNvSpPr/>
          <p:nvPr/>
        </p:nvSpPr>
        <p:spPr>
          <a:xfrm rot="20210438">
            <a:off x="668478" y="2365749"/>
            <a:ext cx="1828800" cy="766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/>
          <p:cNvSpPr/>
          <p:nvPr/>
        </p:nvSpPr>
        <p:spPr>
          <a:xfrm>
            <a:off x="914400" y="2417982"/>
            <a:ext cx="381000" cy="38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5" name="Straight Connector 44"/>
          <p:cNvCxnSpPr>
            <a:stCxn id="42" idx="3"/>
          </p:cNvCxnSpPr>
          <p:nvPr/>
        </p:nvCxnSpPr>
        <p:spPr>
          <a:xfrm flipH="1">
            <a:off x="2418717" y="2044475"/>
            <a:ext cx="4874" cy="754507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2261025" y="2608482"/>
            <a:ext cx="364967" cy="625201"/>
            <a:chOff x="3959588" y="1531006"/>
            <a:chExt cx="527790" cy="904122"/>
          </a:xfrm>
        </p:grpSpPr>
        <p:sp>
          <p:nvSpPr>
            <p:cNvPr id="47" name="Freeform 46"/>
            <p:cNvSpPr/>
            <p:nvPr/>
          </p:nvSpPr>
          <p:spPr>
            <a:xfrm rot="5167868">
              <a:off x="3774928" y="1735046"/>
              <a:ext cx="904122" cy="496041"/>
            </a:xfrm>
            <a:custGeom>
              <a:avLst/>
              <a:gdLst>
                <a:gd name="connsiteX0" fmla="*/ 0 w 2853294"/>
                <a:gd name="connsiteY0" fmla="*/ 552868 h 1061166"/>
                <a:gd name="connsiteX1" fmla="*/ 1006998 w 2853294"/>
                <a:gd name="connsiteY1" fmla="*/ 8858 h 1061166"/>
                <a:gd name="connsiteX2" fmla="*/ 2604304 w 2853294"/>
                <a:gd name="connsiteY2" fmla="*/ 1015855 h 1061166"/>
                <a:gd name="connsiteX3" fmla="*/ 2685327 w 2853294"/>
                <a:gd name="connsiteY3" fmla="*/ 113030 h 1061166"/>
                <a:gd name="connsiteX4" fmla="*/ 1006998 w 2853294"/>
                <a:gd name="connsiteY4" fmla="*/ 1050579 h 1061166"/>
                <a:gd name="connsiteX5" fmla="*/ 0 w 2853294"/>
                <a:gd name="connsiteY5" fmla="*/ 552868 h 106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294" h="1061166">
                  <a:moveTo>
                    <a:pt x="0" y="552868"/>
                  </a:moveTo>
                  <a:cubicBezTo>
                    <a:pt x="0" y="379248"/>
                    <a:pt x="572947" y="-68307"/>
                    <a:pt x="1006998" y="8858"/>
                  </a:cubicBezTo>
                  <a:cubicBezTo>
                    <a:pt x="1441049" y="86022"/>
                    <a:pt x="2324583" y="998493"/>
                    <a:pt x="2604304" y="1015855"/>
                  </a:cubicBezTo>
                  <a:cubicBezTo>
                    <a:pt x="2884025" y="1033217"/>
                    <a:pt x="2951545" y="107243"/>
                    <a:pt x="2685327" y="113030"/>
                  </a:cubicBezTo>
                  <a:cubicBezTo>
                    <a:pt x="2419109" y="118817"/>
                    <a:pt x="1454552" y="969556"/>
                    <a:pt x="1006998" y="1050579"/>
                  </a:cubicBezTo>
                  <a:cubicBezTo>
                    <a:pt x="559444" y="1131602"/>
                    <a:pt x="0" y="726488"/>
                    <a:pt x="0" y="5528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2" name="Triangle 71"/>
            <p:cNvSpPr/>
            <p:nvPr/>
          </p:nvSpPr>
          <p:spPr>
            <a:xfrm rot="20314320">
              <a:off x="4345983" y="1708727"/>
              <a:ext cx="141395" cy="21430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3" name="Oval 72"/>
            <p:cNvSpPr/>
            <p:nvPr/>
          </p:nvSpPr>
          <p:spPr>
            <a:xfrm>
              <a:off x="4226989" y="1632404"/>
              <a:ext cx="100610" cy="10061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4" name="Triangle 73"/>
            <p:cNvSpPr/>
            <p:nvPr/>
          </p:nvSpPr>
          <p:spPr>
            <a:xfrm rot="1123954">
              <a:off x="3959588" y="1740930"/>
              <a:ext cx="95123" cy="185391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712440" y="2074735"/>
            <a:ext cx="1365775" cy="1201865"/>
            <a:chOff x="3701145" y="1687135"/>
            <a:chExt cx="1365775" cy="1201865"/>
          </a:xfrm>
        </p:grpSpPr>
        <p:sp>
          <p:nvSpPr>
            <p:cNvPr id="76" name="Triangle 75"/>
            <p:cNvSpPr/>
            <p:nvPr/>
          </p:nvSpPr>
          <p:spPr>
            <a:xfrm>
              <a:off x="4183827" y="1687135"/>
              <a:ext cx="386065" cy="3328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7" name="Triangle 76"/>
            <p:cNvSpPr/>
            <p:nvPr/>
          </p:nvSpPr>
          <p:spPr>
            <a:xfrm>
              <a:off x="4421289" y="2103995"/>
              <a:ext cx="386065" cy="33281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8" name="Triangle 77"/>
            <p:cNvSpPr/>
            <p:nvPr/>
          </p:nvSpPr>
          <p:spPr>
            <a:xfrm>
              <a:off x="3937276" y="2103995"/>
              <a:ext cx="386065" cy="33281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Triangle 78"/>
            <p:cNvSpPr/>
            <p:nvPr/>
          </p:nvSpPr>
          <p:spPr>
            <a:xfrm>
              <a:off x="4680855" y="2556185"/>
              <a:ext cx="386065" cy="33281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0" name="Triangle 79"/>
            <p:cNvSpPr/>
            <p:nvPr/>
          </p:nvSpPr>
          <p:spPr>
            <a:xfrm>
              <a:off x="4191000" y="2556185"/>
              <a:ext cx="386065" cy="33281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Triangle 80"/>
            <p:cNvSpPr/>
            <p:nvPr/>
          </p:nvSpPr>
          <p:spPr>
            <a:xfrm>
              <a:off x="3701145" y="2556185"/>
              <a:ext cx="386065" cy="332815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3" name="Rectangle 82"/>
          <p:cNvSpPr/>
          <p:nvPr/>
        </p:nvSpPr>
        <p:spPr>
          <a:xfrm>
            <a:off x="5867400" y="2404098"/>
            <a:ext cx="228600" cy="7572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4" name="Rectangle 83"/>
          <p:cNvSpPr/>
          <p:nvPr/>
        </p:nvSpPr>
        <p:spPr>
          <a:xfrm>
            <a:off x="6729872" y="2404098"/>
            <a:ext cx="228600" cy="77656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5" name="Trapezoid 84"/>
          <p:cNvSpPr/>
          <p:nvPr/>
        </p:nvSpPr>
        <p:spPr>
          <a:xfrm>
            <a:off x="5694131" y="3034965"/>
            <a:ext cx="1450620" cy="209578"/>
          </a:xfrm>
          <a:prstGeom prst="trapezoi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6" name="Triangle 85"/>
          <p:cNvSpPr/>
          <p:nvPr/>
        </p:nvSpPr>
        <p:spPr>
          <a:xfrm>
            <a:off x="5660095" y="2108775"/>
            <a:ext cx="1493852" cy="309207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6" name="Group 105"/>
          <p:cNvGrpSpPr/>
          <p:nvPr/>
        </p:nvGrpSpPr>
        <p:grpSpPr>
          <a:xfrm>
            <a:off x="7989347" y="1981200"/>
            <a:ext cx="680205" cy="1304749"/>
            <a:chOff x="7989347" y="1981200"/>
            <a:chExt cx="680205" cy="1304749"/>
          </a:xfrm>
        </p:grpSpPr>
        <p:sp>
          <p:nvSpPr>
            <p:cNvPr id="93" name="Freeform 92"/>
            <p:cNvSpPr/>
            <p:nvPr/>
          </p:nvSpPr>
          <p:spPr>
            <a:xfrm>
              <a:off x="7989347" y="2260961"/>
              <a:ext cx="680205" cy="709864"/>
            </a:xfrm>
            <a:custGeom>
              <a:avLst/>
              <a:gdLst>
                <a:gd name="connsiteX0" fmla="*/ 17156 w 724810"/>
                <a:gd name="connsiteY0" fmla="*/ 57273 h 946181"/>
                <a:gd name="connsiteX1" fmla="*/ 210011 w 724810"/>
                <a:gd name="connsiteY1" fmla="*/ 546062 h 946181"/>
                <a:gd name="connsiteX2" fmla="*/ 246587 w 724810"/>
                <a:gd name="connsiteY2" fmla="*/ 881896 h 946181"/>
                <a:gd name="connsiteX3" fmla="*/ 549171 w 724810"/>
                <a:gd name="connsiteY3" fmla="*/ 921797 h 946181"/>
                <a:gd name="connsiteX4" fmla="*/ 562471 w 724810"/>
                <a:gd name="connsiteY4" fmla="*/ 602588 h 946181"/>
                <a:gd name="connsiteX5" fmla="*/ 702125 w 724810"/>
                <a:gd name="connsiteY5" fmla="*/ 70574 h 946181"/>
                <a:gd name="connsiteX6" fmla="*/ 17156 w 724810"/>
                <a:gd name="connsiteY6" fmla="*/ 57273 h 946181"/>
                <a:gd name="connsiteX0" fmla="*/ 18555 w 698413"/>
                <a:gd name="connsiteY0" fmla="*/ 58649 h 944232"/>
                <a:gd name="connsiteX1" fmla="*/ 184809 w 698413"/>
                <a:gd name="connsiteY1" fmla="*/ 544113 h 944232"/>
                <a:gd name="connsiteX2" fmla="*/ 221385 w 698413"/>
                <a:gd name="connsiteY2" fmla="*/ 879947 h 944232"/>
                <a:gd name="connsiteX3" fmla="*/ 523969 w 698413"/>
                <a:gd name="connsiteY3" fmla="*/ 919848 h 944232"/>
                <a:gd name="connsiteX4" fmla="*/ 537269 w 698413"/>
                <a:gd name="connsiteY4" fmla="*/ 600639 h 944232"/>
                <a:gd name="connsiteX5" fmla="*/ 676923 w 698413"/>
                <a:gd name="connsiteY5" fmla="*/ 68625 h 944232"/>
                <a:gd name="connsiteX6" fmla="*/ 18555 w 698413"/>
                <a:gd name="connsiteY6" fmla="*/ 58649 h 944232"/>
                <a:gd name="connsiteX0" fmla="*/ 17443 w 679105"/>
                <a:gd name="connsiteY0" fmla="*/ 60478 h 946061"/>
                <a:gd name="connsiteX1" fmla="*/ 183697 w 679105"/>
                <a:gd name="connsiteY1" fmla="*/ 545942 h 946061"/>
                <a:gd name="connsiteX2" fmla="*/ 220273 w 679105"/>
                <a:gd name="connsiteY2" fmla="*/ 881776 h 946061"/>
                <a:gd name="connsiteX3" fmla="*/ 522857 w 679105"/>
                <a:gd name="connsiteY3" fmla="*/ 921677 h 946061"/>
                <a:gd name="connsiteX4" fmla="*/ 536157 w 679105"/>
                <a:gd name="connsiteY4" fmla="*/ 602468 h 946061"/>
                <a:gd name="connsiteX5" fmla="*/ 655860 w 679105"/>
                <a:gd name="connsiteY5" fmla="*/ 67129 h 946061"/>
                <a:gd name="connsiteX6" fmla="*/ 17443 w 679105"/>
                <a:gd name="connsiteY6" fmla="*/ 60478 h 946061"/>
                <a:gd name="connsiteX0" fmla="*/ 17443 w 679105"/>
                <a:gd name="connsiteY0" fmla="*/ 60478 h 885334"/>
                <a:gd name="connsiteX1" fmla="*/ 183697 w 679105"/>
                <a:gd name="connsiteY1" fmla="*/ 545942 h 885334"/>
                <a:gd name="connsiteX2" fmla="*/ 220273 w 679105"/>
                <a:gd name="connsiteY2" fmla="*/ 881776 h 885334"/>
                <a:gd name="connsiteX3" fmla="*/ 539483 w 679105"/>
                <a:gd name="connsiteY3" fmla="*/ 715521 h 885334"/>
                <a:gd name="connsiteX4" fmla="*/ 536157 w 679105"/>
                <a:gd name="connsiteY4" fmla="*/ 602468 h 885334"/>
                <a:gd name="connsiteX5" fmla="*/ 655860 w 679105"/>
                <a:gd name="connsiteY5" fmla="*/ 67129 h 885334"/>
                <a:gd name="connsiteX6" fmla="*/ 17443 w 679105"/>
                <a:gd name="connsiteY6" fmla="*/ 60478 h 885334"/>
                <a:gd name="connsiteX0" fmla="*/ 17209 w 678871"/>
                <a:gd name="connsiteY0" fmla="*/ 60478 h 747833"/>
                <a:gd name="connsiteX1" fmla="*/ 183463 w 678871"/>
                <a:gd name="connsiteY1" fmla="*/ 545942 h 747833"/>
                <a:gd name="connsiteX2" fmla="*/ 196763 w 678871"/>
                <a:gd name="connsiteY2" fmla="*/ 735472 h 747833"/>
                <a:gd name="connsiteX3" fmla="*/ 539249 w 678871"/>
                <a:gd name="connsiteY3" fmla="*/ 715521 h 747833"/>
                <a:gd name="connsiteX4" fmla="*/ 535923 w 678871"/>
                <a:gd name="connsiteY4" fmla="*/ 602468 h 747833"/>
                <a:gd name="connsiteX5" fmla="*/ 655626 w 678871"/>
                <a:gd name="connsiteY5" fmla="*/ 67129 h 747833"/>
                <a:gd name="connsiteX6" fmla="*/ 17209 w 678871"/>
                <a:gd name="connsiteY6" fmla="*/ 60478 h 747833"/>
                <a:gd name="connsiteX0" fmla="*/ 17209 w 678871"/>
                <a:gd name="connsiteY0" fmla="*/ 60478 h 740486"/>
                <a:gd name="connsiteX1" fmla="*/ 183463 w 678871"/>
                <a:gd name="connsiteY1" fmla="*/ 545942 h 740486"/>
                <a:gd name="connsiteX2" fmla="*/ 196763 w 678871"/>
                <a:gd name="connsiteY2" fmla="*/ 735472 h 740486"/>
                <a:gd name="connsiteX3" fmla="*/ 539249 w 678871"/>
                <a:gd name="connsiteY3" fmla="*/ 715521 h 740486"/>
                <a:gd name="connsiteX4" fmla="*/ 535923 w 678871"/>
                <a:gd name="connsiteY4" fmla="*/ 602468 h 740486"/>
                <a:gd name="connsiteX5" fmla="*/ 655626 w 678871"/>
                <a:gd name="connsiteY5" fmla="*/ 67129 h 740486"/>
                <a:gd name="connsiteX6" fmla="*/ 17209 w 678871"/>
                <a:gd name="connsiteY6" fmla="*/ 60478 h 740486"/>
                <a:gd name="connsiteX0" fmla="*/ 17209 w 678871"/>
                <a:gd name="connsiteY0" fmla="*/ 60478 h 738189"/>
                <a:gd name="connsiteX1" fmla="*/ 183463 w 678871"/>
                <a:gd name="connsiteY1" fmla="*/ 545942 h 738189"/>
                <a:gd name="connsiteX2" fmla="*/ 196763 w 678871"/>
                <a:gd name="connsiteY2" fmla="*/ 735472 h 738189"/>
                <a:gd name="connsiteX3" fmla="*/ 539249 w 678871"/>
                <a:gd name="connsiteY3" fmla="*/ 715521 h 738189"/>
                <a:gd name="connsiteX4" fmla="*/ 535923 w 678871"/>
                <a:gd name="connsiteY4" fmla="*/ 602468 h 738189"/>
                <a:gd name="connsiteX5" fmla="*/ 655626 w 678871"/>
                <a:gd name="connsiteY5" fmla="*/ 67129 h 738189"/>
                <a:gd name="connsiteX6" fmla="*/ 17209 w 678871"/>
                <a:gd name="connsiteY6" fmla="*/ 60478 h 738189"/>
                <a:gd name="connsiteX0" fmla="*/ 17209 w 678871"/>
                <a:gd name="connsiteY0" fmla="*/ 60478 h 750016"/>
                <a:gd name="connsiteX1" fmla="*/ 183463 w 678871"/>
                <a:gd name="connsiteY1" fmla="*/ 545942 h 750016"/>
                <a:gd name="connsiteX2" fmla="*/ 196763 w 678871"/>
                <a:gd name="connsiteY2" fmla="*/ 735472 h 750016"/>
                <a:gd name="connsiteX3" fmla="*/ 532599 w 678871"/>
                <a:gd name="connsiteY3" fmla="*/ 735472 h 750016"/>
                <a:gd name="connsiteX4" fmla="*/ 535923 w 678871"/>
                <a:gd name="connsiteY4" fmla="*/ 602468 h 750016"/>
                <a:gd name="connsiteX5" fmla="*/ 655626 w 678871"/>
                <a:gd name="connsiteY5" fmla="*/ 67129 h 750016"/>
                <a:gd name="connsiteX6" fmla="*/ 17209 w 678871"/>
                <a:gd name="connsiteY6" fmla="*/ 60478 h 750016"/>
                <a:gd name="connsiteX0" fmla="*/ 17209 w 679943"/>
                <a:gd name="connsiteY0" fmla="*/ 57429 h 755700"/>
                <a:gd name="connsiteX1" fmla="*/ 183463 w 679943"/>
                <a:gd name="connsiteY1" fmla="*/ 542893 h 755700"/>
                <a:gd name="connsiteX2" fmla="*/ 196763 w 679943"/>
                <a:gd name="connsiteY2" fmla="*/ 732423 h 755700"/>
                <a:gd name="connsiteX3" fmla="*/ 532599 w 679943"/>
                <a:gd name="connsiteY3" fmla="*/ 732423 h 755700"/>
                <a:gd name="connsiteX4" fmla="*/ 542573 w 679943"/>
                <a:gd name="connsiteY4" fmla="*/ 549543 h 755700"/>
                <a:gd name="connsiteX5" fmla="*/ 655626 w 679943"/>
                <a:gd name="connsiteY5" fmla="*/ 64080 h 755700"/>
                <a:gd name="connsiteX6" fmla="*/ 17209 w 679943"/>
                <a:gd name="connsiteY6" fmla="*/ 57429 h 755700"/>
                <a:gd name="connsiteX0" fmla="*/ 17209 w 679943"/>
                <a:gd name="connsiteY0" fmla="*/ 57429 h 746346"/>
                <a:gd name="connsiteX1" fmla="*/ 183463 w 679943"/>
                <a:gd name="connsiteY1" fmla="*/ 542893 h 746346"/>
                <a:gd name="connsiteX2" fmla="*/ 196763 w 679943"/>
                <a:gd name="connsiteY2" fmla="*/ 732423 h 746346"/>
                <a:gd name="connsiteX3" fmla="*/ 532599 w 679943"/>
                <a:gd name="connsiteY3" fmla="*/ 732423 h 746346"/>
                <a:gd name="connsiteX4" fmla="*/ 542573 w 679943"/>
                <a:gd name="connsiteY4" fmla="*/ 549543 h 746346"/>
                <a:gd name="connsiteX5" fmla="*/ 655626 w 679943"/>
                <a:gd name="connsiteY5" fmla="*/ 64080 h 746346"/>
                <a:gd name="connsiteX6" fmla="*/ 17209 w 679943"/>
                <a:gd name="connsiteY6" fmla="*/ 57429 h 746346"/>
                <a:gd name="connsiteX0" fmla="*/ 17209 w 679943"/>
                <a:gd name="connsiteY0" fmla="*/ 57429 h 732807"/>
                <a:gd name="connsiteX1" fmla="*/ 183463 w 679943"/>
                <a:gd name="connsiteY1" fmla="*/ 542893 h 732807"/>
                <a:gd name="connsiteX2" fmla="*/ 196763 w 679943"/>
                <a:gd name="connsiteY2" fmla="*/ 732423 h 732807"/>
                <a:gd name="connsiteX3" fmla="*/ 532599 w 679943"/>
                <a:gd name="connsiteY3" fmla="*/ 732423 h 732807"/>
                <a:gd name="connsiteX4" fmla="*/ 542573 w 679943"/>
                <a:gd name="connsiteY4" fmla="*/ 549543 h 732807"/>
                <a:gd name="connsiteX5" fmla="*/ 655626 w 679943"/>
                <a:gd name="connsiteY5" fmla="*/ 64080 h 732807"/>
                <a:gd name="connsiteX6" fmla="*/ 17209 w 679943"/>
                <a:gd name="connsiteY6" fmla="*/ 57429 h 732807"/>
                <a:gd name="connsiteX0" fmla="*/ 17209 w 679943"/>
                <a:gd name="connsiteY0" fmla="*/ 57429 h 739356"/>
                <a:gd name="connsiteX1" fmla="*/ 183463 w 679943"/>
                <a:gd name="connsiteY1" fmla="*/ 542893 h 739356"/>
                <a:gd name="connsiteX2" fmla="*/ 196763 w 679943"/>
                <a:gd name="connsiteY2" fmla="*/ 703031 h 739356"/>
                <a:gd name="connsiteX3" fmla="*/ 532599 w 679943"/>
                <a:gd name="connsiteY3" fmla="*/ 732423 h 739356"/>
                <a:gd name="connsiteX4" fmla="*/ 542573 w 679943"/>
                <a:gd name="connsiteY4" fmla="*/ 549543 h 739356"/>
                <a:gd name="connsiteX5" fmla="*/ 655626 w 679943"/>
                <a:gd name="connsiteY5" fmla="*/ 64080 h 739356"/>
                <a:gd name="connsiteX6" fmla="*/ 17209 w 679943"/>
                <a:gd name="connsiteY6" fmla="*/ 57429 h 739356"/>
                <a:gd name="connsiteX0" fmla="*/ 17209 w 679943"/>
                <a:gd name="connsiteY0" fmla="*/ 57429 h 720886"/>
                <a:gd name="connsiteX1" fmla="*/ 183463 w 679943"/>
                <a:gd name="connsiteY1" fmla="*/ 542893 h 720886"/>
                <a:gd name="connsiteX2" fmla="*/ 196763 w 679943"/>
                <a:gd name="connsiteY2" fmla="*/ 703031 h 720886"/>
                <a:gd name="connsiteX3" fmla="*/ 532599 w 679943"/>
                <a:gd name="connsiteY3" fmla="*/ 699766 h 720886"/>
                <a:gd name="connsiteX4" fmla="*/ 542573 w 679943"/>
                <a:gd name="connsiteY4" fmla="*/ 549543 h 720886"/>
                <a:gd name="connsiteX5" fmla="*/ 655626 w 679943"/>
                <a:gd name="connsiteY5" fmla="*/ 64080 h 720886"/>
                <a:gd name="connsiteX6" fmla="*/ 17209 w 679943"/>
                <a:gd name="connsiteY6" fmla="*/ 57429 h 720886"/>
                <a:gd name="connsiteX0" fmla="*/ 17209 w 679943"/>
                <a:gd name="connsiteY0" fmla="*/ 57429 h 723245"/>
                <a:gd name="connsiteX1" fmla="*/ 183463 w 679943"/>
                <a:gd name="connsiteY1" fmla="*/ 542893 h 723245"/>
                <a:gd name="connsiteX2" fmla="*/ 196763 w 679943"/>
                <a:gd name="connsiteY2" fmla="*/ 703031 h 723245"/>
                <a:gd name="connsiteX3" fmla="*/ 532599 w 679943"/>
                <a:gd name="connsiteY3" fmla="*/ 699766 h 723245"/>
                <a:gd name="connsiteX4" fmla="*/ 542573 w 679943"/>
                <a:gd name="connsiteY4" fmla="*/ 549543 h 723245"/>
                <a:gd name="connsiteX5" fmla="*/ 655626 w 679943"/>
                <a:gd name="connsiteY5" fmla="*/ 64080 h 723245"/>
                <a:gd name="connsiteX6" fmla="*/ 17209 w 679943"/>
                <a:gd name="connsiteY6" fmla="*/ 57429 h 723245"/>
                <a:gd name="connsiteX0" fmla="*/ 17209 w 679943"/>
                <a:gd name="connsiteY0" fmla="*/ 57429 h 725128"/>
                <a:gd name="connsiteX1" fmla="*/ 183463 w 679943"/>
                <a:gd name="connsiteY1" fmla="*/ 542893 h 725128"/>
                <a:gd name="connsiteX2" fmla="*/ 196763 w 679943"/>
                <a:gd name="connsiteY2" fmla="*/ 703031 h 725128"/>
                <a:gd name="connsiteX3" fmla="*/ 516270 w 679943"/>
                <a:gd name="connsiteY3" fmla="*/ 703032 h 725128"/>
                <a:gd name="connsiteX4" fmla="*/ 542573 w 679943"/>
                <a:gd name="connsiteY4" fmla="*/ 549543 h 725128"/>
                <a:gd name="connsiteX5" fmla="*/ 655626 w 679943"/>
                <a:gd name="connsiteY5" fmla="*/ 64080 h 725128"/>
                <a:gd name="connsiteX6" fmla="*/ 17209 w 679943"/>
                <a:gd name="connsiteY6" fmla="*/ 57429 h 725128"/>
                <a:gd name="connsiteX0" fmla="*/ 17471 w 680205"/>
                <a:gd name="connsiteY0" fmla="*/ 57429 h 724559"/>
                <a:gd name="connsiteX1" fmla="*/ 183725 w 680205"/>
                <a:gd name="connsiteY1" fmla="*/ 542893 h 724559"/>
                <a:gd name="connsiteX2" fmla="*/ 223151 w 680205"/>
                <a:gd name="connsiteY2" fmla="*/ 706297 h 724559"/>
                <a:gd name="connsiteX3" fmla="*/ 516532 w 680205"/>
                <a:gd name="connsiteY3" fmla="*/ 703032 h 724559"/>
                <a:gd name="connsiteX4" fmla="*/ 542835 w 680205"/>
                <a:gd name="connsiteY4" fmla="*/ 549543 h 724559"/>
                <a:gd name="connsiteX5" fmla="*/ 655888 w 680205"/>
                <a:gd name="connsiteY5" fmla="*/ 64080 h 724559"/>
                <a:gd name="connsiteX6" fmla="*/ 17471 w 680205"/>
                <a:gd name="connsiteY6" fmla="*/ 57429 h 724559"/>
                <a:gd name="connsiteX0" fmla="*/ 17471 w 680205"/>
                <a:gd name="connsiteY0" fmla="*/ 57429 h 715698"/>
                <a:gd name="connsiteX1" fmla="*/ 183725 w 680205"/>
                <a:gd name="connsiteY1" fmla="*/ 542893 h 715698"/>
                <a:gd name="connsiteX2" fmla="*/ 223151 w 680205"/>
                <a:gd name="connsiteY2" fmla="*/ 706297 h 715698"/>
                <a:gd name="connsiteX3" fmla="*/ 516532 w 680205"/>
                <a:gd name="connsiteY3" fmla="*/ 703032 h 715698"/>
                <a:gd name="connsiteX4" fmla="*/ 542835 w 680205"/>
                <a:gd name="connsiteY4" fmla="*/ 549543 h 715698"/>
                <a:gd name="connsiteX5" fmla="*/ 655888 w 680205"/>
                <a:gd name="connsiteY5" fmla="*/ 64080 h 715698"/>
                <a:gd name="connsiteX6" fmla="*/ 17471 w 680205"/>
                <a:gd name="connsiteY6" fmla="*/ 57429 h 715698"/>
                <a:gd name="connsiteX0" fmla="*/ 17471 w 680205"/>
                <a:gd name="connsiteY0" fmla="*/ 57429 h 706329"/>
                <a:gd name="connsiteX1" fmla="*/ 183725 w 680205"/>
                <a:gd name="connsiteY1" fmla="*/ 542893 h 706329"/>
                <a:gd name="connsiteX2" fmla="*/ 223151 w 680205"/>
                <a:gd name="connsiteY2" fmla="*/ 706297 h 706329"/>
                <a:gd name="connsiteX3" fmla="*/ 516532 w 680205"/>
                <a:gd name="connsiteY3" fmla="*/ 703032 h 706329"/>
                <a:gd name="connsiteX4" fmla="*/ 542835 w 680205"/>
                <a:gd name="connsiteY4" fmla="*/ 549543 h 706329"/>
                <a:gd name="connsiteX5" fmla="*/ 655888 w 680205"/>
                <a:gd name="connsiteY5" fmla="*/ 64080 h 706329"/>
                <a:gd name="connsiteX6" fmla="*/ 17471 w 680205"/>
                <a:gd name="connsiteY6" fmla="*/ 57429 h 706329"/>
                <a:gd name="connsiteX0" fmla="*/ 17471 w 680205"/>
                <a:gd name="connsiteY0" fmla="*/ 57429 h 718768"/>
                <a:gd name="connsiteX1" fmla="*/ 183725 w 680205"/>
                <a:gd name="connsiteY1" fmla="*/ 542893 h 718768"/>
                <a:gd name="connsiteX2" fmla="*/ 223151 w 680205"/>
                <a:gd name="connsiteY2" fmla="*/ 706297 h 718768"/>
                <a:gd name="connsiteX3" fmla="*/ 516532 w 680205"/>
                <a:gd name="connsiteY3" fmla="*/ 709564 h 718768"/>
                <a:gd name="connsiteX4" fmla="*/ 542835 w 680205"/>
                <a:gd name="connsiteY4" fmla="*/ 549543 h 718768"/>
                <a:gd name="connsiteX5" fmla="*/ 655888 w 680205"/>
                <a:gd name="connsiteY5" fmla="*/ 64080 h 718768"/>
                <a:gd name="connsiteX6" fmla="*/ 17471 w 680205"/>
                <a:gd name="connsiteY6" fmla="*/ 57429 h 718768"/>
                <a:gd name="connsiteX0" fmla="*/ 17471 w 680205"/>
                <a:gd name="connsiteY0" fmla="*/ 57429 h 709864"/>
                <a:gd name="connsiteX1" fmla="*/ 183725 w 680205"/>
                <a:gd name="connsiteY1" fmla="*/ 542893 h 709864"/>
                <a:gd name="connsiteX2" fmla="*/ 223151 w 680205"/>
                <a:gd name="connsiteY2" fmla="*/ 706297 h 709864"/>
                <a:gd name="connsiteX3" fmla="*/ 516532 w 680205"/>
                <a:gd name="connsiteY3" fmla="*/ 709564 h 709864"/>
                <a:gd name="connsiteX4" fmla="*/ 542835 w 680205"/>
                <a:gd name="connsiteY4" fmla="*/ 549543 h 709864"/>
                <a:gd name="connsiteX5" fmla="*/ 655888 w 680205"/>
                <a:gd name="connsiteY5" fmla="*/ 64080 h 709864"/>
                <a:gd name="connsiteX6" fmla="*/ 17471 w 680205"/>
                <a:gd name="connsiteY6" fmla="*/ 57429 h 70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0205" h="709864">
                  <a:moveTo>
                    <a:pt x="17471" y="57429"/>
                  </a:moveTo>
                  <a:cubicBezTo>
                    <a:pt x="-61223" y="137231"/>
                    <a:pt x="149445" y="434748"/>
                    <a:pt x="183725" y="542893"/>
                  </a:cubicBezTo>
                  <a:cubicBezTo>
                    <a:pt x="218005" y="651038"/>
                    <a:pt x="216668" y="701379"/>
                    <a:pt x="223151" y="706297"/>
                  </a:cubicBezTo>
                  <a:cubicBezTo>
                    <a:pt x="229634" y="711215"/>
                    <a:pt x="515502" y="706298"/>
                    <a:pt x="516532" y="709564"/>
                  </a:cubicBezTo>
                  <a:cubicBezTo>
                    <a:pt x="517562" y="712830"/>
                    <a:pt x="517343" y="691413"/>
                    <a:pt x="542835" y="549543"/>
                  </a:cubicBezTo>
                  <a:cubicBezTo>
                    <a:pt x="568327" y="407673"/>
                    <a:pt x="743449" y="146099"/>
                    <a:pt x="655888" y="64080"/>
                  </a:cubicBezTo>
                  <a:cubicBezTo>
                    <a:pt x="568327" y="-17939"/>
                    <a:pt x="96165" y="-22373"/>
                    <a:pt x="17471" y="5742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2" name="Oval 91"/>
            <p:cNvSpPr/>
            <p:nvPr/>
          </p:nvSpPr>
          <p:spPr>
            <a:xfrm>
              <a:off x="7994213" y="1981200"/>
              <a:ext cx="671901" cy="67190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05" name="Group 104"/>
            <p:cNvGrpSpPr/>
            <p:nvPr/>
          </p:nvGrpSpPr>
          <p:grpSpPr>
            <a:xfrm>
              <a:off x="8215528" y="3036868"/>
              <a:ext cx="302140" cy="126062"/>
              <a:chOff x="8200219" y="2893087"/>
              <a:chExt cx="355107" cy="126062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8200219" y="2893087"/>
                <a:ext cx="355107" cy="5472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200219" y="2973430"/>
                <a:ext cx="355107" cy="4571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104" name="Arc 103"/>
            <p:cNvSpPr/>
            <p:nvPr/>
          </p:nvSpPr>
          <p:spPr>
            <a:xfrm rot="5400000">
              <a:off x="8275497" y="3054635"/>
              <a:ext cx="182520" cy="280108"/>
            </a:xfrm>
            <a:prstGeom prst="arc">
              <a:avLst>
                <a:gd name="adj1" fmla="val 16200000"/>
                <a:gd name="adj2" fmla="val 539202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8716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10820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DEMONSTRATING IMPACT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Land Degradation (multifocal): Madhya Pradesh, India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12192000" cy="421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Shape 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5400" y="476250"/>
            <a:ext cx="10287001" cy="59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0" y="2133600"/>
            <a:ext cx="4724400" cy="1295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304800" y="2362200"/>
            <a:ext cx="495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DEMONSTRATING IMPACT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Biodiversity</a:t>
            </a:r>
          </a:p>
        </p:txBody>
      </p:sp>
    </p:spTree>
    <p:extLst>
      <p:ext uri="{BB962C8B-B14F-4D97-AF65-F5344CB8AC3E}">
        <p14:creationId xmlns:p14="http://schemas.microsoft.com/office/powerpoint/2010/main" val="5475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762000"/>
            <a:ext cx="10820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DEMONSTRATING IMPACT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Biodiversity: Global</a:t>
            </a:r>
          </a:p>
        </p:txBody>
      </p:sp>
      <p:graphicFrame>
        <p:nvGraphicFramePr>
          <p:cNvPr id="8" name="Chart 7"/>
          <p:cNvGraphicFramePr/>
          <p:nvPr>
            <p:extLst/>
          </p:nvPr>
        </p:nvGraphicFramePr>
        <p:xfrm>
          <a:off x="2286000" y="1905000"/>
          <a:ext cx="7874000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10641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1" y="0"/>
            <a:ext cx="1144263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53000"/>
            <a:ext cx="7010400" cy="1295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304800" y="51816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DEMONSTRATING IMPACT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Biodiversity (multifocal): Jordan</a:t>
            </a:r>
          </a:p>
          <a:p>
            <a:endParaRPr lang="en-CA" sz="3200" b="1" dirty="0">
              <a:solidFill>
                <a:schemeClr val="bg1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43000" y="457200"/>
            <a:ext cx="6085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Al </a:t>
            </a:r>
            <a:r>
              <a:rPr lang="en-US" dirty="0" err="1"/>
              <a:t>Hashemiah</a:t>
            </a:r>
            <a:r>
              <a:rPr lang="en-US" dirty="0"/>
              <a:t> Reserve, Jordan </a:t>
            </a:r>
            <a:r>
              <a:rPr lang="en-GB" b="1" dirty="0"/>
              <a:t>GEFID#5026 (</a:t>
            </a:r>
            <a:r>
              <a:rPr lang="en-US" b="1" dirty="0"/>
              <a:t>2013-2017)</a:t>
            </a:r>
          </a:p>
        </p:txBody>
      </p:sp>
    </p:spTree>
    <p:extLst>
      <p:ext uri="{BB962C8B-B14F-4D97-AF65-F5344CB8AC3E}">
        <p14:creationId xmlns:p14="http://schemas.microsoft.com/office/powerpoint/2010/main" val="3258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087" y="1160915"/>
            <a:ext cx="11874511" cy="3629025"/>
            <a:chOff x="39087" y="1160915"/>
            <a:chExt cx="11874511" cy="3629025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87" y="1160915"/>
              <a:ext cx="1247775" cy="362902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7429" y="1160915"/>
              <a:ext cx="1247775" cy="3629025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95771" y="1160915"/>
              <a:ext cx="1247775" cy="3629025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24113" y="1160915"/>
              <a:ext cx="1247775" cy="3629025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2455" y="1160915"/>
              <a:ext cx="1247775" cy="362902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0797" y="1160915"/>
              <a:ext cx="1247775" cy="3629025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09139" y="1160915"/>
              <a:ext cx="1247775" cy="362902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37481" y="1160915"/>
              <a:ext cx="1247775" cy="3629025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65823" y="1160915"/>
              <a:ext cx="1247775" cy="362902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 rot="5400000">
            <a:off x="10922031" y="-551235"/>
            <a:ext cx="441457" cy="2263057"/>
            <a:chOff x="6094327" y="-1505702"/>
            <a:chExt cx="441457" cy="2112320"/>
          </a:xfrm>
        </p:grpSpPr>
        <p:sp>
          <p:nvSpPr>
            <p:cNvPr id="13" name="TextBox 1"/>
            <p:cNvSpPr txBox="1"/>
            <p:nvPr/>
          </p:nvSpPr>
          <p:spPr>
            <a:xfrm>
              <a:off x="6094327" y="-438835"/>
              <a:ext cx="430887" cy="104545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prstClr val="white"/>
                  </a:solidFill>
                </a:rPr>
                <a:t>Vegetation</a:t>
              </a:r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6104897" y="-1505702"/>
              <a:ext cx="430887" cy="104545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b="1" dirty="0">
                  <a:solidFill>
                    <a:prstClr val="white"/>
                  </a:solidFill>
                </a:rPr>
                <a:t>Water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2388" y="4495795"/>
            <a:ext cx="11887224" cy="2286005"/>
            <a:chOff x="152388" y="3695698"/>
            <a:chExt cx="11887224" cy="228600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388" y="3695698"/>
              <a:ext cx="11887224" cy="2286005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>
              <a:off x="8075560" y="3742028"/>
              <a:ext cx="0" cy="106527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>
              <a:off x="7800231" y="3953256"/>
              <a:ext cx="0" cy="106527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>
            <a:xfrm>
              <a:off x="8377920" y="3962629"/>
              <a:ext cx="0" cy="106527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>
            <a:xfrm>
              <a:off x="8954814" y="3957141"/>
              <a:ext cx="0" cy="106527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10840917" y="3962629"/>
              <a:ext cx="0" cy="106527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>
            <a:xfrm>
              <a:off x="5481101" y="3795292"/>
              <a:ext cx="2594459" cy="0"/>
            </a:xfrm>
            <a:prstGeom prst="straightConnector1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  <a:headEnd type="arrow"/>
              <a:tailEnd type="arrow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5477440" y="3748430"/>
              <a:ext cx="0" cy="106527"/>
            </a:xfrm>
            <a:prstGeom prst="line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>
            <a:xfrm flipV="1">
              <a:off x="7800231" y="4015204"/>
              <a:ext cx="577689" cy="688"/>
            </a:xfrm>
            <a:prstGeom prst="straightConnector1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  <a:headEnd type="arrow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>
            <a:xfrm>
              <a:off x="8954814" y="4007207"/>
              <a:ext cx="1886103" cy="8685"/>
            </a:xfrm>
            <a:prstGeom prst="straightConnector1">
              <a:avLst/>
            </a:prstGeom>
            <a:noFill/>
            <a:ln w="12700" cap="flat" cmpd="sng" algn="ctr">
              <a:solidFill>
                <a:srgbClr val="ED7D31"/>
              </a:solidFill>
              <a:prstDash val="solid"/>
              <a:miter lim="800000"/>
              <a:headEnd type="arrow"/>
              <a:tailEnd type="arrow"/>
            </a:ln>
            <a:effectLst/>
          </p:spPr>
        </p:cxnSp>
        <p:sp>
          <p:nvSpPr>
            <p:cNvPr id="56" name="TextBox 22"/>
            <p:cNvSpPr txBox="1"/>
            <p:nvPr/>
          </p:nvSpPr>
          <p:spPr>
            <a:xfrm>
              <a:off x="5552237" y="3801693"/>
              <a:ext cx="23628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 dirty="0">
                  <a:solidFill>
                    <a:srgbClr val="ED7D31"/>
                  </a:solidFill>
                  <a:latin typeface="Calibri" panose="020F0502020204030204"/>
                </a:rPr>
                <a:t>GEF ID 88</a:t>
              </a:r>
            </a:p>
          </p:txBody>
        </p:sp>
        <p:sp>
          <p:nvSpPr>
            <p:cNvPr id="57" name="TextBox 23"/>
            <p:cNvSpPr txBox="1"/>
            <p:nvPr/>
          </p:nvSpPr>
          <p:spPr>
            <a:xfrm>
              <a:off x="7714465" y="3801699"/>
              <a:ext cx="74921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b="1" dirty="0">
                  <a:solidFill>
                    <a:srgbClr val="ED7D31"/>
                  </a:solidFill>
                  <a:latin typeface="Calibri" panose="020F0502020204030204"/>
                </a:rPr>
                <a:t>GEF ID 2405</a:t>
              </a:r>
            </a:p>
          </p:txBody>
        </p:sp>
        <p:sp>
          <p:nvSpPr>
            <p:cNvPr id="58" name="TextBox 24"/>
            <p:cNvSpPr txBox="1"/>
            <p:nvPr/>
          </p:nvSpPr>
          <p:spPr>
            <a:xfrm>
              <a:off x="9144001" y="3771288"/>
              <a:ext cx="14996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b="1" dirty="0">
                  <a:solidFill>
                    <a:srgbClr val="ED7D31"/>
                  </a:solidFill>
                  <a:latin typeface="Calibri" panose="020F0502020204030204"/>
                </a:rPr>
                <a:t>GEF ID 3399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/>
          <a:srcRect t="10082" r="77073" b="9040"/>
          <a:stretch/>
        </p:blipFill>
        <p:spPr>
          <a:xfrm rot="5400000">
            <a:off x="10882181" y="-144530"/>
            <a:ext cx="198431" cy="1874384"/>
          </a:xfrm>
          <a:prstGeom prst="rect">
            <a:avLst/>
          </a:prstGeom>
          <a:solidFill>
            <a:schemeClr val="bg1"/>
          </a:solidFill>
          <a:ln w="19050">
            <a:solidFill>
              <a:srgbClr val="FFFFFF"/>
            </a:solidFill>
          </a:ln>
        </p:spPr>
      </p:pic>
      <p:grpSp>
        <p:nvGrpSpPr>
          <p:cNvPr id="2" name="Group 1"/>
          <p:cNvGrpSpPr/>
          <p:nvPr/>
        </p:nvGrpSpPr>
        <p:grpSpPr>
          <a:xfrm>
            <a:off x="366522" y="887627"/>
            <a:ext cx="11377256" cy="307778"/>
            <a:chOff x="662356" y="887627"/>
            <a:chExt cx="11377256" cy="307778"/>
          </a:xfrm>
        </p:grpSpPr>
        <p:sp>
          <p:nvSpPr>
            <p:cNvPr id="61" name="TextBox 60"/>
            <p:cNvSpPr txBox="1"/>
            <p:nvPr/>
          </p:nvSpPr>
          <p:spPr>
            <a:xfrm>
              <a:off x="662356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2000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106674" y="887627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2003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670567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931674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2007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407933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2009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67335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2011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795677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124019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2015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452361" y="887628"/>
              <a:ext cx="58725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2016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85800" y="100867"/>
            <a:ext cx="10820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DEMONSTRATING IMPACT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International waters: Lake Victoria</a:t>
            </a:r>
          </a:p>
        </p:txBody>
      </p:sp>
    </p:spTree>
    <p:extLst>
      <p:ext uri="{BB962C8B-B14F-4D97-AF65-F5344CB8AC3E}">
        <p14:creationId xmlns:p14="http://schemas.microsoft.com/office/powerpoint/2010/main" val="146333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8"/>
          <a:stretch/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2301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0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VALUE FOR MONEY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Land degradation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4770657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Lag time of 4.5-5.5 years for larger impact</a:t>
            </a:r>
          </a:p>
        </p:txBody>
      </p:sp>
      <p:sp>
        <p:nvSpPr>
          <p:cNvPr id="8" name="Freeform 7"/>
          <p:cNvSpPr/>
          <p:nvPr/>
        </p:nvSpPr>
        <p:spPr>
          <a:xfrm>
            <a:off x="841664" y="2920554"/>
            <a:ext cx="2036618" cy="1235770"/>
          </a:xfrm>
          <a:custGeom>
            <a:avLst/>
            <a:gdLst>
              <a:gd name="connsiteX0" fmla="*/ 0 w 2036618"/>
              <a:gd name="connsiteY0" fmla="*/ 1205346 h 1235770"/>
              <a:gd name="connsiteX1" fmla="*/ 1527463 w 2036618"/>
              <a:gd name="connsiteY1" fmla="*/ 1080655 h 1235770"/>
              <a:gd name="connsiteX2" fmla="*/ 2036618 w 2036618"/>
              <a:gd name="connsiteY2" fmla="*/ 0 h 123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6618" h="1235770">
                <a:moveTo>
                  <a:pt x="0" y="1205346"/>
                </a:moveTo>
                <a:cubicBezTo>
                  <a:pt x="594013" y="1243446"/>
                  <a:pt x="1188027" y="1281546"/>
                  <a:pt x="1527463" y="1080655"/>
                </a:cubicBezTo>
                <a:cubicBezTo>
                  <a:pt x="1866899" y="879764"/>
                  <a:pt x="2036618" y="0"/>
                  <a:pt x="2036618" y="0"/>
                </a:cubicBezTo>
              </a:path>
            </a:pathLst>
          </a:custGeom>
          <a:noFill/>
          <a:ln w="41275">
            <a:solidFill>
              <a:srgbClr val="C2D12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8842664" y="2967979"/>
            <a:ext cx="1676400" cy="1469648"/>
            <a:chOff x="4343400" y="2781300"/>
            <a:chExt cx="1699260" cy="1104900"/>
          </a:xfrm>
        </p:grpSpPr>
        <p:sp>
          <p:nvSpPr>
            <p:cNvPr id="9" name="Freeform 8"/>
            <p:cNvSpPr/>
            <p:nvPr/>
          </p:nvSpPr>
          <p:spPr>
            <a:xfrm>
              <a:off x="4343400" y="2781300"/>
              <a:ext cx="1699260" cy="1104900"/>
            </a:xfrm>
            <a:custGeom>
              <a:avLst/>
              <a:gdLst>
                <a:gd name="connsiteX0" fmla="*/ 0 w 1699260"/>
                <a:gd name="connsiteY0" fmla="*/ 1104900 h 1104900"/>
                <a:gd name="connsiteX1" fmla="*/ 868680 w 1699260"/>
                <a:gd name="connsiteY1" fmla="*/ 784860 h 1104900"/>
                <a:gd name="connsiteX2" fmla="*/ 1699260 w 1699260"/>
                <a:gd name="connsiteY2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9260" h="1104900">
                  <a:moveTo>
                    <a:pt x="0" y="1104900"/>
                  </a:moveTo>
                  <a:cubicBezTo>
                    <a:pt x="292735" y="1036955"/>
                    <a:pt x="585470" y="969010"/>
                    <a:pt x="868680" y="784860"/>
                  </a:cubicBezTo>
                  <a:cubicBezTo>
                    <a:pt x="1151890" y="600710"/>
                    <a:pt x="1699260" y="0"/>
                    <a:pt x="1699260" y="0"/>
                  </a:cubicBezTo>
                </a:path>
              </a:pathLst>
            </a:custGeom>
            <a:noFill/>
            <a:ln w="38100">
              <a:solidFill>
                <a:srgbClr val="C2D12F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367465" y="2909375"/>
              <a:ext cx="1557777" cy="565200"/>
            </a:xfrm>
            <a:custGeom>
              <a:avLst/>
              <a:gdLst>
                <a:gd name="connsiteX0" fmla="*/ 0 w 1699260"/>
                <a:gd name="connsiteY0" fmla="*/ 1104900 h 1104900"/>
                <a:gd name="connsiteX1" fmla="*/ 868680 w 1699260"/>
                <a:gd name="connsiteY1" fmla="*/ 784860 h 1104900"/>
                <a:gd name="connsiteX2" fmla="*/ 1699260 w 1699260"/>
                <a:gd name="connsiteY2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9260" h="1104900">
                  <a:moveTo>
                    <a:pt x="0" y="1104900"/>
                  </a:moveTo>
                  <a:cubicBezTo>
                    <a:pt x="292735" y="1036955"/>
                    <a:pt x="585470" y="969010"/>
                    <a:pt x="868680" y="784860"/>
                  </a:cubicBezTo>
                  <a:cubicBezTo>
                    <a:pt x="1151890" y="600710"/>
                    <a:pt x="1699260" y="0"/>
                    <a:pt x="1699260" y="0"/>
                  </a:cubicBezTo>
                </a:path>
              </a:pathLst>
            </a:custGeom>
            <a:noFill/>
            <a:ln w="38100">
              <a:solidFill>
                <a:srgbClr val="C2D12F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56864" y="4770657"/>
            <a:ext cx="3349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Larger impact observed in areas with poor initial conditions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264727" y="2768154"/>
            <a:ext cx="990600" cy="1676400"/>
            <a:chOff x="4038600" y="2216727"/>
            <a:chExt cx="990600" cy="1676400"/>
          </a:xfrm>
        </p:grpSpPr>
        <p:sp>
          <p:nvSpPr>
            <p:cNvPr id="13" name="Round Same Side Corner Rectangle 12"/>
            <p:cNvSpPr/>
            <p:nvPr/>
          </p:nvSpPr>
          <p:spPr>
            <a:xfrm flipV="1">
              <a:off x="4114800" y="2743200"/>
              <a:ext cx="838200" cy="762000"/>
            </a:xfrm>
            <a:prstGeom prst="round2Same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4343400" y="2216727"/>
              <a:ext cx="0" cy="526473"/>
            </a:xfrm>
            <a:prstGeom prst="line">
              <a:avLst/>
            </a:prstGeom>
            <a:ln w="50800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724400" y="2216727"/>
              <a:ext cx="0" cy="526473"/>
            </a:xfrm>
            <a:prstGeom prst="line">
              <a:avLst/>
            </a:prstGeom>
            <a:ln w="50800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038600" y="2743200"/>
              <a:ext cx="990600" cy="0"/>
            </a:xfrm>
            <a:prstGeom prst="line">
              <a:avLst/>
            </a:prstGeom>
            <a:ln w="44450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Freeform 19"/>
            <p:cNvSpPr/>
            <p:nvPr/>
          </p:nvSpPr>
          <p:spPr>
            <a:xfrm flipH="1">
              <a:off x="4149437" y="3467100"/>
              <a:ext cx="394854" cy="426027"/>
            </a:xfrm>
            <a:custGeom>
              <a:avLst/>
              <a:gdLst>
                <a:gd name="connsiteX0" fmla="*/ 0 w 394854"/>
                <a:gd name="connsiteY0" fmla="*/ 0 h 426027"/>
                <a:gd name="connsiteX1" fmla="*/ 93518 w 394854"/>
                <a:gd name="connsiteY1" fmla="*/ 363681 h 426027"/>
                <a:gd name="connsiteX2" fmla="*/ 394854 w 394854"/>
                <a:gd name="connsiteY2" fmla="*/ 426027 h 42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4854" h="426027">
                  <a:moveTo>
                    <a:pt x="0" y="0"/>
                  </a:moveTo>
                  <a:cubicBezTo>
                    <a:pt x="13854" y="146338"/>
                    <a:pt x="27709" y="292677"/>
                    <a:pt x="93518" y="363681"/>
                  </a:cubicBezTo>
                  <a:cubicBezTo>
                    <a:pt x="159327" y="434685"/>
                    <a:pt x="342900" y="415636"/>
                    <a:pt x="394854" y="426027"/>
                  </a:cubicBezTo>
                </a:path>
              </a:pathLst>
            </a:custGeom>
            <a:noFill/>
            <a:ln w="1524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91000" y="4770657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Access to electricity associated with larger impact</a:t>
            </a:r>
          </a:p>
        </p:txBody>
      </p:sp>
      <p:grpSp>
        <p:nvGrpSpPr>
          <p:cNvPr id="37" name="Group 36"/>
          <p:cNvGrpSpPr/>
          <p:nvPr/>
        </p:nvGrpSpPr>
        <p:grpSpPr>
          <a:xfrm rot="470722">
            <a:off x="4655128" y="524212"/>
            <a:ext cx="1371600" cy="1371600"/>
            <a:chOff x="6629400" y="282952"/>
            <a:chExt cx="1371600" cy="1371600"/>
          </a:xfrm>
        </p:grpSpPr>
        <p:sp>
          <p:nvSpPr>
            <p:cNvPr id="36" name="32-Point Star 35"/>
            <p:cNvSpPr/>
            <p:nvPr/>
          </p:nvSpPr>
          <p:spPr>
            <a:xfrm>
              <a:off x="6629400" y="282952"/>
              <a:ext cx="1371600" cy="1371600"/>
            </a:xfrm>
            <a:prstGeom prst="star32">
              <a:avLst>
                <a:gd name="adj" fmla="val 45833"/>
              </a:avLst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689629" y="731223"/>
              <a:ext cx="12811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latin typeface="Avenir Heavy" charset="0"/>
                  <a:ea typeface="Avenir Heavy" charset="0"/>
                  <a:cs typeface="Avenir Heavy" charset="0"/>
                </a:rPr>
                <a:t>$1:</a:t>
              </a:r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1.08</a:t>
              </a:r>
              <a:endParaRPr lang="en-CA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00638" y="2052935"/>
            <a:ext cx="707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Globally positive impacts on forest cover</a:t>
            </a:r>
          </a:p>
        </p:txBody>
      </p:sp>
    </p:spTree>
    <p:extLst>
      <p:ext uri="{BB962C8B-B14F-4D97-AF65-F5344CB8AC3E}">
        <p14:creationId xmlns:p14="http://schemas.microsoft.com/office/powerpoint/2010/main" val="18591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/>
          <a:stretch/>
        </p:blipFill>
        <p:spPr>
          <a:xfrm>
            <a:off x="0" y="0"/>
            <a:ext cx="1218966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762000"/>
            <a:ext cx="289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VALUE FOR MONEY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Biodiversity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264727" y="2766045"/>
            <a:ext cx="990600" cy="1676400"/>
            <a:chOff x="4038600" y="2216727"/>
            <a:chExt cx="990600" cy="1676400"/>
          </a:xfrm>
        </p:grpSpPr>
        <p:sp>
          <p:nvSpPr>
            <p:cNvPr id="11" name="Round Same Side Corner Rectangle 10"/>
            <p:cNvSpPr/>
            <p:nvPr/>
          </p:nvSpPr>
          <p:spPr>
            <a:xfrm flipV="1">
              <a:off x="4114800" y="2743200"/>
              <a:ext cx="838200" cy="762000"/>
            </a:xfrm>
            <a:prstGeom prst="round2Same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4343400" y="2216727"/>
              <a:ext cx="0" cy="526473"/>
            </a:xfrm>
            <a:prstGeom prst="line">
              <a:avLst/>
            </a:prstGeom>
            <a:ln w="50800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724400" y="2216727"/>
              <a:ext cx="0" cy="526473"/>
            </a:xfrm>
            <a:prstGeom prst="line">
              <a:avLst/>
            </a:prstGeom>
            <a:ln w="50800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038600" y="2743200"/>
              <a:ext cx="990600" cy="0"/>
            </a:xfrm>
            <a:prstGeom prst="line">
              <a:avLst/>
            </a:prstGeom>
            <a:ln w="44450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eform 14"/>
            <p:cNvSpPr/>
            <p:nvPr/>
          </p:nvSpPr>
          <p:spPr>
            <a:xfrm flipH="1">
              <a:off x="4149437" y="3467100"/>
              <a:ext cx="394854" cy="426027"/>
            </a:xfrm>
            <a:custGeom>
              <a:avLst/>
              <a:gdLst>
                <a:gd name="connsiteX0" fmla="*/ 0 w 394854"/>
                <a:gd name="connsiteY0" fmla="*/ 0 h 426027"/>
                <a:gd name="connsiteX1" fmla="*/ 93518 w 394854"/>
                <a:gd name="connsiteY1" fmla="*/ 363681 h 426027"/>
                <a:gd name="connsiteX2" fmla="*/ 394854 w 394854"/>
                <a:gd name="connsiteY2" fmla="*/ 426027 h 42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4854" h="426027">
                  <a:moveTo>
                    <a:pt x="0" y="0"/>
                  </a:moveTo>
                  <a:cubicBezTo>
                    <a:pt x="13854" y="146338"/>
                    <a:pt x="27709" y="292677"/>
                    <a:pt x="93518" y="363681"/>
                  </a:cubicBezTo>
                  <a:cubicBezTo>
                    <a:pt x="159327" y="434685"/>
                    <a:pt x="342900" y="415636"/>
                    <a:pt x="394854" y="426027"/>
                  </a:cubicBezTo>
                </a:path>
              </a:pathLst>
            </a:custGeom>
            <a:noFill/>
            <a:ln w="152400">
              <a:solidFill>
                <a:srgbClr val="C2D1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648200" y="4768548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Access to electricity linked to larger impact</a:t>
            </a:r>
          </a:p>
        </p:txBody>
      </p:sp>
      <p:grpSp>
        <p:nvGrpSpPr>
          <p:cNvPr id="17" name="Group 16"/>
          <p:cNvGrpSpPr/>
          <p:nvPr/>
        </p:nvGrpSpPr>
        <p:grpSpPr>
          <a:xfrm rot="470722">
            <a:off x="3668592" y="522476"/>
            <a:ext cx="1371600" cy="1371600"/>
            <a:chOff x="6629400" y="282952"/>
            <a:chExt cx="1371600" cy="1371600"/>
          </a:xfrm>
        </p:grpSpPr>
        <p:sp>
          <p:nvSpPr>
            <p:cNvPr id="18" name="32-Point Star 17"/>
            <p:cNvSpPr/>
            <p:nvPr/>
          </p:nvSpPr>
          <p:spPr>
            <a:xfrm>
              <a:off x="6629400" y="282952"/>
              <a:ext cx="1371600" cy="1371600"/>
            </a:xfrm>
            <a:prstGeom prst="star32">
              <a:avLst>
                <a:gd name="adj" fmla="val 45833"/>
              </a:avLst>
            </a:prstGeom>
            <a:solidFill>
              <a:srgbClr val="FFC000">
                <a:alpha val="4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689629" y="731223"/>
              <a:ext cx="12811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latin typeface="Avenir Heavy" charset="0"/>
                  <a:ea typeface="Avenir Heavy" charset="0"/>
                  <a:cs typeface="Avenir Heavy" charset="0"/>
                </a:rPr>
                <a:t>$1:</a:t>
              </a:r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1.04</a:t>
              </a:r>
              <a:endParaRPr lang="en-CA" sz="20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85800" y="476854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Noticeable </a:t>
            </a:r>
            <a:r>
              <a:rPr lang="en-CA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impact after 1</a:t>
            </a:r>
            <a:r>
              <a:rPr lang="en-CA" sz="2400" baseline="300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st</a:t>
            </a:r>
            <a:r>
              <a:rPr lang="en-CA" sz="240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 year</a:t>
            </a:r>
            <a:endParaRPr lang="en-CA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007918" y="3053527"/>
            <a:ext cx="2150918" cy="1465118"/>
          </a:xfrm>
          <a:custGeom>
            <a:avLst/>
            <a:gdLst>
              <a:gd name="connsiteX0" fmla="*/ 0 w 2150918"/>
              <a:gd name="connsiteY0" fmla="*/ 1465118 h 1465118"/>
              <a:gd name="connsiteX1" fmla="*/ 706582 w 2150918"/>
              <a:gd name="connsiteY1" fmla="*/ 488373 h 1465118"/>
              <a:gd name="connsiteX2" fmla="*/ 2150918 w 2150918"/>
              <a:gd name="connsiteY2" fmla="*/ 0 h 146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0918" h="1465118">
                <a:moveTo>
                  <a:pt x="0" y="1465118"/>
                </a:moveTo>
                <a:cubicBezTo>
                  <a:pt x="174048" y="1098838"/>
                  <a:pt x="348096" y="732559"/>
                  <a:pt x="706582" y="488373"/>
                </a:cubicBezTo>
                <a:cubicBezTo>
                  <a:pt x="1065068" y="244187"/>
                  <a:pt x="2150918" y="0"/>
                  <a:pt x="2150918" y="0"/>
                </a:cubicBezTo>
              </a:path>
            </a:pathLst>
          </a:custGeom>
          <a:noFill/>
          <a:ln w="44450">
            <a:solidFill>
              <a:srgbClr val="C2D12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8047643" y="4768548"/>
            <a:ext cx="304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Performance improved as projects increased in size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846692" y="2873417"/>
            <a:ext cx="1615633" cy="1622714"/>
            <a:chOff x="8846692" y="2324099"/>
            <a:chExt cx="1615633" cy="1622714"/>
          </a:xfrm>
        </p:grpSpPr>
        <p:sp>
          <p:nvSpPr>
            <p:cNvPr id="27" name="Oval 26"/>
            <p:cNvSpPr/>
            <p:nvPr/>
          </p:nvSpPr>
          <p:spPr>
            <a:xfrm>
              <a:off x="8846692" y="3680113"/>
              <a:ext cx="266700" cy="2667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Oval 27"/>
            <p:cNvSpPr/>
            <p:nvPr/>
          </p:nvSpPr>
          <p:spPr>
            <a:xfrm>
              <a:off x="9119638" y="3120678"/>
              <a:ext cx="559435" cy="559435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Oval 28"/>
            <p:cNvSpPr/>
            <p:nvPr/>
          </p:nvSpPr>
          <p:spPr>
            <a:xfrm>
              <a:off x="9569911" y="2324099"/>
              <a:ext cx="892414" cy="892414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48145" y="1977068"/>
            <a:ext cx="1129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Positive impact on forest cover and vegetation productivity</a:t>
            </a:r>
          </a:p>
        </p:txBody>
      </p:sp>
    </p:spTree>
    <p:extLst>
      <p:ext uri="{BB962C8B-B14F-4D97-AF65-F5344CB8AC3E}">
        <p14:creationId xmlns:p14="http://schemas.microsoft.com/office/powerpoint/2010/main" val="28263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5"/>
          <a:stretch/>
        </p:blipFill>
        <p:spPr>
          <a:xfrm>
            <a:off x="-7047" y="0"/>
            <a:ext cx="122016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8707" y="-16948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86925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STRONG POINTS</a:t>
            </a: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Private sector programs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700" y="4267203"/>
            <a:ext cx="27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High co-financing ratio of 8:1</a:t>
            </a:r>
          </a:p>
        </p:txBody>
      </p:sp>
      <p:grpSp>
        <p:nvGrpSpPr>
          <p:cNvPr id="16" name="Group 15"/>
          <p:cNvGrpSpPr/>
          <p:nvPr/>
        </p:nvGrpSpPr>
        <p:grpSpPr>
          <a:xfrm rot="358658">
            <a:off x="680081" y="2596062"/>
            <a:ext cx="481814" cy="936689"/>
            <a:chOff x="1143000" y="2209800"/>
            <a:chExt cx="648854" cy="1261430"/>
          </a:xfrm>
        </p:grpSpPr>
        <p:sp>
          <p:nvSpPr>
            <p:cNvPr id="6" name="Oval 5"/>
            <p:cNvSpPr/>
            <p:nvPr/>
          </p:nvSpPr>
          <p:spPr>
            <a:xfrm>
              <a:off x="1143000" y="220980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Oval 6"/>
            <p:cNvSpPr/>
            <p:nvPr/>
          </p:nvSpPr>
          <p:spPr>
            <a:xfrm>
              <a:off x="1482436" y="220980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253020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Oval 8"/>
            <p:cNvSpPr/>
            <p:nvPr/>
          </p:nvSpPr>
          <p:spPr>
            <a:xfrm>
              <a:off x="1482436" y="2530200"/>
              <a:ext cx="304800" cy="304801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1147618" y="285060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Oval 10"/>
            <p:cNvSpPr/>
            <p:nvPr/>
          </p:nvSpPr>
          <p:spPr>
            <a:xfrm>
              <a:off x="1487054" y="285060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Oval 11"/>
            <p:cNvSpPr/>
            <p:nvPr/>
          </p:nvSpPr>
          <p:spPr>
            <a:xfrm>
              <a:off x="1143000" y="316643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/>
            <p:cNvSpPr/>
            <p:nvPr/>
          </p:nvSpPr>
          <p:spPr>
            <a:xfrm>
              <a:off x="1482436" y="3166430"/>
              <a:ext cx="304800" cy="304800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7" name="Oval 16"/>
          <p:cNvSpPr/>
          <p:nvPr/>
        </p:nvSpPr>
        <p:spPr>
          <a:xfrm>
            <a:off x="2059667" y="3418235"/>
            <a:ext cx="226333" cy="226333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riangle 17"/>
          <p:cNvSpPr/>
          <p:nvPr/>
        </p:nvSpPr>
        <p:spPr>
          <a:xfrm>
            <a:off x="1278982" y="3568385"/>
            <a:ext cx="393819" cy="339499"/>
          </a:xfrm>
          <a:prstGeom prst="triangl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/>
          <p:cNvCxnSpPr/>
          <p:nvPr/>
        </p:nvCxnSpPr>
        <p:spPr>
          <a:xfrm>
            <a:off x="599984" y="3496313"/>
            <a:ext cx="1686016" cy="157772"/>
          </a:xfrm>
          <a:prstGeom prst="line">
            <a:avLst/>
          </a:prstGeom>
          <a:ln w="38100">
            <a:solidFill>
              <a:srgbClr val="C2D1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95277" y="4241397"/>
            <a:ext cx="200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Helps mitigate risk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34" name="Rectangle 33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80%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9634529" y="4226156"/>
            <a:ext cx="1779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Flexible financing instruments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791200" y="4267201"/>
            <a:ext cx="1695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Technical knowledge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669423" y="4114800"/>
            <a:ext cx="19488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GEF is a  valued partner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829800" y="3513903"/>
            <a:ext cx="1353949" cy="408503"/>
            <a:chOff x="4457111" y="2855341"/>
            <a:chExt cx="1353949" cy="408503"/>
          </a:xfrm>
        </p:grpSpPr>
        <p:sp>
          <p:nvSpPr>
            <p:cNvPr id="38" name="Triangle 37"/>
            <p:cNvSpPr/>
            <p:nvPr/>
          </p:nvSpPr>
          <p:spPr>
            <a:xfrm>
              <a:off x="4457111" y="2855341"/>
              <a:ext cx="473863" cy="408503"/>
            </a:xfrm>
            <a:prstGeom prst="triangl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Oval 41"/>
            <p:cNvSpPr/>
            <p:nvPr/>
          </p:nvSpPr>
          <p:spPr>
            <a:xfrm>
              <a:off x="4953000" y="2855341"/>
              <a:ext cx="398058" cy="408503"/>
            </a:xfrm>
            <a:prstGeom prst="ellipse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420216" y="2855341"/>
              <a:ext cx="390844" cy="408503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8176353" y="2586494"/>
            <a:ext cx="1155579" cy="1394407"/>
            <a:chOff x="4122744" y="3108105"/>
            <a:chExt cx="1484661" cy="1791502"/>
          </a:xfrm>
        </p:grpSpPr>
        <p:sp>
          <p:nvSpPr>
            <p:cNvPr id="46" name="Rectangle 45"/>
            <p:cNvSpPr/>
            <p:nvPr/>
          </p:nvSpPr>
          <p:spPr>
            <a:xfrm>
              <a:off x="4122744" y="4443592"/>
              <a:ext cx="456015" cy="456015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465626" y="4007804"/>
              <a:ext cx="456015" cy="456015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808508" y="3564241"/>
              <a:ext cx="456015" cy="456015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51390" y="3108105"/>
              <a:ext cx="456015" cy="456015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3" name="Group 52"/>
          <p:cNvGrpSpPr/>
          <p:nvPr/>
        </p:nvGrpSpPr>
        <p:grpSpPr>
          <a:xfrm rot="19142953">
            <a:off x="6161968" y="2851840"/>
            <a:ext cx="1228603" cy="534312"/>
            <a:chOff x="6400800" y="1884933"/>
            <a:chExt cx="2372079" cy="1031602"/>
          </a:xfrm>
        </p:grpSpPr>
        <p:sp>
          <p:nvSpPr>
            <p:cNvPr id="51" name="Rectangle 50"/>
            <p:cNvSpPr/>
            <p:nvPr/>
          </p:nvSpPr>
          <p:spPr>
            <a:xfrm>
              <a:off x="6400800" y="2209800"/>
              <a:ext cx="1676400" cy="381000"/>
            </a:xfrm>
            <a:prstGeom prst="rect">
              <a:avLst/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/>
            <p:cNvSpPr/>
            <p:nvPr/>
          </p:nvSpPr>
          <p:spPr>
            <a:xfrm>
              <a:off x="7789168" y="1884933"/>
              <a:ext cx="983711" cy="1031602"/>
            </a:xfrm>
            <a:custGeom>
              <a:avLst/>
              <a:gdLst>
                <a:gd name="connsiteX0" fmla="*/ 0 w 1025978"/>
                <a:gd name="connsiteY0" fmla="*/ 512989 h 1025978"/>
                <a:gd name="connsiteX1" fmla="*/ 512989 w 1025978"/>
                <a:gd name="connsiteY1" fmla="*/ 0 h 1025978"/>
                <a:gd name="connsiteX2" fmla="*/ 1025978 w 1025978"/>
                <a:gd name="connsiteY2" fmla="*/ 512989 h 1025978"/>
                <a:gd name="connsiteX3" fmla="*/ 512989 w 1025978"/>
                <a:gd name="connsiteY3" fmla="*/ 1025978 h 1025978"/>
                <a:gd name="connsiteX4" fmla="*/ 0 w 1025978"/>
                <a:gd name="connsiteY4" fmla="*/ 512989 h 1025978"/>
                <a:gd name="connsiteX0" fmla="*/ 0 w 1054511"/>
                <a:gd name="connsiteY0" fmla="*/ 517411 h 1030400"/>
                <a:gd name="connsiteX1" fmla="*/ 512989 w 1054511"/>
                <a:gd name="connsiteY1" fmla="*/ 4422 h 1030400"/>
                <a:gd name="connsiteX2" fmla="*/ 938143 w 1054511"/>
                <a:gd name="connsiteY2" fmla="*/ 282369 h 1030400"/>
                <a:gd name="connsiteX3" fmla="*/ 1025978 w 1054511"/>
                <a:gd name="connsiteY3" fmla="*/ 517411 h 1030400"/>
                <a:gd name="connsiteX4" fmla="*/ 512989 w 1054511"/>
                <a:gd name="connsiteY4" fmla="*/ 1030400 h 1030400"/>
                <a:gd name="connsiteX5" fmla="*/ 0 w 1054511"/>
                <a:gd name="connsiteY5" fmla="*/ 517411 h 1030400"/>
                <a:gd name="connsiteX0" fmla="*/ 0 w 1030236"/>
                <a:gd name="connsiteY0" fmla="*/ 517411 h 1036367"/>
                <a:gd name="connsiteX1" fmla="*/ 512989 w 1030236"/>
                <a:gd name="connsiteY1" fmla="*/ 4422 h 1036367"/>
                <a:gd name="connsiteX2" fmla="*/ 938143 w 1030236"/>
                <a:gd name="connsiteY2" fmla="*/ 282369 h 1036367"/>
                <a:gd name="connsiteX3" fmla="*/ 1025978 w 1030236"/>
                <a:gd name="connsiteY3" fmla="*/ 517411 h 1036367"/>
                <a:gd name="connsiteX4" fmla="*/ 857121 w 1030236"/>
                <a:gd name="connsiteY4" fmla="*/ 780080 h 1036367"/>
                <a:gd name="connsiteX5" fmla="*/ 512989 w 1030236"/>
                <a:gd name="connsiteY5" fmla="*/ 1030400 h 1036367"/>
                <a:gd name="connsiteX6" fmla="*/ 0 w 1030236"/>
                <a:gd name="connsiteY6" fmla="*/ 517411 h 1036367"/>
                <a:gd name="connsiteX0" fmla="*/ 0 w 1030236"/>
                <a:gd name="connsiteY0" fmla="*/ 517411 h 1045238"/>
                <a:gd name="connsiteX1" fmla="*/ 512989 w 1030236"/>
                <a:gd name="connsiteY1" fmla="*/ 4422 h 1045238"/>
                <a:gd name="connsiteX2" fmla="*/ 938143 w 1030236"/>
                <a:gd name="connsiteY2" fmla="*/ 282369 h 1045238"/>
                <a:gd name="connsiteX3" fmla="*/ 1025978 w 1030236"/>
                <a:gd name="connsiteY3" fmla="*/ 517411 h 1045238"/>
                <a:gd name="connsiteX4" fmla="*/ 972868 w 1030236"/>
                <a:gd name="connsiteY4" fmla="*/ 872677 h 1045238"/>
                <a:gd name="connsiteX5" fmla="*/ 512989 w 1030236"/>
                <a:gd name="connsiteY5" fmla="*/ 1030400 h 1045238"/>
                <a:gd name="connsiteX6" fmla="*/ 0 w 1030236"/>
                <a:gd name="connsiteY6" fmla="*/ 517411 h 1045238"/>
                <a:gd name="connsiteX0" fmla="*/ 0 w 1030236"/>
                <a:gd name="connsiteY0" fmla="*/ 517411 h 1045238"/>
                <a:gd name="connsiteX1" fmla="*/ 512989 w 1030236"/>
                <a:gd name="connsiteY1" fmla="*/ 4422 h 1045238"/>
                <a:gd name="connsiteX2" fmla="*/ 938143 w 1030236"/>
                <a:gd name="connsiteY2" fmla="*/ 282369 h 1045238"/>
                <a:gd name="connsiteX3" fmla="*/ 1025978 w 1030236"/>
                <a:gd name="connsiteY3" fmla="*/ 517411 h 1045238"/>
                <a:gd name="connsiteX4" fmla="*/ 972868 w 1030236"/>
                <a:gd name="connsiteY4" fmla="*/ 872677 h 1045238"/>
                <a:gd name="connsiteX5" fmla="*/ 512989 w 1030236"/>
                <a:gd name="connsiteY5" fmla="*/ 1030400 h 1045238"/>
                <a:gd name="connsiteX6" fmla="*/ 0 w 1030236"/>
                <a:gd name="connsiteY6" fmla="*/ 517411 h 1045238"/>
                <a:gd name="connsiteX0" fmla="*/ 0 w 972868"/>
                <a:gd name="connsiteY0" fmla="*/ 517411 h 1045238"/>
                <a:gd name="connsiteX1" fmla="*/ 512989 w 972868"/>
                <a:gd name="connsiteY1" fmla="*/ 4422 h 1045238"/>
                <a:gd name="connsiteX2" fmla="*/ 938143 w 972868"/>
                <a:gd name="connsiteY2" fmla="*/ 282369 h 1045238"/>
                <a:gd name="connsiteX3" fmla="*/ 586140 w 972868"/>
                <a:gd name="connsiteY3" fmla="*/ 401665 h 1045238"/>
                <a:gd name="connsiteX4" fmla="*/ 972868 w 972868"/>
                <a:gd name="connsiteY4" fmla="*/ 872677 h 1045238"/>
                <a:gd name="connsiteX5" fmla="*/ 512989 w 972868"/>
                <a:gd name="connsiteY5" fmla="*/ 1030400 h 1045238"/>
                <a:gd name="connsiteX6" fmla="*/ 0 w 972868"/>
                <a:gd name="connsiteY6" fmla="*/ 517411 h 1045238"/>
                <a:gd name="connsiteX0" fmla="*/ 0 w 972868"/>
                <a:gd name="connsiteY0" fmla="*/ 517411 h 1045238"/>
                <a:gd name="connsiteX1" fmla="*/ 512989 w 972868"/>
                <a:gd name="connsiteY1" fmla="*/ 4422 h 1045238"/>
                <a:gd name="connsiteX2" fmla="*/ 938143 w 972868"/>
                <a:gd name="connsiteY2" fmla="*/ 282369 h 1045238"/>
                <a:gd name="connsiteX3" fmla="*/ 586140 w 972868"/>
                <a:gd name="connsiteY3" fmla="*/ 401665 h 1045238"/>
                <a:gd name="connsiteX4" fmla="*/ 972868 w 972868"/>
                <a:gd name="connsiteY4" fmla="*/ 872677 h 1045238"/>
                <a:gd name="connsiteX5" fmla="*/ 512989 w 972868"/>
                <a:gd name="connsiteY5" fmla="*/ 1030400 h 1045238"/>
                <a:gd name="connsiteX6" fmla="*/ 0 w 972868"/>
                <a:gd name="connsiteY6" fmla="*/ 517411 h 1045238"/>
                <a:gd name="connsiteX0" fmla="*/ 0 w 972868"/>
                <a:gd name="connsiteY0" fmla="*/ 517411 h 1045238"/>
                <a:gd name="connsiteX1" fmla="*/ 512989 w 972868"/>
                <a:gd name="connsiteY1" fmla="*/ 4422 h 1045238"/>
                <a:gd name="connsiteX2" fmla="*/ 938143 w 972868"/>
                <a:gd name="connsiteY2" fmla="*/ 282369 h 1045238"/>
                <a:gd name="connsiteX3" fmla="*/ 586140 w 972868"/>
                <a:gd name="connsiteY3" fmla="*/ 401665 h 1045238"/>
                <a:gd name="connsiteX4" fmla="*/ 972868 w 972868"/>
                <a:gd name="connsiteY4" fmla="*/ 872677 h 1045238"/>
                <a:gd name="connsiteX5" fmla="*/ 512989 w 972868"/>
                <a:gd name="connsiteY5" fmla="*/ 1030400 h 1045238"/>
                <a:gd name="connsiteX6" fmla="*/ 0 w 972868"/>
                <a:gd name="connsiteY6" fmla="*/ 517411 h 1045238"/>
                <a:gd name="connsiteX0" fmla="*/ 0 w 972868"/>
                <a:gd name="connsiteY0" fmla="*/ 517411 h 1045238"/>
                <a:gd name="connsiteX1" fmla="*/ 512989 w 972868"/>
                <a:gd name="connsiteY1" fmla="*/ 4422 h 1045238"/>
                <a:gd name="connsiteX2" fmla="*/ 938143 w 972868"/>
                <a:gd name="connsiteY2" fmla="*/ 282369 h 1045238"/>
                <a:gd name="connsiteX3" fmla="*/ 586140 w 972868"/>
                <a:gd name="connsiteY3" fmla="*/ 401665 h 1045238"/>
                <a:gd name="connsiteX4" fmla="*/ 972868 w 972868"/>
                <a:gd name="connsiteY4" fmla="*/ 872677 h 1045238"/>
                <a:gd name="connsiteX5" fmla="*/ 512989 w 972868"/>
                <a:gd name="connsiteY5" fmla="*/ 1030400 h 1045238"/>
                <a:gd name="connsiteX6" fmla="*/ 0 w 972868"/>
                <a:gd name="connsiteY6" fmla="*/ 517411 h 1045238"/>
                <a:gd name="connsiteX0" fmla="*/ 0 w 972868"/>
                <a:gd name="connsiteY0" fmla="*/ 517411 h 1035675"/>
                <a:gd name="connsiteX1" fmla="*/ 512989 w 972868"/>
                <a:gd name="connsiteY1" fmla="*/ 4422 h 1035675"/>
                <a:gd name="connsiteX2" fmla="*/ 938143 w 972868"/>
                <a:gd name="connsiteY2" fmla="*/ 282369 h 1035675"/>
                <a:gd name="connsiteX3" fmla="*/ 586140 w 972868"/>
                <a:gd name="connsiteY3" fmla="*/ 401665 h 1035675"/>
                <a:gd name="connsiteX4" fmla="*/ 972868 w 972868"/>
                <a:gd name="connsiteY4" fmla="*/ 768505 h 1035675"/>
                <a:gd name="connsiteX5" fmla="*/ 512989 w 972868"/>
                <a:gd name="connsiteY5" fmla="*/ 1030400 h 1035675"/>
                <a:gd name="connsiteX6" fmla="*/ 0 w 972868"/>
                <a:gd name="connsiteY6" fmla="*/ 517411 h 1035675"/>
                <a:gd name="connsiteX0" fmla="*/ 0 w 972868"/>
                <a:gd name="connsiteY0" fmla="*/ 517411 h 1035675"/>
                <a:gd name="connsiteX1" fmla="*/ 512989 w 972868"/>
                <a:gd name="connsiteY1" fmla="*/ 4422 h 1035675"/>
                <a:gd name="connsiteX2" fmla="*/ 938143 w 972868"/>
                <a:gd name="connsiteY2" fmla="*/ 282369 h 1035675"/>
                <a:gd name="connsiteX3" fmla="*/ 547639 w 972868"/>
                <a:gd name="connsiteY3" fmla="*/ 404874 h 1035675"/>
                <a:gd name="connsiteX4" fmla="*/ 972868 w 972868"/>
                <a:gd name="connsiteY4" fmla="*/ 768505 h 1035675"/>
                <a:gd name="connsiteX5" fmla="*/ 512989 w 972868"/>
                <a:gd name="connsiteY5" fmla="*/ 1030400 h 1035675"/>
                <a:gd name="connsiteX6" fmla="*/ 0 w 972868"/>
                <a:gd name="connsiteY6" fmla="*/ 517411 h 1035675"/>
                <a:gd name="connsiteX0" fmla="*/ 0 w 972868"/>
                <a:gd name="connsiteY0" fmla="*/ 517411 h 1035675"/>
                <a:gd name="connsiteX1" fmla="*/ 512989 w 972868"/>
                <a:gd name="connsiteY1" fmla="*/ 4422 h 1035675"/>
                <a:gd name="connsiteX2" fmla="*/ 938143 w 972868"/>
                <a:gd name="connsiteY2" fmla="*/ 282369 h 1035675"/>
                <a:gd name="connsiteX3" fmla="*/ 547639 w 972868"/>
                <a:gd name="connsiteY3" fmla="*/ 404874 h 1035675"/>
                <a:gd name="connsiteX4" fmla="*/ 972868 w 972868"/>
                <a:gd name="connsiteY4" fmla="*/ 768505 h 1035675"/>
                <a:gd name="connsiteX5" fmla="*/ 512989 w 972868"/>
                <a:gd name="connsiteY5" fmla="*/ 1030400 h 1035675"/>
                <a:gd name="connsiteX6" fmla="*/ 0 w 972868"/>
                <a:gd name="connsiteY6" fmla="*/ 517411 h 1035675"/>
                <a:gd name="connsiteX0" fmla="*/ 0 w 972868"/>
                <a:gd name="connsiteY0" fmla="*/ 517411 h 1035675"/>
                <a:gd name="connsiteX1" fmla="*/ 512989 w 972868"/>
                <a:gd name="connsiteY1" fmla="*/ 4422 h 1035675"/>
                <a:gd name="connsiteX2" fmla="*/ 938143 w 972868"/>
                <a:gd name="connsiteY2" fmla="*/ 282369 h 1035675"/>
                <a:gd name="connsiteX3" fmla="*/ 547639 w 972868"/>
                <a:gd name="connsiteY3" fmla="*/ 404874 h 1035675"/>
                <a:gd name="connsiteX4" fmla="*/ 972868 w 972868"/>
                <a:gd name="connsiteY4" fmla="*/ 768505 h 1035675"/>
                <a:gd name="connsiteX5" fmla="*/ 512989 w 972868"/>
                <a:gd name="connsiteY5" fmla="*/ 1030400 h 1035675"/>
                <a:gd name="connsiteX6" fmla="*/ 0 w 972868"/>
                <a:gd name="connsiteY6" fmla="*/ 517411 h 1035675"/>
                <a:gd name="connsiteX0" fmla="*/ 0 w 972868"/>
                <a:gd name="connsiteY0" fmla="*/ 514490 h 1032754"/>
                <a:gd name="connsiteX1" fmla="*/ 512989 w 972868"/>
                <a:gd name="connsiteY1" fmla="*/ 1501 h 1032754"/>
                <a:gd name="connsiteX2" fmla="*/ 963810 w 972868"/>
                <a:gd name="connsiteY2" fmla="*/ 362867 h 1032754"/>
                <a:gd name="connsiteX3" fmla="*/ 547639 w 972868"/>
                <a:gd name="connsiteY3" fmla="*/ 401953 h 1032754"/>
                <a:gd name="connsiteX4" fmla="*/ 972868 w 972868"/>
                <a:gd name="connsiteY4" fmla="*/ 765584 h 1032754"/>
                <a:gd name="connsiteX5" fmla="*/ 512989 w 972868"/>
                <a:gd name="connsiteY5" fmla="*/ 1027479 h 1032754"/>
                <a:gd name="connsiteX6" fmla="*/ 0 w 972868"/>
                <a:gd name="connsiteY6" fmla="*/ 514490 h 1032754"/>
                <a:gd name="connsiteX0" fmla="*/ 0 w 972868"/>
                <a:gd name="connsiteY0" fmla="*/ 514951 h 1033215"/>
                <a:gd name="connsiteX1" fmla="*/ 512989 w 972868"/>
                <a:gd name="connsiteY1" fmla="*/ 1962 h 1033215"/>
                <a:gd name="connsiteX2" fmla="*/ 963810 w 972868"/>
                <a:gd name="connsiteY2" fmla="*/ 363328 h 1033215"/>
                <a:gd name="connsiteX3" fmla="*/ 547639 w 972868"/>
                <a:gd name="connsiteY3" fmla="*/ 402414 h 1033215"/>
                <a:gd name="connsiteX4" fmla="*/ 972868 w 972868"/>
                <a:gd name="connsiteY4" fmla="*/ 766045 h 1033215"/>
                <a:gd name="connsiteX5" fmla="*/ 512989 w 972868"/>
                <a:gd name="connsiteY5" fmla="*/ 1027940 h 1033215"/>
                <a:gd name="connsiteX6" fmla="*/ 0 w 972868"/>
                <a:gd name="connsiteY6" fmla="*/ 514951 h 1033215"/>
                <a:gd name="connsiteX0" fmla="*/ 0 w 972868"/>
                <a:gd name="connsiteY0" fmla="*/ 514951 h 1033215"/>
                <a:gd name="connsiteX1" fmla="*/ 512989 w 972868"/>
                <a:gd name="connsiteY1" fmla="*/ 1962 h 1033215"/>
                <a:gd name="connsiteX2" fmla="*/ 963810 w 972868"/>
                <a:gd name="connsiteY2" fmla="*/ 363328 h 1033215"/>
                <a:gd name="connsiteX3" fmla="*/ 547639 w 972868"/>
                <a:gd name="connsiteY3" fmla="*/ 402414 h 1033215"/>
                <a:gd name="connsiteX4" fmla="*/ 972868 w 972868"/>
                <a:gd name="connsiteY4" fmla="*/ 766045 h 1033215"/>
                <a:gd name="connsiteX5" fmla="*/ 512989 w 972868"/>
                <a:gd name="connsiteY5" fmla="*/ 1027940 h 1033215"/>
                <a:gd name="connsiteX6" fmla="*/ 0 w 972868"/>
                <a:gd name="connsiteY6" fmla="*/ 514951 h 1033215"/>
                <a:gd name="connsiteX0" fmla="*/ 0 w 973156"/>
                <a:gd name="connsiteY0" fmla="*/ 514951 h 1033215"/>
                <a:gd name="connsiteX1" fmla="*/ 512989 w 973156"/>
                <a:gd name="connsiteY1" fmla="*/ 1962 h 1033215"/>
                <a:gd name="connsiteX2" fmla="*/ 963810 w 973156"/>
                <a:gd name="connsiteY2" fmla="*/ 363328 h 1033215"/>
                <a:gd name="connsiteX3" fmla="*/ 547639 w 973156"/>
                <a:gd name="connsiteY3" fmla="*/ 402414 h 1033215"/>
                <a:gd name="connsiteX4" fmla="*/ 581603 w 973156"/>
                <a:gd name="connsiteY4" fmla="*/ 675763 h 1033215"/>
                <a:gd name="connsiteX5" fmla="*/ 972868 w 973156"/>
                <a:gd name="connsiteY5" fmla="*/ 766045 h 1033215"/>
                <a:gd name="connsiteX6" fmla="*/ 512989 w 973156"/>
                <a:gd name="connsiteY6" fmla="*/ 1027940 h 1033215"/>
                <a:gd name="connsiteX7" fmla="*/ 0 w 973156"/>
                <a:gd name="connsiteY7" fmla="*/ 514951 h 1033215"/>
                <a:gd name="connsiteX0" fmla="*/ 0 w 973134"/>
                <a:gd name="connsiteY0" fmla="*/ 514951 h 1033215"/>
                <a:gd name="connsiteX1" fmla="*/ 512989 w 973134"/>
                <a:gd name="connsiteY1" fmla="*/ 1962 h 1033215"/>
                <a:gd name="connsiteX2" fmla="*/ 963810 w 973134"/>
                <a:gd name="connsiteY2" fmla="*/ 363328 h 1033215"/>
                <a:gd name="connsiteX3" fmla="*/ 547639 w 973134"/>
                <a:gd name="connsiteY3" fmla="*/ 402414 h 1033215"/>
                <a:gd name="connsiteX4" fmla="*/ 552727 w 973134"/>
                <a:gd name="connsiteY4" fmla="*/ 669346 h 1033215"/>
                <a:gd name="connsiteX5" fmla="*/ 972868 w 973134"/>
                <a:gd name="connsiteY5" fmla="*/ 766045 h 1033215"/>
                <a:gd name="connsiteX6" fmla="*/ 512989 w 973134"/>
                <a:gd name="connsiteY6" fmla="*/ 1027940 h 1033215"/>
                <a:gd name="connsiteX7" fmla="*/ 0 w 973134"/>
                <a:gd name="connsiteY7" fmla="*/ 514951 h 1033215"/>
                <a:gd name="connsiteX0" fmla="*/ 0 w 973134"/>
                <a:gd name="connsiteY0" fmla="*/ 514951 h 1033215"/>
                <a:gd name="connsiteX1" fmla="*/ 512989 w 973134"/>
                <a:gd name="connsiteY1" fmla="*/ 1962 h 1033215"/>
                <a:gd name="connsiteX2" fmla="*/ 963810 w 973134"/>
                <a:gd name="connsiteY2" fmla="*/ 363328 h 1033215"/>
                <a:gd name="connsiteX3" fmla="*/ 547639 w 973134"/>
                <a:gd name="connsiteY3" fmla="*/ 402414 h 1033215"/>
                <a:gd name="connsiteX4" fmla="*/ 552727 w 973134"/>
                <a:gd name="connsiteY4" fmla="*/ 669346 h 1033215"/>
                <a:gd name="connsiteX5" fmla="*/ 972868 w 973134"/>
                <a:gd name="connsiteY5" fmla="*/ 766045 h 1033215"/>
                <a:gd name="connsiteX6" fmla="*/ 512989 w 973134"/>
                <a:gd name="connsiteY6" fmla="*/ 1027940 h 1033215"/>
                <a:gd name="connsiteX7" fmla="*/ 0 w 973134"/>
                <a:gd name="connsiteY7" fmla="*/ 514951 h 1033215"/>
                <a:gd name="connsiteX0" fmla="*/ 0 w 973134"/>
                <a:gd name="connsiteY0" fmla="*/ 514951 h 1033215"/>
                <a:gd name="connsiteX1" fmla="*/ 512989 w 973134"/>
                <a:gd name="connsiteY1" fmla="*/ 1962 h 1033215"/>
                <a:gd name="connsiteX2" fmla="*/ 963810 w 973134"/>
                <a:gd name="connsiteY2" fmla="*/ 363328 h 1033215"/>
                <a:gd name="connsiteX3" fmla="*/ 547639 w 973134"/>
                <a:gd name="connsiteY3" fmla="*/ 402414 h 1033215"/>
                <a:gd name="connsiteX4" fmla="*/ 552727 w 973134"/>
                <a:gd name="connsiteY4" fmla="*/ 669346 h 1033215"/>
                <a:gd name="connsiteX5" fmla="*/ 972868 w 973134"/>
                <a:gd name="connsiteY5" fmla="*/ 766045 h 1033215"/>
                <a:gd name="connsiteX6" fmla="*/ 512989 w 973134"/>
                <a:gd name="connsiteY6" fmla="*/ 1027940 h 1033215"/>
                <a:gd name="connsiteX7" fmla="*/ 0 w 973134"/>
                <a:gd name="connsiteY7" fmla="*/ 514951 h 1033215"/>
                <a:gd name="connsiteX0" fmla="*/ 0 w 989164"/>
                <a:gd name="connsiteY0" fmla="*/ 514951 h 1031221"/>
                <a:gd name="connsiteX1" fmla="*/ 512989 w 989164"/>
                <a:gd name="connsiteY1" fmla="*/ 1962 h 1031221"/>
                <a:gd name="connsiteX2" fmla="*/ 963810 w 989164"/>
                <a:gd name="connsiteY2" fmla="*/ 363328 h 1031221"/>
                <a:gd name="connsiteX3" fmla="*/ 547639 w 989164"/>
                <a:gd name="connsiteY3" fmla="*/ 402414 h 1031221"/>
                <a:gd name="connsiteX4" fmla="*/ 552727 w 989164"/>
                <a:gd name="connsiteY4" fmla="*/ 669346 h 1031221"/>
                <a:gd name="connsiteX5" fmla="*/ 988910 w 989164"/>
                <a:gd name="connsiteY5" fmla="*/ 724335 h 1031221"/>
                <a:gd name="connsiteX6" fmla="*/ 512989 w 989164"/>
                <a:gd name="connsiteY6" fmla="*/ 1027940 h 1031221"/>
                <a:gd name="connsiteX7" fmla="*/ 0 w 989164"/>
                <a:gd name="connsiteY7" fmla="*/ 514951 h 1031221"/>
                <a:gd name="connsiteX0" fmla="*/ 0 w 989514"/>
                <a:gd name="connsiteY0" fmla="*/ 514951 h 1031221"/>
                <a:gd name="connsiteX1" fmla="*/ 512989 w 989514"/>
                <a:gd name="connsiteY1" fmla="*/ 1962 h 1031221"/>
                <a:gd name="connsiteX2" fmla="*/ 963810 w 989514"/>
                <a:gd name="connsiteY2" fmla="*/ 363328 h 1031221"/>
                <a:gd name="connsiteX3" fmla="*/ 547639 w 989514"/>
                <a:gd name="connsiteY3" fmla="*/ 402414 h 1031221"/>
                <a:gd name="connsiteX4" fmla="*/ 552727 w 989514"/>
                <a:gd name="connsiteY4" fmla="*/ 669346 h 1031221"/>
                <a:gd name="connsiteX5" fmla="*/ 988910 w 989514"/>
                <a:gd name="connsiteY5" fmla="*/ 724335 h 1031221"/>
                <a:gd name="connsiteX6" fmla="*/ 512989 w 989514"/>
                <a:gd name="connsiteY6" fmla="*/ 1027940 h 1031221"/>
                <a:gd name="connsiteX7" fmla="*/ 0 w 989514"/>
                <a:gd name="connsiteY7" fmla="*/ 514951 h 1031221"/>
                <a:gd name="connsiteX0" fmla="*/ 0 w 983108"/>
                <a:gd name="connsiteY0" fmla="*/ 514951 h 1030414"/>
                <a:gd name="connsiteX1" fmla="*/ 512989 w 983108"/>
                <a:gd name="connsiteY1" fmla="*/ 1962 h 1030414"/>
                <a:gd name="connsiteX2" fmla="*/ 963810 w 983108"/>
                <a:gd name="connsiteY2" fmla="*/ 363328 h 1030414"/>
                <a:gd name="connsiteX3" fmla="*/ 547639 w 983108"/>
                <a:gd name="connsiteY3" fmla="*/ 402414 h 1030414"/>
                <a:gd name="connsiteX4" fmla="*/ 552727 w 983108"/>
                <a:gd name="connsiteY4" fmla="*/ 669346 h 1030414"/>
                <a:gd name="connsiteX5" fmla="*/ 982494 w 983108"/>
                <a:gd name="connsiteY5" fmla="*/ 701876 h 1030414"/>
                <a:gd name="connsiteX6" fmla="*/ 512989 w 983108"/>
                <a:gd name="connsiteY6" fmla="*/ 1027940 h 1030414"/>
                <a:gd name="connsiteX7" fmla="*/ 0 w 983108"/>
                <a:gd name="connsiteY7" fmla="*/ 514951 h 1030414"/>
                <a:gd name="connsiteX0" fmla="*/ 0 w 983108"/>
                <a:gd name="connsiteY0" fmla="*/ 514951 h 1031977"/>
                <a:gd name="connsiteX1" fmla="*/ 512989 w 983108"/>
                <a:gd name="connsiteY1" fmla="*/ 1962 h 1031977"/>
                <a:gd name="connsiteX2" fmla="*/ 963810 w 983108"/>
                <a:gd name="connsiteY2" fmla="*/ 363328 h 1031977"/>
                <a:gd name="connsiteX3" fmla="*/ 547639 w 983108"/>
                <a:gd name="connsiteY3" fmla="*/ 402414 h 1031977"/>
                <a:gd name="connsiteX4" fmla="*/ 552727 w 983108"/>
                <a:gd name="connsiteY4" fmla="*/ 669346 h 1031977"/>
                <a:gd name="connsiteX5" fmla="*/ 982494 w 983108"/>
                <a:gd name="connsiteY5" fmla="*/ 701876 h 1031977"/>
                <a:gd name="connsiteX6" fmla="*/ 512989 w 983108"/>
                <a:gd name="connsiteY6" fmla="*/ 1027940 h 1031977"/>
                <a:gd name="connsiteX7" fmla="*/ 0 w 983108"/>
                <a:gd name="connsiteY7" fmla="*/ 514951 h 1031977"/>
                <a:gd name="connsiteX0" fmla="*/ 0 w 983711"/>
                <a:gd name="connsiteY0" fmla="*/ 514576 h 1031602"/>
                <a:gd name="connsiteX1" fmla="*/ 512989 w 983711"/>
                <a:gd name="connsiteY1" fmla="*/ 1587 h 1031602"/>
                <a:gd name="connsiteX2" fmla="*/ 976644 w 983711"/>
                <a:gd name="connsiteY2" fmla="*/ 375787 h 1031602"/>
                <a:gd name="connsiteX3" fmla="*/ 547639 w 983711"/>
                <a:gd name="connsiteY3" fmla="*/ 402039 h 1031602"/>
                <a:gd name="connsiteX4" fmla="*/ 552727 w 983711"/>
                <a:gd name="connsiteY4" fmla="*/ 668971 h 1031602"/>
                <a:gd name="connsiteX5" fmla="*/ 982494 w 983711"/>
                <a:gd name="connsiteY5" fmla="*/ 701501 h 1031602"/>
                <a:gd name="connsiteX6" fmla="*/ 512989 w 983711"/>
                <a:gd name="connsiteY6" fmla="*/ 1027565 h 1031602"/>
                <a:gd name="connsiteX7" fmla="*/ 0 w 983711"/>
                <a:gd name="connsiteY7" fmla="*/ 514576 h 1031602"/>
                <a:gd name="connsiteX0" fmla="*/ 0 w 983711"/>
                <a:gd name="connsiteY0" fmla="*/ 514576 h 1031602"/>
                <a:gd name="connsiteX1" fmla="*/ 512989 w 983711"/>
                <a:gd name="connsiteY1" fmla="*/ 1587 h 1031602"/>
                <a:gd name="connsiteX2" fmla="*/ 976644 w 983711"/>
                <a:gd name="connsiteY2" fmla="*/ 375787 h 1031602"/>
                <a:gd name="connsiteX3" fmla="*/ 547639 w 983711"/>
                <a:gd name="connsiteY3" fmla="*/ 402039 h 1031602"/>
                <a:gd name="connsiteX4" fmla="*/ 552727 w 983711"/>
                <a:gd name="connsiteY4" fmla="*/ 668971 h 1031602"/>
                <a:gd name="connsiteX5" fmla="*/ 982494 w 983711"/>
                <a:gd name="connsiteY5" fmla="*/ 701501 h 1031602"/>
                <a:gd name="connsiteX6" fmla="*/ 512989 w 983711"/>
                <a:gd name="connsiteY6" fmla="*/ 1027565 h 1031602"/>
                <a:gd name="connsiteX7" fmla="*/ 0 w 983711"/>
                <a:gd name="connsiteY7" fmla="*/ 514576 h 103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3711" h="1031602">
                  <a:moveTo>
                    <a:pt x="0" y="514576"/>
                  </a:moveTo>
                  <a:cubicBezTo>
                    <a:pt x="0" y="231260"/>
                    <a:pt x="350215" y="24719"/>
                    <a:pt x="512989" y="1587"/>
                  </a:cubicBezTo>
                  <a:cubicBezTo>
                    <a:pt x="675763" y="-21545"/>
                    <a:pt x="1038733" y="213287"/>
                    <a:pt x="976644" y="375787"/>
                  </a:cubicBezTo>
                  <a:cubicBezTo>
                    <a:pt x="975515" y="390700"/>
                    <a:pt x="561143" y="400110"/>
                    <a:pt x="547639" y="402039"/>
                  </a:cubicBezTo>
                  <a:cubicBezTo>
                    <a:pt x="557731" y="405984"/>
                    <a:pt x="552441" y="669326"/>
                    <a:pt x="552727" y="668971"/>
                  </a:cubicBezTo>
                  <a:cubicBezTo>
                    <a:pt x="559429" y="671824"/>
                    <a:pt x="1000346" y="690931"/>
                    <a:pt x="982494" y="701501"/>
                  </a:cubicBezTo>
                  <a:cubicBezTo>
                    <a:pt x="896996" y="905711"/>
                    <a:pt x="676738" y="1058719"/>
                    <a:pt x="512989" y="1027565"/>
                  </a:cubicBezTo>
                  <a:cubicBezTo>
                    <a:pt x="349240" y="996411"/>
                    <a:pt x="0" y="797892"/>
                    <a:pt x="0" y="514576"/>
                  </a:cubicBezTo>
                  <a:close/>
                </a:path>
              </a:pathLst>
            </a:cu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865378" y="2725943"/>
            <a:ext cx="1277282" cy="642357"/>
            <a:chOff x="8077200" y="2209800"/>
            <a:chExt cx="1277282" cy="642357"/>
          </a:xfrm>
        </p:grpSpPr>
        <p:sp>
          <p:nvSpPr>
            <p:cNvPr id="55" name="Cross 54"/>
            <p:cNvSpPr/>
            <p:nvPr/>
          </p:nvSpPr>
          <p:spPr>
            <a:xfrm>
              <a:off x="8077200" y="2209800"/>
              <a:ext cx="638641" cy="638641"/>
            </a:xfrm>
            <a:prstGeom prst="plus">
              <a:avLst>
                <a:gd name="adj" fmla="val 34062"/>
              </a:avLst>
            </a:prstGeom>
            <a:solidFill>
              <a:srgbClr val="C2D1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Cross 55"/>
            <p:cNvSpPr/>
            <p:nvPr/>
          </p:nvSpPr>
          <p:spPr>
            <a:xfrm>
              <a:off x="8715841" y="2213516"/>
              <a:ext cx="638641" cy="638641"/>
            </a:xfrm>
            <a:prstGeom prst="plus">
              <a:avLst>
                <a:gd name="adj" fmla="val 340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5267863" y="4656895"/>
            <a:ext cx="599537" cy="0"/>
          </a:xfrm>
          <a:prstGeom prst="straightConnector1">
            <a:avLst/>
          </a:prstGeom>
          <a:ln w="76200">
            <a:solidFill>
              <a:srgbClr val="C2D1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lus 25"/>
          <p:cNvSpPr/>
          <p:nvPr/>
        </p:nvSpPr>
        <p:spPr>
          <a:xfrm>
            <a:off x="9412811" y="4495800"/>
            <a:ext cx="340789" cy="328287"/>
          </a:xfrm>
          <a:prstGeom prst="mathPlus">
            <a:avLst/>
          </a:prstGeom>
          <a:solidFill>
            <a:srgbClr val="C2D12F"/>
          </a:solidFill>
          <a:ln>
            <a:solidFill>
              <a:srgbClr val="C2D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lus 57"/>
          <p:cNvSpPr/>
          <p:nvPr/>
        </p:nvSpPr>
        <p:spPr>
          <a:xfrm>
            <a:off x="7467600" y="4548513"/>
            <a:ext cx="340789" cy="328287"/>
          </a:xfrm>
          <a:prstGeom prst="mathPlus">
            <a:avLst/>
          </a:prstGeom>
          <a:solidFill>
            <a:srgbClr val="C2D12F"/>
          </a:solidFill>
          <a:ln>
            <a:solidFill>
              <a:srgbClr val="C2D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42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 txBox="1">
            <a:spLocks/>
          </p:cNvSpPr>
          <p:nvPr/>
        </p:nvSpPr>
        <p:spPr>
          <a:xfrm>
            <a:off x="1066800" y="274320"/>
            <a:ext cx="8596668" cy="102108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700" dirty="0">
                <a:solidFill>
                  <a:srgbClr val="C2D12F"/>
                </a:solidFill>
              </a:rPr>
              <a:t>GEF Independent Evaluation Office</a:t>
            </a:r>
          </a:p>
          <a:p>
            <a:endParaRPr lang="en-US" dirty="0">
              <a:solidFill>
                <a:srgbClr val="417CD8"/>
              </a:solidFill>
            </a:endParaRPr>
          </a:p>
          <a:p>
            <a:endParaRPr lang="en-US" dirty="0">
              <a:solidFill>
                <a:srgbClr val="417CD8"/>
              </a:solidFill>
            </a:endParaRPr>
          </a:p>
          <a:p>
            <a:endParaRPr lang="en-US" dirty="0">
              <a:solidFill>
                <a:srgbClr val="417CD8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838200"/>
          <a:ext cx="9753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0164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5"/>
          <a:stretch/>
        </p:blipFill>
        <p:spPr>
          <a:xfrm>
            <a:off x="-7047" y="0"/>
            <a:ext cx="122016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83848"/>
            <a:ext cx="7391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CHALLENGES</a:t>
            </a:r>
            <a:endParaRPr lang="en-CA" sz="3200" b="1" dirty="0">
              <a:solidFill>
                <a:srgbClr val="FFC000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Private sector programs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54400" y="4864547"/>
            <a:ext cx="270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Need to find comparative advantage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99200" y="4864546"/>
            <a:ext cx="27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Raise awareness of the GEF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000" y="4864545"/>
            <a:ext cx="270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Improve processes and mechanisms</a:t>
            </a:r>
          </a:p>
        </p:txBody>
      </p:sp>
      <p:sp>
        <p:nvSpPr>
          <p:cNvPr id="72" name="Trapezoid 71"/>
          <p:cNvSpPr/>
          <p:nvPr/>
        </p:nvSpPr>
        <p:spPr>
          <a:xfrm rot="14435377">
            <a:off x="7194551" y="2926102"/>
            <a:ext cx="914400" cy="1414722"/>
          </a:xfrm>
          <a:prstGeom prst="trapezoid">
            <a:avLst>
              <a:gd name="adj" fmla="val 3903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5" name="Group 84"/>
          <p:cNvGrpSpPr/>
          <p:nvPr/>
        </p:nvGrpSpPr>
        <p:grpSpPr>
          <a:xfrm>
            <a:off x="6837210" y="2725657"/>
            <a:ext cx="2110623" cy="1400846"/>
            <a:chOff x="6837210" y="2725657"/>
            <a:chExt cx="2110623" cy="1400846"/>
          </a:xfrm>
        </p:grpSpPr>
        <p:sp>
          <p:nvSpPr>
            <p:cNvPr id="74" name="Arc 73"/>
            <p:cNvSpPr/>
            <p:nvPr/>
          </p:nvSpPr>
          <p:spPr>
            <a:xfrm rot="626407">
              <a:off x="8043496" y="3020841"/>
              <a:ext cx="513980" cy="612802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5" name="Arc 74"/>
            <p:cNvSpPr/>
            <p:nvPr/>
          </p:nvSpPr>
          <p:spPr>
            <a:xfrm rot="626407">
              <a:off x="8000034" y="2872987"/>
              <a:ext cx="762000" cy="908508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6" name="Freeform 75"/>
            <p:cNvSpPr/>
            <p:nvPr/>
          </p:nvSpPr>
          <p:spPr>
            <a:xfrm rot="447018">
              <a:off x="7493754" y="3740191"/>
              <a:ext cx="535709" cy="350981"/>
            </a:xfrm>
            <a:custGeom>
              <a:avLst/>
              <a:gdLst>
                <a:gd name="connsiteX0" fmla="*/ 0 w 535709"/>
                <a:gd name="connsiteY0" fmla="*/ 193963 h 350981"/>
                <a:gd name="connsiteX1" fmla="*/ 221673 w 535709"/>
                <a:gd name="connsiteY1" fmla="*/ 350981 h 350981"/>
                <a:gd name="connsiteX2" fmla="*/ 498764 w 535709"/>
                <a:gd name="connsiteY2" fmla="*/ 249381 h 350981"/>
                <a:gd name="connsiteX3" fmla="*/ 535709 w 535709"/>
                <a:gd name="connsiteY3" fmla="*/ 0 h 350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5709" h="350981">
                  <a:moveTo>
                    <a:pt x="0" y="193963"/>
                  </a:moveTo>
                  <a:lnTo>
                    <a:pt x="221673" y="350981"/>
                  </a:lnTo>
                  <a:lnTo>
                    <a:pt x="498764" y="249381"/>
                  </a:lnTo>
                  <a:lnTo>
                    <a:pt x="535709" y="0"/>
                  </a:ln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7" name="Rectangle 76"/>
            <p:cNvSpPr/>
            <p:nvPr/>
          </p:nvSpPr>
          <p:spPr>
            <a:xfrm rot="19913126">
              <a:off x="6837210" y="3923802"/>
              <a:ext cx="236817" cy="20270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8" name="Arc 77"/>
            <p:cNvSpPr/>
            <p:nvPr/>
          </p:nvSpPr>
          <p:spPr>
            <a:xfrm rot="626407">
              <a:off x="7938633" y="2725657"/>
              <a:ext cx="1009200" cy="1203237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9601200" y="2514600"/>
            <a:ext cx="2119866" cy="1803241"/>
            <a:chOff x="9601200" y="2514600"/>
            <a:chExt cx="2119866" cy="1803241"/>
          </a:xfrm>
        </p:grpSpPr>
        <p:sp>
          <p:nvSpPr>
            <p:cNvPr id="79" name="12-Point Star 78"/>
            <p:cNvSpPr/>
            <p:nvPr/>
          </p:nvSpPr>
          <p:spPr>
            <a:xfrm>
              <a:off x="9601200" y="2514600"/>
              <a:ext cx="990600" cy="990600"/>
            </a:xfrm>
            <a:prstGeom prst="star1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0" name="12-Point Star 79"/>
            <p:cNvSpPr/>
            <p:nvPr/>
          </p:nvSpPr>
          <p:spPr>
            <a:xfrm>
              <a:off x="9933468" y="3327241"/>
              <a:ext cx="990600" cy="990600"/>
            </a:xfrm>
            <a:prstGeom prst="star1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12-Point Star 80"/>
            <p:cNvSpPr/>
            <p:nvPr/>
          </p:nvSpPr>
          <p:spPr>
            <a:xfrm rot="21193829">
              <a:off x="10730466" y="2933700"/>
              <a:ext cx="990600" cy="990600"/>
            </a:xfrm>
            <a:prstGeom prst="star1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Teardrop 81"/>
            <p:cNvSpPr/>
            <p:nvPr/>
          </p:nvSpPr>
          <p:spPr>
            <a:xfrm rot="18802008">
              <a:off x="10590558" y="2539510"/>
              <a:ext cx="342900" cy="342900"/>
            </a:xfrm>
            <a:prstGeom prst="teardrop">
              <a:avLst>
                <a:gd name="adj" fmla="val 16303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Oval 1"/>
          <p:cNvSpPr/>
          <p:nvPr/>
        </p:nvSpPr>
        <p:spPr>
          <a:xfrm>
            <a:off x="4034167" y="2878769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/>
          <p:cNvSpPr/>
          <p:nvPr/>
        </p:nvSpPr>
        <p:spPr>
          <a:xfrm>
            <a:off x="4563383" y="2878769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/>
          <p:cNvSpPr/>
          <p:nvPr/>
        </p:nvSpPr>
        <p:spPr>
          <a:xfrm>
            <a:off x="5119376" y="2878769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/>
          <p:cNvSpPr/>
          <p:nvPr/>
        </p:nvSpPr>
        <p:spPr>
          <a:xfrm>
            <a:off x="4028951" y="3414458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/>
          <p:cNvSpPr/>
          <p:nvPr/>
        </p:nvSpPr>
        <p:spPr>
          <a:xfrm>
            <a:off x="4558167" y="3414458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Triangle 45"/>
          <p:cNvSpPr/>
          <p:nvPr/>
        </p:nvSpPr>
        <p:spPr>
          <a:xfrm>
            <a:off x="5114160" y="3414458"/>
            <a:ext cx="457200" cy="4572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Oval 46"/>
          <p:cNvSpPr/>
          <p:nvPr/>
        </p:nvSpPr>
        <p:spPr>
          <a:xfrm>
            <a:off x="4028951" y="3956427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/>
          <p:cNvSpPr/>
          <p:nvPr/>
        </p:nvSpPr>
        <p:spPr>
          <a:xfrm>
            <a:off x="4558167" y="3956427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Oval 60"/>
          <p:cNvSpPr/>
          <p:nvPr/>
        </p:nvSpPr>
        <p:spPr>
          <a:xfrm>
            <a:off x="5114160" y="3956427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>
          <a:xfrm>
            <a:off x="865823" y="4846046"/>
            <a:ext cx="2448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Skewed portfolio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36" name="Rectangle 35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80%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90600" y="3420078"/>
            <a:ext cx="2152906" cy="931611"/>
            <a:chOff x="990600" y="3420078"/>
            <a:chExt cx="2152906" cy="931611"/>
          </a:xfrm>
        </p:grpSpPr>
        <p:sp>
          <p:nvSpPr>
            <p:cNvPr id="38" name="Triangle 37"/>
            <p:cNvSpPr/>
            <p:nvPr/>
          </p:nvSpPr>
          <p:spPr>
            <a:xfrm>
              <a:off x="1785875" y="4118001"/>
              <a:ext cx="457200" cy="233688"/>
            </a:xfrm>
            <a:prstGeom prst="triangle">
              <a:avLst>
                <a:gd name="adj" fmla="val 47469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990600" y="3879962"/>
              <a:ext cx="1916259" cy="452073"/>
            </a:xfrm>
            <a:prstGeom prst="line">
              <a:avLst/>
            </a:prstGeom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 rot="827209">
              <a:off x="2338581" y="3420078"/>
              <a:ext cx="804925" cy="8049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 rot="827209">
              <a:off x="1006439" y="3560947"/>
              <a:ext cx="292419" cy="2924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057367814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5"/>
          <a:stretch/>
        </p:blipFill>
        <p:spPr>
          <a:xfrm>
            <a:off x="-7047" y="0"/>
            <a:ext cx="122016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061685"/>
            <a:ext cx="502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Nongrant instruments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3467" y="2242552"/>
            <a:ext cx="4141814" cy="931186"/>
          </a:xfrm>
          <a:prstGeom prst="rect">
            <a:avLst/>
          </a:prstGeom>
          <a:solidFill>
            <a:srgbClr val="C2D12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CA" sz="2400" b="1" dirty="0">
                <a:solidFill>
                  <a:schemeClr val="tx1"/>
                </a:solidFill>
                <a:latin typeface="Avenir Roman" charset="0"/>
                <a:ea typeface="Avenir Roman" charset="0"/>
                <a:cs typeface="Avenir Roman" charset="0"/>
              </a:rPr>
              <a:t>LOAN</a:t>
            </a:r>
            <a:endParaRPr lang="en-CA" dirty="0">
              <a:solidFill>
                <a:schemeClr val="tx1"/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r>
              <a:rPr lang="en-CA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Most popular</a:t>
            </a:r>
            <a:endParaRPr lang="en-CA" dirty="0"/>
          </a:p>
        </p:txBody>
      </p:sp>
      <p:sp>
        <p:nvSpPr>
          <p:cNvPr id="28" name="Rectangle 27"/>
          <p:cNvSpPr/>
          <p:nvPr/>
        </p:nvSpPr>
        <p:spPr>
          <a:xfrm>
            <a:off x="643467" y="3246903"/>
            <a:ext cx="4141814" cy="902847"/>
          </a:xfrm>
          <a:prstGeom prst="rect">
            <a:avLst/>
          </a:prstGeom>
          <a:solidFill>
            <a:srgbClr val="C2D12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CA" sz="2800" b="1" dirty="0">
                <a:solidFill>
                  <a:schemeClr val="tx1"/>
                </a:solidFill>
                <a:latin typeface="Avenir Roman" charset="0"/>
                <a:ea typeface="Avenir Roman" charset="0"/>
                <a:cs typeface="Avenir Roman" charset="0"/>
              </a:rPr>
              <a:t>EQUITY</a:t>
            </a:r>
            <a:endParaRPr lang="en-CA" b="1" dirty="0">
              <a:solidFill>
                <a:schemeClr val="tx1"/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r>
              <a:rPr lang="en-CA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More prevalent recently</a:t>
            </a:r>
            <a:endParaRPr lang="en-CA" dirty="0"/>
          </a:p>
        </p:txBody>
      </p:sp>
      <p:sp>
        <p:nvSpPr>
          <p:cNvPr id="29" name="Rectangle 28"/>
          <p:cNvSpPr/>
          <p:nvPr/>
        </p:nvSpPr>
        <p:spPr>
          <a:xfrm>
            <a:off x="643467" y="4222915"/>
            <a:ext cx="4141814" cy="892799"/>
          </a:xfrm>
          <a:prstGeom prst="rect">
            <a:avLst/>
          </a:prstGeom>
          <a:solidFill>
            <a:srgbClr val="C2D12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tlCol="0" anchor="ctr"/>
          <a:lstStyle/>
          <a:p>
            <a:r>
              <a:rPr lang="en-CA" sz="2800" b="1" dirty="0">
                <a:solidFill>
                  <a:schemeClr val="tx1"/>
                </a:solidFill>
                <a:latin typeface="Avenir Roman" charset="0"/>
                <a:ea typeface="Avenir Roman" charset="0"/>
                <a:cs typeface="Avenir Roman" charset="0"/>
              </a:rPr>
              <a:t>GUARANTEES</a:t>
            </a:r>
            <a:endParaRPr lang="en-CA" sz="2800" dirty="0">
              <a:solidFill>
                <a:schemeClr val="tx1"/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r>
              <a:rPr lang="en-CA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Mixed evidence on effectiveness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38800" y="3684739"/>
            <a:ext cx="3593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CA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</a:br>
            <a:endParaRPr lang="en-CA" dirty="0">
              <a:solidFill>
                <a:schemeClr val="bg1"/>
              </a:solidFill>
              <a:latin typeface="Avenir Roman" charset="0"/>
              <a:ea typeface="Avenir Roman" charset="0"/>
              <a:cs typeface="Avenir Roman" charset="0"/>
            </a:endParaRPr>
          </a:p>
          <a:p>
            <a:endParaRPr lang="en-CA" dirty="0">
              <a:solidFill>
                <a:schemeClr val="bg1"/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38800" y="2068912"/>
            <a:ext cx="57937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CA" sz="2400" b="1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ISSUES</a:t>
            </a:r>
            <a:endParaRPr lang="en-CA" sz="24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Diversification beyond climate change</a:t>
            </a:r>
          </a:p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Monitoring complexity in financial structures</a:t>
            </a:r>
          </a:p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Setting realistic targets for reflows</a:t>
            </a:r>
          </a:p>
          <a:p>
            <a:pPr>
              <a:spcAft>
                <a:spcPts val="1800"/>
              </a:spcAft>
            </a:pPr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Defining a niche for the GEF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715000" y="1117600"/>
            <a:ext cx="6573061" cy="493972"/>
            <a:chOff x="5715000" y="1117600"/>
            <a:chExt cx="6573061" cy="493972"/>
          </a:xfrm>
        </p:grpSpPr>
        <p:sp>
          <p:nvSpPr>
            <p:cNvPr id="35" name="Rectangle 34"/>
            <p:cNvSpPr/>
            <p:nvPr/>
          </p:nvSpPr>
          <p:spPr>
            <a:xfrm>
              <a:off x="5715000" y="1117600"/>
              <a:ext cx="6477000" cy="468963"/>
            </a:xfrm>
            <a:prstGeom prst="rect">
              <a:avLst/>
            </a:prstGeom>
            <a:gradFill>
              <a:gsLst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11060" y="1149907"/>
              <a:ext cx="64770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bg1"/>
                  </a:solidFill>
                  <a:latin typeface="Avenir Heavy" charset="0"/>
                  <a:ea typeface="Avenir Heavy" charset="0"/>
                  <a:cs typeface="Avenir Heavy" charset="0"/>
                </a:rPr>
                <a:t>78% </a:t>
              </a:r>
              <a:r>
                <a:rPr lang="en-CA" sz="2400" dirty="0">
                  <a:solidFill>
                    <a:schemeClr val="bg1"/>
                  </a:solidFill>
                  <a:latin typeface="Avenir Book" charset="0"/>
                  <a:ea typeface="Avenir Book" charset="0"/>
                  <a:cs typeface="Avenir Book" charset="0"/>
                </a:rPr>
                <a:t>satisfactory outcomes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6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57400"/>
            <a:ext cx="12192000" cy="1828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85800" y="22098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SECTION 3</a:t>
            </a:r>
          </a:p>
          <a:p>
            <a:r>
              <a:rPr lang="en-CA" sz="5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Policies and Institutional Issues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7620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New policies have positive impact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2144642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Consolidation of the project 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57400" y="2942509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Cancellation policy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90800" y="3768333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Harmonization pilot with the World Bank</a:t>
            </a:r>
          </a:p>
        </p:txBody>
      </p:sp>
      <p:sp>
        <p:nvSpPr>
          <p:cNvPr id="11" name="Cross 10"/>
          <p:cNvSpPr/>
          <p:nvPr/>
        </p:nvSpPr>
        <p:spPr>
          <a:xfrm>
            <a:off x="838200" y="2108775"/>
            <a:ext cx="533400" cy="533400"/>
          </a:xfrm>
          <a:prstGeom prst="plus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Cross 11"/>
          <p:cNvSpPr/>
          <p:nvPr/>
        </p:nvSpPr>
        <p:spPr>
          <a:xfrm>
            <a:off x="1371600" y="2870774"/>
            <a:ext cx="533400" cy="533400"/>
          </a:xfrm>
          <a:prstGeom prst="plus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Cross 12"/>
          <p:cNvSpPr/>
          <p:nvPr/>
        </p:nvSpPr>
        <p:spPr>
          <a:xfrm>
            <a:off x="1905000" y="3696598"/>
            <a:ext cx="533400" cy="533400"/>
          </a:xfrm>
          <a:prstGeom prst="plus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40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Oval 3"/>
          <p:cNvSpPr/>
          <p:nvPr/>
        </p:nvSpPr>
        <p:spPr>
          <a:xfrm>
            <a:off x="876300" y="2577765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C2D12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Oval 20"/>
          <p:cNvSpPr/>
          <p:nvPr/>
        </p:nvSpPr>
        <p:spPr>
          <a:xfrm>
            <a:off x="876300" y="3775794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C2D12F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>
            <a:off x="6134100" y="2577765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C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Results-based management system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261998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Streamlining the results framework</a:t>
            </a:r>
          </a:p>
        </p:txBody>
      </p:sp>
      <p:sp>
        <p:nvSpPr>
          <p:cNvPr id="15" name="Cross 14"/>
          <p:cNvSpPr/>
          <p:nvPr/>
        </p:nvSpPr>
        <p:spPr>
          <a:xfrm>
            <a:off x="1028700" y="2730165"/>
            <a:ext cx="533400" cy="533400"/>
          </a:xfrm>
          <a:prstGeom prst="plus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1905000" y="3782997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2D12F"/>
                </a:solidFill>
                <a:latin typeface="Avenir Heavy" charset="0"/>
                <a:ea typeface="Avenir Heavy" charset="0"/>
                <a:cs typeface="Avenir Heavy" charset="0"/>
              </a:rPr>
              <a:t>Improved corporate reporting</a:t>
            </a:r>
          </a:p>
        </p:txBody>
      </p:sp>
      <p:sp>
        <p:nvSpPr>
          <p:cNvPr id="17" name="Cross 16"/>
          <p:cNvSpPr/>
          <p:nvPr/>
        </p:nvSpPr>
        <p:spPr>
          <a:xfrm>
            <a:off x="1028700" y="3928194"/>
            <a:ext cx="533400" cy="533400"/>
          </a:xfrm>
          <a:prstGeom prst="plus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7162800" y="276603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Remains complex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2800" y="3779394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Focus on shorter-term 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6286500" y="2882565"/>
            <a:ext cx="533400" cy="228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" name="Group 4"/>
          <p:cNvGrpSpPr/>
          <p:nvPr/>
        </p:nvGrpSpPr>
        <p:grpSpPr>
          <a:xfrm>
            <a:off x="6134100" y="3775794"/>
            <a:ext cx="838200" cy="838200"/>
            <a:chOff x="6134100" y="3775794"/>
            <a:chExt cx="838200" cy="838200"/>
          </a:xfrm>
        </p:grpSpPr>
        <p:sp>
          <p:nvSpPr>
            <p:cNvPr id="23" name="Oval 22"/>
            <p:cNvSpPr/>
            <p:nvPr/>
          </p:nvSpPr>
          <p:spPr>
            <a:xfrm>
              <a:off x="6134100" y="3775794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291184" y="4080594"/>
              <a:ext cx="533400" cy="22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162800" y="5113023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C000"/>
                </a:solidFill>
                <a:latin typeface="Avenir Heavy" charset="0"/>
                <a:ea typeface="Avenir Heavy" charset="0"/>
                <a:cs typeface="Avenir Heavy" charset="0"/>
              </a:rPr>
              <a:t>PMIS database needs upgrading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151548" y="4995122"/>
            <a:ext cx="838200" cy="838200"/>
            <a:chOff x="6134100" y="3775794"/>
            <a:chExt cx="838200" cy="838200"/>
          </a:xfrm>
        </p:grpSpPr>
        <p:sp>
          <p:nvSpPr>
            <p:cNvPr id="27" name="Oval 26"/>
            <p:cNvSpPr/>
            <p:nvPr/>
          </p:nvSpPr>
          <p:spPr>
            <a:xfrm>
              <a:off x="6134100" y="3775794"/>
              <a:ext cx="838200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01600">
                <a:srgbClr val="FFC00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291184" y="4080594"/>
              <a:ext cx="533400" cy="2286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42629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46498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  <a:p>
            <a:pPr algn="ctr"/>
            <a:endParaRPr lang="en-CA" dirty="0"/>
          </a:p>
          <a:p>
            <a:pPr algn="ctr"/>
            <a:r>
              <a:rPr lang="en-CA" dirty="0"/>
              <a:t>BUT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762000"/>
            <a:ext cx="1089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Knowledge management is getting attention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1992" y="2362199"/>
            <a:ext cx="4438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Only 1 in 3 respondents happy with mechanisms in place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53238" y="4373806"/>
            <a:ext cx="3067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Positive contribution of STAP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8200" y="2417322"/>
            <a:ext cx="288586" cy="457200"/>
            <a:chOff x="9105900" y="381000"/>
            <a:chExt cx="609600" cy="965775"/>
          </a:xfrm>
        </p:grpSpPr>
        <p:sp>
          <p:nvSpPr>
            <p:cNvPr id="5" name="Oval 4"/>
            <p:cNvSpPr/>
            <p:nvPr/>
          </p:nvSpPr>
          <p:spPr>
            <a:xfrm>
              <a:off x="9220200" y="381000"/>
              <a:ext cx="381000" cy="381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220200" y="838200"/>
              <a:ext cx="381000" cy="50857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105900" y="838200"/>
              <a:ext cx="609600" cy="304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80896" y="2421228"/>
            <a:ext cx="288586" cy="457200"/>
            <a:chOff x="9105900" y="381000"/>
            <a:chExt cx="609600" cy="965775"/>
          </a:xfrm>
        </p:grpSpPr>
        <p:sp>
          <p:nvSpPr>
            <p:cNvPr id="18" name="Oval 17"/>
            <p:cNvSpPr/>
            <p:nvPr/>
          </p:nvSpPr>
          <p:spPr>
            <a:xfrm>
              <a:off x="9220200" y="381000"/>
              <a:ext cx="381000" cy="381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9220200" y="838200"/>
              <a:ext cx="381000" cy="50857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9105900" y="838200"/>
              <a:ext cx="609600" cy="3048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17334" y="2421228"/>
            <a:ext cx="288586" cy="457200"/>
            <a:chOff x="9105900" y="381000"/>
            <a:chExt cx="609600" cy="965775"/>
          </a:xfrm>
          <a:solidFill>
            <a:srgbClr val="C2D12F"/>
          </a:solidFill>
        </p:grpSpPr>
        <p:sp>
          <p:nvSpPr>
            <p:cNvPr id="22" name="Oval 21"/>
            <p:cNvSpPr/>
            <p:nvPr/>
          </p:nvSpPr>
          <p:spPr>
            <a:xfrm>
              <a:off x="9220200" y="381000"/>
              <a:ext cx="381000" cy="381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220200" y="838200"/>
              <a:ext cx="381000" cy="5085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9105900" y="838200"/>
              <a:ext cx="609600" cy="304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658470" y="4215024"/>
            <a:ext cx="1137097" cy="1137097"/>
            <a:chOff x="6477000" y="3260770"/>
            <a:chExt cx="1137097" cy="1137097"/>
          </a:xfrm>
        </p:grpSpPr>
        <p:sp>
          <p:nvSpPr>
            <p:cNvPr id="41" name="Oval 40"/>
            <p:cNvSpPr/>
            <p:nvPr/>
          </p:nvSpPr>
          <p:spPr>
            <a:xfrm>
              <a:off x="6477000" y="3260770"/>
              <a:ext cx="1137097" cy="113709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72811" b="-23048"/>
            <a:stretch/>
          </p:blipFill>
          <p:spPr>
            <a:xfrm>
              <a:off x="6559103" y="3617901"/>
              <a:ext cx="984737" cy="505073"/>
            </a:xfrm>
            <a:prstGeom prst="rect">
              <a:avLst/>
            </a:prstGeom>
          </p:spPr>
        </p:pic>
      </p:grpSp>
      <p:sp>
        <p:nvSpPr>
          <p:cNvPr id="43" name="TextBox 42"/>
          <p:cNvSpPr txBox="1"/>
          <p:nvPr/>
        </p:nvSpPr>
        <p:spPr>
          <a:xfrm>
            <a:off x="1944502" y="4194879"/>
            <a:ext cx="4456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Recognition of shortcomings and efforts under way</a:t>
            </a:r>
          </a:p>
        </p:txBody>
      </p:sp>
      <p:grpSp>
        <p:nvGrpSpPr>
          <p:cNvPr id="64" name="Group 63"/>
          <p:cNvGrpSpPr/>
          <p:nvPr/>
        </p:nvGrpSpPr>
        <p:grpSpPr>
          <a:xfrm rot="20971341">
            <a:off x="952113" y="4117831"/>
            <a:ext cx="681521" cy="1100676"/>
            <a:chOff x="998781" y="3995390"/>
            <a:chExt cx="545755" cy="8814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ectangle 30"/>
            <p:cNvSpPr/>
            <p:nvPr/>
          </p:nvSpPr>
          <p:spPr>
            <a:xfrm>
              <a:off x="998781" y="4058168"/>
              <a:ext cx="545755" cy="818632"/>
            </a:xfrm>
            <a:prstGeom prst="rect">
              <a:avLst/>
            </a:prstGeom>
            <a:solidFill>
              <a:srgbClr val="C2D12F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271658" y="4213002"/>
              <a:ext cx="179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271658" y="4281221"/>
              <a:ext cx="179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1088227" y="4210754"/>
              <a:ext cx="93986" cy="95850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1088227" y="4436558"/>
              <a:ext cx="93986" cy="95850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1088227" y="4662363"/>
              <a:ext cx="93986" cy="95850"/>
            </a:xfrm>
            <a:custGeom>
              <a:avLst/>
              <a:gdLst>
                <a:gd name="connsiteX0" fmla="*/ 0 w 1256306"/>
                <a:gd name="connsiteY0" fmla="*/ 715617 h 1281226"/>
                <a:gd name="connsiteX1" fmla="*/ 381663 w 1256306"/>
                <a:gd name="connsiteY1" fmla="*/ 1256306 h 1281226"/>
                <a:gd name="connsiteX2" fmla="*/ 1256306 w 1256306"/>
                <a:gd name="connsiteY2" fmla="*/ 0 h 128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6306" h="1281226">
                  <a:moveTo>
                    <a:pt x="0" y="715617"/>
                  </a:moveTo>
                  <a:cubicBezTo>
                    <a:pt x="86139" y="1045596"/>
                    <a:pt x="172279" y="1375576"/>
                    <a:pt x="381663" y="1256306"/>
                  </a:cubicBezTo>
                  <a:cubicBezTo>
                    <a:pt x="591047" y="1137037"/>
                    <a:pt x="1256306" y="0"/>
                    <a:pt x="1256306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1271658" y="4444529"/>
              <a:ext cx="179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271658" y="4512748"/>
              <a:ext cx="179813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1271658" y="4662363"/>
              <a:ext cx="179813" cy="68219"/>
              <a:chOff x="1279633" y="4662363"/>
              <a:chExt cx="179813" cy="68219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279633" y="4662363"/>
                <a:ext cx="17981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1279633" y="4730582"/>
                <a:ext cx="179813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oup 62"/>
            <p:cNvGrpSpPr/>
            <p:nvPr/>
          </p:nvGrpSpPr>
          <p:grpSpPr>
            <a:xfrm>
              <a:off x="1126786" y="3995390"/>
              <a:ext cx="288586" cy="119410"/>
              <a:chOff x="1126786" y="3995390"/>
              <a:chExt cx="288586" cy="119410"/>
            </a:xfrm>
          </p:grpSpPr>
          <p:sp>
            <p:nvSpPr>
              <p:cNvPr id="11" name="Trapezoid 10"/>
              <p:cNvSpPr/>
              <p:nvPr/>
            </p:nvSpPr>
            <p:spPr>
              <a:xfrm>
                <a:off x="1126786" y="4038600"/>
                <a:ext cx="288586" cy="76200"/>
              </a:xfrm>
              <a:prstGeom prst="trapezoid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1220279" y="3995390"/>
                <a:ext cx="105989" cy="1059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343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243" y="0"/>
            <a:ext cx="12192001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762000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Safeguard policies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3116" y="3370662"/>
            <a:ext cx="3306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Gaps in the GEF Minimum Standards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08598" y="4759291"/>
            <a:ext cx="3924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Need for enhanced monitoring and reporting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32297" y="3447975"/>
            <a:ext cx="551450" cy="552271"/>
            <a:chOff x="3200399" y="4400729"/>
            <a:chExt cx="838201" cy="839449"/>
          </a:xfrm>
        </p:grpSpPr>
        <p:sp>
          <p:nvSpPr>
            <p:cNvPr id="25" name="Rectangle 24"/>
            <p:cNvSpPr/>
            <p:nvPr/>
          </p:nvSpPr>
          <p:spPr>
            <a:xfrm>
              <a:off x="3200400" y="4400729"/>
              <a:ext cx="838200" cy="838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399" y="4400729"/>
              <a:ext cx="171271" cy="17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71670" y="4569730"/>
              <a:ext cx="171271" cy="17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33864" y="4743499"/>
              <a:ext cx="171271" cy="17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696058" y="4743499"/>
              <a:ext cx="171271" cy="17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533863" y="5068907"/>
              <a:ext cx="171271" cy="17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96057" y="4400729"/>
              <a:ext cx="171271" cy="171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98491" y="4693794"/>
            <a:ext cx="877329" cy="896494"/>
            <a:chOff x="3836193" y="4721956"/>
            <a:chExt cx="992560" cy="1014242"/>
          </a:xfrm>
        </p:grpSpPr>
        <p:sp>
          <p:nvSpPr>
            <p:cNvPr id="33" name="Circular Arrow 32"/>
            <p:cNvSpPr/>
            <p:nvPr/>
          </p:nvSpPr>
          <p:spPr>
            <a:xfrm rot="628467">
              <a:off x="3990553" y="4721956"/>
              <a:ext cx="838200" cy="838200"/>
            </a:xfrm>
            <a:prstGeom prst="circularArrow">
              <a:avLst>
                <a:gd name="adj1" fmla="val 6227"/>
                <a:gd name="adj2" fmla="val 958766"/>
                <a:gd name="adj3" fmla="val 20726215"/>
                <a:gd name="adj4" fmla="val 15322172"/>
                <a:gd name="adj5" fmla="val 1224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632167" y="5269562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Circular Arrow 34"/>
            <p:cNvSpPr/>
            <p:nvPr/>
          </p:nvSpPr>
          <p:spPr>
            <a:xfrm rot="8100000">
              <a:off x="3983598" y="4897998"/>
              <a:ext cx="838200" cy="838200"/>
            </a:xfrm>
            <a:prstGeom prst="circularArrow">
              <a:avLst>
                <a:gd name="adj1" fmla="val 6227"/>
                <a:gd name="adj2" fmla="val 958766"/>
                <a:gd name="adj3" fmla="val 20726215"/>
                <a:gd name="adj4" fmla="val 15285564"/>
                <a:gd name="adj5" fmla="val 1224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3962400" y="5400764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Oval 36"/>
            <p:cNvSpPr/>
            <p:nvPr/>
          </p:nvSpPr>
          <p:spPr>
            <a:xfrm>
              <a:off x="4191000" y="4764114"/>
              <a:ext cx="152400" cy="1524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Circular Arrow 37"/>
            <p:cNvSpPr/>
            <p:nvPr/>
          </p:nvSpPr>
          <p:spPr>
            <a:xfrm rot="15079687">
              <a:off x="3836193" y="4767308"/>
              <a:ext cx="838200" cy="838200"/>
            </a:xfrm>
            <a:prstGeom prst="circularArrow">
              <a:avLst>
                <a:gd name="adj1" fmla="val 6227"/>
                <a:gd name="adj2" fmla="val 958766"/>
                <a:gd name="adj3" fmla="val 20726215"/>
                <a:gd name="adj4" fmla="val 15322172"/>
                <a:gd name="adj5" fmla="val 1224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23116" y="1905000"/>
            <a:ext cx="5515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Catalyst among many GEF Agencies to strengthen existing safeguard policies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65174" y="1979150"/>
            <a:ext cx="771589" cy="611650"/>
            <a:chOff x="765175" y="2133600"/>
            <a:chExt cx="709904" cy="457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765175" y="2159000"/>
              <a:ext cx="295277" cy="425450"/>
            </a:xfrm>
            <a:prstGeom prst="line">
              <a:avLst/>
            </a:prstGeom>
            <a:ln w="63500" cap="sq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990600" y="2133600"/>
              <a:ext cx="156214" cy="450850"/>
            </a:xfrm>
            <a:prstGeom prst="line">
              <a:avLst/>
            </a:prstGeom>
            <a:ln w="63500" cap="sq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155204" y="2133600"/>
              <a:ext cx="63996" cy="457200"/>
            </a:xfrm>
            <a:prstGeom prst="line">
              <a:avLst/>
            </a:prstGeom>
            <a:ln w="63500" cap="sq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15142" y="2133600"/>
              <a:ext cx="0" cy="457200"/>
            </a:xfrm>
            <a:prstGeom prst="line">
              <a:avLst/>
            </a:prstGeom>
            <a:ln w="63500" cap="sq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75079" y="2133600"/>
              <a:ext cx="0" cy="457200"/>
            </a:xfrm>
            <a:prstGeom prst="line">
              <a:avLst/>
            </a:prstGeom>
            <a:ln w="63500" cap="sq">
              <a:solidFill>
                <a:srgbClr val="C2D1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32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24321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057400"/>
            <a:ext cx="12192000" cy="246072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85800" y="2209800"/>
            <a:ext cx="1059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SECTION 4</a:t>
            </a:r>
          </a:p>
          <a:p>
            <a:r>
              <a:rPr lang="en-CA" sz="5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Financing, Governance, and Health of the Partnership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243217" cy="685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87495" y="2971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Co-financing consistent with policy (6:1)</a:t>
            </a: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3188781"/>
              </p:ext>
            </p:extLst>
          </p:nvPr>
        </p:nvGraphicFramePr>
        <p:xfrm>
          <a:off x="4633187" y="1426388"/>
          <a:ext cx="1611956" cy="1434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038977" y="1715023"/>
            <a:ext cx="2286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62% </a:t>
            </a:r>
          </a:p>
          <a:p>
            <a:r>
              <a:rPr lang="en-CA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of completed projects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48600" y="2935574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STAR encourages country ownership but leads to fragmentation of resources</a:t>
            </a:r>
          </a:p>
        </p:txBody>
      </p:sp>
      <p:sp>
        <p:nvSpPr>
          <p:cNvPr id="24" name="Freeform 23"/>
          <p:cNvSpPr/>
          <p:nvPr/>
        </p:nvSpPr>
        <p:spPr>
          <a:xfrm>
            <a:off x="9214005" y="1575094"/>
            <a:ext cx="1357136" cy="1295523"/>
          </a:xfrm>
          <a:custGeom>
            <a:avLst/>
            <a:gdLst>
              <a:gd name="connsiteX0" fmla="*/ 765698 w 1500663"/>
              <a:gd name="connsiteY0" fmla="*/ 368231 h 1432534"/>
              <a:gd name="connsiteX1" fmla="*/ 1245383 w 1500663"/>
              <a:gd name="connsiteY1" fmla="*/ 972 h 1432534"/>
              <a:gd name="connsiteX2" fmla="*/ 1043016 w 1500663"/>
              <a:gd name="connsiteY2" fmla="*/ 503142 h 1432534"/>
              <a:gd name="connsiteX3" fmla="*/ 1500216 w 1500663"/>
              <a:gd name="connsiteY3" fmla="*/ 847916 h 1432534"/>
              <a:gd name="connsiteX4" fmla="*/ 945580 w 1500663"/>
              <a:gd name="connsiteY4" fmla="*/ 870401 h 1432534"/>
              <a:gd name="connsiteX5" fmla="*/ 788183 w 1500663"/>
              <a:gd name="connsiteY5" fmla="*/ 1432532 h 1432534"/>
              <a:gd name="connsiteX6" fmla="*/ 578321 w 1500663"/>
              <a:gd name="connsiteY6" fmla="*/ 877896 h 1432534"/>
              <a:gd name="connsiteX7" fmla="*/ 1199 w 1500663"/>
              <a:gd name="connsiteY7" fmla="*/ 1020303 h 1432534"/>
              <a:gd name="connsiteX8" fmla="*/ 420924 w 1500663"/>
              <a:gd name="connsiteY8" fmla="*/ 585588 h 1432534"/>
              <a:gd name="connsiteX9" fmla="*/ 203566 w 1500663"/>
              <a:gd name="connsiteY9" fmla="*/ 90913 h 1432534"/>
              <a:gd name="connsiteX10" fmla="*/ 765698 w 1500663"/>
              <a:gd name="connsiteY10" fmla="*/ 368231 h 143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00663" h="1432534">
                <a:moveTo>
                  <a:pt x="765698" y="368231"/>
                </a:moveTo>
                <a:cubicBezTo>
                  <a:pt x="939334" y="353241"/>
                  <a:pt x="1199163" y="-21513"/>
                  <a:pt x="1245383" y="972"/>
                </a:cubicBezTo>
                <a:cubicBezTo>
                  <a:pt x="1291603" y="23457"/>
                  <a:pt x="1000544" y="361985"/>
                  <a:pt x="1043016" y="503142"/>
                </a:cubicBezTo>
                <a:cubicBezTo>
                  <a:pt x="1085488" y="644299"/>
                  <a:pt x="1516455" y="786706"/>
                  <a:pt x="1500216" y="847916"/>
                </a:cubicBezTo>
                <a:cubicBezTo>
                  <a:pt x="1483977" y="909126"/>
                  <a:pt x="1064252" y="772965"/>
                  <a:pt x="945580" y="870401"/>
                </a:cubicBezTo>
                <a:cubicBezTo>
                  <a:pt x="826908" y="967837"/>
                  <a:pt x="849393" y="1431283"/>
                  <a:pt x="788183" y="1432532"/>
                </a:cubicBezTo>
                <a:cubicBezTo>
                  <a:pt x="726973" y="1433781"/>
                  <a:pt x="709485" y="946601"/>
                  <a:pt x="578321" y="877896"/>
                </a:cubicBezTo>
                <a:cubicBezTo>
                  <a:pt x="447157" y="809191"/>
                  <a:pt x="27432" y="1069021"/>
                  <a:pt x="1199" y="1020303"/>
                </a:cubicBezTo>
                <a:cubicBezTo>
                  <a:pt x="-25034" y="971585"/>
                  <a:pt x="387196" y="740486"/>
                  <a:pt x="420924" y="585588"/>
                </a:cubicBezTo>
                <a:cubicBezTo>
                  <a:pt x="454652" y="430690"/>
                  <a:pt x="144854" y="124641"/>
                  <a:pt x="203566" y="90913"/>
                </a:cubicBezTo>
                <a:cubicBezTo>
                  <a:pt x="262278" y="57185"/>
                  <a:pt x="592062" y="383221"/>
                  <a:pt x="765698" y="36823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Financing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24753" y="1748945"/>
            <a:ext cx="3236364" cy="2253447"/>
            <a:chOff x="7845871" y="1513124"/>
            <a:chExt cx="3236364" cy="2253447"/>
          </a:xfrm>
        </p:grpSpPr>
        <p:sp>
          <p:nvSpPr>
            <p:cNvPr id="20" name="TextBox 19"/>
            <p:cNvSpPr txBox="1"/>
            <p:nvPr/>
          </p:nvSpPr>
          <p:spPr>
            <a:xfrm>
              <a:off x="7845871" y="2935574"/>
              <a:ext cx="3236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b="1" dirty="0">
                  <a:latin typeface="Avenir Heavy" charset="0"/>
                  <a:ea typeface="Avenir Heavy" charset="0"/>
                  <a:cs typeface="Avenir Heavy" charset="0"/>
                </a:rPr>
                <a:t>Modest funding to meet global needs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8353582" y="2022263"/>
              <a:ext cx="673834" cy="673834"/>
            </a:xfrm>
            <a:prstGeom prst="ellipse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CA" sz="2000" b="1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$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8875513" y="1752600"/>
              <a:ext cx="943497" cy="943497"/>
            </a:xfrm>
            <a:prstGeom prst="ellipse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CA" sz="2000" b="1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$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9549347" y="1513124"/>
              <a:ext cx="1181480" cy="1181480"/>
            </a:xfrm>
            <a:prstGeom prst="ellipse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b" anchorCtr="0"/>
            <a:lstStyle/>
            <a:p>
              <a:pPr algn="ctr"/>
              <a:r>
                <a:rPr lang="en-CA" sz="2000" b="1">
                  <a:solidFill>
                    <a:schemeClr val="tx1"/>
                  </a:solidFill>
                  <a:latin typeface="Avenir Heavy" charset="0"/>
                  <a:ea typeface="Avenir Heavy" charset="0"/>
                  <a:cs typeface="Avenir Heavy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7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Financing: STAR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1" y="1690003"/>
            <a:ext cx="567723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STAR is a key component of GEF’s ability to support environmental activities in a wide range of countries</a:t>
            </a:r>
          </a:p>
          <a:p>
            <a:pPr algn="r">
              <a:spcAft>
                <a:spcPts val="1200"/>
              </a:spcAft>
            </a:pPr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STAR is a key component of GEF’s ability </a:t>
            </a:r>
            <a:b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to meet country objectives</a:t>
            </a:r>
          </a:p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STAR ensures an equitable resource allocation overall</a:t>
            </a:r>
          </a:p>
          <a:p>
            <a:pPr algn="r">
              <a:spcBef>
                <a:spcPts val="2400"/>
              </a:spcBef>
              <a:spcAft>
                <a:spcPts val="1200"/>
              </a:spcAft>
            </a:pPr>
            <a:r>
              <a:rPr lang="en-CA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STAR is being implemented efficiently</a:t>
            </a:r>
          </a:p>
          <a:p>
            <a:pPr algn="r">
              <a:spcBef>
                <a:spcPts val="3000"/>
              </a:spcBef>
              <a:spcAft>
                <a:spcPts val="1200"/>
              </a:spcAft>
            </a:pPr>
            <a:r>
              <a:rPr lang="en-CA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STAR enables the delivery of regional projects</a:t>
            </a:r>
          </a:p>
          <a:p>
            <a:pPr algn="r">
              <a:spcBef>
                <a:spcPts val="1800"/>
              </a:spcBef>
              <a:spcAft>
                <a:spcPts val="1200"/>
              </a:spcAft>
            </a:pPr>
            <a:r>
              <a:rPr lang="en-CA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STAR enables partnerships between the public and private sectors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9817535"/>
              </p:ext>
            </p:extLst>
          </p:nvPr>
        </p:nvGraphicFramePr>
        <p:xfrm>
          <a:off x="6400800" y="1447800"/>
          <a:ext cx="5448635" cy="476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429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4" b="8889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30804"/>
            <a:ext cx="12192001" cy="6858000"/>
          </a:xfrm>
          <a:prstGeom prst="rect">
            <a:avLst/>
          </a:prstGeom>
          <a:gradFill>
            <a:gsLst>
              <a:gs pos="0">
                <a:srgbClr val="000000">
                  <a:alpha val="80000"/>
                </a:srgb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533400" y="1979474"/>
            <a:ext cx="998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Enhancing global environmental benefits through excellence in evaluation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3048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8000">
        <p:fade/>
      </p:transition>
    </mc:Choice>
    <mc:Fallback xmlns="">
      <p:transition spd="med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3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2432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2971800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From 10 to </a:t>
            </a:r>
          </a:p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18 agencies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Partnership</a:t>
            </a:r>
          </a:p>
        </p:txBody>
      </p:sp>
      <p:sp>
        <p:nvSpPr>
          <p:cNvPr id="21" name="Oval 20"/>
          <p:cNvSpPr/>
          <p:nvPr/>
        </p:nvSpPr>
        <p:spPr>
          <a:xfrm rot="5400000">
            <a:off x="1794830" y="2120119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Oval 21"/>
          <p:cNvSpPr/>
          <p:nvPr/>
        </p:nvSpPr>
        <p:spPr>
          <a:xfrm rot="5400000">
            <a:off x="1794830" y="2459555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Oval 22"/>
          <p:cNvSpPr/>
          <p:nvPr/>
        </p:nvSpPr>
        <p:spPr>
          <a:xfrm rot="5400000">
            <a:off x="1474430" y="2120119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Oval 25"/>
          <p:cNvSpPr/>
          <p:nvPr/>
        </p:nvSpPr>
        <p:spPr>
          <a:xfrm rot="5400000">
            <a:off x="1474430" y="2459555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/>
          <p:cNvSpPr/>
          <p:nvPr/>
        </p:nvSpPr>
        <p:spPr>
          <a:xfrm rot="5400000">
            <a:off x="1154030" y="2120119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Oval 27"/>
          <p:cNvSpPr/>
          <p:nvPr/>
        </p:nvSpPr>
        <p:spPr>
          <a:xfrm rot="5400000">
            <a:off x="1154030" y="2459555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/>
          <p:nvPr/>
        </p:nvSpPr>
        <p:spPr>
          <a:xfrm rot="5400000">
            <a:off x="838200" y="2120119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/>
          <p:nvPr/>
        </p:nvSpPr>
        <p:spPr>
          <a:xfrm rot="5400000">
            <a:off x="838200" y="2459555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Oval 30"/>
          <p:cNvSpPr/>
          <p:nvPr/>
        </p:nvSpPr>
        <p:spPr>
          <a:xfrm rot="5400000">
            <a:off x="2124721" y="2120119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Oval 31"/>
          <p:cNvSpPr/>
          <p:nvPr/>
        </p:nvSpPr>
        <p:spPr>
          <a:xfrm rot="5400000">
            <a:off x="2124721" y="2459555"/>
            <a:ext cx="304800" cy="3048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>
          <a:xfrm rot="5400000">
            <a:off x="1798578" y="1780683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Oval 33"/>
          <p:cNvSpPr/>
          <p:nvPr/>
        </p:nvSpPr>
        <p:spPr>
          <a:xfrm rot="5400000">
            <a:off x="1478178" y="1780683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Oval 34"/>
          <p:cNvSpPr/>
          <p:nvPr/>
        </p:nvSpPr>
        <p:spPr>
          <a:xfrm rot="5400000">
            <a:off x="1157778" y="1780683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Oval 35"/>
          <p:cNvSpPr/>
          <p:nvPr/>
        </p:nvSpPr>
        <p:spPr>
          <a:xfrm rot="5400000">
            <a:off x="841948" y="1780683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 rot="5400000">
            <a:off x="2128469" y="1780683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Oval 37"/>
          <p:cNvSpPr/>
          <p:nvPr/>
        </p:nvSpPr>
        <p:spPr>
          <a:xfrm rot="5400000">
            <a:off x="2461365" y="2120119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Oval 38"/>
          <p:cNvSpPr/>
          <p:nvPr/>
        </p:nvSpPr>
        <p:spPr>
          <a:xfrm rot="5400000">
            <a:off x="2461365" y="2459555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Oval 39"/>
          <p:cNvSpPr/>
          <p:nvPr/>
        </p:nvSpPr>
        <p:spPr>
          <a:xfrm rot="5400000">
            <a:off x="2465113" y="1780683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extBox 40"/>
          <p:cNvSpPr txBox="1"/>
          <p:nvPr/>
        </p:nvSpPr>
        <p:spPr>
          <a:xfrm>
            <a:off x="4293743" y="2973049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Increase in access to new capacities and networks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93308" y="2971800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>
                <a:latin typeface="Avenir Heavy" charset="0"/>
                <a:ea typeface="Avenir Heavy" charset="0"/>
                <a:cs typeface="Avenir Heavy" charset="0"/>
              </a:rPr>
              <a:t>More competition </a:t>
            </a:r>
            <a:r>
              <a:rPr lang="en-CA" sz="2400" b="1" dirty="0">
                <a:latin typeface="Avenir Heavy" charset="0"/>
                <a:ea typeface="Avenir Heavy" charset="0"/>
                <a:cs typeface="Avenir Heavy" charset="0"/>
              </a:rPr>
              <a:t>and </a:t>
            </a:r>
            <a:r>
              <a:rPr lang="en-CA" sz="2400" b="1">
                <a:latin typeface="Avenir Heavy" charset="0"/>
                <a:ea typeface="Avenir Heavy" charset="0"/>
                <a:cs typeface="Avenir Heavy" charset="0"/>
              </a:rPr>
              <a:t>higher transaction costs</a:t>
            </a:r>
            <a:endParaRPr lang="en-CA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cxnSp>
        <p:nvCxnSpPr>
          <p:cNvPr id="47" name="Elbow Connector 46"/>
          <p:cNvCxnSpPr/>
          <p:nvPr/>
        </p:nvCxnSpPr>
        <p:spPr>
          <a:xfrm flipV="1">
            <a:off x="8505845" y="2218912"/>
            <a:ext cx="2352655" cy="525058"/>
          </a:xfrm>
          <a:prstGeom prst="bentConnector3">
            <a:avLst>
              <a:gd name="adj1" fmla="val 67522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flipV="1">
            <a:off x="8505845" y="1842468"/>
            <a:ext cx="2352655" cy="692303"/>
          </a:xfrm>
          <a:prstGeom prst="bentConnector3">
            <a:avLst>
              <a:gd name="adj1" fmla="val 41717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>
            <a:off x="8508470" y="2345856"/>
            <a:ext cx="2350030" cy="188915"/>
          </a:xfrm>
          <a:prstGeom prst="bentConnector3">
            <a:avLst>
              <a:gd name="adj1" fmla="val 59887"/>
            </a:avLst>
          </a:prstGeom>
          <a:ln w="57150">
            <a:solidFill>
              <a:srgbClr val="C2D1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105400" y="1524000"/>
            <a:ext cx="1219200" cy="1219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Oval 41"/>
          <p:cNvSpPr/>
          <p:nvPr/>
        </p:nvSpPr>
        <p:spPr>
          <a:xfrm>
            <a:off x="5623582" y="2611955"/>
            <a:ext cx="228600" cy="2286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Oval 42"/>
          <p:cNvSpPr/>
          <p:nvPr/>
        </p:nvSpPr>
        <p:spPr>
          <a:xfrm>
            <a:off x="6210300" y="2019300"/>
            <a:ext cx="228600" cy="2286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Oval 1"/>
          <p:cNvSpPr/>
          <p:nvPr/>
        </p:nvSpPr>
        <p:spPr>
          <a:xfrm>
            <a:off x="5627243" y="1409700"/>
            <a:ext cx="228600" cy="2286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Oval 43"/>
          <p:cNvSpPr/>
          <p:nvPr/>
        </p:nvSpPr>
        <p:spPr>
          <a:xfrm>
            <a:off x="5005378" y="2025568"/>
            <a:ext cx="228600" cy="2286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Oval 44"/>
          <p:cNvSpPr/>
          <p:nvPr/>
        </p:nvSpPr>
        <p:spPr>
          <a:xfrm>
            <a:off x="5169131" y="1588193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Oval 47"/>
          <p:cNvSpPr/>
          <p:nvPr/>
        </p:nvSpPr>
        <p:spPr>
          <a:xfrm>
            <a:off x="6031212" y="2436851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0" name="Oval 49"/>
          <p:cNvSpPr/>
          <p:nvPr/>
        </p:nvSpPr>
        <p:spPr>
          <a:xfrm>
            <a:off x="5151164" y="2436278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/>
          <p:cNvSpPr/>
          <p:nvPr/>
        </p:nvSpPr>
        <p:spPr>
          <a:xfrm>
            <a:off x="6031212" y="1583323"/>
            <a:ext cx="228600" cy="228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/>
          <p:cNvSpPr/>
          <p:nvPr/>
        </p:nvSpPr>
        <p:spPr>
          <a:xfrm>
            <a:off x="5480691" y="1873685"/>
            <a:ext cx="507874" cy="507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40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243217" cy="68580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-22186" y="0"/>
            <a:ext cx="12265403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Partnership</a:t>
            </a:r>
          </a:p>
        </p:txBody>
      </p:sp>
      <p:graphicFrame>
        <p:nvGraphicFramePr>
          <p:cNvPr id="55" name="Chart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207040"/>
              </p:ext>
            </p:extLst>
          </p:nvPr>
        </p:nvGraphicFramePr>
        <p:xfrm>
          <a:off x="685800" y="1447800"/>
          <a:ext cx="8040547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688728" y="1995875"/>
            <a:ext cx="319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Second expansion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732616" y="2764515"/>
            <a:ext cx="300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DFE4B1"/>
                </a:solidFill>
                <a:latin typeface="Avenir Book" charset="0"/>
                <a:ea typeface="Avenir Book" charset="0"/>
                <a:cs typeface="Avenir Book" charset="0"/>
              </a:rPr>
              <a:t>First expansion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8726346" y="4151351"/>
            <a:ext cx="277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Original agencies</a:t>
            </a:r>
          </a:p>
        </p:txBody>
      </p:sp>
    </p:spTree>
    <p:extLst>
      <p:ext uri="{BB962C8B-B14F-4D97-AF65-F5344CB8AC3E}">
        <p14:creationId xmlns:p14="http://schemas.microsoft.com/office/powerpoint/2010/main" val="19473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243217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22186" y="0"/>
            <a:ext cx="12265403" cy="6858000"/>
          </a:xfrm>
          <a:prstGeom prst="rect">
            <a:avLst/>
          </a:prstGeom>
          <a:solidFill>
            <a:srgbClr val="0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Civil Society Organizations 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36740" y="3089857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Lack of a shared vision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9423" y="2424045"/>
            <a:ext cx="22708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Continues to </a:t>
            </a:r>
          </a:p>
          <a:p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  be relevant</a:t>
            </a:r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2049632" y="3666999"/>
            <a:ext cx="288000" cy="2880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703114" y="1727999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Strong points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73210" y="3763731"/>
            <a:ext cx="1511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Good credibility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6353" y="4819471"/>
            <a:ext cx="2020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400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Influence on GEF policy agenda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14936" y="1727999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rgbClr val="FFC000"/>
                </a:solidFill>
                <a:latin typeface="Avenir Black" charset="0"/>
                <a:ea typeface="Avenir Black" charset="0"/>
                <a:cs typeface="Avenir Black" charset="0"/>
              </a:rPr>
              <a:t>Issues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955356" y="2085613"/>
            <a:ext cx="22399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Governance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076240" y="3687663"/>
            <a:ext cx="2887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Lack of connectivity to the country level </a:t>
            </a:r>
          </a:p>
        </p:txBody>
      </p:sp>
      <p:cxnSp>
        <p:nvCxnSpPr>
          <p:cNvPr id="19" name="Straight Connector 18"/>
          <p:cNvCxnSpPr>
            <a:stCxn id="6" idx="3"/>
          </p:cNvCxnSpPr>
          <p:nvPr/>
        </p:nvCxnSpPr>
        <p:spPr>
          <a:xfrm flipH="1">
            <a:off x="2202255" y="3062054"/>
            <a:ext cx="239370" cy="61839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83136" y="2997907"/>
            <a:ext cx="657127" cy="141025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2"/>
            <a:endCxn id="7" idx="5"/>
          </p:cNvCxnSpPr>
          <p:nvPr/>
        </p:nvCxnSpPr>
        <p:spPr>
          <a:xfrm flipH="1" flipV="1">
            <a:off x="2295455" y="3912822"/>
            <a:ext cx="798638" cy="495335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603968" y="2701042"/>
            <a:ext cx="1119279" cy="51636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7614340" y="3255042"/>
            <a:ext cx="1224815" cy="451689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28" idx="4"/>
          </p:cNvCxnSpPr>
          <p:nvPr/>
        </p:nvCxnSpPr>
        <p:spPr>
          <a:xfrm flipH="1" flipV="1">
            <a:off x="8724493" y="2834356"/>
            <a:ext cx="114663" cy="84609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>
            <a:spLocks noChangeAspect="1"/>
          </p:cNvSpPr>
          <p:nvPr/>
        </p:nvSpPr>
        <p:spPr>
          <a:xfrm>
            <a:off x="8580493" y="2546356"/>
            <a:ext cx="288000" cy="28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7411979" y="3062039"/>
            <a:ext cx="288000" cy="28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8695155" y="3566933"/>
            <a:ext cx="288000" cy="288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2399448" y="2816231"/>
            <a:ext cx="288000" cy="2880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094093" y="4264157"/>
            <a:ext cx="288000" cy="288000"/>
          </a:xfrm>
          <a:prstGeom prst="ellipse">
            <a:avLst/>
          </a:prstGeom>
          <a:solidFill>
            <a:srgbClr val="C2D1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79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1545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8"/>
          <a:stretch/>
        </p:blipFill>
        <p:spPr>
          <a:xfrm>
            <a:off x="0" y="0"/>
            <a:ext cx="12243217" cy="6858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4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" y="750274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Good governance</a:t>
            </a: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960863"/>
              </p:ext>
            </p:extLst>
          </p:nvPr>
        </p:nvGraphicFramePr>
        <p:xfrm>
          <a:off x="3629171" y="1894266"/>
          <a:ext cx="3372763" cy="273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486400" y="4646264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solidFill>
                  <a:schemeClr val="bg1"/>
                </a:solidFill>
                <a:latin typeface="Avenir Heavy" charset="0"/>
                <a:ea typeface="Avenir Heavy" charset="0"/>
                <a:cs typeface="Avenir Heavy" charset="0"/>
              </a:rPr>
              <a:t>Overall, the GEF is effectively governed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9221937"/>
              </p:ext>
            </p:extLst>
          </p:nvPr>
        </p:nvGraphicFramePr>
        <p:xfrm>
          <a:off x="7094220" y="2192597"/>
          <a:ext cx="3276600" cy="2733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419600" y="153024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No opinion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229673" y="1994856"/>
            <a:ext cx="15333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600" dirty="0">
                <a:solidFill>
                  <a:srgbClr val="C2D12F"/>
                </a:solidFill>
                <a:latin typeface="Avenir Roman" charset="0"/>
                <a:ea typeface="Avenir Roman" charset="0"/>
                <a:cs typeface="Avenir Roman" charset="0"/>
              </a:rPr>
              <a:t>Strongly agree</a:t>
            </a:r>
          </a:p>
        </p:txBody>
      </p:sp>
      <p:sp>
        <p:nvSpPr>
          <p:cNvPr id="7" name="Rectangle 6"/>
          <p:cNvSpPr/>
          <p:nvPr/>
        </p:nvSpPr>
        <p:spPr>
          <a:xfrm>
            <a:off x="6660101" y="3757970"/>
            <a:ext cx="7500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600" dirty="0">
                <a:solidFill>
                  <a:srgbClr val="DFE4B1"/>
                </a:solidFill>
                <a:latin typeface="Avenir Roman" charset="0"/>
                <a:ea typeface="Avenir Roman" charset="0"/>
                <a:cs typeface="Avenir Roman" charset="0"/>
              </a:rPr>
              <a:t>Agree</a:t>
            </a:r>
          </a:p>
        </p:txBody>
      </p:sp>
      <p:sp>
        <p:nvSpPr>
          <p:cNvPr id="9" name="Rectangle 8"/>
          <p:cNvSpPr/>
          <p:nvPr/>
        </p:nvSpPr>
        <p:spPr>
          <a:xfrm>
            <a:off x="3142747" y="3046593"/>
            <a:ext cx="8805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dirty="0">
                <a:solidFill>
                  <a:schemeClr val="bg1">
                    <a:lumMod val="8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Neither</a:t>
            </a:r>
            <a:endParaRPr lang="en-CA" sz="1600" dirty="0"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6896" y="2255528"/>
            <a:ext cx="10016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600" dirty="0">
                <a:solidFill>
                  <a:srgbClr val="FFE493"/>
                </a:solidFill>
                <a:latin typeface="Avenir Roman" charset="0"/>
                <a:ea typeface="Avenir Roman" charset="0"/>
                <a:cs typeface="Avenir Roman" charset="0"/>
              </a:rPr>
              <a:t>Disagree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19532" y="1708775"/>
            <a:ext cx="17964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600" dirty="0">
                <a:solidFill>
                  <a:srgbClr val="FFC000"/>
                </a:solidFill>
                <a:latin typeface="Avenir Roman" charset="0"/>
                <a:ea typeface="Avenir Roman" charset="0"/>
                <a:cs typeface="Avenir Roman" charset="0"/>
              </a:rPr>
              <a:t>Strongly disagree</a:t>
            </a:r>
          </a:p>
        </p:txBody>
      </p:sp>
    </p:spTree>
    <p:extLst>
      <p:ext uri="{BB962C8B-B14F-4D97-AF65-F5344CB8AC3E}">
        <p14:creationId xmlns:p14="http://schemas.microsoft.com/office/powerpoint/2010/main" val="18540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20898"/>
            <a:ext cx="11430000" cy="1646302"/>
          </a:xfrm>
        </p:spPr>
        <p:txBody>
          <a:bodyPr anchor="ctr" anchorCtr="0"/>
          <a:lstStyle/>
          <a:p>
            <a:pPr algn="l"/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Update on the</a:t>
            </a:r>
            <a:br>
              <a:rPr lang="en-US" sz="440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Sixth Comprehensive Evaluation </a:t>
            </a:r>
            <a:br>
              <a:rPr lang="en-US" sz="440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of the GEF (OPS6)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9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20898"/>
            <a:ext cx="11430000" cy="1646302"/>
          </a:xfrm>
        </p:spPr>
        <p:txBody>
          <a:bodyPr anchor="ctr" anchorCtr="0"/>
          <a:lstStyle/>
          <a:p>
            <a:pPr algn="l"/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Update on the</a:t>
            </a:r>
            <a:br>
              <a:rPr lang="en-US" sz="440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Sixth Comprehensive Evaluation </a:t>
            </a:r>
            <a:br>
              <a:rPr lang="en-US" sz="4400" dirty="0">
                <a:latin typeface="Avenir Light" charset="0"/>
                <a:ea typeface="Avenir Light" charset="0"/>
                <a:cs typeface="Avenir Light" charset="0"/>
              </a:rPr>
            </a:br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of the GEF (OPS6)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83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11430000" cy="1646302"/>
          </a:xfrm>
        </p:spPr>
        <p:txBody>
          <a:bodyPr anchor="ctr" anchorCtr="0"/>
          <a:lstStyle/>
          <a:p>
            <a:pPr algn="l"/>
            <a:r>
              <a:rPr lang="en-US" sz="4400" dirty="0">
                <a:latin typeface="Avenir Light" charset="0"/>
                <a:ea typeface="Avenir Light" charset="0"/>
                <a:cs typeface="Avenir Light" charset="0"/>
              </a:rPr>
              <a:t>OPS6 Update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209800"/>
            <a:ext cx="11506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1 </a:t>
            </a:r>
            <a:r>
              <a:rPr lang="en-CA" sz="3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Context</a:t>
            </a:r>
          </a:p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2 </a:t>
            </a:r>
            <a:r>
              <a:rPr lang="en-CA" sz="3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Performance and Impact</a:t>
            </a:r>
          </a:p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3 </a:t>
            </a:r>
            <a:r>
              <a:rPr lang="en-CA" sz="3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Policies and Institutional Issues</a:t>
            </a:r>
          </a:p>
          <a:p>
            <a:r>
              <a:rPr lang="en-CA" sz="32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4 </a:t>
            </a:r>
            <a:r>
              <a:rPr lang="en-CA" sz="3200" dirty="0">
                <a:solidFill>
                  <a:schemeClr val="bg1"/>
                </a:solidFill>
                <a:latin typeface="Avenir Roman" charset="0"/>
                <a:ea typeface="Avenir Roman" charset="0"/>
                <a:cs typeface="Avenir Roman" charset="0"/>
              </a:rPr>
              <a:t>Financing, Governance and Partnership</a:t>
            </a:r>
          </a:p>
          <a:p>
            <a:endParaRPr lang="en-CA" sz="3200" b="1" dirty="0">
              <a:solidFill>
                <a:schemeClr val="bg1"/>
              </a:solidFill>
              <a:latin typeface="Avenir Black" charset="0"/>
              <a:ea typeface="Avenir Black" charset="0"/>
              <a:cs typeface="Avenir Black" charset="0"/>
            </a:endParaRPr>
          </a:p>
          <a:p>
            <a:endParaRPr lang="en-CA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8" b="125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057400"/>
            <a:ext cx="12192000" cy="18288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685800" y="2209800"/>
            <a:ext cx="1150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rgbClr val="C2D12F"/>
                </a:solidFill>
                <a:latin typeface="Avenir Black" charset="0"/>
                <a:ea typeface="Avenir Black" charset="0"/>
                <a:cs typeface="Avenir Black" charset="0"/>
              </a:rPr>
              <a:t>SECTION 1</a:t>
            </a:r>
          </a:p>
          <a:p>
            <a:r>
              <a:rPr lang="en-CA" sz="5400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Context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71"/>
          <a:stretch/>
        </p:blipFill>
        <p:spPr>
          <a:xfrm>
            <a:off x="457200" y="457200"/>
            <a:ext cx="3657600" cy="150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352800" y="902806"/>
            <a:ext cx="0" cy="5955194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07086" y="1567276"/>
            <a:ext cx="2277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International waters 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2783" y="1438688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Land degradation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407086" y="1984840"/>
            <a:ext cx="2412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Chemicals and waste 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1800" y="2174473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Biodiversity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1800" y="1795445"/>
            <a:ext cx="18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Climate change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086" y="1154668"/>
            <a:ext cx="228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Focal Area Studies 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138737" y="2356182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124952" y="1980111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-11124" y="-6967"/>
            <a:ext cx="12192000" cy="90977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TextBox 89"/>
          <p:cNvSpPr txBox="1"/>
          <p:nvPr/>
        </p:nvSpPr>
        <p:spPr>
          <a:xfrm>
            <a:off x="496010" y="285459"/>
            <a:ext cx="244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Completed (17/29)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722800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March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839987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April</a:t>
            </a:r>
            <a:endParaRPr lang="en-CA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957174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May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74360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June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044189" y="285459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July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1000" y="3038051"/>
            <a:ext cx="3483326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rPr>
              <a:t>Mainstreaming / Cross cutting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1001" y="3480875"/>
            <a:ext cx="25647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Joint GEF-UNDP Evaluation of the Small Grants </a:t>
            </a:r>
            <a:r>
              <a:rPr lang="en-US" dirty="0" err="1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Programme</a:t>
            </a:r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835465" y="3895488"/>
            <a:ext cx="4459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GEF Engagement with the Private Sector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835465" y="4293886"/>
            <a:ext cx="5090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Evaluation of the Gender Mainstreaming Policy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915383" y="5389092"/>
            <a:ext cx="46256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Review of the Indigenous Peoples Policy 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5055935" y="4069804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217174" y="5573758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8272350" y="28335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August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594754" y="283358"/>
            <a:ext cx="148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September</a:t>
            </a:r>
            <a:endParaRPr lang="en-CA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26302" y="3496876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The GEF Non-grant Instrument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835465" y="4692498"/>
            <a:ext cx="5518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Review of the GEF Agency Minimum Standards on Environmental and Social Safeguards </a:t>
            </a:r>
            <a:endParaRPr lang="en-US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502511" y="5813054"/>
            <a:ext cx="4460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2D12F"/>
                </a:solidFill>
                <a:latin typeface="Avenir Book" charset="0"/>
                <a:ea typeface="Avenir Book" charset="0"/>
                <a:cs typeface="Avenir Book" charset="0"/>
              </a:rPr>
              <a:t>Review of the Resource Allocation System STAR </a:t>
            </a:r>
            <a:endParaRPr lang="en-US" dirty="0">
              <a:solidFill>
                <a:srgbClr val="C2D12F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055935" y="4504871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055935" y="4885871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080904" y="3669005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851872" y="5988076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5073585" y="1623225"/>
            <a:ext cx="540000" cy="0"/>
          </a:xfrm>
          <a:prstGeom prst="straightConnector1">
            <a:avLst/>
          </a:prstGeom>
          <a:ln>
            <a:gradFill>
              <a:gsLst>
                <a:gs pos="0">
                  <a:srgbClr val="000000"/>
                </a:gs>
                <a:gs pos="100000">
                  <a:srgbClr val="C2D12F"/>
                </a:gs>
              </a:gsLst>
              <a:lin ang="0" scaled="0"/>
            </a:gra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25161</TotalTime>
  <Words>1822</Words>
  <Application>Microsoft Office PowerPoint</Application>
  <PresentationFormat>Widescreen</PresentationFormat>
  <Paragraphs>475</Paragraphs>
  <Slides>54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宋体</vt:lpstr>
      <vt:lpstr>Arial</vt:lpstr>
      <vt:lpstr>Avenir Black</vt:lpstr>
      <vt:lpstr>Avenir Book</vt:lpstr>
      <vt:lpstr>Avenir Heavy</vt:lpstr>
      <vt:lpstr>Avenir Light</vt:lpstr>
      <vt:lpstr>Avenir Medium</vt:lpstr>
      <vt:lpstr>Avenir Roman</vt:lpstr>
      <vt:lpstr>Calibri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on the Sixth Comprehensive Evaluation  of the GEF (OPS6)</vt:lpstr>
      <vt:lpstr>OPS6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Terminal evaluations for all GEF countries Site visits to 41 countries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on the Sixth Comprehensive Evaluation  of the GEF (OPS6)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Malac L. Kabir</dc:creator>
  <cp:lastModifiedBy>Robert T. Schreiber</cp:lastModifiedBy>
  <cp:revision>528</cp:revision>
  <cp:lastPrinted>2017-03-24T16:37:01Z</cp:lastPrinted>
  <dcterms:created xsi:type="dcterms:W3CDTF">2006-08-16T00:00:00Z</dcterms:created>
  <dcterms:modified xsi:type="dcterms:W3CDTF">2017-04-05T01:18:46Z</dcterms:modified>
</cp:coreProperties>
</file>