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  <p:sldMasterId id="2147483781" r:id="rId2"/>
  </p:sldMasterIdLst>
  <p:notesMasterIdLst>
    <p:notesMasterId r:id="rId28"/>
  </p:notesMasterIdLst>
  <p:handoutMasterIdLst>
    <p:handoutMasterId r:id="rId29"/>
  </p:handoutMasterIdLst>
  <p:sldIdLst>
    <p:sldId id="275" r:id="rId3"/>
    <p:sldId id="410" r:id="rId4"/>
    <p:sldId id="411" r:id="rId5"/>
    <p:sldId id="354" r:id="rId6"/>
    <p:sldId id="282" r:id="rId7"/>
    <p:sldId id="278" r:id="rId8"/>
    <p:sldId id="280" r:id="rId9"/>
    <p:sldId id="286" r:id="rId10"/>
    <p:sldId id="368" r:id="rId11"/>
    <p:sldId id="376" r:id="rId12"/>
    <p:sldId id="378" r:id="rId13"/>
    <p:sldId id="358" r:id="rId14"/>
    <p:sldId id="359" r:id="rId15"/>
    <p:sldId id="366" r:id="rId16"/>
    <p:sldId id="363" r:id="rId17"/>
    <p:sldId id="402" r:id="rId18"/>
    <p:sldId id="412" r:id="rId19"/>
    <p:sldId id="405" r:id="rId20"/>
    <p:sldId id="400" r:id="rId21"/>
    <p:sldId id="399" r:id="rId22"/>
    <p:sldId id="409" r:id="rId23"/>
    <p:sldId id="413" r:id="rId24"/>
    <p:sldId id="417" r:id="rId25"/>
    <p:sldId id="414" r:id="rId26"/>
    <p:sldId id="41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D12F"/>
    <a:srgbClr val="417CD8"/>
    <a:srgbClr val="000000"/>
    <a:srgbClr val="A2BEEC"/>
    <a:srgbClr val="4E9D2D"/>
    <a:srgbClr val="79C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657" autoAdjust="0"/>
    <p:restoredTop sz="93899" autoAdjust="0"/>
  </p:normalViewPr>
  <p:slideViewPr>
    <p:cSldViewPr>
      <p:cViewPr varScale="1">
        <p:scale>
          <a:sx n="68" d="100"/>
          <a:sy n="68" d="100"/>
        </p:scale>
        <p:origin x="896" y="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F4BD08-695A-4111-BDD6-56B5F4A5EE8E}" type="doc">
      <dgm:prSet loTypeId="urn:diagrams.loki3.com/Bracket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B855E4E-179C-4FAA-8477-5455C3305F3C}">
      <dgm:prSet/>
      <dgm:spPr/>
      <dgm:t>
        <a:bodyPr/>
        <a:lstStyle/>
        <a:p>
          <a:pPr rtl="0"/>
          <a:r>
            <a:rPr lang="en-US" dirty="0">
              <a:solidFill>
                <a:schemeClr val="bg1"/>
              </a:solidFill>
            </a:rPr>
            <a:t>Functions</a:t>
          </a:r>
        </a:p>
      </dgm:t>
    </dgm:pt>
    <dgm:pt modelId="{195EAA49-F75F-4A8B-96D0-828FDE1046EB}" type="parTrans" cxnId="{AD340A43-D619-4911-AE82-095461C4F69F}">
      <dgm:prSet/>
      <dgm:spPr/>
      <dgm:t>
        <a:bodyPr/>
        <a:lstStyle/>
        <a:p>
          <a:endParaRPr lang="en-US"/>
        </a:p>
      </dgm:t>
    </dgm:pt>
    <dgm:pt modelId="{E6C5B992-E5DA-4458-9F76-5A41187B1FFF}" type="sibTrans" cxnId="{AD340A43-D619-4911-AE82-095461C4F69F}">
      <dgm:prSet/>
      <dgm:spPr/>
      <dgm:t>
        <a:bodyPr/>
        <a:lstStyle/>
        <a:p>
          <a:endParaRPr lang="en-US"/>
        </a:p>
      </dgm:t>
    </dgm:pt>
    <dgm:pt modelId="{7299FF08-4739-4A96-91AD-482D4F04BF2C}">
      <dgm:prSet custT="1"/>
      <dgm:spPr>
        <a:solidFill>
          <a:srgbClr val="00B0F0"/>
        </a:solidFill>
        <a:ln>
          <a:noFill/>
        </a:ln>
      </dgm:spPr>
      <dgm:t>
        <a:bodyPr/>
        <a:lstStyle/>
        <a:p>
          <a:pPr rtl="0"/>
          <a:r>
            <a:rPr lang="en-US" sz="2800" dirty="0">
              <a:solidFill>
                <a:schemeClr val="tx1"/>
              </a:solidFill>
            </a:rPr>
            <a:t>Independent evaluation</a:t>
          </a:r>
        </a:p>
      </dgm:t>
    </dgm:pt>
    <dgm:pt modelId="{9BC5FAA0-3D57-4179-8CC8-42A560412364}" type="parTrans" cxnId="{E1590C85-CD0E-4432-820B-695B6A6B60E3}">
      <dgm:prSet/>
      <dgm:spPr/>
      <dgm:t>
        <a:bodyPr/>
        <a:lstStyle/>
        <a:p>
          <a:endParaRPr lang="en-US"/>
        </a:p>
      </dgm:t>
    </dgm:pt>
    <dgm:pt modelId="{4838ACC9-341E-4733-99F3-D0E345D35051}" type="sibTrans" cxnId="{E1590C85-CD0E-4432-820B-695B6A6B60E3}">
      <dgm:prSet/>
      <dgm:spPr/>
      <dgm:t>
        <a:bodyPr/>
        <a:lstStyle/>
        <a:p>
          <a:endParaRPr lang="en-US"/>
        </a:p>
      </dgm:t>
    </dgm:pt>
    <dgm:pt modelId="{EAA09CAE-2193-4ABA-9852-6D31378910E7}">
      <dgm:prSet custT="1"/>
      <dgm:spPr>
        <a:solidFill>
          <a:srgbClr val="00B0F0"/>
        </a:solidFill>
        <a:ln>
          <a:noFill/>
        </a:ln>
      </dgm:spPr>
      <dgm:t>
        <a:bodyPr/>
        <a:lstStyle/>
        <a:p>
          <a:pPr rtl="0"/>
          <a:r>
            <a:rPr lang="en-US" sz="2800" dirty="0">
              <a:solidFill>
                <a:schemeClr val="tx1"/>
              </a:solidFill>
            </a:rPr>
            <a:t>Setting of minimum standards (normative)</a:t>
          </a:r>
        </a:p>
      </dgm:t>
    </dgm:pt>
    <dgm:pt modelId="{F448FAE3-FE66-48BB-B767-A00FA02CA463}" type="parTrans" cxnId="{91D55C37-5F27-4FFF-930F-2F841EF09333}">
      <dgm:prSet/>
      <dgm:spPr/>
      <dgm:t>
        <a:bodyPr/>
        <a:lstStyle/>
        <a:p>
          <a:endParaRPr lang="en-US"/>
        </a:p>
      </dgm:t>
    </dgm:pt>
    <dgm:pt modelId="{A016E179-B7F4-4CA1-8146-CE3EF8AE53D4}" type="sibTrans" cxnId="{91D55C37-5F27-4FFF-930F-2F841EF09333}">
      <dgm:prSet/>
      <dgm:spPr/>
      <dgm:t>
        <a:bodyPr/>
        <a:lstStyle/>
        <a:p>
          <a:endParaRPr lang="en-US"/>
        </a:p>
      </dgm:t>
    </dgm:pt>
    <dgm:pt modelId="{474ACAB5-07B1-427A-A18F-FA397413221C}">
      <dgm:prSet custT="1"/>
      <dgm:spPr>
        <a:solidFill>
          <a:srgbClr val="00B0F0"/>
        </a:solidFill>
        <a:ln>
          <a:noFill/>
        </a:ln>
      </dgm:spPr>
      <dgm:t>
        <a:bodyPr/>
        <a:lstStyle/>
        <a:p>
          <a:pPr rtl="0"/>
          <a:r>
            <a:rPr lang="en-US" sz="2800" dirty="0">
              <a:solidFill>
                <a:schemeClr val="tx1"/>
              </a:solidFill>
            </a:rPr>
            <a:t>Quality control (oversight)</a:t>
          </a:r>
        </a:p>
      </dgm:t>
    </dgm:pt>
    <dgm:pt modelId="{28116806-1762-4D30-96A8-A12B0518E492}" type="parTrans" cxnId="{FADB49A5-BD08-42B8-A4B7-5E306B503138}">
      <dgm:prSet/>
      <dgm:spPr/>
      <dgm:t>
        <a:bodyPr/>
        <a:lstStyle/>
        <a:p>
          <a:endParaRPr lang="en-US"/>
        </a:p>
      </dgm:t>
    </dgm:pt>
    <dgm:pt modelId="{1B98B1BE-FFDA-4AAC-A51D-39DC1E00619A}" type="sibTrans" cxnId="{FADB49A5-BD08-42B8-A4B7-5E306B503138}">
      <dgm:prSet/>
      <dgm:spPr/>
      <dgm:t>
        <a:bodyPr/>
        <a:lstStyle/>
        <a:p>
          <a:endParaRPr lang="en-US"/>
        </a:p>
      </dgm:t>
    </dgm:pt>
    <dgm:pt modelId="{FEDEAC88-09AC-43D5-BF74-61C9D091843A}">
      <dgm:prSet custT="1"/>
      <dgm:spPr>
        <a:solidFill>
          <a:srgbClr val="00B0F0"/>
        </a:solidFill>
        <a:ln>
          <a:noFill/>
        </a:ln>
      </dgm:spPr>
      <dgm:t>
        <a:bodyPr/>
        <a:lstStyle/>
        <a:p>
          <a:pPr rtl="0"/>
          <a:r>
            <a:rPr lang="en-US" sz="2800" dirty="0">
              <a:solidFill>
                <a:schemeClr val="tx1"/>
              </a:solidFill>
            </a:rPr>
            <a:t>Knowledge sharing and dissemination</a:t>
          </a:r>
        </a:p>
      </dgm:t>
    </dgm:pt>
    <dgm:pt modelId="{D274A2E1-B718-4CC5-A331-5112336C50F2}" type="parTrans" cxnId="{FDA7EE36-2CFD-4018-8E34-0030DBBD31FA}">
      <dgm:prSet/>
      <dgm:spPr/>
      <dgm:t>
        <a:bodyPr/>
        <a:lstStyle/>
        <a:p>
          <a:endParaRPr lang="en-US"/>
        </a:p>
      </dgm:t>
    </dgm:pt>
    <dgm:pt modelId="{ECD70417-2AB4-445D-B0FB-06251F560522}" type="sibTrans" cxnId="{FDA7EE36-2CFD-4018-8E34-0030DBBD31FA}">
      <dgm:prSet/>
      <dgm:spPr/>
      <dgm:t>
        <a:bodyPr/>
        <a:lstStyle/>
        <a:p>
          <a:endParaRPr lang="en-US"/>
        </a:p>
      </dgm:t>
    </dgm:pt>
    <dgm:pt modelId="{FD572771-C87D-4CE6-A644-45140A10A95E}" type="pres">
      <dgm:prSet presAssocID="{E4F4BD08-695A-4111-BDD6-56B5F4A5EE8E}" presName="Name0" presStyleCnt="0">
        <dgm:presLayoutVars>
          <dgm:dir/>
          <dgm:animLvl val="lvl"/>
          <dgm:resizeHandles val="exact"/>
        </dgm:presLayoutVars>
      </dgm:prSet>
      <dgm:spPr/>
    </dgm:pt>
    <dgm:pt modelId="{346E406D-E66A-417E-87D8-98689D30AE3C}" type="pres">
      <dgm:prSet presAssocID="{BB855E4E-179C-4FAA-8477-5455C3305F3C}" presName="linNode" presStyleCnt="0"/>
      <dgm:spPr/>
    </dgm:pt>
    <dgm:pt modelId="{A682851A-8496-4B91-9C0F-64BE6DFDEFDC}" type="pres">
      <dgm:prSet presAssocID="{BB855E4E-179C-4FAA-8477-5455C3305F3C}" presName="parTx" presStyleLbl="revTx" presStyleIdx="0" presStyleCnt="1">
        <dgm:presLayoutVars>
          <dgm:chMax val="1"/>
          <dgm:bulletEnabled val="1"/>
        </dgm:presLayoutVars>
      </dgm:prSet>
      <dgm:spPr/>
    </dgm:pt>
    <dgm:pt modelId="{A88FEABC-0225-4E0A-A4F7-107CFBEC6615}" type="pres">
      <dgm:prSet presAssocID="{BB855E4E-179C-4FAA-8477-5455C3305F3C}" presName="bracket" presStyleLbl="parChTrans1D1" presStyleIdx="0" presStyleCnt="1"/>
      <dgm:spPr/>
    </dgm:pt>
    <dgm:pt modelId="{AC1DD49F-28F9-42B2-A172-D0F42E41DBA8}" type="pres">
      <dgm:prSet presAssocID="{BB855E4E-179C-4FAA-8477-5455C3305F3C}" presName="spH" presStyleCnt="0"/>
      <dgm:spPr/>
    </dgm:pt>
    <dgm:pt modelId="{66B24068-2AF9-457A-B885-E5FBED750FBC}" type="pres">
      <dgm:prSet presAssocID="{BB855E4E-179C-4FAA-8477-5455C3305F3C}" presName="desTx" presStyleLbl="node1" presStyleIdx="0" presStyleCnt="1" custLinFactNeighborX="-4498" custLinFactNeighborY="-2188">
        <dgm:presLayoutVars>
          <dgm:bulletEnabled val="1"/>
        </dgm:presLayoutVars>
      </dgm:prSet>
      <dgm:spPr/>
    </dgm:pt>
  </dgm:ptLst>
  <dgm:cxnLst>
    <dgm:cxn modelId="{C719F2AE-79E3-4476-86F9-A2B5C8F590F4}" type="presOf" srcId="{E4F4BD08-695A-4111-BDD6-56B5F4A5EE8E}" destId="{FD572771-C87D-4CE6-A644-45140A10A95E}" srcOrd="0" destOrd="0" presId="urn:diagrams.loki3.com/BracketList"/>
    <dgm:cxn modelId="{FADB49A5-BD08-42B8-A4B7-5E306B503138}" srcId="{BB855E4E-179C-4FAA-8477-5455C3305F3C}" destId="{474ACAB5-07B1-427A-A18F-FA397413221C}" srcOrd="2" destOrd="0" parTransId="{28116806-1762-4D30-96A8-A12B0518E492}" sibTransId="{1B98B1BE-FFDA-4AAC-A51D-39DC1E00619A}"/>
    <dgm:cxn modelId="{32DEEB55-45B2-4354-8E77-898CD35EFAAA}" type="presOf" srcId="{FEDEAC88-09AC-43D5-BF74-61C9D091843A}" destId="{66B24068-2AF9-457A-B885-E5FBED750FBC}" srcOrd="0" destOrd="3" presId="urn:diagrams.loki3.com/BracketList"/>
    <dgm:cxn modelId="{FDA7EE36-2CFD-4018-8E34-0030DBBD31FA}" srcId="{BB855E4E-179C-4FAA-8477-5455C3305F3C}" destId="{FEDEAC88-09AC-43D5-BF74-61C9D091843A}" srcOrd="3" destOrd="0" parTransId="{D274A2E1-B718-4CC5-A331-5112336C50F2}" sibTransId="{ECD70417-2AB4-445D-B0FB-06251F560522}"/>
    <dgm:cxn modelId="{83E8110D-0AF8-4D2D-933F-5D615B9FCC39}" type="presOf" srcId="{474ACAB5-07B1-427A-A18F-FA397413221C}" destId="{66B24068-2AF9-457A-B885-E5FBED750FBC}" srcOrd="0" destOrd="2" presId="urn:diagrams.loki3.com/BracketList"/>
    <dgm:cxn modelId="{AD340A43-D619-4911-AE82-095461C4F69F}" srcId="{E4F4BD08-695A-4111-BDD6-56B5F4A5EE8E}" destId="{BB855E4E-179C-4FAA-8477-5455C3305F3C}" srcOrd="0" destOrd="0" parTransId="{195EAA49-F75F-4A8B-96D0-828FDE1046EB}" sibTransId="{E6C5B992-E5DA-4458-9F76-5A41187B1FFF}"/>
    <dgm:cxn modelId="{682CC967-F2C6-4C59-8EF3-50B8C197D4C1}" type="presOf" srcId="{BB855E4E-179C-4FAA-8477-5455C3305F3C}" destId="{A682851A-8496-4B91-9C0F-64BE6DFDEFDC}" srcOrd="0" destOrd="0" presId="urn:diagrams.loki3.com/BracketList"/>
    <dgm:cxn modelId="{EF9CB330-B418-4821-AC0D-223087BECF99}" type="presOf" srcId="{EAA09CAE-2193-4ABA-9852-6D31378910E7}" destId="{66B24068-2AF9-457A-B885-E5FBED750FBC}" srcOrd="0" destOrd="1" presId="urn:diagrams.loki3.com/BracketList"/>
    <dgm:cxn modelId="{91D55C37-5F27-4FFF-930F-2F841EF09333}" srcId="{BB855E4E-179C-4FAA-8477-5455C3305F3C}" destId="{EAA09CAE-2193-4ABA-9852-6D31378910E7}" srcOrd="1" destOrd="0" parTransId="{F448FAE3-FE66-48BB-B767-A00FA02CA463}" sibTransId="{A016E179-B7F4-4CA1-8146-CE3EF8AE53D4}"/>
    <dgm:cxn modelId="{4E1DE96B-222D-46DB-9FE0-AAE35B050BA2}" type="presOf" srcId="{7299FF08-4739-4A96-91AD-482D4F04BF2C}" destId="{66B24068-2AF9-457A-B885-E5FBED750FBC}" srcOrd="0" destOrd="0" presId="urn:diagrams.loki3.com/BracketList"/>
    <dgm:cxn modelId="{E1590C85-CD0E-4432-820B-695B6A6B60E3}" srcId="{BB855E4E-179C-4FAA-8477-5455C3305F3C}" destId="{7299FF08-4739-4A96-91AD-482D4F04BF2C}" srcOrd="0" destOrd="0" parTransId="{9BC5FAA0-3D57-4179-8CC8-42A560412364}" sibTransId="{4838ACC9-341E-4733-99F3-D0E345D35051}"/>
    <dgm:cxn modelId="{98E3B9D2-7A88-4976-B044-CD29377B09EB}" type="presParOf" srcId="{FD572771-C87D-4CE6-A644-45140A10A95E}" destId="{346E406D-E66A-417E-87D8-98689D30AE3C}" srcOrd="0" destOrd="0" presId="urn:diagrams.loki3.com/BracketList"/>
    <dgm:cxn modelId="{9B82BE9A-C34E-4E35-9175-B84F100D89F0}" type="presParOf" srcId="{346E406D-E66A-417E-87D8-98689D30AE3C}" destId="{A682851A-8496-4B91-9C0F-64BE6DFDEFDC}" srcOrd="0" destOrd="0" presId="urn:diagrams.loki3.com/BracketList"/>
    <dgm:cxn modelId="{93FD8645-B3A0-4AF3-A242-8E1BCE2372A3}" type="presParOf" srcId="{346E406D-E66A-417E-87D8-98689D30AE3C}" destId="{A88FEABC-0225-4E0A-A4F7-107CFBEC6615}" srcOrd="1" destOrd="0" presId="urn:diagrams.loki3.com/BracketList"/>
    <dgm:cxn modelId="{73FF08D8-9D1F-4043-ADBB-96FE58267CCC}" type="presParOf" srcId="{346E406D-E66A-417E-87D8-98689D30AE3C}" destId="{AC1DD49F-28F9-42B2-A172-D0F42E41DBA8}" srcOrd="2" destOrd="0" presId="urn:diagrams.loki3.com/BracketList"/>
    <dgm:cxn modelId="{E931B66C-977F-41BB-9B01-FE0238C54455}" type="presParOf" srcId="{346E406D-E66A-417E-87D8-98689D30AE3C}" destId="{66B24068-2AF9-457A-B885-E5FBED750FBC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72A758-0C5C-4413-A91A-81948DA1C608}" type="doc">
      <dgm:prSet loTypeId="urn:microsoft.com/office/officeart/2005/8/layout/process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A3A2F5-1360-45CD-968A-A780165A0E48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Inputs</a:t>
          </a:r>
        </a:p>
      </dgm:t>
    </dgm:pt>
    <dgm:pt modelId="{FCCADF11-CE8B-4944-83C3-7A9AB63B9CC3}" type="parTrans" cxnId="{AFCB4CF6-8B0F-4E2A-A25D-87E32848CE7C}">
      <dgm:prSet/>
      <dgm:spPr/>
      <dgm:t>
        <a:bodyPr/>
        <a:lstStyle/>
        <a:p>
          <a:endParaRPr lang="ru-RU"/>
        </a:p>
      </dgm:t>
    </dgm:pt>
    <dgm:pt modelId="{459629C8-0D93-4F0D-880A-F5883BE62573}" type="sibTrans" cxnId="{AFCB4CF6-8B0F-4E2A-A25D-87E32848CE7C}">
      <dgm:prSet/>
      <dgm:spPr/>
      <dgm:t>
        <a:bodyPr/>
        <a:lstStyle/>
        <a:p>
          <a:endParaRPr lang="en-US"/>
        </a:p>
      </dgm:t>
    </dgm:pt>
    <dgm:pt modelId="{D6D128B7-3495-4E2C-BFF6-18C8B3861DC8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Activities</a:t>
          </a:r>
        </a:p>
      </dgm:t>
    </dgm:pt>
    <dgm:pt modelId="{4A6B35E8-792C-4F2C-A58E-8B7F53292F03}" type="parTrans" cxnId="{A6CE5D81-F788-43AB-B073-7C1DF132F61B}">
      <dgm:prSet/>
      <dgm:spPr/>
      <dgm:t>
        <a:bodyPr/>
        <a:lstStyle/>
        <a:p>
          <a:endParaRPr lang="ru-RU"/>
        </a:p>
      </dgm:t>
    </dgm:pt>
    <dgm:pt modelId="{D93A8301-31A1-4B35-BFFF-55E83899547C}" type="sibTrans" cxnId="{A6CE5D81-F788-43AB-B073-7C1DF132F61B}">
      <dgm:prSet/>
      <dgm:spPr/>
      <dgm:t>
        <a:bodyPr/>
        <a:lstStyle/>
        <a:p>
          <a:endParaRPr lang="en-US"/>
        </a:p>
      </dgm:t>
    </dgm:pt>
    <dgm:pt modelId="{0C932C9E-4790-4A89-B99A-F3830DA23E43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Outputs</a:t>
          </a:r>
        </a:p>
      </dgm:t>
    </dgm:pt>
    <dgm:pt modelId="{FC2450A1-9AA9-4648-830D-B61661E3E2C5}" type="parTrans" cxnId="{D434E6C1-6FAE-4195-A607-8E7363D65C3C}">
      <dgm:prSet/>
      <dgm:spPr/>
      <dgm:t>
        <a:bodyPr/>
        <a:lstStyle/>
        <a:p>
          <a:endParaRPr lang="ru-RU"/>
        </a:p>
      </dgm:t>
    </dgm:pt>
    <dgm:pt modelId="{E7FB9B8D-A010-408E-AB81-6A35EA890155}" type="sibTrans" cxnId="{D434E6C1-6FAE-4195-A607-8E7363D65C3C}">
      <dgm:prSet/>
      <dgm:spPr/>
      <dgm:t>
        <a:bodyPr/>
        <a:lstStyle/>
        <a:p>
          <a:endParaRPr lang="en-US"/>
        </a:p>
      </dgm:t>
    </dgm:pt>
    <dgm:pt modelId="{6B9E92DA-8335-4A09-BA0A-312D21257EAD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Outcomes</a:t>
          </a:r>
        </a:p>
      </dgm:t>
    </dgm:pt>
    <dgm:pt modelId="{31370B0C-EA73-4B6D-9FC5-9A2960CCE2D5}" type="parTrans" cxnId="{603B6380-954C-440B-811D-09A34CEE21D5}">
      <dgm:prSet/>
      <dgm:spPr/>
      <dgm:t>
        <a:bodyPr/>
        <a:lstStyle/>
        <a:p>
          <a:endParaRPr lang="ru-RU"/>
        </a:p>
      </dgm:t>
    </dgm:pt>
    <dgm:pt modelId="{B6AC20DF-E6AA-47CA-8E93-1E31515CAE41}" type="sibTrans" cxnId="{603B6380-954C-440B-811D-09A34CEE21D5}">
      <dgm:prSet/>
      <dgm:spPr/>
      <dgm:t>
        <a:bodyPr/>
        <a:lstStyle/>
        <a:p>
          <a:endParaRPr lang="en-US"/>
        </a:p>
      </dgm:t>
    </dgm:pt>
    <dgm:pt modelId="{C3C76DA9-72C1-4F89-8E33-B663A4A0E856}">
      <dgm:prSet/>
      <dgm:spPr>
        <a:solidFill>
          <a:schemeClr val="accent2"/>
        </a:solidFill>
      </dgm:spPr>
      <dgm:t>
        <a:bodyPr/>
        <a:lstStyle/>
        <a:p>
          <a:r>
            <a:rPr lang="en-US" dirty="0">
              <a:solidFill>
                <a:srgbClr val="FFC000"/>
              </a:solidFill>
            </a:rPr>
            <a:t> </a:t>
          </a:r>
          <a:r>
            <a:rPr lang="en-US" dirty="0">
              <a:solidFill>
                <a:schemeClr val="bg1"/>
              </a:solidFill>
            </a:rPr>
            <a:t>Impacts</a:t>
          </a:r>
          <a:r>
            <a:rPr lang="en-US" dirty="0">
              <a:solidFill>
                <a:srgbClr val="FFC000"/>
              </a:solidFill>
            </a:rPr>
            <a:t> </a:t>
          </a:r>
        </a:p>
      </dgm:t>
    </dgm:pt>
    <dgm:pt modelId="{5C6668C1-2FC5-4512-B147-C7A65A0940B7}" type="parTrans" cxnId="{DFC28761-F79C-46D6-B919-9C0FB4C47BF2}">
      <dgm:prSet/>
      <dgm:spPr/>
      <dgm:t>
        <a:bodyPr/>
        <a:lstStyle/>
        <a:p>
          <a:endParaRPr lang="ru-RU"/>
        </a:p>
      </dgm:t>
    </dgm:pt>
    <dgm:pt modelId="{4558504F-9E41-4AFF-8E94-7BC730380564}" type="sibTrans" cxnId="{DFC28761-F79C-46D6-B919-9C0FB4C47BF2}">
      <dgm:prSet/>
      <dgm:spPr/>
      <dgm:t>
        <a:bodyPr/>
        <a:lstStyle/>
        <a:p>
          <a:endParaRPr lang="ru-RU"/>
        </a:p>
      </dgm:t>
    </dgm:pt>
    <dgm:pt modelId="{86186700-F051-8448-B786-2DD6662851D8}" type="pres">
      <dgm:prSet presAssocID="{0672A758-0C5C-4413-A91A-81948DA1C608}" presName="Name0" presStyleCnt="0">
        <dgm:presLayoutVars>
          <dgm:dir/>
          <dgm:resizeHandles val="exact"/>
        </dgm:presLayoutVars>
      </dgm:prSet>
      <dgm:spPr/>
    </dgm:pt>
    <dgm:pt modelId="{C1002BFD-F444-4351-B9A0-6F5FC4D77822}" type="pres">
      <dgm:prSet presAssocID="{89A3A2F5-1360-45CD-968A-A780165A0E48}" presName="node" presStyleLbl="node1" presStyleIdx="0" presStyleCnt="5">
        <dgm:presLayoutVars>
          <dgm:bulletEnabled val="1"/>
        </dgm:presLayoutVars>
      </dgm:prSet>
      <dgm:spPr/>
    </dgm:pt>
    <dgm:pt modelId="{7086C58F-38E1-4BB1-809F-21B0FECEC3EC}" type="pres">
      <dgm:prSet presAssocID="{459629C8-0D93-4F0D-880A-F5883BE62573}" presName="sibTrans" presStyleLbl="sibTrans2D1" presStyleIdx="0" presStyleCnt="4"/>
      <dgm:spPr/>
    </dgm:pt>
    <dgm:pt modelId="{0AEFBFD6-46AB-4D13-83C6-47C7E44EB814}" type="pres">
      <dgm:prSet presAssocID="{459629C8-0D93-4F0D-880A-F5883BE62573}" presName="connectorText" presStyleLbl="sibTrans2D1" presStyleIdx="0" presStyleCnt="4"/>
      <dgm:spPr/>
    </dgm:pt>
    <dgm:pt modelId="{F68F9995-5C1C-47C5-9AFC-1429DB931047}" type="pres">
      <dgm:prSet presAssocID="{D6D128B7-3495-4E2C-BFF6-18C8B3861DC8}" presName="node" presStyleLbl="node1" presStyleIdx="1" presStyleCnt="5">
        <dgm:presLayoutVars>
          <dgm:bulletEnabled val="1"/>
        </dgm:presLayoutVars>
      </dgm:prSet>
      <dgm:spPr/>
    </dgm:pt>
    <dgm:pt modelId="{0A965667-FB28-49C1-B822-D4384B2C850D}" type="pres">
      <dgm:prSet presAssocID="{D93A8301-31A1-4B35-BFFF-55E83899547C}" presName="sibTrans" presStyleLbl="sibTrans2D1" presStyleIdx="1" presStyleCnt="4"/>
      <dgm:spPr/>
    </dgm:pt>
    <dgm:pt modelId="{9A2EBECF-1045-45CA-AF6D-42F72FF2D916}" type="pres">
      <dgm:prSet presAssocID="{D93A8301-31A1-4B35-BFFF-55E83899547C}" presName="connectorText" presStyleLbl="sibTrans2D1" presStyleIdx="1" presStyleCnt="4"/>
      <dgm:spPr/>
    </dgm:pt>
    <dgm:pt modelId="{B9B2F6A0-BDA3-4FCE-9A9F-B0875DC24197}" type="pres">
      <dgm:prSet presAssocID="{0C932C9E-4790-4A89-B99A-F3830DA23E43}" presName="node" presStyleLbl="node1" presStyleIdx="2" presStyleCnt="5">
        <dgm:presLayoutVars>
          <dgm:bulletEnabled val="1"/>
        </dgm:presLayoutVars>
      </dgm:prSet>
      <dgm:spPr/>
    </dgm:pt>
    <dgm:pt modelId="{0FBB11FB-883C-41DF-A645-D380D5457EF4}" type="pres">
      <dgm:prSet presAssocID="{E7FB9B8D-A010-408E-AB81-6A35EA890155}" presName="sibTrans" presStyleLbl="sibTrans2D1" presStyleIdx="2" presStyleCnt="4"/>
      <dgm:spPr/>
    </dgm:pt>
    <dgm:pt modelId="{385C4035-F2C9-4CE1-9300-C5ACC90C04AA}" type="pres">
      <dgm:prSet presAssocID="{E7FB9B8D-A010-408E-AB81-6A35EA890155}" presName="connectorText" presStyleLbl="sibTrans2D1" presStyleIdx="2" presStyleCnt="4"/>
      <dgm:spPr/>
    </dgm:pt>
    <dgm:pt modelId="{C7CC45DA-E3ED-4C2B-9402-BC1D164A4CBA}" type="pres">
      <dgm:prSet presAssocID="{6B9E92DA-8335-4A09-BA0A-312D21257EAD}" presName="node" presStyleLbl="node1" presStyleIdx="3" presStyleCnt="5">
        <dgm:presLayoutVars>
          <dgm:bulletEnabled val="1"/>
        </dgm:presLayoutVars>
      </dgm:prSet>
      <dgm:spPr/>
    </dgm:pt>
    <dgm:pt modelId="{9C2D6889-9F0E-488F-9610-09445864CBD7}" type="pres">
      <dgm:prSet presAssocID="{B6AC20DF-E6AA-47CA-8E93-1E31515CAE41}" presName="sibTrans" presStyleLbl="sibTrans2D1" presStyleIdx="3" presStyleCnt="4"/>
      <dgm:spPr/>
    </dgm:pt>
    <dgm:pt modelId="{678CB25D-1C86-4597-8922-4DFE842566E6}" type="pres">
      <dgm:prSet presAssocID="{B6AC20DF-E6AA-47CA-8E93-1E31515CAE41}" presName="connectorText" presStyleLbl="sibTrans2D1" presStyleIdx="3" presStyleCnt="4"/>
      <dgm:spPr/>
    </dgm:pt>
    <dgm:pt modelId="{25204D56-8B3F-4665-9663-D7BAFAADB4C1}" type="pres">
      <dgm:prSet presAssocID="{C3C76DA9-72C1-4F89-8E33-B663A4A0E856}" presName="node" presStyleLbl="node1" presStyleIdx="4" presStyleCnt="5">
        <dgm:presLayoutVars>
          <dgm:bulletEnabled val="1"/>
        </dgm:presLayoutVars>
      </dgm:prSet>
      <dgm:spPr/>
    </dgm:pt>
  </dgm:ptLst>
  <dgm:cxnLst>
    <dgm:cxn modelId="{D434E6C1-6FAE-4195-A607-8E7363D65C3C}" srcId="{0672A758-0C5C-4413-A91A-81948DA1C608}" destId="{0C932C9E-4790-4A89-B99A-F3830DA23E43}" srcOrd="2" destOrd="0" parTransId="{FC2450A1-9AA9-4648-830D-B61661E3E2C5}" sibTransId="{E7FB9B8D-A010-408E-AB81-6A35EA890155}"/>
    <dgm:cxn modelId="{DFC28761-F79C-46D6-B919-9C0FB4C47BF2}" srcId="{0672A758-0C5C-4413-A91A-81948DA1C608}" destId="{C3C76DA9-72C1-4F89-8E33-B663A4A0E856}" srcOrd="4" destOrd="0" parTransId="{5C6668C1-2FC5-4512-B147-C7A65A0940B7}" sibTransId="{4558504F-9E41-4AFF-8E94-7BC730380564}"/>
    <dgm:cxn modelId="{B1FAA6FE-8733-4D2A-A61F-C458A79A3D24}" type="presOf" srcId="{0C932C9E-4790-4A89-B99A-F3830DA23E43}" destId="{B9B2F6A0-BDA3-4FCE-9A9F-B0875DC24197}" srcOrd="0" destOrd="0" presId="urn:microsoft.com/office/officeart/2005/8/layout/process1"/>
    <dgm:cxn modelId="{A6CE5D81-F788-43AB-B073-7C1DF132F61B}" srcId="{0672A758-0C5C-4413-A91A-81948DA1C608}" destId="{D6D128B7-3495-4E2C-BFF6-18C8B3861DC8}" srcOrd="1" destOrd="0" parTransId="{4A6B35E8-792C-4F2C-A58E-8B7F53292F03}" sibTransId="{D93A8301-31A1-4B35-BFFF-55E83899547C}"/>
    <dgm:cxn modelId="{3538ACFF-5630-48B2-9B26-9E1207B1C885}" type="presOf" srcId="{89A3A2F5-1360-45CD-968A-A780165A0E48}" destId="{C1002BFD-F444-4351-B9A0-6F5FC4D77822}" srcOrd="0" destOrd="0" presId="urn:microsoft.com/office/officeart/2005/8/layout/process1"/>
    <dgm:cxn modelId="{CB8706A5-FEEB-4EB9-956D-D4E4A3C8CDBB}" type="presOf" srcId="{D6D128B7-3495-4E2C-BFF6-18C8B3861DC8}" destId="{F68F9995-5C1C-47C5-9AFC-1429DB931047}" srcOrd="0" destOrd="0" presId="urn:microsoft.com/office/officeart/2005/8/layout/process1"/>
    <dgm:cxn modelId="{750AD75C-82A2-4B76-B379-EEE40353384D}" type="presOf" srcId="{459629C8-0D93-4F0D-880A-F5883BE62573}" destId="{0AEFBFD6-46AB-4D13-83C6-47C7E44EB814}" srcOrd="1" destOrd="0" presId="urn:microsoft.com/office/officeart/2005/8/layout/process1"/>
    <dgm:cxn modelId="{C3E5D0CA-0A26-44BE-875D-5E9C61837542}" type="presOf" srcId="{6B9E92DA-8335-4A09-BA0A-312D21257EAD}" destId="{C7CC45DA-E3ED-4C2B-9402-BC1D164A4CBA}" srcOrd="0" destOrd="0" presId="urn:microsoft.com/office/officeart/2005/8/layout/process1"/>
    <dgm:cxn modelId="{603B6380-954C-440B-811D-09A34CEE21D5}" srcId="{0672A758-0C5C-4413-A91A-81948DA1C608}" destId="{6B9E92DA-8335-4A09-BA0A-312D21257EAD}" srcOrd="3" destOrd="0" parTransId="{31370B0C-EA73-4B6D-9FC5-9A2960CCE2D5}" sibTransId="{B6AC20DF-E6AA-47CA-8E93-1E31515CAE41}"/>
    <dgm:cxn modelId="{4A8D6FF0-9A2A-44C5-B32D-EE14850368CB}" type="presOf" srcId="{D93A8301-31A1-4B35-BFFF-55E83899547C}" destId="{0A965667-FB28-49C1-B822-D4384B2C850D}" srcOrd="0" destOrd="0" presId="urn:microsoft.com/office/officeart/2005/8/layout/process1"/>
    <dgm:cxn modelId="{B2D3AD8D-F50F-405E-8C78-B8F8A7BCD173}" type="presOf" srcId="{C3C76DA9-72C1-4F89-8E33-B663A4A0E856}" destId="{25204D56-8B3F-4665-9663-D7BAFAADB4C1}" srcOrd="0" destOrd="0" presId="urn:microsoft.com/office/officeart/2005/8/layout/process1"/>
    <dgm:cxn modelId="{F103D494-D207-4283-A865-9F11F159CDFE}" type="presOf" srcId="{B6AC20DF-E6AA-47CA-8E93-1E31515CAE41}" destId="{9C2D6889-9F0E-488F-9610-09445864CBD7}" srcOrd="0" destOrd="0" presId="urn:microsoft.com/office/officeart/2005/8/layout/process1"/>
    <dgm:cxn modelId="{9BDF6952-FD12-4F2A-9EDD-336F961AE650}" type="presOf" srcId="{D93A8301-31A1-4B35-BFFF-55E83899547C}" destId="{9A2EBECF-1045-45CA-AF6D-42F72FF2D916}" srcOrd="1" destOrd="0" presId="urn:microsoft.com/office/officeart/2005/8/layout/process1"/>
    <dgm:cxn modelId="{57849986-AFA9-704C-9EF9-29C326BCDE9F}" type="presOf" srcId="{0672A758-0C5C-4413-A91A-81948DA1C608}" destId="{86186700-F051-8448-B786-2DD6662851D8}" srcOrd="0" destOrd="0" presId="urn:microsoft.com/office/officeart/2005/8/layout/process1"/>
    <dgm:cxn modelId="{D1255BB0-B5D2-494F-9E5B-7611CB17FDE6}" type="presOf" srcId="{E7FB9B8D-A010-408E-AB81-6A35EA890155}" destId="{385C4035-F2C9-4CE1-9300-C5ACC90C04AA}" srcOrd="1" destOrd="0" presId="urn:microsoft.com/office/officeart/2005/8/layout/process1"/>
    <dgm:cxn modelId="{C918D849-B113-4071-941D-1B14DB6D679E}" type="presOf" srcId="{B6AC20DF-E6AA-47CA-8E93-1E31515CAE41}" destId="{678CB25D-1C86-4597-8922-4DFE842566E6}" srcOrd="1" destOrd="0" presId="urn:microsoft.com/office/officeart/2005/8/layout/process1"/>
    <dgm:cxn modelId="{C709A6B0-D0E6-4217-A5FA-85376957753E}" type="presOf" srcId="{E7FB9B8D-A010-408E-AB81-6A35EA890155}" destId="{0FBB11FB-883C-41DF-A645-D380D5457EF4}" srcOrd="0" destOrd="0" presId="urn:microsoft.com/office/officeart/2005/8/layout/process1"/>
    <dgm:cxn modelId="{52ECAB3C-323A-44AF-BFFF-14C31256ABCC}" type="presOf" srcId="{459629C8-0D93-4F0D-880A-F5883BE62573}" destId="{7086C58F-38E1-4BB1-809F-21B0FECEC3EC}" srcOrd="0" destOrd="0" presId="urn:microsoft.com/office/officeart/2005/8/layout/process1"/>
    <dgm:cxn modelId="{AFCB4CF6-8B0F-4E2A-A25D-87E32848CE7C}" srcId="{0672A758-0C5C-4413-A91A-81948DA1C608}" destId="{89A3A2F5-1360-45CD-968A-A780165A0E48}" srcOrd="0" destOrd="0" parTransId="{FCCADF11-CE8B-4944-83C3-7A9AB63B9CC3}" sibTransId="{459629C8-0D93-4F0D-880A-F5883BE62573}"/>
    <dgm:cxn modelId="{1FC0A290-1B8F-4018-8A09-6B86A79BF5EF}" type="presParOf" srcId="{86186700-F051-8448-B786-2DD6662851D8}" destId="{C1002BFD-F444-4351-B9A0-6F5FC4D77822}" srcOrd="0" destOrd="0" presId="urn:microsoft.com/office/officeart/2005/8/layout/process1"/>
    <dgm:cxn modelId="{E8BD047A-9043-4FA0-BBD7-5691CF79486C}" type="presParOf" srcId="{86186700-F051-8448-B786-2DD6662851D8}" destId="{7086C58F-38E1-4BB1-809F-21B0FECEC3EC}" srcOrd="1" destOrd="0" presId="urn:microsoft.com/office/officeart/2005/8/layout/process1"/>
    <dgm:cxn modelId="{1A0915F5-8B10-4DAD-923D-0BE709813C47}" type="presParOf" srcId="{7086C58F-38E1-4BB1-809F-21B0FECEC3EC}" destId="{0AEFBFD6-46AB-4D13-83C6-47C7E44EB814}" srcOrd="0" destOrd="0" presId="urn:microsoft.com/office/officeart/2005/8/layout/process1"/>
    <dgm:cxn modelId="{24EEC375-9742-4557-BB2B-0F427425B707}" type="presParOf" srcId="{86186700-F051-8448-B786-2DD6662851D8}" destId="{F68F9995-5C1C-47C5-9AFC-1429DB931047}" srcOrd="2" destOrd="0" presId="urn:microsoft.com/office/officeart/2005/8/layout/process1"/>
    <dgm:cxn modelId="{A2BAB95C-D339-4156-A053-374068D0706E}" type="presParOf" srcId="{86186700-F051-8448-B786-2DD6662851D8}" destId="{0A965667-FB28-49C1-B822-D4384B2C850D}" srcOrd="3" destOrd="0" presId="urn:microsoft.com/office/officeart/2005/8/layout/process1"/>
    <dgm:cxn modelId="{BB8E553D-0901-4EFF-8C5C-53D0FEEB961D}" type="presParOf" srcId="{0A965667-FB28-49C1-B822-D4384B2C850D}" destId="{9A2EBECF-1045-45CA-AF6D-42F72FF2D916}" srcOrd="0" destOrd="0" presId="urn:microsoft.com/office/officeart/2005/8/layout/process1"/>
    <dgm:cxn modelId="{3776561F-32BF-4446-AD11-2DAB9C4A8C9A}" type="presParOf" srcId="{86186700-F051-8448-B786-2DD6662851D8}" destId="{B9B2F6A0-BDA3-4FCE-9A9F-B0875DC24197}" srcOrd="4" destOrd="0" presId="urn:microsoft.com/office/officeart/2005/8/layout/process1"/>
    <dgm:cxn modelId="{7A5F7E17-C7B9-47F2-AB8A-62911AA2B503}" type="presParOf" srcId="{86186700-F051-8448-B786-2DD6662851D8}" destId="{0FBB11FB-883C-41DF-A645-D380D5457EF4}" srcOrd="5" destOrd="0" presId="urn:microsoft.com/office/officeart/2005/8/layout/process1"/>
    <dgm:cxn modelId="{F588AD0F-8A5D-440E-97A1-80EE31AD95F3}" type="presParOf" srcId="{0FBB11FB-883C-41DF-A645-D380D5457EF4}" destId="{385C4035-F2C9-4CE1-9300-C5ACC90C04AA}" srcOrd="0" destOrd="0" presId="urn:microsoft.com/office/officeart/2005/8/layout/process1"/>
    <dgm:cxn modelId="{B80C3DF4-60C1-4037-ACDC-16EB941A9807}" type="presParOf" srcId="{86186700-F051-8448-B786-2DD6662851D8}" destId="{C7CC45DA-E3ED-4C2B-9402-BC1D164A4CBA}" srcOrd="6" destOrd="0" presId="urn:microsoft.com/office/officeart/2005/8/layout/process1"/>
    <dgm:cxn modelId="{1D6FFBD4-362B-41C3-B91C-E68A43565231}" type="presParOf" srcId="{86186700-F051-8448-B786-2DD6662851D8}" destId="{9C2D6889-9F0E-488F-9610-09445864CBD7}" srcOrd="7" destOrd="0" presId="urn:microsoft.com/office/officeart/2005/8/layout/process1"/>
    <dgm:cxn modelId="{795D314E-9D93-40C7-8BA8-3B2A8D20F68D}" type="presParOf" srcId="{9C2D6889-9F0E-488F-9610-09445864CBD7}" destId="{678CB25D-1C86-4597-8922-4DFE842566E6}" srcOrd="0" destOrd="0" presId="urn:microsoft.com/office/officeart/2005/8/layout/process1"/>
    <dgm:cxn modelId="{0689E5F1-D2EE-4DCA-928A-D89653AABD50}" type="presParOf" srcId="{86186700-F051-8448-B786-2DD6662851D8}" destId="{25204D56-8B3F-4665-9663-D7BAFAADB4C1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672A758-0C5C-4413-A91A-81948DA1C608}" type="doc">
      <dgm:prSet loTypeId="urn:microsoft.com/office/officeart/2005/8/layout/process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A3A2F5-1360-45CD-968A-A780165A0E48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Inputs</a:t>
          </a:r>
        </a:p>
      </dgm:t>
    </dgm:pt>
    <dgm:pt modelId="{FCCADF11-CE8B-4944-83C3-7A9AB63B9CC3}" type="parTrans" cxnId="{AFCB4CF6-8B0F-4E2A-A25D-87E32848CE7C}">
      <dgm:prSet/>
      <dgm:spPr/>
      <dgm:t>
        <a:bodyPr/>
        <a:lstStyle/>
        <a:p>
          <a:endParaRPr lang="ru-RU"/>
        </a:p>
      </dgm:t>
    </dgm:pt>
    <dgm:pt modelId="{459629C8-0D93-4F0D-880A-F5883BE62573}" type="sibTrans" cxnId="{AFCB4CF6-8B0F-4E2A-A25D-87E32848CE7C}">
      <dgm:prSet/>
      <dgm:spPr/>
      <dgm:t>
        <a:bodyPr/>
        <a:lstStyle/>
        <a:p>
          <a:endParaRPr lang="en-US"/>
        </a:p>
      </dgm:t>
    </dgm:pt>
    <dgm:pt modelId="{D6D128B7-3495-4E2C-BFF6-18C8B3861DC8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Activities</a:t>
          </a:r>
        </a:p>
      </dgm:t>
    </dgm:pt>
    <dgm:pt modelId="{4A6B35E8-792C-4F2C-A58E-8B7F53292F03}" type="parTrans" cxnId="{A6CE5D81-F788-43AB-B073-7C1DF132F61B}">
      <dgm:prSet/>
      <dgm:spPr/>
      <dgm:t>
        <a:bodyPr/>
        <a:lstStyle/>
        <a:p>
          <a:endParaRPr lang="ru-RU"/>
        </a:p>
      </dgm:t>
    </dgm:pt>
    <dgm:pt modelId="{D93A8301-31A1-4B35-BFFF-55E83899547C}" type="sibTrans" cxnId="{A6CE5D81-F788-43AB-B073-7C1DF132F61B}">
      <dgm:prSet/>
      <dgm:spPr/>
      <dgm:t>
        <a:bodyPr/>
        <a:lstStyle/>
        <a:p>
          <a:endParaRPr lang="en-US"/>
        </a:p>
      </dgm:t>
    </dgm:pt>
    <dgm:pt modelId="{0C932C9E-4790-4A89-B99A-F3830DA23E43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Outputs</a:t>
          </a:r>
        </a:p>
      </dgm:t>
    </dgm:pt>
    <dgm:pt modelId="{FC2450A1-9AA9-4648-830D-B61661E3E2C5}" type="parTrans" cxnId="{D434E6C1-6FAE-4195-A607-8E7363D65C3C}">
      <dgm:prSet/>
      <dgm:spPr/>
      <dgm:t>
        <a:bodyPr/>
        <a:lstStyle/>
        <a:p>
          <a:endParaRPr lang="ru-RU"/>
        </a:p>
      </dgm:t>
    </dgm:pt>
    <dgm:pt modelId="{E7FB9B8D-A010-408E-AB81-6A35EA890155}" type="sibTrans" cxnId="{D434E6C1-6FAE-4195-A607-8E7363D65C3C}">
      <dgm:prSet/>
      <dgm:spPr/>
      <dgm:t>
        <a:bodyPr/>
        <a:lstStyle/>
        <a:p>
          <a:endParaRPr lang="en-US"/>
        </a:p>
      </dgm:t>
    </dgm:pt>
    <dgm:pt modelId="{6B9E92DA-8335-4A09-BA0A-312D21257EAD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Outcomes</a:t>
          </a:r>
        </a:p>
      </dgm:t>
    </dgm:pt>
    <dgm:pt modelId="{31370B0C-EA73-4B6D-9FC5-9A2960CCE2D5}" type="parTrans" cxnId="{603B6380-954C-440B-811D-09A34CEE21D5}">
      <dgm:prSet/>
      <dgm:spPr/>
      <dgm:t>
        <a:bodyPr/>
        <a:lstStyle/>
        <a:p>
          <a:endParaRPr lang="ru-RU"/>
        </a:p>
      </dgm:t>
    </dgm:pt>
    <dgm:pt modelId="{B6AC20DF-E6AA-47CA-8E93-1E31515CAE41}" type="sibTrans" cxnId="{603B6380-954C-440B-811D-09A34CEE21D5}">
      <dgm:prSet/>
      <dgm:spPr/>
      <dgm:t>
        <a:bodyPr/>
        <a:lstStyle/>
        <a:p>
          <a:endParaRPr lang="en-US"/>
        </a:p>
      </dgm:t>
    </dgm:pt>
    <dgm:pt modelId="{C3C76DA9-72C1-4F89-8E33-B663A4A0E856}">
      <dgm:prSet/>
      <dgm:spPr>
        <a:solidFill>
          <a:schemeClr val="accent2"/>
        </a:solidFill>
      </dgm:spPr>
      <dgm:t>
        <a:bodyPr/>
        <a:lstStyle/>
        <a:p>
          <a:r>
            <a:rPr lang="en-US" dirty="0">
              <a:solidFill>
                <a:srgbClr val="FFC000"/>
              </a:solidFill>
            </a:rPr>
            <a:t> </a:t>
          </a:r>
          <a:r>
            <a:rPr lang="en-US" dirty="0">
              <a:solidFill>
                <a:schemeClr val="bg1"/>
              </a:solidFill>
            </a:rPr>
            <a:t>Impacts</a:t>
          </a:r>
          <a:r>
            <a:rPr lang="en-US" dirty="0">
              <a:solidFill>
                <a:srgbClr val="FFC000"/>
              </a:solidFill>
            </a:rPr>
            <a:t> </a:t>
          </a:r>
        </a:p>
      </dgm:t>
    </dgm:pt>
    <dgm:pt modelId="{5C6668C1-2FC5-4512-B147-C7A65A0940B7}" type="parTrans" cxnId="{DFC28761-F79C-46D6-B919-9C0FB4C47BF2}">
      <dgm:prSet/>
      <dgm:spPr/>
      <dgm:t>
        <a:bodyPr/>
        <a:lstStyle/>
        <a:p>
          <a:endParaRPr lang="ru-RU"/>
        </a:p>
      </dgm:t>
    </dgm:pt>
    <dgm:pt modelId="{4558504F-9E41-4AFF-8E94-7BC730380564}" type="sibTrans" cxnId="{DFC28761-F79C-46D6-B919-9C0FB4C47BF2}">
      <dgm:prSet/>
      <dgm:spPr/>
      <dgm:t>
        <a:bodyPr/>
        <a:lstStyle/>
        <a:p>
          <a:endParaRPr lang="ru-RU"/>
        </a:p>
      </dgm:t>
    </dgm:pt>
    <dgm:pt modelId="{86186700-F051-8448-B786-2DD6662851D8}" type="pres">
      <dgm:prSet presAssocID="{0672A758-0C5C-4413-A91A-81948DA1C608}" presName="Name0" presStyleCnt="0">
        <dgm:presLayoutVars>
          <dgm:dir/>
          <dgm:resizeHandles val="exact"/>
        </dgm:presLayoutVars>
      </dgm:prSet>
      <dgm:spPr/>
    </dgm:pt>
    <dgm:pt modelId="{C1002BFD-F444-4351-B9A0-6F5FC4D77822}" type="pres">
      <dgm:prSet presAssocID="{89A3A2F5-1360-45CD-968A-A780165A0E48}" presName="node" presStyleLbl="node1" presStyleIdx="0" presStyleCnt="5">
        <dgm:presLayoutVars>
          <dgm:bulletEnabled val="1"/>
        </dgm:presLayoutVars>
      </dgm:prSet>
      <dgm:spPr/>
    </dgm:pt>
    <dgm:pt modelId="{7086C58F-38E1-4BB1-809F-21B0FECEC3EC}" type="pres">
      <dgm:prSet presAssocID="{459629C8-0D93-4F0D-880A-F5883BE62573}" presName="sibTrans" presStyleLbl="sibTrans2D1" presStyleIdx="0" presStyleCnt="4"/>
      <dgm:spPr/>
    </dgm:pt>
    <dgm:pt modelId="{0AEFBFD6-46AB-4D13-83C6-47C7E44EB814}" type="pres">
      <dgm:prSet presAssocID="{459629C8-0D93-4F0D-880A-F5883BE62573}" presName="connectorText" presStyleLbl="sibTrans2D1" presStyleIdx="0" presStyleCnt="4"/>
      <dgm:spPr/>
    </dgm:pt>
    <dgm:pt modelId="{F68F9995-5C1C-47C5-9AFC-1429DB931047}" type="pres">
      <dgm:prSet presAssocID="{D6D128B7-3495-4E2C-BFF6-18C8B3861DC8}" presName="node" presStyleLbl="node1" presStyleIdx="1" presStyleCnt="5">
        <dgm:presLayoutVars>
          <dgm:bulletEnabled val="1"/>
        </dgm:presLayoutVars>
      </dgm:prSet>
      <dgm:spPr/>
    </dgm:pt>
    <dgm:pt modelId="{0A965667-FB28-49C1-B822-D4384B2C850D}" type="pres">
      <dgm:prSet presAssocID="{D93A8301-31A1-4B35-BFFF-55E83899547C}" presName="sibTrans" presStyleLbl="sibTrans2D1" presStyleIdx="1" presStyleCnt="4"/>
      <dgm:spPr/>
    </dgm:pt>
    <dgm:pt modelId="{9A2EBECF-1045-45CA-AF6D-42F72FF2D916}" type="pres">
      <dgm:prSet presAssocID="{D93A8301-31A1-4B35-BFFF-55E83899547C}" presName="connectorText" presStyleLbl="sibTrans2D1" presStyleIdx="1" presStyleCnt="4"/>
      <dgm:spPr/>
    </dgm:pt>
    <dgm:pt modelId="{B9B2F6A0-BDA3-4FCE-9A9F-B0875DC24197}" type="pres">
      <dgm:prSet presAssocID="{0C932C9E-4790-4A89-B99A-F3830DA23E43}" presName="node" presStyleLbl="node1" presStyleIdx="2" presStyleCnt="5">
        <dgm:presLayoutVars>
          <dgm:bulletEnabled val="1"/>
        </dgm:presLayoutVars>
      </dgm:prSet>
      <dgm:spPr/>
    </dgm:pt>
    <dgm:pt modelId="{0FBB11FB-883C-41DF-A645-D380D5457EF4}" type="pres">
      <dgm:prSet presAssocID="{E7FB9B8D-A010-408E-AB81-6A35EA890155}" presName="sibTrans" presStyleLbl="sibTrans2D1" presStyleIdx="2" presStyleCnt="4"/>
      <dgm:spPr/>
    </dgm:pt>
    <dgm:pt modelId="{385C4035-F2C9-4CE1-9300-C5ACC90C04AA}" type="pres">
      <dgm:prSet presAssocID="{E7FB9B8D-A010-408E-AB81-6A35EA890155}" presName="connectorText" presStyleLbl="sibTrans2D1" presStyleIdx="2" presStyleCnt="4"/>
      <dgm:spPr/>
    </dgm:pt>
    <dgm:pt modelId="{C7CC45DA-E3ED-4C2B-9402-BC1D164A4CBA}" type="pres">
      <dgm:prSet presAssocID="{6B9E92DA-8335-4A09-BA0A-312D21257EAD}" presName="node" presStyleLbl="node1" presStyleIdx="3" presStyleCnt="5">
        <dgm:presLayoutVars>
          <dgm:bulletEnabled val="1"/>
        </dgm:presLayoutVars>
      </dgm:prSet>
      <dgm:spPr/>
    </dgm:pt>
    <dgm:pt modelId="{9C2D6889-9F0E-488F-9610-09445864CBD7}" type="pres">
      <dgm:prSet presAssocID="{B6AC20DF-E6AA-47CA-8E93-1E31515CAE41}" presName="sibTrans" presStyleLbl="sibTrans2D1" presStyleIdx="3" presStyleCnt="4"/>
      <dgm:spPr/>
    </dgm:pt>
    <dgm:pt modelId="{678CB25D-1C86-4597-8922-4DFE842566E6}" type="pres">
      <dgm:prSet presAssocID="{B6AC20DF-E6AA-47CA-8E93-1E31515CAE41}" presName="connectorText" presStyleLbl="sibTrans2D1" presStyleIdx="3" presStyleCnt="4"/>
      <dgm:spPr/>
    </dgm:pt>
    <dgm:pt modelId="{25204D56-8B3F-4665-9663-D7BAFAADB4C1}" type="pres">
      <dgm:prSet presAssocID="{C3C76DA9-72C1-4F89-8E33-B663A4A0E856}" presName="node" presStyleLbl="node1" presStyleIdx="4" presStyleCnt="5">
        <dgm:presLayoutVars>
          <dgm:bulletEnabled val="1"/>
        </dgm:presLayoutVars>
      </dgm:prSet>
      <dgm:spPr/>
    </dgm:pt>
  </dgm:ptLst>
  <dgm:cxnLst>
    <dgm:cxn modelId="{D434E6C1-6FAE-4195-A607-8E7363D65C3C}" srcId="{0672A758-0C5C-4413-A91A-81948DA1C608}" destId="{0C932C9E-4790-4A89-B99A-F3830DA23E43}" srcOrd="2" destOrd="0" parTransId="{FC2450A1-9AA9-4648-830D-B61661E3E2C5}" sibTransId="{E7FB9B8D-A010-408E-AB81-6A35EA890155}"/>
    <dgm:cxn modelId="{DFC28761-F79C-46D6-B919-9C0FB4C47BF2}" srcId="{0672A758-0C5C-4413-A91A-81948DA1C608}" destId="{C3C76DA9-72C1-4F89-8E33-B663A4A0E856}" srcOrd="4" destOrd="0" parTransId="{5C6668C1-2FC5-4512-B147-C7A65A0940B7}" sibTransId="{4558504F-9E41-4AFF-8E94-7BC730380564}"/>
    <dgm:cxn modelId="{B1FAA6FE-8733-4D2A-A61F-C458A79A3D24}" type="presOf" srcId="{0C932C9E-4790-4A89-B99A-F3830DA23E43}" destId="{B9B2F6A0-BDA3-4FCE-9A9F-B0875DC24197}" srcOrd="0" destOrd="0" presId="urn:microsoft.com/office/officeart/2005/8/layout/process1"/>
    <dgm:cxn modelId="{A6CE5D81-F788-43AB-B073-7C1DF132F61B}" srcId="{0672A758-0C5C-4413-A91A-81948DA1C608}" destId="{D6D128B7-3495-4E2C-BFF6-18C8B3861DC8}" srcOrd="1" destOrd="0" parTransId="{4A6B35E8-792C-4F2C-A58E-8B7F53292F03}" sibTransId="{D93A8301-31A1-4B35-BFFF-55E83899547C}"/>
    <dgm:cxn modelId="{3538ACFF-5630-48B2-9B26-9E1207B1C885}" type="presOf" srcId="{89A3A2F5-1360-45CD-968A-A780165A0E48}" destId="{C1002BFD-F444-4351-B9A0-6F5FC4D77822}" srcOrd="0" destOrd="0" presId="urn:microsoft.com/office/officeart/2005/8/layout/process1"/>
    <dgm:cxn modelId="{CB8706A5-FEEB-4EB9-956D-D4E4A3C8CDBB}" type="presOf" srcId="{D6D128B7-3495-4E2C-BFF6-18C8B3861DC8}" destId="{F68F9995-5C1C-47C5-9AFC-1429DB931047}" srcOrd="0" destOrd="0" presId="urn:microsoft.com/office/officeart/2005/8/layout/process1"/>
    <dgm:cxn modelId="{750AD75C-82A2-4B76-B379-EEE40353384D}" type="presOf" srcId="{459629C8-0D93-4F0D-880A-F5883BE62573}" destId="{0AEFBFD6-46AB-4D13-83C6-47C7E44EB814}" srcOrd="1" destOrd="0" presId="urn:microsoft.com/office/officeart/2005/8/layout/process1"/>
    <dgm:cxn modelId="{C3E5D0CA-0A26-44BE-875D-5E9C61837542}" type="presOf" srcId="{6B9E92DA-8335-4A09-BA0A-312D21257EAD}" destId="{C7CC45DA-E3ED-4C2B-9402-BC1D164A4CBA}" srcOrd="0" destOrd="0" presId="urn:microsoft.com/office/officeart/2005/8/layout/process1"/>
    <dgm:cxn modelId="{603B6380-954C-440B-811D-09A34CEE21D5}" srcId="{0672A758-0C5C-4413-A91A-81948DA1C608}" destId="{6B9E92DA-8335-4A09-BA0A-312D21257EAD}" srcOrd="3" destOrd="0" parTransId="{31370B0C-EA73-4B6D-9FC5-9A2960CCE2D5}" sibTransId="{B6AC20DF-E6AA-47CA-8E93-1E31515CAE41}"/>
    <dgm:cxn modelId="{4A8D6FF0-9A2A-44C5-B32D-EE14850368CB}" type="presOf" srcId="{D93A8301-31A1-4B35-BFFF-55E83899547C}" destId="{0A965667-FB28-49C1-B822-D4384B2C850D}" srcOrd="0" destOrd="0" presId="urn:microsoft.com/office/officeart/2005/8/layout/process1"/>
    <dgm:cxn modelId="{B2D3AD8D-F50F-405E-8C78-B8F8A7BCD173}" type="presOf" srcId="{C3C76DA9-72C1-4F89-8E33-B663A4A0E856}" destId="{25204D56-8B3F-4665-9663-D7BAFAADB4C1}" srcOrd="0" destOrd="0" presId="urn:microsoft.com/office/officeart/2005/8/layout/process1"/>
    <dgm:cxn modelId="{F103D494-D207-4283-A865-9F11F159CDFE}" type="presOf" srcId="{B6AC20DF-E6AA-47CA-8E93-1E31515CAE41}" destId="{9C2D6889-9F0E-488F-9610-09445864CBD7}" srcOrd="0" destOrd="0" presId="urn:microsoft.com/office/officeart/2005/8/layout/process1"/>
    <dgm:cxn modelId="{9BDF6952-FD12-4F2A-9EDD-336F961AE650}" type="presOf" srcId="{D93A8301-31A1-4B35-BFFF-55E83899547C}" destId="{9A2EBECF-1045-45CA-AF6D-42F72FF2D916}" srcOrd="1" destOrd="0" presId="urn:microsoft.com/office/officeart/2005/8/layout/process1"/>
    <dgm:cxn modelId="{57849986-AFA9-704C-9EF9-29C326BCDE9F}" type="presOf" srcId="{0672A758-0C5C-4413-A91A-81948DA1C608}" destId="{86186700-F051-8448-B786-2DD6662851D8}" srcOrd="0" destOrd="0" presId="urn:microsoft.com/office/officeart/2005/8/layout/process1"/>
    <dgm:cxn modelId="{D1255BB0-B5D2-494F-9E5B-7611CB17FDE6}" type="presOf" srcId="{E7FB9B8D-A010-408E-AB81-6A35EA890155}" destId="{385C4035-F2C9-4CE1-9300-C5ACC90C04AA}" srcOrd="1" destOrd="0" presId="urn:microsoft.com/office/officeart/2005/8/layout/process1"/>
    <dgm:cxn modelId="{C918D849-B113-4071-941D-1B14DB6D679E}" type="presOf" srcId="{B6AC20DF-E6AA-47CA-8E93-1E31515CAE41}" destId="{678CB25D-1C86-4597-8922-4DFE842566E6}" srcOrd="1" destOrd="0" presId="urn:microsoft.com/office/officeart/2005/8/layout/process1"/>
    <dgm:cxn modelId="{C709A6B0-D0E6-4217-A5FA-85376957753E}" type="presOf" srcId="{E7FB9B8D-A010-408E-AB81-6A35EA890155}" destId="{0FBB11FB-883C-41DF-A645-D380D5457EF4}" srcOrd="0" destOrd="0" presId="urn:microsoft.com/office/officeart/2005/8/layout/process1"/>
    <dgm:cxn modelId="{52ECAB3C-323A-44AF-BFFF-14C31256ABCC}" type="presOf" srcId="{459629C8-0D93-4F0D-880A-F5883BE62573}" destId="{7086C58F-38E1-4BB1-809F-21B0FECEC3EC}" srcOrd="0" destOrd="0" presId="urn:microsoft.com/office/officeart/2005/8/layout/process1"/>
    <dgm:cxn modelId="{AFCB4CF6-8B0F-4E2A-A25D-87E32848CE7C}" srcId="{0672A758-0C5C-4413-A91A-81948DA1C608}" destId="{89A3A2F5-1360-45CD-968A-A780165A0E48}" srcOrd="0" destOrd="0" parTransId="{FCCADF11-CE8B-4944-83C3-7A9AB63B9CC3}" sibTransId="{459629C8-0D93-4F0D-880A-F5883BE62573}"/>
    <dgm:cxn modelId="{1FC0A290-1B8F-4018-8A09-6B86A79BF5EF}" type="presParOf" srcId="{86186700-F051-8448-B786-2DD6662851D8}" destId="{C1002BFD-F444-4351-B9A0-6F5FC4D77822}" srcOrd="0" destOrd="0" presId="urn:microsoft.com/office/officeart/2005/8/layout/process1"/>
    <dgm:cxn modelId="{E8BD047A-9043-4FA0-BBD7-5691CF79486C}" type="presParOf" srcId="{86186700-F051-8448-B786-2DD6662851D8}" destId="{7086C58F-38E1-4BB1-809F-21B0FECEC3EC}" srcOrd="1" destOrd="0" presId="urn:microsoft.com/office/officeart/2005/8/layout/process1"/>
    <dgm:cxn modelId="{1A0915F5-8B10-4DAD-923D-0BE709813C47}" type="presParOf" srcId="{7086C58F-38E1-4BB1-809F-21B0FECEC3EC}" destId="{0AEFBFD6-46AB-4D13-83C6-47C7E44EB814}" srcOrd="0" destOrd="0" presId="urn:microsoft.com/office/officeart/2005/8/layout/process1"/>
    <dgm:cxn modelId="{24EEC375-9742-4557-BB2B-0F427425B707}" type="presParOf" srcId="{86186700-F051-8448-B786-2DD6662851D8}" destId="{F68F9995-5C1C-47C5-9AFC-1429DB931047}" srcOrd="2" destOrd="0" presId="urn:microsoft.com/office/officeart/2005/8/layout/process1"/>
    <dgm:cxn modelId="{A2BAB95C-D339-4156-A053-374068D0706E}" type="presParOf" srcId="{86186700-F051-8448-B786-2DD6662851D8}" destId="{0A965667-FB28-49C1-B822-D4384B2C850D}" srcOrd="3" destOrd="0" presId="urn:microsoft.com/office/officeart/2005/8/layout/process1"/>
    <dgm:cxn modelId="{BB8E553D-0901-4EFF-8C5C-53D0FEEB961D}" type="presParOf" srcId="{0A965667-FB28-49C1-B822-D4384B2C850D}" destId="{9A2EBECF-1045-45CA-AF6D-42F72FF2D916}" srcOrd="0" destOrd="0" presId="urn:microsoft.com/office/officeart/2005/8/layout/process1"/>
    <dgm:cxn modelId="{3776561F-32BF-4446-AD11-2DAB9C4A8C9A}" type="presParOf" srcId="{86186700-F051-8448-B786-2DD6662851D8}" destId="{B9B2F6A0-BDA3-4FCE-9A9F-B0875DC24197}" srcOrd="4" destOrd="0" presId="urn:microsoft.com/office/officeart/2005/8/layout/process1"/>
    <dgm:cxn modelId="{7A5F7E17-C7B9-47F2-AB8A-62911AA2B503}" type="presParOf" srcId="{86186700-F051-8448-B786-2DD6662851D8}" destId="{0FBB11FB-883C-41DF-A645-D380D5457EF4}" srcOrd="5" destOrd="0" presId="urn:microsoft.com/office/officeart/2005/8/layout/process1"/>
    <dgm:cxn modelId="{F588AD0F-8A5D-440E-97A1-80EE31AD95F3}" type="presParOf" srcId="{0FBB11FB-883C-41DF-A645-D380D5457EF4}" destId="{385C4035-F2C9-4CE1-9300-C5ACC90C04AA}" srcOrd="0" destOrd="0" presId="urn:microsoft.com/office/officeart/2005/8/layout/process1"/>
    <dgm:cxn modelId="{B80C3DF4-60C1-4037-ACDC-16EB941A9807}" type="presParOf" srcId="{86186700-F051-8448-B786-2DD6662851D8}" destId="{C7CC45DA-E3ED-4C2B-9402-BC1D164A4CBA}" srcOrd="6" destOrd="0" presId="urn:microsoft.com/office/officeart/2005/8/layout/process1"/>
    <dgm:cxn modelId="{1D6FFBD4-362B-41C3-B91C-E68A43565231}" type="presParOf" srcId="{86186700-F051-8448-B786-2DD6662851D8}" destId="{9C2D6889-9F0E-488F-9610-09445864CBD7}" srcOrd="7" destOrd="0" presId="urn:microsoft.com/office/officeart/2005/8/layout/process1"/>
    <dgm:cxn modelId="{795D314E-9D93-40C7-8BA8-3B2A8D20F68D}" type="presParOf" srcId="{9C2D6889-9F0E-488F-9610-09445864CBD7}" destId="{678CB25D-1C86-4597-8922-4DFE842566E6}" srcOrd="0" destOrd="0" presId="urn:microsoft.com/office/officeart/2005/8/layout/process1"/>
    <dgm:cxn modelId="{0689E5F1-D2EE-4DCA-928A-D89653AABD50}" type="presParOf" srcId="{86186700-F051-8448-B786-2DD6662851D8}" destId="{25204D56-8B3F-4665-9663-D7BAFAADB4C1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82851A-8496-4B91-9C0F-64BE6DFDEFDC}">
      <dsp:nvSpPr>
        <dsp:cNvPr id="0" name=""/>
        <dsp:cNvSpPr/>
      </dsp:nvSpPr>
      <dsp:spPr>
        <a:xfrm>
          <a:off x="0" y="2358600"/>
          <a:ext cx="2438400" cy="693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88900" rIns="248920" bIns="88900" numCol="1" spcCol="1270" anchor="ctr" anchorCtr="0">
          <a:noAutofit/>
        </a:bodyPr>
        <a:lstStyle/>
        <a:p>
          <a:pPr marL="0" lvl="0" indent="0" algn="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solidFill>
                <a:schemeClr val="bg1"/>
              </a:solidFill>
            </a:rPr>
            <a:t>Functions</a:t>
          </a:r>
        </a:p>
      </dsp:txBody>
      <dsp:txXfrm>
        <a:off x="0" y="2358600"/>
        <a:ext cx="2438400" cy="693000"/>
      </dsp:txXfrm>
    </dsp:sp>
    <dsp:sp modelId="{A88FEABC-0225-4E0A-A4F7-107CFBEC6615}">
      <dsp:nvSpPr>
        <dsp:cNvPr id="0" name=""/>
        <dsp:cNvSpPr/>
      </dsp:nvSpPr>
      <dsp:spPr>
        <a:xfrm>
          <a:off x="2438399" y="1557318"/>
          <a:ext cx="487680" cy="2295562"/>
        </a:xfrm>
        <a:prstGeom prst="leftBrace">
          <a:avLst>
            <a:gd name="adj1" fmla="val 35000"/>
            <a:gd name="adj2" fmla="val 50000"/>
          </a:avLst>
        </a:pr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B24068-2AF9-457A-B885-E5FBED750FBC}">
      <dsp:nvSpPr>
        <dsp:cNvPr id="0" name=""/>
        <dsp:cNvSpPr/>
      </dsp:nvSpPr>
      <dsp:spPr>
        <a:xfrm>
          <a:off x="3112377" y="1507091"/>
          <a:ext cx="6632448" cy="2295562"/>
        </a:xfrm>
        <a:prstGeom prst="rect">
          <a:avLst/>
        </a:prstGeom>
        <a:solidFill>
          <a:srgbClr val="00B0F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>
              <a:solidFill>
                <a:schemeClr val="tx1"/>
              </a:solidFill>
            </a:rPr>
            <a:t>Independent evaluation</a:t>
          </a: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>
              <a:solidFill>
                <a:schemeClr val="tx1"/>
              </a:solidFill>
            </a:rPr>
            <a:t>Setting of minimum standards (normative)</a:t>
          </a: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>
              <a:solidFill>
                <a:schemeClr val="tx1"/>
              </a:solidFill>
            </a:rPr>
            <a:t>Quality control (oversight)</a:t>
          </a: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>
              <a:solidFill>
                <a:schemeClr val="tx1"/>
              </a:solidFill>
            </a:rPr>
            <a:t>Knowledge sharing and dissemination</a:t>
          </a:r>
        </a:p>
      </dsp:txBody>
      <dsp:txXfrm>
        <a:off x="3112377" y="1507091"/>
        <a:ext cx="6632448" cy="22955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002BFD-F444-4351-B9A0-6F5FC4D77822}">
      <dsp:nvSpPr>
        <dsp:cNvPr id="0" name=""/>
        <dsp:cNvSpPr/>
      </dsp:nvSpPr>
      <dsp:spPr>
        <a:xfrm>
          <a:off x="4650" y="2673709"/>
          <a:ext cx="1441772" cy="865063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bg1"/>
              </a:solidFill>
            </a:rPr>
            <a:t>Inputs</a:t>
          </a:r>
        </a:p>
      </dsp:txBody>
      <dsp:txXfrm>
        <a:off x="29987" y="2699046"/>
        <a:ext cx="1391098" cy="814389"/>
      </dsp:txXfrm>
    </dsp:sp>
    <dsp:sp modelId="{7086C58F-38E1-4BB1-809F-21B0FECEC3EC}">
      <dsp:nvSpPr>
        <dsp:cNvPr id="0" name=""/>
        <dsp:cNvSpPr/>
      </dsp:nvSpPr>
      <dsp:spPr>
        <a:xfrm>
          <a:off x="1590600" y="2927461"/>
          <a:ext cx="305655" cy="3575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1590600" y="2998973"/>
        <a:ext cx="213959" cy="214535"/>
      </dsp:txXfrm>
    </dsp:sp>
    <dsp:sp modelId="{F68F9995-5C1C-47C5-9AFC-1429DB931047}">
      <dsp:nvSpPr>
        <dsp:cNvPr id="0" name=""/>
        <dsp:cNvSpPr/>
      </dsp:nvSpPr>
      <dsp:spPr>
        <a:xfrm>
          <a:off x="2023132" y="2673709"/>
          <a:ext cx="1441772" cy="865063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bg1"/>
              </a:solidFill>
            </a:rPr>
            <a:t>Activities</a:t>
          </a:r>
        </a:p>
      </dsp:txBody>
      <dsp:txXfrm>
        <a:off x="2048469" y="2699046"/>
        <a:ext cx="1391098" cy="814389"/>
      </dsp:txXfrm>
    </dsp:sp>
    <dsp:sp modelId="{0A965667-FB28-49C1-B822-D4384B2C850D}">
      <dsp:nvSpPr>
        <dsp:cNvPr id="0" name=""/>
        <dsp:cNvSpPr/>
      </dsp:nvSpPr>
      <dsp:spPr>
        <a:xfrm>
          <a:off x="3609082" y="2927461"/>
          <a:ext cx="305655" cy="3575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3609082" y="2998973"/>
        <a:ext cx="213959" cy="214535"/>
      </dsp:txXfrm>
    </dsp:sp>
    <dsp:sp modelId="{B9B2F6A0-BDA3-4FCE-9A9F-B0875DC24197}">
      <dsp:nvSpPr>
        <dsp:cNvPr id="0" name=""/>
        <dsp:cNvSpPr/>
      </dsp:nvSpPr>
      <dsp:spPr>
        <a:xfrm>
          <a:off x="4041613" y="2673709"/>
          <a:ext cx="1441772" cy="865063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bg1"/>
              </a:solidFill>
            </a:rPr>
            <a:t>Outputs</a:t>
          </a:r>
        </a:p>
      </dsp:txBody>
      <dsp:txXfrm>
        <a:off x="4066950" y="2699046"/>
        <a:ext cx="1391098" cy="814389"/>
      </dsp:txXfrm>
    </dsp:sp>
    <dsp:sp modelId="{0FBB11FB-883C-41DF-A645-D380D5457EF4}">
      <dsp:nvSpPr>
        <dsp:cNvPr id="0" name=""/>
        <dsp:cNvSpPr/>
      </dsp:nvSpPr>
      <dsp:spPr>
        <a:xfrm>
          <a:off x="5627563" y="2927461"/>
          <a:ext cx="305655" cy="3575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5627563" y="2998973"/>
        <a:ext cx="213959" cy="214535"/>
      </dsp:txXfrm>
    </dsp:sp>
    <dsp:sp modelId="{C7CC45DA-E3ED-4C2B-9402-BC1D164A4CBA}">
      <dsp:nvSpPr>
        <dsp:cNvPr id="0" name=""/>
        <dsp:cNvSpPr/>
      </dsp:nvSpPr>
      <dsp:spPr>
        <a:xfrm>
          <a:off x="6060095" y="2673709"/>
          <a:ext cx="1441772" cy="865063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bg1"/>
              </a:solidFill>
            </a:rPr>
            <a:t>Outcomes</a:t>
          </a:r>
        </a:p>
      </dsp:txBody>
      <dsp:txXfrm>
        <a:off x="6085432" y="2699046"/>
        <a:ext cx="1391098" cy="814389"/>
      </dsp:txXfrm>
    </dsp:sp>
    <dsp:sp modelId="{9C2D6889-9F0E-488F-9610-09445864CBD7}">
      <dsp:nvSpPr>
        <dsp:cNvPr id="0" name=""/>
        <dsp:cNvSpPr/>
      </dsp:nvSpPr>
      <dsp:spPr>
        <a:xfrm>
          <a:off x="7646044" y="2927461"/>
          <a:ext cx="305655" cy="3575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7646044" y="2998973"/>
        <a:ext cx="213959" cy="214535"/>
      </dsp:txXfrm>
    </dsp:sp>
    <dsp:sp modelId="{25204D56-8B3F-4665-9663-D7BAFAADB4C1}">
      <dsp:nvSpPr>
        <dsp:cNvPr id="0" name=""/>
        <dsp:cNvSpPr/>
      </dsp:nvSpPr>
      <dsp:spPr>
        <a:xfrm>
          <a:off x="8078576" y="2673709"/>
          <a:ext cx="1441772" cy="865063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rgbClr val="FFC000"/>
              </a:solidFill>
            </a:rPr>
            <a:t> </a:t>
          </a:r>
          <a:r>
            <a:rPr lang="en-US" sz="2100" kern="1200" dirty="0">
              <a:solidFill>
                <a:schemeClr val="bg1"/>
              </a:solidFill>
            </a:rPr>
            <a:t>Impacts</a:t>
          </a:r>
          <a:r>
            <a:rPr lang="en-US" sz="2100" kern="1200" dirty="0">
              <a:solidFill>
                <a:srgbClr val="FFC000"/>
              </a:solidFill>
            </a:rPr>
            <a:t> </a:t>
          </a:r>
        </a:p>
      </dsp:txBody>
      <dsp:txXfrm>
        <a:off x="8103913" y="2699046"/>
        <a:ext cx="1391098" cy="8143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002BFD-F444-4351-B9A0-6F5FC4D77822}">
      <dsp:nvSpPr>
        <dsp:cNvPr id="0" name=""/>
        <dsp:cNvSpPr/>
      </dsp:nvSpPr>
      <dsp:spPr>
        <a:xfrm>
          <a:off x="4650" y="2673709"/>
          <a:ext cx="1441772" cy="865063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bg1"/>
              </a:solidFill>
            </a:rPr>
            <a:t>Inputs</a:t>
          </a:r>
        </a:p>
      </dsp:txBody>
      <dsp:txXfrm>
        <a:off x="29987" y="2699046"/>
        <a:ext cx="1391098" cy="814389"/>
      </dsp:txXfrm>
    </dsp:sp>
    <dsp:sp modelId="{7086C58F-38E1-4BB1-809F-21B0FECEC3EC}">
      <dsp:nvSpPr>
        <dsp:cNvPr id="0" name=""/>
        <dsp:cNvSpPr/>
      </dsp:nvSpPr>
      <dsp:spPr>
        <a:xfrm>
          <a:off x="1590600" y="2927461"/>
          <a:ext cx="305655" cy="3575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1590600" y="2998973"/>
        <a:ext cx="213959" cy="214535"/>
      </dsp:txXfrm>
    </dsp:sp>
    <dsp:sp modelId="{F68F9995-5C1C-47C5-9AFC-1429DB931047}">
      <dsp:nvSpPr>
        <dsp:cNvPr id="0" name=""/>
        <dsp:cNvSpPr/>
      </dsp:nvSpPr>
      <dsp:spPr>
        <a:xfrm>
          <a:off x="2023132" y="2673709"/>
          <a:ext cx="1441772" cy="865063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bg1"/>
              </a:solidFill>
            </a:rPr>
            <a:t>Activities</a:t>
          </a:r>
        </a:p>
      </dsp:txBody>
      <dsp:txXfrm>
        <a:off x="2048469" y="2699046"/>
        <a:ext cx="1391098" cy="814389"/>
      </dsp:txXfrm>
    </dsp:sp>
    <dsp:sp modelId="{0A965667-FB28-49C1-B822-D4384B2C850D}">
      <dsp:nvSpPr>
        <dsp:cNvPr id="0" name=""/>
        <dsp:cNvSpPr/>
      </dsp:nvSpPr>
      <dsp:spPr>
        <a:xfrm>
          <a:off x="3609082" y="2927461"/>
          <a:ext cx="305655" cy="3575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3609082" y="2998973"/>
        <a:ext cx="213959" cy="214535"/>
      </dsp:txXfrm>
    </dsp:sp>
    <dsp:sp modelId="{B9B2F6A0-BDA3-4FCE-9A9F-B0875DC24197}">
      <dsp:nvSpPr>
        <dsp:cNvPr id="0" name=""/>
        <dsp:cNvSpPr/>
      </dsp:nvSpPr>
      <dsp:spPr>
        <a:xfrm>
          <a:off x="4041613" y="2673709"/>
          <a:ext cx="1441772" cy="865063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bg1"/>
              </a:solidFill>
            </a:rPr>
            <a:t>Outputs</a:t>
          </a:r>
        </a:p>
      </dsp:txBody>
      <dsp:txXfrm>
        <a:off x="4066950" y="2699046"/>
        <a:ext cx="1391098" cy="814389"/>
      </dsp:txXfrm>
    </dsp:sp>
    <dsp:sp modelId="{0FBB11FB-883C-41DF-A645-D380D5457EF4}">
      <dsp:nvSpPr>
        <dsp:cNvPr id="0" name=""/>
        <dsp:cNvSpPr/>
      </dsp:nvSpPr>
      <dsp:spPr>
        <a:xfrm>
          <a:off x="5627563" y="2927461"/>
          <a:ext cx="305655" cy="3575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5627563" y="2998973"/>
        <a:ext cx="213959" cy="214535"/>
      </dsp:txXfrm>
    </dsp:sp>
    <dsp:sp modelId="{C7CC45DA-E3ED-4C2B-9402-BC1D164A4CBA}">
      <dsp:nvSpPr>
        <dsp:cNvPr id="0" name=""/>
        <dsp:cNvSpPr/>
      </dsp:nvSpPr>
      <dsp:spPr>
        <a:xfrm>
          <a:off x="6060095" y="2673709"/>
          <a:ext cx="1441772" cy="865063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bg1"/>
              </a:solidFill>
            </a:rPr>
            <a:t>Outcomes</a:t>
          </a:r>
        </a:p>
      </dsp:txBody>
      <dsp:txXfrm>
        <a:off x="6085432" y="2699046"/>
        <a:ext cx="1391098" cy="814389"/>
      </dsp:txXfrm>
    </dsp:sp>
    <dsp:sp modelId="{9C2D6889-9F0E-488F-9610-09445864CBD7}">
      <dsp:nvSpPr>
        <dsp:cNvPr id="0" name=""/>
        <dsp:cNvSpPr/>
      </dsp:nvSpPr>
      <dsp:spPr>
        <a:xfrm>
          <a:off x="7646044" y="2927461"/>
          <a:ext cx="305655" cy="3575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7646044" y="2998973"/>
        <a:ext cx="213959" cy="214535"/>
      </dsp:txXfrm>
    </dsp:sp>
    <dsp:sp modelId="{25204D56-8B3F-4665-9663-D7BAFAADB4C1}">
      <dsp:nvSpPr>
        <dsp:cNvPr id="0" name=""/>
        <dsp:cNvSpPr/>
      </dsp:nvSpPr>
      <dsp:spPr>
        <a:xfrm>
          <a:off x="8078576" y="2673709"/>
          <a:ext cx="1441772" cy="865063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rgbClr val="FFC000"/>
              </a:solidFill>
            </a:rPr>
            <a:t> </a:t>
          </a:r>
          <a:r>
            <a:rPr lang="en-US" sz="2100" kern="1200" dirty="0">
              <a:solidFill>
                <a:schemeClr val="bg1"/>
              </a:solidFill>
            </a:rPr>
            <a:t>Impacts</a:t>
          </a:r>
          <a:r>
            <a:rPr lang="en-US" sz="2100" kern="1200" dirty="0">
              <a:solidFill>
                <a:srgbClr val="FFC000"/>
              </a:solidFill>
            </a:rPr>
            <a:t> </a:t>
          </a:r>
        </a:p>
      </dsp:txBody>
      <dsp:txXfrm>
        <a:off x="8103913" y="2699046"/>
        <a:ext cx="1391098" cy="8143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BEAD09-88F7-4D3B-9FE3-706CA573CA96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556C29-BC8C-4318-A82B-AA4403866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1146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9AD1E-D1A9-4C6E-8725-EEA121C84813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32EA4C-C22D-48BF-86A8-9ED3961DA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60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3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265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7551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61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0640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796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20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sz="1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2EA4C-C22D-48BF-86A8-9ED3961DA562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407728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2EA4C-C22D-48BF-86A8-9ED3961DA562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97686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2EA4C-C22D-48BF-86A8-9ED3961DA562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846923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2EA4C-C22D-48BF-86A8-9ED3961DA562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98129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075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2EA4C-C22D-48BF-86A8-9ED3961DA562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106786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2EA4C-C22D-48BF-86A8-9ED3961DA562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095517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516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291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DD479-E1FD-44D0-BD83-3200F334FA2D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7883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2EA4C-C22D-48BF-86A8-9ED3961DA562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64199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63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23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44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801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95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898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350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gradFill>
          <a:gsLst>
            <a:gs pos="0">
              <a:srgbClr val="000000"/>
            </a:gs>
            <a:gs pos="74000">
              <a:schemeClr val="tx1">
                <a:lumMod val="85000"/>
                <a:lumOff val="15000"/>
              </a:schemeClr>
            </a:gs>
            <a:gs pos="83000">
              <a:schemeClr val="tx1">
                <a:lumMod val="75000"/>
                <a:lumOff val="25000"/>
              </a:schemeClr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4048" y="2100770"/>
            <a:ext cx="7766936" cy="1646302"/>
          </a:xfrm>
          <a:noFill/>
        </p:spPr>
        <p:txBody>
          <a:bodyPr anchor="b">
            <a:noAutofit/>
          </a:bodyPr>
          <a:lstStyle>
            <a:lvl1pPr algn="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7754" y="3851992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Isosceles Triangle 18"/>
          <p:cNvSpPr/>
          <p:nvPr userDrawn="1"/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rgbClr val="C2D1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3"/>
          <p:cNvSpPr/>
          <p:nvPr userDrawn="1"/>
        </p:nvSpPr>
        <p:spPr>
          <a:xfrm>
            <a:off x="9180943" y="-8466"/>
            <a:ext cx="3011057" cy="6874934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rgbClr val="4E9D2D">
              <a:alpha val="8117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5"/>
          <p:cNvSpPr/>
          <p:nvPr userDrawn="1"/>
        </p:nvSpPr>
        <p:spPr>
          <a:xfrm>
            <a:off x="9615672" y="-8467"/>
            <a:ext cx="257632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rgbClr val="C2D12F">
              <a:alpha val="6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4"/>
          <p:cNvSpPr/>
          <p:nvPr userDrawn="1"/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rgbClr val="417CD8">
              <a:alpha val="8392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060040" y="5053811"/>
            <a:ext cx="3392096" cy="361104"/>
          </a:xfrm>
        </p:spPr>
        <p:txBody>
          <a:bodyPr>
            <a:noAutofit/>
          </a:bodyPr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 dirty="0"/>
              <a:t>Click to edit Name</a:t>
            </a:r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060039" y="5414915"/>
            <a:ext cx="3398161" cy="294220"/>
          </a:xfrm>
        </p:spPr>
        <p:txBody>
          <a:bodyPr>
            <a:noAutofit/>
          </a:bodyPr>
          <a:lstStyle>
            <a:lvl1pPr marL="0" indent="0" algn="r">
              <a:buNone/>
              <a:defRPr sz="1600" baseline="0"/>
            </a:lvl1pPr>
          </a:lstStyle>
          <a:p>
            <a:pPr lvl="0"/>
            <a:r>
              <a:rPr lang="en-US" dirty="0"/>
              <a:t>Click to edit Job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059363" y="5791199"/>
            <a:ext cx="3392487" cy="279039"/>
          </a:xfrm>
        </p:spPr>
        <p:txBody>
          <a:bodyPr>
            <a:noAutofit/>
          </a:bodyPr>
          <a:lstStyle>
            <a:lvl1pPr marL="0" indent="0" algn="r">
              <a:buNone/>
              <a:defRPr sz="1600" baseline="0"/>
            </a:lvl1pPr>
          </a:lstStyle>
          <a:p>
            <a:pPr lvl="0"/>
            <a:r>
              <a:rPr lang="en-US" dirty="0"/>
              <a:t>Click here to edit Date</a:t>
            </a:r>
          </a:p>
        </p:txBody>
      </p:sp>
    </p:spTree>
    <p:extLst>
      <p:ext uri="{BB962C8B-B14F-4D97-AF65-F5344CB8AC3E}">
        <p14:creationId xmlns:p14="http://schemas.microsoft.com/office/powerpoint/2010/main" val="2350750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rgbClr val="417CD8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rgbClr val="417CD8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56390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36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90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1752600"/>
            <a:ext cx="8598257" cy="5762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rgbClr val="A2BEE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362200"/>
            <a:ext cx="8598257" cy="3679163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974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IMG_7618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9" t="2710" r="14129" b="2045"/>
          <a:stretch/>
        </p:blipFill>
        <p:spPr>
          <a:xfrm rot="5400000">
            <a:off x="2667000" y="-2667001"/>
            <a:ext cx="6858000" cy="12192001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533400" y="533400"/>
            <a:ext cx="3908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b="0" i="0" dirty="0">
                <a:solidFill>
                  <a:srgbClr val="417CD8"/>
                </a:solidFill>
                <a:latin typeface="Avenir Book" charset="0"/>
                <a:ea typeface="Avenir Book" charset="0"/>
                <a:cs typeface="Avenir Book" charset="0"/>
              </a:rPr>
              <a:t>Thank you</a:t>
            </a:r>
            <a:endParaRPr lang="en-US" sz="4800" b="0" i="0" baseline="0" dirty="0">
              <a:solidFill>
                <a:srgbClr val="417CD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33400" y="1350950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0" dirty="0">
                <a:solidFill>
                  <a:srgbClr val="417CD8"/>
                </a:solidFill>
                <a:latin typeface="Avenir Book" charset="0"/>
                <a:ea typeface="Avenir Book" charset="0"/>
                <a:cs typeface="Avenir Book" charset="0"/>
              </a:rPr>
              <a:t>www.gefieo.org</a:t>
            </a:r>
          </a:p>
        </p:txBody>
      </p:sp>
    </p:spTree>
    <p:extLst>
      <p:ext uri="{BB962C8B-B14F-4D97-AF65-F5344CB8AC3E}">
        <p14:creationId xmlns:p14="http://schemas.microsoft.com/office/powerpoint/2010/main" val="2407774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23" b="220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4048" y="2100770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rgbClr val="417CD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7754" y="3851992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060040" y="5053811"/>
            <a:ext cx="3392096" cy="361104"/>
          </a:xfrm>
        </p:spPr>
        <p:txBody>
          <a:bodyPr>
            <a:noAutofit/>
          </a:bodyPr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 dirty="0"/>
              <a:t>Click to edit Name</a:t>
            </a:r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060039" y="5414915"/>
            <a:ext cx="3398161" cy="294220"/>
          </a:xfrm>
        </p:spPr>
        <p:txBody>
          <a:bodyPr>
            <a:noAutofit/>
          </a:bodyPr>
          <a:lstStyle>
            <a:lvl1pPr marL="0" indent="0" algn="r">
              <a:buNone/>
              <a:defRPr sz="1600" baseline="0"/>
            </a:lvl1pPr>
          </a:lstStyle>
          <a:p>
            <a:pPr lvl="0"/>
            <a:r>
              <a:rPr lang="en-US" dirty="0"/>
              <a:t>Click to edit Job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059363" y="5791199"/>
            <a:ext cx="3392487" cy="279039"/>
          </a:xfrm>
        </p:spPr>
        <p:txBody>
          <a:bodyPr>
            <a:noAutofit/>
          </a:bodyPr>
          <a:lstStyle>
            <a:lvl1pPr marL="0" indent="0" algn="r">
              <a:buNone/>
              <a:defRPr sz="1600" baseline="0"/>
            </a:lvl1pPr>
          </a:lstStyle>
          <a:p>
            <a:pPr lvl="0"/>
            <a:r>
              <a:rPr lang="en-US" dirty="0"/>
              <a:t>Click here to edit Date</a:t>
            </a:r>
          </a:p>
        </p:txBody>
      </p:sp>
    </p:spTree>
    <p:extLst>
      <p:ext uri="{BB962C8B-B14F-4D97-AF65-F5344CB8AC3E}">
        <p14:creationId xmlns:p14="http://schemas.microsoft.com/office/powerpoint/2010/main" val="2451805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5557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23" b="220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3810000" y="3200400"/>
            <a:ext cx="3908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0" i="0" dirty="0">
                <a:solidFill>
                  <a:srgbClr val="FFFFFF"/>
                </a:solidFill>
                <a:latin typeface="+mj-lt"/>
                <a:cs typeface="Arial"/>
              </a:rPr>
              <a:t>Thank you!</a:t>
            </a:r>
            <a:endParaRPr lang="en-US" sz="4800" b="0" i="0" baseline="0" dirty="0">
              <a:solidFill>
                <a:srgbClr val="FFFFFF"/>
              </a:solidFill>
              <a:latin typeface="+mj-lt"/>
              <a:cs typeface="Arial"/>
            </a:endParaRPr>
          </a:p>
        </p:txBody>
      </p:sp>
      <p:sp>
        <p:nvSpPr>
          <p:cNvPr id="9" name="Freeform 8"/>
          <p:cNvSpPr/>
          <p:nvPr userDrawn="1"/>
        </p:nvSpPr>
        <p:spPr>
          <a:xfrm rot="16200000">
            <a:off x="4158576" y="1872575"/>
            <a:ext cx="822080" cy="9148767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 userDrawn="1"/>
        </p:nvSpPr>
        <p:spPr>
          <a:xfrm>
            <a:off x="-4764" y="6035918"/>
            <a:ext cx="12196764" cy="822082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2D12F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4191000" y="6277681"/>
            <a:ext cx="4494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dirty="0">
                <a:latin typeface="+mj-lt"/>
                <a:cs typeface="Arial"/>
              </a:rPr>
              <a:t>For more information, visit </a:t>
            </a:r>
            <a:r>
              <a:rPr lang="en-US" sz="1600" b="1" i="0" dirty="0">
                <a:solidFill>
                  <a:srgbClr val="FFFFFF"/>
                </a:solidFill>
                <a:latin typeface="+mj-lt"/>
                <a:cs typeface="Arial"/>
              </a:rPr>
              <a:t>www.gefieo.org</a:t>
            </a:r>
          </a:p>
        </p:txBody>
      </p:sp>
    </p:spTree>
    <p:extLst>
      <p:ext uri="{BB962C8B-B14F-4D97-AF65-F5344CB8AC3E}">
        <p14:creationId xmlns:p14="http://schemas.microsoft.com/office/powerpoint/2010/main" val="35726697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ABF5-D857-4C97-883A-29015B27FAFC}" type="datetimeFigureOut">
              <a:rPr lang="en-US" smtClean="0"/>
              <a:t>2/22/2017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98D1E-8892-4255-B4CF-6C48425FD1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979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ABF5-D857-4C97-883A-29015B27FAFC}" type="datetimeFigureOut">
              <a:rPr lang="en-US" smtClean="0"/>
              <a:t>2/22/2017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98D1E-8892-4255-B4CF-6C48425FD13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23" b="220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562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ABF5-D857-4C97-883A-29015B27FAFC}" type="datetimeFigureOut">
              <a:rPr lang="en-US" smtClean="0"/>
              <a:t>2/22/2017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98D1E-8892-4255-B4CF-6C48425FD13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23" b="220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18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>
                <a:solidFill>
                  <a:srgbClr val="C2D1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4E9D2D"/>
              </a:buClr>
              <a:buFont typeface="Wingdings" panose="05000000000000000000" pitchFamily="2" charset="2"/>
              <a:buChar char="Ø"/>
              <a:defRPr/>
            </a:lvl1pPr>
            <a:lvl2pPr marL="742950" indent="-285750">
              <a:buClr>
                <a:srgbClr val="4E9D2D"/>
              </a:buClr>
              <a:buFont typeface="Wingdings" panose="05000000000000000000" pitchFamily="2" charset="2"/>
              <a:buChar char="Ø"/>
              <a:defRPr/>
            </a:lvl2pPr>
            <a:lvl3pPr marL="1143000" indent="-228600">
              <a:buClr>
                <a:srgbClr val="4E9D2D"/>
              </a:buClr>
              <a:buFont typeface="Wingdings" panose="05000000000000000000" pitchFamily="2" charset="2"/>
              <a:buChar char="Ø"/>
              <a:defRPr/>
            </a:lvl3pPr>
            <a:lvl4pPr marL="1600200" indent="-228600">
              <a:buClr>
                <a:srgbClr val="4E9D2D"/>
              </a:buClr>
              <a:buFont typeface="Wingdings" panose="05000000000000000000" pitchFamily="2" charset="2"/>
              <a:buChar char="Ø"/>
              <a:defRPr/>
            </a:lvl4pPr>
            <a:lvl5pPr marL="2057400" indent="-228600">
              <a:buClr>
                <a:srgbClr val="4E9D2D"/>
              </a:buClr>
              <a:buFont typeface="Wingdings" panose="05000000000000000000" pitchFamily="2" charset="2"/>
              <a:buChar char="Ø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839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267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456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76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4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575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70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096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417CD8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163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4" r:id="rId10"/>
    <p:sldLayoutId id="2147483765" r:id="rId11"/>
    <p:sldLayoutId id="2147483749" r:id="rId12"/>
    <p:sldLayoutId id="2147483766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C2D12F"/>
          </a:solidFill>
          <a:latin typeface="Avenir Book" charset="0"/>
          <a:ea typeface="Avenir Book" charset="0"/>
          <a:cs typeface="Avenir Book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rgbClr val="4E9D2D"/>
        </a:buClr>
        <a:buSzPct val="80000"/>
        <a:buFont typeface="Wingdings" panose="05000000000000000000" pitchFamily="2" charset="2"/>
        <a:buChar char="Ø"/>
        <a:defRPr sz="1800" kern="1200">
          <a:solidFill>
            <a:schemeClr val="bg1"/>
          </a:solidFill>
          <a:latin typeface="Avenir Book" charset="0"/>
          <a:ea typeface="Avenir Book" charset="0"/>
          <a:cs typeface="Avenir Book" charset="0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rgbClr val="4E9D2D"/>
        </a:buClr>
        <a:buSzPct val="80000"/>
        <a:buFont typeface="Wingdings" panose="05000000000000000000" pitchFamily="2" charset="2"/>
        <a:buChar char="Ø"/>
        <a:defRPr sz="1600" kern="1200">
          <a:solidFill>
            <a:schemeClr val="bg1"/>
          </a:solidFill>
          <a:latin typeface="Avenir Book" charset="0"/>
          <a:ea typeface="Avenir Book" charset="0"/>
          <a:cs typeface="Avenir Book" charset="0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4E9D2D"/>
        </a:buClr>
        <a:buSzPct val="80000"/>
        <a:buFont typeface="Wingdings" panose="05000000000000000000" pitchFamily="2" charset="2"/>
        <a:buChar char="Ø"/>
        <a:defRPr sz="1400" kern="1200">
          <a:solidFill>
            <a:schemeClr val="bg1"/>
          </a:solidFill>
          <a:latin typeface="Avenir Book" charset="0"/>
          <a:ea typeface="Avenir Book" charset="0"/>
          <a:cs typeface="Avenir Book" charset="0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4E9D2D"/>
        </a:buClr>
        <a:buSzPct val="80000"/>
        <a:buFont typeface="Wingdings" panose="05000000000000000000" pitchFamily="2" charset="2"/>
        <a:buChar char="Ø"/>
        <a:defRPr sz="1200" kern="1200">
          <a:solidFill>
            <a:schemeClr val="bg1"/>
          </a:solidFill>
          <a:latin typeface="Avenir Book" charset="0"/>
          <a:ea typeface="Avenir Book" charset="0"/>
          <a:cs typeface="Avenir Book" charset="0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4E9D2D"/>
        </a:buClr>
        <a:buSzPct val="80000"/>
        <a:buFont typeface="Wingdings" panose="05000000000000000000" pitchFamily="2" charset="2"/>
        <a:buChar char="Ø"/>
        <a:defRPr sz="1200" kern="1200">
          <a:solidFill>
            <a:schemeClr val="bg1"/>
          </a:solidFill>
          <a:latin typeface="Avenir Book" charset="0"/>
          <a:ea typeface="Avenir Book" charset="0"/>
          <a:cs typeface="Avenir Book" charset="0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2" name="Rectangle 23"/>
          <p:cNvSpPr/>
          <p:nvPr/>
        </p:nvSpPr>
        <p:spPr>
          <a:xfrm>
            <a:off x="10583334" y="0"/>
            <a:ext cx="1608666" cy="6874934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rgbClr val="4E9D2D">
              <a:alpha val="8117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5"/>
          <p:cNvSpPr/>
          <p:nvPr userDrawn="1"/>
        </p:nvSpPr>
        <p:spPr>
          <a:xfrm>
            <a:off x="11277600" y="0"/>
            <a:ext cx="914400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rgbClr val="C2D12F">
              <a:alpha val="5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/>
          <p:cNvSpPr/>
          <p:nvPr/>
        </p:nvSpPr>
        <p:spPr>
          <a:xfrm>
            <a:off x="11049000" y="3044197"/>
            <a:ext cx="1143000" cy="3810000"/>
          </a:xfrm>
          <a:prstGeom prst="triangle">
            <a:avLst>
              <a:gd name="adj" fmla="val 100000"/>
            </a:avLst>
          </a:prstGeom>
          <a:solidFill>
            <a:srgbClr val="417CD8">
              <a:alpha val="8392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Isosceles Triangle 18"/>
          <p:cNvSpPr/>
          <p:nvPr/>
        </p:nvSpPr>
        <p:spPr>
          <a:xfrm>
            <a:off x="0" y="4009397"/>
            <a:ext cx="548640" cy="2844800"/>
          </a:xfrm>
          <a:prstGeom prst="triangle">
            <a:avLst>
              <a:gd name="adj" fmla="val 0"/>
            </a:avLst>
          </a:prstGeom>
          <a:solidFill>
            <a:srgbClr val="C2D1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5585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92D050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rgbClr val="4E9D2D"/>
        </a:buClr>
        <a:buSzPct val="80000"/>
        <a:buFont typeface="Wingdings" panose="05000000000000000000" pitchFamily="2" charset="2"/>
        <a:buChar char="Ø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rgbClr val="4E9D2D"/>
        </a:buClr>
        <a:buSzPct val="80000"/>
        <a:buFont typeface="Wingdings" panose="05000000000000000000" pitchFamily="2" charset="2"/>
        <a:buChar char="Ø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4E9D2D"/>
        </a:buClr>
        <a:buSzPct val="80000"/>
        <a:buFont typeface="Wingdings" panose="05000000000000000000" pitchFamily="2" charset="2"/>
        <a:buChar char="Ø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4E9D2D"/>
        </a:buClr>
        <a:buSzPct val="80000"/>
        <a:buFont typeface="Wingdings" panose="05000000000000000000" pitchFamily="2" charset="2"/>
        <a:buChar char="Ø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4E9D2D"/>
        </a:buClr>
        <a:buSzPct val="80000"/>
        <a:buFont typeface="Wingdings" panose="05000000000000000000" pitchFamily="2" charset="2"/>
        <a:buChar char="Ø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4" b="8889"/>
          <a:stretch/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" y="0"/>
            <a:ext cx="12192001" cy="6858000"/>
          </a:xfrm>
          <a:prstGeom prst="rect">
            <a:avLst/>
          </a:prstGeom>
          <a:gradFill>
            <a:gsLst>
              <a:gs pos="0">
                <a:srgbClr val="000000">
                  <a:alpha val="80000"/>
                </a:srgb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471"/>
          <a:stretch/>
        </p:blipFill>
        <p:spPr>
          <a:xfrm>
            <a:off x="304800" y="98540"/>
            <a:ext cx="3657600" cy="150181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133600" y="2320116"/>
            <a:ext cx="9817784" cy="1905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dirty="0">
                <a:solidFill>
                  <a:srgbClr val="FFFF00"/>
                </a:solidFill>
              </a:rPr>
              <a:t>Expanded Constituency Workshop</a:t>
            </a:r>
          </a:p>
        </p:txBody>
      </p:sp>
      <p:sp>
        <p:nvSpPr>
          <p:cNvPr id="8" name="Подзаголовок 3"/>
          <p:cNvSpPr txBox="1">
            <a:spLocks/>
          </p:cNvSpPr>
          <p:nvPr/>
        </p:nvSpPr>
        <p:spPr>
          <a:xfrm>
            <a:off x="2470492" y="3428999"/>
            <a:ext cx="9144000" cy="102102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8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6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4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2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2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400" dirty="0">
                <a:solidFill>
                  <a:srgbClr val="FFFF00"/>
                </a:solidFill>
              </a:rPr>
              <a:t>Session of the Independent Evaluation Office, GEF</a:t>
            </a:r>
          </a:p>
          <a:p>
            <a:endParaRPr lang="en-US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4648200" y="5778879"/>
            <a:ext cx="3392096" cy="36110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8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6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4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2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2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rgbClr val="FFFF00"/>
                </a:solidFill>
              </a:rPr>
              <a:t>Swaziland, February 2017</a:t>
            </a:r>
          </a:p>
        </p:txBody>
      </p:sp>
      <p:sp>
        <p:nvSpPr>
          <p:cNvPr id="11" name="Text Placeholder 8"/>
          <p:cNvSpPr txBox="1">
            <a:spLocks/>
          </p:cNvSpPr>
          <p:nvPr/>
        </p:nvSpPr>
        <p:spPr>
          <a:xfrm>
            <a:off x="7924799" y="4843624"/>
            <a:ext cx="3392096" cy="3611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6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4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2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2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12" name="Text Placeholder 8"/>
          <p:cNvSpPr txBox="1">
            <a:spLocks/>
          </p:cNvSpPr>
          <p:nvPr/>
        </p:nvSpPr>
        <p:spPr>
          <a:xfrm>
            <a:off x="7924798" y="5204728"/>
            <a:ext cx="3398161" cy="294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None/>
              <a:defRPr sz="1600" kern="1200" baseline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6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4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2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2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i="1" dirty="0"/>
          </a:p>
        </p:txBody>
      </p:sp>
      <p:sp>
        <p:nvSpPr>
          <p:cNvPr id="13" name="Подзаголовок 3"/>
          <p:cNvSpPr txBox="1">
            <a:spLocks/>
          </p:cNvSpPr>
          <p:nvPr/>
        </p:nvSpPr>
        <p:spPr>
          <a:xfrm>
            <a:off x="6188246" y="4335634"/>
            <a:ext cx="5594692" cy="102102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8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6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4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2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2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000" dirty="0"/>
              <a:t>Malac Kabir</a:t>
            </a:r>
          </a:p>
          <a:p>
            <a:pPr marL="0" indent="0" algn="r">
              <a:buNone/>
            </a:pPr>
            <a:r>
              <a:rPr lang="en-US" sz="2000" dirty="0"/>
              <a:t>Research Assistant</a:t>
            </a:r>
          </a:p>
          <a:p>
            <a:pPr marL="0" indent="0" algn="r">
              <a:buNone/>
            </a:pPr>
            <a:r>
              <a:rPr lang="en-US" sz="2000" dirty="0"/>
              <a:t> GEF Independent Evaluation Office</a:t>
            </a:r>
          </a:p>
          <a:p>
            <a:endParaRPr lang="en-US" sz="1600" dirty="0"/>
          </a:p>
        </p:txBody>
      </p:sp>
      <p:sp>
        <p:nvSpPr>
          <p:cNvPr id="14" name="Подзаголовок 3"/>
          <p:cNvSpPr txBox="1">
            <a:spLocks/>
          </p:cNvSpPr>
          <p:nvPr/>
        </p:nvSpPr>
        <p:spPr>
          <a:xfrm>
            <a:off x="501306" y="4328251"/>
            <a:ext cx="5594692" cy="102102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8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6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4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2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2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000" dirty="0"/>
              <a:t>Anupam Anand, </a:t>
            </a:r>
            <a:r>
              <a:rPr lang="en-US" sz="2000" dirty="0" err="1"/>
              <a:t>Ph.D</a:t>
            </a:r>
            <a:endParaRPr lang="en-US" sz="2000" dirty="0"/>
          </a:p>
          <a:p>
            <a:pPr marL="0" indent="0" algn="r">
              <a:buNone/>
            </a:pPr>
            <a:r>
              <a:rPr lang="en-US" sz="2000" dirty="0"/>
              <a:t>Evaluation Officer</a:t>
            </a:r>
          </a:p>
          <a:p>
            <a:pPr marL="0" indent="0" algn="r">
              <a:buNone/>
            </a:pPr>
            <a:r>
              <a:rPr lang="en-US" sz="2000" dirty="0"/>
              <a:t> GEF Independent Evaluation Office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1672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8000">
        <p:fade/>
      </p:transition>
    </mc:Choice>
    <mc:Fallback xmlns="">
      <p:transition spd="med" advClick="0" advTm="18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" b="11111"/>
          <a:stretch/>
        </p:blipFill>
        <p:spPr>
          <a:xfrm>
            <a:off x="0" y="0"/>
            <a:ext cx="1223427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10890" y="5347209"/>
            <a:ext cx="556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Contributions</a:t>
            </a:r>
          </a:p>
        </p:txBody>
      </p:sp>
      <p:sp>
        <p:nvSpPr>
          <p:cNvPr id="2" name="Rectangle 1"/>
          <p:cNvSpPr/>
          <p:nvPr/>
        </p:nvSpPr>
        <p:spPr>
          <a:xfrm>
            <a:off x="6401440" y="2209800"/>
            <a:ext cx="4419600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Avenir Medium" charset="0"/>
                <a:ea typeface="Avenir Medium" charset="0"/>
                <a:cs typeface="Avenir Medium" charset="0"/>
              </a:rPr>
              <a:t>Support the process leading to the Stockholm and </a:t>
            </a:r>
            <a:r>
              <a:rPr lang="en-US" dirty="0" err="1">
                <a:latin typeface="Avenir Medium" charset="0"/>
                <a:ea typeface="Avenir Medium" charset="0"/>
                <a:cs typeface="Avenir Medium" charset="0"/>
              </a:rPr>
              <a:t>Minamata</a:t>
            </a:r>
            <a:r>
              <a:rPr lang="en-US" dirty="0">
                <a:latin typeface="Avenir Medium" charset="0"/>
                <a:ea typeface="Avenir Medium" charset="0"/>
                <a:cs typeface="Avenir Medium" charset="0"/>
              </a:rPr>
              <a:t> Conventions</a:t>
            </a:r>
            <a:endParaRPr lang="en-US" dirty="0">
              <a:effectLst/>
              <a:latin typeface="Avenir Medium" charset="0"/>
              <a:ea typeface="Avenir Medium" charset="0"/>
              <a:cs typeface="Avenir Medium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097120" y="3124200"/>
            <a:ext cx="870745" cy="870746"/>
            <a:chOff x="2590949" y="2129650"/>
            <a:chExt cx="870745" cy="870746"/>
          </a:xfrm>
        </p:grpSpPr>
        <p:sp>
          <p:nvSpPr>
            <p:cNvPr id="10" name="Oval 9"/>
            <p:cNvSpPr/>
            <p:nvPr/>
          </p:nvSpPr>
          <p:spPr>
            <a:xfrm>
              <a:off x="2590949" y="2129650"/>
              <a:ext cx="870745" cy="8707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2819002" y="2249268"/>
              <a:ext cx="533798" cy="516726"/>
            </a:xfrm>
            <a:custGeom>
              <a:avLst/>
              <a:gdLst>
                <a:gd name="connsiteX0" fmla="*/ 0 w 1256306"/>
                <a:gd name="connsiteY0" fmla="*/ 715617 h 1281226"/>
                <a:gd name="connsiteX1" fmla="*/ 381663 w 1256306"/>
                <a:gd name="connsiteY1" fmla="*/ 1256306 h 1281226"/>
                <a:gd name="connsiteX2" fmla="*/ 1256306 w 1256306"/>
                <a:gd name="connsiteY2" fmla="*/ 0 h 128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6306" h="1281226">
                  <a:moveTo>
                    <a:pt x="0" y="715617"/>
                  </a:moveTo>
                  <a:cubicBezTo>
                    <a:pt x="86139" y="1045596"/>
                    <a:pt x="172279" y="1375576"/>
                    <a:pt x="381663" y="1256306"/>
                  </a:cubicBezTo>
                  <a:cubicBezTo>
                    <a:pt x="591047" y="1137037"/>
                    <a:pt x="1256306" y="0"/>
                    <a:pt x="1256306" y="0"/>
                  </a:cubicBezTo>
                </a:path>
              </a:pathLst>
            </a:custGeom>
            <a:noFill/>
            <a:ln w="142875">
              <a:solidFill>
                <a:srgbClr val="C2D1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130627" y="1110454"/>
            <a:ext cx="870745" cy="870746"/>
            <a:chOff x="2590949" y="2129650"/>
            <a:chExt cx="870745" cy="870746"/>
          </a:xfrm>
        </p:grpSpPr>
        <p:sp>
          <p:nvSpPr>
            <p:cNvPr id="17" name="Oval 16"/>
            <p:cNvSpPr/>
            <p:nvPr/>
          </p:nvSpPr>
          <p:spPr>
            <a:xfrm>
              <a:off x="2590949" y="2129650"/>
              <a:ext cx="870745" cy="8707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819002" y="2249268"/>
              <a:ext cx="533798" cy="516726"/>
            </a:xfrm>
            <a:custGeom>
              <a:avLst/>
              <a:gdLst>
                <a:gd name="connsiteX0" fmla="*/ 0 w 1256306"/>
                <a:gd name="connsiteY0" fmla="*/ 715617 h 1281226"/>
                <a:gd name="connsiteX1" fmla="*/ 381663 w 1256306"/>
                <a:gd name="connsiteY1" fmla="*/ 1256306 h 1281226"/>
                <a:gd name="connsiteX2" fmla="*/ 1256306 w 1256306"/>
                <a:gd name="connsiteY2" fmla="*/ 0 h 128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6306" h="1281226">
                  <a:moveTo>
                    <a:pt x="0" y="715617"/>
                  </a:moveTo>
                  <a:cubicBezTo>
                    <a:pt x="86139" y="1045596"/>
                    <a:pt x="172279" y="1375576"/>
                    <a:pt x="381663" y="1256306"/>
                  </a:cubicBezTo>
                  <a:cubicBezTo>
                    <a:pt x="591047" y="1137037"/>
                    <a:pt x="1256306" y="0"/>
                    <a:pt x="1256306" y="0"/>
                  </a:cubicBezTo>
                </a:path>
              </a:pathLst>
            </a:custGeom>
            <a:noFill/>
            <a:ln w="142875">
              <a:solidFill>
                <a:srgbClr val="C2D1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287824" y="3124200"/>
            <a:ext cx="870745" cy="870746"/>
            <a:chOff x="2590949" y="2129650"/>
            <a:chExt cx="870745" cy="870746"/>
          </a:xfrm>
        </p:grpSpPr>
        <p:sp>
          <p:nvSpPr>
            <p:cNvPr id="20" name="Oval 19"/>
            <p:cNvSpPr/>
            <p:nvPr/>
          </p:nvSpPr>
          <p:spPr>
            <a:xfrm>
              <a:off x="2590949" y="2129650"/>
              <a:ext cx="870745" cy="8707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2819002" y="2249268"/>
              <a:ext cx="533798" cy="516726"/>
            </a:xfrm>
            <a:custGeom>
              <a:avLst/>
              <a:gdLst>
                <a:gd name="connsiteX0" fmla="*/ 0 w 1256306"/>
                <a:gd name="connsiteY0" fmla="*/ 715617 h 1281226"/>
                <a:gd name="connsiteX1" fmla="*/ 381663 w 1256306"/>
                <a:gd name="connsiteY1" fmla="*/ 1256306 h 1281226"/>
                <a:gd name="connsiteX2" fmla="*/ 1256306 w 1256306"/>
                <a:gd name="connsiteY2" fmla="*/ 0 h 128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6306" h="1281226">
                  <a:moveTo>
                    <a:pt x="0" y="715617"/>
                  </a:moveTo>
                  <a:cubicBezTo>
                    <a:pt x="86139" y="1045596"/>
                    <a:pt x="172279" y="1375576"/>
                    <a:pt x="381663" y="1256306"/>
                  </a:cubicBezTo>
                  <a:cubicBezTo>
                    <a:pt x="591047" y="1137037"/>
                    <a:pt x="1256306" y="0"/>
                    <a:pt x="1256306" y="0"/>
                  </a:cubicBezTo>
                </a:path>
              </a:pathLst>
            </a:custGeom>
            <a:noFill/>
            <a:ln w="142875">
              <a:solidFill>
                <a:srgbClr val="C2D1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002745" y="1110454"/>
            <a:ext cx="870745" cy="870746"/>
            <a:chOff x="2590949" y="2129650"/>
            <a:chExt cx="870745" cy="870746"/>
          </a:xfrm>
        </p:grpSpPr>
        <p:sp>
          <p:nvSpPr>
            <p:cNvPr id="23" name="Oval 22"/>
            <p:cNvSpPr/>
            <p:nvPr/>
          </p:nvSpPr>
          <p:spPr>
            <a:xfrm>
              <a:off x="2590949" y="2129650"/>
              <a:ext cx="870745" cy="8707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2819002" y="2249268"/>
              <a:ext cx="533798" cy="516726"/>
            </a:xfrm>
            <a:custGeom>
              <a:avLst/>
              <a:gdLst>
                <a:gd name="connsiteX0" fmla="*/ 0 w 1256306"/>
                <a:gd name="connsiteY0" fmla="*/ 715617 h 1281226"/>
                <a:gd name="connsiteX1" fmla="*/ 381663 w 1256306"/>
                <a:gd name="connsiteY1" fmla="*/ 1256306 h 1281226"/>
                <a:gd name="connsiteX2" fmla="*/ 1256306 w 1256306"/>
                <a:gd name="connsiteY2" fmla="*/ 0 h 128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6306" h="1281226">
                  <a:moveTo>
                    <a:pt x="0" y="715617"/>
                  </a:moveTo>
                  <a:cubicBezTo>
                    <a:pt x="86139" y="1045596"/>
                    <a:pt x="172279" y="1375576"/>
                    <a:pt x="381663" y="1256306"/>
                  </a:cubicBezTo>
                  <a:cubicBezTo>
                    <a:pt x="591047" y="1137037"/>
                    <a:pt x="1256306" y="0"/>
                    <a:pt x="1256306" y="0"/>
                  </a:cubicBezTo>
                </a:path>
              </a:pathLst>
            </a:custGeom>
            <a:noFill/>
            <a:ln w="142875">
              <a:solidFill>
                <a:srgbClr val="C2D1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3" name="Rectangle 2"/>
          <p:cNvSpPr/>
          <p:nvPr/>
        </p:nvSpPr>
        <p:spPr>
          <a:xfrm>
            <a:off x="1749239" y="2209800"/>
            <a:ext cx="3633520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latin typeface="Avenir Medium" charset="0"/>
                <a:ea typeface="Avenir Medium" charset="0"/>
                <a:cs typeface="Avenir Medium" charset="0"/>
              </a:rPr>
              <a:t>Rehabilitation of the Black Sea Northwest Shelf dead zone</a:t>
            </a:r>
          </a:p>
        </p:txBody>
      </p:sp>
      <p:sp>
        <p:nvSpPr>
          <p:cNvPr id="6" name="Rectangle 5"/>
          <p:cNvSpPr/>
          <p:nvPr/>
        </p:nvSpPr>
        <p:spPr>
          <a:xfrm>
            <a:off x="1387057" y="4083238"/>
            <a:ext cx="4672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venir Medium" charset="0"/>
                <a:ea typeface="Avenir Medium" charset="0"/>
                <a:cs typeface="Avenir Medium" charset="0"/>
              </a:rPr>
              <a:t>Adoption of the Ballast Water Convention on Alien Species, the Pacific Tuna Treaty, the Guarani Aquifer Agreement</a:t>
            </a:r>
            <a:endParaRPr lang="en-CA" dirty="0">
              <a:latin typeface="Avenir Medium" charset="0"/>
              <a:ea typeface="Avenir Medium" charset="0"/>
              <a:cs typeface="Avenir Medium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31979" y="4083238"/>
            <a:ext cx="4048968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latin typeface="Avenir Medium" charset="0"/>
                <a:ea typeface="Avenir Medium" charset="0"/>
                <a:cs typeface="Avenir Medium" charset="0"/>
              </a:rPr>
              <a:t>Establishment of the </a:t>
            </a:r>
            <a:r>
              <a:rPr lang="en-US" dirty="0" err="1">
                <a:latin typeface="Avenir Medium" charset="0"/>
                <a:ea typeface="Avenir Medium" charset="0"/>
                <a:cs typeface="Avenir Medium" charset="0"/>
              </a:rPr>
              <a:t>Benguela</a:t>
            </a:r>
            <a:r>
              <a:rPr lang="en-US" dirty="0">
                <a:latin typeface="Avenir Medium" charset="0"/>
                <a:ea typeface="Avenir Medium" charset="0"/>
                <a:cs typeface="Avenir Medium" charset="0"/>
              </a:rPr>
              <a:t> Current Commission</a:t>
            </a:r>
          </a:p>
        </p:txBody>
      </p:sp>
    </p:spTree>
    <p:extLst>
      <p:ext uri="{BB962C8B-B14F-4D97-AF65-F5344CB8AC3E}">
        <p14:creationId xmlns:p14="http://schemas.microsoft.com/office/powerpoint/2010/main" val="390919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" b="11111"/>
          <a:stretch/>
        </p:blipFill>
        <p:spPr>
          <a:xfrm>
            <a:off x="0" y="0"/>
            <a:ext cx="1223427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10890" y="5347209"/>
            <a:ext cx="556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Areas of concern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35988" y="4179928"/>
            <a:ext cx="434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>
                <a:latin typeface="Avenir Heavy" charset="0"/>
                <a:ea typeface="Avenir Heavy" charset="0"/>
                <a:cs typeface="Avenir Heavy" charset="0"/>
              </a:rPr>
              <a:t>Lack of Agency participation in strategy definition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1836660" y="1699980"/>
            <a:ext cx="29484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400" b="1" dirty="0">
                <a:latin typeface="Avenir Heavy" charset="0"/>
                <a:ea typeface="Avenir Heavy" charset="0"/>
                <a:cs typeface="Avenir Heavy" charset="0"/>
              </a:rPr>
              <a:t>Decline of the funding envelope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23" y="729432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400" b="1" dirty="0">
                <a:solidFill>
                  <a:schemeClr val="bg1"/>
                </a:solidFill>
                <a:latin typeface="Avenir Black" charset="0"/>
                <a:ea typeface="Avenir Black" charset="0"/>
                <a:cs typeface="Avenir Black" charset="0"/>
              </a:rPr>
              <a:t>$</a:t>
            </a:r>
            <a:r>
              <a:rPr lang="en-CA" sz="4400" b="1" dirty="0">
                <a:solidFill>
                  <a:schemeClr val="bg1"/>
                </a:solidFill>
                <a:latin typeface="Avenir Black" charset="0"/>
                <a:ea typeface="Avenir Black" charset="0"/>
                <a:cs typeface="Avenir Black" charset="0"/>
              </a:rPr>
              <a:t>$</a:t>
            </a:r>
            <a:r>
              <a:rPr lang="en-CA" sz="3600" b="1" dirty="0">
                <a:solidFill>
                  <a:schemeClr val="bg1"/>
                </a:solidFill>
                <a:latin typeface="Avenir Black" charset="0"/>
                <a:ea typeface="Avenir Black" charset="0"/>
                <a:cs typeface="Avenir Black" charset="0"/>
              </a:rPr>
              <a:t>$</a:t>
            </a:r>
            <a:endParaRPr lang="en-CA" sz="5400" b="1" dirty="0">
              <a:solidFill>
                <a:schemeClr val="bg1"/>
              </a:solidFill>
              <a:latin typeface="Avenir Black" charset="0"/>
              <a:ea typeface="Avenir Black" charset="0"/>
              <a:cs typeface="Avenir Black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46027" y="1676399"/>
            <a:ext cx="35767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400" b="1" dirty="0">
                <a:latin typeface="Avenir Heavy" charset="0"/>
                <a:ea typeface="Avenir Heavy" charset="0"/>
                <a:cs typeface="Avenir Heavy" charset="0"/>
              </a:rPr>
              <a:t>Dominance of marine and ocean investments</a:t>
            </a:r>
          </a:p>
        </p:txBody>
      </p:sp>
      <p:sp>
        <p:nvSpPr>
          <p:cNvPr id="8" name="Rectangle 7"/>
          <p:cNvSpPr/>
          <p:nvPr/>
        </p:nvSpPr>
        <p:spPr>
          <a:xfrm>
            <a:off x="1521782" y="4190360"/>
            <a:ext cx="36593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400" b="1" dirty="0">
                <a:latin typeface="Avenir Heavy" charset="0"/>
                <a:ea typeface="Avenir Heavy" charset="0"/>
                <a:cs typeface="Avenir Heavy" charset="0"/>
              </a:rPr>
              <a:t>No funding for project or program preparation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609600"/>
            <a:ext cx="1164237" cy="1164237"/>
          </a:xfrm>
          <a:prstGeom prst="rect">
            <a:avLst/>
          </a:prstGeom>
        </p:spPr>
      </p:pic>
      <p:sp>
        <p:nvSpPr>
          <p:cNvPr id="15" name="Arc 14"/>
          <p:cNvSpPr/>
          <p:nvPr/>
        </p:nvSpPr>
        <p:spPr>
          <a:xfrm flipH="1" flipV="1">
            <a:off x="7287370" y="2209800"/>
            <a:ext cx="4724400" cy="1364394"/>
          </a:xfrm>
          <a:prstGeom prst="arc">
            <a:avLst>
              <a:gd name="adj1" fmla="val 15910277"/>
              <a:gd name="adj2" fmla="val 21164604"/>
            </a:avLst>
          </a:prstGeom>
          <a:ln w="38100">
            <a:solidFill>
              <a:schemeClr val="bg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7190630" y="3574194"/>
            <a:ext cx="2639170" cy="1"/>
          </a:xfrm>
          <a:prstGeom prst="straightConnector1">
            <a:avLst/>
          </a:prstGeom>
          <a:ln w="381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 flipH="1">
            <a:off x="7315200" y="3574194"/>
            <a:ext cx="4724400" cy="1364394"/>
          </a:xfrm>
          <a:prstGeom prst="arc">
            <a:avLst>
              <a:gd name="adj1" fmla="val 15910277"/>
              <a:gd name="adj2" fmla="val 21164604"/>
            </a:avLst>
          </a:prstGeom>
          <a:ln w="38100">
            <a:solidFill>
              <a:schemeClr val="bg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29" name="Group 28"/>
          <p:cNvGrpSpPr/>
          <p:nvPr/>
        </p:nvGrpSpPr>
        <p:grpSpPr>
          <a:xfrm>
            <a:off x="3143798" y="2781300"/>
            <a:ext cx="415290" cy="1295400"/>
            <a:chOff x="2895600" y="2781300"/>
            <a:chExt cx="415290" cy="1295400"/>
          </a:xfrm>
          <a:scene3d>
            <a:camera prst="orthographicFront">
              <a:rot lat="0" lon="1800000" rev="0"/>
            </a:camera>
            <a:lightRig rig="threePt" dir="t"/>
          </a:scene3d>
        </p:grpSpPr>
        <p:cxnSp>
          <p:nvCxnSpPr>
            <p:cNvPr id="22" name="Straight Connector 21"/>
            <p:cNvCxnSpPr/>
            <p:nvPr/>
          </p:nvCxnSpPr>
          <p:spPr>
            <a:xfrm>
              <a:off x="2895600" y="2781300"/>
              <a:ext cx="0" cy="12954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310890" y="2781300"/>
              <a:ext cx="0" cy="12954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895600" y="3581400"/>
              <a:ext cx="415290" cy="0"/>
            </a:xfrm>
            <a:prstGeom prst="line">
              <a:avLst/>
            </a:prstGeom>
            <a:ln w="38100">
              <a:solidFill>
                <a:schemeClr val="bg1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895600" y="3345401"/>
              <a:ext cx="415290" cy="0"/>
            </a:xfrm>
            <a:prstGeom prst="line">
              <a:avLst/>
            </a:prstGeom>
            <a:ln w="38100">
              <a:solidFill>
                <a:schemeClr val="bg1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2895600" y="3109402"/>
              <a:ext cx="415290" cy="0"/>
            </a:xfrm>
            <a:prstGeom prst="line">
              <a:avLst/>
            </a:prstGeom>
            <a:ln w="38100">
              <a:solidFill>
                <a:schemeClr val="bg1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895600" y="2873403"/>
              <a:ext cx="415290" cy="0"/>
            </a:xfrm>
            <a:prstGeom prst="line">
              <a:avLst/>
            </a:prstGeom>
            <a:ln w="38100">
              <a:solidFill>
                <a:schemeClr val="bg1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0285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8"/>
          <a:stretch/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81300" y="1447800"/>
            <a:ext cx="6629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venir Book" charset="0"/>
                <a:ea typeface="Avenir Book" charset="0"/>
                <a:cs typeface="Avenir Book" charset="0"/>
              </a:rPr>
              <a:t>Value for money analysis of GEF Land degradation projects</a:t>
            </a:r>
            <a:endParaRPr lang="en-US" sz="36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81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" t="1039" r="463" b="6623"/>
          <a:stretch/>
        </p:blipFill>
        <p:spPr>
          <a:xfrm>
            <a:off x="-59441" y="0"/>
            <a:ext cx="1220764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9800" y="5410200"/>
            <a:ext cx="8111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GEF Land Degradation Projects</a:t>
            </a:r>
            <a:endParaRPr lang="en-CA" sz="44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58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10890" y="5347209"/>
            <a:ext cx="556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Findings</a:t>
            </a:r>
          </a:p>
        </p:txBody>
      </p:sp>
      <p:sp>
        <p:nvSpPr>
          <p:cNvPr id="2" name="Rectangle 1"/>
          <p:cNvSpPr/>
          <p:nvPr/>
        </p:nvSpPr>
        <p:spPr>
          <a:xfrm>
            <a:off x="742950" y="1355083"/>
            <a:ext cx="29908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atin typeface="Avenir Book" charset="0"/>
                <a:ea typeface="Avenir Book" charset="0"/>
                <a:cs typeface="Avenir Book" charset="0"/>
              </a:rPr>
              <a:t>43.52 </a:t>
            </a:r>
          </a:p>
          <a:p>
            <a:pPr algn="ct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tons of carbon sequestered </a:t>
            </a:r>
          </a:p>
          <a:p>
            <a:pPr algn="ct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per hectare </a:t>
            </a:r>
          </a:p>
        </p:txBody>
      </p:sp>
      <p:sp>
        <p:nvSpPr>
          <p:cNvPr id="11" name="Oval 10"/>
          <p:cNvSpPr/>
          <p:nvPr/>
        </p:nvSpPr>
        <p:spPr>
          <a:xfrm>
            <a:off x="8772061" y="990600"/>
            <a:ext cx="2209800" cy="220980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/>
          <p:cNvSpPr/>
          <p:nvPr/>
        </p:nvSpPr>
        <p:spPr>
          <a:xfrm>
            <a:off x="8001000" y="1295400"/>
            <a:ext cx="3733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atin typeface="Avenir Book" charset="0"/>
                <a:ea typeface="Avenir Book" charset="0"/>
                <a:cs typeface="Avenir Book" charset="0"/>
              </a:rPr>
              <a:t>$7,500,000</a:t>
            </a:r>
          </a:p>
          <a:p>
            <a:pPr algn="ct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Average contribution per project from sequestration alone</a:t>
            </a:r>
          </a:p>
        </p:txBody>
      </p:sp>
      <p:sp>
        <p:nvSpPr>
          <p:cNvPr id="7" name="Oval 6"/>
          <p:cNvSpPr/>
          <p:nvPr/>
        </p:nvSpPr>
        <p:spPr>
          <a:xfrm>
            <a:off x="1168726" y="990600"/>
            <a:ext cx="2209800" cy="220980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/>
          <p:cNvSpPr/>
          <p:nvPr/>
        </p:nvSpPr>
        <p:spPr>
          <a:xfrm>
            <a:off x="4868956" y="990600"/>
            <a:ext cx="2209800" cy="220980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8"/>
          <a:stretch/>
        </p:blipFill>
        <p:spPr>
          <a:xfrm>
            <a:off x="-22860" y="0"/>
            <a:ext cx="12230100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30601" y="1539078"/>
            <a:ext cx="29908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atin typeface="Avenir Book" charset="0"/>
                <a:ea typeface="Avenir Book" charset="0"/>
                <a:cs typeface="Avenir Book" charset="0"/>
              </a:rPr>
              <a:t>43.52 </a:t>
            </a:r>
          </a:p>
          <a:p>
            <a:pPr algn="ct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tons of carbon sequestered </a:t>
            </a:r>
          </a:p>
          <a:p>
            <a:pPr algn="ct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per hectare </a:t>
            </a:r>
          </a:p>
        </p:txBody>
      </p:sp>
      <p:sp>
        <p:nvSpPr>
          <p:cNvPr id="16" name="Oval 15"/>
          <p:cNvSpPr/>
          <p:nvPr/>
        </p:nvSpPr>
        <p:spPr>
          <a:xfrm>
            <a:off x="4914900" y="990600"/>
            <a:ext cx="2209800" cy="220980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Oval 16"/>
          <p:cNvSpPr/>
          <p:nvPr/>
        </p:nvSpPr>
        <p:spPr>
          <a:xfrm>
            <a:off x="8924461" y="1143000"/>
            <a:ext cx="2209800" cy="220980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Oval 17"/>
          <p:cNvSpPr/>
          <p:nvPr/>
        </p:nvSpPr>
        <p:spPr>
          <a:xfrm>
            <a:off x="1321126" y="1143000"/>
            <a:ext cx="2209800" cy="220980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ectangle 18"/>
          <p:cNvSpPr/>
          <p:nvPr/>
        </p:nvSpPr>
        <p:spPr>
          <a:xfrm>
            <a:off x="4469135" y="1509236"/>
            <a:ext cx="3048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5400" dirty="0">
                <a:latin typeface="Avenir Book" charset="0"/>
                <a:ea typeface="Avenir Book" charset="0"/>
                <a:cs typeface="Avenir Book" charset="0"/>
              </a:rPr>
              <a:t>108,800</a:t>
            </a:r>
            <a:endParaRPr lang="en-US" sz="5400" dirty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tons of carbon sequestered per project location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064819" y="1628507"/>
            <a:ext cx="3733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atin typeface="Avenir Book" charset="0"/>
                <a:ea typeface="Avenir Book" charset="0"/>
                <a:cs typeface="Avenir Book" charset="0"/>
              </a:rPr>
              <a:t>$7,500,000</a:t>
            </a:r>
          </a:p>
          <a:p>
            <a:pPr algn="ct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contributed to sequestration alone</a:t>
            </a:r>
          </a:p>
        </p:txBody>
      </p:sp>
    </p:spTree>
    <p:extLst>
      <p:ext uri="{BB962C8B-B14F-4D97-AF65-F5344CB8AC3E}">
        <p14:creationId xmlns:p14="http://schemas.microsoft.com/office/powerpoint/2010/main" val="375376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1" grpId="0" animBg="1"/>
      <p:bldP spid="9" grpId="0"/>
      <p:bldP spid="7" grpId="0" animBg="1"/>
      <p:bldP spid="12" grpId="0" animBg="1"/>
      <p:bldP spid="15" grpId="0"/>
      <p:bldP spid="16" grpId="0" animBg="1"/>
      <p:bldP spid="17" grpId="0" animBg="1"/>
      <p:bldP spid="18" grpId="0" animBg="1"/>
      <p:bldP spid="19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8"/>
          <a:stretch/>
        </p:blipFill>
        <p:spPr>
          <a:xfrm>
            <a:off x="-28402" y="0"/>
            <a:ext cx="122301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10890" y="5347209"/>
            <a:ext cx="556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Findings: Vegetation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81000" y="3893403"/>
            <a:ext cx="2468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Less effective near urban areas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667000" y="3893403"/>
            <a:ext cx="2468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Time </a:t>
            </a:r>
          </a:p>
          <a:p>
            <a:pPr algn="ctr"/>
            <a:r>
              <a:rPr lang="en-CA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required</a:t>
            </a:r>
          </a:p>
        </p:txBody>
      </p:sp>
      <p:sp>
        <p:nvSpPr>
          <p:cNvPr id="87" name="Oval 86"/>
          <p:cNvSpPr/>
          <p:nvPr/>
        </p:nvSpPr>
        <p:spPr>
          <a:xfrm>
            <a:off x="3124200" y="2209800"/>
            <a:ext cx="1524000" cy="1524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117" name="Group 116"/>
          <p:cNvGrpSpPr/>
          <p:nvPr/>
        </p:nvGrpSpPr>
        <p:grpSpPr>
          <a:xfrm>
            <a:off x="3261257" y="2346303"/>
            <a:ext cx="1291545" cy="1311297"/>
            <a:chOff x="3447947" y="2346303"/>
            <a:chExt cx="1291545" cy="1311297"/>
          </a:xfrm>
        </p:grpSpPr>
        <p:sp>
          <p:nvSpPr>
            <p:cNvPr id="88" name="Oval 87"/>
            <p:cNvSpPr>
              <a:spLocks noChangeAspect="1"/>
            </p:cNvSpPr>
            <p:nvPr/>
          </p:nvSpPr>
          <p:spPr>
            <a:xfrm>
              <a:off x="4000890" y="2346303"/>
              <a:ext cx="144000" cy="14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4000890" y="3513600"/>
              <a:ext cx="144000" cy="14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4595492" y="2934775"/>
              <a:ext cx="144000" cy="14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3447947" y="2920727"/>
              <a:ext cx="144000" cy="14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4" name="Freeform 93"/>
            <p:cNvSpPr/>
            <p:nvPr/>
          </p:nvSpPr>
          <p:spPr>
            <a:xfrm>
              <a:off x="4063117" y="2550600"/>
              <a:ext cx="437321" cy="480835"/>
            </a:xfrm>
            <a:custGeom>
              <a:avLst/>
              <a:gdLst>
                <a:gd name="connsiteX0" fmla="*/ 0 w 437321"/>
                <a:gd name="connsiteY0" fmla="*/ 0 h 516835"/>
                <a:gd name="connsiteX1" fmla="*/ 0 w 437321"/>
                <a:gd name="connsiteY1" fmla="*/ 516835 h 516835"/>
                <a:gd name="connsiteX2" fmla="*/ 437321 w 437321"/>
                <a:gd name="connsiteY2" fmla="*/ 516835 h 516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7321" h="516835">
                  <a:moveTo>
                    <a:pt x="0" y="0"/>
                  </a:moveTo>
                  <a:lnTo>
                    <a:pt x="0" y="516835"/>
                  </a:lnTo>
                  <a:lnTo>
                    <a:pt x="437321" y="516835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4739492" y="3893403"/>
            <a:ext cx="2468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Multifocal</a:t>
            </a:r>
          </a:p>
        </p:txBody>
      </p:sp>
      <p:sp>
        <p:nvSpPr>
          <p:cNvPr id="96" name="Oval 95"/>
          <p:cNvSpPr/>
          <p:nvPr/>
        </p:nvSpPr>
        <p:spPr>
          <a:xfrm>
            <a:off x="5318760" y="2384803"/>
            <a:ext cx="869193" cy="869193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7" name="Oval 96"/>
          <p:cNvSpPr/>
          <p:nvPr/>
        </p:nvSpPr>
        <p:spPr>
          <a:xfrm>
            <a:off x="5471160" y="2537203"/>
            <a:ext cx="869193" cy="869193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8" name="Oval 97"/>
          <p:cNvSpPr/>
          <p:nvPr/>
        </p:nvSpPr>
        <p:spPr>
          <a:xfrm>
            <a:off x="5623560" y="2689603"/>
            <a:ext cx="869193" cy="869193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9" name="TextBox 98"/>
          <p:cNvSpPr txBox="1"/>
          <p:nvPr/>
        </p:nvSpPr>
        <p:spPr>
          <a:xfrm>
            <a:off x="6832395" y="3893402"/>
            <a:ext cx="2244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Initial conditions</a:t>
            </a:r>
          </a:p>
        </p:txBody>
      </p:sp>
      <p:sp>
        <p:nvSpPr>
          <p:cNvPr id="100" name="Freeform 99"/>
          <p:cNvSpPr/>
          <p:nvPr/>
        </p:nvSpPr>
        <p:spPr>
          <a:xfrm>
            <a:off x="7104958" y="2615125"/>
            <a:ext cx="1699260" cy="1104900"/>
          </a:xfrm>
          <a:custGeom>
            <a:avLst/>
            <a:gdLst>
              <a:gd name="connsiteX0" fmla="*/ 0 w 1699260"/>
              <a:gd name="connsiteY0" fmla="*/ 1104900 h 1104900"/>
              <a:gd name="connsiteX1" fmla="*/ 868680 w 1699260"/>
              <a:gd name="connsiteY1" fmla="*/ 784860 h 1104900"/>
              <a:gd name="connsiteX2" fmla="*/ 1699260 w 1699260"/>
              <a:gd name="connsiteY2" fmla="*/ 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9260" h="1104900">
                <a:moveTo>
                  <a:pt x="0" y="1104900"/>
                </a:moveTo>
                <a:cubicBezTo>
                  <a:pt x="292735" y="1036955"/>
                  <a:pt x="585470" y="969010"/>
                  <a:pt x="868680" y="784860"/>
                </a:cubicBezTo>
                <a:cubicBezTo>
                  <a:pt x="1151890" y="600710"/>
                  <a:pt x="1699260" y="0"/>
                  <a:pt x="1699260" y="0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1" name="Freeform 100"/>
          <p:cNvSpPr/>
          <p:nvPr/>
        </p:nvSpPr>
        <p:spPr>
          <a:xfrm>
            <a:off x="7129023" y="2743200"/>
            <a:ext cx="1557777" cy="565200"/>
          </a:xfrm>
          <a:custGeom>
            <a:avLst/>
            <a:gdLst>
              <a:gd name="connsiteX0" fmla="*/ 0 w 1699260"/>
              <a:gd name="connsiteY0" fmla="*/ 1104900 h 1104900"/>
              <a:gd name="connsiteX1" fmla="*/ 868680 w 1699260"/>
              <a:gd name="connsiteY1" fmla="*/ 784860 h 1104900"/>
              <a:gd name="connsiteX2" fmla="*/ 1699260 w 1699260"/>
              <a:gd name="connsiteY2" fmla="*/ 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9260" h="1104900">
                <a:moveTo>
                  <a:pt x="0" y="1104900"/>
                </a:moveTo>
                <a:cubicBezTo>
                  <a:pt x="292735" y="1036955"/>
                  <a:pt x="585470" y="969010"/>
                  <a:pt x="868680" y="784860"/>
                </a:cubicBezTo>
                <a:cubicBezTo>
                  <a:pt x="1151890" y="600710"/>
                  <a:pt x="1699260" y="0"/>
                  <a:pt x="1699260" y="0"/>
                </a:cubicBezTo>
              </a:path>
            </a:pathLst>
          </a:custGeom>
          <a:noFill/>
          <a:ln w="38100">
            <a:solidFill>
              <a:schemeClr val="bg1"/>
            </a:solidFill>
            <a:prstDash val="sysDot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3" name="TextBox 102"/>
          <p:cNvSpPr txBox="1"/>
          <p:nvPr/>
        </p:nvSpPr>
        <p:spPr>
          <a:xfrm>
            <a:off x="9301275" y="3893402"/>
            <a:ext cx="2244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Environmental and Economic characteristics</a:t>
            </a:r>
          </a:p>
        </p:txBody>
      </p:sp>
      <p:grpSp>
        <p:nvGrpSpPr>
          <p:cNvPr id="116" name="Group 115"/>
          <p:cNvGrpSpPr/>
          <p:nvPr/>
        </p:nvGrpSpPr>
        <p:grpSpPr>
          <a:xfrm>
            <a:off x="9791700" y="2504667"/>
            <a:ext cx="457200" cy="1260933"/>
            <a:chOff x="9791700" y="2504667"/>
            <a:chExt cx="457200" cy="1260933"/>
          </a:xfrm>
        </p:grpSpPr>
        <p:sp>
          <p:nvSpPr>
            <p:cNvPr id="104" name="Rounded Rectangle 103"/>
            <p:cNvSpPr/>
            <p:nvPr/>
          </p:nvSpPr>
          <p:spPr>
            <a:xfrm>
              <a:off x="9906000" y="2504667"/>
              <a:ext cx="228600" cy="9679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5" name="Oval 104"/>
            <p:cNvSpPr/>
            <p:nvPr/>
          </p:nvSpPr>
          <p:spPr>
            <a:xfrm>
              <a:off x="9791700" y="3308400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6" name="Oval 105"/>
            <p:cNvSpPr/>
            <p:nvPr/>
          </p:nvSpPr>
          <p:spPr>
            <a:xfrm>
              <a:off x="9886950" y="3402625"/>
              <a:ext cx="266700" cy="2667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108" name="Straight Connector 107"/>
            <p:cNvCxnSpPr>
              <a:stCxn id="106" idx="0"/>
            </p:cNvCxnSpPr>
            <p:nvPr/>
          </p:nvCxnSpPr>
          <p:spPr>
            <a:xfrm flipV="1">
              <a:off x="10020300" y="2689603"/>
              <a:ext cx="0" cy="71302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Group 122"/>
          <p:cNvGrpSpPr/>
          <p:nvPr/>
        </p:nvGrpSpPr>
        <p:grpSpPr>
          <a:xfrm>
            <a:off x="1143000" y="2362200"/>
            <a:ext cx="871877" cy="1295400"/>
            <a:chOff x="1143000" y="2362200"/>
            <a:chExt cx="871877" cy="1295400"/>
          </a:xfrm>
        </p:grpSpPr>
        <p:grpSp>
          <p:nvGrpSpPr>
            <p:cNvPr id="85" name="Group 84"/>
            <p:cNvGrpSpPr/>
            <p:nvPr/>
          </p:nvGrpSpPr>
          <p:grpSpPr>
            <a:xfrm>
              <a:off x="1143000" y="2362200"/>
              <a:ext cx="871877" cy="1295400"/>
              <a:chOff x="1143000" y="2667000"/>
              <a:chExt cx="871877" cy="1295400"/>
            </a:xfrm>
          </p:grpSpPr>
          <p:grpSp>
            <p:nvGrpSpPr>
              <p:cNvPr id="83" name="Group 82"/>
              <p:cNvGrpSpPr/>
              <p:nvPr/>
            </p:nvGrpSpPr>
            <p:grpSpPr>
              <a:xfrm>
                <a:off x="1143000" y="2667000"/>
                <a:ext cx="304800" cy="1295400"/>
                <a:chOff x="1219200" y="2667000"/>
                <a:chExt cx="304800" cy="1295400"/>
              </a:xfrm>
            </p:grpSpPr>
            <p:sp>
              <p:nvSpPr>
                <p:cNvPr id="8" name="Rectangle 7"/>
                <p:cNvSpPr/>
                <p:nvPr/>
              </p:nvSpPr>
              <p:spPr>
                <a:xfrm>
                  <a:off x="1219200" y="2667000"/>
                  <a:ext cx="304800" cy="12954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grpSp>
              <p:nvGrpSpPr>
                <p:cNvPr id="82" name="Group 81"/>
                <p:cNvGrpSpPr/>
                <p:nvPr/>
              </p:nvGrpSpPr>
              <p:grpSpPr>
                <a:xfrm>
                  <a:off x="1260400" y="2743200"/>
                  <a:ext cx="184200" cy="877375"/>
                  <a:chOff x="1260400" y="2743200"/>
                  <a:chExt cx="184200" cy="877375"/>
                </a:xfrm>
              </p:grpSpPr>
              <p:sp>
                <p:nvSpPr>
                  <p:cNvPr id="12" name="Rectangle 11"/>
                  <p:cNvSpPr>
                    <a:spLocks noChangeAspect="1"/>
                  </p:cNvSpPr>
                  <p:nvPr/>
                </p:nvSpPr>
                <p:spPr>
                  <a:xfrm>
                    <a:off x="1260400" y="2743200"/>
                    <a:ext cx="72000" cy="7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13" name="Rectangle 12"/>
                  <p:cNvSpPr>
                    <a:spLocks noChangeAspect="1"/>
                  </p:cNvSpPr>
                  <p:nvPr/>
                </p:nvSpPr>
                <p:spPr>
                  <a:xfrm>
                    <a:off x="1372600" y="2743200"/>
                    <a:ext cx="72000" cy="7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14" name="Rectangle 13"/>
                  <p:cNvSpPr>
                    <a:spLocks noChangeAspect="1"/>
                  </p:cNvSpPr>
                  <p:nvPr/>
                </p:nvSpPr>
                <p:spPr>
                  <a:xfrm>
                    <a:off x="1260400" y="2855400"/>
                    <a:ext cx="72000" cy="7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15" name="Rectangle 14"/>
                  <p:cNvSpPr>
                    <a:spLocks noChangeAspect="1"/>
                  </p:cNvSpPr>
                  <p:nvPr/>
                </p:nvSpPr>
                <p:spPr>
                  <a:xfrm>
                    <a:off x="1372600" y="2855400"/>
                    <a:ext cx="72000" cy="7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16" name="Rectangle 15"/>
                  <p:cNvSpPr>
                    <a:spLocks noChangeAspect="1"/>
                  </p:cNvSpPr>
                  <p:nvPr/>
                </p:nvSpPr>
                <p:spPr>
                  <a:xfrm>
                    <a:off x="1260400" y="2976000"/>
                    <a:ext cx="72000" cy="7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17" name="Rectangle 16"/>
                  <p:cNvSpPr>
                    <a:spLocks noChangeAspect="1"/>
                  </p:cNvSpPr>
                  <p:nvPr/>
                </p:nvSpPr>
                <p:spPr>
                  <a:xfrm>
                    <a:off x="1372600" y="2976000"/>
                    <a:ext cx="72000" cy="7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18" name="Rectangle 17"/>
                  <p:cNvSpPr>
                    <a:spLocks noChangeAspect="1"/>
                  </p:cNvSpPr>
                  <p:nvPr/>
                </p:nvSpPr>
                <p:spPr>
                  <a:xfrm>
                    <a:off x="1260400" y="3088200"/>
                    <a:ext cx="72000" cy="7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19" name="Rectangle 18"/>
                  <p:cNvSpPr>
                    <a:spLocks noChangeAspect="1"/>
                  </p:cNvSpPr>
                  <p:nvPr/>
                </p:nvSpPr>
                <p:spPr>
                  <a:xfrm>
                    <a:off x="1372600" y="3088200"/>
                    <a:ext cx="72000" cy="7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20" name="Rectangle 19"/>
                  <p:cNvSpPr>
                    <a:spLocks noChangeAspect="1"/>
                  </p:cNvSpPr>
                  <p:nvPr/>
                </p:nvSpPr>
                <p:spPr>
                  <a:xfrm>
                    <a:off x="1260400" y="3203575"/>
                    <a:ext cx="72000" cy="7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21" name="Rectangle 20"/>
                  <p:cNvSpPr>
                    <a:spLocks noChangeAspect="1"/>
                  </p:cNvSpPr>
                  <p:nvPr/>
                </p:nvSpPr>
                <p:spPr>
                  <a:xfrm>
                    <a:off x="1372600" y="3203575"/>
                    <a:ext cx="72000" cy="7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22" name="Rectangle 21"/>
                  <p:cNvSpPr>
                    <a:spLocks noChangeAspect="1"/>
                  </p:cNvSpPr>
                  <p:nvPr/>
                </p:nvSpPr>
                <p:spPr>
                  <a:xfrm>
                    <a:off x="1260400" y="3315775"/>
                    <a:ext cx="72000" cy="7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23" name="Rectangle 22"/>
                  <p:cNvSpPr>
                    <a:spLocks noChangeAspect="1"/>
                  </p:cNvSpPr>
                  <p:nvPr/>
                </p:nvSpPr>
                <p:spPr>
                  <a:xfrm>
                    <a:off x="1372600" y="3315775"/>
                    <a:ext cx="72000" cy="7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24" name="Rectangle 23"/>
                  <p:cNvSpPr>
                    <a:spLocks noChangeAspect="1"/>
                  </p:cNvSpPr>
                  <p:nvPr/>
                </p:nvSpPr>
                <p:spPr>
                  <a:xfrm>
                    <a:off x="1260400" y="3436375"/>
                    <a:ext cx="72000" cy="7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25" name="Rectangle 24"/>
                  <p:cNvSpPr>
                    <a:spLocks noChangeAspect="1"/>
                  </p:cNvSpPr>
                  <p:nvPr/>
                </p:nvSpPr>
                <p:spPr>
                  <a:xfrm>
                    <a:off x="1372600" y="3436375"/>
                    <a:ext cx="72000" cy="7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26" name="Rectangle 25"/>
                  <p:cNvSpPr>
                    <a:spLocks noChangeAspect="1"/>
                  </p:cNvSpPr>
                  <p:nvPr/>
                </p:nvSpPr>
                <p:spPr>
                  <a:xfrm>
                    <a:off x="1260400" y="3548575"/>
                    <a:ext cx="72000" cy="7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27" name="Rectangle 26"/>
                  <p:cNvSpPr>
                    <a:spLocks noChangeAspect="1"/>
                  </p:cNvSpPr>
                  <p:nvPr/>
                </p:nvSpPr>
                <p:spPr>
                  <a:xfrm>
                    <a:off x="1372600" y="3548575"/>
                    <a:ext cx="72000" cy="7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</p:grpSp>
          </p:grpSp>
          <p:sp>
            <p:nvSpPr>
              <p:cNvPr id="10" name="Rectangle 9"/>
              <p:cNvSpPr/>
              <p:nvPr/>
            </p:nvSpPr>
            <p:spPr>
              <a:xfrm>
                <a:off x="1676400" y="2895600"/>
                <a:ext cx="338477" cy="1066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grpSp>
            <p:nvGrpSpPr>
              <p:cNvPr id="77" name="Group 76"/>
              <p:cNvGrpSpPr/>
              <p:nvPr/>
            </p:nvGrpSpPr>
            <p:grpSpPr>
              <a:xfrm>
                <a:off x="1750277" y="2978150"/>
                <a:ext cx="184200" cy="867850"/>
                <a:chOff x="2013802" y="2978150"/>
                <a:chExt cx="184200" cy="867850"/>
              </a:xfrm>
            </p:grpSpPr>
            <p:sp>
              <p:nvSpPr>
                <p:cNvPr id="44" name="Rectangle 43"/>
                <p:cNvSpPr>
                  <a:spLocks noChangeAspect="1"/>
                </p:cNvSpPr>
                <p:nvPr/>
              </p:nvSpPr>
              <p:spPr>
                <a:xfrm>
                  <a:off x="2013802" y="2978150"/>
                  <a:ext cx="72000" cy="7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45" name="Rectangle 44"/>
                <p:cNvSpPr>
                  <a:spLocks noChangeAspect="1"/>
                </p:cNvSpPr>
                <p:nvPr/>
              </p:nvSpPr>
              <p:spPr>
                <a:xfrm>
                  <a:off x="2126002" y="2978150"/>
                  <a:ext cx="72000" cy="7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46" name="Rectangle 45"/>
                <p:cNvSpPr>
                  <a:spLocks noChangeAspect="1"/>
                </p:cNvSpPr>
                <p:nvPr/>
              </p:nvSpPr>
              <p:spPr>
                <a:xfrm>
                  <a:off x="2013802" y="3090350"/>
                  <a:ext cx="72000" cy="7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47" name="Rectangle 46"/>
                <p:cNvSpPr>
                  <a:spLocks noChangeAspect="1"/>
                </p:cNvSpPr>
                <p:nvPr/>
              </p:nvSpPr>
              <p:spPr>
                <a:xfrm>
                  <a:off x="2126002" y="3090350"/>
                  <a:ext cx="72000" cy="7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48" name="Rectangle 47"/>
                <p:cNvSpPr>
                  <a:spLocks noChangeAspect="1"/>
                </p:cNvSpPr>
                <p:nvPr/>
              </p:nvSpPr>
              <p:spPr>
                <a:xfrm>
                  <a:off x="2013802" y="3210950"/>
                  <a:ext cx="72000" cy="7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49" name="Rectangle 48"/>
                <p:cNvSpPr>
                  <a:spLocks noChangeAspect="1"/>
                </p:cNvSpPr>
                <p:nvPr/>
              </p:nvSpPr>
              <p:spPr>
                <a:xfrm>
                  <a:off x="2126002" y="3210950"/>
                  <a:ext cx="72000" cy="7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50" name="Rectangle 49"/>
                <p:cNvSpPr>
                  <a:spLocks noChangeAspect="1"/>
                </p:cNvSpPr>
                <p:nvPr/>
              </p:nvSpPr>
              <p:spPr>
                <a:xfrm>
                  <a:off x="2013802" y="3323150"/>
                  <a:ext cx="72000" cy="7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51" name="Rectangle 50"/>
                <p:cNvSpPr>
                  <a:spLocks noChangeAspect="1"/>
                </p:cNvSpPr>
                <p:nvPr/>
              </p:nvSpPr>
              <p:spPr>
                <a:xfrm>
                  <a:off x="2126002" y="3323150"/>
                  <a:ext cx="72000" cy="7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52" name="Rectangle 51"/>
                <p:cNvSpPr>
                  <a:spLocks noChangeAspect="1"/>
                </p:cNvSpPr>
                <p:nvPr/>
              </p:nvSpPr>
              <p:spPr>
                <a:xfrm>
                  <a:off x="2013802" y="3429000"/>
                  <a:ext cx="72000" cy="7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53" name="Rectangle 52"/>
                <p:cNvSpPr>
                  <a:spLocks noChangeAspect="1"/>
                </p:cNvSpPr>
                <p:nvPr/>
              </p:nvSpPr>
              <p:spPr>
                <a:xfrm>
                  <a:off x="2126002" y="3429000"/>
                  <a:ext cx="72000" cy="7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54" name="Rectangle 53"/>
                <p:cNvSpPr>
                  <a:spLocks noChangeAspect="1"/>
                </p:cNvSpPr>
                <p:nvPr/>
              </p:nvSpPr>
              <p:spPr>
                <a:xfrm>
                  <a:off x="2013802" y="3541200"/>
                  <a:ext cx="72000" cy="7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55" name="Rectangle 54"/>
                <p:cNvSpPr>
                  <a:spLocks noChangeAspect="1"/>
                </p:cNvSpPr>
                <p:nvPr/>
              </p:nvSpPr>
              <p:spPr>
                <a:xfrm>
                  <a:off x="2126002" y="3541200"/>
                  <a:ext cx="72000" cy="7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56" name="Rectangle 55"/>
                <p:cNvSpPr>
                  <a:spLocks noChangeAspect="1"/>
                </p:cNvSpPr>
                <p:nvPr/>
              </p:nvSpPr>
              <p:spPr>
                <a:xfrm>
                  <a:off x="2013802" y="3661800"/>
                  <a:ext cx="72000" cy="7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57" name="Rectangle 56"/>
                <p:cNvSpPr>
                  <a:spLocks noChangeAspect="1"/>
                </p:cNvSpPr>
                <p:nvPr/>
              </p:nvSpPr>
              <p:spPr>
                <a:xfrm>
                  <a:off x="2126002" y="3661800"/>
                  <a:ext cx="72000" cy="7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58" name="Rectangle 57"/>
                <p:cNvSpPr>
                  <a:spLocks noChangeAspect="1"/>
                </p:cNvSpPr>
                <p:nvPr/>
              </p:nvSpPr>
              <p:spPr>
                <a:xfrm>
                  <a:off x="2013802" y="3774000"/>
                  <a:ext cx="72000" cy="7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59" name="Rectangle 58"/>
                <p:cNvSpPr>
                  <a:spLocks noChangeAspect="1"/>
                </p:cNvSpPr>
                <p:nvPr/>
              </p:nvSpPr>
              <p:spPr>
                <a:xfrm>
                  <a:off x="2126002" y="3774000"/>
                  <a:ext cx="72000" cy="7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  <p:sp>
            <p:nvSpPr>
              <p:cNvPr id="9" name="Rectangle 8"/>
              <p:cNvSpPr/>
              <p:nvPr/>
            </p:nvSpPr>
            <p:spPr>
              <a:xfrm>
                <a:off x="1295400" y="3124200"/>
                <a:ext cx="533400" cy="838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grpSp>
            <p:nvGrpSpPr>
              <p:cNvPr id="81" name="Group 80"/>
              <p:cNvGrpSpPr/>
              <p:nvPr/>
            </p:nvGrpSpPr>
            <p:grpSpPr>
              <a:xfrm>
                <a:off x="1357800" y="3203575"/>
                <a:ext cx="403250" cy="637200"/>
                <a:chOff x="1357800" y="3203575"/>
                <a:chExt cx="403250" cy="637200"/>
              </a:xfrm>
            </p:grpSpPr>
            <p:sp>
              <p:nvSpPr>
                <p:cNvPr id="28" name="Rectangle 27"/>
                <p:cNvSpPr>
                  <a:spLocks noChangeAspect="1"/>
                </p:cNvSpPr>
                <p:nvPr/>
              </p:nvSpPr>
              <p:spPr>
                <a:xfrm>
                  <a:off x="1357800" y="3203575"/>
                  <a:ext cx="72000" cy="7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29" name="Rectangle 28"/>
                <p:cNvSpPr>
                  <a:spLocks noChangeAspect="1"/>
                </p:cNvSpPr>
                <p:nvPr/>
              </p:nvSpPr>
              <p:spPr>
                <a:xfrm>
                  <a:off x="1470000" y="3203575"/>
                  <a:ext cx="72000" cy="7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30" name="Rectangle 29"/>
                <p:cNvSpPr>
                  <a:spLocks noChangeAspect="1"/>
                </p:cNvSpPr>
                <p:nvPr/>
              </p:nvSpPr>
              <p:spPr>
                <a:xfrm>
                  <a:off x="1357800" y="3315775"/>
                  <a:ext cx="72000" cy="7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31" name="Rectangle 30"/>
                <p:cNvSpPr>
                  <a:spLocks noChangeAspect="1"/>
                </p:cNvSpPr>
                <p:nvPr/>
              </p:nvSpPr>
              <p:spPr>
                <a:xfrm>
                  <a:off x="1470000" y="3315775"/>
                  <a:ext cx="72000" cy="7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32" name="Rectangle 31"/>
                <p:cNvSpPr>
                  <a:spLocks noChangeAspect="1"/>
                </p:cNvSpPr>
                <p:nvPr/>
              </p:nvSpPr>
              <p:spPr>
                <a:xfrm>
                  <a:off x="1357800" y="3436375"/>
                  <a:ext cx="72000" cy="7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33" name="Rectangle 32"/>
                <p:cNvSpPr>
                  <a:spLocks noChangeAspect="1"/>
                </p:cNvSpPr>
                <p:nvPr/>
              </p:nvSpPr>
              <p:spPr>
                <a:xfrm>
                  <a:off x="1470000" y="3436375"/>
                  <a:ext cx="72000" cy="7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34" name="Rectangle 33"/>
                <p:cNvSpPr>
                  <a:spLocks noChangeAspect="1"/>
                </p:cNvSpPr>
                <p:nvPr/>
              </p:nvSpPr>
              <p:spPr>
                <a:xfrm>
                  <a:off x="1357800" y="3548575"/>
                  <a:ext cx="72000" cy="7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35" name="Rectangle 34"/>
                <p:cNvSpPr>
                  <a:spLocks noChangeAspect="1"/>
                </p:cNvSpPr>
                <p:nvPr/>
              </p:nvSpPr>
              <p:spPr>
                <a:xfrm>
                  <a:off x="1470000" y="3548575"/>
                  <a:ext cx="72000" cy="7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36" name="Rectangle 35"/>
                <p:cNvSpPr>
                  <a:spLocks noChangeAspect="1"/>
                </p:cNvSpPr>
                <p:nvPr/>
              </p:nvSpPr>
              <p:spPr>
                <a:xfrm>
                  <a:off x="1576850" y="3203575"/>
                  <a:ext cx="72000" cy="7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37" name="Rectangle 36"/>
                <p:cNvSpPr>
                  <a:spLocks noChangeAspect="1"/>
                </p:cNvSpPr>
                <p:nvPr/>
              </p:nvSpPr>
              <p:spPr>
                <a:xfrm>
                  <a:off x="1689050" y="3203575"/>
                  <a:ext cx="72000" cy="7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38" name="Rectangle 37"/>
                <p:cNvSpPr>
                  <a:spLocks noChangeAspect="1"/>
                </p:cNvSpPr>
                <p:nvPr/>
              </p:nvSpPr>
              <p:spPr>
                <a:xfrm>
                  <a:off x="1576850" y="3315775"/>
                  <a:ext cx="72000" cy="7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39" name="Rectangle 38"/>
                <p:cNvSpPr>
                  <a:spLocks noChangeAspect="1"/>
                </p:cNvSpPr>
                <p:nvPr/>
              </p:nvSpPr>
              <p:spPr>
                <a:xfrm>
                  <a:off x="1689050" y="3315775"/>
                  <a:ext cx="72000" cy="7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40" name="Rectangle 39"/>
                <p:cNvSpPr>
                  <a:spLocks noChangeAspect="1"/>
                </p:cNvSpPr>
                <p:nvPr/>
              </p:nvSpPr>
              <p:spPr>
                <a:xfrm>
                  <a:off x="1576850" y="3436375"/>
                  <a:ext cx="72000" cy="7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41" name="Rectangle 40"/>
                <p:cNvSpPr>
                  <a:spLocks noChangeAspect="1"/>
                </p:cNvSpPr>
                <p:nvPr/>
              </p:nvSpPr>
              <p:spPr>
                <a:xfrm>
                  <a:off x="1689050" y="3436375"/>
                  <a:ext cx="72000" cy="7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42" name="Rectangle 41"/>
                <p:cNvSpPr>
                  <a:spLocks noChangeAspect="1"/>
                </p:cNvSpPr>
                <p:nvPr/>
              </p:nvSpPr>
              <p:spPr>
                <a:xfrm>
                  <a:off x="1576850" y="3548575"/>
                  <a:ext cx="72000" cy="7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43" name="Rectangle 42"/>
                <p:cNvSpPr>
                  <a:spLocks noChangeAspect="1"/>
                </p:cNvSpPr>
                <p:nvPr/>
              </p:nvSpPr>
              <p:spPr>
                <a:xfrm>
                  <a:off x="1689050" y="3548575"/>
                  <a:ext cx="72000" cy="7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68" name="Rectangle 67"/>
                <p:cNvSpPr>
                  <a:spLocks noChangeAspect="1"/>
                </p:cNvSpPr>
                <p:nvPr/>
              </p:nvSpPr>
              <p:spPr>
                <a:xfrm>
                  <a:off x="1357800" y="3656575"/>
                  <a:ext cx="72000" cy="7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69" name="Rectangle 68"/>
                <p:cNvSpPr>
                  <a:spLocks noChangeAspect="1"/>
                </p:cNvSpPr>
                <p:nvPr/>
              </p:nvSpPr>
              <p:spPr>
                <a:xfrm>
                  <a:off x="1470000" y="3656575"/>
                  <a:ext cx="72000" cy="7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70" name="Rectangle 69"/>
                <p:cNvSpPr>
                  <a:spLocks noChangeAspect="1"/>
                </p:cNvSpPr>
                <p:nvPr/>
              </p:nvSpPr>
              <p:spPr>
                <a:xfrm>
                  <a:off x="1357800" y="3768775"/>
                  <a:ext cx="72000" cy="7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72" name="Rectangle 71"/>
                <p:cNvSpPr>
                  <a:spLocks noChangeAspect="1"/>
                </p:cNvSpPr>
                <p:nvPr/>
              </p:nvSpPr>
              <p:spPr>
                <a:xfrm>
                  <a:off x="1576850" y="3656575"/>
                  <a:ext cx="72000" cy="7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73" name="Rectangle 72"/>
                <p:cNvSpPr>
                  <a:spLocks noChangeAspect="1"/>
                </p:cNvSpPr>
                <p:nvPr/>
              </p:nvSpPr>
              <p:spPr>
                <a:xfrm>
                  <a:off x="1689050" y="3656575"/>
                  <a:ext cx="72000" cy="7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75" name="Rectangle 74"/>
                <p:cNvSpPr>
                  <a:spLocks noChangeAspect="1"/>
                </p:cNvSpPr>
                <p:nvPr/>
              </p:nvSpPr>
              <p:spPr>
                <a:xfrm>
                  <a:off x="1689050" y="3768775"/>
                  <a:ext cx="72000" cy="7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</p:grpSp>
        <p:sp>
          <p:nvSpPr>
            <p:cNvPr id="118" name="Rectangle 117"/>
            <p:cNvSpPr>
              <a:spLocks noChangeAspect="1"/>
            </p:cNvSpPr>
            <p:nvPr/>
          </p:nvSpPr>
          <p:spPr>
            <a:xfrm>
              <a:off x="1473027" y="3457625"/>
              <a:ext cx="72000" cy="7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9" name="Rectangle 118"/>
            <p:cNvSpPr>
              <a:spLocks noChangeAspect="1"/>
            </p:cNvSpPr>
            <p:nvPr/>
          </p:nvSpPr>
          <p:spPr>
            <a:xfrm>
              <a:off x="1579173" y="3463975"/>
              <a:ext cx="72000" cy="7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0" name="Rectangle 119"/>
            <p:cNvSpPr>
              <a:spLocks noChangeAspect="1"/>
            </p:cNvSpPr>
            <p:nvPr/>
          </p:nvSpPr>
          <p:spPr>
            <a:xfrm>
              <a:off x="1186462" y="3351775"/>
              <a:ext cx="72000" cy="7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1" name="Rectangle 120"/>
            <p:cNvSpPr>
              <a:spLocks noChangeAspect="1"/>
            </p:cNvSpPr>
            <p:nvPr/>
          </p:nvSpPr>
          <p:spPr>
            <a:xfrm>
              <a:off x="1188018" y="3466397"/>
              <a:ext cx="72000" cy="7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2" name="Rectangle 121"/>
            <p:cNvSpPr>
              <a:spLocks/>
            </p:cNvSpPr>
            <p:nvPr/>
          </p:nvSpPr>
          <p:spPr>
            <a:xfrm>
              <a:off x="1192200" y="3567600"/>
              <a:ext cx="60000" cy="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7" y="2551087"/>
            <a:ext cx="1543779" cy="107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5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>
          <a:xfrm>
            <a:off x="533400" y="141504"/>
            <a:ext cx="9525000" cy="6604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C2D12F"/>
                </a:solidFill>
              </a:rPr>
              <a:t> Evaluation of the GEF CSO Network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2800"/>
            <a:ext cx="12192000" cy="3581400"/>
          </a:xfrm>
          <a:prstGeom prst="rect">
            <a:avLst/>
          </a:prstGeom>
          <a:noFill/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TextBox 24"/>
          <p:cNvSpPr txBox="1"/>
          <p:nvPr/>
        </p:nvSpPr>
        <p:spPr>
          <a:xfrm>
            <a:off x="685800" y="843869"/>
            <a:ext cx="49415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CSO Network prepares for and reports back on the Council meetings to the wider CSO community in countries and regions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8942" y="2227565"/>
            <a:ext cx="5257800" cy="1323439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474 member organizations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across 122 countries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Country Contact Points in 20 countries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29200" y="904126"/>
            <a:ext cx="60442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enhancing the role of civil society in safeguarding the global environment, 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strengthening GEF Program implementation through partnership with civil society 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building the capacity of the GEF CSO Network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577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27"/>
    </mc:Choice>
    <mc:Fallback xmlns="">
      <p:transition spd="slow" advTm="1112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48640" y="182880"/>
            <a:ext cx="8596313" cy="762000"/>
          </a:xfrm>
        </p:spPr>
        <p:txBody>
          <a:bodyPr/>
          <a:lstStyle/>
          <a:p>
            <a:r>
              <a:rPr lang="en-US" dirty="0">
                <a:solidFill>
                  <a:srgbClr val="C2D12F"/>
                </a:solidFill>
              </a:rPr>
              <a:t>Conclusions: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2400" y="1066800"/>
            <a:ext cx="10287000" cy="5334000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sz="2400" u="sng" dirty="0">
                <a:solidFill>
                  <a:schemeClr val="bg1"/>
                </a:solidFill>
              </a:rPr>
              <a:t>Conclusion 1:</a:t>
            </a:r>
            <a:r>
              <a:rPr lang="en-US" sz="2400" dirty="0">
                <a:solidFill>
                  <a:schemeClr val="bg1"/>
                </a:solidFill>
              </a:rPr>
              <a:t> Network remains relevant and is delivering results</a:t>
            </a:r>
          </a:p>
          <a:p>
            <a:pPr lvl="1"/>
            <a:endParaRPr lang="en-US" sz="2400" u="sng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sz="2400" u="sng" dirty="0">
                <a:solidFill>
                  <a:schemeClr val="bg1"/>
                </a:solidFill>
              </a:rPr>
              <a:t>Conclusion 2:</a:t>
            </a:r>
            <a:r>
              <a:rPr lang="en-US" sz="2400" dirty="0">
                <a:solidFill>
                  <a:schemeClr val="bg1"/>
                </a:solidFill>
              </a:rPr>
              <a:t> Network is distant from the country level. As such, the Network is compromised in its ability to bring forward country perspectives</a:t>
            </a:r>
          </a:p>
          <a:p>
            <a:pPr lvl="1"/>
            <a:endParaRPr lang="en-US" sz="2400" u="sng" dirty="0">
              <a:solidFill>
                <a:schemeClr val="bg1"/>
              </a:solidFill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400" u="sng" dirty="0">
                <a:solidFill>
                  <a:schemeClr val="bg1"/>
                </a:solidFill>
              </a:rPr>
              <a:t>Conclusion 3:</a:t>
            </a:r>
            <a:r>
              <a:rPr lang="en-US" sz="2400" dirty="0">
                <a:solidFill>
                  <a:schemeClr val="bg1"/>
                </a:solidFill>
              </a:rPr>
              <a:t> The CSO Network is operating in an expanding GEF Partnership without a shared contemporary vision of its role</a:t>
            </a:r>
          </a:p>
          <a:p>
            <a:pPr lvl="1"/>
            <a:endParaRPr lang="en-US" sz="2400" u="sng" dirty="0">
              <a:solidFill>
                <a:schemeClr val="bg1"/>
              </a:solidFill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400" u="sng" dirty="0">
                <a:solidFill>
                  <a:schemeClr val="bg1"/>
                </a:solidFill>
              </a:rPr>
              <a:t>Conclusion 4:</a:t>
            </a:r>
            <a:r>
              <a:rPr lang="en-US" sz="2400" dirty="0">
                <a:solidFill>
                  <a:schemeClr val="bg1"/>
                </a:solidFill>
              </a:rPr>
              <a:t> Within an increasingly complex operating environment, the Network has strengthened organizationally but governance challenges remain</a:t>
            </a:r>
          </a:p>
        </p:txBody>
      </p:sp>
    </p:spTree>
    <p:extLst>
      <p:ext uri="{BB962C8B-B14F-4D97-AF65-F5344CB8AC3E}">
        <p14:creationId xmlns:p14="http://schemas.microsoft.com/office/powerpoint/2010/main" val="344860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"/>
    </mc:Choice>
    <mc:Fallback xmlns="">
      <p:transition spd="slow" advTm="1048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182880"/>
            <a:ext cx="10196868" cy="1320800"/>
          </a:xfrm>
          <a:noFill/>
        </p:spPr>
        <p:txBody>
          <a:bodyPr/>
          <a:lstStyle/>
          <a:p>
            <a:r>
              <a:rPr lang="en-US" dirty="0">
                <a:solidFill>
                  <a:srgbClr val="C2D12F"/>
                </a:solidFill>
              </a:rPr>
              <a:t>Joint Evaluation of the GEF/UNDP Small Grant </a:t>
            </a:r>
            <a:r>
              <a:rPr lang="en-US" dirty="0" err="1">
                <a:solidFill>
                  <a:srgbClr val="C2D12F"/>
                </a:solidFill>
              </a:rPr>
              <a:t>Programme</a:t>
            </a:r>
            <a:endParaRPr lang="en-US" dirty="0">
              <a:solidFill>
                <a:srgbClr val="C2D12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09800" y="198976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Support programs with high levels of success in securing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Global Environmental Benefits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65254" y="316412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Significant attention to community level benefits,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poverty and livelihoods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, yielding positive results </a:t>
            </a:r>
          </a:p>
        </p:txBody>
      </p:sp>
      <p:sp>
        <p:nvSpPr>
          <p:cNvPr id="8" name="Rectangle 7"/>
          <p:cNvSpPr/>
          <p:nvPr/>
        </p:nvSpPr>
        <p:spPr>
          <a:xfrm>
            <a:off x="2209800" y="548762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Differing views amongst stakeholders on the extent to which SGP should address socio-economic priorities</a:t>
            </a:r>
          </a:p>
        </p:txBody>
      </p:sp>
      <p:sp>
        <p:nvSpPr>
          <p:cNvPr id="9" name="Rectangle 8"/>
          <p:cNvSpPr/>
          <p:nvPr/>
        </p:nvSpPr>
        <p:spPr>
          <a:xfrm>
            <a:off x="2727154" y="433847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SGP has been more successful at mainstreaming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gender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than other GEF projects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66" y="1700847"/>
            <a:ext cx="1818134" cy="451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075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" t="12957" r="947" b="1322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057400"/>
            <a:ext cx="12192000" cy="18288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" y="2556301"/>
            <a:ext cx="1059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Black" charset="0"/>
                <a:ea typeface="Avenir Black" charset="0"/>
                <a:cs typeface="Avenir Black" charset="0"/>
              </a:rPr>
              <a:t>Emerging Findings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471"/>
          <a:stretch/>
        </p:blipFill>
        <p:spPr>
          <a:xfrm>
            <a:off x="457200" y="457200"/>
            <a:ext cx="3657600" cy="15018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8578" y="6324600"/>
            <a:ext cx="1330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Book" charset="0"/>
                <a:ea typeface="Avenir Book" charset="0"/>
                <a:cs typeface="Avenir Book" charset="0"/>
              </a:rPr>
              <a:t>El Salvador</a:t>
            </a: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54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419600" y="533400"/>
            <a:ext cx="2209800" cy="1143000"/>
          </a:xfrm>
          <a:prstGeom prst="ellipse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165100" prst="coolSlan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GEF Council</a:t>
            </a:r>
          </a:p>
        </p:txBody>
      </p:sp>
      <p:sp>
        <p:nvSpPr>
          <p:cNvPr id="3" name="Oval 2"/>
          <p:cNvSpPr/>
          <p:nvPr/>
        </p:nvSpPr>
        <p:spPr>
          <a:xfrm>
            <a:off x="7696200" y="2133600"/>
            <a:ext cx="2209800" cy="838200"/>
          </a:xfrm>
          <a:prstGeom prst="ellipse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165100" prst="coolSlan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GEF IEO</a:t>
            </a:r>
          </a:p>
        </p:txBody>
      </p:sp>
      <p:sp>
        <p:nvSpPr>
          <p:cNvPr id="4" name="Oval 3"/>
          <p:cNvSpPr/>
          <p:nvPr/>
        </p:nvSpPr>
        <p:spPr>
          <a:xfrm>
            <a:off x="4495800" y="2133600"/>
            <a:ext cx="2209800" cy="838200"/>
          </a:xfrm>
          <a:prstGeom prst="ellipse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165100" prst="coolSlan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GEF Secretariat</a:t>
            </a:r>
          </a:p>
        </p:txBody>
      </p:sp>
      <p:sp>
        <p:nvSpPr>
          <p:cNvPr id="5" name="Oval 4"/>
          <p:cNvSpPr/>
          <p:nvPr/>
        </p:nvSpPr>
        <p:spPr>
          <a:xfrm>
            <a:off x="1143000" y="2133600"/>
            <a:ext cx="2209800" cy="838200"/>
          </a:xfrm>
          <a:prstGeom prst="ellipse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165100" prst="coolSlan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STAP</a:t>
            </a:r>
          </a:p>
        </p:txBody>
      </p:sp>
      <p:sp>
        <p:nvSpPr>
          <p:cNvPr id="6" name="Oval 5"/>
          <p:cNvSpPr/>
          <p:nvPr/>
        </p:nvSpPr>
        <p:spPr>
          <a:xfrm>
            <a:off x="4495800" y="3657600"/>
            <a:ext cx="2209800" cy="838200"/>
          </a:xfrm>
          <a:prstGeom prst="ellipse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165100" prst="coolSlan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GEF Agencies</a:t>
            </a:r>
          </a:p>
        </p:txBody>
      </p:sp>
      <p:sp>
        <p:nvSpPr>
          <p:cNvPr id="7" name="Oval 6"/>
          <p:cNvSpPr/>
          <p:nvPr/>
        </p:nvSpPr>
        <p:spPr>
          <a:xfrm>
            <a:off x="1219200" y="3581400"/>
            <a:ext cx="2209800" cy="990600"/>
          </a:xfrm>
          <a:prstGeom prst="ellipse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165100" prst="coolSlan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GEF Agency Evaluation Offices</a:t>
            </a:r>
          </a:p>
        </p:txBody>
      </p:sp>
      <p:sp>
        <p:nvSpPr>
          <p:cNvPr id="8" name="Oval 7"/>
          <p:cNvSpPr/>
          <p:nvPr/>
        </p:nvSpPr>
        <p:spPr>
          <a:xfrm>
            <a:off x="7696200" y="4572000"/>
            <a:ext cx="2209800" cy="838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165100" prst="coolSlan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F4429"/>
                </a:solidFill>
              </a:rPr>
              <a:t>Participating Countries</a:t>
            </a:r>
          </a:p>
        </p:txBody>
      </p:sp>
      <p:sp>
        <p:nvSpPr>
          <p:cNvPr id="9" name="Oval 8"/>
          <p:cNvSpPr/>
          <p:nvPr/>
        </p:nvSpPr>
        <p:spPr>
          <a:xfrm>
            <a:off x="5334000" y="5105400"/>
            <a:ext cx="2209800" cy="838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165100" prst="coolSlan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Country Stakeholders</a:t>
            </a:r>
          </a:p>
        </p:txBody>
      </p:sp>
      <p:cxnSp>
        <p:nvCxnSpPr>
          <p:cNvPr id="11" name="Straight Arrow Connector 10"/>
          <p:cNvCxnSpPr>
            <a:stCxn id="3" idx="0"/>
          </p:cNvCxnSpPr>
          <p:nvPr/>
        </p:nvCxnSpPr>
        <p:spPr>
          <a:xfrm flipH="1" flipV="1">
            <a:off x="6629400" y="1143000"/>
            <a:ext cx="2171700" cy="990600"/>
          </a:xfrm>
          <a:prstGeom prst="straightConnector1">
            <a:avLst/>
          </a:prstGeom>
          <a:ln w="31750"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2" idx="5"/>
            <a:endCxn id="3" idx="1"/>
          </p:cNvCxnSpPr>
          <p:nvPr/>
        </p:nvCxnSpPr>
        <p:spPr>
          <a:xfrm>
            <a:off x="6305782" y="1509012"/>
            <a:ext cx="1714036" cy="74734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6705600" y="2438400"/>
            <a:ext cx="990600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5867400" y="1600200"/>
            <a:ext cx="0" cy="609600"/>
          </a:xfrm>
          <a:prstGeom prst="straightConnector1">
            <a:avLst/>
          </a:prstGeom>
          <a:ln w="31750"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257800" y="1600200"/>
            <a:ext cx="0" cy="6096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705600" y="2667000"/>
            <a:ext cx="990600" cy="0"/>
          </a:xfrm>
          <a:prstGeom prst="straightConnector1">
            <a:avLst/>
          </a:prstGeom>
          <a:ln w="31750"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8" idx="0"/>
            <a:endCxn id="3" idx="4"/>
          </p:cNvCxnSpPr>
          <p:nvPr/>
        </p:nvCxnSpPr>
        <p:spPr>
          <a:xfrm flipV="1">
            <a:off x="8801100" y="2971800"/>
            <a:ext cx="0" cy="1600200"/>
          </a:xfrm>
          <a:prstGeom prst="straightConnector1">
            <a:avLst/>
          </a:prstGeom>
          <a:ln w="31750">
            <a:solidFill>
              <a:schemeClr val="accent5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3" idx="4"/>
          </p:cNvCxnSpPr>
          <p:nvPr/>
        </p:nvCxnSpPr>
        <p:spPr>
          <a:xfrm flipV="1">
            <a:off x="6400800" y="2971800"/>
            <a:ext cx="2400300" cy="2133600"/>
          </a:xfrm>
          <a:prstGeom prst="straightConnector1">
            <a:avLst/>
          </a:prstGeom>
          <a:ln w="31750">
            <a:solidFill>
              <a:schemeClr val="accent5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3276600" y="3810000"/>
            <a:ext cx="1447800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3276600" y="4343400"/>
            <a:ext cx="1371600" cy="0"/>
          </a:xfrm>
          <a:prstGeom prst="straightConnector1">
            <a:avLst/>
          </a:prstGeom>
          <a:ln w="31750"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endCxn id="6" idx="6"/>
          </p:cNvCxnSpPr>
          <p:nvPr/>
        </p:nvCxnSpPr>
        <p:spPr>
          <a:xfrm flipH="1" flipV="1">
            <a:off x="6705600" y="4076700"/>
            <a:ext cx="2133600" cy="495300"/>
          </a:xfrm>
          <a:prstGeom prst="straightConnector1">
            <a:avLst/>
          </a:prstGeom>
          <a:ln w="31750">
            <a:solidFill>
              <a:schemeClr val="accent5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endCxn id="6" idx="4"/>
          </p:cNvCxnSpPr>
          <p:nvPr/>
        </p:nvCxnSpPr>
        <p:spPr>
          <a:xfrm flipH="1" flipV="1">
            <a:off x="5600700" y="4495800"/>
            <a:ext cx="800100" cy="609600"/>
          </a:xfrm>
          <a:prstGeom prst="straightConnector1">
            <a:avLst/>
          </a:prstGeom>
          <a:ln w="31750">
            <a:solidFill>
              <a:schemeClr val="accent5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5" idx="6"/>
            <a:endCxn id="4" idx="2"/>
          </p:cNvCxnSpPr>
          <p:nvPr/>
        </p:nvCxnSpPr>
        <p:spPr>
          <a:xfrm>
            <a:off x="3352800" y="2552700"/>
            <a:ext cx="1143000" cy="0"/>
          </a:xfrm>
          <a:prstGeom prst="straightConnector1">
            <a:avLst/>
          </a:prstGeom>
          <a:ln w="31750"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endCxn id="6" idx="7"/>
          </p:cNvCxnSpPr>
          <p:nvPr/>
        </p:nvCxnSpPr>
        <p:spPr>
          <a:xfrm flipH="1">
            <a:off x="6381982" y="2895600"/>
            <a:ext cx="1771418" cy="884752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5867400" y="2971800"/>
            <a:ext cx="0" cy="685800"/>
          </a:xfrm>
          <a:prstGeom prst="straightConnector1">
            <a:avLst/>
          </a:prstGeom>
          <a:ln w="31750"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5257800" y="2971800"/>
            <a:ext cx="0" cy="7620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1104900" y="5537200"/>
            <a:ext cx="609600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1790700" y="5232400"/>
            <a:ext cx="2971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Policy, standard-setting and/or oversight function</a:t>
            </a:r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1104900" y="6146800"/>
            <a:ext cx="609600" cy="0"/>
          </a:xfrm>
          <a:prstGeom prst="straightConnector1">
            <a:avLst/>
          </a:prstGeom>
          <a:ln w="31750"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1790700" y="5842000"/>
            <a:ext cx="2895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Reporting or provision of information</a:t>
            </a:r>
          </a:p>
        </p:txBody>
      </p:sp>
      <p:sp>
        <p:nvSpPr>
          <p:cNvPr id="92" name="Title 12"/>
          <p:cNvSpPr txBox="1">
            <a:spLocks/>
          </p:cNvSpPr>
          <p:nvPr/>
        </p:nvSpPr>
        <p:spPr>
          <a:xfrm>
            <a:off x="-571500" y="789489"/>
            <a:ext cx="5638800" cy="68371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solidFill>
                  <a:srgbClr val="C2D12F"/>
                </a:solidFill>
              </a:rPr>
              <a:t>M&amp;E in the GEF</a:t>
            </a:r>
          </a:p>
        </p:txBody>
      </p:sp>
      <p:cxnSp>
        <p:nvCxnSpPr>
          <p:cNvPr id="93" name="Straight Arrow Connector 92"/>
          <p:cNvCxnSpPr/>
          <p:nvPr/>
        </p:nvCxnSpPr>
        <p:spPr>
          <a:xfrm flipV="1">
            <a:off x="6019800" y="2819400"/>
            <a:ext cx="1905000" cy="914400"/>
          </a:xfrm>
          <a:prstGeom prst="straightConnector1">
            <a:avLst/>
          </a:prstGeom>
          <a:ln w="31750"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600950" y="802786"/>
            <a:ext cx="43003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2D12F"/>
                </a:solidFill>
              </a:rPr>
              <a:t>Guided by the M&amp;E Policy</a:t>
            </a:r>
          </a:p>
        </p:txBody>
      </p:sp>
    </p:spTree>
    <p:extLst>
      <p:ext uri="{BB962C8B-B14F-4D97-AF65-F5344CB8AC3E}">
        <p14:creationId xmlns:p14="http://schemas.microsoft.com/office/powerpoint/2010/main" val="3223937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81200" y="307673"/>
            <a:ext cx="739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kern="0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GEF Role in Supporting Legal and Regulatory Reform in Countries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1747878"/>
            <a:ext cx="1181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GEF: Important role in supporting policy and legal reform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2271098"/>
            <a:ext cx="117348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Regulatory reforms take time: potential for mismatch between project duration and legislative and/or rule-making process needs to be considered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 Rule-making is inherently political process involving constituents with often competing and/or different interests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There is much that can be done under existing statutes either through policies or administrative actions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 In some countries, the necessary institutional machinery and authority for enforcement also need strengthening</a:t>
            </a:r>
          </a:p>
          <a:p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Turnover within ministries can impact the continuity of the rule-making process </a:t>
            </a:r>
          </a:p>
        </p:txBody>
      </p:sp>
    </p:spTree>
    <p:extLst>
      <p:ext uri="{BB962C8B-B14F-4D97-AF65-F5344CB8AC3E}">
        <p14:creationId xmlns:p14="http://schemas.microsoft.com/office/powerpoint/2010/main" val="231098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1600" y="353671"/>
            <a:ext cx="96012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C2D12F"/>
                </a:solidFill>
              </a:rPr>
              <a:t>III Tell your story: </a:t>
            </a:r>
          </a:p>
          <a:p>
            <a:pPr algn="ctr">
              <a:defRPr/>
            </a:pPr>
            <a:r>
              <a:rPr lang="en-US" sz="4400" b="1" dirty="0">
                <a:solidFill>
                  <a:srgbClr val="C2D12F"/>
                </a:solidFill>
              </a:rPr>
              <a:t>Legal and Regulatory Reform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9100" y="2209800"/>
            <a:ext cx="11353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Has GEF influenced policy or legal reform in your country? 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What were the factors affecting the outcomes? (positive and negative)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What could GEF have done differently to improve the results?</a:t>
            </a:r>
          </a:p>
        </p:txBody>
      </p:sp>
    </p:spTree>
    <p:extLst>
      <p:ext uri="{BB962C8B-B14F-4D97-AF65-F5344CB8AC3E}">
        <p14:creationId xmlns:p14="http://schemas.microsoft.com/office/powerpoint/2010/main" val="396613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3816483265"/>
              </p:ext>
            </p:extLst>
          </p:nvPr>
        </p:nvGraphicFramePr>
        <p:xfrm>
          <a:off x="990600" y="1981200"/>
          <a:ext cx="9525000" cy="6212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74320"/>
            <a:ext cx="11057466" cy="990600"/>
          </a:xfrm>
        </p:spPr>
        <p:txBody>
          <a:bodyPr>
            <a:noAutofit/>
          </a:bodyPr>
          <a:lstStyle/>
          <a:p>
            <a:r>
              <a:rPr lang="en-US" sz="4400" b="1" dirty="0">
                <a:latin typeface="+mj-lt"/>
              </a:rPr>
              <a:t>IV How would you measure outcomes?</a:t>
            </a:r>
            <a:br>
              <a:rPr lang="en-US" sz="4400" dirty="0"/>
            </a:br>
            <a:br>
              <a:rPr lang="en-US" sz="4000" dirty="0"/>
            </a:br>
            <a:r>
              <a:rPr lang="en-US" sz="4000" dirty="0">
                <a:solidFill>
                  <a:schemeClr val="bg1"/>
                </a:solidFill>
              </a:rPr>
              <a:t>Let’s work with a hypothetical project that is aimed to reform environmental policy/legal framework 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7239000" y="6139220"/>
            <a:ext cx="21900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</a:rPr>
              <a:t>Assumptions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2514600" y="6042392"/>
            <a:ext cx="38387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Context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838200" y="5867400"/>
            <a:ext cx="10058400" cy="0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578811" y="3541118"/>
            <a:ext cx="8586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39124532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8283402" cy="1036320"/>
          </a:xfrm>
        </p:spPr>
        <p:txBody>
          <a:bodyPr>
            <a:noAutofit/>
          </a:bodyPr>
          <a:lstStyle/>
          <a:p>
            <a:pPr algn="ctr"/>
            <a:br>
              <a:rPr lang="en-US" dirty="0"/>
            </a:b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239000" y="6139220"/>
            <a:ext cx="21900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</a:rPr>
              <a:t>Assumptions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2514600" y="6042392"/>
            <a:ext cx="38387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Context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33400" y="5867400"/>
            <a:ext cx="10363200" cy="0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578811" y="3541118"/>
            <a:ext cx="8586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??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752310396"/>
              </p:ext>
            </p:extLst>
          </p:nvPr>
        </p:nvGraphicFramePr>
        <p:xfrm>
          <a:off x="990600" y="1981200"/>
          <a:ext cx="9525000" cy="6212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51209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907434" y="1981200"/>
            <a:ext cx="9448800" cy="5562600"/>
          </a:xfrm>
        </p:spPr>
        <p:txBody>
          <a:bodyPr>
            <a:normAutofit/>
          </a:bodyPr>
          <a:lstStyle/>
          <a:p>
            <a:pPr marL="342900" lvl="1" indent="-342900">
              <a:buClr>
                <a:schemeClr val="accent1">
                  <a:lumMod val="75000"/>
                </a:schemeClr>
              </a:buClr>
              <a:defRPr/>
            </a:pPr>
            <a:r>
              <a:rPr lang="en-US" sz="2800" dirty="0"/>
              <a:t>Develop a clear theory of change</a:t>
            </a:r>
          </a:p>
          <a:p>
            <a:pPr marL="342900" lvl="1" indent="-342900">
              <a:buClr>
                <a:schemeClr val="accent1">
                  <a:lumMod val="75000"/>
                </a:schemeClr>
              </a:buClr>
              <a:defRPr/>
            </a:pPr>
            <a:r>
              <a:rPr lang="en-US" sz="2800" dirty="0"/>
              <a:t>Outcomes should clearly be a reflection of the objectives with appropriate indicators/tracking tools</a:t>
            </a:r>
          </a:p>
          <a:p>
            <a:pPr marL="342900" lvl="1" indent="-342900">
              <a:buClr>
                <a:schemeClr val="accent1">
                  <a:lumMod val="75000"/>
                </a:schemeClr>
              </a:buClr>
              <a:defRPr/>
            </a:pPr>
            <a:r>
              <a:rPr lang="en-US" sz="2800" dirty="0"/>
              <a:t>Monitoring should be done throughout implementation with adequate resources</a:t>
            </a:r>
          </a:p>
          <a:p>
            <a:pPr marL="342900" lvl="1" indent="-342900">
              <a:buClr>
                <a:schemeClr val="accent1">
                  <a:lumMod val="75000"/>
                </a:schemeClr>
              </a:buClr>
              <a:defRPr/>
            </a:pPr>
            <a:r>
              <a:rPr lang="en-US" sz="2800" dirty="0"/>
              <a:t>Evaluation should address: Relevance, Efficiency, Effectiveness, Impact and Sustainability (just learnt in the quiz)</a:t>
            </a:r>
          </a:p>
          <a:p>
            <a:pPr marL="742950" lvl="2" indent="-342900">
              <a:buClr>
                <a:schemeClr val="accent1">
                  <a:lumMod val="75000"/>
                </a:schemeClr>
              </a:buClr>
              <a:defRPr/>
            </a:pPr>
            <a:endParaRPr lang="en-US" sz="1800" dirty="0"/>
          </a:p>
          <a:p>
            <a:pPr marL="342900" lvl="1" indent="-342900">
              <a:buClr>
                <a:srgbClr val="25695E"/>
              </a:buClr>
              <a:defRPr/>
            </a:pPr>
            <a:endParaRPr lang="en-US" sz="2000" dirty="0"/>
          </a:p>
          <a:p>
            <a:pPr marL="342900" lvl="1" indent="-342900">
              <a:buClr>
                <a:srgbClr val="25695E"/>
              </a:buClr>
              <a:defRPr/>
            </a:pPr>
            <a:endParaRPr lang="en-US" sz="19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796051" y="6324600"/>
            <a:ext cx="36388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Source: GEF Annual Performance Report 2013</a:t>
            </a:r>
            <a:endParaRPr lang="en-US" sz="1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4800" y="381000"/>
            <a:ext cx="11582400" cy="12954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b="1" dirty="0">
                <a:solidFill>
                  <a:srgbClr val="C2D12F"/>
                </a:solidFill>
              </a:rPr>
              <a:t>WRAP UP: Important Reminders</a:t>
            </a:r>
            <a:endParaRPr lang="en-US" sz="4400" b="1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3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4" b="8889"/>
          <a:stretch/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-1"/>
            <a:ext cx="12192001" cy="6858000"/>
          </a:xfrm>
          <a:prstGeom prst="rect">
            <a:avLst/>
          </a:prstGeom>
          <a:gradFill>
            <a:gsLst>
              <a:gs pos="0">
                <a:srgbClr val="000000">
                  <a:alpha val="80000"/>
                </a:srgb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471"/>
          <a:stretch/>
        </p:blipFill>
        <p:spPr>
          <a:xfrm>
            <a:off x="304800" y="98540"/>
            <a:ext cx="3657600" cy="150181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87867" y="2540769"/>
            <a:ext cx="12073467" cy="186928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nir Book" charset="0"/>
                <a:ea typeface="Avenir Book" charset="0"/>
                <a:cs typeface="Avenir Book" charset="0"/>
              </a:rPr>
              <a:t>Thank you! </a:t>
            </a:r>
          </a:p>
        </p:txBody>
      </p:sp>
      <p:sp>
        <p:nvSpPr>
          <p:cNvPr id="8" name="Подзаголовок 3"/>
          <p:cNvSpPr txBox="1">
            <a:spLocks/>
          </p:cNvSpPr>
          <p:nvPr/>
        </p:nvSpPr>
        <p:spPr>
          <a:xfrm>
            <a:off x="2470492" y="3428999"/>
            <a:ext cx="9144000" cy="102102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8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6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4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2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2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838200" y="5778878"/>
            <a:ext cx="11506200" cy="76955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8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6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4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2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2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nir Book" charset="0"/>
                <a:ea typeface="Avenir Book" charset="0"/>
                <a:cs typeface="Avenir Book" charset="0"/>
              </a:rPr>
              <a:t>For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nir Book" charset="0"/>
                <a:ea typeface="Avenir Book" charset="0"/>
                <a:cs typeface="Avenir Book" charset="0"/>
              </a:rPr>
              <a:t> more information, visit www.gefieo.org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1" name="Text Placeholder 8"/>
          <p:cNvSpPr txBox="1">
            <a:spLocks/>
          </p:cNvSpPr>
          <p:nvPr/>
        </p:nvSpPr>
        <p:spPr>
          <a:xfrm>
            <a:off x="7924799" y="4843624"/>
            <a:ext cx="3392096" cy="3611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6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4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2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2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2" name="Text Placeholder 8"/>
          <p:cNvSpPr txBox="1">
            <a:spLocks/>
          </p:cNvSpPr>
          <p:nvPr/>
        </p:nvSpPr>
        <p:spPr>
          <a:xfrm>
            <a:off x="7924798" y="5204728"/>
            <a:ext cx="3398161" cy="294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None/>
              <a:defRPr sz="1600" kern="1200" baseline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6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4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2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2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41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8000">
        <p:fade/>
      </p:transition>
    </mc:Choice>
    <mc:Fallback xmlns="">
      <p:transition spd="med" advClick="0" advTm="18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2"/>
          <p:cNvSpPr txBox="1">
            <a:spLocks/>
          </p:cNvSpPr>
          <p:nvPr/>
        </p:nvSpPr>
        <p:spPr>
          <a:xfrm>
            <a:off x="1066800" y="274320"/>
            <a:ext cx="8596668" cy="102108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700" dirty="0">
                <a:solidFill>
                  <a:srgbClr val="C2D12F"/>
                </a:solidFill>
              </a:rPr>
              <a:t>GEF Independent Evaluation Office</a:t>
            </a:r>
          </a:p>
          <a:p>
            <a:endParaRPr lang="en-US" dirty="0">
              <a:solidFill>
                <a:srgbClr val="417CD8"/>
              </a:solidFill>
            </a:endParaRPr>
          </a:p>
          <a:p>
            <a:endParaRPr lang="en-US" dirty="0">
              <a:solidFill>
                <a:srgbClr val="417CD8"/>
              </a:solidFill>
            </a:endParaRPr>
          </a:p>
          <a:p>
            <a:endParaRPr lang="en-US" dirty="0">
              <a:solidFill>
                <a:srgbClr val="417CD8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1946666"/>
              </p:ext>
            </p:extLst>
          </p:nvPr>
        </p:nvGraphicFramePr>
        <p:xfrm>
          <a:off x="304800" y="838200"/>
          <a:ext cx="97536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9452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04800"/>
            <a:ext cx="11430000" cy="1447800"/>
          </a:xfrm>
        </p:spPr>
        <p:txBody>
          <a:bodyPr anchor="ctr" anchorCtr="0"/>
          <a:lstStyle/>
          <a:p>
            <a:pPr algn="l"/>
            <a:r>
              <a:rPr lang="en-US" sz="4400" dirty="0">
                <a:solidFill>
                  <a:srgbClr val="C2D12F"/>
                </a:solidFill>
              </a:rPr>
              <a:t>Outline</a:t>
            </a:r>
            <a:br>
              <a:rPr lang="en-US" sz="4400" dirty="0">
                <a:solidFill>
                  <a:srgbClr val="C2D12F"/>
                </a:solidFill>
              </a:rPr>
            </a:br>
            <a:endParaRPr lang="en-US" sz="4400" dirty="0">
              <a:solidFill>
                <a:srgbClr val="C2D12F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524000"/>
            <a:ext cx="115062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rgbClr val="C2D12F"/>
                </a:solidFill>
                <a:latin typeface="Avenir Black" charset="0"/>
                <a:ea typeface="Avenir Black" charset="0"/>
                <a:cs typeface="Avenir Black" charset="0"/>
              </a:rPr>
              <a:t>I: </a:t>
            </a:r>
            <a:r>
              <a:rPr lang="en-CA" sz="3200" b="1" dirty="0">
                <a:solidFill>
                  <a:schemeClr val="bg1"/>
                </a:solidFill>
                <a:latin typeface="Avenir Black" charset="0"/>
                <a:ea typeface="Avenir Black" charset="0"/>
                <a:cs typeface="Avenir Black" charset="0"/>
              </a:rPr>
              <a:t>M&amp;E Quiz</a:t>
            </a:r>
          </a:p>
          <a:p>
            <a:endParaRPr lang="en-CA" sz="3200" b="1" dirty="0">
              <a:solidFill>
                <a:schemeClr val="bg1"/>
              </a:solidFill>
              <a:latin typeface="Avenir Black" charset="0"/>
              <a:ea typeface="Avenir Black" charset="0"/>
              <a:cs typeface="Avenir Black" charset="0"/>
            </a:endParaRPr>
          </a:p>
          <a:p>
            <a:r>
              <a:rPr lang="en-CA" sz="3200" b="1" dirty="0">
                <a:solidFill>
                  <a:srgbClr val="C2D12F"/>
                </a:solidFill>
                <a:latin typeface="Avenir Black" charset="0"/>
                <a:ea typeface="Avenir Black" charset="0"/>
                <a:cs typeface="Avenir Black" charset="0"/>
              </a:rPr>
              <a:t>II: </a:t>
            </a:r>
            <a:r>
              <a:rPr lang="en-CA" sz="3200" b="1" dirty="0">
                <a:solidFill>
                  <a:schemeClr val="bg1"/>
                </a:solidFill>
                <a:latin typeface="Avenir Black" charset="0"/>
                <a:ea typeface="Avenir Black" charset="0"/>
                <a:cs typeface="Avenir Black" charset="0"/>
              </a:rPr>
              <a:t>Comprehensive Evaluation of the GEF (OPS6):</a:t>
            </a:r>
          </a:p>
          <a:p>
            <a:pPr lvl="2"/>
            <a:r>
              <a:rPr lang="en-CA" sz="2800" dirty="0">
                <a:solidFill>
                  <a:schemeClr val="bg1"/>
                </a:solidFill>
                <a:latin typeface="Avenir Black" charset="0"/>
                <a:ea typeface="Avenir Black" charset="0"/>
                <a:cs typeface="Avenir Black" charset="0"/>
              </a:rPr>
              <a:t>Completed Evaluations</a:t>
            </a:r>
          </a:p>
          <a:p>
            <a:pPr lvl="2"/>
            <a:r>
              <a:rPr lang="en-CA" sz="2800" dirty="0">
                <a:solidFill>
                  <a:schemeClr val="bg1"/>
                </a:solidFill>
                <a:latin typeface="Avenir Black" charset="0"/>
                <a:ea typeface="Avenir Black" charset="0"/>
                <a:cs typeface="Avenir Black" charset="0"/>
              </a:rPr>
              <a:t>Emerging Findings</a:t>
            </a:r>
          </a:p>
          <a:p>
            <a:pPr lvl="2"/>
            <a:endParaRPr lang="en-CA" sz="2800" dirty="0">
              <a:solidFill>
                <a:schemeClr val="bg1"/>
              </a:solidFill>
              <a:latin typeface="Avenir Black" charset="0"/>
              <a:ea typeface="Avenir Black" charset="0"/>
              <a:cs typeface="Avenir Black" charset="0"/>
            </a:endParaRPr>
          </a:p>
          <a:p>
            <a:r>
              <a:rPr lang="en-CA" sz="3200" b="1" dirty="0">
                <a:solidFill>
                  <a:srgbClr val="C2D12F"/>
                </a:solidFill>
                <a:latin typeface="Avenir Black" charset="0"/>
                <a:ea typeface="Avenir Black" charset="0"/>
                <a:cs typeface="Avenir Black" charset="0"/>
              </a:rPr>
              <a:t>III: </a:t>
            </a:r>
            <a:r>
              <a:rPr lang="en-CA" sz="3200" b="1" dirty="0">
                <a:solidFill>
                  <a:schemeClr val="bg1"/>
                </a:solidFill>
                <a:latin typeface="Avenir Black" charset="0"/>
                <a:ea typeface="Avenir Black" charset="0"/>
                <a:cs typeface="Avenir Black" charset="0"/>
              </a:rPr>
              <a:t>Tell your story</a:t>
            </a:r>
          </a:p>
          <a:p>
            <a:endParaRPr lang="en-CA" sz="3200" b="1" dirty="0">
              <a:solidFill>
                <a:schemeClr val="bg1"/>
              </a:solidFill>
              <a:latin typeface="Avenir Black" charset="0"/>
              <a:ea typeface="Avenir Black" charset="0"/>
              <a:cs typeface="Avenir Black" charset="0"/>
            </a:endParaRPr>
          </a:p>
          <a:p>
            <a:r>
              <a:rPr lang="en-CA" sz="3200" b="1" dirty="0">
                <a:solidFill>
                  <a:srgbClr val="C2D12F"/>
                </a:solidFill>
                <a:latin typeface="Avenir Black" charset="0"/>
                <a:ea typeface="Avenir Black" charset="0"/>
                <a:cs typeface="Avenir Black" charset="0"/>
              </a:rPr>
              <a:t>IV: </a:t>
            </a:r>
            <a:r>
              <a:rPr lang="en-CA" sz="3200" b="1" dirty="0">
                <a:solidFill>
                  <a:schemeClr val="bg1"/>
                </a:solidFill>
                <a:latin typeface="Avenir Black" charset="0"/>
                <a:ea typeface="Avenir Black" charset="0"/>
                <a:cs typeface="Avenir Black" charset="0"/>
              </a:rPr>
              <a:t>Putting it together</a:t>
            </a:r>
          </a:p>
          <a:p>
            <a:endParaRPr lang="en-CA" sz="3200" b="1" dirty="0">
              <a:solidFill>
                <a:schemeClr val="bg1"/>
              </a:solidFill>
              <a:latin typeface="Avenir Black" charset="0"/>
              <a:ea typeface="Avenir Black" charset="0"/>
              <a:cs typeface="Avenir Black" charset="0"/>
            </a:endParaRPr>
          </a:p>
          <a:p>
            <a:endParaRPr lang="en-CA" sz="3200" b="1" dirty="0">
              <a:solidFill>
                <a:schemeClr val="bg1"/>
              </a:solidFill>
              <a:latin typeface="Avenir Black" charset="0"/>
              <a:ea typeface="Avenir Black" charset="0"/>
              <a:cs typeface="Avenir Black" charset="0"/>
            </a:endParaRPr>
          </a:p>
          <a:p>
            <a:endParaRPr lang="en-CA" sz="3200" b="1" dirty="0">
              <a:solidFill>
                <a:schemeClr val="bg1"/>
              </a:solidFill>
              <a:latin typeface="Avenir Black" charset="0"/>
              <a:ea typeface="Avenir Black" charset="0"/>
              <a:cs typeface="Avenir Black" charset="0"/>
            </a:endParaRPr>
          </a:p>
          <a:p>
            <a:endParaRPr lang="en-CA" sz="32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2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8" b="12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057400"/>
            <a:ext cx="12192000" cy="23622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685800" y="2209800"/>
            <a:ext cx="11506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0" b="1" dirty="0">
                <a:solidFill>
                  <a:srgbClr val="C2D12F"/>
                </a:solidFill>
                <a:latin typeface="Avenir Black" charset="0"/>
                <a:ea typeface="Avenir Black" charset="0"/>
                <a:cs typeface="Avenir Black" charset="0"/>
              </a:rPr>
              <a:t>II</a:t>
            </a:r>
          </a:p>
          <a:p>
            <a:r>
              <a:rPr lang="en-CA" sz="4800" b="1" dirty="0">
                <a:solidFill>
                  <a:schemeClr val="bg1"/>
                </a:solidFill>
                <a:latin typeface="Avenir Black" charset="0"/>
                <a:ea typeface="Avenir Black" charset="0"/>
                <a:cs typeface="Avenir Black" charset="0"/>
              </a:rPr>
              <a:t>6</a:t>
            </a:r>
            <a:r>
              <a:rPr lang="en-CA" sz="4800" b="1" baseline="30000" dirty="0">
                <a:solidFill>
                  <a:schemeClr val="bg1"/>
                </a:solidFill>
                <a:latin typeface="Avenir Black" charset="0"/>
                <a:ea typeface="Avenir Black" charset="0"/>
                <a:cs typeface="Avenir Black" charset="0"/>
              </a:rPr>
              <a:t>th</a:t>
            </a:r>
            <a:r>
              <a:rPr lang="en-CA" sz="4800" b="1" dirty="0">
                <a:solidFill>
                  <a:schemeClr val="bg1"/>
                </a:solidFill>
                <a:latin typeface="Avenir Black" charset="0"/>
                <a:ea typeface="Avenir Black" charset="0"/>
                <a:cs typeface="Avenir Black" charset="0"/>
              </a:rPr>
              <a:t> Comprehensive Evaluation (OPS6)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471"/>
          <a:stretch/>
        </p:blipFill>
        <p:spPr>
          <a:xfrm>
            <a:off x="457200" y="457200"/>
            <a:ext cx="3657600" cy="150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8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/>
          <p:cNvGrpSpPr/>
          <p:nvPr/>
        </p:nvGrpSpPr>
        <p:grpSpPr>
          <a:xfrm>
            <a:off x="381000" y="1154668"/>
            <a:ext cx="8229600" cy="2104510"/>
            <a:chOff x="381000" y="355903"/>
            <a:chExt cx="8229600" cy="2104510"/>
          </a:xfrm>
        </p:grpSpPr>
        <p:sp>
          <p:nvSpPr>
            <p:cNvPr id="2" name="Rectangle 1"/>
            <p:cNvSpPr/>
            <p:nvPr/>
          </p:nvSpPr>
          <p:spPr>
            <a:xfrm>
              <a:off x="1174049" y="768511"/>
              <a:ext cx="22775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C2D12F"/>
                  </a:solidFill>
                  <a:latin typeface="Avenir Book" charset="0"/>
                  <a:ea typeface="Avenir Book" charset="0"/>
                  <a:cs typeface="Avenir Book" charset="0"/>
                </a:rPr>
                <a:t>International waters 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1174049" y="1099153"/>
              <a:ext cx="20842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C2D12F"/>
                  </a:solidFill>
                  <a:latin typeface="Avenir Book" charset="0"/>
                  <a:ea typeface="Avenir Book" charset="0"/>
                  <a:cs typeface="Avenir Book" charset="0"/>
                </a:rPr>
                <a:t>Land degradation 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3451596" y="1429795"/>
              <a:ext cx="24128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C2D12F"/>
                  </a:solidFill>
                  <a:latin typeface="Avenir Book" charset="0"/>
                  <a:ea typeface="Avenir Book" charset="0"/>
                  <a:cs typeface="Avenir Book" charset="0"/>
                </a:rPr>
                <a:t>Chemicals and waste 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5523411" y="1760437"/>
              <a:ext cx="14414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C2D12F"/>
                  </a:solidFill>
                  <a:latin typeface="Avenir Book" charset="0"/>
                  <a:ea typeface="Avenir Book" charset="0"/>
                  <a:cs typeface="Avenir Book" charset="0"/>
                </a:rPr>
                <a:t>Biodiversity 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6744383" y="2091081"/>
              <a:ext cx="18662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C2D12F"/>
                  </a:solidFill>
                  <a:latin typeface="Avenir Book" charset="0"/>
                  <a:ea typeface="Avenir Book" charset="0"/>
                  <a:cs typeface="Avenir Book" charset="0"/>
                </a:rPr>
                <a:t>Climate change 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33886" y="355903"/>
              <a:ext cx="22868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venir Black" charset="0"/>
                  <a:ea typeface="Avenir Black" charset="0"/>
                  <a:cs typeface="Avenir Black" charset="0"/>
                </a:rPr>
                <a:t>Focal Area Studies 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381000" y="941340"/>
              <a:ext cx="576000" cy="0"/>
            </a:xfrm>
            <a:prstGeom prst="straightConnector1">
              <a:avLst/>
            </a:prstGeom>
            <a:ln>
              <a:gradFill>
                <a:gsLst>
                  <a:gs pos="0">
                    <a:srgbClr val="000000"/>
                  </a:gs>
                  <a:gs pos="100000">
                    <a:srgbClr val="C2D12F"/>
                  </a:gs>
                </a:gsLst>
                <a:lin ang="0" scaled="0"/>
              </a:gra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381000" y="1274942"/>
              <a:ext cx="571800" cy="0"/>
            </a:xfrm>
            <a:prstGeom prst="straightConnector1">
              <a:avLst/>
            </a:prstGeom>
            <a:ln>
              <a:gradFill>
                <a:gsLst>
                  <a:gs pos="0">
                    <a:srgbClr val="000000"/>
                  </a:gs>
                  <a:gs pos="100000">
                    <a:srgbClr val="C2D12F"/>
                  </a:gs>
                </a:gsLst>
                <a:lin ang="0" scaled="0"/>
              </a:gra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2667291" y="1607643"/>
              <a:ext cx="540000" cy="901"/>
            </a:xfrm>
            <a:prstGeom prst="straightConnector1">
              <a:avLst/>
            </a:prstGeom>
            <a:ln>
              <a:gradFill>
                <a:gsLst>
                  <a:gs pos="0">
                    <a:srgbClr val="000000"/>
                  </a:gs>
                  <a:gs pos="100000">
                    <a:srgbClr val="C2D12F"/>
                  </a:gs>
                </a:gsLst>
                <a:lin ang="0" scaled="0"/>
              </a:gra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4880348" y="1942146"/>
              <a:ext cx="540000" cy="0"/>
            </a:xfrm>
            <a:prstGeom prst="straightConnector1">
              <a:avLst/>
            </a:prstGeom>
            <a:ln>
              <a:gradFill>
                <a:gsLst>
                  <a:gs pos="0">
                    <a:srgbClr val="000000"/>
                  </a:gs>
                  <a:gs pos="100000">
                    <a:srgbClr val="C2D12F"/>
                  </a:gs>
                </a:gsLst>
                <a:lin ang="0" scaled="0"/>
              </a:gra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6087535" y="2275747"/>
              <a:ext cx="540000" cy="0"/>
            </a:xfrm>
            <a:prstGeom prst="straightConnector1">
              <a:avLst/>
            </a:prstGeom>
            <a:ln>
              <a:gradFill>
                <a:gsLst>
                  <a:gs pos="0">
                    <a:srgbClr val="000000"/>
                  </a:gs>
                  <a:gs pos="100000">
                    <a:srgbClr val="C2D12F"/>
                  </a:gs>
                </a:gsLst>
                <a:lin ang="0" scaled="0"/>
              </a:gra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2753387" y="5117068"/>
            <a:ext cx="7712631" cy="1513908"/>
            <a:chOff x="2753387" y="5235709"/>
            <a:chExt cx="7712631" cy="1513908"/>
          </a:xfrm>
        </p:grpSpPr>
        <p:sp>
          <p:nvSpPr>
            <p:cNvPr id="14" name="Rectangle 13"/>
            <p:cNvSpPr/>
            <p:nvPr/>
          </p:nvSpPr>
          <p:spPr>
            <a:xfrm>
              <a:off x="2805538" y="5235709"/>
              <a:ext cx="11047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venir Black" charset="0"/>
                  <a:ea typeface="Avenir Black" charset="0"/>
                  <a:cs typeface="Avenir Black" charset="0"/>
                </a:rPr>
                <a:t>Impacts 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451596" y="5638800"/>
              <a:ext cx="701442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C2D12F"/>
                  </a:solidFill>
                  <a:latin typeface="Avenir Book" charset="0"/>
                  <a:ea typeface="Avenir Book" charset="0"/>
                  <a:cs typeface="Avenir Book" charset="0"/>
                </a:rPr>
                <a:t>GEF's Support in Policy, Legal and Regulatory Reform in Countries 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709331" y="6009542"/>
              <a:ext cx="41109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C2D12F"/>
                  </a:solidFill>
                  <a:latin typeface="Avenir Book" charset="0"/>
                  <a:ea typeface="Avenir Book" charset="0"/>
                  <a:cs typeface="Avenir Book" charset="0"/>
                </a:rPr>
                <a:t>The Transformational Role of the GEF 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709331" y="6380285"/>
              <a:ext cx="47566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C2D12F"/>
                  </a:solidFill>
                  <a:latin typeface="Avenir Book" charset="0"/>
                  <a:ea typeface="Avenir Book" charset="0"/>
                  <a:cs typeface="Avenir Book" charset="0"/>
                </a:rPr>
                <a:t>Trends in Performance (replacing APR 2017) </a:t>
              </a: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>
              <a:off x="2753387" y="5823466"/>
              <a:ext cx="540000" cy="0"/>
            </a:xfrm>
            <a:prstGeom prst="straightConnector1">
              <a:avLst/>
            </a:prstGeom>
            <a:ln>
              <a:gradFill>
                <a:gsLst>
                  <a:gs pos="0">
                    <a:srgbClr val="000000"/>
                  </a:gs>
                  <a:gs pos="100000">
                    <a:srgbClr val="C2D12F"/>
                  </a:gs>
                </a:gsLst>
                <a:lin ang="0" scaled="0"/>
              </a:gra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010098" y="6216217"/>
              <a:ext cx="540000" cy="19498"/>
            </a:xfrm>
            <a:prstGeom prst="straightConnector1">
              <a:avLst/>
            </a:prstGeom>
            <a:ln>
              <a:gradFill>
                <a:gsLst>
                  <a:gs pos="0">
                    <a:srgbClr val="000000"/>
                  </a:gs>
                  <a:gs pos="100000">
                    <a:srgbClr val="C2D12F"/>
                  </a:gs>
                </a:gsLst>
                <a:lin ang="0" scaled="0"/>
              </a:gra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>
              <a:off x="4983411" y="6540514"/>
              <a:ext cx="540000" cy="0"/>
            </a:xfrm>
            <a:prstGeom prst="straightConnector1">
              <a:avLst/>
            </a:prstGeom>
            <a:ln>
              <a:gradFill>
                <a:gsLst>
                  <a:gs pos="0">
                    <a:srgbClr val="000000"/>
                  </a:gs>
                  <a:gs pos="100000">
                    <a:srgbClr val="C2D12F"/>
                  </a:gs>
                </a:gsLst>
                <a:lin ang="0" scaled="0"/>
              </a:gra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/>
          <p:cNvGrpSpPr/>
          <p:nvPr/>
        </p:nvGrpSpPr>
        <p:grpSpPr>
          <a:xfrm>
            <a:off x="0" y="-6967"/>
            <a:ext cx="12192000" cy="909773"/>
            <a:chOff x="0" y="5945331"/>
            <a:chExt cx="12192000" cy="909773"/>
          </a:xfrm>
        </p:grpSpPr>
        <p:sp>
          <p:nvSpPr>
            <p:cNvPr id="88" name="Rectangle 87"/>
            <p:cNvSpPr/>
            <p:nvPr/>
          </p:nvSpPr>
          <p:spPr>
            <a:xfrm>
              <a:off x="0" y="5945331"/>
              <a:ext cx="12192000" cy="90977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89" name="Group 88"/>
            <p:cNvGrpSpPr/>
            <p:nvPr/>
          </p:nvGrpSpPr>
          <p:grpSpPr>
            <a:xfrm>
              <a:off x="304800" y="6237757"/>
              <a:ext cx="11274124" cy="369332"/>
              <a:chOff x="304800" y="6237757"/>
              <a:chExt cx="11274124" cy="369332"/>
            </a:xfrm>
          </p:grpSpPr>
          <p:sp>
            <p:nvSpPr>
              <p:cNvPr id="90" name="TextBox 89"/>
              <p:cNvSpPr txBox="1"/>
              <p:nvPr/>
            </p:nvSpPr>
            <p:spPr>
              <a:xfrm>
                <a:off x="304800" y="6237757"/>
                <a:ext cx="1296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dirty="0">
                    <a:solidFill>
                      <a:srgbClr val="C2D12F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October</a:t>
                </a: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1457987" y="6237757"/>
                <a:ext cx="1295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dirty="0">
                    <a:solidFill>
                      <a:srgbClr val="C2D12F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November</a:t>
                </a: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2610574" y="6237757"/>
                <a:ext cx="1295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dirty="0">
                    <a:solidFill>
                      <a:srgbClr val="C2D12F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December</a:t>
                </a: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3763161" y="6237757"/>
                <a:ext cx="126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dirty="0">
                    <a:solidFill>
                      <a:srgbClr val="C2D12F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January</a:t>
                </a: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4880348" y="6237757"/>
                <a:ext cx="126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dirty="0">
                    <a:solidFill>
                      <a:srgbClr val="C2D12F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February</a:t>
                </a: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5997535" y="6237757"/>
                <a:ext cx="126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dirty="0">
                    <a:solidFill>
                      <a:srgbClr val="C2D12F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March</a:t>
                </a: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7114722" y="6237757"/>
                <a:ext cx="126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>
                    <a:solidFill>
                      <a:srgbClr val="C2D12F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April</a:t>
                </a:r>
                <a:endParaRPr lang="en-CA" dirty="0">
                  <a:solidFill>
                    <a:srgbClr val="C2D12F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8231909" y="6237757"/>
                <a:ext cx="126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dirty="0">
                    <a:solidFill>
                      <a:srgbClr val="C2D12F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May</a:t>
                </a: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9349095" y="6237757"/>
                <a:ext cx="126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dirty="0">
                    <a:solidFill>
                      <a:srgbClr val="C2D12F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June</a:t>
                </a: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10318924" y="6237757"/>
                <a:ext cx="126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dirty="0">
                    <a:solidFill>
                      <a:srgbClr val="C2D12F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July</a:t>
                </a:r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11844" y="3135868"/>
            <a:ext cx="10307080" cy="2121932"/>
            <a:chOff x="11844" y="1229146"/>
            <a:chExt cx="10307080" cy="2121932"/>
          </a:xfrm>
        </p:grpSpPr>
        <p:sp>
          <p:nvSpPr>
            <p:cNvPr id="44" name="Rectangle 43"/>
            <p:cNvSpPr/>
            <p:nvPr/>
          </p:nvSpPr>
          <p:spPr>
            <a:xfrm>
              <a:off x="381000" y="1229146"/>
              <a:ext cx="34833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venir Black" charset="0"/>
                  <a:ea typeface="Avenir Black" charset="0"/>
                  <a:cs typeface="Avenir Black" charset="0"/>
                </a:rPr>
                <a:t>Mainstreaming / Cross cutting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1844" y="1671970"/>
              <a:ext cx="25026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C2D12F"/>
                  </a:solidFill>
                  <a:latin typeface="Avenir Book" charset="0"/>
                  <a:ea typeface="Avenir Book" charset="0"/>
                  <a:cs typeface="Avenir Book" charset="0"/>
                </a:rPr>
                <a:t>&lt; CSO Network (June)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365397" y="1999856"/>
              <a:ext cx="25699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C2D12F"/>
                  </a:solidFill>
                  <a:latin typeface="Avenir Book" charset="0"/>
                  <a:ea typeface="Avenir Book" charset="0"/>
                  <a:cs typeface="Avenir Book" charset="0"/>
                </a:rPr>
                <a:t>Private Sector and GEF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744383" y="2981746"/>
              <a:ext cx="9669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C2D12F"/>
                  </a:solidFill>
                  <a:latin typeface="Avenir Book" charset="0"/>
                  <a:ea typeface="Avenir Book" charset="0"/>
                  <a:cs typeface="Avenir Book" charset="0"/>
                </a:rPr>
                <a:t>Gender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693320" y="2583134"/>
              <a:ext cx="462560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C2D12F"/>
                  </a:solidFill>
                  <a:latin typeface="Avenir Book" charset="0"/>
                  <a:ea typeface="Avenir Book" charset="0"/>
                  <a:cs typeface="Avenir Book" charset="0"/>
                </a:rPr>
                <a:t>Safeguards and Indigenous Peoples Policy</a:t>
              </a:r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>
              <a:off x="2708549" y="2174172"/>
              <a:ext cx="540000" cy="0"/>
            </a:xfrm>
            <a:prstGeom prst="straightConnector1">
              <a:avLst/>
            </a:prstGeom>
            <a:ln>
              <a:gradFill>
                <a:gsLst>
                  <a:gs pos="0">
                    <a:srgbClr val="000000"/>
                  </a:gs>
                  <a:gs pos="100000">
                    <a:srgbClr val="C2D12F"/>
                  </a:gs>
                </a:gsLst>
                <a:lin ang="0" scaled="0"/>
              </a:gra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5970218" y="3152313"/>
              <a:ext cx="540000" cy="0"/>
            </a:xfrm>
            <a:prstGeom prst="straightConnector1">
              <a:avLst/>
            </a:prstGeom>
            <a:ln>
              <a:gradFill>
                <a:gsLst>
                  <a:gs pos="0">
                    <a:srgbClr val="000000"/>
                  </a:gs>
                  <a:gs pos="100000">
                    <a:srgbClr val="C2D12F"/>
                  </a:gs>
                </a:gsLst>
                <a:lin ang="0" scaled="0"/>
              </a:gra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4995111" y="2767800"/>
              <a:ext cx="540000" cy="0"/>
            </a:xfrm>
            <a:prstGeom prst="straightConnector1">
              <a:avLst/>
            </a:prstGeom>
            <a:ln>
              <a:gradFill>
                <a:gsLst>
                  <a:gs pos="0">
                    <a:srgbClr val="000000"/>
                  </a:gs>
                  <a:gs pos="100000">
                    <a:srgbClr val="C2D12F"/>
                  </a:gs>
                </a:gsLst>
                <a:lin ang="0" scaled="0"/>
              </a:gra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6182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4959111" y="1265761"/>
            <a:ext cx="7040884" cy="1785534"/>
            <a:chOff x="4959111" y="3607348"/>
            <a:chExt cx="7040884" cy="1785534"/>
          </a:xfrm>
        </p:grpSpPr>
        <p:sp>
          <p:nvSpPr>
            <p:cNvPr id="2" name="Rectangle 1"/>
            <p:cNvSpPr/>
            <p:nvPr/>
          </p:nvSpPr>
          <p:spPr>
            <a:xfrm>
              <a:off x="5699524" y="4031624"/>
              <a:ext cx="48734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C2D12F"/>
                  </a:solidFill>
                  <a:latin typeface="Avenir Book" charset="0"/>
                  <a:ea typeface="Avenir Book" charset="0"/>
                  <a:cs typeface="Avenir Book" charset="0"/>
                </a:rPr>
                <a:t>Reform Process – Results Based Management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6726343" y="4362266"/>
              <a:ext cx="46265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C2D12F"/>
                  </a:solidFill>
                  <a:latin typeface="Avenir Book" charset="0"/>
                  <a:ea typeface="Avenir Book" charset="0"/>
                  <a:cs typeface="Avenir Book" charset="0"/>
                </a:rPr>
                <a:t>Reform Process – Knowledge Management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6726343" y="4692908"/>
              <a:ext cx="35874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C2D12F"/>
                  </a:solidFill>
                  <a:latin typeface="Avenir Book" charset="0"/>
                  <a:ea typeface="Avenir Book" charset="0"/>
                  <a:cs typeface="Avenir Book" charset="0"/>
                </a:rPr>
                <a:t>GEF6 Strategy, Global Relevance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6739259" y="5023550"/>
              <a:ext cx="52607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C2D12F"/>
                  </a:solidFill>
                  <a:latin typeface="Avenir Book" charset="0"/>
                  <a:ea typeface="Avenir Book" charset="0"/>
                  <a:cs typeface="Avenir Book" charset="0"/>
                </a:rPr>
                <a:t>Governance, Financing, Health of the Partnership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978287" y="3607348"/>
              <a:ext cx="22124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venir Black" charset="0"/>
                  <a:ea typeface="Avenir Black" charset="0"/>
                  <a:cs typeface="Avenir Black" charset="0"/>
                </a:rPr>
                <a:t>Institutional Issues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4959111" y="4204453"/>
              <a:ext cx="576000" cy="0"/>
            </a:xfrm>
            <a:prstGeom prst="straightConnector1">
              <a:avLst/>
            </a:prstGeom>
            <a:ln>
              <a:gradFill>
                <a:gsLst>
                  <a:gs pos="0">
                    <a:srgbClr val="000000"/>
                  </a:gs>
                  <a:gs pos="100000">
                    <a:srgbClr val="C2D12F"/>
                  </a:gs>
                </a:gsLst>
                <a:lin ang="0" scaled="0"/>
              </a:gra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933294" y="4538055"/>
              <a:ext cx="571800" cy="0"/>
            </a:xfrm>
            <a:prstGeom prst="straightConnector1">
              <a:avLst/>
            </a:prstGeom>
            <a:ln>
              <a:gradFill>
                <a:gsLst>
                  <a:gs pos="0">
                    <a:srgbClr val="000000"/>
                  </a:gs>
                  <a:gs pos="100000">
                    <a:srgbClr val="C2D12F"/>
                  </a:gs>
                </a:gsLst>
                <a:lin ang="0" scaled="0"/>
              </a:gra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5965094" y="4870756"/>
              <a:ext cx="540000" cy="901"/>
            </a:xfrm>
            <a:prstGeom prst="straightConnector1">
              <a:avLst/>
            </a:prstGeom>
            <a:ln>
              <a:gradFill>
                <a:gsLst>
                  <a:gs pos="0">
                    <a:srgbClr val="000000"/>
                  </a:gs>
                  <a:gs pos="100000">
                    <a:srgbClr val="C2D12F"/>
                  </a:gs>
                </a:gsLst>
                <a:lin ang="0" scaled="0"/>
              </a:gra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5965094" y="5205259"/>
              <a:ext cx="540000" cy="0"/>
            </a:xfrm>
            <a:prstGeom prst="straightConnector1">
              <a:avLst/>
            </a:prstGeom>
            <a:ln>
              <a:gradFill>
                <a:gsLst>
                  <a:gs pos="0">
                    <a:srgbClr val="000000"/>
                  </a:gs>
                  <a:gs pos="100000">
                    <a:srgbClr val="C2D12F"/>
                  </a:gs>
                </a:gsLst>
                <a:lin ang="0" scaled="0"/>
              </a:gra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6140348" y="5307647"/>
            <a:ext cx="5975452" cy="1347716"/>
            <a:chOff x="6140348" y="5678900"/>
            <a:chExt cx="5975452" cy="1347716"/>
          </a:xfrm>
        </p:grpSpPr>
        <p:sp>
          <p:nvSpPr>
            <p:cNvPr id="14" name="Rectangle 13"/>
            <p:cNvSpPr/>
            <p:nvPr/>
          </p:nvSpPr>
          <p:spPr>
            <a:xfrm>
              <a:off x="6140348" y="5678900"/>
              <a:ext cx="79220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venir Black" charset="0"/>
                  <a:ea typeface="Avenir Black" charset="0"/>
                  <a:cs typeface="Avenir Black" charset="0"/>
                </a:rPr>
                <a:t>OPS6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891641" y="6009542"/>
              <a:ext cx="15664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C2D12F"/>
                  </a:solidFill>
                  <a:latin typeface="Avenir Book" charset="0"/>
                  <a:ea typeface="Avenir Book" charset="0"/>
                  <a:cs typeface="Avenir Book" charset="0"/>
                </a:rPr>
                <a:t>Early findings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648091" y="6380285"/>
              <a:ext cx="146770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dirty="0">
                  <a:solidFill>
                    <a:srgbClr val="C2D12F"/>
                  </a:solidFill>
                  <a:latin typeface="Avenir Book" charset="0"/>
                  <a:ea typeface="Avenir Book" charset="0"/>
                  <a:cs typeface="Avenir Book" charset="0"/>
                </a:rPr>
                <a:t>Full report &gt;</a:t>
              </a:r>
            </a:p>
            <a:p>
              <a:pPr algn="r"/>
              <a:r>
                <a:rPr lang="en-US" dirty="0">
                  <a:solidFill>
                    <a:srgbClr val="C2D12F"/>
                  </a:solidFill>
                  <a:latin typeface="Avenir Book" charset="0"/>
                  <a:ea typeface="Avenir Book" charset="0"/>
                  <a:cs typeface="Avenir Book" charset="0"/>
                </a:rPr>
                <a:t>(September)</a:t>
              </a:r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 flipV="1">
              <a:off x="6199259" y="6216217"/>
              <a:ext cx="540000" cy="19498"/>
            </a:xfrm>
            <a:prstGeom prst="straightConnector1">
              <a:avLst/>
            </a:prstGeom>
            <a:ln>
              <a:gradFill>
                <a:gsLst>
                  <a:gs pos="0">
                    <a:srgbClr val="000000"/>
                  </a:gs>
                  <a:gs pos="100000">
                    <a:srgbClr val="C2D12F"/>
                  </a:gs>
                </a:gsLst>
                <a:lin ang="0" scaled="0"/>
              </a:gra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0" y="-6967"/>
            <a:ext cx="12192000" cy="909773"/>
            <a:chOff x="0" y="5945331"/>
            <a:chExt cx="12192000" cy="909773"/>
          </a:xfrm>
        </p:grpSpPr>
        <p:sp>
          <p:nvSpPr>
            <p:cNvPr id="43" name="Rectangle 42"/>
            <p:cNvSpPr/>
            <p:nvPr/>
          </p:nvSpPr>
          <p:spPr>
            <a:xfrm>
              <a:off x="0" y="5945331"/>
              <a:ext cx="12192000" cy="90977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304800" y="6237757"/>
              <a:ext cx="11274124" cy="369332"/>
              <a:chOff x="304800" y="6237757"/>
              <a:chExt cx="11274124" cy="369332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304800" y="6237757"/>
                <a:ext cx="1296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dirty="0">
                    <a:solidFill>
                      <a:srgbClr val="C2D12F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October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457987" y="6237757"/>
                <a:ext cx="1295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dirty="0">
                    <a:solidFill>
                      <a:srgbClr val="C2D12F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November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2610574" y="6237757"/>
                <a:ext cx="1295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dirty="0">
                    <a:solidFill>
                      <a:srgbClr val="C2D12F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December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763161" y="6237757"/>
                <a:ext cx="126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dirty="0">
                    <a:solidFill>
                      <a:srgbClr val="C2D12F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January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4880348" y="6237757"/>
                <a:ext cx="126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dirty="0">
                    <a:solidFill>
                      <a:srgbClr val="C2D12F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February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5997535" y="6237757"/>
                <a:ext cx="126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dirty="0">
                    <a:solidFill>
                      <a:srgbClr val="C2D12F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March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7114722" y="6237757"/>
                <a:ext cx="126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>
                    <a:solidFill>
                      <a:srgbClr val="C2D12F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April</a:t>
                </a:r>
                <a:endParaRPr lang="en-CA" dirty="0">
                  <a:solidFill>
                    <a:srgbClr val="C2D12F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8231909" y="6237757"/>
                <a:ext cx="126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dirty="0">
                    <a:solidFill>
                      <a:srgbClr val="C2D12F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May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9349095" y="6237757"/>
                <a:ext cx="126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dirty="0">
                    <a:solidFill>
                      <a:srgbClr val="C2D12F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June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10318924" y="6237757"/>
                <a:ext cx="126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dirty="0">
                    <a:solidFill>
                      <a:srgbClr val="C2D12F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July</a:t>
                </a:r>
              </a:p>
            </p:txBody>
          </p:sp>
        </p:grpSp>
      </p:grpSp>
      <p:grpSp>
        <p:nvGrpSpPr>
          <p:cNvPr id="58" name="Group 57"/>
          <p:cNvGrpSpPr/>
          <p:nvPr/>
        </p:nvGrpSpPr>
        <p:grpSpPr>
          <a:xfrm>
            <a:off x="6087535" y="3515655"/>
            <a:ext cx="5462164" cy="1537583"/>
            <a:chOff x="6087535" y="3358714"/>
            <a:chExt cx="5462164" cy="1537583"/>
          </a:xfrm>
        </p:grpSpPr>
        <p:sp>
          <p:nvSpPr>
            <p:cNvPr id="62" name="Rectangle 61"/>
            <p:cNvSpPr/>
            <p:nvPr/>
          </p:nvSpPr>
          <p:spPr>
            <a:xfrm>
              <a:off x="6143034" y="3358714"/>
              <a:ext cx="25587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venir Black" charset="0"/>
                  <a:ea typeface="Avenir Black" charset="0"/>
                  <a:cs typeface="Avenir Black" charset="0"/>
                </a:rPr>
                <a:t>Thematic Evaluations 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6744383" y="3835452"/>
              <a:ext cx="294792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C2D12F"/>
                  </a:solidFill>
                  <a:latin typeface="Avenir Book" charset="0"/>
                  <a:ea typeface="Avenir Book" charset="0"/>
                  <a:cs typeface="Avenir Book" charset="0"/>
                </a:rPr>
                <a:t>Programmatic approaches </a:t>
              </a: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6744383" y="4163338"/>
              <a:ext cx="36311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C2D12F"/>
                  </a:solidFill>
                  <a:latin typeface="Avenir Book" charset="0"/>
                  <a:ea typeface="Avenir Book" charset="0"/>
                  <a:cs typeface="Avenir Book" charset="0"/>
                </a:rPr>
                <a:t>Multiple Benefits of GEF support </a:t>
              </a:r>
              <a:endParaRPr lang="en-US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8961490" y="4526965"/>
              <a:ext cx="25882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C2D12F"/>
                  </a:solidFill>
                  <a:latin typeface="Avenir Book" charset="0"/>
                  <a:ea typeface="Avenir Book" charset="0"/>
                  <a:cs typeface="Avenir Book" charset="0"/>
                </a:rPr>
                <a:t>Integrated approaches </a:t>
              </a:r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>
              <a:off x="6096000" y="3977825"/>
              <a:ext cx="540000" cy="0"/>
            </a:xfrm>
            <a:prstGeom prst="straightConnector1">
              <a:avLst/>
            </a:prstGeom>
            <a:ln>
              <a:gradFill>
                <a:gsLst>
                  <a:gs pos="0">
                    <a:srgbClr val="000000"/>
                  </a:gs>
                  <a:gs pos="100000">
                    <a:srgbClr val="C2D12F"/>
                  </a:gs>
                </a:gsLst>
                <a:lin ang="0" scaled="0"/>
              </a:gra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6087535" y="4337654"/>
              <a:ext cx="540000" cy="0"/>
            </a:xfrm>
            <a:prstGeom prst="straightConnector1">
              <a:avLst/>
            </a:prstGeom>
            <a:ln>
              <a:gradFill>
                <a:gsLst>
                  <a:gs pos="0">
                    <a:srgbClr val="000000"/>
                  </a:gs>
                  <a:gs pos="100000">
                    <a:srgbClr val="C2D12F"/>
                  </a:gs>
                </a:gsLst>
                <a:lin ang="0" scaled="0"/>
              </a:gra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8321909" y="4697532"/>
              <a:ext cx="540000" cy="0"/>
            </a:xfrm>
            <a:prstGeom prst="straightConnector1">
              <a:avLst/>
            </a:prstGeom>
            <a:ln>
              <a:gradFill>
                <a:gsLst>
                  <a:gs pos="0">
                    <a:srgbClr val="000000"/>
                  </a:gs>
                  <a:gs pos="100000">
                    <a:srgbClr val="C2D12F"/>
                  </a:gs>
                </a:gsLst>
                <a:lin ang="0" scaled="0"/>
              </a:gra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2654006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8" b="29831"/>
          <a:stretch/>
        </p:blipFill>
        <p:spPr>
          <a:xfrm>
            <a:off x="0" y="-33131"/>
            <a:ext cx="12192000" cy="68911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057400"/>
            <a:ext cx="12192000" cy="18288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609600" y="2587079"/>
            <a:ext cx="1059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b="1" dirty="0">
                <a:solidFill>
                  <a:schemeClr val="bg1"/>
                </a:solidFill>
                <a:latin typeface="Avenir Black" charset="0"/>
                <a:ea typeface="Avenir Black" charset="0"/>
                <a:cs typeface="Avenir Black" charset="0"/>
              </a:rPr>
              <a:t>Completed Evaluations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471"/>
          <a:stretch/>
        </p:blipFill>
        <p:spPr>
          <a:xfrm>
            <a:off x="457200" y="457200"/>
            <a:ext cx="3657600" cy="150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2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" b="11111"/>
          <a:stretch/>
        </p:blipFill>
        <p:spPr>
          <a:xfrm>
            <a:off x="0" y="0"/>
            <a:ext cx="1223427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25720" y="2895600"/>
            <a:ext cx="79405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International Waters Focal Area Study</a:t>
            </a:r>
            <a:endParaRPr lang="en-US" sz="36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6324600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Mexico</a:t>
            </a:r>
            <a:endParaRPr lang="en-CA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52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6|4.3|1.2|1.7"/>
</p:tagLst>
</file>

<file path=ppt/theme/theme1.xml><?xml version="1.0" encoding="utf-8"?>
<a:theme xmlns:a="http://schemas.openxmlformats.org/drawingml/2006/main" name="Facet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2_Facet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12175</TotalTime>
  <Words>819</Words>
  <Application>Microsoft Office PowerPoint</Application>
  <PresentationFormat>Widescreen</PresentationFormat>
  <Paragraphs>223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Avenir Black</vt:lpstr>
      <vt:lpstr>Avenir Book</vt:lpstr>
      <vt:lpstr>Avenir Heavy</vt:lpstr>
      <vt:lpstr>Avenir Light</vt:lpstr>
      <vt:lpstr>Avenir Medium</vt:lpstr>
      <vt:lpstr>Calibri</vt:lpstr>
      <vt:lpstr>Trebuchet MS</vt:lpstr>
      <vt:lpstr>Wingdings</vt:lpstr>
      <vt:lpstr>Wingdings 3</vt:lpstr>
      <vt:lpstr>Facet</vt:lpstr>
      <vt:lpstr>2_Facet</vt:lpstr>
      <vt:lpstr>PowerPoint Presentation</vt:lpstr>
      <vt:lpstr>PowerPoint Presentation</vt:lpstr>
      <vt:lpstr>PowerPoint Presentation</vt:lpstr>
      <vt:lpstr>Outline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Evaluation of the GEF CSO Network</vt:lpstr>
      <vt:lpstr>Conclusions:</vt:lpstr>
      <vt:lpstr>Joint Evaluation of the GEF/UNDP Small Grant Programme</vt:lpstr>
      <vt:lpstr>PowerPoint Presentation</vt:lpstr>
      <vt:lpstr>PowerPoint Presentation</vt:lpstr>
      <vt:lpstr>PowerPoint Presentation</vt:lpstr>
      <vt:lpstr>IV How would you measure outcomes?  Let’s work with a hypothetical project that is aimed to reform environmental policy/legal framework  </vt:lpstr>
      <vt:lpstr>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Malac L. Kabir</dc:creator>
  <cp:lastModifiedBy>Malac L. Kabir</cp:lastModifiedBy>
  <cp:revision>443</cp:revision>
  <cp:lastPrinted>2017-02-16T20:27:05Z</cp:lastPrinted>
  <dcterms:created xsi:type="dcterms:W3CDTF">2006-08-16T00:00:00Z</dcterms:created>
  <dcterms:modified xsi:type="dcterms:W3CDTF">2017-02-22T14:01:25Z</dcterms:modified>
</cp:coreProperties>
</file>