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1" r:id="rId1"/>
  </p:sldMasterIdLst>
  <p:notesMasterIdLst>
    <p:notesMasterId r:id="rId20"/>
  </p:notesMasterIdLst>
  <p:sldIdLst>
    <p:sldId id="256" r:id="rId2"/>
    <p:sldId id="257" r:id="rId3"/>
    <p:sldId id="286" r:id="rId4"/>
    <p:sldId id="287" r:id="rId5"/>
    <p:sldId id="277" r:id="rId6"/>
    <p:sldId id="288" r:id="rId7"/>
    <p:sldId id="283" r:id="rId8"/>
    <p:sldId id="266" r:id="rId9"/>
    <p:sldId id="282" r:id="rId10"/>
    <p:sldId id="284" r:id="rId11"/>
    <p:sldId id="278" r:id="rId12"/>
    <p:sldId id="279" r:id="rId13"/>
    <p:sldId id="281" r:id="rId14"/>
    <p:sldId id="273" r:id="rId15"/>
    <p:sldId id="272" r:id="rId16"/>
    <p:sldId id="275" r:id="rId17"/>
    <p:sldId id="280"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3" autoAdjust="0"/>
    <p:restoredTop sz="75407" autoAdjust="0"/>
  </p:normalViewPr>
  <p:slideViewPr>
    <p:cSldViewPr snapToGrid="0" snapToObjects="1">
      <p:cViewPr varScale="1">
        <p:scale>
          <a:sx n="83" d="100"/>
          <a:sy n="83" d="100"/>
        </p:scale>
        <p:origin x="10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10CBD0-DB88-49E7-81B6-B231A9DFFD71}" type="doc">
      <dgm:prSet loTypeId="urn:microsoft.com/office/officeart/2005/8/layout/pyramid3" loCatId="pyramid" qsTypeId="urn:microsoft.com/office/officeart/2005/8/quickstyle/simple1" qsCatId="simple" csTypeId="urn:microsoft.com/office/officeart/2005/8/colors/colorful2" csCatId="colorful" phldr="1"/>
      <dgm:spPr/>
    </dgm:pt>
    <dgm:pt modelId="{B1A04468-E5B8-4AA3-93CF-51DD55FAB6B4}">
      <dgm:prSet phldrT="[Text]"/>
      <dgm:spPr/>
      <dgm:t>
        <a:bodyPr/>
        <a:lstStyle/>
        <a:p>
          <a:r>
            <a:rPr lang="en-US" dirty="0" smtClean="0">
              <a:solidFill>
                <a:schemeClr val="bg1"/>
              </a:solidFill>
            </a:rPr>
            <a:t>Portfolio level</a:t>
          </a:r>
          <a:endParaRPr lang="en-US" dirty="0">
            <a:solidFill>
              <a:schemeClr val="bg1"/>
            </a:solidFill>
          </a:endParaRPr>
        </a:p>
      </dgm:t>
    </dgm:pt>
    <dgm:pt modelId="{ED2128D0-A57F-44DE-869F-B97499910D96}" type="parTrans" cxnId="{B426843A-0CDD-42D2-AE86-237C87790EEB}">
      <dgm:prSet/>
      <dgm:spPr/>
      <dgm:t>
        <a:bodyPr/>
        <a:lstStyle/>
        <a:p>
          <a:endParaRPr lang="en-US"/>
        </a:p>
      </dgm:t>
    </dgm:pt>
    <dgm:pt modelId="{467C0687-8AD1-4889-B89A-7673EA0118E0}" type="sibTrans" cxnId="{B426843A-0CDD-42D2-AE86-237C87790EEB}">
      <dgm:prSet/>
      <dgm:spPr/>
      <dgm:t>
        <a:bodyPr/>
        <a:lstStyle/>
        <a:p>
          <a:endParaRPr lang="en-US"/>
        </a:p>
      </dgm:t>
    </dgm:pt>
    <dgm:pt modelId="{CF6A747B-2DAD-4C05-9070-572AD6D644EC}">
      <dgm:prSet phldrT="[Text]"/>
      <dgm:spPr/>
      <dgm:t>
        <a:bodyPr/>
        <a:lstStyle/>
        <a:p>
          <a:r>
            <a:rPr lang="en-US" dirty="0" smtClean="0">
              <a:solidFill>
                <a:schemeClr val="bg1"/>
              </a:solidFill>
            </a:rPr>
            <a:t>Program Level</a:t>
          </a:r>
          <a:endParaRPr lang="en-US" dirty="0">
            <a:solidFill>
              <a:schemeClr val="bg1"/>
            </a:solidFill>
          </a:endParaRPr>
        </a:p>
      </dgm:t>
    </dgm:pt>
    <dgm:pt modelId="{F3D65090-FA11-4C83-8780-3FC29C533719}" type="parTrans" cxnId="{8713940A-61B4-4104-A4E5-21646DB90049}">
      <dgm:prSet/>
      <dgm:spPr/>
      <dgm:t>
        <a:bodyPr/>
        <a:lstStyle/>
        <a:p>
          <a:endParaRPr lang="en-US"/>
        </a:p>
      </dgm:t>
    </dgm:pt>
    <dgm:pt modelId="{9D2ECDB6-5E85-4D75-B511-309F584ECA23}" type="sibTrans" cxnId="{8713940A-61B4-4104-A4E5-21646DB90049}">
      <dgm:prSet/>
      <dgm:spPr/>
      <dgm:t>
        <a:bodyPr/>
        <a:lstStyle/>
        <a:p>
          <a:endParaRPr lang="en-US"/>
        </a:p>
      </dgm:t>
    </dgm:pt>
    <dgm:pt modelId="{EAEF0A7E-434A-445E-9DC7-7413DF99929D}">
      <dgm:prSet phldrT="[Text]" custT="1"/>
      <dgm:spPr/>
      <dgm:t>
        <a:bodyPr/>
        <a:lstStyle/>
        <a:p>
          <a:r>
            <a:rPr lang="en-US" sz="1600" dirty="0" smtClean="0">
              <a:solidFill>
                <a:schemeClr val="bg1"/>
              </a:solidFill>
            </a:rPr>
            <a:t>Project </a:t>
          </a:r>
          <a:br>
            <a:rPr lang="en-US" sz="1600" dirty="0" smtClean="0">
              <a:solidFill>
                <a:schemeClr val="bg1"/>
              </a:solidFill>
            </a:rPr>
          </a:br>
          <a:r>
            <a:rPr lang="en-US" sz="1600" dirty="0" smtClean="0">
              <a:solidFill>
                <a:schemeClr val="bg1"/>
              </a:solidFill>
            </a:rPr>
            <a:t>Level</a:t>
          </a:r>
          <a:endParaRPr lang="en-US" sz="1600" dirty="0">
            <a:solidFill>
              <a:schemeClr val="bg1"/>
            </a:solidFill>
          </a:endParaRPr>
        </a:p>
      </dgm:t>
    </dgm:pt>
    <dgm:pt modelId="{1B5797C8-EF24-466A-A9EA-D0FA7E3F4308}" type="parTrans" cxnId="{77406E4E-0E64-407E-8B29-4DD74AD4C94F}">
      <dgm:prSet/>
      <dgm:spPr/>
      <dgm:t>
        <a:bodyPr/>
        <a:lstStyle/>
        <a:p>
          <a:endParaRPr lang="en-US"/>
        </a:p>
      </dgm:t>
    </dgm:pt>
    <dgm:pt modelId="{35993172-1053-4F89-B54C-A25C5DF07468}" type="sibTrans" cxnId="{77406E4E-0E64-407E-8B29-4DD74AD4C94F}">
      <dgm:prSet/>
      <dgm:spPr/>
      <dgm:t>
        <a:bodyPr/>
        <a:lstStyle/>
        <a:p>
          <a:endParaRPr lang="en-US"/>
        </a:p>
      </dgm:t>
    </dgm:pt>
    <dgm:pt modelId="{03DBD9A7-E296-4600-B543-87019A76648F}" type="pres">
      <dgm:prSet presAssocID="{4910CBD0-DB88-49E7-81B6-B231A9DFFD71}" presName="Name0" presStyleCnt="0">
        <dgm:presLayoutVars>
          <dgm:dir/>
          <dgm:animLvl val="lvl"/>
          <dgm:resizeHandles val="exact"/>
        </dgm:presLayoutVars>
      </dgm:prSet>
      <dgm:spPr/>
    </dgm:pt>
    <dgm:pt modelId="{DCE6B0A3-428B-44DA-9C6E-0DAE0A1A5E80}" type="pres">
      <dgm:prSet presAssocID="{B1A04468-E5B8-4AA3-93CF-51DD55FAB6B4}" presName="Name8" presStyleCnt="0"/>
      <dgm:spPr/>
    </dgm:pt>
    <dgm:pt modelId="{2119C47A-11CD-46F9-BBC6-7CF415E6E94D}" type="pres">
      <dgm:prSet presAssocID="{B1A04468-E5B8-4AA3-93CF-51DD55FAB6B4}" presName="level" presStyleLbl="node1" presStyleIdx="0" presStyleCnt="3" custLinFactNeighborX="29256" custLinFactNeighborY="-50000">
        <dgm:presLayoutVars>
          <dgm:chMax val="1"/>
          <dgm:bulletEnabled val="1"/>
        </dgm:presLayoutVars>
      </dgm:prSet>
      <dgm:spPr/>
      <dgm:t>
        <a:bodyPr/>
        <a:lstStyle/>
        <a:p>
          <a:endParaRPr lang="en-US"/>
        </a:p>
      </dgm:t>
    </dgm:pt>
    <dgm:pt modelId="{900B0533-430A-4B52-8286-E03CFB2C6565}" type="pres">
      <dgm:prSet presAssocID="{B1A04468-E5B8-4AA3-93CF-51DD55FAB6B4}" presName="levelTx" presStyleLbl="revTx" presStyleIdx="0" presStyleCnt="0">
        <dgm:presLayoutVars>
          <dgm:chMax val="1"/>
          <dgm:bulletEnabled val="1"/>
        </dgm:presLayoutVars>
      </dgm:prSet>
      <dgm:spPr/>
      <dgm:t>
        <a:bodyPr/>
        <a:lstStyle/>
        <a:p>
          <a:endParaRPr lang="en-US"/>
        </a:p>
      </dgm:t>
    </dgm:pt>
    <dgm:pt modelId="{17C4C3FC-8034-489C-B605-49FE97CC25CD}" type="pres">
      <dgm:prSet presAssocID="{CF6A747B-2DAD-4C05-9070-572AD6D644EC}" presName="Name8" presStyleCnt="0"/>
      <dgm:spPr/>
    </dgm:pt>
    <dgm:pt modelId="{9CB82565-051B-49AE-978D-D4E7E166499C}" type="pres">
      <dgm:prSet presAssocID="{CF6A747B-2DAD-4C05-9070-572AD6D644EC}" presName="level" presStyleLbl="node1" presStyleIdx="1" presStyleCnt="3">
        <dgm:presLayoutVars>
          <dgm:chMax val="1"/>
          <dgm:bulletEnabled val="1"/>
        </dgm:presLayoutVars>
      </dgm:prSet>
      <dgm:spPr/>
      <dgm:t>
        <a:bodyPr/>
        <a:lstStyle/>
        <a:p>
          <a:endParaRPr lang="en-US"/>
        </a:p>
      </dgm:t>
    </dgm:pt>
    <dgm:pt modelId="{C52A28FC-EF2F-4FF8-AD6E-3C91621F2275}" type="pres">
      <dgm:prSet presAssocID="{CF6A747B-2DAD-4C05-9070-572AD6D644EC}" presName="levelTx" presStyleLbl="revTx" presStyleIdx="0" presStyleCnt="0">
        <dgm:presLayoutVars>
          <dgm:chMax val="1"/>
          <dgm:bulletEnabled val="1"/>
        </dgm:presLayoutVars>
      </dgm:prSet>
      <dgm:spPr/>
      <dgm:t>
        <a:bodyPr/>
        <a:lstStyle/>
        <a:p>
          <a:endParaRPr lang="en-US"/>
        </a:p>
      </dgm:t>
    </dgm:pt>
    <dgm:pt modelId="{5113534C-C85E-4AC1-B0E9-6C9806C678A7}" type="pres">
      <dgm:prSet presAssocID="{EAEF0A7E-434A-445E-9DC7-7413DF99929D}" presName="Name8" presStyleCnt="0"/>
      <dgm:spPr/>
    </dgm:pt>
    <dgm:pt modelId="{71A208A1-7B97-44F9-AFA7-783E9B98D177}" type="pres">
      <dgm:prSet presAssocID="{EAEF0A7E-434A-445E-9DC7-7413DF99929D}" presName="level" presStyleLbl="node1" presStyleIdx="2" presStyleCnt="3">
        <dgm:presLayoutVars>
          <dgm:chMax val="1"/>
          <dgm:bulletEnabled val="1"/>
        </dgm:presLayoutVars>
      </dgm:prSet>
      <dgm:spPr/>
      <dgm:t>
        <a:bodyPr/>
        <a:lstStyle/>
        <a:p>
          <a:endParaRPr lang="en-US"/>
        </a:p>
      </dgm:t>
    </dgm:pt>
    <dgm:pt modelId="{54E2561B-4738-4E89-AE90-8C6059878800}" type="pres">
      <dgm:prSet presAssocID="{EAEF0A7E-434A-445E-9DC7-7413DF99929D}" presName="levelTx" presStyleLbl="revTx" presStyleIdx="0" presStyleCnt="0">
        <dgm:presLayoutVars>
          <dgm:chMax val="1"/>
          <dgm:bulletEnabled val="1"/>
        </dgm:presLayoutVars>
      </dgm:prSet>
      <dgm:spPr/>
      <dgm:t>
        <a:bodyPr/>
        <a:lstStyle/>
        <a:p>
          <a:endParaRPr lang="en-US"/>
        </a:p>
      </dgm:t>
    </dgm:pt>
  </dgm:ptLst>
  <dgm:cxnLst>
    <dgm:cxn modelId="{8713940A-61B4-4104-A4E5-21646DB90049}" srcId="{4910CBD0-DB88-49E7-81B6-B231A9DFFD71}" destId="{CF6A747B-2DAD-4C05-9070-572AD6D644EC}" srcOrd="1" destOrd="0" parTransId="{F3D65090-FA11-4C83-8780-3FC29C533719}" sibTransId="{9D2ECDB6-5E85-4D75-B511-309F584ECA23}"/>
    <dgm:cxn modelId="{20E4EC4B-4C01-463E-A3BA-3CD9902B9AC7}" type="presOf" srcId="{EAEF0A7E-434A-445E-9DC7-7413DF99929D}" destId="{71A208A1-7B97-44F9-AFA7-783E9B98D177}" srcOrd="0" destOrd="0" presId="urn:microsoft.com/office/officeart/2005/8/layout/pyramid3"/>
    <dgm:cxn modelId="{A633B111-FA5B-492C-913B-58DDB422D36A}" type="presOf" srcId="{CF6A747B-2DAD-4C05-9070-572AD6D644EC}" destId="{9CB82565-051B-49AE-978D-D4E7E166499C}" srcOrd="0" destOrd="0" presId="urn:microsoft.com/office/officeart/2005/8/layout/pyramid3"/>
    <dgm:cxn modelId="{5EC51D45-A04E-473D-B447-03921F1E0B64}" type="presOf" srcId="{B1A04468-E5B8-4AA3-93CF-51DD55FAB6B4}" destId="{900B0533-430A-4B52-8286-E03CFB2C6565}" srcOrd="1" destOrd="0" presId="urn:microsoft.com/office/officeart/2005/8/layout/pyramid3"/>
    <dgm:cxn modelId="{212783CC-CA35-4EE7-A06A-2F11C190A287}" type="presOf" srcId="{CF6A747B-2DAD-4C05-9070-572AD6D644EC}" destId="{C52A28FC-EF2F-4FF8-AD6E-3C91621F2275}" srcOrd="1" destOrd="0" presId="urn:microsoft.com/office/officeart/2005/8/layout/pyramid3"/>
    <dgm:cxn modelId="{27DF1D59-275F-486B-B3AC-B957263F9629}" type="presOf" srcId="{B1A04468-E5B8-4AA3-93CF-51DD55FAB6B4}" destId="{2119C47A-11CD-46F9-BBC6-7CF415E6E94D}" srcOrd="0" destOrd="0" presId="urn:microsoft.com/office/officeart/2005/8/layout/pyramid3"/>
    <dgm:cxn modelId="{749DDF18-3EB7-42E0-B5FC-EABC1922CB4F}" type="presOf" srcId="{4910CBD0-DB88-49E7-81B6-B231A9DFFD71}" destId="{03DBD9A7-E296-4600-B543-87019A76648F}" srcOrd="0" destOrd="0" presId="urn:microsoft.com/office/officeart/2005/8/layout/pyramid3"/>
    <dgm:cxn modelId="{B426843A-0CDD-42D2-AE86-237C87790EEB}" srcId="{4910CBD0-DB88-49E7-81B6-B231A9DFFD71}" destId="{B1A04468-E5B8-4AA3-93CF-51DD55FAB6B4}" srcOrd="0" destOrd="0" parTransId="{ED2128D0-A57F-44DE-869F-B97499910D96}" sibTransId="{467C0687-8AD1-4889-B89A-7673EA0118E0}"/>
    <dgm:cxn modelId="{34A71BA8-15D4-4A22-9BE2-EB5311F39CA8}" type="presOf" srcId="{EAEF0A7E-434A-445E-9DC7-7413DF99929D}" destId="{54E2561B-4738-4E89-AE90-8C6059878800}" srcOrd="1" destOrd="0" presId="urn:microsoft.com/office/officeart/2005/8/layout/pyramid3"/>
    <dgm:cxn modelId="{77406E4E-0E64-407E-8B29-4DD74AD4C94F}" srcId="{4910CBD0-DB88-49E7-81B6-B231A9DFFD71}" destId="{EAEF0A7E-434A-445E-9DC7-7413DF99929D}" srcOrd="2" destOrd="0" parTransId="{1B5797C8-EF24-466A-A9EA-D0FA7E3F4308}" sibTransId="{35993172-1053-4F89-B54C-A25C5DF07468}"/>
    <dgm:cxn modelId="{4BD88D15-B3D4-4EFE-AFBB-C1658F3E642A}" type="presParOf" srcId="{03DBD9A7-E296-4600-B543-87019A76648F}" destId="{DCE6B0A3-428B-44DA-9C6E-0DAE0A1A5E80}" srcOrd="0" destOrd="0" presId="urn:microsoft.com/office/officeart/2005/8/layout/pyramid3"/>
    <dgm:cxn modelId="{A137BCCC-C60B-4C60-A46C-4EA3A19DB849}" type="presParOf" srcId="{DCE6B0A3-428B-44DA-9C6E-0DAE0A1A5E80}" destId="{2119C47A-11CD-46F9-BBC6-7CF415E6E94D}" srcOrd="0" destOrd="0" presId="urn:microsoft.com/office/officeart/2005/8/layout/pyramid3"/>
    <dgm:cxn modelId="{9CD03F84-4F90-42A9-807B-61B5E4C7CAB2}" type="presParOf" srcId="{DCE6B0A3-428B-44DA-9C6E-0DAE0A1A5E80}" destId="{900B0533-430A-4B52-8286-E03CFB2C6565}" srcOrd="1" destOrd="0" presId="urn:microsoft.com/office/officeart/2005/8/layout/pyramid3"/>
    <dgm:cxn modelId="{34F3B0D9-3B17-40F2-B797-F1E8FB60E102}" type="presParOf" srcId="{03DBD9A7-E296-4600-B543-87019A76648F}" destId="{17C4C3FC-8034-489C-B605-49FE97CC25CD}" srcOrd="1" destOrd="0" presId="urn:microsoft.com/office/officeart/2005/8/layout/pyramid3"/>
    <dgm:cxn modelId="{672CAC3A-53A0-4FDC-927C-8DBF08DD30D2}" type="presParOf" srcId="{17C4C3FC-8034-489C-B605-49FE97CC25CD}" destId="{9CB82565-051B-49AE-978D-D4E7E166499C}" srcOrd="0" destOrd="0" presId="urn:microsoft.com/office/officeart/2005/8/layout/pyramid3"/>
    <dgm:cxn modelId="{80CE4263-164E-4E31-A88A-119346398001}" type="presParOf" srcId="{17C4C3FC-8034-489C-B605-49FE97CC25CD}" destId="{C52A28FC-EF2F-4FF8-AD6E-3C91621F2275}" srcOrd="1" destOrd="0" presId="urn:microsoft.com/office/officeart/2005/8/layout/pyramid3"/>
    <dgm:cxn modelId="{26F59F5E-9199-4A7F-BA16-510588F4968C}" type="presParOf" srcId="{03DBD9A7-E296-4600-B543-87019A76648F}" destId="{5113534C-C85E-4AC1-B0E9-6C9806C678A7}" srcOrd="2" destOrd="0" presId="urn:microsoft.com/office/officeart/2005/8/layout/pyramid3"/>
    <dgm:cxn modelId="{D04C821F-F9C2-4F17-8D5A-256AD1B77231}" type="presParOf" srcId="{5113534C-C85E-4AC1-B0E9-6C9806C678A7}" destId="{71A208A1-7B97-44F9-AFA7-783E9B98D177}" srcOrd="0" destOrd="0" presId="urn:microsoft.com/office/officeart/2005/8/layout/pyramid3"/>
    <dgm:cxn modelId="{0012A0A1-A61C-4FA6-A14A-68EA2975F77A}" type="presParOf" srcId="{5113534C-C85E-4AC1-B0E9-6C9806C678A7}" destId="{54E2561B-4738-4E89-AE90-8C6059878800}"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EAFD8-CBE2-400E-8D46-D0B964669539}" type="datetimeFigureOut">
              <a:rPr lang="en-US" smtClean="0"/>
              <a:t>3/21/2016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E83DB-0293-4083-AE9C-A18143C44057}" type="slidenum">
              <a:rPr lang="en-US" smtClean="0"/>
              <a:t>‹#›</a:t>
            </a:fld>
            <a:endParaRPr lang="en-US"/>
          </a:p>
        </p:txBody>
      </p:sp>
    </p:spTree>
    <p:extLst>
      <p:ext uri="{BB962C8B-B14F-4D97-AF65-F5344CB8AC3E}">
        <p14:creationId xmlns:p14="http://schemas.microsoft.com/office/powerpoint/2010/main" val="4069358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GEF KM objectives; how KM can be best  incorporated into GEF projects and programs and; how the GEF partnership can leverage their existing KM systems</a:t>
            </a:r>
          </a:p>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a:t>
            </a:fld>
            <a:endParaRPr lang="en-US"/>
          </a:p>
        </p:txBody>
      </p:sp>
    </p:spTree>
    <p:extLst>
      <p:ext uri="{BB962C8B-B14F-4D97-AF65-F5344CB8AC3E}">
        <p14:creationId xmlns:p14="http://schemas.microsoft.com/office/powerpoint/2010/main" val="923420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34000"/>
              </a:lnSpc>
              <a:spcBef>
                <a:spcPts val="1200"/>
              </a:spcBef>
              <a:buNone/>
            </a:pPr>
            <a:r>
              <a:rPr lang="en-US" dirty="0" smtClean="0"/>
              <a:t>The GEF’s added value includes supporting the development of programs and initiatives that underpin the generation and sharing of knowledge, and facilitating the synthesis, exchange and uptake of knowledge within and beyond the GEF Partnership. </a:t>
            </a:r>
          </a:p>
          <a:p>
            <a:pPr marL="0" indent="0">
              <a:lnSpc>
                <a:spcPct val="134000"/>
              </a:lnSpc>
              <a:spcBef>
                <a:spcPts val="1200"/>
              </a:spcBef>
              <a:buNone/>
            </a:pPr>
            <a:r>
              <a:rPr lang="en-US" dirty="0" smtClean="0"/>
              <a:t>GEF’s comparative knowledge advantage relies on its potential for distinctive multi-</a:t>
            </a:r>
            <a:r>
              <a:rPr lang="en-US" dirty="0" err="1" smtClean="0"/>
              <a:t>sectoral</a:t>
            </a:r>
            <a:r>
              <a:rPr lang="en-US" dirty="0" smtClean="0"/>
              <a:t> breadth, the diversity of the Partnership, and a long and rich history of projects to draw from. </a:t>
            </a:r>
          </a:p>
          <a:p>
            <a:pPr marL="0" indent="0">
              <a:lnSpc>
                <a:spcPct val="134000"/>
              </a:lnSpc>
              <a:spcBef>
                <a:spcPts val="1200"/>
              </a:spcBef>
              <a:buNone/>
            </a:pPr>
            <a:r>
              <a:rPr lang="en-US" dirty="0" smtClean="0"/>
              <a:t>The GEF partnership model offers a unique platform from which to gather, organize and share experiences and related expertise on global environmental issues. </a:t>
            </a:r>
          </a:p>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4</a:t>
            </a:fld>
            <a:endParaRPr lang="en-US"/>
          </a:p>
        </p:txBody>
      </p:sp>
    </p:spTree>
    <p:extLst>
      <p:ext uri="{BB962C8B-B14F-4D97-AF65-F5344CB8AC3E}">
        <p14:creationId xmlns:p14="http://schemas.microsoft.com/office/powerpoint/2010/main" val="752836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7</a:t>
            </a:fld>
            <a:endParaRPr lang="en-US"/>
          </a:p>
        </p:txBody>
      </p:sp>
    </p:spTree>
    <p:extLst>
      <p:ext uri="{BB962C8B-B14F-4D97-AF65-F5344CB8AC3E}">
        <p14:creationId xmlns:p14="http://schemas.microsoft.com/office/powerpoint/2010/main" val="697813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1" i="0" u="sng" strike="noStrike" kern="1200" baseline="0" dirty="0" smtClean="0">
                <a:solidFill>
                  <a:schemeClr val="tx1"/>
                </a:solidFill>
                <a:latin typeface="+mn-lt"/>
                <a:ea typeface="+mn-ea"/>
                <a:cs typeface="+mn-cs"/>
              </a:rPr>
              <a:t>Key challenges include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Gaps in knowledge capture and dissemination from project and program-level interventions. </a:t>
            </a:r>
            <a:r>
              <a:rPr lang="en-US" sz="1200" b="0" i="0" u="none" strike="noStrike" kern="1200" baseline="0" dirty="0" smtClean="0">
                <a:solidFill>
                  <a:schemeClr val="tx1"/>
                </a:solidFill>
                <a:latin typeface="+mn-lt"/>
                <a:ea typeface="+mn-ea"/>
                <a:cs typeface="+mn-cs"/>
              </a:rPr>
              <a:t>KM is sometimes neglected, even within projects that have knowledge generation and innovation as main goals.</a:t>
            </a:r>
          </a:p>
          <a:p>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(b) </a:t>
            </a:r>
            <a:r>
              <a:rPr lang="en-US" sz="1200" b="1" i="0" u="none" strike="noStrike" kern="1200" baseline="0" dirty="0" smtClean="0">
                <a:solidFill>
                  <a:schemeClr val="tx1"/>
                </a:solidFill>
                <a:latin typeface="+mn-lt"/>
                <a:ea typeface="+mn-ea"/>
                <a:cs typeface="+mn-cs"/>
              </a:rPr>
              <a:t>Fragmentation of knowledge related to GEF projects and programs across countries, agencies and focal areas and not easily accessible to both internal and external stakeholders. </a:t>
            </a:r>
            <a:r>
              <a:rPr lang="en-US" sz="1200" b="0" i="0" u="none" strike="noStrike" kern="1200" baseline="0" dirty="0" smtClean="0">
                <a:solidFill>
                  <a:schemeClr val="tx1"/>
                </a:solidFill>
                <a:latin typeface="+mn-lt"/>
                <a:ea typeface="+mn-ea"/>
                <a:cs typeface="+mn-cs"/>
              </a:rPr>
              <a:t>There is limited portfolio-level knowledge syntheses of project and program experiences across all GEF focal areas – or systems to share them when they exist, including lessons learned to inform key global </a:t>
            </a:r>
          </a:p>
          <a:p>
            <a:r>
              <a:rPr lang="en-US" sz="1200" b="0" i="0" u="none" strike="noStrike" kern="1200" baseline="0" dirty="0" smtClean="0">
                <a:solidFill>
                  <a:schemeClr val="tx1"/>
                </a:solidFill>
                <a:latin typeface="+mn-lt"/>
                <a:ea typeface="+mn-ea"/>
                <a:cs typeface="+mn-cs"/>
              </a:rPr>
              <a:t>debates, technical lessons to inform typical project interventions6 and sufficient information on results achieved. As such, while the GEF is heavily engaged in many global dialogues, the perception exists that the knowledge shared does not fully reflect the potential collective experience. </a:t>
            </a:r>
          </a:p>
          <a:p>
            <a:r>
              <a:rPr lang="en-US" sz="1200" b="0" i="0" u="none" strike="noStrike" kern="1200" baseline="0" dirty="0" smtClean="0">
                <a:solidFill>
                  <a:schemeClr val="tx1"/>
                </a:solidFill>
                <a:latin typeface="+mn-lt"/>
                <a:ea typeface="+mn-ea"/>
                <a:cs typeface="+mn-cs"/>
              </a:rPr>
              <a:t>(c) </a:t>
            </a:r>
            <a:r>
              <a:rPr lang="en-US" sz="1200" b="1" i="0" u="none" strike="noStrike" kern="1200" baseline="0" dirty="0" smtClean="0">
                <a:solidFill>
                  <a:schemeClr val="tx1"/>
                </a:solidFill>
                <a:latin typeface="+mn-lt"/>
                <a:ea typeface="+mn-ea"/>
                <a:cs typeface="+mn-cs"/>
              </a:rPr>
              <a:t>Missed opportunities for learning from experiences gained outside of the GEF partnership. </a:t>
            </a:r>
            <a:r>
              <a:rPr lang="en-US" sz="1200" b="0" i="0" u="none" strike="noStrike" kern="1200" baseline="0" dirty="0" smtClean="0">
                <a:solidFill>
                  <a:schemeClr val="tx1"/>
                </a:solidFill>
                <a:latin typeface="+mn-lt"/>
                <a:ea typeface="+mn-ea"/>
                <a:cs typeface="+mn-cs"/>
              </a:rPr>
              <a:t>Examples include academia, think-tanks, partner countries, civil society outside of the GEF network, other funds and development agencies, the private sector, and global dialogues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8</a:t>
            </a:fld>
            <a:endParaRPr lang="en-US"/>
          </a:p>
        </p:txBody>
      </p:sp>
    </p:spTree>
    <p:extLst>
      <p:ext uri="{BB962C8B-B14F-4D97-AF65-F5344CB8AC3E}">
        <p14:creationId xmlns:p14="http://schemas.microsoft.com/office/powerpoint/2010/main" val="390682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11</a:t>
            </a:fld>
            <a:endParaRPr lang="en-US"/>
          </a:p>
        </p:txBody>
      </p:sp>
    </p:spTree>
    <p:extLst>
      <p:ext uri="{BB962C8B-B14F-4D97-AF65-F5344CB8AC3E}">
        <p14:creationId xmlns:p14="http://schemas.microsoft.com/office/powerpoint/2010/main" val="191725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Solutions to many of the existing and evolving development challenges faced across the globe are hampered by the poor availability of critical spatial and temporal data. There are many new high-quality datasets (e.g. from earth observation and systematic collation and analysis of national data) available from a number of institutions (e.g. UN agencies, NASA, NOAA, CIESIN, IRI, The World Bank, etc.) that still are little-known especially in the developing world.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What is the difference in the climate model projections for rainfall in the next century across models? </a:t>
            </a:r>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12</a:t>
            </a:fld>
            <a:endParaRPr lang="en-US"/>
          </a:p>
        </p:txBody>
      </p:sp>
    </p:spTree>
    <p:extLst>
      <p:ext uri="{BB962C8B-B14F-4D97-AF65-F5344CB8AC3E}">
        <p14:creationId xmlns:p14="http://schemas.microsoft.com/office/powerpoint/2010/main" val="2983598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E83DB-0293-4083-AE9C-A18143C44057}" type="slidenum">
              <a:rPr lang="en-US" smtClean="0"/>
              <a:t>18</a:t>
            </a:fld>
            <a:endParaRPr lang="en-US"/>
          </a:p>
        </p:txBody>
      </p:sp>
    </p:spTree>
    <p:extLst>
      <p:ext uri="{BB962C8B-B14F-4D97-AF65-F5344CB8AC3E}">
        <p14:creationId xmlns:p14="http://schemas.microsoft.com/office/powerpoint/2010/main" val="348712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81144781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F438-10A4-6F46-A292-D0057B5A7F1F}"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56098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F438-10A4-6F46-A292-D0057B5A7F1F}"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DF2BAB1-3714-0449-B174-F12C06C31C1B}"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0466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3056049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7837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069648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304854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68196660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6AF438-10A4-6F46-A292-D0057B5A7F1F}"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7010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441547"/>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129931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F438-10A4-6F46-A292-D0057B5A7F1F}" type="datetimeFigureOut">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123315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6AF438-10A4-6F46-A292-D0057B5A7F1F}"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4733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6AF438-10A4-6F46-A292-D0057B5A7F1F}" type="datetimeFigureOut">
              <a:rPr lang="en-US" smtClean="0"/>
              <a:t>3/21/2016</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8242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6AF438-10A4-6F46-A292-D0057B5A7F1F}" type="datetimeFigureOut">
              <a:rPr lang="en-US" smtClean="0"/>
              <a:t>3/21/2016</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338581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AF438-10A4-6F46-A292-D0057B5A7F1F}" type="datetimeFigureOut">
              <a:rPr lang="en-US" smtClean="0"/>
              <a:t>3/21/2016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124171784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5725604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F438-10A4-6F46-A292-D0057B5A7F1F}" type="datetimeFigureOut">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DF2BAB1-3714-0449-B174-F12C06C31C1B}" type="slidenum">
              <a:rPr lang="en-US" smtClean="0"/>
              <a:t>‹#›</a:t>
            </a:fld>
            <a:endParaRPr lang="en-US"/>
          </a:p>
        </p:txBody>
      </p:sp>
    </p:spTree>
    <p:extLst>
      <p:ext uri="{BB962C8B-B14F-4D97-AF65-F5344CB8AC3E}">
        <p14:creationId xmlns:p14="http://schemas.microsoft.com/office/powerpoint/2010/main" val="212069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9" name="Group 48"/>
          <p:cNvGrpSpPr/>
          <p:nvPr userDrawn="1"/>
        </p:nvGrpSpPr>
        <p:grpSpPr>
          <a:xfrm rot="614721">
            <a:off x="212191" y="73103"/>
            <a:ext cx="1436321" cy="6852504"/>
            <a:chOff x="6627813" y="196102"/>
            <a:chExt cx="1952625" cy="5677649"/>
          </a:xfrm>
          <a:effectLst>
            <a:reflection stA="40000" endPos="65000" dist="50800" dir="5400000" sy="-100000" algn="bl" rotWithShape="0"/>
          </a:effectLst>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636AF438-10A4-6F46-A292-D0057B5A7F1F}" type="datetimeFigureOut">
              <a:rPr lang="en-US" smtClean="0"/>
              <a:t>3/21/2016</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DF2BAB1-3714-0449-B174-F12C06C31C1B}" type="slidenum">
              <a:rPr lang="en-US" smtClean="0"/>
              <a:t>‹#›</a:t>
            </a:fld>
            <a:endParaRPr lang="en-US"/>
          </a:p>
        </p:txBody>
      </p:sp>
    </p:spTree>
    <p:extLst>
      <p:ext uri="{BB962C8B-B14F-4D97-AF65-F5344CB8AC3E}">
        <p14:creationId xmlns:p14="http://schemas.microsoft.com/office/powerpoint/2010/main" val="1564637507"/>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8928" y="3649288"/>
            <a:ext cx="7772400" cy="2233612"/>
          </a:xfrm>
        </p:spPr>
        <p:txBody>
          <a:bodyPr>
            <a:normAutofit fontScale="90000"/>
          </a:bodyPr>
          <a:lstStyle/>
          <a:p>
            <a:pPr algn="ctr"/>
            <a:r>
              <a:rPr lang="en-US" sz="6000" b="1" dirty="0" smtClean="0"/>
              <a:t>Knowledge and Learning</a:t>
            </a:r>
            <a:r>
              <a:rPr lang="en-US" sz="6000" dirty="0" smtClean="0"/>
              <a:t> at the </a:t>
            </a:r>
            <a:r>
              <a:rPr lang="en-US" sz="6000" b="1" dirty="0" smtClean="0"/>
              <a:t>GEF</a:t>
            </a:r>
            <a:r>
              <a:rPr lang="en-US" sz="6000" dirty="0" smtClean="0"/>
              <a:t> </a:t>
            </a:r>
            <a:r>
              <a:rPr lang="en-US" sz="5400" dirty="0" smtClean="0"/>
              <a:t/>
            </a:r>
            <a:br>
              <a:rPr lang="en-US" sz="5400" dirty="0" smtClean="0"/>
            </a:br>
            <a:r>
              <a:rPr lang="en-US" sz="4400" i="1" dirty="0" smtClean="0"/>
              <a:t>and the </a:t>
            </a:r>
            <a:r>
              <a:rPr lang="en-US" sz="5400" dirty="0" smtClean="0"/>
              <a:t/>
            </a:r>
            <a:br>
              <a:rPr lang="en-US" sz="5400" dirty="0" smtClean="0"/>
            </a:br>
            <a:r>
              <a:rPr lang="en-US" sz="5400" b="1" dirty="0" smtClean="0"/>
              <a:t>GEF Partnership</a:t>
            </a:r>
            <a:endParaRPr lang="en-US" sz="5400" b="1" dirty="0"/>
          </a:p>
        </p:txBody>
      </p:sp>
      <p:pic>
        <p:nvPicPr>
          <p:cNvPr id="5" name="Picture 4" descr="GEF_Brand_ID_seal_o"/>
          <p:cNvPicPr/>
          <p:nvPr/>
        </p:nvPicPr>
        <p:blipFill>
          <a:blip r:embed="rId3">
            <a:extLst>
              <a:ext uri="{28A0092B-C50C-407E-A947-70E740481C1C}">
                <a14:useLocalDpi xmlns:a14="http://schemas.microsoft.com/office/drawing/2010/main" val="0"/>
              </a:ext>
            </a:extLst>
          </a:blip>
          <a:srcRect/>
          <a:stretch>
            <a:fillRect/>
          </a:stretch>
        </p:blipFill>
        <p:spPr bwMode="auto">
          <a:xfrm>
            <a:off x="3525559" y="477924"/>
            <a:ext cx="2092882" cy="2082843"/>
          </a:xfrm>
          <a:prstGeom prst="rect">
            <a:avLst/>
          </a:prstGeom>
          <a:noFill/>
          <a:ln>
            <a:noFill/>
          </a:ln>
        </p:spPr>
      </p:pic>
    </p:spTree>
    <p:extLst>
      <p:ext uri="{BB962C8B-B14F-4D97-AF65-F5344CB8AC3E}">
        <p14:creationId xmlns:p14="http://schemas.microsoft.com/office/powerpoint/2010/main" val="2107424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Improve Data Uptake</a:t>
            </a:r>
            <a:endParaRPr lang="en-US" b="1" dirty="0"/>
          </a:p>
        </p:txBody>
      </p:sp>
      <p:sp>
        <p:nvSpPr>
          <p:cNvPr id="3" name="Content Placeholder 2"/>
          <p:cNvSpPr>
            <a:spLocks noGrp="1"/>
          </p:cNvSpPr>
          <p:nvPr>
            <p:ph idx="1"/>
          </p:nvPr>
        </p:nvSpPr>
        <p:spPr/>
        <p:txBody>
          <a:bodyPr/>
          <a:lstStyle/>
          <a:p>
            <a:r>
              <a:rPr lang="en-US" sz="3200" dirty="0"/>
              <a:t>Improve PIF and M&amp;E reporting templates to enable submission of lessons learned during and after project implementation. </a:t>
            </a:r>
          </a:p>
          <a:p>
            <a:endParaRPr lang="en-US" dirty="0"/>
          </a:p>
        </p:txBody>
      </p:sp>
    </p:spTree>
    <p:extLst>
      <p:ext uri="{BB962C8B-B14F-4D97-AF65-F5344CB8AC3E}">
        <p14:creationId xmlns:p14="http://schemas.microsoft.com/office/powerpoint/2010/main" val="2687267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79459"/>
            <a:ext cx="6589199" cy="689301"/>
          </a:xfrm>
        </p:spPr>
        <p:txBody>
          <a:bodyPr>
            <a:normAutofit/>
          </a:bodyPr>
          <a:lstStyle/>
          <a:p>
            <a:r>
              <a:rPr lang="en-US" b="1" dirty="0" smtClean="0"/>
              <a:t>KALEO – “Ask an Expert”</a:t>
            </a:r>
            <a:endParaRPr lang="en-US" dirty="0"/>
          </a:p>
        </p:txBody>
      </p:sp>
      <p:sp>
        <p:nvSpPr>
          <p:cNvPr id="3" name="Content Placeholder 2"/>
          <p:cNvSpPr>
            <a:spLocks noGrp="1"/>
          </p:cNvSpPr>
          <p:nvPr>
            <p:ph idx="1"/>
          </p:nvPr>
        </p:nvSpPr>
        <p:spPr>
          <a:xfrm>
            <a:off x="1945201" y="1849900"/>
            <a:ext cx="7198799" cy="5008100"/>
          </a:xfrm>
        </p:spPr>
        <p:txBody>
          <a:bodyPr>
            <a:normAutofit/>
          </a:bodyPr>
          <a:lstStyle/>
          <a:p>
            <a:pPr>
              <a:lnSpc>
                <a:spcPct val="134000"/>
              </a:lnSpc>
              <a:spcBef>
                <a:spcPts val="600"/>
              </a:spcBef>
            </a:pPr>
            <a:r>
              <a:rPr lang="en-US" sz="2400" dirty="0"/>
              <a:t>Questions asked in </a:t>
            </a:r>
            <a:r>
              <a:rPr lang="en-US" sz="2400" dirty="0" err="1"/>
              <a:t>Kaleo</a:t>
            </a:r>
            <a:r>
              <a:rPr lang="en-US" sz="2400" dirty="0"/>
              <a:t> return accurate, bite-sized answers </a:t>
            </a:r>
            <a:endParaRPr lang="en-US" sz="2400" dirty="0" smtClean="0"/>
          </a:p>
          <a:p>
            <a:pPr>
              <a:lnSpc>
                <a:spcPct val="134000"/>
              </a:lnSpc>
              <a:spcBef>
                <a:spcPts val="600"/>
              </a:spcBef>
            </a:pPr>
            <a:r>
              <a:rPr lang="en-US" sz="2400" dirty="0" smtClean="0"/>
              <a:t>Knowledge is actively updated by GEF experts. </a:t>
            </a:r>
          </a:p>
          <a:p>
            <a:pPr>
              <a:lnSpc>
                <a:spcPct val="134000"/>
              </a:lnSpc>
              <a:spcBef>
                <a:spcPts val="600"/>
              </a:spcBef>
            </a:pPr>
            <a:r>
              <a:rPr lang="en-US" sz="2400" dirty="0"/>
              <a:t>K</a:t>
            </a:r>
            <a:r>
              <a:rPr lang="en-US" sz="2400" dirty="0" smtClean="0"/>
              <a:t>nowledge experts can include media </a:t>
            </a:r>
            <a:r>
              <a:rPr lang="en-US" sz="2400" dirty="0"/>
              <a:t>from existing systems </a:t>
            </a:r>
            <a:r>
              <a:rPr lang="en-US" sz="2400" dirty="0" smtClean="0"/>
              <a:t>while adding expert </a:t>
            </a:r>
            <a:r>
              <a:rPr lang="en-US" sz="2400" dirty="0"/>
              <a:t>commentary in real-time when answering questions.</a:t>
            </a:r>
            <a:endParaRPr lang="en-US" dirty="0"/>
          </a:p>
          <a:p>
            <a:endParaRPr lang="en-US" dirty="0"/>
          </a:p>
          <a:p>
            <a:endParaRPr lang="en-US" dirty="0"/>
          </a:p>
          <a:p>
            <a:endParaRPr lang="en-US" dirty="0"/>
          </a:p>
          <a:p>
            <a:endParaRPr lang="en-US" dirty="0"/>
          </a:p>
          <a:p>
            <a:endParaRPr lang="en-US" dirty="0"/>
          </a:p>
          <a:p>
            <a:endParaRPr lang="en-US" dirty="0" smtClean="0"/>
          </a:p>
          <a:p>
            <a:endParaRPr lang="en-US" b="1" dirty="0"/>
          </a:p>
          <a:p>
            <a:endParaRPr lang="en-US" b="1" dirty="0" smtClean="0"/>
          </a:p>
        </p:txBody>
      </p:sp>
      <p:sp>
        <p:nvSpPr>
          <p:cNvPr id="4" name="Rectangle 3"/>
          <p:cNvSpPr/>
          <p:nvPr/>
        </p:nvSpPr>
        <p:spPr>
          <a:xfrm>
            <a:off x="35245" y="720046"/>
            <a:ext cx="1300356" cy="421077"/>
          </a:xfrm>
          <a:prstGeom prst="rect">
            <a:avLst/>
          </a:prstGeom>
        </p:spPr>
        <p:txBody>
          <a:bodyPr wrap="none">
            <a:spAutoFit/>
          </a:bodyPr>
          <a:lstStyle/>
          <a:p>
            <a:pPr>
              <a:lnSpc>
                <a:spcPct val="134000"/>
              </a:lnSpc>
              <a:spcBef>
                <a:spcPts val="600"/>
              </a:spcBef>
            </a:pPr>
            <a:r>
              <a:rPr lang="en-US" b="1" dirty="0">
                <a:solidFill>
                  <a:schemeClr val="bg1"/>
                </a:solidFill>
              </a:rPr>
              <a:t>Proposed:</a:t>
            </a:r>
          </a:p>
        </p:txBody>
      </p:sp>
    </p:spTree>
    <p:extLst>
      <p:ext uri="{BB962C8B-B14F-4D97-AF65-F5344CB8AC3E}">
        <p14:creationId xmlns:p14="http://schemas.microsoft.com/office/powerpoint/2010/main" val="2443073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83414"/>
          </a:xfrm>
        </p:spPr>
        <p:txBody>
          <a:bodyPr/>
          <a:lstStyle/>
          <a:p>
            <a:r>
              <a:rPr lang="en-US" b="1" dirty="0" smtClean="0"/>
              <a:t>Mapping “Spatial Agent”</a:t>
            </a:r>
            <a:endParaRPr lang="en-US" b="1" dirty="0"/>
          </a:p>
        </p:txBody>
      </p:sp>
      <p:sp>
        <p:nvSpPr>
          <p:cNvPr id="3" name="Content Placeholder 2"/>
          <p:cNvSpPr>
            <a:spLocks noGrp="1"/>
          </p:cNvSpPr>
          <p:nvPr>
            <p:ph idx="1"/>
          </p:nvPr>
        </p:nvSpPr>
        <p:spPr>
          <a:xfrm>
            <a:off x="1953439" y="1507525"/>
            <a:ext cx="7035578" cy="5172244"/>
          </a:xfrm>
        </p:spPr>
        <p:txBody>
          <a:bodyPr>
            <a:noAutofit/>
          </a:bodyPr>
          <a:lstStyle/>
          <a:p>
            <a:pPr>
              <a:lnSpc>
                <a:spcPct val="114000"/>
              </a:lnSpc>
            </a:pPr>
            <a:r>
              <a:rPr lang="en-US" sz="2400" dirty="0"/>
              <a:t>Spatial </a:t>
            </a:r>
            <a:r>
              <a:rPr lang="en-US" sz="2400" dirty="0" smtClean="0"/>
              <a:t>Agent </a:t>
            </a:r>
            <a:r>
              <a:rPr lang="en-US" sz="2400" dirty="0"/>
              <a:t>is an app </a:t>
            </a:r>
            <a:r>
              <a:rPr lang="en-US" sz="2400" dirty="0" smtClean="0"/>
              <a:t>designed to visualize </a:t>
            </a:r>
            <a:r>
              <a:rPr lang="en-US" sz="2400" dirty="0"/>
              <a:t>and map </a:t>
            </a:r>
            <a:r>
              <a:rPr lang="en-US" sz="2400" dirty="0" smtClean="0"/>
              <a:t>open data</a:t>
            </a:r>
          </a:p>
          <a:p>
            <a:pPr>
              <a:lnSpc>
                <a:spcPct val="114000"/>
              </a:lnSpc>
            </a:pPr>
            <a:r>
              <a:rPr lang="en-US" sz="2400" dirty="0" smtClean="0"/>
              <a:t>1000’s </a:t>
            </a:r>
            <a:r>
              <a:rPr lang="en-US" sz="2400" dirty="0"/>
              <a:t>of datasets from more than 300 </a:t>
            </a:r>
            <a:r>
              <a:rPr lang="en-US" sz="2400" dirty="0" smtClean="0"/>
              <a:t>institutions. </a:t>
            </a:r>
          </a:p>
          <a:p>
            <a:pPr>
              <a:lnSpc>
                <a:spcPct val="114000"/>
              </a:lnSpc>
            </a:pPr>
            <a:r>
              <a:rPr lang="en-US" sz="2400" dirty="0" smtClean="0"/>
              <a:t>Data </a:t>
            </a:r>
            <a:r>
              <a:rPr lang="en-US" sz="2400" dirty="0"/>
              <a:t>includes statistical information, ground-based monitoring, satellite earth observation and model outputs (e.g. climate change projections) visualized in innovative </a:t>
            </a:r>
            <a:r>
              <a:rPr lang="en-US" sz="2400" dirty="0" smtClean="0"/>
              <a:t>ways</a:t>
            </a:r>
          </a:p>
          <a:p>
            <a:pPr marL="0" indent="0">
              <a:lnSpc>
                <a:spcPct val="114000"/>
              </a:lnSpc>
              <a:buNone/>
            </a:pPr>
            <a:r>
              <a:rPr lang="en-US" i="1" dirty="0" smtClean="0">
                <a:solidFill>
                  <a:schemeClr val="tx1"/>
                </a:solidFill>
              </a:rPr>
              <a:t>(What </a:t>
            </a:r>
            <a:r>
              <a:rPr lang="en-US" i="1" dirty="0">
                <a:solidFill>
                  <a:schemeClr val="tx1"/>
                </a:solidFill>
              </a:rPr>
              <a:t>is the difference in the climate model projections for rainfall in the next century across models</a:t>
            </a:r>
            <a:r>
              <a:rPr lang="en-US" i="1" dirty="0" smtClean="0">
                <a:solidFill>
                  <a:schemeClr val="tx1"/>
                </a:solidFill>
              </a:rPr>
              <a:t>?)</a:t>
            </a:r>
            <a:endParaRPr lang="en-US" i="1" dirty="0"/>
          </a:p>
        </p:txBody>
      </p:sp>
    </p:spTree>
    <p:extLst>
      <p:ext uri="{BB962C8B-B14F-4D97-AF65-F5344CB8AC3E}">
        <p14:creationId xmlns:p14="http://schemas.microsoft.com/office/powerpoint/2010/main" val="1046054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Agent</a:t>
            </a:r>
            <a:endParaRPr lang="en-US" dirty="0"/>
          </a:p>
        </p:txBody>
      </p:sp>
      <p:sp>
        <p:nvSpPr>
          <p:cNvPr id="3" name="Content Placeholder 2"/>
          <p:cNvSpPr>
            <a:spLocks noGrp="1"/>
          </p:cNvSpPr>
          <p:nvPr>
            <p:ph idx="1"/>
          </p:nvPr>
        </p:nvSpPr>
        <p:spPr/>
        <p:txBody>
          <a:bodyPr/>
          <a:lstStyle/>
          <a:p>
            <a:endParaRPr lang="en-US"/>
          </a:p>
        </p:txBody>
      </p:sp>
      <p:pic>
        <p:nvPicPr>
          <p:cNvPr id="1026" name="Picture 2" descr="iPhone Screenshot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1316" y="1759729"/>
            <a:ext cx="7210318" cy="405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981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731" y="339062"/>
            <a:ext cx="8229600" cy="749905"/>
          </a:xfrm>
        </p:spPr>
        <p:txBody>
          <a:bodyPr/>
          <a:lstStyle/>
          <a:p>
            <a:r>
              <a:rPr lang="en-US" b="1" dirty="0" smtClean="0"/>
              <a:t>Actions &amp; </a:t>
            </a:r>
            <a:r>
              <a:rPr lang="en-US" b="1" dirty="0"/>
              <a:t>Opportunities</a:t>
            </a:r>
          </a:p>
        </p:txBody>
      </p:sp>
      <p:sp>
        <p:nvSpPr>
          <p:cNvPr id="3" name="Content Placeholder 2"/>
          <p:cNvSpPr>
            <a:spLocks noGrp="1"/>
          </p:cNvSpPr>
          <p:nvPr>
            <p:ph idx="1"/>
          </p:nvPr>
        </p:nvSpPr>
        <p:spPr>
          <a:xfrm>
            <a:off x="1970115" y="1421476"/>
            <a:ext cx="6591993" cy="4987637"/>
          </a:xfrm>
        </p:spPr>
        <p:txBody>
          <a:bodyPr>
            <a:normAutofit fontScale="92500" lnSpcReduction="10000"/>
          </a:bodyPr>
          <a:lstStyle/>
          <a:p>
            <a:pPr>
              <a:lnSpc>
                <a:spcPct val="170000"/>
              </a:lnSpc>
              <a:spcBef>
                <a:spcPts val="1200"/>
              </a:spcBef>
            </a:pPr>
            <a:r>
              <a:rPr lang="en-US" dirty="0" smtClean="0"/>
              <a:t>Reinforce </a:t>
            </a:r>
            <a:r>
              <a:rPr lang="en-US" b="1" dirty="0" smtClean="0"/>
              <a:t>actionable knowledge </a:t>
            </a:r>
            <a:r>
              <a:rPr lang="en-US" dirty="0" smtClean="0"/>
              <a:t>at the program/project level -</a:t>
            </a:r>
            <a:r>
              <a:rPr lang="en-US" b="1" i="1" dirty="0" smtClean="0"/>
              <a:t>across the GEF Partnership. </a:t>
            </a:r>
          </a:p>
          <a:p>
            <a:pPr>
              <a:lnSpc>
                <a:spcPct val="170000"/>
              </a:lnSpc>
              <a:spcBef>
                <a:spcPts val="1200"/>
              </a:spcBef>
            </a:pPr>
            <a:r>
              <a:rPr lang="en-US" dirty="0" smtClean="0"/>
              <a:t>Improve </a:t>
            </a:r>
            <a:r>
              <a:rPr lang="en-US" b="1" dirty="0" smtClean="0"/>
              <a:t>capacity </a:t>
            </a:r>
            <a:r>
              <a:rPr lang="en-US" b="1" dirty="0"/>
              <a:t>of GEF’s technology platforms </a:t>
            </a:r>
            <a:r>
              <a:rPr lang="en-US" i="1" dirty="0" smtClean="0"/>
              <a:t>– including an open-access </a:t>
            </a:r>
            <a:r>
              <a:rPr lang="en-US" i="1" dirty="0"/>
              <a:t>approach to data </a:t>
            </a:r>
          </a:p>
          <a:p>
            <a:pPr>
              <a:lnSpc>
                <a:spcPct val="170000"/>
              </a:lnSpc>
              <a:spcBef>
                <a:spcPts val="1200"/>
              </a:spcBef>
            </a:pPr>
            <a:r>
              <a:rPr lang="en-US" b="1" dirty="0" smtClean="0"/>
              <a:t>Maximize impact </a:t>
            </a:r>
            <a:r>
              <a:rPr lang="en-US" dirty="0" smtClean="0"/>
              <a:t>from the </a:t>
            </a:r>
            <a:r>
              <a:rPr lang="en-US" b="1" dirty="0" smtClean="0"/>
              <a:t>IEO</a:t>
            </a:r>
            <a:r>
              <a:rPr lang="en-US" dirty="0" smtClean="0"/>
              <a:t>, </a:t>
            </a:r>
            <a:r>
              <a:rPr lang="en-US" b="1" dirty="0" smtClean="0"/>
              <a:t>STAP</a:t>
            </a:r>
            <a:r>
              <a:rPr lang="en-US" dirty="0" smtClean="0"/>
              <a:t> and the GEF </a:t>
            </a:r>
            <a:r>
              <a:rPr lang="en-US" b="1" dirty="0" smtClean="0"/>
              <a:t>CSO</a:t>
            </a:r>
            <a:r>
              <a:rPr lang="en-US" dirty="0" smtClean="0"/>
              <a:t> network</a:t>
            </a:r>
          </a:p>
          <a:p>
            <a:pPr>
              <a:lnSpc>
                <a:spcPct val="170000"/>
              </a:lnSpc>
              <a:spcBef>
                <a:spcPts val="1200"/>
              </a:spcBef>
            </a:pPr>
            <a:r>
              <a:rPr lang="en-US" b="1" dirty="0" smtClean="0"/>
              <a:t>Form </a:t>
            </a:r>
            <a:r>
              <a:rPr lang="en-US" b="1" dirty="0"/>
              <a:t>new partnerships </a:t>
            </a:r>
            <a:r>
              <a:rPr lang="en-US" dirty="0"/>
              <a:t>with </a:t>
            </a:r>
            <a:r>
              <a:rPr lang="en-US" dirty="0" smtClean="0"/>
              <a:t>the private sector, think-tanks</a:t>
            </a:r>
            <a:r>
              <a:rPr lang="en-US" dirty="0"/>
              <a:t>, science organizations and </a:t>
            </a:r>
            <a:r>
              <a:rPr lang="en-US" dirty="0" smtClean="0"/>
              <a:t>academia</a:t>
            </a:r>
          </a:p>
          <a:p>
            <a:pPr>
              <a:lnSpc>
                <a:spcPct val="170000"/>
              </a:lnSpc>
              <a:spcBef>
                <a:spcPts val="1200"/>
              </a:spcBef>
            </a:pPr>
            <a:r>
              <a:rPr lang="en-US" dirty="0" smtClean="0"/>
              <a:t>Create opportunities for </a:t>
            </a:r>
            <a:r>
              <a:rPr lang="en-US" b="1" dirty="0"/>
              <a:t>south-south knowledge </a:t>
            </a:r>
            <a:r>
              <a:rPr lang="en-US" b="1" dirty="0" smtClean="0"/>
              <a:t>exchanges </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516217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79459"/>
            <a:ext cx="6589199" cy="689301"/>
          </a:xfrm>
        </p:spPr>
        <p:txBody>
          <a:bodyPr/>
          <a:lstStyle/>
          <a:p>
            <a:r>
              <a:rPr lang="en-US" b="1" dirty="0" smtClean="0"/>
              <a:t>Knowledge Products</a:t>
            </a:r>
            <a:endParaRPr lang="en-US" dirty="0"/>
          </a:p>
        </p:txBody>
      </p:sp>
      <p:sp>
        <p:nvSpPr>
          <p:cNvPr id="3" name="Content Placeholder 2"/>
          <p:cNvSpPr>
            <a:spLocks noGrp="1"/>
          </p:cNvSpPr>
          <p:nvPr>
            <p:ph idx="1"/>
          </p:nvPr>
        </p:nvSpPr>
        <p:spPr>
          <a:xfrm>
            <a:off x="1945201" y="1415948"/>
            <a:ext cx="7198799" cy="5008100"/>
          </a:xfrm>
        </p:spPr>
        <p:txBody>
          <a:bodyPr>
            <a:normAutofit/>
          </a:bodyPr>
          <a:lstStyle/>
          <a:p>
            <a:pPr>
              <a:lnSpc>
                <a:spcPct val="134000"/>
              </a:lnSpc>
              <a:spcBef>
                <a:spcPts val="600"/>
              </a:spcBef>
            </a:pPr>
            <a:r>
              <a:rPr lang="en-US" sz="2400" dirty="0" smtClean="0"/>
              <a:t>GEF </a:t>
            </a:r>
            <a:r>
              <a:rPr lang="en-US" sz="2400" b="1" dirty="0"/>
              <a:t>“Lessons in a Nutshell” </a:t>
            </a:r>
            <a:r>
              <a:rPr lang="en-US" sz="2400" dirty="0"/>
              <a:t>Series </a:t>
            </a:r>
            <a:r>
              <a:rPr lang="en-US" sz="2400" dirty="0" smtClean="0"/>
              <a:t/>
            </a:r>
            <a:br>
              <a:rPr lang="en-US" sz="2400" dirty="0" smtClean="0"/>
            </a:br>
            <a:r>
              <a:rPr lang="en-US" dirty="0" smtClean="0">
                <a:solidFill>
                  <a:schemeClr val="accent1"/>
                </a:solidFill>
              </a:rPr>
              <a:t>(objectives 1&amp;2)</a:t>
            </a:r>
            <a:endParaRPr lang="en-US" dirty="0">
              <a:solidFill>
                <a:schemeClr val="accent1"/>
              </a:solidFill>
            </a:endParaRPr>
          </a:p>
          <a:p>
            <a:pPr>
              <a:lnSpc>
                <a:spcPct val="134000"/>
              </a:lnSpc>
              <a:spcBef>
                <a:spcPts val="600"/>
              </a:spcBef>
            </a:pPr>
            <a:r>
              <a:rPr lang="en-US" sz="2400" dirty="0" smtClean="0"/>
              <a:t>GEF </a:t>
            </a:r>
            <a:r>
              <a:rPr lang="en-US" sz="2400" b="1" dirty="0"/>
              <a:t>publications and multi-media </a:t>
            </a:r>
            <a:r>
              <a:rPr lang="en-US" sz="2400" dirty="0" smtClean="0"/>
              <a:t>series </a:t>
            </a:r>
            <a:br>
              <a:rPr lang="en-US" sz="2400" dirty="0" smtClean="0"/>
            </a:br>
            <a:r>
              <a:rPr lang="en-US" dirty="0" smtClean="0">
                <a:solidFill>
                  <a:schemeClr val="accent1"/>
                </a:solidFill>
              </a:rPr>
              <a:t>(</a:t>
            </a:r>
            <a:r>
              <a:rPr lang="en-US" dirty="0">
                <a:solidFill>
                  <a:schemeClr val="accent1"/>
                </a:solidFill>
              </a:rPr>
              <a:t>objective </a:t>
            </a:r>
            <a:r>
              <a:rPr lang="en-US" dirty="0" smtClean="0">
                <a:solidFill>
                  <a:schemeClr val="accent1"/>
                </a:solidFill>
              </a:rPr>
              <a:t>1)</a:t>
            </a:r>
          </a:p>
          <a:p>
            <a:pPr>
              <a:lnSpc>
                <a:spcPct val="134000"/>
              </a:lnSpc>
              <a:spcBef>
                <a:spcPts val="600"/>
              </a:spcBef>
            </a:pPr>
            <a:r>
              <a:rPr lang="en-US" sz="2400" b="1" dirty="0" smtClean="0"/>
              <a:t>Lessons learned </a:t>
            </a:r>
            <a:r>
              <a:rPr lang="en-US" sz="2400" dirty="0"/>
              <a:t>for inclusion </a:t>
            </a:r>
            <a:r>
              <a:rPr lang="en-US" sz="2400" dirty="0" smtClean="0"/>
              <a:t>in GEF’s AMR </a:t>
            </a:r>
            <a:br>
              <a:rPr lang="en-US" sz="2400" dirty="0" smtClean="0"/>
            </a:br>
            <a:r>
              <a:rPr lang="en-US" dirty="0" smtClean="0">
                <a:solidFill>
                  <a:schemeClr val="accent1"/>
                </a:solidFill>
              </a:rPr>
              <a:t>(objective 2)</a:t>
            </a:r>
            <a:endParaRPr lang="en-US" dirty="0">
              <a:solidFill>
                <a:schemeClr val="accent1"/>
              </a:solidFill>
            </a:endParaRPr>
          </a:p>
          <a:p>
            <a:pPr>
              <a:lnSpc>
                <a:spcPct val="134000"/>
              </a:lnSpc>
              <a:spcBef>
                <a:spcPts val="600"/>
              </a:spcBef>
            </a:pPr>
            <a:r>
              <a:rPr lang="en-US" sz="2400" dirty="0" smtClean="0"/>
              <a:t>GEF </a:t>
            </a:r>
            <a:r>
              <a:rPr lang="en-US" sz="2400" b="1" dirty="0"/>
              <a:t>knowledge products repository </a:t>
            </a:r>
            <a:r>
              <a:rPr lang="en-US" sz="2400" dirty="0" smtClean="0"/>
              <a:t/>
            </a:r>
            <a:br>
              <a:rPr lang="en-US" sz="2400" dirty="0" smtClean="0"/>
            </a:br>
            <a:r>
              <a:rPr lang="en-US" dirty="0" smtClean="0">
                <a:solidFill>
                  <a:schemeClr val="accent1"/>
                </a:solidFill>
              </a:rPr>
              <a:t>(objectives </a:t>
            </a:r>
            <a:r>
              <a:rPr lang="en-US" dirty="0">
                <a:solidFill>
                  <a:schemeClr val="accent1"/>
                </a:solidFill>
              </a:rPr>
              <a:t>1&amp;2)</a:t>
            </a:r>
          </a:p>
          <a:p>
            <a:endParaRPr lang="en-US" dirty="0"/>
          </a:p>
          <a:p>
            <a:endParaRPr lang="en-US" dirty="0"/>
          </a:p>
          <a:p>
            <a:endParaRPr lang="en-US" dirty="0"/>
          </a:p>
          <a:p>
            <a:endParaRPr lang="en-US" dirty="0"/>
          </a:p>
          <a:p>
            <a:endParaRPr lang="en-US" dirty="0"/>
          </a:p>
          <a:p>
            <a:endParaRPr lang="en-US" dirty="0"/>
          </a:p>
          <a:p>
            <a:endParaRPr lang="en-US" dirty="0" smtClean="0"/>
          </a:p>
          <a:p>
            <a:endParaRPr lang="en-US" b="1" dirty="0"/>
          </a:p>
          <a:p>
            <a:endParaRPr lang="en-US" b="1" dirty="0" smtClean="0"/>
          </a:p>
        </p:txBody>
      </p:sp>
      <p:sp>
        <p:nvSpPr>
          <p:cNvPr id="4" name="Rectangle 3"/>
          <p:cNvSpPr/>
          <p:nvPr/>
        </p:nvSpPr>
        <p:spPr>
          <a:xfrm>
            <a:off x="35245" y="720046"/>
            <a:ext cx="1300356" cy="421077"/>
          </a:xfrm>
          <a:prstGeom prst="rect">
            <a:avLst/>
          </a:prstGeom>
        </p:spPr>
        <p:txBody>
          <a:bodyPr wrap="none">
            <a:spAutoFit/>
          </a:bodyPr>
          <a:lstStyle/>
          <a:p>
            <a:pPr>
              <a:lnSpc>
                <a:spcPct val="134000"/>
              </a:lnSpc>
              <a:spcBef>
                <a:spcPts val="600"/>
              </a:spcBef>
            </a:pPr>
            <a:r>
              <a:rPr lang="en-US" b="1" dirty="0">
                <a:solidFill>
                  <a:schemeClr val="bg1"/>
                </a:solidFill>
              </a:rPr>
              <a:t>Proposed:</a:t>
            </a:r>
          </a:p>
        </p:txBody>
      </p:sp>
    </p:spTree>
    <p:extLst>
      <p:ext uri="{BB962C8B-B14F-4D97-AF65-F5344CB8AC3E}">
        <p14:creationId xmlns:p14="http://schemas.microsoft.com/office/powerpoint/2010/main" val="2009084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75189"/>
            <a:ext cx="6589199" cy="689301"/>
          </a:xfrm>
        </p:spPr>
        <p:txBody>
          <a:bodyPr>
            <a:normAutofit fontScale="90000"/>
          </a:bodyPr>
          <a:lstStyle/>
          <a:p>
            <a:r>
              <a:rPr lang="en-US" b="1" dirty="0" smtClean="0"/>
              <a:t>Ultimate Product: </a:t>
            </a:r>
            <a:br>
              <a:rPr lang="en-US" b="1" dirty="0" smtClean="0"/>
            </a:br>
            <a:r>
              <a:rPr lang="en-US" sz="5300" b="1" dirty="0" smtClean="0"/>
              <a:t>Learn Apply Scale</a:t>
            </a:r>
            <a:endParaRPr lang="en-US" sz="5300" dirty="0"/>
          </a:p>
        </p:txBody>
      </p:sp>
      <p:sp>
        <p:nvSpPr>
          <p:cNvPr id="3" name="Content Placeholder 2"/>
          <p:cNvSpPr>
            <a:spLocks noGrp="1"/>
          </p:cNvSpPr>
          <p:nvPr>
            <p:ph idx="1"/>
          </p:nvPr>
        </p:nvSpPr>
        <p:spPr>
          <a:xfrm>
            <a:off x="1945201" y="2752817"/>
            <a:ext cx="6675097" cy="4646815"/>
          </a:xfrm>
        </p:spPr>
        <p:txBody>
          <a:bodyPr>
            <a:normAutofit/>
          </a:bodyPr>
          <a:lstStyle/>
          <a:p>
            <a:pPr marL="0" indent="0">
              <a:lnSpc>
                <a:spcPct val="150000"/>
              </a:lnSpc>
              <a:buNone/>
            </a:pPr>
            <a:r>
              <a:rPr lang="en-US" sz="2400" dirty="0" smtClean="0"/>
              <a:t>The GEF Partnership KM and Learning </a:t>
            </a:r>
            <a:r>
              <a:rPr lang="en-US" sz="2400" dirty="0"/>
              <a:t>System </a:t>
            </a:r>
            <a:r>
              <a:rPr lang="en-US" sz="2400" dirty="0" smtClean="0"/>
              <a:t>will enable </a:t>
            </a:r>
            <a:r>
              <a:rPr lang="en-US" sz="2400" dirty="0"/>
              <a:t>uptake of lessons learned in the GEF and </a:t>
            </a:r>
            <a:r>
              <a:rPr lang="en-US" sz="2400" dirty="0" smtClean="0"/>
              <a:t>improve </a:t>
            </a:r>
            <a:r>
              <a:rPr lang="en-US" sz="2400" dirty="0"/>
              <a:t>the GEF Partnership’s ability to learn by doing, enhancing its impact over time.</a:t>
            </a:r>
          </a:p>
          <a:p>
            <a:endParaRPr lang="en-US" dirty="0"/>
          </a:p>
          <a:p>
            <a:endParaRPr lang="en-US" dirty="0"/>
          </a:p>
          <a:p>
            <a:endParaRPr lang="en-US" dirty="0"/>
          </a:p>
          <a:p>
            <a:endParaRPr lang="en-US" dirty="0"/>
          </a:p>
          <a:p>
            <a:endParaRPr lang="en-US" dirty="0"/>
          </a:p>
          <a:p>
            <a:endParaRPr lang="en-US" dirty="0"/>
          </a:p>
          <a:p>
            <a:endParaRPr lang="en-US" dirty="0" smtClean="0"/>
          </a:p>
          <a:p>
            <a:endParaRPr lang="en-US" b="1" dirty="0"/>
          </a:p>
          <a:p>
            <a:endParaRPr lang="en-US" b="1" dirty="0" smtClean="0"/>
          </a:p>
        </p:txBody>
      </p:sp>
      <p:sp>
        <p:nvSpPr>
          <p:cNvPr id="4" name="Rectangle 3"/>
          <p:cNvSpPr/>
          <p:nvPr/>
        </p:nvSpPr>
        <p:spPr>
          <a:xfrm>
            <a:off x="35245" y="720046"/>
            <a:ext cx="1300356" cy="421077"/>
          </a:xfrm>
          <a:prstGeom prst="rect">
            <a:avLst/>
          </a:prstGeom>
        </p:spPr>
        <p:txBody>
          <a:bodyPr wrap="none">
            <a:spAutoFit/>
          </a:bodyPr>
          <a:lstStyle/>
          <a:p>
            <a:pPr>
              <a:lnSpc>
                <a:spcPct val="134000"/>
              </a:lnSpc>
              <a:spcBef>
                <a:spcPts val="600"/>
              </a:spcBef>
            </a:pPr>
            <a:r>
              <a:rPr lang="en-US" b="1" dirty="0">
                <a:solidFill>
                  <a:schemeClr val="bg1"/>
                </a:solidFill>
              </a:rPr>
              <a:t>Proposed:</a:t>
            </a:r>
          </a:p>
        </p:txBody>
      </p:sp>
      <p:sp>
        <p:nvSpPr>
          <p:cNvPr id="5" name="Rectangle 4"/>
          <p:cNvSpPr/>
          <p:nvPr/>
        </p:nvSpPr>
        <p:spPr>
          <a:xfrm>
            <a:off x="1945201" y="2089486"/>
            <a:ext cx="6292712" cy="461665"/>
          </a:xfrm>
          <a:prstGeom prst="rect">
            <a:avLst/>
          </a:prstGeom>
        </p:spPr>
        <p:txBody>
          <a:bodyPr wrap="square">
            <a:spAutoFit/>
          </a:bodyPr>
          <a:lstStyle/>
          <a:p>
            <a:r>
              <a:rPr lang="en-US" sz="2400" b="1" dirty="0"/>
              <a:t>GEF KM </a:t>
            </a:r>
            <a:r>
              <a:rPr lang="en-US" sz="2400" b="1" dirty="0" smtClean="0"/>
              <a:t>and </a:t>
            </a:r>
            <a:r>
              <a:rPr lang="en-US" sz="2400" b="1" dirty="0"/>
              <a:t>Learning </a:t>
            </a:r>
            <a:r>
              <a:rPr lang="en-US" sz="2400" b="1" dirty="0" smtClean="0"/>
              <a:t>Partnership</a:t>
            </a:r>
            <a:endParaRPr lang="en-US" sz="2400" b="1" dirty="0"/>
          </a:p>
        </p:txBody>
      </p:sp>
    </p:spTree>
    <p:extLst>
      <p:ext uri="{BB962C8B-B14F-4D97-AF65-F5344CB8AC3E}">
        <p14:creationId xmlns:p14="http://schemas.microsoft.com/office/powerpoint/2010/main" val="3996608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415" y="179267"/>
            <a:ext cx="6589199" cy="1280890"/>
          </a:xfrm>
        </p:spPr>
        <p:txBody>
          <a:bodyPr/>
          <a:lstStyle/>
          <a:p>
            <a:r>
              <a:rPr lang="en-US" b="1" dirty="0"/>
              <a:t>Knowledge and Learning Questions</a:t>
            </a:r>
            <a:endParaRPr lang="en-US" dirty="0"/>
          </a:p>
        </p:txBody>
      </p:sp>
      <p:sp>
        <p:nvSpPr>
          <p:cNvPr id="3" name="Content Placeholder 2"/>
          <p:cNvSpPr>
            <a:spLocks noGrp="1"/>
          </p:cNvSpPr>
          <p:nvPr>
            <p:ph idx="1"/>
          </p:nvPr>
        </p:nvSpPr>
        <p:spPr>
          <a:xfrm>
            <a:off x="1942415" y="1460157"/>
            <a:ext cx="7040947" cy="5138351"/>
          </a:xfrm>
        </p:spPr>
        <p:txBody>
          <a:bodyPr>
            <a:normAutofit fontScale="92500" lnSpcReduction="20000"/>
          </a:bodyPr>
          <a:lstStyle/>
          <a:p>
            <a:pPr lvl="0">
              <a:lnSpc>
                <a:spcPct val="124000"/>
              </a:lnSpc>
            </a:pPr>
            <a:r>
              <a:rPr lang="en-US" dirty="0" smtClean="0"/>
              <a:t>What </a:t>
            </a:r>
            <a:r>
              <a:rPr lang="en-US" dirty="0"/>
              <a:t>are the key GEF-relevant Knowledge and Learning needs of your country?</a:t>
            </a:r>
          </a:p>
          <a:p>
            <a:pPr lvl="0">
              <a:lnSpc>
                <a:spcPct val="124000"/>
              </a:lnSpc>
            </a:pPr>
            <a:r>
              <a:rPr lang="en-US" dirty="0"/>
              <a:t>How can the GEF Secretariat and agencies better meet the GEF-relevant Knowledge and Learning needs of your country?</a:t>
            </a:r>
          </a:p>
          <a:p>
            <a:pPr lvl="0">
              <a:lnSpc>
                <a:spcPct val="124000"/>
              </a:lnSpc>
            </a:pPr>
            <a:r>
              <a:rPr lang="en-US" dirty="0"/>
              <a:t>What is the demand in your institution for GEF Knowledge and Learning Products (GEF publications, newsletters, website, project generated documents, events/seminars, etc.)? </a:t>
            </a:r>
          </a:p>
          <a:p>
            <a:pPr lvl="0">
              <a:lnSpc>
                <a:spcPct val="124000"/>
              </a:lnSpc>
            </a:pPr>
            <a:r>
              <a:rPr lang="en-US" dirty="0"/>
              <a:t>How do you find the quality of existing GEF Knowledge and Learning Products that you currently access and use?</a:t>
            </a:r>
          </a:p>
          <a:p>
            <a:pPr lvl="0">
              <a:lnSpc>
                <a:spcPct val="124000"/>
              </a:lnSpc>
            </a:pPr>
            <a:r>
              <a:rPr lang="en-US" dirty="0"/>
              <a:t>How can countries better contribute to meet Knowledge and Learning needs of GEF stakeholders locally and globally and to improve Knowledge Flow across the GEF partnership?  </a:t>
            </a:r>
          </a:p>
          <a:p>
            <a:pPr lvl="0">
              <a:lnSpc>
                <a:spcPct val="124000"/>
              </a:lnSpc>
            </a:pPr>
            <a:r>
              <a:rPr lang="en-US" dirty="0"/>
              <a:t>How can Knowledge and Learning be better integrated into GEF projects? </a:t>
            </a:r>
          </a:p>
          <a:p>
            <a:pPr>
              <a:lnSpc>
                <a:spcPct val="124000"/>
              </a:lnSpc>
            </a:pPr>
            <a:endParaRPr lang="en-US" dirty="0"/>
          </a:p>
        </p:txBody>
      </p:sp>
    </p:spTree>
    <p:extLst>
      <p:ext uri="{BB962C8B-B14F-4D97-AF65-F5344CB8AC3E}">
        <p14:creationId xmlns:p14="http://schemas.microsoft.com/office/powerpoint/2010/main" val="1088220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4107051"/>
            <a:ext cx="7772400" cy="1107829"/>
          </a:xfrm>
        </p:spPr>
        <p:txBody>
          <a:bodyPr>
            <a:normAutofit/>
          </a:bodyPr>
          <a:lstStyle/>
          <a:p>
            <a:pPr algn="ctr"/>
            <a:r>
              <a:rPr lang="en-US" sz="5400" dirty="0" smtClean="0"/>
              <a:t>Thank You!</a:t>
            </a:r>
            <a:endParaRPr lang="en-US" sz="5400" dirty="0"/>
          </a:p>
        </p:txBody>
      </p:sp>
      <p:pic>
        <p:nvPicPr>
          <p:cNvPr id="5" name="Picture 4" descr="GEF_Brand_ID_seal_o"/>
          <p:cNvPicPr/>
          <p:nvPr/>
        </p:nvPicPr>
        <p:blipFill>
          <a:blip r:embed="rId3">
            <a:extLst>
              <a:ext uri="{28A0092B-C50C-407E-A947-70E740481C1C}">
                <a14:useLocalDpi xmlns:a14="http://schemas.microsoft.com/office/drawing/2010/main" val="0"/>
              </a:ext>
            </a:extLst>
          </a:blip>
          <a:srcRect/>
          <a:stretch>
            <a:fillRect/>
          </a:stretch>
        </p:blipFill>
        <p:spPr bwMode="auto">
          <a:xfrm>
            <a:off x="3525559" y="477924"/>
            <a:ext cx="2092882" cy="2082843"/>
          </a:xfrm>
          <a:prstGeom prst="rect">
            <a:avLst/>
          </a:prstGeom>
          <a:noFill/>
          <a:ln>
            <a:noFill/>
          </a:ln>
        </p:spPr>
      </p:pic>
    </p:spTree>
    <p:extLst>
      <p:ext uri="{BB962C8B-B14F-4D97-AF65-F5344CB8AC3E}">
        <p14:creationId xmlns:p14="http://schemas.microsoft.com/office/powerpoint/2010/main" val="2203414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117034"/>
            <a:ext cx="6589199" cy="1280890"/>
          </a:xfrm>
        </p:spPr>
        <p:txBody>
          <a:bodyPr>
            <a:normAutofit fontScale="90000"/>
          </a:bodyPr>
          <a:lstStyle/>
          <a:p>
            <a:r>
              <a:rPr lang="en-US" sz="4800" dirty="0" smtClean="0"/>
              <a:t>What is </a:t>
            </a:r>
            <a:r>
              <a:rPr lang="en-US" sz="6000" b="1" dirty="0" smtClean="0"/>
              <a:t>Knowledge</a:t>
            </a:r>
            <a:r>
              <a:rPr lang="en-US" sz="6000" dirty="0" smtClean="0"/>
              <a:t>?</a:t>
            </a:r>
            <a:endParaRPr lang="en-US" dirty="0"/>
          </a:p>
        </p:txBody>
      </p:sp>
      <p:sp>
        <p:nvSpPr>
          <p:cNvPr id="3" name="Content Placeholder 2"/>
          <p:cNvSpPr>
            <a:spLocks noGrp="1"/>
          </p:cNvSpPr>
          <p:nvPr>
            <p:ph idx="1"/>
          </p:nvPr>
        </p:nvSpPr>
        <p:spPr>
          <a:xfrm>
            <a:off x="1627323" y="1580827"/>
            <a:ext cx="6768532" cy="4131864"/>
          </a:xfrm>
        </p:spPr>
        <p:txBody>
          <a:bodyPr>
            <a:normAutofit/>
          </a:bodyPr>
          <a:lstStyle/>
          <a:p>
            <a:pPr marL="0" indent="0" algn="ctr">
              <a:lnSpc>
                <a:spcPct val="150000"/>
              </a:lnSpc>
              <a:buNone/>
            </a:pPr>
            <a:r>
              <a:rPr lang="en-US" sz="3600" dirty="0" smtClean="0"/>
              <a:t>At the GEF, </a:t>
            </a:r>
            <a:r>
              <a:rPr lang="en-US" sz="3600" dirty="0"/>
              <a:t>k</a:t>
            </a:r>
            <a:r>
              <a:rPr lang="en-US" sz="3600" dirty="0" smtClean="0"/>
              <a:t>nowledge is the </a:t>
            </a:r>
            <a:r>
              <a:rPr lang="en-US" sz="3600" dirty="0"/>
              <a:t>experience and lessons learned related to </a:t>
            </a:r>
            <a:r>
              <a:rPr lang="en-US" sz="3600" dirty="0" smtClean="0"/>
              <a:t>projects </a:t>
            </a:r>
            <a:r>
              <a:rPr lang="en-US" sz="3600" dirty="0"/>
              <a:t>and programs. </a:t>
            </a:r>
          </a:p>
        </p:txBody>
      </p:sp>
    </p:spTree>
    <p:extLst>
      <p:ext uri="{BB962C8B-B14F-4D97-AF65-F5344CB8AC3E}">
        <p14:creationId xmlns:p14="http://schemas.microsoft.com/office/powerpoint/2010/main" val="1068401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7157"/>
            <a:ext cx="6589199" cy="1280890"/>
          </a:xfrm>
        </p:spPr>
        <p:txBody>
          <a:bodyPr/>
          <a:lstStyle/>
          <a:p>
            <a:r>
              <a:rPr lang="en-US" sz="4800" dirty="0" smtClean="0"/>
              <a:t>What is </a:t>
            </a:r>
            <a:r>
              <a:rPr lang="en-US" sz="6000" b="1" dirty="0" smtClean="0"/>
              <a:t>KM</a:t>
            </a:r>
            <a:r>
              <a:rPr lang="en-US" sz="6000" dirty="0" smtClean="0"/>
              <a:t>?</a:t>
            </a:r>
            <a:endParaRPr lang="en-US" dirty="0"/>
          </a:p>
        </p:txBody>
      </p:sp>
      <p:sp>
        <p:nvSpPr>
          <p:cNvPr id="3" name="Content Placeholder 2"/>
          <p:cNvSpPr>
            <a:spLocks noGrp="1"/>
          </p:cNvSpPr>
          <p:nvPr>
            <p:ph idx="1"/>
          </p:nvPr>
        </p:nvSpPr>
        <p:spPr>
          <a:xfrm>
            <a:off x="2069868" y="1579418"/>
            <a:ext cx="6708371" cy="4455622"/>
          </a:xfrm>
        </p:spPr>
        <p:txBody>
          <a:bodyPr>
            <a:normAutofit/>
          </a:bodyPr>
          <a:lstStyle/>
          <a:p>
            <a:pPr marL="0" indent="0">
              <a:lnSpc>
                <a:spcPct val="150000"/>
              </a:lnSpc>
              <a:buNone/>
            </a:pPr>
            <a:r>
              <a:rPr lang="en-US" sz="2400" dirty="0" smtClean="0"/>
              <a:t>At the GEF, </a:t>
            </a:r>
            <a:r>
              <a:rPr lang="en-US" sz="2400" b="1" dirty="0" smtClean="0">
                <a:solidFill>
                  <a:schemeClr val="accent1"/>
                </a:solidFill>
              </a:rPr>
              <a:t>“Knowledge Management” </a:t>
            </a:r>
            <a:r>
              <a:rPr lang="en-US" sz="2400" dirty="0" smtClean="0"/>
              <a:t>is </a:t>
            </a:r>
            <a:r>
              <a:rPr lang="en-US" sz="2400" dirty="0"/>
              <a:t>defined </a:t>
            </a:r>
            <a:r>
              <a:rPr lang="en-US" sz="2400" dirty="0" smtClean="0"/>
              <a:t>as the </a:t>
            </a:r>
            <a:r>
              <a:rPr lang="en-US" sz="2400" dirty="0"/>
              <a:t>systematic processes, or range of practices, used by organizations to identify, capture, store, create, update, represent, and distribute knowledge for use, awareness, and learning across the organization and its ecosystem</a:t>
            </a:r>
            <a:r>
              <a:rPr lang="en-US" sz="2400" dirty="0" smtClean="0"/>
              <a:t>.”</a:t>
            </a:r>
          </a:p>
        </p:txBody>
      </p:sp>
    </p:spTree>
    <p:extLst>
      <p:ext uri="{BB962C8B-B14F-4D97-AF65-F5344CB8AC3E}">
        <p14:creationId xmlns:p14="http://schemas.microsoft.com/office/powerpoint/2010/main" val="2105878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9020"/>
            <a:ext cx="6589199" cy="1280890"/>
          </a:xfrm>
        </p:spPr>
        <p:txBody>
          <a:bodyPr/>
          <a:lstStyle/>
          <a:p>
            <a:r>
              <a:rPr lang="en-US" dirty="0" smtClean="0"/>
              <a:t>Why </a:t>
            </a:r>
            <a:r>
              <a:rPr lang="en-US" sz="6000" b="1" dirty="0" smtClean="0"/>
              <a:t>KM</a:t>
            </a:r>
            <a:r>
              <a:rPr lang="en-US" sz="6000" dirty="0" smtClean="0"/>
              <a:t>?</a:t>
            </a:r>
            <a:endParaRPr lang="en-US" dirty="0"/>
          </a:p>
        </p:txBody>
      </p:sp>
      <p:sp>
        <p:nvSpPr>
          <p:cNvPr id="3" name="Content Placeholder 2"/>
          <p:cNvSpPr>
            <a:spLocks noGrp="1"/>
          </p:cNvSpPr>
          <p:nvPr>
            <p:ph idx="1"/>
          </p:nvPr>
        </p:nvSpPr>
        <p:spPr>
          <a:xfrm>
            <a:off x="2019994" y="1758142"/>
            <a:ext cx="6783186" cy="4547211"/>
          </a:xfrm>
        </p:spPr>
        <p:txBody>
          <a:bodyPr>
            <a:normAutofit/>
          </a:bodyPr>
          <a:lstStyle/>
          <a:p>
            <a:pPr marL="0" indent="0" algn="ctr">
              <a:lnSpc>
                <a:spcPct val="134000"/>
              </a:lnSpc>
              <a:spcBef>
                <a:spcPts val="1200"/>
              </a:spcBef>
              <a:buNone/>
            </a:pPr>
            <a:r>
              <a:rPr lang="en-US" sz="3600" i="1" dirty="0" smtClean="0"/>
              <a:t>It </a:t>
            </a:r>
            <a:r>
              <a:rPr lang="en-US" sz="3600" i="1" dirty="0"/>
              <a:t>is an </a:t>
            </a:r>
            <a:r>
              <a:rPr lang="en-US" sz="3600" b="1" i="1" dirty="0" smtClean="0"/>
              <a:t/>
            </a:r>
            <a:br>
              <a:rPr lang="en-US" sz="3600" b="1" i="1" dirty="0" smtClean="0"/>
            </a:br>
            <a:r>
              <a:rPr lang="en-US" sz="4800" b="1" dirty="0" smtClean="0">
                <a:solidFill>
                  <a:schemeClr val="accent1"/>
                </a:solidFill>
              </a:rPr>
              <a:t>Essential </a:t>
            </a:r>
            <a:r>
              <a:rPr lang="en-US" sz="4800" b="1" dirty="0">
                <a:solidFill>
                  <a:schemeClr val="accent1"/>
                </a:solidFill>
              </a:rPr>
              <a:t>condition for GEF finance </a:t>
            </a:r>
            <a:r>
              <a:rPr lang="en-US" sz="4800" b="1" dirty="0" smtClean="0">
                <a:solidFill>
                  <a:schemeClr val="accent1"/>
                </a:solidFill>
              </a:rPr>
              <a:t/>
            </a:r>
            <a:br>
              <a:rPr lang="en-US" sz="4800" b="1" dirty="0" smtClean="0">
                <a:solidFill>
                  <a:schemeClr val="accent1"/>
                </a:solidFill>
              </a:rPr>
            </a:br>
            <a:r>
              <a:rPr lang="en-US" sz="3200" i="1" dirty="0" smtClean="0"/>
              <a:t>to </a:t>
            </a:r>
            <a:r>
              <a:rPr lang="en-US" sz="3200" i="1" dirty="0"/>
              <a:t>make a lasting </a:t>
            </a:r>
            <a:r>
              <a:rPr lang="en-US" sz="4800" b="1" dirty="0"/>
              <a:t>impact</a:t>
            </a:r>
            <a:r>
              <a:rPr lang="en-US" sz="4800" dirty="0"/>
              <a:t>. </a:t>
            </a:r>
            <a:endParaRPr lang="en-US" sz="4800" dirty="0" smtClean="0"/>
          </a:p>
        </p:txBody>
      </p:sp>
    </p:spTree>
    <p:extLst>
      <p:ext uri="{BB962C8B-B14F-4D97-AF65-F5344CB8AC3E}">
        <p14:creationId xmlns:p14="http://schemas.microsoft.com/office/powerpoint/2010/main" val="1708066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553" y="299834"/>
            <a:ext cx="6589199" cy="664363"/>
          </a:xfrm>
        </p:spPr>
        <p:txBody>
          <a:bodyPr/>
          <a:lstStyle/>
          <a:p>
            <a:r>
              <a:rPr lang="en-US" b="1" dirty="0" smtClean="0">
                <a:solidFill>
                  <a:schemeClr val="accent2">
                    <a:lumMod val="60000"/>
                    <a:lumOff val="40000"/>
                  </a:schemeClr>
                </a:solidFill>
              </a:rPr>
              <a:t>Knowledge</a:t>
            </a:r>
            <a:r>
              <a:rPr lang="en-US" b="1" dirty="0" smtClean="0"/>
              <a:t> FLOWS</a:t>
            </a:r>
            <a:endParaRPr lang="en-US" b="1" dirty="0"/>
          </a:p>
        </p:txBody>
      </p:sp>
      <p:sp>
        <p:nvSpPr>
          <p:cNvPr id="4" name="Rectangle 3"/>
          <p:cNvSpPr/>
          <p:nvPr/>
        </p:nvSpPr>
        <p:spPr>
          <a:xfrm>
            <a:off x="2913561" y="1448491"/>
            <a:ext cx="1413164"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CSOs &amp; the public</a:t>
            </a:r>
            <a:endParaRPr lang="en-US" dirty="0"/>
          </a:p>
        </p:txBody>
      </p:sp>
      <p:sp>
        <p:nvSpPr>
          <p:cNvPr id="5" name="Rectangle 4"/>
          <p:cNvSpPr/>
          <p:nvPr/>
        </p:nvSpPr>
        <p:spPr>
          <a:xfrm>
            <a:off x="4655029" y="1417317"/>
            <a:ext cx="1662545" cy="45720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Conventions</a:t>
            </a:r>
            <a:endParaRPr lang="en-US" dirty="0"/>
          </a:p>
        </p:txBody>
      </p:sp>
      <p:sp>
        <p:nvSpPr>
          <p:cNvPr id="6" name="Rectangle 5"/>
          <p:cNvSpPr/>
          <p:nvPr/>
        </p:nvSpPr>
        <p:spPr>
          <a:xfrm>
            <a:off x="6476702" y="1405897"/>
            <a:ext cx="1720687" cy="7680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GEF Council</a:t>
            </a:r>
            <a:endParaRPr lang="en-US" dirty="0"/>
          </a:p>
        </p:txBody>
      </p:sp>
      <p:sp>
        <p:nvSpPr>
          <p:cNvPr id="7" name="Rectangle 6"/>
          <p:cNvSpPr/>
          <p:nvPr/>
        </p:nvSpPr>
        <p:spPr>
          <a:xfrm>
            <a:off x="860340" y="1972031"/>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Media</a:t>
            </a:r>
            <a:endParaRPr lang="en-US" dirty="0"/>
          </a:p>
        </p:txBody>
      </p:sp>
      <p:sp>
        <p:nvSpPr>
          <p:cNvPr id="8" name="Rectangle 7"/>
          <p:cNvSpPr/>
          <p:nvPr/>
        </p:nvSpPr>
        <p:spPr>
          <a:xfrm>
            <a:off x="848853" y="5028843"/>
            <a:ext cx="1413164" cy="5472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i="1" dirty="0" smtClean="0"/>
              <a:t>Science &amp; Academia</a:t>
            </a:r>
            <a:endParaRPr lang="en-US" sz="1400" i="1" dirty="0"/>
          </a:p>
        </p:txBody>
      </p:sp>
      <p:sp>
        <p:nvSpPr>
          <p:cNvPr id="9" name="Rectangle 8"/>
          <p:cNvSpPr/>
          <p:nvPr/>
        </p:nvSpPr>
        <p:spPr>
          <a:xfrm>
            <a:off x="867736" y="2506966"/>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Trustee</a:t>
            </a:r>
            <a:endParaRPr lang="en-US" dirty="0"/>
          </a:p>
        </p:txBody>
      </p:sp>
      <p:sp>
        <p:nvSpPr>
          <p:cNvPr id="10" name="Rectangle 9"/>
          <p:cNvSpPr/>
          <p:nvPr/>
        </p:nvSpPr>
        <p:spPr>
          <a:xfrm>
            <a:off x="2581063" y="5338842"/>
            <a:ext cx="1413164"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Large project</a:t>
            </a:r>
          </a:p>
          <a:p>
            <a:pPr algn="ctr"/>
            <a:r>
              <a:rPr lang="en-US" dirty="0" smtClean="0"/>
              <a:t>Executers</a:t>
            </a:r>
            <a:endParaRPr lang="en-US" dirty="0"/>
          </a:p>
        </p:txBody>
      </p:sp>
      <p:sp>
        <p:nvSpPr>
          <p:cNvPr id="11" name="Rectangle 10"/>
          <p:cNvSpPr/>
          <p:nvPr/>
        </p:nvSpPr>
        <p:spPr>
          <a:xfrm>
            <a:off x="4321536" y="5338843"/>
            <a:ext cx="1413164"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GEF Agencies</a:t>
            </a:r>
            <a:endParaRPr lang="en-US" dirty="0"/>
          </a:p>
        </p:txBody>
      </p:sp>
      <p:sp>
        <p:nvSpPr>
          <p:cNvPr id="12" name="Rectangle 11"/>
          <p:cNvSpPr/>
          <p:nvPr/>
        </p:nvSpPr>
        <p:spPr>
          <a:xfrm>
            <a:off x="6197042" y="5347126"/>
            <a:ext cx="2734935"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Private Funders, Investors &amp; Companies</a:t>
            </a:r>
            <a:endParaRPr lang="en-US" dirty="0"/>
          </a:p>
        </p:txBody>
      </p:sp>
      <p:sp>
        <p:nvSpPr>
          <p:cNvPr id="13" name="Rectangle 12"/>
          <p:cNvSpPr/>
          <p:nvPr/>
        </p:nvSpPr>
        <p:spPr>
          <a:xfrm>
            <a:off x="6446446" y="4330923"/>
            <a:ext cx="2485531" cy="7647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Think tanks, forums &amp; industry associations</a:t>
            </a:r>
            <a:endParaRPr lang="en-US" dirty="0"/>
          </a:p>
        </p:txBody>
      </p:sp>
      <p:sp>
        <p:nvSpPr>
          <p:cNvPr id="14" name="Rectangle 13"/>
          <p:cNvSpPr/>
          <p:nvPr/>
        </p:nvSpPr>
        <p:spPr>
          <a:xfrm>
            <a:off x="6446447" y="3335478"/>
            <a:ext cx="1238621" cy="6795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Recipient OFPs</a:t>
            </a:r>
            <a:endParaRPr lang="en-US" dirty="0"/>
          </a:p>
        </p:txBody>
      </p:sp>
      <p:sp>
        <p:nvSpPr>
          <p:cNvPr id="15" name="Rectangle 14"/>
          <p:cNvSpPr/>
          <p:nvPr/>
        </p:nvSpPr>
        <p:spPr>
          <a:xfrm>
            <a:off x="6454699" y="2437727"/>
            <a:ext cx="964301" cy="6483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Donors</a:t>
            </a:r>
            <a:endParaRPr lang="en-US" dirty="0"/>
          </a:p>
        </p:txBody>
      </p:sp>
      <p:sp>
        <p:nvSpPr>
          <p:cNvPr id="16" name="Rectangle 15"/>
          <p:cNvSpPr/>
          <p:nvPr/>
        </p:nvSpPr>
        <p:spPr>
          <a:xfrm>
            <a:off x="7880369" y="2398749"/>
            <a:ext cx="864572" cy="72635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i="1" dirty="0" smtClean="0"/>
              <a:t>Global Decision Makers</a:t>
            </a:r>
            <a:endParaRPr lang="en-US" sz="1200" i="1" dirty="0"/>
          </a:p>
        </p:txBody>
      </p:sp>
      <p:sp>
        <p:nvSpPr>
          <p:cNvPr id="17" name="Rectangle 16"/>
          <p:cNvSpPr/>
          <p:nvPr/>
        </p:nvSpPr>
        <p:spPr>
          <a:xfrm>
            <a:off x="867736" y="3096214"/>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GEF Sec</a:t>
            </a:r>
            <a:endParaRPr lang="en-US" dirty="0"/>
          </a:p>
        </p:txBody>
      </p:sp>
      <p:sp>
        <p:nvSpPr>
          <p:cNvPr id="18" name="Rectangle 17"/>
          <p:cNvSpPr/>
          <p:nvPr/>
        </p:nvSpPr>
        <p:spPr>
          <a:xfrm>
            <a:off x="851978" y="3585050"/>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IEO</a:t>
            </a:r>
            <a:endParaRPr lang="en-US" dirty="0"/>
          </a:p>
        </p:txBody>
      </p:sp>
      <p:sp>
        <p:nvSpPr>
          <p:cNvPr id="19" name="Rectangle 18"/>
          <p:cNvSpPr/>
          <p:nvPr/>
        </p:nvSpPr>
        <p:spPr>
          <a:xfrm>
            <a:off x="860341" y="4054447"/>
            <a:ext cx="1413164" cy="36576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STAP</a:t>
            </a:r>
            <a:endParaRPr lang="en-US" dirty="0"/>
          </a:p>
        </p:txBody>
      </p:sp>
      <p:sp>
        <p:nvSpPr>
          <p:cNvPr id="20" name="Rectangle 19"/>
          <p:cNvSpPr/>
          <p:nvPr/>
        </p:nvSpPr>
        <p:spPr>
          <a:xfrm>
            <a:off x="7917776" y="3493406"/>
            <a:ext cx="1113953" cy="4772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50" i="1" dirty="0" smtClean="0"/>
              <a:t>Recipient Beneficiaries?</a:t>
            </a:r>
          </a:p>
        </p:txBody>
      </p:sp>
      <p:sp>
        <p:nvSpPr>
          <p:cNvPr id="22" name="Oval 21"/>
          <p:cNvSpPr/>
          <p:nvPr/>
        </p:nvSpPr>
        <p:spPr>
          <a:xfrm>
            <a:off x="3458045" y="2965564"/>
            <a:ext cx="1521229" cy="1481057"/>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GEF Project Portfolio</a:t>
            </a:r>
            <a:endParaRPr lang="en-US" b="1" dirty="0"/>
          </a:p>
        </p:txBody>
      </p:sp>
      <p:cxnSp>
        <p:nvCxnSpPr>
          <p:cNvPr id="24" name="Straight Arrow Connector 23"/>
          <p:cNvCxnSpPr>
            <a:stCxn id="4" idx="2"/>
          </p:cNvCxnSpPr>
          <p:nvPr/>
        </p:nvCxnSpPr>
        <p:spPr>
          <a:xfrm>
            <a:off x="3620143" y="2213262"/>
            <a:ext cx="374084" cy="752302"/>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584419" y="1905691"/>
            <a:ext cx="901883" cy="1143001"/>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962624" y="2753590"/>
            <a:ext cx="1483823" cy="591066"/>
          </a:xfrm>
          <a:prstGeom prst="straightConnector1">
            <a:avLst/>
          </a:prstGeom>
          <a:ln w="19050" cmpd="thinThick">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756495" y="2053848"/>
            <a:ext cx="1720207" cy="1059951"/>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5056091" y="3706092"/>
            <a:ext cx="1338300" cy="1"/>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5" idx="3"/>
            <a:endCxn id="16" idx="1"/>
          </p:cNvCxnSpPr>
          <p:nvPr/>
        </p:nvCxnSpPr>
        <p:spPr>
          <a:xfrm>
            <a:off x="7419000" y="2761924"/>
            <a:ext cx="461369"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3" idx="1"/>
          </p:cNvCxnSpPr>
          <p:nvPr/>
        </p:nvCxnSpPr>
        <p:spPr>
          <a:xfrm>
            <a:off x="4941842" y="4015048"/>
            <a:ext cx="1504604" cy="698261"/>
          </a:xfrm>
          <a:prstGeom prst="straightConnector1">
            <a:avLst/>
          </a:prstGeom>
          <a:ln w="19050">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896122" y="4158513"/>
            <a:ext cx="1500411" cy="1180329"/>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11" idx="0"/>
          </p:cNvCxnSpPr>
          <p:nvPr/>
        </p:nvCxnSpPr>
        <p:spPr>
          <a:xfrm>
            <a:off x="4445100" y="4397429"/>
            <a:ext cx="583018" cy="941414"/>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10" idx="0"/>
          </p:cNvCxnSpPr>
          <p:nvPr/>
        </p:nvCxnSpPr>
        <p:spPr>
          <a:xfrm flipH="1">
            <a:off x="3287645" y="4364178"/>
            <a:ext cx="565242" cy="974664"/>
          </a:xfrm>
          <a:prstGeom prst="straightConnector1">
            <a:avLst/>
          </a:prstGeom>
          <a:ln w="190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9" idx="3"/>
          </p:cNvCxnSpPr>
          <p:nvPr/>
        </p:nvCxnSpPr>
        <p:spPr>
          <a:xfrm flipH="1">
            <a:off x="2273505" y="3959899"/>
            <a:ext cx="1226126" cy="27743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2" idx="2"/>
            <a:endCxn id="18" idx="3"/>
          </p:cNvCxnSpPr>
          <p:nvPr/>
        </p:nvCxnSpPr>
        <p:spPr>
          <a:xfrm flipH="1">
            <a:off x="2265142" y="3706093"/>
            <a:ext cx="1192903" cy="618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flipV="1">
            <a:off x="2280901" y="3240541"/>
            <a:ext cx="1202106" cy="18603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22" idx="1"/>
            <a:endCxn id="9" idx="3"/>
          </p:cNvCxnSpPr>
          <p:nvPr/>
        </p:nvCxnSpPr>
        <p:spPr>
          <a:xfrm flipH="1" flipV="1">
            <a:off x="2280900" y="2689848"/>
            <a:ext cx="1399924" cy="492612"/>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7" idx="3"/>
          </p:cNvCxnSpPr>
          <p:nvPr/>
        </p:nvCxnSpPr>
        <p:spPr>
          <a:xfrm flipH="1" flipV="1">
            <a:off x="2273504" y="2154913"/>
            <a:ext cx="1539949" cy="937500"/>
          </a:xfrm>
          <a:prstGeom prst="straightConnector1">
            <a:avLst/>
          </a:prstGeom>
          <a:ln w="19050">
            <a:prstDash val="sysDash"/>
            <a:headEnd type="none"/>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11328" y="4642563"/>
            <a:ext cx="715488" cy="21579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i="1" dirty="0" smtClean="0"/>
              <a:t>Panel</a:t>
            </a:r>
            <a:endParaRPr lang="en-US" i="1" dirty="0"/>
          </a:p>
        </p:txBody>
      </p:sp>
      <p:sp>
        <p:nvSpPr>
          <p:cNvPr id="54" name="Rectangle 53"/>
          <p:cNvSpPr/>
          <p:nvPr/>
        </p:nvSpPr>
        <p:spPr>
          <a:xfrm>
            <a:off x="1802749" y="4623863"/>
            <a:ext cx="1016248" cy="2161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i="1" dirty="0" smtClean="0"/>
              <a:t>Secretariat</a:t>
            </a:r>
            <a:endParaRPr lang="en-US" i="1" dirty="0"/>
          </a:p>
        </p:txBody>
      </p:sp>
      <p:cxnSp>
        <p:nvCxnSpPr>
          <p:cNvPr id="56" name="Straight Arrow Connector 55"/>
          <p:cNvCxnSpPr/>
          <p:nvPr/>
        </p:nvCxnSpPr>
        <p:spPr>
          <a:xfrm flipH="1">
            <a:off x="1288119" y="4438910"/>
            <a:ext cx="215386" cy="18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536849" y="4432667"/>
            <a:ext cx="291959" cy="1823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889907" y="2678161"/>
            <a:ext cx="1506626" cy="60925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685068" y="3723749"/>
            <a:ext cx="232708" cy="1386"/>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1530496" y="4420210"/>
            <a:ext cx="11488" cy="608633"/>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661765" y="2441960"/>
            <a:ext cx="333493" cy="523220"/>
          </a:xfrm>
          <a:prstGeom prst="rect">
            <a:avLst/>
          </a:prstGeom>
          <a:noFill/>
        </p:spPr>
        <p:txBody>
          <a:bodyPr wrap="square" rtlCol="0">
            <a:spAutoFit/>
          </a:bodyPr>
          <a:lstStyle/>
          <a:p>
            <a:r>
              <a:rPr lang="en-US" sz="2800" dirty="0" smtClean="0">
                <a:solidFill>
                  <a:schemeClr val="accent5">
                    <a:lumMod val="40000"/>
                    <a:lumOff val="60000"/>
                  </a:schemeClr>
                </a:solidFill>
                <a:latin typeface="Andes Bold" panose="02000000000000000000" pitchFamily="50" charset="0"/>
              </a:rPr>
              <a:t>?</a:t>
            </a:r>
            <a:endParaRPr lang="en-US" sz="2800" dirty="0">
              <a:solidFill>
                <a:schemeClr val="accent5">
                  <a:lumMod val="40000"/>
                  <a:lumOff val="60000"/>
                </a:schemeClr>
              </a:solidFill>
              <a:latin typeface="Andes Bold" panose="02000000000000000000" pitchFamily="50" charset="0"/>
            </a:endParaRPr>
          </a:p>
        </p:txBody>
      </p:sp>
      <p:sp>
        <p:nvSpPr>
          <p:cNvPr id="82" name="TextBox 81"/>
          <p:cNvSpPr txBox="1"/>
          <p:nvPr/>
        </p:nvSpPr>
        <p:spPr>
          <a:xfrm>
            <a:off x="4920977" y="2112179"/>
            <a:ext cx="333493" cy="584775"/>
          </a:xfrm>
          <a:prstGeom prst="rect">
            <a:avLst/>
          </a:prstGeom>
          <a:noFill/>
        </p:spPr>
        <p:txBody>
          <a:bodyPr wrap="square" rtlCol="0">
            <a:spAutoFit/>
          </a:bodyPr>
          <a:lstStyle/>
          <a:p>
            <a:r>
              <a:rPr lang="en-US" sz="3200" dirty="0" smtClean="0">
                <a:solidFill>
                  <a:schemeClr val="accent5">
                    <a:lumMod val="40000"/>
                    <a:lumOff val="60000"/>
                  </a:schemeClr>
                </a:solidFill>
                <a:latin typeface="Andes Bold" panose="02000000000000000000" pitchFamily="50" charset="0"/>
              </a:rPr>
              <a:t>?</a:t>
            </a:r>
            <a:endParaRPr lang="en-US" sz="3200" dirty="0">
              <a:solidFill>
                <a:schemeClr val="accent5">
                  <a:lumMod val="40000"/>
                  <a:lumOff val="60000"/>
                </a:schemeClr>
              </a:solidFill>
              <a:latin typeface="Andes Bold" panose="02000000000000000000" pitchFamily="50" charset="0"/>
            </a:endParaRPr>
          </a:p>
        </p:txBody>
      </p:sp>
      <p:sp>
        <p:nvSpPr>
          <p:cNvPr id="83" name="TextBox 82"/>
          <p:cNvSpPr txBox="1"/>
          <p:nvPr/>
        </p:nvSpPr>
        <p:spPr>
          <a:xfrm>
            <a:off x="5577249" y="2929134"/>
            <a:ext cx="333493" cy="523220"/>
          </a:xfrm>
          <a:prstGeom prst="rect">
            <a:avLst/>
          </a:prstGeom>
          <a:noFill/>
        </p:spPr>
        <p:txBody>
          <a:bodyPr wrap="square" rtlCol="0">
            <a:spAutoFit/>
          </a:bodyPr>
          <a:lstStyle/>
          <a:p>
            <a:r>
              <a:rPr lang="en-US" sz="2800" dirty="0" smtClean="0">
                <a:solidFill>
                  <a:schemeClr val="accent5">
                    <a:lumMod val="40000"/>
                    <a:lumOff val="60000"/>
                  </a:schemeClr>
                </a:solidFill>
                <a:latin typeface="Andes Bold" panose="02000000000000000000" pitchFamily="50" charset="0"/>
              </a:rPr>
              <a:t>?</a:t>
            </a:r>
            <a:endParaRPr lang="en-US" sz="2800" dirty="0">
              <a:solidFill>
                <a:schemeClr val="accent5">
                  <a:lumMod val="40000"/>
                  <a:lumOff val="60000"/>
                </a:schemeClr>
              </a:solidFill>
              <a:latin typeface="Andes Bold" panose="02000000000000000000" pitchFamily="50" charset="0"/>
            </a:endParaRPr>
          </a:p>
        </p:txBody>
      </p:sp>
      <p:sp>
        <p:nvSpPr>
          <p:cNvPr id="84" name="TextBox 83"/>
          <p:cNvSpPr txBox="1"/>
          <p:nvPr/>
        </p:nvSpPr>
        <p:spPr>
          <a:xfrm>
            <a:off x="5602943" y="4154575"/>
            <a:ext cx="333493" cy="461665"/>
          </a:xfrm>
          <a:prstGeom prst="rect">
            <a:avLst/>
          </a:prstGeom>
          <a:noFill/>
        </p:spPr>
        <p:txBody>
          <a:bodyPr wrap="square" rtlCol="0">
            <a:spAutoFit/>
          </a:bodyPr>
          <a:lstStyle/>
          <a:p>
            <a:r>
              <a:rPr lang="en-US" sz="2400" dirty="0" smtClean="0">
                <a:solidFill>
                  <a:schemeClr val="accent5">
                    <a:lumMod val="40000"/>
                    <a:lumOff val="60000"/>
                  </a:schemeClr>
                </a:solidFill>
                <a:latin typeface="Andes Bold" panose="02000000000000000000" pitchFamily="50" charset="0"/>
              </a:rPr>
              <a:t>?</a:t>
            </a:r>
            <a:endParaRPr lang="en-US" sz="2400" dirty="0">
              <a:solidFill>
                <a:schemeClr val="accent5">
                  <a:lumMod val="40000"/>
                  <a:lumOff val="60000"/>
                </a:schemeClr>
              </a:solidFill>
              <a:latin typeface="Andes Bold" panose="02000000000000000000" pitchFamily="50" charset="0"/>
            </a:endParaRPr>
          </a:p>
        </p:txBody>
      </p:sp>
      <p:sp>
        <p:nvSpPr>
          <p:cNvPr id="85" name="TextBox 84"/>
          <p:cNvSpPr txBox="1"/>
          <p:nvPr/>
        </p:nvSpPr>
        <p:spPr>
          <a:xfrm>
            <a:off x="5545579" y="4615013"/>
            <a:ext cx="333493" cy="461665"/>
          </a:xfrm>
          <a:prstGeom prst="rect">
            <a:avLst/>
          </a:prstGeom>
          <a:noFill/>
        </p:spPr>
        <p:txBody>
          <a:bodyPr wrap="square" rtlCol="0">
            <a:spAutoFit/>
          </a:bodyPr>
          <a:lstStyle/>
          <a:p>
            <a:r>
              <a:rPr lang="en-US" sz="2400" dirty="0" smtClean="0">
                <a:solidFill>
                  <a:schemeClr val="accent5">
                    <a:lumMod val="40000"/>
                    <a:lumOff val="60000"/>
                  </a:schemeClr>
                </a:solidFill>
                <a:latin typeface="Andes Bold" panose="02000000000000000000" pitchFamily="50" charset="0"/>
              </a:rPr>
              <a:t>?</a:t>
            </a:r>
            <a:endParaRPr lang="en-US" sz="2400" dirty="0">
              <a:solidFill>
                <a:schemeClr val="accent5">
                  <a:lumMod val="40000"/>
                  <a:lumOff val="60000"/>
                </a:schemeClr>
              </a:solidFill>
              <a:latin typeface="Andes Bold" panose="02000000000000000000" pitchFamily="50" charset="0"/>
            </a:endParaRPr>
          </a:p>
        </p:txBody>
      </p:sp>
      <p:sp>
        <p:nvSpPr>
          <p:cNvPr id="86" name="TextBox 85"/>
          <p:cNvSpPr txBox="1"/>
          <p:nvPr/>
        </p:nvSpPr>
        <p:spPr>
          <a:xfrm>
            <a:off x="2865034" y="2419882"/>
            <a:ext cx="333493" cy="523220"/>
          </a:xfrm>
          <a:prstGeom prst="rect">
            <a:avLst/>
          </a:prstGeom>
          <a:noFill/>
        </p:spPr>
        <p:txBody>
          <a:bodyPr wrap="square" rtlCol="0">
            <a:spAutoFit/>
          </a:bodyPr>
          <a:lstStyle/>
          <a:p>
            <a:r>
              <a:rPr lang="en-US" sz="2800" dirty="0" smtClean="0">
                <a:solidFill>
                  <a:schemeClr val="accent5">
                    <a:lumMod val="40000"/>
                    <a:lumOff val="60000"/>
                  </a:schemeClr>
                </a:solidFill>
                <a:latin typeface="Andes Bold" panose="02000000000000000000" pitchFamily="50" charset="0"/>
              </a:rPr>
              <a:t>?</a:t>
            </a:r>
            <a:endParaRPr lang="en-US" sz="2800" dirty="0">
              <a:solidFill>
                <a:schemeClr val="accent5">
                  <a:lumMod val="40000"/>
                  <a:lumOff val="60000"/>
                </a:schemeClr>
              </a:solidFill>
              <a:latin typeface="Andes Bold" panose="02000000000000000000" pitchFamily="50" charset="0"/>
            </a:endParaRPr>
          </a:p>
        </p:txBody>
      </p:sp>
      <p:cxnSp>
        <p:nvCxnSpPr>
          <p:cNvPr id="87" name="Straight Arrow Connector 86"/>
          <p:cNvCxnSpPr/>
          <p:nvPr/>
        </p:nvCxnSpPr>
        <p:spPr>
          <a:xfrm flipV="1">
            <a:off x="4811712" y="2190393"/>
            <a:ext cx="1642987" cy="1008793"/>
          </a:xfrm>
          <a:prstGeom prst="straightConnector1">
            <a:avLst/>
          </a:prstGeom>
          <a:ln w="190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645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own Arrow 10"/>
          <p:cNvSpPr/>
          <p:nvPr/>
        </p:nvSpPr>
        <p:spPr>
          <a:xfrm>
            <a:off x="4608802" y="4994930"/>
            <a:ext cx="478598" cy="6700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15001" y="106952"/>
            <a:ext cx="6589199" cy="1280890"/>
          </a:xfrm>
        </p:spPr>
        <p:txBody>
          <a:bodyPr>
            <a:normAutofit/>
          </a:bodyPr>
          <a:lstStyle/>
          <a:p>
            <a:r>
              <a:rPr lang="en-US" sz="6000" b="1" dirty="0"/>
              <a:t>GEF </a:t>
            </a:r>
            <a:r>
              <a:rPr lang="en-US" sz="6000" b="1" dirty="0" smtClean="0"/>
              <a:t>Partnership</a:t>
            </a:r>
            <a:endParaRPr lang="en-US" b="1" dirty="0"/>
          </a:p>
        </p:txBody>
      </p:sp>
      <p:sp>
        <p:nvSpPr>
          <p:cNvPr id="4" name="Rounded Rectangle 3"/>
          <p:cNvSpPr/>
          <p:nvPr/>
        </p:nvSpPr>
        <p:spPr>
          <a:xfrm>
            <a:off x="1826029" y="1545468"/>
            <a:ext cx="5986516" cy="62345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Informing National, Regional and Global Dialogues</a:t>
            </a:r>
            <a:endParaRPr lang="en-US" dirty="0"/>
          </a:p>
        </p:txBody>
      </p:sp>
      <p:sp>
        <p:nvSpPr>
          <p:cNvPr id="5" name="Down Arrow 4"/>
          <p:cNvSpPr/>
          <p:nvPr/>
        </p:nvSpPr>
        <p:spPr>
          <a:xfrm>
            <a:off x="4660669" y="2168922"/>
            <a:ext cx="478598" cy="3626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extLst/>
          </p:nvPr>
        </p:nvGraphicFramePr>
        <p:xfrm>
          <a:off x="2072793" y="2582332"/>
          <a:ext cx="5583382" cy="2624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2364095" y="5795051"/>
            <a:ext cx="4968011" cy="62345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smtClean="0"/>
              <a:t>Improving Project Quality</a:t>
            </a:r>
            <a:endParaRPr lang="en-US" sz="2800" b="1" dirty="0"/>
          </a:p>
        </p:txBody>
      </p:sp>
      <p:sp>
        <p:nvSpPr>
          <p:cNvPr id="9" name="Left-Right Arrow 8"/>
          <p:cNvSpPr/>
          <p:nvPr/>
        </p:nvSpPr>
        <p:spPr>
          <a:xfrm rot="18989188">
            <a:off x="5189097" y="3786373"/>
            <a:ext cx="2974605" cy="775995"/>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GEF Partnership</a:t>
            </a:r>
            <a:endParaRPr lang="en-US" dirty="0"/>
          </a:p>
        </p:txBody>
      </p:sp>
    </p:spTree>
    <p:extLst>
      <p:ext uri="{BB962C8B-B14F-4D97-AF65-F5344CB8AC3E}">
        <p14:creationId xmlns:p14="http://schemas.microsoft.com/office/powerpoint/2010/main" val="2077422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304952"/>
            <a:ext cx="6589199" cy="996906"/>
          </a:xfrm>
        </p:spPr>
        <p:txBody>
          <a:bodyPr/>
          <a:lstStyle/>
          <a:p>
            <a:r>
              <a:rPr lang="en-US" b="1" dirty="0" smtClean="0"/>
              <a:t>Challenges</a:t>
            </a:r>
            <a:endParaRPr lang="en-US" b="1" dirty="0"/>
          </a:p>
        </p:txBody>
      </p:sp>
      <p:sp>
        <p:nvSpPr>
          <p:cNvPr id="3" name="Content Placeholder 2"/>
          <p:cNvSpPr>
            <a:spLocks noGrp="1"/>
          </p:cNvSpPr>
          <p:nvPr>
            <p:ph idx="1"/>
          </p:nvPr>
        </p:nvSpPr>
        <p:spPr>
          <a:xfrm>
            <a:off x="1945201" y="1146876"/>
            <a:ext cx="6950826" cy="5207430"/>
          </a:xfrm>
        </p:spPr>
        <p:txBody>
          <a:bodyPr>
            <a:normAutofit/>
          </a:bodyPr>
          <a:lstStyle/>
          <a:p>
            <a:r>
              <a:rPr lang="en-US" sz="2000" b="1" dirty="0" smtClean="0">
                <a:solidFill>
                  <a:schemeClr val="tx1"/>
                </a:solidFill>
              </a:rPr>
              <a:t>Gaps</a:t>
            </a:r>
            <a:r>
              <a:rPr lang="en-US" sz="2000" dirty="0" smtClean="0">
                <a:solidFill>
                  <a:schemeClr val="tx1"/>
                </a:solidFill>
              </a:rPr>
              <a:t> </a:t>
            </a:r>
            <a:r>
              <a:rPr lang="en-US" sz="2000" dirty="0">
                <a:solidFill>
                  <a:schemeClr val="tx1"/>
                </a:solidFill>
              </a:rPr>
              <a:t>in knowledge capture and dissemination from project and </a:t>
            </a:r>
            <a:r>
              <a:rPr lang="en-US" sz="2000" dirty="0" smtClean="0">
                <a:solidFill>
                  <a:schemeClr val="tx1"/>
                </a:solidFill>
              </a:rPr>
              <a:t>programs-level </a:t>
            </a:r>
            <a:r>
              <a:rPr lang="en-US" sz="2000" dirty="0">
                <a:solidFill>
                  <a:schemeClr val="tx1"/>
                </a:solidFill>
              </a:rPr>
              <a:t>interventions</a:t>
            </a:r>
            <a:r>
              <a:rPr lang="en-US" sz="2000" dirty="0" smtClean="0">
                <a:solidFill>
                  <a:schemeClr val="tx1"/>
                </a:solidFill>
              </a:rPr>
              <a:t>.</a:t>
            </a:r>
          </a:p>
          <a:p>
            <a:r>
              <a:rPr lang="en-US" sz="2000" b="1" dirty="0" smtClean="0">
                <a:solidFill>
                  <a:schemeClr val="tx1"/>
                </a:solidFill>
              </a:rPr>
              <a:t>Fragmentation</a:t>
            </a:r>
            <a:r>
              <a:rPr lang="en-US" sz="2000" dirty="0" smtClean="0">
                <a:solidFill>
                  <a:schemeClr val="tx1"/>
                </a:solidFill>
              </a:rPr>
              <a:t> </a:t>
            </a:r>
            <a:r>
              <a:rPr lang="en-US" sz="2000" dirty="0">
                <a:solidFill>
                  <a:schemeClr val="tx1"/>
                </a:solidFill>
              </a:rPr>
              <a:t>of knowledge related to GEF projects and programs across countries, agencies and focal areas and not easily accessible to both internal and external </a:t>
            </a:r>
            <a:r>
              <a:rPr lang="en-US" sz="2000" dirty="0" smtClean="0">
                <a:solidFill>
                  <a:schemeClr val="tx1"/>
                </a:solidFill>
              </a:rPr>
              <a:t>stakeholders.</a:t>
            </a:r>
          </a:p>
          <a:p>
            <a:r>
              <a:rPr lang="en-US" sz="2000" b="1" dirty="0">
                <a:solidFill>
                  <a:schemeClr val="tx1"/>
                </a:solidFill>
              </a:rPr>
              <a:t>P</a:t>
            </a:r>
            <a:r>
              <a:rPr lang="en-US" sz="2000" b="1" dirty="0" smtClean="0">
                <a:solidFill>
                  <a:schemeClr val="tx1"/>
                </a:solidFill>
              </a:rPr>
              <a:t>erception</a:t>
            </a:r>
            <a:r>
              <a:rPr lang="en-US" sz="2000" dirty="0" smtClean="0">
                <a:solidFill>
                  <a:schemeClr val="tx1"/>
                </a:solidFill>
              </a:rPr>
              <a:t> exists that the knowledge shared does not fully reflect the potential collective experience. </a:t>
            </a:r>
          </a:p>
          <a:p>
            <a:r>
              <a:rPr lang="en-US" sz="2000" b="1" dirty="0" smtClean="0">
                <a:solidFill>
                  <a:schemeClr val="tx1"/>
                </a:solidFill>
              </a:rPr>
              <a:t>Missed </a:t>
            </a:r>
            <a:r>
              <a:rPr lang="en-US" sz="2000" b="1" dirty="0">
                <a:solidFill>
                  <a:schemeClr val="tx1"/>
                </a:solidFill>
              </a:rPr>
              <a:t>opportunities </a:t>
            </a:r>
            <a:r>
              <a:rPr lang="en-US" sz="2000" dirty="0">
                <a:solidFill>
                  <a:schemeClr val="tx1"/>
                </a:solidFill>
              </a:rPr>
              <a:t>for learning from experiences gained outside of the GEF partnership. Examples include academia, think-tanks, partner countries, civil society outside of the GEF network, other funds and development agencies, the private sector, and global dialogues </a:t>
            </a:r>
          </a:p>
          <a:p>
            <a:endParaRPr lang="en-US" dirty="0"/>
          </a:p>
        </p:txBody>
      </p:sp>
    </p:spTree>
    <p:extLst>
      <p:ext uri="{BB962C8B-B14F-4D97-AF65-F5344CB8AC3E}">
        <p14:creationId xmlns:p14="http://schemas.microsoft.com/office/powerpoint/2010/main" val="3151961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242052"/>
            <a:ext cx="6589199" cy="764115"/>
          </a:xfrm>
        </p:spPr>
        <p:txBody>
          <a:bodyPr/>
          <a:lstStyle/>
          <a:p>
            <a:r>
              <a:rPr lang="en-US" b="1" dirty="0" smtClean="0"/>
              <a:t>Objectives</a:t>
            </a:r>
            <a:endParaRPr lang="en-US" b="1" dirty="0"/>
          </a:p>
        </p:txBody>
      </p:sp>
      <p:sp>
        <p:nvSpPr>
          <p:cNvPr id="3" name="Content Placeholder 2"/>
          <p:cNvSpPr>
            <a:spLocks noGrp="1"/>
          </p:cNvSpPr>
          <p:nvPr>
            <p:ph idx="1"/>
          </p:nvPr>
        </p:nvSpPr>
        <p:spPr>
          <a:xfrm>
            <a:off x="1942415" y="1612669"/>
            <a:ext cx="6591985" cy="4298553"/>
          </a:xfrm>
        </p:spPr>
        <p:txBody>
          <a:bodyPr>
            <a:normAutofit/>
          </a:bodyPr>
          <a:lstStyle/>
          <a:p>
            <a:r>
              <a:rPr lang="en-US" sz="2800" b="1" dirty="0" smtClean="0">
                <a:solidFill>
                  <a:schemeClr val="accent1"/>
                </a:solidFill>
              </a:rPr>
              <a:t>Objective </a:t>
            </a:r>
            <a:r>
              <a:rPr lang="en-US" sz="2800" b="1" dirty="0">
                <a:solidFill>
                  <a:schemeClr val="accent1"/>
                </a:solidFill>
              </a:rPr>
              <a:t>1: </a:t>
            </a:r>
            <a:r>
              <a:rPr lang="en-US" sz="2800" dirty="0"/>
              <a:t>To inform global, regional and national policy dialogues on options and approaches to reverse the course of environmental degradation. </a:t>
            </a:r>
            <a:r>
              <a:rPr lang="en-US" sz="2800" dirty="0" smtClean="0"/>
              <a:t> </a:t>
            </a:r>
            <a:endParaRPr lang="en-US" sz="2800" dirty="0"/>
          </a:p>
          <a:p>
            <a:endParaRPr lang="en-US" sz="2800" dirty="0"/>
          </a:p>
          <a:p>
            <a:r>
              <a:rPr lang="en-US" sz="2800" b="1" dirty="0">
                <a:solidFill>
                  <a:schemeClr val="accent1"/>
                </a:solidFill>
              </a:rPr>
              <a:t>Objective 2: </a:t>
            </a:r>
            <a:r>
              <a:rPr lang="en-US" sz="2800" dirty="0"/>
              <a:t>To improve the impact of GEF-supported projects and </a:t>
            </a:r>
            <a:r>
              <a:rPr lang="en-US" sz="2800" dirty="0" smtClean="0"/>
              <a:t>programs.</a:t>
            </a:r>
            <a:endParaRPr lang="en-US" sz="2800" dirty="0"/>
          </a:p>
          <a:p>
            <a:endParaRPr lang="en-US" dirty="0"/>
          </a:p>
          <a:p>
            <a:endParaRPr lang="en-US" dirty="0"/>
          </a:p>
          <a:p>
            <a:endParaRPr lang="en-US" dirty="0"/>
          </a:p>
          <a:p>
            <a:endParaRPr lang="en-US" dirty="0" smtClean="0"/>
          </a:p>
          <a:p>
            <a:endParaRPr lang="en-US" b="1" dirty="0"/>
          </a:p>
          <a:p>
            <a:endParaRPr lang="en-US" b="1" dirty="0" smtClean="0"/>
          </a:p>
        </p:txBody>
      </p:sp>
    </p:spTree>
    <p:extLst>
      <p:ext uri="{BB962C8B-B14F-4D97-AF65-F5344CB8AC3E}">
        <p14:creationId xmlns:p14="http://schemas.microsoft.com/office/powerpoint/2010/main" val="3271652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415" y="318321"/>
            <a:ext cx="6589199" cy="1280890"/>
          </a:xfrm>
        </p:spPr>
        <p:txBody>
          <a:bodyPr/>
          <a:lstStyle/>
          <a:p>
            <a:r>
              <a:rPr lang="en-US" b="1" dirty="0" smtClean="0"/>
              <a:t>Enhancing GEF Data</a:t>
            </a:r>
            <a:endParaRPr lang="en-US" b="1" dirty="0"/>
          </a:p>
        </p:txBody>
      </p:sp>
      <p:sp>
        <p:nvSpPr>
          <p:cNvPr id="3" name="Content Placeholder 2"/>
          <p:cNvSpPr>
            <a:spLocks noGrp="1"/>
          </p:cNvSpPr>
          <p:nvPr>
            <p:ph idx="1"/>
          </p:nvPr>
        </p:nvSpPr>
        <p:spPr>
          <a:xfrm>
            <a:off x="1942415" y="1599210"/>
            <a:ext cx="6591985" cy="4011175"/>
          </a:xfrm>
        </p:spPr>
        <p:txBody>
          <a:bodyPr>
            <a:normAutofit/>
          </a:bodyPr>
          <a:lstStyle/>
          <a:p>
            <a:r>
              <a:rPr lang="en-US" sz="2800" dirty="0" smtClean="0"/>
              <a:t>Expand existing </a:t>
            </a:r>
            <a:r>
              <a:rPr lang="en-US" sz="2800" dirty="0"/>
              <a:t>GEF Database so that it can store lessons </a:t>
            </a:r>
            <a:r>
              <a:rPr lang="en-US" sz="2800" dirty="0" smtClean="0"/>
              <a:t>learned</a:t>
            </a:r>
          </a:p>
          <a:p>
            <a:r>
              <a:rPr lang="en-US" sz="2800" dirty="0" smtClean="0"/>
              <a:t>Make data accessible in </a:t>
            </a:r>
            <a:r>
              <a:rPr lang="en-US" sz="2800" dirty="0"/>
              <a:t>a way that is easily </a:t>
            </a:r>
            <a:r>
              <a:rPr lang="en-US" sz="2800" dirty="0" smtClean="0"/>
              <a:t>searchable.</a:t>
            </a:r>
          </a:p>
          <a:p>
            <a:r>
              <a:rPr lang="en-US" sz="2800" dirty="0" smtClean="0"/>
              <a:t>Mapping GEF </a:t>
            </a:r>
            <a:r>
              <a:rPr lang="en-US" sz="2800" dirty="0"/>
              <a:t>project data </a:t>
            </a:r>
            <a:r>
              <a:rPr lang="en-US" sz="2800" dirty="0" smtClean="0"/>
              <a:t>with advanced </a:t>
            </a:r>
            <a:r>
              <a:rPr lang="en-US" sz="2800" dirty="0"/>
              <a:t>search/report generation capabilities</a:t>
            </a:r>
            <a:r>
              <a:rPr lang="en-US" sz="2800" dirty="0" smtClean="0"/>
              <a:t>                                                </a:t>
            </a:r>
            <a:endParaRPr lang="en-US" sz="2800" dirty="0"/>
          </a:p>
        </p:txBody>
      </p:sp>
    </p:spTree>
    <p:extLst>
      <p:ext uri="{BB962C8B-B14F-4D97-AF65-F5344CB8AC3E}">
        <p14:creationId xmlns:p14="http://schemas.microsoft.com/office/powerpoint/2010/main" val="1339365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2686</TotalTime>
  <Words>1057</Words>
  <Application>Microsoft Office PowerPoint</Application>
  <PresentationFormat>On-screen Show (4:3)</PresentationFormat>
  <Paragraphs>138</Paragraphs>
  <Slides>18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Andes Bold</vt:lpstr>
      <vt:lpstr>Arial</vt:lpstr>
      <vt:lpstr>Calibri</vt:lpstr>
      <vt:lpstr>Century Gothic</vt:lpstr>
      <vt:lpstr>Wingdings 3</vt:lpstr>
      <vt:lpstr>Wisp</vt:lpstr>
      <vt:lpstr>Knowledge and Learning at the GEF  and the  GEF Partnership</vt:lpstr>
      <vt:lpstr>What is Knowledge?</vt:lpstr>
      <vt:lpstr>What is KM?</vt:lpstr>
      <vt:lpstr>Why KM?</vt:lpstr>
      <vt:lpstr>Knowledge FLOWS</vt:lpstr>
      <vt:lpstr>GEF Partnership</vt:lpstr>
      <vt:lpstr>Challenges</vt:lpstr>
      <vt:lpstr>Objectives</vt:lpstr>
      <vt:lpstr>Enhancing GEF Data</vt:lpstr>
      <vt:lpstr>Improve Data Uptake</vt:lpstr>
      <vt:lpstr>KALEO – “Ask an Expert”</vt:lpstr>
      <vt:lpstr>Mapping “Spatial Agent”</vt:lpstr>
      <vt:lpstr>Spatial Agent</vt:lpstr>
      <vt:lpstr>Actions &amp; Opportunities</vt:lpstr>
      <vt:lpstr>Knowledge Products</vt:lpstr>
      <vt:lpstr>Ultimate Product:  Learn Apply Scale</vt:lpstr>
      <vt:lpstr>Knowledge and Learning Questions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RTS</dc:creator>
  <cp:lastModifiedBy>Nicolas Alejandro Marquez Pizzanelli</cp:lastModifiedBy>
  <cp:revision>61</cp:revision>
  <dcterms:created xsi:type="dcterms:W3CDTF">2015-11-11T12:13:14Z</dcterms:created>
  <dcterms:modified xsi:type="dcterms:W3CDTF">2016-03-21T16:54:20Z</dcterms:modified>
</cp:coreProperties>
</file>