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3"/>
  </p:notesMasterIdLst>
  <p:sldIdLst>
    <p:sldId id="256" r:id="rId2"/>
    <p:sldId id="257" r:id="rId3"/>
    <p:sldId id="258" r:id="rId4"/>
    <p:sldId id="259" r:id="rId5"/>
    <p:sldId id="266" r:id="rId6"/>
    <p:sldId id="260" r:id="rId7"/>
    <p:sldId id="261" r:id="rId8"/>
    <p:sldId id="262" r:id="rId9"/>
    <p:sldId id="263" r:id="rId10"/>
    <p:sldId id="265" r:id="rId11"/>
    <p:sldId id="267" r:id="rId12"/>
    <p:sldId id="268" r:id="rId13"/>
    <p:sldId id="269" r:id="rId14"/>
    <p:sldId id="270" r:id="rId15"/>
    <p:sldId id="271" r:id="rId16"/>
    <p:sldId id="272" r:id="rId17"/>
    <p:sldId id="273" r:id="rId18"/>
    <p:sldId id="275" r:id="rId19"/>
    <p:sldId id="276" r:id="rId20"/>
    <p:sldId id="277" r:id="rId21"/>
    <p:sldId id="278" r:id="rId22"/>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cwellington" initials="c" lastIdx="1"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3188" autoAdjust="0"/>
  </p:normalViewPr>
  <p:slideViewPr>
    <p:cSldViewPr>
      <p:cViewPr>
        <p:scale>
          <a:sx n="70" d="100"/>
          <a:sy n="70" d="100"/>
        </p:scale>
        <p:origin x="-1344" y="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6BAD9ABF-6F3F-49E4-BACE-AC1A7EEEC726}" type="datetimeFigureOut">
              <a:rPr lang="en-US" smtClean="0"/>
              <a:pPr/>
              <a:t>8/2/12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CFEE7B6-0582-4FE7-AF02-4F65EBB94D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In 1994, the GEF Instrument sets up STAP.</a:t>
            </a:r>
            <a:r>
              <a:rPr lang="en-US" baseline="0" dirty="0" smtClean="0"/>
              <a:t> </a:t>
            </a:r>
          </a:p>
          <a:p>
            <a:pPr>
              <a:spcBef>
                <a:spcPct val="0"/>
              </a:spcBef>
            </a:pPr>
            <a:endParaRPr lang="en-US" baseline="0" dirty="0" smtClean="0"/>
          </a:p>
          <a:p>
            <a:pPr>
              <a:spcBef>
                <a:spcPct val="0"/>
              </a:spcBef>
            </a:pPr>
            <a:r>
              <a:rPr lang="en-US" dirty="0" smtClean="0"/>
              <a:t>UNEP was chosen to host STAP because it is the U.N.</a:t>
            </a:r>
            <a:r>
              <a:rPr lang="en-US" baseline="0" dirty="0" smtClean="0"/>
              <a:t> body responsible for</a:t>
            </a:r>
            <a:r>
              <a:rPr lang="en-US" dirty="0" smtClean="0"/>
              <a:t> global environmental science/and global scientific assessments. </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a:defRPr/>
            </a:pPr>
            <a:r>
              <a:rPr lang="en-US" dirty="0" smtClean="0"/>
              <a:t>Incremental reasoning defines the role for the GEF in the context of the expected</a:t>
            </a:r>
          </a:p>
          <a:p>
            <a:pPr defTabSz="933237">
              <a:defRPr/>
            </a:pPr>
            <a:r>
              <a:rPr lang="en-US" dirty="0" smtClean="0"/>
              <a:t>agreed global environmental benefits from a proposed project. It is based on an assessment</a:t>
            </a:r>
          </a:p>
          <a:p>
            <a:pPr defTabSz="933237">
              <a:defRPr/>
            </a:pPr>
            <a:r>
              <a:rPr lang="en-US" dirty="0" smtClean="0"/>
              <a:t>of the value added by involving the GEF.</a:t>
            </a:r>
          </a:p>
          <a:p>
            <a:pPr defTabSz="933237">
              <a:defRPr/>
            </a:pPr>
            <a:endParaRPr lang="en-US" dirty="0" smtClean="0"/>
          </a:p>
          <a:p>
            <a:pPr defTabSz="933237">
              <a:defRPr/>
            </a:pPr>
            <a:endParaRPr lang="en-US" dirty="0" smtClean="0"/>
          </a:p>
          <a:p>
            <a:pPr defTabSz="933237">
              <a:defRPr/>
            </a:pPr>
            <a:r>
              <a:rPr lang="en-US" dirty="0" smtClean="0"/>
              <a:t>For</a:t>
            </a:r>
            <a:r>
              <a:rPr lang="en-US" baseline="0" dirty="0" smtClean="0"/>
              <a:t> incremental activities, STAP may look for…</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a:defRPr/>
            </a:pPr>
            <a:r>
              <a:rPr lang="en-US" baseline="0" dirty="0" smtClean="0"/>
              <a:t>Scientific innovation …. </a:t>
            </a:r>
            <a:r>
              <a:rPr lang="en-US" b="1" baseline="0" dirty="0" smtClean="0"/>
              <a:t>Linked closely with</a:t>
            </a:r>
            <a:r>
              <a:rPr lang="en-US" baseline="0" dirty="0" smtClean="0"/>
              <a:t> knowledge generation to improve the effectiveness and quality of the development and implementation of </a:t>
            </a:r>
            <a:r>
              <a:rPr lang="en-US" baseline="0" dirty="0" err="1" smtClean="0"/>
              <a:t>gef</a:t>
            </a:r>
            <a:r>
              <a:rPr lang="en-US" baseline="0" dirty="0" smtClean="0"/>
              <a:t> projects and programs. </a:t>
            </a:r>
            <a:endParaRPr lang="en-US" dirty="0" smtClean="0"/>
          </a:p>
          <a:p>
            <a:endParaRPr lang="en-US" dirty="0" smtClean="0"/>
          </a:p>
          <a:p>
            <a:r>
              <a:rPr lang="en-US" dirty="0" smtClean="0"/>
              <a:t>The Mexico project cited is particularly innovative</a:t>
            </a:r>
            <a:r>
              <a:rPr lang="en-US" baseline="0" dirty="0" smtClean="0"/>
              <a:t> as it seeks to blend a number of national and international data sets (biodiversity, climate, GIS) to guide future policy decisions in Mexico in modifying </a:t>
            </a:r>
            <a:r>
              <a:rPr lang="en-US" baseline="0" dirty="0" err="1" smtClean="0"/>
              <a:t>terresterial</a:t>
            </a:r>
            <a:r>
              <a:rPr lang="en-US" baseline="0" dirty="0" smtClean="0"/>
              <a:t> PA boundaries in the face of climate change.</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Socioeconomic</a:t>
            </a:r>
            <a:r>
              <a:rPr lang="en-US" baseline="0" dirty="0" smtClean="0"/>
              <a:t> benefits – go further than stating assumptions such as NTFPs will improve livelihoods (increase income of land users); thereby, their capacity will be strengthened to generate global environmental benefits.</a:t>
            </a:r>
          </a:p>
          <a:p>
            <a:pPr>
              <a:buFontTx/>
              <a:buChar char="-"/>
            </a:pPr>
            <a:endParaRPr lang="en-US" baseline="0" dirty="0" smtClean="0"/>
          </a:p>
          <a:p>
            <a:pPr>
              <a:buFontTx/>
              <a:buChar char="-"/>
            </a:pPr>
            <a:r>
              <a:rPr lang="en-US" baseline="0" dirty="0" smtClean="0"/>
              <a:t> gender – e.g. does proposal identify how gender differentiation will be handled during the project development? (hiring gender specialist; imbedding agency gender policy; </a:t>
            </a:r>
            <a:r>
              <a:rPr lang="en-US" b="1" baseline="0" dirty="0" smtClean="0"/>
              <a:t>add some of the above text in final version!!!</a:t>
            </a:r>
            <a:endParaRPr lang="en-US" b="1" dirty="0" smtClean="0"/>
          </a:p>
          <a:p>
            <a:endParaRPr lang="en-US" dirty="0" smtClean="0"/>
          </a:p>
          <a:p>
            <a:r>
              <a:rPr lang="en-US" dirty="0" smtClean="0"/>
              <a:t>(It is worth acknowledging that we do these analyses without the benefit of an economist</a:t>
            </a:r>
            <a:r>
              <a:rPr lang="en-US" baseline="0" dirty="0" smtClean="0"/>
              <a:t> or gender expert on STAP)</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-internal</a:t>
            </a:r>
            <a:r>
              <a:rPr lang="en-US" baseline="0" dirty="0" smtClean="0"/>
              <a:t> – associated with project design</a:t>
            </a:r>
          </a:p>
          <a:p>
            <a:r>
              <a:rPr lang="en-US" baseline="0" dirty="0" smtClean="0"/>
              <a:t>-external – unforeseen armed conflicts</a:t>
            </a:r>
          </a:p>
          <a:p>
            <a:endParaRPr lang="en-US" baseline="0" dirty="0" smtClean="0"/>
          </a:p>
          <a:p>
            <a:r>
              <a:rPr lang="en-US" dirty="0" smtClean="0"/>
              <a:t>Are the risks specifically for occurrences outside the control of the project – or are they unacceptable because of inadequacies in project design or resource mobilization</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aseline="0" dirty="0" smtClean="0"/>
              <a:t>STAP, therefore, provides strategic and independent advice on projects, programs, and policies. It is administered by UNEP...”</a:t>
            </a:r>
          </a:p>
          <a:p>
            <a:pPr>
              <a:spcBef>
                <a:spcPct val="0"/>
              </a:spcBef>
            </a:pPr>
            <a:endParaRPr lang="en-US" baseline="0" dirty="0" smtClean="0"/>
          </a:p>
          <a:p>
            <a:pPr>
              <a:spcBef>
                <a:spcPct val="0"/>
              </a:spcBef>
            </a:pPr>
            <a:r>
              <a:rPr lang="en-US" baseline="0" dirty="0" smtClean="0"/>
              <a:t>Photo credit - Blue </a:t>
            </a:r>
            <a:r>
              <a:rPr lang="en-US" baseline="0" dirty="0" err="1" smtClean="0"/>
              <a:t>Linckia</a:t>
            </a:r>
            <a:r>
              <a:rPr lang="en-US" baseline="0" dirty="0" smtClean="0"/>
              <a:t> Starfish Ribbon Reefs, Great Barrier Reef - Richard Ling</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fontAlgn="base">
              <a:spcBef>
                <a:spcPct val="0"/>
              </a:spcBef>
              <a:spcAft>
                <a:spcPct val="0"/>
              </a:spcAft>
              <a:defRPr/>
            </a:pPr>
            <a:r>
              <a:rPr lang="en-US" dirty="0" smtClean="0">
                <a:effectLst>
                  <a:outerShdw blurRad="38100" dist="38100" dir="2700000" algn="tl">
                    <a:srgbClr val="C0C0C0"/>
                  </a:outerShdw>
                </a:effectLst>
                <a:latin typeface="Verdana" pitchFamily="34" charset="0"/>
              </a:rPr>
              <a:t>Present composition – July 2010 to June 2012 </a:t>
            </a:r>
          </a:p>
          <a:p>
            <a:pPr>
              <a:spcBef>
                <a:spcPct val="0"/>
              </a:spcBef>
            </a:pPr>
            <a:endParaRPr lang="en-US" dirty="0" smtClean="0"/>
          </a:p>
          <a:p>
            <a:pPr>
              <a:spcBef>
                <a:spcPct val="0"/>
              </a:spcBef>
            </a:pPr>
            <a:r>
              <a:rPr lang="en-US" dirty="0" smtClean="0"/>
              <a:t>STAP is composed by six members with specific expertise in each of the focal areas of the GEF – biodiversity, climate</a:t>
            </a:r>
          </a:p>
          <a:p>
            <a:pPr>
              <a:spcBef>
                <a:spcPct val="0"/>
              </a:spcBef>
            </a:pPr>
            <a:r>
              <a:rPr lang="en-US" dirty="0" smtClean="0"/>
              <a:t>change, international waters, land degradation, and persistent organic pollutants - including sound chemicals management. Two STAP members stepped down recently in December 2011 – Meryl Williams (IW) and Ravi </a:t>
            </a:r>
            <a:r>
              <a:rPr lang="en-US" dirty="0" err="1" smtClean="0"/>
              <a:t>Ravindranath</a:t>
            </a:r>
            <a:r>
              <a:rPr lang="en-US" dirty="0" smtClean="0"/>
              <a:t> (CC). The STAP Search Committee (composed of UNEP, UNDP, the WB, and the GEF) are in the process of recruiting new IW, CC STAP members, as well as an advisor on LD. The Committee will then forward its recommendations to the Executive Director of UNEP – who appoints the STAP members. </a:t>
            </a:r>
          </a:p>
          <a:p>
            <a:pPr>
              <a:spcBef>
                <a:spcPct val="0"/>
              </a:spcBef>
            </a:pPr>
            <a:endParaRPr lang="en-US" dirty="0" smtClean="0"/>
          </a:p>
          <a:p>
            <a:pPr>
              <a:spcBef>
                <a:spcPct val="0"/>
              </a:spcBef>
            </a:pPr>
            <a:r>
              <a:rPr lang="en-US" dirty="0" smtClean="0"/>
              <a:t>(One thing I always emphasize in these types of presentations is that Panel members are “part timers” and can only devote a small portion of their time to the work of the GEF).</a:t>
            </a:r>
          </a:p>
          <a:p>
            <a:pPr>
              <a:spcBef>
                <a:spcPct val="0"/>
              </a:spcBef>
            </a:pPr>
            <a:endParaRPr lang="en-US" dirty="0" smtClean="0"/>
          </a:p>
          <a:p>
            <a:pPr>
              <a:spcBef>
                <a:spcPct val="0"/>
              </a:spcBef>
            </a:pPr>
            <a:r>
              <a:rPr lang="en-US" dirty="0" smtClean="0"/>
              <a:t>At its last meeting in November 2011, the Council also approved adding a climate change adaptation expert to STAP. The process is underway to recruit a STAP member for adaptation.</a:t>
            </a:r>
          </a:p>
          <a:p>
            <a:pPr>
              <a:spcBef>
                <a:spcPct val="0"/>
              </a:spcBef>
            </a:pP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20000"/>
              </a:spcBef>
              <a:buClr>
                <a:schemeClr val="tx1"/>
              </a:buClr>
              <a:buSzPct val="75000"/>
              <a:buFont typeface="Wingdings" pitchFamily="2" charset="2"/>
              <a:buNone/>
            </a:pPr>
            <a:endParaRPr lang="en-US" dirty="0" smtClean="0"/>
          </a:p>
          <a:p>
            <a:pPr>
              <a:spcBef>
                <a:spcPct val="20000"/>
              </a:spcBef>
              <a:buClr>
                <a:schemeClr val="tx1"/>
              </a:buClr>
              <a:buSzPct val="75000"/>
              <a:buFont typeface="Wingdings" pitchFamily="2" charset="2"/>
              <a:buNone/>
            </a:pPr>
            <a:r>
              <a:rPr lang="en-US" dirty="0" smtClean="0"/>
              <a:t>STAP advises and reports to the GEF Council and works in partnership with the GEF Agencies and the GEF Secretariat. </a:t>
            </a:r>
          </a:p>
          <a:p>
            <a:pPr>
              <a:spcBef>
                <a:spcPct val="20000"/>
              </a:spcBef>
              <a:buClr>
                <a:schemeClr val="tx1"/>
              </a:buClr>
              <a:buSzPct val="75000"/>
              <a:buFont typeface="Wingdings" pitchFamily="2" charset="2"/>
              <a:buNone/>
            </a:pPr>
            <a:r>
              <a:rPr lang="en-US" dirty="0" smtClean="0"/>
              <a:t>STAP and the GEF evaluation office</a:t>
            </a:r>
            <a:r>
              <a:rPr lang="en-US" baseline="0" dirty="0" smtClean="0"/>
              <a:t> also </a:t>
            </a:r>
            <a:r>
              <a:rPr lang="en-US" dirty="0" smtClean="0"/>
              <a:t>work together on evaluations with scientific components</a:t>
            </a:r>
            <a:r>
              <a:rPr lang="en-US" baseline="0" dirty="0" smtClean="0"/>
              <a:t> </a:t>
            </a:r>
            <a:r>
              <a:rPr lang="en-US" dirty="0" smtClean="0"/>
              <a:t>(Examples – GEF evaluation of the international waters focal area, and the evaluation of the GEF strategic priority  for adaptation). </a:t>
            </a:r>
          </a:p>
          <a:p>
            <a:pPr>
              <a:spcBef>
                <a:spcPct val="0"/>
              </a:spcBef>
            </a:pPr>
            <a:endParaRPr lang="en-US" dirty="0" smtClean="0"/>
          </a:p>
          <a:p>
            <a:pPr>
              <a:spcBef>
                <a:spcPct val="0"/>
              </a:spcBef>
            </a:pPr>
            <a:r>
              <a:rPr lang="en-US" dirty="0" smtClean="0"/>
              <a:t>Wherever</a:t>
            </a:r>
            <a:r>
              <a:rPr lang="en-US" baseline="0" dirty="0" smtClean="0"/>
              <a:t> possible, STAP also seeks to work closely with the scientific bodies of the Conventions.</a:t>
            </a:r>
          </a:p>
          <a:p>
            <a:pPr>
              <a:spcBef>
                <a:spcPct val="0"/>
              </a:spcBef>
            </a:pPr>
            <a:endParaRPr lang="en-US"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0179F2-AE49-424C-A5B7-E97D2536B362}"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may wish to note that typically once a recommendation if given, it is up to the relevant technical staff in GEF Secretariat to ensure that STAP’s advice has been taken into consideration in final project design. Exceptionally, STAP’s advice can be sought out in assisting in project design or in project implementation – however STAP’s resources are limited).</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example of what STAP looks for in the project objective is…is the objective clear and consistent with the problem statement.</a:t>
            </a:r>
          </a:p>
          <a:p>
            <a:endParaRPr lang="en-US" dirty="0" smtClean="0"/>
          </a:p>
          <a:p>
            <a:r>
              <a:rPr lang="en-US" dirty="0" smtClean="0"/>
              <a:t>2. Activities</a:t>
            </a:r>
            <a:r>
              <a:rPr lang="en-US" baseline="0" dirty="0" smtClean="0"/>
              <a:t> and components support the project objective, and reflect key objectives in the GEF focal area strategies.</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example of what STAP looks for…is the sum of the outputs</a:t>
            </a:r>
            <a:r>
              <a:rPr lang="en-US" baseline="0" dirty="0" smtClean="0"/>
              <a:t> likely to contribute to the outcomes?</a:t>
            </a:r>
          </a:p>
          <a:p>
            <a:endParaRPr lang="en-US" dirty="0" smtClean="0"/>
          </a:p>
          <a:p>
            <a:r>
              <a:rPr lang="en-US" dirty="0" smtClean="0"/>
              <a:t>-Products</a:t>
            </a:r>
            <a:r>
              <a:rPr lang="en-US" baseline="0" dirty="0" smtClean="0"/>
              <a:t> and services resulting from an intervention…</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“OPERATIONAL GUIDELINES FOR THE APPLICATION OF THE</a:t>
            </a:r>
          </a:p>
          <a:p>
            <a:r>
              <a:rPr lang="en-US" dirty="0" smtClean="0"/>
              <a:t>INCREMENTAL COST PRINCIPLE” </a:t>
            </a:r>
          </a:p>
          <a:p>
            <a:endParaRPr lang="en-US" dirty="0" smtClean="0"/>
          </a:p>
          <a:p>
            <a:r>
              <a:rPr lang="en-US" dirty="0" smtClean="0"/>
              <a:t>Guidance at PIF stage: Overview of environmental</a:t>
            </a:r>
          </a:p>
          <a:p>
            <a:r>
              <a:rPr lang="en-US" dirty="0" smtClean="0"/>
              <a:t>problems and ongoing programs,</a:t>
            </a:r>
          </a:p>
          <a:p>
            <a:r>
              <a:rPr lang="en-US" dirty="0" smtClean="0"/>
              <a:t>policies, and political commitments.</a:t>
            </a:r>
          </a:p>
          <a:p>
            <a:r>
              <a:rPr lang="en-US" dirty="0" smtClean="0"/>
              <a:t>What would happen without the GEF…</a:t>
            </a:r>
          </a:p>
          <a:p>
            <a:endParaRPr lang="en-US" dirty="0" smtClean="0"/>
          </a:p>
          <a:p>
            <a:r>
              <a:rPr lang="en-US" b="1" dirty="0" smtClean="0"/>
              <a:t>Definition: The “business-as-usual” describes the situation or context relevant to the proposed</a:t>
            </a:r>
          </a:p>
          <a:p>
            <a:r>
              <a:rPr lang="en-US" b="1" dirty="0" smtClean="0"/>
              <a:t>project intervention in a country or proposed project site as it would expectedly unfold</a:t>
            </a:r>
          </a:p>
          <a:p>
            <a:r>
              <a:rPr lang="en-US" b="1" dirty="0" smtClean="0"/>
              <a:t>without the GEF support. It provides an assessment of ongoing and planned activities in the</a:t>
            </a:r>
          </a:p>
          <a:p>
            <a:r>
              <a:rPr lang="en-US" dirty="0" smtClean="0"/>
              <a:t>absence of the GEF and the expected/projected loss of GEBs if left unattended.</a:t>
            </a:r>
          </a:p>
          <a:p>
            <a:endParaRPr lang="en-US" dirty="0" smtClean="0"/>
          </a:p>
          <a:p>
            <a:r>
              <a:rPr lang="en-US" dirty="0" smtClean="0"/>
              <a:t>At CEO endorsement - The results framework should present appropriate baseline data for the proposed</a:t>
            </a:r>
          </a:p>
          <a:p>
            <a:r>
              <a:rPr lang="en-US" dirty="0" smtClean="0"/>
              <a:t>indicators. According to the </a:t>
            </a:r>
            <a:r>
              <a:rPr lang="en-US" i="1" dirty="0" smtClean="0"/>
              <a:t>GEF M&amp;E Policy, this data should be collected during the</a:t>
            </a:r>
          </a:p>
          <a:p>
            <a:r>
              <a:rPr lang="en-US" dirty="0" smtClean="0"/>
              <a:t>preparation period of the project, and presented at the time of CEO endorsement. If major</a:t>
            </a:r>
          </a:p>
          <a:p>
            <a:r>
              <a:rPr lang="en-US" dirty="0" smtClean="0"/>
              <a:t>baseline indicators cannot be identified, the </a:t>
            </a:r>
            <a:r>
              <a:rPr lang="en-US" i="1" dirty="0" smtClean="0"/>
              <a:t>GEF M&amp;E Policy allows the project to submit a plan</a:t>
            </a:r>
          </a:p>
          <a:p>
            <a:r>
              <a:rPr lang="en-US" dirty="0" smtClean="0"/>
              <a:t>for collecting this information within one year of implementation.. ALSO TRACKING TOOLS SHOULD BE COMPLETED.</a:t>
            </a:r>
          </a:p>
          <a:p>
            <a:endParaRPr lang="en-US" dirty="0" smtClean="0"/>
          </a:p>
          <a:p>
            <a:r>
              <a:rPr lang="en-US" dirty="0" smtClean="0"/>
              <a:t>(Be sure to make the distinction between</a:t>
            </a:r>
            <a:r>
              <a:rPr lang="en-US" baseline="0" dirty="0" smtClean="0"/>
              <a:t> our perspective on baselines and the GEF Secretariat’s perspective).</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STAP also encourage</a:t>
            </a:r>
            <a:r>
              <a:rPr lang="en-US" baseline="0" dirty="0" smtClean="0"/>
              <a:t>s quantitative baselines where possible…</a:t>
            </a:r>
            <a:endParaRPr lang="en-US" dirty="0" smtClean="0"/>
          </a:p>
          <a:p>
            <a:endParaRPr lang="en-US" dirty="0" smtClean="0"/>
          </a:p>
          <a:p>
            <a:r>
              <a:rPr lang="en-US" dirty="0" smtClean="0"/>
              <a:t>Notes</a:t>
            </a:r>
            <a:r>
              <a:rPr lang="en-US" baseline="0" dirty="0" smtClean="0"/>
              <a:t> on chemicals and baselines from C – </a:t>
            </a:r>
          </a:p>
          <a:p>
            <a:endParaRPr lang="en-US" baseline="0" dirty="0" smtClean="0"/>
          </a:p>
          <a:p>
            <a:r>
              <a:rPr lang="en-US" dirty="0" smtClean="0"/>
              <a:t>The project will likely include some inventory exercise ahead of the disposal/destruction activity, so the PIF baseline data is inferred on the quantities of chemicals imported by a particular sector across a given time period. So the baseline won’t be as rigorous as a Climate Mitigation baseline might be,  and the chemicals may not have leaked as yet, however, some form of inferred baseline does help you assess if the size and scope of the project is sufficient to make meaningful intervention. How about saying “STAP believes that quantitative data should be included in PIFs to the fullest extent possible for a particular Focal Area or scenario; thereby supporting efforts to complete…</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3463E0-5410-4365-96E2-9972518E9878}" type="datetimeFigureOut">
              <a:rPr lang="en-US" smtClean="0"/>
              <a:pPr/>
              <a:t>8/2/12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3463E0-5410-4365-96E2-9972518E9878}" type="datetimeFigureOut">
              <a:rPr lang="en-US" smtClean="0"/>
              <a:pPr/>
              <a:t>8/2/12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3463E0-5410-4365-96E2-9972518E9878}" type="datetimeFigureOut">
              <a:rPr lang="en-US" smtClean="0"/>
              <a:pPr/>
              <a:t>8/2/12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3463E0-5410-4365-96E2-9972518E9878}" type="datetimeFigureOut">
              <a:rPr lang="en-US" smtClean="0"/>
              <a:pPr/>
              <a:t>8/2/12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463E0-5410-4365-96E2-9972518E9878}" type="datetimeFigureOut">
              <a:rPr lang="en-US" smtClean="0"/>
              <a:pPr/>
              <a:t>8/2/12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3463E0-5410-4365-96E2-9972518E9878}" type="datetimeFigureOut">
              <a:rPr lang="en-US" smtClean="0"/>
              <a:pPr/>
              <a:t>8/2/12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EEE97A-8F7B-4629-B6FD-B6D54435614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3463E0-5410-4365-96E2-9972518E9878}" type="datetimeFigureOut">
              <a:rPr lang="en-US" smtClean="0"/>
              <a:pPr/>
              <a:t>8/2/12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EEE97A-8F7B-4629-B6FD-B6D54435614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ep.org/stap"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jpeg"/><Relationship Id="rId8"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19200"/>
            <a:ext cx="8686800" cy="2667000"/>
          </a:xfrm>
        </p:spPr>
        <p:txBody>
          <a:bodyPr>
            <a:normAutofit fontScale="90000"/>
          </a:bodyPr>
          <a:lstStyle/>
          <a:p>
            <a:r>
              <a:rPr lang="en-US" dirty="0" smtClean="0"/>
              <a:t>GEF Expanded </a:t>
            </a:r>
            <a:br>
              <a:rPr lang="en-US" dirty="0" smtClean="0"/>
            </a:br>
            <a:r>
              <a:rPr lang="en-US" dirty="0" smtClean="0"/>
              <a:t>Constituency Workshop</a:t>
            </a:r>
            <a:br>
              <a:rPr lang="en-US" dirty="0" smtClean="0"/>
            </a:br>
            <a:r>
              <a:rPr lang="en-US" dirty="0" smtClean="0"/>
              <a:t>STAP/GEF</a:t>
            </a:r>
            <a:br>
              <a:rPr lang="en-US" dirty="0" smtClean="0"/>
            </a:br>
            <a:endParaRPr lang="en-US" dirty="0"/>
          </a:p>
        </p:txBody>
      </p:sp>
      <p:sp>
        <p:nvSpPr>
          <p:cNvPr id="3" name="Subtitle 2"/>
          <p:cNvSpPr>
            <a:spLocks noGrp="1"/>
          </p:cNvSpPr>
          <p:nvPr>
            <p:ph type="subTitle" idx="1"/>
          </p:nvPr>
        </p:nvSpPr>
        <p:spPr/>
        <p:txBody>
          <a:bodyPr/>
          <a:lstStyle/>
          <a:p>
            <a:endParaRPr lang="en-US" dirty="0" smtClean="0"/>
          </a:p>
          <a:p>
            <a:r>
              <a:rPr lang="en-US" dirty="0" smtClean="0"/>
              <a:t>MAPUTO, MOZAMBIQUE</a:t>
            </a:r>
          </a:p>
          <a:p>
            <a:r>
              <a:rPr lang="en-US" dirty="0" smtClean="0"/>
              <a:t>August 2, </a:t>
            </a:r>
            <a:r>
              <a:rPr lang="en-US" dirty="0" smtClean="0"/>
              <a:t>2012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001000" cy="896112"/>
          </a:xfrm>
        </p:spPr>
        <p:txBody>
          <a:bodyPr>
            <a:normAutofit fontScale="90000"/>
          </a:bodyPr>
          <a:lstStyle/>
          <a:p>
            <a:r>
              <a:rPr lang="en-US" b="1" dirty="0" smtClean="0">
                <a:latin typeface="Constantia" pitchFamily="18" charset="0"/>
              </a:rPr>
              <a:t>Project baseline:</a:t>
            </a:r>
            <a:r>
              <a:rPr lang="en-US" sz="3600" dirty="0" smtClean="0">
                <a:latin typeface="Constantia" pitchFamily="18" charset="0"/>
              </a:rPr>
              <a:t> STAP’s perspective </a:t>
            </a:r>
            <a:endParaRPr lang="en-US" sz="3600" b="1" dirty="0"/>
          </a:p>
        </p:txBody>
      </p:sp>
      <p:sp>
        <p:nvSpPr>
          <p:cNvPr id="3" name="Content Placeholder 2"/>
          <p:cNvSpPr>
            <a:spLocks noGrp="1"/>
          </p:cNvSpPr>
          <p:nvPr>
            <p:ph idx="1"/>
          </p:nvPr>
        </p:nvSpPr>
        <p:spPr>
          <a:xfrm>
            <a:off x="533400" y="990600"/>
            <a:ext cx="8229600" cy="5562600"/>
          </a:xfrm>
        </p:spPr>
        <p:txBody>
          <a:bodyPr>
            <a:normAutofit/>
          </a:bodyPr>
          <a:lstStyle/>
          <a:p>
            <a:pPr marL="514350" indent="-514350">
              <a:buNone/>
            </a:pPr>
            <a:endParaRPr lang="en-US" dirty="0" smtClean="0"/>
          </a:p>
          <a:p>
            <a:pPr marL="514350" indent="-514350">
              <a:buNone/>
            </a:pPr>
            <a:r>
              <a:rPr lang="en-US" b="1" i="1" dirty="0" smtClean="0"/>
              <a:t>STAP</a:t>
            </a:r>
            <a:r>
              <a:rPr lang="en-US" i="1" dirty="0" smtClean="0"/>
              <a:t>: Is the </a:t>
            </a:r>
            <a:r>
              <a:rPr lang="en-US" b="1" i="1" dirty="0" smtClean="0">
                <a:solidFill>
                  <a:schemeClr val="accent4">
                    <a:lumMod val="75000"/>
                  </a:schemeClr>
                </a:solidFill>
              </a:rPr>
              <a:t>baseline</a:t>
            </a:r>
            <a:r>
              <a:rPr lang="en-US" i="1" dirty="0" smtClean="0"/>
              <a:t> identified clearly? Does it present a </a:t>
            </a:r>
            <a:r>
              <a:rPr lang="en-US" b="1" i="1" dirty="0" smtClean="0">
                <a:solidFill>
                  <a:schemeClr val="accent4">
                    <a:lumMod val="75000"/>
                  </a:schemeClr>
                </a:solidFill>
              </a:rPr>
              <a:t>feasible</a:t>
            </a:r>
            <a:r>
              <a:rPr lang="en-US" i="1" dirty="0" smtClean="0"/>
              <a:t> basis from which to </a:t>
            </a:r>
            <a:r>
              <a:rPr lang="en-US" b="1" i="1" dirty="0" smtClean="0">
                <a:solidFill>
                  <a:schemeClr val="accent4">
                    <a:lumMod val="75000"/>
                  </a:schemeClr>
                </a:solidFill>
              </a:rPr>
              <a:t>measure</a:t>
            </a:r>
            <a:r>
              <a:rPr lang="en-US" i="1" dirty="0" smtClean="0"/>
              <a:t> and </a:t>
            </a:r>
            <a:r>
              <a:rPr lang="en-US" b="1" i="1" dirty="0" smtClean="0">
                <a:solidFill>
                  <a:schemeClr val="accent4">
                    <a:lumMod val="75000"/>
                  </a:schemeClr>
                </a:solidFill>
              </a:rPr>
              <a:t>monitor</a:t>
            </a:r>
            <a:r>
              <a:rPr lang="en-US" i="1" dirty="0" smtClean="0"/>
              <a:t> </a:t>
            </a:r>
            <a:r>
              <a:rPr lang="en-US" b="1" i="1" dirty="0" smtClean="0">
                <a:solidFill>
                  <a:schemeClr val="accent4">
                    <a:lumMod val="75000"/>
                  </a:schemeClr>
                </a:solidFill>
              </a:rPr>
              <a:t>global environmental change</a:t>
            </a:r>
            <a:r>
              <a:rPr lang="en-US" i="1" dirty="0" smtClean="0"/>
              <a:t>, including development outcomes?</a:t>
            </a:r>
            <a:r>
              <a:rPr lang="en-US" dirty="0" smtClean="0"/>
              <a:t> …Has a focus on </a:t>
            </a:r>
            <a:r>
              <a:rPr lang="en-US" b="1" dirty="0" smtClean="0"/>
              <a:t>scientific</a:t>
            </a:r>
            <a:r>
              <a:rPr lang="en-US" dirty="0" smtClean="0"/>
              <a:t> baselines. </a:t>
            </a:r>
            <a:endParaRPr lang="en-US" i="1" dirty="0" smtClean="0"/>
          </a:p>
          <a:p>
            <a:pPr marL="514350" indent="-514350">
              <a:buNone/>
            </a:pPr>
            <a:endParaRPr lang="en-US" dirty="0" smtClean="0"/>
          </a:p>
          <a:p>
            <a:pPr>
              <a:buNone/>
            </a:pPr>
            <a:r>
              <a:rPr lang="en-US" sz="2000" dirty="0" smtClean="0">
                <a:solidFill>
                  <a:srgbClr val="0070C0"/>
                </a:solidFill>
              </a:rPr>
              <a:t>*</a:t>
            </a:r>
            <a:r>
              <a:rPr lang="en-US" sz="2000" dirty="0" smtClean="0">
                <a:solidFill>
                  <a:schemeClr val="tx1">
                    <a:lumMod val="95000"/>
                    <a:lumOff val="5000"/>
                  </a:schemeClr>
                </a:solidFill>
              </a:rPr>
              <a:t>*</a:t>
            </a:r>
            <a:r>
              <a:rPr lang="en-US" sz="2000" b="1" dirty="0" smtClean="0">
                <a:solidFill>
                  <a:schemeClr val="tx1">
                    <a:lumMod val="95000"/>
                    <a:lumOff val="5000"/>
                  </a:schemeClr>
                </a:solidFill>
              </a:rPr>
              <a:t>GEF Secretariat:  What would happen without the GEF?</a:t>
            </a:r>
            <a:r>
              <a:rPr lang="en-US" sz="2000" b="1" dirty="0" smtClean="0">
                <a:solidFill>
                  <a:schemeClr val="tx1">
                    <a:lumMod val="95000"/>
                    <a:lumOff val="5000"/>
                  </a:schemeClr>
                </a:solidFill>
              </a:rPr>
              <a:t> </a:t>
            </a:r>
            <a:endParaRPr lang="en-US" sz="2000" b="1" dirty="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143000"/>
          </a:xfrm>
        </p:spPr>
        <p:txBody>
          <a:bodyPr>
            <a:noAutofit/>
          </a:bodyPr>
          <a:lstStyle/>
          <a:p>
            <a:r>
              <a:rPr lang="en-US" sz="4400" b="1" dirty="0" smtClean="0">
                <a:latin typeface="Constantia" pitchFamily="18" charset="0"/>
              </a:rPr>
              <a:t>Project baselines</a:t>
            </a:r>
            <a:r>
              <a:rPr lang="en-US" sz="3200" dirty="0" smtClean="0">
                <a:latin typeface="Constantia" pitchFamily="18" charset="0"/>
              </a:rPr>
              <a:t>: STAP’s perspective (cont’d)</a:t>
            </a:r>
            <a:endParaRPr lang="en-US" sz="3200" dirty="0"/>
          </a:p>
        </p:txBody>
      </p:sp>
      <p:sp>
        <p:nvSpPr>
          <p:cNvPr id="3" name="Content Placeholder 2"/>
          <p:cNvSpPr>
            <a:spLocks noGrp="1"/>
          </p:cNvSpPr>
          <p:nvPr>
            <p:ph idx="1"/>
          </p:nvPr>
        </p:nvSpPr>
        <p:spPr>
          <a:xfrm>
            <a:off x="381000" y="1295400"/>
            <a:ext cx="8229600" cy="5029200"/>
          </a:xfrm>
        </p:spPr>
        <p:txBody>
          <a:bodyPr/>
          <a:lstStyle/>
          <a:p>
            <a:pPr>
              <a:buFont typeface="Wingdings" pitchFamily="2" charset="2"/>
              <a:buChar char="v"/>
            </a:pPr>
            <a:endParaRPr lang="en-US" b="1" dirty="0" smtClean="0">
              <a:solidFill>
                <a:schemeClr val="accent4">
                  <a:lumMod val="75000"/>
                </a:schemeClr>
              </a:solidFill>
            </a:endParaRPr>
          </a:p>
          <a:p>
            <a:pPr>
              <a:buFont typeface="Wingdings" pitchFamily="2" charset="2"/>
              <a:buChar char="v"/>
            </a:pPr>
            <a:r>
              <a:rPr lang="en-US" b="1" dirty="0" smtClean="0">
                <a:solidFill>
                  <a:schemeClr val="accent4">
                    <a:lumMod val="75000"/>
                  </a:schemeClr>
                </a:solidFill>
              </a:rPr>
              <a:t>Quantitative</a:t>
            </a:r>
            <a:r>
              <a:rPr lang="en-US" dirty="0" smtClean="0"/>
              <a:t> baselines should be included to the fullest extent </a:t>
            </a:r>
            <a:r>
              <a:rPr lang="en-US" b="1" dirty="0" smtClean="0">
                <a:solidFill>
                  <a:schemeClr val="accent4">
                    <a:lumMod val="75000"/>
                  </a:schemeClr>
                </a:solidFill>
              </a:rPr>
              <a:t>possible</a:t>
            </a:r>
            <a:r>
              <a:rPr lang="en-US" dirty="0" smtClean="0"/>
              <a:t> (even if inferred)</a:t>
            </a:r>
          </a:p>
          <a:p>
            <a:pPr>
              <a:buNone/>
            </a:pPr>
            <a:endParaRPr lang="en-US" dirty="0" smtClean="0"/>
          </a:p>
          <a:p>
            <a:pPr>
              <a:buFont typeface="Wingdings" pitchFamily="2" charset="2"/>
              <a:buChar char="v"/>
            </a:pPr>
            <a:r>
              <a:rPr lang="en-US" dirty="0" smtClean="0"/>
              <a:t>  In the event of </a:t>
            </a:r>
            <a:r>
              <a:rPr lang="en-US" b="1" dirty="0" smtClean="0">
                <a:solidFill>
                  <a:schemeClr val="accent4">
                    <a:lumMod val="75000"/>
                  </a:schemeClr>
                </a:solidFill>
              </a:rPr>
              <a:t>no</a:t>
            </a:r>
            <a:r>
              <a:rPr lang="en-US" dirty="0" smtClean="0"/>
              <a:t> quantitative baseline at PIF– make reference to tracking tool, or specify a timeline to collect data</a:t>
            </a:r>
          </a:p>
          <a:p>
            <a:pPr>
              <a:buFont typeface="Wingdings" pitchFamily="2" charset="2"/>
              <a:buChar char="v"/>
            </a:pPr>
            <a:endParaRPr lang="en-US" dirty="0" smtClean="0"/>
          </a:p>
          <a:p>
            <a:pPr>
              <a:buFont typeface="Wingdings" pitchFamily="2" charset="2"/>
              <a:buChar char="v"/>
            </a:pPr>
            <a:r>
              <a:rPr lang="en-US" dirty="0" smtClean="0"/>
              <a:t> </a:t>
            </a:r>
            <a:r>
              <a:rPr lang="en-US" b="1" dirty="0" smtClean="0">
                <a:solidFill>
                  <a:schemeClr val="accent4">
                    <a:lumMod val="75000"/>
                  </a:schemeClr>
                </a:solidFill>
              </a:rPr>
              <a:t>Qualitative</a:t>
            </a:r>
            <a:r>
              <a:rPr lang="en-US" dirty="0" smtClean="0"/>
              <a:t> baselines can be supported by current and  accurate scientific references, and/or rigorous local unpublished evidence (‘grey literature’)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96112"/>
          </a:xfrm>
        </p:spPr>
        <p:txBody>
          <a:bodyPr/>
          <a:lstStyle/>
          <a:p>
            <a:r>
              <a:rPr lang="en-US" b="1" dirty="0" smtClean="0">
                <a:latin typeface="+mn-lt"/>
              </a:rPr>
              <a:t>Incremental activities</a:t>
            </a:r>
            <a:endParaRPr lang="en-US" b="1" dirty="0">
              <a:latin typeface="+mn-lt"/>
            </a:endParaRPr>
          </a:p>
        </p:txBody>
      </p:sp>
      <p:sp>
        <p:nvSpPr>
          <p:cNvPr id="3" name="Content Placeholder 2"/>
          <p:cNvSpPr>
            <a:spLocks noGrp="1"/>
          </p:cNvSpPr>
          <p:nvPr>
            <p:ph idx="1"/>
          </p:nvPr>
        </p:nvSpPr>
        <p:spPr>
          <a:xfrm>
            <a:off x="228600" y="1143000"/>
            <a:ext cx="8458200" cy="5181600"/>
          </a:xfrm>
        </p:spPr>
        <p:txBody>
          <a:bodyPr>
            <a:normAutofit/>
          </a:bodyPr>
          <a:lstStyle/>
          <a:p>
            <a:pPr>
              <a:buNone/>
            </a:pPr>
            <a:endParaRPr lang="en-US" dirty="0" smtClean="0"/>
          </a:p>
          <a:p>
            <a:pPr>
              <a:buNone/>
            </a:pPr>
            <a:endParaRPr lang="en-US" b="1" dirty="0" smtClean="0"/>
          </a:p>
          <a:p>
            <a:pPr>
              <a:buNone/>
            </a:pPr>
            <a:r>
              <a:rPr lang="en-US" b="1" dirty="0" smtClean="0"/>
              <a:t>STAP </a:t>
            </a:r>
            <a:r>
              <a:rPr lang="en-US" b="1" dirty="0" smtClean="0"/>
              <a:t>looks for…</a:t>
            </a:r>
            <a:endParaRPr lang="en-US" dirty="0" smtClean="0"/>
          </a:p>
          <a:p>
            <a:pPr>
              <a:buFont typeface="Wingdings" pitchFamily="2" charset="2"/>
              <a:buChar char="v"/>
            </a:pPr>
            <a:r>
              <a:rPr lang="en-US" i="1" dirty="0" smtClean="0"/>
              <a:t>Are the incremental activities  </a:t>
            </a:r>
            <a:r>
              <a:rPr lang="en-US" b="1" i="1" dirty="0" smtClean="0">
                <a:solidFill>
                  <a:schemeClr val="bg2">
                    <a:lumMod val="50000"/>
                  </a:schemeClr>
                </a:solidFill>
              </a:rPr>
              <a:t>scientifically </a:t>
            </a:r>
            <a:r>
              <a:rPr lang="en-US" i="1" dirty="0" smtClean="0"/>
              <a:t>justified? (supported by scientific references, rigorous local unpublished evidence)</a:t>
            </a:r>
          </a:p>
          <a:p>
            <a:pPr>
              <a:buNone/>
            </a:pPr>
            <a:endParaRPr lang="en-US" dirty="0" smtClean="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896112"/>
          </a:xfrm>
        </p:spPr>
        <p:txBody>
          <a:bodyPr>
            <a:normAutofit fontScale="90000"/>
          </a:bodyPr>
          <a:lstStyle/>
          <a:p>
            <a:r>
              <a:rPr lang="en-US" b="1" dirty="0" smtClean="0">
                <a:latin typeface="+mn-lt"/>
              </a:rPr>
              <a:t>Incremental activities (cont’d)</a:t>
            </a:r>
            <a:endParaRPr lang="en-US" b="1" dirty="0">
              <a:latin typeface="+mn-lt"/>
            </a:endParaRPr>
          </a:p>
        </p:txBody>
      </p:sp>
      <p:sp>
        <p:nvSpPr>
          <p:cNvPr id="3" name="Content Placeholder 2"/>
          <p:cNvSpPr>
            <a:spLocks noGrp="1"/>
          </p:cNvSpPr>
          <p:nvPr>
            <p:ph idx="1"/>
          </p:nvPr>
        </p:nvSpPr>
        <p:spPr>
          <a:xfrm>
            <a:off x="457200" y="1524000"/>
            <a:ext cx="8229600" cy="4800600"/>
          </a:xfrm>
        </p:spPr>
        <p:txBody>
          <a:bodyPr>
            <a:normAutofit/>
          </a:bodyPr>
          <a:lstStyle/>
          <a:p>
            <a:pPr>
              <a:buFont typeface="Wingdings" pitchFamily="2" charset="2"/>
              <a:buChar char="v"/>
            </a:pPr>
            <a:r>
              <a:rPr lang="en-US" i="1" dirty="0" smtClean="0"/>
              <a:t>Are </a:t>
            </a:r>
            <a:r>
              <a:rPr lang="en-US" b="1" i="1" dirty="0" smtClean="0">
                <a:solidFill>
                  <a:schemeClr val="bg2">
                    <a:lumMod val="50000"/>
                  </a:schemeClr>
                </a:solidFill>
              </a:rPr>
              <a:t>the global environmental benefits </a:t>
            </a:r>
            <a:r>
              <a:rPr lang="en-US" i="1" dirty="0" smtClean="0"/>
              <a:t>defined</a:t>
            </a:r>
          </a:p>
          <a:p>
            <a:pPr>
              <a:buNone/>
            </a:pPr>
            <a:r>
              <a:rPr lang="en-US" i="1" dirty="0" smtClean="0"/>
              <a:t>    </a:t>
            </a:r>
            <a:r>
              <a:rPr lang="en-US" b="1" i="1" dirty="0" smtClean="0">
                <a:solidFill>
                  <a:schemeClr val="bg2">
                    <a:lumMod val="50000"/>
                  </a:schemeClr>
                </a:solidFill>
              </a:rPr>
              <a:t>explicitly</a:t>
            </a:r>
            <a:r>
              <a:rPr lang="en-US" i="1" dirty="0" smtClean="0"/>
              <a:t>? </a:t>
            </a:r>
            <a:r>
              <a:rPr lang="en-US" dirty="0" smtClean="0"/>
              <a:t>(indicators, or methodologies, to measure and monitor global environmental benefits)</a:t>
            </a:r>
            <a:endParaRPr lang="en-US" i="1" dirty="0" smtClean="0"/>
          </a:p>
          <a:p>
            <a:pPr>
              <a:buNone/>
            </a:pPr>
            <a:endParaRPr lang="en-US" i="1" dirty="0" smtClean="0"/>
          </a:p>
          <a:p>
            <a:pPr>
              <a:buFont typeface="Wingdings" pitchFamily="2" charset="2"/>
              <a:buChar char="v"/>
            </a:pPr>
            <a:r>
              <a:rPr lang="en-US" i="1" dirty="0" smtClean="0"/>
              <a:t>Are the benefits </a:t>
            </a:r>
            <a:r>
              <a:rPr lang="en-US" b="1" i="1" dirty="0" smtClean="0">
                <a:solidFill>
                  <a:schemeClr val="bg2">
                    <a:lumMod val="50000"/>
                  </a:schemeClr>
                </a:solidFill>
              </a:rPr>
              <a:t>truly</a:t>
            </a:r>
            <a:r>
              <a:rPr lang="en-US" i="1" dirty="0" smtClean="0"/>
              <a:t> global environmental</a:t>
            </a:r>
          </a:p>
          <a:p>
            <a:pPr>
              <a:buNone/>
            </a:pPr>
            <a:r>
              <a:rPr lang="en-US" i="1" dirty="0" smtClean="0"/>
              <a:t>     benefits, and are they </a:t>
            </a:r>
            <a:r>
              <a:rPr lang="en-US" b="1" i="1" dirty="0" smtClean="0">
                <a:solidFill>
                  <a:schemeClr val="bg2">
                    <a:lumMod val="50000"/>
                  </a:schemeClr>
                </a:solidFill>
              </a:rPr>
              <a:t>measurable</a:t>
            </a:r>
            <a:r>
              <a:rPr lang="en-US" i="1" dirty="0" smtClean="0"/>
              <a:t>? </a:t>
            </a:r>
            <a:endParaRPr lang="en-US" dirty="0" smtClean="0"/>
          </a:p>
          <a:p>
            <a:pPr>
              <a:buNone/>
            </a:pPr>
            <a:r>
              <a:rPr lang="en-US" dirty="0" smtClean="0"/>
              <a: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val 3"/>
          <p:cNvSpPr/>
          <p:nvPr/>
        </p:nvSpPr>
        <p:spPr>
          <a:xfrm>
            <a:off x="152400" y="2133600"/>
            <a:ext cx="8458200" cy="259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304800"/>
            <a:ext cx="8229600" cy="1143000"/>
          </a:xfrm>
        </p:spPr>
        <p:txBody>
          <a:bodyPr>
            <a:normAutofit fontScale="90000"/>
          </a:bodyPr>
          <a:lstStyle/>
          <a:p>
            <a:r>
              <a:rPr lang="en-US" b="1" dirty="0" smtClean="0">
                <a:latin typeface="Constantia" pitchFamily="18" charset="0"/>
              </a:rPr>
              <a:t>Incremental activities (cont’d)</a:t>
            </a:r>
            <a:endParaRPr lang="en-US" dirty="0">
              <a:latin typeface="Constantia" pitchFamily="18" charset="0"/>
            </a:endParaRPr>
          </a:p>
        </p:txBody>
      </p:sp>
      <p:sp>
        <p:nvSpPr>
          <p:cNvPr id="3" name="Content Placeholder 2"/>
          <p:cNvSpPr>
            <a:spLocks noGrp="1"/>
          </p:cNvSpPr>
          <p:nvPr>
            <p:ph idx="1"/>
          </p:nvPr>
        </p:nvSpPr>
        <p:spPr>
          <a:xfrm>
            <a:off x="457200" y="1219200"/>
            <a:ext cx="8229600" cy="5029200"/>
          </a:xfrm>
        </p:spPr>
        <p:txBody>
          <a:bodyPr>
            <a:normAutofit fontScale="92500"/>
          </a:bodyPr>
          <a:lstStyle/>
          <a:p>
            <a:pPr>
              <a:buNone/>
            </a:pPr>
            <a:endParaRPr lang="en-US" b="1" dirty="0" smtClean="0"/>
          </a:p>
          <a:p>
            <a:pPr>
              <a:buFont typeface="Wingdings" pitchFamily="2" charset="2"/>
              <a:buChar char="v"/>
            </a:pPr>
            <a:r>
              <a:rPr lang="en-US" i="1" dirty="0" smtClean="0"/>
              <a:t>Is there scientific innovation?  </a:t>
            </a:r>
            <a:r>
              <a:rPr lang="en-US" dirty="0" smtClean="0"/>
              <a:t>- </a:t>
            </a:r>
          </a:p>
          <a:p>
            <a:pPr>
              <a:buNone/>
            </a:pPr>
            <a:endParaRPr lang="en-US" dirty="0" smtClean="0"/>
          </a:p>
          <a:p>
            <a:pPr>
              <a:buNone/>
            </a:pPr>
            <a:r>
              <a:rPr lang="en-US" dirty="0" smtClean="0"/>
              <a:t>          </a:t>
            </a:r>
            <a:r>
              <a:rPr lang="en-US" b="1" dirty="0" smtClean="0">
                <a:solidFill>
                  <a:srgbClr val="FFFF00"/>
                </a:solidFill>
              </a:rPr>
              <a:t>…knowledge generation to  improve</a:t>
            </a:r>
          </a:p>
          <a:p>
            <a:pPr>
              <a:buNone/>
            </a:pPr>
            <a:r>
              <a:rPr lang="en-US" b="1" dirty="0" smtClean="0">
                <a:solidFill>
                  <a:srgbClr val="FFFF00"/>
                </a:solidFill>
              </a:rPr>
              <a:t>the effectiveness and quality of the development and</a:t>
            </a:r>
          </a:p>
          <a:p>
            <a:pPr>
              <a:buNone/>
            </a:pPr>
            <a:r>
              <a:rPr lang="en-US" b="1" dirty="0" smtClean="0">
                <a:solidFill>
                  <a:srgbClr val="FFFF00"/>
                </a:solidFill>
              </a:rPr>
              <a:t>implementation of GEF projects and programs…</a:t>
            </a:r>
          </a:p>
          <a:p>
            <a:pPr>
              <a:buNone/>
            </a:pPr>
            <a:endParaRPr lang="en-US" b="1" dirty="0" smtClean="0">
              <a:solidFill>
                <a:srgbClr val="7030A0"/>
              </a:solidFill>
            </a:endParaRPr>
          </a:p>
          <a:p>
            <a:pPr>
              <a:buNone/>
            </a:pPr>
            <a:endParaRPr lang="en-US" dirty="0" smtClean="0"/>
          </a:p>
          <a:p>
            <a:pPr>
              <a:buNone/>
            </a:pPr>
            <a:r>
              <a:rPr lang="en-US" dirty="0" smtClean="0"/>
              <a:t>(e.g.“Strengthening management effectiveness</a:t>
            </a:r>
          </a:p>
          <a:p>
            <a:pPr>
              <a:buNone/>
            </a:pPr>
            <a:r>
              <a:rPr lang="en-US" dirty="0" smtClean="0"/>
              <a:t>of protected areas to protect biodiversity under</a:t>
            </a:r>
          </a:p>
          <a:p>
            <a:pPr>
              <a:buNone/>
            </a:pPr>
            <a:r>
              <a:rPr lang="en-US" dirty="0" smtClean="0"/>
              <a:t>conditions of climate change”, Mexico, UNDP)</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10600" cy="914400"/>
          </a:xfrm>
        </p:spPr>
        <p:txBody>
          <a:bodyPr>
            <a:normAutofit fontScale="90000"/>
          </a:bodyPr>
          <a:lstStyle/>
          <a:p>
            <a:r>
              <a:rPr lang="en-US" sz="4400" b="1" dirty="0" smtClean="0">
                <a:latin typeface="+mn-lt"/>
              </a:rPr>
              <a:t>Socioeconomic benefits &amp; gender</a:t>
            </a:r>
            <a:endParaRPr lang="en-US" sz="4400" b="1" dirty="0">
              <a:latin typeface="+mn-lt"/>
            </a:endParaRPr>
          </a:p>
        </p:txBody>
      </p:sp>
      <p:sp>
        <p:nvSpPr>
          <p:cNvPr id="3" name="Content Placeholder 2"/>
          <p:cNvSpPr>
            <a:spLocks noGrp="1"/>
          </p:cNvSpPr>
          <p:nvPr>
            <p:ph idx="1"/>
          </p:nvPr>
        </p:nvSpPr>
        <p:spPr>
          <a:xfrm>
            <a:off x="457200" y="1295400"/>
            <a:ext cx="8229600" cy="4876800"/>
          </a:xfrm>
        </p:spPr>
        <p:txBody>
          <a:bodyPr>
            <a:normAutofit/>
          </a:bodyPr>
          <a:lstStyle/>
          <a:p>
            <a:pPr>
              <a:buNone/>
            </a:pPr>
            <a:r>
              <a:rPr lang="en-US" sz="2800" b="1" dirty="0" smtClean="0"/>
              <a:t>STAP looks for…</a:t>
            </a:r>
          </a:p>
          <a:p>
            <a:pPr>
              <a:buNone/>
            </a:pPr>
            <a:endParaRPr lang="en-US" sz="2800" b="1" dirty="0" smtClean="0"/>
          </a:p>
          <a:p>
            <a:pPr>
              <a:buFont typeface="Wingdings" pitchFamily="2" charset="2"/>
              <a:buChar char="v"/>
            </a:pPr>
            <a:r>
              <a:rPr lang="en-US" sz="3000" i="1" dirty="0" smtClean="0"/>
              <a:t>Are the </a:t>
            </a:r>
            <a:r>
              <a:rPr lang="en-US" sz="3000" b="1" i="1" dirty="0" smtClean="0">
                <a:solidFill>
                  <a:srgbClr val="C00000"/>
                </a:solidFill>
              </a:rPr>
              <a:t>socioeconomic benefits</a:t>
            </a:r>
            <a:r>
              <a:rPr lang="en-US" sz="3000" i="1" dirty="0" smtClean="0">
                <a:solidFill>
                  <a:srgbClr val="C00000"/>
                </a:solidFill>
              </a:rPr>
              <a:t>, </a:t>
            </a:r>
            <a:r>
              <a:rPr lang="en-US" sz="3000" i="1" dirty="0" smtClean="0"/>
              <a:t>and their </a:t>
            </a:r>
            <a:r>
              <a:rPr lang="en-US" sz="3000" b="1" i="1" dirty="0" smtClean="0">
                <a:solidFill>
                  <a:srgbClr val="C00000"/>
                </a:solidFill>
              </a:rPr>
              <a:t>contribution</a:t>
            </a:r>
            <a:r>
              <a:rPr lang="en-US" sz="3000" i="1" dirty="0" smtClean="0"/>
              <a:t> to </a:t>
            </a:r>
            <a:r>
              <a:rPr lang="en-US" sz="3000" b="1" i="1" dirty="0" smtClean="0">
                <a:solidFill>
                  <a:srgbClr val="C00000"/>
                </a:solidFill>
              </a:rPr>
              <a:t>global environmental benefits</a:t>
            </a:r>
            <a:r>
              <a:rPr lang="en-US" sz="3000" i="1" dirty="0" smtClean="0"/>
              <a:t>, defined </a:t>
            </a:r>
            <a:r>
              <a:rPr lang="en-US" sz="3000" b="1" i="1" dirty="0" smtClean="0">
                <a:solidFill>
                  <a:srgbClr val="C00000"/>
                </a:solidFill>
              </a:rPr>
              <a:t>explicitly</a:t>
            </a:r>
            <a:r>
              <a:rPr lang="en-US" sz="3000" i="1" dirty="0" smtClean="0"/>
              <a:t>?</a:t>
            </a:r>
            <a:r>
              <a:rPr lang="en-US" sz="3000" i="1" dirty="0" smtClean="0"/>
              <a:t> </a:t>
            </a:r>
            <a:endParaRPr lang="en-US" sz="2200" dirty="0" smtClean="0"/>
          </a:p>
          <a:p>
            <a:pPr>
              <a:buNone/>
            </a:pPr>
            <a:endParaRPr lang="en-US" sz="2800" dirty="0" smtClean="0"/>
          </a:p>
          <a:p>
            <a:pPr>
              <a:buFont typeface="Wingdings" pitchFamily="2" charset="2"/>
              <a:buChar char="v"/>
            </a:pPr>
            <a:r>
              <a:rPr lang="en-US" sz="3000" i="1" dirty="0" smtClean="0"/>
              <a:t>Is </a:t>
            </a:r>
            <a:r>
              <a:rPr lang="en-US" sz="3000" b="1" i="1" dirty="0" smtClean="0">
                <a:solidFill>
                  <a:srgbClr val="C00000"/>
                </a:solidFill>
              </a:rPr>
              <a:t>gender</a:t>
            </a:r>
            <a:r>
              <a:rPr lang="en-US" sz="3000" i="1" dirty="0" smtClean="0"/>
              <a:t> adequately </a:t>
            </a:r>
            <a:r>
              <a:rPr lang="en-US" sz="3000" b="1" i="1" dirty="0" smtClean="0">
                <a:solidFill>
                  <a:srgbClr val="C00000"/>
                </a:solidFill>
              </a:rPr>
              <a:t>accommodated</a:t>
            </a:r>
            <a:r>
              <a:rPr lang="en-US" sz="3000" i="1" dirty="0" smtClean="0"/>
              <a:t> throughout the  proposal?</a:t>
            </a:r>
            <a:r>
              <a:rPr lang="en-US" sz="3000" i="1" dirty="0" smtClean="0"/>
              <a:t>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914400"/>
          </a:xfrm>
        </p:spPr>
        <p:txBody>
          <a:bodyPr>
            <a:normAutofit/>
          </a:bodyPr>
          <a:lstStyle/>
          <a:p>
            <a:r>
              <a:rPr lang="en-US" sz="4400" b="1" dirty="0" smtClean="0">
                <a:latin typeface="+mn-lt"/>
              </a:rPr>
              <a:t>Risks</a:t>
            </a:r>
            <a:endParaRPr lang="en-US" sz="4400" b="1" dirty="0">
              <a:latin typeface="+mn-lt"/>
            </a:endParaRPr>
          </a:p>
        </p:txBody>
      </p:sp>
      <p:sp>
        <p:nvSpPr>
          <p:cNvPr id="3" name="Content Placeholder 2"/>
          <p:cNvSpPr>
            <a:spLocks noGrp="1"/>
          </p:cNvSpPr>
          <p:nvPr>
            <p:ph idx="1"/>
          </p:nvPr>
        </p:nvSpPr>
        <p:spPr>
          <a:xfrm>
            <a:off x="457200" y="1524000"/>
            <a:ext cx="8229600" cy="4800600"/>
          </a:xfrm>
        </p:spPr>
        <p:txBody>
          <a:bodyPr/>
          <a:lstStyle/>
          <a:p>
            <a:pPr>
              <a:buNone/>
            </a:pPr>
            <a:r>
              <a:rPr lang="en-US" b="1" dirty="0" smtClean="0"/>
              <a:t>STAP looks for…</a:t>
            </a:r>
          </a:p>
          <a:p>
            <a:pPr>
              <a:buNone/>
            </a:pPr>
            <a:endParaRPr lang="en-US" b="1" dirty="0" smtClean="0"/>
          </a:p>
          <a:p>
            <a:pPr>
              <a:buFont typeface="Wingdings" pitchFamily="2" charset="2"/>
              <a:buChar char="v"/>
            </a:pPr>
            <a:r>
              <a:rPr lang="en-US" i="1" dirty="0" smtClean="0"/>
              <a:t>Are the </a:t>
            </a:r>
            <a:r>
              <a:rPr lang="en-US" b="1" i="1" dirty="0" smtClean="0">
                <a:solidFill>
                  <a:srgbClr val="C00000"/>
                </a:solidFill>
              </a:rPr>
              <a:t>risks</a:t>
            </a:r>
            <a:r>
              <a:rPr lang="en-US" i="1" dirty="0" smtClean="0"/>
              <a:t> </a:t>
            </a:r>
            <a:r>
              <a:rPr lang="en-US" b="1" i="1" dirty="0" smtClean="0">
                <a:solidFill>
                  <a:srgbClr val="C00000"/>
                </a:solidFill>
              </a:rPr>
              <a:t>valid</a:t>
            </a:r>
            <a:r>
              <a:rPr lang="en-US" i="1" dirty="0" smtClean="0"/>
              <a:t> and </a:t>
            </a:r>
            <a:r>
              <a:rPr lang="en-US" b="1" i="1" dirty="0" smtClean="0">
                <a:solidFill>
                  <a:srgbClr val="C00000"/>
                </a:solidFill>
              </a:rPr>
              <a:t>comprehensive</a:t>
            </a:r>
            <a:r>
              <a:rPr lang="en-US" i="1" dirty="0" smtClean="0"/>
              <a:t>? </a:t>
            </a:r>
          </a:p>
          <a:p>
            <a:pPr>
              <a:buNone/>
            </a:pPr>
            <a:endParaRPr lang="en-US" dirty="0" smtClean="0"/>
          </a:p>
          <a:p>
            <a:pPr>
              <a:buFont typeface="Wingdings" pitchFamily="2" charset="2"/>
              <a:buChar char="v"/>
            </a:pPr>
            <a:r>
              <a:rPr lang="en-US" i="1" dirty="0" smtClean="0"/>
              <a:t>Are the </a:t>
            </a:r>
            <a:r>
              <a:rPr lang="en-US" i="1" dirty="0" smtClean="0">
                <a:solidFill>
                  <a:srgbClr val="C00000"/>
                </a:solidFill>
              </a:rPr>
              <a:t>risks</a:t>
            </a:r>
            <a:r>
              <a:rPr lang="en-US" i="1" dirty="0" smtClean="0"/>
              <a:t> associated with the </a:t>
            </a:r>
            <a:r>
              <a:rPr lang="en-US" i="1" dirty="0" smtClean="0">
                <a:solidFill>
                  <a:srgbClr val="C00000"/>
                </a:solidFill>
              </a:rPr>
              <a:t>project design</a:t>
            </a:r>
            <a:r>
              <a:rPr lang="en-US" i="1" dirty="0" smtClean="0"/>
              <a:t>, or </a:t>
            </a:r>
            <a:r>
              <a:rPr lang="en-US" b="1" i="1" dirty="0" smtClean="0">
                <a:solidFill>
                  <a:srgbClr val="C00000"/>
                </a:solidFill>
              </a:rPr>
              <a:t>resource mobilization </a:t>
            </a:r>
            <a:r>
              <a:rPr lang="en-US" b="1" i="1" dirty="0" smtClean="0"/>
              <a:t>(</a:t>
            </a:r>
            <a:r>
              <a:rPr lang="en-US" b="1" i="1" dirty="0" smtClean="0">
                <a:solidFill>
                  <a:srgbClr val="C00000"/>
                </a:solidFill>
              </a:rPr>
              <a:t>internal</a:t>
            </a:r>
            <a:r>
              <a:rPr lang="en-US" b="1" i="1" dirty="0" smtClean="0"/>
              <a:t>)</a:t>
            </a:r>
            <a:r>
              <a:rPr lang="en-US" i="1" dirty="0" smtClean="0"/>
              <a:t>?</a:t>
            </a:r>
          </a:p>
          <a:p>
            <a:pPr>
              <a:buNone/>
            </a:pPr>
            <a:endParaRPr lang="en-US" dirty="0" smtClean="0"/>
          </a:p>
          <a:p>
            <a:pPr>
              <a:buFont typeface="Wingdings" pitchFamily="2" charset="2"/>
              <a:buChar char="v"/>
            </a:pPr>
            <a:r>
              <a:rPr lang="en-US" i="1" dirty="0" smtClean="0"/>
              <a:t>Are the </a:t>
            </a:r>
            <a:r>
              <a:rPr lang="en-US" b="1" i="1" dirty="0" smtClean="0">
                <a:solidFill>
                  <a:srgbClr val="C00000"/>
                </a:solidFill>
              </a:rPr>
              <a:t>risks</a:t>
            </a:r>
            <a:r>
              <a:rPr lang="en-US" i="1" dirty="0" smtClean="0"/>
              <a:t> associated with </a:t>
            </a:r>
            <a:r>
              <a:rPr lang="en-US" b="1" i="1" dirty="0" smtClean="0">
                <a:solidFill>
                  <a:srgbClr val="C00000"/>
                </a:solidFill>
              </a:rPr>
              <a:t>unforeseen circumstances</a:t>
            </a:r>
            <a:r>
              <a:rPr lang="en-US" i="1" dirty="0" smtClean="0"/>
              <a:t> (</a:t>
            </a:r>
            <a:r>
              <a:rPr lang="en-US" b="1" i="1" dirty="0" smtClean="0">
                <a:solidFill>
                  <a:srgbClr val="C00000"/>
                </a:solidFill>
              </a:rPr>
              <a:t>external</a:t>
            </a:r>
            <a:r>
              <a:rPr lang="en-US" i="1" dirty="0" smtClean="0"/>
              <a:t>)?</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b="1" dirty="0" smtClean="0">
                <a:latin typeface="+mn-lt"/>
              </a:rPr>
              <a:t>Climate change risks</a:t>
            </a:r>
            <a:endParaRPr lang="en-US" b="1" dirty="0">
              <a:latin typeface="+mn-lt"/>
            </a:endParaRPr>
          </a:p>
        </p:txBody>
      </p:sp>
      <p:sp>
        <p:nvSpPr>
          <p:cNvPr id="3" name="Content Placeholder 2"/>
          <p:cNvSpPr>
            <a:spLocks noGrp="1"/>
          </p:cNvSpPr>
          <p:nvPr>
            <p:ph idx="1"/>
          </p:nvPr>
        </p:nvSpPr>
        <p:spPr/>
        <p:txBody>
          <a:bodyPr>
            <a:normAutofit fontScale="92500"/>
          </a:bodyPr>
          <a:lstStyle/>
          <a:p>
            <a:pPr>
              <a:buFont typeface="Wingdings" pitchFamily="2" charset="2"/>
              <a:buChar char="v"/>
            </a:pPr>
            <a:r>
              <a:rPr lang="en-US" dirty="0" smtClean="0"/>
              <a:t>STAP considers a number of questions, including – </a:t>
            </a:r>
          </a:p>
          <a:p>
            <a:pPr>
              <a:buNone/>
            </a:pPr>
            <a:endParaRPr lang="en-US" dirty="0" smtClean="0"/>
          </a:p>
          <a:p>
            <a:pPr lvl="1">
              <a:buFont typeface="Wingdings" pitchFamily="2" charset="2"/>
              <a:buChar char="v"/>
            </a:pPr>
            <a:r>
              <a:rPr lang="en-IN" dirty="0" smtClean="0"/>
              <a:t>Is the project </a:t>
            </a:r>
            <a:r>
              <a:rPr lang="en-IN" b="1" dirty="0" smtClean="0">
                <a:solidFill>
                  <a:srgbClr val="7030A0"/>
                </a:solidFill>
              </a:rPr>
              <a:t>location</a:t>
            </a:r>
            <a:r>
              <a:rPr lang="en-IN" dirty="0" smtClean="0"/>
              <a:t> in a region of </a:t>
            </a:r>
            <a:r>
              <a:rPr lang="en-IN" b="1" dirty="0" smtClean="0">
                <a:solidFill>
                  <a:srgbClr val="7030A0"/>
                </a:solidFill>
              </a:rPr>
              <a:t>climate risks</a:t>
            </a:r>
            <a:r>
              <a:rPr lang="en-IN" dirty="0" smtClean="0"/>
              <a:t>? </a:t>
            </a:r>
          </a:p>
          <a:p>
            <a:pPr lvl="1">
              <a:buNone/>
            </a:pPr>
            <a:endParaRPr lang="en-IN" dirty="0" smtClean="0"/>
          </a:p>
          <a:p>
            <a:pPr lvl="1">
              <a:buFont typeface="Wingdings" pitchFamily="2" charset="2"/>
              <a:buChar char="v"/>
            </a:pPr>
            <a:r>
              <a:rPr lang="en-IN" dirty="0" smtClean="0"/>
              <a:t>Are the project </a:t>
            </a:r>
            <a:r>
              <a:rPr lang="en-IN" b="1" dirty="0" smtClean="0">
                <a:solidFill>
                  <a:srgbClr val="7030A0"/>
                </a:solidFill>
              </a:rPr>
              <a:t>objectives</a:t>
            </a:r>
            <a:r>
              <a:rPr lang="en-IN" dirty="0" smtClean="0"/>
              <a:t>, or </a:t>
            </a:r>
            <a:r>
              <a:rPr lang="en-IN" b="1" dirty="0" smtClean="0">
                <a:solidFill>
                  <a:srgbClr val="7030A0"/>
                </a:solidFill>
              </a:rPr>
              <a:t>outputs</a:t>
            </a:r>
            <a:r>
              <a:rPr lang="en-IN" dirty="0" smtClean="0"/>
              <a:t>, prone </a:t>
            </a:r>
            <a:r>
              <a:rPr lang="en-IN" b="1" dirty="0" smtClean="0">
                <a:solidFill>
                  <a:srgbClr val="7030A0"/>
                </a:solidFill>
              </a:rPr>
              <a:t>to climate change risks</a:t>
            </a:r>
            <a:r>
              <a:rPr lang="en-IN" dirty="0" smtClean="0"/>
              <a:t> over the period </a:t>
            </a:r>
            <a:r>
              <a:rPr lang="en-IN" b="1" dirty="0" smtClean="0">
                <a:solidFill>
                  <a:srgbClr val="7030A0"/>
                </a:solidFill>
              </a:rPr>
              <a:t>2020s, 2030s, 2050s </a:t>
            </a:r>
            <a:r>
              <a:rPr lang="en-IN" dirty="0" smtClean="0"/>
              <a:t>and has the PIF </a:t>
            </a:r>
            <a:r>
              <a:rPr lang="en-IN" b="1" dirty="0" smtClean="0">
                <a:solidFill>
                  <a:srgbClr val="7030A0"/>
                </a:solidFill>
              </a:rPr>
              <a:t>addressed</a:t>
            </a:r>
            <a:r>
              <a:rPr lang="en-IN" dirty="0" smtClean="0"/>
              <a:t> the </a:t>
            </a:r>
            <a:r>
              <a:rPr lang="en-IN" b="1" dirty="0" smtClean="0">
                <a:solidFill>
                  <a:srgbClr val="7030A0"/>
                </a:solidFill>
              </a:rPr>
              <a:t>risks</a:t>
            </a:r>
            <a:r>
              <a:rPr lang="en-IN" dirty="0" smtClean="0"/>
              <a:t> of impacts of climate change?</a:t>
            </a:r>
          </a:p>
          <a:p>
            <a:pPr lvl="1">
              <a:buNone/>
            </a:pPr>
            <a:endParaRPr lang="en-US" dirty="0" smtClean="0"/>
          </a:p>
          <a:p>
            <a:pPr lvl="1">
              <a:buFont typeface="Wingdings" pitchFamily="2" charset="2"/>
              <a:buChar char="v"/>
            </a:pPr>
            <a:r>
              <a:rPr lang="en-IN" dirty="0" smtClean="0"/>
              <a:t>Has the PIF considered </a:t>
            </a:r>
            <a:r>
              <a:rPr lang="en-IN" b="1" dirty="0" smtClean="0">
                <a:solidFill>
                  <a:srgbClr val="7030A0"/>
                </a:solidFill>
              </a:rPr>
              <a:t>resilience</a:t>
            </a:r>
            <a:r>
              <a:rPr lang="en-IN" dirty="0" smtClean="0"/>
              <a:t> </a:t>
            </a:r>
            <a:r>
              <a:rPr lang="en-IN" b="1" dirty="0" smtClean="0">
                <a:solidFill>
                  <a:srgbClr val="7030A0"/>
                </a:solidFill>
              </a:rPr>
              <a:t>enhancement practices </a:t>
            </a:r>
            <a:r>
              <a:rPr lang="en-IN" dirty="0" smtClean="0"/>
              <a:t>and measures to the projected climate risks and impacts?</a:t>
            </a:r>
          </a:p>
          <a:p>
            <a:pPr>
              <a:buFont typeface="Wingdings" pitchFamily="2" charset="2"/>
              <a:buChar char="v"/>
            </a:pPr>
            <a:endParaRPr lang="en-US" dirty="0" smtClean="0"/>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38200"/>
          </a:xfrm>
        </p:spPr>
        <p:txBody>
          <a:bodyPr/>
          <a:lstStyle/>
          <a:p>
            <a:r>
              <a:rPr lang="en-US" b="1" dirty="0" smtClean="0">
                <a:latin typeface="+mn-lt"/>
              </a:rPr>
              <a:t>Key stakeholders</a:t>
            </a:r>
            <a:endParaRPr lang="en-US" b="1" dirty="0">
              <a:latin typeface="+mn-lt"/>
            </a:endParaRPr>
          </a:p>
        </p:txBody>
      </p:sp>
      <p:sp>
        <p:nvSpPr>
          <p:cNvPr id="3" name="Content Placeholder 2"/>
          <p:cNvSpPr>
            <a:spLocks noGrp="1"/>
          </p:cNvSpPr>
          <p:nvPr>
            <p:ph idx="1"/>
          </p:nvPr>
        </p:nvSpPr>
        <p:spPr>
          <a:xfrm>
            <a:off x="457200" y="1676400"/>
            <a:ext cx="8229600" cy="4648200"/>
          </a:xfrm>
        </p:spPr>
        <p:txBody>
          <a:bodyPr/>
          <a:lstStyle/>
          <a:p>
            <a:pPr>
              <a:buNone/>
            </a:pPr>
            <a:r>
              <a:rPr lang="en-US" b="1" dirty="0" smtClean="0"/>
              <a:t>STAP looks for …</a:t>
            </a:r>
          </a:p>
          <a:p>
            <a:pPr>
              <a:buNone/>
            </a:pPr>
            <a:endParaRPr lang="en-US" b="1" dirty="0" smtClean="0"/>
          </a:p>
          <a:p>
            <a:pPr>
              <a:buFont typeface="Wingdings" pitchFamily="2" charset="2"/>
              <a:buChar char="v"/>
            </a:pPr>
            <a:r>
              <a:rPr lang="en-US" i="1" dirty="0" smtClean="0"/>
              <a:t>Are any </a:t>
            </a:r>
            <a:r>
              <a:rPr lang="en-US" b="1" i="1" dirty="0" smtClean="0">
                <a:solidFill>
                  <a:srgbClr val="7030A0"/>
                </a:solidFill>
              </a:rPr>
              <a:t>stakeholders</a:t>
            </a:r>
            <a:r>
              <a:rPr lang="en-US" i="1" dirty="0" smtClean="0"/>
              <a:t> </a:t>
            </a:r>
            <a:r>
              <a:rPr lang="en-US" b="1" i="1" dirty="0" smtClean="0">
                <a:solidFill>
                  <a:srgbClr val="7030A0"/>
                </a:solidFill>
              </a:rPr>
              <a:t>missing</a:t>
            </a:r>
            <a:r>
              <a:rPr lang="en-US" i="1" dirty="0" smtClean="0"/>
              <a:t>?</a:t>
            </a:r>
          </a:p>
          <a:p>
            <a:pPr>
              <a:buNone/>
            </a:pPr>
            <a:endParaRPr lang="en-US" i="1" dirty="0" smtClean="0"/>
          </a:p>
          <a:p>
            <a:pPr>
              <a:buFont typeface="Wingdings" pitchFamily="2" charset="2"/>
              <a:buChar char="v"/>
            </a:pPr>
            <a:r>
              <a:rPr lang="en-US" i="1" dirty="0" smtClean="0"/>
              <a:t>What are the </a:t>
            </a:r>
            <a:r>
              <a:rPr lang="en-US" b="1" i="1" dirty="0" smtClean="0">
                <a:solidFill>
                  <a:srgbClr val="7030A0"/>
                </a:solidFill>
              </a:rPr>
              <a:t>stakeholders’ specific role</a:t>
            </a:r>
            <a:r>
              <a:rPr lang="en-US" i="1" dirty="0" smtClean="0"/>
              <a:t>s? Are they gender-specific or otherwise culturally defined?</a:t>
            </a:r>
          </a:p>
          <a:p>
            <a:pPr>
              <a:buNone/>
            </a:pPr>
            <a:endParaRPr lang="en-US" i="1" dirty="0" smtClean="0"/>
          </a:p>
          <a:p>
            <a:pPr>
              <a:buFont typeface="Wingdings" pitchFamily="2" charset="2"/>
              <a:buChar char="v"/>
            </a:pPr>
            <a:r>
              <a:rPr lang="en-US" i="1" dirty="0" smtClean="0"/>
              <a:t>How will their </a:t>
            </a:r>
            <a:r>
              <a:rPr lang="en-US" b="1" i="1" dirty="0" smtClean="0">
                <a:solidFill>
                  <a:srgbClr val="7030A0"/>
                </a:solidFill>
              </a:rPr>
              <a:t>combined roles</a:t>
            </a:r>
            <a:r>
              <a:rPr lang="en-US" i="1" dirty="0" smtClean="0"/>
              <a:t> contribute to </a:t>
            </a:r>
            <a:r>
              <a:rPr lang="en-US" b="1" i="1" dirty="0" smtClean="0">
                <a:solidFill>
                  <a:srgbClr val="7030A0"/>
                </a:solidFill>
              </a:rPr>
              <a:t>reporting</a:t>
            </a:r>
            <a:r>
              <a:rPr lang="en-US" i="1" dirty="0" smtClean="0"/>
              <a:t> to (multiple) </a:t>
            </a:r>
            <a:r>
              <a:rPr lang="en-US" b="1" i="1" dirty="0" smtClean="0">
                <a:solidFill>
                  <a:srgbClr val="7030A0"/>
                </a:solidFill>
              </a:rPr>
              <a:t>global environmental outcomes</a:t>
            </a:r>
            <a:r>
              <a:rPr lang="en-US" i="1" dirty="0" smtClean="0"/>
              <a:t>, and </a:t>
            </a:r>
            <a:r>
              <a:rPr lang="en-US" b="1" i="1" dirty="0" smtClean="0">
                <a:solidFill>
                  <a:srgbClr val="7030A0"/>
                </a:solidFill>
              </a:rPr>
              <a:t>knowledge management</a:t>
            </a:r>
            <a:r>
              <a:rPr lang="en-US" i="1" dirty="0" smtClean="0"/>
              <a:t>?</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914400"/>
          </a:xfrm>
        </p:spPr>
        <p:txBody>
          <a:bodyPr/>
          <a:lstStyle/>
          <a:p>
            <a:r>
              <a:rPr lang="en-US" b="1" dirty="0" smtClean="0">
                <a:latin typeface="+mn-lt"/>
              </a:rPr>
              <a:t>Related initiatives</a:t>
            </a:r>
            <a:endParaRPr lang="en-US" b="1" dirty="0">
              <a:latin typeface="+mn-lt"/>
            </a:endParaRPr>
          </a:p>
        </p:txBody>
      </p:sp>
      <p:sp>
        <p:nvSpPr>
          <p:cNvPr id="3" name="Content Placeholder 2"/>
          <p:cNvSpPr>
            <a:spLocks noGrp="1"/>
          </p:cNvSpPr>
          <p:nvPr>
            <p:ph idx="1"/>
          </p:nvPr>
        </p:nvSpPr>
        <p:spPr>
          <a:xfrm>
            <a:off x="457200" y="1447800"/>
            <a:ext cx="8229600" cy="4876800"/>
          </a:xfrm>
        </p:spPr>
        <p:txBody>
          <a:bodyPr/>
          <a:lstStyle/>
          <a:p>
            <a:pPr>
              <a:buNone/>
            </a:pPr>
            <a:r>
              <a:rPr lang="en-US" b="1" dirty="0" smtClean="0"/>
              <a:t>STAP looks for…</a:t>
            </a:r>
          </a:p>
          <a:p>
            <a:pPr>
              <a:buNone/>
            </a:pPr>
            <a:endParaRPr lang="en-US" dirty="0" smtClean="0"/>
          </a:p>
          <a:p>
            <a:pPr>
              <a:buFont typeface="Wingdings" pitchFamily="2" charset="2"/>
              <a:buChar char="v"/>
            </a:pPr>
            <a:r>
              <a:rPr lang="en-US" i="1" dirty="0" smtClean="0"/>
              <a:t>Are the project developers tapping into </a:t>
            </a:r>
            <a:r>
              <a:rPr lang="en-US" b="1" i="1" dirty="0" smtClean="0">
                <a:solidFill>
                  <a:srgbClr val="00B050"/>
                </a:solidFill>
              </a:rPr>
              <a:t>relevant</a:t>
            </a:r>
          </a:p>
          <a:p>
            <a:pPr>
              <a:buNone/>
            </a:pPr>
            <a:r>
              <a:rPr lang="en-US" i="1" dirty="0" smtClean="0"/>
              <a:t>    </a:t>
            </a:r>
            <a:r>
              <a:rPr lang="en-US" b="1" i="1" dirty="0" smtClean="0">
                <a:solidFill>
                  <a:srgbClr val="00B050"/>
                </a:solidFill>
              </a:rPr>
              <a:t>knowledge</a:t>
            </a:r>
            <a:r>
              <a:rPr lang="en-US" i="1" dirty="0" smtClean="0"/>
              <a:t> and </a:t>
            </a:r>
            <a:r>
              <a:rPr lang="en-US" b="1" i="1" dirty="0" smtClean="0">
                <a:solidFill>
                  <a:srgbClr val="00B050"/>
                </a:solidFill>
              </a:rPr>
              <a:t>learning</a:t>
            </a:r>
            <a:r>
              <a:rPr lang="en-US" i="1" dirty="0" smtClean="0"/>
              <a:t> </a:t>
            </a:r>
            <a:r>
              <a:rPr lang="en-US" b="1" i="1" dirty="0" smtClean="0">
                <a:solidFill>
                  <a:srgbClr val="00B050"/>
                </a:solidFill>
              </a:rPr>
              <a:t>generated</a:t>
            </a:r>
            <a:r>
              <a:rPr lang="en-US" i="1" dirty="0" smtClean="0"/>
              <a:t> by other projects, including GEF projects?</a:t>
            </a:r>
          </a:p>
          <a:p>
            <a:pPr>
              <a:buNone/>
            </a:pPr>
            <a:endParaRPr lang="en-US" dirty="0" smtClean="0"/>
          </a:p>
          <a:p>
            <a:pPr>
              <a:buFont typeface="Wingdings" pitchFamily="2" charset="2"/>
              <a:buChar char="v"/>
            </a:pPr>
            <a:r>
              <a:rPr lang="en-US" i="1" dirty="0" smtClean="0"/>
              <a:t> Is there an adequate </a:t>
            </a:r>
            <a:r>
              <a:rPr lang="en-US" b="1" i="1" dirty="0" smtClean="0">
                <a:solidFill>
                  <a:srgbClr val="00B050"/>
                </a:solidFill>
              </a:rPr>
              <a:t>mechanism</a:t>
            </a:r>
            <a:r>
              <a:rPr lang="en-US" i="1" dirty="0" smtClean="0"/>
              <a:t> to feed the </a:t>
            </a:r>
            <a:r>
              <a:rPr lang="en-US" b="1" i="1" dirty="0" smtClean="0">
                <a:solidFill>
                  <a:srgbClr val="00B050"/>
                </a:solidFill>
              </a:rPr>
              <a:t>lessons</a:t>
            </a:r>
          </a:p>
          <a:p>
            <a:pPr>
              <a:buNone/>
            </a:pPr>
            <a:r>
              <a:rPr lang="en-US" b="1" i="1" dirty="0" smtClean="0">
                <a:solidFill>
                  <a:srgbClr val="00B050"/>
                </a:solidFill>
              </a:rPr>
              <a:t>    learned</a:t>
            </a:r>
            <a:r>
              <a:rPr lang="en-US" i="1" dirty="0" smtClean="0"/>
              <a:t> from </a:t>
            </a:r>
            <a:r>
              <a:rPr lang="en-US" b="1" i="1" dirty="0" smtClean="0">
                <a:solidFill>
                  <a:srgbClr val="00B050"/>
                </a:solidFill>
              </a:rPr>
              <a:t>earlier initiatives into</a:t>
            </a:r>
            <a:r>
              <a:rPr lang="en-US" i="1" dirty="0" smtClean="0"/>
              <a:t> the proposed          project? </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onstantia" pitchFamily="18" charset="0"/>
              </a:rPr>
              <a:t>What is STAP?</a:t>
            </a:r>
            <a:endParaRPr lang="en-US" b="1" dirty="0"/>
          </a:p>
        </p:txBody>
      </p:sp>
      <p:sp>
        <p:nvSpPr>
          <p:cNvPr id="4" name="Content Placeholder 3"/>
          <p:cNvSpPr>
            <a:spLocks noGrp="1"/>
          </p:cNvSpPr>
          <p:nvPr>
            <p:ph idx="1"/>
          </p:nvPr>
        </p:nvSpPr>
        <p:spPr>
          <a:xfrm>
            <a:off x="457200" y="1935480"/>
            <a:ext cx="8229600" cy="7626703"/>
          </a:xfrm>
          <a:prstGeom prst="rect">
            <a:avLst/>
          </a:prstGeom>
        </p:spPr>
        <p:txBody>
          <a:bodyPr>
            <a:spAutoFit/>
          </a:bodyPr>
          <a:lstStyle/>
          <a:p>
            <a:pPr eaLnBrk="0" hangingPunct="0">
              <a:buNone/>
              <a:defRPr/>
            </a:pPr>
            <a:r>
              <a:rPr lang="en-US" sz="2400" dirty="0">
                <a:latin typeface="+mn-lt"/>
              </a:rPr>
              <a:t>In 1994, the GEF Instrument sets up STAP – </a:t>
            </a:r>
          </a:p>
          <a:p>
            <a:pPr eaLnBrk="0" hangingPunct="0">
              <a:defRPr/>
            </a:pPr>
            <a:endParaRPr lang="en-US" sz="2400" dirty="0">
              <a:latin typeface="+mn-lt"/>
            </a:endParaRPr>
          </a:p>
          <a:p>
            <a:pPr eaLnBrk="0" hangingPunct="0">
              <a:buNone/>
              <a:defRPr/>
            </a:pPr>
            <a:r>
              <a:rPr lang="en-US" sz="2400" dirty="0">
                <a:latin typeface="+mn-lt"/>
              </a:rPr>
              <a:t>“UNEP shall establish, in consultation with UNDP and </a:t>
            </a:r>
            <a:r>
              <a:rPr lang="en-US" sz="2400" dirty="0" smtClean="0">
                <a:latin typeface="+mn-lt"/>
              </a:rPr>
              <a:t>the</a:t>
            </a:r>
          </a:p>
          <a:p>
            <a:pPr eaLnBrk="0" hangingPunct="0">
              <a:buNone/>
              <a:defRPr/>
            </a:pPr>
            <a:r>
              <a:rPr lang="en-US" sz="2400" dirty="0" smtClean="0">
                <a:latin typeface="+mn-lt"/>
              </a:rPr>
              <a:t>World </a:t>
            </a:r>
            <a:r>
              <a:rPr lang="en-US" sz="2400" dirty="0">
                <a:latin typeface="+mn-lt"/>
              </a:rPr>
              <a:t>Bank and on the basis of guidelines and criteria </a:t>
            </a:r>
            <a:endParaRPr lang="en-US" sz="2400" dirty="0" smtClean="0">
              <a:latin typeface="+mn-lt"/>
            </a:endParaRPr>
          </a:p>
          <a:p>
            <a:pPr eaLnBrk="0" hangingPunct="0">
              <a:buNone/>
              <a:defRPr/>
            </a:pPr>
            <a:r>
              <a:rPr lang="en-US" sz="2400" dirty="0" smtClean="0">
                <a:latin typeface="+mn-lt"/>
              </a:rPr>
              <a:t>established </a:t>
            </a:r>
            <a:r>
              <a:rPr lang="en-US" sz="2400" dirty="0">
                <a:latin typeface="+mn-lt"/>
              </a:rPr>
              <a:t>by the Council, </a:t>
            </a:r>
            <a:r>
              <a:rPr lang="en-US" sz="2400" dirty="0">
                <a:solidFill>
                  <a:srgbClr val="00B0F0"/>
                </a:solidFill>
                <a:latin typeface="+mn-lt"/>
              </a:rPr>
              <a:t>the Scientific and Technical </a:t>
            </a:r>
            <a:endParaRPr lang="en-US" sz="2400" dirty="0" smtClean="0">
              <a:solidFill>
                <a:srgbClr val="00B0F0"/>
              </a:solidFill>
              <a:latin typeface="+mn-lt"/>
            </a:endParaRPr>
          </a:p>
          <a:p>
            <a:pPr eaLnBrk="0" hangingPunct="0">
              <a:buNone/>
              <a:defRPr/>
            </a:pPr>
            <a:r>
              <a:rPr lang="en-US" sz="2400" dirty="0" smtClean="0">
                <a:solidFill>
                  <a:srgbClr val="00B0F0"/>
                </a:solidFill>
                <a:latin typeface="+mn-lt"/>
              </a:rPr>
              <a:t>Advisory </a:t>
            </a:r>
            <a:r>
              <a:rPr lang="en-US" sz="2400" dirty="0">
                <a:solidFill>
                  <a:srgbClr val="00B0F0"/>
                </a:solidFill>
                <a:latin typeface="+mn-lt"/>
              </a:rPr>
              <a:t>Panel (STAP) as an advisory body to the Facility</a:t>
            </a:r>
            <a:r>
              <a:rPr lang="en-US" sz="2400" dirty="0">
                <a:latin typeface="+mn-lt"/>
              </a:rPr>
              <a:t>. </a:t>
            </a:r>
            <a:endParaRPr lang="en-US" sz="2400" dirty="0" smtClean="0">
              <a:latin typeface="+mn-lt"/>
            </a:endParaRPr>
          </a:p>
          <a:p>
            <a:pPr eaLnBrk="0" hangingPunct="0">
              <a:buNone/>
              <a:defRPr/>
            </a:pPr>
            <a:r>
              <a:rPr lang="en-US" sz="2400" dirty="0" smtClean="0">
                <a:latin typeface="+mn-lt"/>
              </a:rPr>
              <a:t>UNEP </a:t>
            </a:r>
            <a:r>
              <a:rPr lang="en-US" sz="2400" dirty="0">
                <a:latin typeface="+mn-lt"/>
              </a:rPr>
              <a:t>shall provide the STAP’s Secretariat and shall operate </a:t>
            </a:r>
            <a:endParaRPr lang="en-US" sz="2400" dirty="0" smtClean="0">
              <a:latin typeface="+mn-lt"/>
            </a:endParaRPr>
          </a:p>
          <a:p>
            <a:pPr eaLnBrk="0" hangingPunct="0">
              <a:buNone/>
              <a:defRPr/>
            </a:pPr>
            <a:r>
              <a:rPr lang="en-US" sz="2400" dirty="0" smtClean="0">
                <a:latin typeface="+mn-lt"/>
              </a:rPr>
              <a:t>as </a:t>
            </a:r>
            <a:r>
              <a:rPr lang="en-US" sz="2400" dirty="0">
                <a:latin typeface="+mn-lt"/>
              </a:rPr>
              <a:t>the liaison between the Facility and the STAP.” (Instrument </a:t>
            </a:r>
            <a:endParaRPr lang="en-US" sz="2400" dirty="0" smtClean="0">
              <a:latin typeface="+mn-lt"/>
            </a:endParaRPr>
          </a:p>
          <a:p>
            <a:pPr eaLnBrk="0" hangingPunct="0">
              <a:buNone/>
              <a:defRPr/>
            </a:pPr>
            <a:r>
              <a:rPr lang="en-US" sz="2400" dirty="0" smtClean="0">
                <a:latin typeface="+mn-lt"/>
              </a:rPr>
              <a:t>for </a:t>
            </a:r>
            <a:r>
              <a:rPr lang="en-US" sz="2400" dirty="0">
                <a:latin typeface="+mn-lt"/>
              </a:rPr>
              <a:t>the Establishment of the Restructured Global </a:t>
            </a:r>
            <a:endParaRPr lang="en-US" sz="2400" dirty="0" smtClean="0">
              <a:latin typeface="+mn-lt"/>
            </a:endParaRPr>
          </a:p>
          <a:p>
            <a:pPr eaLnBrk="0" hangingPunct="0">
              <a:buNone/>
              <a:defRPr/>
            </a:pPr>
            <a:r>
              <a:rPr lang="en-US" sz="2400" dirty="0" smtClean="0">
                <a:latin typeface="+mn-lt"/>
              </a:rPr>
              <a:t>Environment </a:t>
            </a:r>
            <a:r>
              <a:rPr lang="en-US" sz="2400" dirty="0">
                <a:latin typeface="+mn-lt"/>
              </a:rPr>
              <a:t>Facility, 1994 and 2008)</a:t>
            </a:r>
          </a:p>
          <a:p>
            <a:pPr eaLnBrk="0" hangingPunct="0">
              <a:defRPr/>
            </a:pPr>
            <a:endParaRPr lang="en-US" sz="2400" dirty="0">
              <a:latin typeface="+mn-lt"/>
            </a:endParaRPr>
          </a:p>
          <a:p>
            <a:pPr eaLnBrk="0" hangingPunct="0">
              <a:defRPr/>
            </a:pPr>
            <a:endParaRPr lang="en-US" sz="2400" dirty="0">
              <a:latin typeface="+mn-lt"/>
            </a:endParaRPr>
          </a:p>
          <a:p>
            <a:pPr eaLnBrk="0" hangingPunct="0">
              <a:defRPr/>
            </a:pPr>
            <a:endParaRPr lang="en-US" sz="2400" dirty="0">
              <a:latin typeface="+mn-lt"/>
            </a:endParaRPr>
          </a:p>
          <a:p>
            <a:pPr eaLnBrk="0" hangingPunct="0">
              <a:defRPr/>
            </a:pPr>
            <a:endParaRPr lang="en-US" sz="2400" dirty="0">
              <a:latin typeface="+mn-lt"/>
            </a:endParaRPr>
          </a:p>
          <a:p>
            <a:pPr eaLnBrk="0" hangingPunct="0">
              <a:defRPr/>
            </a:pPr>
            <a:endParaRPr lang="en-US" sz="2400" dirty="0">
              <a:latin typeface="+mn-lt"/>
            </a:endParaRPr>
          </a:p>
          <a:p>
            <a:pPr eaLnBrk="0" hangingPunct="0">
              <a:defRPr/>
            </a:pPr>
            <a:endParaRPr lang="en-US" dirty="0">
              <a:latin typeface="+mn-lt"/>
            </a:endParaRPr>
          </a:p>
          <a:p>
            <a:pPr eaLnBrk="0" hangingPunct="0">
              <a:defRPr/>
            </a:pPr>
            <a:endParaRPr lang="en-US" dirty="0">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lstStyle/>
          <a:p>
            <a:r>
              <a:rPr lang="en-US" b="1" dirty="0" smtClean="0">
                <a:latin typeface="+mn-lt"/>
              </a:rPr>
              <a:t>Thoughts to consider…</a:t>
            </a:r>
            <a:endParaRPr lang="en-US" b="1" dirty="0">
              <a:latin typeface="+mn-lt"/>
            </a:endParaRPr>
          </a:p>
        </p:txBody>
      </p:sp>
      <p:sp>
        <p:nvSpPr>
          <p:cNvPr id="3" name="Content Placeholder 2"/>
          <p:cNvSpPr>
            <a:spLocks noGrp="1"/>
          </p:cNvSpPr>
          <p:nvPr>
            <p:ph idx="1"/>
          </p:nvPr>
        </p:nvSpPr>
        <p:spPr/>
        <p:txBody>
          <a:bodyPr>
            <a:normAutofit fontScale="92500"/>
          </a:bodyPr>
          <a:lstStyle/>
          <a:p>
            <a:pPr>
              <a:buFont typeface="Wingdings" pitchFamily="2" charset="2"/>
              <a:buChar char="v"/>
            </a:pPr>
            <a:r>
              <a:rPr lang="en-US" dirty="0" smtClean="0"/>
              <a:t>What are the main challenges in developing scientifically and technically viable PIFs? (data access?)</a:t>
            </a:r>
          </a:p>
          <a:p>
            <a:pPr>
              <a:buFont typeface="Wingdings" pitchFamily="2" charset="2"/>
              <a:buChar char="v"/>
            </a:pPr>
            <a:r>
              <a:rPr lang="en-US" dirty="0" smtClean="0"/>
              <a:t>What regional networks, institutions, other options are available to develop data and address data gaps that contribute to global environmental outcomes?</a:t>
            </a:r>
          </a:p>
          <a:p>
            <a:pPr>
              <a:buFont typeface="Wingdings" pitchFamily="2" charset="2"/>
              <a:buChar char="v"/>
            </a:pPr>
            <a:r>
              <a:rPr lang="en-US" dirty="0" smtClean="0"/>
              <a:t>Could addressing a specific data need contribute to the knowledge and learning of the GEF? (use of targeted research window)</a:t>
            </a:r>
          </a:p>
          <a:p>
            <a:pPr>
              <a:buFont typeface="Wingdings" pitchFamily="2" charset="2"/>
              <a:buChar char="v"/>
            </a:pPr>
            <a:r>
              <a:rPr lang="en-US" dirty="0" smtClean="0"/>
              <a:t> From design to implementation – the focus is measuring and tracking global environmental outcomes :  project level – focal area – GEF corporate knowledge and learning</a:t>
            </a:r>
          </a:p>
          <a:p>
            <a:pPr>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Thank you!</a:t>
            </a:r>
            <a:endParaRPr lang="en-US" dirty="0">
              <a:latin typeface="+mn-lt"/>
            </a:endParaRPr>
          </a:p>
        </p:txBody>
      </p:sp>
      <p:sp>
        <p:nvSpPr>
          <p:cNvPr id="3" name="Content Placeholder 2"/>
          <p:cNvSpPr>
            <a:spLocks noGrp="1"/>
          </p:cNvSpPr>
          <p:nvPr>
            <p:ph idx="1"/>
          </p:nvPr>
        </p:nvSpPr>
        <p:spPr>
          <a:effectLst/>
        </p:spPr>
        <p:txBody>
          <a:bodyPr/>
          <a:lstStyle/>
          <a:p>
            <a:pPr>
              <a:buNone/>
            </a:pPr>
            <a:r>
              <a:rPr lang="en-US" dirty="0" smtClean="0">
                <a:solidFill>
                  <a:srgbClr val="FF0000"/>
                </a:solidFill>
                <a:latin typeface="Constantia" pitchFamily="18" charset="0"/>
                <a:hlinkClick r:id="rId2"/>
              </a:rPr>
              <a:t>www.unep.org</a:t>
            </a:r>
            <a:r>
              <a:rPr lang="en-US" dirty="0" smtClean="0">
                <a:solidFill>
                  <a:srgbClr val="FF0000"/>
                </a:solidFill>
                <a:latin typeface="Constantia" pitchFamily="18" charset="0"/>
                <a:hlinkClick r:id="rId2"/>
              </a:rPr>
              <a:t>/stap</a:t>
            </a:r>
            <a:endParaRPr lang="en-US" dirty="0" smtClean="0">
              <a:solidFill>
                <a:srgbClr val="FF0000"/>
              </a:solidFill>
              <a:latin typeface="Constantia" pitchFamily="18" charset="0"/>
            </a:endParaRPr>
          </a:p>
          <a:p>
            <a:pPr>
              <a:buNone/>
            </a:pPr>
            <a:endParaRPr lang="en-US" dirty="0" smtClean="0"/>
          </a:p>
          <a:p>
            <a:pPr>
              <a:buNone/>
            </a:pPr>
            <a:endParaRPr lang="en-US" dirty="0" smtClean="0"/>
          </a:p>
          <a:p>
            <a:pPr>
              <a:buNone/>
            </a:pPr>
            <a:endParaRPr lang="en-US" dirty="0" smtClean="0"/>
          </a:p>
          <a:p>
            <a:pPr>
              <a:buNone/>
            </a:pPr>
            <a:r>
              <a:rPr lang="en-US" sz="4400" dirty="0" smtClean="0"/>
              <a:t>Any questions?</a:t>
            </a:r>
            <a:endParaRPr lang="en-US" sz="44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04088"/>
            <a:ext cx="8305800" cy="972312"/>
          </a:xfrm>
        </p:spPr>
        <p:txBody>
          <a:bodyPr/>
          <a:lstStyle/>
          <a:p>
            <a:r>
              <a:rPr lang="en-US" b="1" dirty="0" smtClean="0">
                <a:latin typeface="+mn-lt"/>
              </a:rPr>
              <a:t>What is STAP?</a:t>
            </a:r>
            <a:endParaRPr lang="en-US" b="1" dirty="0">
              <a:latin typeface="+mn-lt"/>
            </a:endParaRPr>
          </a:p>
        </p:txBody>
      </p:sp>
      <p:sp>
        <p:nvSpPr>
          <p:cNvPr id="3" name="Content Placeholder 2"/>
          <p:cNvSpPr>
            <a:spLocks noGrp="1"/>
          </p:cNvSpPr>
          <p:nvPr>
            <p:ph idx="1"/>
          </p:nvPr>
        </p:nvSpPr>
        <p:spPr>
          <a:xfrm>
            <a:off x="457200" y="1935480"/>
            <a:ext cx="8458200" cy="4389120"/>
          </a:xfrm>
        </p:spPr>
        <p:txBody>
          <a:bodyPr>
            <a:normAutofit/>
          </a:bodyPr>
          <a:lstStyle/>
          <a:p>
            <a:pPr>
              <a:buNone/>
            </a:pPr>
            <a:r>
              <a:rPr lang="en-US" sz="2400" dirty="0" smtClean="0"/>
              <a:t>The Scientific and Technical Advisory Panel (STAP)</a:t>
            </a:r>
          </a:p>
          <a:p>
            <a:pPr>
              <a:buNone/>
            </a:pPr>
            <a:r>
              <a:rPr lang="en-US" sz="2400" dirty="0" smtClean="0"/>
              <a:t>of the Global Environment Facility (GEF) provides </a:t>
            </a:r>
          </a:p>
          <a:p>
            <a:pPr>
              <a:buNone/>
            </a:pPr>
            <a:r>
              <a:rPr lang="en-US" sz="2400" dirty="0" smtClean="0"/>
              <a:t>strategic and independent advice on projects, </a:t>
            </a:r>
          </a:p>
          <a:p>
            <a:pPr>
              <a:buNone/>
            </a:pPr>
            <a:r>
              <a:rPr lang="en-US" sz="2400" dirty="0" smtClean="0"/>
              <a:t>programs, and policies.</a:t>
            </a:r>
          </a:p>
          <a:p>
            <a:pPr>
              <a:buNone/>
            </a:pPr>
            <a:endParaRPr lang="en-US" sz="2400" dirty="0" smtClean="0"/>
          </a:p>
          <a:p>
            <a:pPr>
              <a:buNone/>
            </a:pPr>
            <a:r>
              <a:rPr lang="en-US" sz="2400" dirty="0" smtClean="0"/>
              <a:t>STAP is administered by the United Nations </a:t>
            </a:r>
          </a:p>
          <a:p>
            <a:pPr>
              <a:buNone/>
            </a:pPr>
            <a:r>
              <a:rPr lang="en-US" sz="2400" dirty="0" smtClean="0"/>
              <a:t>Environment </a:t>
            </a:r>
            <a:r>
              <a:rPr lang="en-US" sz="2400" dirty="0" err="1" smtClean="0"/>
              <a:t>Programme</a:t>
            </a:r>
            <a:r>
              <a:rPr lang="en-US" sz="2400" dirty="0" smtClean="0"/>
              <a:t> (UNEP), and it is </a:t>
            </a:r>
          </a:p>
          <a:p>
            <a:pPr>
              <a:buNone/>
            </a:pPr>
            <a:r>
              <a:rPr lang="en-US" sz="2400" dirty="0" smtClean="0"/>
              <a:t>supported by a Secretariat in Washington, D.C</a:t>
            </a:r>
            <a:endParaRPr lang="en-US" sz="2400" dirty="0"/>
          </a:p>
        </p:txBody>
      </p:sp>
      <p:pic>
        <p:nvPicPr>
          <p:cNvPr id="4" name="Picture 3" descr="C:\Users\gduron\Pictures\Blue Linckia Starfish Ribbon Reefs, Great Barrier Reef - Richard Ling.jpg"/>
          <p:cNvPicPr>
            <a:picLocks noChangeAspect="1" noChangeArrowheads="1"/>
          </p:cNvPicPr>
          <p:nvPr/>
        </p:nvPicPr>
        <p:blipFill>
          <a:blip r:embed="rId3" cstate="print"/>
          <a:srcRect/>
          <a:stretch>
            <a:fillRect/>
          </a:stretch>
        </p:blipFill>
        <p:spPr bwMode="auto">
          <a:xfrm>
            <a:off x="6858000" y="2971800"/>
            <a:ext cx="2011926" cy="2819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1143000"/>
          </a:xfrm>
        </p:spPr>
        <p:txBody>
          <a:bodyPr/>
          <a:lstStyle/>
          <a:p>
            <a:r>
              <a:rPr lang="en-US" b="1" dirty="0" smtClean="0">
                <a:latin typeface="+mn-lt"/>
              </a:rPr>
              <a:t>Who is STAP?</a:t>
            </a:r>
            <a:endParaRPr lang="en-US" b="1" dirty="0">
              <a:latin typeface="+mn-lt"/>
            </a:endParaRPr>
          </a:p>
        </p:txBody>
      </p:sp>
      <p:pic>
        <p:nvPicPr>
          <p:cNvPr id="4" name="Picture 5" descr="C:\Documents and Settings\thammond\My Documents\My Pictures\diaz.jpg"/>
          <p:cNvPicPr>
            <a:picLocks noChangeAspect="1" noChangeArrowheads="1"/>
          </p:cNvPicPr>
          <p:nvPr/>
        </p:nvPicPr>
        <p:blipFill>
          <a:blip r:embed="rId3" cstate="print"/>
          <a:srcRect/>
          <a:stretch>
            <a:fillRect/>
          </a:stretch>
        </p:blipFill>
        <p:spPr>
          <a:xfrm>
            <a:off x="1066800" y="4114800"/>
            <a:ext cx="1143000" cy="1143000"/>
          </a:xfrm>
          <a:prstGeom prst="rect">
            <a:avLst/>
          </a:prstGeom>
        </p:spPr>
      </p:pic>
      <p:sp>
        <p:nvSpPr>
          <p:cNvPr id="5" name="TextBox 10"/>
          <p:cNvSpPr txBox="1">
            <a:spLocks noChangeArrowheads="1"/>
          </p:cNvSpPr>
          <p:nvPr/>
        </p:nvSpPr>
        <p:spPr bwMode="auto">
          <a:xfrm>
            <a:off x="990600" y="3429000"/>
            <a:ext cx="1752600" cy="246063"/>
          </a:xfrm>
          <a:prstGeom prst="rect">
            <a:avLst/>
          </a:prstGeom>
          <a:noFill/>
          <a:ln w="9525">
            <a:noFill/>
            <a:miter lim="800000"/>
            <a:headEnd/>
            <a:tailEnd/>
          </a:ln>
        </p:spPr>
        <p:txBody>
          <a:bodyPr>
            <a:spAutoFit/>
          </a:bodyPr>
          <a:lstStyle/>
          <a:p>
            <a:pPr eaLnBrk="0" hangingPunct="0"/>
            <a:r>
              <a:rPr lang="en-US" sz="1000" b="1" dirty="0"/>
              <a:t>Thomas E. Lovejoy, Chair</a:t>
            </a:r>
          </a:p>
        </p:txBody>
      </p:sp>
      <p:sp>
        <p:nvSpPr>
          <p:cNvPr id="6" name="TextBox 11"/>
          <p:cNvSpPr txBox="1">
            <a:spLocks noChangeArrowheads="1"/>
          </p:cNvSpPr>
          <p:nvPr/>
        </p:nvSpPr>
        <p:spPr bwMode="auto">
          <a:xfrm>
            <a:off x="2895600" y="3333750"/>
            <a:ext cx="1752600" cy="553998"/>
          </a:xfrm>
          <a:prstGeom prst="rect">
            <a:avLst/>
          </a:prstGeom>
          <a:noFill/>
          <a:ln w="9525">
            <a:noFill/>
            <a:miter lim="800000"/>
            <a:headEnd/>
            <a:tailEnd/>
          </a:ln>
        </p:spPr>
        <p:txBody>
          <a:bodyPr wrap="square">
            <a:spAutoFit/>
          </a:bodyPr>
          <a:lstStyle/>
          <a:p>
            <a:pPr algn="ctr" eaLnBrk="0" hangingPunct="0"/>
            <a:r>
              <a:rPr lang="en-US" sz="1000" b="1" dirty="0"/>
              <a:t>Meryl  J. Williams </a:t>
            </a:r>
          </a:p>
          <a:p>
            <a:pPr algn="ctr" eaLnBrk="0" hangingPunct="0"/>
            <a:r>
              <a:rPr lang="en-US" sz="1000" b="1" dirty="0"/>
              <a:t>Co-Chair , </a:t>
            </a:r>
            <a:r>
              <a:rPr lang="en-US" sz="1000" b="1" dirty="0" smtClean="0"/>
              <a:t>IW </a:t>
            </a:r>
          </a:p>
          <a:p>
            <a:pPr algn="ctr" eaLnBrk="0" hangingPunct="0"/>
            <a:endParaRPr lang="en-US" sz="1000" b="1" dirty="0"/>
          </a:p>
        </p:txBody>
      </p:sp>
      <p:sp>
        <p:nvSpPr>
          <p:cNvPr id="7" name="TextBox 13"/>
          <p:cNvSpPr txBox="1">
            <a:spLocks noChangeArrowheads="1"/>
          </p:cNvSpPr>
          <p:nvPr/>
        </p:nvSpPr>
        <p:spPr bwMode="auto">
          <a:xfrm>
            <a:off x="4724400" y="3352800"/>
            <a:ext cx="2057400" cy="553998"/>
          </a:xfrm>
          <a:prstGeom prst="rect">
            <a:avLst/>
          </a:prstGeom>
          <a:noFill/>
          <a:ln w="9525">
            <a:noFill/>
            <a:miter lim="800000"/>
            <a:headEnd/>
            <a:tailEnd/>
          </a:ln>
        </p:spPr>
        <p:txBody>
          <a:bodyPr wrap="square">
            <a:spAutoFit/>
          </a:bodyPr>
          <a:lstStyle/>
          <a:p>
            <a:pPr algn="ctr" eaLnBrk="0" hangingPunct="0"/>
            <a:r>
              <a:rPr lang="en-US" sz="1000" b="1" dirty="0"/>
              <a:t>N.H. </a:t>
            </a:r>
            <a:r>
              <a:rPr lang="en-US" sz="1000" b="1" dirty="0" err="1"/>
              <a:t>Ravindranath</a:t>
            </a:r>
            <a:endParaRPr lang="en-US" sz="1000" b="1" dirty="0"/>
          </a:p>
          <a:p>
            <a:pPr algn="ctr" eaLnBrk="0" hangingPunct="0"/>
            <a:r>
              <a:rPr lang="en-US" sz="1000" b="1" dirty="0"/>
              <a:t>Climate </a:t>
            </a:r>
            <a:r>
              <a:rPr lang="en-US" sz="1000" b="1" dirty="0" smtClean="0"/>
              <a:t>Change</a:t>
            </a:r>
          </a:p>
          <a:p>
            <a:pPr algn="ctr" eaLnBrk="0" hangingPunct="0"/>
            <a:r>
              <a:rPr lang="en-US" sz="1000" b="1" dirty="0" smtClean="0"/>
              <a:t>  </a:t>
            </a:r>
            <a:endParaRPr lang="en-US" sz="1000" b="1" dirty="0"/>
          </a:p>
        </p:txBody>
      </p:sp>
      <p:sp>
        <p:nvSpPr>
          <p:cNvPr id="8" name="TextBox 16"/>
          <p:cNvSpPr txBox="1">
            <a:spLocks noChangeArrowheads="1"/>
          </p:cNvSpPr>
          <p:nvPr/>
        </p:nvSpPr>
        <p:spPr bwMode="auto">
          <a:xfrm>
            <a:off x="1143000" y="5410200"/>
            <a:ext cx="1371600" cy="400050"/>
          </a:xfrm>
          <a:prstGeom prst="rect">
            <a:avLst/>
          </a:prstGeom>
          <a:noFill/>
          <a:ln w="9525">
            <a:noFill/>
            <a:miter lim="800000"/>
            <a:headEnd/>
            <a:tailEnd/>
          </a:ln>
        </p:spPr>
        <p:txBody>
          <a:bodyPr>
            <a:spAutoFit/>
          </a:bodyPr>
          <a:lstStyle/>
          <a:p>
            <a:pPr eaLnBrk="0" hangingPunct="0"/>
            <a:r>
              <a:rPr lang="en-US" sz="1000" b="1"/>
              <a:t>Sandra  Diaz </a:t>
            </a:r>
          </a:p>
          <a:p>
            <a:pPr eaLnBrk="0" hangingPunct="0"/>
            <a:r>
              <a:rPr lang="en-US" sz="1000" b="1"/>
              <a:t>Biodiversity</a:t>
            </a:r>
          </a:p>
        </p:txBody>
      </p:sp>
      <p:sp>
        <p:nvSpPr>
          <p:cNvPr id="9" name="TextBox 17"/>
          <p:cNvSpPr txBox="1">
            <a:spLocks noChangeArrowheads="1"/>
          </p:cNvSpPr>
          <p:nvPr/>
        </p:nvSpPr>
        <p:spPr bwMode="auto">
          <a:xfrm>
            <a:off x="2667000" y="5410200"/>
            <a:ext cx="1371600" cy="400050"/>
          </a:xfrm>
          <a:prstGeom prst="rect">
            <a:avLst/>
          </a:prstGeom>
          <a:noFill/>
          <a:ln w="9525">
            <a:noFill/>
            <a:miter lim="800000"/>
            <a:headEnd/>
            <a:tailEnd/>
          </a:ln>
        </p:spPr>
        <p:txBody>
          <a:bodyPr>
            <a:spAutoFit/>
          </a:bodyPr>
          <a:lstStyle/>
          <a:p>
            <a:pPr algn="ctr" eaLnBrk="0" hangingPunct="0"/>
            <a:r>
              <a:rPr lang="en-US" sz="1000" b="1" dirty="0" err="1"/>
              <a:t>Henk</a:t>
            </a:r>
            <a:r>
              <a:rPr lang="en-US" sz="1000" b="1" dirty="0"/>
              <a:t> </a:t>
            </a:r>
            <a:r>
              <a:rPr lang="en-US" sz="1000" b="1" dirty="0" err="1"/>
              <a:t>Bouwman</a:t>
            </a:r>
            <a:endParaRPr lang="en-US" sz="1000" b="1" dirty="0"/>
          </a:p>
          <a:p>
            <a:pPr eaLnBrk="0" hangingPunct="0"/>
            <a:r>
              <a:rPr lang="en-US" sz="1000" b="1" dirty="0"/>
              <a:t>Chemicals &amp; POPs</a:t>
            </a:r>
          </a:p>
        </p:txBody>
      </p:sp>
      <p:sp>
        <p:nvSpPr>
          <p:cNvPr id="10" name="TextBox 20"/>
          <p:cNvSpPr txBox="1">
            <a:spLocks noChangeArrowheads="1"/>
          </p:cNvSpPr>
          <p:nvPr/>
        </p:nvSpPr>
        <p:spPr bwMode="auto">
          <a:xfrm>
            <a:off x="4267200" y="5562600"/>
            <a:ext cx="1752600" cy="400110"/>
          </a:xfrm>
          <a:prstGeom prst="rect">
            <a:avLst/>
          </a:prstGeom>
          <a:noFill/>
          <a:ln w="9525">
            <a:noFill/>
            <a:miter lim="800000"/>
            <a:headEnd/>
            <a:tailEnd/>
          </a:ln>
        </p:spPr>
        <p:txBody>
          <a:bodyPr wrap="square">
            <a:spAutoFit/>
          </a:bodyPr>
          <a:lstStyle/>
          <a:p>
            <a:pPr algn="ctr" eaLnBrk="0" hangingPunct="0"/>
            <a:r>
              <a:rPr lang="en-US" sz="1000" b="1" dirty="0"/>
              <a:t>Michael Stocking </a:t>
            </a:r>
            <a:r>
              <a:rPr lang="en-US" sz="1000" b="1" dirty="0" smtClean="0"/>
              <a:t> Advisor </a:t>
            </a:r>
            <a:r>
              <a:rPr lang="en-US" sz="1000" b="1" dirty="0"/>
              <a:t>to </a:t>
            </a:r>
            <a:r>
              <a:rPr lang="en-US" sz="1000" b="1" dirty="0" smtClean="0"/>
              <a:t>STAP Chair</a:t>
            </a:r>
            <a:endParaRPr lang="en-US" sz="1000" b="1" dirty="0"/>
          </a:p>
        </p:txBody>
      </p:sp>
      <p:pic>
        <p:nvPicPr>
          <p:cNvPr id="11" name="Picture 6" descr="C:\Documents and Settings\thammond\My Documents\My Pictures\hbouwman.jpg"/>
          <p:cNvPicPr>
            <a:picLocks noChangeAspect="1" noChangeArrowheads="1"/>
          </p:cNvPicPr>
          <p:nvPr/>
        </p:nvPicPr>
        <p:blipFill>
          <a:blip r:embed="rId4" cstate="print"/>
          <a:srcRect/>
          <a:stretch>
            <a:fillRect/>
          </a:stretch>
        </p:blipFill>
        <p:spPr bwMode="auto">
          <a:xfrm>
            <a:off x="2743200" y="4038600"/>
            <a:ext cx="1143000" cy="1193800"/>
          </a:xfrm>
          <a:prstGeom prst="rect">
            <a:avLst/>
          </a:prstGeom>
          <a:noFill/>
          <a:ln w="9525">
            <a:noFill/>
            <a:miter lim="800000"/>
            <a:headEnd/>
            <a:tailEnd/>
          </a:ln>
        </p:spPr>
      </p:pic>
      <p:pic>
        <p:nvPicPr>
          <p:cNvPr id="12" name="Picture 7" descr="C:\Documents and Settings\thammond\My Documents\My Pictures\Meryl.jpg"/>
          <p:cNvPicPr>
            <a:picLocks noChangeAspect="1" noChangeArrowheads="1"/>
          </p:cNvPicPr>
          <p:nvPr/>
        </p:nvPicPr>
        <p:blipFill>
          <a:blip r:embed="rId5" cstate="print"/>
          <a:srcRect/>
          <a:stretch>
            <a:fillRect/>
          </a:stretch>
        </p:blipFill>
        <p:spPr bwMode="auto">
          <a:xfrm>
            <a:off x="3276600" y="2133600"/>
            <a:ext cx="1066800" cy="1066800"/>
          </a:xfrm>
          <a:prstGeom prst="rect">
            <a:avLst/>
          </a:prstGeom>
          <a:noFill/>
          <a:ln w="9525">
            <a:noFill/>
            <a:miter lim="800000"/>
            <a:headEnd/>
            <a:tailEnd/>
          </a:ln>
        </p:spPr>
      </p:pic>
      <p:pic>
        <p:nvPicPr>
          <p:cNvPr id="13" name="Picture 8" descr="C:\Documents and Settings\thammond\My Documents\My Pictures\Ravi.jpg"/>
          <p:cNvPicPr>
            <a:picLocks noChangeAspect="1" noChangeArrowheads="1"/>
          </p:cNvPicPr>
          <p:nvPr/>
        </p:nvPicPr>
        <p:blipFill>
          <a:blip r:embed="rId6" cstate="print"/>
          <a:srcRect/>
          <a:stretch>
            <a:fillRect/>
          </a:stretch>
        </p:blipFill>
        <p:spPr bwMode="auto">
          <a:xfrm>
            <a:off x="5181600" y="2133600"/>
            <a:ext cx="1066800" cy="1066800"/>
          </a:xfrm>
          <a:prstGeom prst="rect">
            <a:avLst/>
          </a:prstGeom>
          <a:noFill/>
          <a:ln w="9525">
            <a:noFill/>
            <a:miter lim="800000"/>
            <a:headEnd/>
            <a:tailEnd/>
          </a:ln>
        </p:spPr>
      </p:pic>
      <p:pic>
        <p:nvPicPr>
          <p:cNvPr id="14" name="Picture 9" descr="C:\Documents and Settings\thammond\My Documents\My Pictures\TEL_Chair.jpg"/>
          <p:cNvPicPr>
            <a:picLocks noChangeAspect="1" noChangeArrowheads="1"/>
          </p:cNvPicPr>
          <p:nvPr/>
        </p:nvPicPr>
        <p:blipFill>
          <a:blip r:embed="rId7" cstate="print"/>
          <a:srcRect/>
          <a:stretch>
            <a:fillRect/>
          </a:stretch>
        </p:blipFill>
        <p:spPr bwMode="auto">
          <a:xfrm>
            <a:off x="1143000" y="2133600"/>
            <a:ext cx="1447800" cy="1200150"/>
          </a:xfrm>
          <a:prstGeom prst="rect">
            <a:avLst/>
          </a:prstGeom>
          <a:noFill/>
          <a:ln w="9525">
            <a:noFill/>
            <a:miter lim="800000"/>
            <a:headEnd/>
            <a:tailEnd/>
          </a:ln>
        </p:spPr>
      </p:pic>
      <p:pic>
        <p:nvPicPr>
          <p:cNvPr id="15" name="Picture 11" descr="C:\Documents and Settings\thammond\My Documents\My Pictures\Michael%20in%20Jordan.jpg"/>
          <p:cNvPicPr>
            <a:picLocks noChangeAspect="1" noChangeArrowheads="1"/>
          </p:cNvPicPr>
          <p:nvPr/>
        </p:nvPicPr>
        <p:blipFill>
          <a:blip r:embed="rId8" cstate="print"/>
          <a:srcRect/>
          <a:stretch>
            <a:fillRect/>
          </a:stretch>
        </p:blipFill>
        <p:spPr bwMode="auto">
          <a:xfrm>
            <a:off x="4267200" y="4114800"/>
            <a:ext cx="1389063" cy="1343025"/>
          </a:xfrm>
          <a:prstGeom prst="rect">
            <a:avLst/>
          </a:prstGeom>
          <a:noFill/>
          <a:ln w="9525">
            <a:noFill/>
            <a:miter lim="800000"/>
            <a:headEnd/>
            <a:tailEnd/>
          </a:ln>
        </p:spPr>
      </p:pic>
      <p:sp>
        <p:nvSpPr>
          <p:cNvPr id="16" name="TextBox 15"/>
          <p:cNvSpPr txBox="1"/>
          <p:nvPr/>
        </p:nvSpPr>
        <p:spPr>
          <a:xfrm>
            <a:off x="6934200" y="3429000"/>
            <a:ext cx="1524000" cy="400110"/>
          </a:xfrm>
          <a:prstGeom prst="rect">
            <a:avLst/>
          </a:prstGeom>
          <a:noFill/>
        </p:spPr>
        <p:txBody>
          <a:bodyPr wrap="square" rtlCol="0">
            <a:spAutoFit/>
          </a:bodyPr>
          <a:lstStyle/>
          <a:p>
            <a:r>
              <a:rPr lang="en-US" sz="1000" dirty="0" smtClean="0"/>
              <a:t>Land Degradation</a:t>
            </a:r>
          </a:p>
          <a:p>
            <a:r>
              <a:rPr lang="en-US" sz="1000" dirty="0" smtClean="0"/>
              <a:t>(Under recruitment)</a:t>
            </a:r>
            <a:endParaRPr lang="en-US" sz="1000" dirty="0"/>
          </a:p>
        </p:txBody>
      </p:sp>
      <p:sp>
        <p:nvSpPr>
          <p:cNvPr id="17" name="TextBox 16"/>
          <p:cNvSpPr txBox="1"/>
          <p:nvPr/>
        </p:nvSpPr>
        <p:spPr>
          <a:xfrm>
            <a:off x="6324600" y="5486400"/>
            <a:ext cx="1295400" cy="400110"/>
          </a:xfrm>
          <a:prstGeom prst="rect">
            <a:avLst/>
          </a:prstGeom>
          <a:noFill/>
        </p:spPr>
        <p:txBody>
          <a:bodyPr wrap="square" rtlCol="0">
            <a:spAutoFit/>
          </a:bodyPr>
          <a:lstStyle/>
          <a:p>
            <a:r>
              <a:rPr lang="en-US" sz="1000" dirty="0" smtClean="0"/>
              <a:t>Adaptation</a:t>
            </a:r>
          </a:p>
          <a:p>
            <a:r>
              <a:rPr lang="en-US" sz="1000" dirty="0" smtClean="0"/>
              <a:t>(Under recruitment)</a:t>
            </a: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28674" name="Text Box 3"/>
          <p:cNvSpPr txBox="1">
            <a:spLocks noChangeArrowheads="1"/>
          </p:cNvSpPr>
          <p:nvPr/>
        </p:nvSpPr>
        <p:spPr bwMode="auto">
          <a:xfrm>
            <a:off x="1466850" y="1927225"/>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CBD</a:t>
            </a:r>
          </a:p>
        </p:txBody>
      </p:sp>
      <p:sp>
        <p:nvSpPr>
          <p:cNvPr id="28675" name="Text Box 4"/>
          <p:cNvSpPr txBox="1">
            <a:spLocks noChangeArrowheads="1"/>
          </p:cNvSpPr>
          <p:nvPr/>
        </p:nvSpPr>
        <p:spPr bwMode="auto">
          <a:xfrm>
            <a:off x="1390650" y="2478088"/>
            <a:ext cx="6302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UNFCC</a:t>
            </a:r>
          </a:p>
        </p:txBody>
      </p:sp>
      <p:sp>
        <p:nvSpPr>
          <p:cNvPr id="28676" name="Text Box 5"/>
          <p:cNvSpPr txBox="1">
            <a:spLocks noChangeArrowheads="1"/>
          </p:cNvSpPr>
          <p:nvPr/>
        </p:nvSpPr>
        <p:spPr bwMode="auto">
          <a:xfrm>
            <a:off x="1450975" y="3538538"/>
            <a:ext cx="4603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CCD</a:t>
            </a:r>
          </a:p>
        </p:txBody>
      </p:sp>
      <p:sp>
        <p:nvSpPr>
          <p:cNvPr id="28677" name="Text Box 6"/>
          <p:cNvSpPr txBox="1">
            <a:spLocks noChangeArrowheads="1"/>
          </p:cNvSpPr>
          <p:nvPr/>
        </p:nvSpPr>
        <p:spPr bwMode="auto">
          <a:xfrm>
            <a:off x="1238250" y="5087938"/>
            <a:ext cx="903288" cy="3968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International</a:t>
            </a:r>
          </a:p>
          <a:p>
            <a:pPr eaLnBrk="0" hangingPunct="0"/>
            <a:r>
              <a:rPr lang="en-US" sz="1000" b="1">
                <a:latin typeface="Times" pitchFamily="18" charset="0"/>
              </a:rPr>
              <a:t>Waters</a:t>
            </a:r>
          </a:p>
        </p:txBody>
      </p:sp>
      <p:sp>
        <p:nvSpPr>
          <p:cNvPr id="28678" name="Text Box 7"/>
          <p:cNvSpPr txBox="1">
            <a:spLocks noChangeArrowheads="1"/>
          </p:cNvSpPr>
          <p:nvPr/>
        </p:nvSpPr>
        <p:spPr bwMode="auto">
          <a:xfrm>
            <a:off x="3886200" y="3581400"/>
            <a:ext cx="12858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CEO / CHAIRMAN</a:t>
            </a:r>
          </a:p>
        </p:txBody>
      </p:sp>
      <p:sp>
        <p:nvSpPr>
          <p:cNvPr id="28679" name="Text Box 8"/>
          <p:cNvSpPr txBox="1">
            <a:spLocks noChangeArrowheads="1"/>
          </p:cNvSpPr>
          <p:nvPr/>
        </p:nvSpPr>
        <p:spPr bwMode="auto">
          <a:xfrm>
            <a:off x="3752850" y="3944938"/>
            <a:ext cx="1600200" cy="244475"/>
          </a:xfrm>
          <a:prstGeom prst="rect">
            <a:avLst/>
          </a:prstGeom>
          <a:noFill/>
          <a:ln w="9525">
            <a:noFill/>
            <a:miter lim="800000"/>
            <a:headEnd/>
            <a:tailEnd/>
          </a:ln>
        </p:spPr>
        <p:txBody>
          <a:bodyPr>
            <a:spAutoFit/>
          </a:bodyPr>
          <a:lstStyle/>
          <a:p>
            <a:pPr eaLnBrk="0" hangingPunct="0"/>
            <a:r>
              <a:rPr lang="en-US" sz="1000" b="1">
                <a:latin typeface="Times" pitchFamily="18" charset="0"/>
              </a:rPr>
              <a:t>GEF SECRETARIAT</a:t>
            </a:r>
          </a:p>
        </p:txBody>
      </p:sp>
      <p:sp>
        <p:nvSpPr>
          <p:cNvPr id="28680" name="Text Box 9"/>
          <p:cNvSpPr txBox="1">
            <a:spLocks noChangeArrowheads="1"/>
          </p:cNvSpPr>
          <p:nvPr/>
        </p:nvSpPr>
        <p:spPr bwMode="auto">
          <a:xfrm>
            <a:off x="4148138" y="3240088"/>
            <a:ext cx="78422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COUNCIL</a:t>
            </a:r>
          </a:p>
        </p:txBody>
      </p:sp>
      <p:sp>
        <p:nvSpPr>
          <p:cNvPr id="28681" name="Text Box 10"/>
          <p:cNvSpPr txBox="1">
            <a:spLocks noChangeArrowheads="1"/>
          </p:cNvSpPr>
          <p:nvPr/>
        </p:nvSpPr>
        <p:spPr bwMode="auto">
          <a:xfrm>
            <a:off x="4117975" y="2744788"/>
            <a:ext cx="881063" cy="244475"/>
          </a:xfrm>
          <a:prstGeom prst="rect">
            <a:avLst/>
          </a:prstGeom>
          <a:noFill/>
          <a:ln w="9525">
            <a:noFill/>
            <a:miter lim="800000"/>
            <a:headEnd/>
            <a:tailEnd/>
          </a:ln>
        </p:spPr>
        <p:txBody>
          <a:bodyPr wrap="none">
            <a:spAutoFit/>
          </a:bodyPr>
          <a:lstStyle/>
          <a:p>
            <a:pPr eaLnBrk="0" hangingPunct="0"/>
            <a:r>
              <a:rPr lang="en-US" sz="1000" b="1">
                <a:solidFill>
                  <a:srgbClr val="2D6525"/>
                </a:solidFill>
                <a:latin typeface="Times" pitchFamily="18" charset="0"/>
              </a:rPr>
              <a:t>ASSEMBLY</a:t>
            </a:r>
          </a:p>
        </p:txBody>
      </p:sp>
      <p:sp>
        <p:nvSpPr>
          <p:cNvPr id="28682" name="Text Box 11"/>
          <p:cNvSpPr txBox="1">
            <a:spLocks noChangeArrowheads="1"/>
          </p:cNvSpPr>
          <p:nvPr/>
        </p:nvSpPr>
        <p:spPr bwMode="auto">
          <a:xfrm>
            <a:off x="7620000" y="2185988"/>
            <a:ext cx="458788"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W.B.</a:t>
            </a:r>
          </a:p>
        </p:txBody>
      </p:sp>
      <p:sp>
        <p:nvSpPr>
          <p:cNvPr id="28683" name="Text Box 12"/>
          <p:cNvSpPr txBox="1">
            <a:spLocks noChangeArrowheads="1"/>
          </p:cNvSpPr>
          <p:nvPr/>
        </p:nvSpPr>
        <p:spPr bwMode="auto">
          <a:xfrm>
            <a:off x="2965450" y="1627188"/>
            <a:ext cx="995363" cy="549275"/>
          </a:xfrm>
          <a:prstGeom prst="rect">
            <a:avLst/>
          </a:prstGeom>
          <a:noFill/>
          <a:ln w="9525">
            <a:noFill/>
            <a:miter lim="800000"/>
            <a:headEnd/>
            <a:tailEnd/>
          </a:ln>
        </p:spPr>
        <p:txBody>
          <a:bodyPr wrap="none">
            <a:spAutoFit/>
          </a:bodyPr>
          <a:lstStyle/>
          <a:p>
            <a:pPr eaLnBrk="0" hangingPunct="0"/>
            <a:r>
              <a:rPr lang="en-US" sz="1000" b="1">
                <a:latin typeface="Times" pitchFamily="18" charset="0"/>
              </a:rPr>
              <a:t>Donor</a:t>
            </a:r>
          </a:p>
          <a:p>
            <a:pPr eaLnBrk="0" hangingPunct="0"/>
            <a:r>
              <a:rPr lang="en-US" sz="1000" b="1">
                <a:latin typeface="Times" pitchFamily="18" charset="0"/>
              </a:rPr>
              <a:t>Replenishment</a:t>
            </a:r>
          </a:p>
          <a:p>
            <a:pPr eaLnBrk="0" hangingPunct="0"/>
            <a:r>
              <a:rPr lang="en-US" sz="1000" b="1">
                <a:latin typeface="Times" pitchFamily="18" charset="0"/>
              </a:rPr>
              <a:t>Group</a:t>
            </a:r>
          </a:p>
        </p:txBody>
      </p:sp>
      <p:sp>
        <p:nvSpPr>
          <p:cNvPr id="28684" name="Text Box 13"/>
          <p:cNvSpPr txBox="1">
            <a:spLocks noChangeArrowheads="1"/>
          </p:cNvSpPr>
          <p:nvPr/>
        </p:nvSpPr>
        <p:spPr bwMode="auto">
          <a:xfrm>
            <a:off x="4241800" y="1658938"/>
            <a:ext cx="711200" cy="246062"/>
          </a:xfrm>
          <a:prstGeom prst="rect">
            <a:avLst/>
          </a:prstGeom>
          <a:noFill/>
          <a:ln w="9525">
            <a:noFill/>
            <a:miter lim="800000"/>
            <a:headEnd/>
            <a:tailEnd/>
          </a:ln>
        </p:spPr>
        <p:txBody>
          <a:bodyPr>
            <a:spAutoFit/>
          </a:bodyPr>
          <a:lstStyle/>
          <a:p>
            <a:pPr eaLnBrk="0" hangingPunct="0"/>
            <a:r>
              <a:rPr lang="en-US" sz="1000" b="1">
                <a:latin typeface="Times" pitchFamily="18" charset="0"/>
              </a:rPr>
              <a:t>GEFEO</a:t>
            </a:r>
          </a:p>
        </p:txBody>
      </p:sp>
      <p:sp>
        <p:nvSpPr>
          <p:cNvPr id="28685" name="Text Box 14"/>
          <p:cNvSpPr txBox="1">
            <a:spLocks noChangeArrowheads="1"/>
          </p:cNvSpPr>
          <p:nvPr/>
        </p:nvSpPr>
        <p:spPr bwMode="auto">
          <a:xfrm>
            <a:off x="7615238" y="2730500"/>
            <a:ext cx="452437"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ADB</a:t>
            </a:r>
          </a:p>
        </p:txBody>
      </p:sp>
      <p:sp>
        <p:nvSpPr>
          <p:cNvPr id="28686" name="Text Box 15"/>
          <p:cNvSpPr txBox="1">
            <a:spLocks noChangeArrowheads="1"/>
          </p:cNvSpPr>
          <p:nvPr/>
        </p:nvSpPr>
        <p:spPr bwMode="auto">
          <a:xfrm>
            <a:off x="7545388" y="5472113"/>
            <a:ext cx="608012"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UNIDO</a:t>
            </a:r>
          </a:p>
        </p:txBody>
      </p:sp>
      <p:sp>
        <p:nvSpPr>
          <p:cNvPr id="28687" name="Text Box 16"/>
          <p:cNvSpPr txBox="1">
            <a:spLocks noChangeArrowheads="1"/>
          </p:cNvSpPr>
          <p:nvPr/>
        </p:nvSpPr>
        <p:spPr bwMode="auto">
          <a:xfrm>
            <a:off x="7620000" y="4097338"/>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FAO</a:t>
            </a:r>
          </a:p>
        </p:txBody>
      </p:sp>
      <p:sp>
        <p:nvSpPr>
          <p:cNvPr id="28688" name="Text Box 17"/>
          <p:cNvSpPr txBox="1">
            <a:spLocks noChangeArrowheads="1"/>
          </p:cNvSpPr>
          <p:nvPr/>
        </p:nvSpPr>
        <p:spPr bwMode="auto">
          <a:xfrm>
            <a:off x="5260975" y="2941638"/>
            <a:ext cx="542925" cy="244475"/>
          </a:xfrm>
          <a:prstGeom prst="rect">
            <a:avLst/>
          </a:prstGeom>
          <a:noFill/>
          <a:ln w="9525">
            <a:noFill/>
            <a:miter lim="800000"/>
            <a:headEnd/>
            <a:tailEnd/>
          </a:ln>
        </p:spPr>
        <p:txBody>
          <a:bodyPr wrap="none">
            <a:spAutoFit/>
          </a:bodyPr>
          <a:lstStyle/>
          <a:p>
            <a:pPr eaLnBrk="0" hangingPunct="0"/>
            <a:r>
              <a:rPr lang="en-US" sz="1000" b="1" dirty="0">
                <a:latin typeface="Times" pitchFamily="18" charset="0"/>
              </a:rPr>
              <a:t>NGOS</a:t>
            </a:r>
          </a:p>
        </p:txBody>
      </p:sp>
      <p:sp>
        <p:nvSpPr>
          <p:cNvPr id="28689" name="Text Box 18"/>
          <p:cNvSpPr txBox="1">
            <a:spLocks noChangeArrowheads="1"/>
          </p:cNvSpPr>
          <p:nvPr/>
        </p:nvSpPr>
        <p:spPr bwMode="auto">
          <a:xfrm>
            <a:off x="1273175" y="4059238"/>
            <a:ext cx="841375" cy="701675"/>
          </a:xfrm>
          <a:prstGeom prst="rect">
            <a:avLst/>
          </a:prstGeom>
          <a:noFill/>
          <a:ln w="9525">
            <a:noFill/>
            <a:miter lim="800000"/>
            <a:headEnd/>
            <a:tailEnd/>
          </a:ln>
        </p:spPr>
        <p:txBody>
          <a:bodyPr wrap="none">
            <a:spAutoFit/>
          </a:bodyPr>
          <a:lstStyle/>
          <a:p>
            <a:pPr eaLnBrk="0" hangingPunct="0"/>
            <a:r>
              <a:rPr lang="en-US" sz="1000" b="1">
                <a:latin typeface="Times" pitchFamily="18" charset="0"/>
              </a:rPr>
              <a:t>Multilateral</a:t>
            </a:r>
          </a:p>
          <a:p>
            <a:pPr eaLnBrk="0" hangingPunct="0"/>
            <a:r>
              <a:rPr lang="en-US" sz="1000" b="1">
                <a:latin typeface="Times" pitchFamily="18" charset="0"/>
              </a:rPr>
              <a:t>Fund of</a:t>
            </a:r>
          </a:p>
          <a:p>
            <a:pPr eaLnBrk="0" hangingPunct="0"/>
            <a:r>
              <a:rPr lang="en-US" sz="1000" b="1">
                <a:latin typeface="Times" pitchFamily="18" charset="0"/>
              </a:rPr>
              <a:t>Montreal</a:t>
            </a:r>
          </a:p>
          <a:p>
            <a:pPr eaLnBrk="0" hangingPunct="0"/>
            <a:r>
              <a:rPr lang="en-US" sz="1000" b="1">
                <a:latin typeface="Times" pitchFamily="18" charset="0"/>
              </a:rPr>
              <a:t>Protocol</a:t>
            </a:r>
          </a:p>
        </p:txBody>
      </p:sp>
      <p:sp>
        <p:nvSpPr>
          <p:cNvPr id="28690" name="Text Box 19"/>
          <p:cNvSpPr txBox="1">
            <a:spLocks noChangeArrowheads="1"/>
          </p:cNvSpPr>
          <p:nvPr/>
        </p:nvSpPr>
        <p:spPr bwMode="auto">
          <a:xfrm>
            <a:off x="5232400" y="1871663"/>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STAP</a:t>
            </a:r>
          </a:p>
        </p:txBody>
      </p:sp>
      <p:sp>
        <p:nvSpPr>
          <p:cNvPr id="28691" name="Text Box 20"/>
          <p:cNvSpPr txBox="1">
            <a:spLocks noChangeArrowheads="1"/>
          </p:cNvSpPr>
          <p:nvPr/>
        </p:nvSpPr>
        <p:spPr bwMode="auto">
          <a:xfrm>
            <a:off x="1454150" y="2973388"/>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POPS</a:t>
            </a:r>
          </a:p>
        </p:txBody>
      </p:sp>
      <p:sp>
        <p:nvSpPr>
          <p:cNvPr id="28692" name="Text Box 21"/>
          <p:cNvSpPr txBox="1">
            <a:spLocks noChangeArrowheads="1"/>
          </p:cNvSpPr>
          <p:nvPr/>
        </p:nvSpPr>
        <p:spPr bwMode="auto">
          <a:xfrm>
            <a:off x="7253288" y="877888"/>
            <a:ext cx="1249362" cy="336550"/>
          </a:xfrm>
          <a:prstGeom prst="rect">
            <a:avLst/>
          </a:prstGeom>
          <a:noFill/>
          <a:ln w="9525">
            <a:noFill/>
            <a:miter lim="800000"/>
            <a:headEnd/>
            <a:tailEnd/>
          </a:ln>
        </p:spPr>
        <p:txBody>
          <a:bodyPr>
            <a:spAutoFit/>
          </a:bodyPr>
          <a:lstStyle/>
          <a:p>
            <a:pPr eaLnBrk="0" hangingPunct="0"/>
            <a:r>
              <a:rPr lang="en-US" b="1">
                <a:solidFill>
                  <a:schemeClr val="bg2"/>
                </a:solidFill>
                <a:latin typeface="Times" pitchFamily="18" charset="0"/>
              </a:rPr>
              <a:t>IAs / EAs</a:t>
            </a:r>
          </a:p>
        </p:txBody>
      </p:sp>
      <p:sp>
        <p:nvSpPr>
          <p:cNvPr id="28693" name="Text Box 22"/>
          <p:cNvSpPr txBox="1">
            <a:spLocks noChangeArrowheads="1"/>
          </p:cNvSpPr>
          <p:nvPr/>
        </p:nvSpPr>
        <p:spPr bwMode="auto">
          <a:xfrm>
            <a:off x="7567613" y="1735138"/>
            <a:ext cx="530225"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UNEP</a:t>
            </a:r>
          </a:p>
        </p:txBody>
      </p:sp>
      <p:sp>
        <p:nvSpPr>
          <p:cNvPr id="28694" name="Text Box 23"/>
          <p:cNvSpPr txBox="1">
            <a:spLocks noChangeArrowheads="1"/>
          </p:cNvSpPr>
          <p:nvPr/>
        </p:nvSpPr>
        <p:spPr bwMode="auto">
          <a:xfrm>
            <a:off x="7578725" y="3646488"/>
            <a:ext cx="536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EBRD</a:t>
            </a:r>
          </a:p>
        </p:txBody>
      </p:sp>
      <p:sp>
        <p:nvSpPr>
          <p:cNvPr id="28695" name="Text Box 24"/>
          <p:cNvSpPr txBox="1">
            <a:spLocks noChangeArrowheads="1"/>
          </p:cNvSpPr>
          <p:nvPr/>
        </p:nvSpPr>
        <p:spPr bwMode="auto">
          <a:xfrm>
            <a:off x="7599363" y="5002213"/>
            <a:ext cx="4953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IFAD</a:t>
            </a:r>
          </a:p>
        </p:txBody>
      </p:sp>
      <p:sp>
        <p:nvSpPr>
          <p:cNvPr id="28696" name="Text Box 25"/>
          <p:cNvSpPr txBox="1">
            <a:spLocks noChangeArrowheads="1"/>
          </p:cNvSpPr>
          <p:nvPr/>
        </p:nvSpPr>
        <p:spPr bwMode="auto">
          <a:xfrm>
            <a:off x="7635875" y="45608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IDB</a:t>
            </a:r>
          </a:p>
        </p:txBody>
      </p:sp>
      <p:sp>
        <p:nvSpPr>
          <p:cNvPr id="28697" name="Text Box 26"/>
          <p:cNvSpPr txBox="1">
            <a:spLocks noChangeArrowheads="1"/>
          </p:cNvSpPr>
          <p:nvPr/>
        </p:nvSpPr>
        <p:spPr bwMode="auto">
          <a:xfrm>
            <a:off x="7580313" y="3170238"/>
            <a:ext cx="52705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Af DB</a:t>
            </a:r>
          </a:p>
        </p:txBody>
      </p:sp>
      <p:sp>
        <p:nvSpPr>
          <p:cNvPr id="28698" name="Text Box 27"/>
          <p:cNvSpPr txBox="1">
            <a:spLocks noChangeArrowheads="1"/>
          </p:cNvSpPr>
          <p:nvPr/>
        </p:nvSpPr>
        <p:spPr bwMode="auto">
          <a:xfrm>
            <a:off x="7569200" y="1252538"/>
            <a:ext cx="538163"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UNDP</a:t>
            </a:r>
          </a:p>
        </p:txBody>
      </p:sp>
      <p:sp>
        <p:nvSpPr>
          <p:cNvPr id="28699" name="Text Box 28"/>
          <p:cNvSpPr txBox="1">
            <a:spLocks noChangeArrowheads="1"/>
          </p:cNvSpPr>
          <p:nvPr/>
        </p:nvSpPr>
        <p:spPr bwMode="auto">
          <a:xfrm>
            <a:off x="749300" y="62499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1/04</a:t>
            </a:r>
          </a:p>
        </p:txBody>
      </p:sp>
      <p:cxnSp>
        <p:nvCxnSpPr>
          <p:cNvPr id="30" name="Straight Arrow Connector 29"/>
          <p:cNvCxnSpPr/>
          <p:nvPr/>
        </p:nvCxnSpPr>
        <p:spPr bwMode="auto">
          <a:xfrm flipH="1">
            <a:off x="4800600" y="2209800"/>
            <a:ext cx="3810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H="1">
            <a:off x="4876800" y="1905000"/>
            <a:ext cx="2286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7" name="Straight Arrow Connector 36"/>
          <p:cNvCxnSpPr/>
          <p:nvPr/>
        </p:nvCxnSpPr>
        <p:spPr>
          <a:xfrm flipH="1">
            <a:off x="4953000" y="2209800"/>
            <a:ext cx="609600" cy="175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onstantia" pitchFamily="18" charset="0"/>
              </a:rPr>
              <a:t>Overview of STAP PIF screens</a:t>
            </a:r>
            <a:endParaRPr lang="en-US" b="1" dirty="0"/>
          </a:p>
        </p:txBody>
      </p:sp>
      <p:sp>
        <p:nvSpPr>
          <p:cNvPr id="3" name="Content Placeholder 2"/>
          <p:cNvSpPr>
            <a:spLocks noGrp="1"/>
          </p:cNvSpPr>
          <p:nvPr>
            <p:ph idx="1"/>
          </p:nvPr>
        </p:nvSpPr>
        <p:spPr/>
        <p:txBody>
          <a:bodyPr/>
          <a:lstStyle/>
          <a:p>
            <a:pPr>
              <a:buFont typeface="Wingdings" pitchFamily="2" charset="2"/>
              <a:buChar char="v"/>
            </a:pPr>
            <a:r>
              <a:rPr lang="en-US" b="1" dirty="0" smtClean="0">
                <a:solidFill>
                  <a:srgbClr val="00B0F0"/>
                </a:solidFill>
              </a:rPr>
              <a:t> Screening</a:t>
            </a:r>
            <a:r>
              <a:rPr lang="en-US" dirty="0" smtClean="0"/>
              <a:t> versus </a:t>
            </a:r>
            <a:r>
              <a:rPr lang="en-US" b="1" dirty="0" smtClean="0">
                <a:solidFill>
                  <a:srgbClr val="00B0F0"/>
                </a:solidFill>
              </a:rPr>
              <a:t>reviewing </a:t>
            </a:r>
          </a:p>
          <a:p>
            <a:pPr>
              <a:buNone/>
            </a:pPr>
            <a:endParaRPr lang="en-US" dirty="0" smtClean="0"/>
          </a:p>
          <a:p>
            <a:pPr>
              <a:buFont typeface="Wingdings" pitchFamily="2" charset="2"/>
              <a:buChar char="v"/>
            </a:pPr>
            <a:r>
              <a:rPr lang="en-US" dirty="0" smtClean="0"/>
              <a:t>  STAP’s rating categories – </a:t>
            </a:r>
          </a:p>
          <a:p>
            <a:pPr>
              <a:buNone/>
            </a:pPr>
            <a:endParaRPr lang="en-US" dirty="0" smtClean="0"/>
          </a:p>
          <a:p>
            <a:pPr marL="914400" lvl="1" indent="-514350">
              <a:buFont typeface="Wingdings" pitchFamily="2" charset="2"/>
              <a:buChar char="v"/>
            </a:pPr>
            <a:r>
              <a:rPr lang="en-US" dirty="0" smtClean="0"/>
              <a:t>Consent</a:t>
            </a:r>
          </a:p>
          <a:p>
            <a:pPr marL="914400" lvl="1" indent="-514350">
              <a:buFont typeface="Wingdings" pitchFamily="2" charset="2"/>
              <a:buChar char="v"/>
            </a:pPr>
            <a:r>
              <a:rPr lang="en-US" dirty="0" smtClean="0"/>
              <a:t>Minor revision</a:t>
            </a:r>
          </a:p>
          <a:p>
            <a:pPr marL="914400" lvl="1" indent="-514350">
              <a:buFont typeface="Wingdings" pitchFamily="2" charset="2"/>
              <a:buChar char="v"/>
            </a:pPr>
            <a:r>
              <a:rPr lang="en-US" dirty="0" smtClean="0"/>
              <a:t>Major revision</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onstantia" pitchFamily="18" charset="0"/>
              </a:rPr>
              <a:t>PIF sections commonly screened by STAP</a:t>
            </a:r>
            <a:endParaRPr lang="en-US" b="1" dirty="0"/>
          </a:p>
        </p:txBody>
      </p:sp>
      <p:sp>
        <p:nvSpPr>
          <p:cNvPr id="3" name="Content Placeholder 2"/>
          <p:cNvSpPr>
            <a:spLocks noGrp="1"/>
          </p:cNvSpPr>
          <p:nvPr>
            <p:ph idx="1"/>
          </p:nvPr>
        </p:nvSpPr>
        <p:spPr>
          <a:xfrm>
            <a:off x="304800" y="1935480"/>
            <a:ext cx="8382000" cy="4465320"/>
          </a:xfrm>
        </p:spPr>
        <p:txBody>
          <a:bodyPr/>
          <a:lstStyle/>
          <a:p>
            <a:pPr marL="914400" lvl="1" indent="-514350">
              <a:buFont typeface="+mj-lt"/>
              <a:buAutoNum type="arabicPeriod"/>
            </a:pPr>
            <a:r>
              <a:rPr lang="en-US" dirty="0" smtClean="0"/>
              <a:t>Project Framework (Part I: B.)</a:t>
            </a:r>
          </a:p>
          <a:p>
            <a:pPr marL="914400" lvl="1" indent="-514350">
              <a:buFont typeface="+mj-lt"/>
              <a:buAutoNum type="arabicPeriod"/>
            </a:pPr>
            <a:r>
              <a:rPr lang="en-US" dirty="0" smtClean="0"/>
              <a:t>Baseline and problem statement (Part II: B.1)</a:t>
            </a:r>
          </a:p>
          <a:p>
            <a:pPr marL="914400" lvl="1" indent="-514350">
              <a:buFont typeface="+mj-lt"/>
              <a:buAutoNum type="arabicPeriod"/>
            </a:pPr>
            <a:r>
              <a:rPr lang="en-US" dirty="0" smtClean="0"/>
              <a:t>Incremental activities and global environmental benefits (B.2)</a:t>
            </a:r>
          </a:p>
          <a:p>
            <a:pPr marL="914400" lvl="1" indent="-514350">
              <a:buFont typeface="+mj-lt"/>
              <a:buAutoNum type="arabicPeriod"/>
            </a:pPr>
            <a:r>
              <a:rPr lang="en-US" dirty="0" smtClean="0"/>
              <a:t>Socioeconomic benefits and gender within the context of global environmental benefits (B.3)</a:t>
            </a:r>
          </a:p>
          <a:p>
            <a:pPr marL="914400" lvl="1" indent="-514350">
              <a:buFont typeface="+mj-lt"/>
              <a:buAutoNum type="arabicPeriod"/>
            </a:pPr>
            <a:r>
              <a:rPr lang="en-US" dirty="0" smtClean="0"/>
              <a:t>Risks, including climate change risks (B.4)</a:t>
            </a:r>
          </a:p>
          <a:p>
            <a:pPr marL="914400" lvl="1" indent="-514350">
              <a:buFont typeface="+mj-lt"/>
              <a:buAutoNum type="arabicPeriod"/>
            </a:pPr>
            <a:r>
              <a:rPr lang="en-US" dirty="0" smtClean="0"/>
              <a:t>Key stakeholders (B.5)</a:t>
            </a:r>
          </a:p>
          <a:p>
            <a:pPr marL="914400" lvl="1" indent="-514350">
              <a:buFont typeface="+mj-lt"/>
              <a:buAutoNum type="arabicPeriod"/>
            </a:pPr>
            <a:r>
              <a:rPr lang="en-US" dirty="0" smtClean="0"/>
              <a:t>Related initiatives (B.6)</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Constantia" pitchFamily="18" charset="0"/>
              </a:rPr>
              <a:t>Project framework: </a:t>
            </a:r>
            <a:r>
              <a:rPr lang="en-US" sz="4000" dirty="0" smtClean="0">
                <a:latin typeface="Constantia" pitchFamily="18" charset="0"/>
              </a:rPr>
              <a:t>Indicative overview from a STAP perspective</a:t>
            </a:r>
            <a:endParaRPr lang="en-US" sz="4000" dirty="0"/>
          </a:p>
        </p:txBody>
      </p:sp>
      <p:sp>
        <p:nvSpPr>
          <p:cNvPr id="3" name="Content Placeholder 2"/>
          <p:cNvSpPr>
            <a:spLocks noGrp="1"/>
          </p:cNvSpPr>
          <p:nvPr>
            <p:ph idx="1"/>
          </p:nvPr>
        </p:nvSpPr>
        <p:spPr>
          <a:xfrm>
            <a:off x="457200" y="1752600"/>
            <a:ext cx="8229600" cy="4876800"/>
          </a:xfrm>
        </p:spPr>
        <p:txBody>
          <a:bodyPr>
            <a:normAutofit/>
          </a:bodyPr>
          <a:lstStyle/>
          <a:p>
            <a:pPr marL="514350" indent="-514350">
              <a:buNone/>
            </a:pPr>
            <a:endParaRPr lang="en-US" b="1" dirty="0" smtClean="0"/>
          </a:p>
          <a:p>
            <a:pPr marL="514350" indent="-514350">
              <a:buNone/>
            </a:pPr>
            <a:endParaRPr lang="en-US" dirty="0" smtClean="0"/>
          </a:p>
          <a:p>
            <a:pPr marL="514350" indent="-514350">
              <a:buNone/>
            </a:pPr>
            <a:r>
              <a:rPr lang="en-US" b="1" i="1" dirty="0" smtClean="0"/>
              <a:t>STAP: </a:t>
            </a:r>
            <a:r>
              <a:rPr lang="en-US" i="1" dirty="0" smtClean="0"/>
              <a:t>Is the </a:t>
            </a:r>
            <a:r>
              <a:rPr lang="en-US" b="1" i="1" dirty="0" smtClean="0">
                <a:solidFill>
                  <a:srgbClr val="7030A0"/>
                </a:solidFill>
              </a:rPr>
              <a:t>objective clear</a:t>
            </a:r>
            <a:r>
              <a:rPr lang="en-US" i="1" dirty="0" smtClean="0"/>
              <a:t> and </a:t>
            </a:r>
            <a:r>
              <a:rPr lang="en-US" b="1" i="1" dirty="0" smtClean="0">
                <a:solidFill>
                  <a:srgbClr val="7030A0"/>
                </a:solidFill>
              </a:rPr>
              <a:t>consistent</a:t>
            </a:r>
            <a:r>
              <a:rPr lang="en-US" i="1" dirty="0" smtClean="0"/>
              <a:t> with the problem statement?</a:t>
            </a:r>
          </a:p>
          <a:p>
            <a:pPr marL="514350" indent="-514350">
              <a:buNone/>
            </a:pPr>
            <a:endParaRPr lang="en-US" dirty="0" smtClean="0"/>
          </a:p>
          <a:p>
            <a:pPr marL="514350" indent="-514350">
              <a:buNone/>
            </a:pPr>
            <a:endParaRPr lang="en-US" dirty="0" smtClean="0"/>
          </a:p>
          <a:p>
            <a:pPr marL="514350" lvl="1" indent="-514350">
              <a:buClr>
                <a:schemeClr val="accent3"/>
              </a:buClr>
              <a:buSzPct val="95000"/>
              <a:buNone/>
            </a:pPr>
            <a:r>
              <a:rPr lang="en-US" sz="2600" b="1" i="1" dirty="0" smtClean="0"/>
              <a:t>STAP : </a:t>
            </a:r>
            <a:r>
              <a:rPr lang="en-US" sz="2600" i="1" dirty="0" smtClean="0"/>
              <a:t>Do</a:t>
            </a:r>
            <a:r>
              <a:rPr lang="en-US" sz="2600" b="1" i="1" dirty="0" smtClean="0">
                <a:solidFill>
                  <a:srgbClr val="0070C0"/>
                </a:solidFill>
              </a:rPr>
              <a:t> </a:t>
            </a:r>
            <a:r>
              <a:rPr lang="en-US" sz="2600" i="1" dirty="0" smtClean="0"/>
              <a:t>the </a:t>
            </a:r>
            <a:r>
              <a:rPr lang="en-US" sz="2600" b="1" i="1" dirty="0" smtClean="0">
                <a:solidFill>
                  <a:srgbClr val="7030A0"/>
                </a:solidFill>
              </a:rPr>
              <a:t>outcomes</a:t>
            </a:r>
            <a:r>
              <a:rPr lang="en-US" sz="2600" i="1" dirty="0" smtClean="0">
                <a:solidFill>
                  <a:srgbClr val="7030A0"/>
                </a:solidFill>
              </a:rPr>
              <a:t> </a:t>
            </a:r>
            <a:r>
              <a:rPr lang="en-US" sz="2600" i="1" dirty="0" smtClean="0"/>
              <a:t>encompass </a:t>
            </a:r>
            <a:r>
              <a:rPr lang="en-US" sz="2600" b="1" i="1" dirty="0" smtClean="0">
                <a:solidFill>
                  <a:srgbClr val="7030A0"/>
                </a:solidFill>
              </a:rPr>
              <a:t>important global</a:t>
            </a:r>
          </a:p>
          <a:p>
            <a:pPr marL="514350" lvl="1" indent="-514350">
              <a:buClr>
                <a:schemeClr val="accent3"/>
              </a:buClr>
              <a:buSzPct val="95000"/>
              <a:buNone/>
            </a:pPr>
            <a:r>
              <a:rPr lang="en-US" sz="2600" b="1" i="1" dirty="0" smtClean="0">
                <a:solidFill>
                  <a:srgbClr val="7030A0"/>
                </a:solidFill>
              </a:rPr>
              <a:t>	environmental benefits</a:t>
            </a:r>
            <a:r>
              <a:rPr lang="en-US" sz="2600" i="1" dirty="0" smtClean="0"/>
              <a:t> and are they </a:t>
            </a:r>
            <a:r>
              <a:rPr lang="en-US" sz="2600" b="1" i="1" dirty="0" smtClean="0">
                <a:solidFill>
                  <a:srgbClr val="7030A0"/>
                </a:solidFill>
              </a:rPr>
              <a:t>likely</a:t>
            </a:r>
            <a:r>
              <a:rPr lang="en-US" sz="2600" i="1" dirty="0" smtClean="0"/>
              <a:t> to be generated?</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US" sz="3200" b="1" dirty="0" smtClean="0">
                <a:latin typeface="Constantia" pitchFamily="18" charset="0"/>
              </a:rPr>
              <a:t>Project framework: </a:t>
            </a:r>
            <a:r>
              <a:rPr lang="en-US" sz="3200" dirty="0" smtClean="0">
                <a:latin typeface="Constantia" pitchFamily="18" charset="0"/>
              </a:rPr>
              <a:t>Indicative overview from a STAP perspective (cont’d)</a:t>
            </a:r>
            <a:endParaRPr lang="en-US" sz="3200" dirty="0"/>
          </a:p>
        </p:txBody>
      </p:sp>
      <p:sp>
        <p:nvSpPr>
          <p:cNvPr id="3" name="Content Placeholder 2"/>
          <p:cNvSpPr>
            <a:spLocks noGrp="1"/>
          </p:cNvSpPr>
          <p:nvPr>
            <p:ph idx="1"/>
          </p:nvPr>
        </p:nvSpPr>
        <p:spPr>
          <a:xfrm>
            <a:off x="457200" y="1371600"/>
            <a:ext cx="8229600" cy="4953000"/>
          </a:xfrm>
        </p:spPr>
        <p:txBody>
          <a:bodyPr>
            <a:normAutofit fontScale="32500" lnSpcReduction="20000"/>
          </a:bodyPr>
          <a:lstStyle/>
          <a:p>
            <a:pPr marL="514350" indent="-514350">
              <a:buNone/>
            </a:pPr>
            <a:endParaRPr lang="en-US" dirty="0" smtClean="0"/>
          </a:p>
          <a:p>
            <a:pPr marL="514350" indent="-514350">
              <a:buFont typeface="Wingdings" pitchFamily="2" charset="2"/>
              <a:buChar char="v"/>
            </a:pPr>
            <a:endParaRPr lang="en-US" sz="9600" dirty="0" smtClean="0"/>
          </a:p>
          <a:p>
            <a:pPr marL="514350" indent="-514350">
              <a:buNone/>
            </a:pPr>
            <a:endParaRPr lang="en-US" sz="9600" dirty="0" smtClean="0"/>
          </a:p>
          <a:p>
            <a:pPr marL="514350" lvl="1" indent="-514350">
              <a:buClr>
                <a:schemeClr val="accent3"/>
              </a:buClr>
              <a:buSzPct val="95000"/>
              <a:buNone/>
            </a:pPr>
            <a:r>
              <a:rPr lang="en-US" sz="9600" b="1" i="1" dirty="0" smtClean="0"/>
              <a:t>STAP</a:t>
            </a:r>
            <a:r>
              <a:rPr lang="en-US" sz="9600" i="1" dirty="0" smtClean="0"/>
              <a:t>: Is the </a:t>
            </a:r>
            <a:r>
              <a:rPr lang="en-US" sz="9600" b="1" i="1" dirty="0" smtClean="0">
                <a:solidFill>
                  <a:schemeClr val="tx2"/>
                </a:solidFill>
              </a:rPr>
              <a:t>sum</a:t>
            </a:r>
            <a:r>
              <a:rPr lang="en-US" sz="9600" i="1" dirty="0" smtClean="0"/>
              <a:t> of the </a:t>
            </a:r>
            <a:r>
              <a:rPr lang="en-US" sz="9600" b="1" i="1" dirty="0" smtClean="0">
                <a:solidFill>
                  <a:schemeClr val="tx2"/>
                </a:solidFill>
              </a:rPr>
              <a:t>outputs (products and services)</a:t>
            </a:r>
            <a:r>
              <a:rPr lang="en-US" sz="9600" i="1" dirty="0" smtClean="0"/>
              <a:t> </a:t>
            </a:r>
            <a:r>
              <a:rPr lang="en-US" sz="9600" i="1" dirty="0" smtClean="0"/>
              <a:t>likely to contribute to the </a:t>
            </a:r>
            <a:r>
              <a:rPr lang="en-US" sz="9600" b="1" i="1" dirty="0" smtClean="0">
                <a:solidFill>
                  <a:schemeClr val="tx2"/>
                </a:solidFill>
              </a:rPr>
              <a:t>outcomes</a:t>
            </a:r>
            <a:r>
              <a:rPr lang="en-US" sz="9600" i="1" dirty="0" smtClean="0"/>
              <a:t>?</a:t>
            </a:r>
          </a:p>
          <a:p>
            <a:pPr marL="514350" indent="-514350">
              <a:buNone/>
            </a:pPr>
            <a:r>
              <a:rPr lang="en-US" sz="9600" i="1" dirty="0" smtClean="0"/>
              <a:t> </a:t>
            </a:r>
            <a:endParaRPr lang="en-US" sz="9600" dirty="0" smtClean="0"/>
          </a:p>
          <a:p>
            <a:pPr marL="514350" lvl="1" indent="-514350">
              <a:buClr>
                <a:schemeClr val="accent3"/>
              </a:buClr>
              <a:buSzPct val="95000"/>
              <a:buNone/>
            </a:pPr>
            <a:endParaRPr lang="en-US" sz="8800" dirty="0" smtClean="0"/>
          </a:p>
          <a:p>
            <a:pPr marL="514350" lvl="1" indent="-514350">
              <a:buClr>
                <a:schemeClr val="accent3"/>
              </a:buClr>
              <a:buSzPct val="95000"/>
              <a:buNone/>
            </a:pPr>
            <a:r>
              <a:rPr lang="en-US" sz="8800" b="1" baseline="30000" dirty="0" smtClean="0"/>
              <a:t>2 </a:t>
            </a:r>
            <a:r>
              <a:rPr lang="en-US" sz="8800" b="1" dirty="0" smtClean="0">
                <a:solidFill>
                  <a:schemeClr val="tx2"/>
                </a:solidFill>
              </a:rPr>
              <a:t>Output indicators </a:t>
            </a:r>
            <a:r>
              <a:rPr lang="en-US" sz="8800" dirty="0" smtClean="0"/>
              <a:t>tell </a:t>
            </a:r>
            <a:r>
              <a:rPr lang="en-US" sz="8800" dirty="0" smtClean="0"/>
              <a:t>us </a:t>
            </a:r>
            <a:r>
              <a:rPr lang="en-US" sz="8800" b="1" dirty="0" smtClean="0">
                <a:solidFill>
                  <a:schemeClr val="tx2"/>
                </a:solidFill>
              </a:rPr>
              <a:t>what</a:t>
            </a:r>
            <a:r>
              <a:rPr lang="en-US" sz="8800" dirty="0" smtClean="0"/>
              <a:t> we are going to </a:t>
            </a:r>
            <a:r>
              <a:rPr lang="en-US" sz="8800" b="1" dirty="0" smtClean="0">
                <a:solidFill>
                  <a:schemeClr val="tx2"/>
                </a:solidFill>
              </a:rPr>
              <a:t>measure </a:t>
            </a:r>
            <a:r>
              <a:rPr lang="en-US" sz="8800" dirty="0" smtClean="0"/>
              <a:t>and </a:t>
            </a:r>
            <a:r>
              <a:rPr lang="en-US" sz="8800" b="1" dirty="0" smtClean="0">
                <a:solidFill>
                  <a:schemeClr val="tx2"/>
                </a:solidFill>
              </a:rPr>
              <a:t>not</a:t>
            </a:r>
            <a:r>
              <a:rPr lang="en-US" sz="8800" dirty="0" smtClean="0"/>
              <a:t> what is to be </a:t>
            </a:r>
            <a:r>
              <a:rPr lang="en-US" sz="8800" b="1" dirty="0" smtClean="0">
                <a:solidFill>
                  <a:schemeClr val="tx2"/>
                </a:solidFill>
              </a:rPr>
              <a:t>achieved </a:t>
            </a:r>
            <a:r>
              <a:rPr lang="en-US" sz="8800" dirty="0" smtClean="0"/>
              <a:t>(example </a:t>
            </a:r>
            <a:r>
              <a:rPr lang="en-US" sz="8800" b="1" dirty="0" smtClean="0"/>
              <a:t>- </a:t>
            </a:r>
            <a:r>
              <a:rPr lang="en-US" sz="8800" b="1" dirty="0" smtClean="0">
                <a:solidFill>
                  <a:schemeClr val="tx2"/>
                </a:solidFill>
              </a:rPr>
              <a:t># </a:t>
            </a:r>
            <a:r>
              <a:rPr lang="en-US" sz="8800" dirty="0" smtClean="0"/>
              <a:t>of tools developed)</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73763"/>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1528</TotalTime>
  <Words>2162</Words>
  <Application>Microsoft Office PowerPoint</Application>
  <PresentationFormat>On-screen Show (4:3)</PresentationFormat>
  <Paragraphs>278</Paragraphs>
  <Slides>21</Slides>
  <Notes>15</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Flow</vt:lpstr>
      <vt:lpstr>GEF Expanded  Constituency Workshop STAP/GEF </vt:lpstr>
      <vt:lpstr>What is STAP?</vt:lpstr>
      <vt:lpstr>What is STAP?</vt:lpstr>
      <vt:lpstr>Who is STAP?</vt:lpstr>
      <vt:lpstr>Slide 5</vt:lpstr>
      <vt:lpstr>Overview of STAP PIF screens</vt:lpstr>
      <vt:lpstr>PIF sections commonly screened by STAP</vt:lpstr>
      <vt:lpstr>Project framework: Indicative overview from a STAP perspective</vt:lpstr>
      <vt:lpstr>Project framework: Indicative overview from a STAP perspective (cont’d)</vt:lpstr>
      <vt:lpstr>Project baseline: STAP’s perspective </vt:lpstr>
      <vt:lpstr>Project baselines: STAP’s perspective (cont’d)</vt:lpstr>
      <vt:lpstr>Incremental activities</vt:lpstr>
      <vt:lpstr>Incremental activities (cont’d)</vt:lpstr>
      <vt:lpstr>Incremental activities (cont’d)</vt:lpstr>
      <vt:lpstr>Socioeconomic benefits &amp; gender</vt:lpstr>
      <vt:lpstr>Risks</vt:lpstr>
      <vt:lpstr>Climate change risks</vt:lpstr>
      <vt:lpstr>Key stakeholders</vt:lpstr>
      <vt:lpstr>Related initiatives</vt:lpstr>
      <vt:lpstr>Thoughts to consider…</vt:lpstr>
      <vt:lpstr>Thank you!</vt:lpstr>
    </vt:vector>
  </TitlesOfParts>
  <Company>Microsoft</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gduron</dc:creator>
  <cp:lastModifiedBy>Brian John Huntley</cp:lastModifiedBy>
  <cp:revision>126</cp:revision>
  <dcterms:created xsi:type="dcterms:W3CDTF">2012-08-02T04:44:11Z</dcterms:created>
  <dcterms:modified xsi:type="dcterms:W3CDTF">2012-08-02T04:57:09Z</dcterms:modified>
</cp:coreProperties>
</file>