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7" r:id="rId3"/>
    <p:sldId id="280" r:id="rId4"/>
    <p:sldId id="278" r:id="rId5"/>
    <p:sldId id="281" r:id="rId6"/>
  </p:sldIdLst>
  <p:sldSz cx="12192000" cy="6858000"/>
  <p:notesSz cx="6799263" cy="992981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558D"/>
    <a:srgbClr val="F5AA27"/>
    <a:srgbClr val="4E7A98"/>
    <a:srgbClr val="113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70106" autoAdjust="0"/>
  </p:normalViewPr>
  <p:slideViewPr>
    <p:cSldViewPr snapToGrid="0">
      <p:cViewPr>
        <p:scale>
          <a:sx n="56" d="100"/>
          <a:sy n="56" d="100"/>
        </p:scale>
        <p:origin x="-23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a Noelia Ciurciolo" userId="ffecd546-5f42-431a-97ce-d629addfc211" providerId="ADAL" clId="{950DF1D5-E600-40A7-B84A-4A8147C1E0BB}"/>
    <pc:docChg chg="delSld modSld">
      <pc:chgData name="Melisa Noelia Ciurciolo" userId="ffecd546-5f42-431a-97ce-d629addfc211" providerId="ADAL" clId="{950DF1D5-E600-40A7-B84A-4A8147C1E0BB}" dt="2018-11-26T15:18:01.265" v="175" actId="207"/>
      <pc:docMkLst>
        <pc:docMk/>
      </pc:docMkLst>
      <pc:sldChg chg="modSp">
        <pc:chgData name="Melisa Noelia Ciurciolo" userId="ffecd546-5f42-431a-97ce-d629addfc211" providerId="ADAL" clId="{950DF1D5-E600-40A7-B84A-4A8147C1E0BB}" dt="2018-11-26T15:17:50.930" v="174" actId="1076"/>
        <pc:sldMkLst>
          <pc:docMk/>
          <pc:sldMk cId="528030073" sldId="256"/>
        </pc:sldMkLst>
        <pc:spChg chg="mod">
          <ac:chgData name="Melisa Noelia Ciurciolo" userId="ffecd546-5f42-431a-97ce-d629addfc211" providerId="ADAL" clId="{950DF1D5-E600-40A7-B84A-4A8147C1E0BB}" dt="2018-11-26T15:17:46.579" v="173" actId="1036"/>
          <ac:spMkLst>
            <pc:docMk/>
            <pc:sldMk cId="528030073" sldId="256"/>
            <ac:spMk id="2" creationId="{21E8EF6F-30CA-486D-8750-240436D6113E}"/>
          </ac:spMkLst>
        </pc:spChg>
        <pc:spChg chg="mod">
          <ac:chgData name="Melisa Noelia Ciurciolo" userId="ffecd546-5f42-431a-97ce-d629addfc211" providerId="ADAL" clId="{950DF1D5-E600-40A7-B84A-4A8147C1E0BB}" dt="2018-11-26T15:17:50.930" v="174" actId="1076"/>
          <ac:spMkLst>
            <pc:docMk/>
            <pc:sldMk cId="528030073" sldId="256"/>
            <ac:spMk id="3" creationId="{48FD88FC-BB3D-4229-89CE-9318416F07AB}"/>
          </ac:spMkLst>
        </pc:spChg>
      </pc:sldChg>
      <pc:sldChg chg="del">
        <pc:chgData name="Melisa Noelia Ciurciolo" userId="ffecd546-5f42-431a-97ce-d629addfc211" providerId="ADAL" clId="{950DF1D5-E600-40A7-B84A-4A8147C1E0BB}" dt="2018-11-26T15:14:49.946" v="11" actId="2696"/>
        <pc:sldMkLst>
          <pc:docMk/>
          <pc:sldMk cId="2835817244" sldId="270"/>
        </pc:sldMkLst>
      </pc:sldChg>
      <pc:sldChg chg="del">
        <pc:chgData name="Melisa Noelia Ciurciolo" userId="ffecd546-5f42-431a-97ce-d629addfc211" providerId="ADAL" clId="{950DF1D5-E600-40A7-B84A-4A8147C1E0BB}" dt="2018-11-26T15:14:49.896" v="9" actId="2696"/>
        <pc:sldMkLst>
          <pc:docMk/>
          <pc:sldMk cId="3850966643" sldId="276"/>
        </pc:sldMkLst>
      </pc:sldChg>
      <pc:sldChg chg="modSp">
        <pc:chgData name="Melisa Noelia Ciurciolo" userId="ffecd546-5f42-431a-97ce-d629addfc211" providerId="ADAL" clId="{950DF1D5-E600-40A7-B84A-4A8147C1E0BB}" dt="2018-11-26T15:15:12.931" v="95" actId="113"/>
        <pc:sldMkLst>
          <pc:docMk/>
          <pc:sldMk cId="1905478771" sldId="278"/>
        </pc:sldMkLst>
        <pc:spChg chg="mod">
          <ac:chgData name="Melisa Noelia Ciurciolo" userId="ffecd546-5f42-431a-97ce-d629addfc211" providerId="ADAL" clId="{950DF1D5-E600-40A7-B84A-4A8147C1E0BB}" dt="2018-11-26T15:14:59.820" v="56" actId="1036"/>
          <ac:spMkLst>
            <pc:docMk/>
            <pc:sldMk cId="1905478771" sldId="278"/>
            <ac:spMk id="2" creationId="{00000000-0000-0000-0000-000000000000}"/>
          </ac:spMkLst>
        </pc:spChg>
        <pc:spChg chg="mod">
          <ac:chgData name="Melisa Noelia Ciurciolo" userId="ffecd546-5f42-431a-97ce-d629addfc211" providerId="ADAL" clId="{950DF1D5-E600-40A7-B84A-4A8147C1E0BB}" dt="2018-11-26T15:15:12.931" v="95" actId="113"/>
          <ac:spMkLst>
            <pc:docMk/>
            <pc:sldMk cId="1905478771" sldId="278"/>
            <ac:spMk id="4" creationId="{00000000-0000-0000-0000-000000000000}"/>
          </ac:spMkLst>
        </pc:spChg>
      </pc:sldChg>
      <pc:sldChg chg="del">
        <pc:chgData name="Melisa Noelia Ciurciolo" userId="ffecd546-5f42-431a-97ce-d629addfc211" providerId="ADAL" clId="{950DF1D5-E600-40A7-B84A-4A8147C1E0BB}" dt="2018-11-26T15:14:49.970" v="13" actId="2696"/>
        <pc:sldMkLst>
          <pc:docMk/>
          <pc:sldMk cId="714117927" sldId="279"/>
        </pc:sldMkLst>
      </pc:sldChg>
      <pc:sldChg chg="modSp">
        <pc:chgData name="Melisa Noelia Ciurciolo" userId="ffecd546-5f42-431a-97ce-d629addfc211" providerId="ADAL" clId="{950DF1D5-E600-40A7-B84A-4A8147C1E0BB}" dt="2018-11-26T15:18:01.265" v="175" actId="207"/>
        <pc:sldMkLst>
          <pc:docMk/>
          <pc:sldMk cId="2283247931" sldId="280"/>
        </pc:sldMkLst>
        <pc:spChg chg="mod">
          <ac:chgData name="Melisa Noelia Ciurciolo" userId="ffecd546-5f42-431a-97ce-d629addfc211" providerId="ADAL" clId="{950DF1D5-E600-40A7-B84A-4A8147C1E0BB}" dt="2018-11-26T15:18:01.265" v="175" actId="207"/>
          <ac:spMkLst>
            <pc:docMk/>
            <pc:sldMk cId="2283247931" sldId="280"/>
            <ac:spMk id="6" creationId="{00000000-0000-0000-0000-000000000000}"/>
          </ac:spMkLst>
        </pc:spChg>
      </pc:sldChg>
      <pc:sldChg chg="del">
        <pc:chgData name="Melisa Noelia Ciurciolo" userId="ffecd546-5f42-431a-97ce-d629addfc211" providerId="ADAL" clId="{950DF1D5-E600-40A7-B84A-4A8147C1E0BB}" dt="2018-11-26T15:14:49.966" v="12" actId="2696"/>
        <pc:sldMkLst>
          <pc:docMk/>
          <pc:sldMk cId="2907938325" sldId="281"/>
        </pc:sldMkLst>
      </pc:sldChg>
      <pc:sldChg chg="del">
        <pc:chgData name="Melisa Noelia Ciurciolo" userId="ffecd546-5f42-431a-97ce-d629addfc211" providerId="ADAL" clId="{950DF1D5-E600-40A7-B84A-4A8147C1E0BB}" dt="2018-11-26T15:14:49.933" v="10" actId="2696"/>
        <pc:sldMkLst>
          <pc:docMk/>
          <pc:sldMk cId="884851649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CB2CC-E1F9-46C3-AFCB-486071D98ED9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FCBCD-733B-4F30-A1FD-459BF46FDAC8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7261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FCBCD-733B-4F30-A1FD-459BF46FDAC8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4872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s-AR" dirty="0"/>
              <a:t>En 2015,</a:t>
            </a:r>
            <a:r>
              <a:rPr lang="es-AR" baseline="0" dirty="0"/>
              <a:t> la ONU aprobó la Agenda 2030 con 17 Objetivos de Desarrollo Sostenible. La Agenda 2030 nos plantea la necesidad de no dejar a nadie atrás en la lucha contra la pobreza, y la construcción de de un dessarrollo sostenible que sea inclusivo, con crecimiento económico y protección ambiental. </a:t>
            </a:r>
          </a:p>
          <a:p>
            <a:pPr marL="171450" indent="-171450">
              <a:buFont typeface="Arial"/>
              <a:buChar char="•"/>
            </a:pPr>
            <a:r>
              <a:rPr lang="es-AR" baseline="0" dirty="0"/>
              <a:t>Desde el PNUD trabajamos para que ese desarrollo sostenible se fundamente en los derechos humanos, la igualdad de género, la transparencia en las instituciones, los derechos de acceso y el enfoque de sustentabilidad ambiental y cambio climático.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FCBCD-733B-4F30-A1FD-459BF46FDAC8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4499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FCBCD-733B-4F30-A1FD-459BF46FDAC8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46390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FCBCD-733B-4F30-A1FD-459BF46FDAC8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671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FCBCD-733B-4F30-A1FD-459BF46FDAC8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671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82D609-AAF4-4567-998A-39641A42C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B631EAD-4CC7-43F9-B99A-6B91DCBD8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34AC0CD-6317-4B76-B94F-4B61F6722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8403BF1-6270-46E1-9F66-95DA135AB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202C6B2-8CFC-4DA1-B6C9-064A2078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650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F1CEFE2-3E67-4AE9-8528-EC7FA1C16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0402979C-6CB5-4AE3-8791-5CFADC08F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D2E73A7-F60E-48FE-A230-7ACF2B8B4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244D52D-8D13-45B2-A91C-910C114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B48EF31-253D-415C-BAF8-E604AC44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2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F62A990-52F8-480F-B61A-E6AD91E59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FF55248-EA2F-4C55-BA7D-BDB6CF4F4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AF1C8A8-09B9-429B-8B18-1BA7B0D97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029829B-4AFC-438E-99B1-205E7D645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5A85A28-8392-4235-B59D-C4E60CCBB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334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99A29C7-F936-48AA-8928-5311D94B9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9D28EE6-8FA9-4135-9E57-D7EAEC78E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C0C4F4F-9CA1-4C47-9925-C99FAA40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864AD94-AF14-4CEC-ADB3-5BD3A8E4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DA14F7E-3549-454C-B7B1-2C6DC6349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3957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564975-0E2D-4E1F-9B5D-1E1C56B23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FC42227-C410-43C5-AFDE-A04B346DC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429D945-0C4F-4A0F-A331-38A14D835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830C66E-8E79-46A6-A649-DDBD25A6C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2AF3B1D-5B15-4DD9-8160-7901F35D4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396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8FABBD-A307-4D32-B4CF-708685C1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B633826-A18F-41A6-A470-81C12CF92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5207A52-7783-4FE2-B625-EA1BADDA4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A2593F6-523C-4362-8128-FD6861F5B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3C4201E-864B-4F27-A879-1396715F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25BDDE1-C26E-45D7-B320-3D52C3FF1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474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D067EF8-DCD5-4356-A291-422D5389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F53D97F-DDF0-449B-8E4D-7F52F6E23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CADCF212-43A4-44AB-8ABF-13C6B8FE3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9349B779-0AA8-40BB-9311-7706B8F764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F946552A-50E0-4B6C-B309-1F63FE83C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3E067BBB-EECA-49FC-9997-B7233039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9F67199B-2F2A-45DB-87F7-96E2F7EC1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456A4670-F2CE-47A5-9190-5CBC9A19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6708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3EF0D4A-4BC3-4BF2-89B7-5133090E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B91F3E49-E573-47C7-AA9F-CCC75A33C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A1392C92-C406-4B1B-9887-BCC7B1076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E6BE2D7-7479-42BE-9363-25490E16D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61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F8FBB8CC-F316-4764-870A-51064E552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96C90C1C-0265-406D-9A3A-063A5B8F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5A762C69-6F8C-4BEF-ADB0-E58508B8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208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7005204-77C2-4896-B466-F8489D8C8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3D35C76-AFDC-4670-86FA-F238FD9CE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588DAB8-1EE0-4688-8E0B-E6B7D6323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60DC337-74A4-407E-A0E9-182F556A9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F0F03DF-23A8-4F32-843E-605D870A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39D6CF-E6F0-4956-89F4-599B0615C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662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5520F2F-4DEA-45BB-8744-2BE71459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13B6767-7F48-41DE-97B3-C7C203170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1EB1405-0436-454F-A810-A9C69CE32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0F83AC9-222D-421A-8600-C654B0A06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0A13091-0FA1-4154-98A6-09CE26C29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83C6A39-DCD3-4FD3-AD46-660756FA4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977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C227ADE-2DC5-4037-82E3-000AA63E5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303E331-278E-44BA-A5C0-F79213D24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3249EE-6462-4F36-AAEB-EA856CFA2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6997F-7721-4114-A4CF-991FD27BEF88}" type="datetimeFigureOut">
              <a:rPr lang="es-AR" smtClean="0"/>
              <a:t>27/11/2018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E864DEC-811E-4491-82B6-02798B9654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AA7DFAC-A8FE-422A-99FB-CB9DEA96B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A111B-9B00-4558-9DBF-D87358D3581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1236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3.png"/><Relationship Id="rId5" Type="http://schemas.openxmlformats.org/officeDocument/2006/relationships/image" Target="../media/image1.png"/><Relationship Id="rId10" Type="http://schemas.openxmlformats.org/officeDocument/2006/relationships/image" Target="../media/image11.png"/><Relationship Id="rId4" Type="http://schemas.openxmlformats.org/officeDocument/2006/relationships/image" Target="../media/image6.jp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aria.eugenia.di.paola@undp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1E8EF6F-30CA-486D-8750-240436D611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9199" y="1631749"/>
            <a:ext cx="7696201" cy="2022449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s-AR" sz="3600" b="1" dirty="0">
                <a:solidFill>
                  <a:srgbClr val="00B050"/>
                </a:solidFill>
                <a:latin typeface="Avenir Medium"/>
                <a:cs typeface="Avenir Medium"/>
              </a:rPr>
              <a:t>Operatoria del GEF 7 en Argentina</a:t>
            </a:r>
            <a:br>
              <a:rPr lang="es-AR" sz="3600" b="1" dirty="0">
                <a:solidFill>
                  <a:srgbClr val="00B050"/>
                </a:solidFill>
                <a:latin typeface="Avenir Medium"/>
                <a:cs typeface="Avenir Medium"/>
              </a:rPr>
            </a:br>
            <a:endParaRPr lang="es-AR" sz="3600" b="1" dirty="0">
              <a:solidFill>
                <a:srgbClr val="00B050"/>
              </a:solidFill>
              <a:latin typeface="Avenir Medium"/>
              <a:cs typeface="Avenir Medium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8FD88FC-BB3D-4229-89CE-9318416F0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7899" y="3108836"/>
            <a:ext cx="7696201" cy="2523219"/>
          </a:xfrm>
        </p:spPr>
        <p:txBody>
          <a:bodyPr anchor="ctr">
            <a:normAutofit/>
          </a:bodyPr>
          <a:lstStyle/>
          <a:p>
            <a:r>
              <a:rPr lang="es-AR" sz="2000" b="1" dirty="0">
                <a:solidFill>
                  <a:schemeClr val="accent1">
                    <a:lumMod val="75000"/>
                  </a:schemeClr>
                </a:solidFill>
                <a:latin typeface="Avenir Light"/>
                <a:cs typeface="Avenir Light"/>
              </a:rPr>
              <a:t>Maria Eugenia Di Paola</a:t>
            </a:r>
          </a:p>
          <a:p>
            <a:r>
              <a:rPr lang="es-AR" sz="2000" b="1" dirty="0">
                <a:solidFill>
                  <a:schemeClr val="accent1">
                    <a:lumMod val="75000"/>
                  </a:schemeClr>
                </a:solidFill>
                <a:latin typeface="Avenir Light"/>
                <a:cs typeface="Avenir Light"/>
              </a:rPr>
              <a:t>Coordinadora de Ambiente y Desarrollo Sostenible</a:t>
            </a:r>
          </a:p>
          <a:p>
            <a:r>
              <a:rPr lang="es-AR" sz="2000" b="1" dirty="0">
                <a:solidFill>
                  <a:schemeClr val="accent1">
                    <a:lumMod val="75000"/>
                  </a:schemeClr>
                </a:solidFill>
                <a:latin typeface="Avenir Light"/>
                <a:cs typeface="Avenir Light"/>
              </a:rPr>
              <a:t>Programa de las Naciones Unidas para el Desarrollo </a:t>
            </a:r>
          </a:p>
        </p:txBody>
      </p:sp>
      <p:pic>
        <p:nvPicPr>
          <p:cNvPr id="7" name="Imagen 6" descr="Imagen que contiene imágenes prediseñadas&#10;&#10;Descripción generada con confianza alta">
            <a:extLst>
              <a:ext uri="{FF2B5EF4-FFF2-40B4-BE49-F238E27FC236}">
                <a16:creationId xmlns:a16="http://schemas.microsoft.com/office/drawing/2014/main" xmlns="" id="{71E1D91B-E37B-438D-8C7C-E3E1A965E3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76" y="6232760"/>
            <a:ext cx="4805624" cy="62524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0C73511D-BAB2-469D-9155-B900A69A1B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662" y="712798"/>
            <a:ext cx="2706859" cy="107908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F633BD6-CE68-42BF-B544-4A2A4020CF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3132"/>
            <a:ext cx="12192000" cy="17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030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FF57313C-AB55-4083-927D-603F95148B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084" y="259456"/>
            <a:ext cx="8707832" cy="67268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D45DAA6F-B5D7-4A78-B815-62CFD8D0D2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7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68172" y="365127"/>
            <a:ext cx="10285628" cy="971798"/>
          </a:xfrm>
        </p:spPr>
        <p:txBody>
          <a:bodyPr/>
          <a:lstStyle/>
          <a:p>
            <a:pPr algn="ctr"/>
            <a:r>
              <a:rPr lang="es-AR" dirty="0">
                <a:solidFill>
                  <a:srgbClr val="1A558D"/>
                </a:solidFill>
                <a:latin typeface="Avenir Medium"/>
                <a:cs typeface="Avenir Medium"/>
              </a:rPr>
              <a:t>Ambiente y Desarrollo Sostenible</a:t>
            </a:r>
            <a:endParaRPr lang="en-US" dirty="0">
              <a:solidFill>
                <a:srgbClr val="1A558D"/>
              </a:solidFill>
            </a:endParaRPr>
          </a:p>
        </p:txBody>
      </p:sp>
      <p:pic>
        <p:nvPicPr>
          <p:cNvPr id="7" name="Imagen 1">
            <a:extLst>
              <a:ext uri="{FF2B5EF4-FFF2-40B4-BE49-F238E27FC236}">
                <a16:creationId xmlns:a16="http://schemas.microsoft.com/office/drawing/2014/main" xmlns="" id="{A6BAAA4E-97FB-49B2-AA02-DF51CEA16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8738" y="1553782"/>
            <a:ext cx="4380548" cy="4493230"/>
          </a:xfrm>
          <a:prstGeom prst="rect">
            <a:avLst/>
          </a:prstGeom>
        </p:spPr>
      </p:pic>
      <p:pic>
        <p:nvPicPr>
          <p:cNvPr id="8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60" r="36855"/>
          <a:stretch/>
        </p:blipFill>
        <p:spPr>
          <a:xfrm>
            <a:off x="1369101" y="365127"/>
            <a:ext cx="486203" cy="1150053"/>
          </a:xfrm>
          <a:prstGeom prst="rect">
            <a:avLst/>
          </a:prstGeom>
        </p:spPr>
      </p:pic>
      <p:pic>
        <p:nvPicPr>
          <p:cNvPr id="9" name="Imagen 6" descr="Imagen que contiene imágenes prediseñadas&#10;&#10;Descripción generada con confianza alta">
            <a:extLst>
              <a:ext uri="{FF2B5EF4-FFF2-40B4-BE49-F238E27FC236}">
                <a16:creationId xmlns:a16="http://schemas.microsoft.com/office/drawing/2014/main" xmlns="" id="{71E1D91B-E37B-438D-8C7C-E3E1A965E3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76" y="6232760"/>
            <a:ext cx="4805624" cy="625240"/>
          </a:xfrm>
          <a:prstGeom prst="rect">
            <a:avLst/>
          </a:prstGeom>
        </p:spPr>
      </p:pic>
      <p:sp>
        <p:nvSpPr>
          <p:cNvPr id="10" name="Shape 223">
            <a:extLst>
              <a:ext uri="{FF2B5EF4-FFF2-40B4-BE49-F238E27FC236}">
                <a16:creationId xmlns:a16="http://schemas.microsoft.com/office/drawing/2014/main" xmlns="" id="{F7BF299D-39CC-4E6D-A8E1-63C8652E6F13}"/>
              </a:ext>
            </a:extLst>
          </p:cNvPr>
          <p:cNvSpPr/>
          <p:nvPr/>
        </p:nvSpPr>
        <p:spPr>
          <a:xfrm>
            <a:off x="7735310" y="3803863"/>
            <a:ext cx="1902669" cy="623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200"/>
              <a:buFont typeface="Trebuchet MS"/>
              <a:buNone/>
            </a:pPr>
            <a:r>
              <a:rPr lang="es-AR" sz="2000" b="1" i="1" u="none" strike="noStrike" cap="none" dirty="0">
                <a:solidFill>
                  <a:srgbClr val="0070C0"/>
                </a:solidFill>
                <a:latin typeface="Avenir Medium"/>
                <a:ea typeface="Trebuchet MS"/>
                <a:cs typeface="Avenir Medium"/>
                <a:sym typeface="Trebuchet MS"/>
              </a:rPr>
              <a:t>Energía</a:t>
            </a:r>
          </a:p>
        </p:txBody>
      </p:sp>
      <p:pic>
        <p:nvPicPr>
          <p:cNvPr id="11" name="Imagen 8">
            <a:extLst>
              <a:ext uri="{FF2B5EF4-FFF2-40B4-BE49-F238E27FC236}">
                <a16:creationId xmlns:a16="http://schemas.microsoft.com/office/drawing/2014/main" xmlns="" id="{304D5C3F-FD67-4ACD-ACE3-7EF1B1608C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91948" y="4194050"/>
            <a:ext cx="631167" cy="589089"/>
          </a:xfrm>
          <a:prstGeom prst="rect">
            <a:avLst/>
          </a:prstGeom>
        </p:spPr>
      </p:pic>
      <p:pic>
        <p:nvPicPr>
          <p:cNvPr id="12" name="Imagen 10">
            <a:extLst>
              <a:ext uri="{FF2B5EF4-FFF2-40B4-BE49-F238E27FC236}">
                <a16:creationId xmlns:a16="http://schemas.microsoft.com/office/drawing/2014/main" xmlns="" id="{9F12E107-8485-4EF9-BBFE-148D5ED24A4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13473" y="4874906"/>
            <a:ext cx="685800" cy="447675"/>
          </a:xfrm>
          <a:prstGeom prst="rect">
            <a:avLst/>
          </a:prstGeom>
        </p:spPr>
      </p:pic>
      <p:sp>
        <p:nvSpPr>
          <p:cNvPr id="13" name="Shape 223">
            <a:extLst>
              <a:ext uri="{FF2B5EF4-FFF2-40B4-BE49-F238E27FC236}">
                <a16:creationId xmlns:a16="http://schemas.microsoft.com/office/drawing/2014/main" xmlns="" id="{52B21D5C-7546-4047-B23B-5089C32FDDCF}"/>
              </a:ext>
            </a:extLst>
          </p:cNvPr>
          <p:cNvSpPr/>
          <p:nvPr/>
        </p:nvSpPr>
        <p:spPr>
          <a:xfrm>
            <a:off x="2767734" y="5343272"/>
            <a:ext cx="2087983" cy="623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200"/>
              <a:buFont typeface="Trebuchet MS"/>
              <a:buNone/>
            </a:pPr>
            <a:r>
              <a:rPr lang="es-AR" sz="2000" b="1" i="1" u="none" strike="noStrike" cap="none" dirty="0">
                <a:solidFill>
                  <a:srgbClr val="0070C0"/>
                </a:solidFill>
                <a:latin typeface="Avenir Medium"/>
                <a:ea typeface="Trebuchet MS"/>
                <a:cs typeface="Avenir Medium"/>
                <a:sym typeface="Trebuchet MS"/>
              </a:rPr>
              <a:t>Producción Sostenible</a:t>
            </a:r>
          </a:p>
        </p:txBody>
      </p:sp>
      <p:sp>
        <p:nvSpPr>
          <p:cNvPr id="14" name="Shape 223">
            <a:extLst>
              <a:ext uri="{FF2B5EF4-FFF2-40B4-BE49-F238E27FC236}">
                <a16:creationId xmlns:a16="http://schemas.microsoft.com/office/drawing/2014/main" xmlns="" id="{C75AD7DE-C033-4A11-9D3E-8219AD7B2AD1}"/>
              </a:ext>
            </a:extLst>
          </p:cNvPr>
          <p:cNvSpPr/>
          <p:nvPr/>
        </p:nvSpPr>
        <p:spPr>
          <a:xfrm>
            <a:off x="2823966" y="1925100"/>
            <a:ext cx="2087983" cy="623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200"/>
              <a:buFont typeface="Trebuchet MS"/>
              <a:buNone/>
            </a:pPr>
            <a:r>
              <a:rPr lang="es-AR" sz="2000" b="1" i="1" u="none" strike="noStrike" cap="none" dirty="0">
                <a:solidFill>
                  <a:srgbClr val="0070C0"/>
                </a:solidFill>
                <a:latin typeface="Avenir Medium"/>
                <a:ea typeface="Trebuchet MS"/>
                <a:cs typeface="Avenir Medium"/>
                <a:sym typeface="Trebuchet MS"/>
              </a:rPr>
              <a:t>Biodiversidad</a:t>
            </a:r>
            <a:endParaRPr sz="2000" i="1" dirty="0">
              <a:latin typeface="Avenir Medium"/>
              <a:cs typeface="Avenir Medium"/>
            </a:endParaRPr>
          </a:p>
        </p:txBody>
      </p:sp>
      <p:pic>
        <p:nvPicPr>
          <p:cNvPr id="15" name="Imagen 6">
            <a:extLst>
              <a:ext uri="{FF2B5EF4-FFF2-40B4-BE49-F238E27FC236}">
                <a16:creationId xmlns:a16="http://schemas.microsoft.com/office/drawing/2014/main" xmlns="" id="{D15DBB8C-DEDF-431B-AA71-97C9A08327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46773" y="2283233"/>
            <a:ext cx="1219200" cy="571500"/>
          </a:xfrm>
          <a:prstGeom prst="rect">
            <a:avLst/>
          </a:prstGeom>
        </p:spPr>
      </p:pic>
      <p:sp>
        <p:nvSpPr>
          <p:cNvPr id="16" name="Shape 223">
            <a:extLst>
              <a:ext uri="{FF2B5EF4-FFF2-40B4-BE49-F238E27FC236}">
                <a16:creationId xmlns:a16="http://schemas.microsoft.com/office/drawing/2014/main" xmlns="" id="{10731A28-934F-4AA0-81C6-55169092486F}"/>
              </a:ext>
            </a:extLst>
          </p:cNvPr>
          <p:cNvSpPr/>
          <p:nvPr/>
        </p:nvSpPr>
        <p:spPr>
          <a:xfrm>
            <a:off x="2709555" y="3238257"/>
            <a:ext cx="1450840" cy="623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200"/>
              <a:buFont typeface="Trebuchet MS"/>
              <a:buNone/>
            </a:pPr>
            <a:r>
              <a:rPr lang="es-AR" sz="2000" b="1" i="1" dirty="0">
                <a:solidFill>
                  <a:srgbClr val="0070C0"/>
                </a:solidFill>
                <a:latin typeface="Avenir Medium"/>
                <a:cs typeface="Avenir Medium"/>
                <a:sym typeface="Trebuchet MS"/>
              </a:rPr>
              <a:t>Cambio Climático</a:t>
            </a:r>
            <a:endParaRPr sz="2000" i="1" dirty="0">
              <a:latin typeface="Avenir Medium"/>
              <a:cs typeface="Avenir Medium"/>
            </a:endParaRPr>
          </a:p>
        </p:txBody>
      </p:sp>
      <p:pic>
        <p:nvPicPr>
          <p:cNvPr id="17" name="Imagen 7">
            <a:extLst>
              <a:ext uri="{FF2B5EF4-FFF2-40B4-BE49-F238E27FC236}">
                <a16:creationId xmlns:a16="http://schemas.microsoft.com/office/drawing/2014/main" xmlns="" id="{00E3BC2C-14A3-4009-B041-428C36FC7A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11852" y="3898609"/>
            <a:ext cx="790575" cy="485775"/>
          </a:xfrm>
          <a:prstGeom prst="rect">
            <a:avLst/>
          </a:prstGeom>
        </p:spPr>
      </p:pic>
      <p:sp>
        <p:nvSpPr>
          <p:cNvPr id="18" name="Shape 223">
            <a:extLst>
              <a:ext uri="{FF2B5EF4-FFF2-40B4-BE49-F238E27FC236}">
                <a16:creationId xmlns:a16="http://schemas.microsoft.com/office/drawing/2014/main" xmlns="" id="{A38B0FEF-2E71-4A38-9527-F73F90A10EF8}"/>
              </a:ext>
            </a:extLst>
          </p:cNvPr>
          <p:cNvSpPr/>
          <p:nvPr/>
        </p:nvSpPr>
        <p:spPr>
          <a:xfrm>
            <a:off x="7485660" y="1846211"/>
            <a:ext cx="2087983" cy="623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200"/>
              <a:buFont typeface="Trebuchet MS"/>
              <a:buNone/>
            </a:pPr>
            <a:r>
              <a:rPr lang="es-AR" sz="2000" b="1" i="1" u="none" strike="noStrike" cap="none" dirty="0">
                <a:solidFill>
                  <a:srgbClr val="0070C0"/>
                </a:solidFill>
                <a:latin typeface="Avenir Medium"/>
                <a:ea typeface="Trebuchet MS"/>
                <a:cs typeface="Avenir Medium"/>
                <a:sym typeface="Trebuchet MS"/>
              </a:rPr>
              <a:t>Monitoreo y Control Ambiental</a:t>
            </a:r>
          </a:p>
        </p:txBody>
      </p:sp>
      <p:pic>
        <p:nvPicPr>
          <p:cNvPr id="19" name="Imagen 9">
            <a:extLst>
              <a:ext uri="{FF2B5EF4-FFF2-40B4-BE49-F238E27FC236}">
                <a16:creationId xmlns:a16="http://schemas.microsoft.com/office/drawing/2014/main" xmlns="" id="{01ED9916-7829-4A23-B882-6ADB8CDC69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55702" y="2897206"/>
            <a:ext cx="1171213" cy="545374"/>
          </a:xfrm>
          <a:prstGeom prst="rect">
            <a:avLst/>
          </a:prstGeom>
        </p:spPr>
      </p:pic>
      <p:sp>
        <p:nvSpPr>
          <p:cNvPr id="20" name="Shape 223">
            <a:extLst>
              <a:ext uri="{FF2B5EF4-FFF2-40B4-BE49-F238E27FC236}">
                <a16:creationId xmlns:a16="http://schemas.microsoft.com/office/drawing/2014/main" xmlns="" id="{8296C419-9F8A-40CE-B32D-9968F1B7EA0F}"/>
              </a:ext>
            </a:extLst>
          </p:cNvPr>
          <p:cNvSpPr/>
          <p:nvPr/>
        </p:nvSpPr>
        <p:spPr>
          <a:xfrm>
            <a:off x="7501798" y="5124254"/>
            <a:ext cx="2858374" cy="674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200"/>
              <a:buFont typeface="Trebuchet MS"/>
              <a:buNone/>
            </a:pPr>
            <a:r>
              <a:rPr lang="es-AR" sz="2000" b="1" i="1" dirty="0">
                <a:solidFill>
                  <a:srgbClr val="0070C0"/>
                </a:solidFill>
                <a:latin typeface="Avenir Medium"/>
                <a:cs typeface="Avenir Medium"/>
                <a:sym typeface="Trebuchet MS"/>
              </a:rPr>
              <a:t>Gestión de Reducción de Riesgo de Desastres </a:t>
            </a:r>
            <a:endParaRPr sz="2000" i="1" dirty="0">
              <a:latin typeface="Avenir Medium"/>
              <a:cs typeface="Avenir Med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5CA93986-28BF-4F57-99F3-9780820E4C6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0"/>
            <a:ext cx="12192000" cy="17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247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88832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dirty="0">
                <a:solidFill>
                  <a:schemeClr val="accent1">
                    <a:lumMod val="75000"/>
                  </a:schemeClr>
                </a:solidFill>
                <a:latin typeface="Avenir Medium"/>
                <a:cs typeface="Avenir Medium"/>
              </a:rPr>
              <a:t>https://www.youtube.com/watch?v=XQxdnXq4_Mw&amp;feature=youtu.be</a:t>
            </a:r>
            <a:endParaRPr lang="es-AR" sz="4000" b="1" dirty="0">
              <a:solidFill>
                <a:schemeClr val="accent1">
                  <a:lumMod val="75000"/>
                </a:schemeClr>
              </a:solidFill>
              <a:latin typeface="Avenir Medium"/>
              <a:cs typeface="Avenir Medium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3943439"/>
            <a:ext cx="10515600" cy="3440024"/>
          </a:xfrm>
        </p:spPr>
        <p:txBody>
          <a:bodyPr/>
          <a:lstStyle/>
          <a:p>
            <a:pPr marL="0" indent="0">
              <a:buNone/>
            </a:pPr>
            <a:endParaRPr lang="es-AR" dirty="0">
              <a:latin typeface="Avenir Light"/>
              <a:cs typeface="Avenir Light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Imagen 8">
            <a:extLst>
              <a:ext uri="{FF2B5EF4-FFF2-40B4-BE49-F238E27FC236}">
                <a16:creationId xmlns:a16="http://schemas.microsoft.com/office/drawing/2014/main" xmlns="" id="{BF633BD6-CE68-42BF-B544-4A2A4020C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132"/>
            <a:ext cx="12192000" cy="176784"/>
          </a:xfrm>
          <a:prstGeom prst="rect">
            <a:avLst/>
          </a:prstGeom>
        </p:spPr>
      </p:pic>
      <p:pic>
        <p:nvPicPr>
          <p:cNvPr id="7" name="Imagen 7">
            <a:extLst>
              <a:ext uri="{FF2B5EF4-FFF2-40B4-BE49-F238E27FC236}">
                <a16:creationId xmlns:a16="http://schemas.microsoft.com/office/drawing/2014/main" xmlns="" id="{0C73511D-BAB2-469D-9155-B900A69A1B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662" y="712798"/>
            <a:ext cx="2706859" cy="1079086"/>
          </a:xfrm>
          <a:prstGeom prst="rect">
            <a:avLst/>
          </a:prstGeom>
        </p:spPr>
      </p:pic>
      <p:pic>
        <p:nvPicPr>
          <p:cNvPr id="8" name="Imagen 6" descr="Imagen que contiene imágenes prediseñadas&#10;&#10;Descripción generada con confianza alta">
            <a:extLst>
              <a:ext uri="{FF2B5EF4-FFF2-40B4-BE49-F238E27FC236}">
                <a16:creationId xmlns:a16="http://schemas.microsoft.com/office/drawing/2014/main" xmlns="" id="{71E1D91B-E37B-438D-8C7C-E3E1A965E3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76" y="6232760"/>
            <a:ext cx="4805624" cy="62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478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97392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dirty="0">
                <a:solidFill>
                  <a:schemeClr val="accent1">
                    <a:lumMod val="75000"/>
                  </a:schemeClr>
                </a:solidFill>
                <a:latin typeface="Avenir Medium"/>
                <a:cs typeface="Avenir Medium"/>
              </a:rPr>
              <a:t>¡Muchas Gracias!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3943439"/>
            <a:ext cx="10515600" cy="3440024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>
                <a:latin typeface="Avenir Light"/>
                <a:cs typeface="Avenir Light"/>
              </a:rPr>
              <a:t>Maria Eugenia Di Paola</a:t>
            </a:r>
          </a:p>
          <a:p>
            <a:pPr marL="0" indent="0" algn="ctr">
              <a:buNone/>
            </a:pPr>
            <a:r>
              <a:rPr lang="es-AR" dirty="0">
                <a:latin typeface="Avenir Light"/>
                <a:cs typeface="Avenir Light"/>
                <a:hlinkClick r:id="rId3"/>
              </a:rPr>
              <a:t>maria.eugenia.di.paola@undp.org</a:t>
            </a:r>
            <a:endParaRPr lang="es-AR" dirty="0">
              <a:latin typeface="Avenir Light"/>
              <a:cs typeface="Avenir Light"/>
            </a:endParaRPr>
          </a:p>
          <a:p>
            <a:pPr marL="0" indent="0" algn="ctr">
              <a:buNone/>
            </a:pPr>
            <a:r>
              <a:rPr lang="es-AR" dirty="0">
                <a:latin typeface="Avenir Light"/>
                <a:cs typeface="Avenir Light"/>
              </a:rPr>
              <a:t>@marudipaola</a:t>
            </a:r>
          </a:p>
          <a:p>
            <a:pPr marL="0" indent="0">
              <a:buNone/>
            </a:pPr>
            <a:endParaRPr lang="es-AR" dirty="0">
              <a:latin typeface="Avenir Light"/>
              <a:cs typeface="Avenir Light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Imagen 8">
            <a:extLst>
              <a:ext uri="{FF2B5EF4-FFF2-40B4-BE49-F238E27FC236}">
                <a16:creationId xmlns:a16="http://schemas.microsoft.com/office/drawing/2014/main" xmlns="" id="{BF633BD6-CE68-42BF-B544-4A2A4020CF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3132"/>
            <a:ext cx="12192000" cy="176784"/>
          </a:xfrm>
          <a:prstGeom prst="rect">
            <a:avLst/>
          </a:prstGeom>
        </p:spPr>
      </p:pic>
      <p:pic>
        <p:nvPicPr>
          <p:cNvPr id="7" name="Imagen 7">
            <a:extLst>
              <a:ext uri="{FF2B5EF4-FFF2-40B4-BE49-F238E27FC236}">
                <a16:creationId xmlns:a16="http://schemas.microsoft.com/office/drawing/2014/main" xmlns="" id="{0C73511D-BAB2-469D-9155-B900A69A1B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662" y="712798"/>
            <a:ext cx="2706859" cy="1079086"/>
          </a:xfrm>
          <a:prstGeom prst="rect">
            <a:avLst/>
          </a:prstGeom>
        </p:spPr>
      </p:pic>
      <p:pic>
        <p:nvPicPr>
          <p:cNvPr id="8" name="Imagen 6" descr="Imagen que contiene imágenes prediseñadas&#10;&#10;Descripción generada con confianza alta">
            <a:extLst>
              <a:ext uri="{FF2B5EF4-FFF2-40B4-BE49-F238E27FC236}">
                <a16:creationId xmlns:a16="http://schemas.microsoft.com/office/drawing/2014/main" xmlns="" id="{71E1D91B-E37B-438D-8C7C-E3E1A965E3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76" y="6232760"/>
            <a:ext cx="4805624" cy="62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4929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1796</TotalTime>
  <Words>160</Words>
  <Application>Microsoft Office PowerPoint</Application>
  <PresentationFormat>Custom</PresentationFormat>
  <Paragraphs>23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de Office</vt:lpstr>
      <vt:lpstr>Operatoria del GEF 7 en Argentina </vt:lpstr>
      <vt:lpstr>PowerPoint Presentation</vt:lpstr>
      <vt:lpstr>Ambiente y Desarrollo Sostenible</vt:lpstr>
      <vt:lpstr>https://www.youtube.com/watch?v=XQxdnXq4_Mw&amp;feature=youtu.be</vt:lpstr>
      <vt:lpstr>¡Muchas 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Eventos Sostenibles- Juegos Olímpicos de la Juventud Buenos Aires 2018</dc:title>
  <dc:creator>Ju Yeon Kim</dc:creator>
  <cp:lastModifiedBy>Maria Eugenia Di Paola</cp:lastModifiedBy>
  <cp:revision>100</cp:revision>
  <cp:lastPrinted>2018-11-21T19:37:40Z</cp:lastPrinted>
  <dcterms:created xsi:type="dcterms:W3CDTF">2018-11-07T18:14:44Z</dcterms:created>
  <dcterms:modified xsi:type="dcterms:W3CDTF">2018-11-27T03:39:33Z</dcterms:modified>
</cp:coreProperties>
</file>