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handoutMasterIdLst>
    <p:handoutMasterId r:id="rId26"/>
  </p:handoutMasterIdLst>
  <p:sldIdLst>
    <p:sldId id="430" r:id="rId2"/>
    <p:sldId id="451" r:id="rId3"/>
    <p:sldId id="450" r:id="rId4"/>
    <p:sldId id="458" r:id="rId5"/>
    <p:sldId id="467" r:id="rId6"/>
    <p:sldId id="453" r:id="rId7"/>
    <p:sldId id="454" r:id="rId8"/>
    <p:sldId id="468" r:id="rId9"/>
    <p:sldId id="459" r:id="rId10"/>
    <p:sldId id="463" r:id="rId11"/>
    <p:sldId id="461" r:id="rId12"/>
    <p:sldId id="443" r:id="rId13"/>
    <p:sldId id="444" r:id="rId14"/>
    <p:sldId id="455" r:id="rId15"/>
    <p:sldId id="456" r:id="rId16"/>
    <p:sldId id="445" r:id="rId17"/>
    <p:sldId id="462" r:id="rId18"/>
    <p:sldId id="471" r:id="rId19"/>
    <p:sldId id="464" r:id="rId20"/>
    <p:sldId id="472" r:id="rId21"/>
    <p:sldId id="466" r:id="rId22"/>
    <p:sldId id="470" r:id="rId23"/>
    <p:sldId id="469" r:id="rId2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zuru Aoki" initials="CA" lastIdx="1" clrIdx="0">
    <p:extLst>
      <p:ext uri="{19B8F6BF-5375-455C-9EA6-DF929625EA0E}">
        <p15:presenceInfo xmlns:p15="http://schemas.microsoft.com/office/powerpoint/2012/main" userId="S-1-5-21-88094858-919529-1617787245-3957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FF0066"/>
    <a:srgbClr val="008000"/>
    <a:srgbClr val="00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8" autoAdjust="0"/>
    <p:restoredTop sz="86121" autoAdjust="0"/>
  </p:normalViewPr>
  <p:slideViewPr>
    <p:cSldViewPr>
      <p:cViewPr varScale="1">
        <p:scale>
          <a:sx n="68" d="100"/>
          <a:sy n="68" d="100"/>
        </p:scale>
        <p:origin x="118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133" d="100"/>
          <a:sy n="133" d="100"/>
        </p:scale>
        <p:origin x="-528" y="-96"/>
      </p:cViewPr>
      <p:guideLst>
        <p:guide orient="horz" pos="2880"/>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DCFD3D-F481-44DB-ADA7-EA652D9AE0B1}"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2B3B4C30-7E3A-4F72-BB69-D55087876D43}">
      <dgm:prSet phldrT="[Text]" custT="1"/>
      <dgm:spPr>
        <a:solidFill>
          <a:schemeClr val="lt1">
            <a:hueOff val="0"/>
            <a:satOff val="0"/>
            <a:lumOff val="0"/>
            <a:alpha val="80000"/>
          </a:schemeClr>
        </a:solidFill>
        <a:ln>
          <a:noFill/>
        </a:ln>
      </dgm:spPr>
      <dgm:t>
        <a:bodyPr/>
        <a:lstStyle/>
        <a:p>
          <a:endParaRPr lang="en-US" sz="4400" b="1" dirty="0">
            <a:solidFill>
              <a:schemeClr val="bg1">
                <a:lumMod val="65000"/>
              </a:schemeClr>
            </a:solidFill>
            <a:latin typeface="+mn-lt"/>
          </a:endParaRPr>
        </a:p>
      </dgm:t>
    </dgm:pt>
    <dgm:pt modelId="{33F2EED0-8690-4C3D-882E-9DD0D5DE7998}" type="sibTrans" cxnId="{6C6D43E7-0A43-4F12-8B18-44F848CB7049}">
      <dgm:prSet/>
      <dgm:spPr/>
      <dgm:t>
        <a:bodyPr/>
        <a:lstStyle/>
        <a:p>
          <a:endParaRPr lang="en-US"/>
        </a:p>
      </dgm:t>
    </dgm:pt>
    <dgm:pt modelId="{DF068384-3165-46DD-BE40-02E9188EBCF4}" type="parTrans" cxnId="{6C6D43E7-0A43-4F12-8B18-44F848CB7049}">
      <dgm:prSet/>
      <dgm:spPr/>
      <dgm:t>
        <a:bodyPr/>
        <a:lstStyle/>
        <a:p>
          <a:endParaRPr lang="en-US"/>
        </a:p>
      </dgm:t>
    </dgm:pt>
    <dgm:pt modelId="{0897B459-FB3A-40BD-BA61-9583FDEAFF7A}" type="pres">
      <dgm:prSet presAssocID="{7FDCFD3D-F481-44DB-ADA7-EA652D9AE0B1}" presName="compositeShape" presStyleCnt="0">
        <dgm:presLayoutVars>
          <dgm:dir/>
          <dgm:resizeHandles/>
        </dgm:presLayoutVars>
      </dgm:prSet>
      <dgm:spPr/>
    </dgm:pt>
    <dgm:pt modelId="{8F8D85AC-E5A7-4208-97AC-E89A7AD4831F}" type="pres">
      <dgm:prSet presAssocID="{7FDCFD3D-F481-44DB-ADA7-EA652D9AE0B1}" presName="pyramid" presStyleLbl="node1" presStyleIdx="0" presStyleCnt="1" custScaleX="203081" custLinFactX="-4433" custLinFactNeighborX="-100000" custLinFactNeighborY="39428"/>
      <dgm:spPr>
        <a:solidFill>
          <a:srgbClr val="FF0000">
            <a:alpha val="25000"/>
          </a:srgbClr>
        </a:solidFill>
        <a:ln>
          <a:noFill/>
        </a:ln>
      </dgm:spPr>
    </dgm:pt>
    <dgm:pt modelId="{7888F81D-6E53-4E1B-A102-790B0863AB64}" type="pres">
      <dgm:prSet presAssocID="{7FDCFD3D-F481-44DB-ADA7-EA652D9AE0B1}" presName="theList" presStyleCnt="0"/>
      <dgm:spPr/>
    </dgm:pt>
    <dgm:pt modelId="{90979C0A-9ADA-4FC0-9BC1-28E46ED57546}" type="pres">
      <dgm:prSet presAssocID="{2B3B4C30-7E3A-4F72-BB69-D55087876D43}" presName="aNode" presStyleLbl="fgAcc1" presStyleIdx="0" presStyleCnt="1" custFlipHor="1" custScaleX="7228" custLinFactX="4301" custLinFactNeighborX="100000" custLinFactNeighborY="34058">
        <dgm:presLayoutVars>
          <dgm:bulletEnabled val="1"/>
        </dgm:presLayoutVars>
      </dgm:prSet>
      <dgm:spPr/>
    </dgm:pt>
    <dgm:pt modelId="{9FA35C2D-9FA4-4051-97B1-DBE5414F2A4F}" type="pres">
      <dgm:prSet presAssocID="{2B3B4C30-7E3A-4F72-BB69-D55087876D43}" presName="aSpace" presStyleCnt="0"/>
      <dgm:spPr/>
    </dgm:pt>
  </dgm:ptLst>
  <dgm:cxnLst>
    <dgm:cxn modelId="{C7870E33-F5E7-4E6F-95F8-1F8A470008EA}" type="presOf" srcId="{2B3B4C30-7E3A-4F72-BB69-D55087876D43}" destId="{90979C0A-9ADA-4FC0-9BC1-28E46ED57546}" srcOrd="0" destOrd="0" presId="urn:microsoft.com/office/officeart/2005/8/layout/pyramid2"/>
    <dgm:cxn modelId="{6DD9A003-B4CD-435C-B321-C51AC96B0E80}" type="presOf" srcId="{7FDCFD3D-F481-44DB-ADA7-EA652D9AE0B1}" destId="{0897B459-FB3A-40BD-BA61-9583FDEAFF7A}" srcOrd="0" destOrd="0" presId="urn:microsoft.com/office/officeart/2005/8/layout/pyramid2"/>
    <dgm:cxn modelId="{6C6D43E7-0A43-4F12-8B18-44F848CB7049}" srcId="{7FDCFD3D-F481-44DB-ADA7-EA652D9AE0B1}" destId="{2B3B4C30-7E3A-4F72-BB69-D55087876D43}" srcOrd="0" destOrd="0" parTransId="{DF068384-3165-46DD-BE40-02E9188EBCF4}" sibTransId="{33F2EED0-8690-4C3D-882E-9DD0D5DE7998}"/>
    <dgm:cxn modelId="{E5710A72-6098-4025-806D-3CB8C3EBAB6D}" type="presParOf" srcId="{0897B459-FB3A-40BD-BA61-9583FDEAFF7A}" destId="{8F8D85AC-E5A7-4208-97AC-E89A7AD4831F}" srcOrd="0" destOrd="0" presId="urn:microsoft.com/office/officeart/2005/8/layout/pyramid2"/>
    <dgm:cxn modelId="{685652D0-60D4-42AA-94CB-6245BDA8D54F}" type="presParOf" srcId="{0897B459-FB3A-40BD-BA61-9583FDEAFF7A}" destId="{7888F81D-6E53-4E1B-A102-790B0863AB64}" srcOrd="1" destOrd="0" presId="urn:microsoft.com/office/officeart/2005/8/layout/pyramid2"/>
    <dgm:cxn modelId="{1FD59BA6-4293-4ECD-B129-49A5A0DBC23B}" type="presParOf" srcId="{7888F81D-6E53-4E1B-A102-790B0863AB64}" destId="{90979C0A-9ADA-4FC0-9BC1-28E46ED57546}" srcOrd="0" destOrd="0" presId="urn:microsoft.com/office/officeart/2005/8/layout/pyramid2"/>
    <dgm:cxn modelId="{E2C28FFE-7A4A-465C-81A2-B2F59432FAE3}" type="presParOf" srcId="{7888F81D-6E53-4E1B-A102-790B0863AB64}" destId="{9FA35C2D-9FA4-4051-97B1-DBE5414F2A4F}" srcOrd="1" destOrd="0" presId="urn:microsoft.com/office/officeart/2005/8/layout/pyramid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D85AC-E5A7-4208-97AC-E89A7AD4831F}">
      <dsp:nvSpPr>
        <dsp:cNvPr id="0" name=""/>
        <dsp:cNvSpPr/>
      </dsp:nvSpPr>
      <dsp:spPr>
        <a:xfrm>
          <a:off x="-6" y="0"/>
          <a:ext cx="6781812" cy="3339462"/>
        </a:xfrm>
        <a:prstGeom prst="triangle">
          <a:avLst/>
        </a:prstGeom>
        <a:solidFill>
          <a:srgbClr val="FF0000">
            <a:alpha val="25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979C0A-9ADA-4FC0-9BC1-28E46ED57546}">
      <dsp:nvSpPr>
        <dsp:cNvPr id="0" name=""/>
        <dsp:cNvSpPr/>
      </dsp:nvSpPr>
      <dsp:spPr>
        <a:xfrm flipH="1">
          <a:off x="6624905" y="435345"/>
          <a:ext cx="156894" cy="2374148"/>
        </a:xfrm>
        <a:prstGeom prst="roundRect">
          <a:avLst/>
        </a:prstGeom>
        <a:solidFill>
          <a:schemeClr val="lt1">
            <a:hueOff val="0"/>
            <a:satOff val="0"/>
            <a:lumOff val="0"/>
            <a:alpha val="8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b="1" kern="1200" dirty="0">
            <a:solidFill>
              <a:schemeClr val="bg1">
                <a:lumMod val="65000"/>
              </a:schemeClr>
            </a:solidFill>
            <a:latin typeface="+mn-lt"/>
          </a:endParaRPr>
        </a:p>
      </dsp:txBody>
      <dsp:txXfrm>
        <a:off x="6632564" y="443004"/>
        <a:ext cx="141576" cy="235883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lIns="91379" tIns="45689" rIns="91379" bIns="45689"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379" tIns="45689" rIns="91379" bIns="45689" rtlCol="0"/>
          <a:lstStyle>
            <a:lvl1pPr algn="r">
              <a:defRPr sz="1200"/>
            </a:lvl1pPr>
          </a:lstStyle>
          <a:p>
            <a:endParaRPr lang="en-US" dirty="0"/>
          </a:p>
        </p:txBody>
      </p:sp>
      <p:sp>
        <p:nvSpPr>
          <p:cNvPr id="4" name="Footer Placeholder 3"/>
          <p:cNvSpPr>
            <a:spLocks noGrp="1"/>
          </p:cNvSpPr>
          <p:nvPr>
            <p:ph type="ftr" sz="quarter" idx="2"/>
          </p:nvPr>
        </p:nvSpPr>
        <p:spPr>
          <a:xfrm>
            <a:off x="1" y="8685213"/>
            <a:ext cx="2971800" cy="457200"/>
          </a:xfrm>
          <a:prstGeom prst="rect">
            <a:avLst/>
          </a:prstGeom>
        </p:spPr>
        <p:txBody>
          <a:bodyPr vert="horz" lIns="91379" tIns="45689" rIns="91379" bIns="456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379" tIns="45689" rIns="91379" bIns="45689" rtlCol="0" anchor="b"/>
          <a:lstStyle>
            <a:lvl1pPr algn="r">
              <a:defRPr sz="1200"/>
            </a:lvl1pPr>
          </a:lstStyle>
          <a:p>
            <a:fld id="{B1270BB1-7768-41F8-9F1B-E2E7E9320AB4}" type="slidenum">
              <a:rPr lang="en-US" smtClean="0"/>
              <a:pPr/>
              <a:t>‹#›</a:t>
            </a:fld>
            <a:endParaRPr lang="en-US" dirty="0"/>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2972098" cy="456595"/>
          </a:xfrm>
          <a:prstGeom prst="rect">
            <a:avLst/>
          </a:prstGeom>
        </p:spPr>
        <p:txBody>
          <a:bodyPr vert="horz" lIns="86444" tIns="43221" rIns="86444" bIns="43221" rtlCol="0"/>
          <a:lstStyle>
            <a:lvl1pPr algn="l">
              <a:defRPr sz="1100"/>
            </a:lvl1pPr>
          </a:lstStyle>
          <a:p>
            <a:endParaRPr lang="en-US" dirty="0"/>
          </a:p>
        </p:txBody>
      </p:sp>
      <p:sp>
        <p:nvSpPr>
          <p:cNvPr id="3" name="Date Placeholder 2"/>
          <p:cNvSpPr>
            <a:spLocks noGrp="1"/>
          </p:cNvSpPr>
          <p:nvPr>
            <p:ph type="dt" idx="1"/>
          </p:nvPr>
        </p:nvSpPr>
        <p:spPr>
          <a:xfrm>
            <a:off x="3884415" y="5"/>
            <a:ext cx="2972098" cy="456595"/>
          </a:xfrm>
          <a:prstGeom prst="rect">
            <a:avLst/>
          </a:prstGeom>
        </p:spPr>
        <p:txBody>
          <a:bodyPr vert="horz" lIns="86444" tIns="43221" rIns="86444" bIns="43221" rtlCol="0"/>
          <a:lstStyle>
            <a:lvl1pPr algn="r">
              <a:defRPr sz="1100"/>
            </a:lvl1pPr>
          </a:lstStyle>
          <a:p>
            <a:endParaRPr lang="en-US" dirty="0"/>
          </a:p>
        </p:txBody>
      </p:sp>
      <p:sp>
        <p:nvSpPr>
          <p:cNvPr id="4" name="Slide Image Placeholder 3"/>
          <p:cNvSpPr>
            <a:spLocks noGrp="1" noRot="1" noChangeAspect="1"/>
          </p:cNvSpPr>
          <p:nvPr>
            <p:ph type="sldImg" idx="2"/>
          </p:nvPr>
        </p:nvSpPr>
        <p:spPr>
          <a:xfrm>
            <a:off x="1146175" y="687388"/>
            <a:ext cx="4568825" cy="3427412"/>
          </a:xfrm>
          <a:prstGeom prst="rect">
            <a:avLst/>
          </a:prstGeom>
          <a:noFill/>
          <a:ln w="12700">
            <a:solidFill>
              <a:prstClr val="black"/>
            </a:solidFill>
          </a:ln>
        </p:spPr>
        <p:txBody>
          <a:bodyPr vert="horz" lIns="86444" tIns="43221" rIns="86444" bIns="43221" rtlCol="0" anchor="ctr"/>
          <a:lstStyle/>
          <a:p>
            <a:endParaRPr lang="en-US" dirty="0"/>
          </a:p>
        </p:txBody>
      </p:sp>
      <p:sp>
        <p:nvSpPr>
          <p:cNvPr id="5" name="Notes Placeholder 4"/>
          <p:cNvSpPr>
            <a:spLocks noGrp="1"/>
          </p:cNvSpPr>
          <p:nvPr>
            <p:ph type="body" sz="quarter" idx="3"/>
          </p:nvPr>
        </p:nvSpPr>
        <p:spPr>
          <a:xfrm>
            <a:off x="686102" y="4343709"/>
            <a:ext cx="5485804" cy="4113892"/>
          </a:xfrm>
          <a:prstGeom prst="rect">
            <a:avLst/>
          </a:prstGeom>
        </p:spPr>
        <p:txBody>
          <a:bodyPr vert="horz" lIns="86444" tIns="43221" rIns="86444" bIns="4322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685897"/>
            <a:ext cx="2972098" cy="456595"/>
          </a:xfrm>
          <a:prstGeom prst="rect">
            <a:avLst/>
          </a:prstGeom>
        </p:spPr>
        <p:txBody>
          <a:bodyPr vert="horz" lIns="86444" tIns="43221" rIns="86444" bIns="4322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84415" y="8685897"/>
            <a:ext cx="2972098" cy="456595"/>
          </a:xfrm>
          <a:prstGeom prst="rect">
            <a:avLst/>
          </a:prstGeom>
        </p:spPr>
        <p:txBody>
          <a:bodyPr vert="horz" lIns="86444" tIns="43221" rIns="86444" bIns="43221" rtlCol="0" anchor="b"/>
          <a:lstStyle>
            <a:lvl1pPr algn="r">
              <a:defRPr sz="1100"/>
            </a:lvl1pPr>
          </a:lstStyle>
          <a:p>
            <a:fld id="{AC37F9C5-DADA-40EF-BCE0-F0AA5007CB72}" type="slidenum">
              <a:rPr lang="en-US" smtClean="0"/>
              <a:pPr/>
              <a:t>‹#›</a:t>
            </a:fld>
            <a:endParaRPr lang="en-US" dirty="0"/>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a:p>
            <a:pPr defTabSz="904159">
              <a:defRPr/>
            </a:pPr>
            <a:r>
              <a:rPr lang="en-US" dirty="0"/>
              <a:t>The objective of this session is to encourage all participants to start thinking about the GEF in a different manner from the past, with more emphasis on programs for impact and less on a collection of individual projects. (This should also help them have better understanding of the ideas discussed at the replenishment and to give their views to their representatives at the replenishment negotiations.)</a:t>
            </a:r>
          </a:p>
          <a:p>
            <a:r>
              <a:rPr lang="en-US" dirty="0"/>
              <a:t>What we will show in our presentation today is how the Conventions are taking this synergistic approach, how the GEF is facilitating the move in this direction and during our group work encourage all the focal points in the countries to actually do the same at home and to promote discussion on how best to do this for the benefit of all. </a:t>
            </a:r>
            <a:br>
              <a:rPr lang="en-US" dirty="0"/>
            </a:br>
            <a:endParaRPr lang="fr-FR" dirty="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298">
              <a:defRPr>
                <a:solidFill>
                  <a:schemeClr val="tx1"/>
                </a:solidFill>
                <a:latin typeface="Arial" charset="0"/>
                <a:cs typeface="Arial" charset="0"/>
              </a:defRPr>
            </a:lvl1pPr>
            <a:lvl2pPr marL="734629" indent="-282550" defTabSz="907298">
              <a:defRPr>
                <a:solidFill>
                  <a:schemeClr val="tx1"/>
                </a:solidFill>
                <a:latin typeface="Arial" charset="0"/>
                <a:cs typeface="Arial" charset="0"/>
              </a:defRPr>
            </a:lvl2pPr>
            <a:lvl3pPr marL="1130198" indent="-226040" defTabSz="907298">
              <a:defRPr>
                <a:solidFill>
                  <a:schemeClr val="tx1"/>
                </a:solidFill>
                <a:latin typeface="Arial" charset="0"/>
                <a:cs typeface="Arial" charset="0"/>
              </a:defRPr>
            </a:lvl3pPr>
            <a:lvl4pPr marL="1582278" indent="-226040" defTabSz="907298">
              <a:defRPr>
                <a:solidFill>
                  <a:schemeClr val="tx1"/>
                </a:solidFill>
                <a:latin typeface="Arial" charset="0"/>
                <a:cs typeface="Arial" charset="0"/>
              </a:defRPr>
            </a:lvl4pPr>
            <a:lvl5pPr marL="2034357" indent="-226040" defTabSz="907298">
              <a:defRPr>
                <a:solidFill>
                  <a:schemeClr val="tx1"/>
                </a:solidFill>
                <a:latin typeface="Arial" charset="0"/>
                <a:cs typeface="Arial" charset="0"/>
              </a:defRPr>
            </a:lvl5pPr>
            <a:lvl6pPr marL="2486436" indent="-226040" defTabSz="907298" eaLnBrk="0" fontAlgn="base" hangingPunct="0">
              <a:spcBef>
                <a:spcPct val="0"/>
              </a:spcBef>
              <a:spcAft>
                <a:spcPct val="0"/>
              </a:spcAft>
              <a:defRPr>
                <a:solidFill>
                  <a:schemeClr val="tx1"/>
                </a:solidFill>
                <a:latin typeface="Arial" charset="0"/>
                <a:cs typeface="Arial" charset="0"/>
              </a:defRPr>
            </a:lvl6pPr>
            <a:lvl7pPr marL="2938516" indent="-226040" defTabSz="907298" eaLnBrk="0" fontAlgn="base" hangingPunct="0">
              <a:spcBef>
                <a:spcPct val="0"/>
              </a:spcBef>
              <a:spcAft>
                <a:spcPct val="0"/>
              </a:spcAft>
              <a:defRPr>
                <a:solidFill>
                  <a:schemeClr val="tx1"/>
                </a:solidFill>
                <a:latin typeface="Arial" charset="0"/>
                <a:cs typeface="Arial" charset="0"/>
              </a:defRPr>
            </a:lvl7pPr>
            <a:lvl8pPr marL="3390595" indent="-226040" defTabSz="907298" eaLnBrk="0" fontAlgn="base" hangingPunct="0">
              <a:spcBef>
                <a:spcPct val="0"/>
              </a:spcBef>
              <a:spcAft>
                <a:spcPct val="0"/>
              </a:spcAft>
              <a:defRPr>
                <a:solidFill>
                  <a:schemeClr val="tx1"/>
                </a:solidFill>
                <a:latin typeface="Arial" charset="0"/>
                <a:cs typeface="Arial" charset="0"/>
              </a:defRPr>
            </a:lvl8pPr>
            <a:lvl9pPr marL="3842675" indent="-226040" defTabSz="907298" eaLnBrk="0" fontAlgn="base" hangingPunct="0">
              <a:spcBef>
                <a:spcPct val="0"/>
              </a:spcBef>
              <a:spcAft>
                <a:spcPct val="0"/>
              </a:spcAft>
              <a:defRPr>
                <a:solidFill>
                  <a:schemeClr val="tx1"/>
                </a:solidFill>
                <a:latin typeface="Arial" charset="0"/>
                <a:cs typeface="Arial" charset="0"/>
              </a:defRPr>
            </a:lvl9pPr>
          </a:lstStyle>
          <a:p>
            <a:fld id="{DA8F7060-8BD9-46FF-A9F7-BB3F402E41B0}" type="slidenum">
              <a:rPr lang="en-US" smtClean="0"/>
              <a:pPr/>
              <a:t>1</a:t>
            </a:fld>
            <a:endParaRPr lang="en-US" dirty="0"/>
          </a:p>
        </p:txBody>
      </p:sp>
      <p:sp>
        <p:nvSpPr>
          <p:cNvPr id="16389"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7298">
              <a:defRPr>
                <a:solidFill>
                  <a:schemeClr val="tx1"/>
                </a:solidFill>
                <a:latin typeface="Arial" charset="0"/>
                <a:cs typeface="Arial" charset="0"/>
              </a:defRPr>
            </a:lvl1pPr>
            <a:lvl2pPr marL="734629" indent="-282550" defTabSz="907298">
              <a:defRPr>
                <a:solidFill>
                  <a:schemeClr val="tx1"/>
                </a:solidFill>
                <a:latin typeface="Arial" charset="0"/>
                <a:cs typeface="Arial" charset="0"/>
              </a:defRPr>
            </a:lvl2pPr>
            <a:lvl3pPr marL="1130198" indent="-226040" defTabSz="907298">
              <a:defRPr>
                <a:solidFill>
                  <a:schemeClr val="tx1"/>
                </a:solidFill>
                <a:latin typeface="Arial" charset="0"/>
                <a:cs typeface="Arial" charset="0"/>
              </a:defRPr>
            </a:lvl3pPr>
            <a:lvl4pPr marL="1582278" indent="-226040" defTabSz="907298">
              <a:defRPr>
                <a:solidFill>
                  <a:schemeClr val="tx1"/>
                </a:solidFill>
                <a:latin typeface="Arial" charset="0"/>
                <a:cs typeface="Arial" charset="0"/>
              </a:defRPr>
            </a:lvl4pPr>
            <a:lvl5pPr marL="2034357" indent="-226040" defTabSz="907298">
              <a:defRPr>
                <a:solidFill>
                  <a:schemeClr val="tx1"/>
                </a:solidFill>
                <a:latin typeface="Arial" charset="0"/>
                <a:cs typeface="Arial" charset="0"/>
              </a:defRPr>
            </a:lvl5pPr>
            <a:lvl6pPr marL="2486436" indent="-226040" defTabSz="907298" eaLnBrk="0" fontAlgn="base" hangingPunct="0">
              <a:spcBef>
                <a:spcPct val="0"/>
              </a:spcBef>
              <a:spcAft>
                <a:spcPct val="0"/>
              </a:spcAft>
              <a:defRPr>
                <a:solidFill>
                  <a:schemeClr val="tx1"/>
                </a:solidFill>
                <a:latin typeface="Arial" charset="0"/>
                <a:cs typeface="Arial" charset="0"/>
              </a:defRPr>
            </a:lvl6pPr>
            <a:lvl7pPr marL="2938516" indent="-226040" defTabSz="907298" eaLnBrk="0" fontAlgn="base" hangingPunct="0">
              <a:spcBef>
                <a:spcPct val="0"/>
              </a:spcBef>
              <a:spcAft>
                <a:spcPct val="0"/>
              </a:spcAft>
              <a:defRPr>
                <a:solidFill>
                  <a:schemeClr val="tx1"/>
                </a:solidFill>
                <a:latin typeface="Arial" charset="0"/>
                <a:cs typeface="Arial" charset="0"/>
              </a:defRPr>
            </a:lvl7pPr>
            <a:lvl8pPr marL="3390595" indent="-226040" defTabSz="907298" eaLnBrk="0" fontAlgn="base" hangingPunct="0">
              <a:spcBef>
                <a:spcPct val="0"/>
              </a:spcBef>
              <a:spcAft>
                <a:spcPct val="0"/>
              </a:spcAft>
              <a:defRPr>
                <a:solidFill>
                  <a:schemeClr val="tx1"/>
                </a:solidFill>
                <a:latin typeface="Arial" charset="0"/>
                <a:cs typeface="Arial" charset="0"/>
              </a:defRPr>
            </a:lvl8pPr>
            <a:lvl9pPr marL="3842675" indent="-226040" defTabSz="907298" eaLnBrk="0" fontAlgn="base" hangingPunct="0">
              <a:spcBef>
                <a:spcPct val="0"/>
              </a:spcBef>
              <a:spcAft>
                <a:spcPct val="0"/>
              </a:spcAft>
              <a:defRPr>
                <a:solidFill>
                  <a:schemeClr val="tx1"/>
                </a:solidFill>
                <a:latin typeface="Arial" charset="0"/>
                <a:cs typeface="Arial" charset="0"/>
              </a:defRPr>
            </a:lvl9pPr>
          </a:lstStyle>
          <a:p>
            <a:endParaRPr lang="fr-FR" dirty="0"/>
          </a:p>
        </p:txBody>
      </p:sp>
    </p:spTree>
    <p:extLst>
      <p:ext uri="{BB962C8B-B14F-4D97-AF65-F5344CB8AC3E}">
        <p14:creationId xmlns:p14="http://schemas.microsoft.com/office/powerpoint/2010/main" val="1126216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chemicals conventions also deal with synergies in their decision language. But: the synergy language mostly relates to synergy WITHIN/BETWEEN the chemicals conventions (Basel, Rotterdam,</a:t>
            </a:r>
            <a:r>
              <a:rPr lang="en-US" baseline="0" dirty="0"/>
              <a:t> Stockholm and </a:t>
            </a:r>
            <a:r>
              <a:rPr lang="en-US" baseline="0" dirty="0" err="1"/>
              <a:t>Minamata</a:t>
            </a:r>
            <a:r>
              <a:rPr lang="en-US" baseline="0" dirty="0"/>
              <a:t> Conventions). Not so much with other MEAs beyond chemicals.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10</a:t>
            </a:fld>
            <a:endParaRPr lang="en-US" dirty="0"/>
          </a:p>
        </p:txBody>
      </p:sp>
    </p:spTree>
    <p:extLst>
      <p:ext uri="{BB962C8B-B14F-4D97-AF65-F5344CB8AC3E}">
        <p14:creationId xmlns:p14="http://schemas.microsoft.com/office/powerpoint/2010/main" val="3043760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defTabSz="904159">
              <a:defRPr/>
            </a:pPr>
            <a:r>
              <a:rPr lang="en-US" dirty="0"/>
              <a:t>GEF has been requested (by the UNCCD) to support LDN target setting and the processes around this at the national level. LDN is also the central focus of SDG Target 15.3 (click to next slide)</a:t>
            </a:r>
          </a:p>
          <a:p>
            <a:endParaRPr lang="en-US" dirty="0"/>
          </a:p>
          <a:p>
            <a:pPr>
              <a:buFont typeface="Wingdings" panose="05000000000000000000" pitchFamily="2" charset="2"/>
              <a:buChar char="§"/>
            </a:pPr>
            <a:r>
              <a:rPr lang="en-US" sz="2000" dirty="0">
                <a:solidFill>
                  <a:schemeClr val="bg1">
                    <a:lumMod val="95000"/>
                  </a:schemeClr>
                </a:solidFill>
                <a:latin typeface="Garamond" panose="02020404030301010803" pitchFamily="18" charset="0"/>
                <a:cs typeface="Arial" panose="020B0604020202020204" pitchFamily="34" charset="0"/>
              </a:rPr>
              <a:t>UNCCD COP 12 (2015):</a:t>
            </a:r>
          </a:p>
          <a:p>
            <a:pPr lvl="1">
              <a:buFont typeface="Wingdings" panose="05000000000000000000" pitchFamily="2" charset="2"/>
              <a:buChar char="ü"/>
            </a:pPr>
            <a:r>
              <a:rPr lang="en-US" sz="2000" dirty="0">
                <a:solidFill>
                  <a:schemeClr val="bg1">
                    <a:lumMod val="95000"/>
                  </a:schemeClr>
                </a:solidFill>
                <a:latin typeface="Garamond" panose="02020404030301010803" pitchFamily="18" charset="0"/>
                <a:cs typeface="Arial" panose="020B0604020202020204" pitchFamily="34" charset="0"/>
              </a:rPr>
              <a:t>Addressing LDN will be priority area for GEF support;</a:t>
            </a:r>
          </a:p>
          <a:p>
            <a:pPr lvl="1">
              <a:buFont typeface="Wingdings" panose="05000000000000000000" pitchFamily="2" charset="2"/>
              <a:buChar char="ü"/>
            </a:pPr>
            <a:r>
              <a:rPr lang="en-US" sz="2000" dirty="0">
                <a:solidFill>
                  <a:schemeClr val="bg1">
                    <a:lumMod val="95000"/>
                  </a:schemeClr>
                </a:solidFill>
                <a:latin typeface="Garamond" panose="02020404030301010803" pitchFamily="18" charset="0"/>
                <a:cs typeface="Arial" panose="020B0604020202020204" pitchFamily="34" charset="0"/>
              </a:rPr>
              <a:t>LDN guiding principle for implementation of Convention.</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11</a:t>
            </a:fld>
            <a:endParaRPr lang="en-US" dirty="0"/>
          </a:p>
        </p:txBody>
      </p:sp>
    </p:spTree>
    <p:extLst>
      <p:ext uri="{BB962C8B-B14F-4D97-AF65-F5344CB8AC3E}">
        <p14:creationId xmlns:p14="http://schemas.microsoft.com/office/powerpoint/2010/main" val="653999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two things</a:t>
            </a:r>
          </a:p>
          <a:p>
            <a:pPr marL="226040" indent="-226040">
              <a:buAutoNum type="arabicParenR"/>
            </a:pPr>
            <a:r>
              <a:rPr lang="en-US" dirty="0"/>
              <a:t>How GEF’s guidance from the Convention is directly related to a specific SDG target (15.3) showing synergy b/w the two agendas or mandates</a:t>
            </a:r>
          </a:p>
          <a:p>
            <a:pPr marL="226040" indent="-226040">
              <a:buAutoNum type="arabicParenR"/>
            </a:pPr>
            <a:r>
              <a:rPr lang="en-US" dirty="0"/>
              <a:t>Integrative nature of the land itself. It underpins and influences many other areas/targets (goes back to the first slide)</a:t>
            </a:r>
          </a:p>
          <a:p>
            <a:endParaRPr lang="en-US" dirty="0"/>
          </a:p>
          <a:p>
            <a:r>
              <a:rPr lang="en-US" b="1" dirty="0"/>
              <a:t>This slide and land degradation really is just one example of an area where GEF support for SDG implementation goes hand-in-hand with MEA implementation (in this case UNCCD).</a:t>
            </a:r>
          </a:p>
          <a:p>
            <a:endParaRPr lang="en-US" b="1" dirty="0"/>
          </a:p>
          <a:p>
            <a:pPr defTabSz="904159">
              <a:defRPr/>
            </a:pPr>
            <a:r>
              <a:rPr lang="en-US" dirty="0"/>
              <a:t>Target 15.3: By 2030, combat desertification, restore degraded land and soil, including land affected by desertification, drought and floods, and strive to achieve a land degradation-neutral world.</a:t>
            </a:r>
          </a:p>
          <a:p>
            <a:endParaRPr lang="en-US" dirty="0"/>
          </a:p>
        </p:txBody>
      </p:sp>
      <p:sp>
        <p:nvSpPr>
          <p:cNvPr id="4" name="Slide Number Placeholder 3"/>
          <p:cNvSpPr>
            <a:spLocks noGrp="1"/>
          </p:cNvSpPr>
          <p:nvPr>
            <p:ph type="sldNum" sz="quarter" idx="10"/>
          </p:nvPr>
        </p:nvSpPr>
        <p:spPr/>
        <p:txBody>
          <a:bodyPr/>
          <a:lstStyle/>
          <a:p>
            <a:fld id="{9BE608A2-C298-4E8D-9016-6440ABD74FAC}" type="slidenum">
              <a:rPr lang="en-US" smtClean="0"/>
              <a:t>12</a:t>
            </a:fld>
            <a:endParaRPr lang="en-US"/>
          </a:p>
        </p:txBody>
      </p:sp>
    </p:spTree>
    <p:extLst>
      <p:ext uri="{BB962C8B-B14F-4D97-AF65-F5344CB8AC3E}">
        <p14:creationId xmlns:p14="http://schemas.microsoft.com/office/powerpoint/2010/main" val="1286890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Practically speaking, synergy elements are</a:t>
            </a:r>
            <a:r>
              <a:rPr lang="en-US" i="1" baseline="0" dirty="0"/>
              <a:t> increasingly being envisaged by recipient countries, as can be seen by increasing multi-focal area and multi-trust fund projects related to land degradation. This has also shown synergy among Rio Conventions on the ground.</a:t>
            </a:r>
            <a:endParaRPr lang="en-US" i="1" dirty="0"/>
          </a:p>
        </p:txBody>
      </p:sp>
      <p:sp>
        <p:nvSpPr>
          <p:cNvPr id="4" name="Slide Number Placeholder 3"/>
          <p:cNvSpPr>
            <a:spLocks noGrp="1"/>
          </p:cNvSpPr>
          <p:nvPr>
            <p:ph type="sldNum" sz="quarter" idx="10"/>
          </p:nvPr>
        </p:nvSpPr>
        <p:spPr/>
        <p:txBody>
          <a:bodyPr/>
          <a:lstStyle/>
          <a:p>
            <a:fld id="{9BE608A2-C298-4E8D-9016-6440ABD74FAC}" type="slidenum">
              <a:rPr lang="en-US" smtClean="0"/>
              <a:t>13</a:t>
            </a:fld>
            <a:endParaRPr lang="en-US"/>
          </a:p>
        </p:txBody>
      </p:sp>
    </p:spTree>
    <p:extLst>
      <p:ext uri="{BB962C8B-B14F-4D97-AF65-F5344CB8AC3E}">
        <p14:creationId xmlns:p14="http://schemas.microsoft.com/office/powerpoint/2010/main" val="1665652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Ask</a:t>
            </a:r>
            <a:r>
              <a:rPr lang="en-US" b="1" baseline="0" dirty="0"/>
              <a:t> participants to give examples of how you can use institutional arrangements at the national/regional level to demonstrate synergy</a:t>
            </a:r>
          </a:p>
          <a:p>
            <a:endParaRPr lang="en-US" b="1" dirty="0"/>
          </a:p>
          <a:p>
            <a:r>
              <a:rPr lang="en-US" dirty="0"/>
              <a:t>Some practical</a:t>
            </a:r>
            <a:r>
              <a:rPr lang="en-US" baseline="0" dirty="0"/>
              <a:t> examples of institutional arrangements that strengthen synergy at the national/regional level.</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14</a:t>
            </a:fld>
            <a:endParaRPr lang="en-US" dirty="0"/>
          </a:p>
        </p:txBody>
      </p:sp>
    </p:spTree>
    <p:extLst>
      <p:ext uri="{BB962C8B-B14F-4D97-AF65-F5344CB8AC3E}">
        <p14:creationId xmlns:p14="http://schemas.microsoft.com/office/powerpoint/2010/main" val="3736820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15</a:t>
            </a:fld>
            <a:endParaRPr lang="en-US" dirty="0"/>
          </a:p>
        </p:txBody>
      </p:sp>
    </p:spTree>
    <p:extLst>
      <p:ext uri="{BB962C8B-B14F-4D97-AF65-F5344CB8AC3E}">
        <p14:creationId xmlns:p14="http://schemas.microsoft.com/office/powerpoint/2010/main" val="3141866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GEF evolved</a:t>
            </a:r>
            <a:r>
              <a:rPr lang="en-US" baseline="0" dirty="0"/>
              <a:t> over time:</a:t>
            </a:r>
          </a:p>
          <a:p>
            <a:pPr marL="169530" indent="-169530">
              <a:buFontTx/>
              <a:buChar char="-"/>
            </a:pPr>
            <a:r>
              <a:rPr lang="en-US" baseline="0" dirty="0"/>
              <a:t>In GEF-4 and GEF-5, mostly single-focal area projects</a:t>
            </a:r>
          </a:p>
          <a:p>
            <a:r>
              <a:rPr lang="en-US" baseline="0" dirty="0"/>
              <a:t>(ANIMATION)</a:t>
            </a:r>
          </a:p>
          <a:p>
            <a:pPr marL="169530" indent="-169530">
              <a:buFontTx/>
              <a:buChar char="-"/>
            </a:pPr>
            <a:r>
              <a:rPr lang="en-US" baseline="0" dirty="0"/>
              <a:t>In GEF-6, we had focal areas and – on top of the focal areas – a few Integrated Approach Pilots and some other cross-cutting initiatives</a:t>
            </a:r>
          </a:p>
          <a:p>
            <a:r>
              <a:rPr lang="en-US" baseline="0" dirty="0"/>
              <a:t>(ANIMATION)</a:t>
            </a:r>
          </a:p>
          <a:p>
            <a:pPr marL="169530" indent="-169530">
              <a:buFontTx/>
              <a:buChar char="-"/>
            </a:pPr>
            <a:r>
              <a:rPr lang="en-US" baseline="0" dirty="0"/>
              <a:t>Going forward, we believe it is important to continue and strengthen these IAPs and perhaps expand them further</a:t>
            </a:r>
          </a:p>
        </p:txBody>
      </p:sp>
      <p:sp>
        <p:nvSpPr>
          <p:cNvPr id="4" name="Slide Number Placeholder 3"/>
          <p:cNvSpPr>
            <a:spLocks noGrp="1"/>
          </p:cNvSpPr>
          <p:nvPr>
            <p:ph type="sldNum" sz="quarter" idx="10"/>
          </p:nvPr>
        </p:nvSpPr>
        <p:spPr/>
        <p:txBody>
          <a:bodyPr/>
          <a:lstStyle/>
          <a:p>
            <a:fld id="{0087241D-FC74-4E30-9F37-A81AA9063518}" type="slidenum">
              <a:rPr lang="en-US" smtClean="0"/>
              <a:t>16</a:t>
            </a:fld>
            <a:endParaRPr lang="en-US"/>
          </a:p>
        </p:txBody>
      </p:sp>
    </p:spTree>
    <p:extLst>
      <p:ext uri="{BB962C8B-B14F-4D97-AF65-F5344CB8AC3E}">
        <p14:creationId xmlns:p14="http://schemas.microsoft.com/office/powerpoint/2010/main" val="2616523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17</a:t>
            </a:fld>
            <a:endParaRPr lang="en-US" dirty="0"/>
          </a:p>
        </p:txBody>
      </p:sp>
    </p:spTree>
    <p:extLst>
      <p:ext uri="{BB962C8B-B14F-4D97-AF65-F5344CB8AC3E}">
        <p14:creationId xmlns:p14="http://schemas.microsoft.com/office/powerpoint/2010/main" val="663941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18</a:t>
            </a:fld>
            <a:endParaRPr lang="en-US" dirty="0"/>
          </a:p>
        </p:txBody>
      </p:sp>
    </p:spTree>
    <p:extLst>
      <p:ext uri="{BB962C8B-B14F-4D97-AF65-F5344CB8AC3E}">
        <p14:creationId xmlns:p14="http://schemas.microsoft.com/office/powerpoint/2010/main" val="748454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 reiteration</a:t>
            </a:r>
            <a:r>
              <a:rPr lang="en-US" baseline="0" dirty="0"/>
              <a:t> of a slide that was presented earlier today in the GEF-7 overview session. It presents an analysis of the country priorities for future programming, which seem to converge around a number of distinct areas – READ LIST</a:t>
            </a:r>
            <a:endParaRPr lang="en-US" dirty="0"/>
          </a:p>
        </p:txBody>
      </p:sp>
      <p:sp>
        <p:nvSpPr>
          <p:cNvPr id="4" name="Slide Number Placeholder 3"/>
          <p:cNvSpPr>
            <a:spLocks noGrp="1"/>
          </p:cNvSpPr>
          <p:nvPr>
            <p:ph type="sldNum" sz="quarter" idx="10"/>
          </p:nvPr>
        </p:nvSpPr>
        <p:spPr/>
        <p:txBody>
          <a:bodyPr/>
          <a:lstStyle/>
          <a:p>
            <a:fld id="{8C525817-CBED-4CB8-8EBF-0FB9264DFA97}" type="slidenum">
              <a:rPr lang="en-US" smtClean="0"/>
              <a:t>19</a:t>
            </a:fld>
            <a:endParaRPr lang="en-US" dirty="0"/>
          </a:p>
        </p:txBody>
      </p:sp>
    </p:spTree>
    <p:extLst>
      <p:ext uri="{BB962C8B-B14F-4D97-AF65-F5344CB8AC3E}">
        <p14:creationId xmlns:p14="http://schemas.microsoft.com/office/powerpoint/2010/main" val="2386041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effectLst/>
              </a:rPr>
              <a:t>I am showing you this slide again before we get into the presentation to remind you about what we spoke about this morning on the global commons  and WHY WE NEED TO CHANGE OUR APPROACH TO DOING BUSINESS – TO MAINTAIN A SAFE OPERATING SPACE FOR HUMANITY WE NEED TO USE DIFFERENT, MORE IMPACTFUL APPROACHES</a:t>
            </a:r>
          </a:p>
          <a:p>
            <a:endParaRPr lang="en-US" baseline="0" dirty="0">
              <a:effectLst/>
            </a:endParaRPr>
          </a:p>
          <a:p>
            <a:r>
              <a:rPr lang="en-US" baseline="0" dirty="0">
                <a:effectLst/>
              </a:rPr>
              <a:t>If necessary:</a:t>
            </a:r>
          </a:p>
          <a:p>
            <a:r>
              <a:rPr lang="en-US" baseline="0" dirty="0">
                <a:effectLst/>
              </a:rPr>
              <a:t>The diagram depicts the issue. It shows the direction in which we are heading  in relation to the Global Commons-ecosystems, biomes, process that regulate our natural environment. These are all the foundation of life on earth, our societies and economies.  Our actions in these different spaces can and are leading to potentially irreversible damage to the 9 planetary boundaries (in the diagram) that we depend on for life. These include boundaries related to climate, deforestation, biodiversity, ocean acidification, chemical pollution, ozone, water, fertilizer use and aerosols.  The red and yellow areas show where we are slowly moving out of a safe space and risky territory – biogeochemical cycles, biodiversity (the closet to the tipping point) and land system change and climate change (very close behind).</a:t>
            </a:r>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50E20D-8F26-4A94-AFFD-39FE3E6F4B8B}" type="slidenum">
              <a:rPr lang="en-US" smtClean="0"/>
              <a:pPr>
                <a:defRPr/>
              </a:pPr>
              <a:t>2</a:t>
            </a:fld>
            <a:endParaRPr lang="en-US" dirty="0"/>
          </a:p>
        </p:txBody>
      </p:sp>
    </p:spTree>
    <p:extLst>
      <p:ext uri="{BB962C8B-B14F-4D97-AF65-F5344CB8AC3E}">
        <p14:creationId xmlns:p14="http://schemas.microsoft.com/office/powerpoint/2010/main" val="293791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table</a:t>
            </a:r>
            <a:r>
              <a:rPr lang="en-US" baseline="0" dirty="0"/>
              <a:t> to report back with not more than 2-3 examples (change to one per table if group is large) of cross-cutting, multi-focal or multi-benefit, multi-trust fund, or Integrated Approach Pilot projects in their country.</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20</a:t>
            </a:fld>
            <a:endParaRPr lang="en-US" dirty="0"/>
          </a:p>
        </p:txBody>
      </p:sp>
    </p:spTree>
    <p:extLst>
      <p:ext uri="{BB962C8B-B14F-4D97-AF65-F5344CB8AC3E}">
        <p14:creationId xmlns:p14="http://schemas.microsoft.com/office/powerpoint/2010/main" val="2807097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a:t>
            </a:r>
            <a:r>
              <a:rPr lang="en-US" baseline="0" dirty="0"/>
              <a:t> 3 tables to step up and volunteer to report back; then ask rest of the tables to add or comment in case they feel that additional programming priorities are needed in GEF-7. </a:t>
            </a:r>
          </a:p>
          <a:p>
            <a:endParaRPr lang="en-US" baseline="0" dirty="0"/>
          </a:p>
          <a:p>
            <a:r>
              <a:rPr lang="en-US" baseline="0" dirty="0"/>
              <a:t>Take notes and summarize briefly a list of Impact Programs that would address all the priorities that were raised during the discussion. They should hopefully match the Impact Program list for GEF-7 replenishment which the GEF Secretariat developed. But if not, equally good to know.</a:t>
            </a:r>
          </a:p>
          <a:p>
            <a:endParaRPr lang="en-US" baseline="0" dirty="0"/>
          </a:p>
          <a:p>
            <a:r>
              <a:rPr lang="en-US" baseline="0" dirty="0"/>
              <a:t>Thank participants for active and rich discussion. They were heard.</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21</a:t>
            </a:fld>
            <a:endParaRPr lang="en-US" dirty="0"/>
          </a:p>
        </p:txBody>
      </p:sp>
    </p:spTree>
    <p:extLst>
      <p:ext uri="{BB962C8B-B14F-4D97-AF65-F5344CB8AC3E}">
        <p14:creationId xmlns:p14="http://schemas.microsoft.com/office/powerpoint/2010/main" val="2801907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22</a:t>
            </a:fld>
            <a:endParaRPr lang="en-US" dirty="0"/>
          </a:p>
        </p:txBody>
      </p:sp>
    </p:spTree>
    <p:extLst>
      <p:ext uri="{BB962C8B-B14F-4D97-AF65-F5344CB8AC3E}">
        <p14:creationId xmlns:p14="http://schemas.microsoft.com/office/powerpoint/2010/main" val="1654784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23</a:t>
            </a:fld>
            <a:endParaRPr lang="en-US" dirty="0"/>
          </a:p>
        </p:txBody>
      </p:sp>
    </p:spTree>
    <p:extLst>
      <p:ext uri="{BB962C8B-B14F-4D97-AF65-F5344CB8AC3E}">
        <p14:creationId xmlns:p14="http://schemas.microsoft.com/office/powerpoint/2010/main" val="3210470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is the world responding</a:t>
            </a:r>
          </a:p>
          <a:p>
            <a:r>
              <a:rPr lang="en-US" dirty="0"/>
              <a:t>1) In response,  MEAs and SDGs are coordinating a response to safeguard the planet</a:t>
            </a:r>
          </a:p>
          <a:p>
            <a:r>
              <a:rPr lang="en-US" dirty="0"/>
              <a:t>2) Only by integrating our collective response, we can have the collective effect</a:t>
            </a:r>
            <a:r>
              <a:rPr lang="en-US" dirty="0">
                <a:solidFill>
                  <a:schemeClr val="tx1">
                    <a:lumMod val="50000"/>
                    <a:lumOff val="50000"/>
                  </a:schemeClr>
                </a:solidFill>
              </a:rPr>
              <a:t> we are seeking</a:t>
            </a:r>
          </a:p>
          <a:p>
            <a:r>
              <a:rPr lang="en-US" dirty="0"/>
              <a:t>3) Important to note in this diagram that the biosphere underpins all the other goals- Climate Action, Life on Land, Life on Water which are the basis for achieving all these other goals. </a:t>
            </a:r>
          </a:p>
          <a:p>
            <a:r>
              <a:rPr lang="en-US" dirty="0"/>
              <a:t>4)The successful implementation of the SDGs can only be achieved by fulfilling the objectives of the legally-binding conventions</a:t>
            </a:r>
          </a:p>
          <a:p>
            <a:r>
              <a:rPr lang="en-US" dirty="0"/>
              <a:t>5) GEF is the financial mechanism which exists to support the objectives of these Conventions, to which your countries are party.</a:t>
            </a:r>
          </a:p>
          <a:p>
            <a:endParaRPr lang="en-US" dirty="0">
              <a:solidFill>
                <a:schemeClr val="tx1">
                  <a:lumMod val="50000"/>
                  <a:lumOff val="50000"/>
                </a:schemeClr>
              </a:solidFill>
            </a:endParaRPr>
          </a:p>
          <a:p>
            <a:endParaRPr lang="en-US" dirty="0">
              <a:solidFill>
                <a:schemeClr val="tx1">
                  <a:lumMod val="50000"/>
                  <a:lumOff val="50000"/>
                </a:schemeClr>
              </a:solidFill>
            </a:endParaRPr>
          </a:p>
        </p:txBody>
      </p:sp>
      <p:sp>
        <p:nvSpPr>
          <p:cNvPr id="4" name="Slide Number Placeholder 3"/>
          <p:cNvSpPr>
            <a:spLocks noGrp="1"/>
          </p:cNvSpPr>
          <p:nvPr>
            <p:ph type="sldNum" sz="quarter" idx="10"/>
          </p:nvPr>
        </p:nvSpPr>
        <p:spPr/>
        <p:txBody>
          <a:bodyPr/>
          <a:lstStyle/>
          <a:p>
            <a:fld id="{8C525817-CBED-4CB8-8EBF-0FB9264DFA97}" type="slidenum">
              <a:rPr lang="en-US" smtClean="0"/>
              <a:t>3</a:t>
            </a:fld>
            <a:endParaRPr lang="en-US" dirty="0"/>
          </a:p>
        </p:txBody>
      </p:sp>
    </p:spTree>
    <p:extLst>
      <p:ext uri="{BB962C8B-B14F-4D97-AF65-F5344CB8AC3E}">
        <p14:creationId xmlns:p14="http://schemas.microsoft.com/office/powerpoint/2010/main" val="4028750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baseline="0" dirty="0"/>
              <a:t>So with all of that in mind on synergies and collaborative action we will be looking at how this relates to the MEAs</a:t>
            </a:r>
          </a:p>
          <a:p>
            <a:pPr marL="226040" indent="-226040">
              <a:buAutoNum type="arabicParenR"/>
            </a:pPr>
            <a:r>
              <a:rPr lang="en-US" baseline="0" dirty="0"/>
              <a:t>Give you an understating of milestone global agreements and recent MEA Guidance to the GEF that relate to synergies and collaborative action.</a:t>
            </a:r>
          </a:p>
          <a:p>
            <a:pPr marL="226040" indent="-226040">
              <a:buAutoNum type="arabicParenR"/>
            </a:pPr>
            <a:r>
              <a:rPr lang="en-US" baseline="0" dirty="0"/>
              <a:t>We will then touch on some of the modalities used within GEF as well as on the ground at country level to facilitate this synergistic approach </a:t>
            </a:r>
          </a:p>
          <a:p>
            <a:pPr marL="226040" indent="-226040">
              <a:buAutoNum type="arabicParenR"/>
            </a:pPr>
            <a:endParaRPr lang="en-US" baseline="0" dirty="0"/>
          </a:p>
          <a:p>
            <a:r>
              <a:rPr lang="en-US" baseline="0" dirty="0"/>
              <a:t>3) Finally, and most importantly, we will give you all a chance to discuss and share amongst yourselves and with us on what could be done with GEF-7 resources using this synergistic approach. We will ask you to discuss in your country tables two questions and share back to the plenary. – including by learning from lessons from GEF-6 and discussing impactful programming.</a:t>
            </a:r>
          </a:p>
          <a:p>
            <a:endParaRPr lang="en-US" baseline="0" dirty="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4</a:t>
            </a:fld>
            <a:endParaRPr lang="en-US" dirty="0"/>
          </a:p>
        </p:txBody>
      </p:sp>
    </p:spTree>
    <p:extLst>
      <p:ext uri="{BB962C8B-B14F-4D97-AF65-F5344CB8AC3E}">
        <p14:creationId xmlns:p14="http://schemas.microsoft.com/office/powerpoint/2010/main" val="2602195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Normally we would have Convention Secretariat representatives joining us for this session and we did indeed have Lisa </a:t>
            </a:r>
            <a:r>
              <a:rPr lang="en-US" baseline="0" dirty="0" err="1"/>
              <a:t>Janishevski</a:t>
            </a:r>
            <a:r>
              <a:rPr lang="en-US" baseline="0" dirty="0"/>
              <a:t> CBD Secretariat who confirmed to attend, but she had to change her plans at the last minute.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So I will go through the Convention Guidance related to synergies not only for the CBD but also for the other major global environment agreements.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5</a:t>
            </a:fld>
            <a:endParaRPr lang="en-US" dirty="0"/>
          </a:p>
        </p:txBody>
      </p:sp>
    </p:spTree>
    <p:extLst>
      <p:ext uri="{BB962C8B-B14F-4D97-AF65-F5344CB8AC3E}">
        <p14:creationId xmlns:p14="http://schemas.microsoft.com/office/powerpoint/2010/main" val="109533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baseline="0" dirty="0"/>
          </a:p>
          <a:p>
            <a:endParaRPr lang="en-US" baseline="0" dirty="0"/>
          </a:p>
          <a:p>
            <a:r>
              <a:rPr lang="en-US" baseline="0" dirty="0"/>
              <a:t>Overall the UN General Assembly has  noted the need for coordination and cooperation among the MEAs and made specific reference to this in 2009 and has since reiterated this thinking in the  Rio+20 outcome document.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6</a:t>
            </a:fld>
            <a:endParaRPr lang="en-US" dirty="0"/>
          </a:p>
        </p:txBody>
      </p:sp>
    </p:spTree>
    <p:extLst>
      <p:ext uri="{BB962C8B-B14F-4D97-AF65-F5344CB8AC3E}">
        <p14:creationId xmlns:p14="http://schemas.microsoft.com/office/powerpoint/2010/main" val="1696979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CBD guidance has not only encouraged parties to promote synergies at the national level b/w</a:t>
            </a:r>
            <a:r>
              <a:rPr lang="en-US" baseline="0" dirty="0"/>
              <a:t> BD and CC, but also has given guidance to the GEF to support these types of integrated projects that improve synergies with CBD and other MEAs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7</a:t>
            </a:fld>
            <a:endParaRPr lang="en-US" dirty="0"/>
          </a:p>
        </p:txBody>
      </p:sp>
    </p:spTree>
    <p:extLst>
      <p:ext uri="{BB962C8B-B14F-4D97-AF65-F5344CB8AC3E}">
        <p14:creationId xmlns:p14="http://schemas.microsoft.com/office/powerpoint/2010/main" val="2142078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Convention also specifies that GEF financing should be geared towards capacity building as well as integrated programmes.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8</a:t>
            </a:fld>
            <a:endParaRPr lang="en-US" dirty="0"/>
          </a:p>
        </p:txBody>
      </p:sp>
    </p:spTree>
    <p:extLst>
      <p:ext uri="{BB962C8B-B14F-4D97-AF65-F5344CB8AC3E}">
        <p14:creationId xmlns:p14="http://schemas.microsoft.com/office/powerpoint/2010/main" val="96324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UNFCCC guidance  again like</a:t>
            </a:r>
            <a:r>
              <a:rPr lang="en-US" baseline="0" dirty="0"/>
              <a:t> CBD, encourages GEF to focus on promoting synergies w/</a:t>
            </a:r>
            <a:r>
              <a:rPr lang="en-US" baseline="0" dirty="0" err="1"/>
              <a:t>i</a:t>
            </a:r>
            <a:r>
              <a:rPr lang="en-US" baseline="0" dirty="0"/>
              <a:t> GEF 7 and to align all programming with NDCs, along with taking into consideration climate risks.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AC37F9C5-DADA-40EF-BCE0-F0AA5007CB72}" type="slidenum">
              <a:rPr lang="en-US" smtClean="0"/>
              <a:pPr/>
              <a:t>9</a:t>
            </a:fld>
            <a:endParaRPr lang="en-US" dirty="0"/>
          </a:p>
        </p:txBody>
      </p:sp>
    </p:spTree>
    <p:extLst>
      <p:ext uri="{BB962C8B-B14F-4D97-AF65-F5344CB8AC3E}">
        <p14:creationId xmlns:p14="http://schemas.microsoft.com/office/powerpoint/2010/main" val="3005671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a:t>Click to edit Master title style</a:t>
            </a:r>
          </a:p>
        </p:txBody>
      </p:sp>
      <p:grpSp>
        <p:nvGrpSpPr>
          <p:cNvPr id="10" name="Group 9"/>
          <p:cNvGrpSpPr/>
          <p:nvPr userDrawn="1"/>
        </p:nvGrpSpPr>
        <p:grpSpPr>
          <a:xfrm>
            <a:off x="0" y="762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a:t>Questions?</a:t>
            </a:r>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2"/>
            <a:ext cx="9144000" cy="1247775"/>
            <a:chOff x="0" y="0"/>
            <a:chExt cx="9144000" cy="1248156"/>
          </a:xfrm>
        </p:grpSpPr>
        <p:pic>
          <p:nvPicPr>
            <p:cNvPr id="5" name="Picture 4" descr="GEF-20-PPT-BG-blank.png"/>
            <p:cNvPicPr>
              <a:picLocks noChangeAspect="1"/>
            </p:cNvPicPr>
            <p:nvPr userDrawn="1"/>
          </p:nvPicPr>
          <p:blipFill>
            <a:blip r:embed="rId2" cstate="screen"/>
            <a:stretch>
              <a:fillRect/>
            </a:stretch>
          </p:blipFill>
          <p:spPr>
            <a:xfrm>
              <a:off x="0" y="0"/>
              <a:ext cx="9144000" cy="1246632"/>
            </a:xfrm>
            <a:prstGeom prst="rect">
              <a:avLst/>
            </a:prstGeom>
            <a:effectLst>
              <a:reflection blurRad="6350" stA="50000" endA="300" endPos="38500" dist="50800" dir="5400000" sy="-100000" algn="bl" rotWithShape="0"/>
            </a:effectLst>
          </p:spPr>
        </p:pic>
        <p:pic>
          <p:nvPicPr>
            <p:cNvPr id="6" name="Picture 7" descr="GEF-PPT-BG.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124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1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a:t>Click to edit Master title style</a:t>
            </a:r>
            <a:endParaRPr lang="en-US" dirty="0"/>
          </a:p>
        </p:txBody>
      </p:sp>
    </p:spTree>
    <p:extLst>
      <p:ext uri="{BB962C8B-B14F-4D97-AF65-F5344CB8AC3E}">
        <p14:creationId xmlns:p14="http://schemas.microsoft.com/office/powerpoint/2010/main" val="113118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GEF-PPT-BG.png"/>
          <p:cNvPicPr>
            <a:picLocks noChangeAspect="1"/>
          </p:cNvPicPr>
          <p:nvPr userDrawn="1"/>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62" r:id="rId6"/>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4.jpeg"/><Relationship Id="rId3" Type="http://schemas.openxmlformats.org/officeDocument/2006/relationships/image" Target="../media/image29.png"/><Relationship Id="rId7" Type="http://schemas.openxmlformats.org/officeDocument/2006/relationships/image" Target="../media/image33.jpe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_rels/slide1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image" Target="../media/image16.jpeg"/><Relationship Id="rId18" Type="http://schemas.openxmlformats.org/officeDocument/2006/relationships/image" Target="../media/image21.jpeg"/><Relationship Id="rId3" Type="http://schemas.openxmlformats.org/officeDocument/2006/relationships/image" Target="../media/image11.jpeg"/><Relationship Id="rId21" Type="http://schemas.openxmlformats.org/officeDocument/2006/relationships/image" Target="../media/image24.jpeg"/><Relationship Id="rId7" Type="http://schemas.openxmlformats.org/officeDocument/2006/relationships/diagramLayout" Target="../diagrams/layout1.xml"/><Relationship Id="rId12" Type="http://schemas.openxmlformats.org/officeDocument/2006/relationships/image" Target="../media/image15.jpeg"/><Relationship Id="rId17" Type="http://schemas.openxmlformats.org/officeDocument/2006/relationships/image" Target="../media/image20.jpeg"/><Relationship Id="rId2" Type="http://schemas.openxmlformats.org/officeDocument/2006/relationships/notesSlide" Target="../notesSlides/notesSlide3.xml"/><Relationship Id="rId16" Type="http://schemas.openxmlformats.org/officeDocument/2006/relationships/image" Target="../media/image19.jpeg"/><Relationship Id="rId20"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diagramData" Target="../diagrams/data1.xml"/><Relationship Id="rId11" Type="http://schemas.openxmlformats.org/officeDocument/2006/relationships/image" Target="../media/image14.jpeg"/><Relationship Id="rId24" Type="http://schemas.openxmlformats.org/officeDocument/2006/relationships/image" Target="../media/image27.jpeg"/><Relationship Id="rId5" Type="http://schemas.openxmlformats.org/officeDocument/2006/relationships/image" Target="../media/image13.jpeg"/><Relationship Id="rId15" Type="http://schemas.openxmlformats.org/officeDocument/2006/relationships/image" Target="../media/image18.jpeg"/><Relationship Id="rId23" Type="http://schemas.openxmlformats.org/officeDocument/2006/relationships/image" Target="../media/image26.jpeg"/><Relationship Id="rId10" Type="http://schemas.microsoft.com/office/2007/relationships/diagramDrawing" Target="../diagrams/drawing1.xml"/><Relationship Id="rId19" Type="http://schemas.openxmlformats.org/officeDocument/2006/relationships/image" Target="../media/image22.jpeg"/><Relationship Id="rId4" Type="http://schemas.openxmlformats.org/officeDocument/2006/relationships/image" Target="../media/image12.jpeg"/><Relationship Id="rId9" Type="http://schemas.openxmlformats.org/officeDocument/2006/relationships/diagramColors" Target="../diagrams/colors1.xml"/><Relationship Id="rId14" Type="http://schemas.openxmlformats.org/officeDocument/2006/relationships/image" Target="../media/image17.jpeg"/><Relationship Id="rId22" Type="http://schemas.openxmlformats.org/officeDocument/2006/relationships/image" Target="../media/image2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3"/>
          <p:cNvSpPr>
            <a:spLocks noGrp="1"/>
          </p:cNvSpPr>
          <p:nvPr>
            <p:ph type="title"/>
          </p:nvPr>
        </p:nvSpPr>
        <p:spPr>
          <a:xfrm>
            <a:off x="67151" y="1971854"/>
            <a:ext cx="9144000" cy="1772733"/>
          </a:xfrm>
        </p:spPr>
        <p:txBody>
          <a:bodyPr>
            <a:noAutofit/>
          </a:bodyPr>
          <a:lstStyle/>
          <a:p>
            <a:pPr>
              <a:spcBef>
                <a:spcPts val="0"/>
              </a:spcBef>
            </a:pPr>
            <a:br>
              <a:rPr lang="en-US" sz="4000" b="1" dirty="0">
                <a:solidFill>
                  <a:srgbClr val="000099"/>
                </a:solidFill>
                <a:latin typeface="Garamond" panose="02020404030301010803" pitchFamily="18" charset="0"/>
                <a:ea typeface="ＭＳ Ｐゴシック" pitchFamily="34" charset="-128"/>
                <a:cs typeface="Arial" charset="0"/>
              </a:rPr>
            </a:br>
            <a:r>
              <a:rPr lang="en-US" b="1" dirty="0">
                <a:solidFill>
                  <a:srgbClr val="000099"/>
                </a:solidFill>
                <a:latin typeface="Garamond" panose="02020404030301010803" pitchFamily="18" charset="0"/>
                <a:ea typeface="ＭＳ Ｐゴシック" pitchFamily="34" charset="-128"/>
                <a:cs typeface="Arial" charset="0"/>
              </a:rPr>
              <a:t>Facilitating synergies in implementing multilateral environmental agreements towards sustainable development</a:t>
            </a:r>
            <a:br>
              <a:rPr lang="en-US" sz="4000" b="1" dirty="0">
                <a:solidFill>
                  <a:srgbClr val="000099"/>
                </a:solidFill>
                <a:latin typeface="Garamond" panose="02020404030301010803" pitchFamily="18" charset="0"/>
                <a:ea typeface="ＭＳ Ｐゴシック" pitchFamily="34" charset="-128"/>
                <a:cs typeface="Arial" charset="0"/>
              </a:rPr>
            </a:br>
            <a:endParaRPr lang="en-US" sz="2000" dirty="0">
              <a:solidFill>
                <a:srgbClr val="000099"/>
              </a:solidFill>
              <a:latin typeface="Garamond" panose="02020404030301010803" pitchFamily="18" charset="0"/>
              <a:ea typeface="ＭＳ Ｐゴシック" pitchFamily="34" charset="-128"/>
              <a:cs typeface="Arial" charset="0"/>
            </a:endParaRPr>
          </a:p>
        </p:txBody>
      </p:sp>
      <p:sp>
        <p:nvSpPr>
          <p:cNvPr id="6146" name="Subtitle 9"/>
          <p:cNvSpPr>
            <a:spLocks noGrp="1"/>
          </p:cNvSpPr>
          <p:nvPr>
            <p:ph type="subTitle" idx="4294967295"/>
          </p:nvPr>
        </p:nvSpPr>
        <p:spPr>
          <a:xfrm>
            <a:off x="-52700" y="4288307"/>
            <a:ext cx="9067800" cy="1426693"/>
          </a:xfrm>
        </p:spPr>
        <p:txBody>
          <a:bodyPr>
            <a:normAutofit fontScale="85000" lnSpcReduction="20000"/>
          </a:bodyPr>
          <a:lstStyle/>
          <a:p>
            <a:pPr marL="0" indent="0" algn="ctr">
              <a:buNone/>
            </a:pPr>
            <a:r>
              <a:rPr lang="en-US" sz="2800" dirty="0">
                <a:latin typeface="Garamond" panose="02020404030301010803" pitchFamily="18" charset="0"/>
                <a:ea typeface="ＭＳ Ｐゴシック" pitchFamily="34" charset="-128"/>
                <a:cs typeface="Arial" charset="0"/>
              </a:rPr>
              <a:t>GEF Expanded Constituency Workshop </a:t>
            </a:r>
          </a:p>
          <a:p>
            <a:pPr marL="0" indent="0" algn="ctr">
              <a:buNone/>
            </a:pPr>
            <a:r>
              <a:rPr lang="en-US" sz="2800" dirty="0">
                <a:latin typeface="Garamond" panose="02020404030301010803" pitchFamily="18" charset="0"/>
                <a:ea typeface="ＭＳ Ｐゴシック" pitchFamily="34" charset="-128"/>
                <a:cs typeface="Arial" charset="0"/>
              </a:rPr>
              <a:t>for Eastern Africa</a:t>
            </a:r>
            <a:endParaRPr lang="en-US" sz="2800" dirty="0">
              <a:solidFill>
                <a:schemeClr val="tx1"/>
              </a:solidFill>
              <a:latin typeface="Garamond" panose="02020404030301010803" pitchFamily="18" charset="0"/>
              <a:ea typeface="ＭＳ Ｐゴシック" pitchFamily="34" charset="-128"/>
              <a:cs typeface="Arial" charset="0"/>
            </a:endParaRPr>
          </a:p>
          <a:p>
            <a:pPr marL="0" indent="0" algn="ctr" eaLnBrk="1" hangingPunct="1">
              <a:lnSpc>
                <a:spcPct val="80000"/>
              </a:lnSpc>
              <a:buNone/>
            </a:pPr>
            <a:endParaRPr lang="en-US" sz="2800" dirty="0">
              <a:latin typeface="Garamond" panose="02020404030301010803" pitchFamily="18" charset="0"/>
              <a:ea typeface="ＭＳ Ｐゴシック" pitchFamily="34" charset="-128"/>
              <a:cs typeface="Arial" charset="0"/>
            </a:endParaRPr>
          </a:p>
          <a:p>
            <a:pPr marL="0" indent="0" algn="ctr" eaLnBrk="1" hangingPunct="1">
              <a:lnSpc>
                <a:spcPct val="80000"/>
              </a:lnSpc>
              <a:buNone/>
            </a:pPr>
            <a:r>
              <a:rPr lang="en-US" sz="2800" dirty="0">
                <a:latin typeface="Garamond" panose="02020404030301010803" pitchFamily="18" charset="0"/>
                <a:ea typeface="ＭＳ Ｐゴシック" pitchFamily="34" charset="-128"/>
                <a:cs typeface="Arial" charset="0"/>
              </a:rPr>
              <a:t>19 April 2017</a:t>
            </a:r>
            <a:endParaRPr lang="en-US" sz="2800" dirty="0">
              <a:solidFill>
                <a:schemeClr val="tx1"/>
              </a:solidFill>
              <a:latin typeface="Garamond" panose="02020404030301010803" pitchFamily="18" charset="0"/>
              <a:ea typeface="ＭＳ Ｐゴシック" pitchFamily="34" charset="-128"/>
              <a:cs typeface="Arial" charset="0"/>
            </a:endParaRPr>
          </a:p>
        </p:txBody>
      </p:sp>
      <p:pic>
        <p:nvPicPr>
          <p:cNvPr id="6" name="Picture 5"/>
          <p:cNvPicPr>
            <a:picLocks noChangeAspect="1"/>
          </p:cNvPicPr>
          <p:nvPr/>
        </p:nvPicPr>
        <p:blipFill>
          <a:blip r:embed="rId3"/>
          <a:stretch>
            <a:fillRect/>
          </a:stretch>
        </p:blipFill>
        <p:spPr>
          <a:xfrm>
            <a:off x="1726526" y="764071"/>
            <a:ext cx="2391721" cy="90546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7800" y="1005421"/>
            <a:ext cx="1915155" cy="58731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16792" y="193065"/>
            <a:ext cx="2740632" cy="597317"/>
          </a:xfrm>
          <a:prstGeom prst="rect">
            <a:avLst/>
          </a:prstGeom>
        </p:spPr>
      </p:pic>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10268" b="41002"/>
          <a:stretch/>
        </p:blipFill>
        <p:spPr>
          <a:xfrm>
            <a:off x="6629400" y="0"/>
            <a:ext cx="2514600" cy="790382"/>
          </a:xfrm>
          <a:prstGeom prst="rect">
            <a:avLst/>
          </a:prstGeom>
        </p:spPr>
      </p:pic>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621" y="73851"/>
            <a:ext cx="1268760" cy="1602371"/>
          </a:xfrm>
          <a:prstGeom prst="rect">
            <a:avLst/>
          </a:prstGeom>
        </p:spPr>
      </p:pic>
    </p:spTree>
    <p:extLst>
      <p:ext uri="{BB962C8B-B14F-4D97-AF65-F5344CB8AC3E}">
        <p14:creationId xmlns:p14="http://schemas.microsoft.com/office/powerpoint/2010/main" val="14319138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4525963"/>
          </a:xfrm>
        </p:spPr>
        <p:txBody>
          <a:bodyPr/>
          <a:lstStyle/>
          <a:p>
            <a:pPr marL="0" indent="0" algn="ctr">
              <a:buNone/>
            </a:pPr>
            <a:r>
              <a:rPr lang="en-US" sz="2800" b="1" dirty="0">
                <a:solidFill>
                  <a:srgbClr val="00B050"/>
                </a:solidFill>
                <a:latin typeface="Garamond" panose="02020404030301010803" pitchFamily="18" charset="0"/>
              </a:rPr>
              <a:t>Stockholm Convention and </a:t>
            </a:r>
            <a:r>
              <a:rPr lang="en-US" sz="2800" b="1" dirty="0" err="1">
                <a:solidFill>
                  <a:srgbClr val="00B050"/>
                </a:solidFill>
                <a:latin typeface="Garamond" panose="02020404030301010803" pitchFamily="18" charset="0"/>
              </a:rPr>
              <a:t>Minamata</a:t>
            </a:r>
            <a:r>
              <a:rPr lang="en-US" sz="2800" b="1" dirty="0">
                <a:solidFill>
                  <a:srgbClr val="00B050"/>
                </a:solidFill>
                <a:latin typeface="Garamond" panose="02020404030301010803" pitchFamily="18" charset="0"/>
              </a:rPr>
              <a:t>:</a:t>
            </a:r>
          </a:p>
          <a:p>
            <a:pPr marL="0" indent="0" algn="ctr">
              <a:buNone/>
            </a:pPr>
            <a:endParaRPr lang="en-US" sz="1000" b="1" dirty="0">
              <a:solidFill>
                <a:srgbClr val="00B050"/>
              </a:solidFill>
              <a:latin typeface="Garamond" panose="02020404030301010803" pitchFamily="18" charset="0"/>
            </a:endParaRPr>
          </a:p>
          <a:p>
            <a:r>
              <a:rPr lang="en-US" sz="2400" dirty="0">
                <a:latin typeface="Garamond" panose="02020404030301010803" pitchFamily="18" charset="0"/>
              </a:rPr>
              <a:t>“</a:t>
            </a:r>
            <a:r>
              <a:rPr lang="en-US" sz="2400" dirty="0"/>
              <a:t>Stressed that the </a:t>
            </a:r>
            <a:r>
              <a:rPr lang="en-US" sz="2400" b="1" dirty="0"/>
              <a:t>sound management of chemicals and wastes has a global environmental benefit</a:t>
            </a:r>
            <a:r>
              <a:rPr lang="en-US" sz="2400" dirty="0"/>
              <a:t> and is an essential element of sustainable development;</a:t>
            </a:r>
          </a:p>
          <a:p>
            <a:endParaRPr lang="en-US" sz="1100" dirty="0"/>
          </a:p>
          <a:p>
            <a:r>
              <a:rPr lang="en-US" sz="2400" dirty="0"/>
              <a:t>“Encouraged the Facility to </a:t>
            </a:r>
            <a:r>
              <a:rPr lang="en-US" sz="2400" b="1" dirty="0"/>
              <a:t>continue to enhance synergies in its activities</a:t>
            </a:r>
            <a:r>
              <a:rPr lang="en-US" sz="2400" dirty="0"/>
              <a:t>”</a:t>
            </a:r>
          </a:p>
          <a:p>
            <a:endParaRPr lang="en-US" sz="1200" dirty="0"/>
          </a:p>
          <a:p>
            <a:r>
              <a:rPr lang="en-US" sz="2400" dirty="0"/>
              <a:t>“Identification of possible elements of guidance from the Stockholm Convention to the GEF that also address the relevant priorities of the Basel and Rotterdam conventions.” </a:t>
            </a:r>
            <a:r>
              <a:rPr lang="en-US" sz="1600" i="1" dirty="0"/>
              <a:t>(decision SC-7/21)</a:t>
            </a:r>
          </a:p>
          <a:p>
            <a:pPr lvl="2"/>
            <a:endParaRPr lang="en-US" sz="1600" dirty="0">
              <a:latin typeface="Garamond" panose="02020404030301010803" pitchFamily="18" charset="0"/>
            </a:endParaRPr>
          </a:p>
          <a:p>
            <a:pPr lvl="1"/>
            <a:endParaRPr lang="en-US" sz="2000" dirty="0">
              <a:latin typeface="Garamond" panose="02020404030301010803" pitchFamily="18" charset="0"/>
            </a:endParaRPr>
          </a:p>
          <a:p>
            <a:pPr lvl="1"/>
            <a:endParaRPr lang="en-US" sz="2000" dirty="0">
              <a:latin typeface="Garamond" panose="02020404030301010803" pitchFamily="18" charset="0"/>
            </a:endParaRPr>
          </a:p>
          <a:p>
            <a:endParaRPr lang="en-US" sz="2400" dirty="0">
              <a:latin typeface="Garamond" panose="02020404030301010803" pitchFamily="18" charset="0"/>
            </a:endParaRPr>
          </a:p>
        </p:txBody>
      </p:sp>
      <p:sp>
        <p:nvSpPr>
          <p:cNvPr id="5" name="Title 1"/>
          <p:cNvSpPr>
            <a:spLocks noGrp="1"/>
          </p:cNvSpPr>
          <p:nvPr>
            <p:ph type="title"/>
          </p:nvPr>
        </p:nvSpPr>
        <p:spPr>
          <a:xfrm>
            <a:off x="457200" y="228600"/>
            <a:ext cx="8229600" cy="792162"/>
          </a:xfrm>
        </p:spPr>
        <p:txBody>
          <a:bodyPr/>
          <a:lstStyle/>
          <a:p>
            <a:r>
              <a:rPr lang="en-US" sz="4000" dirty="0">
                <a:solidFill>
                  <a:srgbClr val="000099"/>
                </a:solidFill>
                <a:latin typeface="Garamond" panose="02020404030301010803" pitchFamily="18" charset="0"/>
              </a:rPr>
              <a:t>Key agreements and GEF guidance</a:t>
            </a:r>
          </a:p>
        </p:txBody>
      </p:sp>
    </p:spTree>
    <p:extLst>
      <p:ext uri="{BB962C8B-B14F-4D97-AF65-F5344CB8AC3E}">
        <p14:creationId xmlns:p14="http://schemas.microsoft.com/office/powerpoint/2010/main" val="725173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8229600" cy="792162"/>
          </a:xfrm>
        </p:spPr>
        <p:txBody>
          <a:bodyPr/>
          <a:lstStyle/>
          <a:p>
            <a:r>
              <a:rPr lang="en-US" sz="4000" dirty="0">
                <a:solidFill>
                  <a:srgbClr val="000099"/>
                </a:solidFill>
                <a:latin typeface="Garamond" panose="02020404030301010803" pitchFamily="18" charset="0"/>
              </a:rPr>
              <a:t>Key agreements and GEF guidance</a:t>
            </a:r>
          </a:p>
        </p:txBody>
      </p:sp>
      <p:sp>
        <p:nvSpPr>
          <p:cNvPr id="7" name="Content Placeholder 2"/>
          <p:cNvSpPr>
            <a:spLocks noGrp="1"/>
          </p:cNvSpPr>
          <p:nvPr>
            <p:ph idx="1"/>
          </p:nvPr>
        </p:nvSpPr>
        <p:spPr>
          <a:xfrm>
            <a:off x="152400" y="1066800"/>
            <a:ext cx="8763000" cy="4525963"/>
          </a:xfrm>
        </p:spPr>
        <p:txBody>
          <a:bodyPr/>
          <a:lstStyle/>
          <a:p>
            <a:pPr marL="0" indent="0" algn="ctr">
              <a:buNone/>
            </a:pPr>
            <a:r>
              <a:rPr lang="en-US" sz="2800" b="1" dirty="0">
                <a:solidFill>
                  <a:srgbClr val="00B050"/>
                </a:solidFill>
                <a:latin typeface="Garamond" panose="02020404030301010803" pitchFamily="18" charset="0"/>
              </a:rPr>
              <a:t>UN Convention to Combat Desertification:</a:t>
            </a:r>
          </a:p>
          <a:p>
            <a:pPr marL="0" indent="0" algn="ctr">
              <a:buNone/>
            </a:pPr>
            <a:endParaRPr lang="en-US" sz="1000" b="1" dirty="0">
              <a:solidFill>
                <a:srgbClr val="00B050"/>
              </a:solidFill>
              <a:latin typeface="Garamond" panose="02020404030301010803" pitchFamily="18" charset="0"/>
            </a:endParaRPr>
          </a:p>
          <a:p>
            <a:r>
              <a:rPr lang="en-US" sz="2400" dirty="0">
                <a:latin typeface="Garamond" panose="02020404030301010803" pitchFamily="18" charset="0"/>
              </a:rPr>
              <a:t>“</a:t>
            </a:r>
            <a:r>
              <a:rPr lang="en-US" sz="2400" dirty="0"/>
              <a:t>Invites the GEF to continue its support for the implementation of the convention […] in light of the 2030 Agenda for Sustainable Development, </a:t>
            </a:r>
            <a:r>
              <a:rPr lang="en-US" sz="2400" b="1" dirty="0"/>
              <a:t>in particular target 15.3</a:t>
            </a:r>
            <a:r>
              <a:rPr lang="en-US" sz="2400" dirty="0"/>
              <a:t>”;</a:t>
            </a:r>
          </a:p>
          <a:p>
            <a:endParaRPr lang="en-US" sz="1100" dirty="0"/>
          </a:p>
          <a:p>
            <a:r>
              <a:rPr lang="en-US" sz="2400" dirty="0"/>
              <a:t>“Invites the GEF to […] consider technical and financial support for voluntary </a:t>
            </a:r>
            <a:r>
              <a:rPr lang="en-US" sz="2400" b="1" dirty="0"/>
              <a:t>national land degradation neutrality target-setting</a:t>
            </a:r>
            <a:r>
              <a:rPr lang="en-US" sz="2400" dirty="0"/>
              <a:t>”</a:t>
            </a:r>
          </a:p>
          <a:p>
            <a:endParaRPr lang="en-US" sz="1200" dirty="0"/>
          </a:p>
          <a:p>
            <a:r>
              <a:rPr lang="en-US" sz="2400" dirty="0"/>
              <a:t>“Invites country Parties to formulate and </a:t>
            </a:r>
            <a:r>
              <a:rPr lang="en-US" sz="2400" b="1" dirty="0"/>
              <a:t>integrate in their National Adaptation Plan voluntary targets to achieve LDN </a:t>
            </a:r>
            <a:r>
              <a:rPr lang="en-US" sz="2400" dirty="0"/>
              <a:t>in accordance with their specific national circumstances and development priorities.” </a:t>
            </a:r>
            <a:r>
              <a:rPr lang="en-US" sz="1600" i="1" dirty="0"/>
              <a:t>(COP 12)</a:t>
            </a:r>
          </a:p>
          <a:p>
            <a:pPr lvl="2"/>
            <a:endParaRPr lang="en-US" sz="1600" dirty="0">
              <a:latin typeface="Garamond" panose="02020404030301010803" pitchFamily="18" charset="0"/>
            </a:endParaRPr>
          </a:p>
          <a:p>
            <a:pPr lvl="1"/>
            <a:endParaRPr lang="en-US" sz="2000" dirty="0">
              <a:latin typeface="Garamond" panose="02020404030301010803" pitchFamily="18" charset="0"/>
            </a:endParaRPr>
          </a:p>
          <a:p>
            <a:pPr lvl="1"/>
            <a:endParaRPr lang="en-US" sz="2000" dirty="0">
              <a:latin typeface="Garamond" panose="02020404030301010803" pitchFamily="18" charset="0"/>
            </a:endParaRPr>
          </a:p>
          <a:p>
            <a:endParaRPr lang="en-US" sz="2400" dirty="0">
              <a:latin typeface="Garamond" panose="02020404030301010803" pitchFamily="18" charset="0"/>
            </a:endParaRPr>
          </a:p>
        </p:txBody>
      </p:sp>
    </p:spTree>
    <p:extLst>
      <p:ext uri="{BB962C8B-B14F-4D97-AF65-F5344CB8AC3E}">
        <p14:creationId xmlns:p14="http://schemas.microsoft.com/office/powerpoint/2010/main" val="256251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onut 13"/>
          <p:cNvSpPr/>
          <p:nvPr/>
        </p:nvSpPr>
        <p:spPr>
          <a:xfrm>
            <a:off x="5882279" y="1600200"/>
            <a:ext cx="2753356" cy="3581399"/>
          </a:xfrm>
          <a:prstGeom prst="donut">
            <a:avLst>
              <a:gd name="adj" fmla="val 46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0" y="48003"/>
            <a:ext cx="9144000" cy="732307"/>
          </a:xfrm>
          <a:solidFill>
            <a:schemeClr val="bg1">
              <a:alpha val="87000"/>
            </a:schemeClr>
          </a:solidFill>
        </p:spPr>
        <p:txBody>
          <a:bodyPr/>
          <a:lstStyle/>
          <a:p>
            <a:r>
              <a:rPr lang="en-US" sz="2800" dirty="0">
                <a:solidFill>
                  <a:srgbClr val="00B050"/>
                </a:solidFill>
                <a:latin typeface="Garamond" panose="02020404030301010803" pitchFamily="18" charset="0"/>
                <a:cs typeface="Arial" panose="020B0604020202020204" pitchFamily="34" charset="0"/>
              </a:rPr>
              <a:t>Example: Land as a central element</a:t>
            </a:r>
          </a:p>
        </p:txBody>
      </p:sp>
      <p:sp>
        <p:nvSpPr>
          <p:cNvPr id="4" name="Content Placeholder 2"/>
          <p:cNvSpPr txBox="1">
            <a:spLocks/>
          </p:cNvSpPr>
          <p:nvPr/>
        </p:nvSpPr>
        <p:spPr>
          <a:xfrm>
            <a:off x="345231" y="676200"/>
            <a:ext cx="5187036" cy="4840029"/>
          </a:xfrm>
          <a:prstGeom prst="rect">
            <a:avLst/>
          </a:prstGeom>
          <a:solidFill>
            <a:schemeClr val="bg1">
              <a:alpha val="87000"/>
            </a:schemeClr>
          </a:solidFill>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tx2">
                    <a:lumMod val="60000"/>
                    <a:lumOff val="40000"/>
                  </a:schemeClr>
                </a:solidFill>
                <a:cs typeface="Arial" panose="020B0604020202020204" pitchFamily="34" charset="0"/>
              </a:rPr>
              <a:t>SDG 15, Target 15.3: Land Degradation Neutrality</a:t>
            </a:r>
          </a:p>
          <a:p>
            <a:pPr lvl="1">
              <a:buFont typeface="Wingdings" panose="05000000000000000000" pitchFamily="2" charset="2"/>
              <a:buChar char="à"/>
            </a:pPr>
            <a:r>
              <a:rPr lang="en-US" sz="2000" dirty="0">
                <a:cs typeface="Arial" panose="020B0604020202020204" pitchFamily="34" charset="0"/>
                <a:sym typeface="Wingdings" panose="05000000000000000000" pitchFamily="2" charset="2"/>
              </a:rPr>
              <a:t>“by 2030, combat desertification, and restore degraded land and soil, including land affected by desertification, drought and floods, and strive to achieve a land-degradation neutral world.”</a:t>
            </a:r>
          </a:p>
          <a:p>
            <a:pPr>
              <a:buFont typeface="Wingdings" panose="05000000000000000000" pitchFamily="2" charset="2"/>
              <a:buChar char="§"/>
            </a:pPr>
            <a:r>
              <a:rPr lang="en-US" sz="2000" dirty="0">
                <a:cs typeface="Arial" panose="020B0604020202020204" pitchFamily="34" charset="0"/>
              </a:rPr>
              <a:t>Land agenda embodies the importance of tackling complex, interdependent issues in an integrated manner</a:t>
            </a:r>
          </a:p>
          <a:p>
            <a:pPr>
              <a:buFont typeface="Wingdings" panose="05000000000000000000" pitchFamily="2" charset="2"/>
              <a:buChar char="§"/>
            </a:pPr>
            <a:r>
              <a:rPr lang="en-US" sz="2000" dirty="0">
                <a:cs typeface="Arial" panose="020B0604020202020204" pitchFamily="34" charset="0"/>
              </a:rPr>
              <a:t>How we protect and manage land resources sustainably will have impacts on multiple goals</a:t>
            </a:r>
          </a:p>
          <a:p>
            <a:pPr>
              <a:buFont typeface="Wingdings" panose="05000000000000000000" pitchFamily="2" charset="2"/>
              <a:buChar char="§"/>
            </a:pPr>
            <a:r>
              <a:rPr lang="en-US" sz="2000" dirty="0">
                <a:cs typeface="Arial" panose="020B0604020202020204" pitchFamily="34" charset="0"/>
              </a:rPr>
              <a:t>UNCCD COP 12 (2015):</a:t>
            </a:r>
          </a:p>
          <a:p>
            <a:pPr lvl="1">
              <a:buFont typeface="Wingdings" panose="05000000000000000000" pitchFamily="2" charset="2"/>
              <a:buChar char="ü"/>
            </a:pPr>
            <a:r>
              <a:rPr lang="en-US" sz="2000" dirty="0">
                <a:cs typeface="Arial" panose="020B0604020202020204" pitchFamily="34" charset="0"/>
              </a:rPr>
              <a:t>Addressing LDN will be priority area for GEF support;</a:t>
            </a:r>
          </a:p>
          <a:p>
            <a:pPr lvl="1">
              <a:buFont typeface="Wingdings" panose="05000000000000000000" pitchFamily="2" charset="2"/>
              <a:buChar char="ü"/>
            </a:pPr>
            <a:r>
              <a:rPr lang="en-US" sz="2000" dirty="0">
                <a:cs typeface="Arial" panose="020B0604020202020204" pitchFamily="34" charset="0"/>
              </a:rPr>
              <a:t>LDN guiding principle for implementation of Convention.</a:t>
            </a:r>
          </a:p>
          <a:p>
            <a:pPr marL="0" indent="0">
              <a:buNone/>
            </a:pPr>
            <a:endParaRPr lang="en-US" sz="2000" dirty="0">
              <a:latin typeface="Garamond" panose="02020404030301010803" pitchFamily="18" charset="0"/>
              <a:cs typeface="Arial" panose="020B0604020202020204" pitchFamily="34" charset="0"/>
            </a:endParaRPr>
          </a:p>
          <a:p>
            <a:pPr marL="457200" lvl="1" indent="0">
              <a:buNone/>
            </a:pPr>
            <a:endParaRPr lang="en-US" sz="1600" dirty="0">
              <a:latin typeface="Garamond" panose="02020404030301010803" pitchFamily="18" charset="0"/>
              <a:cs typeface="Arial" panose="020B0604020202020204" pitchFamily="34" charset="0"/>
            </a:endParaRPr>
          </a:p>
          <a:p>
            <a:pPr marL="0" indent="0">
              <a:buNone/>
            </a:pPr>
            <a:endParaRPr lang="en-US" sz="2000" dirty="0">
              <a:latin typeface="Garamond" panose="02020404030301010803" pitchFamily="18" charset="0"/>
              <a:cs typeface="Arial" panose="020B0604020202020204" pitchFamily="34" charset="0"/>
            </a:endParaRPr>
          </a:p>
          <a:p>
            <a:endParaRPr lang="en-US" sz="2000" dirty="0">
              <a:latin typeface="Garamond" panose="02020404030301010803" pitchFamily="18" charset="0"/>
              <a:cs typeface="Arial" panose="020B0604020202020204" pitchFamily="34" charset="0"/>
            </a:endParaRPr>
          </a:p>
        </p:txBody>
      </p:sp>
      <p:pic>
        <p:nvPicPr>
          <p:cNvPr id="7" name="Picture 6"/>
          <p:cNvPicPr>
            <a:picLocks noChangeAspect="1"/>
          </p:cNvPicPr>
          <p:nvPr/>
        </p:nvPicPr>
        <p:blipFill>
          <a:blip r:embed="rId3"/>
          <a:stretch>
            <a:fillRect/>
          </a:stretch>
        </p:blipFill>
        <p:spPr>
          <a:xfrm>
            <a:off x="6755614" y="1202475"/>
            <a:ext cx="1010557" cy="101055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5614" y="4714178"/>
            <a:ext cx="1010557" cy="1010557"/>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0492" y="3695457"/>
            <a:ext cx="1010556" cy="1010556"/>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27133" y="2281480"/>
            <a:ext cx="1010557" cy="1010557"/>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44292" y="2281480"/>
            <a:ext cx="1046488" cy="1046488"/>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02749" y="3695457"/>
            <a:ext cx="1046488" cy="1046488"/>
          </a:xfrm>
          <a:prstGeom prst="rect">
            <a:avLst/>
          </a:prstGeom>
        </p:spPr>
      </p:pic>
    </p:spTree>
    <p:extLst>
      <p:ext uri="{BB962C8B-B14F-4D97-AF65-F5344CB8AC3E}">
        <p14:creationId xmlns:p14="http://schemas.microsoft.com/office/powerpoint/2010/main" val="2206495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87000"/>
            </a:schemeClr>
          </a:solidFill>
        </p:spPr>
        <p:txBody>
          <a:bodyPr/>
          <a:lstStyle/>
          <a:p>
            <a:r>
              <a:rPr lang="en-US" dirty="0">
                <a:solidFill>
                  <a:srgbClr val="000099"/>
                </a:solidFill>
                <a:latin typeface="Garamond" panose="02020404030301010803" pitchFamily="18" charset="0"/>
                <a:cs typeface="Arial" panose="020B0604020202020204" pitchFamily="34" charset="0"/>
              </a:rPr>
              <a:t>Practical Action: Synergy and Multiple Benefits</a:t>
            </a:r>
          </a:p>
        </p:txBody>
      </p:sp>
      <p:sp>
        <p:nvSpPr>
          <p:cNvPr id="4" name="Content Placeholder 2"/>
          <p:cNvSpPr txBox="1">
            <a:spLocks/>
          </p:cNvSpPr>
          <p:nvPr/>
        </p:nvSpPr>
        <p:spPr>
          <a:xfrm>
            <a:off x="4114801" y="1143000"/>
            <a:ext cx="4933950" cy="5181600"/>
          </a:xfrm>
          <a:prstGeom prst="rect">
            <a:avLst/>
          </a:prstGeom>
          <a:solidFill>
            <a:schemeClr val="bg1">
              <a:alpha val="87000"/>
            </a:schemeClr>
          </a:solidFill>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cs typeface="Arial" panose="020B0604020202020204" pitchFamily="34" charset="0"/>
              </a:rPr>
              <a:t>Growing interest by countries in cross-cutting projects with multiple benefits</a:t>
            </a:r>
          </a:p>
          <a:p>
            <a:pPr lvl="1"/>
            <a:r>
              <a:rPr lang="en-US" b="1" dirty="0">
                <a:solidFill>
                  <a:srgbClr val="FF0000"/>
                </a:solidFill>
                <a:cs typeface="Arial" panose="020B0604020202020204" pitchFamily="34" charset="0"/>
              </a:rPr>
              <a:t>47 out of 74 land degradation projects (FY13-15) are multi-focal;</a:t>
            </a:r>
          </a:p>
          <a:p>
            <a:pPr lvl="1"/>
            <a:r>
              <a:rPr lang="en-US" sz="1600" dirty="0">
                <a:cs typeface="Arial" panose="020B0604020202020204" pitchFamily="34" charset="0"/>
              </a:rPr>
              <a:t>$227 million from land degradation, $300 million from biodiversity, climate change, SFM, etc.</a:t>
            </a:r>
          </a:p>
          <a:p>
            <a:pPr lvl="1"/>
            <a:r>
              <a:rPr lang="en-US" b="1" dirty="0">
                <a:solidFill>
                  <a:srgbClr val="FF0000"/>
                </a:solidFill>
                <a:cs typeface="Arial" panose="020B0604020202020204" pitchFamily="34" charset="0"/>
              </a:rPr>
              <a:t>41 more projects addressing land agenda supported by funds for climate change (LDCF, SCCF, AF)</a:t>
            </a:r>
          </a:p>
          <a:p>
            <a:pPr lvl="1"/>
            <a:r>
              <a:rPr lang="en-US" sz="1600" dirty="0">
                <a:cs typeface="Arial" panose="020B0604020202020204" pitchFamily="34" charset="0"/>
              </a:rPr>
              <a:t>$297 million from climate-related funds</a:t>
            </a:r>
          </a:p>
          <a:p>
            <a:pPr marL="457200" lvl="1" indent="0">
              <a:buNone/>
            </a:pPr>
            <a:endParaRPr lang="en-US" sz="2000" dirty="0">
              <a:latin typeface="Garamond" panose="02020404030301010803" pitchFamily="18"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212" y="1447800"/>
            <a:ext cx="3989164" cy="3124200"/>
          </a:xfrm>
          <a:prstGeom prst="rect">
            <a:avLst/>
          </a:prstGeom>
        </p:spPr>
      </p:pic>
    </p:spTree>
    <p:extLst>
      <p:ext uri="{BB962C8B-B14F-4D97-AF65-F5344CB8AC3E}">
        <p14:creationId xmlns:p14="http://schemas.microsoft.com/office/powerpoint/2010/main" val="1356779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04800" y="1112837"/>
            <a:ext cx="8382000" cy="4525963"/>
          </a:xfrm>
        </p:spPr>
        <p:txBody>
          <a:bodyPr>
            <a:normAutofit/>
          </a:bodyPr>
          <a:lstStyle/>
          <a:p>
            <a:pPr marL="0" indent="0">
              <a:buNone/>
            </a:pPr>
            <a:r>
              <a:rPr lang="en-US" altLang="en-US" sz="2300" b="1" i="1" dirty="0">
                <a:ea typeface="ＭＳ Ｐゴシック" panose="020B0600070205080204" pitchFamily="34" charset="-128"/>
              </a:rPr>
              <a:t>Example of institutional arrangements at the national/regional level:</a:t>
            </a:r>
          </a:p>
          <a:p>
            <a:pPr marL="0" indent="0">
              <a:buNone/>
            </a:pPr>
            <a:endParaRPr lang="en-US" altLang="en-US" sz="1200" b="1" i="1" dirty="0">
              <a:latin typeface="Garamond" panose="02020404030301010803" pitchFamily="18" charset="0"/>
              <a:ea typeface="ＭＳ Ｐゴシック" panose="020B0600070205080204" pitchFamily="34" charset="-128"/>
            </a:endParaRPr>
          </a:p>
          <a:p>
            <a:pPr>
              <a:buFont typeface="Arial" panose="020B0604020202020204" pitchFamily="34" charset="0"/>
              <a:buChar char="•"/>
            </a:pPr>
            <a:r>
              <a:rPr lang="en-US" altLang="en-US" sz="2200" dirty="0">
                <a:ea typeface="ＭＳ Ｐゴシック" panose="020B0600070205080204" pitchFamily="34" charset="-128"/>
              </a:rPr>
              <a:t>Informal and/or formal </a:t>
            </a:r>
            <a:r>
              <a:rPr lang="en-US" altLang="en-US" sz="2200" b="1" dirty="0">
                <a:ea typeface="ＭＳ Ｐゴシック" panose="020B0600070205080204" pitchFamily="34" charset="-128"/>
              </a:rPr>
              <a:t>committees</a:t>
            </a:r>
            <a:r>
              <a:rPr lang="en-US" altLang="en-US" sz="2200" dirty="0">
                <a:ea typeface="ＭＳ Ｐゴシック" panose="020B0600070205080204" pitchFamily="34" charset="-128"/>
              </a:rPr>
              <a:t> to coordinate between national focal points, different ministries and agencies, and other stakeholders.</a:t>
            </a:r>
          </a:p>
          <a:p>
            <a:pPr>
              <a:buFont typeface="Arial" panose="020B0604020202020204" pitchFamily="34" charset="0"/>
              <a:buChar char="•"/>
            </a:pPr>
            <a:r>
              <a:rPr lang="en-US" altLang="en-US" sz="2200" b="1" dirty="0">
                <a:ea typeface="ＭＳ Ｐゴシック" panose="020B0600070205080204" pitchFamily="34" charset="-128"/>
              </a:rPr>
              <a:t>National GEF committees</a:t>
            </a:r>
            <a:r>
              <a:rPr lang="en-US" altLang="en-US" sz="2200" dirty="0">
                <a:ea typeface="ＭＳ Ｐゴシック" panose="020B0600070205080204" pitchFamily="34" charset="-128"/>
              </a:rPr>
              <a:t> as mechanisms for national focal points to foster the coherent implementation of the MEAs and SDGs.</a:t>
            </a:r>
          </a:p>
          <a:p>
            <a:pPr>
              <a:buFont typeface="Arial" panose="020B0604020202020204" pitchFamily="34" charset="0"/>
              <a:buChar char="•"/>
            </a:pPr>
            <a:r>
              <a:rPr lang="en-US" altLang="en-US" sz="2200" b="1" dirty="0">
                <a:ea typeface="ＭＳ Ｐゴシック" panose="020B0600070205080204" pitchFamily="34" charset="-128"/>
              </a:rPr>
              <a:t>National strategy for the implementation across MEAs and SDGs.</a:t>
            </a:r>
            <a:endParaRPr lang="en-US" altLang="en-US" sz="2200" dirty="0">
              <a:ea typeface="ＭＳ Ｐゴシック" panose="020B0600070205080204" pitchFamily="34" charset="-128"/>
            </a:endParaRPr>
          </a:p>
          <a:p>
            <a:pPr>
              <a:buFont typeface="Arial" panose="020B0604020202020204" pitchFamily="34" charset="0"/>
              <a:buChar char="•"/>
            </a:pPr>
            <a:r>
              <a:rPr lang="en-US" altLang="en-US" sz="2200" b="1" dirty="0">
                <a:ea typeface="ＭＳ Ｐゴシック" panose="020B0600070205080204" pitchFamily="34" charset="-128"/>
              </a:rPr>
              <a:t>Regional initiatives</a:t>
            </a:r>
            <a:r>
              <a:rPr lang="en-US" altLang="en-US" sz="2200" dirty="0">
                <a:ea typeface="ＭＳ Ｐゴシック" panose="020B0600070205080204" pitchFamily="34" charset="-128"/>
              </a:rPr>
              <a:t> including learning and peer-to-peer exchange, regional centers of excellence in data monitoring and reporting, implementation of large-scale, cross-cutting impact programs.</a:t>
            </a:r>
          </a:p>
          <a:p>
            <a:pPr marL="0" indent="0">
              <a:buFont typeface="Arial" panose="020B0604020202020204" pitchFamily="34" charset="0"/>
              <a:buChar char="•"/>
            </a:pPr>
            <a:endParaRPr lang="en-US" altLang="en-US" sz="2200" dirty="0">
              <a:latin typeface="Garamond" panose="02020404030301010803" pitchFamily="18" charset="0"/>
              <a:ea typeface="ＭＳ Ｐゴシック" panose="020B0600070205080204" pitchFamily="34" charset="-128"/>
            </a:endParaRPr>
          </a:p>
        </p:txBody>
      </p:sp>
      <p:sp>
        <p:nvSpPr>
          <p:cNvPr id="3" name="Title 1"/>
          <p:cNvSpPr>
            <a:spLocks noGrp="1"/>
          </p:cNvSpPr>
          <p:nvPr>
            <p:ph type="title"/>
          </p:nvPr>
        </p:nvSpPr>
        <p:spPr>
          <a:xfrm>
            <a:off x="0" y="152400"/>
            <a:ext cx="9144000" cy="838200"/>
          </a:xfrm>
          <a:solidFill>
            <a:schemeClr val="bg1">
              <a:alpha val="87000"/>
            </a:schemeClr>
          </a:solidFill>
        </p:spPr>
        <p:txBody>
          <a:bodyPr/>
          <a:lstStyle/>
          <a:p>
            <a:r>
              <a:rPr lang="en-US" sz="3600" dirty="0">
                <a:solidFill>
                  <a:srgbClr val="000099"/>
                </a:solidFill>
                <a:latin typeface="Garamond" panose="02020404030301010803" pitchFamily="18" charset="0"/>
                <a:cs typeface="Arial" panose="020B0604020202020204" pitchFamily="34" charset="0"/>
              </a:rPr>
              <a:t>Practical Action: Synergy and Multiple Benefits</a:t>
            </a:r>
          </a:p>
        </p:txBody>
      </p:sp>
    </p:spTree>
    <p:extLst>
      <p:ext uri="{BB962C8B-B14F-4D97-AF65-F5344CB8AC3E}">
        <p14:creationId xmlns:p14="http://schemas.microsoft.com/office/powerpoint/2010/main" val="3542983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914400"/>
            <a:ext cx="8686800" cy="4343400"/>
          </a:xfrm>
        </p:spPr>
        <p:txBody>
          <a:bodyPr>
            <a:noAutofit/>
          </a:bodyPr>
          <a:lstStyle/>
          <a:p>
            <a:pPr marL="0" indent="0">
              <a:buFont typeface="Arial" charset="0"/>
              <a:buNone/>
              <a:defRPr/>
            </a:pPr>
            <a:r>
              <a:rPr lang="en-US" sz="2400" b="1" i="1" dirty="0"/>
              <a:t>Additional entry points for synergies at the national level:</a:t>
            </a:r>
          </a:p>
          <a:p>
            <a:pPr marL="0" indent="0">
              <a:buFont typeface="Arial" charset="0"/>
              <a:buNone/>
              <a:defRPr/>
            </a:pPr>
            <a:endParaRPr lang="en-US" sz="800" b="1" i="1" dirty="0">
              <a:latin typeface="Garamond" panose="02020404030301010803" pitchFamily="18" charset="0"/>
            </a:endParaRPr>
          </a:p>
          <a:p>
            <a:pPr>
              <a:buFont typeface="Arial" panose="020B0604020202020204" pitchFamily="34" charset="0"/>
              <a:buChar char="•"/>
              <a:defRPr/>
            </a:pPr>
            <a:r>
              <a:rPr lang="en-US" sz="2150" b="1" dirty="0">
                <a:latin typeface="Garamond" panose="02020404030301010803" pitchFamily="18" charset="0"/>
              </a:rPr>
              <a:t>Sustainable Development Goals:</a:t>
            </a:r>
            <a:r>
              <a:rPr lang="en-US" sz="2150" dirty="0">
                <a:latin typeface="Garamond" panose="02020404030301010803" pitchFamily="18" charset="0"/>
              </a:rPr>
              <a:t> Coordinating framework for achieving multiple goals. Integration of MEAs and SDGs in national development.</a:t>
            </a:r>
          </a:p>
          <a:p>
            <a:pPr>
              <a:buFont typeface="Arial" panose="020B0604020202020204" pitchFamily="34" charset="0"/>
              <a:buChar char="•"/>
              <a:defRPr/>
            </a:pPr>
            <a:r>
              <a:rPr lang="en-US" sz="2150" b="1" dirty="0">
                <a:latin typeface="Garamond" panose="02020404030301010803" pitchFamily="18" charset="0"/>
              </a:rPr>
              <a:t>Implementation of ecosystem-based approaches to climate change adaptation: </a:t>
            </a:r>
            <a:r>
              <a:rPr lang="en-US" sz="2150" dirty="0" err="1">
                <a:latin typeface="Garamond" panose="02020404030301010803" pitchFamily="18" charset="0"/>
              </a:rPr>
              <a:t>EbA</a:t>
            </a:r>
            <a:r>
              <a:rPr lang="en-US" sz="2150" dirty="0">
                <a:latin typeface="Garamond" panose="02020404030301010803" pitchFamily="18" charset="0"/>
              </a:rPr>
              <a:t> enable people to adapt to the impacts of climate change by sustainably managing, conserving and restoring ecosystems. </a:t>
            </a:r>
          </a:p>
          <a:p>
            <a:pPr>
              <a:buFont typeface="Arial" panose="020B0604020202020204" pitchFamily="34" charset="0"/>
              <a:buChar char="•"/>
              <a:defRPr/>
            </a:pPr>
            <a:r>
              <a:rPr lang="en-US" sz="2150" b="1" dirty="0">
                <a:latin typeface="Garamond" panose="02020404030301010803" pitchFamily="18" charset="0"/>
              </a:rPr>
              <a:t>National planning and reporting</a:t>
            </a:r>
            <a:r>
              <a:rPr lang="en-US" sz="2150" dirty="0">
                <a:latin typeface="Garamond" panose="02020404030301010803" pitchFamily="18" charset="0"/>
              </a:rPr>
              <a:t> (e.g. links between UNFCCC NAPs, CBD NBSAPs, and UNCCD NAPs, national reports)</a:t>
            </a:r>
          </a:p>
          <a:p>
            <a:pPr>
              <a:buFont typeface="Arial" panose="020B0604020202020204" pitchFamily="34" charset="0"/>
              <a:buChar char="•"/>
              <a:defRPr/>
            </a:pPr>
            <a:r>
              <a:rPr lang="en-US" sz="2150" b="1" dirty="0">
                <a:latin typeface="Garamond" panose="02020404030301010803" pitchFamily="18" charset="0"/>
              </a:rPr>
              <a:t>Sustainable land management: </a:t>
            </a:r>
            <a:r>
              <a:rPr lang="en-US" sz="2150" dirty="0">
                <a:latin typeface="Garamond" panose="02020404030301010803" pitchFamily="18" charset="0"/>
              </a:rPr>
              <a:t>links with biodiversity, climate change and land degradation, relevant to all 3 Rio Conventions.</a:t>
            </a:r>
          </a:p>
          <a:p>
            <a:pPr>
              <a:buFont typeface="Arial" panose="020B0604020202020204" pitchFamily="34" charset="0"/>
              <a:buChar char="•"/>
              <a:defRPr/>
            </a:pPr>
            <a:r>
              <a:rPr lang="en-US" sz="2150" b="1" dirty="0">
                <a:latin typeface="Garamond" panose="02020404030301010803" pitchFamily="18" charset="0"/>
              </a:rPr>
              <a:t>Landscape restoration: </a:t>
            </a:r>
            <a:r>
              <a:rPr lang="en-US" sz="2150" dirty="0">
                <a:latin typeface="Garamond" panose="02020404030301010803" pitchFamily="18" charset="0"/>
              </a:rPr>
              <a:t>contributes to biodiversity conservation, climate change adaptation and mitigation and combatting land degradation, relevant to most </a:t>
            </a:r>
            <a:r>
              <a:rPr lang="en-US" sz="2150" dirty="0" err="1">
                <a:latin typeface="Garamond" panose="02020404030301010803" pitchFamily="18" charset="0"/>
              </a:rPr>
              <a:t>MEAs.</a:t>
            </a:r>
            <a:endParaRPr lang="en-US" sz="2150" dirty="0">
              <a:latin typeface="Garamond" panose="02020404030301010803" pitchFamily="18" charset="0"/>
            </a:endParaRPr>
          </a:p>
          <a:p>
            <a:pPr>
              <a:buFont typeface="Arial" charset="0"/>
              <a:buNone/>
              <a:defRPr/>
            </a:pPr>
            <a:endParaRPr lang="en-US" sz="2000" dirty="0">
              <a:latin typeface="Garamond" panose="02020404030301010803" pitchFamily="18" charset="0"/>
            </a:endParaRPr>
          </a:p>
        </p:txBody>
      </p:sp>
      <p:sp>
        <p:nvSpPr>
          <p:cNvPr id="3" name="Title 1"/>
          <p:cNvSpPr>
            <a:spLocks noGrp="1"/>
          </p:cNvSpPr>
          <p:nvPr>
            <p:ph type="title"/>
          </p:nvPr>
        </p:nvSpPr>
        <p:spPr>
          <a:xfrm>
            <a:off x="0" y="152400"/>
            <a:ext cx="9144000" cy="838200"/>
          </a:xfrm>
          <a:solidFill>
            <a:schemeClr val="bg1">
              <a:alpha val="87000"/>
            </a:schemeClr>
          </a:solidFill>
        </p:spPr>
        <p:txBody>
          <a:bodyPr/>
          <a:lstStyle/>
          <a:p>
            <a:r>
              <a:rPr lang="en-US" sz="3600" dirty="0">
                <a:solidFill>
                  <a:srgbClr val="000099"/>
                </a:solidFill>
                <a:latin typeface="Garamond" panose="02020404030301010803" pitchFamily="18" charset="0"/>
                <a:cs typeface="Arial" panose="020B0604020202020204" pitchFamily="34" charset="0"/>
              </a:rPr>
              <a:t>Practical Action: Synergy and Multiple Benefits</a:t>
            </a:r>
          </a:p>
        </p:txBody>
      </p:sp>
    </p:spTree>
    <p:extLst>
      <p:ext uri="{BB962C8B-B14F-4D97-AF65-F5344CB8AC3E}">
        <p14:creationId xmlns:p14="http://schemas.microsoft.com/office/powerpoint/2010/main" val="293772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4718" y="3516443"/>
            <a:ext cx="461665" cy="1219116"/>
          </a:xfrm>
          <a:prstGeom prst="rect">
            <a:avLst/>
          </a:prstGeom>
          <a:noFill/>
        </p:spPr>
        <p:txBody>
          <a:bodyPr vert="vert270" wrap="none" rtlCol="0">
            <a:spAutoFit/>
          </a:bodyPr>
          <a:lstStyle/>
          <a:p>
            <a:r>
              <a:rPr lang="en-US" b="1" dirty="0">
                <a:solidFill>
                  <a:prstClr val="white"/>
                </a:solidFill>
              </a:rPr>
              <a:t>Biodiversity</a:t>
            </a:r>
          </a:p>
        </p:txBody>
      </p:sp>
      <p:sp>
        <p:nvSpPr>
          <p:cNvPr id="30" name="Left Brace 29"/>
          <p:cNvSpPr/>
          <p:nvPr/>
        </p:nvSpPr>
        <p:spPr>
          <a:xfrm>
            <a:off x="1331078" y="1487268"/>
            <a:ext cx="190500" cy="582858"/>
          </a:xfrm>
          <a:prstGeom prst="leftBrace">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2" name="Left Brace 31"/>
          <p:cNvSpPr/>
          <p:nvPr/>
        </p:nvSpPr>
        <p:spPr>
          <a:xfrm>
            <a:off x="1299921" y="2173068"/>
            <a:ext cx="221657" cy="533400"/>
          </a:xfrm>
          <a:prstGeom prst="leftBrace">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6" name="Rectangle 5"/>
          <p:cNvSpPr/>
          <p:nvPr/>
        </p:nvSpPr>
        <p:spPr>
          <a:xfrm>
            <a:off x="1811869" y="2020668"/>
            <a:ext cx="1462260" cy="307777"/>
          </a:xfrm>
          <a:prstGeom prst="rect">
            <a:avLst/>
          </a:prstGeom>
        </p:spPr>
        <p:txBody>
          <a:bodyPr wrap="none">
            <a:spAutoFit/>
          </a:bodyPr>
          <a:lstStyle/>
          <a:p>
            <a:pPr marL="285750" indent="-285750" algn="ctr">
              <a:buFont typeface="Wingdings" pitchFamily="2" charset="2"/>
              <a:buChar char="v"/>
            </a:pPr>
            <a:r>
              <a:rPr lang="en-US" sz="1400" b="1" dirty="0">
                <a:solidFill>
                  <a:prstClr val="white"/>
                </a:solidFill>
              </a:rPr>
              <a:t>Commodities</a:t>
            </a:r>
          </a:p>
        </p:txBody>
      </p:sp>
      <p:sp>
        <p:nvSpPr>
          <p:cNvPr id="7" name="TextBox 6"/>
          <p:cNvSpPr txBox="1"/>
          <p:nvPr/>
        </p:nvSpPr>
        <p:spPr>
          <a:xfrm>
            <a:off x="3167380" y="2020668"/>
            <a:ext cx="1945790" cy="307777"/>
          </a:xfrm>
          <a:prstGeom prst="rect">
            <a:avLst/>
          </a:prstGeom>
          <a:noFill/>
        </p:spPr>
        <p:txBody>
          <a:bodyPr wrap="none" rtlCol="0">
            <a:spAutoFit/>
          </a:bodyPr>
          <a:lstStyle/>
          <a:p>
            <a:pPr marL="742950" lvl="1" indent="-285750" algn="ctr">
              <a:buFont typeface="Wingdings" pitchFamily="2" charset="2"/>
              <a:buChar char="v"/>
            </a:pPr>
            <a:r>
              <a:rPr lang="en-US" sz="1400" b="1" dirty="0">
                <a:solidFill>
                  <a:prstClr val="white"/>
                </a:solidFill>
              </a:rPr>
              <a:t>Food Security</a:t>
            </a:r>
            <a:endParaRPr lang="en-US" sz="1400" dirty="0">
              <a:solidFill>
                <a:prstClr val="black"/>
              </a:solidFill>
            </a:endParaRPr>
          </a:p>
        </p:txBody>
      </p:sp>
      <p:sp>
        <p:nvSpPr>
          <p:cNvPr id="9" name="Rectangle 8"/>
          <p:cNvSpPr/>
          <p:nvPr/>
        </p:nvSpPr>
        <p:spPr>
          <a:xfrm>
            <a:off x="5643321" y="2020668"/>
            <a:ext cx="881973" cy="307777"/>
          </a:xfrm>
          <a:prstGeom prst="rect">
            <a:avLst/>
          </a:prstGeom>
        </p:spPr>
        <p:txBody>
          <a:bodyPr wrap="none">
            <a:spAutoFit/>
          </a:bodyPr>
          <a:lstStyle/>
          <a:p>
            <a:pPr marL="285750" indent="-285750">
              <a:buFont typeface="Wingdings" pitchFamily="2" charset="2"/>
              <a:buChar char="v"/>
            </a:pPr>
            <a:r>
              <a:rPr lang="en-US" sz="1400" b="1" dirty="0">
                <a:solidFill>
                  <a:prstClr val="white"/>
                </a:solidFill>
              </a:rPr>
              <a:t>Cities</a:t>
            </a:r>
            <a:endParaRPr lang="en-US" sz="1400" dirty="0">
              <a:solidFill>
                <a:prstClr val="black"/>
              </a:solidFill>
            </a:endParaRPr>
          </a:p>
        </p:txBody>
      </p:sp>
      <p:sp>
        <p:nvSpPr>
          <p:cNvPr id="8" name="Title 7"/>
          <p:cNvSpPr>
            <a:spLocks noGrp="1"/>
          </p:cNvSpPr>
          <p:nvPr>
            <p:ph type="title"/>
          </p:nvPr>
        </p:nvSpPr>
        <p:spPr>
          <a:xfrm>
            <a:off x="76200" y="76200"/>
            <a:ext cx="9144000" cy="838200"/>
          </a:xfrm>
        </p:spPr>
        <p:txBody>
          <a:bodyPr/>
          <a:lstStyle/>
          <a:p>
            <a:r>
              <a:rPr lang="en-US" dirty="0">
                <a:solidFill>
                  <a:srgbClr val="000099"/>
                </a:solidFill>
                <a:latin typeface="Garamond" panose="02020404030301010803" pitchFamily="18" charset="0"/>
                <a:cs typeface="Arial" panose="020B0604020202020204" pitchFamily="34" charset="0"/>
              </a:rPr>
              <a:t>GEF-6 Programming Structure</a:t>
            </a:r>
          </a:p>
        </p:txBody>
      </p:sp>
      <p:sp>
        <p:nvSpPr>
          <p:cNvPr id="3075" name="Rectangle 3074"/>
          <p:cNvSpPr/>
          <p:nvPr/>
        </p:nvSpPr>
        <p:spPr>
          <a:xfrm>
            <a:off x="5855677" y="2846741"/>
            <a:ext cx="1233324" cy="29299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International Waters</a:t>
            </a:r>
          </a:p>
        </p:txBody>
      </p:sp>
      <p:sp>
        <p:nvSpPr>
          <p:cNvPr id="3072" name="Rectangle 3071"/>
          <p:cNvSpPr/>
          <p:nvPr/>
        </p:nvSpPr>
        <p:spPr>
          <a:xfrm>
            <a:off x="4638878" y="2861844"/>
            <a:ext cx="1336864" cy="2914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Sustainable Forest Management</a:t>
            </a:r>
          </a:p>
        </p:txBody>
      </p:sp>
      <p:sp>
        <p:nvSpPr>
          <p:cNvPr id="29" name="Rectangle 28"/>
          <p:cNvSpPr/>
          <p:nvPr/>
        </p:nvSpPr>
        <p:spPr>
          <a:xfrm>
            <a:off x="3443076" y="2851821"/>
            <a:ext cx="1214768" cy="2924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Climate Change</a:t>
            </a:r>
          </a:p>
        </p:txBody>
      </p:sp>
      <p:sp>
        <p:nvSpPr>
          <p:cNvPr id="25" name="Rectangle 24"/>
          <p:cNvSpPr/>
          <p:nvPr/>
        </p:nvSpPr>
        <p:spPr>
          <a:xfrm>
            <a:off x="2205368" y="2846867"/>
            <a:ext cx="1252918" cy="2929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Land Degradation</a:t>
            </a:r>
          </a:p>
        </p:txBody>
      </p:sp>
      <p:sp>
        <p:nvSpPr>
          <p:cNvPr id="3076" name="Rectangle 3075"/>
          <p:cNvSpPr/>
          <p:nvPr/>
        </p:nvSpPr>
        <p:spPr>
          <a:xfrm>
            <a:off x="7064439" y="2861844"/>
            <a:ext cx="1214768" cy="2914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Chemicals &amp; Waste</a:t>
            </a:r>
          </a:p>
        </p:txBody>
      </p:sp>
      <p:sp>
        <p:nvSpPr>
          <p:cNvPr id="21" name="Rectangle 20"/>
          <p:cNvSpPr/>
          <p:nvPr/>
        </p:nvSpPr>
        <p:spPr>
          <a:xfrm>
            <a:off x="1122678" y="2835334"/>
            <a:ext cx="1082690" cy="2941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a:solidFill>
                  <a:prstClr val="white"/>
                </a:solidFill>
                <a:latin typeface="Garamond" panose="02020404030301010803" pitchFamily="18" charset="0"/>
                <a:cs typeface="Arial" panose="020B0604020202020204" pitchFamily="34" charset="0"/>
              </a:rPr>
              <a:t>Biodiversity</a:t>
            </a:r>
          </a:p>
          <a:p>
            <a:pPr algn="ctr"/>
            <a:endParaRPr lang="en-US" sz="2400" b="1" dirty="0">
              <a:solidFill>
                <a:prstClr val="white"/>
              </a:solidFill>
              <a:latin typeface="Garamond" panose="02020404030301010803" pitchFamily="18" charset="0"/>
              <a:cs typeface="Arial" panose="020B0604020202020204" pitchFamily="34" charset="0"/>
            </a:endParaRPr>
          </a:p>
        </p:txBody>
      </p:sp>
      <p:sp>
        <p:nvSpPr>
          <p:cNvPr id="26" name="Trapezoid 25"/>
          <p:cNvSpPr/>
          <p:nvPr/>
        </p:nvSpPr>
        <p:spPr>
          <a:xfrm>
            <a:off x="762000" y="1487268"/>
            <a:ext cx="4191000" cy="1359473"/>
          </a:xfrm>
          <a:prstGeom prst="trapezoid">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prstClr val="white"/>
                </a:solidFill>
                <a:latin typeface="Garamond" panose="02020404030301010803" pitchFamily="18" charset="0"/>
                <a:cs typeface="Arial" panose="020B0604020202020204" pitchFamily="34" charset="0"/>
              </a:rPr>
              <a:t>Integrated Approach Pilots:</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Sustainable Cities</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Food Security</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Commodity Supply Chain</a:t>
            </a:r>
          </a:p>
        </p:txBody>
      </p:sp>
      <p:sp>
        <p:nvSpPr>
          <p:cNvPr id="16" name="Trapezoid 15"/>
          <p:cNvSpPr/>
          <p:nvPr/>
        </p:nvSpPr>
        <p:spPr>
          <a:xfrm>
            <a:off x="4505994" y="1482188"/>
            <a:ext cx="4180806" cy="1353146"/>
          </a:xfrm>
          <a:prstGeom prst="trapezoid">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prstClr val="white"/>
                </a:solidFill>
                <a:latin typeface="Garamond" panose="02020404030301010803" pitchFamily="18" charset="0"/>
                <a:cs typeface="Arial" panose="020B0604020202020204" pitchFamily="34" charset="0"/>
              </a:rPr>
              <a:t>Other cross-cutting initiatives:</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Sustainable fisheries</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Illegal wildlife trade</a:t>
            </a:r>
          </a:p>
          <a:p>
            <a:pPr marL="342900" indent="-342900">
              <a:buFont typeface="Wingdings" panose="05000000000000000000" pitchFamily="2" charset="2"/>
              <a:buChar char="Ø"/>
            </a:pPr>
            <a:r>
              <a:rPr lang="en-US" sz="2200" dirty="0">
                <a:solidFill>
                  <a:prstClr val="white"/>
                </a:solidFill>
                <a:latin typeface="Garamond" panose="02020404030301010803" pitchFamily="18" charset="0"/>
                <a:cs typeface="Arial" panose="020B0604020202020204" pitchFamily="34" charset="0"/>
              </a:rPr>
              <a:t>Amazon sustainable landscapes</a:t>
            </a:r>
          </a:p>
        </p:txBody>
      </p:sp>
    </p:spTree>
    <p:extLst>
      <p:ext uri="{BB962C8B-B14F-4D97-AF65-F5344CB8AC3E}">
        <p14:creationId xmlns:p14="http://schemas.microsoft.com/office/powerpoint/2010/main" val="347883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sz="4000" dirty="0">
                <a:solidFill>
                  <a:srgbClr val="000099"/>
                </a:solidFill>
                <a:latin typeface="Garamond" panose="02020404030301010803" pitchFamily="18" charset="0"/>
              </a:rPr>
              <a:t>Questions for today’s discussion</a:t>
            </a:r>
          </a:p>
        </p:txBody>
      </p:sp>
      <p:sp>
        <p:nvSpPr>
          <p:cNvPr id="3" name="Content Placeholder 2"/>
          <p:cNvSpPr>
            <a:spLocks noGrp="1"/>
          </p:cNvSpPr>
          <p:nvPr>
            <p:ph idx="1"/>
          </p:nvPr>
        </p:nvSpPr>
        <p:spPr>
          <a:xfrm>
            <a:off x="304800" y="990600"/>
            <a:ext cx="8686800" cy="5029200"/>
          </a:xfrm>
        </p:spPr>
        <p:txBody>
          <a:bodyPr/>
          <a:lstStyle/>
          <a:p>
            <a:pPr marL="514350" indent="-514350">
              <a:buAutoNum type="arabicParenR"/>
            </a:pPr>
            <a:r>
              <a:rPr lang="en-US" dirty="0"/>
              <a:t>We think the IPs are one of the ways of achieving these convention synergies is there another way?</a:t>
            </a:r>
          </a:p>
          <a:p>
            <a:pPr marL="0" indent="0">
              <a:buNone/>
            </a:pPr>
            <a:endParaRPr lang="en-US" sz="2000" dirty="0"/>
          </a:p>
          <a:p>
            <a:pPr marL="0" indent="0">
              <a:buNone/>
            </a:pPr>
            <a:r>
              <a:rPr lang="en-US" dirty="0"/>
              <a:t>2)What are some of the challenges you have faced in implementing Convention synergies the ground?</a:t>
            </a:r>
          </a:p>
          <a:p>
            <a:pPr marL="0" indent="0">
              <a:buNone/>
            </a:pPr>
            <a:endParaRPr lang="en-US" sz="2000" dirty="0"/>
          </a:p>
          <a:p>
            <a:pPr marL="0" indent="0">
              <a:buNone/>
            </a:pPr>
            <a:r>
              <a:rPr lang="en-US" dirty="0"/>
              <a:t>3) How do you see the CBD Convention blending with the other Conventions and vice versa? </a:t>
            </a:r>
          </a:p>
          <a:p>
            <a:pPr marL="514350" indent="-514350">
              <a:buFont typeface="+mj-lt"/>
              <a:buAutoNum type="arabicParenR"/>
            </a:pPr>
            <a:endParaRPr lang="en-US" sz="2400" dirty="0">
              <a:solidFill>
                <a:srgbClr val="00B050"/>
              </a:solidFill>
            </a:endParaRPr>
          </a:p>
        </p:txBody>
      </p:sp>
    </p:spTree>
    <p:extLst>
      <p:ext uri="{BB962C8B-B14F-4D97-AF65-F5344CB8AC3E}">
        <p14:creationId xmlns:p14="http://schemas.microsoft.com/office/powerpoint/2010/main" val="235243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54882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432946"/>
          </a:xfrm>
        </p:spPr>
        <p:txBody>
          <a:bodyPr vert="horz" wrap="square" lIns="205740" tIns="45720" rIns="205740" bIns="45720" numCol="1" anchor="ctr" anchorCtr="0" compatLnSpc="1">
            <a:prstTxWarp prst="textNoShape">
              <a:avLst/>
            </a:prstTxWarp>
            <a:normAutofit/>
          </a:bodyPr>
          <a:lstStyle/>
          <a:p>
            <a:r>
              <a:rPr lang="en-US" sz="3600" dirty="0">
                <a:latin typeface="Garamond" panose="02020404030301010803" pitchFamily="18" charset="0"/>
              </a:rPr>
              <a:t>Assessing </a:t>
            </a:r>
            <a:r>
              <a:rPr lang="en-US" sz="3600" b="1" dirty="0">
                <a:solidFill>
                  <a:srgbClr val="92D050"/>
                </a:solidFill>
                <a:latin typeface="Garamond" panose="02020404030301010803" pitchFamily="18" charset="0"/>
              </a:rPr>
              <a:t>national priorities</a:t>
            </a:r>
            <a:r>
              <a:rPr lang="en-US" sz="3600" dirty="0">
                <a:latin typeface="Garamond" panose="02020404030301010803" pitchFamily="18" charset="0"/>
              </a:rPr>
              <a:t> as expressed in INDCs, NBSAPs</a:t>
            </a:r>
          </a:p>
        </p:txBody>
      </p:sp>
      <p:graphicFrame>
        <p:nvGraphicFramePr>
          <p:cNvPr id="4" name="Table 3"/>
          <p:cNvGraphicFramePr>
            <a:graphicFrameLocks noGrp="1"/>
          </p:cNvGraphicFramePr>
          <p:nvPr>
            <p:extLst>
              <p:ext uri="{D42A27DB-BD31-4B8C-83A1-F6EECF244321}">
                <p14:modId xmlns:p14="http://schemas.microsoft.com/office/powerpoint/2010/main" val="3794310488"/>
              </p:ext>
            </p:extLst>
          </p:nvPr>
        </p:nvGraphicFramePr>
        <p:xfrm>
          <a:off x="241975" y="1676400"/>
          <a:ext cx="8660053" cy="3962402"/>
        </p:xfrm>
        <a:graphic>
          <a:graphicData uri="http://schemas.openxmlformats.org/drawingml/2006/table">
            <a:tbl>
              <a:tblPr firstRow="1" firstCol="1" bandRow="1">
                <a:tableStyleId>{68D230F3-CF80-4859-8CE7-A43EE81993B5}</a:tableStyleId>
              </a:tblPr>
              <a:tblGrid>
                <a:gridCol w="4606411">
                  <a:extLst>
                    <a:ext uri="{9D8B030D-6E8A-4147-A177-3AD203B41FA5}">
                      <a16:colId xmlns:a16="http://schemas.microsoft.com/office/drawing/2014/main" val="20000"/>
                    </a:ext>
                  </a:extLst>
                </a:gridCol>
                <a:gridCol w="550550">
                  <a:extLst>
                    <a:ext uri="{9D8B030D-6E8A-4147-A177-3AD203B41FA5}">
                      <a16:colId xmlns:a16="http://schemas.microsoft.com/office/drawing/2014/main" val="20001"/>
                    </a:ext>
                  </a:extLst>
                </a:gridCol>
                <a:gridCol w="708166">
                  <a:extLst>
                    <a:ext uri="{9D8B030D-6E8A-4147-A177-3AD203B41FA5}">
                      <a16:colId xmlns:a16="http://schemas.microsoft.com/office/drawing/2014/main" val="20002"/>
                    </a:ext>
                  </a:extLst>
                </a:gridCol>
                <a:gridCol w="708166">
                  <a:extLst>
                    <a:ext uri="{9D8B030D-6E8A-4147-A177-3AD203B41FA5}">
                      <a16:colId xmlns:a16="http://schemas.microsoft.com/office/drawing/2014/main" val="20003"/>
                    </a:ext>
                  </a:extLst>
                </a:gridCol>
                <a:gridCol w="708166">
                  <a:extLst>
                    <a:ext uri="{9D8B030D-6E8A-4147-A177-3AD203B41FA5}">
                      <a16:colId xmlns:a16="http://schemas.microsoft.com/office/drawing/2014/main" val="20004"/>
                    </a:ext>
                  </a:extLst>
                </a:gridCol>
                <a:gridCol w="708166">
                  <a:extLst>
                    <a:ext uri="{9D8B030D-6E8A-4147-A177-3AD203B41FA5}">
                      <a16:colId xmlns:a16="http://schemas.microsoft.com/office/drawing/2014/main" val="20005"/>
                    </a:ext>
                  </a:extLst>
                </a:gridCol>
                <a:gridCol w="670428">
                  <a:extLst>
                    <a:ext uri="{9D8B030D-6E8A-4147-A177-3AD203B41FA5}">
                      <a16:colId xmlns:a16="http://schemas.microsoft.com/office/drawing/2014/main" val="20006"/>
                    </a:ext>
                  </a:extLst>
                </a:gridCol>
              </a:tblGrid>
              <a:tr h="256088">
                <a:tc gridSpan="7">
                  <a:txBody>
                    <a:bodyPr/>
                    <a:lstStyle/>
                    <a:p>
                      <a:endParaRPr lang="en-US" sz="1400" b="0" dirty="0">
                        <a:effectLst/>
                        <a:latin typeface="Garamond" panose="02020404030301010803" pitchFamily="18" charset="0"/>
                      </a:endParaRPr>
                    </a:p>
                  </a:txBody>
                  <a:tcPr marL="37062" marR="370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3989">
                <a:tc>
                  <a:txBody>
                    <a:bodyPr/>
                    <a:lstStyle/>
                    <a:p>
                      <a:pPr marL="0" marR="0" algn="just">
                        <a:lnSpc>
                          <a:spcPct val="107000"/>
                        </a:lnSpc>
                        <a:spcBef>
                          <a:spcPts val="0"/>
                        </a:spcBef>
                        <a:spcAft>
                          <a:spcPts val="0"/>
                        </a:spcAft>
                      </a:pPr>
                      <a:endParaRPr lang="en-US" sz="1400" b="0"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AFR</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ASIA</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ECA</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LAC</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SIDS</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tc>
                  <a:txBody>
                    <a:bodyPr/>
                    <a:lstStyle/>
                    <a:p>
                      <a:pPr marL="0" marR="0" algn="just">
                        <a:lnSpc>
                          <a:spcPct val="107000"/>
                        </a:lnSpc>
                        <a:spcBef>
                          <a:spcPts val="0"/>
                        </a:spcBef>
                        <a:spcAft>
                          <a:spcPts val="0"/>
                        </a:spcAft>
                      </a:pPr>
                      <a:r>
                        <a:rPr lang="en-US" sz="1400" b="1" dirty="0">
                          <a:effectLst/>
                          <a:latin typeface="Garamond" panose="02020404030301010803" pitchFamily="18" charset="0"/>
                        </a:rPr>
                        <a:t>Total</a:t>
                      </a:r>
                      <a:endParaRPr lang="en-US" sz="1400" b="1" dirty="0">
                        <a:effectLst/>
                        <a:latin typeface="Garamond" panose="02020404030301010803" pitchFamily="18" charset="0"/>
                        <a:ea typeface="Calibri" panose="020F0502020204030204" pitchFamily="34" charset="0"/>
                        <a:cs typeface="Times New Roman" panose="02020603050405020304" pitchFamily="18" charset="0"/>
                      </a:endParaRPr>
                    </a:p>
                  </a:txBody>
                  <a:tcPr marL="37062" marR="37062" marT="0" marB="0"/>
                </a:tc>
                <a:extLst>
                  <a:ext uri="{0D108BD9-81ED-4DB2-BD59-A6C34878D82A}">
                    <a16:rowId xmlns:a16="http://schemas.microsoft.com/office/drawing/2014/main" val="10001"/>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Restoration and Reforestation</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97%</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extLst>
                  <a:ext uri="{0D108BD9-81ED-4DB2-BD59-A6C34878D82A}">
                    <a16:rowId xmlns:a16="http://schemas.microsoft.com/office/drawing/2014/main" val="10002"/>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Energy</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97%</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95%</a:t>
                      </a:r>
                    </a:p>
                  </a:txBody>
                  <a:tcPr marL="4763" marR="4763" marT="4763" marB="0" anchor="ctr"/>
                </a:tc>
                <a:extLst>
                  <a:ext uri="{0D108BD9-81ED-4DB2-BD59-A6C34878D82A}">
                    <a16:rowId xmlns:a16="http://schemas.microsoft.com/office/drawing/2014/main" val="10003"/>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Food Security</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94%</a:t>
                      </a:r>
                    </a:p>
                  </a:txBody>
                  <a:tcPr marL="4763" marR="4763" marT="4763" marB="0" anchor="ctr"/>
                </a:tc>
                <a:extLst>
                  <a:ext uri="{0D108BD9-81ED-4DB2-BD59-A6C34878D82A}">
                    <a16:rowId xmlns:a16="http://schemas.microsoft.com/office/drawing/2014/main" val="10004"/>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Sustainable Cities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94%</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94%</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91%</a:t>
                      </a:r>
                    </a:p>
                  </a:txBody>
                  <a:tcPr marL="4763" marR="4763" marT="4763" marB="0" anchor="ctr"/>
                </a:tc>
                <a:extLst>
                  <a:ext uri="{0D108BD9-81ED-4DB2-BD59-A6C34878D82A}">
                    <a16:rowId xmlns:a16="http://schemas.microsoft.com/office/drawing/2014/main" val="10005"/>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Environmental and Water Security</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94%</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88%</a:t>
                      </a:r>
                    </a:p>
                  </a:txBody>
                  <a:tcPr marL="4763" marR="4763" marT="4763" marB="0" anchor="ctr"/>
                </a:tc>
                <a:extLst>
                  <a:ext uri="{0D108BD9-81ED-4DB2-BD59-A6C34878D82A}">
                    <a16:rowId xmlns:a16="http://schemas.microsoft.com/office/drawing/2014/main" val="10006"/>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Resilience</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100%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91%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88%</a:t>
                      </a:r>
                    </a:p>
                  </a:txBody>
                  <a:tcPr marL="4763" marR="4763" marT="4763" marB="0" anchor="ctr"/>
                </a:tc>
                <a:extLst>
                  <a:ext uri="{0D108BD9-81ED-4DB2-BD59-A6C34878D82A}">
                    <a16:rowId xmlns:a16="http://schemas.microsoft.com/office/drawing/2014/main" val="10007"/>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Fisheries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82%</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67%</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78%</a:t>
                      </a:r>
                    </a:p>
                  </a:txBody>
                  <a:tcPr marL="4763" marR="4763" marT="4763" marB="0" anchor="ctr"/>
                </a:tc>
                <a:extLst>
                  <a:ext uri="{0D108BD9-81ED-4DB2-BD59-A6C34878D82A}">
                    <a16:rowId xmlns:a16="http://schemas.microsoft.com/office/drawing/2014/main" val="10008"/>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Natural Capital</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71%</a:t>
                      </a:r>
                    </a:p>
                  </a:txBody>
                  <a:tcPr marL="4763" marR="4763" marT="4763" marB="0" anchor="ctr"/>
                </a:tc>
                <a:extLst>
                  <a:ext uri="{0D108BD9-81ED-4DB2-BD59-A6C34878D82A}">
                    <a16:rowId xmlns:a16="http://schemas.microsoft.com/office/drawing/2014/main" val="10009"/>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Healthy Oceans and Coastal Systems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71%</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54%</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76%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66%</a:t>
                      </a:r>
                    </a:p>
                  </a:txBody>
                  <a:tcPr marL="4763" marR="4763" marT="4763" marB="0" anchor="ctr"/>
                </a:tc>
                <a:extLst>
                  <a:ext uri="{0D108BD9-81ED-4DB2-BD59-A6C34878D82A}">
                    <a16:rowId xmlns:a16="http://schemas.microsoft.com/office/drawing/2014/main" val="10010"/>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Green Financing</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61%</a:t>
                      </a:r>
                    </a:p>
                  </a:txBody>
                  <a:tcPr marL="4763" marR="4763" marT="4763" marB="0" anchor="ctr"/>
                </a:tc>
                <a:extLst>
                  <a:ext uri="{0D108BD9-81ED-4DB2-BD59-A6C34878D82A}">
                    <a16:rowId xmlns:a16="http://schemas.microsoft.com/office/drawing/2014/main" val="10011"/>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Green Infrastructure</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40%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25%</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29%</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39%</a:t>
                      </a:r>
                    </a:p>
                  </a:txBody>
                  <a:tcPr marL="4763" marR="4763" marT="4763" marB="0" anchor="ctr"/>
                </a:tc>
                <a:extLst>
                  <a:ext uri="{0D108BD9-81ED-4DB2-BD59-A6C34878D82A}">
                    <a16:rowId xmlns:a16="http://schemas.microsoft.com/office/drawing/2014/main" val="10012"/>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Commodities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6%</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18%</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50%</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3%</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12%</a:t>
                      </a:r>
                    </a:p>
                  </a:txBody>
                  <a:tcPr marL="4763" marR="4763" marT="4763" marB="0" anchor="ctr"/>
                </a:tc>
                <a:extLst>
                  <a:ext uri="{0D108BD9-81ED-4DB2-BD59-A6C34878D82A}">
                    <a16:rowId xmlns:a16="http://schemas.microsoft.com/office/drawing/2014/main" val="10013"/>
                  </a:ext>
                </a:extLst>
              </a:tr>
              <a:tr h="264025">
                <a:tc>
                  <a:txBody>
                    <a:bodyPr/>
                    <a:lstStyle/>
                    <a:p>
                      <a:pPr algn="just" rtl="0" fontAlgn="ctr"/>
                      <a:r>
                        <a:rPr lang="en-US" sz="1400" b="1" i="0" u="none" strike="noStrike" dirty="0">
                          <a:solidFill>
                            <a:srgbClr val="000000"/>
                          </a:solidFill>
                          <a:effectLst/>
                          <a:latin typeface="Garamond" panose="02020404030301010803" pitchFamily="18" charset="0"/>
                        </a:rPr>
                        <a:t>Amazon Landscapes</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89%</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a:t>
                      </a:r>
                    </a:p>
                  </a:txBody>
                  <a:tcPr marL="4763" marR="4763" marT="4763" marB="0" anchor="ctr"/>
                </a:tc>
                <a:tc>
                  <a:txBody>
                    <a:bodyPr/>
                    <a:lstStyle/>
                    <a:p>
                      <a:pPr algn="just" rtl="0" fontAlgn="ctr"/>
                      <a:r>
                        <a:rPr lang="en-US" sz="1400" b="0" i="0" u="none" strike="noStrike" dirty="0">
                          <a:solidFill>
                            <a:srgbClr val="000000"/>
                          </a:solidFill>
                          <a:effectLst/>
                          <a:latin typeface="Garamond" panose="02020404030301010803" pitchFamily="18" charset="0"/>
                        </a:rPr>
                        <a:t>89%</a:t>
                      </a:r>
                    </a:p>
                  </a:txBody>
                  <a:tcPr marL="4763" marR="4763" marT="4763"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033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0" y="304800"/>
            <a:ext cx="9144000" cy="914400"/>
          </a:xfrm>
        </p:spPr>
        <p:txBody>
          <a:bodyPr/>
          <a:lstStyle/>
          <a:p>
            <a:r>
              <a:rPr lang="en-US" dirty="0">
                <a:solidFill>
                  <a:srgbClr val="000099"/>
                </a:solidFill>
                <a:latin typeface="Garamond" panose="02020404030301010803" pitchFamily="18" charset="0"/>
              </a:rPr>
              <a:t>MEAs and SDGs: Coordinating response to safeguard planet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5758" y="1771070"/>
            <a:ext cx="5902356" cy="5086930"/>
          </a:xfrm>
          <a:prstGeom prst="rect">
            <a:avLst/>
          </a:prstGeom>
        </p:spPr>
      </p:pic>
      <p:sp>
        <p:nvSpPr>
          <p:cNvPr id="8" name="Title 1"/>
          <p:cNvSpPr txBox="1">
            <a:spLocks/>
          </p:cNvSpPr>
          <p:nvPr/>
        </p:nvSpPr>
        <p:spPr bwMode="auto">
          <a:xfrm>
            <a:off x="0" y="1676400"/>
            <a:ext cx="3124200" cy="1600200"/>
          </a:xfrm>
          <a:prstGeom prst="rect">
            <a:avLst/>
          </a:prstGeom>
          <a:noFill/>
          <a:ln w="9525">
            <a:noFill/>
            <a:miter lim="800000"/>
            <a:headEnd/>
            <a:tailEnd/>
          </a:ln>
        </p:spPr>
        <p:txBody>
          <a:bodyPr vert="horz" wrap="square" lIns="274320" tIns="45720" rIns="274320" bIns="45720" numCol="1" anchor="ctr" anchorCtr="0" compatLnSpc="1">
            <a:prstTxWarp prst="textNoShape">
              <a:avLst/>
            </a:prstTxWarp>
            <a:noAutofit/>
          </a:bodyPr>
          <a:lst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800" dirty="0">
                <a:latin typeface="Garamond" panose="02020404030301010803" pitchFamily="18" charset="0"/>
              </a:rPr>
              <a:t>Continued, rapid deterioration of the </a:t>
            </a:r>
            <a:r>
              <a:rPr lang="en-US" sz="2800" dirty="0">
                <a:solidFill>
                  <a:srgbClr val="92D050"/>
                </a:solidFill>
                <a:latin typeface="Garamond" panose="02020404030301010803" pitchFamily="18" charset="0"/>
              </a:rPr>
              <a:t>global commons…</a:t>
            </a:r>
          </a:p>
        </p:txBody>
      </p:sp>
      <p:sp>
        <p:nvSpPr>
          <p:cNvPr id="9" name="Content Placeholder 2"/>
          <p:cNvSpPr>
            <a:spLocks noGrp="1"/>
          </p:cNvSpPr>
          <p:nvPr>
            <p:ph idx="1"/>
          </p:nvPr>
        </p:nvSpPr>
        <p:spPr>
          <a:xfrm>
            <a:off x="-152400" y="3581400"/>
            <a:ext cx="3581400" cy="2452687"/>
          </a:xfrm>
        </p:spPr>
        <p:txBody>
          <a:bodyPr lIns="274320" rIns="274320">
            <a:normAutofit/>
          </a:bodyPr>
          <a:lstStyle/>
          <a:p>
            <a:pPr>
              <a:lnSpc>
                <a:spcPct val="110000"/>
              </a:lnSpc>
              <a:spcBef>
                <a:spcPts val="600"/>
              </a:spcBef>
            </a:pPr>
            <a:r>
              <a:rPr lang="en-US" sz="2200" dirty="0">
                <a:latin typeface="Garamond" panose="02020404030301010803" pitchFamily="18" charset="0"/>
              </a:rPr>
              <a:t>Holocene → Anthropocene</a:t>
            </a:r>
          </a:p>
          <a:p>
            <a:pPr>
              <a:lnSpc>
                <a:spcPct val="110000"/>
              </a:lnSpc>
              <a:spcBef>
                <a:spcPts val="600"/>
              </a:spcBef>
            </a:pPr>
            <a:r>
              <a:rPr lang="en-US" sz="2200" dirty="0">
                <a:latin typeface="Garamond" panose="02020404030301010803" pitchFamily="18" charset="0"/>
              </a:rPr>
              <a:t>Urgent action required to avoid tipping points and irreversible damage</a:t>
            </a:r>
          </a:p>
        </p:txBody>
      </p:sp>
      <p:sp>
        <p:nvSpPr>
          <p:cNvPr id="2" name="TextBox 1"/>
          <p:cNvSpPr txBox="1"/>
          <p:nvPr/>
        </p:nvSpPr>
        <p:spPr>
          <a:xfrm>
            <a:off x="6997714" y="6172200"/>
            <a:ext cx="2286000" cy="230832"/>
          </a:xfrm>
          <a:prstGeom prst="rect">
            <a:avLst/>
          </a:prstGeom>
          <a:noFill/>
        </p:spPr>
        <p:txBody>
          <a:bodyPr wrap="square" rtlCol="0">
            <a:spAutoFit/>
          </a:bodyPr>
          <a:lstStyle/>
          <a:p>
            <a:pPr algn="r"/>
            <a:r>
              <a:rPr lang="en-US" sz="900" dirty="0"/>
              <a:t>Stockholm Resilience Centre</a:t>
            </a:r>
          </a:p>
        </p:txBody>
      </p:sp>
    </p:spTree>
    <p:extLst>
      <p:ext uri="{BB962C8B-B14F-4D97-AF65-F5344CB8AC3E}">
        <p14:creationId xmlns:p14="http://schemas.microsoft.com/office/powerpoint/2010/main" val="330731858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dirty="0">
                <a:solidFill>
                  <a:srgbClr val="000099"/>
                </a:solidFill>
                <a:latin typeface="Garamond" panose="02020404030301010803" pitchFamily="18" charset="0"/>
              </a:rPr>
              <a:t>Questions for today’s discussion</a:t>
            </a:r>
          </a:p>
        </p:txBody>
      </p:sp>
      <p:sp>
        <p:nvSpPr>
          <p:cNvPr id="3" name="Content Placeholder 2"/>
          <p:cNvSpPr>
            <a:spLocks noGrp="1"/>
          </p:cNvSpPr>
          <p:nvPr>
            <p:ph idx="1"/>
          </p:nvPr>
        </p:nvSpPr>
        <p:spPr>
          <a:xfrm>
            <a:off x="304800" y="1341437"/>
            <a:ext cx="8534400" cy="4525963"/>
          </a:xfrm>
        </p:spPr>
        <p:txBody>
          <a:bodyPr/>
          <a:lstStyle/>
          <a:p>
            <a:pPr marL="514350" indent="-514350">
              <a:buFont typeface="+mj-lt"/>
              <a:buAutoNum type="arabicParenR"/>
            </a:pPr>
            <a:r>
              <a:rPr lang="en-US" sz="2800" b="1" dirty="0"/>
              <a:t>What is an example of cross-cutting/integrated GEF financing in your country, past or present, and was it helpful?</a:t>
            </a:r>
          </a:p>
          <a:p>
            <a:pPr marL="514350" indent="-514350">
              <a:buFont typeface="+mj-lt"/>
              <a:buAutoNum type="arabicParenR"/>
            </a:pPr>
            <a:endParaRPr lang="en-US" sz="2800" dirty="0"/>
          </a:p>
          <a:p>
            <a:pPr marL="0" indent="0">
              <a:buNone/>
            </a:pPr>
            <a:r>
              <a:rPr lang="en-US" sz="2800" dirty="0"/>
              <a:t>	</a:t>
            </a:r>
            <a:r>
              <a:rPr lang="en-US" sz="2400" dirty="0">
                <a:solidFill>
                  <a:srgbClr val="00B050"/>
                </a:solidFill>
              </a:rPr>
              <a:t>10 min discussion in small groups (each table)</a:t>
            </a:r>
          </a:p>
          <a:p>
            <a:pPr marL="0" indent="0">
              <a:buNone/>
            </a:pPr>
            <a:r>
              <a:rPr lang="en-US" sz="2400" dirty="0">
                <a:solidFill>
                  <a:srgbClr val="00B050"/>
                </a:solidFill>
              </a:rPr>
              <a:t>	…then short reporting back (1 person per table)</a:t>
            </a:r>
          </a:p>
        </p:txBody>
      </p:sp>
    </p:spTree>
    <p:extLst>
      <p:ext uri="{BB962C8B-B14F-4D97-AF65-F5344CB8AC3E}">
        <p14:creationId xmlns:p14="http://schemas.microsoft.com/office/powerpoint/2010/main" val="240582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dirty="0">
                <a:latin typeface="Garamond" panose="02020404030301010803" pitchFamily="18" charset="0"/>
              </a:rPr>
              <a:t>Questions for today’s discussion</a:t>
            </a:r>
          </a:p>
        </p:txBody>
      </p:sp>
      <p:sp>
        <p:nvSpPr>
          <p:cNvPr id="3" name="Content Placeholder 2"/>
          <p:cNvSpPr>
            <a:spLocks noGrp="1"/>
          </p:cNvSpPr>
          <p:nvPr>
            <p:ph idx="1"/>
          </p:nvPr>
        </p:nvSpPr>
        <p:spPr>
          <a:xfrm>
            <a:off x="304800" y="1341437"/>
            <a:ext cx="8534400" cy="4525963"/>
          </a:xfrm>
        </p:spPr>
        <p:txBody>
          <a:bodyPr/>
          <a:lstStyle/>
          <a:p>
            <a:pPr marL="0" indent="0">
              <a:buNone/>
            </a:pPr>
            <a:r>
              <a:rPr lang="en-US" sz="2800" b="1" dirty="0">
                <a:latin typeface="Garamond" panose="02020404030301010803" pitchFamily="18" charset="0"/>
              </a:rPr>
              <a:t>2) </a:t>
            </a:r>
            <a:r>
              <a:rPr lang="en-US" sz="2800" b="1" dirty="0"/>
              <a:t>What cross-cutting, transformational impact programs could be most helpful in your country/region and could be practically feasible in GEF-7?</a:t>
            </a:r>
          </a:p>
          <a:p>
            <a:pPr marL="0" indent="0">
              <a:buNone/>
            </a:pPr>
            <a:r>
              <a:rPr lang="en-US" dirty="0">
                <a:latin typeface="Garamond" panose="02020404030301010803" pitchFamily="18" charset="0"/>
              </a:rPr>
              <a:t>	</a:t>
            </a:r>
            <a:r>
              <a:rPr lang="en-US" sz="2800" dirty="0">
                <a:solidFill>
                  <a:srgbClr val="00B050"/>
                </a:solidFill>
              </a:rPr>
              <a:t>10-15 min discussion in small groups (each table)</a:t>
            </a:r>
          </a:p>
          <a:p>
            <a:pPr marL="0" indent="0">
              <a:buNone/>
            </a:pPr>
            <a:r>
              <a:rPr lang="en-US" sz="2800" dirty="0">
                <a:solidFill>
                  <a:srgbClr val="00B050"/>
                </a:solidFill>
              </a:rPr>
              <a:t>	…then reporting back with short list of priorities for 	GEF-7 programming</a:t>
            </a:r>
          </a:p>
          <a:p>
            <a:pPr marL="0" indent="0">
              <a:buNone/>
            </a:pPr>
            <a:endParaRPr lang="en-US" sz="2800" b="1" dirty="0">
              <a:latin typeface="Garamond" panose="02020404030301010803" pitchFamily="18" charset="0"/>
            </a:endParaRPr>
          </a:p>
        </p:txBody>
      </p:sp>
    </p:spTree>
    <p:extLst>
      <p:ext uri="{BB962C8B-B14F-4D97-AF65-F5344CB8AC3E}">
        <p14:creationId xmlns:p14="http://schemas.microsoft.com/office/powerpoint/2010/main" val="408623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99"/>
                </a:solidFill>
                <a:latin typeface="Garamond" panose="02020404030301010803" pitchFamily="18" charset="0"/>
                <a:cs typeface="Arial" panose="020B0604020202020204" pitchFamily="34" charset="0"/>
              </a:rPr>
              <a:t>Practical Action: Synergy and Multiple Benefits</a:t>
            </a:r>
            <a:endParaRPr lang="en-US" dirty="0"/>
          </a:p>
        </p:txBody>
      </p:sp>
      <p:sp>
        <p:nvSpPr>
          <p:cNvPr id="4" name="TextBox 3"/>
          <p:cNvSpPr txBox="1"/>
          <p:nvPr/>
        </p:nvSpPr>
        <p:spPr>
          <a:xfrm>
            <a:off x="381000" y="1095315"/>
            <a:ext cx="8534400" cy="800219"/>
          </a:xfrm>
          <a:prstGeom prst="rect">
            <a:avLst/>
          </a:prstGeom>
          <a:noFill/>
        </p:spPr>
        <p:txBody>
          <a:bodyPr wrap="square" rtlCol="0">
            <a:spAutoFit/>
          </a:bodyPr>
          <a:lstStyle/>
          <a:p>
            <a:pPr marL="0" indent="0">
              <a:buNone/>
            </a:pPr>
            <a:r>
              <a:rPr lang="en-US" altLang="en-US" sz="2300" b="1" i="1" dirty="0">
                <a:latin typeface="+mn-lt"/>
                <a:ea typeface="ＭＳ Ｐゴシック" panose="020B0600070205080204" pitchFamily="34" charset="-128"/>
              </a:rPr>
              <a:t>Examples of institutional arrangements at the national/regional level:</a:t>
            </a:r>
          </a:p>
        </p:txBody>
      </p:sp>
      <p:sp>
        <p:nvSpPr>
          <p:cNvPr id="5" name="TextBox 4"/>
          <p:cNvSpPr txBox="1"/>
          <p:nvPr/>
        </p:nvSpPr>
        <p:spPr>
          <a:xfrm>
            <a:off x="914400" y="1981200"/>
            <a:ext cx="3429000" cy="3970318"/>
          </a:xfrm>
          <a:prstGeom prst="rect">
            <a:avLst/>
          </a:prstGeom>
          <a:noFill/>
        </p:spPr>
        <p:txBody>
          <a:bodyPr wrap="square" rtlCol="0">
            <a:spAutoFit/>
          </a:bodyPr>
          <a:lstStyle/>
          <a:p>
            <a:pPr>
              <a:buFont typeface="Arial" panose="020B0604020202020204" pitchFamily="34" charset="0"/>
              <a:buChar char="•"/>
            </a:pPr>
            <a:r>
              <a:rPr lang="en-US" altLang="en-US" dirty="0">
                <a:ea typeface="ＭＳ Ｐゴシック" panose="020B0600070205080204" pitchFamily="34" charset="-128"/>
              </a:rPr>
              <a:t>Informal and/or formal </a:t>
            </a:r>
            <a:r>
              <a:rPr lang="en-US" altLang="en-US" b="1" dirty="0">
                <a:ea typeface="ＭＳ Ｐゴシック" panose="020B0600070205080204" pitchFamily="34" charset="-128"/>
              </a:rPr>
              <a:t>committees</a:t>
            </a:r>
            <a:r>
              <a:rPr lang="en-US" altLang="en-US" dirty="0">
                <a:ea typeface="ＭＳ Ｐゴシック" panose="020B0600070205080204" pitchFamily="34" charset="-128"/>
              </a:rPr>
              <a:t> to coordinate between national focal points, different ministries and agencies, and other stakeholders.</a:t>
            </a:r>
          </a:p>
          <a:p>
            <a:pPr>
              <a:buFont typeface="Arial" panose="020B0604020202020204" pitchFamily="34" charset="0"/>
              <a:buChar char="•"/>
            </a:pPr>
            <a:endParaRPr lang="en-US" altLang="en-US" dirty="0">
              <a:ea typeface="ＭＳ Ｐゴシック" panose="020B0600070205080204" pitchFamily="34" charset="-128"/>
            </a:endParaRPr>
          </a:p>
          <a:p>
            <a:pPr>
              <a:buFont typeface="Arial" panose="020B0604020202020204" pitchFamily="34" charset="0"/>
              <a:buChar char="•"/>
            </a:pPr>
            <a:r>
              <a:rPr lang="en-US" altLang="en-US" b="1" dirty="0">
                <a:ea typeface="ＭＳ Ｐゴシック" panose="020B0600070205080204" pitchFamily="34" charset="-128"/>
              </a:rPr>
              <a:t>National GEF committees</a:t>
            </a:r>
            <a:r>
              <a:rPr lang="en-US" altLang="en-US" dirty="0">
                <a:ea typeface="ＭＳ Ｐゴシック" panose="020B0600070205080204" pitchFamily="34" charset="-128"/>
              </a:rPr>
              <a:t> as mechanisms for national focal points to foster the coherent implementation of the MEAs and SDGs.</a:t>
            </a:r>
          </a:p>
          <a:p>
            <a:pPr>
              <a:buFont typeface="Arial" panose="020B0604020202020204" pitchFamily="34" charset="0"/>
              <a:buChar char="•"/>
            </a:pPr>
            <a:endParaRPr lang="en-US" altLang="en-US" dirty="0">
              <a:ea typeface="ＭＳ Ｐゴシック" panose="020B0600070205080204" pitchFamily="34" charset="-128"/>
            </a:endParaRPr>
          </a:p>
          <a:p>
            <a:pPr>
              <a:buFont typeface="Arial" panose="020B0604020202020204" pitchFamily="34" charset="0"/>
              <a:buChar char="•"/>
            </a:pPr>
            <a:endParaRPr lang="en-US" altLang="en-US" dirty="0">
              <a:ea typeface="ＭＳ Ｐゴシック" panose="020B0600070205080204" pitchFamily="34" charset="-128"/>
            </a:endParaRPr>
          </a:p>
        </p:txBody>
      </p:sp>
      <p:sp>
        <p:nvSpPr>
          <p:cNvPr id="7" name="TextBox 6"/>
          <p:cNvSpPr txBox="1"/>
          <p:nvPr/>
        </p:nvSpPr>
        <p:spPr>
          <a:xfrm>
            <a:off x="5334000" y="1981200"/>
            <a:ext cx="3276600" cy="4247317"/>
          </a:xfrm>
          <a:prstGeom prst="rect">
            <a:avLst/>
          </a:prstGeom>
          <a:noFill/>
        </p:spPr>
        <p:txBody>
          <a:bodyPr wrap="square" rtlCol="0">
            <a:spAutoFit/>
          </a:bodyPr>
          <a:lstStyle/>
          <a:p>
            <a:pPr>
              <a:buFont typeface="Arial" panose="020B0604020202020204" pitchFamily="34" charset="0"/>
              <a:buChar char="•"/>
            </a:pPr>
            <a:r>
              <a:rPr lang="en-US" altLang="en-US" b="1" dirty="0">
                <a:ea typeface="ＭＳ Ｐゴシック" panose="020B0600070205080204" pitchFamily="34" charset="-128"/>
              </a:rPr>
              <a:t>National strategy for the implementation across MEAs and SDGs.</a:t>
            </a:r>
          </a:p>
          <a:p>
            <a:pPr>
              <a:buFont typeface="Arial" panose="020B0604020202020204" pitchFamily="34" charset="0"/>
              <a:buChar char="•"/>
            </a:pPr>
            <a:endParaRPr lang="en-US" altLang="en-US" b="1" dirty="0">
              <a:ea typeface="ＭＳ Ｐゴシック" panose="020B0600070205080204" pitchFamily="34" charset="-128"/>
            </a:endParaRPr>
          </a:p>
          <a:p>
            <a:pPr>
              <a:buFont typeface="Arial" panose="020B0604020202020204" pitchFamily="34" charset="0"/>
              <a:buChar char="•"/>
            </a:pPr>
            <a:r>
              <a:rPr lang="en-US" altLang="en-US" b="1" dirty="0">
                <a:ea typeface="ＭＳ Ｐゴシック" panose="020B0600070205080204" pitchFamily="34" charset="-128"/>
              </a:rPr>
              <a:t>Regional initiatives</a:t>
            </a:r>
            <a:r>
              <a:rPr lang="en-US" altLang="en-US" dirty="0">
                <a:ea typeface="ＭＳ Ｐゴシック" panose="020B0600070205080204" pitchFamily="34" charset="-128"/>
              </a:rPr>
              <a:t> including learning and peer-to-peer exchange, regional centers of excellence in data monitoring and reporting, implementation of large-scale, cross-cutting impact programs.</a:t>
            </a:r>
          </a:p>
          <a:p>
            <a:pPr>
              <a:buFont typeface="Arial" panose="020B0604020202020204" pitchFamily="34" charset="0"/>
              <a:buChar char="•"/>
            </a:pPr>
            <a:endParaRPr lang="en-US" altLang="en-US" b="1" dirty="0">
              <a:ea typeface="ＭＳ Ｐゴシック" panose="020B0600070205080204" pitchFamily="34" charset="-128"/>
            </a:endParaRPr>
          </a:p>
          <a:p>
            <a:pPr>
              <a:buFont typeface="Arial" panose="020B0604020202020204" pitchFamily="34" charset="0"/>
              <a:buChar char="•"/>
            </a:pPr>
            <a:endParaRPr lang="en-US" altLang="en-US" b="1" dirty="0">
              <a:ea typeface="ＭＳ Ｐゴシック" panose="020B0600070205080204" pitchFamily="34" charset="-128"/>
            </a:endParaRPr>
          </a:p>
          <a:p>
            <a:pPr>
              <a:buFont typeface="Arial" panose="020B0604020202020204" pitchFamily="34" charset="0"/>
              <a:buChar char="•"/>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90552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p:cNvSpPr>
            <a:spLocks noGrp="1"/>
          </p:cNvSpPr>
          <p:nvPr>
            <p:ph type="title"/>
          </p:nvPr>
        </p:nvSpPr>
        <p:spPr>
          <a:xfrm>
            <a:off x="-64477" y="457200"/>
            <a:ext cx="9220200" cy="838200"/>
          </a:xfrm>
          <a:solidFill>
            <a:schemeClr val="bg1">
              <a:alpha val="87000"/>
            </a:schemeClr>
          </a:solidFill>
        </p:spPr>
        <p:txBody>
          <a:bodyPr/>
          <a:lstStyle/>
          <a:p>
            <a:r>
              <a:rPr lang="en-US" sz="3600" dirty="0">
                <a:solidFill>
                  <a:srgbClr val="000099"/>
                </a:solidFill>
                <a:latin typeface="Garamond" panose="02020404030301010803" pitchFamily="18" charset="0"/>
                <a:cs typeface="Arial" panose="020B0604020202020204" pitchFamily="34" charset="0"/>
              </a:rPr>
              <a:t>Practical Action: Synergy and Multiple Benefits</a:t>
            </a:r>
            <a:br>
              <a:rPr lang="en-US" sz="3600" dirty="0">
                <a:solidFill>
                  <a:srgbClr val="000099"/>
                </a:solidFill>
                <a:latin typeface="Garamond" panose="02020404030301010803" pitchFamily="18" charset="0"/>
                <a:cs typeface="Arial" panose="020B0604020202020204" pitchFamily="34" charset="0"/>
              </a:rPr>
            </a:br>
            <a:r>
              <a:rPr lang="en-US" sz="2400" i="1" dirty="0">
                <a:solidFill>
                  <a:schemeClr val="tx1"/>
                </a:solidFill>
              </a:rPr>
              <a:t>Additional entry points for synergies at the national level:</a:t>
            </a:r>
            <a:br>
              <a:rPr lang="en-US" sz="2400" i="1" dirty="0">
                <a:solidFill>
                  <a:schemeClr val="tx1"/>
                </a:solidFill>
              </a:rPr>
            </a:br>
            <a:endParaRPr lang="en-US" sz="2400" dirty="0">
              <a:solidFill>
                <a:schemeClr val="tx1"/>
              </a:solidFill>
              <a:latin typeface="Garamond" panose="02020404030301010803" pitchFamily="18" charset="0"/>
              <a:cs typeface="Arial" panose="020B0604020202020204" pitchFamily="34" charset="0"/>
            </a:endParaRPr>
          </a:p>
        </p:txBody>
      </p:sp>
      <p:sp>
        <p:nvSpPr>
          <p:cNvPr id="6" name="TextBox 5"/>
          <p:cNvSpPr txBox="1"/>
          <p:nvPr/>
        </p:nvSpPr>
        <p:spPr>
          <a:xfrm>
            <a:off x="228600" y="1923320"/>
            <a:ext cx="2286000" cy="2585323"/>
          </a:xfrm>
          <a:prstGeom prst="rect">
            <a:avLst/>
          </a:prstGeom>
          <a:solidFill>
            <a:schemeClr val="accent3">
              <a:lumMod val="20000"/>
              <a:lumOff val="80000"/>
            </a:schemeClr>
          </a:solidFill>
          <a:ln w="19050">
            <a:solidFill>
              <a:srgbClr val="0000FF"/>
            </a:solidFill>
          </a:ln>
        </p:spPr>
        <p:txBody>
          <a:bodyPr wrap="square" rtlCol="0">
            <a:spAutoFit/>
          </a:bodyPr>
          <a:lstStyle/>
          <a:p>
            <a:pPr>
              <a:defRPr/>
            </a:pPr>
            <a:r>
              <a:rPr lang="en-US" b="1" dirty="0">
                <a:latin typeface="+mn-lt"/>
              </a:rPr>
              <a:t>Sustainable Development Goals:</a:t>
            </a:r>
            <a:r>
              <a:rPr lang="en-US" dirty="0">
                <a:latin typeface="+mn-lt"/>
              </a:rPr>
              <a:t> Coordinating framework for achieving multiple goals. Integration of MEAs and SDGs in national development.</a:t>
            </a:r>
          </a:p>
        </p:txBody>
      </p:sp>
      <p:sp>
        <p:nvSpPr>
          <p:cNvPr id="8" name="TextBox 7"/>
          <p:cNvSpPr txBox="1"/>
          <p:nvPr/>
        </p:nvSpPr>
        <p:spPr>
          <a:xfrm>
            <a:off x="3619500" y="1648688"/>
            <a:ext cx="2362200" cy="1200329"/>
          </a:xfrm>
          <a:prstGeom prst="rect">
            <a:avLst/>
          </a:prstGeom>
          <a:solidFill>
            <a:schemeClr val="accent3">
              <a:lumMod val="20000"/>
              <a:lumOff val="80000"/>
            </a:schemeClr>
          </a:solidFill>
          <a:ln w="19050">
            <a:solidFill>
              <a:srgbClr val="0000FF"/>
            </a:solidFill>
          </a:ln>
        </p:spPr>
        <p:txBody>
          <a:bodyPr wrap="square" rtlCol="0">
            <a:spAutoFit/>
          </a:bodyPr>
          <a:lstStyle/>
          <a:p>
            <a:pPr>
              <a:defRPr/>
            </a:pPr>
            <a:r>
              <a:rPr lang="en-US" b="1" dirty="0">
                <a:latin typeface="+mn-lt"/>
              </a:rPr>
              <a:t>Implementation of ecosystem-based approaches to climate change adaptation:</a:t>
            </a:r>
            <a:r>
              <a:rPr lang="en-US" dirty="0">
                <a:latin typeface="+mn-lt"/>
              </a:rPr>
              <a:t> </a:t>
            </a:r>
          </a:p>
        </p:txBody>
      </p:sp>
      <p:sp>
        <p:nvSpPr>
          <p:cNvPr id="9" name="TextBox 8"/>
          <p:cNvSpPr txBox="1"/>
          <p:nvPr/>
        </p:nvSpPr>
        <p:spPr>
          <a:xfrm>
            <a:off x="6324600" y="1981200"/>
            <a:ext cx="2286000" cy="1754326"/>
          </a:xfrm>
          <a:prstGeom prst="rect">
            <a:avLst/>
          </a:prstGeom>
          <a:solidFill>
            <a:schemeClr val="accent3">
              <a:lumMod val="20000"/>
              <a:lumOff val="80000"/>
            </a:schemeClr>
          </a:solidFill>
          <a:ln w="19050">
            <a:solidFill>
              <a:srgbClr val="0000FF"/>
            </a:solidFill>
          </a:ln>
        </p:spPr>
        <p:txBody>
          <a:bodyPr wrap="square" rtlCol="0">
            <a:spAutoFit/>
          </a:bodyPr>
          <a:lstStyle/>
          <a:p>
            <a:pPr>
              <a:defRPr/>
            </a:pPr>
            <a:r>
              <a:rPr lang="en-US" b="1" dirty="0">
                <a:latin typeface="+mn-lt"/>
              </a:rPr>
              <a:t>National planning and reporting</a:t>
            </a:r>
            <a:r>
              <a:rPr lang="en-US" dirty="0">
                <a:latin typeface="+mn-lt"/>
              </a:rPr>
              <a:t> (e.g. links between UNFCCC NAPs, CBD NBSAPs, and UNCCD NAPs, national reports)</a:t>
            </a:r>
          </a:p>
        </p:txBody>
      </p:sp>
      <p:sp>
        <p:nvSpPr>
          <p:cNvPr id="10" name="TextBox 9"/>
          <p:cNvSpPr txBox="1"/>
          <p:nvPr/>
        </p:nvSpPr>
        <p:spPr>
          <a:xfrm>
            <a:off x="2743200" y="3352055"/>
            <a:ext cx="2362200" cy="1754326"/>
          </a:xfrm>
          <a:prstGeom prst="rect">
            <a:avLst/>
          </a:prstGeom>
          <a:solidFill>
            <a:schemeClr val="accent3">
              <a:lumMod val="20000"/>
              <a:lumOff val="80000"/>
            </a:schemeClr>
          </a:solidFill>
          <a:ln w="22225">
            <a:solidFill>
              <a:srgbClr val="0000FF"/>
            </a:solidFill>
          </a:ln>
        </p:spPr>
        <p:txBody>
          <a:bodyPr wrap="square" rtlCol="0">
            <a:spAutoFit/>
          </a:bodyPr>
          <a:lstStyle/>
          <a:p>
            <a:pPr>
              <a:defRPr/>
            </a:pPr>
            <a:r>
              <a:rPr lang="en-US" b="1" dirty="0">
                <a:latin typeface="Garamond" panose="02020404030301010803" pitchFamily="18" charset="0"/>
              </a:rPr>
              <a:t>Sustainable land management: </a:t>
            </a:r>
            <a:r>
              <a:rPr lang="en-US" dirty="0">
                <a:latin typeface="Garamond" panose="02020404030301010803" pitchFamily="18" charset="0"/>
              </a:rPr>
              <a:t>links with biodiversity, climate change and land degradation, relevant to all 3 Rio Conventions.</a:t>
            </a:r>
          </a:p>
        </p:txBody>
      </p:sp>
      <p:sp>
        <p:nvSpPr>
          <p:cNvPr id="13" name="TextBox 12"/>
          <p:cNvSpPr txBox="1"/>
          <p:nvPr/>
        </p:nvSpPr>
        <p:spPr>
          <a:xfrm>
            <a:off x="5638800" y="4088814"/>
            <a:ext cx="2609850" cy="2031325"/>
          </a:xfrm>
          <a:prstGeom prst="rect">
            <a:avLst/>
          </a:prstGeom>
          <a:solidFill>
            <a:schemeClr val="accent3">
              <a:lumMod val="20000"/>
              <a:lumOff val="80000"/>
            </a:schemeClr>
          </a:solidFill>
          <a:ln w="19050">
            <a:solidFill>
              <a:srgbClr val="0000FF"/>
            </a:solidFill>
          </a:ln>
        </p:spPr>
        <p:txBody>
          <a:bodyPr wrap="square" rtlCol="0">
            <a:spAutoFit/>
          </a:bodyPr>
          <a:lstStyle/>
          <a:p>
            <a:pPr>
              <a:defRPr/>
            </a:pPr>
            <a:r>
              <a:rPr lang="en-US" b="1" dirty="0">
                <a:latin typeface="+mn-lt"/>
              </a:rPr>
              <a:t>Landscape restoration: </a:t>
            </a:r>
            <a:r>
              <a:rPr lang="en-US" dirty="0">
                <a:latin typeface="+mn-lt"/>
              </a:rPr>
              <a:t>contributes to climate change adaptation and mitigation, combatting land degradation and biodiversity conservation, relevant to most </a:t>
            </a:r>
            <a:r>
              <a:rPr lang="en-US" dirty="0" err="1">
                <a:latin typeface="+mn-lt"/>
              </a:rPr>
              <a:t>MEAs.</a:t>
            </a:r>
            <a:endParaRPr lang="en-US" dirty="0">
              <a:latin typeface="+mn-lt"/>
            </a:endParaRPr>
          </a:p>
        </p:txBody>
      </p:sp>
    </p:spTree>
    <p:extLst>
      <p:ext uri="{BB962C8B-B14F-4D97-AF65-F5344CB8AC3E}">
        <p14:creationId xmlns:p14="http://schemas.microsoft.com/office/powerpoint/2010/main" val="96485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9977" y="1392194"/>
            <a:ext cx="666674" cy="666674"/>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9977" y="2250716"/>
            <a:ext cx="666674" cy="666674"/>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27631" y="2241930"/>
            <a:ext cx="666674" cy="666674"/>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789355029"/>
              </p:ext>
            </p:extLst>
          </p:nvPr>
        </p:nvGraphicFramePr>
        <p:xfrm>
          <a:off x="1332636" y="400059"/>
          <a:ext cx="6781800" cy="333946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392429" y="557750"/>
            <a:ext cx="666674" cy="666674"/>
          </a:xfrm>
          <a:prstGeom prst="rect">
            <a:avLst/>
          </a:prstGeom>
        </p:spPr>
      </p:pic>
      <p:pic>
        <p:nvPicPr>
          <p:cNvPr id="6" name="Picture 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663764" y="2250716"/>
            <a:ext cx="666674" cy="666674"/>
          </a:xfrm>
          <a:prstGeom prst="rect">
            <a:avLst/>
          </a:prstGeom>
        </p:spPr>
      </p:pic>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603958" y="2241930"/>
            <a:ext cx="666674" cy="666674"/>
          </a:xfrm>
          <a:prstGeom prst="rect">
            <a:avLst/>
          </a:prstGeom>
        </p:spPr>
      </p:pic>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496301" y="2250716"/>
            <a:ext cx="666674" cy="666674"/>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332323" y="2250716"/>
            <a:ext cx="666674" cy="666674"/>
          </a:xfrm>
          <a:prstGeom prst="rect">
            <a:avLst/>
          </a:prstGeom>
        </p:spPr>
      </p:pic>
      <p:pic>
        <p:nvPicPr>
          <p:cNvPr id="12" name="Picture 1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671099" y="1388961"/>
            <a:ext cx="666674" cy="666674"/>
          </a:xfrm>
          <a:prstGeom prst="rect">
            <a:avLst/>
          </a:prstGeom>
        </p:spPr>
      </p:pic>
      <p:pic>
        <p:nvPicPr>
          <p:cNvPr id="13" name="Picture 12"/>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603958" y="1383408"/>
            <a:ext cx="666674" cy="666674"/>
          </a:xfrm>
          <a:prstGeom prst="rect">
            <a:avLst/>
          </a:prstGeom>
        </p:spPr>
      </p:pic>
      <p:pic>
        <p:nvPicPr>
          <p:cNvPr id="14" name="Picture 13"/>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496301" y="1383408"/>
            <a:ext cx="666674" cy="666674"/>
          </a:xfrm>
          <a:prstGeom prst="rect">
            <a:avLst/>
          </a:prstGeom>
        </p:spPr>
      </p:pic>
      <p:pic>
        <p:nvPicPr>
          <p:cNvPr id="15" name="Picture 14"/>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88644" y="1400980"/>
            <a:ext cx="666674" cy="666674"/>
          </a:xfrm>
          <a:prstGeom prst="rect">
            <a:avLst/>
          </a:prstGeom>
        </p:spPr>
      </p:pic>
      <p:pic>
        <p:nvPicPr>
          <p:cNvPr id="16" name="Picture 15"/>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321503" y="1383408"/>
            <a:ext cx="666674" cy="666674"/>
          </a:xfrm>
          <a:prstGeom prst="rect">
            <a:avLst/>
          </a:prstGeom>
        </p:spPr>
      </p:pic>
      <p:pic>
        <p:nvPicPr>
          <p:cNvPr id="17" name="Picture 16"/>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388644" y="2250716"/>
            <a:ext cx="666674" cy="666674"/>
          </a:xfrm>
          <a:prstGeom prst="rect">
            <a:avLst/>
          </a:prstGeom>
        </p:spPr>
      </p:pic>
      <p:pic>
        <p:nvPicPr>
          <p:cNvPr id="19" name="Picture 18"/>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3496301" y="3100452"/>
            <a:ext cx="666674" cy="666674"/>
          </a:xfrm>
          <a:prstGeom prst="rect">
            <a:avLst/>
          </a:prstGeom>
        </p:spPr>
      </p:pic>
      <p:pic>
        <p:nvPicPr>
          <p:cNvPr id="20" name="Picture 19"/>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4388644" y="3100452"/>
            <a:ext cx="666674" cy="666674"/>
          </a:xfrm>
          <a:prstGeom prst="rect">
            <a:avLst/>
          </a:prstGeom>
        </p:spPr>
      </p:pic>
      <p:pic>
        <p:nvPicPr>
          <p:cNvPr id="21" name="Picture 20"/>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5332323" y="3100452"/>
            <a:ext cx="666674" cy="666674"/>
          </a:xfrm>
          <a:prstGeom prst="rect">
            <a:avLst/>
          </a:prstGeom>
        </p:spPr>
      </p:pic>
      <p:sp>
        <p:nvSpPr>
          <p:cNvPr id="22" name="Title 1"/>
          <p:cNvSpPr>
            <a:spLocks noGrp="1"/>
          </p:cNvSpPr>
          <p:nvPr>
            <p:ph type="title"/>
          </p:nvPr>
        </p:nvSpPr>
        <p:spPr>
          <a:xfrm>
            <a:off x="116917" y="61738"/>
            <a:ext cx="2473884" cy="801580"/>
          </a:xfrm>
          <a:solidFill>
            <a:schemeClr val="bg1">
              <a:alpha val="25000"/>
            </a:schemeClr>
          </a:solidFill>
        </p:spPr>
        <p:txBody>
          <a:bodyPr vert="horz" wrap="square" lIns="205740" tIns="45720" rIns="205740" bIns="45720" numCol="1" anchor="ctr" anchorCtr="0" compatLnSpc="1">
            <a:prstTxWarp prst="textNoShape">
              <a:avLst/>
            </a:prstTxWarp>
            <a:noAutofit/>
          </a:bodyPr>
          <a:lstStyle/>
          <a:p>
            <a:r>
              <a:rPr lang="en-US" sz="2900" dirty="0">
                <a:solidFill>
                  <a:srgbClr val="000099"/>
                </a:solidFill>
                <a:latin typeface="Garamond" panose="02020404030301010803" pitchFamily="18" charset="0"/>
              </a:rPr>
              <a:t>The world is </a:t>
            </a:r>
            <a:r>
              <a:rPr lang="en-US" sz="2900" b="1" dirty="0">
                <a:solidFill>
                  <a:srgbClr val="000099"/>
                </a:solidFill>
                <a:latin typeface="Garamond" panose="02020404030301010803" pitchFamily="18" charset="0"/>
              </a:rPr>
              <a:t>responding...</a:t>
            </a:r>
            <a:endParaRPr lang="en-US" sz="2900" dirty="0">
              <a:solidFill>
                <a:srgbClr val="000099"/>
              </a:solidFill>
              <a:latin typeface="Garamond" panose="02020404030301010803" pitchFamily="18" charset="0"/>
            </a:endParaRPr>
          </a:p>
        </p:txBody>
      </p:sp>
      <p:sp>
        <p:nvSpPr>
          <p:cNvPr id="2" name="TextBox 1"/>
          <p:cNvSpPr txBox="1"/>
          <p:nvPr/>
        </p:nvSpPr>
        <p:spPr>
          <a:xfrm rot="16200000">
            <a:off x="498351" y="4660374"/>
            <a:ext cx="2710067" cy="954107"/>
          </a:xfrm>
          <a:prstGeom prst="rect">
            <a:avLst/>
          </a:prstGeom>
          <a:solidFill>
            <a:schemeClr val="bg1">
              <a:lumMod val="85000"/>
            </a:schemeClr>
          </a:solidFill>
          <a:ln w="76200">
            <a:solidFill>
              <a:schemeClr val="accent1"/>
            </a:solidFill>
          </a:ln>
        </p:spPr>
        <p:txBody>
          <a:bodyPr wrap="square" rtlCol="0">
            <a:spAutoFit/>
          </a:bodyPr>
          <a:lstStyle/>
          <a:p>
            <a:pPr algn="ctr"/>
            <a:r>
              <a:rPr lang="en-US" sz="2800" b="1" dirty="0">
                <a:latin typeface="+mj-lt"/>
              </a:rPr>
              <a:t>Paris Agreement UNFCCC</a:t>
            </a:r>
          </a:p>
        </p:txBody>
      </p:sp>
      <p:sp>
        <p:nvSpPr>
          <p:cNvPr id="29" name="TextBox 28"/>
          <p:cNvSpPr txBox="1"/>
          <p:nvPr/>
        </p:nvSpPr>
        <p:spPr>
          <a:xfrm rot="16200000">
            <a:off x="6284820" y="4687980"/>
            <a:ext cx="2710067" cy="954107"/>
          </a:xfrm>
          <a:prstGeom prst="rect">
            <a:avLst/>
          </a:prstGeom>
          <a:solidFill>
            <a:schemeClr val="bg1">
              <a:lumMod val="85000"/>
            </a:schemeClr>
          </a:solidFill>
          <a:ln w="76200">
            <a:solidFill>
              <a:schemeClr val="accent1"/>
            </a:solidFill>
          </a:ln>
        </p:spPr>
        <p:txBody>
          <a:bodyPr wrap="square" rtlCol="0">
            <a:spAutoFit/>
          </a:bodyPr>
          <a:lstStyle/>
          <a:p>
            <a:pPr algn="ctr"/>
            <a:r>
              <a:rPr lang="en-US" sz="2800" b="1" dirty="0" err="1">
                <a:latin typeface="+mj-lt"/>
              </a:rPr>
              <a:t>Minamata</a:t>
            </a:r>
            <a:r>
              <a:rPr lang="en-US" sz="2800" b="1" dirty="0">
                <a:latin typeface="+mj-lt"/>
              </a:rPr>
              <a:t> Convention</a:t>
            </a:r>
          </a:p>
        </p:txBody>
      </p:sp>
      <p:sp>
        <p:nvSpPr>
          <p:cNvPr id="30" name="TextBox 29"/>
          <p:cNvSpPr txBox="1"/>
          <p:nvPr/>
        </p:nvSpPr>
        <p:spPr>
          <a:xfrm rot="16200000">
            <a:off x="3391585" y="4903423"/>
            <a:ext cx="2710067" cy="523220"/>
          </a:xfrm>
          <a:prstGeom prst="rect">
            <a:avLst/>
          </a:prstGeom>
          <a:solidFill>
            <a:schemeClr val="bg1">
              <a:lumMod val="85000"/>
            </a:schemeClr>
          </a:solidFill>
          <a:ln w="76200">
            <a:solidFill>
              <a:schemeClr val="accent1"/>
            </a:solidFill>
          </a:ln>
        </p:spPr>
        <p:txBody>
          <a:bodyPr wrap="square" rtlCol="0">
            <a:spAutoFit/>
          </a:bodyPr>
          <a:lstStyle/>
          <a:p>
            <a:pPr algn="ctr"/>
            <a:r>
              <a:rPr lang="en-US" sz="2800" b="1" dirty="0">
                <a:latin typeface="+mj-lt"/>
              </a:rPr>
              <a:t>UNCCD</a:t>
            </a:r>
          </a:p>
        </p:txBody>
      </p:sp>
      <p:sp>
        <p:nvSpPr>
          <p:cNvPr id="31" name="TextBox 30"/>
          <p:cNvSpPr txBox="1"/>
          <p:nvPr/>
        </p:nvSpPr>
        <p:spPr>
          <a:xfrm rot="16200000">
            <a:off x="2045847" y="4893402"/>
            <a:ext cx="2710067" cy="523220"/>
          </a:xfrm>
          <a:prstGeom prst="rect">
            <a:avLst/>
          </a:prstGeom>
          <a:solidFill>
            <a:schemeClr val="bg1">
              <a:lumMod val="85000"/>
            </a:schemeClr>
          </a:solidFill>
          <a:ln w="76200">
            <a:solidFill>
              <a:schemeClr val="accent1"/>
            </a:solidFill>
          </a:ln>
        </p:spPr>
        <p:txBody>
          <a:bodyPr wrap="square" rtlCol="0">
            <a:spAutoFit/>
          </a:bodyPr>
          <a:lstStyle/>
          <a:p>
            <a:pPr algn="ctr"/>
            <a:r>
              <a:rPr lang="en-US" sz="2800" b="1" dirty="0">
                <a:latin typeface="+mj-lt"/>
              </a:rPr>
              <a:t>CBD</a:t>
            </a:r>
          </a:p>
        </p:txBody>
      </p:sp>
      <p:sp>
        <p:nvSpPr>
          <p:cNvPr id="32" name="TextBox 31"/>
          <p:cNvSpPr txBox="1"/>
          <p:nvPr/>
        </p:nvSpPr>
        <p:spPr>
          <a:xfrm rot="16200000">
            <a:off x="4663704" y="4687980"/>
            <a:ext cx="2710067" cy="954107"/>
          </a:xfrm>
          <a:prstGeom prst="rect">
            <a:avLst/>
          </a:prstGeom>
          <a:solidFill>
            <a:schemeClr val="bg1">
              <a:lumMod val="85000"/>
            </a:schemeClr>
          </a:solidFill>
          <a:ln w="76200">
            <a:solidFill>
              <a:schemeClr val="accent1"/>
            </a:solidFill>
          </a:ln>
        </p:spPr>
        <p:txBody>
          <a:bodyPr wrap="square" rtlCol="0">
            <a:spAutoFit/>
          </a:bodyPr>
          <a:lstStyle/>
          <a:p>
            <a:pPr algn="ctr"/>
            <a:r>
              <a:rPr lang="en-US" sz="2800" b="1" dirty="0">
                <a:latin typeface="+mj-lt"/>
              </a:rPr>
              <a:t>Stockholm Convention</a:t>
            </a:r>
          </a:p>
        </p:txBody>
      </p:sp>
      <p:cxnSp>
        <p:nvCxnSpPr>
          <p:cNvPr id="33" name="Straight Connector 32"/>
          <p:cNvCxnSpPr/>
          <p:nvPr/>
        </p:nvCxnSpPr>
        <p:spPr>
          <a:xfrm>
            <a:off x="1378342" y="3767126"/>
            <a:ext cx="6736551" cy="15268"/>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382192" y="6510374"/>
            <a:ext cx="6736551" cy="15268"/>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6612346" y="1576823"/>
            <a:ext cx="2390779" cy="439888"/>
            <a:chOff x="8821794" y="1683420"/>
            <a:chExt cx="3370199" cy="1623417"/>
          </a:xfrm>
        </p:grpSpPr>
        <p:sp>
          <p:nvSpPr>
            <p:cNvPr id="35" name="Rounded Rectangle 34"/>
            <p:cNvSpPr/>
            <p:nvPr/>
          </p:nvSpPr>
          <p:spPr>
            <a:xfrm>
              <a:off x="8821794" y="1683420"/>
              <a:ext cx="3370199" cy="1623417"/>
            </a:xfrm>
            <a:prstGeom prst="roundRect">
              <a:avLst/>
            </a:prstGeom>
            <a:solidFill>
              <a:schemeClr val="lt1">
                <a:hueOff val="0"/>
                <a:satOff val="0"/>
                <a:lumOff val="0"/>
                <a:alpha val="80000"/>
              </a:scheme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36" name="Rounded Rectangle 4"/>
            <p:cNvSpPr txBox="1"/>
            <p:nvPr/>
          </p:nvSpPr>
          <p:spPr>
            <a:xfrm>
              <a:off x="8901043" y="1762669"/>
              <a:ext cx="3211701" cy="14649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b="1" kern="1200" dirty="0">
                  <a:solidFill>
                    <a:schemeClr val="bg1">
                      <a:lumMod val="65000"/>
                    </a:schemeClr>
                  </a:solidFill>
                  <a:latin typeface="+mn-lt"/>
                </a:rPr>
                <a:t>SOCIETY</a:t>
              </a:r>
            </a:p>
          </p:txBody>
        </p:sp>
      </p:grpSp>
      <p:grpSp>
        <p:nvGrpSpPr>
          <p:cNvPr id="37" name="Group 36"/>
          <p:cNvGrpSpPr/>
          <p:nvPr/>
        </p:nvGrpSpPr>
        <p:grpSpPr>
          <a:xfrm>
            <a:off x="6502920" y="3109238"/>
            <a:ext cx="2641080" cy="551607"/>
            <a:chOff x="8676123" y="5234582"/>
            <a:chExt cx="3515870" cy="1623417"/>
          </a:xfrm>
        </p:grpSpPr>
        <p:sp>
          <p:nvSpPr>
            <p:cNvPr id="38" name="Rounded Rectangle 37"/>
            <p:cNvSpPr/>
            <p:nvPr/>
          </p:nvSpPr>
          <p:spPr>
            <a:xfrm>
              <a:off x="8821794" y="5234582"/>
              <a:ext cx="3370199" cy="1623417"/>
            </a:xfrm>
            <a:prstGeom prst="roundRect">
              <a:avLst/>
            </a:prstGeom>
            <a:solidFill>
              <a:schemeClr val="lt1">
                <a:hueOff val="0"/>
                <a:satOff val="0"/>
                <a:lumOff val="0"/>
                <a:alpha val="80000"/>
              </a:scheme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Rounded Rectangle 4"/>
            <p:cNvSpPr txBox="1"/>
            <p:nvPr/>
          </p:nvSpPr>
          <p:spPr>
            <a:xfrm>
              <a:off x="8676123" y="5469099"/>
              <a:ext cx="3436624" cy="130965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3700" b="1" kern="1200" dirty="0">
                  <a:solidFill>
                    <a:srgbClr val="FF0000"/>
                  </a:solidFill>
                  <a:latin typeface="+mn-lt"/>
                </a:rPr>
                <a:t>BIOSPHERE</a:t>
              </a:r>
            </a:p>
          </p:txBody>
        </p:sp>
      </p:grpSp>
      <p:grpSp>
        <p:nvGrpSpPr>
          <p:cNvPr id="40" name="Group 39"/>
          <p:cNvGrpSpPr/>
          <p:nvPr/>
        </p:nvGrpSpPr>
        <p:grpSpPr>
          <a:xfrm>
            <a:off x="6612346" y="2397188"/>
            <a:ext cx="2499809" cy="478045"/>
            <a:chOff x="6447159" y="2674386"/>
            <a:chExt cx="2564392" cy="1099085"/>
          </a:xfrm>
        </p:grpSpPr>
        <p:sp>
          <p:nvSpPr>
            <p:cNvPr id="41" name="Rounded Rectangle 40"/>
            <p:cNvSpPr/>
            <p:nvPr/>
          </p:nvSpPr>
          <p:spPr>
            <a:xfrm>
              <a:off x="6447159" y="2674386"/>
              <a:ext cx="2564392" cy="1099085"/>
            </a:xfrm>
            <a:prstGeom prst="roundRect">
              <a:avLst/>
            </a:prstGeom>
            <a:solidFill>
              <a:schemeClr val="lt1">
                <a:hueOff val="0"/>
                <a:satOff val="0"/>
                <a:lumOff val="0"/>
                <a:alpha val="80000"/>
              </a:scheme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42" name="Rounded Rectangle 4"/>
            <p:cNvSpPr txBox="1"/>
            <p:nvPr/>
          </p:nvSpPr>
          <p:spPr>
            <a:xfrm>
              <a:off x="6500812" y="2728039"/>
              <a:ext cx="2457086" cy="9917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b="1" kern="1200" dirty="0">
                  <a:solidFill>
                    <a:schemeClr val="bg1">
                      <a:lumMod val="65000"/>
                    </a:schemeClr>
                  </a:solidFill>
                  <a:latin typeface="+mn-lt"/>
                </a:rPr>
                <a:t>ECONOMY</a:t>
              </a:r>
            </a:p>
          </p:txBody>
        </p:sp>
      </p:grpSp>
    </p:spTree>
    <p:extLst>
      <p:ext uri="{BB962C8B-B14F-4D97-AF65-F5344CB8AC3E}">
        <p14:creationId xmlns:p14="http://schemas.microsoft.com/office/powerpoint/2010/main" val="125598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99"/>
                </a:solidFill>
                <a:latin typeface="Garamond" panose="02020404030301010803" pitchFamily="18" charset="0"/>
              </a:rPr>
              <a:t>Session objectives?</a:t>
            </a:r>
          </a:p>
        </p:txBody>
      </p:sp>
      <p:sp>
        <p:nvSpPr>
          <p:cNvPr id="3" name="Content Placeholder 2"/>
          <p:cNvSpPr>
            <a:spLocks noGrp="1"/>
          </p:cNvSpPr>
          <p:nvPr>
            <p:ph idx="1"/>
          </p:nvPr>
        </p:nvSpPr>
        <p:spPr/>
        <p:txBody>
          <a:bodyPr/>
          <a:lstStyle/>
          <a:p>
            <a:pPr marL="514350" indent="-514350">
              <a:buFont typeface="+mj-lt"/>
              <a:buAutoNum type="arabicPeriod"/>
            </a:pP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To understand </a:t>
            </a:r>
            <a:r>
              <a:rPr lang="en-US" b="1" dirty="0">
                <a:ln w="19050" cap="rnd" cmpd="dbl">
                  <a:noFill/>
                </a:ln>
                <a:solidFill>
                  <a:schemeClr val="bg2">
                    <a:lumMod val="25000"/>
                  </a:schemeClr>
                </a:solidFill>
                <a:latin typeface="Garamond" panose="02020404030301010803" pitchFamily="18" charset="0"/>
                <a:cs typeface="Arial" panose="020B0604020202020204" pitchFamily="34" charset="0"/>
              </a:rPr>
              <a:t>milestone global agreements </a:t>
            </a: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and </a:t>
            </a:r>
            <a:r>
              <a:rPr lang="en-US" b="1" dirty="0">
                <a:ln w="19050" cap="rnd" cmpd="dbl">
                  <a:noFill/>
                </a:ln>
                <a:solidFill>
                  <a:schemeClr val="bg2">
                    <a:lumMod val="25000"/>
                  </a:schemeClr>
                </a:solidFill>
                <a:latin typeface="Garamond" panose="02020404030301010803" pitchFamily="18" charset="0"/>
                <a:cs typeface="Arial" panose="020B0604020202020204" pitchFamily="34" charset="0"/>
              </a:rPr>
              <a:t>recent MEA guidance </a:t>
            </a: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to the GEF; </a:t>
            </a:r>
          </a:p>
          <a:p>
            <a:pPr marL="514350" indent="-514350">
              <a:buFont typeface="+mj-lt"/>
              <a:buAutoNum type="arabicPeriod"/>
            </a:pPr>
            <a:endParaRPr lang="en-US" dirty="0">
              <a:ln w="19050" cap="rnd" cmpd="dbl">
                <a:noFill/>
              </a:ln>
              <a:solidFill>
                <a:schemeClr val="bg2">
                  <a:lumMod val="25000"/>
                </a:schemeClr>
              </a:solidFill>
              <a:latin typeface="Garamond" panose="02020404030301010803" pitchFamily="18" charset="0"/>
              <a:cs typeface="Arial" panose="020B0604020202020204" pitchFamily="34" charset="0"/>
            </a:endParaRPr>
          </a:p>
          <a:p>
            <a:pPr marL="514350" indent="-514350">
              <a:buFont typeface="+mj-lt"/>
              <a:buAutoNum type="arabicPeriod"/>
            </a:pP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To </a:t>
            </a:r>
            <a:r>
              <a:rPr lang="en-US" b="1" dirty="0">
                <a:ln w="19050" cap="rnd" cmpd="dbl">
                  <a:noFill/>
                </a:ln>
                <a:solidFill>
                  <a:schemeClr val="bg2">
                    <a:lumMod val="25000"/>
                  </a:schemeClr>
                </a:solidFill>
                <a:latin typeface="Garamond" panose="02020404030301010803" pitchFamily="18" charset="0"/>
                <a:cs typeface="Arial" panose="020B0604020202020204" pitchFamily="34" charset="0"/>
              </a:rPr>
              <a:t>enhance synergies among MEAs </a:t>
            </a: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and </a:t>
            </a:r>
            <a:r>
              <a:rPr lang="en-US" b="1" dirty="0">
                <a:ln w="19050" cap="rnd" cmpd="dbl">
                  <a:noFill/>
                </a:ln>
                <a:solidFill>
                  <a:schemeClr val="bg2">
                    <a:lumMod val="25000"/>
                  </a:schemeClr>
                </a:solidFill>
                <a:latin typeface="Garamond" panose="02020404030301010803" pitchFamily="18" charset="0"/>
                <a:cs typeface="Arial" panose="020B0604020202020204" pitchFamily="34" charset="0"/>
              </a:rPr>
              <a:t>promote GEF program integration</a:t>
            </a: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a:t>
            </a:r>
          </a:p>
          <a:p>
            <a:pPr marL="514350" indent="-514350">
              <a:buFont typeface="+mj-lt"/>
              <a:buAutoNum type="arabicPeriod"/>
            </a:pPr>
            <a:endParaRPr lang="en-US" dirty="0">
              <a:ln w="19050" cap="rnd" cmpd="dbl">
                <a:noFill/>
              </a:ln>
              <a:solidFill>
                <a:schemeClr val="bg2">
                  <a:lumMod val="25000"/>
                </a:schemeClr>
              </a:solidFill>
              <a:latin typeface="Garamond" panose="02020404030301010803" pitchFamily="18" charset="0"/>
              <a:cs typeface="Arial" panose="020B0604020202020204" pitchFamily="34" charset="0"/>
            </a:endParaRPr>
          </a:p>
          <a:p>
            <a:pPr marL="514350" indent="-514350">
              <a:buFont typeface="+mj-lt"/>
              <a:buAutoNum type="arabicPeriod"/>
            </a:pPr>
            <a:r>
              <a:rPr lang="en-US" dirty="0">
                <a:ln w="19050" cap="rnd" cmpd="dbl">
                  <a:noFill/>
                </a:ln>
                <a:solidFill>
                  <a:schemeClr val="bg2">
                    <a:lumMod val="25000"/>
                  </a:schemeClr>
                </a:solidFill>
                <a:latin typeface="Garamond" panose="02020404030301010803" pitchFamily="18" charset="0"/>
                <a:cs typeface="Arial" panose="020B0604020202020204" pitchFamily="34" charset="0"/>
              </a:rPr>
              <a:t>Discussion around the Convention synergies.</a:t>
            </a:r>
          </a:p>
          <a:p>
            <a:endParaRPr lang="en-US" dirty="0">
              <a:solidFill>
                <a:srgbClr val="0070C0"/>
              </a:solidFill>
            </a:endParaRPr>
          </a:p>
        </p:txBody>
      </p:sp>
    </p:spTree>
    <p:extLst>
      <p:ext uri="{BB962C8B-B14F-4D97-AF65-F5344CB8AC3E}">
        <p14:creationId xmlns:p14="http://schemas.microsoft.com/office/powerpoint/2010/main" val="94211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362200"/>
            <a:ext cx="7772400" cy="838200"/>
          </a:xfrm>
        </p:spPr>
        <p:txBody>
          <a:bodyPr/>
          <a:lstStyle/>
          <a:p>
            <a:r>
              <a:rPr lang="en-US" dirty="0">
                <a:solidFill>
                  <a:srgbClr val="000099"/>
                </a:solidFill>
              </a:rPr>
              <a:t>Convention Guidance</a:t>
            </a:r>
          </a:p>
        </p:txBody>
      </p:sp>
    </p:spTree>
    <p:extLst>
      <p:ext uri="{BB962C8B-B14F-4D97-AF65-F5344CB8AC3E}">
        <p14:creationId xmlns:p14="http://schemas.microsoft.com/office/powerpoint/2010/main" val="677641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sz="4000" dirty="0">
                <a:solidFill>
                  <a:srgbClr val="000099"/>
                </a:solidFill>
                <a:latin typeface="Garamond" panose="02020404030301010803" pitchFamily="18" charset="0"/>
              </a:rPr>
              <a:t>Key agreements and GEF guidance</a:t>
            </a:r>
          </a:p>
        </p:txBody>
      </p:sp>
      <p:sp>
        <p:nvSpPr>
          <p:cNvPr id="3" name="Content Placeholder 2"/>
          <p:cNvSpPr>
            <a:spLocks noGrp="1"/>
          </p:cNvSpPr>
          <p:nvPr>
            <p:ph idx="1"/>
          </p:nvPr>
        </p:nvSpPr>
        <p:spPr>
          <a:xfrm>
            <a:off x="457200" y="1219200"/>
            <a:ext cx="8229600" cy="4525963"/>
          </a:xfrm>
        </p:spPr>
        <p:txBody>
          <a:bodyPr/>
          <a:lstStyle/>
          <a:p>
            <a:pPr marL="0" indent="0" algn="ctr">
              <a:buNone/>
            </a:pPr>
            <a:r>
              <a:rPr lang="en-US" sz="2800" b="1" dirty="0">
                <a:solidFill>
                  <a:srgbClr val="00B050"/>
                </a:solidFill>
                <a:latin typeface="Garamond" panose="02020404030301010803" pitchFamily="18" charset="0"/>
              </a:rPr>
              <a:t>UN General Assembly:</a:t>
            </a:r>
          </a:p>
          <a:p>
            <a:pPr marL="0" indent="0" algn="ctr">
              <a:buNone/>
            </a:pPr>
            <a:endParaRPr lang="en-US" sz="1000" b="1" dirty="0">
              <a:latin typeface="Garamond" panose="02020404030301010803" pitchFamily="18" charset="0"/>
            </a:endParaRPr>
          </a:p>
          <a:p>
            <a:r>
              <a:rPr lang="en-US" sz="2800" dirty="0"/>
              <a:t>Noted the </a:t>
            </a:r>
            <a:r>
              <a:rPr lang="en-US" sz="2800" b="1" dirty="0"/>
              <a:t>need for enhanced cooperation among the Rio Conventions </a:t>
            </a:r>
            <a:r>
              <a:rPr lang="en-US" sz="2800" dirty="0"/>
              <a:t>(2009);</a:t>
            </a:r>
          </a:p>
          <a:p>
            <a:endParaRPr lang="en-US" sz="1600" dirty="0"/>
          </a:p>
          <a:p>
            <a:r>
              <a:rPr lang="en-US" sz="2800" dirty="0"/>
              <a:t>Adopted The Future We Want (Rio+20), encouraging </a:t>
            </a:r>
            <a:r>
              <a:rPr lang="en-US" sz="2800" b="1" dirty="0"/>
              <a:t>coordination and cooperation between </a:t>
            </a:r>
            <a:r>
              <a:rPr lang="en-US" sz="2800" b="1" dirty="0" err="1"/>
              <a:t>MEAs</a:t>
            </a:r>
            <a:r>
              <a:rPr lang="en-US" sz="2800" dirty="0" err="1"/>
              <a:t>.</a:t>
            </a:r>
            <a:endParaRPr lang="en-US" sz="2800" dirty="0"/>
          </a:p>
          <a:p>
            <a:endParaRPr lang="en-US" dirty="0">
              <a:latin typeface="Garamond" panose="02020404030301010803"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32500" y="4284853"/>
            <a:ext cx="3111500" cy="2573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937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632371" cy="4724400"/>
          </a:xfrm>
        </p:spPr>
        <p:txBody>
          <a:bodyPr/>
          <a:lstStyle/>
          <a:p>
            <a:pPr marL="0" indent="0" algn="ctr">
              <a:buNone/>
            </a:pPr>
            <a:r>
              <a:rPr lang="en-US" sz="2800" b="1" dirty="0">
                <a:solidFill>
                  <a:srgbClr val="00B050"/>
                </a:solidFill>
                <a:latin typeface="Garamond" panose="02020404030301010803" pitchFamily="18" charset="0"/>
              </a:rPr>
              <a:t>Convention on Biological Diversity:</a:t>
            </a:r>
          </a:p>
          <a:p>
            <a:pPr marL="457200" lvl="1" indent="0">
              <a:buNone/>
            </a:pPr>
            <a:endParaRPr lang="en-US" sz="1800" dirty="0">
              <a:latin typeface="Garamond" panose="02020404030301010803" pitchFamily="18" charset="0"/>
            </a:endParaRPr>
          </a:p>
          <a:p>
            <a:pPr lvl="1">
              <a:buFont typeface="Arial" panose="020B0604020202020204" pitchFamily="34" charset="0"/>
              <a:buChar char="•"/>
            </a:pPr>
            <a:r>
              <a:rPr lang="en-US" dirty="0">
                <a:latin typeface="Garamond" panose="02020404030301010803" pitchFamily="18" charset="0"/>
              </a:rPr>
              <a:t>“</a:t>
            </a:r>
            <a:r>
              <a:rPr lang="en-US" dirty="0"/>
              <a:t>Encourages Parties to </a:t>
            </a:r>
            <a:r>
              <a:rPr lang="en-US" b="1" dirty="0"/>
              <a:t>promote synergies between biodiversity and climate-change</a:t>
            </a:r>
            <a:r>
              <a:rPr lang="en-US" dirty="0"/>
              <a:t> policies and measures” </a:t>
            </a:r>
            <a:r>
              <a:rPr lang="en-US" sz="2000" i="1" dirty="0"/>
              <a:t>(decision XI/21);</a:t>
            </a:r>
            <a:endParaRPr lang="en-US" i="1" dirty="0"/>
          </a:p>
          <a:p>
            <a:pPr lvl="1">
              <a:buFont typeface="Arial" panose="020B0604020202020204" pitchFamily="34" charset="0"/>
              <a:buChar char="•"/>
            </a:pPr>
            <a:endParaRPr lang="en-US" sz="1400" dirty="0"/>
          </a:p>
          <a:p>
            <a:pPr lvl="1">
              <a:buFont typeface="Arial" panose="020B0604020202020204" pitchFamily="34" charset="0"/>
              <a:buChar char="•"/>
            </a:pPr>
            <a:r>
              <a:rPr lang="en-US" dirty="0"/>
              <a:t>“Requests the Global Environment Facility […] to </a:t>
            </a:r>
            <a:r>
              <a:rPr lang="en-US" b="1" dirty="0"/>
              <a:t>support projects and activities to improve synergies</a:t>
            </a:r>
            <a:r>
              <a:rPr lang="en-US" dirty="0"/>
              <a:t> among relevant multilateral environment agreements” </a:t>
            </a:r>
            <a:r>
              <a:rPr lang="en-US" sz="2000" i="1" dirty="0"/>
              <a:t>(decision XI/6)</a:t>
            </a:r>
            <a:r>
              <a:rPr lang="en-US" dirty="0"/>
              <a:t>;</a:t>
            </a:r>
          </a:p>
          <a:p>
            <a:pPr lvl="1">
              <a:buFont typeface="Wingdings" panose="05000000000000000000" pitchFamily="2" charset="2"/>
              <a:buChar char="Ø"/>
            </a:pPr>
            <a:endParaRPr lang="en-US" sz="2400" dirty="0">
              <a:latin typeface="Garamond" panose="02020404030301010803" pitchFamily="18" charset="0"/>
            </a:endParaRPr>
          </a:p>
          <a:p>
            <a:pPr lvl="2"/>
            <a:endParaRPr lang="en-US" sz="1800" dirty="0">
              <a:latin typeface="Garamond" panose="02020404030301010803" pitchFamily="18" charset="0"/>
            </a:endParaRPr>
          </a:p>
          <a:p>
            <a:pPr lvl="1"/>
            <a:endParaRPr lang="en-US" sz="2400" dirty="0">
              <a:latin typeface="Garamond" panose="02020404030301010803" pitchFamily="18" charset="0"/>
            </a:endParaRPr>
          </a:p>
          <a:p>
            <a:pPr lvl="1"/>
            <a:endParaRPr lang="en-US" sz="2400" dirty="0">
              <a:latin typeface="Garamond" panose="02020404030301010803" pitchFamily="18" charset="0"/>
            </a:endParaRPr>
          </a:p>
          <a:p>
            <a:endParaRPr lang="en-US" sz="2800" dirty="0">
              <a:latin typeface="Garamond" panose="02020404030301010803" pitchFamily="18" charset="0"/>
            </a:endParaRPr>
          </a:p>
        </p:txBody>
      </p:sp>
      <p:sp>
        <p:nvSpPr>
          <p:cNvPr id="5" name="Title 1"/>
          <p:cNvSpPr>
            <a:spLocks noGrp="1"/>
          </p:cNvSpPr>
          <p:nvPr>
            <p:ph type="title"/>
          </p:nvPr>
        </p:nvSpPr>
        <p:spPr>
          <a:xfrm>
            <a:off x="457200" y="228600"/>
            <a:ext cx="8229600" cy="792162"/>
          </a:xfrm>
        </p:spPr>
        <p:txBody>
          <a:bodyPr/>
          <a:lstStyle/>
          <a:p>
            <a:r>
              <a:rPr lang="en-US" sz="4000" dirty="0">
                <a:solidFill>
                  <a:srgbClr val="000099"/>
                </a:solidFill>
                <a:latin typeface="Garamond" panose="02020404030301010803" pitchFamily="18" charset="0"/>
              </a:rPr>
              <a:t>Key agreements and GEF guidance</a:t>
            </a:r>
          </a:p>
        </p:txBody>
      </p:sp>
    </p:spTree>
    <p:extLst>
      <p:ext uri="{BB962C8B-B14F-4D97-AF65-F5344CB8AC3E}">
        <p14:creationId xmlns:p14="http://schemas.microsoft.com/office/powerpoint/2010/main" val="115222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632371" cy="4724400"/>
          </a:xfrm>
        </p:spPr>
        <p:txBody>
          <a:bodyPr/>
          <a:lstStyle/>
          <a:p>
            <a:pPr marL="0" indent="0" algn="ctr">
              <a:buNone/>
            </a:pPr>
            <a:r>
              <a:rPr lang="en-US" sz="2800" b="1" dirty="0">
                <a:solidFill>
                  <a:srgbClr val="00B050"/>
                </a:solidFill>
                <a:latin typeface="Garamond" panose="02020404030301010803" pitchFamily="18" charset="0"/>
              </a:rPr>
              <a:t>Convention on Biological Diversity:</a:t>
            </a:r>
          </a:p>
          <a:p>
            <a:pPr marL="457200" lvl="1" indent="0">
              <a:buNone/>
            </a:pPr>
            <a:endParaRPr lang="en-US" sz="1000" b="1" i="1" dirty="0">
              <a:solidFill>
                <a:srgbClr val="00B050"/>
              </a:solidFill>
              <a:latin typeface="Garamond" panose="02020404030301010803" pitchFamily="18" charset="0"/>
            </a:endParaRPr>
          </a:p>
          <a:p>
            <a:pPr marL="57150" indent="0">
              <a:buNone/>
            </a:pPr>
            <a:r>
              <a:rPr lang="en-US" sz="2400" b="1" i="1" dirty="0">
                <a:solidFill>
                  <a:srgbClr val="00B050"/>
                </a:solidFill>
              </a:rPr>
              <a:t>GEF to provide financial resources for: </a:t>
            </a:r>
          </a:p>
          <a:p>
            <a:pPr marL="57150" indent="0">
              <a:buNone/>
            </a:pPr>
            <a:endParaRPr lang="en-US" sz="1000" b="1" i="1" dirty="0">
              <a:solidFill>
                <a:srgbClr val="00B050"/>
              </a:solidFill>
            </a:endParaRPr>
          </a:p>
          <a:p>
            <a:pPr lvl="1">
              <a:buFont typeface="Arial" panose="020B0604020202020204" pitchFamily="34" charset="0"/>
              <a:buChar char="•"/>
            </a:pPr>
            <a:r>
              <a:rPr lang="en-US" sz="2400" dirty="0"/>
              <a:t>“</a:t>
            </a:r>
            <a:r>
              <a:rPr lang="en-US" sz="2400" b="1" dirty="0"/>
              <a:t>Capacity-building</a:t>
            </a:r>
            <a:r>
              <a:rPr lang="en-US" sz="2400" dirty="0"/>
              <a:t> with the aim of increasing the effectiveness in addressing environmental issues through their </a:t>
            </a:r>
            <a:r>
              <a:rPr lang="en-US" sz="2400" b="1" dirty="0"/>
              <a:t>commitments under the CBD, UNFCCC, and the UNCCD</a:t>
            </a:r>
            <a:r>
              <a:rPr lang="en-US" sz="2400" dirty="0"/>
              <a:t>, inter alia, </a:t>
            </a:r>
            <a:r>
              <a:rPr lang="en-US" sz="2400" b="1" dirty="0"/>
              <a:t>by applying the ecosystem approach</a:t>
            </a:r>
            <a:r>
              <a:rPr lang="en-US" sz="2400" dirty="0"/>
              <a:t>”</a:t>
            </a:r>
          </a:p>
          <a:p>
            <a:pPr lvl="1">
              <a:buFont typeface="Arial" panose="020B0604020202020204" pitchFamily="34" charset="0"/>
              <a:buChar char="•"/>
            </a:pPr>
            <a:endParaRPr lang="en-US" sz="1200" dirty="0"/>
          </a:p>
          <a:p>
            <a:pPr lvl="1">
              <a:buFont typeface="Arial" panose="020B0604020202020204" pitchFamily="34" charset="0"/>
              <a:buChar char="•"/>
            </a:pPr>
            <a:r>
              <a:rPr lang="en-US" sz="2400" dirty="0"/>
              <a:t>“</a:t>
            </a:r>
            <a:r>
              <a:rPr lang="en-US" sz="2400" b="1" dirty="0"/>
              <a:t>Developing synergy-oriented programmes </a:t>
            </a:r>
            <a:r>
              <a:rPr lang="en-US" sz="2400" dirty="0"/>
              <a:t>to conserve and sustainably manage all ecosystems, such as forests, wetlands and marine environments, that also contribute to poverty eradication” </a:t>
            </a:r>
            <a:r>
              <a:rPr lang="en-US" sz="1800" i="1" dirty="0"/>
              <a:t>(decision X/24)</a:t>
            </a:r>
            <a:endParaRPr lang="en-US" sz="2400" dirty="0"/>
          </a:p>
          <a:p>
            <a:pPr lvl="1">
              <a:buFont typeface="Wingdings" panose="05000000000000000000" pitchFamily="2" charset="2"/>
              <a:buChar char="Ø"/>
            </a:pPr>
            <a:endParaRPr lang="en-US" sz="2400" dirty="0">
              <a:latin typeface="Garamond" panose="02020404030301010803" pitchFamily="18" charset="0"/>
            </a:endParaRPr>
          </a:p>
          <a:p>
            <a:pPr lvl="2"/>
            <a:endParaRPr lang="en-US" sz="1800" dirty="0">
              <a:latin typeface="Garamond" panose="02020404030301010803" pitchFamily="18" charset="0"/>
            </a:endParaRPr>
          </a:p>
          <a:p>
            <a:pPr lvl="1"/>
            <a:endParaRPr lang="en-US" sz="2400" dirty="0">
              <a:latin typeface="Garamond" panose="02020404030301010803" pitchFamily="18" charset="0"/>
            </a:endParaRPr>
          </a:p>
          <a:p>
            <a:pPr lvl="1"/>
            <a:endParaRPr lang="en-US" sz="2400" dirty="0">
              <a:latin typeface="Garamond" panose="02020404030301010803" pitchFamily="18" charset="0"/>
            </a:endParaRPr>
          </a:p>
          <a:p>
            <a:endParaRPr lang="en-US" sz="2800" dirty="0">
              <a:latin typeface="Garamond" panose="02020404030301010803" pitchFamily="18" charset="0"/>
            </a:endParaRPr>
          </a:p>
        </p:txBody>
      </p:sp>
      <p:sp>
        <p:nvSpPr>
          <p:cNvPr id="5" name="Title 1"/>
          <p:cNvSpPr>
            <a:spLocks noGrp="1"/>
          </p:cNvSpPr>
          <p:nvPr>
            <p:ph type="title"/>
          </p:nvPr>
        </p:nvSpPr>
        <p:spPr>
          <a:xfrm>
            <a:off x="457200" y="228600"/>
            <a:ext cx="8229600" cy="792162"/>
          </a:xfrm>
        </p:spPr>
        <p:txBody>
          <a:bodyPr/>
          <a:lstStyle/>
          <a:p>
            <a:r>
              <a:rPr lang="en-US" sz="4000" dirty="0">
                <a:solidFill>
                  <a:srgbClr val="000099"/>
                </a:solidFill>
                <a:latin typeface="Garamond" panose="02020404030301010803" pitchFamily="18" charset="0"/>
              </a:rPr>
              <a:t>Key agreements and GEF guidance</a:t>
            </a:r>
          </a:p>
        </p:txBody>
      </p:sp>
    </p:spTree>
    <p:extLst>
      <p:ext uri="{BB962C8B-B14F-4D97-AF65-F5344CB8AC3E}">
        <p14:creationId xmlns:p14="http://schemas.microsoft.com/office/powerpoint/2010/main" val="218770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4525963"/>
          </a:xfrm>
        </p:spPr>
        <p:txBody>
          <a:bodyPr/>
          <a:lstStyle/>
          <a:p>
            <a:pPr marL="0" indent="0" algn="ctr">
              <a:buNone/>
            </a:pPr>
            <a:r>
              <a:rPr lang="en-US" sz="2800" b="1" dirty="0">
                <a:solidFill>
                  <a:srgbClr val="00B050"/>
                </a:solidFill>
                <a:latin typeface="Garamond" panose="02020404030301010803" pitchFamily="18" charset="0"/>
              </a:rPr>
              <a:t>UN Framework Convention on Climate Change:</a:t>
            </a:r>
            <a:endParaRPr lang="en-US" sz="2800" dirty="0">
              <a:latin typeface="Garamond" panose="02020404030301010803" pitchFamily="18" charset="0"/>
            </a:endParaRPr>
          </a:p>
          <a:p>
            <a:pPr marL="0" indent="0">
              <a:buNone/>
            </a:pPr>
            <a:endParaRPr lang="en-US" sz="1000" dirty="0">
              <a:latin typeface="Garamond" panose="02020404030301010803" pitchFamily="18" charset="0"/>
            </a:endParaRPr>
          </a:p>
          <a:p>
            <a:r>
              <a:rPr lang="en-US" sz="2400" dirty="0">
                <a:latin typeface="Garamond" panose="02020404030301010803" pitchFamily="18" charset="0"/>
              </a:rPr>
              <a:t>“</a:t>
            </a:r>
            <a:r>
              <a:rPr lang="en-US" sz="2400" b="1" dirty="0"/>
              <a:t>Encourages the Global Environment Facility </a:t>
            </a:r>
            <a:r>
              <a:rPr lang="en-US" sz="2400" dirty="0"/>
              <a:t>[…] to align […] programming with […] nationally determined contributions, where they exist, during the seventh replenishment, and to </a:t>
            </a:r>
            <a:r>
              <a:rPr lang="en-US" sz="2400" b="1" dirty="0"/>
              <a:t>continue to promote synergies across its focal areas</a:t>
            </a:r>
            <a:r>
              <a:rPr lang="en-US" sz="2400" dirty="0"/>
              <a:t>.”</a:t>
            </a:r>
          </a:p>
          <a:p>
            <a:endParaRPr lang="en-US" sz="1000" dirty="0"/>
          </a:p>
          <a:p>
            <a:r>
              <a:rPr lang="en-US" sz="2400" dirty="0"/>
              <a:t>“Requests the Global Environment Facility […] to </a:t>
            </a:r>
            <a:r>
              <a:rPr lang="en-US" sz="2400" b="1" dirty="0"/>
              <a:t>take into consideration climate risks in all its programmes</a:t>
            </a:r>
            <a:r>
              <a:rPr lang="en-US" sz="2400" dirty="0"/>
              <a:t> and operations […].” </a:t>
            </a:r>
            <a:r>
              <a:rPr lang="en-US" sz="1800" i="1" dirty="0"/>
              <a:t>(decision 11/CP.22)</a:t>
            </a:r>
          </a:p>
          <a:p>
            <a:pPr marL="0" indent="0">
              <a:buNone/>
            </a:pPr>
            <a:endParaRPr lang="en-US" sz="1600" i="1" dirty="0"/>
          </a:p>
          <a:p>
            <a:pPr>
              <a:buFont typeface="Wingdings" panose="05000000000000000000" pitchFamily="2" charset="2"/>
              <a:buChar char="ü"/>
            </a:pPr>
            <a:r>
              <a:rPr lang="en-US" sz="2400" i="1" dirty="0">
                <a:solidFill>
                  <a:schemeClr val="accent2">
                    <a:lumMod val="75000"/>
                  </a:schemeClr>
                </a:solidFill>
              </a:rPr>
              <a:t>(I)NDCs frequently mention biodiversity, ecosystem-based approaches, land degradation…</a:t>
            </a:r>
            <a:endParaRPr lang="en-US" sz="1800" i="1" dirty="0">
              <a:solidFill>
                <a:schemeClr val="accent2">
                  <a:lumMod val="75000"/>
                </a:schemeClr>
              </a:solidFill>
            </a:endParaRPr>
          </a:p>
          <a:p>
            <a:pPr lvl="1"/>
            <a:endParaRPr lang="en-US" sz="2400" dirty="0">
              <a:latin typeface="Garamond" panose="02020404030301010803" pitchFamily="18" charset="0"/>
            </a:endParaRPr>
          </a:p>
          <a:p>
            <a:pPr lvl="1"/>
            <a:endParaRPr lang="en-US" sz="2400" dirty="0">
              <a:latin typeface="Garamond" panose="02020404030301010803" pitchFamily="18" charset="0"/>
            </a:endParaRPr>
          </a:p>
          <a:p>
            <a:endParaRPr lang="en-US" sz="2800" dirty="0">
              <a:latin typeface="Garamond" panose="02020404030301010803" pitchFamily="18" charset="0"/>
            </a:endParaRPr>
          </a:p>
        </p:txBody>
      </p:sp>
      <p:sp>
        <p:nvSpPr>
          <p:cNvPr id="5" name="Title 1"/>
          <p:cNvSpPr>
            <a:spLocks noGrp="1"/>
          </p:cNvSpPr>
          <p:nvPr>
            <p:ph type="title"/>
          </p:nvPr>
        </p:nvSpPr>
        <p:spPr>
          <a:xfrm>
            <a:off x="457200" y="228600"/>
            <a:ext cx="8229600" cy="792162"/>
          </a:xfrm>
        </p:spPr>
        <p:txBody>
          <a:bodyPr/>
          <a:lstStyle/>
          <a:p>
            <a:r>
              <a:rPr lang="en-US" sz="4000" dirty="0">
                <a:solidFill>
                  <a:srgbClr val="000099"/>
                </a:solidFill>
                <a:latin typeface="Garamond" panose="02020404030301010803" pitchFamily="18" charset="0"/>
              </a:rPr>
              <a:t>Key agreements and GEF guidance</a:t>
            </a:r>
          </a:p>
        </p:txBody>
      </p:sp>
    </p:spTree>
    <p:extLst>
      <p:ext uri="{BB962C8B-B14F-4D97-AF65-F5344CB8AC3E}">
        <p14:creationId xmlns:p14="http://schemas.microsoft.com/office/powerpoint/2010/main" val="104153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12763</TotalTime>
  <Words>2830</Words>
  <Application>Microsoft Office PowerPoint</Application>
  <PresentationFormat>On-screen Show (4:3)</PresentationFormat>
  <Paragraphs>340</Paragraphs>
  <Slides>23</Slides>
  <Notes>23</Notes>
  <HiddenSlides>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ＭＳ Ｐゴシック</vt:lpstr>
      <vt:lpstr>Arial</vt:lpstr>
      <vt:lpstr>Calibri</vt:lpstr>
      <vt:lpstr>Garamond</vt:lpstr>
      <vt:lpstr>Times New Roman</vt:lpstr>
      <vt:lpstr>Wingdings</vt:lpstr>
      <vt:lpstr>Office Theme</vt:lpstr>
      <vt:lpstr> Facilitating synergies in implementing multilateral environmental agreements towards sustainable development </vt:lpstr>
      <vt:lpstr>MEAs and SDGs: Coordinating response to safeguard planet</vt:lpstr>
      <vt:lpstr>The world is responding...</vt:lpstr>
      <vt:lpstr>Session objectives?</vt:lpstr>
      <vt:lpstr>Convention Guidance</vt:lpstr>
      <vt:lpstr>Key agreements and GEF guidance</vt:lpstr>
      <vt:lpstr>Key agreements and GEF guidance</vt:lpstr>
      <vt:lpstr>Key agreements and GEF guidance</vt:lpstr>
      <vt:lpstr>Key agreements and GEF guidance</vt:lpstr>
      <vt:lpstr>Key agreements and GEF guidance</vt:lpstr>
      <vt:lpstr>Key agreements and GEF guidance</vt:lpstr>
      <vt:lpstr>Example: Land as a central element</vt:lpstr>
      <vt:lpstr>Practical Action: Synergy and Multiple Benefits</vt:lpstr>
      <vt:lpstr>Practical Action: Synergy and Multiple Benefits</vt:lpstr>
      <vt:lpstr>Practical Action: Synergy and Multiple Benefits</vt:lpstr>
      <vt:lpstr>GEF-6 Programming Structure</vt:lpstr>
      <vt:lpstr>Questions for today’s discussion</vt:lpstr>
      <vt:lpstr>PowerPoint Presentation</vt:lpstr>
      <vt:lpstr>Assessing national priorities as expressed in INDCs, NBSAPs</vt:lpstr>
      <vt:lpstr>Questions for today’s discussion</vt:lpstr>
      <vt:lpstr>Questions for today’s discussion</vt:lpstr>
      <vt:lpstr>Practical Action: Synergy and Multiple Benefits</vt:lpstr>
      <vt:lpstr>Practical Action: Synergy and Multiple Benefits Additional entry points for synergies at the national level: </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dschinn@thegef.org</dc:creator>
  <cp:lastModifiedBy>Asha Imani Bobb Semple</cp:lastModifiedBy>
  <cp:revision>858</cp:revision>
  <cp:lastPrinted>2017-04-14T20:08:11Z</cp:lastPrinted>
  <dcterms:created xsi:type="dcterms:W3CDTF">2011-03-08T15:42:01Z</dcterms:created>
  <dcterms:modified xsi:type="dcterms:W3CDTF">2017-04-18T15:26:30Z</dcterms:modified>
</cp:coreProperties>
</file>