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19"/>
  </p:notesMasterIdLst>
  <p:sldIdLst>
    <p:sldId id="257" r:id="rId5"/>
    <p:sldId id="517" r:id="rId6"/>
    <p:sldId id="559" r:id="rId7"/>
    <p:sldId id="554" r:id="rId8"/>
    <p:sldId id="549" r:id="rId9"/>
    <p:sldId id="567" r:id="rId10"/>
    <p:sldId id="561" r:id="rId11"/>
    <p:sldId id="560" r:id="rId12"/>
    <p:sldId id="564" r:id="rId13"/>
    <p:sldId id="563" r:id="rId14"/>
    <p:sldId id="565" r:id="rId15"/>
    <p:sldId id="553" r:id="rId16"/>
    <p:sldId id="566" r:id="rId17"/>
    <p:sldId id="52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8E1A"/>
    <a:srgbClr val="82581E"/>
    <a:srgbClr val="43A73B"/>
    <a:srgbClr val="D64242"/>
    <a:srgbClr val="008542"/>
    <a:srgbClr val="80C3A1"/>
    <a:srgbClr val="8FC22B"/>
    <a:srgbClr val="3B9FBA"/>
    <a:srgbClr val="55983A"/>
    <a:srgbClr val="896F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751" autoAdjust="0"/>
    <p:restoredTop sz="93817" autoAdjust="0"/>
  </p:normalViewPr>
  <p:slideViewPr>
    <p:cSldViewPr snapToGrid="0">
      <p:cViewPr varScale="1">
        <p:scale>
          <a:sx n="59" d="100"/>
          <a:sy n="59" d="100"/>
        </p:scale>
        <p:origin x="176" y="64"/>
      </p:cViewPr>
      <p:guideLst/>
    </p:cSldViewPr>
  </p:slideViewPr>
  <p:outlineViewPr>
    <p:cViewPr>
      <p:scale>
        <a:sx n="33" d="100"/>
        <a:sy n="33" d="100"/>
      </p:scale>
      <p:origin x="0" y="-7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39" d="100"/>
          <a:sy n="39" d="100"/>
        </p:scale>
        <p:origin x="148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43A73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563-414F-8CC8-A474A7DB317F}"/>
              </c:ext>
            </c:extLst>
          </c:dPt>
          <c:dPt>
            <c:idx val="1"/>
            <c:bubble3D val="0"/>
            <c:spPr>
              <a:solidFill>
                <a:srgbClr val="E58E1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563-414F-8CC8-A474A7DB317F}"/>
              </c:ext>
            </c:extLst>
          </c:dPt>
          <c:dPt>
            <c:idx val="2"/>
            <c:bubble3D val="0"/>
            <c:spPr>
              <a:solidFill>
                <a:srgbClr val="82581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2563-414F-8CC8-A474A7DB317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Climate Change</c:v>
                </c:pt>
                <c:pt idx="1">
                  <c:v>Biodiversity</c:v>
                </c:pt>
                <c:pt idx="2">
                  <c:v>Land Degradation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</c:v>
                </c:pt>
                <c:pt idx="1">
                  <c:v>6.3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63-414F-8CC8-A474A7DB31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63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881D8-453E-480E-8D96-9CA11CA232BA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310278-7541-4C8E-A5DB-1CEDCD68C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54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7388"/>
            <a:ext cx="6094412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1D0CA3-5896-4CF7-84DB-4BE43FB2B5A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310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0BBC4-45BF-4412-8557-933313D58BAA}" type="slidenum">
              <a:rPr lang="en-US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7385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0BBC4-45BF-4412-8557-933313D58BAA}" type="slidenum">
              <a:rPr lang="en-US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9226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1D0CA3-5896-4CF7-84DB-4BE43FB2B5AF}" type="slidenum">
              <a:rPr lang="en-US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6583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0BBC4-45BF-4412-8557-933313D58BAA}" type="slidenum">
              <a:rPr lang="en-US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50392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7388"/>
            <a:ext cx="6094412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1D0CA3-5896-4CF7-84DB-4BE43FB2B5A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61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0BBC4-45BF-4412-8557-933313D58BAA}" type="slidenum">
              <a:rPr lang="en-US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4860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0BBC4-45BF-4412-8557-933313D58BAA}" type="slidenum">
              <a:rPr lang="en-US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2821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0BBC4-45BF-4412-8557-933313D58BAA}" type="slidenum">
              <a:rPr lang="en-US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5846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0BBC4-45BF-4412-8557-933313D58BAA}" type="slidenum">
              <a:rPr lang="en-US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7217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0BBC4-45BF-4412-8557-933313D58BAA}" type="slidenum">
              <a:rPr lang="en-US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66812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0BBC4-45BF-4412-8557-933313D58BAA}" type="slidenum">
              <a:rPr lang="en-US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6050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0BBC4-45BF-4412-8557-933313D58BAA}" type="slidenum">
              <a:rPr lang="en-US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50744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0BBC4-45BF-4412-8557-933313D58BAA}" type="slidenum">
              <a:rPr lang="en-US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38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2303A-C3DC-4F42-8431-1D6656EC1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F3192D-37A0-49C4-8925-931A8BE24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E6DF7-BC3C-4BA4-8DF3-29645EC76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AC2B-2F47-47C5-A551-A1AC18325C20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71D248-C0A8-447D-8430-18E42B976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87AEC6-6D52-4DE9-9A97-FABB2101C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45336-0EBD-4F13-9495-3774101AE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37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FF217-5ACC-413C-8624-21CB33DA6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7D3E9A-C6D5-4B02-BCFD-8840174B7D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70E29-8A33-4A7E-AD8C-ABE1AC181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AC2B-2F47-47C5-A551-A1AC18325C20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634C8-84B9-4B7F-9D68-ED911F3B3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E65D4-4EDD-47D9-8318-761A28A68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45336-0EBD-4F13-9495-3774101AE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94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626CF1-B4FE-4A97-B1CD-6A15E6F7DB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37DEF4-A96A-48EC-A87E-E7EFFEE4A9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D2B77-BE87-4764-8A54-A7049240F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AC2B-2F47-47C5-A551-A1AC18325C20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D9300-7F32-429F-AAF6-3E628DA34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9912D-6182-47A7-B488-B6A4301ED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45336-0EBD-4F13-9495-3774101AE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835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91962-3178-48CF-A47E-251542945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D370B-8381-4FE9-93EF-8C928A019B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E76B1-0C56-4577-9478-15E770A6C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AC2B-2F47-47C5-A551-A1AC18325C20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03DF3-EE03-46A9-89A3-8A4B6970F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FDDED-8C10-4F59-9CAD-715598708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45336-0EBD-4F13-9495-3774101AE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238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F4EA9-DC6C-41A0-9039-D726EA3C2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3684BB-938C-448E-9263-AACBF46E7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82DF4-9655-4B65-8536-3AA702030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AC2B-2F47-47C5-A551-A1AC18325C20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C2B33-7C43-4B5D-A765-3C9A06D5F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25DA3-FE1A-4256-BB53-43B33277F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45336-0EBD-4F13-9495-3774101AE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10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36F9A-2E47-41AE-9FD8-D7CCA3C4A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57F11-61FA-44F8-8BAF-93E662EDAF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18CC83-E39B-481A-9BEA-36E1B8890E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289A1B-3FC3-4F43-9237-C8BAFBDBA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AC2B-2F47-47C5-A551-A1AC18325C20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67F3-2C3A-4D36-8157-AB2D720F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BE9AC8-67BD-41CB-B575-19394BA0B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45336-0EBD-4F13-9495-3774101AE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391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4D2B8-E1A1-493C-A414-132658DC9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94B65D-817B-4605-A1F2-A845B84BA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900D2D-6D56-42EC-9726-3DA6E0761B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37EAD8-3BD3-4156-ACB4-BB0D4FA238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9D067-5E5C-4BF7-A6C1-83DEEFB43E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9EA9C6-73E1-4AD5-959C-F0C619FD7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AC2B-2F47-47C5-A551-A1AC18325C20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1FAC9D-EE4B-4A0F-8DF0-0D4896E99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A60507-0D2E-4CFA-BEC6-2576761EC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45336-0EBD-4F13-9495-3774101AE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1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5458C-2BFE-4F65-A589-148663D3E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44C7EE-4B05-4983-99DD-AE0AA52CD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AC2B-2F47-47C5-A551-A1AC18325C20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7381D0-1238-4E83-BD20-E23EA2058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272AD6-9570-4FAC-86EE-3E678A8FE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45336-0EBD-4F13-9495-3774101AE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733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C2FB2C-6C1F-4E21-83C4-F0C980DED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AC2B-2F47-47C5-A551-A1AC18325C20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668CD0-67A5-4D61-BFA0-DC0D4BDBB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3AA4C1-0B88-4609-A041-02CA28D81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45336-0EBD-4F13-9495-3774101AE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098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BE460-2A84-4D4C-8FD5-6F8F6BC36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1AD24-AFA0-45C5-A857-09A0CBBED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6CE5FB-4522-4939-A298-4EAE6212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11EC07-2FE9-48CA-87E2-4F02FAC38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AC2B-2F47-47C5-A551-A1AC18325C20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F59087-8625-45F0-A7F1-8AA2DA57F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166F17-A989-47FF-94E1-6CA4061E8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45336-0EBD-4F13-9495-3774101AE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03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BCE99-9D01-409B-B030-1F91C28EB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AA798D-D258-4143-9487-DBFF449F44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55A7EE-E574-4ACD-9E0E-4E77E4CFE2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C9EA01-2F89-48C1-9F18-4D1B1CB85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AC2B-2F47-47C5-A551-A1AC18325C20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70E7BB-11C3-47DD-B27B-1C1DF758C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2ADE09-E610-49F7-8673-9A6726AE8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45336-0EBD-4F13-9495-3774101AE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70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561B79-1194-4628-A87D-DDCCF3F2B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E683A-DC3B-480E-BFEC-8FD0D9CCA1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901F4-6565-471A-B211-27826AD1ED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3AC2B-2F47-47C5-A551-A1AC18325C20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96DC1-E767-48D3-9F8D-5A359C239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DFC57-9CFD-4402-A77D-E9B64B5F21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45336-0EBD-4F13-9495-3774101AE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41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10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490F0-4D42-4210-A669-8A1CCD8926D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11885" y="1610427"/>
            <a:ext cx="9169727" cy="3161598"/>
          </a:xfrm>
        </p:spPr>
        <p:txBody>
          <a:bodyPr>
            <a:noAutofit/>
          </a:bodyPr>
          <a:lstStyle/>
          <a:p>
            <a:r>
              <a:rPr lang="en-US" sz="3800" b="1" cap="all" spc="-60" dirty="0">
                <a:solidFill>
                  <a:schemeClr val="tx2"/>
                </a:solidFill>
              </a:rPr>
              <a:t>CABO VERDE’s RESOURCES USE </a:t>
            </a:r>
            <a:br>
              <a:rPr lang="en-US" sz="3800" b="1" cap="all" spc="-60" dirty="0">
                <a:solidFill>
                  <a:schemeClr val="tx2"/>
                </a:solidFill>
              </a:rPr>
            </a:br>
            <a:r>
              <a:rPr lang="en-US" sz="3800" b="1" cap="all" spc="-60" dirty="0">
                <a:solidFill>
                  <a:schemeClr val="tx2"/>
                </a:solidFill>
              </a:rPr>
              <a:t>and </a:t>
            </a:r>
            <a:r>
              <a:rPr lang="en-US" sz="3800" b="1" cap="all" dirty="0">
                <a:solidFill>
                  <a:schemeClr val="tx2"/>
                </a:solidFill>
              </a:rPr>
              <a:t>PORTFOLIO PERFORMANCE</a:t>
            </a:r>
            <a:br>
              <a:rPr lang="en-US" sz="3800" b="1" cap="all" dirty="0">
                <a:solidFill>
                  <a:schemeClr val="tx2"/>
                </a:solidFill>
              </a:rPr>
            </a:br>
            <a:r>
              <a:rPr lang="fr-FR" sz="2800" dirty="0">
                <a:solidFill>
                  <a:schemeClr val="tx2"/>
                </a:solidFill>
              </a:rPr>
              <a:t>Pilot Country </a:t>
            </a:r>
            <a:r>
              <a:rPr lang="fr-FR" sz="2800" dirty="0" err="1">
                <a:solidFill>
                  <a:schemeClr val="tx2"/>
                </a:solidFill>
              </a:rPr>
              <a:t>Factsheet</a:t>
            </a:r>
            <a:endParaRPr lang="en-US" sz="4219" b="1" dirty="0">
              <a:solidFill>
                <a:schemeClr val="tx2"/>
              </a:solidFill>
            </a:endParaRPr>
          </a:p>
        </p:txBody>
      </p:sp>
      <p:cxnSp>
        <p:nvCxnSpPr>
          <p:cNvPr id="4" name="Connecteur droit 9">
            <a:extLst>
              <a:ext uri="{FF2B5EF4-FFF2-40B4-BE49-F238E27FC236}">
                <a16:creationId xmlns:a16="http://schemas.microsoft.com/office/drawing/2014/main" id="{CE98ED17-D280-4B78-B70A-83A90CDCC230}"/>
              </a:ext>
            </a:extLst>
          </p:cNvPr>
          <p:cNvCxnSpPr>
            <a:cxnSpLocks/>
          </p:cNvCxnSpPr>
          <p:nvPr/>
        </p:nvCxnSpPr>
        <p:spPr bwMode="auto">
          <a:xfrm>
            <a:off x="311885" y="2546851"/>
            <a:ext cx="0" cy="3611880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6350" cap="flat" cmpd="sng" algn="ctr">
            <a:solidFill>
              <a:schemeClr val="bg1">
                <a:alpha val="47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0" name="Picture 9" descr="A hand holding an apple tree&#10;&#10;Description automatically generated">
            <a:extLst>
              <a:ext uri="{FF2B5EF4-FFF2-40B4-BE49-F238E27FC236}">
                <a16:creationId xmlns:a16="http://schemas.microsoft.com/office/drawing/2014/main" id="{82E1FAEA-65CD-42CE-AD43-F2F995043B5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28" r="21590" b="1"/>
          <a:stretch/>
        </p:blipFill>
        <p:spPr>
          <a:xfrm>
            <a:off x="6305008" y="10"/>
            <a:ext cx="6278877" cy="6857990"/>
          </a:xfrm>
          <a:custGeom>
            <a:avLst/>
            <a:gdLst>
              <a:gd name="connsiteX0" fmla="*/ 45571 w 6278877"/>
              <a:gd name="connsiteY0" fmla="*/ 0 h 6858000"/>
              <a:gd name="connsiteX1" fmla="*/ 6278877 w 6278877"/>
              <a:gd name="connsiteY1" fmla="*/ 0 h 6858000"/>
              <a:gd name="connsiteX2" fmla="*/ 6278877 w 6278877"/>
              <a:gd name="connsiteY2" fmla="*/ 6858000 h 6858000"/>
              <a:gd name="connsiteX3" fmla="*/ 3292307 w 6278877"/>
              <a:gd name="connsiteY3" fmla="*/ 6858000 h 6858000"/>
              <a:gd name="connsiteX4" fmla="*/ 3181525 w 6278877"/>
              <a:gd name="connsiteY4" fmla="*/ 6786980 h 6858000"/>
              <a:gd name="connsiteX5" fmla="*/ 0 w 6278877"/>
              <a:gd name="connsiteY5" fmla="*/ 803252 h 6858000"/>
              <a:gd name="connsiteX6" fmla="*/ 37255 w 6278877"/>
              <a:gd name="connsiteY6" fmla="*/ 654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78877" h="6858000">
                <a:moveTo>
                  <a:pt x="45571" y="0"/>
                </a:moveTo>
                <a:lnTo>
                  <a:pt x="6278877" y="0"/>
                </a:lnTo>
                <a:lnTo>
                  <a:pt x="6278877" y="6858000"/>
                </a:lnTo>
                <a:lnTo>
                  <a:pt x="3292307" y="6858000"/>
                </a:lnTo>
                <a:lnTo>
                  <a:pt x="3181525" y="6786980"/>
                </a:lnTo>
                <a:cubicBezTo>
                  <a:pt x="1262020" y="5490189"/>
                  <a:pt x="0" y="3294101"/>
                  <a:pt x="0" y="803252"/>
                </a:cubicBezTo>
                <a:cubicBezTo>
                  <a:pt x="0" y="554167"/>
                  <a:pt x="12619" y="308030"/>
                  <a:pt x="37255" y="65445"/>
                </a:cubicBezTo>
                <a:close/>
              </a:path>
            </a:pathLst>
          </a:cu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A99D204-A1C0-48CE-8B93-ECDF6B84BCE6}"/>
              </a:ext>
            </a:extLst>
          </p:cNvPr>
          <p:cNvCxnSpPr/>
          <p:nvPr/>
        </p:nvCxnSpPr>
        <p:spPr>
          <a:xfrm>
            <a:off x="311885" y="4190797"/>
            <a:ext cx="589802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55F7E963-7367-4503-9429-ADF47EC847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885" y="296435"/>
            <a:ext cx="3319234" cy="662963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FC55CE12-CC4C-4BF6-A0B6-965F4B7DDB1D}"/>
              </a:ext>
            </a:extLst>
          </p:cNvPr>
          <p:cNvSpPr/>
          <p:nvPr/>
        </p:nvSpPr>
        <p:spPr>
          <a:xfrm>
            <a:off x="313979" y="587849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National Dialogue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July 23, 2020</a:t>
            </a:r>
          </a:p>
        </p:txBody>
      </p:sp>
    </p:spTree>
    <p:extLst>
      <p:ext uri="{BB962C8B-B14F-4D97-AF65-F5344CB8AC3E}">
        <p14:creationId xmlns:p14="http://schemas.microsoft.com/office/powerpoint/2010/main" val="2810960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5" y="194025"/>
            <a:ext cx="12049125" cy="990600"/>
          </a:xfrm>
        </p:spPr>
        <p:txBody>
          <a:bodyPr>
            <a:noAutofit/>
          </a:bodyPr>
          <a:lstStyle/>
          <a:p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Enabling</a:t>
            </a:r>
            <a:r>
              <a:rPr lang="fr-F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Activities</a:t>
            </a:r>
            <a:r>
              <a:rPr lang="fr-F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supporting</a:t>
            </a:r>
            <a:r>
              <a:rPr lang="fr-F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reporting</a:t>
            </a:r>
            <a:r>
              <a:rPr lang="fr-F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to conventions</a:t>
            </a:r>
            <a:endParaRPr lang="fr-FR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5BB19D0-5650-4552-8649-5048DFA5E1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144135"/>
              </p:ext>
            </p:extLst>
          </p:nvPr>
        </p:nvGraphicFramePr>
        <p:xfrm>
          <a:off x="1162596" y="1685211"/>
          <a:ext cx="7077890" cy="2915092"/>
        </p:xfrm>
        <a:graphic>
          <a:graphicData uri="http://schemas.openxmlformats.org/drawingml/2006/table">
            <a:tbl>
              <a:tblPr/>
              <a:tblGrid>
                <a:gridCol w="938347">
                  <a:extLst>
                    <a:ext uri="{9D8B030D-6E8A-4147-A177-3AD203B41FA5}">
                      <a16:colId xmlns:a16="http://schemas.microsoft.com/office/drawing/2014/main" val="1340824738"/>
                    </a:ext>
                  </a:extLst>
                </a:gridCol>
                <a:gridCol w="6139543">
                  <a:extLst>
                    <a:ext uri="{9D8B030D-6E8A-4147-A177-3AD203B41FA5}">
                      <a16:colId xmlns:a16="http://schemas.microsoft.com/office/drawing/2014/main" val="227174994"/>
                    </a:ext>
                  </a:extLst>
                </a:gridCol>
              </a:tblGrid>
              <a:tr h="3343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number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name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313324"/>
                  </a:ext>
                </a:extLst>
              </a:tr>
              <a:tr h="6889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9981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GEF Support to UNCCD 2018 National Reporting Process-Umbrella 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0157152"/>
                  </a:ext>
                </a:extLst>
              </a:tr>
              <a:tr h="6117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9308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Minamata Convention Initial Assessment in Cabo Verde and Sao Tome and Principe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185052"/>
                  </a:ext>
                </a:extLst>
              </a:tr>
              <a:tr h="7053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9118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Support to Preparation of the Third National Biosafety Reports to the Cartagena Protocol on Biosafety – Africa Region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7850972"/>
                  </a:ext>
                </a:extLst>
              </a:tr>
              <a:tr h="4789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9824</a:t>
                      </a:r>
                    </a:p>
                  </a:txBody>
                  <a:tcPr marL="18415" marR="184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 to Eligible Parties to Produce the Sixth National Report to the CBD (Africa-2)</a:t>
                      </a:r>
                    </a:p>
                  </a:txBody>
                  <a:tcPr marL="18415" marR="184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41293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474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5" y="194025"/>
            <a:ext cx="12049125" cy="990600"/>
          </a:xfrm>
        </p:spPr>
        <p:txBody>
          <a:bodyPr>
            <a:noAutofit/>
          </a:bodyPr>
          <a:lstStyle/>
          <a:p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Participating</a:t>
            </a:r>
            <a:r>
              <a:rPr lang="fr-F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in the Small Grant Programme</a:t>
            </a:r>
            <a:endParaRPr lang="fr-FR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D7BC08-6B3F-4B3D-93B8-42A592F19D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84625"/>
            <a:ext cx="6893286" cy="296473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4390BBD-D749-49A3-9B9F-D9048939FCE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669" r="8148" b="29858"/>
          <a:stretch/>
        </p:blipFill>
        <p:spPr>
          <a:xfrm>
            <a:off x="6077282" y="4149358"/>
            <a:ext cx="5703039" cy="2319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317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E695B53-DA24-4DEF-BA5B-EFABA1DE937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41" t="12916" r="13941" b="13360"/>
          <a:stretch/>
        </p:blipFill>
        <p:spPr>
          <a:xfrm>
            <a:off x="3439886" y="1654630"/>
            <a:ext cx="5312228" cy="361405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6215F2B-C95D-47C2-A9DE-5CDFDF58CC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1999" y="1831451"/>
            <a:ext cx="3705330" cy="112677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A8934AA-6041-42C1-B6DD-C9745E47944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97899"/>
          <a:stretch/>
        </p:blipFill>
        <p:spPr>
          <a:xfrm>
            <a:off x="4241999" y="2958229"/>
            <a:ext cx="3705330" cy="95330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55D24FF-35A0-4056-9482-C4316B42ED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75229" y="2923458"/>
            <a:ext cx="1841160" cy="98025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02F27F5-5B37-428D-92FC-FB2AE99B537E}"/>
              </a:ext>
            </a:extLst>
          </p:cNvPr>
          <p:cNvSpPr/>
          <p:nvPr/>
        </p:nvSpPr>
        <p:spPr>
          <a:xfrm>
            <a:off x="141514" y="1054968"/>
            <a:ext cx="11908972" cy="55015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4105099-FA1A-492E-A094-6E937F0A135B}"/>
              </a:ext>
            </a:extLst>
          </p:cNvPr>
          <p:cNvSpPr txBox="1">
            <a:spLocks/>
          </p:cNvSpPr>
          <p:nvPr/>
        </p:nvSpPr>
        <p:spPr>
          <a:xfrm>
            <a:off x="932523" y="1348881"/>
            <a:ext cx="10326955" cy="37279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lvl="0" indent="-360000" eaLnBrk="0" fontAlgn="base" hangingPunc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Clr>
                <a:srgbClr val="8FC22B"/>
              </a:buClr>
              <a:buSzPct val="100000"/>
              <a:buBlip>
                <a:blip r:embed="rId6"/>
              </a:buBlip>
              <a:defRPr/>
            </a:pPr>
            <a:r>
              <a:rPr lang="fr-FR" sz="4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  <a:sym typeface="Gill Sans" charset="0"/>
              </a:rPr>
              <a:t>Tailored</a:t>
            </a:r>
            <a:r>
              <a:rPr lang="fr-FR" sz="4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  <a:sym typeface="Gill Sans" charset="0"/>
              </a:rPr>
              <a:t> to a </a:t>
            </a:r>
            <a:r>
              <a:rPr lang="fr-FR" sz="4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  <a:sym typeface="Gill Sans" charset="0"/>
              </a:rPr>
              <a:t>specific</a:t>
            </a:r>
            <a:r>
              <a:rPr lang="fr-FR" sz="4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  <a:sym typeface="Gill Sans" charset="0"/>
              </a:rPr>
              <a:t> country</a:t>
            </a:r>
          </a:p>
          <a:p>
            <a:pPr marL="360000" lvl="0" indent="-360000" eaLnBrk="0" fontAlgn="base" hangingPunc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Clr>
                <a:srgbClr val="8FC22B"/>
              </a:buClr>
              <a:buSzPct val="100000"/>
              <a:buBlip>
                <a:blip r:embed="rId6"/>
              </a:buBlip>
              <a:defRPr/>
            </a:pPr>
            <a:r>
              <a:rPr lang="fr-FR" sz="4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  <a:sym typeface="Gill Sans" charset="0"/>
              </a:rPr>
              <a:t>Live interface on </a:t>
            </a:r>
            <a:r>
              <a:rPr lang="fr-FR" sz="4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  <a:sym typeface="Gill Sans" charset="0"/>
              </a:rPr>
              <a:t>project</a:t>
            </a:r>
            <a:r>
              <a:rPr lang="fr-FR" sz="4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  <a:sym typeface="Gill Sans" charset="0"/>
              </a:rPr>
              <a:t> </a:t>
            </a:r>
            <a:r>
              <a:rPr lang="fr-FR" sz="4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  <a:sym typeface="Gill Sans" charset="0"/>
              </a:rPr>
              <a:t>progress</a:t>
            </a:r>
            <a:endParaRPr lang="fr-FR" sz="46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  <a:sym typeface="Gill Sans" charset="0"/>
            </a:endParaRPr>
          </a:p>
          <a:p>
            <a:pPr marL="360000" lvl="0" indent="-360000" eaLnBrk="0" fontAlgn="base" hangingPunc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Clr>
                <a:srgbClr val="8FC22B"/>
              </a:buClr>
              <a:buSzPct val="100000"/>
              <a:buBlip>
                <a:blip r:embed="rId6"/>
              </a:buBlip>
              <a:defRPr/>
            </a:pPr>
            <a:r>
              <a:rPr lang="fr-FR" sz="4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  <a:sym typeface="Gill Sans" charset="0"/>
              </a:rPr>
              <a:t>Enhances</a:t>
            </a:r>
            <a:r>
              <a:rPr lang="fr-FR" sz="4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  <a:sym typeface="Gill Sans" charset="0"/>
              </a:rPr>
              <a:t> country engagement</a:t>
            </a:r>
          </a:p>
          <a:p>
            <a:pPr marL="360000" lvl="0" indent="-360000" eaLnBrk="0" fontAlgn="base" hangingPunct="0">
              <a:lnSpc>
                <a:spcPct val="120000"/>
              </a:lnSpc>
              <a:spcBef>
                <a:spcPts val="0"/>
              </a:spcBef>
              <a:buClr>
                <a:srgbClr val="8FC22B"/>
              </a:buClr>
              <a:buSzPct val="100000"/>
              <a:buBlip>
                <a:blip r:embed="rId6"/>
              </a:buBlip>
              <a:defRPr/>
            </a:pPr>
            <a:r>
              <a:rPr lang="fr-FR" sz="4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  <a:sym typeface="Gill Sans" charset="0"/>
              </a:rPr>
              <a:t>Register</a:t>
            </a:r>
            <a:r>
              <a:rPr lang="fr-FR" sz="4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  <a:sym typeface="Gill Sans" charset="0"/>
              </a:rPr>
              <a:t> </a:t>
            </a:r>
            <a:r>
              <a:rPr lang="fr-FR" sz="4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  <a:sym typeface="Gill Sans" charset="0"/>
              </a:rPr>
              <a:t>through</a:t>
            </a:r>
            <a:r>
              <a:rPr lang="fr-FR" sz="4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  <a:sym typeface="Gill Sans" charset="0"/>
              </a:rPr>
              <a:t> GEF </a:t>
            </a:r>
            <a:r>
              <a:rPr lang="fr-FR" sz="4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  <a:sym typeface="Gill Sans" charset="0"/>
              </a:rPr>
              <a:t>Secretariat</a:t>
            </a:r>
            <a:r>
              <a:rPr lang="fr-FR" sz="4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  <a:sym typeface="Gill Sans" charset="0"/>
              </a:rPr>
              <a:t> </a:t>
            </a:r>
            <a:r>
              <a:rPr lang="fr-FR" sz="4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  <a:sym typeface="Gill Sans" charset="0"/>
              </a:rPr>
              <a:t>colleagues</a:t>
            </a:r>
            <a:endParaRPr lang="fr-FR" spc="-100" dirty="0">
              <a:ea typeface="+mj-ea"/>
              <a:cs typeface="+mj-cs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spc="-100" dirty="0">
              <a:ea typeface="+mj-ea"/>
              <a:cs typeface="+mj-cs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C54BFC1-69AA-4FDF-B428-C3117742B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75" y="194025"/>
            <a:ext cx="12049125" cy="990600"/>
          </a:xfrm>
        </p:spPr>
        <p:txBody>
          <a:bodyPr>
            <a:noAutofit/>
          </a:bodyPr>
          <a:lstStyle/>
          <a:p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Operational</a:t>
            </a:r>
            <a:r>
              <a:rPr lang="fr-F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Focal Point can </a:t>
            </a:r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access</a:t>
            </a:r>
            <a:r>
              <a:rPr lang="fr-F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the GEF Portal</a:t>
            </a:r>
            <a:br>
              <a:rPr lang="fr-FR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fr-FR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Provides</a:t>
            </a:r>
            <a:r>
              <a:rPr lang="fr-FR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real-time </a:t>
            </a:r>
            <a:r>
              <a:rPr lang="fr-FR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project</a:t>
            </a:r>
            <a:r>
              <a:rPr lang="fr-FR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and STAR </a:t>
            </a:r>
            <a:r>
              <a:rPr lang="fr-FR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reporting</a:t>
            </a:r>
            <a:endParaRPr lang="fr-FR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351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5" y="194025"/>
            <a:ext cx="12049125" cy="990600"/>
          </a:xfrm>
        </p:spPr>
        <p:txBody>
          <a:bodyPr>
            <a:noAutofit/>
          </a:bodyPr>
          <a:lstStyle/>
          <a:p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Way</a:t>
            </a:r>
            <a:r>
              <a:rPr lang="fr-F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forward</a:t>
            </a:r>
            <a:r>
              <a:rPr lang="fr-F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for GEF-7</a:t>
            </a: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fr-FR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Espace réservé du texte 3">
            <a:extLst>
              <a:ext uri="{FF2B5EF4-FFF2-40B4-BE49-F238E27FC236}">
                <a16:creationId xmlns:a16="http://schemas.microsoft.com/office/drawing/2014/main" id="{E29062F9-6C21-4D19-949B-BD7D30E88780}"/>
              </a:ext>
            </a:extLst>
          </p:cNvPr>
          <p:cNvSpPr txBox="1">
            <a:spLocks/>
          </p:cNvSpPr>
          <p:nvPr/>
        </p:nvSpPr>
        <p:spPr>
          <a:xfrm>
            <a:off x="576943" y="1293363"/>
            <a:ext cx="11356070" cy="5048200"/>
          </a:xfrm>
          <a:prstGeom prst="rect">
            <a:avLst/>
          </a:prstGeom>
        </p:spPr>
        <p:txBody>
          <a:bodyPr vert="horz" anchor="t" anchorCtr="0"/>
          <a:lstStyle>
            <a:lvl1pPr marL="360000" indent="-360000" algn="l" rtl="0" eaLnBrk="0" fontAlgn="base" hangingPunct="0">
              <a:spcBef>
                <a:spcPts val="0"/>
              </a:spcBef>
              <a:spcAft>
                <a:spcPts val="900"/>
              </a:spcAft>
              <a:buSzPct val="100000"/>
              <a:buFont typeface="Gill Sans" charset="0"/>
              <a:buBlip>
                <a:blip r:embed="rId3"/>
              </a:buBlip>
              <a:defRPr lang="fr-FR" sz="3600" kern="1200" dirty="0" smtClean="0">
                <a:solidFill>
                  <a:srgbClr val="FFFFFF"/>
                </a:solidFill>
                <a:effectLst/>
                <a:latin typeface="Calibri"/>
                <a:ea typeface="ヒラギノ角ゴ ProN W3" charset="0"/>
                <a:cs typeface="Calibri"/>
                <a:sym typeface="Gill Sans" charset="0"/>
              </a:defRPr>
            </a:lvl1pPr>
            <a:lvl2pPr marL="817200" indent="-457200" algn="l" rtl="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8AB227"/>
              </a:buClr>
              <a:buSzPct val="100000"/>
              <a:buFont typeface="Gill Sans"/>
              <a:buChar char="•"/>
              <a:defRPr lang="fr-FR" sz="3000" dirty="0" smtClean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  <a:sym typeface="Gill Sans" charset="0"/>
              </a:defRPr>
            </a:lvl2pPr>
            <a:lvl3pPr marL="990900" indent="-34290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8AB227"/>
              </a:buClr>
              <a:buSzPct val="100000"/>
              <a:buFont typeface="Gill Sans"/>
              <a:buChar char="•"/>
              <a:defRPr lang="fr-FR" sz="2400" dirty="0" smtClean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  <a:sym typeface="Gill Sans" charset="0"/>
              </a:defRPr>
            </a:lvl3pPr>
            <a:lvl4pPr marL="2170113" indent="-569913" algn="l" rtl="0" eaLnBrk="0" fontAlgn="base" hangingPunct="0">
              <a:spcBef>
                <a:spcPct val="0"/>
              </a:spcBef>
              <a:spcAft>
                <a:spcPts val="1800"/>
              </a:spcAft>
              <a:buClr>
                <a:srgbClr val="8AB227"/>
              </a:buClr>
              <a:buSzPct val="100000"/>
              <a:buFont typeface="Gill Sans"/>
              <a:buChar char="•"/>
              <a:defRPr sz="3600">
                <a:solidFill>
                  <a:srgbClr val="F2F2F2"/>
                </a:solidFill>
                <a:latin typeface="+mn-lt"/>
                <a:ea typeface="ヒラギノ角ゴ ProN W3"/>
                <a:cs typeface="ヒラギノ角ゴ ProN W3"/>
                <a:sym typeface="Gill Sans"/>
              </a:defRPr>
            </a:lvl4pPr>
            <a:lvl5pPr marL="2044700" indent="0" algn="l" rtl="0" eaLnBrk="0" fontAlgn="base" hangingPunct="0">
              <a:spcBef>
                <a:spcPct val="0"/>
              </a:spcBef>
              <a:spcAft>
                <a:spcPts val="1800"/>
              </a:spcAft>
              <a:buClr>
                <a:srgbClr val="8AB227"/>
              </a:buClr>
              <a:buSzPct val="100000"/>
              <a:buFont typeface="Gill Sans"/>
              <a:buNone/>
              <a:defRPr sz="3600">
                <a:solidFill>
                  <a:srgbClr val="F2F2F2"/>
                </a:solidFill>
                <a:latin typeface="+mn-lt"/>
                <a:ea typeface="ヒラギノ角ゴ ProN W3"/>
                <a:cs typeface="ヒラギノ角ゴ ProN W3"/>
                <a:sym typeface="Gill Sans"/>
              </a:defRPr>
            </a:lvl5pPr>
            <a:lvl6pPr marL="3073085" indent="-571441" algn="l" rtl="0" fontAlgn="base">
              <a:spcBef>
                <a:spcPts val="2399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3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6pPr>
            <a:lvl7pPr marL="3530239" indent="-571441" algn="l" rtl="0" fontAlgn="base">
              <a:spcBef>
                <a:spcPts val="2399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3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7pPr>
            <a:lvl8pPr marL="3987392" indent="-571441" algn="l" rtl="0" fontAlgn="base">
              <a:spcBef>
                <a:spcPts val="2399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3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8pPr>
            <a:lvl9pPr marL="4444546" indent="-571441" algn="l" rtl="0" fontAlgn="base">
              <a:spcBef>
                <a:spcPts val="2399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3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9pPr>
          </a:lstStyle>
          <a:p>
            <a:pPr marL="360000" marR="0" lvl="0" indent="-3600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ts val="400"/>
              </a:spcAft>
              <a:buClr>
                <a:srgbClr val="8FC22B"/>
              </a:buClr>
              <a:buSzPct val="100000"/>
              <a:buFont typeface="Gill Sans" charset="0"/>
              <a:buBlip>
                <a:blip r:embed="rId3"/>
              </a:buBlip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A </a:t>
            </a:r>
            <a:r>
              <a:rPr kumimoji="0" lang="fr-FR" b="0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small</a:t>
            </a: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 </a:t>
            </a:r>
            <a:r>
              <a:rPr kumimoji="0" lang="fr-FR" b="0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number</a:t>
            </a: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 of </a:t>
            </a:r>
            <a:r>
              <a:rPr kumimoji="0" lang="fr-FR" b="0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projects</a:t>
            </a: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 to </a:t>
            </a:r>
            <a:r>
              <a:rPr kumimoji="0" lang="fr-FR" b="0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limit</a:t>
            </a: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 transaction </a:t>
            </a:r>
            <a:r>
              <a:rPr kumimoji="0" lang="fr-FR" b="0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costs</a:t>
            </a:r>
            <a:endParaRPr kumimoji="0" lang="fr-FR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alibri"/>
              <a:cs typeface="Calibri"/>
              <a:sym typeface="Gill Sans" charset="0"/>
            </a:endParaRPr>
          </a:p>
          <a:p>
            <a:pPr>
              <a:spcAft>
                <a:spcPts val="400"/>
              </a:spcAft>
              <a:buClr>
                <a:srgbClr val="8FC22B"/>
              </a:buClr>
              <a:defRPr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Focus on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strategic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themes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with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large impact and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integration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across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focal areas</a:t>
            </a:r>
          </a:p>
          <a:p>
            <a:pPr marL="360000" marR="0" lvl="0" indent="-360000" algn="l" defTabSz="914400" rtl="0" eaLnBrk="0" fontAlgn="base" latinLnBrk="0" hangingPunct="0">
              <a:spcBef>
                <a:spcPts val="0"/>
              </a:spcBef>
              <a:spcAft>
                <a:spcPts val="400"/>
              </a:spcAft>
              <a:buClr>
                <a:srgbClr val="8FC22B"/>
              </a:buClr>
              <a:buSzPct val="100000"/>
              <a:buFont typeface="Gill Sans" charset="0"/>
              <a:buBlip>
                <a:blip r:embed="rId3"/>
              </a:buBlip>
              <a:tabLst/>
              <a:defRPr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Engage in dialogue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across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sectors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at national and local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level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60000" marR="0" lvl="0" indent="-360000" algn="l" defTabSz="914400" rtl="0" eaLnBrk="0" fontAlgn="base" latinLnBrk="0" hangingPunct="0">
              <a:spcBef>
                <a:spcPts val="0"/>
              </a:spcBef>
              <a:spcAft>
                <a:spcPts val="400"/>
              </a:spcAft>
              <a:buClr>
                <a:srgbClr val="8FC22B"/>
              </a:buClr>
              <a:buSzPct val="100000"/>
              <a:buFont typeface="Gill Sans" charset="0"/>
              <a:buBlip>
                <a:blip r:embed="rId3"/>
              </a:buBlip>
              <a:tabLst/>
              <a:defRPr/>
            </a:pPr>
            <a:r>
              <a:rPr kumimoji="0" lang="fr-FR" b="0" i="0" u="none" strike="noStrike" kern="1200" cap="none" normalizeH="0" noProof="0" dirty="0" err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Consider</a:t>
            </a:r>
            <a:r>
              <a:rPr kumimoji="0" lang="fr-FR" b="0" i="0" u="none" strike="noStrike" kern="1200" cap="none" normalizeH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 </a:t>
            </a:r>
            <a:r>
              <a:rPr kumimoji="0" lang="fr-FR" b="0" i="0" u="none" strike="noStrike" kern="1200" cap="none" normalizeH="0" noProof="0" dirty="0" err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joining</a:t>
            </a:r>
            <a:r>
              <a:rPr kumimoji="0" lang="fr-FR" b="0" i="0" u="none" strike="noStrike" kern="1200" cap="none" normalizeH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 </a:t>
            </a:r>
            <a:r>
              <a:rPr kumimoji="0" lang="fr-FR" b="0" i="0" u="none" strike="noStrike" kern="1200" cap="none" normalizeH="0" noProof="0" dirty="0" err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regional</a:t>
            </a:r>
            <a:r>
              <a:rPr kumimoji="0" lang="fr-FR" b="0" i="0" u="none" strike="noStrike" kern="1200" cap="none" normalizeH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 </a:t>
            </a:r>
            <a:r>
              <a:rPr kumimoji="0" lang="fr-FR" b="0" i="0" u="none" strike="noStrike" kern="1200" cap="none" normalizeH="0" noProof="0" dirty="0" err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projects</a:t>
            </a:r>
            <a:r>
              <a:rPr kumimoji="0" lang="fr-FR" b="0" i="0" u="none" strike="noStrike" kern="1200" cap="none" normalizeH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 to </a:t>
            </a:r>
            <a:r>
              <a:rPr kumimoji="0" lang="fr-FR" b="0" i="0" u="none" strike="noStrike" kern="1200" cap="none" normalizeH="0" noProof="0" dirty="0" err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utilize</a:t>
            </a:r>
            <a:r>
              <a:rPr kumimoji="0" lang="fr-FR" b="0" i="0" u="none" strike="noStrike" kern="1200" cap="none" normalizeH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 </a:t>
            </a:r>
            <a:r>
              <a:rPr kumimoji="0" lang="fr-FR" b="0" i="0" u="none" strike="noStrike" kern="1200" cap="none" normalizeH="0" noProof="0" dirty="0" err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resources</a:t>
            </a:r>
            <a:endParaRPr kumimoji="0" lang="fr-FR" b="0" i="0" u="none" strike="noStrike" kern="1200" cap="none" normalizeH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alibri"/>
              <a:cs typeface="Calibri"/>
              <a:sym typeface="Gill Sans" charset="0"/>
            </a:endParaRPr>
          </a:p>
          <a:p>
            <a:pPr marL="360000" marR="0" lvl="0" indent="-360000" algn="l" defTabSz="914400" rtl="0" eaLnBrk="0" fontAlgn="base" latinLnBrk="0" hangingPunct="0">
              <a:spcBef>
                <a:spcPts val="0"/>
              </a:spcBef>
              <a:spcAft>
                <a:spcPts val="400"/>
              </a:spcAft>
              <a:buClr>
                <a:srgbClr val="8FC22B"/>
              </a:buClr>
              <a:buSzPct val="100000"/>
              <a:buFont typeface="Gill Sans" charset="0"/>
              <a:buBlip>
                <a:blip r:embed="rId3"/>
              </a:buBlip>
              <a:tabLst/>
              <a:defRPr/>
            </a:pP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Sustainability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and exit to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build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into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project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design</a:t>
            </a:r>
            <a:endParaRPr kumimoji="0" lang="fr-FR" b="0" i="0" u="none" strike="noStrike" kern="1200" cap="none" normalizeH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alibri"/>
              <a:cs typeface="Calibri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635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490F0-4D42-4210-A669-8A1CCD8926D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450465" y="2245385"/>
            <a:ext cx="9169727" cy="4224976"/>
          </a:xfrm>
        </p:spPr>
        <p:txBody>
          <a:bodyPr>
            <a:noAutofit/>
          </a:bodyPr>
          <a:lstStyle/>
          <a:p>
            <a:r>
              <a:rPr lang="en-US" sz="3800" b="1" cap="al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THANK YOU</a:t>
            </a:r>
            <a:endParaRPr lang="en-US" sz="4219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4" name="Connecteur droit 9">
            <a:extLst>
              <a:ext uri="{FF2B5EF4-FFF2-40B4-BE49-F238E27FC236}">
                <a16:creationId xmlns:a16="http://schemas.microsoft.com/office/drawing/2014/main" id="{CE98ED17-D280-4B78-B70A-83A90CDCC230}"/>
              </a:ext>
            </a:extLst>
          </p:cNvPr>
          <p:cNvCxnSpPr>
            <a:cxnSpLocks/>
          </p:cNvCxnSpPr>
          <p:nvPr/>
        </p:nvCxnSpPr>
        <p:spPr bwMode="auto">
          <a:xfrm>
            <a:off x="311885" y="2546851"/>
            <a:ext cx="0" cy="3611880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6350" cap="flat" cmpd="sng" algn="ctr">
            <a:solidFill>
              <a:schemeClr val="tx1">
                <a:lumMod val="65000"/>
                <a:lumOff val="35000"/>
                <a:alpha val="47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3B818445-EF36-435E-A751-56DCCE7020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-1752662"/>
            <a:ext cx="15353072" cy="10363323"/>
          </a:xfrm>
          <a:prstGeom prst="ellipse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1672B3B-CDA7-48A1-BCF4-56314C3FADC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885" y="296435"/>
            <a:ext cx="3319234" cy="662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180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5" y="194025"/>
            <a:ext cx="12049125" cy="990600"/>
          </a:xfrm>
        </p:spPr>
        <p:txBody>
          <a:bodyPr>
            <a:noAutofit/>
          </a:bodyPr>
          <a:lstStyle/>
          <a:p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We</a:t>
            </a:r>
            <a:r>
              <a:rPr lang="fr-F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are sharing the pilot Cabo Verde </a:t>
            </a:r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Factsheet</a:t>
            </a:r>
            <a:br>
              <a:rPr lang="fr-FR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GB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Designed to assist your country in accessing and using resources</a:t>
            </a:r>
            <a:endParaRPr lang="fr-FR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Espace réservé du texte 3">
            <a:extLst>
              <a:ext uri="{FF2B5EF4-FFF2-40B4-BE49-F238E27FC236}">
                <a16:creationId xmlns:a16="http://schemas.microsoft.com/office/drawing/2014/main" id="{E29062F9-6C21-4D19-949B-BD7D30E88780}"/>
              </a:ext>
            </a:extLst>
          </p:cNvPr>
          <p:cNvSpPr txBox="1">
            <a:spLocks/>
          </p:cNvSpPr>
          <p:nvPr/>
        </p:nvSpPr>
        <p:spPr>
          <a:xfrm>
            <a:off x="1059805" y="1293363"/>
            <a:ext cx="10873208" cy="5048200"/>
          </a:xfrm>
          <a:prstGeom prst="rect">
            <a:avLst/>
          </a:prstGeom>
        </p:spPr>
        <p:txBody>
          <a:bodyPr vert="horz" anchor="ctr" anchorCtr="0"/>
          <a:lstStyle>
            <a:lvl1pPr marL="360000" indent="-360000" algn="l" rtl="0" eaLnBrk="0" fontAlgn="base" hangingPunct="0">
              <a:spcBef>
                <a:spcPts val="0"/>
              </a:spcBef>
              <a:spcAft>
                <a:spcPts val="900"/>
              </a:spcAft>
              <a:buSzPct val="100000"/>
              <a:buFont typeface="Gill Sans" charset="0"/>
              <a:buBlip>
                <a:blip r:embed="rId3"/>
              </a:buBlip>
              <a:defRPr lang="fr-FR" sz="3600" kern="1200" dirty="0" smtClean="0">
                <a:solidFill>
                  <a:srgbClr val="FFFFFF"/>
                </a:solidFill>
                <a:effectLst/>
                <a:latin typeface="Calibri"/>
                <a:ea typeface="ヒラギノ角ゴ ProN W3" charset="0"/>
                <a:cs typeface="Calibri"/>
                <a:sym typeface="Gill Sans" charset="0"/>
              </a:defRPr>
            </a:lvl1pPr>
            <a:lvl2pPr marL="817200" indent="-457200" algn="l" rtl="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8AB227"/>
              </a:buClr>
              <a:buSzPct val="100000"/>
              <a:buFont typeface="Gill Sans"/>
              <a:buChar char="•"/>
              <a:defRPr lang="fr-FR" sz="3000" dirty="0" smtClean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  <a:sym typeface="Gill Sans" charset="0"/>
              </a:defRPr>
            </a:lvl2pPr>
            <a:lvl3pPr marL="990900" indent="-34290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8AB227"/>
              </a:buClr>
              <a:buSzPct val="100000"/>
              <a:buFont typeface="Gill Sans"/>
              <a:buChar char="•"/>
              <a:defRPr lang="fr-FR" sz="2400" dirty="0" smtClean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  <a:sym typeface="Gill Sans" charset="0"/>
              </a:defRPr>
            </a:lvl3pPr>
            <a:lvl4pPr marL="2170113" indent="-569913" algn="l" rtl="0" eaLnBrk="0" fontAlgn="base" hangingPunct="0">
              <a:spcBef>
                <a:spcPct val="0"/>
              </a:spcBef>
              <a:spcAft>
                <a:spcPts val="1800"/>
              </a:spcAft>
              <a:buClr>
                <a:srgbClr val="8AB227"/>
              </a:buClr>
              <a:buSzPct val="100000"/>
              <a:buFont typeface="Gill Sans"/>
              <a:buChar char="•"/>
              <a:defRPr sz="3600">
                <a:solidFill>
                  <a:srgbClr val="F2F2F2"/>
                </a:solidFill>
                <a:latin typeface="+mn-lt"/>
                <a:ea typeface="ヒラギノ角ゴ ProN W3"/>
                <a:cs typeface="ヒラギノ角ゴ ProN W3"/>
                <a:sym typeface="Gill Sans"/>
              </a:defRPr>
            </a:lvl4pPr>
            <a:lvl5pPr marL="2044700" indent="0" algn="l" rtl="0" eaLnBrk="0" fontAlgn="base" hangingPunct="0">
              <a:spcBef>
                <a:spcPct val="0"/>
              </a:spcBef>
              <a:spcAft>
                <a:spcPts val="1800"/>
              </a:spcAft>
              <a:buClr>
                <a:srgbClr val="8AB227"/>
              </a:buClr>
              <a:buSzPct val="100000"/>
              <a:buFont typeface="Gill Sans"/>
              <a:buNone/>
              <a:defRPr sz="3600">
                <a:solidFill>
                  <a:srgbClr val="F2F2F2"/>
                </a:solidFill>
                <a:latin typeface="+mn-lt"/>
                <a:ea typeface="ヒラギノ角ゴ ProN W3"/>
                <a:cs typeface="ヒラギノ角ゴ ProN W3"/>
                <a:sym typeface="Gill Sans"/>
              </a:defRPr>
            </a:lvl5pPr>
            <a:lvl6pPr marL="3073085" indent="-571441" algn="l" rtl="0" fontAlgn="base">
              <a:spcBef>
                <a:spcPts val="2399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3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6pPr>
            <a:lvl7pPr marL="3530239" indent="-571441" algn="l" rtl="0" fontAlgn="base">
              <a:spcBef>
                <a:spcPts val="2399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3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7pPr>
            <a:lvl8pPr marL="3987392" indent="-571441" algn="l" rtl="0" fontAlgn="base">
              <a:spcBef>
                <a:spcPts val="2399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3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8pPr>
            <a:lvl9pPr marL="4444546" indent="-571441" algn="l" rtl="0" fontAlgn="base">
              <a:spcBef>
                <a:spcPts val="2399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3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9pPr>
          </a:lstStyle>
          <a:p>
            <a:pPr marL="360000" marR="0" lvl="0" indent="-3600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ts val="400"/>
              </a:spcAft>
              <a:buClr>
                <a:srgbClr val="8FC22B"/>
              </a:buClr>
              <a:buSzPct val="100000"/>
              <a:buFont typeface="Gill Sans" charset="0"/>
              <a:buBlip>
                <a:blip r:embed="rId3"/>
              </a:buBlip>
              <a:tabLst/>
              <a:defRPr/>
            </a:pPr>
            <a:r>
              <a:rPr kumimoji="0" lang="fr-FR" b="0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Better</a:t>
            </a: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 </a:t>
            </a:r>
            <a:r>
              <a:rPr kumimoji="0" lang="fr-FR" b="0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knowledge</a:t>
            </a: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 of </a:t>
            </a:r>
            <a:r>
              <a:rPr kumimoji="0" lang="fr-FR" b="0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resources</a:t>
            </a: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 </a:t>
            </a:r>
            <a:r>
              <a:rPr kumimoji="0" lang="fr-FR" b="0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utilization</a:t>
            </a:r>
            <a:endParaRPr kumimoji="0" lang="fr-FR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alibri"/>
              <a:cs typeface="Calibri"/>
              <a:sym typeface="Gill Sans" charset="0"/>
            </a:endParaRPr>
          </a:p>
          <a:p>
            <a:pPr>
              <a:lnSpc>
                <a:spcPct val="150000"/>
              </a:lnSpc>
              <a:spcAft>
                <a:spcPts val="400"/>
              </a:spcAft>
              <a:buClr>
                <a:srgbClr val="8FC22B"/>
              </a:buClr>
              <a:defRPr/>
            </a:pP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Enhancing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the focus on portfolio performance</a:t>
            </a:r>
          </a:p>
          <a:p>
            <a:pPr marL="360000" marR="0" lvl="0" indent="-3600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ts val="400"/>
              </a:spcAft>
              <a:buClr>
                <a:srgbClr val="8FC22B"/>
              </a:buClr>
              <a:buSzPct val="100000"/>
              <a:buFont typeface="Gill Sans" charset="0"/>
              <a:buBlip>
                <a:blip r:embed="rId3"/>
              </a:buBlip>
              <a:tabLst/>
              <a:defRPr/>
            </a:pP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Coordinating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better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with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the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secretariat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agencies</a:t>
            </a:r>
            <a:endParaRPr kumimoji="0" lang="fr-FR" b="0" i="0" u="none" strike="noStrike" kern="1200" cap="none" normalizeH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alibri"/>
              <a:cs typeface="Calibri"/>
              <a:sym typeface="Gill Sans" charset="0"/>
            </a:endParaRPr>
          </a:p>
          <a:p>
            <a:pPr>
              <a:lnSpc>
                <a:spcPct val="150000"/>
              </a:lnSpc>
              <a:spcAft>
                <a:spcPts val="400"/>
              </a:spcAft>
              <a:buClr>
                <a:srgbClr val="8FC22B"/>
              </a:buClr>
              <a:defRPr/>
            </a:pP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Strengthening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performance culture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with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data</a:t>
            </a:r>
          </a:p>
          <a:p>
            <a:pPr marL="360000" marR="0" lvl="0" indent="-3600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ts val="400"/>
              </a:spcAft>
              <a:buClr>
                <a:srgbClr val="8FC22B"/>
              </a:buClr>
              <a:buSzPct val="100000"/>
              <a:buFont typeface="Gill Sans" charset="0"/>
              <a:buBlip>
                <a:blip r:embed="rId3"/>
              </a:buBlip>
              <a:tabLst/>
              <a:defRPr/>
            </a:pPr>
            <a:r>
              <a:rPr kumimoji="0" lang="fr-FR" b="0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Taking</a:t>
            </a: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 </a:t>
            </a:r>
            <a:r>
              <a:rPr kumimoji="0" lang="fr-FR" b="0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steps</a:t>
            </a: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 to </a:t>
            </a:r>
            <a:r>
              <a:rPr kumimoji="0" lang="fr-FR" b="0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improve</a:t>
            </a: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 </a:t>
            </a:r>
            <a:r>
              <a:rPr kumimoji="0" lang="fr-FR" b="0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delivery</a:t>
            </a: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 and portfolio </a:t>
            </a:r>
            <a:r>
              <a:rPr kumimoji="0" lang="fr-FR" b="0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oversight</a:t>
            </a:r>
            <a:endParaRPr kumimoji="0" lang="fr-FR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alibri"/>
              <a:cs typeface="Calibri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50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5" y="194025"/>
            <a:ext cx="12049125" cy="990600"/>
          </a:xfrm>
        </p:spPr>
        <p:txBody>
          <a:bodyPr>
            <a:noAutofit/>
          </a:bodyPr>
          <a:lstStyle/>
          <a:p>
            <a:r>
              <a:rPr lang="fr-F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Pilot </a:t>
            </a:r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factsheet</a:t>
            </a:r>
            <a:r>
              <a:rPr lang="fr-F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focusing</a:t>
            </a:r>
            <a:r>
              <a:rPr lang="fr-F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on </a:t>
            </a:r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resources</a:t>
            </a:r>
            <a:r>
              <a:rPr lang="fr-F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uses and </a:t>
            </a:r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oversight</a:t>
            </a:r>
            <a:br>
              <a:rPr lang="fr-FR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GB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 have grouped indicators under three categories</a:t>
            </a:r>
            <a:endParaRPr lang="fr-FR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ABBF0C99-F937-4949-8874-7A17033EB66F}"/>
              </a:ext>
            </a:extLst>
          </p:cNvPr>
          <p:cNvSpPr/>
          <p:nvPr/>
        </p:nvSpPr>
        <p:spPr>
          <a:xfrm>
            <a:off x="5495002" y="1283198"/>
            <a:ext cx="45719" cy="941832"/>
          </a:xfrm>
          <a:prstGeom prst="rightBrace">
            <a:avLst/>
          </a:prstGeom>
          <a:noFill/>
          <a:ln w="19050">
            <a:solidFill>
              <a:srgbClr val="0085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7C98129C-3BEA-48BD-83EF-73B3F0E10E44}"/>
              </a:ext>
            </a:extLst>
          </p:cNvPr>
          <p:cNvSpPr/>
          <p:nvPr/>
        </p:nvSpPr>
        <p:spPr>
          <a:xfrm>
            <a:off x="5503769" y="2291952"/>
            <a:ext cx="45719" cy="1783080"/>
          </a:xfrm>
          <a:prstGeom prst="rightBrace">
            <a:avLst/>
          </a:prstGeom>
          <a:noFill/>
          <a:ln w="19050">
            <a:solidFill>
              <a:srgbClr val="0085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CBA74D64-B4CA-4203-8A0F-CEA3F00706D7}"/>
              </a:ext>
            </a:extLst>
          </p:cNvPr>
          <p:cNvSpPr/>
          <p:nvPr/>
        </p:nvSpPr>
        <p:spPr>
          <a:xfrm>
            <a:off x="5508068" y="4169834"/>
            <a:ext cx="45720" cy="2468880"/>
          </a:xfrm>
          <a:prstGeom prst="rightBrace">
            <a:avLst/>
          </a:prstGeom>
          <a:noFill/>
          <a:ln w="19050">
            <a:solidFill>
              <a:srgbClr val="0085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Espace réservé du texte 3">
            <a:extLst>
              <a:ext uri="{FF2B5EF4-FFF2-40B4-BE49-F238E27FC236}">
                <a16:creationId xmlns:a16="http://schemas.microsoft.com/office/drawing/2014/main" id="{4576EFE3-65EE-449A-B67F-5C42079C8EDD}"/>
              </a:ext>
            </a:extLst>
          </p:cNvPr>
          <p:cNvSpPr txBox="1">
            <a:spLocks/>
          </p:cNvSpPr>
          <p:nvPr/>
        </p:nvSpPr>
        <p:spPr>
          <a:xfrm>
            <a:off x="5858756" y="1090290"/>
            <a:ext cx="6435372" cy="1361667"/>
          </a:xfrm>
          <a:prstGeom prst="rect">
            <a:avLst/>
          </a:prstGeom>
        </p:spPr>
        <p:txBody>
          <a:bodyPr vert="horz" anchor="ctr" anchorCtr="0"/>
          <a:lstStyle>
            <a:lvl1pPr marL="360000" indent="-360000" algn="l" rtl="0" eaLnBrk="0" fontAlgn="base" hangingPunct="0">
              <a:spcBef>
                <a:spcPts val="0"/>
              </a:spcBef>
              <a:spcAft>
                <a:spcPts val="900"/>
              </a:spcAft>
              <a:buSzPct val="100000"/>
              <a:buFont typeface="Gill Sans" charset="0"/>
              <a:buBlip>
                <a:blip r:embed="rId3"/>
              </a:buBlip>
              <a:defRPr lang="fr-FR" sz="3600" kern="1200" dirty="0" smtClean="0">
                <a:solidFill>
                  <a:srgbClr val="FFFFFF"/>
                </a:solidFill>
                <a:effectLst/>
                <a:latin typeface="Calibri"/>
                <a:ea typeface="ヒラギノ角ゴ ProN W3" charset="0"/>
                <a:cs typeface="Calibri"/>
                <a:sym typeface="Gill Sans" charset="0"/>
              </a:defRPr>
            </a:lvl1pPr>
            <a:lvl2pPr marL="817200" indent="-457200" algn="l" rtl="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8AB227"/>
              </a:buClr>
              <a:buSzPct val="100000"/>
              <a:buFont typeface="Gill Sans"/>
              <a:buChar char="•"/>
              <a:defRPr lang="fr-FR" sz="3000" dirty="0" smtClean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  <a:sym typeface="Gill Sans" charset="0"/>
              </a:defRPr>
            </a:lvl2pPr>
            <a:lvl3pPr marL="990900" indent="-34290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8AB227"/>
              </a:buClr>
              <a:buSzPct val="100000"/>
              <a:buFont typeface="Gill Sans"/>
              <a:buChar char="•"/>
              <a:defRPr lang="fr-FR" sz="2400" dirty="0" smtClean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  <a:sym typeface="Gill Sans" charset="0"/>
              </a:defRPr>
            </a:lvl3pPr>
            <a:lvl4pPr marL="2170113" indent="-569913" algn="l" rtl="0" eaLnBrk="0" fontAlgn="base" hangingPunct="0">
              <a:spcBef>
                <a:spcPct val="0"/>
              </a:spcBef>
              <a:spcAft>
                <a:spcPts val="1800"/>
              </a:spcAft>
              <a:buClr>
                <a:srgbClr val="8AB227"/>
              </a:buClr>
              <a:buSzPct val="100000"/>
              <a:buFont typeface="Gill Sans"/>
              <a:buChar char="•"/>
              <a:defRPr sz="3600">
                <a:solidFill>
                  <a:srgbClr val="F2F2F2"/>
                </a:solidFill>
                <a:latin typeface="+mn-lt"/>
                <a:ea typeface="ヒラギノ角ゴ ProN W3"/>
                <a:cs typeface="ヒラギノ角ゴ ProN W3"/>
                <a:sym typeface="Gill Sans"/>
              </a:defRPr>
            </a:lvl4pPr>
            <a:lvl5pPr marL="2044700" indent="0" algn="l" rtl="0" eaLnBrk="0" fontAlgn="base" hangingPunct="0">
              <a:spcBef>
                <a:spcPct val="0"/>
              </a:spcBef>
              <a:spcAft>
                <a:spcPts val="1800"/>
              </a:spcAft>
              <a:buClr>
                <a:srgbClr val="8AB227"/>
              </a:buClr>
              <a:buSzPct val="100000"/>
              <a:buFont typeface="Gill Sans"/>
              <a:buNone/>
              <a:defRPr sz="3600">
                <a:solidFill>
                  <a:srgbClr val="F2F2F2"/>
                </a:solidFill>
                <a:latin typeface="+mn-lt"/>
                <a:ea typeface="ヒラギノ角ゴ ProN W3"/>
                <a:cs typeface="ヒラギノ角ゴ ProN W3"/>
                <a:sym typeface="Gill Sans"/>
              </a:defRPr>
            </a:lvl5pPr>
            <a:lvl6pPr marL="3073085" indent="-571441" algn="l" rtl="0" fontAlgn="base">
              <a:spcBef>
                <a:spcPts val="2399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3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6pPr>
            <a:lvl7pPr marL="3530239" indent="-571441" algn="l" rtl="0" fontAlgn="base">
              <a:spcBef>
                <a:spcPts val="2399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3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7pPr>
            <a:lvl8pPr marL="3987392" indent="-571441" algn="l" rtl="0" fontAlgn="base">
              <a:spcBef>
                <a:spcPts val="2399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3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8pPr>
            <a:lvl9pPr marL="4444546" indent="-571441" algn="l" rtl="0" fontAlgn="base">
              <a:spcBef>
                <a:spcPts val="2399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3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9pPr>
          </a:lstStyle>
          <a:p>
            <a:pPr marL="0" marR="0" lvl="0" indent="0" algn="l" defTabSz="914400" rtl="0" eaLnBrk="0" fontAlgn="base" latinLnBrk="0" hangingPunct="0">
              <a:spcBef>
                <a:spcPts val="0"/>
              </a:spcBef>
              <a:spcAft>
                <a:spcPts val="0"/>
              </a:spcAft>
              <a:buClr>
                <a:srgbClr val="8FC22B"/>
              </a:buClr>
              <a:buSzPct val="100000"/>
              <a:buNone/>
              <a:tabLst/>
              <a:defRPr/>
            </a:pPr>
            <a:r>
              <a:rPr lang="fr-FR" sz="2000" b="1" cap="al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Basic country information</a:t>
            </a:r>
          </a:p>
          <a:p>
            <a:pPr marL="0" marR="0" lvl="0" indent="0" algn="l" defTabSz="914400" rtl="0" eaLnBrk="0" fontAlgn="base" latinLnBrk="0" hangingPunct="0">
              <a:spcBef>
                <a:spcPts val="0"/>
              </a:spcBef>
              <a:spcAft>
                <a:spcPts val="0"/>
              </a:spcAft>
              <a:buClr>
                <a:srgbClr val="8FC22B"/>
              </a:buClr>
              <a:buSzPct val="100000"/>
              <a:buNone/>
              <a:tabLst/>
              <a:defRPr/>
            </a:pP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Lower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Middle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Income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Country &amp; Small Island States</a:t>
            </a:r>
          </a:p>
        </p:txBody>
      </p:sp>
      <p:sp>
        <p:nvSpPr>
          <p:cNvPr id="12" name="Espace réservé du texte 3">
            <a:extLst>
              <a:ext uri="{FF2B5EF4-FFF2-40B4-BE49-F238E27FC236}">
                <a16:creationId xmlns:a16="http://schemas.microsoft.com/office/drawing/2014/main" id="{CC6A74BB-C52C-4765-B9A7-0E1412815DD2}"/>
              </a:ext>
            </a:extLst>
          </p:cNvPr>
          <p:cNvSpPr txBox="1">
            <a:spLocks/>
          </p:cNvSpPr>
          <p:nvPr/>
        </p:nvSpPr>
        <p:spPr>
          <a:xfrm>
            <a:off x="5858756" y="2641518"/>
            <a:ext cx="6435372" cy="1101734"/>
          </a:xfrm>
          <a:prstGeom prst="rect">
            <a:avLst/>
          </a:prstGeom>
        </p:spPr>
        <p:txBody>
          <a:bodyPr vert="horz" anchor="ctr" anchorCtr="0"/>
          <a:lstStyle>
            <a:lvl1pPr marL="360000" indent="-360000" algn="l" rtl="0" eaLnBrk="0" fontAlgn="base" hangingPunct="0">
              <a:spcBef>
                <a:spcPts val="0"/>
              </a:spcBef>
              <a:spcAft>
                <a:spcPts val="900"/>
              </a:spcAft>
              <a:buSzPct val="100000"/>
              <a:buFont typeface="Gill Sans" charset="0"/>
              <a:buBlip>
                <a:blip r:embed="rId3"/>
              </a:buBlip>
              <a:defRPr lang="fr-FR" sz="3600" kern="1200" dirty="0" smtClean="0">
                <a:solidFill>
                  <a:srgbClr val="FFFFFF"/>
                </a:solidFill>
                <a:effectLst/>
                <a:latin typeface="Calibri"/>
                <a:ea typeface="ヒラギノ角ゴ ProN W3" charset="0"/>
                <a:cs typeface="Calibri"/>
                <a:sym typeface="Gill Sans" charset="0"/>
              </a:defRPr>
            </a:lvl1pPr>
            <a:lvl2pPr marL="817200" indent="-457200" algn="l" rtl="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8AB227"/>
              </a:buClr>
              <a:buSzPct val="100000"/>
              <a:buFont typeface="Gill Sans"/>
              <a:buChar char="•"/>
              <a:defRPr lang="fr-FR" sz="3000" dirty="0" smtClean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  <a:sym typeface="Gill Sans" charset="0"/>
              </a:defRPr>
            </a:lvl2pPr>
            <a:lvl3pPr marL="990900" indent="-34290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8AB227"/>
              </a:buClr>
              <a:buSzPct val="100000"/>
              <a:buFont typeface="Gill Sans"/>
              <a:buChar char="•"/>
              <a:defRPr lang="fr-FR" sz="2400" dirty="0" smtClean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  <a:sym typeface="Gill Sans" charset="0"/>
              </a:defRPr>
            </a:lvl3pPr>
            <a:lvl4pPr marL="2170113" indent="-569913" algn="l" rtl="0" eaLnBrk="0" fontAlgn="base" hangingPunct="0">
              <a:spcBef>
                <a:spcPct val="0"/>
              </a:spcBef>
              <a:spcAft>
                <a:spcPts val="1800"/>
              </a:spcAft>
              <a:buClr>
                <a:srgbClr val="8AB227"/>
              </a:buClr>
              <a:buSzPct val="100000"/>
              <a:buFont typeface="Gill Sans"/>
              <a:buChar char="•"/>
              <a:defRPr sz="3600">
                <a:solidFill>
                  <a:srgbClr val="F2F2F2"/>
                </a:solidFill>
                <a:latin typeface="+mn-lt"/>
                <a:ea typeface="ヒラギノ角ゴ ProN W3"/>
                <a:cs typeface="ヒラギノ角ゴ ProN W3"/>
                <a:sym typeface="Gill Sans"/>
              </a:defRPr>
            </a:lvl4pPr>
            <a:lvl5pPr marL="2044700" indent="0" algn="l" rtl="0" eaLnBrk="0" fontAlgn="base" hangingPunct="0">
              <a:spcBef>
                <a:spcPct val="0"/>
              </a:spcBef>
              <a:spcAft>
                <a:spcPts val="1800"/>
              </a:spcAft>
              <a:buClr>
                <a:srgbClr val="8AB227"/>
              </a:buClr>
              <a:buSzPct val="100000"/>
              <a:buFont typeface="Gill Sans"/>
              <a:buNone/>
              <a:defRPr sz="3600">
                <a:solidFill>
                  <a:srgbClr val="F2F2F2"/>
                </a:solidFill>
                <a:latin typeface="+mn-lt"/>
                <a:ea typeface="ヒラギノ角ゴ ProN W3"/>
                <a:cs typeface="ヒラギノ角ゴ ProN W3"/>
                <a:sym typeface="Gill Sans"/>
              </a:defRPr>
            </a:lvl5pPr>
            <a:lvl6pPr marL="3073085" indent="-571441" algn="l" rtl="0" fontAlgn="base">
              <a:spcBef>
                <a:spcPts val="2399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3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6pPr>
            <a:lvl7pPr marL="3530239" indent="-571441" algn="l" rtl="0" fontAlgn="base">
              <a:spcBef>
                <a:spcPts val="2399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3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7pPr>
            <a:lvl8pPr marL="3987392" indent="-571441" algn="l" rtl="0" fontAlgn="base">
              <a:spcBef>
                <a:spcPts val="2399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3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8pPr>
            <a:lvl9pPr marL="4444546" indent="-571441" algn="l" rtl="0" fontAlgn="base">
              <a:spcBef>
                <a:spcPts val="2399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3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9pPr>
          </a:lstStyle>
          <a:p>
            <a:pPr marL="0" marR="0" lvl="0" indent="0" algn="l" defTabSz="914400" rtl="0" eaLnBrk="0" fontAlgn="base" latinLnBrk="0" hangingPunct="0">
              <a:spcBef>
                <a:spcPts val="0"/>
              </a:spcBef>
              <a:spcAft>
                <a:spcPts val="0"/>
              </a:spcAft>
              <a:buClr>
                <a:srgbClr val="8FC22B"/>
              </a:buClr>
              <a:buSzPct val="100000"/>
              <a:buNone/>
              <a:tabLst/>
              <a:defRPr/>
            </a:pPr>
            <a:r>
              <a:rPr kumimoji="0" lang="fr-FR" sz="2000" b="1" i="0" u="none" strike="noStrike" kern="1200" cap="all" spc="0" normalizeH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GEF-7 allocation &amp; </a:t>
            </a:r>
            <a:r>
              <a:rPr kumimoji="0" lang="fr-FR" sz="2000" b="1" i="0" u="none" strike="noStrike" kern="1200" cap="all" spc="0" normalizeH="0" noProof="0" dirty="0" err="1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commitments</a:t>
            </a:r>
            <a:endParaRPr kumimoji="0" lang="fr-FR" sz="2000" b="1" i="0" u="none" strike="noStrike" kern="1200" cap="all" spc="0" normalizeH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alibri"/>
              <a:cs typeface="Calibri"/>
              <a:sym typeface="Gill Sans" charset="0"/>
            </a:endParaRPr>
          </a:p>
          <a:p>
            <a:pPr marL="0" marR="0" lvl="0" indent="0" algn="l" defTabSz="914400" rtl="0" eaLnBrk="0" fontAlgn="base" latinLnBrk="0" hangingPunct="0">
              <a:spcBef>
                <a:spcPts val="0"/>
              </a:spcBef>
              <a:spcAft>
                <a:spcPts val="400"/>
              </a:spcAft>
              <a:buClr>
                <a:srgbClr val="8FC22B"/>
              </a:buClr>
              <a:buSzPct val="100000"/>
              <a:buNone/>
              <a:tabLst/>
              <a:defRPr/>
            </a:pP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100% of STAR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resources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is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left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to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be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used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with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$6.3m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available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for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Biodiversity</a:t>
            </a:r>
            <a:endParaRPr lang="fr-F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marR="0" lvl="0" indent="0" algn="l" defTabSz="914400" rtl="0" eaLnBrk="0" fontAlgn="base" latinLnBrk="0" hangingPunct="0">
              <a:spcBef>
                <a:spcPts val="0"/>
              </a:spcBef>
              <a:spcAft>
                <a:spcPts val="400"/>
              </a:spcAft>
              <a:buClr>
                <a:srgbClr val="8FC22B"/>
              </a:buClr>
              <a:buSzPct val="100000"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  <a:sym typeface="Gill Sans" charset="0"/>
              </a:rPr>
              <a:t>Part of the SG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 Program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alibri"/>
              <a:cs typeface="Calibri"/>
              <a:sym typeface="Gill Sans" charset="0"/>
            </a:endParaRPr>
          </a:p>
        </p:txBody>
      </p:sp>
      <p:sp>
        <p:nvSpPr>
          <p:cNvPr id="13" name="Espace réservé du texte 3">
            <a:extLst>
              <a:ext uri="{FF2B5EF4-FFF2-40B4-BE49-F238E27FC236}">
                <a16:creationId xmlns:a16="http://schemas.microsoft.com/office/drawing/2014/main" id="{93679FAD-A979-4058-90D0-C1DBB5C2C1E2}"/>
              </a:ext>
            </a:extLst>
          </p:cNvPr>
          <p:cNvSpPr txBox="1">
            <a:spLocks/>
          </p:cNvSpPr>
          <p:nvPr/>
        </p:nvSpPr>
        <p:spPr>
          <a:xfrm>
            <a:off x="5858756" y="4847286"/>
            <a:ext cx="6333244" cy="1101734"/>
          </a:xfrm>
          <a:prstGeom prst="rect">
            <a:avLst/>
          </a:prstGeom>
        </p:spPr>
        <p:txBody>
          <a:bodyPr vert="horz" anchor="ctr" anchorCtr="0"/>
          <a:lstStyle>
            <a:lvl1pPr marL="360000" indent="-360000" algn="l" rtl="0" eaLnBrk="0" fontAlgn="base" hangingPunct="0">
              <a:spcBef>
                <a:spcPts val="0"/>
              </a:spcBef>
              <a:spcAft>
                <a:spcPts val="900"/>
              </a:spcAft>
              <a:buSzPct val="100000"/>
              <a:buFont typeface="Gill Sans" charset="0"/>
              <a:buBlip>
                <a:blip r:embed="rId3"/>
              </a:buBlip>
              <a:defRPr lang="fr-FR" sz="3600" kern="1200" dirty="0" smtClean="0">
                <a:solidFill>
                  <a:srgbClr val="FFFFFF"/>
                </a:solidFill>
                <a:effectLst/>
                <a:latin typeface="Calibri"/>
                <a:ea typeface="ヒラギノ角ゴ ProN W3" charset="0"/>
                <a:cs typeface="Calibri"/>
                <a:sym typeface="Gill Sans" charset="0"/>
              </a:defRPr>
            </a:lvl1pPr>
            <a:lvl2pPr marL="817200" indent="-457200" algn="l" rtl="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8AB227"/>
              </a:buClr>
              <a:buSzPct val="100000"/>
              <a:buFont typeface="Gill Sans"/>
              <a:buChar char="•"/>
              <a:defRPr lang="fr-FR" sz="3000" dirty="0" smtClean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  <a:sym typeface="Gill Sans" charset="0"/>
              </a:defRPr>
            </a:lvl2pPr>
            <a:lvl3pPr marL="990900" indent="-34290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8AB227"/>
              </a:buClr>
              <a:buSzPct val="100000"/>
              <a:buFont typeface="Gill Sans"/>
              <a:buChar char="•"/>
              <a:defRPr lang="fr-FR" sz="2400" dirty="0" smtClean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  <a:sym typeface="Gill Sans" charset="0"/>
              </a:defRPr>
            </a:lvl3pPr>
            <a:lvl4pPr marL="2170113" indent="-569913" algn="l" rtl="0" eaLnBrk="0" fontAlgn="base" hangingPunct="0">
              <a:spcBef>
                <a:spcPct val="0"/>
              </a:spcBef>
              <a:spcAft>
                <a:spcPts val="1800"/>
              </a:spcAft>
              <a:buClr>
                <a:srgbClr val="8AB227"/>
              </a:buClr>
              <a:buSzPct val="100000"/>
              <a:buFont typeface="Gill Sans"/>
              <a:buChar char="•"/>
              <a:defRPr sz="3600">
                <a:solidFill>
                  <a:srgbClr val="F2F2F2"/>
                </a:solidFill>
                <a:latin typeface="+mn-lt"/>
                <a:ea typeface="ヒラギノ角ゴ ProN W3"/>
                <a:cs typeface="ヒラギノ角ゴ ProN W3"/>
                <a:sym typeface="Gill Sans"/>
              </a:defRPr>
            </a:lvl4pPr>
            <a:lvl5pPr marL="2044700" indent="0" algn="l" rtl="0" eaLnBrk="0" fontAlgn="base" hangingPunct="0">
              <a:spcBef>
                <a:spcPct val="0"/>
              </a:spcBef>
              <a:spcAft>
                <a:spcPts val="1800"/>
              </a:spcAft>
              <a:buClr>
                <a:srgbClr val="8AB227"/>
              </a:buClr>
              <a:buSzPct val="100000"/>
              <a:buFont typeface="Gill Sans"/>
              <a:buNone/>
              <a:defRPr sz="3600">
                <a:solidFill>
                  <a:srgbClr val="F2F2F2"/>
                </a:solidFill>
                <a:latin typeface="+mn-lt"/>
                <a:ea typeface="ヒラギノ角ゴ ProN W3"/>
                <a:cs typeface="ヒラギノ角ゴ ProN W3"/>
                <a:sym typeface="Gill Sans"/>
              </a:defRPr>
            </a:lvl5pPr>
            <a:lvl6pPr marL="3073085" indent="-571441" algn="l" rtl="0" fontAlgn="base">
              <a:spcBef>
                <a:spcPts val="2399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3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6pPr>
            <a:lvl7pPr marL="3530239" indent="-571441" algn="l" rtl="0" fontAlgn="base">
              <a:spcBef>
                <a:spcPts val="2399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3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7pPr>
            <a:lvl8pPr marL="3987392" indent="-571441" algn="l" rtl="0" fontAlgn="base">
              <a:spcBef>
                <a:spcPts val="2399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3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8pPr>
            <a:lvl9pPr marL="4444546" indent="-571441" algn="l" rtl="0" fontAlgn="base">
              <a:spcBef>
                <a:spcPts val="2399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300">
                <a:solidFill>
                  <a:schemeClr val="tx1"/>
                </a:solidFill>
                <a:latin typeface="+mn-lt"/>
                <a:ea typeface="+mn-ea"/>
                <a:cs typeface="+mn-cs"/>
                <a:sym typeface="Gill Sans" charset="0"/>
              </a:defRPr>
            </a:lvl9pPr>
          </a:lstStyle>
          <a:p>
            <a:pPr marL="0" marR="0" lvl="0" indent="0" algn="l" defTabSz="914400" rtl="0" eaLnBrk="0" fontAlgn="base" latinLnBrk="0" hangingPunct="0">
              <a:spcBef>
                <a:spcPts val="0"/>
              </a:spcBef>
              <a:spcAft>
                <a:spcPts val="0"/>
              </a:spcAft>
              <a:buClr>
                <a:srgbClr val="8FC22B"/>
              </a:buClr>
              <a:buSzPct val="100000"/>
              <a:buNone/>
              <a:tabLst/>
              <a:defRPr/>
            </a:pPr>
            <a:r>
              <a:rPr lang="fr-FR" sz="2000" b="1" cap="al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Project portfolio </a:t>
            </a:r>
            <a:r>
              <a:rPr lang="fr-FR" sz="2000" b="1" cap="all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under</a:t>
            </a:r>
            <a:r>
              <a:rPr lang="fr-FR" sz="2000" b="1" cap="all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2000" b="1" cap="all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implementation</a:t>
            </a:r>
            <a:endParaRPr lang="fr-FR" sz="2000" b="1" cap="al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marR="0" lvl="0" indent="0" algn="l" defTabSz="914400" rtl="0" eaLnBrk="0" fontAlgn="base" latinLnBrk="0" hangingPunct="0">
              <a:spcBef>
                <a:spcPts val="0"/>
              </a:spcBef>
              <a:spcAft>
                <a:spcPts val="400"/>
              </a:spcAft>
              <a:buClr>
                <a:srgbClr val="8FC22B"/>
              </a:buClr>
              <a:buSzPct val="100000"/>
              <a:buNone/>
              <a:tabLst/>
              <a:defRPr/>
            </a:pP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Cabo Verde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is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part of 8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regional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projects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which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are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aging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(5.8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average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age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), have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yet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to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disburse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half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of the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financing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available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(40%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average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 and have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low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ratings</a:t>
            </a:r>
          </a:p>
          <a:p>
            <a:pPr marL="0" marR="0" lvl="0" indent="0" algn="l" defTabSz="914400" rtl="0" eaLnBrk="0" fontAlgn="base" latinLnBrk="0" hangingPunct="0">
              <a:spcBef>
                <a:spcPts val="0"/>
              </a:spcBef>
              <a:spcAft>
                <a:spcPts val="400"/>
              </a:spcAft>
              <a:buClr>
                <a:srgbClr val="8FC22B"/>
              </a:buClr>
              <a:buSzPct val="100000"/>
              <a:buNone/>
              <a:tabLst/>
              <a:defRPr/>
            </a:pP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 national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projects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focusing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on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Climate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Change,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including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one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nearly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reaching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completion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alibri"/>
              <a:cs typeface="Calibri"/>
              <a:sym typeface="Gill Sans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24D7F62-66EE-48D6-A4E4-0FAD285151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355424"/>
              </p:ext>
            </p:extLst>
          </p:nvPr>
        </p:nvGraphicFramePr>
        <p:xfrm>
          <a:off x="684586" y="1525682"/>
          <a:ext cx="4693069" cy="690358"/>
        </p:xfrm>
        <a:graphic>
          <a:graphicData uri="http://schemas.openxmlformats.org/drawingml/2006/table">
            <a:tbl>
              <a:tblPr firstRow="1" firstCol="1" bandRow="1"/>
              <a:tblGrid>
                <a:gridCol w="511786">
                  <a:extLst>
                    <a:ext uri="{9D8B030D-6E8A-4147-A177-3AD203B41FA5}">
                      <a16:colId xmlns:a16="http://schemas.microsoft.com/office/drawing/2014/main" val="1236528997"/>
                    </a:ext>
                  </a:extLst>
                </a:gridCol>
                <a:gridCol w="159886">
                  <a:extLst>
                    <a:ext uri="{9D8B030D-6E8A-4147-A177-3AD203B41FA5}">
                      <a16:colId xmlns:a16="http://schemas.microsoft.com/office/drawing/2014/main" val="3808188496"/>
                    </a:ext>
                  </a:extLst>
                </a:gridCol>
                <a:gridCol w="496294">
                  <a:extLst>
                    <a:ext uri="{9D8B030D-6E8A-4147-A177-3AD203B41FA5}">
                      <a16:colId xmlns:a16="http://schemas.microsoft.com/office/drawing/2014/main" val="2389131126"/>
                    </a:ext>
                  </a:extLst>
                </a:gridCol>
                <a:gridCol w="538843">
                  <a:extLst>
                    <a:ext uri="{9D8B030D-6E8A-4147-A177-3AD203B41FA5}">
                      <a16:colId xmlns:a16="http://schemas.microsoft.com/office/drawing/2014/main" val="2258371737"/>
                    </a:ext>
                  </a:extLst>
                </a:gridCol>
                <a:gridCol w="644978">
                  <a:extLst>
                    <a:ext uri="{9D8B030D-6E8A-4147-A177-3AD203B41FA5}">
                      <a16:colId xmlns:a16="http://schemas.microsoft.com/office/drawing/2014/main" val="648184564"/>
                    </a:ext>
                  </a:extLst>
                </a:gridCol>
                <a:gridCol w="620486">
                  <a:extLst>
                    <a:ext uri="{9D8B030D-6E8A-4147-A177-3AD203B41FA5}">
                      <a16:colId xmlns:a16="http://schemas.microsoft.com/office/drawing/2014/main" val="2174387180"/>
                    </a:ext>
                  </a:extLst>
                </a:gridCol>
                <a:gridCol w="340985">
                  <a:extLst>
                    <a:ext uri="{9D8B030D-6E8A-4147-A177-3AD203B41FA5}">
                      <a16:colId xmlns:a16="http://schemas.microsoft.com/office/drawing/2014/main" val="2756619979"/>
                    </a:ext>
                  </a:extLst>
                </a:gridCol>
                <a:gridCol w="1108961">
                  <a:extLst>
                    <a:ext uri="{9D8B030D-6E8A-4147-A177-3AD203B41FA5}">
                      <a16:colId xmlns:a16="http://schemas.microsoft.com/office/drawing/2014/main" val="4052282541"/>
                    </a:ext>
                  </a:extLst>
                </a:gridCol>
                <a:gridCol w="270850">
                  <a:extLst>
                    <a:ext uri="{9D8B030D-6E8A-4147-A177-3AD203B41FA5}">
                      <a16:colId xmlns:a16="http://schemas.microsoft.com/office/drawing/2014/main" val="3602742453"/>
                    </a:ext>
                  </a:extLst>
                </a:gridCol>
              </a:tblGrid>
              <a:tr h="164514"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800" b="1" cap="all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Country data</a:t>
                      </a:r>
                      <a:endParaRPr lang="en-US" sz="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53128"/>
                  </a:ext>
                </a:extLst>
              </a:tr>
              <a:tr h="5580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Income: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LMIC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LDC: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SIDS: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spc="-3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Natl dialogue in GEF-7: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95019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Operational Focal Point: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spc="-3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Alexandre </a:t>
                      </a:r>
                      <a:r>
                        <a:rPr lang="en-US" sz="800" b="1" spc="-30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Nevsky</a:t>
                      </a:r>
                      <a:r>
                        <a:rPr lang="en-US" sz="800" b="1" spc="-3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GOMES RODRIGUES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Ministry of Agriculture and Environment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Political Focal Point: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Gilberto SILVA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Ministry of Agriculture and Environment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082105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6E36DE5-B1D1-4D6A-92FB-4D3E7660F7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285422"/>
              </p:ext>
            </p:extLst>
          </p:nvPr>
        </p:nvGraphicFramePr>
        <p:xfrm>
          <a:off x="684585" y="2263518"/>
          <a:ext cx="4693070" cy="1817229"/>
        </p:xfrm>
        <a:graphic>
          <a:graphicData uri="http://schemas.openxmlformats.org/drawingml/2006/table">
            <a:tbl>
              <a:tblPr firstRow="1" firstCol="1" bandRow="1"/>
              <a:tblGrid>
                <a:gridCol w="1438593">
                  <a:extLst>
                    <a:ext uri="{9D8B030D-6E8A-4147-A177-3AD203B41FA5}">
                      <a16:colId xmlns:a16="http://schemas.microsoft.com/office/drawing/2014/main" val="1192531882"/>
                    </a:ext>
                  </a:extLst>
                </a:gridCol>
                <a:gridCol w="191519">
                  <a:extLst>
                    <a:ext uri="{9D8B030D-6E8A-4147-A177-3AD203B41FA5}">
                      <a16:colId xmlns:a16="http://schemas.microsoft.com/office/drawing/2014/main" val="2284807467"/>
                    </a:ext>
                  </a:extLst>
                </a:gridCol>
                <a:gridCol w="748033">
                  <a:extLst>
                    <a:ext uri="{9D8B030D-6E8A-4147-A177-3AD203B41FA5}">
                      <a16:colId xmlns:a16="http://schemas.microsoft.com/office/drawing/2014/main" val="1606205339"/>
                    </a:ext>
                  </a:extLst>
                </a:gridCol>
                <a:gridCol w="349498">
                  <a:extLst>
                    <a:ext uri="{9D8B030D-6E8A-4147-A177-3AD203B41FA5}">
                      <a16:colId xmlns:a16="http://schemas.microsoft.com/office/drawing/2014/main" val="32535701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670265757"/>
                    </a:ext>
                  </a:extLst>
                </a:gridCol>
                <a:gridCol w="717619">
                  <a:extLst>
                    <a:ext uri="{9D8B030D-6E8A-4147-A177-3AD203B41FA5}">
                      <a16:colId xmlns:a16="http://schemas.microsoft.com/office/drawing/2014/main" val="3679815531"/>
                    </a:ext>
                  </a:extLst>
                </a:gridCol>
                <a:gridCol w="234881">
                  <a:extLst>
                    <a:ext uri="{9D8B030D-6E8A-4147-A177-3AD203B41FA5}">
                      <a16:colId xmlns:a16="http://schemas.microsoft.com/office/drawing/2014/main" val="2674216356"/>
                    </a:ext>
                  </a:extLst>
                </a:gridCol>
                <a:gridCol w="631927">
                  <a:extLst>
                    <a:ext uri="{9D8B030D-6E8A-4147-A177-3AD203B41FA5}">
                      <a16:colId xmlns:a16="http://schemas.microsoft.com/office/drawing/2014/main" val="1935107537"/>
                    </a:ext>
                  </a:extLst>
                </a:gridCol>
              </a:tblGrid>
              <a:tr h="176708"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800" b="1" cap="all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GEF-7 allocations and commitments</a:t>
                      </a:r>
                      <a:endParaRPr lang="en-US" sz="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688018"/>
                  </a:ext>
                </a:extLst>
              </a:tr>
              <a:tr h="167269">
                <a:tc gridSpan="8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800" b="1" cap="small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GEF-7 STAR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85919129"/>
                  </a:ext>
                </a:extLst>
              </a:tr>
              <a:tr h="121947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Climate Change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Biodiversity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Land Degradation</a:t>
                      </a:r>
                      <a:endParaRPr lang="en-US" dirty="0"/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0396672"/>
                  </a:ext>
                </a:extLst>
              </a:tr>
              <a:tr h="113537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Allocation</a:t>
                      </a: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($m)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8.5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6.3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1.2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494965"/>
                  </a:ext>
                </a:extLst>
              </a:tr>
              <a:tr h="113537">
                <a:tc gridSpan="2">
                  <a:txBody>
                    <a:bodyPr/>
                    <a:lstStyle/>
                    <a:p>
                      <a:pPr marL="635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 of which available ($m|%)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635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8.5 | 100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 | 100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6.3 | 100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1.2 | 100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9448017"/>
                  </a:ext>
                </a:extLst>
              </a:tr>
              <a:tr h="113537">
                <a:tc gridSpan="2">
                  <a:txBody>
                    <a:bodyPr/>
                    <a:lstStyle/>
                    <a:p>
                      <a:pPr marL="635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 of which utilized ($m|%)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635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| 0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| 0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| 0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0 | 0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1140512"/>
                  </a:ext>
                </a:extLst>
              </a:tr>
              <a:tr h="220397">
                <a:tc gridSpan="8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800" b="1" cap="all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Additional GEF-7 resources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3132274"/>
                  </a:ext>
                </a:extLst>
              </a:tr>
              <a:tr h="11353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 focal area &amp; type</a:t>
                      </a:r>
                      <a:r>
                        <a:rPr lang="en-US" sz="8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800" spc="-1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nb</a:t>
                      </a:r>
                      <a:r>
                        <a:rPr lang="en-US" sz="8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|$m)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 spc="-2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 spc="-2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Least Developed Countries Fund (LDCF)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98721805"/>
                  </a:ext>
                </a:extLst>
              </a:tr>
              <a:tr h="113537">
                <a:tc>
                  <a:txBody>
                    <a:bodyPr/>
                    <a:lstStyle/>
                    <a:p>
                      <a:pPr marL="635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Impact Program incentive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635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| 0 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635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spc="-3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Approved | Allocation ($m|$m)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 | 10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996466"/>
                  </a:ext>
                </a:extLst>
              </a:tr>
              <a:tr h="113537">
                <a:tc>
                  <a:txBody>
                    <a:bodyPr/>
                    <a:lstStyle/>
                    <a:p>
                      <a:pPr marL="635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Chemical and waste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6350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| 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Special Climate Change Fund (SCCF)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14064368"/>
                  </a:ext>
                </a:extLst>
              </a:tr>
              <a:tr h="113537">
                <a:tc>
                  <a:txBody>
                    <a:bodyPr/>
                    <a:lstStyle/>
                    <a:p>
                      <a:pPr marL="635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International water (regional)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6350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| 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635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kern="1200" spc="-3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 from inception to date ($m)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812118"/>
                  </a:ext>
                </a:extLst>
              </a:tr>
              <a:tr h="58477">
                <a:tc>
                  <a:txBody>
                    <a:bodyPr/>
                    <a:lstStyle/>
                    <a:p>
                      <a:pPr marL="635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Enabling Activity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6350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| 0.9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Small Grant Program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Global Project</a:t>
                      </a:r>
                    </a:p>
                  </a:txBody>
                  <a:tcPr marL="27972" marR="27972" marT="0" marB="0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0763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635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CBIT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6350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| 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635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Allocation ($m)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0.3-0.4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913064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CFCE2BD0-1289-4B2F-A9B4-FDA9009464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617549"/>
              </p:ext>
            </p:extLst>
          </p:nvPr>
        </p:nvGraphicFramePr>
        <p:xfrm>
          <a:off x="684585" y="4159346"/>
          <a:ext cx="4693068" cy="2497149"/>
        </p:xfrm>
        <a:graphic>
          <a:graphicData uri="http://schemas.openxmlformats.org/drawingml/2006/table">
            <a:tbl>
              <a:tblPr firstRow="1" firstCol="1" bandRow="1"/>
              <a:tblGrid>
                <a:gridCol w="558715">
                  <a:extLst>
                    <a:ext uri="{9D8B030D-6E8A-4147-A177-3AD203B41FA5}">
                      <a16:colId xmlns:a16="http://schemas.microsoft.com/office/drawing/2014/main" val="2513174036"/>
                    </a:ext>
                  </a:extLst>
                </a:gridCol>
                <a:gridCol w="534445">
                  <a:extLst>
                    <a:ext uri="{9D8B030D-6E8A-4147-A177-3AD203B41FA5}">
                      <a16:colId xmlns:a16="http://schemas.microsoft.com/office/drawing/2014/main" val="3487949139"/>
                    </a:ext>
                  </a:extLst>
                </a:gridCol>
                <a:gridCol w="320291">
                  <a:extLst>
                    <a:ext uri="{9D8B030D-6E8A-4147-A177-3AD203B41FA5}">
                      <a16:colId xmlns:a16="http://schemas.microsoft.com/office/drawing/2014/main" val="3305279884"/>
                    </a:ext>
                  </a:extLst>
                </a:gridCol>
                <a:gridCol w="466064">
                  <a:extLst>
                    <a:ext uri="{9D8B030D-6E8A-4147-A177-3AD203B41FA5}">
                      <a16:colId xmlns:a16="http://schemas.microsoft.com/office/drawing/2014/main" val="2015728381"/>
                    </a:ext>
                  </a:extLst>
                </a:gridCol>
                <a:gridCol w="177800">
                  <a:extLst>
                    <a:ext uri="{9D8B030D-6E8A-4147-A177-3AD203B41FA5}">
                      <a16:colId xmlns:a16="http://schemas.microsoft.com/office/drawing/2014/main" val="4074547092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1312531417"/>
                    </a:ext>
                  </a:extLst>
                </a:gridCol>
                <a:gridCol w="221959">
                  <a:extLst>
                    <a:ext uri="{9D8B030D-6E8A-4147-A177-3AD203B41FA5}">
                      <a16:colId xmlns:a16="http://schemas.microsoft.com/office/drawing/2014/main" val="2920165861"/>
                    </a:ext>
                  </a:extLst>
                </a:gridCol>
                <a:gridCol w="153206">
                  <a:extLst>
                    <a:ext uri="{9D8B030D-6E8A-4147-A177-3AD203B41FA5}">
                      <a16:colId xmlns:a16="http://schemas.microsoft.com/office/drawing/2014/main" val="825942641"/>
                    </a:ext>
                  </a:extLst>
                </a:gridCol>
                <a:gridCol w="412235">
                  <a:extLst>
                    <a:ext uri="{9D8B030D-6E8A-4147-A177-3AD203B41FA5}">
                      <a16:colId xmlns:a16="http://schemas.microsoft.com/office/drawing/2014/main" val="940150676"/>
                    </a:ext>
                  </a:extLst>
                </a:gridCol>
                <a:gridCol w="602879">
                  <a:extLst>
                    <a:ext uri="{9D8B030D-6E8A-4147-A177-3AD203B41FA5}">
                      <a16:colId xmlns:a16="http://schemas.microsoft.com/office/drawing/2014/main" val="3453201185"/>
                    </a:ext>
                  </a:extLst>
                </a:gridCol>
                <a:gridCol w="171821">
                  <a:extLst>
                    <a:ext uri="{9D8B030D-6E8A-4147-A177-3AD203B41FA5}">
                      <a16:colId xmlns:a16="http://schemas.microsoft.com/office/drawing/2014/main" val="2761404375"/>
                    </a:ext>
                  </a:extLst>
                </a:gridCol>
                <a:gridCol w="205213">
                  <a:extLst>
                    <a:ext uri="{9D8B030D-6E8A-4147-A177-3AD203B41FA5}">
                      <a16:colId xmlns:a16="http://schemas.microsoft.com/office/drawing/2014/main" val="2384170651"/>
                    </a:ext>
                  </a:extLst>
                </a:gridCol>
                <a:gridCol w="512840">
                  <a:extLst>
                    <a:ext uri="{9D8B030D-6E8A-4147-A177-3AD203B41FA5}">
                      <a16:colId xmlns:a16="http://schemas.microsoft.com/office/drawing/2014/main" val="2007659481"/>
                    </a:ext>
                  </a:extLst>
                </a:gridCol>
              </a:tblGrid>
              <a:tr h="191778">
                <a:tc gridSpan="1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800" b="1" cap="all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Ongoing portfolio of projects</a:t>
                      </a:r>
                      <a:endParaRPr lang="en-US" sz="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1133327"/>
                  </a:ext>
                </a:extLst>
              </a:tr>
              <a:tr h="192970">
                <a:tc gridSpan="13">
                  <a:txBody>
                    <a:bodyPr/>
                    <a:lstStyle/>
                    <a:p>
                      <a:pPr marL="50800" marR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800" b="1" cap="all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Portfolio distribution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143409"/>
                  </a:ext>
                </a:extLst>
              </a:tr>
              <a:tr h="108667">
                <a:tc gridSpan="3">
                  <a:txBody>
                    <a:bodyPr/>
                    <a:lstStyle/>
                    <a:p>
                      <a:pPr marL="508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By project type </a:t>
                      </a: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(number)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By focal area</a:t>
                      </a: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(%)</a:t>
                      </a:r>
                      <a:endParaRPr lang="en-US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National</a:t>
                      </a:r>
                      <a:endParaRPr lang="en-US" sz="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Regional</a:t>
                      </a:r>
                      <a:endParaRPr lang="en-US" sz="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Regional</a:t>
                      </a:r>
                      <a:endParaRPr lang="en-US" sz="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spc="-3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By agency </a:t>
                      </a:r>
                      <a:r>
                        <a:rPr lang="en-US" sz="800" spc="-3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(%)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08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kern="1200" spc="-3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National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kern="1200" spc="-3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National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spc="-3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Regional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651429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10795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Full-sized project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Climate Change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8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3.69</a:t>
                      </a:r>
                      <a:endParaRPr lang="en-US" sz="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UNDP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0795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18288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19.6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53011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10795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spc="-3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 of which child | regional 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| 8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Biodiversity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20.1</a:t>
                      </a:r>
                      <a:endParaRPr lang="en-US" sz="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FAO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0795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18288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30.0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4788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10795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Medium-sized project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Land Degradation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UNIDO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0795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18288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6448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10795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spc="-3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 of which child | regional   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| 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International Water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34.18</a:t>
                      </a:r>
                      <a:endParaRPr lang="en-US" sz="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34</a:t>
                      </a:r>
                      <a:endParaRPr lang="en-US" sz="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UNEP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0795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18288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24.58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159636"/>
                  </a:ext>
                </a:extLst>
              </a:tr>
              <a:tr h="33611">
                <a:tc gridSpan="2">
                  <a:txBody>
                    <a:bodyPr/>
                    <a:lstStyle/>
                    <a:p>
                      <a:pPr marL="10795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Enabling Activity/CBIT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Chemical &amp; Waste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29.68</a:t>
                      </a:r>
                      <a:endParaRPr lang="en-US" sz="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n-US" sz="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0795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18288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08779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635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dirty="0"/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Multi-focal area</a:t>
                      </a:r>
                      <a:endParaRPr lang="en-US" sz="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12.36</a:t>
                      </a:r>
                      <a:endParaRPr lang="en-US" sz="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0795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18288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12.2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994767"/>
                  </a:ext>
                </a:extLst>
              </a:tr>
              <a:tr h="74304">
                <a:tc gridSpan="6">
                  <a:txBody>
                    <a:bodyPr/>
                    <a:lstStyle/>
                    <a:p>
                      <a:pPr marL="508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GEF-managed trust funds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L="508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L="508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Small Grant Program in GEF-6</a:t>
                      </a:r>
                      <a:endParaRPr lang="en-US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8517426"/>
                  </a:ext>
                </a:extLst>
              </a:tr>
              <a:tr h="90224">
                <a:tc gridSpan="4">
                  <a:txBody>
                    <a:bodyPr/>
                    <a:lstStyle/>
                    <a:p>
                      <a:pPr marL="10795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Least Developed Countries Fund (</a:t>
                      </a:r>
                      <a:r>
                        <a:rPr lang="en-US" sz="800" spc="-1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nb</a:t>
                      </a:r>
                      <a:r>
                        <a:rPr lang="en-US" sz="8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| $m)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5080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16891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16891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Active grants (</a:t>
                      </a:r>
                      <a:r>
                        <a:rPr lang="en-US" sz="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nb</a:t>
                      </a: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8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4664846"/>
                  </a:ext>
                </a:extLst>
              </a:tr>
              <a:tr h="90224">
                <a:tc gridSpan="4">
                  <a:txBody>
                    <a:bodyPr/>
                    <a:lstStyle/>
                    <a:p>
                      <a:pPr marL="10795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Special Climate Change Fund (</a:t>
                      </a:r>
                      <a:r>
                        <a:rPr lang="en-US" sz="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nb</a:t>
                      </a: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| $m)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5080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0.75 | 0.96 | NA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16891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16891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r>
                        <a:rPr lang="en-US" sz="8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$m amount (core | STAR | upgraded)</a:t>
                      </a:r>
                      <a:endParaRPr lang="en-US" sz="8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| |</a:t>
                      </a:r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401202"/>
                  </a:ext>
                </a:extLst>
              </a:tr>
              <a:tr h="204861">
                <a:tc gridSpan="13">
                  <a:txBody>
                    <a:bodyPr/>
                    <a:lstStyle/>
                    <a:p>
                      <a:pPr marL="50800" marR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800" b="1" cap="all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Portfolio performance </a:t>
                      </a:r>
                      <a:r>
                        <a:rPr lang="en-US" sz="8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(excludes Enabling Activities)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062967"/>
                  </a:ext>
                </a:extLst>
              </a:tr>
              <a:tr h="59698">
                <a:tc>
                  <a:txBody>
                    <a:bodyPr/>
                    <a:lstStyle/>
                    <a:p>
                      <a:pPr marL="508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5080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Size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5080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Performance Indicators</a:t>
                      </a:r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5080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spc="-3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Performance Indicators</a:t>
                      </a:r>
                      <a:endParaRPr lang="en-US" sz="800" spc="-3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Performance Indicators</a:t>
                      </a:r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5080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 spc="-3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Projects rated satisfactorily</a:t>
                      </a:r>
                      <a:endParaRPr lang="en-US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72586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0795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 number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</a:t>
                      </a:r>
                    </a:p>
                    <a:p>
                      <a:pPr marL="190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($m)</a:t>
                      </a:r>
                      <a:endParaRPr lang="en-US" sz="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2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Co-financing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5461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(1:X)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Disbursement rate (%)</a:t>
                      </a:r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54610" algn="ctr" defTabSz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4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Disbursement</a:t>
                      </a:r>
                      <a:r>
                        <a:rPr lang="en-US" sz="800" spc="-3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rate (%)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Disbursement rate (%)</a:t>
                      </a:r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54610" algn="ctr" defTabSz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3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 age (year)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54610" algn="ctr" defTabSz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spc="-3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Implementation progress (%)</a:t>
                      </a:r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Development outcomes (%)</a:t>
                      </a:r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689116"/>
                  </a:ext>
                </a:extLst>
              </a:tr>
              <a:tr h="94098">
                <a:tc>
                  <a:txBody>
                    <a:bodyPr/>
                    <a:lstStyle/>
                    <a:p>
                      <a:pPr marL="10795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7018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1:6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748719"/>
                  </a:ext>
                </a:extLst>
              </a:tr>
              <a:tr h="59698">
                <a:tc>
                  <a:txBody>
                    <a:bodyPr/>
                    <a:lstStyle/>
                    <a:p>
                      <a:pPr marL="10795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Regional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7018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1:3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7375336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0D13E4E0-BABE-4D58-A0AE-B49B951C08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687141"/>
              </p:ext>
            </p:extLst>
          </p:nvPr>
        </p:nvGraphicFramePr>
        <p:xfrm>
          <a:off x="684585" y="1284022"/>
          <a:ext cx="4693070" cy="171450"/>
        </p:xfrm>
        <a:graphic>
          <a:graphicData uri="http://schemas.openxmlformats.org/drawingml/2006/table">
            <a:tbl>
              <a:tblPr firstRow="1" firstCol="1" bandRow="1"/>
              <a:tblGrid>
                <a:gridCol w="2351243">
                  <a:extLst>
                    <a:ext uri="{9D8B030D-6E8A-4147-A177-3AD203B41FA5}">
                      <a16:colId xmlns:a16="http://schemas.microsoft.com/office/drawing/2014/main" val="3343770357"/>
                    </a:ext>
                  </a:extLst>
                </a:gridCol>
                <a:gridCol w="2341827">
                  <a:extLst>
                    <a:ext uri="{9D8B030D-6E8A-4147-A177-3AD203B41FA5}">
                      <a16:colId xmlns:a16="http://schemas.microsoft.com/office/drawing/2014/main" val="3170684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810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spc="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GEF COUNTRY FACTSHEET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5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45720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spc="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CABO VERDE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796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929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87A6D69-E5D9-4B45-BD9E-16C24FAF93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8622835"/>
              </p:ext>
            </p:extLst>
          </p:nvPr>
        </p:nvGraphicFramePr>
        <p:xfrm>
          <a:off x="-1091821" y="1145478"/>
          <a:ext cx="6005015" cy="4087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1BB4E6-C78D-4FD5-A274-D5F1EFB64F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197042"/>
              </p:ext>
            </p:extLst>
          </p:nvPr>
        </p:nvGraphicFramePr>
        <p:xfrm>
          <a:off x="3995068" y="2442428"/>
          <a:ext cx="7526796" cy="4087184"/>
        </p:xfrm>
        <a:graphic>
          <a:graphicData uri="http://schemas.openxmlformats.org/drawingml/2006/table">
            <a:tbl>
              <a:tblPr firstRow="1" firstCol="1" bandRow="1"/>
              <a:tblGrid>
                <a:gridCol w="2307231">
                  <a:extLst>
                    <a:ext uri="{9D8B030D-6E8A-4147-A177-3AD203B41FA5}">
                      <a16:colId xmlns:a16="http://schemas.microsoft.com/office/drawing/2014/main" val="1192531882"/>
                    </a:ext>
                  </a:extLst>
                </a:gridCol>
                <a:gridCol w="307161">
                  <a:extLst>
                    <a:ext uri="{9D8B030D-6E8A-4147-A177-3AD203B41FA5}">
                      <a16:colId xmlns:a16="http://schemas.microsoft.com/office/drawing/2014/main" val="2284807467"/>
                    </a:ext>
                  </a:extLst>
                </a:gridCol>
                <a:gridCol w="979850">
                  <a:extLst>
                    <a:ext uri="{9D8B030D-6E8A-4147-A177-3AD203B41FA5}">
                      <a16:colId xmlns:a16="http://schemas.microsoft.com/office/drawing/2014/main" val="1606205339"/>
                    </a:ext>
                  </a:extLst>
                </a:gridCol>
                <a:gridCol w="780382">
                  <a:extLst>
                    <a:ext uri="{9D8B030D-6E8A-4147-A177-3AD203B41FA5}">
                      <a16:colId xmlns:a16="http://schemas.microsoft.com/office/drawing/2014/main" val="325357014"/>
                    </a:ext>
                  </a:extLst>
                </a:gridCol>
                <a:gridCol w="611052">
                  <a:extLst>
                    <a:ext uri="{9D8B030D-6E8A-4147-A177-3AD203B41FA5}">
                      <a16:colId xmlns:a16="http://schemas.microsoft.com/office/drawing/2014/main" val="1670265757"/>
                    </a:ext>
                  </a:extLst>
                </a:gridCol>
                <a:gridCol w="1150925">
                  <a:extLst>
                    <a:ext uri="{9D8B030D-6E8A-4147-A177-3AD203B41FA5}">
                      <a16:colId xmlns:a16="http://schemas.microsoft.com/office/drawing/2014/main" val="3679815531"/>
                    </a:ext>
                  </a:extLst>
                </a:gridCol>
                <a:gridCol w="648204">
                  <a:extLst>
                    <a:ext uri="{9D8B030D-6E8A-4147-A177-3AD203B41FA5}">
                      <a16:colId xmlns:a16="http://schemas.microsoft.com/office/drawing/2014/main" val="2674216356"/>
                    </a:ext>
                  </a:extLst>
                </a:gridCol>
                <a:gridCol w="741991">
                  <a:extLst>
                    <a:ext uri="{9D8B030D-6E8A-4147-A177-3AD203B41FA5}">
                      <a16:colId xmlns:a16="http://schemas.microsoft.com/office/drawing/2014/main" val="2864790534"/>
                    </a:ext>
                  </a:extLst>
                </a:gridCol>
              </a:tblGrid>
              <a:tr h="398693"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400" b="1" cap="all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GEF-7 allocations and commitments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688018"/>
                  </a:ext>
                </a:extLst>
              </a:tr>
              <a:tr h="377396">
                <a:tc gridSpan="8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400" b="1" cap="small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GEF-7 STAR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85919129"/>
                  </a:ext>
                </a:extLst>
              </a:tr>
              <a:tr h="281383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Climate Change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Biodiversity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Land Degradation</a:t>
                      </a:r>
                      <a:endParaRPr lang="en-US" sz="4000" dirty="0"/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0396672"/>
                  </a:ext>
                </a:extLst>
              </a:tr>
              <a:tr h="281383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Allocation</a:t>
                      </a: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($m)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</a:t>
                      </a:r>
                      <a:endParaRPr lang="en-US" sz="4000" dirty="0"/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494965"/>
                  </a:ext>
                </a:extLst>
              </a:tr>
              <a:tr h="281383">
                <a:tc gridSpan="2">
                  <a:txBody>
                    <a:bodyPr/>
                    <a:lstStyle/>
                    <a:p>
                      <a:pPr marL="635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 of which available ($m|%)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L="635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8.5 | 100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 | 100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6.3 | 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 | 100</a:t>
                      </a:r>
                      <a:endParaRPr lang="en-US" sz="4000" dirty="0"/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9448017"/>
                  </a:ext>
                </a:extLst>
              </a:tr>
              <a:tr h="281383">
                <a:tc gridSpan="2">
                  <a:txBody>
                    <a:bodyPr/>
                    <a:lstStyle/>
                    <a:p>
                      <a:pPr marL="635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 of which utilized ($m|%)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635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| 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| 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| 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| 0</a:t>
                      </a:r>
                      <a:endParaRPr lang="en-US" sz="4000" dirty="0"/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1140512"/>
                  </a:ext>
                </a:extLst>
              </a:tr>
              <a:tr h="497265">
                <a:tc gridSpan="8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400" b="1" cap="all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Additional GEF-7 resources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3132274"/>
                  </a:ext>
                </a:extLst>
              </a:tr>
              <a:tr h="28138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 focal area &amp; type</a:t>
                      </a:r>
                      <a:r>
                        <a:rPr lang="en-US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spc="-1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nb</a:t>
                      </a:r>
                      <a:r>
                        <a:rPr lang="en-US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|$m)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 spc="-2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 spc="-2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Least Developed Countries Fund (LDCF)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8721805"/>
                  </a:ext>
                </a:extLst>
              </a:tr>
              <a:tr h="281383">
                <a:tc>
                  <a:txBody>
                    <a:bodyPr/>
                    <a:lstStyle/>
                    <a:p>
                      <a:pPr marL="635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Impact Program incentive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6350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| 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635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spc="-3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Approved | Allocation ($m|$m)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 | 10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fr-FR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6996466"/>
                  </a:ext>
                </a:extLst>
              </a:tr>
              <a:tr h="281383">
                <a:tc>
                  <a:txBody>
                    <a:bodyPr/>
                    <a:lstStyle/>
                    <a:p>
                      <a:pPr marL="635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Chemical and waste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6350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| 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Special Climate Change Fund (SCCF)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4064368"/>
                  </a:ext>
                </a:extLst>
              </a:tr>
              <a:tr h="281383">
                <a:tc>
                  <a:txBody>
                    <a:bodyPr/>
                    <a:lstStyle/>
                    <a:p>
                      <a:pPr marL="635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International waters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6350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| 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635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kern="1200" spc="-3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 from inception to date ($m)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6812118"/>
                  </a:ext>
                </a:extLst>
              </a:tr>
              <a:tr h="281383">
                <a:tc>
                  <a:txBody>
                    <a:bodyPr/>
                    <a:lstStyle/>
                    <a:p>
                      <a:pPr marL="635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Enabling Activity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6350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| 0.9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Small Grant Program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Global Project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 anchor="ctr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4076304"/>
                  </a:ext>
                </a:extLst>
              </a:tr>
              <a:tr h="281383">
                <a:tc>
                  <a:txBody>
                    <a:bodyPr/>
                    <a:lstStyle/>
                    <a:p>
                      <a:pPr marL="635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CBIT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6350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| 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635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Allocation ($m)</a:t>
                      </a:r>
                    </a:p>
                  </a:txBody>
                  <a:tcPr marL="27972" marR="27972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0.3-0.4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972" marR="27972" marT="0" marB="0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3913064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5" y="194025"/>
            <a:ext cx="12049125" cy="990600"/>
          </a:xfrm>
        </p:spPr>
        <p:txBody>
          <a:bodyPr>
            <a:noAutofit/>
          </a:bodyPr>
          <a:lstStyle/>
          <a:p>
            <a:r>
              <a:rPr lang="fr-F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Focus on GEF-7 allocations and </a:t>
            </a:r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commitments</a:t>
            </a:r>
            <a:br>
              <a:rPr lang="fr-FR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fr-FR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Covers</a:t>
            </a:r>
            <a:r>
              <a:rPr lang="fr-FR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STAR, </a:t>
            </a:r>
            <a:r>
              <a:rPr lang="fr-FR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additional</a:t>
            </a:r>
            <a:r>
              <a:rPr lang="fr-FR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GEF </a:t>
            </a:r>
            <a:r>
              <a:rPr lang="fr-FR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resources</a:t>
            </a:r>
            <a:r>
              <a:rPr lang="fr-FR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LDCF and SCCF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E7B24D0-8439-491B-94FA-7C3E35AC20E9}"/>
              </a:ext>
            </a:extLst>
          </p:cNvPr>
          <p:cNvSpPr/>
          <p:nvPr/>
        </p:nvSpPr>
        <p:spPr>
          <a:xfrm>
            <a:off x="3788832" y="5364416"/>
            <a:ext cx="1983345" cy="628934"/>
          </a:xfrm>
          <a:prstGeom prst="ellipse">
            <a:avLst/>
          </a:prstGeom>
          <a:noFill/>
          <a:ln w="28575">
            <a:solidFill>
              <a:srgbClr val="0085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ECC7212E-66C6-4344-88B4-E223A69C5B6D}"/>
              </a:ext>
            </a:extLst>
          </p:cNvPr>
          <p:cNvSpPr/>
          <p:nvPr/>
        </p:nvSpPr>
        <p:spPr>
          <a:xfrm rot="17357862">
            <a:off x="804153" y="4535186"/>
            <a:ext cx="4656080" cy="6405950"/>
          </a:xfrm>
          <a:prstGeom prst="arc">
            <a:avLst>
              <a:gd name="adj1" fmla="val 20540570"/>
              <a:gd name="adj2" fmla="val 21536752"/>
            </a:avLst>
          </a:prstGeom>
          <a:ln w="28575">
            <a:solidFill>
              <a:srgbClr val="00854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7B33C2F3-2F79-4DB5-87B9-747A39A6EE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791366"/>
              </p:ext>
            </p:extLst>
          </p:nvPr>
        </p:nvGraphicFramePr>
        <p:xfrm>
          <a:off x="3995068" y="1703432"/>
          <a:ext cx="7526796" cy="565082"/>
        </p:xfrm>
        <a:graphic>
          <a:graphicData uri="http://schemas.openxmlformats.org/drawingml/2006/table">
            <a:tbl>
              <a:tblPr firstRow="1" firstCol="1" bandRow="1"/>
              <a:tblGrid>
                <a:gridCol w="3763398">
                  <a:extLst>
                    <a:ext uri="{9D8B030D-6E8A-4147-A177-3AD203B41FA5}">
                      <a16:colId xmlns:a16="http://schemas.microsoft.com/office/drawing/2014/main" val="3176252726"/>
                    </a:ext>
                  </a:extLst>
                </a:gridCol>
                <a:gridCol w="3763398">
                  <a:extLst>
                    <a:ext uri="{9D8B030D-6E8A-4147-A177-3AD203B41FA5}">
                      <a16:colId xmlns:a16="http://schemas.microsoft.com/office/drawing/2014/main" val="3702585723"/>
                    </a:ext>
                  </a:extLst>
                </a:gridCol>
              </a:tblGrid>
              <a:tr h="565082">
                <a:tc>
                  <a:txBody>
                    <a:bodyPr/>
                    <a:lstStyle/>
                    <a:p>
                      <a:pPr marL="3810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spc="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GEF COUNTRY FACTSHEET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5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spc="200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CABO VERDE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3188143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C771A493-72C5-47D2-9BE8-4136F74BE58C}"/>
              </a:ext>
            </a:extLst>
          </p:cNvPr>
          <p:cNvSpPr/>
          <p:nvPr/>
        </p:nvSpPr>
        <p:spPr>
          <a:xfrm>
            <a:off x="316899" y="5113840"/>
            <a:ext cx="350098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err="1">
                <a:solidFill>
                  <a:srgbClr val="706F6F"/>
                </a:solidFill>
              </a:rPr>
              <a:t>Additional</a:t>
            </a:r>
            <a:r>
              <a:rPr lang="fr-FR" sz="2400" dirty="0">
                <a:solidFill>
                  <a:srgbClr val="706F6F"/>
                </a:solidFill>
              </a:rPr>
              <a:t> </a:t>
            </a:r>
            <a:r>
              <a:rPr lang="fr-FR" sz="2400" dirty="0" err="1">
                <a:solidFill>
                  <a:srgbClr val="706F6F"/>
                </a:solidFill>
              </a:rPr>
              <a:t>resources</a:t>
            </a:r>
            <a:r>
              <a:rPr lang="fr-FR" sz="2400" dirty="0">
                <a:solidFill>
                  <a:srgbClr val="706F6F"/>
                </a:solidFill>
              </a:rPr>
              <a:t>: International Waters and Chemicals &amp; Waste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1400" dirty="0">
              <a:solidFill>
                <a:srgbClr val="706F6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2E37B08-4834-4B28-9082-0996980773EB}"/>
              </a:ext>
            </a:extLst>
          </p:cNvPr>
          <p:cNvSpPr/>
          <p:nvPr/>
        </p:nvSpPr>
        <p:spPr>
          <a:xfrm>
            <a:off x="840116" y="2586478"/>
            <a:ext cx="2128561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 err="1">
                <a:solidFill>
                  <a:srgbClr val="706F6F"/>
                </a:solidFill>
              </a:rPr>
              <a:t>Resources</a:t>
            </a:r>
            <a:r>
              <a:rPr lang="fr-FR" sz="2400" dirty="0">
                <a:solidFill>
                  <a:srgbClr val="706F6F"/>
                </a:solidFill>
              </a:rPr>
              <a:t> </a:t>
            </a:r>
            <a:r>
              <a:rPr lang="fr-FR" sz="2400" dirty="0" err="1">
                <a:solidFill>
                  <a:srgbClr val="706F6F"/>
                </a:solidFill>
              </a:rPr>
              <a:t>allocated</a:t>
            </a:r>
            <a:r>
              <a:rPr lang="fr-FR" sz="2400" dirty="0">
                <a:solidFill>
                  <a:srgbClr val="706F6F"/>
                </a:solidFill>
              </a:rPr>
              <a:t> to Cabo Verde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1400" dirty="0">
              <a:solidFill>
                <a:srgbClr val="706F6F"/>
              </a:solidFill>
            </a:endParaRPr>
          </a:p>
        </p:txBody>
      </p:sp>
      <p:sp>
        <p:nvSpPr>
          <p:cNvPr id="16" name="Right Brace 15">
            <a:extLst>
              <a:ext uri="{FF2B5EF4-FFF2-40B4-BE49-F238E27FC236}">
                <a16:creationId xmlns:a16="http://schemas.microsoft.com/office/drawing/2014/main" id="{551A7E26-4415-4FDF-9DAF-1E26024E0C48}"/>
              </a:ext>
            </a:extLst>
          </p:cNvPr>
          <p:cNvSpPr/>
          <p:nvPr/>
        </p:nvSpPr>
        <p:spPr>
          <a:xfrm rot="10800000">
            <a:off x="3831496" y="2885443"/>
            <a:ext cx="130902" cy="1463040"/>
          </a:xfrm>
          <a:prstGeom prst="rightBrace">
            <a:avLst/>
          </a:prstGeom>
          <a:noFill/>
          <a:ln w="28575">
            <a:solidFill>
              <a:srgbClr val="0085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7400B0F-4992-437C-B006-9E27F7087769}"/>
              </a:ext>
            </a:extLst>
          </p:cNvPr>
          <p:cNvSpPr/>
          <p:nvPr/>
        </p:nvSpPr>
        <p:spPr>
          <a:xfrm>
            <a:off x="2327221" y="1601738"/>
            <a:ext cx="2128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Biodiversity</a:t>
            </a:r>
            <a:endParaRPr lang="fr-FR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698E855-9E45-408D-8749-AE7BA411C536}"/>
              </a:ext>
            </a:extLst>
          </p:cNvPr>
          <p:cNvSpPr/>
          <p:nvPr/>
        </p:nvSpPr>
        <p:spPr>
          <a:xfrm>
            <a:off x="-660183" y="1593999"/>
            <a:ext cx="212856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Climate</a:t>
            </a:r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algn="ctr"/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Change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CD59629-CF3C-4A90-97BD-DBB01EA4EBD5}"/>
              </a:ext>
            </a:extLst>
          </p:cNvPr>
          <p:cNvSpPr/>
          <p:nvPr/>
        </p:nvSpPr>
        <p:spPr>
          <a:xfrm>
            <a:off x="107459" y="4476146"/>
            <a:ext cx="212856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Land </a:t>
            </a:r>
          </a:p>
          <a:p>
            <a:r>
              <a:rPr lang="fr-FR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Degradation</a:t>
            </a:r>
            <a:endParaRPr lang="fr-FR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7D53ED4-E5B7-45B8-A72F-2F500E2AB844}"/>
              </a:ext>
            </a:extLst>
          </p:cNvPr>
          <p:cNvCxnSpPr/>
          <p:nvPr/>
        </p:nvCxnSpPr>
        <p:spPr>
          <a:xfrm>
            <a:off x="289603" y="2063403"/>
            <a:ext cx="0" cy="50237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D76A65A-C179-4B03-A2FF-D95E8B8B8BCC}"/>
              </a:ext>
            </a:extLst>
          </p:cNvPr>
          <p:cNvCxnSpPr/>
          <p:nvPr/>
        </p:nvCxnSpPr>
        <p:spPr>
          <a:xfrm>
            <a:off x="308525" y="4014714"/>
            <a:ext cx="0" cy="50237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1F75A22-C87E-464E-96DD-287F933473BC}"/>
              </a:ext>
            </a:extLst>
          </p:cNvPr>
          <p:cNvCxnSpPr/>
          <p:nvPr/>
        </p:nvCxnSpPr>
        <p:spPr>
          <a:xfrm>
            <a:off x="3395194" y="1920656"/>
            <a:ext cx="0" cy="50237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6079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5" y="194025"/>
            <a:ext cx="12049125" cy="990600"/>
          </a:xfrm>
        </p:spPr>
        <p:txBody>
          <a:bodyPr>
            <a:noAutofit/>
          </a:bodyPr>
          <a:lstStyle/>
          <a:p>
            <a:r>
              <a:rPr lang="fr-F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Focus on the </a:t>
            </a:r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project</a:t>
            </a:r>
            <a:r>
              <a:rPr lang="fr-F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portfolio </a:t>
            </a:r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under</a:t>
            </a:r>
            <a:r>
              <a:rPr lang="fr-F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implementation</a:t>
            </a:r>
            <a:br>
              <a:rPr lang="fr-FR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fr-FR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Provides</a:t>
            </a:r>
            <a:r>
              <a:rPr lang="fr-FR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update on performance </a:t>
            </a:r>
            <a:r>
              <a:rPr lang="fr-FR" sz="3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indicators</a:t>
            </a:r>
            <a:endParaRPr lang="fr-FR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B77ED317-F19F-46BA-A539-257A2A16DF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27941"/>
              </p:ext>
            </p:extLst>
          </p:nvPr>
        </p:nvGraphicFramePr>
        <p:xfrm>
          <a:off x="3995068" y="1703432"/>
          <a:ext cx="7526796" cy="565082"/>
        </p:xfrm>
        <a:graphic>
          <a:graphicData uri="http://schemas.openxmlformats.org/drawingml/2006/table">
            <a:tbl>
              <a:tblPr firstRow="1" firstCol="1" bandRow="1"/>
              <a:tblGrid>
                <a:gridCol w="3763398">
                  <a:extLst>
                    <a:ext uri="{9D8B030D-6E8A-4147-A177-3AD203B41FA5}">
                      <a16:colId xmlns:a16="http://schemas.microsoft.com/office/drawing/2014/main" val="3176252726"/>
                    </a:ext>
                  </a:extLst>
                </a:gridCol>
                <a:gridCol w="3763398">
                  <a:extLst>
                    <a:ext uri="{9D8B030D-6E8A-4147-A177-3AD203B41FA5}">
                      <a16:colId xmlns:a16="http://schemas.microsoft.com/office/drawing/2014/main" val="3702585723"/>
                    </a:ext>
                  </a:extLst>
                </a:gridCol>
              </a:tblGrid>
              <a:tr h="565082">
                <a:tc>
                  <a:txBody>
                    <a:bodyPr/>
                    <a:lstStyle/>
                    <a:p>
                      <a:pPr marL="3810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spc="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GEF COUNTRY FACTSHEET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5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spc="200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CABO VERDE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54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3188143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E33F8032-B972-4A18-AF98-3656D671D6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829531"/>
              </p:ext>
            </p:extLst>
          </p:nvPr>
        </p:nvGraphicFramePr>
        <p:xfrm>
          <a:off x="3993868" y="2486231"/>
          <a:ext cx="7526799" cy="4165728"/>
        </p:xfrm>
        <a:graphic>
          <a:graphicData uri="http://schemas.openxmlformats.org/drawingml/2006/table">
            <a:tbl>
              <a:tblPr firstRow="1" firstCol="1" bandRow="1"/>
              <a:tblGrid>
                <a:gridCol w="896073">
                  <a:extLst>
                    <a:ext uri="{9D8B030D-6E8A-4147-A177-3AD203B41FA5}">
                      <a16:colId xmlns:a16="http://schemas.microsoft.com/office/drawing/2014/main" val="2513174036"/>
                    </a:ext>
                  </a:extLst>
                </a:gridCol>
                <a:gridCol w="857149">
                  <a:extLst>
                    <a:ext uri="{9D8B030D-6E8A-4147-A177-3AD203B41FA5}">
                      <a16:colId xmlns:a16="http://schemas.microsoft.com/office/drawing/2014/main" val="3487949139"/>
                    </a:ext>
                  </a:extLst>
                </a:gridCol>
                <a:gridCol w="513687">
                  <a:extLst>
                    <a:ext uri="{9D8B030D-6E8A-4147-A177-3AD203B41FA5}">
                      <a16:colId xmlns:a16="http://schemas.microsoft.com/office/drawing/2014/main" val="3305279884"/>
                    </a:ext>
                  </a:extLst>
                </a:gridCol>
                <a:gridCol w="1032637">
                  <a:extLst>
                    <a:ext uri="{9D8B030D-6E8A-4147-A177-3AD203B41FA5}">
                      <a16:colId xmlns:a16="http://schemas.microsoft.com/office/drawing/2014/main" val="2015728381"/>
                    </a:ext>
                  </a:extLst>
                </a:gridCol>
                <a:gridCol w="570315">
                  <a:extLst>
                    <a:ext uri="{9D8B030D-6E8A-4147-A177-3AD203B41FA5}">
                      <a16:colId xmlns:a16="http://schemas.microsoft.com/office/drawing/2014/main" val="1312531417"/>
                    </a:ext>
                  </a:extLst>
                </a:gridCol>
                <a:gridCol w="355980">
                  <a:extLst>
                    <a:ext uri="{9D8B030D-6E8A-4147-A177-3AD203B41FA5}">
                      <a16:colId xmlns:a16="http://schemas.microsoft.com/office/drawing/2014/main" val="2920165861"/>
                    </a:ext>
                  </a:extLst>
                </a:gridCol>
                <a:gridCol w="265257">
                  <a:extLst>
                    <a:ext uri="{9D8B030D-6E8A-4147-A177-3AD203B41FA5}">
                      <a16:colId xmlns:a16="http://schemas.microsoft.com/office/drawing/2014/main" val="825942641"/>
                    </a:ext>
                  </a:extLst>
                </a:gridCol>
                <a:gridCol w="641605">
                  <a:extLst>
                    <a:ext uri="{9D8B030D-6E8A-4147-A177-3AD203B41FA5}">
                      <a16:colId xmlns:a16="http://schemas.microsoft.com/office/drawing/2014/main" val="814666969"/>
                    </a:ext>
                  </a:extLst>
                </a:gridCol>
                <a:gridCol w="1242473">
                  <a:extLst>
                    <a:ext uri="{9D8B030D-6E8A-4147-A177-3AD203B41FA5}">
                      <a16:colId xmlns:a16="http://schemas.microsoft.com/office/drawing/2014/main" val="3453201185"/>
                    </a:ext>
                  </a:extLst>
                </a:gridCol>
                <a:gridCol w="616819">
                  <a:extLst>
                    <a:ext uri="{9D8B030D-6E8A-4147-A177-3AD203B41FA5}">
                      <a16:colId xmlns:a16="http://schemas.microsoft.com/office/drawing/2014/main" val="2384170651"/>
                    </a:ext>
                  </a:extLst>
                </a:gridCol>
                <a:gridCol w="534804">
                  <a:extLst>
                    <a:ext uri="{9D8B030D-6E8A-4147-A177-3AD203B41FA5}">
                      <a16:colId xmlns:a16="http://schemas.microsoft.com/office/drawing/2014/main" val="2417254865"/>
                    </a:ext>
                  </a:extLst>
                </a:gridCol>
              </a:tblGrid>
              <a:tr h="191778">
                <a:tc gridSpan="1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400" b="1" cap="all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Ongoing portfolio of projects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01133327"/>
                  </a:ext>
                </a:extLst>
              </a:tr>
              <a:tr h="192970">
                <a:tc gridSpan="11">
                  <a:txBody>
                    <a:bodyPr/>
                    <a:lstStyle/>
                    <a:p>
                      <a:pPr marL="50800" marR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400" b="1" cap="all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Portfolio distribution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97143409"/>
                  </a:ext>
                </a:extLst>
              </a:tr>
              <a:tr h="25578">
                <a:tc gridSpan="3">
                  <a:txBody>
                    <a:bodyPr/>
                    <a:lstStyle/>
                    <a:p>
                      <a:pPr marL="508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By project type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(number)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By focal area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(%)</a:t>
                      </a:r>
                      <a:endParaRPr lang="en-US" sz="14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National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Regional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508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By agency 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(%)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kern="1200" spc="-5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National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spc="-8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Regonal</a:t>
                      </a:r>
                      <a:endParaRPr lang="en-US" sz="1400" spc="-8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3651429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10795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Full-sized project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Climate Change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8288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795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UNDP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8288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8288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3011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10795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spc="-7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 of which child | regional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 | 8</a:t>
                      </a: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Biodiversity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1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8288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795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FAO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8288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8288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94788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10795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Medium-sized project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Land Degradation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8288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795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UNIDO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8288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8288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6448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10795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kern="1200" spc="-7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 of which child | regional 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 | 1</a:t>
                      </a: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International Water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0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8288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795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UNEP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8288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8288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9159636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10795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Enabling Activity/CBIT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Chemical &amp; Waste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8288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795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8288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8288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08779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635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/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Multi-focal area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8288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8288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8288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7994767"/>
                  </a:ext>
                </a:extLst>
              </a:tr>
              <a:tr h="74304">
                <a:tc gridSpan="5">
                  <a:txBody>
                    <a:bodyPr/>
                    <a:lstStyle/>
                    <a:p>
                      <a:pPr marL="508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GEF-managed trust funds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L="5080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Small Grant Program in GEF-6</a:t>
                      </a:r>
                      <a:endParaRPr lang="en-US" sz="14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48517426"/>
                  </a:ext>
                </a:extLst>
              </a:tr>
              <a:tr h="90224">
                <a:tc gridSpan="4">
                  <a:txBody>
                    <a:bodyPr/>
                    <a:lstStyle/>
                    <a:p>
                      <a:pPr marL="10795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spc="-3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Least Developed Countries Fund (</a:t>
                      </a:r>
                      <a:r>
                        <a:rPr lang="en-US" sz="1400" spc="-30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nb</a:t>
                      </a:r>
                      <a:r>
                        <a:rPr lang="en-US" sz="1400" spc="-3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| $m)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5080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 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6891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| 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Active grants (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nb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 </a:t>
                      </a:r>
                      <a:endParaRPr lang="en-US" sz="1400" dirty="0"/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84664846"/>
                  </a:ext>
                </a:extLst>
              </a:tr>
              <a:tr h="90224">
                <a:tc gridSpan="4">
                  <a:txBody>
                    <a:bodyPr/>
                    <a:lstStyle/>
                    <a:p>
                      <a:pPr marL="10795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Special Climate Change Fund (nb | $m)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5080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0.75 | 0.96 | NA</a:t>
                      </a: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68910" algn="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| 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400" kern="1200" spc="-7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$m amount (core | STAR | upgraded)</a:t>
                      </a:r>
                      <a:endParaRPr lang="en-US" sz="1400" kern="1200" spc="-7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1" kern="1200" spc="-7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0.9 </a:t>
                      </a:r>
                      <a:r>
                        <a:rPr lang="en-US" sz="1400" b="1" kern="1200" spc="-70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| 0.2 </a:t>
                      </a:r>
                      <a:r>
                        <a:rPr lang="en-US" sz="1400" b="1" kern="1200" spc="-7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| NA</a:t>
                      </a:r>
                      <a:endParaRPr lang="en-US" sz="1400" b="1" kern="1200" spc="-7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65401202"/>
                  </a:ext>
                </a:extLst>
              </a:tr>
              <a:tr h="204861">
                <a:tc gridSpan="11">
                  <a:txBody>
                    <a:bodyPr/>
                    <a:lstStyle/>
                    <a:p>
                      <a:pPr marL="50800" marR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400" b="1" cap="all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Portfolio performance </a:t>
                      </a:r>
                      <a:r>
                        <a:rPr lang="en-US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(excludes Enabling Activities)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67062967"/>
                  </a:ext>
                </a:extLst>
              </a:tr>
              <a:tr h="59698">
                <a:tc>
                  <a:txBody>
                    <a:bodyPr/>
                    <a:lstStyle/>
                    <a:p>
                      <a:pPr marL="508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5080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Size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5080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4">
                  <a:txBody>
                    <a:bodyPr/>
                    <a:lstStyle/>
                    <a:p>
                      <a:pPr marL="50800" marR="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spc="-3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Performance Indicators</a:t>
                      </a:r>
                      <a:endParaRPr lang="en-US" sz="1400" spc="-3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 Performance Indicators</a:t>
                      </a:r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Projects rated satisfactorily</a:t>
                      </a:r>
                      <a:endParaRPr lang="en-US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672586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0795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 number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90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</a:t>
                      </a:r>
                    </a:p>
                    <a:p>
                      <a:pPr marL="1905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($m)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2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Co-financing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5461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(1:X)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54610" algn="ctr" defTabSz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4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Disbursement</a:t>
                      </a:r>
                      <a:r>
                        <a:rPr lang="en-US" sz="1400" spc="-3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rate (%)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Disbursement rate (%)</a:t>
                      </a:r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54610" algn="ctr" defTabSz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3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 age (year)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defTabSz="0"/>
                      <a:r>
                        <a:rPr lang="en-US" sz="800" spc="-3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 age (year)</a:t>
                      </a:r>
                      <a:endParaRPr lang="en-US" spc="-30" baseline="0" dirty="0"/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Implementation progress (%)</a:t>
                      </a:r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Development outcomes (%)</a:t>
                      </a:r>
                      <a:endParaRPr lang="en-US" sz="1400" dirty="0"/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53689116"/>
                  </a:ext>
                </a:extLst>
              </a:tr>
              <a:tr h="59698">
                <a:tc>
                  <a:txBody>
                    <a:bodyPr/>
                    <a:lstStyle/>
                    <a:p>
                      <a:pPr marL="10795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7018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1:6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</a:t>
                      </a:r>
                      <a:endParaRPr lang="en-US"/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400" dirty="0"/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14748719"/>
                  </a:ext>
                </a:extLst>
              </a:tr>
              <a:tr h="59698">
                <a:tc>
                  <a:txBody>
                    <a:bodyPr/>
                    <a:lstStyle/>
                    <a:p>
                      <a:pPr marL="107950" marR="0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Regional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7018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52.0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1:3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6.3</a:t>
                      </a:r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  <a:endParaRPr lang="en-US" sz="1400" dirty="0"/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27375336"/>
                  </a:ext>
                </a:extLst>
              </a:tr>
            </a:tbl>
          </a:graphicData>
        </a:graphic>
      </p:graphicFrame>
      <p:sp>
        <p:nvSpPr>
          <p:cNvPr id="19" name="Right Brace 18">
            <a:extLst>
              <a:ext uri="{FF2B5EF4-FFF2-40B4-BE49-F238E27FC236}">
                <a16:creationId xmlns:a16="http://schemas.microsoft.com/office/drawing/2014/main" id="{657B445C-32C9-4589-A8BB-A9F587880BA0}"/>
              </a:ext>
            </a:extLst>
          </p:cNvPr>
          <p:cNvSpPr/>
          <p:nvPr/>
        </p:nvSpPr>
        <p:spPr>
          <a:xfrm rot="10800000">
            <a:off x="3777662" y="2679271"/>
            <a:ext cx="45719" cy="2377440"/>
          </a:xfrm>
          <a:prstGeom prst="rightBrace">
            <a:avLst/>
          </a:prstGeom>
          <a:noFill/>
          <a:ln w="19050">
            <a:solidFill>
              <a:srgbClr val="0085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Brace 19">
            <a:extLst>
              <a:ext uri="{FF2B5EF4-FFF2-40B4-BE49-F238E27FC236}">
                <a16:creationId xmlns:a16="http://schemas.microsoft.com/office/drawing/2014/main" id="{7D470EDD-9C13-4E99-89DB-215428C748C8}"/>
              </a:ext>
            </a:extLst>
          </p:cNvPr>
          <p:cNvSpPr/>
          <p:nvPr/>
        </p:nvSpPr>
        <p:spPr>
          <a:xfrm rot="10800000">
            <a:off x="3777662" y="5188919"/>
            <a:ext cx="45719" cy="1463040"/>
          </a:xfrm>
          <a:prstGeom prst="rightBrace">
            <a:avLst/>
          </a:prstGeom>
          <a:noFill/>
          <a:ln w="19050">
            <a:solidFill>
              <a:srgbClr val="0085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ED0660A-623E-4718-8AE1-F2D48C017725}"/>
              </a:ext>
            </a:extLst>
          </p:cNvPr>
          <p:cNvSpPr/>
          <p:nvPr/>
        </p:nvSpPr>
        <p:spPr>
          <a:xfrm>
            <a:off x="153123" y="3871359"/>
            <a:ext cx="350098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err="1">
                <a:solidFill>
                  <a:srgbClr val="706F6F"/>
                </a:solidFill>
              </a:rPr>
              <a:t>Majority</a:t>
            </a:r>
            <a:r>
              <a:rPr lang="fr-FR" sz="2400" dirty="0">
                <a:solidFill>
                  <a:srgbClr val="706F6F"/>
                </a:solidFill>
              </a:rPr>
              <a:t> of </a:t>
            </a:r>
            <a:r>
              <a:rPr lang="fr-FR" sz="2400" dirty="0" err="1">
                <a:solidFill>
                  <a:srgbClr val="706F6F"/>
                </a:solidFill>
              </a:rPr>
              <a:t>regional</a:t>
            </a:r>
            <a:r>
              <a:rPr lang="fr-FR" sz="2400" dirty="0">
                <a:solidFill>
                  <a:srgbClr val="706F6F"/>
                </a:solidFill>
              </a:rPr>
              <a:t> </a:t>
            </a:r>
            <a:r>
              <a:rPr lang="fr-FR" sz="2400" dirty="0" err="1">
                <a:solidFill>
                  <a:srgbClr val="706F6F"/>
                </a:solidFill>
              </a:rPr>
              <a:t>projects</a:t>
            </a:r>
            <a:endParaRPr lang="fr-FR" sz="2400" dirty="0">
              <a:solidFill>
                <a:srgbClr val="706F6F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1400" dirty="0">
              <a:solidFill>
                <a:srgbClr val="706F6F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07C33BA-0E84-44D7-9559-71C998BC0DDE}"/>
              </a:ext>
            </a:extLst>
          </p:cNvPr>
          <p:cNvSpPr/>
          <p:nvPr/>
        </p:nvSpPr>
        <p:spPr>
          <a:xfrm>
            <a:off x="153123" y="5125621"/>
            <a:ext cx="350098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706F6F"/>
                </a:solidFill>
              </a:rPr>
              <a:t>Portfolio </a:t>
            </a:r>
            <a:r>
              <a:rPr lang="fr-FR" sz="2400" dirty="0" err="1">
                <a:solidFill>
                  <a:srgbClr val="706F6F"/>
                </a:solidFill>
              </a:rPr>
              <a:t>progress</a:t>
            </a:r>
            <a:r>
              <a:rPr lang="fr-FR" sz="2400" dirty="0">
                <a:solidFill>
                  <a:srgbClr val="706F6F"/>
                </a:solidFill>
              </a:rPr>
              <a:t> by national and </a:t>
            </a:r>
            <a:r>
              <a:rPr lang="fr-FR" sz="2400" dirty="0" err="1">
                <a:solidFill>
                  <a:srgbClr val="706F6F"/>
                </a:solidFill>
              </a:rPr>
              <a:t>regional</a:t>
            </a:r>
            <a:r>
              <a:rPr lang="fr-FR" sz="2400" dirty="0">
                <a:solidFill>
                  <a:srgbClr val="706F6F"/>
                </a:solidFill>
              </a:rPr>
              <a:t> </a:t>
            </a:r>
            <a:r>
              <a:rPr lang="fr-FR" sz="2400" dirty="0" err="1">
                <a:solidFill>
                  <a:srgbClr val="706F6F"/>
                </a:solidFill>
              </a:rPr>
              <a:t>projects</a:t>
            </a:r>
            <a:endParaRPr lang="fr-FR" sz="2400" dirty="0">
              <a:solidFill>
                <a:srgbClr val="706F6F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1400" dirty="0">
              <a:solidFill>
                <a:srgbClr val="706F6F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5245EB-07F8-480D-B098-FF3178FA0A22}"/>
              </a:ext>
            </a:extLst>
          </p:cNvPr>
          <p:cNvSpPr/>
          <p:nvPr/>
        </p:nvSpPr>
        <p:spPr>
          <a:xfrm>
            <a:off x="153123" y="1793286"/>
            <a:ext cx="3500980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706F6F"/>
                </a:solidFill>
              </a:rPr>
              <a:t>International Waters, Chemicals &amp; Waste and </a:t>
            </a:r>
            <a:r>
              <a:rPr lang="fr-FR" sz="2400" dirty="0" err="1">
                <a:solidFill>
                  <a:srgbClr val="706F6F"/>
                </a:solidFill>
              </a:rPr>
              <a:t>Biodiversity</a:t>
            </a:r>
            <a:r>
              <a:rPr lang="fr-FR" sz="2400" dirty="0">
                <a:solidFill>
                  <a:srgbClr val="706F6F"/>
                </a:solidFill>
              </a:rPr>
              <a:t> </a:t>
            </a:r>
            <a:r>
              <a:rPr lang="fr-FR" sz="2400" dirty="0" err="1">
                <a:solidFill>
                  <a:srgbClr val="706F6F"/>
                </a:solidFill>
              </a:rPr>
              <a:t>account</a:t>
            </a:r>
            <a:r>
              <a:rPr lang="fr-FR" sz="2400" dirty="0">
                <a:solidFill>
                  <a:srgbClr val="706F6F"/>
                </a:solidFill>
              </a:rPr>
              <a:t> for the </a:t>
            </a:r>
            <a:r>
              <a:rPr lang="fr-FR" sz="2400" dirty="0" err="1">
                <a:solidFill>
                  <a:srgbClr val="706F6F"/>
                </a:solidFill>
              </a:rPr>
              <a:t>largest</a:t>
            </a:r>
            <a:r>
              <a:rPr lang="fr-FR" sz="2400" dirty="0">
                <a:solidFill>
                  <a:srgbClr val="706F6F"/>
                </a:solidFill>
              </a:rPr>
              <a:t> </a:t>
            </a:r>
            <a:r>
              <a:rPr lang="fr-FR" sz="2400" dirty="0" err="1">
                <a:solidFill>
                  <a:srgbClr val="706F6F"/>
                </a:solidFill>
              </a:rPr>
              <a:t>share</a:t>
            </a:r>
            <a:r>
              <a:rPr lang="fr-FR" sz="2400" dirty="0">
                <a:solidFill>
                  <a:srgbClr val="706F6F"/>
                </a:solidFill>
              </a:rPr>
              <a:t> of the portfolio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1400" dirty="0">
              <a:solidFill>
                <a:srgbClr val="706F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115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5" y="194025"/>
            <a:ext cx="12049125" cy="990600"/>
          </a:xfrm>
        </p:spPr>
        <p:txBody>
          <a:bodyPr>
            <a:noAutofit/>
          </a:bodyPr>
          <a:lstStyle/>
          <a:p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Projects</a:t>
            </a:r>
            <a:r>
              <a:rPr lang="fr-F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in GEF-7 and about to start </a:t>
            </a:r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implementation</a:t>
            </a:r>
            <a:endParaRPr lang="fr-FR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5BB19D0-5650-4552-8649-5048DFA5E1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306674"/>
              </p:ext>
            </p:extLst>
          </p:nvPr>
        </p:nvGraphicFramePr>
        <p:xfrm>
          <a:off x="1140825" y="1252865"/>
          <a:ext cx="7276010" cy="3435453"/>
        </p:xfrm>
        <a:graphic>
          <a:graphicData uri="http://schemas.openxmlformats.org/drawingml/2006/table">
            <a:tbl>
              <a:tblPr/>
              <a:tblGrid>
                <a:gridCol w="688981">
                  <a:extLst>
                    <a:ext uri="{9D8B030D-6E8A-4147-A177-3AD203B41FA5}">
                      <a16:colId xmlns:a16="http://schemas.microsoft.com/office/drawing/2014/main" val="1340824738"/>
                    </a:ext>
                  </a:extLst>
                </a:gridCol>
                <a:gridCol w="3232051">
                  <a:extLst>
                    <a:ext uri="{9D8B030D-6E8A-4147-A177-3AD203B41FA5}">
                      <a16:colId xmlns:a16="http://schemas.microsoft.com/office/drawing/2014/main" val="227174994"/>
                    </a:ext>
                  </a:extLst>
                </a:gridCol>
                <a:gridCol w="729344">
                  <a:extLst>
                    <a:ext uri="{9D8B030D-6E8A-4147-A177-3AD203B41FA5}">
                      <a16:colId xmlns:a16="http://schemas.microsoft.com/office/drawing/2014/main" val="3523263122"/>
                    </a:ext>
                  </a:extLst>
                </a:gridCol>
                <a:gridCol w="953588">
                  <a:extLst>
                    <a:ext uri="{9D8B030D-6E8A-4147-A177-3AD203B41FA5}">
                      <a16:colId xmlns:a16="http://schemas.microsoft.com/office/drawing/2014/main" val="4266273120"/>
                    </a:ext>
                  </a:extLst>
                </a:gridCol>
                <a:gridCol w="1136469">
                  <a:extLst>
                    <a:ext uri="{9D8B030D-6E8A-4147-A177-3AD203B41FA5}">
                      <a16:colId xmlns:a16="http://schemas.microsoft.com/office/drawing/2014/main" val="2229805886"/>
                    </a:ext>
                  </a:extLst>
                </a:gridCol>
                <a:gridCol w="535577">
                  <a:extLst>
                    <a:ext uri="{9D8B030D-6E8A-4147-A177-3AD203B41FA5}">
                      <a16:colId xmlns:a16="http://schemas.microsoft.com/office/drawing/2014/main" val="2169625129"/>
                    </a:ext>
                  </a:extLst>
                </a:gridCol>
              </a:tblGrid>
              <a:tr h="3343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number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name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National grant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Regional / global grant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Focal Area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 Agency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313324"/>
                  </a:ext>
                </a:extLst>
              </a:tr>
              <a:tr h="8019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10226</a:t>
                      </a:r>
                    </a:p>
                  </a:txBody>
                  <a:tcPr marL="36830" marR="3683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Fourth National Communication and First Biennial Update Report for the Republic of Cabo Verde under the UNFCCC</a:t>
                      </a:r>
                    </a:p>
                  </a:txBody>
                  <a:tcPr marL="36830" marR="3683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932,940</a:t>
                      </a:r>
                    </a:p>
                    <a:p>
                      <a:pPr algn="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Climate Change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UNDP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0157152"/>
                  </a:ext>
                </a:extLst>
              </a:tr>
              <a:tr h="5987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9705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Managing Multiple Sector Threats on Marine Ecosystems to Achieve Sustainable Blue Growth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3,787,864</a:t>
                      </a:r>
                    </a:p>
                  </a:txBody>
                  <a:tcPr marL="36830" marR="3683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Biodiversity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UNDP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185052"/>
                  </a:ext>
                </a:extLst>
              </a:tr>
              <a:tr h="547006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7850972"/>
                  </a:ext>
                </a:extLst>
              </a:tr>
              <a:tr h="413295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41293098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19161214"/>
                  </a:ext>
                </a:extLst>
              </a:tr>
              <a:tr h="378823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8415" marR="184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69392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8462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5" y="194025"/>
            <a:ext cx="12049125" cy="990600"/>
          </a:xfrm>
        </p:spPr>
        <p:txBody>
          <a:bodyPr>
            <a:noAutofit/>
          </a:bodyPr>
          <a:lstStyle/>
          <a:p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Projects</a:t>
            </a:r>
            <a:r>
              <a:rPr lang="fr-F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under</a:t>
            </a:r>
            <a:r>
              <a:rPr lang="fr-F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implementation</a:t>
            </a:r>
            <a:endParaRPr lang="fr-FR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5BB19D0-5650-4552-8649-5048DFA5E1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995785"/>
              </p:ext>
            </p:extLst>
          </p:nvPr>
        </p:nvGraphicFramePr>
        <p:xfrm>
          <a:off x="1140825" y="1184625"/>
          <a:ext cx="10319657" cy="4116536"/>
        </p:xfrm>
        <a:graphic>
          <a:graphicData uri="http://schemas.openxmlformats.org/drawingml/2006/table">
            <a:tbl>
              <a:tblPr/>
              <a:tblGrid>
                <a:gridCol w="688981">
                  <a:extLst>
                    <a:ext uri="{9D8B030D-6E8A-4147-A177-3AD203B41FA5}">
                      <a16:colId xmlns:a16="http://schemas.microsoft.com/office/drawing/2014/main" val="1340824738"/>
                    </a:ext>
                  </a:extLst>
                </a:gridCol>
                <a:gridCol w="3232051">
                  <a:extLst>
                    <a:ext uri="{9D8B030D-6E8A-4147-A177-3AD203B41FA5}">
                      <a16:colId xmlns:a16="http://schemas.microsoft.com/office/drawing/2014/main" val="227174994"/>
                    </a:ext>
                  </a:extLst>
                </a:gridCol>
                <a:gridCol w="729344">
                  <a:extLst>
                    <a:ext uri="{9D8B030D-6E8A-4147-A177-3AD203B41FA5}">
                      <a16:colId xmlns:a16="http://schemas.microsoft.com/office/drawing/2014/main" val="3523263122"/>
                    </a:ext>
                  </a:extLst>
                </a:gridCol>
                <a:gridCol w="953588">
                  <a:extLst>
                    <a:ext uri="{9D8B030D-6E8A-4147-A177-3AD203B41FA5}">
                      <a16:colId xmlns:a16="http://schemas.microsoft.com/office/drawing/2014/main" val="4266273120"/>
                    </a:ext>
                  </a:extLst>
                </a:gridCol>
                <a:gridCol w="1136469">
                  <a:extLst>
                    <a:ext uri="{9D8B030D-6E8A-4147-A177-3AD203B41FA5}">
                      <a16:colId xmlns:a16="http://schemas.microsoft.com/office/drawing/2014/main" val="2229805886"/>
                    </a:ext>
                  </a:extLst>
                </a:gridCol>
                <a:gridCol w="535577">
                  <a:extLst>
                    <a:ext uri="{9D8B030D-6E8A-4147-A177-3AD203B41FA5}">
                      <a16:colId xmlns:a16="http://schemas.microsoft.com/office/drawing/2014/main" val="2169625129"/>
                    </a:ext>
                  </a:extLst>
                </a:gridCol>
                <a:gridCol w="862148">
                  <a:extLst>
                    <a:ext uri="{9D8B030D-6E8A-4147-A177-3AD203B41FA5}">
                      <a16:colId xmlns:a16="http://schemas.microsoft.com/office/drawing/2014/main" val="373598971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065552204"/>
                    </a:ext>
                  </a:extLst>
                </a:gridCol>
                <a:gridCol w="600892">
                  <a:extLst>
                    <a:ext uri="{9D8B030D-6E8A-4147-A177-3AD203B41FA5}">
                      <a16:colId xmlns:a16="http://schemas.microsoft.com/office/drawing/2014/main" val="964217652"/>
                    </a:ext>
                  </a:extLst>
                </a:gridCol>
                <a:gridCol w="849087">
                  <a:extLst>
                    <a:ext uri="{9D8B030D-6E8A-4147-A177-3AD203B41FA5}">
                      <a16:colId xmlns:a16="http://schemas.microsoft.com/office/drawing/2014/main" val="3187764493"/>
                    </a:ext>
                  </a:extLst>
                </a:gridCol>
              </a:tblGrid>
              <a:tr h="3343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number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name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National grant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Regional / global grant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Focal Area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 Agency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Implem-entation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Progress rating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Develop-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ment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Outcome rating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spc="-2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Disbursement (%)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duration (year)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313324"/>
                  </a:ext>
                </a:extLst>
              </a:tr>
              <a:tr h="8019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5524</a:t>
                      </a:r>
                    </a:p>
                  </a:txBody>
                  <a:tcPr marL="6350" marR="6350" marT="635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Mainstreaming biodiversity conservation into the tourism sector in synergy with a further strengthened protected areas system in Cape Verde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3,664,640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Biodiversity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UNDP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0157152"/>
                  </a:ext>
                </a:extLst>
              </a:tr>
              <a:tr h="5987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4740</a:t>
                      </a:r>
                    </a:p>
                  </a:txBody>
                  <a:tcPr marL="6350" marR="6350" marT="635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Disposal of Obsolete Pesticides including POPs and Strengthening Pesticide Management in the Permanent Interstate Committee for Drought Control in the Sahel (CILSS) Member States 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7,450,000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Chemicals and Waste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FAO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MS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MS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185052"/>
                  </a:ext>
                </a:extLst>
              </a:tr>
              <a:tr h="5470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5344</a:t>
                      </a:r>
                    </a:p>
                  </a:txBody>
                  <a:tcPr marL="6350" marR="6350" marT="635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Removing Barriers to Energy-Efficiency in the Cape Verdean Built Environment and for Appliances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1,918,400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Climate Change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UNDP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MS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MS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58%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7850972"/>
                  </a:ext>
                </a:extLst>
              </a:tr>
              <a:tr h="4132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9812</a:t>
                      </a:r>
                    </a:p>
                  </a:txBody>
                  <a:tcPr marL="6350" marR="6350" marT="635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Sustainable Energy Access to Manage Water Resources: Addressing the Energy-water Nexus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1,781,484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Climate Change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UNIDO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41293098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9126</a:t>
                      </a:r>
                    </a:p>
                  </a:txBody>
                  <a:tcPr marL="6350" marR="6350" marT="635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Coastal Fisheries Initiative- West Africa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6,433,027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 Focal Area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FAO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19161214"/>
                  </a:ext>
                </a:extLst>
              </a:tr>
              <a:tr h="3788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9513</a:t>
                      </a:r>
                    </a:p>
                  </a:txBody>
                  <a:tcPr marL="6350" marR="6350" marT="635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Support to GEF Eligible Parties (LDCs &amp; SIDs) for the Revision of the NBSAPs and Development of Fifth National Report to the CBD - Phase 1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2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6,798,000</a:t>
                      </a:r>
                    </a:p>
                  </a:txBody>
                  <a:tcPr marL="18415" marR="1841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Biodiversity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UNEP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69392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2959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5" y="194025"/>
            <a:ext cx="12049125" cy="990600"/>
          </a:xfrm>
        </p:spPr>
        <p:txBody>
          <a:bodyPr>
            <a:noAutofit/>
          </a:bodyPr>
          <a:lstStyle/>
          <a:p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Projects</a:t>
            </a:r>
            <a:r>
              <a:rPr lang="fr-F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completed</a:t>
            </a:r>
            <a:r>
              <a:rPr lang="fr-F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in the </a:t>
            </a:r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past</a:t>
            </a:r>
            <a:r>
              <a:rPr lang="fr-F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two</a:t>
            </a:r>
            <a:r>
              <a:rPr lang="fr-F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years</a:t>
            </a:r>
            <a:endParaRPr lang="fr-FR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5BB19D0-5650-4552-8649-5048DFA5E1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184383"/>
              </p:ext>
            </p:extLst>
          </p:nvPr>
        </p:nvGraphicFramePr>
        <p:xfrm>
          <a:off x="1162596" y="1685211"/>
          <a:ext cx="10319657" cy="4633960"/>
        </p:xfrm>
        <a:graphic>
          <a:graphicData uri="http://schemas.openxmlformats.org/drawingml/2006/table">
            <a:tbl>
              <a:tblPr/>
              <a:tblGrid>
                <a:gridCol w="688981">
                  <a:extLst>
                    <a:ext uri="{9D8B030D-6E8A-4147-A177-3AD203B41FA5}">
                      <a16:colId xmlns:a16="http://schemas.microsoft.com/office/drawing/2014/main" val="1340824738"/>
                    </a:ext>
                  </a:extLst>
                </a:gridCol>
                <a:gridCol w="3190686">
                  <a:extLst>
                    <a:ext uri="{9D8B030D-6E8A-4147-A177-3AD203B41FA5}">
                      <a16:colId xmlns:a16="http://schemas.microsoft.com/office/drawing/2014/main" val="227174994"/>
                    </a:ext>
                  </a:extLst>
                </a:gridCol>
                <a:gridCol w="770709">
                  <a:extLst>
                    <a:ext uri="{9D8B030D-6E8A-4147-A177-3AD203B41FA5}">
                      <a16:colId xmlns:a16="http://schemas.microsoft.com/office/drawing/2014/main" val="3523263122"/>
                    </a:ext>
                  </a:extLst>
                </a:gridCol>
                <a:gridCol w="953588">
                  <a:extLst>
                    <a:ext uri="{9D8B030D-6E8A-4147-A177-3AD203B41FA5}">
                      <a16:colId xmlns:a16="http://schemas.microsoft.com/office/drawing/2014/main" val="4266273120"/>
                    </a:ext>
                  </a:extLst>
                </a:gridCol>
                <a:gridCol w="1136469">
                  <a:extLst>
                    <a:ext uri="{9D8B030D-6E8A-4147-A177-3AD203B41FA5}">
                      <a16:colId xmlns:a16="http://schemas.microsoft.com/office/drawing/2014/main" val="2229805886"/>
                    </a:ext>
                  </a:extLst>
                </a:gridCol>
                <a:gridCol w="535577">
                  <a:extLst>
                    <a:ext uri="{9D8B030D-6E8A-4147-A177-3AD203B41FA5}">
                      <a16:colId xmlns:a16="http://schemas.microsoft.com/office/drawing/2014/main" val="2169625129"/>
                    </a:ext>
                  </a:extLst>
                </a:gridCol>
                <a:gridCol w="862148">
                  <a:extLst>
                    <a:ext uri="{9D8B030D-6E8A-4147-A177-3AD203B41FA5}">
                      <a16:colId xmlns:a16="http://schemas.microsoft.com/office/drawing/2014/main" val="373598971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065552204"/>
                    </a:ext>
                  </a:extLst>
                </a:gridCol>
                <a:gridCol w="600892">
                  <a:extLst>
                    <a:ext uri="{9D8B030D-6E8A-4147-A177-3AD203B41FA5}">
                      <a16:colId xmlns:a16="http://schemas.microsoft.com/office/drawing/2014/main" val="964217652"/>
                    </a:ext>
                  </a:extLst>
                </a:gridCol>
                <a:gridCol w="849087">
                  <a:extLst>
                    <a:ext uri="{9D8B030D-6E8A-4147-A177-3AD203B41FA5}">
                      <a16:colId xmlns:a16="http://schemas.microsoft.com/office/drawing/2014/main" val="3187764493"/>
                    </a:ext>
                  </a:extLst>
                </a:gridCol>
              </a:tblGrid>
              <a:tr h="3343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number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name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National grant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Regional / global grant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Focal Area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 Agency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Implem-entation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Progress rating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Develop-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ment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Outcome rating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spc="-2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Disbursement (%)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duration (year)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313324"/>
                  </a:ext>
                </a:extLst>
              </a:tr>
              <a:tr h="14659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3969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AFLDC: Capacity Strengthening and Technical Assistance for the Implementation of Stockholm Convention National Implementation Plans (NIPs) in African Least Developed Countries (LDCs) of the ECOWAS  Subregion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8,000,000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Chemicals and Waste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UNEP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43%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0157152"/>
                  </a:ext>
                </a:extLst>
              </a:tr>
              <a:tr h="7445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3923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SPWA-CC Promoting market based development  of small to medium scale renewable  energy systems in Cape Verde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1,758,182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Climate Change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UNIDO 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MS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185052"/>
                  </a:ext>
                </a:extLst>
              </a:tr>
              <a:tr h="7053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2706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Implementing Integrated Water Resource and Wastewater Management in Atlantic and Indian Ocean SIDS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9,700,000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International Waters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UNDP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46%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7850972"/>
                  </a:ext>
                </a:extLst>
              </a:tr>
              <a:tr h="8612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1909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Preparation of a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Programme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for the Protection of the Canary Current Large Marine Ecosystem (LME)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8,090,000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International Waters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FAO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</a:t>
                      </a:r>
                    </a:p>
                  </a:txBody>
                  <a:tcPr marL="3310" marR="3310" marT="33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41293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767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5" y="194025"/>
            <a:ext cx="12049125" cy="990600"/>
          </a:xfrm>
        </p:spPr>
        <p:txBody>
          <a:bodyPr>
            <a:noAutofit/>
          </a:bodyPr>
          <a:lstStyle/>
          <a:p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What</a:t>
            </a:r>
            <a:r>
              <a:rPr lang="fr-F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mid-term</a:t>
            </a:r>
            <a:r>
              <a:rPr lang="fr-F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reviews</a:t>
            </a:r>
            <a:r>
              <a:rPr lang="fr-F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and terminal </a:t>
            </a:r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evaluations</a:t>
            </a:r>
            <a:r>
              <a:rPr lang="fr-F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40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say</a:t>
            </a:r>
            <a:r>
              <a:rPr lang="fr-FR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  <a:endParaRPr lang="fr-FR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0D2490E-3191-4BDB-8AC7-A04C64BEC2E4}"/>
              </a:ext>
            </a:extLst>
          </p:cNvPr>
          <p:cNvSpPr txBox="1">
            <a:spLocks/>
          </p:cNvSpPr>
          <p:nvPr/>
        </p:nvSpPr>
        <p:spPr>
          <a:xfrm>
            <a:off x="932523" y="1348881"/>
            <a:ext cx="10326955" cy="372794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indent="-360000" eaLnBrk="0" fontAlgn="base" hangingPunc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Clr>
                <a:srgbClr val="8FC22B"/>
              </a:buClr>
              <a:buSzPct val="100000"/>
              <a:buBlip>
                <a:blip r:embed="rId3"/>
              </a:buBlip>
              <a:defRPr/>
            </a:pPr>
            <a:r>
              <a:rPr lang="fr-FR" sz="46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  <a:sym typeface="Gill Sans" charset="0"/>
              </a:rPr>
              <a:t>Need for a long-</a:t>
            </a:r>
            <a:r>
              <a:rPr lang="fr-FR" sz="46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  <a:sym typeface="Gill Sans" charset="0"/>
              </a:rPr>
              <a:t>term</a:t>
            </a:r>
            <a:r>
              <a:rPr lang="fr-FR" sz="46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  <a:sym typeface="Gill Sans" charset="0"/>
              </a:rPr>
              <a:t> </a:t>
            </a:r>
            <a:r>
              <a:rPr lang="fr-FR" sz="46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  <a:sym typeface="Gill Sans" charset="0"/>
              </a:rPr>
              <a:t>strategy</a:t>
            </a:r>
            <a:r>
              <a:rPr lang="fr-FR" sz="46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  <a:sym typeface="Gill Sans" charset="0"/>
              </a:rPr>
              <a:t> for </a:t>
            </a:r>
            <a:r>
              <a:rPr lang="fr-FR" sz="46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  <a:sym typeface="Gill Sans" charset="0"/>
              </a:rPr>
              <a:t>Protected</a:t>
            </a:r>
            <a:r>
              <a:rPr lang="fr-FR" sz="46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  <a:sym typeface="Gill Sans" charset="0"/>
              </a:rPr>
              <a:t> areas </a:t>
            </a:r>
            <a:r>
              <a:rPr lang="fr-FR" sz="46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  <a:sym typeface="Gill Sans" charset="0"/>
              </a:rPr>
              <a:t>supported</a:t>
            </a:r>
            <a:r>
              <a:rPr lang="fr-FR" sz="46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  <a:sym typeface="Gill Sans" charset="0"/>
              </a:rPr>
              <a:t> by a </a:t>
            </a:r>
            <a:r>
              <a:rPr lang="fr-FR" sz="46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  <a:sym typeface="Gill Sans" charset="0"/>
              </a:rPr>
              <a:t>robust</a:t>
            </a:r>
            <a:r>
              <a:rPr lang="fr-FR" sz="46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  <a:sym typeface="Gill Sans" charset="0"/>
              </a:rPr>
              <a:t> </a:t>
            </a:r>
            <a:r>
              <a:rPr lang="fr-FR" sz="46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  <a:sym typeface="Gill Sans" charset="0"/>
              </a:rPr>
              <a:t>institutional</a:t>
            </a:r>
            <a:r>
              <a:rPr lang="fr-FR" sz="46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  <a:sym typeface="Gill Sans" charset="0"/>
              </a:rPr>
              <a:t> </a:t>
            </a:r>
            <a:r>
              <a:rPr lang="fr-FR" sz="46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  <a:sym typeface="Gill Sans" charset="0"/>
              </a:rPr>
              <a:t>framework</a:t>
            </a:r>
            <a:r>
              <a:rPr lang="fr-FR" sz="46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  <a:sym typeface="Gill Sans" charset="0"/>
              </a:rPr>
              <a:t> and long-</a:t>
            </a:r>
            <a:r>
              <a:rPr lang="fr-FR" sz="46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  <a:sym typeface="Gill Sans" charset="0"/>
              </a:rPr>
              <a:t>term</a:t>
            </a:r>
            <a:r>
              <a:rPr lang="fr-FR" sz="46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  <a:sym typeface="Gill Sans" charset="0"/>
              </a:rPr>
              <a:t> </a:t>
            </a:r>
            <a:r>
              <a:rPr lang="fr-FR" sz="46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  <a:sym typeface="Gill Sans" charset="0"/>
              </a:rPr>
              <a:t>financing</a:t>
            </a:r>
            <a:endParaRPr lang="fr-FR" spc="-100" dirty="0"/>
          </a:p>
          <a:p>
            <a:pPr marL="360000" lvl="0" indent="-360000" eaLnBrk="0" fontAlgn="base" hangingPunc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Clr>
                <a:srgbClr val="8FC22B"/>
              </a:buClr>
              <a:buSzPct val="100000"/>
              <a:buBlip>
                <a:blip r:embed="rId3"/>
              </a:buBlip>
              <a:defRPr/>
            </a:pPr>
            <a:endParaRPr lang="fr-FR" sz="46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  <a:sym typeface="Gill Sans" charset="0"/>
            </a:endParaRPr>
          </a:p>
          <a:p>
            <a:pPr marL="360000" lvl="0" indent="-360000" eaLnBrk="0" fontAlgn="base" hangingPunct="0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  <a:buClr>
                <a:srgbClr val="8FC22B"/>
              </a:buClr>
              <a:buSzPct val="100000"/>
              <a:buBlip>
                <a:blip r:embed="rId3"/>
              </a:buBlip>
              <a:defRPr/>
            </a:pPr>
            <a:r>
              <a:rPr lang="fr-FR" sz="4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  <a:sym typeface="Gill Sans" charset="0"/>
              </a:rPr>
              <a:t>Promoting</a:t>
            </a:r>
            <a:r>
              <a:rPr lang="fr-FR" sz="4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  <a:sym typeface="Gill Sans" charset="0"/>
              </a:rPr>
              <a:t> dialogue and </a:t>
            </a:r>
            <a:r>
              <a:rPr lang="fr-FR" sz="4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  <a:sym typeface="Gill Sans" charset="0"/>
              </a:rPr>
              <a:t>work</a:t>
            </a:r>
            <a:r>
              <a:rPr lang="fr-FR" sz="4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  <a:sym typeface="Gill Sans" charset="0"/>
              </a:rPr>
              <a:t> </a:t>
            </a:r>
            <a:r>
              <a:rPr lang="fr-FR" sz="4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  <a:sym typeface="Gill Sans" charset="0"/>
              </a:rPr>
              <a:t>with</a:t>
            </a:r>
            <a:r>
              <a:rPr lang="fr-FR" sz="4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  <a:sym typeface="Gill Sans" charset="0"/>
              </a:rPr>
              <a:t> line </a:t>
            </a:r>
            <a:r>
              <a:rPr lang="fr-FR" sz="4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  <a:sym typeface="Gill Sans" charset="0"/>
              </a:rPr>
              <a:t>ministries</a:t>
            </a:r>
            <a:r>
              <a:rPr lang="fr-FR" sz="4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  <a:sym typeface="Gill Sans" charset="0"/>
              </a:rPr>
              <a:t> and stakeholders</a:t>
            </a:r>
            <a:endParaRPr lang="fr-FR" spc="-100" dirty="0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90134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604C3B73AE9943B737720A48E3AF7C" ma:contentTypeVersion="12" ma:contentTypeDescription="Create a new document." ma:contentTypeScope="" ma:versionID="0ad77ec33674f3d2b021477e0a9097ad">
  <xsd:schema xmlns:xsd="http://www.w3.org/2001/XMLSchema" xmlns:xs="http://www.w3.org/2001/XMLSchema" xmlns:p="http://schemas.microsoft.com/office/2006/metadata/properties" xmlns:ns3="9c83b91e-5ffe-420f-9ed1-9dac5903eaec" xmlns:ns4="60c75bb3-2e3f-4394-b4f4-3e2677e21dfa" targetNamespace="http://schemas.microsoft.com/office/2006/metadata/properties" ma:root="true" ma:fieldsID="c00a146fdbd4b8156988d3745977bc62" ns3:_="" ns4:_="">
    <xsd:import namespace="9c83b91e-5ffe-420f-9ed1-9dac5903eaec"/>
    <xsd:import namespace="60c75bb3-2e3f-4394-b4f4-3e2677e21df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83b91e-5ffe-420f-9ed1-9dac5903ea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c75bb3-2e3f-4394-b4f4-3e2677e21df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ED45E0-1AB0-4F77-8558-F55C208E819E}">
  <ds:schemaRefs>
    <ds:schemaRef ds:uri="http://schemas.microsoft.com/office/2006/metadata/properties"/>
    <ds:schemaRef ds:uri="9c83b91e-5ffe-420f-9ed1-9dac5903eaec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terms/"/>
    <ds:schemaRef ds:uri="60c75bb3-2e3f-4394-b4f4-3e2677e21df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68DB707-1FF1-4C33-BE63-9F51A4CD73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83b91e-5ffe-420f-9ed1-9dac5903eaec"/>
    <ds:schemaRef ds:uri="60c75bb3-2e3f-4394-b4f4-3e2677e21d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4535609-7210-458A-A65D-83E4172FF3C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4535</TotalTime>
  <Words>1540</Words>
  <Application>Microsoft Office PowerPoint</Application>
  <PresentationFormat>Widescreen</PresentationFormat>
  <Paragraphs>495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Gill Sans</vt:lpstr>
      <vt:lpstr>Office Theme</vt:lpstr>
      <vt:lpstr>CABO VERDE’s RESOURCES USE  and PORTFOLIO PERFORMANCE Pilot Country Factsheet</vt:lpstr>
      <vt:lpstr>We are sharing the pilot Cabo Verde Factsheet Designed to assist your country in accessing and using resources</vt:lpstr>
      <vt:lpstr>Pilot factsheet focusing on resources uses and oversight We have grouped indicators under three categories</vt:lpstr>
      <vt:lpstr>Focus on GEF-7 allocations and commitments Covers STAR, additional GEF resources, LDCF and SCCF</vt:lpstr>
      <vt:lpstr>Focus on the project portfolio under implementation Provides update on performance indicators</vt:lpstr>
      <vt:lpstr>Projects in GEF-7 and about to start implementation</vt:lpstr>
      <vt:lpstr>Projects under implementation</vt:lpstr>
      <vt:lpstr>Projects completed in the past two years</vt:lpstr>
      <vt:lpstr>What mid-term reviews and terminal evaluations say?</vt:lpstr>
      <vt:lpstr>Enabling Activities supporting reporting to conventions</vt:lpstr>
      <vt:lpstr>Participating in the Small Grant Programme</vt:lpstr>
      <vt:lpstr>Operational Focal Point can access the GEF Portal Provides real-time project and STAR reporting</vt:lpstr>
      <vt:lpstr>Way forward for GEF-7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W. Matindi Waithaka</dc:creator>
  <cp:lastModifiedBy>Cyril Blet</cp:lastModifiedBy>
  <cp:revision>234</cp:revision>
  <dcterms:created xsi:type="dcterms:W3CDTF">2019-08-06T11:46:53Z</dcterms:created>
  <dcterms:modified xsi:type="dcterms:W3CDTF">2020-07-22T01:51:29Z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0x010100FD604C3B73AE9943B737720A48E3AF7C</vt:lpwstr>
  </property>
</Properties>
</file>