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3" r:id="rId5"/>
    <p:sldId id="419" r:id="rId6"/>
    <p:sldId id="430" r:id="rId7"/>
    <p:sldId id="432" r:id="rId8"/>
    <p:sldId id="431" r:id="rId9"/>
    <p:sldId id="425" r:id="rId10"/>
    <p:sldId id="426" r:id="rId11"/>
    <p:sldId id="428" r:id="rId12"/>
  </p:sldIdLst>
  <p:sldSz cx="9144000" cy="6858000" type="screen4x3"/>
  <p:notesSz cx="6881813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DDDDDD"/>
    <a:srgbClr val="339933"/>
    <a:srgbClr val="339966"/>
    <a:srgbClr val="4D4D4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2571" autoAdjust="0"/>
  </p:normalViewPr>
  <p:slideViewPr>
    <p:cSldViewPr>
      <p:cViewPr varScale="1">
        <p:scale>
          <a:sx n="60" d="100"/>
          <a:sy n="60" d="100"/>
        </p:scale>
        <p:origin x="85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235" y="-7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2913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1"/>
            <a:ext cx="2982912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2982913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6"/>
            <a:ext cx="2982912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6359646-84FF-4FF2-90B1-DCE606405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49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82913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16" tIns="43708" rIns="87416" bIns="43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7" y="4416428"/>
            <a:ext cx="5503863" cy="4181475"/>
          </a:xfrm>
          <a:prstGeom prst="rect">
            <a:avLst/>
          </a:prstGeom>
        </p:spPr>
        <p:txBody>
          <a:bodyPr vert="horz" lIns="87416" tIns="43708" rIns="87416" bIns="4370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1263"/>
            <a:ext cx="2982913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31263"/>
            <a:ext cx="2982912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r">
              <a:defRPr sz="1100" smtClean="0"/>
            </a:lvl1pPr>
          </a:lstStyle>
          <a:p>
            <a:pPr>
              <a:defRPr/>
            </a:pPr>
            <a:fld id="{8A57EA69-8F50-4190-A70F-0DA046C1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407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7CD58-2761-49C0-B5E9-503D15924122}" type="slidenum">
              <a:rPr lang="en-US"/>
              <a:pPr/>
              <a:t>1</a:t>
            </a:fld>
            <a:endParaRPr lang="en-US"/>
          </a:p>
        </p:txBody>
      </p:sp>
      <p:sp>
        <p:nvSpPr>
          <p:cNvPr id="1024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2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2" r:id="rId2"/>
    <p:sldLayoutId id="2147483651" r:id="rId3"/>
    <p:sldLayoutId id="2147483650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#_ftnref1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066800" y="4800600"/>
            <a:ext cx="7315200" cy="1066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January 23, 2019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b="1" dirty="0">
                <a:solidFill>
                  <a:schemeClr val="accent1"/>
                </a:solidFill>
              </a:rPr>
              <a:t>GEF Introduction Seminar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3820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solidFill>
                  <a:schemeClr val="accent1"/>
                </a:solidFill>
              </a:rPr>
              <a:t>Practical Steps to Improve Coordination and Workflow</a:t>
            </a:r>
            <a:br>
              <a:rPr lang="en-US" sz="5300" b="1" dirty="0">
                <a:solidFill>
                  <a:srgbClr val="00642D"/>
                </a:solidFill>
              </a:rPr>
            </a:br>
            <a:r>
              <a:rPr lang="en-US" sz="5300" b="1" dirty="0">
                <a:solidFill>
                  <a:srgbClr val="00642D"/>
                </a:solidFill>
              </a:rPr>
              <a:t> </a:t>
            </a:r>
            <a:endParaRPr lang="en-US" sz="2700" i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-20515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Scope and purpose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277436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Requested during replenishment; INF document to Council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Focus on Secretariat, Agencies, Governments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Practical Steps - - not a new Policy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Based on practical experience, IEO evaluations and dialogues during CSP workshops and Agency Retreats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accent1"/>
              </a:solidFill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Challenges and opportunities</a:t>
            </a:r>
          </a:p>
          <a:p>
            <a:endParaRPr lang="en-US" sz="2200" dirty="0">
              <a:solidFill>
                <a:srgbClr val="00642D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200" dirty="0">
              <a:latin typeface="+mj-lt"/>
            </a:endParaRPr>
          </a:p>
          <a:p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7374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-20515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Role and Engagement of OFPs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277436"/>
            <a:ext cx="8077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Crucial to the partnership, country-ownership, better projects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Several challenges: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accent1"/>
              </a:solidFill>
              <a:latin typeface="+mj-lt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Real-time information; lapses in communication w agencies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Sometimes disengaged after letter of endorsement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Full understanding of role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accent1"/>
                </a:solidFill>
                <a:latin typeface="+mj-lt"/>
              </a:rPr>
              <a:t>Coordination with sister ministries and stakeholders</a:t>
            </a:r>
          </a:p>
          <a:p>
            <a:endParaRPr lang="en-US" sz="2200" b="1" dirty="0">
              <a:solidFill>
                <a:schemeClr val="accent1"/>
              </a:solidFill>
              <a:latin typeface="+mj-lt"/>
            </a:endParaRPr>
          </a:p>
          <a:p>
            <a:endParaRPr lang="en-US" sz="2200" dirty="0">
              <a:solidFill>
                <a:srgbClr val="00642D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200" dirty="0">
              <a:latin typeface="+mj-lt"/>
            </a:endParaRPr>
          </a:p>
          <a:p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34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-20515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OFPs – General Responsibilities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277436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solidFill>
                <a:srgbClr val="00642D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200" dirty="0">
              <a:latin typeface="+mj-lt"/>
            </a:endParaRPr>
          </a:p>
          <a:p>
            <a:endParaRPr lang="en-US" sz="220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772634-07A6-4295-A55D-5A0D1CCFC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76656"/>
              </p:ext>
            </p:extLst>
          </p:nvPr>
        </p:nvGraphicFramePr>
        <p:xfrm>
          <a:off x="-1" y="685801"/>
          <a:ext cx="9123485" cy="61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23485">
                  <a:extLst>
                    <a:ext uri="{9D8B030D-6E8A-4147-A177-3AD203B41FA5}">
                      <a16:colId xmlns:a16="http://schemas.microsoft.com/office/drawing/2014/main" val="2204931862"/>
                    </a:ext>
                  </a:extLst>
                </a:gridCol>
              </a:tblGrid>
              <a:tr h="6172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Box 1 – Roles of OFPs</a:t>
                      </a:r>
                      <a:endParaRPr lang="en-US" sz="500" dirty="0">
                        <a:effectLst/>
                      </a:endParaRPr>
                    </a:p>
                    <a:p>
                      <a:pPr marL="210185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u="sng" dirty="0">
                          <a:effectLst/>
                        </a:rPr>
                        <a:t>General Responsibilities: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Serve as the main contact of the GEF Secretariat, GEF Agencies and national stakeholders with respect to country environmental strategies and objectives, GEF project information and country GEF project reports.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Convene a broad range of stakeholders and organize National Dialogues with the support of the GEF Secretariat.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Consult with CSO and other key stakeholders in country on GEF matters as well as provide information on GEF activities, including project implementation, results and impacts.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Establish, if appropriate, and convene a National Steering Committee for GEF-related work as feasible and appropriate to the national situation.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Raise awareness in country on GEF.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Support mainstreaming of GEF objectives in national policy frameworks.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Follow projects and participate in all stages throughput the project cycle.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Serve as a reference and support on GEF issues for all stakeholders and project proponents. </a:t>
                      </a:r>
                    </a:p>
                  </a:txBody>
                  <a:tcPr marL="38879" marR="38879" marT="0" marB="0"/>
                </a:tc>
                <a:extLst>
                  <a:ext uri="{0D108BD9-81ED-4DB2-BD59-A6C34878D82A}">
                    <a16:rowId xmlns:a16="http://schemas.microsoft.com/office/drawing/2014/main" val="267478838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ABFCA93A-A063-49C8-89BF-37E38DD28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8741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812DF3D-1CAA-4E98-BB5B-95BB1B28D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776824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09EC7F6-051A-4587-BC35-30424CFF4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1399302"/>
            <a:ext cx="21031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[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86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 bwMode="auto">
          <a:xfrm>
            <a:off x="-20515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OFPs – Responsibilities 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277436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solidFill>
                <a:srgbClr val="00642D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200" dirty="0">
              <a:latin typeface="+mj-lt"/>
            </a:endParaRPr>
          </a:p>
          <a:p>
            <a:endParaRPr lang="en-US" sz="220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0772634-07A6-4295-A55D-5A0D1CCFC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602062"/>
              </p:ext>
            </p:extLst>
          </p:nvPr>
        </p:nvGraphicFramePr>
        <p:xfrm>
          <a:off x="-1" y="685801"/>
          <a:ext cx="9123485" cy="617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23485">
                  <a:extLst>
                    <a:ext uri="{9D8B030D-6E8A-4147-A177-3AD203B41FA5}">
                      <a16:colId xmlns:a16="http://schemas.microsoft.com/office/drawing/2014/main" val="2204931862"/>
                    </a:ext>
                  </a:extLst>
                </a:gridCol>
              </a:tblGrid>
              <a:tr h="6172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Box 1 – Roles of OFPs</a:t>
                      </a:r>
                      <a:endParaRPr lang="en-US" sz="500" dirty="0">
                        <a:effectLst/>
                      </a:endParaRPr>
                    </a:p>
                    <a:p>
                      <a:pPr marL="210185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u="sng" dirty="0">
                          <a:effectLst/>
                        </a:rPr>
                        <a:t>Engagement in Country Support Program, National Dialogues and other meetings: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Actively participate in Expanded Constituency Workshops, Constituency Meetings and National Dialogues (among other meetings). </a:t>
                      </a:r>
                    </a:p>
                    <a:p>
                      <a:pPr marL="210185" marR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u="sng" dirty="0">
                          <a:effectLst/>
                        </a:rPr>
                        <a:t>Operational Responsibilities: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Work and coordinate with line ministries and stakeholders in choosing projects and programs, as well as the GEF Implementing Agency for each project.</a:t>
                      </a:r>
                      <a:r>
                        <a:rPr lang="en-US" sz="2000" baseline="30000" dirty="0">
                          <a:effectLst/>
                        </a:rPr>
                        <a:t> </a:t>
                      </a:r>
                      <a:r>
                        <a:rPr lang="en-US" sz="2000" dirty="0">
                          <a:effectLst/>
                        </a:rPr>
                        <a:t>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Work with the Agencies in the preparation of the Project Identification Form (PIF) to request funding from the GEF, and take a decision on endorsing projects before the Agencies submit the Project Identification Form (PIF) to the GEF Secretariat.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Help Agencies respond to comments from the GEF Secretariat on PIFs and CEO Endorsement/Approval requests made as part of the project review sheet, where needed.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9" marR="38879" marT="0" marB="0"/>
                </a:tc>
                <a:extLst>
                  <a:ext uri="{0D108BD9-81ED-4DB2-BD59-A6C34878D82A}">
                    <a16:rowId xmlns:a16="http://schemas.microsoft.com/office/drawing/2014/main" val="267478838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ABFCA93A-A063-49C8-89BF-37E38DD28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87419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812DF3D-1CAA-4E98-BB5B-95BB1B28D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776824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09EC7F6-051A-4587-BC35-30424CFF4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0" y="1399302"/>
            <a:ext cx="21031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[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6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7C344D0-0B62-4100-B5CF-D6F9DD1659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056140"/>
              </p:ext>
            </p:extLst>
          </p:nvPr>
        </p:nvGraphicFramePr>
        <p:xfrm>
          <a:off x="0" y="685800"/>
          <a:ext cx="9144000" cy="7315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303436885"/>
                    </a:ext>
                  </a:extLst>
                </a:gridCol>
              </a:tblGrid>
              <a:tr h="73151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600" dirty="0">
                          <a:effectLst/>
                        </a:rPr>
                        <a:t>Box 1 – Roles of OFPs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2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</a:rPr>
                        <a:t>Use the GEF Portal (once enabled for OFPs) to track GEF projects and programs in the country, in addition to tracking in more detail through Agency systems.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</a:rPr>
                        <a:t>Be fully informed by Agencies and the GEF Secretariat on projects, their development and execution.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</a:rPr>
                        <a:t>Collaborate on Monitoring and Evaluation (M&amp;E) at project, program, and portfolio levels.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</a:rPr>
                        <a:t>Help ensure GEF visibility policy is respected.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1" marR="44511" marT="0" marB="0"/>
                </a:tc>
                <a:extLst>
                  <a:ext uri="{0D108BD9-81ED-4DB2-BD59-A6C34878D82A}">
                    <a16:rowId xmlns:a16="http://schemas.microsoft.com/office/drawing/2014/main" val="1774789244"/>
                  </a:ext>
                </a:extLst>
              </a:tr>
            </a:tbl>
          </a:graphicData>
        </a:graphic>
      </p:graphicFrame>
      <p:sp>
        <p:nvSpPr>
          <p:cNvPr id="13315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OFPs – Responsibilities (cont’d)</a:t>
            </a:r>
            <a:r>
              <a:rPr lang="en-US" sz="3200" b="1" dirty="0">
                <a:solidFill>
                  <a:srgbClr val="00642D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1C056D7-CD66-4480-8814-864BE5451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85742" y="489248"/>
            <a:ext cx="1880503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b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</a:br>
            <a:endParaRPr kumimoji="0" lang="en-US" altLang="zh-CN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574F337-4CC5-4CE0-9037-A4F66B20F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459" y="882352"/>
            <a:ext cx="6206316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5052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87630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59595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595959"/>
                </a:solidFill>
              </a:rPr>
              <a:t>Also summarized in the INF document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59595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595959"/>
                </a:solidFill>
              </a:rPr>
              <a:t>We will produce a user-friendly publication to help implement the practical steps - - and identify any more issues and needs through further dialogue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>
              <a:solidFill>
                <a:srgbClr val="595959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>
              <a:solidFill>
                <a:srgbClr val="59595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595959"/>
              </a:solidFill>
            </a:endParaRPr>
          </a:p>
        </p:txBody>
      </p:sp>
      <p:sp>
        <p:nvSpPr>
          <p:cNvPr id="13315" name="Title 3"/>
          <p:cNvSpPr txBox="1">
            <a:spLocks/>
          </p:cNvSpPr>
          <p:nvPr/>
        </p:nvSpPr>
        <p:spPr bwMode="auto">
          <a:xfrm>
            <a:off x="-6790" y="0"/>
            <a:ext cx="9144000" cy="1066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Responsibilities of Agencies and Secretariat</a:t>
            </a:r>
          </a:p>
        </p:txBody>
      </p:sp>
    </p:spTree>
    <p:extLst>
      <p:ext uri="{BB962C8B-B14F-4D97-AF65-F5344CB8AC3E}">
        <p14:creationId xmlns:p14="http://schemas.microsoft.com/office/powerpoint/2010/main" val="40468515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763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595959"/>
                </a:solidFill>
              </a:rPr>
              <a:t>Document available on GEF website under 55</a:t>
            </a:r>
            <a:r>
              <a:rPr lang="en-US" sz="2400" baseline="30000" dirty="0">
                <a:solidFill>
                  <a:srgbClr val="595959"/>
                </a:solidFill>
              </a:rPr>
              <a:t>th</a:t>
            </a:r>
            <a:r>
              <a:rPr lang="en-US" sz="2400" dirty="0">
                <a:solidFill>
                  <a:srgbClr val="595959"/>
                </a:solidFill>
              </a:rPr>
              <a:t> Council, GEF/C.55/Inf.10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000" dirty="0">
              <a:solidFill>
                <a:srgbClr val="595959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595959"/>
                </a:solidFill>
              </a:rPr>
              <a:t>At Documents, Council Documents, GEF 55</a:t>
            </a:r>
            <a:r>
              <a:rPr lang="en-US" sz="2000" baseline="30000" dirty="0">
                <a:solidFill>
                  <a:srgbClr val="595959"/>
                </a:solidFill>
              </a:rPr>
              <a:t>th</a:t>
            </a:r>
            <a:r>
              <a:rPr lang="en-US" sz="2000" dirty="0">
                <a:solidFill>
                  <a:srgbClr val="595959"/>
                </a:solidFill>
              </a:rPr>
              <a:t> Council Meeting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59595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59595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595959"/>
              </a:solidFill>
            </a:endParaRPr>
          </a:p>
        </p:txBody>
      </p:sp>
      <p:sp>
        <p:nvSpPr>
          <p:cNvPr id="13315" name="Title 3"/>
          <p:cNvSpPr txBox="1">
            <a:spLocks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8187449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E0ED21C98C7747A60AB9ABD1667B78" ma:contentTypeVersion="0" ma:contentTypeDescription="Create a new document." ma:contentTypeScope="" ma:versionID="4fee5a3ab42bce3c5f42943f8a98801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31DDBA-7E74-4F11-A922-25C6CAD131AF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4BB6460-9003-4544-B252-AB17EBA44D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6696AED-469E-41A7-B2E2-AF195DD49D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13735</TotalTime>
  <Words>560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SimSun</vt:lpstr>
      <vt:lpstr>Yu Mincho</vt:lpstr>
      <vt:lpstr>Arial</vt:lpstr>
      <vt:lpstr>Calibri</vt:lpstr>
      <vt:lpstr>Symbol</vt:lpstr>
      <vt:lpstr>Times New Roman</vt:lpstr>
      <vt:lpstr>Wingdings</vt:lpstr>
      <vt:lpstr>Office Theme</vt:lpstr>
      <vt:lpstr>Practical Steps to Improve Coordination and Workflow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Peter Lallas</cp:lastModifiedBy>
  <cp:revision>727</cp:revision>
  <cp:lastPrinted>2014-10-09T18:24:18Z</cp:lastPrinted>
  <dcterms:created xsi:type="dcterms:W3CDTF">2013-02-03T21:48:51Z</dcterms:created>
  <dcterms:modified xsi:type="dcterms:W3CDTF">2019-01-22T22:55:11Z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0x010100D2E0ED21C98C7747A60AB9ABD1667B78</vt:lpwstr>
  </property>
</Properties>
</file>