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3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7" r:id="rId2"/>
    <p:sldMasterId id="2147483661" r:id="rId3"/>
    <p:sldMasterId id="2147483665" r:id="rId4"/>
    <p:sldMasterId id="2147483669" r:id="rId5"/>
    <p:sldMasterId id="2147483673" r:id="rId6"/>
  </p:sldMasterIdLst>
  <p:notesMasterIdLst>
    <p:notesMasterId r:id="rId20"/>
  </p:notesMasterIdLst>
  <p:handoutMasterIdLst>
    <p:handoutMasterId r:id="rId21"/>
  </p:handoutMasterIdLst>
  <p:sldIdLst>
    <p:sldId id="260" r:id="rId7"/>
    <p:sldId id="301" r:id="rId8"/>
    <p:sldId id="307" r:id="rId9"/>
    <p:sldId id="308" r:id="rId10"/>
    <p:sldId id="314" r:id="rId11"/>
    <p:sldId id="309" r:id="rId12"/>
    <p:sldId id="315" r:id="rId13"/>
    <p:sldId id="317" r:id="rId14"/>
    <p:sldId id="318" r:id="rId15"/>
    <p:sldId id="319" r:id="rId16"/>
    <p:sldId id="320" r:id="rId17"/>
    <p:sldId id="321" r:id="rId18"/>
    <p:sldId id="297" r:id="rId19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46" autoAdjust="0"/>
    <p:restoredTop sz="87256" autoAdjust="0"/>
  </p:normalViewPr>
  <p:slideViewPr>
    <p:cSldViewPr>
      <p:cViewPr varScale="1">
        <p:scale>
          <a:sx n="52" d="100"/>
          <a:sy n="52" d="100"/>
        </p:scale>
        <p:origin x="70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52" y="-108"/>
      </p:cViewPr>
      <p:guideLst>
        <p:guide orient="horz" pos="2928"/>
        <p:guide pos="216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183F44-7675-4104-8198-64C8083009FB}" type="datetimeFigureOut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A4CFA-71DF-4968-A3EF-76E65634E37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087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A4D9CBF6-8652-42F4-A7D5-C3F91E907CF8}" type="datetimeFigureOut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9188" y="698500"/>
            <a:ext cx="4643437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3" rIns="92546" bIns="4627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546" tIns="46273" rIns="92546" bIns="4627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2982119" cy="464820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6"/>
            <a:ext cx="2982119" cy="464820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C89AE9E1-CCFB-4E2D-B8F2-CF864641D1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44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AE9E1-CCFB-4E2D-B8F2-CF864641D1E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163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AE9E1-CCFB-4E2D-B8F2-CF864641D1E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641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AE9E1-CCFB-4E2D-B8F2-CF864641D1E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224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lphaUcPeriod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AE9E1-CCFB-4E2D-B8F2-CF864641D1E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897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6.png"/><Relationship Id="rId2" Type="http://schemas.openxmlformats.org/officeDocument/2006/relationships/tags" Target="../tags/tag35.xml"/><Relationship Id="rId1" Type="http://schemas.openxmlformats.org/officeDocument/2006/relationships/vmlDrawing" Target="../drawings/vmlDrawing5.vml"/><Relationship Id="rId6" Type="http://schemas.openxmlformats.org/officeDocument/2006/relationships/hyperlink" Target="http://www.thegef.org/gef/" TargetMode="External"/><Relationship Id="rId5" Type="http://schemas.openxmlformats.org/officeDocument/2006/relationships/image" Target="../media/image7.emf"/><Relationship Id="rId4" Type="http://schemas.openxmlformats.org/officeDocument/2006/relationships/oleObject" Target="../embeddings/oleObject5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6.bin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7" Type="http://schemas.openxmlformats.org/officeDocument/2006/relationships/image" Target="../media/image6.png"/><Relationship Id="rId2" Type="http://schemas.openxmlformats.org/officeDocument/2006/relationships/tags" Target="../tags/tag53.xml"/><Relationship Id="rId1" Type="http://schemas.openxmlformats.org/officeDocument/2006/relationships/vmlDrawing" Target="../drawings/vmlDrawing8.vml"/><Relationship Id="rId6" Type="http://schemas.openxmlformats.org/officeDocument/2006/relationships/hyperlink" Target="http://www.thegef.org/gef/" TargetMode="External"/><Relationship Id="rId5" Type="http://schemas.openxmlformats.org/officeDocument/2006/relationships/image" Target="../media/image7.emf"/><Relationship Id="rId4" Type="http://schemas.openxmlformats.org/officeDocument/2006/relationships/oleObject" Target="../embeddings/oleObject8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54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9.bin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7" Type="http://schemas.openxmlformats.org/officeDocument/2006/relationships/image" Target="../media/image6.png"/><Relationship Id="rId2" Type="http://schemas.openxmlformats.org/officeDocument/2006/relationships/tags" Target="../tags/tag71.xml"/><Relationship Id="rId1" Type="http://schemas.openxmlformats.org/officeDocument/2006/relationships/vmlDrawing" Target="../drawings/vmlDrawing11.vml"/><Relationship Id="rId6" Type="http://schemas.openxmlformats.org/officeDocument/2006/relationships/hyperlink" Target="http://www.thegef.org/gef/" TargetMode="Externa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1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7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2.bin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7" Type="http://schemas.openxmlformats.org/officeDocument/2006/relationships/image" Target="../media/image6.png"/><Relationship Id="rId2" Type="http://schemas.openxmlformats.org/officeDocument/2006/relationships/tags" Target="../tags/tag89.xml"/><Relationship Id="rId1" Type="http://schemas.openxmlformats.org/officeDocument/2006/relationships/vmlDrawing" Target="../drawings/vmlDrawing14.vml"/><Relationship Id="rId6" Type="http://schemas.openxmlformats.org/officeDocument/2006/relationships/hyperlink" Target="http://www.thegef.org/gef/" TargetMode="Externa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4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90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5.bin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6.png"/><Relationship Id="rId2" Type="http://schemas.openxmlformats.org/officeDocument/2006/relationships/tags" Target="../tags/tag17.xml"/><Relationship Id="rId1" Type="http://schemas.openxmlformats.org/officeDocument/2006/relationships/vmlDrawing" Target="../drawings/vmlDrawing2.vml"/><Relationship Id="rId6" Type="http://schemas.openxmlformats.org/officeDocument/2006/relationships/hyperlink" Target="http://www.thegef.org/gef/" TargetMode="External"/><Relationship Id="rId5" Type="http://schemas.openxmlformats.org/officeDocument/2006/relationships/image" Target="../media/image7.emf"/><Relationship Id="rId4" Type="http://schemas.openxmlformats.org/officeDocument/2006/relationships/oleObject" Target="../embeddings/oleObject2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8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3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719C-6D17-418D-B223-B081199F320E}" type="datetime1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78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539863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10"/>
          <p:cNvSpPr>
            <a:spLocks noChangeArrowheads="1"/>
          </p:cNvSpPr>
          <p:nvPr userDrawn="1"/>
        </p:nvSpPr>
        <p:spPr bwMode="gray">
          <a:xfrm>
            <a:off x="0" y="3733800"/>
            <a:ext cx="9144000" cy="9906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0" name="McK Title Elements" hidden="1"/>
          <p:cNvGrpSpPr/>
          <p:nvPr userDrawn="1"/>
        </p:nvGrpSpPr>
        <p:grpSpPr bwMode="gray">
          <a:xfrm>
            <a:off x="685800" y="6094554"/>
            <a:ext cx="7772400" cy="494022"/>
            <a:chOff x="685800" y="6094554"/>
            <a:chExt cx="7772400" cy="494022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gray">
            <a:xfrm>
              <a:off x="685800" y="6094554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gray">
            <a:xfrm>
              <a:off x="685800" y="6368291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685800" y="4044435"/>
            <a:ext cx="7772400" cy="369332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2400" b="1" baseline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685800" y="5381433"/>
            <a:ext cx="7772400" cy="219820"/>
          </a:xfrm>
        </p:spPr>
        <p:txBody>
          <a:bodyPr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pic>
        <p:nvPicPr>
          <p:cNvPr id="16388" name="Picture 4" descr="home">
            <a:hlinkClick r:id="rId6" tooltip="Home"/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894138" y="1493838"/>
            <a:ext cx="4856162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572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1278681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1489" y="234863"/>
            <a:ext cx="8794113" cy="2983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719603" y="6566446"/>
            <a:ext cx="213009" cy="155496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6B8E38-8899-4778-976C-159E31BED745}" type="slidenum">
              <a:rPr lang="en-US" sz="1000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356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228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3267991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10"/>
          <p:cNvSpPr>
            <a:spLocks noChangeArrowheads="1"/>
          </p:cNvSpPr>
          <p:nvPr userDrawn="1"/>
        </p:nvSpPr>
        <p:spPr bwMode="gray">
          <a:xfrm>
            <a:off x="0" y="3733800"/>
            <a:ext cx="9144000" cy="9906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0" name="McK Title Elements" hidden="1"/>
          <p:cNvGrpSpPr/>
          <p:nvPr userDrawn="1"/>
        </p:nvGrpSpPr>
        <p:grpSpPr bwMode="gray">
          <a:xfrm>
            <a:off x="685800" y="6094554"/>
            <a:ext cx="7772400" cy="494022"/>
            <a:chOff x="685800" y="6094554"/>
            <a:chExt cx="7772400" cy="494022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gray">
            <a:xfrm>
              <a:off x="685800" y="6094554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gray">
            <a:xfrm>
              <a:off x="685800" y="6368291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685800" y="4044435"/>
            <a:ext cx="7772400" cy="369332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2400" b="1" baseline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685800" y="5381433"/>
            <a:ext cx="7772400" cy="219820"/>
          </a:xfrm>
        </p:spPr>
        <p:txBody>
          <a:bodyPr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pic>
        <p:nvPicPr>
          <p:cNvPr id="16388" name="Picture 4" descr="home">
            <a:hlinkClick r:id="rId6" tooltip="Home"/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894138" y="1493838"/>
            <a:ext cx="4856162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014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1282248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1489" y="234863"/>
            <a:ext cx="8794113" cy="2983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719603" y="6566446"/>
            <a:ext cx="213009" cy="155496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6B8E38-8899-4778-976C-159E31BED745}" type="slidenum">
              <a:rPr lang="en-US" sz="1000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059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6452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0868785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10"/>
          <p:cNvSpPr>
            <a:spLocks noChangeArrowheads="1"/>
          </p:cNvSpPr>
          <p:nvPr userDrawn="1"/>
        </p:nvSpPr>
        <p:spPr bwMode="gray">
          <a:xfrm>
            <a:off x="0" y="3733800"/>
            <a:ext cx="9144000" cy="9906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0" name="McK Title Elements" hidden="1"/>
          <p:cNvGrpSpPr/>
          <p:nvPr userDrawn="1"/>
        </p:nvGrpSpPr>
        <p:grpSpPr bwMode="gray">
          <a:xfrm>
            <a:off x="685800" y="6094554"/>
            <a:ext cx="7772400" cy="494022"/>
            <a:chOff x="685800" y="6094554"/>
            <a:chExt cx="7772400" cy="494022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gray">
            <a:xfrm>
              <a:off x="685800" y="6094554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gray">
            <a:xfrm>
              <a:off x="685800" y="6368291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685800" y="4044435"/>
            <a:ext cx="7772400" cy="369332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2400" b="1" baseline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685800" y="5381433"/>
            <a:ext cx="7772400" cy="219820"/>
          </a:xfrm>
        </p:spPr>
        <p:txBody>
          <a:bodyPr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pic>
        <p:nvPicPr>
          <p:cNvPr id="16388" name="Picture 4" descr="home">
            <a:hlinkClick r:id="rId6" tooltip="Home"/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894138" y="1493838"/>
            <a:ext cx="4856162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840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0520515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1489" y="234863"/>
            <a:ext cx="8794113" cy="2983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719603" y="6566446"/>
            <a:ext cx="213009" cy="155496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6B8E38-8899-4778-976C-159E31BED745}" type="slidenum">
              <a:rPr lang="en-US" sz="1000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4073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99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2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43000" y="1600201"/>
            <a:ext cx="7543800" cy="4343400"/>
          </a:xfrm>
        </p:spPr>
        <p:txBody>
          <a:bodyPr/>
          <a:lstStyle>
            <a:lvl1pPr marL="274320" indent="-274320" algn="l" defTabSz="914400" rtl="0" eaLnBrk="1" fontAlgn="auto" latinLnBrk="0" hangingPunct="1">
              <a:spcBef>
                <a:spcPts val="1200"/>
              </a:spcBef>
              <a:spcAft>
                <a:spcPts val="0"/>
              </a:spcAft>
              <a:buFont typeface="Wingdings 2"/>
              <a:buChar char=""/>
              <a:defRPr lang="en-US" sz="2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</a:t>
            </a:r>
            <a:r>
              <a:rPr lang="en-US" dirty="0" err="1" smtClean="0"/>
              <a:t>styleasdfasdfasdfasdfasdf</a:t>
            </a:r>
            <a:r>
              <a:rPr lang="en-US" dirty="0" smtClean="0"/>
              <a:t> </a:t>
            </a:r>
            <a:r>
              <a:rPr lang="en-US" dirty="0" err="1" smtClean="0"/>
              <a:t>asdfj</a:t>
            </a:r>
            <a:r>
              <a:rPr lang="en-US" dirty="0" smtClean="0"/>
              <a:t> </a:t>
            </a:r>
            <a:r>
              <a:rPr lang="en-US" dirty="0" err="1" smtClean="0"/>
              <a:t>asödfjöasdkfj</a:t>
            </a:r>
            <a:r>
              <a:rPr lang="en-US" dirty="0" smtClean="0"/>
              <a:t>  </a:t>
            </a:r>
            <a:r>
              <a:rPr lang="en-US" dirty="0" err="1" smtClean="0"/>
              <a:t>asdklfjös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AD548-A7C6-4D43-AA32-66D649B1CF6F}" type="datetime1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8540995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1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10"/>
          <p:cNvSpPr>
            <a:spLocks noChangeArrowheads="1"/>
          </p:cNvSpPr>
          <p:nvPr userDrawn="1"/>
        </p:nvSpPr>
        <p:spPr bwMode="gray">
          <a:xfrm>
            <a:off x="0" y="3733800"/>
            <a:ext cx="9144000" cy="9906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0" name="McK Title Elements" hidden="1"/>
          <p:cNvGrpSpPr/>
          <p:nvPr userDrawn="1"/>
        </p:nvGrpSpPr>
        <p:grpSpPr bwMode="gray">
          <a:xfrm>
            <a:off x="685800" y="6094554"/>
            <a:ext cx="7772400" cy="494022"/>
            <a:chOff x="685800" y="6094554"/>
            <a:chExt cx="7772400" cy="494022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gray">
            <a:xfrm>
              <a:off x="685800" y="6094554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gray">
            <a:xfrm>
              <a:off x="685800" y="6368291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685800" y="4044435"/>
            <a:ext cx="7772400" cy="369332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2400" b="1" baseline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685800" y="5381433"/>
            <a:ext cx="7772400" cy="219820"/>
          </a:xfrm>
        </p:spPr>
        <p:txBody>
          <a:bodyPr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pic>
        <p:nvPicPr>
          <p:cNvPr id="16388" name="Picture 4" descr="home">
            <a:hlinkClick r:id="rId6" tooltip="Home"/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894138" y="1493838"/>
            <a:ext cx="4856162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393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3443643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1489" y="234863"/>
            <a:ext cx="8794113" cy="2983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719603" y="6566446"/>
            <a:ext cx="213009" cy="155496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6B8E38-8899-4778-976C-159E31BED745}" type="slidenum">
              <a:rPr lang="en-US" sz="1000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461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35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DB43-A5F0-446F-BF01-DFC20E3183E1}" type="datetime1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1CEA-27A0-474E-9258-25A75E338159}" type="datetime1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C738-CCB9-45DE-AFDA-91BE008D1F28}" type="datetime1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D0B7-90B8-45E7-A1A0-209D2933B6EA}" type="datetime1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8A6CB-546B-4E9E-A758-DCC21309FA84}" type="datetime1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2473492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10"/>
          <p:cNvSpPr>
            <a:spLocks noChangeArrowheads="1"/>
          </p:cNvSpPr>
          <p:nvPr userDrawn="1"/>
        </p:nvSpPr>
        <p:spPr bwMode="gray">
          <a:xfrm>
            <a:off x="0" y="3733800"/>
            <a:ext cx="9144000" cy="9906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0" name="McK Title Elements" hidden="1"/>
          <p:cNvGrpSpPr/>
          <p:nvPr userDrawn="1"/>
        </p:nvGrpSpPr>
        <p:grpSpPr bwMode="gray">
          <a:xfrm>
            <a:off x="685800" y="6094554"/>
            <a:ext cx="7772400" cy="494022"/>
            <a:chOff x="685800" y="6094554"/>
            <a:chExt cx="7772400" cy="494022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gray">
            <a:xfrm>
              <a:off x="685800" y="6094554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gray">
            <a:xfrm>
              <a:off x="685800" y="6368291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685800" y="4044435"/>
            <a:ext cx="7772400" cy="369332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2400" b="1" baseline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685800" y="5381433"/>
            <a:ext cx="7772400" cy="219820"/>
          </a:xfrm>
        </p:spPr>
        <p:txBody>
          <a:bodyPr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pic>
        <p:nvPicPr>
          <p:cNvPr id="16388" name="Picture 4" descr="home">
            <a:hlinkClick r:id="rId6" tooltip="Home"/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894138" y="1493838"/>
            <a:ext cx="4856162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322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7266697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1489" y="234863"/>
            <a:ext cx="8794113" cy="2983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719603" y="6566446"/>
            <a:ext cx="213009" cy="155496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6B8E38-8899-4778-976C-159E31BED745}" type="slidenum">
              <a:rPr lang="en-US" sz="1000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94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tags" Target="../tags/tag8.xml"/><Relationship Id="rId18" Type="http://schemas.openxmlformats.org/officeDocument/2006/relationships/tags" Target="../tags/tag13.xml"/><Relationship Id="rId26" Type="http://schemas.openxmlformats.org/officeDocument/2006/relationships/hyperlink" Target="http://www.thegef.org/gef/" TargetMode="External"/><Relationship Id="rId3" Type="http://schemas.openxmlformats.org/officeDocument/2006/relationships/slideLayout" Target="../slideLayouts/slideLayout10.xml"/><Relationship Id="rId21" Type="http://schemas.openxmlformats.org/officeDocument/2006/relationships/tags" Target="../tags/tag16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17" Type="http://schemas.openxmlformats.org/officeDocument/2006/relationships/tags" Target="../tags/tag12.xml"/><Relationship Id="rId25" Type="http://schemas.openxmlformats.org/officeDocument/2006/relationships/image" Target="../media/image5.png"/><Relationship Id="rId2" Type="http://schemas.openxmlformats.org/officeDocument/2006/relationships/slideLayout" Target="../slideLayouts/slideLayout9.xml"/><Relationship Id="rId16" Type="http://schemas.openxmlformats.org/officeDocument/2006/relationships/tags" Target="../tags/tag11.xml"/><Relationship Id="rId20" Type="http://schemas.openxmlformats.org/officeDocument/2006/relationships/tags" Target="../tags/tag15.xml"/><Relationship Id="rId1" Type="http://schemas.openxmlformats.org/officeDocument/2006/relationships/slideLayout" Target="../slideLayouts/slideLayout8.xml"/><Relationship Id="rId6" Type="http://schemas.openxmlformats.org/officeDocument/2006/relationships/tags" Target="../tags/tag1.xml"/><Relationship Id="rId11" Type="http://schemas.openxmlformats.org/officeDocument/2006/relationships/tags" Target="../tags/tag6.xml"/><Relationship Id="rId24" Type="http://schemas.openxmlformats.org/officeDocument/2006/relationships/image" Target="../media/image4.png"/><Relationship Id="rId5" Type="http://schemas.openxmlformats.org/officeDocument/2006/relationships/vmlDrawing" Target="../drawings/vmlDrawing1.vml"/><Relationship Id="rId15" Type="http://schemas.openxmlformats.org/officeDocument/2006/relationships/tags" Target="../tags/tag10.xml"/><Relationship Id="rId23" Type="http://schemas.openxmlformats.org/officeDocument/2006/relationships/image" Target="../media/image3.emf"/><Relationship Id="rId10" Type="http://schemas.openxmlformats.org/officeDocument/2006/relationships/tags" Target="../tags/tag5.xml"/><Relationship Id="rId19" Type="http://schemas.openxmlformats.org/officeDocument/2006/relationships/tags" Target="../tags/tag14.xml"/><Relationship Id="rId4" Type="http://schemas.openxmlformats.org/officeDocument/2006/relationships/theme" Target="../theme/theme2.xml"/><Relationship Id="rId9" Type="http://schemas.openxmlformats.org/officeDocument/2006/relationships/tags" Target="../tags/tag4.xml"/><Relationship Id="rId14" Type="http://schemas.openxmlformats.org/officeDocument/2006/relationships/tags" Target="../tags/tag9.xml"/><Relationship Id="rId22" Type="http://schemas.openxmlformats.org/officeDocument/2006/relationships/oleObject" Target="../embeddings/oleObject1.bin"/><Relationship Id="rId27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tags" Target="../tags/tag26.xml"/><Relationship Id="rId18" Type="http://schemas.openxmlformats.org/officeDocument/2006/relationships/tags" Target="../tags/tag31.xml"/><Relationship Id="rId26" Type="http://schemas.openxmlformats.org/officeDocument/2006/relationships/hyperlink" Target="http://www.thegef.org/gef/" TargetMode="External"/><Relationship Id="rId3" Type="http://schemas.openxmlformats.org/officeDocument/2006/relationships/slideLayout" Target="../slideLayouts/slideLayout13.xml"/><Relationship Id="rId21" Type="http://schemas.openxmlformats.org/officeDocument/2006/relationships/tags" Target="../tags/tag34.xml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17" Type="http://schemas.openxmlformats.org/officeDocument/2006/relationships/tags" Target="../tags/tag30.xml"/><Relationship Id="rId25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6" Type="http://schemas.openxmlformats.org/officeDocument/2006/relationships/tags" Target="../tags/tag29.xml"/><Relationship Id="rId20" Type="http://schemas.openxmlformats.org/officeDocument/2006/relationships/tags" Target="../tags/tag33.xml"/><Relationship Id="rId1" Type="http://schemas.openxmlformats.org/officeDocument/2006/relationships/slideLayout" Target="../slideLayouts/slideLayout11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24" Type="http://schemas.openxmlformats.org/officeDocument/2006/relationships/image" Target="../media/image4.png"/><Relationship Id="rId5" Type="http://schemas.openxmlformats.org/officeDocument/2006/relationships/vmlDrawing" Target="../drawings/vmlDrawing4.vml"/><Relationship Id="rId15" Type="http://schemas.openxmlformats.org/officeDocument/2006/relationships/tags" Target="../tags/tag28.xml"/><Relationship Id="rId23" Type="http://schemas.openxmlformats.org/officeDocument/2006/relationships/image" Target="../media/image3.emf"/><Relationship Id="rId10" Type="http://schemas.openxmlformats.org/officeDocument/2006/relationships/tags" Target="../tags/tag23.xml"/><Relationship Id="rId19" Type="http://schemas.openxmlformats.org/officeDocument/2006/relationships/tags" Target="../tags/tag32.xml"/><Relationship Id="rId4" Type="http://schemas.openxmlformats.org/officeDocument/2006/relationships/theme" Target="../theme/theme3.xml"/><Relationship Id="rId9" Type="http://schemas.openxmlformats.org/officeDocument/2006/relationships/tags" Target="../tags/tag22.xml"/><Relationship Id="rId14" Type="http://schemas.openxmlformats.org/officeDocument/2006/relationships/tags" Target="../tags/tag27.xml"/><Relationship Id="rId22" Type="http://schemas.openxmlformats.org/officeDocument/2006/relationships/oleObject" Target="../embeddings/oleObject4.bin"/><Relationship Id="rId27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13" Type="http://schemas.openxmlformats.org/officeDocument/2006/relationships/tags" Target="../tags/tag44.xml"/><Relationship Id="rId18" Type="http://schemas.openxmlformats.org/officeDocument/2006/relationships/tags" Target="../tags/tag49.xml"/><Relationship Id="rId26" Type="http://schemas.openxmlformats.org/officeDocument/2006/relationships/hyperlink" Target="http://www.thegef.org/gef/" TargetMode="External"/><Relationship Id="rId3" Type="http://schemas.openxmlformats.org/officeDocument/2006/relationships/slideLayout" Target="../slideLayouts/slideLayout16.xml"/><Relationship Id="rId21" Type="http://schemas.openxmlformats.org/officeDocument/2006/relationships/tags" Target="../tags/tag52.xml"/><Relationship Id="rId7" Type="http://schemas.openxmlformats.org/officeDocument/2006/relationships/tags" Target="../tags/tag38.xml"/><Relationship Id="rId12" Type="http://schemas.openxmlformats.org/officeDocument/2006/relationships/tags" Target="../tags/tag43.xml"/><Relationship Id="rId17" Type="http://schemas.openxmlformats.org/officeDocument/2006/relationships/tags" Target="../tags/tag48.xml"/><Relationship Id="rId25" Type="http://schemas.openxmlformats.org/officeDocument/2006/relationships/image" Target="../media/image5.png"/><Relationship Id="rId2" Type="http://schemas.openxmlformats.org/officeDocument/2006/relationships/slideLayout" Target="../slideLayouts/slideLayout15.xml"/><Relationship Id="rId16" Type="http://schemas.openxmlformats.org/officeDocument/2006/relationships/tags" Target="../tags/tag47.xml"/><Relationship Id="rId20" Type="http://schemas.openxmlformats.org/officeDocument/2006/relationships/tags" Target="../tags/tag51.xml"/><Relationship Id="rId1" Type="http://schemas.openxmlformats.org/officeDocument/2006/relationships/slideLayout" Target="../slideLayouts/slideLayout14.xml"/><Relationship Id="rId6" Type="http://schemas.openxmlformats.org/officeDocument/2006/relationships/tags" Target="../tags/tag37.xml"/><Relationship Id="rId11" Type="http://schemas.openxmlformats.org/officeDocument/2006/relationships/tags" Target="../tags/tag42.xml"/><Relationship Id="rId24" Type="http://schemas.openxmlformats.org/officeDocument/2006/relationships/image" Target="../media/image4.png"/><Relationship Id="rId5" Type="http://schemas.openxmlformats.org/officeDocument/2006/relationships/vmlDrawing" Target="../drawings/vmlDrawing7.vml"/><Relationship Id="rId15" Type="http://schemas.openxmlformats.org/officeDocument/2006/relationships/tags" Target="../tags/tag46.xml"/><Relationship Id="rId23" Type="http://schemas.openxmlformats.org/officeDocument/2006/relationships/image" Target="../media/image3.emf"/><Relationship Id="rId10" Type="http://schemas.openxmlformats.org/officeDocument/2006/relationships/tags" Target="../tags/tag41.xml"/><Relationship Id="rId19" Type="http://schemas.openxmlformats.org/officeDocument/2006/relationships/tags" Target="../tags/tag50.xml"/><Relationship Id="rId4" Type="http://schemas.openxmlformats.org/officeDocument/2006/relationships/theme" Target="../theme/theme4.xml"/><Relationship Id="rId9" Type="http://schemas.openxmlformats.org/officeDocument/2006/relationships/tags" Target="../tags/tag40.xml"/><Relationship Id="rId14" Type="http://schemas.openxmlformats.org/officeDocument/2006/relationships/tags" Target="../tags/tag45.xml"/><Relationship Id="rId22" Type="http://schemas.openxmlformats.org/officeDocument/2006/relationships/oleObject" Target="../embeddings/oleObject7.bin"/><Relationship Id="rId27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13" Type="http://schemas.openxmlformats.org/officeDocument/2006/relationships/tags" Target="../tags/tag62.xml"/><Relationship Id="rId18" Type="http://schemas.openxmlformats.org/officeDocument/2006/relationships/tags" Target="../tags/tag67.xml"/><Relationship Id="rId26" Type="http://schemas.openxmlformats.org/officeDocument/2006/relationships/hyperlink" Target="http://www.thegef.org/gef/" TargetMode="External"/><Relationship Id="rId3" Type="http://schemas.openxmlformats.org/officeDocument/2006/relationships/slideLayout" Target="../slideLayouts/slideLayout19.xml"/><Relationship Id="rId21" Type="http://schemas.openxmlformats.org/officeDocument/2006/relationships/tags" Target="../tags/tag70.xml"/><Relationship Id="rId7" Type="http://schemas.openxmlformats.org/officeDocument/2006/relationships/tags" Target="../tags/tag56.xml"/><Relationship Id="rId12" Type="http://schemas.openxmlformats.org/officeDocument/2006/relationships/tags" Target="../tags/tag61.xml"/><Relationship Id="rId17" Type="http://schemas.openxmlformats.org/officeDocument/2006/relationships/tags" Target="../tags/tag66.xml"/><Relationship Id="rId25" Type="http://schemas.openxmlformats.org/officeDocument/2006/relationships/image" Target="../media/image5.png"/><Relationship Id="rId2" Type="http://schemas.openxmlformats.org/officeDocument/2006/relationships/slideLayout" Target="../slideLayouts/slideLayout18.xml"/><Relationship Id="rId16" Type="http://schemas.openxmlformats.org/officeDocument/2006/relationships/tags" Target="../tags/tag65.xml"/><Relationship Id="rId20" Type="http://schemas.openxmlformats.org/officeDocument/2006/relationships/tags" Target="../tags/tag69.xml"/><Relationship Id="rId1" Type="http://schemas.openxmlformats.org/officeDocument/2006/relationships/slideLayout" Target="../slideLayouts/slideLayout17.xml"/><Relationship Id="rId6" Type="http://schemas.openxmlformats.org/officeDocument/2006/relationships/tags" Target="../tags/tag55.xml"/><Relationship Id="rId11" Type="http://schemas.openxmlformats.org/officeDocument/2006/relationships/tags" Target="../tags/tag60.xml"/><Relationship Id="rId24" Type="http://schemas.openxmlformats.org/officeDocument/2006/relationships/image" Target="../media/image4.png"/><Relationship Id="rId5" Type="http://schemas.openxmlformats.org/officeDocument/2006/relationships/vmlDrawing" Target="../drawings/vmlDrawing10.vml"/><Relationship Id="rId15" Type="http://schemas.openxmlformats.org/officeDocument/2006/relationships/tags" Target="../tags/tag64.xml"/><Relationship Id="rId23" Type="http://schemas.openxmlformats.org/officeDocument/2006/relationships/image" Target="../media/image3.emf"/><Relationship Id="rId10" Type="http://schemas.openxmlformats.org/officeDocument/2006/relationships/tags" Target="../tags/tag59.xml"/><Relationship Id="rId19" Type="http://schemas.openxmlformats.org/officeDocument/2006/relationships/tags" Target="../tags/tag68.xml"/><Relationship Id="rId4" Type="http://schemas.openxmlformats.org/officeDocument/2006/relationships/theme" Target="../theme/theme5.xml"/><Relationship Id="rId9" Type="http://schemas.openxmlformats.org/officeDocument/2006/relationships/tags" Target="../tags/tag58.xml"/><Relationship Id="rId14" Type="http://schemas.openxmlformats.org/officeDocument/2006/relationships/tags" Target="../tags/tag63.xml"/><Relationship Id="rId22" Type="http://schemas.openxmlformats.org/officeDocument/2006/relationships/oleObject" Target="../embeddings/oleObject10.bin"/><Relationship Id="rId27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ags" Target="../tags/tag75.xml"/><Relationship Id="rId13" Type="http://schemas.openxmlformats.org/officeDocument/2006/relationships/tags" Target="../tags/tag80.xml"/><Relationship Id="rId18" Type="http://schemas.openxmlformats.org/officeDocument/2006/relationships/tags" Target="../tags/tag85.xml"/><Relationship Id="rId26" Type="http://schemas.openxmlformats.org/officeDocument/2006/relationships/hyperlink" Target="http://www.thegef.org/gef/" TargetMode="External"/><Relationship Id="rId3" Type="http://schemas.openxmlformats.org/officeDocument/2006/relationships/slideLayout" Target="../slideLayouts/slideLayout22.xml"/><Relationship Id="rId21" Type="http://schemas.openxmlformats.org/officeDocument/2006/relationships/tags" Target="../tags/tag88.xml"/><Relationship Id="rId7" Type="http://schemas.openxmlformats.org/officeDocument/2006/relationships/tags" Target="../tags/tag74.xml"/><Relationship Id="rId12" Type="http://schemas.openxmlformats.org/officeDocument/2006/relationships/tags" Target="../tags/tag79.xml"/><Relationship Id="rId17" Type="http://schemas.openxmlformats.org/officeDocument/2006/relationships/tags" Target="../tags/tag84.xml"/><Relationship Id="rId25" Type="http://schemas.openxmlformats.org/officeDocument/2006/relationships/image" Target="../media/image5.png"/><Relationship Id="rId2" Type="http://schemas.openxmlformats.org/officeDocument/2006/relationships/slideLayout" Target="../slideLayouts/slideLayout21.xml"/><Relationship Id="rId16" Type="http://schemas.openxmlformats.org/officeDocument/2006/relationships/tags" Target="../tags/tag83.xml"/><Relationship Id="rId20" Type="http://schemas.openxmlformats.org/officeDocument/2006/relationships/tags" Target="../tags/tag87.xml"/><Relationship Id="rId1" Type="http://schemas.openxmlformats.org/officeDocument/2006/relationships/slideLayout" Target="../slideLayouts/slideLayout20.xml"/><Relationship Id="rId6" Type="http://schemas.openxmlformats.org/officeDocument/2006/relationships/tags" Target="../tags/tag73.xml"/><Relationship Id="rId11" Type="http://schemas.openxmlformats.org/officeDocument/2006/relationships/tags" Target="../tags/tag78.xml"/><Relationship Id="rId24" Type="http://schemas.openxmlformats.org/officeDocument/2006/relationships/image" Target="../media/image4.png"/><Relationship Id="rId5" Type="http://schemas.openxmlformats.org/officeDocument/2006/relationships/vmlDrawing" Target="../drawings/vmlDrawing13.vml"/><Relationship Id="rId15" Type="http://schemas.openxmlformats.org/officeDocument/2006/relationships/tags" Target="../tags/tag82.xml"/><Relationship Id="rId23" Type="http://schemas.openxmlformats.org/officeDocument/2006/relationships/image" Target="../media/image3.emf"/><Relationship Id="rId10" Type="http://schemas.openxmlformats.org/officeDocument/2006/relationships/tags" Target="../tags/tag77.xml"/><Relationship Id="rId19" Type="http://schemas.openxmlformats.org/officeDocument/2006/relationships/tags" Target="../tags/tag86.xml"/><Relationship Id="rId4" Type="http://schemas.openxmlformats.org/officeDocument/2006/relationships/theme" Target="../theme/theme6.xml"/><Relationship Id="rId9" Type="http://schemas.openxmlformats.org/officeDocument/2006/relationships/tags" Target="../tags/tag76.xml"/><Relationship Id="rId14" Type="http://schemas.openxmlformats.org/officeDocument/2006/relationships/tags" Target="../tags/tag81.xml"/><Relationship Id="rId22" Type="http://schemas.openxmlformats.org/officeDocument/2006/relationships/oleObject" Target="../embeddings/oleObject13.bin"/><Relationship Id="rId27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1600201"/>
            <a:ext cx="75438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</a:t>
            </a:r>
            <a:r>
              <a:rPr lang="en-US" dirty="0" err="1" smtClean="0"/>
              <a:t>stylesjöalkaösdkfjöasdkjföasdkfjöasdkfjasödkfjasödfj</a:t>
            </a:r>
            <a:endParaRPr lang="en-US" dirty="0" smtClean="0"/>
          </a:p>
          <a:p>
            <a:pPr lvl="0"/>
            <a:r>
              <a:rPr lang="de-DE" dirty="0" smtClean="0"/>
              <a:t>öaskldjföaskjd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2C7E5-C487-483E-A15B-7232CD76B3C1}" type="datetime1">
              <a:rPr lang="en-US" smtClean="0"/>
              <a:pPr/>
              <a:t>2/28/2015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86BFE-BCB3-4490-B361-92EBA2B1DDE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304799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0" y="5611813"/>
            <a:ext cx="9144000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lang="en-US" sz="3200" kern="1200" dirty="0" smtClean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5930140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think-cell Slide" r:id="rId22" imgW="270" imgH="270" progId="TCLayout.ActiveDocument.1">
                  <p:embed/>
                </p:oleObj>
              </mc:Choice>
              <mc:Fallback>
                <p:oleObj name="think-cell Slide" r:id="rId2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2099932" y="2863860"/>
            <a:ext cx="4389768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1489" y="234863"/>
            <a:ext cx="8794113" cy="29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gray">
          <a:xfrm>
            <a:off x="121488" y="27536"/>
            <a:ext cx="876714" cy="21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gray">
          <a:xfrm>
            <a:off x="121488" y="561088"/>
            <a:ext cx="8794113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2099932" y="226647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rgbClr val="000000"/>
                  </a:solidFill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pic>
        <p:nvPicPr>
          <p:cNvPr id="7" name="Picture 6" descr="GEF-20-PPT-BG-blank.png"/>
          <p:cNvPicPr>
            <a:picLocks noChangeAspect="1" noChangeArrowheads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" r="379" b="51736"/>
          <a:stretch/>
        </p:blipFill>
        <p:spPr bwMode="gray">
          <a:xfrm>
            <a:off x="-1" y="5622925"/>
            <a:ext cx="9144001" cy="123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315" name="Picture 7" descr="GEF-PPT-BG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6489700" y="6723063"/>
            <a:ext cx="2654300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6" name="Picture 7" descr="GEF-PPT-BG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7583487" y="6670675"/>
            <a:ext cx="1560513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4" name="Picture 26" descr="home">
            <a:hlinkClick r:id="rId26" tooltip="Home"/>
          </p:cNvPr>
          <p:cNvPicPr>
            <a:picLocks noChangeAspect="1" noChangeArrowheads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585"/>
          <a:stretch/>
        </p:blipFill>
        <p:spPr bwMode="gray">
          <a:xfrm>
            <a:off x="152400" y="5873750"/>
            <a:ext cx="639763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LegendBoxes" hidden="1"/>
          <p:cNvGrpSpPr>
            <a:grpSpLocks/>
          </p:cNvGrpSpPr>
          <p:nvPr/>
        </p:nvGrpSpPr>
        <p:grpSpPr bwMode="gray">
          <a:xfrm>
            <a:off x="8152014" y="276952"/>
            <a:ext cx="763588" cy="996951"/>
            <a:chOff x="4936" y="176"/>
            <a:chExt cx="481" cy="628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gray">
          <a:xfrm>
            <a:off x="7844039" y="276952"/>
            <a:ext cx="1071563" cy="730251"/>
            <a:chOff x="4750" y="176"/>
            <a:chExt cx="675" cy="460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gray">
          <a:xfrm>
            <a:off x="7848708" y="276952"/>
            <a:ext cx="1066894" cy="212366"/>
            <a:chOff x="7673881" y="285750"/>
            <a:chExt cx="1066894" cy="212366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gray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gray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gray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gray">
          <a:xfrm>
            <a:off x="8085172" y="276952"/>
            <a:ext cx="830430" cy="1306516"/>
            <a:chOff x="7769225" y="2105025"/>
            <a:chExt cx="83043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gray">
            <a:xfrm>
              <a:off x="7769225" y="2105025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Arc 39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7769225" y="2379266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7769225" y="2927748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7769225" y="3201990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gray">
            <a:xfrm>
              <a:off x="8089900" y="211772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gray">
            <a:xfrm>
              <a:off x="8089900" y="2392363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gray">
            <a:xfrm>
              <a:off x="8089900" y="2667002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gray">
            <a:xfrm>
              <a:off x="8089900" y="293846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gray">
            <a:xfrm>
              <a:off x="8089900" y="321469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2653507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8" name="McK Slide Elements" hidden="1"/>
          <p:cNvGrpSpPr/>
          <p:nvPr/>
        </p:nvGrpSpPr>
        <p:grpSpPr bwMode="gray">
          <a:xfrm>
            <a:off x="792163" y="5857875"/>
            <a:ext cx="8135937" cy="404713"/>
            <a:chOff x="792163" y="5857875"/>
            <a:chExt cx="8135937" cy="404713"/>
          </a:xfrm>
        </p:grpSpPr>
        <p:sp>
          <p:nvSpPr>
            <p:cNvPr id="13" name="McK 4. Footnote"/>
            <p:cNvSpPr txBox="1">
              <a:spLocks noChangeArrowheads="1"/>
            </p:cNvSpPr>
            <p:nvPr userDrawn="1"/>
          </p:nvSpPr>
          <p:spPr bwMode="gray">
            <a:xfrm>
              <a:off x="792163" y="5857875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 userDrawn="1"/>
          </p:nvSpPr>
          <p:spPr bwMode="gray">
            <a:xfrm>
              <a:off x="792163" y="6108700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marL="457200" indent="-457200" defTabSz="913526" fontAlgn="base">
                <a:spcBef>
                  <a:spcPct val="0"/>
                </a:spcBef>
                <a:spcAft>
                  <a:spcPct val="0"/>
                </a:spcAft>
                <a:tabLst>
                  <a:tab pos="625214" algn="l"/>
                </a:tabLst>
              </a:pPr>
              <a:r>
                <a:rPr lang="en-US" sz="1000" dirty="0" smtClean="0">
                  <a:solidFill>
                    <a:srgbClr val="000000"/>
                  </a:solidFill>
                </a:rPr>
                <a:t>Source: Source</a:t>
              </a:r>
              <a:endParaRPr lang="en-US" sz="10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9112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1900" b="1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1246080221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name="think-cell Slide" r:id="rId22" imgW="270" imgH="270" progId="TCLayout.ActiveDocument.1">
                  <p:embed/>
                </p:oleObj>
              </mc:Choice>
              <mc:Fallback>
                <p:oleObj name="think-cell Slide" r:id="rId2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2099932" y="2863860"/>
            <a:ext cx="4389768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1489" y="234863"/>
            <a:ext cx="8794113" cy="29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gray">
          <a:xfrm>
            <a:off x="121488" y="27536"/>
            <a:ext cx="876714" cy="21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gray">
          <a:xfrm>
            <a:off x="121488" y="561088"/>
            <a:ext cx="8794113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2099932" y="226647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rgbClr val="000000"/>
                  </a:solidFill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pic>
        <p:nvPicPr>
          <p:cNvPr id="7" name="Picture 6" descr="GEF-20-PPT-BG-blank.png"/>
          <p:cNvPicPr>
            <a:picLocks noChangeAspect="1" noChangeArrowheads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" r="379" b="51736"/>
          <a:stretch/>
        </p:blipFill>
        <p:spPr bwMode="gray">
          <a:xfrm>
            <a:off x="-1" y="5622925"/>
            <a:ext cx="9144001" cy="123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315" name="Picture 7" descr="GEF-PPT-BG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6489700" y="6723063"/>
            <a:ext cx="2654300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6" name="Picture 7" descr="GEF-PPT-BG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7583487" y="6670675"/>
            <a:ext cx="1560513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4" name="Picture 26" descr="home">
            <a:hlinkClick r:id="rId26" tooltip="Home"/>
          </p:cNvPr>
          <p:cNvPicPr>
            <a:picLocks noChangeAspect="1" noChangeArrowheads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585"/>
          <a:stretch/>
        </p:blipFill>
        <p:spPr bwMode="gray">
          <a:xfrm>
            <a:off x="152400" y="5873750"/>
            <a:ext cx="639763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LegendBoxes" hidden="1"/>
          <p:cNvGrpSpPr>
            <a:grpSpLocks/>
          </p:cNvGrpSpPr>
          <p:nvPr/>
        </p:nvGrpSpPr>
        <p:grpSpPr bwMode="gray">
          <a:xfrm>
            <a:off x="8152014" y="276952"/>
            <a:ext cx="763588" cy="996951"/>
            <a:chOff x="4936" y="176"/>
            <a:chExt cx="481" cy="628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gray">
          <a:xfrm>
            <a:off x="7844039" y="276952"/>
            <a:ext cx="1071563" cy="730251"/>
            <a:chOff x="4750" y="176"/>
            <a:chExt cx="675" cy="460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gray">
          <a:xfrm>
            <a:off x="7848708" y="276952"/>
            <a:ext cx="1066894" cy="212366"/>
            <a:chOff x="7673881" y="285750"/>
            <a:chExt cx="1066894" cy="212366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gray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gray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gray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gray">
          <a:xfrm>
            <a:off x="8085172" y="276952"/>
            <a:ext cx="830430" cy="1306516"/>
            <a:chOff x="7769225" y="2105025"/>
            <a:chExt cx="83043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gray">
            <a:xfrm>
              <a:off x="7769225" y="2105025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Arc 39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7769225" y="2379266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7769225" y="2927748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7769225" y="3201990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gray">
            <a:xfrm>
              <a:off x="8089900" y="211772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gray">
            <a:xfrm>
              <a:off x="8089900" y="2392363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gray">
            <a:xfrm>
              <a:off x="8089900" y="2667002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gray">
            <a:xfrm>
              <a:off x="8089900" y="293846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gray">
            <a:xfrm>
              <a:off x="8089900" y="321469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2653507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8" name="McK Slide Elements" hidden="1"/>
          <p:cNvGrpSpPr/>
          <p:nvPr/>
        </p:nvGrpSpPr>
        <p:grpSpPr bwMode="gray">
          <a:xfrm>
            <a:off x="792163" y="5857875"/>
            <a:ext cx="8135937" cy="404713"/>
            <a:chOff x="792163" y="5857875"/>
            <a:chExt cx="8135937" cy="404713"/>
          </a:xfrm>
        </p:grpSpPr>
        <p:sp>
          <p:nvSpPr>
            <p:cNvPr id="13" name="McK 4. Footnote"/>
            <p:cNvSpPr txBox="1">
              <a:spLocks noChangeArrowheads="1"/>
            </p:cNvSpPr>
            <p:nvPr userDrawn="1"/>
          </p:nvSpPr>
          <p:spPr bwMode="gray">
            <a:xfrm>
              <a:off x="792163" y="5857875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 userDrawn="1"/>
          </p:nvSpPr>
          <p:spPr bwMode="gray">
            <a:xfrm>
              <a:off x="792163" y="6108700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marL="457200" indent="-457200" defTabSz="913526" fontAlgn="base">
                <a:spcBef>
                  <a:spcPct val="0"/>
                </a:spcBef>
                <a:spcAft>
                  <a:spcPct val="0"/>
                </a:spcAft>
                <a:tabLst>
                  <a:tab pos="625214" algn="l"/>
                </a:tabLst>
              </a:pPr>
              <a:r>
                <a:rPr lang="en-US" sz="1000" dirty="0" smtClean="0">
                  <a:solidFill>
                    <a:srgbClr val="000000"/>
                  </a:solidFill>
                </a:rPr>
                <a:t>Source: Source</a:t>
              </a:r>
              <a:endParaRPr lang="en-US" sz="10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9226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1900" b="1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1736546116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3" name="think-cell Slide" r:id="rId22" imgW="270" imgH="270" progId="TCLayout.ActiveDocument.1">
                  <p:embed/>
                </p:oleObj>
              </mc:Choice>
              <mc:Fallback>
                <p:oleObj name="think-cell Slide" r:id="rId2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2099932" y="2863860"/>
            <a:ext cx="4389768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1489" y="234863"/>
            <a:ext cx="8794113" cy="29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gray">
          <a:xfrm>
            <a:off x="121488" y="27536"/>
            <a:ext cx="876714" cy="21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gray">
          <a:xfrm>
            <a:off x="121488" y="561088"/>
            <a:ext cx="8794113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2099932" y="226647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rgbClr val="000000"/>
                  </a:solidFill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pic>
        <p:nvPicPr>
          <p:cNvPr id="7" name="Picture 6" descr="GEF-20-PPT-BG-blank.png"/>
          <p:cNvPicPr>
            <a:picLocks noChangeAspect="1" noChangeArrowheads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" r="379" b="51736"/>
          <a:stretch/>
        </p:blipFill>
        <p:spPr bwMode="gray">
          <a:xfrm>
            <a:off x="-1" y="5622925"/>
            <a:ext cx="9144001" cy="123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315" name="Picture 7" descr="GEF-PPT-BG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6489700" y="6723063"/>
            <a:ext cx="2654300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6" name="Picture 7" descr="GEF-PPT-BG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7583487" y="6670675"/>
            <a:ext cx="1560513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4" name="Picture 26" descr="home">
            <a:hlinkClick r:id="rId26" tooltip="Home"/>
          </p:cNvPr>
          <p:cNvPicPr>
            <a:picLocks noChangeAspect="1" noChangeArrowheads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585"/>
          <a:stretch/>
        </p:blipFill>
        <p:spPr bwMode="gray">
          <a:xfrm>
            <a:off x="152400" y="5873750"/>
            <a:ext cx="639763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LegendBoxes" hidden="1"/>
          <p:cNvGrpSpPr>
            <a:grpSpLocks/>
          </p:cNvGrpSpPr>
          <p:nvPr/>
        </p:nvGrpSpPr>
        <p:grpSpPr bwMode="gray">
          <a:xfrm>
            <a:off x="8152014" y="276952"/>
            <a:ext cx="763588" cy="996951"/>
            <a:chOff x="4936" y="176"/>
            <a:chExt cx="481" cy="628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gray">
          <a:xfrm>
            <a:off x="7844039" y="276952"/>
            <a:ext cx="1071563" cy="730251"/>
            <a:chOff x="4750" y="176"/>
            <a:chExt cx="675" cy="460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gray">
          <a:xfrm>
            <a:off x="7848708" y="276952"/>
            <a:ext cx="1066894" cy="212366"/>
            <a:chOff x="7673881" y="285750"/>
            <a:chExt cx="1066894" cy="212366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gray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gray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gray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gray">
          <a:xfrm>
            <a:off x="8085172" y="276952"/>
            <a:ext cx="830430" cy="1306516"/>
            <a:chOff x="7769225" y="2105025"/>
            <a:chExt cx="83043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gray">
            <a:xfrm>
              <a:off x="7769225" y="2105025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Arc 39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7769225" y="2379266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7769225" y="2927748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7769225" y="3201990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gray">
            <a:xfrm>
              <a:off x="8089900" y="211772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gray">
            <a:xfrm>
              <a:off x="8089900" y="2392363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gray">
            <a:xfrm>
              <a:off x="8089900" y="2667002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gray">
            <a:xfrm>
              <a:off x="8089900" y="293846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gray">
            <a:xfrm>
              <a:off x="8089900" y="321469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2653507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8" name="McK Slide Elements" hidden="1"/>
          <p:cNvGrpSpPr/>
          <p:nvPr/>
        </p:nvGrpSpPr>
        <p:grpSpPr bwMode="gray">
          <a:xfrm>
            <a:off x="792163" y="5857875"/>
            <a:ext cx="8135937" cy="404713"/>
            <a:chOff x="792163" y="5857875"/>
            <a:chExt cx="8135937" cy="404713"/>
          </a:xfrm>
        </p:grpSpPr>
        <p:sp>
          <p:nvSpPr>
            <p:cNvPr id="13" name="McK 4. Footnote"/>
            <p:cNvSpPr txBox="1">
              <a:spLocks noChangeArrowheads="1"/>
            </p:cNvSpPr>
            <p:nvPr userDrawn="1"/>
          </p:nvSpPr>
          <p:spPr bwMode="gray">
            <a:xfrm>
              <a:off x="792163" y="5857875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 userDrawn="1"/>
          </p:nvSpPr>
          <p:spPr bwMode="gray">
            <a:xfrm>
              <a:off x="792163" y="6108700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marL="457200" indent="-457200" defTabSz="913526" fontAlgn="base">
                <a:spcBef>
                  <a:spcPct val="0"/>
                </a:spcBef>
                <a:spcAft>
                  <a:spcPct val="0"/>
                </a:spcAft>
                <a:tabLst>
                  <a:tab pos="625214" algn="l"/>
                </a:tabLst>
              </a:pPr>
              <a:r>
                <a:rPr lang="en-US" sz="1000" dirty="0" smtClean="0">
                  <a:solidFill>
                    <a:srgbClr val="000000"/>
                  </a:solidFill>
                </a:rPr>
                <a:t>Source: Source</a:t>
              </a:r>
              <a:endParaRPr lang="en-US" sz="10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8899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1900" b="1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530152284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5" name="think-cell Slide" r:id="rId22" imgW="270" imgH="270" progId="TCLayout.ActiveDocument.1">
                  <p:embed/>
                </p:oleObj>
              </mc:Choice>
              <mc:Fallback>
                <p:oleObj name="think-cell Slide" r:id="rId2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2099932" y="2863860"/>
            <a:ext cx="4389768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1489" y="234863"/>
            <a:ext cx="8794113" cy="29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gray">
          <a:xfrm>
            <a:off x="121488" y="27536"/>
            <a:ext cx="876714" cy="21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gray">
          <a:xfrm>
            <a:off x="121488" y="561088"/>
            <a:ext cx="8794113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2099932" y="226647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rgbClr val="000000"/>
                  </a:solidFill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pic>
        <p:nvPicPr>
          <p:cNvPr id="7" name="Picture 6" descr="GEF-20-PPT-BG-blank.png"/>
          <p:cNvPicPr>
            <a:picLocks noChangeAspect="1" noChangeArrowheads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" r="379" b="51736"/>
          <a:stretch/>
        </p:blipFill>
        <p:spPr bwMode="gray">
          <a:xfrm>
            <a:off x="-1" y="5622925"/>
            <a:ext cx="9144001" cy="123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315" name="Picture 7" descr="GEF-PPT-BG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6489700" y="6723063"/>
            <a:ext cx="2654300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6" name="Picture 7" descr="GEF-PPT-BG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7583487" y="6670675"/>
            <a:ext cx="1560513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4" name="Picture 26" descr="home">
            <a:hlinkClick r:id="rId26" tooltip="Home"/>
          </p:cNvPr>
          <p:cNvPicPr>
            <a:picLocks noChangeAspect="1" noChangeArrowheads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585"/>
          <a:stretch/>
        </p:blipFill>
        <p:spPr bwMode="gray">
          <a:xfrm>
            <a:off x="152400" y="5873750"/>
            <a:ext cx="639763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LegendBoxes" hidden="1"/>
          <p:cNvGrpSpPr>
            <a:grpSpLocks/>
          </p:cNvGrpSpPr>
          <p:nvPr/>
        </p:nvGrpSpPr>
        <p:grpSpPr bwMode="gray">
          <a:xfrm>
            <a:off x="8152014" y="276952"/>
            <a:ext cx="763588" cy="996951"/>
            <a:chOff x="4936" y="176"/>
            <a:chExt cx="481" cy="628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gray">
          <a:xfrm>
            <a:off x="7844039" y="276952"/>
            <a:ext cx="1071563" cy="730251"/>
            <a:chOff x="4750" y="176"/>
            <a:chExt cx="675" cy="460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gray">
          <a:xfrm>
            <a:off x="7848708" y="276952"/>
            <a:ext cx="1066894" cy="212366"/>
            <a:chOff x="7673881" y="285750"/>
            <a:chExt cx="1066894" cy="212366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gray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gray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gray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gray">
          <a:xfrm>
            <a:off x="8085172" y="276952"/>
            <a:ext cx="830430" cy="1306516"/>
            <a:chOff x="7769225" y="2105025"/>
            <a:chExt cx="83043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gray">
            <a:xfrm>
              <a:off x="7769225" y="2105025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Arc 39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7769225" y="2379266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7769225" y="2927748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7769225" y="3201990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gray">
            <a:xfrm>
              <a:off x="8089900" y="211772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gray">
            <a:xfrm>
              <a:off x="8089900" y="2392363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gray">
            <a:xfrm>
              <a:off x="8089900" y="2667002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gray">
            <a:xfrm>
              <a:off x="8089900" y="293846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gray">
            <a:xfrm>
              <a:off x="8089900" y="321469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2653507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8" name="McK Slide Elements" hidden="1"/>
          <p:cNvGrpSpPr/>
          <p:nvPr/>
        </p:nvGrpSpPr>
        <p:grpSpPr bwMode="gray">
          <a:xfrm>
            <a:off x="792163" y="5857875"/>
            <a:ext cx="8135937" cy="404713"/>
            <a:chOff x="792163" y="5857875"/>
            <a:chExt cx="8135937" cy="404713"/>
          </a:xfrm>
        </p:grpSpPr>
        <p:sp>
          <p:nvSpPr>
            <p:cNvPr id="13" name="McK 4. Footnote"/>
            <p:cNvSpPr txBox="1">
              <a:spLocks noChangeArrowheads="1"/>
            </p:cNvSpPr>
            <p:nvPr userDrawn="1"/>
          </p:nvSpPr>
          <p:spPr bwMode="gray">
            <a:xfrm>
              <a:off x="792163" y="5857875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 userDrawn="1"/>
          </p:nvSpPr>
          <p:spPr bwMode="gray">
            <a:xfrm>
              <a:off x="792163" y="6108700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marL="457200" indent="-457200" defTabSz="913526" fontAlgn="base">
                <a:spcBef>
                  <a:spcPct val="0"/>
                </a:spcBef>
                <a:spcAft>
                  <a:spcPct val="0"/>
                </a:spcAft>
                <a:tabLst>
                  <a:tab pos="625214" algn="l"/>
                </a:tabLst>
              </a:pPr>
              <a:r>
                <a:rPr lang="en-US" sz="1000" dirty="0" smtClean="0">
                  <a:solidFill>
                    <a:srgbClr val="000000"/>
                  </a:solidFill>
                </a:rPr>
                <a:t>Source: Source</a:t>
              </a:r>
              <a:endParaRPr lang="en-US" sz="10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6668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1900" b="1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66530235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7" name="think-cell Slide" r:id="rId22" imgW="270" imgH="270" progId="TCLayout.ActiveDocument.1">
                  <p:embed/>
                </p:oleObj>
              </mc:Choice>
              <mc:Fallback>
                <p:oleObj name="think-cell Slide" r:id="rId2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2099932" y="2863860"/>
            <a:ext cx="4389768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1489" y="234863"/>
            <a:ext cx="8794113" cy="29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gray">
          <a:xfrm>
            <a:off x="121488" y="27536"/>
            <a:ext cx="876714" cy="21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gray">
          <a:xfrm>
            <a:off x="121488" y="561088"/>
            <a:ext cx="8794113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2099932" y="226647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rgbClr val="000000"/>
                  </a:solidFill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pic>
        <p:nvPicPr>
          <p:cNvPr id="7" name="Picture 6" descr="GEF-20-PPT-BG-blank.png"/>
          <p:cNvPicPr>
            <a:picLocks noChangeAspect="1" noChangeArrowheads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" r="379" b="51736"/>
          <a:stretch/>
        </p:blipFill>
        <p:spPr bwMode="gray">
          <a:xfrm>
            <a:off x="-1" y="5622925"/>
            <a:ext cx="9144001" cy="123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315" name="Picture 7" descr="GEF-PPT-BG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6489700" y="6723063"/>
            <a:ext cx="2654300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6" name="Picture 7" descr="GEF-PPT-BG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7583487" y="6670675"/>
            <a:ext cx="1560513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4" name="Picture 26" descr="home">
            <a:hlinkClick r:id="rId26" tooltip="Home"/>
          </p:cNvPr>
          <p:cNvPicPr>
            <a:picLocks noChangeAspect="1" noChangeArrowheads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585"/>
          <a:stretch/>
        </p:blipFill>
        <p:spPr bwMode="gray">
          <a:xfrm>
            <a:off x="152400" y="5873750"/>
            <a:ext cx="639763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LegendBoxes" hidden="1"/>
          <p:cNvGrpSpPr>
            <a:grpSpLocks/>
          </p:cNvGrpSpPr>
          <p:nvPr/>
        </p:nvGrpSpPr>
        <p:grpSpPr bwMode="gray">
          <a:xfrm>
            <a:off x="8152014" y="276952"/>
            <a:ext cx="763588" cy="996951"/>
            <a:chOff x="4936" y="176"/>
            <a:chExt cx="481" cy="628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gray">
          <a:xfrm>
            <a:off x="7844039" y="276952"/>
            <a:ext cx="1071563" cy="730251"/>
            <a:chOff x="4750" y="176"/>
            <a:chExt cx="675" cy="460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gray">
          <a:xfrm>
            <a:off x="7848708" y="276952"/>
            <a:ext cx="1066894" cy="212366"/>
            <a:chOff x="7673881" y="285750"/>
            <a:chExt cx="1066894" cy="212366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gray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gray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gray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gray">
          <a:xfrm>
            <a:off x="8085172" y="276952"/>
            <a:ext cx="830430" cy="1306516"/>
            <a:chOff x="7769225" y="2105025"/>
            <a:chExt cx="83043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gray">
            <a:xfrm>
              <a:off x="7769225" y="2105025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Arc 39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7769225" y="2379266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7769225" y="2927748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7769225" y="3201990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gray">
            <a:xfrm>
              <a:off x="8089900" y="211772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gray">
            <a:xfrm>
              <a:off x="8089900" y="2392363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gray">
            <a:xfrm>
              <a:off x="8089900" y="2667002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gray">
            <a:xfrm>
              <a:off x="8089900" y="293846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gray">
            <a:xfrm>
              <a:off x="8089900" y="321469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2653507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8" name="McK Slide Elements" hidden="1"/>
          <p:cNvGrpSpPr/>
          <p:nvPr/>
        </p:nvGrpSpPr>
        <p:grpSpPr bwMode="gray">
          <a:xfrm>
            <a:off x="792163" y="5857875"/>
            <a:ext cx="8135937" cy="404713"/>
            <a:chOff x="792163" y="5857875"/>
            <a:chExt cx="8135937" cy="404713"/>
          </a:xfrm>
        </p:grpSpPr>
        <p:sp>
          <p:nvSpPr>
            <p:cNvPr id="13" name="McK 4. Footnote"/>
            <p:cNvSpPr txBox="1">
              <a:spLocks noChangeArrowheads="1"/>
            </p:cNvSpPr>
            <p:nvPr userDrawn="1"/>
          </p:nvSpPr>
          <p:spPr bwMode="gray">
            <a:xfrm>
              <a:off x="792163" y="5857875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 userDrawn="1"/>
          </p:nvSpPr>
          <p:spPr bwMode="gray">
            <a:xfrm>
              <a:off x="792163" y="6108700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marL="457200" indent="-457200" defTabSz="913526" fontAlgn="base">
                <a:spcBef>
                  <a:spcPct val="0"/>
                </a:spcBef>
                <a:spcAft>
                  <a:spcPct val="0"/>
                </a:spcAft>
                <a:tabLst>
                  <a:tab pos="625214" algn="l"/>
                </a:tabLst>
              </a:pPr>
              <a:r>
                <a:rPr lang="en-US" sz="1000" dirty="0" smtClean="0">
                  <a:solidFill>
                    <a:srgbClr val="000000"/>
                  </a:solidFill>
                </a:rPr>
                <a:t>Source: Source</a:t>
              </a:r>
              <a:endParaRPr lang="en-US" sz="10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8404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1900" b="1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gef.org/gef/ppp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13" Type="http://schemas.openxmlformats.org/officeDocument/2006/relationships/tags" Target="../tags/tag102.xm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12" Type="http://schemas.openxmlformats.org/officeDocument/2006/relationships/tags" Target="../tags/tag101.xml"/><Relationship Id="rId17" Type="http://schemas.openxmlformats.org/officeDocument/2006/relationships/image" Target="../media/image7.emf"/><Relationship Id="rId2" Type="http://schemas.openxmlformats.org/officeDocument/2006/relationships/tags" Target="../tags/tag91.xml"/><Relationship Id="rId16" Type="http://schemas.openxmlformats.org/officeDocument/2006/relationships/oleObject" Target="../embeddings/oleObject16.bin"/><Relationship Id="rId1" Type="http://schemas.openxmlformats.org/officeDocument/2006/relationships/vmlDrawing" Target="../drawings/vmlDrawing16.vml"/><Relationship Id="rId6" Type="http://schemas.openxmlformats.org/officeDocument/2006/relationships/tags" Target="../tags/tag95.xml"/><Relationship Id="rId11" Type="http://schemas.openxmlformats.org/officeDocument/2006/relationships/tags" Target="../tags/tag100.xml"/><Relationship Id="rId5" Type="http://schemas.openxmlformats.org/officeDocument/2006/relationships/tags" Target="../tags/tag94.xml"/><Relationship Id="rId15" Type="http://schemas.openxmlformats.org/officeDocument/2006/relationships/notesSlide" Target="../notesSlides/notesSlide3.xml"/><Relationship Id="rId10" Type="http://schemas.openxmlformats.org/officeDocument/2006/relationships/tags" Target="../tags/tag99.xml"/><Relationship Id="rId4" Type="http://schemas.openxmlformats.org/officeDocument/2006/relationships/tags" Target="../tags/tag93.xml"/><Relationship Id="rId9" Type="http://schemas.openxmlformats.org/officeDocument/2006/relationships/tags" Target="../tags/tag98.xml"/><Relationship Id="rId14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7.bin"/><Relationship Id="rId4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111.xml"/><Relationship Id="rId13" Type="http://schemas.openxmlformats.org/officeDocument/2006/relationships/tags" Target="../tags/tag116.xml"/><Relationship Id="rId18" Type="http://schemas.openxmlformats.org/officeDocument/2006/relationships/image" Target="../media/image11.png"/><Relationship Id="rId3" Type="http://schemas.openxmlformats.org/officeDocument/2006/relationships/tags" Target="../tags/tag106.xml"/><Relationship Id="rId21" Type="http://schemas.openxmlformats.org/officeDocument/2006/relationships/image" Target="../media/image14.jpg"/><Relationship Id="rId7" Type="http://schemas.openxmlformats.org/officeDocument/2006/relationships/tags" Target="../tags/tag110.xml"/><Relationship Id="rId12" Type="http://schemas.openxmlformats.org/officeDocument/2006/relationships/tags" Target="../tags/tag115.xml"/><Relationship Id="rId17" Type="http://schemas.openxmlformats.org/officeDocument/2006/relationships/image" Target="../media/image7.emf"/><Relationship Id="rId2" Type="http://schemas.openxmlformats.org/officeDocument/2006/relationships/tags" Target="../tags/tag105.xml"/><Relationship Id="rId16" Type="http://schemas.openxmlformats.org/officeDocument/2006/relationships/oleObject" Target="../embeddings/oleObject18.bin"/><Relationship Id="rId20" Type="http://schemas.openxmlformats.org/officeDocument/2006/relationships/image" Target="../media/image13.png"/><Relationship Id="rId1" Type="http://schemas.openxmlformats.org/officeDocument/2006/relationships/vmlDrawing" Target="../drawings/vmlDrawing18.vml"/><Relationship Id="rId6" Type="http://schemas.openxmlformats.org/officeDocument/2006/relationships/tags" Target="../tags/tag109.xml"/><Relationship Id="rId11" Type="http://schemas.openxmlformats.org/officeDocument/2006/relationships/tags" Target="../tags/tag114.xml"/><Relationship Id="rId5" Type="http://schemas.openxmlformats.org/officeDocument/2006/relationships/tags" Target="../tags/tag108.xml"/><Relationship Id="rId15" Type="http://schemas.openxmlformats.org/officeDocument/2006/relationships/slideLayout" Target="../slideLayouts/slideLayout18.xml"/><Relationship Id="rId10" Type="http://schemas.openxmlformats.org/officeDocument/2006/relationships/tags" Target="../tags/tag113.xml"/><Relationship Id="rId19" Type="http://schemas.openxmlformats.org/officeDocument/2006/relationships/image" Target="../media/image12.png"/><Relationship Id="rId4" Type="http://schemas.openxmlformats.org/officeDocument/2006/relationships/tags" Target="../tags/tag107.xml"/><Relationship Id="rId9" Type="http://schemas.openxmlformats.org/officeDocument/2006/relationships/tags" Target="../tags/tag112.xml"/><Relationship Id="rId14" Type="http://schemas.openxmlformats.org/officeDocument/2006/relationships/tags" Target="../tags/tag117.xml"/><Relationship Id="rId2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61449" y="963104"/>
            <a:ext cx="7772400" cy="1143000"/>
          </a:xfrm>
        </p:spPr>
        <p:txBody>
          <a:bodyPr>
            <a:noAutofit/>
          </a:bodyPr>
          <a:lstStyle/>
          <a:p>
            <a:r>
              <a:rPr lang="en-US" sz="3600" b="1" dirty="0"/>
              <a:t>Expanding Engagement with the Private  Sector on GEF Projects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00600"/>
            <a:ext cx="6400800" cy="1066800"/>
          </a:xfrm>
        </p:spPr>
        <p:txBody>
          <a:bodyPr>
            <a:noAutofit/>
          </a:bodyPr>
          <a:lstStyle/>
          <a:p>
            <a:endParaRPr lang="en-US" sz="1800" b="1" dirty="0" smtClean="0"/>
          </a:p>
          <a:p>
            <a:endParaRPr lang="en-US" sz="1800" b="1" dirty="0" smtClean="0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62400" y="2514600"/>
            <a:ext cx="1665514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5" descr="plant.bmp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71600" y="2514600"/>
            <a:ext cx="260505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62600" y="2514600"/>
            <a:ext cx="193637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05200" y="5029200"/>
            <a:ext cx="2590800" cy="75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60"/>
              </a:lnSpc>
            </a:pPr>
            <a:r>
              <a:rPr lang="en-US" sz="2400" b="1" dirty="0" smtClean="0"/>
              <a:t>ECW </a:t>
            </a:r>
            <a:r>
              <a:rPr lang="en-US" sz="2400" b="1" dirty="0" smtClean="0"/>
              <a:t>Nicaragua</a:t>
            </a:r>
            <a:endParaRPr lang="en-US" sz="2400" b="1" dirty="0" smtClean="0"/>
          </a:p>
          <a:p>
            <a:pPr algn="ctr">
              <a:lnSpc>
                <a:spcPts val="1660"/>
              </a:lnSpc>
            </a:pPr>
            <a:endParaRPr lang="en-US" b="1" dirty="0" smtClean="0"/>
          </a:p>
          <a:p>
            <a:pPr algn="ctr">
              <a:lnSpc>
                <a:spcPts val="1660"/>
              </a:lnSpc>
            </a:pPr>
            <a:r>
              <a:rPr lang="en-US" dirty="0" smtClean="0"/>
              <a:t>3-5 March </a:t>
            </a:r>
            <a:r>
              <a:rPr lang="en-US" dirty="0"/>
              <a:t>2015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28600"/>
            <a:ext cx="6279311" cy="307777"/>
          </a:xfrm>
        </p:spPr>
        <p:txBody>
          <a:bodyPr/>
          <a:lstStyle/>
          <a:p>
            <a:pPr algn="ctr"/>
            <a:r>
              <a:rPr lang="en-US" sz="2000" dirty="0" smtClean="0">
                <a:solidFill>
                  <a:srgbClr val="046435"/>
                </a:solidFill>
              </a:rPr>
              <a:t>Convening multi-stakeholder alliances</a:t>
            </a:r>
            <a:endParaRPr lang="en-US" sz="1800" dirty="0">
              <a:solidFill>
                <a:srgbClr val="04643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6400" y="838200"/>
            <a:ext cx="670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Payment for Ecosystem Services (PES) to Support Forest Conservation and Sustainable Livelihoods in Mozambique </a:t>
            </a:r>
          </a:p>
          <a:p>
            <a:r>
              <a:rPr lang="en-US" sz="1600" dirty="0"/>
              <a:t>(GEF ID 5516) FAO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1828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Focal Area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81200" y="1828800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Project Objectives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1828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GEF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9400" y="1828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Private Sector 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0" y="4111823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Best Practices/Lessons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2237601"/>
            <a:ext cx="1826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Multi Focal Area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81200" y="2249269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Promote biodiversity conservation and climate change mitigation while creating financial resources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67200" y="2217003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Creating the capacity to implement and monitor a PES mechanism for the disbursement of 20% of all government taxes and fees collected from the use of wildlife and protected areas to local communities.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48000" y="4438471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An alliance of the project’s stakeholder helped align incentives for the successful implantation of the project / joint venture helped sponsor a scoping study (involving research institutions) to trigger private sector interest in investing in eco-system services.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29400" y="2152471"/>
            <a:ext cx="243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Forest concessions, including charcoal producers for the domestic and international market, will pay taxes, of which 20% will feed into a fund managed by the PES scheme / A joint venture of public and private companies. </a:t>
            </a:r>
          </a:p>
        </p:txBody>
      </p:sp>
    </p:spTree>
    <p:extLst>
      <p:ext uri="{BB962C8B-B14F-4D97-AF65-F5344CB8AC3E}">
        <p14:creationId xmlns:p14="http://schemas.microsoft.com/office/powerpoint/2010/main" val="2133722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28600"/>
            <a:ext cx="6279311" cy="307777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rgbClr val="046435"/>
                </a:solidFill>
              </a:rPr>
              <a:t>Demonstrating innovative approaches</a:t>
            </a:r>
            <a:endParaRPr lang="en-US" sz="1800" dirty="0">
              <a:solidFill>
                <a:srgbClr val="04643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6400" y="838200"/>
            <a:ext cx="670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Payment for Ecosystem Services (PES) to Support Forest Conservation and Sustainable Livelihoods in Mozambique </a:t>
            </a:r>
          </a:p>
          <a:p>
            <a:r>
              <a:rPr lang="en-US" sz="1600" dirty="0"/>
              <a:t>(GEF ID 5516) FAO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1828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Focal Area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81200" y="1828800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Project Objectives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1828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GEF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9400" y="1828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Private Sector 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0" y="4111823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Best Practices/Lessons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2237601"/>
            <a:ext cx="1826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Multi Focal Area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81200" y="2249269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Promote biodiversity conservation and climate change mitigation while creating financial resources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67200" y="2217003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Creating the capacity to implement and monitor a PES mechanism for the disbursement of 20% of all government taxes and fees collected from the use of wildlife and protected areas to local communities.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48000" y="4438471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An alliance of the project’s stakeholder helped align incentives for the successful implantation of the project / joint venture helped sponsor a scoping study (involving research institutions) to trigger private sector interest in investing in eco-system services.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29400" y="2152471"/>
            <a:ext cx="243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Forest concessions, including charcoal producers for the domestic and international market, will pay taxes, of which 20% will feed into a fund managed by the PES scheme / A joint venture of public and private companies. </a:t>
            </a:r>
          </a:p>
        </p:txBody>
      </p:sp>
    </p:spTree>
    <p:extLst>
      <p:ext uri="{BB962C8B-B14F-4D97-AF65-F5344CB8AC3E}">
        <p14:creationId xmlns:p14="http://schemas.microsoft.com/office/powerpoint/2010/main" val="2462525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89" y="387473"/>
            <a:ext cx="8794113" cy="298327"/>
          </a:xfrm>
        </p:spPr>
        <p:txBody>
          <a:bodyPr/>
          <a:lstStyle/>
          <a:p>
            <a:pPr algn="ctr"/>
            <a:r>
              <a:rPr lang="en-US" dirty="0" smtClean="0"/>
              <a:t>Private sector engagement exercise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14478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Would private sector engagement contribute to environmental benefits and my projects? 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447800" y="22098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Identify specific actions to engage the private sector and include private sector in project design and implementation.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7800" y="30480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Think  about who you would need to involve, through the project design, which agency, why.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7800" y="3886200"/>
            <a:ext cx="7391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Examples </a:t>
            </a:r>
            <a:r>
              <a:rPr lang="en-US" dirty="0"/>
              <a:t>include 1) forestry: private sector alliances to help design lacking regulatory policies and 2) e-waste: corporate partners.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66800" y="15240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ＭＳ ゴシック"/>
                <a:ea typeface="ＭＳ ゴシック"/>
                <a:cs typeface="ＭＳ ゴシック"/>
              </a:rPr>
              <a:t>&gt;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66800" y="229766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ＭＳ ゴシック"/>
                <a:ea typeface="ＭＳ ゴシック"/>
                <a:cs typeface="ＭＳ ゴシック"/>
              </a:rPr>
              <a:t>&gt;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66800" y="30480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ＭＳ ゴシック"/>
                <a:ea typeface="ＭＳ ゴシック"/>
                <a:cs typeface="ＭＳ ゴシック"/>
              </a:rPr>
              <a:t>&gt;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66800" y="38862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ＭＳ ゴシック"/>
                <a:ea typeface="ＭＳ ゴシック"/>
                <a:cs typeface="ＭＳ ゴシック"/>
              </a:rPr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356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Your Questions or Ideas!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1"/>
            <a:ext cx="4267200" cy="2209799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en-US" sz="1600" dirty="0"/>
              <a:t>Contact your country support representative</a:t>
            </a:r>
            <a:r>
              <a:rPr lang="en-US" sz="1600" dirty="0" smtClean="0"/>
              <a:t>.</a:t>
            </a:r>
          </a:p>
          <a:p>
            <a:pPr marL="0">
              <a:spcBef>
                <a:spcPts val="0"/>
              </a:spcBef>
              <a:buNone/>
            </a:pPr>
            <a:endParaRPr lang="en-US" sz="1600" dirty="0"/>
          </a:p>
          <a:p>
            <a:pPr marL="0">
              <a:spcBef>
                <a:spcPts val="0"/>
              </a:spcBef>
              <a:buNone/>
            </a:pPr>
            <a:endParaRPr lang="en-US" sz="1600" dirty="0" smtClean="0"/>
          </a:p>
          <a:p>
            <a:pPr marL="0">
              <a:spcBef>
                <a:spcPts val="0"/>
              </a:spcBef>
              <a:buNone/>
            </a:pPr>
            <a:r>
              <a:rPr lang="en-US" sz="1600" dirty="0"/>
              <a:t>More information is also available at the following link: </a:t>
            </a:r>
            <a:r>
              <a:rPr lang="en-US" sz="1600" dirty="0">
                <a:hlinkClick r:id="rId3"/>
              </a:rPr>
              <a:t>www.thegef.org/gef/</a:t>
            </a:r>
            <a:r>
              <a:rPr lang="en-US" sz="1600" dirty="0" smtClean="0">
                <a:hlinkClick r:id="rId3"/>
              </a:rPr>
              <a:t>ppp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57800" y="1295400"/>
            <a:ext cx="2895600" cy="43680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46435"/>
                </a:solidFill>
              </a:rPr>
              <a:t>Expanding Private Sector Engagement</a:t>
            </a:r>
            <a:endParaRPr lang="en-US" dirty="0">
              <a:solidFill>
                <a:srgbClr val="04643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1"/>
            <a:ext cx="7543800" cy="2209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i="1" dirty="0"/>
              <a:t>Private sector engagement is not new; but GEF projects can deliver more by partnering on sustainable business models and attracting more investment for environmental </a:t>
            </a:r>
            <a:r>
              <a:rPr lang="en-US" b="1" i="1" dirty="0" smtClean="0"/>
              <a:t>benefits</a:t>
            </a:r>
          </a:p>
          <a:p>
            <a:pPr marL="0" indent="0" algn="ctr">
              <a:buNone/>
            </a:pPr>
            <a:r>
              <a:rPr lang="en-US" dirty="0" smtClean="0"/>
              <a:t>In GEF-6 we are pursuing: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3505200"/>
            <a:ext cx="73152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Mainstreaming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- seeking private sector engagement in all projects</a:t>
            </a:r>
          </a:p>
          <a:p>
            <a:pPr lvl="1">
              <a:lnSpc>
                <a:spcPct val="15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Integrated Approach Pilots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targeted pilots</a:t>
            </a:r>
          </a:p>
          <a:p>
            <a:pPr lvl="1">
              <a:lnSpc>
                <a:spcPct val="150000"/>
              </a:lnSpc>
            </a:pP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Non-</a:t>
            </a:r>
            <a:r>
              <a:rPr lang="fr-FR" sz="2400" i="1" dirty="0" err="1">
                <a:latin typeface="Arial" panose="020B0604020202020204" pitchFamily="34" charset="0"/>
                <a:cs typeface="Arial" panose="020B0604020202020204" pitchFamily="34" charset="0"/>
              </a:rPr>
              <a:t>grant</a:t>
            </a:r>
            <a:r>
              <a:rPr lang="fr-FR" sz="2400" i="1" dirty="0">
                <a:latin typeface="Arial" panose="020B0604020202020204" pitchFamily="34" charset="0"/>
                <a:cs typeface="Arial" panose="020B0604020202020204" pitchFamily="34" charset="0"/>
              </a:rPr>
              <a:t> Pilot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sz="2400" dirty="0" err="1">
                <a:latin typeface="Arial" panose="020B0604020202020204" pitchFamily="34" charset="0"/>
                <a:cs typeface="Arial" panose="020B0604020202020204" pitchFamily="34" charset="0"/>
              </a:rPr>
              <a:t>special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set-</a:t>
            </a:r>
            <a:r>
              <a:rPr lang="fr-FR" sz="2400" dirty="0" err="1">
                <a:latin typeface="Arial" panose="020B0604020202020204" pitchFamily="34" charset="0"/>
                <a:cs typeface="Arial" panose="020B0604020202020204" pitchFamily="34" charset="0"/>
              </a:rPr>
              <a:t>aside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86941963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3" name="think-cell Slide" r:id="rId16" imgW="270" imgH="270" progId="TCLayout.ActiveDocument.1">
                  <p:embed/>
                </p:oleObj>
              </mc:Choice>
              <mc:Fallback>
                <p:oleObj name="think-cell Slide" r:id="rId1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52400" y="609600"/>
            <a:ext cx="8794113" cy="292388"/>
          </a:xfrm>
        </p:spPr>
        <p:txBody>
          <a:bodyPr/>
          <a:lstStyle/>
          <a:p>
            <a:pPr algn="ctr"/>
            <a:r>
              <a:rPr lang="en-US" dirty="0"/>
              <a:t>Typical types of private sector actors for GEF projects</a:t>
            </a:r>
          </a:p>
        </p:txBody>
      </p:sp>
      <p:sp>
        <p:nvSpPr>
          <p:cNvPr id="63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687935" y="1307461"/>
            <a:ext cx="7768130" cy="439267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3296" tIns="46648" rIns="93296" bIns="4664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Rectangle 6"/>
          <p:cNvSpPr txBox="1"/>
          <p:nvPr/>
        </p:nvSpPr>
        <p:spPr>
          <a:xfrm>
            <a:off x="1154892" y="1768485"/>
            <a:ext cx="16624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46435"/>
              </a:buClr>
            </a:pPr>
            <a:r>
              <a:rPr lang="en-US" sz="1400" dirty="0" smtClean="0">
                <a:solidFill>
                  <a:srgbClr val="000000"/>
                </a:solidFill>
              </a:rPr>
              <a:t>Capital providers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0" name="Oval 171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802165" y="1768485"/>
            <a:ext cx="246888" cy="246888"/>
          </a:xfrm>
          <a:prstGeom prst="ellipse">
            <a:avLst/>
          </a:prstGeom>
          <a:solidFill>
            <a:schemeClr val="tx2"/>
          </a:solidFill>
          <a:ln w="19050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 anchor="ctr" anchorCtr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sz="1400" dirty="0">
                <a:solidFill>
                  <a:srgbClr val="FFFFFF"/>
                </a:solidFill>
              </a:rPr>
              <a:t>1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9" name="Rectangle 6"/>
          <p:cNvSpPr txBox="1">
            <a:spLocks/>
          </p:cNvSpPr>
          <p:nvPr/>
        </p:nvSpPr>
        <p:spPr>
          <a:xfrm>
            <a:off x="2983692" y="1768485"/>
            <a:ext cx="246254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046435"/>
              </a:buClr>
            </a:pPr>
            <a:r>
              <a:rPr lang="en-US" sz="1400" dirty="0" smtClean="0">
                <a:solidFill>
                  <a:srgbClr val="000000"/>
                </a:solidFill>
              </a:rPr>
              <a:t>Pension funds, VCs 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3" name="Rectangle 6"/>
          <p:cNvSpPr txBox="1"/>
          <p:nvPr/>
        </p:nvSpPr>
        <p:spPr>
          <a:xfrm>
            <a:off x="1154892" y="2523420"/>
            <a:ext cx="166244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46435"/>
              </a:buClr>
            </a:pPr>
            <a:r>
              <a:rPr lang="en-US" sz="1400" dirty="0" smtClean="0">
                <a:solidFill>
                  <a:srgbClr val="000000"/>
                </a:solidFill>
              </a:rPr>
              <a:t>Financial </a:t>
            </a:r>
            <a:r>
              <a:rPr lang="en-US" sz="1400" dirty="0" err="1" smtClean="0">
                <a:solidFill>
                  <a:srgbClr val="000000"/>
                </a:solidFill>
              </a:rPr>
              <a:t>intermedi-aries</a:t>
            </a:r>
            <a:r>
              <a:rPr lang="en-US" sz="1400" dirty="0" smtClean="0">
                <a:solidFill>
                  <a:srgbClr val="000000"/>
                </a:solidFill>
              </a:rPr>
              <a:t> and facilitators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4" name="Oval 171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802165" y="2568390"/>
            <a:ext cx="246888" cy="246888"/>
          </a:xfrm>
          <a:prstGeom prst="ellipse">
            <a:avLst/>
          </a:prstGeom>
          <a:solidFill>
            <a:schemeClr val="tx2"/>
          </a:solidFill>
          <a:ln w="19050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 anchor="ctr" anchorCtr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sz="1400" smtClean="0">
                <a:solidFill>
                  <a:srgbClr val="FFFFFF"/>
                </a:solidFill>
              </a:rPr>
              <a:t>2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9" name="Rectangle 6"/>
          <p:cNvSpPr txBox="1">
            <a:spLocks/>
          </p:cNvSpPr>
          <p:nvPr/>
        </p:nvSpPr>
        <p:spPr>
          <a:xfrm>
            <a:off x="2983692" y="2523420"/>
            <a:ext cx="399415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046435"/>
              </a:buClr>
            </a:pPr>
            <a:r>
              <a:rPr lang="en-US" sz="1400" dirty="0" smtClean="0">
                <a:solidFill>
                  <a:srgbClr val="000000"/>
                </a:solidFill>
              </a:rPr>
              <a:t>Investment banks, commercial banks, financial advisory services 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6" name="Rectangle 6"/>
          <p:cNvSpPr txBox="1"/>
          <p:nvPr/>
        </p:nvSpPr>
        <p:spPr>
          <a:xfrm>
            <a:off x="1154892" y="3368295"/>
            <a:ext cx="166244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46435"/>
              </a:buClr>
            </a:pPr>
            <a:r>
              <a:rPr lang="en-US" sz="1400" dirty="0" smtClean="0">
                <a:solidFill>
                  <a:srgbClr val="000000"/>
                </a:solidFill>
              </a:rPr>
              <a:t>Industry players – large corporations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" name="Oval 171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802165" y="3368295"/>
            <a:ext cx="246888" cy="246888"/>
          </a:xfrm>
          <a:prstGeom prst="ellipse">
            <a:avLst/>
          </a:prstGeom>
          <a:solidFill>
            <a:schemeClr val="tx2"/>
          </a:solidFill>
          <a:ln w="19050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 anchor="ctr" anchorCtr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sz="1400" dirty="0" smtClean="0">
                <a:solidFill>
                  <a:srgbClr val="FFFFFF"/>
                </a:solidFill>
              </a:rPr>
              <a:t>3a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43" name="Rectangle 6"/>
          <p:cNvSpPr txBox="1">
            <a:spLocks/>
          </p:cNvSpPr>
          <p:nvPr/>
        </p:nvSpPr>
        <p:spPr>
          <a:xfrm>
            <a:off x="2983692" y="3368295"/>
            <a:ext cx="388762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046435"/>
              </a:buClr>
            </a:pPr>
            <a:r>
              <a:rPr lang="en-US" sz="1400" dirty="0" smtClean="0">
                <a:solidFill>
                  <a:srgbClr val="000000"/>
                </a:solidFill>
              </a:rPr>
              <a:t>Large retail, manufacturing companies, project developers, etc.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9" name="Rectangle 6"/>
          <p:cNvSpPr txBox="1"/>
          <p:nvPr/>
        </p:nvSpPr>
        <p:spPr>
          <a:xfrm>
            <a:off x="1154892" y="4168200"/>
            <a:ext cx="166244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46435"/>
              </a:buClr>
            </a:pPr>
            <a:r>
              <a:rPr lang="en-US" sz="1400" dirty="0" smtClean="0">
                <a:solidFill>
                  <a:srgbClr val="000000"/>
                </a:solidFill>
              </a:rPr>
              <a:t>Industry players – </a:t>
            </a:r>
            <a:r>
              <a:rPr lang="en-US" sz="1400" dirty="0" err="1" smtClean="0">
                <a:solidFill>
                  <a:srgbClr val="000000"/>
                </a:solidFill>
              </a:rPr>
              <a:t>SMEs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0" name="Oval 171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802165" y="4168200"/>
            <a:ext cx="246888" cy="246888"/>
          </a:xfrm>
          <a:prstGeom prst="ellipse">
            <a:avLst/>
          </a:prstGeom>
          <a:solidFill>
            <a:schemeClr val="tx2"/>
          </a:solidFill>
          <a:ln w="19050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 anchor="ctr" anchorCtr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sz="1400" dirty="0" smtClean="0">
                <a:solidFill>
                  <a:srgbClr val="FFFFFF"/>
                </a:solidFill>
              </a:rPr>
              <a:t>3b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47" name="Rectangle 6"/>
          <p:cNvSpPr txBox="1">
            <a:spLocks/>
          </p:cNvSpPr>
          <p:nvPr/>
        </p:nvSpPr>
        <p:spPr>
          <a:xfrm>
            <a:off x="2983692" y="4168200"/>
            <a:ext cx="388762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046435"/>
              </a:buClr>
            </a:pPr>
            <a:r>
              <a:rPr lang="en-CA" sz="1400" dirty="0" smtClean="0">
                <a:solidFill>
                  <a:srgbClr val="000000"/>
                </a:solidFill>
              </a:rPr>
              <a:t>Full time staff below 250 or less depending on the country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2" name="Rectangle 6"/>
          <p:cNvSpPr txBox="1"/>
          <p:nvPr/>
        </p:nvSpPr>
        <p:spPr>
          <a:xfrm>
            <a:off x="1154892" y="4968102"/>
            <a:ext cx="16624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46435"/>
              </a:buClr>
            </a:pPr>
            <a:r>
              <a:rPr lang="en-US" sz="1400" dirty="0" smtClean="0">
                <a:solidFill>
                  <a:srgbClr val="000000"/>
                </a:solidFill>
              </a:rPr>
              <a:t>Industry players – individuals/ entrepreneurs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3" name="Oval 171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802165" y="4968102"/>
            <a:ext cx="246888" cy="246888"/>
          </a:xfrm>
          <a:prstGeom prst="ellipse">
            <a:avLst/>
          </a:prstGeom>
          <a:solidFill>
            <a:schemeClr val="tx2"/>
          </a:solidFill>
          <a:ln w="19050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 anchor="ctr" anchorCtr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sz="1400" dirty="0" smtClean="0">
                <a:solidFill>
                  <a:srgbClr val="FFFFFF"/>
                </a:solidFill>
              </a:rPr>
              <a:t>3c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1" name="Rectangle 6"/>
          <p:cNvSpPr txBox="1">
            <a:spLocks/>
          </p:cNvSpPr>
          <p:nvPr/>
        </p:nvSpPr>
        <p:spPr>
          <a:xfrm>
            <a:off x="2983692" y="4968102"/>
            <a:ext cx="388762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lvl="1" fontAlgn="base">
              <a:spcBef>
                <a:spcPct val="0"/>
              </a:spcBef>
              <a:spcAft>
                <a:spcPct val="0"/>
              </a:spcAft>
              <a:buClr>
                <a:srgbClr val="046435"/>
              </a:buClr>
            </a:pPr>
            <a:r>
              <a:rPr lang="en-US" sz="1400" dirty="0" smtClean="0">
                <a:solidFill>
                  <a:srgbClr val="000000"/>
                </a:solidFill>
              </a:rPr>
              <a:t>Small start-ups with full time staff below 10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56" name="Straight Connector 55"/>
          <p:cNvCxnSpPr>
            <a:cxnSpLocks/>
          </p:cNvCxnSpPr>
          <p:nvPr>
            <p:custDataLst>
              <p:tags r:id="rId10"/>
            </p:custDataLst>
          </p:nvPr>
        </p:nvCxnSpPr>
        <p:spPr>
          <a:xfrm>
            <a:off x="802165" y="2383881"/>
            <a:ext cx="7539670" cy="0"/>
          </a:xfrm>
          <a:prstGeom prst="line">
            <a:avLst/>
          </a:prstGeom>
          <a:ln w="1905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cxnSpLocks/>
          </p:cNvCxnSpPr>
          <p:nvPr>
            <p:custDataLst>
              <p:tags r:id="rId11"/>
            </p:custDataLst>
          </p:nvPr>
        </p:nvCxnSpPr>
        <p:spPr>
          <a:xfrm>
            <a:off x="802165" y="3183786"/>
            <a:ext cx="7539670" cy="0"/>
          </a:xfrm>
          <a:prstGeom prst="line">
            <a:avLst/>
          </a:prstGeom>
          <a:ln w="1905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cxnSpLocks/>
          </p:cNvCxnSpPr>
          <p:nvPr>
            <p:custDataLst>
              <p:tags r:id="rId12"/>
            </p:custDataLst>
          </p:nvPr>
        </p:nvCxnSpPr>
        <p:spPr>
          <a:xfrm>
            <a:off x="802165" y="4028661"/>
            <a:ext cx="7539670" cy="0"/>
          </a:xfrm>
          <a:prstGeom prst="line">
            <a:avLst/>
          </a:prstGeom>
          <a:ln w="9525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cxnSpLocks/>
          </p:cNvCxnSpPr>
          <p:nvPr>
            <p:custDataLst>
              <p:tags r:id="rId13"/>
            </p:custDataLst>
          </p:nvPr>
        </p:nvCxnSpPr>
        <p:spPr>
          <a:xfrm>
            <a:off x="802165" y="4783596"/>
            <a:ext cx="7539670" cy="0"/>
          </a:xfrm>
          <a:prstGeom prst="line">
            <a:avLst/>
          </a:prstGeom>
          <a:ln w="9525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/>
        </p:nvGrpSpPr>
        <p:grpSpPr>
          <a:xfrm>
            <a:off x="802165" y="1393161"/>
            <a:ext cx="4644070" cy="215444"/>
            <a:chOff x="804230" y="1393161"/>
            <a:chExt cx="4644070" cy="215444"/>
          </a:xfrm>
        </p:grpSpPr>
        <p:sp>
          <p:nvSpPr>
            <p:cNvPr id="31" name="Rectangle 6"/>
            <p:cNvSpPr txBox="1">
              <a:spLocks/>
            </p:cNvSpPr>
            <p:nvPr/>
          </p:nvSpPr>
          <p:spPr>
            <a:xfrm>
              <a:off x="804230" y="1393161"/>
              <a:ext cx="201517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7607" lvl="1" indent="-195987" defTabSz="913526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66481" lvl="2" indent="-267255" defTabSz="913526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26835" lvl="3" indent="-158733" defTabSz="913526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65029" lvl="4" indent="-132818" defTabSz="913526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400" b="1" dirty="0" smtClean="0">
                  <a:solidFill>
                    <a:srgbClr val="046435"/>
                  </a:solidFill>
                </a:rPr>
                <a:t>Type </a:t>
              </a:r>
              <a:endParaRPr lang="en-US" sz="1400" b="1" dirty="0">
                <a:solidFill>
                  <a:srgbClr val="046435"/>
                </a:solidFill>
              </a:endParaRPr>
            </a:p>
          </p:txBody>
        </p:sp>
        <p:sp>
          <p:nvSpPr>
            <p:cNvPr id="33" name="Rectangle 6"/>
            <p:cNvSpPr txBox="1">
              <a:spLocks/>
            </p:cNvSpPr>
            <p:nvPr/>
          </p:nvSpPr>
          <p:spPr>
            <a:xfrm>
              <a:off x="2985757" y="1393161"/>
              <a:ext cx="246254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7607" lvl="1" indent="-195987" defTabSz="913526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66481" lvl="2" indent="-267255" defTabSz="913526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26835" lvl="3" indent="-158733" defTabSz="913526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65029" lvl="4" indent="-132818" defTabSz="913526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400" b="1" dirty="0" smtClean="0">
                  <a:solidFill>
                    <a:srgbClr val="046435"/>
                  </a:solidFill>
                </a:rPr>
                <a:t>Description/Examples </a:t>
              </a:r>
              <a:endParaRPr lang="en-US" sz="1400" b="1" dirty="0">
                <a:solidFill>
                  <a:srgbClr val="046435"/>
                </a:solidFill>
              </a:endParaRPr>
            </a:p>
          </p:txBody>
        </p:sp>
      </p:grpSp>
      <p:cxnSp>
        <p:nvCxnSpPr>
          <p:cNvPr id="60" name="Straight Connector 59"/>
          <p:cNvCxnSpPr>
            <a:cxnSpLocks/>
          </p:cNvCxnSpPr>
          <p:nvPr/>
        </p:nvCxnSpPr>
        <p:spPr>
          <a:xfrm>
            <a:off x="802165" y="1658861"/>
            <a:ext cx="7539670" cy="0"/>
          </a:xfrm>
          <a:prstGeom prst="line">
            <a:avLst/>
          </a:prstGeom>
          <a:ln w="9525"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864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" name="Object 5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29758393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1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600200" y="381000"/>
            <a:ext cx="6431711" cy="381000"/>
          </a:xfrm>
        </p:spPr>
        <p:txBody>
          <a:bodyPr/>
          <a:lstStyle/>
          <a:p>
            <a:pPr algn="ctr"/>
            <a:r>
              <a:rPr lang="en-US" dirty="0"/>
              <a:t>Benefits of Private Sector Engagement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1143000"/>
            <a:ext cx="75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 private sector can strengthen partnerships and make contributions to environmental and developmental </a:t>
            </a:r>
            <a:r>
              <a:rPr lang="en-US" i="1" dirty="0" smtClean="0"/>
              <a:t>solutions, </a:t>
            </a:r>
            <a:r>
              <a:rPr lang="en-US" i="1" dirty="0"/>
              <a:t>such </a:t>
            </a:r>
            <a:r>
              <a:rPr lang="en-US" i="1" dirty="0" smtClean="0"/>
              <a:t>as: </a:t>
            </a:r>
            <a:endParaRPr lang="en-US" i="1" dirty="0"/>
          </a:p>
          <a:p>
            <a:endParaRPr lang="en-US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1676400" y="2133600"/>
            <a:ext cx="5943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Additional funding </a:t>
            </a:r>
          </a:p>
          <a:p>
            <a:endParaRPr lang="en-US" dirty="0"/>
          </a:p>
          <a:p>
            <a:r>
              <a:rPr lang="en-US" dirty="0"/>
              <a:t>2. Expertise/skills/knowledge </a:t>
            </a:r>
          </a:p>
          <a:p>
            <a:endParaRPr lang="en-US" dirty="0"/>
          </a:p>
          <a:p>
            <a:r>
              <a:rPr lang="en-US" dirty="0"/>
              <a:t>3. Innovation </a:t>
            </a:r>
          </a:p>
          <a:p>
            <a:endParaRPr lang="en-US" dirty="0"/>
          </a:p>
          <a:p>
            <a:r>
              <a:rPr lang="en-US" dirty="0"/>
              <a:t>4. Technology transfer </a:t>
            </a:r>
          </a:p>
          <a:p>
            <a:endParaRPr lang="en-US" dirty="0"/>
          </a:p>
          <a:p>
            <a:r>
              <a:rPr lang="en-US" dirty="0"/>
              <a:t>5. Phase out substandard products </a:t>
            </a:r>
          </a:p>
        </p:txBody>
      </p:sp>
    </p:spTree>
    <p:extLst>
      <p:ext uri="{BB962C8B-B14F-4D97-AF65-F5344CB8AC3E}">
        <p14:creationId xmlns:p14="http://schemas.microsoft.com/office/powerpoint/2010/main" val="407934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69612"/>
            <a:ext cx="6431711" cy="292388"/>
          </a:xfrm>
        </p:spPr>
        <p:txBody>
          <a:bodyPr/>
          <a:lstStyle/>
          <a:p>
            <a:pPr algn="ctr"/>
            <a:r>
              <a:rPr lang="en-US" dirty="0"/>
              <a:t>Reflections on </a:t>
            </a:r>
            <a:r>
              <a:rPr lang="en-US" dirty="0" smtClean="0"/>
              <a:t>selected </a:t>
            </a:r>
            <a:r>
              <a:rPr lang="en-US" dirty="0"/>
              <a:t>GEF </a:t>
            </a:r>
            <a:r>
              <a:rPr lang="en-US" dirty="0" smtClean="0"/>
              <a:t>projects </a:t>
            </a:r>
            <a:r>
              <a:rPr lang="en-US" dirty="0"/>
              <a:t>in this r</a:t>
            </a:r>
            <a:r>
              <a:rPr lang="en-US" dirty="0" smtClean="0"/>
              <a:t>egion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307068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reviewed a few GEF projects to learn: 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914400" y="19812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Was the private sector part of the problem and solution? </a:t>
            </a:r>
            <a:endParaRPr lang="en-US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14400" y="25908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Is there an essential contribution of private sector stakeholders in the project?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34290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What results or lessons learned can provide insights for future private sector engagement?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" y="4572000"/>
            <a:ext cx="7391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used the GEF intervention models to review these projects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38118" y="19812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ＭＳ ゴシック"/>
                <a:ea typeface="ＭＳ ゴシック"/>
                <a:cs typeface="ＭＳ ゴシック"/>
              </a:rPr>
              <a:t>&gt;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33400" y="25908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ＭＳ ゴシック"/>
                <a:ea typeface="ＭＳ ゴシック"/>
                <a:cs typeface="ＭＳ ゴシック"/>
              </a:rPr>
              <a:t>&gt;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33400" y="342900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ＭＳ ゴシック"/>
                <a:ea typeface="ＭＳ ゴシック"/>
                <a:cs typeface="ＭＳ ゴシック"/>
              </a:rPr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515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29748679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8" name="think-cell Slide" r:id="rId16" imgW="270" imgH="270" progId="TCLayout.ActiveDocument.1">
                  <p:embed/>
                </p:oleObj>
              </mc:Choice>
              <mc:Fallback>
                <p:oleObj name="think-cell Slide" r:id="rId1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21489" y="234863"/>
            <a:ext cx="8794113" cy="292388"/>
          </a:xfrm>
        </p:spPr>
        <p:txBody>
          <a:bodyPr/>
          <a:lstStyle/>
          <a:p>
            <a:pPr algn="ctr"/>
            <a:r>
              <a:rPr lang="en-US" dirty="0" smtClean="0"/>
              <a:t>The GEF regularly uses five intervention models</a:t>
            </a:r>
            <a:endParaRPr lang="en-US" dirty="0"/>
          </a:p>
        </p:txBody>
      </p:sp>
      <p:sp>
        <p:nvSpPr>
          <p:cNvPr id="63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766270" y="819639"/>
            <a:ext cx="7768130" cy="550621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3296" tIns="46648" rIns="93296" bIns="4664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38200" y="1066800"/>
            <a:ext cx="2438400" cy="430887"/>
            <a:chOff x="802165" y="1768485"/>
            <a:chExt cx="2438400" cy="430887"/>
          </a:xfrm>
        </p:grpSpPr>
        <p:sp>
          <p:nvSpPr>
            <p:cNvPr id="8" name="Rectangle 6"/>
            <p:cNvSpPr txBox="1"/>
            <p:nvPr/>
          </p:nvSpPr>
          <p:spPr>
            <a:xfrm>
              <a:off x="1154892" y="1768485"/>
              <a:ext cx="2085673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7607" lvl="1" indent="-195987" defTabSz="913526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66481" lvl="2" indent="-267255" defTabSz="913526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26835" lvl="3" indent="-158733" defTabSz="913526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65029" lvl="4" indent="-132818" defTabSz="913526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400" dirty="0" smtClean="0">
                  <a:solidFill>
                    <a:srgbClr val="000000"/>
                  </a:solidFill>
                </a:rPr>
                <a:t>Transforming policy and regulatory environments </a:t>
              </a:r>
              <a:endParaRPr lang="en-US" sz="1400" dirty="0">
                <a:solidFill>
                  <a:srgbClr val="000000"/>
                </a:solidFill>
              </a:endParaRPr>
            </a:p>
          </p:txBody>
        </p:sp>
        <p:sp>
          <p:nvSpPr>
            <p:cNvPr id="10" name="Oval 171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gray">
            <a:xfrm>
              <a:off x="802165" y="1768485"/>
              <a:ext cx="246888" cy="246888"/>
            </a:xfrm>
            <a:prstGeom prst="ellipse">
              <a:avLst/>
            </a:prstGeom>
            <a:solidFill>
              <a:schemeClr val="tx2"/>
            </a:solidFill>
            <a:ln w="19050" algn="ctr">
              <a:solidFill>
                <a:schemeClr val="bg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anchor="ctr" anchorCtr="1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1400" dirty="0">
                  <a:solidFill>
                    <a:srgbClr val="FFFFFF"/>
                  </a:solidFill>
                </a:rPr>
                <a:t>1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802165" y="2567660"/>
            <a:ext cx="2003278" cy="1394740"/>
            <a:chOff x="802165" y="2835024"/>
            <a:chExt cx="2003278" cy="1394740"/>
          </a:xfrm>
        </p:grpSpPr>
        <p:sp>
          <p:nvSpPr>
            <p:cNvPr id="13" name="Rectangle 6"/>
            <p:cNvSpPr txBox="1"/>
            <p:nvPr/>
          </p:nvSpPr>
          <p:spPr>
            <a:xfrm>
              <a:off x="1143000" y="3798877"/>
              <a:ext cx="1662443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7607" lvl="1" indent="-195987" defTabSz="913526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66481" lvl="2" indent="-267255" defTabSz="913526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26835" lvl="3" indent="-158733" defTabSz="913526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65029" lvl="4" indent="-132818" defTabSz="913526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400" dirty="0">
                  <a:solidFill>
                    <a:srgbClr val="000000"/>
                  </a:solidFill>
                </a:rPr>
                <a:t>D</a:t>
              </a:r>
              <a:r>
                <a:rPr lang="en-US" sz="1400" dirty="0" smtClean="0">
                  <a:solidFill>
                    <a:srgbClr val="000000"/>
                  </a:solidFill>
                </a:rPr>
                <a:t>eploying innovative </a:t>
              </a:r>
              <a:r>
                <a:rPr lang="en-US" sz="1400" dirty="0">
                  <a:solidFill>
                    <a:srgbClr val="000000"/>
                  </a:solidFill>
                </a:rPr>
                <a:t>financial </a:t>
              </a:r>
              <a:r>
                <a:rPr lang="en-US" sz="1400" dirty="0" smtClean="0">
                  <a:solidFill>
                    <a:srgbClr val="000000"/>
                  </a:solidFill>
                </a:rPr>
                <a:t>instruments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14" name="Oval 171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gray">
            <a:xfrm>
              <a:off x="802165" y="2835024"/>
              <a:ext cx="246888" cy="246888"/>
            </a:xfrm>
            <a:prstGeom prst="ellipse">
              <a:avLst/>
            </a:prstGeom>
            <a:solidFill>
              <a:schemeClr val="tx2"/>
            </a:solidFill>
            <a:ln w="19050" algn="ctr">
              <a:solidFill>
                <a:schemeClr val="bg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anchor="ctr" anchorCtr="1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1400" smtClean="0">
                  <a:solidFill>
                    <a:srgbClr val="FFFFFF"/>
                  </a:solidFill>
                </a:rPr>
                <a:t>2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</p:grpSp>
      <p:sp>
        <p:nvSpPr>
          <p:cNvPr id="16" name="Rectangle 6"/>
          <p:cNvSpPr txBox="1"/>
          <p:nvPr/>
        </p:nvSpPr>
        <p:spPr>
          <a:xfrm>
            <a:off x="1143000" y="4724400"/>
            <a:ext cx="166244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46435"/>
              </a:buClr>
            </a:pPr>
            <a:r>
              <a:rPr lang="en-US" sz="1400" dirty="0">
                <a:solidFill>
                  <a:srgbClr val="000000"/>
                </a:solidFill>
              </a:rPr>
              <a:t>Convening multi-stakeholder </a:t>
            </a:r>
            <a:r>
              <a:rPr lang="en-US" sz="1400" dirty="0" smtClean="0">
                <a:solidFill>
                  <a:srgbClr val="000000"/>
                </a:solidFill>
              </a:rPr>
              <a:t>alliances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7" name="Oval 171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802165" y="3563112"/>
            <a:ext cx="246888" cy="246888"/>
          </a:xfrm>
          <a:prstGeom prst="ellipse">
            <a:avLst/>
          </a:prstGeom>
          <a:solidFill>
            <a:schemeClr val="tx2"/>
          </a:solidFill>
          <a:ln w="19050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 anchor="ctr" anchorCtr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sz="1400" dirty="0" smtClean="0">
                <a:solidFill>
                  <a:srgbClr val="FFFFFF"/>
                </a:solidFill>
              </a:rPr>
              <a:t>3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0" name="Oval 171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802165" y="4724400"/>
            <a:ext cx="246888" cy="246888"/>
          </a:xfrm>
          <a:prstGeom prst="ellipse">
            <a:avLst/>
          </a:prstGeom>
          <a:solidFill>
            <a:schemeClr val="tx2"/>
          </a:solidFill>
          <a:ln w="19050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 anchor="ctr" anchorCtr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sz="1400" dirty="0" smtClean="0">
                <a:solidFill>
                  <a:srgbClr val="FFFFFF"/>
                </a:solidFill>
              </a:rPr>
              <a:t>4</a:t>
            </a:r>
            <a:endParaRPr lang="en-US" sz="1400" dirty="0">
              <a:solidFill>
                <a:srgbClr val="FFFFFF"/>
              </a:solidFill>
            </a:endParaRPr>
          </a:p>
        </p:txBody>
      </p:sp>
      <p:cxnSp>
        <p:nvCxnSpPr>
          <p:cNvPr id="56" name="Straight Connector 55"/>
          <p:cNvCxnSpPr>
            <a:cxnSpLocks/>
          </p:cNvCxnSpPr>
          <p:nvPr>
            <p:custDataLst>
              <p:tags r:id="rId7"/>
            </p:custDataLst>
          </p:nvPr>
        </p:nvCxnSpPr>
        <p:spPr>
          <a:xfrm>
            <a:off x="838200" y="2209800"/>
            <a:ext cx="7539670" cy="0"/>
          </a:xfrm>
          <a:prstGeom prst="line">
            <a:avLst/>
          </a:prstGeom>
          <a:ln w="1905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cxnSpLocks/>
          </p:cNvCxnSpPr>
          <p:nvPr>
            <p:custDataLst>
              <p:tags r:id="rId8"/>
            </p:custDataLst>
          </p:nvPr>
        </p:nvCxnSpPr>
        <p:spPr>
          <a:xfrm>
            <a:off x="802165" y="3276600"/>
            <a:ext cx="7539670" cy="0"/>
          </a:xfrm>
          <a:prstGeom prst="line">
            <a:avLst/>
          </a:prstGeom>
          <a:ln w="1905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cxnSpLocks/>
          </p:cNvCxnSpPr>
          <p:nvPr>
            <p:custDataLst>
              <p:tags r:id="rId9"/>
            </p:custDataLst>
          </p:nvPr>
        </p:nvCxnSpPr>
        <p:spPr>
          <a:xfrm>
            <a:off x="953316" y="4343400"/>
            <a:ext cx="7352484" cy="18026"/>
          </a:xfrm>
          <a:prstGeom prst="line">
            <a:avLst/>
          </a:prstGeom>
          <a:ln w="1905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cxnSpLocks/>
          </p:cNvCxnSpPr>
          <p:nvPr>
            <p:custDataLst>
              <p:tags r:id="rId10"/>
            </p:custDataLst>
          </p:nvPr>
        </p:nvCxnSpPr>
        <p:spPr>
          <a:xfrm>
            <a:off x="954565" y="5410200"/>
            <a:ext cx="7352484" cy="18026"/>
          </a:xfrm>
          <a:prstGeom prst="line">
            <a:avLst/>
          </a:prstGeom>
          <a:ln w="19050">
            <a:solidFill>
              <a:schemeClr val="accent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171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819912" y="5620512"/>
            <a:ext cx="246888" cy="246888"/>
          </a:xfrm>
          <a:prstGeom prst="ellipse">
            <a:avLst/>
          </a:prstGeom>
          <a:solidFill>
            <a:schemeClr val="tx2"/>
          </a:solidFill>
          <a:ln w="19050" algn="ctr">
            <a:solidFill>
              <a:schemeClr val="bg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 anchor="ctr" anchorCtr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sz="1200" b="1" dirty="0" smtClean="0">
                <a:solidFill>
                  <a:srgbClr val="FFFFFF"/>
                </a:solidFill>
              </a:rPr>
              <a:t>5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32" name="Rectangle 6"/>
          <p:cNvSpPr txBox="1">
            <a:spLocks/>
          </p:cNvSpPr>
          <p:nvPr>
            <p:custDataLst>
              <p:tags r:id="rId12"/>
            </p:custDataLst>
          </p:nvPr>
        </p:nvSpPr>
        <p:spPr>
          <a:xfrm>
            <a:off x="1143000" y="5562600"/>
            <a:ext cx="2286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46435"/>
              </a:buClr>
            </a:pPr>
            <a:r>
              <a:rPr lang="en-US" sz="1400" dirty="0" smtClean="0">
                <a:solidFill>
                  <a:srgbClr val="000000"/>
                </a:solidFill>
              </a:rPr>
              <a:t>Demonstrating innovative Approaches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5" name="Picture 4" descr="GEF regulation2.png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066800"/>
            <a:ext cx="1066800" cy="1066800"/>
          </a:xfrm>
          <a:prstGeom prst="rect">
            <a:avLst/>
          </a:prstGeom>
        </p:spPr>
      </p:pic>
      <p:pic>
        <p:nvPicPr>
          <p:cNvPr id="6" name="Picture 5" descr="GEF capcity building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209800"/>
            <a:ext cx="1447800" cy="1066800"/>
          </a:xfrm>
          <a:prstGeom prst="rect">
            <a:avLst/>
          </a:prstGeom>
        </p:spPr>
      </p:pic>
      <p:sp>
        <p:nvSpPr>
          <p:cNvPr id="35" name="Rectangle 6"/>
          <p:cNvSpPr txBox="1"/>
          <p:nvPr/>
        </p:nvSpPr>
        <p:spPr>
          <a:xfrm>
            <a:off x="1143000" y="2514600"/>
            <a:ext cx="257890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913526" eaLnBrk="1" hangingPunct="1">
              <a:buClr>
                <a:schemeClr val="tx2"/>
              </a:buClr>
              <a:defRPr baseline="0">
                <a:latin typeface="+mn-lt"/>
              </a:defRPr>
            </a:lvl1pPr>
            <a:lvl2pPr marL="197607" lvl="1" indent="-195987" defTabSz="913526" eaLnBrk="1" hangingPunct="1">
              <a:buClr>
                <a:schemeClr val="tx2"/>
              </a:buClr>
              <a:buSzPct val="125000"/>
              <a:buFont typeface="Arial" charset="0"/>
              <a:buChar char="▪"/>
              <a:defRPr baseline="0">
                <a:latin typeface="+mn-lt"/>
              </a:defRPr>
            </a:lvl2pPr>
            <a:lvl3pPr marL="466481" lvl="2" indent="-267255" defTabSz="913526" eaLnBrk="1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26835" lvl="3" indent="-158733" defTabSz="913526" eaLnBrk="1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</a:defRPr>
            </a:lvl4pPr>
            <a:lvl5pPr marL="765029" lvl="4" indent="-132818" defTabSz="913526" eaLnBrk="1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6pPr>
            <a:lvl7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7pPr>
            <a:lvl8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8pPr>
            <a:lvl9pPr marL="765029" indent="-132818" defTabSz="9135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46435"/>
              </a:buClr>
            </a:pPr>
            <a:r>
              <a:rPr lang="en-US" sz="1400" dirty="0">
                <a:solidFill>
                  <a:srgbClr val="000000"/>
                </a:solidFill>
              </a:rPr>
              <a:t>Strengthening institutional capacity and </a:t>
            </a:r>
            <a:r>
              <a:rPr lang="en-US" sz="1400" dirty="0" smtClean="0">
                <a:solidFill>
                  <a:srgbClr val="000000"/>
                </a:solidFill>
              </a:rPr>
              <a:t>decision-making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7" name="Picture 6" descr="GEF risk.png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276600"/>
            <a:ext cx="1219200" cy="1066800"/>
          </a:xfrm>
          <a:prstGeom prst="rect">
            <a:avLst/>
          </a:prstGeom>
        </p:spPr>
      </p:pic>
      <p:pic>
        <p:nvPicPr>
          <p:cNvPr id="9" name="Picture 8" descr="GEF alliance2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4419600"/>
            <a:ext cx="2590800" cy="990600"/>
          </a:xfrm>
          <a:prstGeom prst="rect">
            <a:avLst/>
          </a:prstGeom>
        </p:spPr>
      </p:pic>
      <p:pic>
        <p:nvPicPr>
          <p:cNvPr id="11" name="Picture 10" descr="GEF innovation2.pn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5486400"/>
            <a:ext cx="10668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74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28600"/>
            <a:ext cx="6279311" cy="298537"/>
          </a:xfrm>
        </p:spPr>
        <p:txBody>
          <a:bodyPr/>
          <a:lstStyle/>
          <a:p>
            <a:pPr algn="ctr"/>
            <a:r>
              <a:rPr lang="en-US" dirty="0"/>
              <a:t>Transforming policy and regulatory environments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990600"/>
            <a:ext cx="380411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Senegal River Basin </a:t>
            </a:r>
          </a:p>
          <a:p>
            <a:r>
              <a:rPr lang="en-US" sz="1600" dirty="0"/>
              <a:t>(GEF ID  1109/5133) World Bank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91000" y="990600"/>
            <a:ext cx="449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0000FF"/>
                </a:solidFill>
              </a:rPr>
              <a:t>AfDB</a:t>
            </a:r>
            <a:r>
              <a:rPr lang="en-US" sz="1600" dirty="0">
                <a:solidFill>
                  <a:srgbClr val="0000FF"/>
                </a:solidFill>
              </a:rPr>
              <a:t>-PPP Public-Private Partnership Program </a:t>
            </a:r>
          </a:p>
          <a:p>
            <a:r>
              <a:rPr lang="en-US" sz="1600" dirty="0">
                <a:solidFill>
                  <a:srgbClr val="0000FF"/>
                </a:solidFill>
              </a:rPr>
              <a:t>(GEF ID  4929) </a:t>
            </a:r>
            <a:r>
              <a:rPr lang="en-US" sz="1600" dirty="0" err="1">
                <a:solidFill>
                  <a:srgbClr val="0000FF"/>
                </a:solidFill>
              </a:rPr>
              <a:t>AfDB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828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Focal Area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81200" y="1828800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Project Objectives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1828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GEF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9400" y="1828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Private Sector 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0" y="4797623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Best Practices/Lessons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2237601"/>
            <a:ext cx="1826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International Waters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2999601"/>
            <a:ext cx="1826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Climate Change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81200" y="2249269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Sustainable management of water resources and biodiversity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981200" y="29718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Clean energy, infrastructure and private-sector development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67200" y="2209800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GEF grant helps build capacity of the Senegal River Basin Organization and partners in riparian countries to lead adaptation across the river basin; and inform future investments in multi-purpose dams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67200" y="38100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GEF’s grant used by </a:t>
            </a:r>
            <a:r>
              <a:rPr lang="en-US" sz="1200" dirty="0" err="1">
                <a:solidFill>
                  <a:srgbClr val="0000FF"/>
                </a:solidFill>
              </a:rPr>
              <a:t>AfDB</a:t>
            </a:r>
            <a:r>
              <a:rPr lang="en-US" sz="1200" dirty="0">
                <a:solidFill>
                  <a:srgbClr val="0000FF"/>
                </a:solidFill>
              </a:rPr>
              <a:t> as an equity investment to seed the fund and attract additional investors.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48000" y="51054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GEF investment is catalytic. It demonstrated the feasibility of the scheme.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48000" y="5562600"/>
            <a:ext cx="32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“Missing link” story of the government’s failure to deliver appropriate regulatory framework when all other participants were standing ready to proceed with one of the Fund's investment project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29400" y="2209800"/>
            <a:ext cx="2438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Small-scale infrastructure investments sustained through water users’ associations and other cooperative arrangements that will collect fees from private users (e.g., farmers and cooperatives)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29400" y="3752671"/>
            <a:ext cx="243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Additional investment partners may provide  investments of $100M. Fund will have a 5 year investment period and is expected to mobilize $300M in debt to finance the projects.</a:t>
            </a:r>
          </a:p>
        </p:txBody>
      </p:sp>
    </p:spTree>
    <p:extLst>
      <p:ext uri="{BB962C8B-B14F-4D97-AF65-F5344CB8AC3E}">
        <p14:creationId xmlns:p14="http://schemas.microsoft.com/office/powerpoint/2010/main" val="2776481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467600" cy="307777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rgbClr val="046435"/>
                </a:solidFill>
              </a:rPr>
              <a:t>Strengthening institutional capacity and decision-making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24200" y="990600"/>
            <a:ext cx="380411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Senegal River Basin </a:t>
            </a:r>
          </a:p>
          <a:p>
            <a:r>
              <a:rPr lang="en-US" sz="1600" dirty="0"/>
              <a:t>(GEF ID  1109/5133) World Bank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1828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Focal Area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81200" y="1828800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Project Objectives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1828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GEF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9400" y="1828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Private Sector 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0" y="4038600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Best Practices/Lessons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2237601"/>
            <a:ext cx="1826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International Waters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81200" y="2249269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Sustainable management of water resources and biodiversity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267200" y="2209800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GEF grant helps build capacity of the Senegal River Basin Organization and partners in riparian countries to lead adaptation across the river basin; and inform future investments in multi-purpose dams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48000" y="44196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GEF investment is catalytic. It demonstrated the feasibility of the scheme.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29400" y="2209800"/>
            <a:ext cx="2438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Small-scale infrastructure investments sustained through water users’ associations and other cooperative arrangements that will collect fees from private users (e.g., farmers and cooperatives)</a:t>
            </a:r>
          </a:p>
        </p:txBody>
      </p:sp>
    </p:spTree>
    <p:extLst>
      <p:ext uri="{BB962C8B-B14F-4D97-AF65-F5344CB8AC3E}">
        <p14:creationId xmlns:p14="http://schemas.microsoft.com/office/powerpoint/2010/main" val="541845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28600"/>
            <a:ext cx="6279311" cy="307777"/>
          </a:xfrm>
        </p:spPr>
        <p:txBody>
          <a:bodyPr/>
          <a:lstStyle/>
          <a:p>
            <a:pPr algn="ctr"/>
            <a:r>
              <a:rPr lang="en-US" sz="2000" dirty="0">
                <a:solidFill>
                  <a:srgbClr val="046435"/>
                </a:solidFill>
              </a:rPr>
              <a:t>Deploying innovative financial instruments</a:t>
            </a:r>
            <a:endParaRPr lang="en-US" sz="1800" dirty="0">
              <a:solidFill>
                <a:srgbClr val="04643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7000" y="990600"/>
            <a:ext cx="4495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AfDB</a:t>
            </a:r>
            <a:r>
              <a:rPr lang="en-US" sz="1600" dirty="0"/>
              <a:t>-PPP Public-Private Partnership Program </a:t>
            </a:r>
          </a:p>
          <a:p>
            <a:r>
              <a:rPr lang="en-US" sz="1600" dirty="0"/>
              <a:t>(GEF ID  4929) </a:t>
            </a:r>
            <a:r>
              <a:rPr lang="en-US" sz="1600" dirty="0" err="1"/>
              <a:t>AfDB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1828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Focal Area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81200" y="1828800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Project Objectives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1828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GEF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9400" y="18288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Private Sector 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0" y="3733800"/>
            <a:ext cx="259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Best Practices/Lessons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2237601"/>
            <a:ext cx="1826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Climate Change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981200" y="2249269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Clean energy, infrastructure and private-sector development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67200" y="2217003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GEF’s grant used by </a:t>
            </a:r>
            <a:r>
              <a:rPr lang="en-US" sz="1200" dirty="0" err="1"/>
              <a:t>AfDB</a:t>
            </a:r>
            <a:r>
              <a:rPr lang="en-US" sz="1200" dirty="0"/>
              <a:t> as an equity investment to seed the fund and attract additional investors.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48000" y="4114800"/>
            <a:ext cx="32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“Missing link” story of the government’s failure to deliver appropriate regulatory framework when all other participants were standing ready to proceed with one of the Fund's investment project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29400" y="2152471"/>
            <a:ext cx="243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Additional investment partners may provide  investments of $100M. Fund will have a 5 year investment period and is expected to mobilize $300M in debt to finance the projects.</a:t>
            </a:r>
          </a:p>
        </p:txBody>
      </p:sp>
    </p:spTree>
    <p:extLst>
      <p:ext uri="{BB962C8B-B14F-4D97-AF65-F5344CB8AC3E}">
        <p14:creationId xmlns:p14="http://schemas.microsoft.com/office/powerpoint/2010/main" val="31632134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d8kRaWKUq8tw2ySdPUiA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fKlOpaWp0yxHnYsFOi.yw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.dSkYWgPU61X7aHSRiH_Q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8Err2OFaUS.O3.IHyQVJw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KFxZe5tkkKxIlDJpB0LTg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dgNGN.yTkyvhDbWx7cT5A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zX0sFgkWV3iF9KoTNSg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zX0sFgkWV3iF9KoTNS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5RHq8tDx0inmY4_Ai1d2w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d8kRaWKUq8tw2ySdPUiA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fKlOpaWp0yxHnYsFOi.yw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fKlOpaWp0yxHnYsFOi.y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JEFyZQIVU.fT46dIBoMv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TxJkjGxTEe30VBVtMrLzA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zX0sFgkWV3iF9KoTNSg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zX0sFgkWV3iF9KoTNS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KFxZe5tkkKxIlDJpB0LT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dgNGN.yTkyvhDbWx7cT5A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zX0sFgkWV3iF9KoTNS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zX0sFgkWV3iF9KoTNSg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zX0sFgkWV3iF9KoTNS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zX0sFgkWV3iF9KoTNSg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zX0sFgkWV3iF9KoTNSg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5RHq8tDx0inmY4_Ai1d2w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EF_CF_ON0266">
  <a:themeElements>
    <a:clrScheme name="Current">
      <a:dk1>
        <a:srgbClr val="000000"/>
      </a:dk1>
      <a:lt1>
        <a:srgbClr val="FFFFFF"/>
      </a:lt1>
      <a:dk2>
        <a:srgbClr val="046435"/>
      </a:dk2>
      <a:lt2>
        <a:srgbClr val="AFAFAF"/>
      </a:lt2>
      <a:accent1>
        <a:srgbClr val="AACAE5"/>
      </a:accent1>
      <a:accent2>
        <a:srgbClr val="529474"/>
      </a:accent2>
      <a:accent3>
        <a:srgbClr val="486F13"/>
      </a:accent3>
      <a:accent4>
        <a:srgbClr val="046435"/>
      </a:accent4>
      <a:accent5>
        <a:srgbClr val="FF6600"/>
      </a:accent5>
      <a:accent6>
        <a:srgbClr val="808080"/>
      </a:accent6>
      <a:hlink>
        <a:srgbClr val="486F13"/>
      </a:hlink>
      <a:folHlink>
        <a:srgbClr val="046435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046435"/>
        </a:dk2>
        <a:lt2>
          <a:srgbClr val="AFAFAF"/>
        </a:lt2>
        <a:accent1>
          <a:srgbClr val="AACAE5"/>
        </a:accent1>
        <a:accent2>
          <a:srgbClr val="529474"/>
        </a:accent2>
        <a:accent3>
          <a:srgbClr val="486F13"/>
        </a:accent3>
        <a:accent4>
          <a:srgbClr val="046435"/>
        </a:accent4>
        <a:accent5>
          <a:srgbClr val="FF6600"/>
        </a:accent5>
        <a:accent6>
          <a:srgbClr val="808080"/>
        </a:accent6>
        <a:hlink>
          <a:srgbClr val="486F13"/>
        </a:hlink>
        <a:folHlink>
          <a:srgbClr val="0464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GEF_CF_ON0266">
  <a:themeElements>
    <a:clrScheme name="Current">
      <a:dk1>
        <a:srgbClr val="000000"/>
      </a:dk1>
      <a:lt1>
        <a:srgbClr val="FFFFFF"/>
      </a:lt1>
      <a:dk2>
        <a:srgbClr val="046435"/>
      </a:dk2>
      <a:lt2>
        <a:srgbClr val="AFAFAF"/>
      </a:lt2>
      <a:accent1>
        <a:srgbClr val="AACAE5"/>
      </a:accent1>
      <a:accent2>
        <a:srgbClr val="529474"/>
      </a:accent2>
      <a:accent3>
        <a:srgbClr val="486F13"/>
      </a:accent3>
      <a:accent4>
        <a:srgbClr val="046435"/>
      </a:accent4>
      <a:accent5>
        <a:srgbClr val="FF6600"/>
      </a:accent5>
      <a:accent6>
        <a:srgbClr val="808080"/>
      </a:accent6>
      <a:hlink>
        <a:srgbClr val="486F13"/>
      </a:hlink>
      <a:folHlink>
        <a:srgbClr val="046435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046435"/>
        </a:dk2>
        <a:lt2>
          <a:srgbClr val="AFAFAF"/>
        </a:lt2>
        <a:accent1>
          <a:srgbClr val="AACAE5"/>
        </a:accent1>
        <a:accent2>
          <a:srgbClr val="529474"/>
        </a:accent2>
        <a:accent3>
          <a:srgbClr val="486F13"/>
        </a:accent3>
        <a:accent4>
          <a:srgbClr val="046435"/>
        </a:accent4>
        <a:accent5>
          <a:srgbClr val="FF6600"/>
        </a:accent5>
        <a:accent6>
          <a:srgbClr val="808080"/>
        </a:accent6>
        <a:hlink>
          <a:srgbClr val="486F13"/>
        </a:hlink>
        <a:folHlink>
          <a:srgbClr val="0464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GEF_CF_ON0266">
  <a:themeElements>
    <a:clrScheme name="Current">
      <a:dk1>
        <a:srgbClr val="000000"/>
      </a:dk1>
      <a:lt1>
        <a:srgbClr val="FFFFFF"/>
      </a:lt1>
      <a:dk2>
        <a:srgbClr val="046435"/>
      </a:dk2>
      <a:lt2>
        <a:srgbClr val="AFAFAF"/>
      </a:lt2>
      <a:accent1>
        <a:srgbClr val="AACAE5"/>
      </a:accent1>
      <a:accent2>
        <a:srgbClr val="529474"/>
      </a:accent2>
      <a:accent3>
        <a:srgbClr val="486F13"/>
      </a:accent3>
      <a:accent4>
        <a:srgbClr val="046435"/>
      </a:accent4>
      <a:accent5>
        <a:srgbClr val="FF6600"/>
      </a:accent5>
      <a:accent6>
        <a:srgbClr val="808080"/>
      </a:accent6>
      <a:hlink>
        <a:srgbClr val="486F13"/>
      </a:hlink>
      <a:folHlink>
        <a:srgbClr val="046435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046435"/>
        </a:dk2>
        <a:lt2>
          <a:srgbClr val="AFAFAF"/>
        </a:lt2>
        <a:accent1>
          <a:srgbClr val="AACAE5"/>
        </a:accent1>
        <a:accent2>
          <a:srgbClr val="529474"/>
        </a:accent2>
        <a:accent3>
          <a:srgbClr val="486F13"/>
        </a:accent3>
        <a:accent4>
          <a:srgbClr val="046435"/>
        </a:accent4>
        <a:accent5>
          <a:srgbClr val="FF6600"/>
        </a:accent5>
        <a:accent6>
          <a:srgbClr val="808080"/>
        </a:accent6>
        <a:hlink>
          <a:srgbClr val="486F13"/>
        </a:hlink>
        <a:folHlink>
          <a:srgbClr val="0464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GEF_CF_ON0266">
  <a:themeElements>
    <a:clrScheme name="Current">
      <a:dk1>
        <a:srgbClr val="000000"/>
      </a:dk1>
      <a:lt1>
        <a:srgbClr val="FFFFFF"/>
      </a:lt1>
      <a:dk2>
        <a:srgbClr val="046435"/>
      </a:dk2>
      <a:lt2>
        <a:srgbClr val="AFAFAF"/>
      </a:lt2>
      <a:accent1>
        <a:srgbClr val="AACAE5"/>
      </a:accent1>
      <a:accent2>
        <a:srgbClr val="529474"/>
      </a:accent2>
      <a:accent3>
        <a:srgbClr val="486F13"/>
      </a:accent3>
      <a:accent4>
        <a:srgbClr val="046435"/>
      </a:accent4>
      <a:accent5>
        <a:srgbClr val="FF6600"/>
      </a:accent5>
      <a:accent6>
        <a:srgbClr val="808080"/>
      </a:accent6>
      <a:hlink>
        <a:srgbClr val="486F13"/>
      </a:hlink>
      <a:folHlink>
        <a:srgbClr val="046435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046435"/>
        </a:dk2>
        <a:lt2>
          <a:srgbClr val="AFAFAF"/>
        </a:lt2>
        <a:accent1>
          <a:srgbClr val="AACAE5"/>
        </a:accent1>
        <a:accent2>
          <a:srgbClr val="529474"/>
        </a:accent2>
        <a:accent3>
          <a:srgbClr val="486F13"/>
        </a:accent3>
        <a:accent4>
          <a:srgbClr val="046435"/>
        </a:accent4>
        <a:accent5>
          <a:srgbClr val="FF6600"/>
        </a:accent5>
        <a:accent6>
          <a:srgbClr val="808080"/>
        </a:accent6>
        <a:hlink>
          <a:srgbClr val="486F13"/>
        </a:hlink>
        <a:folHlink>
          <a:srgbClr val="0464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GEF_CF_ON0266">
  <a:themeElements>
    <a:clrScheme name="Current">
      <a:dk1>
        <a:srgbClr val="000000"/>
      </a:dk1>
      <a:lt1>
        <a:srgbClr val="FFFFFF"/>
      </a:lt1>
      <a:dk2>
        <a:srgbClr val="046435"/>
      </a:dk2>
      <a:lt2>
        <a:srgbClr val="AFAFAF"/>
      </a:lt2>
      <a:accent1>
        <a:srgbClr val="AACAE5"/>
      </a:accent1>
      <a:accent2>
        <a:srgbClr val="529474"/>
      </a:accent2>
      <a:accent3>
        <a:srgbClr val="486F13"/>
      </a:accent3>
      <a:accent4>
        <a:srgbClr val="046435"/>
      </a:accent4>
      <a:accent5>
        <a:srgbClr val="FF6600"/>
      </a:accent5>
      <a:accent6>
        <a:srgbClr val="808080"/>
      </a:accent6>
      <a:hlink>
        <a:srgbClr val="486F13"/>
      </a:hlink>
      <a:folHlink>
        <a:srgbClr val="046435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046435"/>
        </a:dk2>
        <a:lt2>
          <a:srgbClr val="AFAFAF"/>
        </a:lt2>
        <a:accent1>
          <a:srgbClr val="AACAE5"/>
        </a:accent1>
        <a:accent2>
          <a:srgbClr val="529474"/>
        </a:accent2>
        <a:accent3>
          <a:srgbClr val="486F13"/>
        </a:accent3>
        <a:accent4>
          <a:srgbClr val="046435"/>
        </a:accent4>
        <a:accent5>
          <a:srgbClr val="FF6600"/>
        </a:accent5>
        <a:accent6>
          <a:srgbClr val="808080"/>
        </a:accent6>
        <a:hlink>
          <a:srgbClr val="486F13"/>
        </a:hlink>
        <a:folHlink>
          <a:srgbClr val="0464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5641</TotalTime>
  <Words>1155</Words>
  <Application>Microsoft Office PowerPoint</Application>
  <PresentationFormat>On-screen Show (4:3)</PresentationFormat>
  <Paragraphs>152</Paragraphs>
  <Slides>13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ＭＳ ゴシック</vt:lpstr>
      <vt:lpstr>ＭＳ Ｐゴシック</vt:lpstr>
      <vt:lpstr>Arial</vt:lpstr>
      <vt:lpstr>Calibri</vt:lpstr>
      <vt:lpstr>Wingdings 2</vt:lpstr>
      <vt:lpstr>Office Theme</vt:lpstr>
      <vt:lpstr>GEF_CF_ON0266</vt:lpstr>
      <vt:lpstr>1_GEF_CF_ON0266</vt:lpstr>
      <vt:lpstr>2_GEF_CF_ON0266</vt:lpstr>
      <vt:lpstr>3_GEF_CF_ON0266</vt:lpstr>
      <vt:lpstr>4_GEF_CF_ON0266</vt:lpstr>
      <vt:lpstr>think-cell Slide</vt:lpstr>
      <vt:lpstr>Expanding Engagement with the Private  Sector on GEF Projects</vt:lpstr>
      <vt:lpstr>Expanding Private Sector Engagement</vt:lpstr>
      <vt:lpstr>Typical types of private sector actors for GEF projects</vt:lpstr>
      <vt:lpstr>Benefits of Private Sector Engagement</vt:lpstr>
      <vt:lpstr>Reflections on selected GEF projects in this region</vt:lpstr>
      <vt:lpstr>The GEF regularly uses five intervention models</vt:lpstr>
      <vt:lpstr>Transforming policy and regulatory environments</vt:lpstr>
      <vt:lpstr>Strengthening institutional capacity and decision-making</vt:lpstr>
      <vt:lpstr>Deploying innovative financial instruments</vt:lpstr>
      <vt:lpstr>Convening multi-stakeholder alliances</vt:lpstr>
      <vt:lpstr>Demonstrating innovative approaches</vt:lpstr>
      <vt:lpstr>Private sector engagement exercise </vt:lpstr>
      <vt:lpstr>Your Questions or Ideas!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wb284794</dc:creator>
  <cp:lastModifiedBy>Nicolas Alejandro Marquez Pizzanelli</cp:lastModifiedBy>
  <cp:revision>337</cp:revision>
  <cp:lastPrinted>2014-04-16T14:19:22Z</cp:lastPrinted>
  <dcterms:created xsi:type="dcterms:W3CDTF">2009-09-30T20:03:18Z</dcterms:created>
  <dcterms:modified xsi:type="dcterms:W3CDTF">2015-03-01T03:30:37Z</dcterms:modified>
</cp:coreProperties>
</file>