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  <p:sldMasterId id="2147483661" r:id="rId3"/>
    <p:sldMasterId id="2147483665" r:id="rId4"/>
    <p:sldMasterId id="2147483669" r:id="rId5"/>
    <p:sldMasterId id="2147483673" r:id="rId6"/>
  </p:sldMasterIdLst>
  <p:notesMasterIdLst>
    <p:notesMasterId r:id="rId26"/>
  </p:notesMasterIdLst>
  <p:handoutMasterIdLst>
    <p:handoutMasterId r:id="rId27"/>
  </p:handoutMasterIdLst>
  <p:sldIdLst>
    <p:sldId id="260" r:id="rId7"/>
    <p:sldId id="301" r:id="rId8"/>
    <p:sldId id="325" r:id="rId9"/>
    <p:sldId id="326" r:id="rId10"/>
    <p:sldId id="327" r:id="rId11"/>
    <p:sldId id="328" r:id="rId12"/>
    <p:sldId id="329" r:id="rId13"/>
    <p:sldId id="307" r:id="rId14"/>
    <p:sldId id="308" r:id="rId15"/>
    <p:sldId id="314" r:id="rId16"/>
    <p:sldId id="309" r:id="rId17"/>
    <p:sldId id="315" r:id="rId18"/>
    <p:sldId id="317" r:id="rId19"/>
    <p:sldId id="324" r:id="rId20"/>
    <p:sldId id="322" r:id="rId21"/>
    <p:sldId id="323" r:id="rId22"/>
    <p:sldId id="321" r:id="rId23"/>
    <p:sldId id="330" r:id="rId24"/>
    <p:sldId id="297" r:id="rId25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6" autoAdjust="0"/>
    <p:restoredTop sz="87256" autoAdjust="0"/>
  </p:normalViewPr>
  <p:slideViewPr>
    <p:cSldViewPr>
      <p:cViewPr varScale="1">
        <p:scale>
          <a:sx n="52" d="100"/>
          <a:sy n="52" d="100"/>
        </p:scale>
        <p:origin x="10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52" y="-108"/>
      </p:cViewPr>
      <p:guideLst>
        <p:guide orient="horz" pos="2908"/>
        <p:guide pos="218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5620" cy="4619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981" y="0"/>
            <a:ext cx="3005619" cy="4619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83F44-7675-4104-8198-64C8083009FB}" type="datetimeFigureOut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69363"/>
            <a:ext cx="3005620" cy="4619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981" y="8769363"/>
            <a:ext cx="3005619" cy="4619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A4CFA-71DF-4968-A3EF-76E65634E3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087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820" cy="461645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6" y="0"/>
            <a:ext cx="3004820" cy="461645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A4D9CBF6-8652-42F4-A7D5-C3F91E907CF8}" type="datetimeFigureOut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93738"/>
            <a:ext cx="4613275" cy="3460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1" y="4385628"/>
            <a:ext cx="5547360" cy="4154805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69652"/>
            <a:ext cx="3004820" cy="461645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6" y="8769652"/>
            <a:ext cx="3004820" cy="461645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C89AE9E1-CCFB-4E2D-B8F2-CF864641D1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44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163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224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873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79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lphaU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89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6.png"/><Relationship Id="rId2" Type="http://schemas.openxmlformats.org/officeDocument/2006/relationships/tags" Target="../tags/tag35.xml"/><Relationship Id="rId1" Type="http://schemas.openxmlformats.org/officeDocument/2006/relationships/vmlDrawing" Target="../drawings/vmlDrawing5.vml"/><Relationship Id="rId6" Type="http://schemas.openxmlformats.org/officeDocument/2006/relationships/hyperlink" Target="http://www.thegef.org/gef/" TargetMode="External"/><Relationship Id="rId5" Type="http://schemas.openxmlformats.org/officeDocument/2006/relationships/image" Target="../media/image7.emf"/><Relationship Id="rId4" Type="http://schemas.openxmlformats.org/officeDocument/2006/relationships/oleObject" Target="../embeddings/oleObject5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6.bin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6.png"/><Relationship Id="rId2" Type="http://schemas.openxmlformats.org/officeDocument/2006/relationships/tags" Target="../tags/tag53.xml"/><Relationship Id="rId1" Type="http://schemas.openxmlformats.org/officeDocument/2006/relationships/vmlDrawing" Target="../drawings/vmlDrawing8.vml"/><Relationship Id="rId6" Type="http://schemas.openxmlformats.org/officeDocument/2006/relationships/hyperlink" Target="http://www.thegef.org/gef/" TargetMode="External"/><Relationship Id="rId5" Type="http://schemas.openxmlformats.org/officeDocument/2006/relationships/image" Target="../media/image7.emf"/><Relationship Id="rId4" Type="http://schemas.openxmlformats.org/officeDocument/2006/relationships/oleObject" Target="../embeddings/oleObject8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4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9.bin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6.png"/><Relationship Id="rId2" Type="http://schemas.openxmlformats.org/officeDocument/2006/relationships/tags" Target="../tags/tag71.xml"/><Relationship Id="rId1" Type="http://schemas.openxmlformats.org/officeDocument/2006/relationships/vmlDrawing" Target="../drawings/vmlDrawing11.vml"/><Relationship Id="rId6" Type="http://schemas.openxmlformats.org/officeDocument/2006/relationships/hyperlink" Target="http://www.thegef.org/gef/" TargetMode="Externa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1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7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2.bin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7" Type="http://schemas.openxmlformats.org/officeDocument/2006/relationships/image" Target="../media/image6.png"/><Relationship Id="rId2" Type="http://schemas.openxmlformats.org/officeDocument/2006/relationships/tags" Target="../tags/tag89.xml"/><Relationship Id="rId1" Type="http://schemas.openxmlformats.org/officeDocument/2006/relationships/vmlDrawing" Target="../drawings/vmlDrawing14.vml"/><Relationship Id="rId6" Type="http://schemas.openxmlformats.org/officeDocument/2006/relationships/hyperlink" Target="http://www.thegef.org/gef/" TargetMode="Externa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4.bin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90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5.bin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6.png"/><Relationship Id="rId2" Type="http://schemas.openxmlformats.org/officeDocument/2006/relationships/tags" Target="../tags/tag17.xml"/><Relationship Id="rId1" Type="http://schemas.openxmlformats.org/officeDocument/2006/relationships/vmlDrawing" Target="../drawings/vmlDrawing2.vml"/><Relationship Id="rId6" Type="http://schemas.openxmlformats.org/officeDocument/2006/relationships/hyperlink" Target="http://www.thegef.org/gef/" TargetMode="Externa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3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719C-6D17-418D-B223-B081199F320E}" type="datetime1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539863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 userDrawn="1"/>
        </p:nvSpPr>
        <p:spPr bwMode="gray">
          <a:xfrm>
            <a:off x="0" y="3733800"/>
            <a:ext cx="9144000" cy="990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0" name="McK Title Elements" hidden="1"/>
          <p:cNvGrpSpPr/>
          <p:nvPr userDrawn="1"/>
        </p:nvGrpSpPr>
        <p:grpSpPr bwMode="gray">
          <a:xfrm>
            <a:off x="685800" y="6094554"/>
            <a:ext cx="7772400" cy="494022"/>
            <a:chOff x="685800" y="6094554"/>
            <a:chExt cx="7772400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685800" y="6094554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685800" y="6368291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685800" y="4044435"/>
            <a:ext cx="7772400" cy="36933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400" b="1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85800" y="5381433"/>
            <a:ext cx="7772400" cy="219820"/>
          </a:xfrm>
        </p:spPr>
        <p:txBody>
          <a:bodyPr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16388" name="Picture 4" descr="home">
            <a:hlinkClick r:id="rId6" tooltip="Home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94138" y="1493838"/>
            <a:ext cx="4856162" cy="1228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57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1278681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6B8E38-8899-4778-976C-159E31BED745}" type="slidenum">
              <a:rPr lang="en-US" sz="10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356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28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3267991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 userDrawn="1"/>
        </p:nvSpPr>
        <p:spPr bwMode="gray">
          <a:xfrm>
            <a:off x="0" y="3733800"/>
            <a:ext cx="9144000" cy="990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0" name="McK Title Elements" hidden="1"/>
          <p:cNvGrpSpPr/>
          <p:nvPr userDrawn="1"/>
        </p:nvGrpSpPr>
        <p:grpSpPr bwMode="gray">
          <a:xfrm>
            <a:off x="685800" y="6094554"/>
            <a:ext cx="7772400" cy="494022"/>
            <a:chOff x="685800" y="6094554"/>
            <a:chExt cx="7772400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685800" y="6094554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685800" y="6368291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685800" y="4044435"/>
            <a:ext cx="7772400" cy="36933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400" b="1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85800" y="5381433"/>
            <a:ext cx="7772400" cy="219820"/>
          </a:xfrm>
        </p:spPr>
        <p:txBody>
          <a:bodyPr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16388" name="Picture 4" descr="home">
            <a:hlinkClick r:id="rId6" tooltip="Home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94138" y="1493838"/>
            <a:ext cx="4856162" cy="1228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014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12822481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6B8E38-8899-4778-976C-159E31BED745}" type="slidenum">
              <a:rPr lang="en-US" sz="10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059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645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0868785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 userDrawn="1"/>
        </p:nvSpPr>
        <p:spPr bwMode="gray">
          <a:xfrm>
            <a:off x="0" y="3733800"/>
            <a:ext cx="9144000" cy="990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0" name="McK Title Elements" hidden="1"/>
          <p:cNvGrpSpPr/>
          <p:nvPr userDrawn="1"/>
        </p:nvGrpSpPr>
        <p:grpSpPr bwMode="gray">
          <a:xfrm>
            <a:off x="685800" y="6094554"/>
            <a:ext cx="7772400" cy="494022"/>
            <a:chOff x="685800" y="6094554"/>
            <a:chExt cx="7772400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685800" y="6094554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685800" y="6368291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685800" y="4044435"/>
            <a:ext cx="7772400" cy="36933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400" b="1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85800" y="5381433"/>
            <a:ext cx="7772400" cy="219820"/>
          </a:xfrm>
        </p:spPr>
        <p:txBody>
          <a:bodyPr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16388" name="Picture 4" descr="home">
            <a:hlinkClick r:id="rId6" tooltip="Home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94138" y="1493838"/>
            <a:ext cx="4856162" cy="1228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840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0520515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6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6B8E38-8899-4778-976C-159E31BED745}" type="slidenum">
              <a:rPr lang="en-US" sz="10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4073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9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43000" y="1600201"/>
            <a:ext cx="7543800" cy="4343400"/>
          </a:xfrm>
        </p:spPr>
        <p:txBody>
          <a:bodyPr/>
          <a:lstStyle>
            <a:lvl1pPr marL="274320" indent="-27432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Font typeface="Wingdings 2"/>
              <a:buChar char=""/>
              <a:defRPr lang="en-US" sz="2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</a:t>
            </a:r>
            <a:r>
              <a:rPr lang="en-US" dirty="0" err="1" smtClean="0"/>
              <a:t>styleasdfasdfasdfasdfasdf</a:t>
            </a:r>
            <a:r>
              <a:rPr lang="en-US" dirty="0" smtClean="0"/>
              <a:t> </a:t>
            </a:r>
            <a:r>
              <a:rPr lang="en-US" dirty="0" err="1" smtClean="0"/>
              <a:t>asdfj</a:t>
            </a:r>
            <a:r>
              <a:rPr lang="en-US" dirty="0" smtClean="0"/>
              <a:t> </a:t>
            </a:r>
            <a:r>
              <a:rPr lang="en-US" dirty="0" err="1" smtClean="0"/>
              <a:t>asödfjöasdkfj</a:t>
            </a:r>
            <a:r>
              <a:rPr lang="en-US" dirty="0" smtClean="0"/>
              <a:t>  </a:t>
            </a:r>
            <a:r>
              <a:rPr lang="en-US" dirty="0" err="1" smtClean="0"/>
              <a:t>asdklfjös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D548-A7C6-4D43-AA32-66D649B1CF6F}" type="datetime1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200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43000" y="1600201"/>
            <a:ext cx="7543800" cy="4343400"/>
          </a:xfrm>
        </p:spPr>
        <p:txBody>
          <a:bodyPr/>
          <a:lstStyle>
            <a:lvl1pPr marL="274320" indent="-274320" algn="l" defTabSz="914400" rtl="0" eaLnBrk="1" fontAlgn="auto" latinLnBrk="0" hangingPunct="1">
              <a:spcBef>
                <a:spcPts val="1200"/>
              </a:spcBef>
              <a:spcAft>
                <a:spcPts val="0"/>
              </a:spcAft>
              <a:buFont typeface="Wingdings 2"/>
              <a:buChar char=""/>
              <a:defRPr lang="en-US" sz="2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</a:t>
            </a:r>
            <a:r>
              <a:rPr lang="en-US" dirty="0" err="1" smtClean="0"/>
              <a:t>styleasdfasdfasdfasdfasdf</a:t>
            </a:r>
            <a:r>
              <a:rPr lang="en-US" dirty="0" smtClean="0"/>
              <a:t> </a:t>
            </a:r>
            <a:r>
              <a:rPr lang="en-US" dirty="0" err="1" smtClean="0"/>
              <a:t>asdfj</a:t>
            </a:r>
            <a:r>
              <a:rPr lang="en-US" dirty="0" smtClean="0"/>
              <a:t> </a:t>
            </a:r>
            <a:r>
              <a:rPr lang="en-US" dirty="0" err="1" smtClean="0"/>
              <a:t>asödfjöasdkfj</a:t>
            </a:r>
            <a:r>
              <a:rPr lang="en-US" dirty="0" smtClean="0"/>
              <a:t>  </a:t>
            </a:r>
            <a:r>
              <a:rPr lang="en-US" dirty="0" err="1" smtClean="0"/>
              <a:t>asdklfjös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59AD548-A7C6-4D43-AA32-66D649B1CF6F}" type="datetime1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3447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8540995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 userDrawn="1"/>
        </p:nvSpPr>
        <p:spPr bwMode="gray">
          <a:xfrm>
            <a:off x="0" y="3733800"/>
            <a:ext cx="9144000" cy="990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0" name="McK Title Elements" hidden="1"/>
          <p:cNvGrpSpPr/>
          <p:nvPr userDrawn="1"/>
        </p:nvGrpSpPr>
        <p:grpSpPr bwMode="gray">
          <a:xfrm>
            <a:off x="685800" y="6094554"/>
            <a:ext cx="7772400" cy="494022"/>
            <a:chOff x="685800" y="6094554"/>
            <a:chExt cx="7772400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685800" y="6094554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685800" y="6368291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685800" y="4044435"/>
            <a:ext cx="7772400" cy="36933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400" b="1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85800" y="5381433"/>
            <a:ext cx="7772400" cy="219820"/>
          </a:xfrm>
        </p:spPr>
        <p:txBody>
          <a:bodyPr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16388" name="Picture 4" descr="home">
            <a:hlinkClick r:id="rId6" tooltip="Home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94138" y="1493838"/>
            <a:ext cx="4856162" cy="1228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393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3443643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6B8E38-8899-4778-976C-159E31BED745}" type="slidenum">
              <a:rPr lang="en-US" sz="10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461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35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DB43-A5F0-446F-BF01-DFC20E3183E1}" type="datetime1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1CEA-27A0-474E-9258-25A75E338159}" type="datetime1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C738-CCB9-45DE-AFDA-91BE008D1F28}" type="datetime1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D0B7-90B8-45E7-A1A0-209D2933B6EA}" type="datetime1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A6CB-546B-4E9E-A758-DCC21309FA84}" type="datetime1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2473492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10"/>
          <p:cNvSpPr>
            <a:spLocks noChangeArrowheads="1"/>
          </p:cNvSpPr>
          <p:nvPr userDrawn="1"/>
        </p:nvSpPr>
        <p:spPr bwMode="gray">
          <a:xfrm>
            <a:off x="0" y="3733800"/>
            <a:ext cx="9144000" cy="9906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cs typeface="Arial" pitchFamily="34" charset="0"/>
            </a:endParaRPr>
          </a:p>
        </p:txBody>
      </p:sp>
      <p:grpSp>
        <p:nvGrpSpPr>
          <p:cNvPr id="20" name="McK Title Elements" hidden="1"/>
          <p:cNvGrpSpPr/>
          <p:nvPr userDrawn="1"/>
        </p:nvGrpSpPr>
        <p:grpSpPr bwMode="gray">
          <a:xfrm>
            <a:off x="685800" y="6094554"/>
            <a:ext cx="7772400" cy="494022"/>
            <a:chOff x="685800" y="6094554"/>
            <a:chExt cx="7772400" cy="494022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gray">
            <a:xfrm>
              <a:off x="685800" y="6094554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gray">
            <a:xfrm>
              <a:off x="685800" y="6368291"/>
              <a:ext cx="7772400" cy="220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 smtClean="0">
                  <a:solidFill>
                    <a:srgbClr val="000000"/>
                  </a:solidFill>
                  <a:latin typeface="Arial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 bwMode="gray">
          <a:xfrm>
            <a:off x="685800" y="4044435"/>
            <a:ext cx="7772400" cy="369332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400" b="1" baseline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685800" y="5381433"/>
            <a:ext cx="7772400" cy="219820"/>
          </a:xfrm>
        </p:spPr>
        <p:txBody>
          <a:bodyPr>
            <a:spAutoFit/>
          </a:bodyPr>
          <a:lstStyle>
            <a:lvl1pPr>
              <a:defRPr sz="1400" baseline="0">
                <a:latin typeface="+mj-lt"/>
                <a:ea typeface="+mj-ea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pic>
        <p:nvPicPr>
          <p:cNvPr id="16388" name="Picture 4" descr="home">
            <a:hlinkClick r:id="rId6" tooltip="Home"/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94138" y="1493838"/>
            <a:ext cx="4856162" cy="1228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322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7266697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>
          <a:xfrm>
            <a:off x="121489" y="234863"/>
            <a:ext cx="8794113" cy="2983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6B8E38-8899-4778-976C-159E31BED745}" type="slidenum">
              <a:rPr lang="en-US" sz="10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9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tags" Target="../tags/tag8.xml"/><Relationship Id="rId18" Type="http://schemas.openxmlformats.org/officeDocument/2006/relationships/tags" Target="../tags/tag13.xml"/><Relationship Id="rId26" Type="http://schemas.openxmlformats.org/officeDocument/2006/relationships/hyperlink" Target="http://www.thegef.org/gef/" TargetMode="External"/><Relationship Id="rId3" Type="http://schemas.openxmlformats.org/officeDocument/2006/relationships/slideLayout" Target="../slideLayouts/slideLayout10.xml"/><Relationship Id="rId21" Type="http://schemas.openxmlformats.org/officeDocument/2006/relationships/tags" Target="../tags/tag16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17" Type="http://schemas.openxmlformats.org/officeDocument/2006/relationships/tags" Target="../tags/tag12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9.xml"/><Relationship Id="rId16" Type="http://schemas.openxmlformats.org/officeDocument/2006/relationships/tags" Target="../tags/tag11.xml"/><Relationship Id="rId20" Type="http://schemas.openxmlformats.org/officeDocument/2006/relationships/tags" Target="../tags/tag15.xml"/><Relationship Id="rId1" Type="http://schemas.openxmlformats.org/officeDocument/2006/relationships/slideLayout" Target="../slideLayouts/slideLayout8.xml"/><Relationship Id="rId6" Type="http://schemas.openxmlformats.org/officeDocument/2006/relationships/tags" Target="../tags/tag1.xml"/><Relationship Id="rId11" Type="http://schemas.openxmlformats.org/officeDocument/2006/relationships/tags" Target="../tags/tag6.xml"/><Relationship Id="rId24" Type="http://schemas.openxmlformats.org/officeDocument/2006/relationships/image" Target="../media/image4.png"/><Relationship Id="rId5" Type="http://schemas.openxmlformats.org/officeDocument/2006/relationships/vmlDrawing" Target="../drawings/vmlDrawing1.vml"/><Relationship Id="rId15" Type="http://schemas.openxmlformats.org/officeDocument/2006/relationships/tags" Target="../tags/tag10.xml"/><Relationship Id="rId23" Type="http://schemas.openxmlformats.org/officeDocument/2006/relationships/image" Target="../media/image3.emf"/><Relationship Id="rId10" Type="http://schemas.openxmlformats.org/officeDocument/2006/relationships/tags" Target="../tags/tag5.xml"/><Relationship Id="rId19" Type="http://schemas.openxmlformats.org/officeDocument/2006/relationships/tags" Target="../tags/tag14.xml"/><Relationship Id="rId4" Type="http://schemas.openxmlformats.org/officeDocument/2006/relationships/theme" Target="../theme/theme2.xml"/><Relationship Id="rId9" Type="http://schemas.openxmlformats.org/officeDocument/2006/relationships/tags" Target="../tags/tag4.xml"/><Relationship Id="rId14" Type="http://schemas.openxmlformats.org/officeDocument/2006/relationships/tags" Target="../tags/tag9.xml"/><Relationship Id="rId22" Type="http://schemas.openxmlformats.org/officeDocument/2006/relationships/oleObject" Target="../embeddings/oleObject1.bin"/><Relationship Id="rId27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26" Type="http://schemas.openxmlformats.org/officeDocument/2006/relationships/hyperlink" Target="http://www.thegef.org/gef/" TargetMode="External"/><Relationship Id="rId3" Type="http://schemas.openxmlformats.org/officeDocument/2006/relationships/slideLayout" Target="../slideLayouts/slideLayout13.xml"/><Relationship Id="rId21" Type="http://schemas.openxmlformats.org/officeDocument/2006/relationships/tags" Target="../tags/tag34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6" Type="http://schemas.openxmlformats.org/officeDocument/2006/relationships/tags" Target="../tags/tag29.xml"/><Relationship Id="rId20" Type="http://schemas.openxmlformats.org/officeDocument/2006/relationships/tags" Target="../tags/tag33.xml"/><Relationship Id="rId1" Type="http://schemas.openxmlformats.org/officeDocument/2006/relationships/slideLayout" Target="../slideLayouts/slideLayout11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image" Target="../media/image4.png"/><Relationship Id="rId5" Type="http://schemas.openxmlformats.org/officeDocument/2006/relationships/vmlDrawing" Target="../drawings/vmlDrawing4.vml"/><Relationship Id="rId15" Type="http://schemas.openxmlformats.org/officeDocument/2006/relationships/tags" Target="../tags/tag28.xml"/><Relationship Id="rId23" Type="http://schemas.openxmlformats.org/officeDocument/2006/relationships/image" Target="../media/image3.emf"/><Relationship Id="rId10" Type="http://schemas.openxmlformats.org/officeDocument/2006/relationships/tags" Target="../tags/tag23.xml"/><Relationship Id="rId19" Type="http://schemas.openxmlformats.org/officeDocument/2006/relationships/tags" Target="../tags/tag32.xml"/><Relationship Id="rId4" Type="http://schemas.openxmlformats.org/officeDocument/2006/relationships/theme" Target="../theme/theme3.xml"/><Relationship Id="rId9" Type="http://schemas.openxmlformats.org/officeDocument/2006/relationships/tags" Target="../tags/tag22.xml"/><Relationship Id="rId14" Type="http://schemas.openxmlformats.org/officeDocument/2006/relationships/tags" Target="../tags/tag27.xml"/><Relationship Id="rId22" Type="http://schemas.openxmlformats.org/officeDocument/2006/relationships/oleObject" Target="../embeddings/oleObject4.bin"/><Relationship Id="rId27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tags" Target="../tags/tag44.xml"/><Relationship Id="rId18" Type="http://schemas.openxmlformats.org/officeDocument/2006/relationships/tags" Target="../tags/tag49.xml"/><Relationship Id="rId26" Type="http://schemas.openxmlformats.org/officeDocument/2006/relationships/hyperlink" Target="http://www.thegef.org/gef/" TargetMode="External"/><Relationship Id="rId3" Type="http://schemas.openxmlformats.org/officeDocument/2006/relationships/slideLayout" Target="../slideLayouts/slideLayout16.xml"/><Relationship Id="rId21" Type="http://schemas.openxmlformats.org/officeDocument/2006/relationships/tags" Target="../tags/tag52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17" Type="http://schemas.openxmlformats.org/officeDocument/2006/relationships/tags" Target="../tags/tag48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15.xml"/><Relationship Id="rId16" Type="http://schemas.openxmlformats.org/officeDocument/2006/relationships/tags" Target="../tags/tag47.xml"/><Relationship Id="rId20" Type="http://schemas.openxmlformats.org/officeDocument/2006/relationships/tags" Target="../tags/tag51.xml"/><Relationship Id="rId1" Type="http://schemas.openxmlformats.org/officeDocument/2006/relationships/slideLayout" Target="../slideLayouts/slideLayout14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24" Type="http://schemas.openxmlformats.org/officeDocument/2006/relationships/image" Target="../media/image4.png"/><Relationship Id="rId5" Type="http://schemas.openxmlformats.org/officeDocument/2006/relationships/vmlDrawing" Target="../drawings/vmlDrawing7.vml"/><Relationship Id="rId15" Type="http://schemas.openxmlformats.org/officeDocument/2006/relationships/tags" Target="../tags/tag46.xml"/><Relationship Id="rId23" Type="http://schemas.openxmlformats.org/officeDocument/2006/relationships/image" Target="../media/image3.emf"/><Relationship Id="rId10" Type="http://schemas.openxmlformats.org/officeDocument/2006/relationships/tags" Target="../tags/tag41.xml"/><Relationship Id="rId19" Type="http://schemas.openxmlformats.org/officeDocument/2006/relationships/tags" Target="../tags/tag50.xml"/><Relationship Id="rId4" Type="http://schemas.openxmlformats.org/officeDocument/2006/relationships/theme" Target="../theme/theme4.xml"/><Relationship Id="rId9" Type="http://schemas.openxmlformats.org/officeDocument/2006/relationships/tags" Target="../tags/tag40.xml"/><Relationship Id="rId14" Type="http://schemas.openxmlformats.org/officeDocument/2006/relationships/tags" Target="../tags/tag45.xml"/><Relationship Id="rId22" Type="http://schemas.openxmlformats.org/officeDocument/2006/relationships/oleObject" Target="../embeddings/oleObject7.bin"/><Relationship Id="rId27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tags" Target="../tags/tag61.xml"/><Relationship Id="rId18" Type="http://schemas.openxmlformats.org/officeDocument/2006/relationships/tags" Target="../tags/tag66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19.xml"/><Relationship Id="rId21" Type="http://schemas.openxmlformats.org/officeDocument/2006/relationships/tags" Target="../tags/tag69.xml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17" Type="http://schemas.openxmlformats.org/officeDocument/2006/relationships/tags" Target="../tags/tag65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18.xml"/><Relationship Id="rId16" Type="http://schemas.openxmlformats.org/officeDocument/2006/relationships/tags" Target="../tags/tag64.xml"/><Relationship Id="rId20" Type="http://schemas.openxmlformats.org/officeDocument/2006/relationships/tags" Target="../tags/tag68.xml"/><Relationship Id="rId1" Type="http://schemas.openxmlformats.org/officeDocument/2006/relationships/slideLayout" Target="../slideLayouts/slideLayout17.xml"/><Relationship Id="rId6" Type="http://schemas.openxmlformats.org/officeDocument/2006/relationships/vmlDrawing" Target="../drawings/vmlDrawing10.vml"/><Relationship Id="rId11" Type="http://schemas.openxmlformats.org/officeDocument/2006/relationships/tags" Target="../tags/tag59.xml"/><Relationship Id="rId24" Type="http://schemas.openxmlformats.org/officeDocument/2006/relationships/image" Target="../media/image3.emf"/><Relationship Id="rId5" Type="http://schemas.openxmlformats.org/officeDocument/2006/relationships/theme" Target="../theme/theme5.xml"/><Relationship Id="rId15" Type="http://schemas.openxmlformats.org/officeDocument/2006/relationships/tags" Target="../tags/tag63.xml"/><Relationship Id="rId23" Type="http://schemas.openxmlformats.org/officeDocument/2006/relationships/oleObject" Target="../embeddings/oleObject10.bin"/><Relationship Id="rId28" Type="http://schemas.openxmlformats.org/officeDocument/2006/relationships/image" Target="../media/image6.png"/><Relationship Id="rId10" Type="http://schemas.openxmlformats.org/officeDocument/2006/relationships/tags" Target="../tags/tag58.xml"/><Relationship Id="rId19" Type="http://schemas.openxmlformats.org/officeDocument/2006/relationships/tags" Target="../tags/tag67.xml"/><Relationship Id="rId4" Type="http://schemas.openxmlformats.org/officeDocument/2006/relationships/slideLayout" Target="../slideLayouts/slideLayout20.xml"/><Relationship Id="rId9" Type="http://schemas.openxmlformats.org/officeDocument/2006/relationships/tags" Target="../tags/tag57.xml"/><Relationship Id="rId14" Type="http://schemas.openxmlformats.org/officeDocument/2006/relationships/tags" Target="../tags/tag62.xml"/><Relationship Id="rId22" Type="http://schemas.openxmlformats.org/officeDocument/2006/relationships/tags" Target="../tags/tag70.xml"/><Relationship Id="rId27" Type="http://schemas.openxmlformats.org/officeDocument/2006/relationships/hyperlink" Target="http://www.thegef.org/gef/" TargetMode="Externa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13" Type="http://schemas.openxmlformats.org/officeDocument/2006/relationships/tags" Target="../tags/tag80.xml"/><Relationship Id="rId18" Type="http://schemas.openxmlformats.org/officeDocument/2006/relationships/tags" Target="../tags/tag85.xml"/><Relationship Id="rId26" Type="http://schemas.openxmlformats.org/officeDocument/2006/relationships/hyperlink" Target="http://www.thegef.org/gef/" TargetMode="External"/><Relationship Id="rId3" Type="http://schemas.openxmlformats.org/officeDocument/2006/relationships/slideLayout" Target="../slideLayouts/slideLayout23.xml"/><Relationship Id="rId21" Type="http://schemas.openxmlformats.org/officeDocument/2006/relationships/tags" Target="../tags/tag88.xml"/><Relationship Id="rId7" Type="http://schemas.openxmlformats.org/officeDocument/2006/relationships/tags" Target="../tags/tag74.xml"/><Relationship Id="rId12" Type="http://schemas.openxmlformats.org/officeDocument/2006/relationships/tags" Target="../tags/tag79.xml"/><Relationship Id="rId17" Type="http://schemas.openxmlformats.org/officeDocument/2006/relationships/tags" Target="../tags/tag84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22.xml"/><Relationship Id="rId16" Type="http://schemas.openxmlformats.org/officeDocument/2006/relationships/tags" Target="../tags/tag83.xml"/><Relationship Id="rId20" Type="http://schemas.openxmlformats.org/officeDocument/2006/relationships/tags" Target="../tags/tag87.xml"/><Relationship Id="rId1" Type="http://schemas.openxmlformats.org/officeDocument/2006/relationships/slideLayout" Target="../slideLayouts/slideLayout21.xml"/><Relationship Id="rId6" Type="http://schemas.openxmlformats.org/officeDocument/2006/relationships/tags" Target="../tags/tag73.xml"/><Relationship Id="rId11" Type="http://schemas.openxmlformats.org/officeDocument/2006/relationships/tags" Target="../tags/tag78.xml"/><Relationship Id="rId24" Type="http://schemas.openxmlformats.org/officeDocument/2006/relationships/image" Target="../media/image4.png"/><Relationship Id="rId5" Type="http://schemas.openxmlformats.org/officeDocument/2006/relationships/vmlDrawing" Target="../drawings/vmlDrawing13.vml"/><Relationship Id="rId15" Type="http://schemas.openxmlformats.org/officeDocument/2006/relationships/tags" Target="../tags/tag82.xml"/><Relationship Id="rId23" Type="http://schemas.openxmlformats.org/officeDocument/2006/relationships/image" Target="../media/image3.emf"/><Relationship Id="rId10" Type="http://schemas.openxmlformats.org/officeDocument/2006/relationships/tags" Target="../tags/tag77.xml"/><Relationship Id="rId19" Type="http://schemas.openxmlformats.org/officeDocument/2006/relationships/tags" Target="../tags/tag86.xml"/><Relationship Id="rId4" Type="http://schemas.openxmlformats.org/officeDocument/2006/relationships/theme" Target="../theme/theme6.xml"/><Relationship Id="rId9" Type="http://schemas.openxmlformats.org/officeDocument/2006/relationships/tags" Target="../tags/tag76.xml"/><Relationship Id="rId14" Type="http://schemas.openxmlformats.org/officeDocument/2006/relationships/tags" Target="../tags/tag81.xml"/><Relationship Id="rId22" Type="http://schemas.openxmlformats.org/officeDocument/2006/relationships/oleObject" Target="../embeddings/oleObject13.bin"/><Relationship Id="rId27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848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1600201"/>
            <a:ext cx="75438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</a:t>
            </a:r>
            <a:r>
              <a:rPr lang="en-US" dirty="0" err="1" smtClean="0"/>
              <a:t>stylesjöalkaösdkfjöasdkjföasdkfjöasdkfjasödkfjasödfj</a:t>
            </a:r>
            <a:endParaRPr lang="en-US" dirty="0" smtClean="0"/>
          </a:p>
          <a:p>
            <a:pPr lvl="0"/>
            <a:r>
              <a:rPr lang="de-DE" dirty="0" smtClean="0"/>
              <a:t>öaskldjföaskjd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2C7E5-C487-483E-A15B-7232CD76B3C1}" type="datetime1">
              <a:rPr lang="en-US" smtClean="0"/>
              <a:pPr/>
              <a:t>4/15/2015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86BFE-BCB3-4490-B361-92EBA2B1DDE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304799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5611813"/>
            <a:ext cx="91440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en-US" sz="3200" kern="1200" dirty="0" smtClean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5930140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2099932" y="2863860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3"/>
            <a:ext cx="8794113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1488" y="561088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2099932" y="226647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7" name="Picture 6" descr="GEF-20-PPT-BG-blank.png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379" b="51736"/>
          <a:stretch/>
        </p:blipFill>
        <p:spPr bwMode="gray">
          <a:xfrm>
            <a:off x="-1" y="5622925"/>
            <a:ext cx="9144001" cy="1235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6489700" y="6723063"/>
            <a:ext cx="2654300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7583487" y="6670675"/>
            <a:ext cx="15605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26" descr="home">
            <a:hlinkClick r:id="rId26" tooltip="Home"/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85"/>
          <a:stretch/>
        </p:blipFill>
        <p:spPr bwMode="gray">
          <a:xfrm>
            <a:off x="152400" y="5873750"/>
            <a:ext cx="639763" cy="792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152014" y="2769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844039" y="2769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848708" y="2769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85172" y="276952"/>
            <a:ext cx="830430" cy="1306516"/>
            <a:chOff x="7769225" y="2105025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8089900" y="211772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McK Slide Elements" hidden="1"/>
          <p:cNvGrpSpPr/>
          <p:nvPr/>
        </p:nvGrpSpPr>
        <p:grpSpPr bwMode="gray">
          <a:xfrm>
            <a:off x="792163" y="5857875"/>
            <a:ext cx="8135937" cy="404713"/>
            <a:chOff x="792163" y="5857875"/>
            <a:chExt cx="8135937" cy="404713"/>
          </a:xfrm>
        </p:grpSpPr>
        <p:sp>
          <p:nvSpPr>
            <p:cNvPr id="13" name="McK 4. Footnote"/>
            <p:cNvSpPr txBox="1">
              <a:spLocks noChangeArrowheads="1"/>
            </p:cNvSpPr>
            <p:nvPr userDrawn="1"/>
          </p:nvSpPr>
          <p:spPr bwMode="gray">
            <a:xfrm>
              <a:off x="792163" y="5857875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 userDrawn="1"/>
          </p:nvSpPr>
          <p:spPr bwMode="gray">
            <a:xfrm>
              <a:off x="792163" y="6108700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57200" indent="-457200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00" dirty="0" smtClean="0">
                  <a:solidFill>
                    <a:srgbClr val="000000"/>
                  </a:solidFill>
                </a:rPr>
                <a:t>Source: Source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9112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246080221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2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2099932" y="2863860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3"/>
            <a:ext cx="8794113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1488" y="561088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2099932" y="226647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7" name="Picture 6" descr="GEF-20-PPT-BG-blank.png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379" b="51736"/>
          <a:stretch/>
        </p:blipFill>
        <p:spPr bwMode="gray">
          <a:xfrm>
            <a:off x="-1" y="5622925"/>
            <a:ext cx="9144001" cy="1235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6489700" y="6723063"/>
            <a:ext cx="2654300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7583487" y="6670675"/>
            <a:ext cx="15605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26" descr="home">
            <a:hlinkClick r:id="rId26" tooltip="Home"/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85"/>
          <a:stretch/>
        </p:blipFill>
        <p:spPr bwMode="gray">
          <a:xfrm>
            <a:off x="152400" y="5873750"/>
            <a:ext cx="639763" cy="792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152014" y="2769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844039" y="2769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848708" y="2769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85172" y="276952"/>
            <a:ext cx="830430" cy="1306516"/>
            <a:chOff x="7769225" y="2105025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8089900" y="211772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McK Slide Elements" hidden="1"/>
          <p:cNvGrpSpPr/>
          <p:nvPr/>
        </p:nvGrpSpPr>
        <p:grpSpPr bwMode="gray">
          <a:xfrm>
            <a:off x="792163" y="5857875"/>
            <a:ext cx="8135937" cy="404713"/>
            <a:chOff x="792163" y="5857875"/>
            <a:chExt cx="8135937" cy="404713"/>
          </a:xfrm>
        </p:grpSpPr>
        <p:sp>
          <p:nvSpPr>
            <p:cNvPr id="13" name="McK 4. Footnote"/>
            <p:cNvSpPr txBox="1">
              <a:spLocks noChangeArrowheads="1"/>
            </p:cNvSpPr>
            <p:nvPr userDrawn="1"/>
          </p:nvSpPr>
          <p:spPr bwMode="gray">
            <a:xfrm>
              <a:off x="792163" y="5857875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 userDrawn="1"/>
          </p:nvSpPr>
          <p:spPr bwMode="gray">
            <a:xfrm>
              <a:off x="792163" y="6108700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57200" indent="-457200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00" dirty="0" smtClean="0">
                  <a:solidFill>
                    <a:srgbClr val="000000"/>
                  </a:solidFill>
                </a:rPr>
                <a:t>Source: Source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22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736546116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4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2099932" y="2863860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3"/>
            <a:ext cx="8794113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1488" y="561088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2099932" y="226647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7" name="Picture 6" descr="GEF-20-PPT-BG-blank.png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379" b="51736"/>
          <a:stretch/>
        </p:blipFill>
        <p:spPr bwMode="gray">
          <a:xfrm>
            <a:off x="-1" y="5622925"/>
            <a:ext cx="9144001" cy="1235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6489700" y="6723063"/>
            <a:ext cx="2654300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7583487" y="6670675"/>
            <a:ext cx="15605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26" descr="home">
            <a:hlinkClick r:id="rId26" tooltip="Home"/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85"/>
          <a:stretch/>
        </p:blipFill>
        <p:spPr bwMode="gray">
          <a:xfrm>
            <a:off x="152400" y="5873750"/>
            <a:ext cx="639763" cy="792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152014" y="2769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844039" y="2769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848708" y="2769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85172" y="276952"/>
            <a:ext cx="830430" cy="1306516"/>
            <a:chOff x="7769225" y="2105025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8089900" y="211772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McK Slide Elements" hidden="1"/>
          <p:cNvGrpSpPr/>
          <p:nvPr/>
        </p:nvGrpSpPr>
        <p:grpSpPr bwMode="gray">
          <a:xfrm>
            <a:off x="792163" y="5857875"/>
            <a:ext cx="8135937" cy="404713"/>
            <a:chOff x="792163" y="5857875"/>
            <a:chExt cx="8135937" cy="404713"/>
          </a:xfrm>
        </p:grpSpPr>
        <p:sp>
          <p:nvSpPr>
            <p:cNvPr id="13" name="McK 4. Footnote"/>
            <p:cNvSpPr txBox="1">
              <a:spLocks noChangeArrowheads="1"/>
            </p:cNvSpPr>
            <p:nvPr userDrawn="1"/>
          </p:nvSpPr>
          <p:spPr bwMode="gray">
            <a:xfrm>
              <a:off x="792163" y="5857875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 userDrawn="1"/>
          </p:nvSpPr>
          <p:spPr bwMode="gray">
            <a:xfrm>
              <a:off x="792163" y="6108700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57200" indent="-457200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00" dirty="0" smtClean="0">
                  <a:solidFill>
                    <a:srgbClr val="000000"/>
                  </a:solidFill>
                </a:rPr>
                <a:t>Source: Source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889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530152284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6" name="think-cell Slide" r:id="rId23" imgW="270" imgH="270" progId="TCLayout.ActiveDocument.1">
                  <p:embed/>
                </p:oleObj>
              </mc:Choice>
              <mc:Fallback>
                <p:oleObj name="think-cell Slide" r:id="rId2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2099932" y="2863860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3"/>
            <a:ext cx="8794113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1488" y="561088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2099932" y="226647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7" name="Picture 6" descr="GEF-20-PPT-BG-blank.png"/>
          <p:cNvPicPr>
            <a:picLocks noChangeAspect="1" noChangeArrowheads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379" b="51736"/>
          <a:stretch/>
        </p:blipFill>
        <p:spPr bwMode="gray">
          <a:xfrm>
            <a:off x="-1" y="5622925"/>
            <a:ext cx="9144001" cy="1235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7" descr="GEF-PPT-BG.pn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6489700" y="6723063"/>
            <a:ext cx="2654300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7" descr="GEF-PPT-BG.pn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7583487" y="6670675"/>
            <a:ext cx="15605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26" descr="home">
            <a:hlinkClick r:id="rId27" tooltip="Home"/>
          </p:cNvPr>
          <p:cNvPicPr>
            <a:picLocks noChangeAspect="1" noChangeArrowheads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85"/>
          <a:stretch/>
        </p:blipFill>
        <p:spPr bwMode="gray">
          <a:xfrm>
            <a:off x="152400" y="5873750"/>
            <a:ext cx="639763" cy="792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152014" y="2769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844039" y="2769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848708" y="2769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85172" y="276952"/>
            <a:ext cx="830430" cy="1306516"/>
            <a:chOff x="7769225" y="2105025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8089900" y="211772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McK Slide Elements" hidden="1"/>
          <p:cNvGrpSpPr/>
          <p:nvPr/>
        </p:nvGrpSpPr>
        <p:grpSpPr bwMode="gray">
          <a:xfrm>
            <a:off x="792163" y="5857875"/>
            <a:ext cx="8135937" cy="404713"/>
            <a:chOff x="792163" y="5857875"/>
            <a:chExt cx="8135937" cy="404713"/>
          </a:xfrm>
        </p:grpSpPr>
        <p:sp>
          <p:nvSpPr>
            <p:cNvPr id="13" name="McK 4. Footnote"/>
            <p:cNvSpPr txBox="1">
              <a:spLocks noChangeArrowheads="1"/>
            </p:cNvSpPr>
            <p:nvPr userDrawn="1"/>
          </p:nvSpPr>
          <p:spPr bwMode="gray">
            <a:xfrm>
              <a:off x="792163" y="5857875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 userDrawn="1"/>
          </p:nvSpPr>
          <p:spPr bwMode="gray">
            <a:xfrm>
              <a:off x="792163" y="6108700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57200" indent="-457200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00" dirty="0" smtClean="0">
                  <a:solidFill>
                    <a:srgbClr val="000000"/>
                  </a:solidFill>
                </a:rPr>
                <a:t>Source: Source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666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66530235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8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gray">
          <a:xfrm>
            <a:off x="2099932" y="2863860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gray">
          <a:xfrm>
            <a:off x="121489" y="234863"/>
            <a:ext cx="8794113" cy="29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gray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gray">
          <a:xfrm>
            <a:off x="121488" y="561088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srgbClr val="808080"/>
                </a:solidFill>
                <a:latin typeface="Arial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gray">
          <a:xfrm>
            <a:off x="2099932" y="2266474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000000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pic>
        <p:nvPicPr>
          <p:cNvPr id="7" name="Picture 6" descr="GEF-20-PPT-BG-blank.png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" r="379" b="51736"/>
          <a:stretch/>
        </p:blipFill>
        <p:spPr bwMode="gray">
          <a:xfrm>
            <a:off x="-1" y="5622925"/>
            <a:ext cx="9144001" cy="1235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15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6489700" y="6723063"/>
            <a:ext cx="2654300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6" name="Picture 7" descr="GEF-PPT-BG.pn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50" t="83714" r="19392"/>
          <a:stretch>
            <a:fillRect/>
          </a:stretch>
        </p:blipFill>
        <p:spPr bwMode="gray">
          <a:xfrm>
            <a:off x="7583487" y="6670675"/>
            <a:ext cx="1560513" cy="13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4" name="Picture 26" descr="home">
            <a:hlinkClick r:id="rId26" tooltip="Home"/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85"/>
          <a:stretch/>
        </p:blipFill>
        <p:spPr bwMode="gray">
          <a:xfrm>
            <a:off x="152400" y="5873750"/>
            <a:ext cx="639763" cy="7921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LegendBoxes" hidden="1"/>
          <p:cNvGrpSpPr>
            <a:grpSpLocks/>
          </p:cNvGrpSpPr>
          <p:nvPr/>
        </p:nvGrpSpPr>
        <p:grpSpPr bwMode="gray">
          <a:xfrm>
            <a:off x="8152014" y="276952"/>
            <a:ext cx="763588" cy="996951"/>
            <a:chOff x="4936" y="176"/>
            <a:chExt cx="481" cy="628"/>
          </a:xfrm>
        </p:grpSpPr>
        <p:sp>
          <p:nvSpPr>
            <p:cNvPr id="28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9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0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1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2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3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4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35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LegendLines" hidden="1"/>
          <p:cNvGrpSpPr>
            <a:grpSpLocks/>
          </p:cNvGrpSpPr>
          <p:nvPr/>
        </p:nvGrpSpPr>
        <p:grpSpPr bwMode="gray">
          <a:xfrm>
            <a:off x="7844039" y="276952"/>
            <a:ext cx="1071563" cy="730251"/>
            <a:chOff x="4750" y="176"/>
            <a:chExt cx="675" cy="460"/>
          </a:xfrm>
        </p:grpSpPr>
        <p:sp>
          <p:nvSpPr>
            <p:cNvPr id="37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8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39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</a:endParaRPr>
            </a:p>
          </p:txBody>
        </p:sp>
        <p:sp>
          <p:nvSpPr>
            <p:cNvPr id="40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1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42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43" name="McKSticker" hidden="1"/>
          <p:cNvGrpSpPr/>
          <p:nvPr/>
        </p:nvGrpSpPr>
        <p:grpSpPr bwMode="gray">
          <a:xfrm>
            <a:off x="7848708" y="276952"/>
            <a:ext cx="1066894" cy="212366"/>
            <a:chOff x="7673881" y="285750"/>
            <a:chExt cx="1066894" cy="212366"/>
          </a:xfrm>
        </p:grpSpPr>
        <p:sp>
          <p:nvSpPr>
            <p:cNvPr id="44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45" name="AutoShape 31"/>
            <p:cNvCxnSpPr>
              <a:cxnSpLocks noChangeShapeType="1"/>
              <a:stCxn id="44" idx="2"/>
              <a:endCxn id="44" idx="4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AutoShape 32"/>
            <p:cNvCxnSpPr>
              <a:cxnSpLocks noChangeShapeType="1"/>
              <a:stCxn id="44" idx="4"/>
              <a:endCxn id="44" idx="6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7" name="LegendMoons" hidden="1"/>
          <p:cNvGrpSpPr/>
          <p:nvPr/>
        </p:nvGrpSpPr>
        <p:grpSpPr bwMode="gray">
          <a:xfrm>
            <a:off x="8085172" y="276952"/>
            <a:ext cx="830430" cy="1306516"/>
            <a:chOff x="7769225" y="2105025"/>
            <a:chExt cx="830430" cy="1306516"/>
          </a:xfrm>
        </p:grpSpPr>
        <p:grpSp>
          <p:nvGrpSpPr>
            <p:cNvPr id="48" name="MoonLegend1"/>
            <p:cNvGrpSpPr>
              <a:grpSpLocks noChangeAspect="1"/>
            </p:cNvGrpSpPr>
            <p:nvPr>
              <p:custDataLst>
                <p:tags r:id="rId7"/>
              </p:custDataLst>
            </p:nvPr>
          </p:nvGrpSpPr>
          <p:grpSpPr bwMode="gray">
            <a:xfrm>
              <a:off x="7769225" y="2105025"/>
              <a:ext cx="209550" cy="209551"/>
              <a:chOff x="4533" y="183"/>
              <a:chExt cx="144" cy="144"/>
            </a:xfrm>
          </p:grpSpPr>
          <p:sp>
            <p:nvSpPr>
              <p:cNvPr id="66" name="Oval 38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Arc 39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9" name="MoonLegend2"/>
            <p:cNvGrpSpPr>
              <a:grpSpLocks noChangeAspect="1"/>
            </p:cNvGrpSpPr>
            <p:nvPr>
              <p:custDataLst>
                <p:tags r:id="rId8"/>
              </p:custDataLst>
            </p:nvPr>
          </p:nvGrpSpPr>
          <p:grpSpPr bwMode="gray">
            <a:xfrm>
              <a:off x="7769225" y="2379266"/>
              <a:ext cx="209550" cy="209551"/>
              <a:chOff x="1694" y="2044"/>
              <a:chExt cx="160" cy="160"/>
            </a:xfrm>
          </p:grpSpPr>
          <p:sp>
            <p:nvSpPr>
              <p:cNvPr id="64" name="Oval 4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Arc 42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0" name="MoonLegend4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gray">
            <a:xfrm>
              <a:off x="7769225" y="2927748"/>
              <a:ext cx="209550" cy="209551"/>
              <a:chOff x="4495" y="1198"/>
              <a:chExt cx="160" cy="160"/>
            </a:xfrm>
          </p:grpSpPr>
          <p:sp>
            <p:nvSpPr>
              <p:cNvPr id="62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1" name="MoonLegend5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gray">
            <a:xfrm>
              <a:off x="7769225" y="3201990"/>
              <a:ext cx="209550" cy="209551"/>
              <a:chOff x="4495" y="1440"/>
              <a:chExt cx="160" cy="160"/>
            </a:xfrm>
          </p:grpSpPr>
          <p:sp>
            <p:nvSpPr>
              <p:cNvPr id="60" name="Oval 50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Oval 51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2" name="Legend1"/>
            <p:cNvSpPr>
              <a:spLocks noChangeArrowheads="1"/>
            </p:cNvSpPr>
            <p:nvPr/>
          </p:nvSpPr>
          <p:spPr bwMode="gray">
            <a:xfrm>
              <a:off x="8089900" y="211772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3" name="Legend2"/>
            <p:cNvSpPr>
              <a:spLocks noChangeArrowheads="1"/>
            </p:cNvSpPr>
            <p:nvPr/>
          </p:nvSpPr>
          <p:spPr bwMode="gray">
            <a:xfrm>
              <a:off x="8089900" y="2392363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4" name="Legend3"/>
            <p:cNvSpPr>
              <a:spLocks noChangeArrowheads="1"/>
            </p:cNvSpPr>
            <p:nvPr/>
          </p:nvSpPr>
          <p:spPr bwMode="gray">
            <a:xfrm>
              <a:off x="8089900" y="2667002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5" name="Legend4"/>
            <p:cNvSpPr>
              <a:spLocks noChangeArrowheads="1"/>
            </p:cNvSpPr>
            <p:nvPr/>
          </p:nvSpPr>
          <p:spPr bwMode="gray">
            <a:xfrm>
              <a:off x="8089900" y="293846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56" name="Legend5"/>
            <p:cNvSpPr>
              <a:spLocks noChangeArrowheads="1"/>
            </p:cNvSpPr>
            <p:nvPr/>
          </p:nvSpPr>
          <p:spPr bwMode="gray">
            <a:xfrm>
              <a:off x="8089900" y="321469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200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57" name="MoonLegend3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gray">
            <a:xfrm>
              <a:off x="7769225" y="2653507"/>
              <a:ext cx="209550" cy="209551"/>
              <a:chOff x="4495" y="1198"/>
              <a:chExt cx="160" cy="160"/>
            </a:xfrm>
          </p:grpSpPr>
          <p:sp>
            <p:nvSpPr>
              <p:cNvPr id="58" name="Oval 47"/>
              <p:cNvSpPr>
                <a:spLocks noChangeAspect="1" noChangeArrowheads="1"/>
              </p:cNvSpPr>
              <p:nvPr>
                <p:custDataLst>
                  <p:tags r:id="rId12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Arc 48"/>
              <p:cNvSpPr>
                <a:spLocks noChangeAspect="1"/>
              </p:cNvSpPr>
              <p:nvPr>
                <p:custDataLst>
                  <p:tags r:id="rId13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4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8" name="McK Slide Elements" hidden="1"/>
          <p:cNvGrpSpPr/>
          <p:nvPr/>
        </p:nvGrpSpPr>
        <p:grpSpPr bwMode="gray">
          <a:xfrm>
            <a:off x="792163" y="5857875"/>
            <a:ext cx="8135937" cy="404713"/>
            <a:chOff x="792163" y="5857875"/>
            <a:chExt cx="8135937" cy="404713"/>
          </a:xfrm>
        </p:grpSpPr>
        <p:sp>
          <p:nvSpPr>
            <p:cNvPr id="13" name="McK 4. Footnote"/>
            <p:cNvSpPr txBox="1">
              <a:spLocks noChangeArrowheads="1"/>
            </p:cNvSpPr>
            <p:nvPr userDrawn="1"/>
          </p:nvSpPr>
          <p:spPr bwMode="gray">
            <a:xfrm>
              <a:off x="792163" y="5857875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dirty="0" smtClean="0">
                  <a:solidFill>
                    <a:srgbClr val="000000"/>
                  </a:solidFill>
                  <a:latin typeface="Arial"/>
                </a:rPr>
                <a:t>1 Footnote</a:t>
              </a:r>
            </a:p>
          </p:txBody>
        </p:sp>
        <p:sp>
          <p:nvSpPr>
            <p:cNvPr id="14" name="McK 5. Source"/>
            <p:cNvSpPr>
              <a:spLocks noChangeArrowheads="1"/>
            </p:cNvSpPr>
            <p:nvPr userDrawn="1"/>
          </p:nvSpPr>
          <p:spPr bwMode="gray">
            <a:xfrm>
              <a:off x="792163" y="6108700"/>
              <a:ext cx="8135937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/>
            <a:p>
              <a:pPr marL="457200" indent="-457200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en-US" sz="1000" dirty="0" smtClean="0">
                  <a:solidFill>
                    <a:srgbClr val="000000"/>
                  </a:solidFill>
                </a:rPr>
                <a:t>Source: Source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840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+mn-ea"/>
          <a:cs typeface="+mn-cs"/>
        </a:defRPr>
      </a:lvl1pPr>
      <a:lvl2pPr marL="197607" indent="-195987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 baseline="0">
          <a:solidFill>
            <a:schemeClr val="tx1"/>
          </a:solidFill>
          <a:latin typeface="+mn-lt"/>
        </a:defRPr>
      </a:lvl2pPr>
      <a:lvl3pPr marL="466481" indent="-267255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</a:defRPr>
      </a:lvl3pPr>
      <a:lvl4pPr marL="626835" indent="-158733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 baseline="0">
          <a:solidFill>
            <a:schemeClr val="tx1"/>
          </a:solidFill>
          <a:latin typeface="+mn-lt"/>
        </a:defRPr>
      </a:lvl4pPr>
      <a:lvl5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tags" Target="../tags/tag116.xml"/><Relationship Id="rId18" Type="http://schemas.openxmlformats.org/officeDocument/2006/relationships/image" Target="../media/image11.png"/><Relationship Id="rId3" Type="http://schemas.openxmlformats.org/officeDocument/2006/relationships/tags" Target="../tags/tag106.xml"/><Relationship Id="rId21" Type="http://schemas.openxmlformats.org/officeDocument/2006/relationships/image" Target="../media/image14.jpg"/><Relationship Id="rId7" Type="http://schemas.openxmlformats.org/officeDocument/2006/relationships/tags" Target="../tags/tag110.xml"/><Relationship Id="rId12" Type="http://schemas.openxmlformats.org/officeDocument/2006/relationships/tags" Target="../tags/tag115.xml"/><Relationship Id="rId17" Type="http://schemas.openxmlformats.org/officeDocument/2006/relationships/image" Target="../media/image7.emf"/><Relationship Id="rId2" Type="http://schemas.openxmlformats.org/officeDocument/2006/relationships/tags" Target="../tags/tag105.xml"/><Relationship Id="rId16" Type="http://schemas.openxmlformats.org/officeDocument/2006/relationships/oleObject" Target="../embeddings/oleObject18.bin"/><Relationship Id="rId20" Type="http://schemas.openxmlformats.org/officeDocument/2006/relationships/image" Target="../media/image13.png"/><Relationship Id="rId1" Type="http://schemas.openxmlformats.org/officeDocument/2006/relationships/vmlDrawing" Target="../drawings/vmlDrawing18.vml"/><Relationship Id="rId6" Type="http://schemas.openxmlformats.org/officeDocument/2006/relationships/tags" Target="../tags/tag109.xml"/><Relationship Id="rId11" Type="http://schemas.openxmlformats.org/officeDocument/2006/relationships/tags" Target="../tags/tag114.xml"/><Relationship Id="rId5" Type="http://schemas.openxmlformats.org/officeDocument/2006/relationships/tags" Target="../tags/tag108.xml"/><Relationship Id="rId15" Type="http://schemas.openxmlformats.org/officeDocument/2006/relationships/slideLayout" Target="../slideLayouts/slideLayout18.xml"/><Relationship Id="rId10" Type="http://schemas.openxmlformats.org/officeDocument/2006/relationships/tags" Target="../tags/tag113.xml"/><Relationship Id="rId19" Type="http://schemas.openxmlformats.org/officeDocument/2006/relationships/image" Target="../media/image12.png"/><Relationship Id="rId4" Type="http://schemas.openxmlformats.org/officeDocument/2006/relationships/tags" Target="../tags/tag107.xml"/><Relationship Id="rId9" Type="http://schemas.openxmlformats.org/officeDocument/2006/relationships/tags" Target="../tags/tag112.xml"/><Relationship Id="rId14" Type="http://schemas.openxmlformats.org/officeDocument/2006/relationships/tags" Target="../tags/tag117.xml"/><Relationship Id="rId2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0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9.png"/><Relationship Id="rId4" Type="http://schemas.openxmlformats.org/officeDocument/2006/relationships/hyperlink" Target="http://www.thegef.org/gef/pp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tags" Target="../tags/tag102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tags" Target="../tags/tag101.xml"/><Relationship Id="rId17" Type="http://schemas.openxmlformats.org/officeDocument/2006/relationships/image" Target="../media/image7.emf"/><Relationship Id="rId2" Type="http://schemas.openxmlformats.org/officeDocument/2006/relationships/tags" Target="../tags/tag91.xml"/><Relationship Id="rId16" Type="http://schemas.openxmlformats.org/officeDocument/2006/relationships/oleObject" Target="../embeddings/oleObject16.bin"/><Relationship Id="rId1" Type="http://schemas.openxmlformats.org/officeDocument/2006/relationships/vmlDrawing" Target="../drawings/vmlDrawing16.vml"/><Relationship Id="rId6" Type="http://schemas.openxmlformats.org/officeDocument/2006/relationships/tags" Target="../tags/tag95.xml"/><Relationship Id="rId11" Type="http://schemas.openxmlformats.org/officeDocument/2006/relationships/tags" Target="../tags/tag100.xml"/><Relationship Id="rId5" Type="http://schemas.openxmlformats.org/officeDocument/2006/relationships/tags" Target="../tags/tag94.xml"/><Relationship Id="rId15" Type="http://schemas.openxmlformats.org/officeDocument/2006/relationships/notesSlide" Target="../notesSlides/notesSlide3.xml"/><Relationship Id="rId10" Type="http://schemas.openxmlformats.org/officeDocument/2006/relationships/tags" Target="../tags/tag99.xml"/><Relationship Id="rId4" Type="http://schemas.openxmlformats.org/officeDocument/2006/relationships/tags" Target="../tags/tag93.xml"/><Relationship Id="rId9" Type="http://schemas.openxmlformats.org/officeDocument/2006/relationships/tags" Target="../tags/tag98.xml"/><Relationship Id="rId14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7.bin"/><Relationship Id="rId4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90500" y="499110"/>
            <a:ext cx="8763000" cy="1143000"/>
          </a:xfrm>
        </p:spPr>
        <p:txBody>
          <a:bodyPr>
            <a:noAutofit/>
          </a:bodyPr>
          <a:lstStyle/>
          <a:p>
            <a:r>
              <a:rPr lang="en-US" sz="4400" b="1" dirty="0" err="1">
                <a:solidFill>
                  <a:srgbClr val="046435"/>
                </a:solidFill>
                <a:effectLst/>
              </a:rPr>
              <a:t>Ampliar</a:t>
            </a:r>
            <a:r>
              <a:rPr lang="en-US" sz="4400" b="1" dirty="0">
                <a:solidFill>
                  <a:srgbClr val="046435"/>
                </a:solidFill>
                <a:effectLst/>
              </a:rPr>
              <a:t> la </a:t>
            </a:r>
            <a:r>
              <a:rPr lang="en-US" sz="4400" b="1" dirty="0" err="1">
                <a:solidFill>
                  <a:srgbClr val="046435"/>
                </a:solidFill>
                <a:effectLst/>
              </a:rPr>
              <a:t>Participac</a:t>
            </a:r>
            <a:r>
              <a:rPr lang="es-MX" sz="4400" b="1" dirty="0" err="1">
                <a:solidFill>
                  <a:srgbClr val="046435"/>
                </a:solidFill>
                <a:effectLst/>
              </a:rPr>
              <a:t>ión</a:t>
            </a:r>
            <a:r>
              <a:rPr lang="es-MX" sz="4400" b="1" dirty="0">
                <a:solidFill>
                  <a:srgbClr val="046435"/>
                </a:solidFill>
                <a:effectLst/>
              </a:rPr>
              <a:t> del Sector Privado en los Proyectos del FMAM</a:t>
            </a:r>
            <a:endParaRPr lang="en-US" sz="4400" b="1" dirty="0">
              <a:solidFill>
                <a:srgbClr val="00642D"/>
              </a:solidFill>
              <a:effectLst/>
            </a:endParaRPr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62400" y="1905000"/>
            <a:ext cx="1665514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5" descr="plant.bmp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71600" y="1905000"/>
            <a:ext cx="260505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62600" y="1905000"/>
            <a:ext cx="193637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914400" y="4114800"/>
            <a:ext cx="70866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s-ES_tradnl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Taller de Circunscripción Ampliado </a:t>
            </a:r>
            <a:br>
              <a:rPr lang="es-ES_tradnl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</a:br>
            <a:r>
              <a:rPr lang="es-ES_tradnl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del Fondo para el Medio Ambiente Mundial (FMAM)</a:t>
            </a:r>
            <a:endParaRPr lang="es-ES_tradnl" b="1" dirty="0" smtClean="0">
              <a:solidFill>
                <a:srgbClr val="00642D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s-ES_tradnl" b="1" dirty="0" smtClean="0">
              <a:solidFill>
                <a:schemeClr val="tx1"/>
              </a:solidFill>
              <a:latin typeface="+mj-lt"/>
            </a:endParaRPr>
          </a:p>
          <a:p>
            <a:pPr>
              <a:lnSpc>
                <a:spcPct val="80000"/>
              </a:lnSpc>
              <a:defRPr/>
            </a:pPr>
            <a:r>
              <a:rPr lang="es-ES_tradnl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Asunción, Paraguay</a:t>
            </a:r>
            <a:endParaRPr lang="es-ES_tradnl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s-ES_tradnl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14 y 15 de Abril de 2015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3244" y="416958"/>
            <a:ext cx="7346111" cy="1107996"/>
          </a:xfrm>
        </p:spPr>
        <p:txBody>
          <a:bodyPr/>
          <a:lstStyle/>
          <a:p>
            <a:pPr algn="ctr"/>
            <a:r>
              <a:rPr lang="es-ES" sz="3600" dirty="0">
                <a:latin typeface="Calibri" panose="020F0502020204030204" pitchFamily="34" charset="0"/>
              </a:rPr>
              <a:t>Reflexiones sobre un </a:t>
            </a:r>
            <a:r>
              <a:rPr lang="es-ES" sz="3600" dirty="0" smtClean="0">
                <a:latin typeface="Calibri" panose="020F0502020204030204" pitchFamily="34" charset="0"/>
              </a:rPr>
              <a:t>Conjunto Seleccionado </a:t>
            </a:r>
            <a:r>
              <a:rPr lang="es-ES" sz="3600" dirty="0">
                <a:latin typeface="Calibri" panose="020F0502020204030204" pitchFamily="34" charset="0"/>
              </a:rPr>
              <a:t>de </a:t>
            </a:r>
            <a:r>
              <a:rPr lang="es-ES" sz="3600" dirty="0" smtClean="0">
                <a:latin typeface="Calibri" panose="020F0502020204030204" pitchFamily="34" charset="0"/>
              </a:rPr>
              <a:t>Proyectos </a:t>
            </a:r>
            <a:r>
              <a:rPr lang="es-ES" sz="3600" dirty="0">
                <a:latin typeface="Calibri" panose="020F0502020204030204" pitchFamily="34" charset="0"/>
              </a:rPr>
              <a:t>del </a:t>
            </a:r>
            <a:r>
              <a:rPr lang="es-ES" sz="3600" dirty="0" smtClean="0">
                <a:latin typeface="Calibri" panose="020F0502020204030204" pitchFamily="34" charset="0"/>
              </a:rPr>
              <a:t>FMAM</a:t>
            </a:r>
            <a:endParaRPr lang="en-US" sz="36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7699" y="19812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alibri" panose="020F0502020204030204" pitchFamily="34" charset="0"/>
              </a:rPr>
              <a:t>Examinamos varios proyectos del FMAM para determinar lo siguiente: 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5555" y="2971800"/>
            <a:ext cx="754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000" b="1" dirty="0">
                <a:latin typeface="Calibri" panose="020F0502020204030204" pitchFamily="34" charset="0"/>
              </a:rPr>
              <a:t>¿El sector privado fue parte del problema y/o de la solución</a:t>
            </a:r>
            <a:r>
              <a:rPr lang="es-ES" sz="2000" b="1" dirty="0" smtClean="0">
                <a:latin typeface="Calibri" panose="020F0502020204030204" pitchFamily="34" charset="0"/>
              </a:rPr>
              <a:t>?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000" b="1" dirty="0">
                <a:latin typeface="Calibri" panose="020F0502020204030204" pitchFamily="34" charset="0"/>
              </a:rPr>
              <a:t>¿Los actores del sector privado aportaron alguna contribución esencial en este proyecto</a:t>
            </a:r>
            <a:r>
              <a:rPr lang="es-ES" sz="2000" b="1" dirty="0" smtClean="0">
                <a:latin typeface="Calibri" panose="020F0502020204030204" pitchFamily="34" charset="0"/>
              </a:rPr>
              <a:t>?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S" sz="2000" b="1" dirty="0">
                <a:latin typeface="Calibri" panose="020F0502020204030204" pitchFamily="34" charset="0"/>
              </a:rPr>
              <a:t>¿Qué resultados o enseñanzas pueden tenerse en cuenta en futuros casos de participación del sector privado?</a:t>
            </a:r>
            <a:endParaRPr lang="en-US" sz="2000" b="1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en-US" sz="2000" b="1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endParaRPr lang="en-US" sz="2000" b="1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900" y="5105400"/>
            <a:ext cx="73913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alibri" panose="020F0502020204030204" pitchFamily="34" charset="0"/>
              </a:rPr>
              <a:t>Para examinar estos proyectos, utilizamos los modelos de intervención del FMAM. </a:t>
            </a:r>
            <a:endParaRPr 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515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2974867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43" name="think-cell Slide" r:id="rId16" imgW="270" imgH="270" progId="TCLayout.ActiveDocument.1">
                  <p:embed/>
                </p:oleObj>
              </mc:Choice>
              <mc:Fallback>
                <p:oleObj name="think-cell Slide" r:id="rId1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784218" y="234863"/>
            <a:ext cx="7575566" cy="984885"/>
          </a:xfrm>
        </p:spPr>
        <p:txBody>
          <a:bodyPr/>
          <a:lstStyle/>
          <a:p>
            <a:pPr algn="ctr"/>
            <a:r>
              <a:rPr lang="es-ES" sz="3200" dirty="0">
                <a:latin typeface="Calibri" panose="020F0502020204030204" pitchFamily="34" charset="0"/>
              </a:rPr>
              <a:t>El FMAM </a:t>
            </a:r>
            <a:r>
              <a:rPr lang="es-ES" sz="3200" dirty="0" smtClean="0">
                <a:latin typeface="Calibri" panose="020F0502020204030204" pitchFamily="34" charset="0"/>
              </a:rPr>
              <a:t>considera </a:t>
            </a:r>
            <a:br>
              <a:rPr lang="es-ES" sz="3200" dirty="0" smtClean="0">
                <a:latin typeface="Calibri" panose="020F0502020204030204" pitchFamily="34" charset="0"/>
              </a:rPr>
            </a:br>
            <a:r>
              <a:rPr lang="es-ES" sz="3200" dirty="0" smtClean="0">
                <a:latin typeface="Calibri" panose="020F0502020204030204" pitchFamily="34" charset="0"/>
              </a:rPr>
              <a:t>Cinco </a:t>
            </a:r>
            <a:r>
              <a:rPr lang="es-ES" sz="3200" dirty="0">
                <a:latin typeface="Calibri" panose="020F0502020204030204" pitchFamily="34" charset="0"/>
              </a:rPr>
              <a:t>M</a:t>
            </a:r>
            <a:r>
              <a:rPr lang="es-ES" sz="3200" dirty="0" smtClean="0">
                <a:latin typeface="Calibri" panose="020F0502020204030204" pitchFamily="34" charset="0"/>
              </a:rPr>
              <a:t>odelos </a:t>
            </a:r>
            <a:r>
              <a:rPr lang="es-ES" sz="3200" dirty="0">
                <a:latin typeface="Calibri" panose="020F0502020204030204" pitchFamily="34" charset="0"/>
              </a:rPr>
              <a:t>de </a:t>
            </a:r>
            <a:r>
              <a:rPr lang="es-ES" sz="3200" dirty="0" smtClean="0">
                <a:latin typeface="Calibri" panose="020F0502020204030204" pitchFamily="34" charset="0"/>
              </a:rPr>
              <a:t>Intervención</a:t>
            </a:r>
            <a:r>
              <a:rPr lang="es-ES" sz="3200" dirty="0">
                <a:latin typeface="Calibri" panose="020F0502020204030204" pitchFamily="34" charset="0"/>
              </a:rPr>
              <a:t>: </a:t>
            </a:r>
            <a:endParaRPr lang="en-US" sz="3200" dirty="0">
              <a:latin typeface="Calibri" panose="020F050202020403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192209" y="1447800"/>
            <a:ext cx="6759582" cy="4876800"/>
            <a:chOff x="708018" y="844202"/>
            <a:chExt cx="6759582" cy="4876800"/>
          </a:xfrm>
        </p:grpSpPr>
        <p:sp>
          <p:nvSpPr>
            <p:cNvPr id="63" name="Rectangle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gray">
            <a:xfrm>
              <a:off x="708018" y="844202"/>
              <a:ext cx="6759582" cy="48768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3296" tIns="46648" rIns="93296" bIns="46648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  <a:latin typeface="Calibri" panose="020F0502020204030204" pitchFamily="34" charset="0"/>
                <a:cs typeface="Arial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838200" y="1066800"/>
              <a:ext cx="3581399" cy="553998"/>
              <a:chOff x="802165" y="1768485"/>
              <a:chExt cx="3581399" cy="553998"/>
            </a:xfrm>
          </p:grpSpPr>
          <p:sp>
            <p:nvSpPr>
              <p:cNvPr id="8" name="Rectangle 6"/>
              <p:cNvSpPr txBox="1"/>
              <p:nvPr/>
            </p:nvSpPr>
            <p:spPr>
              <a:xfrm>
                <a:off x="1154892" y="1768485"/>
                <a:ext cx="3228672" cy="5539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marL="0" lvl="0" indent="0" defTabSz="913526" eaLnBrk="1" hangingPunct="1">
                  <a:buClr>
                    <a:schemeClr val="tx2"/>
                  </a:buClr>
                  <a:defRPr baseline="0">
                    <a:latin typeface="+mn-lt"/>
                  </a:defRPr>
                </a:lvl1pPr>
                <a:lvl2pPr marL="197607" lvl="1" indent="-195987" defTabSz="913526" eaLnBrk="1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baseline="0">
                    <a:latin typeface="+mn-lt"/>
                  </a:defRPr>
                </a:lvl2pPr>
                <a:lvl3pPr marL="466481" lvl="2" indent="-267255" defTabSz="913526" eaLnBrk="1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baseline="0">
                    <a:latin typeface="+mn-lt"/>
                  </a:defRPr>
                </a:lvl3pPr>
                <a:lvl4pPr marL="626835" lvl="3" indent="-158733" defTabSz="913526" eaLnBrk="1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baseline="0">
                    <a:latin typeface="+mn-lt"/>
                  </a:defRPr>
                </a:lvl4pPr>
                <a:lvl5pPr marL="765029" lvl="4" indent="-132818" defTabSz="913526" eaLnBrk="1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5pPr>
                <a:lvl6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6pPr>
                <a:lvl7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7pPr>
                <a:lvl8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8pPr>
                <a:lvl9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9pPr>
              </a:lstStyle>
              <a:p>
                <a:pPr lvl="0"/>
                <a:r>
                  <a:rPr lang="es-ES" dirty="0">
                    <a:latin typeface="Calibri" panose="020F0502020204030204" pitchFamily="34" charset="0"/>
                  </a:rPr>
                  <a:t>Transformación de los entornos normativos y regulatorios.</a:t>
                </a:r>
                <a:endParaRPr lang="en-US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0" name="Oval 171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802165" y="1768485"/>
                <a:ext cx="246888" cy="246888"/>
              </a:xfrm>
              <a:prstGeom prst="ellipse">
                <a:avLst/>
              </a:prstGeom>
              <a:solidFill>
                <a:schemeClr val="tx2"/>
              </a:solidFill>
              <a:ln w="19050" algn="ctr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CA" sz="1400" dirty="0">
                    <a:solidFill>
                      <a:srgbClr val="FFFFFF"/>
                    </a:solidFill>
                    <a:latin typeface="Calibri" panose="020F0502020204030204" pitchFamily="34" charset="0"/>
                  </a:rPr>
                  <a:t>1</a:t>
                </a:r>
                <a:endParaRPr lang="en-US" sz="1400" dirty="0">
                  <a:solidFill>
                    <a:srgbClr val="FFFFFF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4" name="Oval 171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836776" y="1983296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400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2</a:t>
              </a:r>
              <a:endParaRPr lang="en-US" sz="1400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6" name="Rectangle 6"/>
            <p:cNvSpPr txBox="1"/>
            <p:nvPr/>
          </p:nvSpPr>
          <p:spPr>
            <a:xfrm>
              <a:off x="1190926" y="3855947"/>
              <a:ext cx="322867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0"/>
              <a:r>
                <a:rPr lang="es-ES" dirty="0">
                  <a:latin typeface="Calibri" panose="020F0502020204030204" pitchFamily="34" charset="0"/>
                </a:rPr>
                <a:t>Conformación de alianzas de múltiples partes interesadas.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7" name="Oval 171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847123" y="2968296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400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3</a:t>
              </a:r>
              <a:endParaRPr lang="en-US" sz="1400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" name="Oval 171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gray">
            <a:xfrm>
              <a:off x="855155" y="3913033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400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4</a:t>
              </a:r>
              <a:endParaRPr lang="en-US" sz="1400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56" name="Straight Connector 55"/>
            <p:cNvCxnSpPr>
              <a:cxnSpLocks/>
            </p:cNvCxnSpPr>
            <p:nvPr>
              <p:custDataLst>
                <p:tags r:id="rId8"/>
              </p:custDataLst>
            </p:nvPr>
          </p:nvCxnSpPr>
          <p:spPr>
            <a:xfrm flipV="1">
              <a:off x="878365" y="1857888"/>
              <a:ext cx="6360634" cy="16859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cxnSpLocks/>
            </p:cNvCxnSpPr>
            <p:nvPr>
              <p:custDataLst>
                <p:tags r:id="rId9"/>
              </p:custDataLst>
            </p:nvPr>
          </p:nvCxnSpPr>
          <p:spPr>
            <a:xfrm>
              <a:off x="820178" y="2825401"/>
              <a:ext cx="6436834" cy="0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cxnSpLocks/>
            </p:cNvCxnSpPr>
            <p:nvPr>
              <p:custDataLst>
                <p:tags r:id="rId10"/>
              </p:custDataLst>
            </p:nvPr>
          </p:nvCxnSpPr>
          <p:spPr>
            <a:xfrm flipV="1">
              <a:off x="961644" y="3697867"/>
              <a:ext cx="6284434" cy="27713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cxnSpLocks/>
            </p:cNvCxnSpPr>
            <p:nvPr>
              <p:custDataLst>
                <p:tags r:id="rId11"/>
              </p:custDataLst>
            </p:nvPr>
          </p:nvCxnSpPr>
          <p:spPr>
            <a:xfrm>
              <a:off x="988855" y="4721362"/>
              <a:ext cx="6284434" cy="1997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17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gray">
            <a:xfrm>
              <a:off x="855155" y="4908815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200" b="1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5</a:t>
              </a:r>
              <a:endParaRPr lang="en-US" sz="1200" b="1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2" name="Rectangle 6"/>
            <p:cNvSpPr txBox="1">
              <a:spLocks/>
            </p:cNvSpPr>
            <p:nvPr>
              <p:custDataLst>
                <p:tags r:id="rId13"/>
              </p:custDataLst>
            </p:nvPr>
          </p:nvSpPr>
          <p:spPr>
            <a:xfrm>
              <a:off x="1190926" y="4851729"/>
              <a:ext cx="322867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0"/>
              <a:r>
                <a:rPr lang="es-ES" dirty="0">
                  <a:latin typeface="Calibri" panose="020F0502020204030204" pitchFamily="34" charset="0"/>
                </a:rPr>
                <a:t>Puesta a prueba de enfoques innovadores.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pic>
          <p:nvPicPr>
            <p:cNvPr id="5" name="Picture 4" descr="GEF regulation2.pn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6026" y="943488"/>
              <a:ext cx="914400" cy="914400"/>
            </a:xfrm>
            <a:prstGeom prst="rect">
              <a:avLst/>
            </a:prstGeom>
          </p:spPr>
        </p:pic>
        <p:pic>
          <p:nvPicPr>
            <p:cNvPr id="6" name="Picture 5" descr="GEF capcity building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826" y="1964077"/>
              <a:ext cx="1066800" cy="786063"/>
            </a:xfrm>
            <a:prstGeom prst="rect">
              <a:avLst/>
            </a:prstGeom>
          </p:spPr>
        </p:pic>
        <p:sp>
          <p:nvSpPr>
            <p:cNvPr id="35" name="Rectangle 6"/>
            <p:cNvSpPr txBox="1"/>
            <p:nvPr/>
          </p:nvSpPr>
          <p:spPr>
            <a:xfrm>
              <a:off x="1190926" y="1911002"/>
              <a:ext cx="322867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0"/>
              <a:r>
                <a:rPr lang="es-ES" dirty="0">
                  <a:latin typeface="Calibri" panose="020F0502020204030204" pitchFamily="34" charset="0"/>
                </a:rPr>
                <a:t>Fortalecimiento de la capacidad institucional y de los procesos de toma de decisiones.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pic>
          <p:nvPicPr>
            <p:cNvPr id="7" name="Picture 6" descr="GEF risk.png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6026" y="2923627"/>
              <a:ext cx="776244" cy="679214"/>
            </a:xfrm>
            <a:prstGeom prst="rect">
              <a:avLst/>
            </a:prstGeom>
          </p:spPr>
        </p:pic>
        <p:pic>
          <p:nvPicPr>
            <p:cNvPr id="9" name="Picture 8" descr="GEF alliance2.jp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609" y="3873708"/>
              <a:ext cx="1981200" cy="757518"/>
            </a:xfrm>
            <a:prstGeom prst="rect">
              <a:avLst/>
            </a:prstGeom>
          </p:spPr>
        </p:pic>
        <p:pic>
          <p:nvPicPr>
            <p:cNvPr id="11" name="Picture 10" descr="GEF innovation2.png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6026" y="4849767"/>
              <a:ext cx="780054" cy="685800"/>
            </a:xfrm>
            <a:prstGeom prst="rect">
              <a:avLst/>
            </a:prstGeom>
          </p:spPr>
        </p:pic>
        <p:sp>
          <p:nvSpPr>
            <p:cNvPr id="26" name="Rectangle 6"/>
            <p:cNvSpPr txBox="1"/>
            <p:nvPr/>
          </p:nvSpPr>
          <p:spPr>
            <a:xfrm>
              <a:off x="1190926" y="2973840"/>
              <a:ext cx="3196615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0"/>
              <a:r>
                <a:rPr lang="es-ES" dirty="0">
                  <a:latin typeface="Calibri" panose="020F0502020204030204" pitchFamily="34" charset="0"/>
                </a:rPr>
                <a:t>Aplicación de instrumentos financieros innovadores.</a:t>
              </a:r>
              <a:endParaRPr lang="en-US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374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2345" y="228600"/>
            <a:ext cx="6279311" cy="861774"/>
          </a:xfrm>
        </p:spPr>
        <p:txBody>
          <a:bodyPr/>
          <a:lstStyle/>
          <a:p>
            <a:pPr algn="ctr"/>
            <a:r>
              <a:rPr lang="es-ES" sz="2800" dirty="0">
                <a:latin typeface="Calibri" panose="020F0502020204030204" pitchFamily="34" charset="0"/>
              </a:rPr>
              <a:t>Transformación de los e</a:t>
            </a:r>
            <a:r>
              <a:rPr lang="es-ES" sz="2800" dirty="0" smtClean="0">
                <a:latin typeface="Calibri" panose="020F0502020204030204" pitchFamily="34" charset="0"/>
              </a:rPr>
              <a:t>ntornos </a:t>
            </a:r>
            <a:r>
              <a:rPr lang="es-ES" sz="2800" dirty="0">
                <a:latin typeface="Calibri" panose="020F0502020204030204" pitchFamily="34" charset="0"/>
              </a:rPr>
              <a:t>n</a:t>
            </a:r>
            <a:r>
              <a:rPr lang="es-ES" sz="2800" dirty="0" smtClean="0">
                <a:latin typeface="Calibri" panose="020F0502020204030204" pitchFamily="34" charset="0"/>
              </a:rPr>
              <a:t>ormativos </a:t>
            </a:r>
            <a:r>
              <a:rPr lang="es-ES" sz="2800" dirty="0">
                <a:latin typeface="Calibri" panose="020F0502020204030204" pitchFamily="34" charset="0"/>
              </a:rPr>
              <a:t>y r</a:t>
            </a:r>
            <a:r>
              <a:rPr lang="es-ES" sz="2800" dirty="0" smtClean="0">
                <a:latin typeface="Calibri" panose="020F0502020204030204" pitchFamily="34" charset="0"/>
              </a:rPr>
              <a:t>egulatorios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9100" y="1255186"/>
            <a:ext cx="845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>
                <a:latin typeface="Calibri" panose="020F0502020204030204" pitchFamily="34" charset="0"/>
              </a:rPr>
              <a:t>Introducción de Medidas Compatibles con el Clima en el Sector Transporte en Mexico</a:t>
            </a:r>
          </a:p>
          <a:p>
            <a:r>
              <a:rPr lang="es-MX" b="1" dirty="0" smtClean="0">
                <a:latin typeface="Calibri" panose="020F0502020204030204" pitchFamily="34" charset="0"/>
              </a:rPr>
              <a:t>(GEF ID 1155) Banco Mundial</a:t>
            </a:r>
            <a:endParaRPr lang="es-MX" b="1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7162" y="1997732"/>
            <a:ext cx="173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Area Focal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0213" y="1999253"/>
            <a:ext cx="2558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Objetivo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del Proyecto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91037" y="1997732"/>
            <a:ext cx="173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FMAM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67420" y="3921263"/>
            <a:ext cx="173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Sector 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Privado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3417" y="3944379"/>
            <a:ext cx="355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Mejores Prácticas y Aprendizajes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9101" y="2296180"/>
            <a:ext cx="1826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alibri" panose="020F0502020204030204" pitchFamily="34" charset="0"/>
              </a:rPr>
              <a:t>Mitigaci</a:t>
            </a:r>
            <a:r>
              <a:rPr lang="es-MX" sz="1600" dirty="0" err="1" smtClean="0">
                <a:latin typeface="Calibri" panose="020F0502020204030204" pitchFamily="34" charset="0"/>
              </a:rPr>
              <a:t>ón</a:t>
            </a:r>
            <a:r>
              <a:rPr lang="es-MX" sz="1600" dirty="0" smtClean="0">
                <a:latin typeface="Calibri" panose="020F0502020204030204" pitchFamily="34" charset="0"/>
              </a:rPr>
              <a:t> al Cambio Climático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2309336"/>
            <a:ext cx="2354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Introducir medios de transporte público que permitan ahorrar energía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3417" y="2309336"/>
            <a:ext cx="38174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El FMAM apoya el desarrollo de políticas y medidas para facilitar el cambio de vehículos pequeños e ineficientes a vehículos que son compatibles con el clima, más eficientes y menos contaminantes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1037" y="4313711"/>
            <a:ext cx="38098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El gobierno desarrolló un marco regulatorio adecuado y de manera oportuna para facilitar la inversión del sector privado y buscó activamente la participación del sector privado  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67420" y="4290595"/>
            <a:ext cx="3068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El sector privado participa con su capacidad técnica e inversión de capital en autobuses más eficientes y menos contaminantes</a:t>
            </a:r>
            <a:endParaRPr lang="es-MX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481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67600" cy="861774"/>
          </a:xfrm>
        </p:spPr>
        <p:txBody>
          <a:bodyPr/>
          <a:lstStyle/>
          <a:p>
            <a:pPr algn="ctr"/>
            <a:r>
              <a:rPr lang="es-ES" sz="2800" dirty="0">
                <a:latin typeface="Calibri" panose="020F0502020204030204" pitchFamily="34" charset="0"/>
              </a:rPr>
              <a:t>Fortalecimiento de la capacidad institucional y de los procesos de toma de decisiones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" y="2320751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Area Focal 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1200" y="2267781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Objetivo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del Proyecto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2295507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FMAM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9150" y="4583668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Sector 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Privado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82540" y="45836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Mejores Prácticas y Aprendizajes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8150" y="2580189"/>
            <a:ext cx="1826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alibri" panose="020F0502020204030204" pitchFamily="34" charset="0"/>
              </a:rPr>
              <a:t>Biodiversidad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2580189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Convertir el 10% de la oferta mundial de cacao a sistemas de producción sostenibles para mejorar la conservación de biodiversidad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5800" y="2583791"/>
            <a:ext cx="42970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Los fondos del FMAM apoyan el fortalecimiento de capacidades en países y compañías productoras de cacao en el ámbito de práctica empresariales y de producción que integran el fomento de la biodiversidad, la estabilidad de la industria a largo plazo y el aumento de ingresos de emprendedores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20639" y="4830081"/>
            <a:ext cx="36722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La inversión del FMAM fue catalítica. Ella </a:t>
            </a:r>
            <a:r>
              <a:rPr lang="es-MX" sz="1600" dirty="0">
                <a:latin typeface="Calibri" panose="020F0502020204030204" pitchFamily="34" charset="0"/>
              </a:rPr>
              <a:t>r</a:t>
            </a:r>
            <a:r>
              <a:rPr lang="es-MX" sz="1600" dirty="0" smtClean="0">
                <a:latin typeface="Calibri" panose="020F0502020204030204" pitchFamily="34" charset="0"/>
              </a:rPr>
              <a:t>eunió a aliados, apoyó el desarrollo y la adopción de estándares comunes, y demostró la viabilidad del esquema PPP para fomentar el uso de prácticas sostenibles dentro del sector privado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4830081"/>
            <a:ext cx="4179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El proyecto creó una alianza Público-Privada entre dos fabricantes líderes de chocolate, </a:t>
            </a:r>
            <a:r>
              <a:rPr lang="es-MX" sz="1600" dirty="0" err="1" smtClean="0">
                <a:latin typeface="Calibri" panose="020F0502020204030204" pitchFamily="34" charset="0"/>
              </a:rPr>
              <a:t>Mars</a:t>
            </a:r>
            <a:r>
              <a:rPr lang="es-MX" sz="1600" dirty="0" smtClean="0">
                <a:latin typeface="Calibri" panose="020F0502020204030204" pitchFamily="34" charset="0"/>
              </a:rPr>
              <a:t> Inc. y </a:t>
            </a:r>
            <a:r>
              <a:rPr lang="es-MX" sz="1600" dirty="0" err="1" smtClean="0">
                <a:latin typeface="Calibri" panose="020F0502020204030204" pitchFamily="34" charset="0"/>
              </a:rPr>
              <a:t>Kraft</a:t>
            </a:r>
            <a:r>
              <a:rPr lang="es-MX" sz="1600" dirty="0" smtClean="0">
                <a:latin typeface="Calibri" panose="020F0502020204030204" pitchFamily="34" charset="0"/>
              </a:rPr>
              <a:t> </a:t>
            </a:r>
            <a:r>
              <a:rPr lang="es-MX" sz="1600" dirty="0" err="1" smtClean="0">
                <a:latin typeface="Calibri" panose="020F0502020204030204" pitchFamily="34" charset="0"/>
              </a:rPr>
              <a:t>Foods</a:t>
            </a:r>
            <a:r>
              <a:rPr lang="es-MX" sz="1600" dirty="0" smtClean="0">
                <a:latin typeface="Calibri" panose="020F0502020204030204" pitchFamily="34" charset="0"/>
              </a:rPr>
              <a:t>, y compañías mercantiles y de transformación de cacao para movilizar y apoyar el creciente compromiso del sector privado hacia el uso de prácticas sostenibles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9100" y="1219200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>
                <a:latin typeface="Calibri" panose="020F0502020204030204" pitchFamily="34" charset="0"/>
              </a:rPr>
              <a:t>El Fondo para la Tierra del FMAM: La </a:t>
            </a:r>
            <a:r>
              <a:rPr lang="es-MX" b="1" i="1" dirty="0" err="1" smtClean="0">
                <a:latin typeface="Calibri" panose="020F0502020204030204" pitchFamily="34" charset="0"/>
              </a:rPr>
              <a:t>Ecologización</a:t>
            </a:r>
            <a:r>
              <a:rPr lang="es-MX" b="1" i="1" dirty="0" smtClean="0">
                <a:latin typeface="Calibri" panose="020F0502020204030204" pitchFamily="34" charset="0"/>
              </a:rPr>
              <a:t> de la Industria del Cacao</a:t>
            </a:r>
            <a:endParaRPr lang="en-US" b="1" i="1" dirty="0" smtClean="0">
              <a:latin typeface="Calibri" panose="020F0502020204030204" pitchFamily="34" charset="0"/>
            </a:endParaRPr>
          </a:p>
          <a:p>
            <a:r>
              <a:rPr lang="en-US" b="1" dirty="0" smtClean="0">
                <a:latin typeface="Calibri" panose="020F0502020204030204" pitchFamily="34" charset="0"/>
              </a:rPr>
              <a:t>(</a:t>
            </a:r>
            <a:r>
              <a:rPr lang="en-US" b="1" dirty="0">
                <a:latin typeface="Calibri" panose="020F0502020204030204" pitchFamily="34" charset="0"/>
              </a:rPr>
              <a:t>GEF </a:t>
            </a:r>
            <a:r>
              <a:rPr lang="en-US" b="1" dirty="0" smtClean="0">
                <a:latin typeface="Calibri" panose="020F0502020204030204" pitchFamily="34" charset="0"/>
              </a:rPr>
              <a:t>ID 3357/4070) IFC/PNUMA</a:t>
            </a:r>
            <a:endParaRPr lang="en-US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8454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9100" y="2216851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Area Focal 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6449" y="2216851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Objetivo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del Proyecto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5023" y="2211829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FMAM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863" y="4309924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Sector 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Privado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1000" y="4314627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Mejores Prácticas y Aprendizajes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9100" y="2521060"/>
            <a:ext cx="1826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alibri" panose="020F0502020204030204" pitchFamily="34" charset="0"/>
              </a:rPr>
              <a:t>Mitigación</a:t>
            </a:r>
            <a:r>
              <a:rPr lang="en-US" sz="1600" dirty="0" smtClean="0">
                <a:latin typeface="Calibri" panose="020F0502020204030204" pitchFamily="34" charset="0"/>
              </a:rPr>
              <a:t> del </a:t>
            </a:r>
            <a:r>
              <a:rPr lang="en-US" sz="1600" dirty="0" err="1" smtClean="0">
                <a:latin typeface="Calibri" panose="020F0502020204030204" pitchFamily="34" charset="0"/>
              </a:rPr>
              <a:t>Cambio</a:t>
            </a: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dirty="0" err="1" smtClean="0">
                <a:latin typeface="Calibri" panose="020F0502020204030204" pitchFamily="34" charset="0"/>
              </a:rPr>
              <a:t>Climático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86051" y="2521060"/>
            <a:ext cx="3429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latin typeface="Calibri" panose="020F0502020204030204" pitchFamily="34" charset="0"/>
              </a:rPr>
              <a:t>Atender a las distintas barreras en el mercado de la eficiencia energética en Brasil, como la falta de financiamiento para proyectos de eficiencia energética o la confianza de los consumidores en las tecnologías. </a:t>
            </a:r>
          </a:p>
          <a:p>
            <a:r>
              <a:rPr lang="es-ES" sz="1600" dirty="0"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53518" y="2481622"/>
            <a:ext cx="32380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latin typeface="Calibri" panose="020F0502020204030204" pitchFamily="34" charset="0"/>
              </a:rPr>
              <a:t>El mecanismo facilita la obtención de financiamiento de bancos comerciales para estos proyectos vía la emisión de garantías, de esta manera también apoyando a nuevos modelos de negocio para el ahorro de energía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191000" y="4567297"/>
            <a:ext cx="4876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latin typeface="Calibri" panose="020F0502020204030204" pitchFamily="34" charset="0"/>
              </a:rPr>
              <a:t>Ayuda a superar las dudas y respaldar </a:t>
            </a:r>
            <a:r>
              <a:rPr lang="es-ES" sz="1600" dirty="0" smtClean="0">
                <a:latin typeface="Calibri" panose="020F0502020204030204" pitchFamily="34" charset="0"/>
              </a:rPr>
              <a:t>a </a:t>
            </a:r>
            <a:r>
              <a:rPr lang="es-ES" sz="1600" dirty="0">
                <a:latin typeface="Calibri" panose="020F0502020204030204" pitchFamily="34" charset="0"/>
              </a:rPr>
              <a:t>bancos para promover la eficiencia energética como un área valiosa </a:t>
            </a:r>
            <a:r>
              <a:rPr lang="es-ES" sz="1600" dirty="0" smtClean="0">
                <a:latin typeface="Calibri" panose="020F0502020204030204" pitchFamily="34" charset="0"/>
              </a:rPr>
              <a:t>de </a:t>
            </a:r>
            <a:r>
              <a:rPr lang="es-ES" sz="1600" dirty="0">
                <a:latin typeface="Calibri" panose="020F0502020204030204" pitchFamily="34" charset="0"/>
              </a:rPr>
              <a:t>inversión con perfil de riesgo </a:t>
            </a:r>
            <a:r>
              <a:rPr lang="es-ES" sz="1600" dirty="0" smtClean="0">
                <a:latin typeface="Calibri" panose="020F0502020204030204" pitchFamily="34" charset="0"/>
              </a:rPr>
              <a:t>aceptable. Empresas </a:t>
            </a:r>
            <a:r>
              <a:rPr lang="es-ES" sz="1600" dirty="0">
                <a:latin typeface="Calibri" panose="020F0502020204030204" pitchFamily="34" charset="0"/>
              </a:rPr>
              <a:t>frecuentemente carecen acceso a financiamiento competitivo, sin embargo, a medida que el mercado aprende a evaluar mejor los riesgos asociados a los proyectos, se ira creando un ambiente más propenso a inversiones en este sector.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9863" y="4582394"/>
            <a:ext cx="3398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latin typeface="Calibri" panose="020F0502020204030204" pitchFamily="34" charset="0"/>
              </a:rPr>
              <a:t>El mecanismo emite garantías a bancos /prestamistas con el fin de apoyar a la creciente industria de eficiencia energética en Brasil mientras desarrolla y </a:t>
            </a:r>
            <a:r>
              <a:rPr lang="es-ES" sz="1600" dirty="0" smtClean="0">
                <a:latin typeface="Calibri" panose="020F0502020204030204" pitchFamily="34" charset="0"/>
              </a:rPr>
              <a:t>amplía </a:t>
            </a:r>
            <a:r>
              <a:rPr lang="es-ES" sz="1600" dirty="0">
                <a:latin typeface="Calibri" panose="020F0502020204030204" pitchFamily="34" charset="0"/>
              </a:rPr>
              <a:t>nuevos modelos de negocio para el ahorro de energía.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gray">
          <a:xfrm>
            <a:off x="1470444" y="379273"/>
            <a:ext cx="6279311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913526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75353" algn="l"/>
              </a:tabLst>
              <a:defRPr sz="1900" b="1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2pPr>
            <a:lvl3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3pPr>
            <a:lvl4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4pPr>
            <a:lvl5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5pPr>
            <a:lvl6pPr marL="466481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6pPr>
            <a:lvl7pPr marL="932962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7pPr>
            <a:lvl8pPr marL="1399443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8pPr>
            <a:lvl9pPr marL="1865925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s-ES" sz="2800" kern="0" dirty="0">
                <a:latin typeface="Calibri" panose="020F0502020204030204" pitchFamily="34" charset="0"/>
              </a:rPr>
              <a:t>Aplicación de instrumentos financieros innovadores</a:t>
            </a:r>
            <a:endParaRPr lang="en-US" sz="2800" kern="0" dirty="0"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" y="1447800"/>
            <a:ext cx="826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i="1" dirty="0">
                <a:latin typeface="Calibri" panose="020F0502020204030204" pitchFamily="34" charset="0"/>
              </a:rPr>
              <a:t>El Mecanismo de Garantía de Eficiencia Energética de Brasil </a:t>
            </a:r>
            <a:endParaRPr lang="es-ES" b="1" i="1" dirty="0" smtClean="0">
              <a:latin typeface="Calibri" panose="020F0502020204030204" pitchFamily="34" charset="0"/>
            </a:endParaRPr>
          </a:p>
          <a:p>
            <a:r>
              <a:rPr lang="en-US" b="1" dirty="0" smtClean="0">
                <a:latin typeface="Calibri" panose="020F0502020204030204" pitchFamily="34" charset="0"/>
              </a:rPr>
              <a:t>(GEF ID 5516) BID</a:t>
            </a:r>
            <a:endParaRPr lang="en-US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279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9100" y="1791497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Area Focal 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8820" y="178732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Objetivo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del Proyecto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3940" y="178732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FMAM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1784" y="3824219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Sector 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Privado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10099" y="38100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Mejores Prácticas y Aprendizajes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0380" y="2087940"/>
            <a:ext cx="1826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Calibri" panose="020F0502020204030204" pitchFamily="34" charset="0"/>
              </a:rPr>
              <a:t>Biodiversidad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8820" y="2087940"/>
            <a:ext cx="3694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El establecimiento de mecanismos de financiación público-privados de largo plazo para promover la participación del sector privado en la conservación de los ecosistemas de agua dulce y de la biodiversidad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93940" y="2087940"/>
            <a:ext cx="2834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Apoyar el establecimiento de por lo menos cinco fondos de agua en toda la región de Latinoamérica y el Caribe con contribuciones de una variedad de fuentes públicas y privadas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1" y="4082502"/>
            <a:ext cx="434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Una alianza entre partes interesadas ayudó a alinear incentivos y contribuciones para la implementación exitosa de un proyecto que habita en la intersección de conservación y la economía. La contribución del FMAM ayudó a demostrar la viabilidad de las inversiones de alta escala en el manejo de ecosistemas. El proyecto atrajo </a:t>
            </a:r>
            <a:r>
              <a:rPr lang="es-MX" sz="1600" dirty="0">
                <a:latin typeface="Calibri" panose="020F0502020204030204" pitchFamily="34" charset="0"/>
              </a:rPr>
              <a:t>exitosamente </a:t>
            </a:r>
            <a:r>
              <a:rPr lang="es-MX" sz="1600" dirty="0" smtClean="0">
                <a:latin typeface="Calibri" panose="020F0502020204030204" pitchFamily="34" charset="0"/>
              </a:rPr>
              <a:t>a diversos actores unidos por un propósito común. 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1785" y="4082502"/>
            <a:ext cx="38602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Los fondos atraerán contribuciones de capital de parte de empresas de suministro de agua y de la industria local, incluyendo dotaciones, que pueden ser invertidas en una amplia gama de mercados de activos financieros y en programas de cuencas u otros proyectos de conservación, que pueden involucrar a otros actores del sector privado 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gray">
          <a:xfrm>
            <a:off x="0" y="379273"/>
            <a:ext cx="91440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913526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75353" algn="l"/>
              </a:tabLst>
              <a:defRPr sz="1900" b="1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2pPr>
            <a:lvl3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3pPr>
            <a:lvl4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4pPr>
            <a:lvl5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5pPr>
            <a:lvl6pPr marL="466481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6pPr>
            <a:lvl7pPr marL="932962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7pPr>
            <a:lvl8pPr marL="1399443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8pPr>
            <a:lvl9pPr marL="1865925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s-ES" sz="2800" dirty="0">
                <a:latin typeface="Calibri" panose="020F0502020204030204" pitchFamily="34" charset="0"/>
              </a:rPr>
              <a:t>Conformación de </a:t>
            </a:r>
            <a:r>
              <a:rPr lang="es-ES" sz="2800" dirty="0" smtClean="0">
                <a:latin typeface="Calibri" panose="020F0502020204030204" pitchFamily="34" charset="0"/>
              </a:rPr>
              <a:t>alianzas </a:t>
            </a:r>
            <a:r>
              <a:rPr lang="es-ES" sz="2800" dirty="0">
                <a:latin typeface="Calibri" panose="020F0502020204030204" pitchFamily="34" charset="0"/>
              </a:rPr>
              <a:t>de </a:t>
            </a:r>
            <a:r>
              <a:rPr lang="es-ES" sz="2800" dirty="0" smtClean="0">
                <a:latin typeface="Calibri" panose="020F0502020204030204" pitchFamily="34" charset="0"/>
              </a:rPr>
              <a:t>múltiples partes </a:t>
            </a:r>
            <a:r>
              <a:rPr lang="es-ES" sz="2800" dirty="0">
                <a:latin typeface="Calibri" panose="020F0502020204030204" pitchFamily="34" charset="0"/>
              </a:rPr>
              <a:t>i</a:t>
            </a:r>
            <a:r>
              <a:rPr lang="es-ES" sz="2800" dirty="0" smtClean="0">
                <a:latin typeface="Calibri" panose="020F0502020204030204" pitchFamily="34" charset="0"/>
              </a:rPr>
              <a:t>nteresadas</a:t>
            </a:r>
            <a:endParaRPr lang="en-US" sz="2800" kern="0" dirty="0"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" y="1124037"/>
            <a:ext cx="4563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Calibri" panose="020F0502020204030204" pitchFamily="34" charset="0"/>
              </a:rPr>
              <a:t>El </a:t>
            </a:r>
            <a:r>
              <a:rPr lang="en-US" b="1" i="1" dirty="0" err="1" smtClean="0">
                <a:latin typeface="Calibri" panose="020F0502020204030204" pitchFamily="34" charset="0"/>
              </a:rPr>
              <a:t>Fondo</a:t>
            </a:r>
            <a:r>
              <a:rPr lang="en-US" b="1" i="1" dirty="0" smtClean="0">
                <a:latin typeface="Calibri" panose="020F0502020204030204" pitchFamily="34" charset="0"/>
              </a:rPr>
              <a:t> de la Tierra: </a:t>
            </a:r>
            <a:r>
              <a:rPr lang="en-US" b="1" i="1" dirty="0" err="1" smtClean="0">
                <a:latin typeface="Calibri" panose="020F0502020204030204" pitchFamily="34" charset="0"/>
              </a:rPr>
              <a:t>Fondos</a:t>
            </a:r>
            <a:r>
              <a:rPr lang="en-US" b="1" i="1" dirty="0" smtClean="0">
                <a:latin typeface="Calibri" panose="020F0502020204030204" pitchFamily="34" charset="0"/>
              </a:rPr>
              <a:t> para el Agua</a:t>
            </a:r>
            <a:endParaRPr lang="en-US" b="1" i="1" dirty="0">
              <a:latin typeface="Calibri" panose="020F0502020204030204" pitchFamily="34" charset="0"/>
            </a:endParaRPr>
          </a:p>
          <a:p>
            <a:r>
              <a:rPr lang="en-US" b="1" dirty="0">
                <a:latin typeface="Calibri" panose="020F0502020204030204" pitchFamily="34" charset="0"/>
              </a:rPr>
              <a:t>(GEF ID </a:t>
            </a:r>
            <a:r>
              <a:rPr lang="en-US" b="1" dirty="0" smtClean="0">
                <a:latin typeface="Calibri" panose="020F0502020204030204" pitchFamily="34" charset="0"/>
              </a:rPr>
              <a:t>3357/4260) IFC/BID</a:t>
            </a:r>
            <a:endParaRPr lang="en-US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9421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9100" y="1828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Area Focal 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3734" y="1828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Objetivo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del Proyecto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3580" y="1828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FMAM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419354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Sector </a:t>
            </a:r>
            <a:r>
              <a:rPr lang="en-US" b="1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Privado</a:t>
            </a:r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1108" y="4222225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Mejores Prácticas y Aprendizajes</a:t>
            </a:r>
            <a:endParaRPr lang="en-US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9100" y="2109215"/>
            <a:ext cx="1826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Mitigación del Cambio Climático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13734" y="2120326"/>
            <a:ext cx="37698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Transformar desechos generados en la agricultura y en las cadenas productivas de la agroindustria a varios tipos de energía y otros subproductos, con la meta de desarrollar un modelo de producción sostenible y bajo en carbón, apoyado por el desarrollo y la transferencia de tecnologías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" y="4462987"/>
            <a:ext cx="43853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La participación de grandes productores agrícolas y de compañías de bioenergía. La implementación de una campaña de comunicación dirigida a compañías privadas en los sectores agrícolas para promover la transformación de desechos a energía, esquemas de producción sostenibles, tecnologías de bajas emisiones y el intercambio de experiencias en la región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1108" y="4529994"/>
            <a:ext cx="39204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La intervención del FMAM demuestra la aplicación de una tecnología comprobada en un nuevo entorno a través de modelos empresariales innovadores que van más allá de “demonstraciones” y que realizan el potencial de esta tecnología a una escala significativa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91200" y="2136896"/>
            <a:ext cx="3048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Calibri" panose="020F0502020204030204" pitchFamily="34" charset="0"/>
              </a:rPr>
              <a:t>Apoyo con un enfoque combinado de desarrollo de capacidades, transferencia de tecnologías y marcos regulatorios con respecto a la recuperación de desechos y a la transformación de desechos a energía</a:t>
            </a:r>
            <a:endParaRPr lang="es-MX" sz="1600" dirty="0">
              <a:latin typeface="Calibri" panose="020F0502020204030204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gray">
          <a:xfrm>
            <a:off x="659023" y="379273"/>
            <a:ext cx="782595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913526" rt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75353" algn="l"/>
              </a:tabLst>
              <a:defRPr sz="1900" b="1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2pPr>
            <a:lvl3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3pPr>
            <a:lvl4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4pPr>
            <a:lvl5pPr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5pPr>
            <a:lvl6pPr marL="466481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6pPr>
            <a:lvl7pPr marL="932962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7pPr>
            <a:lvl8pPr marL="1399443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8pPr>
            <a:lvl9pPr marL="1865925" algn="l" defTabSz="913526" rtl="0" eaLnBrk="1" fontAlgn="base" hangingPunct="1"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es-ES" sz="2800" dirty="0">
                <a:latin typeface="Calibri" panose="020F0502020204030204" pitchFamily="34" charset="0"/>
              </a:rPr>
              <a:t>Puesta a Prueba de Enfoques </a:t>
            </a:r>
            <a:r>
              <a:rPr lang="es-ES" sz="2800" dirty="0" smtClean="0">
                <a:latin typeface="Calibri" panose="020F0502020204030204" pitchFamily="34" charset="0"/>
              </a:rPr>
              <a:t>Innovadores</a:t>
            </a:r>
            <a:endParaRPr lang="en-US" sz="2800" kern="0" dirty="0"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9100" y="1143000"/>
            <a:ext cx="8267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latin typeface="Calibri" panose="020F0502020204030204" pitchFamily="34" charset="0"/>
              </a:rPr>
              <a:t>Hacia</a:t>
            </a:r>
            <a:r>
              <a:rPr lang="en-US" b="1" i="1" dirty="0" smtClean="0">
                <a:latin typeface="Calibri" panose="020F0502020204030204" pitchFamily="34" charset="0"/>
              </a:rPr>
              <a:t> </a:t>
            </a:r>
            <a:r>
              <a:rPr lang="en-US" b="1" i="1" dirty="0" err="1" smtClean="0">
                <a:latin typeface="Calibri" panose="020F0502020204030204" pitchFamily="34" charset="0"/>
              </a:rPr>
              <a:t>una</a:t>
            </a:r>
            <a:r>
              <a:rPr lang="en-US" b="1" i="1" dirty="0" smtClean="0">
                <a:latin typeface="Calibri" panose="020F0502020204030204" pitchFamily="34" charset="0"/>
              </a:rPr>
              <a:t> </a:t>
            </a:r>
            <a:r>
              <a:rPr lang="en-US" b="1" i="1" dirty="0" err="1" smtClean="0">
                <a:latin typeface="Calibri" panose="020F0502020204030204" pitchFamily="34" charset="0"/>
              </a:rPr>
              <a:t>Economía</a:t>
            </a:r>
            <a:r>
              <a:rPr lang="en-US" b="1" i="1" dirty="0" smtClean="0">
                <a:latin typeface="Calibri" panose="020F0502020204030204" pitchFamily="34" charset="0"/>
              </a:rPr>
              <a:t> Verde </a:t>
            </a:r>
            <a:r>
              <a:rPr lang="en-US" b="1" i="1" dirty="0" err="1" smtClean="0">
                <a:latin typeface="Calibri" panose="020F0502020204030204" pitchFamily="34" charset="0"/>
              </a:rPr>
              <a:t>en</a:t>
            </a:r>
            <a:r>
              <a:rPr lang="en-US" b="1" i="1" dirty="0" smtClean="0">
                <a:latin typeface="Calibri" panose="020F0502020204030204" pitchFamily="34" charset="0"/>
              </a:rPr>
              <a:t> Uruguay</a:t>
            </a:r>
          </a:p>
          <a:p>
            <a:r>
              <a:rPr lang="en-US" b="1" dirty="0" smtClean="0">
                <a:latin typeface="Calibri" panose="020F0502020204030204" pitchFamily="34" charset="0"/>
              </a:rPr>
              <a:t>(</a:t>
            </a:r>
            <a:r>
              <a:rPr lang="en-US" b="1" dirty="0">
                <a:latin typeface="Calibri" panose="020F0502020204030204" pitchFamily="34" charset="0"/>
              </a:rPr>
              <a:t>GEF ID </a:t>
            </a:r>
            <a:r>
              <a:rPr lang="en-US" b="1" dirty="0" smtClean="0">
                <a:latin typeface="Calibri" panose="020F0502020204030204" pitchFamily="34" charset="0"/>
              </a:rPr>
              <a:t>4890) UNIDO</a:t>
            </a:r>
            <a:endParaRPr lang="en-US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343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590800"/>
            <a:ext cx="7315200" cy="1295400"/>
          </a:xfrm>
        </p:spPr>
        <p:txBody>
          <a:bodyPr/>
          <a:lstStyle/>
          <a:p>
            <a:pPr algn="ctr"/>
            <a:r>
              <a:rPr lang="es-ES" sz="3600" dirty="0">
                <a:latin typeface="Calibri" panose="020F0502020204030204" pitchFamily="34" charset="0"/>
              </a:rPr>
              <a:t>Ejercicio sobre la </a:t>
            </a:r>
            <a:r>
              <a:rPr lang="es-ES" sz="3600" dirty="0" smtClean="0">
                <a:latin typeface="Calibri" panose="020F0502020204030204" pitchFamily="34" charset="0"/>
              </a:rPr>
              <a:t>Participación </a:t>
            </a:r>
            <a:r>
              <a:rPr lang="es-ES" sz="3600" dirty="0">
                <a:latin typeface="Calibri" panose="020F0502020204030204" pitchFamily="34" charset="0"/>
              </a:rPr>
              <a:t>del S</a:t>
            </a:r>
            <a:r>
              <a:rPr lang="es-ES" sz="3600" dirty="0" smtClean="0">
                <a:latin typeface="Calibri" panose="020F0502020204030204" pitchFamily="34" charset="0"/>
              </a:rPr>
              <a:t>ector Privado</a:t>
            </a:r>
            <a:endParaRPr lang="en-US" sz="3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356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480" y="573474"/>
            <a:ext cx="8794113" cy="430887"/>
          </a:xfrm>
        </p:spPr>
        <p:txBody>
          <a:bodyPr/>
          <a:lstStyle/>
          <a:p>
            <a:pPr algn="ctr"/>
            <a:r>
              <a:rPr lang="en-US" sz="2800" dirty="0" err="1" smtClean="0"/>
              <a:t>Documentos</a:t>
            </a:r>
            <a:r>
              <a:rPr lang="en-US" sz="2800" dirty="0" smtClean="0"/>
              <a:t> y </a:t>
            </a:r>
            <a:r>
              <a:rPr lang="en-US" sz="2800" dirty="0" err="1" smtClean="0"/>
              <a:t>Publicaciones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454509"/>
            <a:ext cx="1395750" cy="33514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1263" y="1434844"/>
            <a:ext cx="1362274" cy="33711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3985" y="1469258"/>
            <a:ext cx="2718415" cy="33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116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924800" cy="1444564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¿</a:t>
            </a:r>
            <a:r>
              <a:rPr lang="en-US" sz="3600" dirty="0" err="1" smtClean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Tiene</a:t>
            </a:r>
            <a:r>
              <a:rPr lang="en-US" sz="3600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600" dirty="0" err="1" smtClean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alguna</a:t>
            </a:r>
            <a:r>
              <a:rPr lang="en-US" sz="3600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600" dirty="0" err="1" smtClean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pregunta</a:t>
            </a:r>
            <a:r>
              <a:rPr lang="en-US" sz="3600" dirty="0" smtClean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3600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o ideas?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220" y="2374507"/>
            <a:ext cx="3810000" cy="220979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s-ES" sz="1800" dirty="0" smtClean="0"/>
              <a:t>Se </a:t>
            </a:r>
            <a:r>
              <a:rPr lang="es-ES" sz="1800" dirty="0"/>
              <a:t>puede obtener más información en el siguiente enlace: </a:t>
            </a:r>
            <a:r>
              <a:rPr lang="es-ES" sz="1800" dirty="0" smtClean="0">
                <a:hlinkClick r:id="rId4"/>
              </a:rPr>
              <a:t>www.thegef.org/gef/ppp</a:t>
            </a:r>
            <a:endParaRPr lang="es-ES" sz="180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57800" y="1295400"/>
            <a:ext cx="2895600" cy="4368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76200"/>
            <a:ext cx="7848600" cy="1143000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rgbClr val="046435"/>
                </a:solidFill>
                <a:effectLst/>
              </a:rPr>
              <a:t>Ampliar</a:t>
            </a:r>
            <a:r>
              <a:rPr lang="en-US" sz="3600" b="1" dirty="0" smtClean="0">
                <a:solidFill>
                  <a:srgbClr val="046435"/>
                </a:solidFill>
                <a:effectLst/>
              </a:rPr>
              <a:t> la </a:t>
            </a:r>
            <a:r>
              <a:rPr lang="en-US" sz="3600" b="1" dirty="0" err="1" smtClean="0">
                <a:solidFill>
                  <a:srgbClr val="046435"/>
                </a:solidFill>
                <a:effectLst/>
              </a:rPr>
              <a:t>Participac</a:t>
            </a:r>
            <a:r>
              <a:rPr lang="es-MX" sz="3600" b="1" dirty="0" err="1" smtClean="0">
                <a:solidFill>
                  <a:srgbClr val="046435"/>
                </a:solidFill>
                <a:effectLst/>
              </a:rPr>
              <a:t>ión</a:t>
            </a:r>
            <a:r>
              <a:rPr lang="es-MX" sz="3600" b="1" dirty="0" smtClean="0">
                <a:solidFill>
                  <a:srgbClr val="046435"/>
                </a:solidFill>
                <a:effectLst/>
              </a:rPr>
              <a:t> del Sector Privado en los Proyectos del FMAM</a:t>
            </a:r>
            <a:endParaRPr lang="en-US" sz="3600" b="1" dirty="0">
              <a:solidFill>
                <a:srgbClr val="046435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1546" y="1295400"/>
            <a:ext cx="818525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i="1" dirty="0">
                <a:solidFill>
                  <a:srgbClr val="000000"/>
                </a:solidFill>
                <a:latin typeface="Calibri" panose="020F0502020204030204" pitchFamily="34" charset="0"/>
              </a:rPr>
              <a:t>La participación del sector privado no es algo nuevo </a:t>
            </a:r>
            <a:r>
              <a:rPr lang="es-ES" sz="2000" dirty="0">
                <a:solidFill>
                  <a:srgbClr val="000000"/>
                </a:solidFill>
                <a:latin typeface="Wingdings" panose="05000000000000000000" pitchFamily="2" charset="2"/>
              </a:rPr>
              <a:t></a:t>
            </a:r>
            <a:r>
              <a:rPr lang="es-ES" sz="2000" b="1" i="1" dirty="0">
                <a:solidFill>
                  <a:srgbClr val="000000"/>
                </a:solidFill>
                <a:latin typeface="Calibri" panose="020F0502020204030204" pitchFamily="34" charset="0"/>
              </a:rPr>
              <a:t>los proyectos del FMAM pueden generar mejores resultados si se establecen alianzas para aplicar modelos de negocios sostenibles y se atraen más inversiones para obtener beneficios ambientales. </a:t>
            </a:r>
            <a:endParaRPr lang="es-ES" sz="2000" b="1" i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s-E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</a:rPr>
              <a:t>Durante el GEF-5 se aprobaron 5 programas 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(3 en LAC) por 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</a:rPr>
              <a:t>valor de 70 millones de 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dólares(donación GEF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</a:rPr>
              <a:t>) generando 700 millones de </a:t>
            </a:r>
            <a:r>
              <a:rPr lang="es-ES" sz="2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co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-financiación</a:t>
            </a:r>
          </a:p>
          <a:p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 </a:t>
            </a:r>
            <a:r>
              <a:rPr lang="es-ES" sz="200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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</a:rPr>
              <a:t>potencial de generar reflujos al Fondo del 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FMAM</a:t>
            </a:r>
          </a:p>
          <a:p>
            <a:endParaRPr lang="es-ES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</a:rPr>
              <a:t>Fondo de Capital Privado BID para la cuenca del Caribe (15 millones): fomentan las inversiones privadas que promueven la seguridad energética, la sostenibilidad del medio ambiente. </a:t>
            </a:r>
          </a:p>
          <a:p>
            <a:endParaRPr lang="es-ES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es-E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76200"/>
            <a:ext cx="7848600" cy="1143000"/>
          </a:xfrm>
        </p:spPr>
        <p:txBody>
          <a:bodyPr/>
          <a:lstStyle/>
          <a:p>
            <a:r>
              <a:rPr lang="es-ES" b="1" dirty="0"/>
              <a:t>Ampliarla </a:t>
            </a:r>
            <a:r>
              <a:rPr lang="es-ES" b="1" dirty="0" smtClean="0"/>
              <a:t>Participación del </a:t>
            </a:r>
            <a:r>
              <a:rPr lang="es-ES" b="1" dirty="0"/>
              <a:t>Sector Privado en los Proyectos del FMAM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12837"/>
            <a:ext cx="8534400" cy="4525963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000000"/>
                </a:solidFill>
                <a:latin typeface="+mn-lt"/>
              </a:rPr>
              <a:t>Asociación-Publico </a:t>
            </a:r>
            <a:r>
              <a:rPr lang="es-ES" sz="2000" dirty="0">
                <a:solidFill>
                  <a:srgbClr val="000000"/>
                </a:solidFill>
                <a:latin typeface="+mn-lt"/>
              </a:rPr>
              <a:t>Privada BID </a:t>
            </a:r>
            <a:r>
              <a:rPr lang="es-ES" sz="2000" dirty="0" smtClean="0">
                <a:solidFill>
                  <a:srgbClr val="000000"/>
                </a:solidFill>
                <a:latin typeface="+mn-lt"/>
              </a:rPr>
              <a:t>– FMI </a:t>
            </a:r>
            <a:r>
              <a:rPr lang="es-ES" sz="2000" dirty="0">
                <a:solidFill>
                  <a:srgbClr val="000000"/>
                </a:solidFill>
                <a:latin typeface="+mn-lt"/>
              </a:rPr>
              <a:t>(15 millones): inversión de capital en fondos que promueven la eficiencia energética, energía renovable y biodiversidad en LAC.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1800" dirty="0" smtClean="0">
                <a:solidFill>
                  <a:srgbClr val="000000"/>
                </a:solidFill>
              </a:rPr>
              <a:t>contribución </a:t>
            </a:r>
            <a:r>
              <a:rPr lang="es-ES" sz="1800" dirty="0">
                <a:solidFill>
                  <a:srgbClr val="000000"/>
                </a:solidFill>
              </a:rPr>
              <a:t>a ahorros energéticos, oferta de energía renovable, reducción GEI, preservación de RN y BD, desarrollo de modelos negocios sostenibles.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endParaRPr lang="en-US" sz="1800" dirty="0"/>
          </a:p>
          <a:p>
            <a:endParaRPr lang="es-ES" sz="2000" dirty="0" smtClean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Fondo 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BID para la Agricultura Climáticamente Inteligente para las 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Américas (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5 millones): cataliza inversiones grandes del sector privado para la agricultura sostenible, la silvicultura sistemas forestales y de pastizales con el fin de mantener y mejorar el flujo de servicios de los ecosistemas agrícolas de paisajes productivos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18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se centra en las sinergias entre los fondos del sector privado y los fondos de desarrollo agrícola </a:t>
            </a:r>
            <a:r>
              <a:rPr lang="es-ES" sz="18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  <a:sym typeface="Wingdings" panose="05000000000000000000" pitchFamily="2" charset="2"/>
              </a:rPr>
              <a:t> </a:t>
            </a:r>
            <a:r>
              <a:rPr lang="es-ES" sz="18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primer </a:t>
            </a:r>
            <a:r>
              <a:rPr lang="es-ES" sz="18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fondo hecho para incentivar la </a:t>
            </a:r>
            <a:r>
              <a:rPr lang="es-ES" sz="18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inversión de </a:t>
            </a:r>
            <a:r>
              <a:rPr lang="es-ES" sz="18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capital en la agricultura climáticamente inteligente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98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1143000"/>
          </a:xfrm>
        </p:spPr>
        <p:txBody>
          <a:bodyPr/>
          <a:lstStyle/>
          <a:p>
            <a:r>
              <a:rPr lang="es-ES" b="1" dirty="0"/>
              <a:t>Ampliarla </a:t>
            </a:r>
            <a:r>
              <a:rPr lang="es-ES" b="1" dirty="0" smtClean="0"/>
              <a:t>Participación del </a:t>
            </a:r>
            <a:r>
              <a:rPr lang="es-ES" b="1" dirty="0"/>
              <a:t>Sector Privado en los Proyectos del FMAM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610600" cy="4343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En el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FMAM-6 se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busca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: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 marL="457200" lvl="1" indent="0">
              <a:buNone/>
            </a:pP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1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. </a:t>
            </a:r>
            <a:r>
              <a:rPr lang="es-ES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Integración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: se procura lograr la participación del sector privado en los 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proyectos</a:t>
            </a:r>
          </a:p>
          <a:p>
            <a:pPr marL="457200" lvl="1" indent="0">
              <a:buNone/>
            </a:pPr>
            <a:endParaRPr lang="es-ES" sz="20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 marL="457200" lvl="1" indent="0">
              <a:buNone/>
            </a:pPr>
            <a:r>
              <a:rPr lang="pt-BR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2. </a:t>
            </a:r>
            <a:r>
              <a:rPr lang="pt-BR" sz="2000" b="1" dirty="0" smtClean="0">
                <a:latin typeface="Calibri" panose="020F0502020204030204" pitchFamily="34" charset="0"/>
                <a:cs typeface="+mn-cs"/>
              </a:rPr>
              <a:t>Programas Piloto de Enfoque Integrado</a:t>
            </a:r>
            <a:r>
              <a:rPr lang="pt-BR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: programas </a:t>
            </a:r>
            <a:r>
              <a:rPr lang="pt-BR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piloto en </a:t>
            </a:r>
            <a:r>
              <a:rPr lang="pt-BR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determinadas áreas</a:t>
            </a:r>
          </a:p>
          <a:p>
            <a:pPr marL="457200" lvl="1" indent="0">
              <a:buNone/>
            </a:pPr>
            <a:endParaRPr lang="pt-BR" sz="20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 marL="457200" lvl="1" indent="0">
              <a:buNone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3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. </a:t>
            </a:r>
            <a:r>
              <a:rPr lang="en-US" sz="2000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Programa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Piloto sobre Instrumentos de Financiamiento Alternos a Donaciones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: reserva especial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581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1143000"/>
          </a:xfrm>
        </p:spPr>
        <p:txBody>
          <a:bodyPr/>
          <a:lstStyle/>
          <a:p>
            <a:r>
              <a:rPr lang="en-US" b="1" dirty="0"/>
              <a:t>(1) </a:t>
            </a:r>
            <a:r>
              <a:rPr lang="en-US" b="1" dirty="0" err="1"/>
              <a:t>Programa</a:t>
            </a:r>
            <a:r>
              <a:rPr lang="en-US" b="1" dirty="0"/>
              <a:t> </a:t>
            </a:r>
            <a:r>
              <a:rPr lang="en-US" b="1" dirty="0" err="1" smtClean="0"/>
              <a:t>Piloto</a:t>
            </a:r>
            <a:r>
              <a:rPr lang="en-US" b="1" dirty="0" smtClean="0"/>
              <a:t> </a:t>
            </a:r>
            <a:r>
              <a:rPr lang="en-US" b="1" dirty="0" err="1" smtClean="0"/>
              <a:t>sobre</a:t>
            </a:r>
            <a:r>
              <a:rPr lang="en-US" b="1" dirty="0" smtClean="0"/>
              <a:t> </a:t>
            </a:r>
            <a:r>
              <a:rPr lang="en-US" b="1" dirty="0"/>
              <a:t>Instrumentos de Financiamiento Alternos a Donaciones (NGI)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599"/>
            <a:ext cx="8839200" cy="4648201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ES" sz="26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115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Millones de los cuales 5 millones va a ciudades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sustentables</a:t>
            </a:r>
          </a:p>
          <a:p>
            <a:pPr>
              <a:buFont typeface="Wingdings" panose="05000000000000000000" pitchFamily="2" charset="2"/>
              <a:buChar char="Ø"/>
            </a:pPr>
            <a:endParaRPr lang="es-ES" sz="22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 Programa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creado para expandir el uso de estos instrumentos en inversiones dirigidas por el sector privado y el sector publico que promuevan la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generación de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beneficios ambientales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globales</a:t>
            </a:r>
          </a:p>
          <a:p>
            <a:pPr>
              <a:buFont typeface="Wingdings" panose="05000000000000000000" pitchFamily="2" charset="2"/>
              <a:buChar char="Ø"/>
            </a:pPr>
            <a:endParaRPr lang="es-ES" sz="22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Contribuye a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solucionar una de las principales barreras del mercado para el involucramiento del sector privado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  <a:sym typeface="Wingdings" panose="05000000000000000000" pitchFamily="2" charset="2"/>
              </a:rPr>
              <a:t>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obtener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financiación adicional y reducción de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riesgos</a:t>
            </a:r>
          </a:p>
          <a:p>
            <a:pPr>
              <a:buFont typeface="Wingdings" panose="05000000000000000000" pitchFamily="2" charset="2"/>
              <a:buChar char="Ø"/>
            </a:pPr>
            <a:endParaRPr lang="es-ES" sz="22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 lvl="1"/>
            <a:r>
              <a:rPr lang="es-ES" sz="2200" u="sng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Propósito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: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incentivar el uso amplio de estos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instrumentos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, preferentemente con el potencial de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generar </a:t>
            </a:r>
            <a:r>
              <a:rPr lang="en-US" sz="2200" dirty="0" err="1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reflujos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  <a:sym typeface="Wingdings" panose="05000000000000000000" pitchFamily="2" charset="2"/>
              </a:rPr>
              <a:t> </a:t>
            </a:r>
            <a:r>
              <a:rPr lang="en-US" sz="2200" dirty="0" err="1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sostenibilidad</a:t>
            </a:r>
            <a:r>
              <a:rPr lang="en-U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financiera del FMAM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 </a:t>
            </a:r>
            <a:endParaRPr lang="es-ES" sz="22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185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848600" cy="1143000"/>
          </a:xfrm>
        </p:spPr>
        <p:txBody>
          <a:bodyPr/>
          <a:lstStyle/>
          <a:p>
            <a:r>
              <a:rPr lang="en-US" b="1" dirty="0"/>
              <a:t>(2) </a:t>
            </a:r>
            <a:r>
              <a:rPr lang="en-US" b="1" dirty="0" err="1"/>
              <a:t>Programa</a:t>
            </a:r>
            <a:r>
              <a:rPr lang="en-US" b="1" dirty="0"/>
              <a:t> </a:t>
            </a:r>
            <a:r>
              <a:rPr lang="en-US" b="1" dirty="0" err="1" smtClean="0"/>
              <a:t>Piloto</a:t>
            </a:r>
            <a:r>
              <a:rPr lang="en-US" b="1" dirty="0" smtClean="0"/>
              <a:t> </a:t>
            </a:r>
            <a:r>
              <a:rPr lang="en-US" b="1" dirty="0" err="1" smtClean="0"/>
              <a:t>sobre</a:t>
            </a:r>
            <a:r>
              <a:rPr lang="en-US" b="1" dirty="0" smtClean="0"/>
              <a:t> </a:t>
            </a:r>
            <a:r>
              <a:rPr lang="en-US" b="1" dirty="0"/>
              <a:t>Instrumentos de Financiamiento Alternos a Donaciones (NGI)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66800"/>
            <a:ext cx="8534400" cy="4343400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Con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la validación de modelos que se prueben con el NGI, se pueden replicar en otros mecanismos financieros internacionales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  <a:sym typeface="Wingdings" panose="05000000000000000000" pitchFamily="2" charset="2"/>
              </a:rPr>
              <a:t>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por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ello se requiere rápido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inicio</a:t>
            </a:r>
          </a:p>
          <a:p>
            <a:pPr marL="0" indent="0">
              <a:buNone/>
            </a:pPr>
            <a:endParaRPr lang="es-ES" sz="22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err="1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Criterios</a:t>
            </a:r>
            <a:r>
              <a:rPr lang="en-U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selección: </a:t>
            </a:r>
            <a:endParaRPr lang="en-US" sz="2200" dirty="0" smtClean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En alguna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de las áreas focales (preferiblemente no ER -EE)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Demuestra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la aplicación innovadora de mecanismos financieros que puedan ser usados en amplia escala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Apoya el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involucramiento entre el sector publico y el </a:t>
            </a: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privado</a:t>
            </a:r>
            <a:endParaRPr lang="es-ES" sz="22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22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Genera </a:t>
            </a:r>
            <a:r>
              <a:rPr lang="es-ES" sz="22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altos niveles de co-financiación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902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1143000"/>
          </a:xfrm>
        </p:spPr>
        <p:txBody>
          <a:bodyPr/>
          <a:lstStyle/>
          <a:p>
            <a:r>
              <a:rPr lang="en-US" b="1" dirty="0"/>
              <a:t>(3) </a:t>
            </a:r>
            <a:r>
              <a:rPr lang="en-US" b="1" dirty="0" err="1"/>
              <a:t>Programa</a:t>
            </a:r>
            <a:r>
              <a:rPr lang="en-US" b="1" dirty="0"/>
              <a:t> </a:t>
            </a:r>
            <a:r>
              <a:rPr lang="en-US" b="1" dirty="0" err="1" smtClean="0"/>
              <a:t>Piloto</a:t>
            </a:r>
            <a:r>
              <a:rPr lang="en-US" b="1" dirty="0" smtClean="0"/>
              <a:t> </a:t>
            </a:r>
            <a:r>
              <a:rPr lang="en-US" b="1" dirty="0" err="1" smtClean="0"/>
              <a:t>sobre</a:t>
            </a:r>
            <a:r>
              <a:rPr lang="en-US" b="1" dirty="0" smtClean="0"/>
              <a:t> </a:t>
            </a:r>
            <a:r>
              <a:rPr lang="en-US" b="1" dirty="0"/>
              <a:t>Instrumentos de Financiamiento Alternos a Donaciones (NGI)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763000" cy="45720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Para 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proyectos / programas con receptores del sector privado, la Agencia GEF negocia la tasa de retorno de la inversión apropiada de acuerdo a sus 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practicas        	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  <a:sym typeface="Wingdings" panose="05000000000000000000" pitchFamily="2" charset="2"/>
              </a:rPr>
              <a:t> no necesita carta de endoso de PFO</a:t>
            </a:r>
            <a:endParaRPr lang="es-ES" sz="2000" dirty="0" smtClean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pPr marL="0" indent="0">
              <a:buNone/>
            </a:pP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Para 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proyectos / programas con receptores del sector publico, el piloto usara términos diferenciados de concesionalidad: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PMA 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y PEID: 40 años de maduración, 10 años de periodo de gracia, 0,25% interes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NO 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PMA –PEID: 20 años de maduración, 10 años de periodo de gracia, 0,75% </a:t>
            </a:r>
            <a:r>
              <a:rPr lang="es-E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interés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s-ES" sz="20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Los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cronogramas de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reflujos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 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+mn-cs"/>
              </a:rPr>
              <a:t>y cuotas se negocian caso-por-caso con la Agencia GEF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0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Object 6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8694196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89" name="think-cell Slide" r:id="rId16" imgW="270" imgH="270" progId="TCLayout.ActiveDocument.1">
                  <p:embed/>
                </p:oleObj>
              </mc:Choice>
              <mc:Fallback>
                <p:oleObj name="think-cell Slide" r:id="rId1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74943" y="366611"/>
            <a:ext cx="8794113" cy="1107996"/>
          </a:xfrm>
        </p:spPr>
        <p:txBody>
          <a:bodyPr/>
          <a:lstStyle/>
          <a:p>
            <a:pPr algn="ctr"/>
            <a:r>
              <a:rPr lang="en-US" sz="3600" dirty="0" err="1" smtClean="0">
                <a:latin typeface="Calibri" panose="020F0502020204030204" pitchFamily="34" charset="0"/>
              </a:rPr>
              <a:t>Tipos</a:t>
            </a:r>
            <a:r>
              <a:rPr lang="en-US" sz="3600" dirty="0" smtClean="0">
                <a:latin typeface="Calibri" panose="020F0502020204030204" pitchFamily="34" charset="0"/>
              </a:rPr>
              <a:t> de </a:t>
            </a:r>
            <a:r>
              <a:rPr lang="en-US" sz="3600" dirty="0" err="1" smtClean="0">
                <a:latin typeface="Calibri" panose="020F0502020204030204" pitchFamily="34" charset="0"/>
              </a:rPr>
              <a:t>Actores</a:t>
            </a:r>
            <a:r>
              <a:rPr lang="en-US" sz="3600" dirty="0" smtClean="0">
                <a:latin typeface="Calibri" panose="020F0502020204030204" pitchFamily="34" charset="0"/>
              </a:rPr>
              <a:t> del Sector </a:t>
            </a:r>
            <a:r>
              <a:rPr lang="en-US" sz="3600" dirty="0" err="1" smtClean="0">
                <a:latin typeface="Calibri" panose="020F0502020204030204" pitchFamily="34" charset="0"/>
              </a:rPr>
              <a:t>Privado</a:t>
            </a:r>
            <a:r>
              <a:rPr lang="en-US" sz="3600" dirty="0" smtClean="0">
                <a:latin typeface="Calibri" panose="020F0502020204030204" pitchFamily="34" charset="0"/>
              </a:rPr>
              <a:t> </a:t>
            </a:r>
            <a:r>
              <a:rPr lang="en-US" sz="3600" dirty="0" err="1" smtClean="0">
                <a:latin typeface="Calibri" panose="020F0502020204030204" pitchFamily="34" charset="0"/>
              </a:rPr>
              <a:t>en</a:t>
            </a:r>
            <a:r>
              <a:rPr lang="en-US" sz="3600" dirty="0" smtClean="0">
                <a:latin typeface="Calibri" panose="020F0502020204030204" pitchFamily="34" charset="0"/>
              </a:rPr>
              <a:t> los </a:t>
            </a:r>
            <a:r>
              <a:rPr lang="en-US" sz="3600" dirty="0" err="1" smtClean="0">
                <a:latin typeface="Calibri" panose="020F0502020204030204" pitchFamily="34" charset="0"/>
              </a:rPr>
              <a:t>Proyectos</a:t>
            </a:r>
            <a:r>
              <a:rPr lang="en-US" sz="3600" dirty="0" smtClean="0">
                <a:latin typeface="Calibri" panose="020F0502020204030204" pitchFamily="34" charset="0"/>
              </a:rPr>
              <a:t> del FMAM</a:t>
            </a:r>
            <a:endParaRPr lang="en-US" sz="3600" dirty="0">
              <a:latin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7935" y="1524000"/>
            <a:ext cx="7768130" cy="4413886"/>
            <a:chOff x="687934" y="1295402"/>
            <a:chExt cx="7768130" cy="4413886"/>
          </a:xfrm>
        </p:grpSpPr>
        <p:sp>
          <p:nvSpPr>
            <p:cNvPr id="63" name="Rectangle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gray">
            <a:xfrm>
              <a:off x="687934" y="1295402"/>
              <a:ext cx="7768130" cy="439267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3296" tIns="46648" rIns="93296" bIns="46648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600">
                <a:solidFill>
                  <a:srgbClr val="000000"/>
                </a:solidFill>
                <a:latin typeface="Calibri" panose="020F0502020204030204" pitchFamily="34" charset="0"/>
                <a:cs typeface="Arial" charset="0"/>
              </a:endParaRPr>
            </a:p>
          </p:txBody>
        </p:sp>
        <p:sp>
          <p:nvSpPr>
            <p:cNvPr id="8" name="Rectangle 6"/>
            <p:cNvSpPr txBox="1"/>
            <p:nvPr/>
          </p:nvSpPr>
          <p:spPr>
            <a:xfrm>
              <a:off x="1154892" y="1768485"/>
              <a:ext cx="166244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n-US" sz="1600" dirty="0" err="1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Proveedores</a:t>
              </a:r>
              <a:r>
                <a:rPr lang="en-US" sz="16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 del capital</a:t>
              </a:r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" name="Oval 171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802165" y="1768485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400" dirty="0">
                  <a:solidFill>
                    <a:srgbClr val="FFFFFF"/>
                  </a:solidFill>
                  <a:latin typeface="Calibri" panose="020F0502020204030204" pitchFamily="34" charset="0"/>
                </a:rPr>
                <a:t>1</a:t>
              </a:r>
              <a:endParaRPr lang="en-US" sz="1400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Rectangle 6"/>
            <p:cNvSpPr txBox="1">
              <a:spLocks/>
            </p:cNvSpPr>
            <p:nvPr/>
          </p:nvSpPr>
          <p:spPr>
            <a:xfrm>
              <a:off x="3397242" y="1752602"/>
              <a:ext cx="445135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1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s-ES" sz="1600" dirty="0">
                  <a:latin typeface="Calibri" panose="020F0502020204030204" pitchFamily="34" charset="0"/>
                </a:rPr>
                <a:t>Fondos de pensión, compañías de capital de riesgo</a:t>
              </a:r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" name="Rectangle 6"/>
            <p:cNvSpPr txBox="1"/>
            <p:nvPr/>
          </p:nvSpPr>
          <p:spPr>
            <a:xfrm>
              <a:off x="1154892" y="2438402"/>
              <a:ext cx="1740707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s-ES" sz="1600" dirty="0">
                  <a:latin typeface="Calibri" panose="020F0502020204030204" pitchFamily="34" charset="0"/>
                </a:rPr>
                <a:t> Facilitadores e intermediarios financieros </a:t>
              </a:r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Oval 171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802165" y="2568390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40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2</a:t>
              </a:r>
              <a:endParaRPr lang="en-US" sz="1400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Rectangle 6"/>
            <p:cNvSpPr txBox="1">
              <a:spLocks/>
            </p:cNvSpPr>
            <p:nvPr/>
          </p:nvSpPr>
          <p:spPr>
            <a:xfrm>
              <a:off x="3397242" y="2507537"/>
              <a:ext cx="445135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1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s-ES" sz="1600" dirty="0">
                  <a:latin typeface="Calibri" panose="020F0502020204030204" pitchFamily="34" charset="0"/>
                </a:rPr>
                <a:t>Bancos de inversiones, bancos comerciales, servicios de asesoría financiera </a:t>
              </a:r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6" name="Rectangle 6"/>
            <p:cNvSpPr txBox="1"/>
            <p:nvPr/>
          </p:nvSpPr>
          <p:spPr>
            <a:xfrm>
              <a:off x="1154892" y="3200402"/>
              <a:ext cx="1662443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s-ES" sz="1600" dirty="0">
                  <a:latin typeface="Calibri" panose="020F0502020204030204" pitchFamily="34" charset="0"/>
                </a:rPr>
                <a:t>Actores del sector industrial: grandes corporaciones</a:t>
              </a:r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" name="Oval 171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gray">
            <a:xfrm>
              <a:off x="802165" y="3368295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400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3a</a:t>
              </a:r>
              <a:endParaRPr lang="en-US" sz="1400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3" name="Rectangle 6"/>
            <p:cNvSpPr txBox="1">
              <a:spLocks/>
            </p:cNvSpPr>
            <p:nvPr/>
          </p:nvSpPr>
          <p:spPr>
            <a:xfrm>
              <a:off x="3397242" y="3352412"/>
              <a:ext cx="445135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1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s-ES" sz="1600" dirty="0">
                  <a:latin typeface="Calibri" panose="020F0502020204030204" pitchFamily="34" charset="0"/>
                </a:rPr>
                <a:t>Grandes empresas manufactureras y minoristas, desarrolladores de proyectos, etc. </a:t>
              </a:r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Rectangle 6"/>
            <p:cNvSpPr txBox="1"/>
            <p:nvPr/>
          </p:nvSpPr>
          <p:spPr>
            <a:xfrm>
              <a:off x="1154892" y="4168200"/>
              <a:ext cx="1662443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s-ES" sz="1600" dirty="0">
                  <a:latin typeface="Calibri" panose="020F0502020204030204" pitchFamily="34" charset="0"/>
                </a:rPr>
                <a:t>Actores del sector industrial: pymes </a:t>
              </a:r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0" name="Oval 171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gray">
            <a:xfrm>
              <a:off x="802165" y="4168200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400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3b</a:t>
              </a:r>
              <a:endParaRPr lang="en-US" sz="1400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7" name="Rectangle 6"/>
            <p:cNvSpPr txBox="1">
              <a:spLocks/>
            </p:cNvSpPr>
            <p:nvPr/>
          </p:nvSpPr>
          <p:spPr>
            <a:xfrm>
              <a:off x="3397242" y="4152317"/>
              <a:ext cx="4451357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1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s-ES" sz="1600" dirty="0">
                  <a:latin typeface="Calibri" panose="020F0502020204030204" pitchFamily="34" charset="0"/>
                </a:rPr>
                <a:t>250 empleados de tiempo completo o menos, según el país </a:t>
              </a:r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" name="Rectangle 6"/>
            <p:cNvSpPr txBox="1"/>
            <p:nvPr/>
          </p:nvSpPr>
          <p:spPr>
            <a:xfrm>
              <a:off x="1154892" y="4876802"/>
              <a:ext cx="1662443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s-ES" sz="1600" dirty="0">
                  <a:latin typeface="Calibri" panose="020F0502020204030204" pitchFamily="34" charset="0"/>
                </a:rPr>
                <a:t>Actores del sector industrial: emprendedores </a:t>
              </a:r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3" name="Oval 171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gray">
            <a:xfrm>
              <a:off x="802165" y="4968102"/>
              <a:ext cx="246888" cy="246888"/>
            </a:xfrm>
            <a:prstGeom prst="ellipse">
              <a:avLst/>
            </a:prstGeom>
            <a:solidFill>
              <a:schemeClr val="tx2"/>
            </a:solidFill>
            <a:ln w="19050" algn="ctr">
              <a:solidFill>
                <a:schemeClr val="bg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 anchorCtr="1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CA" sz="1400" dirty="0" smtClean="0">
                  <a:solidFill>
                    <a:srgbClr val="FFFFFF"/>
                  </a:solidFill>
                  <a:latin typeface="Calibri" panose="020F0502020204030204" pitchFamily="34" charset="0"/>
                </a:rPr>
                <a:t>3c</a:t>
              </a:r>
              <a:endParaRPr lang="en-US" sz="1400" dirty="0">
                <a:solidFill>
                  <a:srgbClr val="FFFF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1" name="Rectangle 6"/>
            <p:cNvSpPr txBox="1">
              <a:spLocks/>
            </p:cNvSpPr>
            <p:nvPr/>
          </p:nvSpPr>
          <p:spPr>
            <a:xfrm>
              <a:off x="3397242" y="4724403"/>
              <a:ext cx="4832357" cy="984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913526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7607" lvl="1" indent="-195987" defTabSz="913526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66481" lvl="2" indent="-267255" defTabSz="913526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26835" lvl="3" indent="-158733" defTabSz="913526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65029" lvl="4" indent="-132818" defTabSz="913526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65029" indent="-132818" defTabSz="913526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lvl="1" fontAlgn="base">
                <a:spcBef>
                  <a:spcPct val="0"/>
                </a:spcBef>
                <a:spcAft>
                  <a:spcPct val="0"/>
                </a:spcAft>
                <a:buClr>
                  <a:srgbClr val="046435"/>
                </a:buClr>
              </a:pPr>
              <a:r>
                <a:rPr lang="es-ES" sz="1600" dirty="0">
                  <a:latin typeface="Calibri" panose="020F0502020204030204" pitchFamily="34" charset="0"/>
                </a:rPr>
                <a:t>Pequeñas empresas que recién se inician con menos de 10 empleados de tiempo </a:t>
              </a:r>
              <a:r>
                <a:rPr lang="es-ES" sz="1600" dirty="0" smtClean="0">
                  <a:latin typeface="Calibri" panose="020F0502020204030204" pitchFamily="34" charset="0"/>
                </a:rPr>
                <a:t>completo (ejemplos: campesinos</a:t>
              </a:r>
              <a:r>
                <a:rPr lang="es-ES" sz="1600" dirty="0">
                  <a:latin typeface="Calibri" panose="020F0502020204030204" pitchFamily="34" charset="0"/>
                </a:rPr>
                <a:t>, propietarios de terrenos </a:t>
              </a:r>
              <a:r>
                <a:rPr lang="es-ES" sz="1600" dirty="0" err="1">
                  <a:latin typeface="Calibri" panose="020F0502020204030204" pitchFamily="34" charset="0"/>
                </a:rPr>
                <a:t>pequenhos</a:t>
              </a:r>
              <a:r>
                <a:rPr lang="es-ES" sz="1600" dirty="0">
                  <a:latin typeface="Calibri" panose="020F0502020204030204" pitchFamily="34" charset="0"/>
                </a:rPr>
                <a:t> , </a:t>
              </a:r>
              <a:r>
                <a:rPr lang="es-ES" sz="1600" dirty="0" smtClean="0">
                  <a:latin typeface="Calibri" panose="020F0502020204030204" pitchFamily="34" charset="0"/>
                </a:rPr>
                <a:t>cooperativas, operadores de turismo, etc.)</a:t>
              </a:r>
              <a:endParaRPr lang="en-US" sz="16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56" name="Straight Connector 55"/>
            <p:cNvCxnSpPr>
              <a:cxnSpLocks/>
            </p:cNvCxnSpPr>
            <p:nvPr>
              <p:custDataLst>
                <p:tags r:id="rId10"/>
              </p:custDataLst>
            </p:nvPr>
          </p:nvCxnSpPr>
          <p:spPr>
            <a:xfrm>
              <a:off x="802165" y="2383881"/>
              <a:ext cx="7539670" cy="0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cxnSpLocks/>
            </p:cNvCxnSpPr>
            <p:nvPr>
              <p:custDataLst>
                <p:tags r:id="rId11"/>
              </p:custDataLst>
            </p:nvPr>
          </p:nvCxnSpPr>
          <p:spPr>
            <a:xfrm>
              <a:off x="802165" y="3183786"/>
              <a:ext cx="7539670" cy="0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cxnSpLocks/>
            </p:cNvCxnSpPr>
            <p:nvPr>
              <p:custDataLst>
                <p:tags r:id="rId12"/>
              </p:custDataLst>
            </p:nvPr>
          </p:nvCxnSpPr>
          <p:spPr>
            <a:xfrm>
              <a:off x="802165" y="4028661"/>
              <a:ext cx="7539670" cy="0"/>
            </a:xfrm>
            <a:prstGeom prst="line">
              <a:avLst/>
            </a:prstGeom>
            <a:ln w="952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cxnSpLocks/>
            </p:cNvCxnSpPr>
            <p:nvPr>
              <p:custDataLst>
                <p:tags r:id="rId13"/>
              </p:custDataLst>
            </p:nvPr>
          </p:nvCxnSpPr>
          <p:spPr>
            <a:xfrm>
              <a:off x="802165" y="4783596"/>
              <a:ext cx="7539670" cy="0"/>
            </a:xfrm>
            <a:prstGeom prst="line">
              <a:avLst/>
            </a:prstGeom>
            <a:ln w="9525">
              <a:solidFill>
                <a:schemeClr val="accent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/>
            <p:cNvGrpSpPr/>
            <p:nvPr/>
          </p:nvGrpSpPr>
          <p:grpSpPr>
            <a:xfrm>
              <a:off x="802165" y="1323203"/>
              <a:ext cx="5057620" cy="276999"/>
              <a:chOff x="804230" y="1323203"/>
              <a:chExt cx="5057620" cy="276999"/>
            </a:xfrm>
          </p:grpSpPr>
          <p:sp>
            <p:nvSpPr>
              <p:cNvPr id="31" name="Rectangle 6"/>
              <p:cNvSpPr txBox="1">
                <a:spLocks/>
              </p:cNvSpPr>
              <p:nvPr/>
            </p:nvSpPr>
            <p:spPr>
              <a:xfrm>
                <a:off x="804230" y="1323203"/>
                <a:ext cx="201517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marL="0" lvl="0" indent="0" defTabSz="913526" eaLnBrk="1" hangingPunct="1">
                  <a:buClr>
                    <a:schemeClr val="tx2"/>
                  </a:buClr>
                  <a:defRPr baseline="0">
                    <a:latin typeface="+mn-lt"/>
                  </a:defRPr>
                </a:lvl1pPr>
                <a:lvl2pPr marL="197607" lvl="1" indent="-195987" defTabSz="913526" eaLnBrk="1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baseline="0">
                    <a:latin typeface="+mn-lt"/>
                  </a:defRPr>
                </a:lvl2pPr>
                <a:lvl3pPr marL="466481" lvl="2" indent="-267255" defTabSz="913526" eaLnBrk="1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baseline="0">
                    <a:latin typeface="+mn-lt"/>
                  </a:defRPr>
                </a:lvl3pPr>
                <a:lvl4pPr marL="626835" lvl="3" indent="-158733" defTabSz="913526" eaLnBrk="1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baseline="0">
                    <a:latin typeface="+mn-lt"/>
                  </a:defRPr>
                </a:lvl4pPr>
                <a:lvl5pPr marL="765029" lvl="4" indent="-132818" defTabSz="913526" eaLnBrk="1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5pPr>
                <a:lvl6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6pPr>
                <a:lvl7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7pPr>
                <a:lvl8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8pPr>
                <a:lvl9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46435"/>
                  </a:buClr>
                </a:pPr>
                <a:r>
                  <a:rPr lang="en-US" b="1" dirty="0" err="1" smtClean="0">
                    <a:solidFill>
                      <a:srgbClr val="046435"/>
                    </a:solidFill>
                    <a:latin typeface="Calibri" panose="020F0502020204030204" pitchFamily="34" charset="0"/>
                  </a:rPr>
                  <a:t>Tipo</a:t>
                </a:r>
                <a:r>
                  <a:rPr lang="en-US" b="1" dirty="0" smtClean="0">
                    <a:solidFill>
                      <a:srgbClr val="046435"/>
                    </a:solidFill>
                    <a:latin typeface="Calibri" panose="020F0502020204030204" pitchFamily="34" charset="0"/>
                  </a:rPr>
                  <a:t>	 </a:t>
                </a:r>
                <a:endParaRPr lang="en-US" b="1" dirty="0">
                  <a:solidFill>
                    <a:srgbClr val="046435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" name="Rectangle 6"/>
              <p:cNvSpPr txBox="1">
                <a:spLocks/>
              </p:cNvSpPr>
              <p:nvPr/>
            </p:nvSpPr>
            <p:spPr>
              <a:xfrm>
                <a:off x="3399307" y="1323203"/>
                <a:ext cx="246254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marL="0" lvl="0" indent="0" defTabSz="913526" eaLnBrk="1" hangingPunct="1">
                  <a:buClr>
                    <a:schemeClr val="tx2"/>
                  </a:buClr>
                  <a:defRPr baseline="0">
                    <a:latin typeface="+mn-lt"/>
                  </a:defRPr>
                </a:lvl1pPr>
                <a:lvl2pPr marL="197607" lvl="1" indent="-195987" defTabSz="913526" eaLnBrk="1" hangingPunct="1">
                  <a:buClr>
                    <a:schemeClr val="tx2"/>
                  </a:buClr>
                  <a:buSzPct val="125000"/>
                  <a:buFont typeface="Arial" charset="0"/>
                  <a:buChar char="▪"/>
                  <a:defRPr baseline="0">
                    <a:latin typeface="+mn-lt"/>
                  </a:defRPr>
                </a:lvl2pPr>
                <a:lvl3pPr marL="466481" lvl="2" indent="-267255" defTabSz="913526" eaLnBrk="1" hangingPunct="1">
                  <a:buClr>
                    <a:schemeClr val="tx2"/>
                  </a:buClr>
                  <a:buSzPct val="120000"/>
                  <a:buFont typeface="Arial" charset="0"/>
                  <a:buChar char="–"/>
                  <a:defRPr baseline="0">
                    <a:latin typeface="+mn-lt"/>
                  </a:defRPr>
                </a:lvl3pPr>
                <a:lvl4pPr marL="626835" lvl="3" indent="-158733" defTabSz="913526" eaLnBrk="1" hangingPunct="1">
                  <a:buClr>
                    <a:schemeClr val="tx2"/>
                  </a:buClr>
                  <a:buSzPct val="120000"/>
                  <a:buFont typeface="Arial" charset="0"/>
                  <a:buChar char="▫"/>
                  <a:defRPr baseline="0">
                    <a:latin typeface="+mn-lt"/>
                  </a:defRPr>
                </a:lvl4pPr>
                <a:lvl5pPr marL="765029" lvl="4" indent="-132818" defTabSz="913526" eaLnBrk="1" hangingPunct="1"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5pPr>
                <a:lvl6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6pPr>
                <a:lvl7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7pPr>
                <a:lvl8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8pPr>
                <a:lvl9pPr marL="765029" indent="-132818" defTabSz="913526" fontAlgn="base">
                  <a:spcBef>
                    <a:spcPct val="0"/>
                  </a:spcBef>
                  <a:spcAft>
                    <a:spcPct val="0"/>
                  </a:spcAft>
                  <a:buClr>
                    <a:schemeClr val="tx2"/>
                  </a:buClr>
                  <a:buSzPct val="89000"/>
                  <a:buFont typeface="Arial" charset="0"/>
                  <a:buChar char="-"/>
                  <a:defRPr baseline="0">
                    <a:latin typeface="+mn-lt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46435"/>
                  </a:buClr>
                </a:pPr>
                <a:r>
                  <a:rPr lang="en-US" b="1" dirty="0" err="1" smtClean="0">
                    <a:solidFill>
                      <a:srgbClr val="046435"/>
                    </a:solidFill>
                    <a:latin typeface="Calibri" panose="020F0502020204030204" pitchFamily="34" charset="0"/>
                  </a:rPr>
                  <a:t>Descripción</a:t>
                </a:r>
                <a:r>
                  <a:rPr lang="en-US" b="1" dirty="0" smtClean="0">
                    <a:solidFill>
                      <a:srgbClr val="046435"/>
                    </a:solidFill>
                    <a:latin typeface="Calibri" panose="020F0502020204030204" pitchFamily="34" charset="0"/>
                  </a:rPr>
                  <a:t>/</a:t>
                </a:r>
                <a:r>
                  <a:rPr lang="en-US" b="1" dirty="0" err="1" smtClean="0">
                    <a:solidFill>
                      <a:srgbClr val="046435"/>
                    </a:solidFill>
                    <a:latin typeface="Calibri" panose="020F0502020204030204" pitchFamily="34" charset="0"/>
                  </a:rPr>
                  <a:t>Ejemplos</a:t>
                </a:r>
                <a:r>
                  <a:rPr lang="en-US" b="1" dirty="0" smtClean="0">
                    <a:solidFill>
                      <a:srgbClr val="046435"/>
                    </a:solidFill>
                    <a:latin typeface="Calibri" panose="020F0502020204030204" pitchFamily="34" charset="0"/>
                  </a:rPr>
                  <a:t> </a:t>
                </a:r>
                <a:endParaRPr lang="en-US" b="1" dirty="0">
                  <a:solidFill>
                    <a:srgbClr val="046435"/>
                  </a:solidFill>
                  <a:latin typeface="Calibri" panose="020F0502020204030204" pitchFamily="34" charset="0"/>
                </a:endParaRPr>
              </a:p>
            </p:txBody>
          </p:sp>
        </p:grpSp>
        <p:cxnSp>
          <p:nvCxnSpPr>
            <p:cNvPr id="60" name="Straight Connector 59"/>
            <p:cNvCxnSpPr>
              <a:cxnSpLocks/>
            </p:cNvCxnSpPr>
            <p:nvPr/>
          </p:nvCxnSpPr>
          <p:spPr>
            <a:xfrm>
              <a:off x="802165" y="1658861"/>
              <a:ext cx="7539670" cy="0"/>
            </a:xfrm>
            <a:prstGeom prst="line">
              <a:avLst/>
            </a:prstGeom>
            <a:ln w="9525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864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Object 5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2975839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371600" y="381000"/>
            <a:ext cx="6400800" cy="1107996"/>
          </a:xfrm>
        </p:spPr>
        <p:txBody>
          <a:bodyPr/>
          <a:lstStyle/>
          <a:p>
            <a:pPr algn="ctr"/>
            <a:r>
              <a:rPr lang="es-ES" sz="3600" dirty="0">
                <a:latin typeface="Calibri" panose="020F0502020204030204" pitchFamily="34" charset="0"/>
              </a:rPr>
              <a:t>Beneficios de la </a:t>
            </a:r>
            <a:r>
              <a:rPr lang="es-ES" sz="3600" dirty="0" smtClean="0">
                <a:latin typeface="Calibri" panose="020F0502020204030204" pitchFamily="34" charset="0"/>
              </a:rPr>
              <a:t>Participación </a:t>
            </a:r>
            <a:r>
              <a:rPr lang="es-ES" sz="3600" dirty="0">
                <a:latin typeface="Calibri" panose="020F0502020204030204" pitchFamily="34" charset="0"/>
              </a:rPr>
              <a:t>del </a:t>
            </a:r>
            <a:r>
              <a:rPr lang="es-ES" sz="3600" dirty="0" smtClean="0">
                <a:latin typeface="Calibri" panose="020F0502020204030204" pitchFamily="34" charset="0"/>
              </a:rPr>
              <a:t>Sector </a:t>
            </a:r>
            <a:r>
              <a:rPr lang="es-ES" sz="3600" dirty="0">
                <a:latin typeface="Calibri" panose="020F0502020204030204" pitchFamily="34" charset="0"/>
              </a:rPr>
              <a:t>P</a:t>
            </a:r>
            <a:r>
              <a:rPr lang="es-ES" sz="3600" dirty="0" smtClean="0">
                <a:latin typeface="Calibri" panose="020F0502020204030204" pitchFamily="34" charset="0"/>
              </a:rPr>
              <a:t>rivado</a:t>
            </a:r>
            <a:endParaRPr lang="en-US" sz="3600" dirty="0"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752600"/>
            <a:ext cx="716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alibri" panose="020F0502020204030204" pitchFamily="34" charset="0"/>
              </a:rPr>
              <a:t>El sector privado puede fortalecer las </a:t>
            </a:r>
            <a:r>
              <a:rPr lang="es-ES" sz="2400" dirty="0" smtClean="0">
                <a:latin typeface="Calibri" panose="020F0502020204030204" pitchFamily="34" charset="0"/>
              </a:rPr>
              <a:t>alianzas y </a:t>
            </a:r>
            <a:r>
              <a:rPr lang="es-ES" sz="2400" dirty="0">
                <a:latin typeface="Calibri" panose="020F0502020204030204" pitchFamily="34" charset="0"/>
              </a:rPr>
              <a:t>contribuir a las soluciones ambientales y de desarrollo, por ejemplo: </a:t>
            </a:r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 smtClean="0">
              <a:latin typeface="Calibri" panose="020F05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00200" y="3048000"/>
            <a:ext cx="5943600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" sz="2400" b="1" dirty="0">
                <a:latin typeface="Calibri" panose="020F0502020204030204" pitchFamily="34" charset="0"/>
              </a:rPr>
              <a:t>1. Financiamiento adicional </a:t>
            </a:r>
            <a:endParaRPr lang="en-US" sz="2400" b="1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s-ES" sz="2400" b="1" dirty="0">
                <a:latin typeface="Calibri" panose="020F0502020204030204" pitchFamily="34" charset="0"/>
              </a:rPr>
              <a:t>2. Capacidad técnica / habilidades/ conocimientos </a:t>
            </a:r>
            <a:endParaRPr lang="en-US" sz="2400" b="1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s-ES" sz="2400" b="1" dirty="0">
                <a:latin typeface="Calibri" panose="020F0502020204030204" pitchFamily="34" charset="0"/>
              </a:rPr>
              <a:t>3. Innovación </a:t>
            </a:r>
            <a:endParaRPr lang="en-US" sz="2400" b="1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s-ES" sz="2400" b="1" dirty="0">
                <a:latin typeface="Calibri" panose="020F0502020204030204" pitchFamily="34" charset="0"/>
              </a:rPr>
              <a:t>4. Transferencia de tecnología </a:t>
            </a:r>
            <a:endParaRPr lang="en-US" sz="2400" b="1" dirty="0">
              <a:latin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s-ES" sz="2400" b="1" dirty="0">
                <a:latin typeface="Calibri" panose="020F0502020204030204" pitchFamily="34" charset="0"/>
              </a:rPr>
              <a:t>5. Eliminación gradual de productos inadecuados</a:t>
            </a:r>
            <a:endParaRPr lang="en-US" sz="2400" b="1" dirty="0">
              <a:latin typeface="Calibri" panose="020F0502020204030204" pitchFamily="34" charset="0"/>
            </a:endParaRPr>
          </a:p>
          <a:p>
            <a:endParaRPr lang="en-US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34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d8kRaWKUq8tw2ySdPUi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fKlOpaWp0yxHnYsFOi.y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.dSkYWgPU61X7aHSRiH_Q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Err2OFaUS.O3.IHyQVJ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KFxZe5tkkKxIlDJpB0LT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dgNGN.yTkyvhDbWx7cT5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5RHq8tDx0inmY4_Ai1d2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d8kRaWKUq8tw2ySdPUiA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fKlOpaWp0yxHnYsFOi.y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fKlOpaWp0yxHnYsFOi.y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JEFyZQIVU.fT46dIBoMv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TxJkjGxTEe30VBVtMrLzA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KFxZe5tkkKxIlDJpB0LT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dgNGN.yTkyvhDbWx7cT5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jgzX0sFgkWV3iF9KoTNSg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5RHq8tDx0inmY4_Ai1d2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EF_CF_ON0266">
  <a:themeElements>
    <a:clrScheme name="Current">
      <a:dk1>
        <a:srgbClr val="000000"/>
      </a:dk1>
      <a:lt1>
        <a:srgbClr val="FFFFFF"/>
      </a:lt1>
      <a:dk2>
        <a:srgbClr val="046435"/>
      </a:dk2>
      <a:lt2>
        <a:srgbClr val="AFAFAF"/>
      </a:lt2>
      <a:accent1>
        <a:srgbClr val="AACAE5"/>
      </a:accent1>
      <a:accent2>
        <a:srgbClr val="529474"/>
      </a:accent2>
      <a:accent3>
        <a:srgbClr val="486F13"/>
      </a:accent3>
      <a:accent4>
        <a:srgbClr val="046435"/>
      </a:accent4>
      <a:accent5>
        <a:srgbClr val="FF6600"/>
      </a:accent5>
      <a:accent6>
        <a:srgbClr val="808080"/>
      </a:accent6>
      <a:hlink>
        <a:srgbClr val="486F13"/>
      </a:hlink>
      <a:folHlink>
        <a:srgbClr val="046435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46435"/>
        </a:dk2>
        <a:lt2>
          <a:srgbClr val="AFAFAF"/>
        </a:lt2>
        <a:accent1>
          <a:srgbClr val="AACAE5"/>
        </a:accent1>
        <a:accent2>
          <a:srgbClr val="529474"/>
        </a:accent2>
        <a:accent3>
          <a:srgbClr val="486F13"/>
        </a:accent3>
        <a:accent4>
          <a:srgbClr val="046435"/>
        </a:accent4>
        <a:accent5>
          <a:srgbClr val="FF6600"/>
        </a:accent5>
        <a:accent6>
          <a:srgbClr val="808080"/>
        </a:accent6>
        <a:hlink>
          <a:srgbClr val="486F13"/>
        </a:hlink>
        <a:folHlink>
          <a:srgbClr val="046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GEF_CF_ON0266">
  <a:themeElements>
    <a:clrScheme name="Current">
      <a:dk1>
        <a:srgbClr val="000000"/>
      </a:dk1>
      <a:lt1>
        <a:srgbClr val="FFFFFF"/>
      </a:lt1>
      <a:dk2>
        <a:srgbClr val="046435"/>
      </a:dk2>
      <a:lt2>
        <a:srgbClr val="AFAFAF"/>
      </a:lt2>
      <a:accent1>
        <a:srgbClr val="AACAE5"/>
      </a:accent1>
      <a:accent2>
        <a:srgbClr val="529474"/>
      </a:accent2>
      <a:accent3>
        <a:srgbClr val="486F13"/>
      </a:accent3>
      <a:accent4>
        <a:srgbClr val="046435"/>
      </a:accent4>
      <a:accent5>
        <a:srgbClr val="FF6600"/>
      </a:accent5>
      <a:accent6>
        <a:srgbClr val="808080"/>
      </a:accent6>
      <a:hlink>
        <a:srgbClr val="486F13"/>
      </a:hlink>
      <a:folHlink>
        <a:srgbClr val="046435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46435"/>
        </a:dk2>
        <a:lt2>
          <a:srgbClr val="AFAFAF"/>
        </a:lt2>
        <a:accent1>
          <a:srgbClr val="AACAE5"/>
        </a:accent1>
        <a:accent2>
          <a:srgbClr val="529474"/>
        </a:accent2>
        <a:accent3>
          <a:srgbClr val="486F13"/>
        </a:accent3>
        <a:accent4>
          <a:srgbClr val="046435"/>
        </a:accent4>
        <a:accent5>
          <a:srgbClr val="FF6600"/>
        </a:accent5>
        <a:accent6>
          <a:srgbClr val="808080"/>
        </a:accent6>
        <a:hlink>
          <a:srgbClr val="486F13"/>
        </a:hlink>
        <a:folHlink>
          <a:srgbClr val="046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GEF_CF_ON0266">
  <a:themeElements>
    <a:clrScheme name="Current">
      <a:dk1>
        <a:srgbClr val="000000"/>
      </a:dk1>
      <a:lt1>
        <a:srgbClr val="FFFFFF"/>
      </a:lt1>
      <a:dk2>
        <a:srgbClr val="046435"/>
      </a:dk2>
      <a:lt2>
        <a:srgbClr val="AFAFAF"/>
      </a:lt2>
      <a:accent1>
        <a:srgbClr val="AACAE5"/>
      </a:accent1>
      <a:accent2>
        <a:srgbClr val="529474"/>
      </a:accent2>
      <a:accent3>
        <a:srgbClr val="486F13"/>
      </a:accent3>
      <a:accent4>
        <a:srgbClr val="046435"/>
      </a:accent4>
      <a:accent5>
        <a:srgbClr val="FF6600"/>
      </a:accent5>
      <a:accent6>
        <a:srgbClr val="808080"/>
      </a:accent6>
      <a:hlink>
        <a:srgbClr val="486F13"/>
      </a:hlink>
      <a:folHlink>
        <a:srgbClr val="046435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46435"/>
        </a:dk2>
        <a:lt2>
          <a:srgbClr val="AFAFAF"/>
        </a:lt2>
        <a:accent1>
          <a:srgbClr val="AACAE5"/>
        </a:accent1>
        <a:accent2>
          <a:srgbClr val="529474"/>
        </a:accent2>
        <a:accent3>
          <a:srgbClr val="486F13"/>
        </a:accent3>
        <a:accent4>
          <a:srgbClr val="046435"/>
        </a:accent4>
        <a:accent5>
          <a:srgbClr val="FF6600"/>
        </a:accent5>
        <a:accent6>
          <a:srgbClr val="808080"/>
        </a:accent6>
        <a:hlink>
          <a:srgbClr val="486F13"/>
        </a:hlink>
        <a:folHlink>
          <a:srgbClr val="046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GEF_CF_ON0266">
  <a:themeElements>
    <a:clrScheme name="Current">
      <a:dk1>
        <a:srgbClr val="000000"/>
      </a:dk1>
      <a:lt1>
        <a:srgbClr val="FFFFFF"/>
      </a:lt1>
      <a:dk2>
        <a:srgbClr val="046435"/>
      </a:dk2>
      <a:lt2>
        <a:srgbClr val="AFAFAF"/>
      </a:lt2>
      <a:accent1>
        <a:srgbClr val="AACAE5"/>
      </a:accent1>
      <a:accent2>
        <a:srgbClr val="529474"/>
      </a:accent2>
      <a:accent3>
        <a:srgbClr val="486F13"/>
      </a:accent3>
      <a:accent4>
        <a:srgbClr val="046435"/>
      </a:accent4>
      <a:accent5>
        <a:srgbClr val="FF6600"/>
      </a:accent5>
      <a:accent6>
        <a:srgbClr val="808080"/>
      </a:accent6>
      <a:hlink>
        <a:srgbClr val="486F13"/>
      </a:hlink>
      <a:folHlink>
        <a:srgbClr val="046435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46435"/>
        </a:dk2>
        <a:lt2>
          <a:srgbClr val="AFAFAF"/>
        </a:lt2>
        <a:accent1>
          <a:srgbClr val="AACAE5"/>
        </a:accent1>
        <a:accent2>
          <a:srgbClr val="529474"/>
        </a:accent2>
        <a:accent3>
          <a:srgbClr val="486F13"/>
        </a:accent3>
        <a:accent4>
          <a:srgbClr val="046435"/>
        </a:accent4>
        <a:accent5>
          <a:srgbClr val="FF6600"/>
        </a:accent5>
        <a:accent6>
          <a:srgbClr val="808080"/>
        </a:accent6>
        <a:hlink>
          <a:srgbClr val="486F13"/>
        </a:hlink>
        <a:folHlink>
          <a:srgbClr val="046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GEF_CF_ON0266">
  <a:themeElements>
    <a:clrScheme name="Current">
      <a:dk1>
        <a:srgbClr val="000000"/>
      </a:dk1>
      <a:lt1>
        <a:srgbClr val="FFFFFF"/>
      </a:lt1>
      <a:dk2>
        <a:srgbClr val="046435"/>
      </a:dk2>
      <a:lt2>
        <a:srgbClr val="AFAFAF"/>
      </a:lt2>
      <a:accent1>
        <a:srgbClr val="AACAE5"/>
      </a:accent1>
      <a:accent2>
        <a:srgbClr val="529474"/>
      </a:accent2>
      <a:accent3>
        <a:srgbClr val="486F13"/>
      </a:accent3>
      <a:accent4>
        <a:srgbClr val="046435"/>
      </a:accent4>
      <a:accent5>
        <a:srgbClr val="FF6600"/>
      </a:accent5>
      <a:accent6>
        <a:srgbClr val="808080"/>
      </a:accent6>
      <a:hlink>
        <a:srgbClr val="486F13"/>
      </a:hlink>
      <a:folHlink>
        <a:srgbClr val="046435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0000"/>
        </a:dk1>
        <a:lt1>
          <a:srgbClr val="FFFFFF"/>
        </a:lt1>
        <a:dk2>
          <a:srgbClr val="046435"/>
        </a:dk2>
        <a:lt2>
          <a:srgbClr val="AFAFAF"/>
        </a:lt2>
        <a:accent1>
          <a:srgbClr val="AACAE5"/>
        </a:accent1>
        <a:accent2>
          <a:srgbClr val="529474"/>
        </a:accent2>
        <a:accent3>
          <a:srgbClr val="486F13"/>
        </a:accent3>
        <a:accent4>
          <a:srgbClr val="046435"/>
        </a:accent4>
        <a:accent5>
          <a:srgbClr val="FF6600"/>
        </a:accent5>
        <a:accent6>
          <a:srgbClr val="808080"/>
        </a:accent6>
        <a:hlink>
          <a:srgbClr val="486F13"/>
        </a:hlink>
        <a:folHlink>
          <a:srgbClr val="046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rrent">
    <a:dk1>
      <a:srgbClr val="000000"/>
    </a:dk1>
    <a:lt1>
      <a:srgbClr val="FFFFFF"/>
    </a:lt1>
    <a:dk2>
      <a:srgbClr val="046435"/>
    </a:dk2>
    <a:lt2>
      <a:srgbClr val="AFAFAF"/>
    </a:lt2>
    <a:accent1>
      <a:srgbClr val="AACAE5"/>
    </a:accent1>
    <a:accent2>
      <a:srgbClr val="529474"/>
    </a:accent2>
    <a:accent3>
      <a:srgbClr val="486F13"/>
    </a:accent3>
    <a:accent4>
      <a:srgbClr val="046435"/>
    </a:accent4>
    <a:accent5>
      <a:srgbClr val="FF6600"/>
    </a:accent5>
    <a:accent6>
      <a:srgbClr val="808080"/>
    </a:accent6>
    <a:hlink>
      <a:srgbClr val="486F13"/>
    </a:hlink>
    <a:folHlink>
      <a:srgbClr val="04643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6294</TotalTime>
  <Words>1828</Words>
  <Application>Microsoft Office PowerPoint</Application>
  <PresentationFormat>On-screen Show (4:3)</PresentationFormat>
  <Paragraphs>178</Paragraphs>
  <Slides>19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2" baseType="lpstr">
      <vt:lpstr>ＭＳ Ｐゴシック</vt:lpstr>
      <vt:lpstr>Arial</vt:lpstr>
      <vt:lpstr>Calibri</vt:lpstr>
      <vt:lpstr>Times New Roman</vt:lpstr>
      <vt:lpstr>Wingdings</vt:lpstr>
      <vt:lpstr>Wingdings 2</vt:lpstr>
      <vt:lpstr>Office Theme</vt:lpstr>
      <vt:lpstr>GEF_CF_ON0266</vt:lpstr>
      <vt:lpstr>1_GEF_CF_ON0266</vt:lpstr>
      <vt:lpstr>2_GEF_CF_ON0266</vt:lpstr>
      <vt:lpstr>3_GEF_CF_ON0266</vt:lpstr>
      <vt:lpstr>4_GEF_CF_ON0266</vt:lpstr>
      <vt:lpstr>think-cell Slide</vt:lpstr>
      <vt:lpstr>Ampliar la Participación del Sector Privado en los Proyectos del FMAM</vt:lpstr>
      <vt:lpstr>Ampliar la Participación del Sector Privado en los Proyectos del FMAM</vt:lpstr>
      <vt:lpstr>Ampliarla Participación del Sector Privado en los Proyectos del FMAM</vt:lpstr>
      <vt:lpstr>Ampliarla Participación del Sector Privado en los Proyectos del FMAM </vt:lpstr>
      <vt:lpstr>(1) Programa Piloto sobre Instrumentos de Financiamiento Alternos a Donaciones (NGI)</vt:lpstr>
      <vt:lpstr>(2) Programa Piloto sobre Instrumentos de Financiamiento Alternos a Donaciones (NGI)</vt:lpstr>
      <vt:lpstr>(3) Programa Piloto sobre Instrumentos de Financiamiento Alternos a Donaciones (NGI)</vt:lpstr>
      <vt:lpstr>Tipos de Actores del Sector Privado en los Proyectos del FMAM</vt:lpstr>
      <vt:lpstr>Beneficios de la Participación del Sector Privado</vt:lpstr>
      <vt:lpstr>Reflexiones sobre un Conjunto Seleccionado de Proyectos del FMAM</vt:lpstr>
      <vt:lpstr>El FMAM considera  Cinco Modelos de Intervención: </vt:lpstr>
      <vt:lpstr>Transformación de los entornos normativos y regulatorios</vt:lpstr>
      <vt:lpstr>Fortalecimiento de la capacidad institucional y de los procesos de toma de decisiones</vt:lpstr>
      <vt:lpstr>PowerPoint Presentation</vt:lpstr>
      <vt:lpstr>PowerPoint Presentation</vt:lpstr>
      <vt:lpstr>PowerPoint Presentation</vt:lpstr>
      <vt:lpstr>Ejercicio sobre la Participación del Sector Privado</vt:lpstr>
      <vt:lpstr>Documentos y Publicaciones</vt:lpstr>
      <vt:lpstr>¿Tiene alguna pregunta o ideas?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wb284794</dc:creator>
  <cp:lastModifiedBy>Nicolas Alejandro Marquez Pizzanelli</cp:lastModifiedBy>
  <cp:revision>387</cp:revision>
  <cp:lastPrinted>2015-04-10T13:25:06Z</cp:lastPrinted>
  <dcterms:created xsi:type="dcterms:W3CDTF">2009-09-30T20:03:18Z</dcterms:created>
  <dcterms:modified xsi:type="dcterms:W3CDTF">2015-04-15T13:07:20Z</dcterms:modified>
</cp:coreProperties>
</file>