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6" r:id="rId1"/>
  </p:sldMasterIdLst>
  <p:notesMasterIdLst>
    <p:notesMasterId r:id="rId9"/>
  </p:notesMasterIdLst>
  <p:handoutMasterIdLst>
    <p:handoutMasterId r:id="rId10"/>
  </p:handoutMasterIdLst>
  <p:sldIdLst>
    <p:sldId id="263" r:id="rId2"/>
    <p:sldId id="341" r:id="rId3"/>
    <p:sldId id="342" r:id="rId4"/>
    <p:sldId id="345" r:id="rId5"/>
    <p:sldId id="343" r:id="rId6"/>
    <p:sldId id="344" r:id="rId7"/>
    <p:sldId id="305" r:id="rId8"/>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400249"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25" autoAdjust="0"/>
  </p:normalViewPr>
  <p:slideViewPr>
    <p:cSldViewPr>
      <p:cViewPr varScale="1">
        <p:scale>
          <a:sx n="95" d="100"/>
          <a:sy n="95" d="100"/>
        </p:scale>
        <p:origin x="20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840"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4" tIns="48322" rIns="96644" bIns="48322" rtlCol="0"/>
          <a:lstStyle>
            <a:lvl1pPr algn="l">
              <a:defRPr sz="1300"/>
            </a:lvl1pPr>
          </a:lstStyle>
          <a:p>
            <a:endParaRPr lang="en-US"/>
          </a:p>
        </p:txBody>
      </p:sp>
      <p:sp>
        <p:nvSpPr>
          <p:cNvPr id="3" name="Date Placeholder 2"/>
          <p:cNvSpPr>
            <a:spLocks noGrp="1"/>
          </p:cNvSpPr>
          <p:nvPr>
            <p:ph type="dt" sz="quarter" idx="1"/>
          </p:nvPr>
        </p:nvSpPr>
        <p:spPr>
          <a:xfrm>
            <a:off x="4143587" y="1"/>
            <a:ext cx="3169920" cy="480060"/>
          </a:xfrm>
          <a:prstGeom prst="rect">
            <a:avLst/>
          </a:prstGeom>
        </p:spPr>
        <p:txBody>
          <a:bodyPr vert="horz" lIns="96644" tIns="48322" rIns="96644" bIns="48322" rtlCol="0"/>
          <a:lstStyle>
            <a:lvl1pPr algn="r">
              <a:defRPr sz="1300"/>
            </a:lvl1pPr>
          </a:lstStyle>
          <a:p>
            <a:endParaRPr lang="en-US"/>
          </a:p>
        </p:txBody>
      </p:sp>
      <p:sp>
        <p:nvSpPr>
          <p:cNvPr id="4" name="Footer Placeholder 3"/>
          <p:cNvSpPr>
            <a:spLocks noGrp="1"/>
          </p:cNvSpPr>
          <p:nvPr>
            <p:ph type="ftr" sz="quarter" idx="2"/>
          </p:nvPr>
        </p:nvSpPr>
        <p:spPr>
          <a:xfrm>
            <a:off x="0" y="9119475"/>
            <a:ext cx="3169920" cy="480060"/>
          </a:xfrm>
          <a:prstGeom prst="rect">
            <a:avLst/>
          </a:prstGeom>
        </p:spPr>
        <p:txBody>
          <a:bodyPr vert="horz" lIns="96644" tIns="48322" rIns="96644" bIns="48322"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44" tIns="48322" rIns="96644" bIns="48322" rtlCol="0" anchor="b"/>
          <a:lstStyle>
            <a:lvl1pPr algn="r">
              <a:defRPr sz="1300"/>
            </a:lvl1pPr>
          </a:lstStyle>
          <a:p>
            <a:fld id="{B1270BB1-7768-41F8-9F1B-E2E7E9320AB4}" type="slidenum">
              <a:rPr lang="en-US" smtClean="0"/>
              <a:pPr/>
              <a:t>‹#›</a:t>
            </a:fld>
            <a:endParaRPr lang="fr-FR"/>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70238" cy="479425"/>
          </a:xfrm>
          <a:prstGeom prst="rect">
            <a:avLst/>
          </a:prstGeom>
        </p:spPr>
        <p:txBody>
          <a:bodyPr vert="horz" lIns="91425" tIns="45712" rIns="91425" bIns="45712" rtlCol="0"/>
          <a:lstStyle>
            <a:lvl1pPr algn="l">
              <a:defRPr sz="1200"/>
            </a:lvl1pPr>
          </a:lstStyle>
          <a:p>
            <a:endParaRPr lang="en-US"/>
          </a:p>
        </p:txBody>
      </p:sp>
      <p:sp>
        <p:nvSpPr>
          <p:cNvPr id="3" name="Date Placeholder 2"/>
          <p:cNvSpPr>
            <a:spLocks noGrp="1"/>
          </p:cNvSpPr>
          <p:nvPr>
            <p:ph type="dt" idx="1"/>
          </p:nvPr>
        </p:nvSpPr>
        <p:spPr>
          <a:xfrm>
            <a:off x="4143375" y="2"/>
            <a:ext cx="3170238" cy="479425"/>
          </a:xfrm>
          <a:prstGeom prst="rect">
            <a:avLst/>
          </a:prstGeom>
        </p:spPr>
        <p:txBody>
          <a:bodyPr vert="horz" lIns="91425" tIns="45712" rIns="91425" bIns="45712"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1425" tIns="45712" rIns="91425" bIns="45712" rtlCol="0" anchor="ctr"/>
          <a:lstStyle/>
          <a:p>
            <a:endParaRPr lang="en-US"/>
          </a:p>
        </p:txBody>
      </p:sp>
      <p:sp>
        <p:nvSpPr>
          <p:cNvPr id="5" name="Notes Placeholder 4"/>
          <p:cNvSpPr>
            <a:spLocks noGrp="1"/>
          </p:cNvSpPr>
          <p:nvPr>
            <p:ph type="body" sz="quarter" idx="3"/>
          </p:nvPr>
        </p:nvSpPr>
        <p:spPr>
          <a:xfrm>
            <a:off x="731840" y="4560891"/>
            <a:ext cx="5851525" cy="4319587"/>
          </a:xfrm>
          <a:prstGeom prst="rect">
            <a:avLst/>
          </a:prstGeom>
        </p:spPr>
        <p:txBody>
          <a:bodyPr vert="horz" lIns="91425" tIns="45712" rIns="91425" bIns="457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9"/>
            <a:ext cx="3170238" cy="479425"/>
          </a:xfrm>
          <a:prstGeom prst="rect">
            <a:avLst/>
          </a:prstGeom>
        </p:spPr>
        <p:txBody>
          <a:bodyPr vert="horz" lIns="91425" tIns="45712" rIns="91425"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9"/>
            <a:ext cx="3170238" cy="479425"/>
          </a:xfrm>
          <a:prstGeom prst="rect">
            <a:avLst/>
          </a:prstGeom>
        </p:spPr>
        <p:txBody>
          <a:bodyPr vert="horz" lIns="91425" tIns="45712" rIns="91425" bIns="45712" rtlCol="0" anchor="b"/>
          <a:lstStyle>
            <a:lvl1pPr algn="r">
              <a:defRPr sz="1200"/>
            </a:lvl1pPr>
          </a:lstStyle>
          <a:p>
            <a:fld id="{AC37F9C5-DADA-40EF-BCE0-F0AA5007CB72}" type="slidenum">
              <a:rPr lang="en-US" smtClean="0"/>
              <a:pPr/>
              <a:t>‹#›</a:t>
            </a:fld>
            <a:endParaRPr lang="fr-FR"/>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noProof="0" dirty="0" smtClean="0"/>
              <a:t>Bienvenue à tous. </a:t>
            </a:r>
          </a:p>
          <a:p>
            <a:r>
              <a:rPr lang="fr-FR" noProof="0" dirty="0" smtClean="0"/>
              <a:t>Je suis XXX et vais vous parler en un peu moins de trois minutes de la Gestion par les résultats au FEM – et bien avant que tel ou tel ne somnole – nous allons poursuivre l’exercice précédent, en mettant cette fois l’accent sur la Gestion par les résultats</a:t>
            </a:r>
            <a:r>
              <a:rPr lang="fr-FR" dirty="0" smtClean="0"/>
              <a:t>. </a:t>
            </a:r>
            <a:endParaRPr lang="fr-FR" dirty="0"/>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fr-FR"/>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1765690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noProof="0" dirty="0" smtClean="0"/>
              <a:t>Certaines personnes aiment entendre parler de suivi, de rapports, d’évaluation, de gestion par les résultats. Pour d’autres, c'est tout le contraire. Laissez-moi deviner à quel camp appartient la majorité d’entre vous </a:t>
            </a:r>
            <a:r>
              <a:rPr lang="fr-FR" noProof="0" dirty="0" err="1" smtClean="0"/>
              <a:t>Hmmmm</a:t>
            </a:r>
            <a:r>
              <a:rPr lang="fr-FR" noProof="0" dirty="0" smtClean="0"/>
              <a:t> …. </a:t>
            </a:r>
          </a:p>
          <a:p>
            <a:r>
              <a:rPr lang="fr-FR" noProof="0" dirty="0" smtClean="0"/>
              <a:t>Quoi qu’il en soit, jetons un coup d’œil à cette diapositive : Notre ami le matelot déclare : Examiner les données de suivi ? Pas besoin, tout se passe à merveille. – Est-ce vraiment le cas ? Je ne le pense pas. Et bien sûr – cette diapo nous dit que les informations résultant du suivi ne sont utiles QUE SI ON LES UTILISE !!! </a:t>
            </a:r>
            <a:endParaRPr lang="fr-FR" noProof="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2</a:t>
            </a:fld>
            <a:endParaRPr lang="fr-FR"/>
          </a:p>
        </p:txBody>
      </p:sp>
    </p:spTree>
    <p:extLst>
      <p:ext uri="{BB962C8B-B14F-4D97-AF65-F5344CB8AC3E}">
        <p14:creationId xmlns:p14="http://schemas.microsoft.com/office/powerpoint/2010/main" val="5733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fr-FR" sz="1200" b="0" i="0" u="none" strike="noStrike" kern="1200" baseline="0" noProof="0" dirty="0" smtClean="0">
                <a:solidFill>
                  <a:schemeClr val="tx1"/>
                </a:solidFill>
                <a:latin typeface="+mn-lt"/>
              </a:rPr>
              <a:t>Alors, qu’est-ce que la gestion par les résultats ? C'est un système solide assurant que les importantes décisions de gestion s’appuient sur les résultats, ce qui est essentiel pour aider le réseau du FEM à atteindre ses objectifs.</a:t>
            </a:r>
          </a:p>
          <a:p>
            <a:r>
              <a:rPr lang="fr-FR" noProof="0" dirty="0" smtClean="0"/>
              <a:t>La définition ci-dessus, proposée par l’ACDI, n'est pas technique. Mais officiellement, le FEM utilise la terminologie CAD/OCDE propre à la gestion par les résultats. Selon la définition CAD/OCDE, la gestion par les résultats est </a:t>
            </a:r>
          </a:p>
          <a:p>
            <a:r>
              <a:rPr lang="fr-FR" b="1" noProof="0" dirty="0" smtClean="0"/>
              <a:t>« une stratégie de management orientée vers la performance, la réalisation d’extrants et l’accomplissement d'effets directs .»</a:t>
            </a:r>
          </a:p>
          <a:p>
            <a:endParaRPr lang="fr-FR" sz="1200" b="0" i="0" u="none" strike="noStrike" kern="1200" baseline="0" noProof="0" dirty="0" smtClean="0">
              <a:solidFill>
                <a:schemeClr val="tx1"/>
              </a:solidFill>
              <a:latin typeface="+mn-lt"/>
              <a:ea typeface="+mn-ea"/>
              <a:cs typeface="+mn-cs"/>
            </a:endParaRPr>
          </a:p>
          <a:p>
            <a:r>
              <a:rPr lang="fr-FR" sz="1200" b="1" i="0" u="none" strike="noStrike" kern="1200" baseline="0" noProof="0" dirty="0" smtClean="0">
                <a:solidFill>
                  <a:schemeClr val="tx1"/>
                </a:solidFill>
                <a:latin typeface="+mn-lt"/>
              </a:rPr>
              <a:t>La </a:t>
            </a:r>
            <a:r>
              <a:rPr lang="fr-FR" sz="1200" b="1" i="1" u="none" strike="noStrike" kern="1200" baseline="0" noProof="0" dirty="0" smtClean="0">
                <a:solidFill>
                  <a:schemeClr val="tx1"/>
                </a:solidFill>
                <a:latin typeface="+mn-lt"/>
              </a:rPr>
              <a:t>Stratégie 2020 du FEM </a:t>
            </a:r>
            <a:r>
              <a:rPr lang="fr-FR" sz="1200" b="1" i="0" u="none" strike="noStrike" kern="1200" baseline="0" noProof="0" dirty="0" smtClean="0">
                <a:solidFill>
                  <a:schemeClr val="tx1"/>
                </a:solidFill>
                <a:latin typeface="+mn-lt"/>
              </a:rPr>
              <a:t>recentre les efforts sur les vecteurs du changement et la multiplication des effets positifs pour l’environnent </a:t>
            </a:r>
            <a:r>
              <a:rPr lang="fr-FR" sz="1200" b="0" i="0" u="none" strike="noStrike" kern="1200" baseline="0" noProof="0" dirty="0" smtClean="0">
                <a:solidFill>
                  <a:schemeClr val="tx1"/>
                </a:solidFill>
                <a:latin typeface="+mn-lt"/>
              </a:rPr>
              <a:t>par des approches intégrées. La gestion par les résultats est décrite comme étant d'une importance capitale pour assurer les </a:t>
            </a:r>
            <a:r>
              <a:rPr lang="fr-FR" sz="1200" b="0" i="0" u="none" strike="noStrike" kern="1200" baseline="0" noProof="0" dirty="0" smtClean="0">
                <a:solidFill>
                  <a:schemeClr val="tx1"/>
                </a:solidFill>
                <a:latin typeface="+mn-lt"/>
              </a:rPr>
              <a:t>produits et </a:t>
            </a:r>
            <a:r>
              <a:rPr lang="fr-FR" sz="1200" b="0" i="0" u="none" strike="noStrike" kern="1200" baseline="0" noProof="0" dirty="0" smtClean="0">
                <a:solidFill>
                  <a:schemeClr val="tx1"/>
                </a:solidFill>
                <a:latin typeface="+mn-lt"/>
              </a:rPr>
              <a:t>les effets. </a:t>
            </a:r>
            <a:r>
              <a:rPr lang="fr-FR" sz="1200" b="1" i="0" u="none" strike="noStrike" kern="1200" baseline="0" noProof="0" dirty="0" smtClean="0">
                <a:solidFill>
                  <a:schemeClr val="tx1"/>
                </a:solidFill>
                <a:latin typeface="+mn-lt"/>
              </a:rPr>
              <a:t>En outre, </a:t>
            </a:r>
            <a:r>
              <a:rPr lang="fr-FR" sz="1200" b="1" i="1" u="none" strike="noStrike" kern="1200" baseline="0" noProof="0" dirty="0" smtClean="0">
                <a:solidFill>
                  <a:schemeClr val="tx1"/>
                </a:solidFill>
                <a:latin typeface="+mn-lt"/>
              </a:rPr>
              <a:t>les orientations de la programmation pour FEM-6 </a:t>
            </a:r>
            <a:r>
              <a:rPr lang="fr-FR" sz="1200" b="1" i="0" u="none" strike="noStrike" kern="1200" baseline="0" noProof="0" dirty="0" smtClean="0">
                <a:solidFill>
                  <a:schemeClr val="tx1"/>
                </a:solidFill>
                <a:latin typeface="+mn-lt"/>
              </a:rPr>
              <a:t>décrivent aussi le cadre global de résultats du FEM. Les effets positifs que le FEM souhaitent se voir accomplir sur l’environnement mondial sont au cœur de son cadre institutionnel global de résultats. </a:t>
            </a:r>
          </a:p>
          <a:p>
            <a:endParaRPr lang="fr-FR" sz="1200" b="0" i="0" u="none" strike="noStrike" kern="1200" baseline="0" noProof="0" dirty="0" smtClean="0">
              <a:solidFill>
                <a:schemeClr val="tx1"/>
              </a:solidFill>
              <a:latin typeface="+mn-lt"/>
              <a:ea typeface="+mn-ea"/>
              <a:cs typeface="+mn-cs"/>
            </a:endParaRPr>
          </a:p>
          <a:p>
            <a:r>
              <a:rPr lang="fr-FR" sz="1200" b="0" i="0" u="none" strike="noStrike" kern="1200" baseline="0" noProof="0" dirty="0" smtClean="0">
                <a:solidFill>
                  <a:schemeClr val="tx1"/>
                </a:solidFill>
                <a:latin typeface="+mn-lt"/>
              </a:rPr>
              <a:t>Revenons à la diapositive : Je voudrais juste que vous distinguiez les résultats au niveau du projet de ceux au niveau du portefeuille. Le suivi et les rapports au niveau du projet sont d’une importance capitale pour assurer que le projet est en bonne voie pour atteindre ses objectifs. La gestion par les résultats est donc un outil important au service du chef de projet. </a:t>
            </a:r>
          </a:p>
          <a:p>
            <a:endParaRPr lang="fr-FR" sz="1200" b="0" i="0" u="none" strike="noStrike" kern="1200" baseline="0" noProof="0" dirty="0" smtClean="0">
              <a:solidFill>
                <a:schemeClr val="tx1"/>
              </a:solidFill>
              <a:latin typeface="+mn-lt"/>
              <a:ea typeface="+mn-ea"/>
              <a:cs typeface="+mn-cs"/>
            </a:endParaRPr>
          </a:p>
          <a:p>
            <a:r>
              <a:rPr lang="fr-FR" sz="1200" b="0" i="0" u="none" strike="noStrike" kern="1200" baseline="0" noProof="0" dirty="0" smtClean="0">
                <a:solidFill>
                  <a:schemeClr val="tx1"/>
                </a:solidFill>
                <a:latin typeface="+mn-lt"/>
              </a:rPr>
              <a:t>Les résultats au niveau du portefeuille sont la somme des résultats au niveau des projets. Cet exercice est fait par le Secrétariat du FEM, qui en présente les résultats au Conseil qui s'en inspire pour décider, par exemple, du montant du financement de certaines interventions ou domaines d’action au cours de la prochaine reconstitution. </a:t>
            </a:r>
          </a:p>
          <a:p>
            <a:endParaRPr lang="fr-FR" sz="1200" b="0" i="0" u="none" strike="noStrike" kern="1200" baseline="0" noProof="0" dirty="0" smtClean="0">
              <a:solidFill>
                <a:schemeClr val="tx1"/>
              </a:solidFill>
              <a:latin typeface="+mn-lt"/>
              <a:ea typeface="+mn-ea"/>
              <a:cs typeface="+mn-cs"/>
            </a:endParaRPr>
          </a:p>
          <a:p>
            <a:r>
              <a:rPr lang="fr-FR" sz="1200" b="0" i="0" u="none" strike="noStrike" kern="1200" baseline="0" noProof="0" dirty="0" smtClean="0">
                <a:solidFill>
                  <a:schemeClr val="tx1"/>
                </a:solidFill>
                <a:latin typeface="+mn-lt"/>
              </a:rPr>
              <a:t>La plupart d’entre vous connaissent sans doute quelque peu les outils de suivi du FEM, qui comprennent des indicateurs importants pour chaque domaine d'intervention. Ces outils de suivi doivent être renseignés trois fois au cours de l’exécution d'un projet : à la conception, à mi parcours et à l’achèvement. Comme on vient de l’expliquer, les données issues des outils sont agrégées jusqu'au niveau du portefeuille. </a:t>
            </a:r>
          </a:p>
          <a:p>
            <a:endParaRPr lang="fr-FR" sz="1200" b="0" i="0" u="none" strike="noStrike" kern="1200" baseline="0" noProof="0" dirty="0" smtClean="0">
              <a:solidFill>
                <a:schemeClr val="tx1"/>
              </a:solidFill>
              <a:latin typeface="+mn-lt"/>
              <a:ea typeface="+mn-ea"/>
              <a:cs typeface="+mn-cs"/>
            </a:endParaRPr>
          </a:p>
          <a:p>
            <a:r>
              <a:rPr lang="fr-FR" sz="1200" b="0" i="0" u="none" strike="noStrike" kern="1200" baseline="0" noProof="0" dirty="0" smtClean="0">
                <a:solidFill>
                  <a:schemeClr val="tx1"/>
                </a:solidFill>
                <a:latin typeface="+mn-lt"/>
              </a:rPr>
              <a:t>Pour rendre cette session un peu moins théorique, je vais vous décrire l’exercice que nous allons faire tout à l’heure. Il est censé vous aider à comprendre la façon de mesurer les effets positifs sur l’environnement mondial. Et nous voulons que vous déterminiez les indicateurs appropriés pour les projets que vous avez examinés plus tôt. </a:t>
            </a:r>
          </a:p>
          <a:p>
            <a:endParaRPr lang="fr-FR" sz="1200" b="0" i="0" u="none" strike="noStrike" kern="1200" baseline="0" noProof="0" dirty="0" smtClean="0">
              <a:solidFill>
                <a:schemeClr val="tx1"/>
              </a:solidFill>
              <a:latin typeface="+mn-lt"/>
              <a:ea typeface="+mn-ea"/>
              <a:cs typeface="+mn-cs"/>
            </a:endParaRPr>
          </a:p>
          <a:p>
            <a:r>
              <a:rPr lang="fr-FR" sz="1200" b="0" i="0" u="none" strike="noStrike" kern="1200" baseline="0" noProof="0" dirty="0" smtClean="0">
                <a:solidFill>
                  <a:schemeClr val="tx1"/>
                </a:solidFill>
                <a:latin typeface="+mn-lt"/>
              </a:rPr>
              <a:t>Informations générales (pas besoin de les lire, les noter pour pouvoir répondre à toute personne qui demanderait davantage de détails) </a:t>
            </a:r>
          </a:p>
          <a:p>
            <a:endParaRPr lang="fr-FR" sz="1200" b="0" i="0" u="none" strike="noStrike" kern="1200" baseline="0" noProof="0" dirty="0" smtClean="0">
              <a:solidFill>
                <a:schemeClr val="tx1"/>
              </a:solidFill>
              <a:latin typeface="+mn-lt"/>
              <a:ea typeface="+mn-ea"/>
              <a:cs typeface="+mn-cs"/>
            </a:endParaRPr>
          </a:p>
          <a:p>
            <a:r>
              <a:rPr lang="fr-FR" sz="1200" b="1" i="0" u="none" strike="noStrike" kern="1200" baseline="0" noProof="0" dirty="0" smtClean="0">
                <a:solidFill>
                  <a:schemeClr val="tx1"/>
                </a:solidFill>
                <a:latin typeface="+mn-lt"/>
              </a:rPr>
              <a:t>EFFETS POSITIFS SUR L’ENVIRONNEMENT MONDIAL </a:t>
            </a:r>
            <a:r>
              <a:rPr lang="fr-FR" sz="1200" b="0" i="0" u="none" strike="noStrike" kern="1200" baseline="0" noProof="0" dirty="0" smtClean="0">
                <a:solidFill>
                  <a:schemeClr val="tx1"/>
                </a:solidFill>
                <a:latin typeface="+mn-lt"/>
              </a:rPr>
              <a:t>(https://www.thegef.org/gef/GEB)</a:t>
            </a:r>
          </a:p>
          <a:p>
            <a:endParaRPr lang="fr-FR" sz="1200" b="0" i="0" u="none" strike="noStrike" kern="1200" baseline="0" noProof="0" dirty="0" smtClean="0">
              <a:solidFill>
                <a:schemeClr val="tx1"/>
              </a:solidFill>
              <a:latin typeface="+mn-lt"/>
              <a:ea typeface="+mn-ea"/>
              <a:cs typeface="+mn-cs"/>
            </a:endParaRPr>
          </a:p>
          <a:p>
            <a:r>
              <a:rPr lang="fr-FR" noProof="0" dirty="0" smtClean="0">
                <a:effectLst/>
              </a:rPr>
              <a:t>Par ses investissements, le FEM entend améliorer l’état de l’environnement mondial en intervenant dans les domaines de la diversité biologique, l’atténuation des effets de l’évolution du climat, les voies d’eau internationales, la dégradation des sols et des forêts, les substances chimiques et les déchets. Le FEM cherche de plus en plus à multiplier les effets positifs sur l’environnement au moyen d’interventions intégrées dans ses différentes dimensions.</a:t>
            </a:r>
          </a:p>
          <a:p>
            <a:r>
              <a:rPr lang="fr-FR" b="1" noProof="0" dirty="0" smtClean="0">
                <a:effectLst/>
              </a:rPr>
              <a:t>Diversité biologique</a:t>
            </a:r>
            <a:endParaRPr lang="fr-FR" noProof="0" dirty="0" smtClean="0">
              <a:effectLst/>
            </a:endParaRPr>
          </a:p>
          <a:p>
            <a:r>
              <a:rPr lang="fr-FR" noProof="0" dirty="0" smtClean="0">
                <a:effectLst/>
              </a:rPr>
              <a:t>Les effets positifs sur l’environnement mondial des financements du FEM dans le domaine de la diversité biologique comprennent :</a:t>
            </a:r>
          </a:p>
          <a:p>
            <a:r>
              <a:rPr lang="fr-FR" noProof="0" dirty="0" smtClean="0">
                <a:effectLst/>
              </a:rPr>
              <a:t>La préservation de la diversité biologique d’importance mondiale ;</a:t>
            </a:r>
          </a:p>
          <a:p>
            <a:r>
              <a:rPr lang="fr-FR" noProof="0" dirty="0" smtClean="0">
                <a:effectLst/>
              </a:rPr>
              <a:t>L’utilisation durable des composantes de la diversité biologique d’importance mondiale ; et</a:t>
            </a:r>
          </a:p>
          <a:p>
            <a:r>
              <a:rPr lang="fr-FR" noProof="0" dirty="0" smtClean="0">
                <a:effectLst/>
              </a:rPr>
              <a:t>Le partage juste et équitable des avantages découlant de l’utilisation du patrimoine génétique, notamment par un accès approprié à ces ressources.</a:t>
            </a:r>
          </a:p>
          <a:p>
            <a:r>
              <a:rPr lang="fr-FR" b="1" noProof="0" dirty="0" smtClean="0">
                <a:effectLst/>
              </a:rPr>
              <a:t>Atténuation des effets du changement climatique</a:t>
            </a:r>
            <a:endParaRPr lang="fr-FR" noProof="0" dirty="0" smtClean="0">
              <a:effectLst/>
            </a:endParaRPr>
          </a:p>
          <a:p>
            <a:r>
              <a:rPr lang="fr-FR" noProof="0" dirty="0" smtClean="0">
                <a:effectLst/>
              </a:rPr>
              <a:t>L’effet positif dans le domaine d'intervention « changement climatique » est la réduction durable de la concentration de gaz à effet de serre (GES) issu des activités humaines. Il s’agit plus particulièrement de :</a:t>
            </a:r>
          </a:p>
          <a:p>
            <a:r>
              <a:rPr lang="fr-FR" noProof="0" dirty="0" smtClean="0">
                <a:effectLst/>
              </a:rPr>
              <a:t>Réduire les émissions de GES ;</a:t>
            </a:r>
          </a:p>
          <a:p>
            <a:r>
              <a:rPr lang="fr-FR" noProof="0" dirty="0" smtClean="0">
                <a:effectLst/>
              </a:rPr>
              <a:t>Faire davantage appel aux énergies renouvelables et un peu moins aux sources d’énergie fossile ;</a:t>
            </a:r>
          </a:p>
          <a:p>
            <a:r>
              <a:rPr lang="fr-FR" noProof="0" dirty="0" smtClean="0">
                <a:effectLst/>
              </a:rPr>
              <a:t>Améliorer l'efficacité énergétique ;</a:t>
            </a:r>
          </a:p>
          <a:p>
            <a:r>
              <a:rPr lang="fr-FR" noProof="0" dirty="0" smtClean="0">
                <a:effectLst/>
              </a:rPr>
              <a:t>Adopter plus de technologies et modes de gestion innovants en vue de la réduction des émissions de GES et de la fixation du carbone ; et</a:t>
            </a:r>
          </a:p>
          <a:p>
            <a:r>
              <a:rPr lang="fr-FR" noProof="0" dirty="0" smtClean="0">
                <a:effectLst/>
              </a:rPr>
              <a:t>Préserver et accroître les stocks de carbone dans les domaines de l'agriculture, des forêts et d'autres affectations des terres.</a:t>
            </a:r>
          </a:p>
          <a:p>
            <a:r>
              <a:rPr lang="fr-FR" b="1" noProof="0" dirty="0" smtClean="0">
                <a:effectLst/>
              </a:rPr>
              <a:t>Dégradation des sols</a:t>
            </a:r>
            <a:endParaRPr lang="fr-FR" noProof="0" dirty="0" smtClean="0">
              <a:effectLst/>
            </a:endParaRPr>
          </a:p>
          <a:p>
            <a:r>
              <a:rPr lang="fr-FR" noProof="0" dirty="0" smtClean="0">
                <a:effectLst/>
              </a:rPr>
              <a:t>Les effets positifs de l’action du FEM sur l’environnement mondial dans le domaine de la dégradation des sols , concernant plus particulièrement la désertification et le déboisement, sont notamment :</a:t>
            </a:r>
          </a:p>
          <a:p>
            <a:r>
              <a:rPr lang="fr-FR" noProof="0" dirty="0" smtClean="0">
                <a:effectLst/>
              </a:rPr>
              <a:t>L’amélioration de la fourniture des biens et services des écosystèmes agricoles et forestiers ;</a:t>
            </a:r>
          </a:p>
          <a:p>
            <a:r>
              <a:rPr lang="fr-FR" noProof="0" dirty="0" smtClean="0">
                <a:effectLst/>
              </a:rPr>
              <a:t>La réduction/l’élimination des émissions de gaz à effet de serre et la fixation accrue du carbone dans les paysages d'activité productive ;</a:t>
            </a:r>
          </a:p>
          <a:p>
            <a:r>
              <a:rPr lang="fr-FR" noProof="0" dirty="0" smtClean="0">
                <a:effectLst/>
              </a:rPr>
              <a:t>La préservation et l’utilisation durable de la biodiversité dans les paysages d’activité productive ; et</a:t>
            </a:r>
          </a:p>
          <a:p>
            <a:r>
              <a:rPr lang="fr-FR" noProof="0" dirty="0" smtClean="0">
                <a:effectLst/>
              </a:rPr>
              <a:t>La réduction de la pollution et de l’envasement des eaux internationales.</a:t>
            </a:r>
          </a:p>
          <a:p>
            <a:r>
              <a:rPr lang="fr-FR" b="1" noProof="0" dirty="0" smtClean="0">
                <a:effectLst/>
              </a:rPr>
              <a:t>Voies d’eau internationales</a:t>
            </a:r>
            <a:endParaRPr lang="fr-FR" noProof="0" dirty="0" smtClean="0">
              <a:effectLst/>
            </a:endParaRPr>
          </a:p>
          <a:p>
            <a:r>
              <a:rPr lang="fr-FR" noProof="0" dirty="0" smtClean="0">
                <a:effectLst/>
              </a:rPr>
              <a:t>Les effets positifs de l'action du FEM sur l’environnement dans le domaine d'intervention « voies d’eau internationales » concernent les questions transfrontalières, notamment :</a:t>
            </a:r>
          </a:p>
          <a:p>
            <a:r>
              <a:rPr lang="fr-FR" noProof="0" dirty="0" smtClean="0">
                <a:effectLst/>
              </a:rPr>
              <a:t>La coopération inter-états pour réduire les menaces qui pèsent sur les eaux internationales ;</a:t>
            </a:r>
          </a:p>
          <a:p>
            <a:r>
              <a:rPr lang="fr-FR" noProof="0" dirty="0" smtClean="0">
                <a:effectLst/>
              </a:rPr>
              <a:t>La réduction de la charge de pollution des eaux résultant de l’eutrophisation et d’autres activités terrestres ;</a:t>
            </a:r>
          </a:p>
          <a:p>
            <a:r>
              <a:rPr lang="fr-FR" noProof="0" dirty="0" smtClean="0">
                <a:effectLst/>
              </a:rPr>
              <a:t>La restauration durable des biens et services des écosystèmes dulcicoles, côtiers et marins, notamment de la biodiversité d’importance mondiale, ainsi que le maintien de la capacité de fixation de carbone des systèmes naturels ; et</a:t>
            </a:r>
          </a:p>
          <a:p>
            <a:r>
              <a:rPr lang="fr-FR" noProof="0" dirty="0" smtClean="0">
                <a:effectLst/>
              </a:rPr>
              <a:t>La réduction de la vulnérabilité à la variabilité du climat et aux risques climatiques, et le renforcement de la résilience des écosystèmes.</a:t>
            </a:r>
          </a:p>
          <a:p>
            <a:r>
              <a:rPr lang="fr-FR" b="1" noProof="0" dirty="0" smtClean="0">
                <a:effectLst/>
              </a:rPr>
              <a:t>Substances chimiques et déchets</a:t>
            </a:r>
            <a:endParaRPr lang="fr-FR" noProof="0" dirty="0" smtClean="0">
              <a:effectLst/>
            </a:endParaRPr>
          </a:p>
          <a:p>
            <a:r>
              <a:rPr lang="fr-FR" noProof="0" dirty="0" smtClean="0">
                <a:effectLst/>
              </a:rPr>
              <a:t>L’objectif à terme du FEM dans ce domaine d'intervention est de prévenir l’exposition des êtres humains et de l’environnement à des substances chimiques et des déchets d’importance mondiale, y compris les POP, le mercure et les SAO, grâce à une réduction sensible de la production, de l’utilisation, de la consommation et des émissions/rejets de ces substances et déchets. Les effets positifs de l’action du FEM dans le domaine des substances chimiques et déchets sont notamment :</a:t>
            </a:r>
          </a:p>
          <a:p>
            <a:r>
              <a:rPr lang="fr-FR" noProof="0" dirty="0" smtClean="0">
                <a:effectLst/>
              </a:rPr>
              <a:t>La protection de la santé humaine et de l’environnement par la  réduction et l’élimination de l’utilisation du mercure et la prévention des émissions et rejets par l’homme du mercure et ses composés ;</a:t>
            </a:r>
          </a:p>
          <a:p>
            <a:r>
              <a:rPr lang="fr-FR" noProof="0" dirty="0" smtClean="0">
                <a:effectLst/>
              </a:rPr>
              <a:t>La protection de la santé humaine et de l’environnement par l’élimination graduelle de la production et la consommation des substances qui appauvrissent la couche d'ozone ;</a:t>
            </a:r>
          </a:p>
          <a:p>
            <a:r>
              <a:rPr lang="fr-FR" noProof="0" dirty="0" smtClean="0">
                <a:effectLst/>
              </a:rPr>
              <a:t>La réduction des risques pour la santé humaine et l’environnement par la réduction et l’élimination de la production, l’utilisation et les rejets des polluants organiques persistants et leurs déchets ; et </a:t>
            </a:r>
          </a:p>
          <a:p>
            <a:r>
              <a:rPr lang="fr-FR" noProof="0" dirty="0" smtClean="0">
                <a:effectLst/>
              </a:rPr>
              <a:t>La réduction des risques pour la santé humaine et l’environnement par la gestion rationnelle des substances chimiques et des déchets qui posent des problèmes au plan mondial.</a:t>
            </a:r>
          </a:p>
          <a:p>
            <a:r>
              <a:rPr lang="fr-FR" b="1" noProof="0" dirty="0" smtClean="0">
                <a:effectLst/>
              </a:rPr>
              <a:t>Gestion durable des forêts/REDD+</a:t>
            </a:r>
            <a:endParaRPr lang="fr-FR" noProof="0" dirty="0" smtClean="0">
              <a:effectLst/>
            </a:endParaRPr>
          </a:p>
          <a:p>
            <a:r>
              <a:rPr lang="fr-FR" noProof="0" dirty="0" smtClean="0">
                <a:effectLst/>
              </a:rPr>
              <a:t>Les effets positifs pluriels sur l’environnement résultant de la place de choix que la CCNUCC, la CDB et la CNULD accordent à la préservation ainsi que l’utilisation et la gestion durables des forêts sont, entre autres,</a:t>
            </a:r>
          </a:p>
          <a:p>
            <a:r>
              <a:rPr lang="fr-FR" noProof="0" dirty="0" smtClean="0">
                <a:effectLst/>
              </a:rPr>
              <a:t>La réduction du recul et de la dégradation des forêts ;</a:t>
            </a:r>
          </a:p>
          <a:p>
            <a:r>
              <a:rPr lang="fr-FR" noProof="0" dirty="0" smtClean="0">
                <a:effectLst/>
              </a:rPr>
              <a:t>Le maintien de toute la gamme de services et produits écologiques tirés des forêts ; et</a:t>
            </a:r>
          </a:p>
          <a:p>
            <a:r>
              <a:rPr lang="fr-FR" noProof="0" dirty="0" smtClean="0">
                <a:effectLst/>
              </a:rPr>
              <a:t>La pérennisation accrue des moyens de subsistance des populations locales et des peuples tributaires des forêts.</a:t>
            </a:r>
          </a:p>
          <a:p>
            <a:endParaRPr lang="fr-FR" sz="1200" b="0" i="0" u="none" strike="noStrike" kern="1200" baseline="0" noProof="0" dirty="0" smtClean="0">
              <a:solidFill>
                <a:schemeClr val="tx1"/>
              </a:solidFill>
              <a:latin typeface="+mn-lt"/>
              <a:ea typeface="+mn-ea"/>
              <a:cs typeface="+mn-cs"/>
            </a:endParaRPr>
          </a:p>
          <a:p>
            <a:endParaRPr lang="fr-FR" noProof="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3</a:t>
            </a:fld>
            <a:endParaRPr lang="fr-FR"/>
          </a:p>
        </p:txBody>
      </p:sp>
    </p:spTree>
    <p:extLst>
      <p:ext uri="{BB962C8B-B14F-4D97-AF65-F5344CB8AC3E}">
        <p14:creationId xmlns:p14="http://schemas.microsoft.com/office/powerpoint/2010/main" val="1313108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fr-FR" b="1" noProof="0" dirty="0" smtClean="0"/>
              <a:t>Enfin, je voudrais vous donner un aperçu visuel du cadre de gestion par les résultats du FEM, qui montre comment les résultats et produits d’un projet entraînent des effets positifs sur l’environnement qui sont agrégés au niveau institutionnel. </a:t>
            </a:r>
          </a:p>
          <a:p>
            <a:endParaRPr lang="fr-FR" noProof="0" dirty="0" smtClean="0"/>
          </a:p>
          <a:p>
            <a:r>
              <a:rPr lang="fr-FR" u="sng" noProof="0" dirty="0" smtClean="0"/>
              <a:t>Texte d'information générale – pas besoin de le lire. </a:t>
            </a:r>
          </a:p>
          <a:p>
            <a:r>
              <a:rPr lang="fr-FR" noProof="0" dirty="0" smtClean="0"/>
              <a:t>Chaque niveau de la pyramide est lié à l’autre dans un rapport bidirectionnel.  Dans ce modèle, le point de départ du mécanisme de suivi est le cadre logique/des résultats du projet. Bien qu’ancienne, la méthode du cadre logique reste utile car elle permet de concevoir une hiérarchie de niveaux qui relient entre eux les intrants, les activités, les extrants, les produits et les buts du projet. L’on établit une relation causale dans laquelle les éléments du niveau inférieur contribuent à la réalisation de ceux au-dessus.</a:t>
            </a:r>
          </a:p>
          <a:p>
            <a:endParaRPr lang="fr-FR" noProof="0" dirty="0" smtClean="0"/>
          </a:p>
          <a:p>
            <a:r>
              <a:rPr lang="fr-FR" noProof="0" dirty="0" smtClean="0"/>
              <a:t>Au sommet de la gestion par les résultats se trouve l’institution.  Les niveaux inférieurs contribuent à la réalisation de l’objectif global du FEM. L’instrument du FEM précise que l’institution intervient « dans le but de fournir, à titre gracieux ou à des conditions libérales, des moyens de financement nouveaux et supplémentaires destinés à couvrir les surcoûts convenus de mesures visant à améliorer la protection de l’environnement mondial » dans six domaines d’intervention. L’effet durable attendu de « l’amélioration de la protection de l’environnement mondial » au niveau institutionnel ne peut pas être mesuré de façon systématique et périodique. En revanche, si le FEM suit l’évolution des résultats au niveau des projets et des programmes vers l’objectif d’amélioration de la protection de l’environnement, une évaluation plus pertinente permettrait d’examiner de manière plus approfondie les causes et les effets des interventions du FEM. En d’autres termes, le système de gestion par les résultats fait partie d’un processus qui vise à apporter au FEM les informations nécessaires pour évaluer la manière dont ses interventions contribuent à la réalisation de son objectif global.   </a:t>
            </a:r>
          </a:p>
          <a:p>
            <a:endParaRPr lang="fr-FR" noProof="0" dirty="0" smtClean="0"/>
          </a:p>
          <a:p>
            <a:r>
              <a:rPr lang="fr-FR" noProof="0" dirty="0" smtClean="0"/>
              <a:t>Nous avons trois niveaux de résultats : le projet, le domaine d’intervention ou le portefeuille et l’institution. Le Secrétariat du FEM est chargé de mesurer les résultats à l'échelle du domaine d’intervention ou du portefeuille et de l’institution. Les Entités d’exécution se chargeront de mesurer les résultats à l’échelle des projets.</a:t>
            </a:r>
          </a:p>
          <a:p>
            <a:endParaRPr lang="fr-FR" noProof="0" dirty="0" smtClean="0"/>
          </a:p>
          <a:p>
            <a:r>
              <a:rPr lang="fr-FR" noProof="0" dirty="0" smtClean="0"/>
              <a:t>Passons maintenant à l’exercice. </a:t>
            </a:r>
          </a:p>
          <a:p>
            <a:endParaRPr lang="fr-FR" b="1" noProof="0" dirty="0" smtClean="0"/>
          </a:p>
          <a:p>
            <a:endParaRPr lang="fr-FR" noProof="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4</a:t>
            </a:fld>
            <a:endParaRPr lang="fr-FR"/>
          </a:p>
        </p:txBody>
      </p:sp>
    </p:spTree>
    <p:extLst>
      <p:ext uri="{BB962C8B-B14F-4D97-AF65-F5344CB8AC3E}">
        <p14:creationId xmlns:p14="http://schemas.microsoft.com/office/powerpoint/2010/main" val="1759988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noProof="0" dirty="0" smtClean="0"/>
              <a:t>Revenons à l’exercice. Vous aurez 10 à 15 minutes pour le faire, puis nous en discuterons tous ensemble. Il vous suffit de vous rappeler les projets que nous avons utilisés pour l’exercice précédent et de les examiner à la lumière de l’objectif d’amélioration de la protection de l’environnement mondial du FEM. Comme il n’est question que de mesures, tout est exprimé sous forme d’indicateurs. Nous avons tiré quelques exemples d’indicateurs des outils de suivi du FEM et vous invitons à déterminer lesquels pourraient être utilisés pour mesurer les progrès dans vos projets. Si aucun indicateur de la liste ne vous convient, veuillez énumérer </a:t>
            </a:r>
            <a:r>
              <a:rPr lang="fr-FR" sz="1200" b="0" kern="1200" noProof="0" dirty="0" smtClean="0">
                <a:solidFill>
                  <a:schemeClr val="tx1"/>
                </a:solidFill>
                <a:effectLst/>
                <a:latin typeface="+mn-lt"/>
              </a:rPr>
              <a:t>au </a:t>
            </a:r>
            <a:r>
              <a:rPr lang="fr-FR" sz="1200" b="0" kern="1200" noProof="0" dirty="0" smtClean="0">
                <a:solidFill>
                  <a:schemeClr val="tx1"/>
                </a:solidFill>
                <a:effectLst/>
                <a:latin typeface="+mn-lt"/>
              </a:rPr>
              <a:t>verso de </a:t>
            </a:r>
            <a:r>
              <a:rPr lang="fr-FR" sz="1200" b="0" kern="1200" noProof="0" dirty="0" smtClean="0">
                <a:solidFill>
                  <a:schemeClr val="tx1"/>
                </a:solidFill>
                <a:effectLst/>
                <a:latin typeface="+mn-lt"/>
              </a:rPr>
              <a:t>la feuille d’autres indicateurs qui pourraient véritablement vous aider à mesurer les progrès dans la mise en œuvre de votre projet. Mes collègues et moi sommes disposés à répondre à toute question supplémentaire pendant le déroulement de l’exercice. </a:t>
            </a:r>
            <a:endParaRPr lang="fr-FR" noProof="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5</a:t>
            </a:fld>
            <a:endParaRPr lang="fr-FR"/>
          </a:p>
        </p:txBody>
      </p:sp>
    </p:spTree>
    <p:extLst>
      <p:ext uri="{BB962C8B-B14F-4D97-AF65-F5344CB8AC3E}">
        <p14:creationId xmlns:p14="http://schemas.microsoft.com/office/powerpoint/2010/main" val="1091179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fr-FR" noProof="0" dirty="0" smtClean="0"/>
              <a:t>Questions additionnelles pour enrichir le débat et, si possible, mieux l’orienter : </a:t>
            </a:r>
          </a:p>
          <a:p>
            <a:endParaRPr lang="fr-FR" baseline="0" noProof="0" dirty="0" smtClean="0"/>
          </a:p>
          <a:p>
            <a:r>
              <a:rPr lang="fr-FR" b="1" baseline="0" noProof="0" dirty="0" smtClean="0"/>
              <a:t>En tant que points focaux, pourquoi diriez-vous qu’il </a:t>
            </a:r>
            <a:r>
              <a:rPr lang="fr-FR" b="1" baseline="0" noProof="0" dirty="0" smtClean="0"/>
              <a:t>est utile </a:t>
            </a:r>
            <a:r>
              <a:rPr lang="fr-FR" b="1" baseline="0" noProof="0" dirty="0" smtClean="0"/>
              <a:t>de faire appel à ce type d’indicateurs? </a:t>
            </a:r>
          </a:p>
          <a:p>
            <a:r>
              <a:rPr lang="fr-FR" b="1" baseline="0" noProof="0" dirty="0" smtClean="0"/>
              <a:t>Dites-nous quel(s) indicateur(s) (un ou deux) vous jugez le ou les plus pertinent(s) pour un projet précis et pourquoi </a:t>
            </a:r>
          </a:p>
          <a:p>
            <a:r>
              <a:rPr lang="fr-FR" b="1" baseline="0" noProof="0" dirty="0" smtClean="0"/>
              <a:t>Dites-nous quels autres effets positifs vous auriez voulu mesurer. </a:t>
            </a:r>
          </a:p>
          <a:p>
            <a:endParaRPr lang="fr-FR" b="1" baseline="0" noProof="0" dirty="0" smtClean="0"/>
          </a:p>
          <a:p>
            <a:endParaRPr lang="fr-FR" noProof="0" dirty="0" smtClean="0"/>
          </a:p>
          <a:p>
            <a:r>
              <a:rPr lang="fr-FR" noProof="0" dirty="0" smtClean="0"/>
              <a:t>Des questions qui pourraient être soulevées au cours du débat : </a:t>
            </a:r>
          </a:p>
          <a:p>
            <a:endParaRPr lang="fr-FR" noProof="0" dirty="0" smtClean="0"/>
          </a:p>
          <a:p>
            <a:r>
              <a:rPr lang="fr-FR" noProof="0" dirty="0" smtClean="0"/>
              <a:t>Soulignez </a:t>
            </a:r>
            <a:r>
              <a:rPr lang="fr-FR" noProof="0" dirty="0" smtClean="0"/>
              <a:t>l’importance des indicateurs clés mesurés par tous. Ce n’est que de cette façon qu’il est possible d’agréger. « Il ne faut pas mélanger torchons et serviettes » </a:t>
            </a:r>
          </a:p>
          <a:p>
            <a:endParaRPr lang="fr-FR" baseline="0" noProof="0" dirty="0" smtClean="0"/>
          </a:p>
          <a:p>
            <a:r>
              <a:rPr lang="fr-FR" noProof="0" dirty="0" smtClean="0"/>
              <a:t>Indicateurs : </a:t>
            </a:r>
            <a:r>
              <a:rPr lang="fr-FR" noProof="0" dirty="0" smtClean="0"/>
              <a:t>ils </a:t>
            </a:r>
            <a:r>
              <a:rPr lang="fr-FR" noProof="0" dirty="0" smtClean="0"/>
              <a:t>mesurent à des niveaux divers (les produits, les résultats et les effets). Ceux des outils de suivi (fiches Excel renseignées des valeurs des indicateurs) mesurent les résultats. En règle générale, les effets d’une intervention ne deviennent visibles qu’une fois le projet terminé. Les outils de suivi sont soumis au moment de la conception du projet en même temps que la fiche d’identité du projet, en cours d’exécution en même temps que le rapport de l’évaluation à mi-parcours et à la fin du projet avec le rapport de l’évaluation finale. Les outils de suivi contiennent des données brutes qui donnent peu d’informations de qualité, au contraire des évaluations à mi-parcours et des évaluations finales qui font une analyse beaucoup plus détaillée de l’évolution, des résultats et des effets du projet.   </a:t>
            </a:r>
          </a:p>
          <a:p>
            <a:endParaRPr lang="fr-FR" baseline="0" noProof="0" dirty="0" smtClean="0"/>
          </a:p>
          <a:p>
            <a:r>
              <a:rPr lang="fr-FR" noProof="0" dirty="0" smtClean="0"/>
              <a:t>Effets positifs pluriels : Pour l’heure, nos outils de suivi opèrent de façon cloisonnée, d’où la difficulté à identifier plusieurs effets positifs en même temps. Une réflexion est en cours pour améliorer le système pour FEM-7 et vos observations à cet égard sont les bienvenues. </a:t>
            </a:r>
          </a:p>
          <a:p>
            <a:endParaRPr lang="fr-FR"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6</a:t>
            </a:fld>
            <a:endParaRPr lang="fr-FR"/>
          </a:p>
        </p:txBody>
      </p:sp>
    </p:spTree>
    <p:extLst>
      <p:ext uri="{BB962C8B-B14F-4D97-AF65-F5344CB8AC3E}">
        <p14:creationId xmlns:p14="http://schemas.microsoft.com/office/powerpoint/2010/main" val="992891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7</a:t>
            </a:fld>
            <a:endParaRPr lang="fr-FR"/>
          </a:p>
        </p:txBody>
      </p:sp>
    </p:spTree>
    <p:extLst>
      <p:ext uri="{BB962C8B-B14F-4D97-AF65-F5344CB8AC3E}">
        <p14:creationId xmlns:p14="http://schemas.microsoft.com/office/powerpoint/2010/main" val="32562094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2" name="Group 9"/>
          <p:cNvGrpSpPr/>
          <p:nvPr userDrawn="1"/>
        </p:nvGrpSpPr>
        <p:grpSpPr>
          <a:xfrm>
            <a:off x="0" y="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dirty="0" smtClean="0"/>
              <a:t>Des questions ?</a:t>
            </a:r>
            <a:endParaRPr lang="fr-FR"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rPr>
              <a:t>Merci de votre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 Target="../slides/slid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a:hlinkClick r:id="rId7" action="ppaction://hlinksldjump"/>
          </p:cNvPr>
          <p:cNvPicPr>
            <a:picLocks noChangeAspect="1"/>
          </p:cNvPicPr>
          <p:nvPr userDrawn="1"/>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819400"/>
            <a:ext cx="8229600" cy="1143000"/>
          </a:xfrm>
        </p:spPr>
        <p:txBody>
          <a:bodyPr rtlCol="0">
            <a:normAutofit/>
          </a:bodyPr>
          <a:lstStyle/>
          <a:p>
            <a:pPr fontAlgn="auto">
              <a:spcAft>
                <a:spcPts val="0"/>
              </a:spcAft>
              <a:defRPr/>
            </a:pPr>
            <a:r>
              <a:rPr lang="en-US" sz="4000" b="1" dirty="0" smtClean="0">
                <a:solidFill>
                  <a:srgbClr val="00642D"/>
                </a:solidFill>
              </a:rPr>
              <a:t>Gestion par les résultats au FEM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79925"/>
            <a:ext cx="9144000" cy="5891584"/>
          </a:xfrm>
          <a:prstGeom prst="rect">
            <a:avLst/>
          </a:prstGeom>
        </p:spPr>
      </p:pic>
    </p:spTree>
    <p:extLst>
      <p:ext uri="{BB962C8B-B14F-4D97-AF65-F5344CB8AC3E}">
        <p14:creationId xmlns:p14="http://schemas.microsoft.com/office/powerpoint/2010/main" val="531540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alternative-power.jpg.jpeg"/>
          <p:cNvPicPr>
            <a:picLocks noChangeAspect="1"/>
          </p:cNvPicPr>
          <p:nvPr/>
        </p:nvPicPr>
        <p:blipFill>
          <a:blip r:embed="rId3" cstate="print">
            <a:lum bright="10000"/>
          </a:blip>
          <a:stretch>
            <a:fillRect/>
          </a:stretch>
        </p:blipFill>
        <p:spPr>
          <a:xfrm>
            <a:off x="6350267" y="3731021"/>
            <a:ext cx="2438400" cy="2593579"/>
          </a:xfrm>
          <a:prstGeom prst="rect">
            <a:avLst/>
          </a:prstGeom>
        </p:spPr>
      </p:pic>
      <p:sp>
        <p:nvSpPr>
          <p:cNvPr id="7" name="TextBox 6"/>
          <p:cNvSpPr txBox="1"/>
          <p:nvPr/>
        </p:nvSpPr>
        <p:spPr>
          <a:xfrm>
            <a:off x="381000" y="228600"/>
            <a:ext cx="5410200" cy="1384995"/>
          </a:xfrm>
          <a:prstGeom prst="rect">
            <a:avLst/>
          </a:prstGeom>
          <a:noFill/>
        </p:spPr>
        <p:txBody>
          <a:bodyPr wrap="square" rtlCol="0">
            <a:spAutoFit/>
          </a:bodyPr>
          <a:lstStyle/>
          <a:p>
            <a:r>
              <a:rPr b="1" dirty="0" smtClean="0"/>
              <a:t>G</a:t>
            </a:r>
            <a:r>
              <a:rPr dirty="0" smtClean="0"/>
              <a:t>estion</a:t>
            </a:r>
          </a:p>
          <a:p>
            <a:r>
              <a:rPr lang="en-US" sz="2800" b="1" dirty="0" smtClean="0"/>
              <a:t>	</a:t>
            </a:r>
            <a:r>
              <a:rPr b="1" dirty="0" smtClean="0"/>
              <a:t>P</a:t>
            </a:r>
            <a:r>
              <a:rPr dirty="0" smtClean="0"/>
              <a:t>ar</a:t>
            </a:r>
          </a:p>
          <a:p>
            <a:r>
              <a:rPr lang="en-US" dirty="0" smtClean="0"/>
              <a:t>		</a:t>
            </a:r>
            <a:r>
              <a:rPr b="1" dirty="0" smtClean="0"/>
              <a:t>L</a:t>
            </a:r>
            <a:r>
              <a:rPr dirty="0" smtClean="0"/>
              <a:t>es résultats</a:t>
            </a:r>
            <a:endParaRPr lang="fr-FR" sz="2800" dirty="0"/>
          </a:p>
        </p:txBody>
      </p:sp>
      <p:sp>
        <p:nvSpPr>
          <p:cNvPr id="10" name="TextBox 9"/>
          <p:cNvSpPr txBox="1"/>
          <p:nvPr/>
        </p:nvSpPr>
        <p:spPr>
          <a:xfrm>
            <a:off x="6385591" y="2607439"/>
            <a:ext cx="2895600" cy="2308324"/>
          </a:xfrm>
          <a:prstGeom prst="rect">
            <a:avLst/>
          </a:prstGeom>
          <a:noFill/>
        </p:spPr>
        <p:txBody>
          <a:bodyPr wrap="square" rtlCol="0">
            <a:spAutoFit/>
          </a:bodyPr>
          <a:lstStyle/>
          <a:p>
            <a:r>
              <a:rPr lang="fr-FR" sz="2400" b="1" dirty="0"/>
              <a:t>Avoir des effets positifs sur </a:t>
            </a:r>
            <a:r>
              <a:rPr lang="fr-FR" sz="2400" b="1" dirty="0" smtClean="0"/>
              <a:t>l’environnement mondial</a:t>
            </a:r>
          </a:p>
          <a:p>
            <a:endParaRPr lang="fr-FR" sz="2000" dirty="0"/>
          </a:p>
          <a:p>
            <a:pPr algn="ctr"/>
            <a:endParaRPr lang="fr-FR" sz="2800" b="1" dirty="0"/>
          </a:p>
        </p:txBody>
      </p:sp>
      <p:sp>
        <p:nvSpPr>
          <p:cNvPr id="13" name="Rounded Rectangle 12"/>
          <p:cNvSpPr/>
          <p:nvPr/>
        </p:nvSpPr>
        <p:spPr>
          <a:xfrm>
            <a:off x="1371600" y="2438400"/>
            <a:ext cx="3505200" cy="9144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Résultats au niveau du projet</a:t>
            </a:r>
            <a:endParaRPr lang="fr-FR" b="1" dirty="0">
              <a:solidFill>
                <a:schemeClr val="tx1"/>
              </a:solidFill>
            </a:endParaRPr>
          </a:p>
        </p:txBody>
      </p:sp>
      <p:cxnSp>
        <p:nvCxnSpPr>
          <p:cNvPr id="16" name="Straight Arrow Connector 15"/>
          <p:cNvCxnSpPr/>
          <p:nvPr/>
        </p:nvCxnSpPr>
        <p:spPr>
          <a:xfrm>
            <a:off x="3056283" y="3412969"/>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006587" y="1678965"/>
            <a:ext cx="0" cy="6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1295400" y="4038600"/>
            <a:ext cx="3505200" cy="9144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Résultats au niveau du portefeuille</a:t>
            </a:r>
            <a:endParaRPr lang="fr-FR" b="1" dirty="0">
              <a:solidFill>
                <a:schemeClr val="tx1">
                  <a:lumMod val="50000"/>
                  <a:lumOff val="50000"/>
                </a:schemeClr>
              </a:solidFill>
            </a:endParaRPr>
          </a:p>
        </p:txBody>
      </p:sp>
      <p:cxnSp>
        <p:nvCxnSpPr>
          <p:cNvPr id="32" name="Shape 31"/>
          <p:cNvCxnSpPr>
            <a:stCxn id="30" idx="3"/>
          </p:cNvCxnSpPr>
          <p:nvPr/>
        </p:nvCxnSpPr>
        <p:spPr>
          <a:xfrm flipV="1">
            <a:off x="4800600" y="2667625"/>
            <a:ext cx="2209800" cy="182817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335795" y="2307659"/>
            <a:ext cx="2467343" cy="369332"/>
          </a:xfrm>
          <a:prstGeom prst="rect">
            <a:avLst/>
          </a:prstGeom>
        </p:spPr>
        <p:txBody>
          <a:bodyPr wrap="none">
            <a:spAutoFit/>
          </a:bodyPr>
          <a:lstStyle/>
          <a:p>
            <a:pPr algn="ctr"/>
            <a:r>
              <a:rPr lang="en-US" b="1" dirty="0" smtClean="0">
                <a:solidFill>
                  <a:schemeClr val="tx1">
                    <a:lumMod val="50000"/>
                    <a:lumOff val="50000"/>
                  </a:schemeClr>
                </a:solidFill>
              </a:rPr>
              <a:t>Résultats attendus par le FEM</a:t>
            </a:r>
          </a:p>
        </p:txBody>
      </p:sp>
      <p:sp>
        <p:nvSpPr>
          <p:cNvPr id="3" name="Rectangle 2"/>
          <p:cNvSpPr/>
          <p:nvPr/>
        </p:nvSpPr>
        <p:spPr>
          <a:xfrm>
            <a:off x="4572000" y="0"/>
            <a:ext cx="4572000" cy="1754326"/>
          </a:xfrm>
          <a:prstGeom prst="rect">
            <a:avLst/>
          </a:prstGeom>
        </p:spPr>
        <p:txBody>
          <a:bodyPr>
            <a:spAutoFit/>
          </a:bodyPr>
          <a:lstStyle/>
          <a:p>
            <a:endParaRPr lang="fr-FR" dirty="0">
              <a:solidFill>
                <a:schemeClr val="tx2">
                  <a:lumMod val="60000"/>
                  <a:lumOff val="40000"/>
                </a:schemeClr>
              </a:solidFill>
            </a:endParaRPr>
          </a:p>
          <a:p>
            <a:pPr algn="ctr"/>
            <a:r>
              <a:rPr lang="fr-FR" dirty="0" smtClean="0">
                <a:solidFill>
                  <a:schemeClr val="tx2">
                    <a:lumMod val="60000"/>
                    <a:lumOff val="40000"/>
                  </a:schemeClr>
                </a:solidFill>
              </a:rPr>
              <a:t>Un système solide assurant que les importantes décisions de gestion s’appuient sur les résultats est essentiel pour aider le réseau du FEM à atteindre ses objectifs </a:t>
            </a:r>
            <a:endParaRPr lang="fr-FR" dirty="0">
              <a:solidFill>
                <a:schemeClr val="tx2">
                  <a:lumMod val="60000"/>
                  <a:lumOff val="40000"/>
                </a:schemeClr>
              </a:solidFill>
            </a:endParaRPr>
          </a:p>
        </p:txBody>
      </p:sp>
    </p:spTree>
    <p:extLst>
      <p:ext uri="{BB962C8B-B14F-4D97-AF65-F5344CB8AC3E}">
        <p14:creationId xmlns:p14="http://schemas.microsoft.com/office/powerpoint/2010/main" val="329354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3"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sz="3600" dirty="0" smtClean="0"/>
              <a:t>Cadre de gestion par les résultats du FEM </a:t>
            </a:r>
            <a:endParaRPr lang="fr-FR" sz="3600" dirty="0"/>
          </a:p>
        </p:txBody>
      </p:sp>
      <p:grpSp>
        <p:nvGrpSpPr>
          <p:cNvPr id="4" name="Group 41"/>
          <p:cNvGrpSpPr>
            <a:grpSpLocks/>
          </p:cNvGrpSpPr>
          <p:nvPr/>
        </p:nvGrpSpPr>
        <p:grpSpPr bwMode="auto">
          <a:xfrm>
            <a:off x="3117193" y="1066800"/>
            <a:ext cx="5493407" cy="4419600"/>
            <a:chOff x="1252" y="912"/>
            <a:chExt cx="2976" cy="1824"/>
          </a:xfrm>
        </p:grpSpPr>
        <p:sp>
          <p:nvSpPr>
            <p:cNvPr id="12" name="AutoShape 42"/>
            <p:cNvSpPr>
              <a:spLocks noChangeArrowheads="1"/>
            </p:cNvSpPr>
            <p:nvPr/>
          </p:nvSpPr>
          <p:spPr bwMode="auto">
            <a:xfrm>
              <a:off x="1252" y="912"/>
              <a:ext cx="2976" cy="1824"/>
            </a:xfrm>
            <a:prstGeom prst="triangle">
              <a:avLst>
                <a:gd name="adj" fmla="val 50000"/>
              </a:avLst>
            </a:prstGeom>
            <a:solidFill>
              <a:srgbClr val="99CCFF">
                <a:alpha val="49019"/>
              </a:srgbClr>
            </a:solidFill>
            <a:ln w="9525" algn="ctr">
              <a:solidFill>
                <a:srgbClr val="000000"/>
              </a:solidFill>
              <a:miter lim="800000"/>
              <a:headEnd/>
              <a:tailEnd/>
            </a:ln>
          </p:spPr>
          <p:txBody>
            <a:bodyPr rot="10800000" anchor="ctr"/>
            <a:lstStyle/>
            <a:p>
              <a:endParaRPr lang="en-US" sz="1600" dirty="0">
                <a:latin typeface="+mn-lt"/>
              </a:endParaRPr>
            </a:p>
          </p:txBody>
        </p:sp>
        <p:sp>
          <p:nvSpPr>
            <p:cNvPr id="13" name="Text Box 43"/>
            <p:cNvSpPr txBox="1">
              <a:spLocks noChangeArrowheads="1"/>
            </p:cNvSpPr>
            <p:nvPr/>
          </p:nvSpPr>
          <p:spPr bwMode="auto">
            <a:xfrm>
              <a:off x="1871" y="2475"/>
              <a:ext cx="1693" cy="156"/>
            </a:xfrm>
            <a:prstGeom prst="rect">
              <a:avLst/>
            </a:prstGeom>
            <a:noFill/>
            <a:ln w="9525">
              <a:noFill/>
              <a:miter lim="800000"/>
              <a:headEnd/>
              <a:tailEnd/>
            </a:ln>
          </p:spPr>
          <p:txBody>
            <a:bodyPr lIns="67223" tIns="33612" rIns="67223" bIns="33612"/>
            <a:lstStyle/>
            <a:p>
              <a:pPr algn="ctr"/>
              <a:r>
                <a:rPr lang="en-US" b="1" dirty="0">
                  <a:solidFill>
                    <a:srgbClr val="000000"/>
                  </a:solidFill>
                  <a:latin typeface="+mn-lt"/>
                </a:rPr>
                <a:t>Objectifs du projet</a:t>
              </a:r>
            </a:p>
            <a:p>
              <a:pPr algn="ctr"/>
              <a:endParaRPr lang="fr-FR" dirty="0">
                <a:solidFill>
                  <a:srgbClr val="000000"/>
                </a:solidFill>
                <a:latin typeface="+mn-lt"/>
              </a:endParaRPr>
            </a:p>
            <a:p>
              <a:pPr algn="ctr"/>
              <a:endParaRPr lang="fr-FR" dirty="0">
                <a:latin typeface="+mn-lt"/>
              </a:endParaRPr>
            </a:p>
          </p:txBody>
        </p:sp>
        <p:sp>
          <p:nvSpPr>
            <p:cNvPr id="14" name="Text Box 44"/>
            <p:cNvSpPr txBox="1">
              <a:spLocks noChangeArrowheads="1"/>
            </p:cNvSpPr>
            <p:nvPr/>
          </p:nvSpPr>
          <p:spPr bwMode="auto">
            <a:xfrm>
              <a:off x="2284" y="1520"/>
              <a:ext cx="912" cy="352"/>
            </a:xfrm>
            <a:prstGeom prst="rect">
              <a:avLst/>
            </a:prstGeom>
            <a:noFill/>
            <a:ln w="9525" algn="ctr">
              <a:noFill/>
              <a:miter lim="800000"/>
              <a:headEnd/>
              <a:tailEnd/>
            </a:ln>
          </p:spPr>
          <p:txBody>
            <a:bodyPr lIns="67223" tIns="33612" rIns="67223" bIns="33612"/>
            <a:lstStyle/>
            <a:p>
              <a:pPr algn="ctr"/>
              <a:r>
                <a:rPr lang="fr-FR" b="1" dirty="0" smtClean="0">
                  <a:solidFill>
                    <a:srgbClr val="000000"/>
                  </a:solidFill>
                  <a:latin typeface="+mn-lt"/>
                </a:rPr>
                <a:t>But dans le domaine d’intervention</a:t>
              </a:r>
            </a:p>
            <a:p>
              <a:pPr algn="ctr"/>
              <a:endParaRPr lang="fr-FR" dirty="0">
                <a:latin typeface="+mn-lt"/>
              </a:endParaRPr>
            </a:p>
          </p:txBody>
        </p:sp>
        <p:sp>
          <p:nvSpPr>
            <p:cNvPr id="15" name="Text Box 45"/>
            <p:cNvSpPr txBox="1">
              <a:spLocks noChangeArrowheads="1"/>
            </p:cNvSpPr>
            <p:nvPr/>
          </p:nvSpPr>
          <p:spPr bwMode="auto">
            <a:xfrm>
              <a:off x="2304" y="1076"/>
              <a:ext cx="881" cy="376"/>
            </a:xfrm>
            <a:prstGeom prst="rect">
              <a:avLst/>
            </a:prstGeom>
            <a:noFill/>
            <a:ln w="9525" algn="ctr">
              <a:noFill/>
              <a:miter lim="800000"/>
              <a:headEnd/>
              <a:tailEnd/>
            </a:ln>
          </p:spPr>
          <p:txBody>
            <a:bodyPr lIns="67223" tIns="33612" rIns="67223" bIns="33612"/>
            <a:lstStyle/>
            <a:p>
              <a:pPr algn="ctr"/>
              <a:endParaRPr lang="fr-FR" sz="1600" b="1" dirty="0">
                <a:solidFill>
                  <a:srgbClr val="000000"/>
                </a:solidFill>
                <a:latin typeface="+mn-lt"/>
              </a:endParaRPr>
            </a:p>
            <a:p>
              <a:pPr algn="ctr"/>
              <a:r>
                <a:rPr lang="en-US" sz="1600" b="1" dirty="0" smtClean="0">
                  <a:solidFill>
                    <a:srgbClr val="000000"/>
                  </a:solidFill>
                  <a:latin typeface="+mn-lt"/>
                </a:rPr>
                <a:t>Objectifs</a:t>
              </a:r>
            </a:p>
            <a:p>
              <a:pPr algn="ctr"/>
              <a:r>
                <a:rPr lang="en-US" sz="1600" b="1" dirty="0" smtClean="0">
                  <a:solidFill>
                    <a:srgbClr val="000000"/>
                  </a:solidFill>
                  <a:latin typeface="+mn-lt"/>
                </a:rPr>
                <a:t>institutionnels</a:t>
              </a:r>
              <a:endParaRPr lang="fr-FR" sz="1600" b="1" dirty="0">
                <a:solidFill>
                  <a:srgbClr val="000000"/>
                </a:solidFill>
                <a:latin typeface="+mn-lt"/>
              </a:endParaRPr>
            </a:p>
            <a:p>
              <a:pPr algn="ctr"/>
              <a:endParaRPr lang="fr-FR" sz="1600" b="1" dirty="0">
                <a:latin typeface="+mn-lt"/>
              </a:endParaRPr>
            </a:p>
          </p:txBody>
        </p:sp>
        <p:sp>
          <p:nvSpPr>
            <p:cNvPr id="16" name="Line 46"/>
            <p:cNvSpPr>
              <a:spLocks noChangeShapeType="1"/>
            </p:cNvSpPr>
            <p:nvPr/>
          </p:nvSpPr>
          <p:spPr bwMode="auto">
            <a:xfrm>
              <a:off x="1920" y="1920"/>
              <a:ext cx="1632" cy="0"/>
            </a:xfrm>
            <a:prstGeom prst="line">
              <a:avLst/>
            </a:prstGeom>
            <a:noFill/>
            <a:ln w="9525">
              <a:solidFill>
                <a:srgbClr val="000000"/>
              </a:solidFill>
              <a:prstDash val="dash"/>
              <a:round/>
              <a:headEnd/>
              <a:tailEnd/>
            </a:ln>
          </p:spPr>
          <p:txBody>
            <a:bodyPr/>
            <a:lstStyle/>
            <a:p>
              <a:endParaRPr lang="en-US">
                <a:latin typeface="+mn-lt"/>
              </a:endParaRPr>
            </a:p>
          </p:txBody>
        </p:sp>
        <p:sp>
          <p:nvSpPr>
            <p:cNvPr id="17" name="Text Box 47"/>
            <p:cNvSpPr txBox="1">
              <a:spLocks noChangeArrowheads="1"/>
            </p:cNvSpPr>
            <p:nvPr/>
          </p:nvSpPr>
          <p:spPr bwMode="auto">
            <a:xfrm>
              <a:off x="1954" y="2043"/>
              <a:ext cx="1610" cy="225"/>
            </a:xfrm>
            <a:prstGeom prst="rect">
              <a:avLst/>
            </a:prstGeom>
            <a:noFill/>
            <a:ln w="9525" algn="ctr">
              <a:noFill/>
              <a:miter lim="800000"/>
              <a:headEnd/>
              <a:tailEnd/>
            </a:ln>
          </p:spPr>
          <p:txBody>
            <a:bodyPr lIns="67223" tIns="33612" rIns="67223" bIns="33612"/>
            <a:lstStyle/>
            <a:p>
              <a:pPr algn="ctr"/>
              <a:r>
                <a:rPr lang="fr-FR" b="1" dirty="0" smtClean="0">
                  <a:solidFill>
                    <a:srgbClr val="000000"/>
                  </a:solidFill>
                  <a:latin typeface="+mn-lt"/>
                </a:rPr>
                <a:t>Objectifs dans le domaine d’intervention</a:t>
              </a:r>
            </a:p>
            <a:p>
              <a:pPr algn="ctr"/>
              <a:endParaRPr lang="fr-FR" b="1" dirty="0">
                <a:latin typeface="+mn-lt"/>
              </a:endParaRPr>
            </a:p>
          </p:txBody>
        </p:sp>
        <p:sp>
          <p:nvSpPr>
            <p:cNvPr id="18" name="Line 48"/>
            <p:cNvSpPr>
              <a:spLocks noChangeShapeType="1"/>
            </p:cNvSpPr>
            <p:nvPr/>
          </p:nvSpPr>
          <p:spPr bwMode="auto">
            <a:xfrm>
              <a:off x="1584" y="2304"/>
              <a:ext cx="2304" cy="0"/>
            </a:xfrm>
            <a:prstGeom prst="line">
              <a:avLst/>
            </a:prstGeom>
            <a:noFill/>
            <a:ln w="9525">
              <a:solidFill>
                <a:schemeClr val="tx1"/>
              </a:solidFill>
              <a:round/>
              <a:headEnd/>
              <a:tailEnd/>
            </a:ln>
          </p:spPr>
          <p:txBody>
            <a:bodyPr rot="10800000" wrap="none" anchor="ctr"/>
            <a:lstStyle/>
            <a:p>
              <a:endParaRPr lang="en-US">
                <a:latin typeface="+mn-lt"/>
              </a:endParaRPr>
            </a:p>
          </p:txBody>
        </p:sp>
        <p:sp>
          <p:nvSpPr>
            <p:cNvPr id="19" name="Line 49"/>
            <p:cNvSpPr>
              <a:spLocks noChangeShapeType="1"/>
            </p:cNvSpPr>
            <p:nvPr/>
          </p:nvSpPr>
          <p:spPr bwMode="auto">
            <a:xfrm>
              <a:off x="2304" y="1440"/>
              <a:ext cx="864" cy="0"/>
            </a:xfrm>
            <a:prstGeom prst="line">
              <a:avLst/>
            </a:prstGeom>
            <a:noFill/>
            <a:ln w="9525">
              <a:solidFill>
                <a:schemeClr val="tx1"/>
              </a:solidFill>
              <a:round/>
              <a:headEnd/>
              <a:tailEnd/>
            </a:ln>
          </p:spPr>
          <p:txBody>
            <a:bodyPr rot="10800000" wrap="none" anchor="ctr"/>
            <a:lstStyle/>
            <a:p>
              <a:endParaRPr lang="en-US">
                <a:latin typeface="+mn-lt"/>
              </a:endParaRPr>
            </a:p>
          </p:txBody>
        </p:sp>
      </p:grpSp>
      <p:sp>
        <p:nvSpPr>
          <p:cNvPr id="5" name="Text Box 50"/>
          <p:cNvSpPr txBox="1">
            <a:spLocks noChangeArrowheads="1"/>
          </p:cNvSpPr>
          <p:nvPr/>
        </p:nvSpPr>
        <p:spPr bwMode="auto">
          <a:xfrm>
            <a:off x="2106448" y="967754"/>
            <a:ext cx="1831136" cy="4175746"/>
          </a:xfrm>
          <a:prstGeom prst="rect">
            <a:avLst/>
          </a:prstGeom>
          <a:noFill/>
          <a:ln w="9525">
            <a:noFill/>
            <a:miter lim="800000"/>
            <a:headEnd/>
            <a:tailEnd/>
          </a:ln>
        </p:spPr>
        <p:txBody>
          <a:bodyPr/>
          <a:lstStyle/>
          <a:p>
            <a:pPr algn="ctr">
              <a:defRPr/>
            </a:pPr>
            <a:endParaRPr lang="fr-FR" b="1" dirty="0" smtClean="0">
              <a:solidFill>
                <a:srgbClr val="00B050"/>
              </a:solidFill>
              <a:latin typeface="+mn-lt"/>
            </a:endParaRPr>
          </a:p>
          <a:p>
            <a:pPr algn="ctr">
              <a:defRPr/>
            </a:pPr>
            <a:endParaRPr lang="fr-FR" b="1" dirty="0">
              <a:solidFill>
                <a:srgbClr val="00B050"/>
              </a:solidFill>
              <a:latin typeface="+mn-lt"/>
            </a:endParaRPr>
          </a:p>
          <a:p>
            <a:pPr algn="ctr">
              <a:defRPr/>
            </a:pPr>
            <a:r>
              <a:rPr lang="en-US" b="1" dirty="0" smtClean="0">
                <a:solidFill>
                  <a:srgbClr val="00B050"/>
                </a:solidFill>
                <a:latin typeface="+mn-lt"/>
              </a:rPr>
              <a:t>Effets positifs sur l’environnement mondial</a:t>
            </a:r>
            <a:endParaRPr lang="fr-FR" b="1" dirty="0">
              <a:solidFill>
                <a:srgbClr val="00B050"/>
              </a:solidFill>
              <a:latin typeface="+mn-lt"/>
            </a:endParaRPr>
          </a:p>
          <a:p>
            <a:pPr algn="ctr">
              <a:defRPr/>
            </a:pPr>
            <a:r>
              <a:rPr lang="en-US" dirty="0" smtClean="0">
                <a:solidFill>
                  <a:srgbClr val="00B050"/>
                </a:solidFill>
                <a:latin typeface="+mn-lt"/>
              </a:rPr>
              <a:t>(Impacts)</a:t>
            </a:r>
            <a:endParaRPr lang="fr-FR" dirty="0">
              <a:solidFill>
                <a:srgbClr val="00B050"/>
              </a:solidFill>
              <a:latin typeface="+mn-lt"/>
            </a:endParaRPr>
          </a:p>
          <a:p>
            <a:pPr algn="ctr">
              <a:defRPr/>
            </a:pPr>
            <a:endParaRPr lang="fr-FR" sz="1000" b="1" dirty="0">
              <a:latin typeface="+mn-lt"/>
            </a:endParaRPr>
          </a:p>
          <a:p>
            <a:pPr algn="ctr">
              <a:defRPr/>
            </a:pPr>
            <a:endParaRPr lang="fr-FR" sz="1000" b="1" dirty="0">
              <a:latin typeface="+mn-lt"/>
            </a:endParaRPr>
          </a:p>
          <a:p>
            <a:pPr algn="ctr">
              <a:defRPr/>
            </a:pPr>
            <a:endParaRPr lang="fr-FR" sz="1000" b="1" dirty="0">
              <a:latin typeface="+mn-lt"/>
            </a:endParaRPr>
          </a:p>
          <a:p>
            <a:pPr algn="ctr">
              <a:defRPr/>
            </a:pPr>
            <a:endParaRPr lang="fr-FR" sz="1000" b="1" dirty="0">
              <a:latin typeface="+mn-lt"/>
            </a:endParaRPr>
          </a:p>
          <a:p>
            <a:pPr algn="ctr">
              <a:defRPr/>
            </a:pPr>
            <a:endParaRPr lang="fr-FR" sz="1000" b="1" dirty="0">
              <a:latin typeface="+mn-lt"/>
            </a:endParaRPr>
          </a:p>
          <a:p>
            <a:pPr algn="ctr">
              <a:defRPr/>
            </a:pPr>
            <a:endParaRPr lang="fr-FR" sz="1000" b="1" dirty="0">
              <a:latin typeface="+mn-lt"/>
            </a:endParaRPr>
          </a:p>
          <a:p>
            <a:pPr algn="ctr">
              <a:defRPr/>
            </a:pPr>
            <a:endParaRPr lang="fr-FR" sz="1000" b="1" dirty="0">
              <a:latin typeface="+mn-lt"/>
            </a:endParaRPr>
          </a:p>
          <a:p>
            <a:pPr algn="ctr">
              <a:defRPr/>
            </a:pPr>
            <a:endParaRPr lang="fr-FR" sz="1000" b="1" dirty="0">
              <a:latin typeface="+mn-lt"/>
            </a:endParaRPr>
          </a:p>
          <a:p>
            <a:pPr algn="ctr">
              <a:defRPr/>
            </a:pPr>
            <a:endParaRPr lang="fr-FR" sz="1000" b="1" dirty="0">
              <a:latin typeface="+mn-lt"/>
            </a:endParaRPr>
          </a:p>
          <a:p>
            <a:pPr algn="ctr">
              <a:defRPr/>
            </a:pPr>
            <a:endParaRPr lang="fr-FR" sz="1000" b="1" dirty="0">
              <a:latin typeface="+mn-lt"/>
            </a:endParaRPr>
          </a:p>
          <a:p>
            <a:pPr algn="ctr">
              <a:defRPr/>
            </a:pPr>
            <a:endParaRPr lang="fr-FR" b="1" dirty="0" smtClean="0">
              <a:latin typeface="+mn-lt"/>
            </a:endParaRPr>
          </a:p>
          <a:p>
            <a:pPr algn="ctr">
              <a:defRPr/>
            </a:pPr>
            <a:r>
              <a:rPr lang="en-US" dirty="0" smtClean="0">
                <a:solidFill>
                  <a:srgbClr val="00B050"/>
                </a:solidFill>
                <a:latin typeface="+mn-lt"/>
              </a:rPr>
              <a:t>Résultats</a:t>
            </a:r>
            <a:endParaRPr lang="fr-FR" dirty="0">
              <a:solidFill>
                <a:srgbClr val="00B050"/>
              </a:solidFill>
              <a:latin typeface="+mn-lt"/>
            </a:endParaRPr>
          </a:p>
          <a:p>
            <a:pPr algn="ctr">
              <a:defRPr/>
            </a:pPr>
            <a:r>
              <a:rPr lang="en-US" dirty="0">
                <a:solidFill>
                  <a:srgbClr val="00B050"/>
                </a:solidFill>
                <a:latin typeface="+mn-lt"/>
              </a:rPr>
              <a:t>Produits</a:t>
            </a:r>
          </a:p>
          <a:p>
            <a:pPr algn="ctr">
              <a:defRPr/>
            </a:pPr>
            <a:endParaRPr lang="fr-FR" sz="1000" b="1" dirty="0">
              <a:latin typeface="+mn-lt"/>
            </a:endParaRPr>
          </a:p>
        </p:txBody>
      </p:sp>
      <p:sp>
        <p:nvSpPr>
          <p:cNvPr id="6" name="Line 51"/>
          <p:cNvSpPr>
            <a:spLocks noChangeShapeType="1"/>
          </p:cNvSpPr>
          <p:nvPr/>
        </p:nvSpPr>
        <p:spPr bwMode="auto">
          <a:xfrm flipV="1">
            <a:off x="2819400" y="2957788"/>
            <a:ext cx="14794" cy="1309412"/>
          </a:xfrm>
          <a:prstGeom prst="line">
            <a:avLst/>
          </a:prstGeom>
          <a:noFill/>
          <a:ln w="9525">
            <a:solidFill>
              <a:srgbClr val="000000"/>
            </a:solidFill>
            <a:round/>
            <a:headEnd/>
            <a:tailEnd type="triangle" w="med" len="med"/>
          </a:ln>
        </p:spPr>
        <p:txBody>
          <a:bodyPr/>
          <a:lstStyle/>
          <a:p>
            <a:endParaRPr lang="en-US">
              <a:latin typeface="+mn-lt"/>
            </a:endParaRPr>
          </a:p>
        </p:txBody>
      </p:sp>
      <p:sp>
        <p:nvSpPr>
          <p:cNvPr id="8" name="AutoShape 53"/>
          <p:cNvSpPr>
            <a:spLocks/>
          </p:cNvSpPr>
          <p:nvPr/>
        </p:nvSpPr>
        <p:spPr bwMode="auto">
          <a:xfrm flipH="1">
            <a:off x="2106448" y="1599883"/>
            <a:ext cx="257503" cy="853440"/>
          </a:xfrm>
          <a:prstGeom prst="rightBrace">
            <a:avLst>
              <a:gd name="adj1" fmla="val 22222"/>
              <a:gd name="adj2" fmla="val 50000"/>
            </a:avLst>
          </a:prstGeom>
          <a:noFill/>
          <a:ln w="9525">
            <a:solidFill>
              <a:srgbClr val="000000"/>
            </a:solidFill>
            <a:round/>
            <a:headEnd/>
            <a:tailEnd/>
          </a:ln>
        </p:spPr>
        <p:txBody>
          <a:bodyPr/>
          <a:lstStyle/>
          <a:p>
            <a:endParaRPr lang="en-US">
              <a:latin typeface="+mn-lt"/>
            </a:endParaRPr>
          </a:p>
        </p:txBody>
      </p:sp>
      <p:sp>
        <p:nvSpPr>
          <p:cNvPr id="9" name="AutoShape 54"/>
          <p:cNvSpPr>
            <a:spLocks/>
          </p:cNvSpPr>
          <p:nvPr/>
        </p:nvSpPr>
        <p:spPr bwMode="auto">
          <a:xfrm flipH="1">
            <a:off x="2106448" y="4091305"/>
            <a:ext cx="257503" cy="1013460"/>
          </a:xfrm>
          <a:prstGeom prst="rightBrace">
            <a:avLst>
              <a:gd name="adj1" fmla="val 26389"/>
              <a:gd name="adj2" fmla="val 50000"/>
            </a:avLst>
          </a:prstGeom>
          <a:noFill/>
          <a:ln w="9525">
            <a:solidFill>
              <a:srgbClr val="000000"/>
            </a:solidFill>
            <a:round/>
            <a:headEnd/>
            <a:tailEnd/>
          </a:ln>
        </p:spPr>
        <p:txBody>
          <a:bodyPr/>
          <a:lstStyle/>
          <a:p>
            <a:endParaRPr lang="en-US">
              <a:latin typeface="+mn-lt"/>
            </a:endParaRPr>
          </a:p>
        </p:txBody>
      </p:sp>
      <p:sp>
        <p:nvSpPr>
          <p:cNvPr id="10" name="Text Box 55"/>
          <p:cNvSpPr txBox="1">
            <a:spLocks noChangeArrowheads="1"/>
          </p:cNvSpPr>
          <p:nvPr/>
        </p:nvSpPr>
        <p:spPr bwMode="auto">
          <a:xfrm>
            <a:off x="533400" y="1539240"/>
            <a:ext cx="1701800" cy="975360"/>
          </a:xfrm>
          <a:prstGeom prst="rect">
            <a:avLst/>
          </a:prstGeom>
          <a:noFill/>
          <a:ln w="9525">
            <a:noFill/>
            <a:miter lim="800000"/>
            <a:headEnd/>
            <a:tailEnd/>
          </a:ln>
        </p:spPr>
        <p:txBody>
          <a:bodyPr/>
          <a:lstStyle/>
          <a:p>
            <a:pPr algn="ctr"/>
            <a:r>
              <a:rPr lang="en-US" b="1" dirty="0">
                <a:solidFill>
                  <a:schemeClr val="accent1"/>
                </a:solidFill>
                <a:latin typeface="+mn-lt"/>
              </a:rPr>
              <a:t>Niveau institutionnel</a:t>
            </a:r>
            <a:endParaRPr lang="fr-FR" b="1" dirty="0">
              <a:solidFill>
                <a:schemeClr val="accent1"/>
              </a:solidFill>
              <a:latin typeface="+mn-lt"/>
            </a:endParaRPr>
          </a:p>
        </p:txBody>
      </p:sp>
      <p:sp>
        <p:nvSpPr>
          <p:cNvPr id="11" name="Text Box 56"/>
          <p:cNvSpPr txBox="1">
            <a:spLocks noChangeArrowheads="1"/>
          </p:cNvSpPr>
          <p:nvPr/>
        </p:nvSpPr>
        <p:spPr bwMode="auto">
          <a:xfrm>
            <a:off x="457200" y="4343400"/>
            <a:ext cx="1692166" cy="800100"/>
          </a:xfrm>
          <a:prstGeom prst="rect">
            <a:avLst/>
          </a:prstGeom>
          <a:noFill/>
          <a:ln w="9525">
            <a:noFill/>
            <a:miter lim="800000"/>
            <a:headEnd/>
            <a:tailEnd/>
          </a:ln>
        </p:spPr>
        <p:txBody>
          <a:bodyPr/>
          <a:lstStyle/>
          <a:p>
            <a:pPr algn="ctr"/>
            <a:r>
              <a:rPr lang="en-US" b="1" dirty="0">
                <a:solidFill>
                  <a:schemeClr val="accent1"/>
                </a:solidFill>
                <a:latin typeface="+mn-lt"/>
              </a:rPr>
              <a:t>Niveau opérationnel</a:t>
            </a:r>
            <a:endParaRPr lang="fr-FR" b="1" dirty="0">
              <a:solidFill>
                <a:schemeClr val="accent1"/>
              </a:solidFill>
              <a:latin typeface="+mn-lt"/>
            </a:endParaRPr>
          </a:p>
        </p:txBody>
      </p:sp>
    </p:spTree>
    <p:extLst>
      <p:ext uri="{BB962C8B-B14F-4D97-AF65-F5344CB8AC3E}">
        <p14:creationId xmlns:p14="http://schemas.microsoft.com/office/powerpoint/2010/main" val="1964537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625" y="152400"/>
            <a:ext cx="9005100" cy="923330"/>
          </a:xfrm>
          <a:prstGeom prst="rect">
            <a:avLst/>
          </a:prstGeom>
          <a:noFill/>
        </p:spPr>
        <p:txBody>
          <a:bodyPr wrap="square" rtlCol="0">
            <a:spAutoFit/>
          </a:bodyPr>
          <a:lstStyle/>
          <a:p>
            <a:r>
              <a:rPr lang="en-US" dirty="0" smtClean="0"/>
              <a:t>Exercice : </a:t>
            </a:r>
          </a:p>
          <a:p>
            <a:r>
              <a:rPr lang="en-US" dirty="0" smtClean="0"/>
              <a:t>Corrélation entre les effets positifs sur l'environnement mondial et les projets financés par le FEM</a:t>
            </a:r>
            <a:endParaRPr lang="fr-FR" dirty="0"/>
          </a:p>
        </p:txBody>
      </p:sp>
      <p:graphicFrame>
        <p:nvGraphicFramePr>
          <p:cNvPr id="6" name="Table 5"/>
          <p:cNvGraphicFramePr>
            <a:graphicFrameLocks noGrp="1"/>
          </p:cNvGraphicFramePr>
          <p:nvPr>
            <p:extLst>
              <p:ext uri="{D42A27DB-BD31-4B8C-83A1-F6EECF244321}">
                <p14:modId xmlns:p14="http://schemas.microsoft.com/office/powerpoint/2010/main" val="2145670849"/>
              </p:ext>
            </p:extLst>
          </p:nvPr>
        </p:nvGraphicFramePr>
        <p:xfrm>
          <a:off x="152400" y="1219200"/>
          <a:ext cx="6248400" cy="5700141"/>
        </p:xfrm>
        <a:graphic>
          <a:graphicData uri="http://schemas.openxmlformats.org/drawingml/2006/table">
            <a:tbl>
              <a:tblPr firstRow="1" firstCol="1" bandRow="1">
                <a:tableStyleId>{5C22544A-7EE6-4342-B048-85BDC9FD1C3A}</a:tableStyleId>
              </a:tblPr>
              <a:tblGrid>
                <a:gridCol w="6248400"/>
              </a:tblGrid>
              <a:tr h="158284">
                <a:tc>
                  <a:txBody>
                    <a:bodyPr/>
                    <a:lstStyle/>
                    <a:p>
                      <a:pPr marL="0" marR="0">
                        <a:lnSpc>
                          <a:spcPct val="107000"/>
                        </a:lnSpc>
                        <a:spcBef>
                          <a:spcPts val="0"/>
                        </a:spcBef>
                        <a:spcAft>
                          <a:spcPts val="0"/>
                        </a:spcAft>
                      </a:pPr>
                      <a:r>
                        <a:rPr lang="fr-FR" sz="2000" noProof="0" dirty="0" smtClean="0">
                          <a:effectLst/>
                        </a:rPr>
                        <a:t>Paysages terrestres et marins placés sous régime de conservation de la biodiversité (hectares couverts)</a:t>
                      </a:r>
                    </a:p>
                    <a:p>
                      <a:pPr marL="0" marR="0">
                        <a:lnSpc>
                          <a:spcPct val="107000"/>
                        </a:lnSpc>
                        <a:spcBef>
                          <a:spcPts val="0"/>
                        </a:spcBef>
                        <a:spcAft>
                          <a:spcPts val="0"/>
                        </a:spcAft>
                      </a:pPr>
                      <a:endParaRPr lang="fr-FR" sz="2000" noProof="0" dirty="0" smtClean="0">
                        <a:effectLst/>
                      </a:endParaRPr>
                    </a:p>
                    <a:p>
                      <a:pPr marL="0" marR="0">
                        <a:lnSpc>
                          <a:spcPct val="107000"/>
                        </a:lnSpc>
                        <a:spcBef>
                          <a:spcPts val="0"/>
                        </a:spcBef>
                        <a:spcAft>
                          <a:spcPts val="0"/>
                        </a:spcAft>
                      </a:pPr>
                      <a:r>
                        <a:rPr lang="fr-FR" sz="2000" b="1" kern="1200" noProof="0" dirty="0" smtClean="0">
                          <a:solidFill>
                            <a:schemeClr val="lt1"/>
                          </a:solidFill>
                          <a:effectLst/>
                          <a:latin typeface="+mn-lt"/>
                        </a:rPr>
                        <a:t>Gestion durable des terres (hectares couverts) </a:t>
                      </a:r>
                    </a:p>
                    <a:p>
                      <a:pPr marL="0" marR="0">
                        <a:lnSpc>
                          <a:spcPct val="107000"/>
                        </a:lnSpc>
                        <a:spcBef>
                          <a:spcPts val="0"/>
                        </a:spcBef>
                        <a:spcAft>
                          <a:spcPts val="0"/>
                        </a:spcAft>
                      </a:pPr>
                      <a:endParaRPr lang="fr-FR" sz="2000" b="1" kern="1200" noProof="0" dirty="0" smtClean="0">
                        <a:solidFill>
                          <a:schemeClr val="lt1"/>
                        </a:solidFill>
                        <a:effectLst/>
                        <a:latin typeface="+mn-lt"/>
                        <a:ea typeface="+mn-ea"/>
                        <a:cs typeface="+mn-cs"/>
                      </a:endParaRPr>
                    </a:p>
                    <a:p>
                      <a:pPr marL="0" marR="0">
                        <a:lnSpc>
                          <a:spcPct val="107000"/>
                        </a:lnSpc>
                        <a:spcBef>
                          <a:spcPts val="0"/>
                        </a:spcBef>
                        <a:spcAft>
                          <a:spcPts val="0"/>
                        </a:spcAft>
                      </a:pPr>
                      <a:r>
                        <a:rPr lang="fr-FR" sz="2000" b="1" kern="1200" noProof="0" dirty="0" smtClean="0">
                          <a:solidFill>
                            <a:schemeClr val="lt1"/>
                          </a:solidFill>
                          <a:effectLst/>
                          <a:latin typeface="+mn-lt"/>
                        </a:rPr>
                        <a:t>Substances chimiques et déchets  (tonnes de mercure </a:t>
                      </a:r>
                      <a:r>
                        <a:rPr lang="fr-FR" sz="2000" b="1" kern="1200" noProof="0" dirty="0" smtClean="0">
                          <a:solidFill>
                            <a:schemeClr val="bg1"/>
                          </a:solidFill>
                          <a:effectLst/>
                          <a:latin typeface="+mn-lt"/>
                        </a:rPr>
                        <a:t>réduites)</a:t>
                      </a:r>
                    </a:p>
                    <a:p>
                      <a:pPr marL="0" marR="0">
                        <a:lnSpc>
                          <a:spcPct val="107000"/>
                        </a:lnSpc>
                        <a:spcBef>
                          <a:spcPts val="0"/>
                        </a:spcBef>
                        <a:spcAft>
                          <a:spcPts val="0"/>
                        </a:spcAft>
                      </a:pPr>
                      <a:endParaRPr lang="fr-FR" sz="2000" b="1" kern="1200" noProof="0" dirty="0" smtClean="0">
                        <a:solidFill>
                          <a:schemeClr val="bg1"/>
                        </a:solidFill>
                        <a:effectLst/>
                        <a:latin typeface="+mn-lt"/>
                        <a:ea typeface="+mn-ea"/>
                        <a:cs typeface="+mn-cs"/>
                      </a:endParaRPr>
                    </a:p>
                    <a:p>
                      <a:pPr marL="0" marR="0">
                        <a:lnSpc>
                          <a:spcPct val="107000"/>
                        </a:lnSpc>
                        <a:spcBef>
                          <a:spcPts val="0"/>
                        </a:spcBef>
                        <a:spcAft>
                          <a:spcPts val="0"/>
                        </a:spcAft>
                      </a:pPr>
                      <a:r>
                        <a:rPr lang="fr-FR" sz="2000" b="1" kern="1200" noProof="0" dirty="0" smtClean="0">
                          <a:solidFill>
                            <a:schemeClr val="bg1"/>
                          </a:solidFill>
                          <a:effectLst/>
                          <a:latin typeface="+mn-lt"/>
                        </a:rPr>
                        <a:t>Passage de la surexploitation des ressources halieutiques à leur durabilité  dans le monde (% par volume) </a:t>
                      </a:r>
                    </a:p>
                    <a:p>
                      <a:pPr marL="0" marR="0">
                        <a:lnSpc>
                          <a:spcPct val="107000"/>
                        </a:lnSpc>
                        <a:spcBef>
                          <a:spcPts val="0"/>
                        </a:spcBef>
                        <a:spcAft>
                          <a:spcPts val="0"/>
                        </a:spcAft>
                      </a:pPr>
                      <a:endParaRPr lang="fr-FR" sz="2000" b="1" kern="1200" noProof="0" dirty="0" smtClean="0">
                        <a:solidFill>
                          <a:schemeClr val="bg1"/>
                        </a:solidFill>
                        <a:effectLst/>
                        <a:latin typeface="+mn-lt"/>
                        <a:ea typeface="+mn-ea"/>
                        <a:cs typeface="+mn-cs"/>
                      </a:endParaRPr>
                    </a:p>
                    <a:p>
                      <a:pPr marL="0" marR="0">
                        <a:lnSpc>
                          <a:spcPct val="107000"/>
                        </a:lnSpc>
                        <a:spcBef>
                          <a:spcPts val="0"/>
                        </a:spcBef>
                        <a:spcAft>
                          <a:spcPts val="0"/>
                        </a:spcAft>
                      </a:pPr>
                      <a:r>
                        <a:rPr lang="fr-FR" sz="2000" b="1" kern="1200" noProof="0" dirty="0" smtClean="0">
                          <a:solidFill>
                            <a:schemeClr val="bg1"/>
                          </a:solidFill>
                          <a:effectLst/>
                          <a:latin typeface="+mn-lt"/>
                        </a:rPr>
                        <a:t>Renforcement de la sécurité des écosystèmes,</a:t>
                      </a:r>
                      <a:br>
                        <a:rPr lang="fr-FR" sz="2000" b="1" kern="1200" noProof="0" dirty="0" smtClean="0">
                          <a:solidFill>
                            <a:schemeClr val="bg1"/>
                          </a:solidFill>
                          <a:effectLst/>
                          <a:latin typeface="+mn-lt"/>
                        </a:rPr>
                      </a:br>
                      <a:r>
                        <a:rPr lang="fr-FR" sz="2000" b="1" kern="1200" noProof="0" dirty="0" smtClean="0">
                          <a:solidFill>
                            <a:schemeClr val="bg1"/>
                          </a:solidFill>
                          <a:effectLst/>
                          <a:latin typeface="+mn-lt"/>
                        </a:rPr>
                        <a:t>de l’eau et des ressources alimentaires  </a:t>
                      </a:r>
                    </a:p>
                    <a:p>
                      <a:pPr marL="0" marR="0">
                        <a:lnSpc>
                          <a:spcPct val="107000"/>
                        </a:lnSpc>
                        <a:spcBef>
                          <a:spcPts val="0"/>
                        </a:spcBef>
                        <a:spcAft>
                          <a:spcPts val="0"/>
                        </a:spcAft>
                      </a:pPr>
                      <a:r>
                        <a:rPr lang="fr-FR" sz="2000" b="1" kern="1200" noProof="0" dirty="0" smtClean="0">
                          <a:solidFill>
                            <a:schemeClr val="bg1"/>
                          </a:solidFill>
                          <a:effectLst/>
                          <a:latin typeface="+mn-lt"/>
                        </a:rPr>
                        <a:t>(nombre de bassins d’eau douce)</a:t>
                      </a:r>
                    </a:p>
                    <a:p>
                      <a:pPr marL="0" marR="0">
                        <a:lnSpc>
                          <a:spcPct val="107000"/>
                        </a:lnSpc>
                        <a:spcBef>
                          <a:spcPts val="0"/>
                        </a:spcBef>
                        <a:spcAft>
                          <a:spcPts val="0"/>
                        </a:spcAft>
                      </a:pPr>
                      <a:endParaRPr lang="fr-FR" sz="2000" b="1" kern="1200" noProof="0" dirty="0" smtClean="0">
                        <a:solidFill>
                          <a:schemeClr val="bg1"/>
                        </a:solidFill>
                        <a:effectLst/>
                        <a:latin typeface="+mn-lt"/>
                        <a:ea typeface="+mn-ea"/>
                        <a:cs typeface="+mn-cs"/>
                      </a:endParaRPr>
                    </a:p>
                    <a:p>
                      <a:pPr marL="0" marR="0">
                        <a:lnSpc>
                          <a:spcPct val="107000"/>
                        </a:lnSpc>
                        <a:spcBef>
                          <a:spcPts val="0"/>
                        </a:spcBef>
                        <a:spcAft>
                          <a:spcPts val="0"/>
                        </a:spcAft>
                      </a:pPr>
                      <a:r>
                        <a:rPr lang="fr-FR" sz="2000" b="1" kern="1200" noProof="0" dirty="0" smtClean="0">
                          <a:solidFill>
                            <a:schemeClr val="bg1"/>
                          </a:solidFill>
                          <a:effectLst/>
                          <a:latin typeface="+mn-lt"/>
                        </a:rPr>
                        <a:t>Réduction des émissions de GES  (tonnes de CO2éq réduites)</a:t>
                      </a:r>
                    </a:p>
                    <a:p>
                      <a:pPr marL="0" marR="0">
                        <a:lnSpc>
                          <a:spcPct val="107000"/>
                        </a:lnSpc>
                        <a:spcBef>
                          <a:spcPts val="0"/>
                        </a:spcBef>
                        <a:spcAft>
                          <a:spcPts val="0"/>
                        </a:spcAft>
                      </a:pPr>
                      <a:endParaRPr lang="fr-FR" sz="10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0512" marR="60512" marT="0" marB="0"/>
                </a:tc>
              </a:tr>
            </a:tbl>
          </a:graphicData>
        </a:graphic>
      </p:graphicFrame>
      <p:pic>
        <p:nvPicPr>
          <p:cNvPr id="3" name="Picture 2"/>
          <p:cNvPicPr>
            <a:picLocks noChangeAspect="1"/>
          </p:cNvPicPr>
          <p:nvPr/>
        </p:nvPicPr>
        <p:blipFill>
          <a:blip r:embed="rId3"/>
          <a:stretch>
            <a:fillRect/>
          </a:stretch>
        </p:blipFill>
        <p:spPr>
          <a:xfrm>
            <a:off x="5370225" y="3505200"/>
            <a:ext cx="3747499" cy="2689737"/>
          </a:xfrm>
          <a:prstGeom prst="rect">
            <a:avLst/>
          </a:prstGeom>
        </p:spPr>
      </p:pic>
    </p:spTree>
    <p:extLst>
      <p:ext uri="{BB962C8B-B14F-4D97-AF65-F5344CB8AC3E}">
        <p14:creationId xmlns:p14="http://schemas.microsoft.com/office/powerpoint/2010/main" val="131598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dirty="0" smtClean="0"/>
              <a:t>Petite discussion  </a:t>
            </a:r>
            <a:endParaRPr lang="fr-FR" dirty="0"/>
          </a:p>
        </p:txBody>
      </p:sp>
      <p:sp>
        <p:nvSpPr>
          <p:cNvPr id="3" name="Content Placeholder 2"/>
          <p:cNvSpPr>
            <a:spLocks noGrp="1"/>
          </p:cNvSpPr>
          <p:nvPr>
            <p:ph idx="1"/>
          </p:nvPr>
        </p:nvSpPr>
        <p:spPr>
          <a:xfrm>
            <a:off x="1066800" y="1143000"/>
            <a:ext cx="7924800" cy="5257799"/>
          </a:xfrm>
        </p:spPr>
        <p:txBody>
          <a:bodyPr/>
          <a:lstStyle/>
          <a:p>
            <a:r>
              <a:rPr lang="fr-FR" sz="2000" dirty="0" smtClean="0"/>
              <a:t>Y a-t-il des réactions par rapport à l’exercice? L’avez-vous trouvé utile ?</a:t>
            </a:r>
          </a:p>
          <a:p>
            <a:pPr marL="0" indent="0">
              <a:buNone/>
            </a:pPr>
            <a:r>
              <a:rPr lang="fr-FR" dirty="0" smtClean="0"/>
              <a:t> </a:t>
            </a:r>
          </a:p>
          <a:p>
            <a:r>
              <a:rPr lang="fr-FR" sz="2000" dirty="0" smtClean="0"/>
              <a:t>Quel groupe voudrait nous parler de l’un des projets et de ses indicateurs ?</a:t>
            </a:r>
          </a:p>
          <a:p>
            <a:pPr marL="0" indent="0">
              <a:buNone/>
            </a:pPr>
            <a:endParaRPr lang="fr-FR" sz="1600" dirty="0" smtClean="0"/>
          </a:p>
          <a:p>
            <a:r>
              <a:rPr lang="fr-FR" sz="2000" dirty="0" smtClean="0"/>
              <a:t>Y a-t-il un groupe qui a ajouté des indicateurs ?</a:t>
            </a:r>
            <a:r>
              <a:rPr lang="fr-FR" dirty="0" smtClean="0"/>
              <a:t> </a:t>
            </a:r>
            <a:endParaRPr lang="fr-FR" sz="2000" dirty="0" smtClean="0"/>
          </a:p>
          <a:p>
            <a:endParaRPr lang="fr-FR" sz="1600" dirty="0" smtClean="0"/>
          </a:p>
          <a:p>
            <a:r>
              <a:rPr lang="fr-FR" sz="2000" dirty="0" smtClean="0"/>
              <a:t>Y a-t-il un groupe qui a parlé </a:t>
            </a:r>
            <a:r>
              <a:rPr lang="fr-FR" sz="2000" dirty="0" smtClean="0"/>
              <a:t>d’effets positifs multiples, </a:t>
            </a:r>
            <a:r>
              <a:rPr lang="fr-FR" sz="2000" dirty="0" smtClean="0"/>
              <a:t>à l’exemple d’un projet ciblant la diversité biologique qui aurait aussi des effets positifs en matière d’adaptation aux chocs climatiques ? </a:t>
            </a:r>
          </a:p>
          <a:p>
            <a:endParaRPr lang="fr-FR" sz="1600" dirty="0" smtClean="0"/>
          </a:p>
          <a:p>
            <a:r>
              <a:rPr lang="fr-FR" sz="2000" dirty="0" smtClean="0"/>
              <a:t>Avez-vous perçu un lien avec les ODD ? </a:t>
            </a:r>
          </a:p>
          <a:p>
            <a:endParaRPr lang="fr-FR" sz="2800" dirty="0"/>
          </a:p>
        </p:txBody>
      </p:sp>
    </p:spTree>
    <p:extLst>
      <p:ext uri="{BB962C8B-B14F-4D97-AF65-F5344CB8AC3E}">
        <p14:creationId xmlns:p14="http://schemas.microsoft.com/office/powerpoint/2010/main" val="1193882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33400" y="2465294"/>
            <a:ext cx="7556313" cy="1116106"/>
          </a:xfrm>
        </p:spPr>
        <p:txBody>
          <a:bodyPr>
            <a:normAutofit/>
          </a:bodyPr>
          <a:lstStyle/>
          <a:p>
            <a:pPr algn="ctr"/>
            <a:r>
              <a:rPr lang="en-US" sz="4000" dirty="0" smtClean="0">
                <a:latin typeface="+mn-lt"/>
              </a:rPr>
              <a:t>Merci de votre attention !</a:t>
            </a:r>
            <a:endParaRPr lang="fr-FR" sz="4000" dirty="0">
              <a:latin typeface="+mn-lt"/>
            </a:endParaRPr>
          </a:p>
        </p:txBody>
      </p:sp>
    </p:spTree>
    <p:extLst>
      <p:ext uri="{BB962C8B-B14F-4D97-AF65-F5344CB8AC3E}">
        <p14:creationId xmlns:p14="http://schemas.microsoft.com/office/powerpoint/2010/main" val="2239429747"/>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20631</TotalTime>
  <Words>700</Words>
  <Application>Microsoft Office PowerPoint</Application>
  <PresentationFormat>On-screen Show (4:3)</PresentationFormat>
  <Paragraphs>151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1_Office Theme</vt:lpstr>
      <vt:lpstr>Gestion par les résultats au FEM</vt:lpstr>
      <vt:lpstr>PowerPoint Presentation</vt:lpstr>
      <vt:lpstr>PowerPoint Presentation</vt:lpstr>
      <vt:lpstr>Cadre de gestion par les résultats du FEM </vt:lpstr>
      <vt:lpstr>PowerPoint Presentation</vt:lpstr>
      <vt:lpstr>Petite discussion  </vt:lpstr>
      <vt:lpstr>Merci de votre attention !</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Armand Poquelin Enganobel</cp:lastModifiedBy>
  <cp:revision>200</cp:revision>
  <cp:lastPrinted>2012-09-11T23:35:15Z</cp:lastPrinted>
  <dcterms:created xsi:type="dcterms:W3CDTF">2011-03-08T15:42:01Z</dcterms:created>
  <dcterms:modified xsi:type="dcterms:W3CDTF">2016-04-18T19:11:48Z</dcterms:modified>
</cp:coreProperties>
</file>